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31" r:id="rId3"/>
    <p:sldId id="336" r:id="rId4"/>
    <p:sldId id="338" r:id="rId5"/>
    <p:sldId id="339" r:id="rId6"/>
    <p:sldId id="340" r:id="rId7"/>
    <p:sldId id="341" r:id="rId8"/>
    <p:sldId id="342" r:id="rId9"/>
    <p:sldId id="349" r:id="rId10"/>
    <p:sldId id="344" r:id="rId11"/>
    <p:sldId id="346" r:id="rId12"/>
    <p:sldId id="347" r:id="rId13"/>
    <p:sldId id="348" r:id="rId14"/>
    <p:sldId id="290" r:id="rId15"/>
    <p:sldId id="295" r:id="rId16"/>
    <p:sldId id="299" r:id="rId17"/>
    <p:sldId id="332" r:id="rId18"/>
    <p:sldId id="333" r:id="rId19"/>
    <p:sldId id="334"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36"/>
            <p14:sldId id="338"/>
            <p14:sldId id="339"/>
            <p14:sldId id="340"/>
            <p14:sldId id="341"/>
            <p14:sldId id="342"/>
            <p14:sldId id="349"/>
            <p14:sldId id="344"/>
            <p14:sldId id="346"/>
            <p14:sldId id="347"/>
            <p14:sldId id="348"/>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87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Χρώμα</a:t>
            </a:r>
            <a:endParaRPr lang="el-GR" sz="1000" kern="1200" dirty="0" smtClean="0">
              <a:solidFill>
                <a:srgbClr val="5075BC"/>
              </a:solidFill>
              <a:latin typeface="+mn-lt"/>
              <a:ea typeface="+mn-ea"/>
              <a:cs typeface="+mn-cs"/>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2837CD4-3629-4801-91BF-5A6931CFF2D6}" type="datetimeFigureOut">
              <a:rPr lang="el-GR" smtClean="0"/>
              <a:t>19/12/2016</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1F9B51-FE9F-4753-A14B-12DD6C381EC7}" type="slidenum">
              <a:rPr lang="el-GR" smtClean="0"/>
              <a:t>‹#›</a:t>
            </a:fld>
            <a:endParaRPr lang="el-GR"/>
          </a:p>
        </p:txBody>
      </p:sp>
    </p:spTree>
    <p:extLst>
      <p:ext uri="{BB962C8B-B14F-4D97-AF65-F5344CB8AC3E}">
        <p14:creationId xmlns:p14="http://schemas.microsoft.com/office/powerpoint/2010/main" val="2228566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Χρώμα</a:t>
            </a:r>
            <a:endParaRPr lang="el-GR" sz="1000" dirty="0" smtClean="0">
              <a:solidFill>
                <a:srgbClr val="5075BC"/>
              </a:solidFill>
            </a:endParaRP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Χρώμα</a:t>
            </a:r>
            <a:endParaRPr lang="el-GR" sz="1000" dirty="0" smtClean="0">
              <a:solidFill>
                <a:srgbClr val="5075BC"/>
              </a:solidFill>
            </a:endParaRP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Χρώμα</a:t>
            </a:r>
            <a:endParaRPr lang="el-GR" sz="1000" kern="1200" dirty="0" smtClean="0">
              <a:solidFill>
                <a:srgbClr val="5075BC"/>
              </a:solidFill>
              <a:latin typeface="+mn-lt"/>
              <a:ea typeface="+mn-ea"/>
              <a:cs typeface="+mn-cs"/>
            </a:endParaRP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Χρώμα</a:t>
            </a:r>
            <a:endParaRPr lang="el-GR" sz="1000" dirty="0" smtClean="0">
              <a:solidFill>
                <a:srgbClr val="5075BC"/>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Χρώμα</a:t>
            </a:r>
            <a:endParaRPr lang="el-GR" sz="1000" kern="1200" dirty="0" smtClean="0">
              <a:solidFill>
                <a:srgbClr val="5075BC"/>
              </a:solidFill>
              <a:latin typeface="+mn-lt"/>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Χρώμα</a:t>
            </a:r>
            <a:endParaRPr lang="el-GR" sz="1000" kern="1200" dirty="0" smtClean="0">
              <a:solidFill>
                <a:srgbClr val="5075BC"/>
              </a:solidFill>
              <a:latin typeface="+mn-lt"/>
              <a:ea typeface="+mn-ea"/>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ionet.gr/book/205780/Yamada,_Kobi/%CE%A4%CE%B9_%CE%BC%CF%80%CE%BF%CF%81%CE%B5%CE%AF%CF%82_%CE%BD%CE%B1_%CE%BA%CE%AC%CE%BD%CE%B5%CE%B9%CF%82_%CE%BC%CE%B5_%CE%BC%CE%B9%CE%B1_%CE%B9%CE%B4%CE%AD%CE%B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7.</a:t>
            </a:r>
            <a:r>
              <a:rPr lang="el-GR" sz="2800" dirty="0" smtClean="0">
                <a:solidFill>
                  <a:srgbClr val="5075BC"/>
                </a:solidFill>
                <a:latin typeface="+mj-lt"/>
                <a:ea typeface="+mj-ea"/>
                <a:cs typeface="+mj-cs"/>
              </a:rPr>
              <a:t>5</a:t>
            </a:r>
            <a:r>
              <a:rPr lang="el-GR" sz="2800" dirty="0" smtClean="0">
                <a:solidFill>
                  <a:srgbClr val="5075BC"/>
                </a:solidFill>
                <a:latin typeface="+mj-lt"/>
                <a:ea typeface="+mj-ea"/>
                <a:cs typeface="+mj-cs"/>
              </a:rPr>
              <a:t>: </a:t>
            </a:r>
            <a:r>
              <a:rPr lang="el-GR" sz="2800" dirty="0" smtClean="0"/>
              <a:t>Χρώμα</a:t>
            </a:r>
            <a:endParaRPr lang="el-GR" sz="2800" dirty="0"/>
          </a:p>
          <a:p>
            <a:pPr fontAlgn="auto">
              <a:spcAft>
                <a:spcPts val="0"/>
              </a:spcAft>
              <a:defRPr/>
            </a:pPr>
            <a:endParaRPr lang="en-GB"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Οι δικές μας ιδέες (1/3)</a:t>
            </a:r>
          </a:p>
        </p:txBody>
      </p:sp>
      <p:sp>
        <p:nvSpPr>
          <p:cNvPr id="3" name="Content Placeholder 2"/>
          <p:cNvSpPr>
            <a:spLocks noGrp="1"/>
          </p:cNvSpPr>
          <p:nvPr>
            <p:ph sz="half" idx="1"/>
          </p:nvPr>
        </p:nvSpPr>
        <p:spPr/>
        <p:txBody>
          <a:bodyPr/>
          <a:lstStyle/>
          <a:p>
            <a:pPr marL="0" indent="0">
              <a:buNone/>
            </a:pPr>
            <a:r>
              <a:rPr lang="el-GR" dirty="0" smtClean="0"/>
              <a:t>Συζητάμε ότι οι ιδέες βρίσκονται στο μυαλό μας. Έπειτα σε ένα περίγραμμα κεφαλιού ζητούμε από τα παιδιά να μην ζωγραφίσουν τα χαρακτηριστικά του προσώπου</a:t>
            </a:r>
            <a:r>
              <a:rPr lang="el-GR" dirty="0" smtClean="0"/>
              <a:t>. Στη </a:t>
            </a:r>
            <a:r>
              <a:rPr lang="el-GR" dirty="0" smtClean="0"/>
              <a:t>θέση τους δημιουργούμε μια ωραία </a:t>
            </a:r>
            <a:r>
              <a:rPr lang="el-GR" b="1" dirty="0" smtClean="0"/>
              <a:t>ιδέα</a:t>
            </a:r>
            <a:r>
              <a:rPr lang="el-GR" dirty="0" smtClean="0"/>
              <a:t>.</a:t>
            </a:r>
            <a:endParaRPr lang="el-GR" dirty="0"/>
          </a:p>
        </p:txBody>
      </p:sp>
      <p:pic>
        <p:nvPicPr>
          <p:cNvPr id="7" name="Content Placeholder 6" descr="Τα παιδιά ζωγραφίζου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44008" y="1844824"/>
            <a:ext cx="4038600" cy="3435579"/>
          </a:xfrm>
        </p:spPr>
      </p:pic>
    </p:spTree>
    <p:extLst>
      <p:ext uri="{BB962C8B-B14F-4D97-AF65-F5344CB8AC3E}">
        <p14:creationId xmlns:p14="http://schemas.microsoft.com/office/powerpoint/2010/main" val="1116351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l-GR" dirty="0"/>
              <a:t>Οι δικές </a:t>
            </a:r>
            <a:r>
              <a:rPr lang="el-GR" dirty="0"/>
              <a:t>μας</a:t>
            </a:r>
            <a:r>
              <a:rPr lang="el-GR" dirty="0"/>
              <a:t> ιδέες (2/3)</a:t>
            </a:r>
            <a:endParaRPr lang="el-GR" dirty="0"/>
          </a:p>
        </p:txBody>
      </p:sp>
      <p:sp>
        <p:nvSpPr>
          <p:cNvPr id="8" name="Text Placeholder 7"/>
          <p:cNvSpPr>
            <a:spLocks noGrp="1"/>
          </p:cNvSpPr>
          <p:nvPr>
            <p:ph type="body" idx="1"/>
          </p:nvPr>
        </p:nvSpPr>
        <p:spPr>
          <a:xfrm>
            <a:off x="457200" y="1565102"/>
            <a:ext cx="4040188" cy="639762"/>
          </a:xfrm>
        </p:spPr>
        <p:txBody>
          <a:bodyPr>
            <a:normAutofit/>
          </a:bodyPr>
          <a:lstStyle/>
          <a:p>
            <a:r>
              <a:rPr lang="el-GR" b="0" dirty="0" smtClean="0"/>
              <a:t>Μια μέρα στη θάλασσα.</a:t>
            </a:r>
            <a:endParaRPr lang="el-GR" b="0" dirty="0"/>
          </a:p>
        </p:txBody>
      </p:sp>
      <p:pic>
        <p:nvPicPr>
          <p:cNvPr id="13" name="Content Placeholder 9" descr="παιδική 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54815" y="2949641"/>
            <a:ext cx="3649794" cy="2736304"/>
          </a:xfrm>
        </p:spPr>
      </p:pic>
      <p:sp>
        <p:nvSpPr>
          <p:cNvPr id="12" name="Text Placeholder 4"/>
          <p:cNvSpPr>
            <a:spLocks noGrp="1"/>
          </p:cNvSpPr>
          <p:nvPr>
            <p:ph type="body" sz="quarter" idx="3"/>
          </p:nvPr>
        </p:nvSpPr>
        <p:spPr>
          <a:xfrm>
            <a:off x="4645025" y="1412776"/>
            <a:ext cx="3383359" cy="918642"/>
          </a:xfrm>
        </p:spPr>
        <p:txBody>
          <a:bodyPr>
            <a:normAutofit/>
          </a:bodyPr>
          <a:lstStyle/>
          <a:p>
            <a:r>
              <a:rPr lang="el-GR" b="0" dirty="0" smtClean="0"/>
              <a:t>Αγάπη </a:t>
            </a:r>
            <a:r>
              <a:rPr lang="el-GR" b="0" dirty="0" smtClean="0"/>
              <a:t>για το χιόνι και έναν </a:t>
            </a:r>
            <a:r>
              <a:rPr lang="el-GR" b="0" dirty="0" smtClean="0"/>
              <a:t>χιονάνθρωπο.</a:t>
            </a:r>
            <a:endParaRPr lang="el-GR" b="0" dirty="0"/>
          </a:p>
        </p:txBody>
      </p:sp>
      <p:pic>
        <p:nvPicPr>
          <p:cNvPr id="11" name="Content Placeholder 10" descr="παιδική ζωγραφιά"/>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226279" y="2982634"/>
            <a:ext cx="3643771" cy="2664296"/>
          </a:xfrm>
        </p:spPr>
      </p:pic>
    </p:spTree>
    <p:extLst>
      <p:ext uri="{BB962C8B-B14F-4D97-AF65-F5344CB8AC3E}">
        <p14:creationId xmlns:p14="http://schemas.microsoft.com/office/powerpoint/2010/main" val="4124184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l-GR" dirty="0"/>
              <a:t>Οι δικές </a:t>
            </a:r>
            <a:r>
              <a:rPr lang="el-GR" dirty="0"/>
              <a:t>μας</a:t>
            </a:r>
            <a:r>
              <a:rPr lang="el-GR" dirty="0"/>
              <a:t> ιδέες (3/3)</a:t>
            </a:r>
            <a:endParaRPr lang="el-GR" dirty="0"/>
          </a:p>
        </p:txBody>
      </p:sp>
      <p:sp>
        <p:nvSpPr>
          <p:cNvPr id="5" name="Text Placeholder 4"/>
          <p:cNvSpPr>
            <a:spLocks noGrp="1"/>
          </p:cNvSpPr>
          <p:nvPr>
            <p:ph type="body" idx="1"/>
          </p:nvPr>
        </p:nvSpPr>
        <p:spPr/>
        <p:txBody>
          <a:bodyPr>
            <a:normAutofit/>
          </a:bodyPr>
          <a:lstStyle/>
          <a:p>
            <a:r>
              <a:rPr lang="el-GR" b="0" dirty="0" smtClean="0"/>
              <a:t>Να </a:t>
            </a:r>
            <a:r>
              <a:rPr lang="el-GR" b="0" dirty="0" smtClean="0"/>
              <a:t>φάω </a:t>
            </a:r>
            <a:r>
              <a:rPr lang="el-GR" b="0" dirty="0" smtClean="0"/>
              <a:t>παγωτό.</a:t>
            </a:r>
            <a:endParaRPr lang="el-GR" b="0" dirty="0"/>
          </a:p>
        </p:txBody>
      </p:sp>
      <p:pic>
        <p:nvPicPr>
          <p:cNvPr id="10" name="Content Placeholder 9" descr="παιδική 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05212" y="2855228"/>
            <a:ext cx="3478876" cy="2610196"/>
          </a:xfrm>
        </p:spPr>
      </p:pic>
      <p:sp>
        <p:nvSpPr>
          <p:cNvPr id="8" name="Text Placeholder 7"/>
          <p:cNvSpPr>
            <a:spLocks noGrp="1"/>
          </p:cNvSpPr>
          <p:nvPr>
            <p:ph type="body" sz="quarter" idx="3"/>
          </p:nvPr>
        </p:nvSpPr>
        <p:spPr/>
        <p:txBody>
          <a:bodyPr>
            <a:normAutofit/>
          </a:bodyPr>
          <a:lstStyle/>
          <a:p>
            <a:r>
              <a:rPr lang="el-GR" b="0" dirty="0" smtClean="0"/>
              <a:t>Βουτιά </a:t>
            </a:r>
            <a:r>
              <a:rPr lang="el-GR" b="0" dirty="0" smtClean="0"/>
              <a:t>στην </a:t>
            </a:r>
            <a:r>
              <a:rPr lang="el-GR" b="0" dirty="0" smtClean="0"/>
              <a:t>πισίνα.</a:t>
            </a:r>
            <a:endParaRPr lang="el-GR" b="0" dirty="0"/>
          </a:p>
        </p:txBody>
      </p:sp>
      <p:pic>
        <p:nvPicPr>
          <p:cNvPr id="11" name="Content Placeholder 10" descr="παιδική ζωγραφιά"/>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285250" y="2854218"/>
            <a:ext cx="3453820" cy="2592288"/>
          </a:xfrm>
        </p:spPr>
      </p:pic>
    </p:spTree>
    <p:extLst>
      <p:ext uri="{BB962C8B-B14F-4D97-AF65-F5344CB8AC3E}">
        <p14:creationId xmlns:p14="http://schemas.microsoft.com/office/powerpoint/2010/main" val="1541065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n-US" dirty="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a:t>. </a:t>
            </a:r>
            <a:r>
              <a:rPr lang="en-US" sz="2000" dirty="0"/>
              <a:t>E</a:t>
            </a:r>
            <a:r>
              <a:rPr lang="el-GR" sz="2000" dirty="0" err="1"/>
              <a:t>υγενία</a:t>
            </a:r>
            <a:r>
              <a:rPr lang="el-GR" sz="2000" dirty="0"/>
              <a:t> Γρυπάρη</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Εικόνα</a:t>
            </a:r>
            <a:r>
              <a:rPr lang="el-GR" sz="2000" dirty="0"/>
              <a:t>. </a:t>
            </a:r>
            <a:r>
              <a:rPr lang="el-GR" sz="2000" dirty="0" smtClean="0"/>
              <a:t>Χρώμα</a:t>
            </a:r>
            <a:r>
              <a:rPr lang="el-GR" sz="2000" dirty="0"/>
              <a:t>. Τι μπορείς να κάνεις με μια ιδέα;». </a:t>
            </a:r>
            <a:r>
              <a:rPr lang="el-GR" sz="2000" dirty="0" smtClean="0"/>
              <a:t>Έκδοση: 1.0. Αθήνα 201</a:t>
            </a:r>
            <a:r>
              <a:rPr lang="en-GB" sz="2000" dirty="0" smtClean="0"/>
              <a:t>6</a:t>
            </a:r>
            <a:r>
              <a:rPr lang="el-GR" sz="2000" dirty="0" smtClean="0"/>
              <a:t>. Διαθέσιμο από τη δικτυακή διεύθυνση:</a:t>
            </a:r>
            <a:r>
              <a:rPr lang="en-GB" sz="2000" dirty="0" smtClean="0"/>
              <a:t>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dirty="0"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a:t>
            </a:r>
            <a:r>
              <a:rPr lang="el-GR" sz="2000" dirty="0"/>
              <a:t>Εξώφυλλο </a:t>
            </a:r>
            <a:r>
              <a:rPr lang="el-GR" sz="2000" dirty="0" smtClean="0"/>
              <a:t>του </a:t>
            </a:r>
            <a:r>
              <a:rPr lang="el-GR" sz="2000" dirty="0"/>
              <a:t>βιβλίου «</a:t>
            </a:r>
            <a:r>
              <a:rPr lang="el-GR" sz="2000" dirty="0">
                <a:hlinkClick r:id="rId3"/>
              </a:rPr>
              <a:t>Τι μπορείς να κάνεις με μια ιδέα</a:t>
            </a:r>
            <a:r>
              <a:rPr lang="el-GR" sz="2000" dirty="0"/>
              <a:t>;» / </a:t>
            </a:r>
            <a:r>
              <a:rPr lang="en-US" sz="2000" dirty="0"/>
              <a:t>Chris Haughton · </a:t>
            </a:r>
            <a:r>
              <a:rPr lang="el-GR" sz="2000" dirty="0"/>
              <a:t>μετάφραση Αντώνης </a:t>
            </a:r>
            <a:r>
              <a:rPr lang="el-GR" sz="2000" dirty="0" err="1"/>
              <a:t>Παπαθεοδούλου</a:t>
            </a:r>
            <a:r>
              <a:rPr lang="el-GR" sz="2000" dirty="0"/>
              <a:t> · εικονογράφηση </a:t>
            </a:r>
            <a:r>
              <a:rPr lang="en-US" sz="2000" dirty="0"/>
              <a:t>Chris Haughton. - 1</a:t>
            </a:r>
            <a:r>
              <a:rPr lang="el-GR" sz="2000" dirty="0"/>
              <a:t>η </a:t>
            </a:r>
            <a:r>
              <a:rPr lang="el-GR" sz="2000" dirty="0" err="1"/>
              <a:t>έκδ</a:t>
            </a:r>
            <a:r>
              <a:rPr lang="el-GR" sz="2000" dirty="0"/>
              <a:t>. - Καλαμάτα : Κόκκινο, 2015</a:t>
            </a:r>
            <a:r>
              <a:rPr lang="el-GR" sz="2000" dirty="0" smtClean="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Διδακτική </a:t>
            </a:r>
            <a:r>
              <a:rPr lang="el-GR" dirty="0" smtClean="0"/>
              <a:t>Πρακτική</a:t>
            </a:r>
            <a:endParaRPr lang="el-GR" dirty="0"/>
          </a:p>
        </p:txBody>
      </p:sp>
      <p:sp>
        <p:nvSpPr>
          <p:cNvPr id="5" name="Content Placeholder 4"/>
          <p:cNvSpPr>
            <a:spLocks noGrp="1"/>
          </p:cNvSpPr>
          <p:nvPr>
            <p:ph sz="half" idx="1"/>
          </p:nvPr>
        </p:nvSpPr>
        <p:spPr/>
        <p:txBody>
          <a:bodyPr>
            <a:noAutofit/>
          </a:bodyPr>
          <a:lstStyle/>
          <a:p>
            <a:pPr marL="0" indent="0">
              <a:spcBef>
                <a:spcPts val="600"/>
              </a:spcBef>
              <a:spcAft>
                <a:spcPts val="600"/>
              </a:spcAft>
              <a:buNone/>
            </a:pPr>
            <a:r>
              <a:rPr lang="el-GR" sz="2400" b="1" dirty="0" smtClean="0"/>
              <a:t>Διδακτική πρακτική:</a:t>
            </a:r>
            <a:br>
              <a:rPr lang="el-GR" sz="2400" b="1" dirty="0" smtClean="0"/>
            </a:br>
            <a:r>
              <a:rPr lang="en-US" sz="2400" dirty="0"/>
              <a:t>E</a:t>
            </a:r>
            <a:r>
              <a:rPr lang="el-GR" sz="2400" dirty="0" err="1"/>
              <a:t>υγενία</a:t>
            </a:r>
            <a:r>
              <a:rPr lang="el-GR" sz="2400" dirty="0"/>
              <a:t> </a:t>
            </a:r>
            <a:r>
              <a:rPr lang="el-GR" sz="2400" dirty="0" smtClean="0"/>
              <a:t>Γρυπάρη</a:t>
            </a:r>
            <a:r>
              <a:rPr lang="el-GR" sz="2400" dirty="0" smtClean="0"/>
              <a:t>.</a:t>
            </a:r>
            <a:endParaRPr lang="en-US" sz="2400" dirty="0" smtClean="0"/>
          </a:p>
          <a:p>
            <a:pPr marL="0" indent="0">
              <a:spcBef>
                <a:spcPts val="600"/>
              </a:spcBef>
              <a:spcAft>
                <a:spcPts val="600"/>
              </a:spcAft>
              <a:buNone/>
            </a:pPr>
            <a:r>
              <a:rPr lang="en-US" sz="2400" b="1" dirty="0" smtClean="0"/>
              <a:t>B</a:t>
            </a:r>
            <a:r>
              <a:rPr lang="el-GR" sz="2400" b="1" dirty="0" err="1" smtClean="0"/>
              <a:t>ιβλίο</a:t>
            </a:r>
            <a:r>
              <a:rPr lang="en-US" sz="2400" b="1" dirty="0" smtClean="0"/>
              <a:t>:</a:t>
            </a:r>
            <a:r>
              <a:rPr lang="el-GR" sz="2400" b="1" dirty="0" smtClean="0"/>
              <a:t> </a:t>
            </a:r>
            <a:r>
              <a:rPr lang="el-GR" sz="2400" dirty="0" err="1"/>
              <a:t>Yamada</a:t>
            </a:r>
            <a:r>
              <a:rPr lang="el-GR" sz="2400" dirty="0"/>
              <a:t>, </a:t>
            </a:r>
            <a:r>
              <a:rPr lang="el-GR" sz="2400" dirty="0" err="1"/>
              <a:t>Kobi</a:t>
            </a:r>
            <a:r>
              <a:rPr lang="el-GR" sz="2400" dirty="0"/>
              <a:t>. </a:t>
            </a:r>
            <a:r>
              <a:rPr lang="el-GR" sz="2400" dirty="0" smtClean="0"/>
              <a:t>«</a:t>
            </a:r>
            <a:r>
              <a:rPr lang="el-GR" sz="2400" b="1" dirty="0" smtClean="0"/>
              <a:t>Τι </a:t>
            </a:r>
            <a:r>
              <a:rPr lang="el-GR" sz="2400" b="1" dirty="0"/>
              <a:t>μπορείς να κάνεις με μια ιδέα</a:t>
            </a:r>
            <a:r>
              <a:rPr lang="el-GR" sz="2400" b="1" dirty="0" smtClean="0"/>
              <a:t>;</a:t>
            </a:r>
            <a:r>
              <a:rPr lang="el-GR" sz="2400" dirty="0" smtClean="0"/>
              <a:t>» </a:t>
            </a:r>
            <a:r>
              <a:rPr lang="el-GR" sz="2400" dirty="0"/>
              <a:t>/ </a:t>
            </a:r>
            <a:r>
              <a:rPr lang="el-GR" sz="2400" dirty="0" err="1"/>
              <a:t>Kobi</a:t>
            </a:r>
            <a:r>
              <a:rPr lang="el-GR" sz="2400" dirty="0"/>
              <a:t> </a:t>
            </a:r>
            <a:r>
              <a:rPr lang="el-GR" sz="2400" dirty="0" err="1"/>
              <a:t>Yamada</a:t>
            </a:r>
            <a:r>
              <a:rPr lang="el-GR" sz="2400" dirty="0"/>
              <a:t>. - Αθήνα : Εκδοτικός Οίκος Α. Α. Λιβάνη, 2015. </a:t>
            </a:r>
            <a:endParaRPr lang="el-GR" sz="2400" dirty="0" smtClean="0"/>
          </a:p>
          <a:p>
            <a:pPr marL="0" indent="0">
              <a:spcBef>
                <a:spcPts val="600"/>
              </a:spcBef>
              <a:spcAft>
                <a:spcPts val="600"/>
              </a:spcAft>
              <a:buNone/>
            </a:pPr>
            <a:r>
              <a:rPr lang="el-GR" sz="2400" b="1" dirty="0"/>
              <a:t>Θέμα</a:t>
            </a:r>
            <a:r>
              <a:rPr lang="el-GR" sz="2400" dirty="0"/>
              <a:t>: Η εμφαντική χρήση του </a:t>
            </a:r>
            <a:r>
              <a:rPr lang="el-GR" sz="2400" dirty="0" smtClean="0"/>
              <a:t>χρώματος.</a:t>
            </a:r>
            <a:endParaRPr lang="el-GR" sz="2400" dirty="0"/>
          </a:p>
          <a:p>
            <a:pPr marL="0" indent="0">
              <a:spcBef>
                <a:spcPts val="600"/>
              </a:spcBef>
              <a:spcAft>
                <a:spcPts val="600"/>
              </a:spcAft>
              <a:buNone/>
            </a:pPr>
            <a:endParaRPr lang="el-GR" sz="2400" dirty="0" smtClean="0"/>
          </a:p>
          <a:p>
            <a:pPr marL="0" indent="0">
              <a:spcBef>
                <a:spcPts val="600"/>
              </a:spcBef>
              <a:spcAft>
                <a:spcPts val="600"/>
              </a:spcAft>
              <a:buNone/>
            </a:pPr>
            <a:endParaRPr lang="el-GR" sz="2400" dirty="0"/>
          </a:p>
        </p:txBody>
      </p:sp>
      <p:sp>
        <p:nvSpPr>
          <p:cNvPr id="6" name="TextBox 5"/>
          <p:cNvSpPr txBox="1"/>
          <p:nvPr/>
        </p:nvSpPr>
        <p:spPr>
          <a:xfrm>
            <a:off x="4355976" y="5884748"/>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2" name="Content Placeholder 4"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1361" y="1600200"/>
            <a:ext cx="3572277" cy="4525963"/>
          </a:xfrm>
        </p:spPr>
      </p:pic>
    </p:spTree>
    <p:custDataLst>
      <p:tags r:id="rId1"/>
    </p:custDataLst>
    <p:extLst>
      <p:ext uri="{BB962C8B-B14F-4D97-AF65-F5344CB8AC3E}">
        <p14:creationId xmlns:p14="http://schemas.microsoft.com/office/powerpoint/2010/main" val="260412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Λίγα </a:t>
            </a:r>
            <a:r>
              <a:rPr lang="el-GR" dirty="0"/>
              <a:t>λόγια</a:t>
            </a:r>
            <a:r>
              <a:rPr lang="el-GR" dirty="0"/>
              <a:t> για το βιβλίο </a:t>
            </a:r>
            <a:endParaRPr lang="el-GR" dirty="0"/>
          </a:p>
        </p:txBody>
      </p:sp>
      <p:sp>
        <p:nvSpPr>
          <p:cNvPr id="6" name="Content Placeholder 5"/>
          <p:cNvSpPr>
            <a:spLocks noGrp="1"/>
          </p:cNvSpPr>
          <p:nvPr>
            <p:ph idx="1"/>
          </p:nvPr>
        </p:nvSpPr>
        <p:spPr/>
        <p:txBody>
          <a:bodyPr>
            <a:noAutofit/>
          </a:bodyPr>
          <a:lstStyle/>
          <a:p>
            <a:pPr marL="0" indent="0">
              <a:buNone/>
            </a:pPr>
            <a:r>
              <a:rPr lang="el-GR" sz="2600" dirty="0"/>
              <a:t>Έ</a:t>
            </a:r>
            <a:r>
              <a:rPr lang="el-GR" sz="2600" dirty="0" smtClean="0"/>
              <a:t>να αγόρι συναντά, καθώς περπατά, μία ιδέα. Δεν ξέρει πώς βρέθηκε μπροστά του και η αλήθεια είναι ότι στην αρχή σκέφτηκε να μην πολυασχοληθεί μαζί της. Μέχρι και να την εγκαταλείψει, να την ξεφορτωθεί, σκέφτηκε. Όμως η ιδέα τον ακολουθούσε παντού. Τι θα έλεγαν οι άλλοι γι' αυτόν και την ιδέα του; Έτσι την κράτησε κρυμμένη και δεν είπε τίποτα σε κανέναν. Μα τότε συνειδητοποίησε ότι συνέβαινε κάτι τουλάχιστον μαγικό: όταν η ιδέα βρισκόταν κοντά του, το αγόρι ένιωθε να πλημμυρίζει από ευτυχία.</a:t>
            </a:r>
          </a:p>
          <a:p>
            <a:pPr marL="0" indent="0">
              <a:buNone/>
            </a:pPr>
            <a:r>
              <a:rPr lang="el-GR" sz="2600" dirty="0" smtClean="0"/>
              <a:t>Ένα </a:t>
            </a:r>
            <a:r>
              <a:rPr lang="el-GR" sz="2600" b="1" dirty="0" smtClean="0"/>
              <a:t>καταπληκτικό βιβλίο </a:t>
            </a:r>
            <a:r>
              <a:rPr lang="el-GR" sz="2600" dirty="0" smtClean="0"/>
              <a:t>για τις ιδέες και την αποδοχή του εαυτού μας.</a:t>
            </a:r>
            <a:endParaRPr lang="el-GR" sz="2600" dirty="0"/>
          </a:p>
        </p:txBody>
      </p:sp>
    </p:spTree>
    <p:extLst>
      <p:ext uri="{BB962C8B-B14F-4D97-AF65-F5344CB8AC3E}">
        <p14:creationId xmlns:p14="http://schemas.microsoft.com/office/powerpoint/2010/main" val="334897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a:t>
            </a:r>
            <a:r>
              <a:rPr lang="el-GR" dirty="0"/>
              <a:t> βιβλίου </a:t>
            </a:r>
            <a:endParaRPr lang="el-GR" dirty="0"/>
          </a:p>
        </p:txBody>
      </p:sp>
      <p:sp>
        <p:nvSpPr>
          <p:cNvPr id="3" name="Content Placeholder 2"/>
          <p:cNvSpPr>
            <a:spLocks noGrp="1"/>
          </p:cNvSpPr>
          <p:nvPr>
            <p:ph sz="half" idx="1"/>
          </p:nvPr>
        </p:nvSpPr>
        <p:spPr/>
        <p:txBody>
          <a:bodyPr/>
          <a:lstStyle/>
          <a:p>
            <a:pPr marL="0" indent="0">
              <a:buNone/>
            </a:pPr>
            <a:r>
              <a:rPr lang="el-GR" dirty="0" smtClean="0"/>
              <a:t>Διαβάσαμε το βιβλίο «Τι μπορείς να κάνεις με μια ιδέα</a:t>
            </a:r>
            <a:r>
              <a:rPr lang="el-GR" dirty="0" smtClean="0"/>
              <a:t>»</a:t>
            </a:r>
            <a:r>
              <a:rPr lang="en-GB" dirty="0" smtClean="0"/>
              <a:t>.</a:t>
            </a:r>
            <a:endParaRPr lang="el-GR" dirty="0"/>
          </a:p>
        </p:txBody>
      </p:sp>
      <p:pic>
        <p:nvPicPr>
          <p:cNvPr id="7" name="Content Placeholder 4"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rot="5400000">
            <a:off x="4499423" y="1970059"/>
            <a:ext cx="4392488" cy="3853986"/>
          </a:xfrm>
        </p:spPr>
      </p:pic>
    </p:spTree>
    <p:extLst>
      <p:ext uri="{BB962C8B-B14F-4D97-AF65-F5344CB8AC3E}">
        <p14:creationId xmlns:p14="http://schemas.microsoft.com/office/powerpoint/2010/main" val="204910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Τι </a:t>
            </a:r>
            <a:r>
              <a:rPr lang="el-GR" dirty="0"/>
              <a:t>είναι</a:t>
            </a:r>
            <a:r>
              <a:rPr lang="el-GR" dirty="0"/>
              <a:t> μια ιδέα;</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smtClean="0"/>
              <a:t>Συζητήσαμε για το </a:t>
            </a:r>
            <a:r>
              <a:rPr lang="el-GR" sz="2600" dirty="0" smtClean="0"/>
              <a:t>τ</a:t>
            </a:r>
            <a:r>
              <a:rPr lang="el-GR" sz="2600" dirty="0"/>
              <a:t>ι</a:t>
            </a:r>
            <a:r>
              <a:rPr lang="el-GR" sz="2600" dirty="0" smtClean="0"/>
              <a:t> </a:t>
            </a:r>
            <a:r>
              <a:rPr lang="el-GR" sz="2600" dirty="0" smtClean="0"/>
              <a:t>είναι μια ιδέα.</a:t>
            </a:r>
          </a:p>
          <a:p>
            <a:pPr>
              <a:buFont typeface="Calibri" panose="020F0502020204030204" pitchFamily="34" charset="0"/>
              <a:buChar char="−"/>
            </a:pPr>
            <a:r>
              <a:rPr lang="el-GR" sz="2600" dirty="0" smtClean="0"/>
              <a:t>Τι </a:t>
            </a:r>
            <a:r>
              <a:rPr lang="el-GR" sz="2600" dirty="0" smtClean="0"/>
              <a:t>θες να παίξεις είναι μια </a:t>
            </a:r>
            <a:r>
              <a:rPr lang="el-GR" sz="2600" dirty="0" smtClean="0"/>
              <a:t>ιδέα</a:t>
            </a:r>
            <a:r>
              <a:rPr lang="en-GB" sz="2600" dirty="0" smtClean="0"/>
              <a:t>.</a:t>
            </a:r>
            <a:endParaRPr lang="en-GB" sz="2600" dirty="0"/>
          </a:p>
          <a:p>
            <a:pPr>
              <a:buFont typeface="Calibri" panose="020F0502020204030204" pitchFamily="34" charset="0"/>
              <a:buChar char="−"/>
            </a:pPr>
            <a:r>
              <a:rPr lang="el-GR" sz="2600" dirty="0" smtClean="0"/>
              <a:t>Να </a:t>
            </a:r>
            <a:r>
              <a:rPr lang="el-GR" sz="2600" dirty="0" smtClean="0"/>
              <a:t>πας στη θάλασσα είναι μια </a:t>
            </a:r>
            <a:r>
              <a:rPr lang="el-GR" sz="2600" dirty="0" smtClean="0"/>
              <a:t>ιδέα</a:t>
            </a:r>
            <a:r>
              <a:rPr lang="en-GB" sz="2600" dirty="0" smtClean="0"/>
              <a:t>.</a:t>
            </a:r>
            <a:endParaRPr lang="el-GR" sz="2600" dirty="0" smtClean="0"/>
          </a:p>
          <a:p>
            <a:pPr>
              <a:buFont typeface="Calibri" panose="020F0502020204030204" pitchFamily="34" charset="0"/>
              <a:buChar char="−"/>
            </a:pPr>
            <a:r>
              <a:rPr lang="el-GR" sz="2600" dirty="0" smtClean="0"/>
              <a:t>Να </a:t>
            </a:r>
            <a:r>
              <a:rPr lang="el-GR" sz="2600" dirty="0" smtClean="0"/>
              <a:t>πας να δείς το φίλο σου είναι μια </a:t>
            </a:r>
            <a:r>
              <a:rPr lang="el-GR" sz="2600" dirty="0" smtClean="0"/>
              <a:t>ιδέα</a:t>
            </a:r>
            <a:r>
              <a:rPr lang="en-GB" sz="2600" dirty="0" smtClean="0"/>
              <a:t>.</a:t>
            </a:r>
            <a:endParaRPr lang="el-GR" sz="2600" dirty="0" smtClean="0"/>
          </a:p>
          <a:p>
            <a:pPr>
              <a:buFont typeface="Calibri" panose="020F0502020204030204" pitchFamily="34" charset="0"/>
              <a:buChar char="−"/>
            </a:pPr>
            <a:r>
              <a:rPr lang="el-GR" sz="2600" dirty="0" smtClean="0"/>
              <a:t>Να </a:t>
            </a:r>
            <a:r>
              <a:rPr lang="el-GR" sz="2600" dirty="0" smtClean="0"/>
              <a:t>γίνω αστροναύτης είναι μια </a:t>
            </a:r>
            <a:r>
              <a:rPr lang="el-GR" sz="2600" dirty="0" smtClean="0"/>
              <a:t>ιδέα</a:t>
            </a:r>
            <a:r>
              <a:rPr lang="en-GB" sz="2600" dirty="0" smtClean="0"/>
              <a:t>.</a:t>
            </a:r>
            <a:endParaRPr lang="el-GR" sz="2600" dirty="0" smtClean="0"/>
          </a:p>
        </p:txBody>
      </p:sp>
      <p:pic>
        <p:nvPicPr>
          <p:cNvPr id="6" name="Content Placeholder 5" descr="σελίδα του βιβλίου"/>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772816"/>
            <a:ext cx="4038600" cy="3209962"/>
          </a:xfrm>
        </p:spPr>
      </p:pic>
    </p:spTree>
    <p:extLst>
      <p:ext uri="{BB962C8B-B14F-4D97-AF65-F5344CB8AC3E}">
        <p14:creationId xmlns:p14="http://schemas.microsoft.com/office/powerpoint/2010/main" val="43656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Εμφατική </a:t>
            </a:r>
            <a:r>
              <a:rPr lang="el-GR" dirty="0"/>
              <a:t>χρήση</a:t>
            </a:r>
            <a:r>
              <a:rPr lang="el-GR" dirty="0"/>
              <a:t> χρώματος</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smtClean="0"/>
              <a:t>Συζητήσαμε για το γεγονός ότι η ιδέα στο βιβλίο απεικονίζεται με χρώμα, ενώ όλη η υπόλοιπη σελίδα είναι ασπρόμαυρη.Είπαμε ότι αυτό συμβαίνει για έμφαση, δηλαδή για να προσέχει ο αναγνώστης την ιδέα πιο πολύ από οτιδήποτε άλλο.</a:t>
            </a:r>
          </a:p>
        </p:txBody>
      </p:sp>
      <p:pic>
        <p:nvPicPr>
          <p:cNvPr id="7" name="Content Placeholder 6" descr="σελίδα του βιβλίου"/>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772816"/>
            <a:ext cx="3810000" cy="2390775"/>
          </a:xfrm>
          <a:prstGeom prst="rect">
            <a:avLst/>
          </a:prstGeom>
        </p:spPr>
      </p:pic>
    </p:spTree>
    <p:extLst>
      <p:ext uri="{BB962C8B-B14F-4D97-AF65-F5344CB8AC3E}">
        <p14:creationId xmlns:p14="http://schemas.microsoft.com/office/powerpoint/2010/main" val="254694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Παραδείγματα</a:t>
            </a:r>
          </a:p>
        </p:txBody>
      </p:sp>
      <p:sp>
        <p:nvSpPr>
          <p:cNvPr id="3" name="Content Placeholder 2"/>
          <p:cNvSpPr>
            <a:spLocks noGrp="1"/>
          </p:cNvSpPr>
          <p:nvPr>
            <p:ph sz="half" idx="1"/>
          </p:nvPr>
        </p:nvSpPr>
        <p:spPr/>
        <p:txBody>
          <a:bodyPr/>
          <a:lstStyle/>
          <a:p>
            <a:pPr marL="0" indent="0">
              <a:buNone/>
            </a:pPr>
            <a:r>
              <a:rPr lang="el-GR" dirty="0" smtClean="0"/>
              <a:t>Τ</a:t>
            </a:r>
            <a:r>
              <a:rPr lang="en-US" dirty="0" smtClean="0"/>
              <a:t>o </a:t>
            </a:r>
            <a:r>
              <a:rPr lang="el-GR" dirty="0" smtClean="0"/>
              <a:t>βιβλίο δίνει την ευκαιρία να ασχοληθούμε με το χρώμα και το πώς λειτουργεί σε αντίθεση με ένα ασπρόμαυρο φόντο.</a:t>
            </a:r>
          </a:p>
          <a:p>
            <a:pPr marL="0" indent="0">
              <a:buNone/>
            </a:pPr>
            <a:r>
              <a:rPr lang="el-GR" dirty="0" smtClean="0"/>
              <a:t>Δείχνουμε κάποιες σχετικές φωτογραφίες.</a:t>
            </a:r>
            <a:endParaRPr lang="el-GR" dirty="0"/>
          </a:p>
        </p:txBody>
      </p:sp>
      <p:pic>
        <p:nvPicPr>
          <p:cNvPr id="7" name="Content Placeholder 5" descr="[DECORATIV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700808"/>
            <a:ext cx="4038600" cy="3549235"/>
          </a:xfrm>
        </p:spPr>
      </p:pic>
    </p:spTree>
    <p:extLst>
      <p:ext uri="{BB962C8B-B14F-4D97-AF65-F5344CB8AC3E}">
        <p14:creationId xmlns:p14="http://schemas.microsoft.com/office/powerpoint/2010/main" val="2794300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Εφαρμογή</a:t>
            </a:r>
            <a:r>
              <a:rPr lang="el-GR" dirty="0"/>
              <a:t> (</a:t>
            </a:r>
            <a:r>
              <a:rPr lang="el-GR" dirty="0"/>
              <a:t>1/2</a:t>
            </a:r>
            <a:r>
              <a:rPr lang="el-GR" dirty="0"/>
              <a:t>)</a:t>
            </a:r>
            <a:endParaRPr lang="el-GR" dirty="0"/>
          </a:p>
        </p:txBody>
      </p:sp>
      <p:sp>
        <p:nvSpPr>
          <p:cNvPr id="3" name="Content Placeholder 2"/>
          <p:cNvSpPr>
            <a:spLocks noGrp="1"/>
          </p:cNvSpPr>
          <p:nvPr>
            <p:ph sz="half" idx="1"/>
          </p:nvPr>
        </p:nvSpPr>
        <p:spPr>
          <a:xfrm>
            <a:off x="457200" y="1600200"/>
            <a:ext cx="4978896" cy="4525963"/>
          </a:xfrm>
        </p:spPr>
        <p:txBody>
          <a:bodyPr>
            <a:noAutofit/>
          </a:bodyPr>
          <a:lstStyle/>
          <a:p>
            <a:pPr marL="0" indent="0">
              <a:buNone/>
            </a:pPr>
            <a:r>
              <a:rPr lang="el-GR" dirty="0" err="1" smtClean="0"/>
              <a:t>Mοιράζουμε</a:t>
            </a:r>
            <a:r>
              <a:rPr lang="el-GR" dirty="0" smtClean="0"/>
              <a:t> στα παιδιά φύλλα A4 με έτοιμα εκτυπωμένα σχέδια τύπου «</a:t>
            </a:r>
            <a:r>
              <a:rPr lang="el-GR" dirty="0" err="1" smtClean="0"/>
              <a:t>coloring</a:t>
            </a:r>
            <a:r>
              <a:rPr lang="el-GR" dirty="0" smtClean="0"/>
              <a:t> </a:t>
            </a:r>
            <a:r>
              <a:rPr lang="el-GR" dirty="0" err="1" smtClean="0"/>
              <a:t>pages</a:t>
            </a:r>
            <a:r>
              <a:rPr lang="el-GR" dirty="0" smtClean="0"/>
              <a:t>», δηλαδή σελίδες έτοιμες για να χρωματιστούν. Οι σελίδες αυτές φιλοξενούν μια μεγάλη ποικιλία από αφηρημένα σχέδια και γραμμές , όλα ασπρόμαυρα.</a:t>
            </a:r>
            <a:endParaRPr lang="el-GR" dirty="0" smtClean="0"/>
          </a:p>
        </p:txBody>
      </p:sp>
      <p:pic>
        <p:nvPicPr>
          <p:cNvPr id="6" name="Content Placeholder 5" descr="Τα παιδιά ζωγραφίζου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002468" y="2206444"/>
            <a:ext cx="4038600" cy="3027329"/>
          </a:xfrm>
          <a:prstGeom prst="rect">
            <a:avLst/>
          </a:prstGeom>
        </p:spPr>
      </p:pic>
    </p:spTree>
    <p:extLst>
      <p:ext uri="{BB962C8B-B14F-4D97-AF65-F5344CB8AC3E}">
        <p14:creationId xmlns:p14="http://schemas.microsoft.com/office/powerpoint/2010/main" val="2441894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Εφαρμογή</a:t>
            </a:r>
            <a:r>
              <a:rPr lang="el-GR" dirty="0"/>
              <a:t> (2/2)</a:t>
            </a:r>
            <a:endParaRPr lang="el-GR" dirty="0"/>
          </a:p>
        </p:txBody>
      </p:sp>
      <p:sp>
        <p:nvSpPr>
          <p:cNvPr id="3" name="Content Placeholder 2"/>
          <p:cNvSpPr>
            <a:spLocks noGrp="1"/>
          </p:cNvSpPr>
          <p:nvPr>
            <p:ph sz="half" idx="1"/>
          </p:nvPr>
        </p:nvSpPr>
        <p:spPr>
          <a:xfrm>
            <a:off x="457200" y="1600200"/>
            <a:ext cx="3394720" cy="4525963"/>
          </a:xfrm>
        </p:spPr>
        <p:txBody>
          <a:bodyPr>
            <a:noAutofit/>
          </a:bodyPr>
          <a:lstStyle/>
          <a:p>
            <a:pPr marL="0" indent="0">
              <a:buNone/>
            </a:pPr>
            <a:r>
              <a:rPr lang="el-GR" dirty="0" smtClean="0"/>
              <a:t>Ζητάμε </a:t>
            </a:r>
            <a:r>
              <a:rPr lang="el-GR" dirty="0" smtClean="0"/>
              <a:t>από τα παιδιά να βρούν </a:t>
            </a:r>
            <a:r>
              <a:rPr lang="el-GR" b="1" dirty="0" smtClean="0"/>
              <a:t>ένα </a:t>
            </a:r>
            <a:r>
              <a:rPr lang="el-GR" dirty="0" smtClean="0"/>
              <a:t>αντικείμενο/σχέδιο που να τους αρέσει και να εστιάσουν και να ζωγραφίσουν μόνο αυτό.</a:t>
            </a:r>
            <a:endParaRPr lang="el-GR" dirty="0"/>
          </a:p>
        </p:txBody>
      </p:sp>
      <p:pic>
        <p:nvPicPr>
          <p:cNvPr id="10" name="Content Placeholder 6" descr="Τα παιδιά ζωγραφίζου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278339" y="1772816"/>
            <a:ext cx="4404269" cy="3888432"/>
          </a:xfrm>
        </p:spPr>
      </p:pic>
    </p:spTree>
    <p:extLst>
      <p:ext uri="{BB962C8B-B14F-4D97-AF65-F5344CB8AC3E}">
        <p14:creationId xmlns:p14="http://schemas.microsoft.com/office/powerpoint/2010/main" val="3016641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6:00:56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5,6,12,"/>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B562290-0790-4600-B286-AF9D5B97FBB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2818</TotalTime>
  <Words>764</Words>
  <Application>Microsoft Office PowerPoint</Application>
  <PresentationFormat>On-screen Show (4:3)</PresentationFormat>
  <Paragraphs>75</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vt:lpstr>
      <vt:lpstr>Λίγα λόγια για το βιβλίο </vt:lpstr>
      <vt:lpstr>Ανάγνωση βιβλίου </vt:lpstr>
      <vt:lpstr>Τι είναι μια ιδέα;</vt:lpstr>
      <vt:lpstr>Εμφατική χρήση χρώματος</vt:lpstr>
      <vt:lpstr>Παραδείγματα</vt:lpstr>
      <vt:lpstr>Εφαρμογή (1/2)</vt:lpstr>
      <vt:lpstr>Εφαρμογή (2/2)</vt:lpstr>
      <vt:lpstr>Οι δικές μας ιδέες (1/3)</vt:lpstr>
      <vt:lpstr>Οι δικές μας ιδέες (2/3)</vt:lpstr>
      <vt:lpstr>Οι δικές μας ιδέες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Χρώμα - Τι μπορείς να κάνεις με μια ιδέα;</dc:title>
  <dc:subject>Το Εικονογραφημένο Βιβλίο στην Προσχολική Εκπαίδευση</dc:subject>
  <dc:creator>Αγγελική Γιαννικοπούλου</dc:creator>
  <cp:lastModifiedBy>takis81 mark</cp:lastModifiedBy>
  <cp:revision>289</cp:revision>
  <dcterms:created xsi:type="dcterms:W3CDTF">2012-09-06T09:03:05Z</dcterms:created>
  <dcterms:modified xsi:type="dcterms:W3CDTF">2016-12-19T16:01:12Z</dcterms:modified>
</cp:coreProperties>
</file>