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9"/>
  </p:notesMasterIdLst>
  <p:sldIdLst>
    <p:sldId id="331" r:id="rId3"/>
    <p:sldId id="308" r:id="rId4"/>
    <p:sldId id="345" r:id="rId5"/>
    <p:sldId id="359" r:id="rId6"/>
    <p:sldId id="346" r:id="rId7"/>
    <p:sldId id="360" r:id="rId8"/>
    <p:sldId id="347" r:id="rId9"/>
    <p:sldId id="348" r:id="rId10"/>
    <p:sldId id="349" r:id="rId11"/>
    <p:sldId id="350" r:id="rId12"/>
    <p:sldId id="351" r:id="rId13"/>
    <p:sldId id="352" r:id="rId14"/>
    <p:sldId id="353" r:id="rId15"/>
    <p:sldId id="354" r:id="rId16"/>
    <p:sldId id="355" r:id="rId17"/>
    <p:sldId id="356" r:id="rId18"/>
    <p:sldId id="361" r:id="rId19"/>
    <p:sldId id="357" r:id="rId20"/>
    <p:sldId id="358" r:id="rId21"/>
    <p:sldId id="290" r:id="rId22"/>
    <p:sldId id="295" r:id="rId23"/>
    <p:sldId id="299" r:id="rId24"/>
    <p:sldId id="332" r:id="rId25"/>
    <p:sldId id="333" r:id="rId26"/>
    <p:sldId id="334" r:id="rId27"/>
    <p:sldId id="293" r:id="rId28"/>
  </p:sldIdLst>
  <p:sldSz cx="9144000" cy="6858000" type="screen4x3"/>
  <p:notesSz cx="6858000" cy="9144000"/>
  <p:custDataLst>
    <p:tags r:id="rId30"/>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31"/>
            <p14:sldId id="308"/>
            <p14:sldId id="345"/>
            <p14:sldId id="359"/>
            <p14:sldId id="346"/>
            <p14:sldId id="360"/>
            <p14:sldId id="347"/>
            <p14:sldId id="348"/>
            <p14:sldId id="349"/>
            <p14:sldId id="350"/>
            <p14:sldId id="351"/>
            <p14:sldId id="352"/>
            <p14:sldId id="353"/>
            <p14:sldId id="354"/>
            <p14:sldId id="355"/>
            <p14:sldId id="356"/>
            <p14:sldId id="361"/>
            <p14:sldId id="357"/>
            <p14:sldId id="358"/>
            <p14:sldId id="290"/>
            <p14:sldId id="295"/>
            <p14:sldId id="299"/>
            <p14:sldId id="332"/>
            <p14:sldId id="333"/>
            <p14:sldId id="334"/>
          </p14:sldIdLst>
        </p14:section>
        <p14:section name="Untitled Section" id="{0F1CB131-A6BD-43D0-B8D4-1F27CEF7A05E}">
          <p14:sldIdLst>
            <p14:sldId id="293"/>
          </p14:sldIdLst>
        </p14:section>
      </p14:sectionLst>
    </p:ex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77" autoAdjust="0"/>
    <p:restoredTop sz="99309" autoAdjust="0"/>
  </p:normalViewPr>
  <p:slideViewPr>
    <p:cSldViewPr>
      <p:cViewPr>
        <p:scale>
          <a:sx n="51" d="100"/>
          <a:sy n="51" d="100"/>
        </p:scale>
        <p:origin x="-1938" y="-51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19/12/2016</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a:p>
        </p:txBody>
      </p:sp>
    </p:spTree>
    <p:extLst>
      <p:ext uri="{BB962C8B-B14F-4D97-AF65-F5344CB8AC3E}">
        <p14:creationId xmlns:p14="http://schemas.microsoft.com/office/powerpoint/2010/main" val="290119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20</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23</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24</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25</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26</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Φως - Σκιά</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Φως - Σκιά</a:t>
            </a:r>
          </a:p>
        </p:txBody>
      </p:sp>
      <p:pic>
        <p:nvPicPr>
          <p:cNvPr id="6" name="Picture 5" descr="[DECORATIVE]"/>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Φως - Σκιά</a:t>
            </a: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Aft>
                <a:spcPts val="0"/>
              </a:spcAft>
              <a:defRPr/>
            </a:pPr>
            <a:r>
              <a:rPr lang="el-GR" sz="1000" kern="1200" dirty="0" smtClean="0">
                <a:solidFill>
                  <a:srgbClr val="5075BC"/>
                </a:solidFill>
                <a:latin typeface="+mn-lt"/>
                <a:ea typeface="+mn-ea"/>
                <a:cs typeface="+mn-cs"/>
              </a:rPr>
              <a:t>Φως - Σκιά</a:t>
            </a:r>
          </a:p>
        </p:txBody>
      </p:sp>
      <p:pic>
        <p:nvPicPr>
          <p:cNvPr id="9" name="Picture 8" descr="[DECORATIVE]"/>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Φως - Σκιά</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Φως - Σκιά</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kern="1200" dirty="0" smtClean="0">
                <a:solidFill>
                  <a:srgbClr val="5075BC"/>
                </a:solidFill>
                <a:latin typeface="+mn-lt"/>
                <a:ea typeface="+mn-ea"/>
                <a:cs typeface="+mn-cs"/>
              </a:rPr>
              <a:t>Φως - Σκιά</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9.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20.png"/><Relationship Id="rId4" Type="http://schemas.openxmlformats.org/officeDocument/2006/relationships/hyperlink" Target="%5b1%5d%20http:/creativecommons.org/licenses/by-nc-sa/4.0/"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7.2</a:t>
            </a:r>
            <a:r>
              <a:rPr lang="el-GR" sz="2800" dirty="0" smtClean="0">
                <a:solidFill>
                  <a:srgbClr val="5075BC"/>
                </a:solidFill>
                <a:latin typeface="+mj-lt"/>
                <a:ea typeface="+mj-ea"/>
                <a:cs typeface="+mj-cs"/>
              </a:rPr>
              <a:t>: </a:t>
            </a:r>
            <a:r>
              <a:rPr lang="el-GR" sz="2800" dirty="0" smtClean="0"/>
              <a:t>Φως – Σκιά</a:t>
            </a:r>
            <a:endParaRPr lang="el-GR" sz="2800" dirty="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125452804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l-GR" dirty="0"/>
              <a:t>Θέατρο σκιών (1/6)</a:t>
            </a:r>
          </a:p>
        </p:txBody>
      </p:sp>
      <p:sp>
        <p:nvSpPr>
          <p:cNvPr id="8" name="Content Placeholder 7"/>
          <p:cNvSpPr>
            <a:spLocks noGrp="1"/>
          </p:cNvSpPr>
          <p:nvPr>
            <p:ph sz="half" idx="1"/>
          </p:nvPr>
        </p:nvSpPr>
        <p:spPr/>
        <p:txBody>
          <a:bodyPr/>
          <a:lstStyle/>
          <a:p>
            <a:pPr marL="0" indent="0">
              <a:buNone/>
            </a:pPr>
            <a:r>
              <a:rPr lang="el-GR" dirty="0" smtClean="0"/>
              <a:t>Φτιάχνουμε </a:t>
            </a:r>
            <a:r>
              <a:rPr lang="el-GR" dirty="0"/>
              <a:t>ένα «</a:t>
            </a:r>
            <a:r>
              <a:rPr lang="en-US" dirty="0"/>
              <a:t>shadow puppet theatre</a:t>
            </a:r>
            <a:r>
              <a:rPr lang="el-GR" dirty="0"/>
              <a:t>» δηλαδή ένα θέατρο σκιών.</a:t>
            </a:r>
          </a:p>
        </p:txBody>
      </p:sp>
      <p:pic>
        <p:nvPicPr>
          <p:cNvPr id="7" name="Content Placeholder 7" descr="θέατρο σκιών"/>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942609" y="1685247"/>
            <a:ext cx="3449782" cy="4355869"/>
          </a:xfrm>
          <a:prstGeom prst="rect">
            <a:avLst/>
          </a:prstGeom>
        </p:spPr>
      </p:pic>
    </p:spTree>
    <p:extLst>
      <p:ext uri="{BB962C8B-B14F-4D97-AF65-F5344CB8AC3E}">
        <p14:creationId xmlns:p14="http://schemas.microsoft.com/office/powerpoint/2010/main" val="10846276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l-GR" dirty="0"/>
              <a:t>Θέατρο σκιών (2/6)</a:t>
            </a:r>
          </a:p>
        </p:txBody>
      </p:sp>
      <p:sp>
        <p:nvSpPr>
          <p:cNvPr id="8" name="Content Placeholder 7"/>
          <p:cNvSpPr>
            <a:spLocks noGrp="1"/>
          </p:cNvSpPr>
          <p:nvPr>
            <p:ph sz="half" idx="1"/>
          </p:nvPr>
        </p:nvSpPr>
        <p:spPr/>
        <p:txBody>
          <a:bodyPr/>
          <a:lstStyle/>
          <a:p>
            <a:pPr marL="0" indent="0">
              <a:buNone/>
            </a:pPr>
            <a:r>
              <a:rPr lang="el-GR" dirty="0" smtClean="0"/>
              <a:t>Χρησιμοποιούμε ένα κουτί παπουτσιών. Αφαιρούμε το καπάκι και τα παιδιά κόβουν τον πάτο του κουτιού.</a:t>
            </a:r>
            <a:endParaRPr lang="el-GR" dirty="0"/>
          </a:p>
        </p:txBody>
      </p:sp>
      <p:pic>
        <p:nvPicPr>
          <p:cNvPr id="9" name="Content Placeholder 6" descr="[DECORATIVE]"/>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874247"/>
            <a:ext cx="4038600" cy="3977869"/>
          </a:xfrm>
        </p:spPr>
      </p:pic>
    </p:spTree>
    <p:extLst>
      <p:ext uri="{BB962C8B-B14F-4D97-AF65-F5344CB8AC3E}">
        <p14:creationId xmlns:p14="http://schemas.microsoft.com/office/powerpoint/2010/main" val="39676490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l-GR" dirty="0"/>
              <a:t>Θέατρο σκιών (3/6)</a:t>
            </a:r>
          </a:p>
        </p:txBody>
      </p:sp>
      <p:sp>
        <p:nvSpPr>
          <p:cNvPr id="3" name="Content Placeholder 2"/>
          <p:cNvSpPr>
            <a:spLocks noGrp="1"/>
          </p:cNvSpPr>
          <p:nvPr>
            <p:ph sz="half" idx="1"/>
          </p:nvPr>
        </p:nvSpPr>
        <p:spPr>
          <a:xfrm>
            <a:off x="457200" y="1600200"/>
            <a:ext cx="4978896" cy="4525963"/>
          </a:xfrm>
        </p:spPr>
        <p:txBody>
          <a:bodyPr/>
          <a:lstStyle/>
          <a:p>
            <a:pPr marL="0" indent="0">
              <a:buNone/>
            </a:pPr>
            <a:r>
              <a:rPr lang="el-GR" dirty="0" smtClean="0"/>
              <a:t>Με μονωτική ταινία τα παιδιά στερεώνουν ριζόχαρτο στο ένα άνοιγμα του κουτιού (εκεί που πριν βρισκόταν το καπάκι).</a:t>
            </a:r>
            <a:endParaRPr lang="el-GR" dirty="0"/>
          </a:p>
        </p:txBody>
      </p:sp>
      <p:pic>
        <p:nvPicPr>
          <p:cNvPr id="9" name="Content Placeholder 8" descr="[DECORATIVE]"/>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5146416" y="2278520"/>
            <a:ext cx="4038600" cy="3027193"/>
          </a:xfrm>
        </p:spPr>
      </p:pic>
    </p:spTree>
    <p:extLst>
      <p:ext uri="{BB962C8B-B14F-4D97-AF65-F5344CB8AC3E}">
        <p14:creationId xmlns:p14="http://schemas.microsoft.com/office/powerpoint/2010/main" val="31667275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l-GR" dirty="0"/>
              <a:t>Θέατρο σκιών (4/6)</a:t>
            </a:r>
          </a:p>
        </p:txBody>
      </p:sp>
      <p:sp>
        <p:nvSpPr>
          <p:cNvPr id="3" name="Content Placeholder 2"/>
          <p:cNvSpPr>
            <a:spLocks noGrp="1"/>
          </p:cNvSpPr>
          <p:nvPr>
            <p:ph sz="half" idx="1"/>
          </p:nvPr>
        </p:nvSpPr>
        <p:spPr/>
        <p:txBody>
          <a:bodyPr/>
          <a:lstStyle/>
          <a:p>
            <a:pPr marL="0" indent="0">
              <a:buNone/>
            </a:pPr>
            <a:r>
              <a:rPr lang="el-GR" dirty="0" smtClean="0"/>
              <a:t>Καλούμε τα παιδιά να φτιάξουν φιγούρες της προτίμησης τους για να παίξουμε στο αυτοσχέδιο θέατρο σκιών.</a:t>
            </a:r>
          </a:p>
          <a:p>
            <a:pPr marL="0" indent="0">
              <a:buNone/>
            </a:pPr>
            <a:r>
              <a:rPr lang="el-GR" dirty="0" smtClean="0"/>
              <a:t>Μοιράζουμε στα παιδιά ένα μαύρο κανσόν και ψαλίδια.</a:t>
            </a:r>
            <a:endParaRPr lang="el-GR" dirty="0"/>
          </a:p>
        </p:txBody>
      </p:sp>
      <p:pic>
        <p:nvPicPr>
          <p:cNvPr id="8" name="Content Placeholder 6" descr="[DECORATIVE]"/>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4008" y="1772816"/>
            <a:ext cx="4038600" cy="3027329"/>
          </a:xfrm>
        </p:spPr>
      </p:pic>
    </p:spTree>
    <p:extLst>
      <p:ext uri="{BB962C8B-B14F-4D97-AF65-F5344CB8AC3E}">
        <p14:creationId xmlns:p14="http://schemas.microsoft.com/office/powerpoint/2010/main" val="417194508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l-GR" dirty="0"/>
              <a:t>Θέατρο σκιών (5/6)</a:t>
            </a:r>
          </a:p>
        </p:txBody>
      </p:sp>
      <p:sp>
        <p:nvSpPr>
          <p:cNvPr id="5" name="Content Placeholder 4"/>
          <p:cNvSpPr>
            <a:spLocks noGrp="1"/>
          </p:cNvSpPr>
          <p:nvPr>
            <p:ph sz="half" idx="1"/>
          </p:nvPr>
        </p:nvSpPr>
        <p:spPr/>
        <p:txBody>
          <a:bodyPr/>
          <a:lstStyle/>
          <a:p>
            <a:pPr marL="0" indent="0">
              <a:buNone/>
            </a:pPr>
            <a:r>
              <a:rPr lang="el-GR" dirty="0" smtClean="0"/>
              <a:t>Στερεώνουμε ξυλάκια πίσω από τις φιγούρες ώστε να μπορούμε να τις χειριζόμαστε.</a:t>
            </a:r>
            <a:endParaRPr lang="el-GR" dirty="0"/>
          </a:p>
        </p:txBody>
      </p:sp>
      <p:pic>
        <p:nvPicPr>
          <p:cNvPr id="10" name="Content Placeholder 3" descr="[DECORATIVE]"/>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4008" y="1772816"/>
            <a:ext cx="4038600" cy="3027329"/>
          </a:xfrm>
        </p:spPr>
      </p:pic>
    </p:spTree>
    <p:extLst>
      <p:ext uri="{BB962C8B-B14F-4D97-AF65-F5344CB8AC3E}">
        <p14:creationId xmlns:p14="http://schemas.microsoft.com/office/powerpoint/2010/main" val="1089258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l-GR" dirty="0"/>
              <a:t>Θέατρο σκιών (6/6)</a:t>
            </a:r>
          </a:p>
        </p:txBody>
      </p:sp>
      <p:sp>
        <p:nvSpPr>
          <p:cNvPr id="3" name="Content Placeholder 2"/>
          <p:cNvSpPr>
            <a:spLocks noGrp="1"/>
          </p:cNvSpPr>
          <p:nvPr>
            <p:ph sz="half" idx="1"/>
          </p:nvPr>
        </p:nvSpPr>
        <p:spPr/>
        <p:txBody>
          <a:bodyPr/>
          <a:lstStyle/>
          <a:p>
            <a:pPr marL="0" indent="0">
              <a:buNone/>
            </a:pPr>
            <a:r>
              <a:rPr lang="el-GR" dirty="0" smtClean="0"/>
              <a:t>Με ένα φακό φωτίζουμε από το πίσω ανοιχτό μέρος του κουτιού. Οι φιγούρες διαγράφονται στο ριζόχαρτο.</a:t>
            </a:r>
            <a:endParaRPr lang="el-GR" dirty="0"/>
          </a:p>
        </p:txBody>
      </p:sp>
      <p:pic>
        <p:nvPicPr>
          <p:cNvPr id="8" name="Content Placeholder 6" descr="[DECORATIVE]"/>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038205" y="1691481"/>
            <a:ext cx="3258589" cy="4343400"/>
          </a:xfrm>
        </p:spPr>
      </p:pic>
    </p:spTree>
    <p:extLst>
      <p:ext uri="{BB962C8B-B14F-4D97-AF65-F5344CB8AC3E}">
        <p14:creationId xmlns:p14="http://schemas.microsoft.com/office/powerpoint/2010/main" val="75309322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Σχέδια σε καθρέπτη (</a:t>
            </a:r>
            <a:r>
              <a:rPr lang="en-US" dirty="0"/>
              <a:t>1</a:t>
            </a:r>
            <a:r>
              <a:rPr lang="el-GR" dirty="0" smtClean="0"/>
              <a:t>/4)</a:t>
            </a:r>
            <a:endParaRPr lang="el-GR" dirty="0"/>
          </a:p>
        </p:txBody>
      </p:sp>
      <p:sp>
        <p:nvSpPr>
          <p:cNvPr id="3" name="Content Placeholder 2"/>
          <p:cNvSpPr>
            <a:spLocks noGrp="1"/>
          </p:cNvSpPr>
          <p:nvPr>
            <p:ph sz="half" idx="1"/>
          </p:nvPr>
        </p:nvSpPr>
        <p:spPr/>
        <p:txBody>
          <a:bodyPr>
            <a:noAutofit/>
          </a:bodyPr>
          <a:lstStyle/>
          <a:p>
            <a:pPr marL="0" indent="0">
              <a:buNone/>
            </a:pPr>
            <a:r>
              <a:rPr lang="el-GR" dirty="0" smtClean="0"/>
              <a:t>Μοιράζουμε νερομπογιές και προσπαθούμε να δημιουργήσουμε εικόνες όπως του βιβλίου με την τεχνική «</a:t>
            </a:r>
            <a:r>
              <a:rPr lang="en-US" dirty="0" smtClean="0"/>
              <a:t>mirror images</a:t>
            </a:r>
            <a:r>
              <a:rPr lang="el-GR" dirty="0" smtClean="0"/>
              <a:t>» δηλαδή καθρεπτιζόμενες εικόνες.</a:t>
            </a:r>
          </a:p>
        </p:txBody>
      </p:sp>
      <p:pic>
        <p:nvPicPr>
          <p:cNvPr id="5" name="Content Placeholder 4" descr="Νερομπογιές"/>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41025" y="1689403"/>
            <a:ext cx="3852949" cy="4347556"/>
          </a:xfrm>
        </p:spPr>
      </p:pic>
    </p:spTree>
    <p:extLst>
      <p:ext uri="{BB962C8B-B14F-4D97-AF65-F5344CB8AC3E}">
        <p14:creationId xmlns:p14="http://schemas.microsoft.com/office/powerpoint/2010/main" val="145754967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Σχέδια σε καθρέπτη </a:t>
            </a:r>
            <a:r>
              <a:rPr lang="el-GR" dirty="0" smtClean="0"/>
              <a:t>(2/4)</a:t>
            </a:r>
            <a:endParaRPr lang="el-GR" dirty="0"/>
          </a:p>
        </p:txBody>
      </p:sp>
      <p:sp>
        <p:nvSpPr>
          <p:cNvPr id="3" name="Content Placeholder 2"/>
          <p:cNvSpPr>
            <a:spLocks noGrp="1"/>
          </p:cNvSpPr>
          <p:nvPr>
            <p:ph sz="half" idx="1"/>
          </p:nvPr>
        </p:nvSpPr>
        <p:spPr/>
        <p:txBody>
          <a:bodyPr>
            <a:noAutofit/>
          </a:bodyPr>
          <a:lstStyle/>
          <a:p>
            <a:pPr marL="0" indent="0">
              <a:buNone/>
            </a:pPr>
            <a:r>
              <a:rPr lang="el-GR" dirty="0" smtClean="0"/>
              <a:t>Διπλώνουμε ένα χαρτί στην μέση και εκεί που δημιουργείται η τομή τα παιδιά βάζουν χρώματα. Μόλις το χαρτί διπλωθεί και τα χρώματα πατηθούν δημιουργείται ακριβώς το ίδιο σχέδιο και από τη μια μεριά και από την άλλη.</a:t>
            </a:r>
            <a:endParaRPr lang="el-GR" dirty="0"/>
          </a:p>
        </p:txBody>
      </p:sp>
      <p:pic>
        <p:nvPicPr>
          <p:cNvPr id="5" name="Content Placeholder 4" descr="Νερομπογιές"/>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741025" y="1689403"/>
            <a:ext cx="3852949" cy="4347556"/>
          </a:xfrm>
        </p:spPr>
      </p:pic>
    </p:spTree>
    <p:extLst>
      <p:ext uri="{BB962C8B-B14F-4D97-AF65-F5344CB8AC3E}">
        <p14:creationId xmlns:p14="http://schemas.microsoft.com/office/powerpoint/2010/main" val="804493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a:bodyPr>
          <a:lstStyle/>
          <a:p>
            <a:r>
              <a:rPr lang="el-GR" dirty="0"/>
              <a:t>Σχέδια σε καθρέπτη </a:t>
            </a:r>
            <a:r>
              <a:rPr lang="el-GR" dirty="0" smtClean="0"/>
              <a:t>(3/4)</a:t>
            </a:r>
            <a:endParaRPr lang="el-GR" dirty="0"/>
          </a:p>
        </p:txBody>
      </p:sp>
      <p:pic>
        <p:nvPicPr>
          <p:cNvPr id="9" name="Content Placeholder 4" descr="οι δημιουργίες των παιδιών"/>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67544" y="1772816"/>
            <a:ext cx="4038600" cy="3027329"/>
          </a:xfrm>
        </p:spPr>
      </p:pic>
      <p:sp>
        <p:nvSpPr>
          <p:cNvPr id="4" name="Content Placeholder 3"/>
          <p:cNvSpPr>
            <a:spLocks noGrp="1"/>
          </p:cNvSpPr>
          <p:nvPr>
            <p:ph sz="half" idx="2"/>
          </p:nvPr>
        </p:nvSpPr>
        <p:spPr/>
        <p:txBody>
          <a:bodyPr/>
          <a:lstStyle/>
          <a:p>
            <a:pPr marL="0" indent="0">
              <a:buNone/>
            </a:pPr>
            <a:r>
              <a:rPr lang="el-GR" dirty="0" smtClean="0"/>
              <a:t>Κάποια παιδιά έβαλαν χρώμα μόνο στο κέντρο της επιφάνειας.</a:t>
            </a:r>
            <a:endParaRPr lang="el-GR" dirty="0"/>
          </a:p>
        </p:txBody>
      </p:sp>
    </p:spTree>
    <p:extLst>
      <p:ext uri="{BB962C8B-B14F-4D97-AF65-F5344CB8AC3E}">
        <p14:creationId xmlns:p14="http://schemas.microsoft.com/office/powerpoint/2010/main" val="39580577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normAutofit/>
          </a:bodyPr>
          <a:lstStyle/>
          <a:p>
            <a:r>
              <a:rPr lang="el-GR" dirty="0"/>
              <a:t>Σχέδια σε καθρέπτη </a:t>
            </a:r>
            <a:r>
              <a:rPr lang="el-GR" dirty="0" smtClean="0"/>
              <a:t>(4/4)</a:t>
            </a:r>
            <a:endParaRPr lang="el-GR" dirty="0"/>
          </a:p>
        </p:txBody>
      </p:sp>
      <p:pic>
        <p:nvPicPr>
          <p:cNvPr id="5" name="Content Placeholder 4" descr="οι δημιουργίες των παιδιών"/>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467544" y="1772816"/>
            <a:ext cx="4038600" cy="3027329"/>
          </a:xfrm>
        </p:spPr>
      </p:pic>
      <p:sp>
        <p:nvSpPr>
          <p:cNvPr id="4" name="Content Placeholder 3"/>
          <p:cNvSpPr>
            <a:spLocks noGrp="1"/>
          </p:cNvSpPr>
          <p:nvPr>
            <p:ph sz="half" idx="2"/>
          </p:nvPr>
        </p:nvSpPr>
        <p:spPr/>
        <p:txBody>
          <a:bodyPr/>
          <a:lstStyle/>
          <a:p>
            <a:pPr marL="0" indent="0">
              <a:buNone/>
            </a:pPr>
            <a:r>
              <a:rPr lang="el-GR" dirty="0" smtClean="0"/>
              <a:t>Άλλα παιδιά ζωγράφισαν σε όλη την επιφάνεια </a:t>
            </a:r>
            <a:r>
              <a:rPr lang="el-GR" smtClean="0"/>
              <a:t>του χαρτιού.</a:t>
            </a:r>
            <a:endParaRPr lang="el-GR" dirty="0"/>
          </a:p>
        </p:txBody>
      </p:sp>
    </p:spTree>
    <p:extLst>
      <p:ext uri="{BB962C8B-B14F-4D97-AF65-F5344CB8AC3E}">
        <p14:creationId xmlns:p14="http://schemas.microsoft.com/office/powerpoint/2010/main" val="34567340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n-US" dirty="0"/>
              <a:t>Διδακτική Πρακτική</a:t>
            </a:r>
            <a:endParaRPr lang="en-GB" dirty="0"/>
          </a:p>
        </p:txBody>
      </p:sp>
      <p:sp>
        <p:nvSpPr>
          <p:cNvPr id="7" name="Θέση περιεχομένου 6"/>
          <p:cNvSpPr>
            <a:spLocks noGrp="1"/>
          </p:cNvSpPr>
          <p:nvPr>
            <p:ph sz="half" idx="1"/>
          </p:nvPr>
        </p:nvSpPr>
        <p:spPr>
          <a:xfrm>
            <a:off x="457200" y="1600200"/>
            <a:ext cx="3970784" cy="4525963"/>
          </a:xfrm>
        </p:spPr>
        <p:txBody>
          <a:bodyPr>
            <a:noAutofit/>
          </a:bodyPr>
          <a:lstStyle/>
          <a:p>
            <a:pPr marL="0" indent="0">
              <a:buNone/>
            </a:pPr>
            <a:r>
              <a:rPr lang="el-GR" sz="2400" b="1" dirty="0" smtClean="0"/>
              <a:t>Διδακτική πρακτική</a:t>
            </a:r>
            <a:r>
              <a:rPr lang="en-GB" sz="2400" dirty="0" smtClean="0"/>
              <a:t>:</a:t>
            </a:r>
            <a:r>
              <a:rPr lang="el-GR" sz="2400" dirty="0"/>
              <a:t/>
            </a:r>
            <a:br>
              <a:rPr lang="el-GR" sz="2400" dirty="0"/>
            </a:br>
            <a:r>
              <a:rPr lang="en-US" sz="2400" dirty="0"/>
              <a:t>E</a:t>
            </a:r>
            <a:r>
              <a:rPr lang="el-GR" sz="2400" dirty="0" err="1"/>
              <a:t>υγενία</a:t>
            </a:r>
            <a:r>
              <a:rPr lang="el-GR" sz="2400" dirty="0"/>
              <a:t> </a:t>
            </a:r>
            <a:r>
              <a:rPr lang="el-GR" sz="2400" dirty="0" smtClean="0"/>
              <a:t>Γρυπάρη.</a:t>
            </a:r>
            <a:endParaRPr lang="el-GR" sz="2400" dirty="0"/>
          </a:p>
          <a:p>
            <a:pPr marL="0" indent="0">
              <a:spcBef>
                <a:spcPts val="1200"/>
              </a:spcBef>
              <a:buNone/>
            </a:pPr>
            <a:r>
              <a:rPr lang="el-GR" sz="2400" b="1" dirty="0" smtClean="0"/>
              <a:t>Βιβλίο</a:t>
            </a:r>
            <a:r>
              <a:rPr lang="el-GR" sz="2400" dirty="0" smtClean="0"/>
              <a:t>:</a:t>
            </a:r>
            <a:r>
              <a:rPr lang="en-GB" sz="2400" dirty="0"/>
              <a:t> Suzy </a:t>
            </a:r>
            <a:r>
              <a:rPr lang="en-GB" sz="2400" dirty="0" smtClean="0"/>
              <a:t>Lee, </a:t>
            </a:r>
            <a:r>
              <a:rPr lang="en-GB" sz="2400" b="1" dirty="0" smtClean="0"/>
              <a:t>Shadow</a:t>
            </a:r>
            <a:r>
              <a:rPr lang="en-GB" sz="2400" dirty="0"/>
              <a:t> </a:t>
            </a:r>
            <a:r>
              <a:rPr lang="en-GB" sz="2400" dirty="0" smtClean="0"/>
              <a:t>/ E</a:t>
            </a:r>
            <a:r>
              <a:rPr lang="el-GR" sz="2400" dirty="0" err="1" smtClean="0"/>
              <a:t>ικονογράφηση</a:t>
            </a:r>
            <a:r>
              <a:rPr lang="el-GR" sz="2400" dirty="0" smtClean="0"/>
              <a:t> : </a:t>
            </a:r>
            <a:r>
              <a:rPr lang="en-GB" sz="2400" dirty="0" smtClean="0"/>
              <a:t>Suzy Lee / </a:t>
            </a:r>
            <a:r>
              <a:rPr lang="el-GR" sz="2400" dirty="0" smtClean="0"/>
              <a:t>Σεπτέμβριος 2010.</a:t>
            </a:r>
            <a:endParaRPr lang="el-GR" sz="2400" dirty="0"/>
          </a:p>
        </p:txBody>
      </p:sp>
      <p:sp>
        <p:nvSpPr>
          <p:cNvPr id="5" name="TextBox 4"/>
          <p:cNvSpPr txBox="1"/>
          <p:nvPr/>
        </p:nvSpPr>
        <p:spPr>
          <a:xfrm>
            <a:off x="8080329" y="4221088"/>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pic>
        <p:nvPicPr>
          <p:cNvPr id="8" name="Content Placeholder 4" descr="Εξώφυλλο"/>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35809" y="1700808"/>
            <a:ext cx="4038600" cy="2463546"/>
          </a:xfrm>
        </p:spPr>
      </p:pic>
    </p:spTree>
    <p:custDataLst>
      <p:tags r:id="rId1"/>
    </p:custDataLst>
    <p:extLst>
      <p:ext uri="{BB962C8B-B14F-4D97-AF65-F5344CB8AC3E}">
        <p14:creationId xmlns:p14="http://schemas.microsoft.com/office/powerpoint/2010/main" val="67537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στο πλαίσιο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274638"/>
            <a:ext cx="9144000" cy="1143000"/>
          </a:xfrm>
        </p:spPr>
        <p:txBody>
          <a:bodyPr>
            <a:noAutofit/>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a:xfrm>
            <a:off x="234220" y="1556792"/>
            <a:ext cx="8586252" cy="4525963"/>
          </a:xfrm>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1605714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defRPr/>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Αγγελική </a:t>
            </a:r>
            <a:r>
              <a:rPr lang="el-GR" sz="2000" dirty="0" err="1" smtClean="0"/>
              <a:t>Γιαννικοπούλου</a:t>
            </a:r>
            <a:r>
              <a:rPr lang="el-GR" sz="2000" dirty="0" smtClean="0"/>
              <a:t> 201</a:t>
            </a:r>
            <a:r>
              <a:rPr lang="en-GB" sz="2000" dirty="0" smtClean="0"/>
              <a:t>6</a:t>
            </a:r>
            <a:r>
              <a:rPr lang="el-GR" sz="2000" dirty="0" smtClean="0"/>
              <a:t>. </a:t>
            </a:r>
            <a:r>
              <a:rPr lang="en-US" sz="2000" dirty="0"/>
              <a:t>E</a:t>
            </a:r>
            <a:r>
              <a:rPr lang="el-GR" sz="2000" dirty="0" err="1"/>
              <a:t>υγενία</a:t>
            </a:r>
            <a:r>
              <a:rPr lang="el-GR" sz="2000" dirty="0"/>
              <a:t> Γρυπάρη</a:t>
            </a:r>
            <a:r>
              <a:rPr lang="en-GB" sz="2000" dirty="0" smtClean="0"/>
              <a:t>, </a:t>
            </a:r>
            <a:r>
              <a:rPr lang="el-GR" sz="2000" dirty="0" smtClean="0"/>
              <a:t>Αγγελική </a:t>
            </a:r>
            <a:r>
              <a:rPr lang="el-GR" sz="2000" dirty="0" err="1" smtClean="0"/>
              <a:t>Γιαννικοπούλου</a:t>
            </a:r>
            <a:r>
              <a:rPr lang="el-GR" sz="2000" dirty="0"/>
              <a:t>. «Το Εικονογραφημένο Βιβλίο στην Προσχολική </a:t>
            </a:r>
            <a:r>
              <a:rPr lang="el-GR" sz="2000" dirty="0" smtClean="0"/>
              <a:t>Εκπαίδευση. Εικόνα. Φως </a:t>
            </a:r>
            <a:r>
              <a:rPr lang="el-GR" sz="2000" dirty="0"/>
              <a:t>- </a:t>
            </a:r>
            <a:r>
              <a:rPr lang="el-GR" sz="2000" dirty="0" smtClean="0"/>
              <a:t>Σκιά.</a:t>
            </a:r>
            <a:r>
              <a:rPr lang="en-GB" sz="2000" dirty="0" smtClean="0"/>
              <a:t> Shadow</a:t>
            </a:r>
            <a:r>
              <a:rPr lang="el-GR" sz="2000" dirty="0" smtClean="0"/>
              <a:t>». </a:t>
            </a:r>
            <a:r>
              <a:rPr lang="el-GR" sz="2000" dirty="0"/>
              <a:t>Έκδοση: </a:t>
            </a:r>
            <a:r>
              <a:rPr lang="el-GR" sz="2000" dirty="0" smtClean="0"/>
              <a:t>1.0</a:t>
            </a:r>
            <a:r>
              <a:rPr lang="el-GR" sz="2000" dirty="0"/>
              <a:t>. Αθήνα </a:t>
            </a:r>
            <a:r>
              <a:rPr lang="el-GR" sz="2000" dirty="0" smtClean="0"/>
              <a:t>201</a:t>
            </a:r>
            <a:r>
              <a:rPr lang="en-GB" sz="2000" dirty="0" smtClean="0"/>
              <a:t>6</a:t>
            </a:r>
            <a:r>
              <a:rPr lang="el-GR" sz="2000" dirty="0" smtClean="0"/>
              <a:t>. </a:t>
            </a:r>
            <a:r>
              <a:rPr lang="el-GR" sz="2000" dirty="0"/>
              <a:t>Διαθέσιμο από τη δικτυακή </a:t>
            </a:r>
            <a:r>
              <a:rPr lang="el-GR" sz="2000" dirty="0" smtClean="0"/>
              <a:t>διεύθυνση:</a:t>
            </a:r>
            <a:r>
              <a:rPr lang="en-GB" sz="2000" dirty="0" smtClean="0"/>
              <a:t> </a:t>
            </a:r>
            <a:r>
              <a:rPr lang="en-GB" sz="2000" dirty="0" smtClean="0">
                <a:hlinkClick r:id="rId3" tooltip="Ανοιχτό Μάθημα: Το Εικονογραφημένο Βιβλίο στην Προσχολική Εκπαίδευση"/>
              </a:rPr>
              <a:t>http</a:t>
            </a:r>
            <a:r>
              <a:rPr lang="en-GB" sz="2000" dirty="0">
                <a:hlinkClick r:id="rId3" tooltip="Ανοιχτό Μάθημα: Το Εικονογραφημένο Βιβλίο στην Προσχολική Εκπαίδευση"/>
              </a:rPr>
              <a:t>://</a:t>
            </a:r>
            <a:r>
              <a:rPr lang="en-GB" sz="2000" dirty="0" smtClean="0">
                <a:hlinkClick r:id="rId3" tooltip="Ανοιχτό Μάθημα: Το Εικονογραφημένο Βιβλίο στην Προσχολική Εκπαίδευση"/>
              </a:rPr>
              <a:t>opencourses.uoa.gr/courses/ECD5/</a:t>
            </a:r>
            <a:r>
              <a:rPr lang="el-GR" sz="2000" dirty="0" smtClean="0"/>
              <a:t>.</a:t>
            </a:r>
            <a:endParaRPr lang="el-GR" sz="2000" dirty="0"/>
          </a:p>
          <a:p>
            <a:pPr fontAlgn="auto">
              <a:spcAft>
                <a:spcPts val="0"/>
              </a:spcAft>
              <a:defRPr/>
            </a:pPr>
            <a:endParaRPr lang="el-GR" sz="2000" dirty="0"/>
          </a:p>
        </p:txBody>
      </p:sp>
    </p:spTree>
    <p:extLst>
      <p:ext uri="{BB962C8B-B14F-4D97-AF65-F5344CB8AC3E}">
        <p14:creationId xmlns:p14="http://schemas.microsoft.com/office/powerpoint/2010/main" val="3364153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0340420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410197628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p>
          <a:p>
            <a:pPr marL="0" indent="0">
              <a:buNone/>
            </a:pPr>
            <a:r>
              <a:rPr lang="el-GR" sz="2000" dirty="0" smtClean="0"/>
              <a:t>Εικόνα 1: Εξώφυλλο και σελίδες του βιβλίου «</a:t>
            </a:r>
            <a:r>
              <a:rPr lang="en-US" sz="2000" dirty="0" smtClean="0"/>
              <a:t>Shadow</a:t>
            </a:r>
            <a:r>
              <a:rPr lang="el-GR" sz="2000" dirty="0" smtClean="0"/>
              <a:t>» της </a:t>
            </a:r>
            <a:r>
              <a:rPr lang="en-US" sz="2000" dirty="0" smtClean="0"/>
              <a:t>Suzy Lee</a:t>
            </a:r>
            <a:r>
              <a:rPr lang="el-GR" sz="2000" dirty="0" smtClean="0"/>
              <a:t> / </a:t>
            </a:r>
            <a:r>
              <a:rPr lang="en-US" sz="2000" dirty="0" smtClean="0"/>
              <a:t>E</a:t>
            </a:r>
            <a:r>
              <a:rPr lang="el-GR" sz="2000" dirty="0" err="1"/>
              <a:t>ικονογράφηση</a:t>
            </a:r>
            <a:r>
              <a:rPr lang="el-GR" sz="2000" dirty="0"/>
              <a:t> : </a:t>
            </a:r>
            <a:r>
              <a:rPr lang="en-US" sz="2000" dirty="0"/>
              <a:t>Suzy Lee / </a:t>
            </a:r>
            <a:r>
              <a:rPr lang="el-GR" sz="2000" dirty="0"/>
              <a:t>Σεπτέμβριος 2010 .</a:t>
            </a:r>
          </a:p>
          <a:p>
            <a:pPr marL="0" indent="0">
              <a:buNone/>
            </a:pPr>
            <a:endParaRPr lang="el-GR" sz="2000" dirty="0">
              <a:solidFill>
                <a:srgbClr val="FF0000"/>
              </a:solidFill>
            </a:endParaRPr>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Λίγα λόγια για το </a:t>
            </a:r>
            <a:r>
              <a:rPr lang="el-GR" dirty="0" smtClean="0"/>
              <a:t>βιβλίο (1/2)</a:t>
            </a:r>
            <a:endParaRPr lang="el-GR" dirty="0"/>
          </a:p>
        </p:txBody>
      </p:sp>
      <p:sp>
        <p:nvSpPr>
          <p:cNvPr id="5" name="Content Placeholder 4"/>
          <p:cNvSpPr>
            <a:spLocks noGrp="1"/>
          </p:cNvSpPr>
          <p:nvPr>
            <p:ph idx="1"/>
          </p:nvPr>
        </p:nvSpPr>
        <p:spPr/>
        <p:txBody>
          <a:bodyPr>
            <a:noAutofit/>
          </a:bodyPr>
          <a:lstStyle/>
          <a:p>
            <a:pPr marL="0" indent="0">
              <a:buNone/>
            </a:pPr>
            <a:r>
              <a:rPr lang="el-GR" sz="3000" dirty="0" smtClean="0"/>
              <a:t>Μια σκοτεινή σοφίτα. Μια λάμπα. Ένα ευφάνταστο μικρό κορίτσι. Η συγγραφέας και </a:t>
            </a:r>
            <a:r>
              <a:rPr lang="el-GR" sz="3000" dirty="0" err="1" smtClean="0"/>
              <a:t>καλλιτέχνις</a:t>
            </a:r>
            <a:r>
              <a:rPr lang="el-GR" sz="3000" dirty="0" smtClean="0"/>
              <a:t> </a:t>
            </a:r>
            <a:r>
              <a:rPr lang="en-US" sz="3000" dirty="0" smtClean="0"/>
              <a:t>Suzy Lee </a:t>
            </a:r>
            <a:r>
              <a:rPr lang="el-GR" sz="3000" dirty="0" smtClean="0"/>
              <a:t>χρησιμοποιεί απλά στοιχεία ώστε να δημιουργήσει ένα οπτικό ταξίδι που αναδεικνύει τέλεια την χαρά του δημιουργικού παιχνιδιού και γιορτάζει την δύναμη της φαντασίας. Εντυπωσιακή μέσα στην τελειότητά της η εικονογράφηση της </a:t>
            </a:r>
            <a:r>
              <a:rPr lang="en-US" sz="3000" dirty="0" smtClean="0"/>
              <a:t>Lee </a:t>
            </a:r>
            <a:r>
              <a:rPr lang="el-GR" sz="3000" dirty="0" smtClean="0"/>
              <a:t>παρουσιάζει μια περιπέτεια που αρχίζει και τελειώνει με το «κλικ» μιας λάμπας.</a:t>
            </a:r>
          </a:p>
        </p:txBody>
      </p:sp>
    </p:spTree>
    <p:extLst>
      <p:ext uri="{BB962C8B-B14F-4D97-AF65-F5344CB8AC3E}">
        <p14:creationId xmlns:p14="http://schemas.microsoft.com/office/powerpoint/2010/main" val="4207143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Λίγα λόγια για το βιβλίο </a:t>
            </a:r>
            <a:r>
              <a:rPr lang="el-GR" dirty="0" smtClean="0"/>
              <a:t>(2/2</a:t>
            </a:r>
            <a:r>
              <a:rPr lang="el-GR" dirty="0"/>
              <a:t>)</a:t>
            </a:r>
          </a:p>
        </p:txBody>
      </p:sp>
      <p:sp>
        <p:nvSpPr>
          <p:cNvPr id="5" name="Content Placeholder 4"/>
          <p:cNvSpPr>
            <a:spLocks noGrp="1"/>
          </p:cNvSpPr>
          <p:nvPr>
            <p:ph sz="half" idx="1"/>
          </p:nvPr>
        </p:nvSpPr>
        <p:spPr/>
        <p:txBody>
          <a:bodyPr>
            <a:noAutofit/>
          </a:bodyPr>
          <a:lstStyle/>
          <a:p>
            <a:pPr marL="0" indent="0">
              <a:buNone/>
            </a:pPr>
            <a:r>
              <a:rPr lang="el-GR" sz="2800" dirty="0" smtClean="0"/>
              <a:t>Το βιβλίο παίζει υπέροχα με τις έννοιες του φωτός και της σκιάς και ενώ δεν κυκλοφορεί μεταφρασμένο στα ελληνικά μπορεί εύκολα να παρουσιαστεί στα παιδιά καθώς δεν έχει λόγια (</a:t>
            </a:r>
            <a:r>
              <a:rPr lang="en-US" sz="2800" dirty="0" smtClean="0"/>
              <a:t>wordless </a:t>
            </a:r>
            <a:r>
              <a:rPr lang="en-US" sz="2800" dirty="0" err="1" smtClean="0"/>
              <a:t>picturebook</a:t>
            </a:r>
            <a:r>
              <a:rPr lang="el-GR" sz="2800" dirty="0" smtClean="0"/>
              <a:t>).</a:t>
            </a:r>
            <a:endParaRPr lang="el-GR" sz="2800" dirty="0"/>
          </a:p>
        </p:txBody>
      </p:sp>
      <p:pic>
        <p:nvPicPr>
          <p:cNvPr id="9" name="Picture 2" descr="Σελίδα του βιβλίου"/>
          <p:cNvPicPr>
            <a:picLocks noGrp="1" noChangeAspect="1" noChangeArrowheads="1"/>
          </p:cNvPicPr>
          <p:nvPr>
            <p:ph sz="half" idx="2"/>
          </p:nvPr>
        </p:nvPicPr>
        <p:blipFill rotWithShape="1">
          <a:blip r:embed="rId2" cstate="print">
            <a:extLst>
              <a:ext uri="{28A0092B-C50C-407E-A947-70E740481C1C}">
                <a14:useLocalDpi xmlns:a14="http://schemas.microsoft.com/office/drawing/2010/main" val="0"/>
              </a:ext>
            </a:extLst>
          </a:blip>
          <a:srcRect/>
          <a:stretch/>
        </p:blipFill>
        <p:spPr bwMode="auto">
          <a:xfrm>
            <a:off x="4846304" y="1844824"/>
            <a:ext cx="3693188" cy="374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7860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smtClean="0"/>
              <a:t>Ανάγνωση βιβλίου (1/2)</a:t>
            </a:r>
            <a:endParaRPr lang="el-GR" dirty="0"/>
          </a:p>
        </p:txBody>
      </p:sp>
      <p:sp>
        <p:nvSpPr>
          <p:cNvPr id="4" name="Content Placeholder 3"/>
          <p:cNvSpPr>
            <a:spLocks noGrp="1"/>
          </p:cNvSpPr>
          <p:nvPr>
            <p:ph sz="half" idx="1"/>
          </p:nvPr>
        </p:nvSpPr>
        <p:spPr/>
        <p:txBody>
          <a:bodyPr>
            <a:normAutofit/>
          </a:bodyPr>
          <a:lstStyle/>
          <a:p>
            <a:pPr marL="0" indent="0">
              <a:buNone/>
            </a:pPr>
            <a:r>
              <a:rPr lang="el-GR" dirty="0" smtClean="0"/>
              <a:t>Διαβάζουμε το βιβλίο «</a:t>
            </a:r>
            <a:r>
              <a:rPr lang="en-US" dirty="0" smtClean="0"/>
              <a:t>Shadow</a:t>
            </a:r>
            <a:r>
              <a:rPr lang="el-GR" dirty="0" smtClean="0"/>
              <a:t>»</a:t>
            </a:r>
            <a:r>
              <a:rPr lang="en-US" i="1" dirty="0" smtClean="0"/>
              <a:t>.</a:t>
            </a:r>
            <a:r>
              <a:rPr lang="el-GR" i="1" dirty="0" smtClean="0"/>
              <a:t> </a:t>
            </a:r>
            <a:r>
              <a:rPr lang="el-GR" dirty="0" smtClean="0"/>
              <a:t>Συζητάμε </a:t>
            </a:r>
            <a:r>
              <a:rPr lang="el-GR" dirty="0"/>
              <a:t>για το α</a:t>
            </a:r>
            <a:r>
              <a:rPr lang="el-GR" dirty="0" smtClean="0"/>
              <a:t>ν </a:t>
            </a:r>
            <a:r>
              <a:rPr lang="el-GR" dirty="0"/>
              <a:t>κατάλαβαν τα παιδιά πως έπαιζε το κορίτσι</a:t>
            </a:r>
            <a:r>
              <a:rPr lang="el-GR" dirty="0" smtClean="0"/>
              <a:t>. Τα </a:t>
            </a:r>
            <a:r>
              <a:rPr lang="el-GR" dirty="0"/>
              <a:t>παιδιά απαντούν με το φως και το σκοτάδι</a:t>
            </a:r>
            <a:r>
              <a:rPr lang="el-GR" dirty="0" smtClean="0"/>
              <a:t>.</a:t>
            </a:r>
            <a:endParaRPr lang="el-GR" dirty="0"/>
          </a:p>
        </p:txBody>
      </p:sp>
      <p:pic>
        <p:nvPicPr>
          <p:cNvPr id="9" name="Content Placeholder 8" descr="Η νηπιαγωγός διαβάζει το βιβλίο"/>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750039"/>
            <a:ext cx="4038600" cy="3911209"/>
          </a:xfrm>
          <a:prstGeom prst="rect">
            <a:avLst/>
          </a:prstGeom>
        </p:spPr>
      </p:pic>
    </p:spTree>
    <p:extLst>
      <p:ext uri="{BB962C8B-B14F-4D97-AF65-F5344CB8AC3E}">
        <p14:creationId xmlns:p14="http://schemas.microsoft.com/office/powerpoint/2010/main" val="577163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Ανάγνωση βιβλίου </a:t>
            </a:r>
            <a:r>
              <a:rPr lang="el-GR" dirty="0" smtClean="0"/>
              <a:t>(2/2</a:t>
            </a:r>
            <a:r>
              <a:rPr lang="el-GR" dirty="0"/>
              <a:t>)</a:t>
            </a:r>
          </a:p>
        </p:txBody>
      </p:sp>
      <p:sp>
        <p:nvSpPr>
          <p:cNvPr id="4" name="Content Placeholder 3"/>
          <p:cNvSpPr>
            <a:spLocks noGrp="1"/>
          </p:cNvSpPr>
          <p:nvPr>
            <p:ph sz="half" idx="1"/>
          </p:nvPr>
        </p:nvSpPr>
        <p:spPr>
          <a:xfrm>
            <a:off x="457200" y="1600200"/>
            <a:ext cx="5050904" cy="4525963"/>
          </a:xfrm>
        </p:spPr>
        <p:txBody>
          <a:bodyPr>
            <a:noAutofit/>
          </a:bodyPr>
          <a:lstStyle/>
          <a:p>
            <a:pPr>
              <a:buFont typeface="Calibri" panose="020F0502020204030204" pitchFamily="34" charset="0"/>
              <a:buChar char="−"/>
            </a:pPr>
            <a:r>
              <a:rPr lang="el-GR" sz="2600" dirty="0" smtClean="0"/>
              <a:t>Δηλαδή </a:t>
            </a:r>
            <a:r>
              <a:rPr lang="el-GR" sz="2600" dirty="0"/>
              <a:t>δεν υπήρχαν μαϊμούδες στην σοφίτα</a:t>
            </a:r>
            <a:r>
              <a:rPr lang="en-US" sz="2600" dirty="0"/>
              <a:t>;</a:t>
            </a:r>
          </a:p>
          <a:p>
            <a:pPr>
              <a:buFont typeface="Calibri" panose="020F0502020204030204" pitchFamily="34" charset="0"/>
              <a:buChar char="−"/>
            </a:pPr>
            <a:r>
              <a:rPr lang="el-GR" sz="2600" dirty="0" smtClean="0"/>
              <a:t>Όχι </a:t>
            </a:r>
            <a:r>
              <a:rPr lang="el-GR" sz="2600" dirty="0"/>
              <a:t>βέβαια, κυρία!</a:t>
            </a:r>
          </a:p>
          <a:p>
            <a:pPr>
              <a:buFont typeface="Calibri" panose="020F0502020204030204" pitchFamily="34" charset="0"/>
              <a:buChar char="−"/>
            </a:pPr>
            <a:r>
              <a:rPr lang="el-GR" sz="2600" dirty="0" smtClean="0"/>
              <a:t>Μα </a:t>
            </a:r>
            <a:r>
              <a:rPr lang="el-GR" sz="2600" dirty="0"/>
              <a:t>πως αφού τις είδαμε.</a:t>
            </a:r>
          </a:p>
          <a:p>
            <a:pPr>
              <a:buFont typeface="Calibri" panose="020F0502020204030204" pitchFamily="34" charset="0"/>
              <a:buChar char="−"/>
            </a:pPr>
            <a:r>
              <a:rPr lang="el-GR" sz="2600" dirty="0" smtClean="0"/>
              <a:t>Δεν </a:t>
            </a:r>
            <a:r>
              <a:rPr lang="el-GR" sz="2600" dirty="0"/>
              <a:t>τις είδαμε, τις φαντάζεται.</a:t>
            </a:r>
          </a:p>
          <a:p>
            <a:pPr marL="0" indent="0">
              <a:buNone/>
            </a:pPr>
            <a:r>
              <a:rPr lang="el-GR" sz="2600" dirty="0"/>
              <a:t>Έπειτα συζητήσαμε για διάφορα παιχνίδια φαντασίας που έπαιζαν τα ίδια π.χ. Μαγικές δυνάμεις</a:t>
            </a:r>
            <a:r>
              <a:rPr lang="el-GR" sz="2600" dirty="0" smtClean="0"/>
              <a:t>, </a:t>
            </a:r>
            <a:r>
              <a:rPr lang="el-GR" sz="2600" dirty="0" err="1"/>
              <a:t>ν</a:t>
            </a:r>
            <a:r>
              <a:rPr lang="el-GR" sz="2600" dirty="0" err="1" smtClean="0"/>
              <a:t>ίντζα</a:t>
            </a:r>
            <a:r>
              <a:rPr lang="el-GR" sz="2600" dirty="0" smtClean="0"/>
              <a:t>, ζούγκλα </a:t>
            </a:r>
            <a:r>
              <a:rPr lang="el-GR" sz="2600" dirty="0"/>
              <a:t>και δεινόσαυροι</a:t>
            </a:r>
            <a:r>
              <a:rPr lang="el-GR" sz="2600" dirty="0" smtClean="0"/>
              <a:t>.</a:t>
            </a:r>
            <a:endParaRPr lang="el-GR" sz="2600" i="1" dirty="0"/>
          </a:p>
        </p:txBody>
      </p:sp>
      <p:pic>
        <p:nvPicPr>
          <p:cNvPr id="7" name="Content Placeholder 8" descr="Η νηπιαγωγός διαβάζει το βιβλίο"/>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a:stretch/>
        </p:blipFill>
        <p:spPr>
          <a:xfrm>
            <a:off x="5749281" y="1600200"/>
            <a:ext cx="2855167" cy="4525963"/>
          </a:xfrm>
          <a:prstGeom prst="rect">
            <a:avLst/>
          </a:prstGeom>
        </p:spPr>
      </p:pic>
    </p:spTree>
    <p:extLst>
      <p:ext uri="{BB962C8B-B14F-4D97-AF65-F5344CB8AC3E}">
        <p14:creationId xmlns:p14="http://schemas.microsoft.com/office/powerpoint/2010/main" val="383331614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Αιχμάλωτες σκιές</a:t>
            </a:r>
          </a:p>
        </p:txBody>
      </p:sp>
      <p:sp>
        <p:nvSpPr>
          <p:cNvPr id="3" name="Content Placeholder 2"/>
          <p:cNvSpPr>
            <a:spLocks noGrp="1"/>
          </p:cNvSpPr>
          <p:nvPr>
            <p:ph sz="half" idx="1"/>
          </p:nvPr>
        </p:nvSpPr>
        <p:spPr>
          <a:xfrm>
            <a:off x="457200" y="1600200"/>
            <a:ext cx="4762872" cy="4525963"/>
          </a:xfrm>
        </p:spPr>
        <p:txBody>
          <a:bodyPr>
            <a:normAutofit/>
          </a:bodyPr>
          <a:lstStyle/>
          <a:p>
            <a:pPr marL="0" indent="0">
              <a:buNone/>
            </a:pPr>
            <a:r>
              <a:rPr lang="el-GR" dirty="0" smtClean="0"/>
              <a:t>Βγαίνουμε έξω στην αυλή και χωριζόμαστε σε ομάδες των δύο ατόμων. </a:t>
            </a:r>
          </a:p>
          <a:p>
            <a:pPr marL="0" indent="0">
              <a:buNone/>
            </a:pPr>
            <a:r>
              <a:rPr lang="el-GR" dirty="0" smtClean="0"/>
              <a:t>Σκοπός να «αιχμαλωτίσουμε» ο ένας τη σκιά του άλλου. Χρησιμοποιούμε κιμωλία και τα παιδιά κάνουν το περίγραμμα των σκιών τους στο πάτωμα.</a:t>
            </a:r>
            <a:endParaRPr lang="el-GR" dirty="0"/>
          </a:p>
        </p:txBody>
      </p:sp>
      <p:pic>
        <p:nvPicPr>
          <p:cNvPr id="6" name="Content Placeholder 5" descr="σκιές"/>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4930460" y="2278452"/>
            <a:ext cx="4038600" cy="3027329"/>
          </a:xfrm>
        </p:spPr>
      </p:pic>
    </p:spTree>
    <p:extLst>
      <p:ext uri="{BB962C8B-B14F-4D97-AF65-F5344CB8AC3E}">
        <p14:creationId xmlns:p14="http://schemas.microsoft.com/office/powerpoint/2010/main" val="11998125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Πορτρέτα σκιών (</a:t>
            </a:r>
            <a:r>
              <a:rPr lang="en-US" dirty="0"/>
              <a:t>1</a:t>
            </a:r>
            <a:r>
              <a:rPr lang="el-GR" dirty="0"/>
              <a:t>/</a:t>
            </a:r>
            <a:r>
              <a:rPr lang="en-US" dirty="0"/>
              <a:t>2</a:t>
            </a:r>
            <a:r>
              <a:rPr lang="el-GR" dirty="0"/>
              <a:t>)</a:t>
            </a:r>
          </a:p>
        </p:txBody>
      </p:sp>
      <p:sp>
        <p:nvSpPr>
          <p:cNvPr id="3" name="Content Placeholder 2"/>
          <p:cNvSpPr>
            <a:spLocks noGrp="1"/>
          </p:cNvSpPr>
          <p:nvPr>
            <p:ph sz="half" idx="1"/>
          </p:nvPr>
        </p:nvSpPr>
        <p:spPr>
          <a:xfrm>
            <a:off x="457200" y="1600200"/>
            <a:ext cx="4978896" cy="4525963"/>
          </a:xfrm>
        </p:spPr>
        <p:txBody>
          <a:bodyPr>
            <a:normAutofit/>
          </a:bodyPr>
          <a:lstStyle/>
          <a:p>
            <a:pPr marL="0" indent="0">
              <a:buNone/>
            </a:pPr>
            <a:r>
              <a:rPr lang="el-GR" dirty="0" smtClean="0"/>
              <a:t>Τοποθετούμε ένα μεγάλο λευκό κανσόν με μονωτική ταινία  στον τοίχο. Διατηρούμε τα ζευγάρια.</a:t>
            </a:r>
          </a:p>
          <a:p>
            <a:pPr marL="0" indent="0">
              <a:buNone/>
            </a:pPr>
            <a:r>
              <a:rPr lang="el-GR" dirty="0" smtClean="0"/>
              <a:t>Το ένα παιδί στέκεται μπροστά από το χαρτί και το άλλο προσπαθεί με έναν μαρκαδόρο να αποτυπώσει το περίγραμμα της σκιάς του πρώτου παιδιού στο χαρτί.</a:t>
            </a:r>
          </a:p>
        </p:txBody>
      </p:sp>
      <p:pic>
        <p:nvPicPr>
          <p:cNvPr id="5" name="Content Placeholder 4" descr="Τα παιδιά αποτυπώνουν τις σκιές στο χαρτί"/>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rot="5400000">
            <a:off x="5075727" y="2349209"/>
            <a:ext cx="4038600" cy="3029831"/>
          </a:xfrm>
        </p:spPr>
      </p:pic>
    </p:spTree>
    <p:extLst>
      <p:ext uri="{BB962C8B-B14F-4D97-AF65-F5344CB8AC3E}">
        <p14:creationId xmlns:p14="http://schemas.microsoft.com/office/powerpoint/2010/main" val="21909599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Πορτρέτα σκιών (2/</a:t>
            </a:r>
            <a:r>
              <a:rPr lang="en-US" dirty="0"/>
              <a:t>2</a:t>
            </a:r>
            <a:r>
              <a:rPr lang="el-GR" dirty="0"/>
              <a:t>)</a:t>
            </a:r>
          </a:p>
        </p:txBody>
      </p:sp>
      <p:sp>
        <p:nvSpPr>
          <p:cNvPr id="3" name="Content Placeholder 2"/>
          <p:cNvSpPr>
            <a:spLocks noGrp="1"/>
          </p:cNvSpPr>
          <p:nvPr>
            <p:ph sz="half" idx="1"/>
          </p:nvPr>
        </p:nvSpPr>
        <p:spPr>
          <a:xfrm>
            <a:off x="457200" y="1600200"/>
            <a:ext cx="3754760" cy="4525963"/>
          </a:xfrm>
        </p:spPr>
        <p:txBody>
          <a:bodyPr/>
          <a:lstStyle/>
          <a:p>
            <a:pPr marL="0" indent="0">
              <a:buNone/>
            </a:pPr>
            <a:r>
              <a:rPr lang="el-GR" dirty="0"/>
              <a:t>Στο τέλος δημιουργείται ένα σύνολο πορτραίτων από τις σκιές των παιδιών.</a:t>
            </a:r>
          </a:p>
          <a:p>
            <a:endParaRPr lang="el-GR" dirty="0"/>
          </a:p>
        </p:txBody>
      </p:sp>
      <p:pic>
        <p:nvPicPr>
          <p:cNvPr id="9" name="Content Placeholder 6" descr="Τα παιδιά αποτυπώνουν τις σκιές στο χαρτί"/>
          <p:cNvPicPr>
            <a:picLocks noGrp="1" noChangeAspect="1"/>
          </p:cNvPicPr>
          <p:nvPr>
            <p:ph sz="half" idx="2"/>
          </p:nvPr>
        </p:nvPicPr>
        <p:blipFill rotWithShape="1">
          <a:blip r:embed="rId2" cstate="print">
            <a:extLst>
              <a:ext uri="{28A0092B-C50C-407E-A947-70E740481C1C}">
                <a14:useLocalDpi xmlns:a14="http://schemas.microsoft.com/office/drawing/2010/main" val="0"/>
              </a:ext>
            </a:extLst>
          </a:blip>
          <a:srcRect/>
          <a:stretch/>
        </p:blipFill>
        <p:spPr>
          <a:xfrm rot="5400000">
            <a:off x="4598784" y="1818041"/>
            <a:ext cx="3972186" cy="3881738"/>
          </a:xfrm>
          <a:prstGeom prst="rect">
            <a:avLst/>
          </a:prstGeom>
        </p:spPr>
      </p:pic>
    </p:spTree>
    <p:extLst>
      <p:ext uri="{BB962C8B-B14F-4D97-AF65-F5344CB8AC3E}">
        <p14:creationId xmlns:p14="http://schemas.microsoft.com/office/powerpoint/2010/main" val="360286879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ZHAW.ACCESSIBILITYADDIN.CHECKTIMEDATE" val="19/12/2016 3:42:59 μμ"/>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5,8,"/>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21353CA4-A663-4641-B90E-4A4176B590B6}">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2540</TotalTime>
  <Words>904</Words>
  <Application>Microsoft Office PowerPoint</Application>
  <PresentationFormat>On-screen Show (4:3)</PresentationFormat>
  <Paragraphs>87</Paragraphs>
  <Slides>26</Slides>
  <Notes>8</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Θέμα του Office</vt:lpstr>
      <vt:lpstr>Το Εικονογραφημένο Βιβλίο στην Προσχολική Εκπαίδευση</vt:lpstr>
      <vt:lpstr>Διδακτική Πρακτική</vt:lpstr>
      <vt:lpstr>Λίγα λόγια για το βιβλίο (1/2)</vt:lpstr>
      <vt:lpstr>Λίγα λόγια για το βιβλίο (2/2)</vt:lpstr>
      <vt:lpstr>Ανάγνωση βιβλίου (1/2)</vt:lpstr>
      <vt:lpstr>Ανάγνωση βιβλίου (2/2)</vt:lpstr>
      <vt:lpstr>Αιχμάλωτες σκιές</vt:lpstr>
      <vt:lpstr>Πορτρέτα σκιών (1/2)</vt:lpstr>
      <vt:lpstr>Πορτρέτα σκιών (2/2)</vt:lpstr>
      <vt:lpstr>Θέατρο σκιών (1/6)</vt:lpstr>
      <vt:lpstr>Θέατρο σκιών (2/6)</vt:lpstr>
      <vt:lpstr>Θέατρο σκιών (3/6)</vt:lpstr>
      <vt:lpstr>Θέατρο σκιών (4/6)</vt:lpstr>
      <vt:lpstr>Θέατρο σκιών (5/6)</vt:lpstr>
      <vt:lpstr>Θέατρο σκιών (6/6)</vt:lpstr>
      <vt:lpstr>Σχέδια σε καθρέπτη (1/4)</vt:lpstr>
      <vt:lpstr>Σχέδια σε καθρέπτη (2/4)</vt:lpstr>
      <vt:lpstr>Σχέδια σε καθρέπτη (3/4)</vt:lpstr>
      <vt:lpstr>Σχέδια σε καθρέπτη (4/4)</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Φως – Σκιά / Shadow </dc:title>
  <dc:subject>Το Εικονογραφημένο Βιβλίο στην Προσχολική Εκπαίδευση</dc:subject>
  <dc:creator> Αγγελική Γιαννικοπούλου</dc:creator>
  <cp:keywords/>
  <cp:lastModifiedBy>takis81 mark</cp:lastModifiedBy>
  <cp:revision>252</cp:revision>
  <dcterms:created xsi:type="dcterms:W3CDTF">2012-09-06T09:03:05Z</dcterms:created>
  <dcterms:modified xsi:type="dcterms:W3CDTF">2016-12-19T13:46:27Z</dcterms:modified>
</cp:coreProperties>
</file>