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31" r:id="rId3"/>
    <p:sldId id="308" r:id="rId4"/>
    <p:sldId id="335" r:id="rId5"/>
    <p:sldId id="336" r:id="rId6"/>
    <p:sldId id="337" r:id="rId7"/>
    <p:sldId id="338" r:id="rId8"/>
    <p:sldId id="339" r:id="rId9"/>
    <p:sldId id="341" r:id="rId10"/>
    <p:sldId id="342" r:id="rId11"/>
    <p:sldId id="340" r:id="rId12"/>
    <p:sldId id="343" r:id="rId13"/>
    <p:sldId id="290" r:id="rId14"/>
    <p:sldId id="295" r:id="rId15"/>
    <p:sldId id="299" r:id="rId16"/>
    <p:sldId id="332" r:id="rId17"/>
    <p:sldId id="333" r:id="rId18"/>
    <p:sldId id="334" r:id="rId19"/>
    <p:sldId id="293"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08"/>
            <p14:sldId id="335"/>
            <p14:sldId id="336"/>
            <p14:sldId id="337"/>
            <p14:sldId id="338"/>
            <p14:sldId id="339"/>
            <p14:sldId id="341"/>
            <p14:sldId id="342"/>
            <p14:sldId id="340"/>
            <p14:sldId id="343"/>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8" d="100"/>
          <a:sy n="78" d="100"/>
        </p:scale>
        <p:origin x="-84" y="-7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Εικονογραφήσεις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Εικονογραφήσεις</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Εικονογραφήσεις</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Εικονογραφήσεις</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Εικονογραφήσεις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Εικονογραφήσεις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Εικονογραφήσεις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iblionet.gr/book/197762/Carroll,_Lewis,_1832-1898/%CE%97_%CE%91%CE%BB%CE%AF%CE%BA%CE%B7_%CF%83%CF%84%CE%B7_%CF%87%CF%8E%CF%81%CE%B1_%CF%84%CF%89%CE%BD_%CE%B8%CE%B1%CF%85%CE%BC%CE%AC%CF%84%CF%89%CE%B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7</a:t>
            </a:r>
            <a:r>
              <a:rPr lang="el-GR" sz="2800" dirty="0" smtClean="0">
                <a:solidFill>
                  <a:srgbClr val="5075BC"/>
                </a:solidFill>
                <a:latin typeface="+mj-lt"/>
                <a:ea typeface="+mj-ea"/>
                <a:cs typeface="+mj-cs"/>
              </a:rPr>
              <a:t>:</a:t>
            </a:r>
            <a:r>
              <a:rPr lang="el-GR" sz="2800" dirty="0">
                <a:solidFill>
                  <a:srgbClr val="5075BC"/>
                </a:solidFill>
                <a:latin typeface="+mj-lt"/>
                <a:ea typeface="+mj-ea"/>
                <a:cs typeface="+mj-cs"/>
              </a:rPr>
              <a:t> </a:t>
            </a:r>
            <a:r>
              <a:rPr lang="el-GR" sz="2800" dirty="0" smtClean="0"/>
              <a:t>Εικονογραφήσεις</a:t>
            </a:r>
            <a:endParaRPr lang="el-GR" sz="2800" dirty="0"/>
          </a:p>
          <a:p>
            <a:pPr fontAlgn="auto">
              <a:spcAft>
                <a:spcPts val="0"/>
              </a:spcAft>
              <a:defRPr/>
            </a:pP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έργα των παιδιών</a:t>
            </a:r>
            <a:endParaRPr lang="el-GR" dirty="0"/>
          </a:p>
        </p:txBody>
      </p:sp>
      <p:pic>
        <p:nvPicPr>
          <p:cNvPr id="6" name="Εικόνα 2" descr="παιδικές ζωγραφιές."/>
          <p:cNvPicPr>
            <a:picLocks noGrp="1" noChangeAspect="1"/>
          </p:cNvPicPr>
          <p:nvPr>
            <p:ph idx="1"/>
          </p:nvPr>
        </p:nvPicPr>
        <p:blipFill>
          <a:blip r:embed="rId2" cstate="print"/>
          <a:stretch>
            <a:fillRect/>
          </a:stretch>
        </p:blipFill>
        <p:spPr>
          <a:xfrm>
            <a:off x="2315369" y="1557338"/>
            <a:ext cx="4525962" cy="4525962"/>
          </a:xfrm>
          <a:prstGeom prst="rect">
            <a:avLst/>
          </a:prstGeom>
        </p:spPr>
      </p:pic>
    </p:spTree>
    <p:extLst>
      <p:ext uri="{BB962C8B-B14F-4D97-AF65-F5344CB8AC3E}">
        <p14:creationId xmlns:p14="http://schemas.microsoft.com/office/powerpoint/2010/main" val="347242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τελικό αποτέλεσμα</a:t>
            </a:r>
            <a:endParaRPr lang="el-GR" dirty="0"/>
          </a:p>
        </p:txBody>
      </p:sp>
      <p:pic>
        <p:nvPicPr>
          <p:cNvPr id="4" name="Εικόνα 3" descr="Τα έργα των παιδιών."/>
          <p:cNvPicPr>
            <a:picLocks noGrp="1" noChangeAspect="1"/>
          </p:cNvPicPr>
          <p:nvPr>
            <p:ph idx="1"/>
          </p:nvPr>
        </p:nvPicPr>
        <p:blipFill>
          <a:blip r:embed="rId2" cstate="print"/>
          <a:stretch>
            <a:fillRect/>
          </a:stretch>
        </p:blipFill>
        <p:spPr>
          <a:xfrm>
            <a:off x="2539628" y="1557338"/>
            <a:ext cx="4077443" cy="4525962"/>
          </a:xfrm>
          <a:prstGeom prst="rect">
            <a:avLst/>
          </a:prstGeom>
        </p:spPr>
      </p:pic>
    </p:spTree>
    <p:extLst>
      <p:ext uri="{BB962C8B-B14F-4D97-AF65-F5344CB8AC3E}">
        <p14:creationId xmlns:p14="http://schemas.microsoft.com/office/powerpoint/2010/main" val="381284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Ελένη </a:t>
            </a:r>
            <a:r>
              <a:rPr lang="el-GR" sz="2000" dirty="0" err="1"/>
              <a:t>Τσενεκίδη</a:t>
            </a:r>
            <a:r>
              <a:rPr lang="en-GB" sz="2000" dirty="0" smtClean="0"/>
              <a:t>, </a:t>
            </a:r>
            <a:r>
              <a:rPr lang="el-GR" sz="2000" dirty="0" smtClean="0"/>
              <a:t>Μαριάννα </a:t>
            </a:r>
            <a:r>
              <a:rPr lang="el-GR" sz="2000" dirty="0" err="1" smtClean="0"/>
              <a:t>Ματζίρη</a:t>
            </a:r>
            <a:r>
              <a:rPr lang="en-GB"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Εικονογραφήσεις.</a:t>
            </a:r>
            <a:r>
              <a:rPr lang="en-GB" sz="2000" dirty="0" smtClean="0"/>
              <a:t> </a:t>
            </a:r>
            <a:r>
              <a:rPr lang="el-GR" sz="2000" dirty="0"/>
              <a:t>Η Αλίκη στη χώρα των θαυμάτων: Στην </a:t>
            </a:r>
            <a:r>
              <a:rPr lang="el-GR" sz="2000" dirty="0" err="1" smtClean="0"/>
              <a:t>κουνελότρυπα</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a:t>
            </a:r>
            <a:r>
              <a:rPr lang="en-GB" sz="2000" dirty="0" smtClean="0"/>
              <a:t> </a:t>
            </a:r>
            <a:r>
              <a:rPr lang="en-GB" sz="2000" dirty="0" smtClean="0">
                <a:hlinkClick r:id="rId3" tooltip="Ανοιχτό Μάθημα: Το Εικονογραφημένο Βιβλίο στην Προσχολική Εκπαίδευση"/>
              </a:rPr>
              <a:t>http</a:t>
            </a:r>
            <a:r>
              <a:rPr lang="en-GB" sz="2000" dirty="0">
                <a:hlinkClick r:id="rId3" tooltip="Ανοιχτό Μάθημα: Το Εικονογραφημένο Βιβλίο στην Προσχολική Εκπαίδευση"/>
              </a:rPr>
              <a:t>://</a:t>
            </a:r>
            <a:r>
              <a:rPr lang="en-GB" sz="2000" dirty="0" smtClean="0">
                <a:hlinkClick r:id="rId3" tooltip="Ανοιχτό Μάθημα: Το Εικονογραφημένο Βιβλίο στην Προσχολική Εκπαίδευση"/>
              </a:rPr>
              <a:t>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Εξώφυλλο του βιβλίου «</a:t>
            </a:r>
            <a:r>
              <a:rPr lang="el-GR" sz="2000" dirty="0" smtClean="0">
                <a:hlinkClick r:id="rId3"/>
              </a:rPr>
              <a:t>Η </a:t>
            </a:r>
            <a:r>
              <a:rPr lang="el-GR" sz="2000" dirty="0">
                <a:hlinkClick r:id="rId3"/>
              </a:rPr>
              <a:t>Αλίκη στη χώρα των θαυμάτων: Στην </a:t>
            </a:r>
            <a:r>
              <a:rPr lang="el-GR" sz="2000" dirty="0" err="1" smtClean="0">
                <a:hlinkClick r:id="rId3"/>
              </a:rPr>
              <a:t>κουνελότρυπα</a:t>
            </a:r>
            <a:r>
              <a:rPr lang="el-GR" sz="2000" dirty="0" smtClean="0"/>
              <a:t>» </a:t>
            </a:r>
            <a:r>
              <a:rPr lang="el-GR" sz="2000" dirty="0"/>
              <a:t>/ </a:t>
            </a:r>
            <a:r>
              <a:rPr lang="el-GR" sz="2000" dirty="0" err="1"/>
              <a:t>Λιούις</a:t>
            </a:r>
            <a:r>
              <a:rPr lang="el-GR" sz="2000" dirty="0"/>
              <a:t> </a:t>
            </a:r>
            <a:r>
              <a:rPr lang="el-GR" sz="2000" dirty="0" err="1"/>
              <a:t>Κάρολλ</a:t>
            </a:r>
            <a:r>
              <a:rPr lang="el-GR" sz="2000" dirty="0"/>
              <a:t> · διασκευή </a:t>
            </a:r>
            <a:r>
              <a:rPr lang="el-GR" sz="2000" dirty="0" err="1"/>
              <a:t>Τζο</a:t>
            </a:r>
            <a:r>
              <a:rPr lang="el-GR" sz="2000" dirty="0"/>
              <a:t> </a:t>
            </a:r>
            <a:r>
              <a:rPr lang="el-GR" sz="2000" dirty="0" err="1"/>
              <a:t>Ράτιγκαν</a:t>
            </a:r>
            <a:r>
              <a:rPr lang="el-GR" sz="2000" dirty="0"/>
              <a:t>, Τσαρλς </a:t>
            </a:r>
            <a:r>
              <a:rPr lang="el-GR" sz="2000" dirty="0" err="1"/>
              <a:t>Νάρνμπεργκ</a:t>
            </a:r>
            <a:r>
              <a:rPr lang="el-GR" sz="2000" dirty="0"/>
              <a:t> · μετάφραση Φίλιππος </a:t>
            </a:r>
            <a:r>
              <a:rPr lang="el-GR" sz="2000" dirty="0" err="1"/>
              <a:t>Μανδηλαράς</a:t>
            </a:r>
            <a:r>
              <a:rPr lang="el-GR" sz="2000" dirty="0"/>
              <a:t> · εικονογράφηση </a:t>
            </a:r>
            <a:r>
              <a:rPr lang="el-GR" sz="2000" dirty="0" err="1"/>
              <a:t>Ερίκ</a:t>
            </a:r>
            <a:r>
              <a:rPr lang="el-GR" sz="2000" dirty="0"/>
              <a:t> </a:t>
            </a:r>
            <a:r>
              <a:rPr lang="el-GR" sz="2000" dirty="0" err="1"/>
              <a:t>Πουιμπαρέ</a:t>
            </a:r>
            <a:r>
              <a:rPr lang="el-GR" sz="2000" dirty="0"/>
              <a:t>. - </a:t>
            </a:r>
            <a:r>
              <a:rPr lang="el-GR" sz="2000" dirty="0" smtClean="0"/>
              <a:t>Αθήνα: </a:t>
            </a:r>
            <a:r>
              <a:rPr lang="el-GR" sz="2000" dirty="0"/>
              <a:t>Εκδόσεις Πατάκη, 2014</a:t>
            </a:r>
            <a:r>
              <a:rPr lang="el-GR" sz="2000" dirty="0" smtClean="0"/>
              <a:t>. </a:t>
            </a:r>
            <a:r>
              <a:rPr lang="en-GB" sz="2000" dirty="0" err="1" smtClean="0"/>
              <a:t>Biblionet</a:t>
            </a:r>
            <a:r>
              <a:rPr lang="en-GB" sz="2000" dirty="0" smtClean="0"/>
              <a:t>.</a:t>
            </a:r>
          </a:p>
          <a:p>
            <a:pPr marL="0" indent="0">
              <a:buNone/>
            </a:pP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546848" cy="4525963"/>
          </a:xfrm>
        </p:spPr>
        <p:txBody>
          <a:bodyPr>
            <a:noAutofit/>
          </a:bodyPr>
          <a:lstStyle/>
          <a:p>
            <a:pPr marL="0" indent="0">
              <a:buNone/>
            </a:pPr>
            <a:r>
              <a:rPr lang="el-GR" sz="2400" b="1" dirty="0" smtClean="0"/>
              <a:t>Διδακτική πρακτική</a:t>
            </a:r>
            <a:r>
              <a:rPr lang="en-GB" sz="2400" dirty="0" smtClean="0"/>
              <a:t>:</a:t>
            </a:r>
            <a:r>
              <a:rPr lang="el-GR" sz="2400" dirty="0"/>
              <a:t/>
            </a:r>
            <a:br>
              <a:rPr lang="el-GR" sz="2400" dirty="0"/>
            </a:br>
            <a:r>
              <a:rPr lang="el-GR" sz="2400" dirty="0"/>
              <a:t>Ελένη </a:t>
            </a:r>
            <a:r>
              <a:rPr lang="el-GR" sz="2400" dirty="0" err="1" smtClean="0"/>
              <a:t>Τσενεκίδη</a:t>
            </a:r>
            <a:r>
              <a:rPr lang="en-GB" sz="2400" dirty="0" smtClean="0"/>
              <a:t>,</a:t>
            </a:r>
            <a:br>
              <a:rPr lang="en-GB" sz="2400" dirty="0" smtClean="0"/>
            </a:br>
            <a:r>
              <a:rPr lang="el-GR" sz="2400" dirty="0" smtClean="0"/>
              <a:t>Μαριάννα </a:t>
            </a:r>
            <a:r>
              <a:rPr lang="el-GR" sz="2400" dirty="0" err="1" smtClean="0"/>
              <a:t>Ματζίρη</a:t>
            </a:r>
            <a:r>
              <a:rPr lang="el-GR" sz="2400" dirty="0" smtClean="0"/>
              <a:t>.</a:t>
            </a:r>
            <a:endParaRPr lang="el-GR" sz="2400" dirty="0"/>
          </a:p>
          <a:p>
            <a:pPr marL="0" indent="0">
              <a:spcBef>
                <a:spcPts val="1200"/>
              </a:spcBef>
              <a:buNone/>
            </a:pPr>
            <a:r>
              <a:rPr lang="el-GR" sz="2400" b="1" dirty="0" smtClean="0"/>
              <a:t>Βιβλίο</a:t>
            </a:r>
            <a:r>
              <a:rPr lang="el-GR" sz="2400" dirty="0" smtClean="0"/>
              <a:t>:</a:t>
            </a:r>
            <a:r>
              <a:rPr lang="en-GB" sz="2400" dirty="0" smtClean="0"/>
              <a:t> Carroll, Lewis</a:t>
            </a:r>
            <a:r>
              <a:rPr lang="el-GR" sz="2400" dirty="0" smtClean="0"/>
              <a:t>, </a:t>
            </a:r>
            <a:r>
              <a:rPr lang="el-GR" sz="2400" dirty="0"/>
              <a:t>1832-1898. </a:t>
            </a:r>
            <a:r>
              <a:rPr lang="el-GR" sz="2400" b="1" dirty="0"/>
              <a:t>Η Αλίκη στη χώρα των </a:t>
            </a:r>
            <a:r>
              <a:rPr lang="el-GR" sz="2400" b="1" dirty="0" smtClean="0"/>
              <a:t>θαυμάτων: </a:t>
            </a:r>
            <a:r>
              <a:rPr lang="el-GR" sz="2400" b="1" dirty="0"/>
              <a:t>Στην </a:t>
            </a:r>
            <a:r>
              <a:rPr lang="el-GR" sz="2400" b="1" dirty="0" err="1"/>
              <a:t>κουνελότρυπα</a:t>
            </a:r>
            <a:r>
              <a:rPr lang="el-GR" sz="2400" b="1" dirty="0"/>
              <a:t> </a:t>
            </a:r>
            <a:r>
              <a:rPr lang="el-GR" sz="2400" dirty="0"/>
              <a:t>/ </a:t>
            </a:r>
            <a:r>
              <a:rPr lang="el-GR" sz="2400" dirty="0" err="1"/>
              <a:t>Λιούις</a:t>
            </a:r>
            <a:r>
              <a:rPr lang="el-GR" sz="2400" dirty="0"/>
              <a:t> </a:t>
            </a:r>
            <a:r>
              <a:rPr lang="el-GR" sz="2400" dirty="0" err="1"/>
              <a:t>Κάρολλ</a:t>
            </a:r>
            <a:r>
              <a:rPr lang="el-GR" sz="2400" dirty="0"/>
              <a:t> · διασκευή </a:t>
            </a:r>
            <a:r>
              <a:rPr lang="el-GR" sz="2400" dirty="0" err="1"/>
              <a:t>Τζο</a:t>
            </a:r>
            <a:r>
              <a:rPr lang="el-GR" sz="2400" dirty="0"/>
              <a:t> </a:t>
            </a:r>
            <a:r>
              <a:rPr lang="el-GR" sz="2400" dirty="0" err="1"/>
              <a:t>Ράτιγκαν</a:t>
            </a:r>
            <a:r>
              <a:rPr lang="el-GR" sz="2400" dirty="0"/>
              <a:t>, Τσαρλς </a:t>
            </a:r>
            <a:r>
              <a:rPr lang="el-GR" sz="2400" dirty="0" err="1"/>
              <a:t>Νάρνμπεργκ</a:t>
            </a:r>
            <a:r>
              <a:rPr lang="el-GR" sz="2400" dirty="0"/>
              <a:t> · μετάφραση Φίλιππος </a:t>
            </a:r>
            <a:r>
              <a:rPr lang="el-GR" sz="2400" dirty="0" err="1"/>
              <a:t>Μανδηλαράς</a:t>
            </a:r>
            <a:r>
              <a:rPr lang="el-GR" sz="2400" dirty="0"/>
              <a:t> · εικονογράφηση </a:t>
            </a:r>
            <a:r>
              <a:rPr lang="el-GR" sz="2400" dirty="0" err="1"/>
              <a:t>Ερίκ</a:t>
            </a:r>
            <a:r>
              <a:rPr lang="el-GR" sz="2400" dirty="0"/>
              <a:t> </a:t>
            </a:r>
            <a:r>
              <a:rPr lang="el-GR" sz="2400" dirty="0" err="1"/>
              <a:t>Πουιμπαρέ</a:t>
            </a:r>
            <a:r>
              <a:rPr lang="el-GR" sz="2400" dirty="0"/>
              <a:t>. - Αθήνα : Εκδόσεις Πατάκη, 2014.</a:t>
            </a:r>
          </a:p>
        </p:txBody>
      </p:sp>
      <p:pic>
        <p:nvPicPr>
          <p:cNvPr id="6" name="Σύμβολο κράτησης θέσης περιεχομένου 3" descr="Εξώφυλλο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364163" y="2323423"/>
            <a:ext cx="3322637" cy="3079517"/>
          </a:xfrm>
          <a:prstGeom prst="rect">
            <a:avLst/>
          </a:prstGeom>
        </p:spPr>
      </p:pic>
      <p:sp>
        <p:nvSpPr>
          <p:cNvPr id="5" name="TextBox 4"/>
          <p:cNvSpPr txBox="1"/>
          <p:nvPr/>
        </p:nvSpPr>
        <p:spPr>
          <a:xfrm>
            <a:off x="8316416" y="545110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p:txBody>
          <a:bodyPr/>
          <a:lstStyle/>
          <a:p>
            <a:pPr marL="0" indent="0">
              <a:buNone/>
            </a:pPr>
            <a:r>
              <a:rPr lang="el-GR" dirty="0"/>
              <a:t>Διαβάσαμε την Αλίκη στη Χώρα των Θαυμάτων.</a:t>
            </a:r>
          </a:p>
          <a:p>
            <a:endParaRPr lang="el-GR" dirty="0"/>
          </a:p>
        </p:txBody>
      </p:sp>
      <p:pic>
        <p:nvPicPr>
          <p:cNvPr id="1026" name="Picture 2" descr="Η νηπιαγωγός διαβάζει το βιβλίο."/>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649891" y="1848620"/>
            <a:ext cx="4035218" cy="402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87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Παρατήρηση βιβλίων</a:t>
            </a:r>
            <a:endParaRPr lang="el-GR" dirty="0"/>
          </a:p>
        </p:txBody>
      </p:sp>
      <p:sp>
        <p:nvSpPr>
          <p:cNvPr id="3" name="Content Placeholder 2"/>
          <p:cNvSpPr>
            <a:spLocks noGrp="1"/>
          </p:cNvSpPr>
          <p:nvPr>
            <p:ph sz="half" idx="1"/>
          </p:nvPr>
        </p:nvSpPr>
        <p:spPr/>
        <p:txBody>
          <a:bodyPr>
            <a:noAutofit/>
          </a:bodyPr>
          <a:lstStyle/>
          <a:p>
            <a:pPr marL="0" indent="0">
              <a:buNone/>
            </a:pPr>
            <a:r>
              <a:rPr lang="el-GR" sz="2400" dirty="0"/>
              <a:t>Για να έρθουν τα παιδιά σε επαφή με τις διαφορετικές εικονογραφικές εκδοχές της Αλίκης, επιλέξαμε, φωτοτυπήσαμε και πλαστικοποιήσαμε τη μορφή της έτσι όπως τη συναντήσαμε σε διάφορα βιβλία. </a:t>
            </a:r>
          </a:p>
          <a:p>
            <a:pPr marL="0" indent="0">
              <a:buNone/>
            </a:pPr>
            <a:r>
              <a:rPr lang="el-GR" sz="2400" dirty="0"/>
              <a:t>Παρατηρήσαμε πόσο διαφορετικές είναι μεταξύ τους αυτές οι </a:t>
            </a:r>
            <a:r>
              <a:rPr lang="el-GR" sz="2400" dirty="0" err="1"/>
              <a:t>Αλίκες</a:t>
            </a:r>
            <a:r>
              <a:rPr lang="el-GR" sz="2400" dirty="0"/>
              <a:t>.</a:t>
            </a:r>
          </a:p>
        </p:txBody>
      </p:sp>
      <p:pic>
        <p:nvPicPr>
          <p:cNvPr id="5" name="Picture 5" descr="Βιβλία με την Αλίκη στη Χώρα των θαυμάτων."/>
          <p:cNvPicPr>
            <a:picLocks noGrp="1" noChangeAspect="1"/>
          </p:cNvPicPr>
          <p:nvPr>
            <p:ph sz="half" idx="2"/>
          </p:nvPr>
        </p:nvPicPr>
        <p:blipFill>
          <a:blip r:embed="rId2" cstate="screen">
            <a:extLst>
              <a:ext uri="{28A0092B-C50C-407E-A947-70E740481C1C}">
                <a14:useLocalDpi xmlns:a14="http://schemas.microsoft.com/office/drawing/2010/main"/>
              </a:ext>
            </a:extLst>
          </a:blip>
          <a:srcRect l="-36"/>
          <a:stretch>
            <a:fillRect/>
          </a:stretch>
        </p:blipFill>
        <p:spPr>
          <a:xfrm>
            <a:off x="4644008" y="1844824"/>
            <a:ext cx="4038600" cy="2736304"/>
          </a:xfrm>
          <a:prstGeom prst="rect">
            <a:avLst/>
          </a:prstGeom>
        </p:spPr>
      </p:pic>
    </p:spTree>
    <p:extLst>
      <p:ext uri="{BB962C8B-B14F-4D97-AF65-F5344CB8AC3E}">
        <p14:creationId xmlns:p14="http://schemas.microsoft.com/office/powerpoint/2010/main" val="168268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Παιχνίδι παρατήρησης</a:t>
            </a:r>
            <a:endParaRPr lang="el-GR" dirty="0"/>
          </a:p>
        </p:txBody>
      </p:sp>
      <p:sp>
        <p:nvSpPr>
          <p:cNvPr id="3" name="Content Placeholder 2"/>
          <p:cNvSpPr>
            <a:spLocks noGrp="1"/>
          </p:cNvSpPr>
          <p:nvPr>
            <p:ph sz="half" idx="1"/>
          </p:nvPr>
        </p:nvSpPr>
        <p:spPr/>
        <p:txBody>
          <a:bodyPr>
            <a:noAutofit/>
          </a:bodyPr>
          <a:lstStyle/>
          <a:p>
            <a:pPr marL="0" indent="0">
              <a:buNone/>
            </a:pPr>
            <a:r>
              <a:rPr lang="el-GR" sz="2400" dirty="0"/>
              <a:t>Παίξαμε ένα παιχνίδι παρατήρησης, το «Μάντεψε Ποια»:</a:t>
            </a:r>
          </a:p>
          <a:p>
            <a:r>
              <a:rPr lang="el-GR" sz="2400" dirty="0" smtClean="0"/>
              <a:t>Τα </a:t>
            </a:r>
            <a:r>
              <a:rPr lang="el-GR" sz="2400" dirty="0"/>
              <a:t>παιδιά χωρίστηκαν σε δύο </a:t>
            </a:r>
            <a:r>
              <a:rPr lang="el-GR" sz="2400" dirty="0" smtClean="0"/>
              <a:t>ομάδες</a:t>
            </a:r>
            <a:r>
              <a:rPr lang="en-GB" sz="2400" dirty="0" smtClean="0"/>
              <a:t>.</a:t>
            </a:r>
            <a:endParaRPr lang="el-GR" sz="2400" dirty="0"/>
          </a:p>
          <a:p>
            <a:r>
              <a:rPr lang="el-GR" sz="2400" dirty="0" smtClean="0"/>
              <a:t>Η </a:t>
            </a:r>
            <a:r>
              <a:rPr lang="el-GR" sz="2400" dirty="0"/>
              <a:t>πρώτη ομάδα επέλεγε μυστικά μια Αλίκη και όλα τα μέλη της άλλης κάνοντας ο καθένας από μία ερώτηση που απαντάται με Ναι ή Όχι (π.χ. Είναι ξανθιά;) έπρεπε να μαντέψουν ποια είναι. </a:t>
            </a:r>
          </a:p>
          <a:p>
            <a:endParaRPr lang="el-GR" sz="2400" dirty="0"/>
          </a:p>
        </p:txBody>
      </p:sp>
      <p:pic>
        <p:nvPicPr>
          <p:cNvPr id="5" name="Picture 5" descr="Τα παιδιά παίζουν το παιχνίδι με τις Αλίκες."/>
          <p:cNvPicPr>
            <a:picLocks noGrp="1" noChangeAspect="1"/>
          </p:cNvPicPr>
          <p:nvPr>
            <p:ph sz="half" idx="2"/>
          </p:nvPr>
        </p:nvPicPr>
        <p:blipFill>
          <a:blip r:embed="rId2" cstate="print"/>
          <a:srcRect/>
          <a:stretch>
            <a:fillRect/>
          </a:stretch>
        </p:blipFill>
        <p:spPr>
          <a:xfrm>
            <a:off x="4716016" y="1772816"/>
            <a:ext cx="4073596" cy="4248472"/>
          </a:xfrm>
          <a:prstGeom prst="rect">
            <a:avLst/>
          </a:prstGeom>
        </p:spPr>
      </p:pic>
    </p:spTree>
    <p:extLst>
      <p:ext uri="{BB962C8B-B14F-4D97-AF65-F5344CB8AC3E}">
        <p14:creationId xmlns:p14="http://schemas.microsoft.com/office/powerpoint/2010/main" val="194889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αφίσας</a:t>
            </a:r>
            <a:endParaRPr lang="el-GR" dirty="0"/>
          </a:p>
        </p:txBody>
      </p:sp>
      <p:sp>
        <p:nvSpPr>
          <p:cNvPr id="3" name="Content Placeholder 2"/>
          <p:cNvSpPr>
            <a:spLocks noGrp="1"/>
          </p:cNvSpPr>
          <p:nvPr>
            <p:ph sz="half" idx="1"/>
          </p:nvPr>
        </p:nvSpPr>
        <p:spPr/>
        <p:txBody>
          <a:bodyPr>
            <a:noAutofit/>
          </a:bodyPr>
          <a:lstStyle/>
          <a:p>
            <a:pPr marL="0" indent="0">
              <a:buNone/>
            </a:pPr>
            <a:r>
              <a:rPr lang="el-GR" sz="2400" dirty="0"/>
              <a:t>Με τις μη πλαστικοποιημένες εικόνες δημιουργήσαμε μια αφίσα με τις διαφορετικές μορφές της Αλίκης. Τα παιδιά επέλεξαν ποια τους αρέσει περισσότερο και δικαιολόγησαν το γιατί. Λιγότερο άρεσε σε όλα η ασπρόμαυρη Αλίκη για την οποία τα παιδιά είπαν ότι ο εικονογράφος ξέχασε να βάλει χρώμα. </a:t>
            </a:r>
          </a:p>
          <a:p>
            <a:endParaRPr lang="el-GR" sz="2400" dirty="0"/>
          </a:p>
        </p:txBody>
      </p:sp>
      <p:pic>
        <p:nvPicPr>
          <p:cNvPr id="5" name="Εικόνα 3" descr="Αφίσα με Αλίκες."/>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716016" y="1700808"/>
            <a:ext cx="4038600" cy="2744985"/>
          </a:xfrm>
          <a:prstGeom prst="rect">
            <a:avLst/>
          </a:prstGeom>
        </p:spPr>
      </p:pic>
    </p:spTree>
    <p:extLst>
      <p:ext uri="{BB962C8B-B14F-4D97-AF65-F5344CB8AC3E}">
        <p14:creationId xmlns:p14="http://schemas.microsoft.com/office/powerpoint/2010/main" val="91116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Επιλογή μηνύματος</a:t>
            </a:r>
            <a:endParaRPr lang="el-GR" dirty="0"/>
          </a:p>
        </p:txBody>
      </p:sp>
      <p:sp>
        <p:nvSpPr>
          <p:cNvPr id="3" name="Content Placeholder 2"/>
          <p:cNvSpPr>
            <a:spLocks noGrp="1"/>
          </p:cNvSpPr>
          <p:nvPr>
            <p:ph sz="half" idx="1"/>
          </p:nvPr>
        </p:nvSpPr>
        <p:spPr>
          <a:xfrm>
            <a:off x="457200" y="1600200"/>
            <a:ext cx="3178696" cy="4525963"/>
          </a:xfrm>
        </p:spPr>
        <p:txBody>
          <a:bodyPr/>
          <a:lstStyle/>
          <a:p>
            <a:pPr marL="0" indent="0">
              <a:buNone/>
            </a:pPr>
            <a:r>
              <a:rPr lang="el-GR" dirty="0"/>
              <a:t>Το λεκτικό μήνυμα προέκυψε μετά από ψηφοφορία.</a:t>
            </a:r>
          </a:p>
          <a:p>
            <a:endParaRPr lang="el-GR" dirty="0"/>
          </a:p>
        </p:txBody>
      </p:sp>
      <p:pic>
        <p:nvPicPr>
          <p:cNvPr id="7" name="Content Placeholder 4" descr="Η ψηφοφορία."/>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3995936" y="1781494"/>
            <a:ext cx="4686672" cy="4000958"/>
          </a:xfrm>
          <a:prstGeom prst="rect">
            <a:avLst/>
          </a:prstGeom>
        </p:spPr>
      </p:pic>
    </p:spTree>
    <p:extLst>
      <p:ext uri="{BB962C8B-B14F-4D97-AF65-F5344CB8AC3E}">
        <p14:creationId xmlns:p14="http://schemas.microsoft.com/office/powerpoint/2010/main" val="297538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δραστηριότητα (1/2)</a:t>
            </a:r>
            <a:endParaRPr lang="el-GR" dirty="0"/>
          </a:p>
        </p:txBody>
      </p:sp>
      <p:sp>
        <p:nvSpPr>
          <p:cNvPr id="3" name="Content Placeholder 2"/>
          <p:cNvSpPr>
            <a:spLocks noGrp="1"/>
          </p:cNvSpPr>
          <p:nvPr>
            <p:ph sz="half" idx="1"/>
          </p:nvPr>
        </p:nvSpPr>
        <p:spPr/>
        <p:txBody>
          <a:bodyPr/>
          <a:lstStyle/>
          <a:p>
            <a:pPr marL="0" indent="0">
              <a:buNone/>
            </a:pPr>
            <a:r>
              <a:rPr lang="el-GR" dirty="0"/>
              <a:t>Τα παιδιά σε ρόλο εικονογράφου δημιούργησαν τη δική τους Αλίκη με την τεχνική του κολλάζ και φόντο από κιμωλία. </a:t>
            </a:r>
          </a:p>
          <a:p>
            <a:endParaRPr lang="el-GR" dirty="0"/>
          </a:p>
        </p:txBody>
      </p:sp>
      <p:pic>
        <p:nvPicPr>
          <p:cNvPr id="5" name="Content Placeholder 4" descr="Τα παιδιά δημιουργούν τη δική τους Αλίκη."/>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788024" y="1600200"/>
            <a:ext cx="3888432" cy="4525963"/>
          </a:xfrm>
          <a:prstGeom prst="rect">
            <a:avLst/>
          </a:prstGeom>
        </p:spPr>
      </p:pic>
    </p:spTree>
    <p:extLst>
      <p:ext uri="{BB962C8B-B14F-4D97-AF65-F5344CB8AC3E}">
        <p14:creationId xmlns:p14="http://schemas.microsoft.com/office/powerpoint/2010/main" val="226717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a:t>
            </a:r>
            <a:r>
              <a:rPr lang="el-GR" dirty="0" smtClean="0"/>
              <a:t>δραστηριότητα (2/2)</a:t>
            </a:r>
            <a:endParaRPr lang="el-GR" dirty="0"/>
          </a:p>
        </p:txBody>
      </p:sp>
      <p:pic>
        <p:nvPicPr>
          <p:cNvPr id="5" name="Content Placeholder 4" descr="Τα παιδιά δημιουργούν τη δική τους Αλίκη."/>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88988" y="1600200"/>
            <a:ext cx="3611004" cy="4525963"/>
          </a:xfrm>
          <a:prstGeom prst="rect">
            <a:avLst/>
          </a:prstGeom>
        </p:spPr>
      </p:pic>
      <p:pic>
        <p:nvPicPr>
          <p:cNvPr id="6" name="Content Placeholder 5" descr="Τα παιδιά δημιουργούν τη δική τους Αλίκη."/>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60032" y="1600200"/>
            <a:ext cx="3524460" cy="4525963"/>
          </a:xfrm>
          <a:prstGeom prst="rect">
            <a:avLst/>
          </a:prstGeom>
        </p:spPr>
      </p:pic>
    </p:spTree>
    <p:extLst>
      <p:ext uri="{BB962C8B-B14F-4D97-AF65-F5344CB8AC3E}">
        <p14:creationId xmlns:p14="http://schemas.microsoft.com/office/powerpoint/2010/main" val="2013011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9/2015 12:39:28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98CFF4E-C35F-443F-84EC-7293B56B714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2504</TotalTime>
  <Words>587</Words>
  <Application>Microsoft Office PowerPoint</Application>
  <PresentationFormat>On-screen Show (4:3)</PresentationFormat>
  <Paragraphs>65</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Το Εικονογραφημένο Βιβλίο στην Προσχολική Εκπαίδευση</vt:lpstr>
      <vt:lpstr>Διδακτική Πρακτική</vt:lpstr>
      <vt:lpstr>Ανάγνωση του βιβλίου</vt:lpstr>
      <vt:lpstr>Παρατήρηση βιβλίων</vt:lpstr>
      <vt:lpstr>Παιχνίδι παρατήρησης</vt:lpstr>
      <vt:lpstr>Δημιουργία αφίσας</vt:lpstr>
      <vt:lpstr>Επιλογή μηνύματος</vt:lpstr>
      <vt:lpstr>Εικαστική δραστηριότητα (1/2)</vt:lpstr>
      <vt:lpstr>Εικαστική δραστηριότητα (2/2)</vt:lpstr>
      <vt:lpstr>Τα έργα των παιδιών</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Εικόνα - Η Αλίκη στη χώρα των θαυμάτων: Στην κουνελότρυπα </dc:title>
  <dc:subject>Το Εικονογραφημένο Βιβλίο στην Προσχολική Εκπαίδευση</dc:subject>
  <dc:creator> Αγγελική Γιαννικοπούλου</dc:creator>
  <cp:keywords/>
  <cp:lastModifiedBy>Smaragda Papadopoulou</cp:lastModifiedBy>
  <cp:revision>246</cp:revision>
  <dcterms:created xsi:type="dcterms:W3CDTF">2012-09-06T09:03:05Z</dcterms:created>
  <dcterms:modified xsi:type="dcterms:W3CDTF">2015-10-28T22:41:38Z</dcterms:modified>
</cp:coreProperties>
</file>