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6"/>
  </p:notesMasterIdLst>
  <p:sldIdLst>
    <p:sldId id="357" r:id="rId3"/>
    <p:sldId id="308" r:id="rId4"/>
    <p:sldId id="362" r:id="rId5"/>
    <p:sldId id="384" r:id="rId6"/>
    <p:sldId id="363" r:id="rId7"/>
    <p:sldId id="364" r:id="rId8"/>
    <p:sldId id="365" r:id="rId9"/>
    <p:sldId id="366" r:id="rId10"/>
    <p:sldId id="367" r:id="rId11"/>
    <p:sldId id="368" r:id="rId12"/>
    <p:sldId id="369" r:id="rId13"/>
    <p:sldId id="370" r:id="rId14"/>
    <p:sldId id="371" r:id="rId15"/>
    <p:sldId id="372" r:id="rId16"/>
    <p:sldId id="373" r:id="rId17"/>
    <p:sldId id="374" r:id="rId18"/>
    <p:sldId id="375" r:id="rId19"/>
    <p:sldId id="376" r:id="rId20"/>
    <p:sldId id="377" r:id="rId21"/>
    <p:sldId id="378" r:id="rId22"/>
    <p:sldId id="379" r:id="rId23"/>
    <p:sldId id="385" r:id="rId24"/>
    <p:sldId id="386" r:id="rId25"/>
    <p:sldId id="381" r:id="rId26"/>
    <p:sldId id="382" r:id="rId27"/>
    <p:sldId id="383" r:id="rId28"/>
    <p:sldId id="290" r:id="rId29"/>
    <p:sldId id="295" r:id="rId30"/>
    <p:sldId id="299" r:id="rId31"/>
    <p:sldId id="358" r:id="rId32"/>
    <p:sldId id="359" r:id="rId33"/>
    <p:sldId id="360" r:id="rId34"/>
    <p:sldId id="293" r:id="rId35"/>
  </p:sldIdLst>
  <p:sldSz cx="9144000" cy="6858000" type="screen4x3"/>
  <p:notesSz cx="6858000" cy="9144000"/>
  <p:custDataLst>
    <p:tags r:id="rId3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7"/>
            <p14:sldId id="308"/>
            <p14:sldId id="362"/>
            <p14:sldId id="384"/>
            <p14:sldId id="363"/>
            <p14:sldId id="364"/>
            <p14:sldId id="365"/>
            <p14:sldId id="366"/>
            <p14:sldId id="367"/>
            <p14:sldId id="368"/>
            <p14:sldId id="369"/>
            <p14:sldId id="370"/>
            <p14:sldId id="371"/>
            <p14:sldId id="372"/>
            <p14:sldId id="373"/>
            <p14:sldId id="374"/>
            <p14:sldId id="375"/>
            <p14:sldId id="376"/>
            <p14:sldId id="377"/>
            <p14:sldId id="378"/>
            <p14:sldId id="379"/>
            <p14:sldId id="385"/>
            <p14:sldId id="386"/>
            <p14:sldId id="381"/>
            <p14:sldId id="382"/>
            <p14:sldId id="383"/>
            <p14:sldId id="290"/>
            <p14:sldId id="295"/>
            <p14:sldId id="299"/>
            <p14:sldId id="358"/>
            <p14:sldId id="359"/>
            <p14:sldId id="360"/>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71" d="100"/>
          <a:sy n="71" d="100"/>
        </p:scale>
        <p:origin x="-19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19/12/2016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a:p>
        </p:txBody>
      </p:sp>
    </p:spTree>
    <p:extLst>
      <p:ext uri="{BB962C8B-B14F-4D97-AF65-F5344CB8AC3E}">
        <p14:creationId xmlns:p14="http://schemas.microsoft.com/office/powerpoint/2010/main" val="290119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30</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31</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32</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Εστίαση – Οπτική Γωνία</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Εστίαση – Οπτική Γωνία</a:t>
            </a:r>
          </a:p>
        </p:txBody>
      </p:sp>
      <p:pic>
        <p:nvPicPr>
          <p:cNvPr id="6" name="Picture 5" descr="[DECORATIVE]"/>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Εστίαση – Οπτική Γωνία</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Εστίαση – Οπτική Γωνία</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Εστίαση – Οπτική Γωνία</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Εστίαση – Οπτική Γωνία</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Εστίαση – Οπτική Γωνία</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9.png"/><Relationship Id="rId4" Type="http://schemas.openxmlformats.org/officeDocument/2006/relationships/hyperlink" Target="%5b1%5d%20http:/creativecommons.org/licenses/by-nc-sa/4.0/"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kedros.gr/product_info.php?manufacturers_id=7&amp;products_id=180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edyoungart.com/A_Pup.html" TargetMode="External"/><Relationship Id="rId4" Type="http://schemas.openxmlformats.org/officeDocument/2006/relationships/hyperlink" Target="https://pixabay.com/en/photos/princess%20crow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a:solidFill>
                  <a:srgbClr val="5075BC"/>
                </a:solidFill>
                <a:latin typeface="+mj-lt"/>
                <a:ea typeface="+mj-ea"/>
                <a:cs typeface="+mj-cs"/>
              </a:rPr>
              <a:t>5</a:t>
            </a:r>
            <a:r>
              <a:rPr lang="en-US" sz="2800" dirty="0" smtClean="0">
                <a:solidFill>
                  <a:srgbClr val="5075BC"/>
                </a:solidFill>
                <a:latin typeface="+mj-lt"/>
                <a:ea typeface="+mj-ea"/>
                <a:cs typeface="+mj-cs"/>
              </a:rPr>
              <a:t>.1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Εστίαση – Οπτική Γωνία</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1684478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a:t>Το δικό μας παραμύθι </a:t>
            </a:r>
            <a:br>
              <a:rPr lang="el-GR" dirty="0"/>
            </a:br>
            <a:r>
              <a:rPr lang="el-GR" dirty="0"/>
              <a:t>για τον πρίγκιπα</a:t>
            </a:r>
          </a:p>
        </p:txBody>
      </p:sp>
      <p:sp>
        <p:nvSpPr>
          <p:cNvPr id="4" name="3 - Θέση περιεχομένου"/>
          <p:cNvSpPr>
            <a:spLocks noGrp="1"/>
          </p:cNvSpPr>
          <p:nvPr>
            <p:ph idx="1"/>
          </p:nvPr>
        </p:nvSpPr>
        <p:spPr>
          <a:prstGeom prst="rect">
            <a:avLst/>
          </a:prstGeom>
        </p:spPr>
        <p:txBody>
          <a:bodyPr>
            <a:noAutofit/>
          </a:bodyPr>
          <a:lstStyle/>
          <a:p>
            <a:pPr marL="0" indent="0">
              <a:buNone/>
            </a:pPr>
            <a:r>
              <a:rPr lang="el-GR" sz="2800" dirty="0" smtClean="0"/>
              <a:t>Με </a:t>
            </a:r>
            <a:r>
              <a:rPr lang="el-GR" sz="2800" dirty="0" smtClean="0"/>
              <a:t>αφορμή τις ιδέες για τη ζωή του πρίγκιπα, αποφασίσαμε να φτιάξουμε το δικό μας παραμύθι για τον πρίγκιπα. Οι εντυπώσεις των παιδιών και οι ιδέες του για το τι θα περιλαμβάνει: </a:t>
            </a:r>
          </a:p>
          <a:p>
            <a:pPr marL="0" indent="0">
              <a:buNone/>
            </a:pPr>
            <a:r>
              <a:rPr lang="el-GR" sz="2800" dirty="0" smtClean="0"/>
              <a:t>«</a:t>
            </a:r>
            <a:r>
              <a:rPr lang="el-GR" sz="2800" dirty="0" smtClean="0"/>
              <a:t>Θα φτιάξουμε πραγματικό παραμύθι;», «Δικό μας;», «Μα είναι πολύ δύσκολο!», «Δεν ξέρουμε να γράφουμε!», «Να βάλουμε μπερδεμένες τις εικόνες και ανάποδα τα γράμματα.», «Να φτιάξουμε εξώφυλλο» , «Να γράψουμε τον τίτλο και αυτόν που το έγραψε.»</a:t>
            </a:r>
            <a:endParaRPr lang="el-GR" sz="2800" dirty="0"/>
          </a:p>
        </p:txBody>
      </p:sp>
    </p:spTree>
    <p:extLst>
      <p:ext uri="{BB962C8B-B14F-4D97-AF65-F5344CB8AC3E}">
        <p14:creationId xmlns:p14="http://schemas.microsoft.com/office/powerpoint/2010/main" val="2847535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Εικονογράφηση</a:t>
            </a:r>
            <a:r>
              <a:rPr lang="el-GR" dirty="0"/>
              <a:t> του παραμυθιού</a:t>
            </a:r>
            <a:endParaRPr lang="el-GR" dirty="0"/>
          </a:p>
        </p:txBody>
      </p:sp>
      <p:sp>
        <p:nvSpPr>
          <p:cNvPr id="3" name="Content Placeholder 2"/>
          <p:cNvSpPr>
            <a:spLocks noGrp="1"/>
          </p:cNvSpPr>
          <p:nvPr>
            <p:ph sz="half" idx="1"/>
          </p:nvPr>
        </p:nvSpPr>
        <p:spPr/>
        <p:txBody>
          <a:bodyPr/>
          <a:lstStyle/>
          <a:p>
            <a:pPr marL="0" indent="0">
              <a:buNone/>
            </a:pPr>
            <a:r>
              <a:rPr lang="el-GR" dirty="0"/>
              <a:t>Αρχικά, αποτυπώσαμε τη ζωή του πρίγκιπα σε χαρτί. Κάθε παιδί ζωγράφισε την ιδέα του. Κανείς δεν παρέλειψε να βάλει την κορώνα στον πρίγκιπα.</a:t>
            </a:r>
          </a:p>
          <a:p>
            <a:endParaRPr lang="el-GR" dirty="0"/>
          </a:p>
        </p:txBody>
      </p:sp>
      <p:pic>
        <p:nvPicPr>
          <p:cNvPr id="2050" name="Picture 2" descr="τα παιδιά ζωγραφίζουν"/>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4008" y="1772816"/>
            <a:ext cx="4038600" cy="384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3165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p:txBody>
          <a:bodyPr>
            <a:noAutofit/>
          </a:bodyPr>
          <a:lstStyle/>
          <a:p>
            <a:r>
              <a:rPr lang="el-GR" sz="4000" dirty="0"/>
              <a:t>Τοποθέτηση</a:t>
            </a:r>
            <a:r>
              <a:rPr lang="el-GR" sz="4000" dirty="0"/>
              <a:t> των εικόνων στη σειρά</a:t>
            </a:r>
            <a:endParaRPr lang="el-GR" sz="4000" dirty="0"/>
          </a:p>
        </p:txBody>
      </p:sp>
      <p:pic>
        <p:nvPicPr>
          <p:cNvPr id="22530" name="Picture 2" descr="[DECORATIVE]"/>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957042" y="1600200"/>
            <a:ext cx="3038915" cy="4525963"/>
          </a:xfrm>
          <a:prstGeom prst="rect">
            <a:avLst/>
          </a:prstGeom>
          <a:noFill/>
        </p:spPr>
      </p:pic>
      <p:sp>
        <p:nvSpPr>
          <p:cNvPr id="4" name="3 - Θέση περιεχομένου"/>
          <p:cNvSpPr>
            <a:spLocks noGrp="1"/>
          </p:cNvSpPr>
          <p:nvPr>
            <p:ph sz="half" idx="2"/>
          </p:nvPr>
        </p:nvSpPr>
        <p:spPr>
          <a:prstGeom prst="rect">
            <a:avLst/>
          </a:prstGeom>
        </p:spPr>
        <p:txBody>
          <a:bodyPr>
            <a:normAutofit/>
          </a:bodyPr>
          <a:lstStyle/>
          <a:p>
            <a:pPr marL="0" indent="0">
              <a:buNone/>
            </a:pPr>
            <a:r>
              <a:rPr lang="el-GR" dirty="0" smtClean="0"/>
              <a:t>Στη </a:t>
            </a:r>
            <a:r>
              <a:rPr lang="el-GR" dirty="0" smtClean="0"/>
              <a:t>συνέχεια, απλώσαμε στο κέντρο της παρεούλας τις ζωγραφιές και τις βάλαμε σε χρονολογική σειρά – αρχικά όσες συνδέονταν με τη γέννηση και τέλος αυτές που γνώρισε τη Χιονάτη. </a:t>
            </a:r>
            <a:endParaRPr lang="el-GR" dirty="0"/>
          </a:p>
        </p:txBody>
      </p:sp>
    </p:spTree>
    <p:extLst>
      <p:ext uri="{BB962C8B-B14F-4D97-AF65-F5344CB8AC3E}">
        <p14:creationId xmlns:p14="http://schemas.microsoft.com/office/powerpoint/2010/main" val="373586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p:txBody>
          <a:bodyPr>
            <a:normAutofit/>
          </a:bodyPr>
          <a:lstStyle/>
          <a:p>
            <a:r>
              <a:rPr lang="el-GR" dirty="0"/>
              <a:t>Δημιουργία</a:t>
            </a:r>
            <a:r>
              <a:rPr lang="el-GR" dirty="0"/>
              <a:t> εξωφύλλου</a:t>
            </a:r>
            <a:endParaRPr lang="el-GR" dirty="0"/>
          </a:p>
        </p:txBody>
      </p:sp>
      <p:pic>
        <p:nvPicPr>
          <p:cNvPr id="6" name="5 - Θέση περιεχομένου" descr="η νηπιαγωγός"/>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399372" y="2711740"/>
            <a:ext cx="4294522" cy="2416674"/>
          </a:xfrm>
        </p:spPr>
      </p:pic>
      <p:sp>
        <p:nvSpPr>
          <p:cNvPr id="4" name="3 - Θέση περιεχομένου"/>
          <p:cNvSpPr>
            <a:spLocks noGrp="1"/>
          </p:cNvSpPr>
          <p:nvPr>
            <p:ph sz="half" idx="2"/>
          </p:nvPr>
        </p:nvSpPr>
        <p:spPr>
          <a:xfrm>
            <a:off x="3275856" y="1600200"/>
            <a:ext cx="5410944" cy="4525963"/>
          </a:xfrm>
          <a:prstGeom prst="rect">
            <a:avLst/>
          </a:prstGeom>
        </p:spPr>
        <p:txBody>
          <a:bodyPr>
            <a:normAutofit/>
          </a:bodyPr>
          <a:lstStyle/>
          <a:p>
            <a:r>
              <a:rPr lang="el-GR" dirty="0" smtClean="0"/>
              <a:t>Μιλήσαμε για το τι περιλαμβάνει ένα εξώφυλλο.</a:t>
            </a:r>
          </a:p>
          <a:p>
            <a:r>
              <a:rPr lang="el-GR" dirty="0" smtClean="0"/>
              <a:t>Αποφασίσαμε για τον τίτλο του παραμυθιού. Επικράτησε ο τίτλος «Οι περιπέτειες του πρίγκιπα». </a:t>
            </a:r>
          </a:p>
          <a:p>
            <a:r>
              <a:rPr lang="el-GR" dirty="0" smtClean="0"/>
              <a:t>Άλλοι υποψήφιοι τίτλοι</a:t>
            </a:r>
            <a:r>
              <a:rPr lang="el-GR" dirty="0" smtClean="0"/>
              <a:t>:</a:t>
            </a:r>
          </a:p>
          <a:p>
            <a:pPr lvl="1"/>
            <a:r>
              <a:rPr lang="el-GR" sz="2800" dirty="0" smtClean="0"/>
              <a:t>«</a:t>
            </a:r>
            <a:r>
              <a:rPr lang="el-GR" sz="2800" dirty="0" smtClean="0"/>
              <a:t>Ο πρίγκιπας</a:t>
            </a:r>
            <a:r>
              <a:rPr lang="el-GR" sz="2800" dirty="0" smtClean="0"/>
              <a:t>».</a:t>
            </a:r>
          </a:p>
          <a:p>
            <a:pPr lvl="1"/>
            <a:r>
              <a:rPr lang="el-GR" sz="2800" dirty="0" smtClean="0"/>
              <a:t>«</a:t>
            </a:r>
            <a:r>
              <a:rPr lang="el-GR" sz="2800" dirty="0" smtClean="0"/>
              <a:t>Ο πρίγκιπας και η Χιονάτη</a:t>
            </a:r>
            <a:r>
              <a:rPr lang="el-GR" sz="2800" dirty="0" smtClean="0"/>
              <a:t>».</a:t>
            </a:r>
            <a:endParaRPr lang="el-GR" sz="2800" dirty="0" smtClean="0"/>
          </a:p>
        </p:txBody>
      </p:sp>
    </p:spTree>
    <p:extLst>
      <p:ext uri="{BB962C8B-B14F-4D97-AF65-F5344CB8AC3E}">
        <p14:creationId xmlns:p14="http://schemas.microsoft.com/office/powerpoint/2010/main" val="2048637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Συγγραφή</a:t>
            </a:r>
            <a:r>
              <a:rPr lang="el-GR" dirty="0"/>
              <a:t> ιστορίας</a:t>
            </a:r>
            <a:endParaRPr lang="el-GR" dirty="0"/>
          </a:p>
        </p:txBody>
      </p:sp>
      <p:pic>
        <p:nvPicPr>
          <p:cNvPr id="5" name="4 - Θέση περιεχομένου" descr="η νηπιαγωγός με τα παιδιά"/>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95921" y="2408288"/>
            <a:ext cx="4038600" cy="2623639"/>
          </a:xfrm>
        </p:spPr>
      </p:pic>
      <p:sp>
        <p:nvSpPr>
          <p:cNvPr id="4" name="3 - Θέση περιεχομένου"/>
          <p:cNvSpPr>
            <a:spLocks noGrp="1"/>
          </p:cNvSpPr>
          <p:nvPr>
            <p:ph sz="half" idx="2"/>
          </p:nvPr>
        </p:nvSpPr>
        <p:spPr>
          <a:xfrm>
            <a:off x="3419872" y="1600200"/>
            <a:ext cx="5266928" cy="4525963"/>
          </a:xfrm>
          <a:prstGeom prst="rect">
            <a:avLst/>
          </a:prstGeom>
        </p:spPr>
        <p:txBody>
          <a:bodyPr>
            <a:normAutofit/>
          </a:bodyPr>
          <a:lstStyle/>
          <a:p>
            <a:r>
              <a:rPr lang="el-GR" dirty="0" smtClean="0"/>
              <a:t> Με πρόταση των παιδιών η  συγγραφή της ιστορίας ξεκίνησε με τη φράση «Μια φορά και έναν καιρό».</a:t>
            </a:r>
          </a:p>
          <a:p>
            <a:r>
              <a:rPr lang="el-GR" dirty="0" smtClean="0"/>
              <a:t> Έπειτα, ξεφυλλίζοντας τις σελίδες, ο δημιουργός κάθε εικόνας παρουσίαζε τη ζωγραφιά του και την ιδέα του για τη ζωή του πρίγκιπα. </a:t>
            </a:r>
            <a:endParaRPr lang="el-GR" dirty="0"/>
          </a:p>
        </p:txBody>
      </p:sp>
    </p:spTree>
    <p:extLst>
      <p:ext uri="{BB962C8B-B14F-4D97-AF65-F5344CB8AC3E}">
        <p14:creationId xmlns:p14="http://schemas.microsoft.com/office/powerpoint/2010/main" val="2134846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4000" dirty="0"/>
              <a:t>Το </a:t>
            </a:r>
            <a:r>
              <a:rPr lang="el-GR" sz="4000" dirty="0"/>
              <a:t>παραμύθι</a:t>
            </a:r>
            <a:r>
              <a:rPr lang="el-GR" sz="4000" dirty="0"/>
              <a:t> μας</a:t>
            </a:r>
            <a:br>
              <a:rPr lang="el-GR" sz="4000" dirty="0"/>
            </a:br>
            <a:r>
              <a:rPr lang="el-GR" sz="4000" dirty="0"/>
              <a:t>«Οι περιπέτειες του πρίγκιπα»</a:t>
            </a:r>
            <a:r>
              <a:rPr lang="en-US" sz="4000" dirty="0"/>
              <a:t> (1/7)</a:t>
            </a:r>
            <a:endParaRPr lang="el-GR" sz="4000" dirty="0"/>
          </a:p>
        </p:txBody>
      </p:sp>
      <p:pic>
        <p:nvPicPr>
          <p:cNvPr id="6" name="5 - Θέση περιεχομένου" descr="σελίδα του παραμυθιού των παιδιών"/>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11680" y="1600200"/>
            <a:ext cx="3911640" cy="4525963"/>
          </a:xfrm>
        </p:spPr>
      </p:pic>
      <p:pic>
        <p:nvPicPr>
          <p:cNvPr id="5" name="5 - Θέση περιεχομένου" descr="σελίδα του παραμυθιού των παιδιών"/>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365125" y="1602882"/>
            <a:ext cx="4041775" cy="4520598"/>
          </a:xfrm>
          <a:prstGeom prst="rect">
            <a:avLst/>
          </a:prstGeom>
        </p:spPr>
      </p:pic>
    </p:spTree>
    <p:extLst>
      <p:ext uri="{BB962C8B-B14F-4D97-AF65-F5344CB8AC3E}">
        <p14:creationId xmlns:p14="http://schemas.microsoft.com/office/powerpoint/2010/main" val="3836624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σελίδα του παραμυθιού των παιδιών"/>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070917"/>
            <a:ext cx="4038600" cy="3584529"/>
          </a:xfrm>
        </p:spPr>
      </p:pic>
      <p:pic>
        <p:nvPicPr>
          <p:cNvPr id="5" name="4 - Θέση περιεχομένου" descr="σελίδα του παραμυθιού των παιδιών"/>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365125" y="2085518"/>
            <a:ext cx="4041775" cy="3555326"/>
          </a:xfrm>
          <a:prstGeom prst="rect">
            <a:avLst/>
          </a:prstGeom>
        </p:spPr>
      </p:pic>
      <p:sp>
        <p:nvSpPr>
          <p:cNvPr id="7" name="1 - Τίτλος"/>
          <p:cNvSpPr>
            <a:spLocks noGrp="1"/>
          </p:cNvSpPr>
          <p:nvPr>
            <p:ph type="title"/>
          </p:nvPr>
        </p:nvSpPr>
        <p:spPr/>
        <p:txBody>
          <a:bodyPr>
            <a:noAutofit/>
          </a:bodyPr>
          <a:lstStyle/>
          <a:p>
            <a:r>
              <a:rPr lang="el-GR" sz="4000" dirty="0"/>
              <a:t>Το</a:t>
            </a:r>
            <a:r>
              <a:rPr lang="el-GR" sz="4000" dirty="0"/>
              <a:t> παραμύθι μας </a:t>
            </a:r>
            <a:br>
              <a:rPr lang="el-GR" sz="4000" dirty="0"/>
            </a:br>
            <a:r>
              <a:rPr lang="el-GR" sz="4000" dirty="0"/>
              <a:t>«Οι περιπέτειες του πρίγκιπα»</a:t>
            </a:r>
            <a:r>
              <a:rPr lang="en-US" sz="4000" dirty="0"/>
              <a:t> (2/7)</a:t>
            </a:r>
            <a:endParaRPr lang="el-GR" sz="4000" dirty="0"/>
          </a:p>
        </p:txBody>
      </p:sp>
    </p:spTree>
    <p:extLst>
      <p:ext uri="{BB962C8B-B14F-4D97-AF65-F5344CB8AC3E}">
        <p14:creationId xmlns:p14="http://schemas.microsoft.com/office/powerpoint/2010/main" val="1570027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σελίδα του παραμυθιού των παιδιών"/>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938208"/>
            <a:ext cx="4244280" cy="3671999"/>
          </a:xfrm>
        </p:spPr>
      </p:pic>
      <p:pic>
        <p:nvPicPr>
          <p:cNvPr id="5" name="4 - Θέση περιεχομένου" descr="σελίδα του παραμυθιού των παιδιών"/>
          <p:cNvPicPr>
            <a:picLocks noGrp="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251520" y="1916832"/>
            <a:ext cx="4237200" cy="3672000"/>
          </a:xfrm>
          <a:prstGeom prst="rect">
            <a:avLst/>
          </a:prstGeom>
        </p:spPr>
      </p:pic>
      <p:sp>
        <p:nvSpPr>
          <p:cNvPr id="7" name="1 - Τίτλος"/>
          <p:cNvSpPr>
            <a:spLocks noGrp="1"/>
          </p:cNvSpPr>
          <p:nvPr>
            <p:ph type="title"/>
          </p:nvPr>
        </p:nvSpPr>
        <p:spPr/>
        <p:txBody>
          <a:bodyPr>
            <a:noAutofit/>
          </a:bodyPr>
          <a:lstStyle/>
          <a:p>
            <a:r>
              <a:rPr lang="el-GR" sz="4000" dirty="0"/>
              <a:t>Το </a:t>
            </a:r>
            <a:r>
              <a:rPr lang="el-GR" sz="4000" dirty="0"/>
              <a:t>παραμύθι</a:t>
            </a:r>
            <a:r>
              <a:rPr lang="el-GR" sz="4000" dirty="0"/>
              <a:t> μας</a:t>
            </a:r>
            <a:br>
              <a:rPr lang="el-GR" sz="4000" dirty="0"/>
            </a:br>
            <a:r>
              <a:rPr lang="el-GR" sz="4000" dirty="0"/>
              <a:t>«Οι περιπέτειες του πρίγκιπα»</a:t>
            </a:r>
            <a:r>
              <a:rPr lang="en-US" sz="4000" dirty="0"/>
              <a:t> (3/7)</a:t>
            </a:r>
            <a:endParaRPr lang="el-GR" sz="4000" dirty="0"/>
          </a:p>
        </p:txBody>
      </p:sp>
    </p:spTree>
    <p:extLst>
      <p:ext uri="{BB962C8B-B14F-4D97-AF65-F5344CB8AC3E}">
        <p14:creationId xmlns:p14="http://schemas.microsoft.com/office/powerpoint/2010/main" val="3901690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σελίδα του παραμυθιού των παιδιών"/>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941684"/>
            <a:ext cx="4100264" cy="3786055"/>
          </a:xfrm>
        </p:spPr>
      </p:pic>
      <p:pic>
        <p:nvPicPr>
          <p:cNvPr id="5" name="4 - Θέση περιεχομένου" descr="σελίδα του παραμυθιού των παιδιών"/>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251521" y="1918578"/>
            <a:ext cx="4155380" cy="3785708"/>
          </a:xfrm>
          <a:prstGeom prst="rect">
            <a:avLst/>
          </a:prstGeom>
        </p:spPr>
      </p:pic>
      <p:sp>
        <p:nvSpPr>
          <p:cNvPr id="7" name="1 - Τίτλος"/>
          <p:cNvSpPr>
            <a:spLocks noGrp="1"/>
          </p:cNvSpPr>
          <p:nvPr>
            <p:ph type="title"/>
          </p:nvPr>
        </p:nvSpPr>
        <p:spPr/>
        <p:txBody>
          <a:bodyPr>
            <a:noAutofit/>
          </a:bodyPr>
          <a:lstStyle/>
          <a:p>
            <a:r>
              <a:rPr lang="el-GR" sz="4000" dirty="0"/>
              <a:t>Το παραμύθι μας</a:t>
            </a:r>
            <a:br>
              <a:rPr lang="el-GR" sz="4000" dirty="0"/>
            </a:br>
            <a:r>
              <a:rPr lang="el-GR" sz="4000" dirty="0"/>
              <a:t>«Οι </a:t>
            </a:r>
            <a:r>
              <a:rPr lang="el-GR" sz="4000" dirty="0"/>
              <a:t>περιπέτειες</a:t>
            </a:r>
            <a:r>
              <a:rPr lang="el-GR" sz="4000" dirty="0"/>
              <a:t> του πρίγκιπα»</a:t>
            </a:r>
            <a:r>
              <a:rPr lang="en-US" sz="4000" dirty="0"/>
              <a:t> (4/7)</a:t>
            </a:r>
            <a:endParaRPr lang="el-GR" sz="4000" dirty="0"/>
          </a:p>
        </p:txBody>
      </p:sp>
    </p:spTree>
    <p:extLst>
      <p:ext uri="{BB962C8B-B14F-4D97-AF65-F5344CB8AC3E}">
        <p14:creationId xmlns:p14="http://schemas.microsoft.com/office/powerpoint/2010/main" val="37529829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σελίδα του παραμυθιού των παιδιών"/>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199" y="1988840"/>
            <a:ext cx="4171289" cy="3633113"/>
          </a:xfrm>
        </p:spPr>
      </p:pic>
      <p:pic>
        <p:nvPicPr>
          <p:cNvPr id="5" name="4 - Θέση περιεχομένου" descr="σελίδα του παραμυθιού των παιδιών"/>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198331" y="1988840"/>
            <a:ext cx="4208569" cy="3605779"/>
          </a:xfrm>
          <a:prstGeom prst="rect">
            <a:avLst/>
          </a:prstGeom>
        </p:spPr>
      </p:pic>
      <p:sp>
        <p:nvSpPr>
          <p:cNvPr id="7" name="1 - Τίτλος"/>
          <p:cNvSpPr>
            <a:spLocks noGrp="1"/>
          </p:cNvSpPr>
          <p:nvPr>
            <p:ph type="title"/>
          </p:nvPr>
        </p:nvSpPr>
        <p:spPr/>
        <p:txBody>
          <a:bodyPr>
            <a:noAutofit/>
          </a:bodyPr>
          <a:lstStyle/>
          <a:p>
            <a:r>
              <a:rPr lang="el-GR" sz="4000" dirty="0"/>
              <a:t>Το παραμύθι μας </a:t>
            </a:r>
            <a:br>
              <a:rPr lang="el-GR" sz="4000" dirty="0"/>
            </a:br>
            <a:r>
              <a:rPr lang="el-GR" sz="4000" dirty="0"/>
              <a:t>«Οι </a:t>
            </a:r>
            <a:r>
              <a:rPr lang="el-GR" sz="4000" dirty="0"/>
              <a:t>περιπέτειες</a:t>
            </a:r>
            <a:r>
              <a:rPr lang="el-GR" sz="4000" dirty="0"/>
              <a:t> του πρίγκιπα»</a:t>
            </a:r>
            <a:r>
              <a:rPr lang="en-US" sz="4000" dirty="0"/>
              <a:t> (5/7)</a:t>
            </a:r>
            <a:endParaRPr lang="el-GR" sz="4000" dirty="0"/>
          </a:p>
        </p:txBody>
      </p:sp>
    </p:spTree>
    <p:extLst>
      <p:ext uri="{BB962C8B-B14F-4D97-AF65-F5344CB8AC3E}">
        <p14:creationId xmlns:p14="http://schemas.microsoft.com/office/powerpoint/2010/main" val="1538505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n-US" dirty="0"/>
              <a:t>Διδακτική Πρακτική</a:t>
            </a:r>
            <a:endParaRPr lang="en-GB" dirty="0"/>
          </a:p>
        </p:txBody>
      </p:sp>
      <p:sp>
        <p:nvSpPr>
          <p:cNvPr id="7" name="Θέση περιεχομένου 6"/>
          <p:cNvSpPr>
            <a:spLocks noGrp="1"/>
          </p:cNvSpPr>
          <p:nvPr>
            <p:ph sz="half" idx="1"/>
          </p:nvPr>
        </p:nvSpPr>
        <p:spPr>
          <a:xfrm>
            <a:off x="457200" y="1600200"/>
            <a:ext cx="4186808" cy="4525963"/>
          </a:xfrm>
        </p:spPr>
        <p:txBody>
          <a:bodyPr>
            <a:noAutofit/>
          </a:bodyPr>
          <a:lstStyle/>
          <a:p>
            <a:pPr marL="0" indent="0">
              <a:spcBef>
                <a:spcPts val="600"/>
              </a:spcBef>
              <a:spcAft>
                <a:spcPts val="600"/>
              </a:spcAft>
              <a:buNone/>
            </a:pPr>
            <a:r>
              <a:rPr lang="el-GR" sz="2600" b="1" dirty="0"/>
              <a:t>Διδακτική </a:t>
            </a:r>
            <a:r>
              <a:rPr lang="el-GR" sz="2600" b="1" dirty="0" smtClean="0"/>
              <a:t>πρακτική</a:t>
            </a:r>
            <a:r>
              <a:rPr lang="en-GB" sz="2600" dirty="0" smtClean="0"/>
              <a:t>:</a:t>
            </a:r>
            <a:r>
              <a:rPr lang="el-GR" sz="2600" dirty="0" smtClean="0"/>
              <a:t> </a:t>
            </a:r>
            <a:r>
              <a:rPr lang="en-GB" sz="2600" dirty="0"/>
              <a:t/>
            </a:r>
            <a:br>
              <a:rPr lang="en-GB" sz="2600" dirty="0"/>
            </a:br>
            <a:r>
              <a:rPr lang="el-GR" sz="2600" dirty="0" smtClean="0"/>
              <a:t>Ελένη </a:t>
            </a:r>
            <a:r>
              <a:rPr lang="el-GR" sz="2600" dirty="0" err="1" smtClean="0"/>
              <a:t>Μηλιάκου</a:t>
            </a:r>
            <a:r>
              <a:rPr lang="en-GB" sz="2600" dirty="0" smtClean="0"/>
              <a:t>.</a:t>
            </a:r>
            <a:endParaRPr lang="el-GR" sz="2600" dirty="0"/>
          </a:p>
          <a:p>
            <a:pPr marL="0" indent="0">
              <a:spcBef>
                <a:spcPts val="600"/>
              </a:spcBef>
              <a:spcAft>
                <a:spcPts val="600"/>
              </a:spcAft>
              <a:buNone/>
            </a:pPr>
            <a:r>
              <a:rPr lang="el-GR" altLang="en-US" sz="2600" b="1" dirty="0" smtClean="0"/>
              <a:t>Βιβλίο</a:t>
            </a:r>
            <a:r>
              <a:rPr lang="el-GR" altLang="en-US" sz="2600" dirty="0" smtClean="0"/>
              <a:t>: </a:t>
            </a:r>
            <a:r>
              <a:rPr lang="el-GR" sz="2600" dirty="0"/>
              <a:t>Γκριμ, </a:t>
            </a:r>
            <a:r>
              <a:rPr lang="el-GR" sz="2600" b="1" dirty="0"/>
              <a:t>Η Χιονάτη και οι εφτά νάνοι</a:t>
            </a:r>
            <a:r>
              <a:rPr lang="el-GR" sz="2600" dirty="0"/>
              <a:t>/ μετάφραση: Ειρήνη </a:t>
            </a:r>
            <a:r>
              <a:rPr lang="el-GR" sz="2600" dirty="0" err="1"/>
              <a:t>Μάρρα</a:t>
            </a:r>
            <a:r>
              <a:rPr lang="el-GR" sz="2600" dirty="0"/>
              <a:t>/ εικονογράφηση: Α. </a:t>
            </a:r>
            <a:r>
              <a:rPr lang="el-GR" sz="2600" dirty="0" err="1"/>
              <a:t>Ασέντσιο</a:t>
            </a:r>
            <a:r>
              <a:rPr lang="el-GR" sz="2600" dirty="0"/>
              <a:t>, Αθήνα: εκδόσεις Κέδρος, </a:t>
            </a:r>
            <a:r>
              <a:rPr lang="el-GR" sz="2600" dirty="0" smtClean="0"/>
              <a:t>2005</a:t>
            </a:r>
            <a:r>
              <a:rPr lang="en-GB" sz="2600" dirty="0" smtClean="0"/>
              <a:t>.</a:t>
            </a:r>
            <a:endParaRPr lang="el-GR" sz="2600" dirty="0"/>
          </a:p>
          <a:p>
            <a:pPr marL="0" indent="0" algn="just">
              <a:spcBef>
                <a:spcPts val="600"/>
              </a:spcBef>
              <a:spcAft>
                <a:spcPts val="600"/>
              </a:spcAft>
              <a:buNone/>
            </a:pPr>
            <a:r>
              <a:rPr lang="el-GR" sz="2600" b="1" dirty="0" smtClean="0"/>
              <a:t>Θέμα</a:t>
            </a:r>
            <a:r>
              <a:rPr lang="el-GR" sz="2600" b="1" dirty="0"/>
              <a:t>:</a:t>
            </a:r>
            <a:r>
              <a:rPr lang="el-GR" sz="2600" dirty="0"/>
              <a:t> Μεταβλητή </a:t>
            </a:r>
            <a:r>
              <a:rPr lang="el-GR" sz="2600" dirty="0" smtClean="0"/>
              <a:t>εστίαση</a:t>
            </a:r>
            <a:r>
              <a:rPr lang="en-GB" sz="2600" dirty="0" smtClean="0"/>
              <a:t>.</a:t>
            </a:r>
            <a:endParaRPr lang="el-GR" sz="2600" dirty="0"/>
          </a:p>
          <a:p>
            <a:pPr>
              <a:spcBef>
                <a:spcPts val="600"/>
              </a:spcBef>
              <a:spcAft>
                <a:spcPts val="600"/>
              </a:spcAft>
            </a:pPr>
            <a:endParaRPr lang="en-GB" sz="2600" dirty="0"/>
          </a:p>
        </p:txBody>
      </p:sp>
      <p:sp>
        <p:nvSpPr>
          <p:cNvPr id="5" name="TextBox 4"/>
          <p:cNvSpPr txBox="1"/>
          <p:nvPr/>
        </p:nvSpPr>
        <p:spPr>
          <a:xfrm>
            <a:off x="4860032" y="4797152"/>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pic>
        <p:nvPicPr>
          <p:cNvPr id="13" name="Picture 2" descr="Εξώφυλλο"/>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384150" y="1628800"/>
            <a:ext cx="3341494" cy="3541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67537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σελίδα του παραμυθιού των παιδιών"/>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988840"/>
            <a:ext cx="4244280" cy="3901922"/>
          </a:xfrm>
        </p:spPr>
      </p:pic>
      <p:pic>
        <p:nvPicPr>
          <p:cNvPr id="5" name="4 - Θέση περιεχομένου" descr="σελίδα του παραμυθιού των παιδιών"/>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251521" y="1943425"/>
            <a:ext cx="4155380" cy="3947432"/>
          </a:xfrm>
          <a:prstGeom prst="rect">
            <a:avLst/>
          </a:prstGeom>
        </p:spPr>
      </p:pic>
      <p:sp>
        <p:nvSpPr>
          <p:cNvPr id="7" name="1 - Τίτλος"/>
          <p:cNvSpPr>
            <a:spLocks noGrp="1"/>
          </p:cNvSpPr>
          <p:nvPr>
            <p:ph type="title"/>
          </p:nvPr>
        </p:nvSpPr>
        <p:spPr/>
        <p:txBody>
          <a:bodyPr>
            <a:noAutofit/>
          </a:bodyPr>
          <a:lstStyle/>
          <a:p>
            <a:r>
              <a:rPr lang="el-GR" sz="4000" dirty="0"/>
              <a:t>Το</a:t>
            </a:r>
            <a:r>
              <a:rPr lang="el-GR" sz="4000" dirty="0"/>
              <a:t> παραμύθι μας </a:t>
            </a:r>
            <a:br>
              <a:rPr lang="el-GR" sz="4000" dirty="0"/>
            </a:br>
            <a:r>
              <a:rPr lang="el-GR" sz="4000" dirty="0"/>
              <a:t>«Οι περιπέτειες του πρίγκιπα»</a:t>
            </a:r>
            <a:r>
              <a:rPr lang="en-US" sz="4000" dirty="0"/>
              <a:t> (6/7)</a:t>
            </a:r>
            <a:endParaRPr lang="el-GR" sz="4000" dirty="0"/>
          </a:p>
        </p:txBody>
      </p:sp>
    </p:spTree>
    <p:extLst>
      <p:ext uri="{BB962C8B-B14F-4D97-AF65-F5344CB8AC3E}">
        <p14:creationId xmlns:p14="http://schemas.microsoft.com/office/powerpoint/2010/main" val="42554692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σελίδα του παραμυθιού των παιδιών"/>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4008" y="1988840"/>
            <a:ext cx="4244280" cy="3859982"/>
          </a:xfrm>
        </p:spPr>
      </p:pic>
      <p:sp>
        <p:nvSpPr>
          <p:cNvPr id="7" name="1 - Τίτλος"/>
          <p:cNvSpPr>
            <a:spLocks noGrp="1"/>
          </p:cNvSpPr>
          <p:nvPr>
            <p:ph type="title"/>
          </p:nvPr>
        </p:nvSpPr>
        <p:spPr/>
        <p:txBody>
          <a:bodyPr>
            <a:noAutofit/>
          </a:bodyPr>
          <a:lstStyle/>
          <a:p>
            <a:r>
              <a:rPr lang="el-GR" sz="4000" dirty="0"/>
              <a:t>Το </a:t>
            </a:r>
            <a:r>
              <a:rPr lang="el-GR" sz="4000" dirty="0"/>
              <a:t>παραμύθι</a:t>
            </a:r>
            <a:r>
              <a:rPr lang="el-GR" sz="4000" dirty="0"/>
              <a:t> μας </a:t>
            </a:r>
            <a:br>
              <a:rPr lang="el-GR" sz="4000" dirty="0"/>
            </a:br>
            <a:r>
              <a:rPr lang="el-GR" sz="4000" dirty="0"/>
              <a:t>«Οι περιπέτειες του πρίγκιπα»</a:t>
            </a:r>
            <a:r>
              <a:rPr lang="en-US" sz="4000" dirty="0"/>
              <a:t> (7/7)</a:t>
            </a:r>
            <a:endParaRPr lang="el-GR" sz="4000" dirty="0"/>
          </a:p>
        </p:txBody>
      </p:sp>
      <p:pic>
        <p:nvPicPr>
          <p:cNvPr id="9" name="8 - Θέση περιεχομένου" descr="σελίδα του παραμυθιού των παιδιών"/>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365125" y="1664912"/>
            <a:ext cx="4041775" cy="4396539"/>
          </a:xfrm>
          <a:prstGeom prst="rect">
            <a:avLst/>
          </a:prstGeom>
        </p:spPr>
      </p:pic>
    </p:spTree>
    <p:extLst>
      <p:ext uri="{BB962C8B-B14F-4D97-AF65-F5344CB8AC3E}">
        <p14:creationId xmlns:p14="http://schemas.microsoft.com/office/powerpoint/2010/main" val="1782234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dirty="0"/>
              <a:t>Το «διπλό» βιβλίο (</a:t>
            </a:r>
            <a:r>
              <a:rPr lang="el-GR" dirty="0"/>
              <a:t>1/5)</a:t>
            </a:r>
            <a:endParaRPr lang="el-GR" dirty="0"/>
          </a:p>
        </p:txBody>
      </p:sp>
      <p:sp>
        <p:nvSpPr>
          <p:cNvPr id="6" name="Content Placeholder 5"/>
          <p:cNvSpPr>
            <a:spLocks noGrp="1"/>
          </p:cNvSpPr>
          <p:nvPr>
            <p:ph sz="half" idx="1"/>
          </p:nvPr>
        </p:nvSpPr>
        <p:spPr>
          <a:xfrm>
            <a:off x="457200" y="1600200"/>
            <a:ext cx="5626968" cy="4525963"/>
          </a:xfrm>
        </p:spPr>
        <p:txBody>
          <a:bodyPr>
            <a:noAutofit/>
          </a:bodyPr>
          <a:lstStyle/>
          <a:p>
            <a:pPr marL="0" indent="0">
              <a:buNone/>
            </a:pPr>
            <a:r>
              <a:rPr lang="el-GR" dirty="0"/>
              <a:t>«Και πού θα φαίνεται ότι ο πρίγκιπας παντρεύτηκε τη Χιονάτη;», απόρησε  ένα κοριτσάκι. Αποφασίσαμε να ενώσουμε τα δύο παραμύθια. </a:t>
            </a:r>
            <a:endParaRPr lang="en-US" dirty="0" smtClean="0"/>
          </a:p>
          <a:p>
            <a:pPr marL="0" indent="0">
              <a:buNone/>
            </a:pPr>
            <a:r>
              <a:rPr lang="el-GR" dirty="0" smtClean="0"/>
              <a:t>Πώς; Θυμηθήκαμε </a:t>
            </a:r>
            <a:r>
              <a:rPr lang="el-GR" dirty="0"/>
              <a:t>τότε το βιβλίο </a:t>
            </a:r>
            <a:r>
              <a:rPr lang="en-US" dirty="0" smtClean="0"/>
              <a:t>“A </a:t>
            </a:r>
            <a:r>
              <a:rPr lang="en-US" dirty="0"/>
              <a:t>pup just for me</a:t>
            </a:r>
            <a:r>
              <a:rPr lang="el-GR" dirty="0"/>
              <a:t>/ </a:t>
            </a:r>
            <a:r>
              <a:rPr lang="en-US" dirty="0"/>
              <a:t>A boy just for </a:t>
            </a:r>
            <a:r>
              <a:rPr lang="en-US" dirty="0" smtClean="0"/>
              <a:t>me”</a:t>
            </a:r>
            <a:r>
              <a:rPr lang="el-GR" dirty="0" smtClean="0"/>
              <a:t>, </a:t>
            </a:r>
            <a:r>
              <a:rPr lang="el-GR" dirty="0"/>
              <a:t>ένα βιβλίο με δύο εξώφυλλα. </a:t>
            </a:r>
          </a:p>
        </p:txBody>
      </p:sp>
      <p:pic>
        <p:nvPicPr>
          <p:cNvPr id="3074" name="Picture 2" descr="το διπλό εξώφυλλο"/>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28184" y="1556792"/>
            <a:ext cx="229155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5652120" y="5589240"/>
            <a:ext cx="472173" cy="360040"/>
          </a:xfrm>
          <a:prstGeom prst="rect">
            <a:avLst/>
          </a:prstGeom>
        </p:spPr>
        <p:txBody>
          <a:bodyPr vert="horz" wrap="square" lIns="91440" tIns="45720" rIns="91440" bIns="45720" rtlCol="0" anchor="ctr">
            <a:noAutofit/>
          </a:bodyPr>
          <a:lstStyle/>
          <a:p>
            <a:r>
              <a:rPr lang="el-GR" b="1" dirty="0" smtClean="0">
                <a:latin typeface="+mj-lt"/>
              </a:rPr>
              <a:t>[</a:t>
            </a:r>
            <a:r>
              <a:rPr lang="en-GB" b="1" dirty="0" smtClean="0">
                <a:latin typeface="+mj-lt"/>
              </a:rPr>
              <a:t>4</a:t>
            </a:r>
            <a:r>
              <a:rPr lang="el-GR" b="1" dirty="0" smtClean="0">
                <a:latin typeface="+mj-lt"/>
              </a:rPr>
              <a:t>]</a:t>
            </a:r>
            <a:endParaRPr lang="el-GR" b="1" dirty="0" smtClean="0">
              <a:latin typeface="+mj-lt"/>
            </a:endParaRPr>
          </a:p>
        </p:txBody>
      </p:sp>
    </p:spTree>
    <p:custDataLst>
      <p:tags r:id="rId1"/>
    </p:custDataLst>
    <p:extLst>
      <p:ext uri="{BB962C8B-B14F-4D97-AF65-F5344CB8AC3E}">
        <p14:creationId xmlns:p14="http://schemas.microsoft.com/office/powerpoint/2010/main" val="3574155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t>Το «διπλό» βιβλίο </a:t>
            </a:r>
            <a:r>
              <a:rPr lang="el-GR" dirty="0" smtClean="0"/>
              <a:t>(2/5)</a:t>
            </a:r>
            <a:endParaRPr lang="el-GR" dirty="0"/>
          </a:p>
        </p:txBody>
      </p:sp>
      <p:sp>
        <p:nvSpPr>
          <p:cNvPr id="6" name="Content Placeholder 5"/>
          <p:cNvSpPr>
            <a:spLocks noGrp="1"/>
          </p:cNvSpPr>
          <p:nvPr>
            <p:ph sz="half" idx="1"/>
          </p:nvPr>
        </p:nvSpPr>
        <p:spPr>
          <a:xfrm>
            <a:off x="457200" y="1600200"/>
            <a:ext cx="5626968" cy="4525963"/>
          </a:xfrm>
        </p:spPr>
        <p:txBody>
          <a:bodyPr>
            <a:noAutofit/>
          </a:bodyPr>
          <a:lstStyle/>
          <a:p>
            <a:pPr marL="0" indent="0">
              <a:buNone/>
            </a:pPr>
            <a:r>
              <a:rPr lang="el-GR" dirty="0" smtClean="0"/>
              <a:t>Από </a:t>
            </a:r>
            <a:r>
              <a:rPr lang="el-GR" dirty="0"/>
              <a:t>την άλλη ενός αγοριού που αποζητά ένα σκυλί κατοικίδιο, μέχρι που στο τέλος κατορθώνουν να συναντηθούν και να ενώσουν τις τύχες τους και τις ιστορίες τους σε μια κοινή πορεία.</a:t>
            </a:r>
          </a:p>
        </p:txBody>
      </p:sp>
      <p:pic>
        <p:nvPicPr>
          <p:cNvPr id="3074" name="Picture 2" descr="το διπλό εξώφυλλο"/>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28184" y="1556792"/>
            <a:ext cx="229155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652120" y="5589240"/>
            <a:ext cx="472173" cy="360040"/>
          </a:xfrm>
          <a:prstGeom prst="rect">
            <a:avLst/>
          </a:prstGeom>
        </p:spPr>
        <p:txBody>
          <a:bodyPr vert="horz" wrap="square" lIns="91440" tIns="45720" rIns="91440" bIns="45720" rtlCol="0" anchor="ctr">
            <a:noAutofit/>
          </a:bodyPr>
          <a:lstStyle/>
          <a:p>
            <a:r>
              <a:rPr lang="el-GR" b="1" dirty="0" smtClean="0">
                <a:latin typeface="+mj-lt"/>
              </a:rPr>
              <a:t>[</a:t>
            </a:r>
            <a:r>
              <a:rPr lang="en-GB" b="1" dirty="0" smtClean="0">
                <a:latin typeface="+mj-lt"/>
              </a:rPr>
              <a:t>4</a:t>
            </a:r>
            <a:r>
              <a:rPr lang="el-GR" b="1" dirty="0" smtClean="0">
                <a:latin typeface="+mj-lt"/>
              </a:rPr>
              <a:t>]</a:t>
            </a:r>
            <a:endParaRPr lang="el-GR" b="1" dirty="0" smtClean="0">
              <a:latin typeface="+mj-lt"/>
            </a:endParaRPr>
          </a:p>
        </p:txBody>
      </p:sp>
    </p:spTree>
    <p:custDataLst>
      <p:tags r:id="rId1"/>
    </p:custDataLst>
    <p:extLst>
      <p:ext uri="{BB962C8B-B14F-4D97-AF65-F5344CB8AC3E}">
        <p14:creationId xmlns:p14="http://schemas.microsoft.com/office/powerpoint/2010/main" val="2811813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«διπλό» βιβλίο </a:t>
            </a:r>
            <a:r>
              <a:rPr lang="el-GR" dirty="0" smtClean="0"/>
              <a:t>(3/5)</a:t>
            </a:r>
            <a:endParaRPr lang="el-GR" dirty="0"/>
          </a:p>
        </p:txBody>
      </p:sp>
      <p:sp>
        <p:nvSpPr>
          <p:cNvPr id="4" name="3 - Θέση περιεχομένου"/>
          <p:cNvSpPr>
            <a:spLocks noGrp="1"/>
          </p:cNvSpPr>
          <p:nvPr>
            <p:ph sz="half" idx="1"/>
          </p:nvPr>
        </p:nvSpPr>
        <p:spPr>
          <a:xfrm>
            <a:off x="457200" y="1600200"/>
            <a:ext cx="4474840" cy="4525963"/>
          </a:xfrm>
          <a:prstGeom prst="rect">
            <a:avLst/>
          </a:prstGeom>
        </p:spPr>
        <p:txBody>
          <a:bodyPr>
            <a:noAutofit/>
          </a:bodyPr>
          <a:lstStyle/>
          <a:p>
            <a:pPr marL="0" indent="0">
              <a:buNone/>
            </a:pPr>
            <a:r>
              <a:rPr lang="el-GR" sz="2600" dirty="0" smtClean="0"/>
              <a:t>Προέκυψε</a:t>
            </a:r>
            <a:r>
              <a:rPr lang="el-GR" sz="2600" dirty="0" smtClean="0"/>
              <a:t>, λοιπόν, ένα διπλό βιβλίο με δύο παράλληλες ιστορίες, αυτή της Χιονάτης και αυτή του πρίγκιπα, οι οποίες κατορθώνουν να συναντηθούν στη μέση του βιβλίου. </a:t>
            </a:r>
            <a:endParaRPr lang="en-US" sz="2600" dirty="0" smtClean="0"/>
          </a:p>
          <a:p>
            <a:pPr marL="0" indent="0">
              <a:buNone/>
            </a:pPr>
            <a:r>
              <a:rPr lang="el-GR" sz="2600" dirty="0" smtClean="0"/>
              <a:t>Τα </a:t>
            </a:r>
            <a:r>
              <a:rPr lang="el-GR" sz="2600" dirty="0" smtClean="0"/>
              <a:t>παιδιά πρότειναν να ενώσουμε όλες τις σελίδες του νέου </a:t>
            </a:r>
            <a:r>
              <a:rPr lang="el-GR" sz="2600" dirty="0" smtClean="0"/>
              <a:t>βιβλίου </a:t>
            </a:r>
            <a:r>
              <a:rPr lang="el-GR" sz="2600" dirty="0" smtClean="0"/>
              <a:t>μας με μια κορδέλα. </a:t>
            </a:r>
            <a:endParaRPr lang="el-GR" sz="2600" dirty="0"/>
          </a:p>
        </p:txBody>
      </p:sp>
      <p:pic>
        <p:nvPicPr>
          <p:cNvPr id="7" name="Picture 2" descr="[DECORATIVE]"/>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a:stretch/>
        </p:blipFill>
        <p:spPr bwMode="auto">
          <a:xfrm>
            <a:off x="5220072" y="1916832"/>
            <a:ext cx="3391833" cy="3888432"/>
          </a:xfrm>
          <a:prstGeom prst="rect">
            <a:avLst/>
          </a:prstGeom>
          <a:noFill/>
        </p:spPr>
      </p:pic>
    </p:spTree>
    <p:extLst>
      <p:ext uri="{BB962C8B-B14F-4D97-AF65-F5344CB8AC3E}">
        <p14:creationId xmlns:p14="http://schemas.microsoft.com/office/powerpoint/2010/main" val="31975185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p:txBody>
          <a:bodyPr/>
          <a:lstStyle/>
          <a:p>
            <a:r>
              <a:rPr lang="el-GR" dirty="0" smtClean="0"/>
              <a:t>Το «διπλό» βιβλίο </a:t>
            </a:r>
            <a:r>
              <a:rPr lang="el-GR" dirty="0" smtClean="0"/>
              <a:t>(4/5)</a:t>
            </a:r>
            <a:endParaRPr lang="el-GR" dirty="0"/>
          </a:p>
        </p:txBody>
      </p:sp>
      <p:sp>
        <p:nvSpPr>
          <p:cNvPr id="6" name="5 - Θέση περιεχομένου"/>
          <p:cNvSpPr>
            <a:spLocks noGrp="1"/>
          </p:cNvSpPr>
          <p:nvPr>
            <p:ph idx="1"/>
          </p:nvPr>
        </p:nvSpPr>
        <p:spPr/>
        <p:txBody>
          <a:bodyPr>
            <a:normAutofit fontScale="92500"/>
          </a:bodyPr>
          <a:lstStyle/>
          <a:p>
            <a:pPr marL="0" indent="0">
              <a:buNone/>
            </a:pPr>
            <a:r>
              <a:rPr lang="el-GR" dirty="0" smtClean="0"/>
              <a:t>Στο «διπλό» βιβλίο που δημιουργήθηκε, οι δύο παράλληλες ιστορίες ξεδιπλώνονται με αντίθετη φορά, από μπρος προς τα πίσω (Χιονάτη) και από πίσω προς τα μπρος (Περιπέτειες του Πρίγκιπα), μέχρι να συναντηθούν και να ενωθούν.</a:t>
            </a:r>
          </a:p>
          <a:p>
            <a:pPr marL="0" indent="0">
              <a:buNone/>
            </a:pPr>
            <a:r>
              <a:rPr lang="el-GR" dirty="0" smtClean="0"/>
              <a:t>«Το βιβλίο-αντικείμενο υλοποιεί την κειμενική συνάντηση δύο ψυχών που καθ’ όλη τη διάρκεια της αφήγησης η μία γύρευε την άλλη.» (Γιαννικοπούλου, 2008)</a:t>
            </a:r>
            <a:endParaRPr lang="el-GR" dirty="0"/>
          </a:p>
        </p:txBody>
      </p:sp>
    </p:spTree>
    <p:extLst>
      <p:ext uri="{BB962C8B-B14F-4D97-AF65-F5344CB8AC3E}">
        <p14:creationId xmlns:p14="http://schemas.microsoft.com/office/powerpoint/2010/main" val="25729732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ECORATIVE]"/>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val="0"/>
              </a:ext>
            </a:extLst>
          </a:blip>
          <a:srcRect l="-358" r="-696"/>
          <a:stretch/>
        </p:blipFill>
        <p:spPr bwMode="auto">
          <a:xfrm>
            <a:off x="1653988" y="1556792"/>
            <a:ext cx="5782236" cy="3456384"/>
          </a:xfrm>
          <a:prstGeom prst="rect">
            <a:avLst/>
          </a:prstGeom>
          <a:noFill/>
        </p:spPr>
      </p:pic>
      <p:sp>
        <p:nvSpPr>
          <p:cNvPr id="2" name="Text Placeholder 1"/>
          <p:cNvSpPr>
            <a:spLocks noGrp="1"/>
          </p:cNvSpPr>
          <p:nvPr>
            <p:ph type="body" sz="half" idx="2"/>
          </p:nvPr>
        </p:nvSpPr>
        <p:spPr/>
        <p:txBody>
          <a:bodyPr/>
          <a:lstStyle/>
          <a:p>
            <a:r>
              <a:rPr lang="el-GR" sz="2400" dirty="0"/>
              <a:t>Τα δύο εξώφυλλα του «διπλού» </a:t>
            </a:r>
            <a:r>
              <a:rPr lang="el-GR" sz="2400" dirty="0" smtClean="0"/>
              <a:t>βιβλίου</a:t>
            </a:r>
            <a:r>
              <a:rPr lang="en-US" sz="2400" dirty="0" smtClean="0"/>
              <a:t>.</a:t>
            </a:r>
            <a:endParaRPr lang="el-GR" sz="2400" dirty="0"/>
          </a:p>
          <a:p>
            <a:endParaRPr lang="el-GR" dirty="0"/>
          </a:p>
        </p:txBody>
      </p:sp>
      <p:sp>
        <p:nvSpPr>
          <p:cNvPr id="5" name="1 - Τίτλος"/>
          <p:cNvSpPr>
            <a:spLocks noGrp="1"/>
          </p:cNvSpPr>
          <p:nvPr>
            <p:ph type="title"/>
          </p:nvPr>
        </p:nvSpPr>
        <p:spPr/>
        <p:txBody>
          <a:bodyPr/>
          <a:lstStyle/>
          <a:p>
            <a:r>
              <a:rPr lang="el-GR" dirty="0" smtClean="0"/>
              <a:t>Το «διπλό» βιβλίο </a:t>
            </a:r>
            <a:r>
              <a:rPr lang="el-GR" dirty="0" smtClean="0"/>
              <a:t>(5/5)</a:t>
            </a:r>
            <a:endParaRPr lang="el-GR" dirty="0"/>
          </a:p>
        </p:txBody>
      </p:sp>
    </p:spTree>
    <p:extLst>
      <p:ext uri="{BB962C8B-B14F-4D97-AF65-F5344CB8AC3E}">
        <p14:creationId xmlns:p14="http://schemas.microsoft.com/office/powerpoint/2010/main" val="40735543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Λίγα </a:t>
            </a:r>
            <a:r>
              <a:rPr lang="el-GR" dirty="0"/>
              <a:t>λόγια</a:t>
            </a:r>
            <a:r>
              <a:rPr lang="el-GR" dirty="0"/>
              <a:t> για το βιβλίο (1/2)</a:t>
            </a:r>
            <a:endParaRPr lang="el-GR" dirty="0"/>
          </a:p>
        </p:txBody>
      </p:sp>
      <p:sp>
        <p:nvSpPr>
          <p:cNvPr id="3" name="Θέση περιεχομένου 2"/>
          <p:cNvSpPr>
            <a:spLocks noGrp="1"/>
          </p:cNvSpPr>
          <p:nvPr>
            <p:ph idx="1"/>
          </p:nvPr>
        </p:nvSpPr>
        <p:spPr/>
        <p:txBody>
          <a:bodyPr>
            <a:noAutofit/>
          </a:bodyPr>
          <a:lstStyle/>
          <a:p>
            <a:pPr marL="0" indent="0">
              <a:buNone/>
            </a:pPr>
            <a:r>
              <a:rPr lang="el-GR" sz="2800" dirty="0" smtClean="0"/>
              <a:t>Ένα κλασικό παραμύθι, μέσα από το οποίο ξεδιπλώνεται η ζωή της Χιονάτης, μιας όμορφης πριγκίπισσας, με δέρμα κατάλευκο σαν το χιόνι. Χάνοντας τη μητέρα της κατά τη γέννα, η Χιονάτη αναγκάζεται να αντιμετωπίσει τη μητριά της, η οποία επιθυμεί να την σκοτώσει, επειδή θέλει εκείνη να είναι η πιο όμορφη στο βασίλειο. Φεύγει, λοιπόν, στο δάσος για να σωθεί, ώσπου φτάνει σε ένα σπιτάκι, το σπιτάκι των εφτά νάνων, οι οποίοι δέχονται να τη φιλοξενήσουν. </a:t>
            </a:r>
            <a:endParaRPr lang="el-GR" sz="2800" dirty="0"/>
          </a:p>
        </p:txBody>
      </p:sp>
    </p:spTree>
    <p:extLst>
      <p:ext uri="{BB962C8B-B14F-4D97-AF65-F5344CB8AC3E}">
        <p14:creationId xmlns:p14="http://schemas.microsoft.com/office/powerpoint/2010/main" val="25086018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defRPr/>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a:t>Αγγελική </a:t>
            </a:r>
            <a:r>
              <a:rPr lang="el-GR" sz="2000" dirty="0" err="1"/>
              <a:t>Γιαννικοπούλου</a:t>
            </a:r>
            <a:r>
              <a:rPr lang="el-GR" sz="2000" dirty="0"/>
              <a:t> 2016. </a:t>
            </a:r>
            <a:r>
              <a:rPr lang="el-GR" sz="2000" dirty="0"/>
              <a:t>Ελένη </a:t>
            </a:r>
            <a:r>
              <a:rPr lang="el-GR" sz="2000" dirty="0" err="1"/>
              <a:t>Μηλιάκου</a:t>
            </a:r>
            <a:r>
              <a:rPr lang="el-GR" sz="2000" dirty="0"/>
              <a:t>, </a:t>
            </a:r>
            <a:r>
              <a:rPr lang="el-GR" sz="2000" dirty="0"/>
              <a:t>Αγγελική </a:t>
            </a:r>
            <a:r>
              <a:rPr lang="el-GR" sz="2000" dirty="0" err="1"/>
              <a:t>Γιαννικοπούλου</a:t>
            </a:r>
            <a:r>
              <a:rPr lang="el-GR" sz="2000" dirty="0"/>
              <a:t>. «Το Εικονογραφημένο Βιβλίο στην Προσχολική Εκπαίδευση. Εστίαση – Οπτική </a:t>
            </a:r>
            <a:r>
              <a:rPr lang="el-GR" sz="2000" dirty="0" smtClean="0"/>
              <a:t>Γωνία. </a:t>
            </a:r>
            <a:r>
              <a:rPr lang="el-GR" sz="2000" dirty="0"/>
              <a:t>Η Χιονάτη και οι εφτά νάνοι.». </a:t>
            </a:r>
            <a:r>
              <a:rPr lang="el-GR" sz="2000" dirty="0" smtClean="0"/>
              <a:t>Έκδοση: 1.0. Αθήνα 2016. Διαθέσιμο από τη δικτυακή διεύθυνση: </a:t>
            </a:r>
            <a:r>
              <a:rPr lang="en-GB" sz="2000" dirty="0" smtClean="0">
                <a:hlinkClick r:id="rId3" tooltip="Ανοιχτό Μάθημα: Το Εικονογραφημένο Βιβλίο στην Προσχολική Εκπαίδευση"/>
              </a:rPr>
              <a:t>http://opencourses.uoa.gr/courses/ECD5/</a:t>
            </a:r>
            <a:r>
              <a:rPr lang="el-GR" sz="2000" dirty="0" smtClean="0"/>
              <a:t>.</a:t>
            </a:r>
          </a:p>
          <a:p>
            <a:pPr marL="0" indent="0">
              <a:buNone/>
              <a:defRPr/>
            </a:pPr>
            <a:endParaRPr lang="el-GR" sz="2000" dirty="0"/>
          </a:p>
          <a:p>
            <a:pPr fontAlgn="auto">
              <a:spcAft>
                <a:spcPts val="0"/>
              </a:spcAft>
              <a:defRPr/>
            </a:pPr>
            <a:endParaRPr lang="el-GR" sz="2000" dirty="0"/>
          </a:p>
        </p:txBody>
      </p:sp>
    </p:spTree>
    <p:extLst>
      <p:ext uri="{BB962C8B-B14F-4D97-AF65-F5344CB8AC3E}">
        <p14:creationId xmlns:p14="http://schemas.microsoft.com/office/powerpoint/2010/main" val="16598193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2507173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20192344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a:t>Εικόνα 1, 2: Εξώφυλλο και σελίδες του βιβλίου </a:t>
            </a:r>
            <a:r>
              <a:rPr lang="el-GR" sz="2000" dirty="0" smtClean="0"/>
              <a:t>«</a:t>
            </a:r>
            <a:r>
              <a:rPr lang="el-GR" sz="2000" dirty="0" smtClean="0">
                <a:hlinkClick r:id="rId3"/>
              </a:rPr>
              <a:t>Η </a:t>
            </a:r>
            <a:r>
              <a:rPr lang="el-GR" sz="2000" dirty="0">
                <a:hlinkClick r:id="rId3"/>
              </a:rPr>
              <a:t>Χιονάτη και οι εφτά </a:t>
            </a:r>
            <a:r>
              <a:rPr lang="el-GR" sz="2000" dirty="0" smtClean="0">
                <a:hlinkClick r:id="rId3"/>
              </a:rPr>
              <a:t>νάνοι</a:t>
            </a:r>
            <a:r>
              <a:rPr lang="el-GR" sz="2000" dirty="0" smtClean="0"/>
              <a:t>» των Αδερφών Γκριμ</a:t>
            </a:r>
            <a:r>
              <a:rPr lang="el-GR" sz="2000" dirty="0"/>
              <a:t>, </a:t>
            </a:r>
            <a:r>
              <a:rPr lang="el-GR" sz="2000" dirty="0" smtClean="0"/>
              <a:t>μετάφραση</a:t>
            </a:r>
            <a:r>
              <a:rPr lang="el-GR" sz="2000" dirty="0"/>
              <a:t>: Ειρήνη </a:t>
            </a:r>
            <a:r>
              <a:rPr lang="el-GR" sz="2000" dirty="0" err="1"/>
              <a:t>Μάρρα</a:t>
            </a:r>
            <a:r>
              <a:rPr lang="el-GR" sz="2000" dirty="0"/>
              <a:t>/ εικονογράφηση: Α. </a:t>
            </a:r>
            <a:r>
              <a:rPr lang="el-GR" sz="2000" dirty="0" err="1"/>
              <a:t>Ασέντσιο</a:t>
            </a:r>
            <a:r>
              <a:rPr lang="el-GR" sz="2000" dirty="0"/>
              <a:t>, Αθήνα: εκδόσεις Κέδρος, 2005</a:t>
            </a:r>
            <a:r>
              <a:rPr lang="el-GR" sz="2000" dirty="0" smtClean="0"/>
              <a:t>.</a:t>
            </a:r>
            <a:r>
              <a:rPr lang="en-GB" sz="2000" dirty="0"/>
              <a:t> </a:t>
            </a:r>
            <a:endParaRPr lang="en-GB" sz="2000" dirty="0" smtClean="0"/>
          </a:p>
          <a:p>
            <a:pPr marL="0" indent="0">
              <a:buNone/>
            </a:pPr>
            <a:r>
              <a:rPr lang="el-GR" sz="2000" dirty="0" smtClean="0"/>
              <a:t>Εικόνα 3: </a:t>
            </a:r>
            <a:r>
              <a:rPr lang="el-GR" sz="2000" dirty="0" smtClean="0">
                <a:hlinkClick r:id="rId4"/>
              </a:rPr>
              <a:t>Στέμμα</a:t>
            </a:r>
            <a:r>
              <a:rPr lang="el-GR" sz="2000" dirty="0" smtClean="0"/>
              <a:t>, </a:t>
            </a:r>
            <a:r>
              <a:rPr lang="en-GB" sz="2000" dirty="0" smtClean="0"/>
              <a:t>CC0 Public Domain, </a:t>
            </a:r>
            <a:r>
              <a:rPr lang="en-GB" sz="2000" dirty="0" err="1" smtClean="0"/>
              <a:t>Pixabay</a:t>
            </a:r>
            <a:r>
              <a:rPr lang="en-GB" sz="2000" dirty="0" smtClean="0"/>
              <a:t>.</a:t>
            </a:r>
          </a:p>
          <a:p>
            <a:pPr marL="0" indent="0">
              <a:buNone/>
            </a:pPr>
            <a:r>
              <a:rPr lang="el-GR" sz="2000" dirty="0" smtClean="0"/>
              <a:t>Εικόνα 4: Εξώφυλλα του βιβλίου</a:t>
            </a:r>
            <a:r>
              <a:rPr lang="en-US" sz="2000" dirty="0"/>
              <a:t> </a:t>
            </a:r>
            <a:r>
              <a:rPr lang="en-US" sz="2000" dirty="0" smtClean="0"/>
              <a:t>“</a:t>
            </a:r>
            <a:r>
              <a:rPr lang="en-US" sz="2000" dirty="0" smtClean="0">
                <a:hlinkClick r:id="rId5"/>
              </a:rPr>
              <a:t>A </a:t>
            </a:r>
            <a:r>
              <a:rPr lang="en-US" sz="2000" dirty="0">
                <a:hlinkClick r:id="rId5"/>
              </a:rPr>
              <a:t>Pup Just for Me/A Boy Just for </a:t>
            </a:r>
            <a:r>
              <a:rPr lang="en-US" sz="2000" dirty="0" smtClean="0">
                <a:hlinkClick r:id="rId5"/>
              </a:rPr>
              <a:t>Me</a:t>
            </a:r>
            <a:r>
              <a:rPr lang="en-US" sz="2000" dirty="0" smtClean="0"/>
              <a:t>” by </a:t>
            </a:r>
            <a:r>
              <a:rPr lang="en-US" sz="2000" dirty="0"/>
              <a:t>Dorothea P. </a:t>
            </a:r>
            <a:r>
              <a:rPr lang="en-US" sz="2000" dirty="0" err="1"/>
              <a:t>Seeber</a:t>
            </a:r>
            <a:r>
              <a:rPr lang="en-US" sz="2000" dirty="0"/>
              <a:t>, Ed </a:t>
            </a:r>
            <a:r>
              <a:rPr lang="en-US" sz="2000" dirty="0" smtClean="0"/>
              <a:t>Young</a:t>
            </a:r>
            <a:r>
              <a:rPr lang="el-GR" sz="2000" dirty="0" smtClean="0"/>
              <a:t>.</a:t>
            </a:r>
            <a:endParaRPr lang="en-GB" sz="2000" dirty="0"/>
          </a:p>
        </p:txBody>
      </p:sp>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Λίγα λόγια για το βιβλίο </a:t>
            </a:r>
            <a:r>
              <a:rPr lang="el-GR" dirty="0"/>
              <a:t>(2/2</a:t>
            </a:r>
            <a:r>
              <a:rPr lang="el-GR" dirty="0"/>
              <a:t>)</a:t>
            </a:r>
          </a:p>
        </p:txBody>
      </p:sp>
      <p:sp>
        <p:nvSpPr>
          <p:cNvPr id="3" name="Θέση περιεχομένου 2"/>
          <p:cNvSpPr>
            <a:spLocks noGrp="1"/>
          </p:cNvSpPr>
          <p:nvPr>
            <p:ph idx="1"/>
          </p:nvPr>
        </p:nvSpPr>
        <p:spPr/>
        <p:txBody>
          <a:bodyPr>
            <a:noAutofit/>
          </a:bodyPr>
          <a:lstStyle/>
          <a:p>
            <a:pPr marL="0" indent="0">
              <a:buNone/>
            </a:pPr>
            <a:r>
              <a:rPr lang="el-GR" sz="2800" dirty="0" smtClean="0"/>
              <a:t>Η κακιά μάγισσα, όμως, τη βρίσκει και για να την ξεφορτωθεί μια και καλή, της δίνει να φάει ένα δηλητηριασμένο μήλο. Έτσι, η Χιονάτη πέφτει στο πάτωμα σαν πεθαμένη. Επειδή, όμως, όλα τα παραμύθια έχουν ένα αίσιο τέλος, με έναν περίεργο τρόπο η Χιονάτη ζωντανεύει και δέχεται να παντρευτεί τον όμορφο πρίγκιπα που τυχαία εμφανίζεται στο δρόμο της. </a:t>
            </a:r>
          </a:p>
          <a:p>
            <a:pPr marL="0" indent="0">
              <a:buNone/>
            </a:pPr>
            <a:r>
              <a:rPr lang="el-GR" sz="2800" dirty="0" smtClean="0"/>
              <a:t>Και </a:t>
            </a:r>
            <a:r>
              <a:rPr lang="el-GR" sz="2800" dirty="0" err="1" smtClean="0"/>
              <a:t>ζήσαν</a:t>
            </a:r>
            <a:r>
              <a:rPr lang="el-GR" sz="2800" dirty="0" smtClean="0"/>
              <a:t> αυτοί καλά και εμείς καλύτερα…</a:t>
            </a:r>
            <a:endParaRPr lang="el-GR" sz="2800" dirty="0"/>
          </a:p>
        </p:txBody>
      </p:sp>
    </p:spTree>
    <p:extLst>
      <p:ext uri="{BB962C8B-B14F-4D97-AF65-F5344CB8AC3E}">
        <p14:creationId xmlns:p14="http://schemas.microsoft.com/office/powerpoint/2010/main" val="2527393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Διδακτική</a:t>
            </a:r>
            <a:r>
              <a:rPr lang="el-GR" dirty="0"/>
              <a:t> παρέμβαση</a:t>
            </a:r>
            <a:endParaRPr lang="el-GR" dirty="0"/>
          </a:p>
        </p:txBody>
      </p:sp>
      <p:sp>
        <p:nvSpPr>
          <p:cNvPr id="3" name="2 - Θέση περιεχομένου"/>
          <p:cNvSpPr>
            <a:spLocks noGrp="1"/>
          </p:cNvSpPr>
          <p:nvPr>
            <p:ph idx="1"/>
          </p:nvPr>
        </p:nvSpPr>
        <p:spPr/>
        <p:txBody>
          <a:bodyPr>
            <a:normAutofit/>
          </a:bodyPr>
          <a:lstStyle/>
          <a:p>
            <a:pPr marL="0" indent="0">
              <a:buNone/>
            </a:pPr>
            <a:r>
              <a:rPr lang="el-GR" sz="3000" dirty="0" smtClean="0"/>
              <a:t>Σκοπός της διδακτικής παρέμβασης είναι η δημιουργία </a:t>
            </a:r>
            <a:r>
              <a:rPr lang="el-GR" sz="3000" dirty="0"/>
              <a:t>από τα παιδιά μιας </a:t>
            </a:r>
            <a:r>
              <a:rPr lang="el-GR" sz="3000" dirty="0" smtClean="0"/>
              <a:t>παράλληλης ιστορίας για το πρίγκιπα.</a:t>
            </a:r>
          </a:p>
          <a:p>
            <a:pPr marL="0" indent="0">
              <a:buNone/>
            </a:pPr>
            <a:r>
              <a:rPr lang="el-GR" sz="3000" dirty="0" smtClean="0"/>
              <a:t>Έτσι, θα δημιουργηθεί ένα «διπλό» βιβλίο, ένα βιβλίο με διπλό εξώφυλλο, όπου δύο συμπληρωματικές αφηγήσεις θα ξεδιπλώνονται με αντίθετη φορά, μέχρι να συναντηθούν στο κέντρο της διαδρομής. </a:t>
            </a:r>
            <a:endParaRPr lang="el-GR" sz="3000" dirty="0"/>
          </a:p>
        </p:txBody>
      </p:sp>
    </p:spTree>
    <p:extLst>
      <p:ext uri="{BB962C8B-B14F-4D97-AF65-F5344CB8AC3E}">
        <p14:creationId xmlns:p14="http://schemas.microsoft.com/office/powerpoint/2010/main" val="2530050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Ανάγνωση</a:t>
            </a:r>
            <a:r>
              <a:rPr lang="el-GR" dirty="0"/>
              <a:t> Βιβλίου</a:t>
            </a:r>
            <a:endParaRPr lang="el-GR" dirty="0"/>
          </a:p>
        </p:txBody>
      </p:sp>
      <p:sp>
        <p:nvSpPr>
          <p:cNvPr id="11" name="10 - Θέση περιεχομένου"/>
          <p:cNvSpPr>
            <a:spLocks noGrp="1"/>
          </p:cNvSpPr>
          <p:nvPr>
            <p:ph sz="half" idx="1"/>
          </p:nvPr>
        </p:nvSpPr>
        <p:spPr/>
        <p:txBody>
          <a:bodyPr/>
          <a:lstStyle/>
          <a:p>
            <a:pPr>
              <a:buNone/>
            </a:pPr>
            <a:r>
              <a:rPr lang="el-GR" dirty="0" smtClean="0"/>
              <a:t>     Διαβάσαμε το παραμύθι «Η Χιονάτη και οι εφτά νάνοι».</a:t>
            </a:r>
            <a:endParaRPr lang="el-GR" dirty="0"/>
          </a:p>
        </p:txBody>
      </p:sp>
      <p:pic>
        <p:nvPicPr>
          <p:cNvPr id="3076" name="Picture 4" descr="Η νηπιαγωγός διαβάζει το βιβλίο."/>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5052748" y="1600200"/>
            <a:ext cx="3229504" cy="4525963"/>
          </a:xfrm>
          <a:prstGeom prst="rect">
            <a:avLst/>
          </a:prstGeom>
          <a:noFill/>
        </p:spPr>
      </p:pic>
    </p:spTree>
    <p:extLst>
      <p:ext uri="{BB962C8B-B14F-4D97-AF65-F5344CB8AC3E}">
        <p14:creationId xmlns:p14="http://schemas.microsoft.com/office/powerpoint/2010/main" val="1483997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Συζήτηση</a:t>
            </a:r>
            <a:r>
              <a:rPr lang="el-GR" dirty="0"/>
              <a:t> (1/2)</a:t>
            </a:r>
            <a:endParaRPr lang="el-GR" dirty="0"/>
          </a:p>
        </p:txBody>
      </p:sp>
      <p:sp>
        <p:nvSpPr>
          <p:cNvPr id="4" name="3 - Θέση περιεχομένου"/>
          <p:cNvSpPr>
            <a:spLocks noGrp="1"/>
          </p:cNvSpPr>
          <p:nvPr>
            <p:ph sz="half" idx="2"/>
          </p:nvPr>
        </p:nvSpPr>
        <p:spPr>
          <a:xfrm>
            <a:off x="3635896" y="1600200"/>
            <a:ext cx="5050904" cy="4525963"/>
          </a:xfrm>
          <a:prstGeom prst="rect">
            <a:avLst/>
          </a:prstGeom>
        </p:spPr>
        <p:txBody>
          <a:bodyPr>
            <a:noAutofit/>
          </a:bodyPr>
          <a:lstStyle/>
          <a:p>
            <a:pPr marL="0" indent="0">
              <a:buNone/>
            </a:pPr>
            <a:r>
              <a:rPr lang="el-GR" sz="2600" dirty="0" smtClean="0"/>
              <a:t>Μιλήσαμε </a:t>
            </a:r>
            <a:r>
              <a:rPr lang="el-GR" sz="2600" dirty="0" smtClean="0"/>
              <a:t>για τη ζωή της Χιονάτης και για τα όσα μαθαίνουμε γι’ αυτή μέσα από την ιστορία, παρατηρώντας και την εικονογράφηση.  </a:t>
            </a:r>
          </a:p>
          <a:p>
            <a:pPr marL="0" indent="0">
              <a:buNone/>
            </a:pPr>
            <a:r>
              <a:rPr lang="el-GR" sz="2600" dirty="0" smtClean="0"/>
              <a:t>«</a:t>
            </a:r>
            <a:r>
              <a:rPr lang="el-GR" sz="2600" dirty="0" smtClean="0"/>
              <a:t>Γεννήθηκε σε παλάτι!», «Ο  μπαμπάς της παντρεύτηκε άλλη γυναίκα», «Ήταν πολύ όμορφη και πιο όμορφη από τη μάγισσα», «Έγινε φίλη με τους νάνους», «Παντρεύτηκε τον πρίγκιπα</a:t>
            </a:r>
            <a:r>
              <a:rPr lang="el-GR" sz="2600" dirty="0" smtClean="0"/>
              <a:t>!»</a:t>
            </a:r>
            <a:r>
              <a:rPr lang="en-US" sz="2600" dirty="0" smtClean="0"/>
              <a:t>.</a:t>
            </a:r>
            <a:endParaRPr lang="el-GR" sz="2600" dirty="0" smtClean="0"/>
          </a:p>
        </p:txBody>
      </p:sp>
      <p:pic>
        <p:nvPicPr>
          <p:cNvPr id="1026" name="Picture 2" descr="Σελίδες του βιβλίου"/>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83568" y="1556792"/>
            <a:ext cx="263126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79512" y="5589240"/>
            <a:ext cx="472173" cy="360040"/>
          </a:xfrm>
          <a:prstGeom prst="rect">
            <a:avLst/>
          </a:prstGeom>
        </p:spPr>
        <p:txBody>
          <a:bodyPr vert="horz" wrap="square" lIns="91440" tIns="45720" rIns="91440" bIns="45720" rtlCol="0" anchor="ctr">
            <a:noAutofit/>
          </a:bodyPr>
          <a:lstStyle/>
          <a:p>
            <a:r>
              <a:rPr lang="el-GR" b="1" dirty="0" smtClean="0">
                <a:latin typeface="+mj-lt"/>
              </a:rPr>
              <a:t>[2]</a:t>
            </a:r>
            <a:endParaRPr lang="el-GR" b="1" dirty="0" smtClean="0">
              <a:latin typeface="+mj-lt"/>
            </a:endParaRPr>
          </a:p>
        </p:txBody>
      </p:sp>
    </p:spTree>
    <p:custDataLst>
      <p:tags r:id="rId1"/>
    </p:custDataLst>
    <p:extLst>
      <p:ext uri="{BB962C8B-B14F-4D97-AF65-F5344CB8AC3E}">
        <p14:creationId xmlns:p14="http://schemas.microsoft.com/office/powerpoint/2010/main" val="2420739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Συζήτηση</a:t>
            </a:r>
            <a:r>
              <a:rPr lang="el-GR" dirty="0"/>
              <a:t> (2/2)</a:t>
            </a:r>
            <a:endParaRPr lang="el-GR" dirty="0"/>
          </a:p>
        </p:txBody>
      </p:sp>
      <p:sp>
        <p:nvSpPr>
          <p:cNvPr id="4" name="3 - Θέση περιεχομένου"/>
          <p:cNvSpPr>
            <a:spLocks noGrp="1"/>
          </p:cNvSpPr>
          <p:nvPr>
            <p:ph sz="half" idx="1"/>
          </p:nvPr>
        </p:nvSpPr>
        <p:spPr>
          <a:prstGeom prst="rect">
            <a:avLst/>
          </a:prstGeom>
        </p:spPr>
        <p:txBody>
          <a:bodyPr/>
          <a:lstStyle/>
          <a:p>
            <a:pPr marL="0" indent="0">
              <a:buNone/>
            </a:pPr>
            <a:r>
              <a:rPr lang="el-GR" dirty="0" smtClean="0"/>
              <a:t>Σκεφτήκαμε</a:t>
            </a:r>
            <a:r>
              <a:rPr lang="el-GR" dirty="0" smtClean="0"/>
              <a:t>, όμως, ότι η ιστορία δε μας δίνει πληροφορίες για τη ζωή του πρίγκιπα. </a:t>
            </a:r>
          </a:p>
          <a:p>
            <a:pPr marL="0" indent="0">
              <a:buNone/>
            </a:pPr>
            <a:r>
              <a:rPr lang="el-GR" dirty="0" smtClean="0"/>
              <a:t>Έτσι</a:t>
            </a:r>
            <a:r>
              <a:rPr lang="el-GR" dirty="0" smtClean="0"/>
              <a:t>, φανταστήκαμε εμείς στοιχεία για τη ζωή του, πριν συναντήσει τη Χιονάτη.  Κάθε παιδί εξέφρασε την ιδέα του.</a:t>
            </a:r>
          </a:p>
        </p:txBody>
      </p:sp>
      <p:pic>
        <p:nvPicPr>
          <p:cNvPr id="4098" name="Picture 2" descr="Αποτέλεσμα εικόνας για princ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4008" y="2204864"/>
            <a:ext cx="4038600" cy="215812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596336" y="4509120"/>
            <a:ext cx="472173" cy="360040"/>
          </a:xfrm>
          <a:prstGeom prst="rect">
            <a:avLst/>
          </a:prstGeom>
        </p:spPr>
        <p:txBody>
          <a:bodyPr vert="horz" wrap="square" lIns="91440" tIns="45720" rIns="91440" bIns="45720" rtlCol="0" anchor="ctr">
            <a:noAutofit/>
          </a:bodyPr>
          <a:lstStyle/>
          <a:p>
            <a:r>
              <a:rPr lang="el-GR" b="1" dirty="0" smtClean="0">
                <a:latin typeface="+mj-lt"/>
              </a:rPr>
              <a:t>[</a:t>
            </a:r>
            <a:r>
              <a:rPr lang="en-GB" b="1" dirty="0" smtClean="0">
                <a:latin typeface="+mj-lt"/>
              </a:rPr>
              <a:t>3</a:t>
            </a:r>
            <a:r>
              <a:rPr lang="el-GR" b="1" dirty="0" smtClean="0">
                <a:latin typeface="+mj-lt"/>
              </a:rPr>
              <a:t>]</a:t>
            </a:r>
            <a:endParaRPr lang="el-GR" b="1" dirty="0" smtClean="0">
              <a:latin typeface="+mj-lt"/>
            </a:endParaRPr>
          </a:p>
        </p:txBody>
      </p:sp>
    </p:spTree>
    <p:custDataLst>
      <p:tags r:id="rId1"/>
    </p:custDataLst>
    <p:extLst>
      <p:ext uri="{BB962C8B-B14F-4D97-AF65-F5344CB8AC3E}">
        <p14:creationId xmlns:p14="http://schemas.microsoft.com/office/powerpoint/2010/main" val="2264753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Ιδέες για τη ζωή του πρίγκιπα</a:t>
            </a:r>
          </a:p>
        </p:txBody>
      </p:sp>
      <p:sp>
        <p:nvSpPr>
          <p:cNvPr id="4" name="3 - Θέση περιεχομένου"/>
          <p:cNvSpPr>
            <a:spLocks noGrp="1"/>
          </p:cNvSpPr>
          <p:nvPr>
            <p:ph sz="half" idx="1"/>
          </p:nvPr>
        </p:nvSpPr>
        <p:spPr>
          <a:xfrm>
            <a:off x="457200" y="1600200"/>
            <a:ext cx="4690864" cy="4525963"/>
          </a:xfrm>
          <a:prstGeom prst="rect">
            <a:avLst/>
          </a:prstGeom>
        </p:spPr>
        <p:txBody>
          <a:bodyPr>
            <a:noAutofit/>
          </a:bodyPr>
          <a:lstStyle/>
          <a:p>
            <a:pPr>
              <a:spcBef>
                <a:spcPts val="400"/>
              </a:spcBef>
            </a:pPr>
            <a:r>
              <a:rPr lang="el-GR" sz="2400" dirty="0" smtClean="0"/>
              <a:t>Ο </a:t>
            </a:r>
            <a:r>
              <a:rPr lang="el-GR" sz="2400" dirty="0" smtClean="0"/>
              <a:t>πρίγκιπας γεννήθηκε:</a:t>
            </a:r>
          </a:p>
          <a:p>
            <a:pPr lvl="1">
              <a:spcBef>
                <a:spcPts val="400"/>
              </a:spcBef>
            </a:pPr>
            <a:r>
              <a:rPr lang="el-GR" dirty="0" smtClean="0"/>
              <a:t>σε ένα </a:t>
            </a:r>
            <a:r>
              <a:rPr lang="el-GR" dirty="0" smtClean="0"/>
              <a:t>κάστρο</a:t>
            </a:r>
            <a:r>
              <a:rPr lang="en-US" dirty="0" smtClean="0"/>
              <a:t>,</a:t>
            </a:r>
            <a:endParaRPr lang="el-GR" dirty="0" smtClean="0"/>
          </a:p>
          <a:p>
            <a:pPr lvl="1">
              <a:spcBef>
                <a:spcPts val="400"/>
              </a:spcBef>
            </a:pPr>
            <a:r>
              <a:rPr lang="el-GR" dirty="0" smtClean="0"/>
              <a:t>σε ένα </a:t>
            </a:r>
            <a:r>
              <a:rPr lang="el-GR" dirty="0" smtClean="0"/>
              <a:t>παγκάκι</a:t>
            </a:r>
            <a:r>
              <a:rPr lang="en-US" dirty="0" smtClean="0"/>
              <a:t>,</a:t>
            </a:r>
            <a:r>
              <a:rPr lang="el-GR" dirty="0" smtClean="0"/>
              <a:t> </a:t>
            </a:r>
            <a:endParaRPr lang="el-GR" dirty="0" smtClean="0"/>
          </a:p>
          <a:p>
            <a:pPr lvl="1">
              <a:spcBef>
                <a:spcPts val="400"/>
              </a:spcBef>
            </a:pPr>
            <a:r>
              <a:rPr lang="el-GR" dirty="0" smtClean="0"/>
              <a:t>σε μια μικρή σκηνή για </a:t>
            </a:r>
            <a:r>
              <a:rPr lang="el-GR" dirty="0" smtClean="0"/>
              <a:t>μωρά</a:t>
            </a:r>
            <a:r>
              <a:rPr lang="en-US" dirty="0" smtClean="0"/>
              <a:t>.</a:t>
            </a:r>
            <a:endParaRPr lang="el-GR" dirty="0" smtClean="0"/>
          </a:p>
          <a:p>
            <a:pPr>
              <a:spcBef>
                <a:spcPts val="400"/>
              </a:spcBef>
            </a:pPr>
            <a:r>
              <a:rPr lang="el-GR" sz="2400" dirty="0" smtClean="0"/>
              <a:t>Η μαμά του και ο μπαμπάς του ήταν ο αρχηγός και η βασίλισσα της χώρας.</a:t>
            </a:r>
          </a:p>
          <a:p>
            <a:pPr>
              <a:spcBef>
                <a:spcPts val="400"/>
              </a:spcBef>
            </a:pPr>
            <a:r>
              <a:rPr lang="el-GR" sz="2400" dirty="0" smtClean="0"/>
              <a:t>Όταν ήταν </a:t>
            </a:r>
            <a:r>
              <a:rPr lang="el-GR" sz="2400" dirty="0" smtClean="0"/>
              <a:t>μικρός</a:t>
            </a:r>
            <a:endParaRPr lang="el-GR" sz="2400" dirty="0" smtClean="0"/>
          </a:p>
          <a:p>
            <a:pPr lvl="1">
              <a:spcBef>
                <a:spcPts val="400"/>
              </a:spcBef>
            </a:pPr>
            <a:r>
              <a:rPr lang="el-GR" dirty="0" smtClean="0"/>
              <a:t>έπαιζε </a:t>
            </a:r>
            <a:r>
              <a:rPr lang="el-GR" dirty="0" smtClean="0"/>
              <a:t>κουτσό</a:t>
            </a:r>
            <a:r>
              <a:rPr lang="en-US" dirty="0" smtClean="0"/>
              <a:t>,</a:t>
            </a:r>
            <a:r>
              <a:rPr lang="el-GR" dirty="0" smtClean="0"/>
              <a:t> </a:t>
            </a:r>
            <a:endParaRPr lang="el-GR" dirty="0" smtClean="0"/>
          </a:p>
          <a:p>
            <a:pPr lvl="1">
              <a:spcBef>
                <a:spcPts val="400"/>
              </a:spcBef>
            </a:pPr>
            <a:r>
              <a:rPr lang="el-GR" dirty="0" smtClean="0"/>
              <a:t>πήγαινε στην παιδική </a:t>
            </a:r>
            <a:r>
              <a:rPr lang="el-GR" dirty="0" smtClean="0"/>
              <a:t>χαρά</a:t>
            </a:r>
            <a:r>
              <a:rPr lang="en-US" dirty="0" smtClean="0"/>
              <a:t>,</a:t>
            </a:r>
            <a:endParaRPr lang="el-GR" dirty="0" smtClean="0"/>
          </a:p>
          <a:p>
            <a:pPr lvl="1">
              <a:spcBef>
                <a:spcPts val="400"/>
              </a:spcBef>
            </a:pPr>
            <a:r>
              <a:rPr lang="el-GR" dirty="0" smtClean="0"/>
              <a:t>πήγαινε </a:t>
            </a:r>
            <a:r>
              <a:rPr lang="el-GR" dirty="0" smtClean="0"/>
              <a:t>σχολείο</a:t>
            </a:r>
            <a:r>
              <a:rPr lang="en-US" dirty="0"/>
              <a:t>.</a:t>
            </a:r>
            <a:endParaRPr lang="el-GR" dirty="0" smtClean="0"/>
          </a:p>
          <a:p>
            <a:pPr>
              <a:spcBef>
                <a:spcPts val="400"/>
              </a:spcBef>
            </a:pPr>
            <a:endParaRPr lang="el-GR" sz="2400" dirty="0" smtClean="0"/>
          </a:p>
        </p:txBody>
      </p:sp>
      <p:sp>
        <p:nvSpPr>
          <p:cNvPr id="3" name="Content Placeholder 2"/>
          <p:cNvSpPr>
            <a:spLocks noGrp="1"/>
          </p:cNvSpPr>
          <p:nvPr>
            <p:ph sz="half" idx="2"/>
          </p:nvPr>
        </p:nvSpPr>
        <p:spPr>
          <a:xfrm>
            <a:off x="5148064" y="1600200"/>
            <a:ext cx="3600400" cy="4525963"/>
          </a:xfrm>
        </p:spPr>
        <p:txBody>
          <a:bodyPr>
            <a:normAutofit/>
          </a:bodyPr>
          <a:lstStyle/>
          <a:p>
            <a:pPr>
              <a:spcBef>
                <a:spcPts val="600"/>
              </a:spcBef>
            </a:pPr>
            <a:r>
              <a:rPr lang="el-GR" sz="2400" dirty="0"/>
              <a:t>Όταν </a:t>
            </a:r>
            <a:r>
              <a:rPr lang="el-GR" sz="2400" dirty="0" smtClean="0"/>
              <a:t>μεγάλωσε</a:t>
            </a:r>
            <a:endParaRPr lang="el-GR" sz="2400" dirty="0"/>
          </a:p>
          <a:p>
            <a:pPr lvl="1">
              <a:spcBef>
                <a:spcPts val="600"/>
              </a:spcBef>
            </a:pPr>
            <a:r>
              <a:rPr lang="el-GR" dirty="0"/>
              <a:t>π</a:t>
            </a:r>
            <a:r>
              <a:rPr lang="el-GR" dirty="0" smtClean="0"/>
              <a:t>ήγαινε </a:t>
            </a:r>
            <a:r>
              <a:rPr lang="el-GR" dirty="0"/>
              <a:t>βόλτα με το άλογό του.</a:t>
            </a:r>
          </a:p>
          <a:p>
            <a:pPr lvl="1">
              <a:spcBef>
                <a:spcPts val="600"/>
              </a:spcBef>
            </a:pPr>
            <a:r>
              <a:rPr lang="el-GR" dirty="0" smtClean="0"/>
              <a:t>πήγαινε </a:t>
            </a:r>
            <a:r>
              <a:rPr lang="el-GR" dirty="0"/>
              <a:t>για κυνήγι.</a:t>
            </a:r>
          </a:p>
          <a:p>
            <a:pPr lvl="1">
              <a:spcBef>
                <a:spcPts val="600"/>
              </a:spcBef>
            </a:pPr>
            <a:r>
              <a:rPr lang="el-GR" dirty="0" smtClean="0"/>
              <a:t>πήγαινε </a:t>
            </a:r>
            <a:r>
              <a:rPr lang="el-GR" dirty="0"/>
              <a:t>να γυαλίσει την κορώνα του.</a:t>
            </a:r>
          </a:p>
          <a:p>
            <a:pPr lvl="1">
              <a:spcBef>
                <a:spcPts val="600"/>
              </a:spcBef>
            </a:pPr>
            <a:r>
              <a:rPr lang="el-GR" dirty="0" smtClean="0"/>
              <a:t>πήγαινε </a:t>
            </a:r>
            <a:r>
              <a:rPr lang="el-GR" dirty="0"/>
              <a:t>να αγοράσει καινούρια κορώνα, γιατί η άλλη του  ήταν μικρή.</a:t>
            </a:r>
            <a:endParaRPr lang="el-GR" sz="3200" dirty="0"/>
          </a:p>
        </p:txBody>
      </p:sp>
    </p:spTree>
    <p:extLst>
      <p:ext uri="{BB962C8B-B14F-4D97-AF65-F5344CB8AC3E}">
        <p14:creationId xmlns:p14="http://schemas.microsoft.com/office/powerpoint/2010/main" val="20166612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9/12/2016 11:10:46 μμ"/>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5,13,"/>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4,1026,10,"/>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4,4098,8,"/>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5,6,3074,1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5,6,3074,7,"/>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C2A2156B-6503-4A51-A47E-12F8E5B0B7DE}">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2138</TotalTime>
  <Words>1381</Words>
  <Application>Microsoft Office PowerPoint</Application>
  <PresentationFormat>On-screen Show (4:3)</PresentationFormat>
  <Paragraphs>120</Paragraphs>
  <Slides>33</Slides>
  <Notes>8</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Θέμα του Office</vt:lpstr>
      <vt:lpstr>Το Εικονογραφημένο Βιβλίο στην Προσχολική Εκπαίδευση</vt:lpstr>
      <vt:lpstr>Διδακτική Πρακτική</vt:lpstr>
      <vt:lpstr>Λίγα λόγια για το βιβλίο (1/2)</vt:lpstr>
      <vt:lpstr>Λίγα λόγια για το βιβλίο (2/2)</vt:lpstr>
      <vt:lpstr>Διδακτική παρέμβαση</vt:lpstr>
      <vt:lpstr>Ανάγνωση Βιβλίου</vt:lpstr>
      <vt:lpstr>Συζήτηση (1/2)</vt:lpstr>
      <vt:lpstr>Συζήτηση (2/2)</vt:lpstr>
      <vt:lpstr>Ιδέες για τη ζωή του πρίγκιπα</vt:lpstr>
      <vt:lpstr>Το δικό μας παραμύθι  για τον πρίγκιπα</vt:lpstr>
      <vt:lpstr>Εικονογράφηση του παραμυθιού</vt:lpstr>
      <vt:lpstr>Τοποθέτηση των εικόνων στη σειρά</vt:lpstr>
      <vt:lpstr>Δημιουργία εξωφύλλου</vt:lpstr>
      <vt:lpstr>Συγγραφή ιστορίας</vt:lpstr>
      <vt:lpstr>Το παραμύθι μας «Οι περιπέτειες του πρίγκιπα» (1/7)</vt:lpstr>
      <vt:lpstr>Το παραμύθι μας  «Οι περιπέτειες του πρίγκιπα» (2/7)</vt:lpstr>
      <vt:lpstr>Το παραμύθι μας «Οι περιπέτειες του πρίγκιπα» (3/7)</vt:lpstr>
      <vt:lpstr>Το παραμύθι μας «Οι περιπέτειες του πρίγκιπα» (4/7)</vt:lpstr>
      <vt:lpstr>Το παραμύθι μας  «Οι περιπέτειες του πρίγκιπα» (5/7)</vt:lpstr>
      <vt:lpstr>Το παραμύθι μας  «Οι περιπέτειες του πρίγκιπα» (6/7)</vt:lpstr>
      <vt:lpstr>Το παραμύθι μας  «Οι περιπέτειες του πρίγκιπα» (7/7)</vt:lpstr>
      <vt:lpstr>Το «διπλό» βιβλίο (1/5)</vt:lpstr>
      <vt:lpstr>Το «διπλό» βιβλίο (2/5)</vt:lpstr>
      <vt:lpstr>Το «διπλό» βιβλίο (3/5)</vt:lpstr>
      <vt:lpstr>Το «διπλό» βιβλίο (4/5)</vt:lpstr>
      <vt:lpstr>Το «διπλό» βιβλίο (5/5)</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Manager>Τμήμα Εκπαίδευσης και Αγωγής στην Προσχολική Ηλικία (ΤΕΑΠΗ)</Manager>
  <Company>ΕΚΠΑ</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Χιονάτη και οι εφτά νάνοι</dc:title>
  <dc:subject>Το Εικονογραφημένο Βιβλίο στην Προσχολική Εκπαίδευση</dc:subject>
  <dc:creator>Αγγελική Γιαννικοπούλου</dc:creator>
  <cp:lastModifiedBy>takis81 mark</cp:lastModifiedBy>
  <cp:revision>240</cp:revision>
  <dcterms:created xsi:type="dcterms:W3CDTF">2012-09-06T09:03:05Z</dcterms:created>
  <dcterms:modified xsi:type="dcterms:W3CDTF">2016-12-19T21:10:56Z</dcterms:modified>
  <cp:category>Εστίαση – Οπτική Γωνία</cp:category>
</cp:coreProperties>
</file>