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notesSlides/notesSlide9.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notesSlides/notesSlide10.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11.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12.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01" r:id="rId2"/>
    <p:sldId id="302" r:id="rId3"/>
    <p:sldId id="266" r:id="rId4"/>
    <p:sldId id="307" r:id="rId5"/>
    <p:sldId id="308" r:id="rId6"/>
    <p:sldId id="309" r:id="rId7"/>
    <p:sldId id="311" r:id="rId8"/>
    <p:sldId id="312" r:id="rId9"/>
    <p:sldId id="313" r:id="rId10"/>
    <p:sldId id="314" r:id="rId11"/>
    <p:sldId id="315" r:id="rId12"/>
    <p:sldId id="316" r:id="rId13"/>
    <p:sldId id="317" r:id="rId14"/>
    <p:sldId id="318" r:id="rId15"/>
    <p:sldId id="319" r:id="rId16"/>
    <p:sldId id="320" r:id="rId17"/>
    <p:sldId id="280" r:id="rId18"/>
    <p:sldId id="290" r:id="rId19"/>
    <p:sldId id="295" r:id="rId20"/>
    <p:sldId id="299" r:id="rId21"/>
    <p:sldId id="303" r:id="rId22"/>
    <p:sldId id="291" r:id="rId23"/>
    <p:sldId id="294" r:id="rId24"/>
    <p:sldId id="304" r:id="rId25"/>
    <p:sldId id="305"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302"/>
            <p14:sldId id="266"/>
            <p14:sldId id="307"/>
            <p14:sldId id="308"/>
            <p14:sldId id="309"/>
            <p14:sldId id="311"/>
            <p14:sldId id="312"/>
            <p14:sldId id="313"/>
            <p14:sldId id="314"/>
            <p14:sldId id="315"/>
            <p14:sldId id="316"/>
            <p14:sldId id="317"/>
            <p14:sldId id="318"/>
            <p14:sldId id="319"/>
            <p14:sldId id="320"/>
            <p14:sldId id="280"/>
            <p14:sldId id="290"/>
            <p14:sldId id="295"/>
            <p14:sldId id="299"/>
            <p14:sldId id="303"/>
            <p14:sldId id="291"/>
            <p14:sldId id="294"/>
          </p14:sldIdLst>
        </p14:section>
        <p14:section name="Untitled Section" id="{0F1CB131-A6BD-43D0-B8D4-1F27CEF7A05E}">
          <p14:sldIdLst>
            <p14:sldId id="304"/>
            <p14:sldId id="305"/>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85" d="100"/>
          <a:sy n="85" d="100"/>
        </p:scale>
        <p:origin x="-1936" y="-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 Id="rId3"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1" Type="http://schemas.openxmlformats.org/officeDocument/2006/relationships/image" Target="../media/image6.wmf"/><Relationship Id="rId2"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 Id="rId2"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8.wmf"/><Relationship Id="rId1" Type="http://schemas.openxmlformats.org/officeDocument/2006/relationships/image" Target="../media/image15.wmf"/><Relationship Id="rId2"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 Id="rId2" Type="http://schemas.openxmlformats.org/officeDocument/2006/relationships/image" Target="../media/image18.wmf"/><Relationship Id="rId3"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19/10/15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2.bin"/><Relationship Id="rId5" Type="http://schemas.openxmlformats.org/officeDocument/2006/relationships/image" Target="../media/image5.wmf"/><Relationship Id="rId6" Type="http://schemas.openxmlformats.org/officeDocument/2006/relationships/oleObject" Target="../embeddings/oleObject13.bin"/><Relationship Id="rId7" Type="http://schemas.openxmlformats.org/officeDocument/2006/relationships/image" Target="../media/image14.wmf"/><Relationship Id="rId8" Type="http://schemas.openxmlformats.org/officeDocument/2006/relationships/oleObject" Target="../embeddings/oleObject14.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5.bin"/><Relationship Id="rId5" Type="http://schemas.openxmlformats.org/officeDocument/2006/relationships/image" Target="../media/image15.wmf"/><Relationship Id="rId6" Type="http://schemas.openxmlformats.org/officeDocument/2006/relationships/oleObject" Target="../embeddings/oleObject16.bin"/><Relationship Id="rId7" Type="http://schemas.openxmlformats.org/officeDocument/2006/relationships/image" Target="../media/image16.wmf"/><Relationship Id="rId8" Type="http://schemas.openxmlformats.org/officeDocument/2006/relationships/oleObject" Target="../embeddings/oleObject17.bin"/><Relationship Id="rId9" Type="http://schemas.openxmlformats.org/officeDocument/2006/relationships/image" Target="../media/image17.wmf"/><Relationship Id="rId10" Type="http://schemas.openxmlformats.org/officeDocument/2006/relationships/oleObject" Target="../embeddings/oleObject18.bin"/><Relationship Id="rId11" Type="http://schemas.openxmlformats.org/officeDocument/2006/relationships/image" Target="../media/image18.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9.bin"/><Relationship Id="rId5" Type="http://schemas.openxmlformats.org/officeDocument/2006/relationships/image" Target="../media/image19.wmf"/><Relationship Id="rId6" Type="http://schemas.openxmlformats.org/officeDocument/2006/relationships/oleObject" Target="../embeddings/oleObject20.bin"/><Relationship Id="rId7" Type="http://schemas.openxmlformats.org/officeDocument/2006/relationships/image" Target="../media/image18.wmf"/><Relationship Id="rId8" Type="http://schemas.openxmlformats.org/officeDocument/2006/relationships/oleObject" Target="../embeddings/oleObject21.bin"/><Relationship Id="rId9" Type="http://schemas.openxmlformats.org/officeDocument/2006/relationships/image" Target="../media/image20.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oleObject" Target="../embeddings/oleObject2.bin"/><Relationship Id="rId7" Type="http://schemas.openxmlformats.org/officeDocument/2006/relationships/image" Target="../media/image4.wmf"/><Relationship Id="rId8" Type="http://schemas.openxmlformats.org/officeDocument/2006/relationships/oleObject" Target="../embeddings/oleObject3.bin"/><Relationship Id="rId9" Type="http://schemas.openxmlformats.org/officeDocument/2006/relationships/image" Target="../media/image5.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4.bin"/><Relationship Id="rId5" Type="http://schemas.openxmlformats.org/officeDocument/2006/relationships/image" Target="../media/image6.wmf"/><Relationship Id="rId6" Type="http://schemas.openxmlformats.org/officeDocument/2006/relationships/oleObject" Target="../embeddings/oleObject5.bin"/><Relationship Id="rId7" Type="http://schemas.openxmlformats.org/officeDocument/2006/relationships/image" Target="../media/image7.wmf"/><Relationship Id="rId8" Type="http://schemas.openxmlformats.org/officeDocument/2006/relationships/oleObject" Target="../embeddings/oleObject6.bin"/><Relationship Id="rId9" Type="http://schemas.openxmlformats.org/officeDocument/2006/relationships/image" Target="../media/image8.wmf"/><Relationship Id="rId10" Type="http://schemas.openxmlformats.org/officeDocument/2006/relationships/oleObject" Target="../embeddings/oleObject7.bin"/><Relationship Id="rId11" Type="http://schemas.openxmlformats.org/officeDocument/2006/relationships/image" Target="../media/image9.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8.bin"/><Relationship Id="rId5" Type="http://schemas.openxmlformats.org/officeDocument/2006/relationships/image" Target="../media/image5.wmf"/><Relationship Id="rId6" Type="http://schemas.openxmlformats.org/officeDocument/2006/relationships/oleObject" Target="../embeddings/oleObject9.bin"/><Relationship Id="rId7" Type="http://schemas.openxmlformats.org/officeDocument/2006/relationships/image" Target="../media/image11.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0.bin"/><Relationship Id="rId5" Type="http://schemas.openxmlformats.org/officeDocument/2006/relationships/image" Target="../media/image12.wmf"/><Relationship Id="rId6" Type="http://schemas.openxmlformats.org/officeDocument/2006/relationships/oleObject" Target="../embeddings/oleObject11.bin"/><Relationship Id="rId7" Type="http://schemas.openxmlformats.org/officeDocument/2006/relationships/image" Target="../media/image13.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Μεθοδολογία των Επιστημών του Ανθρώπου: Στατιστική</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2:</a:t>
            </a:r>
            <a:r>
              <a:rPr lang="en-US" sz="2800" dirty="0" smtClean="0">
                <a:solidFill>
                  <a:srgbClr val="5075BC"/>
                </a:solidFill>
                <a:latin typeface="+mj-lt"/>
                <a:ea typeface="+mj-ea"/>
                <a:cs typeface="+mj-cs"/>
              </a:rPr>
              <a:t> </a:t>
            </a:r>
            <a:r>
              <a:rPr lang="el-GR" sz="2800" dirty="0" smtClean="0"/>
              <a:t>Επαγωγική Στατιστική</a:t>
            </a:r>
            <a:endParaRPr lang="en-US" sz="2800" dirty="0" smtClean="0"/>
          </a:p>
          <a:p>
            <a:endParaRPr lang="el-GR" sz="2800" dirty="0"/>
          </a:p>
          <a:p>
            <a:r>
              <a:rPr lang="el-GR" sz="2800" dirty="0" smtClean="0"/>
              <a:t>Βασίλης Γιαλαμάς</a:t>
            </a:r>
          </a:p>
          <a:p>
            <a:r>
              <a:rPr lang="el-GR" sz="2800" dirty="0" smtClean="0"/>
              <a:t>Σχολή Επιστημών της Αγωγής</a:t>
            </a:r>
          </a:p>
          <a:p>
            <a:r>
              <a:rPr lang="el-GR" sz="2800" dirty="0" smtClean="0"/>
              <a:t>Τμήμα</a:t>
            </a:r>
            <a:r>
              <a:rPr lang="en-US" sz="2800" dirty="0" smtClean="0"/>
              <a:t> </a:t>
            </a:r>
            <a:r>
              <a:rPr lang="el-GR" sz="2800" dirty="0" smtClean="0"/>
              <a:t>Εκπαίδευσης και Αγωγής στην Προσχολική Ηλικία</a:t>
            </a:r>
            <a:endParaRPr lang="en-US" sz="2800" dirty="0" smtClean="0"/>
          </a:p>
          <a:p>
            <a:endParaRPr lang="el-GR" sz="2800" dirty="0" smtClean="0"/>
          </a:p>
        </p:txBody>
      </p:sp>
    </p:spTree>
    <p:extLst>
      <p:ext uri="{BB962C8B-B14F-4D97-AF65-F5344CB8AC3E}">
        <p14:creationId xmlns:p14="http://schemas.microsoft.com/office/powerpoint/2010/main" val="9697526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Διαστήματα εμπιστοσύνης </a:t>
            </a:r>
            <a:r>
              <a:rPr lang="el-GR" dirty="0" smtClean="0"/>
              <a:t>(6 </a:t>
            </a:r>
            <a:r>
              <a:rPr lang="el-GR" dirty="0"/>
              <a:t>από 8</a:t>
            </a:r>
            <a:r>
              <a:rPr lang="el-GR" dirty="0" smtClean="0"/>
              <a:t>)</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sz="2800" dirty="0"/>
              <a:t>To 90%-διαστήματος εμπιστοσύνης για τη μέση τιμή του πληθυσμού των βρεφών με «πολλές αγκαλιές» με τη βοήθεια των στοιχείων του δείγματος (Ν=36) με                       και  δεδομένο ότι η τυπική απόκλιση </a:t>
            </a:r>
            <a:r>
              <a:rPr lang="el-GR" sz="2800" dirty="0" smtClean="0"/>
              <a:t>του συγκεκριμένου </a:t>
            </a:r>
            <a:r>
              <a:rPr lang="el-GR" sz="2800" dirty="0"/>
              <a:t>πληθυσμού είναι γνωστή </a:t>
            </a:r>
            <a:r>
              <a:rPr lang="el-GR" sz="2800" i="1" dirty="0"/>
              <a:t>σ</a:t>
            </a:r>
            <a:r>
              <a:rPr lang="el-GR" sz="2800" dirty="0"/>
              <a:t>=2 Kgr είναι</a:t>
            </a:r>
            <a:r>
              <a:rPr lang="el-GR" sz="2800" dirty="0" smtClean="0"/>
              <a:t>:</a:t>
            </a:r>
          </a:p>
          <a:p>
            <a:pPr marL="0" indent="0">
              <a:buNone/>
            </a:pPr>
            <a:endParaRPr lang="el-GR" sz="2800" dirty="0" smtClean="0"/>
          </a:p>
          <a:p>
            <a:pPr marL="0" indent="0">
              <a:buNone/>
            </a:pPr>
            <a:endParaRPr lang="el-GR" sz="2800" dirty="0"/>
          </a:p>
          <a:p>
            <a:pPr marL="0" indent="0">
              <a:buNone/>
            </a:pPr>
            <a:endParaRPr lang="el-GR" sz="2800" dirty="0" smtClean="0"/>
          </a:p>
          <a:p>
            <a:pPr marL="0" indent="0">
              <a:buNone/>
            </a:pPr>
            <a:endParaRPr lang="el-GR" sz="2800" dirty="0" smtClean="0"/>
          </a:p>
          <a:p>
            <a:pPr marL="0" indent="0">
              <a:buNone/>
            </a:pPr>
            <a:r>
              <a:rPr lang="el-GR" sz="2800" dirty="0" smtClean="0"/>
              <a:t>Το </a:t>
            </a:r>
            <a:r>
              <a:rPr lang="el-GR" sz="2800" dirty="0"/>
              <a:t>95% διάστημα [11,35  12,65] είχε το ίδιο κέντρο με το 90%-διάστημα, την μέση τιμή                       του δείγματος, αλλά είναι ευρύτερο. Το εύρος το πρώτου είναι 12,65- 11,35=1,3 </a:t>
            </a:r>
            <a:r>
              <a:rPr lang="el-GR" sz="2800" dirty="0" smtClean="0"/>
              <a:t>Kgr </a:t>
            </a:r>
            <a:r>
              <a:rPr lang="el-GR" sz="2800" dirty="0"/>
              <a:t>ενώ του τελευταίου 1,1 Kgr.   </a:t>
            </a:r>
            <a:endParaRPr lang="el-GR" sz="2800" b="1" dirty="0" smtClean="0"/>
          </a:p>
          <a:p>
            <a:pPr marL="0" indent="0">
              <a:buNone/>
            </a:pPr>
            <a:r>
              <a:rPr lang="el-GR" sz="2800" b="1" dirty="0" smtClean="0"/>
              <a:t>Δηλαδή </a:t>
            </a:r>
            <a:r>
              <a:rPr lang="el-GR" sz="2800" b="1" dirty="0"/>
              <a:t>όσο αυξάνεται η εμπιστοσύνη μας ότι το διάστημα περιέχει τη μέση τιμή του πληθυσμού τόσο μειώνεται η ακρίβεια της εκτίμησης</a:t>
            </a:r>
            <a:r>
              <a:rPr lang="el-GR" sz="2800" b="1" dirty="0" smtClean="0"/>
              <a:t>.</a:t>
            </a:r>
            <a:endParaRPr lang="el-GR" sz="2800" dirty="0" smtClean="0"/>
          </a:p>
        </p:txBody>
      </p:sp>
      <p:graphicFrame>
        <p:nvGraphicFramePr>
          <p:cNvPr id="8" name="Object 5"/>
          <p:cNvGraphicFramePr>
            <a:graphicFrameLocks noChangeAspect="1"/>
          </p:cNvGraphicFramePr>
          <p:nvPr>
            <p:extLst>
              <p:ext uri="{D42A27DB-BD31-4B8C-83A1-F6EECF244321}">
                <p14:modId xmlns:p14="http://schemas.microsoft.com/office/powerpoint/2010/main" val="2923425282"/>
              </p:ext>
            </p:extLst>
          </p:nvPr>
        </p:nvGraphicFramePr>
        <p:xfrm>
          <a:off x="1691680" y="2061260"/>
          <a:ext cx="1080120" cy="287620"/>
        </p:xfrm>
        <a:graphic>
          <a:graphicData uri="http://schemas.openxmlformats.org/presentationml/2006/ole">
            <mc:AlternateContent xmlns:mc="http://schemas.openxmlformats.org/markup-compatibility/2006">
              <mc:Choice xmlns:v="urn:schemas-microsoft-com:vml" Requires="v">
                <p:oleObj spid="_x0000_s6189" name="Εξίσωση" r:id="rId4" imgW="1091726" imgH="291973" progId="Equation.3">
                  <p:embed/>
                </p:oleObj>
              </mc:Choice>
              <mc:Fallback>
                <p:oleObj name="Εξίσωση" r:id="rId4" imgW="1091726" imgH="29197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2061260"/>
                        <a:ext cx="1080120" cy="287620"/>
                      </a:xfrm>
                      <a:prstGeom prst="rect">
                        <a:avLst/>
                      </a:prstGeom>
                      <a:noFill/>
                    </p:spPr>
                  </p:pic>
                </p:oleObj>
              </mc:Fallback>
            </mc:AlternateContent>
          </a:graphicData>
        </a:graphic>
      </p:graphicFrame>
      <p:graphicFrame>
        <p:nvGraphicFramePr>
          <p:cNvPr id="9" name="9 - Αντικείμενο"/>
          <p:cNvGraphicFramePr>
            <a:graphicFrameLocks noChangeAspect="1"/>
          </p:cNvGraphicFramePr>
          <p:nvPr>
            <p:extLst>
              <p:ext uri="{D42A27DB-BD31-4B8C-83A1-F6EECF244321}">
                <p14:modId xmlns:p14="http://schemas.microsoft.com/office/powerpoint/2010/main" val="4154621087"/>
              </p:ext>
            </p:extLst>
          </p:nvPr>
        </p:nvGraphicFramePr>
        <p:xfrm>
          <a:off x="1896269" y="2862511"/>
          <a:ext cx="4979987" cy="998537"/>
        </p:xfrm>
        <a:graphic>
          <a:graphicData uri="http://schemas.openxmlformats.org/presentationml/2006/ole">
            <mc:AlternateContent xmlns:mc="http://schemas.openxmlformats.org/markup-compatibility/2006">
              <mc:Choice xmlns:v="urn:schemas-microsoft-com:vml" Requires="v">
                <p:oleObj spid="_x0000_s6190" name="Εξίσωση" r:id="rId6" imgW="4495800" imgH="901700" progId="Equation.3">
                  <p:embed/>
                </p:oleObj>
              </mc:Choice>
              <mc:Fallback>
                <p:oleObj name="Εξίσωση" r:id="rId6" imgW="4495800" imgH="901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6269" y="2862511"/>
                        <a:ext cx="4979987" cy="998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1889201964"/>
              </p:ext>
            </p:extLst>
          </p:nvPr>
        </p:nvGraphicFramePr>
        <p:xfrm>
          <a:off x="1690133" y="4509120"/>
          <a:ext cx="1081667" cy="288032"/>
        </p:xfrm>
        <a:graphic>
          <a:graphicData uri="http://schemas.openxmlformats.org/presentationml/2006/ole">
            <mc:AlternateContent xmlns:mc="http://schemas.openxmlformats.org/markup-compatibility/2006">
              <mc:Choice xmlns:v="urn:schemas-microsoft-com:vml" Requires="v">
                <p:oleObj spid="_x0000_s6191" name="Εξίσωση" r:id="rId8" imgW="1091726" imgH="291973" progId="Equation.3">
                  <p:embed/>
                </p:oleObj>
              </mc:Choice>
              <mc:Fallback>
                <p:oleObj name="Εξίσωση" r:id="rId8" imgW="1091726" imgH="29197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0133" y="4509120"/>
                        <a:ext cx="1081667" cy="288032"/>
                      </a:xfrm>
                      <a:prstGeom prst="rect">
                        <a:avLst/>
                      </a:prstGeom>
                      <a:noFill/>
                    </p:spPr>
                  </p:pic>
                </p:oleObj>
              </mc:Fallback>
            </mc:AlternateContent>
          </a:graphicData>
        </a:graphic>
      </p:graphicFrame>
    </p:spTree>
    <p:extLst>
      <p:ext uri="{BB962C8B-B14F-4D97-AF65-F5344CB8AC3E}">
        <p14:creationId xmlns:p14="http://schemas.microsoft.com/office/powerpoint/2010/main" val="20306606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Διαστήματα εμπιστοσύνης </a:t>
            </a:r>
            <a:r>
              <a:rPr lang="el-GR" dirty="0" smtClean="0"/>
              <a:t>(7 </a:t>
            </a:r>
            <a:r>
              <a:rPr lang="el-GR" dirty="0"/>
              <a:t>από 8</a:t>
            </a:r>
            <a:r>
              <a:rPr lang="el-GR" dirty="0" smtClean="0"/>
              <a:t>)</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sz="2800" dirty="0"/>
              <a:t>Αν η κατανομή του πληθυσμού δεν είναι κανονική η μορφή του διαστήματος εμπιστοσύνης που </a:t>
            </a:r>
            <a:r>
              <a:rPr lang="el-GR" sz="2800" dirty="0" smtClean="0"/>
              <a:t>είδαμε:</a:t>
            </a:r>
          </a:p>
          <a:p>
            <a:pPr marL="0" indent="0">
              <a:buNone/>
            </a:pPr>
            <a:endParaRPr lang="el-GR" sz="2800" dirty="0"/>
          </a:p>
          <a:p>
            <a:pPr marL="0" indent="0">
              <a:buNone/>
            </a:pPr>
            <a:r>
              <a:rPr lang="el-GR" sz="2800" dirty="0"/>
              <a:t>μπορεί να  χρησιμοποιηθεί μόνο </a:t>
            </a:r>
            <a:r>
              <a:rPr lang="el-GR" sz="2800" dirty="0" smtClean="0"/>
              <a:t>αν             .</a:t>
            </a:r>
          </a:p>
          <a:p>
            <a:pPr marL="0" indent="0">
              <a:buNone/>
            </a:pPr>
            <a:r>
              <a:rPr lang="el-GR" sz="2800" dirty="0"/>
              <a:t>Στην πράξη σπάνια είναι γνωστή η τυπική απόκλιση του πληθυσμού. Τότε, όπως είδαμε στον έλεγχο υποθέσεων αν ο πληθυσμός ακολουθεί κανονική κατανομή το πηλίκο   </a:t>
            </a:r>
            <a:r>
              <a:rPr lang="el-GR" sz="2800" dirty="0" smtClean="0"/>
              <a:t>          ακολουθεί </a:t>
            </a:r>
            <a:r>
              <a:rPr lang="el-GR" sz="2800" dirty="0"/>
              <a:t>κατανομή </a:t>
            </a:r>
            <a:r>
              <a:rPr lang="en-US" sz="2800" dirty="0"/>
              <a:t>t</a:t>
            </a:r>
            <a:r>
              <a:rPr lang="el-GR" sz="2800" dirty="0"/>
              <a:t> με </a:t>
            </a:r>
            <a:r>
              <a:rPr lang="en-US" sz="2800" dirty="0"/>
              <a:t> </a:t>
            </a:r>
            <a:r>
              <a:rPr lang="el-GR" sz="2800" dirty="0"/>
              <a:t>Ν-1 βαθμούς ελευθερίας. </a:t>
            </a:r>
          </a:p>
          <a:p>
            <a:pPr marL="0" indent="0">
              <a:buNone/>
            </a:pPr>
            <a:r>
              <a:rPr lang="el-GR" sz="2800" dirty="0"/>
              <a:t>Άρα το διάστημα 100(1-α)% διάστημα εμπιστοσύνης είναι</a:t>
            </a:r>
            <a:r>
              <a:rPr lang="el-GR" sz="2800" dirty="0" smtClean="0"/>
              <a:t>:</a:t>
            </a:r>
          </a:p>
          <a:p>
            <a:pPr marL="0" indent="0">
              <a:buNone/>
            </a:pPr>
            <a:endParaRPr lang="el-GR" sz="2800" dirty="0" smtClean="0"/>
          </a:p>
          <a:p>
            <a:pPr marL="0" indent="0">
              <a:buNone/>
            </a:pPr>
            <a:r>
              <a:rPr lang="el-GR" sz="2800" dirty="0"/>
              <a:t>Όπου η τιμή</a:t>
            </a:r>
            <a:r>
              <a:rPr lang="en-US" sz="2800" dirty="0"/>
              <a:t> t</a:t>
            </a:r>
            <a:r>
              <a:rPr lang="el-GR" sz="2800" baseline="-25000" dirty="0"/>
              <a:t>(1-α/2)</a:t>
            </a:r>
            <a:r>
              <a:rPr lang="en-US" sz="2800" dirty="0"/>
              <a:t> </a:t>
            </a:r>
            <a:r>
              <a:rPr lang="el-GR" sz="2800" dirty="0"/>
              <a:t>είναι η τιμή του πίνακα της </a:t>
            </a:r>
            <a:r>
              <a:rPr lang="en-US" sz="2800" dirty="0"/>
              <a:t>t </a:t>
            </a:r>
            <a:r>
              <a:rPr lang="el-GR" sz="2800" dirty="0"/>
              <a:t>για Ν-1 βαθμούς ελευθερίας κάτω από την οποία βρίσκεται το α/2 ποσοστό των τιμών της </a:t>
            </a:r>
            <a:r>
              <a:rPr lang="el-GR" sz="2800" dirty="0" smtClean="0"/>
              <a:t>κατανομής.</a:t>
            </a:r>
            <a:endParaRPr lang="el-GR" sz="2800" dirty="0"/>
          </a:p>
          <a:p>
            <a:pPr marL="0" indent="0">
              <a:buNone/>
            </a:pPr>
            <a:endParaRPr lang="el-GR" sz="2800" dirty="0"/>
          </a:p>
          <a:p>
            <a:pPr marL="0" indent="0">
              <a:buNone/>
            </a:pPr>
            <a:endParaRPr lang="el-GR" sz="2800" dirty="0"/>
          </a:p>
          <a:p>
            <a:pPr marL="0" indent="0">
              <a:buNone/>
            </a:pPr>
            <a:endParaRPr lang="el-GR" sz="2800" dirty="0"/>
          </a:p>
          <a:p>
            <a:pPr marL="0" indent="0">
              <a:buNone/>
            </a:pPr>
            <a:endParaRPr lang="el-GR" sz="2800" dirty="0" smtClean="0"/>
          </a:p>
        </p:txBody>
      </p:sp>
      <p:graphicFrame>
        <p:nvGraphicFramePr>
          <p:cNvPr id="7" name="Object 5"/>
          <p:cNvGraphicFramePr>
            <a:graphicFrameLocks noChangeAspect="1"/>
          </p:cNvGraphicFramePr>
          <p:nvPr>
            <p:extLst>
              <p:ext uri="{D42A27DB-BD31-4B8C-83A1-F6EECF244321}">
                <p14:modId xmlns:p14="http://schemas.microsoft.com/office/powerpoint/2010/main" val="1024656227"/>
              </p:ext>
            </p:extLst>
          </p:nvPr>
        </p:nvGraphicFramePr>
        <p:xfrm>
          <a:off x="2699792" y="2060848"/>
          <a:ext cx="1886647" cy="624707"/>
        </p:xfrm>
        <a:graphic>
          <a:graphicData uri="http://schemas.openxmlformats.org/presentationml/2006/ole">
            <mc:AlternateContent xmlns:mc="http://schemas.openxmlformats.org/markup-compatibility/2006">
              <mc:Choice xmlns:v="urn:schemas-microsoft-com:vml" Requires="v">
                <p:oleObj spid="_x0000_s7221" name="Εξίσωση" r:id="rId4" imgW="1727200" imgH="571500" progId="Equation.3">
                  <p:embed/>
                </p:oleObj>
              </mc:Choice>
              <mc:Fallback>
                <p:oleObj name="Εξίσωση" r:id="rId4" imgW="1727200" imgH="571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2060848"/>
                        <a:ext cx="1886647" cy="624707"/>
                      </a:xfrm>
                      <a:prstGeom prst="rect">
                        <a:avLst/>
                      </a:prstGeom>
                      <a:noFill/>
                    </p:spPr>
                  </p:pic>
                </p:oleObj>
              </mc:Fallback>
            </mc:AlternateContent>
          </a:graphicData>
        </a:graphic>
      </p:graphicFrame>
      <p:graphicFrame>
        <p:nvGraphicFramePr>
          <p:cNvPr id="11" name="11 - Αντικείμενο"/>
          <p:cNvGraphicFramePr>
            <a:graphicFrameLocks noChangeAspect="1"/>
          </p:cNvGraphicFramePr>
          <p:nvPr>
            <p:extLst>
              <p:ext uri="{D42A27DB-BD31-4B8C-83A1-F6EECF244321}">
                <p14:modId xmlns:p14="http://schemas.microsoft.com/office/powerpoint/2010/main" val="1985154495"/>
              </p:ext>
            </p:extLst>
          </p:nvPr>
        </p:nvGraphicFramePr>
        <p:xfrm>
          <a:off x="4716016" y="2708920"/>
          <a:ext cx="720080" cy="244555"/>
        </p:xfrm>
        <a:graphic>
          <a:graphicData uri="http://schemas.openxmlformats.org/presentationml/2006/ole">
            <mc:AlternateContent xmlns:mc="http://schemas.openxmlformats.org/markup-compatibility/2006">
              <mc:Choice xmlns:v="urn:schemas-microsoft-com:vml" Requires="v">
                <p:oleObj spid="_x0000_s7222" name="Εξίσωση" r:id="rId6" imgW="672808" imgH="228501" progId="Equation.3">
                  <p:embed/>
                </p:oleObj>
              </mc:Choice>
              <mc:Fallback>
                <p:oleObj name="Εξίσωση" r:id="rId6" imgW="672808" imgH="22850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2708920"/>
                        <a:ext cx="720080" cy="244555"/>
                      </a:xfrm>
                      <a:prstGeom prst="rect">
                        <a:avLst/>
                      </a:prstGeom>
                      <a:noFill/>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544109126"/>
              </p:ext>
            </p:extLst>
          </p:nvPr>
        </p:nvGraphicFramePr>
        <p:xfrm>
          <a:off x="5356634" y="3670480"/>
          <a:ext cx="583518" cy="550608"/>
        </p:xfrm>
        <a:graphic>
          <a:graphicData uri="http://schemas.openxmlformats.org/presentationml/2006/ole">
            <mc:AlternateContent xmlns:mc="http://schemas.openxmlformats.org/markup-compatibility/2006">
              <mc:Choice xmlns:v="urn:schemas-microsoft-com:vml" Requires="v">
                <p:oleObj spid="_x0000_s7223" name="Εξίσωση" r:id="rId8" imgW="660113" imgH="622030" progId="Equation.3">
                  <p:embed/>
                </p:oleObj>
              </mc:Choice>
              <mc:Fallback>
                <p:oleObj name="Εξίσωση" r:id="rId8" imgW="660113" imgH="62203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6634" y="3670480"/>
                        <a:ext cx="583518" cy="550608"/>
                      </a:xfrm>
                      <a:prstGeom prst="rect">
                        <a:avLst/>
                      </a:prstGeom>
                      <a:noFill/>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4238578838"/>
              </p:ext>
            </p:extLst>
          </p:nvPr>
        </p:nvGraphicFramePr>
        <p:xfrm>
          <a:off x="3347864" y="4625921"/>
          <a:ext cx="1728192" cy="603279"/>
        </p:xfrm>
        <a:graphic>
          <a:graphicData uri="http://schemas.openxmlformats.org/presentationml/2006/ole">
            <mc:AlternateContent xmlns:mc="http://schemas.openxmlformats.org/markup-compatibility/2006">
              <mc:Choice xmlns:v="urn:schemas-microsoft-com:vml" Requires="v">
                <p:oleObj spid="_x0000_s7224" name="Εξίσωση" r:id="rId10" imgW="1637589" imgH="571252" progId="Equation.3">
                  <p:embed/>
                </p:oleObj>
              </mc:Choice>
              <mc:Fallback>
                <p:oleObj name="Εξίσωση" r:id="rId10" imgW="1637589" imgH="571252"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47864" y="4625921"/>
                        <a:ext cx="1728192" cy="603279"/>
                      </a:xfrm>
                      <a:prstGeom prst="rect">
                        <a:avLst/>
                      </a:prstGeom>
                      <a:noFill/>
                    </p:spPr>
                  </p:pic>
                </p:oleObj>
              </mc:Fallback>
            </mc:AlternateContent>
          </a:graphicData>
        </a:graphic>
      </p:graphicFrame>
    </p:spTree>
    <p:extLst>
      <p:ext uri="{BB962C8B-B14F-4D97-AF65-F5344CB8AC3E}">
        <p14:creationId xmlns:p14="http://schemas.microsoft.com/office/powerpoint/2010/main" val="21518651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Διαστήματα εμπιστοσύνης </a:t>
            </a:r>
            <a:r>
              <a:rPr lang="el-GR" dirty="0" smtClean="0"/>
              <a:t>(8 </a:t>
            </a:r>
            <a:r>
              <a:rPr lang="el-GR" dirty="0"/>
              <a:t>από 8</a:t>
            </a:r>
            <a:r>
              <a:rPr lang="el-GR" dirty="0" smtClean="0"/>
              <a:t>)</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000" dirty="0"/>
              <a:t>Για την κατασκευή ενός 95% διαστήματος για τη μέση επίδοση νηπίων που διδάσκονται αρμόνιο με την μέθοδο «Θεοχαράτου</a:t>
            </a:r>
            <a:r>
              <a:rPr lang="el-GR" sz="2000" dirty="0" smtClean="0"/>
              <a:t>» χρησιμοποιώντας </a:t>
            </a:r>
            <a:r>
              <a:rPr lang="el-GR" sz="2000" dirty="0"/>
              <a:t>τυποποιημένο test για το οποίο η μέση επίδοση ενός δείγματος μαθητών (Ν=17) ήταν               </a:t>
            </a:r>
            <a:r>
              <a:rPr lang="el-GR" sz="2000" dirty="0" smtClean="0"/>
              <a:t>και </a:t>
            </a:r>
            <a:r>
              <a:rPr lang="el-GR" sz="2000" i="1" dirty="0"/>
              <a:t>S</a:t>
            </a:r>
            <a:r>
              <a:rPr lang="el-GR" sz="2000" dirty="0"/>
              <a:t>=</a:t>
            </a:r>
            <a:r>
              <a:rPr lang="el-GR" sz="2000" dirty="0" smtClean="0"/>
              <a:t>1,8.</a:t>
            </a:r>
          </a:p>
          <a:p>
            <a:pPr marL="0" indent="0">
              <a:buNone/>
            </a:pPr>
            <a:r>
              <a:rPr lang="el-GR" sz="2000" dirty="0"/>
              <a:t>Από την επισκόπηση του ιστογράμματος των βαθμών αρμονίου δεν προέκυψε σοβαρή απόκλιση από τη κανονική κατανομή συνεπώς μπορεί να χρησιμοποιηθεί η κατανομή </a:t>
            </a:r>
            <a:r>
              <a:rPr lang="en-US" sz="2000" dirty="0"/>
              <a:t>t </a:t>
            </a:r>
            <a:r>
              <a:rPr lang="el-GR" sz="2000" dirty="0"/>
              <a:t>και συγκεκριμένα η τιμή της </a:t>
            </a:r>
            <a:r>
              <a:rPr lang="en-US" sz="2000" dirty="0"/>
              <a:t>t</a:t>
            </a:r>
            <a:r>
              <a:rPr lang="el-GR" sz="2000" baseline="-25000" dirty="0"/>
              <a:t>(1-α/2) </a:t>
            </a:r>
            <a:r>
              <a:rPr lang="el-GR" sz="2000" dirty="0"/>
              <a:t>και το διάστημα</a:t>
            </a:r>
            <a:r>
              <a:rPr lang="el-GR" sz="2000" dirty="0" smtClean="0"/>
              <a:t>:</a:t>
            </a:r>
          </a:p>
          <a:p>
            <a:pPr marL="0" indent="0">
              <a:buNone/>
            </a:pPr>
            <a:endParaRPr lang="el-GR" sz="2000" dirty="0" smtClean="0">
              <a:solidFill>
                <a:srgbClr val="000000"/>
              </a:solidFill>
            </a:endParaRPr>
          </a:p>
          <a:p>
            <a:pPr marL="0" indent="0">
              <a:buNone/>
            </a:pPr>
            <a:r>
              <a:rPr lang="el-GR" sz="2000" dirty="0" smtClean="0">
                <a:solidFill>
                  <a:srgbClr val="000000"/>
                </a:solidFill>
              </a:rPr>
              <a:t>Η </a:t>
            </a:r>
            <a:r>
              <a:rPr lang="el-GR" sz="2000" dirty="0">
                <a:solidFill>
                  <a:srgbClr val="000000"/>
                </a:solidFill>
              </a:rPr>
              <a:t>τιμή </a:t>
            </a:r>
            <a:r>
              <a:rPr lang="en-US" sz="2000" dirty="0">
                <a:solidFill>
                  <a:srgbClr val="000000"/>
                </a:solidFill>
              </a:rPr>
              <a:t>t</a:t>
            </a:r>
            <a:r>
              <a:rPr lang="el-GR" sz="2000" baseline="-25000" dirty="0">
                <a:solidFill>
                  <a:srgbClr val="000000"/>
                </a:solidFill>
              </a:rPr>
              <a:t>(1-</a:t>
            </a:r>
            <a:r>
              <a:rPr lang="en-US" sz="2000" baseline="-25000" dirty="0">
                <a:solidFill>
                  <a:srgbClr val="000000"/>
                </a:solidFill>
              </a:rPr>
              <a:t>0,05</a:t>
            </a:r>
            <a:r>
              <a:rPr lang="el-GR" sz="2000" baseline="-25000" dirty="0">
                <a:solidFill>
                  <a:srgbClr val="000000"/>
                </a:solidFill>
              </a:rPr>
              <a:t>/2</a:t>
            </a:r>
            <a:r>
              <a:rPr lang="en-US" sz="2000" baseline="-25000" dirty="0">
                <a:solidFill>
                  <a:srgbClr val="000000"/>
                </a:solidFill>
              </a:rPr>
              <a:t>)</a:t>
            </a:r>
            <a:r>
              <a:rPr lang="el-GR" sz="2000" baseline="-25000" dirty="0">
                <a:solidFill>
                  <a:srgbClr val="000000"/>
                </a:solidFill>
              </a:rPr>
              <a:t> </a:t>
            </a:r>
            <a:r>
              <a:rPr lang="el-GR" sz="2000" dirty="0">
                <a:solidFill>
                  <a:srgbClr val="000000"/>
                </a:solidFill>
              </a:rPr>
              <a:t>ή</a:t>
            </a:r>
            <a:r>
              <a:rPr lang="en-US" sz="2000" baseline="-25000" dirty="0">
                <a:solidFill>
                  <a:srgbClr val="000000"/>
                </a:solidFill>
              </a:rPr>
              <a:t>  </a:t>
            </a:r>
            <a:r>
              <a:rPr lang="en-US" sz="2000" dirty="0">
                <a:solidFill>
                  <a:srgbClr val="000000"/>
                </a:solidFill>
              </a:rPr>
              <a:t>t</a:t>
            </a:r>
            <a:r>
              <a:rPr lang="en-US" sz="2000" baseline="-25000" dirty="0">
                <a:solidFill>
                  <a:srgbClr val="000000"/>
                </a:solidFill>
              </a:rPr>
              <a:t>0,975 </a:t>
            </a:r>
            <a:r>
              <a:rPr lang="el-GR" sz="2000" dirty="0">
                <a:solidFill>
                  <a:srgbClr val="000000"/>
                </a:solidFill>
              </a:rPr>
              <a:t>για 16 βαθμούς ελευθερίας από τον πίνακα της </a:t>
            </a:r>
            <a:r>
              <a:rPr lang="en-US" sz="2000" dirty="0">
                <a:solidFill>
                  <a:srgbClr val="000000"/>
                </a:solidFill>
              </a:rPr>
              <a:t>t </a:t>
            </a:r>
            <a:r>
              <a:rPr lang="el-GR" sz="2000" dirty="0">
                <a:solidFill>
                  <a:srgbClr val="000000"/>
                </a:solidFill>
              </a:rPr>
              <a:t>αντιστοιχεί στην τιμή 2,12 και το 95% διάστημα εμπιστοσύνης</a:t>
            </a:r>
            <a:r>
              <a:rPr lang="el-GR" sz="2000" dirty="0" smtClean="0">
                <a:solidFill>
                  <a:srgbClr val="000000"/>
                </a:solidFill>
              </a:rPr>
              <a:t>:</a:t>
            </a:r>
          </a:p>
        </p:txBody>
      </p:sp>
      <p:graphicFrame>
        <p:nvGraphicFramePr>
          <p:cNvPr id="4" name="Αντικείμενο 1"/>
          <p:cNvGraphicFramePr>
            <a:graphicFrameLocks noChangeAspect="1"/>
          </p:cNvGraphicFramePr>
          <p:nvPr>
            <p:extLst>
              <p:ext uri="{D42A27DB-BD31-4B8C-83A1-F6EECF244321}">
                <p14:modId xmlns:p14="http://schemas.microsoft.com/office/powerpoint/2010/main" val="3182472911"/>
              </p:ext>
            </p:extLst>
          </p:nvPr>
        </p:nvGraphicFramePr>
        <p:xfrm>
          <a:off x="1835696" y="2491586"/>
          <a:ext cx="864096" cy="361350"/>
        </p:xfrm>
        <a:graphic>
          <a:graphicData uri="http://schemas.openxmlformats.org/presentationml/2006/ole">
            <mc:AlternateContent xmlns:mc="http://schemas.openxmlformats.org/markup-compatibility/2006">
              <mc:Choice xmlns:v="urn:schemas-microsoft-com:vml" Requires="v">
                <p:oleObj spid="_x0000_s8230" name="Εξίσωση" r:id="rId4" imgW="545760" imgH="228600" progId="Equation.3">
                  <p:embed/>
                </p:oleObj>
              </mc:Choice>
              <mc:Fallback>
                <p:oleObj name="Εξίσωση" r:id="rId4" imgW="54576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2491586"/>
                        <a:ext cx="864096" cy="361350"/>
                      </a:xfrm>
                      <a:prstGeom prst="rect">
                        <a:avLst/>
                      </a:prstGeom>
                      <a:noFill/>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2106802577"/>
              </p:ext>
            </p:extLst>
          </p:nvPr>
        </p:nvGraphicFramePr>
        <p:xfrm>
          <a:off x="2987823" y="4005064"/>
          <a:ext cx="2062785" cy="720080"/>
        </p:xfrm>
        <a:graphic>
          <a:graphicData uri="http://schemas.openxmlformats.org/presentationml/2006/ole">
            <mc:AlternateContent xmlns:mc="http://schemas.openxmlformats.org/markup-compatibility/2006">
              <mc:Choice xmlns:v="urn:schemas-microsoft-com:vml" Requires="v">
                <p:oleObj spid="_x0000_s8231" name="Εξίσωση" r:id="rId6" imgW="1637589" imgH="571252" progId="Equation.3">
                  <p:embed/>
                </p:oleObj>
              </mc:Choice>
              <mc:Fallback>
                <p:oleObj name="Εξίσωση" r:id="rId6" imgW="1637589" imgH="57125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3" y="4005064"/>
                        <a:ext cx="2062785" cy="720080"/>
                      </a:xfrm>
                      <a:prstGeom prst="rect">
                        <a:avLst/>
                      </a:prstGeom>
                      <a:noFill/>
                    </p:spPr>
                  </p:pic>
                </p:oleObj>
              </mc:Fallback>
            </mc:AlternateContent>
          </a:graphicData>
        </a:graphic>
      </p:graphicFrame>
      <p:graphicFrame>
        <p:nvGraphicFramePr>
          <p:cNvPr id="6" name="9 - Αντικείμενο"/>
          <p:cNvGraphicFramePr>
            <a:graphicFrameLocks noChangeAspect="1"/>
          </p:cNvGraphicFramePr>
          <p:nvPr>
            <p:extLst>
              <p:ext uri="{D42A27DB-BD31-4B8C-83A1-F6EECF244321}">
                <p14:modId xmlns:p14="http://schemas.microsoft.com/office/powerpoint/2010/main" val="3470672529"/>
              </p:ext>
            </p:extLst>
          </p:nvPr>
        </p:nvGraphicFramePr>
        <p:xfrm>
          <a:off x="1082675" y="5497513"/>
          <a:ext cx="6692900" cy="587375"/>
        </p:xfrm>
        <a:graphic>
          <a:graphicData uri="http://schemas.openxmlformats.org/presentationml/2006/ole">
            <mc:AlternateContent xmlns:mc="http://schemas.openxmlformats.org/markup-compatibility/2006">
              <mc:Choice xmlns:v="urn:schemas-microsoft-com:vml" Requires="v">
                <p:oleObj spid="_x0000_s8232" name="Equation" r:id="rId8" imgW="4762500" imgH="419100" progId="Equation.3">
                  <p:embed/>
                </p:oleObj>
              </mc:Choice>
              <mc:Fallback>
                <p:oleObj name="Equation" r:id="rId8" imgW="4762500" imgH="419100" progId="Equation.3">
                  <p:embed/>
                  <p:pic>
                    <p:nvPicPr>
                      <p:cNvPr id="0" name=""/>
                      <p:cNvPicPr>
                        <a:picLocks noChangeAspect="1" noChangeArrowheads="1"/>
                      </p:cNvPicPr>
                      <p:nvPr/>
                    </p:nvPicPr>
                    <p:blipFill>
                      <a:blip r:embed="rId9"/>
                      <a:srcRect/>
                      <a:stretch>
                        <a:fillRect/>
                      </a:stretch>
                    </p:blipFill>
                    <p:spPr bwMode="auto">
                      <a:xfrm>
                        <a:off x="1082675" y="5497513"/>
                        <a:ext cx="6692900" cy="587375"/>
                      </a:xfrm>
                      <a:prstGeom prst="rect">
                        <a:avLst/>
                      </a:prstGeom>
                      <a:noFill/>
                    </p:spPr>
                  </p:pic>
                </p:oleObj>
              </mc:Fallback>
            </mc:AlternateContent>
          </a:graphicData>
        </a:graphic>
      </p:graphicFrame>
    </p:spTree>
    <p:extLst>
      <p:ext uri="{BB962C8B-B14F-4D97-AF65-F5344CB8AC3E}">
        <p14:creationId xmlns:p14="http://schemas.microsoft.com/office/powerpoint/2010/main" val="13977558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Διαστήματα εμπιστοσύνης </a:t>
            </a:r>
            <a:r>
              <a:rPr lang="el-GR" dirty="0" smtClean="0"/>
              <a:t>με το </a:t>
            </a:r>
            <a:r>
              <a:rPr lang="en-US" dirty="0" smtClean="0"/>
              <a:t>SPSS </a:t>
            </a:r>
            <a:r>
              <a:rPr lang="el-GR" dirty="0" smtClean="0"/>
              <a:t>(1 από 4)</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dirty="0"/>
              <a:t>Στόχοι </a:t>
            </a:r>
            <a:r>
              <a:rPr lang="el-GR" sz="2800" dirty="0" smtClean="0"/>
              <a:t>έρευνας:</a:t>
            </a:r>
            <a:endParaRPr lang="el-GR" sz="2800" dirty="0"/>
          </a:p>
          <a:p>
            <a:r>
              <a:rPr lang="el-GR" sz="2800" dirty="0"/>
              <a:t>Να κατασκευαστεί ένα 95% διάστημα εμπιστοσύνης για το μέσο χρόνο μελέτης των σημερινών μαθητών στο σπίτι.</a:t>
            </a:r>
          </a:p>
          <a:p>
            <a:r>
              <a:rPr lang="el-GR" sz="2800" dirty="0"/>
              <a:t>Να διερευνηθεί κατά πόσο ο χρόνος μελέτης των σημερινών μαθητών διαφέρει από το χρόνο που μελετούσαν οι μαθητές της ίδιας ηλικίας πριν 20 έτη (σε έρευνα της εποχής βρέθηκε μ=7,5 ώρες</a:t>
            </a:r>
            <a:r>
              <a:rPr lang="el-GR" sz="2800" dirty="0" smtClean="0"/>
              <a:t>).</a:t>
            </a:r>
            <a:endParaRPr lang="el-GR" sz="2800" dirty="0"/>
          </a:p>
        </p:txBody>
      </p:sp>
    </p:spTree>
    <p:extLst>
      <p:ext uri="{BB962C8B-B14F-4D97-AF65-F5344CB8AC3E}">
        <p14:creationId xmlns:p14="http://schemas.microsoft.com/office/powerpoint/2010/main" val="22558061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fontScale="77500" lnSpcReduction="20000"/>
          </a:bodyPr>
          <a:lstStyle/>
          <a:p>
            <a:r>
              <a:rPr lang="el-GR" sz="2800" dirty="0"/>
              <a:t>Από το ιστόγραμμα δεν παρατηρούμε σοβαρή απόκλιση της κατανομής των χρόνων μελέτης δείγματος από την κανονική </a:t>
            </a:r>
            <a:r>
              <a:rPr lang="el-GR" sz="2800" dirty="0" smtClean="0"/>
              <a:t>κατανομή.</a:t>
            </a:r>
          </a:p>
          <a:p>
            <a:r>
              <a:rPr lang="el-GR" sz="2800" dirty="0" smtClean="0"/>
              <a:t>Συνεπώς </a:t>
            </a:r>
            <a:r>
              <a:rPr lang="el-GR" sz="2800" dirty="0"/>
              <a:t>για την κατασκευή του διαστήματος θα χρησιμοποιηθεί η </a:t>
            </a:r>
            <a:r>
              <a:rPr lang="en-US" sz="2800" dirty="0"/>
              <a:t>t </a:t>
            </a:r>
            <a:r>
              <a:rPr lang="el-GR" sz="2800" dirty="0"/>
              <a:t>αφού είναι άγνωστη η διακύμανση του χρόνου μελέτης στον πληθυσμό των </a:t>
            </a:r>
            <a:r>
              <a:rPr lang="el-GR" sz="2800" dirty="0" smtClean="0"/>
              <a:t>σημερινών μαθητών.</a:t>
            </a:r>
            <a:endParaRPr lang="el-GR" sz="2800" dirty="0"/>
          </a:p>
        </p:txBody>
      </p:sp>
      <p:sp>
        <p:nvSpPr>
          <p:cNvPr id="5" name="Τίτλος 4"/>
          <p:cNvSpPr>
            <a:spLocks noGrp="1"/>
          </p:cNvSpPr>
          <p:nvPr>
            <p:ph type="title"/>
          </p:nvPr>
        </p:nvSpPr>
        <p:spPr/>
        <p:txBody>
          <a:bodyPr>
            <a:normAutofit fontScale="90000"/>
          </a:bodyPr>
          <a:lstStyle/>
          <a:p>
            <a:r>
              <a:rPr lang="el-GR" dirty="0"/>
              <a:t>Διαστήματα εμπιστοσύνης με το </a:t>
            </a:r>
            <a:r>
              <a:rPr lang="en-US" dirty="0"/>
              <a:t>SPSS </a:t>
            </a:r>
            <a:r>
              <a:rPr lang="el-GR" dirty="0" smtClean="0"/>
              <a:t>(2 </a:t>
            </a:r>
            <a:r>
              <a:rPr lang="el-GR" dirty="0"/>
              <a:t>από 4)</a:t>
            </a:r>
          </a:p>
        </p:txBody>
      </p:sp>
      <p:pic>
        <p:nvPicPr>
          <p:cNvPr id="4" name="Content Placeholder 3" descr="Ιστόγραμμα"/>
          <p:cNvPicPr>
            <a:picLocks noGrp="1" noChangeAspect="1"/>
          </p:cNvPicPr>
          <p:nvPr>
            <p:ph idx="1"/>
          </p:nvPr>
        </p:nvPicPr>
        <p:blipFill>
          <a:blip r:embed="rId3">
            <a:extLst>
              <a:ext uri="{28A0092B-C50C-407E-A947-70E740481C1C}">
                <a14:useLocalDpi xmlns:a14="http://schemas.microsoft.com/office/drawing/2010/main" val="0"/>
              </a:ext>
            </a:extLst>
          </a:blip>
          <a:srcRect t="-4637" b="-4637"/>
          <a:stretch>
            <a:fillRect/>
          </a:stretch>
        </p:blipFill>
        <p:spPr/>
      </p:pic>
    </p:spTree>
    <p:extLst>
      <p:ext uri="{BB962C8B-B14F-4D97-AF65-F5344CB8AC3E}">
        <p14:creationId xmlns:p14="http://schemas.microsoft.com/office/powerpoint/2010/main" val="8944742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sz="2400" dirty="0" smtClean="0"/>
              <a:t>Επιλέγουμε</a:t>
            </a:r>
            <a:endParaRPr lang="el-GR" sz="2400" dirty="0"/>
          </a:p>
          <a:p>
            <a:r>
              <a:rPr lang="en-US" sz="2400" dirty="0" smtClean="0"/>
              <a:t>Descriptive </a:t>
            </a:r>
            <a:r>
              <a:rPr lang="en-US" sz="2400" dirty="0"/>
              <a:t>Statistics=</a:t>
            </a:r>
            <a:r>
              <a:rPr lang="en-US" sz="2400" dirty="0" smtClean="0"/>
              <a:t>&gt;</a:t>
            </a:r>
            <a:r>
              <a:rPr lang="el-GR" sz="2400" dirty="0" smtClean="0"/>
              <a:t> </a:t>
            </a:r>
            <a:r>
              <a:rPr lang="en-US" sz="2400" dirty="0" smtClean="0"/>
              <a:t>Explore</a:t>
            </a:r>
            <a:endParaRPr lang="en-US" sz="2400" dirty="0"/>
          </a:p>
        </p:txBody>
      </p:sp>
      <p:sp>
        <p:nvSpPr>
          <p:cNvPr id="6" name="Τίτλος 5"/>
          <p:cNvSpPr>
            <a:spLocks noGrp="1"/>
          </p:cNvSpPr>
          <p:nvPr>
            <p:ph type="title"/>
          </p:nvPr>
        </p:nvSpPr>
        <p:spPr/>
        <p:txBody>
          <a:bodyPr>
            <a:normAutofit fontScale="90000"/>
          </a:bodyPr>
          <a:lstStyle/>
          <a:p>
            <a:r>
              <a:rPr lang="el-GR" dirty="0"/>
              <a:t>Διαστήματα εμπιστοσύνης με το </a:t>
            </a:r>
            <a:r>
              <a:rPr lang="en-US" dirty="0"/>
              <a:t>SPSS </a:t>
            </a:r>
            <a:r>
              <a:rPr lang="el-GR" dirty="0" smtClean="0"/>
              <a:t>(3 </a:t>
            </a:r>
            <a:r>
              <a:rPr lang="el-GR" dirty="0"/>
              <a:t>από 4)</a:t>
            </a:r>
          </a:p>
        </p:txBody>
      </p:sp>
      <p:pic>
        <p:nvPicPr>
          <p:cNvPr id="3" name="Picture Placeholder 2" descr="Εικόνα οθόνης ηλεκτρονικού υπολογιστή όπου γίνεται χρήση του SPSS"/>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4977" r="-4977"/>
          <a:stretch>
            <a:fillRect/>
          </a:stretch>
        </p:blipFill>
        <p:spPr/>
      </p:pic>
      <p:cxnSp>
        <p:nvCxnSpPr>
          <p:cNvPr id="9" name="8 - Ευθύγραμμο βέλος σύνδεσης"/>
          <p:cNvCxnSpPr/>
          <p:nvPr/>
        </p:nvCxnSpPr>
        <p:spPr>
          <a:xfrm flipV="1">
            <a:off x="4067944" y="2348880"/>
            <a:ext cx="576064" cy="33123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6043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fontScale="77500" lnSpcReduction="20000"/>
          </a:bodyPr>
          <a:lstStyle/>
          <a:p>
            <a:r>
              <a:rPr lang="el-GR" sz="2800" dirty="0"/>
              <a:t>Το ζητούμενο 95% διάστημα </a:t>
            </a:r>
            <a:r>
              <a:rPr lang="el-GR" sz="2800" dirty="0" smtClean="0"/>
              <a:t>εμπιστοσύνης.</a:t>
            </a:r>
            <a:endParaRPr lang="el-GR" sz="2800" dirty="0"/>
          </a:p>
          <a:p>
            <a:r>
              <a:rPr lang="el-GR" sz="2800" dirty="0"/>
              <a:t>Απορρίπτεται η μηδενική υπόθεση μ=7,5 σε επίπεδο σημαντικότητας α=</a:t>
            </a:r>
            <a:r>
              <a:rPr lang="el-GR" sz="2800" dirty="0" smtClean="0"/>
              <a:t>0,05 επειδή η </a:t>
            </a:r>
            <a:r>
              <a:rPr lang="el-GR" sz="2800" dirty="0"/>
              <a:t>τιμή 7,5 δεν ανήκει στο διάστημα 7,9424-8,3996. Επειδή </a:t>
            </a:r>
            <a:r>
              <a:rPr lang="el-GR" sz="2800" dirty="0" smtClean="0"/>
              <a:t>7,5 &lt; 7,94 συμπεραίνουμε </a:t>
            </a:r>
            <a:r>
              <a:rPr lang="el-GR" sz="2800" dirty="0"/>
              <a:t>ότι οι σημερινοί μαθητές μελετούν σημαντικά περισσότερο σε σχέση με το </a:t>
            </a:r>
            <a:r>
              <a:rPr lang="el-GR" sz="2800" dirty="0" smtClean="0"/>
              <a:t>παρελθόν.</a:t>
            </a:r>
            <a:endParaRPr lang="el-GR" sz="2800" dirty="0"/>
          </a:p>
        </p:txBody>
      </p:sp>
      <p:sp>
        <p:nvSpPr>
          <p:cNvPr id="5" name="Τίτλος 4"/>
          <p:cNvSpPr>
            <a:spLocks noGrp="1"/>
          </p:cNvSpPr>
          <p:nvPr>
            <p:ph type="title"/>
          </p:nvPr>
        </p:nvSpPr>
        <p:spPr/>
        <p:txBody>
          <a:bodyPr>
            <a:normAutofit fontScale="90000"/>
          </a:bodyPr>
          <a:lstStyle/>
          <a:p>
            <a:r>
              <a:rPr lang="el-GR" dirty="0"/>
              <a:t>Διαστήματα εμπιστοσύνης με το </a:t>
            </a:r>
            <a:r>
              <a:rPr lang="en-US" dirty="0"/>
              <a:t>SPSS </a:t>
            </a:r>
            <a:r>
              <a:rPr lang="el-GR" dirty="0" smtClean="0"/>
              <a:t>(4 </a:t>
            </a:r>
            <a:r>
              <a:rPr lang="el-GR" dirty="0"/>
              <a:t>από 4)</a:t>
            </a:r>
          </a:p>
        </p:txBody>
      </p:sp>
      <p:pic>
        <p:nvPicPr>
          <p:cNvPr id="6" name="Content Placeholder 5" descr="Πίνακας δεδομένων"/>
          <p:cNvPicPr>
            <a:picLocks noGrp="1" noChangeAspect="1"/>
          </p:cNvPicPr>
          <p:nvPr>
            <p:ph idx="1"/>
          </p:nvPr>
        </p:nvPicPr>
        <p:blipFill>
          <a:blip r:embed="rId3">
            <a:extLst>
              <a:ext uri="{28A0092B-C50C-407E-A947-70E740481C1C}">
                <a14:useLocalDpi xmlns:a14="http://schemas.microsoft.com/office/drawing/2010/main" val="0"/>
              </a:ext>
            </a:extLst>
          </a:blip>
          <a:srcRect t="-1505" b="-1505"/>
          <a:stretch>
            <a:fillRect/>
          </a:stretch>
        </p:blipFill>
        <p:spPr/>
      </p:pic>
      <p:cxnSp>
        <p:nvCxnSpPr>
          <p:cNvPr id="7" name="8 - Ευθύγραμμο βέλος σύνδεσης"/>
          <p:cNvCxnSpPr/>
          <p:nvPr/>
        </p:nvCxnSpPr>
        <p:spPr>
          <a:xfrm flipV="1">
            <a:off x="3131840" y="2852936"/>
            <a:ext cx="4248472" cy="1008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66414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dirty="0"/>
              <a:t>Επαγωγική Στατιστική</a:t>
            </a:r>
            <a:endParaRPr lang="en-US" dirty="0"/>
          </a:p>
          <a:p>
            <a:endParaRPr lang="el-GR" dirty="0"/>
          </a:p>
        </p:txBody>
      </p:sp>
    </p:spTree>
    <p:extLst>
      <p:ext uri="{BB962C8B-B14F-4D97-AF65-F5344CB8AC3E}">
        <p14:creationId xmlns:p14="http://schemas.microsoft.com/office/powerpoint/2010/main" val="212802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a:t>Παρουσιάζονται οι βασικές έννοιες του ελέγχου υποθέσεων που αφορούν στη σύγκριση μέσων τιμών και τη συνάφεια μεταξύ δυο μεταβλητών. Γίνεται επίσης εισαγωγή στην εκτιμητική της μέσης τιμής με τη βοήθεια των διαστημάτων εμπιστοσύνης.</a:t>
            </a:r>
          </a:p>
        </p:txBody>
      </p:sp>
    </p:spTree>
    <p:extLst>
      <p:ext uri="{BB962C8B-B14F-4D97-AF65-F5344CB8AC3E}">
        <p14:creationId xmlns:p14="http://schemas.microsoft.com/office/powerpoint/2010/main" val="9715477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a:t>
            </a:r>
            <a:r>
              <a:rPr lang="el-GR" sz="2000" dirty="0">
                <a:solidFill>
                  <a:srgbClr val="000000"/>
                </a:solidFill>
              </a:rPr>
              <a:t>η 1</a:t>
            </a:r>
            <a:r>
              <a:rPr lang="el-GR" sz="2000" dirty="0" smtClean="0">
                <a:solidFill>
                  <a:srgbClr val="000000"/>
                </a:solidFill>
              </a:rPr>
              <a:t>.0.</a:t>
            </a:r>
            <a:endParaRPr lang="el-GR" sz="2000" dirty="0">
              <a:solidFill>
                <a:srgbClr val="000000"/>
              </a:solidFill>
            </a:endParaRPr>
          </a:p>
        </p:txBody>
      </p:sp>
    </p:spTree>
    <p:extLst>
      <p:ext uri="{BB962C8B-B14F-4D97-AF65-F5344CB8AC3E}">
        <p14:creationId xmlns:p14="http://schemas.microsoft.com/office/powerpoint/2010/main" val="11605714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solidFill>
                  <a:srgbClr val="000000"/>
                </a:solidFill>
              </a:rPr>
              <a:t>Copyright Εθνικόν και Καποδιστριακόν Πανεπιστήμιον Αθηνών 2015</a:t>
            </a:r>
            <a:r>
              <a:rPr lang="en-US" sz="2000" dirty="0">
                <a:solidFill>
                  <a:srgbClr val="000000"/>
                </a:solidFill>
              </a:rPr>
              <a:t>, </a:t>
            </a:r>
            <a:r>
              <a:rPr lang="el-GR" sz="2000" dirty="0">
                <a:solidFill>
                  <a:srgbClr val="000000"/>
                </a:solidFill>
              </a:rPr>
              <a:t>Βασίλης Γιαλαμάς 2015. Βασίλης Γιαλαμάς. «Μεθοδολογία των Επιστημών του Ανθρώπου: Στατιστική. Επαγωγική Στατιστική». Έκδοση: 1.0. Αθήνα 2015. Διαθέσιμο </a:t>
            </a:r>
            <a:r>
              <a:rPr lang="el-GR" sz="2000" dirty="0"/>
              <a:t>από τη δικτυακή </a:t>
            </a:r>
            <a:r>
              <a:rPr lang="el-GR" sz="2000" dirty="0">
                <a:solidFill>
                  <a:srgbClr val="000000"/>
                </a:solidFill>
              </a:rPr>
              <a:t>διεύθυνση: </a:t>
            </a:r>
            <a:r>
              <a:rPr lang="en-US" sz="2000" dirty="0">
                <a:solidFill>
                  <a:srgbClr val="000000"/>
                </a:solidFill>
              </a:rPr>
              <a:t>http://</a:t>
            </a:r>
            <a:r>
              <a:rPr lang="en-US" sz="2000" dirty="0" err="1">
                <a:solidFill>
                  <a:srgbClr val="000000"/>
                </a:solidFill>
              </a:rPr>
              <a:t>opencourses.uoa.gr</a:t>
            </a:r>
            <a:r>
              <a:rPr lang="en-US" sz="2000" dirty="0">
                <a:solidFill>
                  <a:srgbClr val="000000"/>
                </a:solidFill>
              </a:rPr>
              <a:t>/courses/ECD102/</a:t>
            </a:r>
            <a:r>
              <a:rPr lang="el-GR" sz="2000">
                <a:solidFill>
                  <a:srgbClr val="000000"/>
                </a:solidFill>
              </a:rPr>
              <a:t>.</a:t>
            </a:r>
            <a:endParaRPr lang="el-GR" sz="2000" dirty="0">
              <a:solidFill>
                <a:srgbClr val="000000"/>
              </a:solidFill>
            </a:endParaRPr>
          </a:p>
        </p:txBody>
      </p:sp>
    </p:spTree>
    <p:extLst>
      <p:ext uri="{BB962C8B-B14F-4D97-AF65-F5344CB8AC3E}">
        <p14:creationId xmlns:p14="http://schemas.microsoft.com/office/powerpoint/2010/main" val="31128573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a:t>
            </a:r>
            <a:r>
              <a:rPr lang="el-GR" dirty="0"/>
              <a:t>2</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b="1" dirty="0" smtClean="0">
                <a:solidFill>
                  <a:srgbClr val="000000"/>
                </a:solidFill>
              </a:rPr>
              <a:t>Σχήμα 1, Σελίδα </a:t>
            </a:r>
            <a:r>
              <a:rPr lang="el-GR" sz="2000" b="1" dirty="0">
                <a:solidFill>
                  <a:srgbClr val="000000"/>
                </a:solidFill>
              </a:rPr>
              <a:t>7</a:t>
            </a:r>
            <a:r>
              <a:rPr lang="el-GR" sz="2000" b="1" dirty="0" smtClean="0">
                <a:solidFill>
                  <a:srgbClr val="000000"/>
                </a:solidFill>
              </a:rPr>
              <a:t>: </a:t>
            </a:r>
            <a:r>
              <a:rPr lang="en-US" sz="2000" dirty="0" err="1">
                <a:solidFill>
                  <a:srgbClr val="000000"/>
                </a:solidFill>
                <a:ea typeface="Lucida Grande"/>
                <a:cs typeface="Lucida Grande"/>
              </a:rPr>
              <a:t>Σχήμ</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με</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δι</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στήμ</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a:t>
            </a:r>
            <a:r>
              <a:rPr lang="en-US" sz="2000" dirty="0">
                <a:solidFill>
                  <a:srgbClr val="000000"/>
                </a:solidFill>
                <a:ea typeface="Lucida Grande"/>
                <a:cs typeface="Lucida Grande"/>
              </a:rPr>
              <a:t>α </a:t>
            </a:r>
            <a:r>
              <a:rPr lang="en-US" sz="2000" dirty="0" err="1" smtClean="0">
                <a:solidFill>
                  <a:srgbClr val="000000"/>
                </a:solidFill>
                <a:ea typeface="Lucida Grande"/>
                <a:cs typeface="Lucida Grande"/>
              </a:rPr>
              <a:t>εμ</a:t>
            </a:r>
            <a:r>
              <a:rPr lang="en-US" sz="2000" dirty="0" smtClean="0">
                <a:solidFill>
                  <a:srgbClr val="000000"/>
                </a:solidFill>
                <a:ea typeface="Lucida Grande"/>
                <a:cs typeface="Lucida Grande"/>
              </a:rPr>
              <a:t>π</a:t>
            </a:r>
            <a:r>
              <a:rPr lang="en-US" sz="2000" dirty="0" err="1" smtClean="0">
                <a:solidFill>
                  <a:srgbClr val="000000"/>
                </a:solidFill>
                <a:ea typeface="Lucida Grande"/>
                <a:cs typeface="Lucida Grande"/>
              </a:rPr>
              <a:t>ιστοσύνης</a:t>
            </a:r>
            <a:r>
              <a:rPr lang="el-GR" sz="2000" dirty="0" smtClean="0">
                <a:solidFill>
                  <a:srgbClr val="000000"/>
                </a:solidFill>
                <a:ea typeface="Lucida Grande"/>
                <a:cs typeface="Lucida Grande"/>
              </a:rPr>
              <a:t> </a:t>
            </a:r>
            <a:r>
              <a:rPr lang="el-GR"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a:solidFill>
                  <a:srgbClr val="000000"/>
                </a:solidFill>
              </a:rPr>
              <a:t>1</a:t>
            </a:r>
            <a:r>
              <a:rPr lang="el-GR" sz="2000" b="1" dirty="0" smtClean="0">
                <a:solidFill>
                  <a:srgbClr val="000000"/>
                </a:solidFill>
              </a:rPr>
              <a:t>, Σελίδα 14: </a:t>
            </a:r>
            <a:r>
              <a:rPr lang="el-GR" sz="2000" dirty="0" smtClean="0">
                <a:solidFill>
                  <a:srgbClr val="000000"/>
                </a:solidFill>
              </a:rPr>
              <a:t>Ιστόγραμμα /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a:solidFill>
                  <a:srgbClr val="000000"/>
                </a:solidFill>
              </a:rPr>
              <a:t>2</a:t>
            </a:r>
            <a:r>
              <a:rPr lang="el-GR" sz="2000" b="1" dirty="0" smtClean="0">
                <a:solidFill>
                  <a:srgbClr val="000000"/>
                </a:solidFill>
              </a:rPr>
              <a:t>, </a:t>
            </a:r>
            <a:r>
              <a:rPr lang="el-GR" sz="2000" b="1" dirty="0">
                <a:solidFill>
                  <a:srgbClr val="000000"/>
                </a:solidFill>
              </a:rPr>
              <a:t>Σελίδα </a:t>
            </a:r>
            <a:r>
              <a:rPr lang="el-GR" sz="2000" b="1" dirty="0" smtClean="0">
                <a:solidFill>
                  <a:srgbClr val="000000"/>
                </a:solidFill>
              </a:rPr>
              <a:t>15: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οθόνης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ηλεκτρονικού</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υ</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ολογιστή</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ό</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ου</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γίνετ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ι</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χρήση</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του</a:t>
            </a:r>
            <a:r>
              <a:rPr lang="en-US" sz="2000" dirty="0">
                <a:solidFill>
                  <a:srgbClr val="000000"/>
                </a:solidFill>
                <a:ea typeface="Lucida Grande"/>
                <a:cs typeface="Lucida Grande"/>
              </a:rPr>
              <a:t> </a:t>
            </a:r>
            <a:r>
              <a:rPr lang="en-US" sz="2000" dirty="0" smtClean="0">
                <a:solidFill>
                  <a:srgbClr val="000000"/>
                </a:solidFill>
                <a:ea typeface="Lucida Grande"/>
                <a:cs typeface="Lucida Grande"/>
              </a:rPr>
              <a:t>SPSS </a:t>
            </a:r>
            <a:r>
              <a:rPr lang="el-GR" sz="2000" dirty="0" smtClean="0">
                <a:solidFill>
                  <a:srgbClr val="000000"/>
                </a:solidFill>
              </a:rPr>
              <a:t>/ </a:t>
            </a:r>
            <a:r>
              <a:rPr lang="en-US" sz="2000" dirty="0"/>
              <a:t>Copyrighted</a:t>
            </a:r>
            <a:endParaRPr lang="el-GR" sz="2000" dirty="0">
              <a:solidFill>
                <a:srgbClr val="FF0000"/>
              </a:solidFill>
            </a:endParaRPr>
          </a:p>
          <a:p>
            <a:pPr marL="0" indent="0">
              <a:buNone/>
            </a:pPr>
            <a:endParaRPr lang="el-GR" sz="2000" dirty="0">
              <a:solidFill>
                <a:srgbClr val="FF0000"/>
              </a:solidFill>
            </a:endParaRPr>
          </a:p>
        </p:txBody>
      </p:sp>
    </p:spTree>
    <p:extLst>
      <p:ext uri="{BB962C8B-B14F-4D97-AF65-F5344CB8AC3E}">
        <p14:creationId xmlns:p14="http://schemas.microsoft.com/office/powerpoint/2010/main" val="34962527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a:t>
            </a:r>
            <a:r>
              <a:rPr lang="el-GR" dirty="0"/>
              <a:t>2</a:t>
            </a:r>
            <a:r>
              <a:rPr lang="en-US" dirty="0" smtClean="0"/>
              <a:t>/</a:t>
            </a:r>
            <a:r>
              <a:rPr lang="el-GR" dirty="0"/>
              <a:t>2</a:t>
            </a:r>
            <a:r>
              <a:rPr lang="en-US" dirty="0" smtClean="0"/>
              <a:t>)</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a:p>
            <a:pPr marL="0" indent="0">
              <a:buNone/>
            </a:pPr>
            <a:r>
              <a:rPr lang="el-GR" sz="2000" b="1" dirty="0" smtClean="0">
                <a:solidFill>
                  <a:srgbClr val="000000"/>
                </a:solidFill>
              </a:rPr>
              <a:t>Πίνακας 1, Σελίδα 16: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δεδομένων</a:t>
            </a:r>
            <a:r>
              <a:rPr lang="en-US" sz="2000" dirty="0" smtClean="0">
                <a:solidFill>
                  <a:srgbClr val="000000"/>
                </a:solidFill>
                <a:ea typeface="Lucida Grande"/>
                <a:cs typeface="Lucida Grande"/>
              </a:rPr>
              <a:t> </a:t>
            </a:r>
            <a:r>
              <a:rPr lang="el-GR" sz="2000" dirty="0" smtClean="0">
                <a:solidFill>
                  <a:srgbClr val="000000"/>
                </a:solidFill>
              </a:rPr>
              <a:t>/ </a:t>
            </a:r>
            <a:r>
              <a:rPr lang="en-US" sz="2000"/>
              <a:t>Copyrighted</a:t>
            </a:r>
            <a:endParaRPr lang="el-GR" sz="2000" dirty="0" smtClean="0">
              <a:solidFill>
                <a:srgbClr val="FF0000"/>
              </a:solidFill>
            </a:endParaRPr>
          </a:p>
        </p:txBody>
      </p:sp>
    </p:spTree>
    <p:extLst>
      <p:ext uri="{BB962C8B-B14F-4D97-AF65-F5344CB8AC3E}">
        <p14:creationId xmlns:p14="http://schemas.microsoft.com/office/powerpoint/2010/main" val="25682303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smtClean="0"/>
              <a:t>Εκτιμητική</a:t>
            </a:r>
            <a:endParaRPr lang="el-GR" dirty="0"/>
          </a:p>
        </p:txBody>
      </p:sp>
    </p:spTree>
    <p:extLst>
      <p:ext uri="{BB962C8B-B14F-4D97-AF65-F5344CB8AC3E}">
        <p14:creationId xmlns:p14="http://schemas.microsoft.com/office/powerpoint/2010/main" val="446662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Σημειακές </a:t>
            </a:r>
            <a:r>
              <a:rPr lang="el-GR" dirty="0"/>
              <a:t>εκτιμήσεις παραμέτρων</a:t>
            </a:r>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sz="2800" dirty="0"/>
              <a:t>Σε πολλές περιπτώσεις το ενδιαφέρον των ερευνητών είναι η εκτίμηση της τιμής μιας παραμέτρου ενός </a:t>
            </a:r>
            <a:r>
              <a:rPr lang="el-GR" sz="2800" dirty="0" smtClean="0"/>
              <a:t>πληθυσμού.</a:t>
            </a:r>
          </a:p>
          <a:p>
            <a:pPr marL="0" indent="0">
              <a:buNone/>
            </a:pPr>
            <a:r>
              <a:rPr lang="el-GR" sz="2800" dirty="0" smtClean="0"/>
              <a:t>Η </a:t>
            </a:r>
            <a:r>
              <a:rPr lang="el-GR" sz="2800" dirty="0"/>
              <a:t>παιδίατρος του παραδείγματος που είδαμε στον έλεγχο υποθέσεων που προτείνει το μεγάλωμα των παιδιών με «πολλές αγκαλιές»</a:t>
            </a:r>
            <a:r>
              <a:rPr lang="el-GR" sz="2800" dirty="0" smtClean="0"/>
              <a:t>, ενδιαφέρεται </a:t>
            </a:r>
            <a:r>
              <a:rPr lang="el-GR" sz="2800" dirty="0"/>
              <a:t>για το μέσο βάρος των παιδιών αυτών. Δηλαδή, ενδιαφέρεται για μια </a:t>
            </a:r>
            <a:r>
              <a:rPr lang="el-GR" sz="2800" dirty="0" smtClean="0"/>
              <a:t>εκτίμηση </a:t>
            </a:r>
            <a:r>
              <a:rPr lang="el-GR" sz="2800" dirty="0"/>
              <a:t>της μέσης τιμής </a:t>
            </a:r>
            <a:r>
              <a:rPr lang="el-GR" sz="2800" i="1" dirty="0"/>
              <a:t>μ</a:t>
            </a:r>
            <a:r>
              <a:rPr lang="el-GR" sz="2800" dirty="0"/>
              <a:t> του πληθυσμού των βαρών των παιδιών αυτών με τη βοήθεια του δείγματος που διαθέτει</a:t>
            </a:r>
            <a:r>
              <a:rPr lang="el-GR" sz="2800" dirty="0" smtClean="0"/>
              <a:t>.</a:t>
            </a:r>
          </a:p>
          <a:p>
            <a:pPr marL="0" indent="0">
              <a:buNone/>
            </a:pPr>
            <a:r>
              <a:rPr lang="el-GR" sz="2800" dirty="0"/>
              <a:t>Ο βέλτιστος σημειακός εκτιμητής της μέσης τιμής ενός πληθυσμού είναι η μέση τιμή ενός τυχαίου δείγματος από τον πληθυσμό</a:t>
            </a:r>
            <a:r>
              <a:rPr lang="el-GR" sz="2800" dirty="0" smtClean="0"/>
              <a:t>:</a:t>
            </a:r>
          </a:p>
          <a:p>
            <a:pPr marL="0" indent="0">
              <a:buNone/>
            </a:pPr>
            <a:r>
              <a:rPr lang="el-GR" sz="2800" dirty="0"/>
              <a:t>Ονομάζεται </a:t>
            </a:r>
            <a:r>
              <a:rPr lang="el-GR" sz="2800" b="1" dirty="0"/>
              <a:t>σημειακός</a:t>
            </a:r>
            <a:r>
              <a:rPr lang="el-GR" sz="2800" dirty="0"/>
              <a:t> επειδή δίνει </a:t>
            </a:r>
            <a:r>
              <a:rPr lang="el-GR" sz="2800" b="1" dirty="0"/>
              <a:t>μια μόνο τιμή </a:t>
            </a:r>
            <a:r>
              <a:rPr lang="el-GR" sz="2800" dirty="0"/>
              <a:t>για τη μέση τιμή του πληθυσμού</a:t>
            </a:r>
            <a:r>
              <a:rPr lang="el-GR" sz="2800" dirty="0" smtClean="0"/>
              <a:t>.</a:t>
            </a:r>
          </a:p>
          <a:p>
            <a:pPr marL="0" indent="0">
              <a:buNone/>
            </a:pPr>
            <a:r>
              <a:rPr lang="el-GR" sz="2800" dirty="0"/>
              <a:t>Στην περίπτωση των παιδιών «με πολλές αγκαλιές»                     αφού η μέση τιμή του δείγματος είναι:</a:t>
            </a:r>
          </a:p>
          <a:p>
            <a:pPr marL="0" indent="0">
              <a:buNone/>
            </a:pPr>
            <a:endParaRPr lang="el-GR" sz="2800" dirty="0"/>
          </a:p>
          <a:p>
            <a:pPr marL="0" indent="0">
              <a:buNone/>
            </a:pPr>
            <a:endParaRPr lang="el-GR" sz="2800" dirty="0"/>
          </a:p>
          <a:p>
            <a:pPr marL="0" indent="0">
              <a:buNone/>
            </a:pPr>
            <a:endParaRPr lang="el-GR" sz="2800" dirty="0"/>
          </a:p>
        </p:txBody>
      </p:sp>
      <p:graphicFrame>
        <p:nvGraphicFramePr>
          <p:cNvPr id="4" name="6 - Αντικείμενο"/>
          <p:cNvGraphicFramePr>
            <a:graphicFrameLocks noChangeAspect="1"/>
          </p:cNvGraphicFramePr>
          <p:nvPr>
            <p:extLst>
              <p:ext uri="{D42A27DB-BD31-4B8C-83A1-F6EECF244321}">
                <p14:modId xmlns:p14="http://schemas.microsoft.com/office/powerpoint/2010/main" val="2698304595"/>
              </p:ext>
            </p:extLst>
          </p:nvPr>
        </p:nvGraphicFramePr>
        <p:xfrm>
          <a:off x="7596336" y="4281340"/>
          <a:ext cx="792088" cy="371796"/>
        </p:xfrm>
        <a:graphic>
          <a:graphicData uri="http://schemas.openxmlformats.org/presentationml/2006/ole">
            <mc:AlternateContent xmlns:mc="http://schemas.openxmlformats.org/markup-compatibility/2006">
              <mc:Choice xmlns:v="urn:schemas-microsoft-com:vml" Requires="v">
                <p:oleObj spid="_x0000_s1078" name="Εξίσωση" r:id="rId4" imgW="622030" imgH="291973" progId="Equation.3">
                  <p:embed/>
                </p:oleObj>
              </mc:Choice>
              <mc:Fallback>
                <p:oleObj name="Εξίσωση" r:id="rId4" imgW="622030" imgH="29197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4281340"/>
                        <a:ext cx="792088" cy="3717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637461216"/>
              </p:ext>
            </p:extLst>
          </p:nvPr>
        </p:nvGraphicFramePr>
        <p:xfrm>
          <a:off x="6516216" y="5424687"/>
          <a:ext cx="1224136" cy="308569"/>
        </p:xfrm>
        <a:graphic>
          <a:graphicData uri="http://schemas.openxmlformats.org/presentationml/2006/ole">
            <mc:AlternateContent xmlns:mc="http://schemas.openxmlformats.org/markup-compatibility/2006">
              <mc:Choice xmlns:v="urn:schemas-microsoft-com:vml" Requires="v">
                <p:oleObj spid="_x0000_s1079" name="Εξίσωση" r:id="rId6" imgW="1053643" imgH="266584" progId="Equation.3">
                  <p:embed/>
                </p:oleObj>
              </mc:Choice>
              <mc:Fallback>
                <p:oleObj name="Εξίσωση" r:id="rId6" imgW="1053643" imgH="266584"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216" y="5424687"/>
                        <a:ext cx="1224136" cy="308569"/>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48187397"/>
              </p:ext>
            </p:extLst>
          </p:nvPr>
        </p:nvGraphicFramePr>
        <p:xfrm>
          <a:off x="4355976" y="5723409"/>
          <a:ext cx="1118645" cy="297879"/>
        </p:xfrm>
        <a:graphic>
          <a:graphicData uri="http://schemas.openxmlformats.org/presentationml/2006/ole">
            <mc:AlternateContent xmlns:mc="http://schemas.openxmlformats.org/markup-compatibility/2006">
              <mc:Choice xmlns:v="urn:schemas-microsoft-com:vml" Requires="v">
                <p:oleObj spid="_x0000_s1080" name="Εξίσωση" r:id="rId8" imgW="1091726" imgH="291973" progId="Equation.3">
                  <p:embed/>
                </p:oleObj>
              </mc:Choice>
              <mc:Fallback>
                <p:oleObj name="Εξίσωση" r:id="rId8" imgW="1091726" imgH="29197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5976" y="5723409"/>
                        <a:ext cx="1118645" cy="297879"/>
                      </a:xfrm>
                      <a:prstGeom prst="rect">
                        <a:avLst/>
                      </a:prstGeom>
                      <a:noFill/>
                    </p:spPr>
                  </p:pic>
                </p:oleObj>
              </mc:Fallback>
            </mc:AlternateContent>
          </a:graphicData>
        </a:graphic>
      </p:graphicFrame>
    </p:spTree>
    <p:extLst>
      <p:ext uri="{BB962C8B-B14F-4D97-AF65-F5344CB8AC3E}">
        <p14:creationId xmlns:p14="http://schemas.microsoft.com/office/powerpoint/2010/main" val="7874433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Διαστήματα </a:t>
            </a:r>
            <a:r>
              <a:rPr lang="el-GR" dirty="0" smtClean="0"/>
              <a:t>εμπιστοσύνης (1 από </a:t>
            </a:r>
            <a:r>
              <a:rPr lang="el-GR" dirty="0"/>
              <a:t>8</a:t>
            </a:r>
            <a:r>
              <a:rPr lang="el-GR" dirty="0" smtClean="0"/>
              <a:t>)</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dirty="0"/>
              <a:t>Η βεβαιότητα ότι η εκτίμηση σημείου έδωσε την πραγματική μέση τιμή του πληθυσμού είναι πολύ μικρή. Οι μέσες τιμές των δειγμάτων έχουν μια φυσική μεταβλητότητα που εκφράζεται από το τυπικό σφάλμα της μέσης </a:t>
            </a:r>
            <a:r>
              <a:rPr lang="el-GR" sz="2800" dirty="0" smtClean="0"/>
              <a:t>τιμής.</a:t>
            </a:r>
          </a:p>
          <a:p>
            <a:pPr marL="0" indent="0">
              <a:buNone/>
            </a:pPr>
            <a:r>
              <a:rPr lang="el-GR" sz="2800" dirty="0" smtClean="0"/>
              <a:t>Αυτό </a:t>
            </a:r>
            <a:r>
              <a:rPr lang="el-GR" sz="2800" dirty="0"/>
              <a:t>οδήγησε σε μεθόδους εκτίμησης της μέσης τιμής ενός πληθυσμού με τη βοήθεια ενός διαστήματος τιμών για το οποίο η βεβαιότητα να περιέχει την μέση τιμή του πληθυσμού είναι γνωστή και υψηλή.</a:t>
            </a:r>
          </a:p>
        </p:txBody>
      </p:sp>
    </p:spTree>
    <p:extLst>
      <p:ext uri="{BB962C8B-B14F-4D97-AF65-F5344CB8AC3E}">
        <p14:creationId xmlns:p14="http://schemas.microsoft.com/office/powerpoint/2010/main" val="10409115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Διαστήματα </a:t>
            </a:r>
            <a:r>
              <a:rPr lang="el-GR" dirty="0" smtClean="0"/>
              <a:t>εμπιστοσύνης (2 από </a:t>
            </a:r>
            <a:r>
              <a:rPr lang="el-GR" dirty="0"/>
              <a:t>8</a:t>
            </a:r>
            <a:r>
              <a:rPr lang="el-GR" dirty="0" smtClean="0"/>
              <a:t>)</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sz="2800" dirty="0"/>
              <a:t>Η λογική της κατασκευής ενός διαστήματος εμπιστοσύνης είναι απλή:</a:t>
            </a:r>
          </a:p>
          <a:p>
            <a:pPr marL="0" indent="0">
              <a:buNone/>
            </a:pPr>
            <a:r>
              <a:rPr lang="el-GR" sz="2800" dirty="0"/>
              <a:t>Για ένα </a:t>
            </a:r>
            <a:r>
              <a:rPr lang="el-GR" sz="2800" dirty="0" smtClean="0"/>
              <a:t>πληθυσμό </a:t>
            </a:r>
            <a:r>
              <a:rPr lang="el-GR" sz="2800" dirty="0"/>
              <a:t>με άγνωστη μέση τιμή μ και γνωστή τυπική απόκλιση σ, όταν ισχύει το Κ.Ο.Θ. η δειγματοληπτική κατανομή της μέσης τιμής είναι κανονική με μέση τιμή μ και τυπική </a:t>
            </a:r>
            <a:r>
              <a:rPr lang="el-GR" sz="2800" dirty="0" smtClean="0"/>
              <a:t>απόκλιση              .</a:t>
            </a:r>
          </a:p>
          <a:p>
            <a:pPr marL="0" indent="0">
              <a:buNone/>
            </a:pPr>
            <a:r>
              <a:rPr lang="el-GR" sz="2800" dirty="0" smtClean="0"/>
              <a:t>Συνεπώς  </a:t>
            </a:r>
            <a:r>
              <a:rPr lang="el-GR" sz="2800" dirty="0"/>
              <a:t>το 95% των δειγματικών μέσων        ανήκει στο παρακάτω διάστημα:</a:t>
            </a:r>
          </a:p>
          <a:p>
            <a:pPr marL="0" indent="0">
              <a:buNone/>
            </a:pPr>
            <a:endParaRPr lang="el-GR" sz="2800" dirty="0"/>
          </a:p>
          <a:p>
            <a:pPr marL="0" indent="0">
              <a:buNone/>
            </a:pPr>
            <a:r>
              <a:rPr lang="el-GR" sz="2800" dirty="0" smtClean="0"/>
              <a:t>Ισοδύναμα </a:t>
            </a:r>
            <a:r>
              <a:rPr lang="el-GR" sz="2800" dirty="0"/>
              <a:t>η μέση τιμή μ του πληθυσμού περιλαμβάνεται στο 95% των διαστημάτων της μορφής</a:t>
            </a:r>
            <a:r>
              <a:rPr lang="el-GR" sz="2800" dirty="0" smtClean="0"/>
              <a:t>:</a:t>
            </a:r>
          </a:p>
          <a:p>
            <a:pPr marL="0" indent="0">
              <a:buNone/>
            </a:pPr>
            <a:endParaRPr lang="el-GR" sz="2800" dirty="0" smtClean="0"/>
          </a:p>
          <a:p>
            <a:pPr marL="0" indent="0">
              <a:buNone/>
            </a:pPr>
            <a:r>
              <a:rPr lang="el-GR" sz="2800" dirty="0" smtClean="0"/>
              <a:t>Το </a:t>
            </a:r>
            <a:r>
              <a:rPr lang="el-GR" sz="2800" dirty="0"/>
              <a:t>παραπάνω διάστημα ονομάζεται </a:t>
            </a:r>
            <a:r>
              <a:rPr lang="el-GR" sz="2800" b="1" dirty="0"/>
              <a:t>95%-διαστήμα εμπιστοσύνης </a:t>
            </a:r>
            <a:r>
              <a:rPr lang="el-GR" sz="2800" dirty="0"/>
              <a:t>και το ποσοστό </a:t>
            </a:r>
            <a:r>
              <a:rPr lang="el-GR" sz="2800" b="1" dirty="0"/>
              <a:t>95% είναι ο συντελεστής εμπιστοσύνης</a:t>
            </a:r>
            <a:r>
              <a:rPr lang="el-GR" sz="2800" dirty="0" smtClean="0"/>
              <a:t>.</a:t>
            </a:r>
            <a:endParaRPr lang="el-GR" sz="2800" dirty="0"/>
          </a:p>
        </p:txBody>
      </p:sp>
      <p:graphicFrame>
        <p:nvGraphicFramePr>
          <p:cNvPr id="4" name="8 - Αντικείμενο"/>
          <p:cNvGraphicFramePr>
            <a:graphicFrameLocks noChangeAspect="1"/>
          </p:cNvGraphicFramePr>
          <p:nvPr>
            <p:extLst>
              <p:ext uri="{D42A27DB-BD31-4B8C-83A1-F6EECF244321}">
                <p14:modId xmlns:p14="http://schemas.microsoft.com/office/powerpoint/2010/main" val="451330206"/>
              </p:ext>
            </p:extLst>
          </p:nvPr>
        </p:nvGraphicFramePr>
        <p:xfrm>
          <a:off x="1763688" y="2780928"/>
          <a:ext cx="706232" cy="360040"/>
        </p:xfrm>
        <a:graphic>
          <a:graphicData uri="http://schemas.openxmlformats.org/presentationml/2006/ole">
            <mc:AlternateContent xmlns:mc="http://schemas.openxmlformats.org/markup-compatibility/2006">
              <mc:Choice xmlns:v="urn:schemas-microsoft-com:vml" Requires="v">
                <p:oleObj spid="_x0000_s2114" name="Εξίσωση" r:id="rId4" imgW="647700" imgH="330200" progId="Equation.3">
                  <p:embed/>
                </p:oleObj>
              </mc:Choice>
              <mc:Fallback>
                <p:oleObj name="Εξίσωση" r:id="rId4" imgW="647700" imgH="33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2780928"/>
                        <a:ext cx="706232" cy="360040"/>
                      </a:xfrm>
                      <a:prstGeom prst="rect">
                        <a:avLst/>
                      </a:prstGeom>
                      <a:noFill/>
                    </p:spPr>
                  </p:pic>
                </p:oleObj>
              </mc:Fallback>
            </mc:AlternateContent>
          </a:graphicData>
        </a:graphic>
      </p:graphicFrame>
      <p:graphicFrame>
        <p:nvGraphicFramePr>
          <p:cNvPr id="5" name="7 - Αντικείμενο"/>
          <p:cNvGraphicFramePr>
            <a:graphicFrameLocks noChangeAspect="1"/>
          </p:cNvGraphicFramePr>
          <p:nvPr>
            <p:extLst>
              <p:ext uri="{D42A27DB-BD31-4B8C-83A1-F6EECF244321}">
                <p14:modId xmlns:p14="http://schemas.microsoft.com/office/powerpoint/2010/main" val="1356543027"/>
              </p:ext>
            </p:extLst>
          </p:nvPr>
        </p:nvGraphicFramePr>
        <p:xfrm>
          <a:off x="5364088" y="3140968"/>
          <a:ext cx="360040" cy="360040"/>
        </p:xfrm>
        <a:graphic>
          <a:graphicData uri="http://schemas.openxmlformats.org/presentationml/2006/ole">
            <mc:AlternateContent xmlns:mc="http://schemas.openxmlformats.org/markup-compatibility/2006">
              <mc:Choice xmlns:v="urn:schemas-microsoft-com:vml" Requires="v">
                <p:oleObj spid="_x0000_s2115" name="Εξίσωση" r:id="rId6" imgW="241195" imgH="241195" progId="Equation.3">
                  <p:embed/>
                </p:oleObj>
              </mc:Choice>
              <mc:Fallback>
                <p:oleObj name="Εξίσωση" r:id="rId6" imgW="241195" imgH="24119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3140968"/>
                        <a:ext cx="360040" cy="360040"/>
                      </a:xfrm>
                      <a:prstGeom prst="rect">
                        <a:avLst/>
                      </a:prstGeom>
                      <a:noFill/>
                    </p:spPr>
                  </p:pic>
                </p:oleObj>
              </mc:Fallback>
            </mc:AlternateContent>
          </a:graphicData>
        </a:graphic>
      </p:graphicFrame>
      <p:graphicFrame>
        <p:nvGraphicFramePr>
          <p:cNvPr id="6" name="6 - Αντικείμενο"/>
          <p:cNvGraphicFramePr>
            <a:graphicFrameLocks noChangeAspect="1"/>
          </p:cNvGraphicFramePr>
          <p:nvPr>
            <p:extLst>
              <p:ext uri="{D42A27DB-BD31-4B8C-83A1-F6EECF244321}">
                <p14:modId xmlns:p14="http://schemas.microsoft.com/office/powerpoint/2010/main" val="1484612869"/>
              </p:ext>
            </p:extLst>
          </p:nvPr>
        </p:nvGraphicFramePr>
        <p:xfrm>
          <a:off x="2555776" y="3573016"/>
          <a:ext cx="3024336" cy="633001"/>
        </p:xfrm>
        <a:graphic>
          <a:graphicData uri="http://schemas.openxmlformats.org/presentationml/2006/ole">
            <mc:AlternateContent xmlns:mc="http://schemas.openxmlformats.org/markup-compatibility/2006">
              <mc:Choice xmlns:v="urn:schemas-microsoft-com:vml" Requires="v">
                <p:oleObj spid="_x0000_s2116" name="Εξίσωση" r:id="rId8" imgW="2730500" imgH="571500" progId="Equation.3">
                  <p:embed/>
                </p:oleObj>
              </mc:Choice>
              <mc:Fallback>
                <p:oleObj name="Εξίσωση" r:id="rId8" imgW="2730500" imgH="5715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776" y="3573016"/>
                        <a:ext cx="3024336" cy="6330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9 - Αντικείμενο"/>
          <p:cNvGraphicFramePr>
            <a:graphicFrameLocks noChangeAspect="1"/>
          </p:cNvGraphicFramePr>
          <p:nvPr>
            <p:extLst>
              <p:ext uri="{D42A27DB-BD31-4B8C-83A1-F6EECF244321}">
                <p14:modId xmlns:p14="http://schemas.microsoft.com/office/powerpoint/2010/main" val="167807340"/>
              </p:ext>
            </p:extLst>
          </p:nvPr>
        </p:nvGraphicFramePr>
        <p:xfrm>
          <a:off x="4343995" y="4739803"/>
          <a:ext cx="3108325" cy="633413"/>
        </p:xfrm>
        <a:graphic>
          <a:graphicData uri="http://schemas.openxmlformats.org/presentationml/2006/ole">
            <mc:AlternateContent xmlns:mc="http://schemas.openxmlformats.org/markup-compatibility/2006">
              <mc:Choice xmlns:v="urn:schemas-microsoft-com:vml" Requires="v">
                <p:oleObj spid="_x0000_s2117" name="Εξίσωση" r:id="rId10" imgW="2806700" imgH="571500" progId="Equation.3">
                  <p:embed/>
                </p:oleObj>
              </mc:Choice>
              <mc:Fallback>
                <p:oleObj name="Εξίσωση" r:id="rId10" imgW="2806700" imgH="5715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995" y="4739803"/>
                        <a:ext cx="3108325" cy="633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807494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a:t>Διαστήματα εμπιστοσύνης (3 από 8</a:t>
            </a:r>
            <a:r>
              <a:rPr lang="el-GR" dirty="0" smtClean="0"/>
              <a:t>)</a:t>
            </a:r>
            <a:endParaRPr lang="el-GR" dirty="0"/>
          </a:p>
        </p:txBody>
      </p:sp>
      <p:pic>
        <p:nvPicPr>
          <p:cNvPr id="3" name="Picture Placeholder 2" descr="Σχήμα με διαστήματα εμπιστοσύνης"/>
          <p:cNvPicPr>
            <a:picLocks noGrp="1" noChangeAspect="1"/>
          </p:cNvPicPr>
          <p:nvPr>
            <p:ph type="pic" idx="1"/>
          </p:nvPr>
        </p:nvPicPr>
        <p:blipFill>
          <a:blip r:embed="rId3">
            <a:extLst>
              <a:ext uri="{28A0092B-C50C-407E-A947-70E740481C1C}">
                <a14:useLocalDpi xmlns:a14="http://schemas.microsoft.com/office/drawing/2010/main" val="0"/>
              </a:ext>
            </a:extLst>
          </a:blip>
          <a:srcRect l="-9575" r="-9575"/>
          <a:stretch>
            <a:fillRect/>
          </a:stretch>
        </p:blipFill>
        <p:spPr/>
      </p:pic>
      <p:cxnSp>
        <p:nvCxnSpPr>
          <p:cNvPr id="7" name="5 - Ευθεία γραμμή σύνδεσης"/>
          <p:cNvCxnSpPr/>
          <p:nvPr/>
        </p:nvCxnSpPr>
        <p:spPr>
          <a:xfrm>
            <a:off x="4067944" y="1844824"/>
            <a:ext cx="0" cy="316835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8 - Ευθύγραμμο βέλος σύνδεσης"/>
          <p:cNvCxnSpPr/>
          <p:nvPr/>
        </p:nvCxnSpPr>
        <p:spPr>
          <a:xfrm flipV="1">
            <a:off x="4499992" y="2564904"/>
            <a:ext cx="0" cy="936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9 - Ευθύγραμμο βέλος σύνδεσης"/>
          <p:cNvCxnSpPr/>
          <p:nvPr/>
        </p:nvCxnSpPr>
        <p:spPr>
          <a:xfrm flipV="1">
            <a:off x="3635896" y="2564904"/>
            <a:ext cx="0" cy="19442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44561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Διαστήματα εμπιστοσύνης </a:t>
            </a:r>
            <a:r>
              <a:rPr lang="el-GR" dirty="0" smtClean="0"/>
              <a:t>(4 </a:t>
            </a:r>
            <a:r>
              <a:rPr lang="el-GR" dirty="0"/>
              <a:t>από 8</a:t>
            </a:r>
            <a:r>
              <a:rPr lang="el-GR" dirty="0" smtClean="0"/>
              <a:t>)</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dirty="0"/>
              <a:t>To 95%-διαστήματος εμπιστοσύνης για τη μέση τιμή του πληθυσμού των βρεφών με «πολλές αγκαλιές» με τη βοήθεια των στοιχείων του δείγματος (Ν=</a:t>
            </a:r>
            <a:r>
              <a:rPr lang="el-GR" sz="2800" dirty="0" smtClean="0"/>
              <a:t>36) με                  </a:t>
            </a:r>
          </a:p>
          <a:p>
            <a:pPr marL="0" indent="0">
              <a:buNone/>
            </a:pPr>
            <a:r>
              <a:rPr lang="el-GR" sz="2800" dirty="0"/>
              <a:t> </a:t>
            </a:r>
            <a:r>
              <a:rPr lang="el-GR" sz="2800" dirty="0" smtClean="0"/>
              <a:t>                    και  </a:t>
            </a:r>
            <a:r>
              <a:rPr lang="el-GR" sz="2800" dirty="0"/>
              <a:t>δεδομένο ότι η τυπική απόκλιση </a:t>
            </a:r>
            <a:r>
              <a:rPr lang="el-GR" sz="2800" dirty="0" smtClean="0"/>
              <a:t>του συγκεκριμένου </a:t>
            </a:r>
            <a:r>
              <a:rPr lang="el-GR" sz="2800" dirty="0"/>
              <a:t>πληθυσμού είναι γνωστή </a:t>
            </a:r>
            <a:r>
              <a:rPr lang="el-GR" sz="2800" i="1" dirty="0"/>
              <a:t>σ</a:t>
            </a:r>
            <a:r>
              <a:rPr lang="el-GR" sz="2800" dirty="0"/>
              <a:t>=2 Kgr είναι:  </a:t>
            </a:r>
          </a:p>
          <a:p>
            <a:pPr marL="0" indent="0">
              <a:buNone/>
            </a:pPr>
            <a:endParaRPr lang="el-GR" sz="2800" dirty="0"/>
          </a:p>
          <a:p>
            <a:pPr marL="0" indent="0">
              <a:buNone/>
            </a:pPr>
            <a:endParaRPr lang="el-GR" sz="2800" dirty="0"/>
          </a:p>
        </p:txBody>
      </p:sp>
      <p:graphicFrame>
        <p:nvGraphicFramePr>
          <p:cNvPr id="4" name="Object 5"/>
          <p:cNvGraphicFramePr>
            <a:graphicFrameLocks noChangeAspect="1"/>
          </p:cNvGraphicFramePr>
          <p:nvPr>
            <p:extLst>
              <p:ext uri="{D42A27DB-BD31-4B8C-83A1-F6EECF244321}">
                <p14:modId xmlns:p14="http://schemas.microsoft.com/office/powerpoint/2010/main" val="1119425632"/>
              </p:ext>
            </p:extLst>
          </p:nvPr>
        </p:nvGraphicFramePr>
        <p:xfrm>
          <a:off x="501227" y="2996952"/>
          <a:ext cx="1622501" cy="432048"/>
        </p:xfrm>
        <a:graphic>
          <a:graphicData uri="http://schemas.openxmlformats.org/presentationml/2006/ole">
            <mc:AlternateContent xmlns:mc="http://schemas.openxmlformats.org/markup-compatibility/2006">
              <mc:Choice xmlns:v="urn:schemas-microsoft-com:vml" Requires="v">
                <p:oleObj spid="_x0000_s4130" name="Εξίσωση" r:id="rId4" imgW="1091726" imgH="291973" progId="Equation.3">
                  <p:embed/>
                </p:oleObj>
              </mc:Choice>
              <mc:Fallback>
                <p:oleObj name="Εξίσωση" r:id="rId4" imgW="1091726" imgH="29197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227" y="2996952"/>
                        <a:ext cx="1622501" cy="432048"/>
                      </a:xfrm>
                      <a:prstGeom prst="rect">
                        <a:avLst/>
                      </a:prstGeom>
                      <a:noFill/>
                    </p:spPr>
                  </p:pic>
                </p:oleObj>
              </mc:Fallback>
            </mc:AlternateContent>
          </a:graphicData>
        </a:graphic>
      </p:graphicFrame>
      <p:graphicFrame>
        <p:nvGraphicFramePr>
          <p:cNvPr id="5" name="9 - Αντικείμενο"/>
          <p:cNvGraphicFramePr>
            <a:graphicFrameLocks noChangeAspect="1"/>
          </p:cNvGraphicFramePr>
          <p:nvPr>
            <p:extLst>
              <p:ext uri="{D42A27DB-BD31-4B8C-83A1-F6EECF244321}">
                <p14:modId xmlns:p14="http://schemas.microsoft.com/office/powerpoint/2010/main" val="418451904"/>
              </p:ext>
            </p:extLst>
          </p:nvPr>
        </p:nvGraphicFramePr>
        <p:xfrm>
          <a:off x="1754084" y="4158655"/>
          <a:ext cx="5698236" cy="1142553"/>
        </p:xfrm>
        <a:graphic>
          <a:graphicData uri="http://schemas.openxmlformats.org/presentationml/2006/ole">
            <mc:AlternateContent xmlns:mc="http://schemas.openxmlformats.org/markup-compatibility/2006">
              <mc:Choice xmlns:v="urn:schemas-microsoft-com:vml" Requires="v">
                <p:oleObj spid="_x0000_s4131" name="Εξίσωση" r:id="rId6" imgW="4495800" imgH="901700" progId="Equation.3">
                  <p:embed/>
                </p:oleObj>
              </mc:Choice>
              <mc:Fallback>
                <p:oleObj name="Εξίσωση" r:id="rId6" imgW="4495800" imgH="901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4084" y="4158655"/>
                        <a:ext cx="5698236" cy="1142553"/>
                      </a:xfrm>
                      <a:prstGeom prst="rect">
                        <a:avLst/>
                      </a:prstGeom>
                      <a:noFill/>
                    </p:spPr>
                  </p:pic>
                </p:oleObj>
              </mc:Fallback>
            </mc:AlternateContent>
          </a:graphicData>
        </a:graphic>
      </p:graphicFrame>
    </p:spTree>
    <p:extLst>
      <p:ext uri="{BB962C8B-B14F-4D97-AF65-F5344CB8AC3E}">
        <p14:creationId xmlns:p14="http://schemas.microsoft.com/office/powerpoint/2010/main" val="19938107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Διαστήματα εμπιστοσύνης </a:t>
            </a:r>
            <a:r>
              <a:rPr lang="el-GR" dirty="0" smtClean="0"/>
              <a:t>(5 </a:t>
            </a:r>
            <a:r>
              <a:rPr lang="el-GR" dirty="0"/>
              <a:t>από 8</a:t>
            </a:r>
            <a:r>
              <a:rPr lang="el-GR" dirty="0" smtClean="0"/>
              <a:t>)</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sz="2800" dirty="0"/>
              <a:t>Η τιμή 1,96 είναι η τιμή της τυπική κανονικής κατανομής και θα μπορούσε να είναι μια οποιαδήποτε τιμή Ζ</a:t>
            </a:r>
            <a:r>
              <a:rPr lang="el-GR" sz="2800" baseline="-25000" dirty="0"/>
              <a:t>(1-α/2)</a:t>
            </a:r>
            <a:r>
              <a:rPr lang="el-GR" sz="2800" dirty="0"/>
              <a:t> αυτής της κατανομής που ονομάζεται </a:t>
            </a:r>
            <a:r>
              <a:rPr lang="el-GR" sz="2800" b="1" dirty="0"/>
              <a:t>συντελεστής αξιοπιστίας </a:t>
            </a:r>
            <a:r>
              <a:rPr lang="el-GR" sz="2800" dirty="0"/>
              <a:t>καθορίζοντας το ποσοστό των 100(1-α)% διαστημάτων της </a:t>
            </a:r>
            <a:r>
              <a:rPr lang="el-GR" sz="2800" dirty="0" smtClean="0"/>
              <a:t>μορφής:  </a:t>
            </a:r>
          </a:p>
          <a:p>
            <a:pPr marL="0" indent="0">
              <a:buNone/>
            </a:pPr>
            <a:endParaRPr lang="el-GR" sz="2800" dirty="0"/>
          </a:p>
          <a:p>
            <a:pPr marL="0" indent="0">
              <a:buNone/>
            </a:pPr>
            <a:r>
              <a:rPr lang="el-GR" sz="2800" dirty="0"/>
              <a:t>που περιέχουν την άγνωστη μέση τιμή </a:t>
            </a:r>
            <a:r>
              <a:rPr lang="el-GR" sz="2800" i="1" dirty="0"/>
              <a:t>μ</a:t>
            </a:r>
            <a:r>
              <a:rPr lang="el-GR" sz="2800" dirty="0"/>
              <a:t> του πληθυσμού. </a:t>
            </a:r>
            <a:endParaRPr lang="el-GR" sz="2800" dirty="0" smtClean="0"/>
          </a:p>
          <a:p>
            <a:pPr marL="0" indent="0">
              <a:buNone/>
            </a:pPr>
            <a:r>
              <a:rPr lang="el-GR" sz="2800" dirty="0"/>
              <a:t>Αν ο στόχος μας είναι η κατασκευή ενός 90%-διαστήματος τότε </a:t>
            </a:r>
            <a:r>
              <a:rPr lang="el-GR" sz="2800" dirty="0" smtClean="0"/>
              <a:t>α</a:t>
            </a:r>
            <a:r>
              <a:rPr lang="el-GR" sz="2800" dirty="0"/>
              <a:t>= 0,1 αφού 100(1-0,1)%=90%. Άρα η στον πίνακα της τυπικής κανονικής κατανομής θα αναζητηθεί η Ζ</a:t>
            </a:r>
            <a:r>
              <a:rPr lang="el-GR" sz="2800" baseline="-25000" dirty="0"/>
              <a:t>1-0,05</a:t>
            </a:r>
            <a:r>
              <a:rPr lang="el-GR" sz="2800" dirty="0"/>
              <a:t> ή </a:t>
            </a:r>
            <a:r>
              <a:rPr lang="el-GR" sz="2800" dirty="0" smtClean="0"/>
              <a:t>Ζ</a:t>
            </a:r>
            <a:r>
              <a:rPr lang="el-GR" sz="2800" baseline="-25000" dirty="0" smtClean="0"/>
              <a:t>0,95</a:t>
            </a:r>
            <a:r>
              <a:rPr lang="el-GR" sz="2800" dirty="0" smtClean="0"/>
              <a:t>. </a:t>
            </a:r>
            <a:r>
              <a:rPr lang="el-GR" sz="2800" dirty="0"/>
              <a:t>Από τον πίνακα προκύπτει Ζ</a:t>
            </a:r>
            <a:r>
              <a:rPr lang="el-GR" sz="2800" baseline="-25000" dirty="0"/>
              <a:t>0,95  </a:t>
            </a:r>
            <a:r>
              <a:rPr lang="el-GR" sz="2800" dirty="0"/>
              <a:t> =1,64 (στη στήλη Β για Β=</a:t>
            </a:r>
            <a:r>
              <a:rPr lang="el-GR" sz="2800" dirty="0" smtClean="0"/>
              <a:t>0,95).</a:t>
            </a:r>
            <a:endParaRPr lang="el-GR" sz="2800" dirty="0"/>
          </a:p>
          <a:p>
            <a:pPr marL="0" indent="0">
              <a:buNone/>
            </a:pPr>
            <a:r>
              <a:rPr lang="el-GR" sz="2800" dirty="0"/>
              <a:t>Το 90%-διάστημα εμπιστοσύνης είναι :</a:t>
            </a:r>
          </a:p>
          <a:p>
            <a:pPr marL="0" indent="0">
              <a:buNone/>
            </a:pPr>
            <a:endParaRPr lang="el-GR" sz="2800" dirty="0"/>
          </a:p>
          <a:p>
            <a:pPr marL="0" indent="0">
              <a:buNone/>
            </a:pPr>
            <a:r>
              <a:rPr lang="el-GR" sz="2800" dirty="0" smtClean="0"/>
              <a:t> </a:t>
            </a:r>
            <a:endParaRPr lang="el-GR" sz="2800" dirty="0"/>
          </a:p>
          <a:p>
            <a:pPr marL="0" indent="0">
              <a:buNone/>
            </a:pPr>
            <a:endParaRPr lang="el-GR" sz="2800" dirty="0" smtClean="0"/>
          </a:p>
          <a:p>
            <a:pPr marL="0" indent="0">
              <a:buNone/>
            </a:pPr>
            <a:endParaRPr lang="el-GR" sz="2800" dirty="0" smtClean="0"/>
          </a:p>
          <a:p>
            <a:pPr marL="0" indent="0">
              <a:buNone/>
            </a:pPr>
            <a:endParaRPr lang="el-GR" sz="2800" dirty="0" smtClean="0"/>
          </a:p>
          <a:p>
            <a:pPr marL="0" indent="0">
              <a:buNone/>
            </a:pPr>
            <a:endParaRPr lang="el-GR" sz="2800" dirty="0"/>
          </a:p>
          <a:p>
            <a:pPr marL="0" indent="0">
              <a:buNone/>
            </a:pPr>
            <a:endParaRPr lang="el-GR" sz="2800" dirty="0"/>
          </a:p>
        </p:txBody>
      </p:sp>
      <p:graphicFrame>
        <p:nvGraphicFramePr>
          <p:cNvPr id="6" name="8 - Αντικείμενο"/>
          <p:cNvGraphicFramePr>
            <a:graphicFrameLocks noChangeAspect="1"/>
          </p:cNvGraphicFramePr>
          <p:nvPr>
            <p:extLst>
              <p:ext uri="{D42A27DB-BD31-4B8C-83A1-F6EECF244321}">
                <p14:modId xmlns:p14="http://schemas.microsoft.com/office/powerpoint/2010/main" val="2880916291"/>
              </p:ext>
            </p:extLst>
          </p:nvPr>
        </p:nvGraphicFramePr>
        <p:xfrm>
          <a:off x="2483768" y="2651572"/>
          <a:ext cx="3456384" cy="600913"/>
        </p:xfrm>
        <a:graphic>
          <a:graphicData uri="http://schemas.openxmlformats.org/presentationml/2006/ole">
            <mc:AlternateContent xmlns:mc="http://schemas.openxmlformats.org/markup-compatibility/2006">
              <mc:Choice xmlns:v="urn:schemas-microsoft-com:vml" Requires="v">
                <p:oleObj spid="_x0000_s5152" name="Εξίσωση" r:id="rId4" imgW="3289300" imgH="571500" progId="Equation.3">
                  <p:embed/>
                </p:oleObj>
              </mc:Choice>
              <mc:Fallback>
                <p:oleObj name="Εξίσωση" r:id="rId4" imgW="3289300" imgH="571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2651572"/>
                        <a:ext cx="3456384" cy="600913"/>
                      </a:xfrm>
                      <a:prstGeom prst="rect">
                        <a:avLst/>
                      </a:prstGeom>
                      <a:noFill/>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1975986251"/>
              </p:ext>
            </p:extLst>
          </p:nvPr>
        </p:nvGraphicFramePr>
        <p:xfrm>
          <a:off x="3059832" y="5229200"/>
          <a:ext cx="3122612" cy="633412"/>
        </p:xfrm>
        <a:graphic>
          <a:graphicData uri="http://schemas.openxmlformats.org/presentationml/2006/ole">
            <mc:AlternateContent xmlns:mc="http://schemas.openxmlformats.org/markup-compatibility/2006">
              <mc:Choice xmlns:v="urn:schemas-microsoft-com:vml" Requires="v">
                <p:oleObj spid="_x0000_s5153" name="Εξίσωση" r:id="rId6" imgW="2819400" imgH="571500" progId="Equation.3">
                  <p:embed/>
                </p:oleObj>
              </mc:Choice>
              <mc:Fallback>
                <p:oleObj name="Εξίσωση" r:id="rId6" imgW="2819400" imgH="571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832" y="5229200"/>
                        <a:ext cx="3122612" cy="633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42120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1657</TotalTime>
  <Words>1541</Words>
  <Application>Microsoft Macintosh PowerPoint</Application>
  <PresentationFormat>On-screen Show (4:3)</PresentationFormat>
  <Paragraphs>152</Paragraphs>
  <Slides>25</Slides>
  <Notes>25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Θέμα του Office</vt:lpstr>
      <vt:lpstr>Εξίσωση</vt:lpstr>
      <vt:lpstr>Equation</vt:lpstr>
      <vt:lpstr>Μεθοδολογία των Επιστημών του Ανθρώπου: Στατιστική</vt:lpstr>
      <vt:lpstr>Περιεχόμενα ενότητας</vt:lpstr>
      <vt:lpstr>Εκτιμητική</vt:lpstr>
      <vt:lpstr>Σημειακές εκτιμήσεις παραμέτρων</vt:lpstr>
      <vt:lpstr>Διαστήματα εμπιστοσύνης (1 από 8)</vt:lpstr>
      <vt:lpstr>Διαστήματα εμπιστοσύνης (2 από 8)</vt:lpstr>
      <vt:lpstr>Διαστήματα εμπιστοσύνης (3 από 8)</vt:lpstr>
      <vt:lpstr>Διαστήματα εμπιστοσύνης (4 από 8)</vt:lpstr>
      <vt:lpstr>Διαστήματα εμπιστοσύνης (5 από 8)</vt:lpstr>
      <vt:lpstr>Διαστήματα εμπιστοσύνης (6 από 8)</vt:lpstr>
      <vt:lpstr>Διαστήματα εμπιστοσύνης (7 από 8)</vt:lpstr>
      <vt:lpstr>Διαστήματα εμπιστοσύνης (8 από 8)</vt:lpstr>
      <vt:lpstr>Διαστήματα εμπιστοσύνης με το SPSS (1 από 4)</vt:lpstr>
      <vt:lpstr>Διαστήματα εμπιστοσύνης με το SPSS (2 από 4)</vt:lpstr>
      <vt:lpstr>Διαστήματα εμπιστοσύνης με το SPSS (3 από 4)</vt:lpstr>
      <vt:lpstr>Διαστήματα εμπιστοσύνης με το SPSS (4 από 4)</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Alexandros Chantzis</cp:lastModifiedBy>
  <cp:revision>193</cp:revision>
  <dcterms:created xsi:type="dcterms:W3CDTF">2012-09-06T09:03:05Z</dcterms:created>
  <dcterms:modified xsi:type="dcterms:W3CDTF">2015-10-19T11:54:35Z</dcterms:modified>
</cp:coreProperties>
</file>