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7.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18.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9.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0.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21.xml" ContentType="application/vnd.openxmlformats-officedocument.presentationml.notesSlide+xml"/>
  <Override PartName="/ppt/embeddings/oleObject19.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0.bin" ContentType="application/vnd.openxmlformats-officedocument.oleObject"/>
  <Override PartName="/ppt/notesSlides/notesSlide27.xml" ContentType="application/vnd.openxmlformats-officedocument.presentationml.notesSlide+xml"/>
  <Override PartName="/ppt/embeddings/oleObject21.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1" r:id="rId2"/>
    <p:sldId id="302" r:id="rId3"/>
    <p:sldId id="266" r:id="rId4"/>
    <p:sldId id="308" r:id="rId5"/>
    <p:sldId id="309" r:id="rId6"/>
    <p:sldId id="310" r:id="rId7"/>
    <p:sldId id="311" r:id="rId8"/>
    <p:sldId id="312" r:id="rId9"/>
    <p:sldId id="313" r:id="rId10"/>
    <p:sldId id="314" r:id="rId11"/>
    <p:sldId id="316" r:id="rId12"/>
    <p:sldId id="317" r:id="rId13"/>
    <p:sldId id="318" r:id="rId14"/>
    <p:sldId id="319" r:id="rId15"/>
    <p:sldId id="320" r:id="rId16"/>
    <p:sldId id="265" r:id="rId17"/>
    <p:sldId id="322" r:id="rId18"/>
    <p:sldId id="323" r:id="rId19"/>
    <p:sldId id="321" r:id="rId20"/>
    <p:sldId id="325" r:id="rId21"/>
    <p:sldId id="326" r:id="rId22"/>
    <p:sldId id="327" r:id="rId23"/>
    <p:sldId id="328" r:id="rId24"/>
    <p:sldId id="329" r:id="rId25"/>
    <p:sldId id="330" r:id="rId26"/>
    <p:sldId id="331" r:id="rId27"/>
    <p:sldId id="332" r:id="rId28"/>
    <p:sldId id="280" r:id="rId29"/>
    <p:sldId id="290" r:id="rId30"/>
    <p:sldId id="295" r:id="rId31"/>
    <p:sldId id="299" r:id="rId32"/>
    <p:sldId id="303" r:id="rId33"/>
    <p:sldId id="291" r:id="rId34"/>
    <p:sldId id="294" r:id="rId35"/>
    <p:sldId id="304" r:id="rId36"/>
    <p:sldId id="305" r:id="rId37"/>
    <p:sldId id="307"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266"/>
            <p14:sldId id="308"/>
            <p14:sldId id="309"/>
            <p14:sldId id="310"/>
            <p14:sldId id="311"/>
            <p14:sldId id="312"/>
            <p14:sldId id="313"/>
            <p14:sldId id="314"/>
            <p14:sldId id="316"/>
            <p14:sldId id="317"/>
            <p14:sldId id="318"/>
            <p14:sldId id="319"/>
            <p14:sldId id="320"/>
            <p14:sldId id="265"/>
            <p14:sldId id="322"/>
            <p14:sldId id="323"/>
            <p14:sldId id="321"/>
            <p14:sldId id="325"/>
            <p14:sldId id="326"/>
            <p14:sldId id="327"/>
            <p14:sldId id="328"/>
            <p14:sldId id="329"/>
            <p14:sldId id="330"/>
            <p14:sldId id="331"/>
            <p14:sldId id="332"/>
            <p14:sldId id="280"/>
            <p14:sldId id="290"/>
            <p14:sldId id="295"/>
            <p14:sldId id="299"/>
            <p14:sldId id="303"/>
            <p14:sldId id="291"/>
            <p14:sldId id="294"/>
          </p14:sldIdLst>
        </p14:section>
        <p14:section name="Untitled Section" id="{0F1CB131-A6BD-43D0-B8D4-1F27CEF7A05E}">
          <p14:sldIdLst>
            <p14:sldId id="304"/>
            <p14:sldId id="305"/>
            <p14:sldId id="30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3" d="100"/>
          <a:sy n="83" d="100"/>
        </p:scale>
        <p:origin x="-199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13.wmf"/><Relationship Id="rId6" Type="http://schemas.openxmlformats.org/officeDocument/2006/relationships/oleObject" Target="../embeddings/oleObject10.bin"/><Relationship Id="rId7" Type="http://schemas.openxmlformats.org/officeDocument/2006/relationships/image" Target="../media/image14.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png"/><Relationship Id="rId5" Type="http://schemas.openxmlformats.org/officeDocument/2006/relationships/oleObject" Target="../embeddings/oleObject11.bin"/><Relationship Id="rId6" Type="http://schemas.openxmlformats.org/officeDocument/2006/relationships/image" Target="../media/image13.wmf"/><Relationship Id="rId7" Type="http://schemas.openxmlformats.org/officeDocument/2006/relationships/oleObject" Target="../embeddings/oleObject12.bin"/><Relationship Id="rId8" Type="http://schemas.openxmlformats.org/officeDocument/2006/relationships/image" Target="../media/image15.wmf"/><Relationship Id="rId1" Type="http://schemas.openxmlformats.org/officeDocument/2006/relationships/vmlDrawing" Target="../drawings/vmlDrawing7.vml"/><Relationship Id="rId2"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8.png"/><Relationship Id="rId5" Type="http://schemas.openxmlformats.org/officeDocument/2006/relationships/oleObject" Target="../embeddings/oleObject13.bin"/><Relationship Id="rId6" Type="http://schemas.openxmlformats.org/officeDocument/2006/relationships/image" Target="../media/image14.wmf"/><Relationship Id="rId7" Type="http://schemas.openxmlformats.org/officeDocument/2006/relationships/oleObject" Target="../embeddings/oleObject14.bin"/><Relationship Id="rId8" Type="http://schemas.openxmlformats.org/officeDocument/2006/relationships/image" Target="../media/image17.wmf"/><Relationship Id="rId1" Type="http://schemas.openxmlformats.org/officeDocument/2006/relationships/vmlDrawing" Target="../drawings/vmlDrawing8.vml"/><Relationship Id="rId2"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5.bin"/><Relationship Id="rId5" Type="http://schemas.openxmlformats.org/officeDocument/2006/relationships/image" Target="../media/image19.wmf"/><Relationship Id="rId6" Type="http://schemas.openxmlformats.org/officeDocument/2006/relationships/oleObject" Target="../embeddings/oleObject16.bin"/><Relationship Id="rId7" Type="http://schemas.openxmlformats.org/officeDocument/2006/relationships/image" Target="../media/image20.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7.bin"/><Relationship Id="rId5" Type="http://schemas.openxmlformats.org/officeDocument/2006/relationships/image" Target="../media/image21.wmf"/><Relationship Id="rId6" Type="http://schemas.openxmlformats.org/officeDocument/2006/relationships/oleObject" Target="../embeddings/oleObject18.bin"/><Relationship Id="rId7" Type="http://schemas.openxmlformats.org/officeDocument/2006/relationships/image" Target="../media/image2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9.bin"/><Relationship Id="rId5" Type="http://schemas.openxmlformats.org/officeDocument/2006/relationships/image" Target="../media/image2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0.bin"/><Relationship Id="rId5" Type="http://schemas.openxmlformats.org/officeDocument/2006/relationships/image" Target="../media/image26.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1.bin"/><Relationship Id="rId5" Type="http://schemas.openxmlformats.org/officeDocument/2006/relationships/image" Target="../media/image27.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oleObject" Target="../embeddings/oleObject5.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8.emf"/><Relationship Id="rId6" Type="http://schemas.openxmlformats.org/officeDocument/2006/relationships/oleObject" Target="../embeddings/oleObject7.bin"/><Relationship Id="rId7"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1939224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2</a:t>
            </a:r>
            <a:r>
              <a:rPr lang="el-GR" baseline="30000" dirty="0"/>
              <a:t>ο </a:t>
            </a:r>
            <a:r>
              <a:rPr lang="el-GR" dirty="0" smtClean="0"/>
              <a:t>(2 </a:t>
            </a:r>
            <a:r>
              <a:rPr lang="el-GR" dirty="0"/>
              <a:t>από </a:t>
            </a:r>
            <a:r>
              <a:rPr lang="el-GR" dirty="0" smtClean="0"/>
              <a:t>5)</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lnSpc>
                <a:spcPct val="114000"/>
              </a:lnSpc>
              <a:spcAft>
                <a:spcPts val="600"/>
              </a:spcAft>
              <a:buNone/>
            </a:pPr>
            <a:r>
              <a:rPr lang="el-GR" sz="2800" dirty="0"/>
              <a:t>Επειδή θεωρητικά ένα τυχαίο δείγμα από τον πληθυσμό με μέση τιμή </a:t>
            </a:r>
            <a:r>
              <a:rPr lang="el-GR" sz="2800" dirty="0" smtClean="0"/>
              <a:t>την </a:t>
            </a:r>
            <a:r>
              <a:rPr lang="el-GR" sz="2800" i="1" dirty="0" smtClean="0"/>
              <a:t>μ</a:t>
            </a:r>
            <a:r>
              <a:rPr lang="el-GR" sz="2800" i="1" baseline="-25000" dirty="0" smtClean="0"/>
              <a:t>0</a:t>
            </a:r>
            <a:r>
              <a:rPr lang="en-US" sz="2800" dirty="0" smtClean="0"/>
              <a:t> </a:t>
            </a:r>
            <a:r>
              <a:rPr lang="el-GR" sz="2800" dirty="0"/>
              <a:t>μπορεί να δώσει οποιαδήποτε τιμή </a:t>
            </a:r>
            <a:r>
              <a:rPr lang="en-US" sz="2800" dirty="0" smtClean="0"/>
              <a:t>z</a:t>
            </a:r>
            <a:r>
              <a:rPr lang="el-GR" sz="2800" dirty="0" smtClean="0"/>
              <a:t>, </a:t>
            </a:r>
            <a:r>
              <a:rPr lang="el-GR" sz="2800" dirty="0"/>
              <a:t>πρέπει να αποφασιστεί ποιες τιμές Ζ απορρίπτουν την μηδενική υπόθεση. </a:t>
            </a:r>
            <a:endParaRPr lang="en-US" sz="2800" dirty="0"/>
          </a:p>
          <a:p>
            <a:pPr marL="0" indent="0">
              <a:spcAft>
                <a:spcPts val="600"/>
              </a:spcAft>
              <a:buNone/>
            </a:pPr>
            <a:r>
              <a:rPr lang="el-GR" sz="2800" dirty="0"/>
              <a:t>Προφανώς αυτές είναι στα άκρα της τυπικής κανονικής κατανομής αφού όσο </a:t>
            </a:r>
            <a:r>
              <a:rPr lang="el-GR" sz="2800" dirty="0" smtClean="0"/>
              <a:t>πιο </a:t>
            </a:r>
            <a:r>
              <a:rPr lang="el-GR" sz="2800" dirty="0"/>
              <a:t>πολύ αποκλίνει η μέση τιμή του δείγματος από την </a:t>
            </a:r>
            <a:r>
              <a:rPr lang="el-GR" sz="2800" i="1" dirty="0" smtClean="0"/>
              <a:t>μ</a:t>
            </a:r>
            <a:r>
              <a:rPr lang="el-GR" sz="2800" i="1" baseline="-25000" dirty="0" smtClean="0"/>
              <a:t>0</a:t>
            </a:r>
            <a:r>
              <a:rPr lang="el-GR" sz="2800" dirty="0"/>
              <a:t> </a:t>
            </a:r>
            <a:r>
              <a:rPr lang="el-GR" sz="2800" dirty="0" smtClean="0"/>
              <a:t>τόσο </a:t>
            </a:r>
            <a:r>
              <a:rPr lang="el-GR" sz="2800" dirty="0"/>
              <a:t>μεγαλύτερη ή απόκλιση του </a:t>
            </a:r>
            <a:r>
              <a:rPr lang="en-US" sz="2800" dirty="0"/>
              <a:t>z </a:t>
            </a:r>
            <a:r>
              <a:rPr lang="el-GR" sz="2800" dirty="0"/>
              <a:t>του δείγματος από το 0.</a:t>
            </a:r>
          </a:p>
          <a:p>
            <a:pPr marL="0" indent="0">
              <a:spcAft>
                <a:spcPts val="600"/>
              </a:spcAft>
              <a:buNone/>
            </a:pPr>
            <a:r>
              <a:rPr lang="el-GR" sz="2800" dirty="0"/>
              <a:t>Η περιοχή αποδοχής ή απόρριψης </a:t>
            </a:r>
            <a:r>
              <a:rPr lang="el-GR" sz="2800" dirty="0" smtClean="0"/>
              <a:t>της </a:t>
            </a:r>
            <a:r>
              <a:rPr lang="el-GR" sz="2800" dirty="0"/>
              <a:t>μηδενικής καθορίζεται από το </a:t>
            </a:r>
            <a:r>
              <a:rPr lang="el-GR" sz="2800" b="1" dirty="0"/>
              <a:t>επίπεδο σημαντικότητας α </a:t>
            </a:r>
            <a:r>
              <a:rPr lang="el-GR" sz="2800" dirty="0"/>
              <a:t>που συνήθως είναι </a:t>
            </a:r>
            <a:r>
              <a:rPr lang="el-GR" sz="2800" dirty="0" smtClean="0"/>
              <a:t>α = 0,05 </a:t>
            </a:r>
            <a:r>
              <a:rPr lang="el-GR" sz="2800" dirty="0"/>
              <a:t>ή 5%. </a:t>
            </a:r>
            <a:endParaRPr lang="en-US" sz="2800" dirty="0"/>
          </a:p>
          <a:p>
            <a:pPr marL="0" indent="0">
              <a:spcAft>
                <a:spcPts val="600"/>
              </a:spcAft>
              <a:buNone/>
            </a:pPr>
            <a:r>
              <a:rPr lang="el-GR" sz="2800" dirty="0"/>
              <a:t>Δηλ. αν ένα δείγμα δίνει μια τιμή </a:t>
            </a:r>
            <a:r>
              <a:rPr lang="en-US" sz="2800" dirty="0"/>
              <a:t>z</a:t>
            </a:r>
            <a:r>
              <a:rPr lang="el-GR" sz="2800" dirty="0"/>
              <a:t> που ανήκει στο 5% των πιο ακραίων τιμών της τυπικής κανονικής κατανομής τότε απορρίπτεται η μηδενική </a:t>
            </a:r>
            <a:r>
              <a:rPr lang="el-GR" sz="2800" dirty="0" smtClean="0"/>
              <a:t>υπόθεση.</a:t>
            </a:r>
            <a:endParaRPr lang="el-GR" sz="2800" dirty="0"/>
          </a:p>
        </p:txBody>
      </p:sp>
    </p:spTree>
    <p:extLst>
      <p:ext uri="{BB962C8B-B14F-4D97-AF65-F5344CB8AC3E}">
        <p14:creationId xmlns:p14="http://schemas.microsoft.com/office/powerpoint/2010/main" val="24506714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77500" lnSpcReduction="20000"/>
          </a:bodyPr>
          <a:lstStyle/>
          <a:p>
            <a:r>
              <a:rPr lang="el-GR" sz="2400" dirty="0" smtClean="0"/>
              <a:t>Ζ δείγματος που υποστηρίζει </a:t>
            </a:r>
            <a:r>
              <a:rPr lang="el-GR" sz="2400" dirty="0"/>
              <a:t>την </a:t>
            </a:r>
            <a:r>
              <a:rPr lang="el-GR" sz="2400" dirty="0" smtClean="0"/>
              <a:t>Η</a:t>
            </a:r>
            <a:r>
              <a:rPr lang="el-GR" sz="2400" baseline="-25000" dirty="0" smtClean="0"/>
              <a:t>0</a:t>
            </a:r>
          </a:p>
          <a:p>
            <a:endParaRPr lang="el-GR" sz="2400" baseline="-25000" dirty="0" smtClean="0"/>
          </a:p>
          <a:p>
            <a:endParaRPr lang="el-GR" sz="2400" baseline="-25000" dirty="0" smtClean="0"/>
          </a:p>
          <a:p>
            <a:r>
              <a:rPr lang="el-GR" sz="2400" dirty="0" smtClean="0"/>
              <a:t>                                  Ζ δείγματος που </a:t>
            </a:r>
            <a:r>
              <a:rPr lang="el-GR" sz="2400" dirty="0"/>
              <a:t>απορρίπτει την </a:t>
            </a:r>
            <a:r>
              <a:rPr lang="el-GR" sz="2400" dirty="0" smtClean="0"/>
              <a:t>Η</a:t>
            </a:r>
            <a:r>
              <a:rPr lang="el-GR" sz="2400" baseline="-25000" dirty="0" smtClean="0"/>
              <a:t>0</a:t>
            </a:r>
          </a:p>
          <a:p>
            <a:endParaRPr lang="el-GR" sz="2400" baseline="-25000" dirty="0"/>
          </a:p>
        </p:txBody>
      </p:sp>
      <p:sp>
        <p:nvSpPr>
          <p:cNvPr id="6" name="Τίτλος 5"/>
          <p:cNvSpPr>
            <a:spLocks noGrp="1"/>
          </p:cNvSpPr>
          <p:nvPr>
            <p:ph type="title"/>
          </p:nvPr>
        </p:nvSpPr>
        <p:spPr/>
        <p:txBody>
          <a:bodyPr/>
          <a:lstStyle/>
          <a:p>
            <a:r>
              <a:rPr lang="el-GR" dirty="0"/>
              <a:t>Βήμα 2</a:t>
            </a:r>
            <a:r>
              <a:rPr lang="el-GR" baseline="30000" dirty="0"/>
              <a:t>ο </a:t>
            </a:r>
            <a:r>
              <a:rPr lang="el-GR" dirty="0"/>
              <a:t>(3 από </a:t>
            </a:r>
            <a:r>
              <a:rPr lang="el-GR" dirty="0" smtClean="0"/>
              <a:t>5)</a:t>
            </a:r>
            <a:endParaRPr lang="el-GR" dirty="0"/>
          </a:p>
        </p:txBody>
      </p:sp>
      <p:pic>
        <p:nvPicPr>
          <p:cNvPr id="3" name="Picture Placeholder 2" descr="Εικόνα γραφικής παράστασης τυπικής κανονικής κατανομής"/>
          <p:cNvPicPr>
            <a:picLocks noGrp="1" noChangeAspect="1"/>
          </p:cNvPicPr>
          <p:nvPr>
            <p:ph type="pic" idx="1"/>
          </p:nvPr>
        </p:nvPicPr>
        <p:blipFill>
          <a:blip r:embed="rId3">
            <a:extLst>
              <a:ext uri="{28A0092B-C50C-407E-A947-70E740481C1C}">
                <a14:useLocalDpi xmlns:a14="http://schemas.microsoft.com/office/drawing/2010/main" val="0"/>
              </a:ext>
            </a:extLst>
          </a:blip>
          <a:srcRect l="-27829" r="-27829"/>
          <a:stretch>
            <a:fillRect/>
          </a:stretch>
        </p:blipFill>
        <p:spPr/>
      </p:pic>
      <p:sp>
        <p:nvSpPr>
          <p:cNvPr id="7" name="18 - Ελεύθερη σχεδίαση"/>
          <p:cNvSpPr/>
          <p:nvPr/>
        </p:nvSpPr>
        <p:spPr>
          <a:xfrm>
            <a:off x="3347864" y="4234036"/>
            <a:ext cx="458787" cy="419100"/>
          </a:xfrm>
          <a:custGeom>
            <a:avLst/>
            <a:gdLst>
              <a:gd name="connsiteX0" fmla="*/ 522515 w 523566"/>
              <a:gd name="connsiteY0" fmla="*/ 0 h 417658"/>
              <a:gd name="connsiteX1" fmla="*/ 510639 w 523566"/>
              <a:gd name="connsiteY1" fmla="*/ 71252 h 417658"/>
              <a:gd name="connsiteX2" fmla="*/ 391886 w 523566"/>
              <a:gd name="connsiteY2" fmla="*/ 154379 h 417658"/>
              <a:gd name="connsiteX3" fmla="*/ 320634 w 523566"/>
              <a:gd name="connsiteY3" fmla="*/ 237506 h 417658"/>
              <a:gd name="connsiteX4" fmla="*/ 296883 w 523566"/>
              <a:gd name="connsiteY4" fmla="*/ 273132 h 417658"/>
              <a:gd name="connsiteX5" fmla="*/ 261257 w 523566"/>
              <a:gd name="connsiteY5" fmla="*/ 296883 h 417658"/>
              <a:gd name="connsiteX6" fmla="*/ 225631 w 523566"/>
              <a:gd name="connsiteY6" fmla="*/ 332509 h 417658"/>
              <a:gd name="connsiteX7" fmla="*/ 83128 w 523566"/>
              <a:gd name="connsiteY7" fmla="*/ 368135 h 417658"/>
              <a:gd name="connsiteX8" fmla="*/ 0 w 523566"/>
              <a:gd name="connsiteY8" fmla="*/ 391885 h 417658"/>
              <a:gd name="connsiteX9" fmla="*/ 261257 w 523566"/>
              <a:gd name="connsiteY9" fmla="*/ 415636 h 417658"/>
              <a:gd name="connsiteX10" fmla="*/ 498764 w 523566"/>
              <a:gd name="connsiteY10" fmla="*/ 391885 h 417658"/>
              <a:gd name="connsiteX11" fmla="*/ 510639 w 523566"/>
              <a:gd name="connsiteY11" fmla="*/ 296883 h 417658"/>
              <a:gd name="connsiteX12" fmla="*/ 498764 w 523566"/>
              <a:gd name="connsiteY12" fmla="*/ 142504 h 417658"/>
              <a:gd name="connsiteX13" fmla="*/ 498764 w 523566"/>
              <a:gd name="connsiteY13" fmla="*/ 106878 h 41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566" h="417658">
                <a:moveTo>
                  <a:pt x="522515" y="0"/>
                </a:moveTo>
                <a:cubicBezTo>
                  <a:pt x="518556" y="23751"/>
                  <a:pt x="523566" y="50938"/>
                  <a:pt x="510639" y="71252"/>
                </a:cubicBezTo>
                <a:cubicBezTo>
                  <a:pt x="484242" y="112733"/>
                  <a:pt x="433568" y="133537"/>
                  <a:pt x="391886" y="154379"/>
                </a:cubicBezTo>
                <a:cubicBezTo>
                  <a:pt x="258466" y="332271"/>
                  <a:pt x="444686" y="88645"/>
                  <a:pt x="320634" y="237506"/>
                </a:cubicBezTo>
                <a:cubicBezTo>
                  <a:pt x="311497" y="248470"/>
                  <a:pt x="306975" y="263040"/>
                  <a:pt x="296883" y="273132"/>
                </a:cubicBezTo>
                <a:cubicBezTo>
                  <a:pt x="286791" y="283224"/>
                  <a:pt x="272221" y="287746"/>
                  <a:pt x="261257" y="296883"/>
                </a:cubicBezTo>
                <a:cubicBezTo>
                  <a:pt x="248355" y="307634"/>
                  <a:pt x="241224" y="326272"/>
                  <a:pt x="225631" y="332509"/>
                </a:cubicBezTo>
                <a:cubicBezTo>
                  <a:pt x="180170" y="350693"/>
                  <a:pt x="129578" y="352652"/>
                  <a:pt x="83128" y="368135"/>
                </a:cubicBezTo>
                <a:cubicBezTo>
                  <a:pt x="32018" y="385171"/>
                  <a:pt x="59646" y="376974"/>
                  <a:pt x="0" y="391885"/>
                </a:cubicBezTo>
                <a:cubicBezTo>
                  <a:pt x="75829" y="401364"/>
                  <a:pt x="192526" y="417658"/>
                  <a:pt x="261257" y="415636"/>
                </a:cubicBezTo>
                <a:cubicBezTo>
                  <a:pt x="340786" y="413297"/>
                  <a:pt x="498764" y="391885"/>
                  <a:pt x="498764" y="391885"/>
                </a:cubicBezTo>
                <a:cubicBezTo>
                  <a:pt x="502722" y="360218"/>
                  <a:pt x="510639" y="328797"/>
                  <a:pt x="510639" y="296883"/>
                </a:cubicBezTo>
                <a:cubicBezTo>
                  <a:pt x="510639" y="245271"/>
                  <a:pt x="501983" y="194015"/>
                  <a:pt x="498764" y="142504"/>
                </a:cubicBezTo>
                <a:cubicBezTo>
                  <a:pt x="498023" y="130652"/>
                  <a:pt x="498764" y="118753"/>
                  <a:pt x="498764" y="106878"/>
                </a:cubicBezTo>
              </a:path>
            </a:pathLst>
          </a:custGeom>
          <a:solidFill>
            <a:schemeClr val="accent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9" name="19 - Ελεύθερη σχεδίαση"/>
          <p:cNvSpPr/>
          <p:nvPr/>
        </p:nvSpPr>
        <p:spPr>
          <a:xfrm>
            <a:off x="5147295" y="4365104"/>
            <a:ext cx="504825" cy="288925"/>
          </a:xfrm>
          <a:custGeom>
            <a:avLst/>
            <a:gdLst>
              <a:gd name="connsiteX0" fmla="*/ 3958 w 349748"/>
              <a:gd name="connsiteY0" fmla="*/ 19792 h 299599"/>
              <a:gd name="connsiteX1" fmla="*/ 15833 w 349748"/>
              <a:gd name="connsiteY1" fmla="*/ 162295 h 299599"/>
              <a:gd name="connsiteX2" fmla="*/ 27709 w 349748"/>
              <a:gd name="connsiteY2" fmla="*/ 257298 h 299599"/>
              <a:gd name="connsiteX3" fmla="*/ 122711 w 349748"/>
              <a:gd name="connsiteY3" fmla="*/ 269173 h 299599"/>
              <a:gd name="connsiteX4" fmla="*/ 241464 w 349748"/>
              <a:gd name="connsiteY4" fmla="*/ 292924 h 299599"/>
              <a:gd name="connsiteX5" fmla="*/ 336467 w 349748"/>
              <a:gd name="connsiteY5" fmla="*/ 281049 h 299599"/>
              <a:gd name="connsiteX6" fmla="*/ 324592 w 349748"/>
              <a:gd name="connsiteY6" fmla="*/ 233547 h 299599"/>
              <a:gd name="connsiteX7" fmla="*/ 277090 w 349748"/>
              <a:gd name="connsiteY7" fmla="*/ 221672 h 299599"/>
              <a:gd name="connsiteX8" fmla="*/ 170212 w 349748"/>
              <a:gd name="connsiteY8" fmla="*/ 150420 h 299599"/>
              <a:gd name="connsiteX9" fmla="*/ 134587 w 349748"/>
              <a:gd name="connsiteY9" fmla="*/ 126670 h 299599"/>
              <a:gd name="connsiteX10" fmla="*/ 39584 w 349748"/>
              <a:gd name="connsiteY10" fmla="*/ 43542 h 299599"/>
              <a:gd name="connsiteX11" fmla="*/ 3958 w 349748"/>
              <a:gd name="connsiteY11" fmla="*/ 19792 h 2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48" h="299599">
                <a:moveTo>
                  <a:pt x="3958" y="19792"/>
                </a:moveTo>
                <a:cubicBezTo>
                  <a:pt x="0" y="39584"/>
                  <a:pt x="15833" y="21055"/>
                  <a:pt x="15833" y="162295"/>
                </a:cubicBezTo>
                <a:cubicBezTo>
                  <a:pt x="15833" y="194209"/>
                  <a:pt x="5142" y="234731"/>
                  <a:pt x="27709" y="257298"/>
                </a:cubicBezTo>
                <a:cubicBezTo>
                  <a:pt x="50275" y="279864"/>
                  <a:pt x="91231" y="263926"/>
                  <a:pt x="122711" y="269173"/>
                </a:cubicBezTo>
                <a:cubicBezTo>
                  <a:pt x="162530" y="275810"/>
                  <a:pt x="241464" y="292924"/>
                  <a:pt x="241464" y="292924"/>
                </a:cubicBezTo>
                <a:cubicBezTo>
                  <a:pt x="273132" y="288966"/>
                  <a:pt x="310497" y="299599"/>
                  <a:pt x="336467" y="281049"/>
                </a:cubicBezTo>
                <a:cubicBezTo>
                  <a:pt x="349748" y="271562"/>
                  <a:pt x="336133" y="245088"/>
                  <a:pt x="324592" y="233547"/>
                </a:cubicBezTo>
                <a:cubicBezTo>
                  <a:pt x="313051" y="222006"/>
                  <a:pt x="292924" y="225630"/>
                  <a:pt x="277090" y="221672"/>
                </a:cubicBezTo>
                <a:lnTo>
                  <a:pt x="170212" y="150420"/>
                </a:lnTo>
                <a:lnTo>
                  <a:pt x="134587" y="126670"/>
                </a:lnTo>
                <a:cubicBezTo>
                  <a:pt x="95002" y="67293"/>
                  <a:pt x="122711" y="98961"/>
                  <a:pt x="39584" y="43542"/>
                </a:cubicBezTo>
                <a:cubicBezTo>
                  <a:pt x="32219" y="38632"/>
                  <a:pt x="7916" y="0"/>
                  <a:pt x="3958" y="197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26 - TextBox"/>
          <p:cNvSpPr txBox="1">
            <a:spLocks noChangeArrowheads="1"/>
          </p:cNvSpPr>
          <p:nvPr/>
        </p:nvSpPr>
        <p:spPr bwMode="auto">
          <a:xfrm>
            <a:off x="5076056" y="2780928"/>
            <a:ext cx="432048" cy="461665"/>
          </a:xfrm>
          <a:prstGeom prst="rect">
            <a:avLst/>
          </a:prstGeom>
          <a:noFill/>
          <a:ln w="9525">
            <a:noFill/>
            <a:miter lim="800000"/>
            <a:headEnd/>
            <a:tailEnd/>
          </a:ln>
        </p:spPr>
        <p:txBody>
          <a:bodyPr wrap="square">
            <a:spAutoFit/>
          </a:bodyPr>
          <a:lstStyle/>
          <a:p>
            <a:r>
              <a:rPr lang="el-GR" sz="2400" dirty="0"/>
              <a:t>α</a:t>
            </a:r>
          </a:p>
        </p:txBody>
      </p:sp>
      <p:cxnSp>
        <p:nvCxnSpPr>
          <p:cNvPr id="12" name="27 - Ευθύγραμμο βέλος σύνδεσης"/>
          <p:cNvCxnSpPr/>
          <p:nvPr/>
        </p:nvCxnSpPr>
        <p:spPr>
          <a:xfrm flipH="1">
            <a:off x="3851920" y="3212976"/>
            <a:ext cx="129614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30 - Ευθύγραμμο βέλος σύνδεσης"/>
          <p:cNvCxnSpPr/>
          <p:nvPr/>
        </p:nvCxnSpPr>
        <p:spPr>
          <a:xfrm>
            <a:off x="5220074" y="3242618"/>
            <a:ext cx="72006" cy="1050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27 - Ευθύγραμμο βέλος σύνδεσης"/>
          <p:cNvCxnSpPr/>
          <p:nvPr/>
        </p:nvCxnSpPr>
        <p:spPr>
          <a:xfrm flipV="1">
            <a:off x="2555776" y="4725144"/>
            <a:ext cx="180020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27 - Ευθύγραμμο βέλος σύνδεσης"/>
          <p:cNvCxnSpPr/>
          <p:nvPr/>
        </p:nvCxnSpPr>
        <p:spPr>
          <a:xfrm flipH="1" flipV="1">
            <a:off x="5292080" y="4725144"/>
            <a:ext cx="72008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7316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2</a:t>
            </a:r>
            <a:r>
              <a:rPr lang="el-GR" baseline="30000" dirty="0"/>
              <a:t>ο </a:t>
            </a:r>
            <a:r>
              <a:rPr lang="el-GR" dirty="0" smtClean="0"/>
              <a:t>(</a:t>
            </a:r>
            <a:r>
              <a:rPr lang="el-GR" dirty="0"/>
              <a:t>4</a:t>
            </a:r>
            <a:r>
              <a:rPr lang="el-GR" dirty="0" smtClean="0"/>
              <a:t> </a:t>
            </a:r>
            <a:r>
              <a:rPr lang="el-GR" dirty="0"/>
              <a:t>από </a:t>
            </a:r>
            <a:r>
              <a:rPr lang="el-GR" dirty="0" smtClean="0"/>
              <a:t>5)</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n-US" sz="2800" b="1" dirty="0"/>
              <a:t>B</a:t>
            </a:r>
            <a:r>
              <a:rPr lang="el-GR" sz="2800" b="1" dirty="0" smtClean="0"/>
              <a:t>ρίσκουμε </a:t>
            </a:r>
            <a:r>
              <a:rPr lang="el-GR" sz="2800" b="1" dirty="0"/>
              <a:t>τις κρίσιμες </a:t>
            </a:r>
            <a:r>
              <a:rPr lang="el-GR" sz="2800" b="1" dirty="0" smtClean="0"/>
              <a:t>με </a:t>
            </a:r>
            <a:r>
              <a:rPr lang="el-GR" sz="2800" b="1" dirty="0"/>
              <a:t>τη βοήθεια του α και δημιουργούμε τον κανόνα απόφασης σχετικά με την απόρριψη της </a:t>
            </a:r>
            <a:r>
              <a:rPr lang="el-GR" sz="2800" b="1" dirty="0" smtClean="0"/>
              <a:t>Η</a:t>
            </a:r>
            <a:r>
              <a:rPr lang="en-US" sz="2800" b="1" baseline="-25000" dirty="0" smtClean="0"/>
              <a:t>0</a:t>
            </a:r>
            <a:r>
              <a:rPr lang="en-US" sz="2800" b="1" dirty="0" smtClean="0"/>
              <a:t>.</a:t>
            </a:r>
          </a:p>
          <a:p>
            <a:pPr marL="0" indent="0">
              <a:buNone/>
            </a:pPr>
            <a:r>
              <a:rPr lang="el-GR" sz="2800" dirty="0" smtClean="0"/>
              <a:t>Συνεπώς </a:t>
            </a:r>
            <a:r>
              <a:rPr lang="el-GR" sz="2800" dirty="0"/>
              <a:t>σύμφωνα από τον πίνακα των τιμών </a:t>
            </a:r>
            <a:r>
              <a:rPr lang="el-GR" sz="2800" dirty="0" smtClean="0"/>
              <a:t>της</a:t>
            </a:r>
            <a:r>
              <a:rPr lang="en-US" sz="2800" dirty="0" smtClean="0"/>
              <a:t> </a:t>
            </a:r>
            <a:r>
              <a:rPr lang="el-GR" sz="2800" dirty="0" smtClean="0"/>
              <a:t>τυπικής </a:t>
            </a:r>
            <a:r>
              <a:rPr lang="el-GR" sz="2800" dirty="0"/>
              <a:t>κανονικής και το επίπεδο </a:t>
            </a:r>
            <a:r>
              <a:rPr lang="el-GR" sz="2800" dirty="0" smtClean="0"/>
              <a:t>σημαντικότητας</a:t>
            </a:r>
            <a:r>
              <a:rPr lang="en-US" sz="2800" dirty="0" smtClean="0"/>
              <a:t> </a:t>
            </a:r>
            <a:r>
              <a:rPr lang="el-GR" sz="2800" dirty="0" smtClean="0"/>
              <a:t>α=0,05 </a:t>
            </a:r>
            <a:r>
              <a:rPr lang="el-GR" sz="2800" b="1" dirty="0"/>
              <a:t>οι κρίσιμες τιμές</a:t>
            </a:r>
            <a:r>
              <a:rPr lang="el-GR" sz="2800" dirty="0"/>
              <a:t> (μεταξύ των οποίων βρίσκεται το 1-</a:t>
            </a:r>
            <a:r>
              <a:rPr lang="el-GR" sz="2800" dirty="0" smtClean="0"/>
              <a:t>α=0,95 </a:t>
            </a:r>
            <a:r>
              <a:rPr lang="el-GR" sz="2800" dirty="0"/>
              <a:t>των τιμών z) </a:t>
            </a:r>
            <a:r>
              <a:rPr lang="el-GR" sz="2800" b="1" dirty="0"/>
              <a:t>είναι οι -1,96 και 1,96</a:t>
            </a:r>
            <a:r>
              <a:rPr lang="el-GR" sz="2800" dirty="0" smtClean="0"/>
              <a:t>.</a:t>
            </a:r>
          </a:p>
          <a:p>
            <a:pPr marL="0" indent="0">
              <a:buNone/>
            </a:pPr>
            <a:endParaRPr lang="el-GR" sz="2800" b="1" dirty="0" smtClean="0"/>
          </a:p>
          <a:p>
            <a:pPr marL="0" indent="0">
              <a:buNone/>
            </a:pPr>
            <a:r>
              <a:rPr lang="el-GR" sz="2800" b="1" dirty="0" smtClean="0"/>
              <a:t>Κανόνας απόφασης</a:t>
            </a:r>
          </a:p>
          <a:p>
            <a:pPr marL="0" indent="0">
              <a:buNone/>
            </a:pPr>
            <a:r>
              <a:rPr lang="el-GR" sz="2800" dirty="0" smtClean="0"/>
              <a:t>Αν </a:t>
            </a:r>
            <a:r>
              <a:rPr lang="el-GR" sz="2800" dirty="0"/>
              <a:t>η τιμή </a:t>
            </a:r>
            <a:r>
              <a:rPr lang="en-US" sz="2800" dirty="0"/>
              <a:t>z </a:t>
            </a:r>
            <a:r>
              <a:rPr lang="el-GR" sz="2800" dirty="0"/>
              <a:t>βρίσκεται έξω από το διάστημα (-1,96 και 1,96) απορρίπτεται η μηδενική υπόθεση. </a:t>
            </a:r>
            <a:r>
              <a:rPr lang="el-GR" sz="2800" dirty="0" smtClean="0"/>
              <a:t>Διαφορετικά αποφασίζουμε </a:t>
            </a:r>
            <a:r>
              <a:rPr lang="el-GR" sz="2800" dirty="0"/>
              <a:t>ότι η μηδενική υπόθεση μπορεί να ισχύει.   </a:t>
            </a:r>
          </a:p>
          <a:p>
            <a:pPr marL="0" indent="0">
              <a:buNone/>
            </a:pPr>
            <a:endParaRPr lang="en-US" sz="2800" dirty="0" smtClean="0"/>
          </a:p>
        </p:txBody>
      </p:sp>
    </p:spTree>
    <p:extLst>
      <p:ext uri="{BB962C8B-B14F-4D97-AF65-F5344CB8AC3E}">
        <p14:creationId xmlns:p14="http://schemas.microsoft.com/office/powerpoint/2010/main" val="1118082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1800" dirty="0" smtClean="0"/>
              <a:t>Κρίσιμες τιμές, περιοχές «αποδοχής» και απόρριψης της μηδενικής υπόθεσης για αμφίπλευρο έλεγχο με κανονική κατανομή σε επίπεδο σημαντικότητας α=0,05.</a:t>
            </a:r>
            <a:endParaRPr lang="el-GR" sz="1800" dirty="0"/>
          </a:p>
        </p:txBody>
      </p:sp>
      <p:sp>
        <p:nvSpPr>
          <p:cNvPr id="6" name="Τίτλος 5"/>
          <p:cNvSpPr>
            <a:spLocks noGrp="1"/>
          </p:cNvSpPr>
          <p:nvPr>
            <p:ph type="title"/>
          </p:nvPr>
        </p:nvSpPr>
        <p:spPr/>
        <p:txBody>
          <a:bodyPr/>
          <a:lstStyle/>
          <a:p>
            <a:r>
              <a:rPr lang="el-GR" dirty="0"/>
              <a:t>Βήμα </a:t>
            </a:r>
            <a:r>
              <a:rPr lang="el-GR" dirty="0" smtClean="0"/>
              <a:t>2</a:t>
            </a:r>
            <a:r>
              <a:rPr lang="el-GR" baseline="30000" dirty="0" smtClean="0"/>
              <a:t>ο </a:t>
            </a:r>
            <a:r>
              <a:rPr lang="el-GR" dirty="0" smtClean="0"/>
              <a:t>(5 </a:t>
            </a:r>
            <a:r>
              <a:rPr lang="el-GR" dirty="0"/>
              <a:t>από 5)</a:t>
            </a:r>
          </a:p>
        </p:txBody>
      </p:sp>
      <p:pic>
        <p:nvPicPr>
          <p:cNvPr id="3" name="Picture Placeholder 2" descr="Εικόνα γραφικής παράστασης με κανονική κατανομή"/>
          <p:cNvPicPr>
            <a:picLocks noGrp="1" noChangeAspect="1"/>
          </p:cNvPicPr>
          <p:nvPr>
            <p:ph type="pic" idx="1"/>
          </p:nvPr>
        </p:nvPicPr>
        <p:blipFill>
          <a:blip r:embed="rId3">
            <a:extLst>
              <a:ext uri="{28A0092B-C50C-407E-A947-70E740481C1C}">
                <a14:useLocalDpi xmlns:a14="http://schemas.microsoft.com/office/drawing/2010/main" val="0"/>
              </a:ext>
            </a:extLst>
          </a:blip>
          <a:srcRect t="-71" b="-71"/>
          <a:stretch>
            <a:fillRect/>
          </a:stretch>
        </p:blipFill>
        <p:spPr/>
      </p:pic>
    </p:spTree>
    <p:extLst>
      <p:ext uri="{BB962C8B-B14F-4D97-AF65-F5344CB8AC3E}">
        <p14:creationId xmlns:p14="http://schemas.microsoft.com/office/powerpoint/2010/main" val="36986429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3</a:t>
            </a:r>
            <a:r>
              <a:rPr lang="el-GR" baseline="30000" dirty="0" smtClean="0"/>
              <a:t>ο</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800" dirty="0"/>
              <a:t>Στο στάδιο αυτό </a:t>
            </a:r>
            <a:r>
              <a:rPr lang="el-GR" sz="2800" b="1" dirty="0"/>
              <a:t>υπολογίζεται η τιμή z για το δείγμα που διαθέτουμε και τη συγκρίνουμε με τις κρίσιμες τιμές του κανόνα </a:t>
            </a:r>
            <a:r>
              <a:rPr lang="el-GR" sz="2800" b="1" dirty="0" smtClean="0"/>
              <a:t>απόφασης</a:t>
            </a:r>
            <a:r>
              <a:rPr lang="el-GR" sz="2800" dirty="0" smtClean="0"/>
              <a:t>.</a:t>
            </a:r>
          </a:p>
          <a:p>
            <a:pPr marL="0" indent="0">
              <a:buNone/>
            </a:pPr>
            <a:r>
              <a:rPr lang="el-GR" sz="2800" dirty="0" smtClean="0"/>
              <a:t>Στο </a:t>
            </a:r>
            <a:r>
              <a:rPr lang="el-GR" sz="2800" dirty="0"/>
              <a:t>παράδειγμα μας θεωρούμε ότι ο πληθυσμός των παιδιών με «πολλές αγκαλιές» έχει την ίδια τυπική απόκλιση σ με τον υπαρκτό </a:t>
            </a:r>
            <a:r>
              <a:rPr lang="el-GR" sz="2800" dirty="0" smtClean="0"/>
              <a:t>πληθυσμό.</a:t>
            </a:r>
          </a:p>
          <a:p>
            <a:pPr marL="0" indent="0">
              <a:buNone/>
            </a:pPr>
            <a:endParaRPr lang="el-GR" sz="2800" dirty="0"/>
          </a:p>
          <a:p>
            <a:pPr marL="0" indent="0">
              <a:buNone/>
            </a:pPr>
            <a:endParaRPr lang="el-GR" sz="2800" dirty="0" smtClean="0"/>
          </a:p>
          <a:p>
            <a:pPr marL="0" indent="0">
              <a:buNone/>
            </a:pPr>
            <a:r>
              <a:rPr lang="el-GR" sz="2800" dirty="0" smtClean="0"/>
              <a:t>Το </a:t>
            </a:r>
            <a:r>
              <a:rPr lang="el-GR" sz="2800" dirty="0"/>
              <a:t>z ανήκει στην περιοχή απόρριψης αφού z &gt;1,96 και απορρίπτουμε την υπόθεση ότι </a:t>
            </a:r>
            <a:r>
              <a:rPr lang="el-GR" sz="2800" i="1" dirty="0"/>
              <a:t>μ</a:t>
            </a:r>
            <a:r>
              <a:rPr lang="el-GR" sz="2800" dirty="0"/>
              <a:t>=10,5. Επειδή δε η τιμή του z είναι θετική αποφασίζουμε ότι </a:t>
            </a:r>
            <a:r>
              <a:rPr lang="el-GR" sz="2800" i="1" dirty="0"/>
              <a:t>μ</a:t>
            </a:r>
            <a:r>
              <a:rPr lang="el-GR" sz="2800" dirty="0" smtClean="0"/>
              <a:t>&gt;10,5.</a:t>
            </a:r>
            <a:endParaRPr lang="el-GR"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451897527"/>
              </p:ext>
            </p:extLst>
          </p:nvPr>
        </p:nvGraphicFramePr>
        <p:xfrm>
          <a:off x="1991389" y="3717032"/>
          <a:ext cx="4452819" cy="936104"/>
        </p:xfrm>
        <a:graphic>
          <a:graphicData uri="http://schemas.openxmlformats.org/presentationml/2006/ole">
            <mc:AlternateContent xmlns:mc="http://schemas.openxmlformats.org/markup-compatibility/2006">
              <mc:Choice xmlns:v="urn:schemas-microsoft-com:vml" Requires="v">
                <p:oleObj spid="_x0000_s8205" name="Equation" r:id="rId4" imgW="2235200" imgH="469900" progId="Equation.3">
                  <p:embed/>
                </p:oleObj>
              </mc:Choice>
              <mc:Fallback>
                <p:oleObj name="Equation" r:id="rId4" imgW="2235200" imgH="469900" progId="Equation.3">
                  <p:embed/>
                  <p:pic>
                    <p:nvPicPr>
                      <p:cNvPr id="0" name=""/>
                      <p:cNvPicPr/>
                      <p:nvPr/>
                    </p:nvPicPr>
                    <p:blipFill>
                      <a:blip r:embed="rId5"/>
                      <a:stretch>
                        <a:fillRect/>
                      </a:stretch>
                    </p:blipFill>
                    <p:spPr>
                      <a:xfrm>
                        <a:off x="1991389" y="3717032"/>
                        <a:ext cx="4452819" cy="936104"/>
                      </a:xfrm>
                      <a:prstGeom prst="rect">
                        <a:avLst/>
                      </a:prstGeom>
                    </p:spPr>
                  </p:pic>
                </p:oleObj>
              </mc:Fallback>
            </mc:AlternateContent>
          </a:graphicData>
        </a:graphic>
      </p:graphicFrame>
    </p:spTree>
    <p:extLst>
      <p:ext uri="{BB962C8B-B14F-4D97-AF65-F5344CB8AC3E}">
        <p14:creationId xmlns:p14="http://schemas.microsoft.com/office/powerpoint/2010/main" val="2443021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4</a:t>
            </a:r>
            <a:r>
              <a:rPr lang="el-GR" baseline="30000" dirty="0" smtClean="0"/>
              <a:t>ο</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b="1" dirty="0"/>
              <a:t>Εκφράζουμε με μη στατιστικούς όρους το αποτέλεσμα του </a:t>
            </a:r>
            <a:r>
              <a:rPr lang="el-GR" sz="2800" b="1" dirty="0" smtClean="0"/>
              <a:t>ελέγχου.</a:t>
            </a:r>
            <a:endParaRPr lang="el-GR" sz="2800" dirty="0" smtClean="0"/>
          </a:p>
          <a:p>
            <a:pPr marL="0" indent="0">
              <a:buNone/>
            </a:pPr>
            <a:r>
              <a:rPr lang="el-GR" sz="2800" dirty="0" smtClean="0"/>
              <a:t>Τα </a:t>
            </a:r>
            <a:r>
              <a:rPr lang="el-GR" sz="2800" dirty="0"/>
              <a:t>παιδιά που δέχονται «πολλές αγκαλιές» από τους γονείς τους στην βρεφική ηλικία έχουν σημαντικά ταχύτερη ανάπτυξη σε ηλικία 2 </a:t>
            </a:r>
            <a:r>
              <a:rPr lang="el-GR" sz="2800" dirty="0" smtClean="0"/>
              <a:t>ετών.</a:t>
            </a:r>
            <a:endParaRPr lang="el-GR" sz="2800" dirty="0"/>
          </a:p>
        </p:txBody>
      </p:sp>
    </p:spTree>
    <p:extLst>
      <p:ext uri="{BB962C8B-B14F-4D97-AF65-F5344CB8AC3E}">
        <p14:creationId xmlns:p14="http://schemas.microsoft.com/office/powerpoint/2010/main" val="1445971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Μονόπλευρος έλεγχος (1 από 5)</a:t>
            </a:r>
            <a:endParaRPr lang="el-GR" dirty="0"/>
          </a:p>
        </p:txBody>
      </p:sp>
      <p:sp>
        <p:nvSpPr>
          <p:cNvPr id="5" name="Θέση περιεχομένου 4"/>
          <p:cNvSpPr>
            <a:spLocks noGrp="1"/>
          </p:cNvSpPr>
          <p:nvPr>
            <p:ph idx="1"/>
          </p:nvPr>
        </p:nvSpPr>
        <p:spPr/>
        <p:txBody>
          <a:bodyPr>
            <a:noAutofit/>
          </a:bodyPr>
          <a:lstStyle/>
          <a:p>
            <a:r>
              <a:rPr lang="el-GR" sz="2400" dirty="0"/>
              <a:t>Ο έλεγχος που παρουσιάστηκε στις προηγούμενες διαφάνειες ονομάζεται </a:t>
            </a:r>
            <a:r>
              <a:rPr lang="el-GR" sz="2400" b="1" dirty="0"/>
              <a:t>αμφίπλευρος</a:t>
            </a:r>
            <a:r>
              <a:rPr lang="el-GR" sz="2400" dirty="0"/>
              <a:t> αφού απορρίπτοντας τη μηδενική υπόθεση μπορεί να αποφασίσουμε ότι η μέση τιμή είναι είτε μεγαλύτερη είτε μικρότερη από </a:t>
            </a:r>
            <a:r>
              <a:rPr lang="el-GR" sz="2400" dirty="0" smtClean="0"/>
              <a:t>την </a:t>
            </a:r>
            <a:r>
              <a:rPr lang="el-GR" sz="2400" i="1" dirty="0" smtClean="0"/>
              <a:t>μ</a:t>
            </a:r>
            <a:r>
              <a:rPr lang="el-GR" sz="2400" i="1" baseline="-25000" dirty="0" smtClean="0"/>
              <a:t>0</a:t>
            </a:r>
            <a:r>
              <a:rPr lang="el-GR" sz="2400" dirty="0" smtClean="0"/>
              <a:t>.</a:t>
            </a:r>
            <a:endParaRPr lang="el-GR" sz="2400" i="1" baseline="-25000" dirty="0"/>
          </a:p>
          <a:p>
            <a:r>
              <a:rPr lang="el-GR" sz="2400" dirty="0"/>
              <a:t>Σε πολλές περιπτώσεις ο ερευνητής θέλει να υποστηρίξει ότι η μέση τιμή είναι μεγαλύτερη (ή σε άλλες περιπτώσεις μικρότερη) από την τιμή </a:t>
            </a:r>
            <a:r>
              <a:rPr lang="el-GR" sz="2400" i="1" dirty="0" smtClean="0"/>
              <a:t>μ</a:t>
            </a:r>
            <a:r>
              <a:rPr lang="el-GR" sz="2400" i="1" baseline="-25000" dirty="0" smtClean="0"/>
              <a:t>0</a:t>
            </a:r>
            <a:r>
              <a:rPr lang="el-GR" sz="2400" dirty="0" smtClean="0"/>
              <a:t>. </a:t>
            </a:r>
            <a:r>
              <a:rPr lang="el-GR" sz="2400" dirty="0"/>
              <a:t>Τότε ο έλεγχος ονομάζεται </a:t>
            </a:r>
            <a:r>
              <a:rPr lang="el-GR" sz="2400" b="1" dirty="0"/>
              <a:t>μονόπλευρος</a:t>
            </a:r>
            <a:r>
              <a:rPr lang="el-GR" sz="2400" dirty="0"/>
              <a:t> και  οι υποθέσεις </a:t>
            </a:r>
            <a:r>
              <a:rPr lang="el-GR" sz="2400" dirty="0" smtClean="0"/>
              <a:t>γράφονται:</a:t>
            </a:r>
          </a:p>
        </p:txBody>
      </p:sp>
      <p:graphicFrame>
        <p:nvGraphicFramePr>
          <p:cNvPr id="6" name="Object 2"/>
          <p:cNvGraphicFramePr>
            <a:graphicFrameLocks noChangeAspect="1"/>
          </p:cNvGraphicFramePr>
          <p:nvPr>
            <p:extLst>
              <p:ext uri="{D42A27DB-BD31-4B8C-83A1-F6EECF244321}">
                <p14:modId xmlns:p14="http://schemas.microsoft.com/office/powerpoint/2010/main" val="3550820075"/>
              </p:ext>
            </p:extLst>
          </p:nvPr>
        </p:nvGraphicFramePr>
        <p:xfrm>
          <a:off x="2627784" y="4869160"/>
          <a:ext cx="1331656" cy="792088"/>
        </p:xfrm>
        <a:graphic>
          <a:graphicData uri="http://schemas.openxmlformats.org/presentationml/2006/ole">
            <mc:AlternateContent xmlns:mc="http://schemas.openxmlformats.org/markup-compatibility/2006">
              <mc:Choice xmlns:v="urn:schemas-microsoft-com:vml" Requires="v">
                <p:oleObj spid="_x0000_s10262" name="Εξίσωση" r:id="rId4" imgW="1079280" imgH="647640" progId="Equation.3">
                  <p:embed/>
                </p:oleObj>
              </mc:Choice>
              <mc:Fallback>
                <p:oleObj name="Εξίσωση" r:id="rId4" imgW="1079280" imgH="647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869160"/>
                        <a:ext cx="1331656" cy="792088"/>
                      </a:xfrm>
                      <a:prstGeom prst="rect">
                        <a:avLst/>
                      </a:prstGeom>
                      <a:noFill/>
                      <a:ln>
                        <a:noFill/>
                      </a:ln>
                      <a:effec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4219134689"/>
              </p:ext>
            </p:extLst>
          </p:nvPr>
        </p:nvGraphicFramePr>
        <p:xfrm>
          <a:off x="4541887" y="4862008"/>
          <a:ext cx="1326257" cy="799240"/>
        </p:xfrm>
        <a:graphic>
          <a:graphicData uri="http://schemas.openxmlformats.org/presentationml/2006/ole">
            <mc:AlternateContent xmlns:mc="http://schemas.openxmlformats.org/markup-compatibility/2006">
              <mc:Choice xmlns:v="urn:schemas-microsoft-com:vml" Requires="v">
                <p:oleObj spid="_x0000_s10263" name="Εξίσωση" r:id="rId6" imgW="1066680" imgH="647640" progId="Equation.3">
                  <p:embed/>
                </p:oleObj>
              </mc:Choice>
              <mc:Fallback>
                <p:oleObj name="Εξίσωση" r:id="rId6" imgW="1066680" imgH="647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887" y="4862008"/>
                        <a:ext cx="1326257" cy="7992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Autofit/>
          </a:bodyPr>
          <a:lstStyle/>
          <a:p>
            <a:pPr marL="457200" indent="-457200">
              <a:buFont typeface="Arial"/>
              <a:buChar char="•"/>
            </a:pPr>
            <a:r>
              <a:rPr lang="el-GR" sz="2400" dirty="0" smtClean="0"/>
              <a:t>Στον </a:t>
            </a:r>
            <a:r>
              <a:rPr lang="el-GR" sz="2400" dirty="0"/>
              <a:t>μονόπλευρο έλεγχο το επίπεδο σημαντικότητας τοποθετείται στο ένα άκρο της </a:t>
            </a:r>
            <a:r>
              <a:rPr lang="el-GR" sz="2400" dirty="0" smtClean="0"/>
              <a:t>τυπικής </a:t>
            </a:r>
            <a:r>
              <a:rPr lang="el-GR" sz="2400" dirty="0"/>
              <a:t>κανονικής </a:t>
            </a:r>
            <a:r>
              <a:rPr lang="el-GR" sz="2400" dirty="0" smtClean="0"/>
              <a:t>κατανομής.</a:t>
            </a:r>
            <a:endParaRPr lang="el-GR" sz="2400" dirty="0"/>
          </a:p>
          <a:p>
            <a:pPr marL="457200" indent="-457200">
              <a:buFont typeface="Arial"/>
              <a:buChar char="•"/>
            </a:pPr>
            <a:endParaRPr lang="el-GR" sz="2400" dirty="0" smtClean="0"/>
          </a:p>
          <a:p>
            <a:r>
              <a:rPr lang="el-GR" sz="2400" b="1" dirty="0"/>
              <a:t>Κανόνας απόφασης</a:t>
            </a:r>
            <a:r>
              <a:rPr lang="en-US" sz="2400" b="1" dirty="0"/>
              <a:t>:</a:t>
            </a:r>
            <a:r>
              <a:rPr lang="el-GR" sz="2400" dirty="0"/>
              <a:t> η μηδενική υπόθεση απορρίπτεται </a:t>
            </a:r>
            <a:r>
              <a:rPr lang="el-GR" sz="2400" dirty="0" smtClean="0"/>
              <a:t>αν                .</a:t>
            </a:r>
            <a:endParaRPr lang="el-GR" sz="2400" dirty="0"/>
          </a:p>
        </p:txBody>
      </p:sp>
      <p:sp>
        <p:nvSpPr>
          <p:cNvPr id="5" name="Τίτλος 4"/>
          <p:cNvSpPr>
            <a:spLocks noGrp="1"/>
          </p:cNvSpPr>
          <p:nvPr>
            <p:ph type="title"/>
          </p:nvPr>
        </p:nvSpPr>
        <p:spPr/>
        <p:txBody>
          <a:bodyPr/>
          <a:lstStyle/>
          <a:p>
            <a:r>
              <a:rPr lang="el-GR" dirty="0"/>
              <a:t>Μονόπλευρος έλεγχος </a:t>
            </a:r>
            <a:r>
              <a:rPr lang="el-GR" dirty="0" smtClean="0"/>
              <a:t>(2 </a:t>
            </a:r>
            <a:r>
              <a:rPr lang="el-GR" dirty="0"/>
              <a:t>από </a:t>
            </a:r>
            <a:r>
              <a:rPr lang="el-GR" dirty="0" smtClean="0"/>
              <a:t>5)</a:t>
            </a:r>
            <a:endParaRPr lang="el-GR" dirty="0"/>
          </a:p>
        </p:txBody>
      </p:sp>
      <p:pic>
        <p:nvPicPr>
          <p:cNvPr id="4" name="Content Placeholder 3" descr="Εικόνα γραφικής παράστασης τυπικής κανονικής κατανομής"/>
          <p:cNvPicPr>
            <a:picLocks noGrp="1" noChangeAspect="1"/>
          </p:cNvPicPr>
          <p:nvPr>
            <p:ph idx="1"/>
          </p:nvPr>
        </p:nvPicPr>
        <p:blipFill>
          <a:blip r:embed="rId4">
            <a:extLst>
              <a:ext uri="{28A0092B-C50C-407E-A947-70E740481C1C}">
                <a14:useLocalDpi xmlns:a14="http://schemas.microsoft.com/office/drawing/2010/main" val="0"/>
              </a:ext>
            </a:extLst>
          </a:blip>
          <a:srcRect t="-4250" b="-4250"/>
          <a:stretch>
            <a:fillRect/>
          </a:stretch>
        </p:blipFill>
        <p:spPr/>
      </p:pic>
      <p:sp>
        <p:nvSpPr>
          <p:cNvPr id="7" name="6 - Ελεύθερη σχεδίαση"/>
          <p:cNvSpPr/>
          <p:nvPr/>
        </p:nvSpPr>
        <p:spPr>
          <a:xfrm>
            <a:off x="7018933" y="5085432"/>
            <a:ext cx="433387" cy="431800"/>
          </a:xfrm>
          <a:custGeom>
            <a:avLst/>
            <a:gdLst>
              <a:gd name="connsiteX0" fmla="*/ 3958 w 349748"/>
              <a:gd name="connsiteY0" fmla="*/ 19792 h 299599"/>
              <a:gd name="connsiteX1" fmla="*/ 15833 w 349748"/>
              <a:gd name="connsiteY1" fmla="*/ 162295 h 299599"/>
              <a:gd name="connsiteX2" fmla="*/ 27709 w 349748"/>
              <a:gd name="connsiteY2" fmla="*/ 257298 h 299599"/>
              <a:gd name="connsiteX3" fmla="*/ 122711 w 349748"/>
              <a:gd name="connsiteY3" fmla="*/ 269173 h 299599"/>
              <a:gd name="connsiteX4" fmla="*/ 241464 w 349748"/>
              <a:gd name="connsiteY4" fmla="*/ 292924 h 299599"/>
              <a:gd name="connsiteX5" fmla="*/ 336467 w 349748"/>
              <a:gd name="connsiteY5" fmla="*/ 281049 h 299599"/>
              <a:gd name="connsiteX6" fmla="*/ 324592 w 349748"/>
              <a:gd name="connsiteY6" fmla="*/ 233547 h 299599"/>
              <a:gd name="connsiteX7" fmla="*/ 277090 w 349748"/>
              <a:gd name="connsiteY7" fmla="*/ 221672 h 299599"/>
              <a:gd name="connsiteX8" fmla="*/ 170212 w 349748"/>
              <a:gd name="connsiteY8" fmla="*/ 150420 h 299599"/>
              <a:gd name="connsiteX9" fmla="*/ 134587 w 349748"/>
              <a:gd name="connsiteY9" fmla="*/ 126670 h 299599"/>
              <a:gd name="connsiteX10" fmla="*/ 39584 w 349748"/>
              <a:gd name="connsiteY10" fmla="*/ 43542 h 299599"/>
              <a:gd name="connsiteX11" fmla="*/ 3958 w 349748"/>
              <a:gd name="connsiteY11" fmla="*/ 19792 h 2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48" h="299599">
                <a:moveTo>
                  <a:pt x="3958" y="19792"/>
                </a:moveTo>
                <a:cubicBezTo>
                  <a:pt x="0" y="39584"/>
                  <a:pt x="15833" y="21055"/>
                  <a:pt x="15833" y="162295"/>
                </a:cubicBezTo>
                <a:cubicBezTo>
                  <a:pt x="15833" y="194209"/>
                  <a:pt x="5142" y="234731"/>
                  <a:pt x="27709" y="257298"/>
                </a:cubicBezTo>
                <a:cubicBezTo>
                  <a:pt x="50275" y="279864"/>
                  <a:pt x="91231" y="263926"/>
                  <a:pt x="122711" y="269173"/>
                </a:cubicBezTo>
                <a:cubicBezTo>
                  <a:pt x="162530" y="275810"/>
                  <a:pt x="241464" y="292924"/>
                  <a:pt x="241464" y="292924"/>
                </a:cubicBezTo>
                <a:cubicBezTo>
                  <a:pt x="273132" y="288966"/>
                  <a:pt x="310497" y="299599"/>
                  <a:pt x="336467" y="281049"/>
                </a:cubicBezTo>
                <a:cubicBezTo>
                  <a:pt x="349748" y="271562"/>
                  <a:pt x="336133" y="245088"/>
                  <a:pt x="324592" y="233547"/>
                </a:cubicBezTo>
                <a:cubicBezTo>
                  <a:pt x="313051" y="222006"/>
                  <a:pt x="292924" y="225630"/>
                  <a:pt x="277090" y="221672"/>
                </a:cubicBezTo>
                <a:lnTo>
                  <a:pt x="170212" y="150420"/>
                </a:lnTo>
                <a:lnTo>
                  <a:pt x="134587" y="126670"/>
                </a:lnTo>
                <a:cubicBezTo>
                  <a:pt x="95002" y="67293"/>
                  <a:pt x="122711" y="98961"/>
                  <a:pt x="39584" y="43542"/>
                </a:cubicBezTo>
                <a:cubicBezTo>
                  <a:pt x="32219" y="38632"/>
                  <a:pt x="7916" y="0"/>
                  <a:pt x="3958" y="197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26 - TextBox"/>
          <p:cNvSpPr txBox="1">
            <a:spLocks noChangeArrowheads="1"/>
          </p:cNvSpPr>
          <p:nvPr/>
        </p:nvSpPr>
        <p:spPr bwMode="auto">
          <a:xfrm>
            <a:off x="6949331" y="3789040"/>
            <a:ext cx="935037" cy="461665"/>
          </a:xfrm>
          <a:prstGeom prst="rect">
            <a:avLst/>
          </a:prstGeom>
          <a:noFill/>
          <a:ln w="9525">
            <a:noFill/>
            <a:miter lim="800000"/>
            <a:headEnd/>
            <a:tailEnd/>
          </a:ln>
        </p:spPr>
        <p:txBody>
          <a:bodyPr>
            <a:spAutoFit/>
          </a:bodyPr>
          <a:lstStyle/>
          <a:p>
            <a:r>
              <a:rPr lang="el-GR" sz="2400" dirty="0"/>
              <a:t>α=5%</a:t>
            </a:r>
          </a:p>
        </p:txBody>
      </p:sp>
      <p:cxnSp>
        <p:nvCxnSpPr>
          <p:cNvPr id="9" name="8 - Ευθύγραμμο βέλος σύνδεσης"/>
          <p:cNvCxnSpPr/>
          <p:nvPr/>
        </p:nvCxnSpPr>
        <p:spPr>
          <a:xfrm flipH="1">
            <a:off x="7236296" y="4183360"/>
            <a:ext cx="50230" cy="901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2"/>
          <p:cNvGraphicFramePr>
            <a:graphicFrameLocks noChangeAspect="1"/>
          </p:cNvGraphicFramePr>
          <p:nvPr>
            <p:extLst>
              <p:ext uri="{D42A27DB-BD31-4B8C-83A1-F6EECF244321}">
                <p14:modId xmlns:p14="http://schemas.microsoft.com/office/powerpoint/2010/main" val="3328189088"/>
              </p:ext>
            </p:extLst>
          </p:nvPr>
        </p:nvGraphicFramePr>
        <p:xfrm>
          <a:off x="3923754" y="1916832"/>
          <a:ext cx="1296318" cy="771068"/>
        </p:xfrm>
        <a:graphic>
          <a:graphicData uri="http://schemas.openxmlformats.org/presentationml/2006/ole">
            <mc:AlternateContent xmlns:mc="http://schemas.openxmlformats.org/markup-compatibility/2006">
              <mc:Choice xmlns:v="urn:schemas-microsoft-com:vml" Requires="v">
                <p:oleObj spid="_x0000_s11284" name="Εξίσωση" r:id="rId5" imgW="1079280" imgH="647640" progId="Equation.3">
                  <p:embed/>
                </p:oleObj>
              </mc:Choice>
              <mc:Fallback>
                <p:oleObj name="Εξίσωση" r:id="rId5" imgW="1079280" imgH="647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754" y="1916832"/>
                        <a:ext cx="1296318" cy="771068"/>
                      </a:xfrm>
                      <a:prstGeom prst="rect">
                        <a:avLst/>
                      </a:prstGeom>
                      <a:noFill/>
                      <a:ln>
                        <a:noFill/>
                      </a:ln>
                      <a:effec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197674992"/>
              </p:ext>
            </p:extLst>
          </p:nvPr>
        </p:nvGraphicFramePr>
        <p:xfrm>
          <a:off x="971600" y="5856886"/>
          <a:ext cx="860414" cy="308418"/>
        </p:xfrm>
        <a:graphic>
          <a:graphicData uri="http://schemas.openxmlformats.org/presentationml/2006/ole">
            <mc:AlternateContent xmlns:mc="http://schemas.openxmlformats.org/markup-compatibility/2006">
              <mc:Choice xmlns:v="urn:schemas-microsoft-com:vml" Requires="v">
                <p:oleObj spid="_x0000_s11285" name="Εξίσωση" r:id="rId7" imgW="736560" imgH="266400" progId="Equation.3">
                  <p:embed/>
                </p:oleObj>
              </mc:Choice>
              <mc:Fallback>
                <p:oleObj name="Εξίσωση" r:id="rId7" imgW="7365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5856886"/>
                        <a:ext cx="860414" cy="3084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829688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b="1" dirty="0"/>
              <a:t>Κανόνας απόφασης</a:t>
            </a:r>
            <a:r>
              <a:rPr lang="en-US" sz="2400" b="1" dirty="0"/>
              <a:t>:</a:t>
            </a:r>
            <a:r>
              <a:rPr lang="el-GR" sz="2400" dirty="0"/>
              <a:t> η μηδενική υπόθεση απορρίπτεται </a:t>
            </a:r>
            <a:r>
              <a:rPr lang="el-GR" sz="2400" dirty="0" smtClean="0"/>
              <a:t>αν                  .</a:t>
            </a:r>
            <a:endParaRPr lang="el-GR" sz="2400" dirty="0"/>
          </a:p>
        </p:txBody>
      </p:sp>
      <p:sp>
        <p:nvSpPr>
          <p:cNvPr id="6" name="Τίτλος 5"/>
          <p:cNvSpPr>
            <a:spLocks noGrp="1"/>
          </p:cNvSpPr>
          <p:nvPr>
            <p:ph type="title"/>
          </p:nvPr>
        </p:nvSpPr>
        <p:spPr/>
        <p:txBody>
          <a:bodyPr/>
          <a:lstStyle/>
          <a:p>
            <a:r>
              <a:rPr lang="el-GR" dirty="0"/>
              <a:t>Μονόπλευρος έλεγχος </a:t>
            </a:r>
            <a:r>
              <a:rPr lang="el-GR" dirty="0" smtClean="0"/>
              <a:t>(3 </a:t>
            </a:r>
            <a:r>
              <a:rPr lang="el-GR" dirty="0"/>
              <a:t>από </a:t>
            </a:r>
            <a:r>
              <a:rPr lang="el-GR" dirty="0" smtClean="0"/>
              <a:t>5)</a:t>
            </a:r>
            <a:endParaRPr lang="el-GR" dirty="0"/>
          </a:p>
        </p:txBody>
      </p:sp>
      <p:pic>
        <p:nvPicPr>
          <p:cNvPr id="3" name="Picture Placeholder 2" descr="Εικόνα γραφικής παράστασης τυπικής κανονικής κατανομής"/>
          <p:cNvPicPr>
            <a:picLocks noGrp="1" noChangeAspect="1"/>
          </p:cNvPicPr>
          <p:nvPr>
            <p:ph type="pic" idx="1"/>
          </p:nvPr>
        </p:nvPicPr>
        <p:blipFill>
          <a:blip r:embed="rId4">
            <a:extLst>
              <a:ext uri="{28A0092B-C50C-407E-A947-70E740481C1C}">
                <a14:useLocalDpi xmlns:a14="http://schemas.microsoft.com/office/drawing/2010/main" val="0"/>
              </a:ext>
            </a:extLst>
          </a:blip>
          <a:srcRect l="-19231" r="-19231"/>
          <a:stretch>
            <a:fillRect/>
          </a:stretch>
        </p:blipFill>
        <p:spPr/>
      </p:pic>
      <p:sp>
        <p:nvSpPr>
          <p:cNvPr id="7" name="10 - Ελεύθερη σχεδίαση"/>
          <p:cNvSpPr/>
          <p:nvPr/>
        </p:nvSpPr>
        <p:spPr>
          <a:xfrm>
            <a:off x="3203079" y="4149080"/>
            <a:ext cx="504825" cy="490538"/>
          </a:xfrm>
          <a:custGeom>
            <a:avLst/>
            <a:gdLst>
              <a:gd name="connsiteX0" fmla="*/ 522515 w 523566"/>
              <a:gd name="connsiteY0" fmla="*/ 0 h 417658"/>
              <a:gd name="connsiteX1" fmla="*/ 510639 w 523566"/>
              <a:gd name="connsiteY1" fmla="*/ 71252 h 417658"/>
              <a:gd name="connsiteX2" fmla="*/ 391886 w 523566"/>
              <a:gd name="connsiteY2" fmla="*/ 154379 h 417658"/>
              <a:gd name="connsiteX3" fmla="*/ 320634 w 523566"/>
              <a:gd name="connsiteY3" fmla="*/ 237506 h 417658"/>
              <a:gd name="connsiteX4" fmla="*/ 296883 w 523566"/>
              <a:gd name="connsiteY4" fmla="*/ 273132 h 417658"/>
              <a:gd name="connsiteX5" fmla="*/ 261257 w 523566"/>
              <a:gd name="connsiteY5" fmla="*/ 296883 h 417658"/>
              <a:gd name="connsiteX6" fmla="*/ 225631 w 523566"/>
              <a:gd name="connsiteY6" fmla="*/ 332509 h 417658"/>
              <a:gd name="connsiteX7" fmla="*/ 83128 w 523566"/>
              <a:gd name="connsiteY7" fmla="*/ 368135 h 417658"/>
              <a:gd name="connsiteX8" fmla="*/ 0 w 523566"/>
              <a:gd name="connsiteY8" fmla="*/ 391885 h 417658"/>
              <a:gd name="connsiteX9" fmla="*/ 261257 w 523566"/>
              <a:gd name="connsiteY9" fmla="*/ 415636 h 417658"/>
              <a:gd name="connsiteX10" fmla="*/ 498764 w 523566"/>
              <a:gd name="connsiteY10" fmla="*/ 391885 h 417658"/>
              <a:gd name="connsiteX11" fmla="*/ 510639 w 523566"/>
              <a:gd name="connsiteY11" fmla="*/ 296883 h 417658"/>
              <a:gd name="connsiteX12" fmla="*/ 498764 w 523566"/>
              <a:gd name="connsiteY12" fmla="*/ 142504 h 417658"/>
              <a:gd name="connsiteX13" fmla="*/ 498764 w 523566"/>
              <a:gd name="connsiteY13" fmla="*/ 106878 h 41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566" h="417658">
                <a:moveTo>
                  <a:pt x="522515" y="0"/>
                </a:moveTo>
                <a:cubicBezTo>
                  <a:pt x="518556" y="23751"/>
                  <a:pt x="523566" y="50938"/>
                  <a:pt x="510639" y="71252"/>
                </a:cubicBezTo>
                <a:cubicBezTo>
                  <a:pt x="484242" y="112733"/>
                  <a:pt x="433568" y="133537"/>
                  <a:pt x="391886" y="154379"/>
                </a:cubicBezTo>
                <a:cubicBezTo>
                  <a:pt x="258466" y="332271"/>
                  <a:pt x="444686" y="88645"/>
                  <a:pt x="320634" y="237506"/>
                </a:cubicBezTo>
                <a:cubicBezTo>
                  <a:pt x="311497" y="248470"/>
                  <a:pt x="306975" y="263040"/>
                  <a:pt x="296883" y="273132"/>
                </a:cubicBezTo>
                <a:cubicBezTo>
                  <a:pt x="286791" y="283224"/>
                  <a:pt x="272221" y="287746"/>
                  <a:pt x="261257" y="296883"/>
                </a:cubicBezTo>
                <a:cubicBezTo>
                  <a:pt x="248355" y="307634"/>
                  <a:pt x="241224" y="326272"/>
                  <a:pt x="225631" y="332509"/>
                </a:cubicBezTo>
                <a:cubicBezTo>
                  <a:pt x="180170" y="350693"/>
                  <a:pt x="129578" y="352652"/>
                  <a:pt x="83128" y="368135"/>
                </a:cubicBezTo>
                <a:cubicBezTo>
                  <a:pt x="32018" y="385171"/>
                  <a:pt x="59646" y="376974"/>
                  <a:pt x="0" y="391885"/>
                </a:cubicBezTo>
                <a:cubicBezTo>
                  <a:pt x="75829" y="401364"/>
                  <a:pt x="192526" y="417658"/>
                  <a:pt x="261257" y="415636"/>
                </a:cubicBezTo>
                <a:cubicBezTo>
                  <a:pt x="340786" y="413297"/>
                  <a:pt x="498764" y="391885"/>
                  <a:pt x="498764" y="391885"/>
                </a:cubicBezTo>
                <a:cubicBezTo>
                  <a:pt x="502722" y="360218"/>
                  <a:pt x="510639" y="328797"/>
                  <a:pt x="510639" y="296883"/>
                </a:cubicBezTo>
                <a:cubicBezTo>
                  <a:pt x="510639" y="245271"/>
                  <a:pt x="501983" y="194015"/>
                  <a:pt x="498764" y="142504"/>
                </a:cubicBezTo>
                <a:cubicBezTo>
                  <a:pt x="498023" y="130652"/>
                  <a:pt x="498764" y="118753"/>
                  <a:pt x="498764" y="106878"/>
                </a:cubicBezTo>
              </a:path>
            </a:pathLst>
          </a:custGeom>
          <a:solidFill>
            <a:schemeClr val="accent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9" name="26 - TextBox"/>
          <p:cNvSpPr txBox="1">
            <a:spLocks noChangeArrowheads="1"/>
          </p:cNvSpPr>
          <p:nvPr/>
        </p:nvSpPr>
        <p:spPr bwMode="auto">
          <a:xfrm>
            <a:off x="2915816" y="3212976"/>
            <a:ext cx="936625" cy="461963"/>
          </a:xfrm>
          <a:prstGeom prst="rect">
            <a:avLst/>
          </a:prstGeom>
          <a:noFill/>
          <a:ln w="9525">
            <a:noFill/>
            <a:miter lim="800000"/>
            <a:headEnd/>
            <a:tailEnd/>
          </a:ln>
        </p:spPr>
        <p:txBody>
          <a:bodyPr>
            <a:spAutoFit/>
          </a:bodyPr>
          <a:lstStyle/>
          <a:p>
            <a:r>
              <a:rPr lang="el-GR" sz="2400" dirty="0"/>
              <a:t>α=5%</a:t>
            </a:r>
          </a:p>
        </p:txBody>
      </p:sp>
      <p:cxnSp>
        <p:nvCxnSpPr>
          <p:cNvPr id="10" name="12 - Ευθύγραμμο βέλος σύνδεσης"/>
          <p:cNvCxnSpPr/>
          <p:nvPr/>
        </p:nvCxnSpPr>
        <p:spPr>
          <a:xfrm>
            <a:off x="3203848" y="3717032"/>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3"/>
          <p:cNvGraphicFramePr>
            <a:graphicFrameLocks noChangeAspect="1"/>
          </p:cNvGraphicFramePr>
          <p:nvPr>
            <p:extLst>
              <p:ext uri="{D42A27DB-BD31-4B8C-83A1-F6EECF244321}">
                <p14:modId xmlns:p14="http://schemas.microsoft.com/office/powerpoint/2010/main" val="873111178"/>
              </p:ext>
            </p:extLst>
          </p:nvPr>
        </p:nvGraphicFramePr>
        <p:xfrm>
          <a:off x="4860032" y="1695028"/>
          <a:ext cx="1204491" cy="725860"/>
        </p:xfrm>
        <a:graphic>
          <a:graphicData uri="http://schemas.openxmlformats.org/presentationml/2006/ole">
            <mc:AlternateContent xmlns:mc="http://schemas.openxmlformats.org/markup-compatibility/2006">
              <mc:Choice xmlns:v="urn:schemas-microsoft-com:vml" Requires="v">
                <p:oleObj spid="_x0000_s12308" name="Εξίσωση" r:id="rId5" imgW="1066680" imgH="647640" progId="Equation.3">
                  <p:embed/>
                </p:oleObj>
              </mc:Choice>
              <mc:Fallback>
                <p:oleObj name="Εξίσωση" r:id="rId5" imgW="1066680" imgH="647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695028"/>
                        <a:ext cx="1204491" cy="725860"/>
                      </a:xfrm>
                      <a:prstGeom prst="rect">
                        <a:avLst/>
                      </a:prstGeom>
                      <a:noFill/>
                      <a:ln>
                        <a:noFill/>
                      </a:ln>
                      <a:effec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277357272"/>
              </p:ext>
            </p:extLst>
          </p:nvPr>
        </p:nvGraphicFramePr>
        <p:xfrm>
          <a:off x="4038063" y="5589240"/>
          <a:ext cx="1182009" cy="351408"/>
        </p:xfrm>
        <a:graphic>
          <a:graphicData uri="http://schemas.openxmlformats.org/presentationml/2006/ole">
            <mc:AlternateContent xmlns:mc="http://schemas.openxmlformats.org/markup-compatibility/2006">
              <mc:Choice xmlns:v="urn:schemas-microsoft-com:vml" Requires="v">
                <p:oleObj spid="_x0000_s12309" name="Εξίσωση" r:id="rId7" imgW="888840" imgH="266400" progId="Equation.3">
                  <p:embed/>
                </p:oleObj>
              </mc:Choice>
              <mc:Fallback>
                <p:oleObj name="Εξίσωση" r:id="rId7" imgW="88884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063" y="5589240"/>
                        <a:ext cx="1182009" cy="3514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09346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Μονόπλευρος έλεγχος </a:t>
            </a:r>
            <a:r>
              <a:rPr lang="el-GR" dirty="0" smtClean="0"/>
              <a:t>(4 </a:t>
            </a:r>
            <a:r>
              <a:rPr lang="el-GR" dirty="0"/>
              <a:t>από </a:t>
            </a:r>
            <a:r>
              <a:rPr lang="el-GR" dirty="0" smtClean="0"/>
              <a:t>5)</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b="1" dirty="0"/>
              <a:t>Αν η παιδίατρος επιθυμούσε να ελέγξει την ερευνητική υπόθεση ότι τα παιδιά με «πολλές αγκαλιές» σε ηλικία 2 ετών έχουν μεγαλύτερο βάρος από τα τυπικά παιδιά θα έπρεπε να ακολουθήσει τα παρακάτω βήματα:</a:t>
            </a:r>
          </a:p>
          <a:p>
            <a:pPr marL="457200" indent="-457200">
              <a:buFont typeface="+mj-lt"/>
              <a:buAutoNum type="arabicPeriod"/>
            </a:pPr>
            <a:r>
              <a:rPr lang="el-GR" sz="2400" dirty="0"/>
              <a:t>Διατύπωση στατιστικών υποθέσεων και επιλογή επιπέδου </a:t>
            </a:r>
            <a:r>
              <a:rPr lang="el-GR" sz="2400" dirty="0" smtClean="0"/>
              <a:t>σημαντικότητας</a:t>
            </a:r>
          </a:p>
          <a:p>
            <a:pPr marL="457200" indent="-457200">
              <a:buFont typeface="+mj-lt"/>
              <a:buAutoNum type="arabicPeriod"/>
            </a:pPr>
            <a:endParaRPr lang="el-GR" sz="2400" dirty="0"/>
          </a:p>
          <a:p>
            <a:pPr marL="457200" indent="-457200">
              <a:buFont typeface="+mj-lt"/>
              <a:buAutoNum type="arabicPeriod"/>
            </a:pPr>
            <a:endParaRPr lang="el-GR"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4145304561"/>
              </p:ext>
            </p:extLst>
          </p:nvPr>
        </p:nvGraphicFramePr>
        <p:xfrm>
          <a:off x="1691680" y="4073485"/>
          <a:ext cx="1376387" cy="723667"/>
        </p:xfrm>
        <a:graphic>
          <a:graphicData uri="http://schemas.openxmlformats.org/presentationml/2006/ole">
            <mc:AlternateContent xmlns:mc="http://schemas.openxmlformats.org/markup-compatibility/2006">
              <mc:Choice xmlns:v="urn:schemas-microsoft-com:vml" Requires="v">
                <p:oleObj spid="_x0000_s13330" name="Εξίσωση" r:id="rId4" imgW="1231560" imgH="647640" progId="Equation.3">
                  <p:embed/>
                </p:oleObj>
              </mc:Choice>
              <mc:Fallback>
                <p:oleObj name="Εξίσωση" r:id="rId4" imgW="1231560" imgH="647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073485"/>
                        <a:ext cx="1376387" cy="723667"/>
                      </a:xfrm>
                      <a:prstGeom prst="rect">
                        <a:avLst/>
                      </a:prstGeom>
                      <a:noFill/>
                      <a:ln>
                        <a:noFill/>
                      </a:ln>
                      <a:effec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2815016390"/>
              </p:ext>
            </p:extLst>
          </p:nvPr>
        </p:nvGraphicFramePr>
        <p:xfrm>
          <a:off x="3779838" y="4293096"/>
          <a:ext cx="1114410" cy="360040"/>
        </p:xfrm>
        <a:graphic>
          <a:graphicData uri="http://schemas.openxmlformats.org/presentationml/2006/ole">
            <mc:AlternateContent xmlns:mc="http://schemas.openxmlformats.org/markup-compatibility/2006">
              <mc:Choice xmlns:v="urn:schemas-microsoft-com:vml" Requires="v">
                <p:oleObj spid="_x0000_s13331" name="Εξίσωση" r:id="rId6" imgW="825480" imgH="266400" progId="Equation.3">
                  <p:embed/>
                </p:oleObj>
              </mc:Choice>
              <mc:Fallback>
                <p:oleObj name="Εξίσωση" r:id="rId6" imgW="82548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4293096"/>
                        <a:ext cx="1114410" cy="3600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127785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37900018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Μονόπλευρος έλεγχος </a:t>
            </a:r>
            <a:r>
              <a:rPr lang="el-GR" dirty="0" smtClean="0"/>
              <a:t>(5 </a:t>
            </a:r>
            <a:r>
              <a:rPr lang="el-GR" dirty="0"/>
              <a:t>από </a:t>
            </a:r>
            <a:r>
              <a:rPr lang="el-GR" dirty="0" smtClean="0"/>
              <a:t>5)</a:t>
            </a:r>
            <a:endParaRPr lang="el-GR"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2"/>
            </a:pPr>
            <a:r>
              <a:rPr lang="el-GR" sz="2400" dirty="0"/>
              <a:t>Ε</a:t>
            </a:r>
            <a:r>
              <a:rPr lang="el-GR" sz="2400" dirty="0" smtClean="0"/>
              <a:t>πειδή </a:t>
            </a:r>
            <a:r>
              <a:rPr lang="el-GR" sz="2400" dirty="0"/>
              <a:t>το δείγμα είναι μεγάλο Ν=</a:t>
            </a:r>
            <a:r>
              <a:rPr lang="el-GR" sz="2400" dirty="0" smtClean="0"/>
              <a:t>36&gt;</a:t>
            </a:r>
            <a:r>
              <a:rPr lang="el-GR" sz="2400" dirty="0"/>
              <a:t>30 και ισχύει το Κ.Ο.Θ. για τη δειγματοληπτική κατανομή της μέσης </a:t>
            </a:r>
            <a:r>
              <a:rPr lang="el-GR" sz="2400" dirty="0" smtClean="0"/>
              <a:t>τιμής, το </a:t>
            </a:r>
            <a:r>
              <a:rPr lang="el-GR" sz="2400" dirty="0"/>
              <a:t>πηλίκο Ζ ακολουθεί την τυπική κανονική κατανομή και </a:t>
            </a:r>
            <a:r>
              <a:rPr lang="el-GR" sz="2400" dirty="0" smtClean="0"/>
              <a:t>κανόνας </a:t>
            </a:r>
            <a:r>
              <a:rPr lang="el-GR" sz="2400" dirty="0"/>
              <a:t>απόφασης </a:t>
            </a:r>
            <a:r>
              <a:rPr lang="el-GR" sz="2400" dirty="0" smtClean="0"/>
              <a:t>είναι: Η </a:t>
            </a:r>
            <a:r>
              <a:rPr lang="el-GR" sz="2400" dirty="0"/>
              <a:t>μηδενική υπόθεση απορρίπτεται </a:t>
            </a:r>
            <a:r>
              <a:rPr lang="el-GR" sz="2400" dirty="0" smtClean="0"/>
              <a:t>αν              . </a:t>
            </a:r>
          </a:p>
          <a:p>
            <a:pPr marL="457200" indent="-457200">
              <a:buFont typeface="+mj-lt"/>
              <a:buAutoNum type="arabicPeriod" startAt="3"/>
            </a:pPr>
            <a:endParaRPr lang="el-GR" sz="2400" dirty="0" smtClean="0"/>
          </a:p>
          <a:p>
            <a:pPr marL="457200" indent="-457200">
              <a:buFont typeface="+mj-lt"/>
              <a:buAutoNum type="arabicPeriod" startAt="3"/>
            </a:pPr>
            <a:r>
              <a:rPr lang="el-GR" sz="2400" dirty="0" smtClean="0"/>
              <a:t>Επειδή                                                                                        </a:t>
            </a:r>
          </a:p>
          <a:p>
            <a:pPr marL="0" indent="0">
              <a:buNone/>
            </a:pPr>
            <a:r>
              <a:rPr lang="el-GR" sz="2400" dirty="0" smtClean="0"/>
              <a:t>απορρίπτεται </a:t>
            </a:r>
            <a:r>
              <a:rPr lang="el-GR" sz="2400" dirty="0"/>
              <a:t>η μηδενική υπόθεση και γίνεται αποδεκτή η </a:t>
            </a:r>
            <a:r>
              <a:rPr lang="el-GR" sz="2400" dirty="0" smtClean="0"/>
              <a:t>εναλλακτική.</a:t>
            </a:r>
          </a:p>
          <a:p>
            <a:pPr marL="457200" indent="-457200">
              <a:buFont typeface="+mj-lt"/>
              <a:buAutoNum type="arabicPeriod" startAt="4"/>
            </a:pPr>
            <a:r>
              <a:rPr lang="el-GR" sz="2400" dirty="0" smtClean="0"/>
              <a:t>Επαληθεύεται </a:t>
            </a:r>
            <a:r>
              <a:rPr lang="el-GR" sz="2400" dirty="0"/>
              <a:t>η ερευνητική </a:t>
            </a:r>
            <a:r>
              <a:rPr lang="el-GR" sz="2400" dirty="0" smtClean="0"/>
              <a:t>υπόθεση.</a:t>
            </a:r>
            <a:endParaRPr lang="el-GR" sz="2400" dirty="0"/>
          </a:p>
          <a:p>
            <a:pPr marL="457200" indent="-457200">
              <a:buFont typeface="+mj-lt"/>
              <a:buAutoNum type="arabicPeriod" startAt="2"/>
            </a:pPr>
            <a:endParaRPr lang="el-GR" sz="2400" dirty="0" smtClean="0"/>
          </a:p>
        </p:txBody>
      </p:sp>
      <p:graphicFrame>
        <p:nvGraphicFramePr>
          <p:cNvPr id="8" name="Object 11"/>
          <p:cNvGraphicFramePr>
            <a:graphicFrameLocks noChangeAspect="1"/>
          </p:cNvGraphicFramePr>
          <p:nvPr>
            <p:extLst>
              <p:ext uri="{D42A27DB-BD31-4B8C-83A1-F6EECF244321}">
                <p14:modId xmlns:p14="http://schemas.microsoft.com/office/powerpoint/2010/main" val="1591343299"/>
              </p:ext>
            </p:extLst>
          </p:nvPr>
        </p:nvGraphicFramePr>
        <p:xfrm>
          <a:off x="3221236" y="3162300"/>
          <a:ext cx="774700" cy="266700"/>
        </p:xfrm>
        <a:graphic>
          <a:graphicData uri="http://schemas.openxmlformats.org/presentationml/2006/ole">
            <mc:AlternateContent xmlns:mc="http://schemas.openxmlformats.org/markup-compatibility/2006">
              <mc:Choice xmlns:v="urn:schemas-microsoft-com:vml" Requires="v">
                <p:oleObj spid="_x0000_s14354" name="Εξίσωση" r:id="rId4" imgW="774360" imgH="266400" progId="Equation.3">
                  <p:embed/>
                </p:oleObj>
              </mc:Choice>
              <mc:Fallback>
                <p:oleObj name="Εξίσωση" r:id="rId4" imgW="7743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236" y="3162300"/>
                        <a:ext cx="774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4002007199"/>
              </p:ext>
            </p:extLst>
          </p:nvPr>
        </p:nvGraphicFramePr>
        <p:xfrm>
          <a:off x="2008481" y="3933056"/>
          <a:ext cx="5299823" cy="781470"/>
        </p:xfrm>
        <a:graphic>
          <a:graphicData uri="http://schemas.openxmlformats.org/presentationml/2006/ole">
            <mc:AlternateContent xmlns:mc="http://schemas.openxmlformats.org/markup-compatibility/2006">
              <mc:Choice xmlns:v="urn:schemas-microsoft-com:vml" Requires="v">
                <p:oleObj spid="_x0000_s14355" name="Εξίσωση" r:id="rId6" imgW="3949560" imgH="622080" progId="Equation.3">
                  <p:embed/>
                </p:oleObj>
              </mc:Choice>
              <mc:Fallback>
                <p:oleObj name="Εξίσωση" r:id="rId6" imgW="3949560" imgH="622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8481" y="3933056"/>
                        <a:ext cx="5299823" cy="781470"/>
                      </a:xfrm>
                      <a:prstGeom prst="rect">
                        <a:avLst/>
                      </a:prstGeom>
                      <a:noFill/>
                    </p:spPr>
                  </p:pic>
                </p:oleObj>
              </mc:Fallback>
            </mc:AlternateContent>
          </a:graphicData>
        </a:graphic>
      </p:graphicFrame>
    </p:spTree>
    <p:extLst>
      <p:ext uri="{BB962C8B-B14F-4D97-AF65-F5344CB8AC3E}">
        <p14:creationId xmlns:p14="http://schemas.microsoft.com/office/powerpoint/2010/main" val="40739019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Κατανομή </a:t>
            </a:r>
            <a:r>
              <a:rPr lang="en-US" dirty="0"/>
              <a:t>t (student</a:t>
            </a:r>
            <a:r>
              <a:rPr lang="en-US" dirty="0" smtClean="0"/>
              <a:t>)</a:t>
            </a:r>
            <a:r>
              <a:rPr lang="el-GR" dirty="0" smtClean="0"/>
              <a:t> (1 από 4)</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800" dirty="0"/>
              <a:t>Στον προηγούμενο έλεγχο θεωρήσαμε ότι η τυπική απόκλιση του πληθυσμού είναι </a:t>
            </a:r>
            <a:r>
              <a:rPr lang="el-GR" sz="2800" dirty="0" smtClean="0"/>
              <a:t>γνωστή.</a:t>
            </a:r>
          </a:p>
          <a:p>
            <a:pPr marL="0" indent="0">
              <a:buNone/>
            </a:pPr>
            <a:r>
              <a:rPr lang="el-GR" sz="2800" dirty="0" smtClean="0"/>
              <a:t>Στην </a:t>
            </a:r>
            <a:r>
              <a:rPr lang="el-GR" sz="2800" dirty="0"/>
              <a:t>πράξη όμως σπάνια γνωρίζουμε την τυπική απόκλιση ενός αγνώστου κατά τα άλλα πληθυσμού και πρέπει να εκτιμήσουμε την τιμή </a:t>
            </a:r>
            <a:r>
              <a:rPr lang="el-GR" sz="2800" dirty="0" smtClean="0"/>
              <a:t>της </a:t>
            </a:r>
            <a:r>
              <a:rPr lang="el-GR" sz="2800" i="1" dirty="0"/>
              <a:t>σ</a:t>
            </a:r>
            <a:r>
              <a:rPr lang="el-GR" sz="2800" dirty="0"/>
              <a:t> από τα δειγματικά </a:t>
            </a:r>
            <a:r>
              <a:rPr lang="el-GR" sz="2800" dirty="0" smtClean="0"/>
              <a:t>δεδομένα.</a:t>
            </a:r>
          </a:p>
          <a:p>
            <a:pPr marL="0" indent="0">
              <a:buNone/>
            </a:pPr>
            <a:r>
              <a:rPr lang="el-GR" sz="2800" dirty="0" smtClean="0"/>
              <a:t>Ένας </a:t>
            </a:r>
            <a:r>
              <a:rPr lang="el-GR" sz="2800" dirty="0"/>
              <a:t>πολύ καλός εκτιμητής της </a:t>
            </a:r>
            <a:r>
              <a:rPr lang="el-GR" sz="2800" i="1" dirty="0"/>
              <a:t>σ</a:t>
            </a:r>
            <a:r>
              <a:rPr lang="el-GR" sz="2800" dirty="0"/>
              <a:t> είναι η δειγματική τυπική απόκλιση S</a:t>
            </a:r>
            <a:r>
              <a:rPr lang="el-GR" sz="2800" dirty="0" smtClean="0"/>
              <a:t>.</a:t>
            </a:r>
          </a:p>
          <a:p>
            <a:pPr marL="0" indent="0">
              <a:buNone/>
            </a:pPr>
            <a:r>
              <a:rPr lang="el-GR" sz="2800" dirty="0"/>
              <a:t>Το στατιστικό του ελέγχου που </a:t>
            </a:r>
            <a:r>
              <a:rPr lang="el-GR" sz="2800" dirty="0" smtClean="0"/>
              <a:t>γίνεται</a:t>
            </a:r>
            <a:r>
              <a:rPr lang="en-US" sz="2800" dirty="0" smtClean="0"/>
              <a:t>        </a:t>
            </a:r>
            <a:r>
              <a:rPr lang="el-GR" sz="2800" dirty="0" smtClean="0"/>
              <a:t>  </a:t>
            </a:r>
            <a:r>
              <a:rPr lang="en-US" sz="2800" dirty="0" smtClean="0"/>
              <a:t>      </a:t>
            </a:r>
            <a:r>
              <a:rPr lang="el-GR" sz="2800" dirty="0" smtClean="0"/>
              <a:t>δεν </a:t>
            </a:r>
            <a:endParaRPr lang="en-US" sz="2800" dirty="0" smtClean="0"/>
          </a:p>
          <a:p>
            <a:pPr marL="0" indent="0">
              <a:buNone/>
            </a:pPr>
            <a:r>
              <a:rPr lang="el-GR" sz="2800" dirty="0" smtClean="0"/>
              <a:t>ακολουθεί </a:t>
            </a:r>
            <a:r>
              <a:rPr lang="el-GR" sz="2800" dirty="0"/>
              <a:t>πλέον την τυπική κανονική κατανομή αλλά την κατανομή </a:t>
            </a:r>
            <a:r>
              <a:rPr lang="en-US" sz="2800" dirty="0"/>
              <a:t>t</a:t>
            </a:r>
            <a:r>
              <a:rPr lang="el-GR" sz="2800" dirty="0" smtClean="0"/>
              <a:t>.</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961110761"/>
              </p:ext>
            </p:extLst>
          </p:nvPr>
        </p:nvGraphicFramePr>
        <p:xfrm>
          <a:off x="5915000" y="4365104"/>
          <a:ext cx="817240" cy="839942"/>
        </p:xfrm>
        <a:graphic>
          <a:graphicData uri="http://schemas.openxmlformats.org/presentationml/2006/ole">
            <mc:AlternateContent xmlns:mc="http://schemas.openxmlformats.org/markup-compatibility/2006">
              <mc:Choice xmlns:v="urn:schemas-microsoft-com:vml" Requires="v">
                <p:oleObj spid="_x0000_s15372" name="Equation" r:id="rId4" imgW="457200" imgH="469900" progId="Equation.3">
                  <p:embed/>
                </p:oleObj>
              </mc:Choice>
              <mc:Fallback>
                <p:oleObj name="Equation" r:id="rId4" imgW="457200" imgH="469900" progId="Equation.3">
                  <p:embed/>
                  <p:pic>
                    <p:nvPicPr>
                      <p:cNvPr id="0" name=""/>
                      <p:cNvPicPr/>
                      <p:nvPr/>
                    </p:nvPicPr>
                    <p:blipFill>
                      <a:blip r:embed="rId5"/>
                      <a:stretch>
                        <a:fillRect/>
                      </a:stretch>
                    </p:blipFill>
                    <p:spPr>
                      <a:xfrm>
                        <a:off x="5915000" y="4365104"/>
                        <a:ext cx="817240" cy="839942"/>
                      </a:xfrm>
                      <a:prstGeom prst="rect">
                        <a:avLst/>
                      </a:prstGeom>
                    </p:spPr>
                  </p:pic>
                </p:oleObj>
              </mc:Fallback>
            </mc:AlternateContent>
          </a:graphicData>
        </a:graphic>
      </p:graphicFrame>
    </p:spTree>
    <p:extLst>
      <p:ext uri="{BB962C8B-B14F-4D97-AF65-F5344CB8AC3E}">
        <p14:creationId xmlns:p14="http://schemas.microsoft.com/office/powerpoint/2010/main" val="41749971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Κατανομή t (student) </a:t>
            </a:r>
            <a:r>
              <a:rPr lang="el-GR" dirty="0" smtClean="0"/>
              <a:t>(2 </a:t>
            </a:r>
            <a:r>
              <a:rPr lang="el-GR" dirty="0"/>
              <a:t>από 4)</a:t>
            </a:r>
          </a:p>
        </p:txBody>
      </p:sp>
      <p:sp>
        <p:nvSpPr>
          <p:cNvPr id="3" name="Θέση περιεχομένου 2"/>
          <p:cNvSpPr>
            <a:spLocks noGrp="1"/>
          </p:cNvSpPr>
          <p:nvPr>
            <p:ph idx="1"/>
          </p:nvPr>
        </p:nvSpPr>
        <p:spPr/>
        <p:txBody>
          <a:bodyPr>
            <a:normAutofit fontScale="77500" lnSpcReduction="20000"/>
          </a:bodyPr>
          <a:lstStyle/>
          <a:p>
            <a:pPr marL="0" indent="0">
              <a:buNone/>
            </a:pPr>
            <a:r>
              <a:rPr lang="en-US" sz="2800" dirty="0"/>
              <a:t>H </a:t>
            </a:r>
            <a:r>
              <a:rPr lang="fr-CH" sz="2800" dirty="0"/>
              <a:t>t</a:t>
            </a:r>
            <a:r>
              <a:rPr lang="el-GR" sz="2800" dirty="0"/>
              <a:t> είναι μια κωδωνοειδής κατανομή με μικρή διαφορά από την τυπική κανονική κατανομή με μέση τιμή 0 και τυπική απόκλιση λίγο μεγαλύτερη από τη μονάδα. Οι κρίσιμες τιμές της </a:t>
            </a:r>
            <a:r>
              <a:rPr lang="en-US" sz="2800" dirty="0"/>
              <a:t>t</a:t>
            </a:r>
            <a:r>
              <a:rPr lang="el-GR" sz="2800" dirty="0"/>
              <a:t> δίνονται από πίνακα. Για κάθε μέγεθος δείγματος Ν η ποσότητα Ν-1 εκφράζει τους βαθμούς ελευθερίας της </a:t>
            </a:r>
            <a:r>
              <a:rPr lang="en-US" sz="2800" dirty="0"/>
              <a:t>t</a:t>
            </a:r>
            <a:r>
              <a:rPr lang="el-GR" sz="2800" dirty="0"/>
              <a:t>. Για κάθε τιμή Ν-1 έχουμε διαφορετική κατανομή </a:t>
            </a:r>
            <a:r>
              <a:rPr lang="en-US" sz="2800" dirty="0"/>
              <a:t>t</a:t>
            </a:r>
            <a:r>
              <a:rPr lang="el-GR" sz="2800" dirty="0"/>
              <a:t> και διαφορετικές κρίσιμες τιμές. Όσο το μέγεθος του δείγματος ή οι βαθμοί ελευθερίας αυξάνονται τόσο η κατανομή </a:t>
            </a:r>
            <a:r>
              <a:rPr lang="en-US" sz="2800" dirty="0"/>
              <a:t>t</a:t>
            </a:r>
            <a:r>
              <a:rPr lang="el-GR" sz="2800" dirty="0"/>
              <a:t> την τυπική </a:t>
            </a:r>
            <a:r>
              <a:rPr lang="el-GR" sz="2800" dirty="0" smtClean="0"/>
              <a:t>κατανομή.</a:t>
            </a:r>
          </a:p>
          <a:p>
            <a:pPr marL="0" indent="0">
              <a:buNone/>
            </a:pPr>
            <a:r>
              <a:rPr lang="el-GR" sz="2800" dirty="0" smtClean="0"/>
              <a:t>Αν </a:t>
            </a:r>
            <a:r>
              <a:rPr lang="el-GR" sz="2800" dirty="0"/>
              <a:t>στο παράδειγμά μας δεν γνωρίζουμε την τυπική απόκλιση του πληθυσμού τότε θα έπρεπε να εκτιμηθεί υπολογίζοντας την </a:t>
            </a:r>
            <a:r>
              <a:rPr lang="el-GR" sz="2800" dirty="0" smtClean="0"/>
              <a:t>τ.απόκλιση </a:t>
            </a:r>
            <a:r>
              <a:rPr lang="el-GR" sz="2800" dirty="0"/>
              <a:t>του </a:t>
            </a:r>
            <a:r>
              <a:rPr lang="el-GR" sz="2800" dirty="0" smtClean="0"/>
              <a:t>δείγματος.</a:t>
            </a:r>
            <a:endParaRPr lang="el-GR" sz="2800" dirty="0"/>
          </a:p>
          <a:p>
            <a:pPr marL="0" indent="0">
              <a:buNone/>
            </a:pPr>
            <a:r>
              <a:rPr lang="el-GR" sz="2800" dirty="0" smtClean="0"/>
              <a:t>Οι </a:t>
            </a:r>
            <a:r>
              <a:rPr lang="el-GR" sz="2800" dirty="0"/>
              <a:t>κρίσιμες τιμές του </a:t>
            </a:r>
            <a:r>
              <a:rPr lang="el-GR" sz="2800" dirty="0" smtClean="0"/>
              <a:t>ελέγχου, </a:t>
            </a:r>
            <a:r>
              <a:rPr lang="el-GR" sz="2800" dirty="0"/>
              <a:t>με τη βοήθεια του πίνακα της επόμενης διαφάνειας </a:t>
            </a:r>
            <a:r>
              <a:rPr lang="el-GR" sz="2800" dirty="0" smtClean="0"/>
              <a:t>για </a:t>
            </a:r>
            <a:r>
              <a:rPr lang="el-GR" sz="2800" dirty="0"/>
              <a:t>δείγμα μεγέθους Ν=18 (βαθμοί ελευθερίας 17) και επίπεδο σημαντικότητας α= 0,05, είναι -2,11 και </a:t>
            </a:r>
            <a:r>
              <a:rPr lang="el-GR" sz="2800" dirty="0" smtClean="0"/>
              <a:t>2,11.</a:t>
            </a:r>
            <a:endParaRPr lang="en-US" sz="2800" dirty="0"/>
          </a:p>
        </p:txBody>
      </p:sp>
    </p:spTree>
    <p:extLst>
      <p:ext uri="{BB962C8B-B14F-4D97-AF65-F5344CB8AC3E}">
        <p14:creationId xmlns:p14="http://schemas.microsoft.com/office/powerpoint/2010/main" val="21587865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Τυπική κανονική κατανομή και κατανομές </a:t>
            </a:r>
            <a:r>
              <a:rPr lang="en-US" sz="2400" dirty="0" smtClean="0"/>
              <a:t>t-student </a:t>
            </a:r>
            <a:r>
              <a:rPr lang="el-GR" sz="2400" dirty="0" smtClean="0"/>
              <a:t>με 1 και 5 βαθμούς ελευθερίας.</a:t>
            </a:r>
            <a:endParaRPr lang="el-GR" sz="2400" dirty="0"/>
          </a:p>
        </p:txBody>
      </p:sp>
      <p:sp>
        <p:nvSpPr>
          <p:cNvPr id="6" name="Τίτλος 5"/>
          <p:cNvSpPr>
            <a:spLocks noGrp="1"/>
          </p:cNvSpPr>
          <p:nvPr>
            <p:ph type="title"/>
          </p:nvPr>
        </p:nvSpPr>
        <p:spPr/>
        <p:txBody>
          <a:bodyPr>
            <a:normAutofit/>
          </a:bodyPr>
          <a:lstStyle/>
          <a:p>
            <a:r>
              <a:rPr lang="el-GR" dirty="0"/>
              <a:t>Κατανομή </a:t>
            </a:r>
            <a:r>
              <a:rPr lang="en-US" dirty="0"/>
              <a:t>t (student)</a:t>
            </a:r>
            <a:r>
              <a:rPr lang="el-GR" dirty="0"/>
              <a:t> </a:t>
            </a:r>
            <a:r>
              <a:rPr lang="el-GR" dirty="0" smtClean="0"/>
              <a:t>(3 </a:t>
            </a:r>
            <a:r>
              <a:rPr lang="el-GR" dirty="0"/>
              <a:t>από 4)</a:t>
            </a:r>
          </a:p>
        </p:txBody>
      </p:sp>
      <p:pic>
        <p:nvPicPr>
          <p:cNvPr id="3" name="Picture Placeholder 2" descr="Εικόνα με γραφικές παραστάσεις τυπικής κανονικής κατανομής και κατανομών t-student με 1 και 5 βαθμούς ελευθερίας"/>
          <p:cNvPicPr>
            <a:picLocks noGrp="1" noChangeAspect="1"/>
          </p:cNvPicPr>
          <p:nvPr>
            <p:ph type="pic" idx="1"/>
          </p:nvPr>
        </p:nvPicPr>
        <p:blipFill>
          <a:blip r:embed="rId3">
            <a:extLst>
              <a:ext uri="{28A0092B-C50C-407E-A947-70E740481C1C}">
                <a14:useLocalDpi xmlns:a14="http://schemas.microsoft.com/office/drawing/2010/main" val="0"/>
              </a:ext>
            </a:extLst>
          </a:blip>
          <a:srcRect t="-7173" b="-7173"/>
          <a:stretch>
            <a:fillRect/>
          </a:stretch>
        </p:blipFill>
        <p:spPr/>
      </p:pic>
    </p:spTree>
    <p:extLst>
      <p:ext uri="{BB962C8B-B14F-4D97-AF65-F5344CB8AC3E}">
        <p14:creationId xmlns:p14="http://schemas.microsoft.com/office/powerpoint/2010/main" val="1910901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Πίνακας με κρίσιμες τιμές της </a:t>
            </a:r>
            <a:r>
              <a:rPr lang="en-US" sz="2400" dirty="0" smtClean="0"/>
              <a:t>t</a:t>
            </a:r>
            <a:r>
              <a:rPr lang="el-GR" sz="2400" dirty="0" smtClean="0"/>
              <a:t>-κατανομής.</a:t>
            </a:r>
            <a:endParaRPr lang="el-GR" sz="2400" dirty="0"/>
          </a:p>
        </p:txBody>
      </p:sp>
      <p:sp>
        <p:nvSpPr>
          <p:cNvPr id="6" name="Τίτλος 5"/>
          <p:cNvSpPr>
            <a:spLocks noGrp="1"/>
          </p:cNvSpPr>
          <p:nvPr>
            <p:ph type="title"/>
          </p:nvPr>
        </p:nvSpPr>
        <p:spPr/>
        <p:txBody>
          <a:bodyPr>
            <a:noAutofit/>
          </a:bodyPr>
          <a:lstStyle/>
          <a:p>
            <a:r>
              <a:rPr lang="el-GR" dirty="0"/>
              <a:t>Κατανομή </a:t>
            </a:r>
            <a:r>
              <a:rPr lang="en-US" dirty="0"/>
              <a:t>t (student)</a:t>
            </a:r>
            <a:r>
              <a:rPr lang="el-GR" dirty="0"/>
              <a:t> </a:t>
            </a:r>
            <a:r>
              <a:rPr lang="el-GR" dirty="0" smtClean="0"/>
              <a:t>(4 </a:t>
            </a:r>
            <a:r>
              <a:rPr lang="el-GR" dirty="0"/>
              <a:t>από 4)</a:t>
            </a:r>
          </a:p>
        </p:txBody>
      </p:sp>
      <p:pic>
        <p:nvPicPr>
          <p:cNvPr id="5" name="Picture Placeholder 4" descr="Πίνακας με κρίσιμες τιμές της t-κατανομής"/>
          <p:cNvPicPr>
            <a:picLocks noGrp="1" noChangeAspect="1"/>
          </p:cNvPicPr>
          <p:nvPr>
            <p:ph type="pic" idx="1"/>
          </p:nvPr>
        </p:nvPicPr>
        <p:blipFill>
          <a:blip r:embed="rId3">
            <a:extLst>
              <a:ext uri="{28A0092B-C50C-407E-A947-70E740481C1C}">
                <a14:useLocalDpi xmlns:a14="http://schemas.microsoft.com/office/drawing/2010/main" val="0"/>
              </a:ext>
            </a:extLst>
          </a:blip>
          <a:srcRect l="-33061" r="-33061"/>
          <a:stretch>
            <a:fillRect/>
          </a:stretch>
        </p:blipFill>
        <p:spPr/>
      </p:pic>
    </p:spTree>
    <p:extLst>
      <p:ext uri="{BB962C8B-B14F-4D97-AF65-F5344CB8AC3E}">
        <p14:creationId xmlns:p14="http://schemas.microsoft.com/office/powerpoint/2010/main" val="3074199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Κατανομή </a:t>
            </a:r>
            <a:r>
              <a:rPr lang="en-US" sz="3600" dirty="0" smtClean="0"/>
              <a:t>t</a:t>
            </a:r>
            <a:r>
              <a:rPr lang="el-GR" sz="3600" dirty="0" smtClean="0"/>
              <a:t> </a:t>
            </a:r>
            <a:r>
              <a:rPr lang="en-US" sz="3600" dirty="0" smtClean="0"/>
              <a:t>(</a:t>
            </a:r>
            <a:r>
              <a:rPr lang="en-US" sz="3600" dirty="0"/>
              <a:t>student</a:t>
            </a:r>
            <a:r>
              <a:rPr lang="en-US" sz="3600" dirty="0" smtClean="0"/>
              <a:t>)</a:t>
            </a:r>
            <a:r>
              <a:rPr lang="el-GR" sz="3600" dirty="0" smtClean="0"/>
              <a:t>: πρόβλημα</a:t>
            </a:r>
            <a:br>
              <a:rPr lang="el-GR" sz="3600" dirty="0" smtClean="0"/>
            </a:br>
            <a:r>
              <a:rPr lang="el-GR" sz="3600" dirty="0" smtClean="0"/>
              <a:t>(1 από 3)</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sz="2800" b="1" dirty="0"/>
              <a:t>Να διερευνηθεί ο ισχυρισμός των μαθητών ότι χρειάζονται τουλάχιστον 30 λεπτά κάθε πρωί για να φθάσουν στο σχολείο </a:t>
            </a:r>
            <a:r>
              <a:rPr lang="el-GR" sz="2800" b="1" dirty="0" smtClean="0"/>
              <a:t>τους, </a:t>
            </a:r>
            <a:r>
              <a:rPr lang="el-GR" sz="2800" b="1" dirty="0"/>
              <a:t>όταν σε ένα τυχαίο δείγμα 16 μαθητών ο μέσος χρόνος προσέλευσης βρέθηκε 25,6 λεπτά και η τυπική απόκλιση 5 </a:t>
            </a:r>
            <a:r>
              <a:rPr lang="el-GR" sz="2800" b="1" dirty="0" smtClean="0"/>
              <a:t>λεπτά, </a:t>
            </a:r>
            <a:r>
              <a:rPr lang="el-GR" sz="2800" b="1" dirty="0"/>
              <a:t>αν είναι γνωστό ότι οι τιμές του χρόνου προσέλευσης κατανέμονται περίπου κανονικά (α=0,05</a:t>
            </a:r>
            <a:r>
              <a:rPr lang="el-GR" sz="2800" b="1" dirty="0" smtClean="0"/>
              <a:t>).</a:t>
            </a:r>
            <a:endParaRPr lang="el-GR" sz="2800" b="1" dirty="0"/>
          </a:p>
        </p:txBody>
      </p:sp>
    </p:spTree>
    <p:extLst>
      <p:ext uri="{BB962C8B-B14F-4D97-AF65-F5344CB8AC3E}">
        <p14:creationId xmlns:p14="http://schemas.microsoft.com/office/powerpoint/2010/main" val="34261338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a:t>Κατανομή </a:t>
            </a:r>
            <a:r>
              <a:rPr lang="en-US" sz="4000" dirty="0"/>
              <a:t>t</a:t>
            </a:r>
            <a:r>
              <a:rPr lang="el-GR" sz="4000" dirty="0"/>
              <a:t> </a:t>
            </a:r>
            <a:r>
              <a:rPr lang="en-US" sz="4000" dirty="0"/>
              <a:t>(student)</a:t>
            </a:r>
            <a:r>
              <a:rPr lang="el-GR" sz="4000" dirty="0"/>
              <a:t>: πρόβλημα</a:t>
            </a:r>
            <a:br>
              <a:rPr lang="el-GR" sz="4000" dirty="0"/>
            </a:br>
            <a:r>
              <a:rPr lang="el-GR" sz="4000" dirty="0" smtClean="0"/>
              <a:t>(2 </a:t>
            </a:r>
            <a:r>
              <a:rPr lang="el-GR" sz="4000" dirty="0"/>
              <a:t>από 3)</a:t>
            </a:r>
          </a:p>
        </p:txBody>
      </p:sp>
      <p:sp>
        <p:nvSpPr>
          <p:cNvPr id="5" name="Θέση περιεχομένου 4"/>
          <p:cNvSpPr>
            <a:spLocks noGrp="1"/>
          </p:cNvSpPr>
          <p:nvPr>
            <p:ph idx="1"/>
          </p:nvPr>
        </p:nvSpPr>
        <p:spPr/>
        <p:txBody>
          <a:bodyPr>
            <a:noAutofit/>
          </a:bodyPr>
          <a:lstStyle/>
          <a:p>
            <a:pPr marL="457200" indent="-457200">
              <a:buFont typeface="+mj-lt"/>
              <a:buAutoNum type="arabicPeriod"/>
            </a:pPr>
            <a:r>
              <a:rPr lang="el-GR" sz="2400" dirty="0" smtClean="0"/>
              <a:t>Υποθέσεις </a:t>
            </a:r>
          </a:p>
          <a:p>
            <a:pPr marL="457200" indent="-457200">
              <a:buFont typeface="+mj-lt"/>
              <a:buAutoNum type="arabicPeriod"/>
            </a:pPr>
            <a:endParaRPr lang="el-GR" sz="2400" dirty="0" smtClean="0"/>
          </a:p>
          <a:p>
            <a:pPr marL="457200" indent="-457200">
              <a:buFont typeface="+mj-lt"/>
              <a:buAutoNum type="arabicPeriod"/>
            </a:pPr>
            <a:r>
              <a:rPr lang="el-GR" sz="2400" dirty="0"/>
              <a:t> Θα χρησιμοποιηθεί το στατιστικό t επειδή </a:t>
            </a:r>
            <a:r>
              <a:rPr lang="el-GR" sz="2400" dirty="0" smtClean="0"/>
              <a:t>η </a:t>
            </a:r>
            <a:r>
              <a:rPr lang="el-GR" sz="2400" dirty="0"/>
              <a:t>τυπική απόκλιση του πληθυσμού των χρόνων προσέλευσης είναι άγνωστη και εκτιμάται από την τυπική απόκλιση του δείγματος S=5. </a:t>
            </a:r>
            <a:r>
              <a:rPr lang="el-GR" sz="2400" dirty="0" smtClean="0"/>
              <a:t>Από </a:t>
            </a:r>
            <a:r>
              <a:rPr lang="el-GR" sz="2400" dirty="0"/>
              <a:t>τον πίνακα της t για </a:t>
            </a:r>
            <a:r>
              <a:rPr lang="el-GR" sz="2400" dirty="0" smtClean="0"/>
              <a:t>βαθμούς </a:t>
            </a:r>
            <a:r>
              <a:rPr lang="el-GR" sz="2400" dirty="0"/>
              <a:t>ελευθερίας Ν-1=15 στην πρώτη στήλη </a:t>
            </a:r>
            <a:r>
              <a:rPr lang="el-GR" sz="2400" dirty="0" smtClean="0"/>
              <a:t>(ποσοστό </a:t>
            </a:r>
            <a:r>
              <a:rPr lang="el-GR" sz="2400" dirty="0"/>
              <a:t>0,95</a:t>
            </a:r>
            <a:r>
              <a:rPr lang="el-GR" sz="2400" dirty="0" smtClean="0"/>
              <a:t>):        t</a:t>
            </a:r>
            <a:r>
              <a:rPr lang="el-GR" sz="2400" baseline="-25000" dirty="0" smtClean="0"/>
              <a:t>κρ </a:t>
            </a:r>
            <a:r>
              <a:rPr lang="el-GR" sz="2400" dirty="0" smtClean="0"/>
              <a:t>= 1,75 </a:t>
            </a:r>
            <a:r>
              <a:rPr lang="el-GR" sz="2400" dirty="0"/>
              <a:t>που στην περίπτωση αυτή γίνεται </a:t>
            </a:r>
            <a:r>
              <a:rPr lang="el-GR" sz="2400" dirty="0" smtClean="0"/>
              <a:t>t</a:t>
            </a:r>
            <a:r>
              <a:rPr lang="el-GR" sz="2400" baseline="-25000" dirty="0" smtClean="0"/>
              <a:t>κρ </a:t>
            </a:r>
            <a:r>
              <a:rPr lang="el-GR" sz="2400" dirty="0" smtClean="0"/>
              <a:t>= -</a:t>
            </a:r>
            <a:r>
              <a:rPr lang="el-GR" sz="2400" dirty="0"/>
              <a:t>1,75 λόγω της κατεύθυνσης του </a:t>
            </a:r>
            <a:r>
              <a:rPr lang="el-GR" sz="2400" dirty="0" smtClean="0"/>
              <a:t>ελέγχου. Κανόνας απόφασης: αν           t &lt; -</a:t>
            </a:r>
            <a:r>
              <a:rPr lang="el-GR" sz="2400" dirty="0"/>
              <a:t>1,75 απορρίπτεται η μηδενική </a:t>
            </a:r>
            <a:r>
              <a:rPr lang="el-GR" sz="2400" dirty="0" smtClean="0"/>
              <a:t>υπόθεση.</a:t>
            </a:r>
            <a:endParaRPr lang="el-G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096278807"/>
              </p:ext>
            </p:extLst>
          </p:nvPr>
        </p:nvGraphicFramePr>
        <p:xfrm>
          <a:off x="2580854" y="1628800"/>
          <a:ext cx="1343074" cy="805845"/>
        </p:xfrm>
        <a:graphic>
          <a:graphicData uri="http://schemas.openxmlformats.org/presentationml/2006/ole">
            <mc:AlternateContent xmlns:mc="http://schemas.openxmlformats.org/markup-compatibility/2006">
              <mc:Choice xmlns:v="urn:schemas-microsoft-com:vml" Requires="v">
                <p:oleObj spid="_x0000_s17418" name="Εξίσωση" r:id="rId4" imgW="1079280" imgH="647640" progId="Equation.3">
                  <p:embed/>
                </p:oleObj>
              </mc:Choice>
              <mc:Fallback>
                <p:oleObj name="Εξίσωση" r:id="rId4" imgW="1079280" imgH="647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854" y="1628800"/>
                        <a:ext cx="1343074" cy="805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71319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a:t>Κατανομή </a:t>
            </a:r>
            <a:r>
              <a:rPr lang="en-US" sz="4000" dirty="0"/>
              <a:t>t</a:t>
            </a:r>
            <a:r>
              <a:rPr lang="el-GR" sz="4000" dirty="0"/>
              <a:t> </a:t>
            </a:r>
            <a:r>
              <a:rPr lang="en-US" sz="4000" dirty="0"/>
              <a:t>(student)</a:t>
            </a:r>
            <a:r>
              <a:rPr lang="el-GR" sz="4000" dirty="0"/>
              <a:t>: πρόβλημα</a:t>
            </a:r>
            <a:br>
              <a:rPr lang="el-GR" sz="4000" dirty="0"/>
            </a:br>
            <a:r>
              <a:rPr lang="el-GR" sz="4000" dirty="0" smtClean="0"/>
              <a:t>(3 </a:t>
            </a:r>
            <a:r>
              <a:rPr lang="el-GR" sz="4000" dirty="0"/>
              <a:t>από 3)</a:t>
            </a:r>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3"/>
            </a:pPr>
            <a:r>
              <a:rPr lang="el-GR" sz="2400" dirty="0"/>
              <a:t>Από τα </a:t>
            </a:r>
            <a:r>
              <a:rPr lang="el-GR" sz="2400" dirty="0" smtClean="0"/>
              <a:t>δεδομένα </a:t>
            </a:r>
            <a:r>
              <a:rPr lang="el-GR" sz="2400" dirty="0"/>
              <a:t>προκύπτει η απόρριψη της μηδενικής </a:t>
            </a:r>
            <a:r>
              <a:rPr lang="el-GR" sz="2400" dirty="0" smtClean="0"/>
              <a:t>υπόθεσης:</a:t>
            </a:r>
          </a:p>
          <a:p>
            <a:pPr marL="457200" indent="-457200">
              <a:buFont typeface="+mj-lt"/>
              <a:buAutoNum type="arabicPeriod" startAt="3"/>
            </a:pPr>
            <a:endParaRPr lang="el-GR" sz="2400" dirty="0" smtClean="0"/>
          </a:p>
          <a:p>
            <a:pPr marL="457200" indent="-457200">
              <a:buFont typeface="+mj-lt"/>
              <a:buAutoNum type="arabicPeriod" startAt="3"/>
            </a:pPr>
            <a:endParaRPr lang="el-GR" sz="2400" dirty="0"/>
          </a:p>
          <a:p>
            <a:pPr marL="457200" indent="-457200">
              <a:buFont typeface="+mj-lt"/>
              <a:buAutoNum type="arabicPeriod" startAt="3"/>
            </a:pPr>
            <a:r>
              <a:rPr lang="el-GR" sz="2400" dirty="0"/>
              <a:t>Ο ισχυρισμός των μαθητών δεν </a:t>
            </a:r>
            <a:r>
              <a:rPr lang="el-GR" sz="2400" dirty="0" smtClean="0"/>
              <a:t>ευσταθεί. </a:t>
            </a:r>
          </a:p>
        </p:txBody>
      </p:sp>
      <p:graphicFrame>
        <p:nvGraphicFramePr>
          <p:cNvPr id="7" name="Object 12"/>
          <p:cNvGraphicFramePr>
            <a:graphicFrameLocks noChangeAspect="1"/>
          </p:cNvGraphicFramePr>
          <p:nvPr>
            <p:extLst>
              <p:ext uri="{D42A27DB-BD31-4B8C-83A1-F6EECF244321}">
                <p14:modId xmlns:p14="http://schemas.microsoft.com/office/powerpoint/2010/main" val="2995652894"/>
              </p:ext>
            </p:extLst>
          </p:nvPr>
        </p:nvGraphicFramePr>
        <p:xfrm>
          <a:off x="1907704" y="2420887"/>
          <a:ext cx="4917629" cy="667241"/>
        </p:xfrm>
        <a:graphic>
          <a:graphicData uri="http://schemas.openxmlformats.org/presentationml/2006/ole">
            <mc:AlternateContent xmlns:mc="http://schemas.openxmlformats.org/markup-compatibility/2006">
              <mc:Choice xmlns:v="urn:schemas-microsoft-com:vml" Requires="v">
                <p:oleObj spid="_x0000_s18442" name="Εξίσωση" r:id="rId4" imgW="4292280" imgH="622080" progId="Equation.3">
                  <p:embed/>
                </p:oleObj>
              </mc:Choice>
              <mc:Fallback>
                <p:oleObj name="Εξίσωση" r:id="rId4" imgW="429228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420887"/>
                        <a:ext cx="4917629" cy="667241"/>
                      </a:xfrm>
                      <a:prstGeom prst="rect">
                        <a:avLst/>
                      </a:prstGeom>
                      <a:noFill/>
                    </p:spPr>
                  </p:pic>
                </p:oleObj>
              </mc:Fallback>
            </mc:AlternateContent>
          </a:graphicData>
        </a:graphic>
      </p:graphicFrame>
    </p:spTree>
    <p:extLst>
      <p:ext uri="{BB962C8B-B14F-4D97-AF65-F5344CB8AC3E}">
        <p14:creationId xmlns:p14="http://schemas.microsoft.com/office/powerpoint/2010/main" val="12700415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Έλεγχος </a:t>
            </a:r>
            <a:r>
              <a:rPr lang="el-GR" dirty="0" smtClean="0"/>
              <a:t>υπόθεσης </a:t>
            </a:r>
            <a:r>
              <a:rPr lang="el-GR" dirty="0"/>
              <a:t>για το μέσο ενός πληθυσμού</a:t>
            </a:r>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a:t>
            </a:r>
            <a:r>
              <a:rPr lang="el-GR" sz="2000" dirty="0">
                <a:solidFill>
                  <a:srgbClr val="000000"/>
                </a:solidFill>
              </a:rPr>
              <a:t>ση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36255337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1, Σελίδα 11, 17-18:</a:t>
            </a:r>
            <a:r>
              <a:rPr lang="el-GR" sz="2000"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Εικόνα </a:t>
            </a:r>
            <a:r>
              <a:rPr lang="el-GR" sz="2000" b="1" dirty="0" smtClean="0">
                <a:solidFill>
                  <a:srgbClr val="000000"/>
                </a:solidFill>
              </a:rPr>
              <a:t>2, Σελίδα 13: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πα</a:t>
            </a:r>
            <a:r>
              <a:rPr lang="en-US" sz="2000" dirty="0" err="1" smtClean="0">
                <a:solidFill>
                  <a:srgbClr val="000000"/>
                </a:solidFill>
                <a:ea typeface="Lucida Grande"/>
                <a:cs typeface="Lucida Grande"/>
              </a:rPr>
              <a:t>ράστ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σης</a:t>
            </a:r>
            <a:r>
              <a:rPr lang="el-GR" sz="2000" dirty="0" smtClean="0">
                <a:solidFill>
                  <a:srgbClr val="000000"/>
                </a:solidFill>
                <a:ea typeface="Lucida Grande"/>
                <a:cs typeface="Lucida Grande"/>
              </a:rPr>
              <a:t> με κανονική κατανομή /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p:txBody>
      </p:sp>
    </p:spTree>
    <p:extLst>
      <p:ext uri="{BB962C8B-B14F-4D97-AF65-F5344CB8AC3E}">
        <p14:creationId xmlns:p14="http://schemas.microsoft.com/office/powerpoint/2010/main" val="20420716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3, Σελίδα 23: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φικές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στάσεις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νομών</a:t>
            </a:r>
            <a:r>
              <a:rPr lang="en-US" sz="2000" dirty="0">
                <a:solidFill>
                  <a:srgbClr val="000000"/>
                </a:solidFill>
                <a:ea typeface="Lucida Grande"/>
                <a:cs typeface="Lucida Grande"/>
              </a:rPr>
              <a:t> t-student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1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5 βα</a:t>
            </a:r>
            <a:r>
              <a:rPr lang="en-US" sz="2000" dirty="0" err="1">
                <a:solidFill>
                  <a:srgbClr val="000000"/>
                </a:solidFill>
                <a:ea typeface="Lucida Grande"/>
                <a:cs typeface="Lucida Grande"/>
              </a:rPr>
              <a:t>θμούς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ελευθερί</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l-GR" sz="2000" dirty="0" smtClean="0">
                <a:solidFill>
                  <a:srgbClr val="000000"/>
                </a:solidFill>
                <a:ea typeface="Lucida Grande"/>
                <a:cs typeface="Lucida Grande"/>
              </a:rPr>
              <a:t> /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7818394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solidFill>
                <a:srgbClr val="000000"/>
              </a:solidFill>
            </a:endParaRPr>
          </a:p>
          <a:p>
            <a:pPr marL="0" indent="0">
              <a:buNone/>
            </a:pPr>
            <a:r>
              <a:rPr lang="el-GR" sz="2000" b="1" dirty="0" smtClean="0">
                <a:solidFill>
                  <a:srgbClr val="000000"/>
                </a:solidFill>
              </a:rPr>
              <a:t>Πίνακας 1, Σελίδα 24:</a:t>
            </a:r>
            <a:r>
              <a:rPr lang="el-GR" sz="2000"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κρίσιμες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τιμές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της</a:t>
            </a:r>
            <a:r>
              <a:rPr lang="en-US" sz="2000" dirty="0">
                <a:solidFill>
                  <a:srgbClr val="000000"/>
                </a:solidFill>
                <a:ea typeface="Lucida Grande"/>
                <a:cs typeface="Lucida Grande"/>
              </a:rPr>
              <a:t> t-</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a:t>
            </a:r>
            <a:r>
              <a:rPr lang="el-GR" sz="2000" dirty="0" smtClean="0">
                <a:solidFill>
                  <a:srgbClr val="000000"/>
                </a:solidFill>
                <a:latin typeface="Lucida Grande"/>
                <a:ea typeface="Lucida Grande"/>
                <a:cs typeface="Lucida Grande"/>
              </a:rPr>
              <a:t>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p:txBody>
      </p:sp>
    </p:spTree>
    <p:extLst>
      <p:ext uri="{BB962C8B-B14F-4D97-AF65-F5344CB8AC3E}">
        <p14:creationId xmlns:p14="http://schemas.microsoft.com/office/powerpoint/2010/main" val="3614027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dirty="0"/>
              <a:t>Ερευνητικό Ε</a:t>
            </a:r>
            <a:r>
              <a:rPr lang="el-GR" dirty="0" smtClean="0"/>
              <a:t>ρώτημα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Μια παιδίατρος θέλει να διερευνήσει κατά πόσο παιδιά 2 χρόνων που έχουν μεγαλώσει δεχόμενα πολλές αγκαλιές από </a:t>
            </a:r>
            <a:r>
              <a:rPr lang="el-GR" sz="2800" dirty="0" smtClean="0"/>
              <a:t>τους </a:t>
            </a:r>
            <a:r>
              <a:rPr lang="el-GR" sz="2800" dirty="0"/>
              <a:t>γονείς </a:t>
            </a:r>
            <a:r>
              <a:rPr lang="el-GR" sz="2800" dirty="0" smtClean="0"/>
              <a:t>τους </a:t>
            </a:r>
            <a:r>
              <a:rPr lang="el-GR" sz="2800" dirty="0"/>
              <a:t>παρουσιάζουν μεγαλύτερη ανάπτυξη από τα άλλα παιδιά. </a:t>
            </a:r>
          </a:p>
        </p:txBody>
      </p:sp>
    </p:spTree>
    <p:extLst>
      <p:ext uri="{BB962C8B-B14F-4D97-AF65-F5344CB8AC3E}">
        <p14:creationId xmlns:p14="http://schemas.microsoft.com/office/powerpoint/2010/main" val="5522433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dirty="0"/>
              <a:t>Διαδικασία Παρέμβασης</a:t>
            </a:r>
          </a:p>
        </p:txBody>
      </p:sp>
      <p:sp>
        <p:nvSpPr>
          <p:cNvPr id="3" name="Θέση περιεχομένου 2"/>
          <p:cNvSpPr>
            <a:spLocks noGrp="1"/>
          </p:cNvSpPr>
          <p:nvPr>
            <p:ph idx="1"/>
          </p:nvPr>
        </p:nvSpPr>
        <p:spPr/>
        <p:txBody>
          <a:bodyPr>
            <a:normAutofit/>
          </a:bodyPr>
          <a:lstStyle/>
          <a:p>
            <a:pPr marL="0" indent="0">
              <a:buNone/>
            </a:pPr>
            <a:r>
              <a:rPr lang="el-GR" sz="2800" dirty="0"/>
              <a:t>Δίνει οδηγίες στους γονείς 36 βρεφών που δέχτηκαν να συμμετέχουν στο πρόγραμμά της, σχετικά με το πόσο συχνά θα αγκαλιάζουν τα </a:t>
            </a:r>
            <a:r>
              <a:rPr lang="el-GR" sz="2800" dirty="0" smtClean="0"/>
              <a:t>παιδιά τους.</a:t>
            </a:r>
          </a:p>
          <a:p>
            <a:pPr marL="0" indent="0">
              <a:buNone/>
            </a:pPr>
            <a:r>
              <a:rPr lang="el-GR" sz="2800" dirty="0" smtClean="0"/>
              <a:t>Μετά </a:t>
            </a:r>
            <a:r>
              <a:rPr lang="el-GR" sz="2800" dirty="0"/>
              <a:t>από 2 χρόνια εφαρμογής του προγράμματος από τους γονείς, μετρά το βάρος των 36 παιδιών ηλικίας </a:t>
            </a:r>
            <a:r>
              <a:rPr lang="el-GR" sz="2800" dirty="0" smtClean="0"/>
              <a:t>2 ετών</a:t>
            </a:r>
            <a:r>
              <a:rPr lang="el-GR" sz="2800" dirty="0"/>
              <a:t>. Το μέσο βάρος του δείγματος είναι              </a:t>
            </a:r>
            <a:r>
              <a:rPr lang="el-GR" sz="2800" dirty="0" smtClean="0"/>
              <a:t> κιλά.</a:t>
            </a:r>
          </a:p>
          <a:p>
            <a:pPr marL="0" indent="0">
              <a:buNone/>
            </a:pPr>
            <a:endParaRPr lang="el-GR" sz="2800" dirty="0"/>
          </a:p>
          <a:p>
            <a:pPr marL="0" indent="0">
              <a:buNone/>
            </a:pPr>
            <a:r>
              <a:rPr lang="el-GR" sz="2800" dirty="0"/>
              <a:t>Ο έλεγχος των στατιστικών υποθέσεων δίνεται με τη μορφή μιας διαδικασίας τεσσάρων </a:t>
            </a:r>
            <a:r>
              <a:rPr lang="el-GR" sz="2800" dirty="0" smtClean="0"/>
              <a:t>βημάτων</a:t>
            </a:r>
            <a:r>
              <a:rPr lang="el-GR" sz="2800" dirty="0"/>
              <a:t>.</a:t>
            </a:r>
            <a:endParaRPr lang="en-US" sz="2800" dirty="0"/>
          </a:p>
        </p:txBody>
      </p:sp>
      <p:graphicFrame>
        <p:nvGraphicFramePr>
          <p:cNvPr id="4" name="Object 13"/>
          <p:cNvGraphicFramePr>
            <a:graphicFrameLocks noChangeAspect="1"/>
          </p:cNvGraphicFramePr>
          <p:nvPr>
            <p:extLst>
              <p:ext uri="{D42A27DB-BD31-4B8C-83A1-F6EECF244321}">
                <p14:modId xmlns:p14="http://schemas.microsoft.com/office/powerpoint/2010/main" val="524492"/>
              </p:ext>
            </p:extLst>
          </p:nvPr>
        </p:nvGraphicFramePr>
        <p:xfrm>
          <a:off x="6659563" y="3927475"/>
          <a:ext cx="1008062" cy="365125"/>
        </p:xfrm>
        <a:graphic>
          <a:graphicData uri="http://schemas.openxmlformats.org/presentationml/2006/ole">
            <mc:AlternateContent xmlns:mc="http://schemas.openxmlformats.org/markup-compatibility/2006">
              <mc:Choice xmlns:v="urn:schemas-microsoft-com:vml" Requires="v">
                <p:oleObj spid="_x0000_s1046" name="Equation" r:id="rId4" imgW="1016709" imgH="405830" progId="Equation.3">
                  <p:embed/>
                </p:oleObj>
              </mc:Choice>
              <mc:Fallback>
                <p:oleObj name="Equation" r:id="rId4" imgW="1016709" imgH="40583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3927475"/>
                        <a:ext cx="1008062" cy="365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23167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dirty="0" smtClean="0"/>
              <a:t>Βήμα 1</a:t>
            </a:r>
            <a:r>
              <a:rPr lang="el-GR" baseline="30000" dirty="0" smtClean="0"/>
              <a:t>ο </a:t>
            </a:r>
            <a:r>
              <a:rPr lang="el-GR" dirty="0" smtClean="0"/>
              <a:t>(1 από 3)</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2800" dirty="0"/>
              <a:t>Διατυπώνονται οι στατιστικές υποθέσεις (μηδενική, εναλλακτική) και επιλέγεται το </a:t>
            </a:r>
            <a:r>
              <a:rPr lang="el-GR" sz="2800" b="1" dirty="0" smtClean="0"/>
              <a:t>επίπεδο σημαντικότητας </a:t>
            </a:r>
            <a:r>
              <a:rPr lang="el-GR" sz="2800" b="1" dirty="0"/>
              <a:t>α</a:t>
            </a:r>
            <a:r>
              <a:rPr lang="el-GR" sz="2800" dirty="0"/>
              <a:t>. (συνήθως α=0,05</a:t>
            </a:r>
            <a:r>
              <a:rPr lang="el-GR" sz="2800" dirty="0" smtClean="0"/>
              <a:t>)</a:t>
            </a:r>
          </a:p>
          <a:p>
            <a:pPr marL="0" indent="0">
              <a:buNone/>
            </a:pPr>
            <a:r>
              <a:rPr lang="el-GR" sz="2800" dirty="0" smtClean="0"/>
              <a:t>Η </a:t>
            </a:r>
            <a:r>
              <a:rPr lang="el-GR" sz="2800" b="1" dirty="0"/>
              <a:t>μηδενική υπόθεση </a:t>
            </a:r>
            <a:r>
              <a:rPr lang="el-GR" sz="2800" dirty="0"/>
              <a:t>δηλώνει ότι η μέση τιμή</a:t>
            </a:r>
            <a:r>
              <a:rPr lang="el-GR" sz="2800" i="1" dirty="0"/>
              <a:t> μ </a:t>
            </a:r>
            <a:r>
              <a:rPr lang="el-GR" sz="2800" dirty="0"/>
              <a:t>του πληθυσμού για τον οποίο γίνεται ο έλεγχος είναι ίση με μια τιμή </a:t>
            </a:r>
            <a:r>
              <a:rPr lang="el-GR" sz="2800" i="1" dirty="0" smtClean="0"/>
              <a:t>μ</a:t>
            </a:r>
            <a:r>
              <a:rPr lang="el-GR" sz="2800" i="1" baseline="-25000" dirty="0" smtClean="0"/>
              <a:t>0</a:t>
            </a:r>
            <a:r>
              <a:rPr lang="el-GR" sz="2800" dirty="0" smtClean="0"/>
              <a:t>.</a:t>
            </a:r>
          </a:p>
          <a:p>
            <a:pPr marL="0" indent="0">
              <a:buNone/>
            </a:pPr>
            <a:endParaRPr lang="el-GR" sz="2800" dirty="0" smtClean="0"/>
          </a:p>
          <a:p>
            <a:pPr marL="0" indent="0">
              <a:buNone/>
            </a:pPr>
            <a:r>
              <a:rPr lang="el-GR" sz="2800" dirty="0" smtClean="0"/>
              <a:t>Για </a:t>
            </a:r>
            <a:r>
              <a:rPr lang="el-GR" sz="2800" dirty="0"/>
              <a:t>το παράδειγμα </a:t>
            </a:r>
            <a:r>
              <a:rPr lang="el-GR" sz="2800" dirty="0" smtClean="0"/>
              <a:t>μας,                            , όπου </a:t>
            </a:r>
            <a:r>
              <a:rPr lang="el-GR" sz="2800" i="1" dirty="0"/>
              <a:t>μ</a:t>
            </a:r>
            <a:r>
              <a:rPr lang="el-GR" sz="2800" dirty="0"/>
              <a:t> είναι η μέση τιμή βάρους του πληθυσμού των παιδιών με «πολλές αγκαλιές» μέχρι 2 ετών. </a:t>
            </a:r>
          </a:p>
        </p:txBody>
      </p:sp>
      <p:graphicFrame>
        <p:nvGraphicFramePr>
          <p:cNvPr id="5" name="Object 4"/>
          <p:cNvGraphicFramePr>
            <a:graphicFrameLocks noChangeAspect="1"/>
          </p:cNvGraphicFramePr>
          <p:nvPr>
            <p:extLst>
              <p:ext uri="{D42A27DB-BD31-4B8C-83A1-F6EECF244321}">
                <p14:modId xmlns:p14="http://schemas.microsoft.com/office/powerpoint/2010/main" val="3076597222"/>
              </p:ext>
            </p:extLst>
          </p:nvPr>
        </p:nvGraphicFramePr>
        <p:xfrm>
          <a:off x="3373680" y="4005188"/>
          <a:ext cx="1630368" cy="503932"/>
        </p:xfrm>
        <a:graphic>
          <a:graphicData uri="http://schemas.openxmlformats.org/presentationml/2006/ole">
            <mc:AlternateContent xmlns:mc="http://schemas.openxmlformats.org/markup-compatibility/2006">
              <mc:Choice xmlns:v="urn:schemas-microsoft-com:vml" Requires="v">
                <p:oleObj spid="_x0000_s2087" name="Equation" r:id="rId4" imgW="698500" imgH="215900" progId="Equation.3">
                  <p:embed/>
                </p:oleObj>
              </mc:Choice>
              <mc:Fallback>
                <p:oleObj name="Equation" r:id="rId4" imgW="698500" imgH="215900" progId="Equation.3">
                  <p:embed/>
                  <p:pic>
                    <p:nvPicPr>
                      <p:cNvPr id="0" name=""/>
                      <p:cNvPicPr/>
                      <p:nvPr/>
                    </p:nvPicPr>
                    <p:blipFill>
                      <a:blip r:embed="rId5"/>
                      <a:stretch>
                        <a:fillRect/>
                      </a:stretch>
                    </p:blipFill>
                    <p:spPr>
                      <a:xfrm>
                        <a:off x="3373680" y="4005188"/>
                        <a:ext cx="1630368" cy="50393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30971315"/>
              </p:ext>
            </p:extLst>
          </p:nvPr>
        </p:nvGraphicFramePr>
        <p:xfrm>
          <a:off x="4067944" y="4720713"/>
          <a:ext cx="1944216" cy="508487"/>
        </p:xfrm>
        <a:graphic>
          <a:graphicData uri="http://schemas.openxmlformats.org/presentationml/2006/ole">
            <mc:AlternateContent xmlns:mc="http://schemas.openxmlformats.org/markup-compatibility/2006">
              <mc:Choice xmlns:v="urn:schemas-microsoft-com:vml" Requires="v">
                <p:oleObj spid="_x0000_s2088" name="Equation" r:id="rId6" imgW="825500" imgH="215900" progId="Equation.3">
                  <p:embed/>
                </p:oleObj>
              </mc:Choice>
              <mc:Fallback>
                <p:oleObj name="Equation" r:id="rId6" imgW="825500" imgH="215900" progId="Equation.3">
                  <p:embed/>
                  <p:pic>
                    <p:nvPicPr>
                      <p:cNvPr id="0" name=""/>
                      <p:cNvPicPr/>
                      <p:nvPr/>
                    </p:nvPicPr>
                    <p:blipFill>
                      <a:blip r:embed="rId7"/>
                      <a:stretch>
                        <a:fillRect/>
                      </a:stretch>
                    </p:blipFill>
                    <p:spPr>
                      <a:xfrm>
                        <a:off x="4067944" y="4720713"/>
                        <a:ext cx="1944216" cy="508487"/>
                      </a:xfrm>
                      <a:prstGeom prst="rect">
                        <a:avLst/>
                      </a:prstGeom>
                    </p:spPr>
                  </p:pic>
                </p:oleObj>
              </mc:Fallback>
            </mc:AlternateContent>
          </a:graphicData>
        </a:graphic>
      </p:graphicFrame>
    </p:spTree>
    <p:extLst>
      <p:ext uri="{BB962C8B-B14F-4D97-AF65-F5344CB8AC3E}">
        <p14:creationId xmlns:p14="http://schemas.microsoft.com/office/powerpoint/2010/main" val="2311718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dirty="0" smtClean="0"/>
              <a:t>Βήμα 1</a:t>
            </a:r>
            <a:r>
              <a:rPr lang="el-GR" baseline="30000" dirty="0" smtClean="0"/>
              <a:t>ο </a:t>
            </a:r>
            <a:r>
              <a:rPr lang="el-GR" dirty="0" smtClean="0"/>
              <a:t>(2 από 3)</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b="1" dirty="0"/>
              <a:t>Η εναλλακτική υπόθεση</a:t>
            </a:r>
            <a:r>
              <a:rPr lang="el-GR" sz="2800" dirty="0"/>
              <a:t> είναι το συμπλήρωμα της μηδενικής, δηλώνει διαφορά και συνήθως εκφράζει την επιθυμία του </a:t>
            </a:r>
            <a:r>
              <a:rPr lang="el-GR" sz="2800" dirty="0" smtClean="0"/>
              <a:t>ερευνητή.</a:t>
            </a:r>
          </a:p>
          <a:p>
            <a:pPr marL="0" indent="0">
              <a:buNone/>
            </a:pPr>
            <a:endParaRPr lang="el-GR" sz="2800" dirty="0"/>
          </a:p>
          <a:p>
            <a:pPr marL="0" indent="0">
              <a:buNone/>
            </a:pPr>
            <a:endParaRPr lang="el-GR" sz="2800" dirty="0" smtClean="0"/>
          </a:p>
          <a:p>
            <a:pPr marL="0" indent="0">
              <a:buNone/>
            </a:pPr>
            <a:r>
              <a:rPr lang="el-GR" sz="2800" dirty="0" smtClean="0"/>
              <a:t>Για </a:t>
            </a:r>
            <a:r>
              <a:rPr lang="el-GR" sz="2800" dirty="0"/>
              <a:t>το παράδειγμα </a:t>
            </a:r>
            <a:r>
              <a:rPr lang="el-GR" sz="2800" dirty="0" smtClean="0"/>
              <a:t>μας,   </a:t>
            </a:r>
            <a:r>
              <a:rPr lang="el-GR" sz="2800" dirty="0"/>
              <a:t> </a:t>
            </a:r>
            <a:endParaRPr lang="en-US" sz="2800" dirty="0"/>
          </a:p>
          <a:p>
            <a:pPr marL="0" indent="0">
              <a:buNone/>
            </a:pPr>
            <a:r>
              <a:rPr lang="el-GR" sz="2800" dirty="0"/>
              <a:t>Από προηγούμενες έρευνες είναι γνωστό ότι το μέσο βάρος γενικά των παιδιών σ’ αυτή την ηλικία είναι </a:t>
            </a:r>
            <a:r>
              <a:rPr lang="el-GR" sz="2800" b="1" dirty="0"/>
              <a:t>10,5 κιλά</a:t>
            </a:r>
            <a:r>
              <a:rPr lang="el-GR" sz="2800" dirty="0"/>
              <a:t> και η τυπική απόκλιση του είναι </a:t>
            </a:r>
            <a:r>
              <a:rPr lang="el-GR" sz="2800" b="1" dirty="0" smtClean="0"/>
              <a:t>σ = 2 κιλά</a:t>
            </a:r>
            <a:r>
              <a:rPr lang="el-GR" sz="2800" dirty="0" smtClean="0"/>
              <a:t>.</a:t>
            </a:r>
            <a:endParaRPr lang="el-GR" sz="2800" i="1" dirty="0"/>
          </a:p>
          <a:p>
            <a:pPr marL="0" indent="0">
              <a:buNone/>
            </a:pPr>
            <a:r>
              <a:rPr lang="el-GR" sz="2800" dirty="0" smtClean="0"/>
              <a:t>Στον </a:t>
            </a:r>
            <a:r>
              <a:rPr lang="el-GR" sz="2800" dirty="0"/>
              <a:t>στατιστικό έλεγχο υποθέσεων τα στοιχεία του δείγματος οδηγούν σε  δύο δυνατές αποφάσεις: </a:t>
            </a:r>
            <a:endParaRPr lang="en-US" sz="2800" dirty="0"/>
          </a:p>
          <a:p>
            <a:r>
              <a:rPr lang="el-GR" sz="2800" dirty="0"/>
              <a:t>Απόρριψη της μηδενικής υπόθεσης που ισοδυναμεί με αποδοχή της εναλλακτικής</a:t>
            </a:r>
            <a:endParaRPr lang="en-US" sz="2800" dirty="0"/>
          </a:p>
          <a:p>
            <a:r>
              <a:rPr lang="el-GR" sz="2800" dirty="0"/>
              <a:t>Μη απόρριψη της μηδενικής υπόθεσης (αποδοχή)</a:t>
            </a:r>
            <a:endParaRPr lang="en-US" sz="2800" dirty="0"/>
          </a:p>
          <a:p>
            <a:pPr marL="0" indent="0">
              <a:buNone/>
            </a:pPr>
            <a:endParaRPr lang="el-GR"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700576956"/>
              </p:ext>
            </p:extLst>
          </p:nvPr>
        </p:nvGraphicFramePr>
        <p:xfrm>
          <a:off x="3131840" y="2276872"/>
          <a:ext cx="1660420" cy="504056"/>
        </p:xfrm>
        <a:graphic>
          <a:graphicData uri="http://schemas.openxmlformats.org/presentationml/2006/ole">
            <mc:AlternateContent xmlns:mc="http://schemas.openxmlformats.org/markup-compatibility/2006">
              <mc:Choice xmlns:v="urn:schemas-microsoft-com:vml" Requires="v">
                <p:oleObj spid="_x0000_s3108" name="Equation" r:id="rId4" imgW="711200" imgH="215900" progId="Equation.3">
                  <p:embed/>
                </p:oleObj>
              </mc:Choice>
              <mc:Fallback>
                <p:oleObj name="Equation" r:id="rId4" imgW="711200" imgH="215900" progId="Equation.3">
                  <p:embed/>
                  <p:pic>
                    <p:nvPicPr>
                      <p:cNvPr id="0" name=""/>
                      <p:cNvPicPr/>
                      <p:nvPr/>
                    </p:nvPicPr>
                    <p:blipFill>
                      <a:blip r:embed="rId5"/>
                      <a:stretch>
                        <a:fillRect/>
                      </a:stretch>
                    </p:blipFill>
                    <p:spPr>
                      <a:xfrm>
                        <a:off x="3131840" y="2276872"/>
                        <a:ext cx="1660420" cy="504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3877411"/>
              </p:ext>
            </p:extLst>
          </p:nvPr>
        </p:nvGraphicFramePr>
        <p:xfrm>
          <a:off x="3131840" y="2955493"/>
          <a:ext cx="1656184" cy="401499"/>
        </p:xfrm>
        <a:graphic>
          <a:graphicData uri="http://schemas.openxmlformats.org/presentationml/2006/ole">
            <mc:AlternateContent xmlns:mc="http://schemas.openxmlformats.org/markup-compatibility/2006">
              <mc:Choice xmlns:v="urn:schemas-microsoft-com:vml" Requires="v">
                <p:oleObj spid="_x0000_s3109" name="Equation" r:id="rId6" imgW="838200" imgH="203200" progId="Equation.3">
                  <p:embed/>
                </p:oleObj>
              </mc:Choice>
              <mc:Fallback>
                <p:oleObj name="Equation" r:id="rId6" imgW="838200" imgH="203200" progId="Equation.3">
                  <p:embed/>
                  <p:pic>
                    <p:nvPicPr>
                      <p:cNvPr id="0" name=""/>
                      <p:cNvPicPr/>
                      <p:nvPr/>
                    </p:nvPicPr>
                    <p:blipFill>
                      <a:blip r:embed="rId7"/>
                      <a:stretch>
                        <a:fillRect/>
                      </a:stretch>
                    </p:blipFill>
                    <p:spPr>
                      <a:xfrm>
                        <a:off x="3131840" y="2955493"/>
                        <a:ext cx="1656184" cy="401499"/>
                      </a:xfrm>
                      <a:prstGeom prst="rect">
                        <a:avLst/>
                      </a:prstGeom>
                    </p:spPr>
                  </p:pic>
                </p:oleObj>
              </mc:Fallback>
            </mc:AlternateContent>
          </a:graphicData>
        </a:graphic>
      </p:graphicFrame>
    </p:spTree>
    <p:extLst>
      <p:ext uri="{BB962C8B-B14F-4D97-AF65-F5344CB8AC3E}">
        <p14:creationId xmlns:p14="http://schemas.microsoft.com/office/powerpoint/2010/main" val="3853548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dirty="0" smtClean="0"/>
              <a:t>Βήμα 1</a:t>
            </a:r>
            <a:r>
              <a:rPr lang="el-GR" baseline="30000" dirty="0" smtClean="0"/>
              <a:t>ο </a:t>
            </a:r>
            <a:r>
              <a:rPr lang="el-GR" dirty="0" smtClean="0"/>
              <a:t>(3 από 3)</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lnSpc>
                <a:spcPct val="150000"/>
              </a:lnSpc>
              <a:buNone/>
            </a:pPr>
            <a:r>
              <a:rPr lang="el-GR" sz="2800" dirty="0">
                <a:solidFill>
                  <a:srgbClr val="000000"/>
                </a:solidFill>
              </a:rPr>
              <a:t>Στη περίπτωσή </a:t>
            </a:r>
            <a:r>
              <a:rPr lang="el-GR" sz="2800" dirty="0" smtClean="0">
                <a:solidFill>
                  <a:srgbClr val="000000"/>
                </a:solidFill>
              </a:rPr>
              <a:t>μας, </a:t>
            </a:r>
            <a:r>
              <a:rPr lang="el-GR" sz="2800" dirty="0">
                <a:solidFill>
                  <a:srgbClr val="000000"/>
                </a:solidFill>
              </a:rPr>
              <a:t>απόρριψη της μηδενικής υπόθεσης και υιοθέτηση της εναλλακτικής </a:t>
            </a:r>
            <a:r>
              <a:rPr lang="el-GR" sz="2800" dirty="0" smtClean="0">
                <a:solidFill>
                  <a:srgbClr val="000000"/>
                </a:solidFill>
              </a:rPr>
              <a:t>οδηγεί στο </a:t>
            </a:r>
            <a:r>
              <a:rPr lang="el-GR" sz="2800" dirty="0">
                <a:solidFill>
                  <a:srgbClr val="000000"/>
                </a:solidFill>
              </a:rPr>
              <a:t>συμπέρασμα ότι τα παιδιά με «πολλές αγκαλιές» έχουν διαφορετικό μέσο βάρος από 10,5 κιλά, δηλαδή διαφορετικό βάρος από τα τυπικά </a:t>
            </a:r>
            <a:r>
              <a:rPr lang="el-GR" sz="2800" dirty="0" smtClean="0">
                <a:solidFill>
                  <a:srgbClr val="000000"/>
                </a:solidFill>
              </a:rPr>
              <a:t>παιδιά. Αν, δε, </a:t>
            </a:r>
            <a:r>
              <a:rPr lang="el-GR" sz="2800" dirty="0">
                <a:solidFill>
                  <a:srgbClr val="000000"/>
                </a:solidFill>
              </a:rPr>
              <a:t>το δείγμα μας έχει μέση τιμή μεγαλύτερη από 10,5 κιλά </a:t>
            </a:r>
            <a:r>
              <a:rPr lang="el-GR" sz="2800" dirty="0" smtClean="0">
                <a:solidFill>
                  <a:srgbClr val="000000"/>
                </a:solidFill>
              </a:rPr>
              <a:t>τότε </a:t>
            </a:r>
            <a:r>
              <a:rPr lang="el-GR" sz="2800" dirty="0">
                <a:solidFill>
                  <a:srgbClr val="000000"/>
                </a:solidFill>
              </a:rPr>
              <a:t>έχουμε απάντηση στο ερευνητικό </a:t>
            </a:r>
            <a:r>
              <a:rPr lang="el-GR" sz="2800" dirty="0" smtClean="0">
                <a:solidFill>
                  <a:srgbClr val="000000"/>
                </a:solidFill>
              </a:rPr>
              <a:t>ερώτημα:</a:t>
            </a:r>
          </a:p>
          <a:p>
            <a:pPr marL="0" indent="0">
              <a:lnSpc>
                <a:spcPct val="150000"/>
              </a:lnSpc>
              <a:buNone/>
            </a:pPr>
            <a:r>
              <a:rPr lang="el-GR" sz="2800" b="1" dirty="0" smtClean="0">
                <a:solidFill>
                  <a:srgbClr val="000000"/>
                </a:solidFill>
              </a:rPr>
              <a:t>Τα </a:t>
            </a:r>
            <a:r>
              <a:rPr lang="el-GR" sz="2800" b="1" dirty="0">
                <a:solidFill>
                  <a:srgbClr val="000000"/>
                </a:solidFill>
              </a:rPr>
              <a:t>παιδιά 2 χρόνων που έχουν μεγαλώσει δεχόμενα πολλές αγκαλιές από </a:t>
            </a:r>
            <a:r>
              <a:rPr lang="el-GR" sz="2800" b="1" dirty="0" smtClean="0">
                <a:solidFill>
                  <a:srgbClr val="000000"/>
                </a:solidFill>
              </a:rPr>
              <a:t>τους </a:t>
            </a:r>
            <a:r>
              <a:rPr lang="el-GR" sz="2800" b="1" dirty="0">
                <a:solidFill>
                  <a:srgbClr val="000000"/>
                </a:solidFill>
              </a:rPr>
              <a:t>γονείς τους, παρουσιάζουν μεγαλύτερη ανάπτυξη από τα άλλα </a:t>
            </a:r>
            <a:r>
              <a:rPr lang="el-GR" sz="2800" b="1" dirty="0" smtClean="0">
                <a:solidFill>
                  <a:srgbClr val="000000"/>
                </a:solidFill>
              </a:rPr>
              <a:t>παιδιά.</a:t>
            </a:r>
            <a:endParaRPr lang="el-GR" sz="2800" b="1" dirty="0">
              <a:solidFill>
                <a:srgbClr val="000000"/>
              </a:solidFill>
            </a:endParaRPr>
          </a:p>
        </p:txBody>
      </p:sp>
    </p:spTree>
    <p:extLst>
      <p:ext uri="{BB962C8B-B14F-4D97-AF65-F5344CB8AC3E}">
        <p14:creationId xmlns:p14="http://schemas.microsoft.com/office/powerpoint/2010/main" val="3458267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pPr marL="0" indent="0">
              <a:lnSpc>
                <a:spcPct val="150000"/>
              </a:lnSpc>
              <a:buNone/>
            </a:pPr>
            <a:r>
              <a:rPr lang="el-GR" sz="2800" dirty="0">
                <a:solidFill>
                  <a:srgbClr val="000000"/>
                </a:solidFill>
              </a:rPr>
              <a:t>Σ’ αυτό το στάδιο </a:t>
            </a:r>
            <a:r>
              <a:rPr lang="el-GR" sz="2800" b="1" dirty="0">
                <a:solidFill>
                  <a:srgbClr val="000000"/>
                </a:solidFill>
              </a:rPr>
              <a:t>επιλέγουμε το Στατιστικό ή </a:t>
            </a:r>
            <a:r>
              <a:rPr lang="el-GR" sz="2800" b="1" dirty="0" smtClean="0">
                <a:solidFill>
                  <a:srgbClr val="000000"/>
                </a:solidFill>
              </a:rPr>
              <a:t>κριτήριο </a:t>
            </a:r>
            <a:r>
              <a:rPr lang="el-GR" sz="2800" b="1" dirty="0">
                <a:solidFill>
                  <a:srgbClr val="000000"/>
                </a:solidFill>
              </a:rPr>
              <a:t>του </a:t>
            </a:r>
            <a:r>
              <a:rPr lang="el-GR" sz="2800" b="1" dirty="0" smtClean="0">
                <a:solidFill>
                  <a:srgbClr val="000000"/>
                </a:solidFill>
              </a:rPr>
              <a:t>ελέγχου</a:t>
            </a:r>
            <a:r>
              <a:rPr lang="el-GR" sz="2800" dirty="0" smtClean="0">
                <a:solidFill>
                  <a:srgbClr val="000000"/>
                </a:solidFill>
              </a:rPr>
              <a:t>.</a:t>
            </a:r>
            <a:r>
              <a:rPr lang="el-GR" sz="2800" b="1" dirty="0" smtClean="0">
                <a:solidFill>
                  <a:srgbClr val="000000"/>
                </a:solidFill>
              </a:rPr>
              <a:t> </a:t>
            </a:r>
            <a:r>
              <a:rPr lang="el-GR" sz="2800" dirty="0" smtClean="0">
                <a:solidFill>
                  <a:srgbClr val="000000"/>
                </a:solidFill>
              </a:rPr>
              <a:t>Υποθέτουμε </a:t>
            </a:r>
            <a:r>
              <a:rPr lang="el-GR" sz="2800" dirty="0">
                <a:solidFill>
                  <a:srgbClr val="000000"/>
                </a:solidFill>
              </a:rPr>
              <a:t>ότι ισχύει η μηδενική </a:t>
            </a:r>
            <a:r>
              <a:rPr lang="el-GR" sz="2800" dirty="0" smtClean="0">
                <a:solidFill>
                  <a:srgbClr val="000000"/>
                </a:solidFill>
              </a:rPr>
              <a:t>υπόθεση, </a:t>
            </a:r>
            <a:r>
              <a:rPr lang="el-GR" sz="2800" dirty="0">
                <a:solidFill>
                  <a:srgbClr val="000000"/>
                </a:solidFill>
              </a:rPr>
              <a:t>δηλ. η μέση τιμή του πληθυσμού </a:t>
            </a:r>
            <a:r>
              <a:rPr lang="el-GR" sz="2800" dirty="0" smtClean="0">
                <a:solidFill>
                  <a:srgbClr val="000000"/>
                </a:solidFill>
              </a:rPr>
              <a:t>είναι </a:t>
            </a:r>
            <a:r>
              <a:rPr lang="el-GR" sz="2800" i="1" dirty="0" smtClean="0">
                <a:solidFill>
                  <a:srgbClr val="000000"/>
                </a:solidFill>
              </a:rPr>
              <a:t>μ</a:t>
            </a:r>
            <a:r>
              <a:rPr lang="el-GR" sz="2800" i="1" baseline="-25000" dirty="0" smtClean="0">
                <a:solidFill>
                  <a:srgbClr val="000000"/>
                </a:solidFill>
              </a:rPr>
              <a:t>0</a:t>
            </a:r>
            <a:r>
              <a:rPr lang="el-GR" sz="2800" dirty="0" smtClean="0">
                <a:solidFill>
                  <a:srgbClr val="000000"/>
                </a:solidFill>
              </a:rPr>
              <a:t> </a:t>
            </a:r>
            <a:r>
              <a:rPr lang="el-GR" sz="2800" dirty="0">
                <a:solidFill>
                  <a:srgbClr val="000000"/>
                </a:solidFill>
              </a:rPr>
              <a:t>και η τυπική του απόκλιση </a:t>
            </a:r>
            <a:r>
              <a:rPr lang="el-GR" sz="2800" i="1" dirty="0">
                <a:solidFill>
                  <a:srgbClr val="000000"/>
                </a:solidFill>
              </a:rPr>
              <a:t>σ</a:t>
            </a:r>
            <a:r>
              <a:rPr lang="el-GR" sz="2800" dirty="0">
                <a:solidFill>
                  <a:srgbClr val="000000"/>
                </a:solidFill>
              </a:rPr>
              <a:t> γνωστή. </a:t>
            </a:r>
          </a:p>
          <a:p>
            <a:pPr marL="0" indent="0">
              <a:lnSpc>
                <a:spcPct val="150000"/>
              </a:lnSpc>
              <a:buNone/>
            </a:pPr>
            <a:r>
              <a:rPr lang="el-GR" sz="2800" dirty="0">
                <a:solidFill>
                  <a:srgbClr val="000000"/>
                </a:solidFill>
              </a:rPr>
              <a:t>Τότε η δειγματοληπτική κατανομή της μέσης τιμής  για δείγματα με Ν=36 </a:t>
            </a:r>
            <a:r>
              <a:rPr lang="el-GR" sz="2800" b="1" dirty="0">
                <a:solidFill>
                  <a:srgbClr val="000000"/>
                </a:solidFill>
              </a:rPr>
              <a:t>είναι κανονική</a:t>
            </a:r>
            <a:r>
              <a:rPr lang="el-GR" sz="2800" dirty="0">
                <a:solidFill>
                  <a:srgbClr val="000000"/>
                </a:solidFill>
              </a:rPr>
              <a:t>, με μέση τιμή </a:t>
            </a:r>
            <a:r>
              <a:rPr lang="el-GR" sz="2800" i="1" dirty="0" smtClean="0">
                <a:solidFill>
                  <a:srgbClr val="000000"/>
                </a:solidFill>
              </a:rPr>
              <a:t>μ</a:t>
            </a:r>
            <a:r>
              <a:rPr lang="el-GR" sz="2800" i="1" baseline="-25000" dirty="0" smtClean="0">
                <a:solidFill>
                  <a:srgbClr val="000000"/>
                </a:solidFill>
              </a:rPr>
              <a:t>0</a:t>
            </a:r>
            <a:r>
              <a:rPr lang="el-GR" sz="2800" dirty="0" smtClean="0">
                <a:solidFill>
                  <a:srgbClr val="000000"/>
                </a:solidFill>
              </a:rPr>
              <a:t> και </a:t>
            </a:r>
            <a:r>
              <a:rPr lang="el-GR" sz="2800" dirty="0">
                <a:solidFill>
                  <a:srgbClr val="000000"/>
                </a:solidFill>
              </a:rPr>
              <a:t>τυπική απόκλιση  </a:t>
            </a:r>
            <a:r>
              <a:rPr lang="el-GR" sz="2800" dirty="0" smtClean="0">
                <a:solidFill>
                  <a:srgbClr val="000000"/>
                </a:solidFill>
              </a:rPr>
              <a:t>             σύμφωνα </a:t>
            </a:r>
            <a:r>
              <a:rPr lang="el-GR" sz="2800" dirty="0">
                <a:solidFill>
                  <a:srgbClr val="000000"/>
                </a:solidFill>
              </a:rPr>
              <a:t>με το Κ.Ο.Θ.</a:t>
            </a:r>
          </a:p>
          <a:p>
            <a:pPr marL="0" indent="0">
              <a:lnSpc>
                <a:spcPct val="150000"/>
              </a:lnSpc>
              <a:buNone/>
            </a:pPr>
            <a:r>
              <a:rPr lang="el-GR" sz="2800" dirty="0">
                <a:solidFill>
                  <a:srgbClr val="000000"/>
                </a:solidFill>
              </a:rPr>
              <a:t>Το πηλίκο   </a:t>
            </a:r>
            <a:r>
              <a:rPr lang="el-GR" sz="2800" dirty="0" smtClean="0">
                <a:solidFill>
                  <a:srgbClr val="000000"/>
                </a:solidFill>
              </a:rPr>
              <a:t>                  ακολουθεί </a:t>
            </a:r>
            <a:r>
              <a:rPr lang="el-GR" sz="2800" dirty="0">
                <a:solidFill>
                  <a:srgbClr val="000000"/>
                </a:solidFill>
              </a:rPr>
              <a:t>την τυπική κανονική </a:t>
            </a:r>
            <a:r>
              <a:rPr lang="el-GR" sz="2800" dirty="0" smtClean="0">
                <a:solidFill>
                  <a:srgbClr val="000000"/>
                </a:solidFill>
              </a:rPr>
              <a:t>κατανομή </a:t>
            </a:r>
            <a:r>
              <a:rPr lang="el-GR" sz="2800" dirty="0">
                <a:solidFill>
                  <a:srgbClr val="000000"/>
                </a:solidFill>
              </a:rPr>
              <a:t>και </a:t>
            </a:r>
            <a:r>
              <a:rPr lang="el-GR" sz="2800" dirty="0" smtClean="0">
                <a:solidFill>
                  <a:srgbClr val="000000"/>
                </a:solidFill>
              </a:rPr>
              <a:t>είναι </a:t>
            </a:r>
            <a:r>
              <a:rPr lang="el-GR" sz="2800" dirty="0">
                <a:solidFill>
                  <a:srgbClr val="000000"/>
                </a:solidFill>
              </a:rPr>
              <a:t>το </a:t>
            </a:r>
            <a:r>
              <a:rPr lang="el-GR" sz="2800" dirty="0" smtClean="0">
                <a:solidFill>
                  <a:srgbClr val="000000"/>
                </a:solidFill>
              </a:rPr>
              <a:t>κριτήριο του ελέγχου που </a:t>
            </a:r>
            <a:r>
              <a:rPr lang="el-GR" sz="2800" dirty="0">
                <a:solidFill>
                  <a:srgbClr val="000000"/>
                </a:solidFill>
              </a:rPr>
              <a:t>χρησιμοποιείται για τον κανόνα απόφασης. </a:t>
            </a:r>
          </a:p>
          <a:p>
            <a:pPr marL="0" indent="0">
              <a:lnSpc>
                <a:spcPct val="150000"/>
              </a:lnSpc>
              <a:buNone/>
            </a:pPr>
            <a:r>
              <a:rPr lang="el-GR" sz="2800" dirty="0" smtClean="0">
                <a:solidFill>
                  <a:srgbClr val="000000"/>
                </a:solidFill>
              </a:rPr>
              <a:t>Όπου </a:t>
            </a:r>
            <a:r>
              <a:rPr lang="el-GR" sz="2800" i="1" dirty="0" smtClean="0">
                <a:solidFill>
                  <a:srgbClr val="000000"/>
                </a:solidFill>
              </a:rPr>
              <a:t>μ</a:t>
            </a:r>
            <a:r>
              <a:rPr lang="el-GR" sz="2800" i="1" baseline="-25000" dirty="0" smtClean="0">
                <a:solidFill>
                  <a:srgbClr val="000000"/>
                </a:solidFill>
              </a:rPr>
              <a:t>0</a:t>
            </a:r>
            <a:r>
              <a:rPr lang="el-GR" sz="2800" dirty="0" smtClean="0">
                <a:solidFill>
                  <a:srgbClr val="000000"/>
                </a:solidFill>
              </a:rPr>
              <a:t> </a:t>
            </a:r>
            <a:r>
              <a:rPr lang="el-GR" sz="2800" dirty="0">
                <a:solidFill>
                  <a:srgbClr val="000000"/>
                </a:solidFill>
              </a:rPr>
              <a:t>είναι η τιμή της μηδενικής υπόθεσης για τη μέση του πληθυσμού και </a:t>
            </a:r>
            <a:r>
              <a:rPr lang="el-GR" sz="2800" i="1" dirty="0">
                <a:solidFill>
                  <a:srgbClr val="000000"/>
                </a:solidFill>
              </a:rPr>
              <a:t>σ</a:t>
            </a:r>
            <a:r>
              <a:rPr lang="el-GR" sz="2800" dirty="0">
                <a:solidFill>
                  <a:srgbClr val="000000"/>
                </a:solidFill>
              </a:rPr>
              <a:t> η τυπική απόκλιση του πληθυσμού που είναι γνωστή</a:t>
            </a:r>
            <a:r>
              <a:rPr lang="el-GR" sz="2800" dirty="0" smtClean="0">
                <a:solidFill>
                  <a:srgbClr val="000000"/>
                </a:solidFill>
              </a:rPr>
              <a:t>.</a:t>
            </a:r>
            <a:endParaRPr lang="el-GR" sz="28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45048773"/>
              </p:ext>
            </p:extLst>
          </p:nvPr>
        </p:nvGraphicFramePr>
        <p:xfrm>
          <a:off x="6146184" y="3356992"/>
          <a:ext cx="730072" cy="385316"/>
        </p:xfrm>
        <a:graphic>
          <a:graphicData uri="http://schemas.openxmlformats.org/presentationml/2006/ole">
            <mc:AlternateContent xmlns:mc="http://schemas.openxmlformats.org/markup-compatibility/2006">
              <mc:Choice xmlns:v="urn:schemas-microsoft-com:vml" Requires="v">
                <p:oleObj spid="_x0000_s5154" name="Equation" r:id="rId4" imgW="457200" imgH="241300" progId="Equation.3">
                  <p:embed/>
                </p:oleObj>
              </mc:Choice>
              <mc:Fallback>
                <p:oleObj name="Equation" r:id="rId4" imgW="457200" imgH="241300" progId="Equation.3">
                  <p:embed/>
                  <p:pic>
                    <p:nvPicPr>
                      <p:cNvPr id="0" name=""/>
                      <p:cNvPicPr/>
                      <p:nvPr/>
                    </p:nvPicPr>
                    <p:blipFill>
                      <a:blip r:embed="rId5"/>
                      <a:stretch>
                        <a:fillRect/>
                      </a:stretch>
                    </p:blipFill>
                    <p:spPr>
                      <a:xfrm>
                        <a:off x="6146184" y="3356992"/>
                        <a:ext cx="730072" cy="38531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359828"/>
              </p:ext>
            </p:extLst>
          </p:nvPr>
        </p:nvGraphicFramePr>
        <p:xfrm>
          <a:off x="1619672" y="4149080"/>
          <a:ext cx="1080120" cy="740082"/>
        </p:xfrm>
        <a:graphic>
          <a:graphicData uri="http://schemas.openxmlformats.org/presentationml/2006/ole">
            <mc:AlternateContent xmlns:mc="http://schemas.openxmlformats.org/markup-compatibility/2006">
              <mc:Choice xmlns:v="urn:schemas-microsoft-com:vml" Requires="v">
                <p:oleObj spid="_x0000_s5155" name="Equation" r:id="rId6" imgW="685800" imgH="469900" progId="Equation.3">
                  <p:embed/>
                </p:oleObj>
              </mc:Choice>
              <mc:Fallback>
                <p:oleObj name="Equation" r:id="rId6" imgW="685800" imgH="469900" progId="Equation.3">
                  <p:embed/>
                  <p:pic>
                    <p:nvPicPr>
                      <p:cNvPr id="0" name=""/>
                      <p:cNvPicPr/>
                      <p:nvPr/>
                    </p:nvPicPr>
                    <p:blipFill>
                      <a:blip r:embed="rId7"/>
                      <a:stretch>
                        <a:fillRect/>
                      </a:stretch>
                    </p:blipFill>
                    <p:spPr>
                      <a:xfrm>
                        <a:off x="1619672" y="4149080"/>
                        <a:ext cx="1080120" cy="740082"/>
                      </a:xfrm>
                      <a:prstGeom prst="rect">
                        <a:avLst/>
                      </a:prstGeom>
                    </p:spPr>
                  </p:pic>
                </p:oleObj>
              </mc:Fallback>
            </mc:AlternateContent>
          </a:graphicData>
        </a:graphic>
      </p:graphicFrame>
      <p:sp>
        <p:nvSpPr>
          <p:cNvPr id="7" name="Title 6"/>
          <p:cNvSpPr>
            <a:spLocks noGrp="1"/>
          </p:cNvSpPr>
          <p:nvPr>
            <p:ph type="title"/>
          </p:nvPr>
        </p:nvSpPr>
        <p:spPr/>
        <p:txBody>
          <a:bodyPr/>
          <a:lstStyle/>
          <a:p>
            <a:r>
              <a:rPr lang="el-GR" dirty="0"/>
              <a:t>Βήμα 2</a:t>
            </a:r>
            <a:r>
              <a:rPr lang="el-GR" baseline="30000" dirty="0"/>
              <a:t>ο </a:t>
            </a:r>
            <a:r>
              <a:rPr lang="el-GR" dirty="0" smtClean="0"/>
              <a:t>(1 </a:t>
            </a:r>
            <a:r>
              <a:rPr lang="el-GR" dirty="0"/>
              <a:t>από 5)</a:t>
            </a:r>
            <a:endParaRPr lang="en-US" dirty="0"/>
          </a:p>
        </p:txBody>
      </p:sp>
    </p:spTree>
    <p:extLst>
      <p:ext uri="{BB962C8B-B14F-4D97-AF65-F5344CB8AC3E}">
        <p14:creationId xmlns:p14="http://schemas.microsoft.com/office/powerpoint/2010/main" val="3339206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2205</Words>
  <Application>Microsoft Macintosh PowerPoint</Application>
  <PresentationFormat>On-screen Show (4:3)</PresentationFormat>
  <Paragraphs>209</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Θέμα του Office</vt:lpstr>
      <vt:lpstr>Equation</vt:lpstr>
      <vt:lpstr>Εξίσωση</vt:lpstr>
      <vt:lpstr>Μεθοδολογία των Επιστημών του Ανθρώπου: Στατιστική</vt:lpstr>
      <vt:lpstr>Περιεχόμενα ενότητας</vt:lpstr>
      <vt:lpstr>Έλεγχος υπόθεσης για το μέσο ενός πληθυσμού</vt:lpstr>
      <vt:lpstr>Ερευνητικό Ερώτημα</vt:lpstr>
      <vt:lpstr>Διαδικασία Παρέμβασης</vt:lpstr>
      <vt:lpstr>Βήμα 1ο (1 από 3)</vt:lpstr>
      <vt:lpstr>Βήμα 1ο (2 από 3)</vt:lpstr>
      <vt:lpstr>Βήμα 1ο (3 από 3)</vt:lpstr>
      <vt:lpstr>Βήμα 2ο (1 από 5)</vt:lpstr>
      <vt:lpstr>Βήμα 2ο (2 από 5)</vt:lpstr>
      <vt:lpstr>Βήμα 2ο (3 από 5)</vt:lpstr>
      <vt:lpstr>Βήμα 2ο (4 από 5)</vt:lpstr>
      <vt:lpstr>Βήμα 2ο (5 από 5)</vt:lpstr>
      <vt:lpstr>Βήμα 3ο</vt:lpstr>
      <vt:lpstr>Βήμα 4ο</vt:lpstr>
      <vt:lpstr>Μονόπλευρος έλεγχος (1 από 5)</vt:lpstr>
      <vt:lpstr>Μονόπλευρος έλεγχος (2 από 5)</vt:lpstr>
      <vt:lpstr>Μονόπλευρος έλεγχος (3 από 5)</vt:lpstr>
      <vt:lpstr>Μονόπλευρος έλεγχος (4 από 5)</vt:lpstr>
      <vt:lpstr>Μονόπλευρος έλεγχος (5 από 5)</vt:lpstr>
      <vt:lpstr>Κατανομή t (student) (1 από 4)</vt:lpstr>
      <vt:lpstr>Κατανομή t (student) (2 από 4)</vt:lpstr>
      <vt:lpstr>Κατανομή t (student) (3 από 4)</vt:lpstr>
      <vt:lpstr>Κατανομή t (student) (4 από 4)</vt:lpstr>
      <vt:lpstr>Κατανομή t (student): πρόβλημα (1 από 3)</vt:lpstr>
      <vt:lpstr>Κατανομή t (student): πρόβλημα (2 από 3)</vt:lpstr>
      <vt:lpstr>Κατανομή t (student): πρόβλημα (3 από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200</cp:revision>
  <dcterms:created xsi:type="dcterms:W3CDTF">2012-09-06T09:03:05Z</dcterms:created>
  <dcterms:modified xsi:type="dcterms:W3CDTF">2015-10-19T11:45:50Z</dcterms:modified>
</cp:coreProperties>
</file>