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11.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notesSlides/notesSlide12.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19.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20.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1" r:id="rId2"/>
    <p:sldId id="302" r:id="rId3"/>
    <p:sldId id="303" r:id="rId4"/>
    <p:sldId id="306" r:id="rId5"/>
    <p:sldId id="305" r:id="rId6"/>
    <p:sldId id="310" r:id="rId7"/>
    <p:sldId id="308"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8" r:id="rId22"/>
    <p:sldId id="329" r:id="rId23"/>
    <p:sldId id="330" r:id="rId24"/>
    <p:sldId id="331" r:id="rId25"/>
    <p:sldId id="332" r:id="rId26"/>
    <p:sldId id="333" r:id="rId27"/>
    <p:sldId id="334" r:id="rId28"/>
    <p:sldId id="335" r:id="rId29"/>
    <p:sldId id="336" r:id="rId30"/>
    <p:sldId id="337" r:id="rId31"/>
    <p:sldId id="338" r:id="rId32"/>
    <p:sldId id="280" r:id="rId33"/>
    <p:sldId id="290" r:id="rId34"/>
    <p:sldId id="295" r:id="rId35"/>
    <p:sldId id="299" r:id="rId36"/>
    <p:sldId id="339" r:id="rId37"/>
    <p:sldId id="291" r:id="rId38"/>
    <p:sldId id="294" r:id="rId39"/>
    <p:sldId id="340" r:id="rId40"/>
    <p:sldId id="341" r:id="rId41"/>
    <p:sldId id="345" r:id="rId42"/>
    <p:sldId id="342" r:id="rId43"/>
    <p:sldId id="344"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302"/>
            <p14:sldId id="303"/>
            <p14:sldId id="306"/>
            <p14:sldId id="305"/>
            <p14:sldId id="310"/>
            <p14:sldId id="308"/>
            <p14:sldId id="311"/>
            <p14:sldId id="312"/>
            <p14:sldId id="313"/>
            <p14:sldId id="314"/>
            <p14:sldId id="315"/>
            <p14:sldId id="316"/>
            <p14:sldId id="317"/>
            <p14:sldId id="318"/>
            <p14:sldId id="319"/>
            <p14:sldId id="320"/>
            <p14:sldId id="321"/>
            <p14:sldId id="322"/>
            <p14:sldId id="323"/>
            <p14:sldId id="328"/>
            <p14:sldId id="329"/>
            <p14:sldId id="330"/>
            <p14:sldId id="331"/>
            <p14:sldId id="332"/>
            <p14:sldId id="333"/>
            <p14:sldId id="334"/>
            <p14:sldId id="335"/>
            <p14:sldId id="336"/>
            <p14:sldId id="337"/>
            <p14:sldId id="338"/>
            <p14:sldId id="280"/>
            <p14:sldId id="290"/>
            <p14:sldId id="295"/>
            <p14:sldId id="299"/>
            <p14:sldId id="339"/>
            <p14:sldId id="291"/>
            <p14:sldId id="294"/>
          </p14:sldIdLst>
        </p14:section>
        <p14:section name="Untitled Section" id="{0F1CB131-A6BD-43D0-B8D4-1F27CEF7A05E}">
          <p14:sldIdLst>
            <p14:sldId id="340"/>
            <p14:sldId id="341"/>
            <p14:sldId id="345"/>
            <p14:sldId id="342"/>
            <p14:sldId id="34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75" d="100"/>
          <a:sy n="75" d="100"/>
        </p:scale>
        <p:origin x="-2224" y="-28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commentAuthors" Target="commentAuthors.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7" Type="http://schemas.openxmlformats.org/officeDocument/2006/relationships/image" Target="../media/image12.wmf"/><Relationship Id="rId1" Type="http://schemas.openxmlformats.org/officeDocument/2006/relationships/image" Target="../media/image6.wmf"/><Relationship Id="rId2"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6.wmf"/><Relationship Id="rId5" Type="http://schemas.openxmlformats.org/officeDocument/2006/relationships/image" Target="../media/image17.wmf"/><Relationship Id="rId1" Type="http://schemas.openxmlformats.org/officeDocument/2006/relationships/image" Target="../media/image9.wmf"/><Relationship Id="rId2"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Περιγραφική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Περιγραφική Στατιστική</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Περιγραφική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Περιγραφική Στατιστική</a:t>
            </a: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Περιγραφική Στατιστική</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Περιγραφική Στατιστική</a:t>
            </a: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Περιγραφική Στατιστική</a:t>
            </a: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16.wmf"/><Relationship Id="rId13" Type="http://schemas.openxmlformats.org/officeDocument/2006/relationships/oleObject" Target="../embeddings/oleObject13.bin"/><Relationship Id="rId14" Type="http://schemas.openxmlformats.org/officeDocument/2006/relationships/image" Target="../media/image17.wmf"/><Relationship Id="rId1" Type="http://schemas.openxmlformats.org/officeDocument/2006/relationships/vmlDrawing" Target="../drawings/vmlDrawing3.vml"/><Relationship Id="rId2" Type="http://schemas.openxmlformats.org/officeDocument/2006/relationships/slideLayout" Target="../slideLayouts/slideLayout4.xml"/><Relationship Id="rId3" Type="http://schemas.openxmlformats.org/officeDocument/2006/relationships/notesSlide" Target="../notesSlides/notesSlide10.xml"/><Relationship Id="rId4" Type="http://schemas.openxmlformats.org/officeDocument/2006/relationships/image" Target="../media/image13.png"/><Relationship Id="rId5" Type="http://schemas.openxmlformats.org/officeDocument/2006/relationships/oleObject" Target="../embeddings/oleObject9.bin"/><Relationship Id="rId6" Type="http://schemas.openxmlformats.org/officeDocument/2006/relationships/image" Target="../media/image9.wmf"/><Relationship Id="rId7" Type="http://schemas.openxmlformats.org/officeDocument/2006/relationships/oleObject" Target="../embeddings/oleObject10.bin"/><Relationship Id="rId8" Type="http://schemas.openxmlformats.org/officeDocument/2006/relationships/image" Target="../media/image10.wmf"/><Relationship Id="rId9" Type="http://schemas.openxmlformats.org/officeDocument/2006/relationships/oleObject" Target="../embeddings/oleObject11.bin"/><Relationship Id="rId10"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3.png"/><Relationship Id="rId5" Type="http://schemas.openxmlformats.org/officeDocument/2006/relationships/oleObject" Target="../embeddings/oleObject14.bin"/><Relationship Id="rId6" Type="http://schemas.openxmlformats.org/officeDocument/2006/relationships/image" Target="../media/image9.wmf"/><Relationship Id="rId7" Type="http://schemas.openxmlformats.org/officeDocument/2006/relationships/oleObject" Target="../embeddings/oleObject15.bin"/><Relationship Id="rId8" Type="http://schemas.openxmlformats.org/officeDocument/2006/relationships/image" Target="../media/image10.wmf"/><Relationship Id="rId9" Type="http://schemas.openxmlformats.org/officeDocument/2006/relationships/oleObject" Target="../embeddings/oleObject16.bin"/><Relationship Id="rId10" Type="http://schemas.openxmlformats.org/officeDocument/2006/relationships/image" Target="../media/image11.w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oleObject" Target="../embeddings/oleObject17.bin"/><Relationship Id="rId7" Type="http://schemas.openxmlformats.org/officeDocument/2006/relationships/package" Target="../embeddings/Microsoft_Excel_Sheet2.xlsx"/><Relationship Id="rId8" Type="http://schemas.openxmlformats.org/officeDocument/2006/relationships/image" Target="../media/image18.emf"/><Relationship Id="rId9" Type="http://schemas.openxmlformats.org/officeDocument/2006/relationships/oleObject" Target="../embeddings/oleObject18.bin"/><Relationship Id="rId10" Type="http://schemas.openxmlformats.org/officeDocument/2006/relationships/package" Target="../embeddings/Microsoft_Excel_Sheet3.xlsx"/><Relationship Id="rId11" Type="http://schemas.openxmlformats.org/officeDocument/2006/relationships/image" Target="../media/image19.e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19.bin"/><Relationship Id="rId5" Type="http://schemas.openxmlformats.org/officeDocument/2006/relationships/image" Target="../media/image25.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30.png"/><Relationship Id="rId5" Type="http://schemas.openxmlformats.org/officeDocument/2006/relationships/oleObject" Target="../embeddings/oleObject20.bin"/><Relationship Id="rId6" Type="http://schemas.openxmlformats.org/officeDocument/2006/relationships/image" Target="../media/image29.wmf"/><Relationship Id="rId1" Type="http://schemas.openxmlformats.org/officeDocument/2006/relationships/vmlDrawing" Target="../drawings/vmlDrawing7.vml"/><Relationship Id="rId2"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 Id="rId3"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9.wmf"/><Relationship Id="rId13" Type="http://schemas.openxmlformats.org/officeDocument/2006/relationships/oleObject" Target="../embeddings/oleObject6.bin"/><Relationship Id="rId14" Type="http://schemas.openxmlformats.org/officeDocument/2006/relationships/image" Target="../media/image10.wmf"/><Relationship Id="rId15" Type="http://schemas.openxmlformats.org/officeDocument/2006/relationships/oleObject" Target="../embeddings/oleObject7.bin"/><Relationship Id="rId16" Type="http://schemas.openxmlformats.org/officeDocument/2006/relationships/image" Target="../media/image11.wmf"/><Relationship Id="rId17" Type="http://schemas.openxmlformats.org/officeDocument/2006/relationships/oleObject" Target="../embeddings/oleObject8.bin"/><Relationship Id="rId18" Type="http://schemas.openxmlformats.org/officeDocument/2006/relationships/image" Target="../media/image12.wmf"/><Relationship Id="rId1" Type="http://schemas.openxmlformats.org/officeDocument/2006/relationships/vmlDrawing" Target="../drawings/vmlDrawing2.vml"/><Relationship Id="rId2" Type="http://schemas.openxmlformats.org/officeDocument/2006/relationships/slideLayout" Target="../slideLayouts/slideLayout4.xml"/><Relationship Id="rId3" Type="http://schemas.openxmlformats.org/officeDocument/2006/relationships/notesSlide" Target="../notesSlides/notesSlide8.xml"/><Relationship Id="rId4" Type="http://schemas.openxmlformats.org/officeDocument/2006/relationships/image" Target="../media/image13.png"/><Relationship Id="rId5" Type="http://schemas.openxmlformats.org/officeDocument/2006/relationships/oleObject" Target="../embeddings/oleObject2.bin"/><Relationship Id="rId6" Type="http://schemas.openxmlformats.org/officeDocument/2006/relationships/image" Target="../media/image6.wmf"/><Relationship Id="rId7" Type="http://schemas.openxmlformats.org/officeDocument/2006/relationships/oleObject" Target="../embeddings/oleObject3.bin"/><Relationship Id="rId8" Type="http://schemas.openxmlformats.org/officeDocument/2006/relationships/image" Target="../media/image7.emf"/><Relationship Id="rId9" Type="http://schemas.openxmlformats.org/officeDocument/2006/relationships/oleObject" Target="../embeddings/oleObject4.bin"/><Relationship Id="rId10"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em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Μεθοδολογία των Επιστημών του Ανθρώπου: Στατιστική</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Περιγραφική Στατιστική</a:t>
            </a:r>
            <a:endParaRPr lang="en-US" sz="2800" dirty="0" smtClean="0"/>
          </a:p>
          <a:p>
            <a:endParaRPr lang="el-GR" sz="2800" dirty="0"/>
          </a:p>
          <a:p>
            <a:r>
              <a:rPr lang="el-GR" sz="2800" dirty="0" smtClean="0"/>
              <a:t>Βασίλης Γιαλαμάς</a:t>
            </a:r>
          </a:p>
          <a:p>
            <a:r>
              <a:rPr lang="el-GR" sz="2800" dirty="0" smtClean="0"/>
              <a:t>Σχολή Επιστημών της Αγωγής</a:t>
            </a:r>
          </a:p>
          <a:p>
            <a:r>
              <a:rPr lang="el-GR" sz="2800" dirty="0" smtClean="0"/>
              <a:t>Τμήμα</a:t>
            </a:r>
            <a:r>
              <a:rPr lang="en-US" sz="2800" dirty="0" smtClean="0"/>
              <a:t> </a:t>
            </a:r>
            <a:r>
              <a:rPr lang="el-GR" sz="2800" dirty="0" smtClean="0"/>
              <a:t>Εκπαίδευσης και Αγωγής στην Προσχολική Ηλικία</a:t>
            </a:r>
            <a:endParaRPr lang="en-US" sz="2800" dirty="0" smtClean="0"/>
          </a:p>
          <a:p>
            <a:endParaRPr lang="el-GR" sz="2800" dirty="0" smtClean="0"/>
          </a:p>
        </p:txBody>
      </p:sp>
    </p:spTree>
    <p:extLst>
      <p:ext uri="{BB962C8B-B14F-4D97-AF65-F5344CB8AC3E}">
        <p14:creationId xmlns:p14="http://schemas.microsoft.com/office/powerpoint/2010/main" val="38831018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Άσκηση 2 </a:t>
            </a:r>
            <a:r>
              <a:rPr lang="el-GR" dirty="0" smtClean="0"/>
              <a:t>(8 </a:t>
            </a:r>
            <a:r>
              <a:rPr lang="el-GR" dirty="0"/>
              <a:t>από 9</a:t>
            </a:r>
            <a:r>
              <a:rPr lang="el-GR" dirty="0" smtClean="0"/>
              <a:t>) </a:t>
            </a:r>
            <a:endParaRPr lang="el-GR" dirty="0"/>
          </a:p>
        </p:txBody>
      </p:sp>
      <p:sp>
        <p:nvSpPr>
          <p:cNvPr id="2" name="Content Placeholder 1"/>
          <p:cNvSpPr>
            <a:spLocks noGrp="1"/>
          </p:cNvSpPr>
          <p:nvPr>
            <p:ph sz="half" idx="2"/>
          </p:nvPr>
        </p:nvSpPr>
        <p:spPr>
          <a:xfrm>
            <a:off x="4648200" y="1484784"/>
            <a:ext cx="4038600" cy="4525963"/>
          </a:xfrm>
        </p:spPr>
        <p:txBody>
          <a:bodyPr>
            <a:normAutofit/>
          </a:bodyPr>
          <a:lstStyle/>
          <a:p>
            <a:r>
              <a:rPr lang="el-GR" sz="2000" b="1" dirty="0" smtClean="0"/>
              <a:t>Να υπολογιστούν όλα τα μέτρα διασποράς.</a:t>
            </a:r>
          </a:p>
          <a:p>
            <a:pPr marL="0" lvl="1" indent="0">
              <a:buNone/>
            </a:pPr>
            <a:r>
              <a:rPr lang="el-GR" sz="2000" dirty="0">
                <a:solidFill>
                  <a:srgbClr val="000000"/>
                </a:solidFill>
              </a:rPr>
              <a:t>Χρησιμοποιώντας τους τύπους που παρουσιάστηκαν στις διαφάνειες (Περιγραφική Στατιστική_3) βρίσκουμε</a:t>
            </a:r>
            <a:r>
              <a:rPr lang="el-GR" sz="2000" dirty="0" smtClean="0">
                <a:solidFill>
                  <a:srgbClr val="000000"/>
                </a:solidFill>
              </a:rPr>
              <a:t>:</a:t>
            </a:r>
            <a:endParaRPr lang="el-GR" sz="2000" dirty="0">
              <a:solidFill>
                <a:srgbClr val="000000"/>
              </a:solidFill>
            </a:endParaRPr>
          </a:p>
          <a:p>
            <a:pPr marL="0" indent="0">
              <a:buNone/>
            </a:pPr>
            <a:r>
              <a:rPr lang="el-GR" sz="2000" dirty="0">
                <a:solidFill>
                  <a:srgbClr val="000000"/>
                </a:solidFill>
              </a:rPr>
              <a:t>Εύρος = </a:t>
            </a:r>
            <a:r>
              <a:rPr lang="el-GR" sz="2000" dirty="0" smtClean="0">
                <a:solidFill>
                  <a:srgbClr val="000000"/>
                </a:solidFill>
              </a:rPr>
              <a:t>Μεγίστη </a:t>
            </a:r>
            <a:r>
              <a:rPr lang="el-GR" sz="2000" dirty="0">
                <a:solidFill>
                  <a:srgbClr val="000000"/>
                </a:solidFill>
              </a:rPr>
              <a:t>– </a:t>
            </a:r>
            <a:r>
              <a:rPr lang="el-GR" sz="2000" dirty="0" smtClean="0">
                <a:solidFill>
                  <a:srgbClr val="000000"/>
                </a:solidFill>
              </a:rPr>
              <a:t>Ελάχιστη = 36 - 5 = 31</a:t>
            </a:r>
          </a:p>
          <a:p>
            <a:pPr marL="0" indent="0">
              <a:buNone/>
            </a:pPr>
            <a:endParaRPr lang="el-GR" sz="2400" dirty="0">
              <a:solidFill>
                <a:srgbClr val="000000"/>
              </a:solidFill>
            </a:endParaRPr>
          </a:p>
          <a:p>
            <a:pPr marL="0" indent="0">
              <a:buNone/>
            </a:pPr>
            <a:endParaRPr lang="el-GR" sz="2400" dirty="0" smtClean="0">
              <a:solidFill>
                <a:srgbClr val="000000"/>
              </a:solidFill>
            </a:endParaRPr>
          </a:p>
          <a:p>
            <a:pPr marL="0" indent="0">
              <a:buNone/>
            </a:pPr>
            <a:endParaRPr lang="el-GR" sz="2400" dirty="0">
              <a:solidFill>
                <a:srgbClr val="000000"/>
              </a:solidFill>
            </a:endParaRPr>
          </a:p>
          <a:p>
            <a:pPr marL="0" indent="0">
              <a:buNone/>
            </a:pPr>
            <a:endParaRPr lang="el-GR" sz="2400" dirty="0" smtClean="0">
              <a:solidFill>
                <a:srgbClr val="000000"/>
              </a:solidFill>
            </a:endParaRPr>
          </a:p>
          <a:p>
            <a:pPr marL="0" indent="0">
              <a:buNone/>
            </a:pPr>
            <a:endParaRPr lang="el-GR" sz="2400" dirty="0">
              <a:solidFill>
                <a:srgbClr val="000000"/>
              </a:solidFill>
            </a:endParaRPr>
          </a:p>
          <a:p>
            <a:pPr marL="0" indent="0">
              <a:buNone/>
            </a:pPr>
            <a:endParaRPr lang="el-GR" sz="2400" dirty="0" smtClean="0">
              <a:solidFill>
                <a:srgbClr val="000000"/>
              </a:solidFill>
            </a:endParaRPr>
          </a:p>
          <a:p>
            <a:pPr marL="0" indent="0">
              <a:buNone/>
            </a:pPr>
            <a:endParaRPr lang="el-GR" sz="1800" b="1" dirty="0">
              <a:solidFill>
                <a:srgbClr val="000000"/>
              </a:solidFill>
            </a:endParaRPr>
          </a:p>
        </p:txBody>
      </p:sp>
      <p:pic>
        <p:nvPicPr>
          <p:cNvPr id="5" name="Content Placeholder 4" descr="Πίνακας ομαδοποιημένης κατανομής"/>
          <p:cNvPicPr>
            <a:picLocks noGrp="1" noChangeAspect="1"/>
          </p:cNvPicPr>
          <p:nvPr>
            <p:ph sz="half" idx="1"/>
          </p:nvPr>
        </p:nvPicPr>
        <p:blipFill>
          <a:blip r:embed="rId4">
            <a:extLst>
              <a:ext uri="{28A0092B-C50C-407E-A947-70E740481C1C}">
                <a14:useLocalDpi xmlns:a14="http://schemas.microsoft.com/office/drawing/2010/main" val="0"/>
              </a:ext>
            </a:extLst>
          </a:blip>
          <a:srcRect t="-24775" b="-24775"/>
          <a:stretch>
            <a:fillRect/>
          </a:stretch>
        </p:blipFill>
        <p:spPr/>
      </p:pic>
      <p:graphicFrame>
        <p:nvGraphicFramePr>
          <p:cNvPr id="11" name="Object 7"/>
          <p:cNvGraphicFramePr>
            <a:graphicFrameLocks noChangeAspect="1"/>
          </p:cNvGraphicFramePr>
          <p:nvPr>
            <p:extLst>
              <p:ext uri="{D42A27DB-BD31-4B8C-83A1-F6EECF244321}">
                <p14:modId xmlns:p14="http://schemas.microsoft.com/office/powerpoint/2010/main" val="4186318821"/>
              </p:ext>
            </p:extLst>
          </p:nvPr>
        </p:nvGraphicFramePr>
        <p:xfrm>
          <a:off x="492641" y="5373216"/>
          <a:ext cx="954629" cy="720080"/>
        </p:xfrm>
        <a:graphic>
          <a:graphicData uri="http://schemas.openxmlformats.org/presentationml/2006/ole">
            <mc:AlternateContent xmlns:mc="http://schemas.openxmlformats.org/markup-compatibility/2006">
              <mc:Choice xmlns:v="urn:schemas-microsoft-com:vml" Requires="v">
                <p:oleObj spid="_x0000_s5210" name="Εξίσωση" r:id="rId5" imgW="647640" imgH="431640" progId="Equation.3">
                  <p:embed/>
                </p:oleObj>
              </mc:Choice>
              <mc:Fallback>
                <p:oleObj name="Εξίσωση" r:id="rId5" imgW="64764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641" y="5373216"/>
                        <a:ext cx="954629" cy="720080"/>
                      </a:xfrm>
                      <a:prstGeom prst="rect">
                        <a:avLst/>
                      </a:prstGeom>
                      <a:noFill/>
                    </p:spPr>
                  </p:pic>
                </p:oleObj>
              </mc:Fallback>
            </mc:AlternateContent>
          </a:graphicData>
        </a:graphic>
      </p:graphicFrame>
      <p:cxnSp>
        <p:nvCxnSpPr>
          <p:cNvPr id="12" name="26 - Ευθύγραμμο βέλος σύνδεσης"/>
          <p:cNvCxnSpPr/>
          <p:nvPr/>
        </p:nvCxnSpPr>
        <p:spPr>
          <a:xfrm flipV="1">
            <a:off x="1187624" y="5301208"/>
            <a:ext cx="792088" cy="216024"/>
          </a:xfrm>
          <a:prstGeom prst="straightConnector1">
            <a:avLst/>
          </a:prstGeom>
          <a:ln>
            <a:solidFill>
              <a:schemeClr val="dk1">
                <a:alpha val="49000"/>
              </a:schemeClr>
            </a:solidFill>
            <a:tailEnd type="arrow"/>
          </a:ln>
        </p:spPr>
        <p:style>
          <a:lnRef idx="2">
            <a:schemeClr val="dk1"/>
          </a:lnRef>
          <a:fillRef idx="0">
            <a:schemeClr val="dk1"/>
          </a:fillRef>
          <a:effectRef idx="1">
            <a:schemeClr val="dk1"/>
          </a:effectRef>
          <a:fontRef idx="minor">
            <a:schemeClr val="tx1"/>
          </a:fontRef>
        </p:style>
      </p:cxnSp>
      <p:graphicFrame>
        <p:nvGraphicFramePr>
          <p:cNvPr id="15" name="Object 7"/>
          <p:cNvGraphicFramePr>
            <a:graphicFrameLocks noChangeAspect="1"/>
          </p:cNvGraphicFramePr>
          <p:nvPr>
            <p:extLst>
              <p:ext uri="{D42A27DB-BD31-4B8C-83A1-F6EECF244321}">
                <p14:modId xmlns:p14="http://schemas.microsoft.com/office/powerpoint/2010/main" val="1289249638"/>
              </p:ext>
            </p:extLst>
          </p:nvPr>
        </p:nvGraphicFramePr>
        <p:xfrm>
          <a:off x="1763688" y="5327075"/>
          <a:ext cx="1152128" cy="766221"/>
        </p:xfrm>
        <a:graphic>
          <a:graphicData uri="http://schemas.openxmlformats.org/presentationml/2006/ole">
            <mc:AlternateContent xmlns:mc="http://schemas.openxmlformats.org/markup-compatibility/2006">
              <mc:Choice xmlns:v="urn:schemas-microsoft-com:vml" Requires="v">
                <p:oleObj spid="_x0000_s5211" name="Εξίσωση" r:id="rId7" imgW="736560" imgH="431640" progId="Equation.3">
                  <p:embed/>
                </p:oleObj>
              </mc:Choice>
              <mc:Fallback>
                <p:oleObj name="Εξίσωση" r:id="rId7" imgW="73656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688" y="5327075"/>
                        <a:ext cx="1152128" cy="7662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26 - Ευθύγραμμο βέλος σύνδεσης"/>
          <p:cNvCxnSpPr/>
          <p:nvPr/>
        </p:nvCxnSpPr>
        <p:spPr>
          <a:xfrm flipV="1">
            <a:off x="2483768" y="5301208"/>
            <a:ext cx="360040" cy="216024"/>
          </a:xfrm>
          <a:prstGeom prst="straightConnector1">
            <a:avLst/>
          </a:prstGeom>
          <a:ln>
            <a:solidFill>
              <a:schemeClr val="dk1">
                <a:alpha val="49000"/>
              </a:schemeClr>
            </a:solidFill>
            <a:tailEnd type="arrow"/>
          </a:ln>
        </p:spPr>
        <p:style>
          <a:lnRef idx="2">
            <a:schemeClr val="dk1"/>
          </a:lnRef>
          <a:fillRef idx="0">
            <a:schemeClr val="dk1"/>
          </a:fillRef>
          <a:effectRef idx="1">
            <a:schemeClr val="dk1"/>
          </a:effectRef>
          <a:fontRef idx="minor">
            <a:schemeClr val="tx1"/>
          </a:fontRef>
        </p:style>
      </p:cxnSp>
      <p:graphicFrame>
        <p:nvGraphicFramePr>
          <p:cNvPr id="19" name="Object 7"/>
          <p:cNvGraphicFramePr>
            <a:graphicFrameLocks noChangeAspect="1"/>
          </p:cNvGraphicFramePr>
          <p:nvPr>
            <p:extLst>
              <p:ext uri="{D42A27DB-BD31-4B8C-83A1-F6EECF244321}">
                <p14:modId xmlns:p14="http://schemas.microsoft.com/office/powerpoint/2010/main" val="867648507"/>
              </p:ext>
            </p:extLst>
          </p:nvPr>
        </p:nvGraphicFramePr>
        <p:xfrm>
          <a:off x="3131840" y="5373216"/>
          <a:ext cx="1252537" cy="766763"/>
        </p:xfrm>
        <a:graphic>
          <a:graphicData uri="http://schemas.openxmlformats.org/presentationml/2006/ole">
            <mc:AlternateContent xmlns:mc="http://schemas.openxmlformats.org/markup-compatibility/2006">
              <mc:Choice xmlns:v="urn:schemas-microsoft-com:vml" Requires="v">
                <p:oleObj spid="_x0000_s5212" name="Εξίσωση" r:id="rId9" imgW="799920" imgH="431640" progId="Equation.3">
                  <p:embed/>
                </p:oleObj>
              </mc:Choice>
              <mc:Fallback>
                <p:oleObj name="Εξίσωση" r:id="rId9" imgW="79992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840" y="5373216"/>
                        <a:ext cx="1252537" cy="766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26 - Ευθύγραμμο βέλος σύνδεσης"/>
          <p:cNvCxnSpPr/>
          <p:nvPr/>
        </p:nvCxnSpPr>
        <p:spPr>
          <a:xfrm flipV="1">
            <a:off x="3563888" y="5301208"/>
            <a:ext cx="432048" cy="216024"/>
          </a:xfrm>
          <a:prstGeom prst="straightConnector1">
            <a:avLst/>
          </a:prstGeom>
          <a:ln>
            <a:solidFill>
              <a:schemeClr val="dk1">
                <a:alpha val="49000"/>
              </a:schemeClr>
            </a:solidFill>
            <a:tailEnd type="arrow"/>
          </a:ln>
        </p:spPr>
        <p:style>
          <a:lnRef idx="2">
            <a:schemeClr val="dk1"/>
          </a:lnRef>
          <a:fillRef idx="0">
            <a:schemeClr val="dk1"/>
          </a:fillRef>
          <a:effectRef idx="1">
            <a:schemeClr val="dk1"/>
          </a:effectRef>
          <a:fontRef idx="minor">
            <a:schemeClr val="tx1"/>
          </a:fontRef>
        </p:style>
      </p:cxnSp>
      <p:graphicFrame>
        <p:nvGraphicFramePr>
          <p:cNvPr id="16" name="27 - Αντικείμενο"/>
          <p:cNvGraphicFramePr>
            <a:graphicFrameLocks noChangeAspect="1"/>
          </p:cNvGraphicFramePr>
          <p:nvPr>
            <p:extLst>
              <p:ext uri="{D42A27DB-BD31-4B8C-83A1-F6EECF244321}">
                <p14:modId xmlns:p14="http://schemas.microsoft.com/office/powerpoint/2010/main" val="465751670"/>
              </p:ext>
            </p:extLst>
          </p:nvPr>
        </p:nvGraphicFramePr>
        <p:xfrm>
          <a:off x="4788024" y="4293096"/>
          <a:ext cx="3240360" cy="360040"/>
        </p:xfrm>
        <a:graphic>
          <a:graphicData uri="http://schemas.openxmlformats.org/presentationml/2006/ole">
            <mc:AlternateContent xmlns:mc="http://schemas.openxmlformats.org/markup-compatibility/2006">
              <mc:Choice xmlns:v="urn:schemas-microsoft-com:vml" Requires="v">
                <p:oleObj spid="_x0000_s5213" name="Εξίσωση" r:id="rId11" imgW="2247840" imgH="228600" progId="Equation.3">
                  <p:embed/>
                </p:oleObj>
              </mc:Choice>
              <mc:Fallback>
                <p:oleObj name="Εξίσωση" r:id="rId11" imgW="224784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88024" y="4293096"/>
                        <a:ext cx="3240360" cy="3600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5"/>
          <p:cNvGraphicFramePr>
            <a:graphicFrameLocks noChangeAspect="1"/>
          </p:cNvGraphicFramePr>
          <p:nvPr>
            <p:extLst>
              <p:ext uri="{D42A27DB-BD31-4B8C-83A1-F6EECF244321}">
                <p14:modId xmlns:p14="http://schemas.microsoft.com/office/powerpoint/2010/main" val="2041865554"/>
              </p:ext>
            </p:extLst>
          </p:nvPr>
        </p:nvGraphicFramePr>
        <p:xfrm>
          <a:off x="4788024" y="4869160"/>
          <a:ext cx="3127346" cy="1080120"/>
        </p:xfrm>
        <a:graphic>
          <a:graphicData uri="http://schemas.openxmlformats.org/presentationml/2006/ole">
            <mc:AlternateContent xmlns:mc="http://schemas.openxmlformats.org/markup-compatibility/2006">
              <mc:Choice xmlns:v="urn:schemas-microsoft-com:vml" Requires="v">
                <p:oleObj spid="_x0000_s5214" name="Εξίσωση" r:id="rId13" imgW="2006280" imgH="711000" progId="Equation.3">
                  <p:embed/>
                </p:oleObj>
              </mc:Choice>
              <mc:Fallback>
                <p:oleObj name="Εξίσωση" r:id="rId13" imgW="2006280" imgH="7110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88024" y="4869160"/>
                        <a:ext cx="3127346" cy="1080120"/>
                      </a:xfrm>
                      <a:prstGeom prst="rect">
                        <a:avLst/>
                      </a:prstGeom>
                      <a:noFill/>
                      <a:ln w="952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30557345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Άσκηση 2 </a:t>
            </a:r>
            <a:r>
              <a:rPr lang="el-GR" dirty="0" smtClean="0"/>
              <a:t>(9 </a:t>
            </a:r>
            <a:r>
              <a:rPr lang="el-GR" dirty="0"/>
              <a:t>από 9</a:t>
            </a:r>
            <a:r>
              <a:rPr lang="el-GR" dirty="0" smtClean="0"/>
              <a:t>) </a:t>
            </a:r>
            <a:endParaRPr lang="el-GR" dirty="0"/>
          </a:p>
        </p:txBody>
      </p:sp>
      <p:sp>
        <p:nvSpPr>
          <p:cNvPr id="2" name="Content Placeholder 1"/>
          <p:cNvSpPr>
            <a:spLocks noGrp="1"/>
          </p:cNvSpPr>
          <p:nvPr>
            <p:ph sz="half" idx="2"/>
          </p:nvPr>
        </p:nvSpPr>
        <p:spPr>
          <a:xfrm>
            <a:off x="4648200" y="1484784"/>
            <a:ext cx="4038600" cy="4525963"/>
          </a:xfrm>
        </p:spPr>
        <p:txBody>
          <a:bodyPr>
            <a:normAutofit/>
          </a:bodyPr>
          <a:lstStyle/>
          <a:p>
            <a:r>
              <a:rPr lang="el-GR" sz="2400" b="1" dirty="0" smtClean="0">
                <a:solidFill>
                  <a:srgbClr val="000000"/>
                </a:solidFill>
              </a:rPr>
              <a:t>Ποια </a:t>
            </a:r>
            <a:r>
              <a:rPr lang="el-GR" sz="2400" b="1" dirty="0">
                <a:solidFill>
                  <a:srgbClr val="000000"/>
                </a:solidFill>
              </a:rPr>
              <a:t>μέτρα κεντρικής θέσης και διασποράς είναι καταλληλότερα για να χαρακτηρίσουν τις τιμές της μεταβλητής στην συγκεκριμένη ομάδα </a:t>
            </a:r>
            <a:r>
              <a:rPr lang="el-GR" sz="2400" b="1" dirty="0" smtClean="0">
                <a:solidFill>
                  <a:srgbClr val="000000"/>
                </a:solidFill>
              </a:rPr>
              <a:t>φοιτητριών;</a:t>
            </a:r>
            <a:endParaRPr lang="el-GR" sz="2400" b="1" dirty="0">
              <a:solidFill>
                <a:srgbClr val="000000"/>
              </a:solidFill>
            </a:endParaRPr>
          </a:p>
          <a:p>
            <a:pPr marL="0" indent="0">
              <a:buNone/>
            </a:pPr>
            <a:r>
              <a:rPr lang="el-GR" sz="2400" dirty="0">
                <a:solidFill>
                  <a:srgbClr val="000000"/>
                </a:solidFill>
              </a:rPr>
              <a:t>Λόγω της ισχυρής αρνητικής ασυμμετρίας καταλληλότερα είναι η διάμεσος και ενδοτεταρτημοριακό εύρος </a:t>
            </a:r>
          </a:p>
          <a:p>
            <a:pPr marL="0" indent="0">
              <a:buNone/>
            </a:pPr>
            <a:endParaRPr lang="el-GR" sz="2400" dirty="0" smtClean="0">
              <a:solidFill>
                <a:srgbClr val="000000"/>
              </a:solidFill>
            </a:endParaRPr>
          </a:p>
          <a:p>
            <a:pPr marL="0" indent="0">
              <a:buNone/>
            </a:pPr>
            <a:endParaRPr lang="el-GR" sz="2400" dirty="0">
              <a:solidFill>
                <a:srgbClr val="000000"/>
              </a:solidFill>
            </a:endParaRPr>
          </a:p>
          <a:p>
            <a:pPr marL="0" indent="0">
              <a:buNone/>
            </a:pPr>
            <a:endParaRPr lang="el-GR" sz="2400" dirty="0" smtClean="0">
              <a:solidFill>
                <a:srgbClr val="000000"/>
              </a:solidFill>
            </a:endParaRPr>
          </a:p>
          <a:p>
            <a:pPr marL="0" indent="0">
              <a:buNone/>
            </a:pPr>
            <a:endParaRPr lang="el-GR" sz="2400" dirty="0">
              <a:solidFill>
                <a:srgbClr val="000000"/>
              </a:solidFill>
            </a:endParaRPr>
          </a:p>
          <a:p>
            <a:pPr marL="0" indent="0">
              <a:buNone/>
            </a:pPr>
            <a:endParaRPr lang="el-GR" sz="2400" dirty="0" smtClean="0">
              <a:solidFill>
                <a:srgbClr val="000000"/>
              </a:solidFill>
            </a:endParaRPr>
          </a:p>
          <a:p>
            <a:pPr marL="0" indent="0">
              <a:buNone/>
            </a:pPr>
            <a:endParaRPr lang="el-GR" sz="1800" b="1" dirty="0">
              <a:solidFill>
                <a:srgbClr val="000000"/>
              </a:solidFill>
            </a:endParaRPr>
          </a:p>
        </p:txBody>
      </p:sp>
      <p:pic>
        <p:nvPicPr>
          <p:cNvPr id="5" name="Content Placeholder 4" descr="Πίνακας ομαδοποιημένης κατανομής"/>
          <p:cNvPicPr>
            <a:picLocks noGrp="1" noChangeAspect="1"/>
          </p:cNvPicPr>
          <p:nvPr>
            <p:ph sz="half" idx="1"/>
          </p:nvPr>
        </p:nvPicPr>
        <p:blipFill>
          <a:blip r:embed="rId4">
            <a:extLst>
              <a:ext uri="{28A0092B-C50C-407E-A947-70E740481C1C}">
                <a14:useLocalDpi xmlns:a14="http://schemas.microsoft.com/office/drawing/2010/main" val="0"/>
              </a:ext>
            </a:extLst>
          </a:blip>
          <a:srcRect t="-24775" b="-24775"/>
          <a:stretch>
            <a:fillRect/>
          </a:stretch>
        </p:blipFill>
        <p:spPr/>
      </p:pic>
      <p:graphicFrame>
        <p:nvGraphicFramePr>
          <p:cNvPr id="11" name="Object 7"/>
          <p:cNvGraphicFramePr>
            <a:graphicFrameLocks noChangeAspect="1"/>
          </p:cNvGraphicFramePr>
          <p:nvPr>
            <p:extLst>
              <p:ext uri="{D42A27DB-BD31-4B8C-83A1-F6EECF244321}">
                <p14:modId xmlns:p14="http://schemas.microsoft.com/office/powerpoint/2010/main" val="469115905"/>
              </p:ext>
            </p:extLst>
          </p:nvPr>
        </p:nvGraphicFramePr>
        <p:xfrm>
          <a:off x="492641" y="5373216"/>
          <a:ext cx="954629" cy="720080"/>
        </p:xfrm>
        <a:graphic>
          <a:graphicData uri="http://schemas.openxmlformats.org/presentationml/2006/ole">
            <mc:AlternateContent xmlns:mc="http://schemas.openxmlformats.org/markup-compatibility/2006">
              <mc:Choice xmlns:v="urn:schemas-microsoft-com:vml" Requires="v">
                <p:oleObj spid="_x0000_s6200" name="Εξίσωση" r:id="rId5" imgW="647640" imgH="431640" progId="Equation.3">
                  <p:embed/>
                </p:oleObj>
              </mc:Choice>
              <mc:Fallback>
                <p:oleObj name="Εξίσωση" r:id="rId5" imgW="64764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641" y="5373216"/>
                        <a:ext cx="954629" cy="720080"/>
                      </a:xfrm>
                      <a:prstGeom prst="rect">
                        <a:avLst/>
                      </a:prstGeom>
                      <a:noFill/>
                    </p:spPr>
                  </p:pic>
                </p:oleObj>
              </mc:Fallback>
            </mc:AlternateContent>
          </a:graphicData>
        </a:graphic>
      </p:graphicFrame>
      <p:cxnSp>
        <p:nvCxnSpPr>
          <p:cNvPr id="12" name="26 - Ευθύγραμμο βέλος σύνδεσης"/>
          <p:cNvCxnSpPr/>
          <p:nvPr/>
        </p:nvCxnSpPr>
        <p:spPr>
          <a:xfrm flipV="1">
            <a:off x="1187624" y="5301208"/>
            <a:ext cx="792088" cy="216024"/>
          </a:xfrm>
          <a:prstGeom prst="straightConnector1">
            <a:avLst/>
          </a:prstGeom>
          <a:ln>
            <a:solidFill>
              <a:schemeClr val="dk1">
                <a:alpha val="49000"/>
              </a:schemeClr>
            </a:solidFill>
            <a:tailEnd type="arrow"/>
          </a:ln>
        </p:spPr>
        <p:style>
          <a:lnRef idx="2">
            <a:schemeClr val="dk1"/>
          </a:lnRef>
          <a:fillRef idx="0">
            <a:schemeClr val="dk1"/>
          </a:fillRef>
          <a:effectRef idx="1">
            <a:schemeClr val="dk1"/>
          </a:effectRef>
          <a:fontRef idx="minor">
            <a:schemeClr val="tx1"/>
          </a:fontRef>
        </p:style>
      </p:cxnSp>
      <p:graphicFrame>
        <p:nvGraphicFramePr>
          <p:cNvPr id="15" name="Object 7"/>
          <p:cNvGraphicFramePr>
            <a:graphicFrameLocks noChangeAspect="1"/>
          </p:cNvGraphicFramePr>
          <p:nvPr>
            <p:extLst>
              <p:ext uri="{D42A27DB-BD31-4B8C-83A1-F6EECF244321}">
                <p14:modId xmlns:p14="http://schemas.microsoft.com/office/powerpoint/2010/main" val="982015690"/>
              </p:ext>
            </p:extLst>
          </p:nvPr>
        </p:nvGraphicFramePr>
        <p:xfrm>
          <a:off x="1763688" y="5327075"/>
          <a:ext cx="1152128" cy="766221"/>
        </p:xfrm>
        <a:graphic>
          <a:graphicData uri="http://schemas.openxmlformats.org/presentationml/2006/ole">
            <mc:AlternateContent xmlns:mc="http://schemas.openxmlformats.org/markup-compatibility/2006">
              <mc:Choice xmlns:v="urn:schemas-microsoft-com:vml" Requires="v">
                <p:oleObj spid="_x0000_s6201" name="Εξίσωση" r:id="rId7" imgW="736560" imgH="431640" progId="Equation.3">
                  <p:embed/>
                </p:oleObj>
              </mc:Choice>
              <mc:Fallback>
                <p:oleObj name="Εξίσωση" r:id="rId7" imgW="73656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688" y="5327075"/>
                        <a:ext cx="1152128" cy="7662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26 - Ευθύγραμμο βέλος σύνδεσης"/>
          <p:cNvCxnSpPr/>
          <p:nvPr/>
        </p:nvCxnSpPr>
        <p:spPr>
          <a:xfrm flipV="1">
            <a:off x="2483768" y="5301208"/>
            <a:ext cx="360040" cy="216024"/>
          </a:xfrm>
          <a:prstGeom prst="straightConnector1">
            <a:avLst/>
          </a:prstGeom>
          <a:ln>
            <a:solidFill>
              <a:schemeClr val="dk1">
                <a:alpha val="49000"/>
              </a:schemeClr>
            </a:solidFill>
            <a:tailEnd type="arrow"/>
          </a:ln>
        </p:spPr>
        <p:style>
          <a:lnRef idx="2">
            <a:schemeClr val="dk1"/>
          </a:lnRef>
          <a:fillRef idx="0">
            <a:schemeClr val="dk1"/>
          </a:fillRef>
          <a:effectRef idx="1">
            <a:schemeClr val="dk1"/>
          </a:effectRef>
          <a:fontRef idx="minor">
            <a:schemeClr val="tx1"/>
          </a:fontRef>
        </p:style>
      </p:cxnSp>
      <p:graphicFrame>
        <p:nvGraphicFramePr>
          <p:cNvPr id="19" name="Object 7"/>
          <p:cNvGraphicFramePr>
            <a:graphicFrameLocks noChangeAspect="1"/>
          </p:cNvGraphicFramePr>
          <p:nvPr>
            <p:extLst>
              <p:ext uri="{D42A27DB-BD31-4B8C-83A1-F6EECF244321}">
                <p14:modId xmlns:p14="http://schemas.microsoft.com/office/powerpoint/2010/main" val="354412018"/>
              </p:ext>
            </p:extLst>
          </p:nvPr>
        </p:nvGraphicFramePr>
        <p:xfrm>
          <a:off x="3131840" y="5373216"/>
          <a:ext cx="1252537" cy="766763"/>
        </p:xfrm>
        <a:graphic>
          <a:graphicData uri="http://schemas.openxmlformats.org/presentationml/2006/ole">
            <mc:AlternateContent xmlns:mc="http://schemas.openxmlformats.org/markup-compatibility/2006">
              <mc:Choice xmlns:v="urn:schemas-microsoft-com:vml" Requires="v">
                <p:oleObj spid="_x0000_s6202" name="Εξίσωση" r:id="rId9" imgW="799920" imgH="431640" progId="Equation.3">
                  <p:embed/>
                </p:oleObj>
              </mc:Choice>
              <mc:Fallback>
                <p:oleObj name="Εξίσωση" r:id="rId9" imgW="79992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840" y="5373216"/>
                        <a:ext cx="1252537" cy="766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26 - Ευθύγραμμο βέλος σύνδεσης"/>
          <p:cNvCxnSpPr/>
          <p:nvPr/>
        </p:nvCxnSpPr>
        <p:spPr>
          <a:xfrm flipV="1">
            <a:off x="3563888" y="5301208"/>
            <a:ext cx="432048" cy="216024"/>
          </a:xfrm>
          <a:prstGeom prst="straightConnector1">
            <a:avLst/>
          </a:prstGeom>
          <a:ln>
            <a:solidFill>
              <a:schemeClr val="dk1">
                <a:alpha val="49000"/>
              </a:schemeClr>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569890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sz="3200" dirty="0"/>
              <a:t>Σύγκριση μέτρων ομαδοποιημένης κατανομής και</a:t>
            </a:r>
            <a:r>
              <a:rPr lang="en-US" sz="3200" dirty="0"/>
              <a:t> </a:t>
            </a:r>
            <a:r>
              <a:rPr lang="el-GR" sz="3200" dirty="0"/>
              <a:t>των αντίστοιχων του </a:t>
            </a:r>
            <a:r>
              <a:rPr lang="en-US" sz="3200" dirty="0" smtClean="0"/>
              <a:t>SPSS </a:t>
            </a:r>
            <a:r>
              <a:rPr lang="el-GR" sz="3200" dirty="0" smtClean="0"/>
              <a:t>(1 από 2)</a:t>
            </a:r>
            <a:endParaRPr lang="el-GR" sz="3200" dirty="0"/>
          </a:p>
        </p:txBody>
      </p:sp>
      <p:pic>
        <p:nvPicPr>
          <p:cNvPr id="3" name="Content Placeholder 2" descr="Εικόνα με ιστόγραμμα συχνοτήτων"/>
          <p:cNvPicPr>
            <a:picLocks noGrp="1" noChangeAspect="1"/>
          </p:cNvPicPr>
          <p:nvPr>
            <p:ph sz="half" idx="1"/>
          </p:nvPr>
        </p:nvPicPr>
        <p:blipFill>
          <a:blip r:embed="rId4">
            <a:extLst>
              <a:ext uri="{28A0092B-C50C-407E-A947-70E740481C1C}">
                <a14:useLocalDpi xmlns:a14="http://schemas.microsoft.com/office/drawing/2010/main" val="0"/>
              </a:ext>
            </a:extLst>
          </a:blip>
          <a:srcRect t="-16894" b="-16894"/>
          <a:stretch>
            <a:fillRect/>
          </a:stretch>
        </p:blipFill>
        <p:spPr>
          <a:xfrm>
            <a:off x="611560" y="1484784"/>
            <a:ext cx="3563301" cy="3993307"/>
          </a:xfrm>
        </p:spPr>
      </p:pic>
      <p:pic>
        <p:nvPicPr>
          <p:cNvPr id="5" name="Content Placeholder 4" descr="Εικόνα ιστογράμματος"/>
          <p:cNvPicPr>
            <a:picLocks noGrp="1" noChangeAspect="1"/>
          </p:cNvPicPr>
          <p:nvPr>
            <p:ph sz="half" idx="2"/>
          </p:nvPr>
        </p:nvPicPr>
        <p:blipFill>
          <a:blip r:embed="rId5">
            <a:extLst>
              <a:ext uri="{28A0092B-C50C-407E-A947-70E740481C1C}">
                <a14:useLocalDpi xmlns:a14="http://schemas.microsoft.com/office/drawing/2010/main" val="0"/>
              </a:ext>
            </a:extLst>
          </a:blip>
          <a:srcRect t="-8962" b="-8962"/>
          <a:stretch>
            <a:fillRect/>
          </a:stretch>
        </p:blipFill>
        <p:spPr/>
      </p:pic>
      <p:graphicFrame>
        <p:nvGraphicFramePr>
          <p:cNvPr id="12" name="Object 4" descr="Πίνακας μέτρων"/>
          <p:cNvGraphicFramePr>
            <a:graphicFrameLocks noChangeAspect="1"/>
          </p:cNvGraphicFramePr>
          <p:nvPr>
            <p:extLst>
              <p:ext uri="{D42A27DB-BD31-4B8C-83A1-F6EECF244321}">
                <p14:modId xmlns:p14="http://schemas.microsoft.com/office/powerpoint/2010/main" val="4210667264"/>
              </p:ext>
            </p:extLst>
          </p:nvPr>
        </p:nvGraphicFramePr>
        <p:xfrm>
          <a:off x="827585" y="5013176"/>
          <a:ext cx="1512168" cy="1046573"/>
        </p:xfrm>
        <a:graphic>
          <a:graphicData uri="http://schemas.openxmlformats.org/presentationml/2006/ole">
            <mc:AlternateContent xmlns:mc="http://schemas.openxmlformats.org/markup-compatibility/2006">
              <mc:Choice xmlns:v="urn:schemas-microsoft-com:vml" Requires="v">
                <p:oleObj spid="_x0000_s7208" name="Worksheet" r:id="rId7" imgW="1114425" imgH="771525" progId="Excel.Sheet.12">
                  <p:embed/>
                </p:oleObj>
              </mc:Choice>
              <mc:Fallback>
                <p:oleObj name="Worksheet" r:id="rId7" imgW="1114425" imgH="771525" progId="Excel.Shee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5" y="5013176"/>
                        <a:ext cx="1512168" cy="1046573"/>
                      </a:xfrm>
                      <a:prstGeom prst="rect">
                        <a:avLst/>
                      </a:prstGeom>
                      <a:noFill/>
                      <a:ln>
                        <a:noFill/>
                      </a:ln>
                      <a:effectLst/>
                    </p:spPr>
                  </p:pic>
                </p:oleObj>
              </mc:Fallback>
            </mc:AlternateContent>
          </a:graphicData>
        </a:graphic>
      </p:graphicFrame>
      <p:cxnSp>
        <p:nvCxnSpPr>
          <p:cNvPr id="13" name="12 - Ευθύγραμμο βέλος σύνδεσης"/>
          <p:cNvCxnSpPr/>
          <p:nvPr/>
        </p:nvCxnSpPr>
        <p:spPr>
          <a:xfrm flipV="1">
            <a:off x="1979712" y="4653136"/>
            <a:ext cx="1224136" cy="7920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12 - Ευθύγραμμο βέλος σύνδεσης"/>
          <p:cNvCxnSpPr/>
          <p:nvPr/>
        </p:nvCxnSpPr>
        <p:spPr>
          <a:xfrm flipV="1">
            <a:off x="1979712" y="4653136"/>
            <a:ext cx="1440160" cy="10081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7" name="12 - Ευθύγραμμο βέλος σύνδεσης"/>
          <p:cNvCxnSpPr/>
          <p:nvPr/>
        </p:nvCxnSpPr>
        <p:spPr>
          <a:xfrm flipV="1">
            <a:off x="1979712" y="4653136"/>
            <a:ext cx="1728192" cy="12961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aphicFrame>
        <p:nvGraphicFramePr>
          <p:cNvPr id="25" name="Object 5" descr="Πίνακας μέτρων μεταβλητότητας"/>
          <p:cNvGraphicFramePr>
            <a:graphicFrameLocks noChangeAspect="1"/>
          </p:cNvGraphicFramePr>
          <p:nvPr>
            <p:extLst>
              <p:ext uri="{D42A27DB-BD31-4B8C-83A1-F6EECF244321}">
                <p14:modId xmlns:p14="http://schemas.microsoft.com/office/powerpoint/2010/main" val="3543081279"/>
              </p:ext>
            </p:extLst>
          </p:nvPr>
        </p:nvGraphicFramePr>
        <p:xfrm>
          <a:off x="2945320" y="5013176"/>
          <a:ext cx="1266640" cy="1224136"/>
        </p:xfrm>
        <a:graphic>
          <a:graphicData uri="http://schemas.openxmlformats.org/presentationml/2006/ole">
            <mc:AlternateContent xmlns:mc="http://schemas.openxmlformats.org/markup-compatibility/2006">
              <mc:Choice xmlns:v="urn:schemas-microsoft-com:vml" Requires="v">
                <p:oleObj spid="_x0000_s7209" name="Φύλλο εργασίας" r:id="rId10" imgW="1114425" imgH="1238369" progId="Excel.Sheet.12">
                  <p:embed/>
                </p:oleObj>
              </mc:Choice>
              <mc:Fallback>
                <p:oleObj name="Φύλλο εργασίας" r:id="rId10" imgW="1114425" imgH="1238369" progId="Excel.Sheet.1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45320" y="5013176"/>
                        <a:ext cx="1266640" cy="12241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0079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r>
              <a:rPr lang="el-GR" sz="3200" dirty="0"/>
              <a:t>Σύγκριση μέτρων ομαδοποιημένης κατανομής και</a:t>
            </a:r>
            <a:r>
              <a:rPr lang="en-US" sz="3200" dirty="0"/>
              <a:t> </a:t>
            </a:r>
            <a:r>
              <a:rPr lang="el-GR" sz="3200" dirty="0"/>
              <a:t>των αντίστοιχων του </a:t>
            </a:r>
            <a:r>
              <a:rPr lang="en-US" sz="3200" dirty="0"/>
              <a:t>SPSS </a:t>
            </a:r>
            <a:r>
              <a:rPr lang="el-GR" sz="3200" dirty="0" smtClean="0"/>
              <a:t>(</a:t>
            </a:r>
            <a:r>
              <a:rPr lang="en-US" sz="3200" dirty="0" smtClean="0"/>
              <a:t>2</a:t>
            </a:r>
            <a:r>
              <a:rPr lang="el-GR" sz="3200" dirty="0" smtClean="0"/>
              <a:t> </a:t>
            </a:r>
            <a:r>
              <a:rPr lang="el-GR" sz="3200" dirty="0"/>
              <a:t>από 2)</a:t>
            </a:r>
          </a:p>
        </p:txBody>
      </p:sp>
      <p:pic>
        <p:nvPicPr>
          <p:cNvPr id="3" name="Content Placeholder 2" descr="Εικόνα ιστογράμματος"/>
          <p:cNvPicPr>
            <a:picLocks noGrp="1" noChangeAspect="1"/>
          </p:cNvPicPr>
          <p:nvPr>
            <p:ph sz="half" idx="1"/>
          </p:nvPr>
        </p:nvPicPr>
        <p:blipFill>
          <a:blip r:embed="rId3">
            <a:extLst>
              <a:ext uri="{28A0092B-C50C-407E-A947-70E740481C1C}">
                <a14:useLocalDpi xmlns:a14="http://schemas.microsoft.com/office/drawing/2010/main" val="0"/>
              </a:ext>
            </a:extLst>
          </a:blip>
          <a:srcRect t="-8890" b="-8890"/>
          <a:stretch>
            <a:fillRect/>
          </a:stretch>
        </p:blipFill>
        <p:spPr/>
      </p:pic>
      <p:pic>
        <p:nvPicPr>
          <p:cNvPr id="5" name="Content Placeholder 4" descr="Πίνακας φροντίδας μητέρας"/>
          <p:cNvPicPr>
            <a:picLocks noGrp="1" noChangeAspect="1"/>
          </p:cNvPicPr>
          <p:nvPr>
            <p:ph sz="half" idx="2"/>
          </p:nvPr>
        </p:nvPicPr>
        <p:blipFill>
          <a:blip r:embed="rId4">
            <a:extLst>
              <a:ext uri="{28A0092B-C50C-407E-A947-70E740481C1C}">
                <a14:useLocalDpi xmlns:a14="http://schemas.microsoft.com/office/drawing/2010/main" val="0"/>
              </a:ext>
            </a:extLst>
          </a:blip>
          <a:srcRect t="-3358" b="-3358"/>
          <a:stretch>
            <a:fillRect/>
          </a:stretch>
        </p:blipFill>
        <p:spPr/>
      </p:pic>
    </p:spTree>
    <p:extLst>
      <p:ext uri="{BB962C8B-B14F-4D97-AF65-F5344CB8AC3E}">
        <p14:creationId xmlns:p14="http://schemas.microsoft.com/office/powerpoint/2010/main" val="40513464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62500" lnSpcReduction="20000"/>
          </a:bodyPr>
          <a:lstStyle/>
          <a:p>
            <a:r>
              <a:rPr lang="el-GR" sz="2800" dirty="0"/>
              <a:t>Πολλές μεταβλητές όπως η αρτηριακή πίεση, το βάρος, οι βαθμοί σε τυποποιημένο τεστ </a:t>
            </a:r>
            <a:r>
              <a:rPr lang="el-GR" sz="2800" dirty="0" smtClean="0"/>
              <a:t>κ.λ.π </a:t>
            </a:r>
            <a:r>
              <a:rPr lang="el-GR" sz="2800" dirty="0"/>
              <a:t>έχουν </a:t>
            </a:r>
            <a:r>
              <a:rPr lang="el-GR" sz="2800" dirty="0" smtClean="0"/>
              <a:t>κατανομές συχνοτήτων </a:t>
            </a:r>
            <a:r>
              <a:rPr lang="el-GR" sz="2800" dirty="0"/>
              <a:t>με κωδωνοειδή μορφή. </a:t>
            </a:r>
            <a:r>
              <a:rPr lang="el-GR" sz="2800" dirty="0" smtClean="0"/>
              <a:t>Σ’αυτή </a:t>
            </a:r>
            <a:r>
              <a:rPr lang="el-GR" sz="2800" dirty="0"/>
              <a:t>την μορφή οι περισσότερες τιμές συσσωρεύονται στο κέντρο. Όσο απομακρυνόμαστε από το κέντρο τόσο λιγότερες τιμές συναντάμε. Επίσης, η κατανομή αυτή είναι συμμετρική. Δηλ. αν διαιρεθεί η κατανομή σε δυο μέρη στην κορυφή της, τα δύο μέρη της κατανομής έχουν την ίδια μορφή</a:t>
            </a:r>
            <a:r>
              <a:rPr lang="el-GR" sz="2800" dirty="0" smtClean="0"/>
              <a:t>.</a:t>
            </a:r>
          </a:p>
          <a:p>
            <a:r>
              <a:rPr lang="el-GR" sz="2800" dirty="0" smtClean="0"/>
              <a:t>Διπλα: Ιστόγραμμα </a:t>
            </a:r>
            <a:r>
              <a:rPr lang="el-GR" sz="2800" dirty="0"/>
              <a:t>των τιμών </a:t>
            </a:r>
            <a:r>
              <a:rPr lang="el-GR" sz="2800" dirty="0" smtClean="0"/>
              <a:t>χοληστερόλης ενός </a:t>
            </a:r>
            <a:r>
              <a:rPr lang="el-GR" sz="2800" dirty="0"/>
              <a:t>δείγματος </a:t>
            </a:r>
            <a:endParaRPr lang="el-GR" sz="2800" dirty="0" smtClean="0"/>
          </a:p>
          <a:p>
            <a:r>
              <a:rPr lang="el-GR" sz="2800" dirty="0" smtClean="0"/>
              <a:t>Ν=240 ενηλίκων</a:t>
            </a:r>
          </a:p>
          <a:p>
            <a:endParaRPr lang="el-GR" sz="2800" dirty="0"/>
          </a:p>
        </p:txBody>
      </p:sp>
      <p:sp>
        <p:nvSpPr>
          <p:cNvPr id="5" name="Τίτλος 4"/>
          <p:cNvSpPr>
            <a:spLocks noGrp="1"/>
          </p:cNvSpPr>
          <p:nvPr>
            <p:ph type="title"/>
          </p:nvPr>
        </p:nvSpPr>
        <p:spPr/>
        <p:txBody>
          <a:bodyPr/>
          <a:lstStyle/>
          <a:p>
            <a:r>
              <a:rPr lang="el-GR" dirty="0" smtClean="0"/>
              <a:t>Κανονική κατανομή (1 από </a:t>
            </a:r>
            <a:r>
              <a:rPr lang="el-GR" dirty="0"/>
              <a:t>3</a:t>
            </a:r>
            <a:r>
              <a:rPr lang="el-GR" dirty="0" smtClean="0"/>
              <a:t>)</a:t>
            </a:r>
            <a:endParaRPr lang="el-GR" dirty="0"/>
          </a:p>
        </p:txBody>
      </p:sp>
      <p:pic>
        <p:nvPicPr>
          <p:cNvPr id="4" name="Content Placeholder 3" descr="Εικόνα με ιστόγραμμα των τιμών χοληστερόλης "/>
          <p:cNvPicPr>
            <a:picLocks noGrp="1" noChangeAspect="1"/>
          </p:cNvPicPr>
          <p:nvPr>
            <p:ph idx="1"/>
          </p:nvPr>
        </p:nvPicPr>
        <p:blipFill>
          <a:blip r:embed="rId3">
            <a:extLst>
              <a:ext uri="{28A0092B-C50C-407E-A947-70E740481C1C}">
                <a14:useLocalDpi xmlns:a14="http://schemas.microsoft.com/office/drawing/2010/main" val="0"/>
              </a:ext>
            </a:extLst>
          </a:blip>
          <a:srcRect t="-3391" b="-3391"/>
          <a:stretch>
            <a:fillRect/>
          </a:stretch>
        </p:blipFill>
        <p:spPr/>
      </p:pic>
    </p:spTree>
    <p:extLst>
      <p:ext uri="{BB962C8B-B14F-4D97-AF65-F5344CB8AC3E}">
        <p14:creationId xmlns:p14="http://schemas.microsoft.com/office/powerpoint/2010/main" val="6679436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Κανονική κατανομή </a:t>
            </a:r>
            <a:r>
              <a:rPr lang="el-GR" dirty="0" smtClean="0"/>
              <a:t>(2 </a:t>
            </a:r>
            <a:r>
              <a:rPr lang="el-GR" dirty="0"/>
              <a:t>από 3</a:t>
            </a:r>
            <a:r>
              <a:rPr lang="el-GR" dirty="0" smtClean="0"/>
              <a:t>)</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sz="2000" dirty="0"/>
              <a:t>Ένας μαθηματικός τύπος υπολογίζει ακριβώς την πυκνότητα της κατανομής σε κάθε τιμή της μεταβλητής Χ που ακολουθεί την κανονική κατανομή</a:t>
            </a:r>
            <a:r>
              <a:rPr lang="el-GR" sz="2000" dirty="0" smtClean="0"/>
              <a:t>:</a:t>
            </a:r>
          </a:p>
          <a:p>
            <a:pPr marL="0" indent="0">
              <a:buNone/>
            </a:pPr>
            <a:endParaRPr lang="el-GR" sz="2000" dirty="0"/>
          </a:p>
          <a:p>
            <a:pPr marL="0" indent="0">
              <a:buNone/>
            </a:pPr>
            <a:endParaRPr lang="el-GR" sz="2000" dirty="0" smtClean="0"/>
          </a:p>
          <a:p>
            <a:pPr marL="0" indent="0">
              <a:buNone/>
            </a:pPr>
            <a:r>
              <a:rPr lang="el-GR" sz="2000" dirty="0" smtClean="0"/>
              <a:t>Όπου, </a:t>
            </a:r>
            <a:endParaRPr lang="el-GR" sz="2000" dirty="0"/>
          </a:p>
          <a:p>
            <a:pPr marL="457200" lvl="1" indent="0">
              <a:buNone/>
            </a:pPr>
            <a:r>
              <a:rPr lang="en-US" sz="2000" dirty="0"/>
              <a:t>y: </a:t>
            </a:r>
            <a:r>
              <a:rPr lang="el-GR" sz="2000" dirty="0"/>
              <a:t>πυκνότητα πιθανότητας</a:t>
            </a:r>
          </a:p>
          <a:p>
            <a:pPr marL="457200" lvl="1" indent="0">
              <a:buNone/>
            </a:pPr>
            <a:r>
              <a:rPr lang="el-GR" sz="2000" dirty="0"/>
              <a:t>Χ</a:t>
            </a:r>
            <a:r>
              <a:rPr lang="en-US" sz="2000" dirty="0"/>
              <a:t>:</a:t>
            </a:r>
            <a:r>
              <a:rPr lang="el-GR" sz="2000" dirty="0"/>
              <a:t> τιμές της μεταβλητής</a:t>
            </a:r>
          </a:p>
          <a:p>
            <a:pPr marL="457200" lvl="1" indent="0">
              <a:buNone/>
            </a:pPr>
            <a:r>
              <a:rPr lang="el-GR" sz="2000" dirty="0"/>
              <a:t>μ</a:t>
            </a:r>
            <a:r>
              <a:rPr lang="en-US" sz="2000" dirty="0"/>
              <a:t>: </a:t>
            </a:r>
            <a:r>
              <a:rPr lang="el-GR" sz="2000" dirty="0"/>
              <a:t> η μέση τιμή της Χ</a:t>
            </a:r>
          </a:p>
          <a:p>
            <a:pPr marL="457200" lvl="1" indent="0">
              <a:buNone/>
            </a:pPr>
            <a:r>
              <a:rPr lang="el-GR" sz="2000" dirty="0"/>
              <a:t>σ</a:t>
            </a:r>
            <a:r>
              <a:rPr lang="el-GR" sz="2000" baseline="30000" dirty="0"/>
              <a:t>2</a:t>
            </a:r>
            <a:r>
              <a:rPr lang="el-GR" sz="2000" dirty="0"/>
              <a:t> </a:t>
            </a:r>
            <a:r>
              <a:rPr lang="en-US" sz="2000" dirty="0"/>
              <a:t>: </a:t>
            </a:r>
            <a:r>
              <a:rPr lang="el-GR" sz="2000" dirty="0"/>
              <a:t>η διακύμανση της Χ</a:t>
            </a:r>
          </a:p>
          <a:p>
            <a:pPr marL="457200" lvl="1" indent="0">
              <a:buNone/>
            </a:pPr>
            <a:r>
              <a:rPr lang="el-GR" sz="2000" dirty="0"/>
              <a:t>π = 3,1416 (στρογγυλοποίηση)</a:t>
            </a:r>
          </a:p>
          <a:p>
            <a:pPr marL="457200" lvl="1" indent="0">
              <a:buNone/>
            </a:pPr>
            <a:r>
              <a:rPr lang="en-US" sz="2000" dirty="0"/>
              <a:t>e </a:t>
            </a:r>
            <a:r>
              <a:rPr lang="en-US" sz="2000" dirty="0" smtClean="0"/>
              <a:t>= 2,712</a:t>
            </a:r>
          </a:p>
        </p:txBody>
      </p:sp>
      <p:graphicFrame>
        <p:nvGraphicFramePr>
          <p:cNvPr id="4" name="5 - Αντικείμενο"/>
          <p:cNvGraphicFramePr>
            <a:graphicFrameLocks noChangeAspect="1"/>
          </p:cNvGraphicFramePr>
          <p:nvPr>
            <p:extLst>
              <p:ext uri="{D42A27DB-BD31-4B8C-83A1-F6EECF244321}">
                <p14:modId xmlns:p14="http://schemas.microsoft.com/office/powerpoint/2010/main" val="1823500535"/>
              </p:ext>
            </p:extLst>
          </p:nvPr>
        </p:nvGraphicFramePr>
        <p:xfrm>
          <a:off x="2867811" y="2204864"/>
          <a:ext cx="2424269" cy="936104"/>
        </p:xfrm>
        <a:graphic>
          <a:graphicData uri="http://schemas.openxmlformats.org/presentationml/2006/ole">
            <mc:AlternateContent xmlns:mc="http://schemas.openxmlformats.org/markup-compatibility/2006">
              <mc:Choice xmlns:v="urn:schemas-microsoft-com:vml" Requires="v">
                <p:oleObj spid="_x0000_s8213" name="Εξίσωση" r:id="rId4" imgW="1282680" imgH="495000" progId="Equation.3">
                  <p:embed/>
                </p:oleObj>
              </mc:Choice>
              <mc:Fallback>
                <p:oleObj name="Εξίσωση" r:id="rId4" imgW="1282680" imgH="495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7811" y="2204864"/>
                        <a:ext cx="2424269"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66658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70000" lnSpcReduction="20000"/>
          </a:bodyPr>
          <a:lstStyle/>
          <a:p>
            <a:r>
              <a:rPr lang="el-GR" sz="2800" dirty="0"/>
              <a:t>Το πρόγραμμα για να σχεδιάσει την </a:t>
            </a:r>
            <a:r>
              <a:rPr lang="el-GR" sz="2800" b="1" dirty="0"/>
              <a:t>καμπύλη της κανονικής κατανομής </a:t>
            </a:r>
            <a:r>
              <a:rPr lang="el-GR" sz="2800" dirty="0"/>
              <a:t>πάνω από το ιστόγραμμα χρησιμοποιεί </a:t>
            </a:r>
            <a:r>
              <a:rPr lang="el-GR" sz="2800" dirty="0" smtClean="0"/>
              <a:t>τον </a:t>
            </a:r>
            <a:r>
              <a:rPr lang="el-GR" sz="2800" dirty="0"/>
              <a:t>τύπο για μια κατανομή με μέση τιμή και τυπική απόκλιση ίσες </a:t>
            </a:r>
            <a:r>
              <a:rPr lang="el-GR" sz="2800" dirty="0" smtClean="0"/>
              <a:t>μ’αυτές </a:t>
            </a:r>
            <a:r>
              <a:rPr lang="el-GR" sz="2800" dirty="0"/>
              <a:t>του δείγματος</a:t>
            </a:r>
            <a:r>
              <a:rPr lang="en-US" sz="2800" dirty="0"/>
              <a:t> </a:t>
            </a:r>
            <a:r>
              <a:rPr lang="el-GR" sz="2800" dirty="0"/>
              <a:t>των 240 τιμών χοληστερόλης</a:t>
            </a:r>
          </a:p>
          <a:p>
            <a:r>
              <a:rPr lang="el-GR" sz="2800" dirty="0"/>
              <a:t>μ = 264,1 και σ = </a:t>
            </a:r>
            <a:r>
              <a:rPr lang="el-GR" sz="2800" dirty="0" smtClean="0"/>
              <a:t>52,59</a:t>
            </a:r>
            <a:endParaRPr lang="en-US" sz="2800" dirty="0" smtClean="0"/>
          </a:p>
          <a:p>
            <a:endParaRPr lang="en-US" sz="2800" dirty="0" smtClean="0"/>
          </a:p>
          <a:p>
            <a:r>
              <a:rPr lang="el-GR" sz="2800" dirty="0" smtClean="0"/>
              <a:t>Η </a:t>
            </a:r>
            <a:r>
              <a:rPr lang="el-GR" sz="2800" dirty="0"/>
              <a:t>καμπύλη απεικονίζει τον πληθυσμό </a:t>
            </a:r>
            <a:r>
              <a:rPr lang="el-GR" sz="2800" dirty="0" smtClean="0"/>
              <a:t>και </a:t>
            </a:r>
            <a:r>
              <a:rPr lang="el-GR" sz="2800" dirty="0"/>
              <a:t>το ιστόγραμμα απεικονίζει ένα δείγμα </a:t>
            </a:r>
            <a:r>
              <a:rPr lang="el-GR" sz="2800" dirty="0" smtClean="0"/>
              <a:t>του</a:t>
            </a:r>
            <a:r>
              <a:rPr lang="en-US" sz="2800" dirty="0" smtClean="0"/>
              <a:t>.</a:t>
            </a:r>
            <a:endParaRPr lang="el-GR" sz="2800" dirty="0"/>
          </a:p>
        </p:txBody>
      </p:sp>
      <p:sp>
        <p:nvSpPr>
          <p:cNvPr id="5" name="Τίτλος 4"/>
          <p:cNvSpPr>
            <a:spLocks noGrp="1"/>
          </p:cNvSpPr>
          <p:nvPr>
            <p:ph type="title"/>
          </p:nvPr>
        </p:nvSpPr>
        <p:spPr/>
        <p:txBody>
          <a:bodyPr/>
          <a:lstStyle/>
          <a:p>
            <a:r>
              <a:rPr lang="el-GR" dirty="0" smtClean="0"/>
              <a:t>Κανονική κατανομή (3 από </a:t>
            </a:r>
            <a:r>
              <a:rPr lang="el-GR" dirty="0"/>
              <a:t>3</a:t>
            </a:r>
            <a:r>
              <a:rPr lang="el-GR" dirty="0" smtClean="0"/>
              <a:t>)</a:t>
            </a:r>
            <a:endParaRPr lang="el-GR" dirty="0"/>
          </a:p>
        </p:txBody>
      </p:sp>
      <p:pic>
        <p:nvPicPr>
          <p:cNvPr id="4" name="Content Placeholder 3" descr="Εικόνα με ιστόγραμμα των τιμών χοληστερόλης "/>
          <p:cNvPicPr>
            <a:picLocks noGrp="1" noChangeAspect="1"/>
          </p:cNvPicPr>
          <p:nvPr>
            <p:ph idx="1"/>
          </p:nvPr>
        </p:nvPicPr>
        <p:blipFill>
          <a:blip r:embed="rId3">
            <a:extLst>
              <a:ext uri="{28A0092B-C50C-407E-A947-70E740481C1C}">
                <a14:useLocalDpi xmlns:a14="http://schemas.microsoft.com/office/drawing/2010/main" val="0"/>
              </a:ext>
            </a:extLst>
          </a:blip>
          <a:srcRect t="-3391" b="-3391"/>
          <a:stretch>
            <a:fillRect/>
          </a:stretch>
        </p:blipFill>
        <p:spPr/>
      </p:pic>
      <p:cxnSp>
        <p:nvCxnSpPr>
          <p:cNvPr id="6" name="6 - Ευθύγραμμο βέλος σύνδεσης"/>
          <p:cNvCxnSpPr/>
          <p:nvPr/>
        </p:nvCxnSpPr>
        <p:spPr>
          <a:xfrm>
            <a:off x="3275856" y="2132856"/>
            <a:ext cx="1152128" cy="28083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64971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(α) Διαφορετικές </a:t>
            </a:r>
            <a:r>
              <a:rPr lang="el-GR" sz="2400" dirty="0"/>
              <a:t>μέσες τιμές και </a:t>
            </a:r>
            <a:r>
              <a:rPr lang="el-GR" sz="2400" dirty="0" smtClean="0"/>
              <a:t>διακυμάνσεις</a:t>
            </a:r>
            <a:endParaRPr lang="el-GR" sz="2400" dirty="0"/>
          </a:p>
        </p:txBody>
      </p:sp>
      <p:sp>
        <p:nvSpPr>
          <p:cNvPr id="6" name="Τίτλος 5"/>
          <p:cNvSpPr>
            <a:spLocks noGrp="1"/>
          </p:cNvSpPr>
          <p:nvPr>
            <p:ph type="title"/>
          </p:nvPr>
        </p:nvSpPr>
        <p:spPr/>
        <p:txBody>
          <a:bodyPr>
            <a:normAutofit fontScale="90000"/>
          </a:bodyPr>
          <a:lstStyle/>
          <a:p>
            <a:pPr lvl="0"/>
            <a:r>
              <a:rPr lang="el-GR" dirty="0"/>
              <a:t>Περιπτώσεις </a:t>
            </a:r>
            <a:r>
              <a:rPr lang="el-GR" dirty="0" smtClean="0"/>
              <a:t>διαφορών </a:t>
            </a:r>
            <a:r>
              <a:rPr lang="el-GR" dirty="0"/>
              <a:t>δύο κανονικών </a:t>
            </a:r>
            <a:r>
              <a:rPr lang="el-GR" dirty="0" smtClean="0"/>
              <a:t>κατανομών</a:t>
            </a:r>
            <a:r>
              <a:rPr lang="en-US" dirty="0" smtClean="0"/>
              <a:t> </a:t>
            </a:r>
            <a:r>
              <a:rPr lang="el-GR" dirty="0" smtClean="0"/>
              <a:t>(1 από </a:t>
            </a:r>
            <a:r>
              <a:rPr lang="el-GR" dirty="0"/>
              <a:t>3</a:t>
            </a:r>
            <a:r>
              <a:rPr lang="el-GR" dirty="0" smtClean="0"/>
              <a:t>)</a:t>
            </a:r>
            <a:endParaRPr lang="el-GR" dirty="0"/>
          </a:p>
        </p:txBody>
      </p:sp>
      <p:pic>
        <p:nvPicPr>
          <p:cNvPr id="3" name="Picture Placeholder 2" descr="Εικόνα με γραφική παράσταση δύο κανονικών κατανομών"/>
          <p:cNvPicPr>
            <a:picLocks noGrp="1" noChangeAspect="1"/>
          </p:cNvPicPr>
          <p:nvPr>
            <p:ph type="pic" idx="1"/>
          </p:nvPr>
        </p:nvPicPr>
        <p:blipFill>
          <a:blip r:embed="rId3">
            <a:extLst>
              <a:ext uri="{28A0092B-C50C-407E-A947-70E740481C1C}">
                <a14:useLocalDpi xmlns:a14="http://schemas.microsoft.com/office/drawing/2010/main" val="0"/>
              </a:ext>
            </a:extLst>
          </a:blip>
          <a:srcRect l="-36415" r="-36415"/>
          <a:stretch>
            <a:fillRect/>
          </a:stretch>
        </p:blipFill>
        <p:spPr/>
      </p:pic>
    </p:spTree>
    <p:extLst>
      <p:ext uri="{BB962C8B-B14F-4D97-AF65-F5344CB8AC3E}">
        <p14:creationId xmlns:p14="http://schemas.microsoft.com/office/powerpoint/2010/main" val="1296070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a:t>(β) </a:t>
            </a:r>
            <a:r>
              <a:rPr lang="el-GR" sz="2400" dirty="0" smtClean="0"/>
              <a:t>Διαφορετικές </a:t>
            </a:r>
            <a:r>
              <a:rPr lang="el-GR" sz="2400" dirty="0"/>
              <a:t>μέσες τιμές και ίσες </a:t>
            </a:r>
            <a:r>
              <a:rPr lang="el-GR" sz="2400" dirty="0" smtClean="0"/>
              <a:t>διακυμάνσεις</a:t>
            </a:r>
            <a:endParaRPr lang="el-GR" sz="2400" dirty="0"/>
          </a:p>
        </p:txBody>
      </p:sp>
      <p:sp>
        <p:nvSpPr>
          <p:cNvPr id="6" name="Τίτλος 5"/>
          <p:cNvSpPr>
            <a:spLocks noGrp="1"/>
          </p:cNvSpPr>
          <p:nvPr>
            <p:ph type="title"/>
          </p:nvPr>
        </p:nvSpPr>
        <p:spPr/>
        <p:txBody>
          <a:bodyPr>
            <a:normAutofit fontScale="90000"/>
          </a:bodyPr>
          <a:lstStyle/>
          <a:p>
            <a:r>
              <a:rPr lang="el-GR" dirty="0"/>
              <a:t>Περιπτώσεις διαφορών  δύο κανονικών κατανομών</a:t>
            </a:r>
            <a:r>
              <a:rPr lang="en-US" dirty="0"/>
              <a:t> </a:t>
            </a:r>
            <a:r>
              <a:rPr lang="el-GR" dirty="0" smtClean="0"/>
              <a:t>(2 </a:t>
            </a:r>
            <a:r>
              <a:rPr lang="el-GR" dirty="0"/>
              <a:t>από 3)</a:t>
            </a:r>
          </a:p>
        </p:txBody>
      </p:sp>
      <p:pic>
        <p:nvPicPr>
          <p:cNvPr id="3" name="Picture Placeholder 2" descr="Εικόνα με γραφική παράσταση δύο κανονικών κατανομών"/>
          <p:cNvPicPr>
            <a:picLocks noGrp="1" noChangeAspect="1"/>
          </p:cNvPicPr>
          <p:nvPr>
            <p:ph type="pic" idx="1"/>
          </p:nvPr>
        </p:nvPicPr>
        <p:blipFill>
          <a:blip r:embed="rId3">
            <a:extLst>
              <a:ext uri="{28A0092B-C50C-407E-A947-70E740481C1C}">
                <a14:useLocalDpi xmlns:a14="http://schemas.microsoft.com/office/drawing/2010/main" val="0"/>
              </a:ext>
            </a:extLst>
          </a:blip>
          <a:srcRect l="-41216" r="-41216"/>
          <a:stretch>
            <a:fillRect/>
          </a:stretch>
        </p:blipFill>
        <p:spPr/>
      </p:pic>
    </p:spTree>
    <p:extLst>
      <p:ext uri="{BB962C8B-B14F-4D97-AF65-F5344CB8AC3E}">
        <p14:creationId xmlns:p14="http://schemas.microsoft.com/office/powerpoint/2010/main" val="1296070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Ίσες </a:t>
            </a:r>
            <a:r>
              <a:rPr lang="el-GR" sz="2400" dirty="0"/>
              <a:t>μέσες τιμές και διαφορετικές </a:t>
            </a:r>
            <a:r>
              <a:rPr lang="el-GR" sz="2400" dirty="0" smtClean="0"/>
              <a:t>διακυμάνσεις</a:t>
            </a:r>
            <a:endParaRPr lang="el-GR" sz="2400" dirty="0"/>
          </a:p>
        </p:txBody>
      </p:sp>
      <p:sp>
        <p:nvSpPr>
          <p:cNvPr id="6" name="Τίτλος 5"/>
          <p:cNvSpPr>
            <a:spLocks noGrp="1"/>
          </p:cNvSpPr>
          <p:nvPr>
            <p:ph type="title"/>
          </p:nvPr>
        </p:nvSpPr>
        <p:spPr/>
        <p:txBody>
          <a:bodyPr>
            <a:normAutofit fontScale="90000"/>
          </a:bodyPr>
          <a:lstStyle/>
          <a:p>
            <a:r>
              <a:rPr lang="el-GR" dirty="0"/>
              <a:t>Περιπτώσεις διαφορών  δύο κανονικών κατανομών</a:t>
            </a:r>
            <a:r>
              <a:rPr lang="en-US" dirty="0"/>
              <a:t> </a:t>
            </a:r>
            <a:r>
              <a:rPr lang="el-GR" dirty="0" smtClean="0"/>
              <a:t>(3 </a:t>
            </a:r>
            <a:r>
              <a:rPr lang="el-GR" dirty="0"/>
              <a:t>από 3)</a:t>
            </a:r>
          </a:p>
        </p:txBody>
      </p:sp>
      <p:pic>
        <p:nvPicPr>
          <p:cNvPr id="3" name="Picture Placeholder 2" descr="Εικόνα με γραφική παράσταση δύο κανονικών κατανομών"/>
          <p:cNvPicPr>
            <a:picLocks noGrp="1" noChangeAspect="1"/>
          </p:cNvPicPr>
          <p:nvPr>
            <p:ph type="pic" idx="1"/>
          </p:nvPr>
        </p:nvPicPr>
        <p:blipFill>
          <a:blip r:embed="rId3">
            <a:extLst>
              <a:ext uri="{28A0092B-C50C-407E-A947-70E740481C1C}">
                <a14:useLocalDpi xmlns:a14="http://schemas.microsoft.com/office/drawing/2010/main" val="0"/>
              </a:ext>
            </a:extLst>
          </a:blip>
          <a:srcRect l="-33663" r="-33663"/>
          <a:stretch>
            <a:fillRect/>
          </a:stretch>
        </p:blipFill>
        <p:spPr/>
      </p:pic>
    </p:spTree>
    <p:extLst>
      <p:ext uri="{BB962C8B-B14F-4D97-AF65-F5344CB8AC3E}">
        <p14:creationId xmlns:p14="http://schemas.microsoft.com/office/powerpoint/2010/main" val="1296070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pPr marL="0" indent="0">
              <a:buNone/>
            </a:pPr>
            <a:r>
              <a:rPr lang="el-GR" dirty="0"/>
              <a:t>Παρουσιάζονται βασικές έννοιες της περιγραφικής </a:t>
            </a:r>
            <a:r>
              <a:rPr lang="el-GR" dirty="0" smtClean="0"/>
              <a:t>στατιστικής όπως </a:t>
            </a:r>
            <a:r>
              <a:rPr lang="el-GR" dirty="0"/>
              <a:t>πληθυσμός, δείγμα, μεταβλητή, κατανομή συχνοτήτων και τα χαρακτηριστικά της</a:t>
            </a:r>
            <a:r>
              <a:rPr lang="el-GR" dirty="0" smtClean="0"/>
              <a:t>.</a:t>
            </a:r>
            <a:endParaRPr lang="el-GR" dirty="0"/>
          </a:p>
        </p:txBody>
      </p:sp>
    </p:spTree>
    <p:extLst>
      <p:ext uri="{BB962C8B-B14F-4D97-AF65-F5344CB8AC3E}">
        <p14:creationId xmlns:p14="http://schemas.microsoft.com/office/powerpoint/2010/main" val="20325070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62500" lnSpcReduction="20000"/>
          </a:bodyPr>
          <a:lstStyle/>
          <a:p>
            <a:pPr>
              <a:spcBef>
                <a:spcPct val="50000"/>
              </a:spcBef>
            </a:pPr>
            <a:r>
              <a:rPr lang="el-GR" sz="2800" dirty="0"/>
              <a:t>Το ποσοστό </a:t>
            </a:r>
            <a:r>
              <a:rPr lang="el-GR" sz="2800" b="1" dirty="0"/>
              <a:t>Π(Χ ≤ Χ</a:t>
            </a:r>
            <a:r>
              <a:rPr lang="el-GR" sz="2800" b="1" baseline="-25000" dirty="0"/>
              <a:t>κ</a:t>
            </a:r>
            <a:r>
              <a:rPr lang="el-GR" sz="2800" b="1" dirty="0"/>
              <a:t>) </a:t>
            </a:r>
            <a:r>
              <a:rPr lang="el-GR" sz="2800" dirty="0"/>
              <a:t>των τιμών μια μεταβλητής Χ (</a:t>
            </a:r>
            <a:r>
              <a:rPr lang="el-GR" sz="2800" dirty="0" smtClean="0"/>
              <a:t>π.χ. χοληστερόλης) που </a:t>
            </a:r>
            <a:r>
              <a:rPr lang="el-GR" sz="2800" dirty="0"/>
              <a:t>είναι μικρότερες ή ίσες από μια συγκεκριμένη τιμή Χ</a:t>
            </a:r>
            <a:r>
              <a:rPr lang="el-GR" sz="2800" baseline="-25000" dirty="0"/>
              <a:t>κ </a:t>
            </a:r>
            <a:r>
              <a:rPr lang="el-GR" sz="2800" dirty="0"/>
              <a:t>ισοδυναμεί με το ποσοστό που καταλαμβάνει </a:t>
            </a:r>
            <a:r>
              <a:rPr lang="el-GR" sz="2800" b="1" dirty="0"/>
              <a:t>το εμβαδό </a:t>
            </a:r>
            <a:r>
              <a:rPr lang="el-GR" sz="2800" dirty="0"/>
              <a:t>που αποκόπτεται στο σύνολο του εμβαδού που σχηματίζεται από την καμπύλη της </a:t>
            </a:r>
            <a:r>
              <a:rPr lang="el-GR" sz="2800" dirty="0" smtClean="0"/>
              <a:t>κατανομής </a:t>
            </a:r>
            <a:r>
              <a:rPr lang="el-GR" sz="2800" dirty="0"/>
              <a:t>και τον οριζόντιο άξονα των </a:t>
            </a:r>
            <a:r>
              <a:rPr lang="el-GR" sz="2800" dirty="0" smtClean="0"/>
              <a:t>τιμών. Αυτό </a:t>
            </a:r>
            <a:r>
              <a:rPr lang="el-GR" sz="2800" dirty="0"/>
              <a:t>το ποσοστό μπορεί να υπολογιστεί από το ολοκλήρωμα της συνάρτησης (τύπου) της πυκνότητας πιθανότητας της κανονικής κατανομής και εκφράζει την σχετική αθροιστική συχνότητα της </a:t>
            </a:r>
            <a:r>
              <a:rPr lang="el-GR" sz="2800" dirty="0" smtClean="0"/>
              <a:t>Χ</a:t>
            </a:r>
            <a:r>
              <a:rPr lang="el-GR" sz="2800" baseline="-25000" dirty="0" smtClean="0"/>
              <a:t>κ</a:t>
            </a:r>
            <a:r>
              <a:rPr lang="el-GR" sz="2800" dirty="0" smtClean="0"/>
              <a:t>.</a:t>
            </a:r>
          </a:p>
        </p:txBody>
      </p:sp>
      <p:sp>
        <p:nvSpPr>
          <p:cNvPr id="5" name="Τίτλος 4"/>
          <p:cNvSpPr>
            <a:spLocks noGrp="1"/>
          </p:cNvSpPr>
          <p:nvPr>
            <p:ph type="title"/>
          </p:nvPr>
        </p:nvSpPr>
        <p:spPr/>
        <p:txBody>
          <a:bodyPr>
            <a:normAutofit fontScale="90000"/>
          </a:bodyPr>
          <a:lstStyle/>
          <a:p>
            <a:r>
              <a:rPr lang="el-GR" dirty="0"/>
              <a:t>Ιδιότητες της κανονικής </a:t>
            </a:r>
            <a:r>
              <a:rPr lang="el-GR" dirty="0" smtClean="0"/>
              <a:t>κατανομής</a:t>
            </a:r>
            <a:r>
              <a:rPr lang="el-GR" dirty="0"/>
              <a:t/>
            </a:r>
            <a:br>
              <a:rPr lang="el-GR" dirty="0"/>
            </a:br>
            <a:r>
              <a:rPr lang="en-US" dirty="0" smtClean="0"/>
              <a:t>(</a:t>
            </a:r>
            <a:r>
              <a:rPr lang="el-GR" dirty="0" smtClean="0"/>
              <a:t>1 από 3</a:t>
            </a:r>
            <a:r>
              <a:rPr lang="en-US" dirty="0" smtClean="0"/>
              <a:t>)</a:t>
            </a:r>
            <a:endParaRPr lang="el-GR" dirty="0"/>
          </a:p>
        </p:txBody>
      </p:sp>
      <p:pic>
        <p:nvPicPr>
          <p:cNvPr id="11" name="Content Placeholder 10" descr="Εικόνα καμπύλης κανονικής κατανομής"/>
          <p:cNvPicPr>
            <a:picLocks noGrp="1" noChangeAspect="1"/>
          </p:cNvPicPr>
          <p:nvPr>
            <p:ph idx="1"/>
          </p:nvPr>
        </p:nvPicPr>
        <p:blipFill>
          <a:blip r:embed="rId4">
            <a:extLst>
              <a:ext uri="{28A0092B-C50C-407E-A947-70E740481C1C}">
                <a14:useLocalDpi xmlns:a14="http://schemas.microsoft.com/office/drawing/2010/main" val="0"/>
              </a:ext>
            </a:extLst>
          </a:blip>
          <a:srcRect t="-34353" b="-34353"/>
          <a:stretch>
            <a:fillRect/>
          </a:stretch>
        </p:blipFill>
        <p:spPr>
          <a:xfrm>
            <a:off x="3575050" y="836712"/>
            <a:ext cx="5111750" cy="4608512"/>
          </a:xfrm>
        </p:spPr>
      </p:pic>
      <p:sp>
        <p:nvSpPr>
          <p:cNvPr id="9" name="28 - TextBox"/>
          <p:cNvSpPr txBox="1"/>
          <p:nvPr/>
        </p:nvSpPr>
        <p:spPr>
          <a:xfrm>
            <a:off x="5076056" y="4469050"/>
            <a:ext cx="504056" cy="400110"/>
          </a:xfrm>
          <a:prstGeom prst="rect">
            <a:avLst/>
          </a:prstGeom>
          <a:noFill/>
        </p:spPr>
        <p:txBody>
          <a:bodyPr wrap="square" rtlCol="0">
            <a:spAutoFit/>
          </a:bodyPr>
          <a:lstStyle/>
          <a:p>
            <a:r>
              <a:rPr lang="el-GR" sz="2000" dirty="0" smtClean="0"/>
              <a:t>Χ</a:t>
            </a:r>
            <a:r>
              <a:rPr lang="el-GR" sz="2000" baseline="-25000" dirty="0" smtClean="0"/>
              <a:t>κ</a:t>
            </a:r>
            <a:endParaRPr lang="el-GR" sz="2000" dirty="0"/>
          </a:p>
        </p:txBody>
      </p:sp>
      <p:sp>
        <p:nvSpPr>
          <p:cNvPr id="12" name="24 - Ελεύθερη σχεδίαση"/>
          <p:cNvSpPr/>
          <p:nvPr/>
        </p:nvSpPr>
        <p:spPr>
          <a:xfrm>
            <a:off x="3851921" y="3284984"/>
            <a:ext cx="1440159" cy="1152128"/>
          </a:xfrm>
          <a:custGeom>
            <a:avLst/>
            <a:gdLst>
              <a:gd name="connsiteX0" fmla="*/ 1057275 w 1073103"/>
              <a:gd name="connsiteY0" fmla="*/ 0 h 904875"/>
              <a:gd name="connsiteX1" fmla="*/ 1057275 w 1073103"/>
              <a:gd name="connsiteY1" fmla="*/ 504825 h 904875"/>
              <a:gd name="connsiteX2" fmla="*/ 1047750 w 1073103"/>
              <a:gd name="connsiteY2" fmla="*/ 542925 h 904875"/>
              <a:gd name="connsiteX3" fmla="*/ 1038225 w 1073103"/>
              <a:gd name="connsiteY3" fmla="*/ 771525 h 904875"/>
              <a:gd name="connsiteX4" fmla="*/ 1028700 w 1073103"/>
              <a:gd name="connsiteY4" fmla="*/ 866775 h 904875"/>
              <a:gd name="connsiteX5" fmla="*/ 942975 w 1073103"/>
              <a:gd name="connsiteY5" fmla="*/ 895350 h 904875"/>
              <a:gd name="connsiteX6" fmla="*/ 914400 w 1073103"/>
              <a:gd name="connsiteY6" fmla="*/ 904875 h 904875"/>
              <a:gd name="connsiteX7" fmla="*/ 723900 w 1073103"/>
              <a:gd name="connsiteY7" fmla="*/ 895350 h 904875"/>
              <a:gd name="connsiteX8" fmla="*/ 695325 w 1073103"/>
              <a:gd name="connsiteY8" fmla="*/ 885825 h 904875"/>
              <a:gd name="connsiteX9" fmla="*/ 609600 w 1073103"/>
              <a:gd name="connsiteY9" fmla="*/ 876300 h 904875"/>
              <a:gd name="connsiteX10" fmla="*/ 352425 w 1073103"/>
              <a:gd name="connsiteY10" fmla="*/ 885825 h 904875"/>
              <a:gd name="connsiteX11" fmla="*/ 180975 w 1073103"/>
              <a:gd name="connsiteY11" fmla="*/ 866775 h 904875"/>
              <a:gd name="connsiteX12" fmla="*/ 57150 w 1073103"/>
              <a:gd name="connsiteY12" fmla="*/ 866775 h 904875"/>
              <a:gd name="connsiteX13" fmla="*/ 0 w 1073103"/>
              <a:gd name="connsiteY13" fmla="*/ 847725 h 904875"/>
              <a:gd name="connsiteX14" fmla="*/ 209550 w 1073103"/>
              <a:gd name="connsiteY14" fmla="*/ 828675 h 904875"/>
              <a:gd name="connsiteX15" fmla="*/ 276225 w 1073103"/>
              <a:gd name="connsiteY15" fmla="*/ 819150 h 904875"/>
              <a:gd name="connsiteX16" fmla="*/ 333375 w 1073103"/>
              <a:gd name="connsiteY16" fmla="*/ 800100 h 904875"/>
              <a:gd name="connsiteX17" fmla="*/ 361950 w 1073103"/>
              <a:gd name="connsiteY17" fmla="*/ 790575 h 904875"/>
              <a:gd name="connsiteX18" fmla="*/ 419100 w 1073103"/>
              <a:gd name="connsiteY18" fmla="*/ 762000 h 904875"/>
              <a:gd name="connsiteX19" fmla="*/ 457200 w 1073103"/>
              <a:gd name="connsiteY19" fmla="*/ 742950 h 904875"/>
              <a:gd name="connsiteX20" fmla="*/ 514350 w 1073103"/>
              <a:gd name="connsiteY20" fmla="*/ 723900 h 904875"/>
              <a:gd name="connsiteX21" fmla="*/ 600075 w 1073103"/>
              <a:gd name="connsiteY21" fmla="*/ 676275 h 904875"/>
              <a:gd name="connsiteX22" fmla="*/ 685800 w 1073103"/>
              <a:gd name="connsiteY22" fmla="*/ 628650 h 904875"/>
              <a:gd name="connsiteX23" fmla="*/ 733425 w 1073103"/>
              <a:gd name="connsiteY23" fmla="*/ 571500 h 904875"/>
              <a:gd name="connsiteX24" fmla="*/ 752475 w 1073103"/>
              <a:gd name="connsiteY24" fmla="*/ 542925 h 904875"/>
              <a:gd name="connsiteX25" fmla="*/ 781050 w 1073103"/>
              <a:gd name="connsiteY25" fmla="*/ 523875 h 904875"/>
              <a:gd name="connsiteX26" fmla="*/ 838200 w 1073103"/>
              <a:gd name="connsiteY26" fmla="*/ 466725 h 904875"/>
              <a:gd name="connsiteX27" fmla="*/ 876300 w 1073103"/>
              <a:gd name="connsiteY27" fmla="*/ 352425 h 904875"/>
              <a:gd name="connsiteX28" fmla="*/ 904875 w 1073103"/>
              <a:gd name="connsiteY28" fmla="*/ 323850 h 904875"/>
              <a:gd name="connsiteX29" fmla="*/ 933450 w 1073103"/>
              <a:gd name="connsiteY29" fmla="*/ 285750 h 904875"/>
              <a:gd name="connsiteX30" fmla="*/ 971550 w 1073103"/>
              <a:gd name="connsiteY30" fmla="*/ 200025 h 904875"/>
              <a:gd name="connsiteX31" fmla="*/ 990600 w 1073103"/>
              <a:gd name="connsiteY31" fmla="*/ 142875 h 904875"/>
              <a:gd name="connsiteX32" fmla="*/ 1009650 w 1073103"/>
              <a:gd name="connsiteY32" fmla="*/ 114300 h 904875"/>
              <a:gd name="connsiteX33" fmla="*/ 1019175 w 1073103"/>
              <a:gd name="connsiteY33" fmla="*/ 85725 h 904875"/>
              <a:gd name="connsiteX34" fmla="*/ 1028700 w 1073103"/>
              <a:gd name="connsiteY34" fmla="*/ 4762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73103" h="904875">
                <a:moveTo>
                  <a:pt x="1057275" y="0"/>
                </a:moveTo>
                <a:cubicBezTo>
                  <a:pt x="1071996" y="235542"/>
                  <a:pt x="1073103" y="180359"/>
                  <a:pt x="1057275" y="504825"/>
                </a:cubicBezTo>
                <a:cubicBezTo>
                  <a:pt x="1056637" y="517900"/>
                  <a:pt x="1050925" y="530225"/>
                  <a:pt x="1047750" y="542925"/>
                </a:cubicBezTo>
                <a:cubicBezTo>
                  <a:pt x="1044575" y="619125"/>
                  <a:pt x="1042704" y="695390"/>
                  <a:pt x="1038225" y="771525"/>
                </a:cubicBezTo>
                <a:cubicBezTo>
                  <a:pt x="1036351" y="803378"/>
                  <a:pt x="1044778" y="839213"/>
                  <a:pt x="1028700" y="866775"/>
                </a:cubicBezTo>
                <a:lnTo>
                  <a:pt x="942975" y="895350"/>
                </a:lnTo>
                <a:lnTo>
                  <a:pt x="914400" y="904875"/>
                </a:lnTo>
                <a:cubicBezTo>
                  <a:pt x="850900" y="901700"/>
                  <a:pt x="787240" y="900858"/>
                  <a:pt x="723900" y="895350"/>
                </a:cubicBezTo>
                <a:cubicBezTo>
                  <a:pt x="713898" y="894480"/>
                  <a:pt x="705229" y="887476"/>
                  <a:pt x="695325" y="885825"/>
                </a:cubicBezTo>
                <a:cubicBezTo>
                  <a:pt x="666965" y="881098"/>
                  <a:pt x="638175" y="879475"/>
                  <a:pt x="609600" y="876300"/>
                </a:cubicBezTo>
                <a:cubicBezTo>
                  <a:pt x="523875" y="879475"/>
                  <a:pt x="438209" y="885825"/>
                  <a:pt x="352425" y="885825"/>
                </a:cubicBezTo>
                <a:cubicBezTo>
                  <a:pt x="306195" y="885825"/>
                  <a:pt x="230574" y="873861"/>
                  <a:pt x="180975" y="866775"/>
                </a:cubicBezTo>
                <a:cubicBezTo>
                  <a:pt x="123863" y="881053"/>
                  <a:pt x="136382" y="882621"/>
                  <a:pt x="57150" y="866775"/>
                </a:cubicBezTo>
                <a:cubicBezTo>
                  <a:pt x="37459" y="862837"/>
                  <a:pt x="0" y="847725"/>
                  <a:pt x="0" y="847725"/>
                </a:cubicBezTo>
                <a:cubicBezTo>
                  <a:pt x="63962" y="842395"/>
                  <a:pt x="144808" y="836292"/>
                  <a:pt x="209550" y="828675"/>
                </a:cubicBezTo>
                <a:cubicBezTo>
                  <a:pt x="231847" y="826052"/>
                  <a:pt x="254000" y="822325"/>
                  <a:pt x="276225" y="819150"/>
                </a:cubicBezTo>
                <a:lnTo>
                  <a:pt x="333375" y="800100"/>
                </a:lnTo>
                <a:lnTo>
                  <a:pt x="361950" y="790575"/>
                </a:lnTo>
                <a:cubicBezTo>
                  <a:pt x="416864" y="753966"/>
                  <a:pt x="363891" y="785661"/>
                  <a:pt x="419100" y="762000"/>
                </a:cubicBezTo>
                <a:cubicBezTo>
                  <a:pt x="432151" y="756407"/>
                  <a:pt x="444017" y="748223"/>
                  <a:pt x="457200" y="742950"/>
                </a:cubicBezTo>
                <a:cubicBezTo>
                  <a:pt x="475844" y="735492"/>
                  <a:pt x="514350" y="723900"/>
                  <a:pt x="514350" y="723900"/>
                </a:cubicBezTo>
                <a:cubicBezTo>
                  <a:pt x="579854" y="680231"/>
                  <a:pt x="549780" y="693040"/>
                  <a:pt x="600075" y="676275"/>
                </a:cubicBezTo>
                <a:cubicBezTo>
                  <a:pt x="665579" y="632606"/>
                  <a:pt x="635505" y="645415"/>
                  <a:pt x="685800" y="628650"/>
                </a:cubicBezTo>
                <a:cubicBezTo>
                  <a:pt x="733098" y="557704"/>
                  <a:pt x="672309" y="644839"/>
                  <a:pt x="733425" y="571500"/>
                </a:cubicBezTo>
                <a:cubicBezTo>
                  <a:pt x="740754" y="562706"/>
                  <a:pt x="744380" y="551020"/>
                  <a:pt x="752475" y="542925"/>
                </a:cubicBezTo>
                <a:cubicBezTo>
                  <a:pt x="760570" y="534830"/>
                  <a:pt x="772494" y="531480"/>
                  <a:pt x="781050" y="523875"/>
                </a:cubicBezTo>
                <a:cubicBezTo>
                  <a:pt x="801186" y="505977"/>
                  <a:pt x="838200" y="466725"/>
                  <a:pt x="838200" y="466725"/>
                </a:cubicBezTo>
                <a:lnTo>
                  <a:pt x="876300" y="352425"/>
                </a:lnTo>
                <a:cubicBezTo>
                  <a:pt x="880560" y="339646"/>
                  <a:pt x="896109" y="334077"/>
                  <a:pt x="904875" y="323850"/>
                </a:cubicBezTo>
                <a:cubicBezTo>
                  <a:pt x="915206" y="311797"/>
                  <a:pt x="924223" y="298668"/>
                  <a:pt x="933450" y="285750"/>
                </a:cubicBezTo>
                <a:cubicBezTo>
                  <a:pt x="961752" y="246127"/>
                  <a:pt x="952190" y="258106"/>
                  <a:pt x="971550" y="200025"/>
                </a:cubicBezTo>
                <a:lnTo>
                  <a:pt x="990600" y="142875"/>
                </a:lnTo>
                <a:cubicBezTo>
                  <a:pt x="994220" y="132015"/>
                  <a:pt x="1004530" y="124539"/>
                  <a:pt x="1009650" y="114300"/>
                </a:cubicBezTo>
                <a:cubicBezTo>
                  <a:pt x="1014140" y="105320"/>
                  <a:pt x="1016417" y="95379"/>
                  <a:pt x="1019175" y="85725"/>
                </a:cubicBezTo>
                <a:cubicBezTo>
                  <a:pt x="1022771" y="73138"/>
                  <a:pt x="1028700" y="47625"/>
                  <a:pt x="1028700" y="47625"/>
                </a:cubicBezTo>
              </a:path>
            </a:pathLst>
          </a:custGeom>
          <a:solidFill>
            <a:schemeClr val="tx2">
              <a:lumMod val="65000"/>
              <a:lumOff val="3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aphicFrame>
        <p:nvGraphicFramePr>
          <p:cNvPr id="13" name="Object 4"/>
          <p:cNvGraphicFramePr>
            <a:graphicFrameLocks noChangeAspect="1"/>
          </p:cNvGraphicFramePr>
          <p:nvPr>
            <p:extLst>
              <p:ext uri="{D42A27DB-BD31-4B8C-83A1-F6EECF244321}">
                <p14:modId xmlns:p14="http://schemas.microsoft.com/office/powerpoint/2010/main" val="4101508402"/>
              </p:ext>
            </p:extLst>
          </p:nvPr>
        </p:nvGraphicFramePr>
        <p:xfrm>
          <a:off x="4067944" y="5013325"/>
          <a:ext cx="3930650" cy="935038"/>
        </p:xfrm>
        <a:graphic>
          <a:graphicData uri="http://schemas.openxmlformats.org/presentationml/2006/ole">
            <mc:AlternateContent xmlns:mc="http://schemas.openxmlformats.org/markup-compatibility/2006">
              <mc:Choice xmlns:v="urn:schemas-microsoft-com:vml" Requires="v">
                <p:oleObj spid="_x0000_s9233" name="Εξίσωση" r:id="rId5" imgW="2082600" imgH="495000" progId="Equation.3">
                  <p:embed/>
                </p:oleObj>
              </mc:Choice>
              <mc:Fallback>
                <p:oleObj name="Εξίσωση" r:id="rId5" imgW="2082600" imgH="495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5013325"/>
                        <a:ext cx="3930650" cy="935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31 - Ευθύγραμμο βέλος σύνδεσης"/>
          <p:cNvCxnSpPr/>
          <p:nvPr/>
        </p:nvCxnSpPr>
        <p:spPr>
          <a:xfrm>
            <a:off x="3419872" y="3140968"/>
            <a:ext cx="1152128" cy="864096"/>
          </a:xfrm>
          <a:prstGeom prst="straightConnector1">
            <a:avLst/>
          </a:prstGeom>
          <a:ln>
            <a:solidFill>
              <a:schemeClr val="accent1">
                <a:alpha val="48000"/>
              </a:schemeClr>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52934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Ιδιότητες της κανονικής κατανομής</a:t>
            </a:r>
            <a:br>
              <a:rPr lang="el-GR" dirty="0"/>
            </a:br>
            <a:r>
              <a:rPr lang="en-US" dirty="0" smtClean="0"/>
              <a:t>(</a:t>
            </a:r>
            <a:r>
              <a:rPr lang="el-GR" dirty="0" smtClean="0"/>
              <a:t>2 </a:t>
            </a:r>
            <a:r>
              <a:rPr lang="el-GR" dirty="0"/>
              <a:t>από 3</a:t>
            </a:r>
            <a:r>
              <a:rPr lang="en-US" dirty="0"/>
              <a:t>)</a:t>
            </a:r>
            <a:endParaRPr lang="el-GR" dirty="0"/>
          </a:p>
        </p:txBody>
      </p:sp>
      <p:pic>
        <p:nvPicPr>
          <p:cNvPr id="3" name="Content Placeholder 2" descr="Εικόνα καμπύλης κανονικής κατανομής"/>
          <p:cNvPicPr>
            <a:picLocks noGrp="1" noChangeAspect="1"/>
          </p:cNvPicPr>
          <p:nvPr>
            <p:ph sz="half" idx="1"/>
          </p:nvPr>
        </p:nvPicPr>
        <p:blipFill>
          <a:blip r:embed="rId3">
            <a:extLst>
              <a:ext uri="{28A0092B-C50C-407E-A947-70E740481C1C}">
                <a14:useLocalDpi xmlns:a14="http://schemas.microsoft.com/office/drawing/2010/main" val="0"/>
              </a:ext>
            </a:extLst>
          </a:blip>
          <a:srcRect t="-48414" b="-48414"/>
          <a:stretch>
            <a:fillRect/>
          </a:stretch>
        </p:blipFill>
        <p:spPr/>
      </p:pic>
      <p:sp>
        <p:nvSpPr>
          <p:cNvPr id="4" name="Content Placeholder 3"/>
          <p:cNvSpPr>
            <a:spLocks noGrp="1"/>
          </p:cNvSpPr>
          <p:nvPr>
            <p:ph sz="half" idx="2"/>
          </p:nvPr>
        </p:nvSpPr>
        <p:spPr/>
        <p:txBody>
          <a:bodyPr>
            <a:normAutofit fontScale="70000" lnSpcReduction="20000"/>
          </a:bodyPr>
          <a:lstStyle/>
          <a:p>
            <a:pPr marL="0" indent="0">
              <a:buNone/>
            </a:pPr>
            <a:r>
              <a:rPr lang="el-GR" dirty="0" smtClean="0"/>
              <a:t>Σε </a:t>
            </a:r>
            <a:r>
              <a:rPr lang="el-GR" dirty="0"/>
              <a:t>κάθε </a:t>
            </a:r>
            <a:r>
              <a:rPr lang="el-GR" b="1" dirty="0"/>
              <a:t>μεταβλητή Χ</a:t>
            </a:r>
            <a:r>
              <a:rPr lang="el-GR" dirty="0"/>
              <a:t> που ακολουθεί την </a:t>
            </a:r>
            <a:r>
              <a:rPr lang="el-GR" b="1" dirty="0"/>
              <a:t>κανονική κατανομή </a:t>
            </a:r>
            <a:r>
              <a:rPr lang="el-GR" dirty="0"/>
              <a:t>με μέση τιμή </a:t>
            </a:r>
            <a:r>
              <a:rPr lang="el-GR" b="1" dirty="0"/>
              <a:t>μ</a:t>
            </a:r>
            <a:r>
              <a:rPr lang="el-GR" dirty="0"/>
              <a:t> και τυπική απόκλιση </a:t>
            </a:r>
            <a:r>
              <a:rPr lang="el-GR" b="1" dirty="0"/>
              <a:t>σ </a:t>
            </a:r>
            <a:r>
              <a:rPr lang="el-GR" dirty="0"/>
              <a:t>[συμβολισμός: Χ ~Ν(μ, σ)] ισχύουν τα παρακάτω σχετικά με το </a:t>
            </a:r>
            <a:r>
              <a:rPr lang="el-GR" b="1" dirty="0"/>
              <a:t>ποσοστό των τιμών </a:t>
            </a:r>
            <a:r>
              <a:rPr lang="el-GR" dirty="0"/>
              <a:t>που βρίσκονται στα </a:t>
            </a:r>
            <a:r>
              <a:rPr lang="el-GR" b="1" dirty="0"/>
              <a:t>διαστήματα</a:t>
            </a:r>
            <a:r>
              <a:rPr lang="el-GR" dirty="0"/>
              <a:t>:</a:t>
            </a:r>
          </a:p>
          <a:p>
            <a:pPr>
              <a:lnSpc>
                <a:spcPct val="150000"/>
              </a:lnSpc>
            </a:pPr>
            <a:r>
              <a:rPr lang="el-GR" b="1" dirty="0"/>
              <a:t>Στο διάστημα [μ-σ, μ+σ</a:t>
            </a:r>
            <a:r>
              <a:rPr lang="el-GR" b="1" dirty="0" smtClean="0"/>
              <a:t>] το  </a:t>
            </a:r>
            <a:r>
              <a:rPr lang="el-GR" b="1" dirty="0"/>
              <a:t>68% περίπου των τιμών </a:t>
            </a:r>
          </a:p>
          <a:p>
            <a:pPr>
              <a:lnSpc>
                <a:spcPct val="150000"/>
              </a:lnSpc>
            </a:pPr>
            <a:r>
              <a:rPr lang="el-GR" b="1" dirty="0"/>
              <a:t>Στο διάστημα [μ-2σ, μ+2σ] το 95% περίπου των τιμών</a:t>
            </a:r>
          </a:p>
          <a:p>
            <a:pPr>
              <a:lnSpc>
                <a:spcPct val="150000"/>
              </a:lnSpc>
            </a:pPr>
            <a:r>
              <a:rPr lang="el-GR" b="1" dirty="0"/>
              <a:t>Στο διάστημα [μ-3σ, μ+3σ] το </a:t>
            </a:r>
            <a:r>
              <a:rPr lang="el-GR" b="1" dirty="0" smtClean="0"/>
              <a:t>99% </a:t>
            </a:r>
            <a:r>
              <a:rPr lang="el-GR" b="1" dirty="0"/>
              <a:t>περίπου των </a:t>
            </a:r>
            <a:r>
              <a:rPr lang="el-GR" b="1" dirty="0" smtClean="0"/>
              <a:t>τιμών</a:t>
            </a:r>
            <a:endParaRPr lang="el-GR" b="1" dirty="0"/>
          </a:p>
        </p:txBody>
      </p:sp>
    </p:spTree>
    <p:extLst>
      <p:ext uri="{BB962C8B-B14F-4D97-AF65-F5344CB8AC3E}">
        <p14:creationId xmlns:p14="http://schemas.microsoft.com/office/powerpoint/2010/main" val="39788051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fontScale="90000"/>
          </a:bodyPr>
          <a:lstStyle/>
          <a:p>
            <a:r>
              <a:rPr lang="el-GR" dirty="0"/>
              <a:t>Ιδιότητες της κανονικής κατανομής</a:t>
            </a:r>
            <a:br>
              <a:rPr lang="el-GR" dirty="0"/>
            </a:br>
            <a:r>
              <a:rPr lang="en-US" dirty="0" smtClean="0"/>
              <a:t>(</a:t>
            </a:r>
            <a:r>
              <a:rPr lang="el-GR" dirty="0"/>
              <a:t>3</a:t>
            </a:r>
            <a:r>
              <a:rPr lang="el-GR" dirty="0" smtClean="0"/>
              <a:t> </a:t>
            </a:r>
            <a:r>
              <a:rPr lang="el-GR" dirty="0"/>
              <a:t>από 3</a:t>
            </a:r>
            <a:r>
              <a:rPr lang="en-US" dirty="0"/>
              <a:t>)</a:t>
            </a:r>
            <a:endParaRPr lang="el-GR" dirty="0"/>
          </a:p>
        </p:txBody>
      </p:sp>
      <p:pic>
        <p:nvPicPr>
          <p:cNvPr id="3" name="Content Placeholder 2" descr="Εικόνα καμπύλης κανονικής κατανομής"/>
          <p:cNvPicPr>
            <a:picLocks noGrp="1" noChangeAspect="1"/>
          </p:cNvPicPr>
          <p:nvPr>
            <p:ph sz="half" idx="1"/>
          </p:nvPr>
        </p:nvPicPr>
        <p:blipFill>
          <a:blip r:embed="rId3">
            <a:extLst>
              <a:ext uri="{28A0092B-C50C-407E-A947-70E740481C1C}">
                <a14:useLocalDpi xmlns:a14="http://schemas.microsoft.com/office/drawing/2010/main" val="0"/>
              </a:ext>
            </a:extLst>
          </a:blip>
          <a:srcRect t="-48414" b="-48414"/>
          <a:stretch>
            <a:fillRect/>
          </a:stretch>
        </p:blipFill>
        <p:spPr/>
      </p:pic>
      <p:sp>
        <p:nvSpPr>
          <p:cNvPr id="4" name="Content Placeholder 3"/>
          <p:cNvSpPr>
            <a:spLocks noGrp="1"/>
          </p:cNvSpPr>
          <p:nvPr>
            <p:ph sz="half" idx="2"/>
          </p:nvPr>
        </p:nvSpPr>
        <p:spPr/>
        <p:txBody>
          <a:bodyPr>
            <a:normAutofit fontScale="92500"/>
          </a:bodyPr>
          <a:lstStyle/>
          <a:p>
            <a:pPr marL="0" indent="0">
              <a:spcBef>
                <a:spcPct val="50000"/>
              </a:spcBef>
              <a:buNone/>
            </a:pPr>
            <a:r>
              <a:rPr lang="el-GR" dirty="0"/>
              <a:t>Λόγω της απόλυτης συμμετρίας της κατανομής γύρω από </a:t>
            </a:r>
            <a:r>
              <a:rPr lang="el-GR" b="1" dirty="0"/>
              <a:t>άξονα</a:t>
            </a:r>
            <a:r>
              <a:rPr lang="el-GR" dirty="0"/>
              <a:t> κάθετο στο σημείο που </a:t>
            </a:r>
            <a:r>
              <a:rPr lang="el-GR" dirty="0" smtClean="0"/>
              <a:t>βρίσκεται </a:t>
            </a:r>
            <a:r>
              <a:rPr lang="el-GR" dirty="0"/>
              <a:t>η μέση τιμή, στο </a:t>
            </a:r>
            <a:r>
              <a:rPr lang="el-GR" dirty="0" smtClean="0"/>
              <a:t>διάστημα</a:t>
            </a:r>
          </a:p>
          <a:p>
            <a:pPr marL="0" indent="0">
              <a:spcBef>
                <a:spcPct val="50000"/>
              </a:spcBef>
              <a:buNone/>
            </a:pPr>
            <a:r>
              <a:rPr lang="el-GR" dirty="0" smtClean="0"/>
              <a:t>          </a:t>
            </a:r>
            <a:r>
              <a:rPr lang="el-GR" b="1" dirty="0" smtClean="0"/>
              <a:t>    [</a:t>
            </a:r>
            <a:r>
              <a:rPr lang="el-GR" b="1" dirty="0"/>
              <a:t>μ-σ, μ</a:t>
            </a:r>
            <a:r>
              <a:rPr lang="el-GR" b="1" dirty="0" smtClean="0"/>
              <a:t>]</a:t>
            </a:r>
          </a:p>
          <a:p>
            <a:pPr marL="0" indent="0">
              <a:spcBef>
                <a:spcPct val="50000"/>
              </a:spcBef>
              <a:buNone/>
            </a:pPr>
            <a:r>
              <a:rPr lang="el-GR" dirty="0" smtClean="0"/>
              <a:t>εύρους </a:t>
            </a:r>
            <a:r>
              <a:rPr lang="el-GR" dirty="0"/>
              <a:t>μιας τυπικής απόκλισης, βρίσκεται το </a:t>
            </a:r>
            <a:r>
              <a:rPr lang="el-GR" dirty="0" smtClean="0"/>
              <a:t>68 / 2 = 34</a:t>
            </a:r>
            <a:r>
              <a:rPr lang="el-GR" dirty="0"/>
              <a:t>% (ακριβέστερα 34,1% ) των τιμών κ.λπ.</a:t>
            </a:r>
          </a:p>
        </p:txBody>
      </p:sp>
      <p:cxnSp>
        <p:nvCxnSpPr>
          <p:cNvPr id="5" name="13 - Ευθεία γραμμή σύνδεσης"/>
          <p:cNvCxnSpPr/>
          <p:nvPr/>
        </p:nvCxnSpPr>
        <p:spPr>
          <a:xfrm>
            <a:off x="1835696" y="4725144"/>
            <a:ext cx="50405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15 - Ευθύγραμμο βέλος σύνδεσης"/>
          <p:cNvCxnSpPr/>
          <p:nvPr/>
        </p:nvCxnSpPr>
        <p:spPr>
          <a:xfrm flipH="1">
            <a:off x="2123728" y="4077072"/>
            <a:ext cx="3600400" cy="504056"/>
          </a:xfrm>
          <a:prstGeom prst="straightConnector1">
            <a:avLst/>
          </a:prstGeom>
          <a:ln>
            <a:solidFill>
              <a:schemeClr val="accent1">
                <a:alpha val="48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8" name="8 - Ευθύγραμμο βέλος σύνδεσης"/>
          <p:cNvCxnSpPr/>
          <p:nvPr/>
        </p:nvCxnSpPr>
        <p:spPr>
          <a:xfrm flipH="1">
            <a:off x="2411760" y="2708920"/>
            <a:ext cx="3744416" cy="1368152"/>
          </a:xfrm>
          <a:prstGeom prst="straightConnector1">
            <a:avLst/>
          </a:prstGeom>
          <a:ln>
            <a:solidFill>
              <a:schemeClr val="accent1">
                <a:alpha val="48000"/>
              </a:schemeClr>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902647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62500" lnSpcReduction="20000"/>
          </a:bodyPr>
          <a:lstStyle/>
          <a:p>
            <a:pPr>
              <a:spcBef>
                <a:spcPct val="50000"/>
              </a:spcBef>
            </a:pPr>
            <a:r>
              <a:rPr lang="el-GR" sz="2800" dirty="0"/>
              <a:t>Η κατανομή των βαθμών όπως προκύπτει από τα αποτελέσματα μιας σειράς ετών σε ένα τυποποιημένο τεστ Αγγλικών είναι κανονική με μέση τιμή 50 και τυπική απόκλιση </a:t>
            </a:r>
            <a:r>
              <a:rPr lang="el-GR" sz="2800" dirty="0" smtClean="0"/>
              <a:t>10.</a:t>
            </a:r>
          </a:p>
          <a:p>
            <a:pPr>
              <a:spcBef>
                <a:spcPct val="50000"/>
              </a:spcBef>
            </a:pPr>
            <a:r>
              <a:rPr lang="el-GR" sz="2800" dirty="0" smtClean="0"/>
              <a:t>Αν </a:t>
            </a:r>
            <a:r>
              <a:rPr lang="el-GR" sz="2800" dirty="0"/>
              <a:t>η πρόθεση μιας καθηγήτριας είναι να τοποθετήσει τους φοιτητές με βαθμό κάτω από 40 σε τάξη αρχαρίων, αυτούς με </a:t>
            </a:r>
            <a:r>
              <a:rPr lang="el-GR" sz="2800" dirty="0" smtClean="0"/>
              <a:t>βαθμούς 40 </a:t>
            </a:r>
            <a:r>
              <a:rPr lang="el-GR" sz="2800" dirty="0"/>
              <a:t>έως </a:t>
            </a:r>
            <a:r>
              <a:rPr lang="el-GR" sz="2800" dirty="0" smtClean="0"/>
              <a:t>60 </a:t>
            </a:r>
            <a:r>
              <a:rPr lang="el-GR" sz="2800" dirty="0"/>
              <a:t>και μεγαλύτερους από 60 σε τάξεις ικανοποιητικού και προχωρημένου επιπέδου </a:t>
            </a:r>
            <a:r>
              <a:rPr lang="el-GR" sz="2800" dirty="0" smtClean="0"/>
              <a:t>αντίστοιχα, </a:t>
            </a:r>
            <a:r>
              <a:rPr lang="el-GR" sz="2800" dirty="0"/>
              <a:t>πως θα κατατάξει τους 150 νεοεισαχθέντες φοιτητές που έδωσαν το τεστ;</a:t>
            </a:r>
          </a:p>
        </p:txBody>
      </p:sp>
      <p:sp>
        <p:nvSpPr>
          <p:cNvPr id="5" name="Τίτλος 4"/>
          <p:cNvSpPr>
            <a:spLocks noGrp="1"/>
          </p:cNvSpPr>
          <p:nvPr>
            <p:ph type="title"/>
          </p:nvPr>
        </p:nvSpPr>
        <p:spPr/>
        <p:txBody>
          <a:bodyPr>
            <a:normAutofit fontScale="90000"/>
          </a:bodyPr>
          <a:lstStyle/>
          <a:p>
            <a:r>
              <a:rPr lang="el-GR" dirty="0"/>
              <a:t>Ιδιότητες της κανονικής κατανομής:</a:t>
            </a:r>
            <a:br>
              <a:rPr lang="el-GR" dirty="0"/>
            </a:br>
            <a:r>
              <a:rPr lang="el-GR" dirty="0" smtClean="0"/>
              <a:t>προβλήματα (1 από 2)</a:t>
            </a:r>
            <a:endParaRPr lang="el-GR" dirty="0"/>
          </a:p>
        </p:txBody>
      </p:sp>
      <p:pic>
        <p:nvPicPr>
          <p:cNvPr id="8" name="Content Placeholder 7" descr="Εικόνα καμπύλης κανονικής κατανομής"/>
          <p:cNvPicPr>
            <a:picLocks noGrp="1" noChangeAspect="1"/>
          </p:cNvPicPr>
          <p:nvPr>
            <p:ph idx="1"/>
          </p:nvPr>
        </p:nvPicPr>
        <p:blipFill>
          <a:blip r:embed="rId3">
            <a:extLst>
              <a:ext uri="{28A0092B-C50C-407E-A947-70E740481C1C}">
                <a14:useLocalDpi xmlns:a14="http://schemas.microsoft.com/office/drawing/2010/main" val="0"/>
              </a:ext>
            </a:extLst>
          </a:blip>
          <a:srcRect t="-34353" b="-34353"/>
          <a:stretch>
            <a:fillRect/>
          </a:stretch>
        </p:blipFill>
        <p:spPr/>
      </p:pic>
      <p:sp>
        <p:nvSpPr>
          <p:cNvPr id="9" name="27 - TextBox"/>
          <p:cNvSpPr txBox="1"/>
          <p:nvPr/>
        </p:nvSpPr>
        <p:spPr>
          <a:xfrm>
            <a:off x="3635896" y="5229200"/>
            <a:ext cx="4824536" cy="369332"/>
          </a:xfrm>
          <a:prstGeom prst="rect">
            <a:avLst/>
          </a:prstGeom>
          <a:noFill/>
        </p:spPr>
        <p:txBody>
          <a:bodyPr wrap="square" rtlCol="0">
            <a:spAutoFit/>
          </a:bodyPr>
          <a:lstStyle/>
          <a:p>
            <a:r>
              <a:rPr lang="el-GR" dirty="0" smtClean="0"/>
              <a:t>20         30          40         50           60         70         80</a:t>
            </a:r>
            <a:endParaRPr lang="el-GR" dirty="0"/>
          </a:p>
        </p:txBody>
      </p:sp>
      <p:cxnSp>
        <p:nvCxnSpPr>
          <p:cNvPr id="10" name="24 - Ευθεία γραμμή σύνδεσης"/>
          <p:cNvCxnSpPr/>
          <p:nvPr/>
        </p:nvCxnSpPr>
        <p:spPr>
          <a:xfrm>
            <a:off x="5292080" y="4797152"/>
            <a:ext cx="144016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 name="24 - Ευθεία γραμμή σύνδεσης"/>
          <p:cNvCxnSpPr/>
          <p:nvPr/>
        </p:nvCxnSpPr>
        <p:spPr>
          <a:xfrm>
            <a:off x="4572000" y="4941168"/>
            <a:ext cx="288032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 name="24 - Ευθεία γραμμή σύνδεσης"/>
          <p:cNvCxnSpPr/>
          <p:nvPr/>
        </p:nvCxnSpPr>
        <p:spPr>
          <a:xfrm>
            <a:off x="3851920" y="5085184"/>
            <a:ext cx="4320480" cy="0"/>
          </a:xfrm>
          <a:prstGeom prst="line">
            <a:avLst/>
          </a:prstGeom>
          <a:ln w="317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2215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Ιδιότητες της κανονικής κατανομής:</a:t>
            </a:r>
            <a:br>
              <a:rPr lang="el-GR" dirty="0"/>
            </a:br>
            <a:r>
              <a:rPr lang="el-GR" dirty="0"/>
              <a:t>προβλήματα </a:t>
            </a:r>
            <a:r>
              <a:rPr lang="el-GR" dirty="0" smtClean="0"/>
              <a:t>(2 </a:t>
            </a:r>
            <a:r>
              <a:rPr lang="el-GR" dirty="0"/>
              <a:t>από 2)</a:t>
            </a:r>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sz="2800" dirty="0"/>
              <a:t>Το 68% των βαθμών βρίσκονται σε απόσταση μέχρι μιας τυπικής απόκλισης από τη μέση τιμή δηλ. στο διάστημα [40 έως 60]</a:t>
            </a:r>
            <a:r>
              <a:rPr lang="el-GR" sz="2800" dirty="0" smtClean="0"/>
              <a:t>. </a:t>
            </a:r>
            <a:r>
              <a:rPr lang="el-GR" sz="2800" dirty="0"/>
              <a:t>Συνεπώς λόγω συμμετρίας της κ.κ. κάτω από 40 βρίσκεται ½ του ποσοστού τιμών που βρίσκεται έξω από το διάστημα [40 έως 60] δηλ</a:t>
            </a:r>
            <a:r>
              <a:rPr lang="el-GR" sz="2800" dirty="0" smtClean="0"/>
              <a:t>.:</a:t>
            </a:r>
          </a:p>
          <a:p>
            <a:pPr marL="0" indent="0">
              <a:buNone/>
            </a:pPr>
            <a:r>
              <a:rPr lang="el-GR" sz="2800" dirty="0" smtClean="0"/>
              <a:t>Π</a:t>
            </a:r>
            <a:r>
              <a:rPr lang="el-GR" sz="2800" dirty="0"/>
              <a:t>(βαθμός ≤ 40)=(100-68)/2=16%. </a:t>
            </a:r>
          </a:p>
          <a:p>
            <a:pPr marL="0" indent="0">
              <a:buNone/>
            </a:pPr>
            <a:r>
              <a:rPr lang="el-GR" sz="2800" dirty="0"/>
              <a:t>Ο αριθμός των αρχαρίων θα είναι </a:t>
            </a:r>
            <a:r>
              <a:rPr lang="el-GR" sz="2800" dirty="0" smtClean="0"/>
              <a:t>150 * 16 / 100 = </a:t>
            </a:r>
            <a:r>
              <a:rPr lang="el-GR" sz="2800" dirty="0"/>
              <a:t>24 </a:t>
            </a:r>
            <a:r>
              <a:rPr lang="el-GR" sz="2800" dirty="0" smtClean="0"/>
              <a:t>φοιτητές.</a:t>
            </a:r>
            <a:endParaRPr lang="el-GR" sz="2800" dirty="0"/>
          </a:p>
          <a:p>
            <a:pPr marL="0" indent="0">
              <a:buNone/>
            </a:pPr>
            <a:r>
              <a:rPr lang="el-GR" sz="2800" dirty="0"/>
              <a:t>Για </a:t>
            </a:r>
            <a:r>
              <a:rPr lang="el-GR" sz="2800" dirty="0" smtClean="0"/>
              <a:t>τον </a:t>
            </a:r>
            <a:r>
              <a:rPr lang="el-GR" sz="2800" dirty="0"/>
              <a:t>ίδιο </a:t>
            </a:r>
            <a:r>
              <a:rPr lang="el-GR" sz="2800" dirty="0" smtClean="0"/>
              <a:t>λόγο </a:t>
            </a:r>
            <a:r>
              <a:rPr lang="el-GR" sz="2800" dirty="0"/>
              <a:t>οι φοιτητές με βαθμό μεγαλύτερο από 60 θα είναι 24 και τέλος στο τμήμα με «ικανοποιητικό» επίπεδο θα παρακολουθήσουν </a:t>
            </a:r>
            <a:r>
              <a:rPr lang="el-GR" sz="2800" dirty="0" smtClean="0"/>
              <a:t>150 – 24 – 24 = </a:t>
            </a:r>
            <a:r>
              <a:rPr lang="el-GR" sz="2800" dirty="0"/>
              <a:t>102 </a:t>
            </a:r>
            <a:r>
              <a:rPr lang="el-GR" sz="2800" dirty="0" smtClean="0"/>
              <a:t>φοιτητές.</a:t>
            </a:r>
          </a:p>
          <a:p>
            <a:pPr marL="0" indent="0">
              <a:buNone/>
            </a:pPr>
            <a:r>
              <a:rPr lang="el-GR" sz="2800" dirty="0"/>
              <a:t>Αν οι τιμές που ορίζουν τα τμήματα των φοιτητών ήταν 45 και 65 για παράδειγμα, δεν θα μπορούσα να χρησιμοποιήσω τους </a:t>
            </a:r>
            <a:r>
              <a:rPr lang="el-GR" sz="2800" dirty="0" smtClean="0"/>
              <a:t>κανόνες.</a:t>
            </a:r>
            <a:endParaRPr lang="el-GR" sz="2800" dirty="0"/>
          </a:p>
        </p:txBody>
      </p:sp>
    </p:spTree>
    <p:extLst>
      <p:ext uri="{BB962C8B-B14F-4D97-AF65-F5344CB8AC3E}">
        <p14:creationId xmlns:p14="http://schemas.microsoft.com/office/powerpoint/2010/main" val="24069019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Τυπική κανονική </a:t>
            </a:r>
            <a:r>
              <a:rPr lang="el-GR" dirty="0" smtClean="0"/>
              <a:t>κατανομή (1 από 2)</a:t>
            </a:r>
            <a:endParaRPr lang="el-GR" dirty="0"/>
          </a:p>
        </p:txBody>
      </p:sp>
      <p:sp>
        <p:nvSpPr>
          <p:cNvPr id="3" name="Θέση περιεχομένου 2"/>
          <p:cNvSpPr>
            <a:spLocks noGrp="1"/>
          </p:cNvSpPr>
          <p:nvPr>
            <p:ph idx="1"/>
          </p:nvPr>
        </p:nvSpPr>
        <p:spPr/>
        <p:txBody>
          <a:bodyPr>
            <a:normAutofit fontScale="85000" lnSpcReduction="20000"/>
          </a:bodyPr>
          <a:lstStyle/>
          <a:p>
            <a:pPr marL="0" indent="0">
              <a:buNone/>
            </a:pPr>
            <a:r>
              <a:rPr lang="el-GR" sz="2800" dirty="0"/>
              <a:t>Επειδή η κανονική κατανομή μπορεί να έχει οποιαδήποτε μέση τιμή και τυπική απόκλιση υπάρχει άπειρος αριθμός τέτοιων </a:t>
            </a:r>
            <a:r>
              <a:rPr lang="el-GR" sz="2800" dirty="0" smtClean="0"/>
              <a:t>κατανομών.</a:t>
            </a:r>
          </a:p>
          <a:p>
            <a:pPr marL="0" indent="0">
              <a:buNone/>
            </a:pPr>
            <a:r>
              <a:rPr lang="el-GR" sz="2800" dirty="0" smtClean="0"/>
              <a:t>Έτσι </a:t>
            </a:r>
            <a:r>
              <a:rPr lang="el-GR" sz="2800" dirty="0"/>
              <a:t>για διευκόλυνση στη χρήση της κατανομής, γίνεται </a:t>
            </a:r>
            <a:r>
              <a:rPr lang="el-GR" sz="2800" b="1" dirty="0"/>
              <a:t>μετατροπή της κανονικής κατανομής σε τυπική κανονική κατανομή</a:t>
            </a:r>
            <a:r>
              <a:rPr lang="el-GR" sz="2800" dirty="0"/>
              <a:t> (καν. κατανομή με μέση τιμή 0 και τ. απόκλιση ίση με 1)</a:t>
            </a:r>
            <a:r>
              <a:rPr lang="el-GR" sz="2800" dirty="0" smtClean="0"/>
              <a:t>.</a:t>
            </a:r>
          </a:p>
          <a:p>
            <a:pPr marL="0" indent="0">
              <a:buNone/>
            </a:pPr>
            <a:r>
              <a:rPr lang="el-GR" sz="2800" dirty="0" smtClean="0"/>
              <a:t>Η </a:t>
            </a:r>
            <a:r>
              <a:rPr lang="el-GR" sz="2800" dirty="0"/>
              <a:t>μετατροπή γίνεται με τη βοήθεια του μετασχηματισμού:	</a:t>
            </a:r>
          </a:p>
          <a:p>
            <a:pPr marL="0" indent="0" algn="ctr">
              <a:spcBef>
                <a:spcPct val="20000"/>
              </a:spcBef>
              <a:buNone/>
            </a:pPr>
            <a:r>
              <a:rPr lang="en-US" sz="2800" dirty="0"/>
              <a:t>Z=(X-</a:t>
            </a:r>
            <a:r>
              <a:rPr lang="el-GR" sz="2800" dirty="0"/>
              <a:t>μ)/</a:t>
            </a:r>
            <a:r>
              <a:rPr lang="el-GR" sz="2800" dirty="0" smtClean="0"/>
              <a:t>σ</a:t>
            </a:r>
            <a:endParaRPr lang="el-GR" sz="2800" dirty="0"/>
          </a:p>
          <a:p>
            <a:pPr marL="0" indent="0">
              <a:lnSpc>
                <a:spcPct val="80000"/>
              </a:lnSpc>
              <a:spcBef>
                <a:spcPct val="20000"/>
              </a:spcBef>
              <a:buNone/>
            </a:pPr>
            <a:r>
              <a:rPr lang="el-GR" sz="2800" dirty="0" smtClean="0"/>
              <a:t>Δηλ. Ν</a:t>
            </a:r>
            <a:r>
              <a:rPr lang="el-GR" sz="2800" dirty="0"/>
              <a:t>(μ, σ)</a:t>
            </a:r>
            <a:r>
              <a:rPr lang="el-GR" sz="2800" dirty="0">
                <a:cs typeface="Angsana New"/>
              </a:rPr>
              <a:t>—</a:t>
            </a:r>
            <a:r>
              <a:rPr lang="el-GR" sz="2800" dirty="0"/>
              <a:t>&gt;Ν(0,1)</a:t>
            </a:r>
          </a:p>
          <a:p>
            <a:pPr marL="0" indent="0">
              <a:spcBef>
                <a:spcPct val="20000"/>
              </a:spcBef>
              <a:buNone/>
            </a:pPr>
            <a:r>
              <a:rPr lang="el-GR" sz="2800" dirty="0"/>
              <a:t>Π.χ. Ένας μαθητής με βαθμό 60 θα έχει τυπική τιμή 1 {(60-50)/10 =1} ενώ ο βαθμός 50 δηλ. η μέση τιμή αντιστοιχεί σε τυπική τιμή 0.</a:t>
            </a:r>
            <a:r>
              <a:rPr lang="en-US" sz="2800" dirty="0"/>
              <a:t> </a:t>
            </a:r>
            <a:r>
              <a:rPr lang="el-GR" sz="2800" dirty="0"/>
              <a:t>Ο μαθητής με βαθμό 30 θα έχει τυπική τιμή ίση με -2</a:t>
            </a:r>
            <a:r>
              <a:rPr lang="en-US" sz="2800" dirty="0"/>
              <a:t>.</a:t>
            </a:r>
            <a:endParaRPr lang="el-GR" sz="1400" dirty="0"/>
          </a:p>
          <a:p>
            <a:pPr marL="0" indent="0">
              <a:buNone/>
            </a:pPr>
            <a:endParaRPr lang="el-GR" sz="2800" dirty="0"/>
          </a:p>
        </p:txBody>
      </p:sp>
    </p:spTree>
    <p:extLst>
      <p:ext uri="{BB962C8B-B14F-4D97-AF65-F5344CB8AC3E}">
        <p14:creationId xmlns:p14="http://schemas.microsoft.com/office/powerpoint/2010/main" val="10370881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normAutofit fontScale="70000" lnSpcReduction="20000"/>
          </a:bodyPr>
          <a:lstStyle/>
          <a:p>
            <a:r>
              <a:rPr lang="el-GR" sz="2800" dirty="0" smtClean="0"/>
              <a:t>Κατανομή </a:t>
            </a:r>
            <a:r>
              <a:rPr lang="el-GR" sz="2800" b="1" dirty="0"/>
              <a:t>τιμών</a:t>
            </a:r>
            <a:r>
              <a:rPr lang="el-GR" sz="2800" dirty="0"/>
              <a:t> </a:t>
            </a:r>
            <a:r>
              <a:rPr lang="el-GR" sz="2800" dirty="0" smtClean="0"/>
              <a:t>και </a:t>
            </a:r>
            <a:r>
              <a:rPr lang="el-GR" sz="2800" b="1" dirty="0"/>
              <a:t>τυπικών τιμών </a:t>
            </a:r>
            <a:r>
              <a:rPr lang="el-GR" sz="2800" b="1" dirty="0" smtClean="0"/>
              <a:t>Ζ οποιασδήποτε </a:t>
            </a:r>
            <a:r>
              <a:rPr lang="el-GR" sz="2800" dirty="0" smtClean="0"/>
              <a:t>μεταβλητής </a:t>
            </a:r>
            <a:r>
              <a:rPr lang="el-GR" sz="2800" dirty="0"/>
              <a:t>Χ</a:t>
            </a:r>
          </a:p>
          <a:p>
            <a:r>
              <a:rPr lang="el-GR" sz="2800" dirty="0"/>
              <a:t>	</a:t>
            </a:r>
            <a:r>
              <a:rPr lang="el-GR" sz="2800" dirty="0" smtClean="0"/>
              <a:t>Z</a:t>
            </a:r>
            <a:r>
              <a:rPr lang="el-GR" sz="2800" dirty="0"/>
              <a:t>=(X-μ)/σ </a:t>
            </a:r>
          </a:p>
          <a:p>
            <a:r>
              <a:rPr lang="el-GR" sz="2800" dirty="0"/>
              <a:t>Όπου μ, σ η μ.τ. και τ.α. της </a:t>
            </a:r>
            <a:r>
              <a:rPr lang="el-GR" sz="2800" dirty="0" smtClean="0"/>
              <a:t>μεταβλητής Χ</a:t>
            </a:r>
            <a:endParaRPr lang="el-GR" sz="2800" dirty="0"/>
          </a:p>
          <a:p>
            <a:r>
              <a:rPr lang="el-GR" sz="2800" dirty="0"/>
              <a:t>Για την Z </a:t>
            </a:r>
            <a:r>
              <a:rPr lang="el-GR" sz="2800" dirty="0" smtClean="0"/>
              <a:t>ισχύει:</a:t>
            </a:r>
          </a:p>
          <a:p>
            <a:pPr marL="457200" indent="-457200">
              <a:buFont typeface="Arial"/>
              <a:buChar char="•"/>
            </a:pPr>
            <a:r>
              <a:rPr lang="el-GR" sz="2800" dirty="0" smtClean="0"/>
              <a:t>έχει </a:t>
            </a:r>
            <a:r>
              <a:rPr lang="el-GR" sz="2800" dirty="0"/>
              <a:t>την ίδια </a:t>
            </a:r>
            <a:r>
              <a:rPr lang="el-GR" sz="2800" dirty="0" smtClean="0"/>
              <a:t>μορφή κατανομής </a:t>
            </a:r>
            <a:r>
              <a:rPr lang="el-GR" sz="2800" dirty="0"/>
              <a:t>με την Χ </a:t>
            </a:r>
          </a:p>
          <a:p>
            <a:pPr marL="457200" indent="-457200">
              <a:buFont typeface="Arial"/>
              <a:buChar char="•"/>
            </a:pPr>
            <a:r>
              <a:rPr lang="el-GR" sz="2800" dirty="0"/>
              <a:t>Μέση τιμή μ=0 και τυπική απόκλιση σ=</a:t>
            </a:r>
            <a:r>
              <a:rPr lang="el-GR" sz="2800" dirty="0" smtClean="0"/>
              <a:t>1</a:t>
            </a:r>
          </a:p>
          <a:p>
            <a:r>
              <a:rPr lang="el-GR" sz="2800" dirty="0"/>
              <a:t>Συνεπώς, για μια τιμή Χ</a:t>
            </a:r>
            <a:r>
              <a:rPr lang="el-GR" sz="2800" baseline="-25000" dirty="0"/>
              <a:t>κ</a:t>
            </a:r>
            <a:r>
              <a:rPr lang="el-GR" sz="2800" dirty="0"/>
              <a:t> μεταβλητής Χ ισχύει </a:t>
            </a:r>
          </a:p>
          <a:p>
            <a:r>
              <a:rPr lang="el-GR" sz="2800" dirty="0"/>
              <a:t>Π(Χ ≤ Χ</a:t>
            </a:r>
            <a:r>
              <a:rPr lang="el-GR" sz="2800" baseline="-25000" dirty="0"/>
              <a:t>κ</a:t>
            </a:r>
            <a:r>
              <a:rPr lang="el-GR" sz="2800" dirty="0" smtClean="0"/>
              <a:t>) = Π</a:t>
            </a:r>
            <a:r>
              <a:rPr lang="el-GR" sz="2800" dirty="0"/>
              <a:t>(</a:t>
            </a:r>
            <a:r>
              <a:rPr lang="en-US" sz="2800" dirty="0"/>
              <a:t>Z</a:t>
            </a:r>
            <a:r>
              <a:rPr lang="el-GR" sz="2800" dirty="0"/>
              <a:t> ≤</a:t>
            </a:r>
            <a:r>
              <a:rPr lang="en-US" sz="2800" dirty="0"/>
              <a:t> Z</a:t>
            </a:r>
            <a:r>
              <a:rPr lang="el-GR" sz="2800" baseline="-25000" dirty="0"/>
              <a:t>κ</a:t>
            </a:r>
            <a:r>
              <a:rPr lang="en-US" sz="2800" dirty="0"/>
              <a:t>) </a:t>
            </a:r>
            <a:r>
              <a:rPr lang="el-GR" sz="2800" dirty="0" smtClean="0"/>
              <a:t>όπου</a:t>
            </a:r>
            <a:r>
              <a:rPr lang="en-US" sz="2800" dirty="0" smtClean="0"/>
              <a:t> </a:t>
            </a:r>
            <a:endParaRPr lang="el-GR" sz="2800" dirty="0"/>
          </a:p>
          <a:p>
            <a:r>
              <a:rPr lang="en-US" sz="2800" dirty="0"/>
              <a:t>Z</a:t>
            </a:r>
            <a:r>
              <a:rPr lang="el-GR" sz="2800" baseline="-25000" dirty="0"/>
              <a:t>κ</a:t>
            </a:r>
            <a:r>
              <a:rPr lang="en-US" sz="2800" dirty="0"/>
              <a:t>=(X</a:t>
            </a:r>
            <a:r>
              <a:rPr lang="el-GR" sz="2800" baseline="-25000" dirty="0"/>
              <a:t>κ</a:t>
            </a:r>
            <a:r>
              <a:rPr lang="el-GR" sz="2800" dirty="0"/>
              <a:t> </a:t>
            </a:r>
            <a:r>
              <a:rPr lang="en-US" sz="2800" dirty="0"/>
              <a:t>-</a:t>
            </a:r>
            <a:r>
              <a:rPr lang="el-GR" sz="2800" dirty="0"/>
              <a:t> μ)/σ  η τιμή της </a:t>
            </a:r>
            <a:r>
              <a:rPr lang="el-GR" sz="2800" dirty="0" smtClean="0"/>
              <a:t>Ζ</a:t>
            </a:r>
            <a:r>
              <a:rPr lang="el-GR" sz="2800" dirty="0"/>
              <a:t>.</a:t>
            </a:r>
          </a:p>
        </p:txBody>
      </p:sp>
      <p:sp>
        <p:nvSpPr>
          <p:cNvPr id="5" name="Τίτλος 4"/>
          <p:cNvSpPr>
            <a:spLocks noGrp="1"/>
          </p:cNvSpPr>
          <p:nvPr>
            <p:ph type="title"/>
          </p:nvPr>
        </p:nvSpPr>
        <p:spPr/>
        <p:txBody>
          <a:bodyPr>
            <a:normAutofit fontScale="90000"/>
          </a:bodyPr>
          <a:lstStyle/>
          <a:p>
            <a:r>
              <a:rPr lang="el-GR" dirty="0"/>
              <a:t>Τυπική κανονική κατανομή </a:t>
            </a:r>
            <a:r>
              <a:rPr lang="el-GR" dirty="0" smtClean="0"/>
              <a:t>(2 </a:t>
            </a:r>
            <a:r>
              <a:rPr lang="el-GR" dirty="0"/>
              <a:t>από 2)</a:t>
            </a:r>
          </a:p>
        </p:txBody>
      </p:sp>
      <p:pic>
        <p:nvPicPr>
          <p:cNvPr id="8" name="Content Placeholder 7" descr="Εικόνα δύο τυπικών κανονικών κατανομών"/>
          <p:cNvPicPr>
            <a:picLocks noGrp="1" noChangeAspect="1"/>
          </p:cNvPicPr>
          <p:nvPr>
            <p:ph idx="1"/>
          </p:nvPr>
        </p:nvPicPr>
        <p:blipFill>
          <a:blip r:embed="rId3">
            <a:extLst>
              <a:ext uri="{28A0092B-C50C-407E-A947-70E740481C1C}">
                <a14:useLocalDpi xmlns:a14="http://schemas.microsoft.com/office/drawing/2010/main" val="0"/>
              </a:ext>
            </a:extLst>
          </a:blip>
          <a:srcRect t="-44141" b="-44141"/>
          <a:stretch>
            <a:fillRect/>
          </a:stretch>
        </p:blipFill>
        <p:spPr/>
      </p:pic>
      <p:cxnSp>
        <p:nvCxnSpPr>
          <p:cNvPr id="9" name="9 - Ευθύγραμμο βέλος σύνδεσης"/>
          <p:cNvCxnSpPr/>
          <p:nvPr/>
        </p:nvCxnSpPr>
        <p:spPr>
          <a:xfrm>
            <a:off x="2627784" y="1844824"/>
            <a:ext cx="1800200" cy="3024336"/>
          </a:xfrm>
          <a:prstGeom prst="straightConnector1">
            <a:avLst/>
          </a:prstGeom>
          <a:ln>
            <a:solidFill>
              <a:schemeClr val="accent1">
                <a:alpha val="5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13" name="15 - Ευθύγραμμο βέλος σύνδεσης"/>
          <p:cNvCxnSpPr/>
          <p:nvPr/>
        </p:nvCxnSpPr>
        <p:spPr>
          <a:xfrm>
            <a:off x="2411760" y="2132856"/>
            <a:ext cx="4392488" cy="2592288"/>
          </a:xfrm>
          <a:prstGeom prst="straightConnector1">
            <a:avLst/>
          </a:prstGeom>
          <a:ln>
            <a:solidFill>
              <a:schemeClr val="accent1">
                <a:alpha val="50000"/>
              </a:schemeClr>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1713166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Τυπική κανονική κατανομή: χρήση της σε προβλήματα κανονικής </a:t>
            </a:r>
            <a:r>
              <a:rPr lang="el-GR" sz="3200" dirty="0" smtClean="0"/>
              <a:t>κατανομής (1 από 2)</a:t>
            </a:r>
            <a:endParaRPr lang="el-GR" sz="3200" dirty="0"/>
          </a:p>
        </p:txBody>
      </p:sp>
      <p:sp>
        <p:nvSpPr>
          <p:cNvPr id="3" name="Θέση περιεχομένου 2"/>
          <p:cNvSpPr>
            <a:spLocks noGrp="1"/>
          </p:cNvSpPr>
          <p:nvPr>
            <p:ph idx="1"/>
          </p:nvPr>
        </p:nvSpPr>
        <p:spPr/>
        <p:txBody>
          <a:bodyPr>
            <a:normAutofit/>
          </a:bodyPr>
          <a:lstStyle/>
          <a:p>
            <a:pPr marL="0" indent="0">
              <a:buNone/>
            </a:pPr>
            <a:r>
              <a:rPr lang="el-GR" sz="2800" dirty="0"/>
              <a:t>Συνεπώς για να βρεθεί το </a:t>
            </a:r>
            <a:r>
              <a:rPr lang="el-GR" sz="2800" dirty="0" smtClean="0"/>
              <a:t>ποσοστό Π</a:t>
            </a:r>
            <a:r>
              <a:rPr lang="el-GR" sz="2800" dirty="0"/>
              <a:t>(Χ ≤ </a:t>
            </a:r>
            <a:r>
              <a:rPr lang="el-GR" sz="2800" dirty="0" smtClean="0"/>
              <a:t>Χ</a:t>
            </a:r>
            <a:r>
              <a:rPr lang="el-GR" sz="2800" baseline="-25000" dirty="0" smtClean="0"/>
              <a:t>κ</a:t>
            </a:r>
            <a:r>
              <a:rPr lang="el-GR" sz="2800" dirty="0" smtClean="0"/>
              <a:t>) </a:t>
            </a:r>
            <a:r>
              <a:rPr lang="el-GR" sz="2800" dirty="0"/>
              <a:t>των τιμών μιας μεταβλητής Χ, που ακολουθεί </a:t>
            </a:r>
            <a:r>
              <a:rPr lang="el-GR" sz="2800" dirty="0" smtClean="0"/>
              <a:t>κανονική κατανομή</a:t>
            </a:r>
            <a:r>
              <a:rPr lang="el-GR" sz="2800" dirty="0"/>
              <a:t>, αρκεί να μετατρέψουμε την </a:t>
            </a:r>
            <a:r>
              <a:rPr lang="el-GR" sz="2800" dirty="0" smtClean="0"/>
              <a:t>Χ</a:t>
            </a:r>
            <a:r>
              <a:rPr lang="el-GR" sz="2800" baseline="-25000" dirty="0" smtClean="0"/>
              <a:t>κ</a:t>
            </a:r>
            <a:r>
              <a:rPr lang="el-GR" sz="2800" dirty="0" smtClean="0"/>
              <a:t> </a:t>
            </a:r>
            <a:r>
              <a:rPr lang="el-GR" sz="2800" dirty="0"/>
              <a:t>σε τιμή </a:t>
            </a:r>
            <a:r>
              <a:rPr lang="el-GR" sz="2800" dirty="0" smtClean="0"/>
              <a:t>Z</a:t>
            </a:r>
            <a:r>
              <a:rPr lang="el-GR" sz="2800" baseline="-25000" dirty="0" smtClean="0"/>
              <a:t>κ</a:t>
            </a:r>
            <a:r>
              <a:rPr lang="el-GR" sz="2800" dirty="0" smtClean="0"/>
              <a:t>  </a:t>
            </a:r>
            <a:r>
              <a:rPr lang="el-GR" sz="2800" dirty="0"/>
              <a:t>της τυπικής κανονικής κατανομής Ζ με </a:t>
            </a:r>
            <a:r>
              <a:rPr lang="el-GR" sz="2800" dirty="0" smtClean="0"/>
              <a:t>τον μετασχηματισμό Z</a:t>
            </a:r>
            <a:r>
              <a:rPr lang="el-GR" sz="2800" baseline="-25000" dirty="0" smtClean="0"/>
              <a:t>κ</a:t>
            </a:r>
            <a:r>
              <a:rPr lang="el-GR" sz="2800" dirty="0" smtClean="0"/>
              <a:t>=</a:t>
            </a:r>
            <a:r>
              <a:rPr lang="el-GR" sz="2800" dirty="0"/>
              <a:t>(</a:t>
            </a:r>
            <a:r>
              <a:rPr lang="el-GR" sz="2800" dirty="0" smtClean="0"/>
              <a:t>X</a:t>
            </a:r>
            <a:r>
              <a:rPr lang="el-GR" sz="2800" baseline="-25000" dirty="0" smtClean="0"/>
              <a:t>κ</a:t>
            </a:r>
            <a:r>
              <a:rPr lang="el-GR" sz="2800" dirty="0" smtClean="0"/>
              <a:t> </a:t>
            </a:r>
            <a:r>
              <a:rPr lang="el-GR" sz="2800" dirty="0"/>
              <a:t>- μ)/σ και να αναζητήσουμε </a:t>
            </a:r>
            <a:r>
              <a:rPr lang="el-GR" sz="2800" dirty="0" smtClean="0"/>
              <a:t>το Π</a:t>
            </a:r>
            <a:r>
              <a:rPr lang="el-GR" sz="2800" dirty="0"/>
              <a:t>(Z ≤ </a:t>
            </a:r>
            <a:r>
              <a:rPr lang="el-GR" sz="2800" dirty="0" smtClean="0"/>
              <a:t>Z</a:t>
            </a:r>
            <a:r>
              <a:rPr lang="el-GR" sz="2800" baseline="-25000" dirty="0" smtClean="0"/>
              <a:t>κ</a:t>
            </a:r>
            <a:r>
              <a:rPr lang="el-GR" sz="2800" dirty="0" smtClean="0"/>
              <a:t>) </a:t>
            </a:r>
            <a:r>
              <a:rPr lang="el-GR" sz="2800" dirty="0"/>
              <a:t>στον πίνακα της τυπικής κανονικής κατανομής που βρίσκεται σε όλα τα εγχειρίδια </a:t>
            </a:r>
            <a:r>
              <a:rPr lang="el-GR" sz="2800" dirty="0" smtClean="0"/>
              <a:t>Στατιστικής.</a:t>
            </a:r>
            <a:endParaRPr lang="el-GR" sz="2800" dirty="0"/>
          </a:p>
        </p:txBody>
      </p:sp>
    </p:spTree>
    <p:extLst>
      <p:ext uri="{BB962C8B-B14F-4D97-AF65-F5344CB8AC3E}">
        <p14:creationId xmlns:p14="http://schemas.microsoft.com/office/powerpoint/2010/main" val="18813143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Τυπική κανονική κατανομή: χρήση της σε προβλήματα κανονικής </a:t>
            </a:r>
            <a:r>
              <a:rPr lang="el-GR" sz="3200" dirty="0" smtClean="0"/>
              <a:t>κατανομής (2 από 2)</a:t>
            </a:r>
            <a:endParaRPr lang="el-GR" sz="3200" dirty="0"/>
          </a:p>
        </p:txBody>
      </p:sp>
      <p:sp>
        <p:nvSpPr>
          <p:cNvPr id="3" name="Θέση περιεχομένου 2"/>
          <p:cNvSpPr>
            <a:spLocks noGrp="1"/>
          </p:cNvSpPr>
          <p:nvPr>
            <p:ph idx="1"/>
          </p:nvPr>
        </p:nvSpPr>
        <p:spPr/>
        <p:txBody>
          <a:bodyPr>
            <a:normAutofit fontScale="85000" lnSpcReduction="10000"/>
          </a:bodyPr>
          <a:lstStyle/>
          <a:p>
            <a:pPr marL="0" indent="0">
              <a:buNone/>
            </a:pPr>
            <a:r>
              <a:rPr lang="el-GR" sz="2800" dirty="0"/>
              <a:t>Στο προηγούμενο πρόβλημα που αφορά την κατάταξη των φοιτητών σε τρεις τάξεις αναζητούμε τα Π(Χ ≤45) και Π(Χ &gt;65) που ορίζει το ποσοστό των φοιτητών στην τάξη αρχαρίων με δεδομένο ότι οι βαθμοί ακολουθούν κανονική κατανομή με μ=50 και σ=10.</a:t>
            </a:r>
          </a:p>
          <a:p>
            <a:pPr marL="0" indent="0">
              <a:buNone/>
            </a:pPr>
            <a:r>
              <a:rPr lang="el-GR" sz="2800" dirty="0"/>
              <a:t>Για τη την τιμή Χ=45 βρίσκουμε Ζ=(45-50)/10 = -0,5. Από τον πίνακα βρίσκουμε : Π(Z ≤ -0,5) = Π(Ζ&gt;0,5)= 0,3085 ή 30,85%. Δηλ. το τμήμα αρχαρίων θα αποτελέσουν 150·30,85/100 = 46,28 η </a:t>
            </a:r>
            <a:r>
              <a:rPr lang="el-GR" sz="2800" b="1" dirty="0"/>
              <a:t>46 περίπου </a:t>
            </a:r>
            <a:r>
              <a:rPr lang="el-GR" sz="2800" b="1" dirty="0" smtClean="0"/>
              <a:t>φοιτητές</a:t>
            </a:r>
            <a:r>
              <a:rPr lang="el-GR" sz="2800" dirty="0" smtClean="0"/>
              <a:t>.</a:t>
            </a:r>
            <a:endParaRPr lang="el-GR" sz="2800" dirty="0"/>
          </a:p>
          <a:p>
            <a:pPr marL="0" indent="0">
              <a:buNone/>
            </a:pPr>
            <a:r>
              <a:rPr lang="el-GR" sz="2800" dirty="0"/>
              <a:t>Για το τμήμα προχωρημένων βρίσκω για Χ=65,  Ζ=(65-50)/10 = 1,5 και από τον πίνακα Π(Ζ&gt;1,5)=0,0668 ή 6,68%</a:t>
            </a:r>
          </a:p>
          <a:p>
            <a:pPr marL="0" indent="0">
              <a:buNone/>
            </a:pPr>
            <a:r>
              <a:rPr lang="el-GR" sz="2800" dirty="0"/>
              <a:t>Το τμήμα θα αποτελέσουν 150·6,68/100=10,02 ή </a:t>
            </a:r>
            <a:r>
              <a:rPr lang="el-GR" sz="2800" b="1" dirty="0"/>
              <a:t>10 </a:t>
            </a:r>
            <a:r>
              <a:rPr lang="el-GR" sz="2800" b="1" dirty="0" smtClean="0"/>
              <a:t>φοιτητές</a:t>
            </a:r>
            <a:r>
              <a:rPr lang="el-GR" sz="2800" dirty="0" smtClean="0"/>
              <a:t>.</a:t>
            </a:r>
            <a:endParaRPr lang="el-GR" sz="2800" b="1" dirty="0"/>
          </a:p>
        </p:txBody>
      </p:sp>
    </p:spTree>
    <p:extLst>
      <p:ext uri="{BB962C8B-B14F-4D97-AF65-F5344CB8AC3E}">
        <p14:creationId xmlns:p14="http://schemas.microsoft.com/office/powerpoint/2010/main" val="9480987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Β = </a:t>
            </a:r>
            <a:r>
              <a:rPr lang="el-GR" sz="2400" dirty="0"/>
              <a:t>Π(</a:t>
            </a:r>
            <a:r>
              <a:rPr lang="en-US" sz="2400" dirty="0"/>
              <a:t>Z</a:t>
            </a:r>
            <a:r>
              <a:rPr lang="el-GR" sz="2400" dirty="0"/>
              <a:t> ≤</a:t>
            </a:r>
            <a:r>
              <a:rPr lang="en-US" sz="2400" dirty="0"/>
              <a:t> Z</a:t>
            </a:r>
            <a:r>
              <a:rPr lang="el-GR" sz="2400" baseline="-25000" dirty="0"/>
              <a:t>κ</a:t>
            </a:r>
            <a:r>
              <a:rPr lang="en-US" sz="2400" dirty="0" smtClean="0"/>
              <a:t>)</a:t>
            </a:r>
            <a:endParaRPr lang="el-GR" sz="2400" dirty="0" smtClean="0"/>
          </a:p>
          <a:p>
            <a:r>
              <a:rPr lang="el-GR" sz="2400" dirty="0" smtClean="0"/>
              <a:t>Γ = </a:t>
            </a:r>
            <a:r>
              <a:rPr lang="el-GR" sz="2400" dirty="0"/>
              <a:t>Π(</a:t>
            </a:r>
            <a:r>
              <a:rPr lang="en-US" sz="2400" dirty="0"/>
              <a:t>Z</a:t>
            </a:r>
            <a:r>
              <a:rPr lang="el-GR" sz="2400" dirty="0"/>
              <a:t> &gt;</a:t>
            </a:r>
            <a:r>
              <a:rPr lang="en-US" sz="2400" dirty="0"/>
              <a:t>Z</a:t>
            </a:r>
            <a:r>
              <a:rPr lang="el-GR" sz="2400" baseline="-25000" dirty="0"/>
              <a:t>κ</a:t>
            </a:r>
            <a:r>
              <a:rPr lang="en-US" sz="2400" dirty="0"/>
              <a:t>)</a:t>
            </a:r>
            <a:endParaRPr lang="el-GR" sz="2400" dirty="0"/>
          </a:p>
        </p:txBody>
      </p:sp>
      <p:sp>
        <p:nvSpPr>
          <p:cNvPr id="6" name="Τίτλος 5"/>
          <p:cNvSpPr>
            <a:spLocks noGrp="1"/>
          </p:cNvSpPr>
          <p:nvPr>
            <p:ph type="title"/>
          </p:nvPr>
        </p:nvSpPr>
        <p:spPr/>
        <p:txBody>
          <a:bodyPr>
            <a:normAutofit fontScale="90000"/>
          </a:bodyPr>
          <a:lstStyle/>
          <a:p>
            <a:r>
              <a:rPr lang="el-GR" dirty="0"/>
              <a:t>Πίνακας τυπικής κανονικής </a:t>
            </a:r>
            <a:r>
              <a:rPr lang="el-GR" dirty="0" smtClean="0"/>
              <a:t>κατανομής (1 από 3)</a:t>
            </a:r>
            <a:endParaRPr lang="el-GR" dirty="0"/>
          </a:p>
        </p:txBody>
      </p:sp>
      <p:pic>
        <p:nvPicPr>
          <p:cNvPr id="3" name="Picture Placeholder 2" descr="Εικόνα με γραφική παράσταση τυπικής κανονικής κατανομής"/>
          <p:cNvPicPr>
            <a:picLocks noGrp="1" noChangeAspect="1"/>
          </p:cNvPicPr>
          <p:nvPr>
            <p:ph type="pic" idx="1"/>
          </p:nvPr>
        </p:nvPicPr>
        <p:blipFill>
          <a:blip r:embed="rId3">
            <a:extLst>
              <a:ext uri="{28A0092B-C50C-407E-A947-70E740481C1C}">
                <a14:useLocalDpi xmlns:a14="http://schemas.microsoft.com/office/drawing/2010/main" val="0"/>
              </a:ext>
            </a:extLst>
          </a:blip>
          <a:srcRect t="-174" b="-174"/>
          <a:stretch>
            <a:fillRect/>
          </a:stretch>
        </p:blipFill>
        <p:spPr>
          <a:solidFill>
            <a:schemeClr val="bg1"/>
          </a:solidFill>
          <a:ln>
            <a:solidFill>
              <a:schemeClr val="bg1"/>
            </a:solidFill>
          </a:ln>
        </p:spPr>
      </p:pic>
      <p:sp>
        <p:nvSpPr>
          <p:cNvPr id="7" name="Text Box 2"/>
          <p:cNvSpPr txBox="1">
            <a:spLocks noChangeArrowheads="1"/>
          </p:cNvSpPr>
          <p:nvPr/>
        </p:nvSpPr>
        <p:spPr bwMode="auto">
          <a:xfrm>
            <a:off x="4355976" y="3789040"/>
            <a:ext cx="576064" cy="79208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l-GR" sz="3200" dirty="0" smtClean="0">
                <a:latin typeface="Arial" pitchFamily="34" charset="0"/>
                <a:ea typeface="Times New Roman" pitchFamily="18" charset="0"/>
                <a:cs typeface="Arial" pitchFamily="34" charset="0"/>
              </a:rPr>
              <a:t>Β</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2"/>
          <p:cNvSpPr txBox="1">
            <a:spLocks noChangeArrowheads="1"/>
          </p:cNvSpPr>
          <p:nvPr/>
        </p:nvSpPr>
        <p:spPr bwMode="auto">
          <a:xfrm>
            <a:off x="5220072" y="3789040"/>
            <a:ext cx="288032" cy="792088"/>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l-GR" sz="3200" dirty="0" smtClean="0">
                <a:latin typeface="Arial" pitchFamily="34" charset="0"/>
                <a:ea typeface="Times New Roman" pitchFamily="18" charset="0"/>
                <a:cs typeface="Arial" pitchFamily="34" charset="0"/>
              </a:rPr>
              <a:t>Γ</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2"/>
          <p:cNvSpPr txBox="1">
            <a:spLocks noChangeArrowheads="1"/>
          </p:cNvSpPr>
          <p:nvPr/>
        </p:nvSpPr>
        <p:spPr bwMode="auto">
          <a:xfrm>
            <a:off x="5004048" y="4725144"/>
            <a:ext cx="576064" cy="576064"/>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l-GR" sz="3200" dirty="0" smtClean="0">
                <a:latin typeface="Arial" pitchFamily="34" charset="0"/>
                <a:ea typeface="Times New Roman" pitchFamily="18" charset="0"/>
                <a:cs typeface="Arial" pitchFamily="34" charset="0"/>
              </a:rPr>
              <a:t>Ζ</a:t>
            </a:r>
            <a:r>
              <a:rPr lang="el-GR" sz="3200" baseline="-25000" dirty="0" smtClean="0">
                <a:latin typeface="Arial" pitchFamily="34" charset="0"/>
                <a:ea typeface="Times New Roman" pitchFamily="18" charset="0"/>
                <a:cs typeface="Arial" pitchFamily="34" charset="0"/>
              </a:rPr>
              <a:t>κ</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787192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περιεχομένου 6"/>
          <p:cNvSpPr>
            <a:spLocks noGrp="1"/>
          </p:cNvSpPr>
          <p:nvPr>
            <p:ph idx="1"/>
          </p:nvPr>
        </p:nvSpPr>
        <p:spPr/>
        <p:txBody>
          <a:bodyPr>
            <a:normAutofit fontScale="92500" lnSpcReduction="20000"/>
          </a:bodyPr>
          <a:lstStyle/>
          <a:p>
            <a:r>
              <a:rPr lang="el-GR" sz="2800" b="1" dirty="0"/>
              <a:t>Να βρεθούν η μέγιστη και η ελάχιστη τιμή στα </a:t>
            </a:r>
            <a:r>
              <a:rPr lang="el-GR" sz="2800" b="1" dirty="0" smtClean="0"/>
              <a:t>δεδομένα</a:t>
            </a:r>
            <a:r>
              <a:rPr lang="en-US" sz="2800" b="1" dirty="0" smtClean="0"/>
              <a:t>.</a:t>
            </a:r>
            <a:endParaRPr lang="el-GR" sz="2800" b="1" dirty="0"/>
          </a:p>
          <a:p>
            <a:pPr marL="0" indent="0">
              <a:buNone/>
            </a:pPr>
            <a:r>
              <a:rPr lang="el-GR" sz="2800" dirty="0" smtClean="0"/>
              <a:t>Από </a:t>
            </a:r>
            <a:r>
              <a:rPr lang="el-GR" sz="2800" dirty="0"/>
              <a:t>τον πίνακα </a:t>
            </a:r>
            <a:r>
              <a:rPr lang="en-US" sz="2800" dirty="0"/>
              <a:t>min=5, max=</a:t>
            </a:r>
            <a:r>
              <a:rPr lang="en-US" sz="2800" dirty="0" smtClean="0"/>
              <a:t>36</a:t>
            </a:r>
            <a:r>
              <a:rPr lang="el-GR" sz="2800" dirty="0" smtClean="0"/>
              <a:t>.</a:t>
            </a:r>
          </a:p>
          <a:p>
            <a:r>
              <a:rPr lang="el-GR" sz="2800" b="1" dirty="0"/>
              <a:t>Ποια είναι η μέγιστη και ποια η ελάχιστη τιμή δυνατή τιμή της κλίμακας και ποιο το κέντρο </a:t>
            </a:r>
            <a:r>
              <a:rPr lang="el-GR" sz="2800" b="1" dirty="0" smtClean="0"/>
              <a:t>της;</a:t>
            </a:r>
          </a:p>
          <a:p>
            <a:pPr marL="0" indent="0">
              <a:buNone/>
            </a:pPr>
            <a:r>
              <a:rPr lang="el-GR" sz="2800" dirty="0" smtClean="0">
                <a:solidFill>
                  <a:srgbClr val="000000"/>
                </a:solidFill>
              </a:rPr>
              <a:t>Επειδή </a:t>
            </a:r>
            <a:r>
              <a:rPr lang="el-GR" sz="2800" dirty="0">
                <a:solidFill>
                  <a:srgbClr val="000000"/>
                </a:solidFill>
              </a:rPr>
              <a:t>έχουμε 12 τιμές σε κλίμακα 0-3 οι οποίες προστίθενται για να δώσουν την τιμή της </a:t>
            </a:r>
            <a:r>
              <a:rPr lang="el-GR" sz="2800" dirty="0" smtClean="0">
                <a:solidFill>
                  <a:srgbClr val="000000"/>
                </a:solidFill>
              </a:rPr>
              <a:t>κλίμακας «</a:t>
            </a:r>
            <a:r>
              <a:rPr lang="el-GR" sz="2800" dirty="0">
                <a:solidFill>
                  <a:srgbClr val="000000"/>
                </a:solidFill>
              </a:rPr>
              <a:t>φροντίδα της μητέρας», για κάθε φοιτήτρια οι τιμές θα κυμαίνονται από 0 έως 36</a:t>
            </a:r>
            <a:r>
              <a:rPr lang="el-GR" sz="2800" dirty="0" smtClean="0">
                <a:solidFill>
                  <a:srgbClr val="000000"/>
                </a:solidFill>
              </a:rPr>
              <a:t>. Το </a:t>
            </a:r>
            <a:r>
              <a:rPr lang="el-GR" sz="2800" dirty="0">
                <a:solidFill>
                  <a:srgbClr val="000000"/>
                </a:solidFill>
              </a:rPr>
              <a:t>κέντρο της είναι (0+36)/2=</a:t>
            </a:r>
            <a:r>
              <a:rPr lang="el-GR" sz="2800" dirty="0" smtClean="0">
                <a:solidFill>
                  <a:srgbClr val="000000"/>
                </a:solidFill>
              </a:rPr>
              <a:t>18.</a:t>
            </a:r>
            <a:endParaRPr lang="el-GR" sz="2800" dirty="0">
              <a:solidFill>
                <a:srgbClr val="000000"/>
              </a:solidFill>
            </a:endParaRPr>
          </a:p>
        </p:txBody>
      </p:sp>
      <p:sp>
        <p:nvSpPr>
          <p:cNvPr id="8" name="Θέση κειμένου 7"/>
          <p:cNvSpPr>
            <a:spLocks noGrp="1"/>
          </p:cNvSpPr>
          <p:nvPr>
            <p:ph type="body" sz="half" idx="2"/>
          </p:nvPr>
        </p:nvSpPr>
        <p:spPr/>
        <p:txBody>
          <a:bodyPr>
            <a:normAutofit/>
          </a:bodyPr>
          <a:lstStyle/>
          <a:p>
            <a:r>
              <a:rPr lang="el-GR" sz="2400" dirty="0" smtClean="0"/>
              <a:t>Δεδομένα</a:t>
            </a:r>
          </a:p>
          <a:p>
            <a:endParaRPr lang="el-GR" sz="2400" dirty="0" smtClean="0"/>
          </a:p>
        </p:txBody>
      </p:sp>
      <p:sp>
        <p:nvSpPr>
          <p:cNvPr id="6" name="Τίτλος 5"/>
          <p:cNvSpPr>
            <a:spLocks noGrp="1"/>
          </p:cNvSpPr>
          <p:nvPr>
            <p:ph type="title"/>
          </p:nvPr>
        </p:nvSpPr>
        <p:spPr/>
        <p:txBody>
          <a:bodyPr/>
          <a:lstStyle/>
          <a:p>
            <a:r>
              <a:rPr lang="el-GR" dirty="0" smtClean="0"/>
              <a:t>Άσκηση 2 (1 από 9)</a:t>
            </a:r>
            <a:endParaRPr lang="el-GR" dirty="0"/>
          </a:p>
        </p:txBody>
      </p:sp>
      <p:graphicFrame>
        <p:nvGraphicFramePr>
          <p:cNvPr id="5" name="Object 2" descr="Πίνακας Δεδομένων"/>
          <p:cNvGraphicFramePr>
            <a:graphicFrameLocks noChangeAspect="1"/>
          </p:cNvGraphicFramePr>
          <p:nvPr>
            <p:extLst>
              <p:ext uri="{D42A27DB-BD31-4B8C-83A1-F6EECF244321}">
                <p14:modId xmlns:p14="http://schemas.microsoft.com/office/powerpoint/2010/main" val="2733864640"/>
              </p:ext>
            </p:extLst>
          </p:nvPr>
        </p:nvGraphicFramePr>
        <p:xfrm>
          <a:off x="500981" y="2060848"/>
          <a:ext cx="2395133" cy="4392488"/>
        </p:xfrm>
        <a:graphic>
          <a:graphicData uri="http://schemas.openxmlformats.org/presentationml/2006/ole">
            <mc:AlternateContent xmlns:mc="http://schemas.openxmlformats.org/markup-compatibility/2006">
              <mc:Choice xmlns:v="urn:schemas-microsoft-com:vml" Requires="v">
                <p:oleObj spid="_x0000_s1049" name="Έγγραφο" r:id="rId5" imgW="2705340" imgH="5080958" progId="Word.Document.12">
                  <p:embed/>
                </p:oleObj>
              </mc:Choice>
              <mc:Fallback>
                <p:oleObj name="Έγγραφο" r:id="rId5" imgW="2705340" imgH="5080958"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981" y="2060848"/>
                        <a:ext cx="2395133" cy="43924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912669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                                                             Π</a:t>
            </a:r>
            <a:r>
              <a:rPr lang="el-GR" sz="2400" dirty="0"/>
              <a:t>(Ζ&gt;0,5</a:t>
            </a:r>
            <a:r>
              <a:rPr lang="el-GR" sz="2400" dirty="0" smtClean="0"/>
              <a:t>)</a:t>
            </a:r>
            <a:endParaRPr lang="el-GR" sz="2400" dirty="0"/>
          </a:p>
        </p:txBody>
      </p:sp>
      <p:sp>
        <p:nvSpPr>
          <p:cNvPr id="6" name="Τίτλος 5"/>
          <p:cNvSpPr>
            <a:spLocks noGrp="1"/>
          </p:cNvSpPr>
          <p:nvPr>
            <p:ph type="title"/>
          </p:nvPr>
        </p:nvSpPr>
        <p:spPr/>
        <p:txBody>
          <a:bodyPr>
            <a:normAutofit fontScale="90000"/>
          </a:bodyPr>
          <a:lstStyle/>
          <a:p>
            <a:r>
              <a:rPr lang="el-GR" dirty="0"/>
              <a:t>Πίνακας τυπικής κανονικής </a:t>
            </a:r>
            <a:r>
              <a:rPr lang="el-GR" dirty="0" smtClean="0"/>
              <a:t>κατανομής (2 από 3)</a:t>
            </a:r>
            <a:endParaRPr lang="el-GR" dirty="0"/>
          </a:p>
        </p:txBody>
      </p:sp>
      <p:pic>
        <p:nvPicPr>
          <p:cNvPr id="5" name="Picture Placeholder 4" descr="Πίνακας τυπικής κανονικής κατανομής "/>
          <p:cNvPicPr>
            <a:picLocks noGrp="1" noChangeAspect="1"/>
          </p:cNvPicPr>
          <p:nvPr>
            <p:ph type="pic" idx="1"/>
          </p:nvPr>
        </p:nvPicPr>
        <p:blipFill>
          <a:blip r:embed="rId3">
            <a:extLst>
              <a:ext uri="{28A0092B-C50C-407E-A947-70E740481C1C}">
                <a14:useLocalDpi xmlns:a14="http://schemas.microsoft.com/office/drawing/2010/main" val="0"/>
              </a:ext>
            </a:extLst>
          </a:blip>
          <a:srcRect l="-29187" r="-29187"/>
          <a:stretch>
            <a:fillRect/>
          </a:stretch>
        </p:blipFill>
        <p:spPr/>
      </p:pic>
      <p:cxnSp>
        <p:nvCxnSpPr>
          <p:cNvPr id="11" name="15 - Ευθύγραμμο βέλος σύνδεσης"/>
          <p:cNvCxnSpPr/>
          <p:nvPr/>
        </p:nvCxnSpPr>
        <p:spPr>
          <a:xfrm flipH="1" flipV="1">
            <a:off x="6228184" y="3573016"/>
            <a:ext cx="432048" cy="15841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18 - Έλλειψη"/>
          <p:cNvSpPr/>
          <p:nvPr/>
        </p:nvSpPr>
        <p:spPr>
          <a:xfrm>
            <a:off x="5940152" y="3356992"/>
            <a:ext cx="360040" cy="28803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8 - Έλλειψη"/>
          <p:cNvSpPr/>
          <p:nvPr/>
        </p:nvSpPr>
        <p:spPr>
          <a:xfrm>
            <a:off x="5220072" y="3356992"/>
            <a:ext cx="360040" cy="28803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948148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a:bodyPr>
          <a:lstStyle/>
          <a:p>
            <a:r>
              <a:rPr lang="el-GR" sz="2400" dirty="0" smtClean="0"/>
              <a:t>                                                             </a:t>
            </a:r>
            <a:r>
              <a:rPr lang="el-GR" sz="2400" dirty="0"/>
              <a:t>Π(Ζ&gt;1,5)</a:t>
            </a:r>
          </a:p>
        </p:txBody>
      </p:sp>
      <p:sp>
        <p:nvSpPr>
          <p:cNvPr id="6" name="Τίτλος 5"/>
          <p:cNvSpPr>
            <a:spLocks noGrp="1"/>
          </p:cNvSpPr>
          <p:nvPr>
            <p:ph type="title"/>
          </p:nvPr>
        </p:nvSpPr>
        <p:spPr/>
        <p:txBody>
          <a:bodyPr>
            <a:normAutofit fontScale="90000"/>
          </a:bodyPr>
          <a:lstStyle/>
          <a:p>
            <a:r>
              <a:rPr lang="el-GR" dirty="0"/>
              <a:t>Πίνακας τυπικής κανονικής </a:t>
            </a:r>
            <a:r>
              <a:rPr lang="el-GR" dirty="0" smtClean="0"/>
              <a:t>κατανομής (συνέχεια) (3 από 3)</a:t>
            </a:r>
            <a:endParaRPr lang="el-GR" dirty="0"/>
          </a:p>
        </p:txBody>
      </p:sp>
      <p:pic>
        <p:nvPicPr>
          <p:cNvPr id="3" name="Picture Placeholder 2" descr="Πίνακας τυπικής κανονικής κατανομής "/>
          <p:cNvPicPr>
            <a:picLocks noGrp="1" noChangeAspect="1"/>
          </p:cNvPicPr>
          <p:nvPr>
            <p:ph type="pic" idx="1"/>
          </p:nvPr>
        </p:nvPicPr>
        <p:blipFill>
          <a:blip r:embed="rId3">
            <a:extLst>
              <a:ext uri="{28A0092B-C50C-407E-A947-70E740481C1C}">
                <a14:useLocalDpi xmlns:a14="http://schemas.microsoft.com/office/drawing/2010/main" val="0"/>
              </a:ext>
            </a:extLst>
          </a:blip>
          <a:srcRect l="-35479" r="-35479"/>
          <a:stretch>
            <a:fillRect/>
          </a:stretch>
        </p:blipFill>
        <p:spPr/>
      </p:pic>
      <p:cxnSp>
        <p:nvCxnSpPr>
          <p:cNvPr id="10" name="6 - Ευθύγραμμο βέλος σύνδεσης"/>
          <p:cNvCxnSpPr/>
          <p:nvPr/>
        </p:nvCxnSpPr>
        <p:spPr>
          <a:xfrm flipH="1" flipV="1">
            <a:off x="6156176" y="3212976"/>
            <a:ext cx="792088" cy="20162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5 - Έλλειψη"/>
          <p:cNvSpPr/>
          <p:nvPr/>
        </p:nvSpPr>
        <p:spPr>
          <a:xfrm>
            <a:off x="5796136" y="3068960"/>
            <a:ext cx="288032" cy="21602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5 - Έλλειψη"/>
          <p:cNvSpPr/>
          <p:nvPr/>
        </p:nvSpPr>
        <p:spPr>
          <a:xfrm>
            <a:off x="5148064" y="3068960"/>
            <a:ext cx="216024" cy="21602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994043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a:t>Περιγραφική Στατιστική</a:t>
            </a:r>
            <a:endParaRPr lang="en-US" dirty="0"/>
          </a:p>
        </p:txBody>
      </p:sp>
    </p:spTree>
    <p:extLst>
      <p:ext uri="{BB962C8B-B14F-4D97-AF65-F5344CB8AC3E}">
        <p14:creationId xmlns:p14="http://schemas.microsoft.com/office/powerpoint/2010/main" val="212802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1</a:t>
            </a:r>
            <a:r>
              <a:rPr lang="el-GR" sz="2000" dirty="0" smtClean="0"/>
              <a:t>.0. </a:t>
            </a:r>
            <a:endParaRPr lang="el-GR" sz="2000" dirty="0"/>
          </a:p>
          <a:p>
            <a:endParaRPr lang="el-GR" sz="2000" dirty="0"/>
          </a:p>
        </p:txBody>
      </p:sp>
    </p:spTree>
    <p:extLst>
      <p:ext uri="{BB962C8B-B14F-4D97-AF65-F5344CB8AC3E}">
        <p14:creationId xmlns:p14="http://schemas.microsoft.com/office/powerpoint/2010/main" val="116057143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solidFill>
                  <a:srgbClr val="000000"/>
                </a:solidFill>
              </a:rPr>
              <a:t>Copyright Εθνικόν και Καποδιστριακόν Πανεπιστήμιον Αθηνών 2015</a:t>
            </a:r>
            <a:r>
              <a:rPr lang="en-US" sz="2000" dirty="0">
                <a:solidFill>
                  <a:srgbClr val="000000"/>
                </a:solidFill>
              </a:rPr>
              <a:t>, </a:t>
            </a:r>
            <a:r>
              <a:rPr lang="el-GR" sz="2000" dirty="0">
                <a:solidFill>
                  <a:srgbClr val="000000"/>
                </a:solidFill>
              </a:rPr>
              <a:t>Βασίλης Γιαλαμάς 2015. Βασίλης Γιαλαμάς. «Μεθοδολογία των Επιστημών του Ανθρώπου: Στατιστική. Περιγραφική Στατιστική». Έκδοση: 1.0. Αθήνα 2015. Διαθέσιμο </a:t>
            </a:r>
            <a:r>
              <a:rPr lang="el-GR" sz="2000" dirty="0"/>
              <a:t>από τη δικτυακή </a:t>
            </a:r>
            <a:r>
              <a:rPr lang="el-GR" sz="2000" dirty="0">
                <a:solidFill>
                  <a:srgbClr val="000000"/>
                </a:solidFill>
              </a:rPr>
              <a:t>διεύθυνση: </a:t>
            </a:r>
            <a:r>
              <a:rPr lang="en-US" sz="2000" dirty="0">
                <a:solidFill>
                  <a:srgbClr val="000000"/>
                </a:solidFill>
              </a:rPr>
              <a:t>http://</a:t>
            </a:r>
            <a:r>
              <a:rPr lang="en-US" sz="2000" dirty="0" err="1">
                <a:solidFill>
                  <a:srgbClr val="000000"/>
                </a:solidFill>
              </a:rPr>
              <a:t>opencourses.uoa.gr</a:t>
            </a:r>
            <a:r>
              <a:rPr lang="en-US" sz="2000" dirty="0">
                <a:solidFill>
                  <a:srgbClr val="000000"/>
                </a:solidFill>
              </a:rPr>
              <a:t>/courses/ECD102/</a:t>
            </a:r>
            <a:r>
              <a:rPr lang="el-GR" sz="2000" dirty="0">
                <a:solidFill>
                  <a:srgbClr val="000000"/>
                </a:solidFill>
              </a:rPr>
              <a:t>.</a:t>
            </a:r>
          </a:p>
        </p:txBody>
      </p:sp>
    </p:spTree>
    <p:extLst>
      <p:ext uri="{BB962C8B-B14F-4D97-AF65-F5344CB8AC3E}">
        <p14:creationId xmlns:p14="http://schemas.microsoft.com/office/powerpoint/2010/main" val="24206477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1</a:t>
            </a:r>
            <a:r>
              <a:rPr lang="en-US" dirty="0" smtClean="0"/>
              <a:t>/</a:t>
            </a:r>
            <a:r>
              <a:rPr lang="el-GR" dirty="0"/>
              <a:t>5</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Εικόνα 1, Σελίδες 6, 9 και 12: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ιστόγρ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a:t>
            </a:r>
            <a:r>
              <a:rPr lang="en-US" sz="2000" dirty="0">
                <a:solidFill>
                  <a:srgbClr val="000000"/>
                </a:solidFill>
                <a:ea typeface="Lucida Grande"/>
                <a:cs typeface="Lucida Grande"/>
              </a:rPr>
              <a:t>α </a:t>
            </a:r>
            <a:r>
              <a:rPr lang="en-US" sz="2000" dirty="0" err="1" smtClean="0">
                <a:solidFill>
                  <a:srgbClr val="000000"/>
                </a:solidFill>
                <a:ea typeface="Lucida Grande"/>
                <a:cs typeface="Lucida Grande"/>
              </a:rPr>
              <a:t>συχνοτήτων</a:t>
            </a:r>
            <a:r>
              <a:rPr lang="el-GR" sz="2000" dirty="0" smtClean="0">
                <a:solidFill>
                  <a:srgbClr val="000000"/>
                </a:solidFill>
                <a:ea typeface="Lucida Grande"/>
                <a:cs typeface="Lucida Grande"/>
              </a:rPr>
              <a:t> /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2, Σελίδες 12-13:</a:t>
            </a:r>
            <a:r>
              <a:rPr lang="el-GR" sz="2000" dirty="0" smtClean="0">
                <a:solidFill>
                  <a:srgbClr val="000000"/>
                </a:solidFill>
              </a:rPr>
              <a:t>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smtClean="0">
                <a:solidFill>
                  <a:srgbClr val="000000"/>
                </a:solidFill>
                <a:ea typeface="Lucida Grande"/>
                <a:cs typeface="Lucida Grande"/>
              </a:rPr>
              <a:t>ιστογράμμ</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τος</a:t>
            </a:r>
            <a:r>
              <a:rPr lang="el-GR" sz="2000" dirty="0" smtClean="0">
                <a:solidFill>
                  <a:srgbClr val="000000"/>
                </a:solidFill>
                <a:ea typeface="Lucida Grande"/>
                <a:cs typeface="Lucida Grande"/>
              </a:rPr>
              <a:t> /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smtClean="0">
                <a:solidFill>
                  <a:srgbClr val="000000"/>
                </a:solidFill>
              </a:rPr>
              <a:t>3, Σελίδες 14 και </a:t>
            </a:r>
            <a:r>
              <a:rPr lang="el-GR" sz="2000" b="1" dirty="0">
                <a:solidFill>
                  <a:srgbClr val="000000"/>
                </a:solidFill>
              </a:rPr>
              <a:t>16: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ιστόγρ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μμ</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των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τιμών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χοληστερόλης</a:t>
            </a:r>
            <a:r>
              <a:rPr lang="en-US" sz="2000" dirty="0">
                <a:solidFill>
                  <a:srgbClr val="000000"/>
                </a:solidFill>
                <a:ea typeface="Lucida Grande"/>
                <a:cs typeface="Lucida Grande"/>
              </a:rPr>
              <a:t> </a:t>
            </a:r>
            <a:r>
              <a:rPr lang="el-GR" sz="2000" dirty="0" smtClean="0">
                <a:solidFill>
                  <a:srgbClr val="000000"/>
                </a:solidFill>
                <a:ea typeface="Lucida Grande"/>
                <a:cs typeface="Lucida Grande"/>
              </a:rPr>
              <a:t>/ </a:t>
            </a:r>
            <a:r>
              <a:rPr lang="en-US" sz="2000" dirty="0" smtClean="0">
                <a:solidFill>
                  <a:srgbClr val="000000"/>
                </a:solidFill>
                <a:ea typeface="Lucida Grande"/>
                <a:cs typeface="Lucida Grande"/>
              </a:rPr>
              <a:t>Copyrighted</a:t>
            </a:r>
            <a:endParaRPr lang="el-GR" sz="2000" dirty="0" smtClean="0">
              <a:solidFill>
                <a:srgbClr val="000000"/>
              </a:solidFill>
              <a:ea typeface="Lucida Grande"/>
              <a:cs typeface="Lucida Grande"/>
            </a:endParaRPr>
          </a:p>
          <a:p>
            <a:pPr marL="0" indent="0">
              <a:buNone/>
            </a:pPr>
            <a:r>
              <a:rPr lang="el-GR" sz="2000" b="1" dirty="0" smtClean="0">
                <a:solidFill>
                  <a:srgbClr val="000000"/>
                </a:solidFill>
              </a:rPr>
              <a:t>Εικόνα </a:t>
            </a:r>
            <a:r>
              <a:rPr lang="el-GR" sz="2000" b="1" dirty="0">
                <a:solidFill>
                  <a:srgbClr val="000000"/>
                </a:solidFill>
              </a:rPr>
              <a:t>4</a:t>
            </a:r>
            <a:r>
              <a:rPr lang="el-GR" sz="2000" b="1" dirty="0" smtClean="0">
                <a:solidFill>
                  <a:srgbClr val="000000"/>
                </a:solidFill>
              </a:rPr>
              <a:t>, </a:t>
            </a:r>
            <a:r>
              <a:rPr lang="el-GR" sz="2000" b="1" dirty="0">
                <a:solidFill>
                  <a:srgbClr val="000000"/>
                </a:solidFill>
              </a:rPr>
              <a:t>Σελίδα 17: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δύο</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κ</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νονικών</a:t>
            </a:r>
            <a:r>
              <a:rPr lang="el-GR" sz="2000" dirty="0" smtClean="0">
                <a:solidFill>
                  <a:srgbClr val="000000"/>
                </a:solidFill>
                <a:ea typeface="Lucida Grande"/>
                <a:cs typeface="Lucida Grande"/>
              </a:rPr>
              <a:t> κατανομών</a:t>
            </a:r>
            <a:r>
              <a:rPr lang="el-GR" sz="2000" dirty="0">
                <a:solidFill>
                  <a:srgbClr val="000000"/>
                </a:solidFill>
                <a:ea typeface="Lucida Grande"/>
                <a:cs typeface="Lucida Grande"/>
              </a:rPr>
              <a:t> </a:t>
            </a:r>
            <a:r>
              <a:rPr lang="el-GR" sz="2000" dirty="0" smtClean="0">
                <a:solidFill>
                  <a:srgbClr val="000000"/>
                </a:solidFill>
                <a:ea typeface="Lucida Grande"/>
                <a:cs typeface="Lucida Grande"/>
              </a:rPr>
              <a:t>(</a:t>
            </a:r>
            <a:r>
              <a:rPr lang="el-GR" sz="2000" dirty="0" smtClean="0"/>
              <a:t>διαφορετικές </a:t>
            </a:r>
            <a:r>
              <a:rPr lang="el-GR" sz="2000" dirty="0"/>
              <a:t>μέσες τιμές και διακυμάνσεις</a:t>
            </a:r>
            <a:r>
              <a:rPr lang="el-GR" sz="2000" dirty="0">
                <a:solidFill>
                  <a:srgbClr val="000000"/>
                </a:solidFill>
                <a:ea typeface="Lucida Grande"/>
                <a:cs typeface="Lucida Grande"/>
              </a:rPr>
              <a:t>)</a:t>
            </a:r>
            <a:r>
              <a:rPr lang="en-US" sz="2000" dirty="0">
                <a:solidFill>
                  <a:srgbClr val="000000"/>
                </a:solidFill>
                <a:ea typeface="Lucida Grande"/>
                <a:cs typeface="Lucida Grande"/>
              </a:rPr>
              <a:t> </a:t>
            </a:r>
            <a:r>
              <a:rPr lang="el-GR" sz="2000" dirty="0" smtClean="0">
                <a:solidFill>
                  <a:srgbClr val="000000"/>
                </a:solidFill>
                <a:ea typeface="Lucida Grande"/>
                <a:cs typeface="Lucida Grande"/>
              </a:rPr>
              <a:t>/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Πατάκη</a:t>
            </a:r>
          </a:p>
          <a:p>
            <a:pPr marL="0" indent="0">
              <a:buNone/>
            </a:pPr>
            <a:endParaRPr lang="el-GR" sz="2000" dirty="0">
              <a:solidFill>
                <a:srgbClr val="000000"/>
              </a:solidFill>
            </a:endParaRPr>
          </a:p>
          <a:p>
            <a:pPr marL="0" indent="0">
              <a:buNone/>
            </a:pPr>
            <a:endParaRPr lang="el-GR" sz="2000" dirty="0">
              <a:solidFill>
                <a:srgbClr val="000000"/>
              </a:solidFill>
              <a:ea typeface="Lucida Grande"/>
              <a:cs typeface="Lucida Grande"/>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8196946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Άσκηση 2 </a:t>
            </a:r>
            <a:r>
              <a:rPr lang="el-GR" dirty="0" smtClean="0"/>
              <a:t>(2 </a:t>
            </a:r>
            <a:r>
              <a:rPr lang="el-GR" dirty="0"/>
              <a:t>από </a:t>
            </a:r>
            <a:r>
              <a:rPr lang="el-GR" dirty="0" smtClean="0"/>
              <a:t>9)</a:t>
            </a:r>
            <a:endParaRPr lang="el-GR" dirty="0"/>
          </a:p>
        </p:txBody>
      </p:sp>
      <p:sp>
        <p:nvSpPr>
          <p:cNvPr id="5" name="Θέση περιεχομένου 4"/>
          <p:cNvSpPr>
            <a:spLocks noGrp="1"/>
          </p:cNvSpPr>
          <p:nvPr>
            <p:ph idx="1"/>
          </p:nvPr>
        </p:nvSpPr>
        <p:spPr/>
        <p:txBody>
          <a:bodyPr>
            <a:normAutofit fontScale="92500" lnSpcReduction="10000"/>
          </a:bodyPr>
          <a:lstStyle/>
          <a:p>
            <a:r>
              <a:rPr lang="el-GR" sz="2400" b="1" dirty="0"/>
              <a:t>Κατασκευή πίνακα ομαδοποιημένης κατανομής συχνοτήτων 9 διαστημάτων. Να υπολογιστούν απλή, σχετική αθροιστική και σχετική αθροιστική συχνότητα.</a:t>
            </a:r>
          </a:p>
          <a:p>
            <a:pPr marL="0" indent="0">
              <a:buNone/>
            </a:pPr>
            <a:r>
              <a:rPr lang="el-GR" sz="2400" dirty="0">
                <a:solidFill>
                  <a:srgbClr val="000000"/>
                </a:solidFill>
              </a:rPr>
              <a:t>Επιλογή εύρους διαστήματος: </a:t>
            </a:r>
          </a:p>
          <a:p>
            <a:pPr marL="0" indent="0">
              <a:buNone/>
            </a:pPr>
            <a:r>
              <a:rPr lang="el-GR" sz="2400" dirty="0" smtClean="0">
                <a:solidFill>
                  <a:srgbClr val="000000"/>
                </a:solidFill>
              </a:rPr>
              <a:t>Διαιρώ </a:t>
            </a:r>
            <a:r>
              <a:rPr lang="el-GR" sz="2400" dirty="0">
                <a:solidFill>
                  <a:srgbClr val="000000"/>
                </a:solidFill>
              </a:rPr>
              <a:t>το εύρος των τιμών (</a:t>
            </a:r>
            <a:r>
              <a:rPr lang="el-GR" sz="2400" dirty="0" smtClean="0">
                <a:solidFill>
                  <a:srgbClr val="000000"/>
                </a:solidFill>
              </a:rPr>
              <a:t>36 - 5 </a:t>
            </a:r>
            <a:r>
              <a:rPr lang="el-GR" sz="2400" dirty="0">
                <a:solidFill>
                  <a:srgbClr val="000000"/>
                </a:solidFill>
              </a:rPr>
              <a:t>= 31), με </a:t>
            </a:r>
            <a:r>
              <a:rPr lang="el-GR" sz="2400" dirty="0" smtClean="0">
                <a:solidFill>
                  <a:srgbClr val="000000"/>
                </a:solidFill>
              </a:rPr>
              <a:t>τον </a:t>
            </a:r>
            <a:r>
              <a:rPr lang="el-GR" sz="2400" dirty="0">
                <a:solidFill>
                  <a:srgbClr val="000000"/>
                </a:solidFill>
              </a:rPr>
              <a:t>αριθμό των διαστημάτων 9, και </a:t>
            </a:r>
            <a:r>
              <a:rPr lang="el-GR" sz="2400" dirty="0" smtClean="0">
                <a:solidFill>
                  <a:srgbClr val="000000"/>
                </a:solidFill>
              </a:rPr>
              <a:t>προκύπτει: εύρος </a:t>
            </a:r>
            <a:r>
              <a:rPr lang="el-GR" sz="2400" dirty="0">
                <a:solidFill>
                  <a:srgbClr val="000000"/>
                </a:solidFill>
              </a:rPr>
              <a:t>διαστήματος (</a:t>
            </a:r>
            <a:r>
              <a:rPr lang="en-US" sz="2400" dirty="0">
                <a:solidFill>
                  <a:srgbClr val="000000"/>
                </a:solidFill>
              </a:rPr>
              <a:t>d</a:t>
            </a:r>
            <a:r>
              <a:rPr lang="en-US" sz="2400" dirty="0" smtClean="0">
                <a:solidFill>
                  <a:srgbClr val="000000"/>
                </a:solidFill>
              </a:rPr>
              <a:t>)</a:t>
            </a:r>
            <a:r>
              <a:rPr lang="el-GR" sz="2400" dirty="0" smtClean="0">
                <a:solidFill>
                  <a:srgbClr val="000000"/>
                </a:solidFill>
              </a:rPr>
              <a:t> = 31/9 = 3,4</a:t>
            </a:r>
            <a:r>
              <a:rPr lang="el-GR" sz="2400" dirty="0">
                <a:solidFill>
                  <a:srgbClr val="000000"/>
                </a:solidFill>
              </a:rPr>
              <a:t>.  Επειδή όμως σε πράξεις χωρίς υπολογιστή διευκολύνει το </a:t>
            </a:r>
            <a:r>
              <a:rPr lang="en-US" sz="2400" dirty="0">
                <a:solidFill>
                  <a:srgbClr val="000000"/>
                </a:solidFill>
              </a:rPr>
              <a:t>d </a:t>
            </a:r>
            <a:r>
              <a:rPr lang="el-GR" sz="2400" dirty="0">
                <a:solidFill>
                  <a:srgbClr val="000000"/>
                </a:solidFill>
              </a:rPr>
              <a:t>να είναι περιττός, επιλέγω το </a:t>
            </a:r>
            <a:r>
              <a:rPr lang="en-US" sz="2400" dirty="0">
                <a:solidFill>
                  <a:srgbClr val="000000"/>
                </a:solidFill>
              </a:rPr>
              <a:t>d=3 </a:t>
            </a:r>
            <a:r>
              <a:rPr lang="el-GR" sz="2400" dirty="0">
                <a:solidFill>
                  <a:srgbClr val="000000"/>
                </a:solidFill>
              </a:rPr>
              <a:t>που οδηγεί σε 11 διαστήματα. </a:t>
            </a:r>
          </a:p>
          <a:p>
            <a:pPr marL="0" indent="0">
              <a:buNone/>
            </a:pPr>
            <a:r>
              <a:rPr lang="el-GR" sz="2400" dirty="0">
                <a:solidFill>
                  <a:srgbClr val="000000"/>
                </a:solidFill>
              </a:rPr>
              <a:t>Δημιουργία φαινομενικών </a:t>
            </a:r>
            <a:r>
              <a:rPr lang="el-GR" sz="2400" dirty="0" smtClean="0">
                <a:solidFill>
                  <a:srgbClr val="000000"/>
                </a:solidFill>
              </a:rPr>
              <a:t>ορίων:</a:t>
            </a:r>
            <a:endParaRPr lang="el-GR" sz="2400" dirty="0">
              <a:solidFill>
                <a:srgbClr val="000000"/>
              </a:solidFill>
            </a:endParaRPr>
          </a:p>
          <a:p>
            <a:pPr marL="0" indent="0">
              <a:buNone/>
            </a:pPr>
            <a:r>
              <a:rPr lang="el-GR" sz="2400" dirty="0" smtClean="0">
                <a:solidFill>
                  <a:srgbClr val="000000"/>
                </a:solidFill>
              </a:rPr>
              <a:t>Ξεκινώ </a:t>
            </a:r>
            <a:r>
              <a:rPr lang="el-GR" sz="2400" dirty="0">
                <a:solidFill>
                  <a:srgbClr val="000000"/>
                </a:solidFill>
              </a:rPr>
              <a:t>από την ελάχιστη τιμή ως κατώτερο φαινομενικό όριο και δημιουργώ κατά τα γνωστά τα υπόλοιπα λαμβάνοντας υπόψη ότι η διαφορά δυο διαδοχικών ορίων είναι ίση με το εύρος </a:t>
            </a:r>
            <a:r>
              <a:rPr lang="en-US" sz="2400" dirty="0" smtClean="0">
                <a:solidFill>
                  <a:srgbClr val="000000"/>
                </a:solidFill>
              </a:rPr>
              <a:t>3</a:t>
            </a:r>
            <a:r>
              <a:rPr lang="el-GR" sz="2400" dirty="0" smtClean="0">
                <a:solidFill>
                  <a:srgbClr val="000000"/>
                </a:solidFill>
              </a:rPr>
              <a:t>.</a:t>
            </a:r>
            <a:endParaRPr lang="el-GR" sz="2400" dirty="0">
              <a:solidFill>
                <a:srgbClr val="000000"/>
              </a:solidFill>
            </a:endParaRPr>
          </a:p>
        </p:txBody>
      </p:sp>
    </p:spTree>
    <p:extLst>
      <p:ext uri="{BB962C8B-B14F-4D97-AF65-F5344CB8AC3E}">
        <p14:creationId xmlns:p14="http://schemas.microsoft.com/office/powerpoint/2010/main" val="304343013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smtClean="0"/>
              <a:t>2</a:t>
            </a:r>
            <a:r>
              <a:rPr lang="en-US" dirty="0" smtClean="0"/>
              <a:t>/</a:t>
            </a:r>
            <a:r>
              <a:rPr lang="el-GR" dirty="0"/>
              <a:t>5</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Εικόνα 5, </a:t>
            </a:r>
            <a:r>
              <a:rPr lang="el-GR" sz="2000" b="1" dirty="0">
                <a:solidFill>
                  <a:srgbClr val="000000"/>
                </a:solidFill>
              </a:rPr>
              <a:t>Σελίδα 18: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δύο</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κ</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νονικών</a:t>
            </a:r>
            <a:r>
              <a:rPr lang="el-GR" sz="2000" dirty="0" smtClean="0">
                <a:solidFill>
                  <a:srgbClr val="000000"/>
                </a:solidFill>
                <a:ea typeface="Lucida Grande"/>
                <a:cs typeface="Lucida Grande"/>
              </a:rPr>
              <a:t> κατανομών (</a:t>
            </a:r>
            <a:r>
              <a:rPr lang="el-GR" sz="2000" dirty="0" smtClean="0">
                <a:solidFill>
                  <a:srgbClr val="000000"/>
                </a:solidFill>
              </a:rPr>
              <a:t>διαφορετικές </a:t>
            </a:r>
            <a:r>
              <a:rPr lang="el-GR" sz="2000" dirty="0">
                <a:solidFill>
                  <a:srgbClr val="000000"/>
                </a:solidFill>
              </a:rPr>
              <a:t>μέσες τιμές και ίσες </a:t>
            </a:r>
            <a:r>
              <a:rPr lang="el-GR" sz="2000" dirty="0" smtClean="0">
                <a:solidFill>
                  <a:srgbClr val="000000"/>
                </a:solidFill>
              </a:rPr>
              <a:t>διακυμάνσεις</a:t>
            </a:r>
            <a:r>
              <a:rPr lang="el-GR" sz="2000" dirty="0" smtClean="0">
                <a:solidFill>
                  <a:srgbClr val="000000"/>
                </a:solidFill>
                <a:ea typeface="Lucida Grande"/>
                <a:cs typeface="Lucida Grande"/>
              </a:rPr>
              <a:t>) /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a:t>
            </a:r>
            <a:r>
              <a:rPr lang="el-GR" sz="2000" dirty="0" smtClean="0">
                <a:solidFill>
                  <a:srgbClr val="000000"/>
                </a:solidFill>
              </a:rPr>
              <a:t>Πατάκη</a:t>
            </a:r>
          </a:p>
          <a:p>
            <a:pPr marL="0" indent="0">
              <a:buNone/>
            </a:pPr>
            <a:r>
              <a:rPr lang="el-GR" sz="2000" b="1" dirty="0">
                <a:solidFill>
                  <a:srgbClr val="000000"/>
                </a:solidFill>
              </a:rPr>
              <a:t>Εικόνα 6</a:t>
            </a:r>
            <a:r>
              <a:rPr lang="el-GR" sz="2000" b="1" dirty="0" smtClean="0">
                <a:solidFill>
                  <a:srgbClr val="000000"/>
                </a:solidFill>
              </a:rPr>
              <a:t>, </a:t>
            </a:r>
            <a:r>
              <a:rPr lang="el-GR" sz="2000" b="1" dirty="0">
                <a:solidFill>
                  <a:srgbClr val="000000"/>
                </a:solidFill>
              </a:rPr>
              <a:t>Σελίδα 19: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δύο</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νονικών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νομών</a:t>
            </a:r>
            <a:r>
              <a:rPr lang="el-GR" sz="2000" dirty="0">
                <a:solidFill>
                  <a:srgbClr val="000000"/>
                </a:solidFill>
                <a:ea typeface="Lucida Grande"/>
                <a:cs typeface="Lucida Grande"/>
              </a:rPr>
              <a:t> </a:t>
            </a:r>
            <a:r>
              <a:rPr lang="el-GR" sz="2000" dirty="0" smtClean="0">
                <a:solidFill>
                  <a:srgbClr val="000000"/>
                </a:solidFill>
                <a:ea typeface="Lucida Grande"/>
                <a:cs typeface="Lucida Grande"/>
              </a:rPr>
              <a:t>(</a:t>
            </a:r>
            <a:r>
              <a:rPr lang="el-GR" sz="2000" dirty="0" smtClean="0">
                <a:solidFill>
                  <a:srgbClr val="000000"/>
                </a:solidFill>
              </a:rPr>
              <a:t>ίσες </a:t>
            </a:r>
            <a:r>
              <a:rPr lang="el-GR" sz="2000" dirty="0">
                <a:solidFill>
                  <a:srgbClr val="000000"/>
                </a:solidFill>
              </a:rPr>
              <a:t>μέσες τιμές και διαφορετικές </a:t>
            </a:r>
            <a:r>
              <a:rPr lang="el-GR" sz="2000" dirty="0" smtClean="0">
                <a:solidFill>
                  <a:srgbClr val="000000"/>
                </a:solidFill>
              </a:rPr>
              <a:t>διακυμάνσεις</a:t>
            </a:r>
            <a:r>
              <a:rPr lang="el-GR" sz="2000" dirty="0" smtClean="0">
                <a:solidFill>
                  <a:srgbClr val="000000"/>
                </a:solidFill>
                <a:ea typeface="Lucida Grande"/>
                <a:cs typeface="Lucida Grande"/>
              </a:rPr>
              <a:t>) </a:t>
            </a:r>
            <a:r>
              <a:rPr lang="el-GR" sz="2000" dirty="0">
                <a:solidFill>
                  <a:srgbClr val="000000"/>
                </a:solidFill>
                <a:ea typeface="Lucida Grande"/>
                <a:cs typeface="Lucida Grande"/>
              </a:rPr>
              <a:t>/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Πατάκη</a:t>
            </a:r>
          </a:p>
          <a:p>
            <a:pPr marL="0" indent="0">
              <a:buNone/>
            </a:pPr>
            <a:endParaRPr lang="el-GR" sz="2000" dirty="0">
              <a:solidFill>
                <a:srgbClr val="000000"/>
              </a:solidFill>
            </a:endParaRPr>
          </a:p>
          <a:p>
            <a:pPr marL="0" indent="0">
              <a:buNone/>
            </a:pPr>
            <a:endParaRPr lang="el-GR" sz="2000" dirty="0">
              <a:solidFill>
                <a:srgbClr val="FF0000"/>
              </a:solidFill>
            </a:endParaRPr>
          </a:p>
          <a:p>
            <a:pPr marL="0" indent="0">
              <a:buNone/>
            </a:pPr>
            <a:endParaRPr lang="el-GR" sz="2000" dirty="0">
              <a:solidFill>
                <a:srgbClr val="FF0000"/>
              </a:solidFill>
            </a:endParaRPr>
          </a:p>
        </p:txBody>
      </p:sp>
    </p:spTree>
    <p:extLst>
      <p:ext uri="{BB962C8B-B14F-4D97-AF65-F5344CB8AC3E}">
        <p14:creationId xmlns:p14="http://schemas.microsoft.com/office/powerpoint/2010/main" val="391322582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a:t>
            </a:r>
            <a:r>
              <a:rPr lang="el-GR" dirty="0"/>
              <a:t>3</a:t>
            </a:r>
            <a:r>
              <a:rPr lang="en-US" dirty="0" smtClean="0"/>
              <a:t>/</a:t>
            </a:r>
            <a:r>
              <a:rPr lang="el-GR" dirty="0"/>
              <a:t>5</a:t>
            </a:r>
            <a:r>
              <a:rPr lang="en-US" dirty="0" smtClean="0"/>
              <a:t>)</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solidFill>
                  <a:srgbClr val="000000"/>
                </a:solidFill>
              </a:rPr>
              <a:t>Εικόνα 7, </a:t>
            </a:r>
            <a:r>
              <a:rPr lang="el-GR" sz="2000" b="1" dirty="0">
                <a:solidFill>
                  <a:srgbClr val="000000"/>
                </a:solidFill>
              </a:rPr>
              <a:t>Σελίδα </a:t>
            </a:r>
            <a:r>
              <a:rPr lang="el-GR" sz="2000" b="1" dirty="0" smtClean="0">
                <a:solidFill>
                  <a:srgbClr val="000000"/>
                </a:solidFill>
              </a:rPr>
              <a:t>20-23: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αμπ</a:t>
            </a:r>
            <a:r>
              <a:rPr lang="en-US" sz="2000" dirty="0" err="1">
                <a:solidFill>
                  <a:srgbClr val="000000"/>
                </a:solidFill>
                <a:ea typeface="Lucida Grande"/>
                <a:cs typeface="Lucida Grande"/>
              </a:rPr>
              <a:t>ύλης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νονικής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κ</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τ</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νομής</a:t>
            </a:r>
            <a:r>
              <a:rPr lang="el-GR" sz="2000" dirty="0" smtClean="0">
                <a:solidFill>
                  <a:srgbClr val="000000"/>
                </a:solidFill>
                <a:ea typeface="Lucida Grande"/>
                <a:cs typeface="Lucida Grande"/>
              </a:rPr>
              <a:t> /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a:t>
            </a:r>
            <a:r>
              <a:rPr lang="el-GR" sz="2000" dirty="0" smtClean="0">
                <a:solidFill>
                  <a:srgbClr val="000000"/>
                </a:solidFill>
              </a:rPr>
              <a:t>Πατάκη</a:t>
            </a:r>
            <a:endParaRPr lang="el-GR" sz="2000" dirty="0">
              <a:solidFill>
                <a:srgbClr val="000000"/>
              </a:solidFill>
            </a:endParaRPr>
          </a:p>
          <a:p>
            <a:pPr marL="0" indent="0">
              <a:buNone/>
            </a:pPr>
            <a:r>
              <a:rPr lang="el-GR" sz="2000" b="1" dirty="0">
                <a:solidFill>
                  <a:srgbClr val="000000"/>
                </a:solidFill>
              </a:rPr>
              <a:t>Εικόνα 8</a:t>
            </a:r>
            <a:r>
              <a:rPr lang="el-GR" sz="2000" b="1" dirty="0" smtClean="0">
                <a:solidFill>
                  <a:srgbClr val="000000"/>
                </a:solidFill>
              </a:rPr>
              <a:t>, </a:t>
            </a:r>
            <a:r>
              <a:rPr lang="el-GR" sz="2000" b="1" dirty="0">
                <a:solidFill>
                  <a:srgbClr val="000000"/>
                </a:solidFill>
              </a:rPr>
              <a:t>Σελίδα 26:</a:t>
            </a:r>
            <a:r>
              <a:rPr lang="el-GR" sz="2000" dirty="0">
                <a:solidFill>
                  <a:srgbClr val="000000"/>
                </a:solidFill>
              </a:rPr>
              <a:t>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δύο</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τυ</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ικών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νονικών</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νομών</a:t>
            </a:r>
            <a:r>
              <a:rPr lang="el-GR" sz="2000" dirty="0">
                <a:solidFill>
                  <a:srgbClr val="000000"/>
                </a:solidFill>
                <a:ea typeface="Lucida Grande"/>
                <a:cs typeface="Lucida Grande"/>
              </a:rPr>
              <a:t> / </a:t>
            </a:r>
            <a:r>
              <a:rPr lang="en-US" sz="2000" dirty="0" smtClean="0"/>
              <a:t>Copyrighted</a:t>
            </a:r>
            <a:endParaRPr lang="el-GR" sz="2000" dirty="0" smtClean="0"/>
          </a:p>
          <a:p>
            <a:pPr marL="0" indent="0">
              <a:buNone/>
            </a:pPr>
            <a:r>
              <a:rPr lang="el-GR" sz="2000" b="1" dirty="0" smtClean="0">
                <a:solidFill>
                  <a:srgbClr val="000000"/>
                </a:solidFill>
              </a:rPr>
              <a:t>Εικόνα </a:t>
            </a:r>
            <a:r>
              <a:rPr lang="el-GR" sz="2000" b="1" dirty="0">
                <a:solidFill>
                  <a:srgbClr val="000000"/>
                </a:solidFill>
              </a:rPr>
              <a:t>9</a:t>
            </a:r>
            <a:r>
              <a:rPr lang="el-GR" sz="2000" b="1" dirty="0" smtClean="0">
                <a:solidFill>
                  <a:srgbClr val="000000"/>
                </a:solidFill>
              </a:rPr>
              <a:t>, </a:t>
            </a:r>
            <a:r>
              <a:rPr lang="el-GR" sz="2000" b="1" dirty="0">
                <a:solidFill>
                  <a:srgbClr val="000000"/>
                </a:solidFill>
              </a:rPr>
              <a:t>Σελίδα 29: </a:t>
            </a:r>
            <a:r>
              <a:rPr lang="en-US" sz="2000" dirty="0" err="1">
                <a:solidFill>
                  <a:srgbClr val="000000"/>
                </a:solidFill>
                <a:ea typeface="Lucida Grande"/>
                <a:cs typeface="Lucida Grande"/>
              </a:rPr>
              <a:t>Εικόν</a:t>
            </a:r>
            <a:r>
              <a:rPr lang="en-US" sz="2000" dirty="0">
                <a:solidFill>
                  <a:srgbClr val="000000"/>
                </a:solidFill>
                <a:ea typeface="Lucida Grande"/>
                <a:cs typeface="Lucida Grande"/>
              </a:rPr>
              <a:t>α </a:t>
            </a:r>
            <a:r>
              <a:rPr lang="en-US" sz="2000" dirty="0" err="1">
                <a:solidFill>
                  <a:srgbClr val="000000"/>
                </a:solidFill>
                <a:ea typeface="Lucida Grande"/>
                <a:cs typeface="Lucida Grande"/>
              </a:rPr>
              <a:t>με</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γρ</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φική</a:t>
            </a:r>
            <a:r>
              <a:rPr lang="en-US" sz="2000" dirty="0">
                <a:solidFill>
                  <a:srgbClr val="000000"/>
                </a:solidFill>
                <a:ea typeface="Lucida Grande"/>
                <a:cs typeface="Lucida Grande"/>
              </a:rPr>
              <a:t> πα</a:t>
            </a:r>
            <a:r>
              <a:rPr lang="en-US" sz="2000" dirty="0" err="1">
                <a:solidFill>
                  <a:srgbClr val="000000"/>
                </a:solidFill>
                <a:ea typeface="Lucida Grande"/>
                <a:cs typeface="Lucida Grande"/>
              </a:rPr>
              <a:t>ράστ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ση</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τυ</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νονικής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τ</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νομής</a:t>
            </a:r>
            <a:r>
              <a:rPr lang="el-GR" sz="2000" dirty="0">
                <a:solidFill>
                  <a:srgbClr val="000000"/>
                </a:solidFill>
                <a:ea typeface="Lucida Grande"/>
                <a:cs typeface="Lucida Grande"/>
              </a:rPr>
              <a:t> /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Πατάκη</a:t>
            </a:r>
          </a:p>
          <a:p>
            <a:pPr marL="0" indent="0">
              <a:buNone/>
            </a:pPr>
            <a:endParaRPr lang="el-GR" sz="2000" dirty="0">
              <a:solidFill>
                <a:srgbClr val="FF0000"/>
              </a:solidFill>
            </a:endParaRPr>
          </a:p>
        </p:txBody>
      </p:sp>
    </p:spTree>
    <p:extLst>
      <p:ext uri="{BB962C8B-B14F-4D97-AF65-F5344CB8AC3E}">
        <p14:creationId xmlns:p14="http://schemas.microsoft.com/office/powerpoint/2010/main" val="20589348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l-GR" dirty="0"/>
              <a:t>4</a:t>
            </a:r>
            <a:r>
              <a:rPr lang="en-US" dirty="0" smtClean="0"/>
              <a:t>/</a:t>
            </a:r>
            <a:r>
              <a:rPr lang="el-GR" dirty="0"/>
              <a:t>5</a:t>
            </a:r>
            <a:r>
              <a:rPr lang="en-US" dirty="0" smtClean="0"/>
              <a:t>)</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b="1" dirty="0" smtClean="0">
                <a:solidFill>
                  <a:srgbClr val="000000"/>
                </a:solidFill>
              </a:rPr>
              <a:t>Πίνακας 1, Σελίδα </a:t>
            </a:r>
            <a:r>
              <a:rPr lang="el-GR" sz="2000" b="1" dirty="0">
                <a:solidFill>
                  <a:srgbClr val="000000"/>
                </a:solidFill>
              </a:rPr>
              <a:t>3</a:t>
            </a:r>
            <a:r>
              <a:rPr lang="el-GR" sz="2000" b="1" dirty="0" smtClean="0">
                <a:solidFill>
                  <a:srgbClr val="000000"/>
                </a:solidFill>
              </a:rPr>
              <a:t>: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Δεδομένων</a:t>
            </a:r>
            <a:r>
              <a:rPr lang="el-GR" sz="2000" dirty="0" smtClean="0">
                <a:solidFill>
                  <a:srgbClr val="000000"/>
                </a:solidFill>
                <a:ea typeface="Lucida Grande"/>
                <a:cs typeface="Lucida Grande"/>
              </a:rPr>
              <a:t> /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smtClean="0">
                <a:solidFill>
                  <a:srgbClr val="000000"/>
                </a:solidFill>
              </a:rPr>
              <a:t>2, Σελίδα </a:t>
            </a:r>
            <a:r>
              <a:rPr lang="el-GR" sz="2000" b="1" dirty="0">
                <a:solidFill>
                  <a:srgbClr val="000000"/>
                </a:solidFill>
              </a:rPr>
              <a:t>5</a:t>
            </a:r>
            <a:r>
              <a:rPr lang="el-GR" sz="2000" b="1" dirty="0" smtClean="0">
                <a:solidFill>
                  <a:srgbClr val="000000"/>
                </a:solidFill>
              </a:rPr>
              <a:t>: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ομ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δο</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οιημένης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κ</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τ</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νομής</a:t>
            </a:r>
            <a:r>
              <a:rPr lang="el-GR" sz="2000" dirty="0" smtClean="0">
                <a:solidFill>
                  <a:srgbClr val="000000"/>
                </a:solidFill>
                <a:ea typeface="Lucida Grande"/>
                <a:cs typeface="Lucida Grande"/>
              </a:rPr>
              <a:t> /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smtClean="0">
                <a:solidFill>
                  <a:srgbClr val="000000"/>
                </a:solidFill>
              </a:rPr>
              <a:t>3, Σελίδα 8, 10-11: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ομ</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δο</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οιημένης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κ</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τ</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νομής</a:t>
            </a:r>
            <a:r>
              <a:rPr lang="el-GR" sz="2000" dirty="0" smtClean="0">
                <a:solidFill>
                  <a:srgbClr val="000000"/>
                </a:solidFill>
                <a:ea typeface="Lucida Grande"/>
                <a:cs typeface="Lucida Grande"/>
              </a:rPr>
              <a:t> /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smtClean="0">
                <a:solidFill>
                  <a:srgbClr val="000000"/>
                </a:solidFill>
              </a:rPr>
              <a:t>4, </a:t>
            </a:r>
            <a:r>
              <a:rPr lang="el-GR" sz="2000" b="1" dirty="0">
                <a:solidFill>
                  <a:srgbClr val="000000"/>
                </a:solidFill>
              </a:rPr>
              <a:t>Σελίδα </a:t>
            </a:r>
            <a:r>
              <a:rPr lang="el-GR" sz="2000" b="1" dirty="0" smtClean="0">
                <a:solidFill>
                  <a:srgbClr val="000000"/>
                </a:solidFill>
              </a:rPr>
              <a:t>9 και 12: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μέτρων</a:t>
            </a:r>
            <a:r>
              <a:rPr lang="el-GR" sz="2000" dirty="0">
                <a:solidFill>
                  <a:srgbClr val="000000"/>
                </a:solidFill>
                <a:ea typeface="Lucida Grande"/>
                <a:cs typeface="Lucida Grande"/>
              </a:rPr>
              <a:t>/ </a:t>
            </a:r>
            <a:r>
              <a:rPr lang="en-US" sz="2000" dirty="0" smtClean="0"/>
              <a:t>Copyrighted</a:t>
            </a:r>
            <a:endParaRPr lang="el-GR" sz="2000" dirty="0" smtClean="0"/>
          </a:p>
          <a:p>
            <a:pPr marL="0" indent="0">
              <a:buNone/>
            </a:pPr>
            <a:r>
              <a:rPr lang="el-GR" sz="2000" b="1" dirty="0" smtClean="0">
                <a:solidFill>
                  <a:srgbClr val="000000"/>
                </a:solidFill>
              </a:rPr>
              <a:t>Πίνακας </a:t>
            </a:r>
            <a:r>
              <a:rPr lang="el-GR" sz="2000" b="1" dirty="0" smtClean="0">
                <a:solidFill>
                  <a:srgbClr val="000000"/>
                </a:solidFill>
              </a:rPr>
              <a:t>5, </a:t>
            </a:r>
            <a:r>
              <a:rPr lang="el-GR" sz="2000" b="1" dirty="0">
                <a:solidFill>
                  <a:srgbClr val="000000"/>
                </a:solidFill>
              </a:rPr>
              <a:t>Σελίδα 12:</a:t>
            </a:r>
            <a:r>
              <a:rPr lang="el-GR" sz="2000" dirty="0">
                <a:solidFill>
                  <a:srgbClr val="000000"/>
                </a:solidFill>
              </a:rPr>
              <a:t> Πίνακας μέτρων μεταβλητότητας / </a:t>
            </a:r>
            <a:r>
              <a:rPr lang="en-US" sz="2000" dirty="0"/>
              <a:t>Copyrighted</a:t>
            </a:r>
            <a:endParaRPr lang="el-GR" sz="2000" dirty="0">
              <a:solidFill>
                <a:srgbClr val="000000"/>
              </a:solidFill>
            </a:endParaRPr>
          </a:p>
        </p:txBody>
      </p:sp>
    </p:spTree>
    <p:extLst>
      <p:ext uri="{BB962C8B-B14F-4D97-AF65-F5344CB8AC3E}">
        <p14:creationId xmlns:p14="http://schemas.microsoft.com/office/powerpoint/2010/main" val="122201164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a:t>
            </a:r>
            <a:r>
              <a:rPr lang="el-GR" dirty="0"/>
              <a:t>5</a:t>
            </a:r>
            <a:r>
              <a:rPr lang="en-US" dirty="0" smtClean="0"/>
              <a:t>/</a:t>
            </a:r>
            <a:r>
              <a:rPr lang="el-GR" dirty="0"/>
              <a:t>5</a:t>
            </a:r>
            <a:r>
              <a:rPr lang="en-US" dirty="0" smtClean="0"/>
              <a:t>)</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p>
          <a:p>
            <a:pPr marL="0" indent="0">
              <a:buNone/>
            </a:pPr>
            <a:r>
              <a:rPr lang="el-GR" sz="2000" b="1" dirty="0" smtClean="0">
                <a:solidFill>
                  <a:srgbClr val="000000"/>
                </a:solidFill>
              </a:rPr>
              <a:t>Πίνακας </a:t>
            </a:r>
            <a:r>
              <a:rPr lang="el-GR" sz="2000" b="1" dirty="0">
                <a:solidFill>
                  <a:srgbClr val="000000"/>
                </a:solidFill>
              </a:rPr>
              <a:t>6</a:t>
            </a:r>
            <a:r>
              <a:rPr lang="el-GR" sz="2000" b="1" dirty="0" smtClean="0">
                <a:solidFill>
                  <a:srgbClr val="000000"/>
                </a:solidFill>
              </a:rPr>
              <a:t>, Σελίδα 13: </a:t>
            </a:r>
            <a:r>
              <a:rPr lang="en-US" sz="2000" dirty="0" err="1" smtClean="0">
                <a:solidFill>
                  <a:srgbClr val="000000"/>
                </a:solidFill>
                <a:ea typeface="Lucida Grande"/>
                <a:cs typeface="Lucida Grande"/>
              </a:rPr>
              <a:t>Πίν</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κ</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ς</a:t>
            </a:r>
            <a:r>
              <a:rPr lang="en-US" sz="2000" dirty="0" smtClean="0">
                <a:solidFill>
                  <a:srgbClr val="000000"/>
                </a:solidFill>
                <a:ea typeface="Lucida Grande"/>
                <a:cs typeface="Lucida Grande"/>
              </a:rPr>
              <a:t> </a:t>
            </a:r>
            <a:r>
              <a:rPr lang="en-US" sz="2000" dirty="0" err="1">
                <a:solidFill>
                  <a:srgbClr val="000000"/>
                </a:solidFill>
                <a:ea typeface="Lucida Grande"/>
                <a:cs typeface="Lucida Grande"/>
              </a:rPr>
              <a:t>φροντίδ</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μητέρ</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ς</a:t>
            </a:r>
            <a:r>
              <a:rPr lang="el-GR" sz="2000" dirty="0" smtClean="0">
                <a:solidFill>
                  <a:srgbClr val="000000"/>
                </a:solidFill>
                <a:ea typeface="Lucida Grande"/>
                <a:cs typeface="Lucida Grande"/>
              </a:rPr>
              <a:t> / </a:t>
            </a:r>
            <a:r>
              <a:rPr lang="en-US" sz="2000" dirty="0" smtClean="0"/>
              <a:t>Copyrighted</a:t>
            </a:r>
            <a:endParaRPr lang="el-GR" sz="2000" smtClean="0"/>
          </a:p>
          <a:p>
            <a:pPr marL="0" indent="0">
              <a:buNone/>
            </a:pPr>
            <a:r>
              <a:rPr lang="el-GR" sz="2000" b="1" smtClean="0">
                <a:solidFill>
                  <a:srgbClr val="000000"/>
                </a:solidFill>
              </a:rPr>
              <a:t>Πίνακας </a:t>
            </a:r>
            <a:r>
              <a:rPr lang="el-GR" sz="2000" b="1" dirty="0">
                <a:solidFill>
                  <a:srgbClr val="000000"/>
                </a:solidFill>
              </a:rPr>
              <a:t>7</a:t>
            </a:r>
            <a:r>
              <a:rPr lang="el-GR" sz="2000" b="1" dirty="0" smtClean="0">
                <a:solidFill>
                  <a:srgbClr val="000000"/>
                </a:solidFill>
              </a:rPr>
              <a:t>, Σελίδα 30-31:</a:t>
            </a:r>
            <a:r>
              <a:rPr lang="el-GR" sz="2000" dirty="0" smtClean="0">
                <a:solidFill>
                  <a:srgbClr val="000000"/>
                </a:solidFill>
              </a:rPr>
              <a:t> </a:t>
            </a:r>
            <a:r>
              <a:rPr lang="en-US" sz="2000" dirty="0" err="1">
                <a:solidFill>
                  <a:srgbClr val="000000"/>
                </a:solidFill>
                <a:ea typeface="Lucida Grande"/>
                <a:cs typeface="Lucida Grande"/>
              </a:rPr>
              <a:t>Πίν</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τυ</a:t>
            </a:r>
            <a:r>
              <a:rPr lang="en-US" sz="2000" dirty="0">
                <a:solidFill>
                  <a:srgbClr val="000000"/>
                </a:solidFill>
                <a:ea typeface="Lucida Grande"/>
                <a:cs typeface="Lucida Grande"/>
              </a:rPr>
              <a:t>π</a:t>
            </a:r>
            <a:r>
              <a:rPr lang="en-US" sz="2000" dirty="0" err="1">
                <a:solidFill>
                  <a:srgbClr val="000000"/>
                </a:solidFill>
                <a:ea typeface="Lucida Grande"/>
                <a:cs typeface="Lucida Grande"/>
              </a:rPr>
              <a:t>ικής</a:t>
            </a:r>
            <a:r>
              <a:rPr lang="en-US" sz="2000" dirty="0">
                <a:solidFill>
                  <a:srgbClr val="000000"/>
                </a:solidFill>
                <a:ea typeface="Lucida Grande"/>
                <a:cs typeface="Lucida Grande"/>
              </a:rPr>
              <a:t> </a:t>
            </a:r>
            <a:r>
              <a:rPr lang="en-US" sz="2000" dirty="0" err="1">
                <a:solidFill>
                  <a:srgbClr val="000000"/>
                </a:solidFill>
                <a:ea typeface="Lucida Grande"/>
                <a:cs typeface="Lucida Grande"/>
              </a:rPr>
              <a:t>κ</a:t>
            </a:r>
            <a:r>
              <a:rPr lang="en-US" sz="2000" dirty="0">
                <a:solidFill>
                  <a:srgbClr val="000000"/>
                </a:solidFill>
                <a:ea typeface="Lucida Grande"/>
                <a:cs typeface="Lucida Grande"/>
              </a:rPr>
              <a:t>α</a:t>
            </a:r>
            <a:r>
              <a:rPr lang="en-US" sz="2000" dirty="0" err="1">
                <a:solidFill>
                  <a:srgbClr val="000000"/>
                </a:solidFill>
                <a:ea typeface="Lucida Grande"/>
                <a:cs typeface="Lucida Grande"/>
              </a:rPr>
              <a:t>νονικής</a:t>
            </a:r>
            <a:r>
              <a:rPr lang="en-US" sz="2000" dirty="0">
                <a:solidFill>
                  <a:srgbClr val="000000"/>
                </a:solidFill>
                <a:ea typeface="Lucida Grande"/>
                <a:cs typeface="Lucida Grande"/>
              </a:rPr>
              <a:t> </a:t>
            </a:r>
            <a:r>
              <a:rPr lang="en-US" sz="2000" dirty="0" err="1" smtClean="0">
                <a:solidFill>
                  <a:srgbClr val="000000"/>
                </a:solidFill>
                <a:ea typeface="Lucida Grande"/>
                <a:cs typeface="Lucida Grande"/>
              </a:rPr>
              <a:t>κ</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τ</a:t>
            </a:r>
            <a:r>
              <a:rPr lang="en-US" sz="2000" dirty="0" smtClean="0">
                <a:solidFill>
                  <a:srgbClr val="000000"/>
                </a:solidFill>
                <a:ea typeface="Lucida Grande"/>
                <a:cs typeface="Lucida Grande"/>
              </a:rPr>
              <a:t>α</a:t>
            </a:r>
            <a:r>
              <a:rPr lang="en-US" sz="2000" dirty="0" err="1" smtClean="0">
                <a:solidFill>
                  <a:srgbClr val="000000"/>
                </a:solidFill>
                <a:ea typeface="Lucida Grande"/>
                <a:cs typeface="Lucida Grande"/>
              </a:rPr>
              <a:t>νομής</a:t>
            </a:r>
            <a:r>
              <a:rPr lang="el-GR" sz="2000" dirty="0" smtClean="0">
                <a:solidFill>
                  <a:srgbClr val="000000"/>
                </a:solidFill>
                <a:ea typeface="Lucida Grande"/>
                <a:cs typeface="Lucida Grande"/>
              </a:rPr>
              <a:t> /</a:t>
            </a:r>
            <a:r>
              <a:rPr lang="en-US" sz="2000" dirty="0" smtClean="0">
                <a:solidFill>
                  <a:srgbClr val="000000"/>
                </a:solidFill>
                <a:ea typeface="Lucida Grande"/>
                <a:cs typeface="Lucida Grande"/>
              </a:rPr>
              <a:t> </a:t>
            </a:r>
            <a:r>
              <a:rPr lang="en-US" sz="2000" dirty="0">
                <a:solidFill>
                  <a:srgbClr val="000000"/>
                </a:solidFill>
              </a:rPr>
              <a:t>C</a:t>
            </a:r>
            <a:r>
              <a:rPr lang="el-GR" sz="2000" dirty="0">
                <a:solidFill>
                  <a:srgbClr val="000000"/>
                </a:solidFill>
              </a:rPr>
              <a:t>opyright Σ. Πατάκης ΑΕΕΔΕ (Εκδόσεις Πατάκη) και Β. Γιαλαμάς, 2004 </a:t>
            </a:r>
            <a:r>
              <a:rPr lang="en-US" sz="2000" dirty="0">
                <a:solidFill>
                  <a:srgbClr val="000000"/>
                </a:solidFill>
              </a:rPr>
              <a:t>/ </a:t>
            </a:r>
            <a:r>
              <a:rPr lang="el-GR" sz="2000" dirty="0">
                <a:solidFill>
                  <a:srgbClr val="000000"/>
                </a:solidFill>
              </a:rPr>
              <a:t>Πηγή: «Στατιστικές Τεχνικές και Εφαρμογές στις Επιστήμες της Αγωγής» Β. Γιαλαμάς</a:t>
            </a:r>
            <a:r>
              <a:rPr lang="en-US" sz="2000" dirty="0">
                <a:solidFill>
                  <a:srgbClr val="000000"/>
                </a:solidFill>
              </a:rPr>
              <a:t>, </a:t>
            </a:r>
            <a:r>
              <a:rPr lang="el-GR" sz="2000" dirty="0">
                <a:solidFill>
                  <a:srgbClr val="000000"/>
                </a:solidFill>
              </a:rPr>
              <a:t>Εκδόσεις Πατάκη</a:t>
            </a:r>
          </a:p>
          <a:p>
            <a:pPr marL="0" indent="0">
              <a:buNone/>
            </a:pPr>
            <a:endParaRPr lang="el-GR" sz="2000" dirty="0">
              <a:solidFill>
                <a:srgbClr val="FF0000"/>
              </a:solidFill>
            </a:endParaRPr>
          </a:p>
        </p:txBody>
      </p:sp>
    </p:spTree>
    <p:extLst>
      <p:ext uri="{BB962C8B-B14F-4D97-AF65-F5344CB8AC3E}">
        <p14:creationId xmlns:p14="http://schemas.microsoft.com/office/powerpoint/2010/main" val="39813453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κειμένου 7"/>
          <p:cNvSpPr>
            <a:spLocks noGrp="1"/>
          </p:cNvSpPr>
          <p:nvPr>
            <p:ph type="body" sz="half" idx="2"/>
          </p:nvPr>
        </p:nvSpPr>
        <p:spPr/>
        <p:txBody>
          <a:bodyPr>
            <a:normAutofit fontScale="92500" lnSpcReduction="10000"/>
          </a:bodyPr>
          <a:lstStyle/>
          <a:p>
            <a:r>
              <a:rPr lang="el-GR" sz="2400" dirty="0"/>
              <a:t>Πίνακας ομαδοποιημένης κατανομής της κλίμακας «φροντίδα της μητέρας» σε μια ομάδα Ν=78 φοιτητριών</a:t>
            </a:r>
          </a:p>
        </p:txBody>
      </p:sp>
      <p:sp>
        <p:nvSpPr>
          <p:cNvPr id="6" name="Τίτλος 5"/>
          <p:cNvSpPr>
            <a:spLocks noGrp="1"/>
          </p:cNvSpPr>
          <p:nvPr>
            <p:ph type="title"/>
          </p:nvPr>
        </p:nvSpPr>
        <p:spPr/>
        <p:txBody>
          <a:bodyPr/>
          <a:lstStyle/>
          <a:p>
            <a:r>
              <a:rPr lang="el-GR" dirty="0"/>
              <a:t>Άσκηση 2 </a:t>
            </a:r>
            <a:r>
              <a:rPr lang="el-GR" dirty="0" smtClean="0"/>
              <a:t>(3 </a:t>
            </a:r>
            <a:r>
              <a:rPr lang="el-GR" dirty="0"/>
              <a:t>από </a:t>
            </a:r>
            <a:r>
              <a:rPr lang="el-GR" dirty="0" smtClean="0"/>
              <a:t>9)</a:t>
            </a:r>
            <a:endParaRPr lang="el-GR" dirty="0"/>
          </a:p>
        </p:txBody>
      </p:sp>
      <p:pic>
        <p:nvPicPr>
          <p:cNvPr id="3" name="Picture Placeholder 2" descr="Πίνακας ομαδοποιημένης κατανομής"/>
          <p:cNvPicPr>
            <a:picLocks noGrp="1" noChangeAspect="1"/>
          </p:cNvPicPr>
          <p:nvPr>
            <p:ph type="pic" idx="1"/>
          </p:nvPr>
        </p:nvPicPr>
        <p:blipFill>
          <a:blip r:embed="rId3">
            <a:extLst>
              <a:ext uri="{28A0092B-C50C-407E-A947-70E740481C1C}">
                <a14:useLocalDpi xmlns:a14="http://schemas.microsoft.com/office/drawing/2010/main" val="0"/>
              </a:ext>
            </a:extLst>
          </a:blip>
          <a:srcRect l="-10432" r="-10432"/>
          <a:stretch>
            <a:fillRect/>
          </a:stretch>
        </p:blipFill>
        <p:spPr/>
      </p:pic>
    </p:spTree>
    <p:extLst>
      <p:ext uri="{BB962C8B-B14F-4D97-AF65-F5344CB8AC3E}">
        <p14:creationId xmlns:p14="http://schemas.microsoft.com/office/powerpoint/2010/main" val="20036631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Άσκηση 2 (4 από </a:t>
            </a:r>
            <a:r>
              <a:rPr lang="el-GR" dirty="0" smtClean="0"/>
              <a:t>9) </a:t>
            </a:r>
            <a:endParaRPr lang="el-GR" dirty="0"/>
          </a:p>
        </p:txBody>
      </p:sp>
      <p:sp>
        <p:nvSpPr>
          <p:cNvPr id="2" name="Content Placeholder 1"/>
          <p:cNvSpPr>
            <a:spLocks noGrp="1"/>
          </p:cNvSpPr>
          <p:nvPr>
            <p:ph sz="half" idx="2"/>
          </p:nvPr>
        </p:nvSpPr>
        <p:spPr/>
        <p:txBody>
          <a:bodyPr>
            <a:normAutofit lnSpcReduction="10000"/>
          </a:bodyPr>
          <a:lstStyle/>
          <a:p>
            <a:pPr marL="457200" indent="-457200">
              <a:buFont typeface="Arial"/>
              <a:buChar char="•"/>
            </a:pPr>
            <a:r>
              <a:rPr lang="el-GR" b="1" dirty="0"/>
              <a:t>Με βάση τα στοιχεία του πίνακα συχνοτήτων να σχεδιαστεί ένα ιστόγραμμα </a:t>
            </a:r>
            <a:r>
              <a:rPr lang="el-GR" b="1" dirty="0" smtClean="0"/>
              <a:t>συχνοτήτων.</a:t>
            </a:r>
          </a:p>
          <a:p>
            <a:pPr marL="0" indent="0">
              <a:buNone/>
            </a:pPr>
            <a:r>
              <a:rPr lang="el-GR" dirty="0" smtClean="0"/>
              <a:t>Δίπλα, έχει σχεδιαστεί το ιστόγραμμα </a:t>
            </a:r>
            <a:r>
              <a:rPr lang="el-GR" dirty="0"/>
              <a:t>συχνοτήτων ομαδοποιημένης κατανομής της κλίμακας «φροντίδα της μητέρας</a:t>
            </a:r>
            <a:r>
              <a:rPr lang="el-GR" dirty="0" smtClean="0"/>
              <a:t>».</a:t>
            </a:r>
            <a:endParaRPr lang="el-GR" dirty="0"/>
          </a:p>
          <a:p>
            <a:endParaRPr lang="en-US" dirty="0"/>
          </a:p>
        </p:txBody>
      </p:sp>
      <p:pic>
        <p:nvPicPr>
          <p:cNvPr id="4" name="Content Placeholder 3" descr="Εικόνα με ιστόγραμμα συχνοτήτων"/>
          <p:cNvPicPr>
            <a:picLocks noGrp="1" noChangeAspect="1"/>
          </p:cNvPicPr>
          <p:nvPr>
            <p:ph sz="half" idx="1"/>
          </p:nvPr>
        </p:nvPicPr>
        <p:blipFill>
          <a:blip r:embed="rId3">
            <a:extLst>
              <a:ext uri="{28A0092B-C50C-407E-A947-70E740481C1C}">
                <a14:useLocalDpi xmlns:a14="http://schemas.microsoft.com/office/drawing/2010/main" val="0"/>
              </a:ext>
            </a:extLst>
          </a:blip>
          <a:srcRect t="-16756" b="-16756"/>
          <a:stretch>
            <a:fillRect/>
          </a:stretch>
        </p:blipFill>
        <p:spPr/>
      </p:pic>
    </p:spTree>
    <p:extLst>
      <p:ext uri="{BB962C8B-B14F-4D97-AF65-F5344CB8AC3E}">
        <p14:creationId xmlns:p14="http://schemas.microsoft.com/office/powerpoint/2010/main" val="38552108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Άσκηση 2 </a:t>
            </a:r>
            <a:r>
              <a:rPr lang="el-GR" dirty="0" smtClean="0"/>
              <a:t>(5 </a:t>
            </a:r>
            <a:r>
              <a:rPr lang="el-GR" dirty="0"/>
              <a:t>από </a:t>
            </a:r>
            <a:r>
              <a:rPr lang="el-GR" dirty="0" smtClean="0"/>
              <a:t>9)</a:t>
            </a:r>
            <a:endParaRPr lang="el-GR" dirty="0"/>
          </a:p>
        </p:txBody>
      </p:sp>
      <p:sp>
        <p:nvSpPr>
          <p:cNvPr id="5" name="Θέση περιεχομένου 4"/>
          <p:cNvSpPr>
            <a:spLocks noGrp="1"/>
          </p:cNvSpPr>
          <p:nvPr>
            <p:ph idx="1"/>
          </p:nvPr>
        </p:nvSpPr>
        <p:spPr/>
        <p:txBody>
          <a:bodyPr>
            <a:normAutofit fontScale="85000" lnSpcReduction="20000"/>
          </a:bodyPr>
          <a:lstStyle/>
          <a:p>
            <a:r>
              <a:rPr lang="el-GR" sz="2400" b="1" dirty="0">
                <a:solidFill>
                  <a:srgbClr val="000000"/>
                </a:solidFill>
              </a:rPr>
              <a:t>Σε ποιο διάστημα υπάρχει μεγαλύτερη πυκνότητα τιμών;</a:t>
            </a:r>
          </a:p>
          <a:p>
            <a:pPr marL="0" indent="0">
              <a:buNone/>
            </a:pPr>
            <a:r>
              <a:rPr lang="el-GR" sz="2400" dirty="0">
                <a:solidFill>
                  <a:srgbClr val="000000"/>
                </a:solidFill>
              </a:rPr>
              <a:t>Στο διάστημα (35  37) με κέντρο το 36, με πραγματικά όρια (34,5  37,5</a:t>
            </a:r>
            <a:r>
              <a:rPr lang="el-GR" sz="2400" dirty="0" smtClean="0">
                <a:solidFill>
                  <a:srgbClr val="000000"/>
                </a:solidFill>
              </a:rPr>
              <a:t>].</a:t>
            </a:r>
            <a:endParaRPr lang="el-GR" sz="2400" dirty="0">
              <a:solidFill>
                <a:srgbClr val="000000"/>
              </a:solidFill>
            </a:endParaRPr>
          </a:p>
          <a:p>
            <a:pPr lvl="0"/>
            <a:r>
              <a:rPr lang="el-GR" sz="2400" b="1" dirty="0" smtClean="0">
                <a:solidFill>
                  <a:srgbClr val="000000"/>
                </a:solidFill>
              </a:rPr>
              <a:t>Σε </a:t>
            </a:r>
            <a:r>
              <a:rPr lang="el-GR" sz="2400" b="1" dirty="0">
                <a:solidFill>
                  <a:srgbClr val="000000"/>
                </a:solidFill>
              </a:rPr>
              <a:t>ποιο διάστημα βρίσκεται η τιμή κάτω από την οποία βρίσκεται το </a:t>
            </a:r>
            <a:r>
              <a:rPr lang="el-GR" sz="2400" b="1" dirty="0" smtClean="0">
                <a:solidFill>
                  <a:srgbClr val="000000"/>
                </a:solidFill>
              </a:rPr>
              <a:t>50% </a:t>
            </a:r>
            <a:r>
              <a:rPr lang="el-GR" sz="2400" b="1" dirty="0">
                <a:solidFill>
                  <a:srgbClr val="000000"/>
                </a:solidFill>
              </a:rPr>
              <a:t>των φοιτητριών; </a:t>
            </a:r>
          </a:p>
          <a:p>
            <a:pPr marL="0" lvl="0" indent="0">
              <a:buNone/>
            </a:pPr>
            <a:r>
              <a:rPr lang="el-GR" sz="2400" dirty="0">
                <a:solidFill>
                  <a:srgbClr val="000000"/>
                </a:solidFill>
              </a:rPr>
              <a:t>Από το πίνακα κατανομής της προηγούμενης </a:t>
            </a:r>
            <a:r>
              <a:rPr lang="el-GR" sz="2400" dirty="0" smtClean="0">
                <a:solidFill>
                  <a:srgbClr val="000000"/>
                </a:solidFill>
              </a:rPr>
              <a:t>διαφάνειας, </a:t>
            </a:r>
            <a:r>
              <a:rPr lang="el-GR" sz="2400" dirty="0">
                <a:solidFill>
                  <a:srgbClr val="000000"/>
                </a:solidFill>
              </a:rPr>
              <a:t>ξεκινώντας από το πρώτο διάστημα διατρέχοντας τις τιμές της αθροιστικής συχνότητας</a:t>
            </a:r>
            <a:r>
              <a:rPr lang="en-US" sz="2400" dirty="0">
                <a:solidFill>
                  <a:srgbClr val="000000"/>
                </a:solidFill>
              </a:rPr>
              <a:t> (</a:t>
            </a:r>
            <a:r>
              <a:rPr lang="en-US" sz="2400" dirty="0" err="1">
                <a:solidFill>
                  <a:srgbClr val="000000"/>
                </a:solidFill>
              </a:rPr>
              <a:t>cf</a:t>
            </a:r>
            <a:r>
              <a:rPr lang="en-US" sz="2400" dirty="0" smtClean="0">
                <a:solidFill>
                  <a:srgbClr val="000000"/>
                </a:solidFill>
              </a:rPr>
              <a:t>)</a:t>
            </a:r>
            <a:r>
              <a:rPr lang="el-GR" sz="2400" dirty="0" smtClean="0">
                <a:solidFill>
                  <a:srgbClr val="000000"/>
                </a:solidFill>
              </a:rPr>
              <a:t>, </a:t>
            </a:r>
            <a:r>
              <a:rPr lang="el-GR" sz="2400" dirty="0">
                <a:solidFill>
                  <a:srgbClr val="000000"/>
                </a:solidFill>
              </a:rPr>
              <a:t>το πρώτο διάστημα για </a:t>
            </a:r>
            <a:r>
              <a:rPr lang="el-GR" sz="2400" dirty="0" smtClean="0">
                <a:solidFill>
                  <a:srgbClr val="000000"/>
                </a:solidFill>
              </a:rPr>
              <a:t>το </a:t>
            </a:r>
            <a:r>
              <a:rPr lang="el-GR" sz="2400" dirty="0">
                <a:solidFill>
                  <a:srgbClr val="000000"/>
                </a:solidFill>
              </a:rPr>
              <a:t>οποίο </a:t>
            </a:r>
            <a:r>
              <a:rPr lang="en-US" sz="2400" dirty="0" err="1" smtClean="0">
                <a:solidFill>
                  <a:srgbClr val="000000"/>
                </a:solidFill>
              </a:rPr>
              <a:t>cf</a:t>
            </a:r>
            <a:r>
              <a:rPr lang="el-GR" sz="2400" dirty="0" smtClean="0">
                <a:solidFill>
                  <a:srgbClr val="000000"/>
                </a:solidFill>
              </a:rPr>
              <a:t> </a:t>
            </a:r>
            <a:r>
              <a:rPr lang="en-US" sz="2400" dirty="0" smtClean="0">
                <a:solidFill>
                  <a:srgbClr val="000000"/>
                </a:solidFill>
              </a:rPr>
              <a:t>&gt;</a:t>
            </a:r>
            <a:r>
              <a:rPr lang="el-GR" sz="2400" dirty="0" smtClean="0">
                <a:solidFill>
                  <a:srgbClr val="000000"/>
                </a:solidFill>
              </a:rPr>
              <a:t> </a:t>
            </a:r>
            <a:r>
              <a:rPr lang="en-US" sz="2400" dirty="0" smtClean="0">
                <a:solidFill>
                  <a:srgbClr val="000000"/>
                </a:solidFill>
              </a:rPr>
              <a:t>78</a:t>
            </a:r>
            <a:r>
              <a:rPr lang="en-US" sz="2400" dirty="0">
                <a:solidFill>
                  <a:srgbClr val="000000"/>
                </a:solidFill>
              </a:rPr>
              <a:t>/</a:t>
            </a:r>
            <a:r>
              <a:rPr lang="en-US" sz="2400" dirty="0" smtClean="0">
                <a:solidFill>
                  <a:srgbClr val="000000"/>
                </a:solidFill>
              </a:rPr>
              <a:t>2</a:t>
            </a:r>
            <a:r>
              <a:rPr lang="el-GR" sz="2400" dirty="0" smtClean="0">
                <a:solidFill>
                  <a:srgbClr val="000000"/>
                </a:solidFill>
              </a:rPr>
              <a:t> </a:t>
            </a:r>
            <a:r>
              <a:rPr lang="en-US" sz="2400" dirty="0" smtClean="0">
                <a:solidFill>
                  <a:srgbClr val="000000"/>
                </a:solidFill>
              </a:rPr>
              <a:t>=</a:t>
            </a:r>
            <a:r>
              <a:rPr lang="el-GR" sz="2400" dirty="0" smtClean="0">
                <a:solidFill>
                  <a:srgbClr val="000000"/>
                </a:solidFill>
              </a:rPr>
              <a:t> </a:t>
            </a:r>
            <a:r>
              <a:rPr lang="en-US" sz="2400" dirty="0" smtClean="0">
                <a:solidFill>
                  <a:srgbClr val="000000"/>
                </a:solidFill>
              </a:rPr>
              <a:t>39 </a:t>
            </a:r>
            <a:r>
              <a:rPr lang="el-GR" sz="2400" dirty="0">
                <a:solidFill>
                  <a:srgbClr val="000000"/>
                </a:solidFill>
              </a:rPr>
              <a:t>είναι το (32  34) με κέντρο την τιμή 33.</a:t>
            </a:r>
          </a:p>
          <a:p>
            <a:pPr lvl="0"/>
            <a:r>
              <a:rPr lang="el-GR" sz="2400" b="1" dirty="0" smtClean="0">
                <a:solidFill>
                  <a:srgbClr val="000000"/>
                </a:solidFill>
              </a:rPr>
              <a:t>Σε </a:t>
            </a:r>
            <a:r>
              <a:rPr lang="el-GR" sz="2400" b="1" dirty="0">
                <a:solidFill>
                  <a:srgbClr val="000000"/>
                </a:solidFill>
              </a:rPr>
              <a:t>γενικές γραμμές το μεγάλο μέρος των φοιτητριών αντιλαμβάνεται υψηλό </a:t>
            </a:r>
            <a:r>
              <a:rPr lang="el-GR" sz="2400" b="1" dirty="0" smtClean="0">
                <a:solidFill>
                  <a:srgbClr val="000000"/>
                </a:solidFill>
              </a:rPr>
              <a:t>ή </a:t>
            </a:r>
            <a:r>
              <a:rPr lang="el-GR" sz="2400" b="1" dirty="0">
                <a:solidFill>
                  <a:srgbClr val="000000"/>
                </a:solidFill>
              </a:rPr>
              <a:t>χαμηλό </a:t>
            </a:r>
            <a:r>
              <a:rPr lang="el-GR" sz="2400" b="1" dirty="0" smtClean="0">
                <a:solidFill>
                  <a:srgbClr val="000000"/>
                </a:solidFill>
              </a:rPr>
              <a:t>βαθμό </a:t>
            </a:r>
            <a:r>
              <a:rPr lang="el-GR" sz="2400" b="1" dirty="0">
                <a:solidFill>
                  <a:srgbClr val="000000"/>
                </a:solidFill>
              </a:rPr>
              <a:t>φροντίδας της μητέρα τους;</a:t>
            </a:r>
          </a:p>
          <a:p>
            <a:pPr marL="0" lvl="0" indent="0">
              <a:buNone/>
            </a:pPr>
            <a:r>
              <a:rPr lang="el-GR" sz="2400" dirty="0">
                <a:solidFill>
                  <a:srgbClr val="000000"/>
                </a:solidFill>
              </a:rPr>
              <a:t>Το </a:t>
            </a:r>
            <a:r>
              <a:rPr lang="el-GR" sz="2400" dirty="0" smtClean="0">
                <a:solidFill>
                  <a:srgbClr val="000000"/>
                </a:solidFill>
              </a:rPr>
              <a:t>ότι </a:t>
            </a:r>
            <a:r>
              <a:rPr lang="el-GR" sz="2400" dirty="0">
                <a:solidFill>
                  <a:srgbClr val="000000"/>
                </a:solidFill>
              </a:rPr>
              <a:t>επικρατέστερο διάστημα είναι αυτό με το μεγαλύτερο κέντρο </a:t>
            </a:r>
            <a:r>
              <a:rPr lang="el-GR" sz="2400" dirty="0" smtClean="0">
                <a:solidFill>
                  <a:srgbClr val="000000"/>
                </a:solidFill>
              </a:rPr>
              <a:t>36 που </a:t>
            </a:r>
            <a:r>
              <a:rPr lang="el-GR" sz="2400" dirty="0">
                <a:solidFill>
                  <a:srgbClr val="000000"/>
                </a:solidFill>
              </a:rPr>
              <a:t>είναι η μεγαλύτερη δυνατή τιμή της κλίμακας και το ότι η συντριπτική πλειοψηφία των τιμών της ομάδας βρίσκεται πάνω από την τιμή </a:t>
            </a:r>
            <a:r>
              <a:rPr lang="el-GR" sz="2400" dirty="0" smtClean="0">
                <a:solidFill>
                  <a:srgbClr val="000000"/>
                </a:solidFill>
              </a:rPr>
              <a:t>16 (το </a:t>
            </a:r>
            <a:r>
              <a:rPr lang="el-GR" sz="2400" dirty="0">
                <a:solidFill>
                  <a:srgbClr val="000000"/>
                </a:solidFill>
              </a:rPr>
              <a:t>κέντρο της </a:t>
            </a:r>
            <a:r>
              <a:rPr lang="el-GR" sz="2400" dirty="0" smtClean="0">
                <a:solidFill>
                  <a:srgbClr val="000000"/>
                </a:solidFill>
              </a:rPr>
              <a:t>κλίμακας) </a:t>
            </a:r>
            <a:r>
              <a:rPr lang="el-GR" sz="2400" dirty="0">
                <a:solidFill>
                  <a:srgbClr val="000000"/>
                </a:solidFill>
              </a:rPr>
              <a:t>δείχνουν ότι οι φοιτήτριες δηλώνουν πολύ υψηλό βαθμό φροντίδας</a:t>
            </a:r>
            <a:r>
              <a:rPr lang="el-GR" sz="2400" dirty="0" smtClean="0">
                <a:solidFill>
                  <a:srgbClr val="000000"/>
                </a:solidFill>
              </a:rPr>
              <a:t>.</a:t>
            </a:r>
            <a:endParaRPr lang="el-GR" sz="2400" dirty="0">
              <a:solidFill>
                <a:srgbClr val="000000"/>
              </a:solidFill>
            </a:endParaRPr>
          </a:p>
        </p:txBody>
      </p:sp>
    </p:spTree>
    <p:extLst>
      <p:ext uri="{BB962C8B-B14F-4D97-AF65-F5344CB8AC3E}">
        <p14:creationId xmlns:p14="http://schemas.microsoft.com/office/powerpoint/2010/main" val="1698747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Άσκηση 2 </a:t>
            </a:r>
            <a:r>
              <a:rPr lang="el-GR" dirty="0" smtClean="0"/>
              <a:t>(6 </a:t>
            </a:r>
            <a:r>
              <a:rPr lang="el-GR" dirty="0"/>
              <a:t>από </a:t>
            </a:r>
            <a:r>
              <a:rPr lang="el-GR" dirty="0" smtClean="0"/>
              <a:t>9) </a:t>
            </a:r>
            <a:endParaRPr lang="el-GR" dirty="0"/>
          </a:p>
        </p:txBody>
      </p:sp>
      <p:sp>
        <p:nvSpPr>
          <p:cNvPr id="2" name="Content Placeholder 1"/>
          <p:cNvSpPr>
            <a:spLocks noGrp="1"/>
          </p:cNvSpPr>
          <p:nvPr>
            <p:ph sz="half" idx="2"/>
          </p:nvPr>
        </p:nvSpPr>
        <p:spPr>
          <a:xfrm>
            <a:off x="4648200" y="1484784"/>
            <a:ext cx="4038600" cy="4525963"/>
          </a:xfrm>
        </p:spPr>
        <p:txBody>
          <a:bodyPr>
            <a:normAutofit/>
          </a:bodyPr>
          <a:lstStyle/>
          <a:p>
            <a:r>
              <a:rPr lang="el-GR" sz="1800" b="1" dirty="0" smtClean="0"/>
              <a:t>Να </a:t>
            </a:r>
            <a:r>
              <a:rPr lang="el-GR" sz="1800" b="1" dirty="0"/>
              <a:t>υπολογιστούν τα κατάλληλα μέτρα κεντρικής θέσης σύμφωνα με τον τύπο δεδομένων της μεταβλητής</a:t>
            </a:r>
            <a:r>
              <a:rPr lang="el-GR" sz="1800" b="1" dirty="0" smtClean="0"/>
              <a:t>.</a:t>
            </a:r>
          </a:p>
          <a:p>
            <a:endParaRPr lang="el-GR" sz="2000" b="1" dirty="0"/>
          </a:p>
          <a:p>
            <a:pPr marL="0" indent="0">
              <a:buNone/>
            </a:pPr>
            <a:endParaRPr lang="el-GR" sz="1400" dirty="0" smtClean="0"/>
          </a:p>
          <a:p>
            <a:pPr marL="0" indent="0">
              <a:buNone/>
            </a:pPr>
            <a:r>
              <a:rPr lang="el-GR" sz="1800" dirty="0" smtClean="0"/>
              <a:t>Ακριβέστερος υπολογισμός επικρατούσας </a:t>
            </a:r>
            <a:r>
              <a:rPr lang="el-GR" sz="1800" dirty="0"/>
              <a:t>τιμής σε ο.κ.σ.</a:t>
            </a:r>
            <a:r>
              <a:rPr lang="en-US" sz="1800" dirty="0"/>
              <a:t>:</a:t>
            </a:r>
            <a:r>
              <a:rPr lang="el-GR" sz="1800" dirty="0"/>
              <a:t> </a:t>
            </a:r>
            <a:endParaRPr lang="el-GR" sz="2000" b="1" dirty="0" smtClean="0"/>
          </a:p>
          <a:p>
            <a:pPr marL="2286000" lvl="5" indent="0">
              <a:buNone/>
            </a:pPr>
            <a:r>
              <a:rPr lang="el-GR" b="1" dirty="0" smtClean="0"/>
              <a:t>, όπου</a:t>
            </a:r>
          </a:p>
          <a:p>
            <a:pPr marL="0" indent="0">
              <a:buNone/>
            </a:pPr>
            <a:endParaRPr lang="el-GR" sz="1800" i="1" dirty="0" smtClean="0"/>
          </a:p>
          <a:p>
            <a:pPr marL="0" indent="0">
              <a:buNone/>
            </a:pPr>
            <a:r>
              <a:rPr lang="el-GR" sz="1800" i="1" dirty="0" smtClean="0"/>
              <a:t>δ1</a:t>
            </a:r>
            <a:r>
              <a:rPr lang="el-GR" sz="1800" i="1" baseline="-25000" dirty="0" smtClean="0"/>
              <a:t> </a:t>
            </a:r>
            <a:r>
              <a:rPr lang="el-GR" sz="1800" dirty="0" smtClean="0"/>
              <a:t>= </a:t>
            </a:r>
            <a:r>
              <a:rPr lang="en-US" sz="1800" i="1" dirty="0" err="1"/>
              <a:t>f</a:t>
            </a:r>
            <a:r>
              <a:rPr lang="en-US" sz="1800" i="1" baseline="-25000" dirty="0" err="1"/>
              <a:t>k</a:t>
            </a:r>
            <a:r>
              <a:rPr lang="el-GR" sz="1800" i="1" baseline="-25000" dirty="0"/>
              <a:t> </a:t>
            </a:r>
            <a:r>
              <a:rPr lang="en-US" sz="1800" i="1" dirty="0"/>
              <a:t>-</a:t>
            </a:r>
            <a:r>
              <a:rPr lang="el-GR" sz="1800" i="1" dirty="0"/>
              <a:t> </a:t>
            </a:r>
            <a:r>
              <a:rPr lang="en-US" sz="1800" i="1" dirty="0"/>
              <a:t>f</a:t>
            </a:r>
            <a:r>
              <a:rPr lang="en-US" sz="1800" i="1" baseline="-25000" dirty="0"/>
              <a:t>k-1</a:t>
            </a:r>
            <a:r>
              <a:rPr lang="en-US" sz="1800" dirty="0"/>
              <a:t> </a:t>
            </a:r>
            <a:r>
              <a:rPr lang="el-GR" sz="1800" dirty="0"/>
              <a:t>και </a:t>
            </a:r>
            <a:r>
              <a:rPr lang="el-GR" sz="1800" i="1" dirty="0" smtClean="0"/>
              <a:t>δ</a:t>
            </a:r>
            <a:r>
              <a:rPr lang="el-GR" sz="1800" i="1" baseline="-25000" dirty="0" smtClean="0"/>
              <a:t>2 </a:t>
            </a:r>
            <a:r>
              <a:rPr lang="el-GR" sz="1800" i="1" dirty="0" smtClean="0"/>
              <a:t>= </a:t>
            </a:r>
            <a:r>
              <a:rPr lang="en-US" sz="1800" i="1" dirty="0" err="1"/>
              <a:t>f</a:t>
            </a:r>
            <a:r>
              <a:rPr lang="en-US" sz="1800" i="1" baseline="-25000" dirty="0" err="1"/>
              <a:t>k</a:t>
            </a:r>
            <a:r>
              <a:rPr lang="el-GR" sz="1800" i="1" baseline="-25000" dirty="0"/>
              <a:t> </a:t>
            </a:r>
            <a:r>
              <a:rPr lang="en-US" sz="1800" i="1" dirty="0"/>
              <a:t>-</a:t>
            </a:r>
            <a:r>
              <a:rPr lang="el-GR" sz="1800" i="1" dirty="0"/>
              <a:t> </a:t>
            </a:r>
            <a:r>
              <a:rPr lang="en-US" sz="1800" i="1" dirty="0" err="1"/>
              <a:t>f</a:t>
            </a:r>
            <a:r>
              <a:rPr lang="en-US" sz="1800" i="1" baseline="-25000" dirty="0" err="1"/>
              <a:t>k</a:t>
            </a:r>
            <a:r>
              <a:rPr lang="el-GR" sz="1800" i="1" baseline="-25000" dirty="0"/>
              <a:t>+</a:t>
            </a:r>
            <a:r>
              <a:rPr lang="en-US" sz="1800" i="1" baseline="-25000" dirty="0"/>
              <a:t>1</a:t>
            </a:r>
            <a:endParaRPr lang="el-GR" sz="1800" i="1" dirty="0"/>
          </a:p>
          <a:p>
            <a:pPr marL="0" indent="0">
              <a:buNone/>
            </a:pPr>
            <a:r>
              <a:rPr lang="en-US" sz="1800" i="1" dirty="0" err="1"/>
              <a:t>L</a:t>
            </a:r>
            <a:r>
              <a:rPr lang="en-US" sz="1800" i="1" baseline="-25000" dirty="0" err="1"/>
              <a:t>k</a:t>
            </a:r>
            <a:r>
              <a:rPr lang="en-US" sz="1800" dirty="0"/>
              <a:t> </a:t>
            </a:r>
            <a:r>
              <a:rPr lang="el-GR" sz="1800" dirty="0"/>
              <a:t>: Κατ. Πραγμ. Όριο διαστήματος </a:t>
            </a:r>
            <a:r>
              <a:rPr lang="el-GR" sz="1800" dirty="0" smtClean="0"/>
              <a:t>που </a:t>
            </a:r>
            <a:r>
              <a:rPr lang="el-GR" sz="1800" dirty="0"/>
              <a:t>περιλαμβάνει  την επικρατούσα τιμή</a:t>
            </a:r>
          </a:p>
          <a:p>
            <a:pPr marL="0" indent="0">
              <a:buNone/>
            </a:pPr>
            <a:r>
              <a:rPr lang="en-US" sz="1800" dirty="0"/>
              <a:t>h: </a:t>
            </a:r>
            <a:r>
              <a:rPr lang="el-GR" sz="1800" dirty="0"/>
              <a:t>εύρος </a:t>
            </a:r>
            <a:r>
              <a:rPr lang="el-GR" sz="1800" dirty="0" smtClean="0"/>
              <a:t>διαστήματος</a:t>
            </a:r>
            <a:endParaRPr lang="el-GR" sz="1800" dirty="0"/>
          </a:p>
        </p:txBody>
      </p:sp>
      <p:pic>
        <p:nvPicPr>
          <p:cNvPr id="5" name="Content Placeholder 4" descr="Πίνακας ομαδοποιημένης κατανομής"/>
          <p:cNvPicPr>
            <a:picLocks noGrp="1" noChangeAspect="1"/>
          </p:cNvPicPr>
          <p:nvPr>
            <p:ph sz="half" idx="1"/>
          </p:nvPr>
        </p:nvPicPr>
        <p:blipFill>
          <a:blip r:embed="rId4">
            <a:extLst>
              <a:ext uri="{28A0092B-C50C-407E-A947-70E740481C1C}">
                <a14:useLocalDpi xmlns:a14="http://schemas.microsoft.com/office/drawing/2010/main" val="0"/>
              </a:ext>
            </a:extLst>
          </a:blip>
          <a:srcRect t="-24775" b="-24775"/>
          <a:stretch>
            <a:fillRect/>
          </a:stretch>
        </p:blipFill>
        <p:spPr/>
      </p:pic>
      <p:graphicFrame>
        <p:nvGraphicFramePr>
          <p:cNvPr id="8" name="22 - Αντικείμενο"/>
          <p:cNvGraphicFramePr>
            <a:graphicFrameLocks noChangeAspect="1"/>
          </p:cNvGraphicFramePr>
          <p:nvPr>
            <p:extLst>
              <p:ext uri="{D42A27DB-BD31-4B8C-83A1-F6EECF244321}">
                <p14:modId xmlns:p14="http://schemas.microsoft.com/office/powerpoint/2010/main" val="4187822758"/>
              </p:ext>
            </p:extLst>
          </p:nvPr>
        </p:nvGraphicFramePr>
        <p:xfrm>
          <a:off x="6084168" y="2708920"/>
          <a:ext cx="2731146" cy="576064"/>
        </p:xfrm>
        <a:graphic>
          <a:graphicData uri="http://schemas.openxmlformats.org/presentationml/2006/ole">
            <mc:AlternateContent xmlns:mc="http://schemas.openxmlformats.org/markup-compatibility/2006">
              <mc:Choice xmlns:v="urn:schemas-microsoft-com:vml" Requires="v">
                <p:oleObj spid="_x0000_s3213" name="Εξίσωση" r:id="rId5" imgW="1866600" imgH="393480" progId="Equation.3">
                  <p:embed/>
                </p:oleObj>
              </mc:Choice>
              <mc:Fallback>
                <p:oleObj name="Εξίσωση" r:id="rId5" imgW="186660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2708920"/>
                        <a:ext cx="2731146" cy="576064"/>
                      </a:xfrm>
                      <a:prstGeom prst="rect">
                        <a:avLst/>
                      </a:prstGeom>
                      <a:noFill/>
                      <a:ln w="9525">
                        <a:solidFill>
                          <a:schemeClr val="tx1"/>
                        </a:solidFill>
                        <a:miter lim="800000"/>
                        <a:headEnd/>
                        <a:tailEnd/>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75910282"/>
              </p:ext>
            </p:extLst>
          </p:nvPr>
        </p:nvGraphicFramePr>
        <p:xfrm>
          <a:off x="4788024" y="3861048"/>
          <a:ext cx="1848912" cy="648072"/>
        </p:xfrm>
        <a:graphic>
          <a:graphicData uri="http://schemas.openxmlformats.org/presentationml/2006/ole">
            <mc:AlternateContent xmlns:mc="http://schemas.openxmlformats.org/markup-compatibility/2006">
              <mc:Choice xmlns:v="urn:schemas-microsoft-com:vml" Requires="v">
                <p:oleObj spid="_x0000_s3214" name="Equation" r:id="rId7" imgW="1231900" imgH="431800" progId="Equation.3">
                  <p:embed/>
                </p:oleObj>
              </mc:Choice>
              <mc:Fallback>
                <p:oleObj name="Equation" r:id="rId7" imgW="1231900" imgH="431800" progId="Equation.3">
                  <p:embed/>
                  <p:pic>
                    <p:nvPicPr>
                      <p:cNvPr id="0" name=""/>
                      <p:cNvPicPr/>
                      <p:nvPr/>
                    </p:nvPicPr>
                    <p:blipFill>
                      <a:blip r:embed="rId8"/>
                      <a:stretch>
                        <a:fillRect/>
                      </a:stretch>
                    </p:blipFill>
                    <p:spPr>
                      <a:xfrm>
                        <a:off x="4788024" y="3861048"/>
                        <a:ext cx="1848912" cy="648072"/>
                      </a:xfrm>
                      <a:prstGeom prst="rect">
                        <a:avLst/>
                      </a:prstGeom>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565944032"/>
              </p:ext>
            </p:extLst>
          </p:nvPr>
        </p:nvGraphicFramePr>
        <p:xfrm>
          <a:off x="4786783" y="5858253"/>
          <a:ext cx="2161481" cy="451067"/>
        </p:xfrm>
        <a:graphic>
          <a:graphicData uri="http://schemas.openxmlformats.org/presentationml/2006/ole">
            <mc:AlternateContent xmlns:mc="http://schemas.openxmlformats.org/markup-compatibility/2006">
              <mc:Choice xmlns:v="urn:schemas-microsoft-com:vml" Requires="v">
                <p:oleObj spid="_x0000_s3215" name="Εξίσωση" r:id="rId9" imgW="1828800" imgH="419040" progId="Equation.3">
                  <p:embed/>
                </p:oleObj>
              </mc:Choice>
              <mc:Fallback>
                <p:oleObj name="Εξίσωση" r:id="rId9" imgW="1828800" imgH="419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6783" y="5858253"/>
                        <a:ext cx="2161481" cy="451067"/>
                      </a:xfrm>
                      <a:prstGeom prst="rect">
                        <a:avLst/>
                      </a:prstGeom>
                      <a:noFill/>
                      <a:ln w="9525">
                        <a:solidFill>
                          <a:schemeClr val="tx1"/>
                        </a:solidFill>
                        <a:miter lim="800000"/>
                        <a:headEnd/>
                        <a:tailEnd/>
                      </a:ln>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906831172"/>
              </p:ext>
            </p:extLst>
          </p:nvPr>
        </p:nvGraphicFramePr>
        <p:xfrm>
          <a:off x="492641" y="5373216"/>
          <a:ext cx="954629" cy="720080"/>
        </p:xfrm>
        <a:graphic>
          <a:graphicData uri="http://schemas.openxmlformats.org/presentationml/2006/ole">
            <mc:AlternateContent xmlns:mc="http://schemas.openxmlformats.org/markup-compatibility/2006">
              <mc:Choice xmlns:v="urn:schemas-microsoft-com:vml" Requires="v">
                <p:oleObj spid="_x0000_s3216" name="Εξίσωση" r:id="rId11" imgW="647640" imgH="431640" progId="Equation.3">
                  <p:embed/>
                </p:oleObj>
              </mc:Choice>
              <mc:Fallback>
                <p:oleObj name="Εξίσωση" r:id="rId11" imgW="64764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641" y="5373216"/>
                        <a:ext cx="954629" cy="720080"/>
                      </a:xfrm>
                      <a:prstGeom prst="rect">
                        <a:avLst/>
                      </a:prstGeom>
                      <a:noFill/>
                    </p:spPr>
                  </p:pic>
                </p:oleObj>
              </mc:Fallback>
            </mc:AlternateContent>
          </a:graphicData>
        </a:graphic>
      </p:graphicFrame>
      <p:cxnSp>
        <p:nvCxnSpPr>
          <p:cNvPr id="12" name="26 - Ευθύγραμμο βέλος σύνδεσης"/>
          <p:cNvCxnSpPr/>
          <p:nvPr/>
        </p:nvCxnSpPr>
        <p:spPr>
          <a:xfrm flipV="1">
            <a:off x="1187624" y="5301208"/>
            <a:ext cx="792088" cy="216024"/>
          </a:xfrm>
          <a:prstGeom prst="straightConnector1">
            <a:avLst/>
          </a:prstGeom>
          <a:ln>
            <a:solidFill>
              <a:schemeClr val="dk1">
                <a:alpha val="49000"/>
              </a:schemeClr>
            </a:solidFill>
            <a:tailEnd type="arrow"/>
          </a:ln>
        </p:spPr>
        <p:style>
          <a:lnRef idx="2">
            <a:schemeClr val="dk1"/>
          </a:lnRef>
          <a:fillRef idx="0">
            <a:schemeClr val="dk1"/>
          </a:fillRef>
          <a:effectRef idx="1">
            <a:schemeClr val="dk1"/>
          </a:effectRef>
          <a:fontRef idx="minor">
            <a:schemeClr val="tx1"/>
          </a:fontRef>
        </p:style>
      </p:cxnSp>
      <p:graphicFrame>
        <p:nvGraphicFramePr>
          <p:cNvPr id="15" name="Object 7"/>
          <p:cNvGraphicFramePr>
            <a:graphicFrameLocks noChangeAspect="1"/>
          </p:cNvGraphicFramePr>
          <p:nvPr>
            <p:extLst>
              <p:ext uri="{D42A27DB-BD31-4B8C-83A1-F6EECF244321}">
                <p14:modId xmlns:p14="http://schemas.microsoft.com/office/powerpoint/2010/main" val="2019321053"/>
              </p:ext>
            </p:extLst>
          </p:nvPr>
        </p:nvGraphicFramePr>
        <p:xfrm>
          <a:off x="1763688" y="5327075"/>
          <a:ext cx="1152128" cy="766221"/>
        </p:xfrm>
        <a:graphic>
          <a:graphicData uri="http://schemas.openxmlformats.org/presentationml/2006/ole">
            <mc:AlternateContent xmlns:mc="http://schemas.openxmlformats.org/markup-compatibility/2006">
              <mc:Choice xmlns:v="urn:schemas-microsoft-com:vml" Requires="v">
                <p:oleObj spid="_x0000_s3217" name="Εξίσωση" r:id="rId13" imgW="736560" imgH="431640" progId="Equation.3">
                  <p:embed/>
                </p:oleObj>
              </mc:Choice>
              <mc:Fallback>
                <p:oleObj name="Εξίσωση" r:id="rId13" imgW="73656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63688" y="5327075"/>
                        <a:ext cx="1152128" cy="7662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26 - Ευθύγραμμο βέλος σύνδεσης"/>
          <p:cNvCxnSpPr/>
          <p:nvPr/>
        </p:nvCxnSpPr>
        <p:spPr>
          <a:xfrm flipV="1">
            <a:off x="2483768" y="5301208"/>
            <a:ext cx="360040" cy="216024"/>
          </a:xfrm>
          <a:prstGeom prst="straightConnector1">
            <a:avLst/>
          </a:prstGeom>
          <a:ln>
            <a:solidFill>
              <a:schemeClr val="dk1">
                <a:alpha val="49000"/>
              </a:schemeClr>
            </a:solidFill>
            <a:tailEnd type="arrow"/>
          </a:ln>
        </p:spPr>
        <p:style>
          <a:lnRef idx="2">
            <a:schemeClr val="dk1"/>
          </a:lnRef>
          <a:fillRef idx="0">
            <a:schemeClr val="dk1"/>
          </a:fillRef>
          <a:effectRef idx="1">
            <a:schemeClr val="dk1"/>
          </a:effectRef>
          <a:fontRef idx="minor">
            <a:schemeClr val="tx1"/>
          </a:fontRef>
        </p:style>
      </p:cxnSp>
      <p:graphicFrame>
        <p:nvGraphicFramePr>
          <p:cNvPr id="19" name="Object 7"/>
          <p:cNvGraphicFramePr>
            <a:graphicFrameLocks noChangeAspect="1"/>
          </p:cNvGraphicFramePr>
          <p:nvPr>
            <p:extLst>
              <p:ext uri="{D42A27DB-BD31-4B8C-83A1-F6EECF244321}">
                <p14:modId xmlns:p14="http://schemas.microsoft.com/office/powerpoint/2010/main" val="275356501"/>
              </p:ext>
            </p:extLst>
          </p:nvPr>
        </p:nvGraphicFramePr>
        <p:xfrm>
          <a:off x="3131840" y="5373216"/>
          <a:ext cx="1252537" cy="766763"/>
        </p:xfrm>
        <a:graphic>
          <a:graphicData uri="http://schemas.openxmlformats.org/presentationml/2006/ole">
            <mc:AlternateContent xmlns:mc="http://schemas.openxmlformats.org/markup-compatibility/2006">
              <mc:Choice xmlns:v="urn:schemas-microsoft-com:vml" Requires="v">
                <p:oleObj spid="_x0000_s3218" name="Εξίσωση" r:id="rId15" imgW="799920" imgH="431640" progId="Equation.3">
                  <p:embed/>
                </p:oleObj>
              </mc:Choice>
              <mc:Fallback>
                <p:oleObj name="Εξίσωση" r:id="rId15" imgW="79992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31840" y="5373216"/>
                        <a:ext cx="1252537" cy="766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0" name="26 - Ευθύγραμμο βέλος σύνδεσης"/>
          <p:cNvCxnSpPr/>
          <p:nvPr/>
        </p:nvCxnSpPr>
        <p:spPr>
          <a:xfrm flipV="1">
            <a:off x="3563888" y="5301208"/>
            <a:ext cx="432048" cy="216024"/>
          </a:xfrm>
          <a:prstGeom prst="straightConnector1">
            <a:avLst/>
          </a:prstGeom>
          <a:ln>
            <a:solidFill>
              <a:schemeClr val="dk1">
                <a:alpha val="49000"/>
              </a:schemeClr>
            </a:solidFill>
            <a:tailEnd type="arrow"/>
          </a:ln>
        </p:spPr>
        <p:style>
          <a:lnRef idx="2">
            <a:schemeClr val="dk1"/>
          </a:lnRef>
          <a:fillRef idx="0">
            <a:schemeClr val="dk1"/>
          </a:fillRef>
          <a:effectRef idx="1">
            <a:schemeClr val="dk1"/>
          </a:effectRef>
          <a:fontRef idx="minor">
            <a:schemeClr val="tx1"/>
          </a:fontRef>
        </p:style>
      </p:cxnSp>
      <p:graphicFrame>
        <p:nvGraphicFramePr>
          <p:cNvPr id="23" name="Object 7"/>
          <p:cNvGraphicFramePr>
            <a:graphicFrameLocks noChangeAspect="1"/>
          </p:cNvGraphicFramePr>
          <p:nvPr>
            <p:extLst>
              <p:ext uri="{D42A27DB-BD31-4B8C-83A1-F6EECF244321}">
                <p14:modId xmlns:p14="http://schemas.microsoft.com/office/powerpoint/2010/main" val="1055688657"/>
              </p:ext>
            </p:extLst>
          </p:nvPr>
        </p:nvGraphicFramePr>
        <p:xfrm>
          <a:off x="4716016" y="2708920"/>
          <a:ext cx="1224136" cy="566679"/>
        </p:xfrm>
        <a:graphic>
          <a:graphicData uri="http://schemas.openxmlformats.org/presentationml/2006/ole">
            <mc:AlternateContent xmlns:mc="http://schemas.openxmlformats.org/markup-compatibility/2006">
              <mc:Choice xmlns:v="urn:schemas-microsoft-com:vml" Requires="v">
                <p:oleObj spid="_x0000_s3219" name="Εξίσωση" r:id="rId17" imgW="965160" imgH="393480" progId="Equation.3">
                  <p:embed/>
                </p:oleObj>
              </mc:Choice>
              <mc:Fallback>
                <p:oleObj name="Εξίσωση" r:id="rId17" imgW="96516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16016" y="2708920"/>
                        <a:ext cx="1224136" cy="5666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oleObj>
              </mc:Fallback>
            </mc:AlternateContent>
          </a:graphicData>
        </a:graphic>
      </p:graphicFrame>
    </p:spTree>
    <p:extLst>
      <p:ext uri="{BB962C8B-B14F-4D97-AF65-F5344CB8AC3E}">
        <p14:creationId xmlns:p14="http://schemas.microsoft.com/office/powerpoint/2010/main" val="33227539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a:t>Άσκηση 2 </a:t>
            </a:r>
            <a:r>
              <a:rPr lang="el-GR" dirty="0" smtClean="0"/>
              <a:t>(7 </a:t>
            </a:r>
            <a:r>
              <a:rPr lang="el-GR" dirty="0"/>
              <a:t>από </a:t>
            </a:r>
            <a:r>
              <a:rPr lang="el-GR" dirty="0" smtClean="0"/>
              <a:t>9) </a:t>
            </a:r>
            <a:endParaRPr lang="el-GR" dirty="0"/>
          </a:p>
        </p:txBody>
      </p:sp>
      <p:sp>
        <p:nvSpPr>
          <p:cNvPr id="2" name="Content Placeholder 1"/>
          <p:cNvSpPr>
            <a:spLocks noGrp="1"/>
          </p:cNvSpPr>
          <p:nvPr>
            <p:ph sz="half" idx="2"/>
          </p:nvPr>
        </p:nvSpPr>
        <p:spPr>
          <a:xfrm>
            <a:off x="4648200" y="1484784"/>
            <a:ext cx="4038600" cy="4525963"/>
          </a:xfrm>
        </p:spPr>
        <p:txBody>
          <a:bodyPr>
            <a:normAutofit fontScale="55000" lnSpcReduction="20000"/>
          </a:bodyPr>
          <a:lstStyle/>
          <a:p>
            <a:pPr lvl="0"/>
            <a:r>
              <a:rPr lang="el-GR" sz="3200" b="1" dirty="0" smtClean="0"/>
              <a:t>Σύμφωνα </a:t>
            </a:r>
            <a:r>
              <a:rPr lang="el-GR" sz="3200" b="1" dirty="0"/>
              <a:t>με τις τιμές των μέτρων κεντρικής θέσης ποιο είναι το  συμπέρασμά σας αναφορικά με τη συμμετρία της κατανομής των τιμών. Το συμπέρασμά σας συμφωνεί με αυτό που προκύπτει από την επισκόπηση του ιστογράμματος της κατανομής;</a:t>
            </a:r>
          </a:p>
          <a:p>
            <a:pPr marL="0" lvl="0" indent="0">
              <a:buNone/>
            </a:pPr>
            <a:r>
              <a:rPr lang="el-GR" sz="3200" dirty="0">
                <a:solidFill>
                  <a:srgbClr val="000000"/>
                </a:solidFill>
              </a:rPr>
              <a:t>Λόγω </a:t>
            </a:r>
            <a:r>
              <a:rPr lang="el-GR" sz="3200" dirty="0" smtClean="0">
                <a:solidFill>
                  <a:srgbClr val="000000"/>
                </a:solidFill>
              </a:rPr>
              <a:t>της διάταξης</a:t>
            </a:r>
            <a:endParaRPr lang="el-GR" sz="3200" dirty="0">
              <a:solidFill>
                <a:srgbClr val="000000"/>
              </a:solidFill>
            </a:endParaRPr>
          </a:p>
          <a:p>
            <a:pPr marL="0" lvl="0" indent="0">
              <a:buNone/>
            </a:pPr>
            <a:r>
              <a:rPr lang="el-GR" sz="3200" dirty="0" smtClean="0">
                <a:solidFill>
                  <a:srgbClr val="000000"/>
                </a:solidFill>
              </a:rPr>
              <a:t>Μέση </a:t>
            </a:r>
            <a:r>
              <a:rPr lang="el-GR" sz="3200" dirty="0">
                <a:solidFill>
                  <a:srgbClr val="000000"/>
                </a:solidFill>
              </a:rPr>
              <a:t>τιμή &lt; </a:t>
            </a:r>
            <a:r>
              <a:rPr lang="el-GR" sz="3200" dirty="0" smtClean="0">
                <a:solidFill>
                  <a:srgbClr val="000000"/>
                </a:solidFill>
              </a:rPr>
              <a:t>Διάμεσος </a:t>
            </a:r>
            <a:r>
              <a:rPr lang="el-GR" sz="3200" dirty="0">
                <a:solidFill>
                  <a:srgbClr val="000000"/>
                </a:solidFill>
              </a:rPr>
              <a:t>&lt; </a:t>
            </a:r>
            <a:r>
              <a:rPr lang="el-GR" sz="3200" dirty="0" smtClean="0">
                <a:solidFill>
                  <a:srgbClr val="000000"/>
                </a:solidFill>
              </a:rPr>
              <a:t>Επικρατούσα,</a:t>
            </a:r>
            <a:endParaRPr lang="el-GR" sz="3200" dirty="0">
              <a:solidFill>
                <a:srgbClr val="000000"/>
              </a:solidFill>
            </a:endParaRPr>
          </a:p>
          <a:p>
            <a:pPr marL="0" lvl="0" indent="0">
              <a:buNone/>
            </a:pPr>
            <a:r>
              <a:rPr lang="el-GR" sz="3200" dirty="0">
                <a:solidFill>
                  <a:srgbClr val="000000"/>
                </a:solidFill>
              </a:rPr>
              <a:t>συμπεραίνουμε ότι πρόκειται για μια κατανομή αρνητικής ασυμμετρίας. Φυσικά το συμπέρασμα συμφωνεί με τη μορφή του ιστογράμματος, όπου εμφανίζεται μια εκτεταμένη ουρά προς τα αριστερά της κορυφής ενώ δεξιά δεν υπάρχουν τιμές</a:t>
            </a:r>
            <a:r>
              <a:rPr lang="el-GR" sz="3200" dirty="0" smtClean="0">
                <a:solidFill>
                  <a:srgbClr val="000000"/>
                </a:solidFill>
              </a:rPr>
              <a:t>.</a:t>
            </a:r>
            <a:endParaRPr lang="el-GR" sz="3200" dirty="0">
              <a:solidFill>
                <a:srgbClr val="000000"/>
              </a:solidFill>
            </a:endParaRPr>
          </a:p>
        </p:txBody>
      </p:sp>
      <p:pic>
        <p:nvPicPr>
          <p:cNvPr id="4" name="Content Placeholder 3" descr="Εικόνα με ιστόγραμμα συχνοτήτων"/>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0900" b="-6818"/>
          <a:stretch/>
        </p:blipFill>
        <p:spPr>
          <a:xfrm>
            <a:off x="457200" y="2024939"/>
            <a:ext cx="4038600" cy="3852333"/>
          </a:xfrm>
        </p:spPr>
      </p:pic>
      <p:pic>
        <p:nvPicPr>
          <p:cNvPr id="18" name="Picture 14" descr="Πίνακας μέτρων"/>
          <p:cNvPicPr>
            <a:picLocks noChangeAspect="1" noChangeArrowheads="1"/>
          </p:cNvPicPr>
          <p:nvPr/>
        </p:nvPicPr>
        <p:blipFill>
          <a:blip r:embed="rId4" cstate="print"/>
          <a:srcRect/>
          <a:stretch>
            <a:fillRect/>
          </a:stretch>
        </p:blipFill>
        <p:spPr bwMode="auto">
          <a:xfrm>
            <a:off x="1835696" y="1556792"/>
            <a:ext cx="1516488" cy="1296144"/>
          </a:xfrm>
          <a:prstGeom prst="rect">
            <a:avLst/>
          </a:prstGeom>
          <a:noFill/>
          <a:ln w="9525">
            <a:noFill/>
            <a:miter lim="800000"/>
            <a:headEnd/>
            <a:tailEnd/>
          </a:ln>
          <a:effectLst/>
        </p:spPr>
      </p:pic>
    </p:spTree>
    <p:extLst>
      <p:ext uri="{BB962C8B-B14F-4D97-AF65-F5344CB8AC3E}">
        <p14:creationId xmlns:p14="http://schemas.microsoft.com/office/powerpoint/2010/main" val="10378186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2818</Words>
  <Application>Microsoft Macintosh PowerPoint</Application>
  <PresentationFormat>On-screen Show (4:3)</PresentationFormat>
  <Paragraphs>262</Paragraphs>
  <Slides>43</Slides>
  <Notes>43</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43</vt:i4>
      </vt:variant>
    </vt:vector>
  </HeadingPairs>
  <TitlesOfParts>
    <vt:vector size="49" baseType="lpstr">
      <vt:lpstr>Θέμα του Office</vt:lpstr>
      <vt:lpstr>Έγγραφο</vt:lpstr>
      <vt:lpstr>Εξίσωση</vt:lpstr>
      <vt:lpstr>Equation</vt:lpstr>
      <vt:lpstr>Worksheet</vt:lpstr>
      <vt:lpstr>Φύλλο εργασίας</vt:lpstr>
      <vt:lpstr>Μεθοδολογία των Επιστημών του Ανθρώπου: Στατιστική</vt:lpstr>
      <vt:lpstr>Περιεχόμενα ενότητας</vt:lpstr>
      <vt:lpstr>Άσκηση 2 (1 από 9)</vt:lpstr>
      <vt:lpstr>Άσκηση 2 (2 από 9)</vt:lpstr>
      <vt:lpstr>Άσκηση 2 (3 από 9)</vt:lpstr>
      <vt:lpstr>Άσκηση 2 (4 από 9) </vt:lpstr>
      <vt:lpstr>Άσκηση 2 (5 από 9)</vt:lpstr>
      <vt:lpstr>Άσκηση 2 (6 από 9) </vt:lpstr>
      <vt:lpstr>Άσκηση 2 (7 από 9) </vt:lpstr>
      <vt:lpstr>Άσκηση 2 (8 από 9) </vt:lpstr>
      <vt:lpstr>Άσκηση 2 (9 από 9) </vt:lpstr>
      <vt:lpstr>Σύγκριση μέτρων ομαδοποιημένης κατανομής και των αντίστοιχων του SPSS (1 από 2)</vt:lpstr>
      <vt:lpstr>Σύγκριση μέτρων ομαδοποιημένης κατανομής και των αντίστοιχων του SPSS (2 από 2)</vt:lpstr>
      <vt:lpstr>Κανονική κατανομή (1 από 3)</vt:lpstr>
      <vt:lpstr>Κανονική κατανομή (2 από 3)</vt:lpstr>
      <vt:lpstr>Κανονική κατανομή (3 από 3)</vt:lpstr>
      <vt:lpstr>Περιπτώσεις διαφορών δύο κανονικών κατανομών (1 από 3)</vt:lpstr>
      <vt:lpstr>Περιπτώσεις διαφορών  δύο κανονικών κατανομών (2 από 3)</vt:lpstr>
      <vt:lpstr>Περιπτώσεις διαφορών  δύο κανονικών κατανομών (3 από 3)</vt:lpstr>
      <vt:lpstr>Ιδιότητες της κανονικής κατανομής (1 από 3)</vt:lpstr>
      <vt:lpstr>Ιδιότητες της κανονικής κατανομής (2 από 3)</vt:lpstr>
      <vt:lpstr>Ιδιότητες της κανονικής κατανομής (3 από 3)</vt:lpstr>
      <vt:lpstr>Ιδιότητες της κανονικής κατανομής: προβλήματα (1 από 2)</vt:lpstr>
      <vt:lpstr>Ιδιότητες της κανονικής κατανομής: προβλήματα (2 από 2)</vt:lpstr>
      <vt:lpstr>Τυπική κανονική κατανομή (1 από 2)</vt:lpstr>
      <vt:lpstr>Τυπική κανονική κατανομή (2 από 2)</vt:lpstr>
      <vt:lpstr>Τυπική κανονική κατανομή: χρήση της σε προβλήματα κανονικής κατανομής (1 από 2)</vt:lpstr>
      <vt:lpstr>Τυπική κανονική κατανομή: χρήση της σε προβλήματα κανονικής κατανομής (2 από 2)</vt:lpstr>
      <vt:lpstr>Πίνακας τυπικής κανονικής κατανομής (1 από 3)</vt:lpstr>
      <vt:lpstr>Πίνακας τυπικής κανονικής κατανομής (2 από 3)</vt:lpstr>
      <vt:lpstr>Πίνακας τυπικής κανονικής κατανομής (συνέχεια) (3 από 3)</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(1/5)</vt:lpstr>
      <vt:lpstr>Σημείωμα Χρήσης Έργων Τρίτων (2/5)</vt:lpstr>
      <vt:lpstr>Σημείωμα Χρήσης Έργων Τρίτων (3/5)</vt:lpstr>
      <vt:lpstr>Σημείωμα Χρήσης Έργων Τρίτων (4/5) </vt:lpstr>
      <vt:lpstr>Σημείωμα Χρήσης Έργων Τρίτων (5/5)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Alexandros Chantzis</cp:lastModifiedBy>
  <cp:revision>206</cp:revision>
  <dcterms:created xsi:type="dcterms:W3CDTF">2012-09-06T09:03:05Z</dcterms:created>
  <dcterms:modified xsi:type="dcterms:W3CDTF">2015-10-19T11:51:26Z</dcterms:modified>
</cp:coreProperties>
</file>