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embeddings/oleObject4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4.xml" ContentType="application/vnd.openxmlformats-officedocument.presentationml.notesSlide+xml"/>
  <Override PartName="/ppt/embeddings/oleObject11.bin" ContentType="application/vnd.openxmlformats-officedocument.oleObject"/>
  <Override PartName="/ppt/notesSlides/notesSlide2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6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1" r:id="rId2"/>
    <p:sldId id="302" r:id="rId3"/>
    <p:sldId id="303" r:id="rId4"/>
    <p:sldId id="304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05" r:id="rId18"/>
    <p:sldId id="319" r:id="rId19"/>
    <p:sldId id="320" r:id="rId20"/>
    <p:sldId id="318" r:id="rId21"/>
    <p:sldId id="322" r:id="rId22"/>
    <p:sldId id="323" r:id="rId23"/>
    <p:sldId id="324" r:id="rId24"/>
    <p:sldId id="325" r:id="rId25"/>
    <p:sldId id="321" r:id="rId26"/>
    <p:sldId id="328" r:id="rId27"/>
    <p:sldId id="280" r:id="rId28"/>
    <p:sldId id="290" r:id="rId29"/>
    <p:sldId id="295" r:id="rId30"/>
    <p:sldId id="299" r:id="rId31"/>
    <p:sldId id="292" r:id="rId32"/>
    <p:sldId id="291" r:id="rId33"/>
    <p:sldId id="294" r:id="rId34"/>
    <p:sldId id="293" r:id="rId35"/>
    <p:sldId id="329" r:id="rId36"/>
    <p:sldId id="330" r:id="rId37"/>
    <p:sldId id="300" r:id="rId38"/>
    <p:sldId id="331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05"/>
            <p14:sldId id="319"/>
            <p14:sldId id="320"/>
            <p14:sldId id="318"/>
            <p14:sldId id="322"/>
            <p14:sldId id="323"/>
            <p14:sldId id="324"/>
            <p14:sldId id="325"/>
            <p14:sldId id="321"/>
            <p14:sldId id="328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9"/>
            <p14:sldId id="330"/>
            <p14:sldId id="300"/>
            <p14:sldId id="33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3" d="100"/>
          <a:sy n="83" d="100"/>
        </p:scale>
        <p:origin x="-1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19/10/15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8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33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Μεθοδολογία των Επιστημών του Ανθρώπου: Στατιστική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Περιγραφική Στατιστική</a:t>
            </a:r>
            <a:endParaRPr lang="en-US" sz="2800" dirty="0" smtClean="0"/>
          </a:p>
          <a:p>
            <a:endParaRPr lang="el-GR" sz="2800" dirty="0"/>
          </a:p>
          <a:p>
            <a:r>
              <a:rPr lang="el-GR" sz="2800" dirty="0" smtClean="0"/>
              <a:t>Βασίλης Γιαλαμάς</a:t>
            </a:r>
          </a:p>
          <a:p>
            <a:r>
              <a:rPr lang="el-GR" sz="2800" dirty="0" smtClean="0"/>
              <a:t>Σχολή Επιστημών της Αγωγής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Εκπαίδευσης και Αγωγής στην Προσχολική Ηλικία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09609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</a:t>
            </a:r>
            <a:r>
              <a:rPr lang="el-GR" sz="2400" dirty="0" smtClean="0">
                <a:cs typeface="Times New Roman" pitchFamily="18" charset="0"/>
              </a:rPr>
              <a:t>κιδωτό </a:t>
            </a:r>
            <a:r>
              <a:rPr lang="el-GR" sz="2400" dirty="0">
                <a:cs typeface="Times New Roman" pitchFamily="18" charset="0"/>
              </a:rPr>
              <a:t>διάγραμμα 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l-GR" sz="2400" dirty="0">
                <a:cs typeface="Times New Roman" pitchFamily="18" charset="0"/>
              </a:rPr>
              <a:t>ραβδόγραμμα) </a:t>
            </a:r>
            <a:r>
              <a:rPr lang="el-GR" sz="2400" dirty="0" smtClean="0">
                <a:cs typeface="Times New Roman" pitchFamily="18" charset="0"/>
              </a:rPr>
              <a:t>και κυκλικό </a:t>
            </a:r>
            <a:r>
              <a:rPr lang="el-GR" sz="2400" dirty="0">
                <a:cs typeface="Times New Roman" pitchFamily="18" charset="0"/>
              </a:rPr>
              <a:t>διάγραμμα σχετικών </a:t>
            </a:r>
            <a:r>
              <a:rPr lang="el-GR" sz="2400" dirty="0" smtClean="0">
                <a:cs typeface="Times New Roman" pitchFamily="18" charset="0"/>
              </a:rPr>
              <a:t>συχνοτήτων.</a:t>
            </a:r>
            <a:endParaRPr lang="el-GR" sz="2400" b="1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Κατανομή κατηγορικής </a:t>
            </a:r>
            <a:r>
              <a:rPr lang="el-GR" sz="3600" dirty="0" smtClean="0"/>
              <a:t>μεταβλητής </a:t>
            </a:r>
            <a:r>
              <a:rPr lang="el-GR" sz="3600" dirty="0" smtClean="0">
                <a:cs typeface="Times New Roman" pitchFamily="18" charset="0"/>
              </a:rPr>
              <a:t>(2 </a:t>
            </a:r>
            <a:r>
              <a:rPr lang="el-GR" sz="3600" dirty="0">
                <a:cs typeface="Times New Roman" pitchFamily="18" charset="0"/>
              </a:rPr>
              <a:t>από </a:t>
            </a:r>
            <a:r>
              <a:rPr lang="el-GR" sz="3600" dirty="0" smtClean="0">
                <a:cs typeface="Times New Roman" pitchFamily="18" charset="0"/>
              </a:rPr>
              <a:t>2)</a:t>
            </a:r>
            <a:endParaRPr lang="el-GR" sz="3600" dirty="0"/>
          </a:p>
        </p:txBody>
      </p:sp>
      <p:pic>
        <p:nvPicPr>
          <p:cNvPr id="5" name="Picture Placeholder 4" descr="Εικόνα με ακιδωτό διάγραμμα (ραβδόγραμμα) και κυκλικό διάγραμμα σχετικών συχνοτήτων.&#10;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05" b="-29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767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Κωδωνοειδής συμμετρική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cs typeface="Times New Roman" pitchFamily="18" charset="0"/>
              </a:rPr>
              <a:t>Χαρακτηριστικές μορφές κατανομών συχνοτήτων</a:t>
            </a:r>
            <a:r>
              <a:rPr lang="el-GR" sz="3600" dirty="0"/>
              <a:t> ποσοτικής </a:t>
            </a:r>
            <a:r>
              <a:rPr lang="el-GR" sz="3600" dirty="0" smtClean="0"/>
              <a:t>μεταβλητής (1 από 6)</a:t>
            </a:r>
            <a:endParaRPr lang="el-GR" sz="3600" dirty="0"/>
          </a:p>
        </p:txBody>
      </p:sp>
      <p:pic>
        <p:nvPicPr>
          <p:cNvPr id="3" name="Picture Placeholder 2" descr="Εικόνα με ιστόγραμμα κωδωνοειδούς συμμετρικής μορφής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55" r="-12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280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Ομοιόμορφη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cs typeface="Times New Roman" pitchFamily="18" charset="0"/>
              </a:rPr>
              <a:t>Χαρακτηριστικές μορφές κατανομών συχνοτήτων</a:t>
            </a:r>
            <a:r>
              <a:rPr lang="el-GR" sz="3600" dirty="0"/>
              <a:t> ποσοτικής </a:t>
            </a:r>
            <a:r>
              <a:rPr lang="el-GR" sz="3600" dirty="0" smtClean="0"/>
              <a:t>μεταβλητής (2 από 6)</a:t>
            </a:r>
            <a:endParaRPr lang="el-GR" sz="3600" dirty="0"/>
          </a:p>
        </p:txBody>
      </p:sp>
      <p:pic>
        <p:nvPicPr>
          <p:cNvPr id="3" name="Picture Placeholder 2" descr="Εικόνα με ομοιόμορφο ιστόγραμμα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4" r="-11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805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Κωδωνοειδής με </a:t>
            </a:r>
            <a:r>
              <a:rPr lang="el-GR" sz="2400" dirty="0"/>
              <a:t>θετική ασυμμετρία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cs typeface="Times New Roman" pitchFamily="18" charset="0"/>
              </a:rPr>
              <a:t>Χαρακτηριστικές μορφές κατανομών συχνοτήτων</a:t>
            </a:r>
            <a:r>
              <a:rPr lang="el-GR" sz="3600" dirty="0"/>
              <a:t> ποσοτικής </a:t>
            </a:r>
            <a:r>
              <a:rPr lang="el-GR" sz="3600" dirty="0" smtClean="0"/>
              <a:t>μεταβλητής (3 από 6)</a:t>
            </a:r>
            <a:endParaRPr lang="el-GR" sz="3600" dirty="0"/>
          </a:p>
        </p:txBody>
      </p:sp>
      <p:pic>
        <p:nvPicPr>
          <p:cNvPr id="3" name="Picture Placeholder 2" descr="Εικόνα με ιστόγραμμα κωδωνοειδούς μορφής με θετική ασυμμετρία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7" r="-10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805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</a:t>
            </a:r>
            <a:r>
              <a:rPr lang="el-GR" sz="2400" dirty="0" smtClean="0"/>
              <a:t>ωδωνοειδής με </a:t>
            </a:r>
            <a:r>
              <a:rPr lang="el-GR" sz="2400" dirty="0"/>
              <a:t>αρνητική ασυμμετρία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cs typeface="Times New Roman" pitchFamily="18" charset="0"/>
              </a:rPr>
              <a:t>Χαρακτηριστικές μορφές κατανομών συχνοτήτων</a:t>
            </a:r>
            <a:r>
              <a:rPr lang="el-GR" sz="3600" dirty="0"/>
              <a:t> ποσοτικής </a:t>
            </a:r>
            <a:r>
              <a:rPr lang="el-GR" sz="3600" dirty="0" smtClean="0"/>
              <a:t>μεταβλητής (4 από 6)</a:t>
            </a:r>
            <a:endParaRPr lang="el-GR" sz="3600" dirty="0"/>
          </a:p>
        </p:txBody>
      </p:sp>
      <p:pic>
        <p:nvPicPr>
          <p:cNvPr id="3" name="Picture Placeholder 2" descr="Εικόνα με ιστόγραμμα κωδωνοειδούς μορφής με αρνητική ασυμμετρία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7" r="-10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805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Κωδωνοειδής με </a:t>
            </a:r>
            <a:r>
              <a:rPr lang="el-GR" sz="2400" dirty="0"/>
              <a:t>ισχυρή </a:t>
            </a:r>
            <a:r>
              <a:rPr lang="el-GR" sz="2400" dirty="0" smtClean="0"/>
              <a:t>θετική ασυμμετρία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cs typeface="Times New Roman" pitchFamily="18" charset="0"/>
              </a:rPr>
              <a:t>Χαρακτηριστικές μορφές κατανομών συχνοτήτων</a:t>
            </a:r>
            <a:r>
              <a:rPr lang="el-GR" sz="3600" dirty="0"/>
              <a:t> ποσοτικής </a:t>
            </a:r>
            <a:r>
              <a:rPr lang="el-GR" sz="3600" dirty="0" smtClean="0"/>
              <a:t>μεταβλητής (5 από 6)</a:t>
            </a:r>
            <a:endParaRPr lang="el-GR" sz="3600" dirty="0"/>
          </a:p>
        </p:txBody>
      </p:sp>
      <p:pic>
        <p:nvPicPr>
          <p:cNvPr id="3" name="Picture Placeholder 2" descr="Εικόνα με ιστόγραμμα κωδωνοειδούς μορφής με ισχυρή θετική ασυμμετρία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7" r="-10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805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Δικόρυφη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cs typeface="Times New Roman" pitchFamily="18" charset="0"/>
              </a:rPr>
              <a:t>Χαρακτηριστικές μορφές κατανομών συχνοτήτων</a:t>
            </a:r>
            <a:r>
              <a:rPr lang="el-GR" sz="3600" dirty="0"/>
              <a:t> ποσοτικής </a:t>
            </a:r>
            <a:r>
              <a:rPr lang="el-GR" sz="3600" dirty="0" smtClean="0"/>
              <a:t>μεταβλητής (6 από 6)</a:t>
            </a:r>
            <a:endParaRPr lang="el-GR" sz="3600" dirty="0"/>
          </a:p>
        </p:txBody>
      </p:sp>
      <p:pic>
        <p:nvPicPr>
          <p:cNvPr id="3" name="Picture Placeholder 2" descr="Εικόνα με ιστόγραμμα δικόρυφης μορφής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3" r="-10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805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Times New Roman" pitchFamily="18" charset="0"/>
              </a:rPr>
              <a:t>Στατιστικός συμβολισμός -Αθροίσματα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cs typeface="Times New Roman" pitchFamily="18" charset="0"/>
              </a:rPr>
              <a:t>Συμβολική </a:t>
            </a:r>
            <a:r>
              <a:rPr lang="el-GR" sz="2400" b="1" dirty="0">
                <a:cs typeface="Times New Roman" pitchFamily="18" charset="0"/>
              </a:rPr>
              <a:t>παράσταση μεταβλητής</a:t>
            </a:r>
            <a:r>
              <a:rPr lang="el-GR" sz="2400" dirty="0">
                <a:cs typeface="Times New Roman" pitchFamily="18" charset="0"/>
              </a:rPr>
              <a:t>.</a:t>
            </a:r>
            <a:r>
              <a:rPr lang="el-GR" sz="2400" dirty="0"/>
              <a:t> </a:t>
            </a:r>
            <a:endParaRPr lang="el-GR" sz="2400" dirty="0" smtClean="0"/>
          </a:p>
          <a:p>
            <a:pPr lvl="1">
              <a:buFont typeface="Arial"/>
              <a:buChar char="•"/>
            </a:pPr>
            <a:r>
              <a:rPr lang="el-GR" sz="2000" dirty="0">
                <a:cs typeface="Times New Roman" pitchFamily="18" charset="0"/>
              </a:rPr>
              <a:t>Ένα σύνολο τιμών μπορεί να σημειωθεί με όπου N το πλήθος των τιμών. Το X</a:t>
            </a:r>
            <a:r>
              <a:rPr lang="el-GR" sz="2000" baseline="-25000" dirty="0">
                <a:cs typeface="Times New Roman" pitchFamily="18" charset="0"/>
              </a:rPr>
              <a:t>1</a:t>
            </a:r>
            <a:r>
              <a:rPr lang="el-GR" sz="2000" dirty="0">
                <a:cs typeface="Times New Roman" pitchFamily="18" charset="0"/>
              </a:rPr>
              <a:t> είναι η πρώτη τιμή, X</a:t>
            </a:r>
            <a:r>
              <a:rPr lang="el-GR" sz="2000" baseline="-25000" dirty="0">
                <a:cs typeface="Times New Roman" pitchFamily="18" charset="0"/>
              </a:rPr>
              <a:t>2</a:t>
            </a:r>
            <a:r>
              <a:rPr lang="el-GR" sz="2000" dirty="0">
                <a:cs typeface="Times New Roman" pitchFamily="18" charset="0"/>
              </a:rPr>
              <a:t> η δεύτερη, ... X</a:t>
            </a:r>
            <a:r>
              <a:rPr lang="el-GR" sz="2000" baseline="-25000" dirty="0">
                <a:cs typeface="Times New Roman" pitchFamily="18" charset="0"/>
              </a:rPr>
              <a:t>N</a:t>
            </a:r>
            <a:r>
              <a:rPr lang="el-GR" sz="2000" dirty="0">
                <a:cs typeface="Times New Roman" pitchFamily="18" charset="0"/>
              </a:rPr>
              <a:t> η νιοστή </a:t>
            </a:r>
            <a:r>
              <a:rPr lang="el-GR" sz="2000" dirty="0" smtClean="0">
                <a:cs typeface="Times New Roman" pitchFamily="18" charset="0"/>
              </a:rPr>
              <a:t>τιμή</a:t>
            </a:r>
            <a:endParaRPr lang="en-US" sz="2000" dirty="0"/>
          </a:p>
          <a:p>
            <a:r>
              <a:rPr lang="el-GR" sz="2400" b="1" dirty="0" smtClean="0">
                <a:cs typeface="Times New Roman" pitchFamily="18" charset="0"/>
              </a:rPr>
              <a:t>Άθροισμα </a:t>
            </a:r>
            <a:r>
              <a:rPr lang="el-GR" sz="2400" b="1" dirty="0">
                <a:cs typeface="Times New Roman" pitchFamily="18" charset="0"/>
              </a:rPr>
              <a:t>μιας μεταβλητής.</a:t>
            </a:r>
          </a:p>
          <a:p>
            <a:pPr lvl="1">
              <a:buFont typeface="Arial"/>
              <a:buChar char="•"/>
            </a:pPr>
            <a:r>
              <a:rPr lang="el-GR" sz="2000" dirty="0" smtClean="0">
                <a:cs typeface="Times New Roman" pitchFamily="18" charset="0"/>
              </a:rPr>
              <a:t>Το  </a:t>
            </a:r>
            <a:r>
              <a:rPr lang="el-GR" sz="2000" dirty="0">
                <a:cs typeface="Times New Roman" pitchFamily="18" charset="0"/>
              </a:rPr>
              <a:t>άθροισμα των  τιμών X</a:t>
            </a:r>
            <a:r>
              <a:rPr lang="el-GR" sz="2000" baseline="-25000" dirty="0">
                <a:cs typeface="Times New Roman" pitchFamily="18" charset="0"/>
              </a:rPr>
              <a:t>1</a:t>
            </a:r>
            <a:r>
              <a:rPr lang="el-GR" sz="2000" dirty="0">
                <a:cs typeface="Times New Roman" pitchFamily="18" charset="0"/>
              </a:rPr>
              <a:t>, X</a:t>
            </a:r>
            <a:r>
              <a:rPr lang="el-GR" sz="2000" baseline="-25000" dirty="0">
                <a:cs typeface="Times New Roman" pitchFamily="18" charset="0"/>
              </a:rPr>
              <a:t>2</a:t>
            </a:r>
            <a:r>
              <a:rPr lang="el-GR" sz="2000" dirty="0">
                <a:cs typeface="Times New Roman" pitchFamily="18" charset="0"/>
              </a:rPr>
              <a:t>, ... X</a:t>
            </a:r>
            <a:r>
              <a:rPr lang="el-GR" sz="2000" baseline="-25000" dirty="0">
                <a:cs typeface="Times New Roman" pitchFamily="18" charset="0"/>
              </a:rPr>
              <a:t>N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μιας  μεταβλητής Χ συμβολίζεται με</a:t>
            </a:r>
            <a:r>
              <a:rPr lang="el-GR" sz="2000" dirty="0" smtClean="0">
                <a:cs typeface="Times New Roman" pitchFamily="18" charset="0"/>
              </a:rPr>
              <a:t>: </a:t>
            </a:r>
          </a:p>
          <a:p>
            <a:pPr lvl="1">
              <a:buFont typeface="Arial"/>
              <a:buChar char="•"/>
            </a:pPr>
            <a:endParaRPr lang="el-GR" sz="2400" dirty="0">
              <a:cs typeface="Times New Roman" pitchFamily="18" charset="0"/>
            </a:endParaRPr>
          </a:p>
          <a:p>
            <a:pPr marL="1828800" lvl="4" indent="0">
              <a:buNone/>
            </a:pPr>
            <a:r>
              <a:rPr lang="el-GR" sz="2400" dirty="0" smtClean="0">
                <a:cs typeface="Times New Roman" pitchFamily="18" charset="0"/>
              </a:rPr>
              <a:t>, όπου</a:t>
            </a:r>
            <a:endParaRPr lang="el-GR" sz="2400" dirty="0"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23293"/>
              </p:ext>
            </p:extLst>
          </p:nvPr>
        </p:nvGraphicFramePr>
        <p:xfrm>
          <a:off x="1331640" y="4253542"/>
          <a:ext cx="948556" cy="975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444500" imgH="457200" progId="Equation.3">
                  <p:embed/>
                </p:oleObj>
              </mc:Choice>
              <mc:Fallback>
                <p:oleObj name="Equation" r:id="rId4" imgW="444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253542"/>
                        <a:ext cx="948556" cy="975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28218"/>
              </p:ext>
            </p:extLst>
          </p:nvPr>
        </p:nvGraphicFramePr>
        <p:xfrm>
          <a:off x="3851920" y="4221088"/>
          <a:ext cx="4016447" cy="104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6" imgW="1765300" imgH="457200" progId="Equation.3">
                  <p:embed/>
                </p:oleObj>
              </mc:Choice>
              <mc:Fallback>
                <p:oleObj name="Equation" r:id="rId6" imgW="1765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1920" y="4221088"/>
                        <a:ext cx="4016447" cy="1040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60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Κανόνες Άθροισης</a:t>
            </a:r>
            <a:endParaRPr lang="el-G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550171"/>
              </p:ext>
            </p:extLst>
          </p:nvPr>
        </p:nvGraphicFramePr>
        <p:xfrm>
          <a:off x="1835696" y="1988840"/>
          <a:ext cx="5467636" cy="23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2476500" imgH="1054100" progId="Equation.3">
                  <p:embed/>
                </p:oleObj>
              </mc:Choice>
              <mc:Fallback>
                <p:oleObj name="Equation" r:id="rId4" imgW="24765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1988840"/>
                        <a:ext cx="5467636" cy="232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93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725144"/>
            <a:ext cx="5486400" cy="1015008"/>
          </a:xfrm>
        </p:spPr>
        <p:txBody>
          <a:bodyPr>
            <a:normAutofit/>
          </a:bodyPr>
          <a:lstStyle/>
          <a:p>
            <a:r>
              <a:rPr lang="el-GR" dirty="0"/>
              <a:t>Το άθροισμα όλων των τιμών της μεταβλητής μπορεί να </a:t>
            </a:r>
            <a:r>
              <a:rPr lang="el-GR" dirty="0" smtClean="0"/>
              <a:t>γραφεί:</a:t>
            </a:r>
            <a:endParaRPr lang="el-GR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Συμβολισμός  της κατανομής συχνοτήτων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435340"/>
              </p:ext>
            </p:extLst>
          </p:nvPr>
        </p:nvGraphicFramePr>
        <p:xfrm>
          <a:off x="1979712" y="5406089"/>
          <a:ext cx="4248472" cy="831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4" imgW="2336800" imgH="457200" progId="Equation.3">
                  <p:embed/>
                </p:oleObj>
              </mc:Choice>
              <mc:Fallback>
                <p:oleObj name="Equation" r:id="rId4" imgW="2336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5406089"/>
                        <a:ext cx="4248472" cy="831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Placeholder 3" descr="Πίνακας με κατανομές συχνοτήτων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55" r="-9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3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Παρουσιάζονται βασικές έννοιες της περιγραφικής </a:t>
            </a:r>
            <a:r>
              <a:rPr lang="el-GR" dirty="0" smtClean="0"/>
              <a:t>στατιστικής όπως </a:t>
            </a:r>
            <a:r>
              <a:rPr lang="el-GR" dirty="0"/>
              <a:t>πληθυσμός, δείγμα, μεταβλητή, κατανομή συχνοτήτων και τα χαρακτηριστικά της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108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κεντρικής θέσης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Χρησιμοποιείται για να εκφράσει το σημείο μεγαλύτερης συγκέντρωσης των τιμών και κατά κάποιο τρόπο, αντιπροσωπεύει την </a:t>
            </a:r>
            <a:r>
              <a:rPr lang="el-GR" sz="2400" dirty="0" smtClean="0"/>
              <a:t>ομάδα.</a:t>
            </a:r>
          </a:p>
          <a:p>
            <a:r>
              <a:rPr lang="el-GR" sz="2400" dirty="0"/>
              <a:t>Τα σπουδαιότερα μέτρα για αριθμητικά δεδομένα</a:t>
            </a:r>
          </a:p>
          <a:p>
            <a:pPr lvl="1">
              <a:buFont typeface="Arial"/>
              <a:buChar char="•"/>
            </a:pPr>
            <a:r>
              <a:rPr lang="el-GR" sz="2000" dirty="0"/>
              <a:t>Επικρατούσα τιμή</a:t>
            </a:r>
          </a:p>
          <a:p>
            <a:pPr lvl="1">
              <a:buFont typeface="Arial"/>
              <a:buChar char="•"/>
            </a:pPr>
            <a:r>
              <a:rPr lang="el-GR" sz="2000" dirty="0"/>
              <a:t>Μέση τιμή</a:t>
            </a:r>
          </a:p>
          <a:p>
            <a:pPr lvl="1">
              <a:buFont typeface="Arial"/>
              <a:buChar char="•"/>
            </a:pPr>
            <a:r>
              <a:rPr lang="el-GR" sz="2000" dirty="0" smtClean="0"/>
              <a:t>Διάμεσος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Για </a:t>
            </a:r>
            <a:r>
              <a:rPr lang="el-GR" sz="2400" dirty="0"/>
              <a:t>ποιοτικά και κατηγορικά δεδομένα χρησιμοποιείται η Επικρατούσα τιμή</a:t>
            </a:r>
          </a:p>
        </p:txBody>
      </p:sp>
    </p:spTree>
    <p:extLst>
      <p:ext uri="{BB962C8B-B14F-4D97-AF65-F5344CB8AC3E}">
        <p14:creationId xmlns:p14="http://schemas.microsoft.com/office/powerpoint/2010/main" val="384727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Μέση Τιμή</a:t>
            </a:r>
            <a:endParaRPr lang="el-GR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806458"/>
              </p:ext>
            </p:extLst>
          </p:nvPr>
        </p:nvGraphicFramePr>
        <p:xfrm>
          <a:off x="2411760" y="1705744"/>
          <a:ext cx="42481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4" imgW="1803400" imgH="520700" progId="Equation.3">
                  <p:embed/>
                </p:oleObj>
              </mc:Choice>
              <mc:Fallback>
                <p:oleObj name="Equation" r:id="rId4" imgW="18034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705744"/>
                        <a:ext cx="424815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173329"/>
              </p:ext>
            </p:extLst>
          </p:nvPr>
        </p:nvGraphicFramePr>
        <p:xfrm>
          <a:off x="2627784" y="3248566"/>
          <a:ext cx="4896544" cy="90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MathType Equation" r:id="rId6" imgW="2209800" imgH="406400" progId="Equation">
                  <p:embed/>
                </p:oleObj>
              </mc:Choice>
              <mc:Fallback>
                <p:oleObj name="MathType Equation" r:id="rId6" imgW="2209800" imgH="40640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248566"/>
                        <a:ext cx="4896544" cy="900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7360" y="299695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000" dirty="0" smtClean="0"/>
              <a:t>, όπου</a:t>
            </a:r>
            <a:endParaRPr lang="en-US" sz="2000" dirty="0" smtClean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75060" y="4483968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π.χ. η μέση τιμή των τιμών 7, 13, 10, 20, 30 είναι: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8312"/>
              </p:ext>
            </p:extLst>
          </p:nvPr>
        </p:nvGraphicFramePr>
        <p:xfrm>
          <a:off x="2627784" y="5056381"/>
          <a:ext cx="4032448" cy="89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8" imgW="1778000" imgH="393700" progId="Equation.3">
                  <p:embed/>
                </p:oleObj>
              </mc:Choice>
              <mc:Fallback>
                <p:oleObj name="Equation" r:id="rId8" imgW="1778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7784" y="5056381"/>
                        <a:ext cx="4032448" cy="892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78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μέσης τιμής από κατανομή συχνοτήτων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Content Placeholder 3" descr="Πίνακας κατανομής συχνοτήτων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72" b="-21572"/>
          <a:stretch>
            <a:fillRect/>
          </a:stretch>
        </p:blipFill>
        <p:spPr/>
      </p:pic>
      <p:graphicFrame>
        <p:nvGraphicFramePr>
          <p:cNvPr id="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0412862"/>
              </p:ext>
            </p:extLst>
          </p:nvPr>
        </p:nvGraphicFramePr>
        <p:xfrm>
          <a:off x="4427984" y="2420888"/>
          <a:ext cx="4273859" cy="189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5" imgW="2057400" imgH="914400" progId="Equation.3">
                  <p:embed/>
                </p:oleObj>
              </mc:Choice>
              <mc:Fallback>
                <p:oleObj name="Equation" r:id="rId5" imgW="2057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420888"/>
                        <a:ext cx="4273859" cy="1899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54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Υπολογισμός μέσου όρου από κατανομή συχνοτήτων για </a:t>
            </a:r>
            <a:r>
              <a:rPr lang="el-GR" sz="3200" dirty="0" smtClean="0"/>
              <a:t>τα </a:t>
            </a:r>
            <a:r>
              <a:rPr lang="el-GR" sz="3200" dirty="0"/>
              <a:t>δεδομένα </a:t>
            </a:r>
            <a:r>
              <a:rPr lang="el-GR" sz="3200" dirty="0" smtClean="0"/>
              <a:t>του</a:t>
            </a:r>
            <a:br>
              <a:rPr lang="el-GR" sz="3200" dirty="0" smtClean="0"/>
            </a:br>
            <a:r>
              <a:rPr lang="el-GR" sz="3200" dirty="0" smtClean="0"/>
              <a:t>ακουστικού</a:t>
            </a:r>
            <a:r>
              <a:rPr lang="el-GR" sz="3200" dirty="0"/>
              <a:t>-φωνητικού </a:t>
            </a:r>
            <a:r>
              <a:rPr lang="el-GR" sz="3200" dirty="0" smtClean="0"/>
              <a:t>τεστ</a:t>
            </a:r>
            <a:endParaRPr lang="el-GR" sz="3200" dirty="0"/>
          </a:p>
        </p:txBody>
      </p:sp>
      <p:pic>
        <p:nvPicPr>
          <p:cNvPr id="3" name="Content Placeholder 2" descr="Πίνακας κατανομής συχνοτήτων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38" b="-11538"/>
          <a:stretch>
            <a:fillRect/>
          </a:stretch>
        </p:blipFill>
        <p:spPr/>
      </p:pic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32950"/>
              </p:ext>
            </p:extLst>
          </p:nvPr>
        </p:nvGraphicFramePr>
        <p:xfrm>
          <a:off x="4860032" y="2276872"/>
          <a:ext cx="2808312" cy="133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Εξίσωση" r:id="rId5" imgW="1244600" imgH="520700" progId="Equation.3">
                  <p:embed/>
                </p:oleObj>
              </mc:Choice>
              <mc:Fallback>
                <p:oleObj name="Εξίσωση" r:id="rId5" imgW="1244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276872"/>
                        <a:ext cx="2808312" cy="1330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64228"/>
              </p:ext>
            </p:extLst>
          </p:nvPr>
        </p:nvGraphicFramePr>
        <p:xfrm>
          <a:off x="4885939" y="4221088"/>
          <a:ext cx="2854413" cy="118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Εξίσωση" r:id="rId7" imgW="1371600" imgH="520700" progId="Equation.3">
                  <p:embed/>
                </p:oleObj>
              </mc:Choice>
              <mc:Fallback>
                <p:oleObj name="Εξίσωση" r:id="rId7" imgW="1371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939" y="4221088"/>
                        <a:ext cx="2854413" cy="1184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30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Υπολογισμός μέσου όρου ομαδοποιημένης κατανομής </a:t>
            </a:r>
            <a:r>
              <a:rPr lang="el-GR" sz="3200" dirty="0" smtClean="0"/>
              <a:t>συχνοτήτων</a:t>
            </a:r>
            <a:endParaRPr lang="el-GR" sz="3200" dirty="0"/>
          </a:p>
        </p:txBody>
      </p:sp>
      <p:pic>
        <p:nvPicPr>
          <p:cNvPr id="4" name="Content Placeholder 3" descr="Πίνακας κατανομής συχνοτήτων της υποκλίμακας WPPSI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48" b="-17348"/>
          <a:stretch>
            <a:fillRect/>
          </a:stretch>
        </p:blipFill>
        <p:spPr/>
      </p:pic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394995"/>
              </p:ext>
            </p:extLst>
          </p:nvPr>
        </p:nvGraphicFramePr>
        <p:xfrm>
          <a:off x="4960843" y="3140968"/>
          <a:ext cx="299553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Εξίσωση" r:id="rId5" imgW="1536700" imgH="520700" progId="Equation.3">
                  <p:embed/>
                </p:oleObj>
              </mc:Choice>
              <mc:Fallback>
                <p:oleObj name="Εξίσωση" r:id="rId5" imgW="15367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843" y="3140968"/>
                        <a:ext cx="2995533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41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Διάμεσος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Η </a:t>
            </a:r>
            <a:r>
              <a:rPr lang="el-GR" sz="2400" dirty="0"/>
              <a:t>διάμεσος είναι μια τιμή, τέτοια </a:t>
            </a:r>
            <a:r>
              <a:rPr lang="el-GR" sz="2400" dirty="0" smtClean="0"/>
              <a:t>ώστε </a:t>
            </a:r>
            <a:r>
              <a:rPr lang="el-GR" sz="2400" dirty="0"/>
              <a:t>ο αριθμός των παρατηρήσεων που είναι μεγαλύτερες απ' αυτήν, να είναι ίσος με τον αριθμό των παρατηρήσεων που είναι μικρότερές της. </a:t>
            </a:r>
            <a:endParaRPr lang="el-GR" sz="2400" dirty="0" smtClean="0"/>
          </a:p>
          <a:p>
            <a:pPr lvl="1">
              <a:buFont typeface="Arial"/>
              <a:buChar char="•"/>
            </a:pPr>
            <a:r>
              <a:rPr lang="el-GR" sz="2000" dirty="0"/>
              <a:t>Στην περίπτωση, που </a:t>
            </a:r>
            <a:r>
              <a:rPr lang="el-GR" sz="2000" b="1" dirty="0"/>
              <a:t>το πλήθος των τιμών είναι περιττός αριθμός,</a:t>
            </a:r>
            <a:r>
              <a:rPr lang="el-GR" sz="2000" dirty="0"/>
              <a:t> διάμεσος είναι η μεσαία τιμή π.χ. για τις τιμές  5, 8, 12, 15, 20 η διάμεσος είναι η </a:t>
            </a:r>
            <a:endParaRPr lang="el-GR" sz="2000" dirty="0" smtClean="0"/>
          </a:p>
          <a:p>
            <a:pPr lvl="1">
              <a:buFont typeface="Arial"/>
              <a:buChar char="•"/>
            </a:pPr>
            <a:r>
              <a:rPr lang="el-GR" sz="2000" dirty="0"/>
              <a:t>Αν το </a:t>
            </a:r>
            <a:r>
              <a:rPr lang="el-GR" sz="2000" b="1" dirty="0"/>
              <a:t>πλήθος των τιμών  είναι άρτιος</a:t>
            </a:r>
            <a:r>
              <a:rPr lang="el-GR" sz="2000" dirty="0"/>
              <a:t>, η διάμεσος είναι η μέση τιμή των δύο μεσαίων τιμών π.χ. γ</a:t>
            </a:r>
            <a:r>
              <a:rPr lang="el-GR" sz="2000" dirty="0" smtClean="0"/>
              <a:t>ια τις τιμές </a:t>
            </a:r>
            <a:r>
              <a:rPr lang="el-GR" sz="2000" dirty="0"/>
              <a:t>14, 20, 28, 29, 32, 38 </a:t>
            </a:r>
            <a:r>
              <a:rPr lang="el-GR" sz="2000" dirty="0" smtClean="0"/>
              <a:t>τότε</a:t>
            </a:r>
            <a:r>
              <a:rPr lang="el-GR" sz="2000" dirty="0"/>
              <a:t>: 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931084"/>
              </p:ext>
            </p:extLst>
          </p:nvPr>
        </p:nvGraphicFramePr>
        <p:xfrm>
          <a:off x="3131840" y="3789041"/>
          <a:ext cx="84547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MathType Equation" r:id="rId4" imgW="444307" imgH="190417" progId="Equation">
                  <p:embed/>
                </p:oleObj>
              </mc:Choice>
              <mc:Fallback>
                <p:oleObj name="MathType Equation" r:id="rId4" imgW="444307" imgH="190417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789041"/>
                        <a:ext cx="84547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341414"/>
              </p:ext>
            </p:extLst>
          </p:nvPr>
        </p:nvGraphicFramePr>
        <p:xfrm>
          <a:off x="1187624" y="4869160"/>
          <a:ext cx="3168352" cy="4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MathType Equation" r:id="rId6" imgW="1384300" imgH="228600" progId="Equation">
                  <p:embed/>
                </p:oleObj>
              </mc:Choice>
              <mc:Fallback>
                <p:oleObj name="MathType Equation" r:id="rId6" imgW="1384300" imgH="22860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869160"/>
                        <a:ext cx="3168352" cy="41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64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Διάμεσος </a:t>
            </a:r>
            <a:r>
              <a:rPr lang="el-GR" dirty="0">
                <a:cs typeface="Times New Roman" pitchFamily="18" charset="0"/>
              </a:rPr>
              <a:t>Ομαδοποιημένης Κατανομής Συχνοτήτων</a:t>
            </a:r>
            <a:endParaRPr lang="el-GR" dirty="0"/>
          </a:p>
        </p:txBody>
      </p:sp>
      <p:pic>
        <p:nvPicPr>
          <p:cNvPr id="4" name="Content Placeholder 3" descr="Πίνακας κατανομής συχνοτήτων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42" b="-26142"/>
          <a:stretch>
            <a:fillRect/>
          </a:stretch>
        </p:blipFill>
        <p:spPr/>
      </p:pic>
      <p:sp>
        <p:nvSpPr>
          <p:cNvPr id="11" name="8 - TextBox"/>
          <p:cNvSpPr txBox="1"/>
          <p:nvPr/>
        </p:nvSpPr>
        <p:spPr>
          <a:xfrm>
            <a:off x="2016224" y="1628800"/>
            <a:ext cx="248376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dirty="0" smtClean="0"/>
              <a:t>Εντοπίζουμε το</a:t>
            </a:r>
            <a:r>
              <a:rPr lang="en-US" dirty="0" smtClean="0"/>
              <a:t> </a:t>
            </a:r>
            <a:r>
              <a:rPr lang="el-GR" dirty="0" smtClean="0"/>
              <a:t>πρώτο </a:t>
            </a:r>
            <a:r>
              <a:rPr lang="en-US" dirty="0" smtClean="0"/>
              <a:t> </a:t>
            </a:r>
            <a:r>
              <a:rPr lang="el-GR" dirty="0" smtClean="0"/>
              <a:t>διάστημα </a:t>
            </a:r>
            <a:r>
              <a:rPr lang="en-US" dirty="0" smtClean="0"/>
              <a:t>(k), </a:t>
            </a:r>
            <a:r>
              <a:rPr lang="el-GR" dirty="0" smtClean="0"/>
              <a:t>ξεκινώντας από το πρώτο</a:t>
            </a:r>
            <a:r>
              <a:rPr lang="en-US" dirty="0" smtClean="0"/>
              <a:t>,</a:t>
            </a:r>
            <a:r>
              <a:rPr lang="el-GR" dirty="0" smtClean="0"/>
              <a:t>  για το οποίο </a:t>
            </a:r>
            <a:r>
              <a:rPr lang="en-US" i="1" dirty="0" err="1" smtClean="0"/>
              <a:t>cf</a:t>
            </a:r>
            <a:r>
              <a:rPr lang="el-GR" i="1" dirty="0" smtClean="0"/>
              <a:t> &gt; Ν/2 </a:t>
            </a:r>
            <a:r>
              <a:rPr lang="el-GR" dirty="0" smtClean="0"/>
              <a:t>και υπολογίζουμε:</a:t>
            </a:r>
            <a:endParaRPr lang="el-GR" i="1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47003"/>
              </p:ext>
            </p:extLst>
          </p:nvPr>
        </p:nvGraphicFramePr>
        <p:xfrm>
          <a:off x="611560" y="3140968"/>
          <a:ext cx="2520280" cy="108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Εξίσωση" r:id="rId5" imgW="1320227" imgH="571252" progId="Equation.3">
                  <p:embed/>
                </p:oleObj>
              </mc:Choice>
              <mc:Fallback>
                <p:oleObj name="Εξίσωση" r:id="rId5" imgW="1320227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140968"/>
                        <a:ext cx="2520280" cy="1087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6 - TextBox"/>
          <p:cNvSpPr txBox="1"/>
          <p:nvPr/>
        </p:nvSpPr>
        <p:spPr>
          <a:xfrm>
            <a:off x="432048" y="4293096"/>
            <a:ext cx="3563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k</a:t>
            </a:r>
            <a:r>
              <a:rPr lang="en-US" b="1" baseline="-25000" dirty="0" smtClean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   </a:t>
            </a:r>
            <a:r>
              <a:rPr lang="el-GR" dirty="0" smtClean="0"/>
              <a:t>Κατ. πραγματικό όριο</a:t>
            </a:r>
          </a:p>
          <a:p>
            <a:pPr>
              <a:lnSpc>
                <a:spcPts val="2400"/>
              </a:lnSpc>
            </a:pPr>
            <a:r>
              <a:rPr lang="en-US" b="1" i="1" dirty="0" smtClean="0"/>
              <a:t>cf</a:t>
            </a:r>
            <a:r>
              <a:rPr lang="en-US" b="1" baseline="-25000" dirty="0" smtClean="0"/>
              <a:t>k-1 </a:t>
            </a:r>
            <a:r>
              <a:rPr lang="en-US" baseline="-25000" dirty="0" smtClean="0"/>
              <a:t>  </a:t>
            </a:r>
            <a:r>
              <a:rPr lang="el-GR" dirty="0" smtClean="0"/>
              <a:t>Αθροιστική </a:t>
            </a:r>
            <a:r>
              <a:rPr lang="el-GR" dirty="0" err="1" smtClean="0"/>
              <a:t>Συχν</a:t>
            </a:r>
            <a:r>
              <a:rPr lang="el-GR" dirty="0" smtClean="0"/>
              <a:t>. </a:t>
            </a:r>
            <a:endParaRPr lang="en-US" dirty="0" smtClean="0"/>
          </a:p>
          <a:p>
            <a:pPr>
              <a:lnSpc>
                <a:spcPts val="2400"/>
              </a:lnSpc>
            </a:pPr>
            <a:r>
              <a:rPr lang="el-GR" dirty="0" smtClean="0"/>
              <a:t>προηγούμενου διαστήματος</a:t>
            </a:r>
          </a:p>
          <a:p>
            <a:pPr>
              <a:lnSpc>
                <a:spcPts val="2400"/>
              </a:lnSpc>
            </a:pPr>
            <a:r>
              <a:rPr lang="en-US" b="1" i="1" dirty="0" err="1" smtClean="0"/>
              <a:t>f</a:t>
            </a:r>
            <a:r>
              <a:rPr lang="en-US" b="1" i="1" baseline="-25000" dirty="0" err="1" smtClean="0"/>
              <a:t>k</a:t>
            </a:r>
            <a:r>
              <a:rPr lang="en-US" b="1" baseline="-25000" dirty="0" smtClean="0"/>
              <a:t>  </a:t>
            </a:r>
            <a:r>
              <a:rPr lang="en-US" baseline="-25000" dirty="0" smtClean="0"/>
              <a:t>  </a:t>
            </a:r>
            <a:r>
              <a:rPr lang="en-US" dirty="0" smtClean="0"/>
              <a:t>  </a:t>
            </a:r>
            <a:r>
              <a:rPr lang="el-GR" dirty="0" smtClean="0"/>
              <a:t>Συχνότητα Διαστήματος </a:t>
            </a:r>
            <a:r>
              <a:rPr lang="en-US" dirty="0" smtClean="0"/>
              <a:t>k</a:t>
            </a:r>
          </a:p>
          <a:p>
            <a:pPr>
              <a:lnSpc>
                <a:spcPts val="2400"/>
              </a:lnSpc>
            </a:pPr>
            <a:r>
              <a:rPr lang="en-US" b="1" i="1" dirty="0" smtClean="0"/>
              <a:t>h </a:t>
            </a:r>
            <a:r>
              <a:rPr lang="en-US" i="1" dirty="0" smtClean="0"/>
              <a:t> </a:t>
            </a:r>
            <a:r>
              <a:rPr lang="el-GR" i="1" dirty="0" smtClean="0"/>
              <a:t>   </a:t>
            </a:r>
            <a:r>
              <a:rPr lang="el-GR" dirty="0" smtClean="0"/>
              <a:t>Εύρος διαστήματος</a:t>
            </a:r>
            <a:endParaRPr lang="el-GR" dirty="0"/>
          </a:p>
        </p:txBody>
      </p:sp>
      <p:cxnSp>
        <p:nvCxnSpPr>
          <p:cNvPr id="14" name="12 - Ευθύγραμμο βέλος σύνδεσης"/>
          <p:cNvCxnSpPr/>
          <p:nvPr/>
        </p:nvCxnSpPr>
        <p:spPr>
          <a:xfrm>
            <a:off x="3707904" y="3140968"/>
            <a:ext cx="4032448" cy="792088"/>
          </a:xfrm>
          <a:prstGeom prst="straightConnector1">
            <a:avLst/>
          </a:prstGeom>
          <a:ln>
            <a:solidFill>
              <a:schemeClr val="dk1">
                <a:alpha val="57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2 - Ευθύγραμμο βέλος σύνδεσης"/>
          <p:cNvCxnSpPr/>
          <p:nvPr/>
        </p:nvCxnSpPr>
        <p:spPr>
          <a:xfrm>
            <a:off x="3707904" y="3140968"/>
            <a:ext cx="1080120" cy="720080"/>
          </a:xfrm>
          <a:prstGeom prst="straightConnector1">
            <a:avLst/>
          </a:prstGeom>
          <a:ln>
            <a:solidFill>
              <a:schemeClr val="dk1">
                <a:alpha val="57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727378"/>
              </p:ext>
            </p:extLst>
          </p:nvPr>
        </p:nvGraphicFramePr>
        <p:xfrm>
          <a:off x="4824486" y="5445224"/>
          <a:ext cx="356393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7" imgW="2730500" imgH="393700" progId="Equation.3">
                  <p:embed/>
                </p:oleObj>
              </mc:Choice>
              <mc:Fallback>
                <p:oleObj name="Equation" r:id="rId7" imgW="2730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86" y="5445224"/>
                        <a:ext cx="3563938" cy="512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27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Times New Roman" pitchFamily="18" charset="0"/>
              </a:rPr>
              <a:t>Ομαδοποιημένη Κατανομή </a:t>
            </a:r>
            <a:r>
              <a:rPr lang="el-GR" dirty="0" smtClean="0">
                <a:cs typeface="Times New Roman" pitchFamily="18" charset="0"/>
              </a:rPr>
              <a:t>Συχνοτήτων (1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Το μέγεθος του πίνακα κατανομής συχνοτήτων δεν διευκολύνει τη μελέτη του και αποφασίζουμε τη χρήση ενός μικρού σχετικά αριθμού διαστημάτων σταθερού </a:t>
            </a:r>
            <a:r>
              <a:rPr lang="el-GR" sz="2800" dirty="0" smtClean="0"/>
              <a:t>εύρους.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4566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</a:t>
            </a:r>
            <a:r>
              <a:rPr lang="el-GR" sz="2000" dirty="0" smtClean="0"/>
              <a:t>.0.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</a:rPr>
              <a:t>Copyright Εθνικόν και Καποδιστριακόν Πανεπιστήμιον Αθηνών 2015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Βασίλης Γιαλαμάς 2015. Βασίλης Γιαλαμάς. «Μεθοδολογία των Επιστημών του Ανθρώπου: Στατιστική. Περιγραφική Στατιστική». Έκδοση: 1.0. Αθήνα 2015. Διαθέσιμο </a:t>
            </a:r>
            <a:r>
              <a:rPr lang="el-GR" sz="2000" dirty="0"/>
              <a:t>από τη δικτυακή </a:t>
            </a:r>
            <a:r>
              <a:rPr lang="el-GR" sz="2000" dirty="0">
                <a:solidFill>
                  <a:srgbClr val="000000"/>
                </a:solidFill>
              </a:rPr>
              <a:t>διεύθυνση: </a:t>
            </a: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opencourses.uoa.gr</a:t>
            </a:r>
            <a:r>
              <a:rPr lang="en-US" sz="2000" dirty="0">
                <a:solidFill>
                  <a:srgbClr val="000000"/>
                </a:solidFill>
              </a:rPr>
              <a:t>/courses/ECD102/</a:t>
            </a:r>
            <a:r>
              <a:rPr lang="el-GR" sz="2000">
                <a:solidFill>
                  <a:srgbClr val="000000"/>
                </a:solidFill>
              </a:rPr>
              <a:t>.</a:t>
            </a:r>
            <a:endParaRPr lang="el-G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smtClean="0"/>
              <a:t>5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Εικόνα 1, Σελίδα 7: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Ιστόγρ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Εικόνα 2, Σελίδα 8: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Πολύγωνο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Εικόνα 3, </a:t>
            </a:r>
            <a:r>
              <a:rPr lang="el-GR" sz="2000" b="1" dirty="0">
                <a:solidFill>
                  <a:srgbClr val="000000"/>
                </a:solidFill>
              </a:rPr>
              <a:t>Σελίδα </a:t>
            </a:r>
            <a:r>
              <a:rPr lang="el-GR" sz="2000" b="1" dirty="0" smtClean="0">
                <a:solidFill>
                  <a:srgbClr val="000000"/>
                </a:solidFill>
              </a:rPr>
              <a:t>10: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κιδωτό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διάγρ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(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αβ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δόγρ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α)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κυκλικό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διάγρ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σχετικών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l-GR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  <a:endParaRPr lang="el-G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000000"/>
                </a:solidFill>
              </a:rPr>
              <a:t>Εικόνα 4, Σελίδα 11: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ιστόγρ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κωδωνοειδούς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συμμετρικής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μορφής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Εικόνα </a:t>
            </a:r>
            <a:r>
              <a:rPr lang="el-GR" sz="2000" b="1" dirty="0">
                <a:solidFill>
                  <a:srgbClr val="000000"/>
                </a:solidFill>
              </a:rPr>
              <a:t>5</a:t>
            </a:r>
            <a:r>
              <a:rPr lang="el-GR" sz="2000" b="1" dirty="0" smtClean="0">
                <a:solidFill>
                  <a:srgbClr val="000000"/>
                </a:solidFill>
              </a:rPr>
              <a:t>, Σελίδα 12: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ομοιόμορφο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ιστόγρ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Εικόνα </a:t>
            </a:r>
            <a:r>
              <a:rPr lang="el-GR" sz="2000" b="1" dirty="0">
                <a:solidFill>
                  <a:srgbClr val="000000"/>
                </a:solidFill>
              </a:rPr>
              <a:t>6</a:t>
            </a:r>
            <a:r>
              <a:rPr lang="el-GR" sz="2000" b="1" dirty="0" smtClean="0">
                <a:solidFill>
                  <a:srgbClr val="000000"/>
                </a:solidFill>
              </a:rPr>
              <a:t>, Σελίδα 13: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ιστόγρ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κωδωνοειδούς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μορφής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θετική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συμμετρί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  <a:endParaRPr lang="el-G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0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000000"/>
                </a:solidFill>
              </a:rPr>
              <a:t>Εικόνα 7, Σελίδα 14: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ιστόγρ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κωδωνοειδούς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μορφής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ρνητική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συμμετρί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Εικόνα </a:t>
            </a:r>
            <a:r>
              <a:rPr lang="el-GR" sz="2000" b="1" dirty="0">
                <a:solidFill>
                  <a:srgbClr val="000000"/>
                </a:solidFill>
              </a:rPr>
              <a:t>8, Σελίδα 15: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ιστόγρ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κωδωνοειδούς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μορφής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ισχυρή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θετική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συμμετρί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Εικόνα </a:t>
            </a:r>
            <a:r>
              <a:rPr lang="el-GR" sz="2000" b="1" dirty="0">
                <a:solidFill>
                  <a:srgbClr val="000000"/>
                </a:solidFill>
              </a:rPr>
              <a:t>9</a:t>
            </a:r>
            <a:r>
              <a:rPr lang="el-GR" sz="2000" b="1" dirty="0" smtClean="0">
                <a:solidFill>
                  <a:srgbClr val="000000"/>
                </a:solidFill>
              </a:rPr>
              <a:t>, Σελίδα 16: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ιστόγρ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δικόρυφης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μορφής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</a:p>
        </p:txBody>
      </p:sp>
    </p:spTree>
    <p:extLst>
      <p:ext uri="{BB962C8B-B14F-4D97-AF65-F5344CB8AC3E}">
        <p14:creationId xmlns:p14="http://schemas.microsoft.com/office/powerpoint/2010/main" val="179023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r>
              <a:rPr lang="el-GR" dirty="0"/>
              <a:t>5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1, Σελίδα 6: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ομ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δο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π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οιημένη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τιμών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WPPSI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2, Σελίδα 9: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76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νη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π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ίων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τά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το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φύλο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  <a:endParaRPr lang="el-G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3, Σελίδες 19 και 22: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νομές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5</a:t>
            </a:r>
            <a:r>
              <a:rPr lang="en-US" dirty="0" smtClean="0"/>
              <a:t>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</a:t>
            </a:r>
            <a:r>
              <a:rPr lang="el-GR" sz="2000" b="1" dirty="0">
                <a:solidFill>
                  <a:srgbClr val="000000"/>
                </a:solidFill>
              </a:rPr>
              <a:t>4</a:t>
            </a:r>
            <a:r>
              <a:rPr lang="el-GR" sz="2000" b="1" dirty="0" smtClean="0">
                <a:solidFill>
                  <a:srgbClr val="000000"/>
                </a:solidFill>
              </a:rPr>
              <a:t>, Σελίδα 23: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</a:t>
            </a:r>
            <a:r>
              <a:rPr lang="el-GR" sz="2000" b="1" dirty="0">
                <a:solidFill>
                  <a:srgbClr val="000000"/>
                </a:solidFill>
              </a:rPr>
              <a:t>5</a:t>
            </a:r>
            <a:r>
              <a:rPr lang="el-GR" sz="2000" b="1" dirty="0" smtClean="0">
                <a:solidFill>
                  <a:srgbClr val="000000"/>
                </a:solidFill>
              </a:rPr>
              <a:t>, Σελίδα 24: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της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υ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π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οκλίμ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WPPSI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 smtClean="0">
                <a:solidFill>
                  <a:srgbClr val="000000"/>
                </a:solidFill>
              </a:rPr>
              <a:t>C</a:t>
            </a:r>
            <a:r>
              <a:rPr lang="el-GR" sz="2000" dirty="0" smtClean="0">
                <a:solidFill>
                  <a:srgbClr val="000000"/>
                </a:solidFill>
              </a:rPr>
              <a:t>opyright </a:t>
            </a:r>
            <a:r>
              <a:rPr lang="el-GR" sz="2000" dirty="0">
                <a:solidFill>
                  <a:srgbClr val="000000"/>
                </a:solidFill>
              </a:rPr>
              <a:t>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  <a:endParaRPr lang="el-G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</a:t>
            </a:r>
            <a:r>
              <a:rPr lang="el-GR" sz="2000" b="1" dirty="0">
                <a:solidFill>
                  <a:srgbClr val="000000"/>
                </a:solidFill>
              </a:rPr>
              <a:t>6</a:t>
            </a:r>
            <a:r>
              <a:rPr lang="el-GR" sz="2000" b="1" dirty="0" smtClean="0">
                <a:solidFill>
                  <a:srgbClr val="000000"/>
                </a:solidFill>
              </a:rPr>
              <a:t>, Σελίδα 26: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Πατάκη</a:t>
            </a: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6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Times New Roman" pitchFamily="18" charset="0"/>
              </a:rPr>
              <a:t>Ομαδοποιημένη Κατανομή Συχνοτήτων </a:t>
            </a:r>
            <a:r>
              <a:rPr lang="el-GR" dirty="0" smtClean="0">
                <a:cs typeface="Times New Roman" pitchFamily="18" charset="0"/>
              </a:rPr>
              <a:t>(2 </a:t>
            </a:r>
            <a:r>
              <a:rPr lang="el-GR" dirty="0">
                <a:cs typeface="Times New Roman" pitchFamily="18" charset="0"/>
              </a:rPr>
              <a:t>από 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Διαδικασία κατασκευής φαινομενικών ορίων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l-GR" sz="2000" dirty="0"/>
              <a:t>Για απλότητα στις κοινωνικές επιστήμες τα όρια των διαστημάτων που εμφανίζονται στον πίνακα είναι ακέραιοι πχ. </a:t>
            </a:r>
            <a:r>
              <a:rPr lang="el-GR" sz="2000" dirty="0" smtClean="0"/>
              <a:t>[2  4] </a:t>
            </a:r>
            <a:r>
              <a:rPr lang="el-GR" sz="2000" dirty="0"/>
              <a:t>και ονομάζονται φαινομενικά όρια</a:t>
            </a:r>
            <a:r>
              <a:rPr lang="el-GR" sz="2000" dirty="0" smtClean="0"/>
              <a:t>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l-GR" sz="2000" dirty="0"/>
              <a:t>Αποφασίζουμε ποιο εύρος διαστήματος είναι κατάλληλο π.χ. δ</a:t>
            </a:r>
            <a:r>
              <a:rPr lang="el-GR" sz="2000" dirty="0" smtClean="0"/>
              <a:t> = 3</a:t>
            </a:r>
            <a:endParaRPr lang="el-GR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l-GR" sz="2000" dirty="0"/>
              <a:t>Βρίσκουμε το κατώτερο όριο του πρώτου διαστήματος πχ. </a:t>
            </a:r>
            <a:r>
              <a:rPr lang="en-US" sz="2000" dirty="0"/>
              <a:t>l</a:t>
            </a:r>
            <a:r>
              <a:rPr lang="en-US" sz="2000" baseline="-25000" dirty="0"/>
              <a:t>1</a:t>
            </a:r>
            <a:r>
              <a:rPr lang="en-US" sz="2000" dirty="0"/>
              <a:t> = 2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l-GR" sz="2000" dirty="0"/>
              <a:t>Προσθέτουμε στο </a:t>
            </a:r>
            <a:r>
              <a:rPr lang="en-US" sz="2000" dirty="0"/>
              <a:t>l</a:t>
            </a:r>
            <a:r>
              <a:rPr lang="en-US" sz="2000" baseline="-25000" dirty="0"/>
              <a:t>1</a:t>
            </a:r>
            <a:r>
              <a:rPr lang="el-GR" sz="2000" baseline="-25000" dirty="0"/>
              <a:t> </a:t>
            </a:r>
            <a:r>
              <a:rPr lang="el-GR" sz="2000" dirty="0"/>
              <a:t> το εύρος δ για να βρούμε το </a:t>
            </a:r>
            <a:r>
              <a:rPr lang="en-US" sz="2000" dirty="0"/>
              <a:t>l</a:t>
            </a:r>
            <a:r>
              <a:rPr lang="el-GR" sz="2000" baseline="-25000" dirty="0"/>
              <a:t>2</a:t>
            </a:r>
            <a:r>
              <a:rPr lang="el-GR" sz="2000" dirty="0"/>
              <a:t>     </a:t>
            </a:r>
            <a:endParaRPr lang="el-GR" sz="2000" dirty="0" smtClean="0"/>
          </a:p>
          <a:p>
            <a:pPr lvl="1">
              <a:spcAft>
                <a:spcPts val="600"/>
              </a:spcAft>
              <a:buFontTx/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l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= 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1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 + δ = 2 + 3 = 5,   </a:t>
            </a:r>
            <a:r>
              <a:rPr lang="en-US" sz="2000" dirty="0" smtClean="0"/>
              <a:t>l</a:t>
            </a:r>
            <a:r>
              <a:rPr lang="el-GR" sz="2000" baseline="-25000" dirty="0" smtClean="0"/>
              <a:t>3</a:t>
            </a:r>
            <a:r>
              <a:rPr lang="el-GR" sz="2000" dirty="0" smtClean="0"/>
              <a:t> = </a:t>
            </a:r>
            <a:r>
              <a:rPr lang="en-US" sz="2000" dirty="0" smtClean="0"/>
              <a:t>l</a:t>
            </a:r>
            <a:r>
              <a:rPr lang="el-GR" sz="2000" baseline="-25000" dirty="0" smtClean="0"/>
              <a:t>2 </a:t>
            </a:r>
            <a:r>
              <a:rPr lang="el-GR" sz="2000" dirty="0" smtClean="0"/>
              <a:t> + δ = 5 + 3 = 8 κ.ο.κ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l-GR" sz="2000" dirty="0" smtClean="0"/>
              <a:t>Από </a:t>
            </a:r>
            <a:r>
              <a:rPr lang="el-GR" sz="2000" dirty="0"/>
              <a:t>ανώτερο φαινομενικό όριο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l-GR" sz="2000" dirty="0" smtClean="0"/>
              <a:t>υπολογίζεται: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 </a:t>
            </a:r>
            <a:r>
              <a:rPr lang="en-US" sz="2000" dirty="0"/>
              <a:t>= l</a:t>
            </a:r>
            <a:r>
              <a:rPr lang="el-GR" sz="2000" baseline="-25000" dirty="0"/>
              <a:t>2</a:t>
            </a:r>
            <a:r>
              <a:rPr lang="en-US" sz="2000" dirty="0"/>
              <a:t> – 1</a:t>
            </a:r>
            <a:r>
              <a:rPr lang="el-GR" sz="2000" dirty="0"/>
              <a:t> = </a:t>
            </a:r>
            <a:r>
              <a:rPr lang="el-GR" sz="2000" dirty="0" smtClean="0"/>
              <a:t>4            </a:t>
            </a:r>
            <a:r>
              <a:rPr lang="en-US" sz="2000" dirty="0" smtClean="0"/>
              <a:t>u</a:t>
            </a:r>
            <a:r>
              <a:rPr lang="el-GR" sz="2000" baseline="-25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= l</a:t>
            </a:r>
            <a:r>
              <a:rPr lang="el-GR" sz="2000" baseline="-25000" dirty="0"/>
              <a:t>3</a:t>
            </a:r>
            <a:r>
              <a:rPr lang="en-US" sz="2000" dirty="0"/>
              <a:t> – 1</a:t>
            </a:r>
            <a:r>
              <a:rPr lang="el-GR" sz="2000" dirty="0"/>
              <a:t> = 7  </a:t>
            </a:r>
            <a:r>
              <a:rPr lang="el-GR" sz="2000" dirty="0" smtClean="0"/>
              <a:t>κ.ο.κ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391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Times New Roman" pitchFamily="18" charset="0"/>
              </a:rPr>
              <a:t>Ομαδοποιημένη Κατανομή Συχνοτήτων </a:t>
            </a:r>
            <a:r>
              <a:rPr lang="el-GR" dirty="0" smtClean="0">
                <a:cs typeface="Times New Roman" pitchFamily="18" charset="0"/>
              </a:rPr>
              <a:t>(3 </a:t>
            </a:r>
            <a:r>
              <a:rPr lang="el-GR" dirty="0">
                <a:cs typeface="Times New Roman" pitchFamily="18" charset="0"/>
              </a:rPr>
              <a:t>από 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l-GR" sz="2000" dirty="0" smtClean="0"/>
              <a:t>Το </a:t>
            </a:r>
            <a:r>
              <a:rPr lang="el-GR" sz="2000" dirty="0"/>
              <a:t>κέντρο κ</a:t>
            </a:r>
            <a:r>
              <a:rPr lang="el-GR" sz="2000" baseline="-25000" dirty="0"/>
              <a:t>1</a:t>
            </a:r>
            <a:r>
              <a:rPr lang="el-GR" sz="2000" dirty="0"/>
              <a:t> του διαστήματος [</a:t>
            </a:r>
            <a:r>
              <a:rPr lang="en-US" sz="2000" dirty="0"/>
              <a:t>l</a:t>
            </a:r>
            <a:r>
              <a:rPr lang="en-US" sz="2000" baseline="-25000" dirty="0"/>
              <a:t>1</a:t>
            </a:r>
            <a:r>
              <a:rPr lang="el-GR" sz="2000" baseline="-25000" dirty="0"/>
              <a:t>    </a:t>
            </a:r>
            <a:r>
              <a:rPr lang="en-US" sz="2000" dirty="0"/>
              <a:t>u</a:t>
            </a:r>
            <a:r>
              <a:rPr lang="en-US" sz="2000" baseline="-25000" dirty="0"/>
              <a:t>1</a:t>
            </a:r>
            <a:r>
              <a:rPr lang="el-GR" sz="2000" dirty="0"/>
              <a:t>] = [2  4]  υπολογίζεται :		κ</a:t>
            </a:r>
            <a:r>
              <a:rPr lang="el-GR" sz="2000" baseline="-25000" dirty="0"/>
              <a:t>1 </a:t>
            </a:r>
            <a:r>
              <a:rPr lang="el-GR" sz="2000" dirty="0"/>
              <a:t> = (</a:t>
            </a:r>
            <a:r>
              <a:rPr lang="en-US" sz="2000" dirty="0"/>
              <a:t>l</a:t>
            </a:r>
            <a:r>
              <a:rPr lang="en-US" sz="2000" baseline="-25000" dirty="0"/>
              <a:t>1</a:t>
            </a:r>
            <a:r>
              <a:rPr lang="el-GR" sz="2000" baseline="-25000" dirty="0"/>
              <a:t> </a:t>
            </a:r>
            <a:r>
              <a:rPr lang="el-GR" sz="2000" dirty="0"/>
              <a:t> +  </a:t>
            </a:r>
            <a:r>
              <a:rPr lang="en-US" sz="2000" dirty="0"/>
              <a:t>u</a:t>
            </a:r>
            <a:r>
              <a:rPr lang="en-US" sz="2000" baseline="-25000" dirty="0"/>
              <a:t>1</a:t>
            </a:r>
            <a:r>
              <a:rPr lang="el-GR" sz="2000" baseline="-25000" dirty="0"/>
              <a:t> </a:t>
            </a:r>
            <a:r>
              <a:rPr lang="el-GR" sz="2000" dirty="0"/>
              <a:t>) / 2 = (2 + </a:t>
            </a:r>
            <a:r>
              <a:rPr lang="el-GR" sz="2000" dirty="0" smtClean="0"/>
              <a:t>4) / 2 </a:t>
            </a:r>
            <a:r>
              <a:rPr lang="el-GR" sz="2000" dirty="0"/>
              <a:t>= 3  κ.ο.κ</a:t>
            </a:r>
            <a:r>
              <a:rPr lang="en-US" sz="2000" dirty="0"/>
              <a:t> </a:t>
            </a:r>
            <a:endParaRPr lang="el-GR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l-GR" sz="2000" dirty="0"/>
              <a:t>Επειδή διευκολύνει στις πράξεις να είναι ακέραιοι τα κέντρα των διαστημάτων επιλέγουμε ως εύρος του διαστήματος περιττό </a:t>
            </a:r>
            <a:r>
              <a:rPr lang="el-GR" sz="2000" dirty="0" smtClean="0"/>
              <a:t>αριθμό.</a:t>
            </a:r>
          </a:p>
          <a:p>
            <a:pPr lvl="0"/>
            <a:r>
              <a:rPr lang="el-GR" sz="2400" b="1" dirty="0">
                <a:solidFill>
                  <a:prstClr val="black"/>
                </a:solidFill>
              </a:rPr>
              <a:t>Διαδικασία κατασκευής φαινομενικών ορίων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l-GR" sz="2000" dirty="0"/>
              <a:t>Τα πραγματικά διάστημα που αντιστοιχεί στο [2 4] είναι [</a:t>
            </a:r>
            <a:r>
              <a:rPr lang="el-GR" sz="2000" dirty="0" smtClean="0"/>
              <a:t>1,5 4,5] </a:t>
            </a:r>
            <a:r>
              <a:rPr lang="el-GR" sz="2000" dirty="0"/>
              <a:t>με πραγματικά όρια το 1,5 και το 4,5, στο βαθμό που οι δεκαδικές τιμές  στρογγυλοποιούνται στον πλησιέστερο </a:t>
            </a:r>
            <a:r>
              <a:rPr lang="el-GR" sz="2000" dirty="0" smtClean="0"/>
              <a:t>ακέραιο. πχ</a:t>
            </a:r>
            <a:r>
              <a:rPr lang="el-GR" sz="2000" dirty="0"/>
              <a:t>. η τιμή 4,49 ανήκει στο [2 4] διότι στρογγυλοποιείται στο 4, ενώ η τιμή 4,51 ανήκει στο  διάστημα [5  7</a:t>
            </a:r>
            <a:r>
              <a:rPr lang="el-GR" sz="2000" dirty="0" smtClean="0"/>
              <a:t>]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9881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cs typeface="Times New Roman" pitchFamily="18" charset="0"/>
              </a:rPr>
              <a:t>Ομαδοποιημένη Κατανομή Συχνοτήτων των τιμών </a:t>
            </a:r>
            <a:r>
              <a:rPr lang="el-GR" sz="3600" dirty="0" smtClean="0">
                <a:cs typeface="Times New Roman" pitchFamily="18" charset="0"/>
              </a:rPr>
              <a:t>WPPSI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l-GR" sz="3600" dirty="0" smtClean="0">
                <a:cs typeface="Times New Roman" pitchFamily="18" charset="0"/>
              </a:rPr>
              <a:t>(1 από 3)</a:t>
            </a:r>
            <a:endParaRPr lang="el-GR" sz="3600" dirty="0"/>
          </a:p>
        </p:txBody>
      </p:sp>
      <p:pic>
        <p:nvPicPr>
          <p:cNvPr id="3" name="Picture Placeholder 2" descr="Πίνακας με ομαδοποιημένη κατανομή συχνοτήτων των τιμών WPPSI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7" b="-2457"/>
          <a:stretch>
            <a:fillRect/>
          </a:stretch>
        </p:blipFill>
        <p:spPr/>
      </p:pic>
      <p:cxnSp>
        <p:nvCxnSpPr>
          <p:cNvPr id="9" name="4 - Ευθύγραμμο βέλος σύνδεσης"/>
          <p:cNvCxnSpPr/>
          <p:nvPr/>
        </p:nvCxnSpPr>
        <p:spPr>
          <a:xfrm flipV="1">
            <a:off x="2267744" y="2780928"/>
            <a:ext cx="2160240" cy="1152128"/>
          </a:xfrm>
          <a:prstGeom prst="straightConnector1">
            <a:avLst/>
          </a:prstGeom>
          <a:ln>
            <a:solidFill>
              <a:schemeClr val="accent4">
                <a:alpha val="52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3 - TextBox"/>
          <p:cNvSpPr txBox="1"/>
          <p:nvPr/>
        </p:nvSpPr>
        <p:spPr>
          <a:xfrm>
            <a:off x="539552" y="3175808"/>
            <a:ext cx="169168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dirty="0" smtClean="0"/>
              <a:t>Ο αριθμός των περιπτώσεων με τιμές μέσα στο διάστημα</a:t>
            </a:r>
          </a:p>
          <a:p>
            <a:pPr>
              <a:defRPr/>
            </a:pPr>
            <a:r>
              <a:rPr lang="el-GR" dirty="0" smtClean="0"/>
              <a:t>[5 - 7]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573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/>
              <a:t>Γραφική παράσταση κατανομής ποσοτικής μεταβλητής: </a:t>
            </a:r>
            <a:r>
              <a:rPr lang="el-GR" sz="2400" b="1" dirty="0" smtClean="0"/>
              <a:t>Ιστόγραμμα </a:t>
            </a:r>
            <a:r>
              <a:rPr lang="el-GR" sz="2400" b="1" dirty="0"/>
              <a:t>συχνοτήτων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cs typeface="Times New Roman" pitchFamily="18" charset="0"/>
              </a:rPr>
              <a:t>Ομαδοποιημένη Κατανομή Συχνοτήτων των τιμών WPPSI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l-GR" sz="3600" dirty="0" smtClean="0">
                <a:cs typeface="Times New Roman" pitchFamily="18" charset="0"/>
              </a:rPr>
              <a:t>(2 </a:t>
            </a:r>
            <a:r>
              <a:rPr lang="el-GR" sz="3600" dirty="0">
                <a:cs typeface="Times New Roman" pitchFamily="18" charset="0"/>
              </a:rPr>
              <a:t>από 3)</a:t>
            </a:r>
            <a:endParaRPr lang="el-GR" sz="3600" dirty="0"/>
          </a:p>
        </p:txBody>
      </p:sp>
      <p:pic>
        <p:nvPicPr>
          <p:cNvPr id="3" name="Picture Placeholder 2" descr="Εικόνα με Ιστόγραμμα συχνοτήτων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52" r="-14152"/>
          <a:stretch>
            <a:fillRect/>
          </a:stretch>
        </p:blipFill>
        <p:spPr/>
      </p:pic>
      <p:cxnSp>
        <p:nvCxnSpPr>
          <p:cNvPr id="7" name="9 - Ευθύγραμμο βέλος σύνδεσης"/>
          <p:cNvCxnSpPr/>
          <p:nvPr/>
        </p:nvCxnSpPr>
        <p:spPr>
          <a:xfrm flipV="1">
            <a:off x="1979712" y="2348880"/>
            <a:ext cx="720080" cy="127467"/>
          </a:xfrm>
          <a:prstGeom prst="straightConnector1">
            <a:avLst/>
          </a:prstGeom>
          <a:ln>
            <a:solidFill>
              <a:schemeClr val="accent4">
                <a:alpha val="52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5 - Ευθύγραμμο βέλος σύνδεσης"/>
          <p:cNvCxnSpPr/>
          <p:nvPr/>
        </p:nvCxnSpPr>
        <p:spPr>
          <a:xfrm>
            <a:off x="1907704" y="4437112"/>
            <a:ext cx="1296144" cy="144016"/>
          </a:xfrm>
          <a:prstGeom prst="straightConnector1">
            <a:avLst/>
          </a:prstGeom>
          <a:ln>
            <a:solidFill>
              <a:schemeClr val="accent4">
                <a:alpha val="52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8 - TextBox"/>
          <p:cNvSpPr txBox="1"/>
          <p:nvPr/>
        </p:nvSpPr>
        <p:spPr>
          <a:xfrm>
            <a:off x="611560" y="2204864"/>
            <a:ext cx="13681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dirty="0" smtClean="0"/>
              <a:t>Απλές συχνότητες</a:t>
            </a:r>
            <a:endParaRPr lang="el-GR" dirty="0"/>
          </a:p>
        </p:txBody>
      </p:sp>
      <p:sp>
        <p:nvSpPr>
          <p:cNvPr id="12" name="4 - TextBox"/>
          <p:cNvSpPr txBox="1"/>
          <p:nvPr/>
        </p:nvSpPr>
        <p:spPr>
          <a:xfrm>
            <a:off x="395536" y="4293096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dirty="0" smtClean="0"/>
              <a:t>Κέντρα διαστημάτων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44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8 - TextBox"/>
          <p:cNvSpPr txBox="1"/>
          <p:nvPr/>
        </p:nvSpPr>
        <p:spPr>
          <a:xfrm>
            <a:off x="539552" y="1916832"/>
            <a:ext cx="13681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dirty="0" smtClean="0"/>
              <a:t>Απλές συχνότητες</a:t>
            </a:r>
            <a:endParaRPr lang="el-GR" dirty="0"/>
          </a:p>
        </p:txBody>
      </p:sp>
      <p:sp>
        <p:nvSpPr>
          <p:cNvPr id="12" name="4 - TextBox"/>
          <p:cNvSpPr txBox="1"/>
          <p:nvPr/>
        </p:nvSpPr>
        <p:spPr>
          <a:xfrm>
            <a:off x="395536" y="4293096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dirty="0" smtClean="0"/>
              <a:t>Κέντρα διαστημάτων</a:t>
            </a:r>
            <a:endParaRPr lang="el-GR" dirty="0"/>
          </a:p>
        </p:txBody>
      </p:sp>
      <p:pic>
        <p:nvPicPr>
          <p:cNvPr id="4" name="Picture Placeholder 3" descr="Εικόνα με Πολύγωνο συχνοτήτων&#10;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3" r="-6463"/>
          <a:stretch>
            <a:fillRect/>
          </a:stretch>
        </p:blipFill>
        <p:spPr/>
      </p:pic>
      <p:cxnSp>
        <p:nvCxnSpPr>
          <p:cNvPr id="9" name="5 - Ευθύγραμμο βέλος σύνδεσης"/>
          <p:cNvCxnSpPr/>
          <p:nvPr/>
        </p:nvCxnSpPr>
        <p:spPr>
          <a:xfrm flipV="1">
            <a:off x="1907704" y="4581128"/>
            <a:ext cx="1296144" cy="216024"/>
          </a:xfrm>
          <a:prstGeom prst="straightConnector1">
            <a:avLst/>
          </a:prstGeom>
          <a:ln>
            <a:solidFill>
              <a:schemeClr val="accent4">
                <a:alpha val="52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9 - Ευθύγραμμο βέλος σύνδεσης"/>
          <p:cNvCxnSpPr/>
          <p:nvPr/>
        </p:nvCxnSpPr>
        <p:spPr>
          <a:xfrm flipV="1">
            <a:off x="1907704" y="2204864"/>
            <a:ext cx="720080" cy="55460"/>
          </a:xfrm>
          <a:prstGeom prst="straightConnector1">
            <a:avLst/>
          </a:prstGeom>
          <a:ln>
            <a:solidFill>
              <a:schemeClr val="accent4">
                <a:alpha val="52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>
                <a:cs typeface="Times New Roman" pitchFamily="18" charset="0"/>
              </a:rPr>
              <a:t>Γραφική </a:t>
            </a:r>
            <a:r>
              <a:rPr lang="el-GR" sz="2400" dirty="0"/>
              <a:t>π</a:t>
            </a:r>
            <a:r>
              <a:rPr lang="el-GR" sz="2400" dirty="0">
                <a:cs typeface="Times New Roman" pitchFamily="18" charset="0"/>
              </a:rPr>
              <a:t>αράσταση </a:t>
            </a:r>
            <a:r>
              <a:rPr lang="el-GR" sz="2400" dirty="0"/>
              <a:t>κ</a:t>
            </a:r>
            <a:r>
              <a:rPr lang="el-GR" sz="2400" dirty="0">
                <a:cs typeface="Times New Roman" pitchFamily="18" charset="0"/>
              </a:rPr>
              <a:t>ατανομή</a:t>
            </a:r>
            <a:r>
              <a:rPr lang="el-GR" sz="2400" dirty="0"/>
              <a:t>ς ποσοτικής μεταβλητής: </a:t>
            </a:r>
            <a:r>
              <a:rPr lang="el-GR" sz="2400" b="1" dirty="0" smtClean="0"/>
              <a:t>Πολύγωνο </a:t>
            </a:r>
            <a:r>
              <a:rPr lang="el-GR" sz="2400" b="1" dirty="0"/>
              <a:t>συχνοτήτων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cs typeface="Times New Roman" pitchFamily="18" charset="0"/>
              </a:rPr>
              <a:t>Ομαδοποιημένη Κατανομή Συχνοτήτων των τιμών WPPSI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l-GR" sz="3600" dirty="0" smtClean="0">
                <a:cs typeface="Times New Roman" pitchFamily="18" charset="0"/>
              </a:rPr>
              <a:t>(3 </a:t>
            </a:r>
            <a:r>
              <a:rPr lang="el-GR" sz="3600" dirty="0">
                <a:cs typeface="Times New Roman" pitchFamily="18" charset="0"/>
              </a:rPr>
              <a:t>από 3)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41556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cs typeface="Times New Roman" pitchFamily="18" charset="0"/>
              </a:rPr>
              <a:t>Κατανομή συχνοτήτων </a:t>
            </a:r>
            <a:r>
              <a:rPr lang="el-GR" sz="2400" dirty="0" smtClean="0">
                <a:cs typeface="Times New Roman" pitchFamily="18" charset="0"/>
              </a:rPr>
              <a:t>76 νηπίων </a:t>
            </a:r>
            <a:r>
              <a:rPr lang="el-GR" sz="2400" dirty="0">
                <a:cs typeface="Times New Roman" pitchFamily="18" charset="0"/>
              </a:rPr>
              <a:t>κατά </a:t>
            </a:r>
            <a:r>
              <a:rPr lang="el-GR" sz="2400" dirty="0" smtClean="0">
                <a:cs typeface="Times New Roman" pitchFamily="18" charset="0"/>
              </a:rPr>
              <a:t>το φύλο</a:t>
            </a:r>
            <a:r>
              <a:rPr lang="el-GR" sz="2400" dirty="0">
                <a:cs typeface="Times New Roman" pitchFamily="18" charset="0"/>
              </a:rPr>
              <a:t>. </a:t>
            </a:r>
            <a:endParaRPr lang="el-GR" sz="2400" b="1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Κατανομή κατηγορικής </a:t>
            </a:r>
            <a:r>
              <a:rPr lang="el-GR" sz="3600" dirty="0" smtClean="0"/>
              <a:t>μεταβλητής </a:t>
            </a:r>
            <a:r>
              <a:rPr lang="el-GR" sz="3600" dirty="0" smtClean="0">
                <a:cs typeface="Times New Roman" pitchFamily="18" charset="0"/>
              </a:rPr>
              <a:t>(</a:t>
            </a:r>
            <a:r>
              <a:rPr lang="el-GR" sz="3600" dirty="0">
                <a:cs typeface="Times New Roman" pitchFamily="18" charset="0"/>
              </a:rPr>
              <a:t>1</a:t>
            </a:r>
            <a:r>
              <a:rPr lang="el-GR" sz="3600" dirty="0" smtClean="0">
                <a:cs typeface="Times New Roman" pitchFamily="18" charset="0"/>
              </a:rPr>
              <a:t> </a:t>
            </a:r>
            <a:r>
              <a:rPr lang="el-GR" sz="3600" dirty="0">
                <a:cs typeface="Times New Roman" pitchFamily="18" charset="0"/>
              </a:rPr>
              <a:t>από </a:t>
            </a:r>
            <a:r>
              <a:rPr lang="el-GR" sz="3600" dirty="0" smtClean="0">
                <a:cs typeface="Times New Roman" pitchFamily="18" charset="0"/>
              </a:rPr>
              <a:t>2)</a:t>
            </a:r>
            <a:endParaRPr lang="el-GR" sz="3600" dirty="0"/>
          </a:p>
        </p:txBody>
      </p:sp>
      <p:pic>
        <p:nvPicPr>
          <p:cNvPr id="11" name="Picture Placeholder 10" descr="Πίνακας με Κατανομή συχνοτήτων 76 νηπίων κατά το φύλο. &#10;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98" b="-29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496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1841</Words>
  <Application>Microsoft Macintosh PowerPoint</Application>
  <PresentationFormat>On-screen Show (4:3)</PresentationFormat>
  <Paragraphs>189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Θέμα του Office</vt:lpstr>
      <vt:lpstr>Equation</vt:lpstr>
      <vt:lpstr>MathType Equation</vt:lpstr>
      <vt:lpstr>Εξίσωση</vt:lpstr>
      <vt:lpstr>Μεθοδολογία των Επιστημών του Ανθρώπου: Στατιστική</vt:lpstr>
      <vt:lpstr>Περιεχόμενα ενότητας</vt:lpstr>
      <vt:lpstr>Ομαδοποιημένη Κατανομή Συχνοτήτων (1 από 3)</vt:lpstr>
      <vt:lpstr>Ομαδοποιημένη Κατανομή Συχνοτήτων (2 από 3)</vt:lpstr>
      <vt:lpstr>Ομαδοποιημένη Κατανομή Συχνοτήτων (3 από 3)</vt:lpstr>
      <vt:lpstr>Ομαδοποιημένη Κατανομή Συχνοτήτων των τιμών WPPSI (1 από 3)</vt:lpstr>
      <vt:lpstr>Ομαδοποιημένη Κατανομή Συχνοτήτων των τιμών WPPSI (2 από 3)</vt:lpstr>
      <vt:lpstr>Ομαδοποιημένη Κατανομή Συχνοτήτων των τιμών WPPSI (3 από 3)</vt:lpstr>
      <vt:lpstr>Κατανομή κατηγορικής μεταβλητής (1 από 2)</vt:lpstr>
      <vt:lpstr>Κατανομή κατηγορικής μεταβλητής (2 από 2)</vt:lpstr>
      <vt:lpstr>Χαρακτηριστικές μορφές κατανομών συχνοτήτων ποσοτικής μεταβλητής (1 από 6)</vt:lpstr>
      <vt:lpstr>Χαρακτηριστικές μορφές κατανομών συχνοτήτων ποσοτικής μεταβλητής (2 από 6)</vt:lpstr>
      <vt:lpstr>Χαρακτηριστικές μορφές κατανομών συχνοτήτων ποσοτικής μεταβλητής (3 από 6)</vt:lpstr>
      <vt:lpstr>Χαρακτηριστικές μορφές κατανομών συχνοτήτων ποσοτικής μεταβλητής (4 από 6)</vt:lpstr>
      <vt:lpstr>Χαρακτηριστικές μορφές κατανομών συχνοτήτων ποσοτικής μεταβλητής (5 από 6)</vt:lpstr>
      <vt:lpstr>Χαρακτηριστικές μορφές κατανομών συχνοτήτων ποσοτικής μεταβλητής (6 από 6)</vt:lpstr>
      <vt:lpstr>Στατιστικός συμβολισμός -Αθροίσματα</vt:lpstr>
      <vt:lpstr>Κανόνες Άθροισης</vt:lpstr>
      <vt:lpstr>Συμβολισμός  της κατανομής συχνοτήτων</vt:lpstr>
      <vt:lpstr>Μέτρα κεντρικής θέσης</vt:lpstr>
      <vt:lpstr>Μέση Τιμή</vt:lpstr>
      <vt:lpstr>Υπολογισμός μέσης τιμής από κατανομή συχνοτήτων </vt:lpstr>
      <vt:lpstr>Υπολογισμός μέσου όρου από κατανομή συχνοτήτων για τα δεδομένα του ακουστικού-φωνητικού τεστ</vt:lpstr>
      <vt:lpstr>Υπολογισμός μέσου όρου ομαδοποιημένης κατανομής συχνοτήτων</vt:lpstr>
      <vt:lpstr>Διάμεσος</vt:lpstr>
      <vt:lpstr>Διάμεσος Ομαδοποιημένης Κατανομής Συχνοτήτων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(1/5)</vt:lpstr>
      <vt:lpstr>Σημείωμα Χρήσης Έργων Τρίτων (2/5)</vt:lpstr>
      <vt:lpstr>Σημείωμα Χρήσης Έργων Τρίτων (3/5)</vt:lpstr>
      <vt:lpstr>Σημείωμα Χρήσης Έργων Τρίτων (4/5) </vt:lpstr>
      <vt:lpstr>Σημείωμα Χρήσης Έργων Τρίτων (5/5)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Alexandros Chantzis</cp:lastModifiedBy>
  <cp:revision>194</cp:revision>
  <dcterms:created xsi:type="dcterms:W3CDTF">2012-09-06T09:03:05Z</dcterms:created>
  <dcterms:modified xsi:type="dcterms:W3CDTF">2015-10-19T11:41:37Z</dcterms:modified>
</cp:coreProperties>
</file>