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6" r:id="rId21"/>
    <p:sldId id="337" r:id="rId22"/>
    <p:sldId id="338" r:id="rId23"/>
    <p:sldId id="339" r:id="rId24"/>
    <p:sldId id="340" r:id="rId25"/>
    <p:sldId id="341" r:id="rId26"/>
    <p:sldId id="348" r:id="rId27"/>
    <p:sldId id="342" r:id="rId28"/>
    <p:sldId id="343" r:id="rId29"/>
    <p:sldId id="344" r:id="rId30"/>
    <p:sldId id="345" r:id="rId31"/>
    <p:sldId id="349" r:id="rId32"/>
    <p:sldId id="346" r:id="rId33"/>
    <p:sldId id="347" r:id="rId34"/>
    <p:sldId id="350" r:id="rId35"/>
    <p:sldId id="351" r:id="rId36"/>
    <p:sldId id="359" r:id="rId37"/>
    <p:sldId id="360" r:id="rId38"/>
    <p:sldId id="353" r:id="rId39"/>
    <p:sldId id="354" r:id="rId40"/>
    <p:sldId id="355" r:id="rId41"/>
    <p:sldId id="356" r:id="rId42"/>
    <p:sldId id="357" r:id="rId43"/>
    <p:sldId id="358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280" r:id="rId58"/>
    <p:sldId id="290" r:id="rId59"/>
    <p:sldId id="295" r:id="rId60"/>
    <p:sldId id="299" r:id="rId61"/>
    <p:sldId id="292" r:id="rId62"/>
    <p:sldId id="291" r:id="rId63"/>
    <p:sldId id="294" r:id="rId64"/>
    <p:sldId id="293" r:id="rId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14"/>
            <p14:sldId id="315"/>
            <p14:sldId id="316"/>
            <p14:sldId id="317"/>
            <p14:sldId id="318"/>
            <p14:sldId id="319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6"/>
            <p14:sldId id="337"/>
            <p14:sldId id="338"/>
            <p14:sldId id="339"/>
            <p14:sldId id="340"/>
            <p14:sldId id="341"/>
            <p14:sldId id="348"/>
            <p14:sldId id="342"/>
            <p14:sldId id="343"/>
            <p14:sldId id="344"/>
            <p14:sldId id="345"/>
            <p14:sldId id="349"/>
            <p14:sldId id="346"/>
            <p14:sldId id="347"/>
            <p14:sldId id="350"/>
            <p14:sldId id="351"/>
            <p14:sldId id="359"/>
            <p14:sldId id="360"/>
            <p14:sldId id="353"/>
            <p14:sldId id="354"/>
            <p14:sldId id="355"/>
            <p14:sldId id="356"/>
            <p14:sldId id="357"/>
            <p14:sldId id="358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3" d="100"/>
          <a:sy n="83" d="100"/>
        </p:scale>
        <p:origin x="84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56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23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78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306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572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7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97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25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5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28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62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880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982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026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150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763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21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211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99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324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6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406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729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7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642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352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555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6091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952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081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751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33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855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731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0353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641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4125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49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116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2822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3700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48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23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3224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853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2285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4179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5195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3439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7592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3294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6691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62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82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46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Πρόσθεση - Αφαίρεση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Πρόσθεση – Αφαίρεση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000" dirty="0" smtClean="0">
              <a:solidFill>
                <a:srgbClr val="5075BC"/>
              </a:solidFill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Πρόσθεση – Αφαίρεση</a:t>
            </a:r>
            <a:endParaRPr lang="en-US" sz="1000" dirty="0" smtClean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000" dirty="0" smtClean="0">
              <a:solidFill>
                <a:srgbClr val="5075BC"/>
              </a:solidFill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Πρόσθεση – Αφαίρεση</a:t>
            </a:r>
            <a:endParaRPr lang="en-US" sz="1000" dirty="0" smtClean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 </a:t>
            </a:r>
            <a:endParaRPr lang="en-US" sz="1000" dirty="0" smtClean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Πρόσθεση - Αφαίρεση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Πρόσθεση - Αφαίρεση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Οι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αριθμητικές πράξεις: Πρόσθεση - Αφαίρεση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e.anthony.pagesperso-orange.fr/vieprof/montessori/pageguidemontessori.htm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hd.umn.edu/ci/rationalnumberproject/87_4.html" TargetMode="External"/><Relationship Id="rId5" Type="http://schemas.openxmlformats.org/officeDocument/2006/relationships/hyperlink" Target="http://www.atozsupplies.co.uk/products/Mathematics" TargetMode="External"/><Relationship Id="rId4" Type="http://schemas.openxmlformats.org/officeDocument/2006/relationships/hyperlink" Target="http://montessori74.free.fr/materiel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5075BC"/>
                </a:solidFill>
              </a:rPr>
              <a:t>ΛΟΓΙΚΟ-ΜΑΘΗΜΑΤΙΚΕΣ </a:t>
            </a:r>
            <a:r>
              <a:rPr lang="el-GR" sz="3200" dirty="0">
                <a:solidFill>
                  <a:srgbClr val="5075BC"/>
                </a:solidFill>
              </a:rPr>
              <a:t>ΣΧΕΣΕΙΣ &amp; </a:t>
            </a:r>
            <a:br>
              <a:rPr lang="el-GR" sz="3200" dirty="0">
                <a:solidFill>
                  <a:srgbClr val="5075BC"/>
                </a:solidFill>
              </a:rPr>
            </a:br>
            <a:r>
              <a:rPr lang="el-GR" sz="3200" dirty="0">
                <a:solidFill>
                  <a:srgbClr val="5075BC"/>
                </a:solidFill>
              </a:rPr>
              <a:t>ΑΡΙΘΜΗΤΙΚΕΣ ΕΝΝΟΙΕΣ </a:t>
            </a:r>
            <a:br>
              <a:rPr lang="el-GR" sz="3200" dirty="0">
                <a:solidFill>
                  <a:srgbClr val="5075BC"/>
                </a:solidFill>
              </a:rPr>
            </a:br>
            <a:r>
              <a:rPr lang="el-GR" sz="3200" dirty="0">
                <a:solidFill>
                  <a:srgbClr val="5075BC"/>
                </a:solidFill>
              </a:rPr>
              <a:t>ΣΤΗΝ ΠΡΟΣΧΟΛΙΚΗ ΕΚΠΑΙΔΕΥΣΗ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63824" y="3645024"/>
            <a:ext cx="7776864" cy="175260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Οι αριθμητικές πράξεις: </a:t>
            </a:r>
          </a:p>
          <a:p>
            <a:pPr>
              <a:spcAft>
                <a:spcPts val="2400"/>
              </a:spcAft>
            </a:pPr>
            <a:r>
              <a:rPr lang="el-GR" sz="2800" dirty="0" smtClean="0"/>
              <a:t>                  Πρόσθεση - Αφαίρεση</a:t>
            </a:r>
            <a:r>
              <a:rPr lang="el-GR" sz="2400" dirty="0" smtClean="0"/>
              <a:t>      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         </a:t>
            </a:r>
            <a:r>
              <a:rPr lang="el-GR" sz="2400" dirty="0" smtClean="0"/>
              <a:t>Δημήτρης </a:t>
            </a:r>
            <a:r>
              <a:rPr lang="el-GR" sz="2400" dirty="0" smtClean="0"/>
              <a:t>Χασάπης</a:t>
            </a:r>
            <a:endParaRPr lang="el-GR" sz="2400" dirty="0" smtClean="0"/>
          </a:p>
          <a:p>
            <a:pPr>
              <a:spcAft>
                <a:spcPts val="2400"/>
              </a:spcAft>
            </a:pPr>
            <a:r>
              <a:rPr lang="el-GR" sz="2400" b="1" dirty="0" smtClean="0"/>
              <a:t>Τμήμα </a:t>
            </a:r>
            <a:r>
              <a:rPr lang="el-GR" sz="2400" b="1" dirty="0"/>
              <a:t>Εκπαίδευσης και </a:t>
            </a:r>
            <a:r>
              <a:rPr lang="el-GR" sz="2400" b="1" dirty="0" smtClean="0"/>
              <a:t>Αγωγής στην </a:t>
            </a:r>
            <a:r>
              <a:rPr lang="el-GR" sz="2400" b="1" dirty="0"/>
              <a:t>Προσχολική Ηλικία </a:t>
            </a:r>
          </a:p>
          <a:p>
            <a:pPr>
              <a:spcAft>
                <a:spcPts val="2400"/>
              </a:spcAft>
            </a:pPr>
            <a:endParaRPr lang="en-US" sz="2800" dirty="0" smtClean="0"/>
          </a:p>
          <a:p>
            <a:pPr>
              <a:spcAft>
                <a:spcPts val="2400"/>
              </a:spcAft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1116013" y="333375"/>
            <a:ext cx="7559675" cy="6335713"/>
            <a:chOff x="703" y="210"/>
            <a:chExt cx="4762" cy="399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93" y="210"/>
              <a:ext cx="4627" cy="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19" y="521"/>
              <a:ext cx="2540" cy="6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069" y="709"/>
              <a:ext cx="1074" cy="3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06" y="1381"/>
              <a:ext cx="4014" cy="16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93" y="1842"/>
              <a:ext cx="2991" cy="12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560" y="1618"/>
              <a:ext cx="2454" cy="1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17" y="2382"/>
              <a:ext cx="2176" cy="6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014" y="2778"/>
              <a:ext cx="318" cy="24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560" y="2132"/>
              <a:ext cx="970" cy="4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93" y="3430"/>
              <a:ext cx="4672" cy="7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839" y="3668"/>
              <a:ext cx="680" cy="35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533" y="3800"/>
              <a:ext cx="712" cy="35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1230" y="2648"/>
              <a:ext cx="614" cy="9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150" y="2648"/>
              <a:ext cx="154" cy="8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530" y="2420"/>
              <a:ext cx="1457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2150" y="1114"/>
              <a:ext cx="407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710" y="1114"/>
              <a:ext cx="1473" cy="1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074" y="3513"/>
              <a:ext cx="625" cy="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1844" y="2648"/>
              <a:ext cx="154" cy="1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2534" y="2916"/>
              <a:ext cx="1518" cy="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1384" y="2853"/>
              <a:ext cx="2603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1973" y="252"/>
              <a:ext cx="188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180975" algn="l"/>
                </a:tabLst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80975" algn="l"/>
                </a:tabLst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80975" algn="l"/>
                </a:tabLst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Μαθηματική Θεωρία</a:t>
              </a:r>
              <a:endParaRPr lang="el-GR" altLang="el-GR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l-GR" sz="2400" b="1" dirty="0">
                  <a:solidFill>
                    <a:srgbClr val="000000"/>
                  </a:solidFill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			</a:t>
              </a:r>
              <a:endParaRPr lang="el-GR" altLang="el-GR" sz="24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1610" y="482"/>
              <a:ext cx="25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>
                  <a:latin typeface="+mn-lt"/>
                </a:rPr>
                <a:t>Μαθηματικές Έννοιες</a:t>
              </a:r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auto">
            <a:xfrm>
              <a:off x="2064" y="709"/>
              <a:ext cx="11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b="1" dirty="0">
                  <a:solidFill>
                    <a:srgbClr val="5075BC"/>
                  </a:solidFill>
                  <a:latin typeface="+mn-lt"/>
                </a:rPr>
                <a:t>Πρόσθεση</a:t>
              </a:r>
              <a:r>
                <a:rPr lang="el-GR" altLang="zh-CN" sz="2400" b="1" dirty="0">
                  <a:solidFill>
                    <a:srgbClr val="FF0000"/>
                  </a:solidFill>
                  <a:latin typeface="+mn-lt"/>
                </a:rPr>
                <a:t> </a:t>
              </a:r>
              <a:endParaRPr lang="el-GR" altLang="el-GR" sz="24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9" name="Text Box 67"/>
            <p:cNvSpPr txBox="1">
              <a:spLocks noChangeArrowheads="1"/>
            </p:cNvSpPr>
            <p:nvPr/>
          </p:nvSpPr>
          <p:spPr bwMode="auto">
            <a:xfrm>
              <a:off x="1837" y="1344"/>
              <a:ext cx="3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>
                  <a:latin typeface="+mn-lt"/>
                </a:rPr>
                <a:t>Συμβολικά    Συστήματα</a:t>
              </a:r>
            </a:p>
          </p:txBody>
        </p:sp>
        <p:sp>
          <p:nvSpPr>
            <p:cNvPr id="30" name="Text Box 68"/>
            <p:cNvSpPr txBox="1">
              <a:spLocks noChangeArrowheads="1"/>
            </p:cNvSpPr>
            <p:nvPr/>
          </p:nvSpPr>
          <p:spPr bwMode="auto">
            <a:xfrm>
              <a:off x="703" y="2704"/>
              <a:ext cx="2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Συστήματα  Εννοιών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31" name="Text Box 69"/>
            <p:cNvSpPr txBox="1">
              <a:spLocks noChangeArrowheads="1"/>
            </p:cNvSpPr>
            <p:nvPr/>
          </p:nvSpPr>
          <p:spPr bwMode="auto">
            <a:xfrm>
              <a:off x="2925" y="2387"/>
              <a:ext cx="2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Μαθηματικά   Σύμβολα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32" name="Text Box 70"/>
            <p:cNvSpPr txBox="1">
              <a:spLocks noChangeArrowheads="1"/>
            </p:cNvSpPr>
            <p:nvPr/>
          </p:nvSpPr>
          <p:spPr bwMode="auto">
            <a:xfrm>
              <a:off x="2789" y="1752"/>
              <a:ext cx="11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dirty="0">
                  <a:latin typeface="+mn-lt"/>
                </a:rPr>
                <a:t>Γλώσσα </a:t>
              </a:r>
              <a:endParaRPr lang="el-GR" altLang="el-GR" sz="2400" dirty="0">
                <a:latin typeface="+mn-lt"/>
              </a:endParaRPr>
            </a:p>
          </p:txBody>
        </p:sp>
        <p:sp>
          <p:nvSpPr>
            <p:cNvPr id="33" name="Text Box 71"/>
            <p:cNvSpPr txBox="1">
              <a:spLocks noChangeArrowheads="1"/>
            </p:cNvSpPr>
            <p:nvPr/>
          </p:nvSpPr>
          <p:spPr bwMode="auto">
            <a:xfrm>
              <a:off x="4059" y="2704"/>
              <a:ext cx="22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4" name="Text Box 72"/>
            <p:cNvSpPr txBox="1">
              <a:spLocks noChangeArrowheads="1"/>
            </p:cNvSpPr>
            <p:nvPr/>
          </p:nvSpPr>
          <p:spPr bwMode="auto">
            <a:xfrm>
              <a:off x="1474" y="2251"/>
              <a:ext cx="1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b="1" dirty="0">
                  <a:solidFill>
                    <a:srgbClr val="5075BC"/>
                  </a:solidFill>
                  <a:latin typeface="+mn-lt"/>
                </a:rPr>
                <a:t>Μεταβολή</a:t>
              </a:r>
              <a:r>
                <a:rPr lang="el-GR" altLang="zh-CN" sz="2400" dirty="0">
                  <a:latin typeface="Times New Roman" panose="02020603050405020304" pitchFamily="18" charset="0"/>
                </a:rPr>
                <a:t> </a:t>
              </a:r>
              <a:endParaRPr lang="el-GR" altLang="el-GR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73"/>
            <p:cNvSpPr txBox="1">
              <a:spLocks noChangeArrowheads="1"/>
            </p:cNvSpPr>
            <p:nvPr/>
          </p:nvSpPr>
          <p:spPr bwMode="auto">
            <a:xfrm>
              <a:off x="1474" y="3838"/>
              <a:ext cx="7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zh-CN" sz="2400" b="1" dirty="0">
                  <a:solidFill>
                    <a:srgbClr val="5075BC"/>
                  </a:solidFill>
                  <a:latin typeface="+mn-lt"/>
                </a:rPr>
                <a:t>Αύξηση</a:t>
              </a:r>
              <a:r>
                <a:rPr lang="el-GR" altLang="zh-CN" sz="2400" dirty="0">
                  <a:latin typeface="+mn-lt"/>
                </a:rPr>
                <a:t> </a:t>
              </a:r>
              <a:endParaRPr lang="el-GR" altLang="el-GR" sz="2400" dirty="0">
                <a:latin typeface="+mn-lt"/>
              </a:endParaRPr>
            </a:p>
          </p:txBody>
        </p:sp>
      </p:grp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3563938" y="6092825"/>
            <a:ext cx="51482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Καταστάσεις της Πραγματικότητας</a:t>
            </a:r>
            <a:endParaRPr lang="el-GR" altLang="el-GR" sz="2400" i="1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l-GR" altLang="el-GR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Πρόσθεση</a:t>
            </a:r>
          </a:p>
          <a:p>
            <a:pPr marL="0" indent="0" algn="ctr">
              <a:buNone/>
            </a:pPr>
            <a:r>
              <a:rPr lang="el-GR" b="1" dirty="0"/>
              <a:t>Έχω</a:t>
            </a:r>
            <a:r>
              <a:rPr lang="el-GR" dirty="0"/>
              <a:t> 3 βιβλία και </a:t>
            </a:r>
            <a:r>
              <a:rPr lang="el-GR" b="1" dirty="0"/>
              <a:t>μου έφεραν δώρο </a:t>
            </a:r>
            <a:r>
              <a:rPr lang="el-GR" dirty="0"/>
              <a:t>άλλα </a:t>
            </a:r>
            <a:r>
              <a:rPr lang="el-GR" b="1" dirty="0"/>
              <a:t>2</a:t>
            </a:r>
          </a:p>
          <a:p>
            <a:pPr marL="0" indent="0" algn="ctr">
              <a:buNone/>
            </a:pPr>
            <a:r>
              <a:rPr lang="el-GR" b="1" dirty="0"/>
              <a:t>3 + 2 = </a:t>
            </a:r>
            <a:r>
              <a:rPr lang="el-GR" b="1" dirty="0" smtClean="0"/>
              <a:t>;</a:t>
            </a:r>
            <a:endParaRPr lang="el-GR" b="1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Εσύ </a:t>
            </a:r>
            <a:r>
              <a:rPr lang="el-GR" b="1" dirty="0"/>
              <a:t>έβαλες 3 βιβλία στο ράφι </a:t>
            </a:r>
            <a:r>
              <a:rPr lang="el-GR" dirty="0"/>
              <a:t>και εγώ </a:t>
            </a:r>
            <a:r>
              <a:rPr lang="el-GR" b="1" dirty="0"/>
              <a:t>έβαλα </a:t>
            </a:r>
            <a:endParaRPr lang="el-GR" b="1" dirty="0" smtClean="0"/>
          </a:p>
          <a:p>
            <a:pPr marL="0" indent="0" algn="ctr">
              <a:buNone/>
            </a:pPr>
            <a:r>
              <a:rPr lang="el-GR" b="1" dirty="0" smtClean="0"/>
              <a:t>2</a:t>
            </a:r>
            <a:r>
              <a:rPr lang="el-GR" dirty="0" smtClean="0"/>
              <a:t> </a:t>
            </a:r>
            <a:endParaRPr lang="el-GR" dirty="0"/>
          </a:p>
          <a:p>
            <a:pPr marL="0" indent="0" algn="ctr">
              <a:buNone/>
            </a:pPr>
            <a:r>
              <a:rPr lang="el-GR" dirty="0"/>
              <a:t> 3 + 2 = </a:t>
            </a:r>
            <a:r>
              <a:rPr lang="el-GR" dirty="0" smtClean="0"/>
              <a:t>;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92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ΜΑΘΗΜΑΤΙΚΗ ΕΝΝΟΙΑ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l-GR" sz="3600" b="1" dirty="0"/>
              <a:t>Έτσι κάθε μαθηματική έννοια </a:t>
            </a:r>
          </a:p>
          <a:p>
            <a:pPr marL="0" indent="0">
              <a:buNone/>
            </a:pPr>
            <a:r>
              <a:rPr lang="el-GR" sz="3600" dirty="0" smtClean="0"/>
              <a:t>	</a:t>
            </a:r>
            <a:endParaRPr lang="el-GR" sz="3600" dirty="0"/>
          </a:p>
          <a:p>
            <a:r>
              <a:rPr lang="el-GR" sz="3600" dirty="0"/>
              <a:t>έχει ένα </a:t>
            </a:r>
            <a:r>
              <a:rPr lang="el-GR" sz="3600" b="1" dirty="0"/>
              <a:t>γενικό μαθηματικό νόημα,</a:t>
            </a:r>
          </a:p>
          <a:p>
            <a:r>
              <a:rPr lang="el-GR" sz="3600" b="1" dirty="0"/>
              <a:t>αλλά αντιστοιχούμενη με μια κατάσταση της πραγματικότητας αποκτά ένα ειδικότερο νόημα </a:t>
            </a:r>
            <a:r>
              <a:rPr lang="el-GR" sz="3600" dirty="0"/>
              <a:t>στο πλαίσιο της αντιστοίχισης αυτής.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1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ΕΙΔΙΚΟ ΝΟΗΜΑ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/>
              <a:t>Το ειδικότερο νόημα </a:t>
            </a:r>
            <a:r>
              <a:rPr lang="el-GR" dirty="0"/>
              <a:t>το οποίο αποκτά μια μαθηματική έννοια αντιστοιχούμενη με μια κατάσταση της πραγματικότητας αποτελεί αφετηρία για την ιδιοποίηση των μαθηματικών εννοιών από τα παιδιά.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dirty="0"/>
              <a:t>Με αφετηρία το ειδικότερο νόημα κάθε μαθηματικής </a:t>
            </a:r>
            <a:r>
              <a:rPr lang="el-GR" dirty="0"/>
              <a:t>έννοιας συγκροτείται σταδιακά</a:t>
            </a:r>
            <a:br>
              <a:rPr lang="el-GR" dirty="0"/>
            </a:br>
            <a:r>
              <a:rPr lang="el-GR" dirty="0"/>
              <a:t>και μέσα από διδακτικές δραστηριότητες</a:t>
            </a:r>
            <a:br>
              <a:rPr lang="el-GR" dirty="0"/>
            </a:br>
            <a:r>
              <a:rPr lang="el-GR" b="1" dirty="0"/>
              <a:t>το γενικό μαθηματικό της νόημα.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41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ΜΕΤΑΣΧΗΜΑΤΙΣΜΟΙ </a:t>
            </a:r>
            <a:r>
              <a:rPr lang="en-US" dirty="0" smtClean="0"/>
              <a:t>(</a:t>
            </a:r>
            <a:r>
              <a:rPr lang="en-US" dirty="0" err="1" smtClean="0"/>
              <a:t>Lesh</a:t>
            </a:r>
            <a:r>
              <a:rPr lang="en-US" dirty="0" smtClean="0"/>
              <a:t> </a:t>
            </a:r>
            <a:r>
              <a:rPr lang="en-US" dirty="0"/>
              <a:t>- Bruner)</a:t>
            </a:r>
            <a:br>
              <a:rPr lang="en-US" dirty="0"/>
            </a:b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400" dirty="0"/>
              <a:t>Μετασχηματισμοί μεταξύ διαφόρων τύπων αναπαράστασης μιας μαθηματικής έννοιας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8" name="Picture 4" descr="figure3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1" y="2348880"/>
            <a:ext cx="673343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ΑΡΙΘΜΗΤΙΚΕΣ ΠΡΑΞΕΙΣ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l-GR" dirty="0"/>
              <a:t>Βασικές αριθμητικές πράξεις, οι οποίες ορίζονται ανεξάρτητα η μια από την άλλη, είναι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l-GR" sz="3700" b="1" dirty="0"/>
              <a:t>η πρόσθεση </a:t>
            </a:r>
            <a:r>
              <a:rPr lang="el-GR" sz="3700" dirty="0"/>
              <a:t>και ο </a:t>
            </a:r>
            <a:r>
              <a:rPr lang="el-GR" sz="3700" b="1" dirty="0"/>
              <a:t>πολλαπλασιασμός.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el-GR" sz="3500" b="1" dirty="0"/>
              <a:t>Η </a:t>
            </a:r>
            <a:r>
              <a:rPr lang="el-GR" i="1" dirty="0" smtClean="0"/>
              <a:t>αφαίρεση</a:t>
            </a:r>
            <a:r>
              <a:rPr lang="el-GR" sz="3500" b="1" dirty="0" smtClean="0"/>
              <a:t> </a:t>
            </a:r>
            <a:r>
              <a:rPr lang="el-GR" dirty="0"/>
              <a:t>αποτελεί πράξη αντιστροφής της πρόσθεσης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l-GR" dirty="0"/>
              <a:t>και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l-GR" sz="3500" b="1" dirty="0"/>
              <a:t>η</a:t>
            </a:r>
            <a:r>
              <a:rPr lang="el-GR" sz="3500" b="1" i="1" dirty="0"/>
              <a:t> </a:t>
            </a:r>
            <a:r>
              <a:rPr lang="el-GR" i="1" dirty="0"/>
              <a:t>διαίρεση </a:t>
            </a:r>
            <a:r>
              <a:rPr lang="el-GR" dirty="0"/>
              <a:t>πράξη αντιστροφής του πολλαπλασιασμού.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64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ΑΡΙΘΜΗΤΙΚΗ ΠΡΑΞΗ ΤΗΣ ΠΡΟΣΘΕΣΗΣ (</a:t>
            </a:r>
            <a:r>
              <a:rPr lang="el-GR" dirty="0" smtClean="0"/>
              <a:t>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/>
              <a:t>Η</a:t>
            </a:r>
            <a:r>
              <a:rPr lang="el-GR" b="1" dirty="0" smtClean="0"/>
              <a:t> </a:t>
            </a:r>
            <a:r>
              <a:rPr lang="el-GR" b="1" dirty="0"/>
              <a:t>αριθμητική πράξη της πρόσθεσης</a:t>
            </a:r>
          </a:p>
          <a:p>
            <a:pPr marL="0" indent="0" algn="ctr">
              <a:buNone/>
            </a:pPr>
            <a:r>
              <a:rPr lang="el-GR" dirty="0"/>
              <a:t>αντιστοιχίζεται σε καταστάσεις</a:t>
            </a:r>
          </a:p>
          <a:p>
            <a:r>
              <a:rPr lang="el-GR" b="1" dirty="0"/>
              <a:t>σύνθεσης, </a:t>
            </a:r>
          </a:p>
          <a:p>
            <a:r>
              <a:rPr lang="el-GR" b="1" dirty="0"/>
              <a:t>μεταβολής</a:t>
            </a:r>
            <a:r>
              <a:rPr lang="el-GR" dirty="0"/>
              <a:t> και </a:t>
            </a:r>
          </a:p>
          <a:p>
            <a:r>
              <a:rPr lang="el-GR" b="1" dirty="0"/>
              <a:t>σύγκρισης</a:t>
            </a:r>
            <a:r>
              <a:rPr lang="el-GR" dirty="0"/>
              <a:t> μεγεθών, </a:t>
            </a:r>
          </a:p>
          <a:p>
            <a:r>
              <a:rPr lang="el-GR" b="1" dirty="0"/>
              <a:t>καθώς και των ενδεχόμενων συνδυασμών τους</a:t>
            </a:r>
            <a:r>
              <a:rPr lang="el-GR" dirty="0"/>
              <a:t>, </a:t>
            </a:r>
            <a:r>
              <a:rPr lang="el-GR" dirty="0" smtClean="0"/>
              <a:t>των </a:t>
            </a:r>
            <a:r>
              <a:rPr lang="el-GR" dirty="0"/>
              <a:t>οποίων δομικό στοιχείο αποτελεί μια προσθετική σχέση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24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ΑΡΙΘΜΗΤΙΚΗ ΠΡΑΞΗ ΤΗΣ ΠΡΟΣΘΕΣΗΣ </a:t>
            </a:r>
            <a:r>
              <a:rPr lang="el-GR" dirty="0" smtClean="0"/>
              <a:t> (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η αριθμητική πράξη της πρόσθεσης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αντιστοιχίζεται </a:t>
            </a:r>
            <a:r>
              <a:rPr lang="el-GR" dirty="0"/>
              <a:t>σε καταστάσεις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l-GR" b="1" dirty="0"/>
              <a:t>ένωσης ή σύνθεσης μέτρων δύο μεγεθών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Τα μέτρα δύο μεγεθών </a:t>
            </a:r>
            <a:r>
              <a:rPr lang="el-GR" b="1" i="1" dirty="0"/>
              <a:t>της ίδιας ή διαφορετικής κατηγορία</a:t>
            </a:r>
            <a:r>
              <a:rPr lang="el-GR" dirty="0"/>
              <a:t>ς </a:t>
            </a:r>
            <a:r>
              <a:rPr lang="el-GR" b="1" dirty="0"/>
              <a:t>συντίθενται</a:t>
            </a:r>
            <a:r>
              <a:rPr lang="el-GR" dirty="0"/>
              <a:t> και ως αποτέλεσμα της σύνθεσης τους προκύπτει το μέτρο ενός άλλου μεγέθους </a:t>
            </a:r>
            <a:r>
              <a:rPr lang="el-GR" b="1" i="1" dirty="0"/>
              <a:t>της ίδιας ή μιας ευρύτερης εννοιολογικά κατηγορίας μεγεθών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92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ΕΝΩΣΗ Η ΣΥΝΘΕΣΗ ΜΕΤΡΩΝ ΔΥΟ ΜΕΓΕΘΩΝ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 smtClean="0"/>
              <a:t>                                                           </a:t>
            </a:r>
            <a:r>
              <a:rPr lang="el-GR" b="1" dirty="0" smtClean="0">
                <a:solidFill>
                  <a:srgbClr val="5075BC"/>
                </a:solidFill>
              </a:rPr>
              <a:t>α + β = γ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Αναμιγνύω 2 ποτήρια νερό και 1 ποτήρι χυμό.</a:t>
            </a:r>
          </a:p>
          <a:p>
            <a:pPr marL="0" indent="0" algn="ctr">
              <a:buNone/>
            </a:pPr>
            <a:r>
              <a:rPr lang="el-GR" dirty="0" smtClean="0"/>
              <a:t>Έχω 2+1=3 ποτήρια αναψυκτικό</a:t>
            </a:r>
            <a:endParaRPr lang="el-GR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187450" y="1628800"/>
            <a:ext cx="936625" cy="3312368"/>
            <a:chOff x="748" y="391"/>
            <a:chExt cx="590" cy="240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748" y="391"/>
              <a:ext cx="590" cy="998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748" y="1797"/>
              <a:ext cx="590" cy="998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884" y="709"/>
              <a:ext cx="363" cy="46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α</a:t>
              </a: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884" y="2069"/>
              <a:ext cx="363" cy="46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β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3563938" y="2349501"/>
            <a:ext cx="1873250" cy="1439540"/>
            <a:chOff x="2245" y="1071"/>
            <a:chExt cx="1180" cy="9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2245" y="1071"/>
              <a:ext cx="590" cy="998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2835" y="1071"/>
              <a:ext cx="590" cy="998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2381" y="1343"/>
              <a:ext cx="363" cy="44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α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2926" y="1343"/>
              <a:ext cx="363" cy="44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β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03350" y="2133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2412826" y="2348359"/>
            <a:ext cx="935038" cy="936625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 flipV="1">
            <a:off x="2268538" y="3573636"/>
            <a:ext cx="1008062" cy="1079500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00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ΚΑΤΑΣΤΑΣΕΙΣ ΕΝΩΣΗ Η ΣΥΝΘΕΣΗΣ ΔΥΟ ΜΕΓΕΘΩΝ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Οι </a:t>
            </a:r>
            <a:r>
              <a:rPr lang="el-GR" dirty="0"/>
              <a:t>καταστάσεις ένωσης ή σύνθεσης των μέτρων δύο μεγεθών προκύπτουν</a:t>
            </a:r>
            <a:br>
              <a:rPr lang="el-GR" dirty="0"/>
            </a:br>
            <a:r>
              <a:rPr lang="el-GR" dirty="0"/>
              <a:t>σε δύο κυρίως </a:t>
            </a:r>
            <a:r>
              <a:rPr lang="el-GR" b="1" dirty="0"/>
              <a:t>πλαίσια,</a:t>
            </a:r>
            <a:br>
              <a:rPr lang="el-GR" b="1" dirty="0"/>
            </a:br>
            <a:r>
              <a:rPr lang="el-GR" b="1" dirty="0"/>
              <a:t>τα οποία διαφοροποιούνται από τα δεδομένα στοιχεία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98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Πρόσθεση - Αφαίρεση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Οι αριθμητικές πράξεις: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9142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ΚΑΤΑΣΤΑΣΕΙΣ ΕΝΩΣΗΣ Η ΣΥΝΘΕΣΗΣ ΤΩΝ ΜΕΤΡΩΝ ΔΥΟ ΜΕΓΕΘΩΝ (</a:t>
            </a:r>
            <a:r>
              <a:rPr lang="el-GR" dirty="0" smtClean="0"/>
              <a:t>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6500" dirty="0" smtClean="0"/>
              <a:t>Είναι </a:t>
            </a:r>
            <a:r>
              <a:rPr lang="el-GR" sz="6500" b="1" dirty="0" smtClean="0"/>
              <a:t>δεδομένα</a:t>
            </a:r>
            <a:r>
              <a:rPr lang="el-GR" sz="6500" i="1" dirty="0" smtClean="0"/>
              <a:t> </a:t>
            </a:r>
            <a:r>
              <a:rPr lang="el-GR" sz="6500" dirty="0" smtClean="0"/>
              <a:t>τα μέτρα των δύο μεγεθών που συντίθενται και</a:t>
            </a:r>
            <a:r>
              <a:rPr lang="el-GR" sz="6500" i="1" dirty="0" smtClean="0"/>
              <a:t> </a:t>
            </a:r>
            <a:r>
              <a:rPr lang="el-GR" sz="6500" b="1" dirty="0" smtClean="0"/>
              <a:t>ζητούμενο </a:t>
            </a:r>
            <a:r>
              <a:rPr lang="el-GR" sz="6500" dirty="0" smtClean="0"/>
              <a:t>το μέτρο του μεγέθους που είναι αποτέλεσμα της σύνθεσης τους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endParaRPr lang="el-GR" sz="2600" dirty="0" smtClean="0"/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endParaRPr lang="el-GR" sz="2600" dirty="0" smtClean="0"/>
          </a:p>
          <a:p>
            <a:pPr marL="0" indent="0">
              <a:buNone/>
            </a:pPr>
            <a:endParaRPr lang="el-GR" sz="2600" dirty="0"/>
          </a:p>
          <a:p>
            <a:pPr marL="0" indent="0" algn="ctr">
              <a:buNone/>
            </a:pPr>
            <a:endParaRPr lang="el-GR" sz="65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l-GR" sz="6500" i="1" dirty="0" smtClean="0"/>
              <a:t>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6500" dirty="0"/>
              <a:t>Σ</a:t>
            </a:r>
            <a:r>
              <a:rPr lang="el-GR" sz="6500" dirty="0" smtClean="0"/>
              <a:t>ε ένα βάζο υπάρχουν 5 μαργαρίτες και 2 τριαντάφυλλα.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6500" dirty="0" smtClean="0"/>
              <a:t>Πόσα λουλούδια υπάρχουν;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6500" dirty="0" smtClean="0"/>
              <a:t>5+2 = </a:t>
            </a:r>
            <a:r>
              <a:rPr lang="en-US" altLang="el-GR" sz="6500" dirty="0"/>
              <a:t>x</a:t>
            </a:r>
            <a:r>
              <a:rPr lang="el-GR" sz="6500" dirty="0" smtClean="0"/>
              <a:t> </a:t>
            </a:r>
          </a:p>
          <a:p>
            <a:pPr marL="0" indent="0">
              <a:buNone/>
            </a:pPr>
            <a:endParaRPr lang="el-GR" sz="2600" dirty="0" smtClean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16"/>
          <p:cNvGrpSpPr>
            <a:grpSpLocks noChangeAspect="1"/>
          </p:cNvGrpSpPr>
          <p:nvPr/>
        </p:nvGrpSpPr>
        <p:grpSpPr bwMode="auto">
          <a:xfrm>
            <a:off x="1143206" y="2925168"/>
            <a:ext cx="3716826" cy="2016000"/>
            <a:chOff x="385" y="2341"/>
            <a:chExt cx="2677" cy="145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85" y="2341"/>
              <a:ext cx="590" cy="1452"/>
              <a:chOff x="748" y="391"/>
              <a:chExt cx="590" cy="2404"/>
            </a:xfrm>
            <a:grpFill/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748" y="391"/>
                <a:ext cx="590" cy="998"/>
              </a:xfrm>
              <a:prstGeom prst="rect">
                <a:avLst/>
              </a:prstGeom>
              <a:grp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48" y="1797"/>
                <a:ext cx="590" cy="998"/>
              </a:xfrm>
              <a:prstGeom prst="rect">
                <a:avLst/>
              </a:prstGeom>
              <a:grp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860" y="499"/>
                <a:ext cx="363" cy="771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l-GR" sz="3600" b="1" dirty="0">
                    <a:solidFill>
                      <a:srgbClr val="5075BC"/>
                    </a:solidFill>
                    <a:latin typeface="+mn-lt"/>
                  </a:rPr>
                  <a:t>α</a:t>
                </a:r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840" y="1909"/>
                <a:ext cx="363" cy="771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l-GR" sz="3600" b="1" dirty="0">
                    <a:solidFill>
                      <a:srgbClr val="5075BC"/>
                    </a:solidFill>
                    <a:latin typeface="+mn-lt"/>
                  </a:rPr>
                  <a:t>β</a:t>
                </a:r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882" y="2750"/>
              <a:ext cx="590" cy="635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472" y="2750"/>
              <a:ext cx="590" cy="635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562" y="2816"/>
              <a:ext cx="363" cy="49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3600" b="1" dirty="0">
                  <a:latin typeface="+mn-lt"/>
                </a:rPr>
                <a:t>x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066" y="2614"/>
              <a:ext cx="635" cy="408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1066" y="3203"/>
              <a:ext cx="680" cy="453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80112" y="3356992"/>
            <a:ext cx="2520280" cy="10081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800" b="1" dirty="0">
                <a:solidFill>
                  <a:srgbClr val="5075BC"/>
                </a:solidFill>
              </a:rPr>
              <a:t>α</a:t>
            </a:r>
            <a:r>
              <a:rPr lang="el-GR" sz="2800" b="1" dirty="0" smtClean="0">
                <a:solidFill>
                  <a:srgbClr val="5075BC"/>
                </a:solidFill>
              </a:rPr>
              <a:t> + β </a:t>
            </a:r>
            <a:r>
              <a:rPr lang="el-GR" sz="2800" b="1" dirty="0" smtClean="0"/>
              <a:t>= </a:t>
            </a:r>
            <a:r>
              <a:rPr lang="en-US" altLang="el-GR" sz="2800" b="1" dirty="0"/>
              <a:t>x</a:t>
            </a:r>
            <a:endParaRPr 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818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ΚΑΤΑΣΤΑΣΕΙΣ ΕΝΩΣΗΣ Η ΣΥΝΘΕΣΗΣ ΤΩΝ ΜΕΤΡΩΝ ΔΥΟ ΜΕΓΕΘΩΝ </a:t>
            </a:r>
            <a:r>
              <a:rPr lang="el-GR" dirty="0" smtClean="0"/>
              <a:t>(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3400" b="1" dirty="0"/>
              <a:t>Είναι </a:t>
            </a:r>
            <a:r>
              <a:rPr lang="el-GR" sz="3400" b="1" i="1" dirty="0" smtClean="0"/>
              <a:t>δεδομένο το </a:t>
            </a:r>
            <a:r>
              <a:rPr lang="el-GR" sz="3400" b="1" dirty="0" smtClean="0"/>
              <a:t>μέτρο </a:t>
            </a:r>
            <a:r>
              <a:rPr lang="el-GR" sz="3400" b="1" dirty="0"/>
              <a:t>του ενός από τα δύο μεγέθη που συντίθενται και το αποτέλεσμα της σύνθεσης και </a:t>
            </a:r>
            <a:r>
              <a:rPr lang="el-GR" sz="3400" b="1" i="1" dirty="0"/>
              <a:t>ζητούμενο </a:t>
            </a:r>
            <a:r>
              <a:rPr lang="el-GR" sz="3400" b="1" dirty="0"/>
              <a:t>το μέτρο του δεύτερου μεγέθους. </a:t>
            </a:r>
            <a:endParaRPr lang="el-GR" sz="3400" dirty="0"/>
          </a:p>
          <a:p>
            <a:pPr marL="0" indent="0">
              <a:buNone/>
            </a:pPr>
            <a:endParaRPr lang="el-GR" sz="1200" dirty="0"/>
          </a:p>
          <a:p>
            <a:pPr marL="0" indent="0">
              <a:buNone/>
            </a:pPr>
            <a:endParaRPr lang="el-GR" sz="1200" dirty="0"/>
          </a:p>
          <a:p>
            <a:pPr marL="0" indent="0">
              <a:buNone/>
            </a:pPr>
            <a:endParaRPr lang="el-GR" sz="1200" dirty="0"/>
          </a:p>
          <a:p>
            <a:pPr marL="0" indent="0">
              <a:buNone/>
            </a:pPr>
            <a:endParaRPr lang="el-GR" sz="1200" dirty="0"/>
          </a:p>
          <a:p>
            <a:pPr marL="0" indent="0" algn="ctr">
              <a:buNone/>
            </a:pPr>
            <a:endParaRPr lang="el-GR" sz="3600" dirty="0" smtClean="0"/>
          </a:p>
          <a:p>
            <a:pPr marL="0" indent="0" algn="ctr">
              <a:buNone/>
            </a:pPr>
            <a:endParaRPr lang="el-GR" sz="3600" dirty="0" smtClean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Σε </a:t>
            </a:r>
            <a:r>
              <a:rPr lang="el-GR" dirty="0"/>
              <a:t>ένα βάζο υπάρχουν </a:t>
            </a:r>
            <a:r>
              <a:rPr lang="el-GR" dirty="0" smtClean="0"/>
              <a:t>7 λουλούδια. Τα 5 είναι μαργαρίτες και τα υπόλοιπα </a:t>
            </a:r>
            <a:r>
              <a:rPr lang="el-GR" dirty="0"/>
              <a:t>τριαντάφυλλα</a:t>
            </a:r>
            <a:r>
              <a:rPr lang="el-GR" dirty="0" smtClean="0"/>
              <a:t>. Πόσα τριαντάφυλλα υπάρχουν;</a:t>
            </a:r>
            <a:endParaRPr lang="el-GR" dirty="0"/>
          </a:p>
        </p:txBody>
      </p:sp>
      <p:grpSp>
        <p:nvGrpSpPr>
          <p:cNvPr id="4" name="Group 16"/>
          <p:cNvGrpSpPr>
            <a:grpSpLocks noChangeAspect="1"/>
          </p:cNvGrpSpPr>
          <p:nvPr/>
        </p:nvGrpSpPr>
        <p:grpSpPr bwMode="auto">
          <a:xfrm>
            <a:off x="1054290" y="3177184"/>
            <a:ext cx="3517710" cy="1908000"/>
            <a:chOff x="385" y="2341"/>
            <a:chExt cx="2677" cy="145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85" y="2341"/>
              <a:ext cx="590" cy="1452"/>
              <a:chOff x="748" y="391"/>
              <a:chExt cx="590" cy="2404"/>
            </a:xfrm>
            <a:grpFill/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748" y="391"/>
                <a:ext cx="590" cy="998"/>
              </a:xfrm>
              <a:prstGeom prst="rect">
                <a:avLst/>
              </a:prstGeom>
              <a:grp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48" y="1797"/>
                <a:ext cx="590" cy="998"/>
              </a:xfrm>
              <a:prstGeom prst="rect">
                <a:avLst/>
              </a:prstGeom>
              <a:grp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860" y="499"/>
                <a:ext cx="363" cy="814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l-GR" sz="3600" b="1" dirty="0">
                    <a:solidFill>
                      <a:srgbClr val="5075BC"/>
                    </a:solidFill>
                    <a:latin typeface="+mn-lt"/>
                  </a:rPr>
                  <a:t>α</a:t>
                </a:r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840" y="1909"/>
                <a:ext cx="363" cy="814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l-GR" altLang="el-GR" sz="36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882" y="2750"/>
              <a:ext cx="590" cy="635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472" y="2750"/>
              <a:ext cx="590" cy="635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562" y="2816"/>
              <a:ext cx="363" cy="49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γ</a:t>
              </a: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066" y="2614"/>
              <a:ext cx="635" cy="408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1066" y="3203"/>
              <a:ext cx="680" cy="453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4088" y="3284984"/>
            <a:ext cx="2520280" cy="10081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800" b="1" dirty="0">
                <a:solidFill>
                  <a:srgbClr val="5075BC"/>
                </a:solidFill>
              </a:rPr>
              <a:t>α</a:t>
            </a:r>
            <a:r>
              <a:rPr lang="el-GR" sz="2800" b="1" dirty="0" smtClean="0">
                <a:solidFill>
                  <a:srgbClr val="5075BC"/>
                </a:solidFill>
              </a:rPr>
              <a:t> + </a:t>
            </a:r>
            <a:r>
              <a:rPr lang="en-US" altLang="el-GR" sz="2800" b="1" dirty="0"/>
              <a:t>x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rgbClr val="5075BC"/>
                </a:solidFill>
              </a:rPr>
              <a:t>= γ</a:t>
            </a:r>
            <a:endParaRPr lang="el-GR" sz="2800" b="1" dirty="0">
              <a:solidFill>
                <a:srgbClr val="5075BC"/>
              </a:solidFill>
            </a:endParaRPr>
          </a:p>
          <a:p>
            <a:endParaRPr lang="el-GR" sz="28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4077072"/>
            <a:ext cx="2520280" cy="10081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altLang="el-GR" sz="2800" b="1" dirty="0" smtClean="0"/>
              <a:t> </a:t>
            </a:r>
            <a:r>
              <a:rPr lang="en-US" altLang="el-GR" sz="2800" b="1" dirty="0"/>
              <a:t>x </a:t>
            </a:r>
            <a:r>
              <a:rPr lang="el-GR" altLang="el-GR" sz="2800" b="1" dirty="0">
                <a:solidFill>
                  <a:srgbClr val="5075BC"/>
                </a:solidFill>
              </a:rPr>
              <a:t>=</a:t>
            </a:r>
            <a:r>
              <a:rPr lang="el-GR" altLang="el-GR" sz="2800" b="1" dirty="0" smtClean="0">
                <a:solidFill>
                  <a:srgbClr val="5075BC"/>
                </a:solidFill>
              </a:rPr>
              <a:t> γ</a:t>
            </a:r>
            <a:r>
              <a:rPr lang="en-US" altLang="el-GR" sz="2800" b="1" dirty="0" smtClean="0">
                <a:solidFill>
                  <a:srgbClr val="5075BC"/>
                </a:solidFill>
              </a:rPr>
              <a:t> </a:t>
            </a:r>
            <a:r>
              <a:rPr lang="el-GR" altLang="el-GR" sz="2800" b="1" dirty="0" smtClean="0">
                <a:solidFill>
                  <a:srgbClr val="5075BC"/>
                </a:solidFill>
              </a:rPr>
              <a:t>-</a:t>
            </a:r>
            <a:r>
              <a:rPr lang="en-US" altLang="el-GR" sz="2800" b="1" dirty="0" smtClean="0">
                <a:solidFill>
                  <a:srgbClr val="5075BC"/>
                </a:solidFill>
              </a:rPr>
              <a:t> </a:t>
            </a:r>
            <a:r>
              <a:rPr lang="el-GR" altLang="el-GR" sz="2800" b="1" dirty="0" smtClean="0">
                <a:solidFill>
                  <a:srgbClr val="5075BC"/>
                </a:solidFill>
              </a:rPr>
              <a:t>α</a:t>
            </a:r>
            <a:endParaRPr lang="el-GR" sz="2800" b="1" dirty="0">
              <a:solidFill>
                <a:srgbClr val="5075BC"/>
              </a:solidFill>
            </a:endParaRPr>
          </a:p>
          <a:p>
            <a:r>
              <a:rPr lang="el-GR" sz="2800" b="1" dirty="0" smtClean="0"/>
              <a:t>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139481" y="4349935"/>
            <a:ext cx="477000" cy="5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3600" b="1" dirty="0">
                <a:latin typeface="Times New Roman" panose="02020603050405020304" pitchFamily="18" charset="0"/>
              </a:rPr>
              <a:t>x</a:t>
            </a:r>
            <a:endParaRPr lang="el-GR" altLang="el-GR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ΠΡΑΞΗ ΑΦΑΙΡΕΣΗΣ ΣΕ ΚΑΤΑΣΤΑΣΕΙΣ ΣΥΝΘΕΣΗΣ ΔΥΟ ΜΕΓΕΘΩΝ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500" dirty="0"/>
              <a:t>Σε καταστάσεις σύνθεσης των μέτρων δύο μεγεθών</a:t>
            </a:r>
            <a:br>
              <a:rPr lang="el-GR" sz="2500" dirty="0"/>
            </a:br>
            <a:r>
              <a:rPr lang="el-GR" sz="2500" b="1" dirty="0"/>
              <a:t>η πράξη της αφαίρεσης </a:t>
            </a:r>
            <a:r>
              <a:rPr lang="el-GR" sz="2500" dirty="0"/>
              <a:t/>
            </a:r>
            <a:br>
              <a:rPr lang="el-GR" sz="2500" dirty="0"/>
            </a:br>
            <a:r>
              <a:rPr lang="el-GR" sz="2500" dirty="0"/>
              <a:t>νοείται ως </a:t>
            </a:r>
            <a:r>
              <a:rPr lang="el-GR" sz="2500" b="1" dirty="0"/>
              <a:t>συμπλήρωμα </a:t>
            </a:r>
            <a:r>
              <a:rPr lang="el-GR" sz="2500" dirty="0"/>
              <a:t/>
            </a:r>
            <a:br>
              <a:rPr lang="el-GR" sz="2500" dirty="0"/>
            </a:br>
            <a:r>
              <a:rPr lang="el-GR" sz="2500" dirty="0"/>
              <a:t>του μέτρου ενός εκ των δύο συντιθέμενων μεγεθών </a:t>
            </a:r>
            <a:endParaRPr lang="el-GR" sz="2500" dirty="0" smtClean="0"/>
          </a:p>
          <a:p>
            <a:pPr marL="0" indent="0" algn="ctr">
              <a:buNone/>
            </a:pPr>
            <a:endParaRPr lang="el-GR" sz="2500" dirty="0"/>
          </a:p>
          <a:p>
            <a:pPr marL="0" indent="0" algn="ctr">
              <a:buNone/>
            </a:pPr>
            <a:endParaRPr lang="el-GR" sz="2500" dirty="0" smtClean="0"/>
          </a:p>
          <a:p>
            <a:pPr marL="0" indent="0" algn="ctr">
              <a:buNone/>
            </a:pPr>
            <a:endParaRPr lang="el-GR" sz="2500" dirty="0"/>
          </a:p>
          <a:p>
            <a:pPr marL="0" indent="0" algn="ctr">
              <a:buNone/>
            </a:pPr>
            <a:endParaRPr lang="el-GR" sz="2500" dirty="0" smtClean="0"/>
          </a:p>
          <a:p>
            <a:pPr marL="0" indent="0" algn="ctr">
              <a:buNone/>
            </a:pPr>
            <a:endParaRPr lang="el-GR" sz="2500" dirty="0"/>
          </a:p>
          <a:p>
            <a:pPr marL="0" indent="0" algn="ctr">
              <a:buNone/>
            </a:pPr>
            <a:r>
              <a:rPr lang="el-GR" sz="2500" b="1" i="1" dirty="0" smtClean="0"/>
              <a:t>5 μαργαρίτες +  Χ τριαντάφυλλα</a:t>
            </a:r>
          </a:p>
          <a:p>
            <a:pPr marL="0" indent="0" algn="ctr">
              <a:buNone/>
            </a:pPr>
            <a:r>
              <a:rPr lang="el-GR" sz="2500" b="1" i="1" dirty="0" smtClean="0"/>
              <a:t>7 λουλούδια</a:t>
            </a:r>
            <a:endParaRPr lang="el-GR" sz="2500" b="1" i="1" dirty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429000" y="3212976"/>
            <a:ext cx="2003425" cy="2074863"/>
            <a:chOff x="2640" y="2304"/>
            <a:chExt cx="1262" cy="130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640" y="2304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12" y="2304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784" y="2400"/>
              <a:ext cx="363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α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408" y="2400"/>
              <a:ext cx="363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3600" b="1" dirty="0">
                  <a:latin typeface="+mn-lt"/>
                </a:rPr>
                <a:t>x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640" y="2976"/>
              <a:ext cx="1248" cy="63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168" y="3072"/>
              <a:ext cx="363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9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cap="all" dirty="0" smtClean="0"/>
              <a:t>“</a:t>
            </a:r>
            <a:r>
              <a:rPr lang="el-GR" cap="all" dirty="0" err="1" smtClean="0"/>
              <a:t>ομοειδΗ</a:t>
            </a:r>
            <a:r>
              <a:rPr lang="el-GR" cap="all" dirty="0" smtClean="0"/>
              <a:t>” </a:t>
            </a:r>
            <a:r>
              <a:rPr lang="el-GR" cap="all" dirty="0"/>
              <a:t>ή και “</a:t>
            </a:r>
            <a:r>
              <a:rPr lang="el-GR" cap="all" dirty="0" err="1" smtClean="0"/>
              <a:t>ομΩνυμα</a:t>
            </a:r>
            <a:r>
              <a:rPr lang="el-GR" cap="all" dirty="0"/>
              <a:t>” </a:t>
            </a:r>
            <a:r>
              <a:rPr lang="el-GR" cap="all" dirty="0" err="1" smtClean="0"/>
              <a:t>μεΓΕθη</a:t>
            </a:r>
            <a:endParaRPr lang="el-GR" cap="al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/>
              <a:t>Για να αντιστοιχίζεται</a:t>
            </a:r>
            <a:br>
              <a:rPr lang="el-GR" dirty="0"/>
            </a:br>
            <a:r>
              <a:rPr lang="el-GR" dirty="0"/>
              <a:t>η σύνθεση των μέτρων δύο μεγεθών</a:t>
            </a:r>
            <a:br>
              <a:rPr lang="el-GR" dirty="0"/>
            </a:br>
            <a:r>
              <a:rPr lang="el-GR" dirty="0"/>
              <a:t>στη</a:t>
            </a:r>
            <a:br>
              <a:rPr lang="el-GR" dirty="0"/>
            </a:br>
            <a:r>
              <a:rPr lang="el-GR" dirty="0"/>
              <a:t>μαθηματική πράξη της πρόσθεσης</a:t>
            </a:r>
            <a:br>
              <a:rPr lang="el-GR" dirty="0"/>
            </a:br>
            <a:endParaRPr lang="el-GR" dirty="0"/>
          </a:p>
          <a:p>
            <a:pPr marL="0" indent="0" algn="ctr">
              <a:buNone/>
            </a:pPr>
            <a:r>
              <a:rPr lang="el-GR" dirty="0"/>
              <a:t>θα πρέπει τα μεγέθη που συντίθενται να πληρούν δύο προϋποθέσεις,</a:t>
            </a:r>
            <a:br>
              <a:rPr lang="el-GR" dirty="0"/>
            </a:br>
            <a:endParaRPr lang="el-GR" dirty="0"/>
          </a:p>
          <a:p>
            <a:pPr marL="0" indent="0" algn="ctr">
              <a:buNone/>
            </a:pPr>
            <a:r>
              <a:rPr lang="el-GR" dirty="0"/>
              <a:t>οι οποίες έχει επικρατήσει να συμπυκνώνονται στη λέξη </a:t>
            </a:r>
            <a:r>
              <a:rPr lang="el-GR" b="1" dirty="0"/>
              <a:t>“ομοειδή” </a:t>
            </a:r>
            <a:r>
              <a:rPr lang="el-GR" dirty="0"/>
              <a:t>ή και </a:t>
            </a:r>
            <a:r>
              <a:rPr lang="el-GR" b="1" dirty="0"/>
              <a:t>“ομώνυμα” </a:t>
            </a:r>
            <a:r>
              <a:rPr lang="el-GR" dirty="0"/>
              <a:t>μεγέθη.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54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ΠΡΟΫΠΟΘΕΣΗ ΠΡΩΤΗ: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dirty="0"/>
              <a:t>Θα πρέπει </a:t>
            </a:r>
            <a:r>
              <a:rPr lang="el-GR" b="1" dirty="0"/>
              <a:t>τα μεγέθη </a:t>
            </a:r>
            <a:r>
              <a:rPr lang="el-GR" dirty="0"/>
              <a:t>που συντίθενται </a:t>
            </a:r>
            <a:r>
              <a:rPr lang="el-GR" b="1" dirty="0"/>
              <a:t>να ανήκουν στην ίδια κατηγορία μεγεθών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ή</a:t>
            </a:r>
            <a:br>
              <a:rPr lang="el-GR" dirty="0"/>
            </a:br>
            <a:r>
              <a:rPr lang="el-GR" dirty="0"/>
              <a:t>σε διαφορετικές κατηγορίες, οι οποίες όμως να υπάγονται σε μια κοινή εννοιολογικά και επομένως ευρύτερη κατηγορία μεγεθών 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i="1" u="sng" dirty="0"/>
              <a:t>μαργαρίτες</a:t>
            </a:r>
            <a:r>
              <a:rPr lang="el-GR" b="1" i="1" dirty="0"/>
              <a:t> + </a:t>
            </a:r>
            <a:r>
              <a:rPr lang="el-GR" b="1" i="1" u="sng" dirty="0"/>
              <a:t>μαργαρίτες </a:t>
            </a:r>
            <a:r>
              <a:rPr lang="el-GR" b="1" i="1" dirty="0"/>
              <a:t>= μαργαρίτες</a:t>
            </a:r>
          </a:p>
          <a:p>
            <a:pPr marL="0" indent="0" algn="ctr">
              <a:buNone/>
            </a:pPr>
            <a:r>
              <a:rPr lang="el-GR" b="1" i="1" dirty="0"/>
              <a:t>ή</a:t>
            </a:r>
          </a:p>
          <a:p>
            <a:pPr marL="0" indent="0" algn="ctr">
              <a:buNone/>
            </a:pPr>
            <a:r>
              <a:rPr lang="el-GR" b="1" i="1" dirty="0"/>
              <a:t>μαργαρίτες + τριαντάφυλλα = </a:t>
            </a:r>
            <a:r>
              <a:rPr lang="el-GR" b="1" i="1" u="sng" dirty="0"/>
              <a:t>λουλούδια</a:t>
            </a:r>
          </a:p>
          <a:p>
            <a:pPr marL="0" indent="0" algn="ctr">
              <a:buNone/>
            </a:pPr>
            <a:r>
              <a:rPr lang="el-GR" b="1" i="1" dirty="0"/>
              <a:t>ή</a:t>
            </a:r>
          </a:p>
          <a:p>
            <a:pPr marL="0" indent="0" algn="ctr">
              <a:buNone/>
            </a:pPr>
            <a:r>
              <a:rPr lang="el-GR" b="1" i="1" dirty="0"/>
              <a:t>νερό + χυμός φρούτου = </a:t>
            </a:r>
            <a:r>
              <a:rPr lang="el-GR" b="1" i="1" u="sng" dirty="0"/>
              <a:t>αναψυκτικό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ΠΡΟΫΠΟΘΕΣΗ </a:t>
            </a:r>
            <a:r>
              <a:rPr lang="el-GR" dirty="0" smtClean="0"/>
              <a:t>ΔΕΥΤΕΡΗ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3000" dirty="0"/>
              <a:t>Θα πρέπει </a:t>
            </a:r>
            <a:r>
              <a:rPr lang="el-GR" sz="3000" b="1" dirty="0"/>
              <a:t>τα</a:t>
            </a:r>
            <a:r>
              <a:rPr lang="el-GR" sz="3000" dirty="0"/>
              <a:t> </a:t>
            </a:r>
            <a:r>
              <a:rPr lang="el-GR" sz="3000" b="1" dirty="0"/>
              <a:t>μέτρα των μεγεθών </a:t>
            </a:r>
            <a:r>
              <a:rPr lang="el-GR" sz="3000" dirty="0"/>
              <a:t>που συντίθενται </a:t>
            </a:r>
            <a:r>
              <a:rPr lang="el-GR" sz="3000" b="1" dirty="0"/>
              <a:t>να είναι προσδιορισμένα με μια κοινή μονάδα μέτρησης</a:t>
            </a:r>
          </a:p>
          <a:p>
            <a:pPr marL="0" indent="0" algn="ctr">
              <a:buNone/>
            </a:pPr>
            <a:endParaRPr lang="el-GR" sz="3000" dirty="0"/>
          </a:p>
          <a:p>
            <a:pPr marL="0" indent="0" algn="ctr">
              <a:buNone/>
            </a:pPr>
            <a:endParaRPr lang="el-GR" sz="3000" dirty="0"/>
          </a:p>
          <a:p>
            <a:pPr marL="0" indent="0" algn="ctr">
              <a:buNone/>
            </a:pPr>
            <a:r>
              <a:rPr lang="el-GR" sz="3000" b="1" dirty="0"/>
              <a:t>ποτήρια </a:t>
            </a:r>
            <a:r>
              <a:rPr lang="el-GR" sz="3000" dirty="0"/>
              <a:t>νερό + </a:t>
            </a:r>
            <a:r>
              <a:rPr lang="el-GR" sz="3000" b="1" dirty="0"/>
              <a:t>ποτήρια</a:t>
            </a:r>
            <a:r>
              <a:rPr lang="el-GR" sz="3000" dirty="0"/>
              <a:t> χυμός φρούτου = </a:t>
            </a:r>
            <a:r>
              <a:rPr lang="el-GR" sz="3000" b="1" dirty="0"/>
              <a:t>ποτήρια</a:t>
            </a:r>
            <a:r>
              <a:rPr lang="el-GR" sz="3000" dirty="0"/>
              <a:t> αναψυκτικό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29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ΜΕΤΑΒΟΛΗ ΤΟΥ ΜΕΤΡΟΥ ΕΝΟΣ ΜΕΓΕΘΟΥΣ (</a:t>
            </a:r>
            <a:r>
              <a:rPr lang="el-GR" dirty="0" smtClean="0"/>
              <a:t>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dirty="0"/>
              <a:t>η αριθμητική πράξη της πρόσθεσης</a:t>
            </a:r>
            <a:br>
              <a:rPr lang="el-GR" sz="2800" dirty="0"/>
            </a:br>
            <a:r>
              <a:rPr lang="el-GR" sz="2800" dirty="0"/>
              <a:t>αντιστοιχίζεται σε καταστάσεις</a:t>
            </a:r>
          </a:p>
          <a:p>
            <a:pPr marL="0" indent="0" algn="ctr">
              <a:buNone/>
            </a:pPr>
            <a:r>
              <a:rPr lang="el-GR" b="1" dirty="0"/>
              <a:t>μεταβολής του μέτρου ενός μεγέθους</a:t>
            </a:r>
          </a:p>
          <a:p>
            <a:pPr marL="0" indent="0" algn="ctr">
              <a:buNone/>
            </a:pPr>
            <a:endParaRPr lang="el-GR" sz="2800" dirty="0"/>
          </a:p>
          <a:p>
            <a:pPr marL="0" indent="0" algn="ctr">
              <a:buNone/>
            </a:pPr>
            <a:r>
              <a:rPr lang="el-GR" sz="2800" dirty="0"/>
              <a:t>Το μέτρο ενός μεγέθους </a:t>
            </a:r>
            <a:r>
              <a:rPr lang="el-GR" sz="2800" b="1" dirty="0"/>
              <a:t>μεταβάλλεται</a:t>
            </a:r>
            <a:r>
              <a:rPr lang="el-GR" sz="2800" dirty="0"/>
              <a:t> (αυξάνεται ή μειώνεται) και ως αποτέλεσμα της μεταβολής του προκύπτει ένα νέο μέτρο μεγέθους </a:t>
            </a:r>
            <a:r>
              <a:rPr lang="el-GR" sz="2800" b="1" i="1" dirty="0"/>
              <a:t>της ίδιας κατηγορίας.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36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cap="all" dirty="0" smtClean="0"/>
              <a:t/>
            </a:r>
            <a:br>
              <a:rPr lang="el-GR" cap="all" dirty="0" smtClean="0"/>
            </a:br>
            <a:r>
              <a:rPr lang="el-GR" cap="all" dirty="0" err="1" smtClean="0"/>
              <a:t>μεταβολη</a:t>
            </a:r>
            <a:r>
              <a:rPr lang="el-GR" cap="all" dirty="0" smtClean="0"/>
              <a:t> του </a:t>
            </a:r>
            <a:r>
              <a:rPr lang="el-GR" cap="all" dirty="0" err="1" smtClean="0"/>
              <a:t>μετρου</a:t>
            </a:r>
            <a:r>
              <a:rPr lang="el-GR" cap="all" dirty="0" smtClean="0"/>
              <a:t> </a:t>
            </a:r>
            <a:r>
              <a:rPr lang="el-GR" cap="all" dirty="0" err="1" smtClean="0"/>
              <a:t>ενοσ</a:t>
            </a:r>
            <a:r>
              <a:rPr lang="el-GR" cap="all" dirty="0" smtClean="0"/>
              <a:t> </a:t>
            </a:r>
            <a:r>
              <a:rPr lang="el-GR" cap="all" dirty="0" err="1" smtClean="0"/>
              <a:t>μεγεθουσ</a:t>
            </a:r>
            <a:r>
              <a:rPr lang="el-GR" cap="all" dirty="0" smtClean="0"/>
              <a:t> (</a:t>
            </a:r>
            <a:r>
              <a:rPr lang="el-GR" cap="all" dirty="0" smtClean="0"/>
              <a:t>2)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altLang="el-GR" sz="2500" b="1" i="1" dirty="0">
                <a:latin typeface="Times New Roman" panose="02020603050405020304" pitchFamily="18" charset="0"/>
              </a:rPr>
              <a:t>Ένα λεωφορείο ξεκίνησε με  5  επιβάτες και στην πρώτη στάση της διαδρομής του ανέβηκαν ( ή κατέβηκαν) 2 επιβάτες.</a:t>
            </a:r>
            <a:r>
              <a:rPr lang="el-GR" altLang="el-GR" sz="2500" i="1" dirty="0">
                <a:latin typeface="Arial" panose="020B0604020202020204" pitchFamily="34" charset="0"/>
              </a:rPr>
              <a:t> </a:t>
            </a:r>
            <a:r>
              <a:rPr lang="el-GR" altLang="el-GR" sz="2500" b="1" i="1" dirty="0">
                <a:latin typeface="Times New Roman" panose="02020603050405020304" pitchFamily="18" charset="0"/>
              </a:rPr>
              <a:t>Στο λεωφορείο είναι τώρα 7  ( ή 3) επιβάτες</a:t>
            </a:r>
            <a:r>
              <a:rPr lang="el-GR" altLang="el-GR" sz="2400" b="1" i="1" dirty="0">
                <a:latin typeface="Times New Roman" panose="02020603050405020304" pitchFamily="18" charset="0"/>
              </a:rPr>
              <a:t>.</a:t>
            </a:r>
            <a:endParaRPr lang="el-GR" altLang="el-GR" sz="2000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2971800" y="2209800"/>
            <a:ext cx="1066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2743200"/>
            <a:ext cx="936625" cy="95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2743200"/>
            <a:ext cx="936625" cy="95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03449" y="2895600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53000" y="2895600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γ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971800" y="23622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>
                <a:solidFill>
                  <a:srgbClr val="5075BC"/>
                </a:solidFill>
                <a:latin typeface="+mn-lt"/>
              </a:rPr>
              <a:t>±</a:t>
            </a:r>
            <a:r>
              <a:rPr lang="el-GR" altLang="el-GR" b="1" dirty="0">
                <a:solidFill>
                  <a:srgbClr val="5075BC"/>
                </a:solidFill>
                <a:latin typeface="Arial" panose="020B0604020202020204" pitchFamily="34" charset="0"/>
              </a:rPr>
              <a:t> </a:t>
            </a:r>
            <a:r>
              <a:rPr lang="en-US" altLang="el-GR" sz="3600" b="1" dirty="0">
                <a:solidFill>
                  <a:srgbClr val="5075BC"/>
                </a:solidFill>
                <a:latin typeface="+mn-lt"/>
              </a:rPr>
              <a:t>β</a:t>
            </a:r>
            <a:endParaRPr lang="el-GR" altLang="el-GR" sz="3600" b="1" dirty="0">
              <a:solidFill>
                <a:srgbClr val="5075BC"/>
              </a:solidFill>
              <a:latin typeface="+mn-lt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362200" y="3276600"/>
            <a:ext cx="2286000" cy="0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343516" y="2600236"/>
            <a:ext cx="18004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 + β = γ</a:t>
            </a:r>
            <a:br>
              <a:rPr lang="el-GR" altLang="el-GR" sz="3600" b="1" dirty="0">
                <a:solidFill>
                  <a:srgbClr val="5075BC"/>
                </a:solidFill>
                <a:latin typeface="+mn-lt"/>
              </a:rPr>
            </a:b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 - β = γ</a:t>
            </a:r>
            <a:endParaRPr lang="el-GR" altLang="el-GR" b="1" dirty="0">
              <a:solidFill>
                <a:srgbClr val="5075B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12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ΚΑΤΑΣΤΑΣΕΙΣ ΜΕΤΑΒΟΛΗΣ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Οι καταστάσεις μεταβολής </a:t>
            </a:r>
            <a:r>
              <a:rPr lang="el-GR" dirty="0"/>
              <a:t>του μέτρου ενός μεγέθους προκύπτουν σε </a:t>
            </a:r>
            <a:r>
              <a:rPr lang="el-GR" b="1" dirty="0"/>
              <a:t>έξη βασικά πλαίσια</a:t>
            </a:r>
            <a:r>
              <a:rPr lang="el-GR" dirty="0"/>
              <a:t>, τα οποία διαφοροποιούνται από το είδος της μεταβολής (θετική ή αρνητική) σε συνδυασμό με τα δεδομένα στοιχεία της μεταβολής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9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Α- ΜΕΤΑΒΟΛΗ ΤΟΥ ΜΕΤΡΟΥ ΕΝΟΣ ΜΕΓΕΘΟΥΣ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/>
              <a:t>μεταβολή του μέτρου ενός μεγέθους</a:t>
            </a:r>
          </a:p>
          <a:p>
            <a:pPr marL="0" indent="0" algn="ctr">
              <a:buNone/>
            </a:pPr>
            <a:r>
              <a:rPr lang="el-GR" sz="2400" b="1" dirty="0"/>
              <a:t>(α) Είναι δεδομένο το αρχικό μέτρο ενός μεγέθους και η </a:t>
            </a:r>
            <a:br>
              <a:rPr lang="el-GR" sz="2400" b="1" dirty="0"/>
            </a:br>
            <a:r>
              <a:rPr lang="el-GR" sz="2400" b="1" dirty="0"/>
              <a:t>    μεταβολή του (θετική ή αρνητική) και ζητούμενο το τελικό μέτρο του μεγέθους </a:t>
            </a:r>
            <a:endParaRPr lang="el-GR" sz="2400" b="1" dirty="0" smtClean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endParaRPr lang="el-GR" sz="2400" dirty="0" smtClean="0"/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dirty="0"/>
              <a:t>Ένα λεωφορείο </a:t>
            </a:r>
            <a:r>
              <a:rPr lang="el-GR" sz="2400" b="1" dirty="0"/>
              <a:t>ξεκίνησε με  5  </a:t>
            </a:r>
            <a:r>
              <a:rPr lang="el-GR" sz="2400" dirty="0"/>
              <a:t>επιβάτες και στην πρώτη στάση της διαδρομής του </a:t>
            </a:r>
            <a:r>
              <a:rPr lang="el-GR" sz="2400" b="1" dirty="0"/>
              <a:t>ανέβηκαν ( ή κατέβηκαν) 2 επιβάτες. </a:t>
            </a:r>
            <a:r>
              <a:rPr lang="el-GR" sz="2400" dirty="0"/>
              <a:t>Πόσοι επιβάτες είναι τώρα στο </a:t>
            </a:r>
            <a:r>
              <a:rPr lang="el-GR" sz="2400" dirty="0" smtClean="0"/>
              <a:t>λεωφορείο;</a:t>
            </a:r>
            <a:endParaRPr lang="el-GR" sz="2400" dirty="0"/>
          </a:p>
          <a:p>
            <a:pPr marL="0" indent="0" algn="ctr">
              <a:buNone/>
            </a:pP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47800" y="3767881"/>
            <a:ext cx="936625" cy="95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27980" y="3939778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</a:t>
            </a: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2971800" y="3306688"/>
            <a:ext cx="1066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71800" y="350773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dirty="0">
                <a:solidFill>
                  <a:srgbClr val="5075BC"/>
                </a:solidFill>
                <a:latin typeface="+mn-lt"/>
              </a:rPr>
              <a:t>±</a:t>
            </a:r>
            <a:r>
              <a:rPr lang="el-GR" altLang="el-GR" b="1" dirty="0">
                <a:solidFill>
                  <a:srgbClr val="5075BC"/>
                </a:solidFill>
                <a:latin typeface="+mn-lt"/>
              </a:rPr>
              <a:t> </a:t>
            </a:r>
            <a:r>
              <a:rPr lang="en-US" altLang="el-GR" sz="3600" b="1" dirty="0">
                <a:solidFill>
                  <a:srgbClr val="5075BC"/>
                </a:solidFill>
                <a:latin typeface="+mn-lt"/>
              </a:rPr>
              <a:t>β</a:t>
            </a:r>
            <a:endParaRPr lang="el-GR" altLang="el-GR" sz="3600" b="1" dirty="0">
              <a:solidFill>
                <a:srgbClr val="5075BC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29200" y="3695873"/>
            <a:ext cx="936625" cy="95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19873" y="3795762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latin typeface="+mn-lt"/>
              </a:rPr>
              <a:t>Χ</a:t>
            </a:r>
            <a:endParaRPr lang="el-GR" altLang="el-G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72200" y="3308791"/>
            <a:ext cx="18389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 + β = </a:t>
            </a:r>
            <a:r>
              <a:rPr lang="el-GR" altLang="el-GR" sz="3600" b="1" dirty="0">
                <a:latin typeface="+mn-lt"/>
              </a:rPr>
              <a:t>Χ</a:t>
            </a:r>
            <a:r>
              <a:rPr lang="el-GR" altLang="el-GR" sz="36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l-GR" altLang="el-GR" sz="3600" b="1" dirty="0">
                <a:solidFill>
                  <a:srgbClr val="FF0000"/>
                </a:solidFill>
                <a:latin typeface="+mn-lt"/>
              </a:rPr>
            </a:b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 - β = </a:t>
            </a:r>
            <a:r>
              <a:rPr lang="el-GR" altLang="el-GR" sz="3600" b="1" dirty="0">
                <a:latin typeface="+mn-lt"/>
              </a:rPr>
              <a:t>Χ</a:t>
            </a:r>
            <a:endParaRPr lang="el-GR" altLang="el-G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590800" y="4365104"/>
            <a:ext cx="2286000" cy="0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7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Εισαγωγικό σχόλιο</a:t>
            </a:r>
            <a:endParaRPr lang="el-GR" dirty="0"/>
          </a:p>
        </p:txBody>
      </p:sp>
      <p:sp>
        <p:nvSpPr>
          <p:cNvPr id="7" name="Υπότιτλο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dirty="0"/>
              <a:t>Οι μαθηματικές έννοιες και η σχέση τους με τις καταστάσεις της πραγματικότητας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26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Β- </a:t>
            </a:r>
            <a:r>
              <a:rPr lang="el-GR" dirty="0"/>
              <a:t>ΜΕΤΑΒΟΛΗ ΤΟΥ ΜΕΤΡΟΥ ΕΝΟΣ ΜΕΓΕΘΟΥΣ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400" b="1" dirty="0" smtClean="0"/>
              <a:t>μεταβολή του μέτρου ενός μεγέθους</a:t>
            </a:r>
          </a:p>
          <a:p>
            <a:pPr marL="0" indent="0" algn="ctr">
              <a:buNone/>
            </a:pPr>
            <a:r>
              <a:rPr lang="el-GR" sz="2400" b="1" dirty="0" smtClean="0"/>
              <a:t>(β) Είναι δεδομένο το αρχικό και το τελικό μέτρο ενός </a:t>
            </a:r>
            <a:br>
              <a:rPr lang="el-GR" sz="2400" b="1" dirty="0" smtClean="0"/>
            </a:br>
            <a:r>
              <a:rPr lang="el-GR" sz="2400" b="1" dirty="0" smtClean="0"/>
              <a:t>    μεγέθους και ζητούμενη η μεταβολή του (θετική ή αρνητική) </a:t>
            </a:r>
            <a:r>
              <a:rPr lang="el-GR" sz="2800" b="1" dirty="0" smtClean="0"/>
              <a:t>	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sz="2400" dirty="0" smtClean="0"/>
              <a:t>Ένα λεωφορείο </a:t>
            </a:r>
            <a:r>
              <a:rPr lang="el-GR" sz="2400" b="1" dirty="0" smtClean="0"/>
              <a:t>ξεκίνησε με  </a:t>
            </a:r>
            <a:r>
              <a:rPr lang="el-GR" sz="2400" dirty="0" smtClean="0"/>
              <a:t>5  επιβάτες μετά την πρώτη στάση της διαδρομής του </a:t>
            </a:r>
            <a:r>
              <a:rPr lang="el-GR" sz="2400" b="1" dirty="0" smtClean="0"/>
              <a:t>είναι στο λεωφορείο 7 επιβάτες. </a:t>
            </a:r>
            <a:r>
              <a:rPr lang="el-GR" sz="2400" dirty="0" smtClean="0"/>
              <a:t>Πόσοι </a:t>
            </a:r>
            <a:r>
              <a:rPr lang="el-GR" sz="2400" b="1" dirty="0" smtClean="0"/>
              <a:t>ανέβηκαν ( ή κατέβηκαν);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3551857"/>
            <a:ext cx="936625" cy="95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75656" y="3710875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l-GR" altLang="el-GR" sz="3600" b="1" dirty="0" smtClean="0">
                <a:latin typeface="+mn-lt"/>
              </a:rPr>
              <a:t>α</a:t>
            </a:r>
            <a:endParaRPr lang="el-GR" altLang="el-G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3217168" y="3068960"/>
            <a:ext cx="1066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96235" y="3115210"/>
            <a:ext cx="106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l-GR" altLang="el-GR" dirty="0">
                <a:latin typeface="+mn-lt"/>
              </a:rPr>
              <a:t>±</a:t>
            </a:r>
            <a:r>
              <a:rPr lang="el-GR" altLang="el-GR" b="1" dirty="0">
                <a:latin typeface="+mn-lt"/>
              </a:rPr>
              <a:t> </a:t>
            </a:r>
            <a:r>
              <a:rPr lang="en-US" altLang="el-GR" sz="4400" b="1" dirty="0">
                <a:latin typeface="+mn-lt"/>
              </a:rPr>
              <a:t>Χ</a:t>
            </a:r>
            <a:endParaRPr lang="el-GR" altLang="el-GR" sz="4400" b="1" dirty="0"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31519" y="3551857"/>
            <a:ext cx="936625" cy="95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27572" y="3717032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γ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26008" y="3169627"/>
            <a:ext cx="19768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l-GR" altLang="el-GR" sz="3600" b="1" dirty="0">
                <a:latin typeface="+mn-lt"/>
              </a:rPr>
              <a:t>α</a:t>
            </a:r>
            <a:r>
              <a:rPr lang="el-GR" altLang="el-GR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+</a:t>
            </a:r>
            <a:r>
              <a:rPr lang="el-GR" altLang="el-G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altLang="el-GR" sz="3600" b="1" dirty="0">
                <a:latin typeface="+mn-lt"/>
              </a:rPr>
              <a:t>Χ </a:t>
            </a:r>
            <a:r>
              <a:rPr lang="el-GR" altLang="el-GR" sz="3600" b="1" dirty="0" smtClean="0">
                <a:solidFill>
                  <a:srgbClr val="5075BC"/>
                </a:solidFill>
                <a:latin typeface="+mn-lt"/>
              </a:rPr>
              <a:t>= γ</a:t>
            </a:r>
            <a:r>
              <a:rPr lang="el-GR" altLang="el-GR" sz="36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l-GR" altLang="el-GR" sz="3600" b="1" dirty="0">
                <a:solidFill>
                  <a:srgbClr val="FF0000"/>
                </a:solidFill>
                <a:latin typeface="+mn-lt"/>
              </a:rPr>
            </a:br>
            <a:r>
              <a:rPr lang="el-GR" altLang="el-GR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altLang="el-GR" sz="3600" b="1" dirty="0" smtClean="0">
                <a:solidFill>
                  <a:srgbClr val="5075BC"/>
                </a:solidFill>
                <a:latin typeface="+mn-lt"/>
              </a:rPr>
              <a:t>α - </a:t>
            </a:r>
            <a:r>
              <a:rPr lang="el-GR" altLang="el-GR" sz="3600" b="1" dirty="0" smtClean="0">
                <a:latin typeface="+mn-lt"/>
              </a:rPr>
              <a:t>Χ</a:t>
            </a:r>
            <a:r>
              <a:rPr lang="el-GR" altLang="el-GR" sz="36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=</a:t>
            </a:r>
            <a:r>
              <a:rPr lang="el-GR" altLang="el-G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altLang="el-GR" sz="3600" b="1" dirty="0" smtClean="0">
                <a:latin typeface="+mn-lt"/>
              </a:rPr>
              <a:t>γ</a:t>
            </a:r>
            <a:endParaRPr lang="el-GR" altLang="el-G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483768" y="4221088"/>
            <a:ext cx="2286000" cy="0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6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</a:t>
            </a:r>
            <a:r>
              <a:rPr lang="el-GR" dirty="0" smtClean="0"/>
              <a:t>- </a:t>
            </a:r>
            <a:r>
              <a:rPr lang="el-GR" dirty="0"/>
              <a:t>ΜΕΤΑΒΟΛΗ ΤΟΥ ΜΕΤΡΟΥ ΕΝΟΣ ΜΕΓΕΘΟΥΣ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400" b="1" dirty="0"/>
              <a:t>μεταβολή του μέτρου ενός μεγέθους</a:t>
            </a:r>
          </a:p>
          <a:p>
            <a:pPr marL="0" indent="0" algn="ctr">
              <a:buNone/>
            </a:pPr>
            <a:r>
              <a:rPr lang="el-GR" sz="2400" b="1" dirty="0"/>
              <a:t>(γ) Είναι δεδομένο το τελικό μέτρο ενός μεγέθους και η </a:t>
            </a:r>
            <a:br>
              <a:rPr lang="el-GR" sz="2400" b="1" dirty="0"/>
            </a:br>
            <a:r>
              <a:rPr lang="el-GR" sz="2400" b="1" dirty="0"/>
              <a:t>    μεταβολή του (θετική ή αρνητική) και ζητούμενο το αρχικό μέτρο του μεγέθους </a:t>
            </a:r>
            <a:r>
              <a:rPr lang="el-GR" sz="2800" b="1" dirty="0"/>
              <a:t>	</a:t>
            </a:r>
          </a:p>
          <a:p>
            <a:pPr marL="0" indent="0" algn="ctr">
              <a:buNone/>
            </a:pPr>
            <a:r>
              <a:rPr lang="el-GR" sz="2800" b="1" dirty="0"/>
              <a:t>	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 algn="ctr">
              <a:buNone/>
            </a:pPr>
            <a:r>
              <a:rPr lang="el-GR" sz="2400" dirty="0" smtClean="0"/>
              <a:t>Στην </a:t>
            </a:r>
            <a:r>
              <a:rPr lang="el-GR" sz="2400" dirty="0"/>
              <a:t>πρώτη στάση της διαδρομής ενός λεωφορείου </a:t>
            </a:r>
            <a:r>
              <a:rPr lang="el-GR" sz="2400" b="1" dirty="0"/>
              <a:t>ανέβηκαν 2 επιβάτες </a:t>
            </a:r>
            <a:r>
              <a:rPr lang="el-GR" sz="2400" dirty="0"/>
              <a:t>και </a:t>
            </a:r>
            <a:r>
              <a:rPr lang="el-GR" sz="2400" b="1" dirty="0"/>
              <a:t>τώρα υπάρχουν στο λεωφορείο 7 επιβάτες. Πόσους επιβάτες είχε το λεωφορείο όταν ξεκίνησε από την </a:t>
            </a:r>
            <a:r>
              <a:rPr lang="el-GR" sz="2400" dirty="0"/>
              <a:t>αφετηρία </a:t>
            </a:r>
            <a:r>
              <a:rPr lang="el-GR" sz="2400" dirty="0" smtClean="0"/>
              <a:t>του;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3767881"/>
            <a:ext cx="936625" cy="95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75656" y="3939778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l-GR" altLang="el-GR" sz="3600" b="1" dirty="0">
                <a:latin typeface="+mn-lt"/>
              </a:rPr>
              <a:t>Χ</a:t>
            </a:r>
            <a:endParaRPr lang="el-GR" altLang="el-G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3194752" y="3381127"/>
            <a:ext cx="1066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 dirty="0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80511" y="3449246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l-GR" altLang="el-GR" sz="3600" dirty="0">
                <a:solidFill>
                  <a:srgbClr val="5075BC"/>
                </a:solidFill>
                <a:latin typeface="Arial" panose="020B0604020202020204" pitchFamily="34" charset="0"/>
              </a:rPr>
              <a:t>±</a:t>
            </a:r>
            <a:r>
              <a:rPr lang="el-GR" altLang="el-GR" sz="3600" b="1" dirty="0" smtClean="0">
                <a:solidFill>
                  <a:srgbClr val="5075BC"/>
                </a:solidFill>
                <a:latin typeface="+mn-lt"/>
              </a:rPr>
              <a:t> </a:t>
            </a:r>
            <a:r>
              <a:rPr lang="en-US" altLang="el-GR" sz="4000" b="1" dirty="0">
                <a:solidFill>
                  <a:srgbClr val="5075BC"/>
                </a:solidFill>
                <a:latin typeface="+mn-lt"/>
              </a:rPr>
              <a:t>β</a:t>
            </a:r>
            <a:endParaRPr lang="el-GR" altLang="el-GR" sz="4000" b="1" dirty="0">
              <a:solidFill>
                <a:srgbClr val="5075BC"/>
              </a:solidFill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31519" y="3767881"/>
            <a:ext cx="936625" cy="957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7865" y="3861048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γ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72200" y="3452807"/>
            <a:ext cx="18357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l-GR" altLang="el-GR" sz="3600" b="1" dirty="0">
                <a:latin typeface="+mn-lt"/>
              </a:rPr>
              <a:t>Χ</a:t>
            </a:r>
            <a:r>
              <a:rPr lang="el-GR" altLang="el-GR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+ β </a:t>
            </a:r>
            <a:r>
              <a:rPr lang="el-GR" altLang="el-GR" sz="3600" b="1" dirty="0" smtClean="0">
                <a:solidFill>
                  <a:srgbClr val="5075BC"/>
                </a:solidFill>
                <a:latin typeface="+mn-lt"/>
              </a:rPr>
              <a:t>= γ</a:t>
            </a: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/>
            </a:r>
            <a:br>
              <a:rPr lang="el-GR" altLang="el-GR" sz="3600" b="1" dirty="0">
                <a:solidFill>
                  <a:srgbClr val="5075BC"/>
                </a:solidFill>
                <a:latin typeface="+mn-lt"/>
              </a:rPr>
            </a:br>
            <a:r>
              <a:rPr lang="el-GR" altLang="el-GR" sz="3600" b="1" dirty="0">
                <a:latin typeface="+mn-lt"/>
              </a:rPr>
              <a:t>Χ</a:t>
            </a:r>
            <a:r>
              <a:rPr lang="el-GR" altLang="el-GR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- β = </a:t>
            </a:r>
            <a:r>
              <a:rPr lang="el-GR" altLang="el-GR" sz="3600" b="1" dirty="0" smtClean="0">
                <a:latin typeface="+mn-lt"/>
              </a:rPr>
              <a:t>γ</a:t>
            </a:r>
            <a:endParaRPr lang="el-GR" altLang="el-G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483768" y="4365104"/>
            <a:ext cx="2286000" cy="0"/>
          </a:xfrm>
          <a:prstGeom prst="line">
            <a:avLst/>
          </a:prstGeom>
          <a:noFill/>
          <a:ln w="57150">
            <a:solidFill>
              <a:srgbClr val="5075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7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ΑΦΑΙΡΕΣΗ - Η ΔΙΑΦΟΡΑ ΔΥΟ ΜΕΤΡΩΝ ΚΑΤΑ ΠΕΡΙΠΤΩΣΗ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dirty="0"/>
              <a:t>Σε καταστάσεις μεταβολής του μέτρου ενός μεγέθους </a:t>
            </a:r>
            <a:br>
              <a:rPr lang="el-GR" sz="2800" dirty="0"/>
            </a:br>
            <a:r>
              <a:rPr lang="el-GR" sz="2800" b="1" dirty="0"/>
              <a:t>η πράξη της αφαίρεσης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νοείται ως </a:t>
            </a:r>
            <a:r>
              <a:rPr lang="el-GR" sz="2800" dirty="0" smtClean="0"/>
              <a:t> </a:t>
            </a:r>
            <a:r>
              <a:rPr lang="el-GR" sz="2800" b="1" dirty="0"/>
              <a:t>διαφορά</a:t>
            </a:r>
            <a:r>
              <a:rPr lang="el-GR" sz="2800" dirty="0"/>
              <a:t> δύο μέτρων κατά περίπτωση (αρχικού ή τελικού μέτρου του μεταβαλλόμενου μεγέθους ή μέτρου της μεταβολής του).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209800" y="4310608"/>
            <a:ext cx="4267200" cy="990600"/>
            <a:chOff x="1392" y="2640"/>
            <a:chExt cx="2688" cy="6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392" y="2640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2064" y="2640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36" y="2736"/>
              <a:ext cx="363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α</a:t>
              </a: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160" y="2736"/>
              <a:ext cx="363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3600" b="1" dirty="0">
                  <a:solidFill>
                    <a:srgbClr val="5075BC"/>
                  </a:solidFill>
                  <a:latin typeface="+mn-lt"/>
                </a:rPr>
                <a:t>β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2832" y="2640"/>
              <a:ext cx="1248" cy="6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216" y="2736"/>
              <a:ext cx="363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9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ΠΡΟΣΘΕΣΗ – ΣΥΓΚΡΙΣΗ ΤΩΝ ΜΕΤΡΩΝ ΔΥΟ ΜΕΓΕΘΩΝ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η αριθμητική πράξη της πρόσθεσης</a:t>
            </a:r>
          </a:p>
          <a:p>
            <a:pPr marL="0" indent="0" algn="ctr">
              <a:buNone/>
            </a:pPr>
            <a:r>
              <a:rPr lang="el-GR" sz="2800" dirty="0"/>
              <a:t>αντιστοιχίζεται σε </a:t>
            </a:r>
            <a:r>
              <a:rPr lang="el-GR" sz="2800" dirty="0" smtClean="0"/>
              <a:t>καταστάσεις</a:t>
            </a:r>
          </a:p>
          <a:p>
            <a:pPr marL="0" indent="0" algn="ctr">
              <a:buNone/>
            </a:pPr>
            <a:endParaRPr lang="el-GR" sz="2800" dirty="0"/>
          </a:p>
          <a:p>
            <a:pPr marL="0" indent="0" algn="ctr">
              <a:buNone/>
            </a:pPr>
            <a:r>
              <a:rPr lang="el-GR" b="1" dirty="0"/>
              <a:t>σύγκρισης των μέτρων δύο μεγεθών</a:t>
            </a:r>
          </a:p>
          <a:p>
            <a:pPr marL="0" indent="0" algn="ctr">
              <a:buNone/>
            </a:pPr>
            <a:endParaRPr lang="el-GR" sz="2800" dirty="0"/>
          </a:p>
          <a:p>
            <a:pPr marL="0" indent="0" algn="ctr">
              <a:buNone/>
            </a:pPr>
            <a:r>
              <a:rPr lang="el-GR" sz="2800" dirty="0"/>
              <a:t>Τα μέτρα δύο μεγεθών</a:t>
            </a:r>
            <a:r>
              <a:rPr lang="el-GR" sz="2800" b="1" dirty="0"/>
              <a:t> συγκρίνονται </a:t>
            </a:r>
            <a:r>
              <a:rPr lang="el-GR" sz="2800" dirty="0"/>
              <a:t>και ως αποτέλεσμα της σύγκρισης τους προκύπτει </a:t>
            </a:r>
            <a:r>
              <a:rPr lang="el-GR" sz="2800" b="1" dirty="0"/>
              <a:t>το μέτρο της διαφοράς</a:t>
            </a:r>
            <a:r>
              <a:rPr lang="el-GR" sz="2800" dirty="0"/>
              <a:t> τους εκφρασμένο θετικά ή αρνητικά.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16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ΣΥΓΚΡΙΣΗ ΤΩΝ ΜΕΤΡΩΝ ΔΥΟ ΜΕΓΕΘΩΝ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                                          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altLang="el-GR" sz="2500" dirty="0"/>
              <a:t>Η Ελένη είναι 7 χρονών και η αδελφή της είναι 5 χρονών. Είναι 2 χρόνια μεγαλύτερη από την αδελφή της.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3568" y="1697905"/>
            <a:ext cx="3429000" cy="3243263"/>
            <a:chOff x="768" y="1152"/>
            <a:chExt cx="2160" cy="20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2208" y="1824"/>
              <a:ext cx="720" cy="624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68" y="1152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68" y="2592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04" y="1245"/>
              <a:ext cx="363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α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64" y="2688"/>
              <a:ext cx="363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3600" b="1" dirty="0">
                  <a:solidFill>
                    <a:srgbClr val="5075BC"/>
                  </a:solidFill>
                  <a:latin typeface="+mn-lt"/>
                </a:rPr>
                <a:t>β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104" y="2160"/>
              <a:ext cx="960" cy="0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5075BC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104" y="1824"/>
              <a:ext cx="0" cy="693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5075BC"/>
                </a:solidFill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256" y="1920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dirty="0">
                  <a:solidFill>
                    <a:srgbClr val="5075BC"/>
                  </a:solidFill>
                  <a:latin typeface="+mn-lt"/>
                </a:rPr>
                <a:t>±</a:t>
              </a:r>
              <a:r>
                <a:rPr lang="el-GR" altLang="el-GR" b="1" dirty="0">
                  <a:solidFill>
                    <a:srgbClr val="5075BC"/>
                  </a:solidFill>
                  <a:latin typeface="+mn-lt"/>
                </a:rPr>
                <a:t> </a:t>
              </a:r>
              <a:r>
                <a:rPr lang="en-US" altLang="el-GR" sz="3600" b="1" dirty="0">
                  <a:solidFill>
                    <a:srgbClr val="5075BC"/>
                  </a:solidFill>
                  <a:latin typeface="+mn-lt"/>
                </a:rPr>
                <a:t>γ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544482" y="2521555"/>
            <a:ext cx="18004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 + γ = β</a:t>
            </a:r>
            <a:br>
              <a:rPr lang="el-GR" altLang="el-GR" sz="3600" b="1" dirty="0">
                <a:solidFill>
                  <a:srgbClr val="5075BC"/>
                </a:solidFill>
                <a:latin typeface="+mn-lt"/>
              </a:rPr>
            </a:b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 - γ = β</a:t>
            </a:r>
          </a:p>
        </p:txBody>
      </p:sp>
    </p:spTree>
    <p:extLst>
      <p:ext uri="{BB962C8B-B14F-4D97-AF65-F5344CB8AC3E}">
        <p14:creationId xmlns:p14="http://schemas.microsoft.com/office/powerpoint/2010/main" val="26927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ΣΥΓΚΡΙΣΗ </a:t>
            </a:r>
            <a:r>
              <a:rPr lang="el-GR" dirty="0" smtClean="0"/>
              <a:t>ΤΩΝ ΜΕΤΡΩΝ ΔΥΟ ΜΕΓΕΘΩΝ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sz="2800" dirty="0" smtClean="0"/>
          </a:p>
          <a:p>
            <a:pPr marL="0" indent="0" algn="ctr">
              <a:buNone/>
            </a:pPr>
            <a:r>
              <a:rPr lang="el-GR" sz="2800" dirty="0" smtClean="0"/>
              <a:t>Οι </a:t>
            </a:r>
            <a:r>
              <a:rPr lang="el-GR" sz="2800" dirty="0"/>
              <a:t>καταστάσεις </a:t>
            </a:r>
            <a:r>
              <a:rPr lang="el-GR" sz="2800" b="1" dirty="0"/>
              <a:t>σύγκρισης των μέτρων δύο μεγεθών </a:t>
            </a:r>
            <a:r>
              <a:rPr lang="el-GR" sz="2800" dirty="0"/>
              <a:t>προκύπτουν σε </a:t>
            </a:r>
            <a:r>
              <a:rPr lang="el-GR" sz="2800" b="1" dirty="0"/>
              <a:t>δύο πλαίσια</a:t>
            </a:r>
            <a:r>
              <a:rPr lang="el-GR" sz="2800" dirty="0"/>
              <a:t>, που διαφοροποιούνται από τη μορφή έκφρασης της διαφοράς τους (θετική ή αρνητική) σε συνδυασμό με τα δεδομένα στοιχεία της σύγκρισης: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53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- ΣΥΓΚΡΙΣΗ </a:t>
            </a:r>
            <a:r>
              <a:rPr lang="el-GR" dirty="0" smtClean="0"/>
              <a:t>ΤΩΝ ΜΕΤΡΩΝ ΔΥΟ ΜΕΓΕΘΩΝ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417638"/>
            <a:ext cx="8229600" cy="51077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l-GR" dirty="0" smtClean="0"/>
              <a:t>               </a:t>
            </a:r>
            <a:r>
              <a:rPr lang="el-GR" altLang="zh-CN" sz="2800" b="1" dirty="0"/>
              <a:t>(α) </a:t>
            </a:r>
            <a:r>
              <a:rPr lang="el-GR" altLang="el-GR" sz="2800" dirty="0"/>
              <a:t>Είναι δεδομένα τα μέτρα των δύο συγκρινόμενων </a:t>
            </a:r>
            <a:br>
              <a:rPr lang="el-GR" altLang="el-GR" sz="2800" dirty="0"/>
            </a:br>
            <a:r>
              <a:rPr lang="el-GR" altLang="el-GR" sz="2800" dirty="0"/>
              <a:t>    μεγεθών και ζητούμενη η διαφορά τους (θετική ή αρνητική)</a:t>
            </a:r>
            <a:endParaRPr lang="el-GR" altLang="zh-CN" sz="2800" dirty="0"/>
          </a:p>
          <a:p>
            <a:pPr marL="0" indent="0">
              <a:buNone/>
            </a:pPr>
            <a:r>
              <a:rPr lang="el-GR" dirty="0" smtClean="0"/>
              <a:t>                           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altLang="el-GR" sz="2800" i="1" dirty="0"/>
              <a:t>Η Ελένη είναι </a:t>
            </a:r>
            <a:r>
              <a:rPr lang="el-GR" altLang="el-GR" sz="2800" b="1" dirty="0"/>
              <a:t>7 χρονών </a:t>
            </a:r>
            <a:r>
              <a:rPr lang="el-GR" altLang="el-GR" sz="2800" i="1" dirty="0"/>
              <a:t>και η αδελφή της είναι </a:t>
            </a:r>
            <a:r>
              <a:rPr lang="el-GR" altLang="el-GR" sz="2800" b="1" dirty="0"/>
              <a:t>5 χρονών</a:t>
            </a:r>
            <a:r>
              <a:rPr lang="el-GR" altLang="el-GR" sz="2800" i="1" dirty="0"/>
              <a:t>.                          Είναι </a:t>
            </a:r>
            <a:r>
              <a:rPr lang="el-GR" altLang="el-GR" sz="2800" b="1" dirty="0"/>
              <a:t>2 χρόνια μεγαλύτερη </a:t>
            </a:r>
            <a:r>
              <a:rPr lang="el-GR" altLang="el-GR" sz="2800" b="1" dirty="0" smtClean="0"/>
              <a:t>(μικρότερη</a:t>
            </a:r>
            <a:r>
              <a:rPr lang="el-GR" altLang="el-GR" sz="2800" dirty="0" smtClean="0"/>
              <a:t>) </a:t>
            </a:r>
            <a:r>
              <a:rPr lang="el-GR" altLang="el-GR" sz="2800" i="1" dirty="0" smtClean="0"/>
              <a:t>από </a:t>
            </a:r>
            <a:r>
              <a:rPr lang="el-GR" altLang="el-GR" sz="2800" i="1" dirty="0"/>
              <a:t>την αδελφή της.</a:t>
            </a:r>
          </a:p>
          <a:p>
            <a:pPr marL="0" indent="0" algn="ctr">
              <a:buNone/>
            </a:pPr>
            <a:endParaRPr lang="el-GR" altLang="el-GR" sz="2400" b="1" i="1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277100" y="2417985"/>
            <a:ext cx="3006868" cy="2844000"/>
            <a:chOff x="768" y="1152"/>
            <a:chExt cx="2160" cy="204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2208" y="1824"/>
              <a:ext cx="720" cy="624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68" y="1152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68" y="2592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04" y="1245"/>
              <a:ext cx="363" cy="46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α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64" y="2688"/>
              <a:ext cx="363" cy="46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3600" b="1" dirty="0">
                  <a:solidFill>
                    <a:srgbClr val="5075BC"/>
                  </a:solidFill>
                  <a:latin typeface="+mn-lt"/>
                </a:rPr>
                <a:t>β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104" y="2160"/>
              <a:ext cx="960" cy="0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104" y="1824"/>
              <a:ext cx="0" cy="693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422007" y="3236783"/>
            <a:ext cx="18325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</a:t>
            </a:r>
            <a:r>
              <a:rPr lang="el-GR" altLang="el-GR" sz="3600" dirty="0">
                <a:solidFill>
                  <a:srgbClr val="5075BC"/>
                </a:solidFill>
                <a:latin typeface="+mn-lt"/>
              </a:rPr>
              <a:t> </a:t>
            </a:r>
            <a:r>
              <a:rPr lang="el-GR" altLang="el-GR" sz="3600" b="1" dirty="0" smtClean="0">
                <a:latin typeface="+mn-lt"/>
              </a:rPr>
              <a:t>+ </a:t>
            </a:r>
            <a:r>
              <a:rPr lang="en-US" altLang="el-GR" sz="3600" b="1" dirty="0" smtClean="0">
                <a:latin typeface="+mn-lt"/>
              </a:rPr>
              <a:t>Χ</a:t>
            </a:r>
            <a:r>
              <a:rPr lang="el-GR" altLang="el-GR" sz="3600" b="1" dirty="0" smtClean="0">
                <a:latin typeface="+mn-lt"/>
              </a:rPr>
              <a:t> </a:t>
            </a:r>
            <a:r>
              <a:rPr lang="el-GR" altLang="el-GR" sz="3600" b="1" dirty="0" smtClean="0">
                <a:solidFill>
                  <a:srgbClr val="5075BC"/>
                </a:solidFill>
                <a:latin typeface="+mn-lt"/>
              </a:rPr>
              <a:t>= </a:t>
            </a: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β</a:t>
            </a:r>
            <a:r>
              <a:rPr lang="el-GR" altLang="el-GR" sz="3600" dirty="0">
                <a:latin typeface="+mn-lt"/>
              </a:rPr>
              <a:t/>
            </a:r>
            <a:br>
              <a:rPr lang="el-GR" altLang="el-GR" sz="3600" dirty="0">
                <a:latin typeface="+mn-lt"/>
              </a:rPr>
            </a:b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</a:t>
            </a:r>
            <a:r>
              <a:rPr lang="el-GR" altLang="el-G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altLang="el-GR" sz="3600" b="1" dirty="0" smtClean="0">
                <a:latin typeface="+mn-lt"/>
              </a:rPr>
              <a:t>- </a:t>
            </a:r>
            <a:r>
              <a:rPr lang="en-US" altLang="el-GR" sz="3600" b="1" dirty="0">
                <a:latin typeface="+mn-lt"/>
              </a:rPr>
              <a:t>Χ</a:t>
            </a:r>
            <a:r>
              <a:rPr lang="el-GR" altLang="el-GR" sz="3600" b="1" dirty="0" smtClean="0">
                <a:latin typeface="+mn-lt"/>
              </a:rPr>
              <a:t> </a:t>
            </a: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= β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3366983" y="3441879"/>
            <a:ext cx="772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600" dirty="0"/>
              <a:t>±</a:t>
            </a:r>
            <a:r>
              <a:rPr lang="el-GR" altLang="el-GR" sz="3600" b="1" dirty="0"/>
              <a:t> </a:t>
            </a:r>
            <a:r>
              <a:rPr lang="en-US" altLang="el-GR" sz="3600" b="1" dirty="0"/>
              <a:t>Χ</a:t>
            </a:r>
            <a:endParaRPr lang="el-GR" alt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6341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l-GR" dirty="0" smtClean="0"/>
              <a:t>- </a:t>
            </a:r>
            <a:r>
              <a:rPr lang="el-GR" dirty="0" smtClean="0"/>
              <a:t>ΣΥΓΚΡΙΣΗ  ΤΩΝ ΜΕΤΡΩΝ ΔΥΟ ΜΕΓΕΘΩΝ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417638"/>
            <a:ext cx="8356316" cy="51077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900" b="1" dirty="0"/>
              <a:t>  (</a:t>
            </a:r>
            <a:r>
              <a:rPr lang="el-GR" sz="2900" b="1" dirty="0" smtClean="0"/>
              <a:t>β) </a:t>
            </a:r>
            <a:r>
              <a:rPr lang="el-GR" sz="2900" dirty="0" smtClean="0"/>
              <a:t>Είναι </a:t>
            </a:r>
            <a:r>
              <a:rPr lang="el-GR" sz="2900" dirty="0"/>
              <a:t>δεδομένο το μέτρο του ενός από τα δύο </a:t>
            </a:r>
            <a:br>
              <a:rPr lang="el-GR" sz="2900" dirty="0"/>
            </a:br>
            <a:r>
              <a:rPr lang="el-GR" sz="2900" dirty="0"/>
              <a:t>    συγκρινόμενα μεγέθη και η (θετική ή αρνητική) </a:t>
            </a:r>
            <a:br>
              <a:rPr lang="el-GR" sz="2900" dirty="0"/>
            </a:br>
            <a:r>
              <a:rPr lang="el-GR" sz="2900" dirty="0"/>
              <a:t>    διαφορά του από το μέτρο του άλλου μεγέθους που </a:t>
            </a:r>
            <a:br>
              <a:rPr lang="el-GR" sz="2900" dirty="0"/>
            </a:br>
            <a:r>
              <a:rPr lang="el-GR" sz="2900" dirty="0"/>
              <a:t>     είναι και το ζητούμενο.</a:t>
            </a:r>
          </a:p>
          <a:p>
            <a:pPr marL="0" indent="0">
              <a:buNone/>
            </a:pPr>
            <a:r>
              <a:rPr lang="el-GR" sz="2800" dirty="0" smtClean="0"/>
              <a:t>                         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altLang="el-GR" sz="2900" dirty="0" smtClean="0"/>
              <a:t>Η </a:t>
            </a:r>
            <a:r>
              <a:rPr lang="el-GR" altLang="el-GR" sz="2900" dirty="0"/>
              <a:t>Ελένη είναι </a:t>
            </a:r>
            <a:r>
              <a:rPr lang="el-GR" altLang="el-GR" sz="2900" dirty="0" smtClean="0"/>
              <a:t>2 χρόνια μεγαλύτερη (μικρότερη) από την αδερφή της που είναι 5 χρονών. Πόσων χρονών είναι;                         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grpSp>
        <p:nvGrpSpPr>
          <p:cNvPr id="4" name="Group 17"/>
          <p:cNvGrpSpPr>
            <a:grpSpLocks noChangeAspect="1"/>
          </p:cNvGrpSpPr>
          <p:nvPr/>
        </p:nvGrpSpPr>
        <p:grpSpPr bwMode="auto">
          <a:xfrm>
            <a:off x="1691680" y="2937087"/>
            <a:ext cx="2755565" cy="2353718"/>
            <a:chOff x="768" y="1269"/>
            <a:chExt cx="2160" cy="18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2208" y="1824"/>
              <a:ext cx="720" cy="624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55" y="1269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68" y="2511"/>
              <a:ext cx="590" cy="6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94" y="1316"/>
              <a:ext cx="363" cy="50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solidFill>
                    <a:srgbClr val="5075BC"/>
                  </a:solidFill>
                  <a:latin typeface="+mn-lt"/>
                </a:rPr>
                <a:t>α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913" y="2567"/>
              <a:ext cx="363" cy="52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 smtClean="0">
                  <a:latin typeface="+mn-lt"/>
                </a:rPr>
                <a:t>Χ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163" y="2160"/>
              <a:ext cx="960" cy="0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1098" y="1879"/>
              <a:ext cx="6" cy="638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345864" y="3236783"/>
            <a:ext cx="19848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</a:t>
            </a:r>
            <a:r>
              <a:rPr lang="el-GR" altLang="el-GR" sz="3600" dirty="0">
                <a:solidFill>
                  <a:srgbClr val="5075BC"/>
                </a:solidFill>
                <a:latin typeface="+mn-lt"/>
              </a:rPr>
              <a:t> </a:t>
            </a:r>
            <a:r>
              <a:rPr lang="el-GR" altLang="el-GR" sz="3600" b="1" dirty="0" smtClean="0">
                <a:solidFill>
                  <a:srgbClr val="5075BC"/>
                </a:solidFill>
                <a:latin typeface="+mn-lt"/>
              </a:rPr>
              <a:t>+ γ = </a:t>
            </a:r>
            <a:r>
              <a:rPr lang="en-US" altLang="el-GR" sz="3600" b="1" dirty="0"/>
              <a:t>Χ</a:t>
            </a:r>
            <a:r>
              <a:rPr lang="el-GR" altLang="el-GR" sz="3600" b="1" dirty="0"/>
              <a:t> </a:t>
            </a:r>
            <a:r>
              <a:rPr lang="el-GR" altLang="el-GR" sz="3600" dirty="0">
                <a:latin typeface="+mn-lt"/>
              </a:rPr>
              <a:t/>
            </a:r>
            <a:br>
              <a:rPr lang="el-GR" altLang="el-GR" sz="3600" dirty="0">
                <a:latin typeface="+mn-lt"/>
              </a:rPr>
            </a:br>
            <a:r>
              <a:rPr lang="el-GR" altLang="el-GR" sz="3600" b="1" dirty="0">
                <a:solidFill>
                  <a:srgbClr val="5075BC"/>
                </a:solidFill>
                <a:latin typeface="+mn-lt"/>
              </a:rPr>
              <a:t>α </a:t>
            </a:r>
            <a:r>
              <a:rPr lang="el-GR" altLang="el-GR" sz="3600" b="1" dirty="0" smtClean="0">
                <a:solidFill>
                  <a:srgbClr val="5075BC"/>
                </a:solidFill>
                <a:latin typeface="+mn-lt"/>
              </a:rPr>
              <a:t>- γ =</a:t>
            </a:r>
            <a:r>
              <a:rPr lang="el-GR" altLang="el-GR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l-GR" sz="3600" b="1" dirty="0"/>
              <a:t>Χ</a:t>
            </a:r>
            <a:endParaRPr lang="el-GR" altLang="el-G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602244" y="3790781"/>
            <a:ext cx="734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600" dirty="0">
                <a:solidFill>
                  <a:srgbClr val="5075BC"/>
                </a:solidFill>
              </a:rPr>
              <a:t>±</a:t>
            </a:r>
            <a:r>
              <a:rPr lang="el-GR" altLang="el-GR" sz="3600" b="1" dirty="0">
                <a:solidFill>
                  <a:srgbClr val="5075BC"/>
                </a:solidFill>
              </a:rPr>
              <a:t> γ</a:t>
            </a:r>
          </a:p>
        </p:txBody>
      </p:sp>
    </p:spTree>
    <p:extLst>
      <p:ext uri="{BB962C8B-B14F-4D97-AF65-F5344CB8AC3E}">
        <p14:creationId xmlns:p14="http://schemas.microsoft.com/office/powerpoint/2010/main" val="24660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ΣΥΝΔΥΑΣΜΟΙ ΠΡΟΣΘΕΣΗΣ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1280"/>
              </a:spcBef>
              <a:buNone/>
            </a:pPr>
            <a:r>
              <a:rPr lang="el-GR" dirty="0"/>
              <a:t>η αριθμητική πράξη της πρόσθεσης</a:t>
            </a:r>
          </a:p>
          <a:p>
            <a:pPr marL="0" indent="0" algn="ctr">
              <a:spcBef>
                <a:spcPts val="1280"/>
              </a:spcBef>
              <a:buNone/>
            </a:pPr>
            <a:r>
              <a:rPr lang="el-GR" dirty="0"/>
              <a:t>αντιστοιχίζεται σε καταστάσεις</a:t>
            </a:r>
          </a:p>
          <a:p>
            <a:pPr marL="0" indent="0" algn="ctr">
              <a:spcBef>
                <a:spcPts val="1280"/>
              </a:spcBef>
              <a:buNone/>
            </a:pPr>
            <a:r>
              <a:rPr lang="el-GR" b="1" dirty="0"/>
              <a:t>συνδυασμών </a:t>
            </a:r>
            <a:br>
              <a:rPr lang="el-GR" b="1" dirty="0"/>
            </a:br>
            <a:r>
              <a:rPr lang="el-GR" b="1" dirty="0"/>
              <a:t>σύνθεσης, μεταβολής και σύγκρισης μεγεθών,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86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ΠΑΡΑΔΕΙΓΜΑ: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b="1" dirty="0"/>
              <a:t>Συνδυασμοί σύνθεσης διαδοχικών μεταβολών του μέτρου ενός μεγέθους</a:t>
            </a:r>
          </a:p>
          <a:p>
            <a:pPr marL="0" indent="0" algn="ctr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800" dirty="0"/>
              <a:t>Δύο ή περισσότερες </a:t>
            </a:r>
            <a:r>
              <a:rPr lang="el-GR" sz="2800" b="1" dirty="0"/>
              <a:t>διαδοχικές μεταβολές </a:t>
            </a:r>
            <a:r>
              <a:rPr lang="el-GR" sz="2800" dirty="0"/>
              <a:t>του μέτρου ενός μεγέθους </a:t>
            </a:r>
            <a:r>
              <a:rPr lang="el-GR" sz="2800" b="1" dirty="0"/>
              <a:t>συντίθενται </a:t>
            </a:r>
            <a:endParaRPr lang="el-GR" sz="2800" b="1" dirty="0" smtClean="0"/>
          </a:p>
          <a:p>
            <a:pPr marL="0" indent="0" algn="ctr">
              <a:buNone/>
            </a:pPr>
            <a:endParaRPr lang="el-GR" sz="2400" b="1" dirty="0"/>
          </a:p>
          <a:p>
            <a:pPr marL="0" indent="0" algn="ctr">
              <a:buNone/>
            </a:pPr>
            <a:endParaRPr lang="el-GR" sz="2400" b="1" dirty="0" smtClean="0"/>
          </a:p>
          <a:p>
            <a:pPr marL="0" indent="0" algn="ctr">
              <a:buNone/>
            </a:pPr>
            <a:endParaRPr lang="el-GR" sz="2400" b="1" dirty="0"/>
          </a:p>
          <a:p>
            <a:pPr marL="0" indent="0" algn="ctr">
              <a:buNone/>
            </a:pPr>
            <a:r>
              <a:rPr lang="el-GR" sz="2800" b="1" dirty="0" smtClean="0"/>
              <a:t>(α</a:t>
            </a:r>
            <a:r>
              <a:rPr lang="el-GR" altLang="el-GR" sz="2800" b="1" dirty="0" smtClean="0">
                <a:latin typeface="Times New Roman" panose="02020603050405020304" pitchFamily="18" charset="0"/>
              </a:rPr>
              <a:t> ± β) ± γ = δ</a:t>
            </a:r>
            <a:endParaRPr lang="el-GR" sz="2800" b="1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371600" y="4170461"/>
            <a:ext cx="6457950" cy="1274763"/>
            <a:chOff x="480" y="2701"/>
            <a:chExt cx="4068" cy="80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355" y="2736"/>
              <a:ext cx="533" cy="47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80" y="3011"/>
              <a:ext cx="468" cy="49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68" y="3011"/>
              <a:ext cx="468" cy="49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94" y="3089"/>
              <a:ext cx="288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latin typeface="+mn-lt"/>
                </a:rPr>
                <a:t>α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355" y="2815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dirty="0">
                  <a:latin typeface="+mn-lt"/>
                </a:rPr>
                <a:t>±</a:t>
              </a:r>
              <a:r>
                <a:rPr lang="el-GR" altLang="el-GR" sz="2800" b="1" dirty="0">
                  <a:latin typeface="+mn-lt"/>
                </a:rPr>
                <a:t> </a:t>
              </a:r>
              <a:r>
                <a:rPr lang="en-US" altLang="el-GR" sz="2800" b="1" dirty="0">
                  <a:latin typeface="+mn-lt"/>
                </a:rPr>
                <a:t>β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51" y="3286"/>
              <a:ext cx="1141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167" y="2701"/>
              <a:ext cx="533" cy="47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080" y="2976"/>
              <a:ext cx="468" cy="49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167" y="2780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dirty="0">
                  <a:latin typeface="+mn-lt"/>
                </a:rPr>
                <a:t>±</a:t>
              </a:r>
              <a:r>
                <a:rPr lang="el-GR" altLang="el-GR" sz="2800" b="1" dirty="0">
                  <a:latin typeface="+mn-lt"/>
                </a:rPr>
                <a:t> </a:t>
              </a:r>
              <a:r>
                <a:rPr lang="en-US" altLang="el-GR" sz="2800" b="1" dirty="0">
                  <a:latin typeface="+mn-lt"/>
                </a:rPr>
                <a:t>γ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63" y="3251"/>
              <a:ext cx="1141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176" y="3024"/>
              <a:ext cx="288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>
                  <a:latin typeface="+mn-lt"/>
                </a:rPr>
                <a:t>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5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ΜΑΘΗΜΑΤΙΚΗ ΕΝΝΟΙΑ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3000" dirty="0"/>
              <a:t>Κάθε μαθηματική έννοια ορίζεται και αποκτά νόημα στα πλαίσια μιας ευρύτερης μαθηματικής θεωρίας στην οποία εντάσσεται και η οποία περιλαμβάνει:</a:t>
            </a:r>
          </a:p>
          <a:p>
            <a:pPr marL="0" indent="0">
              <a:buNone/>
            </a:pPr>
            <a:endParaRPr lang="el-GR" sz="3000" dirty="0"/>
          </a:p>
          <a:p>
            <a:r>
              <a:rPr lang="el-GR" sz="3000" dirty="0"/>
              <a:t>ένα σύνολο αρχικών όρων και αξιωμάτων και</a:t>
            </a:r>
          </a:p>
          <a:p>
            <a:endParaRPr lang="el-GR" sz="3000" dirty="0"/>
          </a:p>
          <a:p>
            <a:r>
              <a:rPr lang="el-GR" sz="3000" dirty="0"/>
              <a:t>ένα σύνολο θεωρημάτων, τα οποία αποδεικνύονται  και ισχύουν ως αληθή στα πλαίσια της θεωρίας αυτής.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9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ΠΑΡΑΔΕΙΓΜΑ: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 smtClean="0"/>
              <a:t>Ένα λεωφορείο ξεκίνησε από την αφετηρία του με </a:t>
            </a:r>
            <a:r>
              <a:rPr lang="el-GR" sz="2800" b="1" dirty="0" smtClean="0"/>
              <a:t>7 </a:t>
            </a:r>
            <a:r>
              <a:rPr lang="el-GR" sz="2800" dirty="0" smtClean="0"/>
              <a:t>επιβάτες. Στην πρώτη στάση της διαδρομής του ανέβηκαν (ή κατέβηκαν) </a:t>
            </a:r>
            <a:r>
              <a:rPr lang="el-GR" sz="2800" b="1" dirty="0" smtClean="0"/>
              <a:t>2</a:t>
            </a:r>
            <a:r>
              <a:rPr lang="el-GR" sz="2800" dirty="0" smtClean="0"/>
              <a:t> επιβάτες και στη δεύτερη στάση ανέβηκαν (ή κατέβηκαν) </a:t>
            </a:r>
            <a:r>
              <a:rPr lang="el-GR" sz="2800" b="1" dirty="0" smtClean="0"/>
              <a:t>3</a:t>
            </a:r>
            <a:r>
              <a:rPr lang="el-GR" sz="2800" dirty="0" smtClean="0"/>
              <a:t> επιβάτες. Στο λεωφορείο είναι τώρα </a:t>
            </a:r>
            <a:r>
              <a:rPr lang="el-GR" sz="2800" b="1" dirty="0" smtClean="0"/>
              <a:t>Χ </a:t>
            </a:r>
            <a:r>
              <a:rPr lang="el-GR" sz="2800" dirty="0" smtClean="0"/>
              <a:t>επιβάτες.</a:t>
            </a:r>
            <a:endParaRPr lang="el-GR" sz="2800" dirty="0"/>
          </a:p>
          <a:p>
            <a:pPr marL="0" indent="0">
              <a:buNone/>
            </a:pPr>
            <a:endParaRPr lang="el-GR" u="sng" dirty="0"/>
          </a:p>
          <a:p>
            <a:pPr marL="0" indent="0">
              <a:buNone/>
            </a:pPr>
            <a:endParaRPr lang="el-GR" u="sng" dirty="0" smtClean="0"/>
          </a:p>
          <a:p>
            <a:pPr marL="0" indent="0">
              <a:buNone/>
            </a:pPr>
            <a:endParaRPr lang="el-GR" u="sng" dirty="0"/>
          </a:p>
          <a:p>
            <a:pPr marL="0" indent="0" algn="ctr">
              <a:buNone/>
            </a:pPr>
            <a:r>
              <a:rPr lang="el-GR" altLang="el-GR" b="1" dirty="0" smtClean="0"/>
              <a:t>(</a:t>
            </a:r>
            <a:r>
              <a:rPr lang="el-GR" altLang="el-GR" b="1" dirty="0"/>
              <a:t>7  ± 2)  ± 3 = Χ</a:t>
            </a:r>
          </a:p>
          <a:p>
            <a:pPr marL="0" indent="0">
              <a:buNone/>
            </a:pPr>
            <a:endParaRPr lang="el-GR" u="sng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371600" y="3954437"/>
            <a:ext cx="6457950" cy="1274763"/>
            <a:chOff x="480" y="2701"/>
            <a:chExt cx="4068" cy="80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355" y="2736"/>
              <a:ext cx="533" cy="47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80" y="3011"/>
              <a:ext cx="468" cy="49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68" y="3011"/>
              <a:ext cx="468" cy="49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94" y="3089"/>
              <a:ext cx="288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 smtClean="0">
                  <a:latin typeface="+mn-lt"/>
                </a:rPr>
                <a:t>7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355" y="2815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dirty="0">
                  <a:latin typeface="+mn-lt"/>
                </a:rPr>
                <a:t>±</a:t>
              </a:r>
              <a:r>
                <a:rPr lang="el-GR" altLang="el-GR" sz="2800" b="1" dirty="0">
                  <a:latin typeface="+mn-lt"/>
                </a:rPr>
                <a:t> </a:t>
              </a:r>
              <a:r>
                <a:rPr lang="el-GR" altLang="el-GR" sz="2800" b="1" dirty="0" smtClean="0">
                  <a:latin typeface="+mn-lt"/>
                </a:rPr>
                <a:t>2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51" y="3286"/>
              <a:ext cx="1141" cy="0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167" y="2701"/>
              <a:ext cx="533" cy="47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080" y="2976"/>
              <a:ext cx="468" cy="493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167" y="2780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latin typeface="+mn-lt"/>
                </a:rPr>
                <a:t>± </a:t>
              </a:r>
              <a:r>
                <a:rPr lang="el-GR" altLang="el-GR" sz="2800" b="1" dirty="0" smtClean="0">
                  <a:latin typeface="+mn-lt"/>
                </a:rPr>
                <a:t>3</a:t>
              </a:r>
              <a:endParaRPr lang="el-GR" altLang="el-GR" sz="3600" b="1" dirty="0">
                <a:latin typeface="+mn-lt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63" y="3251"/>
              <a:ext cx="1141" cy="0"/>
            </a:xfrm>
            <a:prstGeom prst="line">
              <a:avLst/>
            </a:prstGeom>
            <a:grp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176" y="3024"/>
              <a:ext cx="288" cy="40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3600" b="1" dirty="0" smtClean="0">
                  <a:latin typeface="+mn-lt"/>
                </a:rPr>
                <a:t>Χ</a:t>
              </a:r>
              <a:endParaRPr lang="el-GR" altLang="el-GR" sz="36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9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ΠΑΡΑΔΕΙΓΜΑ: 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el-GR" sz="2700" b="1" dirty="0"/>
              <a:t>Συνδυασμοί διαδοχικών μεταβολών των δεδομένων σύγκρισης των μέτρων δύο μεγεθών.</a:t>
            </a:r>
          </a:p>
          <a:p>
            <a:pPr marL="0" indent="0" algn="ctr">
              <a:buNone/>
            </a:pPr>
            <a:r>
              <a:rPr lang="el-GR" sz="2700" dirty="0"/>
              <a:t>Τα </a:t>
            </a:r>
            <a:r>
              <a:rPr lang="el-GR" sz="2700" b="1" dirty="0"/>
              <a:t>μέτρα δύο συγκρινόμενων μεγεθών μεταβάλλονται </a:t>
            </a:r>
            <a:r>
              <a:rPr lang="el-GR" sz="2700" dirty="0"/>
              <a:t>και ως αποτέλεσμα δύο ή περισσότερων διαδοχικών μεταβολών τους προκύπτει μια νέα διαφορά τους εκφρασμένη θετικά ή αρνητικά.</a:t>
            </a:r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39"/>
          <p:cNvGrpSpPr>
            <a:grpSpLocks noChangeAspect="1"/>
          </p:cNvGrpSpPr>
          <p:nvPr/>
        </p:nvGrpSpPr>
        <p:grpSpPr bwMode="auto">
          <a:xfrm>
            <a:off x="1115616" y="4254338"/>
            <a:ext cx="6551801" cy="2124000"/>
            <a:chOff x="432" y="2448"/>
            <a:chExt cx="4482" cy="1453"/>
          </a:xfrm>
        </p:grpSpPr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872" y="2928"/>
              <a:ext cx="528" cy="5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576" y="2448"/>
              <a:ext cx="432" cy="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576" y="3504"/>
              <a:ext cx="432" cy="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624" y="2449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α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872" y="3024"/>
              <a:ext cx="5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l-GR" altLang="el-GR" sz="36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816" y="3216"/>
              <a:ext cx="960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768" y="2880"/>
              <a:ext cx="0" cy="624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432" y="3534"/>
              <a:ext cx="672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 dirty="0">
                  <a:solidFill>
                    <a:srgbClr val="5075BC"/>
                  </a:solidFill>
                  <a:latin typeface="+mn-lt"/>
                </a:rPr>
                <a:t>β</a:t>
              </a:r>
              <a:endParaRPr lang="el-GR" altLang="el-GR" sz="28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3" name="Oval 30"/>
            <p:cNvSpPr>
              <a:spLocks noChangeArrowheads="1"/>
            </p:cNvSpPr>
            <p:nvPr/>
          </p:nvSpPr>
          <p:spPr bwMode="auto">
            <a:xfrm>
              <a:off x="4365" y="2928"/>
              <a:ext cx="528" cy="5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3072" y="2448"/>
              <a:ext cx="432" cy="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3072" y="3504"/>
              <a:ext cx="432" cy="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3120" y="2473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α΄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4338" y="2991"/>
              <a:ext cx="576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dirty="0">
                  <a:solidFill>
                    <a:srgbClr val="5075BC"/>
                  </a:solidFill>
                  <a:latin typeface="+mn-lt"/>
                </a:rPr>
                <a:t>±</a:t>
              </a:r>
              <a:r>
                <a:rPr lang="el-GR" altLang="el-GR" b="1" dirty="0">
                  <a:solidFill>
                    <a:srgbClr val="5075BC"/>
                  </a:solidFill>
                  <a:latin typeface="+mn-lt"/>
                </a:rPr>
                <a:t> </a:t>
              </a:r>
              <a:r>
                <a:rPr lang="en-US" altLang="el-GR" b="1" dirty="0">
                  <a:solidFill>
                    <a:srgbClr val="5075BC"/>
                  </a:solidFill>
                  <a:latin typeface="+mn-lt"/>
                </a:rPr>
                <a:t>γ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>
              <a:off x="3312" y="3216"/>
              <a:ext cx="960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 flipV="1">
              <a:off x="3264" y="2880"/>
              <a:ext cx="0" cy="624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3106" y="3512"/>
              <a:ext cx="41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 dirty="0">
                  <a:solidFill>
                    <a:srgbClr val="5075BC"/>
                  </a:solidFill>
                  <a:latin typeface="+mn-lt"/>
                </a:rPr>
                <a:t>β΄</a:t>
              </a:r>
              <a:endParaRPr lang="el-GR" altLang="el-GR" sz="28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>
              <a:off x="2592" y="3216"/>
              <a:ext cx="576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16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ΠΑΡΑΔΕΙΓΜΑ: 4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dirty="0"/>
              <a:t>Στη βιβλιοθήκη μου είχα 5 βιβλία και εσύ είχες 3 βιβλία. Σήμερα χάρισα 1 βιβλίο και εσύ πήρες 2  ακόμα βιβλία. Τώρα ποιος έχει περισσότερα </a:t>
            </a:r>
            <a:r>
              <a:rPr lang="el-GR" sz="2800" dirty="0" smtClean="0"/>
              <a:t>βιβλία;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14400" y="3501008"/>
            <a:ext cx="7086600" cy="2286000"/>
            <a:chOff x="432" y="2448"/>
            <a:chExt cx="4464" cy="144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72" y="2928"/>
              <a:ext cx="528" cy="5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76" y="2448"/>
              <a:ext cx="432" cy="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76" y="3504"/>
              <a:ext cx="432" cy="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24" y="2496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5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872" y="3024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b="1" dirty="0">
                  <a:solidFill>
                    <a:srgbClr val="5075BC"/>
                  </a:solidFill>
                  <a:latin typeface="+mn-lt"/>
                </a:rPr>
                <a:t>+ </a:t>
              </a:r>
              <a:r>
                <a:rPr lang="en-US" altLang="el-GR" b="1" dirty="0">
                  <a:solidFill>
                    <a:srgbClr val="5075BC"/>
                  </a:solidFill>
                  <a:latin typeface="+mn-lt"/>
                </a:rPr>
                <a:t>2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816" y="3216"/>
              <a:ext cx="960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5075BC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768" y="2880"/>
              <a:ext cx="0" cy="624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5075BC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32" y="355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 dirty="0">
                  <a:solidFill>
                    <a:srgbClr val="5075BC"/>
                  </a:solidFill>
                  <a:latin typeface="+mn-lt"/>
                </a:rPr>
                <a:t>3</a:t>
              </a:r>
              <a:endParaRPr lang="el-GR" altLang="el-GR" sz="28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368" y="2928"/>
              <a:ext cx="528" cy="5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72" y="2448"/>
              <a:ext cx="432" cy="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072" y="3504"/>
              <a:ext cx="432" cy="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5075B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20" y="2496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b="1" dirty="0">
                  <a:solidFill>
                    <a:srgbClr val="5075BC"/>
                  </a:solidFill>
                  <a:latin typeface="+mn-lt"/>
                </a:rPr>
                <a:t>4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278" y="3024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b="1" dirty="0">
                  <a:solidFill>
                    <a:srgbClr val="5075BC"/>
                  </a:solidFill>
                  <a:latin typeface="+mn-lt"/>
                </a:rPr>
                <a:t>- </a:t>
              </a:r>
              <a:r>
                <a:rPr lang="en-US" altLang="el-GR" b="1" dirty="0">
                  <a:solidFill>
                    <a:srgbClr val="5075BC"/>
                  </a:solidFill>
                  <a:latin typeface="+mn-lt"/>
                </a:rPr>
                <a:t>1</a:t>
              </a:r>
              <a:endParaRPr lang="el-GR" altLang="el-GR" sz="36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312" y="3216"/>
              <a:ext cx="960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5075BC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3264" y="2880"/>
              <a:ext cx="0" cy="624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5075BC"/>
                </a:solidFill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928" y="355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800" b="1" dirty="0">
                  <a:solidFill>
                    <a:srgbClr val="5075BC"/>
                  </a:solidFill>
                  <a:latin typeface="+mn-lt"/>
                </a:rPr>
                <a:t>5</a:t>
              </a:r>
              <a:endParaRPr lang="el-GR" altLang="el-GR" sz="2800" b="1" dirty="0">
                <a:solidFill>
                  <a:srgbClr val="5075BC"/>
                </a:solidFill>
                <a:latin typeface="+mn-lt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592" y="3216"/>
              <a:ext cx="576" cy="0"/>
            </a:xfrm>
            <a:prstGeom prst="line">
              <a:avLst/>
            </a:prstGeom>
            <a:noFill/>
            <a:ln w="57150">
              <a:solidFill>
                <a:srgbClr val="5075B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5075B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8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τεχνική της πρόσθεσης στο Δεκαδικό Σύστημα Αρίθμησης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93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ΤΕΧΝΙΚΕΣ ΔΙΑΔΙΚΑΣΙΕΣ ΕΚΤΕΛΕΣΗΣ ΠΡΟΣΘΕΣΗΣ &amp; ΑΦΑΙΡΕΣΗΣ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300" dirty="0"/>
              <a:t>Οι τεχνικές διαδικασίες ή οι αλγόριθμοι εκτέλεσης της πρόσθεσης και της αφαίρεσης  συνδυάζουν απλούστερες διαδικασίες:</a:t>
            </a:r>
          </a:p>
          <a:p>
            <a:pPr marL="0" indent="0">
              <a:buNone/>
            </a:pPr>
            <a:endParaRPr lang="el-GR" sz="3300" dirty="0"/>
          </a:p>
          <a:p>
            <a:r>
              <a:rPr lang="el-GR" sz="3300" b="1" dirty="0"/>
              <a:t>Απαρίθμησης μονοψήφιων αριθμών,</a:t>
            </a:r>
          </a:p>
          <a:p>
            <a:endParaRPr lang="el-GR" sz="3300" b="1" dirty="0"/>
          </a:p>
          <a:p>
            <a:r>
              <a:rPr lang="el-GR" sz="3300" b="1" dirty="0"/>
              <a:t>Εφαρμογής ιδιοτήτων του δεκαδικού συστήματος  αρίθμησης, και</a:t>
            </a:r>
          </a:p>
          <a:p>
            <a:endParaRPr lang="el-GR" sz="3300" b="1" dirty="0"/>
          </a:p>
          <a:p>
            <a:r>
              <a:rPr lang="el-GR" sz="3300" b="1" dirty="0"/>
              <a:t>Εφαρμογής ιδιοτήτων των συγκεκριμένων </a:t>
            </a:r>
            <a:br>
              <a:rPr lang="el-GR" sz="3300" b="1" dirty="0"/>
            </a:br>
            <a:r>
              <a:rPr lang="el-GR" sz="3300" b="1" dirty="0"/>
              <a:t> αριθμητικών πράξεων.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5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ΠΑΡΑΔΕΙΓΜΑ: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/>
              <a:t>5 </a:t>
            </a:r>
            <a:r>
              <a:rPr lang="el-GR" dirty="0"/>
              <a:t>+ 3 = </a:t>
            </a:r>
            <a:r>
              <a:rPr lang="el-GR" b="1" dirty="0"/>
              <a:t>5</a:t>
            </a:r>
            <a:r>
              <a:rPr lang="el-GR" dirty="0"/>
              <a:t> + 1 + 1 + 1 </a:t>
            </a:r>
            <a:r>
              <a:rPr lang="el-GR" dirty="0" smtClean="0"/>
              <a:t>= 8    (Απαρίθμηση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   32  </a:t>
            </a:r>
            <a:r>
              <a:rPr lang="el-GR" dirty="0"/>
              <a:t>=  3 </a:t>
            </a:r>
            <a:r>
              <a:rPr lang="el-GR" dirty="0" smtClean="0"/>
              <a:t> x   10  </a:t>
            </a:r>
            <a:r>
              <a:rPr lang="el-GR" dirty="0"/>
              <a:t>+  2    (Δεκαδικό σύστημα)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+ </a:t>
            </a:r>
            <a:r>
              <a:rPr lang="el-GR" u="sng" dirty="0" smtClean="0"/>
              <a:t>15</a:t>
            </a:r>
            <a:r>
              <a:rPr lang="el-GR" dirty="0" smtClean="0"/>
              <a:t>  </a:t>
            </a:r>
            <a:r>
              <a:rPr lang="el-GR" b="1" dirty="0"/>
              <a:t>= </a:t>
            </a:r>
            <a:r>
              <a:rPr lang="el-GR" b="1" dirty="0" smtClean="0"/>
              <a:t> </a:t>
            </a:r>
            <a:r>
              <a:rPr lang="el-GR" u="sng" dirty="0" smtClean="0"/>
              <a:t>1  </a:t>
            </a:r>
            <a:r>
              <a:rPr lang="el-GR" u="sng" dirty="0"/>
              <a:t>x </a:t>
            </a:r>
            <a:r>
              <a:rPr lang="el-GR" u="sng" dirty="0" smtClean="0"/>
              <a:t>  10  </a:t>
            </a:r>
            <a:r>
              <a:rPr lang="el-GR" u="sng" dirty="0"/>
              <a:t>+  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/>
              <a:t>	    4  x </a:t>
            </a:r>
            <a:r>
              <a:rPr lang="el-GR" dirty="0" smtClean="0"/>
              <a:t>  10  </a:t>
            </a:r>
            <a:r>
              <a:rPr lang="el-GR" dirty="0"/>
              <a:t>+  7     (Απαρίθμηση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/>
              <a:t>	         </a:t>
            </a:r>
            <a:r>
              <a:rPr lang="el-GR" dirty="0" smtClean="0"/>
              <a:t>    47             (</a:t>
            </a:r>
            <a:r>
              <a:rPr lang="el-GR" dirty="0" err="1"/>
              <a:t>αντιμεταθετική</a:t>
            </a:r>
            <a:r>
              <a:rPr lang="el-GR" dirty="0"/>
              <a:t> ιδιότητα)</a:t>
            </a:r>
          </a:p>
          <a:p>
            <a:pPr marL="0" indent="0">
              <a:spcBef>
                <a:spcPts val="0"/>
              </a:spcBef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57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ΕΥΧΕΡΕΙΑ ΕΚΤΕΛΕΣΗΣ ΑΡΙΘΜΗΤΙΚΩΝ ΠΡΑΞΕΩΝ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Η ευχέρεια εκτέλεσης των αριθμητικών πράξεων, προϋποθέτει και καθορίζεται από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/>
              <a:t>την ευχέρεια απαρίθμησης </a:t>
            </a:r>
            <a:r>
              <a:rPr lang="el-GR" dirty="0"/>
              <a:t>φυσικών αριθμών και παράστασης τους στο δεκαδικό σύστημα αρίθμησης</a:t>
            </a:r>
            <a:r>
              <a:rPr lang="el-GR" dirty="0" smtClean="0"/>
              <a:t>,</a:t>
            </a:r>
          </a:p>
          <a:p>
            <a:endParaRPr lang="el-GR" dirty="0"/>
          </a:p>
          <a:p>
            <a:r>
              <a:rPr lang="el-GR" b="1" dirty="0"/>
              <a:t>την ευχέρεια χειρισμού των ιδιοτήτων του δεκαδικού συστήματος αρίθμησης </a:t>
            </a:r>
            <a:r>
              <a:rPr lang="el-GR" dirty="0"/>
              <a:t>και από </a:t>
            </a:r>
          </a:p>
          <a:p>
            <a:endParaRPr lang="el-GR" dirty="0"/>
          </a:p>
          <a:p>
            <a:r>
              <a:rPr lang="el-GR" b="1" dirty="0"/>
              <a:t>την ευχέρεια χειρισμού των ιδιοτήτων των αριθμητικών πράξεων.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00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ΔΥΣΧΕΡΕΙΑ ΕΚΤΕΛΕΣΗΣ ΑΡΙΘΜΗΤΙΚΩΝ ΠΡΑΞΕΩΝ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Οι όποιες δυσχέρειες των παιδιών επομένως στο χειρισμό των αριθμητικών πράξεων προέρχονται κατά κανόνα και ανάγονται σε </a:t>
            </a:r>
          </a:p>
          <a:p>
            <a:r>
              <a:rPr lang="el-GR" sz="2800" b="1" dirty="0"/>
              <a:t>δυσχέρειες απαρίθμησης </a:t>
            </a:r>
            <a:r>
              <a:rPr lang="el-GR" sz="2800" dirty="0"/>
              <a:t>ή και σε </a:t>
            </a:r>
          </a:p>
          <a:p>
            <a:r>
              <a:rPr lang="el-GR" sz="2800" b="1" dirty="0"/>
              <a:t>ελλιπή κατανόηση ή και σε δυσχέρειες εφαρμογής </a:t>
            </a:r>
            <a:r>
              <a:rPr lang="el-GR" sz="2800" dirty="0"/>
              <a:t>των ιδιοτήτων του δεκαδικού συστήματος αρίθμησης ή και </a:t>
            </a:r>
          </a:p>
          <a:p>
            <a:r>
              <a:rPr lang="el-GR" sz="2800" dirty="0"/>
              <a:t>των ιδιοτήτων των βασικών αριθμητικών πράξεων.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78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ΥΛΙΚΑ ΚΑΙ ΔΡΑΣΤΗΡΙΟΤΗΤΕΣ ΓΙΑ ΤΗΝ ΠΡΟΣΘΕΣΗ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84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ΟΙ ΠΙΝΑΚΙΔΕΣ ΑΡΙΘΜΗΤΙΚΩΝ ΠΡΑΞΕΩΝ ΤΗΣ ΜΟΝΤΕ</a:t>
            </a:r>
            <a:r>
              <a:rPr lang="en-US" dirty="0" smtClean="0"/>
              <a:t>SSORI (</a:t>
            </a:r>
            <a:r>
              <a:rPr lang="en-US" dirty="0" smtClean="0"/>
              <a:t>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4294967295"/>
          </p:nvPr>
        </p:nvSpPr>
        <p:spPr>
          <a:xfrm>
            <a:off x="0" y="5157788"/>
            <a:ext cx="5486400" cy="101441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588224" y="5003328"/>
            <a:ext cx="69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1</a:t>
            </a:r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" y="2109775"/>
            <a:ext cx="8229600" cy="4271553"/>
          </a:xfrm>
        </p:spPr>
      </p:pic>
      <p:sp>
        <p:nvSpPr>
          <p:cNvPr id="11" name="TextBox 10"/>
          <p:cNvSpPr txBox="1"/>
          <p:nvPr/>
        </p:nvSpPr>
        <p:spPr>
          <a:xfrm>
            <a:off x="2483768" y="5956095"/>
            <a:ext cx="4795019" cy="6412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81552"/>
              </p:ext>
            </p:extLst>
          </p:nvPr>
        </p:nvGraphicFramePr>
        <p:xfrm>
          <a:off x="590872" y="1396999"/>
          <a:ext cx="8229600" cy="64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4076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 </a:t>
                      </a:r>
                      <a:r>
                        <a:rPr lang="el-GR" sz="2800" b="0" dirty="0" smtClean="0">
                          <a:solidFill>
                            <a:schemeClr val="tx1"/>
                          </a:solidFill>
                        </a:rPr>
                        <a:t>ΠΙΝΑΚΙΔΑ</a:t>
                      </a:r>
                      <a:r>
                        <a:rPr lang="el-GR" sz="2800" b="0" baseline="0" dirty="0" smtClean="0">
                          <a:solidFill>
                            <a:schemeClr val="tx1"/>
                          </a:solidFill>
                        </a:rPr>
                        <a:t> ΤΗΣ ΠΡΟΣΘΕΣΗΣ &amp; ΤΗΣ ΑΦΑΙΡΕΣΗΣ</a:t>
                      </a:r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100392" y="1762968"/>
            <a:ext cx="69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1</a:t>
            </a:r>
          </a:p>
        </p:txBody>
      </p:sp>
    </p:spTree>
    <p:extLst>
      <p:ext uri="{BB962C8B-B14F-4D97-AF65-F5344CB8AC3E}">
        <p14:creationId xmlns:p14="http://schemas.microsoft.com/office/powerpoint/2010/main" val="28791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l-GR" dirty="0"/>
              <a:t>Η πράξη της </a:t>
            </a:r>
            <a:r>
              <a:rPr lang="el-GR" b="1" dirty="0"/>
              <a:t>πρόσθεσης</a:t>
            </a:r>
            <a:r>
              <a:rPr lang="el-GR" dirty="0"/>
              <a:t> ορίζεται στο πλαίσιο της μαθηματικής θεωρίας της αριθμητικής ως </a:t>
            </a:r>
          </a:p>
          <a:p>
            <a:r>
              <a:rPr lang="el-GR" b="1" dirty="0"/>
              <a:t>μια συνάρτηση </a:t>
            </a:r>
            <a:r>
              <a:rPr lang="el-GR" dirty="0"/>
              <a:t>f ορισμένη σε ένα σύνολο Α, η οποία </a:t>
            </a:r>
            <a:endParaRPr lang="el-GR" dirty="0" smtClean="0"/>
          </a:p>
          <a:p>
            <a:r>
              <a:rPr lang="el-GR" dirty="0" smtClean="0"/>
              <a:t>υποκείμενη </a:t>
            </a:r>
            <a:r>
              <a:rPr lang="el-GR" dirty="0"/>
              <a:t>σε καθορισμένους κανόνες (ιδιότητες) </a:t>
            </a:r>
          </a:p>
          <a:p>
            <a:r>
              <a:rPr lang="el-GR" b="1" dirty="0"/>
              <a:t>αντιστοιχίζει σε κάθε ζεύγος στοιχείων του συνόλου Α ένα μοναδικό στοιχείο του ίδιου συνόλου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(f : </a:t>
            </a:r>
            <a:r>
              <a:rPr lang="el-GR" dirty="0" err="1"/>
              <a:t>ΑxΑ</a:t>
            </a:r>
            <a:r>
              <a:rPr lang="el-GR" dirty="0"/>
              <a:t> </a:t>
            </a:r>
            <a:r>
              <a:rPr lang="el-GR" altLang="zh-CN" b="1" dirty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zh-CN" b="1" dirty="0">
                <a:latin typeface="Times New Roman" panose="02020603050405020304" pitchFamily="18" charset="0"/>
              </a:rPr>
              <a:t> </a:t>
            </a:r>
            <a:r>
              <a:rPr lang="el-GR" dirty="0" smtClean="0"/>
              <a:t>Α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1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ΠΙΝΑΚΙΔΕΣ </a:t>
            </a:r>
            <a:r>
              <a:rPr lang="el-GR" dirty="0" smtClean="0"/>
              <a:t>ΑΡΙΘΜΗΤΙΚΩΝ </a:t>
            </a:r>
            <a:r>
              <a:rPr lang="el-GR" dirty="0"/>
              <a:t>ΠΡΑΞΕΩΝ ΤΗΣ ΜΟΝΤΕ</a:t>
            </a:r>
            <a:r>
              <a:rPr lang="en-US" dirty="0"/>
              <a:t>SSORI </a:t>
            </a:r>
            <a:r>
              <a:rPr lang="en-US" dirty="0" smtClean="0"/>
              <a:t>(</a:t>
            </a:r>
            <a:r>
              <a:rPr lang="en-US" dirty="0" smtClean="0"/>
              <a:t>2)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71" y="1557338"/>
            <a:ext cx="6805957" cy="4525962"/>
          </a:xfr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774026" y="5867980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smtClean="0">
                <a:latin typeface="+mj-lt"/>
              </a:rPr>
              <a:t>2</a:t>
            </a:r>
            <a:endParaRPr lang="el-GR" altLang="el-G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9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ΠΙΝΑΚΙΔΕΣ </a:t>
            </a:r>
            <a:r>
              <a:rPr lang="el-GR" dirty="0" smtClean="0"/>
              <a:t>ΑΡΙΘΜΗΤΙΚΩΝ </a:t>
            </a:r>
            <a:r>
              <a:rPr lang="el-GR" dirty="0"/>
              <a:t>ΠΡΑΞΕΩΝ ΤΗΣ ΜΟΝΤΕ</a:t>
            </a:r>
            <a:r>
              <a:rPr lang="en-US" dirty="0"/>
              <a:t>SSORI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42" y="1557338"/>
            <a:ext cx="6034616" cy="4525962"/>
          </a:xfr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774026" y="5867980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22588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ΠΙΝΑΚΙΔΕΣ </a:t>
            </a:r>
            <a:r>
              <a:rPr lang="el-GR" dirty="0" smtClean="0"/>
              <a:t>ΑΡΙΘΜΗΤΙΚΩΝ </a:t>
            </a:r>
            <a:r>
              <a:rPr lang="el-GR" dirty="0"/>
              <a:t>ΠΡΑΞΕΩΝ ΤΗΣ ΜΟΝΤΕ</a:t>
            </a:r>
            <a:r>
              <a:rPr lang="en-US" dirty="0"/>
              <a:t>SSORI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71" y="1557338"/>
            <a:ext cx="4201157" cy="4525962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774026" y="5867980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4</a:t>
            </a:r>
          </a:p>
        </p:txBody>
      </p:sp>
    </p:spTree>
    <p:extLst>
      <p:ext uri="{BB962C8B-B14F-4D97-AF65-F5344CB8AC3E}">
        <p14:creationId xmlns:p14="http://schemas.microsoft.com/office/powerpoint/2010/main" val="36512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ΣΤΕΡΕΑ </a:t>
            </a:r>
            <a:r>
              <a:rPr lang="el-GR" dirty="0" smtClean="0"/>
              <a:t>ΑΡΙΘΜΗΤΙΚΗΣ </a:t>
            </a:r>
            <a:r>
              <a:rPr lang="el-GR" dirty="0" smtClean="0"/>
              <a:t>ΤΟΥ </a:t>
            </a:r>
            <a:r>
              <a:rPr lang="en-US" dirty="0" smtClean="0"/>
              <a:t>DIENES (MULTIBASE ARITHMETIC BLOCKS) </a:t>
            </a:r>
            <a:r>
              <a:rPr lang="en-US" sz="3600" dirty="0" smtClean="0"/>
              <a:t>(</a:t>
            </a:r>
            <a:r>
              <a:rPr lang="en-US" sz="3600" dirty="0" smtClean="0"/>
              <a:t>1) </a:t>
            </a:r>
            <a:endParaRPr lang="el-GR" sz="3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00" y="1557338"/>
            <a:ext cx="6434499" cy="4525962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774026" y="5867980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</a:t>
            </a:r>
            <a:r>
              <a:rPr lang="en-US" altLang="el-GR" sz="1800" dirty="0" smtClean="0">
                <a:latin typeface="+mj-lt"/>
              </a:rPr>
              <a:t>5</a:t>
            </a:r>
            <a:endParaRPr lang="el-GR" altLang="el-G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32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ΣΤΕΡΕΑ ΑΡΙ</a:t>
            </a:r>
            <a:r>
              <a:rPr lang="en-US" dirty="0"/>
              <a:t>	</a:t>
            </a:r>
            <a:r>
              <a:rPr lang="el-GR" dirty="0"/>
              <a:t>ΘΜΗΤΙΚΗΣ ΤΟΥ </a:t>
            </a:r>
            <a:r>
              <a:rPr lang="en-US" dirty="0"/>
              <a:t>DIENES (MULTIBASE ARITHMETIC BLOCKS) </a:t>
            </a:r>
            <a:r>
              <a:rPr lang="en-US" sz="3600" dirty="0" smtClean="0"/>
              <a:t>(</a:t>
            </a:r>
            <a:r>
              <a:rPr lang="en-US" sz="3600" dirty="0" smtClean="0"/>
              <a:t>2)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39" y="1622520"/>
            <a:ext cx="7163421" cy="4395597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774026" y="5867980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</a:t>
            </a:r>
            <a:r>
              <a:rPr lang="en-US" altLang="el-GR" sz="1800" dirty="0">
                <a:latin typeface="+mj-lt"/>
              </a:rPr>
              <a:t>6</a:t>
            </a:r>
            <a:endParaRPr lang="el-GR" altLang="el-G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12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ΣΤΕΡΕΑ ΑΡΙ</a:t>
            </a:r>
            <a:r>
              <a:rPr lang="en-US" dirty="0"/>
              <a:t>	</a:t>
            </a:r>
            <a:r>
              <a:rPr lang="el-GR" dirty="0"/>
              <a:t>ΘΜΗΤΙΚΗΣ ΤΟΥ </a:t>
            </a:r>
            <a:r>
              <a:rPr lang="en-US" dirty="0"/>
              <a:t>DIENES (MULTIBASE ARITHMETIC BLOCKS) </a:t>
            </a:r>
            <a:r>
              <a:rPr lang="en-US" sz="3600" dirty="0" smtClean="0"/>
              <a:t>(</a:t>
            </a:r>
            <a:r>
              <a:rPr lang="en-US" sz="3600" dirty="0" smtClean="0"/>
              <a:t>3) </a:t>
            </a:r>
            <a:endParaRPr lang="el-GR" dirty="0"/>
          </a:p>
        </p:txBody>
      </p:sp>
      <p:graphicFrame>
        <p:nvGraphicFramePr>
          <p:cNvPr id="4" name="Object 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338617"/>
              </p:ext>
            </p:extLst>
          </p:nvPr>
        </p:nvGraphicFramePr>
        <p:xfrm>
          <a:off x="2444750" y="1484784"/>
          <a:ext cx="4262400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map Image" r:id="rId4" imgW="4266667" imgH="1333333" progId="Paint.Picture">
                  <p:embed/>
                </p:oleObj>
              </mc:Choice>
              <mc:Fallback>
                <p:oleObj name="Bitmap Image" r:id="rId4" imgW="4266667" imgH="13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1484784"/>
                        <a:ext cx="4262400" cy="13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90035"/>
              </p:ext>
            </p:extLst>
          </p:nvPr>
        </p:nvGraphicFramePr>
        <p:xfrm>
          <a:off x="2143522" y="2780928"/>
          <a:ext cx="1384018" cy="35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tmap Image" r:id="rId6" imgW="1276190" imgH="3657143" progId="Paint.Picture">
                  <p:embed/>
                </p:oleObj>
              </mc:Choice>
              <mc:Fallback>
                <p:oleObj name="Bitmap Image" r:id="rId6" imgW="1276190" imgH="36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522" y="2780928"/>
                        <a:ext cx="1384018" cy="35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spect="1" noChangeArrowheads="1"/>
          </p:cNvSpPr>
          <p:nvPr/>
        </p:nvSpPr>
        <p:spPr bwMode="auto">
          <a:xfrm>
            <a:off x="4386958" y="1791221"/>
            <a:ext cx="43688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l-GR" alt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845373"/>
              </p:ext>
            </p:extLst>
          </p:nvPr>
        </p:nvGraphicFramePr>
        <p:xfrm>
          <a:off x="5641429" y="2952328"/>
          <a:ext cx="16668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8" imgW="1666667" imgH="3428571" progId="Paint.Picture">
                  <p:embed/>
                </p:oleObj>
              </mc:Choice>
              <mc:Fallback>
                <p:oleObj name="Bitmap Image" r:id="rId8" imgW="1666667" imgH="34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429" y="2952328"/>
                        <a:ext cx="16668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2555776" y="4077072"/>
            <a:ext cx="43688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l-GR" alt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spect="1" noChangeArrowheads="1"/>
          </p:cNvSpPr>
          <p:nvPr/>
        </p:nvSpPr>
        <p:spPr bwMode="auto">
          <a:xfrm>
            <a:off x="6223345" y="4149080"/>
            <a:ext cx="43688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l-GR" altLang="el-G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ΠΑΙΧΝΙΔΙΑ ΔΙΑΔΡΟΜΩΝ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82" y="1485328"/>
            <a:ext cx="4376729" cy="4896000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774026" y="5867980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dirty="0" err="1">
                <a:latin typeface="+mj-lt"/>
              </a:rPr>
              <a:t>εικ</a:t>
            </a:r>
            <a:r>
              <a:rPr lang="el-GR" altLang="el-GR" sz="1800" dirty="0">
                <a:latin typeface="+mj-lt"/>
              </a:rPr>
              <a:t>. 7</a:t>
            </a:r>
          </a:p>
        </p:txBody>
      </p:sp>
    </p:spTree>
    <p:extLst>
      <p:ext uri="{BB962C8B-B14F-4D97-AF65-F5344CB8AC3E}">
        <p14:creationId xmlns:p14="http://schemas.microsoft.com/office/powerpoint/2010/main" val="24562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ΚΑΝΟΝΕΣ (ΙΔΙΟΤΗΤΕΣ) ΤΗΣ ΠΡΟΣΘΕΣΗΣ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dirty="0"/>
              <a:t>Η πρόσθεση είναι πράξη</a:t>
            </a:r>
          </a:p>
          <a:p>
            <a:pPr marL="0" indent="0">
              <a:spcAft>
                <a:spcPts val="600"/>
              </a:spcAft>
              <a:buNone/>
            </a:pPr>
            <a:endParaRPr lang="el-GR" dirty="0"/>
          </a:p>
          <a:p>
            <a:pPr>
              <a:spcAft>
                <a:spcPts val="600"/>
              </a:spcAft>
            </a:pPr>
            <a:r>
              <a:rPr lang="el-GR" b="1" dirty="0" err="1"/>
              <a:t>Αντιμεταθετική</a:t>
            </a:r>
            <a:r>
              <a:rPr lang="el-GR" b="1" dirty="0"/>
              <a:t>: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για οποιαδήποτε </a:t>
            </a:r>
            <a:r>
              <a:rPr lang="el-GR" dirty="0" smtClean="0"/>
              <a:t>α, </a:t>
            </a:r>
            <a:r>
              <a:rPr lang="el-GR" dirty="0" err="1" smtClean="0"/>
              <a:t>β</a:t>
            </a:r>
            <a:r>
              <a:rPr lang="el-GR" altLang="zh-CN" b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l-GR" dirty="0" err="1" smtClean="0"/>
              <a:t>Α</a:t>
            </a:r>
            <a:r>
              <a:rPr lang="el-GR" dirty="0" smtClean="0"/>
              <a:t>  </a:t>
            </a:r>
            <a:r>
              <a:rPr lang="el-GR" dirty="0"/>
              <a:t>είναι  </a:t>
            </a:r>
            <a:r>
              <a:rPr lang="el-GR" dirty="0" err="1"/>
              <a:t>α+β</a:t>
            </a:r>
            <a:r>
              <a:rPr lang="el-GR" dirty="0"/>
              <a:t> = </a:t>
            </a:r>
            <a:r>
              <a:rPr lang="el-GR" dirty="0" err="1"/>
              <a:t>β+α</a:t>
            </a:r>
            <a:endParaRPr lang="el-GR" dirty="0"/>
          </a:p>
          <a:p>
            <a:pPr>
              <a:spcAft>
                <a:spcPts val="600"/>
              </a:spcAft>
            </a:pPr>
            <a:r>
              <a:rPr lang="el-GR" b="1" dirty="0" err="1"/>
              <a:t>Προσεταιριστική</a:t>
            </a:r>
            <a:r>
              <a:rPr lang="el-GR" b="1" dirty="0"/>
              <a:t>: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για οποιαδήποτε α, β, </a:t>
            </a:r>
            <a:r>
              <a:rPr lang="el-GR" dirty="0" err="1" smtClean="0"/>
              <a:t>γ</a:t>
            </a:r>
            <a:r>
              <a:rPr lang="el-GR" altLang="zh-CN" b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l-GR" dirty="0" err="1" smtClean="0"/>
              <a:t>Α</a:t>
            </a:r>
            <a:r>
              <a:rPr lang="el-GR" dirty="0" smtClean="0"/>
              <a:t>  </a:t>
            </a:r>
            <a:r>
              <a:rPr lang="el-GR" dirty="0"/>
              <a:t>είναι  (</a:t>
            </a:r>
            <a:r>
              <a:rPr lang="el-GR" dirty="0" err="1"/>
              <a:t>α+β</a:t>
            </a:r>
            <a:r>
              <a:rPr lang="el-GR" dirty="0"/>
              <a:t>)+γ = α+(</a:t>
            </a:r>
            <a:r>
              <a:rPr lang="el-GR" dirty="0" err="1"/>
              <a:t>β+γ</a:t>
            </a:r>
            <a:r>
              <a:rPr lang="el-GR" dirty="0"/>
              <a:t>)</a:t>
            </a:r>
          </a:p>
          <a:p>
            <a:pPr>
              <a:spcAft>
                <a:spcPts val="600"/>
              </a:spcAft>
            </a:pPr>
            <a:r>
              <a:rPr lang="el-GR" b="1" dirty="0"/>
              <a:t>Επιμεριστική ως προς τον πολλαπλασιασμό: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για οποιαδήποτε α, β, </a:t>
            </a:r>
            <a:r>
              <a:rPr lang="el-GR" dirty="0" err="1" smtClean="0"/>
              <a:t>γ</a:t>
            </a:r>
            <a:r>
              <a:rPr lang="el-GR" altLang="zh-CN" b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l-GR" dirty="0" err="1" smtClean="0"/>
              <a:t>Α</a:t>
            </a:r>
            <a:r>
              <a:rPr lang="el-GR" dirty="0" smtClean="0"/>
              <a:t>  </a:t>
            </a:r>
            <a:r>
              <a:rPr lang="el-GR" dirty="0"/>
              <a:t>είναι </a:t>
            </a:r>
            <a:r>
              <a:rPr lang="el-GR" dirty="0" err="1"/>
              <a:t>αx</a:t>
            </a:r>
            <a:r>
              <a:rPr lang="el-GR" dirty="0"/>
              <a:t> (</a:t>
            </a:r>
            <a:r>
              <a:rPr lang="el-GR" dirty="0" err="1"/>
              <a:t>β+γ</a:t>
            </a:r>
            <a:r>
              <a:rPr lang="el-GR" dirty="0"/>
              <a:t>) = (</a:t>
            </a:r>
            <a:r>
              <a:rPr lang="el-GR" dirty="0" err="1"/>
              <a:t>αxβ</a:t>
            </a:r>
            <a:r>
              <a:rPr lang="el-GR" dirty="0"/>
              <a:t>)+(</a:t>
            </a:r>
            <a:r>
              <a:rPr lang="el-GR" dirty="0" err="1"/>
              <a:t>αxγ</a:t>
            </a:r>
            <a:r>
              <a:rPr lang="el-GR" dirty="0"/>
              <a:t>)</a:t>
            </a:r>
          </a:p>
          <a:p>
            <a:pPr>
              <a:spcAft>
                <a:spcPts val="600"/>
              </a:spcAft>
            </a:pPr>
            <a:r>
              <a:rPr lang="el-GR" b="1" dirty="0"/>
              <a:t>Το 0 είναι ουδέτερο στοιχείο ως προς την πρόσθεση:</a:t>
            </a:r>
          </a:p>
          <a:p>
            <a:pPr>
              <a:spcAft>
                <a:spcPts val="600"/>
              </a:spcAft>
            </a:pPr>
            <a:r>
              <a:rPr lang="el-GR" dirty="0"/>
              <a:t>για κάθε  </a:t>
            </a:r>
            <a:r>
              <a:rPr lang="el-GR" dirty="0" err="1" smtClean="0"/>
              <a:t>α</a:t>
            </a:r>
            <a:r>
              <a:rPr lang="el-GR" altLang="zh-CN" b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l-GR" dirty="0" err="1" smtClean="0"/>
              <a:t>Α</a:t>
            </a:r>
            <a:r>
              <a:rPr lang="el-GR" dirty="0" smtClean="0"/>
              <a:t>  </a:t>
            </a:r>
            <a:r>
              <a:rPr lang="el-GR" dirty="0"/>
              <a:t>είναι α+0 = α</a:t>
            </a:r>
          </a:p>
          <a:p>
            <a:pPr marL="0" indent="0">
              <a:spcAft>
                <a:spcPts val="600"/>
              </a:spcAft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29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altLang="el-GR" sz="2400" dirty="0"/>
              <a:t>Το παρόν έργο αποτελεί την έκδοση 1.0. 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Δημήτρης Χασάπης. Δημήτρης Χασάπης. «</a:t>
            </a:r>
            <a:r>
              <a:rPr lang="el-GR" sz="2000" dirty="0" err="1"/>
              <a:t>Λογικο</a:t>
            </a:r>
            <a:r>
              <a:rPr lang="el-GR" sz="2000" dirty="0"/>
              <a:t>-μαθηματικές σχέσεις και αριθμητικές έννοιες στην προσχολική εκπαίδευση». Έκδοση: 1.0. Αθήνα 2015. Διαθέσιμο από τη δικτυακή διεύθυνση: </a:t>
            </a:r>
            <a:r>
              <a:rPr lang="en-US" sz="2000" dirty="0"/>
              <a:t>http://opencourses.uoa.gr/courses/ECD101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>
              <a:defRPr/>
            </a:pP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Εικόνα 1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Πηγή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Εικόνα 2: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Πηγή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Εικόνα 4: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Πηγή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Εικόνα 6: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Πηγή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l-GR" altLang="el-GR" sz="2000" i="1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l-GR" altLang="el-GR" sz="2000" dirty="0" smtClean="0">
                <a:cs typeface="Times New Roman" panose="02020603050405020304" pitchFamily="18" charset="0"/>
              </a:rPr>
              <a:t>Οι εικόνες 1 </a:t>
            </a:r>
            <a:r>
              <a:rPr lang="el-GR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έως </a:t>
            </a:r>
            <a:r>
              <a:rPr lang="el-GR" altLang="el-GR" sz="2000" dirty="0" smtClean="0">
                <a:cs typeface="Times New Roman" panose="02020603050405020304" pitchFamily="18" charset="0"/>
              </a:rPr>
              <a:t>7 </a:t>
            </a:r>
            <a:r>
              <a:rPr lang="el-GR" altLang="el-GR" sz="2000" dirty="0">
                <a:cs typeface="Times New Roman" panose="02020603050405020304" pitchFamily="18" charset="0"/>
              </a:rPr>
              <a:t>είναι </a:t>
            </a:r>
            <a:r>
              <a:rPr lang="en-US" altLang="el-GR" sz="2000" dirty="0">
                <a:cs typeface="Times New Roman" panose="02020603050405020304" pitchFamily="18" charset="0"/>
              </a:rPr>
              <a:t>copyrighted, </a:t>
            </a:r>
            <a:r>
              <a:rPr lang="el-GR" altLang="el-GR" sz="2000" dirty="0">
                <a:cs typeface="Times New Roman" panose="02020603050405020304" pitchFamily="18" charset="0"/>
              </a:rPr>
              <a:t>στάθηκε αδύνατος ο εντοπισμός των δικαιούχων των πνευματικών δικαιωμάτων.</a:t>
            </a:r>
            <a:r>
              <a:rPr lang="en-US" altLang="el-GR" sz="2000" dirty="0">
                <a:cs typeface="Times New Roman" panose="02020603050405020304" pitchFamily="18" charset="0"/>
              </a:rPr>
              <a:t>     </a:t>
            </a:r>
            <a:endParaRPr lang="el-GR" altLang="el-GR" sz="20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l-GR" altLang="el-GR" sz="2000" i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ΠΑΡΑΛΛΗΛΑ ΟΜΩΣ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οι </a:t>
            </a:r>
            <a:r>
              <a:rPr lang="el-GR" dirty="0"/>
              <a:t>μαθηματικές έννοιες χρησιμοποιούνται για την απεικόνιση ποσοτικών χαρακτηριστικών, σχέσεων και μετασχηματισμών οι οποίες εισάγονται μέσα από την ανθρώπινη δραστηριότητα σε </a:t>
            </a:r>
            <a:r>
              <a:rPr lang="el-GR" dirty="0" smtClean="0"/>
              <a:t>αντικείμενα και </a:t>
            </a:r>
            <a:r>
              <a:rPr lang="el-GR" dirty="0"/>
              <a:t>καταστάσεις της πραγματικότητας.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6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550" y="414338"/>
            <a:ext cx="8229600" cy="1143000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955620"/>
              </p:ext>
            </p:extLst>
          </p:nvPr>
        </p:nvGraphicFramePr>
        <p:xfrm>
          <a:off x="827584" y="1196751"/>
          <a:ext cx="7344816" cy="522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2904601">
                <a:tc>
                  <a:txBody>
                    <a:bodyPr/>
                    <a:lstStyle/>
                    <a:p>
                      <a:pPr algn="l"/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ΜΑΘΗΜΑΤΙΚΗ ΘΕΩΡΙΑ</a:t>
                      </a:r>
                      <a:endParaRPr lang="el-GR" sz="2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l-GR" sz="2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ΜΑΘΗΜΑΤΙΚΕΣ</a:t>
                      </a:r>
                      <a:r>
                        <a:rPr lang="el-GR" sz="2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ΕΝΝΟΙΕΣ</a:t>
                      </a:r>
                    </a:p>
                    <a:p>
                      <a:pPr algn="ctr"/>
                      <a:r>
                        <a:rPr lang="el-GR" sz="2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Όροι και αξιώματα - Θεωρήματα</a:t>
                      </a:r>
                    </a:p>
                    <a:p>
                      <a:pPr algn="ctr"/>
                      <a:endParaRPr lang="el-GR" sz="1800" dirty="0" smtClean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l-GR" sz="800" dirty="0" smtClean="0">
                          <a:ln>
                            <a:noFill/>
                          </a:ln>
                        </a:rPr>
                        <a:t> </a:t>
                      </a:r>
                    </a:p>
                    <a:p>
                      <a:pPr algn="ctr"/>
                      <a:r>
                        <a:rPr lang="el-GR" sz="2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Πρόσθεση</a:t>
                      </a:r>
                      <a:r>
                        <a:rPr lang="el-GR" sz="2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l-GR" sz="24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Έννοια &amp; Ιδιότητες</a:t>
                      </a:r>
                      <a:endParaRPr lang="el-GR" sz="2400" b="0" dirty="0" smtClean="0">
                        <a:ln>
                          <a:noFill/>
                        </a:ln>
                      </a:endParaRPr>
                    </a:p>
                    <a:p>
                      <a:r>
                        <a:rPr lang="el-GR" dirty="0" smtClean="0">
                          <a:ln>
                            <a:noFill/>
                          </a:ln>
                        </a:rPr>
                        <a:t>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768">
                <a:tc>
                  <a:txBody>
                    <a:bodyPr/>
                    <a:lstStyle/>
                    <a:p>
                      <a:endParaRPr lang="el-GR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26191">
                <a:tc>
                  <a:txBody>
                    <a:bodyPr/>
                    <a:lstStyle/>
                    <a:p>
                      <a:pPr algn="l"/>
                      <a:r>
                        <a:rPr lang="el-GR" sz="24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</a:p>
                    <a:p>
                      <a:pPr algn="l"/>
                      <a:r>
                        <a:rPr lang="el-GR" sz="24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Μεταβολή                         Ένωση  </a:t>
                      </a:r>
                    </a:p>
                    <a:p>
                      <a:pPr algn="ctr"/>
                      <a:endParaRPr lang="el-GR" sz="800" b="1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l-GR" sz="800" b="1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24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Καταστάσεις της πραγματικότητας</a:t>
                      </a:r>
                    </a:p>
                    <a:p>
                      <a:pPr algn="ctr"/>
                      <a:endParaRPr lang="el-GR" sz="24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Έλλειψη 6"/>
          <p:cNvSpPr/>
          <p:nvPr/>
        </p:nvSpPr>
        <p:spPr>
          <a:xfrm>
            <a:off x="2321750" y="4797152"/>
            <a:ext cx="223224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5151544" y="4828318"/>
            <a:ext cx="223224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/>
          <p:cNvSpPr/>
          <p:nvPr/>
        </p:nvSpPr>
        <p:spPr>
          <a:xfrm>
            <a:off x="2162365" y="1700808"/>
            <a:ext cx="4929915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827584" y="4581128"/>
            <a:ext cx="7344816" cy="15121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Έλλειψη 28"/>
          <p:cNvSpPr/>
          <p:nvPr/>
        </p:nvSpPr>
        <p:spPr>
          <a:xfrm>
            <a:off x="3059832" y="2744924"/>
            <a:ext cx="2880320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Ευθύγραμμο βέλος σύνδεσης 30"/>
          <p:cNvCxnSpPr/>
          <p:nvPr/>
        </p:nvCxnSpPr>
        <p:spPr>
          <a:xfrm flipH="1">
            <a:off x="3635896" y="3645024"/>
            <a:ext cx="792088" cy="1224136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/>
          <p:nvPr/>
        </p:nvCxnSpPr>
        <p:spPr>
          <a:xfrm>
            <a:off x="4680012" y="3681251"/>
            <a:ext cx="828092" cy="1178234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>
            <a:off x="8172400" y="422108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/>
          <p:cNvCxnSpPr/>
          <p:nvPr/>
        </p:nvCxnSpPr>
        <p:spPr>
          <a:xfrm>
            <a:off x="827584" y="422108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2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ΑΝΤΙΣΤΟΙΧΙΣΗ ΜΑΘΗΜΑΤΙΚΩΝ ΕΝΝΟΙΩΝ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l-GR" sz="5900" dirty="0"/>
              <a:t>Κάθε τέτοια αντιστοίχιση</a:t>
            </a:r>
            <a:br>
              <a:rPr lang="el-GR" sz="5900" dirty="0"/>
            </a:br>
            <a:endParaRPr lang="el-GR" sz="5900" dirty="0"/>
          </a:p>
          <a:p>
            <a:pPr marL="0" indent="0" algn="ctr">
              <a:buNone/>
            </a:pPr>
            <a:r>
              <a:rPr lang="el-GR" sz="5900" dirty="0"/>
              <a:t>μαθηματικών εννοιών</a:t>
            </a:r>
            <a:br>
              <a:rPr lang="el-GR" sz="5900" dirty="0"/>
            </a:br>
            <a:r>
              <a:rPr lang="el-GR" sz="5900" dirty="0"/>
              <a:t>σε</a:t>
            </a:r>
            <a:br>
              <a:rPr lang="el-GR" sz="5900" dirty="0"/>
            </a:br>
            <a:r>
              <a:rPr lang="el-GR" sz="5900" dirty="0"/>
              <a:t>καταστάσεις της πραγματικότητας</a:t>
            </a:r>
          </a:p>
          <a:p>
            <a:pPr marL="0" indent="0" algn="ctr">
              <a:buNone/>
            </a:pPr>
            <a:r>
              <a:rPr lang="el-GR" sz="5900" dirty="0" err="1" smtClean="0"/>
              <a:t>διαμεσολαβείται</a:t>
            </a:r>
            <a:r>
              <a:rPr lang="el-GR" sz="5900" dirty="0"/>
              <a:t>:</a:t>
            </a:r>
          </a:p>
          <a:p>
            <a:endParaRPr lang="el-GR" sz="4900" dirty="0"/>
          </a:p>
          <a:p>
            <a:r>
              <a:rPr lang="el-GR" sz="6700" b="1" dirty="0"/>
              <a:t>ένα σύνολο μη μαθηματικών εννοιών και </a:t>
            </a:r>
          </a:p>
          <a:p>
            <a:endParaRPr lang="el-GR" sz="6700" b="1" dirty="0" smtClean="0"/>
          </a:p>
          <a:p>
            <a:r>
              <a:rPr lang="el-GR" sz="6700" b="1" dirty="0" smtClean="0"/>
              <a:t>μια </a:t>
            </a:r>
            <a:r>
              <a:rPr lang="el-GR" sz="6700" b="1" dirty="0"/>
              <a:t>σειρά γλωσσικών ή και συμβολικών διατυπώσεων.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09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1864</Words>
  <Application>Microsoft Office PowerPoint</Application>
  <PresentationFormat>On-screen Show (4:3)</PresentationFormat>
  <Paragraphs>477</Paragraphs>
  <Slides>64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 Unicode MS</vt:lpstr>
      <vt:lpstr>宋体</vt:lpstr>
      <vt:lpstr>Arial</vt:lpstr>
      <vt:lpstr>Calibri</vt:lpstr>
      <vt:lpstr>ＭＳ Ｐゴシック</vt:lpstr>
      <vt:lpstr>Symbol</vt:lpstr>
      <vt:lpstr>Times New Roman</vt:lpstr>
      <vt:lpstr>Wingdings</vt:lpstr>
      <vt:lpstr>Θέμα του Office</vt:lpstr>
      <vt:lpstr>Bitmap Image</vt:lpstr>
      <vt:lpstr>ΛΟΓΙΚΟ-ΜΑΘΗΜΑΤΙΚΕΣ ΣΧΕΣΕΙΣ &amp;  ΑΡΙΘΜΗΤΙΚΕΣ ΕΝΝΟΙΕΣ  ΣΤΗΝ ΠΡΟΣΧΟΛΙΚΗ ΕΚΠΑΙΔΕΥΣΗ</vt:lpstr>
      <vt:lpstr>Πρόσθεση - Αφαίρεση</vt:lpstr>
      <vt:lpstr>Εισαγωγικό σχόλιο</vt:lpstr>
      <vt:lpstr>ΜΑΘΗΜΑΤΙΚΗ ΕΝΝΟΙΑ</vt:lpstr>
      <vt:lpstr>ΠΑΡΑΔΕΙΓΜΑ</vt:lpstr>
      <vt:lpstr>ΚΑΝΟΝΕΣ (ΙΔΙΟΤΗΤΕΣ) ΤΗΣ ΠΡΟΣΘΕΣΗΣ</vt:lpstr>
      <vt:lpstr>ΠΑΡΑΛΛΗΛΑ ΟΜΩΣ</vt:lpstr>
      <vt:lpstr>PowerPoint Presentation</vt:lpstr>
      <vt:lpstr>ΑΝΤΙΣΤΟΙΧΙΣΗ ΜΑΘΗΜΑΤΙΚΩΝ ΕΝΝΟΙΩΝ</vt:lpstr>
      <vt:lpstr>PowerPoint Presentation</vt:lpstr>
      <vt:lpstr>ΠΑΡΑΔΕΙΓΜΑ</vt:lpstr>
      <vt:lpstr>ΜΑΘΗΜΑΤΙΚΗ ΕΝΝΟΙΑ</vt:lpstr>
      <vt:lpstr>ΕΙΔΙΚΟ ΝΟΗΜΑ</vt:lpstr>
      <vt:lpstr> ΜΕΤΑΣΧΗΜΑΤΙΣΜΟΙ (Lesh - Bruner) </vt:lpstr>
      <vt:lpstr>ΒΑΣΙΚΕΣ ΑΡΙΘΜΗΤΙΚΕΣ ΠΡΑΞΕΙΣ</vt:lpstr>
      <vt:lpstr>Η ΑΡΙΘΜΗΤΙΚΗ ΠΡΑΞΗ ΤΗΣ ΠΡΟΣΘΕΣΗΣ (1)</vt:lpstr>
      <vt:lpstr>Η ΑΡΙΘΜΗΤΙΚΗ ΠΡΑΞΗ ΤΗΣ ΠΡΟΣΘΕΣΗΣ  (2)</vt:lpstr>
      <vt:lpstr>ΕΝΩΣΗ Η ΣΥΝΘΕΣΗ ΜΕΤΡΩΝ ΔΥΟ ΜΕΓΕΘΩΝ</vt:lpstr>
      <vt:lpstr>ΚΑΤΑΣΤΑΣΕΙΣ ΕΝΩΣΗ Η ΣΥΝΘΕΣΗΣ ΔΥΟ ΜΕΓΕΘΩΝ</vt:lpstr>
      <vt:lpstr>ΚΑΤΑΣΤΑΣΕΙΣ ΕΝΩΣΗΣ Η ΣΥΝΘΕΣΗΣ ΤΩΝ ΜΕΤΡΩΝ ΔΥΟ ΜΕΓΕΘΩΝ (1)</vt:lpstr>
      <vt:lpstr>ΚΑΤΑΣΤΑΣΕΙΣ ΕΝΩΣΗΣ Η ΣΥΝΘΕΣΗΣ ΤΩΝ ΜΕΤΡΩΝ ΔΥΟ ΜΕΓΕΘΩΝ (2)</vt:lpstr>
      <vt:lpstr>ΠΡΑΞΗ ΑΦΑΙΡΕΣΗΣ ΣΕ ΚΑΤΑΣΤΑΣΕΙΣ ΣΥΝΘΕΣΗΣ ΔΥΟ ΜΕΓΕΘΩΝ</vt:lpstr>
      <vt:lpstr>“ομοειδΗ” ή και “ομΩνυμα” μεΓΕθη</vt:lpstr>
      <vt:lpstr>ΠΡΟΫΠΟΘΕΣΗ ΠΡΩΤΗ:</vt:lpstr>
      <vt:lpstr>ΠΡΟΫΠΟΘΕΣΗ ΔΕΥΤΕΡΗ</vt:lpstr>
      <vt:lpstr>ΜΕΤΑΒΟΛΗ ΤΟΥ ΜΕΤΡΟΥ ΕΝΟΣ ΜΕΓΕΘΟΥΣ (1)</vt:lpstr>
      <vt:lpstr> μεταβολη του μετρου ενοσ μεγεθουσ (2) </vt:lpstr>
      <vt:lpstr>ΚΑΤΑΣΤΑΣΕΙΣ ΜΕΤΑΒΟΛΗΣ</vt:lpstr>
      <vt:lpstr>Α- ΜΕΤΑΒΟΛΗ ΤΟΥ ΜΕΤΡΟΥ ΕΝΟΣ ΜΕΓΕΘΟΥΣ</vt:lpstr>
      <vt:lpstr>Β- ΜΕΤΑΒΟΛΗ ΤΟΥ ΜΕΤΡΟΥ ΕΝΟΣ ΜΕΓΕΘΟΥΣ</vt:lpstr>
      <vt:lpstr>Γ- ΜΕΤΑΒΟΛΗ ΤΟΥ ΜΕΤΡΟΥ ΕΝΟΣ ΜΕΓΕΘΟΥΣ</vt:lpstr>
      <vt:lpstr>ΑΦΑΙΡΕΣΗ - Η ΔΙΑΦΟΡΑ ΔΥΟ ΜΕΤΡΩΝ ΚΑΤΑ ΠΕΡΙΠΤΩΣΗ</vt:lpstr>
      <vt:lpstr>ΠΡΟΣΘΕΣΗ – ΣΥΓΚΡΙΣΗ ΤΩΝ ΜΕΤΡΩΝ ΔΥΟ ΜΕΓΕΘΩΝ</vt:lpstr>
      <vt:lpstr>ΣΥΓΚΡΙΣΗ ΤΩΝ ΜΕΤΡΩΝ ΔΥΟ ΜΕΓΕΘΩΝ</vt:lpstr>
      <vt:lpstr>ΣΥΓΚΡΙΣΗ ΤΩΝ ΜΕΤΡΩΝ ΔΥΟ ΜΕΓΕΘΩΝ</vt:lpstr>
      <vt:lpstr> Α - ΣΥΓΚΡΙΣΗ ΤΩΝ ΜΕΤΡΩΝ ΔΥΟ ΜΕΓΕΘΩΝ</vt:lpstr>
      <vt:lpstr>Β - ΣΥΓΚΡΙΣΗ  ΤΩΝ ΜΕΤΡΩΝ ΔΥΟ ΜΕΓΕΘΩΝ</vt:lpstr>
      <vt:lpstr>ΣΥΝΔΥΑΣΜΟΙ ΠΡΟΣΘΕΣΗΣ</vt:lpstr>
      <vt:lpstr>ΠΑΡΑΔΕΙΓΜΑ: 1</vt:lpstr>
      <vt:lpstr>ΠΑΡΑΔΕΙΓΜΑ: 2</vt:lpstr>
      <vt:lpstr>ΠΑΡΑΔΕΙΓΜΑ: 3</vt:lpstr>
      <vt:lpstr>ΠΑΡΑΔΕΙΓΜΑ: 4 </vt:lpstr>
      <vt:lpstr>Η τεχνική της πρόσθεσης στο Δεκαδικό Σύστημα Αρίθμησης</vt:lpstr>
      <vt:lpstr>ΤΕΧΝΙΚΕΣ ΔΙΑΔΙΚΑΣΙΕΣ ΕΚΤΕΛΕΣΗΣ ΠΡΟΣΘΕΣΗΣ &amp; ΑΦΑΙΡΕΣΗΣ</vt:lpstr>
      <vt:lpstr>ΠΑΡΑΔΕΙΓΜΑ:</vt:lpstr>
      <vt:lpstr>ΕΥΧΕΡΕΙΑ ΕΚΤΕΛΕΣΗΣ ΑΡΙΘΜΗΤΙΚΩΝ ΠΡΑΞΕΩΝ</vt:lpstr>
      <vt:lpstr>ΔΥΣΧΕΡΕΙΑ ΕΚΤΕΛΕΣΗΣ ΑΡΙΘΜΗΤΙΚΩΝ ΠΡΑΞΕΩΝ</vt:lpstr>
      <vt:lpstr>ΥΛΙΚΑ ΚΑΙ ΔΡΑΣΤΗΡΙΟΤΗΤΕΣ ΓΙΑ ΤΗΝ ΠΡΟΣΘΕΣΗ</vt:lpstr>
      <vt:lpstr> ΟΙ ΠΙΝΑΚΙΔΕΣ ΑΡΙΘΜΗΤΙΚΩΝ ΠΡΑΞΕΩΝ ΤΗΣ ΜΟΝΤΕSSORI (1) </vt:lpstr>
      <vt:lpstr>ΟΙ ΠΙΝΑΚΙΔΕΣ ΑΡΙΘΜΗΤΙΚΩΝ ΠΡΑΞΕΩΝ ΤΗΣ ΜΟΝΤΕSSORI (2)</vt:lpstr>
      <vt:lpstr>ΟΙ ΠΙΝΑΚΙΔΕΣ ΑΡΙΘΜΗΤΙΚΩΝ ΠΡΑΞΕΩΝ ΤΗΣ ΜΟΝΤΕSSORI (3)</vt:lpstr>
      <vt:lpstr>ΟΙ ΠΙΝΑΚΙΔΕΣ ΑΡΙΘΜΗΤΙΚΩΝ ΠΡΑΞΕΩΝ ΤΗΣ ΜΟΝΤΕSSORI (4)</vt:lpstr>
      <vt:lpstr>ΣΤΕΡΕΑ ΑΡΙΘΜΗΤΙΚΗΣ ΤΟΥ DIENES (MULTIBASE ARITHMETIC BLOCKS) (1) </vt:lpstr>
      <vt:lpstr>ΣΤΕΡΕΑ ΑΡΙ ΘΜΗΤΙΚΗΣ ΤΟΥ DIENES (MULTIBASE ARITHMETIC BLOCKS) (2) </vt:lpstr>
      <vt:lpstr>ΣΤΕΡΕΑ ΑΡΙ ΘΜΗΤΙΚΗΣ ΤΟΥ DIENES (MULTIBASE ARITHMETIC BLOCKS) (3) </vt:lpstr>
      <vt:lpstr>ΠΑΙΧΝΙΔΙΑ ΔΙΑΔΡΟΜΩΝ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Pantelis Balaouras</cp:lastModifiedBy>
  <cp:revision>282</cp:revision>
  <dcterms:created xsi:type="dcterms:W3CDTF">2012-09-06T09:03:05Z</dcterms:created>
  <dcterms:modified xsi:type="dcterms:W3CDTF">2015-09-11T14:18:46Z</dcterms:modified>
</cp:coreProperties>
</file>