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6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4" r:id="rId12"/>
    <p:sldId id="325" r:id="rId13"/>
    <p:sldId id="323" r:id="rId14"/>
    <p:sldId id="326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34" r:id="rId23"/>
    <p:sldId id="335" r:id="rId24"/>
    <p:sldId id="336" r:id="rId25"/>
    <p:sldId id="337" r:id="rId26"/>
    <p:sldId id="338" r:id="rId27"/>
    <p:sldId id="339" r:id="rId28"/>
    <p:sldId id="340" r:id="rId29"/>
    <p:sldId id="341" r:id="rId30"/>
    <p:sldId id="342" r:id="rId31"/>
    <p:sldId id="343" r:id="rId32"/>
    <p:sldId id="344" r:id="rId33"/>
    <p:sldId id="345" r:id="rId34"/>
    <p:sldId id="346" r:id="rId35"/>
    <p:sldId id="347" r:id="rId36"/>
    <p:sldId id="348" r:id="rId37"/>
    <p:sldId id="349" r:id="rId38"/>
    <p:sldId id="350" r:id="rId39"/>
    <p:sldId id="351" r:id="rId40"/>
    <p:sldId id="352" r:id="rId41"/>
    <p:sldId id="353" r:id="rId42"/>
    <p:sldId id="354" r:id="rId43"/>
    <p:sldId id="355" r:id="rId44"/>
    <p:sldId id="356" r:id="rId45"/>
    <p:sldId id="357" r:id="rId46"/>
    <p:sldId id="361" r:id="rId47"/>
    <p:sldId id="360" r:id="rId48"/>
    <p:sldId id="359" r:id="rId49"/>
    <p:sldId id="358" r:id="rId50"/>
    <p:sldId id="362" r:id="rId51"/>
    <p:sldId id="280" r:id="rId52"/>
    <p:sldId id="290" r:id="rId53"/>
    <p:sldId id="295" r:id="rId54"/>
    <p:sldId id="299" r:id="rId55"/>
    <p:sldId id="292" r:id="rId56"/>
    <p:sldId id="291" r:id="rId57"/>
    <p:sldId id="294" r:id="rId58"/>
    <p:sldId id="293" r:id="rId5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4"/>
            <p14:sldId id="325"/>
            <p14:sldId id="323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5"/>
            <p14:sldId id="346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355"/>
            <p14:sldId id="356"/>
            <p14:sldId id="357"/>
            <p14:sldId id="361"/>
            <p14:sldId id="360"/>
            <p14:sldId id="359"/>
            <p14:sldId id="358"/>
            <p14:sldId id="362"/>
            <p14:sldId id="280"/>
            <p14:sldId id="290"/>
            <p14:sldId id="295"/>
            <p14:sldId id="299"/>
            <p14:sldId id="292"/>
            <p14:sldId id="291"/>
            <p14:sldId id="294"/>
          </p14:sldIdLst>
        </p14:section>
        <p14:section name="Untitled Section" id="{0F1CB131-A6BD-43D0-B8D4-1F27CEF7A05E}">
          <p14:sldIdLst>
            <p14:sldId id="2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86" autoAdjust="0"/>
    <p:restoredTop sz="99309" autoAdjust="0"/>
  </p:normalViewPr>
  <p:slideViewPr>
    <p:cSldViewPr>
      <p:cViewPr varScale="1">
        <p:scale>
          <a:sx n="83" d="100"/>
          <a:sy n="83" d="100"/>
        </p:scale>
        <p:origin x="90" y="7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11/9/2015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85677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15576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28964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84423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18492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32521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78433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33347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80824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5422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12054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04949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24945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14442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2667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95813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91109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90235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771586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73658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5421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093532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350283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075273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729057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004058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270056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666774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218993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911276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455982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5167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711715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349413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686822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098337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594386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043441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425954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633558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729238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722388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6779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178583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609348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5123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0319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2234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73205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3216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Κλάσματα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και κλασματικός αριθμός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Κλάσματα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και κλασματικός αριθμός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Κλάσματα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και κλασματικός αριθμός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Κλάσματα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και κλασματικός αριθμός</a:t>
            </a:r>
            <a:endParaRPr lang="en-US" sz="1000" dirty="0" smtClean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Κλάσματα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και κλασματικός αριθμός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Κλάσματα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και κλασματικός αριθμός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Κλάσματα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και κλασματικός αριθμός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8.png"/><Relationship Id="rId4" Type="http://schemas.openxmlformats.org/officeDocument/2006/relationships/oleObject" Target="../embeddings/oleObject1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9.png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0.png"/><Relationship Id="rId4" Type="http://schemas.openxmlformats.org/officeDocument/2006/relationships/oleObject" Target="../embeddings/oleObject3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1.png"/><Relationship Id="rId4" Type="http://schemas.openxmlformats.org/officeDocument/2006/relationships/oleObject" Target="../embeddings/oleObject4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1.png"/><Relationship Id="rId4" Type="http://schemas.openxmlformats.org/officeDocument/2006/relationships/oleObject" Target="../embeddings/oleObject5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2.png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png"/><Relationship Id="rId5" Type="http://schemas.openxmlformats.org/officeDocument/2006/relationships/oleObject" Target="../embeddings/oleObject7.bin"/><Relationship Id="rId4" Type="http://schemas.openxmlformats.org/officeDocument/2006/relationships/image" Target="../media/image24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5.png"/><Relationship Id="rId4" Type="http://schemas.openxmlformats.org/officeDocument/2006/relationships/oleObject" Target="../embeddings/oleObject8.bin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>
            <a:noAutofit/>
          </a:bodyPr>
          <a:lstStyle/>
          <a:p>
            <a:r>
              <a:rPr lang="el-GR" sz="3200" dirty="0" smtClean="0">
                <a:solidFill>
                  <a:srgbClr val="5075BC"/>
                </a:solidFill>
              </a:rPr>
              <a:t>ΛΟΓΙΚΟ-ΜΑΘΗΜΑΤΙΚΕΣ </a:t>
            </a:r>
            <a:r>
              <a:rPr lang="el-GR" sz="3200" dirty="0">
                <a:solidFill>
                  <a:srgbClr val="5075BC"/>
                </a:solidFill>
              </a:rPr>
              <a:t>ΣΧΕΣΕΙΣ &amp; </a:t>
            </a:r>
            <a:br>
              <a:rPr lang="el-GR" sz="3200" dirty="0">
                <a:solidFill>
                  <a:srgbClr val="5075BC"/>
                </a:solidFill>
              </a:rPr>
            </a:br>
            <a:r>
              <a:rPr lang="el-GR" sz="3200" dirty="0">
                <a:solidFill>
                  <a:srgbClr val="5075BC"/>
                </a:solidFill>
              </a:rPr>
              <a:t>ΑΡΙΘΜΗΤΙΚΕΣ ΕΝΝΟΙΕΣ </a:t>
            </a:r>
            <a:br>
              <a:rPr lang="el-GR" sz="3200" dirty="0">
                <a:solidFill>
                  <a:srgbClr val="5075BC"/>
                </a:solidFill>
              </a:rPr>
            </a:br>
            <a:r>
              <a:rPr lang="el-GR" sz="3200" dirty="0">
                <a:solidFill>
                  <a:srgbClr val="5075BC"/>
                </a:solidFill>
              </a:rPr>
              <a:t>ΣΤΗΝ ΠΡΟΣΧΟΛΙΚΗ ΕΚΠΑΙΔΕΥΣΗ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63824" y="3645024"/>
            <a:ext cx="7776864" cy="1752600"/>
          </a:xfrm>
        </p:spPr>
        <p:txBody>
          <a:bodyPr>
            <a:noAutofit/>
          </a:bodyPr>
          <a:lstStyle/>
          <a:p>
            <a:pPr>
              <a:spcAft>
                <a:spcPts val="3600"/>
              </a:spcAft>
            </a:pP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4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 smtClean="0"/>
              <a:t>Κλάσματα και κλασματικός αριθμός</a:t>
            </a:r>
          </a:p>
          <a:p>
            <a:pPr>
              <a:spcAft>
                <a:spcPts val="3600"/>
              </a:spcAft>
            </a:pPr>
            <a:r>
              <a:rPr lang="el-GR" sz="2400" dirty="0" smtClean="0"/>
              <a:t>Δημήτρης </a:t>
            </a:r>
            <a:r>
              <a:rPr lang="el-GR" sz="2400" dirty="0" smtClean="0"/>
              <a:t>Χασάπης</a:t>
            </a:r>
          </a:p>
          <a:p>
            <a:pPr>
              <a:spcAft>
                <a:spcPts val="3600"/>
              </a:spcAft>
            </a:pPr>
            <a:r>
              <a:rPr lang="el-GR" sz="2400" b="1" dirty="0" smtClean="0"/>
              <a:t>Τμήμα </a:t>
            </a:r>
            <a:r>
              <a:rPr lang="el-GR" sz="2400" b="1" dirty="0"/>
              <a:t>Εκπαίδευσης και </a:t>
            </a:r>
            <a:r>
              <a:rPr lang="el-GR" sz="2400" b="1" dirty="0" smtClean="0"/>
              <a:t>Αγωγής στην </a:t>
            </a:r>
            <a:r>
              <a:rPr lang="el-GR" sz="2400" b="1" dirty="0"/>
              <a:t>Προσχολική Ηλικία </a:t>
            </a:r>
          </a:p>
          <a:p>
            <a:pPr>
              <a:spcAft>
                <a:spcPts val="3600"/>
              </a:spcAft>
            </a:pPr>
            <a:endParaRPr lang="en-US" sz="2800" dirty="0" smtClean="0"/>
          </a:p>
          <a:p>
            <a:pPr>
              <a:spcAft>
                <a:spcPts val="3600"/>
              </a:spcAft>
            </a:pPr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ΔΙΑΜΕΡΙΣΗ ΕΝΟΣ ΜΕΓΕΘΟΥΣ ΣΕ ΙΣΙΑ ΜΕΡΗ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dirty="0" smtClean="0"/>
              <a:t>2 πίτσες μοιράζονται σε 3 παιδιά</a:t>
            </a:r>
            <a:endParaRPr lang="el-GR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377182"/>
            <a:ext cx="2447925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819946"/>
            <a:ext cx="1295400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3889796"/>
            <a:ext cx="1223962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4005064"/>
            <a:ext cx="80962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836" y="3933056"/>
            <a:ext cx="107950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683716" y="5445224"/>
            <a:ext cx="3024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400" b="1" dirty="0">
                <a:latin typeface="+mn-lt"/>
              </a:rPr>
              <a:t>ορισμός μονάδας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276600" y="5373216"/>
            <a:ext cx="3024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400" b="1" dirty="0">
                <a:latin typeface="+mn-lt"/>
              </a:rPr>
              <a:t>μονάδα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6372225" y="5373216"/>
            <a:ext cx="19446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400" b="1" dirty="0">
                <a:latin typeface="+mn-lt"/>
              </a:rPr>
              <a:t>Μέρος όλου 2/3</a:t>
            </a:r>
          </a:p>
        </p:txBody>
      </p:sp>
    </p:spTree>
    <p:extLst>
      <p:ext uri="{BB962C8B-B14F-4D97-AF65-F5344CB8AC3E}">
        <p14:creationId xmlns:p14="http://schemas.microsoft.com/office/powerpoint/2010/main" val="391944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ΜΕΡΗ / ΜΕΤΡΑ </a:t>
            </a:r>
            <a:r>
              <a:rPr lang="el-GR" dirty="0" smtClean="0"/>
              <a:t>ΜΕΓΕΘΩΝ (1/2)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383536"/>
              </p:ext>
            </p:extLst>
          </p:nvPr>
        </p:nvGraphicFramePr>
        <p:xfrm>
          <a:off x="463550" y="1557338"/>
          <a:ext cx="82296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3200" b="0" baseline="0" dirty="0" smtClean="0">
                          <a:solidFill>
                            <a:schemeClr val="tx1"/>
                          </a:solidFill>
                        </a:rPr>
                        <a:t>ΜΕΡΗ </a:t>
                      </a:r>
                    </a:p>
                    <a:p>
                      <a:pPr algn="ctr"/>
                      <a:r>
                        <a:rPr lang="el-GR" sz="3200" b="0" baseline="0" dirty="0" smtClean="0">
                          <a:solidFill>
                            <a:schemeClr val="tx1"/>
                          </a:solidFill>
                        </a:rPr>
                        <a:t>ΜΕΓΕΘΩΝ</a:t>
                      </a:r>
                      <a:endParaRPr lang="el-GR" sz="3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3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ΜΕΡΗ </a:t>
                      </a:r>
                    </a:p>
                    <a:p>
                      <a:pPr marL="0" algn="ctr" defTabSz="914400" rtl="0" eaLnBrk="1" latinLnBrk="0" hangingPunct="1"/>
                      <a:r>
                        <a:rPr lang="el-GR" sz="3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ΜΕΓΕΘΩΝ</a:t>
                      </a:r>
                    </a:p>
                    <a:p>
                      <a:endParaRPr lang="el-GR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331045" y="2780928"/>
            <a:ext cx="17287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zh-CN" sz="2800" dirty="0">
                <a:latin typeface="+mn-lt"/>
              </a:rPr>
              <a:t>ΕΝΑ 	</a:t>
            </a:r>
            <a:endParaRPr lang="el-GR" altLang="el-GR" sz="2800" b="1" dirty="0">
              <a:latin typeface="+mn-lt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3491235" y="2787650"/>
            <a:ext cx="720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3600" dirty="0">
                <a:latin typeface="+mn-lt"/>
              </a:rPr>
              <a:t>1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4571975" y="2777554"/>
            <a:ext cx="18002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solidFill>
                  <a:srgbClr val="000066"/>
                </a:solidFill>
                <a:latin typeface="+mn-lt"/>
              </a:rPr>
              <a:t>μέτρηση</a:t>
            </a: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019627" y="2787650"/>
            <a:ext cx="720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3600" b="1" dirty="0">
                <a:solidFill>
                  <a:srgbClr val="5075BC"/>
                </a:solidFill>
                <a:latin typeface="+mn-lt"/>
              </a:rPr>
              <a:t>1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4572000" y="3645024"/>
            <a:ext cx="18002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solidFill>
                  <a:srgbClr val="000066"/>
                </a:solidFill>
                <a:latin typeface="+mn-lt"/>
              </a:rPr>
              <a:t>μέτρηση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4572000" y="4505746"/>
            <a:ext cx="18002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solidFill>
                  <a:srgbClr val="000066"/>
                </a:solidFill>
                <a:latin typeface="+mn-lt"/>
              </a:rPr>
              <a:t>μέτρηση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7020272" y="3573016"/>
            <a:ext cx="7207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3600" b="1" dirty="0">
                <a:solidFill>
                  <a:srgbClr val="5075BC"/>
                </a:solidFill>
                <a:latin typeface="+mn-lt"/>
              </a:rPr>
              <a:t>Α</a:t>
            </a:r>
            <a:endParaRPr lang="el-GR" altLang="el-GR" sz="3600" b="1" dirty="0" smtClean="0">
              <a:solidFill>
                <a:srgbClr val="5075BC"/>
              </a:solidFill>
              <a:latin typeface="+mn-lt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7020272" y="4509120"/>
            <a:ext cx="7207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3600" b="1" dirty="0" smtClean="0">
                <a:solidFill>
                  <a:srgbClr val="5075BC"/>
                </a:solidFill>
                <a:latin typeface="+mn-lt"/>
              </a:rPr>
              <a:t>Β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331640" y="3717032"/>
            <a:ext cx="17287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zh-CN" sz="2800" dirty="0" smtClean="0">
                <a:latin typeface="+mn-lt"/>
              </a:rPr>
              <a:t>ΜΕΡΙΚΑ </a:t>
            </a:r>
            <a:r>
              <a:rPr lang="el-GR" altLang="zh-CN" sz="2800" dirty="0">
                <a:latin typeface="+mn-lt"/>
              </a:rPr>
              <a:t>	</a:t>
            </a:r>
            <a:endParaRPr lang="el-GR" altLang="el-GR" sz="2800" b="1" dirty="0">
              <a:latin typeface="+mn-lt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1403648" y="4581128"/>
            <a:ext cx="17287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zh-CN" sz="2800" dirty="0" smtClean="0">
                <a:latin typeface="+mn-lt"/>
              </a:rPr>
              <a:t>ΟΛΑ </a:t>
            </a:r>
            <a:r>
              <a:rPr lang="el-GR" altLang="zh-CN" sz="2800" dirty="0">
                <a:latin typeface="+mn-lt"/>
              </a:rPr>
              <a:t>	</a:t>
            </a:r>
            <a:endParaRPr lang="el-GR" altLang="el-GR" sz="2800" b="1" dirty="0">
              <a:latin typeface="+mn-lt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491235" y="3645024"/>
            <a:ext cx="720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3600" dirty="0">
                <a:latin typeface="+mn-lt"/>
              </a:rPr>
              <a:t>α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3491235" y="4509120"/>
            <a:ext cx="720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3600" dirty="0" smtClean="0">
                <a:latin typeface="+mn-lt"/>
              </a:rPr>
              <a:t>β</a:t>
            </a:r>
            <a:endParaRPr lang="el-GR" altLang="el-GR" sz="3600" dirty="0">
              <a:latin typeface="+mn-lt"/>
            </a:endParaRPr>
          </a:p>
        </p:txBody>
      </p:sp>
      <p:sp>
        <p:nvSpPr>
          <p:cNvPr id="17" name="Line 26"/>
          <p:cNvSpPr>
            <a:spLocks noChangeShapeType="1"/>
          </p:cNvSpPr>
          <p:nvPr/>
        </p:nvSpPr>
        <p:spPr bwMode="auto">
          <a:xfrm>
            <a:off x="762000" y="2636912"/>
            <a:ext cx="7924800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8" name="Line 26"/>
          <p:cNvSpPr>
            <a:spLocks noChangeShapeType="1"/>
          </p:cNvSpPr>
          <p:nvPr/>
        </p:nvSpPr>
        <p:spPr bwMode="auto">
          <a:xfrm>
            <a:off x="751656" y="5373216"/>
            <a:ext cx="7924800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358775" y="5445224"/>
            <a:ext cx="87852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800" dirty="0">
                <a:latin typeface="+mn-lt"/>
              </a:rPr>
              <a:t>ΚΛΑΣΜΑ  α/β</a:t>
            </a:r>
            <a:r>
              <a:rPr lang="el-GR" altLang="el-GR" sz="2800" b="1" dirty="0">
                <a:latin typeface="+mn-lt"/>
              </a:rPr>
              <a:t>		</a:t>
            </a:r>
            <a:r>
              <a:rPr lang="el-GR" altLang="el-GR" sz="2800" b="1" dirty="0">
                <a:solidFill>
                  <a:srgbClr val="5075BC"/>
                </a:solidFill>
                <a:latin typeface="+mn-lt"/>
              </a:rPr>
              <a:t>ΚΛΑΣΜΑΤΙΚΟΣ</a:t>
            </a: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4427538" y="5877272"/>
            <a:ext cx="43211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800" b="1" dirty="0">
                <a:solidFill>
                  <a:srgbClr val="5075BC"/>
                </a:solidFill>
                <a:latin typeface="+mn-lt"/>
              </a:rPr>
              <a:t>ΑΡΙΘΜΟΣ  Α/Β</a:t>
            </a:r>
          </a:p>
        </p:txBody>
      </p:sp>
    </p:spTree>
    <p:extLst>
      <p:ext uri="{BB962C8B-B14F-4D97-AF65-F5344CB8AC3E}">
        <p14:creationId xmlns:p14="http://schemas.microsoft.com/office/powerpoint/2010/main" val="233750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ΜΕΡΗ / ΜΕΤΡΑ ΜΕΓΕΘΩΝ (1/2)</a:t>
            </a: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3485535"/>
              </p:ext>
            </p:extLst>
          </p:nvPr>
        </p:nvGraphicFramePr>
        <p:xfrm>
          <a:off x="463550" y="1557338"/>
          <a:ext cx="82296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3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ΜΕΡΗ </a:t>
                      </a:r>
                    </a:p>
                    <a:p>
                      <a:pPr marL="0" algn="ctr" defTabSz="914400" rtl="0" eaLnBrk="1" latinLnBrk="0" hangingPunct="1"/>
                      <a:r>
                        <a:rPr lang="el-GR" sz="3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ΜΕΓΕΘΩΝ</a:t>
                      </a:r>
                    </a:p>
                    <a:p>
                      <a:endParaRPr lang="el-G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3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ΜΕΤΡΑ</a:t>
                      </a:r>
                    </a:p>
                    <a:p>
                      <a:pPr marL="0" algn="ctr" defTabSz="914400" rtl="0" eaLnBrk="1" latinLnBrk="0" hangingPunct="1"/>
                      <a:r>
                        <a:rPr lang="el-GR" sz="3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ΜΕΓΕΘΩΝ</a:t>
                      </a:r>
                    </a:p>
                    <a:p>
                      <a:endParaRPr lang="el-GR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2194521" y="2921571"/>
            <a:ext cx="6492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solidFill>
                  <a:srgbClr val="FF0000"/>
                </a:solidFill>
                <a:latin typeface="+mn-lt"/>
              </a:rPr>
              <a:t>2</a:t>
            </a: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2194521" y="3645024"/>
            <a:ext cx="6492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solidFill>
                  <a:schemeClr val="accent1"/>
                </a:solidFill>
                <a:latin typeface="+mn-lt"/>
              </a:rPr>
              <a:t>5</a:t>
            </a:r>
          </a:p>
        </p:txBody>
      </p:sp>
      <p:sp>
        <p:nvSpPr>
          <p:cNvPr id="7" name="Line 17"/>
          <p:cNvSpPr>
            <a:spLocks noChangeShapeType="1"/>
          </p:cNvSpPr>
          <p:nvPr/>
        </p:nvSpPr>
        <p:spPr bwMode="auto">
          <a:xfrm flipV="1">
            <a:off x="2339430" y="3573016"/>
            <a:ext cx="3603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6082953" y="2924944"/>
            <a:ext cx="649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 smtClean="0">
                <a:solidFill>
                  <a:srgbClr val="FF0000"/>
                </a:solidFill>
                <a:latin typeface="+mn-lt"/>
              </a:rPr>
              <a:t>40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6012160" y="3573016"/>
            <a:ext cx="9361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 smtClean="0">
                <a:solidFill>
                  <a:schemeClr val="accent1"/>
                </a:solidFill>
                <a:latin typeface="+mn-lt"/>
              </a:rPr>
              <a:t>100</a:t>
            </a:r>
          </a:p>
        </p:txBody>
      </p:sp>
      <p:sp>
        <p:nvSpPr>
          <p:cNvPr id="10" name="Line 17"/>
          <p:cNvSpPr>
            <a:spLocks noChangeShapeType="1"/>
          </p:cNvSpPr>
          <p:nvPr/>
        </p:nvSpPr>
        <p:spPr bwMode="auto">
          <a:xfrm flipV="1">
            <a:off x="6012160" y="357301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ext Box 23"/>
          <p:cNvSpPr txBox="1">
            <a:spLocks noChangeArrowheads="1"/>
          </p:cNvSpPr>
          <p:nvPr/>
        </p:nvSpPr>
        <p:spPr bwMode="auto">
          <a:xfrm>
            <a:off x="7308850" y="2914898"/>
            <a:ext cx="15113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800" b="1" dirty="0">
                <a:solidFill>
                  <a:schemeClr val="accent1"/>
                </a:solidFill>
                <a:latin typeface="+mn-lt"/>
              </a:rPr>
              <a:t>του μέτρου</a:t>
            </a: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1979613" y="4581128"/>
            <a:ext cx="6264275" cy="360363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1979613" y="4580805"/>
            <a:ext cx="1296987" cy="360363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3203848" y="4580805"/>
            <a:ext cx="1296987" cy="360363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42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363238"/>
            <a:ext cx="8229600" cy="1143000"/>
          </a:xfrm>
        </p:spPr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l-GR" dirty="0" smtClean="0"/>
          </a:p>
          <a:p>
            <a:pPr algn="ctr">
              <a:spcBef>
                <a:spcPct val="0"/>
              </a:spcBef>
              <a:buNone/>
            </a:pPr>
            <a:r>
              <a:rPr lang="el-GR" altLang="el-GR" dirty="0"/>
              <a:t>Τα </a:t>
            </a:r>
            <a:r>
              <a:rPr lang="el-GR" altLang="el-GR" b="1" dirty="0"/>
              <a:t> </a:t>
            </a:r>
            <a:r>
              <a:rPr lang="el-GR" altLang="el-GR" sz="4000" b="1" baseline="30000" dirty="0"/>
              <a:t>2</a:t>
            </a:r>
            <a:r>
              <a:rPr lang="el-GR" altLang="el-GR" sz="4000" b="1" dirty="0"/>
              <a:t>/</a:t>
            </a:r>
            <a:r>
              <a:rPr lang="el-GR" altLang="el-GR" sz="4000" b="1" baseline="-25000" dirty="0"/>
              <a:t>3 </a:t>
            </a:r>
            <a:r>
              <a:rPr lang="el-GR" altLang="el-GR" sz="4000" b="1" dirty="0"/>
              <a:t> </a:t>
            </a:r>
            <a:r>
              <a:rPr lang="el-GR" altLang="el-GR" b="1" dirty="0"/>
              <a:t>των σελίδων ενός  περιοδικού </a:t>
            </a:r>
            <a:r>
              <a:rPr lang="el-GR" altLang="el-GR" dirty="0"/>
              <a:t>είναι εικόνες.</a:t>
            </a:r>
          </a:p>
          <a:p>
            <a:pPr algn="ctr">
              <a:spcBef>
                <a:spcPct val="0"/>
              </a:spcBef>
              <a:buNone/>
            </a:pPr>
            <a:endParaRPr lang="el-GR" altLang="el-GR" dirty="0"/>
          </a:p>
          <a:p>
            <a:pPr algn="ctr">
              <a:spcBef>
                <a:spcPct val="0"/>
              </a:spcBef>
              <a:buNone/>
            </a:pPr>
            <a:r>
              <a:rPr lang="el-GR" altLang="el-GR" dirty="0"/>
              <a:t>Τα </a:t>
            </a:r>
            <a:r>
              <a:rPr lang="el-GR" altLang="el-GR" sz="4000" b="1" baseline="30000" dirty="0"/>
              <a:t>2</a:t>
            </a:r>
            <a:r>
              <a:rPr lang="el-GR" altLang="el-GR" sz="4000" b="1" dirty="0"/>
              <a:t>/</a:t>
            </a:r>
            <a:r>
              <a:rPr lang="el-GR" altLang="el-GR" sz="4000" b="1" baseline="-25000" dirty="0"/>
              <a:t>3</a:t>
            </a:r>
            <a:r>
              <a:rPr lang="el-GR" altLang="el-GR" b="1" dirty="0"/>
              <a:t> ενός αναψυκτικού </a:t>
            </a:r>
            <a:r>
              <a:rPr lang="el-GR" altLang="el-GR" dirty="0"/>
              <a:t>είναι νερό.</a:t>
            </a:r>
          </a:p>
          <a:p>
            <a:pPr algn="ctr">
              <a:spcBef>
                <a:spcPct val="0"/>
              </a:spcBef>
              <a:buNone/>
            </a:pPr>
            <a:endParaRPr lang="el-GR" altLang="el-GR" dirty="0"/>
          </a:p>
          <a:p>
            <a:pPr algn="ctr">
              <a:spcBef>
                <a:spcPct val="0"/>
              </a:spcBef>
              <a:buNone/>
            </a:pPr>
            <a:r>
              <a:rPr lang="el-GR" altLang="el-GR" dirty="0"/>
              <a:t>Τα </a:t>
            </a:r>
            <a:r>
              <a:rPr lang="el-GR" altLang="el-GR" sz="4000" b="1" baseline="30000" dirty="0"/>
              <a:t>2</a:t>
            </a:r>
            <a:r>
              <a:rPr lang="el-GR" altLang="el-GR" sz="4000" b="1" dirty="0"/>
              <a:t>/</a:t>
            </a:r>
            <a:r>
              <a:rPr lang="el-GR" altLang="el-GR" sz="4000" b="1" baseline="-25000" dirty="0"/>
              <a:t>3</a:t>
            </a:r>
            <a:r>
              <a:rPr lang="el-GR" altLang="el-GR" dirty="0"/>
              <a:t> ενός τοίχου 10 </a:t>
            </a:r>
            <a:r>
              <a:rPr lang="el-GR" altLang="el-GR" b="1" dirty="0"/>
              <a:t>τετραγωνικών μέτρων </a:t>
            </a:r>
            <a:r>
              <a:rPr lang="el-GR" altLang="el-GR" dirty="0"/>
              <a:t>είναι ζωγραφισμένα.</a:t>
            </a:r>
          </a:p>
          <a:p>
            <a:pPr algn="ctr">
              <a:spcBef>
                <a:spcPct val="0"/>
              </a:spcBef>
              <a:buNone/>
            </a:pPr>
            <a:endParaRPr lang="el-GR" altLang="el-GR" dirty="0"/>
          </a:p>
          <a:p>
            <a:pPr algn="ctr">
              <a:spcBef>
                <a:spcPct val="0"/>
              </a:spcBef>
              <a:buNone/>
            </a:pPr>
            <a:r>
              <a:rPr lang="el-GR" altLang="el-GR" dirty="0"/>
              <a:t>Χρονική διάρκεια </a:t>
            </a:r>
            <a:r>
              <a:rPr lang="el-GR" altLang="el-GR" sz="4000" b="1" dirty="0"/>
              <a:t>¾</a:t>
            </a:r>
            <a:r>
              <a:rPr lang="el-GR" altLang="el-GR" sz="4000" dirty="0"/>
              <a:t> </a:t>
            </a:r>
            <a:r>
              <a:rPr lang="el-GR" altLang="el-GR" dirty="0"/>
              <a:t>της </a:t>
            </a:r>
            <a:r>
              <a:rPr lang="el-GR" altLang="el-GR" b="1" dirty="0"/>
              <a:t>μιας ώρας.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868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ΕΝΝΟΙΑ ΤΟΥ ΚΛΑΣΜΑΤΟΣ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el-GR" altLang="zh-CN" dirty="0"/>
              <a:t>Προϋποθέσεις για τη συγκρότησης της έννοιας του κλάσματος </a:t>
            </a:r>
            <a:r>
              <a:rPr lang="el-GR" altLang="zh-CN" dirty="0" smtClean="0"/>
              <a:t>αποτελούν</a:t>
            </a:r>
          </a:p>
          <a:p>
            <a:pPr>
              <a:spcBef>
                <a:spcPct val="50000"/>
              </a:spcBef>
              <a:spcAft>
                <a:spcPts val="600"/>
              </a:spcAft>
              <a:buFontTx/>
              <a:buAutoNum type="arabicPeriod"/>
            </a:pPr>
            <a:r>
              <a:rPr lang="el-GR" altLang="zh-CN" dirty="0"/>
              <a:t>Η κατανόηση και η ανάπτυξη της ευχέρειας χειρισμού </a:t>
            </a:r>
            <a:r>
              <a:rPr lang="el-GR" altLang="zh-CN" b="1" dirty="0" err="1"/>
              <a:t>διαμέρισης</a:t>
            </a:r>
            <a:r>
              <a:rPr lang="el-GR" altLang="zh-CN" b="1" dirty="0"/>
              <a:t> μεγεθών (διαίρεσης) σε ίσα μέρη δεδομένου πλήθους</a:t>
            </a:r>
            <a:r>
              <a:rPr lang="el-GR" altLang="zh-CN" dirty="0">
                <a:solidFill>
                  <a:srgbClr val="FF0000"/>
                </a:solidFill>
              </a:rPr>
              <a:t>. </a:t>
            </a:r>
          </a:p>
          <a:p>
            <a:pPr>
              <a:spcBef>
                <a:spcPct val="50000"/>
              </a:spcBef>
              <a:spcAft>
                <a:spcPts val="600"/>
              </a:spcAft>
              <a:buFontTx/>
              <a:buAutoNum type="arabicPeriod"/>
            </a:pPr>
            <a:r>
              <a:rPr lang="el-GR" altLang="zh-CN" dirty="0"/>
              <a:t>Η κατανόηση και η ανάπτυξη της ευχέρειας χειρισμού των σχέσεων «ΜΕΡΟΣ - ΟΛΟ».</a:t>
            </a:r>
          </a:p>
          <a:p>
            <a:pPr>
              <a:spcBef>
                <a:spcPct val="50000"/>
              </a:spcBef>
              <a:spcAft>
                <a:spcPts val="600"/>
              </a:spcAft>
              <a:buFontTx/>
              <a:buAutoNum type="arabicPeriod"/>
            </a:pPr>
            <a:r>
              <a:rPr lang="el-GR" altLang="zh-CN" dirty="0"/>
              <a:t>Η κατανόηση και η ανάπτυξη της ευχέρειας χειρισμού της </a:t>
            </a:r>
            <a:r>
              <a:rPr lang="el-GR" altLang="zh-CN" b="1" dirty="0"/>
              <a:t>έννοιας της μονάδας, </a:t>
            </a:r>
            <a:r>
              <a:rPr lang="el-GR" altLang="zh-CN" dirty="0"/>
              <a:t>δηλαδή των </a:t>
            </a:r>
            <a:r>
              <a:rPr lang="el-GR" altLang="zh-CN" b="1" dirty="0"/>
              <a:t>σχέσεων «ΕΝΑ - μέρος - όλο» </a:t>
            </a:r>
            <a:r>
              <a:rPr lang="el-GR" altLang="zh-CN" dirty="0"/>
              <a:t>.</a:t>
            </a:r>
            <a:endParaRPr lang="el-GR" altLang="el-GR" baseline="-25000" dirty="0"/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endParaRPr lang="el-GR" altLang="zh-CN" b="1" dirty="0">
              <a:latin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6098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ΕΝΝΟΙΑ ΤΗΣ ΜΟΝΑΔΑΣ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Ιδιαίτερο ρόλο στην κατανόηση και την ανάπτυξη της ευχέρειας χειρισμού της </a:t>
            </a:r>
            <a:r>
              <a:rPr lang="el-GR" altLang="zh-CN" b="1" dirty="0"/>
              <a:t>έννοιας της μονάδας, </a:t>
            </a:r>
            <a:r>
              <a:rPr lang="el-GR" altLang="zh-CN" dirty="0"/>
              <a:t>αλλά και της</a:t>
            </a:r>
            <a:r>
              <a:rPr lang="el-GR" altLang="zh-CN" dirty="0">
                <a:solidFill>
                  <a:srgbClr val="FF0000"/>
                </a:solidFill>
              </a:rPr>
              <a:t> </a:t>
            </a:r>
            <a:r>
              <a:rPr lang="el-GR" altLang="zh-CN" dirty="0"/>
              <a:t> γενικότερης έννοιας του κλάσματος αποτελεί νοητικά η έννοια του </a:t>
            </a:r>
            <a:r>
              <a:rPr lang="el-GR" altLang="zh-CN" b="1" dirty="0" err="1"/>
              <a:t>μοναδιαίου</a:t>
            </a:r>
            <a:r>
              <a:rPr lang="el-GR" altLang="zh-CN" b="1" dirty="0"/>
              <a:t> κλάσματος 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zh-CN" sz="6600" b="1" baseline="30000" dirty="0"/>
              <a:t>1</a:t>
            </a:r>
            <a:r>
              <a:rPr lang="el-GR" altLang="zh-CN" sz="6600" b="1" dirty="0"/>
              <a:t>/</a:t>
            </a:r>
            <a:r>
              <a:rPr lang="el-GR" altLang="zh-CN" sz="6600" b="1" baseline="-25000" dirty="0"/>
              <a:t>ν</a:t>
            </a:r>
            <a:endParaRPr lang="el-GR" altLang="el-GR" sz="6600" b="1" baseline="-250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510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ΚΑΤΑΣΤΑΣΕΙΣ ΔΙΑΜΕΡΙΣΗ ΕΝΟΣ ΜΕΓΕΘΟΥΣ </a:t>
            </a:r>
            <a:r>
              <a:rPr lang="el-GR" dirty="0" smtClean="0"/>
              <a:t>(1)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buNone/>
            </a:pPr>
            <a:r>
              <a:rPr lang="el-GR" altLang="zh-CN" sz="2800" dirty="0"/>
              <a:t>Οι καταστάσεις </a:t>
            </a:r>
            <a:r>
              <a:rPr lang="el-GR" altLang="zh-CN" sz="2800" dirty="0" err="1"/>
              <a:t>διαμέρισης</a:t>
            </a:r>
            <a:r>
              <a:rPr lang="el-GR" altLang="zh-CN" sz="2800" dirty="0"/>
              <a:t> ενός μεγέθους διαφοροποιούνται όταν το μέγεθος που </a:t>
            </a:r>
            <a:r>
              <a:rPr lang="el-GR" altLang="zh-CN" sz="2800" dirty="0" err="1"/>
              <a:t>διαμερίζεται</a:t>
            </a:r>
            <a:r>
              <a:rPr lang="el-GR" altLang="zh-CN" sz="2800" dirty="0"/>
              <a:t> είναι:</a:t>
            </a:r>
            <a:br>
              <a:rPr lang="el-GR" altLang="zh-CN" sz="2800" dirty="0"/>
            </a:br>
            <a:endParaRPr lang="el-GR" altLang="zh-CN" sz="2800" dirty="0"/>
          </a:p>
          <a:p>
            <a:pPr algn="ctr">
              <a:spcBef>
                <a:spcPct val="50000"/>
              </a:spcBef>
              <a:buNone/>
            </a:pPr>
            <a:r>
              <a:rPr lang="el-GR" altLang="zh-CN" sz="4400" b="1" dirty="0"/>
              <a:t>διακριτό ή συνεχές</a:t>
            </a:r>
            <a:r>
              <a:rPr lang="el-GR" altLang="zh-CN" sz="2800" b="1" dirty="0"/>
              <a:t> 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2555875" y="5013176"/>
            <a:ext cx="3744913" cy="215900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2411413" y="5513859"/>
            <a:ext cx="39608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       </a:t>
            </a:r>
          </a:p>
        </p:txBody>
      </p:sp>
    </p:spTree>
    <p:extLst>
      <p:ext uri="{BB962C8B-B14F-4D97-AF65-F5344CB8AC3E}">
        <p14:creationId xmlns:p14="http://schemas.microsoft.com/office/powerpoint/2010/main" val="166222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ΚΑΤΑΣΤΑΣΕΙΣ ΔΙΑΜΕΡΙΣΗ ΕΝΟΣ ΜΕΓΕΘΟΥΣ </a:t>
            </a:r>
            <a:r>
              <a:rPr lang="el-GR" dirty="0" smtClean="0"/>
              <a:t>(</a:t>
            </a:r>
            <a:r>
              <a:rPr lang="el-GR" dirty="0" smtClean="0"/>
              <a:t>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buNone/>
            </a:pPr>
            <a:r>
              <a:rPr lang="el-GR" altLang="zh-CN" sz="2800" dirty="0"/>
              <a:t>Οι καταστάσεις </a:t>
            </a:r>
            <a:r>
              <a:rPr lang="el-GR" altLang="zh-CN" sz="2800" dirty="0" err="1"/>
              <a:t>διαμέρισης</a:t>
            </a:r>
            <a:r>
              <a:rPr lang="el-GR" altLang="zh-CN" sz="2800" dirty="0"/>
              <a:t> ενός μεγέθους διαφοροποιούνται όταν το μέγεθος που </a:t>
            </a:r>
            <a:r>
              <a:rPr lang="el-GR" altLang="zh-CN" sz="2800" dirty="0" err="1" smtClean="0"/>
              <a:t>διαμερίεται</a:t>
            </a:r>
            <a:r>
              <a:rPr lang="el-GR" altLang="zh-CN" sz="2800" dirty="0" smtClean="0"/>
              <a:t> </a:t>
            </a:r>
            <a:r>
              <a:rPr lang="el-GR" altLang="zh-CN" sz="2800" dirty="0"/>
              <a:t>είναι</a:t>
            </a:r>
            <a:r>
              <a:rPr lang="el-GR" altLang="zh-CN" sz="2800" dirty="0" smtClean="0"/>
              <a:t>:</a:t>
            </a:r>
            <a:endParaRPr lang="el-GR" altLang="zh-CN" sz="2800" dirty="0"/>
          </a:p>
          <a:p>
            <a:pPr lvl="2" algn="ctr">
              <a:spcBef>
                <a:spcPct val="50000"/>
              </a:spcBef>
              <a:buNone/>
            </a:pPr>
            <a:r>
              <a:rPr lang="el-GR" altLang="zh-CN" sz="3600" b="1" dirty="0"/>
              <a:t>καθορισμένο ή ακαθόριστο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355427" y="3956273"/>
            <a:ext cx="6384925" cy="1704975"/>
          </a:xfrm>
          <a:custGeom>
            <a:avLst/>
            <a:gdLst>
              <a:gd name="T0" fmla="*/ 0 w 4022"/>
              <a:gd name="T1" fmla="*/ 2147483646 h 1074"/>
              <a:gd name="T2" fmla="*/ 2147483646 w 4022"/>
              <a:gd name="T3" fmla="*/ 2147483646 h 1074"/>
              <a:gd name="T4" fmla="*/ 2147483646 w 4022"/>
              <a:gd name="T5" fmla="*/ 2147483646 h 1074"/>
              <a:gd name="T6" fmla="*/ 2147483646 w 4022"/>
              <a:gd name="T7" fmla="*/ 2147483646 h 1074"/>
              <a:gd name="T8" fmla="*/ 2147483646 w 4022"/>
              <a:gd name="T9" fmla="*/ 2147483646 h 1074"/>
              <a:gd name="T10" fmla="*/ 2147483646 w 4022"/>
              <a:gd name="T11" fmla="*/ 2147483646 h 1074"/>
              <a:gd name="T12" fmla="*/ 2147483646 w 4022"/>
              <a:gd name="T13" fmla="*/ 2147483646 h 107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022"/>
              <a:gd name="T22" fmla="*/ 0 h 1074"/>
              <a:gd name="T23" fmla="*/ 4022 w 4022"/>
              <a:gd name="T24" fmla="*/ 1074 h 107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022" h="1074">
                <a:moveTo>
                  <a:pt x="0" y="386"/>
                </a:moveTo>
                <a:cubicBezTo>
                  <a:pt x="257" y="242"/>
                  <a:pt x="514" y="98"/>
                  <a:pt x="680" y="159"/>
                </a:cubicBezTo>
                <a:cubicBezTo>
                  <a:pt x="846" y="220"/>
                  <a:pt x="733" y="696"/>
                  <a:pt x="998" y="749"/>
                </a:cubicBezTo>
                <a:cubicBezTo>
                  <a:pt x="1263" y="802"/>
                  <a:pt x="1943" y="432"/>
                  <a:pt x="2268" y="477"/>
                </a:cubicBezTo>
                <a:cubicBezTo>
                  <a:pt x="2593" y="522"/>
                  <a:pt x="2683" y="1074"/>
                  <a:pt x="2948" y="1021"/>
                </a:cubicBezTo>
                <a:cubicBezTo>
                  <a:pt x="3213" y="968"/>
                  <a:pt x="3690" y="318"/>
                  <a:pt x="3856" y="159"/>
                </a:cubicBezTo>
                <a:cubicBezTo>
                  <a:pt x="4022" y="0"/>
                  <a:pt x="3984" y="34"/>
                  <a:pt x="3946" y="69"/>
                </a:cubicBezTo>
              </a:path>
            </a:pathLst>
          </a:custGeom>
          <a:noFill/>
          <a:ln w="635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74936" y="5661248"/>
            <a:ext cx="6121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800" b="1" dirty="0">
                <a:latin typeface="+mn-lt"/>
              </a:rPr>
              <a:t>π.χ.  ο χρόνος, το νερό</a:t>
            </a:r>
          </a:p>
        </p:txBody>
      </p:sp>
    </p:spTree>
    <p:extLst>
      <p:ext uri="{BB962C8B-B14F-4D97-AF65-F5344CB8AC3E}">
        <p14:creationId xmlns:p14="http://schemas.microsoft.com/office/powerpoint/2010/main" val="90585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ΚΑΤΑΣΤΑΣΕΙΣ ΔΙΑΜΕΡΙΣΗ ΕΝΟΣ ΜΕΓΕΘΟΥΣ </a:t>
            </a:r>
            <a:r>
              <a:rPr lang="el-GR" dirty="0" smtClean="0"/>
              <a:t>(3)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buNone/>
            </a:pPr>
            <a:r>
              <a:rPr lang="el-GR" altLang="zh-CN" sz="2800" dirty="0"/>
              <a:t>Οι καταστάσεις </a:t>
            </a:r>
            <a:r>
              <a:rPr lang="el-GR" altLang="zh-CN" sz="2800" dirty="0" err="1"/>
              <a:t>διαμέρισης</a:t>
            </a:r>
            <a:r>
              <a:rPr lang="el-GR" altLang="zh-CN" sz="2800" dirty="0"/>
              <a:t> ενός μεγέθους διαφοροποιούνται όταν το μέγεθος που </a:t>
            </a:r>
            <a:r>
              <a:rPr lang="el-GR" altLang="zh-CN" sz="2800" dirty="0" err="1"/>
              <a:t>διαμερίζεται</a:t>
            </a:r>
            <a:r>
              <a:rPr lang="el-GR" altLang="zh-CN" sz="2800" dirty="0"/>
              <a:t> είναι</a:t>
            </a:r>
            <a:r>
              <a:rPr lang="el-GR" altLang="zh-CN" sz="2800" dirty="0" smtClean="0"/>
              <a:t>: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zh-CN" sz="2800" b="1" dirty="0"/>
              <a:t/>
            </a:r>
            <a:br>
              <a:rPr lang="el-GR" altLang="zh-CN" sz="2800" b="1" dirty="0"/>
            </a:br>
            <a:r>
              <a:rPr lang="el-GR" altLang="zh-CN" sz="3600" b="1" dirty="0" smtClean="0"/>
              <a:t>δομημένο </a:t>
            </a:r>
            <a:r>
              <a:rPr lang="en-US" altLang="zh-CN" sz="3600" b="1" dirty="0" smtClean="0"/>
              <a:t>  </a:t>
            </a:r>
            <a:r>
              <a:rPr lang="el-GR" altLang="zh-CN" sz="3600" b="1" dirty="0"/>
              <a:t>ή </a:t>
            </a:r>
            <a:r>
              <a:rPr lang="en-US" altLang="zh-CN" sz="3600" b="1" dirty="0"/>
              <a:t>   </a:t>
            </a:r>
            <a:r>
              <a:rPr lang="el-GR" altLang="zh-CN" sz="3600" b="1" dirty="0"/>
              <a:t>αδόμητο </a:t>
            </a:r>
            <a:endParaRPr lang="el-GR" altLang="el-GR" sz="3600" b="1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392" y="4149303"/>
            <a:ext cx="22606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428" y="4175720"/>
            <a:ext cx="23749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597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Autofit/>
          </a:bodyPr>
          <a:lstStyle/>
          <a:p>
            <a:r>
              <a:rPr lang="el-GR" sz="3600" dirty="0" smtClean="0"/>
              <a:t>Η ΑΝΑΠΤΥΞΗ </a:t>
            </a:r>
            <a:r>
              <a:rPr lang="el-GR" sz="3600" dirty="0" smtClean="0"/>
              <a:t>ΤΗΣ ΕΥΧΕΡΕΙΑΣ ΤΩΝ </a:t>
            </a:r>
            <a:r>
              <a:rPr lang="el-GR" sz="3600" dirty="0" smtClean="0"/>
              <a:t>ΠΑΙΔΙΩΝ ΣΤΗ ΔΙΑΜΕΡΙΣΗ ΤΩΝ ΜΕΓΕΘΩΝ (</a:t>
            </a:r>
            <a:r>
              <a:rPr lang="el-GR" sz="3600" dirty="0" smtClean="0"/>
              <a:t>1)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altLang="el-GR" sz="2800" dirty="0"/>
              <a:t>Η ανάπτυξη της ευχέρειας των παιδιών στη </a:t>
            </a:r>
            <a:r>
              <a:rPr lang="el-GR" altLang="el-GR" sz="2800" dirty="0" err="1"/>
              <a:t>διαμέριση</a:t>
            </a:r>
            <a:r>
              <a:rPr lang="el-GR" altLang="el-GR" sz="2800" dirty="0"/>
              <a:t> μεγεθών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l-GR" altLang="el-GR" sz="2800" b="1" dirty="0"/>
              <a:t>1ο </a:t>
            </a:r>
            <a:r>
              <a:rPr lang="el-GR" altLang="el-GR" sz="2800" b="1" dirty="0" smtClean="0"/>
              <a:t>στάδιο</a:t>
            </a:r>
          </a:p>
          <a:p>
            <a:pPr marL="0" indent="0">
              <a:spcBef>
                <a:spcPct val="50000"/>
              </a:spcBef>
              <a:buFontTx/>
              <a:buNone/>
            </a:pPr>
            <a:r>
              <a:rPr lang="el-GR" altLang="el-GR" sz="2800" dirty="0" smtClean="0"/>
              <a:t>Τα </a:t>
            </a:r>
            <a:r>
              <a:rPr lang="el-GR" altLang="el-GR" sz="2800" dirty="0"/>
              <a:t>παιδιά κατανοούν και χειρίζονται μια διαδικασία διχοτόμησης - διαίρεσης ενός μεγέθους σε </a:t>
            </a:r>
            <a:r>
              <a:rPr lang="el-GR" altLang="el-GR" sz="2800" b="1" dirty="0"/>
              <a:t>δύο μέρη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 rot="1436896">
            <a:off x="1558881" y="5228515"/>
            <a:ext cx="3313113" cy="288925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 rot="19904574">
            <a:off x="4672013" y="5115240"/>
            <a:ext cx="3241675" cy="288925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34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ΚΛΑΣΜΑ </a:t>
            </a:r>
            <a:r>
              <a:rPr lang="el-GR" dirty="0"/>
              <a:t>ΚΑΙ</a:t>
            </a:r>
            <a:br>
              <a:rPr lang="el-GR" dirty="0"/>
            </a:br>
            <a:r>
              <a:rPr lang="el-GR" dirty="0"/>
              <a:t>ΚΛΑΣΜΑΤΙΚΟΣ </a:t>
            </a:r>
            <a:r>
              <a:rPr lang="el-GR" dirty="0" smtClean="0"/>
              <a:t>ΑΡΙΘΜΟΣ</a:t>
            </a:r>
            <a:endParaRPr lang="el-GR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16108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Autofit/>
          </a:bodyPr>
          <a:lstStyle/>
          <a:p>
            <a:r>
              <a:rPr lang="el-GR" sz="3600" dirty="0"/>
              <a:t>Η ΑΝΑΠΤΥΞΗ ΤΗΣ ΕΥΧΕΡΕΙΑΣ ΤΩΝ ΠΑΙΔΙΩΝ ΣΤΗ ΔΙΑΜΕΡΙΣΗ ΤΩΝ ΜΕΓΕΘΩΝ </a:t>
            </a:r>
            <a:r>
              <a:rPr lang="el-GR" sz="3600" dirty="0" smtClean="0"/>
              <a:t>(2)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l-GR" altLang="el-GR" sz="2800" b="1" dirty="0"/>
              <a:t>2ο στάδιο</a:t>
            </a:r>
          </a:p>
          <a:p>
            <a:pPr marL="0" indent="0">
              <a:spcBef>
                <a:spcPct val="50000"/>
              </a:spcBef>
              <a:buFontTx/>
              <a:buNone/>
            </a:pPr>
            <a:r>
              <a:rPr lang="el-GR" altLang="el-GR" sz="2800" dirty="0"/>
              <a:t>Τα παιδιά αναπτύσσουν μια </a:t>
            </a:r>
            <a:r>
              <a:rPr lang="el-GR" altLang="el-GR" sz="2800" dirty="0" err="1"/>
              <a:t>αλγοριθμητική</a:t>
            </a:r>
            <a:r>
              <a:rPr lang="el-GR" altLang="el-GR" sz="2800" dirty="0"/>
              <a:t> σκέψη </a:t>
            </a:r>
            <a:r>
              <a:rPr lang="el-GR" altLang="el-GR" sz="2800" b="1" dirty="0"/>
              <a:t>αλλεπάλληλης διαίρεσης σε δύο μέρη </a:t>
            </a:r>
            <a:r>
              <a:rPr lang="el-GR" altLang="el-GR" sz="2800" dirty="0"/>
              <a:t>και παράγουν διαιρέσεις οι οποίες είναι υποπολλαπλάσια του 2</a:t>
            </a:r>
          </a:p>
          <a:p>
            <a:endParaRPr lang="el-GR" dirty="0"/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 rot="1076715">
            <a:off x="755650" y="5011738"/>
            <a:ext cx="1944688" cy="217487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 rot="20445398">
            <a:off x="2655888" y="4941888"/>
            <a:ext cx="1944688" cy="217487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 rot="1076715">
            <a:off x="4527550" y="4941888"/>
            <a:ext cx="1944688" cy="217487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 rot="20445398">
            <a:off x="6399213" y="4941888"/>
            <a:ext cx="1944688" cy="217487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67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/>
              <a:t>Η ΑΝΑΠΤΥΞΗ ΤΗΣ ΕΥΧΕΡΕΙΑΣ ΤΩΝ ΠΑΙΔΙΩΝ ΣΤΗ ΔΙΑΜΕΡΙΣΗ ΤΩΝ ΜΕΓΕΘΩΝ </a:t>
            </a:r>
            <a:r>
              <a:rPr lang="el-GR" sz="3600" dirty="0" smtClean="0"/>
              <a:t>(3)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l-GR" altLang="el-GR" b="1" dirty="0"/>
              <a:t>3ο στάδιο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l-GR" altLang="el-GR" dirty="0"/>
              <a:t>Τα παιδιά επικεντρώνονται στη διπλή όψη της έννοιας της κανονικότητας, η οποία εμπεριέχεται στη αλλεπάλληλη διαίρεση ενός μεγέθους σε δύο μέρη: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l-GR" altLang="el-GR" dirty="0"/>
              <a:t>α. </a:t>
            </a:r>
            <a:r>
              <a:rPr lang="el-GR" altLang="el-GR" b="1" dirty="0"/>
              <a:t>Την ομοιότητα ή την ισότητα των μερών  </a:t>
            </a:r>
            <a:r>
              <a:rPr lang="el-GR" altLang="el-GR" dirty="0"/>
              <a:t>και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l-GR" altLang="el-GR" dirty="0"/>
              <a:t>β. </a:t>
            </a:r>
            <a:r>
              <a:rPr lang="el-GR" altLang="el-GR" b="1" dirty="0"/>
              <a:t>την ευχέρεια παραγωγής μεγεθών με α</a:t>
            </a:r>
            <a:r>
              <a:rPr lang="el-GR" altLang="el-GR" b="1" dirty="0" smtClean="0"/>
              <a:t>λλεπάλληλες διχοτομήσεις</a:t>
            </a:r>
            <a:r>
              <a:rPr lang="el-GR" altLang="el-GR" b="1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2739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/>
              <a:t>Η ΑΝΑΠΤΥΞΗ ΤΗΣ ΕΥΧΕΡΕΙΑΣ ΤΩΝ ΠΑΙΔΙΩΝ ΣΤΗ ΔΙΑΜΕΡΙΣΗ ΤΩΝ ΜΕΓΕΘΩΝ </a:t>
            </a:r>
            <a:r>
              <a:rPr lang="el-GR" sz="3600" dirty="0" smtClean="0"/>
              <a:t>(4)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19080" y="1556792"/>
            <a:ext cx="8229600" cy="4525963"/>
          </a:xfrm>
        </p:spPr>
        <p:txBody>
          <a:bodyPr/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l-GR" altLang="el-GR" b="1" dirty="0"/>
              <a:t>4ο στάδιο</a:t>
            </a:r>
          </a:p>
          <a:p>
            <a:pPr marL="0" indent="0">
              <a:spcBef>
                <a:spcPct val="50000"/>
              </a:spcBef>
              <a:buFontTx/>
              <a:buNone/>
            </a:pPr>
            <a:r>
              <a:rPr lang="el-GR" altLang="el-GR" dirty="0"/>
              <a:t>Τα παιδιά ξεπερνούν τους νοητικούς περιορισμούς της αλλεπάλληλης διαίρεσης σε δύο μέρη και παράγουν διαιρέσεις δια του 3.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 rot="1076715">
            <a:off x="1619250" y="5083175"/>
            <a:ext cx="1944688" cy="217488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 rot="20445398">
            <a:off x="3519488" y="5057361"/>
            <a:ext cx="1944688" cy="217488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 rot="1076715">
            <a:off x="5377414" y="5019441"/>
            <a:ext cx="1944688" cy="217488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24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/>
              <a:t>Η ΑΝΑΠΤΥΞΗ ΤΗΣ ΕΥΧΕΡΕΙΑΣ ΤΩΝ ΠΑΙΔΙΩΝ ΣΤΗ ΔΙΑΜΕΡΙΣΗ ΤΩΝ ΜΕΓΕΘΩΝ </a:t>
            </a:r>
            <a:r>
              <a:rPr lang="el-GR" sz="3600" dirty="0" smtClean="0"/>
              <a:t>(5)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l-GR" altLang="el-GR" sz="2800" b="1" dirty="0" smtClean="0"/>
              <a:t>5ο </a:t>
            </a:r>
            <a:r>
              <a:rPr lang="el-GR" altLang="el-GR" sz="2800" b="1" dirty="0"/>
              <a:t>στάδιο</a:t>
            </a:r>
          </a:p>
          <a:p>
            <a:pPr marL="0" indent="0">
              <a:spcBef>
                <a:spcPct val="50000"/>
              </a:spcBef>
              <a:buFontTx/>
              <a:buNone/>
            </a:pPr>
            <a:r>
              <a:rPr lang="el-GR" altLang="el-GR" sz="2800" dirty="0"/>
              <a:t>Τα παιδιά αναπτύσσουν την ευχέρεια αλλεπάλληλης διαίρεσης σε 3 μέρη (τριχοτομώντας κάθε ένα μέρος) και αρχίζουν να χρησιμοποιούν πολλαπλασιαστικού τύπου τεχνικές για τη </a:t>
            </a:r>
            <a:r>
              <a:rPr lang="el-GR" altLang="el-GR" sz="2800" dirty="0" err="1"/>
              <a:t>διαμέριση</a:t>
            </a:r>
            <a:r>
              <a:rPr lang="el-GR" altLang="el-GR" sz="2800" dirty="0"/>
              <a:t> μεγεθών σε ίσα μέρη.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 rot="1076715">
            <a:off x="1547813" y="4794250"/>
            <a:ext cx="1944688" cy="217488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 rot="20445398">
            <a:off x="3448051" y="4724400"/>
            <a:ext cx="1944688" cy="217488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 rot="1076715">
            <a:off x="5319713" y="4724400"/>
            <a:ext cx="1944688" cy="217488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 rot="1076715">
            <a:off x="1331913" y="4941888"/>
            <a:ext cx="603250" cy="219075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 rot="1076715">
            <a:off x="2051051" y="5157788"/>
            <a:ext cx="603250" cy="219075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 rot="1076715">
            <a:off x="2700338" y="5373688"/>
            <a:ext cx="603250" cy="219075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10" name="AutoShape 18"/>
          <p:cNvSpPr>
            <a:spLocks noChangeArrowheads="1"/>
          </p:cNvSpPr>
          <p:nvPr/>
        </p:nvSpPr>
        <p:spPr bwMode="auto">
          <a:xfrm rot="20546627">
            <a:off x="3349854" y="5379362"/>
            <a:ext cx="603250" cy="219075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11" name="AutoShape 19"/>
          <p:cNvSpPr>
            <a:spLocks noChangeArrowheads="1"/>
          </p:cNvSpPr>
          <p:nvPr/>
        </p:nvSpPr>
        <p:spPr bwMode="auto">
          <a:xfrm rot="20546627">
            <a:off x="4060683" y="5137506"/>
            <a:ext cx="603250" cy="219075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12" name="AutoShape 20"/>
          <p:cNvSpPr>
            <a:spLocks noChangeArrowheads="1"/>
          </p:cNvSpPr>
          <p:nvPr/>
        </p:nvSpPr>
        <p:spPr bwMode="auto">
          <a:xfrm rot="20546627">
            <a:off x="4714647" y="4936214"/>
            <a:ext cx="603250" cy="219075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 rot="1076715">
            <a:off x="5364163" y="4941888"/>
            <a:ext cx="603250" cy="219075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 rot="1076715">
            <a:off x="6127751" y="5126038"/>
            <a:ext cx="603250" cy="219075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 rot="1076715">
            <a:off x="6732588" y="5373688"/>
            <a:ext cx="603250" cy="219075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08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/>
              <a:t>Η ΑΝΑΠΤΥΞΗ ΤΗΣ ΕΥΧΕΡΕΙΑΣ ΤΩΝ ΠΑΙΔΙΩΝ ΣΤΗ ΔΙΑΜΕΡΙΣΗ ΤΩΝ ΜΕΓΕΘΩΝ </a:t>
            </a:r>
            <a:r>
              <a:rPr lang="el-GR" sz="3600" dirty="0" smtClean="0"/>
              <a:t>(6)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l-GR" altLang="el-GR" sz="2800" b="1" dirty="0"/>
              <a:t>5ο στάδιο</a:t>
            </a:r>
          </a:p>
          <a:p>
            <a:pPr indent="0">
              <a:spcBef>
                <a:spcPct val="50000"/>
              </a:spcBef>
              <a:buFontTx/>
              <a:buNone/>
            </a:pPr>
            <a:r>
              <a:rPr lang="el-GR" altLang="el-GR" sz="2800" dirty="0" smtClean="0"/>
              <a:t>Το στάδιο αυτό αντιστοιχεί στο επίπεδο σκέψης των συγκεκριμένων λογικών ενεργειών κατά την θεωρία του </a:t>
            </a:r>
            <a:r>
              <a:rPr lang="el-GR" altLang="el-GR" sz="2800" dirty="0" err="1" smtClean="0"/>
              <a:t>Πιαζέ</a:t>
            </a:r>
            <a:r>
              <a:rPr lang="el-GR" altLang="el-GR" sz="2800" dirty="0" smtClean="0"/>
              <a:t> κατά το οποίο τα παιδιά είναι ικανά να σχηματίζουν συλλογές αντικειμένων (να ομαδοποιούν) και να τις διαμερίζουν σε μέρη (να ταξινομούν) με βάση καθορισμένα κριτήρια 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4979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ΠΡΑΚΤΙΚΕΣ ΔΙΑΜΕΡΙΣΗΣ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l-GR" altLang="el-GR" b="1" dirty="0"/>
              <a:t>Παρατηρούνται ότι τα παιδιά αναπτύσσουν δύο κύριες πρακτικές </a:t>
            </a:r>
            <a:r>
              <a:rPr lang="el-GR" altLang="el-GR" b="1" dirty="0" err="1"/>
              <a:t>διαμέρισης</a:t>
            </a:r>
            <a:endParaRPr lang="el-GR" altLang="el-GR" b="1" dirty="0"/>
          </a:p>
          <a:p>
            <a:pPr algn="ctr">
              <a:spcBef>
                <a:spcPct val="50000"/>
              </a:spcBef>
              <a:buFontTx/>
              <a:buNone/>
            </a:pPr>
            <a:r>
              <a:rPr lang="el-GR" altLang="el-GR" dirty="0"/>
              <a:t>Να μοιραστούν 4 μπισκότα σε 3 παιδιά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007" y="3585319"/>
            <a:ext cx="4213225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24" y="4942110"/>
            <a:ext cx="5183188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867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sz="3100" b="1" dirty="0">
                <a:latin typeface="Times New Roman" panose="02020603050405020304" pitchFamily="18" charset="0"/>
              </a:rPr>
              <a:t>1</a:t>
            </a:r>
            <a:r>
              <a:rPr lang="el-GR" altLang="el-GR" sz="3600" dirty="0"/>
              <a:t>. </a:t>
            </a:r>
            <a:r>
              <a:rPr lang="el-GR" altLang="el-GR" sz="3600" dirty="0" smtClean="0"/>
              <a:t>ΔΙΑΜΕΡΙΣΗ ΚΑΙ ΔΙΑΙΡΕΣΗ  ΤΟΥ ΥΠΟΛΟΙΠΟΥ</a:t>
            </a:r>
            <a:r>
              <a:rPr lang="el-GR" altLang="el-GR" b="1" dirty="0">
                <a:latin typeface="Times New Roman" panose="02020603050405020304" pitchFamily="18" charset="0"/>
              </a:rPr>
              <a:t/>
            </a:r>
            <a:br>
              <a:rPr lang="el-GR" altLang="el-GR" b="1" dirty="0">
                <a:latin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268413"/>
            <a:ext cx="4438650" cy="113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636838"/>
            <a:ext cx="28797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3644900"/>
            <a:ext cx="4248150" cy="27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237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2. ΔΙΑΙΡΕΣΗ ΟΛΩΝ ΚΑΙ ΔΙΑΜΕΡΙΣΗ ΤΩΝ ΜΕΡΩΝ</a:t>
            </a:r>
            <a:endParaRPr lang="el-GR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7345" y="1448968"/>
            <a:ext cx="4123631" cy="16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3140968"/>
            <a:ext cx="2681288" cy="335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41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 Α. ΔΥΣΚΟΛΙΕΣ ΣΤΗΝ ΚΑΤΑΝΟΗΣΗ ΤΗΣ ΕΝΝΟΙΑΣ ΤΟΥ ΚΛΑΣΜΑΤΟΣ (</a:t>
            </a:r>
            <a:r>
              <a:rPr lang="el-GR" dirty="0" smtClean="0"/>
              <a:t>1)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96544"/>
          </a:xfrm>
        </p:spPr>
        <p:txBody>
          <a:bodyPr/>
          <a:lstStyle/>
          <a:p>
            <a:pPr marL="0" indent="0" algn="ctr">
              <a:buNone/>
            </a:pPr>
            <a:r>
              <a:rPr lang="el-GR" altLang="zh-CN" sz="2400" b="1" dirty="0"/>
              <a:t>Α. Νοητικές δυσκολίες για την κατανόηση της έννοιας του κλάσματος </a:t>
            </a:r>
            <a:endParaRPr lang="el-GR" altLang="el-GR" sz="2400" b="1" dirty="0"/>
          </a:p>
          <a:p>
            <a:pPr marL="0" indent="0">
              <a:buNone/>
            </a:pPr>
            <a:r>
              <a:rPr lang="el-GR" altLang="el-GR" sz="2400" dirty="0"/>
              <a:t>Στη </a:t>
            </a:r>
            <a:r>
              <a:rPr lang="el-GR" altLang="el-GR" sz="2400" dirty="0" err="1"/>
              <a:t>διαμέριση</a:t>
            </a:r>
            <a:r>
              <a:rPr lang="el-GR" altLang="el-GR" sz="2400" dirty="0"/>
              <a:t> ενός μεγέθους σε ίσα μέρη περιλαμβάνονται πέντε στοιχεία:</a:t>
            </a:r>
          </a:p>
          <a:p>
            <a:pPr marL="0" indent="0">
              <a:buNone/>
            </a:pPr>
            <a:r>
              <a:rPr lang="el-GR" altLang="el-GR" sz="2400" dirty="0"/>
              <a:t>1. Το </a:t>
            </a:r>
            <a:r>
              <a:rPr lang="el-GR" altLang="el-GR" sz="2400" b="1" dirty="0"/>
              <a:t>μέγεθος</a:t>
            </a:r>
            <a:r>
              <a:rPr lang="el-GR" altLang="el-GR" sz="2400" dirty="0"/>
              <a:t> που </a:t>
            </a:r>
            <a:r>
              <a:rPr lang="el-GR" altLang="el-GR" sz="2400" dirty="0" err="1"/>
              <a:t>διαμερίζεται</a:t>
            </a:r>
            <a:r>
              <a:rPr lang="el-GR" altLang="el-GR" sz="2400" dirty="0"/>
              <a:t> </a:t>
            </a:r>
            <a:r>
              <a:rPr lang="el-GR" altLang="el-GR" sz="2400" b="1" dirty="0"/>
              <a:t>(το όλο).</a:t>
            </a:r>
          </a:p>
          <a:p>
            <a:pPr marL="0" indent="0" algn="ctr">
              <a:buNone/>
            </a:pPr>
            <a:endParaRPr lang="el-GR" dirty="0"/>
          </a:p>
        </p:txBody>
      </p:sp>
      <p:graphicFrame>
        <p:nvGraphicFramePr>
          <p:cNvPr id="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4991837"/>
              </p:ext>
            </p:extLst>
          </p:nvPr>
        </p:nvGraphicFramePr>
        <p:xfrm>
          <a:off x="3276600" y="3861048"/>
          <a:ext cx="2483611" cy="25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Bitmap Image" r:id="rId4" imgW="2600000" imgH="2638095" progId="Paint.Picture">
                  <p:embed/>
                </p:oleObj>
              </mc:Choice>
              <mc:Fallback>
                <p:oleObj name="Bitmap Image" r:id="rId4" imgW="2600000" imgH="263809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861048"/>
                        <a:ext cx="2483611" cy="252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287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Α. ΔΥΣΚΟΛΙΕΣ </a:t>
            </a:r>
            <a:r>
              <a:rPr lang="el-GR" dirty="0"/>
              <a:t>ΣΤΗΝ ΚΑΤΑΝΟΗΣΗ ΤΗΣ ΕΝΝΟΙΑΣ ΤΟΥ ΚΛΑΣΜΑΤΟΣ </a:t>
            </a:r>
            <a:r>
              <a:rPr lang="el-GR" dirty="0" smtClean="0"/>
              <a:t>(</a:t>
            </a:r>
            <a:r>
              <a:rPr lang="el-GR" dirty="0" smtClean="0"/>
              <a:t>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428324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l-GR" sz="2800" dirty="0"/>
              <a:t>Στη </a:t>
            </a:r>
            <a:r>
              <a:rPr lang="el-GR" sz="2800" dirty="0" err="1"/>
              <a:t>διαμέριση</a:t>
            </a:r>
            <a:r>
              <a:rPr lang="el-GR" sz="2800" dirty="0"/>
              <a:t> ενός μεγέθους σε ίσα μέρη περιλαμβάνονται πέντε στοιχεία:</a:t>
            </a:r>
          </a:p>
          <a:p>
            <a:pPr marL="0" indent="0">
              <a:buNone/>
            </a:pPr>
            <a:r>
              <a:rPr lang="el-GR" sz="2800" dirty="0"/>
              <a:t>2. </a:t>
            </a:r>
            <a:r>
              <a:rPr lang="el-GR" sz="2800" b="1" dirty="0"/>
              <a:t>Το πλήθος των μερών </a:t>
            </a:r>
            <a:r>
              <a:rPr lang="el-GR" sz="2800" dirty="0"/>
              <a:t>στα οποία το όλο </a:t>
            </a:r>
            <a:r>
              <a:rPr lang="el-GR" sz="2800" dirty="0" err="1"/>
              <a:t>διαμερίζεται</a:t>
            </a:r>
            <a:r>
              <a:rPr lang="el-GR" sz="2800" dirty="0"/>
              <a:t>.</a:t>
            </a:r>
          </a:p>
          <a:p>
            <a:pPr marL="0" indent="0">
              <a:buNone/>
            </a:pPr>
            <a:endParaRPr lang="el-GR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408927"/>
              </p:ext>
            </p:extLst>
          </p:nvPr>
        </p:nvGraphicFramePr>
        <p:xfrm>
          <a:off x="3048000" y="3680420"/>
          <a:ext cx="2600325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Bitmap Image" r:id="rId4" imgW="2600000" imgH="2629267" progId="Paint.Picture">
                  <p:embed/>
                </p:oleObj>
              </mc:Choice>
              <mc:Fallback>
                <p:oleObj name="Bitmap Image" r:id="rId4" imgW="2600000" imgH="2629267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680420"/>
                        <a:ext cx="2600325" cy="262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7066202" y="4445169"/>
            <a:ext cx="57419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6000" b="1" dirty="0">
                <a:solidFill>
                  <a:srgbClr val="CC6600"/>
                </a:solidFill>
                <a:latin typeface="+mn-lt"/>
              </a:rPr>
              <a:t>4</a:t>
            </a:r>
            <a:endParaRPr lang="el-GR" altLang="el-G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792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ΕΙΝΑΙ ΤΟ </a:t>
            </a:r>
            <a:r>
              <a:rPr lang="el-GR" dirty="0" smtClean="0"/>
              <a:t>ΚΛΑΣΜΑ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Κλάσμα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είναι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η αριθμητική έκφραση της </a:t>
            </a:r>
            <a:r>
              <a:rPr lang="el-GR" altLang="zh-CN" b="1" dirty="0"/>
              <a:t>σχέσης</a:t>
            </a:r>
            <a:r>
              <a:rPr lang="el-GR" altLang="zh-CN" dirty="0"/>
              <a:t> ενός “</a:t>
            </a:r>
            <a:r>
              <a:rPr lang="el-GR" altLang="zh-CN" b="1" dirty="0"/>
              <a:t>μέρους</a:t>
            </a:r>
            <a:r>
              <a:rPr lang="el-GR" altLang="zh-CN" dirty="0"/>
              <a:t>” με το </a:t>
            </a:r>
            <a:r>
              <a:rPr lang="el-GR" altLang="zh-CN" b="1" dirty="0"/>
              <a:t>“όλο” </a:t>
            </a:r>
            <a:r>
              <a:rPr lang="el-GR" altLang="zh-CN" dirty="0"/>
              <a:t>ενός μεγέθους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ή γενικότερα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η αριθμητική έκφραση της </a:t>
            </a:r>
            <a:r>
              <a:rPr lang="el-GR" altLang="zh-CN" b="1" dirty="0"/>
              <a:t>σχέσης μεταξύ δύο μερών</a:t>
            </a:r>
            <a:r>
              <a:rPr lang="el-GR" altLang="zh-CN" dirty="0"/>
              <a:t/>
            </a:r>
            <a:br>
              <a:rPr lang="el-GR" altLang="zh-CN" dirty="0"/>
            </a:br>
            <a:r>
              <a:rPr lang="el-GR" altLang="zh-CN" dirty="0"/>
              <a:t>του ίδιου ή διαφορετικών μεγεθών </a:t>
            </a:r>
            <a:endParaRPr lang="el-GR" alt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3333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Α. ΔΥΣΚΟΛΙΕΣ </a:t>
            </a:r>
            <a:r>
              <a:rPr lang="el-GR" dirty="0"/>
              <a:t>ΣΤΗΝ ΚΑΤΑΝΟΗΣΗ ΤΗΣ ΕΝΝΟΙΑΣ ΤΟΥ ΚΛΑΣΜΑΤΟΣ </a:t>
            </a:r>
            <a:r>
              <a:rPr lang="el-GR" dirty="0" smtClean="0"/>
              <a:t>(</a:t>
            </a:r>
            <a:r>
              <a:rPr lang="el-GR" dirty="0" smtClean="0"/>
              <a:t>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sz="2800" dirty="0"/>
              <a:t>Στη </a:t>
            </a:r>
            <a:r>
              <a:rPr lang="el-GR" sz="2800" dirty="0" err="1"/>
              <a:t>διαμέριση</a:t>
            </a:r>
            <a:r>
              <a:rPr lang="el-GR" sz="2800" dirty="0"/>
              <a:t> ενός μεγέθους σε ίσα μέρη περιλαμβάνονται πέντε στοιχεία:</a:t>
            </a:r>
          </a:p>
          <a:p>
            <a:pPr marL="0" indent="0" algn="ctr">
              <a:buNone/>
            </a:pPr>
            <a:r>
              <a:rPr lang="el-GR" sz="2800" dirty="0" smtClean="0"/>
              <a:t>3</a:t>
            </a:r>
            <a:r>
              <a:rPr lang="el-GR" sz="2800" dirty="0"/>
              <a:t>. Το </a:t>
            </a:r>
            <a:r>
              <a:rPr lang="el-GR" sz="2800" b="1" dirty="0" smtClean="0"/>
              <a:t>μέγεθος καθενός των ίσων μερών (</a:t>
            </a:r>
            <a:r>
              <a:rPr lang="el-GR" sz="2800" b="1" dirty="0"/>
              <a:t>μονάδα) </a:t>
            </a:r>
            <a:r>
              <a:rPr lang="el-GR" sz="2800" dirty="0"/>
              <a:t>στα οποία το μέγεθος </a:t>
            </a:r>
            <a:r>
              <a:rPr lang="el-GR" sz="2800" dirty="0" err="1"/>
              <a:t>διαμερίζεται</a:t>
            </a:r>
            <a:r>
              <a:rPr lang="el-GR" sz="2800" dirty="0"/>
              <a:t>.</a:t>
            </a:r>
          </a:p>
          <a:p>
            <a:pPr marL="0" indent="0">
              <a:buNone/>
            </a:pPr>
            <a:endParaRPr lang="el-GR" dirty="0"/>
          </a:p>
        </p:txBody>
      </p:sp>
      <p:graphicFrame>
        <p:nvGraphicFramePr>
          <p:cNvPr id="4" name="Object 20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3813249"/>
              </p:ext>
            </p:extLst>
          </p:nvPr>
        </p:nvGraphicFramePr>
        <p:xfrm>
          <a:off x="3032867" y="3753320"/>
          <a:ext cx="2547245" cy="25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Bitmap Image" r:id="rId4" imgW="2771429" imgH="2781688" progId="Paint.Picture">
                  <p:embed/>
                </p:oleObj>
              </mc:Choice>
              <mc:Fallback>
                <p:oleObj name="Bitmap Image" r:id="rId4" imgW="2771429" imgH="278168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867" y="3753320"/>
                        <a:ext cx="2547245" cy="255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145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Α. ΔΥΣΚΟΛΙΕΣ </a:t>
            </a:r>
            <a:r>
              <a:rPr lang="el-GR" dirty="0"/>
              <a:t>ΣΤΗΝ ΚΑΤΑΝΟΗΣΗ ΤΗΣ ΕΝΝΟΙΑΣ ΤΟΥ ΚΛΑΣΜΑΤΟΣ </a:t>
            </a:r>
            <a:r>
              <a:rPr lang="el-GR" dirty="0" smtClean="0"/>
              <a:t>(</a:t>
            </a:r>
            <a:r>
              <a:rPr lang="el-GR" dirty="0" smtClean="0"/>
              <a:t>4)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5040560"/>
          </a:xfrm>
        </p:spPr>
        <p:txBody>
          <a:bodyPr/>
          <a:lstStyle/>
          <a:p>
            <a:pPr marL="0" indent="0" algn="ctr">
              <a:buNone/>
            </a:pPr>
            <a:r>
              <a:rPr lang="el-GR" sz="2800" dirty="0"/>
              <a:t>Στη </a:t>
            </a:r>
            <a:r>
              <a:rPr lang="el-GR" sz="2800" dirty="0" err="1"/>
              <a:t>διαμέριση</a:t>
            </a:r>
            <a:r>
              <a:rPr lang="el-GR" sz="2800" dirty="0"/>
              <a:t> ενός μεγέθους σε ίσα μέρη περιλαμβάνονται πέντε στοιχεία:</a:t>
            </a:r>
          </a:p>
          <a:p>
            <a:pPr marL="0" indent="0">
              <a:buNone/>
            </a:pPr>
            <a:r>
              <a:rPr lang="el-GR" sz="2800" dirty="0"/>
              <a:t>4. </a:t>
            </a:r>
            <a:r>
              <a:rPr lang="el-GR" sz="2800" b="1" dirty="0"/>
              <a:t>Το πλήθος των μερών που αντιστοιχούν στο μέρος του όλου.</a:t>
            </a:r>
          </a:p>
          <a:p>
            <a:endParaRPr lang="el-GR" dirty="0"/>
          </a:p>
        </p:txBody>
      </p:sp>
      <p:graphicFrame>
        <p:nvGraphicFramePr>
          <p:cNvPr id="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9324225"/>
              </p:ext>
            </p:extLst>
          </p:nvPr>
        </p:nvGraphicFramePr>
        <p:xfrm>
          <a:off x="3048000" y="3717032"/>
          <a:ext cx="2581275" cy="263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Bitmap Image" r:id="rId4" imgW="2580952" imgH="2638095" progId="Paint.Picture">
                  <p:embed/>
                </p:oleObj>
              </mc:Choice>
              <mc:Fallback>
                <p:oleObj name="Bitmap Image" r:id="rId4" imgW="2580952" imgH="263809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717032"/>
                        <a:ext cx="2581275" cy="263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7066202" y="4445169"/>
            <a:ext cx="57419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6000" b="1" dirty="0">
                <a:solidFill>
                  <a:srgbClr val="FF0000"/>
                </a:solidFill>
                <a:latin typeface="+mn-lt"/>
              </a:rPr>
              <a:t>2</a:t>
            </a:r>
            <a:endParaRPr lang="el-GR" altLang="el-G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5416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Α. ΔΥΣΚΟΛΙΕΣ </a:t>
            </a:r>
            <a:r>
              <a:rPr lang="el-GR" dirty="0"/>
              <a:t>ΣΤΗΝ ΚΑΤΑΝΟΗΣΗ ΤΗΣ ΕΝΝΟΙΑΣ ΤΟΥ ΚΛΑΣΜΑΤΟΣ </a:t>
            </a:r>
            <a:r>
              <a:rPr lang="el-GR" dirty="0" smtClean="0"/>
              <a:t>(</a:t>
            </a:r>
            <a:r>
              <a:rPr lang="el-GR" dirty="0" smtClean="0"/>
              <a:t>5)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5040560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Στη </a:t>
            </a:r>
            <a:r>
              <a:rPr lang="el-GR" dirty="0" err="1"/>
              <a:t>διαμέριση</a:t>
            </a:r>
            <a:r>
              <a:rPr lang="el-GR" dirty="0"/>
              <a:t> ενός μεγέθους σε ίσα μέρη περιλαμβάνονται πέντε στοιχεία</a:t>
            </a:r>
            <a:r>
              <a:rPr lang="el-GR" dirty="0" smtClean="0"/>
              <a:t>:</a:t>
            </a:r>
          </a:p>
          <a:p>
            <a:pPr marL="0" indent="0">
              <a:buNone/>
            </a:pPr>
            <a:endParaRPr lang="el-GR" sz="1000" dirty="0"/>
          </a:p>
          <a:p>
            <a:pPr marL="0" indent="0">
              <a:buNone/>
            </a:pPr>
            <a:r>
              <a:rPr lang="el-GR" b="1" dirty="0"/>
              <a:t>5. Το μέγεθος ενός μέρους του όλου Α.</a:t>
            </a:r>
          </a:p>
          <a:p>
            <a:pPr marL="0" indent="0">
              <a:buNone/>
            </a:pPr>
            <a:endParaRPr lang="el-GR" dirty="0"/>
          </a:p>
        </p:txBody>
      </p:sp>
      <p:graphicFrame>
        <p:nvGraphicFramePr>
          <p:cNvPr id="4" name="Object 10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9141456"/>
              </p:ext>
            </p:extLst>
          </p:nvPr>
        </p:nvGraphicFramePr>
        <p:xfrm>
          <a:off x="2819400" y="3645024"/>
          <a:ext cx="2581275" cy="263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Bitmap Image" r:id="rId4" imgW="2580952" imgH="2638095" progId="Paint.Picture">
                  <p:embed/>
                </p:oleObj>
              </mc:Choice>
              <mc:Fallback>
                <p:oleObj name="Bitmap Image" r:id="rId4" imgW="2580952" imgH="263809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645024"/>
                        <a:ext cx="2581275" cy="263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1029"/>
          <p:cNvSpPr txBox="1">
            <a:spLocks noChangeArrowheads="1"/>
          </p:cNvSpPr>
          <p:nvPr/>
        </p:nvSpPr>
        <p:spPr bwMode="auto">
          <a:xfrm>
            <a:off x="6663559" y="3982582"/>
            <a:ext cx="1274708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6000" b="1" baseline="30000" dirty="0">
                <a:latin typeface="+mn-lt"/>
              </a:rPr>
              <a:t>1</a:t>
            </a:r>
            <a:r>
              <a:rPr lang="el-GR" altLang="el-GR" sz="6000" b="1" dirty="0">
                <a:latin typeface="+mn-lt"/>
              </a:rPr>
              <a:t>/</a:t>
            </a:r>
            <a:r>
              <a:rPr lang="el-GR" altLang="el-GR" sz="6000" b="1" baseline="-25000" dirty="0">
                <a:latin typeface="+mn-lt"/>
              </a:rPr>
              <a:t>2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4400" b="1" dirty="0">
                <a:latin typeface="+mn-lt"/>
              </a:rPr>
              <a:t>μισό</a:t>
            </a:r>
            <a:endParaRPr lang="el-GR" altLang="el-G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811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467544" y="1556792"/>
            <a:ext cx="849694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3200" b="1" dirty="0"/>
              <a:t>Στη διατύπωση όμως του κλάσματος, </a:t>
            </a:r>
            <a:r>
              <a:rPr lang="el-GR" sz="3200" dirty="0"/>
              <a:t/>
            </a:r>
            <a:br>
              <a:rPr lang="el-GR" sz="3200" dirty="0"/>
            </a:br>
            <a:r>
              <a:rPr lang="el-GR" sz="3200" dirty="0"/>
              <a:t>που εκφράζει τη σχέση ενός μέρους με το όλο </a:t>
            </a:r>
            <a:r>
              <a:rPr lang="el-GR" sz="3200" b="1" dirty="0"/>
              <a:t>περιλαμβάνονται μόνο δύο από τα πέντε αυτά στοιχεία. </a:t>
            </a:r>
          </a:p>
        </p:txBody>
      </p:sp>
    </p:spTree>
    <p:extLst>
      <p:ext uri="{BB962C8B-B14F-4D97-AF65-F5344CB8AC3E}">
        <p14:creationId xmlns:p14="http://schemas.microsoft.com/office/powerpoint/2010/main" val="353028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Β. ΝΟΗΤΙΚΕΣ ΔΥΣΚΟΛΙΕΣ ΓΙΑ ΤΗΝ ΚΑΤΑΝΟΗΣΗ ΤΗΣ ΕΝΝΟΙΑΣ ΤΟΥ ΚΛΑΣΜΑΤΟΣ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l-GR" dirty="0"/>
              <a:t>Στη διαδικασία </a:t>
            </a:r>
            <a:r>
              <a:rPr lang="el-GR" dirty="0" err="1"/>
              <a:t>διαμέρισης</a:t>
            </a:r>
            <a:r>
              <a:rPr lang="el-GR" dirty="0"/>
              <a:t> ενός μεγέθους </a:t>
            </a:r>
            <a:r>
              <a:rPr lang="el-GR" b="1" dirty="0"/>
              <a:t>περιλαμβάνεται η αριθμητική πράξη της διαίρεσης</a:t>
            </a:r>
            <a:r>
              <a:rPr lang="el-GR" dirty="0"/>
              <a:t> σε ίσα μέρη</a:t>
            </a:r>
          </a:p>
          <a:p>
            <a:pPr marL="0" indent="0" algn="ctr">
              <a:buNone/>
            </a:pPr>
            <a:r>
              <a:rPr lang="el-GR" b="1" dirty="0"/>
              <a:t>όμως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r>
              <a:rPr lang="el-GR" dirty="0"/>
              <a:t>το αποτέλεσμα της </a:t>
            </a:r>
            <a:r>
              <a:rPr lang="el-GR" dirty="0" err="1"/>
              <a:t>διαμέρισης</a:t>
            </a:r>
            <a:r>
              <a:rPr lang="el-GR" dirty="0"/>
              <a:t>, δηλαδή το κλάσμα που εκφράζει τη σχέση ενός μέρους με το όλο </a:t>
            </a:r>
            <a:br>
              <a:rPr lang="el-GR" dirty="0"/>
            </a:br>
            <a:r>
              <a:rPr lang="el-GR" b="1" dirty="0"/>
              <a:t>δεν ανάγεται στην πράξη της διαίρεσης. </a:t>
            </a:r>
          </a:p>
          <a:p>
            <a:pPr marL="0" indent="0">
              <a:buNone/>
            </a:pPr>
            <a:r>
              <a:rPr lang="el-GR" dirty="0" smtClean="0"/>
              <a:t>	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8952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Γ. </a:t>
            </a:r>
            <a:r>
              <a:rPr lang="el-GR" sz="3200" dirty="0"/>
              <a:t>ΝΟΗΤΙΚΕΣ ΔΥΣΚΟΛΙΕΣ ΓΙΑ ΤΗΝ ΚΑΤΑΝΟΗΣΗ ΤΗΣ ΕΝΝΟΙΑΣ ΤΟΥ ΚΛΑΣΜΑΤΟΣ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b="1" dirty="0"/>
              <a:t>Σε κάθε κλάσμα </a:t>
            </a:r>
            <a:r>
              <a:rPr lang="el-GR" dirty="0"/>
              <a:t>που εκφράζει μια σχέση ενός μέρους με το όλο, όπως και σε κάθε κλασματικό αριθμό που εκφράζει το μέτρο ενός μεγέθους </a:t>
            </a:r>
            <a:r>
              <a:rPr lang="el-GR" b="1" dirty="0"/>
              <a:t>αίρεται η διάκριση μεταξύ διακριτών και συνεχών μεγεθών 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με την αναγωγή των συνεχών μεγεθών σε σύνολα διακριτών μερών. 	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7641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Β. ΣΗΜΕΙΩΤΙΚΕΣ ΔΥΣΚΟΛΙΕΣ ΣΤΗΝ ΚΑΤΑΝΟΗΣΗ ΤΗΣ ΕΝΝΟΙΑΣ ΤΟΥ ΚΛΑΣΜΑΤΟΣ (</a:t>
            </a:r>
            <a:r>
              <a:rPr lang="el-GR" sz="3200" dirty="0" smtClean="0"/>
              <a:t>1)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el-GR" dirty="0" smtClean="0"/>
          </a:p>
          <a:p>
            <a:pPr marL="514350" indent="-514350">
              <a:buAutoNum type="arabicPeriod"/>
            </a:pPr>
            <a:r>
              <a:rPr lang="el-GR" dirty="0" smtClean="0"/>
              <a:t>Το κλάσμα παριστάνεται ως ζεύγος αριθμών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altLang="el-GR" dirty="0"/>
              <a:t>Δεν είναι ούτε 1 ούτε 2 αλλά 1 από 2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100760" y="3502645"/>
            <a:ext cx="9032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6000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l-GR" altLang="el-GR" sz="6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el-GR" altLang="el-GR" sz="60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endParaRPr lang="el-GR" altLang="el-GR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95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/>
              <a:t>Β. ΣΗΜΕΙΩΤΙΚΕΣ ΔΥΣΚΟΛΙΕΣ ΣΤΗΝ ΚΑΤΑΝΟΗΣΗ ΤΗΣ ΕΝΝΟΙΑΣ ΤΟΥ ΚΛΑΣΜΑΤΟΣ </a:t>
            </a:r>
            <a:r>
              <a:rPr lang="el-GR" sz="3600" dirty="0" smtClean="0"/>
              <a:t>(</a:t>
            </a:r>
            <a:r>
              <a:rPr lang="el-GR" sz="3600" dirty="0" smtClean="0"/>
              <a:t>2)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dirty="0" smtClean="0"/>
              <a:t>2. Διάταξη κλασμάτων</a:t>
            </a:r>
          </a:p>
          <a:p>
            <a:pPr marL="0" indent="0" algn="ctr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dirty="0" smtClean="0"/>
              <a:t>Ποιο είναι μεγαλύτερο;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449116" y="3729206"/>
            <a:ext cx="103425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6000" b="1" baseline="30000" dirty="0">
                <a:solidFill>
                  <a:srgbClr val="FF0000"/>
                </a:solidFill>
                <a:latin typeface="+mn-lt"/>
              </a:rPr>
              <a:t>1</a:t>
            </a:r>
            <a:r>
              <a:rPr lang="el-GR" altLang="el-GR" sz="6000" b="1" dirty="0">
                <a:solidFill>
                  <a:srgbClr val="FF0000"/>
                </a:solidFill>
                <a:latin typeface="+mn-lt"/>
              </a:rPr>
              <a:t>/</a:t>
            </a:r>
            <a:r>
              <a:rPr lang="el-GR" altLang="el-GR" sz="6000" b="1" baseline="-25000" dirty="0">
                <a:solidFill>
                  <a:srgbClr val="FF0000"/>
                </a:solidFill>
                <a:latin typeface="+mn-lt"/>
              </a:rPr>
              <a:t>2</a:t>
            </a:r>
            <a:endParaRPr lang="el-GR" altLang="el-GR" sz="2400" dirty="0">
              <a:latin typeface="+mn-lt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887516" y="3729206"/>
            <a:ext cx="103425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6000" b="1" baseline="30000" dirty="0">
                <a:solidFill>
                  <a:srgbClr val="FF0000"/>
                </a:solidFill>
                <a:latin typeface="+mn-lt"/>
              </a:rPr>
              <a:t>1</a:t>
            </a:r>
            <a:r>
              <a:rPr lang="el-GR" altLang="el-GR" sz="6000" b="1" dirty="0">
                <a:solidFill>
                  <a:srgbClr val="FF0000"/>
                </a:solidFill>
                <a:latin typeface="+mn-lt"/>
              </a:rPr>
              <a:t>/</a:t>
            </a:r>
            <a:r>
              <a:rPr lang="el-GR" altLang="el-GR" sz="6000" b="1" baseline="-25000" dirty="0">
                <a:solidFill>
                  <a:srgbClr val="FF0000"/>
                </a:solidFill>
                <a:latin typeface="+mn-lt"/>
              </a:rPr>
              <a:t>3</a:t>
            </a:r>
            <a:endParaRPr lang="el-GR" altLang="el-G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203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Β. ΣΗΜΕΙΩΤΙΚΕΣ ΔΥΣΚΟΛΙΕΣ ΣΤΗΝ ΚΑΤΑΝΟΗΣΗ ΤΗΣ ΕΝΝΟΙΑΣ ΤΟΥ ΚΛΑΣΜΑΤΟΣ </a:t>
            </a:r>
            <a:r>
              <a:rPr lang="el-GR" sz="4000" dirty="0" smtClean="0"/>
              <a:t>(</a:t>
            </a:r>
            <a:r>
              <a:rPr lang="el-GR" sz="3200" dirty="0" smtClean="0"/>
              <a:t>3</a:t>
            </a:r>
            <a:r>
              <a:rPr lang="el-GR" sz="4000" dirty="0" smtClean="0"/>
              <a:t>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dirty="0" smtClean="0"/>
              <a:t>3</a:t>
            </a:r>
            <a:r>
              <a:rPr lang="el-GR" dirty="0"/>
              <a:t>. Ισοδυναμία κλασμάτων</a:t>
            </a:r>
          </a:p>
          <a:p>
            <a:endParaRPr lang="el-GR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411760" y="3781489"/>
            <a:ext cx="103425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6000" b="1" baseline="30000" dirty="0">
                <a:latin typeface="+mn-lt"/>
              </a:rPr>
              <a:t>1</a:t>
            </a:r>
            <a:r>
              <a:rPr lang="el-GR" altLang="el-GR" sz="6000" b="1" dirty="0">
                <a:latin typeface="+mn-lt"/>
              </a:rPr>
              <a:t>/</a:t>
            </a:r>
            <a:r>
              <a:rPr lang="el-GR" altLang="el-GR" sz="6000" b="1" baseline="-25000" dirty="0">
                <a:latin typeface="+mn-lt"/>
              </a:rPr>
              <a:t>2</a:t>
            </a:r>
            <a:endParaRPr lang="el-GR" altLang="el-GR" sz="2400" dirty="0">
              <a:latin typeface="+mn-lt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325576" y="3806629"/>
            <a:ext cx="103425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6000" b="1" baseline="30000" dirty="0" smtClean="0">
                <a:latin typeface="+mn-lt"/>
              </a:rPr>
              <a:t>3</a:t>
            </a:r>
            <a:r>
              <a:rPr lang="el-GR" altLang="el-GR" sz="6000" b="1" dirty="0" smtClean="0">
                <a:latin typeface="+mn-lt"/>
              </a:rPr>
              <a:t>/</a:t>
            </a:r>
            <a:r>
              <a:rPr lang="el-GR" altLang="el-GR" sz="6000" b="1" baseline="-25000" dirty="0">
                <a:latin typeface="+mn-lt"/>
              </a:rPr>
              <a:t>6</a:t>
            </a:r>
            <a:endParaRPr lang="el-GR" altLang="el-GR" sz="2400" dirty="0">
              <a:latin typeface="+mn-lt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202038" y="3717032"/>
            <a:ext cx="103425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6000" b="1" baseline="30000" dirty="0" smtClean="0">
                <a:latin typeface="+mn-lt"/>
              </a:rPr>
              <a:t>4</a:t>
            </a:r>
            <a:r>
              <a:rPr lang="el-GR" altLang="el-GR" sz="6000" b="1" dirty="0" smtClean="0">
                <a:latin typeface="+mn-lt"/>
              </a:rPr>
              <a:t>/</a:t>
            </a:r>
            <a:r>
              <a:rPr lang="el-GR" altLang="el-GR" sz="6000" b="1" baseline="-25000" dirty="0">
                <a:latin typeface="+mn-lt"/>
              </a:rPr>
              <a:t>8</a:t>
            </a:r>
            <a:endParaRPr lang="el-GR" altLang="el-G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424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ΔΙΠΛΩΜΑ ΧΑΡΤΙΟΥ</a:t>
            </a:r>
            <a:endParaRPr lang="el-GR" dirty="0"/>
          </a:p>
        </p:txBody>
      </p:sp>
      <p:graphicFrame>
        <p:nvGraphicFramePr>
          <p:cNvPr id="4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8151309"/>
              </p:ext>
            </p:extLst>
          </p:nvPr>
        </p:nvGraphicFramePr>
        <p:xfrm>
          <a:off x="2339752" y="1340768"/>
          <a:ext cx="5116877" cy="496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Bitmap Image" r:id="rId4" imgW="2619048" imgH="2542857" progId="Paint.Picture">
                  <p:embed/>
                </p:oleObj>
              </mc:Choice>
              <mc:Fallback>
                <p:oleObj name="Bitmap Image" r:id="rId4" imgW="2619048" imgH="2542857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1340768"/>
                        <a:ext cx="5116877" cy="496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894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ΔΗΛΑΔΗ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buNone/>
            </a:pPr>
            <a:r>
              <a:rPr lang="el-GR" altLang="zh-CN" dirty="0" smtClean="0"/>
              <a:t>το </a:t>
            </a:r>
            <a:r>
              <a:rPr lang="el-GR" altLang="zh-CN" dirty="0"/>
              <a:t>κλάσμα είναι έκφραση μιας </a:t>
            </a:r>
            <a:r>
              <a:rPr lang="el-GR" altLang="zh-CN" b="1" dirty="0"/>
              <a:t>σχέσης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 μεταξύ ενός </a:t>
            </a:r>
            <a:r>
              <a:rPr lang="el-GR" altLang="zh-CN" b="1" dirty="0"/>
              <a:t>“μέρους” </a:t>
            </a:r>
            <a:r>
              <a:rPr lang="el-GR" altLang="zh-CN" dirty="0"/>
              <a:t>και ενός </a:t>
            </a:r>
            <a:r>
              <a:rPr lang="el-GR" altLang="zh-CN" b="1" dirty="0"/>
              <a:t>“όλου” 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475656" y="3124200"/>
            <a:ext cx="56165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4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   </a:t>
            </a:r>
            <a:r>
              <a:rPr lang="el-GR" altLang="el-GR" sz="40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    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2123728" y="3789040"/>
            <a:ext cx="1366837" cy="0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 flipV="1">
            <a:off x="2123728" y="3933825"/>
            <a:ext cx="42481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" name="AutoShape 13"/>
          <p:cNvSpPr>
            <a:spLocks noChangeArrowheads="1"/>
          </p:cNvSpPr>
          <p:nvPr/>
        </p:nvSpPr>
        <p:spPr bwMode="auto">
          <a:xfrm>
            <a:off x="2123728" y="4730410"/>
            <a:ext cx="3744913" cy="215900"/>
          </a:xfrm>
          <a:prstGeom prst="cube">
            <a:avLst>
              <a:gd name="adj" fmla="val 25000"/>
            </a:avLst>
          </a:prstGeom>
          <a:solidFill>
            <a:srgbClr val="000066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8" name="AutoShape 21"/>
          <p:cNvSpPr>
            <a:spLocks noChangeArrowheads="1"/>
          </p:cNvSpPr>
          <p:nvPr/>
        </p:nvSpPr>
        <p:spPr bwMode="auto">
          <a:xfrm>
            <a:off x="2195736" y="4509120"/>
            <a:ext cx="576262" cy="217488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sp>
        <p:nvSpPr>
          <p:cNvPr id="9" name="AutoShape 21"/>
          <p:cNvSpPr>
            <a:spLocks noChangeArrowheads="1"/>
          </p:cNvSpPr>
          <p:nvPr/>
        </p:nvSpPr>
        <p:spPr bwMode="auto">
          <a:xfrm>
            <a:off x="2732965" y="4507656"/>
            <a:ext cx="576262" cy="217488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  <p:grpSp>
        <p:nvGrpSpPr>
          <p:cNvPr id="13" name="Group 28"/>
          <p:cNvGrpSpPr>
            <a:grpSpLocks/>
          </p:cNvGrpSpPr>
          <p:nvPr/>
        </p:nvGrpSpPr>
        <p:grpSpPr bwMode="auto">
          <a:xfrm>
            <a:off x="1980232" y="5445224"/>
            <a:ext cx="3671888" cy="433388"/>
            <a:chOff x="1578" y="3416"/>
            <a:chExt cx="2313" cy="273"/>
          </a:xfrm>
        </p:grpSpPr>
        <p:sp>
          <p:nvSpPr>
            <p:cNvPr id="14" name="AutoShape 15"/>
            <p:cNvSpPr>
              <a:spLocks noChangeArrowheads="1"/>
            </p:cNvSpPr>
            <p:nvPr/>
          </p:nvSpPr>
          <p:spPr bwMode="auto">
            <a:xfrm>
              <a:off x="1578" y="3416"/>
              <a:ext cx="318" cy="136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5" name="AutoShape 16"/>
            <p:cNvSpPr>
              <a:spLocks noChangeArrowheads="1"/>
            </p:cNvSpPr>
            <p:nvPr/>
          </p:nvSpPr>
          <p:spPr bwMode="auto">
            <a:xfrm>
              <a:off x="1940" y="3416"/>
              <a:ext cx="318" cy="136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6" name="AutoShape 17"/>
            <p:cNvSpPr>
              <a:spLocks noChangeArrowheads="1"/>
            </p:cNvSpPr>
            <p:nvPr/>
          </p:nvSpPr>
          <p:spPr bwMode="auto">
            <a:xfrm>
              <a:off x="2303" y="3552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7" name="AutoShape 18"/>
            <p:cNvSpPr>
              <a:spLocks noChangeArrowheads="1"/>
            </p:cNvSpPr>
            <p:nvPr/>
          </p:nvSpPr>
          <p:spPr bwMode="auto">
            <a:xfrm>
              <a:off x="2712" y="3552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8" name="AutoShape 19"/>
            <p:cNvSpPr>
              <a:spLocks noChangeArrowheads="1"/>
            </p:cNvSpPr>
            <p:nvPr/>
          </p:nvSpPr>
          <p:spPr bwMode="auto">
            <a:xfrm>
              <a:off x="3120" y="3552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19" name="AutoShape 20"/>
            <p:cNvSpPr>
              <a:spLocks noChangeArrowheads="1"/>
            </p:cNvSpPr>
            <p:nvPr/>
          </p:nvSpPr>
          <p:spPr bwMode="auto">
            <a:xfrm>
              <a:off x="3528" y="3552"/>
              <a:ext cx="363" cy="137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20" name="AutoShape 23"/>
            <p:cNvSpPr>
              <a:spLocks noChangeArrowheads="1"/>
            </p:cNvSpPr>
            <p:nvPr/>
          </p:nvSpPr>
          <p:spPr bwMode="auto">
            <a:xfrm>
              <a:off x="1578" y="3552"/>
              <a:ext cx="317" cy="136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  <p:sp>
          <p:nvSpPr>
            <p:cNvPr id="21" name="AutoShape 24"/>
            <p:cNvSpPr>
              <a:spLocks noChangeArrowheads="1"/>
            </p:cNvSpPr>
            <p:nvPr/>
          </p:nvSpPr>
          <p:spPr bwMode="auto">
            <a:xfrm>
              <a:off x="1940" y="3552"/>
              <a:ext cx="317" cy="136"/>
            </a:xfrm>
            <a:prstGeom prst="cube">
              <a:avLst>
                <a:gd name="adj" fmla="val 25000"/>
              </a:avLst>
            </a:prstGeom>
            <a:solidFill>
              <a:srgbClr val="000066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7524328" y="3065586"/>
            <a:ext cx="6492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solidFill>
                  <a:schemeClr val="accent1"/>
                </a:solidFill>
                <a:latin typeface="+mn-lt"/>
              </a:rPr>
              <a:t>3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7524328" y="3497635"/>
            <a:ext cx="6492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 flipV="1">
            <a:off x="7668344" y="3573016"/>
            <a:ext cx="3603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7523113" y="4505747"/>
            <a:ext cx="6492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7523113" y="5009802"/>
            <a:ext cx="6492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solidFill>
                  <a:schemeClr val="accent1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27" name="Line 12"/>
          <p:cNvSpPr>
            <a:spLocks noChangeShapeType="1"/>
          </p:cNvSpPr>
          <p:nvPr/>
        </p:nvSpPr>
        <p:spPr bwMode="auto">
          <a:xfrm flipV="1">
            <a:off x="7668344" y="5013176"/>
            <a:ext cx="3603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431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ΖΩΓΡΑΦΙΚΗ</a:t>
            </a:r>
            <a:endParaRPr lang="el-G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19" y="1556792"/>
            <a:ext cx="3888000" cy="222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0"/>
          <p:cNvGraphicFramePr>
            <a:graphicFrameLocks noChangeAspect="1"/>
          </p:cNvGraphicFramePr>
          <p:nvPr/>
        </p:nvGraphicFramePr>
        <p:xfrm>
          <a:off x="4267200" y="3933825"/>
          <a:ext cx="4181475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Bitmap Image" r:id="rId5" imgW="1961905" imgH="1162212" progId="Paint.Picture">
                  <p:embed/>
                </p:oleObj>
              </mc:Choice>
              <mc:Fallback>
                <p:oleObj name="Bitmap Image" r:id="rId5" imgW="1961905" imgH="116221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933825"/>
                        <a:ext cx="4181475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435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ΔΙΑΦΟΡΕΤΙΚΑ ΝΟΗΜΑΤΑ ΤΟΥ ΚΛΑΣΜΑΤΟΣ (</a:t>
            </a:r>
            <a:r>
              <a:rPr lang="el-GR" dirty="0" smtClean="0"/>
              <a:t>1)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dirty="0" smtClean="0"/>
              <a:t>Μέρος </a:t>
            </a:r>
            <a:r>
              <a:rPr lang="el-GR" dirty="0"/>
              <a:t>ενός όλου (</a:t>
            </a:r>
            <a:r>
              <a:rPr lang="el-GR" dirty="0" err="1"/>
              <a:t>διαμέριση</a:t>
            </a:r>
            <a:r>
              <a:rPr lang="el-GR" dirty="0"/>
              <a:t>)</a:t>
            </a:r>
          </a:p>
          <a:p>
            <a:pPr marL="0" indent="0" algn="ctr">
              <a:buNone/>
            </a:pPr>
            <a:endParaRPr lang="el-GR" dirty="0"/>
          </a:p>
        </p:txBody>
      </p:sp>
      <p:graphicFrame>
        <p:nvGraphicFramePr>
          <p:cNvPr id="4" name="Object 0"/>
          <p:cNvGraphicFramePr>
            <a:graphicFrameLocks noChangeAspect="1"/>
          </p:cNvGraphicFramePr>
          <p:nvPr/>
        </p:nvGraphicFramePr>
        <p:xfrm>
          <a:off x="2895600" y="3048000"/>
          <a:ext cx="3200400" cy="276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Bitmap Image" r:id="rId4" imgW="695238" imgH="600159" progId="Paint.Picture">
                  <p:embed/>
                </p:oleObj>
              </mc:Choice>
              <mc:Fallback>
                <p:oleObj name="Bitmap Image" r:id="rId4" imgW="695238" imgH="600159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048000"/>
                        <a:ext cx="3200400" cy="276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418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ΔΙΑΦΟΡΕΤΙΚΑ ΝΟΗΜΑΤΑ ΤΟΥ ΚΛΑΣΜΑΤΟΣ </a:t>
            </a:r>
            <a:r>
              <a:rPr lang="el-GR" dirty="0" smtClean="0"/>
              <a:t>(</a:t>
            </a:r>
            <a:r>
              <a:rPr lang="el-GR" dirty="0" smtClean="0"/>
              <a:t>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b="1" dirty="0"/>
              <a:t>Λόγος δύο μεγεθών (σύγκριση)</a:t>
            </a:r>
          </a:p>
          <a:p>
            <a:pPr marL="0" indent="0" algn="ctr">
              <a:buNone/>
            </a:pPr>
            <a:r>
              <a:rPr lang="el-GR" dirty="0"/>
              <a:t>Τα  2  στα  3 παιδιά του σχολείου είναι κορίτσια</a:t>
            </a:r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b="1" dirty="0"/>
              <a:t>Ισχύει η πρόσθεση ?</a:t>
            </a:r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i="1" dirty="0"/>
              <a:t>η ισότητα δύο λόγων   =  αναλογία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57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ΛΟΓΟΙ ΔΥΟ ΜΕΓΕΘΩΝ ΙΔΙΑΣ ΚΑΤΗΓΟΡΙΑΣ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9685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b="1" dirty="0"/>
              <a:t>Η πιθανότητα απλών ενδεχόμενων ή γεγονότων</a:t>
            </a:r>
          </a:p>
          <a:p>
            <a:pPr marL="0" indent="0">
              <a:buNone/>
            </a:pPr>
            <a:r>
              <a:rPr lang="el-GR" dirty="0"/>
              <a:t>Ο λόγος του αριθμού των ευνοϊκών περιπτώσεων προς το συνολικό αριθμό των δυνατών περιπτώσεων ενός ενδεχόμενου </a:t>
            </a:r>
            <a:r>
              <a:rPr lang="el-GR" dirty="0" smtClean="0"/>
              <a:t>ή </a:t>
            </a:r>
            <a:r>
              <a:rPr lang="el-GR" dirty="0"/>
              <a:t>γεγονότος </a:t>
            </a:r>
          </a:p>
          <a:p>
            <a:pPr marL="0" indent="0" algn="ctr">
              <a:buNone/>
            </a:pPr>
            <a:endParaRPr lang="el-GR" b="1" dirty="0" smtClean="0"/>
          </a:p>
          <a:p>
            <a:pPr marL="0" indent="0" algn="ctr">
              <a:buNone/>
            </a:pPr>
            <a:r>
              <a:rPr lang="el-GR" b="1" dirty="0" smtClean="0"/>
              <a:t>Το </a:t>
            </a:r>
            <a:r>
              <a:rPr lang="el-GR" b="1" dirty="0"/>
              <a:t>ποσοστό</a:t>
            </a:r>
          </a:p>
          <a:p>
            <a:pPr marL="0" indent="0">
              <a:buNone/>
            </a:pPr>
            <a:r>
              <a:rPr lang="el-GR" dirty="0"/>
              <a:t>έκφραση του μέρος ενός καθορισμένου όλου με </a:t>
            </a:r>
            <a:r>
              <a:rPr lang="el-GR" b="1" dirty="0"/>
              <a:t>μια ιδιαίτερη συμβολική διατύπωση, η οποία βασίζεται στο δεκαδικό σύστημα αρίθμησης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6054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ΛΟΓΟΙ ΔΥΟ ΜΕΓΕΘΩΝ ΔΙΑΦΟΡΕΤΙΚΗΣ ΚΑΤΗΓΟΡΙΑΣ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dirty="0"/>
              <a:t>η </a:t>
            </a:r>
            <a:r>
              <a:rPr lang="el-GR" b="1" dirty="0"/>
              <a:t>ταχύτητα</a:t>
            </a:r>
            <a:r>
              <a:rPr lang="el-GR" dirty="0"/>
              <a:t> ενός κινητού (διάστημα / χρόνος), </a:t>
            </a:r>
          </a:p>
          <a:p>
            <a:pPr marL="0" indent="0" algn="ctr">
              <a:buNone/>
            </a:pPr>
            <a:r>
              <a:rPr lang="el-GR" dirty="0"/>
              <a:t>η </a:t>
            </a:r>
            <a:r>
              <a:rPr lang="el-GR" b="1" dirty="0"/>
              <a:t>πυκνότητα</a:t>
            </a:r>
            <a:r>
              <a:rPr lang="el-GR" dirty="0"/>
              <a:t> ενός υλικού (μάζα / όγκος), </a:t>
            </a:r>
          </a:p>
          <a:p>
            <a:pPr marL="0" indent="0" algn="ctr">
              <a:buNone/>
            </a:pPr>
            <a:r>
              <a:rPr lang="el-GR" dirty="0"/>
              <a:t>η</a:t>
            </a:r>
            <a:r>
              <a:rPr lang="el-GR" b="1" dirty="0"/>
              <a:t> πίεση </a:t>
            </a:r>
            <a:r>
              <a:rPr lang="el-GR" dirty="0"/>
              <a:t>ενός υγρού (δύναμη / επιφάνεια) </a:t>
            </a:r>
          </a:p>
          <a:p>
            <a:pPr marL="0" indent="0" algn="ctr">
              <a:buNone/>
            </a:pPr>
            <a:r>
              <a:rPr lang="el-GR" dirty="0"/>
              <a:t>κ.ά.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36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ΔΙΑΦΟΡΕΤΙΚΑ ΝΟΗΜΑΤΑ ΤΟΥ ΚΛΑΣΜΑΤΟΣ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dirty="0" smtClean="0"/>
              <a:t>πολλαπλασιαστικός </a:t>
            </a:r>
            <a:r>
              <a:rPr lang="el-GR" dirty="0"/>
              <a:t>τελεστής</a:t>
            </a:r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dirty="0"/>
              <a:t>το 1/4 του ……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9227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ΥΛΙΚΑ ΓΙΑ ΤΗ ΣΥΓΚΡΟΤΗΣΗ ΕΝΝΟΙΩΝ ΤΟΥ ΚΛΑΣΜΑΤΟΣ (</a:t>
            </a:r>
            <a:r>
              <a:rPr lang="el-GR" dirty="0" smtClean="0"/>
              <a:t>1)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0428"/>
            <a:ext cx="3733800" cy="306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657600"/>
            <a:ext cx="4181475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762000" y="4637088"/>
            <a:ext cx="57419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1400" dirty="0" err="1">
                <a:latin typeface="+mj-lt"/>
              </a:rPr>
              <a:t>εικ</a:t>
            </a:r>
            <a:r>
              <a:rPr lang="el-GR" altLang="el-GR" sz="1400" dirty="0">
                <a:latin typeface="+mj-lt"/>
              </a:rPr>
              <a:t>. 1</a:t>
            </a: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7526196" y="5497487"/>
            <a:ext cx="57419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1400" dirty="0" err="1">
                <a:latin typeface="+mj-lt"/>
              </a:rPr>
              <a:t>εικ</a:t>
            </a:r>
            <a:r>
              <a:rPr lang="el-GR" altLang="el-GR" sz="1400" dirty="0">
                <a:latin typeface="+mj-lt"/>
              </a:rPr>
              <a:t>. </a:t>
            </a:r>
            <a:r>
              <a:rPr lang="el-GR" altLang="el-GR" sz="1400" dirty="0" smtClean="0">
                <a:latin typeface="+mj-lt"/>
              </a:rPr>
              <a:t>2</a:t>
            </a:r>
            <a:endParaRPr lang="el-GR" altLang="el-GR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957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ΥΛΙΚΑ ΓΙΑ ΤΗ ΣΥΓΚΡΟΤΗΣΗ ΕΝΝΟΙΩΝ ΤΟΥ ΚΛΑΣΜΑΤΟΣ </a:t>
            </a:r>
            <a:r>
              <a:rPr lang="el-GR" dirty="0" smtClean="0"/>
              <a:t>(</a:t>
            </a:r>
            <a:r>
              <a:rPr lang="el-GR" dirty="0" smtClean="0"/>
              <a:t>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Picture 5" descr="tesspa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628775"/>
            <a:ext cx="4181475" cy="415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4789892" y="6001543"/>
            <a:ext cx="57419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1400" dirty="0" err="1">
                <a:latin typeface="+mj-lt"/>
              </a:rPr>
              <a:t>εικ</a:t>
            </a:r>
            <a:r>
              <a:rPr lang="el-GR" altLang="el-GR" sz="1400" dirty="0">
                <a:latin typeface="+mj-lt"/>
              </a:rPr>
              <a:t>. </a:t>
            </a:r>
            <a:r>
              <a:rPr lang="el-GR" altLang="el-GR" sz="1400" dirty="0" smtClean="0">
                <a:latin typeface="+mj-lt"/>
              </a:rPr>
              <a:t>3</a:t>
            </a:r>
            <a:endParaRPr lang="el-GR" altLang="el-GR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466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ΥΛΙΚΑ ΓΙΑ ΤΗ ΣΥΓΚΡΟΤΗΣΗ ΕΝΝΟΙΩΝ ΤΟΥ ΚΛΑΣΜΑΤΟΣ </a:t>
            </a:r>
            <a:r>
              <a:rPr lang="el-GR" dirty="0" smtClean="0"/>
              <a:t>(</a:t>
            </a:r>
            <a:r>
              <a:rPr lang="el-GR" dirty="0" smtClean="0"/>
              <a:t>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Picture 7" descr="tesspat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628775"/>
            <a:ext cx="5616575" cy="443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4789892" y="6001543"/>
            <a:ext cx="57419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1400" dirty="0" err="1">
                <a:latin typeface="+mj-lt"/>
              </a:rPr>
              <a:t>εικ</a:t>
            </a:r>
            <a:r>
              <a:rPr lang="el-GR" altLang="el-GR" sz="1400" dirty="0">
                <a:latin typeface="+mj-lt"/>
              </a:rPr>
              <a:t>. 4</a:t>
            </a:r>
          </a:p>
        </p:txBody>
      </p:sp>
    </p:spTree>
    <p:extLst>
      <p:ext uri="{BB962C8B-B14F-4D97-AF65-F5344CB8AC3E}">
        <p14:creationId xmlns:p14="http://schemas.microsoft.com/office/powerpoint/2010/main" val="207497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ΥΛΙΚΑ ΓΙΑ ΤΗ ΣΥΓΚΡΟΤΗΣΗ ΕΝΝΟΙΩΝ ΤΟΥ ΚΛΑΣΜΑΤΟΣ </a:t>
            </a:r>
            <a:r>
              <a:rPr lang="el-GR" dirty="0" smtClean="0"/>
              <a:t>(</a:t>
            </a:r>
            <a:r>
              <a:rPr lang="el-GR" dirty="0" smtClean="0"/>
              <a:t>4)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62880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5" name="Picture 4" descr="redtr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3" y="1700808"/>
            <a:ext cx="3467913" cy="32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M64S_3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890" y="3333277"/>
            <a:ext cx="4534764" cy="28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4789892" y="6001543"/>
            <a:ext cx="57419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1400" dirty="0" err="1">
                <a:latin typeface="+mj-lt"/>
              </a:rPr>
              <a:t>εικ</a:t>
            </a:r>
            <a:r>
              <a:rPr lang="el-GR" altLang="el-GR" sz="1400" dirty="0">
                <a:latin typeface="+mj-lt"/>
              </a:rPr>
              <a:t>. 4</a:t>
            </a:r>
          </a:p>
        </p:txBody>
      </p:sp>
    </p:spTree>
    <p:extLst>
      <p:ext uri="{BB962C8B-B14F-4D97-AF65-F5344CB8AC3E}">
        <p14:creationId xmlns:p14="http://schemas.microsoft.com/office/powerpoint/2010/main" val="172978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ΚΛΑΣΜΑ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96544"/>
          </a:xfrm>
        </p:spPr>
        <p:txBody>
          <a:bodyPr/>
          <a:lstStyle/>
          <a:p>
            <a:pPr algn="ctr">
              <a:spcBef>
                <a:spcPct val="50000"/>
              </a:spcBef>
              <a:buNone/>
            </a:pPr>
            <a:r>
              <a:rPr lang="el-GR" altLang="zh-CN" sz="2800" dirty="0"/>
              <a:t>το κλάσμα είναι έκφραση μιας </a:t>
            </a:r>
            <a:r>
              <a:rPr lang="el-GR" altLang="zh-CN" sz="2800" b="1" dirty="0"/>
              <a:t>σχέσης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zh-CN" sz="2800" dirty="0"/>
              <a:t> μεταξύ ενός </a:t>
            </a:r>
            <a:r>
              <a:rPr lang="el-GR" altLang="zh-CN" sz="2800" b="1" dirty="0"/>
              <a:t>“μέρους” </a:t>
            </a:r>
            <a:r>
              <a:rPr lang="el-GR" altLang="zh-CN" sz="2800" dirty="0"/>
              <a:t>και ενός </a:t>
            </a:r>
            <a:r>
              <a:rPr lang="el-GR" altLang="zh-CN" sz="2800" b="1" dirty="0"/>
              <a:t>“όλου” 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Picture 207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852936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07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888" y="2780928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2072"/>
          <p:cNvSpPr txBox="1">
            <a:spLocks noChangeArrowheads="1"/>
          </p:cNvSpPr>
          <p:nvPr/>
        </p:nvSpPr>
        <p:spPr bwMode="auto">
          <a:xfrm>
            <a:off x="957263" y="4975538"/>
            <a:ext cx="77295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latin typeface="+mn-lt"/>
              </a:rPr>
              <a:t>Μια πρώτη </a:t>
            </a:r>
            <a:r>
              <a:rPr lang="el-GR" altLang="el-GR" b="1" dirty="0" smtClean="0">
                <a:latin typeface="+mn-lt"/>
              </a:rPr>
              <a:t>δυσκολία</a:t>
            </a:r>
            <a:r>
              <a:rPr lang="el-GR" altLang="el-GR" b="1" dirty="0">
                <a:latin typeface="+mn-lt"/>
              </a:rPr>
              <a:t>: Ποιο είναι το «όλο»?</a:t>
            </a:r>
            <a:endParaRPr lang="el-GR" altLang="el-GR" sz="2800" b="1" dirty="0">
              <a:latin typeface="+mn-lt"/>
            </a:endParaRPr>
          </a:p>
        </p:txBody>
      </p:sp>
      <p:sp>
        <p:nvSpPr>
          <p:cNvPr id="7" name="Text Box 2054"/>
          <p:cNvSpPr txBox="1">
            <a:spLocks noChangeArrowheads="1"/>
          </p:cNvSpPr>
          <p:nvPr/>
        </p:nvSpPr>
        <p:spPr bwMode="auto">
          <a:xfrm>
            <a:off x="2410544" y="5445224"/>
            <a:ext cx="6492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solidFill>
                  <a:schemeClr val="accent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8" name="Text Box 2055"/>
          <p:cNvSpPr txBox="1">
            <a:spLocks noChangeArrowheads="1"/>
          </p:cNvSpPr>
          <p:nvPr/>
        </p:nvSpPr>
        <p:spPr bwMode="auto">
          <a:xfrm>
            <a:off x="2411760" y="5943600"/>
            <a:ext cx="6492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latin typeface="Times New Roman" panose="02020603050405020304" pitchFamily="18" charset="0"/>
              </a:rPr>
              <a:t>3</a:t>
            </a:r>
            <a:endParaRPr lang="el-GR" altLang="el-GR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Line 2056"/>
          <p:cNvSpPr>
            <a:spLocks noChangeShapeType="1"/>
          </p:cNvSpPr>
          <p:nvPr/>
        </p:nvSpPr>
        <p:spPr bwMode="auto">
          <a:xfrm flipV="1">
            <a:off x="2555453" y="5949280"/>
            <a:ext cx="3603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" name="Text Box 2076"/>
          <p:cNvSpPr txBox="1">
            <a:spLocks noChangeArrowheads="1"/>
          </p:cNvSpPr>
          <p:nvPr/>
        </p:nvSpPr>
        <p:spPr bwMode="auto">
          <a:xfrm>
            <a:off x="4267200" y="5589240"/>
            <a:ext cx="3857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800" b="1" dirty="0">
                <a:latin typeface="+mn-lt"/>
              </a:rPr>
              <a:t>ή</a:t>
            </a:r>
            <a:endParaRPr lang="el-GR" altLang="el-GR" sz="2400" dirty="0">
              <a:latin typeface="+mn-lt"/>
            </a:endParaRPr>
          </a:p>
        </p:txBody>
      </p:sp>
      <p:sp>
        <p:nvSpPr>
          <p:cNvPr id="11" name="Text Box 2054"/>
          <p:cNvSpPr txBox="1">
            <a:spLocks noChangeArrowheads="1"/>
          </p:cNvSpPr>
          <p:nvPr/>
        </p:nvSpPr>
        <p:spPr bwMode="auto">
          <a:xfrm>
            <a:off x="5794920" y="5445224"/>
            <a:ext cx="6492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solidFill>
                  <a:schemeClr val="accent1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2" name="Text Box 2055"/>
          <p:cNvSpPr txBox="1">
            <a:spLocks noChangeArrowheads="1"/>
          </p:cNvSpPr>
          <p:nvPr/>
        </p:nvSpPr>
        <p:spPr bwMode="auto">
          <a:xfrm>
            <a:off x="5794920" y="5949280"/>
            <a:ext cx="6492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b="1" dirty="0">
                <a:latin typeface="Times New Roman" panose="02020603050405020304" pitchFamily="18" charset="0"/>
              </a:rPr>
              <a:t>3</a:t>
            </a:r>
            <a:endParaRPr lang="el-GR" altLang="el-GR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Line 2056"/>
          <p:cNvSpPr>
            <a:spLocks noChangeShapeType="1"/>
          </p:cNvSpPr>
          <p:nvPr/>
        </p:nvSpPr>
        <p:spPr bwMode="auto">
          <a:xfrm flipV="1">
            <a:off x="5940152" y="5949280"/>
            <a:ext cx="3603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724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4294967295"/>
          </p:nvPr>
        </p:nvSpPr>
        <p:spPr>
          <a:xfrm>
            <a:off x="914400" y="1782763"/>
            <a:ext cx="8229600" cy="4525962"/>
          </a:xfrm>
        </p:spPr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5" name="Picture 4" descr="m1u2_r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917700"/>
            <a:ext cx="8135937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4789892" y="5353471"/>
            <a:ext cx="57419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1400" dirty="0" err="1">
                <a:latin typeface="+mn-lt"/>
              </a:rPr>
              <a:t>εικ</a:t>
            </a:r>
            <a:r>
              <a:rPr lang="el-GR" altLang="el-GR" sz="1400" dirty="0">
                <a:latin typeface="+mn-lt"/>
              </a:rPr>
              <a:t>. 4</a:t>
            </a:r>
          </a:p>
        </p:txBody>
      </p:sp>
    </p:spTree>
    <p:extLst>
      <p:ext uri="{BB962C8B-B14F-4D97-AF65-F5344CB8AC3E}">
        <p14:creationId xmlns:p14="http://schemas.microsoft.com/office/powerpoint/2010/main" val="31269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l-GR" altLang="el-GR" sz="2000" dirty="0">
                <a:cs typeface="Times New Roman" panose="02020603050405020304" pitchFamily="18" charset="0"/>
              </a:rPr>
              <a:t>Το παρόν έργο αποτελεί την έκδοση 1.0.  </a:t>
            </a:r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1605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/>
              <a:t>Εθνικόν</a:t>
            </a:r>
            <a:r>
              <a:rPr lang="el-GR" sz="2000" dirty="0"/>
              <a:t> και </a:t>
            </a:r>
            <a:r>
              <a:rPr lang="el-GR" sz="2000" dirty="0" err="1"/>
              <a:t>Καποδιστριακόν</a:t>
            </a:r>
            <a:r>
              <a:rPr lang="el-GR" sz="2000" dirty="0"/>
              <a:t> </a:t>
            </a:r>
            <a:r>
              <a:rPr lang="el-GR" sz="2000" dirty="0" err="1"/>
              <a:t>Πανεπιστήμιον</a:t>
            </a:r>
            <a:r>
              <a:rPr lang="el-GR" sz="2000" dirty="0"/>
              <a:t> Αθηνών</a:t>
            </a:r>
            <a:r>
              <a:rPr lang="en-US" sz="2000" dirty="0"/>
              <a:t>, </a:t>
            </a:r>
            <a:r>
              <a:rPr lang="el-GR" sz="2000" dirty="0"/>
              <a:t>Δημήτρης Χασάπης. Δημήτρης Χασάπης. «</a:t>
            </a:r>
            <a:r>
              <a:rPr lang="el-GR" sz="2000" dirty="0" err="1"/>
              <a:t>Λογικο</a:t>
            </a:r>
            <a:r>
              <a:rPr lang="el-GR" sz="2000" dirty="0"/>
              <a:t>-μαθηματικές σχέσεις και αριθμητικές έννοιες στην προσχολική εκπαίδευση». Έκδοση: 1.0. Αθήνα 2015. Διαθέσιμο από τη δικτυακή διεύθυνση: </a:t>
            </a:r>
            <a:r>
              <a:rPr lang="en-US" sz="2000" dirty="0"/>
              <a:t>http://opencourses.uoa.gr/courses/ECD101</a:t>
            </a:r>
            <a:r>
              <a:rPr lang="el-GR" sz="2000" dirty="0"/>
              <a:t>.</a:t>
            </a:r>
          </a:p>
          <a:p>
            <a:pPr marL="0" indent="0">
              <a:buNone/>
            </a:pP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Έργο αυτό κάνει χρήση των ακόλουθων έργων:</a:t>
            </a:r>
          </a:p>
          <a:p>
            <a:pPr marL="0" indent="0">
              <a:buNone/>
            </a:pPr>
            <a:r>
              <a:rPr lang="el-GR" sz="2000" b="1" dirty="0" smtClean="0"/>
              <a:t>Εικόνες/Σχήματα/Διαγράμματα</a:t>
            </a:r>
            <a:r>
              <a:rPr lang="en-US" sz="2000" b="1" dirty="0" smtClean="0"/>
              <a:t>/</a:t>
            </a:r>
            <a:r>
              <a:rPr lang="el-GR" sz="2000" b="1" dirty="0" smtClean="0"/>
              <a:t>Φωτογραφίες</a:t>
            </a:r>
          </a:p>
          <a:p>
            <a:pPr>
              <a:defRPr/>
            </a:pPr>
            <a:r>
              <a:rPr lang="el-GR" altLang="el-GR" sz="2000" i="1" dirty="0" smtClean="0">
                <a:cs typeface="Times New Roman" panose="02020603050405020304" pitchFamily="18" charset="0"/>
              </a:rPr>
              <a:t>Εικόνα </a:t>
            </a:r>
            <a:r>
              <a:rPr lang="el-GR" altLang="el-GR" sz="2000" i="1" dirty="0">
                <a:cs typeface="Times New Roman" panose="02020603050405020304" pitchFamily="18" charset="0"/>
              </a:rPr>
              <a:t>1</a:t>
            </a:r>
            <a:r>
              <a:rPr lang="el-GR" altLang="el-GR" sz="2000" dirty="0">
                <a:cs typeface="Times New Roman" panose="02020603050405020304" pitchFamily="18" charset="0"/>
              </a:rPr>
              <a:t>: </a:t>
            </a:r>
            <a:r>
              <a:rPr lang="el-GR" altLang="el-GR" sz="2000" u="sng" dirty="0" smtClean="0">
                <a:cs typeface="Times New Roman" panose="02020603050405020304" pitchFamily="18" charset="0"/>
              </a:rPr>
              <a:t>Πηγή</a:t>
            </a:r>
            <a:endParaRPr lang="el-GR" sz="2000" u="sng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l-GR" altLang="el-GR" sz="2000" i="1" dirty="0">
                <a:cs typeface="Times New Roman" panose="02020603050405020304" pitchFamily="18" charset="0"/>
              </a:rPr>
              <a:t>Εικόνα 2: </a:t>
            </a:r>
            <a:r>
              <a:rPr lang="el-GR" altLang="el-GR" sz="2000" u="sng" dirty="0">
                <a:cs typeface="Times New Roman" panose="02020603050405020304" pitchFamily="18" charset="0"/>
              </a:rPr>
              <a:t>Πηγή</a:t>
            </a:r>
            <a:endParaRPr lang="el-GR" sz="2000" u="sng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l-GR" altLang="el-GR" sz="2000" i="1" dirty="0" smtClean="0">
                <a:cs typeface="Times New Roman" panose="02020603050405020304" pitchFamily="18" charset="0"/>
              </a:rPr>
              <a:t>Εικόνα </a:t>
            </a:r>
            <a:r>
              <a:rPr lang="el-GR" altLang="el-GR" sz="2000" i="1" dirty="0">
                <a:cs typeface="Times New Roman" panose="02020603050405020304" pitchFamily="18" charset="0"/>
              </a:rPr>
              <a:t>3:</a:t>
            </a:r>
            <a:r>
              <a:rPr lang="el-GR" altLang="el-GR" sz="2000" dirty="0">
                <a:cs typeface="Times New Roman" panose="02020603050405020304" pitchFamily="18" charset="0"/>
              </a:rPr>
              <a:t> </a:t>
            </a:r>
            <a:r>
              <a:rPr lang="el-GR" altLang="el-GR" sz="2000" u="sng" dirty="0">
                <a:cs typeface="Times New Roman" panose="02020603050405020304" pitchFamily="18" charset="0"/>
              </a:rPr>
              <a:t>Πηγή</a:t>
            </a:r>
            <a:endParaRPr lang="el-GR" sz="2000" u="sng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l-GR" altLang="el-GR" sz="2000" i="1" dirty="0" smtClean="0">
                <a:cs typeface="Times New Roman" panose="02020603050405020304" pitchFamily="18" charset="0"/>
              </a:rPr>
              <a:t>Εικόνα </a:t>
            </a:r>
            <a:r>
              <a:rPr lang="el-GR" altLang="el-GR" sz="2000" i="1" dirty="0">
                <a:cs typeface="Times New Roman" panose="02020603050405020304" pitchFamily="18" charset="0"/>
              </a:rPr>
              <a:t>4:</a:t>
            </a:r>
            <a:r>
              <a:rPr lang="en-US" altLang="el-GR" sz="2000" i="1" dirty="0">
                <a:cs typeface="Times New Roman" panose="02020603050405020304" pitchFamily="18" charset="0"/>
              </a:rPr>
              <a:t> </a:t>
            </a:r>
            <a:r>
              <a:rPr lang="el-GR" altLang="el-GR" sz="2000" u="sng" dirty="0">
                <a:cs typeface="Times New Roman" panose="02020603050405020304" pitchFamily="18" charset="0"/>
              </a:rPr>
              <a:t>Πηγή</a:t>
            </a:r>
            <a:endParaRPr lang="el-GR" sz="2000" u="sng" dirty="0"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l-GR" sz="2000" dirty="0" smtClean="0"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l-GR" sz="2000" dirty="0" smtClean="0">
                <a:cs typeface="Times New Roman" panose="02020603050405020304" pitchFamily="18" charset="0"/>
              </a:rPr>
              <a:t>Οι εικόνες 1 έως 7 είναι </a:t>
            </a:r>
            <a:r>
              <a:rPr lang="en-US" altLang="el-GR" sz="2000" dirty="0" smtClean="0">
                <a:cs typeface="Times New Roman" panose="02020603050405020304" pitchFamily="18" charset="0"/>
              </a:rPr>
              <a:t>copyrighted</a:t>
            </a:r>
            <a:r>
              <a:rPr lang="en-US" altLang="el-GR" sz="2000" dirty="0">
                <a:cs typeface="Times New Roman" panose="02020603050405020304" pitchFamily="18" charset="0"/>
              </a:rPr>
              <a:t>, </a:t>
            </a:r>
            <a:r>
              <a:rPr lang="el-GR" altLang="el-GR" sz="2000" dirty="0">
                <a:cs typeface="Times New Roman" panose="02020603050405020304" pitchFamily="18" charset="0"/>
              </a:rPr>
              <a:t>στάθηκε αδύνατος ο εντοπισμός των δικαιούχων των πνευματικών δικαιωμάτων.</a:t>
            </a:r>
            <a:r>
              <a:rPr lang="en-US" altLang="el-GR" sz="2000" dirty="0">
                <a:cs typeface="Times New Roman" panose="02020603050405020304" pitchFamily="18" charset="0"/>
              </a:rPr>
              <a:t> </a:t>
            </a:r>
            <a:endParaRPr lang="el-GR" sz="2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04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ΟΡΟΙ ΤΟΥ ΚΛΑΣΜΑΤΟΣ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altLang="zh-CN" dirty="0"/>
              <a:t>Οι “όροι” του κλάσματος</a:t>
            </a:r>
            <a:br>
              <a:rPr lang="el-GR" altLang="zh-CN" dirty="0"/>
            </a:br>
            <a:r>
              <a:rPr lang="el-GR" altLang="zh-CN" dirty="0"/>
              <a:t>(αριθμητής – παρονομαστής) </a:t>
            </a:r>
            <a:br>
              <a:rPr lang="el-GR" altLang="zh-CN" dirty="0"/>
            </a:br>
            <a:r>
              <a:rPr lang="el-GR" altLang="zh-CN" dirty="0"/>
              <a:t>είναι αριθμοί οι οποίοι δηλώνουν τα</a:t>
            </a:r>
            <a:br>
              <a:rPr lang="el-GR" altLang="zh-CN" dirty="0"/>
            </a:br>
            <a:r>
              <a:rPr lang="el-GR" altLang="zh-CN" b="1" dirty="0"/>
              <a:t>ίσα μεταξύ τους μέρη</a:t>
            </a:r>
            <a:r>
              <a:rPr lang="el-GR" altLang="zh-CN" dirty="0"/>
              <a:t/>
            </a:r>
            <a:br>
              <a:rPr lang="el-GR" altLang="zh-CN" dirty="0"/>
            </a:br>
            <a:r>
              <a:rPr lang="el-GR" altLang="zh-CN" dirty="0"/>
              <a:t>στα οποία έχει </a:t>
            </a:r>
            <a:r>
              <a:rPr lang="el-GR" altLang="zh-CN" dirty="0" err="1"/>
              <a:t>διαμερισθεί</a:t>
            </a:r>
            <a:r>
              <a:rPr lang="el-GR" altLang="zh-CN" dirty="0"/>
              <a:t> ένα </a:t>
            </a:r>
            <a:r>
              <a:rPr lang="el-GR" altLang="zh-CN" dirty="0" smtClean="0"/>
              <a:t>μέγεθος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806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ΚΛΑΣΜΑ, </a:t>
            </a:r>
            <a:r>
              <a:rPr lang="el-GR" dirty="0" smtClean="0"/>
              <a:t>ΜΙΑ ΑΡΙΘΜΗΤΙΚΗ ΕΚΦΡΑΣΗ ΜΙΑΣ ΣΧΕΣΗΣ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buNone/>
            </a:pPr>
            <a:r>
              <a:rPr lang="el-GR" altLang="el-GR" dirty="0"/>
              <a:t>κλάσμα είναι μια σχέση μέρους-όλου</a:t>
            </a:r>
            <a:r>
              <a:rPr lang="el-GR" altLang="el-GR" b="1" dirty="0"/>
              <a:t> χωρίς καμία αναφορά στα μέτρα των μεγεθών του μέρους και του όλου</a:t>
            </a:r>
            <a:r>
              <a:rPr lang="el-GR" altLang="el-GR" dirty="0"/>
              <a:t>.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dirty="0"/>
              <a:t>άρα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b="1" dirty="0"/>
              <a:t>Το κλάσμα δεν είναι αριθμός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el-GR" b="1" dirty="0"/>
              <a:t>Είναι  αριθμητική έκφραση μιας σχέσης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998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ΚΛΑΣΜΑΤΙΚΟΣ ΑΡΙΘΜΟΣ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013" y="170080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Αριθμός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zh-CN" b="1" dirty="0"/>
              <a:t>Κλασματικός αριθμός</a:t>
            </a:r>
          </a:p>
          <a:p>
            <a:pPr algn="ctr">
              <a:spcBef>
                <a:spcPct val="50000"/>
              </a:spcBef>
              <a:buNone/>
            </a:pPr>
            <a:endParaRPr lang="el-GR" altLang="zh-CN" dirty="0">
              <a:solidFill>
                <a:srgbClr val="FF0000"/>
              </a:solidFill>
            </a:endParaRPr>
          </a:p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είναι η έκφραση της </a:t>
            </a:r>
            <a:r>
              <a:rPr lang="el-GR" altLang="zh-CN" b="1" dirty="0"/>
              <a:t>σχέσης των </a:t>
            </a:r>
            <a:r>
              <a:rPr lang="el-GR" altLang="zh-CN" b="1" u="sng" dirty="0"/>
              <a:t>μέτρων</a:t>
            </a:r>
            <a:r>
              <a:rPr lang="el-GR" altLang="zh-CN" b="1" dirty="0"/>
              <a:t> </a:t>
            </a:r>
            <a:r>
              <a:rPr lang="el-GR" altLang="zh-CN" dirty="0"/>
              <a:t>ενός </a:t>
            </a:r>
            <a:r>
              <a:rPr lang="el-GR" altLang="zh-CN" b="1" dirty="0"/>
              <a:t>“μέρους” </a:t>
            </a:r>
            <a:r>
              <a:rPr lang="el-GR" altLang="zh-CN" dirty="0"/>
              <a:t>με το </a:t>
            </a:r>
            <a:r>
              <a:rPr lang="el-GR" altLang="zh-CN" b="1" dirty="0"/>
              <a:t>“όλο” </a:t>
            </a:r>
            <a:r>
              <a:rPr lang="el-GR" altLang="zh-CN" dirty="0"/>
              <a:t>ενός μεγέθους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ή γενικότερα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zh-CN" b="1" dirty="0"/>
              <a:t>η αριθμητική έκφραση της σχέσης των μέτρων δυο ίδιων ή διαφορετικών μεγεθών </a:t>
            </a:r>
            <a:endParaRPr lang="el-GR" altLang="el-GR" b="1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7368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ΚΛΑΣΜΑ / ΚΛΑΣΜΑΤΙΚΟΣ ΑΡΙΘΜΟΣ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Το</a:t>
            </a:r>
            <a:r>
              <a:rPr lang="el-GR" altLang="zh-CN" b="1" dirty="0"/>
              <a:t> κλάσμα </a:t>
            </a:r>
            <a:r>
              <a:rPr lang="el-GR" altLang="zh-CN" dirty="0"/>
              <a:t>προκύπτει από </a:t>
            </a:r>
            <a:r>
              <a:rPr lang="el-GR" altLang="zh-CN" b="1" dirty="0"/>
              <a:t>μια </a:t>
            </a:r>
            <a:r>
              <a:rPr lang="el-GR" altLang="zh-CN" b="1" dirty="0" err="1"/>
              <a:t>διαμέριση</a:t>
            </a:r>
            <a:r>
              <a:rPr lang="el-GR" altLang="zh-CN" b="1" dirty="0"/>
              <a:t> ή</a:t>
            </a:r>
            <a:r>
              <a:rPr lang="el-GR" altLang="zh-CN" b="1" i="1" dirty="0"/>
              <a:t> </a:t>
            </a:r>
            <a:r>
              <a:rPr lang="el-GR" altLang="zh-CN" b="1" dirty="0"/>
              <a:t>διαίρεση μερισμού </a:t>
            </a:r>
            <a:r>
              <a:rPr lang="el-GR" altLang="zh-CN" dirty="0"/>
              <a:t>ενός μεγέθους και εκφράζει σχέσεις μερών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ενώ</a:t>
            </a:r>
          </a:p>
          <a:p>
            <a:pPr algn="ctr">
              <a:spcBef>
                <a:spcPct val="50000"/>
              </a:spcBef>
              <a:buNone/>
            </a:pPr>
            <a:r>
              <a:rPr lang="el-GR" altLang="zh-CN" dirty="0"/>
              <a:t>ο </a:t>
            </a:r>
            <a:r>
              <a:rPr lang="el-GR" altLang="zh-CN" b="1" dirty="0"/>
              <a:t>κλασματικός αριθμός </a:t>
            </a:r>
            <a:r>
              <a:rPr lang="el-GR" altLang="zh-CN" dirty="0"/>
              <a:t>προκύπτει από μια μέτρηση ενός μεγέθους και εκφράζει σχέσεις ανάμεσα σε μέτρα μεγεθών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4476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2048</TotalTime>
  <Words>1736</Words>
  <Application>Microsoft Office PowerPoint</Application>
  <PresentationFormat>On-screen Show (4:3)</PresentationFormat>
  <Paragraphs>321</Paragraphs>
  <Slides>58</Slides>
  <Notes>58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6" baseType="lpstr">
      <vt:lpstr>宋体</vt:lpstr>
      <vt:lpstr>Arial</vt:lpstr>
      <vt:lpstr>Calibri</vt:lpstr>
      <vt:lpstr>ＭＳ Ｐゴシック</vt:lpstr>
      <vt:lpstr>Times New Roman</vt:lpstr>
      <vt:lpstr>Wingdings</vt:lpstr>
      <vt:lpstr>Θέμα του Office</vt:lpstr>
      <vt:lpstr>Bitmap Image</vt:lpstr>
      <vt:lpstr>ΛΟΓΙΚΟ-ΜΑΘΗΜΑΤΙΚΕΣ ΣΧΕΣΕΙΣ &amp;  ΑΡΙΘΜΗΤΙΚΕΣ ΕΝΝΟΙΕΣ  ΣΤΗΝ ΠΡΟΣΧΟΛΙΚΗ ΕΚΠΑΙΔΕΥΣΗ</vt:lpstr>
      <vt:lpstr>ΚΛΑΣΜΑ ΚΑΙ ΚΛΑΣΜΑΤΙΚΟΣ ΑΡΙΘΜΟΣ</vt:lpstr>
      <vt:lpstr>ΤΙ ΕΙΝΑΙ ΤΟ ΚΛΑΣΜΑ</vt:lpstr>
      <vt:lpstr>ΔΗΛΑΔΗ </vt:lpstr>
      <vt:lpstr>ΤΟ ΚΛΑΣΜΑ</vt:lpstr>
      <vt:lpstr>ΟΙ ΟΡΟΙ ΤΟΥ ΚΛΑΣΜΑΤΟΣ</vt:lpstr>
      <vt:lpstr>ΚΛΑΣΜΑ, ΜΙΑ ΑΡΙΘΜΗΤΙΚΗ ΕΚΦΡΑΣΗ ΜΙΑΣ ΣΧΕΣΗΣ</vt:lpstr>
      <vt:lpstr>ΚΛΑΣΜΑΤΙΚΟΣ ΑΡΙΘΜΟΣ</vt:lpstr>
      <vt:lpstr>ΚΛΑΣΜΑ / ΚΛΑΣΜΑΤΙΚΟΣ ΑΡΙΘΜΟΣ</vt:lpstr>
      <vt:lpstr>ΔΙΑΜΕΡΙΣΗ ΕΝΟΣ ΜΕΓΕΘΟΥΣ ΣΕ ΙΣΙΑ ΜΕΡΗ</vt:lpstr>
      <vt:lpstr>ΜΕΡΗ / ΜΕΤΡΑ ΜΕΓΕΘΩΝ (1/2)</vt:lpstr>
      <vt:lpstr>ΜΕΡΗ / ΜΕΤΡΑ ΜΕΓΕΘΩΝ (1/2)</vt:lpstr>
      <vt:lpstr>ΠΑΡΑΔΕΙΓΜΑ</vt:lpstr>
      <vt:lpstr>Η ΕΝΝΟΙΑ ΤΟΥ ΚΛΑΣΜΑΤΟΣ</vt:lpstr>
      <vt:lpstr>ΕΝΝΟΙΑ ΤΗΣ ΜΟΝΑΔΑΣ</vt:lpstr>
      <vt:lpstr>ΚΑΤΑΣΤΑΣΕΙΣ ΔΙΑΜΕΡΙΣΗ ΕΝΟΣ ΜΕΓΕΘΟΥΣ (1)</vt:lpstr>
      <vt:lpstr>ΚΑΤΑΣΤΑΣΕΙΣ ΔΙΑΜΕΡΙΣΗ ΕΝΟΣ ΜΕΓΕΘΟΥΣ (2)</vt:lpstr>
      <vt:lpstr>ΚΑΤΑΣΤΑΣΕΙΣ ΔΙΑΜΕΡΙΣΗ ΕΝΟΣ ΜΕΓΕΘΟΥΣ (3)</vt:lpstr>
      <vt:lpstr>Η ΑΝΑΠΤΥΞΗ ΤΗΣ ΕΥΧΕΡΕΙΑΣ ΤΩΝ ΠΑΙΔΙΩΝ ΣΤΗ ΔΙΑΜΕΡΙΣΗ ΤΩΝ ΜΕΓΕΘΩΝ (1)</vt:lpstr>
      <vt:lpstr>Η ΑΝΑΠΤΥΞΗ ΤΗΣ ΕΥΧΕΡΕΙΑΣ ΤΩΝ ΠΑΙΔΙΩΝ ΣΤΗ ΔΙΑΜΕΡΙΣΗ ΤΩΝ ΜΕΓΕΘΩΝ (2)</vt:lpstr>
      <vt:lpstr>Η ΑΝΑΠΤΥΞΗ ΤΗΣ ΕΥΧΕΡΕΙΑΣ ΤΩΝ ΠΑΙΔΙΩΝ ΣΤΗ ΔΙΑΜΕΡΙΣΗ ΤΩΝ ΜΕΓΕΘΩΝ (3)</vt:lpstr>
      <vt:lpstr>Η ΑΝΑΠΤΥΞΗ ΤΗΣ ΕΥΧΕΡΕΙΑΣ ΤΩΝ ΠΑΙΔΙΩΝ ΣΤΗ ΔΙΑΜΕΡΙΣΗ ΤΩΝ ΜΕΓΕΘΩΝ (4)</vt:lpstr>
      <vt:lpstr>Η ΑΝΑΠΤΥΞΗ ΤΗΣ ΕΥΧΕΡΕΙΑΣ ΤΩΝ ΠΑΙΔΙΩΝ ΣΤΗ ΔΙΑΜΕΡΙΣΗ ΤΩΝ ΜΕΓΕΘΩΝ (5)</vt:lpstr>
      <vt:lpstr>Η ΑΝΑΠΤΥΞΗ ΤΗΣ ΕΥΧΕΡΕΙΑΣ ΤΩΝ ΠΑΙΔΙΩΝ ΣΤΗ ΔΙΑΜΕΡΙΣΗ ΤΩΝ ΜΕΓΕΘΩΝ (6)</vt:lpstr>
      <vt:lpstr>ΠΡΑΚΤΙΚΕΣ ΔΙΑΜΕΡΙΣΗΣ</vt:lpstr>
      <vt:lpstr>1. ΔΙΑΜΕΡΙΣΗ ΚΑΙ ΔΙΑΙΡΕΣΗ  ΤΟΥ ΥΠΟΛΟΙΠΟΥ </vt:lpstr>
      <vt:lpstr>2. ΔΙΑΙΡΕΣΗ ΟΛΩΝ ΚΑΙ ΔΙΑΜΕΡΙΣΗ ΤΩΝ ΜΕΡΩΝ</vt:lpstr>
      <vt:lpstr> Α. ΔΥΣΚΟΛΙΕΣ ΣΤΗΝ ΚΑΤΑΝΟΗΣΗ ΤΗΣ ΕΝΝΟΙΑΣ ΤΟΥ ΚΛΑΣΜΑΤΟΣ (1)</vt:lpstr>
      <vt:lpstr>Α. ΔΥΣΚΟΛΙΕΣ ΣΤΗΝ ΚΑΤΑΝΟΗΣΗ ΤΗΣ ΕΝΝΟΙΑΣ ΤΟΥ ΚΛΑΣΜΑΤΟΣ (2)</vt:lpstr>
      <vt:lpstr>Α. ΔΥΣΚΟΛΙΕΣ ΣΤΗΝ ΚΑΤΑΝΟΗΣΗ ΤΗΣ ΕΝΝΟΙΑΣ ΤΟΥ ΚΛΑΣΜΑΤΟΣ (3)</vt:lpstr>
      <vt:lpstr>Α. ΔΥΣΚΟΛΙΕΣ ΣΤΗΝ ΚΑΤΑΝΟΗΣΗ ΤΗΣ ΕΝΝΟΙΑΣ ΤΟΥ ΚΛΑΣΜΑΤΟΣ (4)</vt:lpstr>
      <vt:lpstr>Α. ΔΥΣΚΟΛΙΕΣ ΣΤΗΝ ΚΑΤΑΝΟΗΣΗ ΤΗΣ ΕΝΝΟΙΑΣ ΤΟΥ ΚΛΑΣΜΑΤΟΣ (5)</vt:lpstr>
      <vt:lpstr>PowerPoint Presentation</vt:lpstr>
      <vt:lpstr>Β. ΝΟΗΤΙΚΕΣ ΔΥΣΚΟΛΙΕΣ ΓΙΑ ΤΗΝ ΚΑΤΑΝΟΗΣΗ ΤΗΣ ΕΝΝΟΙΑΣ ΤΟΥ ΚΛΑΣΜΑΤΟΣ</vt:lpstr>
      <vt:lpstr>Γ. ΝΟΗΤΙΚΕΣ ΔΥΣΚΟΛΙΕΣ ΓΙΑ ΤΗΝ ΚΑΤΑΝΟΗΣΗ ΤΗΣ ΕΝΝΟΙΑΣ ΤΟΥ ΚΛΑΣΜΑΤΟΣ</vt:lpstr>
      <vt:lpstr>Β. ΣΗΜΕΙΩΤΙΚΕΣ ΔΥΣΚΟΛΙΕΣ ΣΤΗΝ ΚΑΤΑΝΟΗΣΗ ΤΗΣ ΕΝΝΟΙΑΣ ΤΟΥ ΚΛΑΣΜΑΤΟΣ (1)</vt:lpstr>
      <vt:lpstr>Β. ΣΗΜΕΙΩΤΙΚΕΣ ΔΥΣΚΟΛΙΕΣ ΣΤΗΝ ΚΑΤΑΝΟΗΣΗ ΤΗΣ ΕΝΝΟΙΑΣ ΤΟΥ ΚΛΑΣΜΑΤΟΣ (2)</vt:lpstr>
      <vt:lpstr>Β. ΣΗΜΕΙΩΤΙΚΕΣ ΔΥΣΚΟΛΙΕΣ ΣΤΗΝ ΚΑΤΑΝΟΗΣΗ ΤΗΣ ΕΝΝΟΙΑΣ ΤΟΥ ΚΛΑΣΜΑΤΟΣ (3)</vt:lpstr>
      <vt:lpstr>ΔΙΠΛΩΜΑ ΧΑΡΤΙΟΥ</vt:lpstr>
      <vt:lpstr>ΖΩΓΡΑΦΙΚΗ</vt:lpstr>
      <vt:lpstr>ΔΙΑΦΟΡΕΤΙΚΑ ΝΟΗΜΑΤΑ ΤΟΥ ΚΛΑΣΜΑΤΟΣ (1)</vt:lpstr>
      <vt:lpstr>ΔΙΑΦΟΡΕΤΙΚΑ ΝΟΗΜΑΤΑ ΤΟΥ ΚΛΑΣΜΑΤΟΣ (2)</vt:lpstr>
      <vt:lpstr>ΛΟΓΟΙ ΔΥΟ ΜΕΓΕΘΩΝ ΙΔΙΑΣ ΚΑΤΗΓΟΡΙΑΣ</vt:lpstr>
      <vt:lpstr>ΛΟΓΟΙ ΔΥΟ ΜΕΓΕΘΩΝ ΔΙΑΦΟΡΕΤΙΚΗΣ ΚΑΤΗΓΟΡΙΑΣ</vt:lpstr>
      <vt:lpstr>ΔΙΑΦΟΡΕΤΙΚΑ ΝΟΗΜΑΤΑ ΤΟΥ ΚΛΑΣΜΑΤΟΣ</vt:lpstr>
      <vt:lpstr>ΥΛΙΚΑ ΓΙΑ ΤΗ ΣΥΓΚΡΟΤΗΣΗ ΕΝΝΟΙΩΝ ΤΟΥ ΚΛΑΣΜΑΤΟΣ (1)</vt:lpstr>
      <vt:lpstr>ΥΛΙΚΑ ΓΙΑ ΤΗ ΣΥΓΚΡΟΤΗΣΗ ΕΝΝΟΙΩΝ ΤΟΥ ΚΛΑΣΜΑΤΟΣ (2)</vt:lpstr>
      <vt:lpstr>ΥΛΙΚΑ ΓΙΑ ΤΗ ΣΥΓΚΡΟΤΗΣΗ ΕΝΝΟΙΩΝ ΤΟΥ ΚΛΑΣΜΑΤΟΣ (3)</vt:lpstr>
      <vt:lpstr>ΥΛΙΚΑ ΓΙΑ ΤΗ ΣΥΓΚΡΟΤΗΣΗ ΕΝΝΟΙΩΝ ΤΟΥ ΚΛΑΣΜΑΤΟΣ (4)</vt:lpstr>
      <vt:lpstr>PowerPoint Presentation</vt:lpstr>
      <vt:lpstr>Τέλος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  <vt:lpstr>Σημείωμα Χρήσης Έργων Τρίτων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Pantelis Balaouras</cp:lastModifiedBy>
  <cp:revision>251</cp:revision>
  <dcterms:created xsi:type="dcterms:W3CDTF">2012-09-06T09:03:05Z</dcterms:created>
  <dcterms:modified xsi:type="dcterms:W3CDTF">2015-09-11T13:28:18Z</dcterms:modified>
</cp:coreProperties>
</file>