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handoutMasterIdLst>
    <p:handoutMasterId r:id="rId68"/>
  </p:handoutMasterIdLst>
  <p:sldIdLst>
    <p:sldId id="256" r:id="rId2"/>
    <p:sldId id="261" r:id="rId3"/>
    <p:sldId id="315" r:id="rId4"/>
    <p:sldId id="314" r:id="rId5"/>
    <p:sldId id="316" r:id="rId6"/>
    <p:sldId id="334"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5" r:id="rId25"/>
    <p:sldId id="336" r:id="rId26"/>
    <p:sldId id="337" r:id="rId27"/>
    <p:sldId id="338" r:id="rId28"/>
    <p:sldId id="339" r:id="rId29"/>
    <p:sldId id="340" r:id="rId30"/>
    <p:sldId id="341" r:id="rId31"/>
    <p:sldId id="342" r:id="rId32"/>
    <p:sldId id="344" r:id="rId33"/>
    <p:sldId id="345" r:id="rId34"/>
    <p:sldId id="346" r:id="rId35"/>
    <p:sldId id="347" r:id="rId36"/>
    <p:sldId id="348" r:id="rId37"/>
    <p:sldId id="349" r:id="rId38"/>
    <p:sldId id="350" r:id="rId39"/>
    <p:sldId id="351" r:id="rId40"/>
    <p:sldId id="352" r:id="rId41"/>
    <p:sldId id="343" r:id="rId42"/>
    <p:sldId id="353" r:id="rId43"/>
    <p:sldId id="354" r:id="rId44"/>
    <p:sldId id="355" r:id="rId45"/>
    <p:sldId id="356" r:id="rId46"/>
    <p:sldId id="357" r:id="rId47"/>
    <p:sldId id="358" r:id="rId48"/>
    <p:sldId id="359" r:id="rId49"/>
    <p:sldId id="360" r:id="rId50"/>
    <p:sldId id="361" r:id="rId51"/>
    <p:sldId id="362" r:id="rId52"/>
    <p:sldId id="363" r:id="rId53"/>
    <p:sldId id="364" r:id="rId54"/>
    <p:sldId id="366" r:id="rId55"/>
    <p:sldId id="367" r:id="rId56"/>
    <p:sldId id="368" r:id="rId57"/>
    <p:sldId id="369" r:id="rId58"/>
    <p:sldId id="280" r:id="rId59"/>
    <p:sldId id="290" r:id="rId60"/>
    <p:sldId id="295" r:id="rId61"/>
    <p:sldId id="299" r:id="rId62"/>
    <p:sldId id="292" r:id="rId63"/>
    <p:sldId id="291" r:id="rId64"/>
    <p:sldId id="294" r:id="rId65"/>
    <p:sldId id="293" r:id="rId6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1"/>
            <p14:sldId id="315"/>
            <p14:sldId id="314"/>
            <p14:sldId id="316"/>
            <p14:sldId id="334"/>
            <p14:sldId id="317"/>
            <p14:sldId id="318"/>
            <p14:sldId id="319"/>
            <p14:sldId id="320"/>
            <p14:sldId id="321"/>
            <p14:sldId id="322"/>
            <p14:sldId id="323"/>
            <p14:sldId id="324"/>
            <p14:sldId id="325"/>
            <p14:sldId id="326"/>
            <p14:sldId id="327"/>
            <p14:sldId id="328"/>
            <p14:sldId id="329"/>
            <p14:sldId id="330"/>
            <p14:sldId id="331"/>
            <p14:sldId id="332"/>
            <p14:sldId id="333"/>
            <p14:sldId id="335"/>
            <p14:sldId id="336"/>
            <p14:sldId id="337"/>
            <p14:sldId id="338"/>
            <p14:sldId id="339"/>
            <p14:sldId id="340"/>
            <p14:sldId id="341"/>
            <p14:sldId id="342"/>
            <p14:sldId id="344"/>
            <p14:sldId id="345"/>
            <p14:sldId id="346"/>
            <p14:sldId id="347"/>
            <p14:sldId id="348"/>
            <p14:sldId id="349"/>
            <p14:sldId id="350"/>
            <p14:sldId id="351"/>
            <p14:sldId id="352"/>
            <p14:sldId id="343"/>
            <p14:sldId id="353"/>
            <p14:sldId id="354"/>
            <p14:sldId id="355"/>
            <p14:sldId id="356"/>
            <p14:sldId id="357"/>
            <p14:sldId id="358"/>
            <p14:sldId id="359"/>
            <p14:sldId id="360"/>
            <p14:sldId id="361"/>
            <p14:sldId id="362"/>
            <p14:sldId id="363"/>
            <p14:sldId id="364"/>
            <p14:sldId id="366"/>
            <p14:sldId id="367"/>
            <p14:sldId id="368"/>
            <p14:sldId id="369"/>
            <p14:sldId id="280"/>
            <p14:sldId id="290"/>
            <p14:sldId id="295"/>
            <p14:sldId id="299"/>
            <p14:sldId id="292"/>
            <p14:sldId id="291"/>
            <p14:sldId id="294"/>
          </p14:sldIdLst>
        </p14:section>
        <p14:section name="Untitled Section" id="{0F1CB131-A6BD-43D0-B8D4-1F27CEF7A05E}">
          <p14:sldIdLst>
            <p14:sldId id="2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113" d="100"/>
          <a:sy n="113" d="100"/>
        </p:scale>
        <p:origin x="174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6A800F-2A38-489D-8380-9A6E0124615C}" type="datetimeFigureOut">
              <a:rPr lang="el-GR" smtClean="0"/>
              <a:t>11/9/2015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729489-9F51-4E3B-A2AB-61F2D58DD2BD}" type="slidenum">
              <a:rPr lang="el-GR" smtClean="0"/>
              <a:t>‹#›</a:t>
            </a:fld>
            <a:endParaRPr lang="el-GR"/>
          </a:p>
        </p:txBody>
      </p:sp>
    </p:spTree>
    <p:extLst>
      <p:ext uri="{BB962C8B-B14F-4D97-AF65-F5344CB8AC3E}">
        <p14:creationId xmlns:p14="http://schemas.microsoft.com/office/powerpoint/2010/main" val="2833943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11/9/2015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137224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427841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633103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1997293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376826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385978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4576914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6010540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4176582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103464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12962044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4040891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9053339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619488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2185042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505506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1718853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7519582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30338731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2355337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42308166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6578886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32780179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5786889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31815206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8932912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30917924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19503653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35904522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626246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1812417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10330865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22225235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22084452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5692333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668723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38307111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39560355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28324345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9069586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11439888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3861136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36063448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204284959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13237596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2814668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36818668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17012958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62364915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390825372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11828521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85453368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61</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65</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86621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772735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829704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Οι έννοιες του αριθμού</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Οι έννοιες του αριθμού</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Οι έννοιες του αριθμού</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solidFill>
                  <a:srgbClr val="5075BC"/>
                </a:solidFill>
                <a:ea typeface="+mn-ea"/>
                <a:cs typeface="+mn-cs"/>
              </a:rPr>
              <a:t>Οι έννοιες του αριθμού</a:t>
            </a:r>
            <a:endParaRPr lang="en-US" sz="1000" dirty="0" smtClean="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Οι έννοιες του αριθμού</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Οι έννοιες του αριθμού</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Οι έννοιες του αριθμού</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9.png"/><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wmf"/><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54.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55.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56.xml"/><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www.svetmontessori.cz/matematika/" TargetMode="External"/><Relationship Id="rId3" Type="http://schemas.openxmlformats.org/officeDocument/2006/relationships/hyperlink" Target="https://www.flickr.com/photos/bnsnstore/16075045985/in/photolist-8sgS17-4bt7vo-quuP8g-btD62n-9rse5P-794nYE-5RaDHp-bNFWHF-5QwTFX-9znJMD-8NEq1y-dDXmV1-2zK9A7-dm4bmH-4QBqcx-8B9vWf-7HVikW-axZnvG-543jFE-az1nb4-8KUYTb-e6S5o7-5LjHZq-nfaDL1-8gF477-4S1vq8-7AQToL-zmV6E-84djGJ-9EuGAw-6ZZjKf-4YKC2y-q1LUsX-5SAF9a-a4pNfN-ad18m1-9b64Fz-nVG8yr-KFHGN-7hiVi7-az1fCa-92nc5Y-9fX8Ua-bwjUT4-nn1uzj-6jNESK-6UuP27-95ARcs-gZZ81m-eo8Zsy" TargetMode="External"/><Relationship Id="rId7" Type="http://schemas.openxmlformats.org/officeDocument/2006/relationships/hyperlink" Target="http://www.artfuldodgers.co.uk/page-montessorioffers.html" TargetMode="External"/><Relationship Id="rId2" Type="http://schemas.openxmlformats.org/officeDocument/2006/relationships/notesSlide" Target="../notesSlides/notesSlide65.xml"/><Relationship Id="rId1" Type="http://schemas.openxmlformats.org/officeDocument/2006/relationships/slideLayout" Target="../slideLayouts/slideLayout2.xml"/><Relationship Id="rId6" Type="http://schemas.openxmlformats.org/officeDocument/2006/relationships/hyperlink" Target="http://montessori74.free.fr/en_cours/materiel_de_mathematique.htm" TargetMode="External"/><Relationship Id="rId5" Type="http://schemas.openxmlformats.org/officeDocument/2006/relationships/hyperlink" Target="http://www.lisheenmontessori.com/" TargetMode="External"/><Relationship Id="rId4" Type="http://schemas.openxmlformats.org/officeDocument/2006/relationships/hyperlink" Target="https://www.flickr.com/photos/magnera/3401972771/in/photolist-6bBZYX-9LNz7s-dRnkPR-az4fvH-5DDa1w-6WbzWZ-DRxvR-tJWtvS-aDN5P-9aHbri-cVwcMN-6yZbZS-aqhtYk-oc2DYH-5Vj7yd-pV2EiK-5N4SdW-qwDXb-dRsTZJ-nkBUH-cXoBQU-9Mqph-bxMzfx-rEqsWG-4hxzT-5c6h7v-bA2VX5-e9wQSm-3fJCb9-dKY1v7-2yrApT-pCvYZ1-bHtmL-8zgidY-cVwe2Q-cVwdio-dRnkHt-94mxmP-711CVc-7tPMhM-3KAPvD-6LjKB-5c1ZD-bubdaS-5q4iDB-51YSK-6sSW2H-RAVMG-rhScqm-7xZnAo"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noAutofit/>
          </a:bodyPr>
          <a:lstStyle/>
          <a:p>
            <a:r>
              <a:rPr lang="el-GR" sz="3200" dirty="0" smtClean="0">
                <a:solidFill>
                  <a:srgbClr val="5075BC"/>
                </a:solidFill>
              </a:rPr>
              <a:t>ΛΟΓΙΚΟ-ΜΑΘΗΜΑΤΙΚΕΣ </a:t>
            </a:r>
            <a:r>
              <a:rPr lang="el-GR" sz="3200" dirty="0">
                <a:solidFill>
                  <a:srgbClr val="5075BC"/>
                </a:solidFill>
              </a:rPr>
              <a:t>ΣΧΕΣΕΙΣ &amp; </a:t>
            </a:r>
            <a:br>
              <a:rPr lang="el-GR" sz="3200" dirty="0">
                <a:solidFill>
                  <a:srgbClr val="5075BC"/>
                </a:solidFill>
              </a:rPr>
            </a:br>
            <a:r>
              <a:rPr lang="el-GR" sz="3200" dirty="0">
                <a:solidFill>
                  <a:srgbClr val="5075BC"/>
                </a:solidFill>
              </a:rPr>
              <a:t>ΑΡΙΘΜΗΤΙΚΕΣ ΕΝΝΟΙΕΣ </a:t>
            </a:r>
            <a:br>
              <a:rPr lang="el-GR" sz="3200" dirty="0">
                <a:solidFill>
                  <a:srgbClr val="5075BC"/>
                </a:solidFill>
              </a:rPr>
            </a:br>
            <a:r>
              <a:rPr lang="el-GR" sz="3200" dirty="0">
                <a:solidFill>
                  <a:srgbClr val="5075BC"/>
                </a:solidFill>
              </a:rPr>
              <a:t>ΣΤΗΝ ΠΡΟΣΧΟΛΙΚΗ ΕΚΠΑΙΔΕΥΣΗ</a:t>
            </a:r>
          </a:p>
        </p:txBody>
      </p:sp>
      <p:sp>
        <p:nvSpPr>
          <p:cNvPr id="3" name="Υπότιτλος 2"/>
          <p:cNvSpPr>
            <a:spLocks noGrp="1"/>
          </p:cNvSpPr>
          <p:nvPr>
            <p:ph type="subTitle" idx="1"/>
          </p:nvPr>
        </p:nvSpPr>
        <p:spPr>
          <a:xfrm>
            <a:off x="663824" y="3645024"/>
            <a:ext cx="7776864" cy="2736304"/>
          </a:xfrm>
        </p:spPr>
        <p:txBody>
          <a:bodyPr>
            <a:noAutofit/>
          </a:bodyPr>
          <a:lstStyle/>
          <a:p>
            <a:pPr>
              <a:spcBef>
                <a:spcPts val="0"/>
              </a:spcBef>
              <a:spcAft>
                <a:spcPts val="3000"/>
              </a:spcAft>
            </a:pPr>
            <a:r>
              <a:rPr lang="el-GR" sz="2800" dirty="0" smtClean="0">
                <a:solidFill>
                  <a:srgbClr val="5075BC"/>
                </a:solidFill>
                <a:latin typeface="+mj-lt"/>
                <a:ea typeface="+mj-ea"/>
                <a:cs typeface="+mj-cs"/>
              </a:rPr>
              <a:t>Ενότητα </a:t>
            </a:r>
            <a:r>
              <a:rPr lang="el-GR" sz="2800" dirty="0">
                <a:solidFill>
                  <a:srgbClr val="5075BC"/>
                </a:solidFill>
                <a:latin typeface="+mj-lt"/>
                <a:ea typeface="+mj-ea"/>
                <a:cs typeface="+mj-cs"/>
              </a:rPr>
              <a:t>3</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n-US" sz="2800" dirty="0" smtClean="0"/>
              <a:t>O</a:t>
            </a:r>
            <a:r>
              <a:rPr lang="el-GR" sz="2800" dirty="0" smtClean="0"/>
              <a:t>ι έννοιες του </a:t>
            </a:r>
            <a:r>
              <a:rPr lang="el-GR" sz="2800" dirty="0" smtClean="0"/>
              <a:t>αριθμού</a:t>
            </a:r>
            <a:endParaRPr lang="en-US" sz="2800" dirty="0" smtClean="0"/>
          </a:p>
          <a:p>
            <a:pPr>
              <a:spcBef>
                <a:spcPts val="0"/>
              </a:spcBef>
              <a:spcAft>
                <a:spcPts val="3000"/>
              </a:spcAft>
            </a:pPr>
            <a:r>
              <a:rPr lang="el-GR" sz="2400" dirty="0" smtClean="0"/>
              <a:t>Δημήτρης </a:t>
            </a:r>
            <a:r>
              <a:rPr lang="el-GR" sz="2400" dirty="0" smtClean="0"/>
              <a:t>Χασάπης</a:t>
            </a:r>
            <a:endParaRPr lang="el-GR" sz="2400" dirty="0" smtClean="0"/>
          </a:p>
          <a:p>
            <a:pPr>
              <a:spcBef>
                <a:spcPts val="0"/>
              </a:spcBef>
              <a:spcAft>
                <a:spcPts val="3000"/>
              </a:spcAft>
            </a:pPr>
            <a:r>
              <a:rPr lang="el-GR" sz="2400" b="1" dirty="0" smtClean="0"/>
              <a:t>Τμήμα </a:t>
            </a:r>
            <a:r>
              <a:rPr lang="el-GR" sz="2400" b="1" dirty="0"/>
              <a:t>Εκπαίδευσης και </a:t>
            </a:r>
            <a:r>
              <a:rPr lang="el-GR" sz="2400" b="1" dirty="0" smtClean="0"/>
              <a:t>Αγωγής στην </a:t>
            </a:r>
            <a:r>
              <a:rPr lang="el-GR" sz="2400" b="1" dirty="0"/>
              <a:t>Προσχολική Ηλικία </a:t>
            </a:r>
          </a:p>
          <a:p>
            <a:pPr>
              <a:spcAft>
                <a:spcPts val="3000"/>
              </a:spcAft>
            </a:pPr>
            <a:endParaRPr lang="en-US" sz="2800" dirty="0" smtClean="0"/>
          </a:p>
          <a:p>
            <a:pPr>
              <a:spcAft>
                <a:spcPts val="3000"/>
              </a:spcAft>
            </a:pPr>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ΠΑΡΑΘΕΤΙΚΑ ΑΡΙΘΜΗΤΙΚΑ </a:t>
            </a:r>
            <a:r>
              <a:rPr lang="el-GR" dirty="0" smtClean="0"/>
              <a:t>ΣΥΣΤΗΜΑΤΑ</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85000" lnSpcReduction="20000"/>
          </a:bodyPr>
          <a:lstStyle/>
          <a:p>
            <a:pPr algn="ctr">
              <a:spcBef>
                <a:spcPct val="50000"/>
              </a:spcBef>
              <a:buNone/>
            </a:pPr>
            <a:r>
              <a:rPr lang="el-GR" altLang="zh-CN" sz="3300" dirty="0" smtClean="0"/>
              <a:t>Στα παραθετικά αριθμητικά συστήματα</a:t>
            </a:r>
          </a:p>
          <a:p>
            <a:pPr algn="ctr">
              <a:spcBef>
                <a:spcPct val="50000"/>
              </a:spcBef>
              <a:buNone/>
            </a:pPr>
            <a:r>
              <a:rPr lang="el-GR" altLang="zh-CN" sz="3300" dirty="0" smtClean="0"/>
              <a:t>Η </a:t>
            </a:r>
            <a:r>
              <a:rPr lang="el-GR" altLang="zh-CN" sz="3300" dirty="0"/>
              <a:t>γραφή μεγάλων αριθμών </a:t>
            </a:r>
            <a:endParaRPr lang="en-US" altLang="zh-CN" sz="3300" dirty="0"/>
          </a:p>
          <a:p>
            <a:pPr algn="ctr">
              <a:spcBef>
                <a:spcPct val="50000"/>
              </a:spcBef>
              <a:buNone/>
            </a:pPr>
            <a:r>
              <a:rPr lang="en-US" altLang="el-GR" sz="3300" dirty="0">
                <a:solidFill>
                  <a:srgbClr val="FF0000"/>
                </a:solidFill>
              </a:rPr>
              <a:t> </a:t>
            </a:r>
            <a:r>
              <a:rPr lang="en-US" altLang="el-GR" sz="3300" b="1" dirty="0"/>
              <a:t>XXVIII</a:t>
            </a:r>
            <a:r>
              <a:rPr lang="el-GR" altLang="el-GR" sz="3300" b="1" dirty="0"/>
              <a:t>MXXXV</a:t>
            </a:r>
            <a:r>
              <a:rPr lang="en-US" altLang="el-GR" sz="3300" b="1" dirty="0"/>
              <a:t>II   (28137)</a:t>
            </a:r>
            <a:endParaRPr lang="el-GR" altLang="zh-CN" sz="3300" b="1" dirty="0"/>
          </a:p>
          <a:p>
            <a:pPr algn="ctr">
              <a:spcBef>
                <a:spcPct val="50000"/>
              </a:spcBef>
              <a:buNone/>
            </a:pPr>
            <a:r>
              <a:rPr lang="el-GR" altLang="zh-CN" sz="3300" dirty="0"/>
              <a:t>και κυρίως </a:t>
            </a:r>
            <a:endParaRPr lang="en-US" altLang="zh-CN" sz="3300" dirty="0"/>
          </a:p>
          <a:p>
            <a:pPr algn="ctr">
              <a:spcBef>
                <a:spcPct val="50000"/>
              </a:spcBef>
              <a:buNone/>
            </a:pPr>
            <a:r>
              <a:rPr lang="el-GR" altLang="zh-CN" sz="3300" dirty="0"/>
              <a:t>η εκτέλεση αριθμητικών πράξεων </a:t>
            </a:r>
            <a:endParaRPr lang="en-US" altLang="zh-CN" sz="3300" dirty="0"/>
          </a:p>
          <a:p>
            <a:pPr>
              <a:spcBef>
                <a:spcPct val="50000"/>
              </a:spcBef>
              <a:buNone/>
            </a:pPr>
            <a:r>
              <a:rPr lang="en-US" altLang="el-GR" sz="3300" b="1" dirty="0"/>
              <a:t>   </a:t>
            </a:r>
            <a:r>
              <a:rPr lang="el-GR" altLang="el-GR" sz="3300" b="1" dirty="0"/>
              <a:t>MXXXV</a:t>
            </a:r>
            <a:r>
              <a:rPr lang="en-US" altLang="el-GR" sz="3300" b="1" dirty="0"/>
              <a:t>II 		 </a:t>
            </a:r>
            <a:r>
              <a:rPr lang="el-GR" altLang="el-GR" sz="3300" b="1" dirty="0"/>
              <a:t>XXXV</a:t>
            </a:r>
            <a:r>
              <a:rPr lang="en-US" altLang="el-GR" sz="3300" b="1" dirty="0"/>
              <a:t>II </a:t>
            </a:r>
            <a:endParaRPr lang="el-GR" altLang="el-GR" sz="3300" b="1" dirty="0" smtClean="0"/>
          </a:p>
          <a:p>
            <a:pPr>
              <a:spcBef>
                <a:spcPct val="50000"/>
              </a:spcBef>
              <a:buNone/>
            </a:pPr>
            <a:r>
              <a:rPr lang="en-US" altLang="el-GR" sz="3300" b="1" dirty="0" smtClean="0"/>
              <a:t>+ </a:t>
            </a:r>
            <a:r>
              <a:rPr lang="en-US" altLang="el-GR" sz="3300" b="1" dirty="0"/>
              <a:t>XXVIII 	</a:t>
            </a:r>
            <a:r>
              <a:rPr lang="el-GR" altLang="el-GR" sz="3300" b="1" dirty="0" smtClean="0"/>
              <a:t>        </a:t>
            </a:r>
            <a:r>
              <a:rPr lang="en-US" altLang="el-GR" sz="3300" b="1" dirty="0" smtClean="0"/>
              <a:t>x  </a:t>
            </a:r>
            <a:r>
              <a:rPr lang="en-US" altLang="el-GR" sz="3300" b="1" dirty="0"/>
              <a:t>XXVIII </a:t>
            </a:r>
            <a:endParaRPr lang="el-GR" altLang="zh-CN" sz="3300" b="1" dirty="0"/>
          </a:p>
          <a:p>
            <a:pPr>
              <a:spcBef>
                <a:spcPct val="50000"/>
              </a:spcBef>
              <a:buNone/>
            </a:pPr>
            <a:r>
              <a:rPr lang="en-US" altLang="el-GR" sz="3300" b="1" dirty="0"/>
              <a:t>   (137 + 28) 	(37 x 28</a:t>
            </a:r>
            <a:r>
              <a:rPr lang="en-US" altLang="el-GR" sz="3300" dirty="0"/>
              <a:t>)</a:t>
            </a:r>
          </a:p>
          <a:p>
            <a:pPr algn="ctr">
              <a:spcBef>
                <a:spcPct val="50000"/>
              </a:spcBef>
              <a:buNone/>
            </a:pPr>
            <a:r>
              <a:rPr lang="el-GR" altLang="zh-CN" sz="3300" dirty="0"/>
              <a:t>είναι εξαιρετικά δυσχερής </a:t>
            </a:r>
            <a:endParaRPr lang="el-GR" altLang="el-GR" sz="3300" dirty="0"/>
          </a:p>
          <a:p>
            <a:pPr marL="0" indent="0">
              <a:buNone/>
            </a:pPr>
            <a:endParaRPr lang="el-GR" dirty="0"/>
          </a:p>
        </p:txBody>
      </p:sp>
      <p:sp>
        <p:nvSpPr>
          <p:cNvPr id="4" name="Line 3"/>
          <p:cNvSpPr>
            <a:spLocks noChangeShapeType="1"/>
          </p:cNvSpPr>
          <p:nvPr/>
        </p:nvSpPr>
        <p:spPr bwMode="auto">
          <a:xfrm>
            <a:off x="2843411" y="2603541"/>
            <a:ext cx="1152525"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995638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74638"/>
            <a:ext cx="8568952" cy="1143000"/>
          </a:xfrm>
        </p:spPr>
        <p:txBody>
          <a:bodyPr>
            <a:normAutofit fontScale="90000"/>
          </a:bodyPr>
          <a:lstStyle/>
          <a:p>
            <a:r>
              <a:rPr lang="el-GR" dirty="0" smtClean="0"/>
              <a:t>ΤΑ ΑΡΙΘΜΗΤΙΚΑ ΣΥΣΤΗΜΑΤΑ ΘΕΣΗΣ</a:t>
            </a:r>
            <a:r>
              <a:rPr lang="en-US" dirty="0" smtClean="0"/>
              <a:t> (</a:t>
            </a:r>
            <a:r>
              <a:rPr lang="en-US" dirty="0" smtClean="0"/>
              <a:t>1)</a:t>
            </a:r>
            <a:endParaRPr lang="el-GR" dirty="0"/>
          </a:p>
        </p:txBody>
      </p:sp>
      <p:sp>
        <p:nvSpPr>
          <p:cNvPr id="3" name="Θέση περιεχομένου 2"/>
          <p:cNvSpPr>
            <a:spLocks noGrp="1"/>
          </p:cNvSpPr>
          <p:nvPr>
            <p:ph idx="1"/>
          </p:nvPr>
        </p:nvSpPr>
        <p:spPr>
          <a:xfrm>
            <a:off x="464156" y="1556792"/>
            <a:ext cx="8229600" cy="4752528"/>
          </a:xfrm>
        </p:spPr>
        <p:txBody>
          <a:bodyPr/>
          <a:lstStyle/>
          <a:p>
            <a:pPr algn="ctr">
              <a:spcBef>
                <a:spcPct val="50000"/>
              </a:spcBef>
              <a:buNone/>
            </a:pPr>
            <a:r>
              <a:rPr lang="el-GR" altLang="el-GR" dirty="0"/>
              <a:t>Περιλαμβάνουν όπως και τα παραθετικά συστήματα</a:t>
            </a:r>
          </a:p>
          <a:p>
            <a:pPr algn="ctr">
              <a:spcBef>
                <a:spcPct val="50000"/>
              </a:spcBef>
              <a:buNone/>
            </a:pPr>
            <a:r>
              <a:rPr lang="el-GR" altLang="el-GR" dirty="0"/>
              <a:t> </a:t>
            </a:r>
            <a:r>
              <a:rPr lang="el-GR" altLang="el-GR" b="1" dirty="0"/>
              <a:t>μια σειρά βασικών συμβόλων</a:t>
            </a:r>
          </a:p>
          <a:p>
            <a:pPr algn="ctr">
              <a:spcBef>
                <a:spcPct val="50000"/>
              </a:spcBef>
              <a:buNone/>
            </a:pPr>
            <a:r>
              <a:rPr lang="el-GR" altLang="el-GR" dirty="0"/>
              <a:t>και οι βασικοί κανόνες συνδυασμού τους για την έκφραση ενός αριθμού βασίζονται </a:t>
            </a:r>
          </a:p>
          <a:p>
            <a:pPr algn="ctr">
              <a:spcBef>
                <a:spcPct val="50000"/>
              </a:spcBef>
              <a:buNone/>
            </a:pPr>
            <a:r>
              <a:rPr lang="el-GR" altLang="el-GR" b="1" dirty="0"/>
              <a:t>στην απλή κατά σειρά παράθεση τους και </a:t>
            </a:r>
          </a:p>
          <a:p>
            <a:pPr algn="ctr">
              <a:spcBef>
                <a:spcPct val="50000"/>
              </a:spcBef>
              <a:buNone/>
            </a:pPr>
            <a:r>
              <a:rPr lang="el-GR" altLang="el-GR" b="1" dirty="0"/>
              <a:t>στην άθροιση της αριθμητικής αξίας τους. </a:t>
            </a:r>
          </a:p>
          <a:p>
            <a:pPr marL="0" indent="0">
              <a:buNone/>
            </a:pPr>
            <a:endParaRPr lang="el-GR" dirty="0"/>
          </a:p>
        </p:txBody>
      </p:sp>
    </p:spTree>
    <p:extLst>
      <p:ext uri="{BB962C8B-B14F-4D97-AF65-F5344CB8AC3E}">
        <p14:creationId xmlns:p14="http://schemas.microsoft.com/office/powerpoint/2010/main" val="1232747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712968" cy="1143000"/>
          </a:xfrm>
        </p:spPr>
        <p:txBody>
          <a:bodyPr>
            <a:normAutofit fontScale="90000"/>
          </a:bodyPr>
          <a:lstStyle/>
          <a:p>
            <a:r>
              <a:rPr lang="el-GR" dirty="0"/>
              <a:t>ΤΑ ΑΡΙΘΜΗΤΙΚΑ ΣΥΣΤΗΜΑΤΑ </a:t>
            </a:r>
            <a:r>
              <a:rPr lang="el-GR" dirty="0" smtClean="0"/>
              <a:t>ΘΕΣΗΣ</a:t>
            </a:r>
            <a:r>
              <a:rPr lang="en-US" dirty="0" smtClean="0"/>
              <a:t> </a:t>
            </a:r>
            <a:r>
              <a:rPr lang="en-US" dirty="0" smtClean="0"/>
              <a:t>(2</a:t>
            </a:r>
            <a:r>
              <a:rPr lang="en-US" dirty="0" smtClean="0"/>
              <a:t>)</a:t>
            </a:r>
            <a:endParaRPr lang="el-GR" dirty="0"/>
          </a:p>
        </p:txBody>
      </p:sp>
      <p:sp>
        <p:nvSpPr>
          <p:cNvPr id="3" name="Θέση περιεχομένου 2"/>
          <p:cNvSpPr>
            <a:spLocks noGrp="1"/>
          </p:cNvSpPr>
          <p:nvPr>
            <p:ph idx="1"/>
          </p:nvPr>
        </p:nvSpPr>
        <p:spPr>
          <a:xfrm>
            <a:off x="464156" y="1556792"/>
            <a:ext cx="8229600" cy="5112568"/>
          </a:xfrm>
        </p:spPr>
        <p:txBody>
          <a:bodyPr>
            <a:normAutofit fontScale="85000" lnSpcReduction="20000"/>
          </a:bodyPr>
          <a:lstStyle/>
          <a:p>
            <a:pPr algn="ctr">
              <a:spcBef>
                <a:spcPct val="0"/>
              </a:spcBef>
              <a:buNone/>
            </a:pPr>
            <a:r>
              <a:rPr lang="el-GR" altLang="el-GR" sz="3100" b="1" dirty="0"/>
              <a:t>Στα αριθμητικά συστήματα θέσης </a:t>
            </a:r>
            <a:endParaRPr lang="en-US" altLang="el-GR" sz="3100" b="1" dirty="0"/>
          </a:p>
          <a:p>
            <a:pPr algn="ctr">
              <a:spcBef>
                <a:spcPct val="0"/>
              </a:spcBef>
              <a:buNone/>
            </a:pPr>
            <a:endParaRPr lang="el-GR" altLang="el-GR" sz="3100" dirty="0"/>
          </a:p>
          <a:p>
            <a:pPr algn="ctr">
              <a:spcBef>
                <a:spcPct val="0"/>
              </a:spcBef>
              <a:buNone/>
            </a:pPr>
            <a:r>
              <a:rPr lang="el-GR" altLang="el-GR" sz="3100" dirty="0" smtClean="0"/>
              <a:t>Όμως</a:t>
            </a:r>
            <a:r>
              <a:rPr lang="el-GR" altLang="el-GR" sz="3100" dirty="0"/>
              <a:t>, </a:t>
            </a:r>
            <a:br>
              <a:rPr lang="el-GR" altLang="el-GR" sz="3100" dirty="0"/>
            </a:br>
            <a:r>
              <a:rPr lang="el-GR" altLang="el-GR" sz="3100" b="1" dirty="0"/>
              <a:t>τα ίδια αριθμητικά σύμβολα </a:t>
            </a:r>
            <a:r>
              <a:rPr lang="el-GR" altLang="el-GR" sz="3100" dirty="0"/>
              <a:t>αποκτούν </a:t>
            </a:r>
            <a:r>
              <a:rPr lang="el-GR" altLang="el-GR" sz="3100" b="1" dirty="0"/>
              <a:t>διαφορετική αριθμητική αξία </a:t>
            </a:r>
            <a:r>
              <a:rPr lang="el-GR" altLang="el-GR" sz="3100" dirty="0"/>
              <a:t>ανάλογα </a:t>
            </a:r>
            <a:r>
              <a:rPr lang="el-GR" altLang="el-GR" sz="3100" b="1" dirty="0"/>
              <a:t>με τη θέση αναγραφής τους </a:t>
            </a:r>
            <a:r>
              <a:rPr lang="el-GR" altLang="el-GR" sz="3100" dirty="0"/>
              <a:t>στη σειρά παράθεσης για την παράσταση ενός αριθμού</a:t>
            </a:r>
            <a:r>
              <a:rPr lang="el-GR" altLang="el-GR" sz="3100" dirty="0">
                <a:latin typeface="Times New Roman" panose="02020603050405020304" pitchFamily="18" charset="0"/>
              </a:rPr>
              <a:t>. </a:t>
            </a:r>
          </a:p>
          <a:p>
            <a:pPr algn="ctr">
              <a:spcBef>
                <a:spcPct val="0"/>
              </a:spcBef>
              <a:buNone/>
            </a:pPr>
            <a:endParaRPr lang="el-GR" altLang="el-GR" b="1" dirty="0" smtClean="0">
              <a:latin typeface="Times New Roman" panose="02020603050405020304" pitchFamily="18" charset="0"/>
            </a:endParaRPr>
          </a:p>
          <a:p>
            <a:pPr algn="ctr">
              <a:spcBef>
                <a:spcPct val="0"/>
              </a:spcBef>
              <a:buNone/>
            </a:pPr>
            <a:endParaRPr lang="el-GR" altLang="el-GR" b="1" dirty="0">
              <a:latin typeface="Times New Roman" panose="02020603050405020304" pitchFamily="18" charset="0"/>
            </a:endParaRPr>
          </a:p>
          <a:p>
            <a:pPr algn="ctr">
              <a:spcBef>
                <a:spcPct val="0"/>
              </a:spcBef>
              <a:buNone/>
            </a:pPr>
            <a:r>
              <a:rPr lang="el-GR" altLang="el-GR" sz="4100" b="1" dirty="0"/>
              <a:t>5 5 5 5</a:t>
            </a:r>
            <a:r>
              <a:rPr lang="el-GR" altLang="el-GR" sz="3800" b="1" dirty="0"/>
              <a:t/>
            </a:r>
            <a:br>
              <a:rPr lang="el-GR" altLang="el-GR" sz="3800" b="1" dirty="0"/>
            </a:br>
            <a:endParaRPr lang="el-GR" altLang="el-GR" sz="3800" b="1" dirty="0" smtClean="0"/>
          </a:p>
          <a:p>
            <a:pPr algn="ctr">
              <a:spcBef>
                <a:spcPct val="0"/>
              </a:spcBef>
              <a:buNone/>
            </a:pPr>
            <a:endParaRPr lang="el-GR" altLang="el-GR" sz="3800" b="1" dirty="0" smtClean="0"/>
          </a:p>
          <a:p>
            <a:pPr algn="ctr">
              <a:spcBef>
                <a:spcPct val="0"/>
              </a:spcBef>
              <a:buNone/>
            </a:pPr>
            <a:endParaRPr lang="el-GR" altLang="el-GR" sz="3800" b="1" dirty="0"/>
          </a:p>
          <a:p>
            <a:pPr algn="ctr">
              <a:spcBef>
                <a:spcPct val="0"/>
              </a:spcBef>
              <a:buNone/>
            </a:pPr>
            <a:endParaRPr lang="el-GR" altLang="el-GR" sz="3800" b="1" dirty="0"/>
          </a:p>
          <a:p>
            <a:pPr algn="ctr">
              <a:spcBef>
                <a:spcPct val="0"/>
              </a:spcBef>
              <a:buNone/>
            </a:pPr>
            <a:r>
              <a:rPr lang="el-GR" altLang="el-GR" sz="4100" b="1" dirty="0"/>
              <a:t>5 000 	0 5 00	</a:t>
            </a:r>
            <a:r>
              <a:rPr lang="el-GR" altLang="el-GR" sz="4100" b="1" dirty="0" smtClean="0"/>
              <a:t>005 </a:t>
            </a:r>
            <a:r>
              <a:rPr lang="el-GR" altLang="el-GR" sz="4100" b="1" dirty="0"/>
              <a:t>0		0005</a:t>
            </a:r>
          </a:p>
          <a:p>
            <a:pPr marL="0" indent="0">
              <a:buNone/>
            </a:pPr>
            <a:endParaRPr lang="el-GR" sz="4100" dirty="0"/>
          </a:p>
        </p:txBody>
      </p:sp>
      <p:sp>
        <p:nvSpPr>
          <p:cNvPr id="4" name="Line 5"/>
          <p:cNvSpPr>
            <a:spLocks noChangeShapeType="1"/>
          </p:cNvSpPr>
          <p:nvPr/>
        </p:nvSpPr>
        <p:spPr bwMode="auto">
          <a:xfrm flipH="1">
            <a:off x="1198154" y="4582071"/>
            <a:ext cx="2807667" cy="122319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5" name="Line 6"/>
          <p:cNvSpPr>
            <a:spLocks noChangeShapeType="1"/>
          </p:cNvSpPr>
          <p:nvPr/>
        </p:nvSpPr>
        <p:spPr bwMode="auto">
          <a:xfrm flipH="1">
            <a:off x="3381851" y="4743945"/>
            <a:ext cx="938845" cy="97116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6" name="Line 8"/>
          <p:cNvSpPr>
            <a:spLocks noChangeShapeType="1"/>
          </p:cNvSpPr>
          <p:nvPr/>
        </p:nvSpPr>
        <p:spPr bwMode="auto">
          <a:xfrm>
            <a:off x="4605925" y="4834098"/>
            <a:ext cx="326115" cy="88101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7" name="Line 9"/>
          <p:cNvSpPr>
            <a:spLocks noChangeShapeType="1"/>
          </p:cNvSpPr>
          <p:nvPr/>
        </p:nvSpPr>
        <p:spPr bwMode="auto">
          <a:xfrm>
            <a:off x="5079563" y="4582071"/>
            <a:ext cx="2588782" cy="122319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1064722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ΔΕΚΑΔΙΚΟ ΣΥΣΤΗΜΑ </a:t>
            </a:r>
            <a:r>
              <a:rPr lang="el-GR" dirty="0" smtClean="0"/>
              <a:t>ΑΡΙΘΜΗΣΗΣ</a:t>
            </a:r>
            <a:r>
              <a:rPr lang="en-US" dirty="0" smtClean="0"/>
              <a:t> (1)</a:t>
            </a:r>
            <a:endParaRPr lang="el-GR" dirty="0"/>
          </a:p>
        </p:txBody>
      </p:sp>
      <p:sp>
        <p:nvSpPr>
          <p:cNvPr id="3" name="Θέση περιεχομένου 2"/>
          <p:cNvSpPr>
            <a:spLocks noGrp="1"/>
          </p:cNvSpPr>
          <p:nvPr>
            <p:ph idx="1"/>
          </p:nvPr>
        </p:nvSpPr>
        <p:spPr/>
        <p:txBody>
          <a:bodyPr/>
          <a:lstStyle/>
          <a:p>
            <a:pPr algn="ctr">
              <a:spcBef>
                <a:spcPct val="50000"/>
              </a:spcBef>
              <a:buNone/>
            </a:pPr>
            <a:r>
              <a:rPr lang="el-GR" altLang="el-GR" b="1" dirty="0"/>
              <a:t>Το δεκαδικό σύστημα αρίθμησης</a:t>
            </a:r>
          </a:p>
          <a:p>
            <a:pPr algn="ctr">
              <a:spcBef>
                <a:spcPct val="50000"/>
              </a:spcBef>
              <a:buNone/>
            </a:pPr>
            <a:r>
              <a:rPr lang="el-GR" altLang="el-GR" dirty="0" smtClean="0"/>
              <a:t>είναι </a:t>
            </a:r>
            <a:r>
              <a:rPr lang="el-GR" altLang="el-GR" dirty="0"/>
              <a:t>ένα αριθμητικό σύστημα θέσης</a:t>
            </a:r>
          </a:p>
          <a:p>
            <a:pPr algn="ctr">
              <a:spcBef>
                <a:spcPct val="50000"/>
              </a:spcBef>
              <a:buNone/>
            </a:pPr>
            <a:r>
              <a:rPr lang="el-GR" altLang="el-GR" dirty="0"/>
              <a:t>δέκα αριθμητικά σύμβολα </a:t>
            </a:r>
            <a:r>
              <a:rPr lang="el-GR" altLang="el-GR" dirty="0" err="1"/>
              <a:t>ινδο</a:t>
            </a:r>
            <a:r>
              <a:rPr lang="el-GR" altLang="el-GR" dirty="0"/>
              <a:t>-αραβικής προέλευσης (αποκαλούνται ψηφία) </a:t>
            </a:r>
          </a:p>
          <a:p>
            <a:pPr algn="ctr">
              <a:spcBef>
                <a:spcPct val="50000"/>
              </a:spcBef>
              <a:buNone/>
            </a:pPr>
            <a:r>
              <a:rPr lang="el-GR" altLang="el-GR" sz="4800" dirty="0"/>
              <a:t>0, 1, 2, 3, 4, 5, 6, 7, 8, 9</a:t>
            </a:r>
          </a:p>
          <a:p>
            <a:pPr marL="0" indent="0">
              <a:buNone/>
            </a:pPr>
            <a:endParaRPr lang="el-GR" dirty="0"/>
          </a:p>
        </p:txBody>
      </p:sp>
    </p:spTree>
    <p:extLst>
      <p:ext uri="{BB962C8B-B14F-4D97-AF65-F5344CB8AC3E}">
        <p14:creationId xmlns:p14="http://schemas.microsoft.com/office/powerpoint/2010/main" val="3088608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ΔΕΚΑΔΙΚΟ ΣΥΣΤΗΜΑ </a:t>
            </a:r>
            <a:r>
              <a:rPr lang="el-GR" dirty="0" smtClean="0"/>
              <a:t>ΑΡΙΘΜΗΣΗΣ</a:t>
            </a:r>
            <a:r>
              <a:rPr lang="en-US" dirty="0" smtClean="0"/>
              <a:t> (2</a:t>
            </a:r>
            <a:r>
              <a:rPr lang="en-US" dirty="0" smtClean="0"/>
              <a:t>)</a:t>
            </a:r>
            <a:endParaRPr lang="el-GR" dirty="0"/>
          </a:p>
        </p:txBody>
      </p:sp>
      <p:sp>
        <p:nvSpPr>
          <p:cNvPr id="3" name="Θέση περιεχομένου 2"/>
          <p:cNvSpPr>
            <a:spLocks noGrp="1"/>
          </p:cNvSpPr>
          <p:nvPr>
            <p:ph idx="1"/>
          </p:nvPr>
        </p:nvSpPr>
        <p:spPr>
          <a:xfrm>
            <a:off x="457200" y="1628800"/>
            <a:ext cx="8229600" cy="4824536"/>
          </a:xfrm>
        </p:spPr>
        <p:txBody>
          <a:bodyPr>
            <a:normAutofit fontScale="85000" lnSpcReduction="20000"/>
          </a:bodyPr>
          <a:lstStyle/>
          <a:p>
            <a:pPr algn="ctr">
              <a:spcBef>
                <a:spcPct val="50000"/>
              </a:spcBef>
              <a:buNone/>
            </a:pPr>
            <a:r>
              <a:rPr lang="el-GR" altLang="el-GR" sz="3300" b="1" dirty="0"/>
              <a:t>Οι βασικοί κανόνες συνδυασμού των αριθμητικών συμβόλων για τη γραφή ενός αριθμού είναι:</a:t>
            </a:r>
          </a:p>
          <a:p>
            <a:pPr>
              <a:spcBef>
                <a:spcPct val="50000"/>
              </a:spcBef>
              <a:buFontTx/>
              <a:buAutoNum type="arabicPeriod"/>
            </a:pPr>
            <a:endParaRPr lang="el-GR" altLang="el-GR" sz="3300" dirty="0"/>
          </a:p>
          <a:p>
            <a:pPr>
              <a:spcBef>
                <a:spcPct val="0"/>
              </a:spcBef>
              <a:buFontTx/>
              <a:buAutoNum type="arabicPeriod"/>
            </a:pPr>
            <a:r>
              <a:rPr lang="el-GR" altLang="el-GR" sz="3300" b="1" dirty="0"/>
              <a:t>Η αριθμητική αξία κάθε ψηφίου </a:t>
            </a:r>
            <a:r>
              <a:rPr lang="el-GR" altLang="el-GR" sz="3300" dirty="0"/>
              <a:t>προσδιορίζεται από το γινόμενο του αριθμού των μονάδων που εκφράζει επί το πλήθος των μονάδων που αντιστοιχίζεται σε κάθε θέση αναγραφής του. </a:t>
            </a:r>
          </a:p>
          <a:p>
            <a:pPr>
              <a:spcBef>
                <a:spcPct val="0"/>
              </a:spcBef>
              <a:buFontTx/>
              <a:buAutoNum type="arabicPeriod"/>
            </a:pPr>
            <a:endParaRPr lang="el-GR" altLang="el-GR" sz="3300" dirty="0"/>
          </a:p>
          <a:p>
            <a:pPr>
              <a:spcBef>
                <a:spcPct val="0"/>
              </a:spcBef>
              <a:buFontTx/>
              <a:buAutoNum type="arabicPeriod"/>
            </a:pPr>
            <a:r>
              <a:rPr lang="el-GR" altLang="el-GR" sz="3300" b="1" dirty="0"/>
              <a:t>Το πλήθος των μονάδων που αντιστοιχίζεται σε κάθε θέση αναγραφής ενός  αριθμητικού ψηφίου </a:t>
            </a:r>
            <a:r>
              <a:rPr lang="el-GR" altLang="el-GR" sz="3300" dirty="0"/>
              <a:t>προσδιορίζεται διαδοχικά ως πολλαπλάσιο του 10, που αποτελεί  η βάση του δεκαδικού συστήματος</a:t>
            </a:r>
            <a:r>
              <a:rPr lang="el-GR" altLang="el-GR" dirty="0"/>
              <a:t>.</a:t>
            </a:r>
            <a:r>
              <a:rPr lang="el-GR" altLang="el-GR" sz="2800" dirty="0"/>
              <a:t> </a:t>
            </a:r>
          </a:p>
          <a:p>
            <a:endParaRPr lang="el-GR" dirty="0"/>
          </a:p>
        </p:txBody>
      </p:sp>
    </p:spTree>
    <p:extLst>
      <p:ext uri="{BB962C8B-B14F-4D97-AF65-F5344CB8AC3E}">
        <p14:creationId xmlns:p14="http://schemas.microsoft.com/office/powerpoint/2010/main" val="2929032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ΔΕΚΑΔΙΚΟ ΣΥΣΤΗΜΑ ΑΡΙΘΜΗΣΗΣ</a:t>
            </a:r>
            <a:r>
              <a:rPr lang="en-US" dirty="0" smtClean="0"/>
              <a:t> </a:t>
            </a:r>
            <a:r>
              <a:rPr lang="en-US" dirty="0" smtClean="0"/>
              <a:t>(3)</a:t>
            </a:r>
            <a:endParaRPr lang="el-GR" dirty="0"/>
          </a:p>
        </p:txBody>
      </p:sp>
      <p:sp>
        <p:nvSpPr>
          <p:cNvPr id="4" name="Text Box 186"/>
          <p:cNvSpPr txBox="1">
            <a:spLocks noGrp="1" noChangeArrowheads="1"/>
          </p:cNvSpPr>
          <p:nvPr>
            <p:ph idx="1"/>
          </p:nvPr>
        </p:nvSpPr>
        <p:spPr bwMode="auto">
          <a:xfrm>
            <a:off x="464156" y="1556792"/>
            <a:ext cx="8229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b="1" dirty="0">
                <a:latin typeface="+mn-lt"/>
              </a:rPr>
              <a:t>5 5. 5 5 5,555</a:t>
            </a:r>
          </a:p>
        </p:txBody>
      </p:sp>
      <p:graphicFrame>
        <p:nvGraphicFramePr>
          <p:cNvPr id="5" name="Group 192"/>
          <p:cNvGraphicFramePr>
            <a:graphicFrameLocks noGrp="1"/>
          </p:cNvGraphicFramePr>
          <p:nvPr>
            <p:extLst>
              <p:ext uri="{D42A27DB-BD31-4B8C-83A1-F6EECF244321}">
                <p14:modId xmlns:p14="http://schemas.microsoft.com/office/powerpoint/2010/main" val="533224965"/>
              </p:ext>
            </p:extLst>
          </p:nvPr>
        </p:nvGraphicFramePr>
        <p:xfrm>
          <a:off x="250825" y="2337395"/>
          <a:ext cx="8785671" cy="3971925"/>
        </p:xfrm>
        <a:graphic>
          <a:graphicData uri="http://schemas.openxmlformats.org/drawingml/2006/table">
            <a:tbl>
              <a:tblPr/>
              <a:tblGrid>
                <a:gridCol w="1223963"/>
                <a:gridCol w="1008980"/>
                <a:gridCol w="926182"/>
                <a:gridCol w="1054100"/>
                <a:gridCol w="898525"/>
                <a:gridCol w="1008063"/>
                <a:gridCol w="1225698"/>
                <a:gridCol w="1440160"/>
              </a:tblGrid>
              <a:tr h="720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5 ,</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a:t>
                      </a:r>
                      <a:r>
                        <a:rPr kumimoji="0" lang="el-GR" sz="3200" b="0" i="0" u="none" strike="noStrike" cap="none" normalizeH="0" baseline="30000" dirty="0" smtClean="0">
                          <a:ln>
                            <a:noFill/>
                          </a:ln>
                          <a:solidFill>
                            <a:schemeClr val="tx1"/>
                          </a:solidFill>
                          <a:effectLst/>
                          <a:latin typeface="+mn-lt"/>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a:t>
                      </a:r>
                      <a:r>
                        <a:rPr kumimoji="0" lang="el-GR" sz="3200" b="0" i="0" u="none" strike="noStrike" cap="none" normalizeH="0" baseline="30000" dirty="0" smtClean="0">
                          <a:ln>
                            <a:noFill/>
                          </a:ln>
                          <a:solidFill>
                            <a:schemeClr val="tx1"/>
                          </a:solidFill>
                          <a:effectLst/>
                          <a:latin typeface="+mn-lt"/>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a:t>
                      </a:r>
                      <a:r>
                        <a:rPr kumimoji="0" lang="el-GR" sz="3200" b="0" i="0" u="none" strike="noStrike" cap="none" normalizeH="0" baseline="30000" dirty="0" smtClean="0">
                          <a:ln>
                            <a:noFill/>
                          </a:ln>
                          <a:solidFill>
                            <a:schemeClr val="tx1"/>
                          </a:solidFill>
                          <a:effectLst/>
                          <a:latin typeface="+mn-lt"/>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a:t>
                      </a:r>
                      <a:r>
                        <a:rPr kumimoji="0" lang="el-GR" sz="3200" b="0" i="0" u="none" strike="noStrike" cap="none" normalizeH="0" baseline="30000" dirty="0" smtClean="0">
                          <a:ln>
                            <a:noFill/>
                          </a:ln>
                          <a:solidFill>
                            <a:schemeClr val="tx1"/>
                          </a:solidFill>
                          <a:effectLst/>
                          <a:latin typeface="+mn-lt"/>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a:t>
                      </a:r>
                      <a:r>
                        <a:rPr kumimoji="0" lang="el-GR" sz="3200" b="0" i="0" u="none" strike="noStrike" cap="none" normalizeH="0" baseline="30000" dirty="0" smtClean="0">
                          <a:ln>
                            <a:noFill/>
                          </a:ln>
                          <a:solidFill>
                            <a:schemeClr val="tx1"/>
                          </a:solidFill>
                          <a:effectLst/>
                          <a:latin typeface="+mn-lt"/>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a:t>
                      </a:r>
                      <a:r>
                        <a:rPr kumimoji="0" lang="el-GR" sz="3200" b="0" i="0" u="none" strike="noStrike" cap="none" normalizeH="0" baseline="30000" dirty="0" smtClean="0">
                          <a:ln>
                            <a:noFill/>
                          </a:ln>
                          <a:solidFill>
                            <a:schemeClr val="tx1"/>
                          </a:solidFill>
                          <a:effectLst/>
                          <a:latin typeface="+mn-lt"/>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smtClean="0">
                          <a:ln>
                            <a:noFill/>
                          </a:ln>
                          <a:solidFill>
                            <a:schemeClr val="tx1"/>
                          </a:solidFill>
                          <a:effectLst/>
                          <a:latin typeface="+mn-lt"/>
                        </a:rPr>
                        <a:t>10</a:t>
                      </a:r>
                      <a:r>
                        <a:rPr kumimoji="0" lang="el-GR" sz="3200" b="0" i="0" u="none" strike="noStrike" cap="none" normalizeH="0" baseline="30000" smtClean="0">
                          <a:ln>
                            <a:noFill/>
                          </a:ln>
                          <a:solidFill>
                            <a:schemeClr val="tx1"/>
                          </a:solidFill>
                          <a:effectLst/>
                          <a:latin typeface="+mn-lt"/>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a:t>
                      </a:r>
                      <a:r>
                        <a:rPr kumimoji="0" lang="el-GR" sz="3200" b="0" i="0" u="none" strike="noStrike" cap="none" normalizeH="0" baseline="30000" dirty="0" smtClean="0">
                          <a:ln>
                            <a:noFill/>
                          </a:ln>
                          <a:solidFill>
                            <a:schemeClr val="tx1"/>
                          </a:solidFill>
                          <a:effectLst/>
                          <a:latin typeface="+mn-lt"/>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10000</a:t>
                      </a:r>
                      <a:endParaRPr kumimoji="0" lang="el-GR" sz="3200" b="0" i="0" u="none" strike="noStrike" cap="none" normalizeH="0" baseline="30000" dirty="0" smtClean="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1000</a:t>
                      </a:r>
                      <a:endParaRPr kumimoji="0" lang="el-GR" sz="3200" b="0"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smtClean="0">
                          <a:ln>
                            <a:noFill/>
                          </a:ln>
                          <a:solidFill>
                            <a:schemeClr val="tx1"/>
                          </a:solidFill>
                          <a:effectLst/>
                          <a:latin typeface="+mn-lt"/>
                        </a:rPr>
                        <a:t>100</a:t>
                      </a:r>
                      <a:endParaRPr kumimoji="0" lang="el-GR" sz="3200" b="0" i="0" u="none" strike="noStrike" cap="none" normalizeH="0" baseline="3000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10</a:t>
                      </a:r>
                      <a:endParaRPr kumimoji="0" lang="el-GR" sz="3200" b="0"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a:t>
                      </a:r>
                      <a:endParaRPr kumimoji="0" lang="el-GR" sz="3200" b="0"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1/10</a:t>
                      </a:r>
                      <a:endParaRPr kumimoji="0" lang="el-GR" sz="3200" b="0"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dirty="0" smtClean="0">
                          <a:ln>
                            <a:noFill/>
                          </a:ln>
                          <a:solidFill>
                            <a:schemeClr val="tx1"/>
                          </a:solidFill>
                          <a:effectLst/>
                          <a:latin typeface="+mn-lt"/>
                        </a:rPr>
                        <a:t>1/100</a:t>
                      </a:r>
                      <a:endParaRPr kumimoji="0" lang="el-GR" sz="3200" b="0"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0" i="0" u="none" strike="noStrike" cap="none" normalizeH="0" baseline="0" smtClean="0">
                          <a:ln>
                            <a:noFill/>
                          </a:ln>
                          <a:solidFill>
                            <a:schemeClr val="tx1"/>
                          </a:solidFill>
                          <a:effectLst/>
                          <a:latin typeface="+mn-lt"/>
                        </a:rPr>
                        <a:t>1/1000</a:t>
                      </a:r>
                      <a:endParaRPr kumimoji="0" lang="el-GR" sz="3200" b="0" i="0" u="none" strike="noStrike" cap="none" normalizeH="0" baseline="3000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1" i="0" u="none" strike="noStrike" cap="none" normalizeH="0" baseline="0" dirty="0" smtClean="0">
                          <a:ln>
                            <a:noFill/>
                          </a:ln>
                          <a:solidFill>
                            <a:schemeClr val="tx1"/>
                          </a:solidFill>
                          <a:effectLst/>
                          <a:latin typeface="+mn-lt"/>
                        </a:rPr>
                        <a:t>50000</a:t>
                      </a:r>
                      <a:endParaRPr kumimoji="0" lang="el-GR" sz="3200" b="1" i="0" u="none" strike="noStrike" cap="none" normalizeH="0" baseline="30000" dirty="0" smtClean="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1" i="0" u="none" strike="noStrike" cap="none" normalizeH="0" baseline="0" dirty="0" smtClean="0">
                          <a:ln>
                            <a:noFill/>
                          </a:ln>
                          <a:solidFill>
                            <a:schemeClr val="tx1"/>
                          </a:solidFill>
                          <a:effectLst/>
                          <a:latin typeface="+mn-lt"/>
                        </a:rPr>
                        <a:t>5000</a:t>
                      </a:r>
                      <a:endParaRPr kumimoji="0" lang="el-GR" sz="32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1" i="0" u="none" strike="noStrike" cap="none" normalizeH="0" baseline="0" dirty="0" smtClean="0">
                          <a:ln>
                            <a:noFill/>
                          </a:ln>
                          <a:solidFill>
                            <a:schemeClr val="tx1"/>
                          </a:solidFill>
                          <a:effectLst/>
                          <a:latin typeface="+mn-lt"/>
                        </a:rPr>
                        <a:t>500</a:t>
                      </a:r>
                      <a:endParaRPr kumimoji="0" lang="el-GR" sz="32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1" i="0" u="none" strike="noStrike" cap="none" normalizeH="0" baseline="0" dirty="0" smtClean="0">
                          <a:ln>
                            <a:noFill/>
                          </a:ln>
                          <a:solidFill>
                            <a:schemeClr val="tx1"/>
                          </a:solidFill>
                          <a:effectLst/>
                          <a:latin typeface="+mn-lt"/>
                        </a:rPr>
                        <a:t>50</a:t>
                      </a:r>
                      <a:endParaRPr kumimoji="0" lang="el-GR" sz="32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1" i="0" u="none" strike="noStrike" cap="none" normalizeH="0" baseline="0" dirty="0" smtClean="0">
                          <a:ln>
                            <a:noFill/>
                          </a:ln>
                          <a:solidFill>
                            <a:schemeClr val="tx1"/>
                          </a:solidFill>
                          <a:effectLst/>
                          <a:latin typeface="+mn-lt"/>
                        </a:rPr>
                        <a:t>5</a:t>
                      </a:r>
                      <a:endParaRPr kumimoji="0" lang="el-GR" sz="32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1" i="0" u="none" strike="noStrike" cap="none" normalizeH="0" baseline="0" dirty="0" smtClean="0">
                          <a:ln>
                            <a:noFill/>
                          </a:ln>
                          <a:solidFill>
                            <a:schemeClr val="tx1"/>
                          </a:solidFill>
                          <a:effectLst/>
                          <a:latin typeface="+mn-lt"/>
                        </a:rPr>
                        <a:t>5/10</a:t>
                      </a:r>
                      <a:endParaRPr kumimoji="0" lang="el-GR" sz="32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1" i="0" u="none" strike="noStrike" cap="none" normalizeH="0" baseline="0" dirty="0" smtClean="0">
                          <a:ln>
                            <a:noFill/>
                          </a:ln>
                          <a:solidFill>
                            <a:schemeClr val="tx1"/>
                          </a:solidFill>
                          <a:effectLst/>
                          <a:latin typeface="+mn-lt"/>
                        </a:rPr>
                        <a:t>5/100</a:t>
                      </a:r>
                      <a:endParaRPr kumimoji="0" lang="el-GR" sz="32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3200" b="1" i="0" u="none" strike="noStrike" cap="none" normalizeH="0" baseline="0" dirty="0" smtClean="0">
                          <a:ln>
                            <a:noFill/>
                          </a:ln>
                          <a:solidFill>
                            <a:schemeClr val="tx1"/>
                          </a:solidFill>
                          <a:effectLst/>
                          <a:latin typeface="+mn-lt"/>
                        </a:rPr>
                        <a:t>5/1000</a:t>
                      </a:r>
                      <a:endParaRPr kumimoji="0" lang="el-GR" sz="32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smtClean="0">
                          <a:ln>
                            <a:noFill/>
                          </a:ln>
                          <a:solidFill>
                            <a:schemeClr val="tx1"/>
                          </a:solidFill>
                          <a:effectLst/>
                          <a:latin typeface="+mn-lt"/>
                        </a:rPr>
                        <a:t>5</a:t>
                      </a:r>
                      <a:endParaRPr kumimoji="0" lang="el-GR" sz="2800" b="1" i="0" u="none" strike="noStrike" cap="none" normalizeH="0" baseline="3000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 5 ,</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mn-lt"/>
                        </a:rPr>
                        <a:t>5</a:t>
                      </a:r>
                      <a:endParaRPr kumimoji="0" lang="el-GR" sz="2800" b="1" i="0" u="none" strike="noStrike" cap="none" normalizeH="0" baseline="30000" dirty="0" smtClean="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12661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ΔΕΚΑΔΙΚΟ ΣΥΣΤΗΜΑ </a:t>
            </a:r>
            <a:r>
              <a:rPr lang="el-GR" dirty="0" smtClean="0"/>
              <a:t>ΑΡΙΘΜΗΣΗΣ</a:t>
            </a:r>
            <a:r>
              <a:rPr lang="en-US" dirty="0" smtClean="0"/>
              <a:t> (4)</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l-GR" sz="2800" b="1" dirty="0" smtClean="0"/>
              <a:t>Η αριθμητική </a:t>
            </a:r>
            <a:r>
              <a:rPr lang="el-GR" altLang="el-GR" sz="2800" b="1" dirty="0"/>
              <a:t>αξία </a:t>
            </a:r>
            <a:r>
              <a:rPr lang="el-GR" altLang="el-GR" sz="2800" dirty="0"/>
              <a:t>κάθε αριθμού ορίζεται από </a:t>
            </a:r>
            <a:r>
              <a:rPr lang="el-GR" altLang="el-GR" sz="2800" dirty="0" smtClean="0"/>
              <a:t>το άθροισμα </a:t>
            </a:r>
            <a:r>
              <a:rPr lang="el-GR" altLang="el-GR" sz="2800" dirty="0"/>
              <a:t>των γινομένων </a:t>
            </a:r>
            <a:r>
              <a:rPr lang="el-GR" altLang="el-GR" sz="2800" dirty="0" smtClean="0"/>
              <a:t>που σχηματίζονται σύμφωνα </a:t>
            </a:r>
            <a:r>
              <a:rPr lang="el-GR" altLang="el-GR" sz="2800" dirty="0"/>
              <a:t>με τον προηγούμενο κανόνα</a:t>
            </a:r>
            <a:r>
              <a:rPr lang="el-GR" altLang="el-GR" sz="2800" dirty="0" smtClean="0"/>
              <a:t>.</a:t>
            </a:r>
          </a:p>
          <a:p>
            <a:pPr marL="0" indent="0">
              <a:buNone/>
            </a:pPr>
            <a:endParaRPr lang="el-GR" altLang="el-GR" sz="2800" dirty="0" smtClean="0"/>
          </a:p>
          <a:p>
            <a:pPr marL="0" indent="0" algn="ctr">
              <a:buNone/>
            </a:pPr>
            <a:r>
              <a:rPr lang="el-GR" altLang="el-GR" sz="2800" b="1" dirty="0"/>
              <a:t>5 5. 5 5 5 , 555</a:t>
            </a:r>
          </a:p>
          <a:p>
            <a:pPr marL="0" indent="0">
              <a:buNone/>
            </a:pPr>
            <a:endParaRPr lang="el-GR" sz="2800" dirty="0" smtClean="0"/>
          </a:p>
          <a:p>
            <a:pPr marL="0" indent="0" algn="ctr">
              <a:buNone/>
            </a:pPr>
            <a:r>
              <a:rPr lang="el-GR" altLang="el-GR" sz="2800" b="1" dirty="0"/>
              <a:t>50.000 + 5.000 + 500 + 50 + 5 + 0,5 + 0,05+	0,005</a:t>
            </a:r>
          </a:p>
          <a:p>
            <a:pPr marL="0" indent="0">
              <a:buNone/>
            </a:pPr>
            <a:endParaRPr lang="el-GR" sz="2800" dirty="0"/>
          </a:p>
        </p:txBody>
      </p:sp>
    </p:spTree>
    <p:extLst>
      <p:ext uri="{BB962C8B-B14F-4D97-AF65-F5344CB8AC3E}">
        <p14:creationId xmlns:p14="http://schemas.microsoft.com/office/powerpoint/2010/main" val="11876904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ΔΕΚΑΔΙΚΟ ΑΡΙΘΜΗΤΙΚΟ ΣΥΣΤΗΜΑ</a:t>
            </a:r>
            <a:r>
              <a:rPr lang="en-US" dirty="0" smtClean="0"/>
              <a:t> </a:t>
            </a:r>
            <a:r>
              <a:rPr lang="en-US" dirty="0" smtClean="0"/>
              <a:t>(</a:t>
            </a:r>
            <a:r>
              <a:rPr lang="en-US" dirty="0"/>
              <a:t>5</a:t>
            </a:r>
            <a:r>
              <a:rPr lang="en-US" dirty="0" smtClean="0"/>
              <a:t>)</a:t>
            </a:r>
            <a:endParaRPr lang="el-GR" dirty="0"/>
          </a:p>
        </p:txBody>
      </p:sp>
      <p:sp>
        <p:nvSpPr>
          <p:cNvPr id="3" name="Θέση περιεχομένου 2"/>
          <p:cNvSpPr>
            <a:spLocks noGrp="1"/>
          </p:cNvSpPr>
          <p:nvPr>
            <p:ph idx="1"/>
          </p:nvPr>
        </p:nvSpPr>
        <p:spPr>
          <a:xfrm>
            <a:off x="464156" y="1556792"/>
            <a:ext cx="8229600" cy="4896544"/>
          </a:xfrm>
        </p:spPr>
        <p:txBody>
          <a:bodyPr>
            <a:normAutofit/>
          </a:bodyPr>
          <a:lstStyle/>
          <a:p>
            <a:pPr algn="ctr">
              <a:spcBef>
                <a:spcPct val="50000"/>
              </a:spcBef>
              <a:buNone/>
            </a:pPr>
            <a:r>
              <a:rPr lang="el-GR" altLang="zh-CN" sz="2800" b="1" dirty="0" smtClean="0"/>
              <a:t>Η </a:t>
            </a:r>
            <a:r>
              <a:rPr lang="el-GR" altLang="zh-CN" sz="2800" b="1" dirty="0"/>
              <a:t>ευκολία στη γραφή των αριθμών </a:t>
            </a:r>
            <a:r>
              <a:rPr lang="el-GR" altLang="zh-CN" sz="2800" dirty="0"/>
              <a:t>αλλά κυρίως στην </a:t>
            </a:r>
            <a:r>
              <a:rPr lang="el-GR" altLang="zh-CN" sz="2800" b="1" dirty="0"/>
              <a:t>εκτέλεση αριθμητικών πράξεων</a:t>
            </a:r>
          </a:p>
          <a:p>
            <a:pPr algn="ctr">
              <a:spcBef>
                <a:spcPct val="50000"/>
              </a:spcBef>
              <a:buNone/>
            </a:pPr>
            <a:r>
              <a:rPr lang="el-GR" altLang="zh-CN" sz="2800" dirty="0"/>
              <a:t>σε συνδυασμό</a:t>
            </a:r>
          </a:p>
          <a:p>
            <a:pPr algn="ctr">
              <a:spcBef>
                <a:spcPct val="50000"/>
              </a:spcBef>
              <a:buNone/>
            </a:pPr>
            <a:r>
              <a:rPr lang="el-GR" altLang="zh-CN" sz="2800" dirty="0"/>
              <a:t>με τη </a:t>
            </a:r>
            <a:r>
              <a:rPr lang="el-GR" altLang="zh-CN" sz="2800" b="1" dirty="0"/>
              <a:t>χρησιμοποίηση ως βάση του αριθμού “δέκα” </a:t>
            </a:r>
            <a:r>
              <a:rPr lang="el-GR" altLang="zh-CN" sz="2800" dirty="0"/>
              <a:t>που αντιστοιχίζεται στα δάχτυλα των χεριών ενός ανθρώπου</a:t>
            </a:r>
          </a:p>
          <a:p>
            <a:pPr algn="ctr">
              <a:spcBef>
                <a:spcPct val="50000"/>
              </a:spcBef>
              <a:buNone/>
            </a:pPr>
            <a:r>
              <a:rPr lang="el-GR" altLang="zh-CN" sz="2800" dirty="0"/>
              <a:t>συντέλεσε αποφασιστικά στην καθολική επικράτηση του δεκαδικού συστήματος αρίθμησης. </a:t>
            </a:r>
            <a:endParaRPr lang="el-GR" altLang="el-GR" sz="2800" dirty="0"/>
          </a:p>
          <a:p>
            <a:pPr marL="0" indent="0">
              <a:buNone/>
            </a:pPr>
            <a:endParaRPr lang="el-GR" dirty="0"/>
          </a:p>
        </p:txBody>
      </p:sp>
    </p:spTree>
    <p:extLst>
      <p:ext uri="{BB962C8B-B14F-4D97-AF65-F5344CB8AC3E}">
        <p14:creationId xmlns:p14="http://schemas.microsoft.com/office/powerpoint/2010/main" val="3811235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ΔΕΚΑΔΙΚΟ ΑΡΙΘΜΗΤΙΚΟ ΣΥΣΤΗΜΑ</a:t>
            </a:r>
            <a:r>
              <a:rPr lang="en-US" dirty="0" smtClean="0"/>
              <a:t> </a:t>
            </a:r>
            <a:r>
              <a:rPr lang="en-US" dirty="0" smtClean="0"/>
              <a:t>(</a:t>
            </a:r>
            <a:r>
              <a:rPr lang="en-US" dirty="0"/>
              <a:t>6</a:t>
            </a:r>
            <a:r>
              <a:rPr lang="en-US" dirty="0" smtClean="0"/>
              <a:t>)</a:t>
            </a:r>
            <a:endParaRPr lang="el-GR" dirty="0"/>
          </a:p>
        </p:txBody>
      </p:sp>
      <p:sp>
        <p:nvSpPr>
          <p:cNvPr id="3" name="Θέση περιεχομένου 2"/>
          <p:cNvSpPr>
            <a:spLocks noGrp="1"/>
          </p:cNvSpPr>
          <p:nvPr>
            <p:ph idx="1"/>
          </p:nvPr>
        </p:nvSpPr>
        <p:spPr>
          <a:xfrm>
            <a:off x="464156" y="1556792"/>
            <a:ext cx="8229600" cy="5040560"/>
          </a:xfrm>
        </p:spPr>
        <p:txBody>
          <a:bodyPr>
            <a:normAutofit fontScale="55000" lnSpcReduction="20000"/>
          </a:bodyPr>
          <a:lstStyle/>
          <a:p>
            <a:pPr algn="ctr">
              <a:spcBef>
                <a:spcPct val="50000"/>
              </a:spcBef>
              <a:buNone/>
            </a:pPr>
            <a:r>
              <a:rPr lang="el-GR" altLang="zh-CN" sz="5100" dirty="0" smtClean="0"/>
              <a:t>Η </a:t>
            </a:r>
            <a:r>
              <a:rPr lang="el-GR" altLang="zh-CN" sz="5100" dirty="0"/>
              <a:t>γραφή μεγάλων αριθμών </a:t>
            </a:r>
            <a:endParaRPr lang="en-US" altLang="zh-CN" sz="5100" dirty="0"/>
          </a:p>
          <a:p>
            <a:pPr algn="ctr">
              <a:spcBef>
                <a:spcPct val="50000"/>
              </a:spcBef>
              <a:buNone/>
            </a:pPr>
            <a:r>
              <a:rPr lang="en-US" altLang="el-GR" sz="5100" b="1" dirty="0"/>
              <a:t> XX</a:t>
            </a:r>
            <a:r>
              <a:rPr lang="el-GR" altLang="el-GR" sz="5100" b="1" dirty="0"/>
              <a:t> </a:t>
            </a:r>
            <a:r>
              <a:rPr lang="en-US" altLang="el-GR" sz="5100" b="1" dirty="0"/>
              <a:t>VIII</a:t>
            </a:r>
            <a:r>
              <a:rPr lang="el-GR" altLang="el-GR" sz="5100" b="1" dirty="0"/>
              <a:t> M XXX V</a:t>
            </a:r>
            <a:r>
              <a:rPr lang="en-US" altLang="el-GR" sz="5100" b="1" dirty="0"/>
              <a:t>II</a:t>
            </a:r>
            <a:r>
              <a:rPr lang="el-GR" altLang="el-GR" sz="5100" b="1" dirty="0"/>
              <a:t/>
            </a:r>
            <a:br>
              <a:rPr lang="el-GR" altLang="el-GR" sz="5100" b="1" dirty="0"/>
            </a:br>
            <a:r>
              <a:rPr lang="en-US" altLang="el-GR" sz="5100" b="1" dirty="0"/>
              <a:t>2</a:t>
            </a:r>
            <a:r>
              <a:rPr lang="el-GR" altLang="el-GR" sz="5100" b="1" dirty="0"/>
              <a:t>      </a:t>
            </a:r>
            <a:r>
              <a:rPr lang="en-US" altLang="el-GR" sz="5100" b="1" dirty="0"/>
              <a:t>8</a:t>
            </a:r>
            <a:r>
              <a:rPr lang="el-GR" altLang="el-GR" sz="5100" b="1" dirty="0"/>
              <a:t>   </a:t>
            </a:r>
            <a:r>
              <a:rPr lang="en-US" altLang="el-GR" sz="5100" b="1" dirty="0"/>
              <a:t>1</a:t>
            </a:r>
            <a:r>
              <a:rPr lang="el-GR" altLang="el-GR" sz="5100" b="1" dirty="0"/>
              <a:t>     </a:t>
            </a:r>
            <a:r>
              <a:rPr lang="en-US" altLang="el-GR" sz="5100" b="1" dirty="0"/>
              <a:t>3</a:t>
            </a:r>
            <a:r>
              <a:rPr lang="el-GR" altLang="el-GR" sz="5100" b="1" dirty="0"/>
              <a:t>       </a:t>
            </a:r>
            <a:r>
              <a:rPr lang="en-US" altLang="el-GR" sz="5100" b="1" dirty="0"/>
              <a:t>7</a:t>
            </a:r>
            <a:endParaRPr lang="el-GR" altLang="zh-CN" sz="5100" b="1" dirty="0"/>
          </a:p>
          <a:p>
            <a:pPr algn="ctr">
              <a:spcBef>
                <a:spcPct val="50000"/>
              </a:spcBef>
              <a:buNone/>
            </a:pPr>
            <a:r>
              <a:rPr lang="el-GR" altLang="zh-CN" sz="5100" dirty="0"/>
              <a:t>και κυρίως </a:t>
            </a:r>
            <a:endParaRPr lang="en-US" altLang="zh-CN" sz="5100" dirty="0"/>
          </a:p>
          <a:p>
            <a:pPr algn="ctr">
              <a:spcBef>
                <a:spcPct val="50000"/>
              </a:spcBef>
              <a:buNone/>
            </a:pPr>
            <a:r>
              <a:rPr lang="el-GR" altLang="zh-CN" sz="5100" dirty="0"/>
              <a:t>η εκτέλεση αριθμητικών πράξεων </a:t>
            </a:r>
            <a:endParaRPr lang="en-US" altLang="zh-CN" sz="5100" dirty="0"/>
          </a:p>
          <a:p>
            <a:pPr>
              <a:spcBef>
                <a:spcPct val="50000"/>
              </a:spcBef>
              <a:buNone/>
            </a:pPr>
            <a:r>
              <a:rPr lang="en-US" altLang="el-GR" sz="5100" dirty="0"/>
              <a:t>   </a:t>
            </a:r>
            <a:r>
              <a:rPr lang="el-GR" altLang="el-GR" sz="5100" b="1" dirty="0"/>
              <a:t>M XXX V</a:t>
            </a:r>
            <a:r>
              <a:rPr lang="en-US" altLang="el-GR" sz="5100" b="1" dirty="0"/>
              <a:t>II 		 </a:t>
            </a:r>
            <a:r>
              <a:rPr lang="el-GR" altLang="el-GR" sz="5100" b="1" dirty="0"/>
              <a:t>XXX V</a:t>
            </a:r>
            <a:r>
              <a:rPr lang="en-US" altLang="el-GR" sz="5100" b="1" dirty="0"/>
              <a:t>II </a:t>
            </a:r>
            <a:endParaRPr lang="el-GR" altLang="el-GR" sz="5100" b="1" dirty="0" smtClean="0"/>
          </a:p>
          <a:p>
            <a:pPr>
              <a:spcBef>
                <a:spcPct val="50000"/>
              </a:spcBef>
              <a:buNone/>
            </a:pPr>
            <a:r>
              <a:rPr lang="en-US" altLang="el-GR" sz="5100" b="1" dirty="0" smtClean="0"/>
              <a:t>+ </a:t>
            </a:r>
            <a:r>
              <a:rPr lang="en-US" altLang="el-GR" sz="5100" b="1" dirty="0"/>
              <a:t>XX</a:t>
            </a:r>
            <a:r>
              <a:rPr lang="el-GR" altLang="el-GR" sz="5100" b="1" dirty="0"/>
              <a:t> </a:t>
            </a:r>
            <a:r>
              <a:rPr lang="en-US" altLang="el-GR" sz="5100" b="1" dirty="0"/>
              <a:t>VIII 	</a:t>
            </a:r>
            <a:r>
              <a:rPr lang="el-GR" altLang="el-GR" sz="5100" b="1" dirty="0" smtClean="0"/>
              <a:t>      </a:t>
            </a:r>
            <a:r>
              <a:rPr lang="en-US" altLang="el-GR" sz="5100" b="1" dirty="0" smtClean="0"/>
              <a:t>  x  </a:t>
            </a:r>
            <a:r>
              <a:rPr lang="en-US" altLang="el-GR" sz="5100" b="1" dirty="0"/>
              <a:t>XX</a:t>
            </a:r>
            <a:r>
              <a:rPr lang="el-GR" altLang="el-GR" sz="5100" b="1" dirty="0"/>
              <a:t> </a:t>
            </a:r>
            <a:r>
              <a:rPr lang="en-US" altLang="el-GR" sz="5100" b="1" dirty="0"/>
              <a:t>VIII </a:t>
            </a:r>
            <a:endParaRPr lang="el-GR" altLang="zh-CN" sz="5100" b="1" dirty="0"/>
          </a:p>
          <a:p>
            <a:pPr>
              <a:spcBef>
                <a:spcPct val="50000"/>
              </a:spcBef>
              <a:buNone/>
            </a:pPr>
            <a:r>
              <a:rPr lang="en-US" altLang="el-GR" sz="5100" b="1" dirty="0"/>
              <a:t>   </a:t>
            </a:r>
            <a:r>
              <a:rPr lang="el-GR" altLang="el-GR" sz="5100" b="1" dirty="0"/>
              <a:t> </a:t>
            </a:r>
            <a:r>
              <a:rPr lang="el-GR" altLang="el-GR" sz="5100" b="1" dirty="0" smtClean="0"/>
              <a:t>    </a:t>
            </a:r>
            <a:r>
              <a:rPr lang="en-US" altLang="el-GR" sz="5100" b="1" dirty="0" smtClean="0"/>
              <a:t>137 </a:t>
            </a:r>
            <a:r>
              <a:rPr lang="en-US" altLang="el-GR" sz="5100" b="1" dirty="0"/>
              <a:t>		</a:t>
            </a:r>
            <a:r>
              <a:rPr lang="el-GR" altLang="el-GR" sz="5100" b="1" dirty="0"/>
              <a:t>	</a:t>
            </a:r>
            <a:r>
              <a:rPr lang="en-US" altLang="el-GR" sz="5100" b="1" dirty="0"/>
              <a:t>37 </a:t>
            </a:r>
            <a:r>
              <a:rPr lang="el-GR" altLang="el-GR" sz="5100" b="1" dirty="0" smtClean="0"/>
              <a:t/>
            </a:r>
            <a:br>
              <a:rPr lang="el-GR" altLang="el-GR" sz="5100" b="1" dirty="0" smtClean="0"/>
            </a:br>
            <a:r>
              <a:rPr lang="el-GR" altLang="el-GR" sz="5100" b="1" dirty="0" smtClean="0"/>
              <a:t> </a:t>
            </a:r>
            <a:r>
              <a:rPr lang="en-US" altLang="el-GR" sz="5100" b="1" dirty="0" smtClean="0"/>
              <a:t>+ </a:t>
            </a:r>
            <a:r>
              <a:rPr lang="en-US" altLang="el-GR" sz="5100" b="1" dirty="0" smtClean="0"/>
              <a:t>  28</a:t>
            </a:r>
            <a:r>
              <a:rPr lang="el-GR" altLang="zh-CN" sz="5100" b="1" dirty="0" smtClean="0"/>
              <a:t> </a:t>
            </a:r>
            <a:r>
              <a:rPr lang="el-GR" altLang="zh-CN" sz="5100" b="1" dirty="0"/>
              <a:t>		     </a:t>
            </a:r>
            <a:r>
              <a:rPr lang="el-GR" altLang="zh-CN" sz="5100" b="1" dirty="0" smtClean="0"/>
              <a:t>  </a:t>
            </a:r>
            <a:r>
              <a:rPr lang="en-US" altLang="el-GR" sz="5100" b="1" dirty="0" smtClean="0"/>
              <a:t>x </a:t>
            </a:r>
            <a:r>
              <a:rPr lang="el-GR" altLang="el-GR" sz="5100" b="1" dirty="0" smtClean="0"/>
              <a:t> </a:t>
            </a:r>
            <a:r>
              <a:rPr lang="en-US" altLang="el-GR" sz="5100" b="1" dirty="0"/>
              <a:t>28</a:t>
            </a:r>
          </a:p>
          <a:p>
            <a:pPr algn="ctr">
              <a:spcBef>
                <a:spcPct val="50000"/>
              </a:spcBef>
              <a:buNone/>
            </a:pPr>
            <a:r>
              <a:rPr lang="el-GR" altLang="zh-CN" sz="5100" dirty="0"/>
              <a:t>είναι απλή</a:t>
            </a:r>
            <a:endParaRPr lang="el-GR" altLang="el-GR" sz="5100" dirty="0"/>
          </a:p>
          <a:p>
            <a:pPr marL="0" indent="0">
              <a:buNone/>
            </a:pPr>
            <a:endParaRPr lang="el-GR" dirty="0"/>
          </a:p>
        </p:txBody>
      </p:sp>
      <p:sp>
        <p:nvSpPr>
          <p:cNvPr id="4" name="Line 3"/>
          <p:cNvSpPr>
            <a:spLocks noChangeShapeType="1"/>
          </p:cNvSpPr>
          <p:nvPr/>
        </p:nvSpPr>
        <p:spPr bwMode="auto">
          <a:xfrm>
            <a:off x="3393717" y="2107098"/>
            <a:ext cx="129654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5" name="Line 5"/>
          <p:cNvSpPr>
            <a:spLocks noChangeShapeType="1"/>
          </p:cNvSpPr>
          <p:nvPr/>
        </p:nvSpPr>
        <p:spPr bwMode="auto">
          <a:xfrm>
            <a:off x="3707904" y="5949280"/>
            <a:ext cx="863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6" name="Line 5"/>
          <p:cNvSpPr>
            <a:spLocks noChangeShapeType="1"/>
          </p:cNvSpPr>
          <p:nvPr/>
        </p:nvSpPr>
        <p:spPr bwMode="auto">
          <a:xfrm>
            <a:off x="1043608" y="5949280"/>
            <a:ext cx="863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591435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ΜΗΔΕΝ</a:t>
            </a:r>
            <a:endParaRPr lang="el-GR" dirty="0"/>
          </a:p>
        </p:txBody>
      </p:sp>
      <p:sp>
        <p:nvSpPr>
          <p:cNvPr id="3" name="Θέση περιεχομένου 2"/>
          <p:cNvSpPr>
            <a:spLocks noGrp="1"/>
          </p:cNvSpPr>
          <p:nvPr>
            <p:ph idx="1"/>
          </p:nvPr>
        </p:nvSpPr>
        <p:spPr/>
        <p:txBody>
          <a:bodyPr>
            <a:noAutofit/>
          </a:bodyPr>
          <a:lstStyle/>
          <a:p>
            <a:pPr algn="ctr">
              <a:spcBef>
                <a:spcPct val="50000"/>
              </a:spcBef>
              <a:buNone/>
            </a:pPr>
            <a:r>
              <a:rPr lang="el-GR" altLang="el-GR" sz="2400" dirty="0" smtClean="0"/>
              <a:t>Η </a:t>
            </a:r>
            <a:r>
              <a:rPr lang="el-GR" altLang="el-GR" sz="2400" dirty="0"/>
              <a:t>αναγκαιότητα ενός συμβόλου για το μηδέν προκύπτει στο δεκαδικό σύστημα αρίθμησης, αλλά και σε κάθε αριθμητικό σύστημα θέσης, ώστε να δηλώνεται η απουσία μονάδων σε μια θέση κατά την αναγραφή των αριθμών.</a:t>
            </a:r>
          </a:p>
          <a:p>
            <a:pPr algn="ctr">
              <a:spcBef>
                <a:spcPct val="50000"/>
              </a:spcBef>
              <a:buNone/>
            </a:pPr>
            <a:r>
              <a:rPr lang="el-GR" altLang="el-GR" sz="2400" b="1" dirty="0"/>
              <a:t>Παράδειγμα</a:t>
            </a:r>
          </a:p>
          <a:p>
            <a:pPr algn="ctr">
              <a:spcBef>
                <a:spcPct val="50000"/>
              </a:spcBef>
              <a:buNone/>
            </a:pPr>
            <a:r>
              <a:rPr lang="el-GR" altLang="el-GR" sz="2400" b="1" dirty="0"/>
              <a:t>2 εκατοντάδες και 5 μονάδες </a:t>
            </a:r>
            <a:br>
              <a:rPr lang="el-GR" altLang="el-GR" sz="2400" b="1" dirty="0"/>
            </a:br>
            <a:r>
              <a:rPr lang="el-GR" altLang="el-GR" sz="2400" b="1" dirty="0"/>
              <a:t>2_5</a:t>
            </a:r>
          </a:p>
          <a:p>
            <a:pPr algn="ctr">
              <a:spcBef>
                <a:spcPct val="50000"/>
              </a:spcBef>
              <a:buNone/>
            </a:pPr>
            <a:r>
              <a:rPr lang="el-GR" altLang="el-GR" sz="2400" b="1" dirty="0"/>
              <a:t>Στο δεκαδικό σύστημα αρίθμησης  205</a:t>
            </a:r>
          </a:p>
          <a:p>
            <a:pPr algn="ctr">
              <a:spcBef>
                <a:spcPct val="50000"/>
              </a:spcBef>
              <a:buNone/>
            </a:pPr>
            <a:r>
              <a:rPr lang="el-GR" altLang="el-GR" sz="2400" b="1" dirty="0"/>
              <a:t>Στο ρωμαϊκό σύστημα αρίθμησης MΜV</a:t>
            </a:r>
          </a:p>
          <a:p>
            <a:pPr marL="0" indent="0">
              <a:buNone/>
            </a:pPr>
            <a:endParaRPr lang="el-GR" sz="2800" dirty="0"/>
          </a:p>
        </p:txBody>
      </p:sp>
    </p:spTree>
    <p:extLst>
      <p:ext uri="{BB962C8B-B14F-4D97-AF65-F5344CB8AC3E}">
        <p14:creationId xmlns:p14="http://schemas.microsoft.com/office/powerpoint/2010/main" val="3593300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Συμβολικές παραστάσεις και γλωσσικές εκφράσεις των αριθμών</a:t>
            </a:r>
            <a:endParaRPr lang="el-GR" dirty="0"/>
          </a:p>
        </p:txBody>
      </p:sp>
      <p:sp>
        <p:nvSpPr>
          <p:cNvPr id="3" name="Content Placeholder 2"/>
          <p:cNvSpPr>
            <a:spLocks noGrp="1"/>
          </p:cNvSpPr>
          <p:nvPr>
            <p:ph type="body" idx="1"/>
          </p:nvPr>
        </p:nvSpPr>
        <p:spPr/>
        <p:txBody>
          <a:bodyPr>
            <a:normAutofit/>
          </a:bodyPr>
          <a:lstStyle/>
          <a:p>
            <a:pPr marL="0" indent="0">
              <a:buNone/>
            </a:pPr>
            <a:r>
              <a:rPr lang="el-GR" sz="2400" dirty="0" smtClean="0"/>
              <a:t>ΜΑΘΗΜΑ ΕΚΤΟ</a:t>
            </a:r>
          </a:p>
        </p:txBody>
      </p:sp>
    </p:spTree>
    <p:extLst>
      <p:ext uri="{BB962C8B-B14F-4D97-AF65-F5344CB8AC3E}">
        <p14:creationId xmlns:p14="http://schemas.microsoft.com/office/powerpoint/2010/main" val="20614974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noAutofit/>
          </a:bodyPr>
          <a:lstStyle/>
          <a:p>
            <a:pPr>
              <a:spcBef>
                <a:spcPct val="50000"/>
              </a:spcBef>
            </a:pPr>
            <a:r>
              <a:rPr lang="en-US" altLang="el-GR" sz="3200" dirty="0" smtClean="0">
                <a:solidFill>
                  <a:prstClr val="black"/>
                </a:solidFill>
                <a:ea typeface="+mn-ea"/>
                <a:cs typeface="+mn-cs"/>
              </a:rPr>
              <a:t/>
            </a:r>
            <a:br>
              <a:rPr lang="en-US" altLang="el-GR" sz="3200" dirty="0" smtClean="0">
                <a:solidFill>
                  <a:prstClr val="black"/>
                </a:solidFill>
                <a:ea typeface="+mn-ea"/>
                <a:cs typeface="+mn-cs"/>
              </a:rPr>
            </a:br>
            <a:r>
              <a:rPr lang="el-GR" altLang="el-GR" sz="3200" dirty="0" smtClean="0">
                <a:solidFill>
                  <a:prstClr val="black"/>
                </a:solidFill>
                <a:ea typeface="+mn-ea"/>
                <a:cs typeface="+mn-cs"/>
              </a:rPr>
              <a:t>Η </a:t>
            </a:r>
            <a:r>
              <a:rPr lang="el-GR" altLang="el-GR" sz="3200" dirty="0">
                <a:solidFill>
                  <a:prstClr val="black"/>
                </a:solidFill>
                <a:ea typeface="+mn-ea"/>
                <a:cs typeface="+mn-cs"/>
              </a:rPr>
              <a:t>μάθηση των αριθμητικών συμβόλων</a:t>
            </a:r>
            <a:br>
              <a:rPr lang="el-GR" altLang="el-GR" sz="3200" dirty="0">
                <a:solidFill>
                  <a:prstClr val="black"/>
                </a:solidFill>
                <a:ea typeface="+mn-ea"/>
                <a:cs typeface="+mn-cs"/>
              </a:rPr>
            </a:br>
            <a:r>
              <a:rPr lang="el-GR" altLang="el-GR" sz="3200" dirty="0">
                <a:solidFill>
                  <a:prstClr val="black"/>
                </a:solidFill>
                <a:ea typeface="+mn-ea"/>
                <a:cs typeface="+mn-cs"/>
              </a:rPr>
              <a:t>και </a:t>
            </a:r>
            <a:r>
              <a:rPr lang="el-GR" altLang="el-GR" sz="3200" dirty="0" smtClean="0">
                <a:solidFill>
                  <a:prstClr val="black"/>
                </a:solidFill>
                <a:ea typeface="+mn-ea"/>
                <a:cs typeface="+mn-cs"/>
              </a:rPr>
              <a:t>η</a:t>
            </a:r>
            <a:r>
              <a:rPr lang="en-US" altLang="el-GR" sz="3200" dirty="0" smtClean="0">
                <a:solidFill>
                  <a:prstClr val="black"/>
                </a:solidFill>
                <a:ea typeface="+mn-ea"/>
                <a:cs typeface="+mn-cs"/>
              </a:rPr>
              <a:t> </a:t>
            </a:r>
            <a:br>
              <a:rPr lang="en-US" altLang="el-GR" sz="3200" dirty="0" smtClean="0">
                <a:solidFill>
                  <a:prstClr val="black"/>
                </a:solidFill>
                <a:ea typeface="+mn-ea"/>
                <a:cs typeface="+mn-cs"/>
              </a:rPr>
            </a:br>
            <a:r>
              <a:rPr lang="el-GR" altLang="el-GR" sz="3200" dirty="0" smtClean="0">
                <a:solidFill>
                  <a:schemeClr val="tx1"/>
                </a:solidFill>
              </a:rPr>
              <a:t>κατανόηση </a:t>
            </a:r>
            <a:r>
              <a:rPr lang="el-GR" altLang="el-GR" sz="3200" dirty="0">
                <a:solidFill>
                  <a:schemeClr val="tx1"/>
                </a:solidFill>
              </a:rPr>
              <a:t>της δομής του αριθμητικού </a:t>
            </a:r>
            <a:br>
              <a:rPr lang="el-GR" altLang="el-GR" sz="3200" dirty="0">
                <a:solidFill>
                  <a:schemeClr val="tx1"/>
                </a:solidFill>
              </a:rPr>
            </a:br>
            <a:r>
              <a:rPr lang="el-GR" altLang="el-GR" sz="3200" dirty="0">
                <a:solidFill>
                  <a:schemeClr val="tx1"/>
                </a:solidFill>
              </a:rPr>
              <a:t>συστήματος</a:t>
            </a:r>
            <a:r>
              <a:rPr lang="el-GR" sz="3200" dirty="0"/>
              <a:t/>
            </a:r>
            <a:br>
              <a:rPr lang="el-GR" sz="3200" dirty="0"/>
            </a:br>
            <a:r>
              <a:rPr lang="el-GR" altLang="el-GR" sz="3200" dirty="0">
                <a:solidFill>
                  <a:prstClr val="black"/>
                </a:solidFill>
                <a:ea typeface="+mn-ea"/>
                <a:cs typeface="+mn-cs"/>
              </a:rPr>
              <a:t/>
            </a:r>
            <a:br>
              <a:rPr lang="el-GR" altLang="el-GR" sz="3200" dirty="0">
                <a:solidFill>
                  <a:prstClr val="black"/>
                </a:solidFill>
                <a:ea typeface="+mn-ea"/>
                <a:cs typeface="+mn-cs"/>
              </a:rPr>
            </a:br>
            <a:endParaRPr lang="el-GR" sz="3200" dirty="0">
              <a:solidFill>
                <a:schemeClr val="tx1"/>
              </a:solidFill>
              <a:latin typeface="+mn-lt"/>
            </a:endParaRPr>
          </a:p>
        </p:txBody>
      </p:sp>
      <p:sp>
        <p:nvSpPr>
          <p:cNvPr id="5" name="Θέση κειμένου 4"/>
          <p:cNvSpPr>
            <a:spLocks noGrp="1"/>
          </p:cNvSpPr>
          <p:nvPr>
            <p:ph type="subTitle" idx="1"/>
          </p:nvPr>
        </p:nvSpPr>
        <p:spPr/>
        <p:txBody>
          <a:bodyPr>
            <a:normAutofit/>
          </a:bodyPr>
          <a:lstStyle/>
          <a:p>
            <a:endParaRPr lang="el-GR" dirty="0"/>
          </a:p>
        </p:txBody>
      </p:sp>
    </p:spTree>
    <p:extLst>
      <p:ext uri="{BB962C8B-B14F-4D97-AF65-F5344CB8AC3E}">
        <p14:creationId xmlns:p14="http://schemas.microsoft.com/office/powerpoint/2010/main" val="31899582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Η μάθηση των αριθμητικών συμβόλων</a:t>
            </a:r>
            <a:endParaRPr lang="el-GR" dirty="0"/>
          </a:p>
        </p:txBody>
      </p:sp>
      <p:sp>
        <p:nvSpPr>
          <p:cNvPr id="5" name="Θέση περιεχομένου 4"/>
          <p:cNvSpPr>
            <a:spLocks noGrp="1"/>
          </p:cNvSpPr>
          <p:nvPr>
            <p:ph idx="1"/>
          </p:nvPr>
        </p:nvSpPr>
        <p:spPr>
          <a:xfrm>
            <a:off x="464156" y="1556792"/>
            <a:ext cx="8229600" cy="4968552"/>
          </a:xfrm>
        </p:spPr>
        <p:txBody>
          <a:bodyPr>
            <a:normAutofit fontScale="77500" lnSpcReduction="20000"/>
          </a:bodyPr>
          <a:lstStyle/>
          <a:p>
            <a:pPr algn="ctr">
              <a:spcBef>
                <a:spcPct val="50000"/>
              </a:spcBef>
              <a:spcAft>
                <a:spcPts val="600"/>
              </a:spcAft>
              <a:buNone/>
            </a:pPr>
            <a:r>
              <a:rPr lang="el-GR" altLang="el-GR" sz="3300" dirty="0"/>
              <a:t>Η μάθηση των αριθμητικών συμβόλων </a:t>
            </a:r>
            <a:br>
              <a:rPr lang="el-GR" altLang="el-GR" sz="3300" dirty="0"/>
            </a:br>
            <a:r>
              <a:rPr lang="el-GR" altLang="el-GR" sz="3300" dirty="0"/>
              <a:t>και η</a:t>
            </a:r>
            <a:br>
              <a:rPr lang="el-GR" altLang="el-GR" sz="3300" dirty="0"/>
            </a:br>
            <a:r>
              <a:rPr lang="el-GR" altLang="el-GR" sz="3300" dirty="0"/>
              <a:t>κατανόηση της δομής του συμβολικού συστήματος παράστασης των αριθμών, </a:t>
            </a:r>
            <a:endParaRPr lang="en-US" altLang="el-GR" sz="3300" dirty="0" smtClean="0"/>
          </a:p>
          <a:p>
            <a:pPr algn="ctr">
              <a:spcBef>
                <a:spcPct val="50000"/>
              </a:spcBef>
              <a:spcAft>
                <a:spcPts val="600"/>
              </a:spcAft>
              <a:buNone/>
            </a:pPr>
            <a:r>
              <a:rPr lang="el-GR" altLang="el-GR" sz="3300" dirty="0"/>
              <a:t/>
            </a:r>
            <a:br>
              <a:rPr lang="el-GR" altLang="el-GR" sz="3300" dirty="0"/>
            </a:br>
            <a:r>
              <a:rPr lang="el-GR" altLang="el-GR" sz="3300" b="1" dirty="0" smtClean="0"/>
              <a:t>αναπτύσσεται από τα παιδιά σταδιακά</a:t>
            </a:r>
            <a:r>
              <a:rPr lang="el-GR" altLang="el-GR" sz="3300" dirty="0" smtClean="0"/>
              <a:t/>
            </a:r>
            <a:br>
              <a:rPr lang="el-GR" altLang="el-GR" sz="3300" dirty="0" smtClean="0"/>
            </a:br>
            <a:r>
              <a:rPr lang="el-GR" altLang="el-GR" sz="3300" dirty="0" smtClean="0"/>
              <a:t>και</a:t>
            </a:r>
            <a:br>
              <a:rPr lang="el-GR" altLang="el-GR" sz="3300" dirty="0" smtClean="0"/>
            </a:br>
            <a:r>
              <a:rPr lang="el-GR" altLang="el-GR" sz="3300" b="1" dirty="0" smtClean="0"/>
              <a:t>παράλληλα με τη συγκρότηση της έννοιας του αριθμού</a:t>
            </a:r>
            <a:endParaRPr lang="en-US" altLang="el-GR" sz="3300" b="1" dirty="0" smtClean="0"/>
          </a:p>
          <a:p>
            <a:pPr algn="ctr">
              <a:spcBef>
                <a:spcPct val="50000"/>
              </a:spcBef>
              <a:spcAft>
                <a:spcPts val="600"/>
              </a:spcAft>
              <a:buNone/>
            </a:pPr>
            <a:r>
              <a:rPr lang="el-GR" altLang="el-GR" sz="3300" dirty="0" smtClean="0"/>
              <a:t>μέσα από την προοδευτική επέκταση και τον πολλαπλασιασμό των αυθόρμητων αλλά </a:t>
            </a:r>
            <a:r>
              <a:rPr lang="el-GR" altLang="el-GR" sz="3300" u="sng" dirty="0" smtClean="0"/>
              <a:t>κυρίως των καθοδηγούμενων από τους ενηλίκους μαθησιακών τους δραστηριοτήτων.</a:t>
            </a:r>
          </a:p>
          <a:p>
            <a:pPr marL="0" indent="0">
              <a:spcAft>
                <a:spcPts val="600"/>
              </a:spcAft>
              <a:buNone/>
            </a:pPr>
            <a:endParaRPr lang="el-GR" dirty="0"/>
          </a:p>
        </p:txBody>
      </p:sp>
    </p:spTree>
    <p:extLst>
      <p:ext uri="{BB962C8B-B14F-4D97-AF65-F5344CB8AC3E}">
        <p14:creationId xmlns:p14="http://schemas.microsoft.com/office/powerpoint/2010/main" val="3044774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ΠΑΡΕΝΘΕΣΗ ….</a:t>
            </a:r>
            <a:endParaRPr lang="el-GR" dirty="0"/>
          </a:p>
        </p:txBody>
      </p:sp>
      <p:sp>
        <p:nvSpPr>
          <p:cNvPr id="7" name="Θέση κειμένου 6"/>
          <p:cNvSpPr>
            <a:spLocks noGrp="1"/>
          </p:cNvSpPr>
          <p:nvPr>
            <p:ph type="body" idx="1"/>
          </p:nvPr>
        </p:nvSpPr>
        <p:spPr/>
        <p:txBody>
          <a:bodyPr/>
          <a:lstStyle/>
          <a:p>
            <a:pPr algn="ctr"/>
            <a:r>
              <a:rPr lang="el-GR" dirty="0" smtClean="0"/>
              <a:t>            Δείκτες</a:t>
            </a:r>
            <a:endParaRPr lang="el-GR" dirty="0"/>
          </a:p>
        </p:txBody>
      </p:sp>
      <p:sp>
        <p:nvSpPr>
          <p:cNvPr id="9" name="Θέση κειμένου 8"/>
          <p:cNvSpPr>
            <a:spLocks noGrp="1"/>
          </p:cNvSpPr>
          <p:nvPr>
            <p:ph type="body" sz="quarter" idx="3"/>
          </p:nvPr>
        </p:nvSpPr>
        <p:spPr/>
        <p:txBody>
          <a:bodyPr/>
          <a:lstStyle/>
          <a:p>
            <a:r>
              <a:rPr lang="el-GR" b="0" dirty="0" smtClean="0"/>
              <a:t>Σήματα 	Σύμβολα</a:t>
            </a:r>
            <a:endParaRPr lang="el-GR" b="0" dirty="0"/>
          </a:p>
        </p:txBody>
      </p:sp>
      <p:pic>
        <p:nvPicPr>
          <p:cNvPr id="13" name="Θέση περιεχομένου 12"/>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645025" y="2802586"/>
            <a:ext cx="4041775" cy="2702215"/>
          </a:xfrm>
        </p:spPr>
      </p:pic>
      <p:pic>
        <p:nvPicPr>
          <p:cNvPr id="11" name="Picture 3"/>
          <p:cNvPicPr>
            <a:picLocks noGrp="1" noChangeAspect="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1334294" y="2439194"/>
            <a:ext cx="2286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
          <p:cNvSpPr txBox="1">
            <a:spLocks noChangeArrowheads="1"/>
          </p:cNvSpPr>
          <p:nvPr/>
        </p:nvSpPr>
        <p:spPr bwMode="auto">
          <a:xfrm>
            <a:off x="1371600" y="6045200"/>
            <a:ext cx="577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l-GR" altLang="el-GR" sz="1400" dirty="0" err="1">
                <a:latin typeface="+mj-lt"/>
              </a:rPr>
              <a:t>εικ</a:t>
            </a:r>
            <a:r>
              <a:rPr lang="el-GR" altLang="el-GR" sz="1400" dirty="0">
                <a:latin typeface="+mj-lt"/>
              </a:rPr>
              <a:t>. 1</a:t>
            </a:r>
          </a:p>
        </p:txBody>
      </p:sp>
      <p:sp>
        <p:nvSpPr>
          <p:cNvPr id="15" name="TextBox 1"/>
          <p:cNvSpPr txBox="1">
            <a:spLocks noChangeArrowheads="1"/>
          </p:cNvSpPr>
          <p:nvPr/>
        </p:nvSpPr>
        <p:spPr bwMode="auto">
          <a:xfrm>
            <a:off x="4656618" y="5714206"/>
            <a:ext cx="57419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l-GR" altLang="el-GR" sz="1400" dirty="0" err="1">
                <a:latin typeface="+mj-lt"/>
              </a:rPr>
              <a:t>εικ</a:t>
            </a:r>
            <a:r>
              <a:rPr lang="el-GR" altLang="el-GR" sz="1400" dirty="0">
                <a:latin typeface="+mj-lt"/>
              </a:rPr>
              <a:t>. </a:t>
            </a:r>
            <a:r>
              <a:rPr lang="el-GR" altLang="el-GR" sz="1400" dirty="0" smtClean="0">
                <a:latin typeface="+mj-lt"/>
              </a:rPr>
              <a:t>2</a:t>
            </a:r>
            <a:endParaRPr lang="el-GR" altLang="el-GR" sz="1400" dirty="0">
              <a:latin typeface="+mj-lt"/>
            </a:endParaRPr>
          </a:p>
        </p:txBody>
      </p:sp>
    </p:spTree>
    <p:extLst>
      <p:ext uri="{BB962C8B-B14F-4D97-AF65-F5344CB8AC3E}">
        <p14:creationId xmlns:p14="http://schemas.microsoft.com/office/powerpoint/2010/main" val="3090565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dirty="0" smtClean="0"/>
              <a:t>ΠΑΡΕΝΘΕΣΗ ….</a:t>
            </a:r>
            <a:endParaRPr lang="el-GR" dirty="0"/>
          </a:p>
        </p:txBody>
      </p:sp>
      <p:pic>
        <p:nvPicPr>
          <p:cNvPr id="4" name="Picture 7" descr="image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39896" y="2817176"/>
            <a:ext cx="2196000" cy="21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ohswa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088" y="2820838"/>
            <a:ext cx="2209800" cy="219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
          <p:cNvSpPr txBox="1">
            <a:spLocks noChangeArrowheads="1"/>
          </p:cNvSpPr>
          <p:nvPr/>
        </p:nvSpPr>
        <p:spPr bwMode="auto">
          <a:xfrm>
            <a:off x="1045840" y="1697434"/>
            <a:ext cx="712656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latin typeface="Calibri" panose="020F0502020204030204" pitchFamily="34" charset="0"/>
              </a:rPr>
              <a:t>Δείκτες	</a:t>
            </a:r>
            <a:r>
              <a:rPr lang="el-GR" altLang="el-GR" b="1" dirty="0">
                <a:latin typeface="Calibri" panose="020F0502020204030204" pitchFamily="34" charset="0"/>
              </a:rPr>
              <a:t>Σήματα</a:t>
            </a:r>
            <a:r>
              <a:rPr lang="el-GR" altLang="el-GR" sz="2800" dirty="0">
                <a:latin typeface="Calibri" panose="020F0502020204030204" pitchFamily="34" charset="0"/>
              </a:rPr>
              <a:t>	Σύμβολα</a:t>
            </a:r>
          </a:p>
        </p:txBody>
      </p:sp>
    </p:spTree>
    <p:extLst>
      <p:ext uri="{BB962C8B-B14F-4D97-AF65-F5344CB8AC3E}">
        <p14:creationId xmlns:p14="http://schemas.microsoft.com/office/powerpoint/2010/main" val="21064110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ΠΑΡΕΝΘΕΣΗ…</a:t>
            </a:r>
            <a:endParaRPr lang="el-GR" dirty="0"/>
          </a:p>
        </p:txBody>
      </p:sp>
      <p:pic>
        <p:nvPicPr>
          <p:cNvPr id="8" name="Picture 6" descr="3784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971600" y="2924944"/>
            <a:ext cx="1764000" cy="17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3784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2743200"/>
            <a:ext cx="2057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Object 8"/>
          <p:cNvGraphicFramePr>
            <a:graphicFrameLocks noChangeAspect="1"/>
          </p:cNvGraphicFramePr>
          <p:nvPr>
            <p:extLst>
              <p:ext uri="{D42A27DB-BD31-4B8C-83A1-F6EECF244321}">
                <p14:modId xmlns:p14="http://schemas.microsoft.com/office/powerpoint/2010/main" val="2914723272"/>
              </p:ext>
            </p:extLst>
          </p:nvPr>
        </p:nvGraphicFramePr>
        <p:xfrm>
          <a:off x="6324600" y="2780928"/>
          <a:ext cx="2066925" cy="2066925"/>
        </p:xfrm>
        <a:graphic>
          <a:graphicData uri="http://schemas.openxmlformats.org/presentationml/2006/ole">
            <mc:AlternateContent xmlns:mc="http://schemas.openxmlformats.org/markup-compatibility/2006">
              <mc:Choice xmlns:v="urn:schemas-microsoft-com:vml" Requires="v">
                <p:oleObj spid="_x0000_s1040" name="Bitmap Image" r:id="rId6" imgW="2066667" imgH="2066667" progId="Paint.Picture">
                  <p:embed/>
                </p:oleObj>
              </mc:Choice>
              <mc:Fallback>
                <p:oleObj name="Bitmap Image" r:id="rId6" imgW="2066667" imgH="2066667" progId="Paint.Picture">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24600" y="2780928"/>
                        <a:ext cx="2066925"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Text Box 2"/>
          <p:cNvSpPr txBox="1">
            <a:spLocks noChangeArrowheads="1"/>
          </p:cNvSpPr>
          <p:nvPr/>
        </p:nvSpPr>
        <p:spPr bwMode="auto">
          <a:xfrm>
            <a:off x="1045839" y="1697434"/>
            <a:ext cx="734568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800" dirty="0">
                <a:latin typeface="Calibri" panose="020F0502020204030204" pitchFamily="34" charset="0"/>
              </a:rPr>
              <a:t>Δείκτες	</a:t>
            </a:r>
            <a:r>
              <a:rPr lang="el-GR" altLang="el-GR" dirty="0">
                <a:latin typeface="Calibri" panose="020F0502020204030204" pitchFamily="34" charset="0"/>
              </a:rPr>
              <a:t>Σήματα</a:t>
            </a:r>
            <a:r>
              <a:rPr lang="el-GR" altLang="el-GR" sz="2800" dirty="0">
                <a:latin typeface="Calibri" panose="020F0502020204030204" pitchFamily="34" charset="0"/>
              </a:rPr>
              <a:t>	</a:t>
            </a:r>
            <a:r>
              <a:rPr lang="el-GR" altLang="el-GR" sz="2800" dirty="0" smtClean="0">
                <a:latin typeface="Calibri" panose="020F0502020204030204" pitchFamily="34" charset="0"/>
              </a:rPr>
              <a:t>      </a:t>
            </a:r>
            <a:r>
              <a:rPr lang="el-GR" altLang="el-GR" sz="2800" b="1" dirty="0" smtClean="0">
                <a:latin typeface="Calibri" panose="020F0502020204030204" pitchFamily="34" charset="0"/>
              </a:rPr>
              <a:t>Σύμβολα</a:t>
            </a:r>
            <a:endParaRPr lang="el-GR" altLang="el-GR" sz="2800" b="1" dirty="0">
              <a:latin typeface="Calibri" panose="020F0502020204030204" pitchFamily="34" charset="0"/>
            </a:endParaRPr>
          </a:p>
        </p:txBody>
      </p:sp>
    </p:spTree>
    <p:extLst>
      <p:ext uri="{BB962C8B-B14F-4D97-AF65-F5344CB8AC3E}">
        <p14:creationId xmlns:p14="http://schemas.microsoft.com/office/powerpoint/2010/main" val="1455995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ΑΡΙΘΜΗΤΙΚΑ ΣΤΟΙΧΕΙΑ ΣΗΜΑΤΑ ΑΝΤΙΚΕΙΜΕΝΩΝ ΠΡΑΓΜΑΤΙΚΟΤΗΤΑΣ</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77500" lnSpcReduction="20000"/>
          </a:bodyPr>
          <a:lstStyle/>
          <a:p>
            <a:pPr algn="ctr">
              <a:spcBef>
                <a:spcPct val="50000"/>
              </a:spcBef>
              <a:buNone/>
            </a:pPr>
            <a:r>
              <a:rPr lang="el-GR" altLang="el-GR" sz="3400" dirty="0"/>
              <a:t>Σε ένα πρώτο στάδιο</a:t>
            </a:r>
            <a:br>
              <a:rPr lang="el-GR" altLang="el-GR" sz="3400" dirty="0"/>
            </a:br>
            <a:r>
              <a:rPr lang="el-GR" altLang="el-GR" sz="3400" dirty="0"/>
              <a:t>τα παιδιά αντιμετωπίζουν τα αριθμητικά ψηφία</a:t>
            </a:r>
            <a:br>
              <a:rPr lang="el-GR" altLang="el-GR" sz="3400" dirty="0"/>
            </a:br>
            <a:endParaRPr lang="el-GR" altLang="el-GR" sz="3400" dirty="0"/>
          </a:p>
          <a:p>
            <a:pPr algn="ctr">
              <a:spcBef>
                <a:spcPct val="50000"/>
              </a:spcBef>
              <a:buNone/>
            </a:pPr>
            <a:r>
              <a:rPr lang="el-GR" altLang="el-GR" sz="3400" b="1" dirty="0"/>
              <a:t>ως σήματα</a:t>
            </a:r>
            <a:br>
              <a:rPr lang="el-GR" altLang="el-GR" sz="3400" b="1" dirty="0"/>
            </a:br>
            <a:r>
              <a:rPr lang="el-GR" altLang="el-GR" sz="3400" b="1" dirty="0"/>
              <a:t>συγκεκριμένων αντικειμένων της πραγματικότητας</a:t>
            </a:r>
          </a:p>
          <a:p>
            <a:pPr algn="ctr">
              <a:spcBef>
                <a:spcPct val="50000"/>
              </a:spcBef>
              <a:buNone/>
            </a:pPr>
            <a:r>
              <a:rPr lang="el-GR" altLang="el-GR" sz="3400" dirty="0"/>
              <a:t> πάνω στα οποία είναι αποτυπωμένα συγκεκριμένα αριθμητικά ψηφία. </a:t>
            </a:r>
          </a:p>
          <a:p>
            <a:pPr algn="ctr">
              <a:spcBef>
                <a:spcPct val="50000"/>
              </a:spcBef>
              <a:buNone/>
            </a:pPr>
            <a:endParaRPr lang="el-GR" altLang="el-GR" sz="3400" dirty="0"/>
          </a:p>
          <a:p>
            <a:pPr algn="ctr">
              <a:spcBef>
                <a:spcPct val="50000"/>
              </a:spcBef>
              <a:buNone/>
            </a:pPr>
            <a:r>
              <a:rPr lang="el-GR" altLang="el-GR" sz="3400" u="sng" dirty="0"/>
              <a:t>Παράδειγμα </a:t>
            </a:r>
          </a:p>
          <a:p>
            <a:pPr algn="ctr">
              <a:spcBef>
                <a:spcPct val="50000"/>
              </a:spcBef>
              <a:buNone/>
            </a:pPr>
            <a:r>
              <a:rPr lang="el-GR" altLang="el-GR" sz="3400" dirty="0"/>
              <a:t>το ψηφίο 2 σημαίνει «το σπίτι με τον αριθμό 2»</a:t>
            </a:r>
          </a:p>
          <a:p>
            <a:pPr algn="ctr">
              <a:spcBef>
                <a:spcPct val="50000"/>
              </a:spcBef>
              <a:buNone/>
            </a:pPr>
            <a:r>
              <a:rPr lang="el-GR" altLang="el-GR" sz="3400" dirty="0"/>
              <a:t>το ψηφίο 3 σημαίνει «το λεωφορείο 3»</a:t>
            </a:r>
          </a:p>
          <a:p>
            <a:pPr marL="0" indent="0">
              <a:buNone/>
            </a:pPr>
            <a:endParaRPr lang="el-GR" dirty="0"/>
          </a:p>
        </p:txBody>
      </p:sp>
    </p:spTree>
    <p:extLst>
      <p:ext uri="{BB962C8B-B14F-4D97-AF65-F5344CB8AC3E}">
        <p14:creationId xmlns:p14="http://schemas.microsoft.com/office/powerpoint/2010/main" val="563597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spcBef>
                <a:spcPct val="50000"/>
              </a:spcBef>
            </a:pPr>
            <a:r>
              <a:rPr lang="el-GR" altLang="el-GR" dirty="0" smtClean="0"/>
              <a:t>ΑΡΙΘΜΗΤΙΚΑ ΨΗΦΙΑ</a:t>
            </a:r>
            <a:r>
              <a:rPr lang="en-US" altLang="el-GR" dirty="0" smtClean="0"/>
              <a:t> </a:t>
            </a:r>
            <a:r>
              <a:rPr lang="el-GR" altLang="el-GR" dirty="0" smtClean="0"/>
              <a:t>ΩΣ ΣΥΜΒΟΛΑ</a:t>
            </a:r>
            <a:endParaRPr lang="el-GR" dirty="0"/>
          </a:p>
        </p:txBody>
      </p:sp>
      <p:sp>
        <p:nvSpPr>
          <p:cNvPr id="3" name="Θέση περιεχομένου 2"/>
          <p:cNvSpPr>
            <a:spLocks noGrp="1"/>
          </p:cNvSpPr>
          <p:nvPr>
            <p:ph idx="1"/>
          </p:nvPr>
        </p:nvSpPr>
        <p:spPr>
          <a:xfrm>
            <a:off x="464156" y="1556792"/>
            <a:ext cx="8229600" cy="4896544"/>
          </a:xfrm>
        </p:spPr>
        <p:txBody>
          <a:bodyPr>
            <a:noAutofit/>
          </a:bodyPr>
          <a:lstStyle/>
          <a:p>
            <a:pPr algn="ctr">
              <a:spcBef>
                <a:spcPct val="50000"/>
              </a:spcBef>
              <a:buNone/>
            </a:pPr>
            <a:r>
              <a:rPr lang="el-GR" altLang="el-GR" sz="2300" dirty="0"/>
              <a:t>Σε ένα επόμενο στάδιο</a:t>
            </a:r>
            <a:br>
              <a:rPr lang="el-GR" altLang="el-GR" sz="2300" dirty="0"/>
            </a:br>
            <a:r>
              <a:rPr lang="el-GR" altLang="el-GR" sz="2300" dirty="0"/>
              <a:t> τα παιδιά αντιμετωπίζουν τα αριθμητικά ψηφία</a:t>
            </a:r>
            <a:br>
              <a:rPr lang="el-GR" altLang="el-GR" sz="2300" dirty="0"/>
            </a:br>
            <a:endParaRPr lang="el-GR" altLang="el-GR" sz="2300" dirty="0"/>
          </a:p>
          <a:p>
            <a:pPr algn="ctr">
              <a:spcBef>
                <a:spcPct val="50000"/>
              </a:spcBef>
              <a:buNone/>
            </a:pPr>
            <a:r>
              <a:rPr lang="el-GR" altLang="el-GR" sz="2300" b="1" dirty="0"/>
              <a:t>ως σύμβολα</a:t>
            </a:r>
            <a:br>
              <a:rPr lang="el-GR" altLang="el-GR" sz="2300" b="1" dirty="0"/>
            </a:br>
            <a:r>
              <a:rPr lang="el-GR" altLang="el-GR" sz="2300" b="1" dirty="0"/>
              <a:t>συγκεκριμένων συλλογών αντικειμένων της πραγματικότητας. </a:t>
            </a:r>
          </a:p>
          <a:p>
            <a:pPr algn="ctr">
              <a:spcBef>
                <a:spcPct val="50000"/>
              </a:spcBef>
              <a:buNone/>
            </a:pPr>
            <a:r>
              <a:rPr lang="el-GR" altLang="el-GR" sz="2300" dirty="0"/>
              <a:t>Αποδίδεται στα αριθμητικά ψηφία ένα ασαφές αρχικά νόημα έκφρασης πλήθους, που προοδευτικά γίνεται συγκεκριμένο για τους μονοψήφιους αριθμούς.</a:t>
            </a:r>
          </a:p>
          <a:p>
            <a:pPr algn="ctr">
              <a:spcBef>
                <a:spcPct val="50000"/>
              </a:spcBef>
              <a:buNone/>
            </a:pPr>
            <a:r>
              <a:rPr lang="el-GR" altLang="el-GR" sz="2300" u="sng" dirty="0"/>
              <a:t>Παράδειγμα</a:t>
            </a:r>
            <a:r>
              <a:rPr lang="el-GR" altLang="el-GR" sz="2300" dirty="0"/>
              <a:t/>
            </a:r>
            <a:br>
              <a:rPr lang="el-GR" altLang="el-GR" sz="2300" dirty="0"/>
            </a:br>
            <a:r>
              <a:rPr lang="el-GR" altLang="el-GR" sz="2300" dirty="0"/>
              <a:t/>
            </a:r>
            <a:br>
              <a:rPr lang="el-GR" altLang="el-GR" sz="2300" dirty="0"/>
            </a:br>
            <a:r>
              <a:rPr lang="el-GR" altLang="el-GR" sz="2300" dirty="0"/>
              <a:t>το ψηφίο 4 σημαίνει “το πλήθος των τροχών του αυτοκινήτου”. </a:t>
            </a:r>
          </a:p>
          <a:p>
            <a:pPr marL="0" indent="0">
              <a:buNone/>
            </a:pPr>
            <a:endParaRPr lang="el-GR" sz="2500" dirty="0">
              <a:latin typeface="Calibri" panose="020F0502020204030204" pitchFamily="34" charset="0"/>
            </a:endParaRPr>
          </a:p>
        </p:txBody>
      </p:sp>
    </p:spTree>
    <p:extLst>
      <p:ext uri="{BB962C8B-B14F-4D97-AF65-F5344CB8AC3E}">
        <p14:creationId xmlns:p14="http://schemas.microsoft.com/office/powerpoint/2010/main" val="30107797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smtClean="0">
                <a:latin typeface="Calibri" panose="020F0502020204030204" pitchFamily="34" charset="0"/>
              </a:rPr>
              <a:t>ΣΥΓΧΥΣΗ ΕΝΝΟΙΩΝ ΚΑΙ ΣΥΜΒΟΛΩΝ</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85000" lnSpcReduction="20000"/>
          </a:bodyPr>
          <a:lstStyle/>
          <a:p>
            <a:pPr algn="ctr">
              <a:spcBef>
                <a:spcPct val="50000"/>
              </a:spcBef>
              <a:buNone/>
            </a:pPr>
            <a:r>
              <a:rPr lang="el-GR" altLang="el-GR" dirty="0">
                <a:latin typeface="Calibri" panose="020F0502020204030204" pitchFamily="34" charset="0"/>
              </a:rPr>
              <a:t>Κύριο χαρακτηριστικό της περιόδου αυτής είναι </a:t>
            </a:r>
            <a:br>
              <a:rPr lang="el-GR" altLang="el-GR" dirty="0">
                <a:latin typeface="Calibri" panose="020F0502020204030204" pitchFamily="34" charset="0"/>
              </a:rPr>
            </a:br>
            <a:r>
              <a:rPr lang="el-GR" altLang="el-GR" b="1" dirty="0">
                <a:latin typeface="Calibri" panose="020F0502020204030204" pitchFamily="34" charset="0"/>
              </a:rPr>
              <a:t>μια σύγχυση εννοιών και συμβόλων, </a:t>
            </a:r>
            <a:r>
              <a:rPr lang="el-GR" altLang="el-GR" dirty="0">
                <a:latin typeface="Calibri" panose="020F0502020204030204" pitchFamily="34" charset="0"/>
              </a:rPr>
              <a:t/>
            </a:r>
            <a:br>
              <a:rPr lang="el-GR" altLang="el-GR" dirty="0">
                <a:latin typeface="Calibri" panose="020F0502020204030204" pitchFamily="34" charset="0"/>
              </a:rPr>
            </a:br>
            <a:r>
              <a:rPr lang="el-GR" altLang="el-GR" dirty="0">
                <a:latin typeface="Calibri" panose="020F0502020204030204" pitchFamily="34" charset="0"/>
              </a:rPr>
              <a:t>η οποία εκδηλώνεται κυρίως στην απόδοση νοήματος και το χειρισμό διψήφιων και γενικότερα πολυψήφιων αριθμών,</a:t>
            </a:r>
            <a:br>
              <a:rPr lang="el-GR" altLang="el-GR" dirty="0">
                <a:latin typeface="Calibri" panose="020F0502020204030204" pitchFamily="34" charset="0"/>
              </a:rPr>
            </a:br>
            <a:r>
              <a:rPr lang="el-GR" altLang="el-GR" dirty="0">
                <a:latin typeface="Calibri" panose="020F0502020204030204" pitchFamily="34" charset="0"/>
              </a:rPr>
              <a:t>στους οποίους σε κάθε ψηφίο αποδίδεται κατά κανόνα και διαφορετικό </a:t>
            </a:r>
            <a:r>
              <a:rPr lang="el-GR" altLang="el-GR" dirty="0" err="1">
                <a:latin typeface="Calibri" panose="020F0502020204030204" pitchFamily="34" charset="0"/>
              </a:rPr>
              <a:t>πληθικό</a:t>
            </a:r>
            <a:r>
              <a:rPr lang="el-GR" altLang="el-GR" dirty="0">
                <a:latin typeface="Calibri" panose="020F0502020204030204" pitchFamily="34" charset="0"/>
              </a:rPr>
              <a:t> νόημα. </a:t>
            </a:r>
          </a:p>
          <a:p>
            <a:pPr algn="ctr">
              <a:spcBef>
                <a:spcPct val="50000"/>
              </a:spcBef>
              <a:buNone/>
            </a:pPr>
            <a:r>
              <a:rPr lang="el-GR" altLang="el-GR" u="sng" dirty="0">
                <a:latin typeface="Calibri" panose="020F0502020204030204" pitchFamily="34" charset="0"/>
              </a:rPr>
              <a:t>Παράδειγμα</a:t>
            </a:r>
          </a:p>
          <a:p>
            <a:pPr algn="ctr">
              <a:spcBef>
                <a:spcPct val="50000"/>
              </a:spcBef>
              <a:buNone/>
            </a:pPr>
            <a:r>
              <a:rPr lang="el-GR" altLang="el-GR" dirty="0">
                <a:latin typeface="Calibri" panose="020F0502020204030204" pitchFamily="34" charset="0"/>
              </a:rPr>
              <a:t>Ο αριθμός 14 μπορεί να σημαίνει </a:t>
            </a:r>
          </a:p>
          <a:p>
            <a:pPr algn="ctr">
              <a:spcBef>
                <a:spcPct val="50000"/>
              </a:spcBef>
              <a:buNone/>
            </a:pPr>
            <a:r>
              <a:rPr lang="el-GR" altLang="el-GR" dirty="0">
                <a:latin typeface="Calibri" panose="020F0502020204030204" pitchFamily="34" charset="0"/>
              </a:rPr>
              <a:t>“1 αυτοκίνητο με 4 τροχούς” </a:t>
            </a:r>
          </a:p>
          <a:p>
            <a:pPr algn="ctr">
              <a:spcBef>
                <a:spcPct val="50000"/>
              </a:spcBef>
              <a:buNone/>
            </a:pPr>
            <a:r>
              <a:rPr lang="el-GR" altLang="el-GR" dirty="0">
                <a:latin typeface="Calibri" panose="020F0502020204030204" pitchFamily="34" charset="0"/>
              </a:rPr>
              <a:t>ή γενικότερα 1 φορά το 4.</a:t>
            </a:r>
          </a:p>
          <a:p>
            <a:pPr marL="0" indent="0">
              <a:buNone/>
            </a:pPr>
            <a:endParaRPr lang="el-GR" dirty="0"/>
          </a:p>
        </p:txBody>
      </p:sp>
    </p:spTree>
    <p:extLst>
      <p:ext uri="{BB962C8B-B14F-4D97-AF65-F5344CB8AC3E}">
        <p14:creationId xmlns:p14="http://schemas.microsoft.com/office/powerpoint/2010/main" val="38383189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ΚΑΤΑΝΟΗΣΗ ΤΗΣ ΔΟΜΗΣ ΤΟΥ ΔΕΚΑΔΙΚΟΥ ΣΥΣΤΗΜΑΤΟΣ (1)</a:t>
            </a:r>
            <a:endParaRPr lang="el-GR" dirty="0"/>
          </a:p>
        </p:txBody>
      </p:sp>
      <p:sp>
        <p:nvSpPr>
          <p:cNvPr id="3" name="Θέση περιεχομένου 2"/>
          <p:cNvSpPr>
            <a:spLocks noGrp="1"/>
          </p:cNvSpPr>
          <p:nvPr>
            <p:ph idx="1"/>
          </p:nvPr>
        </p:nvSpPr>
        <p:spPr>
          <a:xfrm>
            <a:off x="464156" y="1556792"/>
            <a:ext cx="8229600" cy="4896544"/>
          </a:xfrm>
        </p:spPr>
        <p:txBody>
          <a:bodyPr>
            <a:normAutofit/>
          </a:bodyPr>
          <a:lstStyle/>
          <a:p>
            <a:pPr algn="ctr">
              <a:spcBef>
                <a:spcPct val="50000"/>
              </a:spcBef>
              <a:buNone/>
            </a:pPr>
            <a:r>
              <a:rPr lang="el-GR" altLang="zh-CN" sz="2800" dirty="0"/>
              <a:t>Σε ένα τελευταίο στάδιο και παράλληλα με τη συγκρότηση της έννοιας του αριθμού,</a:t>
            </a:r>
            <a:br>
              <a:rPr lang="el-GR" altLang="zh-CN" sz="2800" dirty="0"/>
            </a:br>
            <a:endParaRPr lang="el-GR" altLang="zh-CN" sz="2800" dirty="0"/>
          </a:p>
          <a:p>
            <a:pPr algn="ctr">
              <a:spcBef>
                <a:spcPct val="50000"/>
              </a:spcBef>
              <a:buNone/>
            </a:pPr>
            <a:r>
              <a:rPr lang="el-GR" altLang="zh-CN" sz="2800" b="1" dirty="0"/>
              <a:t>κατανοείται η δομή του δεκαδικού συστήματος συμβολικής παράστασης των αριθμών</a:t>
            </a:r>
            <a:r>
              <a:rPr lang="el-GR" altLang="zh-CN" sz="2800" dirty="0"/>
              <a:t/>
            </a:r>
            <a:br>
              <a:rPr lang="el-GR" altLang="zh-CN" sz="2800" dirty="0"/>
            </a:br>
            <a:endParaRPr lang="el-GR" altLang="zh-CN" sz="2800" dirty="0"/>
          </a:p>
          <a:p>
            <a:pPr algn="ctr">
              <a:spcBef>
                <a:spcPct val="50000"/>
              </a:spcBef>
              <a:buNone/>
            </a:pPr>
            <a:r>
              <a:rPr lang="el-GR" altLang="zh-CN" sz="2800" dirty="0"/>
              <a:t>και</a:t>
            </a:r>
            <a:br>
              <a:rPr lang="el-GR" altLang="zh-CN" sz="2800" dirty="0"/>
            </a:br>
            <a:r>
              <a:rPr lang="el-GR" altLang="zh-CN" sz="2800" dirty="0"/>
              <a:t>αναπτύσσεται η ευχέρεια χρήσης του για το χειρισμό στοιχείων της πραγματικότητας. </a:t>
            </a:r>
            <a:endParaRPr lang="el-GR" altLang="el-GR" sz="2800" dirty="0"/>
          </a:p>
          <a:p>
            <a:pPr marL="0" indent="0">
              <a:buNone/>
            </a:pPr>
            <a:endParaRPr lang="el-GR" dirty="0"/>
          </a:p>
        </p:txBody>
      </p:sp>
    </p:spTree>
    <p:extLst>
      <p:ext uri="{BB962C8B-B14F-4D97-AF65-F5344CB8AC3E}">
        <p14:creationId xmlns:p14="http://schemas.microsoft.com/office/powerpoint/2010/main" val="4188814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ΚΑΤΑΝΟΗΣΗ ΤΗΣ ΔΟΜΗΣ ΤΟΥ ΔΕΚΑΔΙΚΟΥ ΣΥΣΤΗΜΑΤΟΣ </a:t>
            </a:r>
            <a:r>
              <a:rPr lang="el-GR" dirty="0" smtClean="0"/>
              <a:t>(2)</a:t>
            </a:r>
            <a:endParaRPr lang="el-GR" dirty="0"/>
          </a:p>
        </p:txBody>
      </p:sp>
      <p:sp>
        <p:nvSpPr>
          <p:cNvPr id="3" name="Θέση περιεχομένου 2"/>
          <p:cNvSpPr>
            <a:spLocks noGrp="1"/>
          </p:cNvSpPr>
          <p:nvPr>
            <p:ph idx="1"/>
          </p:nvPr>
        </p:nvSpPr>
        <p:spPr>
          <a:xfrm>
            <a:off x="464156" y="1556792"/>
            <a:ext cx="8229600" cy="4824536"/>
          </a:xfrm>
        </p:spPr>
        <p:txBody>
          <a:bodyPr/>
          <a:lstStyle/>
          <a:p>
            <a:pPr algn="ctr">
              <a:spcBef>
                <a:spcPct val="50000"/>
              </a:spcBef>
              <a:buNone/>
            </a:pPr>
            <a:endParaRPr lang="el-GR" altLang="el-GR" sz="800" dirty="0" smtClean="0"/>
          </a:p>
          <a:p>
            <a:pPr algn="ctr">
              <a:spcBef>
                <a:spcPct val="50000"/>
              </a:spcBef>
              <a:buNone/>
            </a:pPr>
            <a:r>
              <a:rPr lang="el-GR" altLang="el-GR" dirty="0" smtClean="0"/>
              <a:t>Καθοριστικό </a:t>
            </a:r>
            <a:r>
              <a:rPr lang="el-GR" altLang="el-GR" dirty="0"/>
              <a:t>στοιχείο της</a:t>
            </a:r>
          </a:p>
          <a:p>
            <a:pPr algn="ctr">
              <a:spcBef>
                <a:spcPct val="50000"/>
              </a:spcBef>
              <a:buNone/>
            </a:pPr>
            <a:r>
              <a:rPr lang="el-GR" altLang="el-GR" b="1" dirty="0" smtClean="0"/>
              <a:t>κατανόησης του δεκαδικού συστήματος αρίθμησης </a:t>
            </a:r>
            <a:r>
              <a:rPr lang="el-GR" altLang="el-GR" dirty="0" smtClean="0"/>
              <a:t>αποτελεί</a:t>
            </a:r>
            <a:endParaRPr lang="el-GR" altLang="el-GR" dirty="0"/>
          </a:p>
          <a:p>
            <a:pPr algn="ctr">
              <a:spcBef>
                <a:spcPct val="50000"/>
              </a:spcBef>
              <a:buNone/>
            </a:pPr>
            <a:r>
              <a:rPr lang="el-GR" altLang="el-GR" b="1" dirty="0"/>
              <a:t>η κατανόηση του ρόλου της θέσης</a:t>
            </a:r>
          </a:p>
          <a:p>
            <a:pPr algn="ctr">
              <a:spcBef>
                <a:spcPct val="50000"/>
              </a:spcBef>
              <a:buNone/>
            </a:pPr>
            <a:r>
              <a:rPr lang="el-GR" altLang="el-GR" dirty="0"/>
              <a:t>αναγραφής και της αξίας που λόγω θέσης αποδίδεται σε κάθε αριθμητικό ψηφίο</a:t>
            </a:r>
            <a:r>
              <a:rPr lang="el-GR" altLang="el-GR" sz="2800" dirty="0"/>
              <a:t>.</a:t>
            </a:r>
          </a:p>
          <a:p>
            <a:pPr marL="0" indent="0">
              <a:buNone/>
            </a:pPr>
            <a:endParaRPr lang="el-GR" dirty="0"/>
          </a:p>
        </p:txBody>
      </p:sp>
    </p:spTree>
    <p:extLst>
      <p:ext uri="{BB962C8B-B14F-4D97-AF65-F5344CB8AC3E}">
        <p14:creationId xmlns:p14="http://schemas.microsoft.com/office/powerpoint/2010/main" val="899447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ΕΝΝΟΙΑ ΤΟΥ ΑΡΙΘΜΟΥ (</a:t>
            </a:r>
            <a:r>
              <a:rPr lang="el-GR" dirty="0" smtClean="0"/>
              <a:t>1)</a:t>
            </a:r>
            <a:endParaRPr lang="el-GR" dirty="0"/>
          </a:p>
        </p:txBody>
      </p:sp>
      <p:sp>
        <p:nvSpPr>
          <p:cNvPr id="3" name="Θέση περιεχομένου 2"/>
          <p:cNvSpPr>
            <a:spLocks noGrp="1"/>
          </p:cNvSpPr>
          <p:nvPr>
            <p:ph idx="1"/>
          </p:nvPr>
        </p:nvSpPr>
        <p:spPr>
          <a:xfrm>
            <a:off x="464156" y="1268760"/>
            <a:ext cx="8229600" cy="4525963"/>
          </a:xfrm>
        </p:spPr>
        <p:txBody>
          <a:bodyPr/>
          <a:lstStyle/>
          <a:p>
            <a:pPr marL="0" indent="0" algn="ctr">
              <a:buNone/>
            </a:pPr>
            <a:endParaRPr lang="el-GR" altLang="zh-CN" sz="3000" b="1" dirty="0" smtClean="0">
              <a:latin typeface="Calibri" panose="020F0502020204030204" pitchFamily="34" charset="0"/>
            </a:endParaRPr>
          </a:p>
          <a:p>
            <a:pPr marL="0" indent="0" algn="ctr">
              <a:buNone/>
            </a:pPr>
            <a:r>
              <a:rPr lang="el-GR" altLang="zh-CN" sz="3000" b="1" dirty="0" smtClean="0">
                <a:latin typeface="Calibri" panose="020F0502020204030204" pitchFamily="34" charset="0"/>
              </a:rPr>
              <a:t>η </a:t>
            </a:r>
            <a:r>
              <a:rPr lang="el-GR" altLang="zh-CN" sz="3000" b="1" dirty="0">
                <a:latin typeface="Calibri" panose="020F0502020204030204" pitchFamily="34" charset="0"/>
              </a:rPr>
              <a:t>έννοια </a:t>
            </a:r>
            <a:br>
              <a:rPr lang="el-GR" altLang="zh-CN" sz="3000" b="1" dirty="0">
                <a:latin typeface="Calibri" panose="020F0502020204030204" pitchFamily="34" charset="0"/>
              </a:rPr>
            </a:br>
            <a:r>
              <a:rPr lang="el-GR" altLang="zh-CN" sz="3000" dirty="0">
                <a:latin typeface="Calibri" panose="020F0502020204030204" pitchFamily="34" charset="0"/>
              </a:rPr>
              <a:t>του αριθμού </a:t>
            </a:r>
            <a:endParaRPr lang="el-GR" altLang="el-GR" sz="3000" dirty="0">
              <a:latin typeface="Calibri" panose="020F0502020204030204" pitchFamily="34" charset="0"/>
            </a:endParaRPr>
          </a:p>
          <a:p>
            <a:pPr marL="0" indent="0">
              <a:buNone/>
            </a:pPr>
            <a:endParaRPr lang="el-GR" dirty="0" smtClean="0"/>
          </a:p>
          <a:p>
            <a:pPr marL="0" indent="0">
              <a:buNone/>
            </a:pPr>
            <a:endParaRPr lang="el-GR" dirty="0"/>
          </a:p>
          <a:p>
            <a:pPr marL="0" indent="0">
              <a:buNone/>
            </a:pPr>
            <a:endParaRPr lang="el-GR" dirty="0"/>
          </a:p>
        </p:txBody>
      </p:sp>
      <p:sp>
        <p:nvSpPr>
          <p:cNvPr id="5" name="Text Box 10"/>
          <p:cNvSpPr txBox="1">
            <a:spLocks noChangeArrowheads="1"/>
          </p:cNvSpPr>
          <p:nvPr/>
        </p:nvSpPr>
        <p:spPr bwMode="auto">
          <a:xfrm>
            <a:off x="179513" y="4110752"/>
            <a:ext cx="424802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None/>
            </a:pPr>
            <a:r>
              <a:rPr lang="el-GR" altLang="zh-CN" sz="3000" b="1" dirty="0">
                <a:latin typeface="Calibri" panose="020F0502020204030204" pitchFamily="34" charset="0"/>
              </a:rPr>
              <a:t>σ</a:t>
            </a:r>
            <a:r>
              <a:rPr lang="el-GR" altLang="zh-CN" sz="3000" b="1" dirty="0" smtClean="0">
                <a:latin typeface="Calibri" panose="020F0502020204030204" pitchFamily="34" charset="0"/>
              </a:rPr>
              <a:t>υμβολική παράσταση</a:t>
            </a:r>
            <a:r>
              <a:rPr lang="el-GR" altLang="zh-CN" dirty="0" smtClean="0">
                <a:latin typeface="Calibri" panose="020F0502020204030204" pitchFamily="34" charset="0"/>
              </a:rPr>
              <a:t/>
            </a:r>
            <a:br>
              <a:rPr lang="el-GR" altLang="zh-CN" dirty="0" smtClean="0">
                <a:latin typeface="Calibri" panose="020F0502020204030204" pitchFamily="34" charset="0"/>
              </a:rPr>
            </a:br>
            <a:r>
              <a:rPr lang="el-GR" altLang="zh-CN" dirty="0" smtClean="0">
                <a:latin typeface="Calibri" panose="020F0502020204030204" pitchFamily="34" charset="0"/>
              </a:rPr>
              <a:t>των αριθμών</a:t>
            </a:r>
            <a:endParaRPr lang="el-GR" altLang="el-GR" dirty="0">
              <a:latin typeface="Calibri" panose="020F0502020204030204" pitchFamily="34" charset="0"/>
            </a:endParaRPr>
          </a:p>
        </p:txBody>
      </p:sp>
      <p:sp>
        <p:nvSpPr>
          <p:cNvPr id="6" name="Text Box 9"/>
          <p:cNvSpPr txBox="1">
            <a:spLocks noChangeArrowheads="1"/>
          </p:cNvSpPr>
          <p:nvPr/>
        </p:nvSpPr>
        <p:spPr bwMode="auto">
          <a:xfrm>
            <a:off x="4788024" y="4067237"/>
            <a:ext cx="453650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3000" b="1" dirty="0">
                <a:latin typeface="Calibri" panose="020F0502020204030204" pitchFamily="34" charset="0"/>
              </a:rPr>
              <a:t>ο</a:t>
            </a:r>
            <a:r>
              <a:rPr lang="el-GR" altLang="zh-CN" sz="3000" b="1" dirty="0" smtClean="0">
                <a:latin typeface="Calibri" panose="020F0502020204030204" pitchFamily="34" charset="0"/>
              </a:rPr>
              <a:t>ι γλωσσικές εκφράσεις  </a:t>
            </a:r>
            <a:r>
              <a:rPr lang="el-GR" altLang="zh-CN" sz="3000" dirty="0" smtClean="0">
                <a:latin typeface="Calibri" panose="020F0502020204030204" pitchFamily="34" charset="0"/>
              </a:rPr>
              <a:t>των </a:t>
            </a:r>
            <a:r>
              <a:rPr lang="el-GR" altLang="zh-CN" sz="3000" dirty="0">
                <a:latin typeface="Calibri" panose="020F0502020204030204" pitchFamily="34" charset="0"/>
              </a:rPr>
              <a:t>αριθμών</a:t>
            </a:r>
            <a:endParaRPr lang="el-GR" altLang="el-GR" sz="3000" dirty="0">
              <a:latin typeface="Calibri" panose="020F0502020204030204" pitchFamily="34" charset="0"/>
            </a:endParaRPr>
          </a:p>
        </p:txBody>
      </p:sp>
      <p:sp>
        <p:nvSpPr>
          <p:cNvPr id="7" name="Line 11"/>
          <p:cNvSpPr>
            <a:spLocks noChangeShapeType="1"/>
          </p:cNvSpPr>
          <p:nvPr/>
        </p:nvSpPr>
        <p:spPr bwMode="auto">
          <a:xfrm flipH="1">
            <a:off x="2299965" y="2925241"/>
            <a:ext cx="1695970" cy="1151831"/>
          </a:xfrm>
          <a:prstGeom prst="line">
            <a:avLst/>
          </a:prstGeom>
          <a:noFill/>
          <a:ln w="5715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 name="Line 5"/>
          <p:cNvSpPr>
            <a:spLocks noChangeShapeType="1"/>
          </p:cNvSpPr>
          <p:nvPr/>
        </p:nvSpPr>
        <p:spPr bwMode="auto">
          <a:xfrm>
            <a:off x="4788024" y="2925241"/>
            <a:ext cx="1728192" cy="1079823"/>
          </a:xfrm>
          <a:prstGeom prst="line">
            <a:avLst/>
          </a:prstGeom>
          <a:noFill/>
          <a:ln w="5715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9" name="Line 12"/>
          <p:cNvSpPr>
            <a:spLocks noChangeShapeType="1"/>
          </p:cNvSpPr>
          <p:nvPr/>
        </p:nvSpPr>
        <p:spPr bwMode="auto">
          <a:xfrm>
            <a:off x="4427539" y="4437112"/>
            <a:ext cx="648072" cy="0"/>
          </a:xfrm>
          <a:prstGeom prst="line">
            <a:avLst/>
          </a:prstGeom>
          <a:noFill/>
          <a:ln w="5715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4" name="Έλλειψη 3"/>
          <p:cNvSpPr/>
          <p:nvPr/>
        </p:nvSpPr>
        <p:spPr>
          <a:xfrm>
            <a:off x="323528" y="3645024"/>
            <a:ext cx="3960440" cy="18722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2831435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ΚΑΤΑΝΟΗΣΗ ΤΟΥ ΡΟΛΟΥ ΤΗΣ ΘΕΣΗΣ ΣΤΟ ΔΕΚΑΔΙΚΟ ΑΡΙΘΜΗΤΙΚΟ ΣΥΣΤΗΜΑ</a:t>
            </a:r>
            <a:endParaRPr lang="el-GR" dirty="0"/>
          </a:p>
        </p:txBody>
      </p:sp>
      <p:sp>
        <p:nvSpPr>
          <p:cNvPr id="3" name="Θέση περιεχομένου 2"/>
          <p:cNvSpPr>
            <a:spLocks noGrp="1"/>
          </p:cNvSpPr>
          <p:nvPr>
            <p:ph idx="1"/>
          </p:nvPr>
        </p:nvSpPr>
        <p:spPr>
          <a:xfrm>
            <a:off x="464156" y="1556792"/>
            <a:ext cx="8229600" cy="4896544"/>
          </a:xfrm>
        </p:spPr>
        <p:txBody>
          <a:bodyPr/>
          <a:lstStyle/>
          <a:p>
            <a:pPr marL="0" indent="0" algn="ctr">
              <a:buNone/>
            </a:pPr>
            <a:r>
              <a:rPr lang="el-GR" altLang="el-GR" sz="2400" dirty="0"/>
              <a:t>Αποτελεσματικό μέσο </a:t>
            </a:r>
            <a:r>
              <a:rPr lang="el-GR" altLang="el-GR" sz="2400" b="1" dirty="0"/>
              <a:t>κατανόησης του ρόλου της θέσης </a:t>
            </a:r>
            <a:r>
              <a:rPr lang="el-GR" altLang="el-GR" sz="2400" dirty="0"/>
              <a:t>στο δεκαδικό αριθμητικό σύστημα μπορεί να είναι τα </a:t>
            </a:r>
            <a:r>
              <a:rPr lang="el-GR" altLang="el-GR" sz="2400" b="1" dirty="0"/>
              <a:t>αριθμητήρια </a:t>
            </a:r>
            <a:r>
              <a:rPr lang="el-GR" altLang="el-GR" sz="2400" dirty="0"/>
              <a:t>διαφόρων τύπων.</a:t>
            </a:r>
          </a:p>
          <a:p>
            <a:pPr marL="0" indent="0">
              <a:buNone/>
            </a:pPr>
            <a:endParaRPr lang="el-GR" dirty="0"/>
          </a:p>
        </p:txBody>
      </p:sp>
      <p:graphicFrame>
        <p:nvGraphicFramePr>
          <p:cNvPr id="4" name="Object 4"/>
          <p:cNvGraphicFramePr>
            <a:graphicFrameLocks noChangeAspect="1"/>
          </p:cNvGraphicFramePr>
          <p:nvPr>
            <p:extLst>
              <p:ext uri="{D42A27DB-BD31-4B8C-83A1-F6EECF244321}">
                <p14:modId xmlns:p14="http://schemas.microsoft.com/office/powerpoint/2010/main" val="3526605478"/>
              </p:ext>
            </p:extLst>
          </p:nvPr>
        </p:nvGraphicFramePr>
        <p:xfrm>
          <a:off x="1805219" y="2673312"/>
          <a:ext cx="5372498" cy="3348000"/>
        </p:xfrm>
        <a:graphic>
          <a:graphicData uri="http://schemas.openxmlformats.org/presentationml/2006/ole">
            <mc:AlternateContent xmlns:mc="http://schemas.openxmlformats.org/markup-compatibility/2006">
              <mc:Choice xmlns:v="urn:schemas-microsoft-com:vml" Requires="v">
                <p:oleObj spid="_x0000_s2063" name="Εικόνα" r:id="rId4" imgW="3098800" imgH="1884680" progId="Word.Picture.8">
                  <p:embed/>
                </p:oleObj>
              </mc:Choice>
              <mc:Fallback>
                <p:oleObj name="Εικόνα" r:id="rId4" imgW="3098800" imgH="188468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5219" y="2673312"/>
                        <a:ext cx="5372498"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 Box 6"/>
          <p:cNvSpPr txBox="1">
            <a:spLocks noChangeArrowheads="1"/>
          </p:cNvSpPr>
          <p:nvPr/>
        </p:nvSpPr>
        <p:spPr bwMode="auto">
          <a:xfrm>
            <a:off x="1763713" y="6021388"/>
            <a:ext cx="5761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sz="2400" b="1" dirty="0">
                <a:latin typeface="+mn-lt"/>
              </a:rPr>
              <a:t>Αριθμητήριο διάταξης</a:t>
            </a:r>
          </a:p>
        </p:txBody>
      </p:sp>
    </p:spTree>
    <p:extLst>
      <p:ext uri="{BB962C8B-B14F-4D97-AF65-F5344CB8AC3E}">
        <p14:creationId xmlns:p14="http://schemas.microsoft.com/office/powerpoint/2010/main" val="10739912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bacu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575" y="260350"/>
            <a:ext cx="5467350" cy="626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2"/>
          <p:cNvSpPr txBox="1">
            <a:spLocks noChangeArrowheads="1"/>
          </p:cNvSpPr>
          <p:nvPr/>
        </p:nvSpPr>
        <p:spPr bwMode="auto">
          <a:xfrm>
            <a:off x="971550" y="6370638"/>
            <a:ext cx="577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l-GR" altLang="el-GR" sz="1400" dirty="0" err="1">
                <a:latin typeface="+mj-lt"/>
              </a:rPr>
              <a:t>εικ</a:t>
            </a:r>
            <a:r>
              <a:rPr lang="el-GR" altLang="el-GR" sz="1400" dirty="0">
                <a:latin typeface="+mj-lt"/>
              </a:rPr>
              <a:t>. </a:t>
            </a:r>
            <a:r>
              <a:rPr lang="en-US" altLang="el-GR" sz="1400" dirty="0">
                <a:latin typeface="+mj-lt"/>
              </a:rPr>
              <a:t>3</a:t>
            </a:r>
            <a:endParaRPr lang="el-GR" altLang="el-GR" sz="1400" dirty="0">
              <a:latin typeface="+mj-lt"/>
            </a:endParaRPr>
          </a:p>
        </p:txBody>
      </p:sp>
    </p:spTree>
    <p:extLst>
      <p:ext uri="{BB962C8B-B14F-4D97-AF65-F5344CB8AC3E}">
        <p14:creationId xmlns:p14="http://schemas.microsoft.com/office/powerpoint/2010/main" val="23501390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ΕΝΝΟΙΑ ΤΟΥ ΑΡΙΘΜΟΥ </a:t>
            </a:r>
            <a:endParaRPr lang="el-GR" dirty="0"/>
          </a:p>
        </p:txBody>
      </p:sp>
      <p:sp>
        <p:nvSpPr>
          <p:cNvPr id="3" name="Θέση περιεχομένου 2"/>
          <p:cNvSpPr>
            <a:spLocks noGrp="1"/>
          </p:cNvSpPr>
          <p:nvPr>
            <p:ph idx="1"/>
          </p:nvPr>
        </p:nvSpPr>
        <p:spPr>
          <a:xfrm>
            <a:off x="464156" y="1268760"/>
            <a:ext cx="8229600" cy="4525963"/>
          </a:xfrm>
        </p:spPr>
        <p:txBody>
          <a:bodyPr/>
          <a:lstStyle/>
          <a:p>
            <a:pPr marL="0" indent="0" algn="ctr">
              <a:buNone/>
            </a:pPr>
            <a:endParaRPr lang="el-GR" altLang="zh-CN" sz="3000" b="1" dirty="0" smtClean="0">
              <a:latin typeface="Calibri" panose="020F0502020204030204" pitchFamily="34" charset="0"/>
            </a:endParaRPr>
          </a:p>
          <a:p>
            <a:pPr marL="0" indent="0" algn="ctr">
              <a:buNone/>
            </a:pPr>
            <a:r>
              <a:rPr lang="el-GR" altLang="zh-CN" sz="3000" b="1" dirty="0" smtClean="0">
                <a:latin typeface="Calibri" panose="020F0502020204030204" pitchFamily="34" charset="0"/>
              </a:rPr>
              <a:t>η </a:t>
            </a:r>
            <a:r>
              <a:rPr lang="el-GR" altLang="zh-CN" sz="3000" b="1" dirty="0">
                <a:latin typeface="Calibri" panose="020F0502020204030204" pitchFamily="34" charset="0"/>
              </a:rPr>
              <a:t>έννοια </a:t>
            </a:r>
            <a:br>
              <a:rPr lang="el-GR" altLang="zh-CN" sz="3000" b="1" dirty="0">
                <a:latin typeface="Calibri" panose="020F0502020204030204" pitchFamily="34" charset="0"/>
              </a:rPr>
            </a:br>
            <a:r>
              <a:rPr lang="el-GR" altLang="zh-CN" sz="3000" dirty="0">
                <a:latin typeface="Calibri" panose="020F0502020204030204" pitchFamily="34" charset="0"/>
              </a:rPr>
              <a:t>του αριθμού </a:t>
            </a:r>
            <a:endParaRPr lang="el-GR" altLang="el-GR" sz="3000" dirty="0">
              <a:latin typeface="Calibri" panose="020F0502020204030204" pitchFamily="34" charset="0"/>
            </a:endParaRPr>
          </a:p>
          <a:p>
            <a:pPr marL="0" indent="0">
              <a:buNone/>
            </a:pPr>
            <a:endParaRPr lang="el-GR" dirty="0" smtClean="0"/>
          </a:p>
          <a:p>
            <a:pPr marL="0" indent="0">
              <a:buNone/>
            </a:pPr>
            <a:endParaRPr lang="el-GR" dirty="0"/>
          </a:p>
          <a:p>
            <a:pPr marL="0" indent="0">
              <a:buNone/>
            </a:pPr>
            <a:endParaRPr lang="el-GR" dirty="0"/>
          </a:p>
        </p:txBody>
      </p:sp>
      <p:sp>
        <p:nvSpPr>
          <p:cNvPr id="5" name="Text Box 10"/>
          <p:cNvSpPr txBox="1">
            <a:spLocks noChangeArrowheads="1"/>
          </p:cNvSpPr>
          <p:nvPr/>
        </p:nvSpPr>
        <p:spPr bwMode="auto">
          <a:xfrm>
            <a:off x="179513" y="4110752"/>
            <a:ext cx="424802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None/>
            </a:pPr>
            <a:r>
              <a:rPr lang="el-GR" altLang="zh-CN" sz="3000" b="1" dirty="0">
                <a:latin typeface="Calibri" panose="020F0502020204030204" pitchFamily="34" charset="0"/>
              </a:rPr>
              <a:t>σ</a:t>
            </a:r>
            <a:r>
              <a:rPr lang="el-GR" altLang="zh-CN" sz="3000" b="1" dirty="0" smtClean="0">
                <a:latin typeface="Calibri" panose="020F0502020204030204" pitchFamily="34" charset="0"/>
              </a:rPr>
              <a:t>υμβολική παράσταση</a:t>
            </a:r>
            <a:r>
              <a:rPr lang="el-GR" altLang="zh-CN" dirty="0" smtClean="0">
                <a:latin typeface="Calibri" panose="020F0502020204030204" pitchFamily="34" charset="0"/>
              </a:rPr>
              <a:t/>
            </a:r>
            <a:br>
              <a:rPr lang="el-GR" altLang="zh-CN" dirty="0" smtClean="0">
                <a:latin typeface="Calibri" panose="020F0502020204030204" pitchFamily="34" charset="0"/>
              </a:rPr>
            </a:br>
            <a:r>
              <a:rPr lang="el-GR" altLang="zh-CN" dirty="0" smtClean="0">
                <a:latin typeface="Calibri" panose="020F0502020204030204" pitchFamily="34" charset="0"/>
              </a:rPr>
              <a:t>των αριθμών</a:t>
            </a:r>
            <a:endParaRPr lang="el-GR" altLang="el-GR" dirty="0">
              <a:latin typeface="Calibri" panose="020F0502020204030204" pitchFamily="34" charset="0"/>
            </a:endParaRPr>
          </a:p>
        </p:txBody>
      </p:sp>
      <p:sp>
        <p:nvSpPr>
          <p:cNvPr id="6" name="Text Box 9"/>
          <p:cNvSpPr txBox="1">
            <a:spLocks noChangeArrowheads="1"/>
          </p:cNvSpPr>
          <p:nvPr/>
        </p:nvSpPr>
        <p:spPr bwMode="auto">
          <a:xfrm>
            <a:off x="4499992" y="4141529"/>
            <a:ext cx="453650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3000" b="1" dirty="0">
                <a:latin typeface="Calibri" panose="020F0502020204030204" pitchFamily="34" charset="0"/>
              </a:rPr>
              <a:t>ο</a:t>
            </a:r>
            <a:r>
              <a:rPr lang="el-GR" altLang="zh-CN" sz="3000" b="1" dirty="0" smtClean="0">
                <a:latin typeface="Calibri" panose="020F0502020204030204" pitchFamily="34" charset="0"/>
              </a:rPr>
              <a:t>ι γλωσσικές εκφράσεις  </a:t>
            </a:r>
            <a:r>
              <a:rPr lang="el-GR" altLang="zh-CN" sz="3000" dirty="0" smtClean="0">
                <a:latin typeface="Calibri" panose="020F0502020204030204" pitchFamily="34" charset="0"/>
              </a:rPr>
              <a:t>των </a:t>
            </a:r>
            <a:r>
              <a:rPr lang="el-GR" altLang="zh-CN" sz="3000" dirty="0">
                <a:latin typeface="Calibri" panose="020F0502020204030204" pitchFamily="34" charset="0"/>
              </a:rPr>
              <a:t>αριθμών</a:t>
            </a:r>
            <a:endParaRPr lang="el-GR" altLang="el-GR" sz="3000" dirty="0">
              <a:latin typeface="Calibri" panose="020F0502020204030204" pitchFamily="34" charset="0"/>
            </a:endParaRPr>
          </a:p>
        </p:txBody>
      </p:sp>
      <p:sp>
        <p:nvSpPr>
          <p:cNvPr id="7" name="Line 11"/>
          <p:cNvSpPr>
            <a:spLocks noChangeShapeType="1"/>
          </p:cNvSpPr>
          <p:nvPr/>
        </p:nvSpPr>
        <p:spPr bwMode="auto">
          <a:xfrm flipH="1">
            <a:off x="2299965" y="2925241"/>
            <a:ext cx="1695970" cy="1151831"/>
          </a:xfrm>
          <a:prstGeom prst="line">
            <a:avLst/>
          </a:prstGeom>
          <a:noFill/>
          <a:ln w="5715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 name="Line 5"/>
          <p:cNvSpPr>
            <a:spLocks noChangeShapeType="1"/>
          </p:cNvSpPr>
          <p:nvPr/>
        </p:nvSpPr>
        <p:spPr bwMode="auto">
          <a:xfrm>
            <a:off x="4788024" y="2925241"/>
            <a:ext cx="1728192" cy="1079823"/>
          </a:xfrm>
          <a:prstGeom prst="line">
            <a:avLst/>
          </a:prstGeom>
          <a:noFill/>
          <a:ln w="5715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9" name="Line 12"/>
          <p:cNvSpPr>
            <a:spLocks noChangeShapeType="1"/>
          </p:cNvSpPr>
          <p:nvPr/>
        </p:nvSpPr>
        <p:spPr bwMode="auto">
          <a:xfrm>
            <a:off x="4165710" y="4437112"/>
            <a:ext cx="648072" cy="0"/>
          </a:xfrm>
          <a:prstGeom prst="line">
            <a:avLst/>
          </a:prstGeom>
          <a:noFill/>
          <a:ln w="5715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4" name="Έλλειψη 3"/>
          <p:cNvSpPr/>
          <p:nvPr/>
        </p:nvSpPr>
        <p:spPr>
          <a:xfrm>
            <a:off x="4788024" y="3645024"/>
            <a:ext cx="3960440" cy="18722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3397065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zh-CN" dirty="0" smtClean="0">
                <a:latin typeface="Calibri" panose="020F0502020204030204" pitchFamily="34" charset="0"/>
              </a:rPr>
              <a:t>ΟΙ ΓΛΩΣΣΙΚΕΣ ΕΚΦΡΑΣΕΙΣ  ΤΩΝ ΑΡΙΘΜΩΝ (1)</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85000" lnSpcReduction="20000"/>
          </a:bodyPr>
          <a:lstStyle/>
          <a:p>
            <a:pPr algn="ctr">
              <a:spcBef>
                <a:spcPct val="50000"/>
              </a:spcBef>
              <a:buNone/>
            </a:pPr>
            <a:r>
              <a:rPr lang="el-GR" altLang="zh-CN" dirty="0">
                <a:latin typeface="Calibri" panose="020F0502020204030204" pitchFamily="34" charset="0"/>
              </a:rPr>
              <a:t>Στην Ελληνική γλώσσα διαμορφώθηκαν ιστορικά και χρησιμοποιούνται διαφορετικές λέξεις, οι οποίες εκφράζουν το μηδέν και τα εννέα ψηφία των μονάδων, </a:t>
            </a:r>
            <a:br>
              <a:rPr lang="el-GR" altLang="zh-CN" dirty="0">
                <a:latin typeface="Calibri" panose="020F0502020204030204" pitchFamily="34" charset="0"/>
              </a:rPr>
            </a:br>
            <a:r>
              <a:rPr lang="el-GR" altLang="zh-CN" dirty="0">
                <a:latin typeface="Calibri" panose="020F0502020204030204" pitchFamily="34" charset="0"/>
              </a:rPr>
              <a:t>του δεκαδικού συστήματος αρίθμησης. </a:t>
            </a:r>
          </a:p>
          <a:p>
            <a:pPr algn="ctr">
              <a:spcBef>
                <a:spcPct val="50000"/>
              </a:spcBef>
              <a:buNone/>
            </a:pPr>
            <a:r>
              <a:rPr lang="el-GR" altLang="zh-CN" b="1" dirty="0">
                <a:latin typeface="Calibri" panose="020F0502020204030204" pitchFamily="34" charset="0"/>
              </a:rPr>
              <a:t>ένα, δύο, τρία,..., εννέα</a:t>
            </a:r>
          </a:p>
          <a:p>
            <a:pPr algn="ctr">
              <a:spcBef>
                <a:spcPct val="50000"/>
              </a:spcBef>
              <a:buNone/>
            </a:pPr>
            <a:r>
              <a:rPr lang="el-GR" altLang="zh-CN" dirty="0">
                <a:latin typeface="Calibri" panose="020F0502020204030204" pitchFamily="34" charset="0"/>
              </a:rPr>
              <a:t>Διαμορφώθηκαν επίσης και χρησιμοποιούνται διαφορετικές λέξεις, που αποτελούν όμως παράγωγα των λέξεων αυτών, για την έκφραση </a:t>
            </a:r>
            <a:br>
              <a:rPr lang="el-GR" altLang="zh-CN" dirty="0">
                <a:latin typeface="Calibri" panose="020F0502020204030204" pitchFamily="34" charset="0"/>
              </a:rPr>
            </a:br>
            <a:r>
              <a:rPr lang="el-GR" altLang="zh-CN" dirty="0">
                <a:latin typeface="Calibri" panose="020F0502020204030204" pitchFamily="34" charset="0"/>
              </a:rPr>
              <a:t>των δεκάδων: </a:t>
            </a:r>
            <a:r>
              <a:rPr lang="el-GR" altLang="zh-CN" b="1" dirty="0">
                <a:latin typeface="Calibri" panose="020F0502020204030204" pitchFamily="34" charset="0"/>
              </a:rPr>
              <a:t>δέκα, είκοσι, τριάντα,....., ενενήντα, </a:t>
            </a:r>
            <a:br>
              <a:rPr lang="el-GR" altLang="zh-CN" b="1" dirty="0">
                <a:latin typeface="Calibri" panose="020F0502020204030204" pitchFamily="34" charset="0"/>
              </a:rPr>
            </a:br>
            <a:r>
              <a:rPr lang="el-GR" altLang="zh-CN" dirty="0">
                <a:latin typeface="Calibri" panose="020F0502020204030204" pitchFamily="34" charset="0"/>
              </a:rPr>
              <a:t>των εκατοντάδων: </a:t>
            </a:r>
            <a:r>
              <a:rPr lang="el-GR" altLang="zh-CN" b="1" dirty="0">
                <a:latin typeface="Calibri" panose="020F0502020204030204" pitchFamily="34" charset="0"/>
              </a:rPr>
              <a:t>εκατό, διακόσια, τριακόσια,....., </a:t>
            </a:r>
            <a:r>
              <a:rPr lang="el-GR" altLang="zh-CN" dirty="0">
                <a:latin typeface="Calibri" panose="020F0502020204030204" pitchFamily="34" charset="0"/>
              </a:rPr>
              <a:t>των δέκα εκατοντάδων: </a:t>
            </a:r>
            <a:r>
              <a:rPr lang="el-GR" altLang="zh-CN" b="1" dirty="0">
                <a:latin typeface="Calibri" panose="020F0502020204030204" pitchFamily="34" charset="0"/>
              </a:rPr>
              <a:t>χίλια </a:t>
            </a:r>
            <a:r>
              <a:rPr lang="el-GR" altLang="zh-CN" dirty="0">
                <a:latin typeface="Calibri" panose="020F0502020204030204" pitchFamily="34" charset="0"/>
              </a:rPr>
              <a:t/>
            </a:r>
            <a:br>
              <a:rPr lang="el-GR" altLang="zh-CN" dirty="0">
                <a:latin typeface="Calibri" panose="020F0502020204030204" pitchFamily="34" charset="0"/>
              </a:rPr>
            </a:br>
            <a:r>
              <a:rPr lang="el-GR" altLang="zh-CN" dirty="0">
                <a:latin typeface="Calibri" panose="020F0502020204030204" pitchFamily="34" charset="0"/>
              </a:rPr>
              <a:t>και των χιλίων χιλιάδων: εκατομμύριο </a:t>
            </a:r>
            <a:endParaRPr lang="el-GR" altLang="el-GR" dirty="0">
              <a:latin typeface="Calibri" panose="020F0502020204030204" pitchFamily="34" charset="0"/>
            </a:endParaRPr>
          </a:p>
          <a:p>
            <a:pPr marL="0" indent="0">
              <a:buNone/>
            </a:pPr>
            <a:endParaRPr lang="el-GR" dirty="0"/>
          </a:p>
        </p:txBody>
      </p:sp>
    </p:spTree>
    <p:extLst>
      <p:ext uri="{BB962C8B-B14F-4D97-AF65-F5344CB8AC3E}">
        <p14:creationId xmlns:p14="http://schemas.microsoft.com/office/powerpoint/2010/main" val="26600061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zh-CN" dirty="0">
                <a:latin typeface="Calibri" panose="020F0502020204030204" pitchFamily="34" charset="0"/>
              </a:rPr>
              <a:t>ΟΙ ΓΛΩΣΣΙΚΕΣ ΕΚΦΡΑΣΕΙΣ  ΤΩΝ ΑΡΙΘΜΩΝ </a:t>
            </a:r>
            <a:r>
              <a:rPr lang="el-GR" altLang="zh-CN" dirty="0" smtClean="0">
                <a:latin typeface="Calibri" panose="020F0502020204030204" pitchFamily="34" charset="0"/>
              </a:rPr>
              <a:t>(2)</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40000" lnSpcReduction="20000"/>
          </a:bodyPr>
          <a:lstStyle/>
          <a:p>
            <a:pPr algn="ctr">
              <a:spcBef>
                <a:spcPct val="50000"/>
              </a:spcBef>
              <a:buNone/>
            </a:pPr>
            <a:r>
              <a:rPr lang="el-GR" altLang="el-GR" sz="7000" dirty="0"/>
              <a:t>Η γλωσσική έκφραση όλων των άλλων αριθμών προκύπτει, με </a:t>
            </a:r>
            <a:r>
              <a:rPr lang="el-GR" altLang="el-GR" sz="7000" b="1" dirty="0"/>
              <a:t>ελάχιστες εξαιρέσεις, </a:t>
            </a:r>
            <a:r>
              <a:rPr lang="el-GR" altLang="el-GR" sz="7000" dirty="0"/>
              <a:t>ως λεκτικός συνδυασμός των αριθμητικών λέξεων,</a:t>
            </a:r>
            <a:br>
              <a:rPr lang="el-GR" altLang="el-GR" sz="7000" dirty="0"/>
            </a:br>
            <a:r>
              <a:rPr lang="el-GR" altLang="el-GR" sz="7000" dirty="0"/>
              <a:t>ο οποίος καθορίζεται από τη δομή του δεκαδικού συστήματος αρίθμησης </a:t>
            </a:r>
          </a:p>
          <a:p>
            <a:pPr algn="ctr">
              <a:spcBef>
                <a:spcPct val="50000"/>
              </a:spcBef>
              <a:buNone/>
            </a:pPr>
            <a:r>
              <a:rPr lang="el-GR" altLang="el-GR" sz="7000" u="sng" dirty="0"/>
              <a:t>Παράδειγμα</a:t>
            </a:r>
          </a:p>
          <a:p>
            <a:pPr algn="ctr">
              <a:spcBef>
                <a:spcPct val="50000"/>
              </a:spcBef>
              <a:buNone/>
            </a:pPr>
            <a:r>
              <a:rPr lang="el-GR" altLang="el-GR" sz="7000" dirty="0"/>
              <a:t>δέκα- τρία  </a:t>
            </a:r>
            <a:br>
              <a:rPr lang="el-GR" altLang="el-GR" sz="7000" dirty="0"/>
            </a:br>
            <a:r>
              <a:rPr lang="el-GR" altLang="el-GR" sz="7000" dirty="0" err="1"/>
              <a:t>εκατόν</a:t>
            </a:r>
            <a:r>
              <a:rPr lang="el-GR" altLang="el-GR" sz="7000" dirty="0"/>
              <a:t> δέκα-τρία</a:t>
            </a:r>
            <a:br>
              <a:rPr lang="el-GR" altLang="el-GR" sz="7000" dirty="0"/>
            </a:br>
            <a:r>
              <a:rPr lang="el-GR" altLang="el-GR" sz="7000" dirty="0"/>
              <a:t>χίλια </a:t>
            </a:r>
            <a:r>
              <a:rPr lang="el-GR" altLang="el-GR" sz="7000" dirty="0" err="1"/>
              <a:t>εκατόν</a:t>
            </a:r>
            <a:r>
              <a:rPr lang="el-GR" altLang="el-GR" sz="7000" dirty="0"/>
              <a:t> </a:t>
            </a:r>
            <a:r>
              <a:rPr lang="el-GR" altLang="el-GR" sz="7000" dirty="0" smtClean="0"/>
              <a:t>δέκα-τρία</a:t>
            </a:r>
          </a:p>
          <a:p>
            <a:pPr algn="ctr">
              <a:spcBef>
                <a:spcPct val="50000"/>
              </a:spcBef>
              <a:buNone/>
            </a:pPr>
            <a:endParaRPr lang="el-GR" altLang="el-GR" sz="7000" dirty="0" smtClean="0"/>
          </a:p>
          <a:p>
            <a:pPr algn="ctr">
              <a:spcBef>
                <a:spcPct val="50000"/>
              </a:spcBef>
              <a:buNone/>
            </a:pPr>
            <a:r>
              <a:rPr lang="el-GR" altLang="el-GR" sz="7000" b="1" dirty="0" smtClean="0"/>
              <a:t>Εξαιρέσεις;</a:t>
            </a:r>
            <a:endParaRPr lang="el-GR" altLang="el-GR" sz="7000" b="1" dirty="0"/>
          </a:p>
          <a:p>
            <a:pPr marL="0" indent="0">
              <a:buNone/>
            </a:pPr>
            <a:endParaRPr lang="el-GR" dirty="0"/>
          </a:p>
        </p:txBody>
      </p:sp>
    </p:spTree>
    <p:extLst>
      <p:ext uri="{BB962C8B-B14F-4D97-AF65-F5344CB8AC3E}">
        <p14:creationId xmlns:p14="http://schemas.microsoft.com/office/powerpoint/2010/main" val="20889988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zh-CN" dirty="0">
                <a:latin typeface="Calibri" panose="020F0502020204030204" pitchFamily="34" charset="0"/>
              </a:rPr>
              <a:t>ΟΙ ΓΛΩΣΣΙΚΕΣ ΕΚΦΡΑΣΕΙΣ  ΤΩΝ ΑΡΙΘΜΩΝ </a:t>
            </a:r>
            <a:r>
              <a:rPr lang="el-GR" altLang="zh-CN" dirty="0" smtClean="0">
                <a:latin typeface="Calibri" panose="020F0502020204030204" pitchFamily="34" charset="0"/>
              </a:rPr>
              <a:t>(3)</a:t>
            </a:r>
            <a:endParaRPr lang="el-GR" dirty="0"/>
          </a:p>
        </p:txBody>
      </p:sp>
      <p:sp>
        <p:nvSpPr>
          <p:cNvPr id="3" name="Θέση περιεχομένου 2"/>
          <p:cNvSpPr>
            <a:spLocks noGrp="1"/>
          </p:cNvSpPr>
          <p:nvPr>
            <p:ph idx="1"/>
          </p:nvPr>
        </p:nvSpPr>
        <p:spPr>
          <a:xfrm>
            <a:off x="464156" y="1556792"/>
            <a:ext cx="8229600" cy="4896544"/>
          </a:xfrm>
        </p:spPr>
        <p:txBody>
          <a:bodyPr>
            <a:normAutofit/>
          </a:bodyPr>
          <a:lstStyle/>
          <a:p>
            <a:pPr algn="ctr">
              <a:spcBef>
                <a:spcPct val="50000"/>
              </a:spcBef>
              <a:buNone/>
            </a:pPr>
            <a:r>
              <a:rPr lang="el-GR" altLang="el-GR" sz="2600" dirty="0"/>
              <a:t>Παράλληλα με τις αριθμητικές αυτές λέξεις, οι οποίες εκφράζουν την </a:t>
            </a:r>
            <a:r>
              <a:rPr lang="el-GR" altLang="el-GR" sz="2600" dirty="0" err="1"/>
              <a:t>πληθική</a:t>
            </a:r>
            <a:r>
              <a:rPr lang="el-GR" altLang="el-GR" sz="2600" dirty="0"/>
              <a:t> έννοια των αριθμών (απόλυτα αριθμητικά), διαμορφώθηκαν γλωσσικά και χρησιμοποιούνται αντίστοιχες λέξεις οι οποίες εκφράζουν τη διατακτική έννοια των αριθμών (τακτικά αριθμητικά </a:t>
            </a:r>
            <a:r>
              <a:rPr lang="el-GR" altLang="el-GR" sz="2600" b="1" dirty="0"/>
              <a:t>επίθετα</a:t>
            </a:r>
            <a:r>
              <a:rPr lang="el-GR" altLang="el-GR" sz="2600" dirty="0"/>
              <a:t>).</a:t>
            </a:r>
          </a:p>
          <a:p>
            <a:pPr algn="ctr">
              <a:spcBef>
                <a:spcPct val="50000"/>
              </a:spcBef>
              <a:buNone/>
            </a:pPr>
            <a:r>
              <a:rPr lang="el-GR" altLang="el-GR" sz="2600" b="1" dirty="0"/>
              <a:t>πρώτος-η-ο, δεύτερος-η-ο, ......, δέκατος-η-ο,...., </a:t>
            </a:r>
          </a:p>
          <a:p>
            <a:pPr algn="ctr">
              <a:spcBef>
                <a:spcPct val="50000"/>
              </a:spcBef>
              <a:buNone/>
            </a:pPr>
            <a:r>
              <a:rPr lang="el-GR" altLang="el-GR" sz="2600" dirty="0"/>
              <a:t>Οι λέξεις αυτές </a:t>
            </a:r>
            <a:r>
              <a:rPr lang="el-GR" altLang="zh-CN" sz="2600" dirty="0"/>
              <a:t>προκύπτουν, </a:t>
            </a:r>
            <a:r>
              <a:rPr lang="el-GR" altLang="el-GR" sz="2600" dirty="0"/>
              <a:t>με ελάχιστε εξαιρέσεις, ως παράγωγα των βασικών αριθμητικών λέξεων.</a:t>
            </a:r>
          </a:p>
          <a:p>
            <a:pPr marL="0" indent="0">
              <a:buNone/>
            </a:pPr>
            <a:endParaRPr lang="el-GR" dirty="0"/>
          </a:p>
        </p:txBody>
      </p:sp>
    </p:spTree>
    <p:extLst>
      <p:ext uri="{BB962C8B-B14F-4D97-AF65-F5344CB8AC3E}">
        <p14:creationId xmlns:p14="http://schemas.microsoft.com/office/powerpoint/2010/main" val="7878083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ΛΕΞΕΙΣ ΓΙΑ ΕΚΦΡΑΣΗ ΜΙΑΣ ΠΟΛΛΑΠΛΟΤΗΤΑΣ</a:t>
            </a:r>
            <a:endParaRPr lang="el-GR" dirty="0"/>
          </a:p>
        </p:txBody>
      </p:sp>
      <p:sp>
        <p:nvSpPr>
          <p:cNvPr id="3" name="Θέση περιεχομένου 2"/>
          <p:cNvSpPr>
            <a:spLocks noGrp="1"/>
          </p:cNvSpPr>
          <p:nvPr>
            <p:ph idx="1"/>
          </p:nvPr>
        </p:nvSpPr>
        <p:spPr/>
        <p:txBody>
          <a:bodyPr/>
          <a:lstStyle/>
          <a:p>
            <a:pPr algn="ctr">
              <a:spcBef>
                <a:spcPct val="50000"/>
              </a:spcBef>
              <a:buNone/>
            </a:pPr>
            <a:r>
              <a:rPr lang="el-GR" altLang="el-GR" sz="3000" dirty="0" smtClean="0">
                <a:latin typeface="Calibri" panose="020F0502020204030204" pitchFamily="34" charset="0"/>
              </a:rPr>
              <a:t>Τέλος </a:t>
            </a:r>
            <a:r>
              <a:rPr lang="el-GR" altLang="el-GR" sz="3000" dirty="0">
                <a:latin typeface="Calibri" panose="020F0502020204030204" pitchFamily="34" charset="0"/>
              </a:rPr>
              <a:t>έχουν διαμορφωθεί, ως παράγωγα επίσης των βασικών αριθμητικών λέξεων και χρησιμοποιούνται λέξεις για </a:t>
            </a:r>
            <a:r>
              <a:rPr lang="el-GR" altLang="el-GR" sz="3000" b="1" dirty="0">
                <a:latin typeface="Calibri" panose="020F0502020204030204" pitchFamily="34" charset="0"/>
              </a:rPr>
              <a:t>την έκφραση μιας πολλαπλότητας </a:t>
            </a:r>
          </a:p>
          <a:p>
            <a:pPr algn="ctr">
              <a:spcBef>
                <a:spcPct val="50000"/>
              </a:spcBef>
              <a:buNone/>
            </a:pPr>
            <a:r>
              <a:rPr lang="el-GR" altLang="el-GR" sz="3000" dirty="0">
                <a:latin typeface="Calibri" panose="020F0502020204030204" pitchFamily="34" charset="0"/>
              </a:rPr>
              <a:t>ενός χαρακτηριστικού των αντικειμένων, των όντων ή των φαινομένων</a:t>
            </a:r>
          </a:p>
          <a:p>
            <a:pPr algn="ctr">
              <a:spcBef>
                <a:spcPct val="50000"/>
              </a:spcBef>
              <a:buNone/>
            </a:pPr>
            <a:r>
              <a:rPr lang="el-GR" altLang="el-GR" sz="3000" b="1" dirty="0">
                <a:latin typeface="Calibri" panose="020F0502020204030204" pitchFamily="34" charset="0"/>
              </a:rPr>
              <a:t> </a:t>
            </a:r>
            <a:r>
              <a:rPr lang="el-GR" altLang="el-GR" sz="3000" b="1" dirty="0" err="1">
                <a:latin typeface="Calibri" panose="020F0502020204030204" pitchFamily="34" charset="0"/>
              </a:rPr>
              <a:t>δι</a:t>
            </a:r>
            <a:r>
              <a:rPr lang="el-GR" altLang="el-GR" sz="3000" b="1" dirty="0">
                <a:latin typeface="Calibri" panose="020F0502020204030204" pitchFamily="34" charset="0"/>
              </a:rPr>
              <a:t>-</a:t>
            </a:r>
            <a:r>
              <a:rPr lang="el-GR" altLang="el-GR" sz="3000" b="1" dirty="0" err="1">
                <a:latin typeface="Calibri" panose="020F0502020204030204" pitchFamily="34" charset="0"/>
              </a:rPr>
              <a:t>πλάσιος</a:t>
            </a:r>
            <a:r>
              <a:rPr lang="el-GR" altLang="el-GR" sz="3000" b="1" dirty="0">
                <a:latin typeface="Calibri" panose="020F0502020204030204" pitchFamily="34" charset="0"/>
              </a:rPr>
              <a:t>-α-ο,  </a:t>
            </a:r>
            <a:r>
              <a:rPr lang="el-GR" altLang="el-GR" sz="3000" b="1" dirty="0" err="1">
                <a:latin typeface="Calibri" panose="020F0502020204030204" pitchFamily="34" charset="0"/>
              </a:rPr>
              <a:t>τρι</a:t>
            </a:r>
            <a:r>
              <a:rPr lang="el-GR" altLang="el-GR" sz="3000" b="1" dirty="0">
                <a:latin typeface="Calibri" panose="020F0502020204030204" pitchFamily="34" charset="0"/>
              </a:rPr>
              <a:t>-</a:t>
            </a:r>
            <a:r>
              <a:rPr lang="el-GR" altLang="el-GR" sz="3000" b="1" dirty="0" err="1">
                <a:latin typeface="Calibri" panose="020F0502020204030204" pitchFamily="34" charset="0"/>
              </a:rPr>
              <a:t>πλάσιος</a:t>
            </a:r>
            <a:r>
              <a:rPr lang="el-GR" altLang="el-GR" sz="3000" b="1" dirty="0">
                <a:latin typeface="Calibri" panose="020F0502020204030204" pitchFamily="34" charset="0"/>
              </a:rPr>
              <a:t>-α-ο,..... </a:t>
            </a:r>
          </a:p>
          <a:p>
            <a:pPr marL="0" indent="0">
              <a:buNone/>
            </a:pPr>
            <a:endParaRPr lang="el-GR" dirty="0"/>
          </a:p>
        </p:txBody>
      </p:sp>
    </p:spTree>
    <p:extLst>
      <p:ext uri="{BB962C8B-B14F-4D97-AF65-F5344CB8AC3E}">
        <p14:creationId xmlns:p14="http://schemas.microsoft.com/office/powerpoint/2010/main" val="983994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smtClean="0">
                <a:latin typeface="Calibri" panose="020F0502020204030204" pitchFamily="34" charset="0"/>
              </a:rPr>
              <a:t>ΑΡΙΘΜΗΤΙΚΕΣ ΛΕΞΕΙΣ (1)</a:t>
            </a:r>
            <a:endParaRPr lang="el-GR" dirty="0"/>
          </a:p>
        </p:txBody>
      </p:sp>
      <p:sp>
        <p:nvSpPr>
          <p:cNvPr id="3" name="Θέση περιεχομένου 2"/>
          <p:cNvSpPr>
            <a:spLocks noGrp="1"/>
          </p:cNvSpPr>
          <p:nvPr>
            <p:ph idx="1"/>
          </p:nvPr>
        </p:nvSpPr>
        <p:spPr/>
        <p:txBody>
          <a:bodyPr/>
          <a:lstStyle/>
          <a:p>
            <a:pPr marL="0" indent="0" algn="ctr">
              <a:buNone/>
            </a:pPr>
            <a:r>
              <a:rPr lang="el-GR" altLang="el-GR" dirty="0" smtClean="0">
                <a:latin typeface="Calibri" panose="020F0502020204030204" pitchFamily="34" charset="0"/>
              </a:rPr>
              <a:t>Τα </a:t>
            </a:r>
            <a:r>
              <a:rPr lang="el-GR" altLang="el-GR" dirty="0">
                <a:latin typeface="Calibri" panose="020F0502020204030204" pitchFamily="34" charset="0"/>
              </a:rPr>
              <a:t>παιδιά μαθαίνουν τις αριθμητικές λέξεις στη συμβατική τους ακολουθία και αναπτύσσουν την ικανότητα φωνητικής παραγωγής (απαγγελίας) των λέξεων αυτών με την καθιερωμένη σειρά τους από σε σχετικά μικρή ηλικία στο πλαίσιο μάθησης της μητρικής γλώσσας.</a:t>
            </a:r>
          </a:p>
          <a:p>
            <a:pPr marL="0" indent="0">
              <a:buNone/>
            </a:pPr>
            <a:endParaRPr lang="el-GR" dirty="0"/>
          </a:p>
        </p:txBody>
      </p:sp>
    </p:spTree>
    <p:extLst>
      <p:ext uri="{BB962C8B-B14F-4D97-AF65-F5344CB8AC3E}">
        <p14:creationId xmlns:p14="http://schemas.microsoft.com/office/powerpoint/2010/main" val="32371873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latin typeface="Calibri" panose="020F0502020204030204" pitchFamily="34" charset="0"/>
              </a:rPr>
              <a:t>ΑΡΙΘΜΗΤΙΚΕΣ ΛΕΞΕΙΣ </a:t>
            </a:r>
            <a:r>
              <a:rPr lang="el-GR" altLang="el-GR" dirty="0" smtClean="0">
                <a:latin typeface="Calibri" panose="020F0502020204030204" pitchFamily="34" charset="0"/>
              </a:rPr>
              <a:t>(2)</a:t>
            </a:r>
            <a:endParaRPr lang="el-GR" dirty="0"/>
          </a:p>
        </p:txBody>
      </p:sp>
      <p:sp>
        <p:nvSpPr>
          <p:cNvPr id="3" name="Θέση περιεχομένου 2"/>
          <p:cNvSpPr>
            <a:spLocks noGrp="1"/>
          </p:cNvSpPr>
          <p:nvPr>
            <p:ph idx="1"/>
          </p:nvPr>
        </p:nvSpPr>
        <p:spPr/>
        <p:txBody>
          <a:bodyPr>
            <a:normAutofit/>
          </a:bodyPr>
          <a:lstStyle/>
          <a:p>
            <a:pPr marL="0" indent="0" algn="ctr">
              <a:buNone/>
            </a:pPr>
            <a:r>
              <a:rPr lang="el-GR" altLang="zh-CN" sz="3000" dirty="0"/>
              <a:t>Η οικειοποίηση της συμβατικής ακολουθίας των αριθμητικών λέξεων από τα παιδιά  εξελίσσεται</a:t>
            </a:r>
            <a:r>
              <a:rPr lang="el-GR" altLang="zh-CN" sz="3000" b="1" dirty="0"/>
              <a:t> σε δυο στάδια </a:t>
            </a:r>
            <a:r>
              <a:rPr lang="el-GR" altLang="zh-CN" sz="3000" dirty="0"/>
              <a:t>τα οποία σε κάποιο βαθμό </a:t>
            </a:r>
            <a:r>
              <a:rPr lang="el-GR" altLang="zh-CN" sz="3000" dirty="0" err="1" smtClean="0"/>
              <a:t>αλληλο</a:t>
            </a:r>
            <a:r>
              <a:rPr lang="el-GR" altLang="zh-CN" sz="3000" dirty="0" smtClean="0"/>
              <a:t>-επικαλύπτονται</a:t>
            </a:r>
          </a:p>
          <a:p>
            <a:pPr marL="0" indent="0" algn="ctr">
              <a:buNone/>
            </a:pPr>
            <a:endParaRPr lang="el-GR" sz="3000" dirty="0"/>
          </a:p>
          <a:p>
            <a:pPr marL="0" indent="0" algn="ctr">
              <a:buNone/>
            </a:pPr>
            <a:r>
              <a:rPr lang="el-GR" altLang="zh-CN" sz="3000" dirty="0"/>
              <a:t>Σε ένα πρώτο στάδιο κυριαρχεί </a:t>
            </a:r>
            <a:r>
              <a:rPr lang="el-GR" altLang="zh-CN" sz="3000" b="1" dirty="0"/>
              <a:t>η αποστήθιση και μηχανική απαγγελία</a:t>
            </a:r>
            <a:r>
              <a:rPr lang="el-GR" altLang="zh-CN" sz="3000" dirty="0"/>
              <a:t> των αριθμητικών λέξεων στη συμβατική τους ακολουθία. </a:t>
            </a:r>
            <a:endParaRPr lang="el-GR" altLang="el-GR" sz="3000" dirty="0"/>
          </a:p>
          <a:p>
            <a:pPr marL="0" indent="0" algn="ctr">
              <a:buNone/>
            </a:pPr>
            <a:endParaRPr lang="el-GR" sz="3000" dirty="0"/>
          </a:p>
        </p:txBody>
      </p:sp>
    </p:spTree>
    <p:extLst>
      <p:ext uri="{BB962C8B-B14F-4D97-AF65-F5344CB8AC3E}">
        <p14:creationId xmlns:p14="http://schemas.microsoft.com/office/powerpoint/2010/main" val="10143365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latin typeface="Calibri" panose="020F0502020204030204" pitchFamily="34" charset="0"/>
              </a:rPr>
              <a:t>ΑΡΙΘΜΗΤΙΚΕΣ ΛΕΞΕΙΣ </a:t>
            </a:r>
            <a:r>
              <a:rPr lang="el-GR" altLang="el-GR" dirty="0" smtClean="0">
                <a:latin typeface="Calibri" panose="020F0502020204030204" pitchFamily="34" charset="0"/>
              </a:rPr>
              <a:t>(3)</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92500" lnSpcReduction="10000"/>
          </a:bodyPr>
          <a:lstStyle/>
          <a:p>
            <a:pPr algn="ctr">
              <a:spcBef>
                <a:spcPct val="50000"/>
              </a:spcBef>
              <a:buNone/>
            </a:pPr>
            <a:r>
              <a:rPr lang="el-GR" altLang="el-GR" sz="2800" dirty="0">
                <a:latin typeface="Calibri" panose="020F0502020204030204" pitchFamily="34" charset="0"/>
              </a:rPr>
              <a:t>Κατά τη διάρκεια του πρώτου αυτού σταδίου στην απαγγελία των αριθμητικών λέξεων από τα παιδιά περιλαμβάνεται:</a:t>
            </a:r>
          </a:p>
          <a:p>
            <a:pPr algn="ctr">
              <a:spcBef>
                <a:spcPct val="50000"/>
              </a:spcBef>
              <a:buFontTx/>
              <a:buAutoNum type="arabicPeriod"/>
            </a:pPr>
            <a:r>
              <a:rPr lang="el-GR" altLang="el-GR" sz="2800" dirty="0">
                <a:latin typeface="Calibri" panose="020F0502020204030204" pitchFamily="34" charset="0"/>
              </a:rPr>
              <a:t> ένα τμήμα της συμβατικής ακολουθίας των αριθμητικών λέξεων που </a:t>
            </a:r>
            <a:r>
              <a:rPr lang="el-GR" altLang="el-GR" sz="2800" b="1" dirty="0">
                <a:latin typeface="Calibri" panose="020F0502020204030204" pitchFamily="34" charset="0"/>
              </a:rPr>
              <a:t>απαγγέλλεται κάθε φορά σωστά, </a:t>
            </a:r>
          </a:p>
          <a:p>
            <a:pPr algn="ctr">
              <a:spcBef>
                <a:spcPct val="50000"/>
              </a:spcBef>
              <a:buFontTx/>
              <a:buAutoNum type="arabicPeriod"/>
            </a:pPr>
            <a:r>
              <a:rPr lang="el-GR" altLang="el-GR" sz="2800" dirty="0">
                <a:latin typeface="Calibri" panose="020F0502020204030204" pitchFamily="34" charset="0"/>
              </a:rPr>
              <a:t>ένα τμήμα που </a:t>
            </a:r>
            <a:r>
              <a:rPr lang="el-GR" altLang="el-GR" sz="2800" b="1" dirty="0">
                <a:latin typeface="Calibri" panose="020F0502020204030204" pitchFamily="34" charset="0"/>
              </a:rPr>
              <a:t>απαγγέλλεται κάθε φορά λανθασμένα </a:t>
            </a:r>
            <a:r>
              <a:rPr lang="el-GR" altLang="el-GR" sz="2800" dirty="0">
                <a:latin typeface="Calibri" panose="020F0502020204030204" pitchFamily="34" charset="0"/>
              </a:rPr>
              <a:t>είτε από παράλειψη αριθμητικών λέξεων είτε από παραβίαση της συμβατικής σειράς τους και </a:t>
            </a:r>
          </a:p>
          <a:p>
            <a:pPr algn="ctr">
              <a:spcBef>
                <a:spcPct val="50000"/>
              </a:spcBef>
              <a:buFontTx/>
              <a:buAutoNum type="arabicPeriod"/>
            </a:pPr>
            <a:r>
              <a:rPr lang="el-GR" altLang="el-GR" sz="2800" dirty="0">
                <a:latin typeface="Calibri" panose="020F0502020204030204" pitchFamily="34" charset="0"/>
              </a:rPr>
              <a:t>ένα τμήμα που </a:t>
            </a:r>
            <a:r>
              <a:rPr lang="el-GR" altLang="el-GR" sz="2800" b="1" dirty="0">
                <a:latin typeface="Calibri" panose="020F0502020204030204" pitchFamily="34" charset="0"/>
              </a:rPr>
              <a:t>απαγγέλλεται κάθε φορά διαφορετικά</a:t>
            </a:r>
            <a:r>
              <a:rPr lang="el-GR" altLang="el-GR" sz="2800" dirty="0">
                <a:latin typeface="Calibri" panose="020F0502020204030204" pitchFamily="34" charset="0"/>
              </a:rPr>
              <a:t>, τόσο ως προς τις αριθμητικές λέξεις που περιλαμβάνει όσο και ως προς την ακολουθία τους.</a:t>
            </a:r>
          </a:p>
          <a:p>
            <a:pPr marL="0" indent="0">
              <a:buNone/>
            </a:pPr>
            <a:endParaRPr lang="el-GR" dirty="0"/>
          </a:p>
        </p:txBody>
      </p:sp>
    </p:spTree>
    <p:extLst>
      <p:ext uri="{BB962C8B-B14F-4D97-AF65-F5344CB8AC3E}">
        <p14:creationId xmlns:p14="http://schemas.microsoft.com/office/powerpoint/2010/main" val="1719090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ΕΝΝΟΙΑ ΤΟΥ ΑΡΙΘΜΟΥ </a:t>
            </a:r>
            <a:r>
              <a:rPr lang="el-GR" dirty="0" smtClean="0"/>
              <a:t>(2</a:t>
            </a:r>
            <a:r>
              <a:rPr lang="el-GR" dirty="0" smtClean="0"/>
              <a:t>)</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47500" lnSpcReduction="20000"/>
          </a:bodyPr>
          <a:lstStyle/>
          <a:p>
            <a:pPr algn="ctr">
              <a:spcBef>
                <a:spcPct val="50000"/>
              </a:spcBef>
              <a:buNone/>
            </a:pPr>
            <a:r>
              <a:rPr lang="el-GR" altLang="el-GR" sz="5900" b="1" dirty="0" smtClean="0"/>
              <a:t>Ένα </a:t>
            </a:r>
            <a:r>
              <a:rPr lang="el-GR" altLang="el-GR" sz="5900" b="1" dirty="0" smtClean="0"/>
              <a:t>σύνολο συμβόλων</a:t>
            </a:r>
            <a:br>
              <a:rPr lang="el-GR" altLang="el-GR" sz="5900" b="1" dirty="0" smtClean="0"/>
            </a:br>
            <a:r>
              <a:rPr lang="el-GR" altLang="el-GR" sz="5900" b="1" dirty="0" smtClean="0"/>
              <a:t>+</a:t>
            </a:r>
            <a:br>
              <a:rPr lang="el-GR" altLang="el-GR" sz="5900" b="1" dirty="0" smtClean="0"/>
            </a:br>
            <a:r>
              <a:rPr lang="el-GR" altLang="el-GR" sz="5900" b="1" dirty="0" smtClean="0"/>
              <a:t>οι αντίστοιχες λεκτικές τους εκφράσεις</a:t>
            </a:r>
            <a:br>
              <a:rPr lang="el-GR" altLang="el-GR" sz="5900" b="1" dirty="0" smtClean="0"/>
            </a:br>
            <a:r>
              <a:rPr lang="el-GR" altLang="el-GR" sz="5900" b="1" dirty="0" smtClean="0"/>
              <a:t>+</a:t>
            </a:r>
            <a:br>
              <a:rPr lang="el-GR" altLang="el-GR" sz="5900" b="1" dirty="0" smtClean="0"/>
            </a:br>
            <a:r>
              <a:rPr lang="el-GR" altLang="el-GR" sz="5900" b="1" dirty="0" smtClean="0"/>
              <a:t>μια σειρά κανόνων συνδυασμού τους</a:t>
            </a:r>
          </a:p>
          <a:p>
            <a:pPr algn="ctr">
              <a:spcBef>
                <a:spcPct val="50000"/>
              </a:spcBef>
              <a:buNone/>
            </a:pPr>
            <a:r>
              <a:rPr lang="el-GR" altLang="el-GR" sz="5900" dirty="0" smtClean="0"/>
              <a:t>για την γραπτή και την προφορική παράσταση των αριθμών </a:t>
            </a:r>
          </a:p>
          <a:p>
            <a:pPr algn="ctr">
              <a:spcBef>
                <a:spcPct val="50000"/>
              </a:spcBef>
              <a:buNone/>
            </a:pPr>
            <a:r>
              <a:rPr lang="el-GR" altLang="el-GR" sz="5900" dirty="0" smtClean="0"/>
              <a:t>αποτελεί ένα σύστημα συμβολικής διατύπωσης των αριθμών</a:t>
            </a:r>
          </a:p>
          <a:p>
            <a:pPr algn="ctr">
              <a:spcBef>
                <a:spcPct val="50000"/>
              </a:spcBef>
              <a:buNone/>
            </a:pPr>
            <a:r>
              <a:rPr lang="el-GR" altLang="el-GR" sz="5900" dirty="0" smtClean="0"/>
              <a:t>ή</a:t>
            </a:r>
          </a:p>
          <a:p>
            <a:pPr algn="ctr">
              <a:spcBef>
                <a:spcPct val="50000"/>
              </a:spcBef>
              <a:buNone/>
            </a:pPr>
            <a:r>
              <a:rPr lang="el-GR" altLang="el-GR" sz="5900" dirty="0" smtClean="0"/>
              <a:t>απλούστερα ένα </a:t>
            </a:r>
            <a:r>
              <a:rPr lang="el-GR" altLang="el-GR" sz="5900" b="1" dirty="0" smtClean="0"/>
              <a:t>συμβολικό αριθμητικό σύστημα</a:t>
            </a:r>
            <a:endParaRPr lang="el-GR" sz="5900" b="1" dirty="0"/>
          </a:p>
        </p:txBody>
      </p:sp>
    </p:spTree>
    <p:extLst>
      <p:ext uri="{BB962C8B-B14F-4D97-AF65-F5344CB8AC3E}">
        <p14:creationId xmlns:p14="http://schemas.microsoft.com/office/powerpoint/2010/main" val="38709216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a:xfrm>
            <a:off x="464156" y="1340768"/>
            <a:ext cx="8229600" cy="4968552"/>
          </a:xfrm>
        </p:spPr>
        <p:txBody>
          <a:bodyPr>
            <a:normAutofit/>
          </a:bodyPr>
          <a:lstStyle/>
          <a:p>
            <a:pPr marL="0" indent="0">
              <a:buNone/>
            </a:pPr>
            <a:r>
              <a:rPr lang="el-GR" altLang="el-GR" sz="2800" dirty="0">
                <a:latin typeface="Calibri" panose="020F0502020204030204" pitchFamily="34" charset="0"/>
              </a:rPr>
              <a:t>η απαγγελία της ακολουθίας των αριθμητικών λέξεων από ένα </a:t>
            </a:r>
            <a:r>
              <a:rPr lang="el-GR" altLang="el-GR" sz="2800" dirty="0" smtClean="0">
                <a:latin typeface="Calibri" panose="020F0502020204030204" pitchFamily="34" charset="0"/>
              </a:rPr>
              <a:t>παιδί </a:t>
            </a:r>
            <a:r>
              <a:rPr lang="el-GR" altLang="el-GR" sz="2800" dirty="0">
                <a:latin typeface="Calibri" panose="020F0502020204030204" pitchFamily="34" charset="0"/>
              </a:rPr>
              <a:t>σε τρεις διαφορετικές περιπτώσεις </a:t>
            </a:r>
            <a:r>
              <a:rPr lang="el-GR" altLang="el-GR" sz="2800" dirty="0" smtClean="0">
                <a:latin typeface="Calibri" panose="020F0502020204030204" pitchFamily="34" charset="0"/>
              </a:rPr>
              <a:t>:</a:t>
            </a:r>
          </a:p>
          <a:p>
            <a:pPr marL="0" indent="0">
              <a:buNone/>
            </a:pPr>
            <a:endParaRPr lang="el-GR" altLang="el-GR" sz="2800" dirty="0" smtClean="0">
              <a:latin typeface="Calibri" panose="020F0502020204030204" pitchFamily="34" charset="0"/>
            </a:endParaRPr>
          </a:p>
          <a:p>
            <a:pPr marL="0" indent="0">
              <a:buNone/>
            </a:pPr>
            <a:endParaRPr lang="el-GR" sz="2800" dirty="0">
              <a:latin typeface="Calibri" panose="020F0502020204030204" pitchFamily="34" charset="0"/>
            </a:endParaRPr>
          </a:p>
        </p:txBody>
      </p:sp>
      <p:graphicFrame>
        <p:nvGraphicFramePr>
          <p:cNvPr id="6" name="Πίνακας 5"/>
          <p:cNvGraphicFramePr>
            <a:graphicFrameLocks noGrp="1" noChangeAspect="1"/>
          </p:cNvGraphicFramePr>
          <p:nvPr>
            <p:extLst>
              <p:ext uri="{D42A27DB-BD31-4B8C-83A1-F6EECF244321}">
                <p14:modId xmlns:p14="http://schemas.microsoft.com/office/powerpoint/2010/main" val="2200291926"/>
              </p:ext>
            </p:extLst>
          </p:nvPr>
        </p:nvGraphicFramePr>
        <p:xfrm>
          <a:off x="464156" y="2348880"/>
          <a:ext cx="8140292" cy="4040224"/>
        </p:xfrm>
        <a:graphic>
          <a:graphicData uri="http://schemas.openxmlformats.org/drawingml/2006/table">
            <a:tbl>
              <a:tblPr firstRow="1" bandRow="1">
                <a:tableStyleId>{2D5ABB26-0587-4C30-8999-92F81FD0307C}</a:tableStyleId>
              </a:tblPr>
              <a:tblGrid>
                <a:gridCol w="2713431"/>
                <a:gridCol w="2685195"/>
                <a:gridCol w="2741666"/>
              </a:tblGrid>
              <a:tr h="864096">
                <a:tc>
                  <a:txBody>
                    <a:bodyPr/>
                    <a:lstStyle/>
                    <a:p>
                      <a:pPr algn="ctr"/>
                      <a:endParaRPr lang="el-GR" sz="1800" i="0" dirty="0" smtClean="0"/>
                    </a:p>
                    <a:p>
                      <a:pPr algn="ctr"/>
                      <a:r>
                        <a:rPr lang="el-GR" sz="2000" i="0" dirty="0" smtClean="0"/>
                        <a:t>Ένα</a:t>
                      </a:r>
                      <a:r>
                        <a:rPr lang="el-GR" sz="2000" i="0" baseline="0" dirty="0" smtClean="0"/>
                        <a:t> – Δύο – Τρία</a:t>
                      </a:r>
                    </a:p>
                    <a:p>
                      <a:pPr algn="ctr"/>
                      <a:endParaRPr lang="el-GR" sz="18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1" i="0" u="none" strike="noStrike" cap="none" normalizeH="0" baseline="0" dirty="0" smtClean="0">
                        <a:ln>
                          <a:noFill/>
                        </a:ln>
                        <a:solidFill>
                          <a:srgbClr val="000066"/>
                        </a:solidFill>
                        <a:effectLst/>
                        <a:latin typeface="Arial" charset="0"/>
                        <a:ea typeface="Times New Roman" pitchFamily="18" charset="0"/>
                        <a:cs typeface="Arial"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i="0" kern="1200" dirty="0" smtClean="0">
                          <a:solidFill>
                            <a:schemeClr val="tx1"/>
                          </a:solidFill>
                          <a:latin typeface="+mn-lt"/>
                          <a:ea typeface="+mn-ea"/>
                          <a:cs typeface="+mn-cs"/>
                        </a:rPr>
                        <a:t>Πέντε - Επτά</a:t>
                      </a:r>
                    </a:p>
                    <a:p>
                      <a:pPr marL="0" algn="ctr" defTabSz="914400" rtl="0" eaLnBrk="1" latinLnBrk="0" hangingPunct="1"/>
                      <a:endParaRPr lang="el-GR" sz="2000" i="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altLang="zh-CN" sz="1800" b="1" i="0" u="none" strike="noStrike" cap="none" normalizeH="0" baseline="0" dirty="0" smtClean="0">
                        <a:ln>
                          <a:noFill/>
                        </a:ln>
                        <a:solidFill>
                          <a:srgbClr val="006600"/>
                        </a:solidFill>
                        <a:effectLst/>
                        <a:latin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l-GR" altLang="zh-CN" sz="2000" i="0" kern="1200" dirty="0" smtClean="0">
                          <a:solidFill>
                            <a:schemeClr val="tx1"/>
                          </a:solidFill>
                          <a:latin typeface="+mn-lt"/>
                          <a:ea typeface="+mn-ea"/>
                          <a:cs typeface="+mn-cs"/>
                        </a:rPr>
                        <a:t>Εννιά – Οκτώ </a:t>
                      </a:r>
                      <a:r>
                        <a:rPr lang="el-GR" sz="2000" i="0" kern="1200" dirty="0" smtClean="0">
                          <a:solidFill>
                            <a:schemeClr val="tx1"/>
                          </a:solidFill>
                          <a:latin typeface="+mn-lt"/>
                          <a:ea typeface="+mn-ea"/>
                          <a:cs typeface="+mn-cs"/>
                        </a:rPr>
                        <a:t>– Δέκα</a:t>
                      </a:r>
                    </a:p>
                    <a:p>
                      <a:pPr marL="0" algn="ctr" defTabSz="914400" rtl="0" eaLnBrk="1" latinLnBrk="0" hangingPunct="1"/>
                      <a:endParaRPr lang="el-GR" sz="2000" i="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6848">
                <a:tc>
                  <a:txBody>
                    <a:bodyPr/>
                    <a:lstStyle/>
                    <a:p>
                      <a:pPr algn="ctr"/>
                      <a:endParaRPr lang="el-GR" sz="2000" i="0" dirty="0" smtClean="0"/>
                    </a:p>
                    <a:p>
                      <a:pPr algn="ctr"/>
                      <a:r>
                        <a:rPr lang="el-GR" sz="2000" i="0" dirty="0" smtClean="0"/>
                        <a:t>Ένα</a:t>
                      </a:r>
                      <a:r>
                        <a:rPr lang="el-GR" sz="2000" i="0" baseline="0" dirty="0" smtClean="0"/>
                        <a:t> – Δύο – Τρία</a:t>
                      </a:r>
                      <a:endParaRPr lang="el-GR" sz="2000" i="0" dirty="0" smtClean="0"/>
                    </a:p>
                    <a:p>
                      <a:pPr algn="ctr"/>
                      <a:endParaRPr lang="el-GR" sz="20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2000" i="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i="0" kern="1200" dirty="0" smtClean="0">
                          <a:solidFill>
                            <a:schemeClr val="tx1"/>
                          </a:solidFill>
                          <a:latin typeface="+mn-lt"/>
                          <a:ea typeface="+mn-ea"/>
                          <a:cs typeface="+mn-cs"/>
                        </a:rPr>
                        <a:t>Πέντε - Επτά</a:t>
                      </a:r>
                    </a:p>
                    <a:p>
                      <a:pPr algn="ctr"/>
                      <a:endParaRPr lang="el-GR" sz="20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altLang="zh-CN" sz="2000" b="1" i="0" u="none" strike="noStrike" cap="none" normalizeH="0" baseline="0" dirty="0" smtClean="0">
                        <a:ln>
                          <a:noFill/>
                        </a:ln>
                        <a:solidFill>
                          <a:srgbClr val="006600"/>
                        </a:solidFill>
                        <a:effectLst/>
                        <a:latin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l-GR" altLang="zh-CN" sz="2000" i="0" kern="1200" dirty="0" smtClean="0">
                          <a:solidFill>
                            <a:schemeClr val="tx1"/>
                          </a:solidFill>
                          <a:latin typeface="+mn-lt"/>
                          <a:ea typeface="+mn-ea"/>
                          <a:cs typeface="+mn-cs"/>
                        </a:rPr>
                        <a:t>Οκτώ </a:t>
                      </a:r>
                      <a:r>
                        <a:rPr lang="el-GR" sz="2000" i="0" kern="1200" dirty="0" smtClean="0">
                          <a:solidFill>
                            <a:schemeClr val="tx1"/>
                          </a:solidFill>
                          <a:latin typeface="+mn-lt"/>
                          <a:ea typeface="+mn-ea"/>
                          <a:cs typeface="+mn-cs"/>
                        </a:rPr>
                        <a:t>– Έξι - Εννιά</a:t>
                      </a:r>
                    </a:p>
                    <a:p>
                      <a:pPr algn="ctr"/>
                      <a:endParaRPr lang="el-GR" sz="20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9120">
                <a:tc>
                  <a:txBody>
                    <a:bodyPr/>
                    <a:lstStyle/>
                    <a:p>
                      <a:pPr algn="ctr"/>
                      <a:endParaRPr lang="el-GR" sz="2000" i="0" dirty="0" smtClean="0"/>
                    </a:p>
                    <a:p>
                      <a:pPr algn="ctr"/>
                      <a:r>
                        <a:rPr lang="el-GR" sz="2000" i="0" dirty="0" smtClean="0"/>
                        <a:t>Ένα</a:t>
                      </a:r>
                      <a:r>
                        <a:rPr lang="el-GR" sz="2000" i="0" baseline="0" dirty="0" smtClean="0"/>
                        <a:t> – Δύο – Τρία</a:t>
                      </a:r>
                      <a:endParaRPr lang="el-GR" sz="2000" i="0" dirty="0" smtClean="0"/>
                    </a:p>
                    <a:p>
                      <a:pPr algn="ctr"/>
                      <a:endParaRPr lang="el-GR" sz="20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2000" i="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i="0" kern="1200" dirty="0" smtClean="0">
                          <a:solidFill>
                            <a:schemeClr val="tx1"/>
                          </a:solidFill>
                          <a:latin typeface="+mn-lt"/>
                          <a:ea typeface="+mn-ea"/>
                          <a:cs typeface="+mn-cs"/>
                        </a:rPr>
                        <a:t>Πέντε - Επτά</a:t>
                      </a:r>
                    </a:p>
                    <a:p>
                      <a:pPr algn="ctr"/>
                      <a:endParaRPr lang="el-GR" sz="20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2000" b="1" i="0" u="none" strike="noStrike" cap="none" normalizeH="0" baseline="0" dirty="0" smtClean="0">
                        <a:ln>
                          <a:noFill/>
                        </a:ln>
                        <a:solidFill>
                          <a:srgbClr val="006600"/>
                        </a:solidFill>
                        <a:effectLst/>
                        <a:latin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i="0" kern="1200" dirty="0" smtClean="0">
                          <a:solidFill>
                            <a:schemeClr val="tx1"/>
                          </a:solidFill>
                          <a:latin typeface="+mn-lt"/>
                          <a:ea typeface="+mn-ea"/>
                          <a:cs typeface="+mn-cs"/>
                        </a:rPr>
                        <a:t>Έξι - </a:t>
                      </a:r>
                      <a:r>
                        <a:rPr lang="el-GR" altLang="zh-CN" sz="2000" i="0" kern="1200" dirty="0" smtClean="0">
                          <a:solidFill>
                            <a:schemeClr val="tx1"/>
                          </a:solidFill>
                          <a:latin typeface="+mn-lt"/>
                          <a:ea typeface="+mn-ea"/>
                          <a:cs typeface="+mn-cs"/>
                        </a:rPr>
                        <a:t>Οκτώ </a:t>
                      </a:r>
                      <a:r>
                        <a:rPr lang="el-GR" sz="2000" i="0" kern="1200" dirty="0" smtClean="0">
                          <a:solidFill>
                            <a:schemeClr val="tx1"/>
                          </a:solidFill>
                          <a:latin typeface="+mn-lt"/>
                          <a:ea typeface="+mn-ea"/>
                          <a:cs typeface="+mn-cs"/>
                        </a:rPr>
                        <a:t>–Δέκα</a:t>
                      </a:r>
                    </a:p>
                    <a:p>
                      <a:pPr algn="ctr"/>
                      <a:endParaRPr lang="el-GR" sz="20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31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l-GR" sz="2000" kern="1200" baseline="0" dirty="0" smtClean="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kern="1200" baseline="0" dirty="0" smtClean="0">
                          <a:solidFill>
                            <a:schemeClr val="tx1"/>
                          </a:solidFill>
                          <a:latin typeface="+mn-lt"/>
                          <a:ea typeface="+mn-ea"/>
                          <a:cs typeface="+mn-cs"/>
                        </a:rPr>
                        <a:t>κάθε φορά σωστό</a:t>
                      </a:r>
                    </a:p>
                    <a:p>
                      <a:pPr algn="ctr"/>
                      <a:endParaRPr lang="el-G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l-GR" sz="2000" kern="1200" baseline="0" dirty="0" smtClean="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l-GR" sz="2000" kern="1200" baseline="0" dirty="0" smtClean="0">
                          <a:solidFill>
                            <a:schemeClr val="tx1"/>
                          </a:solidFill>
                          <a:latin typeface="+mn-lt"/>
                          <a:ea typeface="+mn-ea"/>
                          <a:cs typeface="+mn-cs"/>
                        </a:rPr>
                        <a:t>κάθε φορά λανθασμένο</a:t>
                      </a:r>
                    </a:p>
                    <a:p>
                      <a:pPr algn="ctr"/>
                      <a:endParaRPr lang="el-G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2000" dirty="0" smtClean="0"/>
                    </a:p>
                    <a:p>
                      <a:pPr algn="ctr"/>
                      <a:r>
                        <a:rPr lang="el-GR" sz="2000" dirty="0" smtClean="0"/>
                        <a:t>κάθε φορά διαφορετικό</a:t>
                      </a:r>
                      <a:endParaRPr lang="el-G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597322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Προβλήματα μνήμης στη μάθηση ακολουθίας αριθμητικών λέξεων (</a:t>
            </a:r>
            <a:r>
              <a:rPr lang="el-GR" sz="4000" dirty="0" smtClean="0"/>
              <a:t>1)</a:t>
            </a:r>
            <a:endParaRPr lang="el-GR" sz="4000" dirty="0"/>
          </a:p>
        </p:txBody>
      </p:sp>
      <p:sp>
        <p:nvSpPr>
          <p:cNvPr id="3" name="Θέση περιεχομένου 2"/>
          <p:cNvSpPr>
            <a:spLocks noGrp="1"/>
          </p:cNvSpPr>
          <p:nvPr>
            <p:ph idx="1"/>
          </p:nvPr>
        </p:nvSpPr>
        <p:spPr/>
        <p:txBody>
          <a:bodyPr/>
          <a:lstStyle/>
          <a:p>
            <a:pPr marL="0" indent="0" algn="ctr">
              <a:buNone/>
            </a:pPr>
            <a:r>
              <a:rPr lang="el-GR" altLang="el-GR" dirty="0" smtClean="0">
                <a:latin typeface="Calibri" panose="020F0502020204030204" pitchFamily="34" charset="0"/>
              </a:rPr>
              <a:t>Το </a:t>
            </a:r>
            <a:r>
              <a:rPr lang="el-GR" altLang="el-GR" dirty="0">
                <a:latin typeface="Calibri" panose="020F0502020204030204" pitchFamily="34" charset="0"/>
              </a:rPr>
              <a:t>πρόβλημα της μνήμης στη μάθηση της ακολουθίας των αριθμητικών λέξεων</a:t>
            </a:r>
            <a:r>
              <a:rPr lang="el-GR" altLang="el-GR" sz="2800" dirty="0">
                <a:latin typeface="Calibri" panose="020F0502020204030204" pitchFamily="34" charset="0"/>
              </a:rPr>
              <a:t> </a:t>
            </a:r>
          </a:p>
          <a:p>
            <a:pPr marL="0" indent="0">
              <a:buNone/>
            </a:pPr>
            <a:endParaRPr lang="el-GR" dirty="0"/>
          </a:p>
        </p:txBody>
      </p:sp>
      <p:sp>
        <p:nvSpPr>
          <p:cNvPr id="4" name="Text Box 3"/>
          <p:cNvSpPr txBox="1">
            <a:spLocks noChangeArrowheads="1"/>
          </p:cNvSpPr>
          <p:nvPr/>
        </p:nvSpPr>
        <p:spPr bwMode="auto">
          <a:xfrm>
            <a:off x="755650" y="3485877"/>
            <a:ext cx="792003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b="1" dirty="0" err="1" smtClean="0">
                <a:latin typeface="+mn-lt"/>
              </a:rPr>
              <a:t>Πο</a:t>
            </a:r>
            <a:r>
              <a:rPr lang="el-GR" altLang="el-GR" b="1" dirty="0">
                <a:latin typeface="+mn-lt"/>
              </a:rPr>
              <a:t>	</a:t>
            </a:r>
            <a:r>
              <a:rPr lang="el-GR" altLang="el-GR" b="1" dirty="0" smtClean="0">
                <a:latin typeface="+mn-lt"/>
              </a:rPr>
              <a:t>τα	</a:t>
            </a:r>
            <a:r>
              <a:rPr lang="el-GR" altLang="el-GR" b="1" dirty="0" err="1" smtClean="0">
                <a:latin typeface="+mn-lt"/>
              </a:rPr>
              <a:t>μος</a:t>
            </a:r>
            <a:r>
              <a:rPr lang="el-GR" altLang="el-GR" b="1" dirty="0" smtClean="0">
                <a:latin typeface="+mn-lt"/>
              </a:rPr>
              <a:t>	</a:t>
            </a:r>
            <a:r>
              <a:rPr lang="el-GR" altLang="el-GR" b="1" dirty="0" err="1" smtClean="0">
                <a:latin typeface="+mn-lt"/>
              </a:rPr>
              <a:t>πη</a:t>
            </a:r>
            <a:r>
              <a:rPr lang="el-GR" altLang="el-GR" b="1" dirty="0" smtClean="0">
                <a:latin typeface="+mn-lt"/>
              </a:rPr>
              <a:t>	</a:t>
            </a:r>
            <a:r>
              <a:rPr lang="el-GR" altLang="el-GR" b="1" dirty="0" err="1" smtClean="0">
                <a:latin typeface="+mn-lt"/>
              </a:rPr>
              <a:t>νει</a:t>
            </a:r>
            <a:r>
              <a:rPr lang="el-GR" altLang="el-GR" b="1" dirty="0">
                <a:latin typeface="+mn-lt"/>
              </a:rPr>
              <a:t>	</a:t>
            </a:r>
            <a:r>
              <a:rPr lang="el-GR" altLang="el-GR" b="1" dirty="0" err="1" smtClean="0">
                <a:latin typeface="+mn-lt"/>
              </a:rPr>
              <a:t>ος</a:t>
            </a:r>
            <a:r>
              <a:rPr lang="el-GR" altLang="el-GR" b="1" dirty="0">
                <a:latin typeface="+mn-lt"/>
              </a:rPr>
              <a:t> </a:t>
            </a:r>
            <a:endParaRPr lang="el-GR" altLang="el-GR" b="1" dirty="0" smtClean="0">
              <a:latin typeface="+mn-lt"/>
            </a:endParaRPr>
          </a:p>
          <a:p>
            <a:pPr eaLnBrk="1" hangingPunct="1">
              <a:spcBef>
                <a:spcPct val="50000"/>
              </a:spcBef>
              <a:buFontTx/>
              <a:buNone/>
            </a:pPr>
            <a:r>
              <a:rPr lang="el-GR" altLang="el-GR" b="1" dirty="0" smtClean="0">
                <a:latin typeface="+mn-lt"/>
              </a:rPr>
              <a:t>                 1       2       3       4        5       6</a:t>
            </a:r>
            <a:endParaRPr lang="el-GR" altLang="el-GR" b="1" dirty="0">
              <a:latin typeface="+mn-lt"/>
            </a:endParaRPr>
          </a:p>
        </p:txBody>
      </p:sp>
    </p:spTree>
    <p:extLst>
      <p:ext uri="{BB962C8B-B14F-4D97-AF65-F5344CB8AC3E}">
        <p14:creationId xmlns:p14="http://schemas.microsoft.com/office/powerpoint/2010/main" val="423038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Προβλήματα μνήμης στη μάθηση ακολουθίας αριθμητικών λέξεων </a:t>
            </a:r>
            <a:r>
              <a:rPr lang="el-GR" dirty="0" smtClean="0"/>
              <a:t>(</a:t>
            </a:r>
            <a:r>
              <a:rPr lang="el-GR" sz="4000" dirty="0" smtClean="0"/>
              <a:t>2</a:t>
            </a:r>
            <a:r>
              <a:rPr lang="el-GR" sz="4000" dirty="0"/>
              <a:t>)</a:t>
            </a:r>
            <a:endParaRPr lang="el-GR" dirty="0"/>
          </a:p>
        </p:txBody>
      </p:sp>
      <p:sp>
        <p:nvSpPr>
          <p:cNvPr id="3" name="Θέση περιεχομένου 2"/>
          <p:cNvSpPr>
            <a:spLocks noGrp="1"/>
          </p:cNvSpPr>
          <p:nvPr>
            <p:ph idx="1"/>
          </p:nvPr>
        </p:nvSpPr>
        <p:spPr/>
        <p:txBody>
          <a:bodyPr/>
          <a:lstStyle/>
          <a:p>
            <a:pPr marL="0" indent="0">
              <a:buNone/>
            </a:pPr>
            <a:r>
              <a:rPr lang="el-GR" altLang="el-GR" dirty="0"/>
              <a:t>Το πρόβλημα της μνήμης στη μάθηση της ακολουθίας των αριθμητικών λέξεων </a:t>
            </a:r>
          </a:p>
          <a:p>
            <a:pPr marL="0" indent="0">
              <a:buNone/>
            </a:pPr>
            <a:endParaRPr lang="el-GR" dirty="0"/>
          </a:p>
        </p:txBody>
      </p:sp>
      <p:sp>
        <p:nvSpPr>
          <p:cNvPr id="4" name="Text Box 3"/>
          <p:cNvSpPr txBox="1">
            <a:spLocks noChangeArrowheads="1"/>
          </p:cNvSpPr>
          <p:nvPr/>
        </p:nvSpPr>
        <p:spPr bwMode="auto">
          <a:xfrm>
            <a:off x="755650" y="4121785"/>
            <a:ext cx="792003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b="1" dirty="0" err="1">
                <a:latin typeface="+mn-lt"/>
              </a:rPr>
              <a:t>π</a:t>
            </a:r>
            <a:r>
              <a:rPr lang="el-GR" altLang="el-GR" b="1" dirty="0" err="1" smtClean="0">
                <a:latin typeface="+mn-lt"/>
              </a:rPr>
              <a:t>ο</a:t>
            </a:r>
            <a:r>
              <a:rPr lang="el-GR" altLang="el-GR" b="1" dirty="0">
                <a:latin typeface="+mn-lt"/>
              </a:rPr>
              <a:t>	</a:t>
            </a:r>
            <a:r>
              <a:rPr lang="el-GR" altLang="el-GR" b="1" dirty="0" smtClean="0">
                <a:latin typeface="+mn-lt"/>
              </a:rPr>
              <a:t>τα	</a:t>
            </a:r>
            <a:r>
              <a:rPr lang="el-GR" altLang="el-GR" b="1" dirty="0" err="1" smtClean="0">
                <a:latin typeface="+mn-lt"/>
              </a:rPr>
              <a:t>μος</a:t>
            </a:r>
            <a:r>
              <a:rPr lang="el-GR" altLang="el-GR" b="1" dirty="0" smtClean="0">
                <a:latin typeface="+mn-lt"/>
              </a:rPr>
              <a:t>	</a:t>
            </a:r>
            <a:r>
              <a:rPr lang="el-GR" altLang="el-GR" b="1" dirty="0" err="1" smtClean="0">
                <a:latin typeface="+mn-lt"/>
              </a:rPr>
              <a:t>πη</a:t>
            </a:r>
            <a:r>
              <a:rPr lang="el-GR" altLang="el-GR" b="1" dirty="0" smtClean="0">
                <a:latin typeface="+mn-lt"/>
              </a:rPr>
              <a:t>	</a:t>
            </a:r>
            <a:r>
              <a:rPr lang="el-GR" altLang="el-GR" b="1" dirty="0" err="1" smtClean="0">
                <a:latin typeface="+mn-lt"/>
              </a:rPr>
              <a:t>νει</a:t>
            </a:r>
            <a:r>
              <a:rPr lang="el-GR" altLang="el-GR" b="1" dirty="0">
                <a:latin typeface="+mn-lt"/>
              </a:rPr>
              <a:t>	</a:t>
            </a:r>
            <a:r>
              <a:rPr lang="el-GR" altLang="el-GR" b="1" dirty="0" err="1" smtClean="0">
                <a:latin typeface="+mn-lt"/>
              </a:rPr>
              <a:t>ος</a:t>
            </a:r>
            <a:r>
              <a:rPr lang="el-GR" altLang="el-GR" b="1" dirty="0">
                <a:latin typeface="+mn-lt"/>
              </a:rPr>
              <a:t> </a:t>
            </a:r>
            <a:endParaRPr lang="el-GR" altLang="el-GR" b="1" dirty="0" smtClean="0">
              <a:latin typeface="+mn-lt"/>
            </a:endParaRPr>
          </a:p>
          <a:p>
            <a:pPr eaLnBrk="1" hangingPunct="1">
              <a:spcBef>
                <a:spcPct val="50000"/>
              </a:spcBef>
              <a:buFontTx/>
              <a:buNone/>
            </a:pPr>
            <a:r>
              <a:rPr lang="el-GR" altLang="el-GR" b="1" dirty="0" smtClean="0">
                <a:latin typeface="+mn-lt"/>
              </a:rPr>
              <a:t>                1       2        3       4        5       6</a:t>
            </a:r>
            <a:endParaRPr lang="el-GR" altLang="el-GR" b="1" dirty="0">
              <a:latin typeface="+mn-lt"/>
            </a:endParaRPr>
          </a:p>
        </p:txBody>
      </p:sp>
      <p:sp>
        <p:nvSpPr>
          <p:cNvPr id="5" name="Text Box 5"/>
          <p:cNvSpPr txBox="1">
            <a:spLocks noChangeArrowheads="1"/>
          </p:cNvSpPr>
          <p:nvPr/>
        </p:nvSpPr>
        <p:spPr bwMode="auto">
          <a:xfrm>
            <a:off x="684410" y="5513859"/>
            <a:ext cx="79200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dirty="0" err="1">
                <a:latin typeface="+mn-lt"/>
              </a:rPr>
              <a:t>μος</a:t>
            </a:r>
            <a:r>
              <a:rPr lang="el-GR" altLang="el-GR" dirty="0">
                <a:latin typeface="+mn-lt"/>
              </a:rPr>
              <a:t>	+  τα	 =</a:t>
            </a:r>
            <a:r>
              <a:rPr lang="el-GR" altLang="el-GR" b="1" dirty="0">
                <a:latin typeface="+mn-lt"/>
              </a:rPr>
              <a:t>  </a:t>
            </a:r>
            <a:r>
              <a:rPr lang="el-GR" altLang="el-GR" b="1" dirty="0" err="1">
                <a:latin typeface="+mn-lt"/>
              </a:rPr>
              <a:t>νει</a:t>
            </a:r>
            <a:endParaRPr lang="el-GR" altLang="el-GR" b="1" dirty="0">
              <a:latin typeface="+mn-lt"/>
            </a:endParaRPr>
          </a:p>
        </p:txBody>
      </p:sp>
      <p:sp>
        <p:nvSpPr>
          <p:cNvPr id="6" name="Text Box 3"/>
          <p:cNvSpPr txBox="1">
            <a:spLocks noChangeArrowheads="1"/>
          </p:cNvSpPr>
          <p:nvPr/>
        </p:nvSpPr>
        <p:spPr bwMode="auto">
          <a:xfrm>
            <a:off x="684213" y="2693789"/>
            <a:ext cx="7920037"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el-GR" b="1" dirty="0">
                <a:latin typeface="+mn-lt"/>
              </a:rPr>
              <a:t>Πόσο μας </a:t>
            </a:r>
            <a:r>
              <a:rPr lang="el-GR" altLang="el-GR" b="1" dirty="0" smtClean="0">
                <a:latin typeface="+mn-lt"/>
              </a:rPr>
              <a:t> κάνει </a:t>
            </a:r>
            <a:endParaRPr lang="el-GR" altLang="el-GR" b="1" dirty="0">
              <a:latin typeface="+mn-lt"/>
            </a:endParaRPr>
          </a:p>
          <a:p>
            <a:pPr algn="ctr" eaLnBrk="1" hangingPunct="1">
              <a:spcBef>
                <a:spcPct val="50000"/>
              </a:spcBef>
              <a:buFontTx/>
              <a:buNone/>
            </a:pPr>
            <a:r>
              <a:rPr lang="el-GR" altLang="el-GR" b="1" dirty="0" err="1">
                <a:latin typeface="+mn-lt"/>
              </a:rPr>
              <a:t>μος</a:t>
            </a:r>
            <a:r>
              <a:rPr lang="el-GR" altLang="el-GR" b="1" dirty="0">
                <a:latin typeface="+mn-lt"/>
              </a:rPr>
              <a:t>	+  τα	</a:t>
            </a:r>
          </a:p>
        </p:txBody>
      </p:sp>
    </p:spTree>
    <p:extLst>
      <p:ext uri="{BB962C8B-B14F-4D97-AF65-F5344CB8AC3E}">
        <p14:creationId xmlns:p14="http://schemas.microsoft.com/office/powerpoint/2010/main" val="239108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zh-CN" dirty="0" smtClean="0"/>
              <a:t>ΔΡΑΣΤΗΡΙΟΤΗΤΕΣ ΑΠΑΓΓΕΛΙΑΣ</a:t>
            </a:r>
            <a:endParaRPr lang="el-GR" dirty="0"/>
          </a:p>
        </p:txBody>
      </p:sp>
      <p:sp>
        <p:nvSpPr>
          <p:cNvPr id="3" name="Θέση περιεχομένου 2"/>
          <p:cNvSpPr>
            <a:spLocks noGrp="1"/>
          </p:cNvSpPr>
          <p:nvPr>
            <p:ph idx="1"/>
          </p:nvPr>
        </p:nvSpPr>
        <p:spPr/>
        <p:txBody>
          <a:bodyPr>
            <a:normAutofit fontScale="92500" lnSpcReduction="10000"/>
          </a:bodyPr>
          <a:lstStyle/>
          <a:p>
            <a:pPr algn="ctr">
              <a:spcBef>
                <a:spcPct val="50000"/>
              </a:spcBef>
              <a:buNone/>
            </a:pPr>
            <a:r>
              <a:rPr lang="el-GR" altLang="zh-CN" dirty="0"/>
              <a:t>Οι δραστηριότητες απαγγελίας των </a:t>
            </a:r>
            <a:r>
              <a:rPr lang="el-GR" altLang="zh-CN" dirty="0" smtClean="0"/>
              <a:t>αριθμητικών λέξεων </a:t>
            </a:r>
            <a:r>
              <a:rPr lang="el-GR" altLang="zh-CN" dirty="0"/>
              <a:t>στη συμβατική τους σειρά</a:t>
            </a:r>
          </a:p>
          <a:p>
            <a:pPr algn="ctr">
              <a:spcBef>
                <a:spcPct val="50000"/>
              </a:spcBef>
              <a:buNone/>
            </a:pPr>
            <a:r>
              <a:rPr lang="el-GR" altLang="zh-CN" dirty="0"/>
              <a:t>(ποιήματα, τραγούδια, παιχνίδια)</a:t>
            </a:r>
          </a:p>
          <a:p>
            <a:pPr algn="ctr">
              <a:spcBef>
                <a:spcPct val="50000"/>
              </a:spcBef>
              <a:buNone/>
            </a:pPr>
            <a:r>
              <a:rPr lang="el-GR" altLang="zh-CN" dirty="0"/>
              <a:t>συμβάλλουν στην εκμάθηση και επομένως στην ευχερή αναπαραγωγή τους. </a:t>
            </a:r>
          </a:p>
          <a:p>
            <a:pPr algn="ctr">
              <a:spcBef>
                <a:spcPct val="50000"/>
              </a:spcBef>
              <a:buNone/>
            </a:pPr>
            <a:r>
              <a:rPr lang="el-GR" altLang="zh-CN" dirty="0"/>
              <a:t/>
            </a:r>
            <a:br>
              <a:rPr lang="el-GR" altLang="zh-CN" dirty="0"/>
            </a:br>
            <a:r>
              <a:rPr lang="el-GR" altLang="zh-CN" b="1" dirty="0"/>
              <a:t>Δεν συμβάλλουν όμως ουσιαστικά, σύμφωνα με όλες τις ενδείξεις, στη συγκρότηση των εννοιών του αριθμού</a:t>
            </a:r>
            <a:r>
              <a:rPr lang="el-GR" altLang="zh-CN" sz="2800" b="1" dirty="0"/>
              <a:t> </a:t>
            </a:r>
            <a:endParaRPr lang="el-GR" altLang="el-GR" sz="2800" b="1" dirty="0"/>
          </a:p>
          <a:p>
            <a:endParaRPr lang="el-GR" dirty="0"/>
          </a:p>
        </p:txBody>
      </p:sp>
    </p:spTree>
    <p:extLst>
      <p:ext uri="{BB962C8B-B14F-4D97-AF65-F5344CB8AC3E}">
        <p14:creationId xmlns:p14="http://schemas.microsoft.com/office/powerpoint/2010/main" val="8375181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a:t>
            </a:r>
            <a:r>
              <a:rPr lang="el-GR" baseline="30000" dirty="0" smtClean="0"/>
              <a:t>ο</a:t>
            </a:r>
            <a:r>
              <a:rPr lang="el-GR" dirty="0" smtClean="0"/>
              <a:t> ΣΤΑΔΙΟ ΚΑΤΑΝΟΗΣΗΣ (1)</a:t>
            </a:r>
            <a:endParaRPr lang="el-GR" dirty="0"/>
          </a:p>
        </p:txBody>
      </p:sp>
      <p:sp>
        <p:nvSpPr>
          <p:cNvPr id="3" name="Θέση περιεχομένου 2"/>
          <p:cNvSpPr>
            <a:spLocks noGrp="1"/>
          </p:cNvSpPr>
          <p:nvPr>
            <p:ph idx="1"/>
          </p:nvPr>
        </p:nvSpPr>
        <p:spPr/>
        <p:txBody>
          <a:bodyPr/>
          <a:lstStyle/>
          <a:p>
            <a:pPr marL="0" indent="0" algn="ctr">
              <a:buNone/>
            </a:pPr>
            <a:r>
              <a:rPr lang="el-GR" altLang="el-GR" dirty="0"/>
              <a:t>Σε ένα δεύτερο στάδιο τα παιδιά κατανοούν τις </a:t>
            </a:r>
            <a:r>
              <a:rPr lang="el-GR" altLang="el-GR" b="1" dirty="0"/>
              <a:t>αρχές της γλωσσικής κατασκευής της συμβατικής ακολουθίας των αριθμητικών λέξεων </a:t>
            </a:r>
            <a:r>
              <a:rPr lang="el-GR" altLang="el-GR" dirty="0"/>
              <a:t>και αναπτύσσουν την ευχέρεια λειτουργικών χειρισμών της, οπότε και είναι σε θέση να απαγγέλλουν τη συμβατική ακολουθία των αριθμητικών λέξεων με ποικίλους και διαφορετικούς κατά περίπτωση τρόπους.</a:t>
            </a:r>
          </a:p>
          <a:p>
            <a:endParaRPr lang="el-GR" dirty="0"/>
          </a:p>
        </p:txBody>
      </p:sp>
    </p:spTree>
    <p:extLst>
      <p:ext uri="{BB962C8B-B14F-4D97-AF65-F5344CB8AC3E}">
        <p14:creationId xmlns:p14="http://schemas.microsoft.com/office/powerpoint/2010/main" val="25169232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a:t>
            </a:r>
            <a:r>
              <a:rPr lang="el-GR" baseline="30000" dirty="0"/>
              <a:t>ο</a:t>
            </a:r>
            <a:r>
              <a:rPr lang="el-GR" dirty="0"/>
              <a:t> ΣΤΑΔΙΟ ΚΑΤΑΝΟΗΣΗΣ </a:t>
            </a:r>
            <a:r>
              <a:rPr lang="el-GR" dirty="0" smtClean="0"/>
              <a:t>(2)</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92500" lnSpcReduction="20000"/>
          </a:bodyPr>
          <a:lstStyle/>
          <a:p>
            <a:pPr algn="ctr">
              <a:spcBef>
                <a:spcPct val="50000"/>
              </a:spcBef>
              <a:buNone/>
            </a:pPr>
            <a:r>
              <a:rPr lang="el-GR" altLang="zh-CN" dirty="0"/>
              <a:t>Σύμφωνα με τις διαπιστώσεις των ερευνών αυτών, τα παιδιά μέχρι την ηλικία των έξη χρόνων</a:t>
            </a:r>
          </a:p>
          <a:p>
            <a:pPr algn="ctr">
              <a:spcBef>
                <a:spcPct val="50000"/>
              </a:spcBef>
              <a:buNone/>
            </a:pPr>
            <a:r>
              <a:rPr lang="el-GR" altLang="zh-CN" b="1" dirty="0"/>
              <a:t>μαθαίνουν κατά κανόνα τις αριθμητικές λέξεις</a:t>
            </a:r>
            <a:r>
              <a:rPr lang="el-GR" altLang="zh-CN" dirty="0">
                <a:solidFill>
                  <a:srgbClr val="FF0000"/>
                </a:solidFill>
              </a:rPr>
              <a:t/>
            </a:r>
            <a:br>
              <a:rPr lang="el-GR" altLang="zh-CN" dirty="0">
                <a:solidFill>
                  <a:srgbClr val="FF0000"/>
                </a:solidFill>
              </a:rPr>
            </a:br>
            <a:r>
              <a:rPr lang="el-GR" altLang="zh-CN" dirty="0"/>
              <a:t>από το 1 έως και το 9</a:t>
            </a:r>
            <a:br>
              <a:rPr lang="el-GR" altLang="zh-CN" dirty="0"/>
            </a:br>
            <a:r>
              <a:rPr lang="el-GR" altLang="zh-CN" dirty="0"/>
              <a:t>και</a:t>
            </a:r>
          </a:p>
          <a:p>
            <a:pPr algn="ctr">
              <a:spcBef>
                <a:spcPct val="50000"/>
              </a:spcBef>
              <a:buNone/>
            </a:pPr>
            <a:r>
              <a:rPr lang="el-GR" altLang="zh-CN" b="1" dirty="0"/>
              <a:t>κατανοούν</a:t>
            </a:r>
            <a:br>
              <a:rPr lang="el-GR" altLang="zh-CN" b="1" dirty="0"/>
            </a:br>
            <a:r>
              <a:rPr lang="el-GR" altLang="zh-CN" b="1" dirty="0"/>
              <a:t>την επανάληψή τους στις παράγωγες λέξεις των διψήφιων αριθμών,</a:t>
            </a:r>
          </a:p>
          <a:p>
            <a:pPr algn="ctr">
              <a:spcBef>
                <a:spcPct val="50000"/>
              </a:spcBef>
              <a:buNone/>
            </a:pPr>
            <a:r>
              <a:rPr lang="el-GR" altLang="zh-CN" dirty="0"/>
              <a:t>αν και αντιμετωπίζουν προβλήματα με τις λέξεις που εκφράζουν δεκάδες (10,20,30,...,90). </a:t>
            </a:r>
            <a:endParaRPr lang="el-GR" altLang="el-GR" dirty="0"/>
          </a:p>
          <a:p>
            <a:pPr marL="0" indent="0">
              <a:buNone/>
            </a:pPr>
            <a:endParaRPr lang="el-GR" dirty="0"/>
          </a:p>
        </p:txBody>
      </p:sp>
    </p:spTree>
    <p:extLst>
      <p:ext uri="{BB962C8B-B14F-4D97-AF65-F5344CB8AC3E}">
        <p14:creationId xmlns:p14="http://schemas.microsoft.com/office/powerpoint/2010/main" val="36577862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2</a:t>
            </a:r>
            <a:r>
              <a:rPr lang="el-GR" baseline="30000" dirty="0"/>
              <a:t>ο</a:t>
            </a:r>
            <a:r>
              <a:rPr lang="el-GR" dirty="0"/>
              <a:t> ΣΤΑΔΙΟ ΚΑΤΑΝΟΗΣΗΣ </a:t>
            </a:r>
            <a:r>
              <a:rPr lang="el-GR" dirty="0" smtClean="0"/>
              <a:t>(3)</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92500" lnSpcReduction="10000"/>
          </a:bodyPr>
          <a:lstStyle/>
          <a:p>
            <a:pPr algn="ctr">
              <a:spcBef>
                <a:spcPct val="50000"/>
              </a:spcBef>
              <a:buNone/>
            </a:pPr>
            <a:r>
              <a:rPr lang="el-GR" altLang="zh-CN" sz="2800" dirty="0"/>
              <a:t>Παρά τη γνώση των αντίστοιχων λέξεων  όμως,</a:t>
            </a:r>
          </a:p>
          <a:p>
            <a:pPr algn="ctr">
              <a:spcBef>
                <a:spcPct val="50000"/>
              </a:spcBef>
              <a:buNone/>
            </a:pPr>
            <a:r>
              <a:rPr lang="el-GR" altLang="zh-CN" sz="2800" dirty="0"/>
              <a:t>δεν έχουν κατανοήσει τη </a:t>
            </a:r>
            <a:r>
              <a:rPr lang="el-GR" altLang="zh-CN" sz="2800" b="1" dirty="0"/>
              <a:t>δεκαδική δομή των λεκτικών εκφράσεων</a:t>
            </a:r>
            <a:r>
              <a:rPr lang="el-GR" altLang="zh-CN" sz="2800" dirty="0"/>
              <a:t> των διψήφιων αριθμών </a:t>
            </a:r>
          </a:p>
          <a:p>
            <a:pPr algn="ctr">
              <a:spcBef>
                <a:spcPct val="50000"/>
              </a:spcBef>
              <a:buNone/>
            </a:pPr>
            <a:endParaRPr lang="el-GR" altLang="zh-CN" sz="2800" dirty="0" smtClean="0"/>
          </a:p>
          <a:p>
            <a:pPr algn="ctr">
              <a:spcBef>
                <a:spcPct val="50000"/>
              </a:spcBef>
              <a:buNone/>
            </a:pPr>
            <a:r>
              <a:rPr lang="el-GR" altLang="zh-CN" sz="2800" dirty="0" smtClean="0"/>
              <a:t>εν-δέκα</a:t>
            </a:r>
            <a:r>
              <a:rPr lang="el-GR" altLang="zh-CN" sz="2800" dirty="0"/>
              <a:t>, δω-δέκα, δέκα-τρία,..., δέκα-εννέα, ..... </a:t>
            </a:r>
            <a:endParaRPr lang="el-GR" altLang="zh-CN" sz="2800" dirty="0" smtClean="0"/>
          </a:p>
          <a:p>
            <a:pPr algn="ctr">
              <a:spcBef>
                <a:spcPct val="50000"/>
              </a:spcBef>
              <a:buNone/>
            </a:pPr>
            <a:endParaRPr lang="el-GR" altLang="el-GR" sz="2800" dirty="0"/>
          </a:p>
          <a:p>
            <a:pPr marL="0" indent="0" algn="ctr">
              <a:buNone/>
            </a:pPr>
            <a:r>
              <a:rPr lang="el-GR" altLang="zh-CN" sz="3000" dirty="0"/>
              <a:t>Η σειρά των αριθμητικών λέξεων δηλαδή, αντιμετωπίζεται αρχικά ως </a:t>
            </a:r>
            <a:r>
              <a:rPr lang="el-GR" altLang="zh-CN" sz="3000" b="1" dirty="0"/>
              <a:t>ένας δομημένος κατάλογος ονομάτων</a:t>
            </a:r>
            <a:r>
              <a:rPr lang="el-GR" altLang="zh-CN" sz="3000" dirty="0"/>
              <a:t> και σε ένα δεύτερο στάδιο </a:t>
            </a:r>
            <a:r>
              <a:rPr lang="el-GR" altLang="zh-CN" sz="3000" b="1" dirty="0"/>
              <a:t>κατανοείται η δεκαδική τους μορφή. </a:t>
            </a:r>
            <a:endParaRPr lang="el-GR" altLang="el-GR" sz="3000" b="1" dirty="0"/>
          </a:p>
          <a:p>
            <a:pPr marL="0" indent="0">
              <a:buNone/>
            </a:pPr>
            <a:endParaRPr lang="el-GR" dirty="0"/>
          </a:p>
        </p:txBody>
      </p:sp>
    </p:spTree>
    <p:extLst>
      <p:ext uri="{BB962C8B-B14F-4D97-AF65-F5344CB8AC3E}">
        <p14:creationId xmlns:p14="http://schemas.microsoft.com/office/powerpoint/2010/main" val="1928209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smtClean="0"/>
              <a:t>ΑΠΟΔΟΣΗ ΑΡΙΘΜΗΤΙΚΟΥ ΝΟΗΜΑΤΟΣ</a:t>
            </a:r>
            <a:endParaRPr lang="el-GR" dirty="0"/>
          </a:p>
        </p:txBody>
      </p:sp>
      <p:sp>
        <p:nvSpPr>
          <p:cNvPr id="3" name="Θέση περιεχομένου 2"/>
          <p:cNvSpPr>
            <a:spLocks noGrp="1"/>
          </p:cNvSpPr>
          <p:nvPr>
            <p:ph idx="1"/>
          </p:nvPr>
        </p:nvSpPr>
        <p:spPr/>
        <p:txBody>
          <a:bodyPr/>
          <a:lstStyle/>
          <a:p>
            <a:pPr marL="0" indent="0">
              <a:buNone/>
            </a:pPr>
            <a:r>
              <a:rPr lang="el-GR" altLang="el-GR" sz="2800" dirty="0"/>
              <a:t>Η απόδοση αριθμητικού νοήματος στις λέξεις και στα σύμβολα των αριθμών επιτυγχάνεται σταδιακά και μέσα από μια σχετικά μακρόχρονη διαδικασία.</a:t>
            </a:r>
          </a:p>
          <a:p>
            <a:pPr marL="0" indent="0">
              <a:buNone/>
            </a:pPr>
            <a:endParaRPr lang="el-GR" dirty="0"/>
          </a:p>
        </p:txBody>
      </p:sp>
      <p:sp>
        <p:nvSpPr>
          <p:cNvPr id="4" name="Text Box 4"/>
          <p:cNvSpPr txBox="1">
            <a:spLocks noChangeArrowheads="1"/>
          </p:cNvSpPr>
          <p:nvPr/>
        </p:nvSpPr>
        <p:spPr bwMode="auto">
          <a:xfrm>
            <a:off x="2843213" y="2996952"/>
            <a:ext cx="295116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b="1" dirty="0">
                <a:latin typeface="+mn-lt"/>
              </a:rPr>
              <a:t>έννοια </a:t>
            </a:r>
            <a:br>
              <a:rPr lang="el-GR" altLang="zh-CN" b="1" dirty="0">
                <a:latin typeface="+mn-lt"/>
              </a:rPr>
            </a:br>
            <a:r>
              <a:rPr lang="el-GR" altLang="zh-CN" dirty="0">
                <a:latin typeface="+mn-lt"/>
              </a:rPr>
              <a:t>του </a:t>
            </a:r>
            <a:r>
              <a:rPr lang="el-GR" altLang="zh-CN" dirty="0" smtClean="0">
                <a:latin typeface="+mn-lt"/>
              </a:rPr>
              <a:t>αριθμού </a:t>
            </a:r>
            <a:endParaRPr lang="el-GR" altLang="el-GR" dirty="0">
              <a:latin typeface="+mn-lt"/>
            </a:endParaRPr>
          </a:p>
        </p:txBody>
      </p:sp>
      <p:sp>
        <p:nvSpPr>
          <p:cNvPr id="5" name="Text Box 5"/>
          <p:cNvSpPr txBox="1">
            <a:spLocks noChangeArrowheads="1"/>
          </p:cNvSpPr>
          <p:nvPr/>
        </p:nvSpPr>
        <p:spPr bwMode="auto">
          <a:xfrm>
            <a:off x="250825" y="5075138"/>
            <a:ext cx="38877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2800" b="1" dirty="0">
                <a:latin typeface="+mn-lt"/>
              </a:rPr>
              <a:t>συμβολική παράσταση</a:t>
            </a:r>
            <a:r>
              <a:rPr lang="el-GR" altLang="zh-CN" sz="2800" dirty="0">
                <a:latin typeface="+mn-lt"/>
              </a:rPr>
              <a:t> του αριθμού</a:t>
            </a:r>
            <a:endParaRPr lang="el-GR" altLang="el-GR" sz="2800" dirty="0">
              <a:latin typeface="+mn-lt"/>
            </a:endParaRPr>
          </a:p>
        </p:txBody>
      </p:sp>
      <p:sp>
        <p:nvSpPr>
          <p:cNvPr id="6" name="Text Box 6"/>
          <p:cNvSpPr txBox="1">
            <a:spLocks noChangeArrowheads="1"/>
          </p:cNvSpPr>
          <p:nvPr/>
        </p:nvSpPr>
        <p:spPr bwMode="auto">
          <a:xfrm>
            <a:off x="4932040" y="5075138"/>
            <a:ext cx="3959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2800" b="1" dirty="0">
                <a:latin typeface="+mn-lt"/>
              </a:rPr>
              <a:t>γλωσσική έκφραση</a:t>
            </a:r>
            <a:br>
              <a:rPr lang="el-GR" altLang="zh-CN" sz="2800" b="1" dirty="0">
                <a:latin typeface="+mn-lt"/>
              </a:rPr>
            </a:br>
            <a:r>
              <a:rPr lang="el-GR" altLang="zh-CN" sz="2800" dirty="0">
                <a:latin typeface="+mn-lt"/>
              </a:rPr>
              <a:t>του αριθμού</a:t>
            </a:r>
            <a:endParaRPr lang="el-GR" altLang="el-GR" sz="2800" dirty="0">
              <a:latin typeface="+mn-lt"/>
            </a:endParaRPr>
          </a:p>
        </p:txBody>
      </p:sp>
      <p:sp>
        <p:nvSpPr>
          <p:cNvPr id="7" name="Line 7"/>
          <p:cNvSpPr>
            <a:spLocks noChangeShapeType="1"/>
          </p:cNvSpPr>
          <p:nvPr/>
        </p:nvSpPr>
        <p:spPr bwMode="auto">
          <a:xfrm flipH="1">
            <a:off x="2015120" y="4063751"/>
            <a:ext cx="2340855" cy="1002297"/>
          </a:xfrm>
          <a:prstGeom prst="line">
            <a:avLst/>
          </a:prstGeom>
          <a:noFill/>
          <a:ln w="3810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 name="Line 3"/>
          <p:cNvSpPr>
            <a:spLocks noChangeShapeType="1"/>
          </p:cNvSpPr>
          <p:nvPr/>
        </p:nvSpPr>
        <p:spPr bwMode="auto">
          <a:xfrm>
            <a:off x="4569307" y="4063751"/>
            <a:ext cx="2018496" cy="1011387"/>
          </a:xfrm>
          <a:prstGeom prst="line">
            <a:avLst/>
          </a:prstGeom>
          <a:noFill/>
          <a:ln w="3810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9" name="Line 8"/>
          <p:cNvSpPr>
            <a:spLocks noChangeShapeType="1"/>
          </p:cNvSpPr>
          <p:nvPr/>
        </p:nvSpPr>
        <p:spPr bwMode="auto">
          <a:xfrm>
            <a:off x="4138613" y="5445224"/>
            <a:ext cx="1008063" cy="0"/>
          </a:xfrm>
          <a:prstGeom prst="line">
            <a:avLst/>
          </a:prstGeom>
          <a:noFill/>
          <a:ln w="3810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Tree>
    <p:extLst>
      <p:ext uri="{BB962C8B-B14F-4D97-AF65-F5344CB8AC3E}">
        <p14:creationId xmlns:p14="http://schemas.microsoft.com/office/powerpoint/2010/main" val="29477117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 </a:t>
            </a:r>
            <a:r>
              <a:rPr lang="el-GR" dirty="0" smtClean="0"/>
              <a:t>ΤΙ ΕΚΦΡΑΖΟΥΝ ΟΙ </a:t>
            </a:r>
            <a:r>
              <a:rPr lang="el-GR" dirty="0" smtClean="0"/>
              <a:t>ΑΡΙΘΜΟΙ</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92500" lnSpcReduction="20000"/>
          </a:bodyPr>
          <a:lstStyle/>
          <a:p>
            <a:pPr algn="ctr">
              <a:spcBef>
                <a:spcPct val="50000"/>
              </a:spcBef>
              <a:buNone/>
            </a:pPr>
            <a:r>
              <a:rPr lang="el-GR" altLang="zh-CN" dirty="0"/>
              <a:t>Οι αριθμοί χρησιμοποιούνται σε διαφορετικές καταστάσεις της πραγματικότητας για να εκφράσουν </a:t>
            </a:r>
          </a:p>
          <a:p>
            <a:pPr>
              <a:spcBef>
                <a:spcPct val="50000"/>
              </a:spcBef>
              <a:buFontTx/>
              <a:buAutoNum type="arabicPeriod"/>
            </a:pPr>
            <a:r>
              <a:rPr lang="el-GR" altLang="zh-CN" b="1" dirty="0"/>
              <a:t>ένα καθορισμένο πλήθος στοιχείων </a:t>
            </a:r>
            <a:r>
              <a:rPr lang="el-GR" altLang="zh-CN" dirty="0"/>
              <a:t>(</a:t>
            </a:r>
            <a:r>
              <a:rPr lang="el-GR" altLang="zh-CN" dirty="0" err="1"/>
              <a:t>πληθικοί</a:t>
            </a:r>
            <a:r>
              <a:rPr lang="el-GR" altLang="zh-CN" dirty="0"/>
              <a:t> αριθμοί), </a:t>
            </a:r>
          </a:p>
          <a:p>
            <a:pPr>
              <a:spcBef>
                <a:spcPct val="50000"/>
              </a:spcBef>
              <a:buFontTx/>
              <a:buAutoNum type="arabicPeriod"/>
            </a:pPr>
            <a:r>
              <a:rPr lang="el-GR" altLang="zh-CN" b="1" dirty="0"/>
              <a:t>σχετικές θέσεις στοιχείων σε μία διάταξη </a:t>
            </a:r>
            <a:r>
              <a:rPr lang="el-GR" altLang="zh-CN" dirty="0"/>
              <a:t>(διατακτικοί αριθμοί), </a:t>
            </a:r>
          </a:p>
          <a:p>
            <a:pPr>
              <a:spcBef>
                <a:spcPct val="50000"/>
              </a:spcBef>
              <a:buFontTx/>
              <a:buAutoNum type="arabicPeriod"/>
            </a:pPr>
            <a:r>
              <a:rPr lang="el-GR" altLang="zh-CN" b="1" dirty="0"/>
              <a:t>αποτελέσματα μέτρησης </a:t>
            </a:r>
            <a:r>
              <a:rPr lang="el-GR" altLang="zh-CN" dirty="0"/>
              <a:t>(μέτρα μεγεθών), </a:t>
            </a:r>
          </a:p>
          <a:p>
            <a:pPr>
              <a:spcBef>
                <a:spcPct val="50000"/>
              </a:spcBef>
              <a:buFontTx/>
              <a:buAutoNum type="arabicPeriod"/>
            </a:pPr>
            <a:r>
              <a:rPr lang="el-GR" altLang="zh-CN" dirty="0"/>
              <a:t>αλλά και για να </a:t>
            </a:r>
            <a:r>
              <a:rPr lang="el-GR" altLang="zh-CN" b="1" dirty="0"/>
              <a:t>προσδιορίσουν αντικείμενα, όντα  ή καταστάσεις </a:t>
            </a:r>
            <a:r>
              <a:rPr lang="el-GR" altLang="zh-CN" dirty="0"/>
              <a:t>(κωδικοί αριθμοί). </a:t>
            </a:r>
            <a:endParaRPr lang="el-GR" altLang="el-GR" dirty="0"/>
          </a:p>
          <a:p>
            <a:pPr marL="0" indent="0">
              <a:buNone/>
            </a:pPr>
            <a:endParaRPr lang="el-GR" dirty="0"/>
          </a:p>
        </p:txBody>
      </p:sp>
    </p:spTree>
    <p:extLst>
      <p:ext uri="{BB962C8B-B14F-4D97-AF65-F5344CB8AC3E}">
        <p14:creationId xmlns:p14="http://schemas.microsoft.com/office/powerpoint/2010/main" val="1484733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ΤΟ ΝΟΗΜΑ </a:t>
            </a:r>
            <a:r>
              <a:rPr lang="en-US" dirty="0" smtClean="0"/>
              <a:t>T</a:t>
            </a:r>
            <a:r>
              <a:rPr lang="el-GR" dirty="0" smtClean="0"/>
              <a:t>ΩΝ ΕΚΦΡΑΣΕΩΝ ΤΩΝ ΑΡΙΘΜΩΝ</a:t>
            </a:r>
            <a:endParaRPr lang="el-GR" dirty="0"/>
          </a:p>
        </p:txBody>
      </p:sp>
      <p:sp>
        <p:nvSpPr>
          <p:cNvPr id="3" name="Θέση περιεχομένου 2"/>
          <p:cNvSpPr>
            <a:spLocks noGrp="1"/>
          </p:cNvSpPr>
          <p:nvPr>
            <p:ph idx="1"/>
          </p:nvPr>
        </p:nvSpPr>
        <p:spPr>
          <a:xfrm>
            <a:off x="464156" y="1556792"/>
            <a:ext cx="8229600" cy="4824536"/>
          </a:xfrm>
        </p:spPr>
        <p:txBody>
          <a:bodyPr>
            <a:noAutofit/>
          </a:bodyPr>
          <a:lstStyle/>
          <a:p>
            <a:pPr algn="ctr">
              <a:spcBef>
                <a:spcPct val="0"/>
              </a:spcBef>
              <a:buNone/>
            </a:pPr>
            <a:r>
              <a:rPr lang="el-GR" altLang="el-GR" sz="2800" dirty="0"/>
              <a:t>Το νόημα επομένως των γραπτών και των προφορικών εκφράσεων των αριθμών, όταν δεν διαφοροποιούνται γλωσσικά, προσδιορίζεται από το αντίστοιχο πλαίσιο χρήσης τους.</a:t>
            </a:r>
          </a:p>
          <a:p>
            <a:pPr algn="ctr">
              <a:spcBef>
                <a:spcPct val="0"/>
              </a:spcBef>
              <a:buNone/>
            </a:pPr>
            <a:endParaRPr lang="el-GR" altLang="el-GR" sz="2800" dirty="0"/>
          </a:p>
          <a:p>
            <a:pPr algn="ctr">
              <a:spcBef>
                <a:spcPct val="0"/>
              </a:spcBef>
              <a:buNone/>
            </a:pPr>
            <a:r>
              <a:rPr lang="el-GR" altLang="el-GR" sz="2800" dirty="0"/>
              <a:t>Η κατανόηση όμως και η διαφοροποίηση του νοήματος των αριθμητικών λέξεων στα  διαφορετικά πλαίσια χρήσης τους προσδιορίζεται από, αλλά και ταυτόχρονα προσδιορίζει καθοριστικά τη νοητική διαδικασία συγκρότησης της έννοιας του αριθμού</a:t>
            </a:r>
            <a:endParaRPr lang="el-GR" sz="2800" dirty="0"/>
          </a:p>
        </p:txBody>
      </p:sp>
    </p:spTree>
    <p:extLst>
      <p:ext uri="{BB962C8B-B14F-4D97-AF65-F5344CB8AC3E}">
        <p14:creationId xmlns:p14="http://schemas.microsoft.com/office/powerpoint/2010/main" val="2281524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ΑΡΙΘΜΗΤΙΚΑ ΣΥΣΤΗΜΑΤΑ</a:t>
            </a:r>
            <a:endParaRPr lang="el-GR" dirty="0"/>
          </a:p>
        </p:txBody>
      </p:sp>
      <p:sp>
        <p:nvSpPr>
          <p:cNvPr id="3" name="Θέση περιεχομένου 2"/>
          <p:cNvSpPr>
            <a:spLocks noGrp="1"/>
          </p:cNvSpPr>
          <p:nvPr>
            <p:ph idx="1"/>
          </p:nvPr>
        </p:nvSpPr>
        <p:spPr/>
        <p:txBody>
          <a:bodyPr>
            <a:normAutofit/>
          </a:bodyPr>
          <a:lstStyle/>
          <a:p>
            <a:pPr algn="ctr">
              <a:spcBef>
                <a:spcPct val="50000"/>
              </a:spcBef>
              <a:buNone/>
            </a:pPr>
            <a:r>
              <a:rPr lang="el-GR" altLang="zh-CN" sz="2800" dirty="0" smtClean="0"/>
              <a:t>Τα </a:t>
            </a:r>
            <a:r>
              <a:rPr lang="el-GR" altLang="zh-CN" sz="2800" dirty="0"/>
              <a:t>διάφορα αριθμητικά συστήματα, τα οποία αναπτύχθηκαν και εφαρμόστηκαν κατά την ιστορική εξέλιξη της ανθρωπότητας, διακρίνονται από την άποψη της δομής τους σε δύο μεγάλες κατηγορίες:</a:t>
            </a:r>
          </a:p>
          <a:p>
            <a:pPr algn="ctr">
              <a:spcBef>
                <a:spcPct val="50000"/>
              </a:spcBef>
              <a:buNone/>
            </a:pPr>
            <a:r>
              <a:rPr lang="el-GR" altLang="zh-CN" sz="2800" dirty="0"/>
              <a:t> Τα απλά </a:t>
            </a:r>
            <a:r>
              <a:rPr lang="el-GR" altLang="zh-CN" sz="2800" b="1" dirty="0"/>
              <a:t>παραθετικά αριθμητικά συστήματα</a:t>
            </a:r>
          </a:p>
          <a:p>
            <a:pPr algn="ctr">
              <a:spcBef>
                <a:spcPct val="50000"/>
              </a:spcBef>
              <a:buNone/>
            </a:pPr>
            <a:r>
              <a:rPr lang="el-GR" altLang="zh-CN" sz="2800" dirty="0"/>
              <a:t>και </a:t>
            </a:r>
          </a:p>
          <a:p>
            <a:pPr algn="ctr">
              <a:spcBef>
                <a:spcPct val="50000"/>
              </a:spcBef>
              <a:spcAft>
                <a:spcPts val="600"/>
              </a:spcAft>
              <a:buNone/>
            </a:pPr>
            <a:r>
              <a:rPr lang="el-GR" altLang="zh-CN" sz="2800" b="1" dirty="0"/>
              <a:t>τα αριθμητικά συστήματα θέσης</a:t>
            </a:r>
            <a:r>
              <a:rPr lang="el-GR" altLang="zh-CN" sz="2800" dirty="0"/>
              <a:t>. </a:t>
            </a:r>
            <a:endParaRPr lang="el-GR" altLang="el-GR" sz="2800" dirty="0"/>
          </a:p>
          <a:p>
            <a:pPr marL="0" indent="0">
              <a:buNone/>
            </a:pPr>
            <a:endParaRPr lang="el-GR" dirty="0"/>
          </a:p>
        </p:txBody>
      </p:sp>
    </p:spTree>
    <p:extLst>
      <p:ext uri="{BB962C8B-B14F-4D97-AF65-F5344CB8AC3E}">
        <p14:creationId xmlns:p14="http://schemas.microsoft.com/office/powerpoint/2010/main" val="99835912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ΤΑ </a:t>
            </a:r>
            <a:r>
              <a:rPr lang="el-GR" dirty="0" smtClean="0"/>
              <a:t>ΠΑΙΔΙΑ </a:t>
            </a:r>
            <a:r>
              <a:rPr lang="el-GR" dirty="0" smtClean="0"/>
              <a:t>ΚΑΙ </a:t>
            </a:r>
            <a:r>
              <a:rPr lang="el-GR" dirty="0" smtClean="0"/>
              <a:t>Η ΧΡΗΣΗ </a:t>
            </a:r>
            <a:r>
              <a:rPr lang="el-GR" dirty="0" smtClean="0"/>
              <a:t>ΑΡΙΘΜΗΤΙΚΩΝ ΛΕΞΕΩΝ</a:t>
            </a:r>
            <a:endParaRPr lang="el-GR" dirty="0"/>
          </a:p>
        </p:txBody>
      </p:sp>
      <p:sp>
        <p:nvSpPr>
          <p:cNvPr id="3" name="Θέση περιεχομένου 2"/>
          <p:cNvSpPr>
            <a:spLocks noGrp="1"/>
          </p:cNvSpPr>
          <p:nvPr>
            <p:ph idx="1"/>
          </p:nvPr>
        </p:nvSpPr>
        <p:spPr/>
        <p:txBody>
          <a:bodyPr>
            <a:normAutofit fontScale="85000" lnSpcReduction="20000"/>
          </a:bodyPr>
          <a:lstStyle/>
          <a:p>
            <a:pPr algn="ctr">
              <a:spcBef>
                <a:spcPct val="50000"/>
              </a:spcBef>
              <a:buNone/>
            </a:pPr>
            <a:r>
              <a:rPr lang="el-GR" altLang="zh-CN" sz="3300" dirty="0"/>
              <a:t> Τα παιδιά αρχικά αντιμετωπίζουν τις αριθμητικές λέξεις στα </a:t>
            </a:r>
            <a:r>
              <a:rPr lang="el-GR" altLang="zh-CN" sz="3300" b="1" dirty="0"/>
              <a:t>διαφορετικά πλαίσια χρήσης </a:t>
            </a:r>
            <a:r>
              <a:rPr lang="el-GR" altLang="zh-CN" sz="3300" dirty="0"/>
              <a:t>τους ως </a:t>
            </a:r>
            <a:r>
              <a:rPr lang="el-GR" altLang="zh-CN" sz="3300" b="1" dirty="0"/>
              <a:t>διαφορετικές μεταξύ τους λέξεις</a:t>
            </a:r>
            <a:r>
              <a:rPr lang="el-GR" altLang="zh-CN" sz="3300" dirty="0"/>
              <a:t>, εξαρτημένες από το πλαίσιο χρήσης τους και όχι ως μία και την ίδια λέξη η οποία αποκτά διαφορετικό κάθε φορά νόημα. </a:t>
            </a:r>
          </a:p>
          <a:p>
            <a:pPr algn="ctr">
              <a:spcBef>
                <a:spcPct val="50000"/>
              </a:spcBef>
              <a:buNone/>
            </a:pPr>
            <a:r>
              <a:rPr lang="el-GR" altLang="zh-CN" sz="3300" u="sng" dirty="0"/>
              <a:t>Παράδειγμα</a:t>
            </a:r>
          </a:p>
          <a:p>
            <a:pPr algn="ctr">
              <a:spcBef>
                <a:spcPct val="50000"/>
              </a:spcBef>
              <a:buNone/>
            </a:pPr>
            <a:r>
              <a:rPr lang="el-GR" altLang="zh-CN" sz="3300" dirty="0"/>
              <a:t>Η αριθμητική λέξη “</a:t>
            </a:r>
            <a:r>
              <a:rPr lang="el-GR" altLang="zh-CN" sz="3300" b="1" dirty="0"/>
              <a:t>τρία</a:t>
            </a:r>
            <a:r>
              <a:rPr lang="el-GR" altLang="zh-CN" sz="3300" dirty="0"/>
              <a:t>”  στις φράσεις </a:t>
            </a:r>
            <a:br>
              <a:rPr lang="el-GR" altLang="zh-CN" sz="3300" dirty="0"/>
            </a:br>
            <a:r>
              <a:rPr lang="el-GR" altLang="zh-CN" sz="3300" dirty="0"/>
              <a:t>“υπάρχουν </a:t>
            </a:r>
            <a:r>
              <a:rPr lang="el-GR" altLang="zh-CN" sz="3300" b="1" dirty="0"/>
              <a:t>τρεις</a:t>
            </a:r>
            <a:r>
              <a:rPr lang="el-GR" altLang="zh-CN" sz="3300" dirty="0"/>
              <a:t> καρέκλες σ’ αυτό το δωμάτιο” </a:t>
            </a:r>
            <a:br>
              <a:rPr lang="el-GR" altLang="zh-CN" sz="3300" dirty="0"/>
            </a:br>
            <a:r>
              <a:rPr lang="el-GR" altLang="zh-CN" sz="3300" dirty="0"/>
              <a:t>“το δωμάτιο αυτό έχει </a:t>
            </a:r>
            <a:r>
              <a:rPr lang="el-GR" altLang="zh-CN" sz="3300" b="1" dirty="0"/>
              <a:t>τρία</a:t>
            </a:r>
            <a:r>
              <a:rPr lang="el-GR" altLang="zh-CN" sz="3300" dirty="0"/>
              <a:t> μέτρα πλάτος”. </a:t>
            </a:r>
          </a:p>
          <a:p>
            <a:pPr algn="ctr">
              <a:spcBef>
                <a:spcPct val="50000"/>
              </a:spcBef>
              <a:buNone/>
            </a:pPr>
            <a:r>
              <a:rPr lang="el-GR" altLang="zh-CN" sz="3300" dirty="0"/>
              <a:t> έχει για τα παιδιά αρχικά ένα ασαφές </a:t>
            </a:r>
            <a:r>
              <a:rPr lang="el-GR" altLang="zh-CN" sz="3300" dirty="0" err="1"/>
              <a:t>πληθικό</a:t>
            </a:r>
            <a:r>
              <a:rPr lang="el-GR" altLang="zh-CN" sz="3300" dirty="0"/>
              <a:t/>
            </a:r>
            <a:br>
              <a:rPr lang="el-GR" altLang="zh-CN" sz="3300" dirty="0"/>
            </a:br>
            <a:r>
              <a:rPr lang="el-GR" altLang="zh-CN" sz="3300" dirty="0"/>
              <a:t>αλλά διαφορετικό νόημα</a:t>
            </a:r>
            <a:endParaRPr lang="el-GR" altLang="el-GR" sz="3300" dirty="0"/>
          </a:p>
          <a:p>
            <a:endParaRPr lang="el-GR" dirty="0"/>
          </a:p>
        </p:txBody>
      </p:sp>
    </p:spTree>
    <p:extLst>
      <p:ext uri="{BB962C8B-B14F-4D97-AF65-F5344CB8AC3E}">
        <p14:creationId xmlns:p14="http://schemas.microsoft.com/office/powerpoint/2010/main" val="10169375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ΑΛΛΗΛΟΣΥΣΧΕΤΙΣΗ ΝΟΗΜΑΤΩΝ</a:t>
            </a:r>
            <a:endParaRPr lang="el-GR" dirty="0"/>
          </a:p>
        </p:txBody>
      </p:sp>
      <p:sp>
        <p:nvSpPr>
          <p:cNvPr id="3" name="Θέση περιεχομένου 2"/>
          <p:cNvSpPr>
            <a:spLocks noGrp="1"/>
          </p:cNvSpPr>
          <p:nvPr>
            <p:ph idx="1"/>
          </p:nvPr>
        </p:nvSpPr>
        <p:spPr>
          <a:xfrm>
            <a:off x="464156" y="1556792"/>
            <a:ext cx="8229600" cy="4824536"/>
          </a:xfrm>
        </p:spPr>
        <p:txBody>
          <a:bodyPr>
            <a:noAutofit/>
          </a:bodyPr>
          <a:lstStyle/>
          <a:p>
            <a:pPr algn="ctr">
              <a:spcBef>
                <a:spcPct val="50000"/>
              </a:spcBef>
              <a:buNone/>
            </a:pPr>
            <a:r>
              <a:rPr lang="el-GR" altLang="el-GR" sz="2400" dirty="0"/>
              <a:t>Σε ένα επόμενο στάδιο τα </a:t>
            </a:r>
            <a:r>
              <a:rPr lang="el-GR" altLang="el-GR" sz="2400" b="1" dirty="0"/>
              <a:t>διαφορετικά νοήματα της ίδιας αριθμητικής λέξης</a:t>
            </a:r>
            <a:r>
              <a:rPr lang="el-GR" altLang="el-GR" sz="2400" dirty="0"/>
              <a:t> </a:t>
            </a:r>
            <a:r>
              <a:rPr lang="el-GR" altLang="el-GR" sz="2400" dirty="0" err="1"/>
              <a:t>αλληλοσυσχετίζονται</a:t>
            </a:r>
            <a:r>
              <a:rPr lang="el-GR" altLang="el-GR" sz="2400" dirty="0"/>
              <a:t> και οργανώνονται νοητικά σε μια εννοιολογική ενότητα, που ανάλογα με το πλαίσιο χρήσης της αποδίδει στη λέξη το αντίστοιχο νόημα. </a:t>
            </a:r>
            <a:br>
              <a:rPr lang="el-GR" altLang="el-GR" sz="2400" dirty="0"/>
            </a:br>
            <a:endParaRPr lang="el-GR" altLang="el-GR" sz="2400" dirty="0"/>
          </a:p>
          <a:p>
            <a:pPr algn="ctr">
              <a:spcBef>
                <a:spcPct val="0"/>
              </a:spcBef>
              <a:buNone/>
            </a:pPr>
            <a:r>
              <a:rPr lang="el-GR" altLang="zh-CN" sz="2400" u="sng" dirty="0"/>
              <a:t>Παράδειγμα</a:t>
            </a:r>
            <a:br>
              <a:rPr lang="el-GR" altLang="zh-CN" sz="2400" u="sng" dirty="0"/>
            </a:br>
            <a:endParaRPr lang="el-GR" altLang="zh-CN" sz="2400" u="sng" dirty="0"/>
          </a:p>
          <a:p>
            <a:pPr algn="ctr">
              <a:spcBef>
                <a:spcPct val="0"/>
              </a:spcBef>
              <a:buNone/>
            </a:pPr>
            <a:r>
              <a:rPr lang="el-GR" altLang="zh-CN" sz="2400" dirty="0"/>
              <a:t>Η αριθμητική λέξη </a:t>
            </a:r>
            <a:r>
              <a:rPr lang="el-GR" altLang="zh-CN" sz="2400" b="1" dirty="0"/>
              <a:t>“τρία”  </a:t>
            </a:r>
            <a:r>
              <a:rPr lang="el-GR" altLang="zh-CN" sz="2400" dirty="0"/>
              <a:t>στις φράσεις </a:t>
            </a:r>
            <a:br>
              <a:rPr lang="el-GR" altLang="zh-CN" sz="2400" dirty="0"/>
            </a:br>
            <a:r>
              <a:rPr lang="el-GR" altLang="zh-CN" sz="2400" dirty="0"/>
              <a:t>“υπάρχουν</a:t>
            </a:r>
            <a:r>
              <a:rPr lang="el-GR" altLang="zh-CN" sz="2400" b="1" dirty="0"/>
              <a:t> τρεις </a:t>
            </a:r>
            <a:r>
              <a:rPr lang="el-GR" altLang="zh-CN" sz="2400" dirty="0"/>
              <a:t>καρέκλες σ’ αυτό το δωμάτιο” </a:t>
            </a:r>
            <a:br>
              <a:rPr lang="el-GR" altLang="zh-CN" sz="2400" dirty="0"/>
            </a:br>
            <a:r>
              <a:rPr lang="el-GR" altLang="zh-CN" sz="2400" dirty="0"/>
              <a:t>“το δωμάτιο αυτό έχει </a:t>
            </a:r>
            <a:r>
              <a:rPr lang="el-GR" altLang="zh-CN" sz="2400" b="1" dirty="0"/>
              <a:t>τρία</a:t>
            </a:r>
            <a:r>
              <a:rPr lang="el-GR" altLang="zh-CN" sz="2400" dirty="0"/>
              <a:t> μέτρα πλάτος”. </a:t>
            </a:r>
          </a:p>
          <a:p>
            <a:pPr algn="ctr">
              <a:spcBef>
                <a:spcPct val="0"/>
              </a:spcBef>
              <a:buNone/>
            </a:pPr>
            <a:r>
              <a:rPr lang="el-GR" altLang="zh-CN" sz="2400" dirty="0"/>
              <a:t> έχει </a:t>
            </a:r>
            <a:r>
              <a:rPr lang="el-GR" altLang="el-GR" sz="2400" dirty="0"/>
              <a:t>το νόημα</a:t>
            </a:r>
            <a:r>
              <a:rPr lang="el-GR" altLang="el-GR" sz="2400" b="1" dirty="0"/>
              <a:t> “πλήθος τρία” </a:t>
            </a:r>
            <a:r>
              <a:rPr lang="el-GR" altLang="el-GR" sz="2400" dirty="0"/>
              <a:t>αλλά “καρέκλες” στην πρώτη και “μέτρα μήκους” στη δεύτερη περίπτωση. </a:t>
            </a:r>
          </a:p>
          <a:p>
            <a:pPr marL="0" indent="0">
              <a:buNone/>
            </a:pPr>
            <a:endParaRPr lang="el-GR" sz="2800" dirty="0"/>
          </a:p>
        </p:txBody>
      </p:sp>
    </p:spTree>
    <p:extLst>
      <p:ext uri="{BB962C8B-B14F-4D97-AF65-F5344CB8AC3E}">
        <p14:creationId xmlns:p14="http://schemas.microsoft.com/office/powerpoint/2010/main" val="26453072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ΕΝΝΟΙΑ – ΣΥΜΒΟΛΟ </a:t>
            </a:r>
            <a:r>
              <a:rPr lang="el-GR" dirty="0"/>
              <a:t>– </a:t>
            </a:r>
            <a:r>
              <a:rPr lang="el-GR" dirty="0" smtClean="0"/>
              <a:t>ΛΕΞΗ</a:t>
            </a:r>
            <a:endParaRPr lang="el-GR" dirty="0"/>
          </a:p>
        </p:txBody>
      </p:sp>
      <p:sp>
        <p:nvSpPr>
          <p:cNvPr id="3" name="Θέση περιεχομένου 2"/>
          <p:cNvSpPr>
            <a:spLocks noGrp="1"/>
          </p:cNvSpPr>
          <p:nvPr>
            <p:ph idx="1"/>
          </p:nvPr>
        </p:nvSpPr>
        <p:spPr/>
        <p:txBody>
          <a:bodyPr/>
          <a:lstStyle/>
          <a:p>
            <a:pPr marL="0" indent="0" algn="ctr">
              <a:buNone/>
            </a:pPr>
            <a:r>
              <a:rPr lang="el-GR" altLang="el-GR" dirty="0" smtClean="0"/>
              <a:t>Μια </a:t>
            </a:r>
            <a:r>
              <a:rPr lang="el-GR" altLang="el-GR" dirty="0"/>
              <a:t>διαλεκτικά </a:t>
            </a:r>
            <a:r>
              <a:rPr lang="el-GR" altLang="el-GR" dirty="0" err="1"/>
              <a:t>αλληλο</a:t>
            </a:r>
            <a:r>
              <a:rPr lang="el-GR" altLang="el-GR" dirty="0"/>
              <a:t>-καθοριζόμενη σχέση</a:t>
            </a:r>
          </a:p>
          <a:p>
            <a:endParaRPr lang="el-GR" dirty="0"/>
          </a:p>
        </p:txBody>
      </p:sp>
      <p:sp>
        <p:nvSpPr>
          <p:cNvPr id="4" name="Text Box 3"/>
          <p:cNvSpPr txBox="1">
            <a:spLocks noChangeArrowheads="1"/>
          </p:cNvSpPr>
          <p:nvPr/>
        </p:nvSpPr>
        <p:spPr bwMode="auto">
          <a:xfrm>
            <a:off x="2843213" y="2420888"/>
            <a:ext cx="295116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b="1" dirty="0">
                <a:latin typeface="+mn-lt"/>
              </a:rPr>
              <a:t>έννοια </a:t>
            </a:r>
            <a:br>
              <a:rPr lang="el-GR" altLang="zh-CN" b="1" dirty="0">
                <a:latin typeface="+mn-lt"/>
              </a:rPr>
            </a:br>
            <a:r>
              <a:rPr lang="el-GR" altLang="zh-CN" dirty="0">
                <a:latin typeface="+mn-lt"/>
              </a:rPr>
              <a:t>του αριθμού </a:t>
            </a:r>
            <a:endParaRPr lang="el-GR" altLang="el-GR" dirty="0">
              <a:latin typeface="+mn-lt"/>
            </a:endParaRPr>
          </a:p>
        </p:txBody>
      </p:sp>
      <p:sp>
        <p:nvSpPr>
          <p:cNvPr id="5" name="Text Box 4"/>
          <p:cNvSpPr txBox="1">
            <a:spLocks noChangeArrowheads="1"/>
          </p:cNvSpPr>
          <p:nvPr/>
        </p:nvSpPr>
        <p:spPr bwMode="auto">
          <a:xfrm>
            <a:off x="250825" y="4931122"/>
            <a:ext cx="38877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2800" b="1" dirty="0">
                <a:latin typeface="+mn-lt"/>
              </a:rPr>
              <a:t>συμβολική παράσταση </a:t>
            </a:r>
            <a:r>
              <a:rPr lang="el-GR" altLang="zh-CN" sz="2800" dirty="0">
                <a:latin typeface="+mn-lt"/>
              </a:rPr>
              <a:t>του αριθμού</a:t>
            </a:r>
            <a:endParaRPr lang="el-GR" altLang="el-GR" sz="2800" dirty="0">
              <a:latin typeface="+mn-lt"/>
            </a:endParaRPr>
          </a:p>
        </p:txBody>
      </p:sp>
      <p:sp>
        <p:nvSpPr>
          <p:cNvPr id="6" name="Text Box 5"/>
          <p:cNvSpPr txBox="1">
            <a:spLocks noChangeArrowheads="1"/>
          </p:cNvSpPr>
          <p:nvPr/>
        </p:nvSpPr>
        <p:spPr bwMode="auto">
          <a:xfrm>
            <a:off x="4717231" y="4931122"/>
            <a:ext cx="3959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l-GR" altLang="zh-CN" sz="2800" b="1" dirty="0">
                <a:latin typeface="+mn-lt"/>
              </a:rPr>
              <a:t>γλωσσική έκφραση</a:t>
            </a:r>
            <a:br>
              <a:rPr lang="el-GR" altLang="zh-CN" sz="2800" b="1" dirty="0">
                <a:latin typeface="+mn-lt"/>
              </a:rPr>
            </a:br>
            <a:r>
              <a:rPr lang="el-GR" altLang="zh-CN" sz="2800" dirty="0">
                <a:latin typeface="+mn-lt"/>
              </a:rPr>
              <a:t>του αριθμού</a:t>
            </a:r>
            <a:endParaRPr lang="el-GR" altLang="el-GR" sz="2800" dirty="0">
              <a:latin typeface="+mn-lt"/>
            </a:endParaRPr>
          </a:p>
        </p:txBody>
      </p:sp>
      <p:sp>
        <p:nvSpPr>
          <p:cNvPr id="7" name="Line 6"/>
          <p:cNvSpPr>
            <a:spLocks noChangeShapeType="1"/>
          </p:cNvSpPr>
          <p:nvPr/>
        </p:nvSpPr>
        <p:spPr bwMode="auto">
          <a:xfrm flipH="1">
            <a:off x="2195736" y="3487688"/>
            <a:ext cx="1872208" cy="1443434"/>
          </a:xfrm>
          <a:prstGeom prst="line">
            <a:avLst/>
          </a:prstGeom>
          <a:noFill/>
          <a:ln w="3810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 name="Line 2"/>
          <p:cNvSpPr>
            <a:spLocks noChangeShapeType="1"/>
          </p:cNvSpPr>
          <p:nvPr/>
        </p:nvSpPr>
        <p:spPr bwMode="auto">
          <a:xfrm>
            <a:off x="4572000" y="3487689"/>
            <a:ext cx="2232025" cy="1309736"/>
          </a:xfrm>
          <a:prstGeom prst="line">
            <a:avLst/>
          </a:prstGeom>
          <a:noFill/>
          <a:ln w="3810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9" name="Line 7"/>
          <p:cNvSpPr>
            <a:spLocks noChangeShapeType="1"/>
          </p:cNvSpPr>
          <p:nvPr/>
        </p:nvSpPr>
        <p:spPr bwMode="auto">
          <a:xfrm>
            <a:off x="4067944" y="5301208"/>
            <a:ext cx="1008063" cy="0"/>
          </a:xfrm>
          <a:prstGeom prst="line">
            <a:avLst/>
          </a:prstGeom>
          <a:noFill/>
          <a:ln w="3810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Tree>
    <p:extLst>
      <p:ext uri="{BB962C8B-B14F-4D97-AF65-F5344CB8AC3E}">
        <p14:creationId xmlns:p14="http://schemas.microsoft.com/office/powerpoint/2010/main" val="28370299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latin typeface="+mn-lt"/>
              </a:rPr>
              <a:t>ΥΛΙΚΑ &amp; ΔΡΑΣΤΗΡΙΟΤΗΤΕΣ</a:t>
            </a:r>
            <a:r>
              <a:rPr lang="el-GR" altLang="el-GR" b="1" dirty="0">
                <a:latin typeface="Times New Roman" panose="02020603050405020304" pitchFamily="18" charset="0"/>
              </a:rPr>
              <a:t/>
            </a:r>
            <a:br>
              <a:rPr lang="el-GR" altLang="el-GR" b="1" dirty="0">
                <a:latin typeface="Times New Roman" panose="02020603050405020304" pitchFamily="18" charset="0"/>
              </a:rPr>
            </a:br>
            <a:endParaRPr lang="el-GR" dirty="0"/>
          </a:p>
        </p:txBody>
      </p:sp>
      <p:sp>
        <p:nvSpPr>
          <p:cNvPr id="5" name="Θέση κειμένου 4"/>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3518081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Θέση εικόνας 6"/>
          <p:cNvPicPr>
            <a:picLocks noGrp="1" noChangeAspect="1"/>
          </p:cNvPicPr>
          <p:nvPr>
            <p:ph type="pic" idx="1"/>
          </p:nvPr>
        </p:nvPicPr>
        <p:blipFill>
          <a:blip r:embed="rId3">
            <a:extLst>
              <a:ext uri="{28A0092B-C50C-407E-A947-70E740481C1C}">
                <a14:useLocalDpi xmlns:a14="http://schemas.microsoft.com/office/drawing/2010/main" val="0"/>
              </a:ext>
            </a:extLst>
          </a:blip>
          <a:srcRect t="2991" b="2991"/>
          <a:stretch>
            <a:fillRect/>
          </a:stretch>
        </p:blipFill>
        <p:spPr/>
      </p:pic>
      <p:sp>
        <p:nvSpPr>
          <p:cNvPr id="6" name="Θέση κειμένου 5"/>
          <p:cNvSpPr>
            <a:spLocks noGrp="1"/>
          </p:cNvSpPr>
          <p:nvPr>
            <p:ph type="body" sz="half" idx="2"/>
          </p:nvPr>
        </p:nvSpPr>
        <p:spPr/>
        <p:txBody>
          <a:bodyPr>
            <a:normAutofit/>
          </a:bodyPr>
          <a:lstStyle/>
          <a:p>
            <a:pPr algn="ctr"/>
            <a:r>
              <a:rPr lang="el-GR" sz="2200" dirty="0" smtClean="0"/>
              <a:t>ΜΟΝΟΨΗΦΙΟΙ ΑΡΙΘΜΟΙ</a:t>
            </a:r>
            <a:endParaRPr lang="el-GR" sz="2200" dirty="0"/>
          </a:p>
        </p:txBody>
      </p:sp>
      <p:sp>
        <p:nvSpPr>
          <p:cNvPr id="4" name="Τίτλος 3"/>
          <p:cNvSpPr>
            <a:spLocks noGrp="1"/>
          </p:cNvSpPr>
          <p:nvPr>
            <p:ph type="title"/>
          </p:nvPr>
        </p:nvSpPr>
        <p:spPr/>
        <p:txBody>
          <a:bodyPr/>
          <a:lstStyle/>
          <a:p>
            <a:r>
              <a:rPr lang="el-GR" dirty="0" smtClean="0"/>
              <a:t>ΠΙΝΑΚΙΔΕΣ ΑΡΙΘΜΗΣΗΣ </a:t>
            </a:r>
            <a:r>
              <a:rPr lang="el-GR" dirty="0" smtClean="0"/>
              <a:t>(1)</a:t>
            </a:r>
            <a:endParaRPr lang="el-GR" dirty="0"/>
          </a:p>
        </p:txBody>
      </p:sp>
      <p:sp>
        <p:nvSpPr>
          <p:cNvPr id="8" name="TextBox 5"/>
          <p:cNvSpPr txBox="1">
            <a:spLocks noChangeArrowheads="1"/>
          </p:cNvSpPr>
          <p:nvPr/>
        </p:nvSpPr>
        <p:spPr bwMode="auto">
          <a:xfrm>
            <a:off x="7956550" y="5517232"/>
            <a:ext cx="5778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l-GR" altLang="el-GR" sz="1400" dirty="0" err="1">
                <a:latin typeface="+mn-lt"/>
              </a:rPr>
              <a:t>εικ</a:t>
            </a:r>
            <a:r>
              <a:rPr lang="el-GR" altLang="el-GR" sz="1400" dirty="0">
                <a:latin typeface="+mn-lt"/>
              </a:rPr>
              <a:t>. </a:t>
            </a:r>
            <a:r>
              <a:rPr lang="en-US" altLang="el-GR" sz="1400" dirty="0">
                <a:latin typeface="+mn-lt"/>
              </a:rPr>
              <a:t>4</a:t>
            </a:r>
            <a:endParaRPr lang="el-GR" altLang="el-GR" sz="1400" dirty="0">
              <a:latin typeface="+mn-lt"/>
            </a:endParaRPr>
          </a:p>
        </p:txBody>
      </p:sp>
    </p:spTree>
    <p:extLst>
      <p:ext uri="{BB962C8B-B14F-4D97-AF65-F5344CB8AC3E}">
        <p14:creationId xmlns:p14="http://schemas.microsoft.com/office/powerpoint/2010/main" val="267869761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εικόνας 4"/>
          <p:cNvPicPr>
            <a:picLocks noGrp="1" noChangeAspect="1"/>
          </p:cNvPicPr>
          <p:nvPr>
            <p:ph type="pic" idx="1"/>
          </p:nvPr>
        </p:nvPicPr>
        <p:blipFill>
          <a:blip r:embed="rId3">
            <a:extLst>
              <a:ext uri="{28A0092B-C50C-407E-A947-70E740481C1C}">
                <a14:useLocalDpi xmlns:a14="http://schemas.microsoft.com/office/drawing/2010/main" val="0"/>
              </a:ext>
            </a:extLst>
          </a:blip>
          <a:srcRect t="2756" b="2756"/>
          <a:stretch>
            <a:fillRect/>
          </a:stretch>
        </p:blipFill>
        <p:spPr/>
      </p:pic>
      <p:sp>
        <p:nvSpPr>
          <p:cNvPr id="3" name="Θέση κειμένου 2"/>
          <p:cNvSpPr>
            <a:spLocks noGrp="1"/>
          </p:cNvSpPr>
          <p:nvPr>
            <p:ph type="body" sz="half" idx="2"/>
          </p:nvPr>
        </p:nvSpPr>
        <p:spPr/>
        <p:txBody>
          <a:bodyPr>
            <a:normAutofit/>
          </a:bodyPr>
          <a:lstStyle/>
          <a:p>
            <a:pPr algn="ctr"/>
            <a:r>
              <a:rPr lang="el-GR" sz="2200" dirty="0" smtClean="0"/>
              <a:t>Μονοψήφιοι – Διψήφιοι – Τριψήφιοι αριθμοί</a:t>
            </a:r>
            <a:endParaRPr lang="el-GR" sz="2200" dirty="0"/>
          </a:p>
        </p:txBody>
      </p:sp>
      <p:sp>
        <p:nvSpPr>
          <p:cNvPr id="4" name="Τίτλος 3"/>
          <p:cNvSpPr>
            <a:spLocks noGrp="1"/>
          </p:cNvSpPr>
          <p:nvPr>
            <p:ph type="title"/>
          </p:nvPr>
        </p:nvSpPr>
        <p:spPr/>
        <p:txBody>
          <a:bodyPr/>
          <a:lstStyle/>
          <a:p>
            <a:r>
              <a:rPr lang="el-GR" dirty="0" smtClean="0"/>
              <a:t>ΠΙΝΑΚΙΔΕΣ ΑΡΙΘΜΗΣΗ </a:t>
            </a:r>
            <a:r>
              <a:rPr lang="el-GR" dirty="0" smtClean="0"/>
              <a:t>(2)</a:t>
            </a:r>
            <a:endParaRPr lang="el-GR" dirty="0"/>
          </a:p>
        </p:txBody>
      </p:sp>
      <p:sp>
        <p:nvSpPr>
          <p:cNvPr id="6" name="TextBox 5"/>
          <p:cNvSpPr txBox="1">
            <a:spLocks noChangeArrowheads="1"/>
          </p:cNvSpPr>
          <p:nvPr/>
        </p:nvSpPr>
        <p:spPr bwMode="auto">
          <a:xfrm>
            <a:off x="7956550" y="5517232"/>
            <a:ext cx="57419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l-GR" altLang="el-GR" sz="1400" dirty="0" err="1">
                <a:latin typeface="+mn-lt"/>
              </a:rPr>
              <a:t>εικ</a:t>
            </a:r>
            <a:r>
              <a:rPr lang="el-GR" altLang="el-GR" sz="1400" dirty="0">
                <a:latin typeface="+mn-lt"/>
              </a:rPr>
              <a:t>. </a:t>
            </a:r>
            <a:r>
              <a:rPr lang="el-GR" altLang="el-GR" sz="1400" dirty="0" smtClean="0">
                <a:latin typeface="+mn-lt"/>
              </a:rPr>
              <a:t>5</a:t>
            </a:r>
            <a:endParaRPr lang="el-GR" altLang="el-GR" sz="1400" dirty="0">
              <a:latin typeface="+mn-lt"/>
            </a:endParaRPr>
          </a:p>
        </p:txBody>
      </p:sp>
    </p:spTree>
    <p:extLst>
      <p:ext uri="{BB962C8B-B14F-4D97-AF65-F5344CB8AC3E}">
        <p14:creationId xmlns:p14="http://schemas.microsoft.com/office/powerpoint/2010/main" val="375821087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p:cNvSpPr>
            <a:spLocks noGrp="1"/>
          </p:cNvSpPr>
          <p:nvPr>
            <p:ph type="body" sz="half" idx="2"/>
          </p:nvPr>
        </p:nvSpPr>
        <p:spPr/>
        <p:txBody>
          <a:bodyPr/>
          <a:lstStyle/>
          <a:p>
            <a:pPr algn="ctr"/>
            <a:r>
              <a:rPr lang="el-GR" sz="2200" dirty="0"/>
              <a:t>Μονοψήφιοι – Διψήφιοι – Τριψήφιοι αριθμοί</a:t>
            </a:r>
          </a:p>
          <a:p>
            <a:endParaRPr lang="el-GR" dirty="0"/>
          </a:p>
        </p:txBody>
      </p:sp>
      <p:sp>
        <p:nvSpPr>
          <p:cNvPr id="4" name="Τίτλος 3"/>
          <p:cNvSpPr>
            <a:spLocks noGrp="1"/>
          </p:cNvSpPr>
          <p:nvPr>
            <p:ph type="title"/>
          </p:nvPr>
        </p:nvSpPr>
        <p:spPr/>
        <p:txBody>
          <a:bodyPr/>
          <a:lstStyle/>
          <a:p>
            <a:r>
              <a:rPr lang="el-GR" dirty="0" smtClean="0"/>
              <a:t>ΠΙΝΑΚΙΔΕΣ ΑΡΙΘΜΗΣΗΣ </a:t>
            </a:r>
            <a:r>
              <a:rPr lang="el-GR" dirty="0" smtClean="0"/>
              <a:t>(3)</a:t>
            </a:r>
            <a:endParaRPr lang="el-GR" dirty="0"/>
          </a:p>
        </p:txBody>
      </p:sp>
      <p:pic>
        <p:nvPicPr>
          <p:cNvPr id="7" name="Θέση εικόνας 6"/>
          <p:cNvPicPr>
            <a:picLocks noGrp="1" noChangeAspect="1"/>
          </p:cNvPicPr>
          <p:nvPr>
            <p:ph type="pic" idx="1"/>
          </p:nvPr>
        </p:nvPicPr>
        <p:blipFill>
          <a:blip r:embed="rId3">
            <a:extLst>
              <a:ext uri="{28A0092B-C50C-407E-A947-70E740481C1C}">
                <a14:useLocalDpi xmlns:a14="http://schemas.microsoft.com/office/drawing/2010/main" val="0"/>
              </a:ext>
            </a:extLst>
          </a:blip>
          <a:srcRect t="3095" b="3095"/>
          <a:stretch>
            <a:fillRect/>
          </a:stretch>
        </p:blipFill>
        <p:spPr/>
      </p:pic>
      <p:sp>
        <p:nvSpPr>
          <p:cNvPr id="8" name="TextBox 5"/>
          <p:cNvSpPr txBox="1">
            <a:spLocks noChangeArrowheads="1"/>
          </p:cNvSpPr>
          <p:nvPr/>
        </p:nvSpPr>
        <p:spPr bwMode="auto">
          <a:xfrm>
            <a:off x="7956550" y="5517232"/>
            <a:ext cx="57419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l-GR" altLang="el-GR" sz="1400" dirty="0" err="1">
                <a:latin typeface="+mn-lt"/>
              </a:rPr>
              <a:t>εικ</a:t>
            </a:r>
            <a:r>
              <a:rPr lang="el-GR" altLang="el-GR" sz="1400" dirty="0">
                <a:latin typeface="+mn-lt"/>
              </a:rPr>
              <a:t>. </a:t>
            </a:r>
            <a:r>
              <a:rPr lang="el-GR" altLang="el-GR" sz="1400" dirty="0" smtClean="0">
                <a:latin typeface="+mn-lt"/>
              </a:rPr>
              <a:t>6</a:t>
            </a:r>
            <a:endParaRPr lang="el-GR" altLang="el-GR" sz="1400" dirty="0">
              <a:latin typeface="+mn-lt"/>
            </a:endParaRPr>
          </a:p>
        </p:txBody>
      </p:sp>
    </p:spTree>
    <p:extLst>
      <p:ext uri="{BB962C8B-B14F-4D97-AF65-F5344CB8AC3E}">
        <p14:creationId xmlns:p14="http://schemas.microsoft.com/office/powerpoint/2010/main" val="13541703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b__112463978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81000"/>
            <a:ext cx="6934200" cy="590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3"/>
          <p:cNvSpPr txBox="1">
            <a:spLocks noChangeArrowheads="1"/>
          </p:cNvSpPr>
          <p:nvPr/>
        </p:nvSpPr>
        <p:spPr bwMode="auto">
          <a:xfrm>
            <a:off x="8243888" y="5973763"/>
            <a:ext cx="577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l-GR" altLang="el-GR" sz="1400" dirty="0" err="1">
                <a:latin typeface="+mj-lt"/>
              </a:rPr>
              <a:t>εικ</a:t>
            </a:r>
            <a:r>
              <a:rPr lang="el-GR" altLang="el-GR" sz="1400" dirty="0">
                <a:latin typeface="+mj-lt"/>
              </a:rPr>
              <a:t>. </a:t>
            </a:r>
            <a:r>
              <a:rPr lang="en-US" altLang="el-GR" sz="1400" dirty="0">
                <a:latin typeface="+mj-lt"/>
              </a:rPr>
              <a:t>7</a:t>
            </a:r>
            <a:endParaRPr lang="el-GR" altLang="el-GR" sz="1400" dirty="0">
              <a:latin typeface="+mj-lt"/>
            </a:endParaRPr>
          </a:p>
        </p:txBody>
      </p:sp>
    </p:spTree>
    <p:extLst>
      <p:ext uri="{BB962C8B-B14F-4D97-AF65-F5344CB8AC3E}">
        <p14:creationId xmlns:p14="http://schemas.microsoft.com/office/powerpoint/2010/main" val="34086295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ΠΑΡΑΘΕΤΙΚΑ ΑΡΙΘΜΗΤΙΚΑ ΣΥΣΤΗΜΑΤΑ</a:t>
            </a:r>
            <a:r>
              <a:rPr lang="en-US" dirty="0" smtClean="0"/>
              <a:t> (1/2)</a:t>
            </a:r>
            <a:endParaRPr lang="el-GR" dirty="0"/>
          </a:p>
        </p:txBody>
      </p:sp>
      <p:sp>
        <p:nvSpPr>
          <p:cNvPr id="5" name="Θέση περιεχομένου 4"/>
          <p:cNvSpPr>
            <a:spLocks noGrp="1"/>
          </p:cNvSpPr>
          <p:nvPr>
            <p:ph idx="1"/>
          </p:nvPr>
        </p:nvSpPr>
        <p:spPr/>
        <p:txBody>
          <a:bodyPr>
            <a:normAutofit fontScale="25000" lnSpcReduction="20000"/>
          </a:bodyPr>
          <a:lstStyle/>
          <a:p>
            <a:pPr algn="ctr">
              <a:spcBef>
                <a:spcPct val="50000"/>
              </a:spcBef>
              <a:buNone/>
            </a:pPr>
            <a:endParaRPr lang="el-GR" altLang="el-GR" sz="11200" dirty="0" smtClean="0"/>
          </a:p>
          <a:p>
            <a:pPr algn="ctr">
              <a:spcBef>
                <a:spcPct val="50000"/>
              </a:spcBef>
              <a:buNone/>
            </a:pPr>
            <a:r>
              <a:rPr lang="el-GR" altLang="el-GR" sz="11200" b="1" dirty="0" smtClean="0"/>
              <a:t>Τα απλά παραθετικά αριθμητικά συστήματα </a:t>
            </a:r>
          </a:p>
          <a:p>
            <a:pPr algn="ctr">
              <a:spcBef>
                <a:spcPct val="50000"/>
              </a:spcBef>
              <a:buNone/>
            </a:pPr>
            <a:r>
              <a:rPr lang="el-GR" altLang="el-GR" sz="11200" dirty="0" smtClean="0"/>
              <a:t>περιλαμβάνουν μια </a:t>
            </a:r>
            <a:r>
              <a:rPr lang="el-GR" altLang="el-GR" sz="11200" b="1" dirty="0" smtClean="0"/>
              <a:t>σειρά βασικών συμβόλων</a:t>
            </a:r>
          </a:p>
          <a:p>
            <a:pPr algn="ctr">
              <a:spcBef>
                <a:spcPct val="50000"/>
              </a:spcBef>
              <a:buNone/>
            </a:pPr>
            <a:r>
              <a:rPr lang="el-GR" altLang="el-GR" sz="11200" dirty="0" smtClean="0"/>
              <a:t>και οι βασικοί κανόνες συνδυασμού τους για την έκφραση ενός αριθμού βασίζονται </a:t>
            </a:r>
          </a:p>
          <a:p>
            <a:pPr algn="ctr">
              <a:spcBef>
                <a:spcPct val="50000"/>
              </a:spcBef>
              <a:buNone/>
            </a:pPr>
            <a:r>
              <a:rPr lang="el-GR" altLang="el-GR" sz="11200" b="1" dirty="0" smtClean="0"/>
              <a:t>στην απλή κατά σειρά παράθεση τους και </a:t>
            </a:r>
          </a:p>
          <a:p>
            <a:pPr algn="ctr">
              <a:spcBef>
                <a:spcPct val="50000"/>
              </a:spcBef>
              <a:buNone/>
            </a:pPr>
            <a:r>
              <a:rPr lang="el-GR" altLang="el-GR" sz="11200" b="1" dirty="0" smtClean="0"/>
              <a:t>στην άθροιση της αριθμητικής αξίας τους. </a:t>
            </a:r>
          </a:p>
          <a:p>
            <a:pPr marL="0" indent="0">
              <a:buNone/>
            </a:pPr>
            <a:endParaRPr lang="el-GR" b="1" dirty="0"/>
          </a:p>
        </p:txBody>
      </p:sp>
    </p:spTree>
    <p:extLst>
      <p:ext uri="{BB962C8B-B14F-4D97-AF65-F5344CB8AC3E}">
        <p14:creationId xmlns:p14="http://schemas.microsoft.com/office/powerpoint/2010/main" val="33374454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FontTx/>
              <a:buNone/>
            </a:pPr>
            <a:r>
              <a:rPr lang="el-GR" altLang="el-GR" sz="2000" dirty="0">
                <a:cs typeface="Times New Roman" panose="02020603050405020304" pitchFamily="18" charset="0"/>
              </a:rPr>
              <a:t>Το παρόν έργο αποτελεί την έκδοση 1.0.  </a:t>
            </a:r>
          </a:p>
          <a:p>
            <a:pPr marL="0" indent="0">
              <a:buNone/>
            </a:pPr>
            <a:endParaRPr lang="el-GR" sz="2000" dirty="0"/>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Δημήτρης Χασάπης. Δημήτρης Χασάπης. «</a:t>
            </a:r>
            <a:r>
              <a:rPr lang="el-GR" sz="2000" dirty="0" err="1"/>
              <a:t>Λογικο</a:t>
            </a:r>
            <a:r>
              <a:rPr lang="el-GR" sz="2000" dirty="0"/>
              <a:t>-μαθηματικές σχέσεις και αριθμητικές έννοιες στην προσχολική εκπαίδευση». Έκδοση: 1.0. Αθήνα 2015. Διαθέσιμο από τη δικτυακή διεύθυνση: </a:t>
            </a:r>
            <a:r>
              <a:rPr lang="en-US" sz="2000" dirty="0"/>
              <a:t>http://opencourses.uoa.gr/courses/ECD101</a:t>
            </a:r>
            <a:r>
              <a:rPr lang="el-GR" sz="2000" dirty="0"/>
              <a:t>.</a:t>
            </a:r>
          </a:p>
          <a:p>
            <a:pPr marL="0" indent="0">
              <a:buNone/>
            </a:pP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dirty="0"/>
              <a:t>Σημείωμα Χρήσης Έργων </a:t>
            </a:r>
            <a:r>
              <a:rPr lang="el-GR" dirty="0" smtClean="0"/>
              <a:t>Τρίτων</a:t>
            </a:r>
            <a:r>
              <a:rPr lang="en-US" dirty="0" smtClean="0"/>
              <a:t> </a:t>
            </a:r>
            <a:endParaRPr lang="el-GR" dirty="0"/>
          </a:p>
        </p:txBody>
      </p:sp>
      <p:sp>
        <p:nvSpPr>
          <p:cNvPr id="3" name="Content Placeholder 2"/>
          <p:cNvSpPr>
            <a:spLocks noGrp="1"/>
          </p:cNvSpPr>
          <p:nvPr>
            <p:ph idx="1"/>
          </p:nvPr>
        </p:nvSpPr>
        <p:spPr>
          <a:xfrm>
            <a:off x="143508" y="1268760"/>
            <a:ext cx="8856984" cy="5040560"/>
          </a:xfrm>
        </p:spPr>
        <p:txBody>
          <a:bodyPr>
            <a:noAutofit/>
          </a:bodyPr>
          <a:lstStyle/>
          <a:p>
            <a:pPr marL="0" indent="0">
              <a:buNone/>
            </a:pPr>
            <a:r>
              <a:rPr lang="el-GR" sz="2000" dirty="0" smtClean="0"/>
              <a:t>Το 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a:defRPr/>
            </a:pPr>
            <a:r>
              <a:rPr lang="el-GR" altLang="el-GR" sz="2000" i="1" dirty="0" smtClean="0">
                <a:cs typeface="Times New Roman" panose="02020603050405020304" pitchFamily="18" charset="0"/>
              </a:rPr>
              <a:t>Εικόνα </a:t>
            </a:r>
            <a:r>
              <a:rPr lang="el-GR" altLang="el-GR" sz="2000" i="1" dirty="0">
                <a:cs typeface="Times New Roman" panose="02020603050405020304" pitchFamily="18" charset="0"/>
              </a:rPr>
              <a:t>1</a:t>
            </a:r>
            <a:r>
              <a:rPr lang="el-GR" altLang="el-GR" sz="2000" dirty="0">
                <a:cs typeface="Times New Roman" panose="02020603050405020304" pitchFamily="18" charset="0"/>
              </a:rPr>
              <a:t>: </a:t>
            </a:r>
            <a:r>
              <a:rPr lang="en-US" altLang="el-GR" sz="2000" dirty="0">
                <a:cs typeface="Times New Roman" panose="02020603050405020304" pitchFamily="18" charset="0"/>
              </a:rPr>
              <a:t>Sand footprint</a:t>
            </a:r>
            <a:r>
              <a:rPr lang="el-GR" altLang="el-GR" sz="2000" dirty="0">
                <a:cs typeface="Times New Roman" panose="02020603050405020304" pitchFamily="18" charset="0"/>
              </a:rPr>
              <a:t>, </a:t>
            </a:r>
            <a:r>
              <a:rPr lang="en-US" altLang="el-GR" sz="2000" dirty="0">
                <a:cs typeface="Times New Roman" panose="02020603050405020304" pitchFamily="18" charset="0"/>
              </a:rPr>
              <a:t>Footprint in the white sand of </a:t>
            </a:r>
            <a:r>
              <a:rPr lang="en-US" altLang="el-GR" sz="2000" dirty="0" err="1">
                <a:cs typeface="Times New Roman" panose="02020603050405020304" pitchFamily="18" charset="0"/>
              </a:rPr>
              <a:t>Inhaca</a:t>
            </a:r>
            <a:r>
              <a:rPr lang="el-GR" altLang="el-GR" sz="2000" dirty="0">
                <a:cs typeface="Times New Roman" panose="02020603050405020304" pitchFamily="18" charset="0"/>
              </a:rPr>
              <a:t>, </a:t>
            </a:r>
            <a:r>
              <a:rPr lang="en-US" altLang="el-GR" sz="2000" dirty="0">
                <a:cs typeface="Times New Roman" panose="02020603050405020304" pitchFamily="18" charset="0"/>
              </a:rPr>
              <a:t>CC </a:t>
            </a:r>
            <a:r>
              <a:rPr lang="en-US" sz="2000" dirty="0">
                <a:cs typeface="Times New Roman" panose="02020603050405020304" pitchFamily="18" charset="0"/>
              </a:rPr>
              <a:t>BY-NC</a:t>
            </a:r>
            <a:r>
              <a:rPr lang="en-US" sz="2000" dirty="0" smtClean="0">
                <a:cs typeface="Times New Roman" panose="02020603050405020304" pitchFamily="18" charset="0"/>
              </a:rPr>
              <a:t>, </a:t>
            </a:r>
            <a:r>
              <a:rPr lang="el-GR" sz="2000" dirty="0">
                <a:cs typeface="Times New Roman" panose="02020603050405020304" pitchFamily="18" charset="0"/>
                <a:hlinkClick r:id="rId3"/>
              </a:rPr>
              <a:t>πηγή</a:t>
            </a:r>
            <a:r>
              <a:rPr lang="en-US" sz="2000" dirty="0">
                <a:cs typeface="Times New Roman" panose="02020603050405020304" pitchFamily="18" charset="0"/>
              </a:rPr>
              <a:t>, flickr.com.</a:t>
            </a:r>
            <a:endParaRPr lang="el-GR" sz="2000" dirty="0">
              <a:cs typeface="Times New Roman" panose="02020603050405020304" pitchFamily="18" charset="0"/>
            </a:endParaRPr>
          </a:p>
          <a:p>
            <a:pPr>
              <a:defRPr/>
            </a:pPr>
            <a:r>
              <a:rPr lang="el-GR" altLang="el-GR" sz="2000" i="1" dirty="0">
                <a:cs typeface="Times New Roman" panose="02020603050405020304" pitchFamily="18" charset="0"/>
              </a:rPr>
              <a:t>Εικόνα 2: </a:t>
            </a:r>
            <a:r>
              <a:rPr lang="en-US" altLang="el-GR" sz="2000" i="1" dirty="0">
                <a:cs typeface="Times New Roman" panose="02020603050405020304" pitchFamily="18" charset="0"/>
              </a:rPr>
              <a:t>L.C. </a:t>
            </a:r>
            <a:r>
              <a:rPr lang="en-US" altLang="el-GR" sz="2000" i="1" dirty="0" err="1">
                <a:cs typeface="Times New Roman" panose="02020603050405020304" pitchFamily="18" charset="0"/>
              </a:rPr>
              <a:t>Nøttaasen</a:t>
            </a:r>
            <a:r>
              <a:rPr lang="en-US" altLang="el-GR" sz="2000" i="1" dirty="0">
                <a:cs typeface="Times New Roman" panose="02020603050405020304" pitchFamily="18" charset="0"/>
              </a:rPr>
              <a:t> Follow Sand Footprint Texture</a:t>
            </a:r>
            <a:r>
              <a:rPr lang="el-GR" altLang="el-GR" sz="2000" i="1" dirty="0">
                <a:cs typeface="Times New Roman" panose="02020603050405020304" pitchFamily="18" charset="0"/>
              </a:rPr>
              <a:t>, </a:t>
            </a:r>
            <a:r>
              <a:rPr lang="en-US" altLang="el-GR" sz="2000" i="1" dirty="0">
                <a:cs typeface="Times New Roman" panose="02020603050405020304" pitchFamily="18" charset="0"/>
              </a:rPr>
              <a:t>CC</a:t>
            </a:r>
            <a:r>
              <a:rPr lang="el-GR" altLang="el-GR" sz="2000" dirty="0">
                <a:cs typeface="Times New Roman" panose="02020603050405020304" pitchFamily="18" charset="0"/>
              </a:rPr>
              <a:t> ΒΥ</a:t>
            </a:r>
            <a:r>
              <a:rPr lang="en-US" altLang="el-GR" sz="2000" dirty="0">
                <a:cs typeface="Times New Roman" panose="02020603050405020304" pitchFamily="18" charset="0"/>
              </a:rPr>
              <a:t>, </a:t>
            </a:r>
            <a:r>
              <a:rPr lang="el-GR" altLang="el-GR" sz="2000" dirty="0">
                <a:cs typeface="Times New Roman" panose="02020603050405020304" pitchFamily="18" charset="0"/>
                <a:hlinkClick r:id="rId4"/>
              </a:rPr>
              <a:t>σύνδεσμος</a:t>
            </a:r>
            <a:r>
              <a:rPr lang="en-US" altLang="el-GR" sz="2000" dirty="0">
                <a:cs typeface="Times New Roman" panose="02020603050405020304" pitchFamily="18" charset="0"/>
              </a:rPr>
              <a:t>, flickr.com.</a:t>
            </a:r>
            <a:endParaRPr lang="el-GR" altLang="el-GR" sz="2000" i="1" dirty="0" smtClean="0">
              <a:cs typeface="Times New Roman" panose="02020603050405020304" pitchFamily="18" charset="0"/>
            </a:endParaRPr>
          </a:p>
          <a:p>
            <a:pPr>
              <a:defRPr/>
            </a:pPr>
            <a:r>
              <a:rPr lang="el-GR" altLang="el-GR" sz="2000" i="1" dirty="0">
                <a:cs typeface="Times New Roman" panose="02020603050405020304" pitchFamily="18" charset="0"/>
              </a:rPr>
              <a:t>Εικόνα 4:</a:t>
            </a:r>
            <a:r>
              <a:rPr lang="en-US" altLang="el-GR" sz="2000" i="1" dirty="0">
                <a:cs typeface="Times New Roman" panose="02020603050405020304" pitchFamily="18" charset="0"/>
              </a:rPr>
              <a:t> </a:t>
            </a:r>
            <a:r>
              <a:rPr lang="el-GR" altLang="el-GR" sz="2000" dirty="0">
                <a:cs typeface="Times New Roman" panose="02020603050405020304" pitchFamily="18" charset="0"/>
                <a:hlinkClick r:id="rId5"/>
              </a:rPr>
              <a:t>Πηγή</a:t>
            </a:r>
            <a:endParaRPr lang="el-GR" sz="2000" dirty="0"/>
          </a:p>
          <a:p>
            <a:pPr>
              <a:defRPr/>
            </a:pPr>
            <a:r>
              <a:rPr lang="el-GR" altLang="el-GR" sz="2000" i="1" dirty="0">
                <a:cs typeface="Times New Roman" panose="02020603050405020304" pitchFamily="18" charset="0"/>
              </a:rPr>
              <a:t>Εικόνα 5: </a:t>
            </a:r>
            <a:r>
              <a:rPr lang="el-GR" altLang="el-GR" sz="2000" dirty="0">
                <a:cs typeface="Times New Roman" panose="02020603050405020304" pitchFamily="18" charset="0"/>
                <a:hlinkClick r:id="rId6"/>
              </a:rPr>
              <a:t>Πηγή</a:t>
            </a:r>
            <a:r>
              <a:rPr lang="el-GR" altLang="el-GR" sz="2000" dirty="0">
                <a:cs typeface="Times New Roman" panose="02020603050405020304" pitchFamily="18" charset="0"/>
              </a:rPr>
              <a:t> </a:t>
            </a:r>
          </a:p>
          <a:p>
            <a:pPr>
              <a:defRPr/>
            </a:pPr>
            <a:r>
              <a:rPr lang="el-GR" altLang="el-GR" sz="2000" i="1" dirty="0">
                <a:cs typeface="Times New Roman" panose="02020603050405020304" pitchFamily="18" charset="0"/>
              </a:rPr>
              <a:t>Εικόνα 6: </a:t>
            </a:r>
            <a:r>
              <a:rPr lang="el-GR" altLang="el-GR" sz="2000" dirty="0">
                <a:cs typeface="Times New Roman" panose="02020603050405020304" pitchFamily="18" charset="0"/>
                <a:hlinkClick r:id="rId7"/>
              </a:rPr>
              <a:t>Πηγή</a:t>
            </a:r>
            <a:r>
              <a:rPr lang="el-GR" altLang="el-GR" sz="2000" dirty="0">
                <a:cs typeface="Times New Roman" panose="02020603050405020304" pitchFamily="18" charset="0"/>
              </a:rPr>
              <a:t> </a:t>
            </a:r>
            <a:endParaRPr lang="el-GR" altLang="el-GR" sz="2000" dirty="0"/>
          </a:p>
          <a:p>
            <a:pPr>
              <a:defRPr/>
            </a:pPr>
            <a:r>
              <a:rPr lang="el-GR" altLang="el-GR" sz="2000" i="1" dirty="0">
                <a:cs typeface="Times New Roman" panose="02020603050405020304" pitchFamily="18" charset="0"/>
              </a:rPr>
              <a:t>Εικόνα 7:</a:t>
            </a:r>
            <a:r>
              <a:rPr lang="en-US" altLang="el-GR" sz="2000" i="1" dirty="0">
                <a:cs typeface="Times New Roman" panose="02020603050405020304" pitchFamily="18" charset="0"/>
              </a:rPr>
              <a:t> </a:t>
            </a:r>
            <a:r>
              <a:rPr lang="el-GR" altLang="el-GR" sz="2000" dirty="0">
                <a:cs typeface="Times New Roman" panose="02020603050405020304" pitchFamily="18" charset="0"/>
                <a:hlinkClick r:id="rId8"/>
              </a:rPr>
              <a:t>Πηγή</a:t>
            </a:r>
            <a:r>
              <a:rPr lang="en-US" altLang="el-GR" sz="2000" dirty="0">
                <a:cs typeface="Times New Roman" panose="02020603050405020304" pitchFamily="18" charset="0"/>
              </a:rPr>
              <a:t> </a:t>
            </a:r>
            <a:endParaRPr lang="el-GR" altLang="el-GR" sz="2000" dirty="0">
              <a:cs typeface="Times New Roman" panose="02020603050405020304" pitchFamily="18" charset="0"/>
            </a:endParaRPr>
          </a:p>
          <a:p>
            <a:pPr marL="0" indent="0">
              <a:buNone/>
            </a:pPr>
            <a:r>
              <a:rPr lang="el-GR" altLang="el-GR" sz="2000" dirty="0">
                <a:cs typeface="Times New Roman" panose="02020603050405020304" pitchFamily="18" charset="0"/>
              </a:rPr>
              <a:t>Όλες οι εικόνες είναι </a:t>
            </a:r>
            <a:r>
              <a:rPr lang="en-US" altLang="el-GR" sz="2000" dirty="0">
                <a:cs typeface="Times New Roman" panose="02020603050405020304" pitchFamily="18" charset="0"/>
              </a:rPr>
              <a:t>copyrighted</a:t>
            </a:r>
            <a:r>
              <a:rPr lang="el-GR" altLang="el-GR" sz="2000" dirty="0">
                <a:cs typeface="Times New Roman" panose="02020603050405020304" pitchFamily="18" charset="0"/>
              </a:rPr>
              <a:t>. Για τις εικόνες 3 έως 7</a:t>
            </a:r>
            <a:r>
              <a:rPr lang="en-US" altLang="el-GR" sz="2000" dirty="0">
                <a:cs typeface="Times New Roman" panose="02020603050405020304" pitchFamily="18" charset="0"/>
              </a:rPr>
              <a:t>, </a:t>
            </a:r>
            <a:r>
              <a:rPr lang="el-GR" altLang="el-GR" sz="2000" dirty="0">
                <a:cs typeface="Times New Roman" panose="02020603050405020304" pitchFamily="18" charset="0"/>
              </a:rPr>
              <a:t>στάθηκε αδύνατος ο εντοπισμός των δικαιούχων των πνευματικών δικαιωμάτων</a:t>
            </a:r>
            <a:endParaRPr lang="el-GR" sz="2000" dirty="0">
              <a:solidFill>
                <a:srgbClr val="FF0000"/>
              </a:solidFill>
            </a:endParaRPr>
          </a:p>
        </p:txBody>
      </p:sp>
    </p:spTree>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ΠΑΡΑΘΕΤΙΚΑ ΑΡΙΘΜΗΤΙΚΑ ΣΥΣΤΗΜΑΤΑ</a:t>
            </a:r>
            <a:r>
              <a:rPr lang="en-US" dirty="0" smtClean="0"/>
              <a:t> (2/2)</a:t>
            </a:r>
            <a:endParaRPr lang="el-GR" dirty="0"/>
          </a:p>
        </p:txBody>
      </p:sp>
      <p:sp>
        <p:nvSpPr>
          <p:cNvPr id="3" name="Θέση περιεχομένου 2"/>
          <p:cNvSpPr>
            <a:spLocks noGrp="1"/>
          </p:cNvSpPr>
          <p:nvPr>
            <p:ph idx="1"/>
          </p:nvPr>
        </p:nvSpPr>
        <p:spPr>
          <a:xfrm>
            <a:off x="464156" y="1556792"/>
            <a:ext cx="8229600" cy="4824536"/>
          </a:xfrm>
        </p:spPr>
        <p:txBody>
          <a:bodyPr>
            <a:noAutofit/>
          </a:bodyPr>
          <a:lstStyle/>
          <a:p>
            <a:pPr algn="ctr">
              <a:spcBef>
                <a:spcPct val="50000"/>
              </a:spcBef>
              <a:buNone/>
            </a:pPr>
            <a:r>
              <a:rPr lang="el-GR" altLang="el-GR" sz="2200" dirty="0"/>
              <a:t>Παράδειγμα παραθετικού αριθμητικού συστήματος</a:t>
            </a:r>
          </a:p>
          <a:p>
            <a:pPr algn="ctr">
              <a:spcBef>
                <a:spcPct val="50000"/>
              </a:spcBef>
              <a:buNone/>
            </a:pPr>
            <a:r>
              <a:rPr lang="el-GR" altLang="el-GR" sz="2200" b="1" dirty="0"/>
              <a:t>Το αρχαίο ρωμαϊκό αριθμητικό σύστημα</a:t>
            </a:r>
          </a:p>
          <a:p>
            <a:pPr algn="ctr">
              <a:spcBef>
                <a:spcPct val="50000"/>
              </a:spcBef>
              <a:buNone/>
            </a:pPr>
            <a:r>
              <a:rPr lang="el-GR" altLang="el-GR" sz="2200" dirty="0"/>
              <a:t>επτά βασικά σύμβολα </a:t>
            </a:r>
            <a:br>
              <a:rPr lang="el-GR" altLang="el-GR" sz="2200" dirty="0"/>
            </a:br>
            <a:r>
              <a:rPr lang="el-GR" altLang="el-GR" sz="2400" b="1" dirty="0"/>
              <a:t>I,   V,   X,   L,   C,   D,   M, </a:t>
            </a:r>
          </a:p>
          <a:p>
            <a:pPr algn="ctr">
              <a:spcBef>
                <a:spcPct val="50000"/>
              </a:spcBef>
              <a:buNone/>
            </a:pPr>
            <a:r>
              <a:rPr lang="el-GR" altLang="el-GR" sz="2200" dirty="0"/>
              <a:t>(1,  5,   10,  50,  100,  500,  1000)</a:t>
            </a:r>
          </a:p>
          <a:p>
            <a:pPr algn="ctr">
              <a:spcBef>
                <a:spcPct val="50000"/>
              </a:spcBef>
              <a:buNone/>
            </a:pPr>
            <a:r>
              <a:rPr lang="el-GR" altLang="el-GR" sz="2200" b="1" dirty="0"/>
              <a:t>και τα βοηθητικά σύμβολα</a:t>
            </a:r>
          </a:p>
          <a:p>
            <a:pPr algn="ctr">
              <a:spcBef>
                <a:spcPct val="50000"/>
              </a:spcBef>
              <a:buNone/>
            </a:pPr>
            <a:r>
              <a:rPr lang="el-GR" altLang="el-GR" sz="2200" b="1" dirty="0"/>
              <a:t>| | </a:t>
            </a:r>
            <a:r>
              <a:rPr lang="el-GR" altLang="el-GR" sz="2200" dirty="0"/>
              <a:t>(</a:t>
            </a:r>
            <a:r>
              <a:rPr lang="el-GR" altLang="el-GR" sz="2200" b="1" dirty="0"/>
              <a:t>δύο κάθετες γραμμές</a:t>
            </a:r>
            <a:r>
              <a:rPr lang="el-GR" altLang="el-GR" sz="2200" dirty="0"/>
              <a:t>)</a:t>
            </a:r>
            <a:br>
              <a:rPr lang="el-GR" altLang="el-GR" sz="2200" dirty="0"/>
            </a:br>
            <a:r>
              <a:rPr lang="el-GR" altLang="el-GR" sz="2200" dirty="0"/>
              <a:t> ανά μία στην κάθε πλευρά ενός αριθμού σήμαιναν </a:t>
            </a:r>
            <a:r>
              <a:rPr lang="en-US" altLang="el-GR" sz="2200" dirty="0"/>
              <a:t>x</a:t>
            </a:r>
            <a:r>
              <a:rPr lang="el-GR" altLang="el-GR" sz="2200" dirty="0"/>
              <a:t>100</a:t>
            </a:r>
            <a:br>
              <a:rPr lang="el-GR" altLang="el-GR" sz="2200" dirty="0"/>
            </a:br>
            <a:r>
              <a:rPr lang="el-GR" altLang="el-GR" sz="2200" dirty="0"/>
              <a:t>και</a:t>
            </a:r>
            <a:br>
              <a:rPr lang="el-GR" altLang="el-GR" sz="2200" dirty="0"/>
            </a:br>
            <a:r>
              <a:rPr lang="el-GR" altLang="el-GR" sz="2200" b="1" dirty="0"/>
              <a:t> –  </a:t>
            </a:r>
            <a:r>
              <a:rPr lang="el-GR" altLang="el-GR" sz="2200" dirty="0"/>
              <a:t>(</a:t>
            </a:r>
            <a:r>
              <a:rPr lang="el-GR" altLang="el-GR" sz="2200" b="1" dirty="0"/>
              <a:t>μια οριζόντια γραμμή</a:t>
            </a:r>
            <a:r>
              <a:rPr lang="el-GR" altLang="el-GR" sz="2200" dirty="0"/>
              <a:t>)</a:t>
            </a:r>
            <a:br>
              <a:rPr lang="el-GR" altLang="el-GR" sz="2200" dirty="0"/>
            </a:br>
            <a:r>
              <a:rPr lang="el-GR" altLang="el-GR" sz="2200" dirty="0"/>
              <a:t>πάνω από έναν αριθμό σήμαιναν </a:t>
            </a:r>
            <a:r>
              <a:rPr lang="en-US" altLang="el-GR" sz="2200" dirty="0"/>
              <a:t>x</a:t>
            </a:r>
            <a:r>
              <a:rPr lang="el-GR" altLang="el-GR" sz="2200" dirty="0"/>
              <a:t> 1000 </a:t>
            </a:r>
          </a:p>
          <a:p>
            <a:pPr marL="0" indent="0">
              <a:buNone/>
            </a:pPr>
            <a:endParaRPr lang="el-GR" sz="2500" dirty="0"/>
          </a:p>
        </p:txBody>
      </p:sp>
    </p:spTree>
    <p:extLst>
      <p:ext uri="{BB962C8B-B14F-4D97-AF65-F5344CB8AC3E}">
        <p14:creationId xmlns:p14="http://schemas.microsoft.com/office/powerpoint/2010/main" val="3621769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ΤΟ ΑΡΧΑΙΟ ΡΩΜΑΪΚΟ ΑΡΙΘΜΗΤΙΚΟ ΣΥΣΤΗΜΑ</a:t>
            </a:r>
            <a:r>
              <a:rPr lang="en-US" dirty="0" smtClean="0"/>
              <a:t> (1/2)</a:t>
            </a:r>
            <a:endParaRPr lang="el-GR" dirty="0"/>
          </a:p>
        </p:txBody>
      </p:sp>
      <p:sp>
        <p:nvSpPr>
          <p:cNvPr id="3" name="Θέση περιεχομένου 2"/>
          <p:cNvSpPr>
            <a:spLocks noGrp="1"/>
          </p:cNvSpPr>
          <p:nvPr>
            <p:ph idx="1"/>
          </p:nvPr>
        </p:nvSpPr>
        <p:spPr>
          <a:xfrm>
            <a:off x="464156" y="1556792"/>
            <a:ext cx="8229600" cy="4968552"/>
          </a:xfrm>
        </p:spPr>
        <p:txBody>
          <a:bodyPr>
            <a:normAutofit fontScale="92500" lnSpcReduction="20000"/>
          </a:bodyPr>
          <a:lstStyle/>
          <a:p>
            <a:pPr algn="ctr">
              <a:spcBef>
                <a:spcPct val="0"/>
              </a:spcBef>
              <a:buNone/>
            </a:pPr>
            <a:endParaRPr lang="el-GR" altLang="el-GR" sz="2800" dirty="0" smtClean="0"/>
          </a:p>
          <a:p>
            <a:pPr algn="ctr">
              <a:spcBef>
                <a:spcPct val="0"/>
              </a:spcBef>
              <a:buNone/>
            </a:pPr>
            <a:r>
              <a:rPr lang="el-GR" altLang="el-GR" sz="2800" dirty="0" smtClean="0"/>
              <a:t>Βασικοί </a:t>
            </a:r>
            <a:r>
              <a:rPr lang="el-GR" altLang="el-GR" sz="2800" dirty="0"/>
              <a:t>κανόνες συνδυασμού των συμβόλων για τη γραφή ενός αριθμού:</a:t>
            </a:r>
          </a:p>
          <a:p>
            <a:pPr algn="ctr">
              <a:spcBef>
                <a:spcPct val="0"/>
              </a:spcBef>
              <a:buNone/>
            </a:pPr>
            <a:endParaRPr lang="el-GR" altLang="el-GR" sz="2800" dirty="0"/>
          </a:p>
          <a:p>
            <a:pPr>
              <a:spcBef>
                <a:spcPct val="0"/>
              </a:spcBef>
              <a:buFontTx/>
              <a:buAutoNum type="arabicPeriod"/>
            </a:pPr>
            <a:r>
              <a:rPr lang="el-GR" altLang="el-GR" sz="2800" dirty="0"/>
              <a:t>Η κατά σειρά παράθεση των αριθμητικών συμβόλων από αριστερά προς τα δεξιά σε φθίνουσα αξία.</a:t>
            </a:r>
            <a:br>
              <a:rPr lang="el-GR" altLang="el-GR" sz="2800" dirty="0"/>
            </a:br>
            <a:endParaRPr lang="el-GR" altLang="el-GR" sz="2800" dirty="0"/>
          </a:p>
          <a:p>
            <a:pPr>
              <a:spcBef>
                <a:spcPct val="0"/>
              </a:spcBef>
              <a:buFontTx/>
              <a:buAutoNum type="arabicPeriod"/>
            </a:pPr>
            <a:r>
              <a:rPr lang="el-GR" altLang="el-GR" sz="2800" dirty="0"/>
              <a:t>Η επανάληψη των βασικών συμβόλων για τη γραφή </a:t>
            </a:r>
            <a:br>
              <a:rPr lang="el-GR" altLang="el-GR" sz="2800" dirty="0"/>
            </a:br>
            <a:r>
              <a:rPr lang="el-GR" altLang="el-GR" sz="2800" dirty="0"/>
              <a:t>αριθμών </a:t>
            </a:r>
            <a:r>
              <a:rPr lang="en-US" altLang="el-GR" sz="2800" dirty="0"/>
              <a:t>(</a:t>
            </a:r>
            <a:r>
              <a:rPr lang="el-GR" altLang="el-GR" sz="2800" dirty="0"/>
              <a:t>III για  το αντίστοιχο του 3).</a:t>
            </a:r>
            <a:br>
              <a:rPr lang="el-GR" altLang="el-GR" sz="2800" dirty="0"/>
            </a:br>
            <a:endParaRPr lang="el-GR" altLang="el-GR" sz="2800" dirty="0"/>
          </a:p>
          <a:p>
            <a:pPr>
              <a:spcBef>
                <a:spcPct val="0"/>
              </a:spcBef>
              <a:buFontTx/>
              <a:buAutoNum type="arabicPeriod"/>
            </a:pPr>
            <a:r>
              <a:rPr lang="el-GR" altLang="el-GR" sz="2800" dirty="0"/>
              <a:t>Όταν ένα σύμβολο μικρότερης αξίας προηγείται ενός </a:t>
            </a:r>
            <a:br>
              <a:rPr lang="el-GR" altLang="el-GR" sz="2800" dirty="0"/>
            </a:br>
            <a:r>
              <a:rPr lang="el-GR" altLang="el-GR" sz="2800" dirty="0"/>
              <a:t>συμβόλου μεγαλύτερης αξίας, τότε αυτή αφαιρείται </a:t>
            </a:r>
            <a:br>
              <a:rPr lang="el-GR" altLang="el-GR" sz="2800" dirty="0"/>
            </a:br>
            <a:r>
              <a:rPr lang="el-GR" altLang="el-GR" sz="2800" dirty="0"/>
              <a:t>από την αξία του επόμενου μεγαλύτερης αξίας </a:t>
            </a:r>
            <a:br>
              <a:rPr lang="el-GR" altLang="el-GR" sz="2800" dirty="0"/>
            </a:br>
            <a:r>
              <a:rPr lang="el-GR" altLang="el-GR" sz="2800" dirty="0"/>
              <a:t>συμβόλου (IV σημαίνει V </a:t>
            </a:r>
            <a:r>
              <a:rPr lang="el-GR" altLang="el-GR" sz="2800" dirty="0">
                <a:sym typeface="Symbol" panose="05050102010706020507" pitchFamily="18" charset="2"/>
              </a:rPr>
              <a:t></a:t>
            </a:r>
            <a:r>
              <a:rPr lang="el-GR" altLang="el-GR" sz="2800" dirty="0"/>
              <a:t> I , αντίστοιχα 5 </a:t>
            </a:r>
            <a:r>
              <a:rPr lang="el-GR" altLang="el-GR" sz="2800" dirty="0">
                <a:sym typeface="Symbol" panose="05050102010706020507" pitchFamily="18" charset="2"/>
              </a:rPr>
              <a:t></a:t>
            </a:r>
            <a:r>
              <a:rPr lang="el-GR" altLang="el-GR" sz="2800" dirty="0"/>
              <a:t> 1 = 4).</a:t>
            </a:r>
          </a:p>
          <a:p>
            <a:pPr marL="0" indent="0">
              <a:buNone/>
            </a:pPr>
            <a:endParaRPr lang="el-GR" dirty="0"/>
          </a:p>
        </p:txBody>
      </p:sp>
    </p:spTree>
    <p:extLst>
      <p:ext uri="{BB962C8B-B14F-4D97-AF65-F5344CB8AC3E}">
        <p14:creationId xmlns:p14="http://schemas.microsoft.com/office/powerpoint/2010/main" val="1131969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ΤΟ ΑΡΧΑΙΟ ΡΩΜΑΪΚΟ ΑΡΙΘΜΗΤΙΚΟ ΣΥΣΤΗΜΑ</a:t>
            </a:r>
            <a:r>
              <a:rPr lang="en-US" dirty="0" smtClean="0"/>
              <a:t> (2/2)</a:t>
            </a:r>
            <a:endParaRPr lang="el-GR" dirty="0"/>
          </a:p>
        </p:txBody>
      </p:sp>
      <p:sp>
        <p:nvSpPr>
          <p:cNvPr id="3" name="Θέση περιεχομένου 2"/>
          <p:cNvSpPr>
            <a:spLocks noGrp="1"/>
          </p:cNvSpPr>
          <p:nvPr>
            <p:ph idx="1"/>
          </p:nvPr>
        </p:nvSpPr>
        <p:spPr>
          <a:xfrm>
            <a:off x="464156" y="1556792"/>
            <a:ext cx="8229600" cy="4824536"/>
          </a:xfrm>
        </p:spPr>
        <p:txBody>
          <a:bodyPr>
            <a:normAutofit/>
          </a:bodyPr>
          <a:lstStyle/>
          <a:p>
            <a:pPr algn="ctr">
              <a:spcBef>
                <a:spcPct val="0"/>
              </a:spcBef>
              <a:buNone/>
            </a:pPr>
            <a:r>
              <a:rPr lang="el-GR" altLang="el-GR" sz="2800" b="1" dirty="0"/>
              <a:t>Βασικοί κανόνες συνδυασμού των συμβόλων για τη γραφή ενός αριθμού:</a:t>
            </a:r>
          </a:p>
          <a:p>
            <a:pPr algn="ctr">
              <a:spcBef>
                <a:spcPct val="0"/>
              </a:spcBef>
              <a:buNone/>
            </a:pPr>
            <a:endParaRPr lang="el-GR" altLang="el-GR" sz="2800" b="1" dirty="0"/>
          </a:p>
          <a:p>
            <a:pPr algn="ctr">
              <a:spcBef>
                <a:spcPct val="0"/>
              </a:spcBef>
            </a:pPr>
            <a:r>
              <a:rPr lang="el-GR" altLang="el-GR" sz="2800" b="1" dirty="0"/>
              <a:t> Η αριθμητική αξία κάθε αριθμού ορίζεται από </a:t>
            </a:r>
            <a:br>
              <a:rPr lang="el-GR" altLang="el-GR" sz="2800" b="1" dirty="0"/>
            </a:br>
            <a:r>
              <a:rPr lang="el-GR" altLang="el-GR" sz="2800" b="1" dirty="0"/>
              <a:t>  το άθροισμα της αριθμητικής αξίας όλων των </a:t>
            </a:r>
            <a:br>
              <a:rPr lang="el-GR" altLang="el-GR" sz="2800" b="1" dirty="0"/>
            </a:br>
            <a:r>
              <a:rPr lang="el-GR" altLang="el-GR" sz="2800" b="1" dirty="0"/>
              <a:t>  συμβόλων που περιλαμβάνονται στη γραφή του</a:t>
            </a:r>
            <a:br>
              <a:rPr lang="el-GR" altLang="el-GR" sz="2800" b="1" dirty="0"/>
            </a:br>
            <a:endParaRPr lang="el-GR" altLang="el-GR" sz="2800" b="1" dirty="0"/>
          </a:p>
          <a:p>
            <a:pPr algn="ctr">
              <a:spcBef>
                <a:spcPct val="0"/>
              </a:spcBef>
              <a:buNone/>
            </a:pPr>
            <a:r>
              <a:rPr lang="el-GR" altLang="el-GR" sz="2800" dirty="0"/>
              <a:t>(MXXXV ισούται με  M + X + X + X + V</a:t>
            </a:r>
            <a:br>
              <a:rPr lang="el-GR" altLang="el-GR" sz="2800" dirty="0"/>
            </a:br>
            <a:r>
              <a:rPr lang="el-GR" altLang="el-GR" sz="2800" dirty="0"/>
              <a:t/>
            </a:r>
            <a:br>
              <a:rPr lang="el-GR" altLang="el-GR" sz="2800" dirty="0"/>
            </a:br>
            <a:r>
              <a:rPr lang="el-GR" altLang="el-GR" sz="2800" dirty="0"/>
              <a:t>ή αντίστοιχα 100 + 10 +10 +10 + 5 = 135.</a:t>
            </a:r>
          </a:p>
          <a:p>
            <a:pPr marL="0" indent="0">
              <a:buNone/>
            </a:pPr>
            <a:endParaRPr lang="el-GR" dirty="0"/>
          </a:p>
        </p:txBody>
      </p:sp>
    </p:spTree>
    <p:extLst>
      <p:ext uri="{BB962C8B-B14F-4D97-AF65-F5344CB8AC3E}">
        <p14:creationId xmlns:p14="http://schemas.microsoft.com/office/powerpoint/2010/main" val="741555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2399</TotalTime>
  <Words>2139</Words>
  <Application>Microsoft Office PowerPoint</Application>
  <PresentationFormat>On-screen Show (4:3)</PresentationFormat>
  <Paragraphs>437</Paragraphs>
  <Slides>65</Slides>
  <Notes>65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65</vt:i4>
      </vt:variant>
    </vt:vector>
  </HeadingPairs>
  <TitlesOfParts>
    <vt:vector size="75" baseType="lpstr">
      <vt:lpstr>宋体</vt:lpstr>
      <vt:lpstr>Arial</vt:lpstr>
      <vt:lpstr>Calibri</vt:lpstr>
      <vt:lpstr>ＭＳ Ｐゴシック</vt:lpstr>
      <vt:lpstr>Symbol</vt:lpstr>
      <vt:lpstr>Times New Roman</vt:lpstr>
      <vt:lpstr>Wingdings</vt:lpstr>
      <vt:lpstr>Θέμα του Office</vt:lpstr>
      <vt:lpstr>Bitmap Image</vt:lpstr>
      <vt:lpstr>Εικόνα</vt:lpstr>
      <vt:lpstr>ΛΟΓΙΚΟ-ΜΑΘΗΜΑΤΙΚΕΣ ΣΧΕΣΕΙΣ &amp;  ΑΡΙΘΜΗΤΙΚΕΣ ΕΝΝΟΙΕΣ  ΣΤΗΝ ΠΡΟΣΧΟΛΙΚΗ ΕΚΠΑΙΔΕΥΣΗ</vt:lpstr>
      <vt:lpstr>Συμβολικές παραστάσεις και γλωσσικές εκφράσεις των αριθμών</vt:lpstr>
      <vt:lpstr>Η ΕΝΝΟΙΑ ΤΟΥ ΑΡΙΘΜΟΥ (1)</vt:lpstr>
      <vt:lpstr>Η ΕΝΝΟΙΑ ΤΟΥ ΑΡΙΘΜΟΥ (2)</vt:lpstr>
      <vt:lpstr>ΑΡΙΘΜΗΤΙΚΑ ΣΥΣΤΗΜΑΤΑ</vt:lpstr>
      <vt:lpstr>ΠΑΡΑΘΕΤΙΚΑ ΑΡΙΘΜΗΤΙΚΑ ΣΥΣΤΗΜΑΤΑ (1/2)</vt:lpstr>
      <vt:lpstr>ΠΑΡΑΘΕΤΙΚΑ ΑΡΙΘΜΗΤΙΚΑ ΣΥΣΤΗΜΑΤΑ (2/2)</vt:lpstr>
      <vt:lpstr>ΤΟ ΑΡΧΑΙΟ ΡΩΜΑΪΚΟ ΑΡΙΘΜΗΤΙΚΟ ΣΥΣΤΗΜΑ (1/2)</vt:lpstr>
      <vt:lpstr>ΤΟ ΑΡΧΑΙΟ ΡΩΜΑΪΚΟ ΑΡΙΘΜΗΤΙΚΟ ΣΥΣΤΗΜΑ (2/2)</vt:lpstr>
      <vt:lpstr>ΠΑΡΑΘΕΤΙΚΑ ΑΡΙΘΜΗΤΙΚΑ ΣΥΣΤΗΜΑΤΑ</vt:lpstr>
      <vt:lpstr>ΤΑ ΑΡΙΘΜΗΤΙΚΑ ΣΥΣΤΗΜΑΤΑ ΘΕΣΗΣ (1)</vt:lpstr>
      <vt:lpstr>ΤΑ ΑΡΙΘΜΗΤΙΚΑ ΣΥΣΤΗΜΑΤΑ ΘΕΣΗΣ (2)</vt:lpstr>
      <vt:lpstr>ΔΕΚΑΔΙΚΟ ΣΥΣΤΗΜΑ ΑΡΙΘΜΗΣΗΣ (1)</vt:lpstr>
      <vt:lpstr>ΔΕΚΑΔΙΚΟ ΣΥΣΤΗΜΑ ΑΡΙΘΜΗΣΗΣ (2)</vt:lpstr>
      <vt:lpstr>ΔΕΚΑΔΙΚΟ ΣΥΣΤΗΜΑ ΑΡΙΘΜΗΣΗΣ (3)</vt:lpstr>
      <vt:lpstr>ΔΕΚΑΔΙΚΟ ΣΥΣΤΗΜΑ ΑΡΙΘΜΗΣΗΣ (4)</vt:lpstr>
      <vt:lpstr>ΔΕΚΑΔΙΚΟ ΑΡΙΘΜΗΤΙΚΟ ΣΥΣΤΗΜΑ (5)</vt:lpstr>
      <vt:lpstr>ΔΕΚΑΔΙΚΟ ΑΡΙΘΜΗΤΙΚΟ ΣΥΣΤΗΜΑ (6)</vt:lpstr>
      <vt:lpstr>ΤΟ ΜΗΔΕΝ</vt:lpstr>
      <vt:lpstr> Η μάθηση των αριθμητικών συμβόλων και η  κατανόηση της δομής του αριθμητικού  συστήματος  </vt:lpstr>
      <vt:lpstr>Η μάθηση των αριθμητικών συμβόλων</vt:lpstr>
      <vt:lpstr>ΠΑΡΕΝΘΕΣΗ ….</vt:lpstr>
      <vt:lpstr>ΠΑΡΕΝΘΕΣΗ ….</vt:lpstr>
      <vt:lpstr>ΠΑΡΕΝΘΕΣΗ…</vt:lpstr>
      <vt:lpstr>ΑΡΙΘΜΗΤΙΚΑ ΣΤΟΙΧΕΙΑ ΣΗΜΑΤΑ ΑΝΤΙΚΕΙΜΕΝΩΝ ΠΡΑΓΜΑΤΙΚΟΤΗΤΑΣ</vt:lpstr>
      <vt:lpstr>ΑΡΙΘΜΗΤΙΚΑ ΨΗΦΙΑ ΩΣ ΣΥΜΒΟΛΑ</vt:lpstr>
      <vt:lpstr>ΣΥΓΧΥΣΗ ΕΝΝΟΙΩΝ ΚΑΙ ΣΥΜΒΟΛΩΝ</vt:lpstr>
      <vt:lpstr>ΚΑΤΑΝΟΗΣΗ ΤΗΣ ΔΟΜΗΣ ΤΟΥ ΔΕΚΑΔΙΚΟΥ ΣΥΣΤΗΜΑΤΟΣ (1)</vt:lpstr>
      <vt:lpstr>ΚΑΤΑΝΟΗΣΗ ΤΗΣ ΔΟΜΗΣ ΤΟΥ ΔΕΚΑΔΙΚΟΥ ΣΥΣΤΗΜΑΤΟΣ (2)</vt:lpstr>
      <vt:lpstr>ΚΑΤΑΝΟΗΣΗ ΤΟΥ ΡΟΛΟΥ ΤΗΣ ΘΕΣΗΣ ΣΤΟ ΔΕΚΑΔΙΚΟ ΑΡΙΘΜΗΤΙΚΟ ΣΥΣΤΗΜΑ</vt:lpstr>
      <vt:lpstr>PowerPoint Presentation</vt:lpstr>
      <vt:lpstr>Η ΕΝΝΟΙΑ ΤΟΥ ΑΡΙΘΜΟΥ </vt:lpstr>
      <vt:lpstr>ΟΙ ΓΛΩΣΣΙΚΕΣ ΕΚΦΡΑΣΕΙΣ  ΤΩΝ ΑΡΙΘΜΩΝ (1)</vt:lpstr>
      <vt:lpstr>ΟΙ ΓΛΩΣΣΙΚΕΣ ΕΚΦΡΑΣΕΙΣ  ΤΩΝ ΑΡΙΘΜΩΝ (2)</vt:lpstr>
      <vt:lpstr>ΟΙ ΓΛΩΣΣΙΚΕΣ ΕΚΦΡΑΣΕΙΣ  ΤΩΝ ΑΡΙΘΜΩΝ (3)</vt:lpstr>
      <vt:lpstr>ΛΕΞΕΙΣ ΓΙΑ ΕΚΦΡΑΣΗ ΜΙΑΣ ΠΟΛΛΑΠΛΟΤΗΤΑΣ</vt:lpstr>
      <vt:lpstr>ΑΡΙΘΜΗΤΙΚΕΣ ΛΕΞΕΙΣ (1)</vt:lpstr>
      <vt:lpstr>ΑΡΙΘΜΗΤΙΚΕΣ ΛΕΞΕΙΣ (2)</vt:lpstr>
      <vt:lpstr>ΑΡΙΘΜΗΤΙΚΕΣ ΛΕΞΕΙΣ (3)</vt:lpstr>
      <vt:lpstr>ΠΑΡΑΔΕΙΓΜΑ</vt:lpstr>
      <vt:lpstr>Προβλήματα μνήμης στη μάθηση ακολουθίας αριθμητικών λέξεων (1)</vt:lpstr>
      <vt:lpstr>Προβλήματα μνήμης στη μάθηση ακολουθίας αριθμητικών λέξεων (2)</vt:lpstr>
      <vt:lpstr>ΔΡΑΣΤΗΡΙΟΤΗΤΕΣ ΑΠΑΓΓΕΛΙΑΣ</vt:lpstr>
      <vt:lpstr>2ο ΣΤΑΔΙΟ ΚΑΤΑΝΟΗΣΗΣ (1)</vt:lpstr>
      <vt:lpstr>2ο ΣΤΑΔΙΟ ΚΑΤΑΝΟΗΣΗΣ (2)</vt:lpstr>
      <vt:lpstr>2ο ΣΤΑΔΙΟ ΚΑΤΑΝΟΗΣΗΣ (3)</vt:lpstr>
      <vt:lpstr>ΑΠΟΔΟΣΗ ΑΡΙΘΜΗΤΙΚΟΥ ΝΟΗΜΑΤΟΣ</vt:lpstr>
      <vt:lpstr> ΤΙ ΕΚΦΡΑΖΟΥΝ ΟΙ ΑΡΙΘΜΟΙ</vt:lpstr>
      <vt:lpstr>ΤΟ ΝΟΗΜΑ TΩΝ ΕΚΦΡΑΣΕΩΝ ΤΩΝ ΑΡΙΘΜΩΝ</vt:lpstr>
      <vt:lpstr>ΤΑ ΠΑΙΔΙΑ ΚΑΙ Η ΧΡΗΣΗ ΑΡΙΘΜΗΤΙΚΩΝ ΛΕΞΕΩΝ</vt:lpstr>
      <vt:lpstr>ΑΛΛΗΛΟΣΥΣΧΕΤΙΣΗ ΝΟΗΜΑΤΩΝ</vt:lpstr>
      <vt:lpstr>ΕΝΝΟΙΑ – ΣΥΜΒΟΛΟ – ΛΕΞΗ</vt:lpstr>
      <vt:lpstr>ΥΛΙΚΑ &amp; ΔΡΑΣΤΗΡΙΟΤΗΤΕΣ </vt:lpstr>
      <vt:lpstr>ΠΙΝΑΚΙΔΕΣ ΑΡΙΘΜΗΣΗΣ (1)</vt:lpstr>
      <vt:lpstr>ΠΙΝΑΚΙΔΕΣ ΑΡΙΘΜΗΣΗ (2)</vt:lpstr>
      <vt:lpstr>ΠΙΝΑΚΙΔΕΣ ΑΡΙΘΜΗΣΗΣ (3)</vt:lpstr>
      <vt:lpstr>PowerPoint Presentation</vt:lpstr>
      <vt:lpstr>Τέλος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Pantelis Balaouras</cp:lastModifiedBy>
  <cp:revision>269</cp:revision>
  <dcterms:created xsi:type="dcterms:W3CDTF">2012-09-06T09:03:05Z</dcterms:created>
  <dcterms:modified xsi:type="dcterms:W3CDTF">2015-09-11T12:30:38Z</dcterms:modified>
</cp:coreProperties>
</file>