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sldIdLst>
    <p:sldId id="256" r:id="rId2"/>
    <p:sldId id="301" r:id="rId3"/>
    <p:sldId id="410" r:id="rId4"/>
    <p:sldId id="409" r:id="rId5"/>
    <p:sldId id="411" r:id="rId6"/>
    <p:sldId id="413" r:id="rId7"/>
    <p:sldId id="414" r:id="rId8"/>
    <p:sldId id="415" r:id="rId9"/>
    <p:sldId id="416" r:id="rId10"/>
    <p:sldId id="417" r:id="rId11"/>
    <p:sldId id="418" r:id="rId12"/>
    <p:sldId id="419" r:id="rId13"/>
    <p:sldId id="420" r:id="rId14"/>
    <p:sldId id="421" r:id="rId15"/>
    <p:sldId id="422" r:id="rId16"/>
    <p:sldId id="423" r:id="rId17"/>
    <p:sldId id="424" r:id="rId18"/>
    <p:sldId id="425" r:id="rId19"/>
    <p:sldId id="426" r:id="rId20"/>
    <p:sldId id="427" r:id="rId21"/>
    <p:sldId id="428" r:id="rId22"/>
    <p:sldId id="429" r:id="rId23"/>
    <p:sldId id="430" r:id="rId24"/>
    <p:sldId id="431" r:id="rId25"/>
    <p:sldId id="432" r:id="rId26"/>
    <p:sldId id="433" r:id="rId27"/>
    <p:sldId id="434" r:id="rId28"/>
    <p:sldId id="435" r:id="rId29"/>
    <p:sldId id="436" r:id="rId30"/>
    <p:sldId id="437" r:id="rId31"/>
    <p:sldId id="439" r:id="rId32"/>
    <p:sldId id="440" r:id="rId33"/>
    <p:sldId id="441" r:id="rId34"/>
    <p:sldId id="442" r:id="rId35"/>
    <p:sldId id="443" r:id="rId36"/>
    <p:sldId id="444" r:id="rId37"/>
    <p:sldId id="438" r:id="rId38"/>
    <p:sldId id="445" r:id="rId39"/>
    <p:sldId id="446" r:id="rId40"/>
    <p:sldId id="447" r:id="rId41"/>
    <p:sldId id="448" r:id="rId42"/>
    <p:sldId id="449" r:id="rId43"/>
    <p:sldId id="450" r:id="rId44"/>
    <p:sldId id="451" r:id="rId45"/>
    <p:sldId id="452" r:id="rId46"/>
    <p:sldId id="453" r:id="rId47"/>
    <p:sldId id="455" r:id="rId48"/>
    <p:sldId id="454" r:id="rId49"/>
    <p:sldId id="457" r:id="rId50"/>
    <p:sldId id="458" r:id="rId51"/>
    <p:sldId id="459" r:id="rId52"/>
    <p:sldId id="460" r:id="rId53"/>
    <p:sldId id="464" r:id="rId54"/>
    <p:sldId id="280" r:id="rId55"/>
    <p:sldId id="290" r:id="rId56"/>
    <p:sldId id="295" r:id="rId57"/>
    <p:sldId id="299" r:id="rId58"/>
    <p:sldId id="292" r:id="rId59"/>
    <p:sldId id="291" r:id="rId60"/>
    <p:sldId id="294" r:id="rId6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</p14:sldIdLst>
        </p14:section>
        <p14:section name="Ενότητα χωρίς τίτλο" id="{7D049ABB-F8F1-483C-AD9E-B0615B930D14}">
          <p14:sldIdLst>
            <p14:sldId id="301"/>
            <p14:sldId id="410"/>
            <p14:sldId id="409"/>
            <p14:sldId id="411"/>
            <p14:sldId id="413"/>
            <p14:sldId id="414"/>
            <p14:sldId id="415"/>
            <p14:sldId id="416"/>
            <p14:sldId id="417"/>
            <p14:sldId id="418"/>
            <p14:sldId id="419"/>
            <p14:sldId id="420"/>
            <p14:sldId id="421"/>
            <p14:sldId id="422"/>
            <p14:sldId id="423"/>
            <p14:sldId id="424"/>
            <p14:sldId id="425"/>
            <p14:sldId id="426"/>
            <p14:sldId id="427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436"/>
            <p14:sldId id="437"/>
            <p14:sldId id="439"/>
            <p14:sldId id="440"/>
            <p14:sldId id="441"/>
            <p14:sldId id="442"/>
            <p14:sldId id="443"/>
            <p14:sldId id="444"/>
            <p14:sldId id="438"/>
            <p14:sldId id="445"/>
            <p14:sldId id="446"/>
            <p14:sldId id="447"/>
            <p14:sldId id="448"/>
            <p14:sldId id="449"/>
            <p14:sldId id="450"/>
            <p14:sldId id="451"/>
            <p14:sldId id="452"/>
            <p14:sldId id="453"/>
            <p14:sldId id="455"/>
            <p14:sldId id="454"/>
            <p14:sldId id="457"/>
            <p14:sldId id="458"/>
            <p14:sldId id="459"/>
            <p14:sldId id="460"/>
            <p14:sldId id="464"/>
            <p14:sldId id="280"/>
            <p14:sldId id="290"/>
            <p14:sldId id="295"/>
            <p14:sldId id="299"/>
            <p14:sldId id="292"/>
            <p14:sldId id="291"/>
            <p14:sldId id="294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84" autoAdjust="0"/>
    <p:restoredTop sz="99309" autoAdjust="0"/>
  </p:normalViewPr>
  <p:slideViewPr>
    <p:cSldViewPr>
      <p:cViewPr>
        <p:scale>
          <a:sx n="66" d="100"/>
          <a:sy n="66" d="100"/>
        </p:scale>
        <p:origin x="936" y="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20/7/2015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80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Οι</a:t>
            </a:r>
            <a:r>
              <a:rPr lang="el-GR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έννοιες του αριθμού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Οι έννοιες</a:t>
            </a:r>
            <a:r>
              <a:rPr lang="el-GR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του αριθμού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Οι</a:t>
            </a:r>
            <a:r>
              <a:rPr lang="el-GR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έννοιες του αριθμού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Οι</a:t>
            </a:r>
            <a:r>
              <a:rPr lang="el-GR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έννοιες του αριθμού</a:t>
            </a:r>
            <a:endParaRPr lang="en-US" sz="1000" dirty="0" smtClean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Οι</a:t>
            </a:r>
            <a:r>
              <a:rPr lang="el-GR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έννοιες του αριθμού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ea typeface="ＭＳ Ｐゴシック" pitchFamily="34" charset="-128"/>
                <a:cs typeface="+mn-cs"/>
              </a:rPr>
              <a:t>Οι</a:t>
            </a:r>
            <a:r>
              <a:rPr lang="el-GR" sz="1000" baseline="0" dirty="0" smtClean="0">
                <a:solidFill>
                  <a:srgbClr val="5075BC"/>
                </a:solidFill>
                <a:ea typeface="ＭＳ Ｐゴシック" pitchFamily="34" charset="-128"/>
                <a:cs typeface="+mn-cs"/>
              </a:rPr>
              <a:t> έννοιες του αριθμού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ea typeface="ＭＳ Ｐゴシック" pitchFamily="34" charset="-128"/>
                <a:cs typeface="+mn-cs"/>
              </a:rPr>
              <a:t>Οι</a:t>
            </a:r>
            <a:r>
              <a:rPr lang="el-GR" sz="1000" baseline="0" dirty="0" smtClean="0">
                <a:solidFill>
                  <a:srgbClr val="5075BC"/>
                </a:solidFill>
                <a:ea typeface="ＭＳ Ｐゴシック" pitchFamily="34" charset="-128"/>
                <a:cs typeface="+mn-cs"/>
              </a:rPr>
              <a:t> έννοιες του αριθμού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>
            <a:noAutofit/>
          </a:bodyPr>
          <a:lstStyle/>
          <a:p>
            <a:r>
              <a:rPr lang="el-GR" sz="3200" dirty="0" smtClean="0">
                <a:solidFill>
                  <a:srgbClr val="5075BC"/>
                </a:solidFill>
              </a:rPr>
              <a:t>ΛΟΓΙΚΟ-ΜΑΘΗΜΑΤΙΚΕΣ </a:t>
            </a:r>
            <a:r>
              <a:rPr lang="el-GR" sz="3200" dirty="0">
                <a:solidFill>
                  <a:srgbClr val="5075BC"/>
                </a:solidFill>
              </a:rPr>
              <a:t>ΣΧΕΣΕΙΣ &amp; </a:t>
            </a:r>
            <a:br>
              <a:rPr lang="el-GR" sz="3200" dirty="0">
                <a:solidFill>
                  <a:srgbClr val="5075BC"/>
                </a:solidFill>
              </a:rPr>
            </a:br>
            <a:r>
              <a:rPr lang="el-GR" sz="3200" dirty="0">
                <a:solidFill>
                  <a:srgbClr val="5075BC"/>
                </a:solidFill>
              </a:rPr>
              <a:t>ΑΡΙΘΜΗΤΙΚΕΣ ΕΝΝΟΙΕΣ </a:t>
            </a:r>
            <a:br>
              <a:rPr lang="el-GR" sz="3200" dirty="0">
                <a:solidFill>
                  <a:srgbClr val="5075BC"/>
                </a:solidFill>
              </a:rPr>
            </a:br>
            <a:r>
              <a:rPr lang="el-GR" sz="3200" dirty="0">
                <a:solidFill>
                  <a:srgbClr val="5075BC"/>
                </a:solidFill>
              </a:rPr>
              <a:t>ΣΤΗΝ ΠΡΟΣΧΟΛΙΚΗ ΕΚΠΑΙΔΕΥΣΗ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63824" y="3645024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n-US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3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 smtClean="0"/>
              <a:t>Οι έννοιες του αριθμού</a:t>
            </a:r>
          </a:p>
          <a:p>
            <a:endParaRPr lang="en-US" sz="2800" dirty="0" smtClean="0"/>
          </a:p>
          <a:p>
            <a:r>
              <a:rPr lang="el-GR" sz="2400" dirty="0" smtClean="0"/>
              <a:t>Δημήτρης Χασάπης</a:t>
            </a:r>
          </a:p>
          <a:p>
            <a:endParaRPr lang="el-GR" sz="2800" dirty="0" smtClean="0"/>
          </a:p>
          <a:p>
            <a:endParaRPr lang="el-GR" sz="2400" dirty="0" smtClean="0"/>
          </a:p>
          <a:p>
            <a:r>
              <a:rPr lang="el-GR" sz="2400" b="1" dirty="0" smtClean="0"/>
              <a:t>Τμήμα </a:t>
            </a:r>
            <a:r>
              <a:rPr lang="el-GR" sz="2400" b="1" dirty="0"/>
              <a:t>Εκπαίδευσης και </a:t>
            </a:r>
            <a:r>
              <a:rPr lang="el-GR" sz="2400" b="1" dirty="0" smtClean="0"/>
              <a:t>Αγωγής στην </a:t>
            </a:r>
            <a:r>
              <a:rPr lang="el-GR" sz="2400" b="1" dirty="0"/>
              <a:t>Προσχολική Ηλικία </a:t>
            </a:r>
          </a:p>
          <a:p>
            <a:endParaRPr lang="en-US" sz="2800" dirty="0" smtClean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ΜΕΓΕΘΟΣ ΣΥΝΕΧΕΣ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896544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l-GR" dirty="0"/>
              <a:t>	</a:t>
            </a:r>
            <a:endParaRPr lang="el-GR" altLang="el-GR" sz="2800" b="1" dirty="0">
              <a:latin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l-GR" altLang="el-GR" sz="2800" b="1" dirty="0" smtClean="0">
              <a:latin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l-GR" altLang="el-GR" sz="2800" b="1" dirty="0" smtClean="0">
              <a:latin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l-GR" altLang="el-GR" sz="2800" b="1" dirty="0" smtClean="0">
                <a:latin typeface="Times New Roman" panose="02020603050405020304" pitchFamily="18" charset="0"/>
              </a:rPr>
              <a:t>μέτρηση</a:t>
            </a:r>
            <a:endParaRPr lang="el-GR" altLang="el-GR" sz="2800" dirty="0" smtClean="0"/>
          </a:p>
          <a:p>
            <a:pPr marL="0" indent="0" algn="ctr">
              <a:spcBef>
                <a:spcPts val="0"/>
              </a:spcBef>
              <a:buNone/>
            </a:pPr>
            <a:endParaRPr lang="el-GR" altLang="el-GR" sz="2800" dirty="0" smtClean="0"/>
          </a:p>
          <a:p>
            <a:pPr marL="0" indent="0" algn="ctr">
              <a:spcBef>
                <a:spcPts val="0"/>
              </a:spcBef>
              <a:buNone/>
            </a:pPr>
            <a:endParaRPr lang="el-GR" altLang="el-GR" sz="2800" dirty="0" smtClean="0"/>
          </a:p>
          <a:p>
            <a:pPr marL="0" indent="0" algn="ctr">
              <a:spcBef>
                <a:spcPts val="0"/>
              </a:spcBef>
              <a:buNone/>
            </a:pPr>
            <a:endParaRPr lang="el-GR" altLang="el-GR" sz="2800" dirty="0" smtClean="0"/>
          </a:p>
          <a:p>
            <a:pPr marL="0" indent="0" algn="ctr">
              <a:spcBef>
                <a:spcPts val="0"/>
              </a:spcBef>
              <a:buNone/>
            </a:pPr>
            <a:endParaRPr lang="el-GR" altLang="el-GR" sz="28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l-GR" altLang="el-GR" sz="2800" dirty="0" err="1" smtClean="0"/>
              <a:t>πληθικός</a:t>
            </a:r>
            <a:r>
              <a:rPr lang="el-GR" altLang="el-GR" sz="2800" dirty="0" smtClean="0"/>
              <a:t> </a:t>
            </a:r>
            <a:r>
              <a:rPr lang="el-GR" altLang="el-GR" sz="2800" dirty="0"/>
              <a:t>αριθμός + μονάδα μέτρησης</a:t>
            </a:r>
          </a:p>
          <a:p>
            <a:pPr marL="0" indent="0" algn="ctr">
              <a:spcBef>
                <a:spcPts val="0"/>
              </a:spcBef>
              <a:buNone/>
            </a:pPr>
            <a:endParaRPr lang="el-GR" altLang="el-GR" sz="2800" b="1" dirty="0" smtClean="0"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l-GR" altLang="el-GR" sz="2800" b="1" dirty="0"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l-GR" dirty="0"/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2555875" y="1700808"/>
            <a:ext cx="3744913" cy="215900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>
            <a:off x="2402045" y="3501008"/>
            <a:ext cx="3744912" cy="215900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2402045" y="3933056"/>
            <a:ext cx="3816350" cy="217487"/>
            <a:chOff x="1519" y="2205"/>
            <a:chExt cx="2404" cy="137"/>
          </a:xfrm>
        </p:grpSpPr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>
              <a:off x="1519" y="2205"/>
              <a:ext cx="363" cy="137"/>
            </a:xfrm>
            <a:prstGeom prst="cube">
              <a:avLst>
                <a:gd name="adj" fmla="val 25000"/>
              </a:avLst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8" name="AutoShape 10"/>
            <p:cNvSpPr>
              <a:spLocks noChangeArrowheads="1"/>
            </p:cNvSpPr>
            <p:nvPr/>
          </p:nvSpPr>
          <p:spPr bwMode="auto">
            <a:xfrm>
              <a:off x="1927" y="2205"/>
              <a:ext cx="363" cy="137"/>
            </a:xfrm>
            <a:prstGeom prst="cube">
              <a:avLst>
                <a:gd name="adj" fmla="val 25000"/>
              </a:avLst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9" name="AutoShape 11"/>
            <p:cNvSpPr>
              <a:spLocks noChangeArrowheads="1"/>
            </p:cNvSpPr>
            <p:nvPr/>
          </p:nvSpPr>
          <p:spPr bwMode="auto">
            <a:xfrm>
              <a:off x="2336" y="2205"/>
              <a:ext cx="363" cy="137"/>
            </a:xfrm>
            <a:prstGeom prst="cube">
              <a:avLst>
                <a:gd name="adj" fmla="val 25000"/>
              </a:avLst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0" name="AutoShape 12"/>
            <p:cNvSpPr>
              <a:spLocks noChangeArrowheads="1"/>
            </p:cNvSpPr>
            <p:nvPr/>
          </p:nvSpPr>
          <p:spPr bwMode="auto">
            <a:xfrm>
              <a:off x="2744" y="2205"/>
              <a:ext cx="363" cy="137"/>
            </a:xfrm>
            <a:prstGeom prst="cube">
              <a:avLst>
                <a:gd name="adj" fmla="val 25000"/>
              </a:avLst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1" name="AutoShape 13"/>
            <p:cNvSpPr>
              <a:spLocks noChangeArrowheads="1"/>
            </p:cNvSpPr>
            <p:nvPr/>
          </p:nvSpPr>
          <p:spPr bwMode="auto">
            <a:xfrm>
              <a:off x="3152" y="2205"/>
              <a:ext cx="363" cy="137"/>
            </a:xfrm>
            <a:prstGeom prst="cube">
              <a:avLst>
                <a:gd name="adj" fmla="val 25000"/>
              </a:avLst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2" name="AutoShape 14"/>
            <p:cNvSpPr>
              <a:spLocks noChangeArrowheads="1"/>
            </p:cNvSpPr>
            <p:nvPr/>
          </p:nvSpPr>
          <p:spPr bwMode="auto">
            <a:xfrm>
              <a:off x="3560" y="2205"/>
              <a:ext cx="363" cy="137"/>
            </a:xfrm>
            <a:prstGeom prst="cube">
              <a:avLst>
                <a:gd name="adj" fmla="val 25000"/>
              </a:avLst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3059832" y="5517232"/>
            <a:ext cx="2303462" cy="431800"/>
          </a:xfrm>
          <a:prstGeom prst="rect">
            <a:avLst/>
          </a:prstGeom>
          <a:solidFill>
            <a:srgbClr val="FFFF66"/>
          </a:solidFill>
          <a:ln w="9525" algn="ctr">
            <a:solidFill>
              <a:srgbClr val="FFFF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14" name="AutoShape 17"/>
          <p:cNvSpPr>
            <a:spLocks noChangeArrowheads="1"/>
          </p:cNvSpPr>
          <p:nvPr/>
        </p:nvSpPr>
        <p:spPr bwMode="auto">
          <a:xfrm>
            <a:off x="5580063" y="5587777"/>
            <a:ext cx="576262" cy="217487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l-GR" altLang="el-GR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2627313" y="5930116"/>
            <a:ext cx="33131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800" b="1" dirty="0">
                <a:latin typeface="+mn-lt"/>
              </a:rPr>
              <a:t>αριθμός μέτρο</a:t>
            </a: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3132138" y="5445224"/>
            <a:ext cx="5762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b="1" dirty="0">
                <a:solidFill>
                  <a:srgbClr val="002060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4355976" y="5369843"/>
            <a:ext cx="10080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 b="1" dirty="0">
                <a:solidFill>
                  <a:srgbClr val="002060"/>
                </a:solidFill>
                <a:latin typeface="Times New Roman" panose="02020603050405020304" pitchFamily="18" charset="0"/>
              </a:rPr>
              <a:t>cm</a:t>
            </a:r>
            <a:endParaRPr lang="el-GR" altLang="el-GR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Line 3"/>
          <p:cNvSpPr>
            <a:spLocks noChangeShapeType="1"/>
          </p:cNvSpPr>
          <p:nvPr/>
        </p:nvSpPr>
        <p:spPr bwMode="auto">
          <a:xfrm flipH="1">
            <a:off x="4427538" y="2060848"/>
            <a:ext cx="0" cy="719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" name="Line 3"/>
          <p:cNvSpPr>
            <a:spLocks noChangeShapeType="1"/>
          </p:cNvSpPr>
          <p:nvPr/>
        </p:nvSpPr>
        <p:spPr bwMode="auto">
          <a:xfrm flipH="1">
            <a:off x="4375481" y="4294038"/>
            <a:ext cx="0" cy="719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465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ΜΕΤΡΗΣΗ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l-GR" altLang="zh-CN" dirty="0" smtClean="0"/>
              <a:t>Η </a:t>
            </a:r>
            <a:r>
              <a:rPr lang="el-GR" altLang="zh-CN" b="1" dirty="0" smtClean="0"/>
              <a:t>μέτρηση </a:t>
            </a:r>
            <a:r>
              <a:rPr lang="el-GR" altLang="zh-CN" dirty="0" smtClean="0"/>
              <a:t>ενός </a:t>
            </a:r>
            <a:r>
              <a:rPr lang="el-GR" altLang="zh-CN" dirty="0"/>
              <a:t>συνεχούς μεγέθους 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zh-CN" dirty="0"/>
              <a:t>ονομάζεται 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zh-CN" b="1" dirty="0"/>
              <a:t>η διαδικασία της </a:t>
            </a:r>
            <a:r>
              <a:rPr lang="el-GR" altLang="zh-CN" b="1" dirty="0" err="1"/>
              <a:t>διαμέρισης</a:t>
            </a:r>
            <a:r>
              <a:rPr lang="el-GR" altLang="zh-CN" b="1" dirty="0"/>
              <a:t> του </a:t>
            </a:r>
            <a:r>
              <a:rPr lang="el-GR" altLang="zh-CN" dirty="0"/>
              <a:t/>
            </a:r>
            <a:br>
              <a:rPr lang="el-GR" altLang="zh-CN" dirty="0"/>
            </a:br>
            <a:r>
              <a:rPr lang="el-GR" altLang="zh-CN" dirty="0"/>
              <a:t>σε καθορισμένες μονάδες (μονάδες μέτρησης) 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zh-CN" dirty="0"/>
              <a:t>και 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zh-CN" b="1" dirty="0"/>
              <a:t>η απαρίθμηση του πλήθους των μονάδων αυτών</a:t>
            </a:r>
            <a:endParaRPr lang="el-GR" altLang="el-GR" b="1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7186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ΑΠΟΤΕΛΕΣΜΑ ΜΕΤΡΗΣΗΣ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  <a:buNone/>
            </a:pPr>
            <a:r>
              <a:rPr lang="el-GR" altLang="el-GR" dirty="0"/>
              <a:t>Το</a:t>
            </a:r>
            <a:r>
              <a:rPr lang="el-GR" altLang="el-GR" b="1" dirty="0"/>
              <a:t> αποτέλεσμα </a:t>
            </a:r>
            <a:r>
              <a:rPr lang="el-GR" altLang="el-GR" dirty="0"/>
              <a:t>της μέτρησης ενός μεγέθους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el-GR" dirty="0"/>
              <a:t>είναι </a:t>
            </a:r>
            <a:r>
              <a:rPr lang="el-GR" altLang="el-GR" b="1" dirty="0"/>
              <a:t>το μέτρο του μεγέθους</a:t>
            </a:r>
          </a:p>
          <a:p>
            <a:pPr algn="ctr">
              <a:spcBef>
                <a:spcPct val="50000"/>
              </a:spcBef>
              <a:buNone/>
            </a:pPr>
            <a:endParaRPr lang="el-GR" altLang="el-GR" dirty="0" smtClean="0"/>
          </a:p>
          <a:p>
            <a:pPr algn="ctr">
              <a:spcBef>
                <a:spcPct val="50000"/>
              </a:spcBef>
              <a:buNone/>
            </a:pPr>
            <a:r>
              <a:rPr lang="el-GR" altLang="el-GR" dirty="0" smtClean="0"/>
              <a:t>Δηλαδή</a:t>
            </a:r>
            <a:r>
              <a:rPr lang="el-GR" altLang="el-GR" dirty="0"/>
              <a:t>: 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el-GR" b="1" dirty="0" err="1"/>
              <a:t>πληθικός</a:t>
            </a:r>
            <a:r>
              <a:rPr lang="el-GR" altLang="el-GR" b="1" dirty="0"/>
              <a:t> αριθμός + μονάδα μέτρησης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8790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  <a:buNone/>
            </a:pPr>
            <a:r>
              <a:rPr lang="el-GR" altLang="zh-CN" b="1" dirty="0">
                <a:latin typeface="Calibri" panose="020F0502020204030204" pitchFamily="34" charset="0"/>
              </a:rPr>
              <a:t>Η μέτρηση ενός μεγέθους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zh-CN" b="1" dirty="0">
                <a:latin typeface="Calibri" panose="020F0502020204030204" pitchFamily="34" charset="0"/>
              </a:rPr>
              <a:t>ως νοητική δραστηριότητα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zh-CN" dirty="0">
                <a:latin typeface="Calibri" panose="020F0502020204030204" pitchFamily="34" charset="0"/>
              </a:rPr>
              <a:t>συνδυάζει 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l-GR" altLang="zh-CN" sz="3200" b="1" dirty="0">
                <a:latin typeface="Calibri" panose="020F0502020204030204" pitchFamily="34" charset="0"/>
              </a:rPr>
              <a:t>το μέγεθος </a:t>
            </a:r>
            <a:r>
              <a:rPr lang="el-GR" altLang="zh-CN" sz="3200" dirty="0">
                <a:latin typeface="Calibri" panose="020F0502020204030204" pitchFamily="34" charset="0"/>
              </a:rPr>
              <a:t>των μονάδων μέτρησης με 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l-GR" altLang="zh-CN" sz="3200" b="1" dirty="0">
                <a:latin typeface="Calibri" panose="020F0502020204030204" pitchFamily="34" charset="0"/>
              </a:rPr>
              <a:t>το πλήθος </a:t>
            </a:r>
            <a:r>
              <a:rPr lang="el-GR" altLang="zh-CN" sz="3200" dirty="0">
                <a:latin typeface="Calibri" panose="020F0502020204030204" pitchFamily="34" charset="0"/>
              </a:rPr>
              <a:t>τους </a:t>
            </a:r>
          </a:p>
          <a:p>
            <a:pPr lvl="1">
              <a:spcBef>
                <a:spcPct val="50000"/>
              </a:spcBef>
              <a:buNone/>
            </a:pPr>
            <a:r>
              <a:rPr lang="el-GR" altLang="zh-CN" sz="3200" dirty="0">
                <a:latin typeface="Calibri" panose="020F0502020204030204" pitchFamily="34" charset="0"/>
              </a:rPr>
              <a:t>και εκφράζει τη </a:t>
            </a:r>
            <a:r>
              <a:rPr lang="el-GR" altLang="zh-CN" sz="3200" b="1" dirty="0">
                <a:latin typeface="Calibri" panose="020F0502020204030204" pitchFamily="34" charset="0"/>
              </a:rPr>
              <a:t>σχέση </a:t>
            </a:r>
            <a:r>
              <a:rPr lang="el-GR" altLang="zh-CN" sz="3200" dirty="0">
                <a:latin typeface="Calibri" panose="020F0502020204030204" pitchFamily="34" charset="0"/>
              </a:rPr>
              <a:t>αυτή με έναν αριθμό</a:t>
            </a:r>
            <a:endParaRPr lang="el-GR" altLang="el-GR" sz="3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193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altLang="el-GR" sz="3000" dirty="0"/>
              <a:t>Βασικές συνιστώσες κάθε δραστηριότητας μέτρησης μπορεί να θεωρηθούν:</a:t>
            </a:r>
          </a:p>
          <a:p>
            <a:pPr marL="514350" indent="-514350">
              <a:buFont typeface="+mj-lt"/>
              <a:buAutoNum type="arabicPeriod"/>
            </a:pPr>
            <a:r>
              <a:rPr lang="el-GR" altLang="el-GR" sz="3000" b="1" dirty="0"/>
              <a:t>Η απομόνωση του μετρήσιμου χαρακτηριστικού </a:t>
            </a:r>
            <a:r>
              <a:rPr lang="el-GR" altLang="el-GR" sz="3000" dirty="0"/>
              <a:t>από το σύνολο των χαρακτηριστικών ενός αντικειμένου</a:t>
            </a:r>
            <a:r>
              <a:rPr lang="el-GR" altLang="el-GR" sz="3000" b="1" dirty="0"/>
              <a:t>. 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1835150" y="4365476"/>
            <a:ext cx="4681538" cy="647700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4" name="Line 11"/>
          <p:cNvSpPr>
            <a:spLocks noChangeShapeType="1"/>
          </p:cNvSpPr>
          <p:nvPr/>
        </p:nvSpPr>
        <p:spPr bwMode="auto">
          <a:xfrm flipV="1">
            <a:off x="1860908" y="4509120"/>
            <a:ext cx="4537075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6" name="Line 12"/>
          <p:cNvSpPr>
            <a:spLocks noChangeShapeType="1"/>
          </p:cNvSpPr>
          <p:nvPr/>
        </p:nvSpPr>
        <p:spPr bwMode="auto">
          <a:xfrm>
            <a:off x="6372225" y="4509939"/>
            <a:ext cx="0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179388" y="5300663"/>
            <a:ext cx="864076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3000" b="1" dirty="0">
                <a:latin typeface="+mn-lt"/>
              </a:rPr>
              <a:t>μήκος	πάχος	βάρος	χρώμα</a:t>
            </a:r>
          </a:p>
        </p:txBody>
      </p:sp>
    </p:spTree>
    <p:extLst>
      <p:ext uri="{BB962C8B-B14F-4D97-AF65-F5344CB8AC3E}">
        <p14:creationId xmlns:p14="http://schemas.microsoft.com/office/powerpoint/2010/main" val="29006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ΠΑΡΕΝΘΕΣΗ: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824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l-GR" altLang="el-GR" sz="800" u="sng" dirty="0" smtClean="0"/>
          </a:p>
          <a:p>
            <a:pPr marL="0" indent="0" algn="ctr">
              <a:buNone/>
            </a:pPr>
            <a:r>
              <a:rPr lang="el-GR" altLang="el-GR" b="1" dirty="0" smtClean="0"/>
              <a:t>Η </a:t>
            </a:r>
            <a:r>
              <a:rPr lang="el-GR" altLang="el-GR" b="1" dirty="0"/>
              <a:t>απομόνωση του μετρήσιμου χαρακτηριστικού</a:t>
            </a:r>
            <a:r>
              <a:rPr lang="el-GR" altLang="zh-CN" dirty="0"/>
              <a:t> η οποία αποτελεί την αφετηρία κάθε δραστηριότητας μέτρησης, καθίσταται σε καταστάσεις της πραγματικότητας που περιλαμβάνουν χαρακτηριστικά υλικών αντικειμένων (μήκος, ύψος, όγκος, βάρος </a:t>
            </a:r>
            <a:r>
              <a:rPr lang="el-GR" altLang="zh-CN" dirty="0" err="1"/>
              <a:t>κ.α</a:t>
            </a:r>
            <a:r>
              <a:rPr lang="el-GR" altLang="zh-CN" dirty="0"/>
              <a:t>), </a:t>
            </a:r>
            <a:r>
              <a:rPr lang="el-GR" altLang="zh-CN" b="1" dirty="0"/>
              <a:t>μια σύνθετη νοητική λειτουργία στην οποία παρεμβαίνουν μια σειρά παραγόντων</a:t>
            </a:r>
            <a:r>
              <a:rPr lang="el-GR" altLang="zh-CN" dirty="0"/>
              <a:t>.</a:t>
            </a:r>
            <a:endParaRPr lang="el-GR" alt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5583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ΠΑΡΕΝΘΕΣΗ: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altLang="el-GR" sz="3000" b="1" dirty="0"/>
              <a:t>Η απομόνωση του μετρήσιμου χαρακτηριστικού</a:t>
            </a:r>
            <a:r>
              <a:rPr lang="el-GR" altLang="zh-CN" sz="3000" b="1" dirty="0"/>
              <a:t> ως νοητική λειτουργία προϋποθέτει κατά τον </a:t>
            </a:r>
            <a:r>
              <a:rPr lang="en-US" altLang="zh-CN" sz="3000" b="1" dirty="0"/>
              <a:t>Piaget </a:t>
            </a:r>
            <a:r>
              <a:rPr lang="el-GR" altLang="zh-CN" sz="3000" b="1" dirty="0"/>
              <a:t>την «διατήρηση» του χαρακτηριστικού αυτού στις αλλαγές της θέσης του αντικειμένου στο χώρο.  </a:t>
            </a:r>
            <a:endParaRPr lang="el-GR" altLang="el-GR" sz="3000" b="1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 rot="2039650">
            <a:off x="735644" y="4665235"/>
            <a:ext cx="2665412" cy="431800"/>
          </a:xfrm>
          <a:prstGeom prst="cube">
            <a:avLst>
              <a:gd name="adj" fmla="val 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 rot="20947115">
            <a:off x="3689992" y="4477689"/>
            <a:ext cx="2665413" cy="431800"/>
          </a:xfrm>
          <a:prstGeom prst="cube">
            <a:avLst>
              <a:gd name="adj" fmla="val 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V="1">
            <a:off x="3687412" y="4404559"/>
            <a:ext cx="2663825" cy="50323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4" name="Line 8"/>
          <p:cNvSpPr>
            <a:spLocks noChangeShapeType="1"/>
          </p:cNvSpPr>
          <p:nvPr/>
        </p:nvSpPr>
        <p:spPr bwMode="auto">
          <a:xfrm>
            <a:off x="997011" y="4113402"/>
            <a:ext cx="2160587" cy="15144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5508625" y="5301456"/>
            <a:ext cx="2665413" cy="431800"/>
          </a:xfrm>
          <a:prstGeom prst="cube">
            <a:avLst>
              <a:gd name="adj" fmla="val 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 flipV="1">
            <a:off x="5508625" y="5517232"/>
            <a:ext cx="2665413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39279" y="5373216"/>
            <a:ext cx="13684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b="1" dirty="0">
                <a:latin typeface="+mn-lt"/>
              </a:rPr>
              <a:t>μήκος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10940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ΒΑΣΙΚΕΣ ΣΥΝΙΣΤΩΣΕΙΣ ΚΑΘΕ ΔΡΑΣΤΗΡΙΟΤΗΤΑΣ ΜΕΤΡΗΣΗΣ: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896544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l-GR" b="1" dirty="0" smtClean="0"/>
              <a:t>Η επιλογή ή ο καθορισμός ενός ομοειδούς μεγέθους ως μονάδα μέτρησης</a:t>
            </a:r>
            <a:endParaRPr lang="el-GR" b="1" dirty="0"/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1979613" y="3141663"/>
            <a:ext cx="4392612" cy="503237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5" name="Line 16"/>
          <p:cNvSpPr>
            <a:spLocks noChangeShapeType="1"/>
          </p:cNvSpPr>
          <p:nvPr/>
        </p:nvSpPr>
        <p:spPr bwMode="auto">
          <a:xfrm flipV="1">
            <a:off x="1979613" y="3429000"/>
            <a:ext cx="424815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900113" y="4149080"/>
            <a:ext cx="28797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b="1" dirty="0">
                <a:latin typeface="+mn-lt"/>
              </a:rPr>
              <a:t>μήκος  	</a:t>
            </a:r>
            <a:endParaRPr lang="el-GR" altLang="el-GR" sz="2400" b="1" dirty="0">
              <a:latin typeface="+mn-lt"/>
              <a:sym typeface="Wingdings 2" panose="05020102010507070707" pitchFamily="18" charset="2"/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2700338" y="4437112"/>
            <a:ext cx="1150937" cy="144463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7" name="Line 17"/>
          <p:cNvSpPr>
            <a:spLocks noChangeShapeType="1"/>
          </p:cNvSpPr>
          <p:nvPr/>
        </p:nvSpPr>
        <p:spPr bwMode="auto">
          <a:xfrm flipV="1">
            <a:off x="2700338" y="4509120"/>
            <a:ext cx="115093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899592" y="5013176"/>
            <a:ext cx="28797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b="1" dirty="0" smtClean="0">
                <a:latin typeface="+mn-lt"/>
              </a:rPr>
              <a:t>πάχος  </a:t>
            </a:r>
            <a:r>
              <a:rPr lang="el-GR" altLang="el-GR" b="1" dirty="0">
                <a:latin typeface="+mn-lt"/>
              </a:rPr>
              <a:t>	</a:t>
            </a:r>
            <a:endParaRPr lang="el-GR" altLang="el-GR" sz="2400" b="1" dirty="0">
              <a:latin typeface="+mn-lt"/>
              <a:sym typeface="Wingdings 2" panose="05020102010507070707" pitchFamily="18" charset="2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899592" y="5733256"/>
            <a:ext cx="28797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b="1" dirty="0" smtClean="0">
                <a:latin typeface="+mn-lt"/>
              </a:rPr>
              <a:t>βάρος  </a:t>
            </a:r>
            <a:r>
              <a:rPr lang="el-GR" altLang="el-GR" b="1" dirty="0">
                <a:latin typeface="+mn-lt"/>
              </a:rPr>
              <a:t>	</a:t>
            </a:r>
            <a:endParaRPr lang="el-GR" altLang="el-GR" sz="2400" b="1" dirty="0">
              <a:latin typeface="+mn-lt"/>
              <a:sym typeface="Wingdings 2" panose="05020102010507070707" pitchFamily="18" charset="2"/>
            </a:endParaRPr>
          </a:p>
        </p:txBody>
      </p:sp>
      <p:sp>
        <p:nvSpPr>
          <p:cNvPr id="11" name="AutoShape 14"/>
          <p:cNvSpPr>
            <a:spLocks noChangeArrowheads="1"/>
          </p:cNvSpPr>
          <p:nvPr/>
        </p:nvSpPr>
        <p:spPr bwMode="auto">
          <a:xfrm>
            <a:off x="2771775" y="4941168"/>
            <a:ext cx="215900" cy="576262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>
            <a:off x="2627313" y="5733256"/>
            <a:ext cx="649287" cy="576263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733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9" grpId="0"/>
      <p:bldP spid="10" grpId="0"/>
      <p:bldP spid="11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ΒΑΣΙΚΕΣ ΣΥΝΙΣΤΩΣΕΙΣ ΚΑΘΕ ΔΡΑΣΤΗΡΙΟΤΗΤΑΣ ΜΕΤΡΗΣΗΣ: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endParaRPr lang="el-GR" altLang="el-GR" b="1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l-GR" altLang="el-GR" b="1" dirty="0" smtClean="0"/>
              <a:t>Η </a:t>
            </a:r>
            <a:r>
              <a:rPr lang="el-GR" altLang="el-GR" b="1" dirty="0"/>
              <a:t>διαίρεση του μετρούμενου χαρακτηριστικού (μήκος) σε μέρη</a:t>
            </a:r>
            <a:br>
              <a:rPr lang="el-GR" altLang="el-GR" b="1" dirty="0"/>
            </a:br>
            <a:r>
              <a:rPr lang="el-GR" altLang="el-GR" b="1" dirty="0"/>
              <a:t>με βάση την επιλεγμένη ή καθορισμένη μονάδα μέτρησης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2051050" y="4725963"/>
            <a:ext cx="4392613" cy="503237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2051050" y="5734397"/>
            <a:ext cx="4249738" cy="142875"/>
            <a:chOff x="1519" y="2205"/>
            <a:chExt cx="2404" cy="137"/>
          </a:xfrm>
        </p:grpSpPr>
        <p:sp>
          <p:nvSpPr>
            <p:cNvPr id="6" name="AutoShape 12"/>
            <p:cNvSpPr>
              <a:spLocks noChangeArrowheads="1"/>
            </p:cNvSpPr>
            <p:nvPr/>
          </p:nvSpPr>
          <p:spPr bwMode="auto">
            <a:xfrm>
              <a:off x="1519" y="2205"/>
              <a:ext cx="363" cy="137"/>
            </a:xfrm>
            <a:prstGeom prst="cube">
              <a:avLst>
                <a:gd name="adj" fmla="val 25000"/>
              </a:avLst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7" name="AutoShape 13"/>
            <p:cNvSpPr>
              <a:spLocks noChangeArrowheads="1"/>
            </p:cNvSpPr>
            <p:nvPr/>
          </p:nvSpPr>
          <p:spPr bwMode="auto">
            <a:xfrm>
              <a:off x="1927" y="2205"/>
              <a:ext cx="363" cy="137"/>
            </a:xfrm>
            <a:prstGeom prst="cube">
              <a:avLst>
                <a:gd name="adj" fmla="val 25000"/>
              </a:avLst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8" name="AutoShape 14"/>
            <p:cNvSpPr>
              <a:spLocks noChangeArrowheads="1"/>
            </p:cNvSpPr>
            <p:nvPr/>
          </p:nvSpPr>
          <p:spPr bwMode="auto">
            <a:xfrm>
              <a:off x="2336" y="2205"/>
              <a:ext cx="363" cy="137"/>
            </a:xfrm>
            <a:prstGeom prst="cube">
              <a:avLst>
                <a:gd name="adj" fmla="val 25000"/>
              </a:avLst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9" name="AutoShape 15"/>
            <p:cNvSpPr>
              <a:spLocks noChangeArrowheads="1"/>
            </p:cNvSpPr>
            <p:nvPr/>
          </p:nvSpPr>
          <p:spPr bwMode="auto">
            <a:xfrm>
              <a:off x="2744" y="2205"/>
              <a:ext cx="363" cy="137"/>
            </a:xfrm>
            <a:prstGeom prst="cube">
              <a:avLst>
                <a:gd name="adj" fmla="val 25000"/>
              </a:avLst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0" name="AutoShape 16"/>
            <p:cNvSpPr>
              <a:spLocks noChangeArrowheads="1"/>
            </p:cNvSpPr>
            <p:nvPr/>
          </p:nvSpPr>
          <p:spPr bwMode="auto">
            <a:xfrm>
              <a:off x="3152" y="2205"/>
              <a:ext cx="363" cy="137"/>
            </a:xfrm>
            <a:prstGeom prst="cube">
              <a:avLst>
                <a:gd name="adj" fmla="val 25000"/>
              </a:avLst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1" name="AutoShape 17"/>
            <p:cNvSpPr>
              <a:spLocks noChangeArrowheads="1"/>
            </p:cNvSpPr>
            <p:nvPr/>
          </p:nvSpPr>
          <p:spPr bwMode="auto">
            <a:xfrm>
              <a:off x="3560" y="2205"/>
              <a:ext cx="363" cy="137"/>
            </a:xfrm>
            <a:prstGeom prst="cube">
              <a:avLst>
                <a:gd name="adj" fmla="val 25000"/>
              </a:avLst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2953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ΒΑΣΙΚΕΣ ΣΥΝΙΣΤΩΣΕΙΣ ΚΑΘΕ ΔΡΑΣΤΗΡΙΟΤΗΤΑΣ ΜΕΤΡΗΣΗΣ: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endParaRPr lang="el-GR" altLang="el-GR" b="1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l-GR" altLang="el-GR" b="1" dirty="0" smtClean="0"/>
              <a:t>Η </a:t>
            </a:r>
            <a:r>
              <a:rPr lang="el-GR" altLang="el-GR" b="1" dirty="0"/>
              <a:t>απαρίθμηση του πλήθους των μερών στα οποία το συνεχές μέγεθος έχει διαιρεθεί.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2195513" y="3789859"/>
            <a:ext cx="4392612" cy="503237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2195513" y="4726285"/>
            <a:ext cx="4249737" cy="142875"/>
            <a:chOff x="1519" y="2205"/>
            <a:chExt cx="2404" cy="137"/>
          </a:xfrm>
        </p:grpSpPr>
        <p:sp>
          <p:nvSpPr>
            <p:cNvPr id="6" name="AutoShape 6"/>
            <p:cNvSpPr>
              <a:spLocks noChangeArrowheads="1"/>
            </p:cNvSpPr>
            <p:nvPr/>
          </p:nvSpPr>
          <p:spPr bwMode="auto">
            <a:xfrm>
              <a:off x="1519" y="2205"/>
              <a:ext cx="363" cy="137"/>
            </a:xfrm>
            <a:prstGeom prst="cube">
              <a:avLst>
                <a:gd name="adj" fmla="val 25000"/>
              </a:avLst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7" name="AutoShape 7"/>
            <p:cNvSpPr>
              <a:spLocks noChangeArrowheads="1"/>
            </p:cNvSpPr>
            <p:nvPr/>
          </p:nvSpPr>
          <p:spPr bwMode="auto">
            <a:xfrm>
              <a:off x="1927" y="2205"/>
              <a:ext cx="363" cy="137"/>
            </a:xfrm>
            <a:prstGeom prst="cube">
              <a:avLst>
                <a:gd name="adj" fmla="val 25000"/>
              </a:avLst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8" name="AutoShape 8"/>
            <p:cNvSpPr>
              <a:spLocks noChangeArrowheads="1"/>
            </p:cNvSpPr>
            <p:nvPr/>
          </p:nvSpPr>
          <p:spPr bwMode="auto">
            <a:xfrm>
              <a:off x="2336" y="2205"/>
              <a:ext cx="363" cy="137"/>
            </a:xfrm>
            <a:prstGeom prst="cube">
              <a:avLst>
                <a:gd name="adj" fmla="val 25000"/>
              </a:avLst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9" name="AutoShape 9"/>
            <p:cNvSpPr>
              <a:spLocks noChangeArrowheads="1"/>
            </p:cNvSpPr>
            <p:nvPr/>
          </p:nvSpPr>
          <p:spPr bwMode="auto">
            <a:xfrm>
              <a:off x="2744" y="2205"/>
              <a:ext cx="363" cy="137"/>
            </a:xfrm>
            <a:prstGeom prst="cube">
              <a:avLst>
                <a:gd name="adj" fmla="val 25000"/>
              </a:avLst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0" name="AutoShape 10"/>
            <p:cNvSpPr>
              <a:spLocks noChangeArrowheads="1"/>
            </p:cNvSpPr>
            <p:nvPr/>
          </p:nvSpPr>
          <p:spPr bwMode="auto">
            <a:xfrm>
              <a:off x="3152" y="2205"/>
              <a:ext cx="363" cy="137"/>
            </a:xfrm>
            <a:prstGeom prst="cube">
              <a:avLst>
                <a:gd name="adj" fmla="val 25000"/>
              </a:avLst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1" name="AutoShape 11"/>
            <p:cNvSpPr>
              <a:spLocks noChangeArrowheads="1"/>
            </p:cNvSpPr>
            <p:nvPr/>
          </p:nvSpPr>
          <p:spPr bwMode="auto">
            <a:xfrm>
              <a:off x="3560" y="2205"/>
              <a:ext cx="363" cy="137"/>
            </a:xfrm>
            <a:prstGeom prst="cube">
              <a:avLst>
                <a:gd name="adj" fmla="val 25000"/>
              </a:avLst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195513" y="5085184"/>
            <a:ext cx="42481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b="1" dirty="0">
                <a:solidFill>
                  <a:schemeClr val="bg2"/>
                </a:solidFill>
                <a:latin typeface="Times New Roman" panose="02020603050405020304" pitchFamily="18" charset="0"/>
              </a:rPr>
              <a:t>  </a:t>
            </a:r>
            <a:r>
              <a:rPr lang="el-GR" altLang="el-GR" b="1" dirty="0">
                <a:solidFill>
                  <a:srgbClr val="002060"/>
                </a:solidFill>
                <a:latin typeface="Calibri" panose="020F0502020204030204" pitchFamily="34" charset="0"/>
              </a:rPr>
              <a:t>1    2      3    4      5     6</a:t>
            </a:r>
          </a:p>
        </p:txBody>
      </p:sp>
    </p:spTree>
    <p:extLst>
      <p:ext uri="{BB962C8B-B14F-4D97-AF65-F5344CB8AC3E}">
        <p14:creationId xmlns:p14="http://schemas.microsoft.com/office/powerpoint/2010/main" val="181662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ΟΙ ΕΝΝΟΙΕΣ ΤΟΥ ΑΡΙΘΜΟΥ </a:t>
            </a:r>
            <a:br>
              <a:rPr lang="el-GR" dirty="0" smtClean="0"/>
            </a:br>
            <a:r>
              <a:rPr lang="el-GR" dirty="0" smtClean="0"/>
              <a:t>ΤΙ ΕΝΑΙ ΑΡΙΘΜΟΣ;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Μάθημα Πέμπτο </a:t>
            </a:r>
          </a:p>
          <a:p>
            <a:r>
              <a:rPr lang="el-GR" dirty="0" smtClean="0"/>
              <a:t>(συνέχεια)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6000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ΠΑΡΕΝΘΕΣΗ: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896544"/>
          </a:xfrm>
        </p:spPr>
        <p:txBody>
          <a:bodyPr>
            <a:normAutofit fontScale="92500" lnSpcReduction="20000"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l-GR" altLang="zh-CN" sz="3500" b="1" dirty="0"/>
              <a:t>η διαίρεση και η απαρίθμηση</a:t>
            </a:r>
            <a:r>
              <a:rPr lang="el-GR" altLang="zh-CN" sz="3500" dirty="0"/>
              <a:t/>
            </a:r>
            <a:br>
              <a:rPr lang="el-GR" altLang="zh-CN" sz="3500" dirty="0"/>
            </a:br>
            <a:r>
              <a:rPr lang="el-GR" altLang="zh-CN" sz="3500" dirty="0"/>
              <a:t>του μετρούμενου χαρακτηριστικού </a:t>
            </a:r>
            <a:br>
              <a:rPr lang="el-GR" altLang="zh-CN" sz="3500" dirty="0"/>
            </a:br>
            <a:r>
              <a:rPr lang="el-GR" altLang="zh-CN" sz="3500" dirty="0"/>
              <a:t>πραγματοποιούνται </a:t>
            </a:r>
          </a:p>
          <a:p>
            <a:pPr>
              <a:spcBef>
                <a:spcPct val="50000"/>
              </a:spcBef>
            </a:pPr>
            <a:r>
              <a:rPr lang="el-GR" altLang="zh-CN" sz="3500" dirty="0"/>
              <a:t> </a:t>
            </a:r>
            <a:r>
              <a:rPr lang="el-GR" altLang="zh-CN" sz="3500" b="1" dirty="0"/>
              <a:t>ταυτόχρονα</a:t>
            </a:r>
          </a:p>
          <a:p>
            <a:pPr lvl="1">
              <a:spcBef>
                <a:spcPct val="50000"/>
              </a:spcBef>
              <a:buNone/>
            </a:pPr>
            <a:r>
              <a:rPr lang="el-GR" altLang="zh-CN" sz="3500" dirty="0"/>
              <a:t>και</a:t>
            </a:r>
          </a:p>
          <a:p>
            <a:pPr>
              <a:spcBef>
                <a:spcPct val="50000"/>
              </a:spcBef>
            </a:pPr>
            <a:r>
              <a:rPr lang="el-GR" altLang="el-GR" sz="3500" b="1" dirty="0"/>
              <a:t>με καθορισμένες τεχνικές και όργανα μέτρησης, </a:t>
            </a:r>
            <a:r>
              <a:rPr lang="el-GR" altLang="el-GR" sz="3500" dirty="0"/>
              <a:t/>
            </a:r>
            <a:br>
              <a:rPr lang="el-GR" altLang="el-GR" sz="3500" dirty="0"/>
            </a:br>
            <a:r>
              <a:rPr lang="el-GR" altLang="el-GR" sz="3500" dirty="0"/>
              <a:t>που βασίζονται σε ιστορικά διαμορφωμένα και κοινωνικά καθιερωμένα συστήματα μέτρησης.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725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ΒΑΣΙΚΕΣ ΣΥΝΙΣΤΩΣΕΙΣ ΚΑΘΕ ΔΡΑΣΤΗΡΙΟΤΗΤΑΣ ΜΕΤΡΗΣΗΣ: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endParaRPr lang="el-GR" altLang="el-GR" b="1" dirty="0" smtClean="0">
              <a:latin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 startAt="5"/>
            </a:pPr>
            <a:r>
              <a:rPr lang="el-GR" altLang="el-GR" b="1" dirty="0" smtClean="0">
                <a:latin typeface="Times New Roman" panose="02020603050405020304" pitchFamily="18" charset="0"/>
              </a:rPr>
              <a:t>Η </a:t>
            </a:r>
            <a:r>
              <a:rPr lang="el-GR" altLang="el-GR" b="1" dirty="0">
                <a:latin typeface="Times New Roman" panose="02020603050405020304" pitchFamily="18" charset="0"/>
              </a:rPr>
              <a:t>έκφραση του αποτελέσματος ως συνάρτησης της αντίστοιχης μονάδας μέτρησης.</a:t>
            </a:r>
            <a:r>
              <a:rPr lang="el-GR" altLang="el-GR" dirty="0">
                <a:latin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755650" y="4095477"/>
            <a:ext cx="68405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4000" b="1" dirty="0">
                <a:solidFill>
                  <a:srgbClr val="002060"/>
                </a:solidFill>
                <a:latin typeface="+mn-lt"/>
              </a:rPr>
              <a:t>6</a:t>
            </a:r>
            <a:r>
              <a:rPr lang="el-GR" altLang="el-GR" sz="4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l-GR" sz="40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         </a:t>
            </a:r>
            <a:r>
              <a:rPr lang="en-US" altLang="el-GR" sz="4000" b="1" dirty="0">
                <a:solidFill>
                  <a:srgbClr val="002060"/>
                </a:solidFill>
                <a:latin typeface="+mn-lt"/>
              </a:rPr>
              <a:t>cm</a:t>
            </a:r>
            <a:endParaRPr lang="el-GR" altLang="el-GR" sz="4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" name="AutoShape 16"/>
          <p:cNvSpPr>
            <a:spLocks noChangeArrowheads="1"/>
          </p:cNvSpPr>
          <p:nvPr/>
        </p:nvSpPr>
        <p:spPr bwMode="auto">
          <a:xfrm>
            <a:off x="3419872" y="4436095"/>
            <a:ext cx="1081088" cy="73025"/>
          </a:xfrm>
          <a:prstGeom prst="leftRightArrow">
            <a:avLst>
              <a:gd name="adj1" fmla="val 50000"/>
              <a:gd name="adj2" fmla="val 2960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16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ΜΕΤΡΗΣΗ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896544"/>
          </a:xfrm>
        </p:spPr>
        <p:txBody>
          <a:bodyPr>
            <a:normAutofit fontScale="85000" lnSpcReduction="20000"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l-GR" altLang="el-GR" dirty="0"/>
              <a:t>η απόδοση νοήματος στην έκφραση του αποτελέσματος μιας μέτρησης </a:t>
            </a:r>
            <a:endParaRPr lang="en-US" altLang="el-GR" dirty="0"/>
          </a:p>
          <a:p>
            <a:pPr algn="ctr">
              <a:spcBef>
                <a:spcPct val="50000"/>
              </a:spcBef>
              <a:buNone/>
            </a:pPr>
            <a:r>
              <a:rPr lang="en-US" altLang="el-GR" sz="4800" b="1" dirty="0"/>
              <a:t>6   cm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el-GR" dirty="0"/>
              <a:t>απαιτεί τη νοητική αναπαράσταση </a:t>
            </a:r>
            <a:endParaRPr lang="en-US" altLang="el-GR" dirty="0"/>
          </a:p>
          <a:p>
            <a:pPr algn="ctr">
              <a:spcBef>
                <a:spcPct val="50000"/>
              </a:spcBef>
              <a:buNone/>
            </a:pPr>
            <a:r>
              <a:rPr lang="el-GR" altLang="el-GR" b="1" dirty="0"/>
              <a:t>και</a:t>
            </a:r>
            <a:r>
              <a:rPr lang="el-GR" altLang="el-GR" dirty="0">
                <a:solidFill>
                  <a:srgbClr val="FF0000"/>
                </a:solidFill>
              </a:rPr>
              <a:t> </a:t>
            </a:r>
            <a:r>
              <a:rPr lang="el-GR" altLang="el-GR" dirty="0"/>
              <a:t>του αριθμού που εκφράζει το πλήθος </a:t>
            </a:r>
            <a:br>
              <a:rPr lang="el-GR" altLang="el-GR" dirty="0"/>
            </a:br>
            <a:r>
              <a:rPr lang="el-GR" altLang="el-GR" dirty="0"/>
              <a:t>	των μονάδων μέτρησης </a:t>
            </a:r>
            <a:r>
              <a:rPr lang="en-US" altLang="el-GR" dirty="0"/>
              <a:t>:</a:t>
            </a:r>
            <a:r>
              <a:rPr lang="el-GR" altLang="el-GR" dirty="0"/>
              <a:t> </a:t>
            </a:r>
            <a:r>
              <a:rPr lang="en-US" altLang="el-GR" dirty="0"/>
              <a:t>  </a:t>
            </a:r>
            <a:r>
              <a:rPr lang="en-US" altLang="el-GR" sz="4800" b="1" dirty="0"/>
              <a:t>6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el-GR" b="1" dirty="0"/>
              <a:t>και</a:t>
            </a:r>
            <a:r>
              <a:rPr lang="el-GR" altLang="el-GR" dirty="0"/>
              <a:t> της μονάδας μέτρησης</a:t>
            </a:r>
            <a:r>
              <a:rPr lang="en-US" altLang="el-GR" dirty="0"/>
              <a:t>:   </a:t>
            </a:r>
            <a:r>
              <a:rPr lang="en-US" altLang="el-GR" sz="4800" dirty="0">
                <a:solidFill>
                  <a:srgbClr val="FF0000"/>
                </a:solidFill>
              </a:rPr>
              <a:t>    </a:t>
            </a:r>
            <a:r>
              <a:rPr lang="en-US" altLang="el-GR" sz="4800" b="1" dirty="0"/>
              <a:t>cm</a:t>
            </a:r>
            <a:r>
              <a:rPr lang="el-GR" altLang="el-GR" dirty="0"/>
              <a:t> </a:t>
            </a:r>
            <a:endParaRPr lang="en-US" altLang="el-GR" dirty="0"/>
          </a:p>
          <a:p>
            <a:pPr algn="ctr">
              <a:spcBef>
                <a:spcPct val="50000"/>
              </a:spcBef>
              <a:buNone/>
            </a:pPr>
            <a:r>
              <a:rPr lang="el-GR" altLang="el-GR" dirty="0"/>
              <a:t>ως μιας ενότητας</a:t>
            </a:r>
            <a:r>
              <a:rPr lang="en-US" altLang="el-GR" dirty="0"/>
              <a:t> </a:t>
            </a:r>
            <a:r>
              <a:rPr lang="el-GR" altLang="el-GR" dirty="0"/>
              <a:t>(μέτρο)</a:t>
            </a:r>
            <a:r>
              <a:rPr lang="en-US" altLang="el-GR" dirty="0"/>
              <a:t>:      </a:t>
            </a:r>
            <a:r>
              <a:rPr lang="en-US" altLang="el-GR" sz="4800" b="1" dirty="0"/>
              <a:t>6 </a:t>
            </a:r>
            <a:r>
              <a:rPr lang="el-GR" altLang="el-GR" sz="4800" b="1" dirty="0"/>
              <a:t> </a:t>
            </a:r>
            <a:r>
              <a:rPr lang="en-US" altLang="el-GR" sz="4800" b="1" dirty="0"/>
              <a:t>cm</a:t>
            </a:r>
            <a:endParaRPr lang="el-GR" altLang="el-GR" sz="4800" b="1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783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  <a:buNone/>
            </a:pPr>
            <a:r>
              <a:rPr lang="el-GR" altLang="el-GR" dirty="0"/>
              <a:t>αφού 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el-GR" b="1" dirty="0"/>
              <a:t>διαφορετικές μονάδες μέτρησης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el-GR" dirty="0"/>
              <a:t>συνεπάγονται 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el-GR" b="1" dirty="0"/>
              <a:t>διαφορετικό πλήθος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el-GR" dirty="0"/>
              <a:t>άρα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el-GR" b="1" dirty="0"/>
              <a:t>διαφορετικό μέτρο </a:t>
            </a:r>
            <a:r>
              <a:rPr lang="el-GR" altLang="el-GR" dirty="0"/>
              <a:t>ενός μεγέθους</a:t>
            </a:r>
          </a:p>
          <a:p>
            <a:pPr algn="ctr">
              <a:spcBef>
                <a:spcPct val="50000"/>
              </a:spcBef>
              <a:buNone/>
            </a:pPr>
            <a:endParaRPr lang="el-GR" altLang="el-GR" b="1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2047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1258888" y="1553368"/>
            <a:ext cx="4392612" cy="503238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258888" y="2274093"/>
            <a:ext cx="4249737" cy="142875"/>
            <a:chOff x="1519" y="2205"/>
            <a:chExt cx="2404" cy="137"/>
          </a:xfrm>
        </p:grpSpPr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>
              <a:off x="1519" y="2205"/>
              <a:ext cx="363" cy="137"/>
            </a:xfrm>
            <a:prstGeom prst="cube">
              <a:avLst>
                <a:gd name="adj" fmla="val 25000"/>
              </a:avLst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1927" y="2205"/>
              <a:ext cx="363" cy="137"/>
            </a:xfrm>
            <a:prstGeom prst="cube">
              <a:avLst>
                <a:gd name="adj" fmla="val 25000"/>
              </a:avLst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9" name="AutoShape 8"/>
            <p:cNvSpPr>
              <a:spLocks noChangeArrowheads="1"/>
            </p:cNvSpPr>
            <p:nvPr/>
          </p:nvSpPr>
          <p:spPr bwMode="auto">
            <a:xfrm>
              <a:off x="2336" y="2205"/>
              <a:ext cx="363" cy="137"/>
            </a:xfrm>
            <a:prstGeom prst="cube">
              <a:avLst>
                <a:gd name="adj" fmla="val 25000"/>
              </a:avLst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0" name="AutoShape 9"/>
            <p:cNvSpPr>
              <a:spLocks noChangeArrowheads="1"/>
            </p:cNvSpPr>
            <p:nvPr/>
          </p:nvSpPr>
          <p:spPr bwMode="auto">
            <a:xfrm>
              <a:off x="2744" y="2205"/>
              <a:ext cx="363" cy="137"/>
            </a:xfrm>
            <a:prstGeom prst="cube">
              <a:avLst>
                <a:gd name="adj" fmla="val 25000"/>
              </a:avLst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3152" y="2205"/>
              <a:ext cx="363" cy="137"/>
            </a:xfrm>
            <a:prstGeom prst="cube">
              <a:avLst>
                <a:gd name="adj" fmla="val 25000"/>
              </a:avLst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2" name="AutoShape 11"/>
            <p:cNvSpPr>
              <a:spLocks noChangeArrowheads="1"/>
            </p:cNvSpPr>
            <p:nvPr/>
          </p:nvSpPr>
          <p:spPr bwMode="auto">
            <a:xfrm>
              <a:off x="3560" y="2205"/>
              <a:ext cx="363" cy="137"/>
            </a:xfrm>
            <a:prstGeom prst="cube">
              <a:avLst>
                <a:gd name="adj" fmla="val 25000"/>
              </a:avLst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1258888" y="2561431"/>
            <a:ext cx="42481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b="1" dirty="0">
                <a:solidFill>
                  <a:schemeClr val="bg2"/>
                </a:solidFill>
                <a:latin typeface="Times New Roman" panose="02020603050405020304" pitchFamily="18" charset="0"/>
              </a:rPr>
              <a:t>  </a:t>
            </a:r>
            <a:r>
              <a:rPr lang="el-GR" altLang="el-GR" b="1" dirty="0">
                <a:solidFill>
                  <a:srgbClr val="002060"/>
                </a:solidFill>
                <a:latin typeface="Calibri" panose="020F0502020204030204" pitchFamily="34" charset="0"/>
              </a:rPr>
              <a:t>1    2      3    4      5     6</a:t>
            </a:r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1116013" y="4145756"/>
            <a:ext cx="4392612" cy="503237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grpSp>
        <p:nvGrpSpPr>
          <p:cNvPr id="15" name="Group 22"/>
          <p:cNvGrpSpPr>
            <a:grpSpLocks/>
          </p:cNvGrpSpPr>
          <p:nvPr/>
        </p:nvGrpSpPr>
        <p:grpSpPr bwMode="auto">
          <a:xfrm>
            <a:off x="1116013" y="4793456"/>
            <a:ext cx="4176712" cy="144462"/>
            <a:chOff x="1338" y="2523"/>
            <a:chExt cx="2631" cy="91"/>
          </a:xfrm>
        </p:grpSpPr>
        <p:sp>
          <p:nvSpPr>
            <p:cNvPr id="16" name="AutoShape 15"/>
            <p:cNvSpPr>
              <a:spLocks noChangeArrowheads="1"/>
            </p:cNvSpPr>
            <p:nvPr/>
          </p:nvSpPr>
          <p:spPr bwMode="auto">
            <a:xfrm>
              <a:off x="1338" y="2523"/>
              <a:ext cx="862" cy="91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7" name="AutoShape 17"/>
            <p:cNvSpPr>
              <a:spLocks noChangeArrowheads="1"/>
            </p:cNvSpPr>
            <p:nvPr/>
          </p:nvSpPr>
          <p:spPr bwMode="auto">
            <a:xfrm>
              <a:off x="2245" y="2523"/>
              <a:ext cx="862" cy="91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8" name="AutoShape 19"/>
            <p:cNvSpPr>
              <a:spLocks noChangeArrowheads="1"/>
            </p:cNvSpPr>
            <p:nvPr/>
          </p:nvSpPr>
          <p:spPr bwMode="auto">
            <a:xfrm>
              <a:off x="3156" y="2523"/>
              <a:ext cx="813" cy="91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19" name="Text Box 21"/>
          <p:cNvSpPr txBox="1">
            <a:spLocks noChangeArrowheads="1"/>
          </p:cNvSpPr>
          <p:nvPr/>
        </p:nvSpPr>
        <p:spPr bwMode="auto">
          <a:xfrm>
            <a:off x="1116013" y="5153818"/>
            <a:ext cx="5688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b="1" dirty="0">
                <a:solidFill>
                  <a:schemeClr val="bg2"/>
                </a:solidFill>
                <a:latin typeface="+mn-lt"/>
              </a:rPr>
              <a:t>     </a:t>
            </a:r>
            <a:r>
              <a:rPr lang="el-GR" altLang="el-GR" b="1" dirty="0">
                <a:solidFill>
                  <a:srgbClr val="FF0000"/>
                </a:solidFill>
                <a:latin typeface="+mn-lt"/>
              </a:rPr>
              <a:t>1            2            3</a:t>
            </a: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6732588" y="1913731"/>
            <a:ext cx="1511300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 sz="4000" b="1" dirty="0">
                <a:solidFill>
                  <a:srgbClr val="002060"/>
                </a:solidFill>
                <a:latin typeface="Calibri" panose="020F0502020204030204" pitchFamily="34" charset="0"/>
              </a:rPr>
              <a:t>6 </a:t>
            </a:r>
            <a:r>
              <a:rPr lang="el-GR" altLang="el-GR" sz="40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altLang="el-GR" sz="4000" b="1" dirty="0">
                <a:solidFill>
                  <a:srgbClr val="002060"/>
                </a:solidFill>
                <a:latin typeface="Calibri" panose="020F0502020204030204" pitchFamily="34" charset="0"/>
              </a:rPr>
              <a:t>cm</a:t>
            </a:r>
            <a:endParaRPr lang="el-GR" altLang="el-GR" sz="40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dirty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6659563" y="4290218"/>
            <a:ext cx="1511300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4000" b="1" dirty="0">
                <a:solidFill>
                  <a:srgbClr val="FF0000"/>
                </a:solidFill>
                <a:latin typeface="+mn-lt"/>
              </a:rPr>
              <a:t>3</a:t>
            </a:r>
            <a:r>
              <a:rPr lang="en-US" altLang="el-GR" sz="4000" b="1" dirty="0">
                <a:solidFill>
                  <a:srgbClr val="FF0000"/>
                </a:solidFill>
                <a:latin typeface="+mn-lt"/>
              </a:rPr>
              <a:t>  in</a:t>
            </a:r>
            <a:endParaRPr lang="el-GR" altLang="el-GR" sz="4000" b="1" dirty="0">
              <a:solidFill>
                <a:srgbClr val="FF0000"/>
              </a:solidFill>
              <a:latin typeface="+mn-lt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34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ΑΠΟΤΕΛΕΣΜΑ ΜΕΤΡΗΣΗΣ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  <a:buNone/>
            </a:pPr>
            <a:r>
              <a:rPr lang="el-GR" altLang="el-GR" b="1" dirty="0"/>
              <a:t>Επομένως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el-GR" dirty="0"/>
              <a:t>Ο αριθμός που εκφράζει το αποτέλεσμα μιας μέτρησης αποκτά νόημα μόνο σε συνδυασμό με τις αντίστοιχες μονάδες μέτρησης των οποίων και το πλήθος προσδιορίζει. 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el-GR" dirty="0"/>
              <a:t>Γι' αυτό και παρουσιάζει δυσκολίες για τα παιδιά του νηπιαγωγείου </a:t>
            </a:r>
            <a:r>
              <a:rPr lang="el-GR" altLang="el-GR" b="1" dirty="0"/>
              <a:t>η σύγκριση </a:t>
            </a:r>
            <a:r>
              <a:rPr lang="el-GR" altLang="el-GR" dirty="0"/>
              <a:t>και </a:t>
            </a:r>
            <a:r>
              <a:rPr lang="el-GR" altLang="el-GR" b="1" dirty="0"/>
              <a:t>η διάταξη μεγεθών</a:t>
            </a:r>
            <a:r>
              <a:rPr lang="el-GR" altLang="el-GR" dirty="0"/>
              <a:t> σε πλαίσια μέτρησης.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9513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spcBef>
                <a:spcPct val="0"/>
              </a:spcBef>
              <a:buNone/>
            </a:pPr>
            <a:r>
              <a:rPr lang="el-GR" altLang="el-GR" dirty="0"/>
              <a:t>Έρευνες διαπιστώνουν ότι σε ένα πρώτο στάδιο τα παιδιά </a:t>
            </a:r>
            <a:r>
              <a:rPr lang="el-GR" altLang="el-GR" b="1" dirty="0"/>
              <a:t>αδυνατούν να συνδυάσουν τους αριθμούς με το είδος των μονάδων, </a:t>
            </a:r>
            <a:r>
              <a:rPr lang="el-GR" altLang="el-GR" dirty="0"/>
              <a:t>που εκφράζουν τα αποτελέσματα μετρήσεων, αντιμετωπίζοντας τα ως απλούς </a:t>
            </a:r>
            <a:r>
              <a:rPr lang="el-GR" altLang="el-GR" dirty="0" err="1"/>
              <a:t>πληθικούς</a:t>
            </a:r>
            <a:r>
              <a:rPr lang="el-GR" altLang="el-GR" dirty="0"/>
              <a:t> αριθμούς έξω από το πλαίσιο της μέτρησης</a:t>
            </a:r>
            <a:r>
              <a:rPr lang="el-GR" altLang="zh-CN" dirty="0"/>
              <a:t>. </a:t>
            </a:r>
          </a:p>
          <a:p>
            <a:pPr algn="ctr">
              <a:spcBef>
                <a:spcPct val="0"/>
              </a:spcBef>
              <a:buNone/>
            </a:pPr>
            <a:endParaRPr lang="el-GR" altLang="zh-CN" dirty="0"/>
          </a:p>
          <a:p>
            <a:pPr algn="ctr">
              <a:spcBef>
                <a:spcPct val="0"/>
              </a:spcBef>
              <a:buNone/>
            </a:pPr>
            <a:r>
              <a:rPr lang="el-GR" altLang="zh-CN" dirty="0"/>
              <a:t>Αντιμετωπίζουν νοητικές δυσκολίες στην κατανόηση του γεγονότος, ότι </a:t>
            </a:r>
            <a:r>
              <a:rPr lang="el-GR" altLang="zh-CN" b="1" dirty="0"/>
              <a:t>στη μέτρηση η ισότητα μεγεθών απαιτεί ίδιες μονάδες μέτρησης</a:t>
            </a:r>
            <a:r>
              <a:rPr lang="el-GR" altLang="zh-CN" dirty="0"/>
              <a:t> ή ότι κατά τη μέτρηση συνεχών μεγεθών </a:t>
            </a:r>
            <a:r>
              <a:rPr lang="el-GR" altLang="zh-CN" b="1" dirty="0"/>
              <a:t>το μέγεθος της μονάδας μέτρησης  έχει αντίστροφη σχέση με το πλήθος των μονάδων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18492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ΔΕΚΑΔΙΚΟ ΣΥΣΤΗΜΑ ΑΡΙΘΜΗΣΗΣ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824536"/>
          </a:xfrm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l-GR" altLang="zh-CN" dirty="0"/>
              <a:t>Οι δυσκολίες πολλών παιδιών στη χρήση του δεκαδικού συστήματος αρίθμησης είναι πιθανόν να αντικατοπτρίζουν δυσκολίες κατανόησης εννοιών της μέτρησης. 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zh-CN" dirty="0"/>
              <a:t>Αφού το </a:t>
            </a:r>
            <a:r>
              <a:rPr lang="el-GR" altLang="zh-CN" b="1" dirty="0"/>
              <a:t>δεκαδικό σύστημα αρίθμησης, </a:t>
            </a:r>
            <a:r>
              <a:rPr lang="el-GR" altLang="zh-CN" dirty="0"/>
              <a:t>όπου δέκα μονάδες θεωρούνται και ως σύνολο δέκα διακριτών στοιχείων και ως μια ενιαία μονάδα, </a:t>
            </a:r>
            <a:r>
              <a:rPr lang="el-GR" altLang="zh-CN" b="1" dirty="0"/>
              <a:t>είναι στην ουσία του ένα σύστημα μέτρησης</a:t>
            </a:r>
            <a:r>
              <a:rPr lang="el-GR" altLang="zh-CN" dirty="0"/>
              <a:t>. </a:t>
            </a:r>
            <a:endParaRPr lang="el-GR" alt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529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968552"/>
          </a:xfrm>
        </p:spPr>
        <p:txBody>
          <a:bodyPr>
            <a:normAutofit fontScale="92500" lnSpcReduction="20000"/>
          </a:bodyPr>
          <a:lstStyle/>
          <a:p>
            <a:pPr algn="ctr">
              <a:spcBef>
                <a:spcPct val="0"/>
              </a:spcBef>
              <a:buNone/>
            </a:pPr>
            <a:r>
              <a:rPr lang="el-GR" altLang="el-GR" dirty="0">
                <a:latin typeface="Calibri" panose="020F0502020204030204" pitchFamily="34" charset="0"/>
              </a:rPr>
              <a:t>Για πολλά παιδιά ακόμα και μετά την πρώτη σχολική ηλικία οι εκφράσεις των αριθμών μέχρι και το εκατό, παραπέμπουν νοητικά σε απαρίθμηση παρά σε μέτρηση με βάση το δέκα. </a:t>
            </a:r>
          </a:p>
          <a:p>
            <a:pPr algn="ctr">
              <a:spcBef>
                <a:spcPct val="0"/>
              </a:spcBef>
              <a:buNone/>
            </a:pPr>
            <a:endParaRPr lang="el-GR" altLang="el-GR" dirty="0">
              <a:latin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l-GR" altLang="el-GR" dirty="0">
                <a:latin typeface="Calibri" panose="020F0502020204030204" pitchFamily="34" charset="0"/>
              </a:rPr>
              <a:t>Γι' αυτό και δυσκολεύονται να απαντήσουν εάν για παράδειγμα ο αριθμός </a:t>
            </a:r>
            <a:r>
              <a:rPr lang="el-GR" altLang="el-GR" b="1" dirty="0">
                <a:latin typeface="Calibri" panose="020F0502020204030204" pitchFamily="34" charset="0"/>
              </a:rPr>
              <a:t>21</a:t>
            </a:r>
            <a:r>
              <a:rPr lang="el-GR" altLang="el-GR" dirty="0">
                <a:latin typeface="Calibri" panose="020F0502020204030204" pitchFamily="34" charset="0"/>
              </a:rPr>
              <a:t> είναι μικρότερος ή μεγαλύτερος από τον αριθμό </a:t>
            </a:r>
            <a:r>
              <a:rPr lang="el-GR" altLang="el-GR" b="1" dirty="0">
                <a:latin typeface="Calibri" panose="020F0502020204030204" pitchFamily="34" charset="0"/>
              </a:rPr>
              <a:t>15</a:t>
            </a:r>
            <a:r>
              <a:rPr lang="el-GR" altLang="el-GR" dirty="0">
                <a:latin typeface="Calibri" panose="020F0502020204030204" pitchFamily="34" charset="0"/>
              </a:rPr>
              <a:t> , </a:t>
            </a:r>
          </a:p>
          <a:p>
            <a:pPr algn="ctr">
              <a:spcBef>
                <a:spcPct val="0"/>
              </a:spcBef>
              <a:buNone/>
            </a:pPr>
            <a:r>
              <a:rPr lang="el-GR" altLang="el-GR" dirty="0">
                <a:latin typeface="Calibri" panose="020F0502020204030204" pitchFamily="34" charset="0"/>
              </a:rPr>
              <a:t>ενώ απαντούν εύκολα στην αντίστοιχη ερώτηση σύγκρισης των αριθμών </a:t>
            </a:r>
            <a:r>
              <a:rPr lang="el-GR" altLang="el-GR" b="1" dirty="0">
                <a:latin typeface="Calibri" panose="020F0502020204030204" pitchFamily="34" charset="0"/>
              </a:rPr>
              <a:t>15</a:t>
            </a:r>
            <a:r>
              <a:rPr lang="el-GR" altLang="el-GR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l-GR" altLang="el-GR" dirty="0">
                <a:latin typeface="Calibri" panose="020F0502020204030204" pitchFamily="34" charset="0"/>
              </a:rPr>
              <a:t>και </a:t>
            </a:r>
            <a:r>
              <a:rPr lang="el-GR" altLang="el-GR" b="1" dirty="0">
                <a:latin typeface="Calibri" panose="020F0502020204030204" pitchFamily="34" charset="0"/>
              </a:rPr>
              <a:t>18</a:t>
            </a:r>
            <a:r>
              <a:rPr lang="el-GR" altLang="el-GR" dirty="0">
                <a:latin typeface="Calibri" panose="020F0502020204030204" pitchFamily="34" charset="0"/>
              </a:rPr>
              <a:t>, επειδή στην πρώτη ερώτηση συγκρίνουν και τα δύο ψηφία του κάθε αριθμού διαδοχικά</a:t>
            </a:r>
            <a:r>
              <a:rPr lang="el-GR" altLang="zh-CN" dirty="0">
                <a:latin typeface="Calibri" panose="020F0502020204030204" pitchFamily="34" charset="0"/>
              </a:rPr>
              <a:t>.</a:t>
            </a:r>
            <a:r>
              <a:rPr lang="el-GR" altLang="zh-CN" sz="2800" dirty="0">
                <a:latin typeface="Calibri" panose="020F0502020204030204" pitchFamily="34" charset="0"/>
              </a:rPr>
              <a:t>  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9854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PIAGE:</a:t>
            </a:r>
            <a:r>
              <a:rPr lang="el-GR" dirty="0" smtClean="0"/>
              <a:t> ΜΕΤΡΗΣΗ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89654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  <a:buNone/>
            </a:pPr>
            <a:r>
              <a:rPr lang="el-GR" altLang="el-GR" sz="2800" dirty="0"/>
              <a:t>Κατά τον </a:t>
            </a:r>
            <a:r>
              <a:rPr lang="el-GR" altLang="el-GR" sz="2800" dirty="0" err="1"/>
              <a:t>Πιαζέ</a:t>
            </a:r>
            <a:r>
              <a:rPr lang="en-US" altLang="el-GR" sz="2800" dirty="0"/>
              <a:t>, </a:t>
            </a:r>
            <a:r>
              <a:rPr lang="el-GR" altLang="el-GR" sz="2800" dirty="0"/>
              <a:t>η νοητική δραστηριότητα της μέτρησης περιλαμβάνει δύο είδη συλλογισμών:</a:t>
            </a:r>
          </a:p>
          <a:p>
            <a:pPr>
              <a:spcBef>
                <a:spcPct val="50000"/>
              </a:spcBef>
            </a:pPr>
            <a:r>
              <a:rPr lang="el-GR" altLang="el-GR" sz="2800" dirty="0"/>
              <a:t> </a:t>
            </a:r>
            <a:r>
              <a:rPr lang="el-GR" altLang="el-GR" sz="2800" b="1" dirty="0"/>
              <a:t>μεταβατικό συλλογισμό</a:t>
            </a:r>
            <a:r>
              <a:rPr lang="el-GR" altLang="el-GR" sz="2800" dirty="0"/>
              <a:t>, ο οποίος εφαρμόζεται </a:t>
            </a:r>
            <a:r>
              <a:rPr lang="el-GR" altLang="el-GR" sz="2800" dirty="0" smtClean="0"/>
              <a:t>στη σύγκριση </a:t>
            </a:r>
            <a:r>
              <a:rPr lang="el-GR" altLang="el-GR" sz="2800" dirty="0"/>
              <a:t>δύο μεγεθών </a:t>
            </a:r>
          </a:p>
          <a:p>
            <a:pPr>
              <a:spcBef>
                <a:spcPct val="50000"/>
              </a:spcBef>
              <a:buNone/>
            </a:pPr>
            <a:r>
              <a:rPr lang="el-GR" altLang="el-GR" sz="2800" dirty="0"/>
              <a:t>   και</a:t>
            </a:r>
          </a:p>
          <a:p>
            <a:pPr>
              <a:spcBef>
                <a:spcPct val="50000"/>
              </a:spcBef>
            </a:pPr>
            <a:r>
              <a:rPr lang="el-GR" altLang="el-GR" sz="2800" dirty="0"/>
              <a:t> </a:t>
            </a:r>
            <a:r>
              <a:rPr lang="el-GR" altLang="el-GR" sz="2800" b="1" dirty="0"/>
              <a:t>επανάληψη της μονάδας</a:t>
            </a:r>
            <a:r>
              <a:rPr lang="el-GR" altLang="el-GR" sz="2800" dirty="0"/>
              <a:t>, η οποία απαιτεί τη </a:t>
            </a:r>
            <a:r>
              <a:rPr lang="el-GR" altLang="el-GR" sz="2800" dirty="0" smtClean="0"/>
              <a:t>θεώρηση ενός </a:t>
            </a:r>
            <a:r>
              <a:rPr lang="el-GR" altLang="el-GR" sz="2800" dirty="0"/>
              <a:t>όλου ως μια ενότητα </a:t>
            </a:r>
            <a:r>
              <a:rPr lang="el-GR" altLang="el-GR" sz="2800" dirty="0" err="1"/>
              <a:t>μοναδιαίων</a:t>
            </a:r>
            <a:r>
              <a:rPr lang="el-GR" altLang="el-GR" sz="2800" dirty="0"/>
              <a:t> ενοτήτων.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11560" y="5805488"/>
            <a:ext cx="8207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zh-CN" sz="2400" dirty="0">
                <a:latin typeface="+mn-lt"/>
                <a:ea typeface="宋体" panose="02010600030101010101" pitchFamily="2" charset="-122"/>
              </a:rPr>
              <a:t>Piaget (1946/1969; Piaget, </a:t>
            </a:r>
            <a:r>
              <a:rPr lang="en-GB" altLang="zh-CN" sz="2400" dirty="0" err="1">
                <a:latin typeface="+mn-lt"/>
                <a:ea typeface="宋体" panose="02010600030101010101" pitchFamily="2" charset="-122"/>
              </a:rPr>
              <a:t>Inhelder</a:t>
            </a:r>
            <a:r>
              <a:rPr lang="en-GB" altLang="zh-CN" sz="2400" dirty="0">
                <a:latin typeface="+mn-lt"/>
                <a:ea typeface="宋体" panose="02010600030101010101" pitchFamily="2" charset="-122"/>
              </a:rPr>
              <a:t>, &amp; </a:t>
            </a:r>
            <a:r>
              <a:rPr lang="en-GB" altLang="zh-CN" sz="2400" dirty="0" err="1">
                <a:latin typeface="+mn-lt"/>
                <a:ea typeface="宋体" panose="02010600030101010101" pitchFamily="2" charset="-122"/>
              </a:rPr>
              <a:t>Szeminkska</a:t>
            </a:r>
            <a:r>
              <a:rPr lang="en-GB" altLang="zh-CN" sz="2400" dirty="0">
                <a:latin typeface="+mn-lt"/>
                <a:ea typeface="宋体" panose="02010600030101010101" pitchFamily="2" charset="-122"/>
              </a:rPr>
              <a:t>, 1948/1960)</a:t>
            </a:r>
            <a:r>
              <a:rPr lang="el-GR" altLang="zh-CN" sz="2400" dirty="0">
                <a:latin typeface="+mn-lt"/>
              </a:rPr>
              <a:t> </a:t>
            </a:r>
            <a:endParaRPr lang="el-GR" altLang="el-GR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3486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ΕΝΝΟΙΑ ΤΟΥ ΑΡΙΘΜΟΥ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26876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el-GR" altLang="zh-CN" sz="3000" b="1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l-GR" altLang="zh-CN" sz="3000" b="1" dirty="0" smtClean="0">
                <a:latin typeface="Calibri" panose="020F0502020204030204" pitchFamily="34" charset="0"/>
              </a:rPr>
              <a:t>η </a:t>
            </a:r>
            <a:r>
              <a:rPr lang="el-GR" altLang="zh-CN" sz="3000" b="1" dirty="0">
                <a:latin typeface="Calibri" panose="020F0502020204030204" pitchFamily="34" charset="0"/>
              </a:rPr>
              <a:t>έννοια </a:t>
            </a:r>
            <a:br>
              <a:rPr lang="el-GR" altLang="zh-CN" sz="3000" b="1" dirty="0">
                <a:latin typeface="Calibri" panose="020F0502020204030204" pitchFamily="34" charset="0"/>
              </a:rPr>
            </a:br>
            <a:r>
              <a:rPr lang="el-GR" altLang="zh-CN" sz="3000" dirty="0">
                <a:latin typeface="Calibri" panose="020F0502020204030204" pitchFamily="34" charset="0"/>
              </a:rPr>
              <a:t>του αριθμού </a:t>
            </a:r>
            <a:endParaRPr lang="el-GR" altLang="el-GR" sz="3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179513" y="4110752"/>
            <a:ext cx="4248026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el-GR" altLang="zh-CN" sz="3000" b="1" dirty="0">
                <a:latin typeface="Calibri" panose="020F0502020204030204" pitchFamily="34" charset="0"/>
              </a:rPr>
              <a:t>οι γλωσσικές εκφράσεις</a:t>
            </a:r>
            <a:r>
              <a:rPr lang="el-GR" altLang="zh-CN" dirty="0">
                <a:latin typeface="Calibri" panose="020F0502020204030204" pitchFamily="34" charset="0"/>
              </a:rPr>
              <a:t/>
            </a:r>
            <a:br>
              <a:rPr lang="el-GR" altLang="zh-CN" dirty="0">
                <a:latin typeface="Calibri" panose="020F0502020204030204" pitchFamily="34" charset="0"/>
              </a:rPr>
            </a:br>
            <a:r>
              <a:rPr lang="el-GR" altLang="zh-CN" dirty="0">
                <a:latin typeface="Calibri" panose="020F0502020204030204" pitchFamily="34" charset="0"/>
              </a:rPr>
              <a:t>των αριθμών</a:t>
            </a:r>
            <a:endParaRPr lang="el-GR" altLang="el-GR" dirty="0">
              <a:latin typeface="Calibri" panose="020F0502020204030204" pitchFamily="34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4499992" y="4141529"/>
            <a:ext cx="453650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zh-CN" sz="3000" b="1" dirty="0">
                <a:latin typeface="Calibri" panose="020F0502020204030204" pitchFamily="34" charset="0"/>
              </a:rPr>
              <a:t>η </a:t>
            </a:r>
            <a:r>
              <a:rPr lang="el-GR" altLang="zh-CN" sz="3000" b="1" dirty="0">
                <a:latin typeface="+mn-lt"/>
              </a:rPr>
              <a:t>συμβολική</a:t>
            </a:r>
            <a:r>
              <a:rPr lang="el-GR" altLang="zh-CN" sz="3000" b="1" dirty="0">
                <a:latin typeface="Calibri" panose="020F0502020204030204" pitchFamily="34" charset="0"/>
              </a:rPr>
              <a:t> παράσταση </a:t>
            </a:r>
            <a:r>
              <a:rPr lang="el-GR" altLang="zh-CN" sz="3000" dirty="0">
                <a:latin typeface="Calibri" panose="020F0502020204030204" pitchFamily="34" charset="0"/>
              </a:rPr>
              <a:t>των αριθμών</a:t>
            </a:r>
            <a:endParaRPr lang="el-GR" altLang="el-GR" sz="3000" dirty="0">
              <a:latin typeface="Calibri" panose="020F0502020204030204" pitchFamily="34" charset="0"/>
            </a:endParaRPr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 flipH="1">
            <a:off x="2299965" y="2925241"/>
            <a:ext cx="1695970" cy="1151831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4788024" y="2925241"/>
            <a:ext cx="1728192" cy="107982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3995936" y="4869160"/>
            <a:ext cx="1008063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0" name="Έλλειψη 9"/>
          <p:cNvSpPr/>
          <p:nvPr/>
        </p:nvSpPr>
        <p:spPr>
          <a:xfrm>
            <a:off x="3131840" y="1633662"/>
            <a:ext cx="2736304" cy="16513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477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ΣΤΑΔΙΑ ΑΝΑΠΤΥΞΗΣ ΤΩΝ ΔΡΑΣΤΗΡΙΟΤΗΤΩΝ ΜΕΤΡΗΣΗΣ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1" indent="-514350">
              <a:buFont typeface="+mj-lt"/>
              <a:buAutoNum type="arabicPeriod"/>
            </a:pPr>
            <a:endParaRPr lang="el-GR" altLang="el-GR" sz="3200" b="1" dirty="0" smtClean="0"/>
          </a:p>
          <a:p>
            <a:pPr marL="514350" lvl="1" indent="-514350">
              <a:buFont typeface="+mj-lt"/>
              <a:buAutoNum type="arabicPeriod"/>
            </a:pPr>
            <a:endParaRPr lang="el-GR" altLang="el-GR" sz="3200" b="1" dirty="0"/>
          </a:p>
          <a:p>
            <a:pPr marL="514350" lvl="1" indent="-514350" algn="ctr">
              <a:buFont typeface="+mj-lt"/>
              <a:buAutoNum type="arabicPeriod"/>
            </a:pPr>
            <a:r>
              <a:rPr lang="el-GR" altLang="el-GR" sz="3200" b="1" dirty="0" smtClean="0"/>
              <a:t>Προσδιορισμός </a:t>
            </a:r>
            <a:r>
              <a:rPr lang="el-GR" altLang="el-GR" sz="3200" b="1" dirty="0"/>
              <a:t>του μετρήσιμου χαρακτηριστικού</a:t>
            </a:r>
            <a:endParaRPr lang="el-GR" altLang="el-GR" b="1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692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ΣΤΑΔΙΑ ΑΝΑΠΤΥΞΗΣ ΤΩΝ ΔΡΑΣΤΗΡΙΟΤΗΤΩΝ ΜΕΤΡΗΣΗΣ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1" indent="-514350">
              <a:buFont typeface="+mj-lt"/>
              <a:buAutoNum type="arabicPeriod"/>
            </a:pPr>
            <a:endParaRPr lang="el-GR" altLang="el-GR" sz="3200" b="1" dirty="0" smtClean="0"/>
          </a:p>
          <a:p>
            <a:pPr marL="514350" lvl="1" indent="-514350">
              <a:buFont typeface="+mj-lt"/>
              <a:buAutoNum type="arabicPeriod"/>
            </a:pPr>
            <a:endParaRPr lang="el-GR" altLang="el-GR" sz="3200" b="1" dirty="0"/>
          </a:p>
          <a:p>
            <a:pPr marL="514350" lvl="1" indent="-514350" algn="ctr">
              <a:buFont typeface="+mj-lt"/>
              <a:buAutoNum type="arabicPeriod" startAt="2"/>
            </a:pPr>
            <a:r>
              <a:rPr lang="el-GR" altLang="el-GR" sz="3200" b="1" dirty="0" smtClean="0"/>
              <a:t>Άμεση και έμμεση σύγκριση και διάταξη μεγεθών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970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ΣΤΑΔΙΑ ΑΝΑΠΤΥΞΗΣ ΤΩΝ ΔΡΑΣΤΗΡΙΟΤΗΤΩΝ ΜΕΤΡΗΣΗΣ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1" indent="-514350">
              <a:buFont typeface="+mj-lt"/>
              <a:buAutoNum type="arabicPeriod"/>
            </a:pPr>
            <a:endParaRPr lang="el-GR" altLang="el-GR" sz="3200" b="1" dirty="0" smtClean="0"/>
          </a:p>
          <a:p>
            <a:pPr marL="514350" lvl="1" indent="-514350">
              <a:buFont typeface="+mj-lt"/>
              <a:buAutoNum type="arabicPeriod"/>
            </a:pPr>
            <a:endParaRPr lang="el-GR" altLang="el-GR" sz="3200" b="1" dirty="0"/>
          </a:p>
          <a:p>
            <a:pPr marL="514350" lvl="1" indent="-514350" algn="ctr">
              <a:buFont typeface="+mj-lt"/>
              <a:buAutoNum type="arabicPeriod" startAt="3"/>
            </a:pPr>
            <a:r>
              <a:rPr lang="el-GR" altLang="el-GR" sz="3200" b="1" dirty="0" smtClean="0"/>
              <a:t>Μέτρηση με άτυπες μονάδες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7346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ΣΤΑΔΙΑ ΑΝΑΠΤΥΞΗΣ ΤΩΝ ΔΡΑΣΤΗΡΙΟΤΗΤΩΝ ΜΕΤΡΗΣΗΣ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1" indent="-514350">
              <a:buFont typeface="+mj-lt"/>
              <a:buAutoNum type="arabicPeriod"/>
            </a:pPr>
            <a:endParaRPr lang="el-GR" altLang="el-GR" sz="3200" b="1" dirty="0" smtClean="0"/>
          </a:p>
          <a:p>
            <a:pPr marL="514350" lvl="1" indent="-514350">
              <a:buFont typeface="+mj-lt"/>
              <a:buAutoNum type="arabicPeriod"/>
            </a:pPr>
            <a:endParaRPr lang="el-GR" altLang="el-GR" sz="3200" b="1" dirty="0"/>
          </a:p>
          <a:p>
            <a:pPr marL="514350" lvl="1" indent="-514350" algn="ctr">
              <a:buFont typeface="+mj-lt"/>
              <a:buAutoNum type="arabicPeriod" startAt="4"/>
            </a:pPr>
            <a:r>
              <a:rPr lang="el-GR" altLang="el-GR" sz="3200" b="1" dirty="0" smtClean="0"/>
              <a:t>Μέτρηση με τυπικές μονάδες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818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ΜΕΤΡΗΣΗ ΜΕ ΤΥΠΙΚΕΣ ΜΟΝΑΔΕΣ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896544"/>
          </a:xfrm>
        </p:spPr>
        <p:txBody>
          <a:bodyPr>
            <a:normAutofit fontScale="92500" lnSpcReduction="10000"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l-GR" altLang="el-GR" sz="2800" b="1" dirty="0"/>
              <a:t>Το μετρικό σύστημα 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el-GR" sz="2800" dirty="0"/>
              <a:t>έχει ως βάση του επτά μονάδες μέτρησης μεγεθών: 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l-GR" altLang="el-GR" b="1" dirty="0"/>
              <a:t>το μέτρο m (μήκους), 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l-GR" altLang="el-GR" b="1" dirty="0"/>
              <a:t>το χιλιόγραμμο </a:t>
            </a:r>
            <a:r>
              <a:rPr lang="el-GR" altLang="el-GR" b="1" dirty="0" err="1"/>
              <a:t>Kg</a:t>
            </a:r>
            <a:r>
              <a:rPr lang="el-GR" altLang="el-GR" b="1" dirty="0"/>
              <a:t> (μάζας), 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l-GR" altLang="el-GR" b="1" dirty="0"/>
              <a:t>το δευτερόλεπτο s (χρόνου), 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l-GR" altLang="el-GR" b="1" dirty="0"/>
              <a:t>το αμπέρ A (ηλεκτρικής έντασης), 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l-GR" altLang="el-GR" b="1" dirty="0"/>
              <a:t>το βαθμό </a:t>
            </a:r>
            <a:r>
              <a:rPr lang="el-GR" altLang="el-GR" b="1" dirty="0" err="1"/>
              <a:t>Κέλβιν</a:t>
            </a:r>
            <a:r>
              <a:rPr lang="el-GR" altLang="el-GR" b="1" dirty="0"/>
              <a:t> 0K (θερμοκρασίας), 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l-GR" altLang="el-GR" b="1" dirty="0"/>
              <a:t>το κερί </a:t>
            </a:r>
            <a:r>
              <a:rPr lang="el-GR" altLang="el-GR" b="1" dirty="0" err="1"/>
              <a:t>Cd</a:t>
            </a:r>
            <a:r>
              <a:rPr lang="el-GR" altLang="el-GR" b="1" dirty="0"/>
              <a:t> (φωτεινής έντασης) και το 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l-GR" altLang="el-GR" b="1" dirty="0" err="1"/>
              <a:t>μόλ</a:t>
            </a:r>
            <a:r>
              <a:rPr lang="el-GR" altLang="el-GR" b="1" dirty="0"/>
              <a:t> </a:t>
            </a:r>
            <a:r>
              <a:rPr lang="el-GR" altLang="el-GR" b="1" dirty="0" err="1"/>
              <a:t>Mole</a:t>
            </a:r>
            <a:r>
              <a:rPr lang="el-GR" altLang="el-GR" b="1" dirty="0"/>
              <a:t> (χημικής ποσότητας).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6171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ΜΕΤΡΙΚΟ ΣΥΣΤΗΜΑ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endParaRPr lang="el-GR" altLang="el-GR" b="1" dirty="0" smtClean="0"/>
          </a:p>
          <a:p>
            <a:pPr algn="ctr">
              <a:spcBef>
                <a:spcPct val="50000"/>
              </a:spcBef>
            </a:pPr>
            <a:r>
              <a:rPr lang="el-GR" altLang="el-GR" dirty="0" smtClean="0"/>
              <a:t>Για </a:t>
            </a:r>
            <a:r>
              <a:rPr lang="el-GR" altLang="el-GR" dirty="0"/>
              <a:t>τα πολλαπλάσια και τα υποπολλαπλάσια όλων των μονάδων μέτρησης ακολουθείται η δομή του δεκαδικού συστήματος αρίθμησης</a:t>
            </a:r>
          </a:p>
          <a:p>
            <a:pPr algn="ctr">
              <a:spcBef>
                <a:spcPct val="50000"/>
              </a:spcBef>
            </a:pPr>
            <a:r>
              <a:rPr lang="el-GR" altLang="el-GR" dirty="0"/>
              <a:t> Οι μονάδες μέτρησης όλων των άλλων μεγεθών παράγονται από τις βασικές μονάδες μέτρησης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1147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ΒΑΣΙΚΗ ΜΟΝΑΔΑ ΜΕΤΡΗΣΗΣ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968552"/>
          </a:xfrm>
        </p:spPr>
        <p:txBody>
          <a:bodyPr>
            <a:normAutofit fontScale="85000" lnSpcReduction="20000"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l-GR" altLang="el-GR" b="1" dirty="0"/>
              <a:t>Κάθε βασική μονάδα μέτρησης ορίζεται στη βάση φυσικών φαινομένων </a:t>
            </a:r>
          </a:p>
          <a:p>
            <a:pPr>
              <a:spcBef>
                <a:spcPct val="50000"/>
              </a:spcBef>
            </a:pPr>
            <a:r>
              <a:rPr lang="el-GR" altLang="el-GR" dirty="0"/>
              <a:t>το μέτρο του μήκους ορίζεται ίσο με το μήκος της διαδρομής που διανύει το φως στο κενό σε χρόνο ίσο με 1/299.792.458 του δευτερολέπτου. </a:t>
            </a:r>
          </a:p>
          <a:p>
            <a:pPr>
              <a:spcBef>
                <a:spcPct val="50000"/>
              </a:spcBef>
            </a:pPr>
            <a:r>
              <a:rPr lang="el-GR" altLang="el-GR" dirty="0"/>
              <a:t>Το χιλιόγραμμο μάζας ορίζεται ίσο με τη μάζα ενός προτύπου κυλίνδρου από πλατίνα-ιρίδιο. </a:t>
            </a:r>
          </a:p>
          <a:p>
            <a:pPr>
              <a:spcBef>
                <a:spcPct val="50000"/>
              </a:spcBef>
            </a:pPr>
            <a:r>
              <a:rPr lang="el-GR" altLang="el-GR" dirty="0"/>
              <a:t>Το δευτερόλεπτο χρόνου ορίζεται ίσο με τη χρονική διάρκεια μέσα στην οποία συμβαίνουν 9.192.631.770 καθορισμένες περιοδικές μεταβολές ενέργειας στο άτομο του χημικού στοιχείου Καίσιο133.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el-GR" b="1" dirty="0" err="1"/>
              <a:t>κλπ</a:t>
            </a:r>
            <a:endParaRPr lang="el-GR" altLang="el-GR" b="1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894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Τίτλος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ΜΕΓΕΘΗ - ΜΕΤΡΗΣΕΙΣ</a:t>
            </a:r>
            <a:endParaRPr lang="el-GR" dirty="0"/>
          </a:p>
        </p:txBody>
      </p:sp>
      <p:sp>
        <p:nvSpPr>
          <p:cNvPr id="12" name="Θέση κειμένου 1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dirty="0" smtClean="0"/>
              <a:t>Μεγέθη</a:t>
            </a:r>
            <a:endParaRPr lang="el-GR" sz="3200" dirty="0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3200" dirty="0" smtClean="0"/>
              <a:t>Απόσταση</a:t>
            </a:r>
          </a:p>
          <a:p>
            <a:pPr marL="0" indent="0" algn="ctr">
              <a:buNone/>
            </a:pPr>
            <a:r>
              <a:rPr lang="el-GR" sz="3200" dirty="0" smtClean="0"/>
              <a:t>Επιφάνεια</a:t>
            </a:r>
          </a:p>
          <a:p>
            <a:pPr marL="0" indent="0" algn="ctr">
              <a:buNone/>
            </a:pPr>
            <a:r>
              <a:rPr lang="el-GR" sz="3200" dirty="0" smtClean="0"/>
              <a:t>Χωρητικότητα</a:t>
            </a:r>
          </a:p>
          <a:p>
            <a:pPr marL="0" indent="0" algn="ctr">
              <a:buNone/>
            </a:pPr>
            <a:r>
              <a:rPr lang="el-GR" sz="3200" dirty="0" smtClean="0"/>
              <a:t>Μάζα</a:t>
            </a:r>
          </a:p>
          <a:p>
            <a:pPr marL="0" indent="0" algn="ctr">
              <a:buNone/>
            </a:pPr>
            <a:r>
              <a:rPr lang="el-GR" sz="3200" dirty="0" smtClean="0"/>
              <a:t>Διάρκεια</a:t>
            </a:r>
          </a:p>
          <a:p>
            <a:pPr marL="0" indent="0" algn="ctr">
              <a:buNone/>
            </a:pPr>
            <a:r>
              <a:rPr lang="el-GR" sz="3200" dirty="0" smtClean="0"/>
              <a:t>Θερμότητα</a:t>
            </a:r>
            <a:endParaRPr lang="el-GR" sz="3200" dirty="0"/>
          </a:p>
        </p:txBody>
      </p:sp>
      <p:sp>
        <p:nvSpPr>
          <p:cNvPr id="14" name="Θέση κειμένου 13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dirty="0"/>
              <a:t>Μετρήσεις</a:t>
            </a:r>
          </a:p>
        </p:txBody>
      </p:sp>
      <p:sp>
        <p:nvSpPr>
          <p:cNvPr id="15" name="Θέση περιεχομένου 14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3200" dirty="0"/>
              <a:t>Μήκος </a:t>
            </a:r>
          </a:p>
          <a:p>
            <a:pPr marL="0" indent="0" algn="ctr">
              <a:buNone/>
            </a:pPr>
            <a:r>
              <a:rPr lang="el-GR" sz="3200" dirty="0"/>
              <a:t>Εμβαδόν</a:t>
            </a:r>
          </a:p>
          <a:p>
            <a:pPr marL="0" indent="0" algn="ctr">
              <a:buNone/>
            </a:pPr>
            <a:r>
              <a:rPr lang="el-GR" sz="3200" dirty="0"/>
              <a:t>Όγκος</a:t>
            </a:r>
          </a:p>
          <a:p>
            <a:pPr marL="0" indent="0" algn="ctr">
              <a:buNone/>
            </a:pPr>
            <a:r>
              <a:rPr lang="el-GR" sz="3200" dirty="0"/>
              <a:t>Βάρος</a:t>
            </a:r>
          </a:p>
          <a:p>
            <a:pPr marL="0" indent="0" algn="ctr">
              <a:buNone/>
            </a:pPr>
            <a:r>
              <a:rPr lang="el-GR" sz="3200" dirty="0"/>
              <a:t>Χρόνος</a:t>
            </a:r>
          </a:p>
          <a:p>
            <a:pPr marL="0" indent="0" algn="ctr">
              <a:buNone/>
            </a:pPr>
            <a:r>
              <a:rPr lang="el-GR" sz="3200" dirty="0"/>
              <a:t>Θερμοκρασία</a:t>
            </a:r>
          </a:p>
        </p:txBody>
      </p:sp>
    </p:spTree>
    <p:extLst>
      <p:ext uri="{BB962C8B-B14F-4D97-AF65-F5344CB8AC3E}">
        <p14:creationId xmlns:p14="http://schemas.microsoft.com/office/powerpoint/2010/main" val="72514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ΥΠΕΝΘΥΜΙΣΗ</a:t>
            </a:r>
            <a:endParaRPr lang="el-GR" dirty="0"/>
          </a:p>
        </p:txBody>
      </p:sp>
      <p:sp>
        <p:nvSpPr>
          <p:cNvPr id="8" name="Θέση περιεχομένου 7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968552"/>
          </a:xfrm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l-GR" altLang="el-GR" dirty="0"/>
              <a:t>Στάδια ανάπτυξης των δραστηριοτήτων μέτρησης</a:t>
            </a: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l-GR" altLang="el-GR" sz="3200" b="1" dirty="0"/>
              <a:t>Προσδιορισμός του μετρήσιμου χαρακτηριστικού</a:t>
            </a: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l-GR" altLang="el-GR" sz="3200" b="1" dirty="0"/>
              <a:t>Σύγκριση (άμεση-έμμεση) και διάταξη μεγεθών</a:t>
            </a: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l-GR" altLang="el-GR" sz="3200" b="1" dirty="0" smtClean="0"/>
              <a:t>Μέτρηση με άτυπες μονάδες</a:t>
            </a: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l-GR" altLang="el-GR" sz="3200" b="1" dirty="0" smtClean="0"/>
              <a:t>Μέτρηση </a:t>
            </a:r>
            <a:r>
              <a:rPr lang="el-GR" altLang="el-GR" sz="3200" b="1" dirty="0"/>
              <a:t>με τυπικές μονάδες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6141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ΜΕΓΕΘΟΣ - ΜΕΤΡΗΣΗ</a:t>
            </a:r>
            <a:endParaRPr lang="el-GR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dirty="0" smtClean="0"/>
              <a:t>Μέγεθος</a:t>
            </a:r>
            <a:endParaRPr lang="el-GR" sz="3200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l-GR" altLang="el-GR" sz="3200" b="1" dirty="0" smtClean="0"/>
          </a:p>
          <a:p>
            <a:pPr marL="0" indent="0" algn="ctr">
              <a:buNone/>
            </a:pPr>
            <a:endParaRPr lang="el-GR" altLang="el-GR" sz="3200" b="1" dirty="0" smtClean="0"/>
          </a:p>
          <a:p>
            <a:pPr marL="0" indent="0" algn="ctr">
              <a:buNone/>
            </a:pPr>
            <a:r>
              <a:rPr lang="el-GR" altLang="el-GR" sz="3200" b="1" dirty="0" smtClean="0"/>
              <a:t>Απόσταση</a:t>
            </a:r>
            <a:r>
              <a:rPr lang="el-GR" altLang="el-GR" sz="3200" b="1" dirty="0"/>
              <a:t>	</a:t>
            </a:r>
            <a:endParaRPr lang="el-GR" sz="3200" dirty="0"/>
          </a:p>
        </p:txBody>
      </p:sp>
      <p:sp>
        <p:nvSpPr>
          <p:cNvPr id="7" name="Θέση κειμένου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dirty="0"/>
              <a:t>Μέτρηση</a:t>
            </a:r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l-GR" sz="3200" b="1" dirty="0" smtClean="0"/>
          </a:p>
          <a:p>
            <a:pPr marL="0" indent="0" algn="ctr">
              <a:buNone/>
            </a:pPr>
            <a:endParaRPr lang="el-GR" sz="3200" b="1" dirty="0"/>
          </a:p>
          <a:p>
            <a:pPr marL="0" indent="0" algn="ctr">
              <a:buNone/>
            </a:pPr>
            <a:r>
              <a:rPr lang="el-GR" sz="3200" b="1" dirty="0" smtClean="0"/>
              <a:t>Μήκος</a:t>
            </a:r>
            <a:endParaRPr lang="el-GR" sz="3200" b="1" dirty="0"/>
          </a:p>
        </p:txBody>
      </p:sp>
    </p:spTree>
    <p:extLst>
      <p:ext uri="{BB962C8B-B14F-4D97-AF65-F5344CB8AC3E}">
        <p14:creationId xmlns:p14="http://schemas.microsoft.com/office/powerpoint/2010/main" val="411809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Τίτλος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ΜΕΓΕΘΟΣ</a:t>
            </a:r>
            <a:endParaRPr lang="el-GR" dirty="0"/>
          </a:p>
        </p:txBody>
      </p:sp>
      <p:sp>
        <p:nvSpPr>
          <p:cNvPr id="12" name="Θέση περιεχομένου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altLang="el-GR" sz="3000" b="1" i="1" dirty="0">
                <a:latin typeface="Calibri" panose="020F0502020204030204" pitchFamily="34" charset="0"/>
              </a:rPr>
              <a:t>διακριτό</a:t>
            </a:r>
            <a:r>
              <a:rPr lang="el-GR" altLang="el-GR" sz="3000" i="1" dirty="0">
                <a:latin typeface="Calibri" panose="020F0502020204030204" pitchFamily="34" charset="0"/>
              </a:rPr>
              <a:t/>
            </a:r>
            <a:br>
              <a:rPr lang="el-GR" altLang="el-GR" sz="3000" i="1" dirty="0">
                <a:latin typeface="Calibri" panose="020F0502020204030204" pitchFamily="34" charset="0"/>
              </a:rPr>
            </a:br>
            <a:r>
              <a:rPr lang="el-GR" altLang="el-GR" sz="3000" dirty="0">
                <a:latin typeface="Calibri" panose="020F0502020204030204" pitchFamily="34" charset="0"/>
              </a:rPr>
              <a:t>τα στοιχεία διακρίνονται σαφώς μεταξύ τους</a:t>
            </a:r>
            <a:br>
              <a:rPr lang="el-GR" altLang="el-GR" sz="3000" dirty="0">
                <a:latin typeface="Calibri" panose="020F0502020204030204" pitchFamily="34" charset="0"/>
              </a:rPr>
            </a:br>
            <a:r>
              <a:rPr lang="el-GR" altLang="el-GR" sz="3000" dirty="0">
                <a:latin typeface="Calibri" panose="020F0502020204030204" pitchFamily="34" charset="0"/>
              </a:rPr>
              <a:t/>
            </a:r>
            <a:br>
              <a:rPr lang="el-GR" altLang="el-GR" sz="3000" dirty="0">
                <a:latin typeface="Calibri" panose="020F0502020204030204" pitchFamily="34" charset="0"/>
              </a:rPr>
            </a:br>
            <a:r>
              <a:rPr lang="el-GR" altLang="zh-CN" sz="3000" b="1" dirty="0">
                <a:latin typeface="Calibri" panose="020F0502020204030204" pitchFamily="34" charset="0"/>
              </a:rPr>
              <a:t>πλήθος</a:t>
            </a:r>
            <a:endParaRPr lang="el-GR" altLang="el-GR" sz="3000" b="1" dirty="0">
              <a:latin typeface="Calibri" panose="020F0502020204030204" pitchFamily="34" charset="0"/>
            </a:endParaRPr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pPr marL="0" indent="0" algn="ctr">
              <a:buNone/>
            </a:pPr>
            <a:r>
              <a:rPr lang="el-GR" sz="3000" b="1" dirty="0">
                <a:latin typeface="Calibri" panose="020F0502020204030204" pitchFamily="34" charset="0"/>
              </a:rPr>
              <a:t>απαρίθμηση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755650" y="4149725"/>
            <a:ext cx="36734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dirty="0">
                <a:solidFill>
                  <a:srgbClr val="00006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   </a:t>
            </a:r>
          </a:p>
        </p:txBody>
      </p:sp>
      <p:sp>
        <p:nvSpPr>
          <p:cNvPr id="14" name="Θέση περιεχομένου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l-GR" altLang="el-GR" sz="3000" b="1" i="1" dirty="0">
                <a:latin typeface="Calibri" panose="020F0502020204030204" pitchFamily="34" charset="0"/>
              </a:rPr>
              <a:t>συνεχές</a:t>
            </a:r>
            <a:r>
              <a:rPr lang="el-GR" altLang="el-GR" sz="3000" i="1" dirty="0">
                <a:latin typeface="Calibri" panose="020F0502020204030204" pitchFamily="34" charset="0"/>
              </a:rPr>
              <a:t/>
            </a:r>
            <a:br>
              <a:rPr lang="el-GR" altLang="el-GR" sz="3000" i="1" dirty="0">
                <a:latin typeface="Calibri" panose="020F0502020204030204" pitchFamily="34" charset="0"/>
              </a:rPr>
            </a:br>
            <a:r>
              <a:rPr lang="el-GR" altLang="el-GR" sz="3000" dirty="0">
                <a:latin typeface="Calibri" panose="020F0502020204030204" pitchFamily="34" charset="0"/>
              </a:rPr>
              <a:t>τα στοιχεία εμφανίζονται ως ένα αδιαίρετο όλο </a:t>
            </a:r>
            <a:br>
              <a:rPr lang="el-GR" altLang="el-GR" sz="3000" dirty="0">
                <a:latin typeface="Calibri" panose="020F0502020204030204" pitchFamily="34" charset="0"/>
              </a:rPr>
            </a:br>
            <a:r>
              <a:rPr lang="el-GR" altLang="el-GR" sz="3000" b="1" dirty="0" smtClean="0">
                <a:latin typeface="Calibri" panose="020F0502020204030204" pitchFamily="34" charset="0"/>
              </a:rPr>
              <a:t>π</a:t>
            </a:r>
            <a:r>
              <a:rPr lang="el-GR" altLang="zh-CN" sz="3000" b="1" dirty="0" smtClean="0">
                <a:latin typeface="Calibri" panose="020F0502020204030204" pitchFamily="34" charset="0"/>
              </a:rPr>
              <a:t>οσό</a:t>
            </a:r>
          </a:p>
          <a:p>
            <a:pPr marL="0" indent="0" algn="ctr">
              <a:buNone/>
            </a:pPr>
            <a:endParaRPr lang="el-GR" altLang="el-GR" sz="3000" b="1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el-GR" altLang="el-GR" sz="3000" b="1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el-GR" altLang="el-GR" sz="3000" b="1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l-GR" altLang="el-GR" sz="3000" b="1" dirty="0" smtClean="0">
                <a:latin typeface="Calibri" panose="020F0502020204030204" pitchFamily="34" charset="0"/>
              </a:rPr>
              <a:t>μέτρηση</a:t>
            </a:r>
            <a:endParaRPr lang="el-GR" altLang="el-GR" sz="3000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15" name="AutoShape 10"/>
          <p:cNvSpPr>
            <a:spLocks noChangeArrowheads="1"/>
          </p:cNvSpPr>
          <p:nvPr/>
        </p:nvSpPr>
        <p:spPr bwMode="auto">
          <a:xfrm>
            <a:off x="4860032" y="4365625"/>
            <a:ext cx="3744913" cy="215900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68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ΜΗΚΟΣ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896544"/>
          </a:xfrm>
        </p:spPr>
        <p:txBody>
          <a:bodyPr/>
          <a:lstStyle/>
          <a:p>
            <a:pPr>
              <a:spcBef>
                <a:spcPct val="0"/>
              </a:spcBef>
              <a:buNone/>
            </a:pPr>
            <a:r>
              <a:rPr lang="el-GR" altLang="el-GR" sz="3000" b="1" dirty="0"/>
              <a:t>Σύγκριση και διάταξη μεγεθών</a:t>
            </a:r>
          </a:p>
          <a:p>
            <a:pPr>
              <a:spcBef>
                <a:spcPct val="0"/>
              </a:spcBef>
              <a:buNone/>
            </a:pPr>
            <a:endParaRPr lang="el-GR" altLang="el-GR" sz="3000" b="1" dirty="0"/>
          </a:p>
          <a:p>
            <a:pPr>
              <a:spcBef>
                <a:spcPct val="0"/>
              </a:spcBef>
              <a:buNone/>
            </a:pPr>
            <a:r>
              <a:rPr lang="el-GR" altLang="el-GR" sz="3000" b="1" dirty="0"/>
              <a:t>Άμεση σύγκριση: </a:t>
            </a:r>
          </a:p>
          <a:p>
            <a:pPr>
              <a:spcBef>
                <a:spcPct val="0"/>
              </a:spcBef>
              <a:buNone/>
            </a:pPr>
            <a:r>
              <a:rPr lang="el-GR" altLang="el-GR" sz="3000" b="1" dirty="0"/>
              <a:t>      βάζουμε τα αντικείμενα δίπλα-δίπλα, το ένα </a:t>
            </a:r>
            <a:endParaRPr lang="el-GR" altLang="el-GR" sz="3000" b="1" dirty="0" smtClean="0"/>
          </a:p>
          <a:p>
            <a:pPr>
              <a:spcBef>
                <a:spcPct val="0"/>
              </a:spcBef>
              <a:buNone/>
            </a:pPr>
            <a:r>
              <a:rPr lang="el-GR" altLang="el-GR" sz="3000" b="1" dirty="0"/>
              <a:t> </a:t>
            </a:r>
            <a:r>
              <a:rPr lang="el-GR" altLang="el-GR" sz="3000" b="1" dirty="0" smtClean="0"/>
              <a:t>     πάνω </a:t>
            </a:r>
            <a:r>
              <a:rPr lang="el-GR" altLang="el-GR" sz="3000" b="1" dirty="0"/>
              <a:t>στο άλλο</a:t>
            </a:r>
          </a:p>
          <a:p>
            <a:pPr>
              <a:spcBef>
                <a:spcPct val="0"/>
              </a:spcBef>
              <a:buNone/>
            </a:pPr>
            <a:endParaRPr lang="el-GR" altLang="el-GR" sz="3000" dirty="0"/>
          </a:p>
          <a:p>
            <a:pPr algn="ctr">
              <a:spcBef>
                <a:spcPct val="0"/>
              </a:spcBef>
              <a:buNone/>
            </a:pPr>
            <a:r>
              <a:rPr lang="el-GR" altLang="el-GR" sz="3000" dirty="0"/>
              <a:t>Μακρύτερο – ίδιο με - Κοντύτερο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822031"/>
            <a:ext cx="8534400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683529" y="5805264"/>
            <a:ext cx="34038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800" dirty="0">
                <a:latin typeface="+mn-lt"/>
              </a:rPr>
              <a:t>Κοινή αρχή σύγκρισης</a:t>
            </a:r>
          </a:p>
        </p:txBody>
      </p:sp>
    </p:spTree>
    <p:extLst>
      <p:ext uri="{BB962C8B-B14F-4D97-AF65-F5344CB8AC3E}">
        <p14:creationId xmlns:p14="http://schemas.microsoft.com/office/powerpoint/2010/main" val="311054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Θέση περιεχομένου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605" y="1557338"/>
            <a:ext cx="2910639" cy="4608512"/>
          </a:xfrm>
        </p:spPr>
      </p:pic>
      <p:sp>
        <p:nvSpPr>
          <p:cNvPr id="6" name="Θέση κειμένου 5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322712" cy="4608512"/>
          </a:xfrm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l-GR" altLang="el-GR" sz="2400" b="1" dirty="0"/>
              <a:t>Μήκος </a:t>
            </a:r>
          </a:p>
          <a:p>
            <a:pPr algn="ctr">
              <a:spcBef>
                <a:spcPct val="0"/>
              </a:spcBef>
            </a:pPr>
            <a:endParaRPr lang="el-GR" altLang="el-GR" sz="2400" b="1" dirty="0"/>
          </a:p>
          <a:p>
            <a:pPr algn="ctr">
              <a:spcBef>
                <a:spcPct val="0"/>
              </a:spcBef>
            </a:pPr>
            <a:r>
              <a:rPr lang="el-GR" altLang="el-GR" sz="2400" b="1" dirty="0"/>
              <a:t>Σύγκριση και διάταξη μεγεθών</a:t>
            </a:r>
          </a:p>
          <a:p>
            <a:pPr>
              <a:spcBef>
                <a:spcPct val="0"/>
              </a:spcBef>
            </a:pPr>
            <a:endParaRPr lang="el-GR" altLang="el-GR" sz="2400" b="1" dirty="0"/>
          </a:p>
          <a:p>
            <a:pPr>
              <a:spcBef>
                <a:spcPct val="0"/>
              </a:spcBef>
            </a:pPr>
            <a:r>
              <a:rPr lang="el-GR" altLang="el-GR" sz="2400" b="1" dirty="0"/>
              <a:t>Άμεση </a:t>
            </a:r>
            <a:r>
              <a:rPr lang="el-GR" altLang="el-GR" sz="2400" b="1" dirty="0" smtClean="0"/>
              <a:t>σύγκριση</a:t>
            </a:r>
            <a:r>
              <a:rPr lang="el-GR" altLang="el-GR" sz="2400" b="1" dirty="0"/>
              <a:t>:</a:t>
            </a:r>
          </a:p>
          <a:p>
            <a:pPr>
              <a:spcBef>
                <a:spcPct val="0"/>
              </a:spcBef>
            </a:pPr>
            <a:r>
              <a:rPr lang="el-GR" altLang="el-GR" sz="2400" b="1" dirty="0"/>
              <a:t>βάζουμε τα </a:t>
            </a:r>
            <a:r>
              <a:rPr lang="el-GR" altLang="el-GR" sz="2400" b="1" dirty="0" smtClean="0"/>
              <a:t>αντικείμενα</a:t>
            </a:r>
            <a:endParaRPr lang="el-GR" altLang="el-GR" sz="2400" b="1" dirty="0"/>
          </a:p>
          <a:p>
            <a:pPr>
              <a:spcBef>
                <a:spcPct val="0"/>
              </a:spcBef>
            </a:pPr>
            <a:r>
              <a:rPr lang="el-GR" altLang="el-GR" sz="2400" b="1" dirty="0"/>
              <a:t>δίπλα-δίπλα, το ένα </a:t>
            </a:r>
            <a:r>
              <a:rPr lang="el-GR" altLang="el-GR" sz="2400" b="1" dirty="0" smtClean="0"/>
              <a:t>πάνω </a:t>
            </a:r>
            <a:r>
              <a:rPr lang="el-GR" altLang="el-GR" sz="2400" b="1" dirty="0"/>
              <a:t>ή μέσα στο άλλο κλπ.</a:t>
            </a:r>
          </a:p>
          <a:p>
            <a:endParaRPr lang="el-GR" dirty="0"/>
          </a:p>
        </p:txBody>
      </p:sp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ΜΗΚΟΣ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8923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7972" y="1557338"/>
            <a:ext cx="3345905" cy="4608512"/>
          </a:xfrm>
        </p:spPr>
      </p:pic>
      <p:sp>
        <p:nvSpPr>
          <p:cNvPr id="3" name="Θέση κειμένου 2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322712" cy="4608512"/>
          </a:xfr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l-GR" altLang="el-GR" sz="2400" b="1" dirty="0"/>
              <a:t>Μήκος </a:t>
            </a:r>
          </a:p>
          <a:p>
            <a:pPr algn="ctr">
              <a:spcBef>
                <a:spcPct val="0"/>
              </a:spcBef>
            </a:pPr>
            <a:endParaRPr lang="el-GR" altLang="el-GR" sz="2400" b="1" dirty="0"/>
          </a:p>
          <a:p>
            <a:pPr algn="ctr">
              <a:spcBef>
                <a:spcPct val="0"/>
              </a:spcBef>
            </a:pPr>
            <a:r>
              <a:rPr lang="el-GR" altLang="el-GR" sz="2400" b="1" dirty="0"/>
              <a:t>Σύγκριση και διάταξη μεγεθών</a:t>
            </a:r>
          </a:p>
          <a:p>
            <a:pPr algn="ctr">
              <a:spcBef>
                <a:spcPct val="0"/>
              </a:spcBef>
            </a:pPr>
            <a:endParaRPr lang="el-GR" altLang="el-GR" sz="2400" b="1" dirty="0"/>
          </a:p>
          <a:p>
            <a:pPr algn="ctr">
              <a:spcBef>
                <a:spcPct val="0"/>
              </a:spcBef>
            </a:pPr>
            <a:r>
              <a:rPr lang="el-GR" altLang="el-GR" sz="2400" b="1" dirty="0"/>
              <a:t>Έμμεση σύγκριση:</a:t>
            </a:r>
          </a:p>
          <a:p>
            <a:pPr algn="ctr">
              <a:spcBef>
                <a:spcPct val="0"/>
              </a:spcBef>
            </a:pPr>
            <a:endParaRPr lang="el-GR" altLang="el-GR" sz="2400" b="1" dirty="0"/>
          </a:p>
          <a:p>
            <a:pPr algn="ctr">
              <a:spcBef>
                <a:spcPct val="0"/>
              </a:spcBef>
            </a:pPr>
            <a:r>
              <a:rPr lang="el-GR" altLang="el-GR" sz="2400" b="1" dirty="0"/>
              <a:t>     ένα τρίτο αντικείμενο χρησιμοποιείται ως ενδιάμεσο.</a:t>
            </a:r>
          </a:p>
          <a:p>
            <a:endParaRPr lang="el-GR" dirty="0"/>
          </a:p>
        </p:txBody>
      </p:sp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ΜΗΚΟΣ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1456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0280" y="1691432"/>
            <a:ext cx="3861290" cy="4340323"/>
          </a:xfrm>
        </p:spPr>
      </p:pic>
      <p:sp>
        <p:nvSpPr>
          <p:cNvPr id="3" name="Θέση κειμένου 2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743080" cy="4608512"/>
          </a:xfr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l-GR" altLang="el-GR" sz="2400" b="1" dirty="0"/>
              <a:t>Μήκος </a:t>
            </a:r>
          </a:p>
          <a:p>
            <a:pPr algn="ctr">
              <a:spcBef>
                <a:spcPct val="0"/>
              </a:spcBef>
            </a:pPr>
            <a:endParaRPr lang="el-GR" altLang="el-GR" sz="2400" b="1" dirty="0"/>
          </a:p>
          <a:p>
            <a:pPr algn="ctr">
              <a:spcBef>
                <a:spcPct val="0"/>
              </a:spcBef>
            </a:pPr>
            <a:r>
              <a:rPr lang="el-GR" altLang="el-GR" sz="2400" b="1" dirty="0"/>
              <a:t>Μέτρηση με άτυπες μονάδες</a:t>
            </a:r>
          </a:p>
          <a:p>
            <a:pPr algn="ctr">
              <a:spcBef>
                <a:spcPct val="0"/>
              </a:spcBef>
            </a:pPr>
            <a:endParaRPr lang="el-GR" altLang="el-GR" sz="2400" b="1" dirty="0"/>
          </a:p>
          <a:p>
            <a:pPr>
              <a:spcBef>
                <a:spcPct val="0"/>
              </a:spcBef>
            </a:pPr>
            <a:r>
              <a:rPr lang="el-GR" altLang="el-GR" sz="2400" b="1" dirty="0"/>
              <a:t>Πατημασιές,</a:t>
            </a:r>
          </a:p>
          <a:p>
            <a:pPr>
              <a:spcBef>
                <a:spcPct val="0"/>
              </a:spcBef>
            </a:pPr>
            <a:r>
              <a:rPr lang="el-GR" altLang="el-GR" sz="2400" b="1" dirty="0"/>
              <a:t>καλαμάκια,</a:t>
            </a:r>
          </a:p>
          <a:p>
            <a:pPr>
              <a:spcBef>
                <a:spcPct val="0"/>
              </a:spcBef>
            </a:pPr>
            <a:r>
              <a:rPr lang="el-GR" altLang="el-GR" sz="2400" b="1" dirty="0"/>
              <a:t>σχοινάκια</a:t>
            </a:r>
          </a:p>
          <a:p>
            <a:endParaRPr lang="el-GR" dirty="0"/>
          </a:p>
        </p:txBody>
      </p:sp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ΜΗΚΟΣ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7987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697" y="1557338"/>
            <a:ext cx="3922455" cy="4608512"/>
          </a:xfrm>
        </p:spPr>
      </p:pic>
      <p:sp>
        <p:nvSpPr>
          <p:cNvPr id="3" name="Θέση κειμένου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l-GR" altLang="el-GR" sz="2400" b="1" dirty="0" smtClean="0"/>
          </a:p>
          <a:p>
            <a:pPr algn="ctr"/>
            <a:endParaRPr lang="el-GR" altLang="el-GR" sz="2400" b="1" dirty="0"/>
          </a:p>
          <a:p>
            <a:pPr algn="ctr"/>
            <a:endParaRPr lang="el-GR" altLang="el-GR" sz="2400" b="1" dirty="0" smtClean="0"/>
          </a:p>
          <a:p>
            <a:pPr algn="ctr"/>
            <a:r>
              <a:rPr lang="el-GR" altLang="el-GR" sz="2800" b="1" dirty="0" smtClean="0"/>
              <a:t>Μέτρηση </a:t>
            </a:r>
            <a:r>
              <a:rPr lang="el-GR" altLang="el-GR" sz="2800" b="1" dirty="0"/>
              <a:t>με τυπικές μονάδες </a:t>
            </a:r>
            <a:r>
              <a:rPr lang="el-GR" altLang="el-GR" sz="2800" b="1" dirty="0" err="1"/>
              <a:t>μονάδες</a:t>
            </a:r>
            <a:r>
              <a:rPr lang="el-GR" altLang="el-GR" sz="2800" b="1" dirty="0"/>
              <a:t> και όργανα μέτρησης</a:t>
            </a:r>
          </a:p>
          <a:p>
            <a:endParaRPr lang="el-GR" dirty="0"/>
          </a:p>
        </p:txBody>
      </p:sp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ΜΕΤΡΗΣΗ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1358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ΜΕΤΡΗΣΗ ΜΕ ΤΥΠΙΚΕΣ ΜΟΝΑΔΕΣ</a:t>
            </a:r>
            <a:endParaRPr lang="el-GR" dirty="0"/>
          </a:p>
        </p:txBody>
      </p:sp>
      <p:pic>
        <p:nvPicPr>
          <p:cNvPr id="7" name="Picture 5" descr="metric_ruler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132856"/>
            <a:ext cx="748800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rul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59" y="3645208"/>
            <a:ext cx="8439913" cy="16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90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ΜΕΓΕΘΟΣ - ΜΕΤΡΗΣΗ</a:t>
            </a:r>
            <a:endParaRPr lang="el-GR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u="sng" dirty="0" smtClean="0"/>
              <a:t>Μέγεθος</a:t>
            </a:r>
            <a:endParaRPr lang="el-GR" sz="3200" u="sng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 algn="ctr">
              <a:buNone/>
            </a:pPr>
            <a:r>
              <a:rPr lang="el-GR" altLang="el-GR" sz="3200" b="1" dirty="0"/>
              <a:t>Επιφάνεια	</a:t>
            </a:r>
            <a:endParaRPr lang="el-GR" sz="3200" b="1" dirty="0"/>
          </a:p>
        </p:txBody>
      </p:sp>
      <p:sp>
        <p:nvSpPr>
          <p:cNvPr id="7" name="Θέση κειμένου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u="sng" dirty="0" smtClean="0"/>
              <a:t>Μέτρηση</a:t>
            </a:r>
            <a:endParaRPr lang="el-GR" sz="3200" u="sng" dirty="0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el-GR" altLang="el-GR" b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l-GR" altLang="el-GR" b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l-GR" altLang="el-GR" sz="3200" b="1" dirty="0"/>
              <a:t>Εμβαδόν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6322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ΜΕΓΕΘΟΣ - ΜΕΤΡΗΣΗ</a:t>
            </a:r>
            <a:endParaRPr lang="el-GR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u="sng" dirty="0" smtClean="0"/>
              <a:t>Μέγεθος</a:t>
            </a:r>
            <a:endParaRPr lang="el-GR" sz="3200" u="sng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 algn="ctr">
              <a:buNone/>
            </a:pPr>
            <a:r>
              <a:rPr lang="el-GR" altLang="el-GR" sz="3200" b="1" dirty="0" smtClean="0"/>
              <a:t>Χωρητικότητα</a:t>
            </a:r>
            <a:endParaRPr lang="el-GR" sz="3200" b="1" dirty="0"/>
          </a:p>
        </p:txBody>
      </p:sp>
      <p:sp>
        <p:nvSpPr>
          <p:cNvPr id="7" name="Θέση κειμένου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u="sng" dirty="0" smtClean="0"/>
              <a:t>Μέτρηση</a:t>
            </a:r>
            <a:endParaRPr lang="el-GR" sz="3200" u="sng" dirty="0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el-GR" altLang="el-GR" b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l-GR" altLang="el-GR" b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l-GR" altLang="el-GR" sz="3200" b="1" dirty="0" smtClean="0"/>
              <a:t>Όγκος</a:t>
            </a:r>
            <a:endParaRPr lang="el-GR" altLang="el-GR" sz="3200" b="1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9865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ΚΑΤΑΝΟΗΣΗ ΤΗΣ ΧΩΡΗΤΙΚΟΤΗΤΑΣ</a:t>
            </a:r>
            <a:endParaRPr lang="el-GR" dirty="0"/>
          </a:p>
        </p:txBody>
      </p:sp>
      <p:sp>
        <p:nvSpPr>
          <p:cNvPr id="8" name="Θέση περιεχομένου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altLang="el-GR" sz="3000" dirty="0">
                <a:latin typeface="Calibri" panose="020F0502020204030204" pitchFamily="34" charset="0"/>
              </a:rPr>
              <a:t>Η κατανόηση της χωρητικότητας, δηλαδή του χώρου που καταλαμβάνει ένα αντικείμενο, και του μέτρου της, δηλαδή του </a:t>
            </a:r>
            <a:r>
              <a:rPr lang="el-GR" altLang="el-GR" sz="3000" b="1" dirty="0">
                <a:latin typeface="Calibri" panose="020F0502020204030204" pitchFamily="34" charset="0"/>
              </a:rPr>
              <a:t>όγκου</a:t>
            </a:r>
            <a:r>
              <a:rPr lang="el-GR" altLang="el-GR" sz="3000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l-GR" altLang="el-GR" sz="3000" dirty="0">
                <a:latin typeface="Calibri" panose="020F0502020204030204" pitchFamily="34" charset="0"/>
              </a:rPr>
              <a:t>ενός αντικειμένου σχετίζεται άμεσα με την ιδιαίτερη μορφή του αντικειμένου. 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1258888" y="5084763"/>
            <a:ext cx="1800225" cy="935037"/>
          </a:xfrm>
          <a:prstGeom prst="can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4284663" y="3860800"/>
            <a:ext cx="720725" cy="2232025"/>
          </a:xfrm>
          <a:prstGeom prst="can">
            <a:avLst>
              <a:gd name="adj" fmla="val 7742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6372225" y="4508500"/>
            <a:ext cx="1512888" cy="1512888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51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ΜΕΓΕΘΟΣ ΜΕΤΡΗΣΗ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8245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 smtClean="0"/>
              <a:t>Μέγεθος	</a:t>
            </a:r>
            <a:r>
              <a:rPr lang="el-GR" b="1" dirty="0" smtClean="0"/>
              <a:t>		     Μέτρηση</a:t>
            </a:r>
          </a:p>
          <a:p>
            <a:pPr marL="0" indent="0">
              <a:buNone/>
            </a:pPr>
            <a:endParaRPr lang="el-GR" b="1" dirty="0" smtClean="0"/>
          </a:p>
          <a:p>
            <a:pPr marL="0" indent="0">
              <a:buNone/>
            </a:pPr>
            <a:r>
              <a:rPr lang="el-GR" dirty="0" smtClean="0"/>
              <a:t>Μάζα 			     </a:t>
            </a:r>
            <a:r>
              <a:rPr lang="el-GR" b="1" dirty="0" smtClean="0"/>
              <a:t>Βάρος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Τυπικά:</a:t>
            </a:r>
          </a:p>
          <a:p>
            <a:pPr marL="0" indent="0">
              <a:buNone/>
            </a:pPr>
            <a:r>
              <a:rPr lang="el-GR" b="1" dirty="0" smtClean="0"/>
              <a:t>Μάζα</a:t>
            </a:r>
            <a:r>
              <a:rPr lang="el-GR" dirty="0" smtClean="0"/>
              <a:t> είναι ποσότητα ύλης ενός αντικειμένου</a:t>
            </a:r>
          </a:p>
          <a:p>
            <a:pPr marL="0" indent="0">
              <a:buNone/>
            </a:pPr>
            <a:r>
              <a:rPr lang="el-GR" b="1" dirty="0" smtClean="0"/>
              <a:t>Βάρος</a:t>
            </a:r>
            <a:r>
              <a:rPr lang="el-GR" dirty="0" smtClean="0"/>
              <a:t> είναι η δύναμη της βαρύτητας που ασκείται σε ένα αντικείμενο</a:t>
            </a:r>
          </a:p>
        </p:txBody>
      </p:sp>
    </p:spTree>
    <p:extLst>
      <p:ext uri="{BB962C8B-B14F-4D97-AF65-F5344CB8AC3E}">
        <p14:creationId xmlns:p14="http://schemas.microsoft.com/office/powerpoint/2010/main" val="110832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ΜΕΓΕΘΟΣ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53136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l-GR" b="1" dirty="0" smtClean="0"/>
              <a:t>Μέγεθος διακριτό απαρίθμηση</a:t>
            </a:r>
          </a:p>
          <a:p>
            <a:pPr marL="0" indent="0" algn="ctr">
              <a:buNone/>
            </a:pPr>
            <a:endParaRPr lang="el-GR" dirty="0"/>
          </a:p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buNone/>
            </a:pPr>
            <a:endParaRPr lang="el-GR" sz="800" dirty="0" smtClean="0"/>
          </a:p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buNone/>
            </a:pPr>
            <a:r>
              <a:rPr lang="el-GR" dirty="0" smtClean="0"/>
              <a:t>αριθμός</a:t>
            </a:r>
          </a:p>
          <a:p>
            <a:pPr marL="0" indent="0">
              <a:buNone/>
            </a:pPr>
            <a:r>
              <a:rPr lang="el-GR" dirty="0" err="1" smtClean="0"/>
              <a:t>πληθικός</a:t>
            </a:r>
            <a:r>
              <a:rPr lang="el-GR" dirty="0" smtClean="0"/>
              <a:t>         διατακτικός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81128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l-GR" b="1" dirty="0" smtClean="0"/>
              <a:t>Μέγεθος συνεχές μέτρηση</a:t>
            </a:r>
          </a:p>
          <a:p>
            <a:pPr marL="0" indent="0" algn="ctr">
              <a:buNone/>
            </a:pPr>
            <a:endParaRPr lang="el-GR" dirty="0"/>
          </a:p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buNone/>
            </a:pPr>
            <a:endParaRPr lang="el-GR" sz="800" dirty="0" smtClean="0"/>
          </a:p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spcBef>
                <a:spcPts val="672"/>
              </a:spcBef>
              <a:buNone/>
            </a:pPr>
            <a:r>
              <a:rPr lang="el-GR" dirty="0" smtClean="0"/>
              <a:t>αριθμός</a:t>
            </a:r>
          </a:p>
          <a:p>
            <a:pPr marL="0" indent="0" algn="ctr">
              <a:spcBef>
                <a:spcPts val="672"/>
              </a:spcBef>
              <a:buNone/>
            </a:pPr>
            <a:r>
              <a:rPr lang="el-GR" dirty="0" smtClean="0"/>
              <a:t>μέτρο</a:t>
            </a:r>
            <a:endParaRPr lang="el-GR" dirty="0"/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 flipH="1">
            <a:off x="2693641" y="3069455"/>
            <a:ext cx="6697" cy="115163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6732240" y="3140968"/>
            <a:ext cx="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521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ΚΩΔΙΚΟΠΟΙΗΣΗ ΣΤΟΙΧΕΙΩΝ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8965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buNone/>
            </a:pPr>
            <a:r>
              <a:rPr lang="el-GR" b="1" dirty="0" smtClean="0"/>
              <a:t>Κωδικός αριθμός</a:t>
            </a:r>
          </a:p>
          <a:p>
            <a:pPr marL="0" indent="0" algn="ctr">
              <a:buNone/>
            </a:pPr>
            <a:endParaRPr lang="el-GR" dirty="0"/>
          </a:p>
          <a:p>
            <a:pPr algn="ctr">
              <a:spcBef>
                <a:spcPct val="50000"/>
              </a:spcBef>
              <a:buNone/>
            </a:pPr>
            <a:r>
              <a:rPr lang="el-GR" altLang="zh-CN" dirty="0"/>
              <a:t>αριθμοί των σπιτιών </a:t>
            </a:r>
            <a:endParaRPr lang="en-US" altLang="zh-CN" dirty="0"/>
          </a:p>
          <a:p>
            <a:pPr algn="ctr">
              <a:spcBef>
                <a:spcPct val="50000"/>
              </a:spcBef>
              <a:buNone/>
            </a:pPr>
            <a:r>
              <a:rPr lang="el-GR" altLang="zh-CN" dirty="0"/>
              <a:t>αριθμοί των αστικών λεωφορείων</a:t>
            </a:r>
            <a:endParaRPr lang="en-US" altLang="zh-CN" dirty="0"/>
          </a:p>
          <a:p>
            <a:pPr algn="ctr">
              <a:spcBef>
                <a:spcPct val="50000"/>
              </a:spcBef>
              <a:buNone/>
            </a:pPr>
            <a:r>
              <a:rPr lang="el-GR" altLang="el-GR" dirty="0"/>
              <a:t>κανάλια τηλεόρασης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el-GR" dirty="0"/>
              <a:t>αριθμοί τηλεφώνων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5755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ΚΩΔΙΚΟΣ ΑΡΙΘΜΟΣ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  <a:buNone/>
            </a:pPr>
            <a:r>
              <a:rPr lang="el-GR" altLang="zh-CN" b="1" dirty="0"/>
              <a:t>Δείκτες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zh-CN" dirty="0"/>
              <a:t>που διευκολύνουν την οργάνωση και την ταξινόμηση στοιχείων </a:t>
            </a:r>
          </a:p>
          <a:p>
            <a:pPr algn="ctr">
              <a:spcBef>
                <a:spcPct val="50000"/>
              </a:spcBef>
              <a:buNone/>
            </a:pPr>
            <a:endParaRPr lang="el-GR" altLang="zh-CN" dirty="0"/>
          </a:p>
          <a:p>
            <a:pPr algn="ctr">
              <a:spcBef>
                <a:spcPct val="50000"/>
              </a:spcBef>
              <a:buNone/>
            </a:pPr>
            <a:r>
              <a:rPr lang="el-GR" altLang="zh-CN" dirty="0"/>
              <a:t>πολλές φορές σε συνδυασμό με μια αντίστοιχη διάταξη</a:t>
            </a:r>
            <a:endParaRPr lang="el-GR" alt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5196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ΚΩΔΙΚΟΙ ΑΡΙΘΜΟΙ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752528"/>
          </a:xfrm>
        </p:spPr>
        <p:txBody>
          <a:bodyPr/>
          <a:lstStyle/>
          <a:p>
            <a:pPr algn="ctr">
              <a:spcBef>
                <a:spcPct val="50000"/>
              </a:spcBef>
              <a:buNone/>
            </a:pPr>
            <a:endParaRPr lang="el-GR" altLang="zh-CN" b="1" dirty="0" smtClean="0">
              <a:latin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  <a:buNone/>
            </a:pPr>
            <a:r>
              <a:rPr lang="el-GR" altLang="zh-CN" dirty="0" smtClean="0"/>
              <a:t>Οι </a:t>
            </a:r>
            <a:r>
              <a:rPr lang="el-GR" altLang="zh-CN" dirty="0"/>
              <a:t>κωδικοί αριθμοί αποτελούν μια διάχυτη </a:t>
            </a:r>
            <a:r>
              <a:rPr lang="el-GR" altLang="zh-CN" b="1" dirty="0"/>
              <a:t>πηγή σύγχυσης </a:t>
            </a:r>
            <a:r>
              <a:rPr lang="el-GR" altLang="zh-CN" dirty="0"/>
              <a:t>για τα παιδιά της προσχολικής και της πρώτης σχολικής ηλικίας, 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zh-CN" dirty="0"/>
              <a:t>τα οποία πολλές φορές αποδίδουν στους αριθμούς αυτούς </a:t>
            </a:r>
            <a:r>
              <a:rPr lang="el-GR" altLang="zh-CN" dirty="0" err="1"/>
              <a:t>πληθικό</a:t>
            </a:r>
            <a:r>
              <a:rPr lang="el-GR" altLang="zh-CN" dirty="0"/>
              <a:t> ή διατακτικό νόημα</a:t>
            </a:r>
            <a:endParaRPr lang="el-GR" alt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068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ΕΝΝΟΙΑ ΤΟΥ ΑΡΙΘΜΟΥ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26876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el-GR" altLang="zh-CN" sz="3000" b="1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l-GR" altLang="zh-CN" sz="3000" b="1" dirty="0" smtClean="0">
                <a:latin typeface="Calibri" panose="020F0502020204030204" pitchFamily="34" charset="0"/>
              </a:rPr>
              <a:t>η </a:t>
            </a:r>
            <a:r>
              <a:rPr lang="el-GR" altLang="zh-CN" sz="3000" b="1" dirty="0">
                <a:latin typeface="Calibri" panose="020F0502020204030204" pitchFamily="34" charset="0"/>
              </a:rPr>
              <a:t>έννοια </a:t>
            </a:r>
            <a:br>
              <a:rPr lang="el-GR" altLang="zh-CN" sz="3000" b="1" dirty="0">
                <a:latin typeface="Calibri" panose="020F0502020204030204" pitchFamily="34" charset="0"/>
              </a:rPr>
            </a:br>
            <a:r>
              <a:rPr lang="el-GR" altLang="zh-CN" sz="3000" dirty="0">
                <a:latin typeface="Calibri" panose="020F0502020204030204" pitchFamily="34" charset="0"/>
              </a:rPr>
              <a:t>του αριθμού </a:t>
            </a:r>
            <a:endParaRPr lang="el-GR" altLang="el-GR" sz="3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179513" y="4110752"/>
            <a:ext cx="4248026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el-GR" altLang="zh-CN" sz="3000" b="1" dirty="0">
                <a:latin typeface="Calibri" panose="020F0502020204030204" pitchFamily="34" charset="0"/>
              </a:rPr>
              <a:t>οι γλωσσικές εκφράσεις</a:t>
            </a:r>
            <a:r>
              <a:rPr lang="el-GR" altLang="zh-CN" dirty="0">
                <a:latin typeface="Calibri" panose="020F0502020204030204" pitchFamily="34" charset="0"/>
              </a:rPr>
              <a:t/>
            </a:r>
            <a:br>
              <a:rPr lang="el-GR" altLang="zh-CN" dirty="0">
                <a:latin typeface="Calibri" panose="020F0502020204030204" pitchFamily="34" charset="0"/>
              </a:rPr>
            </a:br>
            <a:r>
              <a:rPr lang="el-GR" altLang="zh-CN" dirty="0">
                <a:latin typeface="Calibri" panose="020F0502020204030204" pitchFamily="34" charset="0"/>
              </a:rPr>
              <a:t>των αριθμών</a:t>
            </a:r>
            <a:endParaRPr lang="el-GR" altLang="el-GR" dirty="0">
              <a:latin typeface="Calibri" panose="020F0502020204030204" pitchFamily="34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4499992" y="4141529"/>
            <a:ext cx="453650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zh-CN" sz="3000" b="1" dirty="0">
                <a:latin typeface="Calibri" panose="020F0502020204030204" pitchFamily="34" charset="0"/>
              </a:rPr>
              <a:t>η </a:t>
            </a:r>
            <a:r>
              <a:rPr lang="el-GR" altLang="zh-CN" sz="3000" b="1" dirty="0">
                <a:latin typeface="+mn-lt"/>
              </a:rPr>
              <a:t>συμβολική</a:t>
            </a:r>
            <a:r>
              <a:rPr lang="el-GR" altLang="zh-CN" sz="3000" b="1" dirty="0">
                <a:latin typeface="Calibri" panose="020F0502020204030204" pitchFamily="34" charset="0"/>
              </a:rPr>
              <a:t> παράσταση </a:t>
            </a:r>
            <a:r>
              <a:rPr lang="el-GR" altLang="zh-CN" sz="3000" dirty="0">
                <a:latin typeface="Calibri" panose="020F0502020204030204" pitchFamily="34" charset="0"/>
              </a:rPr>
              <a:t>των αριθμών</a:t>
            </a:r>
            <a:endParaRPr lang="el-GR" altLang="el-GR" sz="3000" dirty="0">
              <a:latin typeface="Calibri" panose="020F0502020204030204" pitchFamily="34" charset="0"/>
            </a:endParaRPr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 flipH="1">
            <a:off x="2299965" y="2925241"/>
            <a:ext cx="1695970" cy="1151831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4788024" y="2925241"/>
            <a:ext cx="1728192" cy="107982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3995936" y="4869160"/>
            <a:ext cx="1008063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0" name="Έλλειψη 9"/>
          <p:cNvSpPr/>
          <p:nvPr/>
        </p:nvSpPr>
        <p:spPr>
          <a:xfrm>
            <a:off x="3131840" y="1633662"/>
            <a:ext cx="2736304" cy="16513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832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l-GR" sz="2000" dirty="0"/>
              <a:t>ο</a:t>
            </a:r>
            <a:r>
              <a:rPr lang="el-GR" sz="2000" dirty="0" smtClean="0"/>
              <a:t> πλαίσιο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παρόν έργο αποτελεί την έκδοση 1.0.  </a:t>
            </a:r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16057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/>
              <a:t>Εθνικόν</a:t>
            </a:r>
            <a:r>
              <a:rPr lang="el-GR" sz="2000" dirty="0"/>
              <a:t> και </a:t>
            </a:r>
            <a:r>
              <a:rPr lang="el-GR" sz="2000" dirty="0" err="1"/>
              <a:t>Καποδιστριακόν</a:t>
            </a:r>
            <a:r>
              <a:rPr lang="el-GR" sz="2000" dirty="0"/>
              <a:t> </a:t>
            </a:r>
            <a:r>
              <a:rPr lang="el-GR" sz="2000" dirty="0" err="1"/>
              <a:t>Πανεπιστήμιον</a:t>
            </a:r>
            <a:r>
              <a:rPr lang="el-GR" sz="2000" dirty="0"/>
              <a:t> Αθηνών</a:t>
            </a:r>
            <a:r>
              <a:rPr lang="en-US" sz="2000" dirty="0"/>
              <a:t>, </a:t>
            </a:r>
            <a:r>
              <a:rPr lang="el-GR" sz="2000" dirty="0"/>
              <a:t>Δημήτρης Χασάπης. Δημήτρης Χασάπης. «</a:t>
            </a:r>
            <a:r>
              <a:rPr lang="el-GR" sz="2000" dirty="0" err="1"/>
              <a:t>Λογικο</a:t>
            </a:r>
            <a:r>
              <a:rPr lang="el-GR" sz="2000" dirty="0"/>
              <a:t>-μαθηματικές σχέσεις και αριθμητικές έννοιες στην προσχολική εκπαίδευση». Έκδοση: 1.0. Αθήνα 2015. Διαθέσιμο από τη δικτυακή διεύθυνση: </a:t>
            </a:r>
            <a:r>
              <a:rPr lang="en-US" sz="2000" dirty="0"/>
              <a:t>http://opencourses.uoa.gr/courses/ECD101</a:t>
            </a:r>
            <a:r>
              <a:rPr lang="el-GR" sz="2000" dirty="0"/>
              <a:t>.</a:t>
            </a:r>
          </a:p>
          <a:p>
            <a:pPr marL="0" indent="0">
              <a:buNone/>
            </a:pP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ΠΛΗΘΙΚΟΣ – ΔΙΑΤΑΚΤΙΚΟΣ ΑΡΙΘΜΟΣ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  <a:buNone/>
            </a:pPr>
            <a:r>
              <a:rPr lang="el-GR" altLang="zh-CN" dirty="0" smtClean="0"/>
              <a:t>Αριθμός </a:t>
            </a:r>
            <a:r>
              <a:rPr lang="el-GR" altLang="zh-CN" dirty="0" err="1"/>
              <a:t>πληθικός</a:t>
            </a:r>
            <a:r>
              <a:rPr lang="el-GR" altLang="zh-CN" dirty="0"/>
              <a:t> 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zh-CN" b="1" dirty="0"/>
              <a:t>έκφραση του πλήθους </a:t>
            </a:r>
          </a:p>
          <a:p>
            <a:pPr algn="ctr">
              <a:spcBef>
                <a:spcPct val="50000"/>
              </a:spcBef>
              <a:buNone/>
            </a:pPr>
            <a:endParaRPr lang="el-GR" altLang="zh-CN" dirty="0"/>
          </a:p>
          <a:p>
            <a:pPr algn="ctr">
              <a:spcBef>
                <a:spcPct val="50000"/>
              </a:spcBef>
              <a:buNone/>
            </a:pPr>
            <a:endParaRPr lang="el-GR" altLang="zh-CN" dirty="0"/>
          </a:p>
          <a:p>
            <a:pPr algn="ctr">
              <a:spcBef>
                <a:spcPct val="50000"/>
              </a:spcBef>
              <a:buNone/>
            </a:pPr>
            <a:r>
              <a:rPr lang="el-GR" altLang="zh-CN" dirty="0"/>
              <a:t>ανεξάρτητα από ποιοτικά χαρακτηριστικά </a:t>
            </a:r>
            <a:br>
              <a:rPr lang="el-GR" altLang="zh-CN" dirty="0"/>
            </a:br>
            <a:r>
              <a:rPr lang="el-GR" altLang="zh-CN" dirty="0"/>
              <a:t>και</a:t>
            </a:r>
            <a:br>
              <a:rPr lang="el-GR" altLang="zh-CN" dirty="0"/>
            </a:br>
            <a:r>
              <a:rPr lang="el-GR" altLang="zh-CN" dirty="0"/>
              <a:t>σχετικές θέσεις </a:t>
            </a:r>
          </a:p>
          <a:p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spcBef>
                <a:spcPct val="50000"/>
              </a:spcBef>
              <a:buNone/>
            </a:pPr>
            <a:r>
              <a:rPr lang="el-GR" altLang="zh-CN" dirty="0"/>
              <a:t>Α</a:t>
            </a:r>
            <a:r>
              <a:rPr lang="el-GR" altLang="zh-CN" dirty="0" smtClean="0"/>
              <a:t>ριθμός </a:t>
            </a:r>
            <a:r>
              <a:rPr lang="el-GR" altLang="zh-CN" dirty="0"/>
              <a:t>διατακτικός</a:t>
            </a:r>
            <a:endParaRPr lang="el-GR" altLang="zh-CN" u="sng" dirty="0"/>
          </a:p>
          <a:p>
            <a:pPr algn="ctr">
              <a:spcBef>
                <a:spcPct val="50000"/>
              </a:spcBef>
              <a:buNone/>
            </a:pPr>
            <a:r>
              <a:rPr lang="el-GR" altLang="zh-CN" b="1" dirty="0"/>
              <a:t>έκφραση της σχετικής θέσης </a:t>
            </a:r>
            <a:r>
              <a:rPr lang="el-GR" altLang="zh-CN" dirty="0"/>
              <a:t>ενός συγκεκριμένου στοιχείου σε μια σειρά </a:t>
            </a:r>
          </a:p>
          <a:p>
            <a:pPr algn="ctr">
              <a:spcBef>
                <a:spcPct val="50000"/>
              </a:spcBef>
              <a:buNone/>
            </a:pPr>
            <a:endParaRPr lang="el-GR" altLang="zh-CN" dirty="0"/>
          </a:p>
          <a:p>
            <a:pPr algn="ctr">
              <a:spcBef>
                <a:spcPct val="50000"/>
              </a:spcBef>
              <a:buNone/>
            </a:pPr>
            <a:r>
              <a:rPr lang="el-GR" altLang="zh-CN" dirty="0"/>
              <a:t>ανεξάρτητα από ποιοτικά χαρακτηριστικά</a:t>
            </a:r>
            <a:endParaRPr lang="el-GR" alt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7417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ΑΡΙΘΜΟΣ</a:t>
            </a:r>
            <a:endParaRPr lang="el-GR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>
          <a:xfrm>
            <a:off x="457200" y="159781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l-GR" altLang="el-GR" dirty="0"/>
              <a:t>στις έννοιες του αριθμού είναι ουσιαστική </a:t>
            </a:r>
            <a:r>
              <a:rPr lang="el-GR" altLang="el-GR" b="1" dirty="0"/>
              <a:t>η έννοια της </a:t>
            </a:r>
            <a:r>
              <a:rPr lang="el-GR" altLang="el-GR" b="1" dirty="0" smtClean="0"/>
              <a:t>μονάδας</a:t>
            </a:r>
          </a:p>
          <a:p>
            <a:pPr marL="0" indent="0" algn="ctr">
              <a:buNone/>
            </a:pPr>
            <a:endParaRPr lang="el-GR" altLang="el-GR" b="1" dirty="0"/>
          </a:p>
          <a:p>
            <a:pPr marL="0" indent="0" algn="ctr">
              <a:buNone/>
            </a:pPr>
            <a:r>
              <a:rPr lang="el-GR" altLang="el-GR" b="1" dirty="0"/>
              <a:t>η έννοια της μονάδας είναι σχετική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692275" y="4508921"/>
            <a:ext cx="647700" cy="576263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grpSp>
        <p:nvGrpSpPr>
          <p:cNvPr id="8" name="Group 15"/>
          <p:cNvGrpSpPr>
            <a:grpSpLocks/>
          </p:cNvGrpSpPr>
          <p:nvPr/>
        </p:nvGrpSpPr>
        <p:grpSpPr bwMode="auto">
          <a:xfrm>
            <a:off x="4211638" y="4364905"/>
            <a:ext cx="576262" cy="576263"/>
            <a:chOff x="2517" y="2387"/>
            <a:chExt cx="363" cy="363"/>
          </a:xfrm>
        </p:grpSpPr>
        <p:sp>
          <p:nvSpPr>
            <p:cNvPr id="9" name="Oval 13"/>
            <p:cNvSpPr>
              <a:spLocks noChangeArrowheads="1"/>
            </p:cNvSpPr>
            <p:nvPr/>
          </p:nvSpPr>
          <p:spPr bwMode="auto">
            <a:xfrm>
              <a:off x="2517" y="2387"/>
              <a:ext cx="136" cy="3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0" name="Oval 14"/>
            <p:cNvSpPr>
              <a:spLocks noChangeArrowheads="1"/>
            </p:cNvSpPr>
            <p:nvPr/>
          </p:nvSpPr>
          <p:spPr bwMode="auto">
            <a:xfrm>
              <a:off x="2744" y="2387"/>
              <a:ext cx="136" cy="3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1" name="Group 19"/>
          <p:cNvGrpSpPr>
            <a:grpSpLocks/>
          </p:cNvGrpSpPr>
          <p:nvPr/>
        </p:nvGrpSpPr>
        <p:grpSpPr bwMode="auto">
          <a:xfrm>
            <a:off x="6732588" y="4653831"/>
            <a:ext cx="1008062" cy="287337"/>
            <a:chOff x="4286" y="2704"/>
            <a:chExt cx="635" cy="181"/>
          </a:xfrm>
        </p:grpSpPr>
        <p:sp>
          <p:nvSpPr>
            <p:cNvPr id="12" name="Oval 16"/>
            <p:cNvSpPr>
              <a:spLocks noChangeArrowheads="1"/>
            </p:cNvSpPr>
            <p:nvPr/>
          </p:nvSpPr>
          <p:spPr bwMode="auto">
            <a:xfrm>
              <a:off x="4286" y="2704"/>
              <a:ext cx="181" cy="181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auto">
            <a:xfrm>
              <a:off x="4513" y="2704"/>
              <a:ext cx="181" cy="181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4" name="Oval 18"/>
            <p:cNvSpPr>
              <a:spLocks noChangeArrowheads="1"/>
            </p:cNvSpPr>
            <p:nvPr/>
          </p:nvSpPr>
          <p:spPr bwMode="auto">
            <a:xfrm>
              <a:off x="4740" y="2704"/>
              <a:ext cx="181" cy="181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971550" y="5348064"/>
            <a:ext cx="21605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400" b="1" dirty="0">
                <a:latin typeface="+mn-lt"/>
              </a:rPr>
              <a:t>Ένα </a:t>
            </a:r>
            <a:r>
              <a:rPr lang="el-GR" altLang="el-GR" sz="2400" dirty="0">
                <a:latin typeface="+mn-lt"/>
              </a:rPr>
              <a:t>μήλο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3419475" y="5229200"/>
            <a:ext cx="21605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400" b="1" dirty="0">
                <a:latin typeface="+mn-lt"/>
              </a:rPr>
              <a:t>Ένα</a:t>
            </a:r>
            <a:r>
              <a:rPr lang="el-GR" altLang="el-GR" sz="2400" dirty="0">
                <a:latin typeface="+mn-lt"/>
              </a:rPr>
              <a:t> ζευγάρι παπούτσια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6011863" y="5276056"/>
            <a:ext cx="2663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400" b="1" dirty="0">
                <a:latin typeface="+mn-lt"/>
              </a:rPr>
              <a:t>Μια τριάδα</a:t>
            </a:r>
          </a:p>
        </p:txBody>
      </p:sp>
    </p:spTree>
    <p:extLst>
      <p:ext uri="{BB962C8B-B14F-4D97-AF65-F5344CB8AC3E}">
        <p14:creationId xmlns:p14="http://schemas.microsoft.com/office/powerpoint/2010/main" val="312351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ΕΝΝΟΙΑ ΤΗΣ ΜΟΝΑΔΑΣ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854773"/>
          </a:xfrm>
        </p:spPr>
        <p:txBody>
          <a:bodyPr/>
          <a:lstStyle/>
          <a:p>
            <a:pPr marL="0" indent="0" algn="ctr">
              <a:buNone/>
            </a:pPr>
            <a:r>
              <a:rPr lang="el-GR" altLang="el-GR" dirty="0"/>
              <a:t>συναρτάται άμεσα με, και καθορίζει τον αριθμό ο οποίος προκύπτει από μετρήσεις μεγεθών</a:t>
            </a:r>
          </a:p>
          <a:p>
            <a:pPr marL="0" indent="0" algn="ctr">
              <a:spcBef>
                <a:spcPct val="50000"/>
              </a:spcBef>
              <a:buNone/>
            </a:pPr>
            <a:endParaRPr lang="el-GR" sz="2400" dirty="0"/>
          </a:p>
        </p:txBody>
      </p:sp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1403350" y="3284984"/>
            <a:ext cx="647700" cy="576262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5" name="Oval 6"/>
          <p:cNvSpPr>
            <a:spLocks noChangeArrowheads="1"/>
          </p:cNvSpPr>
          <p:nvPr/>
        </p:nvSpPr>
        <p:spPr bwMode="auto">
          <a:xfrm>
            <a:off x="1403648" y="4005064"/>
            <a:ext cx="647700" cy="576262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1403648" y="4725144"/>
            <a:ext cx="647700" cy="576262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922713" y="3284984"/>
            <a:ext cx="576262" cy="576262"/>
            <a:chOff x="2517" y="2387"/>
            <a:chExt cx="363" cy="363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2517" y="2387"/>
              <a:ext cx="136" cy="3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9" name="Oval 9"/>
            <p:cNvSpPr>
              <a:spLocks noChangeArrowheads="1"/>
            </p:cNvSpPr>
            <p:nvPr/>
          </p:nvSpPr>
          <p:spPr bwMode="auto">
            <a:xfrm>
              <a:off x="2744" y="2387"/>
              <a:ext cx="136" cy="3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923928" y="4221088"/>
            <a:ext cx="576262" cy="576262"/>
            <a:chOff x="2517" y="2387"/>
            <a:chExt cx="363" cy="363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2517" y="2387"/>
              <a:ext cx="136" cy="3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2744" y="2387"/>
              <a:ext cx="136" cy="3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3" name="Group 27"/>
          <p:cNvGrpSpPr>
            <a:grpSpLocks/>
          </p:cNvGrpSpPr>
          <p:nvPr/>
        </p:nvGrpSpPr>
        <p:grpSpPr bwMode="auto">
          <a:xfrm>
            <a:off x="6443663" y="3429000"/>
            <a:ext cx="1008062" cy="287337"/>
            <a:chOff x="4286" y="2704"/>
            <a:chExt cx="635" cy="181"/>
          </a:xfrm>
        </p:grpSpPr>
        <p:sp>
          <p:nvSpPr>
            <p:cNvPr id="14" name="Oval 28"/>
            <p:cNvSpPr>
              <a:spLocks noChangeArrowheads="1"/>
            </p:cNvSpPr>
            <p:nvPr/>
          </p:nvSpPr>
          <p:spPr bwMode="auto">
            <a:xfrm>
              <a:off x="4286" y="2704"/>
              <a:ext cx="181" cy="181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5" name="Oval 29"/>
            <p:cNvSpPr>
              <a:spLocks noChangeArrowheads="1"/>
            </p:cNvSpPr>
            <p:nvPr/>
          </p:nvSpPr>
          <p:spPr bwMode="auto">
            <a:xfrm>
              <a:off x="4513" y="2704"/>
              <a:ext cx="181" cy="181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6" name="Oval 30"/>
            <p:cNvSpPr>
              <a:spLocks noChangeArrowheads="1"/>
            </p:cNvSpPr>
            <p:nvPr/>
          </p:nvSpPr>
          <p:spPr bwMode="auto">
            <a:xfrm>
              <a:off x="4740" y="2704"/>
              <a:ext cx="181" cy="181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7" name="Group 27"/>
          <p:cNvGrpSpPr>
            <a:grpSpLocks/>
          </p:cNvGrpSpPr>
          <p:nvPr/>
        </p:nvGrpSpPr>
        <p:grpSpPr bwMode="auto">
          <a:xfrm>
            <a:off x="6443663" y="3789040"/>
            <a:ext cx="1008062" cy="287337"/>
            <a:chOff x="4286" y="2704"/>
            <a:chExt cx="635" cy="181"/>
          </a:xfrm>
        </p:grpSpPr>
        <p:sp>
          <p:nvSpPr>
            <p:cNvPr id="18" name="Oval 28"/>
            <p:cNvSpPr>
              <a:spLocks noChangeArrowheads="1"/>
            </p:cNvSpPr>
            <p:nvPr/>
          </p:nvSpPr>
          <p:spPr bwMode="auto">
            <a:xfrm>
              <a:off x="4286" y="2704"/>
              <a:ext cx="181" cy="181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9" name="Oval 29"/>
            <p:cNvSpPr>
              <a:spLocks noChangeArrowheads="1"/>
            </p:cNvSpPr>
            <p:nvPr/>
          </p:nvSpPr>
          <p:spPr bwMode="auto">
            <a:xfrm>
              <a:off x="4513" y="2704"/>
              <a:ext cx="181" cy="181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20" name="Oval 30"/>
            <p:cNvSpPr>
              <a:spLocks noChangeArrowheads="1"/>
            </p:cNvSpPr>
            <p:nvPr/>
          </p:nvSpPr>
          <p:spPr bwMode="auto">
            <a:xfrm>
              <a:off x="4740" y="2704"/>
              <a:ext cx="181" cy="181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1" name="Group 27"/>
          <p:cNvGrpSpPr>
            <a:grpSpLocks/>
          </p:cNvGrpSpPr>
          <p:nvPr/>
        </p:nvGrpSpPr>
        <p:grpSpPr bwMode="auto">
          <a:xfrm>
            <a:off x="6443663" y="4149080"/>
            <a:ext cx="1008062" cy="287337"/>
            <a:chOff x="4286" y="2704"/>
            <a:chExt cx="635" cy="181"/>
          </a:xfrm>
        </p:grpSpPr>
        <p:sp>
          <p:nvSpPr>
            <p:cNvPr id="22" name="Oval 28"/>
            <p:cNvSpPr>
              <a:spLocks noChangeArrowheads="1"/>
            </p:cNvSpPr>
            <p:nvPr/>
          </p:nvSpPr>
          <p:spPr bwMode="auto">
            <a:xfrm>
              <a:off x="4286" y="2704"/>
              <a:ext cx="181" cy="181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23" name="Oval 29"/>
            <p:cNvSpPr>
              <a:spLocks noChangeArrowheads="1"/>
            </p:cNvSpPr>
            <p:nvPr/>
          </p:nvSpPr>
          <p:spPr bwMode="auto">
            <a:xfrm>
              <a:off x="4513" y="2704"/>
              <a:ext cx="181" cy="181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24" name="Oval 30"/>
            <p:cNvSpPr>
              <a:spLocks noChangeArrowheads="1"/>
            </p:cNvSpPr>
            <p:nvPr/>
          </p:nvSpPr>
          <p:spPr bwMode="auto">
            <a:xfrm>
              <a:off x="4740" y="2704"/>
              <a:ext cx="181" cy="181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5" name="Group 27"/>
          <p:cNvGrpSpPr>
            <a:grpSpLocks/>
          </p:cNvGrpSpPr>
          <p:nvPr/>
        </p:nvGrpSpPr>
        <p:grpSpPr bwMode="auto">
          <a:xfrm>
            <a:off x="6444208" y="4509120"/>
            <a:ext cx="1008062" cy="287337"/>
            <a:chOff x="4286" y="2704"/>
            <a:chExt cx="635" cy="181"/>
          </a:xfrm>
        </p:grpSpPr>
        <p:sp>
          <p:nvSpPr>
            <p:cNvPr id="26" name="Oval 28"/>
            <p:cNvSpPr>
              <a:spLocks noChangeArrowheads="1"/>
            </p:cNvSpPr>
            <p:nvPr/>
          </p:nvSpPr>
          <p:spPr bwMode="auto">
            <a:xfrm>
              <a:off x="4286" y="2704"/>
              <a:ext cx="181" cy="181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27" name="Oval 29"/>
            <p:cNvSpPr>
              <a:spLocks noChangeArrowheads="1"/>
            </p:cNvSpPr>
            <p:nvPr/>
          </p:nvSpPr>
          <p:spPr bwMode="auto">
            <a:xfrm>
              <a:off x="4513" y="2704"/>
              <a:ext cx="181" cy="181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28" name="Oval 30"/>
            <p:cNvSpPr>
              <a:spLocks noChangeArrowheads="1"/>
            </p:cNvSpPr>
            <p:nvPr/>
          </p:nvSpPr>
          <p:spPr bwMode="auto">
            <a:xfrm>
              <a:off x="4740" y="2704"/>
              <a:ext cx="181" cy="181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755650" y="5589240"/>
            <a:ext cx="21605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400" b="1" dirty="0">
                <a:latin typeface="+mn-lt"/>
              </a:rPr>
              <a:t>Τρία</a:t>
            </a:r>
            <a:r>
              <a:rPr lang="el-GR" altLang="el-GR" sz="2400" dirty="0">
                <a:latin typeface="+mn-lt"/>
              </a:rPr>
              <a:t> μήλα</a:t>
            </a: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3203575" y="5559003"/>
            <a:ext cx="21605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400" b="1" dirty="0">
                <a:latin typeface="+mn-lt"/>
              </a:rPr>
              <a:t>Δύο</a:t>
            </a:r>
            <a:r>
              <a:rPr lang="el-GR" altLang="el-GR" sz="2400" dirty="0">
                <a:latin typeface="+mn-lt"/>
              </a:rPr>
              <a:t> ζευγάρια παπούτσια</a:t>
            </a: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5580583" y="5517232"/>
            <a:ext cx="26638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400" b="1" dirty="0" err="1" smtClean="0">
                <a:latin typeface="+mn-lt"/>
              </a:rPr>
              <a:t>Τέσσαρες</a:t>
            </a:r>
            <a:r>
              <a:rPr lang="el-GR" altLang="el-GR" sz="2400" dirty="0" smtClean="0">
                <a:latin typeface="+mn-lt"/>
              </a:rPr>
              <a:t> </a:t>
            </a:r>
            <a:r>
              <a:rPr lang="el-GR" altLang="el-GR" sz="2400" dirty="0">
                <a:latin typeface="+mn-lt"/>
              </a:rPr>
              <a:t>τριάδες</a:t>
            </a:r>
          </a:p>
        </p:txBody>
      </p:sp>
    </p:spTree>
    <p:extLst>
      <p:ext uri="{BB962C8B-B14F-4D97-AF65-F5344CB8AC3E}">
        <p14:creationId xmlns:p14="http://schemas.microsoft.com/office/powerpoint/2010/main" val="384332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968552"/>
          </a:xfrm>
        </p:spPr>
        <p:txBody>
          <a:bodyPr>
            <a:normAutofit fontScale="92500" lnSpcReduction="20000"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l-GR" altLang="el-GR" sz="2800" dirty="0"/>
              <a:t>μέγεθος συνεχές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el-GR" sz="2800" dirty="0"/>
              <a:t>ένα αδιαίρετο </a:t>
            </a:r>
            <a:r>
              <a:rPr lang="el-GR" altLang="el-GR" sz="2800" dirty="0" smtClean="0"/>
              <a:t>όλο</a:t>
            </a:r>
          </a:p>
          <a:p>
            <a:pPr algn="ctr">
              <a:spcBef>
                <a:spcPct val="50000"/>
              </a:spcBef>
              <a:buNone/>
            </a:pPr>
            <a:endParaRPr lang="el-GR" altLang="el-GR" sz="3400" b="1" dirty="0" smtClean="0"/>
          </a:p>
          <a:p>
            <a:pPr algn="ctr">
              <a:spcBef>
                <a:spcPct val="50000"/>
              </a:spcBef>
              <a:buNone/>
            </a:pPr>
            <a:r>
              <a:rPr lang="el-GR" altLang="el-GR" sz="3400" b="1" dirty="0" smtClean="0"/>
              <a:t>μέτρηση</a:t>
            </a:r>
          </a:p>
          <a:p>
            <a:pPr algn="ctr">
              <a:spcBef>
                <a:spcPct val="50000"/>
              </a:spcBef>
              <a:buNone/>
            </a:pPr>
            <a:endParaRPr lang="el-GR" altLang="el-GR" sz="2800" dirty="0"/>
          </a:p>
          <a:p>
            <a:pPr algn="ctr">
              <a:lnSpc>
                <a:spcPct val="160000"/>
              </a:lnSpc>
              <a:spcBef>
                <a:spcPct val="50000"/>
              </a:spcBef>
              <a:buNone/>
            </a:pPr>
            <a:r>
              <a:rPr lang="el-GR" altLang="el-GR" sz="3400" b="1" dirty="0"/>
              <a:t>α</a:t>
            </a:r>
            <a:r>
              <a:rPr lang="el-GR" altLang="el-GR" sz="3400" b="1" dirty="0" smtClean="0"/>
              <a:t>ριθμός μέτρο</a:t>
            </a:r>
          </a:p>
          <a:p>
            <a:pPr algn="ctr">
              <a:lnSpc>
                <a:spcPct val="160000"/>
              </a:lnSpc>
              <a:spcBef>
                <a:spcPct val="50000"/>
              </a:spcBef>
              <a:buNone/>
            </a:pPr>
            <a:r>
              <a:rPr lang="el-GR" altLang="el-GR" sz="2800" dirty="0" err="1" smtClean="0"/>
              <a:t>Πληθικός</a:t>
            </a:r>
            <a:r>
              <a:rPr lang="el-GR" altLang="el-GR" sz="2800" dirty="0" smtClean="0"/>
              <a:t> αριθμός + μονάδα μέτρησης</a:t>
            </a:r>
          </a:p>
          <a:p>
            <a:pPr algn="ctr">
              <a:spcBef>
                <a:spcPct val="50000"/>
              </a:spcBef>
              <a:buNone/>
            </a:pPr>
            <a:r>
              <a:rPr lang="en-US" altLang="el-GR" sz="2500" dirty="0" smtClean="0"/>
              <a:t>       </a:t>
            </a:r>
            <a:r>
              <a:rPr lang="el-GR" altLang="el-GR" sz="2800" dirty="0" smtClean="0"/>
              <a:t>= 6 </a:t>
            </a:r>
            <a:r>
              <a:rPr lang="en-US" altLang="el-GR" sz="2800" dirty="0" smtClean="0"/>
              <a:t>cm</a:t>
            </a:r>
            <a:endParaRPr lang="el-GR" altLang="el-GR" sz="2800" dirty="0" smtClean="0"/>
          </a:p>
          <a:p>
            <a:pPr algn="ctr">
              <a:spcBef>
                <a:spcPct val="50000"/>
              </a:spcBef>
              <a:buNone/>
            </a:pPr>
            <a:endParaRPr lang="el-GR" altLang="el-GR" b="1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2555875" y="2852936"/>
            <a:ext cx="3744913" cy="215900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 flipH="1">
            <a:off x="4500563" y="3861048"/>
            <a:ext cx="0" cy="7191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539056" y="6093420"/>
            <a:ext cx="3744912" cy="215900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482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2944</TotalTime>
  <Words>1541</Words>
  <Application>Microsoft Office PowerPoint</Application>
  <PresentationFormat>Προβολή στην οθόνη (4:3)</PresentationFormat>
  <Paragraphs>363</Paragraphs>
  <Slides>60</Slides>
  <Notes>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60</vt:i4>
      </vt:variant>
    </vt:vector>
  </HeadingPairs>
  <TitlesOfParts>
    <vt:vector size="68" baseType="lpstr">
      <vt:lpstr>ＭＳ Ｐゴシック</vt:lpstr>
      <vt:lpstr>宋体</vt:lpstr>
      <vt:lpstr>Arial</vt:lpstr>
      <vt:lpstr>Calibri</vt:lpstr>
      <vt:lpstr>Times New Roman</vt:lpstr>
      <vt:lpstr>Wingdings</vt:lpstr>
      <vt:lpstr>Wingdings 2</vt:lpstr>
      <vt:lpstr>Θέμα του Office</vt:lpstr>
      <vt:lpstr>ΛΟΓΙΚΟ-ΜΑΘΗΜΑΤΙΚΕΣ ΣΧΕΣΕΙΣ &amp;  ΑΡΙΘΜΗΤΙΚΕΣ ΕΝΝΟΙΕΣ  ΣΤΗΝ ΠΡΟΣΧΟΛΙΚΗ ΕΚΠΑΙΔΕΥΣΗ</vt:lpstr>
      <vt:lpstr>ΟΙ ΕΝΝΟΙΕΣ ΤΟΥ ΑΡΙΘΜΟΥ  ΤΙ ΕΝΑΙ ΑΡΙΘΜΟΣ;</vt:lpstr>
      <vt:lpstr>Η ΕΝΝΟΙΑ ΤΟΥ ΑΡΙΘΜΟΥ</vt:lpstr>
      <vt:lpstr>ΜΕΓΕΘΟΣ</vt:lpstr>
      <vt:lpstr>ΜΕΓΕΘΟΣ</vt:lpstr>
      <vt:lpstr>ΠΛΗΘΙΚΟΣ – ΔΙΑΤΑΚΤΙΚΟΣ ΑΡΙΘΜΟΣ</vt:lpstr>
      <vt:lpstr>ΑΡΙΘΜΟΣ</vt:lpstr>
      <vt:lpstr>Η ΕΝΝΟΙΑ ΤΗΣ ΜΟΝΑΔΑΣ</vt:lpstr>
      <vt:lpstr>Παρουσίαση του PowerPoint</vt:lpstr>
      <vt:lpstr>ΜΕΓΕΘΟΣ ΣΥΝΕΧΕΣ</vt:lpstr>
      <vt:lpstr>ΜΕΤΡΗΣΗ</vt:lpstr>
      <vt:lpstr>ΑΠΟΤΕΛΕΣΜΑ ΜΕΤΡΗΣΗΣ</vt:lpstr>
      <vt:lpstr>Παρουσίαση του PowerPoint</vt:lpstr>
      <vt:lpstr>Παρουσίαση του PowerPoint</vt:lpstr>
      <vt:lpstr>ΠΑΡΕΝΘΕΣΗ:</vt:lpstr>
      <vt:lpstr>ΠΑΡΕΝΘΕΣΗ:</vt:lpstr>
      <vt:lpstr>ΒΑΣΙΚΕΣ ΣΥΝΙΣΤΩΣΕΙΣ ΚΑΘΕ ΔΡΑΣΤΗΡΙΟΤΗΤΑΣ ΜΕΤΡΗΣΗΣ:</vt:lpstr>
      <vt:lpstr>ΒΑΣΙΚΕΣ ΣΥΝΙΣΤΩΣΕΙΣ ΚΑΘΕ ΔΡΑΣΤΗΡΙΟΤΗΤΑΣ ΜΕΤΡΗΣΗΣ:</vt:lpstr>
      <vt:lpstr>ΒΑΣΙΚΕΣ ΣΥΝΙΣΤΩΣΕΙΣ ΚΑΘΕ ΔΡΑΣΤΗΡΙΟΤΗΤΑΣ ΜΕΤΡΗΣΗΣ:</vt:lpstr>
      <vt:lpstr>ΠΑΡΕΝΘΕΣΗ:</vt:lpstr>
      <vt:lpstr>ΒΑΣΙΚΕΣ ΣΥΝΙΣΤΩΣΕΙΣ ΚΑΘΕ ΔΡΑΣΤΗΡΙΟΤΗΤΑΣ ΜΕΤΡΗΣΗΣ:</vt:lpstr>
      <vt:lpstr>ΜΕΤΡΗΣΗ</vt:lpstr>
      <vt:lpstr>Παρουσίαση του PowerPoint</vt:lpstr>
      <vt:lpstr>Παρουσίαση του PowerPoint</vt:lpstr>
      <vt:lpstr>ΑΠΟΤΕΛΕΣΜΑ ΜΕΤΡΗΣΗΣ</vt:lpstr>
      <vt:lpstr>Παρουσίαση του PowerPoint</vt:lpstr>
      <vt:lpstr>ΔΕΚΑΔΙΚΟ ΣΥΣΤΗΜΑ ΑΡΙΘΜΗΣΗΣ</vt:lpstr>
      <vt:lpstr>Παρουσίαση του PowerPoint</vt:lpstr>
      <vt:lpstr>PIAGE: ΜΕΤΡΗΣΗ</vt:lpstr>
      <vt:lpstr>ΣΤΑΔΙΑ ΑΝΑΠΤΥΞΗΣ ΤΩΝ ΔΡΑΣΤΗΡΙΟΤΗΤΩΝ ΜΕΤΡΗΣΗΣ</vt:lpstr>
      <vt:lpstr>ΣΤΑΔΙΑ ΑΝΑΠΤΥΞΗΣ ΤΩΝ ΔΡΑΣΤΗΡΙΟΤΗΤΩΝ ΜΕΤΡΗΣΗΣ</vt:lpstr>
      <vt:lpstr>ΣΤΑΔΙΑ ΑΝΑΠΤΥΞΗΣ ΤΩΝ ΔΡΑΣΤΗΡΙΟΤΗΤΩΝ ΜΕΤΡΗΣΗΣ</vt:lpstr>
      <vt:lpstr>ΣΤΑΔΙΑ ΑΝΑΠΤΥΞΗΣ ΤΩΝ ΔΡΑΣΤΗΡΙΟΤΗΤΩΝ ΜΕΤΡΗΣΗΣ</vt:lpstr>
      <vt:lpstr>ΜΕΤΡΗΣΗ ΜΕ ΤΥΠΙΚΕΣ ΜΟΝΑΔΕΣ</vt:lpstr>
      <vt:lpstr>ΤΟ ΜΕΤΡΙΚΟ ΣΥΣΤΗΜΑ</vt:lpstr>
      <vt:lpstr>ΒΑΣΙΚΗ ΜΟΝΑΔΑ ΜΕΤΡΗΣΗΣ</vt:lpstr>
      <vt:lpstr>ΜΕΓΕΘΗ - ΜΕΤΡΗΣΕΙΣ</vt:lpstr>
      <vt:lpstr>ΥΠΕΝΘΥΜΙΣΗ</vt:lpstr>
      <vt:lpstr>ΜΕΓΕΘΟΣ - ΜΕΤΡΗΣΗ</vt:lpstr>
      <vt:lpstr>ΜΗΚΟΣ</vt:lpstr>
      <vt:lpstr>ΜΗΚΟΣ</vt:lpstr>
      <vt:lpstr>ΜΗΚΟΣ</vt:lpstr>
      <vt:lpstr>ΜΗΚΟΣ</vt:lpstr>
      <vt:lpstr>ΜΕΤΡΗΣΗ</vt:lpstr>
      <vt:lpstr>ΜΕΤΡΗΣΗ ΜΕ ΤΥΠΙΚΕΣ ΜΟΝΑΔΕΣ</vt:lpstr>
      <vt:lpstr>ΜΕΓΕΘΟΣ - ΜΕΤΡΗΣΗ</vt:lpstr>
      <vt:lpstr>ΜΕΓΕΘΟΣ - ΜΕΤΡΗΣΗ</vt:lpstr>
      <vt:lpstr>Η ΚΑΤΑΝΟΗΣΗ ΤΗΣ ΧΩΡΗΤΙΚΟΤΗΤΑΣ</vt:lpstr>
      <vt:lpstr>ΜΕΓΕΘΟΣ ΜΕΤΡΗΣΗ</vt:lpstr>
      <vt:lpstr>ΚΩΔΙΚΟΠΟΙΗΣΗ ΣΤΟΙΧΕΙΩΝ</vt:lpstr>
      <vt:lpstr>ΚΩΔΙΚΟΣ ΑΡΙΘΜΟΣ</vt:lpstr>
      <vt:lpstr>ΚΩΔΙΚΟΙ ΑΡΙΘΜΟΙ</vt:lpstr>
      <vt:lpstr>Η ΕΝΝΟΙΑ ΤΟΥ ΑΡΙΘΜΟΥ</vt:lpstr>
      <vt:lpstr>Τέλος Ενότητας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Athanasia</cp:lastModifiedBy>
  <cp:revision>332</cp:revision>
  <dcterms:created xsi:type="dcterms:W3CDTF">2012-09-06T09:03:05Z</dcterms:created>
  <dcterms:modified xsi:type="dcterms:W3CDTF">2015-07-20T09:08:57Z</dcterms:modified>
</cp:coreProperties>
</file>