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9" r:id="rId46"/>
    <p:sldId id="345" r:id="rId47"/>
    <p:sldId id="346" r:id="rId48"/>
    <p:sldId id="347" r:id="rId49"/>
    <p:sldId id="348" r:id="rId50"/>
    <p:sldId id="280" r:id="rId51"/>
    <p:sldId id="290" r:id="rId52"/>
    <p:sldId id="295" r:id="rId53"/>
    <p:sldId id="299" r:id="rId54"/>
    <p:sldId id="292" r:id="rId55"/>
    <p:sldId id="291" r:id="rId56"/>
    <p:sldId id="294" r:id="rId5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Lst>
        </p14:section>
        <p14:section name="Ενότητα χωρίς τίτλο" id="{7D049ABB-F8F1-483C-AD9E-B0615B930D14}">
          <p14:sldIdLst>
            <p14:sldId id="300"/>
            <p14:sldId id="301"/>
            <p14:sldId id="302"/>
            <p14:sldId id="303"/>
            <p14:sldId id="304"/>
            <p14:sldId id="305"/>
            <p14:sldId id="306"/>
            <p14:sldId id="307"/>
            <p14:sldId id="308"/>
            <p14:sldId id="309"/>
            <p14:sldId id="310"/>
            <p14:sldId id="312"/>
            <p14:sldId id="313"/>
            <p14:sldId id="314"/>
            <p14:sldId id="315"/>
            <p14:sldId id="316"/>
            <p14:sldId id="317"/>
            <p14:sldId id="318"/>
            <p14:sldId id="319"/>
            <p14:sldId id="320"/>
            <p14:sldId id="321"/>
            <p14:sldId id="322"/>
            <p14:sldId id="323"/>
            <p14:sldId id="324"/>
            <p14:sldId id="325"/>
            <p14:sldId id="326"/>
            <p14:sldId id="327"/>
            <p14:sldId id="328"/>
            <p14:sldId id="330"/>
            <p14:sldId id="331"/>
            <p14:sldId id="332"/>
            <p14:sldId id="333"/>
            <p14:sldId id="334"/>
            <p14:sldId id="335"/>
            <p14:sldId id="336"/>
            <p14:sldId id="337"/>
            <p14:sldId id="338"/>
            <p14:sldId id="339"/>
            <p14:sldId id="340"/>
            <p14:sldId id="341"/>
            <p14:sldId id="342"/>
            <p14:sldId id="343"/>
            <p14:sldId id="344"/>
            <p14:sldId id="349"/>
            <p14:sldId id="345"/>
            <p14:sldId id="346"/>
            <p14:sldId id="347"/>
            <p14:sldId id="348"/>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58" d="100"/>
          <a:sy n="58" d="100"/>
        </p:scale>
        <p:origin x="72" y="4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29/8/2015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Θεμελιώδεις</a:t>
            </a:r>
            <a:r>
              <a:rPr lang="el-GR" sz="1000" baseline="0" dirty="0" smtClean="0">
                <a:solidFill>
                  <a:srgbClr val="5075BC"/>
                </a:solidFill>
                <a:ea typeface="+mn-ea"/>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Θεμελιώδεις</a:t>
            </a:r>
            <a:r>
              <a:rPr lang="el-GR" sz="1000" baseline="0" dirty="0" smtClean="0">
                <a:solidFill>
                  <a:srgbClr val="5075BC"/>
                </a:solidFill>
                <a:ea typeface="+mn-ea"/>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Θεμελιώδεις</a:t>
            </a:r>
            <a:r>
              <a:rPr lang="el-GR" sz="1000" baseline="0" dirty="0" smtClean="0">
                <a:solidFill>
                  <a:srgbClr val="5075BC"/>
                </a:solidFill>
                <a:ea typeface="+mn-ea"/>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solidFill>
                  <a:srgbClr val="5075BC"/>
                </a:solidFill>
                <a:ea typeface="+mn-ea"/>
                <a:cs typeface="+mn-cs"/>
              </a:rPr>
              <a:t>Θεμελιώδεις</a:t>
            </a:r>
            <a:r>
              <a:rPr lang="el-GR" sz="1000" baseline="0" dirty="0" smtClean="0">
                <a:solidFill>
                  <a:srgbClr val="5075BC"/>
                </a:solidFill>
                <a:ea typeface="+mn-ea"/>
                <a:cs typeface="+mn-cs"/>
              </a:rPr>
              <a:t> μορφές της λογικής σκέψης</a:t>
            </a:r>
            <a:endParaRPr lang="en-US" sz="1000" dirty="0" smtClean="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Θεμελιώδεις</a:t>
            </a:r>
            <a:r>
              <a:rPr lang="el-GR" sz="1000" baseline="0" dirty="0" smtClean="0">
                <a:solidFill>
                  <a:srgbClr val="5075BC"/>
                </a:solidFill>
                <a:ea typeface="+mn-ea"/>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ＭＳ Ｐゴシック" pitchFamily="34" charset="-128"/>
                <a:cs typeface="+mn-cs"/>
              </a:rPr>
              <a:t>Θεμελιώδεις</a:t>
            </a:r>
            <a:r>
              <a:rPr lang="el-GR" sz="1000" baseline="0" dirty="0" smtClean="0">
                <a:solidFill>
                  <a:srgbClr val="5075BC"/>
                </a:solidFill>
                <a:ea typeface="ＭＳ Ｐゴシック" pitchFamily="34" charset="-128"/>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ＭＳ Ｐゴシック" pitchFamily="34" charset="-128"/>
                <a:cs typeface="+mn-cs"/>
              </a:rPr>
              <a:t>Θεμελιώδεις</a:t>
            </a:r>
            <a:r>
              <a:rPr lang="el-GR" sz="1000" baseline="0" dirty="0" smtClean="0">
                <a:solidFill>
                  <a:srgbClr val="5075BC"/>
                </a:solidFill>
                <a:ea typeface="ＭＳ Ｐゴシック" pitchFamily="34" charset="-128"/>
                <a:cs typeface="+mn-cs"/>
              </a:rPr>
              <a:t> μορφές της λογικής σκέψης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Autofit/>
          </a:bodyPr>
          <a:lstStyle/>
          <a:p>
            <a:r>
              <a:rPr lang="el-GR" sz="3200" dirty="0" smtClean="0">
                <a:solidFill>
                  <a:srgbClr val="5075BC"/>
                </a:solidFill>
              </a:rPr>
              <a:t>ΛΟΓΙΚΟ-ΜΑΘΗΜΑΤΙΚΕΣ </a:t>
            </a:r>
            <a:r>
              <a:rPr lang="el-GR" sz="3200" dirty="0">
                <a:solidFill>
                  <a:srgbClr val="5075BC"/>
                </a:solidFill>
              </a:rPr>
              <a:t>ΣΧΕΣΕΙΣ &amp; </a:t>
            </a:r>
            <a:br>
              <a:rPr lang="el-GR" sz="3200" dirty="0">
                <a:solidFill>
                  <a:srgbClr val="5075BC"/>
                </a:solidFill>
              </a:rPr>
            </a:br>
            <a:r>
              <a:rPr lang="el-GR" sz="3200" dirty="0">
                <a:solidFill>
                  <a:srgbClr val="5075BC"/>
                </a:solidFill>
              </a:rPr>
              <a:t>ΑΡΙΘΜΗΤΙΚΕΣ ΕΝΝΟΙΕΣ </a:t>
            </a:r>
            <a:br>
              <a:rPr lang="el-GR" sz="3200" dirty="0">
                <a:solidFill>
                  <a:srgbClr val="5075BC"/>
                </a:solidFill>
              </a:rPr>
            </a:br>
            <a:r>
              <a:rPr lang="el-GR" sz="3200" dirty="0">
                <a:solidFill>
                  <a:srgbClr val="5075BC"/>
                </a:solidFill>
              </a:rPr>
              <a:t>ΣΤΗΝ ΠΡΟΣΧΟΛΙΚΗ ΕΚΠΑΙΔΕΥΣΗ</a:t>
            </a:r>
          </a:p>
        </p:txBody>
      </p:sp>
      <p:sp>
        <p:nvSpPr>
          <p:cNvPr id="3" name="Υπότιτλος 2"/>
          <p:cNvSpPr>
            <a:spLocks noGrp="1"/>
          </p:cNvSpPr>
          <p:nvPr>
            <p:ph type="subTitle" idx="1"/>
          </p:nvPr>
        </p:nvSpPr>
        <p:spPr>
          <a:xfrm>
            <a:off x="663824" y="3645024"/>
            <a:ext cx="7776864" cy="1752600"/>
          </a:xfrm>
        </p:spPr>
        <p:txBody>
          <a:bodyPr>
            <a:noAutofit/>
          </a:bodyPr>
          <a:lstStyle/>
          <a:p>
            <a:r>
              <a:rPr lang="el-GR" sz="2800" dirty="0" smtClean="0">
                <a:solidFill>
                  <a:srgbClr val="5075BC"/>
                </a:solidFill>
                <a:latin typeface="+mj-lt"/>
                <a:ea typeface="+mj-ea"/>
                <a:cs typeface="+mj-cs"/>
              </a:rPr>
              <a:t>Ενότητα </a:t>
            </a:r>
            <a:r>
              <a:rPr lang="en-US" sz="2800" dirty="0">
                <a:solidFill>
                  <a:srgbClr val="5075BC"/>
                </a:solidFill>
                <a:latin typeface="+mj-lt"/>
                <a:ea typeface="+mj-ea"/>
                <a:cs typeface="+mj-cs"/>
              </a:rPr>
              <a:t>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Θεμελιώδεις μορφές της λογικής σκέψης</a:t>
            </a:r>
          </a:p>
          <a:p>
            <a:endParaRPr lang="en-US" sz="2800" dirty="0" smtClean="0"/>
          </a:p>
          <a:p>
            <a:r>
              <a:rPr lang="el-GR" sz="2400" dirty="0" smtClean="0"/>
              <a:t>Δημήτρης Χασάπης</a:t>
            </a:r>
          </a:p>
          <a:p>
            <a:endParaRPr lang="el-GR" sz="2800" dirty="0" smtClean="0"/>
          </a:p>
          <a:p>
            <a:endParaRPr lang="el-GR" sz="2400" dirty="0" smtClean="0"/>
          </a:p>
          <a:p>
            <a:r>
              <a:rPr lang="el-GR" sz="2400" b="1" dirty="0" smtClean="0"/>
              <a:t>Τμήμα </a:t>
            </a:r>
            <a:r>
              <a:rPr lang="el-GR" sz="2400" b="1" dirty="0"/>
              <a:t>Εκπαίδευσης και </a:t>
            </a:r>
            <a:r>
              <a:rPr lang="el-GR" sz="2400" b="1" dirty="0" smtClean="0"/>
              <a:t>Αγωγής στην </a:t>
            </a:r>
            <a:r>
              <a:rPr lang="el-GR" sz="2400" b="1" dirty="0"/>
              <a:t>Προσχολική Ηλικία </a:t>
            </a:r>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ΕΚΦΡΑΣΗ ΛΟΓΙΚΗΣ ΚΡΙΣΗΣ</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20000"/>
          </a:bodyPr>
          <a:lstStyle/>
          <a:p>
            <a:pPr algn="ctr">
              <a:spcBef>
                <a:spcPct val="50000"/>
              </a:spcBef>
              <a:buNone/>
            </a:pPr>
            <a:r>
              <a:rPr lang="el-GR" altLang="zh-CN" sz="3400" b="1" dirty="0">
                <a:latin typeface="Calibri" panose="020F0502020204030204" pitchFamily="34" charset="0"/>
              </a:rPr>
              <a:t>Κάθε λογική κρίση εκφράζεται γλωσσικά με τη μορφή μιας πρότασης </a:t>
            </a:r>
          </a:p>
          <a:p>
            <a:pPr marL="0" algn="just">
              <a:spcBef>
                <a:spcPct val="50000"/>
              </a:spcBef>
              <a:buNone/>
            </a:pPr>
            <a:r>
              <a:rPr lang="el-GR" altLang="zh-CN" sz="3400" dirty="0">
                <a:latin typeface="Calibri" panose="020F0502020204030204" pitchFamily="34" charset="0"/>
              </a:rPr>
              <a:t>και όταν διατυπώνεται με πλήρη ανάπτυξη του νοήματος της αποτελείται από τρία βασικά στοιχεία ή όρους:</a:t>
            </a:r>
          </a:p>
          <a:p>
            <a:pPr marL="0" indent="0">
              <a:spcBef>
                <a:spcPct val="0"/>
              </a:spcBef>
              <a:buNone/>
            </a:pPr>
            <a:endParaRPr lang="el-GR" altLang="el-GR" sz="3400" dirty="0">
              <a:latin typeface="Calibri" panose="020F0502020204030204" pitchFamily="34" charset="0"/>
            </a:endParaRPr>
          </a:p>
          <a:p>
            <a:pPr>
              <a:spcBef>
                <a:spcPct val="0"/>
              </a:spcBef>
            </a:pPr>
            <a:r>
              <a:rPr lang="el-GR" altLang="el-GR" sz="3400" dirty="0">
                <a:latin typeface="Calibri" panose="020F0502020204030204" pitchFamily="34" charset="0"/>
              </a:rPr>
              <a:t>Το Υποκείμενο της κρίσης</a:t>
            </a:r>
          </a:p>
          <a:p>
            <a:pPr>
              <a:spcBef>
                <a:spcPct val="0"/>
              </a:spcBef>
            </a:pPr>
            <a:r>
              <a:rPr lang="el-GR" altLang="el-GR" sz="3400" dirty="0">
                <a:latin typeface="Calibri" panose="020F0502020204030204" pitchFamily="34" charset="0"/>
              </a:rPr>
              <a:t>Το Κατηγορούμενο (αντικείμενο) της κρίσης και</a:t>
            </a:r>
          </a:p>
          <a:p>
            <a:pPr>
              <a:spcBef>
                <a:spcPct val="0"/>
              </a:spcBef>
            </a:pPr>
            <a:r>
              <a:rPr lang="el-GR" altLang="el-GR" sz="3400" dirty="0">
                <a:latin typeface="Calibri" panose="020F0502020204030204" pitchFamily="34" charset="0"/>
              </a:rPr>
              <a:t>το ρήμα που εκφράζει τη  σχέση μεταξύ των δύο εννοιών (υποκειμένου και κατηγορουμένου).</a:t>
            </a:r>
          </a:p>
          <a:p>
            <a:pPr>
              <a:spcBef>
                <a:spcPct val="0"/>
              </a:spcBef>
            </a:pPr>
            <a:endParaRPr lang="el-GR" altLang="el-GR" sz="3400" dirty="0">
              <a:latin typeface="Calibri" panose="020F0502020204030204" pitchFamily="34" charset="0"/>
            </a:endParaRPr>
          </a:p>
          <a:p>
            <a:pPr>
              <a:spcBef>
                <a:spcPct val="0"/>
              </a:spcBef>
              <a:buNone/>
            </a:pPr>
            <a:r>
              <a:rPr lang="el-GR" altLang="el-GR" sz="3400" dirty="0">
                <a:latin typeface="Calibri" panose="020F0502020204030204" pitchFamily="34" charset="0"/>
              </a:rPr>
              <a:t>Παράδειγμα «το Υ ισούται (= είναι ίσο) με Κ».</a:t>
            </a:r>
          </a:p>
          <a:p>
            <a:pPr marL="0" indent="0">
              <a:buNone/>
            </a:pPr>
            <a:endParaRPr lang="el-GR" dirty="0"/>
          </a:p>
        </p:txBody>
      </p:sp>
    </p:spTree>
    <p:extLst>
      <p:ext uri="{BB962C8B-B14F-4D97-AF65-F5344CB8AC3E}">
        <p14:creationId xmlns:p14="http://schemas.microsoft.com/office/powerpoint/2010/main" val="2811320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ΣΗΜΕΙΩΣΗ</a:t>
            </a:r>
            <a:endParaRPr lang="el-GR" dirty="0"/>
          </a:p>
        </p:txBody>
      </p:sp>
      <p:sp>
        <p:nvSpPr>
          <p:cNvPr id="3" name="Θέση περιεχομένου 2"/>
          <p:cNvSpPr>
            <a:spLocks noGrp="1"/>
          </p:cNvSpPr>
          <p:nvPr>
            <p:ph idx="1"/>
          </p:nvPr>
        </p:nvSpPr>
        <p:spPr>
          <a:xfrm>
            <a:off x="464156" y="1556792"/>
            <a:ext cx="8229600" cy="4968552"/>
          </a:xfrm>
        </p:spPr>
        <p:txBody>
          <a:bodyPr>
            <a:normAutofit fontScale="92500" lnSpcReduction="10000"/>
          </a:bodyPr>
          <a:lstStyle/>
          <a:p>
            <a:pPr marL="0" algn="just">
              <a:spcBef>
                <a:spcPct val="0"/>
              </a:spcBef>
              <a:buNone/>
            </a:pPr>
            <a:r>
              <a:rPr lang="el-GR" altLang="el-GR" dirty="0" smtClean="0">
                <a:latin typeface="Calibri" panose="020F0502020204030204" pitchFamily="34" charset="0"/>
              </a:rPr>
              <a:t>Το υποκείμενο μιας λογικής κρίσης δεν συμπίπτει πάντοτε με το γραμματικό υποκείμενο της αντίστοιχης πρότασης, </a:t>
            </a:r>
          </a:p>
          <a:p>
            <a:pPr marL="0" algn="just">
              <a:spcBef>
                <a:spcPct val="0"/>
              </a:spcBef>
              <a:buNone/>
            </a:pPr>
            <a:r>
              <a:rPr lang="el-GR" altLang="el-GR" dirty="0" smtClean="0">
                <a:latin typeface="Calibri" panose="020F0502020204030204" pitchFamily="34" charset="0"/>
              </a:rPr>
              <a:t>όπως και το κατηγορούμενο μιας λογικής κρίσης δεν συμπίπτει πάντοτε με το γραμματικό κατηγορούμενο της αντίστοιχης πρότασης με την οποία εκφράζεται. </a:t>
            </a:r>
          </a:p>
          <a:p>
            <a:pPr marL="0" algn="just">
              <a:spcBef>
                <a:spcPct val="0"/>
              </a:spcBef>
              <a:buNone/>
            </a:pPr>
            <a:endParaRPr lang="el-GR" altLang="el-GR" dirty="0" smtClean="0">
              <a:latin typeface="Calibri" panose="020F0502020204030204" pitchFamily="34" charset="0"/>
            </a:endParaRPr>
          </a:p>
          <a:p>
            <a:pPr marL="0" algn="just">
              <a:spcBef>
                <a:spcPct val="0"/>
              </a:spcBef>
              <a:buNone/>
            </a:pPr>
            <a:r>
              <a:rPr lang="el-GR" altLang="el-GR" dirty="0" smtClean="0">
                <a:latin typeface="Calibri" panose="020F0502020204030204" pitchFamily="34" charset="0"/>
              </a:rPr>
              <a:t>Το ασύμπτωτο αυτό μεταξύ λογικών κρίσεων και γραμματικών προτάσεων δημιουργεί συχνά παρανοήσεις.</a:t>
            </a:r>
            <a:r>
              <a:rPr lang="el-GR" altLang="el-GR" sz="2800" dirty="0" smtClean="0">
                <a:latin typeface="Calibri" panose="020F0502020204030204" pitchFamily="34" charset="0"/>
              </a:rPr>
              <a:t> </a:t>
            </a:r>
          </a:p>
          <a:p>
            <a:pPr marL="0" indent="0">
              <a:buNone/>
            </a:pPr>
            <a:endParaRPr lang="el-GR" dirty="0"/>
          </a:p>
        </p:txBody>
      </p:sp>
    </p:spTree>
    <p:extLst>
      <p:ext uri="{BB962C8B-B14F-4D97-AF65-F5344CB8AC3E}">
        <p14:creationId xmlns:p14="http://schemas.microsoft.com/office/powerpoint/2010/main" val="3146083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ΠΑΡΑΔΕΙΓΜΑ</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20000"/>
          </a:bodyPr>
          <a:lstStyle/>
          <a:p>
            <a:pPr marL="0" algn="just">
              <a:spcBef>
                <a:spcPct val="50000"/>
              </a:spcBef>
              <a:buNone/>
            </a:pPr>
            <a:r>
              <a:rPr lang="el-GR" altLang="el-GR" sz="3700" dirty="0" smtClean="0"/>
              <a:t>«</a:t>
            </a:r>
            <a:r>
              <a:rPr lang="el-GR" altLang="el-GR" sz="3700" u="sng" dirty="0" smtClean="0"/>
              <a:t>το τετράγωνο της </a:t>
            </a:r>
            <a:r>
              <a:rPr lang="el-GR" altLang="el-GR" sz="3700" u="sng" dirty="0" err="1" smtClean="0"/>
              <a:t>υποτείνουσας</a:t>
            </a:r>
            <a:r>
              <a:rPr lang="el-GR" altLang="el-GR" sz="3700" u="sng" dirty="0" smtClean="0"/>
              <a:t> πλευράς ενός ορθογωνίου τριγώνου</a:t>
            </a:r>
            <a:r>
              <a:rPr lang="el-GR" altLang="el-GR" sz="3700" dirty="0" smtClean="0"/>
              <a:t> είναι ίσο </a:t>
            </a:r>
            <a:r>
              <a:rPr lang="el-GR" altLang="el-GR" sz="3700" u="sng" dirty="0" smtClean="0"/>
              <a:t>με το άθροισμα των τετραγώνων των δύο καθέτων πλευρών του</a:t>
            </a:r>
            <a:r>
              <a:rPr lang="el-GR" altLang="el-GR" sz="3700" dirty="0" smtClean="0"/>
              <a:t>», </a:t>
            </a:r>
          </a:p>
          <a:p>
            <a:pPr marL="0" algn="just">
              <a:spcBef>
                <a:spcPct val="50000"/>
              </a:spcBef>
              <a:buNone/>
            </a:pPr>
            <a:r>
              <a:rPr lang="el-GR" altLang="el-GR" sz="3700" dirty="0" smtClean="0"/>
              <a:t>ούτε το πρώτο μέλος της ισότητας είναι το λογικό υποκείμενο ούτε το δεύτερο μέλος είναι το λογικό κατηγορούμενο. </a:t>
            </a:r>
          </a:p>
          <a:p>
            <a:pPr marL="0" algn="just">
              <a:spcBef>
                <a:spcPct val="50000"/>
              </a:spcBef>
              <a:buNone/>
            </a:pPr>
            <a:r>
              <a:rPr lang="el-GR" altLang="el-GR" sz="3700" dirty="0" smtClean="0"/>
              <a:t>Η τυπικά ορθή διατύπωση της λογικής κρίσης: </a:t>
            </a:r>
            <a:br>
              <a:rPr lang="el-GR" altLang="el-GR" sz="3700" dirty="0" smtClean="0"/>
            </a:br>
            <a:r>
              <a:rPr lang="el-GR" altLang="el-GR" sz="3700" dirty="0" smtClean="0"/>
              <a:t>«</a:t>
            </a:r>
            <a:r>
              <a:rPr lang="el-GR" altLang="el-GR" sz="3700" b="1" dirty="0" smtClean="0"/>
              <a:t>το τετράγωνο της </a:t>
            </a:r>
            <a:r>
              <a:rPr lang="el-GR" altLang="el-GR" sz="3700" b="1" dirty="0" err="1" smtClean="0"/>
              <a:t>υποτείνουσας</a:t>
            </a:r>
            <a:r>
              <a:rPr lang="el-GR" altLang="el-GR" sz="3700" b="1" dirty="0" smtClean="0"/>
              <a:t> πλευράς ενός ορθογωνίου τριγώνου και το άθροισμα των τετραγώνων των δύο καθέτων πλευρών του </a:t>
            </a:r>
            <a:r>
              <a:rPr lang="el-GR" altLang="el-GR" sz="3700" b="1" dirty="0" smtClean="0"/>
              <a:t>ΕΙΝΑΙ</a:t>
            </a:r>
            <a:r>
              <a:rPr lang="el-GR" altLang="el-GR" sz="3700" dirty="0" smtClean="0"/>
              <a:t> </a:t>
            </a:r>
            <a:r>
              <a:rPr lang="el-GR" altLang="el-GR" sz="3700" b="1" dirty="0" smtClean="0"/>
              <a:t>ίσα</a:t>
            </a:r>
            <a:r>
              <a:rPr lang="el-GR" altLang="el-GR" sz="3700" dirty="0" smtClean="0"/>
              <a:t>».</a:t>
            </a:r>
            <a:endParaRPr lang="el-GR" altLang="el-GR" sz="3700" dirty="0" smtClean="0">
              <a:solidFill>
                <a:srgbClr val="FF0000"/>
              </a:solidFill>
            </a:endParaRPr>
          </a:p>
        </p:txBody>
      </p:sp>
    </p:spTree>
    <p:extLst>
      <p:ext uri="{BB962C8B-B14F-4D97-AF65-F5344CB8AC3E}">
        <p14:creationId xmlns:p14="http://schemas.microsoft.com/office/powerpoint/2010/main" val="191267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ctr">
              <a:spcBef>
                <a:spcPct val="0"/>
              </a:spcBef>
              <a:buNone/>
            </a:pPr>
            <a:endParaRPr lang="el-GR" altLang="el-GR" b="1" dirty="0" smtClean="0">
              <a:latin typeface="Times New Roman" panose="02020603050405020304" pitchFamily="18" charset="0"/>
            </a:endParaRPr>
          </a:p>
          <a:p>
            <a:pPr algn="ctr">
              <a:spcBef>
                <a:spcPct val="0"/>
              </a:spcBef>
              <a:buNone/>
            </a:pPr>
            <a:r>
              <a:rPr lang="el-GR" altLang="el-GR" sz="3800" dirty="0" smtClean="0">
                <a:latin typeface="Calibri" panose="020F0502020204030204" pitchFamily="34" charset="0"/>
              </a:rPr>
              <a:t>οι </a:t>
            </a:r>
            <a:r>
              <a:rPr lang="el-GR" altLang="el-GR" sz="3800" dirty="0">
                <a:latin typeface="Calibri" panose="020F0502020204030204" pitchFamily="34" charset="0"/>
              </a:rPr>
              <a:t>λογικές κρίσεις </a:t>
            </a:r>
          </a:p>
          <a:p>
            <a:pPr algn="ctr">
              <a:spcBef>
                <a:spcPct val="0"/>
              </a:spcBef>
              <a:buNone/>
            </a:pPr>
            <a:r>
              <a:rPr lang="el-GR" altLang="el-GR" sz="3800" dirty="0">
                <a:latin typeface="Calibri" panose="020F0502020204030204" pitchFamily="34" charset="0"/>
              </a:rPr>
              <a:t>διακρίνονται σε διάφορες κατηγορίες </a:t>
            </a:r>
          </a:p>
          <a:p>
            <a:pPr algn="ctr">
              <a:spcBef>
                <a:spcPct val="0"/>
              </a:spcBef>
              <a:buNone/>
            </a:pPr>
            <a:r>
              <a:rPr lang="el-GR" altLang="el-GR" sz="3800" dirty="0">
                <a:latin typeface="Calibri" panose="020F0502020204030204" pitchFamily="34" charset="0"/>
              </a:rPr>
              <a:t>με διάφορα κριτήρια</a:t>
            </a:r>
            <a:endParaRPr lang="el-GR" altLang="el-GR" sz="3800" dirty="0">
              <a:solidFill>
                <a:srgbClr val="FF0000"/>
              </a:solidFill>
              <a:latin typeface="Calibri" panose="020F0502020204030204" pitchFamily="34" charset="0"/>
            </a:endParaRPr>
          </a:p>
          <a:p>
            <a:endParaRPr lang="el-GR" dirty="0"/>
          </a:p>
        </p:txBody>
      </p:sp>
    </p:spTree>
    <p:extLst>
      <p:ext uri="{BB962C8B-B14F-4D97-AF65-F5344CB8AC3E}">
        <p14:creationId xmlns:p14="http://schemas.microsoft.com/office/powerpoint/2010/main" val="2339402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ΚΑΤΑΦΑΤΙΚΕΣ – ΑΠΟΦΑΤΙΚΕΣ ΚΡΙΣΕΙΣ</a:t>
            </a:r>
            <a:endParaRPr lang="el-GR" dirty="0"/>
          </a:p>
        </p:txBody>
      </p:sp>
      <p:sp>
        <p:nvSpPr>
          <p:cNvPr id="3" name="Θέση περιεχομένου 2"/>
          <p:cNvSpPr>
            <a:spLocks noGrp="1"/>
          </p:cNvSpPr>
          <p:nvPr>
            <p:ph idx="1"/>
          </p:nvPr>
        </p:nvSpPr>
        <p:spPr>
          <a:xfrm>
            <a:off x="464156" y="1556792"/>
            <a:ext cx="8500332" cy="4525963"/>
          </a:xfrm>
        </p:spPr>
        <p:txBody>
          <a:bodyPr>
            <a:normAutofit/>
          </a:bodyPr>
          <a:lstStyle/>
          <a:p>
            <a:pPr algn="ctr">
              <a:spcBef>
                <a:spcPct val="0"/>
              </a:spcBef>
              <a:buNone/>
            </a:pPr>
            <a:r>
              <a:rPr lang="el-GR" altLang="el-GR" b="1" dirty="0">
                <a:latin typeface="Calibri" panose="020F0502020204030204" pitchFamily="34" charset="0"/>
              </a:rPr>
              <a:t>καταφατικές κρίσεις</a:t>
            </a:r>
          </a:p>
          <a:p>
            <a:pPr algn="ctr">
              <a:spcBef>
                <a:spcPct val="0"/>
              </a:spcBef>
              <a:buNone/>
            </a:pPr>
            <a:r>
              <a:rPr lang="el-GR" altLang="zh-CN" dirty="0">
                <a:latin typeface="Calibri" panose="020F0502020204030204" pitchFamily="34" charset="0"/>
              </a:rPr>
              <a:t>όταν το κατηγόρημα αποδίδει ένα γνώρισμα στο υποκείμενο της κρίσης (π.χ. το τρίγωνο είναι σχήμα) </a:t>
            </a:r>
            <a:r>
              <a:rPr lang="el-GR" altLang="zh-CN" dirty="0" smtClean="0">
                <a:latin typeface="Calibri" panose="020F0502020204030204" pitchFamily="34" charset="0"/>
              </a:rPr>
              <a:t>και </a:t>
            </a:r>
            <a:r>
              <a:rPr lang="el-GR" altLang="zh-CN" dirty="0">
                <a:latin typeface="Calibri" panose="020F0502020204030204" pitchFamily="34" charset="0"/>
              </a:rPr>
              <a:t>σε </a:t>
            </a:r>
          </a:p>
          <a:p>
            <a:pPr algn="ctr">
              <a:spcBef>
                <a:spcPct val="0"/>
              </a:spcBef>
              <a:buNone/>
            </a:pPr>
            <a:endParaRPr lang="el-GR" altLang="zh-CN" dirty="0">
              <a:latin typeface="Calibri" panose="020F0502020204030204" pitchFamily="34" charset="0"/>
            </a:endParaRPr>
          </a:p>
          <a:p>
            <a:pPr algn="ctr">
              <a:spcBef>
                <a:spcPct val="0"/>
              </a:spcBef>
              <a:buNone/>
            </a:pPr>
            <a:r>
              <a:rPr lang="el-GR" altLang="zh-CN" b="1" dirty="0">
                <a:latin typeface="Calibri" panose="020F0502020204030204" pitchFamily="34" charset="0"/>
              </a:rPr>
              <a:t>αποφατικές κρίσεις, </a:t>
            </a:r>
            <a:r>
              <a:rPr lang="el-GR" altLang="zh-CN" dirty="0">
                <a:latin typeface="Calibri" panose="020F0502020204030204" pitchFamily="34" charset="0"/>
              </a:rPr>
              <a:t/>
            </a:r>
            <a:br>
              <a:rPr lang="el-GR" altLang="zh-CN" dirty="0">
                <a:latin typeface="Calibri" panose="020F0502020204030204" pitchFamily="34" charset="0"/>
              </a:rPr>
            </a:br>
            <a:r>
              <a:rPr lang="el-GR" altLang="zh-CN" dirty="0">
                <a:latin typeface="Calibri" panose="020F0502020204030204" pitchFamily="34" charset="0"/>
              </a:rPr>
              <a:t>όταν το κατηγόρημα αποκλείει ένα γνώρισμα από το υποκείμενο της κρίσης (π.χ. το τρίγωνο δεν είναι τετράπλευρο).  </a:t>
            </a:r>
            <a:endParaRPr lang="el-GR" altLang="el-GR" sz="4400"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1908655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ΚΡΙΣΕΙΣ</a:t>
            </a:r>
            <a:endParaRPr lang="el-GR" dirty="0"/>
          </a:p>
        </p:txBody>
      </p:sp>
      <p:sp>
        <p:nvSpPr>
          <p:cNvPr id="3" name="Θέση περιεχομένου 2"/>
          <p:cNvSpPr>
            <a:spLocks noGrp="1"/>
          </p:cNvSpPr>
          <p:nvPr>
            <p:ph idx="1"/>
          </p:nvPr>
        </p:nvSpPr>
        <p:spPr>
          <a:xfrm>
            <a:off x="232078" y="1556792"/>
            <a:ext cx="8679844" cy="4896544"/>
          </a:xfrm>
        </p:spPr>
        <p:txBody>
          <a:bodyPr>
            <a:normAutofit fontScale="47500" lnSpcReduction="20000"/>
          </a:bodyPr>
          <a:lstStyle/>
          <a:p>
            <a:pPr algn="ctr">
              <a:spcBef>
                <a:spcPct val="0"/>
              </a:spcBef>
              <a:buNone/>
            </a:pPr>
            <a:r>
              <a:rPr lang="el-GR" altLang="el-GR" sz="5900" b="1" dirty="0">
                <a:latin typeface="Calibri" panose="020F0502020204030204" pitchFamily="34" charset="0"/>
              </a:rPr>
              <a:t>κατηγορικές κρίσεις</a:t>
            </a:r>
          </a:p>
          <a:p>
            <a:pPr algn="ctr">
              <a:spcBef>
                <a:spcPct val="0"/>
              </a:spcBef>
              <a:buNone/>
            </a:pPr>
            <a:r>
              <a:rPr lang="el-GR" altLang="el-GR" sz="5500" dirty="0">
                <a:latin typeface="Calibri" panose="020F0502020204030204" pitchFamily="34" charset="0"/>
              </a:rPr>
              <a:t> όταν το κατηγόρημα αναφέρεται στο υποκείμενο χωρίς κανένα περιορισμό</a:t>
            </a:r>
            <a:br>
              <a:rPr lang="el-GR" altLang="el-GR" sz="5500" dirty="0">
                <a:latin typeface="Calibri" panose="020F0502020204030204" pitchFamily="34" charset="0"/>
              </a:rPr>
            </a:br>
            <a:r>
              <a:rPr lang="el-GR" altLang="el-GR" sz="5500" dirty="0">
                <a:latin typeface="Calibri" panose="020F0502020204030204" pitchFamily="34" charset="0"/>
              </a:rPr>
              <a:t>(π.χ. το τρίγωνο είναι σχήμα)</a:t>
            </a:r>
          </a:p>
          <a:p>
            <a:pPr algn="ctr">
              <a:spcBef>
                <a:spcPct val="0"/>
              </a:spcBef>
              <a:buNone/>
            </a:pPr>
            <a:endParaRPr lang="el-GR" altLang="el-GR" sz="5500" dirty="0">
              <a:latin typeface="Calibri" panose="020F0502020204030204" pitchFamily="34" charset="0"/>
            </a:endParaRPr>
          </a:p>
          <a:p>
            <a:pPr algn="ctr">
              <a:spcBef>
                <a:spcPct val="0"/>
              </a:spcBef>
              <a:buNone/>
            </a:pPr>
            <a:r>
              <a:rPr lang="el-GR" altLang="el-GR" sz="5900" b="1" dirty="0">
                <a:latin typeface="Calibri" panose="020F0502020204030204" pitchFamily="34" charset="0"/>
              </a:rPr>
              <a:t>υποθετικές κρίσεις</a:t>
            </a:r>
          </a:p>
          <a:p>
            <a:pPr algn="ctr">
              <a:spcBef>
                <a:spcPct val="0"/>
              </a:spcBef>
              <a:buNone/>
            </a:pPr>
            <a:r>
              <a:rPr lang="el-GR" altLang="el-GR" sz="5500" dirty="0">
                <a:latin typeface="Calibri" panose="020F0502020204030204" pitchFamily="34" charset="0"/>
              </a:rPr>
              <a:t>όταν το κατηγόρημα αναφέρεται στο υποκείμενο υπό όρους, οι οποίοι διατυπώνονται με μια υποθετική πρόταση</a:t>
            </a:r>
            <a:br>
              <a:rPr lang="el-GR" altLang="el-GR" sz="5500" dirty="0">
                <a:latin typeface="Calibri" panose="020F0502020204030204" pitchFamily="34" charset="0"/>
              </a:rPr>
            </a:br>
            <a:r>
              <a:rPr lang="el-GR" altLang="el-GR" sz="5500" dirty="0">
                <a:latin typeface="Calibri" panose="020F0502020204030204" pitchFamily="34" charset="0"/>
              </a:rPr>
              <a:t>(π.χ. ένα τετράπλευρο είναι τετράγωνο εάν όλες οι γωνίες του είναι μεταξύ τους ίσες)</a:t>
            </a:r>
          </a:p>
          <a:p>
            <a:pPr algn="ctr">
              <a:spcBef>
                <a:spcPct val="0"/>
              </a:spcBef>
              <a:buNone/>
            </a:pPr>
            <a:endParaRPr lang="el-GR" altLang="zh-CN" sz="5500" dirty="0">
              <a:latin typeface="Calibri" panose="020F0502020204030204" pitchFamily="34" charset="0"/>
            </a:endParaRPr>
          </a:p>
          <a:p>
            <a:pPr algn="ctr">
              <a:spcBef>
                <a:spcPct val="0"/>
              </a:spcBef>
              <a:buNone/>
            </a:pPr>
            <a:r>
              <a:rPr lang="el-GR" altLang="zh-CN" sz="5900" b="1" dirty="0">
                <a:latin typeface="Calibri" panose="020F0502020204030204" pitchFamily="34" charset="0"/>
              </a:rPr>
              <a:t>διαζευκτικές κρίσεις</a:t>
            </a:r>
            <a:r>
              <a:rPr lang="el-GR" altLang="zh-CN" sz="5500" dirty="0">
                <a:latin typeface="Calibri" panose="020F0502020204030204" pitchFamily="34" charset="0"/>
              </a:rPr>
              <a:t/>
            </a:r>
            <a:br>
              <a:rPr lang="el-GR" altLang="zh-CN" sz="5500" dirty="0">
                <a:latin typeface="Calibri" panose="020F0502020204030204" pitchFamily="34" charset="0"/>
              </a:rPr>
            </a:br>
            <a:r>
              <a:rPr lang="el-GR" altLang="el-GR" sz="5500" dirty="0">
                <a:latin typeface="Calibri" panose="020F0502020204030204" pitchFamily="34" charset="0"/>
              </a:rPr>
              <a:t>όταν το κατηγόρημα ή το υποκείμενο περιέχουν διαζεύξεις </a:t>
            </a:r>
          </a:p>
          <a:p>
            <a:pPr marL="0" indent="0">
              <a:buNone/>
            </a:pPr>
            <a:endParaRPr lang="el-GR" dirty="0"/>
          </a:p>
        </p:txBody>
      </p:sp>
    </p:spTree>
    <p:extLst>
      <p:ext uri="{BB962C8B-B14F-4D97-AF65-F5344CB8AC3E}">
        <p14:creationId xmlns:p14="http://schemas.microsoft.com/office/powerpoint/2010/main" val="4041521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ΛΟΓΙΚΕΣ ΚΡΙΣΕΙΣ</a:t>
            </a:r>
            <a:endParaRPr lang="el-GR" dirty="0"/>
          </a:p>
        </p:txBody>
      </p:sp>
      <p:sp>
        <p:nvSpPr>
          <p:cNvPr id="3" name="Θέση περιεχομένου 2"/>
          <p:cNvSpPr>
            <a:spLocks noGrp="1"/>
          </p:cNvSpPr>
          <p:nvPr>
            <p:ph idx="1"/>
          </p:nvPr>
        </p:nvSpPr>
        <p:spPr>
          <a:xfrm>
            <a:off x="464156" y="1556792"/>
            <a:ext cx="8428324" cy="4896544"/>
          </a:xfrm>
        </p:spPr>
        <p:txBody>
          <a:bodyPr>
            <a:normAutofit/>
          </a:bodyPr>
          <a:lstStyle/>
          <a:p>
            <a:pPr>
              <a:spcBef>
                <a:spcPct val="50000"/>
              </a:spcBef>
              <a:spcAft>
                <a:spcPts val="600"/>
              </a:spcAft>
              <a:buNone/>
            </a:pPr>
            <a:r>
              <a:rPr lang="el-GR" altLang="zh-CN" dirty="0">
                <a:latin typeface="Calibri" panose="020F0502020204030204" pitchFamily="34" charset="0"/>
              </a:rPr>
              <a:t>Οι λογικές κρίσεις σχηματίζονται με δύο τρόπους</a:t>
            </a:r>
            <a:endParaRPr lang="en-US" altLang="zh-CN" dirty="0">
              <a:latin typeface="Calibri" panose="020F0502020204030204" pitchFamily="34" charset="0"/>
            </a:endParaRPr>
          </a:p>
          <a:p>
            <a:pPr marL="514350" indent="-514350">
              <a:spcBef>
                <a:spcPct val="50000"/>
              </a:spcBef>
              <a:spcAft>
                <a:spcPts val="600"/>
              </a:spcAft>
              <a:buFont typeface="+mj-lt"/>
              <a:buAutoNum type="arabicPeriod"/>
            </a:pPr>
            <a:r>
              <a:rPr lang="el-GR" altLang="zh-CN" dirty="0" smtClean="0">
                <a:latin typeface="Calibri" panose="020F0502020204030204" pitchFamily="34" charset="0"/>
              </a:rPr>
              <a:t>διαπιστώνεται </a:t>
            </a:r>
            <a:r>
              <a:rPr lang="el-GR" altLang="zh-CN" dirty="0">
                <a:latin typeface="Calibri" panose="020F0502020204030204" pitchFamily="34" charset="0"/>
              </a:rPr>
              <a:t>μια σχέση μεταξύ δύο εννοιών άμεσα με τις αισθήσεις και διατυπώνεται γλωσσικά </a:t>
            </a:r>
            <a:endParaRPr lang="en-US" altLang="zh-CN" dirty="0">
              <a:latin typeface="Calibri" panose="020F0502020204030204" pitchFamily="34" charset="0"/>
            </a:endParaRPr>
          </a:p>
          <a:p>
            <a:pPr marL="514350" indent="-514350">
              <a:spcBef>
                <a:spcPct val="50000"/>
              </a:spcBef>
              <a:spcAft>
                <a:spcPts val="600"/>
              </a:spcAft>
              <a:buFont typeface="+mj-lt"/>
              <a:buAutoNum type="arabicPeriod"/>
            </a:pPr>
            <a:r>
              <a:rPr lang="el-GR" altLang="zh-CN" dirty="0">
                <a:latin typeface="Calibri" panose="020F0502020204030204" pitchFamily="34" charset="0"/>
              </a:rPr>
              <a:t>προκύπτει ως αποτέλεσμα μιας νοητικής ενέργειας που βασίζεται σε άλλες κρίσεις </a:t>
            </a:r>
            <a:r>
              <a:rPr lang="en-US" altLang="zh-CN" dirty="0">
                <a:latin typeface="Calibri" panose="020F0502020204030204" pitchFamily="34" charset="0"/>
              </a:rPr>
              <a:t>(</a:t>
            </a:r>
            <a:r>
              <a:rPr lang="el-GR" altLang="zh-CN" dirty="0">
                <a:latin typeface="Calibri" panose="020F0502020204030204" pitchFamily="34" charset="0"/>
              </a:rPr>
              <a:t>δηλαδή σε άλλες γνωστές σχέσεις εννοιών</a:t>
            </a:r>
            <a:r>
              <a:rPr lang="en-US" altLang="zh-CN" dirty="0">
                <a:latin typeface="Calibri" panose="020F0502020204030204" pitchFamily="34" charset="0"/>
              </a:rPr>
              <a:t>)</a:t>
            </a:r>
            <a:r>
              <a:rPr lang="el-GR" altLang="zh-CN" dirty="0">
                <a:latin typeface="Calibri" panose="020F0502020204030204" pitchFamily="34" charset="0"/>
              </a:rPr>
              <a:t>. </a:t>
            </a:r>
            <a:endParaRPr lang="el-GR" altLang="el-GR" dirty="0">
              <a:latin typeface="Calibri" panose="020F0502020204030204" pitchFamily="34" charset="0"/>
            </a:endParaRPr>
          </a:p>
          <a:p>
            <a:pPr marL="0" indent="0">
              <a:spcAft>
                <a:spcPts val="600"/>
              </a:spcAft>
              <a:buNone/>
            </a:pPr>
            <a:endParaRPr lang="el-GR" dirty="0"/>
          </a:p>
        </p:txBody>
      </p:sp>
    </p:spTree>
    <p:extLst>
      <p:ext uri="{BB962C8B-B14F-4D97-AF65-F5344CB8AC3E}">
        <p14:creationId xmlns:p14="http://schemas.microsoft.com/office/powerpoint/2010/main" val="3256598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ΣΥΛΛΟΓΙΣΜΟΣ</a:t>
            </a:r>
            <a:endParaRPr lang="el-GR" dirty="0"/>
          </a:p>
        </p:txBody>
      </p:sp>
      <p:sp>
        <p:nvSpPr>
          <p:cNvPr id="3" name="Θέση περιεχομένου 2"/>
          <p:cNvSpPr>
            <a:spLocks noGrp="1"/>
          </p:cNvSpPr>
          <p:nvPr>
            <p:ph idx="1"/>
          </p:nvPr>
        </p:nvSpPr>
        <p:spPr/>
        <p:txBody>
          <a:bodyPr>
            <a:normAutofit lnSpcReduction="10000"/>
          </a:bodyPr>
          <a:lstStyle/>
          <a:p>
            <a:pPr algn="ctr">
              <a:spcBef>
                <a:spcPct val="50000"/>
              </a:spcBef>
              <a:buNone/>
            </a:pPr>
            <a:endParaRPr lang="el-GR" altLang="el-GR" dirty="0" smtClean="0"/>
          </a:p>
          <a:p>
            <a:pPr algn="ctr">
              <a:spcBef>
                <a:spcPct val="50000"/>
              </a:spcBef>
              <a:buNone/>
            </a:pPr>
            <a:r>
              <a:rPr lang="el-GR" altLang="el-GR" dirty="0" smtClean="0"/>
              <a:t>Η </a:t>
            </a:r>
            <a:r>
              <a:rPr lang="el-GR" altLang="el-GR" dirty="0"/>
              <a:t>νοητική ενέργεια σχηματισμού μιας κρίσης από άλλες κρίσεις </a:t>
            </a:r>
            <a:r>
              <a:rPr lang="el-GR" altLang="el-GR" b="1" dirty="0"/>
              <a:t>στη βάση της λογικής αναγκαιότητας </a:t>
            </a:r>
            <a:r>
              <a:rPr lang="el-GR" altLang="el-GR" dirty="0"/>
              <a:t>λέγεται</a:t>
            </a:r>
            <a:endParaRPr lang="en-US" altLang="el-GR" dirty="0"/>
          </a:p>
          <a:p>
            <a:pPr algn="ctr">
              <a:spcBef>
                <a:spcPct val="50000"/>
              </a:spcBef>
              <a:buNone/>
            </a:pPr>
            <a:r>
              <a:rPr lang="el-GR" altLang="el-GR" sz="3600" dirty="0"/>
              <a:t> </a:t>
            </a:r>
            <a:r>
              <a:rPr lang="el-GR" altLang="el-GR" sz="4000" dirty="0"/>
              <a:t>λογικός συλλογισμός</a:t>
            </a:r>
            <a:endParaRPr lang="en-US" altLang="el-GR" sz="4000" dirty="0"/>
          </a:p>
          <a:p>
            <a:pPr algn="ctr">
              <a:spcBef>
                <a:spcPct val="50000"/>
              </a:spcBef>
              <a:buNone/>
            </a:pPr>
            <a:r>
              <a:rPr lang="el-GR" altLang="el-GR" dirty="0"/>
              <a:t>και η λεκτική της έκφραση </a:t>
            </a:r>
            <a:endParaRPr lang="en-US" altLang="el-GR" dirty="0"/>
          </a:p>
          <a:p>
            <a:pPr algn="ctr">
              <a:spcBef>
                <a:spcPct val="50000"/>
              </a:spcBef>
              <a:buNone/>
            </a:pPr>
            <a:r>
              <a:rPr lang="el-GR" altLang="el-GR" sz="4000" dirty="0"/>
              <a:t>επιχείρημα</a:t>
            </a:r>
            <a:r>
              <a:rPr lang="el-GR" altLang="el-GR" sz="3600" dirty="0"/>
              <a:t>. </a:t>
            </a:r>
          </a:p>
          <a:p>
            <a:pPr marL="0" indent="0">
              <a:buNone/>
            </a:pPr>
            <a:endParaRPr lang="el-GR" dirty="0"/>
          </a:p>
        </p:txBody>
      </p:sp>
    </p:spTree>
    <p:extLst>
      <p:ext uri="{BB962C8B-B14F-4D97-AF65-F5344CB8AC3E}">
        <p14:creationId xmlns:p14="http://schemas.microsoft.com/office/powerpoint/2010/main" val="2629400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ΛΟΓΙΚΟΣ ΣΥΛΛΟΓΙΣΜΟΣ</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10000"/>
          </a:bodyPr>
          <a:lstStyle/>
          <a:p>
            <a:pPr algn="ctr">
              <a:spcBef>
                <a:spcPct val="0"/>
              </a:spcBef>
              <a:buNone/>
            </a:pPr>
            <a:r>
              <a:rPr lang="el-GR" altLang="el-GR" sz="3500" dirty="0"/>
              <a:t>Κάθε λογικός συλλογισμός περιλαμβάνει μια κρίση που λέγεται </a:t>
            </a:r>
            <a:r>
              <a:rPr lang="el-GR" altLang="el-GR" sz="3500" b="1" dirty="0"/>
              <a:t>συμπέρασμα </a:t>
            </a:r>
            <a:r>
              <a:rPr lang="el-GR" altLang="el-GR" sz="3500" dirty="0"/>
              <a:t>και προκύπτει ως λογική αναγκαιότητα άλλων κρίσεων που λέγονται </a:t>
            </a:r>
            <a:r>
              <a:rPr lang="el-GR" altLang="el-GR" sz="3500" b="1" dirty="0"/>
              <a:t>προκείμενες</a:t>
            </a:r>
            <a:r>
              <a:rPr lang="el-GR" altLang="el-GR" sz="3500" dirty="0"/>
              <a:t>, οι οποίες και αιτιολογούν λογικά αυτό το συμπέρασμα.</a:t>
            </a:r>
            <a:endParaRPr lang="en-US" altLang="el-GR" sz="3500" dirty="0"/>
          </a:p>
          <a:p>
            <a:pPr algn="ctr">
              <a:spcBef>
                <a:spcPct val="0"/>
              </a:spcBef>
              <a:buNone/>
            </a:pPr>
            <a:endParaRPr lang="el-GR" altLang="el-GR" dirty="0"/>
          </a:p>
          <a:p>
            <a:pPr algn="ctr">
              <a:spcBef>
                <a:spcPct val="0"/>
              </a:spcBef>
              <a:buNone/>
            </a:pPr>
            <a:r>
              <a:rPr lang="el-GR" altLang="el-GR" sz="3300" dirty="0"/>
              <a:t>Παράδειγμα</a:t>
            </a:r>
          </a:p>
          <a:p>
            <a:pPr algn="ctr">
              <a:spcBef>
                <a:spcPct val="0"/>
              </a:spcBef>
              <a:buNone/>
            </a:pPr>
            <a:endParaRPr lang="el-GR" altLang="el-GR" sz="3300" dirty="0"/>
          </a:p>
          <a:p>
            <a:pPr>
              <a:spcBef>
                <a:spcPct val="0"/>
              </a:spcBef>
              <a:buNone/>
            </a:pPr>
            <a:r>
              <a:rPr lang="el-GR" altLang="el-GR" sz="3300" i="1" dirty="0"/>
              <a:t>	το άθροισμα των γωνιών </a:t>
            </a:r>
            <a:r>
              <a:rPr lang="el-GR" altLang="el-GR" sz="3300" i="1" u="sng" dirty="0"/>
              <a:t>κάθε τριγώνου</a:t>
            </a:r>
            <a:r>
              <a:rPr lang="el-GR" altLang="el-GR" sz="3300" i="1" dirty="0"/>
              <a:t> είναι 180</a:t>
            </a:r>
            <a:r>
              <a:rPr lang="el-GR" altLang="el-GR" sz="3300" i="1" baseline="30000" dirty="0"/>
              <a:t>0</a:t>
            </a:r>
          </a:p>
          <a:p>
            <a:pPr algn="ctr">
              <a:spcBef>
                <a:spcPct val="0"/>
              </a:spcBef>
              <a:buNone/>
            </a:pPr>
            <a:r>
              <a:rPr lang="el-GR" altLang="el-GR" sz="3300" dirty="0"/>
              <a:t>(άρα και)</a:t>
            </a:r>
            <a:r>
              <a:rPr lang="el-GR" altLang="el-GR" sz="3300" i="1" dirty="0"/>
              <a:t>	</a:t>
            </a:r>
          </a:p>
          <a:p>
            <a:pPr algn="ctr">
              <a:spcBef>
                <a:spcPct val="0"/>
              </a:spcBef>
              <a:buNone/>
            </a:pPr>
            <a:r>
              <a:rPr lang="el-GR" altLang="el-GR" sz="3300" i="1" dirty="0"/>
              <a:t>το άθροισμα των γωνιών ενός </a:t>
            </a:r>
            <a:r>
              <a:rPr lang="el-GR" altLang="el-GR" sz="3300" i="1" u="sng" dirty="0"/>
              <a:t>ορθογωνίου τριγώνου</a:t>
            </a:r>
            <a:r>
              <a:rPr lang="el-GR" altLang="el-GR" sz="3300" i="1" dirty="0"/>
              <a:t> είναι 180</a:t>
            </a:r>
            <a:r>
              <a:rPr lang="el-GR" altLang="el-GR" sz="3300" i="1" baseline="30000" dirty="0"/>
              <a:t>0</a:t>
            </a:r>
          </a:p>
          <a:p>
            <a:pPr marL="0" indent="0">
              <a:buNone/>
            </a:pPr>
            <a:endParaRPr lang="el-GR" dirty="0"/>
          </a:p>
        </p:txBody>
      </p:sp>
    </p:spTree>
    <p:extLst>
      <p:ext uri="{BB962C8B-B14F-4D97-AF65-F5344CB8AC3E}">
        <p14:creationId xmlns:p14="http://schemas.microsoft.com/office/powerpoint/2010/main" val="2534487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ΛΟΓΙΚΟΣ ΣΥΛΛΟΓΙΣΜΟΣ</a:t>
            </a:r>
            <a:endParaRPr lang="el-GR" dirty="0"/>
          </a:p>
        </p:txBody>
      </p:sp>
      <p:sp>
        <p:nvSpPr>
          <p:cNvPr id="3" name="Θέση περιεχομένου 2"/>
          <p:cNvSpPr>
            <a:spLocks noGrp="1"/>
          </p:cNvSpPr>
          <p:nvPr>
            <p:ph idx="1"/>
          </p:nvPr>
        </p:nvSpPr>
        <p:spPr>
          <a:xfrm>
            <a:off x="464156" y="1556792"/>
            <a:ext cx="8428324" cy="4525963"/>
          </a:xfrm>
        </p:spPr>
        <p:txBody>
          <a:bodyPr/>
          <a:lstStyle/>
          <a:p>
            <a:pPr algn="ctr">
              <a:spcBef>
                <a:spcPct val="0"/>
              </a:spcBef>
              <a:buNone/>
            </a:pPr>
            <a:r>
              <a:rPr lang="el-GR" altLang="el-GR" dirty="0">
                <a:latin typeface="Calibri" panose="020F0502020204030204" pitchFamily="34" charset="0"/>
              </a:rPr>
              <a:t>Κάθε λογικός συλλογισμός:</a:t>
            </a:r>
          </a:p>
          <a:p>
            <a:pPr algn="ctr">
              <a:spcBef>
                <a:spcPct val="0"/>
              </a:spcBef>
              <a:buNone/>
            </a:pPr>
            <a:endParaRPr lang="el-GR" altLang="el-GR" dirty="0">
              <a:latin typeface="Calibri" panose="020F0502020204030204" pitchFamily="34" charset="0"/>
            </a:endParaRPr>
          </a:p>
          <a:p>
            <a:pPr>
              <a:spcBef>
                <a:spcPct val="0"/>
              </a:spcBef>
            </a:pPr>
            <a:r>
              <a:rPr lang="el-GR" altLang="el-GR" dirty="0">
                <a:latin typeface="Calibri" panose="020F0502020204030204" pitchFamily="34" charset="0"/>
              </a:rPr>
              <a:t>είναι ένα διαταγμένο σύνολο </a:t>
            </a:r>
            <a:r>
              <a:rPr lang="el-GR" altLang="el-GR" dirty="0" smtClean="0">
                <a:latin typeface="Calibri" panose="020F0502020204030204" pitchFamily="34" charset="0"/>
              </a:rPr>
              <a:t>λογικών</a:t>
            </a:r>
            <a:r>
              <a:rPr lang="el-GR" altLang="el-GR" dirty="0">
                <a:latin typeface="Calibri" panose="020F0502020204030204" pitchFamily="34" charset="0"/>
              </a:rPr>
              <a:t/>
            </a:r>
            <a:br>
              <a:rPr lang="el-GR" altLang="el-GR" dirty="0">
                <a:latin typeface="Calibri" panose="020F0502020204030204" pitchFamily="34" charset="0"/>
              </a:rPr>
            </a:br>
            <a:r>
              <a:rPr lang="el-GR" altLang="el-GR" dirty="0">
                <a:latin typeface="Calibri" panose="020F0502020204030204" pitchFamily="34" charset="0"/>
              </a:rPr>
              <a:t>  κρίσεων </a:t>
            </a:r>
          </a:p>
          <a:p>
            <a:pPr marL="0" indent="0">
              <a:spcBef>
                <a:spcPct val="0"/>
              </a:spcBef>
              <a:buNone/>
            </a:pPr>
            <a:endParaRPr lang="el-GR" altLang="el-GR" dirty="0">
              <a:latin typeface="Calibri" panose="020F0502020204030204" pitchFamily="34" charset="0"/>
            </a:endParaRPr>
          </a:p>
          <a:p>
            <a:pPr>
              <a:spcBef>
                <a:spcPct val="0"/>
              </a:spcBef>
              <a:buNone/>
            </a:pPr>
            <a:r>
              <a:rPr lang="el-GR" altLang="el-GR" dirty="0">
                <a:latin typeface="Calibri" panose="020F0502020204030204" pitchFamily="34" charset="0"/>
              </a:rPr>
              <a:t>στο οποίο</a:t>
            </a:r>
          </a:p>
          <a:p>
            <a:pPr marL="0" indent="0">
              <a:spcBef>
                <a:spcPct val="0"/>
              </a:spcBef>
              <a:buNone/>
            </a:pPr>
            <a:endParaRPr lang="el-GR" altLang="el-GR" dirty="0">
              <a:latin typeface="Calibri" panose="020F0502020204030204" pitchFamily="34" charset="0"/>
            </a:endParaRPr>
          </a:p>
          <a:p>
            <a:pPr>
              <a:spcBef>
                <a:spcPct val="0"/>
              </a:spcBef>
            </a:pPr>
            <a:r>
              <a:rPr lang="el-GR" altLang="el-GR" dirty="0">
                <a:latin typeface="Calibri" panose="020F0502020204030204" pitchFamily="34" charset="0"/>
              </a:rPr>
              <a:t> κάθε λογική κρίση έχει με την επόμενη της  </a:t>
            </a:r>
            <a:br>
              <a:rPr lang="el-GR" altLang="el-GR" dirty="0">
                <a:latin typeface="Calibri" panose="020F0502020204030204" pitchFamily="34" charset="0"/>
              </a:rPr>
            </a:br>
            <a:r>
              <a:rPr lang="el-GR" altLang="el-GR" dirty="0">
                <a:latin typeface="Calibri" panose="020F0502020204030204" pitchFamily="34" charset="0"/>
              </a:rPr>
              <a:t>  έναν ή περισσότερους κοινούς όρους.</a:t>
            </a:r>
          </a:p>
          <a:p>
            <a:pPr marL="0" indent="0">
              <a:buNone/>
            </a:pPr>
            <a:endParaRPr lang="el-GR" dirty="0"/>
          </a:p>
        </p:txBody>
      </p:sp>
    </p:spTree>
    <p:extLst>
      <p:ext uri="{BB962C8B-B14F-4D97-AF65-F5344CB8AC3E}">
        <p14:creationId xmlns:p14="http://schemas.microsoft.com/office/powerpoint/2010/main" val="1824389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ΣΚΕΨΗ                ΓΛΩΣΣΑ</a:t>
            </a:r>
            <a:endParaRPr lang="el-GR" dirty="0"/>
          </a:p>
        </p:txBody>
      </p:sp>
      <p:sp>
        <p:nvSpPr>
          <p:cNvPr id="5" name="Θέση περιεχομένου 4"/>
          <p:cNvSpPr>
            <a:spLocks noGrp="1"/>
          </p:cNvSpPr>
          <p:nvPr>
            <p:ph sz="half" idx="1"/>
          </p:nvPr>
        </p:nvSpPr>
        <p:spPr/>
        <p:txBody>
          <a:bodyPr/>
          <a:lstStyle/>
          <a:p>
            <a:pPr marL="0" indent="0" algn="ctr" fontAlgn="base">
              <a:buNone/>
            </a:pPr>
            <a:endParaRPr lang="el-GR" sz="3600" b="1" dirty="0" smtClean="0"/>
          </a:p>
          <a:p>
            <a:pPr marL="0" indent="0" algn="ctr" fontAlgn="base">
              <a:buNone/>
            </a:pPr>
            <a:r>
              <a:rPr lang="el-GR" sz="3600" b="1" dirty="0" smtClean="0"/>
              <a:t>Έννοιες</a:t>
            </a:r>
          </a:p>
          <a:p>
            <a:pPr marL="0" indent="0" algn="ctr" fontAlgn="base">
              <a:buNone/>
            </a:pPr>
            <a:endParaRPr lang="el-GR" sz="3600" dirty="0"/>
          </a:p>
          <a:p>
            <a:pPr marL="0" indent="0" algn="ctr" fontAlgn="base">
              <a:buNone/>
            </a:pPr>
            <a:r>
              <a:rPr lang="el-GR" sz="3600" b="1" dirty="0" smtClean="0"/>
              <a:t>Κρίσεις</a:t>
            </a:r>
          </a:p>
          <a:p>
            <a:pPr marL="0" indent="0" algn="ctr" fontAlgn="base">
              <a:buNone/>
            </a:pPr>
            <a:endParaRPr lang="el-GR" sz="3600" b="1" dirty="0" smtClean="0"/>
          </a:p>
          <a:p>
            <a:pPr marL="0" indent="0" algn="ctr" fontAlgn="base">
              <a:buNone/>
            </a:pPr>
            <a:r>
              <a:rPr lang="el-GR" sz="3600" b="1" dirty="0" smtClean="0"/>
              <a:t>Συλλογισμοί</a:t>
            </a:r>
            <a:endParaRPr lang="el-GR" sz="3600" dirty="0"/>
          </a:p>
          <a:p>
            <a:pPr marL="0" indent="0" algn="ctr">
              <a:buNone/>
            </a:pPr>
            <a:endParaRPr lang="el-GR" dirty="0"/>
          </a:p>
        </p:txBody>
      </p:sp>
      <p:sp>
        <p:nvSpPr>
          <p:cNvPr id="6" name="Θέση περιεχομένου 5"/>
          <p:cNvSpPr>
            <a:spLocks noGrp="1"/>
          </p:cNvSpPr>
          <p:nvPr>
            <p:ph sz="half" idx="2"/>
          </p:nvPr>
        </p:nvSpPr>
        <p:spPr/>
        <p:txBody>
          <a:bodyPr/>
          <a:lstStyle/>
          <a:p>
            <a:pPr marL="0" indent="0" fontAlgn="base">
              <a:buNone/>
            </a:pPr>
            <a:endParaRPr lang="el-GR" sz="3600" b="1" dirty="0" smtClean="0"/>
          </a:p>
          <a:p>
            <a:pPr marL="0" indent="0" algn="ctr" fontAlgn="base">
              <a:buNone/>
            </a:pPr>
            <a:r>
              <a:rPr lang="el-GR" sz="3600" b="1" dirty="0" smtClean="0"/>
              <a:t>Λέξεις</a:t>
            </a:r>
          </a:p>
          <a:p>
            <a:pPr marL="0" indent="0" algn="ctr" fontAlgn="base">
              <a:buNone/>
            </a:pPr>
            <a:endParaRPr lang="el-GR" sz="3600" dirty="0"/>
          </a:p>
          <a:p>
            <a:pPr marL="0" indent="0" algn="ctr" fontAlgn="base">
              <a:buNone/>
            </a:pPr>
            <a:r>
              <a:rPr lang="el-GR" sz="3600" b="1" dirty="0" smtClean="0"/>
              <a:t>Προτάσεις</a:t>
            </a:r>
          </a:p>
          <a:p>
            <a:pPr marL="0" indent="0" algn="ctr" fontAlgn="base">
              <a:buNone/>
            </a:pPr>
            <a:endParaRPr lang="el-GR" sz="3600" dirty="0"/>
          </a:p>
          <a:p>
            <a:pPr marL="0" indent="0" algn="ctr" fontAlgn="base">
              <a:buNone/>
            </a:pPr>
            <a:r>
              <a:rPr lang="el-GR" sz="3600" b="1" dirty="0"/>
              <a:t>Επιχειρήματα</a:t>
            </a:r>
            <a:r>
              <a:rPr lang="el-GR" sz="3600" dirty="0"/>
              <a:t> </a:t>
            </a:r>
          </a:p>
          <a:p>
            <a:pPr marL="0" indent="0">
              <a:buNone/>
            </a:pPr>
            <a:endParaRPr lang="el-GR" dirty="0"/>
          </a:p>
        </p:txBody>
      </p:sp>
      <p:sp>
        <p:nvSpPr>
          <p:cNvPr id="7" name="AutoShape 55"/>
          <p:cNvSpPr>
            <a:spLocks noChangeArrowheads="1"/>
          </p:cNvSpPr>
          <p:nvPr/>
        </p:nvSpPr>
        <p:spPr bwMode="auto">
          <a:xfrm>
            <a:off x="3779763" y="764704"/>
            <a:ext cx="1584325" cy="215900"/>
          </a:xfrm>
          <a:prstGeom prst="leftRightArrow">
            <a:avLst>
              <a:gd name="adj1" fmla="val 50000"/>
              <a:gd name="adj2" fmla="val 146765"/>
            </a:avLst>
          </a:prstGeom>
          <a:solidFill>
            <a:schemeClr val="accent1"/>
          </a:solidFill>
          <a:ln w="9525" algn="ctr">
            <a:solidFill>
              <a:schemeClr val="tx1"/>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Tree>
    <p:extLst>
      <p:ext uri="{BB962C8B-B14F-4D97-AF65-F5344CB8AC3E}">
        <p14:creationId xmlns:p14="http://schemas.microsoft.com/office/powerpoint/2010/main" val="3287503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lstStyle/>
          <a:p>
            <a:pPr>
              <a:spcBef>
                <a:spcPct val="0"/>
              </a:spcBef>
              <a:buNone/>
            </a:pPr>
            <a:endParaRPr lang="el-GR" altLang="el-GR" b="1" dirty="0">
              <a:latin typeface="Times New Roman" panose="02020603050405020304" pitchFamily="18" charset="0"/>
            </a:endParaRPr>
          </a:p>
          <a:p>
            <a:pPr>
              <a:spcBef>
                <a:spcPct val="0"/>
              </a:spcBef>
              <a:buNone/>
            </a:pPr>
            <a:r>
              <a:rPr lang="el-GR" altLang="el-GR" dirty="0">
                <a:latin typeface="Calibri" panose="020F0502020204030204" pitchFamily="34" charset="0"/>
              </a:rPr>
              <a:t>όλοι οι </a:t>
            </a:r>
            <a:r>
              <a:rPr lang="el-GR" altLang="el-GR" b="1" dirty="0">
                <a:latin typeface="Calibri" panose="020F0502020204030204" pitchFamily="34" charset="0"/>
              </a:rPr>
              <a:t>πλανήτες</a:t>
            </a:r>
            <a:r>
              <a:rPr lang="el-GR" altLang="el-GR" dirty="0">
                <a:latin typeface="Calibri" panose="020F0502020204030204" pitchFamily="34" charset="0"/>
              </a:rPr>
              <a:t> είναι ετερόφωτοι</a:t>
            </a:r>
          </a:p>
          <a:p>
            <a:pPr>
              <a:spcBef>
                <a:spcPct val="0"/>
              </a:spcBef>
              <a:buNone/>
            </a:pPr>
            <a:endParaRPr lang="el-GR" altLang="el-GR" dirty="0">
              <a:latin typeface="Calibri" panose="020F0502020204030204" pitchFamily="34" charset="0"/>
            </a:endParaRPr>
          </a:p>
          <a:p>
            <a:pPr>
              <a:spcBef>
                <a:spcPct val="0"/>
              </a:spcBef>
              <a:buNone/>
            </a:pPr>
            <a:r>
              <a:rPr lang="el-GR" altLang="el-GR" b="1" u="sng" dirty="0">
                <a:latin typeface="Calibri" panose="020F0502020204030204" pitchFamily="34" charset="0"/>
              </a:rPr>
              <a:t>ο Κρόνος </a:t>
            </a:r>
            <a:r>
              <a:rPr lang="el-GR" altLang="el-GR" u="sng" dirty="0">
                <a:latin typeface="Calibri" panose="020F0502020204030204" pitchFamily="34" charset="0"/>
              </a:rPr>
              <a:t>είναι πλανήτης</a:t>
            </a:r>
          </a:p>
          <a:p>
            <a:pPr>
              <a:spcBef>
                <a:spcPct val="0"/>
              </a:spcBef>
              <a:buNone/>
            </a:pPr>
            <a:endParaRPr lang="el-GR" altLang="el-GR" dirty="0">
              <a:latin typeface="Calibri" panose="020F0502020204030204" pitchFamily="34" charset="0"/>
            </a:endParaRPr>
          </a:p>
          <a:p>
            <a:pPr>
              <a:spcBef>
                <a:spcPct val="0"/>
              </a:spcBef>
              <a:buNone/>
            </a:pPr>
            <a:r>
              <a:rPr lang="el-GR" altLang="el-GR" dirty="0" smtClean="0">
                <a:latin typeface="Calibri" panose="020F0502020204030204" pitchFamily="34" charset="0"/>
              </a:rPr>
              <a:t>(</a:t>
            </a:r>
            <a:r>
              <a:rPr lang="el-GR" altLang="el-GR" dirty="0">
                <a:latin typeface="Calibri" panose="020F0502020204030204" pitchFamily="34" charset="0"/>
              </a:rPr>
              <a:t>άρα)		</a:t>
            </a:r>
          </a:p>
          <a:p>
            <a:pPr>
              <a:spcBef>
                <a:spcPct val="0"/>
              </a:spcBef>
              <a:buNone/>
            </a:pPr>
            <a:endParaRPr lang="el-GR" altLang="el-GR" dirty="0">
              <a:latin typeface="Calibri" panose="020F0502020204030204" pitchFamily="34" charset="0"/>
            </a:endParaRPr>
          </a:p>
          <a:p>
            <a:pPr>
              <a:spcBef>
                <a:spcPct val="0"/>
              </a:spcBef>
              <a:buNone/>
            </a:pPr>
            <a:r>
              <a:rPr lang="el-GR" altLang="el-GR" b="1" dirty="0">
                <a:latin typeface="Calibri" panose="020F0502020204030204" pitchFamily="34" charset="0"/>
              </a:rPr>
              <a:t>ο Κρόνος </a:t>
            </a:r>
            <a:r>
              <a:rPr lang="el-GR" altLang="el-GR" dirty="0">
                <a:latin typeface="Calibri" panose="020F0502020204030204" pitchFamily="34" charset="0"/>
              </a:rPr>
              <a:t>είναι ετερόφωτος </a:t>
            </a:r>
          </a:p>
          <a:p>
            <a:pPr marL="0" indent="0">
              <a:buNone/>
            </a:pPr>
            <a:endParaRPr lang="el-GR" dirty="0"/>
          </a:p>
        </p:txBody>
      </p:sp>
    </p:spTree>
    <p:extLst>
      <p:ext uri="{BB962C8B-B14F-4D97-AF65-F5344CB8AC3E}">
        <p14:creationId xmlns:p14="http://schemas.microsoft.com/office/powerpoint/2010/main" val="2380780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smtClean="0">
                <a:latin typeface="Calibri" panose="020F0502020204030204" pitchFamily="34" charset="0"/>
              </a:rPr>
              <a:t>ΕΓΚΥΡΟΤΗΤΑ ΕΝΟΣ ΛΟΓΙΚΟΥ ΣΥΛΛΟΓΙΣΜΟΥ</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62500" lnSpcReduction="20000"/>
          </a:bodyPr>
          <a:lstStyle/>
          <a:p>
            <a:pPr algn="ctr">
              <a:spcBef>
                <a:spcPct val="0"/>
              </a:spcBef>
              <a:buNone/>
            </a:pPr>
            <a:r>
              <a:rPr lang="el-GR" altLang="el-GR" sz="4000" dirty="0">
                <a:latin typeface="Calibri" panose="020F0502020204030204" pitchFamily="34" charset="0"/>
              </a:rPr>
              <a:t>Κάθε έγκυρος λογικός συλλογισμός δεν είναι αναγκαστικά και αληθής</a:t>
            </a:r>
          </a:p>
          <a:p>
            <a:pPr algn="ctr">
              <a:spcBef>
                <a:spcPct val="0"/>
              </a:spcBef>
              <a:buNone/>
            </a:pPr>
            <a:endParaRPr lang="el-GR" altLang="el-GR" sz="3600" dirty="0">
              <a:latin typeface="Calibri" panose="020F0502020204030204" pitchFamily="34" charset="0"/>
            </a:endParaRPr>
          </a:p>
          <a:p>
            <a:pPr algn="ctr">
              <a:spcBef>
                <a:spcPct val="0"/>
              </a:spcBef>
              <a:buNone/>
            </a:pPr>
            <a:r>
              <a:rPr lang="el-GR" altLang="el-GR" sz="3600" dirty="0">
                <a:latin typeface="Calibri" panose="020F0502020204030204" pitchFamily="34" charset="0"/>
              </a:rPr>
              <a:t>Η εγκυρότητα του συμπεράσματος ενός λογικού συλλογισμού εξαρτάται αποκλειστικά από τις λογικές ιδιότητες των προκείμενων κρίσεων. </a:t>
            </a:r>
          </a:p>
          <a:p>
            <a:pPr algn="ctr">
              <a:spcBef>
                <a:spcPct val="0"/>
              </a:spcBef>
              <a:buNone/>
            </a:pPr>
            <a:endParaRPr lang="el-GR" altLang="el-GR" sz="3600" b="1" dirty="0">
              <a:latin typeface="Calibri" panose="020F0502020204030204" pitchFamily="34" charset="0"/>
            </a:endParaRPr>
          </a:p>
          <a:p>
            <a:pPr algn="ctr">
              <a:spcBef>
                <a:spcPct val="0"/>
              </a:spcBef>
              <a:buNone/>
            </a:pPr>
            <a:r>
              <a:rPr lang="el-GR" altLang="el-GR" sz="3600" b="1" dirty="0" smtClean="0">
                <a:latin typeface="Calibri" panose="020F0502020204030204" pitchFamily="34" charset="0"/>
              </a:rPr>
              <a:t>Παράδειγμα</a:t>
            </a:r>
          </a:p>
          <a:p>
            <a:pPr algn="ctr">
              <a:spcBef>
                <a:spcPct val="0"/>
              </a:spcBef>
              <a:buNone/>
            </a:pPr>
            <a:endParaRPr lang="el-GR" altLang="el-GR" sz="3600" i="1" dirty="0" smtClean="0">
              <a:latin typeface="Calibri" panose="020F0502020204030204" pitchFamily="34" charset="0"/>
            </a:endParaRPr>
          </a:p>
          <a:p>
            <a:pPr>
              <a:spcBef>
                <a:spcPct val="0"/>
              </a:spcBef>
              <a:buNone/>
            </a:pPr>
            <a:r>
              <a:rPr lang="el-GR" altLang="el-GR" sz="4300" b="1" i="1" dirty="0" smtClean="0">
                <a:latin typeface="Calibri" panose="020F0502020204030204" pitchFamily="34" charset="0"/>
              </a:rPr>
              <a:t>όλα τα πουλιά πετούν</a:t>
            </a:r>
          </a:p>
          <a:p>
            <a:pPr>
              <a:spcBef>
                <a:spcPct val="0"/>
              </a:spcBef>
              <a:buNone/>
            </a:pPr>
            <a:r>
              <a:rPr lang="el-GR" altLang="el-GR" sz="4300" b="1" i="1" u="sng" dirty="0" smtClean="0">
                <a:latin typeface="Calibri" panose="020F0502020204030204" pitchFamily="34" charset="0"/>
              </a:rPr>
              <a:t>οι στρουθοκάμηλοι είναι πουλιά</a:t>
            </a:r>
            <a:endParaRPr lang="el-GR" altLang="el-GR" sz="4300" b="1" dirty="0" smtClean="0">
              <a:latin typeface="Calibri" panose="020F0502020204030204" pitchFamily="34" charset="0"/>
            </a:endParaRPr>
          </a:p>
          <a:p>
            <a:pPr>
              <a:spcBef>
                <a:spcPct val="0"/>
              </a:spcBef>
              <a:buNone/>
            </a:pPr>
            <a:r>
              <a:rPr lang="el-GR" altLang="el-GR" sz="4300" b="1" dirty="0" smtClean="0">
                <a:latin typeface="Calibri" panose="020F0502020204030204" pitchFamily="34" charset="0"/>
              </a:rPr>
              <a:t>(άρα)	</a:t>
            </a:r>
          </a:p>
          <a:p>
            <a:pPr>
              <a:spcBef>
                <a:spcPct val="0"/>
              </a:spcBef>
              <a:buNone/>
            </a:pPr>
            <a:r>
              <a:rPr lang="el-GR" altLang="el-GR" sz="4300" b="1" i="1" dirty="0" smtClean="0">
                <a:latin typeface="Calibri" panose="020F0502020204030204" pitchFamily="34" charset="0"/>
              </a:rPr>
              <a:t>οι στρουθοκάμηλοι πετούν</a:t>
            </a:r>
            <a:endParaRPr lang="el-GR" altLang="zh-CN" sz="4300" b="1" dirty="0" smtClean="0">
              <a:latin typeface="Calibri" panose="020F0502020204030204" pitchFamily="34" charset="0"/>
            </a:endParaRPr>
          </a:p>
          <a:p>
            <a:pPr>
              <a:spcBef>
                <a:spcPct val="0"/>
              </a:spcBef>
              <a:buNone/>
            </a:pPr>
            <a:endParaRPr lang="el-GR" altLang="zh-CN" sz="3600" dirty="0" smtClean="0">
              <a:solidFill>
                <a:srgbClr val="FF0000"/>
              </a:solidFill>
              <a:latin typeface="Calibri" panose="020F0502020204030204" pitchFamily="34" charset="0"/>
            </a:endParaRPr>
          </a:p>
          <a:p>
            <a:pPr algn="ctr">
              <a:spcBef>
                <a:spcPct val="0"/>
              </a:spcBef>
              <a:buNone/>
            </a:pPr>
            <a:r>
              <a:rPr lang="el-GR" altLang="zh-CN" sz="4000" dirty="0" smtClean="0">
                <a:latin typeface="Calibri" panose="020F0502020204030204" pitchFamily="34" charset="0"/>
              </a:rPr>
              <a:t>Έγκυρος αλλά ψευδής συλλογισμός</a:t>
            </a:r>
            <a:r>
              <a:rPr lang="el-GR" altLang="zh-CN" sz="3600" dirty="0" smtClean="0">
                <a:latin typeface="Calibri" panose="020F0502020204030204" pitchFamily="34" charset="0"/>
              </a:rPr>
              <a:t>.</a:t>
            </a:r>
            <a:r>
              <a:rPr lang="el-GR" altLang="zh-CN" sz="3600" dirty="0" smtClean="0">
                <a:solidFill>
                  <a:srgbClr val="FF0000"/>
                </a:solidFill>
                <a:latin typeface="Calibri" panose="020F0502020204030204" pitchFamily="34" charset="0"/>
              </a:rPr>
              <a:t> </a:t>
            </a:r>
            <a:endParaRPr lang="el-GR" altLang="el-GR" sz="3600" dirty="0" smtClean="0">
              <a:solidFill>
                <a:srgbClr val="FF0000"/>
              </a:solidFill>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2741540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 ΣΥΛΛΟΓΙΣΜΟΥ</a:t>
            </a:r>
            <a:endParaRPr lang="el-GR" dirty="0"/>
          </a:p>
        </p:txBody>
      </p:sp>
      <p:sp>
        <p:nvSpPr>
          <p:cNvPr id="3" name="Θέση περιεχομένου 2"/>
          <p:cNvSpPr>
            <a:spLocks noGrp="1"/>
          </p:cNvSpPr>
          <p:nvPr>
            <p:ph idx="1"/>
          </p:nvPr>
        </p:nvSpPr>
        <p:spPr>
          <a:xfrm>
            <a:off x="464156" y="1417638"/>
            <a:ext cx="8229600" cy="5179714"/>
          </a:xfrm>
        </p:spPr>
        <p:txBody>
          <a:bodyPr>
            <a:normAutofit/>
          </a:bodyPr>
          <a:lstStyle/>
          <a:p>
            <a:pPr>
              <a:lnSpc>
                <a:spcPct val="110000"/>
              </a:lnSpc>
              <a:spcBef>
                <a:spcPct val="0"/>
              </a:spcBef>
              <a:spcAft>
                <a:spcPts val="600"/>
              </a:spcAft>
              <a:buNone/>
            </a:pPr>
            <a:r>
              <a:rPr lang="el-GR" altLang="el-GR" b="1" i="1" dirty="0">
                <a:latin typeface="Calibri" panose="020F0502020204030204" pitchFamily="34" charset="0"/>
              </a:rPr>
              <a:t>όλοι οι κλέφτες φορούν γάντια</a:t>
            </a:r>
          </a:p>
          <a:p>
            <a:pPr>
              <a:lnSpc>
                <a:spcPct val="110000"/>
              </a:lnSpc>
              <a:spcBef>
                <a:spcPct val="0"/>
              </a:spcBef>
              <a:spcAft>
                <a:spcPts val="600"/>
              </a:spcAft>
              <a:buNone/>
            </a:pPr>
            <a:r>
              <a:rPr lang="el-GR" altLang="el-GR" b="1" i="1" u="sng" dirty="0" smtClean="0">
                <a:latin typeface="Calibri" panose="020F0502020204030204" pitchFamily="34" charset="0"/>
              </a:rPr>
              <a:t>αυτός </a:t>
            </a:r>
            <a:r>
              <a:rPr lang="el-GR" altLang="el-GR" b="1" i="1" u="sng" dirty="0">
                <a:latin typeface="Calibri" panose="020F0502020204030204" pitchFamily="34" charset="0"/>
              </a:rPr>
              <a:t>ο άνθρωπος φοράει γάντια</a:t>
            </a:r>
            <a:endParaRPr lang="el-GR" altLang="el-GR" b="1" dirty="0">
              <a:latin typeface="Calibri" panose="020F0502020204030204" pitchFamily="34" charset="0"/>
            </a:endParaRPr>
          </a:p>
          <a:p>
            <a:pPr>
              <a:lnSpc>
                <a:spcPct val="110000"/>
              </a:lnSpc>
              <a:spcBef>
                <a:spcPct val="0"/>
              </a:spcBef>
              <a:spcAft>
                <a:spcPts val="600"/>
              </a:spcAft>
              <a:buNone/>
            </a:pPr>
            <a:r>
              <a:rPr lang="el-GR" altLang="el-GR" b="1" dirty="0" smtClean="0">
                <a:latin typeface="Calibri" panose="020F0502020204030204" pitchFamily="34" charset="0"/>
              </a:rPr>
              <a:t>άρα </a:t>
            </a:r>
            <a:r>
              <a:rPr lang="el-GR" altLang="el-GR" b="1" dirty="0">
                <a:latin typeface="Calibri" panose="020F0502020204030204" pitchFamily="34" charset="0"/>
              </a:rPr>
              <a:t>		</a:t>
            </a:r>
          </a:p>
          <a:p>
            <a:pPr>
              <a:spcAft>
                <a:spcPts val="600"/>
              </a:spcAft>
              <a:buNone/>
            </a:pPr>
            <a:r>
              <a:rPr lang="el-GR" altLang="el-GR" b="1" i="1" dirty="0" smtClean="0">
                <a:latin typeface="Calibri" panose="020F0502020204030204" pitchFamily="34" charset="0"/>
              </a:rPr>
              <a:t>αυτός </a:t>
            </a:r>
            <a:r>
              <a:rPr lang="el-GR" altLang="el-GR" b="1" i="1" dirty="0">
                <a:latin typeface="Calibri" panose="020F0502020204030204" pitchFamily="34" charset="0"/>
              </a:rPr>
              <a:t>ο άνθρωπος είναι </a:t>
            </a:r>
            <a:r>
              <a:rPr lang="el-GR" altLang="el-GR" b="1" i="1" dirty="0" smtClean="0">
                <a:latin typeface="Calibri" panose="020F0502020204030204" pitchFamily="34" charset="0"/>
              </a:rPr>
              <a:t>κλέφτης</a:t>
            </a:r>
          </a:p>
          <a:p>
            <a:pPr>
              <a:spcAft>
                <a:spcPts val="600"/>
              </a:spcAft>
              <a:buNone/>
            </a:pPr>
            <a:endParaRPr lang="el-GR" altLang="el-GR" b="1" i="1" dirty="0">
              <a:latin typeface="Calibri" panose="020F0502020204030204" pitchFamily="34" charset="0"/>
            </a:endParaRPr>
          </a:p>
          <a:p>
            <a:pPr marL="0" indent="0" algn="ctr">
              <a:spcAft>
                <a:spcPts val="600"/>
              </a:spcAft>
              <a:buNone/>
            </a:pPr>
            <a:r>
              <a:rPr lang="el-GR" dirty="0" smtClean="0"/>
              <a:t>Είναι έγκυρος συλλογισμός;</a:t>
            </a:r>
          </a:p>
          <a:p>
            <a:pPr marL="0" indent="0" algn="ctr">
              <a:spcBef>
                <a:spcPts val="0"/>
              </a:spcBef>
              <a:spcAft>
                <a:spcPts val="600"/>
              </a:spcAft>
              <a:buNone/>
            </a:pPr>
            <a:r>
              <a:rPr lang="el-GR" sz="2700" dirty="0" smtClean="0"/>
              <a:t>ΌΧΙ </a:t>
            </a:r>
            <a:r>
              <a:rPr lang="el-GR" sz="2700" dirty="0" smtClean="0"/>
              <a:t>γιατί η πρώτη κρίση λέει ότι </a:t>
            </a:r>
          </a:p>
          <a:p>
            <a:pPr marL="0" indent="0" algn="ctr">
              <a:spcBef>
                <a:spcPts val="0"/>
              </a:spcBef>
              <a:spcAft>
                <a:spcPts val="600"/>
              </a:spcAft>
              <a:buNone/>
            </a:pPr>
            <a:r>
              <a:rPr lang="el-GR" sz="2700" dirty="0" smtClean="0"/>
              <a:t>Όσοι φορούν γάντια είναι κλέφτες</a:t>
            </a:r>
            <a:endParaRPr lang="el-GR" sz="2700" dirty="0"/>
          </a:p>
        </p:txBody>
      </p:sp>
    </p:spTree>
    <p:extLst>
      <p:ext uri="{BB962C8B-B14F-4D97-AF65-F5344CB8AC3E}">
        <p14:creationId xmlns:p14="http://schemas.microsoft.com/office/powerpoint/2010/main" val="3196828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ΑΠΟΔΕΙΞΗ</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92500" lnSpcReduction="20000"/>
          </a:bodyPr>
          <a:lstStyle/>
          <a:p>
            <a:pPr algn="ctr">
              <a:spcBef>
                <a:spcPct val="0"/>
              </a:spcBef>
              <a:buNone/>
            </a:pPr>
            <a:r>
              <a:rPr lang="el-GR" altLang="el-GR" dirty="0">
                <a:latin typeface="Calibri" panose="020F0502020204030204" pitchFamily="34" charset="0"/>
              </a:rPr>
              <a:t>Κάθε </a:t>
            </a:r>
            <a:r>
              <a:rPr lang="el-GR" altLang="el-GR" sz="4000" b="1" dirty="0">
                <a:latin typeface="Calibri" panose="020F0502020204030204" pitchFamily="34" charset="0"/>
              </a:rPr>
              <a:t>έγκυρος</a:t>
            </a:r>
            <a:r>
              <a:rPr lang="el-GR" altLang="el-GR" sz="4000" dirty="0">
                <a:latin typeface="Calibri" panose="020F0502020204030204" pitchFamily="34" charset="0"/>
              </a:rPr>
              <a:t> και </a:t>
            </a:r>
            <a:r>
              <a:rPr lang="el-GR" altLang="el-GR" sz="4000" b="1" dirty="0">
                <a:latin typeface="Calibri" panose="020F0502020204030204" pitchFamily="34" charset="0"/>
              </a:rPr>
              <a:t>αληθής</a:t>
            </a:r>
          </a:p>
          <a:p>
            <a:pPr algn="ctr">
              <a:spcBef>
                <a:spcPct val="0"/>
              </a:spcBef>
              <a:buNone/>
            </a:pPr>
            <a:r>
              <a:rPr lang="el-GR" altLang="el-GR" dirty="0">
                <a:latin typeface="Calibri" panose="020F0502020204030204" pitchFamily="34" charset="0"/>
              </a:rPr>
              <a:t>λογικός συλλογισμός λέγεται </a:t>
            </a:r>
            <a:r>
              <a:rPr lang="el-GR" altLang="el-GR" sz="4000" b="1" dirty="0">
                <a:latin typeface="Calibri" panose="020F0502020204030204" pitchFamily="34" charset="0"/>
              </a:rPr>
              <a:t>απόδειξη</a:t>
            </a:r>
          </a:p>
          <a:p>
            <a:pPr algn="ctr">
              <a:spcBef>
                <a:spcPct val="0"/>
              </a:spcBef>
              <a:buNone/>
            </a:pPr>
            <a:endParaRPr lang="el-GR" altLang="el-GR" sz="4000" i="1" dirty="0">
              <a:latin typeface="Calibri" panose="020F0502020204030204" pitchFamily="34" charset="0"/>
            </a:endParaRPr>
          </a:p>
          <a:p>
            <a:pPr algn="ctr">
              <a:spcBef>
                <a:spcPct val="0"/>
              </a:spcBef>
              <a:buNone/>
            </a:pPr>
            <a:endParaRPr lang="el-GR" altLang="el-GR" sz="2800" dirty="0">
              <a:latin typeface="Calibri" panose="020F0502020204030204" pitchFamily="34" charset="0"/>
            </a:endParaRPr>
          </a:p>
          <a:p>
            <a:pPr algn="ctr">
              <a:spcBef>
                <a:spcPct val="0"/>
              </a:spcBef>
              <a:buNone/>
            </a:pPr>
            <a:r>
              <a:rPr lang="el-GR" altLang="el-GR" b="1" dirty="0">
                <a:latin typeface="Calibri" panose="020F0502020204030204" pitchFamily="34" charset="0"/>
              </a:rPr>
              <a:t>Παράδειγμα</a:t>
            </a:r>
          </a:p>
          <a:p>
            <a:pPr algn="ctr">
              <a:spcBef>
                <a:spcPct val="0"/>
              </a:spcBef>
              <a:buNone/>
            </a:pPr>
            <a:endParaRPr lang="el-GR" altLang="el-GR" b="1" i="1" dirty="0">
              <a:latin typeface="Calibri" panose="020F0502020204030204" pitchFamily="34" charset="0"/>
            </a:endParaRPr>
          </a:p>
          <a:p>
            <a:pPr>
              <a:spcBef>
                <a:spcPct val="0"/>
              </a:spcBef>
              <a:buNone/>
            </a:pPr>
            <a:r>
              <a:rPr lang="el-GR" altLang="el-GR" b="1" i="1" dirty="0">
                <a:latin typeface="Calibri" panose="020F0502020204030204" pitchFamily="34" charset="0"/>
              </a:rPr>
              <a:t>όλα τα πουλιά πετούν</a:t>
            </a:r>
          </a:p>
          <a:p>
            <a:pPr>
              <a:spcBef>
                <a:spcPct val="0"/>
              </a:spcBef>
              <a:buNone/>
            </a:pPr>
            <a:r>
              <a:rPr lang="el-GR" altLang="el-GR" b="1" i="1" u="sng" dirty="0">
                <a:latin typeface="Calibri" panose="020F0502020204030204" pitchFamily="34" charset="0"/>
              </a:rPr>
              <a:t>οι στρουθοκάμηλοι είναι πουλιά</a:t>
            </a:r>
            <a:endParaRPr lang="el-GR" altLang="el-GR" b="1" dirty="0">
              <a:latin typeface="Calibri" panose="020F0502020204030204" pitchFamily="34" charset="0"/>
            </a:endParaRPr>
          </a:p>
          <a:p>
            <a:pPr>
              <a:spcBef>
                <a:spcPct val="0"/>
              </a:spcBef>
              <a:buNone/>
            </a:pPr>
            <a:r>
              <a:rPr lang="el-GR" altLang="el-GR" b="1" dirty="0">
                <a:latin typeface="Calibri" panose="020F0502020204030204" pitchFamily="34" charset="0"/>
              </a:rPr>
              <a:t>(άρα)	</a:t>
            </a:r>
          </a:p>
          <a:p>
            <a:pPr>
              <a:spcBef>
                <a:spcPct val="0"/>
              </a:spcBef>
              <a:buNone/>
            </a:pPr>
            <a:r>
              <a:rPr lang="el-GR" altLang="el-GR" b="1" i="1" dirty="0">
                <a:latin typeface="Calibri" panose="020F0502020204030204" pitchFamily="34" charset="0"/>
              </a:rPr>
              <a:t>οι στρουθοκάμηλοι πετούν</a:t>
            </a:r>
            <a:endParaRPr lang="el-GR" altLang="zh-CN" b="1" dirty="0">
              <a:latin typeface="Calibri" panose="020F0502020204030204" pitchFamily="34" charset="0"/>
            </a:endParaRPr>
          </a:p>
          <a:p>
            <a:pPr>
              <a:spcBef>
                <a:spcPct val="0"/>
              </a:spcBef>
              <a:buNone/>
            </a:pPr>
            <a:endParaRPr lang="el-GR" altLang="zh-CN" dirty="0">
              <a:latin typeface="Calibri" panose="020F0502020204030204" pitchFamily="34" charset="0"/>
            </a:endParaRPr>
          </a:p>
          <a:p>
            <a:pPr algn="ctr">
              <a:spcBef>
                <a:spcPct val="0"/>
              </a:spcBef>
              <a:buNone/>
            </a:pPr>
            <a:r>
              <a:rPr lang="el-GR" altLang="zh-CN" dirty="0">
                <a:latin typeface="Calibri" panose="020F0502020204030204" pitchFamily="34" charset="0"/>
              </a:rPr>
              <a:t>Έγκυρος και αληθής συλλογισμός. </a:t>
            </a:r>
            <a:endParaRPr lang="el-GR" altLang="el-GR" dirty="0">
              <a:latin typeface="Calibri" panose="020F0502020204030204" pitchFamily="34" charset="0"/>
            </a:endParaRPr>
          </a:p>
          <a:p>
            <a:pPr marL="0" indent="0">
              <a:buNone/>
            </a:pPr>
            <a:endParaRPr lang="el-GR" sz="3500" dirty="0"/>
          </a:p>
        </p:txBody>
      </p:sp>
    </p:spTree>
    <p:extLst>
      <p:ext uri="{BB962C8B-B14F-4D97-AF65-F5344CB8AC3E}">
        <p14:creationId xmlns:p14="http://schemas.microsoft.com/office/powerpoint/2010/main" val="3381804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ΛΟΓΙΚΟΙ ΣΥΝΔΥΑΣΜΟΙ</a:t>
            </a:r>
            <a:endParaRPr lang="el-GR" dirty="0"/>
          </a:p>
        </p:txBody>
      </p:sp>
      <p:sp>
        <p:nvSpPr>
          <p:cNvPr id="3" name="Θέση περιεχομένου 2"/>
          <p:cNvSpPr>
            <a:spLocks noGrp="1"/>
          </p:cNvSpPr>
          <p:nvPr>
            <p:ph idx="1"/>
          </p:nvPr>
        </p:nvSpPr>
        <p:spPr/>
        <p:txBody>
          <a:bodyPr/>
          <a:lstStyle/>
          <a:p>
            <a:pPr algn="ctr">
              <a:spcBef>
                <a:spcPct val="0"/>
              </a:spcBef>
              <a:buNone/>
            </a:pPr>
            <a:endParaRPr lang="el-GR" altLang="zh-CN" b="1" dirty="0" smtClean="0">
              <a:latin typeface="Times New Roman" panose="02020603050405020304" pitchFamily="18" charset="0"/>
            </a:endParaRPr>
          </a:p>
          <a:p>
            <a:pPr algn="ctr">
              <a:spcBef>
                <a:spcPct val="0"/>
              </a:spcBef>
              <a:buNone/>
            </a:pPr>
            <a:endParaRPr lang="el-GR" altLang="zh-CN" b="1" dirty="0">
              <a:latin typeface="Times New Roman" panose="02020603050405020304" pitchFamily="18" charset="0"/>
            </a:endParaRPr>
          </a:p>
          <a:p>
            <a:pPr algn="ctr">
              <a:spcBef>
                <a:spcPct val="0"/>
              </a:spcBef>
              <a:buNone/>
            </a:pPr>
            <a:r>
              <a:rPr lang="el-GR" altLang="zh-CN" b="1" dirty="0" smtClean="0">
                <a:latin typeface="Calibri" panose="020F0502020204030204" pitchFamily="34" charset="0"/>
              </a:rPr>
              <a:t>Με </a:t>
            </a:r>
            <a:r>
              <a:rPr lang="el-GR" altLang="zh-CN" b="1" dirty="0">
                <a:latin typeface="Calibri" panose="020F0502020204030204" pitchFamily="34" charset="0"/>
              </a:rPr>
              <a:t>βάση τις λογικές ενέργειες από τις οποίες προκύπτει το συμπέρασμα</a:t>
            </a:r>
            <a:r>
              <a:rPr lang="el-GR" altLang="zh-CN" dirty="0">
                <a:latin typeface="Calibri" panose="020F0502020204030204" pitchFamily="34" charset="0"/>
              </a:rPr>
              <a:t> </a:t>
            </a:r>
          </a:p>
          <a:p>
            <a:pPr algn="ctr">
              <a:spcBef>
                <a:spcPct val="0"/>
              </a:spcBef>
              <a:buNone/>
            </a:pPr>
            <a:endParaRPr lang="el-GR" altLang="el-GR" b="1" dirty="0">
              <a:latin typeface="Calibri" panose="020F0502020204030204" pitchFamily="34" charset="0"/>
            </a:endParaRPr>
          </a:p>
          <a:p>
            <a:pPr algn="ctr">
              <a:spcBef>
                <a:spcPct val="0"/>
              </a:spcBef>
              <a:buNone/>
            </a:pPr>
            <a:r>
              <a:rPr lang="el-GR" altLang="el-GR" b="1" dirty="0">
                <a:latin typeface="Calibri" panose="020F0502020204030204" pitchFamily="34" charset="0"/>
              </a:rPr>
              <a:t>οι λογικοί συλλογισμοί διακρίνονται σε</a:t>
            </a:r>
            <a:endParaRPr lang="el-GR" dirty="0">
              <a:latin typeface="Calibri" panose="020F0502020204030204" pitchFamily="34" charset="0"/>
            </a:endParaRPr>
          </a:p>
        </p:txBody>
      </p:sp>
    </p:spTree>
    <p:extLst>
      <p:ext uri="{BB962C8B-B14F-4D97-AF65-F5344CB8AC3E}">
        <p14:creationId xmlns:p14="http://schemas.microsoft.com/office/powerpoint/2010/main" val="11921373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ΑΝΑΛΟΓΙΚΟΣ ΣΥΛΛΟΓΙΣΜΟΣ</a:t>
            </a:r>
            <a:endParaRPr lang="el-GR" dirty="0"/>
          </a:p>
        </p:txBody>
      </p:sp>
      <p:sp>
        <p:nvSpPr>
          <p:cNvPr id="3" name="Θέση περιεχομένου 2"/>
          <p:cNvSpPr>
            <a:spLocks noGrp="1"/>
          </p:cNvSpPr>
          <p:nvPr>
            <p:ph idx="1"/>
          </p:nvPr>
        </p:nvSpPr>
        <p:spPr/>
        <p:txBody>
          <a:bodyPr/>
          <a:lstStyle/>
          <a:p>
            <a:pPr marL="0" indent="0" algn="ctr">
              <a:buNone/>
            </a:pPr>
            <a:r>
              <a:rPr lang="el-GR" altLang="el-GR" b="1" dirty="0"/>
              <a:t>αναλογικούς συλλογισμούς</a:t>
            </a:r>
            <a:r>
              <a:rPr lang="el-GR" altLang="el-GR" b="1" dirty="0" smtClean="0"/>
              <a:t>,</a:t>
            </a:r>
            <a:r>
              <a:rPr lang="el-GR" altLang="el-GR" dirty="0"/>
              <a:t/>
            </a:r>
            <a:br>
              <a:rPr lang="el-GR" altLang="el-GR" dirty="0"/>
            </a:br>
            <a:r>
              <a:rPr lang="el-GR" altLang="el-GR" dirty="0" smtClean="0"/>
              <a:t>με </a:t>
            </a:r>
            <a:r>
              <a:rPr lang="el-GR" altLang="el-GR" dirty="0"/>
              <a:t>τους οποίους συμπεραίνεται απ’ ότι ισχύει για </a:t>
            </a:r>
            <a:r>
              <a:rPr lang="el-GR" altLang="el-GR" dirty="0" smtClean="0"/>
              <a:t> </a:t>
            </a:r>
            <a:r>
              <a:rPr lang="el-GR" altLang="el-GR" dirty="0"/>
              <a:t>κάποιο μέρος ενός όλου εκείνο που ισχύει για </a:t>
            </a:r>
            <a:r>
              <a:rPr lang="el-GR" altLang="el-GR" dirty="0" smtClean="0"/>
              <a:t>κάποιο </a:t>
            </a:r>
            <a:r>
              <a:rPr lang="el-GR" altLang="el-GR" dirty="0"/>
              <a:t>άλλο μέρος του ίδιου όλου.</a:t>
            </a:r>
          </a:p>
          <a:p>
            <a:pPr marL="0" indent="0">
              <a:buNone/>
            </a:pPr>
            <a:endParaRPr lang="el-GR" dirty="0"/>
          </a:p>
        </p:txBody>
      </p:sp>
      <p:grpSp>
        <p:nvGrpSpPr>
          <p:cNvPr id="4" name="Group 8"/>
          <p:cNvGrpSpPr>
            <a:grpSpLocks/>
          </p:cNvGrpSpPr>
          <p:nvPr/>
        </p:nvGrpSpPr>
        <p:grpSpPr bwMode="auto">
          <a:xfrm>
            <a:off x="1331913" y="3941216"/>
            <a:ext cx="6121400" cy="2224088"/>
            <a:chOff x="710" y="2219"/>
            <a:chExt cx="3856" cy="1401"/>
          </a:xfrm>
        </p:grpSpPr>
        <p:sp>
          <p:nvSpPr>
            <p:cNvPr id="5" name="Oval 3"/>
            <p:cNvSpPr>
              <a:spLocks noChangeArrowheads="1"/>
            </p:cNvSpPr>
            <p:nvPr/>
          </p:nvSpPr>
          <p:spPr bwMode="auto">
            <a:xfrm>
              <a:off x="3379" y="2659"/>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6" name="Oval 4"/>
            <p:cNvSpPr>
              <a:spLocks noChangeArrowheads="1"/>
            </p:cNvSpPr>
            <p:nvPr/>
          </p:nvSpPr>
          <p:spPr bwMode="auto">
            <a:xfrm>
              <a:off x="1156" y="2659"/>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7" name="Oval 5"/>
            <p:cNvSpPr>
              <a:spLocks noChangeArrowheads="1"/>
            </p:cNvSpPr>
            <p:nvPr/>
          </p:nvSpPr>
          <p:spPr bwMode="auto">
            <a:xfrm>
              <a:off x="710" y="2219"/>
              <a:ext cx="3856" cy="1401"/>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8" name="Line 6"/>
            <p:cNvSpPr>
              <a:spLocks noChangeShapeType="1"/>
            </p:cNvSpPr>
            <p:nvPr/>
          </p:nvSpPr>
          <p:spPr bwMode="auto">
            <a:xfrm>
              <a:off x="1565" y="2931"/>
              <a:ext cx="2233" cy="2"/>
            </a:xfrm>
            <a:prstGeom prst="line">
              <a:avLst/>
            </a:prstGeom>
            <a:noFill/>
            <a:ln w="50800">
              <a:solidFill>
                <a:srgbClr val="000000"/>
              </a:solidFill>
              <a:round/>
              <a:headEnd type="none" w="lg" len="sm"/>
              <a:tailEnd type="triangle" w="lg" len="sm"/>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211417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ΑΝΑΛΟΓΙΚΟΣ ΣΥΛΛΟΓΙΣΜΟΣ</a:t>
            </a:r>
            <a:endParaRPr lang="el-GR" dirty="0"/>
          </a:p>
        </p:txBody>
      </p:sp>
      <p:sp>
        <p:nvSpPr>
          <p:cNvPr id="3" name="Θέση περιεχομένου 2"/>
          <p:cNvSpPr>
            <a:spLocks noGrp="1"/>
          </p:cNvSpPr>
          <p:nvPr>
            <p:ph idx="1"/>
          </p:nvPr>
        </p:nvSpPr>
        <p:spPr/>
        <p:txBody>
          <a:bodyPr/>
          <a:lstStyle/>
          <a:p>
            <a:pPr algn="ctr">
              <a:spcBef>
                <a:spcPct val="0"/>
              </a:spcBef>
              <a:buNone/>
            </a:pPr>
            <a:endParaRPr lang="el-GR" altLang="el-GR" b="1" i="1" dirty="0" smtClean="0">
              <a:latin typeface="Calibri" panose="020F0502020204030204" pitchFamily="34" charset="0"/>
            </a:endParaRPr>
          </a:p>
          <a:p>
            <a:pPr algn="ctr">
              <a:spcBef>
                <a:spcPct val="0"/>
              </a:spcBef>
              <a:buNone/>
            </a:pPr>
            <a:endParaRPr lang="el-GR" altLang="el-GR" b="1" i="1" dirty="0">
              <a:latin typeface="Calibri" panose="020F0502020204030204" pitchFamily="34" charset="0"/>
            </a:endParaRPr>
          </a:p>
          <a:p>
            <a:pPr algn="ctr">
              <a:spcBef>
                <a:spcPct val="0"/>
              </a:spcBef>
              <a:buNone/>
            </a:pPr>
            <a:r>
              <a:rPr lang="el-GR" altLang="el-GR" i="1" dirty="0" smtClean="0">
                <a:latin typeface="Calibri" panose="020F0502020204030204" pitchFamily="34" charset="0"/>
              </a:rPr>
              <a:t>ο </a:t>
            </a:r>
            <a:r>
              <a:rPr lang="el-GR" altLang="el-GR" i="1" dirty="0">
                <a:latin typeface="Calibri" panose="020F0502020204030204" pitchFamily="34" charset="0"/>
              </a:rPr>
              <a:t>Κρόνος είναι πλανήτης και είναι ετερόφωτος</a:t>
            </a:r>
          </a:p>
          <a:p>
            <a:pPr algn="ctr">
              <a:spcBef>
                <a:spcPct val="0"/>
              </a:spcBef>
              <a:buNone/>
            </a:pPr>
            <a:endParaRPr lang="el-GR" altLang="el-GR" i="1" dirty="0">
              <a:latin typeface="Calibri" panose="020F0502020204030204" pitchFamily="34" charset="0"/>
            </a:endParaRPr>
          </a:p>
          <a:p>
            <a:pPr algn="ctr">
              <a:spcBef>
                <a:spcPct val="0"/>
              </a:spcBef>
              <a:buNone/>
            </a:pPr>
            <a:r>
              <a:rPr lang="el-GR" altLang="el-GR" dirty="0">
                <a:latin typeface="Calibri" panose="020F0502020204030204" pitchFamily="34" charset="0"/>
              </a:rPr>
              <a:t>(άρα και)</a:t>
            </a:r>
            <a:r>
              <a:rPr lang="el-GR" altLang="el-GR" i="1" dirty="0">
                <a:latin typeface="Calibri" panose="020F0502020204030204" pitchFamily="34" charset="0"/>
              </a:rPr>
              <a:t>		</a:t>
            </a:r>
          </a:p>
          <a:p>
            <a:pPr algn="ctr">
              <a:spcBef>
                <a:spcPct val="0"/>
              </a:spcBef>
              <a:buNone/>
            </a:pPr>
            <a:endParaRPr lang="el-GR" altLang="el-GR" i="1" dirty="0">
              <a:latin typeface="Calibri" panose="020F0502020204030204" pitchFamily="34" charset="0"/>
            </a:endParaRPr>
          </a:p>
          <a:p>
            <a:pPr algn="ctr">
              <a:spcBef>
                <a:spcPct val="0"/>
              </a:spcBef>
              <a:buNone/>
            </a:pPr>
            <a:r>
              <a:rPr lang="el-GR" altLang="el-GR" i="1" dirty="0">
                <a:latin typeface="Calibri" panose="020F0502020204030204" pitchFamily="34" charset="0"/>
              </a:rPr>
              <a:t>ο Δίας που είναι πλανήτης θα είναι ετερόφωτος</a:t>
            </a:r>
            <a:r>
              <a:rPr lang="el-GR" altLang="el-GR" sz="2800" dirty="0">
                <a:latin typeface="Calibri" panose="020F0502020204030204" pitchFamily="34" charset="0"/>
              </a:rPr>
              <a:t> </a:t>
            </a:r>
          </a:p>
          <a:p>
            <a:pPr marL="0" indent="0">
              <a:buNone/>
            </a:pPr>
            <a:endParaRPr lang="el-GR" dirty="0"/>
          </a:p>
        </p:txBody>
      </p:sp>
    </p:spTree>
    <p:extLst>
      <p:ext uri="{BB962C8B-B14F-4D97-AF65-F5344CB8AC3E}">
        <p14:creationId xmlns:p14="http://schemas.microsoft.com/office/powerpoint/2010/main" val="4143011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ΕΠΑΓΩΓΙΚΟΣ ΣΥΛΛΟΓΙΣΜΟΣ</a:t>
            </a:r>
            <a:endParaRPr lang="el-GR" dirty="0"/>
          </a:p>
        </p:txBody>
      </p:sp>
      <p:sp>
        <p:nvSpPr>
          <p:cNvPr id="3" name="Θέση περιεχομένου 2"/>
          <p:cNvSpPr>
            <a:spLocks noGrp="1"/>
          </p:cNvSpPr>
          <p:nvPr>
            <p:ph idx="1"/>
          </p:nvPr>
        </p:nvSpPr>
        <p:spPr/>
        <p:txBody>
          <a:bodyPr/>
          <a:lstStyle/>
          <a:p>
            <a:pPr marL="0" indent="0" algn="ctr">
              <a:buNone/>
            </a:pPr>
            <a:r>
              <a:rPr lang="el-GR" altLang="el-GR" b="1" dirty="0">
                <a:latin typeface="Calibri" panose="020F0502020204030204" pitchFamily="34" charset="0"/>
              </a:rPr>
              <a:t>επαγωγικούς συλλογισμούς, </a:t>
            </a:r>
            <a:r>
              <a:rPr lang="el-GR" altLang="el-GR" dirty="0">
                <a:latin typeface="Calibri" panose="020F0502020204030204" pitchFamily="34" charset="0"/>
              </a:rPr>
              <a:t/>
            </a:r>
            <a:br>
              <a:rPr lang="el-GR" altLang="el-GR" dirty="0">
                <a:latin typeface="Calibri" panose="020F0502020204030204" pitchFamily="34" charset="0"/>
              </a:rPr>
            </a:br>
            <a:r>
              <a:rPr lang="el-GR" altLang="el-GR" dirty="0">
                <a:latin typeface="Calibri" panose="020F0502020204030204" pitchFamily="34" charset="0"/>
              </a:rPr>
              <a:t> με τους οποίους συμπεραίνεται απ’ ότι ισχύει για </a:t>
            </a:r>
            <a:r>
              <a:rPr lang="el-GR" altLang="el-GR" dirty="0" smtClean="0">
                <a:latin typeface="Calibri" panose="020F0502020204030204" pitchFamily="34" charset="0"/>
              </a:rPr>
              <a:t> </a:t>
            </a:r>
            <a:r>
              <a:rPr lang="el-GR" altLang="el-GR" dirty="0">
                <a:latin typeface="Calibri" panose="020F0502020204030204" pitchFamily="34" charset="0"/>
              </a:rPr>
              <a:t>κάθε μέρος (δηλαδή για όλα τα μέρη) ενός </a:t>
            </a:r>
            <a:r>
              <a:rPr lang="el-GR" altLang="el-GR" dirty="0" smtClean="0">
                <a:latin typeface="Calibri" panose="020F0502020204030204" pitchFamily="34" charset="0"/>
              </a:rPr>
              <a:t>όλου </a:t>
            </a:r>
            <a:r>
              <a:rPr lang="el-GR" altLang="el-GR" dirty="0">
                <a:latin typeface="Calibri" panose="020F0502020204030204" pitchFamily="34" charset="0"/>
              </a:rPr>
              <a:t>εκείνο που ισχύει για το </a:t>
            </a:r>
            <a:r>
              <a:rPr lang="el-GR" altLang="el-GR" dirty="0" smtClean="0">
                <a:latin typeface="Calibri" panose="020F0502020204030204" pitchFamily="34" charset="0"/>
              </a:rPr>
              <a:t>όλο.</a:t>
            </a:r>
            <a:endParaRPr lang="el-GR" altLang="el-GR" dirty="0">
              <a:latin typeface="Calibri" panose="020F0502020204030204" pitchFamily="34" charset="0"/>
            </a:endParaRPr>
          </a:p>
          <a:p>
            <a:pPr marL="0" indent="0">
              <a:buNone/>
            </a:pPr>
            <a:endParaRPr lang="el-GR" dirty="0"/>
          </a:p>
        </p:txBody>
      </p:sp>
      <p:grpSp>
        <p:nvGrpSpPr>
          <p:cNvPr id="4" name="Group 12"/>
          <p:cNvGrpSpPr>
            <a:grpSpLocks/>
          </p:cNvGrpSpPr>
          <p:nvPr/>
        </p:nvGrpSpPr>
        <p:grpSpPr bwMode="auto">
          <a:xfrm>
            <a:off x="1331913" y="3869208"/>
            <a:ext cx="6121400" cy="2224088"/>
            <a:chOff x="839" y="2024"/>
            <a:chExt cx="3856" cy="1401"/>
          </a:xfrm>
        </p:grpSpPr>
        <p:sp>
          <p:nvSpPr>
            <p:cNvPr id="5" name="Oval 5"/>
            <p:cNvSpPr>
              <a:spLocks noChangeArrowheads="1"/>
            </p:cNvSpPr>
            <p:nvPr/>
          </p:nvSpPr>
          <p:spPr bwMode="auto">
            <a:xfrm>
              <a:off x="1285" y="2464"/>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6" name="Oval 6"/>
            <p:cNvSpPr>
              <a:spLocks noChangeArrowheads="1"/>
            </p:cNvSpPr>
            <p:nvPr/>
          </p:nvSpPr>
          <p:spPr bwMode="auto">
            <a:xfrm>
              <a:off x="839" y="2024"/>
              <a:ext cx="3856" cy="1401"/>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7" name="Line 7"/>
            <p:cNvSpPr>
              <a:spLocks noChangeShapeType="1"/>
            </p:cNvSpPr>
            <p:nvPr/>
          </p:nvSpPr>
          <p:spPr bwMode="auto">
            <a:xfrm>
              <a:off x="1694" y="2736"/>
              <a:ext cx="2093" cy="14"/>
            </a:xfrm>
            <a:prstGeom prst="line">
              <a:avLst/>
            </a:prstGeom>
            <a:noFill/>
            <a:ln w="50800">
              <a:solidFill>
                <a:srgbClr val="000000"/>
              </a:solidFill>
              <a:round/>
              <a:headEnd type="none" w="lg" len="sm"/>
              <a:tailEnd type="triangle" w="lg" len="sm"/>
            </a:ln>
            <a:extLst>
              <a:ext uri="{909E8E84-426E-40DD-AFC4-6F175D3DCCD1}">
                <a14:hiddenFill xmlns:a14="http://schemas.microsoft.com/office/drawing/2010/main">
                  <a:noFill/>
                </a14:hiddenFill>
              </a:ext>
            </a:extLst>
          </p:spPr>
          <p:txBody>
            <a:bodyPr/>
            <a:lstStyle/>
            <a:p>
              <a:endParaRPr lang="el-GR"/>
            </a:p>
          </p:txBody>
        </p:sp>
        <p:sp>
          <p:nvSpPr>
            <p:cNvPr id="8" name="Oval 8"/>
            <p:cNvSpPr>
              <a:spLocks noChangeArrowheads="1"/>
            </p:cNvSpPr>
            <p:nvPr/>
          </p:nvSpPr>
          <p:spPr bwMode="auto">
            <a:xfrm>
              <a:off x="2290" y="2795"/>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9" name="Oval 9"/>
            <p:cNvSpPr>
              <a:spLocks noChangeArrowheads="1"/>
            </p:cNvSpPr>
            <p:nvPr/>
          </p:nvSpPr>
          <p:spPr bwMode="auto">
            <a:xfrm>
              <a:off x="2245" y="2069"/>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10" name="Line 10"/>
            <p:cNvSpPr>
              <a:spLocks noChangeShapeType="1"/>
            </p:cNvSpPr>
            <p:nvPr/>
          </p:nvSpPr>
          <p:spPr bwMode="auto">
            <a:xfrm>
              <a:off x="2608" y="2341"/>
              <a:ext cx="1179" cy="409"/>
            </a:xfrm>
            <a:prstGeom prst="line">
              <a:avLst/>
            </a:prstGeom>
            <a:noFill/>
            <a:ln w="50800">
              <a:solidFill>
                <a:srgbClr val="000000"/>
              </a:solidFill>
              <a:round/>
              <a:headEnd type="none" w="lg" len="sm"/>
              <a:tailEnd type="triangle" w="lg" len="sm"/>
            </a:ln>
            <a:extLst>
              <a:ext uri="{909E8E84-426E-40DD-AFC4-6F175D3DCCD1}">
                <a14:hiddenFill xmlns:a14="http://schemas.microsoft.com/office/drawing/2010/main">
                  <a:noFill/>
                </a14:hiddenFill>
              </a:ext>
            </a:extLst>
          </p:spPr>
          <p:txBody>
            <a:bodyPr/>
            <a:lstStyle/>
            <a:p>
              <a:endParaRPr lang="el-GR"/>
            </a:p>
          </p:txBody>
        </p:sp>
        <p:sp>
          <p:nvSpPr>
            <p:cNvPr id="11" name="Line 11"/>
            <p:cNvSpPr>
              <a:spLocks noChangeShapeType="1"/>
            </p:cNvSpPr>
            <p:nvPr/>
          </p:nvSpPr>
          <p:spPr bwMode="auto">
            <a:xfrm flipV="1">
              <a:off x="2744" y="2750"/>
              <a:ext cx="998" cy="363"/>
            </a:xfrm>
            <a:prstGeom prst="line">
              <a:avLst/>
            </a:prstGeom>
            <a:noFill/>
            <a:ln w="50800">
              <a:solidFill>
                <a:srgbClr val="000000"/>
              </a:solidFill>
              <a:round/>
              <a:headEnd type="none" w="lg" len="sm"/>
              <a:tailEnd type="triangle" w="lg" len="sm"/>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2722188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ΕΠΑΓΩΓΙΚΟΣ ΣΥΛΛΟΓΙΣΜΟΣ</a:t>
            </a:r>
            <a:endParaRPr lang="el-GR" dirty="0"/>
          </a:p>
        </p:txBody>
      </p:sp>
      <p:sp>
        <p:nvSpPr>
          <p:cNvPr id="3" name="Θέση περιεχομένου 2"/>
          <p:cNvSpPr>
            <a:spLocks noGrp="1"/>
          </p:cNvSpPr>
          <p:nvPr>
            <p:ph idx="1"/>
          </p:nvPr>
        </p:nvSpPr>
        <p:spPr/>
        <p:txBody>
          <a:bodyPr/>
          <a:lstStyle/>
          <a:p>
            <a:pPr algn="ctr">
              <a:spcBef>
                <a:spcPct val="0"/>
              </a:spcBef>
              <a:buNone/>
            </a:pPr>
            <a:r>
              <a:rPr lang="el-GR" altLang="el-GR" i="1" dirty="0">
                <a:latin typeface="Calibri" panose="020F0502020204030204" pitchFamily="34" charset="0"/>
              </a:rPr>
              <a:t>ο Κρόνος είναι πλανήτης και είναι ετερόφωτος</a:t>
            </a:r>
            <a:br>
              <a:rPr lang="el-GR" altLang="el-GR" i="1" dirty="0">
                <a:latin typeface="Calibri" panose="020F0502020204030204" pitchFamily="34" charset="0"/>
              </a:rPr>
            </a:br>
            <a:endParaRPr lang="el-GR" altLang="el-GR" i="1" dirty="0">
              <a:latin typeface="Calibri" panose="020F0502020204030204" pitchFamily="34" charset="0"/>
            </a:endParaRPr>
          </a:p>
          <a:p>
            <a:pPr algn="ctr">
              <a:spcBef>
                <a:spcPct val="0"/>
              </a:spcBef>
              <a:buNone/>
            </a:pPr>
            <a:r>
              <a:rPr lang="el-GR" altLang="el-GR" i="1" dirty="0">
                <a:latin typeface="Calibri" panose="020F0502020204030204" pitchFamily="34" charset="0"/>
              </a:rPr>
              <a:t>ο Δίας είναι πλανήτης και είναι ετερόφωτος</a:t>
            </a:r>
          </a:p>
          <a:p>
            <a:pPr algn="ctr">
              <a:spcBef>
                <a:spcPct val="0"/>
              </a:spcBef>
              <a:buNone/>
            </a:pPr>
            <a:r>
              <a:rPr lang="el-GR" altLang="el-GR" i="1" dirty="0">
                <a:latin typeface="Calibri" panose="020F0502020204030204" pitchFamily="34" charset="0"/>
              </a:rPr>
              <a:t/>
            </a:r>
            <a:br>
              <a:rPr lang="el-GR" altLang="el-GR" i="1" dirty="0">
                <a:latin typeface="Calibri" panose="020F0502020204030204" pitchFamily="34" charset="0"/>
              </a:rPr>
            </a:br>
            <a:r>
              <a:rPr lang="el-GR" altLang="el-GR" i="1" dirty="0">
                <a:latin typeface="Calibri" panose="020F0502020204030204" pitchFamily="34" charset="0"/>
              </a:rPr>
              <a:t>Ο Άρης είναι πλανήτης και είναι ετερόφωτος</a:t>
            </a:r>
          </a:p>
          <a:p>
            <a:pPr algn="ctr">
              <a:spcBef>
                <a:spcPct val="0"/>
              </a:spcBef>
              <a:buNone/>
            </a:pPr>
            <a:endParaRPr lang="el-GR" altLang="el-GR" i="1" dirty="0">
              <a:latin typeface="Calibri" panose="020F0502020204030204" pitchFamily="34" charset="0"/>
            </a:endParaRPr>
          </a:p>
          <a:p>
            <a:pPr algn="ctr">
              <a:spcBef>
                <a:spcPct val="0"/>
              </a:spcBef>
              <a:buNone/>
            </a:pPr>
            <a:r>
              <a:rPr lang="el-GR" altLang="el-GR" dirty="0">
                <a:latin typeface="Calibri" panose="020F0502020204030204" pitchFamily="34" charset="0"/>
              </a:rPr>
              <a:t>(άρα)</a:t>
            </a:r>
            <a:r>
              <a:rPr lang="el-GR" altLang="el-GR" i="1" dirty="0">
                <a:latin typeface="Calibri" panose="020F0502020204030204" pitchFamily="34" charset="0"/>
              </a:rPr>
              <a:t>		</a:t>
            </a:r>
          </a:p>
          <a:p>
            <a:pPr algn="ctr">
              <a:spcBef>
                <a:spcPct val="0"/>
              </a:spcBef>
              <a:buNone/>
            </a:pPr>
            <a:endParaRPr lang="el-GR" altLang="el-GR" i="1" dirty="0">
              <a:latin typeface="Calibri" panose="020F0502020204030204" pitchFamily="34" charset="0"/>
            </a:endParaRPr>
          </a:p>
          <a:p>
            <a:pPr algn="ctr">
              <a:spcBef>
                <a:spcPct val="0"/>
              </a:spcBef>
              <a:buNone/>
            </a:pPr>
            <a:r>
              <a:rPr lang="el-GR" altLang="el-GR" i="1" dirty="0">
                <a:latin typeface="Calibri" panose="020F0502020204030204" pitchFamily="34" charset="0"/>
              </a:rPr>
              <a:t>Όλοι οι πλανήτες είναι ετερόφωτοι</a:t>
            </a:r>
          </a:p>
          <a:p>
            <a:endParaRPr lang="el-GR" dirty="0"/>
          </a:p>
        </p:txBody>
      </p:sp>
    </p:spTree>
    <p:extLst>
      <p:ext uri="{BB962C8B-B14F-4D97-AF65-F5344CB8AC3E}">
        <p14:creationId xmlns:p14="http://schemas.microsoft.com/office/powerpoint/2010/main" val="3127359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ΠΙΘΑΝΟΛΟΓΙΚΗ ΚΡΙΣΗ</a:t>
            </a:r>
            <a:endParaRPr lang="el-GR" dirty="0"/>
          </a:p>
        </p:txBody>
      </p:sp>
      <p:sp>
        <p:nvSpPr>
          <p:cNvPr id="3" name="Θέση περιεχομένου 2"/>
          <p:cNvSpPr>
            <a:spLocks noGrp="1"/>
          </p:cNvSpPr>
          <p:nvPr>
            <p:ph idx="1"/>
          </p:nvPr>
        </p:nvSpPr>
        <p:spPr>
          <a:xfrm>
            <a:off x="464156" y="1556792"/>
            <a:ext cx="8428324" cy="4525963"/>
          </a:xfrm>
        </p:spPr>
        <p:txBody>
          <a:bodyPr>
            <a:normAutofit/>
          </a:bodyPr>
          <a:lstStyle/>
          <a:p>
            <a:pPr algn="ctr">
              <a:spcBef>
                <a:spcPct val="50000"/>
              </a:spcBef>
              <a:buNone/>
            </a:pPr>
            <a:r>
              <a:rPr lang="el-GR" altLang="zh-CN" sz="2400" dirty="0">
                <a:latin typeface="Calibri" panose="020F0502020204030204" pitchFamily="34" charset="0"/>
              </a:rPr>
              <a:t>Επειδή όμως σε πολλές περιπτώσεις είναι αδύνατη η διερεύνηση όλων των μερών ενός όλου, τότε το συμπέρασμα συνάγεται με βάση μερικά μέρη, που όμως μπορούν να θεωρηθούν ως χαρακτηριστικά μέρη του όλου (δείγμα). </a:t>
            </a:r>
          </a:p>
          <a:p>
            <a:pPr algn="ctr">
              <a:spcBef>
                <a:spcPct val="50000"/>
              </a:spcBef>
              <a:buNone/>
            </a:pPr>
            <a:r>
              <a:rPr lang="el-GR" altLang="zh-CN" sz="2400" dirty="0">
                <a:latin typeface="Calibri" panose="020F0502020204030204" pitchFamily="34" charset="0"/>
              </a:rPr>
              <a:t>Στην περίπτωση αυτή ο επαγωγικός συλλογισμός είναι ατελής και το συμπέρασμα του είναι ουσιαστικά μια πιθανολογική κρίση. </a:t>
            </a:r>
            <a:endParaRPr lang="el-GR" altLang="el-GR" sz="2400" dirty="0">
              <a:latin typeface="Calibri" panose="020F0502020204030204" pitchFamily="34" charset="0"/>
            </a:endParaRPr>
          </a:p>
          <a:p>
            <a:pPr marL="0" indent="0">
              <a:buNone/>
            </a:pPr>
            <a:endParaRPr lang="el-GR" sz="2400" dirty="0"/>
          </a:p>
        </p:txBody>
      </p:sp>
      <p:grpSp>
        <p:nvGrpSpPr>
          <p:cNvPr id="4" name="Group 10"/>
          <p:cNvGrpSpPr>
            <a:grpSpLocks/>
          </p:cNvGrpSpPr>
          <p:nvPr/>
        </p:nvGrpSpPr>
        <p:grpSpPr bwMode="auto">
          <a:xfrm>
            <a:off x="2195736" y="4141837"/>
            <a:ext cx="4464496" cy="2080072"/>
            <a:chOff x="930" y="2659"/>
            <a:chExt cx="3356" cy="1401"/>
          </a:xfrm>
        </p:grpSpPr>
        <p:sp>
          <p:nvSpPr>
            <p:cNvPr id="5" name="Oval 7"/>
            <p:cNvSpPr>
              <a:spLocks noChangeArrowheads="1"/>
            </p:cNvSpPr>
            <p:nvPr/>
          </p:nvSpPr>
          <p:spPr bwMode="auto">
            <a:xfrm>
              <a:off x="1376" y="3099"/>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6" name="Oval 8"/>
            <p:cNvSpPr>
              <a:spLocks noChangeArrowheads="1"/>
            </p:cNvSpPr>
            <p:nvPr/>
          </p:nvSpPr>
          <p:spPr bwMode="auto">
            <a:xfrm>
              <a:off x="930" y="2659"/>
              <a:ext cx="3356" cy="1401"/>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7" name="Line 9"/>
            <p:cNvSpPr>
              <a:spLocks noChangeShapeType="1"/>
            </p:cNvSpPr>
            <p:nvPr/>
          </p:nvSpPr>
          <p:spPr bwMode="auto">
            <a:xfrm>
              <a:off x="1785" y="3371"/>
              <a:ext cx="1730" cy="14"/>
            </a:xfrm>
            <a:prstGeom prst="line">
              <a:avLst/>
            </a:prstGeom>
            <a:noFill/>
            <a:ln w="50800">
              <a:solidFill>
                <a:srgbClr val="000000"/>
              </a:solidFill>
              <a:round/>
              <a:headEnd type="none" w="lg" len="sm"/>
              <a:tailEnd type="triangle" w="lg" len="sm"/>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2601396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a:t>Ε</a:t>
            </a:r>
            <a:r>
              <a:rPr lang="el-GR" dirty="0" smtClean="0"/>
              <a:t>ΝΝΟΙΕΣ</a:t>
            </a:r>
            <a:endParaRPr lang="el-GR" dirty="0"/>
          </a:p>
        </p:txBody>
      </p:sp>
      <p:sp>
        <p:nvSpPr>
          <p:cNvPr id="6" name="Θέση περιεχομένου 5"/>
          <p:cNvSpPr>
            <a:spLocks noGrp="1"/>
          </p:cNvSpPr>
          <p:nvPr>
            <p:ph idx="1"/>
          </p:nvPr>
        </p:nvSpPr>
        <p:spPr/>
        <p:txBody>
          <a:bodyPr>
            <a:normAutofit/>
          </a:bodyPr>
          <a:lstStyle/>
          <a:p>
            <a:pPr marL="0" indent="0" algn="ctr">
              <a:buNone/>
            </a:pPr>
            <a:r>
              <a:rPr lang="el-GR" altLang="el-GR" dirty="0" smtClean="0">
                <a:latin typeface="Calibri" panose="020F0502020204030204" pitchFamily="34" charset="0"/>
              </a:rPr>
              <a:t>Οι </a:t>
            </a:r>
            <a:r>
              <a:rPr lang="el-GR" altLang="el-GR" sz="3600" b="1" dirty="0" smtClean="0">
                <a:latin typeface="Calibri" panose="020F0502020204030204" pitchFamily="34" charset="0"/>
              </a:rPr>
              <a:t>έννοιες</a:t>
            </a:r>
            <a:r>
              <a:rPr lang="el-GR" altLang="el-GR" dirty="0" smtClean="0">
                <a:latin typeface="Calibri" panose="020F0502020204030204" pitchFamily="34" charset="0"/>
              </a:rPr>
              <a:t> είναι </a:t>
            </a:r>
            <a:r>
              <a:rPr lang="el-GR" altLang="el-GR" dirty="0">
                <a:latin typeface="Calibri" panose="020F0502020204030204" pitchFamily="34" charset="0"/>
              </a:rPr>
              <a:t>οι νοητικές κατασκευές, </a:t>
            </a:r>
            <a:br>
              <a:rPr lang="el-GR" altLang="el-GR" dirty="0">
                <a:latin typeface="Calibri" panose="020F0502020204030204" pitchFamily="34" charset="0"/>
              </a:rPr>
            </a:br>
            <a:r>
              <a:rPr lang="el-GR" altLang="el-GR" dirty="0">
                <a:latin typeface="Calibri" panose="020F0502020204030204" pitchFamily="34" charset="0"/>
              </a:rPr>
              <a:t>οι οποίες αντανακλούν με πληρότητα γενικά και ουσιώδη χαρακτηριστικά των στοιχείων της πραγματικότητας, </a:t>
            </a:r>
            <a:endParaRPr lang="el-GR" altLang="el-GR" dirty="0" smtClean="0">
              <a:latin typeface="Calibri" panose="020F0502020204030204" pitchFamily="34" charset="0"/>
            </a:endParaRPr>
          </a:p>
          <a:p>
            <a:pPr marL="0" indent="0" algn="ctr">
              <a:buNone/>
            </a:pPr>
            <a:endParaRPr lang="el-GR" altLang="el-GR" dirty="0">
              <a:latin typeface="Calibri" panose="020F0502020204030204" pitchFamily="34" charset="0"/>
            </a:endParaRPr>
          </a:p>
          <a:p>
            <a:pPr algn="ctr">
              <a:spcBef>
                <a:spcPct val="50000"/>
              </a:spcBef>
              <a:buNone/>
            </a:pPr>
            <a:r>
              <a:rPr lang="el-GR" altLang="el-GR" b="1" dirty="0">
                <a:latin typeface="Calibri" panose="020F0502020204030204" pitchFamily="34" charset="0"/>
              </a:rPr>
              <a:t>Οι έννοιες εκφράζονται με</a:t>
            </a:r>
          </a:p>
          <a:p>
            <a:pPr algn="ctr">
              <a:spcBef>
                <a:spcPct val="50000"/>
              </a:spcBef>
              <a:buNone/>
            </a:pPr>
            <a:r>
              <a:rPr lang="el-GR" altLang="el-GR" b="1" dirty="0">
                <a:latin typeface="Calibri" panose="020F0502020204030204" pitchFamily="34" charset="0"/>
              </a:rPr>
              <a:t>λέξεις &amp; σύμβολα</a:t>
            </a:r>
          </a:p>
          <a:p>
            <a:pPr marL="0" indent="0">
              <a:buNone/>
            </a:pPr>
            <a:endParaRPr lang="el-GR" dirty="0"/>
          </a:p>
        </p:txBody>
      </p:sp>
    </p:spTree>
    <p:extLst>
      <p:ext uri="{BB962C8B-B14F-4D97-AF65-F5344CB8AC3E}">
        <p14:creationId xmlns:p14="http://schemas.microsoft.com/office/powerpoint/2010/main" val="2309558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ΠΑΡΑΓΩΓΙΚΟΣ ΣΥΛΛΟΓΙΣΜΟΣ</a:t>
            </a:r>
            <a:endParaRPr lang="el-GR" dirty="0"/>
          </a:p>
        </p:txBody>
      </p:sp>
      <p:sp>
        <p:nvSpPr>
          <p:cNvPr id="3" name="Θέση περιεχομένου 2"/>
          <p:cNvSpPr>
            <a:spLocks noGrp="1"/>
          </p:cNvSpPr>
          <p:nvPr>
            <p:ph idx="1"/>
          </p:nvPr>
        </p:nvSpPr>
        <p:spPr/>
        <p:txBody>
          <a:bodyPr/>
          <a:lstStyle/>
          <a:p>
            <a:pPr marL="0" indent="0" algn="ctr">
              <a:buNone/>
            </a:pPr>
            <a:r>
              <a:rPr lang="el-GR" altLang="el-GR" b="1" dirty="0">
                <a:latin typeface="Calibri" panose="020F0502020204030204" pitchFamily="34" charset="0"/>
              </a:rPr>
              <a:t>παραγωγικούς συλλογισμούς, </a:t>
            </a:r>
            <a:r>
              <a:rPr lang="el-GR" altLang="el-GR" dirty="0">
                <a:latin typeface="Calibri" panose="020F0502020204030204" pitchFamily="34" charset="0"/>
              </a:rPr>
              <a:t/>
            </a:r>
            <a:br>
              <a:rPr lang="el-GR" altLang="el-GR" dirty="0">
                <a:latin typeface="Calibri" panose="020F0502020204030204" pitchFamily="34" charset="0"/>
              </a:rPr>
            </a:br>
            <a:r>
              <a:rPr lang="el-GR" altLang="el-GR" dirty="0" smtClean="0">
                <a:latin typeface="Calibri" panose="020F0502020204030204" pitchFamily="34" charset="0"/>
              </a:rPr>
              <a:t>με </a:t>
            </a:r>
            <a:r>
              <a:rPr lang="el-GR" altLang="el-GR" dirty="0">
                <a:latin typeface="Calibri" panose="020F0502020204030204" pitchFamily="34" charset="0"/>
              </a:rPr>
              <a:t>τους οποίους συμπεραίνεται απ’ ότι ισχύει για </a:t>
            </a:r>
            <a:r>
              <a:rPr lang="el-GR" altLang="el-GR" dirty="0" smtClean="0">
                <a:latin typeface="Calibri" panose="020F0502020204030204" pitchFamily="34" charset="0"/>
              </a:rPr>
              <a:t>ένα </a:t>
            </a:r>
            <a:r>
              <a:rPr lang="el-GR" altLang="el-GR" dirty="0">
                <a:latin typeface="Calibri" panose="020F0502020204030204" pitchFamily="34" charset="0"/>
              </a:rPr>
              <a:t>όλο εκείνο που ισχύει για ένα μέρος του.</a:t>
            </a:r>
          </a:p>
          <a:p>
            <a:pPr marL="0" indent="0">
              <a:buNone/>
            </a:pPr>
            <a:endParaRPr lang="el-GR" dirty="0"/>
          </a:p>
        </p:txBody>
      </p:sp>
      <p:grpSp>
        <p:nvGrpSpPr>
          <p:cNvPr id="4" name="Group 8"/>
          <p:cNvGrpSpPr>
            <a:grpSpLocks/>
          </p:cNvGrpSpPr>
          <p:nvPr/>
        </p:nvGrpSpPr>
        <p:grpSpPr bwMode="auto">
          <a:xfrm>
            <a:off x="1763713" y="3941216"/>
            <a:ext cx="5327650" cy="2224088"/>
            <a:chOff x="1111" y="1888"/>
            <a:chExt cx="3356" cy="1401"/>
          </a:xfrm>
        </p:grpSpPr>
        <p:sp>
          <p:nvSpPr>
            <p:cNvPr id="5" name="Oval 4"/>
            <p:cNvSpPr>
              <a:spLocks noChangeArrowheads="1"/>
            </p:cNvSpPr>
            <p:nvPr/>
          </p:nvSpPr>
          <p:spPr bwMode="auto">
            <a:xfrm>
              <a:off x="1557" y="2328"/>
              <a:ext cx="799" cy="533"/>
            </a:xfrm>
            <a:prstGeom prst="ellipse">
              <a:avLst/>
            </a:prstGeom>
            <a:solidFill>
              <a:srgbClr val="FF0000"/>
            </a:solidFill>
            <a:ln w="25400">
              <a:solidFill>
                <a:srgbClr val="FF0000"/>
              </a:solidFill>
              <a:round/>
              <a:headEnd/>
              <a:tailEnd/>
            </a:ln>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6" name="Oval 5"/>
            <p:cNvSpPr>
              <a:spLocks noChangeArrowheads="1"/>
            </p:cNvSpPr>
            <p:nvPr/>
          </p:nvSpPr>
          <p:spPr bwMode="auto">
            <a:xfrm>
              <a:off x="1111" y="1888"/>
              <a:ext cx="3356" cy="1401"/>
            </a:xfrm>
            <a:prstGeom prst="ellipse">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el-GR" altLang="el-GR" sz="2400">
                <a:latin typeface="Times New Roman" panose="02020603050405020304" pitchFamily="18" charset="0"/>
              </a:endParaRPr>
            </a:p>
          </p:txBody>
        </p:sp>
        <p:sp>
          <p:nvSpPr>
            <p:cNvPr id="7" name="Line 6"/>
            <p:cNvSpPr>
              <a:spLocks noChangeShapeType="1"/>
            </p:cNvSpPr>
            <p:nvPr/>
          </p:nvSpPr>
          <p:spPr bwMode="auto">
            <a:xfrm>
              <a:off x="1966" y="2600"/>
              <a:ext cx="1730" cy="14"/>
            </a:xfrm>
            <a:prstGeom prst="line">
              <a:avLst/>
            </a:prstGeom>
            <a:noFill/>
            <a:ln w="50800">
              <a:solidFill>
                <a:srgbClr val="000000"/>
              </a:solidFill>
              <a:round/>
              <a:headEnd type="triangle" w="med" len="med"/>
              <a:tailEnd type="none" w="lg" len="sm"/>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2639297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ΠΑΡΑΓΩΓΙΚΟΣ ΣΥΛΛΟΓΙΣΜΟΣ</a:t>
            </a:r>
          </a:p>
        </p:txBody>
      </p:sp>
      <p:sp>
        <p:nvSpPr>
          <p:cNvPr id="3" name="Θέση περιεχομένου 2"/>
          <p:cNvSpPr>
            <a:spLocks noGrp="1"/>
          </p:cNvSpPr>
          <p:nvPr>
            <p:ph idx="1"/>
          </p:nvPr>
        </p:nvSpPr>
        <p:spPr/>
        <p:txBody>
          <a:bodyPr/>
          <a:lstStyle/>
          <a:p>
            <a:pPr>
              <a:spcBef>
                <a:spcPct val="0"/>
              </a:spcBef>
              <a:buNone/>
            </a:pPr>
            <a:r>
              <a:rPr lang="el-GR" altLang="el-GR" b="1" i="1" dirty="0">
                <a:latin typeface="Calibri" panose="020F0502020204030204" pitchFamily="34" charset="0"/>
              </a:rPr>
              <a:t>Όλοι οι πλανήτες είναι ετερόφωτοι</a:t>
            </a:r>
          </a:p>
          <a:p>
            <a:pPr>
              <a:spcBef>
                <a:spcPct val="0"/>
              </a:spcBef>
              <a:buNone/>
            </a:pPr>
            <a:endParaRPr lang="el-GR" altLang="el-GR" b="1" dirty="0">
              <a:latin typeface="Calibri" panose="020F0502020204030204" pitchFamily="34" charset="0"/>
            </a:endParaRPr>
          </a:p>
          <a:p>
            <a:pPr>
              <a:spcBef>
                <a:spcPct val="0"/>
              </a:spcBef>
              <a:buNone/>
            </a:pPr>
            <a:r>
              <a:rPr lang="el-GR" altLang="el-GR" b="1" dirty="0">
                <a:latin typeface="Calibri" panose="020F0502020204030204" pitchFamily="34" charset="0"/>
              </a:rPr>
              <a:t>(άρα και)</a:t>
            </a:r>
            <a:r>
              <a:rPr lang="el-GR" altLang="el-GR" b="1" i="1" dirty="0">
                <a:latin typeface="Calibri" panose="020F0502020204030204" pitchFamily="34" charset="0"/>
              </a:rPr>
              <a:t>	</a:t>
            </a:r>
          </a:p>
          <a:p>
            <a:pPr>
              <a:spcBef>
                <a:spcPct val="0"/>
              </a:spcBef>
              <a:buNone/>
            </a:pPr>
            <a:endParaRPr lang="el-GR" altLang="el-GR" b="1" i="1" dirty="0">
              <a:latin typeface="Calibri" panose="020F0502020204030204" pitchFamily="34" charset="0"/>
            </a:endParaRPr>
          </a:p>
          <a:p>
            <a:pPr>
              <a:spcBef>
                <a:spcPct val="0"/>
              </a:spcBef>
              <a:buNone/>
            </a:pPr>
            <a:r>
              <a:rPr lang="el-GR" altLang="el-GR" b="1" i="1" dirty="0">
                <a:latin typeface="Calibri" panose="020F0502020204030204" pitchFamily="34" charset="0"/>
              </a:rPr>
              <a:t>ο Κρόνος που είναι πλανήτης είναι ετερόφωτος</a:t>
            </a:r>
            <a:br>
              <a:rPr lang="el-GR" altLang="el-GR" b="1" i="1" dirty="0">
                <a:latin typeface="Calibri" panose="020F0502020204030204" pitchFamily="34" charset="0"/>
              </a:rPr>
            </a:br>
            <a:endParaRPr lang="el-GR" altLang="el-GR" b="1" i="1" dirty="0">
              <a:latin typeface="Calibri" panose="020F0502020204030204" pitchFamily="34" charset="0"/>
            </a:endParaRPr>
          </a:p>
          <a:p>
            <a:pPr>
              <a:spcBef>
                <a:spcPct val="0"/>
              </a:spcBef>
              <a:buNone/>
            </a:pPr>
            <a:r>
              <a:rPr lang="el-GR" altLang="el-GR" i="1" dirty="0">
                <a:latin typeface="Calibri" panose="020F0502020204030204" pitchFamily="34" charset="0"/>
              </a:rPr>
              <a:t>ή</a:t>
            </a:r>
          </a:p>
          <a:p>
            <a:pPr>
              <a:spcBef>
                <a:spcPct val="0"/>
              </a:spcBef>
              <a:buNone/>
            </a:pPr>
            <a:endParaRPr lang="el-GR" altLang="el-GR" i="1" dirty="0">
              <a:latin typeface="Calibri" panose="020F0502020204030204" pitchFamily="34" charset="0"/>
            </a:endParaRPr>
          </a:p>
          <a:p>
            <a:pPr>
              <a:spcBef>
                <a:spcPct val="0"/>
              </a:spcBef>
              <a:buNone/>
            </a:pPr>
            <a:r>
              <a:rPr lang="el-GR" altLang="el-GR" i="1" dirty="0">
                <a:latin typeface="Calibri" panose="020F0502020204030204" pitchFamily="34" charset="0"/>
              </a:rPr>
              <a:t>ο Δίας που</a:t>
            </a:r>
            <a:r>
              <a:rPr lang="el-GR" altLang="el-GR" dirty="0">
                <a:latin typeface="Calibri" panose="020F0502020204030204" pitchFamily="34" charset="0"/>
              </a:rPr>
              <a:t> </a:t>
            </a:r>
            <a:r>
              <a:rPr lang="el-GR" altLang="el-GR" i="1" dirty="0">
                <a:latin typeface="Calibri" panose="020F0502020204030204" pitchFamily="34" charset="0"/>
              </a:rPr>
              <a:t>είναι πλανήτης είναι ετερόφωτος</a:t>
            </a:r>
          </a:p>
          <a:p>
            <a:endParaRPr lang="el-GR" dirty="0"/>
          </a:p>
        </p:txBody>
      </p:sp>
    </p:spTree>
    <p:extLst>
      <p:ext uri="{BB962C8B-B14F-4D97-AF65-F5344CB8AC3E}">
        <p14:creationId xmlns:p14="http://schemas.microsoft.com/office/powerpoint/2010/main" val="26574242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ΠΑΡΑΛΟΓΙΣΜΟΣ</a:t>
            </a:r>
            <a:endParaRPr lang="el-GR" dirty="0"/>
          </a:p>
        </p:txBody>
      </p:sp>
      <p:sp>
        <p:nvSpPr>
          <p:cNvPr id="3" name="Θέση περιεχομένου 2"/>
          <p:cNvSpPr>
            <a:spLocks noGrp="1"/>
          </p:cNvSpPr>
          <p:nvPr>
            <p:ph idx="1"/>
          </p:nvPr>
        </p:nvSpPr>
        <p:spPr/>
        <p:txBody>
          <a:bodyPr>
            <a:normAutofit lnSpcReduction="10000"/>
          </a:bodyPr>
          <a:lstStyle/>
          <a:p>
            <a:pPr algn="ctr">
              <a:spcBef>
                <a:spcPct val="50000"/>
              </a:spcBef>
              <a:buNone/>
            </a:pPr>
            <a:r>
              <a:rPr lang="el-GR" altLang="el-GR" dirty="0">
                <a:latin typeface="Calibri" panose="020F0502020204030204" pitchFamily="34" charset="0"/>
              </a:rPr>
              <a:t>Όταν δεν τηρούνται </a:t>
            </a:r>
          </a:p>
          <a:p>
            <a:pPr algn="ctr">
              <a:spcBef>
                <a:spcPct val="50000"/>
              </a:spcBef>
              <a:buNone/>
            </a:pPr>
            <a:r>
              <a:rPr lang="el-GR" altLang="el-GR" dirty="0">
                <a:latin typeface="Calibri" panose="020F0502020204030204" pitchFamily="34" charset="0"/>
              </a:rPr>
              <a:t>οι κανόνες σύνθεσης </a:t>
            </a:r>
            <a:br>
              <a:rPr lang="el-GR" altLang="el-GR" dirty="0">
                <a:latin typeface="Calibri" panose="020F0502020204030204" pitchFamily="34" charset="0"/>
              </a:rPr>
            </a:br>
            <a:r>
              <a:rPr lang="el-GR" altLang="el-GR" dirty="0">
                <a:latin typeface="Calibri" panose="020F0502020204030204" pitchFamily="34" charset="0"/>
              </a:rPr>
              <a:t>ή </a:t>
            </a:r>
            <a:br>
              <a:rPr lang="el-GR" altLang="el-GR" dirty="0">
                <a:latin typeface="Calibri" panose="020F0502020204030204" pitchFamily="34" charset="0"/>
              </a:rPr>
            </a:br>
            <a:r>
              <a:rPr lang="el-GR" altLang="el-GR" dirty="0">
                <a:latin typeface="Calibri" panose="020F0502020204030204" pitchFamily="34" charset="0"/>
              </a:rPr>
              <a:t>οι κανόνες διατύπωσης ενός λογικού συλλογισμού  προκύπτουν</a:t>
            </a:r>
            <a:r>
              <a:rPr lang="el-GR" altLang="el-GR" b="1" dirty="0">
                <a:latin typeface="Calibri" panose="020F0502020204030204" pitchFamily="34" charset="0"/>
              </a:rPr>
              <a:t/>
            </a:r>
            <a:br>
              <a:rPr lang="el-GR" altLang="el-GR" b="1" dirty="0">
                <a:latin typeface="Calibri" panose="020F0502020204030204" pitchFamily="34" charset="0"/>
              </a:rPr>
            </a:br>
            <a:r>
              <a:rPr lang="el-GR" altLang="el-GR" sz="4400" b="1" dirty="0">
                <a:latin typeface="Calibri" panose="020F0502020204030204" pitchFamily="34" charset="0"/>
              </a:rPr>
              <a:t>παραλογισμοί</a:t>
            </a:r>
            <a:r>
              <a:rPr lang="el-GR" altLang="el-GR" sz="4400" b="1" dirty="0">
                <a:solidFill>
                  <a:srgbClr val="FF0000"/>
                </a:solidFill>
                <a:latin typeface="Calibri" panose="020F0502020204030204" pitchFamily="34" charset="0"/>
              </a:rPr>
              <a:t/>
            </a:r>
            <a:br>
              <a:rPr lang="el-GR" altLang="el-GR" sz="4400" b="1" dirty="0">
                <a:solidFill>
                  <a:srgbClr val="FF0000"/>
                </a:solidFill>
                <a:latin typeface="Calibri" panose="020F0502020204030204" pitchFamily="34" charset="0"/>
              </a:rPr>
            </a:br>
            <a:endParaRPr lang="el-GR" altLang="el-GR" sz="4400" b="1" dirty="0">
              <a:solidFill>
                <a:srgbClr val="FF0000"/>
              </a:solidFill>
              <a:latin typeface="Calibri" panose="020F0502020204030204" pitchFamily="34" charset="0"/>
            </a:endParaRPr>
          </a:p>
          <a:p>
            <a:pPr algn="ctr">
              <a:spcBef>
                <a:spcPct val="50000"/>
              </a:spcBef>
              <a:buNone/>
            </a:pPr>
            <a:r>
              <a:rPr lang="el-GR" altLang="el-GR" dirty="0">
                <a:latin typeface="Calibri" panose="020F0502020204030204" pitchFamily="34" charset="0"/>
              </a:rPr>
              <a:t>(αποκαλούνται και </a:t>
            </a:r>
            <a:r>
              <a:rPr lang="el-GR" altLang="el-GR" b="1" dirty="0">
                <a:solidFill>
                  <a:srgbClr val="FF0000"/>
                </a:solidFill>
                <a:latin typeface="Calibri" panose="020F0502020204030204" pitchFamily="34" charset="0"/>
              </a:rPr>
              <a:t>σοφίσματα</a:t>
            </a:r>
            <a:r>
              <a:rPr lang="el-GR" altLang="el-GR" dirty="0">
                <a:latin typeface="Calibri" panose="020F0502020204030204" pitchFamily="34" charset="0"/>
              </a:rPr>
              <a:t>). </a:t>
            </a:r>
          </a:p>
          <a:p>
            <a:pPr marL="0" indent="0">
              <a:buNone/>
            </a:pPr>
            <a:endParaRPr lang="el-GR" dirty="0"/>
          </a:p>
        </p:txBody>
      </p:sp>
    </p:spTree>
    <p:extLst>
      <p:ext uri="{BB962C8B-B14F-4D97-AF65-F5344CB8AC3E}">
        <p14:creationId xmlns:p14="http://schemas.microsoft.com/office/powerpoint/2010/main" val="1975734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ΠΑΡΑΛΟΓΙΣΜΟΣ ΜΕ ΧΡΗΣΗ ΛΕΞΗΣ</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20000"/>
          </a:bodyPr>
          <a:lstStyle/>
          <a:p>
            <a:pPr algn="ctr">
              <a:spcBef>
                <a:spcPct val="0"/>
              </a:spcBef>
              <a:buNone/>
            </a:pPr>
            <a:r>
              <a:rPr lang="el-GR" altLang="el-GR" sz="3300" b="1" dirty="0">
                <a:latin typeface="Calibri" panose="020F0502020204030204" pitchFamily="34" charset="0"/>
              </a:rPr>
              <a:t>Παραλογισμοί</a:t>
            </a:r>
            <a:br>
              <a:rPr lang="el-GR" altLang="el-GR" sz="3300" b="1" dirty="0">
                <a:latin typeface="Calibri" panose="020F0502020204030204" pitchFamily="34" charset="0"/>
              </a:rPr>
            </a:br>
            <a:r>
              <a:rPr lang="el-GR" altLang="el-GR" sz="3300" b="1" dirty="0">
                <a:latin typeface="Calibri" panose="020F0502020204030204" pitchFamily="34" charset="0"/>
              </a:rPr>
              <a:t>που προκύπτουν από την χρήση των λέξεων </a:t>
            </a:r>
            <a:r>
              <a:rPr lang="el-GR" altLang="el-GR" sz="3300" dirty="0">
                <a:latin typeface="Calibri" panose="020F0502020204030204" pitchFamily="34" charset="0"/>
              </a:rPr>
              <a:t/>
            </a:r>
            <a:br>
              <a:rPr lang="el-GR" altLang="el-GR" sz="3300" dirty="0">
                <a:latin typeface="Calibri" panose="020F0502020204030204" pitchFamily="34" charset="0"/>
              </a:rPr>
            </a:br>
            <a:r>
              <a:rPr lang="el-GR" altLang="el-GR" sz="3300" dirty="0">
                <a:latin typeface="Calibri" panose="020F0502020204030204" pitchFamily="34" charset="0"/>
              </a:rPr>
              <a:t>οι οποίοι οφείλονται σε ασαφείς ή διφορούμενες γλωσσικές διατυπώσεις των κρίσεων που σχηματίζουν ένα συλλογισμό. </a:t>
            </a:r>
          </a:p>
          <a:p>
            <a:pPr algn="ctr">
              <a:spcBef>
                <a:spcPct val="0"/>
              </a:spcBef>
              <a:buNone/>
            </a:pPr>
            <a:endParaRPr lang="el-GR" altLang="el-GR" sz="3300" dirty="0">
              <a:latin typeface="Calibri" panose="020F0502020204030204" pitchFamily="34" charset="0"/>
            </a:endParaRPr>
          </a:p>
          <a:p>
            <a:pPr algn="ctr">
              <a:spcBef>
                <a:spcPct val="0"/>
              </a:spcBef>
              <a:buNone/>
            </a:pPr>
            <a:r>
              <a:rPr lang="el-GR" altLang="el-GR" sz="3300" dirty="0">
                <a:latin typeface="Calibri" panose="020F0502020204030204" pitchFamily="34" charset="0"/>
              </a:rPr>
              <a:t>	Παράδειγμα	</a:t>
            </a:r>
          </a:p>
          <a:p>
            <a:pPr algn="ctr">
              <a:spcBef>
                <a:spcPct val="0"/>
              </a:spcBef>
              <a:buNone/>
            </a:pPr>
            <a:r>
              <a:rPr lang="el-GR" altLang="el-GR" sz="3300" dirty="0">
                <a:latin typeface="Calibri" panose="020F0502020204030204" pitchFamily="34" charset="0"/>
              </a:rPr>
              <a:t>	</a:t>
            </a:r>
          </a:p>
          <a:p>
            <a:pPr>
              <a:spcBef>
                <a:spcPct val="0"/>
              </a:spcBef>
              <a:buNone/>
            </a:pPr>
            <a:r>
              <a:rPr lang="el-GR" altLang="el-GR" sz="3300" i="1" dirty="0">
                <a:latin typeface="Calibri" panose="020F0502020204030204" pitchFamily="34" charset="0"/>
              </a:rPr>
              <a:t>δύο φορές το δύο και τρία </a:t>
            </a:r>
            <a:r>
              <a:rPr lang="el-GR" altLang="el-GR" sz="3300" i="1" dirty="0" err="1">
                <a:latin typeface="Calibri" panose="020F0502020204030204" pitchFamily="34" charset="0"/>
              </a:rPr>
              <a:t>ίσον</a:t>
            </a:r>
            <a:r>
              <a:rPr lang="el-GR" altLang="el-GR" sz="3300" i="1" dirty="0">
                <a:latin typeface="Calibri" panose="020F0502020204030204" pitchFamily="34" charset="0"/>
              </a:rPr>
              <a:t> εφτά	 [ (2 x 2) + 3 = 7 ] </a:t>
            </a:r>
          </a:p>
          <a:p>
            <a:pPr>
              <a:spcBef>
                <a:spcPct val="0"/>
              </a:spcBef>
              <a:buNone/>
            </a:pPr>
            <a:r>
              <a:rPr lang="el-GR" altLang="el-GR" sz="3300" i="1" u="sng" dirty="0">
                <a:latin typeface="Calibri" panose="020F0502020204030204" pitchFamily="34" charset="0"/>
              </a:rPr>
              <a:t>δέκα </a:t>
            </a:r>
            <a:r>
              <a:rPr lang="el-GR" altLang="el-GR" sz="3300" i="1" u="sng" dirty="0" err="1">
                <a:latin typeface="Calibri" panose="020F0502020204030204" pitchFamily="34" charset="0"/>
              </a:rPr>
              <a:t>ίσον</a:t>
            </a:r>
            <a:r>
              <a:rPr lang="el-GR" altLang="el-GR" sz="3300" i="1" u="sng" dirty="0">
                <a:latin typeface="Calibri" panose="020F0502020204030204" pitchFamily="34" charset="0"/>
              </a:rPr>
              <a:t> δύο φορές το δύο και τρία</a:t>
            </a:r>
            <a:r>
              <a:rPr lang="el-GR" altLang="el-GR" sz="3300" i="1" dirty="0">
                <a:latin typeface="Calibri" panose="020F0502020204030204" pitchFamily="34" charset="0"/>
              </a:rPr>
              <a:t>	 [10 = 2 x ( 2 + 3)]</a:t>
            </a:r>
          </a:p>
          <a:p>
            <a:pPr>
              <a:spcBef>
                <a:spcPct val="0"/>
              </a:spcBef>
              <a:buNone/>
            </a:pPr>
            <a:endParaRPr lang="el-GR" altLang="el-GR" sz="3300" dirty="0">
              <a:latin typeface="Calibri" panose="020F0502020204030204" pitchFamily="34" charset="0"/>
            </a:endParaRPr>
          </a:p>
          <a:p>
            <a:pPr>
              <a:spcBef>
                <a:spcPct val="0"/>
              </a:spcBef>
              <a:buNone/>
            </a:pPr>
            <a:r>
              <a:rPr lang="el-GR" altLang="el-GR" sz="3300" dirty="0" smtClean="0">
                <a:latin typeface="Calibri" panose="020F0502020204030204" pitchFamily="34" charset="0"/>
              </a:rPr>
              <a:t>άρα</a:t>
            </a:r>
            <a:r>
              <a:rPr lang="el-GR" altLang="el-GR" sz="3300" dirty="0">
                <a:latin typeface="Calibri" panose="020F0502020204030204" pitchFamily="34" charset="0"/>
              </a:rPr>
              <a:t>		</a:t>
            </a:r>
          </a:p>
          <a:p>
            <a:pPr>
              <a:spcBef>
                <a:spcPct val="0"/>
              </a:spcBef>
              <a:buNone/>
            </a:pPr>
            <a:endParaRPr lang="el-GR" altLang="el-GR" sz="3300" dirty="0">
              <a:latin typeface="Calibri" panose="020F0502020204030204" pitchFamily="34" charset="0"/>
            </a:endParaRPr>
          </a:p>
          <a:p>
            <a:pPr>
              <a:spcBef>
                <a:spcPct val="0"/>
              </a:spcBef>
              <a:buNone/>
            </a:pPr>
            <a:r>
              <a:rPr lang="el-GR" altLang="el-GR" sz="3300" i="1" dirty="0">
                <a:latin typeface="Calibri" panose="020F0502020204030204" pitchFamily="34" charset="0"/>
              </a:rPr>
              <a:t>δέκα </a:t>
            </a:r>
            <a:r>
              <a:rPr lang="el-GR" altLang="el-GR" sz="3300" i="1" dirty="0" err="1">
                <a:latin typeface="Calibri" panose="020F0502020204030204" pitchFamily="34" charset="0"/>
              </a:rPr>
              <a:t>ίσον</a:t>
            </a:r>
            <a:r>
              <a:rPr lang="el-GR" altLang="el-GR" sz="3300" i="1" dirty="0">
                <a:latin typeface="Calibri" panose="020F0502020204030204" pitchFamily="34" charset="0"/>
              </a:rPr>
              <a:t> επτά</a:t>
            </a:r>
          </a:p>
          <a:p>
            <a:pPr marL="0" indent="0">
              <a:buNone/>
            </a:pPr>
            <a:endParaRPr lang="el-GR" dirty="0"/>
          </a:p>
        </p:txBody>
      </p:sp>
    </p:spTree>
    <p:extLst>
      <p:ext uri="{BB962C8B-B14F-4D97-AF65-F5344CB8AC3E}">
        <p14:creationId xmlns:p14="http://schemas.microsoft.com/office/powerpoint/2010/main" val="38517483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ΠΑΛΟΓΙΣΜΟΣ ΑΠΟ ΛΗΨΗ ΖΗΤΟΥΜΕΝΟΥ</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85000" lnSpcReduction="10000"/>
          </a:bodyPr>
          <a:lstStyle/>
          <a:p>
            <a:pPr algn="ctr">
              <a:spcBef>
                <a:spcPct val="0"/>
              </a:spcBef>
              <a:buNone/>
            </a:pPr>
            <a:r>
              <a:rPr lang="el-GR" altLang="el-GR" sz="3300" b="1" dirty="0"/>
              <a:t>παραλογισμοί που προκύπτουν από τη λήψη του ζητούμενου </a:t>
            </a:r>
            <a:r>
              <a:rPr lang="el-GR" altLang="el-GR" sz="3300" dirty="0"/>
              <a:t/>
            </a:r>
            <a:br>
              <a:rPr lang="el-GR" altLang="el-GR" sz="3300" dirty="0"/>
            </a:br>
            <a:r>
              <a:rPr lang="el-GR" altLang="el-GR" sz="3300" dirty="0"/>
              <a:t>οι οποίοι οφείλονται στη συναγωγή ενός συμπεράσματος βασισμένου σε προκείμενες κρίσεις που και οι ίδιες έχουν ανάγκη απόδειξης. </a:t>
            </a:r>
          </a:p>
          <a:p>
            <a:pPr algn="ctr">
              <a:spcBef>
                <a:spcPct val="0"/>
              </a:spcBef>
              <a:buNone/>
            </a:pPr>
            <a:endParaRPr lang="el-GR" altLang="el-GR" sz="3300" dirty="0"/>
          </a:p>
          <a:p>
            <a:pPr algn="ctr">
              <a:spcBef>
                <a:spcPct val="0"/>
              </a:spcBef>
              <a:buNone/>
            </a:pPr>
            <a:r>
              <a:rPr lang="el-GR" altLang="el-GR" sz="3300" dirty="0"/>
              <a:t>Παράδειγμα</a:t>
            </a:r>
          </a:p>
          <a:p>
            <a:pPr algn="ctr">
              <a:spcBef>
                <a:spcPct val="0"/>
              </a:spcBef>
              <a:buNone/>
            </a:pPr>
            <a:endParaRPr lang="el-GR" altLang="el-GR" sz="3300" i="1" dirty="0"/>
          </a:p>
          <a:p>
            <a:pPr>
              <a:spcBef>
                <a:spcPct val="0"/>
              </a:spcBef>
              <a:buNone/>
            </a:pPr>
            <a:r>
              <a:rPr lang="el-GR" altLang="el-GR" sz="3300" i="1" dirty="0"/>
              <a:t>όλοι οι κάτοικοι των φτωχών περιοχών είναι φτωχοί </a:t>
            </a:r>
          </a:p>
          <a:p>
            <a:pPr>
              <a:spcBef>
                <a:spcPct val="0"/>
              </a:spcBef>
              <a:buNone/>
            </a:pPr>
            <a:r>
              <a:rPr lang="el-GR" altLang="el-GR" sz="3300" i="1" dirty="0"/>
              <a:t>οι Χ είναι κάτοικοι μιας φτωχής περιοχής</a:t>
            </a:r>
            <a:endParaRPr lang="el-GR" altLang="el-GR" sz="3300" dirty="0"/>
          </a:p>
          <a:p>
            <a:pPr>
              <a:spcBef>
                <a:spcPct val="0"/>
              </a:spcBef>
              <a:buNone/>
            </a:pPr>
            <a:r>
              <a:rPr lang="el-GR" altLang="el-GR" sz="3300" dirty="0" smtClean="0"/>
              <a:t>άρα</a:t>
            </a:r>
          </a:p>
          <a:p>
            <a:pPr>
              <a:spcBef>
                <a:spcPct val="0"/>
              </a:spcBef>
              <a:buNone/>
            </a:pPr>
            <a:r>
              <a:rPr lang="el-GR" altLang="el-GR" sz="3300" i="1" dirty="0" smtClean="0"/>
              <a:t>οι </a:t>
            </a:r>
            <a:r>
              <a:rPr lang="el-GR" altLang="el-GR" sz="3300" i="1" dirty="0"/>
              <a:t>Χ είναι φτωχοί</a:t>
            </a:r>
          </a:p>
          <a:p>
            <a:pPr marL="0" indent="0">
              <a:buNone/>
            </a:pPr>
            <a:endParaRPr lang="el-GR" dirty="0"/>
          </a:p>
        </p:txBody>
      </p:sp>
    </p:spTree>
    <p:extLst>
      <p:ext uri="{BB962C8B-B14F-4D97-AF65-F5344CB8AC3E}">
        <p14:creationId xmlns:p14="http://schemas.microsoft.com/office/powerpoint/2010/main" val="16872256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ΠΑΡΑΛΟΓΙΣΜΟΣ ΜΕ ΑΝΕΠΑΡΚΗ ΔΕΔΟΜΕΝΑ</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lnSpcReduction="20000"/>
          </a:bodyPr>
          <a:lstStyle/>
          <a:p>
            <a:pPr algn="ctr">
              <a:spcBef>
                <a:spcPct val="0"/>
              </a:spcBef>
              <a:buNone/>
            </a:pPr>
            <a:r>
              <a:rPr lang="el-GR" altLang="el-GR" b="1" dirty="0">
                <a:latin typeface="Calibri" panose="020F0502020204030204" pitchFamily="34" charset="0"/>
              </a:rPr>
              <a:t>παραλογισμοί που προκύπτουν από ανεπαρκή δεδομένα </a:t>
            </a:r>
            <a:r>
              <a:rPr lang="el-GR" altLang="el-GR" dirty="0">
                <a:latin typeface="Calibri" panose="020F0502020204030204" pitchFamily="34" charset="0"/>
              </a:rPr>
              <a:t/>
            </a:r>
            <a:br>
              <a:rPr lang="el-GR" altLang="el-GR" dirty="0">
                <a:latin typeface="Calibri" panose="020F0502020204030204" pitchFamily="34" charset="0"/>
              </a:rPr>
            </a:br>
            <a:r>
              <a:rPr lang="el-GR" altLang="el-GR" dirty="0">
                <a:latin typeface="Calibri" panose="020F0502020204030204" pitchFamily="34" charset="0"/>
              </a:rPr>
              <a:t>οι οποίοι οφείλονται στη χρήση προκείμενων κρίσεων που η αλήθεια τους δεν είναι γενική αλλά ισχύει μόνο σε μερικές και συγκεκριμένες ή σε τυχαίες και </a:t>
            </a:r>
            <a:r>
              <a:rPr lang="el-GR" altLang="el-GR" dirty="0" err="1" smtClean="0">
                <a:latin typeface="Calibri" panose="020F0502020204030204" pitchFamily="34" charset="0"/>
              </a:rPr>
              <a:t>συμπτωματικές</a:t>
            </a:r>
            <a:r>
              <a:rPr lang="el-GR" altLang="el-GR" dirty="0" smtClean="0">
                <a:latin typeface="Calibri" panose="020F0502020204030204" pitchFamily="34" charset="0"/>
              </a:rPr>
              <a:t> </a:t>
            </a:r>
            <a:r>
              <a:rPr lang="el-GR" altLang="el-GR" dirty="0">
                <a:latin typeface="Calibri" panose="020F0502020204030204" pitchFamily="34" charset="0"/>
              </a:rPr>
              <a:t>περιπτώσεις. </a:t>
            </a:r>
          </a:p>
          <a:p>
            <a:pPr algn="ctr">
              <a:spcBef>
                <a:spcPct val="0"/>
              </a:spcBef>
              <a:buNone/>
            </a:pPr>
            <a:r>
              <a:rPr lang="el-GR" altLang="el-GR" dirty="0">
                <a:latin typeface="Calibri" panose="020F0502020204030204" pitchFamily="34" charset="0"/>
              </a:rPr>
              <a:t>	</a:t>
            </a:r>
          </a:p>
          <a:p>
            <a:pPr algn="ctr">
              <a:spcBef>
                <a:spcPct val="0"/>
              </a:spcBef>
              <a:buNone/>
            </a:pPr>
            <a:r>
              <a:rPr lang="el-GR" altLang="el-GR" dirty="0">
                <a:latin typeface="Calibri" panose="020F0502020204030204" pitchFamily="34" charset="0"/>
              </a:rPr>
              <a:t>Παράδειγμα</a:t>
            </a:r>
          </a:p>
          <a:p>
            <a:pPr algn="ctr">
              <a:spcBef>
                <a:spcPct val="0"/>
              </a:spcBef>
              <a:buNone/>
            </a:pPr>
            <a:endParaRPr lang="el-GR" altLang="el-GR" i="1" dirty="0">
              <a:latin typeface="Calibri" panose="020F0502020204030204" pitchFamily="34" charset="0"/>
            </a:endParaRPr>
          </a:p>
          <a:p>
            <a:pPr>
              <a:spcBef>
                <a:spcPct val="0"/>
              </a:spcBef>
              <a:buNone/>
            </a:pPr>
            <a:r>
              <a:rPr lang="el-GR" altLang="el-GR" i="1" dirty="0">
                <a:latin typeface="Calibri" panose="020F0502020204030204" pitchFamily="34" charset="0"/>
              </a:rPr>
              <a:t>το νερό σταματάει τη δίψα</a:t>
            </a:r>
          </a:p>
          <a:p>
            <a:pPr>
              <a:spcBef>
                <a:spcPct val="0"/>
              </a:spcBef>
              <a:buNone/>
            </a:pPr>
            <a:r>
              <a:rPr lang="el-GR" altLang="el-GR" i="1" dirty="0">
                <a:latin typeface="Calibri" panose="020F0502020204030204" pitchFamily="34" charset="0"/>
              </a:rPr>
              <a:t>η θάλασσα είναι νερό</a:t>
            </a:r>
          </a:p>
          <a:p>
            <a:pPr>
              <a:spcBef>
                <a:spcPct val="0"/>
              </a:spcBef>
              <a:buNone/>
            </a:pPr>
            <a:r>
              <a:rPr lang="el-GR" altLang="el-GR" dirty="0">
                <a:latin typeface="Calibri" panose="020F0502020204030204" pitchFamily="34" charset="0"/>
              </a:rPr>
              <a:t>άρα</a:t>
            </a:r>
          </a:p>
          <a:p>
            <a:pPr>
              <a:spcBef>
                <a:spcPct val="0"/>
              </a:spcBef>
              <a:buNone/>
            </a:pPr>
            <a:r>
              <a:rPr lang="el-GR" altLang="el-GR" i="1" dirty="0">
                <a:latin typeface="Calibri" panose="020F0502020204030204" pitchFamily="34" charset="0"/>
              </a:rPr>
              <a:t>η θάλασσα σταματάει τη δίψα</a:t>
            </a:r>
          </a:p>
          <a:p>
            <a:pPr marL="0" indent="0">
              <a:buNone/>
            </a:pPr>
            <a:endParaRPr lang="el-GR" dirty="0"/>
          </a:p>
        </p:txBody>
      </p:sp>
    </p:spTree>
    <p:extLst>
      <p:ext uri="{BB962C8B-B14F-4D97-AF65-F5344CB8AC3E}">
        <p14:creationId xmlns:p14="http://schemas.microsoft.com/office/powerpoint/2010/main" val="19553924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ctr">
              <a:spcBef>
                <a:spcPct val="0"/>
              </a:spcBef>
              <a:buNone/>
            </a:pPr>
            <a:endParaRPr lang="el-GR" altLang="el-GR" b="1" dirty="0" smtClean="0">
              <a:latin typeface="Times New Roman" panose="02020603050405020304" pitchFamily="18" charset="0"/>
            </a:endParaRPr>
          </a:p>
          <a:p>
            <a:pPr algn="ctr">
              <a:spcBef>
                <a:spcPct val="0"/>
              </a:spcBef>
              <a:buNone/>
            </a:pPr>
            <a:endParaRPr lang="el-GR" altLang="el-GR" b="1" dirty="0">
              <a:latin typeface="Times New Roman" panose="02020603050405020304" pitchFamily="18" charset="0"/>
            </a:endParaRPr>
          </a:p>
          <a:p>
            <a:pPr algn="ctr">
              <a:spcBef>
                <a:spcPct val="0"/>
              </a:spcBef>
              <a:buNone/>
            </a:pPr>
            <a:endParaRPr lang="el-GR" altLang="el-GR" b="1" dirty="0" smtClean="0">
              <a:latin typeface="Calibri" panose="020F0502020204030204" pitchFamily="34" charset="0"/>
            </a:endParaRPr>
          </a:p>
          <a:p>
            <a:pPr algn="ctr">
              <a:spcBef>
                <a:spcPct val="0"/>
              </a:spcBef>
              <a:buNone/>
            </a:pPr>
            <a:r>
              <a:rPr lang="el-GR" altLang="el-GR" b="1" dirty="0" smtClean="0">
                <a:latin typeface="Calibri" panose="020F0502020204030204" pitchFamily="34" charset="0"/>
              </a:rPr>
              <a:t>Η </a:t>
            </a:r>
            <a:r>
              <a:rPr lang="el-GR" altLang="el-GR" b="1" dirty="0">
                <a:latin typeface="Calibri" panose="020F0502020204030204" pitchFamily="34" charset="0"/>
              </a:rPr>
              <a:t>ΑΤΟΜΙΚΗ ΣΥΓΚΡΟΤΗΣΗ ΚΑΙ ΑΝΑΠΤΥΞΗ </a:t>
            </a:r>
          </a:p>
          <a:p>
            <a:pPr algn="ctr">
              <a:spcBef>
                <a:spcPct val="0"/>
              </a:spcBef>
              <a:buNone/>
            </a:pPr>
            <a:r>
              <a:rPr lang="el-GR" altLang="el-GR" b="1" dirty="0">
                <a:latin typeface="Calibri" panose="020F0502020204030204" pitchFamily="34" charset="0"/>
              </a:rPr>
              <a:t>ΤΗΣ ΛΟΓΙΚΗΣ ΣΚΕΨΗΣ</a:t>
            </a:r>
          </a:p>
          <a:p>
            <a:pPr marL="0" indent="0">
              <a:buNone/>
            </a:pPr>
            <a:endParaRPr lang="el-GR" dirty="0"/>
          </a:p>
        </p:txBody>
      </p:sp>
    </p:spTree>
    <p:extLst>
      <p:ext uri="{BB962C8B-B14F-4D97-AF65-F5344CB8AC3E}">
        <p14:creationId xmlns:p14="http://schemas.microsoft.com/office/powerpoint/2010/main" val="2920966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ΓΕΝΕΤΙΚΗ ΠΡΟΣΕΓΓΙΣΗ: </a:t>
            </a:r>
            <a:r>
              <a:rPr lang="en-US" dirty="0" smtClean="0"/>
              <a:t>PIAGET</a:t>
            </a:r>
            <a:endParaRPr lang="el-GR" dirty="0"/>
          </a:p>
        </p:txBody>
      </p:sp>
      <p:sp>
        <p:nvSpPr>
          <p:cNvPr id="3" name="Θέση περιεχομένου 2"/>
          <p:cNvSpPr>
            <a:spLocks noGrp="1"/>
          </p:cNvSpPr>
          <p:nvPr>
            <p:ph idx="1"/>
          </p:nvPr>
        </p:nvSpPr>
        <p:spPr/>
        <p:txBody>
          <a:bodyPr/>
          <a:lstStyle/>
          <a:p>
            <a:pPr algn="ctr">
              <a:spcBef>
                <a:spcPct val="0"/>
              </a:spcBef>
              <a:buNone/>
            </a:pPr>
            <a:endParaRPr lang="en-US" altLang="el-GR" b="1" dirty="0" smtClean="0"/>
          </a:p>
          <a:p>
            <a:pPr algn="ctr">
              <a:spcBef>
                <a:spcPct val="0"/>
              </a:spcBef>
              <a:buNone/>
            </a:pPr>
            <a:r>
              <a:rPr lang="el-GR" altLang="el-GR" b="1" dirty="0" smtClean="0"/>
              <a:t>Η </a:t>
            </a:r>
            <a:r>
              <a:rPr lang="el-GR" altLang="el-GR" b="1" dirty="0"/>
              <a:t>ΓΕΝΕΤΙΚΗ ΠΡΟΣΕΓΓΙΣΗ: </a:t>
            </a:r>
            <a:r>
              <a:rPr lang="el-GR" altLang="zh-CN" b="1" dirty="0"/>
              <a:t>PIAGET</a:t>
            </a:r>
          </a:p>
          <a:p>
            <a:pPr algn="ctr">
              <a:spcBef>
                <a:spcPct val="0"/>
              </a:spcBef>
              <a:buNone/>
            </a:pPr>
            <a:endParaRPr lang="el-GR" altLang="zh-CN" dirty="0"/>
          </a:p>
          <a:p>
            <a:pPr algn="ctr">
              <a:spcBef>
                <a:spcPct val="0"/>
              </a:spcBef>
              <a:buNone/>
            </a:pPr>
            <a:r>
              <a:rPr lang="el-GR" altLang="zh-CN" dirty="0"/>
              <a:t>Η πληρέστερη ίσως μέχρι σήμερα επιστημονική υπόθεση για τη λογική συγκρότηση και ανάπτυξη του ατόμου έχει διατυπωθεί από τον </a:t>
            </a:r>
            <a:r>
              <a:rPr lang="el-GR" altLang="zh-CN" dirty="0" err="1"/>
              <a:t>Piaget</a:t>
            </a:r>
            <a:r>
              <a:rPr lang="el-GR" altLang="zh-CN" dirty="0"/>
              <a:t> και την </a:t>
            </a:r>
            <a:r>
              <a:rPr lang="el-GR" altLang="zh-CN" dirty="0" err="1"/>
              <a:t>οικοδομίστικη</a:t>
            </a:r>
            <a:r>
              <a:rPr lang="el-GR" altLang="zh-CN" dirty="0"/>
              <a:t> σχολή της Γενεύης </a:t>
            </a:r>
            <a:endParaRPr lang="el-GR" altLang="el-GR" dirty="0"/>
          </a:p>
          <a:p>
            <a:pPr marL="0" indent="0">
              <a:buNone/>
            </a:pPr>
            <a:endParaRPr lang="el-GR" dirty="0"/>
          </a:p>
        </p:txBody>
      </p:sp>
    </p:spTree>
    <p:extLst>
      <p:ext uri="{BB962C8B-B14F-4D97-AF65-F5344CB8AC3E}">
        <p14:creationId xmlns:p14="http://schemas.microsoft.com/office/powerpoint/2010/main" val="39807954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ΣΧΗΜΑ </a:t>
            </a:r>
            <a:r>
              <a:rPr lang="en-US" dirty="0" smtClean="0"/>
              <a:t>PIAGET</a:t>
            </a:r>
            <a:endParaRPr lang="el-GR" dirty="0"/>
          </a:p>
        </p:txBody>
      </p:sp>
      <p:sp>
        <p:nvSpPr>
          <p:cNvPr id="3" name="Θέση περιεχομένου 2"/>
          <p:cNvSpPr>
            <a:spLocks noGrp="1"/>
          </p:cNvSpPr>
          <p:nvPr>
            <p:ph idx="1"/>
          </p:nvPr>
        </p:nvSpPr>
        <p:spPr>
          <a:xfrm>
            <a:off x="464156" y="1556792"/>
            <a:ext cx="8229600" cy="4896544"/>
          </a:xfrm>
        </p:spPr>
        <p:txBody>
          <a:bodyPr>
            <a:normAutofit/>
          </a:bodyPr>
          <a:lstStyle/>
          <a:p>
            <a:pPr algn="ctr">
              <a:spcBef>
                <a:spcPct val="50000"/>
              </a:spcBef>
              <a:buNone/>
            </a:pPr>
            <a:r>
              <a:rPr lang="el-GR" altLang="zh-CN" dirty="0">
                <a:latin typeface="Calibri" panose="020F0502020204030204" pitchFamily="34" charset="0"/>
              </a:rPr>
              <a:t>Βασική παραδοχή του θεωρητικού σχήματος του </a:t>
            </a:r>
            <a:r>
              <a:rPr lang="el-GR" altLang="zh-CN" dirty="0" err="1">
                <a:latin typeface="Calibri" panose="020F0502020204030204" pitchFamily="34" charset="0"/>
              </a:rPr>
              <a:t>Piaget</a:t>
            </a:r>
            <a:r>
              <a:rPr lang="el-GR" altLang="zh-CN" dirty="0">
                <a:latin typeface="Calibri" panose="020F0502020204030204" pitchFamily="34" charset="0"/>
              </a:rPr>
              <a:t> είναι ότι </a:t>
            </a:r>
            <a:r>
              <a:rPr lang="el-GR" altLang="zh-CN" b="1" dirty="0">
                <a:latin typeface="Calibri" panose="020F0502020204030204" pitchFamily="34" charset="0"/>
              </a:rPr>
              <a:t>η νόηση συνίσταται από λογικά οργανωμένες δομές, </a:t>
            </a:r>
            <a:r>
              <a:rPr lang="el-GR" altLang="zh-CN" dirty="0">
                <a:latin typeface="Calibri" panose="020F0502020204030204" pitchFamily="34" charset="0"/>
              </a:rPr>
              <a:t>οι οποίες παρέχουν αναπαραστάσεις των στοιχείων της πραγματικότητας στα οποία αναφέρονται. </a:t>
            </a:r>
          </a:p>
          <a:p>
            <a:pPr algn="ctr">
              <a:spcBef>
                <a:spcPct val="50000"/>
              </a:spcBef>
              <a:buNone/>
            </a:pPr>
            <a:r>
              <a:rPr lang="el-GR" altLang="zh-CN" dirty="0">
                <a:latin typeface="Calibri" panose="020F0502020204030204" pitchFamily="34" charset="0"/>
              </a:rPr>
              <a:t>Μέσα από τις δομές αυτές και με βάση τις λειτουργίες τους ο άνθρωπος, ως </a:t>
            </a:r>
            <a:r>
              <a:rPr lang="el-GR" altLang="zh-CN" dirty="0" err="1">
                <a:latin typeface="Calibri" panose="020F0502020204030204" pitchFamily="34" charset="0"/>
              </a:rPr>
              <a:t>δρων</a:t>
            </a:r>
            <a:r>
              <a:rPr lang="el-GR" altLang="zh-CN" dirty="0">
                <a:latin typeface="Calibri" panose="020F0502020204030204" pitchFamily="34" charset="0"/>
              </a:rPr>
              <a:t> υποκείμενο, κατανοεί, χειρίζεται και μετασχηματίζει την πραγματικότητα. </a:t>
            </a:r>
            <a:endParaRPr lang="el-GR" altLang="el-GR"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29296273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ΝΟΗΤΙΚΕΣ ΔΟΜΕΣ</a:t>
            </a:r>
            <a:endParaRPr lang="el-GR" dirty="0"/>
          </a:p>
        </p:txBody>
      </p:sp>
      <p:sp>
        <p:nvSpPr>
          <p:cNvPr id="3" name="Θέση περιεχομένου 2"/>
          <p:cNvSpPr>
            <a:spLocks noGrp="1"/>
          </p:cNvSpPr>
          <p:nvPr>
            <p:ph idx="1"/>
          </p:nvPr>
        </p:nvSpPr>
        <p:spPr>
          <a:xfrm>
            <a:off x="464156" y="1556792"/>
            <a:ext cx="8229600" cy="4968552"/>
          </a:xfrm>
        </p:spPr>
        <p:txBody>
          <a:bodyPr>
            <a:normAutofit fontScale="85000" lnSpcReduction="10000"/>
          </a:bodyPr>
          <a:lstStyle/>
          <a:p>
            <a:pPr marL="0" indent="0" algn="ctr">
              <a:lnSpc>
                <a:spcPct val="120000"/>
              </a:lnSpc>
              <a:spcAft>
                <a:spcPts val="600"/>
              </a:spcAft>
              <a:buNone/>
            </a:pPr>
            <a:r>
              <a:rPr lang="el-GR" altLang="el-GR" dirty="0">
                <a:latin typeface="Calibri" panose="020F0502020204030204" pitchFamily="34" charset="0"/>
              </a:rPr>
              <a:t>Οι νοητικές δομές αποτελούν σχετικά ευσταθή συστήματα οργάνωσης της νόησης και βάσεις συγκρότησης των νοητικών ικανοτήτων του ατόμου αλλά ταυτόχρονα λειτουργούν και ως μηχανισμοί απόκτησης νέας γνώσης και ανάπτυξης  νέων νοητικών ικανοτήτων μέσα από την ενσωμάτωση νέων γνώσεων σε ήδη </a:t>
            </a:r>
            <a:r>
              <a:rPr lang="el-GR" altLang="el-GR" dirty="0" err="1">
                <a:latin typeface="Calibri" panose="020F0502020204030204" pitchFamily="34" charset="0"/>
              </a:rPr>
              <a:t>προϋπάρχουσες</a:t>
            </a:r>
            <a:r>
              <a:rPr lang="el-GR" altLang="el-GR" dirty="0">
                <a:latin typeface="Calibri" panose="020F0502020204030204" pitchFamily="34" charset="0"/>
              </a:rPr>
              <a:t> συγκροτημένες δομές (</a:t>
            </a:r>
            <a:r>
              <a:rPr lang="el-GR" altLang="el-GR" b="1" i="1" dirty="0">
                <a:latin typeface="Calibri" panose="020F0502020204030204" pitchFamily="34" charset="0"/>
              </a:rPr>
              <a:t>αφομοίωση</a:t>
            </a:r>
            <a:r>
              <a:rPr lang="el-GR" altLang="el-GR" dirty="0">
                <a:latin typeface="Calibri" panose="020F0502020204030204" pitchFamily="34" charset="0"/>
              </a:rPr>
              <a:t>) που ταυτόχρονα μετασχηματίζονται, αναδιοργανώνονται και διευρύνονται ώστε να καθίσταται δυνατή η αφομοίωση νέων γνώσεων (</a:t>
            </a:r>
            <a:r>
              <a:rPr lang="el-GR" altLang="el-GR" b="1" i="1" dirty="0">
                <a:latin typeface="Calibri" panose="020F0502020204030204" pitchFamily="34" charset="0"/>
              </a:rPr>
              <a:t>συμμόρφωση</a:t>
            </a:r>
            <a:r>
              <a:rPr lang="el-GR" altLang="el-GR" dirty="0">
                <a:latin typeface="Calibri" panose="020F0502020204030204" pitchFamily="34" charset="0"/>
              </a:rPr>
              <a:t>). </a:t>
            </a:r>
            <a:endParaRPr lang="el-GR" dirty="0"/>
          </a:p>
        </p:txBody>
      </p:sp>
    </p:spTree>
    <p:extLst>
      <p:ext uri="{BB962C8B-B14F-4D97-AF65-F5344CB8AC3E}">
        <p14:creationId xmlns:p14="http://schemas.microsoft.com/office/powerpoint/2010/main" val="254341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ΓΛΩΣΣΑ ΚΑΙ ΣΚΕΨΗ</a:t>
            </a:r>
            <a:endParaRPr lang="el-GR" dirty="0"/>
          </a:p>
        </p:txBody>
      </p:sp>
      <p:sp>
        <p:nvSpPr>
          <p:cNvPr id="3" name="Θέση περιεχομένου 2"/>
          <p:cNvSpPr>
            <a:spLocks noGrp="1"/>
          </p:cNvSpPr>
          <p:nvPr>
            <p:ph idx="1"/>
          </p:nvPr>
        </p:nvSpPr>
        <p:spPr/>
        <p:txBody>
          <a:bodyPr/>
          <a:lstStyle/>
          <a:p>
            <a:pPr algn="ctr">
              <a:spcBef>
                <a:spcPct val="50000"/>
              </a:spcBef>
              <a:buNone/>
            </a:pPr>
            <a:r>
              <a:rPr lang="el-GR" altLang="el-GR" dirty="0" smtClean="0">
                <a:latin typeface="Calibri" panose="020F0502020204030204" pitchFamily="34" charset="0"/>
              </a:rPr>
              <a:t>Οι </a:t>
            </a:r>
            <a:r>
              <a:rPr lang="el-GR" altLang="el-GR" dirty="0">
                <a:latin typeface="Calibri" panose="020F0502020204030204" pitchFamily="34" charset="0"/>
              </a:rPr>
              <a:t>λέξεις και γενικότερα οι συμβολικές αναπαραστάσεις αποτελούν μορφή αλλά και συνθήκη ύπαρξης των εννοιών. </a:t>
            </a:r>
          </a:p>
          <a:p>
            <a:pPr algn="ctr">
              <a:spcBef>
                <a:spcPct val="50000"/>
              </a:spcBef>
              <a:buNone/>
            </a:pPr>
            <a:r>
              <a:rPr lang="el-GR" altLang="el-GR" dirty="0">
                <a:latin typeface="Calibri" panose="020F0502020204030204" pitchFamily="34" charset="0"/>
              </a:rPr>
              <a:t>Η συγκρότηση επομένως των εννοιών είναι κατά κανόνα πρακτικά αδύνατη χωρίς τη διαμεσολάβηση της γλώσσας.</a:t>
            </a:r>
          </a:p>
          <a:p>
            <a:endParaRPr lang="el-GR" dirty="0"/>
          </a:p>
        </p:txBody>
      </p:sp>
    </p:spTree>
    <p:extLst>
      <p:ext uri="{BB962C8B-B14F-4D97-AF65-F5344CB8AC3E}">
        <p14:creationId xmlns:p14="http://schemas.microsoft.com/office/powerpoint/2010/main" val="25325343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ΑΝΑΠΤΥΞΗ ΝΟΗΤΙΚΩΝ ΔΟΜΩΝ</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92500" lnSpcReduction="10000"/>
          </a:bodyPr>
          <a:lstStyle/>
          <a:p>
            <a:pPr algn="ctr">
              <a:lnSpc>
                <a:spcPct val="110000"/>
              </a:lnSpc>
              <a:spcBef>
                <a:spcPct val="50000"/>
              </a:spcBef>
              <a:buNone/>
            </a:pPr>
            <a:r>
              <a:rPr lang="el-GR" altLang="zh-CN" dirty="0">
                <a:latin typeface="Calibri" panose="020F0502020204030204" pitchFamily="34" charset="0"/>
              </a:rPr>
              <a:t>Η ανάπτυξη των νοητικών δομών χαρακτηρίζεται από μια αλληλουχία φάσεων ευστάθειας και αστάθειας. </a:t>
            </a:r>
          </a:p>
          <a:p>
            <a:pPr algn="ctr">
              <a:lnSpc>
                <a:spcPct val="110000"/>
              </a:lnSpc>
              <a:spcBef>
                <a:spcPct val="50000"/>
              </a:spcBef>
              <a:buNone/>
            </a:pPr>
            <a:r>
              <a:rPr lang="el-GR" altLang="zh-CN" dirty="0">
                <a:latin typeface="Calibri" panose="020F0502020204030204" pitchFamily="34" charset="0"/>
              </a:rPr>
              <a:t>Κάθε φάση ευστάθειας αντιστοιχεί σε μια διαφορετική ποιότητα, σε μια διαφορετική πληρότητα και σε μια διαφορετική οργάνωση των νοητικών δομών, δηλαδή σε μια ποιοτικά διαφορετική νοητική δομική ολότητα η οποία υποβάλλει και αντίστοιχα διαφορετικές νοητικές ικανότητες και συμπεριφορές. </a:t>
            </a:r>
            <a:endParaRPr lang="el-GR" altLang="el-GR" dirty="0">
              <a:latin typeface="Calibri" panose="020F0502020204030204" pitchFamily="34" charset="0"/>
            </a:endParaRPr>
          </a:p>
          <a:p>
            <a:pPr marL="0" indent="0">
              <a:lnSpc>
                <a:spcPct val="110000"/>
              </a:lnSpc>
              <a:buNone/>
            </a:pPr>
            <a:endParaRPr lang="el-GR" dirty="0"/>
          </a:p>
        </p:txBody>
      </p:sp>
    </p:spTree>
    <p:extLst>
      <p:ext uri="{BB962C8B-B14F-4D97-AF65-F5344CB8AC3E}">
        <p14:creationId xmlns:p14="http://schemas.microsoft.com/office/powerpoint/2010/main" val="25575074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ΝΟΗΤΙΚΗ ΕΞΕΛΙΞΗ ΚΑΤΑ ΤΟΝ </a:t>
            </a:r>
            <a:r>
              <a:rPr lang="en-US" dirty="0" smtClean="0"/>
              <a:t>PIAGET</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47500" lnSpcReduction="20000"/>
          </a:bodyPr>
          <a:lstStyle/>
          <a:p>
            <a:pPr algn="ctr">
              <a:spcBef>
                <a:spcPct val="0"/>
              </a:spcBef>
              <a:buNone/>
            </a:pPr>
            <a:r>
              <a:rPr lang="el-GR" altLang="el-GR" sz="5900" dirty="0" smtClean="0">
                <a:latin typeface="Calibri" panose="020F0502020204030204" pitchFamily="34" charset="0"/>
              </a:rPr>
              <a:t>Με βάση τα  ιδιαίτερα χαρακτηριστικά των συστημάτων των λογικών νοητικών πράξεων που κυριαρχούν σε κάθε ευσταθή δομική ολότητα περιγράφεται στο θεωρητικό σχήμα του </a:t>
            </a:r>
            <a:r>
              <a:rPr lang="el-GR" altLang="el-GR" sz="5900" dirty="0" err="1" smtClean="0">
                <a:latin typeface="Calibri" panose="020F0502020204030204" pitchFamily="34" charset="0"/>
              </a:rPr>
              <a:t>Piaget</a:t>
            </a:r>
            <a:r>
              <a:rPr lang="el-GR" altLang="el-GR" sz="5900" dirty="0" smtClean="0">
                <a:latin typeface="Calibri" panose="020F0502020204030204" pitchFamily="34" charset="0"/>
              </a:rPr>
              <a:t> η νοητική εξέλιξη του ατόμου, η οποία </a:t>
            </a:r>
            <a:r>
              <a:rPr lang="el-GR" altLang="el-GR" sz="5900" dirty="0" err="1" smtClean="0">
                <a:latin typeface="Calibri" panose="020F0502020204030204" pitchFamily="34" charset="0"/>
              </a:rPr>
              <a:t>συσχετιζόμενη</a:t>
            </a:r>
            <a:r>
              <a:rPr lang="el-GR" altLang="el-GR" sz="5900" dirty="0" smtClean="0">
                <a:latin typeface="Calibri" panose="020F0502020204030204" pitchFamily="34" charset="0"/>
              </a:rPr>
              <a:t> ταυτόχρονα με τη βιολογική του εξέλιξη και την προοδευτική κοινωνικοποίηση της σκέψης του, διακρίνεται σε </a:t>
            </a:r>
            <a:r>
              <a:rPr lang="el-GR" altLang="el-GR" sz="5900" dirty="0" err="1" smtClean="0">
                <a:latin typeface="Calibri" panose="020F0502020204030204" pitchFamily="34" charset="0"/>
              </a:rPr>
              <a:t>τέσσαρες</a:t>
            </a:r>
            <a:r>
              <a:rPr lang="el-GR" altLang="el-GR" sz="5900" dirty="0" smtClean="0">
                <a:latin typeface="Calibri" panose="020F0502020204030204" pitchFamily="34" charset="0"/>
              </a:rPr>
              <a:t> κύριες περιόδους. </a:t>
            </a:r>
          </a:p>
          <a:p>
            <a:pPr algn="ctr">
              <a:spcBef>
                <a:spcPct val="0"/>
              </a:spcBef>
              <a:buNone/>
            </a:pPr>
            <a:endParaRPr lang="el-GR" altLang="zh-CN" sz="5900" dirty="0" smtClean="0">
              <a:latin typeface="Calibri" panose="020F0502020204030204" pitchFamily="34" charset="0"/>
            </a:endParaRPr>
          </a:p>
          <a:p>
            <a:pPr>
              <a:spcBef>
                <a:spcPct val="0"/>
              </a:spcBef>
            </a:pPr>
            <a:r>
              <a:rPr lang="el-GR" altLang="zh-CN" sz="5900" dirty="0" smtClean="0">
                <a:latin typeface="Calibri" panose="020F0502020204030204" pitchFamily="34" charset="0"/>
              </a:rPr>
              <a:t>Την περίοδο της </a:t>
            </a:r>
            <a:r>
              <a:rPr lang="el-GR" altLang="zh-CN" sz="5900" dirty="0" err="1" smtClean="0">
                <a:latin typeface="Calibri" panose="020F0502020204030204" pitchFamily="34" charset="0"/>
              </a:rPr>
              <a:t>αισθησιο</a:t>
            </a:r>
            <a:r>
              <a:rPr lang="el-GR" altLang="zh-CN" sz="5900" dirty="0" smtClean="0">
                <a:latin typeface="Calibri" panose="020F0502020204030204" pitchFamily="34" charset="0"/>
              </a:rPr>
              <a:t>-κινητικής νοημοσύνης </a:t>
            </a:r>
          </a:p>
          <a:p>
            <a:pPr>
              <a:spcBef>
                <a:spcPct val="0"/>
              </a:spcBef>
            </a:pPr>
            <a:r>
              <a:rPr lang="el-GR" altLang="zh-CN" sz="5900" dirty="0" smtClean="0">
                <a:latin typeface="Calibri" panose="020F0502020204030204" pitchFamily="34" charset="0"/>
              </a:rPr>
              <a:t>την περίοδο της προ-συλλογιστικής σκέψης, </a:t>
            </a:r>
          </a:p>
          <a:p>
            <a:pPr>
              <a:spcBef>
                <a:spcPct val="0"/>
              </a:spcBef>
            </a:pPr>
            <a:r>
              <a:rPr lang="el-GR" altLang="zh-CN" sz="5900" dirty="0" smtClean="0">
                <a:latin typeface="Calibri" panose="020F0502020204030204" pitchFamily="34" charset="0"/>
              </a:rPr>
              <a:t>την περίοδο των συγκεκριμένων λογικών πράξεων</a:t>
            </a:r>
          </a:p>
          <a:p>
            <a:pPr>
              <a:spcBef>
                <a:spcPct val="0"/>
              </a:spcBef>
            </a:pPr>
            <a:r>
              <a:rPr lang="el-GR" altLang="zh-CN" sz="5900" dirty="0" smtClean="0">
                <a:latin typeface="Calibri" panose="020F0502020204030204" pitchFamily="34" charset="0"/>
              </a:rPr>
              <a:t>την περίοδο των τυπικών λογικών πράξεων</a:t>
            </a:r>
            <a:endParaRPr lang="el-GR" altLang="el-GR" sz="5900" dirty="0" smtClean="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17195757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ΑΙΣΘΗΣΙΟ-ΚΙΝΗΤΙΚΗ</a:t>
            </a:r>
            <a:r>
              <a:rPr lang="en-US" dirty="0" smtClean="0"/>
              <a:t> </a:t>
            </a:r>
            <a:r>
              <a:rPr lang="el-GR" dirty="0" smtClean="0"/>
              <a:t>ΝΟΗΜΟΣΥΝΗ</a:t>
            </a:r>
            <a:endParaRPr lang="el-GR" dirty="0"/>
          </a:p>
        </p:txBody>
      </p:sp>
      <p:sp>
        <p:nvSpPr>
          <p:cNvPr id="3" name="Θέση περιεχομένου 2"/>
          <p:cNvSpPr>
            <a:spLocks noGrp="1"/>
          </p:cNvSpPr>
          <p:nvPr>
            <p:ph idx="1"/>
          </p:nvPr>
        </p:nvSpPr>
        <p:spPr>
          <a:xfrm>
            <a:off x="464156" y="1556792"/>
            <a:ext cx="8229600" cy="4824536"/>
          </a:xfrm>
        </p:spPr>
        <p:txBody>
          <a:bodyPr>
            <a:normAutofit fontScale="85000" lnSpcReduction="10000"/>
          </a:bodyPr>
          <a:lstStyle/>
          <a:p>
            <a:pPr algn="ctr">
              <a:spcBef>
                <a:spcPts val="600"/>
              </a:spcBef>
              <a:spcAft>
                <a:spcPts val="600"/>
              </a:spcAft>
              <a:buNone/>
            </a:pPr>
            <a:r>
              <a:rPr lang="el-GR" altLang="el-GR" sz="3500" dirty="0"/>
              <a:t> </a:t>
            </a:r>
            <a:r>
              <a:rPr lang="el-GR" altLang="el-GR" sz="3700" b="1" dirty="0"/>
              <a:t>Η περίοδος της </a:t>
            </a:r>
            <a:r>
              <a:rPr lang="el-GR" altLang="el-GR" sz="3700" b="1" dirty="0" err="1"/>
              <a:t>αισθησιο</a:t>
            </a:r>
            <a:r>
              <a:rPr lang="el-GR" altLang="el-GR" sz="3700" b="1" dirty="0"/>
              <a:t>-κινητικής νοημοσύνης</a:t>
            </a:r>
          </a:p>
          <a:p>
            <a:pPr algn="ctr">
              <a:spcBef>
                <a:spcPts val="600"/>
              </a:spcBef>
              <a:spcAft>
                <a:spcPts val="600"/>
              </a:spcAft>
              <a:buNone/>
            </a:pPr>
            <a:endParaRPr lang="el-GR" altLang="el-GR" sz="3500" dirty="0"/>
          </a:p>
          <a:p>
            <a:pPr>
              <a:spcBef>
                <a:spcPts val="600"/>
              </a:spcBef>
              <a:spcAft>
                <a:spcPts val="600"/>
              </a:spcAft>
            </a:pPr>
            <a:r>
              <a:rPr lang="el-GR" altLang="el-GR" sz="3500" dirty="0"/>
              <a:t>οι νοητικές πράξεις είναι </a:t>
            </a:r>
            <a:r>
              <a:rPr lang="el-GR" altLang="el-GR" sz="3500" dirty="0" err="1"/>
              <a:t>αισθησιο</a:t>
            </a:r>
            <a:r>
              <a:rPr lang="el-GR" altLang="el-GR" sz="3500" dirty="0"/>
              <a:t>-κινητικές με την έννοια ότι βασίζονται κυρίαρχα στα άμεσα δεδομένα των αισθήσεων και στις κινητικές αντιδράσεις. </a:t>
            </a:r>
          </a:p>
          <a:p>
            <a:pPr>
              <a:spcBef>
                <a:spcPts val="600"/>
              </a:spcBef>
              <a:spcAft>
                <a:spcPts val="600"/>
              </a:spcAft>
            </a:pPr>
            <a:r>
              <a:rPr lang="el-GR" altLang="el-GR" sz="3500" dirty="0" smtClean="0"/>
              <a:t>η </a:t>
            </a:r>
            <a:r>
              <a:rPr lang="el-GR" altLang="el-GR" sz="3500" dirty="0"/>
              <a:t>νοητική λειτουργία έχει πρωταρχικά </a:t>
            </a:r>
            <a:r>
              <a:rPr lang="el-GR" altLang="el-GR" sz="3500" dirty="0" err="1"/>
              <a:t>πραξιακό</a:t>
            </a:r>
            <a:r>
              <a:rPr lang="el-GR" altLang="el-GR" sz="3500" dirty="0"/>
              <a:t>-εμπειρικό </a:t>
            </a:r>
            <a:r>
              <a:rPr lang="el-GR" altLang="el-GR" sz="3500" dirty="0" smtClean="0"/>
              <a:t>χαρακτήρα </a:t>
            </a:r>
            <a:r>
              <a:rPr lang="el-GR" altLang="el-GR" sz="3500" dirty="0"/>
              <a:t>χωρίς να εμφανίζει κανένα στοιχείο λογικής συγκρότησης. </a:t>
            </a:r>
          </a:p>
          <a:p>
            <a:pPr marL="0" indent="0">
              <a:spcBef>
                <a:spcPts val="600"/>
              </a:spcBef>
              <a:spcAft>
                <a:spcPts val="600"/>
              </a:spcAft>
              <a:buNone/>
            </a:pPr>
            <a:endParaRPr lang="el-GR" dirty="0"/>
          </a:p>
        </p:txBody>
      </p:sp>
    </p:spTree>
    <p:extLst>
      <p:ext uri="{BB962C8B-B14F-4D97-AF65-F5344CB8AC3E}">
        <p14:creationId xmlns:p14="http://schemas.microsoft.com/office/powerpoint/2010/main" val="9261692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ΠΡΟ-ΣΥΛΛΟΓΙΚΗ ΣΚΕΨΗ</a:t>
            </a:r>
            <a:endParaRPr lang="el-GR" dirty="0"/>
          </a:p>
        </p:txBody>
      </p:sp>
      <p:sp>
        <p:nvSpPr>
          <p:cNvPr id="3" name="Θέση περιεχομένου 2"/>
          <p:cNvSpPr>
            <a:spLocks noGrp="1"/>
          </p:cNvSpPr>
          <p:nvPr>
            <p:ph idx="1"/>
          </p:nvPr>
        </p:nvSpPr>
        <p:spPr>
          <a:xfrm>
            <a:off x="464156" y="1556792"/>
            <a:ext cx="8229600" cy="4968552"/>
          </a:xfrm>
        </p:spPr>
        <p:txBody>
          <a:bodyPr>
            <a:normAutofit fontScale="92500" lnSpcReduction="10000"/>
          </a:bodyPr>
          <a:lstStyle/>
          <a:p>
            <a:pPr algn="ctr">
              <a:spcBef>
                <a:spcPct val="0"/>
              </a:spcBef>
              <a:buNone/>
            </a:pPr>
            <a:r>
              <a:rPr lang="el-GR" altLang="el-GR" sz="3700" b="1" dirty="0">
                <a:latin typeface="Calibri" panose="020F0502020204030204" pitchFamily="34" charset="0"/>
              </a:rPr>
              <a:t>Η περίοδος της προ-συλλογιστικής σκέψης</a:t>
            </a:r>
          </a:p>
          <a:p>
            <a:pPr algn="ctr">
              <a:spcBef>
                <a:spcPct val="0"/>
              </a:spcBef>
              <a:buNone/>
            </a:pPr>
            <a:r>
              <a:rPr lang="el-GR" altLang="el-GR" b="1" dirty="0">
                <a:latin typeface="Calibri" panose="020F0502020204030204" pitchFamily="34" charset="0"/>
              </a:rPr>
              <a:t>	</a:t>
            </a:r>
          </a:p>
          <a:p>
            <a:pPr algn="ctr">
              <a:spcBef>
                <a:spcPct val="0"/>
              </a:spcBef>
              <a:buNone/>
            </a:pPr>
            <a:endParaRPr lang="el-GR" altLang="el-GR" dirty="0">
              <a:latin typeface="Calibri" panose="020F0502020204030204" pitchFamily="34" charset="0"/>
            </a:endParaRPr>
          </a:p>
          <a:p>
            <a:pPr algn="ctr">
              <a:spcBef>
                <a:spcPct val="0"/>
              </a:spcBef>
            </a:pPr>
            <a:r>
              <a:rPr lang="el-GR" altLang="el-GR" sz="3500" dirty="0">
                <a:latin typeface="Calibri" panose="020F0502020204030204" pitchFamily="34" charset="0"/>
              </a:rPr>
              <a:t>συγκρότηση και την ανάπτυξη της συμβολικής νοητικής λειτουργίας. </a:t>
            </a:r>
          </a:p>
          <a:p>
            <a:pPr marL="0" indent="0" algn="ctr">
              <a:spcBef>
                <a:spcPct val="0"/>
              </a:spcBef>
              <a:buNone/>
            </a:pPr>
            <a:endParaRPr lang="el-GR" altLang="el-GR" sz="3500" b="1" dirty="0">
              <a:latin typeface="Calibri" panose="020F0502020204030204" pitchFamily="34" charset="0"/>
            </a:endParaRPr>
          </a:p>
          <a:p>
            <a:pPr marL="0" indent="0">
              <a:spcBef>
                <a:spcPct val="0"/>
              </a:spcBef>
              <a:buNone/>
            </a:pPr>
            <a:r>
              <a:rPr lang="el-GR" altLang="zh-CN" sz="3500" dirty="0">
                <a:latin typeface="Calibri" panose="020F0502020204030204" pitchFamily="34" charset="0"/>
              </a:rPr>
              <a:t>Η συμβολική λειτουργία χαρακτηρίζεται από τη δημιουργία συμβολικών αναπαραστάσεων (νοητικών εικόνων και λέξεων) που νοητικά αναπαριστούν στοιχεία της πραγματικότητας δεδομένα ή μη στις αισθήσεις </a:t>
            </a:r>
            <a:endParaRPr lang="el-GR" altLang="el-GR" sz="3500"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3405783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ΧΑΡΑΚΤΗΡΙΣΤΙΚΑ ΤΗΣ ΝΟΗΤΙΚΗΣ ΛΕΙΤΟΥΡΓΙΑΣ	</a:t>
            </a:r>
            <a:endParaRPr lang="el-GR" dirty="0"/>
          </a:p>
        </p:txBody>
      </p:sp>
      <p:sp>
        <p:nvSpPr>
          <p:cNvPr id="3" name="Θέση περιεχομένου 2"/>
          <p:cNvSpPr>
            <a:spLocks noGrp="1"/>
          </p:cNvSpPr>
          <p:nvPr>
            <p:ph idx="1"/>
          </p:nvPr>
        </p:nvSpPr>
        <p:spPr>
          <a:xfrm>
            <a:off x="464156" y="1417638"/>
            <a:ext cx="8229600" cy="5107706"/>
          </a:xfrm>
        </p:spPr>
        <p:txBody>
          <a:bodyPr>
            <a:normAutofit fontScale="62500" lnSpcReduction="20000"/>
          </a:bodyPr>
          <a:lstStyle/>
          <a:p>
            <a:pPr marL="0" indent="0">
              <a:lnSpc>
                <a:spcPct val="120000"/>
              </a:lnSpc>
              <a:spcBef>
                <a:spcPts val="600"/>
              </a:spcBef>
              <a:spcAft>
                <a:spcPts val="1800"/>
              </a:spcAft>
              <a:buNone/>
            </a:pPr>
            <a:r>
              <a:rPr lang="el-GR" altLang="el-GR" sz="4300" dirty="0" smtClean="0">
                <a:latin typeface="Calibri" panose="020F0502020204030204" pitchFamily="34" charset="0"/>
              </a:rPr>
              <a:t>(</a:t>
            </a:r>
            <a:r>
              <a:rPr lang="el-GR" altLang="el-GR" sz="4300" dirty="0" smtClean="0">
                <a:latin typeface="Calibri" panose="020F0502020204030204" pitchFamily="34" charset="0"/>
              </a:rPr>
              <a:t>α) Η συγκρότηση προ-εννοιών, ασαφών δηλαδή, συγκεχυμένων και ατελών εννοιών βασισμένων σε αυθαίρετες γενικεύσεις τυχαία επιλεγμένων χαρακτηριστικών μεμονωμένων περιπτώσεων</a:t>
            </a:r>
          </a:p>
          <a:p>
            <a:pPr marL="0" indent="0">
              <a:lnSpc>
                <a:spcPct val="120000"/>
              </a:lnSpc>
              <a:spcBef>
                <a:spcPts val="600"/>
              </a:spcBef>
              <a:spcAft>
                <a:spcPts val="1800"/>
              </a:spcAft>
              <a:buNone/>
            </a:pPr>
            <a:r>
              <a:rPr lang="el-GR" altLang="el-GR" sz="4300" dirty="0" smtClean="0">
                <a:latin typeface="Calibri" panose="020F0502020204030204" pitchFamily="34" charset="0"/>
              </a:rPr>
              <a:t>(</a:t>
            </a:r>
            <a:r>
              <a:rPr lang="el-GR" altLang="el-GR" sz="4300" dirty="0" smtClean="0">
                <a:latin typeface="Calibri" panose="020F0502020204030204" pitchFamily="34" charset="0"/>
              </a:rPr>
              <a:t>β) Η συγκρότηση νοητικών πράξεων χωρίς την ιδιότητα της αντιστρεψιμότητας, οι οποίες μπορούν να μετασχηματίσουν ένα σύνολο δεδομένων αλλά δεν μπορούν να </a:t>
            </a:r>
            <a:r>
              <a:rPr lang="el-GR" altLang="el-GR" sz="4300" dirty="0" err="1" smtClean="0">
                <a:latin typeface="Calibri" panose="020F0502020204030204" pitchFamily="34" charset="0"/>
              </a:rPr>
              <a:t>επανασχηματίσουν</a:t>
            </a:r>
            <a:r>
              <a:rPr lang="el-GR" altLang="el-GR" sz="4300" dirty="0" smtClean="0">
                <a:latin typeface="Calibri" panose="020F0502020204030204" pitchFamily="34" charset="0"/>
              </a:rPr>
              <a:t> νοητικά την αρχική κατάσταση αναιρώντας ή αντισταθμίζοντας τα αποτελέσματα του μετασχηματισμού. </a:t>
            </a:r>
          </a:p>
          <a:p>
            <a:pPr marL="0" indent="0">
              <a:lnSpc>
                <a:spcPct val="120000"/>
              </a:lnSpc>
              <a:spcBef>
                <a:spcPts val="600"/>
              </a:spcBef>
              <a:spcAft>
                <a:spcPts val="1800"/>
              </a:spcAft>
              <a:buNone/>
            </a:pPr>
            <a:endParaRPr lang="el-GR" dirty="0"/>
          </a:p>
        </p:txBody>
      </p:sp>
    </p:spTree>
    <p:extLst>
      <p:ext uri="{BB962C8B-B14F-4D97-AF65-F5344CB8AC3E}">
        <p14:creationId xmlns:p14="http://schemas.microsoft.com/office/powerpoint/2010/main" val="16421036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ΧΑΡΑΚΤΗΡΙΣΤΙΚΑ ΣΤΟΙΧΕΙΑ ΤΗΣ ΝΟΗΤΙΚΗΣ ΛΕΙΤΟΥΡΓΙΑΣ</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dirty="0" smtClean="0"/>
              <a:t>(</a:t>
            </a:r>
            <a:r>
              <a:rPr lang="el-GR" dirty="0"/>
              <a:t>γ) Η </a:t>
            </a:r>
            <a:r>
              <a:rPr lang="el-GR" sz="2900" dirty="0">
                <a:latin typeface="Calibri" panose="020F0502020204030204" pitchFamily="34" charset="0"/>
              </a:rPr>
              <a:t>αδυναμία νοητικού χειρισμού περισσότερων του ενός χαρακτηριστικών ενός στοιχείου ταυτόχρονα κατά την ανάπτυξη μιας νοητικής πράξης (αδυναμία «αποκέντρωσης» της σκέψης από ένα μοναδικό χαρακτηριστικό των στοιχείων της πραγματικότητας. </a:t>
            </a:r>
          </a:p>
          <a:p>
            <a:pPr marL="0" indent="0">
              <a:buNone/>
            </a:pPr>
            <a:r>
              <a:rPr lang="el-GR" sz="2900" dirty="0">
                <a:latin typeface="Calibri" panose="020F0502020204030204" pitchFamily="34" charset="0"/>
              </a:rPr>
              <a:t>(</a:t>
            </a:r>
            <a:r>
              <a:rPr lang="el-GR" sz="2900" dirty="0">
                <a:latin typeface="Calibri" panose="020F0502020204030204" pitchFamily="34" charset="0"/>
              </a:rPr>
              <a:t>δ) Η ανάπτυξη και η χρήση μεταγωγικών συλλογισμών, που αποτελούν ατελείς μορφές αναλογικών συλλογισμών βασισμένων σε κρίσεις που συσχετίζουν προ-έννοιες και οι οποίες είναι κατά συνέπεια ατελείς ή αυθαίρετες. </a:t>
            </a:r>
          </a:p>
          <a:p>
            <a:endParaRPr lang="el-GR" dirty="0"/>
          </a:p>
        </p:txBody>
      </p:sp>
    </p:spTree>
    <p:extLst>
      <p:ext uri="{BB962C8B-B14F-4D97-AF65-F5344CB8AC3E}">
        <p14:creationId xmlns:p14="http://schemas.microsoft.com/office/powerpoint/2010/main" val="21949121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ΠΕΡΙΟΔΟΣ ΤΩΝ ΣΥΓΚΕΚΡΙΜΕΝΩΝ ΛΟΓΙΚΩΝ ΠΡΑΞΕΩΝ</a:t>
            </a:r>
            <a:endParaRPr lang="el-GR" dirty="0"/>
          </a:p>
        </p:txBody>
      </p:sp>
      <p:sp>
        <p:nvSpPr>
          <p:cNvPr id="3" name="Θέση περιεχομένου 2"/>
          <p:cNvSpPr>
            <a:spLocks noGrp="1"/>
          </p:cNvSpPr>
          <p:nvPr>
            <p:ph idx="1"/>
          </p:nvPr>
        </p:nvSpPr>
        <p:spPr>
          <a:xfrm>
            <a:off x="464156" y="1417638"/>
            <a:ext cx="8229600" cy="5035698"/>
          </a:xfrm>
        </p:spPr>
        <p:txBody>
          <a:bodyPr>
            <a:normAutofit fontScale="77500" lnSpcReduction="20000"/>
          </a:bodyPr>
          <a:lstStyle/>
          <a:p>
            <a:pPr indent="0">
              <a:spcBef>
                <a:spcPct val="50000"/>
              </a:spcBef>
              <a:buNone/>
            </a:pPr>
            <a:r>
              <a:rPr lang="el-GR" altLang="el-GR" sz="3900" dirty="0"/>
              <a:t>Συστηματική σκέψη με όρους τάξεων (εννοιών) και σχέσεων μεταξύ τάξεων. </a:t>
            </a:r>
          </a:p>
          <a:p>
            <a:pPr indent="0">
              <a:spcBef>
                <a:spcPct val="50000"/>
              </a:spcBef>
              <a:buNone/>
            </a:pPr>
            <a:r>
              <a:rPr lang="el-GR" altLang="el-GR" sz="3900" dirty="0"/>
              <a:t>Λογικοί συλλογισμοί και συναγωγές συμπερασμάτων βασισμένες σε ομαδοποιήσεις και διακρίσεις τάξεων, σε προσθέσεις, πολλαπλασιασμούς και αντιστοιχίσεις τάξεων και σε ταξινομήσεις και διατάξεις των διαφορών τους. </a:t>
            </a:r>
          </a:p>
          <a:p>
            <a:pPr indent="0">
              <a:spcBef>
                <a:spcPct val="50000"/>
              </a:spcBef>
              <a:buNone/>
            </a:pPr>
            <a:r>
              <a:rPr lang="el-GR" altLang="zh-CN" sz="3900" b="1" dirty="0"/>
              <a:t>Κύριο χαρακτηριστικό τους είναι ότι αποτελούν απεικόνιση ένα-προς-ένα των φυσικών πράξεων και με αυτή την έννοια θεωρούνται “συγκεκριμένες”. </a:t>
            </a:r>
            <a:endParaRPr lang="el-GR" altLang="el-GR" sz="3900" b="1" dirty="0"/>
          </a:p>
          <a:p>
            <a:pPr marL="0" indent="0">
              <a:buNone/>
            </a:pPr>
            <a:endParaRPr lang="el-GR" dirty="0"/>
          </a:p>
        </p:txBody>
      </p:sp>
    </p:spTree>
    <p:extLst>
      <p:ext uri="{BB962C8B-B14F-4D97-AF65-F5344CB8AC3E}">
        <p14:creationId xmlns:p14="http://schemas.microsoft.com/office/powerpoint/2010/main" val="15458492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ΠΕΡΙΟΔΟΣ ΤΩΝ ΤΥΠΙΚΑ ΛΟΓΙΚΩΝ ΠΡΑΞΕΩΝ</a:t>
            </a:r>
            <a:endParaRPr lang="el-GR" dirty="0"/>
          </a:p>
        </p:txBody>
      </p:sp>
      <p:sp>
        <p:nvSpPr>
          <p:cNvPr id="3" name="Θέση περιεχομένου 2"/>
          <p:cNvSpPr>
            <a:spLocks noGrp="1"/>
          </p:cNvSpPr>
          <p:nvPr>
            <p:ph idx="1"/>
          </p:nvPr>
        </p:nvSpPr>
        <p:spPr/>
        <p:txBody>
          <a:bodyPr>
            <a:normAutofit lnSpcReduction="10000"/>
          </a:bodyPr>
          <a:lstStyle/>
          <a:p>
            <a:pPr algn="ctr">
              <a:spcBef>
                <a:spcPct val="50000"/>
              </a:spcBef>
              <a:spcAft>
                <a:spcPts val="600"/>
              </a:spcAft>
              <a:buNone/>
            </a:pPr>
            <a:r>
              <a:rPr lang="el-GR" altLang="el-GR" b="1" dirty="0">
                <a:latin typeface="Calibri" panose="020F0502020204030204" pitchFamily="34" charset="0"/>
              </a:rPr>
              <a:t>οργάνωση των νοητικών πράξεων σε δομημένα σύνολα λογικών πράξεων, πλήρως αποδεσμευμένα από την αναγκαιότητα αναφοράς σε συγκεκριμένα εμπειρικά δεδομένα και επομένως εφαρμόσιμα σε οποιοδήποτε περιεχόμενο. </a:t>
            </a:r>
          </a:p>
          <a:p>
            <a:pPr algn="ctr">
              <a:spcBef>
                <a:spcPct val="50000"/>
              </a:spcBef>
              <a:spcAft>
                <a:spcPts val="600"/>
              </a:spcAft>
              <a:buNone/>
            </a:pPr>
            <a:r>
              <a:rPr lang="el-GR" altLang="el-GR" dirty="0">
                <a:latin typeface="Calibri" panose="020F0502020204030204" pitchFamily="34" charset="0"/>
              </a:rPr>
              <a:t>Με αυτή την έννοια οι νοητικές πράξεις θεωρούνται στο επίπεδο αυτό της νοητικής εξέλιξης “τυπικά λογικές ”. </a:t>
            </a:r>
          </a:p>
          <a:p>
            <a:pPr marL="0" indent="0">
              <a:spcAft>
                <a:spcPts val="600"/>
              </a:spcAft>
              <a:buNone/>
            </a:pPr>
            <a:endParaRPr lang="el-GR" dirty="0"/>
          </a:p>
        </p:txBody>
      </p:sp>
    </p:spTree>
    <p:extLst>
      <p:ext uri="{BB962C8B-B14F-4D97-AF65-F5344CB8AC3E}">
        <p14:creationId xmlns:p14="http://schemas.microsoft.com/office/powerpoint/2010/main" val="25173962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ΝΟΗΤΙΚΗ ΑΝΑΠΤΥΞΗ</a:t>
            </a:r>
            <a:endParaRPr lang="el-GR" dirty="0"/>
          </a:p>
        </p:txBody>
      </p:sp>
      <p:sp>
        <p:nvSpPr>
          <p:cNvPr id="3" name="Θέση περιεχομένου 2"/>
          <p:cNvSpPr>
            <a:spLocks noGrp="1"/>
          </p:cNvSpPr>
          <p:nvPr>
            <p:ph idx="1"/>
          </p:nvPr>
        </p:nvSpPr>
        <p:spPr/>
        <p:txBody>
          <a:bodyPr>
            <a:normAutofit/>
          </a:bodyPr>
          <a:lstStyle/>
          <a:p>
            <a:pPr marL="0" indent="0" algn="ctr">
              <a:buNone/>
            </a:pPr>
            <a:r>
              <a:rPr lang="el-GR" altLang="el-GR" dirty="0" smtClean="0">
                <a:latin typeface="Calibri" panose="020F0502020204030204" pitchFamily="34" charset="0"/>
              </a:rPr>
              <a:t>Δομικό </a:t>
            </a:r>
            <a:r>
              <a:rPr lang="el-GR" altLang="el-GR" dirty="0">
                <a:latin typeface="Calibri" panose="020F0502020204030204" pitchFamily="34" charset="0"/>
              </a:rPr>
              <a:t>στοιχείο της σκέψης κατά την περίοδο αυτή της νοητικής ανάπτυξης δεν αποτελούν πλέον οι τάξεις και οι σχέσεις μεταξύ τάξεων αποκλειστικά, αλλά οι κρίσεις διατυπωμένες με τη μορφή λογικών προτάσεων, που η αλήθεια τους κρίνεται με βάση όχι αναγκαστικά ή αποκλειστικά το εμπειρικό τους περιεχόμενο αλλά τη λογική τους δομή.</a:t>
            </a:r>
          </a:p>
          <a:p>
            <a:pPr marL="0" indent="0">
              <a:buNone/>
            </a:pPr>
            <a:endParaRPr lang="el-GR" dirty="0"/>
          </a:p>
        </p:txBody>
      </p:sp>
    </p:spTree>
    <p:extLst>
      <p:ext uri="{BB962C8B-B14F-4D97-AF65-F5344CB8AC3E}">
        <p14:creationId xmlns:p14="http://schemas.microsoft.com/office/powerpoint/2010/main" val="23177417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ΝΟΗΤΙΚΗ ΑΝΑΠΤΥΞΗ</a:t>
            </a:r>
            <a:endParaRPr lang="el-GR" dirty="0"/>
          </a:p>
        </p:txBody>
      </p:sp>
      <p:sp>
        <p:nvSpPr>
          <p:cNvPr id="3" name="Θέση περιεχομένου 2"/>
          <p:cNvSpPr>
            <a:spLocks noGrp="1"/>
          </p:cNvSpPr>
          <p:nvPr>
            <p:ph idx="1"/>
          </p:nvPr>
        </p:nvSpPr>
        <p:spPr>
          <a:xfrm>
            <a:off x="464156" y="1417638"/>
            <a:ext cx="8229600" cy="5035698"/>
          </a:xfrm>
        </p:spPr>
        <p:txBody>
          <a:bodyPr>
            <a:normAutofit fontScale="92500" lnSpcReduction="20000"/>
          </a:bodyPr>
          <a:lstStyle/>
          <a:p>
            <a:pPr algn="ctr">
              <a:spcBef>
                <a:spcPct val="50000"/>
              </a:spcBef>
              <a:buNone/>
            </a:pPr>
            <a:r>
              <a:rPr lang="el-GR" altLang="zh-CN" sz="3100" dirty="0">
                <a:latin typeface="Calibri" panose="020F0502020204030204" pitchFamily="34" charset="0"/>
              </a:rPr>
              <a:t>Στο επίπεδο αυτό της νοητικής ανάπτυξης </a:t>
            </a:r>
            <a:r>
              <a:rPr lang="el-GR" altLang="zh-CN" sz="3100" dirty="0" err="1">
                <a:latin typeface="Calibri" panose="020F0502020204030204" pitchFamily="34" charset="0"/>
              </a:rPr>
              <a:t>κατακτάται</a:t>
            </a:r>
            <a:r>
              <a:rPr lang="el-GR" altLang="zh-CN" sz="3100" dirty="0">
                <a:latin typeface="Calibri" panose="020F0502020204030204" pitchFamily="34" charset="0"/>
              </a:rPr>
              <a:t> η δυνατότητα λογικών συνδυασμών δύο και περισσότερων μεταβλητών και η σύνθεση συλλογισμών, που επιτρέπουν τη διατύπωση και τον έλεγχο της αλήθειας λογικών προτάσεων. </a:t>
            </a:r>
          </a:p>
          <a:p>
            <a:pPr algn="ctr">
              <a:spcBef>
                <a:spcPct val="50000"/>
              </a:spcBef>
              <a:buNone/>
            </a:pPr>
            <a:r>
              <a:rPr lang="el-GR" altLang="zh-CN" sz="3100" dirty="0">
                <a:latin typeface="Calibri" panose="020F0502020204030204" pitchFamily="34" charset="0"/>
              </a:rPr>
              <a:t>Αυτή η δυνατότητα διατύπωσης και χειρισμού υποθετικών σχέσεων (δηλαδή σχέσεων χωρίς άμεση φυσική αντιστοιχία) και σχέσεων που περιλαμβάνουν σχέσεις (δηλαδή λογικών κρίσεων και κατά συνέπεια προτάσεων) έχει ως αποτέλεσμα τη βαθμιαία ανάπτυξη της </a:t>
            </a:r>
            <a:r>
              <a:rPr lang="el-GR" altLang="zh-CN" sz="3100" dirty="0" err="1">
                <a:latin typeface="Calibri" panose="020F0502020204030204" pitchFamily="34" charset="0"/>
              </a:rPr>
              <a:t>υποθετικο</a:t>
            </a:r>
            <a:r>
              <a:rPr lang="el-GR" altLang="zh-CN" sz="3100" dirty="0">
                <a:latin typeface="Calibri" panose="020F0502020204030204" pitchFamily="34" charset="0"/>
              </a:rPr>
              <a:t>-παραγωγικής λογικής σκέψης, που βασίζεται σε λογικές κρίσεις και προτάσεις </a:t>
            </a:r>
            <a:endParaRPr lang="el-GR" altLang="el-GR" sz="3100" dirty="0">
              <a:latin typeface="Calibri" panose="020F0502020204030204" pitchFamily="34" charset="0"/>
            </a:endParaRPr>
          </a:p>
          <a:p>
            <a:pPr marL="0" indent="0">
              <a:buNone/>
            </a:pPr>
            <a:endParaRPr lang="el-GR" dirty="0"/>
          </a:p>
        </p:txBody>
      </p:sp>
    </p:spTree>
    <p:extLst>
      <p:ext uri="{BB962C8B-B14F-4D97-AF65-F5344CB8AC3E}">
        <p14:creationId xmlns:p14="http://schemas.microsoft.com/office/powerpoint/2010/main" val="3892296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ΣΧΕΣΕΙΣ ΜΙΑΣ ΕΝΝΟΙΑΣ</a:t>
            </a:r>
            <a:endParaRPr lang="el-GR" dirty="0"/>
          </a:p>
        </p:txBody>
      </p:sp>
      <p:sp>
        <p:nvSpPr>
          <p:cNvPr id="3" name="Θέση περιεχομένου 2"/>
          <p:cNvSpPr>
            <a:spLocks noGrp="1"/>
          </p:cNvSpPr>
          <p:nvPr>
            <p:ph idx="1"/>
          </p:nvPr>
        </p:nvSpPr>
        <p:spPr>
          <a:xfrm>
            <a:off x="464156" y="1556792"/>
            <a:ext cx="8229600" cy="4896544"/>
          </a:xfrm>
        </p:spPr>
        <p:txBody>
          <a:bodyPr>
            <a:normAutofit fontScale="77500" lnSpcReduction="20000"/>
          </a:bodyPr>
          <a:lstStyle/>
          <a:p>
            <a:pPr marL="0" algn="just">
              <a:spcBef>
                <a:spcPct val="50000"/>
              </a:spcBef>
              <a:buNone/>
            </a:pPr>
            <a:r>
              <a:rPr lang="el-GR" altLang="el-GR" sz="3600" b="1" dirty="0"/>
              <a:t>Οι σχέσεις μιας έννοιας με τις γλωσσικές της </a:t>
            </a:r>
            <a:r>
              <a:rPr lang="el-GR" altLang="el-GR" sz="3600" b="1" dirty="0" smtClean="0"/>
              <a:t>εκφράσεις είναι </a:t>
            </a:r>
            <a:r>
              <a:rPr lang="el-GR" altLang="el-GR" sz="3600" b="1" dirty="0"/>
              <a:t>σύνθετες. </a:t>
            </a:r>
          </a:p>
          <a:p>
            <a:pPr marL="0" algn="just">
              <a:spcBef>
                <a:spcPct val="50000"/>
              </a:spcBef>
              <a:buNone/>
            </a:pPr>
            <a:r>
              <a:rPr lang="el-GR" altLang="el-GR" sz="3600" b="1" dirty="0"/>
              <a:t>Κάθε λέξη δεν εκφράζει απόλυτα και μονοσήμαντα μια έννοια και αντίστροφα κάθε έννοια δεν εκφράζεται απόλυτα και μονοσήμαντα από μια λέξη. </a:t>
            </a:r>
          </a:p>
          <a:p>
            <a:pPr marL="0" algn="just">
              <a:spcBef>
                <a:spcPct val="50000"/>
              </a:spcBef>
              <a:buNone/>
            </a:pPr>
            <a:r>
              <a:rPr lang="el-GR" altLang="el-GR" sz="3600" u="sng" dirty="0"/>
              <a:t>Παράδειγμα:</a:t>
            </a:r>
          </a:p>
          <a:p>
            <a:pPr marL="0" algn="just">
              <a:spcBef>
                <a:spcPct val="50000"/>
              </a:spcBef>
              <a:buNone/>
            </a:pPr>
            <a:r>
              <a:rPr lang="el-GR" altLang="el-GR" sz="3600" dirty="0"/>
              <a:t>Συνωνυμία διαφορετικές λέξεις αντιστοιχούν στην ίδια έννοια (π.χ. ομάδα, σύλλογος, όμιλος)</a:t>
            </a:r>
          </a:p>
          <a:p>
            <a:pPr marL="0" algn="just">
              <a:spcBef>
                <a:spcPct val="50000"/>
              </a:spcBef>
              <a:buNone/>
            </a:pPr>
            <a:r>
              <a:rPr lang="el-GR" altLang="el-GR" sz="3600" dirty="0"/>
              <a:t>Ομωνυμία: διαφορετικές έννοιες αντιστοιχούνται στην ίδια λέξη (π.χ. κύκλος: γεωμετρικό σχήμα, κύκλος: κοινωνική ομάδα). </a:t>
            </a:r>
          </a:p>
          <a:p>
            <a:endParaRPr lang="el-GR" dirty="0"/>
          </a:p>
        </p:txBody>
      </p:sp>
    </p:spTree>
    <p:extLst>
      <p:ext uri="{BB962C8B-B14F-4D97-AF65-F5344CB8AC3E}">
        <p14:creationId xmlns:p14="http://schemas.microsoft.com/office/powerpoint/2010/main" val="22658906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FontTx/>
              <a:buNone/>
            </a:pPr>
            <a:r>
              <a:rPr lang="el-GR" altLang="el-GR" sz="2000" dirty="0">
                <a:cs typeface="Times New Roman" panose="02020603050405020304" pitchFamily="18" charset="0"/>
              </a:rPr>
              <a:t>Το παρόν έργο αποτελεί την έκδοση 1.0.  </a:t>
            </a:r>
          </a:p>
          <a:p>
            <a:pPr marL="0" indent="0">
              <a:buNone/>
            </a:pPr>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Copyright </a:t>
            </a:r>
            <a:r>
              <a:rPr lang="el-GR" sz="2400" dirty="0" err="1"/>
              <a:t>Εθνικόν</a:t>
            </a:r>
            <a:r>
              <a:rPr lang="el-GR" sz="2400" dirty="0"/>
              <a:t> και </a:t>
            </a:r>
            <a:r>
              <a:rPr lang="el-GR" sz="2400" dirty="0" err="1"/>
              <a:t>Καποδιστριακόν</a:t>
            </a:r>
            <a:r>
              <a:rPr lang="el-GR" sz="2400" dirty="0"/>
              <a:t> </a:t>
            </a:r>
            <a:r>
              <a:rPr lang="el-GR" sz="2400" dirty="0" err="1"/>
              <a:t>Πανεπιστήμιον</a:t>
            </a:r>
            <a:r>
              <a:rPr lang="el-GR" sz="2400" dirty="0"/>
              <a:t> Αθηνών</a:t>
            </a:r>
            <a:r>
              <a:rPr lang="en-US" sz="2400" dirty="0"/>
              <a:t>, </a:t>
            </a:r>
            <a:r>
              <a:rPr lang="el-GR" sz="2400" dirty="0"/>
              <a:t>Δημήτρης Χασάπης. Δημήτρης Χασάπης. «</a:t>
            </a:r>
            <a:r>
              <a:rPr lang="el-GR" sz="2400" dirty="0" err="1"/>
              <a:t>Λογικο</a:t>
            </a:r>
            <a:r>
              <a:rPr lang="el-GR" sz="2400" dirty="0"/>
              <a:t>-μαθηματικές σχέσεις και αριθμητικές έννοιες στην προσχολική εκπαίδευση». Έκδοση: 1.0. Αθήνα 2015. Διαθέσιμο από τη δικτυακή διεύθυνση: </a:t>
            </a:r>
            <a:r>
              <a:rPr lang="en-US" sz="2400" dirty="0"/>
              <a:t>http://opencourses.uoa.gr/courses/ECD101</a:t>
            </a:r>
            <a:r>
              <a:rPr lang="el-GR" sz="2400" dirty="0"/>
              <a:t>.</a:t>
            </a:r>
          </a:p>
          <a:p>
            <a:pPr marL="0" indent="0">
              <a:buNone/>
            </a:pPr>
            <a:endParaRPr lang="el-GR" sz="2400" dirty="0"/>
          </a:p>
          <a:p>
            <a:endParaRPr lang="el-GR" sz="24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ΕΝΝΟΙΕΣ</a:t>
            </a:r>
            <a:endParaRPr lang="el-GR" dirty="0"/>
          </a:p>
        </p:txBody>
      </p:sp>
      <p:sp>
        <p:nvSpPr>
          <p:cNvPr id="3" name="Θέση περιεχομένου 2"/>
          <p:cNvSpPr>
            <a:spLocks noGrp="1"/>
          </p:cNvSpPr>
          <p:nvPr>
            <p:ph idx="1"/>
          </p:nvPr>
        </p:nvSpPr>
        <p:spPr>
          <a:xfrm>
            <a:off x="464155" y="1556792"/>
            <a:ext cx="8463713" cy="4824536"/>
          </a:xfrm>
        </p:spPr>
        <p:txBody>
          <a:bodyPr>
            <a:normAutofit fontScale="77500" lnSpcReduction="20000"/>
          </a:bodyPr>
          <a:lstStyle/>
          <a:p>
            <a:pPr marL="0">
              <a:spcBef>
                <a:spcPct val="0"/>
              </a:spcBef>
              <a:buNone/>
            </a:pPr>
            <a:r>
              <a:rPr lang="el-GR" altLang="el-GR" sz="3700" dirty="0">
                <a:latin typeface="Calibri" panose="020F0502020204030204" pitchFamily="34" charset="0"/>
              </a:rPr>
              <a:t>Οι έννοιες, συγκροτούνται μέσα από νοητικές διαδικασίες </a:t>
            </a:r>
          </a:p>
          <a:p>
            <a:pPr marL="0">
              <a:spcBef>
                <a:spcPct val="0"/>
              </a:spcBef>
              <a:buNone/>
            </a:pPr>
            <a:endParaRPr lang="el-GR" altLang="el-GR" sz="3700" dirty="0">
              <a:latin typeface="Calibri" panose="020F0502020204030204" pitchFamily="34" charset="0"/>
            </a:endParaRPr>
          </a:p>
          <a:p>
            <a:pPr>
              <a:spcBef>
                <a:spcPct val="0"/>
              </a:spcBef>
            </a:pPr>
            <a:r>
              <a:rPr lang="el-GR" altLang="el-GR" sz="3700" b="1" dirty="0">
                <a:latin typeface="Calibri" panose="020F0502020204030204" pitchFamily="34" charset="0"/>
              </a:rPr>
              <a:t>διάκρισης </a:t>
            </a:r>
            <a:r>
              <a:rPr lang="el-GR" altLang="el-GR" sz="3700" dirty="0">
                <a:latin typeface="Calibri" panose="020F0502020204030204" pitchFamily="34" charset="0"/>
              </a:rPr>
              <a:t>και επιλογής κοινών χαρακτηριστικών των στοιχείων της πραγματικότητας, που ως προς άλλα χαρακτηριστικά διαφέρουν μεταξύ τους,  </a:t>
            </a:r>
          </a:p>
          <a:p>
            <a:pPr>
              <a:spcBef>
                <a:spcPct val="0"/>
              </a:spcBef>
            </a:pPr>
            <a:endParaRPr lang="el-GR" altLang="el-GR" sz="3700" dirty="0">
              <a:latin typeface="Calibri" panose="020F0502020204030204" pitchFamily="34" charset="0"/>
            </a:endParaRPr>
          </a:p>
          <a:p>
            <a:pPr>
              <a:spcBef>
                <a:spcPct val="0"/>
              </a:spcBef>
            </a:pPr>
            <a:r>
              <a:rPr lang="el-GR" altLang="el-GR" sz="3700" b="1" dirty="0">
                <a:latin typeface="Calibri" panose="020F0502020204030204" pitchFamily="34" charset="0"/>
              </a:rPr>
              <a:t>γενίκευσης</a:t>
            </a:r>
            <a:r>
              <a:rPr lang="el-GR" altLang="el-GR" sz="3700" dirty="0">
                <a:latin typeface="Calibri" panose="020F0502020204030204" pitchFamily="34" charset="0"/>
              </a:rPr>
              <a:t> των μερικών και συγκεκριμένων αυτών χαρακτηριστικών στο σύνολο των στοιχείων της πραγματικότητας και</a:t>
            </a:r>
          </a:p>
          <a:p>
            <a:pPr marL="0">
              <a:spcBef>
                <a:spcPct val="0"/>
              </a:spcBef>
              <a:buFontTx/>
              <a:buChar char="-"/>
            </a:pPr>
            <a:endParaRPr lang="el-GR" altLang="el-GR" sz="3700" dirty="0">
              <a:latin typeface="Calibri" panose="020F0502020204030204" pitchFamily="34" charset="0"/>
            </a:endParaRPr>
          </a:p>
          <a:p>
            <a:pPr>
              <a:spcBef>
                <a:spcPct val="0"/>
              </a:spcBef>
            </a:pPr>
            <a:r>
              <a:rPr lang="el-GR" altLang="el-GR" sz="3700" b="1" dirty="0" smtClean="0">
                <a:latin typeface="Calibri" panose="020F0502020204030204" pitchFamily="34" charset="0"/>
              </a:rPr>
              <a:t>γλωσσικής </a:t>
            </a:r>
            <a:r>
              <a:rPr lang="el-GR" altLang="el-GR" sz="3700" b="1" dirty="0">
                <a:latin typeface="Calibri" panose="020F0502020204030204" pitchFamily="34" charset="0"/>
              </a:rPr>
              <a:t>ή γενικότερα συμβολικής έκφρασης </a:t>
            </a:r>
            <a:r>
              <a:rPr lang="el-GR" altLang="el-GR" sz="3700" dirty="0">
                <a:latin typeface="Calibri" panose="020F0502020204030204" pitchFamily="34" charset="0"/>
              </a:rPr>
              <a:t>και λογικής επεξεργασίας.</a:t>
            </a:r>
          </a:p>
          <a:p>
            <a:pPr marL="0" indent="0">
              <a:buNone/>
            </a:pPr>
            <a:endParaRPr lang="el-GR" dirty="0"/>
          </a:p>
        </p:txBody>
      </p:sp>
    </p:spTree>
    <p:extLst>
      <p:ext uri="{BB962C8B-B14F-4D97-AF65-F5344CB8AC3E}">
        <p14:creationId xmlns:p14="http://schemas.microsoft.com/office/powerpoint/2010/main" val="1651235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smtClean="0"/>
              <a:t>ΟΡΓΑΝΩΣΗ ΑΝΤΙΚΕΙΜΕΝΙΚΗΣ ΠΡΑΓΜΑΤΙΚΟΤΗΤΑΣ</a:t>
            </a:r>
            <a:endParaRPr lang="el-GR" sz="3600" dirty="0"/>
          </a:p>
        </p:txBody>
      </p:sp>
      <p:sp>
        <p:nvSpPr>
          <p:cNvPr id="3" name="Θέση περιεχομένου 2"/>
          <p:cNvSpPr>
            <a:spLocks noGrp="1"/>
          </p:cNvSpPr>
          <p:nvPr>
            <p:ph idx="1"/>
          </p:nvPr>
        </p:nvSpPr>
        <p:spPr>
          <a:xfrm>
            <a:off x="179512" y="1417638"/>
            <a:ext cx="8964488" cy="5035698"/>
          </a:xfrm>
        </p:spPr>
        <p:txBody>
          <a:bodyPr>
            <a:noAutofit/>
          </a:bodyPr>
          <a:lstStyle/>
          <a:p>
            <a:pPr algn="ctr">
              <a:spcBef>
                <a:spcPct val="0"/>
              </a:spcBef>
              <a:spcAft>
                <a:spcPts val="300"/>
              </a:spcAft>
              <a:buNone/>
            </a:pPr>
            <a:r>
              <a:rPr lang="el-GR" altLang="el-GR" sz="2600" dirty="0"/>
              <a:t>Με βάση τις έννοιες ο άνθρωπος</a:t>
            </a:r>
            <a:r>
              <a:rPr lang="el-GR" altLang="el-GR" sz="2600" b="1" dirty="0"/>
              <a:t> ταξινομεί τα στοιχεία της πραγματικότητας </a:t>
            </a:r>
            <a:r>
              <a:rPr lang="el-GR" altLang="el-GR" sz="2600" dirty="0"/>
              <a:t>σε </a:t>
            </a:r>
            <a:r>
              <a:rPr lang="el-GR" altLang="el-GR" sz="2600" dirty="0" smtClean="0"/>
              <a:t>αλληλοσχετιζόμενες </a:t>
            </a:r>
            <a:r>
              <a:rPr lang="el-GR" altLang="el-GR" sz="2600" dirty="0"/>
              <a:t>κατηγορίες </a:t>
            </a:r>
            <a:r>
              <a:rPr lang="el-GR" altLang="el-GR" sz="2600" b="1" dirty="0"/>
              <a:t>και οργανώνει  συστηματικά την αντικειμενική πραγματικότητα</a:t>
            </a:r>
            <a:r>
              <a:rPr lang="el-GR" altLang="el-GR" sz="2600" dirty="0"/>
              <a:t>, ενώ ταυτόχρονα με βάση την οργάνωση αυτή</a:t>
            </a:r>
            <a:r>
              <a:rPr lang="el-GR" altLang="el-GR" sz="2600" dirty="0" smtClean="0"/>
              <a:t>:</a:t>
            </a:r>
            <a:endParaRPr lang="el-GR" altLang="el-GR" sz="2600" dirty="0"/>
          </a:p>
          <a:p>
            <a:pPr>
              <a:spcBef>
                <a:spcPct val="0"/>
              </a:spcBef>
              <a:spcAft>
                <a:spcPts val="300"/>
              </a:spcAft>
            </a:pPr>
            <a:r>
              <a:rPr lang="el-GR" altLang="el-GR" sz="2400" b="1" dirty="0" smtClean="0"/>
              <a:t>αντιλαμβάνεται</a:t>
            </a:r>
            <a:r>
              <a:rPr lang="el-GR" altLang="el-GR" sz="2400" b="1" dirty="0"/>
              <a:t>, αναγνωρίζει και κατανοεί </a:t>
            </a:r>
            <a:r>
              <a:rPr lang="el-GR" altLang="el-GR" sz="2400" dirty="0"/>
              <a:t>το πλήθος των διαφορετικών στοιχείων της πραγματικότητας και των μεταξύ τους σχέσεων,</a:t>
            </a:r>
          </a:p>
          <a:p>
            <a:pPr>
              <a:spcBef>
                <a:spcPct val="0"/>
              </a:spcBef>
              <a:spcAft>
                <a:spcPts val="300"/>
              </a:spcAft>
            </a:pPr>
            <a:r>
              <a:rPr lang="el-GR" altLang="el-GR" sz="2400" b="1" dirty="0" smtClean="0"/>
              <a:t>προσδιορίζει </a:t>
            </a:r>
            <a:r>
              <a:rPr lang="el-GR" altLang="el-GR" sz="2400" b="1" dirty="0"/>
              <a:t>τις σχέσεις του </a:t>
            </a:r>
            <a:r>
              <a:rPr lang="el-GR" altLang="el-GR" sz="2400" dirty="0"/>
              <a:t>με τα στοιχεία της πραγματικότητας και οργανώνει τις δραστηριότητες του,</a:t>
            </a:r>
          </a:p>
          <a:p>
            <a:pPr>
              <a:spcBef>
                <a:spcPct val="0"/>
              </a:spcBef>
              <a:spcAft>
                <a:spcPts val="300"/>
              </a:spcAft>
            </a:pPr>
            <a:r>
              <a:rPr lang="el-GR" altLang="el-GR" sz="2400" b="1" dirty="0" smtClean="0"/>
              <a:t>αναπτύσσει </a:t>
            </a:r>
            <a:r>
              <a:rPr lang="el-GR" altLang="el-GR" sz="2400" b="1" dirty="0"/>
              <a:t>αποτελεσματικά τη γνώση και τη μνήμη </a:t>
            </a:r>
            <a:r>
              <a:rPr lang="el-GR" altLang="el-GR" sz="2400" dirty="0"/>
              <a:t>των διαφορετικών στοιχείων  της πραγματικότητας και των μεταξύ τους σχέσεων και </a:t>
            </a:r>
          </a:p>
          <a:p>
            <a:pPr>
              <a:spcBef>
                <a:spcPct val="0"/>
              </a:spcBef>
              <a:spcAft>
                <a:spcPts val="300"/>
              </a:spcAft>
            </a:pPr>
            <a:r>
              <a:rPr lang="el-GR" altLang="el-GR" sz="2400" b="1" dirty="0" smtClean="0"/>
              <a:t>αναπτύσσει </a:t>
            </a:r>
            <a:r>
              <a:rPr lang="el-GR" altLang="el-GR" sz="2400" b="1" dirty="0"/>
              <a:t>τη </a:t>
            </a:r>
            <a:r>
              <a:rPr lang="el-GR" altLang="el-GR" sz="2400" dirty="0"/>
              <a:t>γλωσσική και συμβολική </a:t>
            </a:r>
            <a:r>
              <a:rPr lang="el-GR" altLang="el-GR" sz="2400" b="1" dirty="0"/>
              <a:t>επικοινωνία </a:t>
            </a:r>
            <a:r>
              <a:rPr lang="el-GR" altLang="el-GR" sz="2400" b="1" dirty="0" smtClean="0"/>
              <a:t>του.</a:t>
            </a:r>
            <a:endParaRPr lang="el-GR" sz="2400" dirty="0"/>
          </a:p>
        </p:txBody>
      </p:sp>
    </p:spTree>
    <p:extLst>
      <p:ext uri="{BB962C8B-B14F-4D97-AF65-F5344CB8AC3E}">
        <p14:creationId xmlns:p14="http://schemas.microsoft.com/office/powerpoint/2010/main" val="2106145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ΔΙΑΚΡΙΣΗ ΕΝΝΟΙΩΝ</a:t>
            </a:r>
            <a:endParaRPr lang="el-GR" dirty="0"/>
          </a:p>
        </p:txBody>
      </p:sp>
      <p:sp>
        <p:nvSpPr>
          <p:cNvPr id="3" name="Θέση περιεχομένου 2"/>
          <p:cNvSpPr>
            <a:spLocks noGrp="1"/>
          </p:cNvSpPr>
          <p:nvPr>
            <p:ph idx="1"/>
          </p:nvPr>
        </p:nvSpPr>
        <p:spPr>
          <a:xfrm>
            <a:off x="464156" y="1556792"/>
            <a:ext cx="8229600" cy="4824536"/>
          </a:xfrm>
        </p:spPr>
        <p:txBody>
          <a:bodyPr>
            <a:noAutofit/>
          </a:bodyPr>
          <a:lstStyle/>
          <a:p>
            <a:pPr algn="ctr">
              <a:spcBef>
                <a:spcPct val="0"/>
              </a:spcBef>
              <a:buNone/>
            </a:pPr>
            <a:r>
              <a:rPr lang="el-GR" altLang="el-GR" sz="2600" b="1" dirty="0" smtClean="0"/>
              <a:t>έννοιες </a:t>
            </a:r>
            <a:r>
              <a:rPr lang="el-GR" altLang="el-GR" sz="2600" b="1" i="1" dirty="0" smtClean="0"/>
              <a:t>όντων</a:t>
            </a:r>
            <a:r>
              <a:rPr lang="el-GR" altLang="el-GR" sz="2600" b="1" dirty="0" smtClean="0"/>
              <a:t> (αισθητών ή νοητών)</a:t>
            </a:r>
            <a:r>
              <a:rPr lang="el-GR" altLang="el-GR" sz="2600" dirty="0" smtClean="0"/>
              <a:t/>
            </a:r>
            <a:br>
              <a:rPr lang="el-GR" altLang="el-GR" sz="2600" dirty="0" smtClean="0"/>
            </a:br>
            <a:r>
              <a:rPr lang="el-GR" altLang="el-GR" sz="2600" dirty="0" smtClean="0"/>
              <a:t>(διατυπώνονται γλωσσικά με ουσιαστικά) </a:t>
            </a:r>
            <a:br>
              <a:rPr lang="el-GR" altLang="el-GR" sz="2600" dirty="0" smtClean="0"/>
            </a:br>
            <a:endParaRPr lang="el-GR" altLang="el-GR" sz="2600" dirty="0" smtClean="0"/>
          </a:p>
          <a:p>
            <a:pPr algn="ctr">
              <a:spcBef>
                <a:spcPct val="0"/>
              </a:spcBef>
              <a:buNone/>
            </a:pPr>
            <a:r>
              <a:rPr lang="el-GR" altLang="el-GR" sz="2600" b="1" dirty="0" smtClean="0"/>
              <a:t>έννοιες </a:t>
            </a:r>
            <a:r>
              <a:rPr lang="el-GR" altLang="el-GR" sz="2600" b="1" i="1" dirty="0" smtClean="0"/>
              <a:t>ιδιοτήτων </a:t>
            </a:r>
            <a:r>
              <a:rPr lang="el-GR" altLang="el-GR" sz="2600" i="1" dirty="0" smtClean="0"/>
              <a:t/>
            </a:r>
            <a:br>
              <a:rPr lang="el-GR" altLang="el-GR" sz="2600" i="1" dirty="0" smtClean="0"/>
            </a:br>
            <a:r>
              <a:rPr lang="el-GR" altLang="el-GR" sz="2600" dirty="0" smtClean="0"/>
              <a:t>(διατυπώνονται γλωσσικά με ουσιαστικά ή επίθετα)</a:t>
            </a:r>
            <a:br>
              <a:rPr lang="el-GR" altLang="el-GR" sz="2600" dirty="0" smtClean="0"/>
            </a:br>
            <a:endParaRPr lang="el-GR" altLang="el-GR" sz="2600" dirty="0" smtClean="0"/>
          </a:p>
          <a:p>
            <a:pPr algn="ctr">
              <a:spcBef>
                <a:spcPct val="0"/>
              </a:spcBef>
              <a:buNone/>
            </a:pPr>
            <a:r>
              <a:rPr lang="el-GR" altLang="el-GR" sz="2600" b="1" dirty="0" smtClean="0"/>
              <a:t>έννοιες </a:t>
            </a:r>
            <a:r>
              <a:rPr lang="el-GR" altLang="el-GR" sz="2600" b="1" i="1" dirty="0" smtClean="0"/>
              <a:t>σχέσεων</a:t>
            </a:r>
            <a:r>
              <a:rPr lang="el-GR" altLang="el-GR" sz="2600" dirty="0" smtClean="0"/>
              <a:t/>
            </a:r>
            <a:br>
              <a:rPr lang="el-GR" altLang="el-GR" sz="2600" dirty="0" smtClean="0"/>
            </a:br>
            <a:r>
              <a:rPr lang="el-GR" altLang="el-GR" sz="2600" dirty="0" smtClean="0"/>
              <a:t>(διατυπώνονται γλωσσικά με λέξεις ανάλογης σημασίας, </a:t>
            </a:r>
            <a:br>
              <a:rPr lang="el-GR" altLang="el-GR" sz="2600" dirty="0" smtClean="0"/>
            </a:br>
            <a:r>
              <a:rPr lang="el-GR" altLang="el-GR" sz="2600" dirty="0" smtClean="0"/>
              <a:t>π.χ. </a:t>
            </a:r>
            <a:r>
              <a:rPr lang="el-GR" altLang="el-GR" sz="2600" i="1" dirty="0" smtClean="0"/>
              <a:t>επόμενος, όμοιος, διπλάσιος</a:t>
            </a:r>
            <a:r>
              <a:rPr lang="el-GR" altLang="el-GR" sz="2600" dirty="0" smtClean="0"/>
              <a:t>)</a:t>
            </a:r>
            <a:br>
              <a:rPr lang="el-GR" altLang="el-GR" sz="2600" dirty="0" smtClean="0"/>
            </a:br>
            <a:endParaRPr lang="el-GR" altLang="el-GR" sz="2600" dirty="0" smtClean="0"/>
          </a:p>
          <a:p>
            <a:pPr algn="ctr">
              <a:spcBef>
                <a:spcPct val="0"/>
              </a:spcBef>
              <a:buNone/>
            </a:pPr>
            <a:r>
              <a:rPr lang="el-GR" altLang="el-GR" sz="2600" b="1" dirty="0" smtClean="0"/>
              <a:t>έννοιες </a:t>
            </a:r>
            <a:r>
              <a:rPr lang="el-GR" altLang="el-GR" sz="2600" b="1" i="1" dirty="0" smtClean="0"/>
              <a:t>ενεργειών ή καταστάσεων</a:t>
            </a:r>
            <a:r>
              <a:rPr lang="el-GR" altLang="el-GR" sz="2600" b="1" dirty="0" smtClean="0"/>
              <a:t> </a:t>
            </a:r>
            <a:r>
              <a:rPr lang="el-GR" altLang="el-GR" sz="2600" dirty="0" smtClean="0"/>
              <a:t/>
            </a:r>
            <a:br>
              <a:rPr lang="el-GR" altLang="el-GR" sz="2600" dirty="0" smtClean="0"/>
            </a:br>
            <a:r>
              <a:rPr lang="el-GR" altLang="el-GR" sz="2600" dirty="0" smtClean="0"/>
              <a:t>( διατυπώνονται γλωσσικά με ρήματα)</a:t>
            </a:r>
            <a:endParaRPr lang="el-GR" altLang="el-GR" sz="2600" i="1" dirty="0" smtClean="0"/>
          </a:p>
          <a:p>
            <a:pPr marL="0" indent="0">
              <a:buNone/>
            </a:pPr>
            <a:endParaRPr lang="el-GR" sz="2800" dirty="0"/>
          </a:p>
        </p:txBody>
      </p:sp>
    </p:spTree>
    <p:extLst>
      <p:ext uri="{BB962C8B-B14F-4D97-AF65-F5344CB8AC3E}">
        <p14:creationId xmlns:p14="http://schemas.microsoft.com/office/powerpoint/2010/main" val="3119113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ΛΟΓΙΚΗ ΚΡΙΣΗ</a:t>
            </a:r>
            <a:endParaRPr lang="el-GR" dirty="0"/>
          </a:p>
        </p:txBody>
      </p:sp>
      <p:sp>
        <p:nvSpPr>
          <p:cNvPr id="3" name="Θέση περιεχομένου 2"/>
          <p:cNvSpPr>
            <a:spLocks noGrp="1"/>
          </p:cNvSpPr>
          <p:nvPr>
            <p:ph idx="1"/>
          </p:nvPr>
        </p:nvSpPr>
        <p:spPr/>
        <p:txBody>
          <a:bodyPr/>
          <a:lstStyle/>
          <a:p>
            <a:pPr marL="0" indent="0" algn="ctr">
              <a:buNone/>
            </a:pPr>
            <a:r>
              <a:rPr lang="el-GR" altLang="zh-CN" b="1" dirty="0" smtClean="0">
                <a:latin typeface="Calibri" panose="020F0502020204030204" pitchFamily="34" charset="0"/>
              </a:rPr>
              <a:t>Λογική κρίση</a:t>
            </a:r>
          </a:p>
          <a:p>
            <a:pPr marL="0" indent="0" algn="ctr">
              <a:buNone/>
            </a:pPr>
            <a:r>
              <a:rPr lang="el-GR" altLang="zh-CN" dirty="0" smtClean="0">
                <a:latin typeface="Calibri" panose="020F0502020204030204" pitchFamily="34" charset="0"/>
              </a:rPr>
              <a:t>είναι </a:t>
            </a:r>
            <a:r>
              <a:rPr lang="el-GR" altLang="zh-CN" dirty="0">
                <a:latin typeface="Calibri" panose="020F0502020204030204" pitchFamily="34" charset="0"/>
              </a:rPr>
              <a:t>η διατύπωση μιας </a:t>
            </a:r>
            <a:r>
              <a:rPr lang="el-GR" altLang="zh-CN" b="1" dirty="0">
                <a:latin typeface="Calibri" panose="020F0502020204030204" pitchFamily="34" charset="0"/>
              </a:rPr>
              <a:t>σχέσης μεταξύ δύο εννοιών</a:t>
            </a:r>
            <a:r>
              <a:rPr lang="el-GR" altLang="zh-CN" dirty="0">
                <a:latin typeface="Calibri" panose="020F0502020204030204" pitchFamily="34" charset="0"/>
              </a:rPr>
              <a:t> με βάση την οποία αποδίδεται σε μια έννοια μια άλλη έννοια, ως γνώρισμα της. </a:t>
            </a:r>
          </a:p>
          <a:p>
            <a:pPr marL="0" indent="0">
              <a:buNone/>
            </a:pPr>
            <a:endParaRPr lang="el-GR" dirty="0"/>
          </a:p>
        </p:txBody>
      </p:sp>
    </p:spTree>
    <p:extLst>
      <p:ext uri="{BB962C8B-B14F-4D97-AF65-F5344CB8AC3E}">
        <p14:creationId xmlns:p14="http://schemas.microsoft.com/office/powerpoint/2010/main" val="3005569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2223</TotalTime>
  <Words>1933</Words>
  <Application>Microsoft Office PowerPoint</Application>
  <PresentationFormat>Προβολή στην οθόνη (4:3)</PresentationFormat>
  <Paragraphs>324</Paragraphs>
  <Slides>56</Slides>
  <Notes>8</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56</vt:i4>
      </vt:variant>
    </vt:vector>
  </HeadingPairs>
  <TitlesOfParts>
    <vt:vector size="63" baseType="lpstr">
      <vt:lpstr>ＭＳ Ｐゴシック</vt:lpstr>
      <vt:lpstr>宋体</vt:lpstr>
      <vt:lpstr>Arial</vt:lpstr>
      <vt:lpstr>Calibri</vt:lpstr>
      <vt:lpstr>Times New Roman</vt:lpstr>
      <vt:lpstr>Wingdings</vt:lpstr>
      <vt:lpstr>Θέμα του Office</vt:lpstr>
      <vt:lpstr>ΛΟΓΙΚΟ-ΜΑΘΗΜΑΤΙΚΕΣ ΣΧΕΣΕΙΣ &amp;  ΑΡΙΘΜΗΤΙΚΕΣ ΕΝΝΟΙΕΣ  ΣΤΗΝ ΠΡΟΣΧΟΛΙΚΗ ΕΚΠΑΙΔΕΥΣΗ</vt:lpstr>
      <vt:lpstr>ΣΚΕΨΗ                ΓΛΩΣΣΑ</vt:lpstr>
      <vt:lpstr>ΕΝΝΟΙΕΣ</vt:lpstr>
      <vt:lpstr>ΓΛΩΣΣΑ ΚΑΙ ΣΚΕΨΗ</vt:lpstr>
      <vt:lpstr>ΟΙ ΣΧΕΣΕΙΣ ΜΙΑΣ ΕΝΝΟΙΑΣ</vt:lpstr>
      <vt:lpstr>ΟΙ ΕΝΝΟΙΕΣ</vt:lpstr>
      <vt:lpstr>ΟΡΓΑΝΩΣΗ ΑΝΤΙΚΕΙΜΕΝΙΚΗΣ ΠΡΑΓΜΑΤΙΚΟΤΗΤΑΣ</vt:lpstr>
      <vt:lpstr>ΔΙΑΚΡΙΣΗ ΕΝΝΟΙΩΝ</vt:lpstr>
      <vt:lpstr>ΛΟΓΙΚΗ ΚΡΙΣΗ</vt:lpstr>
      <vt:lpstr>ΕΚΦΡΑΣΗ ΛΟΓΙΚΗΣ ΚΡΙΣΗΣ</vt:lpstr>
      <vt:lpstr>ΣΗΜΕΙΩΣΗ</vt:lpstr>
      <vt:lpstr>ΠΑΡΑΔΕΙΓΜΑ</vt:lpstr>
      <vt:lpstr>Παρουσίαση του PowerPoint</vt:lpstr>
      <vt:lpstr>ΚΑΤΑΦΑΤΙΚΕΣ – ΑΠΟΦΑΤΙΚΕΣ ΚΡΙΣΕΙΣ</vt:lpstr>
      <vt:lpstr>ΚΡΙΣΕΙΣ</vt:lpstr>
      <vt:lpstr>ΛΟΓΙΚΕΣ ΚΡΙΣΕΙΣ</vt:lpstr>
      <vt:lpstr>ΣΥΛΛΟΓΙΣΜΟΣ</vt:lpstr>
      <vt:lpstr>ΛΟΓΙΚΟΣ ΣΥΛΛΟΓΙΣΜΟΣ</vt:lpstr>
      <vt:lpstr>ΛΟΓΙΚΟΣ ΣΥΛΛΟΓΙΣΜΟΣ</vt:lpstr>
      <vt:lpstr>ΠΑΡΑΔΕΙΓΜΑ</vt:lpstr>
      <vt:lpstr>ΕΓΚΥΡΟΤΗΤΑ ΕΝΟΣ ΛΟΓΙΚΟΥ ΣΥΛΛΟΓΙΣΜΟΥ</vt:lpstr>
      <vt:lpstr>ΠΑΡΑΔΕΙΓΜΑ ΣΥΛΛΟΓΙΣΜΟΥ</vt:lpstr>
      <vt:lpstr>ΑΠΟΔΕΙΞΗ</vt:lpstr>
      <vt:lpstr>ΛΟΓΙΚΟΙ ΣΥΝΔΥΑΣΜΟΙ</vt:lpstr>
      <vt:lpstr>ΑΝΑΛΟΓΙΚΟΣ ΣΥΛΛΟΓΙΣΜΟΣ</vt:lpstr>
      <vt:lpstr>ΑΝΑΛΟΓΙΚΟΣ ΣΥΛΛΟΓΙΣΜΟΣ</vt:lpstr>
      <vt:lpstr>ΕΠΑΓΩΓΙΚΟΣ ΣΥΛΛΟΓΙΣΜΟΣ</vt:lpstr>
      <vt:lpstr>ΕΠΑΓΩΓΙΚΟΣ ΣΥΛΛΟΓΙΣΜΟΣ</vt:lpstr>
      <vt:lpstr>ΠΙΘΑΝΟΛΟΓΙΚΗ ΚΡΙΣΗ</vt:lpstr>
      <vt:lpstr>ΠΑΡΑΓΩΓΙΚΟΣ ΣΥΛΛΟΓΙΣΜΟΣ</vt:lpstr>
      <vt:lpstr>ΠΑΡΑΓΩΓΙΚΟΣ ΣΥΛΛΟΓΙΣΜΟΣ</vt:lpstr>
      <vt:lpstr>ΠΑΡΑΛΟΓΙΣΜΟΣ</vt:lpstr>
      <vt:lpstr>ΠΑΡΑΛΟΓΙΣΜΟΣ ΜΕ ΧΡΗΣΗ ΛΕΞΗΣ</vt:lpstr>
      <vt:lpstr>ΠΑΛΟΓΙΣΜΟΣ ΑΠΟ ΛΗΨΗ ΖΗΤΟΥΜΕΝΟΥ</vt:lpstr>
      <vt:lpstr>ΠΑΡΑΛΟΓΙΣΜΟΣ ΜΕ ΑΝΕΠΑΡΚΗ ΔΕΔΟΜΕΝΑ</vt:lpstr>
      <vt:lpstr>Παρουσίαση του PowerPoint</vt:lpstr>
      <vt:lpstr>ΓΕΝΕΤΙΚΗ ΠΡΟΣΕΓΓΙΣΗ: PIAGET</vt:lpstr>
      <vt:lpstr>ΣΧΗΜΑ PIAGET</vt:lpstr>
      <vt:lpstr>ΝΟΗΤΙΚΕΣ ΔΟΜΕΣ</vt:lpstr>
      <vt:lpstr>ΑΝΑΠΤΥΞΗ ΝΟΗΤΙΚΩΝ ΔΟΜΩΝ</vt:lpstr>
      <vt:lpstr>ΝΟΗΤΙΚΗ ΕΞΕΛΙΞΗ ΚΑΤΑ ΤΟΝ PIAGET</vt:lpstr>
      <vt:lpstr>ΑΙΣΘΗΣΙΟ-ΚΙΝΗΤΙΚΗ ΝΟΗΜΟΣΥΝΗ</vt:lpstr>
      <vt:lpstr>ΠΡΟ-ΣΥΛΛΟΓΙΚΗ ΣΚΕΨΗ</vt:lpstr>
      <vt:lpstr>ΧΑΡΑΚΤΗΡΙΣΤΙΚΑ ΤΗΣ ΝΟΗΤΙΚΗΣ ΛΕΙΤΟΥΡΓΙΑΣ </vt:lpstr>
      <vt:lpstr>ΧΑΡΑΚΤΗΡΙΣΤΙΚΑ ΣΤΟΙΧΕΙΑ ΤΗΣ ΝΟΗΤΙΚΗΣ ΛΕΙΤΟΥΡΓΙΑΣ</vt:lpstr>
      <vt:lpstr>Η ΠΕΡΙΟΔΟΣ ΤΩΝ ΣΥΓΚΕΚΡΙΜΕΝΩΝ ΛΟΓΙΚΩΝ ΠΡΑΞΕΩΝ</vt:lpstr>
      <vt:lpstr>Η ΠΕΡΙΟΔΟΣ ΤΩΝ ΤΥΠΙΚΑ ΛΟΓΙΚΩΝ ΠΡΑΞΕΩΝ</vt:lpstr>
      <vt:lpstr>ΝΟΗΤΙΚΗ ΑΝΑΠΤΥΞΗ</vt:lpstr>
      <vt:lpstr>ΝΟΗΤΙΚΗ ΑΝΑΠΤΥΞΗ</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Athanasia</cp:lastModifiedBy>
  <cp:revision>271</cp:revision>
  <dcterms:created xsi:type="dcterms:W3CDTF">2012-09-06T09:03:05Z</dcterms:created>
  <dcterms:modified xsi:type="dcterms:W3CDTF">2015-08-29T17:43:06Z</dcterms:modified>
</cp:coreProperties>
</file>