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61" r:id="rId3"/>
    <p:sldId id="338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9" r:id="rId22"/>
    <p:sldId id="320" r:id="rId23"/>
    <p:sldId id="322" r:id="rId24"/>
    <p:sldId id="341" r:id="rId25"/>
    <p:sldId id="343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280" r:id="rId42"/>
    <p:sldId id="290" r:id="rId43"/>
    <p:sldId id="295" r:id="rId44"/>
    <p:sldId id="299" r:id="rId45"/>
    <p:sldId id="292" r:id="rId46"/>
    <p:sldId id="291" r:id="rId47"/>
    <p:sldId id="294" r:id="rId4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</p14:sldIdLst>
        </p14:section>
        <p14:section name="Ενότητα χωρίς τίτλο" id="{7D049ABB-F8F1-483C-AD9E-B0615B930D14}">
          <p14:sldIdLst>
            <p14:sldId id="261"/>
            <p14:sldId id="338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9"/>
            <p14:sldId id="320"/>
            <p14:sldId id="322"/>
            <p14:sldId id="341"/>
            <p14:sldId id="343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 varScale="1">
        <p:scale>
          <a:sx n="58" d="100"/>
          <a:sy n="58" d="100"/>
        </p:scale>
        <p:origin x="72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29/8/2015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Σχέσεις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Σχέσεις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Σχέσεις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Σχέσεις</a:t>
            </a:r>
            <a:endParaRPr lang="en-US" sz="1000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Σχέσεις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Σχέσεις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Σχέσεις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5075BC"/>
                </a:solidFill>
              </a:rPr>
              <a:t>ΛΟΓΙΚΟ-ΜΑΘΗΜΑΤΙΚΕΣ </a:t>
            </a:r>
            <a:r>
              <a:rPr lang="el-GR" sz="3200" dirty="0">
                <a:solidFill>
                  <a:srgbClr val="5075BC"/>
                </a:solidFill>
              </a:rPr>
              <a:t>ΣΧΕΣΕΙΣ &amp;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ΑΡΙΘΜΗΤΙΚΕΣ ΕΝΝΟΙΕΣ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ΣΤΗΝ ΠΡΟΣΧΟΛΙΚΗ ΕΚΠΑΙΔΕΥΣΗ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63824" y="3645024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2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Σχέσεις</a:t>
            </a:r>
          </a:p>
          <a:p>
            <a:endParaRPr lang="en-US" sz="2800" dirty="0" smtClean="0"/>
          </a:p>
          <a:p>
            <a:r>
              <a:rPr lang="el-GR" sz="2400" dirty="0" smtClean="0"/>
              <a:t>Δημήτρης Χασάπης</a:t>
            </a:r>
          </a:p>
          <a:p>
            <a:endParaRPr lang="el-GR" sz="2800" dirty="0" smtClean="0"/>
          </a:p>
          <a:p>
            <a:endParaRPr lang="el-GR" sz="2400" dirty="0" smtClean="0"/>
          </a:p>
          <a:p>
            <a:r>
              <a:rPr lang="el-GR" sz="2400" b="1" dirty="0" smtClean="0"/>
              <a:t>Τμήμα </a:t>
            </a:r>
            <a:r>
              <a:rPr lang="el-GR" sz="2400" b="1" dirty="0"/>
              <a:t>Εκπαίδευσης και </a:t>
            </a:r>
            <a:r>
              <a:rPr lang="el-GR" sz="2400" b="1" dirty="0" smtClean="0"/>
              <a:t>Αγωγής στην </a:t>
            </a:r>
            <a:r>
              <a:rPr lang="el-GR" sz="2400" b="1" dirty="0"/>
              <a:t>Προσχολική Ηλικία </a:t>
            </a:r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464156" y="1556792"/>
            <a:ext cx="8229600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000" dirty="0">
                <a:latin typeface="Calibri" panose="020F0502020204030204" pitchFamily="34" charset="0"/>
              </a:rPr>
              <a:t>….. ίδιο ……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sz="4000" b="1" dirty="0" smtClean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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</a:t>
            </a:r>
            <a:r>
              <a:rPr lang="en-US" altLang="el-GR" sz="4000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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endParaRPr lang="el-GR" altLang="el-GR" sz="40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000" dirty="0">
                <a:latin typeface="Calibri" panose="020F0502020204030204" pitchFamily="34" charset="0"/>
              </a:rPr>
              <a:t>χρώμα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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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 </a:t>
            </a:r>
            <a:endParaRPr lang="el-GR" altLang="el-GR" sz="4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8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464156" y="1556792"/>
            <a:ext cx="8229600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000" dirty="0">
                <a:latin typeface="Calibri" panose="020F0502020204030204" pitchFamily="34" charset="0"/>
              </a:rPr>
              <a:t>….. ίδιο ……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sz="4000" b="1" dirty="0" smtClean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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</a:t>
            </a:r>
            <a:r>
              <a:rPr lang="en-US" altLang="el-GR" sz="4000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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endParaRPr lang="el-GR" altLang="el-GR" sz="40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000" dirty="0" smtClean="0">
                <a:latin typeface="Calibri" panose="020F0502020204030204" pitchFamily="34" charset="0"/>
              </a:rPr>
              <a:t>σχήμα</a:t>
            </a:r>
            <a:endParaRPr lang="el-GR" altLang="el-GR" sz="40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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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r>
              <a:rPr lang="en-US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sz="40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 </a:t>
            </a:r>
            <a:endParaRPr lang="el-GR" altLang="el-GR" sz="4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ΣΧΕΣΗ ΙΣΟΔΥΝΑΜΙΑΣ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Κάθε σχέση ισοδυναμίας </a:t>
            </a:r>
            <a:r>
              <a:rPr lang="el-GR" altLang="el-GR" b="1" dirty="0">
                <a:latin typeface="Calibri" panose="020F0502020204030204" pitchFamily="34" charset="0"/>
              </a:rPr>
              <a:t>ομαδοποιεί </a:t>
            </a:r>
            <a:r>
              <a:rPr lang="el-GR" altLang="el-GR" dirty="0">
                <a:latin typeface="Calibri" panose="020F0502020204030204" pitchFamily="34" charset="0"/>
              </a:rPr>
              <a:t>αντικείμενα θεωρώντας τα ισοδύναμα με βάση ένα καθορισμένο κριτήριο και ταυτόχρονα με βάση το ίδιο κριτήριο τα διακρίνει από όλα τα υπόλοιπα. 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b="1" dirty="0">
              <a:latin typeface="Calibri" panose="020F0502020204030204" pitchFamily="34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Κάθε σχέση ισοδυναμίας δηλαδή, είναι μια σχέση</a:t>
            </a:r>
            <a:r>
              <a:rPr lang="el-GR" altLang="el-GR" b="1" i="1" dirty="0">
                <a:latin typeface="Calibri" panose="020F0502020204030204" pitchFamily="34" charset="0"/>
              </a:rPr>
              <a:t> ταύτισης και διάκρισης </a:t>
            </a:r>
            <a:r>
              <a:rPr lang="el-GR" altLang="el-GR" dirty="0">
                <a:latin typeface="Calibri" panose="020F0502020204030204" pitchFamily="34" charset="0"/>
              </a:rPr>
              <a:t>αντικειμένων.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66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ΔΙΑΚΡΙΣΗ – ΣΥΓΚΡΙΣΗ ΑΝΤΙΚΕΙΜΕΝΩΝ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531034"/>
            <a:ext cx="8712968" cy="4824536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sz="2800" dirty="0">
                <a:latin typeface="Calibri" panose="020F0502020204030204" pitchFamily="34" charset="0"/>
              </a:rPr>
              <a:t>Η </a:t>
            </a:r>
            <a:r>
              <a:rPr lang="el-GR" altLang="el-GR" sz="2800" b="1" dirty="0">
                <a:latin typeface="Calibri" panose="020F0502020204030204" pitchFamily="34" charset="0"/>
              </a:rPr>
              <a:t>διάκριση </a:t>
            </a:r>
            <a:r>
              <a:rPr lang="el-GR" altLang="el-GR" sz="2800" dirty="0">
                <a:latin typeface="Calibri" panose="020F0502020204030204" pitchFamily="34" charset="0"/>
              </a:rPr>
              <a:t>και η αντίστροφη πράξη της η </a:t>
            </a:r>
            <a:r>
              <a:rPr lang="el-GR" altLang="el-GR" sz="2800" b="1" dirty="0">
                <a:latin typeface="Calibri" panose="020F0502020204030204" pitchFamily="34" charset="0"/>
              </a:rPr>
              <a:t>ταύτιση</a:t>
            </a:r>
            <a:r>
              <a:rPr lang="el-GR" altLang="el-GR" sz="2800" dirty="0">
                <a:latin typeface="Calibri" panose="020F0502020204030204" pitchFamily="34" charset="0"/>
              </a:rPr>
              <a:t> δύο ή περισσότερων αντικειμένων βασίζεται πρωταρχικά σε άμεσα αντιληπτά ποιοτικά χαρακτηριστικά ή ιδιότητες των αντικειμένων, ενώ αντίθετα η </a:t>
            </a:r>
            <a:r>
              <a:rPr lang="el-GR" altLang="el-GR" sz="2800" b="1" dirty="0">
                <a:latin typeface="Calibri" panose="020F0502020204030204" pitchFamily="34" charset="0"/>
              </a:rPr>
              <a:t>σύγκριση</a:t>
            </a:r>
            <a:r>
              <a:rPr lang="el-GR" altLang="el-GR" sz="2800" dirty="0">
                <a:latin typeface="Calibri" panose="020F0502020204030204" pitchFamily="34" charset="0"/>
              </a:rPr>
              <a:t> δύο ή περισσότερων αντικειμένων μεταξύ τους βασίζεται πρωταρχικά σε </a:t>
            </a:r>
            <a:r>
              <a:rPr lang="el-GR" altLang="el-GR" sz="2800" dirty="0" err="1">
                <a:latin typeface="Calibri" panose="020F0502020204030204" pitchFamily="34" charset="0"/>
              </a:rPr>
              <a:t>ποσοτικοποιημένα</a:t>
            </a:r>
            <a:r>
              <a:rPr lang="el-GR" altLang="el-GR" sz="2800" dirty="0">
                <a:latin typeface="Calibri" panose="020F0502020204030204" pitchFamily="34" charset="0"/>
              </a:rPr>
              <a:t> ή ποσοτικά χαρακτηριστικά των αντικειμένων, που δεν είναι άμεσα αντιληπτά αλλά προκύπτουν ως αποτέλεσμα νοητικής επεξεργασίας. </a:t>
            </a:r>
            <a:endParaRPr lang="en-US" altLang="el-GR" sz="2800" dirty="0">
              <a:latin typeface="Calibri" panose="020F0502020204030204" pitchFamily="34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el-GR" sz="2800" b="1" dirty="0">
                <a:latin typeface="Calibri" panose="020F0502020204030204" pitchFamily="34" charset="0"/>
              </a:rPr>
              <a:t>Η σύγκριση επομένως είναι πιο σύνθετη νοητική πράξη και προϋποθέτει τη διάκριση των αντικειμένων.</a:t>
            </a:r>
          </a:p>
          <a:p>
            <a:pPr marL="0" indent="0">
              <a:buNone/>
            </a:pP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74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ΔΙΑΚΡΙΣΗ – ΣΥΓΚΡΙΣΗ ΑΝΤΙΚΕΙΜΕΝΩΝ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l-GR" altLang="zh-CN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altLang="zh-CN" dirty="0" smtClean="0">
                <a:latin typeface="Calibri" panose="020F0502020204030204" pitchFamily="34" charset="0"/>
              </a:rPr>
              <a:t>Η </a:t>
            </a:r>
            <a:r>
              <a:rPr lang="el-GR" altLang="zh-CN" b="1" dirty="0">
                <a:latin typeface="Calibri" panose="020F0502020204030204" pitchFamily="34" charset="0"/>
              </a:rPr>
              <a:t>διάκριση και η ταύτιση αντικειμένων </a:t>
            </a:r>
            <a:r>
              <a:rPr lang="el-GR" altLang="zh-CN" dirty="0">
                <a:latin typeface="Calibri" panose="020F0502020204030204" pitchFamily="34" charset="0"/>
              </a:rPr>
              <a:t>με βάση ένα ή περισσότερα χαρακτηριστικά ή ιδιότητες τους </a:t>
            </a:r>
            <a:r>
              <a:rPr lang="el-GR" altLang="zh-CN" b="1" dirty="0">
                <a:latin typeface="Calibri" panose="020F0502020204030204" pitchFamily="34" charset="0"/>
              </a:rPr>
              <a:t>επιβάλλει τη συγκρότηση σχέσεων ισοδυναμίας </a:t>
            </a:r>
            <a:r>
              <a:rPr lang="el-GR" altLang="zh-CN" dirty="0">
                <a:latin typeface="Calibri" panose="020F0502020204030204" pitchFamily="34" charset="0"/>
              </a:rPr>
              <a:t>μεταξύ των αντικειμένων αυτών, οι οποίες με τη σειρά τους </a:t>
            </a:r>
            <a:r>
              <a:rPr lang="el-GR" altLang="zh-CN" b="1" dirty="0">
                <a:latin typeface="Calibri" panose="020F0502020204030204" pitchFamily="34" charset="0"/>
              </a:rPr>
              <a:t>υποβάλλουν δραστηριότητες ομαδοποίησης και ταξινόμησης των ίδιων αντικειμένων. </a:t>
            </a:r>
            <a:endParaRPr lang="el-GR" altLang="el-GR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και αντίστροφα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67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ΙΣΟΔΥΝΑΜΕΣ ΝΟΗΤΙΚΕΣ ΕΝΕΡΓΕΙΕΣ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608512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b="1" dirty="0"/>
              <a:t>δ</a:t>
            </a:r>
            <a:r>
              <a:rPr lang="el-GR" b="1" dirty="0" smtClean="0"/>
              <a:t>ιάκριση – ταύτιση αντικειμένων</a:t>
            </a:r>
          </a:p>
          <a:p>
            <a:pPr marL="0" indent="0" algn="ctr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/>
              <a:t>σ</a:t>
            </a:r>
            <a:r>
              <a:rPr lang="el-GR" b="1" dirty="0" smtClean="0"/>
              <a:t>χέσεις ισοδυναμίας </a:t>
            </a:r>
            <a:r>
              <a:rPr lang="el-GR" dirty="0" smtClean="0"/>
              <a:t>μεταξύ των αντικειμένων</a:t>
            </a:r>
          </a:p>
          <a:p>
            <a:pPr marL="0" indent="0">
              <a:buNone/>
            </a:pPr>
            <a:endParaRPr lang="el-GR" dirty="0"/>
          </a:p>
          <a:p>
            <a:pPr marL="0" indent="0" algn="r">
              <a:spcBef>
                <a:spcPts val="0"/>
              </a:spcBef>
              <a:buNone/>
            </a:pPr>
            <a:r>
              <a:rPr lang="el-GR" b="1" dirty="0"/>
              <a:t>δ</a:t>
            </a:r>
            <a:r>
              <a:rPr lang="el-GR" b="1" dirty="0" smtClean="0"/>
              <a:t>ραστηριότητες ομαδοποίησης         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l-GR" b="1" dirty="0" smtClean="0"/>
              <a:t>και ταξινόμησης </a:t>
            </a:r>
            <a:r>
              <a:rPr lang="el-GR" dirty="0" smtClean="0"/>
              <a:t>των αντικειμένων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4716016" y="2852936"/>
            <a:ext cx="0" cy="576064"/>
          </a:xfrm>
          <a:prstGeom prst="straightConnector1">
            <a:avLst/>
          </a:prstGeom>
          <a:ln w="508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>
            <a:off x="4716016" y="4005064"/>
            <a:ext cx="0" cy="576064"/>
          </a:xfrm>
          <a:prstGeom prst="straightConnector1">
            <a:avLst/>
          </a:prstGeom>
          <a:ln w="508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7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ΔΙΑΚΡΙΣΗ ΚΑΙ ΤΑΥΤΙΣΗ ΑΝΤΙΚΕΙΜΕΝΩΝ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2644" cy="4824536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 dirty="0" smtClean="0">
              <a:latin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dirty="0" smtClean="0">
                <a:latin typeface="Calibri" panose="020F0502020204030204" pitchFamily="34" charset="0"/>
              </a:rPr>
              <a:t>έχει </a:t>
            </a:r>
            <a:r>
              <a:rPr lang="el-GR" altLang="el-GR" dirty="0">
                <a:latin typeface="Calibri" panose="020F0502020204030204" pitchFamily="34" charset="0"/>
              </a:rPr>
              <a:t>διαπιστωθεί, ότι τα </a:t>
            </a:r>
            <a:r>
              <a:rPr lang="el-GR" altLang="el-GR" dirty="0" smtClean="0">
                <a:latin typeface="Calibri" panose="020F0502020204030204" pitchFamily="34" charset="0"/>
              </a:rPr>
              <a:t>παιδιά </a:t>
            </a:r>
            <a:r>
              <a:rPr lang="el-GR" altLang="el-GR" dirty="0">
                <a:latin typeface="Calibri" panose="020F0502020204030204" pitchFamily="34" charset="0"/>
              </a:rPr>
              <a:t>διακρίνουν </a:t>
            </a:r>
            <a:r>
              <a:rPr lang="el-GR" altLang="el-GR" dirty="0" smtClean="0">
                <a:latin typeface="Calibri" panose="020F0502020204030204" pitchFamily="34" charset="0"/>
              </a:rPr>
              <a:t>και ταυτίζουν </a:t>
            </a:r>
            <a:r>
              <a:rPr lang="el-GR" altLang="el-GR" dirty="0">
                <a:latin typeface="Calibri" panose="020F0502020204030204" pitchFamily="34" charset="0"/>
              </a:rPr>
              <a:t>αντικείμενα (και αντίστοιχα συγκροτούν σχέσεις ισοδυναμίας μεταξύ των αντικειμένων) σταδιακά με βάση: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l-GR" altLang="el-GR" b="1" dirty="0">
                <a:latin typeface="Calibri" panose="020F0502020204030204" pitchFamily="34" charset="0"/>
              </a:rPr>
              <a:t> Φυσικά χαρακτηριστικά ή ιδιότητες </a:t>
            </a:r>
            <a:r>
              <a:rPr lang="el-GR" altLang="el-GR" dirty="0">
                <a:latin typeface="Calibri" panose="020F0502020204030204" pitchFamily="34" charset="0"/>
              </a:rPr>
              <a:t>άμεσα αντιληπτές (χρώμα, σχήμα, υλικό των αντικειμένων)</a:t>
            </a:r>
            <a:endParaRPr lang="el-GR" altLang="zh-CN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l-GR" altLang="zh-CN" dirty="0">
                <a:latin typeface="Calibri" panose="020F0502020204030204" pitchFamily="34" charset="0"/>
              </a:rPr>
              <a:t> </a:t>
            </a:r>
            <a:r>
              <a:rPr lang="el-GR" altLang="zh-CN" b="1" dirty="0">
                <a:latin typeface="Calibri" panose="020F0502020204030204" pitchFamily="34" charset="0"/>
              </a:rPr>
              <a:t>Λειτουργικά χαρακτηριστικά ή ιδιότητες </a:t>
            </a:r>
            <a:r>
              <a:rPr lang="el-GR" altLang="zh-CN" dirty="0">
                <a:latin typeface="Calibri" panose="020F0502020204030204" pitchFamily="34" charset="0"/>
              </a:rPr>
              <a:t>(χρήση των αντικειμένων από τους ανθρώπους)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l-GR" altLang="zh-CN" b="1" dirty="0">
                <a:latin typeface="Calibri" panose="020F0502020204030204" pitchFamily="34" charset="0"/>
              </a:rPr>
              <a:t>Σχέσεις σε ένα γενικότερο σύστημα σχέσεων </a:t>
            </a:r>
            <a:r>
              <a:rPr lang="el-GR" altLang="zh-CN" dirty="0">
                <a:latin typeface="Calibri" panose="020F0502020204030204" pitchFamily="34" charset="0"/>
              </a:rPr>
              <a:t>(σχέσεις συγγένειας ή κτήσης)</a:t>
            </a:r>
          </a:p>
          <a:p>
            <a:pPr marL="0" indent="0">
              <a:spcAft>
                <a:spcPts val="600"/>
              </a:spcAft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289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ΔΙΑΚΡΙΣΗ ΦΥΣΙΚΩΝ ΧΑΡΑΚΤΗΡΙΣΤΙΚΩΝ ΤΩΝ ΑΝΤΙΚΕΙΜΕΝΩΝ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el-GR" altLang="zh-CN" dirty="0">
                <a:latin typeface="Calibri" panose="020F0502020204030204" pitchFamily="34" charset="0"/>
              </a:rPr>
              <a:t>Από αντίστοιχες έρευνες μάλιστα έχει διαπιστωθεί ότι μεταξύ των φυσικών χαρακτηριστικών των αντικειμένων προηγείται στην πορεία της νοητικής εξέλιξης η διάκριση</a:t>
            </a:r>
          </a:p>
          <a:p>
            <a:pPr>
              <a:spcBef>
                <a:spcPct val="0"/>
              </a:spcBef>
              <a:buNone/>
            </a:pPr>
            <a:r>
              <a:rPr lang="el-GR" altLang="zh-CN" dirty="0">
                <a:latin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l-GR" altLang="zh-CN" dirty="0">
                <a:latin typeface="Calibri" panose="020F0502020204030204" pitchFamily="34" charset="0"/>
              </a:rPr>
              <a:t>του </a:t>
            </a:r>
            <a:r>
              <a:rPr lang="el-GR" altLang="zh-CN" b="1" dirty="0">
                <a:latin typeface="Calibri" panose="020F0502020204030204" pitchFamily="34" charset="0"/>
              </a:rPr>
              <a:t>χρώματος, </a:t>
            </a:r>
          </a:p>
          <a:p>
            <a:pPr marL="514350" indent="-514350">
              <a:spcBef>
                <a:spcPct val="0"/>
              </a:spcBef>
              <a:buFont typeface="+mj-lt"/>
              <a:buAutoNum type="arabicPeriod"/>
            </a:pPr>
            <a:endParaRPr lang="el-GR" altLang="zh-CN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l-GR" altLang="zh-CN" dirty="0">
                <a:latin typeface="Calibri" panose="020F0502020204030204" pitchFamily="34" charset="0"/>
              </a:rPr>
              <a:t>έπεται η διάκριση του</a:t>
            </a:r>
            <a:r>
              <a:rPr lang="el-GR" altLang="zh-CN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l-GR" altLang="zh-CN" b="1" dirty="0">
                <a:latin typeface="Calibri" panose="020F0502020204030204" pitchFamily="34" charset="0"/>
              </a:rPr>
              <a:t>μεγέθους</a:t>
            </a:r>
            <a:r>
              <a:rPr lang="el-GR" altLang="zh-CN" dirty="0">
                <a:latin typeface="Calibri" panose="020F0502020204030204" pitchFamily="34" charset="0"/>
              </a:rPr>
              <a:t> και ακολουθεί η διάκριση </a:t>
            </a:r>
          </a:p>
          <a:p>
            <a:pPr marL="514350" indent="-514350">
              <a:spcBef>
                <a:spcPct val="0"/>
              </a:spcBef>
              <a:buFont typeface="+mj-lt"/>
              <a:buAutoNum type="arabicPeriod"/>
            </a:pPr>
            <a:endParaRPr lang="el-GR" altLang="zh-CN" u="sng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l-GR" altLang="zh-CN" dirty="0">
                <a:latin typeface="Calibri" panose="020F0502020204030204" pitchFamily="34" charset="0"/>
              </a:rPr>
              <a:t>της </a:t>
            </a:r>
            <a:r>
              <a:rPr lang="el-GR" altLang="zh-CN" b="1" dirty="0">
                <a:latin typeface="Calibri" panose="020F0502020204030204" pitchFamily="34" charset="0"/>
              </a:rPr>
              <a:t>μορφής και του σχήματος</a:t>
            </a:r>
            <a:r>
              <a:rPr lang="el-GR" altLang="zh-CN" dirty="0">
                <a:latin typeface="Calibri" panose="020F0502020204030204" pitchFamily="34" charset="0"/>
              </a:rPr>
              <a:t> των αντικειμένων.</a:t>
            </a:r>
            <a:endParaRPr lang="el-GR" altLang="el-GR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482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ΤΑΥΤΙΣΗ ΚΑΙ ΔΙΑΚΡΙΣΗ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spcBef>
                <a:spcPts val="0"/>
              </a:spcBef>
              <a:buNone/>
            </a:pPr>
            <a:r>
              <a:rPr lang="el-GR" altLang="el-GR" sz="3500" dirty="0">
                <a:latin typeface="Calibri" panose="020F0502020204030204" pitchFamily="34" charset="0"/>
              </a:rPr>
              <a:t>Τα στοιχεία κάθε συνόλου που προκύπτει από μια ομαδοποίηση ή μια ταξινόμηση </a:t>
            </a:r>
            <a:r>
              <a:rPr lang="el-GR" altLang="el-GR" sz="3500" b="1" dirty="0">
                <a:latin typeface="Calibri" panose="020F0502020204030204" pitchFamily="34" charset="0"/>
              </a:rPr>
              <a:t>ταυτίζονται</a:t>
            </a:r>
            <a:r>
              <a:rPr lang="el-GR" altLang="el-GR" sz="35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3500" dirty="0">
                <a:latin typeface="Calibri" panose="020F0502020204030204" pitchFamily="34" charset="0"/>
              </a:rPr>
              <a:t>μεταξύ τους </a:t>
            </a:r>
          </a:p>
          <a:p>
            <a:pPr marL="0">
              <a:spcBef>
                <a:spcPct val="50000"/>
              </a:spcBef>
              <a:buNone/>
            </a:pPr>
            <a:r>
              <a:rPr lang="el-GR" altLang="el-GR" sz="3500" dirty="0">
                <a:latin typeface="Calibri" panose="020F0502020204030204" pitchFamily="34" charset="0"/>
              </a:rPr>
              <a:t>και ταυτόχρονα </a:t>
            </a:r>
          </a:p>
          <a:p>
            <a:pPr marL="0">
              <a:spcBef>
                <a:spcPct val="50000"/>
              </a:spcBef>
              <a:buNone/>
            </a:pPr>
            <a:r>
              <a:rPr lang="el-GR" altLang="el-GR" sz="3500" b="1" dirty="0">
                <a:latin typeface="Calibri" panose="020F0502020204030204" pitchFamily="34" charset="0"/>
              </a:rPr>
              <a:t>διακρίνονται </a:t>
            </a:r>
            <a:r>
              <a:rPr lang="el-GR" altLang="el-GR" sz="3500" dirty="0">
                <a:latin typeface="Calibri" panose="020F0502020204030204" pitchFamily="34" charset="0"/>
              </a:rPr>
              <a:t>από τα στοιχεία των άλλων συνόλων </a:t>
            </a:r>
          </a:p>
          <a:p>
            <a:pPr marL="0">
              <a:spcBef>
                <a:spcPct val="50000"/>
              </a:spcBef>
              <a:buNone/>
            </a:pPr>
            <a:r>
              <a:rPr lang="el-GR" altLang="el-GR" sz="3500" dirty="0">
                <a:latin typeface="Calibri" panose="020F0502020204030204" pitchFamily="34" charset="0"/>
              </a:rPr>
              <a:t>από </a:t>
            </a:r>
            <a:r>
              <a:rPr lang="el-GR" altLang="el-GR" sz="3500" b="1" dirty="0">
                <a:latin typeface="Calibri" panose="020F0502020204030204" pitchFamily="34" charset="0"/>
              </a:rPr>
              <a:t>μια κοινή ιδιότητα ή από ένα κοινό χαρακτηριστικό</a:t>
            </a:r>
            <a:r>
              <a:rPr lang="el-GR" altLang="el-GR" sz="3500" dirty="0">
                <a:latin typeface="Calibri" panose="020F0502020204030204" pitchFamily="34" charset="0"/>
              </a:rPr>
              <a:t>, </a:t>
            </a:r>
          </a:p>
          <a:p>
            <a:pPr marL="0">
              <a:spcBef>
                <a:spcPct val="50000"/>
              </a:spcBef>
              <a:buNone/>
            </a:pPr>
            <a:r>
              <a:rPr lang="el-GR" altLang="el-GR" sz="3500" dirty="0">
                <a:latin typeface="Calibri" panose="020F0502020204030204" pitchFamily="34" charset="0"/>
              </a:rPr>
              <a:t>το οποίο προσδιορίζεται από την αντίστοιχη σχέση ισοδυναμίας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99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endParaRPr lang="el-GR" altLang="el-GR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None/>
            </a:pPr>
            <a:endParaRPr lang="el-GR" altLang="el-GR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el-GR" sz="3500" b="1" dirty="0" smtClean="0">
                <a:latin typeface="Calibri" panose="020F0502020204030204" pitchFamily="34" charset="0"/>
              </a:rPr>
              <a:t>Η </a:t>
            </a:r>
            <a:r>
              <a:rPr lang="el-GR" altLang="el-GR" sz="3500" b="1" dirty="0">
                <a:latin typeface="Calibri" panose="020F0502020204030204" pitchFamily="34" charset="0"/>
              </a:rPr>
              <a:t>συγκρότηση σχέσεων ισοδυναμίας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sz="3500" dirty="0">
                <a:latin typeface="Calibri" panose="020F0502020204030204" pitchFamily="34" charset="0"/>
              </a:rPr>
              <a:t>είναι η βάση της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sz="3500" b="1" dirty="0">
                <a:latin typeface="Calibri" panose="020F0502020204030204" pitchFamily="34" charset="0"/>
              </a:rPr>
              <a:t>συγκρότησης των εννοιών 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61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ΘΕΜΕΛΙΩΔΕΙΣ ΛΟΓΙΚΟ-ΜΑΘΗΜΑΤΙΚΕΣ ΕΝΝΟΙΕΣ ΚΑΙ ΣΧΕΣΕΙΣ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l-GR" altLang="el-GR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l-GR" altLang="el-GR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altLang="el-GR" b="1" dirty="0" smtClean="0"/>
              <a:t>Ποιες </a:t>
            </a:r>
            <a:r>
              <a:rPr lang="el-GR" altLang="el-GR" b="1" dirty="0"/>
              <a:t>είναι οι θεμελιώδεις λογικές έννοιες και σχέσεις</a:t>
            </a:r>
            <a:r>
              <a:rPr lang="en-US" altLang="el-GR" b="1" dirty="0"/>
              <a:t>, </a:t>
            </a:r>
            <a:r>
              <a:rPr lang="el-GR" altLang="el-GR" b="1" dirty="0"/>
              <a:t>οι οποίες αποτελούν αναγκαία προϋπόθεση για τη συγκρότηση των μαθηματικών εννοιών;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685800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ΣΧΕΣΕΙΣ ΕΓΚΛΕΙΣΜΟΥ Η ΣΥΜΠΕΡΙΛΗΨΗΣ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679844" cy="489654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zh-CN" dirty="0" smtClean="0">
                <a:latin typeface="+mj-lt"/>
              </a:rPr>
              <a:t>Η </a:t>
            </a:r>
            <a:r>
              <a:rPr lang="el-GR" altLang="zh-CN" dirty="0" err="1" smtClean="0">
                <a:latin typeface="+mj-lt"/>
              </a:rPr>
              <a:t>διαμέριση</a:t>
            </a:r>
            <a:r>
              <a:rPr lang="el-GR" altLang="zh-CN" dirty="0" smtClean="0">
                <a:latin typeface="+mj-lt"/>
              </a:rPr>
              <a:t> ενός συνόλου σε τάξεις, </a:t>
            </a:r>
            <a:r>
              <a:rPr lang="el-GR" altLang="zh-CN" dirty="0" smtClean="0">
                <a:latin typeface="+mj-lt"/>
              </a:rPr>
              <a:t>δηλαδή </a:t>
            </a:r>
            <a:endParaRPr lang="el-GR" altLang="zh-CN" dirty="0" smtClean="0">
              <a:latin typeface="+mj-lt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zh-CN" dirty="0" smtClean="0">
                <a:latin typeface="+mj-lt"/>
              </a:rPr>
              <a:t>η εισαγωγή μιας σχέσης ισοδυναμίας σε </a:t>
            </a:r>
            <a:r>
              <a:rPr lang="el-GR" altLang="zh-CN" dirty="0" smtClean="0">
                <a:latin typeface="+mj-lt"/>
              </a:rPr>
              <a:t>ένα σύνολο </a:t>
            </a:r>
            <a:endParaRPr lang="el-GR" altLang="zh-CN" dirty="0" smtClean="0">
              <a:latin typeface="+mj-lt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zh-CN" dirty="0" smtClean="0">
                <a:latin typeface="+mj-lt"/>
              </a:rPr>
              <a:t>παράγει </a:t>
            </a:r>
            <a:endParaRPr lang="el-GR" altLang="zh-CN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zh-CN" dirty="0" smtClean="0">
                <a:latin typeface="+mj-lt"/>
              </a:rPr>
              <a:t>σχέσεις </a:t>
            </a:r>
            <a:r>
              <a:rPr lang="el-GR" altLang="zh-CN" dirty="0" smtClean="0">
                <a:latin typeface="+mj-lt"/>
              </a:rPr>
              <a:t>μεταξύ των τάξεων,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zh-CN" dirty="0" smtClean="0">
                <a:latin typeface="+mj-lt"/>
              </a:rPr>
              <a:t>σχέσεις μεταξύ των τάξεων και του συνόλου και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zh-CN" dirty="0" smtClean="0">
                <a:latin typeface="+mj-lt"/>
              </a:rPr>
              <a:t>σχέσεις μεταξύ των στοιχείων του συνόλου και  των τάξεων στις οποίες </a:t>
            </a:r>
            <a:r>
              <a:rPr lang="el-GR" altLang="zh-CN" dirty="0" err="1" smtClean="0">
                <a:latin typeface="+mj-lt"/>
              </a:rPr>
              <a:t>διαμερίζεται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800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>
            <a:spLocks noChangeArrowheads="1"/>
          </p:cNvSpPr>
          <p:nvPr/>
        </p:nvSpPr>
        <p:spPr bwMode="auto">
          <a:xfrm>
            <a:off x="1331913" y="3716338"/>
            <a:ext cx="6911975" cy="1873250"/>
          </a:xfrm>
          <a:prstGeom prst="ellipse">
            <a:avLst/>
          </a:prstGeom>
          <a:solidFill>
            <a:schemeClr val="folHlink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7523163" y="4221163"/>
            <a:ext cx="576262" cy="79216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6732588" y="4221163"/>
            <a:ext cx="576262" cy="86360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580063" y="4148138"/>
            <a:ext cx="936625" cy="1081087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524318" y="3804165"/>
            <a:ext cx="2016125" cy="144145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474788" y="4221163"/>
            <a:ext cx="2016125" cy="935037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1979613" y="692150"/>
            <a:ext cx="6264275" cy="13684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68313" y="620714"/>
            <a:ext cx="777557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latin typeface="+mn-lt"/>
                <a:sym typeface="Wingdings 2" panose="05020102010507070707" pitchFamily="18" charset="2"/>
              </a:rPr>
              <a:t>Σύνολο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   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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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endParaRPr lang="el-GR" altLang="el-GR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latin typeface="+mn-lt"/>
              </a:rPr>
              <a:t>Σχέση ισοδυναμίας  «ίδιο σχήμα»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  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  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5805488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zh-CN" sz="2400" dirty="0">
                <a:latin typeface="+mn-lt"/>
              </a:rPr>
              <a:t>σχέσεις ανάμεσα στα </a:t>
            </a:r>
            <a:r>
              <a:rPr lang="el-GR" altLang="zh-CN" sz="2400" b="1" dirty="0">
                <a:latin typeface="+mn-lt"/>
              </a:rPr>
              <a:t>μέρη</a:t>
            </a:r>
            <a:r>
              <a:rPr lang="el-GR" altLang="zh-CN" sz="2400" dirty="0">
                <a:latin typeface="+mn-lt"/>
              </a:rPr>
              <a:t> (τάξεις ή στοιχεία τάξεων) </a:t>
            </a:r>
            <a:br>
              <a:rPr lang="el-GR" altLang="zh-CN" sz="2400" dirty="0">
                <a:latin typeface="+mn-lt"/>
              </a:rPr>
            </a:br>
            <a:r>
              <a:rPr lang="el-GR" altLang="zh-CN" sz="2400" dirty="0">
                <a:latin typeface="+mn-lt"/>
              </a:rPr>
              <a:t>και στο </a:t>
            </a:r>
            <a:r>
              <a:rPr lang="el-GR" altLang="zh-CN" sz="2400" b="1" dirty="0">
                <a:latin typeface="+mn-lt"/>
              </a:rPr>
              <a:t>όλο</a:t>
            </a:r>
            <a:r>
              <a:rPr lang="el-GR" altLang="zh-CN" sz="2400" dirty="0">
                <a:latin typeface="+mn-lt"/>
              </a:rPr>
              <a:t> (σύνολο ή τάξη). 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668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ΣΧΕΣΕΙΣ ΑΝΑΜΕΣΑ ΣΤΑ ΜΕΡΗ ΚΑΙ ΣΤΟ ΟΛΟ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sz="2800" dirty="0"/>
              <a:t>σχέσεις ανάμεσα στα </a:t>
            </a:r>
            <a:r>
              <a:rPr lang="el-GR" altLang="el-GR" sz="2800" i="1" dirty="0"/>
              <a:t>μέρη</a:t>
            </a:r>
            <a:r>
              <a:rPr lang="el-GR" altLang="el-GR" sz="2800" dirty="0"/>
              <a:t> (τάξεις ή στοιχεία τάξεων) και το </a:t>
            </a:r>
            <a:r>
              <a:rPr lang="el-GR" altLang="el-GR" sz="2800" i="1" dirty="0"/>
              <a:t>όλο</a:t>
            </a:r>
            <a:r>
              <a:rPr lang="el-GR" altLang="el-GR" sz="2800" dirty="0"/>
              <a:t> (σύνολο ή τάξη)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sz="2800" dirty="0"/>
          </a:p>
          <a:p>
            <a:pPr algn="ctr">
              <a:spcBef>
                <a:spcPct val="50000"/>
              </a:spcBef>
              <a:buNone/>
            </a:pPr>
            <a:endParaRPr lang="el-GR" altLang="el-GR" sz="2800" dirty="0"/>
          </a:p>
          <a:p>
            <a:pPr algn="ctr">
              <a:spcBef>
                <a:spcPct val="50000"/>
              </a:spcBef>
              <a:buNone/>
            </a:pPr>
            <a:endParaRPr lang="el-GR" altLang="el-GR" sz="2800" dirty="0"/>
          </a:p>
          <a:p>
            <a:pPr algn="ctr">
              <a:spcBef>
                <a:spcPts val="0"/>
              </a:spcBef>
              <a:buNone/>
            </a:pPr>
            <a:r>
              <a:rPr lang="el-GR" altLang="el-GR" sz="2800" dirty="0"/>
              <a:t>οι οποίες εκφράζονται συνήθως με τις διατυπώσεις </a:t>
            </a:r>
          </a:p>
          <a:p>
            <a:pPr algn="ctr">
              <a:spcBef>
                <a:spcPts val="0"/>
              </a:spcBef>
              <a:buNone/>
            </a:pPr>
            <a:r>
              <a:rPr lang="el-GR" altLang="el-GR" sz="2800" b="1" dirty="0"/>
              <a:t>"περιέχεται σε"  </a:t>
            </a:r>
            <a:r>
              <a:rPr lang="el-GR" altLang="el-GR" sz="2800" dirty="0"/>
              <a:t>και  </a:t>
            </a:r>
            <a:r>
              <a:rPr lang="el-GR" altLang="el-GR" sz="2800" b="1" dirty="0"/>
              <a:t>"ανήκει σε"  </a:t>
            </a:r>
          </a:p>
          <a:p>
            <a:pPr algn="ctr">
              <a:spcBef>
                <a:spcPts val="0"/>
              </a:spcBef>
              <a:buNone/>
            </a:pPr>
            <a:r>
              <a:rPr lang="el-GR" altLang="el-GR" sz="2800" dirty="0"/>
              <a:t>σε συνδυασμό με τους προσδιοριστικούς όρους </a:t>
            </a:r>
          </a:p>
          <a:p>
            <a:pPr algn="ctr">
              <a:spcBef>
                <a:spcPts val="0"/>
              </a:spcBef>
              <a:buNone/>
            </a:pPr>
            <a:r>
              <a:rPr lang="el-GR" altLang="el-GR" sz="2800" dirty="0"/>
              <a:t>"</a:t>
            </a:r>
            <a:r>
              <a:rPr lang="el-GR" altLang="el-GR" sz="2800" b="1" dirty="0"/>
              <a:t>κανένα</a:t>
            </a:r>
            <a:r>
              <a:rPr lang="el-GR" altLang="el-GR" sz="2800" dirty="0"/>
              <a:t>" , "</a:t>
            </a:r>
            <a:r>
              <a:rPr lang="el-GR" altLang="el-GR" sz="2800" b="1" dirty="0"/>
              <a:t>ένα</a:t>
            </a:r>
            <a:r>
              <a:rPr lang="el-GR" altLang="el-GR" sz="2800" dirty="0"/>
              <a:t>" ή "</a:t>
            </a:r>
            <a:r>
              <a:rPr lang="el-GR" altLang="el-GR" sz="2800" b="1" dirty="0"/>
              <a:t>κάθε</a:t>
            </a:r>
            <a:r>
              <a:rPr lang="el-GR" altLang="el-GR" sz="2800" dirty="0"/>
              <a:t>" </a:t>
            </a:r>
          </a:p>
          <a:p>
            <a:pPr algn="ctr">
              <a:spcBef>
                <a:spcPts val="0"/>
              </a:spcBef>
              <a:buNone/>
            </a:pPr>
            <a:r>
              <a:rPr lang="el-GR" altLang="el-GR" sz="2800" dirty="0"/>
              <a:t>τάξη ή στοιχείο και "μερικά" στοιχεία.</a:t>
            </a:r>
            <a:endParaRPr lang="el-GR" sz="2800" dirty="0"/>
          </a:p>
        </p:txBody>
      </p:sp>
      <p:sp>
        <p:nvSpPr>
          <p:cNvPr id="5" name="Διάγραμμα ροής: Παραπομπή 4"/>
          <p:cNvSpPr/>
          <p:nvPr/>
        </p:nvSpPr>
        <p:spPr>
          <a:xfrm>
            <a:off x="3635896" y="2737867"/>
            <a:ext cx="2152253" cy="1411213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l-GR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4483596" y="3280023"/>
            <a:ext cx="1024508" cy="653033"/>
          </a:xfrm>
          <a:prstGeom prst="ellipse">
            <a:avLst/>
          </a:prstGeom>
          <a:solidFill>
            <a:srgbClr val="FF0000"/>
          </a:solidFill>
          <a:ln w="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705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Σχέση ισοδυναμίας  «ίδιο σχήμα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1187624" y="2132856"/>
            <a:ext cx="6911975" cy="2161282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7365878" y="2852936"/>
            <a:ext cx="576262" cy="792162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575303" y="2924944"/>
            <a:ext cx="576262" cy="86360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422778" y="2780928"/>
            <a:ext cx="936625" cy="1081087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406653" y="2564904"/>
            <a:ext cx="2016125" cy="144145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317503" y="2852936"/>
            <a:ext cx="2016125" cy="935037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4053" y="1628800"/>
            <a:ext cx="8280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</a:t>
            </a:r>
            <a:r>
              <a:rPr lang="el-GR" alt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	</a:t>
            </a:r>
            <a:endParaRPr lang="el-GR" altLang="el-GR" b="1" dirty="0">
              <a:solidFill>
                <a:srgbClr val="FF0000"/>
              </a:solidFill>
              <a:latin typeface="Times New Roman" panose="02020603050405020304" pitchFamily="18" charset="0"/>
              <a:sym typeface="Wingdings 3" panose="050401020108070707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  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  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457201" y="5013176"/>
            <a:ext cx="82072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altLang="el-GR" sz="3000" dirty="0"/>
              <a:t>Κάθε τάξη στην οποία </a:t>
            </a:r>
            <a:r>
              <a:rPr lang="el-GR" altLang="el-GR" sz="3000" dirty="0" err="1"/>
              <a:t>διαμερίζεται</a:t>
            </a:r>
            <a:r>
              <a:rPr lang="el-GR" altLang="el-GR" sz="3000" dirty="0"/>
              <a:t> ένα σύνολο περιλαμβάνει </a:t>
            </a:r>
            <a:r>
              <a:rPr lang="el-GR" altLang="el-GR" sz="3000" b="1" dirty="0"/>
              <a:t>ταυτόχρονα δύο κατηγορίες ιδιοτήτων</a:t>
            </a:r>
          </a:p>
        </p:txBody>
      </p:sp>
    </p:spTree>
    <p:extLst>
      <p:ext uri="{BB962C8B-B14F-4D97-AF65-F5344CB8AC3E}">
        <p14:creationId xmlns:p14="http://schemas.microsoft.com/office/powerpoint/2010/main" val="30562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Σχέση ισοδυναμίας  «ίδιο σχήμα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1187624" y="1700808"/>
            <a:ext cx="6911975" cy="2161282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7365878" y="2420888"/>
            <a:ext cx="576262" cy="792162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575303" y="2492896"/>
            <a:ext cx="576262" cy="86360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422778" y="2348880"/>
            <a:ext cx="936625" cy="1081087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406653" y="2132856"/>
            <a:ext cx="2016125" cy="144145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317503" y="2420888"/>
            <a:ext cx="2016125" cy="935037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4053" y="1196752"/>
            <a:ext cx="8280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</a:t>
            </a:r>
            <a:r>
              <a:rPr lang="el-GR" alt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	</a:t>
            </a:r>
            <a:endParaRPr lang="el-GR" altLang="el-GR" b="1" dirty="0">
              <a:solidFill>
                <a:srgbClr val="FF0000"/>
              </a:solidFill>
              <a:latin typeface="Times New Roman" panose="02020603050405020304" pitchFamily="18" charset="0"/>
              <a:sym typeface="Wingdings 3" panose="050401020108070707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  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  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4294138"/>
            <a:ext cx="8208912" cy="208719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l-GR" dirty="0" smtClean="0"/>
          </a:p>
        </p:txBody>
      </p:sp>
      <p:sp>
        <p:nvSpPr>
          <p:cNvPr id="13" name="Ορθογώνιο 12"/>
          <p:cNvSpPr/>
          <p:nvPr/>
        </p:nvSpPr>
        <p:spPr>
          <a:xfrm>
            <a:off x="384054" y="4246056"/>
            <a:ext cx="814838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3200" b="1" dirty="0"/>
              <a:t>Ιδιότητες που είναι κοινές σε όλες τις τάξεις 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2800" dirty="0"/>
              <a:t>ιδιότητες ταύτισης των αντικειμένων 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3200" b="1" u="sng" dirty="0"/>
              <a:t>Αναγκαίες </a:t>
            </a:r>
            <a:r>
              <a:rPr lang="el-GR" altLang="el-GR" sz="3200" b="1" dirty="0"/>
              <a:t>ιδιότητες ορισμού της τάξης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3200" dirty="0"/>
              <a:t>Επίπεδα </a:t>
            </a:r>
            <a:r>
              <a:rPr lang="el-GR" altLang="el-GR" sz="2800" dirty="0"/>
              <a:t>σχήματα</a:t>
            </a:r>
          </a:p>
        </p:txBody>
      </p:sp>
    </p:spTree>
    <p:extLst>
      <p:ext uri="{BB962C8B-B14F-4D97-AF65-F5344CB8AC3E}">
        <p14:creationId xmlns:p14="http://schemas.microsoft.com/office/powerpoint/2010/main" val="36648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Σχέση ισοδυναμίας  «ίδιο σχήμα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1187624" y="1291700"/>
            <a:ext cx="6911975" cy="2161282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7365878" y="2011780"/>
            <a:ext cx="576262" cy="792162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575303" y="2083788"/>
            <a:ext cx="576262" cy="86360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422778" y="1939772"/>
            <a:ext cx="936625" cy="1081087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370140" y="1723748"/>
            <a:ext cx="2016125" cy="144145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317503" y="2011780"/>
            <a:ext cx="2016125" cy="935037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3931" y="836712"/>
            <a:ext cx="8280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</a:t>
            </a:r>
            <a:r>
              <a:rPr lang="el-GR" alt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	</a:t>
            </a:r>
            <a:endParaRPr lang="el-GR" altLang="el-GR" b="1" dirty="0">
              <a:solidFill>
                <a:srgbClr val="FF0000"/>
              </a:solidFill>
              <a:latin typeface="Times New Roman" panose="02020603050405020304" pitchFamily="18" charset="0"/>
              <a:sym typeface="Wingdings 3" panose="050401020108070707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    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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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</a:t>
            </a:r>
            <a:r>
              <a:rPr lang="en-US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chemeClr val="bg2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FF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</a:t>
            </a:r>
            <a:r>
              <a:rPr lang="en-US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   </a:t>
            </a: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  <a:sym typeface="Wingdings 2" panose="05020102010507070707" pitchFamily="18" charset="2"/>
              </a:rPr>
              <a:t>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4294138"/>
            <a:ext cx="8208912" cy="208719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l-GR" dirty="0" smtClean="0"/>
          </a:p>
        </p:txBody>
      </p:sp>
      <p:sp>
        <p:nvSpPr>
          <p:cNvPr id="13" name="Ορθογώνιο 12"/>
          <p:cNvSpPr/>
          <p:nvPr/>
        </p:nvSpPr>
        <p:spPr>
          <a:xfrm>
            <a:off x="384054" y="4005064"/>
            <a:ext cx="811238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2500" b="1" dirty="0" smtClean="0"/>
              <a:t>Ιδιότητες αποκλειστικά χαρακτηριστικές της δεδομένης τάξης	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2300" dirty="0" smtClean="0"/>
              <a:t>Ιδιότητες διάκρισης των στοιχείων της τάξης αυτής από τα στοιχεία των άλλων τάξεων</a:t>
            </a:r>
            <a:endParaRPr lang="el-GR" altLang="el-GR" sz="2300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2500" b="1" dirty="0" smtClean="0"/>
              <a:t>Ικανές ιδιότητες ορισμού τάξης	</a:t>
            </a:r>
            <a:endParaRPr lang="el-GR" altLang="el-GR" sz="2500" b="1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2500" dirty="0" smtClean="0"/>
              <a:t>Ισόπλευρα τρίγωνα</a:t>
            </a:r>
            <a:endParaRPr lang="el-GR" altLang="el-GR" sz="2300" dirty="0"/>
          </a:p>
        </p:txBody>
      </p:sp>
    </p:spTree>
    <p:extLst>
      <p:ext uri="{BB962C8B-B14F-4D97-AF65-F5344CB8AC3E}">
        <p14:creationId xmlns:p14="http://schemas.microsoft.com/office/powerpoint/2010/main" val="356820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endParaRPr lang="el-GR" altLang="el-GR" sz="3600" dirty="0" smtClean="0"/>
          </a:p>
          <a:p>
            <a:pPr>
              <a:spcBef>
                <a:spcPct val="50000"/>
              </a:spcBef>
            </a:pPr>
            <a:r>
              <a:rPr lang="el-GR" altLang="el-GR" sz="3600" dirty="0" smtClean="0"/>
              <a:t>Οι </a:t>
            </a:r>
            <a:r>
              <a:rPr lang="el-GR" altLang="el-GR" sz="3600" dirty="0"/>
              <a:t>σχέσεις ισοδυναμίας </a:t>
            </a:r>
            <a:r>
              <a:rPr lang="el-GR" altLang="el-GR" sz="3600" b="1" dirty="0"/>
              <a:t>ομαδοποιούν</a:t>
            </a:r>
          </a:p>
          <a:p>
            <a:pPr>
              <a:spcBef>
                <a:spcPct val="50000"/>
              </a:spcBef>
            </a:pPr>
            <a:r>
              <a:rPr lang="el-GR" altLang="el-GR" sz="3600" dirty="0"/>
              <a:t>Οι σχέσεις εγκλεισμού </a:t>
            </a:r>
            <a:r>
              <a:rPr lang="el-GR" altLang="el-GR" sz="3600" b="1" dirty="0"/>
              <a:t>διαμερίζουν</a:t>
            </a:r>
          </a:p>
          <a:p>
            <a:pPr>
              <a:spcBef>
                <a:spcPct val="50000"/>
              </a:spcBef>
            </a:pPr>
            <a:r>
              <a:rPr lang="el-GR" altLang="zh-CN" sz="3600" dirty="0"/>
              <a:t>Ο συνδυασμός σχέσεων ισοδυναμίας και σχέσεων εγκλεισμού </a:t>
            </a:r>
            <a:r>
              <a:rPr lang="el-GR" altLang="zh-CN" sz="3600" b="1" dirty="0"/>
              <a:t>ταξινομούν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70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Έλλειψη 9"/>
          <p:cNvSpPr/>
          <p:nvPr/>
        </p:nvSpPr>
        <p:spPr>
          <a:xfrm>
            <a:off x="3779912" y="2996952"/>
            <a:ext cx="3024336" cy="86409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ΟΡΙΣΜΟΣ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556792"/>
            <a:ext cx="8820472" cy="482453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l-GR" dirty="0" smtClean="0"/>
              <a:t> </a:t>
            </a:r>
            <a:r>
              <a:rPr lang="el-GR" sz="4000" b="1" dirty="0" smtClean="0"/>
              <a:t>	Αναγκαίες και Ικανές ιδιότητες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spcBef>
                <a:spcPts val="2400"/>
              </a:spcBef>
              <a:buNone/>
            </a:pPr>
            <a:r>
              <a:rPr lang="el-GR" sz="3600" b="1" dirty="0"/>
              <a:t>α</a:t>
            </a:r>
            <a:r>
              <a:rPr lang="el-GR" sz="3600" b="1" dirty="0" smtClean="0"/>
              <a:t>ναγκαία </a:t>
            </a:r>
            <a:r>
              <a:rPr lang="el-GR" sz="3600" dirty="0" smtClean="0"/>
              <a:t>γνωρίσματα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l-GR" dirty="0" smtClean="0"/>
              <a:t>                                                      </a:t>
            </a:r>
            <a:r>
              <a:rPr lang="el-GR" sz="3600" b="1" dirty="0" smtClean="0"/>
              <a:t> </a:t>
            </a:r>
            <a:r>
              <a:rPr lang="el-GR" sz="3600" b="1" dirty="0" smtClean="0"/>
              <a:t>  ικανά </a:t>
            </a:r>
            <a:r>
              <a:rPr lang="el-GR" sz="3600" dirty="0" smtClean="0"/>
              <a:t>γνωρίσματα</a:t>
            </a:r>
            <a:endParaRPr lang="el-GR" sz="3600" dirty="0"/>
          </a:p>
          <a:p>
            <a:pPr marL="0" indent="0" algn="ctr">
              <a:buNone/>
            </a:pPr>
            <a:endParaRPr lang="el-GR" dirty="0" smtClean="0"/>
          </a:p>
          <a:p>
            <a:pPr algn="ctr">
              <a:spcBef>
                <a:spcPct val="0"/>
              </a:spcBef>
              <a:buNone/>
            </a:pPr>
            <a:endParaRPr lang="el-GR" altLang="el-GR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l-GR" altLang="el-GR" b="1" dirty="0" smtClean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l-GR" altLang="el-GR" sz="4000" b="1" dirty="0" smtClean="0">
                <a:latin typeface="Calibri" panose="020F0502020204030204" pitchFamily="34" charset="0"/>
              </a:rPr>
              <a:t>Παράδειγμα</a:t>
            </a:r>
            <a:r>
              <a:rPr lang="el-GR" altLang="el-GR" sz="4000" b="1" dirty="0">
                <a:latin typeface="Calibri" panose="020F0502020204030204" pitchFamily="34" charset="0"/>
              </a:rPr>
              <a:t>: </a:t>
            </a:r>
            <a:endParaRPr lang="el-GR" altLang="el-GR" sz="4000" b="1" dirty="0" smtClean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l-GR" altLang="el-GR" sz="4000" b="1" dirty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3700" b="1" dirty="0">
                <a:latin typeface="Calibri" panose="020F0502020204030204" pitchFamily="34" charset="0"/>
              </a:rPr>
              <a:t>Παραλληλόγραμμο</a:t>
            </a:r>
            <a:r>
              <a:rPr lang="el-GR" altLang="el-GR" sz="3700" dirty="0">
                <a:latin typeface="Calibri" panose="020F0502020204030204" pitchFamily="34" charset="0"/>
              </a:rPr>
              <a:t> (</a:t>
            </a:r>
            <a:r>
              <a:rPr lang="el-GR" altLang="el-GR" sz="3700" i="1" dirty="0">
                <a:latin typeface="Calibri" panose="020F0502020204030204" pitchFamily="34" charset="0"/>
              </a:rPr>
              <a:t>οριζόμενη έννοια</a:t>
            </a:r>
            <a:r>
              <a:rPr lang="el-GR" altLang="el-GR" sz="3700" dirty="0">
                <a:latin typeface="Calibri" panose="020F0502020204030204" pitchFamily="34" charset="0"/>
              </a:rPr>
              <a:t>) είναι το </a:t>
            </a:r>
            <a:r>
              <a:rPr lang="el-GR" altLang="el-GR" sz="3700" b="1" dirty="0">
                <a:latin typeface="Calibri" panose="020F0502020204030204" pitchFamily="34" charset="0"/>
              </a:rPr>
              <a:t>τετράπλευρο σχήμα </a:t>
            </a:r>
            <a:r>
              <a:rPr lang="el-GR" altLang="el-GR" sz="3700" dirty="0">
                <a:latin typeface="Calibri" panose="020F0502020204030204" pitchFamily="34" charset="0"/>
              </a:rPr>
              <a:t>(</a:t>
            </a:r>
            <a:r>
              <a:rPr lang="el-GR" altLang="el-GR" sz="3700" i="1" dirty="0">
                <a:latin typeface="Calibri" panose="020F0502020204030204" pitchFamily="34" charset="0"/>
              </a:rPr>
              <a:t>αναγκαίο γνώρισμα</a:t>
            </a:r>
            <a:r>
              <a:rPr lang="el-GR" altLang="el-GR" sz="3700" dirty="0">
                <a:latin typeface="Calibri" panose="020F0502020204030204" pitchFamily="34" charset="0"/>
              </a:rPr>
              <a:t>), που οι </a:t>
            </a:r>
            <a:r>
              <a:rPr lang="el-GR" altLang="el-GR" sz="3700" b="1" dirty="0">
                <a:latin typeface="Calibri" panose="020F0502020204030204" pitchFamily="34" charset="0"/>
              </a:rPr>
              <a:t>απέναντι πλευρές του είναι παράλληλες </a:t>
            </a:r>
            <a:r>
              <a:rPr lang="el-GR" altLang="el-GR" sz="3700" dirty="0">
                <a:latin typeface="Calibri" panose="020F0502020204030204" pitchFamily="34" charset="0"/>
              </a:rPr>
              <a:t>(</a:t>
            </a:r>
            <a:r>
              <a:rPr lang="el-GR" altLang="el-GR" sz="3700" i="1" dirty="0">
                <a:latin typeface="Calibri" panose="020F0502020204030204" pitchFamily="34" charset="0"/>
              </a:rPr>
              <a:t>ικανό γνώρισμα).</a:t>
            </a:r>
          </a:p>
          <a:p>
            <a:pPr marL="0" indent="0" algn="ctr">
              <a:buNone/>
            </a:pPr>
            <a:endParaRPr lang="el-GR" dirty="0"/>
          </a:p>
        </p:txBody>
      </p:sp>
      <p:sp>
        <p:nvSpPr>
          <p:cNvPr id="9" name="Έλλειψη 8"/>
          <p:cNvSpPr/>
          <p:nvPr/>
        </p:nvSpPr>
        <p:spPr>
          <a:xfrm>
            <a:off x="2555776" y="2276872"/>
            <a:ext cx="4464496" cy="18722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77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ΛΟΓΙΚΟ-ΜΑΘΗΤΙΚΕΣ ΣΧΕΣΕΙΣ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>
              <a:spcBef>
                <a:spcPct val="50000"/>
              </a:spcBef>
            </a:pPr>
            <a:r>
              <a:rPr lang="el-GR" altLang="el-GR" sz="4400" dirty="0">
                <a:latin typeface="Calibri" panose="020F0502020204030204" pitchFamily="34" charset="0"/>
              </a:rPr>
              <a:t>Ισοδυναμία</a:t>
            </a:r>
          </a:p>
          <a:p>
            <a:pPr>
              <a:spcBef>
                <a:spcPct val="50000"/>
              </a:spcBef>
            </a:pPr>
            <a:r>
              <a:rPr lang="el-GR" altLang="el-GR" sz="4400" b="1" dirty="0">
                <a:latin typeface="Calibri" panose="020F0502020204030204" pitchFamily="34" charset="0"/>
              </a:rPr>
              <a:t>Διάταξη</a:t>
            </a:r>
          </a:p>
          <a:p>
            <a:pPr>
              <a:spcBef>
                <a:spcPct val="50000"/>
              </a:spcBef>
            </a:pPr>
            <a:r>
              <a:rPr lang="el-GR" altLang="el-GR" sz="4400" dirty="0" smtClean="0">
                <a:latin typeface="Calibri" panose="020F0502020204030204" pitchFamily="34" charset="0"/>
              </a:rPr>
              <a:t>Αντιστοίχιση</a:t>
            </a:r>
            <a:endParaRPr lang="el-GR" altLang="el-GR" sz="4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16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ΔΙΑΤΑΞΗ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3900" dirty="0"/>
              <a:t>Μια σχέση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3900" dirty="0"/>
              <a:t>είναι σχέση διάταξης σε ένα σύνολο,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3900" dirty="0"/>
              <a:t>όταν ορίζει ένα</a:t>
            </a:r>
            <a:r>
              <a:rPr lang="el-GR" altLang="el-GR" sz="3900" b="1" dirty="0"/>
              <a:t> κριτήριο </a:t>
            </a:r>
          </a:p>
          <a:p>
            <a:pPr marL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3900" dirty="0"/>
              <a:t>με βάση το οποίο </a:t>
            </a:r>
            <a:r>
              <a:rPr lang="el-GR" altLang="el-GR" sz="3900" b="1" dirty="0"/>
              <a:t>για κάθε ζεύγος στοιχείων </a:t>
            </a:r>
            <a:r>
              <a:rPr lang="el-GR" altLang="el-GR" sz="3900" b="1" dirty="0" smtClean="0"/>
              <a:t>του συνόλου </a:t>
            </a:r>
            <a:r>
              <a:rPr lang="el-GR" altLang="el-GR" sz="3900" b="1" dirty="0"/>
              <a:t>να διαπιστωθεί ποιο από τα δύο στοιχεία είναι επόμενο του άλλου.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l-GR" dirty="0" smtClean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3900" b="1" dirty="0">
                <a:latin typeface="Calibri" panose="020F0502020204030204" pitchFamily="34" charset="0"/>
              </a:rPr>
              <a:t>….. επόμενο / προηγούμενο ……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1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ΠΡΟΥΠΟΘΕΣΕΙΣ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altLang="el-GR" dirty="0" smtClean="0"/>
          </a:p>
          <a:p>
            <a:pPr marL="0" indent="0">
              <a:buNone/>
            </a:pPr>
            <a:endParaRPr lang="el-GR" altLang="el-GR" dirty="0"/>
          </a:p>
          <a:p>
            <a:pPr marL="0" indent="0" algn="ctr">
              <a:buNone/>
            </a:pPr>
            <a:r>
              <a:rPr lang="el-GR" altLang="el-GR" smtClean="0"/>
              <a:t>Προϋποθέσεις για τη συγκρότηση των λογικο-μαθηματικών σχέσεων και των μαθηματικών εννοιών 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74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132138" y="3573463"/>
            <a:ext cx="358775" cy="9366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Rectangle 69"/>
          <p:cNvSpPr>
            <a:spLocks noChangeArrowheads="1"/>
          </p:cNvSpPr>
          <p:nvPr/>
        </p:nvSpPr>
        <p:spPr bwMode="auto">
          <a:xfrm>
            <a:off x="3851275" y="2997200"/>
            <a:ext cx="431800" cy="15128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Rectangle 70"/>
          <p:cNvSpPr>
            <a:spLocks noChangeArrowheads="1"/>
          </p:cNvSpPr>
          <p:nvPr/>
        </p:nvSpPr>
        <p:spPr bwMode="auto">
          <a:xfrm>
            <a:off x="4716463" y="2420938"/>
            <a:ext cx="431800" cy="20891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Rectangle 71"/>
          <p:cNvSpPr>
            <a:spLocks noChangeArrowheads="1"/>
          </p:cNvSpPr>
          <p:nvPr/>
        </p:nvSpPr>
        <p:spPr bwMode="auto">
          <a:xfrm>
            <a:off x="5867400" y="1412875"/>
            <a:ext cx="431800" cy="30972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6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ΕΙΔΗ ΣΕΙΡΟΘΕΤΗΣΕΩΝ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417638"/>
            <a:ext cx="8229600" cy="532373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4100" dirty="0" smtClean="0">
                <a:latin typeface="Calibri" panose="020F0502020204030204" pitchFamily="34" charset="0"/>
              </a:rPr>
              <a:t>Στις αναλύσεις του ο </a:t>
            </a:r>
            <a:r>
              <a:rPr lang="el-GR" altLang="el-GR" sz="4100" dirty="0" err="1" smtClean="0">
                <a:latin typeface="Calibri" panose="020F0502020204030204" pitchFamily="34" charset="0"/>
              </a:rPr>
              <a:t>Piaget</a:t>
            </a:r>
            <a:r>
              <a:rPr lang="el-GR" altLang="el-GR" sz="4100" dirty="0" smtClean="0">
                <a:latin typeface="Calibri" panose="020F0502020204030204" pitchFamily="34" charset="0"/>
              </a:rPr>
              <a:t> διακρίνει δύο είδη </a:t>
            </a:r>
            <a:r>
              <a:rPr lang="el-GR" altLang="el-GR" sz="4100" b="1" dirty="0" err="1" smtClean="0">
                <a:latin typeface="Calibri" panose="020F0502020204030204" pitchFamily="34" charset="0"/>
              </a:rPr>
              <a:t>σειροθετήσεων</a:t>
            </a:r>
            <a:r>
              <a:rPr lang="el-GR" altLang="el-GR" sz="4100" dirty="0" smtClean="0">
                <a:latin typeface="Calibri" panose="020F0502020204030204" pitchFamily="34" charset="0"/>
              </a:rPr>
              <a:t> </a:t>
            </a:r>
            <a:r>
              <a:rPr lang="el-GR" altLang="el-GR" sz="4100" dirty="0" smtClean="0">
                <a:latin typeface="Calibri" panose="020F0502020204030204" pitchFamily="34" charset="0"/>
              </a:rPr>
              <a:t>(ή </a:t>
            </a:r>
            <a:r>
              <a:rPr lang="el-GR" altLang="el-GR" sz="4100" b="1" dirty="0" smtClean="0">
                <a:latin typeface="Calibri" panose="020F0502020204030204" pitchFamily="34" charset="0"/>
              </a:rPr>
              <a:t>νοητικών πράξεων διάταξης</a:t>
            </a:r>
            <a:r>
              <a:rPr lang="el-GR" altLang="el-GR" sz="4100" dirty="0" smtClean="0">
                <a:latin typeface="Calibri" panose="020F0502020204030204" pitchFamily="34" charset="0"/>
              </a:rPr>
              <a:t>) αντικειμένων: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sz="4100" dirty="0" smtClean="0">
                <a:latin typeface="Calibri" panose="020F0502020204030204" pitchFamily="34" charset="0"/>
              </a:rPr>
              <a:t>την </a:t>
            </a:r>
            <a:r>
              <a:rPr lang="el-GR" altLang="el-GR" sz="4100" b="1" dirty="0" smtClean="0">
                <a:latin typeface="Calibri" panose="020F0502020204030204" pitchFamily="34" charset="0"/>
              </a:rPr>
              <a:t>απλή </a:t>
            </a:r>
            <a:r>
              <a:rPr lang="el-GR" altLang="el-GR" sz="4100" b="1" dirty="0" err="1" smtClean="0">
                <a:latin typeface="Calibri" panose="020F0502020204030204" pitchFamily="34" charset="0"/>
              </a:rPr>
              <a:t>σειροθέτηση</a:t>
            </a:r>
            <a:r>
              <a:rPr lang="el-GR" altLang="el-GR" sz="4100" dirty="0" smtClean="0">
                <a:latin typeface="Calibri" panose="020F0502020204030204" pitchFamily="34" charset="0"/>
              </a:rPr>
              <a:t>, όπου η διάταξη των αντικειμένων γίνεται με την ταξινόμηση των διαφορών τους σε μία διεύθυνση (ανιούσα ή κατιούσα, αύξουσα ή φθίνουσα) και </a:t>
            </a:r>
            <a:r>
              <a:rPr lang="el-GR" altLang="el-GR" sz="4100" b="1" i="1" dirty="0" smtClean="0">
                <a:latin typeface="Calibri" panose="020F0502020204030204" pitchFamily="34" charset="0"/>
              </a:rPr>
              <a:t>ως προς ένα μόνο χαρακτηριστικό τους </a:t>
            </a:r>
            <a:r>
              <a:rPr lang="el-GR" altLang="el-GR" sz="4100" dirty="0" smtClean="0">
                <a:latin typeface="Calibri" panose="020F0502020204030204" pitchFamily="34" charset="0"/>
              </a:rPr>
              <a:t>και</a:t>
            </a:r>
            <a:r>
              <a:rPr lang="el-GR" altLang="el-GR" sz="4100" i="1" dirty="0" smtClean="0">
                <a:latin typeface="Calibri" panose="020F0502020204030204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sz="4100" dirty="0" smtClean="0">
                <a:latin typeface="Calibri" panose="020F0502020204030204" pitchFamily="34" charset="0"/>
              </a:rPr>
              <a:t>την </a:t>
            </a:r>
            <a:r>
              <a:rPr lang="el-GR" altLang="el-GR" sz="4100" b="1" dirty="0" smtClean="0">
                <a:latin typeface="Calibri" panose="020F0502020204030204" pitchFamily="34" charset="0"/>
              </a:rPr>
              <a:t>πολλαπλή </a:t>
            </a:r>
            <a:r>
              <a:rPr lang="el-GR" altLang="el-GR" sz="4100" b="1" dirty="0" err="1" smtClean="0">
                <a:latin typeface="Calibri" panose="020F0502020204030204" pitchFamily="34" charset="0"/>
              </a:rPr>
              <a:t>σειροθέτηση</a:t>
            </a:r>
            <a:r>
              <a:rPr lang="el-GR" altLang="el-GR" sz="4100" dirty="0" smtClean="0">
                <a:latin typeface="Calibri" panose="020F0502020204030204" pitchFamily="34" charset="0"/>
              </a:rPr>
              <a:t>, όπου η διάταξη των αντικειμένων γίνεται με την ταξινόμηση των διαφορών τους σε μία διεύθυνση (ανιούσα ή κατιούσα, αύξουσα ή φθίνουσα) και </a:t>
            </a:r>
            <a:r>
              <a:rPr lang="el-GR" altLang="el-GR" sz="4100" b="1" i="1" dirty="0" smtClean="0">
                <a:latin typeface="Calibri" panose="020F0502020204030204" pitchFamily="34" charset="0"/>
              </a:rPr>
              <a:t>ως προς δύο ή περισσότερα χαρακτηριστικά τους ταυτόχρονα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699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l-GR" altLang="el-GR" dirty="0">
                <a:latin typeface="Calibri" panose="020F0502020204030204" pitchFamily="34" charset="0"/>
              </a:rPr>
              <a:t>Βασικές νοητικές προϋποθέσεις για την κατανόηση των σχέσεων διάταξης είναι, σύμφωνα με τις αντίστοιχες αναλύσεις του </a:t>
            </a:r>
            <a:r>
              <a:rPr lang="el-GR" altLang="el-GR" dirty="0" err="1">
                <a:latin typeface="Calibri" panose="020F0502020204030204" pitchFamily="34" charset="0"/>
              </a:rPr>
              <a:t>Piaget</a:t>
            </a:r>
            <a:r>
              <a:rPr lang="el-GR" altLang="el-GR" dirty="0">
                <a:latin typeface="Calibri" panose="020F0502020204030204" pitchFamily="34" charset="0"/>
              </a:rPr>
              <a:t>, </a:t>
            </a:r>
            <a:endParaRPr lang="el-GR" altLang="el-GR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l-GR" altLang="el-GR" dirty="0" smtClean="0">
                <a:latin typeface="Calibri" panose="020F0502020204030204" pitchFamily="34" charset="0"/>
              </a:rPr>
              <a:t>η </a:t>
            </a:r>
            <a:r>
              <a:rPr lang="el-GR" altLang="el-GR" b="1" dirty="0">
                <a:latin typeface="Calibri" panose="020F0502020204030204" pitchFamily="34" charset="0"/>
              </a:rPr>
              <a:t>ευχέρεια νοητικής αναπαράστασης μιας πράξης </a:t>
            </a:r>
            <a:r>
              <a:rPr lang="el-GR" altLang="el-GR" b="1" dirty="0" err="1">
                <a:latin typeface="Calibri" panose="020F0502020204030204" pitchFamily="34" charset="0"/>
              </a:rPr>
              <a:t>σειροθέτησης</a:t>
            </a:r>
            <a:r>
              <a:rPr lang="el-GR" altLang="el-GR" b="1" dirty="0">
                <a:latin typeface="Calibri" panose="020F0502020204030204" pitchFamily="34" charset="0"/>
              </a:rPr>
              <a:t> </a:t>
            </a:r>
            <a:r>
              <a:rPr lang="el-GR" altLang="el-GR" dirty="0">
                <a:latin typeface="Calibri" panose="020F0502020204030204" pitchFamily="34" charset="0"/>
              </a:rPr>
              <a:t>αντικειμένων πριν από την εκτέλεση της και ταυτόχρονα </a:t>
            </a:r>
            <a:endParaRPr lang="el-GR" altLang="el-GR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l-GR" altLang="el-GR" dirty="0" smtClean="0">
                <a:latin typeface="Calibri" panose="020F0502020204030204" pitchFamily="34" charset="0"/>
              </a:rPr>
              <a:t>η</a:t>
            </a:r>
            <a:r>
              <a:rPr lang="el-GR" altLang="el-GR" b="1" dirty="0" smtClean="0">
                <a:latin typeface="Calibri" panose="020F0502020204030204" pitchFamily="34" charset="0"/>
              </a:rPr>
              <a:t> </a:t>
            </a:r>
            <a:r>
              <a:rPr lang="el-GR" altLang="el-GR" b="1" dirty="0">
                <a:latin typeface="Calibri" panose="020F0502020204030204" pitchFamily="34" charset="0"/>
              </a:rPr>
              <a:t>κατανόηση του γεγονότος, ότι κάθε στοιχείο </a:t>
            </a:r>
            <a:r>
              <a:rPr lang="el-GR" altLang="el-GR" dirty="0">
                <a:latin typeface="Calibri" panose="020F0502020204030204" pitchFamily="34" charset="0"/>
              </a:rPr>
              <a:t>μιας συλλογής αντικειμένων στην οποία έχει εισαχθεί μια σχέση </a:t>
            </a:r>
            <a:r>
              <a:rPr lang="el-GR" altLang="el-GR" b="1" dirty="0">
                <a:latin typeface="Calibri" panose="020F0502020204030204" pitchFamily="34" charset="0"/>
              </a:rPr>
              <a:t>διάταξης είναι “επόμενο” ενός στοιχείου και ταυτόχρονα “προηγούμενο</a:t>
            </a:r>
            <a:r>
              <a:rPr lang="el-GR" altLang="el-GR" dirty="0">
                <a:latin typeface="Calibri" panose="020F0502020204030204" pitchFamily="34" charset="0"/>
              </a:rPr>
              <a:t>” ενός άλλου στοιχείου της σειράς. </a:t>
            </a:r>
          </a:p>
          <a:p>
            <a:pPr marL="0" indent="0">
              <a:spcAft>
                <a:spcPts val="600"/>
              </a:spcAft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58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1050" y="3573463"/>
            <a:ext cx="358775" cy="9366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132138" y="2924175"/>
            <a:ext cx="431800" cy="15128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16463" y="2420938"/>
            <a:ext cx="431800" cy="2089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924300" y="3357563"/>
            <a:ext cx="576263" cy="287337"/>
          </a:xfrm>
          <a:prstGeom prst="leftArrow">
            <a:avLst>
              <a:gd name="adj1" fmla="val 50000"/>
              <a:gd name="adj2" fmla="val 50138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5292725" y="3357563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7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2138" y="3573463"/>
            <a:ext cx="358775" cy="9366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88125" y="2997200"/>
            <a:ext cx="431800" cy="15128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16463" y="2420938"/>
            <a:ext cx="431800" cy="20891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76375" y="1412875"/>
            <a:ext cx="431800" cy="30972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132138" y="3573463"/>
            <a:ext cx="358775" cy="9366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51275" y="2997200"/>
            <a:ext cx="431800" cy="15128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716463" y="2420938"/>
            <a:ext cx="431800" cy="20891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435600" y="1412875"/>
            <a:ext cx="431800" cy="30972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27088" y="2060575"/>
            <a:ext cx="431800" cy="2449513"/>
          </a:xfrm>
          <a:prstGeom prst="rect">
            <a:avLst/>
          </a:prstGeom>
          <a:solidFill>
            <a:srgbClr val="FF0000"/>
          </a:solidFill>
          <a:ln w="762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8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ΛΟΓΙΚΟ-ΜΑΘΗΜΑΤΙΚΕΣ ΣΧΕΣΕΙΣ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>
              <a:spcBef>
                <a:spcPct val="50000"/>
              </a:spcBef>
            </a:pPr>
            <a:r>
              <a:rPr lang="el-GR" altLang="el-GR" sz="4000" b="1" dirty="0">
                <a:latin typeface="Calibri" panose="020F0502020204030204" pitchFamily="34" charset="0"/>
              </a:rPr>
              <a:t>Ισοδυναμία</a:t>
            </a:r>
          </a:p>
          <a:p>
            <a:pPr>
              <a:spcBef>
                <a:spcPct val="50000"/>
              </a:spcBef>
            </a:pPr>
            <a:r>
              <a:rPr lang="el-GR" altLang="el-GR" sz="4000" b="1" dirty="0">
                <a:latin typeface="Calibri" panose="020F0502020204030204" pitchFamily="34" charset="0"/>
              </a:rPr>
              <a:t>Διάταξη</a:t>
            </a:r>
          </a:p>
          <a:p>
            <a:pPr>
              <a:spcBef>
                <a:spcPct val="50000"/>
              </a:spcBef>
            </a:pPr>
            <a:r>
              <a:rPr lang="el-GR" altLang="el-GR" sz="4000" dirty="0">
                <a:latin typeface="Calibri" panose="020F0502020204030204" pitchFamily="34" charset="0"/>
              </a:rPr>
              <a:t>Αντιστοίχιση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620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ΑΝΤΙΣΤΟΙΧΙΣΗ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latin typeface="Times New Roman" panose="02020603050405020304" pitchFamily="18" charset="0"/>
              </a:rPr>
              <a:t>Μια σχέση </a:t>
            </a:r>
          </a:p>
          <a:p>
            <a:pPr marL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latin typeface="Times New Roman" panose="02020603050405020304" pitchFamily="18" charset="0"/>
              </a:rPr>
              <a:t>είναι σχέση </a:t>
            </a:r>
            <a:r>
              <a:rPr lang="el-GR" altLang="zh-CN" dirty="0" smtClean="0">
                <a:latin typeface="Times New Roman" panose="02020603050405020304" pitchFamily="18" charset="0"/>
              </a:rPr>
              <a:t>αντιστοίχισης </a:t>
            </a:r>
            <a:r>
              <a:rPr lang="el-GR" altLang="zh-CN" dirty="0">
                <a:latin typeface="Times New Roman" panose="02020603050405020304" pitchFamily="18" charset="0"/>
              </a:rPr>
              <a:t>από ένα σύνολο Χ σε ένα σύνολο </a:t>
            </a:r>
            <a:r>
              <a:rPr lang="el-GR" altLang="zh-CN" dirty="0" smtClean="0">
                <a:latin typeface="Times New Roman" panose="02020603050405020304" pitchFamily="18" charset="0"/>
              </a:rPr>
              <a:t>Y</a:t>
            </a:r>
            <a:r>
              <a:rPr lang="el-GR" altLang="el-GR" dirty="0" smtClean="0">
                <a:latin typeface="Times New Roman" panose="02020603050405020304" pitchFamily="18" charset="0"/>
              </a:rPr>
              <a:t>, </a:t>
            </a:r>
            <a:endParaRPr lang="el-GR" altLang="el-GR" dirty="0">
              <a:latin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latin typeface="Times New Roman" panose="02020603050405020304" pitchFamily="18" charset="0"/>
              </a:rPr>
              <a:t>όταν ορίζει </a:t>
            </a:r>
            <a:r>
              <a:rPr lang="el-GR" altLang="el-GR" b="1" dirty="0">
                <a:latin typeface="Times New Roman" panose="02020603050405020304" pitchFamily="18" charset="0"/>
              </a:rPr>
              <a:t>έναν κανόνα </a:t>
            </a:r>
            <a:r>
              <a:rPr lang="el-GR" altLang="el-GR" dirty="0">
                <a:latin typeface="Times New Roman" panose="02020603050405020304" pitchFamily="18" charset="0"/>
              </a:rPr>
              <a:t>με βάση τον οποίο </a:t>
            </a:r>
            <a:r>
              <a:rPr lang="el-GR" altLang="el-GR" b="1" dirty="0">
                <a:latin typeface="Times New Roman" panose="02020603050405020304" pitchFamily="18" charset="0"/>
              </a:rPr>
              <a:t>μερικά ή και όλα τα στοιχεία του συνόλου Χ συνδέονται με στοιχεία του συνόλου 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l-GR" dirty="0" smtClean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4000" b="1" dirty="0" smtClean="0"/>
              <a:t>….. αντίστοιχο…..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32280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ΣΧΕΣΗ ΑΝΤΙΣΤΟΙΧΙΣΗΣ</a:t>
            </a:r>
            <a:endParaRPr lang="el-GR" dirty="0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2051050" y="1773138"/>
            <a:ext cx="5184775" cy="4248150"/>
            <a:chOff x="295" y="799"/>
            <a:chExt cx="3018" cy="2404"/>
          </a:xfrm>
        </p:grpSpPr>
        <p:sp>
          <p:nvSpPr>
            <p:cNvPr id="5" name="Oval 38"/>
            <p:cNvSpPr>
              <a:spLocks noChangeArrowheads="1"/>
            </p:cNvSpPr>
            <p:nvPr/>
          </p:nvSpPr>
          <p:spPr bwMode="auto">
            <a:xfrm>
              <a:off x="295" y="799"/>
              <a:ext cx="1277" cy="24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2384" y="800"/>
              <a:ext cx="929" cy="240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Line 41"/>
            <p:cNvSpPr>
              <a:spLocks noChangeShapeType="1"/>
            </p:cNvSpPr>
            <p:nvPr/>
          </p:nvSpPr>
          <p:spPr bwMode="auto">
            <a:xfrm>
              <a:off x="879" y="1274"/>
              <a:ext cx="1622" cy="3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Line 42"/>
            <p:cNvSpPr>
              <a:spLocks noChangeShapeType="1"/>
            </p:cNvSpPr>
            <p:nvPr/>
          </p:nvSpPr>
          <p:spPr bwMode="auto">
            <a:xfrm>
              <a:off x="875" y="1280"/>
              <a:ext cx="185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Line 47"/>
            <p:cNvSpPr>
              <a:spLocks noChangeShapeType="1"/>
            </p:cNvSpPr>
            <p:nvPr/>
          </p:nvSpPr>
          <p:spPr bwMode="auto">
            <a:xfrm>
              <a:off x="1111" y="1787"/>
              <a:ext cx="1436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Line 49"/>
            <p:cNvSpPr>
              <a:spLocks noChangeShapeType="1"/>
            </p:cNvSpPr>
            <p:nvPr/>
          </p:nvSpPr>
          <p:spPr bwMode="auto">
            <a:xfrm flipH="1">
              <a:off x="1107" y="2219"/>
              <a:ext cx="1651" cy="2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Line 50"/>
            <p:cNvSpPr>
              <a:spLocks noChangeShapeType="1"/>
            </p:cNvSpPr>
            <p:nvPr/>
          </p:nvSpPr>
          <p:spPr bwMode="auto">
            <a:xfrm>
              <a:off x="879" y="2140"/>
              <a:ext cx="1879" cy="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2" name="Line 52"/>
            <p:cNvSpPr>
              <a:spLocks noChangeShapeType="1"/>
            </p:cNvSpPr>
            <p:nvPr/>
          </p:nvSpPr>
          <p:spPr bwMode="auto">
            <a:xfrm>
              <a:off x="1106" y="2558"/>
              <a:ext cx="1393" cy="1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Oval 53"/>
            <p:cNvSpPr>
              <a:spLocks noChangeArrowheads="1"/>
            </p:cNvSpPr>
            <p:nvPr/>
          </p:nvSpPr>
          <p:spPr bwMode="auto">
            <a:xfrm>
              <a:off x="642" y="1119"/>
              <a:ext cx="182" cy="252"/>
            </a:xfrm>
            <a:prstGeom prst="ellipse">
              <a:avLst/>
            </a:prstGeom>
            <a:solidFill>
              <a:srgbClr val="80008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4" name="Oval 54"/>
            <p:cNvSpPr>
              <a:spLocks noChangeArrowheads="1"/>
            </p:cNvSpPr>
            <p:nvPr/>
          </p:nvSpPr>
          <p:spPr bwMode="auto">
            <a:xfrm>
              <a:off x="874" y="1598"/>
              <a:ext cx="183" cy="253"/>
            </a:xfrm>
            <a:prstGeom prst="ellipse">
              <a:avLst/>
            </a:prstGeom>
            <a:solidFill>
              <a:srgbClr val="80008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5" name="Oval 55"/>
            <p:cNvSpPr>
              <a:spLocks noChangeArrowheads="1"/>
            </p:cNvSpPr>
            <p:nvPr/>
          </p:nvSpPr>
          <p:spPr bwMode="auto">
            <a:xfrm>
              <a:off x="642" y="1918"/>
              <a:ext cx="182" cy="252"/>
            </a:xfrm>
            <a:prstGeom prst="ellipse">
              <a:avLst/>
            </a:prstGeom>
            <a:solidFill>
              <a:srgbClr val="80008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6" name="Oval 56"/>
            <p:cNvSpPr>
              <a:spLocks noChangeArrowheads="1"/>
            </p:cNvSpPr>
            <p:nvPr/>
          </p:nvSpPr>
          <p:spPr bwMode="auto">
            <a:xfrm>
              <a:off x="874" y="2398"/>
              <a:ext cx="183" cy="252"/>
            </a:xfrm>
            <a:prstGeom prst="ellipse">
              <a:avLst/>
            </a:prstGeom>
            <a:solidFill>
              <a:srgbClr val="80008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7" name="Oval 57"/>
            <p:cNvSpPr>
              <a:spLocks noChangeArrowheads="1"/>
            </p:cNvSpPr>
            <p:nvPr/>
          </p:nvSpPr>
          <p:spPr bwMode="auto">
            <a:xfrm>
              <a:off x="758" y="2878"/>
              <a:ext cx="182" cy="252"/>
            </a:xfrm>
            <a:prstGeom prst="ellipse">
              <a:avLst/>
            </a:prstGeom>
            <a:solidFill>
              <a:srgbClr val="80008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8" name="Rectangle 58"/>
            <p:cNvSpPr>
              <a:spLocks noChangeArrowheads="1"/>
            </p:cNvSpPr>
            <p:nvPr/>
          </p:nvSpPr>
          <p:spPr bwMode="auto">
            <a:xfrm>
              <a:off x="2846" y="1119"/>
              <a:ext cx="183" cy="25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59"/>
            <p:cNvSpPr>
              <a:spLocks noChangeArrowheads="1"/>
            </p:cNvSpPr>
            <p:nvPr/>
          </p:nvSpPr>
          <p:spPr bwMode="auto">
            <a:xfrm>
              <a:off x="2614" y="1598"/>
              <a:ext cx="183" cy="253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0" name="Rectangle 60"/>
            <p:cNvSpPr>
              <a:spLocks noChangeArrowheads="1"/>
            </p:cNvSpPr>
            <p:nvPr/>
          </p:nvSpPr>
          <p:spPr bwMode="auto">
            <a:xfrm>
              <a:off x="2846" y="2718"/>
              <a:ext cx="183" cy="25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1" name="Rectangle 61"/>
            <p:cNvSpPr>
              <a:spLocks noChangeArrowheads="1"/>
            </p:cNvSpPr>
            <p:nvPr/>
          </p:nvSpPr>
          <p:spPr bwMode="auto">
            <a:xfrm>
              <a:off x="2846" y="2078"/>
              <a:ext cx="183" cy="25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2" name="Rectangle 62"/>
            <p:cNvSpPr>
              <a:spLocks noChangeArrowheads="1"/>
            </p:cNvSpPr>
            <p:nvPr/>
          </p:nvSpPr>
          <p:spPr bwMode="auto">
            <a:xfrm>
              <a:off x="2498" y="2558"/>
              <a:ext cx="183" cy="25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22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sz="3900" dirty="0" smtClean="0"/>
              <a:t>μια </a:t>
            </a:r>
            <a:r>
              <a:rPr lang="el-GR" altLang="el-GR" sz="3900" dirty="0"/>
              <a:t>σχέση  </a:t>
            </a:r>
            <a:r>
              <a:rPr lang="el-GR" altLang="el-GR" sz="3900" dirty="0" smtClean="0"/>
              <a:t>αντιστοίχισης </a:t>
            </a:r>
            <a:endParaRPr lang="el-GR" altLang="el-GR" sz="3900" dirty="0"/>
          </a:p>
          <a:p>
            <a:pPr algn="ctr">
              <a:spcBef>
                <a:spcPct val="50000"/>
              </a:spcBef>
              <a:buNone/>
            </a:pPr>
            <a:r>
              <a:rPr lang="el-GR" altLang="el-GR" sz="3900" dirty="0"/>
              <a:t>η οποία συνδέει </a:t>
            </a:r>
          </a:p>
          <a:p>
            <a:pPr lvl="1" algn="ctr">
              <a:spcBef>
                <a:spcPct val="50000"/>
              </a:spcBef>
              <a:buNone/>
            </a:pPr>
            <a:r>
              <a:rPr lang="el-GR" altLang="el-GR" sz="4300" b="1" dirty="0"/>
              <a:t>κάθε στοιχείο </a:t>
            </a:r>
            <a:r>
              <a:rPr lang="el-GR" altLang="el-GR" sz="3500" dirty="0"/>
              <a:t>ενός συνόλου Χ</a:t>
            </a:r>
            <a:r>
              <a:rPr lang="el-GR" altLang="el-GR" sz="3500" i="1" dirty="0"/>
              <a:t>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sz="4300" b="1" dirty="0"/>
              <a:t>με ένα και μόνο ένα στοιχείο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sz="3900" dirty="0"/>
              <a:t>ενός άλλου συνόλου Υ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sz="3900" dirty="0"/>
              <a:t>λέγεται</a:t>
            </a:r>
            <a:r>
              <a:rPr lang="el-GR" altLang="el-GR" sz="3900" b="1" dirty="0"/>
              <a:t> </a:t>
            </a:r>
            <a:r>
              <a:rPr lang="el-GR" altLang="el-GR" sz="4400" b="1" dirty="0"/>
              <a:t>συνάρτηση </a:t>
            </a:r>
            <a:r>
              <a:rPr lang="el-GR" altLang="el-GR" sz="3900" dirty="0"/>
              <a:t>από το σύνολο Χ στο σύνολο Υ.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11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endParaRPr lang="el-GR" altLang="zh-TW" b="1" dirty="0" smtClean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l-GR" altLang="zh-TW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l-GR" altLang="zh-TW" b="1" dirty="0" smtClean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l-GR" altLang="zh-TW" sz="3500" dirty="0" smtClean="0">
                <a:latin typeface="Calibri" panose="020F0502020204030204" pitchFamily="34" charset="0"/>
              </a:rPr>
              <a:t>Η </a:t>
            </a:r>
            <a:r>
              <a:rPr lang="el-GR" altLang="zh-TW" sz="3500" dirty="0">
                <a:latin typeface="Calibri" panose="020F0502020204030204" pitchFamily="34" charset="0"/>
              </a:rPr>
              <a:t>μονιμότητα των αντικειμένων</a:t>
            </a:r>
            <a:endParaRPr lang="en-US" altLang="zh-TW" sz="3500" dirty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l-GR" altLang="zh-TW" sz="3500" dirty="0">
                <a:latin typeface="Calibri" panose="020F0502020204030204" pitchFamily="34" charset="0"/>
              </a:rPr>
              <a:t>και η σταθερότητα των χαρακτηριστικών τους στο </a:t>
            </a:r>
            <a:r>
              <a:rPr lang="el-GR" altLang="zh-TW" sz="3500" dirty="0" smtClean="0">
                <a:latin typeface="Calibri" panose="020F0502020204030204" pitchFamily="34" charset="0"/>
              </a:rPr>
              <a:t>χώρο</a:t>
            </a:r>
            <a:endParaRPr lang="el-GR" altLang="zh-TW" sz="3500" dirty="0">
              <a:latin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1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ΣΥΝΑΡΤΗΣΗ</a:t>
            </a:r>
            <a:endParaRPr lang="el-GR" dirty="0"/>
          </a:p>
        </p:txBody>
      </p:sp>
      <p:sp>
        <p:nvSpPr>
          <p:cNvPr id="11" name="Έλλειψη 10"/>
          <p:cNvSpPr/>
          <p:nvPr/>
        </p:nvSpPr>
        <p:spPr>
          <a:xfrm>
            <a:off x="1655952" y="1484784"/>
            <a:ext cx="2123960" cy="410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2339752" y="1772816"/>
            <a:ext cx="360040" cy="4320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2771800" y="2636912"/>
            <a:ext cx="360040" cy="4320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2339752" y="3356992"/>
            <a:ext cx="360040" cy="4320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Έλλειψη 15"/>
          <p:cNvSpPr/>
          <p:nvPr/>
        </p:nvSpPr>
        <p:spPr>
          <a:xfrm>
            <a:off x="2843808" y="4149080"/>
            <a:ext cx="360040" cy="4320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Ορθογώνιο 18"/>
          <p:cNvSpPr/>
          <p:nvPr/>
        </p:nvSpPr>
        <p:spPr>
          <a:xfrm>
            <a:off x="5652120" y="1484784"/>
            <a:ext cx="1476000" cy="410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434138" y="1916832"/>
            <a:ext cx="314325" cy="44608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6012160" y="2780928"/>
            <a:ext cx="314325" cy="44608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6417915" y="3573016"/>
            <a:ext cx="314325" cy="44608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5868144" y="4509120"/>
            <a:ext cx="314325" cy="44608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915816" y="2060848"/>
            <a:ext cx="3190875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3329161" y="2996952"/>
            <a:ext cx="2466975" cy="190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2955081" y="3717032"/>
            <a:ext cx="3227388" cy="4603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9" name="TextBox 28"/>
          <p:cNvSpPr txBox="1"/>
          <p:nvPr/>
        </p:nvSpPr>
        <p:spPr>
          <a:xfrm>
            <a:off x="1619672" y="5481897"/>
            <a:ext cx="2592288" cy="74922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sz="2800" b="1" dirty="0" smtClean="0"/>
              <a:t>ΚΑΘΕ στοιχείο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11960" y="5672113"/>
            <a:ext cx="4258816" cy="74922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l-GR" sz="2800" b="1" dirty="0"/>
              <a:t>μ</a:t>
            </a:r>
            <a:r>
              <a:rPr lang="el-GR" sz="2800" b="1" dirty="0" smtClean="0"/>
              <a:t>ε </a:t>
            </a:r>
            <a:r>
              <a:rPr lang="el-GR" sz="2800" b="1" dirty="0" smtClean="0"/>
              <a:t>ΕΝΑ ΚΑΙ ΜΟΝΟ ένα στοιχείο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3131840" y="4733900"/>
            <a:ext cx="2705398" cy="42329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H="1">
            <a:off x="3320901" y="3926954"/>
            <a:ext cx="2835275" cy="4381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50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Το παρόν έργο αποτελεί την έκδοση 1.0.  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Copyright </a:t>
            </a:r>
            <a:r>
              <a:rPr lang="el-GR" sz="2400" dirty="0" err="1"/>
              <a:t>Εθνικόν</a:t>
            </a:r>
            <a:r>
              <a:rPr lang="el-GR" sz="2400" dirty="0"/>
              <a:t> και </a:t>
            </a:r>
            <a:r>
              <a:rPr lang="el-GR" sz="2400" dirty="0" err="1"/>
              <a:t>Καποδιστριακόν</a:t>
            </a:r>
            <a:r>
              <a:rPr lang="el-GR" sz="2400" dirty="0"/>
              <a:t> </a:t>
            </a:r>
            <a:r>
              <a:rPr lang="el-GR" sz="2400" dirty="0" err="1"/>
              <a:t>Πανεπιστήμιον</a:t>
            </a:r>
            <a:r>
              <a:rPr lang="el-GR" sz="2400" dirty="0"/>
              <a:t> Αθηνών</a:t>
            </a:r>
            <a:r>
              <a:rPr lang="en-US" sz="2400" dirty="0"/>
              <a:t>, </a:t>
            </a:r>
            <a:r>
              <a:rPr lang="el-GR" sz="2400" dirty="0"/>
              <a:t>Δημήτρης Χασάπης. Δημήτρης Χασάπης. «</a:t>
            </a:r>
            <a:r>
              <a:rPr lang="el-GR" sz="2400" dirty="0" err="1"/>
              <a:t>Λογικο</a:t>
            </a:r>
            <a:r>
              <a:rPr lang="el-GR" sz="2400" dirty="0"/>
              <a:t>-μαθηματικές σχέσεις και αριθμητικές έννοιες στην προσχολική εκπαίδευση». Έκδοση: 1.0. Αθήνα 2015. Διαθέσιμο από τη δικτυακή διεύθυνση: </a:t>
            </a:r>
            <a:r>
              <a:rPr lang="en-US" sz="2400" dirty="0"/>
              <a:t>http://opencourses.uoa.gr/courses/ECD101</a:t>
            </a:r>
            <a:r>
              <a:rPr lang="el-GR" sz="2400" dirty="0"/>
              <a:t>.</a:t>
            </a:r>
          </a:p>
          <a:p>
            <a:pPr marL="0" indent="0">
              <a:buNone/>
            </a:pPr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endParaRPr lang="el-GR" altLang="el-GR" b="1" dirty="0" smtClean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 smtClean="0">
                <a:latin typeface="Calibri" panose="020F0502020204030204" pitchFamily="34" charset="0"/>
              </a:rPr>
              <a:t>Διατήρηση </a:t>
            </a:r>
            <a:r>
              <a:rPr lang="el-GR" altLang="el-GR" dirty="0">
                <a:latin typeface="Calibri" panose="020F0502020204030204" pitchFamily="34" charset="0"/>
              </a:rPr>
              <a:t>των χαρακτηριστικών ενός αντικειμένου ή ενός συνόλου αντικειμένων</a:t>
            </a:r>
          </a:p>
          <a:p>
            <a:pPr algn="ctr">
              <a:spcBef>
                <a:spcPct val="0"/>
              </a:spcBef>
              <a:buNone/>
            </a:pPr>
            <a:endParaRPr lang="el-GR" altLang="el-GR" dirty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ανεξάρτητα από τις θέσεις τους στο χώρο και την οπτική γωνία θέασης </a:t>
            </a:r>
            <a:r>
              <a:rPr lang="el-GR" altLang="el-GR" dirty="0" smtClean="0">
                <a:latin typeface="Calibri" panose="020F0502020204030204" pitchFamily="34" charset="0"/>
              </a:rPr>
              <a:t>τους</a:t>
            </a:r>
          </a:p>
          <a:p>
            <a:pPr algn="ctr">
              <a:spcBef>
                <a:spcPct val="0"/>
              </a:spcBef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27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spcBef>
                <a:spcPct val="50000"/>
              </a:spcBef>
              <a:buNone/>
            </a:pPr>
            <a:endParaRPr lang="el-GR" altLang="el-GR" sz="3600" b="1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el-GR" sz="3600" b="1" dirty="0" smtClean="0">
                <a:latin typeface="Calibri" panose="020F0502020204030204" pitchFamily="34" charset="0"/>
              </a:rPr>
              <a:t>Ομαδοποίηση</a:t>
            </a:r>
            <a:endParaRPr lang="el-GR" altLang="el-GR" sz="3600" b="1" dirty="0">
              <a:latin typeface="Calibri" panose="020F0502020204030204" pitchFamily="34" charset="0"/>
            </a:endParaRPr>
          </a:p>
          <a:p>
            <a:pPr algn="ctr">
              <a:spcBef>
                <a:spcPct val="50000"/>
              </a:spcBef>
              <a:buNone/>
            </a:pPr>
            <a:endParaRPr lang="el-GR" altLang="el-GR" sz="3600" b="1" dirty="0">
              <a:latin typeface="Calibri" panose="020F0502020204030204" pitchFamily="34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el-GR" sz="3600" b="1" dirty="0">
                <a:latin typeface="Calibri" panose="020F0502020204030204" pitchFamily="34" charset="0"/>
              </a:rPr>
              <a:t>Ταξινόμηση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sz="3600" b="1" dirty="0">
              <a:latin typeface="Calibri" panose="020F0502020204030204" pitchFamily="34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el-GR" sz="3600" dirty="0">
                <a:latin typeface="Calibri" panose="020F0502020204030204" pitchFamily="34" charset="0"/>
              </a:rPr>
              <a:t>με βάση μια ή περισσότερες ιδιότητες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8370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endParaRPr lang="el-GR" altLang="zh-CN" b="1" dirty="0" smtClean="0">
              <a:latin typeface="Calibri" panose="020F0502020204030204" pitchFamily="34" charset="0"/>
            </a:endParaRPr>
          </a:p>
          <a:p>
            <a:pPr marL="0">
              <a:spcBef>
                <a:spcPct val="50000"/>
              </a:spcBef>
              <a:buNone/>
            </a:pPr>
            <a:r>
              <a:rPr lang="el-GR" altLang="zh-CN" b="1" dirty="0" smtClean="0">
                <a:latin typeface="Calibri" panose="020F0502020204030204" pitchFamily="34" charset="0"/>
              </a:rPr>
              <a:t>σχέση</a:t>
            </a:r>
            <a:endParaRPr lang="el-GR" altLang="zh-CN" b="1" dirty="0">
              <a:latin typeface="Calibri" panose="020F0502020204030204" pitchFamily="34" charset="0"/>
            </a:endParaRPr>
          </a:p>
          <a:p>
            <a:pPr marL="0">
              <a:spcBef>
                <a:spcPct val="50000"/>
              </a:spcBef>
              <a:buNone/>
            </a:pPr>
            <a:r>
              <a:rPr lang="el-GR" altLang="zh-CN" b="1" dirty="0">
                <a:latin typeface="Calibri" panose="020F0502020204030204" pitchFamily="34" charset="0"/>
              </a:rPr>
              <a:t>κάθε </a:t>
            </a:r>
            <a:r>
              <a:rPr lang="el-GR" altLang="zh-CN" b="1" dirty="0">
                <a:latin typeface="Calibri" panose="020F0502020204030204" pitchFamily="34" charset="0"/>
              </a:rPr>
              <a:t>σαφώς διατυπωμένος κανόνας</a:t>
            </a:r>
          </a:p>
          <a:p>
            <a:pPr marL="0">
              <a:spcBef>
                <a:spcPct val="50000"/>
              </a:spcBef>
              <a:buNone/>
            </a:pPr>
            <a:r>
              <a:rPr lang="el-GR" altLang="zh-CN" dirty="0">
                <a:latin typeface="Calibri" panose="020F0502020204030204" pitchFamily="34" charset="0"/>
              </a:rPr>
              <a:t>ο οποίος συνδέει μεταξύ τους στοιχεία </a:t>
            </a:r>
            <a:r>
              <a:rPr lang="el-GR" altLang="zh-CN" dirty="0">
                <a:latin typeface="Calibri" panose="020F0502020204030204" pitchFamily="34" charset="0"/>
              </a:rPr>
              <a:t>του ίδιου </a:t>
            </a:r>
            <a:r>
              <a:rPr lang="el-GR" altLang="zh-CN" dirty="0">
                <a:latin typeface="Calibri" panose="020F0502020204030204" pitchFamily="34" charset="0"/>
              </a:rPr>
              <a:t>ή διαφορετικών συνόλων υλικών ή νοητών</a:t>
            </a:r>
            <a:endParaRPr lang="el-GR" altLang="el-GR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60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ΛΟΓΙΚΟ-ΜΑΘΗΜΑΤΙΚΕΣ ΣΧΕΣΕΙΣ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endParaRPr lang="el-GR" altLang="el-GR" sz="4000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4000" dirty="0" smtClean="0">
                <a:latin typeface="Calibri" panose="020F0502020204030204" pitchFamily="34" charset="0"/>
              </a:rPr>
              <a:t>Ισοδυναμία</a:t>
            </a:r>
          </a:p>
          <a:p>
            <a:pPr>
              <a:spcBef>
                <a:spcPct val="50000"/>
              </a:spcBef>
            </a:pPr>
            <a:r>
              <a:rPr lang="el-GR" altLang="el-GR" sz="4000" dirty="0" smtClean="0">
                <a:latin typeface="Calibri" panose="020F0502020204030204" pitchFamily="34" charset="0"/>
              </a:rPr>
              <a:t>Διάταξη</a:t>
            </a:r>
          </a:p>
          <a:p>
            <a:pPr>
              <a:spcBef>
                <a:spcPct val="50000"/>
              </a:spcBef>
            </a:pPr>
            <a:r>
              <a:rPr lang="el-GR" altLang="el-GR" sz="4000" dirty="0" smtClean="0">
                <a:latin typeface="Calibri" panose="020F0502020204030204" pitchFamily="34" charset="0"/>
              </a:rPr>
              <a:t>Αντιστοίχιση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68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ΙΣΟΔΥΝΑΜΙΑ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endParaRPr lang="el-GR" altLang="el-GR" dirty="0" smtClean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l-GR" altLang="el-GR" dirty="0" smtClean="0">
                <a:latin typeface="Calibri" panose="020F0502020204030204" pitchFamily="34" charset="0"/>
              </a:rPr>
              <a:t>Μια </a:t>
            </a:r>
            <a:r>
              <a:rPr lang="el-GR" altLang="el-GR" dirty="0">
                <a:latin typeface="Calibri" panose="020F0502020204030204" pitchFamily="34" charset="0"/>
              </a:rPr>
              <a:t>σχέση </a:t>
            </a:r>
          </a:p>
          <a:p>
            <a:pPr>
              <a:spcBef>
                <a:spcPct val="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είναι σχέση ισοδυναμίας σε ένα σύνολο, </a:t>
            </a:r>
          </a:p>
          <a:p>
            <a:pPr>
              <a:spcBef>
                <a:spcPct val="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όταν ορίζει ένα </a:t>
            </a:r>
            <a:r>
              <a:rPr lang="el-GR" altLang="el-GR" b="1" dirty="0">
                <a:latin typeface="Calibri" panose="020F0502020204030204" pitchFamily="34" charset="0"/>
              </a:rPr>
              <a:t>κριτήριο </a:t>
            </a:r>
          </a:p>
          <a:p>
            <a:pPr>
              <a:spcBef>
                <a:spcPct val="0"/>
              </a:spcBef>
              <a:buNone/>
            </a:pPr>
            <a:r>
              <a:rPr lang="el-GR" altLang="el-GR" dirty="0">
                <a:latin typeface="Calibri" panose="020F0502020204030204" pitchFamily="34" charset="0"/>
              </a:rPr>
              <a:t>με βάση το οποίο </a:t>
            </a:r>
            <a:r>
              <a:rPr lang="el-GR" altLang="el-GR" b="1" u="sng" dirty="0">
                <a:latin typeface="Calibri" panose="020F0502020204030204" pitchFamily="34" charset="0"/>
              </a:rPr>
              <a:t>δύο οποιαδήποτε στοιχεία του συνόλου μπορεί να θεωρηθούν </a:t>
            </a:r>
            <a:r>
              <a:rPr lang="el-GR" altLang="el-GR" b="1" u="sng" dirty="0" smtClean="0">
                <a:latin typeface="Calibri" panose="020F0502020204030204" pitchFamily="34" charset="0"/>
              </a:rPr>
              <a:t>ίδια</a:t>
            </a:r>
          </a:p>
          <a:p>
            <a:pPr>
              <a:spcBef>
                <a:spcPct val="0"/>
              </a:spcBef>
              <a:buNone/>
            </a:pPr>
            <a:endParaRPr lang="el-GR" altLang="el-GR" b="1" u="sng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l-GR" altLang="el-GR" b="1" dirty="0">
                <a:latin typeface="Calibri" panose="020F0502020204030204" pitchFamily="34" charset="0"/>
              </a:rPr>
              <a:t>….. ίδιο ……</a:t>
            </a:r>
          </a:p>
          <a:p>
            <a:pPr>
              <a:spcBef>
                <a:spcPct val="0"/>
              </a:spcBef>
              <a:buNone/>
            </a:pPr>
            <a:endParaRPr lang="el-GR" altLang="el-GR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212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2123</TotalTime>
  <Words>1366</Words>
  <Application>Microsoft Office PowerPoint</Application>
  <PresentationFormat>Προβολή στην οθόνη (4:3)</PresentationFormat>
  <Paragraphs>259</Paragraphs>
  <Slides>47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47</vt:i4>
      </vt:variant>
    </vt:vector>
  </HeadingPairs>
  <TitlesOfParts>
    <vt:vector size="57" baseType="lpstr">
      <vt:lpstr>ＭＳ Ｐゴシック</vt:lpstr>
      <vt:lpstr>新細明體</vt:lpstr>
      <vt:lpstr>宋体</vt:lpstr>
      <vt:lpstr>Arial</vt:lpstr>
      <vt:lpstr>Calibri</vt:lpstr>
      <vt:lpstr>Times New Roman</vt:lpstr>
      <vt:lpstr>Wingdings</vt:lpstr>
      <vt:lpstr>Wingdings 2</vt:lpstr>
      <vt:lpstr>Wingdings 3</vt:lpstr>
      <vt:lpstr>Θέμα του Office</vt:lpstr>
      <vt:lpstr>ΛΟΓΙΚΟ-ΜΑΘΗΜΑΤΙΚΕΣ ΣΧΕΣΕΙΣ &amp;  ΑΡΙΘΜΗΤΙΚΕΣ ΕΝΝΟΙΕΣ  ΣΤΗΝ ΠΡΟΣΧΟΛΙΚΗ ΕΚΠΑΙΔΕΥΣΗ</vt:lpstr>
      <vt:lpstr>ΘΕΜΕΛΙΩΔΕΙΣ ΛΟΓΙΚΟ-ΜΑΘΗΜΑΤΙΚΕΣ ΕΝΝΟΙΕΣ ΚΑΙ ΣΧΕΣΕΙΣ</vt:lpstr>
      <vt:lpstr>ΠΡΟΥΠΟΘΕΣΕΙΣ</vt:lpstr>
      <vt:lpstr>Παρουσίαση του PowerPoint</vt:lpstr>
      <vt:lpstr>Παρουσίαση του PowerPoint</vt:lpstr>
      <vt:lpstr>Παρουσίαση του PowerPoint</vt:lpstr>
      <vt:lpstr>ΣΧΕΣΗ</vt:lpstr>
      <vt:lpstr>ΛΟΓΙΚΟ-ΜΑΘΗΜΑΤΙΚΕΣ ΣΧΕΣΕΙΣ</vt:lpstr>
      <vt:lpstr>ΙΣΟΔΥΝΑΜΙΑ</vt:lpstr>
      <vt:lpstr>Παρουσίαση του PowerPoint</vt:lpstr>
      <vt:lpstr>Παρουσίαση του PowerPoint</vt:lpstr>
      <vt:lpstr>ΣΧΕΣΗ ΙΣΟΔΥΝΑΜΙΑΣ</vt:lpstr>
      <vt:lpstr>ΔΙΑΚΡΙΣΗ – ΣΥΓΚΡΙΣΗ ΑΝΤΙΚΕΙΜΕΝΩΝ</vt:lpstr>
      <vt:lpstr>ΔΙΑΚΡΙΣΗ – ΣΥΓΚΡΙΣΗ ΑΝΤΙΚΕΙΜΕΝΩΝ</vt:lpstr>
      <vt:lpstr>ΙΣΟΔΥΝΑΜΕΣ ΝΟΗΤΙΚΕΣ ΕΝΕΡΓΕΙΕΣ</vt:lpstr>
      <vt:lpstr>ΔΙΑΚΡΙΣΗ ΚΑΙ ΤΑΥΤΙΣΗ ΑΝΤΙΚΕΙΜΕΝΩΝ</vt:lpstr>
      <vt:lpstr>ΔΙΑΚΡΙΣΗ ΦΥΣΙΚΩΝ ΧΑΡΑΚΤΗΡΙΣΤΙΚΩΝ ΤΩΝ ΑΝΤΙΚΕΙΜΕΝΩΝ</vt:lpstr>
      <vt:lpstr>ΤΑΥΤΙΣΗ ΚΑΙ ΔΙΑΚΡΙΣΗ</vt:lpstr>
      <vt:lpstr>Παρουσίαση του PowerPoint</vt:lpstr>
      <vt:lpstr>ΣΧΕΣΕΙΣ ΕΓΚΛΕΙΣΜΟΥ Η ΣΥΜΠΕΡΙΛΗΨΗΣ</vt:lpstr>
      <vt:lpstr>Παρουσίαση του PowerPoint</vt:lpstr>
      <vt:lpstr>ΣΧΕΣΕΙΣ ΑΝΑΜΕΣΑ ΣΤΑ ΜΕΡΗ ΚΑΙ ΣΤΟ ΟΛΟ</vt:lpstr>
      <vt:lpstr>Σχέση ισοδυναμίας  «ίδιο σχήμα»</vt:lpstr>
      <vt:lpstr>Σχέση ισοδυναμίας  «ίδιο σχήμα»</vt:lpstr>
      <vt:lpstr>Σχέση ισοδυναμίας  «ίδιο σχήμα»</vt:lpstr>
      <vt:lpstr>Παρουσίαση του PowerPoint</vt:lpstr>
      <vt:lpstr>Ο ΟΡΙΣΜΟΣ</vt:lpstr>
      <vt:lpstr>ΛΟΓΙΚΟ-ΜΑΘΗΤΙΚΕΣ ΣΧΕΣΕΙΣ</vt:lpstr>
      <vt:lpstr>ΔΙΑΤΑΞΗ</vt:lpstr>
      <vt:lpstr>Παρουσίαση του PowerPoint</vt:lpstr>
      <vt:lpstr>ΕΙΔΗ ΣΕΙΡΟΘΕΤΗΣΕΩΝ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ΛΟΓΙΚΟ-ΜΑΘΗΜΑΤΙΚΕΣ ΣΧΕΣΕΙΣ</vt:lpstr>
      <vt:lpstr>ΑΝΤΙΣΤΟΙΧΙΣΗ</vt:lpstr>
      <vt:lpstr>ΣΧΕΣΗ ΑΝΤΙΣΤΟΙΧΙΣΗΣ</vt:lpstr>
      <vt:lpstr>ΣΥΝΑΡΤΗΣΗ</vt:lpstr>
      <vt:lpstr>ΣΥΝΑΡΤΗΣΗ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Athanasia</cp:lastModifiedBy>
  <cp:revision>262</cp:revision>
  <dcterms:created xsi:type="dcterms:W3CDTF">2012-09-06T09:03:05Z</dcterms:created>
  <dcterms:modified xsi:type="dcterms:W3CDTF">2015-08-29T17:00:45Z</dcterms:modified>
</cp:coreProperties>
</file>