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314" r:id="rId3"/>
    <p:sldId id="315" r:id="rId4"/>
    <p:sldId id="330" r:id="rId5"/>
    <p:sldId id="331" r:id="rId6"/>
    <p:sldId id="318" r:id="rId7"/>
    <p:sldId id="319" r:id="rId8"/>
    <p:sldId id="332" r:id="rId9"/>
    <p:sldId id="333" r:id="rId10"/>
    <p:sldId id="334" r:id="rId11"/>
    <p:sldId id="355" r:id="rId12"/>
    <p:sldId id="324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280" r:id="rId32"/>
    <p:sldId id="290" r:id="rId33"/>
    <p:sldId id="295" r:id="rId34"/>
    <p:sldId id="299" r:id="rId35"/>
    <p:sldId id="292" r:id="rId36"/>
    <p:sldId id="291" r:id="rId37"/>
    <p:sldId id="294" r:id="rId3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14"/>
            <p14:sldId id="315"/>
            <p14:sldId id="330"/>
            <p14:sldId id="331"/>
            <p14:sldId id="318"/>
            <p14:sldId id="319"/>
            <p14:sldId id="332"/>
            <p14:sldId id="333"/>
            <p14:sldId id="334"/>
            <p14:sldId id="355"/>
            <p14:sldId id="324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5" autoAdjust="0"/>
    <p:restoredTop sz="99309" autoAdjust="0"/>
  </p:normalViewPr>
  <p:slideViewPr>
    <p:cSldViewPr>
      <p:cViewPr varScale="1">
        <p:scale>
          <a:sx n="83" d="100"/>
          <a:sy n="83" d="100"/>
        </p:scale>
        <p:origin x="84" y="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14/9/2015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8743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8633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7274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5568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1762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47900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9016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9655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2109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04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21553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8825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23256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60434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8055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94283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09345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30193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52741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25075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6900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32971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76437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3448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3329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4115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800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4966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1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 διαδοχικές επεκτάσεις της έννοιας του αριθμού: ακέραιος, κλάσμα, ρητός και πραγματικός αριθμός</a:t>
            </a:r>
            <a:endParaRPr lang="el-GR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 διαδοχικές επεκτάσεις της έννοιας του αριθμού: ακέραιος, κλάσμα, ρητός και πραγματικός αριθμός</a:t>
            </a:r>
            <a:endParaRPr lang="el-GR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 διαδοχικές επεκτάσεις της έννοιας του αριθμού: ακέραιος, κλάσμα, ρητός και πραγματικός αριθμός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 διαδοχικές επεκτάσεις της έννοιας του αριθμού: ακέραιος, κλάσμα, ρητός και πραγματικός αριθμός</a:t>
            </a:r>
            <a:endParaRPr lang="el-GR" sz="1000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 διαδοχικές επεκτάσεις της έννοιας του αριθμού: ακέραιος, κλάσμα, ρητός και πραγματικός αριθμός</a:t>
            </a:r>
            <a:endParaRPr lang="el-GR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 διαδοχικές επεκτάσεις της έννοιας του αριθμού: ακέραιος, κλάσμα, ρητός και πραγματικός αριθμός</a:t>
            </a:r>
            <a:endParaRPr lang="el-GR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Οι διαδοχικές επεκτάσεις της έννοιας του αριθμού: ακέραιος, κλάσμα, ρητός και πραγματικός αριθμός</a:t>
            </a:r>
            <a:endParaRPr lang="el-GR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rgbClr val="5075BC"/>
                </a:solidFill>
              </a:rPr>
              <a:t>ΛΟΓΙΚΟ-ΜΑΘΗΜΑΤΙΚΕΣ </a:t>
            </a:r>
            <a:r>
              <a:rPr lang="el-GR" sz="3200" dirty="0">
                <a:solidFill>
                  <a:srgbClr val="5075BC"/>
                </a:solidFill>
              </a:rPr>
              <a:t>ΣΧΕΣΕΙΣ &amp; </a:t>
            </a:r>
            <a:br>
              <a:rPr lang="el-GR" sz="3200" dirty="0">
                <a:solidFill>
                  <a:srgbClr val="5075BC"/>
                </a:solidFill>
              </a:rPr>
            </a:br>
            <a:r>
              <a:rPr lang="el-GR" sz="3200" dirty="0">
                <a:solidFill>
                  <a:srgbClr val="5075BC"/>
                </a:solidFill>
              </a:rPr>
              <a:t>ΑΡΙΘΜΗΤΙΚΕΣ ΕΝΝΟΙΕΣ </a:t>
            </a:r>
            <a:br>
              <a:rPr lang="el-GR" sz="3200" dirty="0">
                <a:solidFill>
                  <a:srgbClr val="5075BC"/>
                </a:solidFill>
              </a:rPr>
            </a:br>
            <a:r>
              <a:rPr lang="el-GR" sz="3200" dirty="0">
                <a:solidFill>
                  <a:srgbClr val="5075BC"/>
                </a:solidFill>
              </a:rPr>
              <a:t>ΣΤΗΝ ΠΡΟΣΧΟΛΙΚΗ ΕΚΠΑΙΔΕΥΣΗ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63824" y="3645024"/>
            <a:ext cx="7776864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5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>
                <a:latin typeface="+mj-lt"/>
                <a:ea typeface="+mj-ea"/>
                <a:cs typeface="+mj-cs"/>
              </a:rPr>
              <a:t>Οι διαδοχικές επεκτάσεις της έννοιας του αριθμού: ακέραιος, κλάσμα, ρητός και πραγματικός αριθμός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800" dirty="0"/>
              <a:t>Δημήτρης </a:t>
            </a:r>
            <a:r>
              <a:rPr lang="el-GR" sz="2800" dirty="0" smtClean="0"/>
              <a:t>Χασάπης</a:t>
            </a:r>
            <a:endParaRPr lang="el-GR" sz="2800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400" b="1" dirty="0" smtClean="0"/>
              <a:t>Τμήμα </a:t>
            </a:r>
            <a:r>
              <a:rPr lang="el-GR" sz="2400" b="1" dirty="0"/>
              <a:t>Εκπαίδευσης και </a:t>
            </a:r>
            <a:r>
              <a:rPr lang="el-GR" sz="2400" b="1" dirty="0" smtClean="0"/>
              <a:t>Αγωγής στην </a:t>
            </a:r>
            <a:r>
              <a:rPr lang="el-GR" sz="2400" b="1" dirty="0"/>
              <a:t>Προσχολική Ηλικία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800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ΡΟΛΟΣ ΤΟΥ ΜΗΔΕΝ ΣΤΙΣ ΑΡΙΘΜΗΤΙΚΕΣ ΠΡΑΞΕΙΣ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2644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500" dirty="0"/>
              <a:t>Το μηδέν έχει διαφορετικό ρόλο στις αριθμητικές πράξεις:</a:t>
            </a:r>
          </a:p>
          <a:p>
            <a:pPr marL="0" indent="0">
              <a:buNone/>
            </a:pPr>
            <a:endParaRPr lang="el-GR" sz="2500" dirty="0"/>
          </a:p>
          <a:p>
            <a:pPr marL="0" indent="0">
              <a:buNone/>
            </a:pPr>
            <a:r>
              <a:rPr lang="el-GR" sz="2500" dirty="0" smtClean="0"/>
              <a:t>Πρόσθεση-αφαίρεση  	</a:t>
            </a:r>
            <a:r>
              <a:rPr lang="el-GR" sz="2500" b="1" dirty="0" smtClean="0"/>
              <a:t>0</a:t>
            </a:r>
            <a:r>
              <a:rPr lang="el-GR" sz="2500" dirty="0" smtClean="0"/>
              <a:t> </a:t>
            </a:r>
            <a:r>
              <a:rPr lang="el-GR" sz="2500" dirty="0"/>
              <a:t>+ 1 = </a:t>
            </a:r>
            <a:r>
              <a:rPr lang="el-GR" sz="2500" b="1" dirty="0" smtClean="0"/>
              <a:t>1</a:t>
            </a:r>
            <a:r>
              <a:rPr lang="el-GR" sz="2500" dirty="0" smtClean="0"/>
              <a:t>     ουδέτερο </a:t>
            </a:r>
            <a:r>
              <a:rPr lang="el-GR" sz="2500" dirty="0"/>
              <a:t>στοιχείο</a:t>
            </a:r>
          </a:p>
          <a:p>
            <a:pPr marL="0" indent="0">
              <a:buNone/>
            </a:pPr>
            <a:r>
              <a:rPr lang="el-GR" sz="2500" dirty="0"/>
              <a:t>Πολλαπλασιασμός	</a:t>
            </a:r>
            <a:r>
              <a:rPr lang="el-GR" sz="2500" dirty="0" smtClean="0"/>
              <a:t>            	</a:t>
            </a:r>
            <a:r>
              <a:rPr lang="el-GR" sz="2500" b="1" dirty="0" smtClean="0"/>
              <a:t>0</a:t>
            </a:r>
            <a:r>
              <a:rPr lang="el-GR" sz="2500" dirty="0" smtClean="0"/>
              <a:t> </a:t>
            </a:r>
            <a:r>
              <a:rPr lang="el-GR" sz="2500" dirty="0"/>
              <a:t>x 1 = </a:t>
            </a:r>
            <a:r>
              <a:rPr lang="el-GR" sz="2500" b="1" dirty="0" smtClean="0"/>
              <a:t>0 </a:t>
            </a:r>
            <a:r>
              <a:rPr lang="el-GR" sz="2500" dirty="0" smtClean="0"/>
              <a:t>    στοιχείο </a:t>
            </a:r>
            <a:r>
              <a:rPr lang="el-GR" sz="2500" dirty="0"/>
              <a:t>που 					</a:t>
            </a:r>
            <a:r>
              <a:rPr lang="el-GR" sz="2500" dirty="0" smtClean="0"/>
              <a:t>                    μηδενίζει </a:t>
            </a:r>
            <a:r>
              <a:rPr lang="el-GR" sz="2500" dirty="0"/>
              <a:t>κάθε 					</a:t>
            </a:r>
            <a:r>
              <a:rPr lang="el-GR" sz="2500" dirty="0" smtClean="0"/>
              <a:t>       	       μέγεθος</a:t>
            </a:r>
            <a:r>
              <a:rPr lang="el-GR" sz="2500" dirty="0"/>
              <a:t>	</a:t>
            </a:r>
          </a:p>
          <a:p>
            <a:pPr marL="0" indent="0">
              <a:buNone/>
            </a:pPr>
            <a:r>
              <a:rPr lang="el-GR" sz="2500" dirty="0"/>
              <a:t>Διαίρεση 			1 : </a:t>
            </a:r>
            <a:r>
              <a:rPr lang="el-GR" sz="2500" b="1" dirty="0"/>
              <a:t>0</a:t>
            </a:r>
            <a:r>
              <a:rPr lang="el-GR" sz="2500" dirty="0"/>
              <a:t> = </a:t>
            </a:r>
            <a:r>
              <a:rPr lang="el-GR" sz="2500" b="1" dirty="0"/>
              <a:t>άπειρο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788024" y="4941168"/>
            <a:ext cx="3816424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200" dirty="0">
                <a:latin typeface="+mn-lt"/>
              </a:rPr>
              <a:t>Αφού δεν μπορούμε να διαιρέσουμε έναν αριθμό με το 0, τότε το 0 δεν μπορεί να θεωρείται αριθμός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9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dirty="0"/>
              <a:t>0, 1, 2, 3, 4, 5, 6, 7, 8, 9, ……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ΦΥΣΙΚΟΙ ΑΡΙΘΜΟΙ </a:t>
            </a:r>
            <a:r>
              <a:rPr lang="el-GR" sz="3600" b="1" dirty="0" err="1">
                <a:latin typeface="Bookman Old Style" panose="02050604050505020204" pitchFamily="18" charset="0"/>
              </a:rPr>
              <a:t>Νο</a:t>
            </a:r>
            <a:r>
              <a:rPr lang="el-GR" sz="4000" dirty="0" smtClean="0"/>
              <a:t> 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401649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ΑΡΝΗΤΙΚΟΙ ΑΡΙΘΜΟΙ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dirty="0"/>
              <a:t>η ανάγκη να διατυπωθεί ταυτόχρονα με τον </a:t>
            </a:r>
            <a:r>
              <a:rPr lang="el-GR" b="1" dirty="0"/>
              <a:t>αριθμό μέτρο </a:t>
            </a:r>
            <a:r>
              <a:rPr lang="el-GR" dirty="0"/>
              <a:t>και η </a:t>
            </a:r>
            <a:r>
              <a:rPr lang="el-GR" b="1" dirty="0"/>
              <a:t>κατεύθυνση μιας ποσοτικής μεταβολής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επιβάλλει την έννοια του </a:t>
            </a:r>
            <a:r>
              <a:rPr lang="el-GR" b="1" dirty="0"/>
              <a:t>αρνητικού αριθμού 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και κατά συνέπεια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τη </a:t>
            </a:r>
            <a:r>
              <a:rPr lang="el-GR" b="1" dirty="0"/>
              <a:t>διάκριση αρνητικών και θετικών αριθμών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817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ΜΕΤΡΗΣΕΙΣ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2800" dirty="0"/>
              <a:t>Οι </a:t>
            </a:r>
            <a:r>
              <a:rPr lang="el-GR" sz="2800" b="1" dirty="0"/>
              <a:t>αρνητικοί αριθμοί </a:t>
            </a:r>
            <a:r>
              <a:rPr lang="el-GR" sz="2800" dirty="0"/>
              <a:t>προκύπτουν ως μέτρα μεγεθών σε μετρήσεις, στις οποίες χρησιμοποιείται: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dirty="0" smtClean="0"/>
              <a:t>μια </a:t>
            </a:r>
            <a:r>
              <a:rPr lang="el-GR" b="1" dirty="0"/>
              <a:t>προσανατολισμένη κλίμακα </a:t>
            </a:r>
            <a:r>
              <a:rPr lang="el-GR" dirty="0"/>
              <a:t>μέτρησης και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dirty="0"/>
              <a:t>ένα αντίστοιχο </a:t>
            </a:r>
            <a:r>
              <a:rPr lang="el-GR" b="1" dirty="0"/>
              <a:t>σύστημα μέτρησης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dirty="0"/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900113" y="4084737"/>
            <a:ext cx="7343775" cy="1360487"/>
            <a:chOff x="567" y="2115"/>
            <a:chExt cx="4626" cy="857"/>
          </a:xfrm>
        </p:grpSpPr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66" y="2432"/>
              <a:ext cx="3628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 b="1">
                <a:solidFill>
                  <a:srgbClr val="5075BC"/>
                </a:solidFill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880" y="2296"/>
              <a:ext cx="0" cy="273"/>
            </a:xfrm>
            <a:prstGeom prst="line">
              <a:avLst/>
            </a:prstGeom>
            <a:noFill/>
            <a:ln w="57150">
              <a:solidFill>
                <a:srgbClr val="5075B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 b="1">
                <a:solidFill>
                  <a:srgbClr val="5075BC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334" y="2341"/>
              <a:ext cx="0" cy="182"/>
            </a:xfrm>
            <a:prstGeom prst="line">
              <a:avLst/>
            </a:prstGeom>
            <a:noFill/>
            <a:ln w="57150">
              <a:solidFill>
                <a:srgbClr val="5075B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 b="1">
                <a:solidFill>
                  <a:srgbClr val="5075BC"/>
                </a:solidFill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2426" y="2341"/>
              <a:ext cx="0" cy="182"/>
            </a:xfrm>
            <a:prstGeom prst="line">
              <a:avLst/>
            </a:prstGeom>
            <a:noFill/>
            <a:ln w="57150">
              <a:solidFill>
                <a:srgbClr val="5075B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 b="1">
                <a:solidFill>
                  <a:srgbClr val="5075BC"/>
                </a:solidFill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245" y="2568"/>
              <a:ext cx="12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3600" b="1">
                  <a:solidFill>
                    <a:srgbClr val="5075BC"/>
                  </a:solidFill>
                  <a:latin typeface="+mn-lt"/>
                </a:rPr>
                <a:t>-1   0  +1 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785" y="2160"/>
              <a:ext cx="4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4800" b="1">
                  <a:solidFill>
                    <a:srgbClr val="5075BC"/>
                  </a:solidFill>
                  <a:latin typeface="+mn-lt"/>
                </a:rPr>
                <a:t>+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567" y="2115"/>
              <a:ext cx="4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4800" b="1">
                  <a:solidFill>
                    <a:srgbClr val="5075BC"/>
                  </a:solidFill>
                  <a:latin typeface="+mn-lt"/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0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ΚΛΙΜΑΚΑ ΚΕΛΣΙΟΥ ΚΑΙ ΣΥΣΤΗΜΑ ΜΕΤΡΗΣΗΣ ΤΗΣ ΘΕΡΜΟΚΡΑΣΙΑΣ</a:t>
            </a:r>
            <a:endParaRPr lang="el-GR" dirty="0"/>
          </a:p>
        </p:txBody>
      </p:sp>
      <p:pic>
        <p:nvPicPr>
          <p:cNvPr id="8" name="Θέση περιεχομένου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028" y="1600199"/>
            <a:ext cx="1513305" cy="4896000"/>
          </a:xfrm>
        </p:spPr>
      </p:pic>
      <p:sp>
        <p:nvSpPr>
          <p:cNvPr id="7" name="Θέση περιεχομένου 6"/>
          <p:cNvSpPr>
            <a:spLocks noGrp="1"/>
          </p:cNvSpPr>
          <p:nvPr>
            <p:ph sz="half" idx="2"/>
          </p:nvPr>
        </p:nvSpPr>
        <p:spPr>
          <a:xfrm>
            <a:off x="3923928" y="1600200"/>
            <a:ext cx="4762872" cy="4895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dirty="0"/>
              <a:t>Στη χρήση της κλίμακας αυτής αποτυπώνονται πολλές φορές οι εννοιολογικές δυσχέρειες κατανόησης και απόδοσης νοήματος στην έννοια των αρνητικών αριθμών. </a:t>
            </a:r>
          </a:p>
          <a:p>
            <a:pPr marL="0" indent="0">
              <a:buNone/>
            </a:pPr>
            <a:endParaRPr lang="el-GR" sz="2400" dirty="0" smtClean="0"/>
          </a:p>
          <a:p>
            <a:pPr marL="0" indent="0" algn="ctr">
              <a:buNone/>
            </a:pPr>
            <a:r>
              <a:rPr lang="el-GR" sz="2400" b="1" dirty="0" smtClean="0"/>
              <a:t>Παράδειγμα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η ένδειξη  </a:t>
            </a:r>
            <a:r>
              <a:rPr lang="el-GR" sz="2400" b="1" dirty="0"/>
              <a:t>-3  </a:t>
            </a:r>
            <a:r>
              <a:rPr lang="el-GR" sz="2400" dirty="0"/>
              <a:t>στο θερμόμετρο “διαβάζεται” και εκφράζεται πολλές φορές, όχι ως “</a:t>
            </a:r>
            <a:r>
              <a:rPr lang="el-GR" sz="2400" b="1" dirty="0"/>
              <a:t>πλην 3”, </a:t>
            </a:r>
            <a:r>
              <a:rPr lang="el-GR" sz="2400" dirty="0"/>
              <a:t>αλλά </a:t>
            </a:r>
            <a:r>
              <a:rPr lang="el-GR" sz="2400" b="1" dirty="0"/>
              <a:t>ως </a:t>
            </a:r>
            <a:r>
              <a:rPr lang="el-GR" sz="2400" dirty="0"/>
              <a:t>“</a:t>
            </a:r>
            <a:r>
              <a:rPr lang="el-GR" sz="2400" b="1" dirty="0"/>
              <a:t>3 υπό το μηδέν</a:t>
            </a:r>
            <a:r>
              <a:rPr lang="el-GR" sz="2400" dirty="0"/>
              <a:t>”.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23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ΠΡΑΞΕΙΣ ΑΡΙΘΜΩΝ: ΜΕΤΑΒΟΛΗ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 b="1" dirty="0" smtClean="0"/>
          </a:p>
          <a:p>
            <a:pPr marL="0" indent="0" algn="ctr">
              <a:buNone/>
            </a:pPr>
            <a:r>
              <a:rPr lang="el-GR" b="1" dirty="0" smtClean="0"/>
              <a:t>Πρόσθεση </a:t>
            </a:r>
            <a:r>
              <a:rPr lang="el-GR" b="1" dirty="0"/>
              <a:t>- Αφαίρεση</a:t>
            </a:r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/>
              <a:t>Έχω 3 και πρέπει να δώσω 5. </a:t>
            </a:r>
            <a:br>
              <a:rPr lang="el-GR" dirty="0"/>
            </a:br>
            <a:r>
              <a:rPr lang="el-GR" b="1" dirty="0"/>
              <a:t>Πόσα μου </a:t>
            </a:r>
            <a:r>
              <a:rPr lang="el-GR" b="1" dirty="0" smtClean="0"/>
              <a:t>λείπουν;</a:t>
            </a:r>
            <a:endParaRPr lang="el-GR" b="1" dirty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3 – 5 = </a:t>
            </a:r>
            <a:r>
              <a:rPr lang="el-GR" b="1" dirty="0" smtClean="0"/>
              <a:t>;</a:t>
            </a:r>
            <a:endParaRPr lang="el-GR" b="1" dirty="0"/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273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ΕΝΝΟΙΑ ΑΡΝΗΤΙΚΟΥ ΑΡΙΘΜΟΥ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 lnSpcReduction="10000"/>
          </a:bodyPr>
          <a:lstStyle/>
          <a:p>
            <a:pPr marL="108000" indent="0">
              <a:spcBef>
                <a:spcPct val="50000"/>
              </a:spcBef>
              <a:buNone/>
            </a:pPr>
            <a:r>
              <a:rPr lang="el-GR" altLang="zh-CN" sz="2800" dirty="0" smtClean="0"/>
              <a:t>Σε </a:t>
            </a:r>
            <a:r>
              <a:rPr lang="el-GR" altLang="zh-CN" sz="2800" dirty="0"/>
              <a:t>καταστάσεις μεταβολής του μέτρου ενός μεγέθους, στις οποίες το μέτρο της μεταβολής είναι μεγαλύτερο από το αρχικό μέτρο του μεγέθους, </a:t>
            </a:r>
            <a:r>
              <a:rPr lang="el-GR" altLang="el-GR" sz="2800" dirty="0"/>
              <a:t>η έκφραση της διαφοράς (</a:t>
            </a:r>
            <a:r>
              <a:rPr lang="el-GR" altLang="el-GR" sz="2800" b="1" dirty="0"/>
              <a:t>το αποτέλεσμα μιας αφαίρεσης</a:t>
            </a:r>
            <a:r>
              <a:rPr lang="el-GR" altLang="el-GR" sz="2800" dirty="0"/>
              <a:t>) </a:t>
            </a:r>
          </a:p>
          <a:p>
            <a:pPr algn="ctr">
              <a:spcBef>
                <a:spcPct val="50000"/>
              </a:spcBef>
              <a:buNone/>
            </a:pPr>
            <a:endParaRPr lang="el-GR" altLang="zh-CN" sz="2800" dirty="0"/>
          </a:p>
          <a:p>
            <a:pPr algn="ctr">
              <a:spcBef>
                <a:spcPct val="50000"/>
              </a:spcBef>
              <a:buNone/>
            </a:pPr>
            <a:r>
              <a:rPr lang="el-GR" altLang="zh-CN" sz="2800" dirty="0"/>
              <a:t>επιβάλλει την έννοια του </a:t>
            </a:r>
            <a:r>
              <a:rPr lang="el-GR" altLang="zh-CN" sz="2800" b="1" dirty="0"/>
              <a:t>αρνητικού αριθμού </a:t>
            </a:r>
            <a:endParaRPr lang="el-GR" altLang="zh-CN" sz="2800" b="1" dirty="0" smtClean="0"/>
          </a:p>
          <a:p>
            <a:pPr algn="ctr">
              <a:spcBef>
                <a:spcPct val="50000"/>
              </a:spcBef>
              <a:buNone/>
            </a:pPr>
            <a:endParaRPr lang="el-GR" altLang="zh-CN" sz="2800" b="1" dirty="0"/>
          </a:p>
          <a:p>
            <a:pPr algn="ctr">
              <a:spcBef>
                <a:spcPct val="0"/>
              </a:spcBef>
              <a:buNone/>
            </a:pPr>
            <a:r>
              <a:rPr lang="el-GR" altLang="zh-CN" sz="2800" dirty="0"/>
              <a:t>και κατά </a:t>
            </a:r>
            <a:r>
              <a:rPr lang="el-GR" altLang="zh-CN" sz="2800" dirty="0" smtClean="0"/>
              <a:t>συνέπεια</a:t>
            </a:r>
          </a:p>
          <a:p>
            <a:pPr algn="ctr">
              <a:spcBef>
                <a:spcPct val="0"/>
              </a:spcBef>
              <a:buNone/>
            </a:pPr>
            <a:endParaRPr lang="el-GR" altLang="zh-CN" sz="2800" dirty="0"/>
          </a:p>
          <a:p>
            <a:pPr algn="ctr">
              <a:spcBef>
                <a:spcPct val="0"/>
              </a:spcBef>
              <a:buNone/>
            </a:pPr>
            <a:r>
              <a:rPr lang="el-GR" altLang="zh-CN" sz="2800" dirty="0"/>
              <a:t>τη διάκριση αρνητικών και θετικών αριθμών</a:t>
            </a:r>
            <a:endParaRPr lang="el-GR" altLang="el-GR" sz="2800" dirty="0"/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962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ΤΡΟΠΟΠΟΙΗΣΗ ΤΗΣ ΕΝΝΟΙΑΣ ΤΟΥ ΦΥΣΙΚΟΥ ΑΡΙΘΜΟΥ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b="1" dirty="0"/>
              <a:t>Η έννοια του φυσικού αριθμού τροποποιείται </a:t>
            </a:r>
          </a:p>
          <a:p>
            <a:pPr marL="0" indent="0" algn="ctr">
              <a:buNone/>
            </a:pPr>
            <a:r>
              <a:rPr lang="el-GR" dirty="0"/>
              <a:t>και </a:t>
            </a:r>
          </a:p>
          <a:p>
            <a:pPr marL="0" indent="0" algn="ctr">
              <a:buNone/>
            </a:pPr>
            <a:r>
              <a:rPr lang="el-GR" dirty="0"/>
              <a:t>Για κάθε φυσικό αριθμό  </a:t>
            </a:r>
            <a:r>
              <a:rPr lang="el-GR" b="1" dirty="0"/>
              <a:t>n</a:t>
            </a:r>
            <a:r>
              <a:rPr lang="el-GR" dirty="0"/>
              <a:t>  (ο οποίος ονομάζεται </a:t>
            </a:r>
            <a:r>
              <a:rPr lang="el-GR" b="1" dirty="0"/>
              <a:t>θετικός αριθμός</a:t>
            </a:r>
            <a:r>
              <a:rPr lang="el-GR" dirty="0"/>
              <a:t>) ορίζεται ένας αντίθετος αριθμός </a:t>
            </a:r>
            <a:r>
              <a:rPr lang="el-GR" b="1" dirty="0"/>
              <a:t>–n </a:t>
            </a:r>
            <a:r>
              <a:rPr lang="el-GR" dirty="0"/>
              <a:t>(ο οποίος ονομάζεται </a:t>
            </a:r>
            <a:r>
              <a:rPr lang="el-GR" b="1" dirty="0"/>
              <a:t>αρνητικός αριθμός</a:t>
            </a:r>
            <a:r>
              <a:rPr lang="el-GR" dirty="0"/>
              <a:t>) </a:t>
            </a:r>
          </a:p>
          <a:p>
            <a:pPr marL="0" indent="0" algn="ctr">
              <a:buNone/>
            </a:pPr>
            <a:r>
              <a:rPr lang="el-GR" b="1" dirty="0"/>
              <a:t>n + (–n) = 0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083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Ζ  ΣΥΝΟΛΟ ΤΩΝ ΑΚΕΡΑΙΩΝ ΑΡΙΘΜΩΝ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Το σύνολο που περιλαμβάνει τους θετικούς και αρνητικούς αριθμούς μαζί με το μηδέν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ονομάζεται </a:t>
            </a:r>
            <a:r>
              <a:rPr lang="el-GR" altLang="el-GR" b="1" dirty="0"/>
              <a:t>ΣΥΝΟΛΟ ΤΩΝ ΑΚΕΡΑΙΩΝ ΑΡΙΘΜΩΝ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και συμβολίζεται με το λατινικό γράμμα </a:t>
            </a:r>
            <a:r>
              <a:rPr lang="el-GR" altLang="el-GR" b="1" dirty="0"/>
              <a:t>Ζ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(αρχικό της γερμανικής λέξης </a:t>
            </a:r>
            <a:r>
              <a:rPr lang="el-GR" altLang="el-GR" i="1" dirty="0" err="1"/>
              <a:t>Zahl</a:t>
            </a:r>
            <a:r>
              <a:rPr lang="el-GR" altLang="el-GR" i="1" dirty="0"/>
              <a:t> </a:t>
            </a:r>
            <a:r>
              <a:rPr lang="el-GR" altLang="el-GR" dirty="0"/>
              <a:t>αριθμός) </a:t>
            </a:r>
          </a:p>
          <a:p>
            <a:pPr algn="ctr">
              <a:spcBef>
                <a:spcPct val="50000"/>
              </a:spcBef>
              <a:buNone/>
            </a:pPr>
            <a:endParaRPr lang="el-GR" altLang="el-GR" dirty="0"/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Τα στοιχεία του συνόλου αυτού (ζεύγη συμβόλων </a:t>
            </a:r>
            <a:r>
              <a:rPr lang="en-US" altLang="el-GR" dirty="0">
                <a:cs typeface="Times New Roman" panose="02020603050405020304" pitchFamily="18" charset="0"/>
              </a:rPr>
              <a:t>±</a:t>
            </a:r>
            <a:r>
              <a:rPr lang="el-GR" altLang="el-GR" dirty="0">
                <a:cs typeface="Times New Roman" panose="02020603050405020304" pitchFamily="18" charset="0"/>
              </a:rPr>
              <a:t> </a:t>
            </a:r>
            <a:r>
              <a:rPr lang="el-GR" altLang="el-GR" dirty="0"/>
              <a:t>και φυσικών αριθμών) ονομάζονται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ΑΚΕΡΑΙΟΙ ΑΡΙΘΜΟΙ.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01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ΣΥΝΟΛΟ ΑΚΕΡΑΙΩΝ ΑΡΙΘΜΩΝ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b="1" dirty="0"/>
              <a:t>Στο σύνολο των ακεραίων αριθμών</a:t>
            </a:r>
          </a:p>
          <a:p>
            <a:pPr marL="0" indent="0" algn="ctr">
              <a:buNone/>
            </a:pPr>
            <a:r>
              <a:rPr lang="el-GR" dirty="0"/>
              <a:t>ορίζεται</a:t>
            </a:r>
          </a:p>
          <a:p>
            <a:pPr marL="0" indent="0" algn="ctr">
              <a:buNone/>
            </a:pPr>
            <a:r>
              <a:rPr lang="el-GR" b="1" dirty="0"/>
              <a:t>η διάταξη των αριθμών</a:t>
            </a:r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και</a:t>
            </a:r>
            <a:endParaRPr lang="el-GR" dirty="0"/>
          </a:p>
          <a:p>
            <a:pPr marL="0" indent="0" algn="ctr">
              <a:buNone/>
            </a:pPr>
            <a:r>
              <a:rPr lang="el-GR" b="1" dirty="0"/>
              <a:t>οι πράξεις της πρόσθεσης και του πολλαπλασιασμού αριθμών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87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ΑΚΕΡΑΙΟΙ ΑΡΙΘΜΟΙ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503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11723" y="2132856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012035" y="2132856"/>
            <a:ext cx="1000125" cy="928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369098" y="4633168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l-GR" sz="1800">
              <a:latin typeface="Calibri" panose="020F050202020403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83160" y="4633168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868910" y="4776043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84296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Έλλειψη"/>
          <p:cNvSpPr>
            <a:spLocks noChangeArrowheads="1"/>
          </p:cNvSpPr>
          <p:nvPr/>
        </p:nvSpPr>
        <p:spPr bwMode="auto">
          <a:xfrm>
            <a:off x="3603823" y="3752701"/>
            <a:ext cx="5000625" cy="2428875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17761" y="1466701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46511" y="1466701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746698" y="1466701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318323" y="1466701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818511" y="1466701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0" name="6 - Ορθογώνιο"/>
          <p:cNvSpPr>
            <a:spLocks noChangeArrowheads="1"/>
          </p:cNvSpPr>
          <p:nvPr/>
        </p:nvSpPr>
        <p:spPr bwMode="auto">
          <a:xfrm>
            <a:off x="4675386" y="6026001"/>
            <a:ext cx="3143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Calibri" panose="020F0502020204030204" pitchFamily="34" charset="0"/>
              </a:rPr>
              <a:t>+</a:t>
            </a:r>
            <a:r>
              <a:rPr lang="en-US" altLang="el-GR" b="1">
                <a:latin typeface="Calibri" panose="020F0502020204030204" pitchFamily="34" charset="0"/>
              </a:rPr>
              <a:t>5 + (-2)</a:t>
            </a:r>
            <a:r>
              <a:rPr lang="el-GR" altLang="el-GR" b="1">
                <a:latin typeface="Calibri" panose="020F0502020204030204" pitchFamily="34" charset="0"/>
              </a:rPr>
              <a:t> = +3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317948" y="2752576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17761" y="2752576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032448" y="4467076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604073" y="4467076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104261" y="4467076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03448" y="4538514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960761" y="4538514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175073" y="4895701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746323" y="4824264"/>
            <a:ext cx="1000125" cy="928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0" name="20 - Ορθογώνιο"/>
          <p:cNvSpPr>
            <a:spLocks noChangeArrowheads="1"/>
          </p:cNvSpPr>
          <p:nvPr/>
        </p:nvSpPr>
        <p:spPr bwMode="auto">
          <a:xfrm>
            <a:off x="3399036" y="404664"/>
            <a:ext cx="2000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Calibri" panose="020F0502020204030204" pitchFamily="34" charset="0"/>
              </a:rPr>
              <a:t>(+</a:t>
            </a:r>
            <a:r>
              <a:rPr lang="en-US" altLang="el-GR" b="1">
                <a:latin typeface="Calibri" panose="020F0502020204030204" pitchFamily="34" charset="0"/>
              </a:rPr>
              <a:t>5</a:t>
            </a:r>
            <a:r>
              <a:rPr lang="el-GR" altLang="el-GR" b="1">
                <a:latin typeface="Calibri" panose="020F0502020204030204" pitchFamily="34" charset="0"/>
              </a:rPr>
              <a:t>)</a:t>
            </a:r>
            <a:r>
              <a:rPr lang="en-US" altLang="el-GR" b="1">
                <a:latin typeface="Calibri" panose="020F0502020204030204" pitchFamily="34" charset="0"/>
              </a:rPr>
              <a:t> + (-2)</a:t>
            </a:r>
            <a:endParaRPr lang="el-GR" altLang="el-GR" b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22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1 - Έλλειψη"/>
          <p:cNvSpPr>
            <a:spLocks noChangeArrowheads="1"/>
          </p:cNvSpPr>
          <p:nvPr/>
        </p:nvSpPr>
        <p:spPr bwMode="auto">
          <a:xfrm rot="16200000">
            <a:off x="2424534" y="2750344"/>
            <a:ext cx="2928938" cy="17145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5" name="19 - Έλλειψη"/>
          <p:cNvSpPr>
            <a:spLocks noChangeArrowheads="1"/>
          </p:cNvSpPr>
          <p:nvPr/>
        </p:nvSpPr>
        <p:spPr bwMode="auto">
          <a:xfrm rot="16200000">
            <a:off x="495721" y="2821782"/>
            <a:ext cx="2928937" cy="17145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317503" y="1071563"/>
            <a:ext cx="1000125" cy="928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60128" y="1071563"/>
            <a:ext cx="1000125" cy="928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17253" y="5500688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460378" y="5429250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60128" y="3643313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17503" y="3643313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317503" y="2571750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460128" y="2500313"/>
            <a:ext cx="1000125" cy="928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4" name="20 - Ορθογώνιο"/>
          <p:cNvSpPr>
            <a:spLocks noChangeArrowheads="1"/>
          </p:cNvSpPr>
          <p:nvPr/>
        </p:nvSpPr>
        <p:spPr bwMode="auto">
          <a:xfrm>
            <a:off x="4317628" y="357188"/>
            <a:ext cx="2000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Calibri" panose="020F0502020204030204" pitchFamily="34" charset="0"/>
              </a:rPr>
              <a:t>(-2)</a:t>
            </a:r>
            <a:r>
              <a:rPr lang="en-US" altLang="el-GR" b="1">
                <a:latin typeface="Calibri" panose="020F0502020204030204" pitchFamily="34" charset="0"/>
              </a:rPr>
              <a:t> </a:t>
            </a:r>
            <a:r>
              <a:rPr lang="el-GR" altLang="el-GR" b="1">
                <a:latin typeface="Calibri" panose="020F0502020204030204" pitchFamily="34" charset="0"/>
              </a:rPr>
              <a:t>-</a:t>
            </a:r>
            <a:r>
              <a:rPr lang="en-US" altLang="el-GR" b="1">
                <a:latin typeface="Calibri" panose="020F0502020204030204" pitchFamily="34" charset="0"/>
              </a:rPr>
              <a:t> (-</a:t>
            </a:r>
            <a:r>
              <a:rPr lang="el-GR" altLang="el-GR" b="1">
                <a:latin typeface="Calibri" panose="020F0502020204030204" pitchFamily="34" charset="0"/>
              </a:rPr>
              <a:t>4</a:t>
            </a:r>
            <a:r>
              <a:rPr lang="en-US" altLang="el-GR" b="1">
                <a:latin typeface="Calibri" panose="020F0502020204030204" pitchFamily="34" charset="0"/>
              </a:rPr>
              <a:t>)</a:t>
            </a:r>
            <a:endParaRPr lang="el-GR" altLang="el-GR" b="1">
              <a:latin typeface="Calibri" panose="020F0502020204030204" pitchFamily="34" charset="0"/>
            </a:endParaRPr>
          </a:p>
        </p:txBody>
      </p:sp>
      <p:sp>
        <p:nvSpPr>
          <p:cNvPr id="15" name="22 - Ορθογώνιο"/>
          <p:cNvSpPr>
            <a:spLocks noChangeArrowheads="1"/>
          </p:cNvSpPr>
          <p:nvPr/>
        </p:nvSpPr>
        <p:spPr bwMode="auto">
          <a:xfrm>
            <a:off x="5246315" y="5500688"/>
            <a:ext cx="328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Calibri" panose="020F0502020204030204" pitchFamily="34" charset="0"/>
              </a:rPr>
              <a:t>(-2)</a:t>
            </a:r>
            <a:r>
              <a:rPr lang="en-US" altLang="el-GR" b="1">
                <a:latin typeface="Calibri" panose="020F0502020204030204" pitchFamily="34" charset="0"/>
              </a:rPr>
              <a:t> </a:t>
            </a:r>
            <a:r>
              <a:rPr lang="el-GR" altLang="el-GR" b="1">
                <a:latin typeface="Calibri" panose="020F0502020204030204" pitchFamily="34" charset="0"/>
              </a:rPr>
              <a:t>-</a:t>
            </a:r>
            <a:r>
              <a:rPr lang="en-US" altLang="el-GR" b="1">
                <a:latin typeface="Calibri" panose="020F0502020204030204" pitchFamily="34" charset="0"/>
              </a:rPr>
              <a:t> (-</a:t>
            </a:r>
            <a:r>
              <a:rPr lang="el-GR" altLang="el-GR" b="1">
                <a:latin typeface="Calibri" panose="020F0502020204030204" pitchFamily="34" charset="0"/>
              </a:rPr>
              <a:t>4</a:t>
            </a:r>
            <a:r>
              <a:rPr lang="en-US" altLang="el-GR" b="1">
                <a:latin typeface="Calibri" panose="020F0502020204030204" pitchFamily="34" charset="0"/>
              </a:rPr>
              <a:t>) </a:t>
            </a:r>
            <a:r>
              <a:rPr lang="el-GR" altLang="el-GR" b="1">
                <a:latin typeface="Calibri" panose="020F0502020204030204" pitchFamily="34" charset="0"/>
              </a:rPr>
              <a:t>= +2</a:t>
            </a:r>
          </a:p>
        </p:txBody>
      </p:sp>
    </p:spTree>
    <p:extLst>
      <p:ext uri="{BB962C8B-B14F-4D97-AF65-F5344CB8AC3E}">
        <p14:creationId xmlns:p14="http://schemas.microsoft.com/office/powerpoint/2010/main" val="19586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- Στρογγυλεμένο ορθογώνιο"/>
          <p:cNvSpPr>
            <a:spLocks noChangeArrowheads="1"/>
          </p:cNvSpPr>
          <p:nvPr/>
        </p:nvSpPr>
        <p:spPr bwMode="auto">
          <a:xfrm>
            <a:off x="107504" y="3689563"/>
            <a:ext cx="8929687" cy="1211843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 algn="ctr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Calibri" panose="020F0502020204030204" pitchFamily="34" charset="0"/>
            </a:endParaRPr>
          </a:p>
        </p:txBody>
      </p:sp>
      <p:sp>
        <p:nvSpPr>
          <p:cNvPr id="3" name="1 - Ορθογώνιο"/>
          <p:cNvSpPr>
            <a:spLocks noChangeArrowheads="1"/>
          </p:cNvSpPr>
          <p:nvPr/>
        </p:nvSpPr>
        <p:spPr bwMode="auto">
          <a:xfrm>
            <a:off x="3530313" y="332656"/>
            <a:ext cx="16177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 dirty="0">
                <a:latin typeface="Calibri" panose="020F0502020204030204" pitchFamily="34" charset="0"/>
              </a:rPr>
              <a:t>(-2) x (+3)</a:t>
            </a:r>
            <a:endParaRPr lang="el-GR" altLang="el-GR" sz="2800" b="1" dirty="0">
              <a:latin typeface="Calibri" panose="020F050202020403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78941" y="1124744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07691" y="1124744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107879" y="1124744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179566" y="1124744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465441" y="1124744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679879" y="1124744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07691" y="2339181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78941" y="2339181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179316" y="2339181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6465441" y="2339181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5179566" y="2339181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7679879" y="2339181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50379" y="3839369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679129" y="3839369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179316" y="3839369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251004" y="3839369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536879" y="3839369"/>
            <a:ext cx="1052512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7751316" y="3839369"/>
            <a:ext cx="1052513" cy="942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679129" y="5053806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250379" y="5053806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250754" y="5053806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6536879" y="5053806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5251004" y="5053806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7751316" y="5053806"/>
            <a:ext cx="1000125" cy="928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800">
                <a:latin typeface="Calibri" panose="020F0502020204030204" pitchFamily="34" charset="0"/>
              </a:rPr>
              <a:t>-1</a:t>
            </a:r>
          </a:p>
        </p:txBody>
      </p:sp>
      <p:sp>
        <p:nvSpPr>
          <p:cNvPr id="28" name="42 - Ορθογώνιο"/>
          <p:cNvSpPr>
            <a:spLocks noChangeArrowheads="1"/>
          </p:cNvSpPr>
          <p:nvPr/>
        </p:nvSpPr>
        <p:spPr bwMode="auto">
          <a:xfrm>
            <a:off x="3645352" y="6101556"/>
            <a:ext cx="23358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 dirty="0">
                <a:latin typeface="+mn-lt"/>
              </a:rPr>
              <a:t>(-2) x (+3)</a:t>
            </a:r>
            <a:r>
              <a:rPr lang="el-GR" altLang="el-GR" sz="2800" b="1" dirty="0">
                <a:latin typeface="+mn-lt"/>
              </a:rPr>
              <a:t> = - 6</a:t>
            </a:r>
          </a:p>
        </p:txBody>
      </p:sp>
    </p:spTree>
    <p:extLst>
      <p:ext uri="{BB962C8B-B14F-4D97-AF65-F5344CB8AC3E}">
        <p14:creationId xmlns:p14="http://schemas.microsoft.com/office/powerpoint/2010/main" val="9762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341142"/>
            <a:ext cx="9161463" cy="282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1" y="555079"/>
            <a:ext cx="41529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6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OI </a:t>
            </a:r>
            <a:r>
              <a:rPr lang="el-GR" dirty="0" smtClean="0"/>
              <a:t>ΕΝΝΟΙ</a:t>
            </a:r>
            <a:r>
              <a:rPr lang="el-GR" dirty="0" smtClean="0"/>
              <a:t>ΕΣ</a:t>
            </a:r>
            <a:r>
              <a:rPr lang="el-GR" dirty="0" smtClean="0"/>
              <a:t> ΑΡΙΘΜΟΣ </a:t>
            </a:r>
            <a:r>
              <a:rPr lang="el-GR" dirty="0" smtClean="0"/>
              <a:t>&amp; </a:t>
            </a:r>
            <a:r>
              <a:rPr lang="el-GR" dirty="0" smtClean="0"/>
              <a:t>ΜΕΓΕΘΟΣ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468212" y="1628800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2400" dirty="0"/>
              <a:t>Με την εισαγωγή της έννοιας του ακεραίου αριθμού</a:t>
            </a:r>
          </a:p>
          <a:p>
            <a:pPr marL="0" indent="0" algn="ctr">
              <a:buNone/>
            </a:pPr>
            <a:r>
              <a:rPr lang="el-GR" sz="2400" b="1" dirty="0"/>
              <a:t>διαφοροποιείται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l-GR" sz="2400" dirty="0"/>
              <a:t>η </a:t>
            </a:r>
            <a:r>
              <a:rPr lang="el-GR" sz="2400" b="1" dirty="0"/>
              <a:t>έννοια του αριθμού </a:t>
            </a:r>
            <a:r>
              <a:rPr lang="el-GR" sz="2400" dirty="0"/>
              <a:t>από την </a:t>
            </a:r>
            <a:r>
              <a:rPr lang="el-GR" sz="2400" b="1" dirty="0"/>
              <a:t>έννοια του μεγέθους 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l-GR" sz="2600" b="1" dirty="0" smtClean="0"/>
              <a:t>Μέγεθος</a:t>
            </a:r>
            <a:r>
              <a:rPr lang="el-GR" sz="2600" b="1" dirty="0"/>
              <a:t>:</a:t>
            </a:r>
            <a:r>
              <a:rPr lang="el-GR" sz="2600" dirty="0"/>
              <a:t/>
            </a:r>
            <a:br>
              <a:rPr lang="el-GR" sz="2600" dirty="0"/>
            </a:br>
            <a:r>
              <a:rPr lang="el-GR" sz="2600" dirty="0"/>
              <a:t> </a:t>
            </a:r>
            <a:r>
              <a:rPr lang="el-GR" sz="2600" b="1" dirty="0"/>
              <a:t>στοιχείο της πραγματικότητας</a:t>
            </a:r>
            <a:r>
              <a:rPr lang="el-GR" sz="2600" dirty="0"/>
              <a:t/>
            </a:r>
            <a:br>
              <a:rPr lang="el-GR" sz="2600" dirty="0"/>
            </a:br>
            <a:r>
              <a:rPr lang="el-GR" sz="2600" dirty="0"/>
              <a:t>η αριθμητική έκφραση ενός </a:t>
            </a:r>
            <a:r>
              <a:rPr lang="el-GR" sz="2600" dirty="0" err="1"/>
              <a:t>ποσοτικοποιημένου</a:t>
            </a:r>
            <a:r>
              <a:rPr lang="el-GR" sz="2600" dirty="0"/>
              <a:t> χαρακτηριστικού της πραγματικότητας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l-GR" altLang="el-GR" sz="2600" b="1" dirty="0" smtClean="0"/>
              <a:t>Αριθμός</a:t>
            </a:r>
            <a:r>
              <a:rPr lang="el-GR" altLang="el-GR" sz="2600" b="1" dirty="0"/>
              <a:t>:</a:t>
            </a:r>
            <a:br>
              <a:rPr lang="el-GR" altLang="el-GR" sz="2600" b="1" dirty="0"/>
            </a:br>
            <a:r>
              <a:rPr lang="el-GR" altLang="el-GR" sz="2600" b="1" dirty="0"/>
              <a:t>μαθηματικό αντικείμενο</a:t>
            </a:r>
            <a:r>
              <a:rPr lang="el-GR" altLang="el-GR" sz="2600" dirty="0"/>
              <a:t/>
            </a:r>
            <a:br>
              <a:rPr lang="el-GR" altLang="el-GR" sz="2600" dirty="0"/>
            </a:br>
            <a:r>
              <a:rPr lang="el-GR" altLang="el-GR" sz="2600" dirty="0"/>
              <a:t>το στοιχείο ενός συνόλου με συγκριμένες ιδιότητες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716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ΓΕΝΙΚΗ ΕΝΝΟΙΑ ΤΟΥ ΑΡΙΘΜΟΥ ΩΣ ΜΑΘΗΜΑΤΙΚΟ ΑΝΤΙΚΕΙΜΕΝΟ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96855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l-GR" sz="3500" b="1" dirty="0"/>
              <a:t>Η γενική έννοια του αριθμού ως μαθηματικού αντικειμένου δεν αναφέρεται ούτε σε </a:t>
            </a:r>
            <a:r>
              <a:rPr lang="el-GR" sz="3500" b="1" dirty="0" err="1"/>
              <a:t>μοναδιαίες</a:t>
            </a:r>
            <a:r>
              <a:rPr lang="el-GR" sz="3500" b="1" dirty="0"/>
              <a:t> ενότητες ενός πλήθους ούτε σε μονάδες μέτρησης ενός μεγέθους.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l-GR" b="1" dirty="0" smtClean="0"/>
              <a:t>Παράδειγμα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 </a:t>
            </a:r>
            <a:r>
              <a:rPr lang="el-GR" dirty="0"/>
              <a:t>η τετραγωνική ρίζα του αριθμού 9 έχει νόημα και είναι ο αριθμός +3 ή -3 με τη γενική έννοια του αριθμού.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l-GR" dirty="0" smtClean="0"/>
              <a:t>Η </a:t>
            </a:r>
            <a:r>
              <a:rPr lang="el-GR" dirty="0"/>
              <a:t>τετραγωνική ρίζα ενός πλήθους 9 αντικειμένων ή ενός μήκους 9 μέτρων δεν έχει προφανώς κανένα νόημα, ούτε εκφράζεται σε αντίστοιχες μονάδες.</a:t>
            </a:r>
          </a:p>
          <a:p>
            <a:pPr marL="0" indent="0">
              <a:lnSpc>
                <a:spcPct val="120000"/>
              </a:lnSpc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33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ΜΕΓΕΘΟΣ / ΑΡΙΘΜΟΣ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2800" b="1" dirty="0"/>
              <a:t>Μέγεθος:</a:t>
            </a:r>
            <a:br>
              <a:rPr lang="el-GR" sz="2800" b="1" dirty="0"/>
            </a:br>
            <a:r>
              <a:rPr lang="el-GR" sz="2800" b="1" dirty="0"/>
              <a:t> στοιχείο της </a:t>
            </a:r>
            <a:r>
              <a:rPr lang="el-GR" sz="2800" b="1" dirty="0" smtClean="0"/>
              <a:t>πραγματικότητας</a:t>
            </a:r>
          </a:p>
          <a:p>
            <a:pPr marL="0" indent="0" algn="ctr">
              <a:buNone/>
            </a:pP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>εκφράζεται </a:t>
            </a:r>
            <a:r>
              <a:rPr lang="el-GR" sz="2800" dirty="0"/>
              <a:t>γλωσσικά ως αριθμητικό επίθετο</a:t>
            </a:r>
          </a:p>
          <a:p>
            <a:pPr marL="0" indent="0">
              <a:buNone/>
            </a:pPr>
            <a:endParaRPr lang="el-GR" sz="2800" dirty="0" smtClean="0"/>
          </a:p>
          <a:p>
            <a:pPr marL="0" indent="0" algn="ctr">
              <a:buNone/>
            </a:pPr>
            <a:r>
              <a:rPr lang="el-GR" sz="2800" b="1" dirty="0" smtClean="0"/>
              <a:t>Αριθμός:</a:t>
            </a:r>
            <a:r>
              <a:rPr lang="el-GR" sz="2800" b="1" dirty="0"/>
              <a:t/>
            </a:r>
            <a:br>
              <a:rPr lang="el-GR" sz="2800" b="1" dirty="0"/>
            </a:br>
            <a:r>
              <a:rPr lang="el-GR" sz="2800" b="1" dirty="0"/>
              <a:t>μαθηματικό αντικείμενο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 εκφράζεται γλωσσικά ως ουσιαστικό (</a:t>
            </a:r>
            <a:r>
              <a:rPr lang="el-GR" sz="2800" dirty="0" smtClean="0"/>
              <a:t>απόλυτο)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36904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ΕΝΝΟΙΟΛΟΓΙΚΗ ΔΙΑΦΟΡΟΠΟΙΗΣΗ “ΑΡΙΘΜΟΥ” ΚΑΙ “ΜΕΓΕΘΟΥΣ”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l-GR" sz="4800" dirty="0"/>
              <a:t>Η εννοιολογική διαφοροποίηση “αριθμού” και “μεγέθους” δεν είναι μια απλή νοητική διαδικασία και απαιτεί μια συνολική εννοιολογική αναδιοργάνωση,</a:t>
            </a:r>
          </a:p>
          <a:p>
            <a:pPr marL="0" indent="0" algn="ctr">
              <a:buNone/>
            </a:pPr>
            <a:endParaRPr lang="el-GR" sz="4800" dirty="0"/>
          </a:p>
          <a:p>
            <a:pPr marL="0" indent="0" algn="ctr">
              <a:buNone/>
            </a:pPr>
            <a:r>
              <a:rPr lang="el-GR" sz="4800" dirty="0"/>
              <a:t>η οποία προϋποθέτει ένα παραπέρα βήμα στην ανάπτυξη της αφηρημένης σκέψης,</a:t>
            </a:r>
            <a:br>
              <a:rPr lang="el-GR" sz="4800" dirty="0"/>
            </a:br>
            <a:r>
              <a:rPr lang="el-GR" sz="4800" dirty="0"/>
              <a:t>χωρίς μάλιστα τη βοήθεια της γλώσσας. </a:t>
            </a:r>
          </a:p>
          <a:p>
            <a:pPr marL="0" indent="0" algn="ctr">
              <a:buNone/>
            </a:pPr>
            <a:endParaRPr lang="el-GR" sz="4800" dirty="0"/>
          </a:p>
          <a:p>
            <a:pPr marL="0" indent="0" algn="ctr">
              <a:buNone/>
            </a:pPr>
            <a:r>
              <a:rPr lang="el-GR" sz="4800" dirty="0"/>
              <a:t>Γιατί στην ελληνική γλώσσα, όπως άλλωστε σε όλες τις </a:t>
            </a:r>
            <a:r>
              <a:rPr lang="el-GR" sz="4800" dirty="0" err="1"/>
              <a:t>Ινδο</a:t>
            </a:r>
            <a:r>
              <a:rPr lang="el-GR" sz="4800" dirty="0"/>
              <a:t>-ευρωπαϊκές γλώσσες, δεν διακρίνεται λεκτικά η γενική έννοια του αριθμού, π.χ. “εννέα”, από την </a:t>
            </a:r>
            <a:r>
              <a:rPr lang="el-GR" sz="4800" dirty="0" err="1"/>
              <a:t>πληθική</a:t>
            </a:r>
            <a:r>
              <a:rPr lang="el-GR" sz="4800" dirty="0"/>
              <a:t> έννοια του αριθμού, π.χ. “εννέα” (αντικείμενα) και την έννοια του αριθμού-μέτρου, π.χ. “εννέα” (μονάδες μέτρησης ενός μεγέθους). </a:t>
            </a:r>
          </a:p>
          <a:p>
            <a:pPr marL="0" indent="0" algn="ctr">
              <a:buNone/>
            </a:pPr>
            <a:r>
              <a:rPr lang="el-GR" dirty="0"/>
              <a:t>	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90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ΕΝΝΟΙΑ ΤΟΥ ΜΗΔΕΝΟΣ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l-GR" b="1" dirty="0"/>
              <a:t>Η διαφοροποίηση της έννοιας του αριθμού από την έννοια του μεγέθους επιβάλλει επίσης μια ριζική τροποποίηση της έννοιας του μηδενός.</a:t>
            </a:r>
          </a:p>
          <a:p>
            <a:pPr marL="0" indent="0" algn="ctr">
              <a:buNone/>
            </a:pPr>
            <a:r>
              <a:rPr lang="el-GR" dirty="0"/>
              <a:t>Το “μηδέν”, ως έκφραση της απουσίας μονάδων μιας τάξης κατά την αναγραφή των αριθμών στο δεκαδικό σύστημα αρίθμησης</a:t>
            </a:r>
            <a:br>
              <a:rPr lang="el-GR" dirty="0"/>
            </a:br>
            <a:r>
              <a:rPr lang="el-GR" dirty="0"/>
              <a:t>ή</a:t>
            </a:r>
            <a:br>
              <a:rPr lang="el-GR" dirty="0"/>
            </a:br>
            <a:r>
              <a:rPr lang="el-GR" dirty="0"/>
              <a:t>ως έκφραση του πλήθους των στοιχείων ενός κενού συνόλου απαιτείται να επεκταθεί εννοιολογικά και να περιλάβει </a:t>
            </a:r>
          </a:p>
          <a:p>
            <a:pPr marL="0" indent="0" algn="ctr">
              <a:buNone/>
            </a:pPr>
            <a:r>
              <a:rPr lang="el-GR" b="1" dirty="0"/>
              <a:t>την έννοια μιας αυθαίρετα ορισμένης “αρχής” σε μια προσανατολισμένη κλίμακα ακεραίων αριθμών.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89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ΠΡΟΕΛΕΥΣΗ ΤΟΥ ΑΡΙΘΜΟΥ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000" b="1" dirty="0"/>
              <a:t>Απαρίθμηση </a:t>
            </a:r>
            <a:endParaRPr lang="el-GR" sz="3000" b="1" dirty="0" smtClean="0"/>
          </a:p>
          <a:p>
            <a:pPr marL="0" indent="0">
              <a:buNone/>
            </a:pPr>
            <a:endParaRPr lang="el-GR" sz="2000" b="1" dirty="0"/>
          </a:p>
          <a:p>
            <a:pPr marL="0" indent="0">
              <a:buNone/>
            </a:pPr>
            <a:r>
              <a:rPr lang="el-GR" sz="3000" b="1" dirty="0" smtClean="0"/>
              <a:t>Διάταξη</a:t>
            </a:r>
          </a:p>
          <a:p>
            <a:pPr marL="0" indent="0">
              <a:buNone/>
            </a:pPr>
            <a:endParaRPr lang="el-GR" sz="2000" b="1" dirty="0"/>
          </a:p>
          <a:p>
            <a:pPr marL="0" indent="0">
              <a:buNone/>
            </a:pPr>
            <a:r>
              <a:rPr lang="el-GR" sz="3000" b="1" dirty="0" smtClean="0"/>
              <a:t>Μέτρηση</a:t>
            </a:r>
          </a:p>
          <a:p>
            <a:pPr marL="0" indent="0">
              <a:buNone/>
            </a:pPr>
            <a:endParaRPr lang="el-GR" sz="1400" b="1" dirty="0"/>
          </a:p>
          <a:p>
            <a:pPr marL="0" indent="0">
              <a:buNone/>
            </a:pPr>
            <a:endParaRPr lang="el-GR" sz="3000" b="1" dirty="0" smtClean="0"/>
          </a:p>
          <a:p>
            <a:pPr marL="0" indent="0">
              <a:buNone/>
            </a:pPr>
            <a:r>
              <a:rPr lang="el-GR" sz="3000" b="1" dirty="0"/>
              <a:t>Πράξεις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altLang="el-GR" sz="3000" dirty="0"/>
              <a:t>μεγεθών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αριθμών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644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ΜΗΔΕΝ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/>
              <a:t>Μηδέν </a:t>
            </a:r>
          </a:p>
          <a:p>
            <a:r>
              <a:rPr lang="el-GR" sz="2400" dirty="0"/>
              <a:t>απουσίας μονάδων μιας τάξης κατά την αναγραφή των αριθμών στο δεκαδικό σύστημα αρίθμησης</a:t>
            </a:r>
          </a:p>
          <a:p>
            <a:pPr marL="0" indent="0" algn="ctr">
              <a:buNone/>
            </a:pPr>
            <a:r>
              <a:rPr lang="el-GR" sz="2400" b="1" dirty="0"/>
              <a:t>105</a:t>
            </a:r>
          </a:p>
          <a:p>
            <a:r>
              <a:rPr lang="el-GR" sz="2400" dirty="0"/>
              <a:t>έκφραση του πλήθους των στοιχείων ενός κενού συνόλου </a:t>
            </a:r>
          </a:p>
          <a:p>
            <a:pPr marL="0" indent="0" algn="ctr">
              <a:buNone/>
            </a:pPr>
            <a:r>
              <a:rPr lang="el-GR" sz="2400" b="1" dirty="0"/>
              <a:t>2 - 2=0</a:t>
            </a:r>
          </a:p>
          <a:p>
            <a:r>
              <a:rPr lang="el-GR" sz="2400" dirty="0"/>
              <a:t>μια αυθαίρετα ορισμένη “αρχή” σε μια προσανατολισμένη κλίμακα ακεραίων αριθμών.</a:t>
            </a:r>
          </a:p>
          <a:p>
            <a:pPr marL="0" indent="0">
              <a:buNone/>
            </a:pPr>
            <a:endParaRPr lang="el-GR" sz="2400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268538" y="5373216"/>
            <a:ext cx="4319587" cy="1011237"/>
            <a:chOff x="1474" y="3644"/>
            <a:chExt cx="2721" cy="637"/>
          </a:xfrm>
        </p:grpSpPr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2245" y="3916"/>
              <a:ext cx="122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b="1" dirty="0">
                  <a:solidFill>
                    <a:srgbClr val="5075BC"/>
                  </a:solidFill>
                  <a:latin typeface="+mn-lt"/>
                </a:rPr>
                <a:t>0</a:t>
              </a:r>
            </a:p>
          </p:txBody>
        </p: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1474" y="3644"/>
              <a:ext cx="2721" cy="514"/>
              <a:chOff x="1474" y="3644"/>
              <a:chExt cx="2721" cy="514"/>
            </a:xfrm>
          </p:grpSpPr>
          <p:sp>
            <p:nvSpPr>
              <p:cNvPr id="7" name="Line 4"/>
              <p:cNvSpPr>
                <a:spLocks noChangeShapeType="1"/>
              </p:cNvSpPr>
              <p:nvPr/>
            </p:nvSpPr>
            <p:spPr bwMode="auto">
              <a:xfrm>
                <a:off x="1610" y="3793"/>
                <a:ext cx="2449" cy="0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>
                  <a:solidFill>
                    <a:srgbClr val="5075BC"/>
                  </a:solidFill>
                </a:endParaRPr>
              </a:p>
            </p:txBody>
          </p:sp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2880" y="3644"/>
                <a:ext cx="0" cy="273"/>
              </a:xfrm>
              <a:prstGeom prst="line">
                <a:avLst/>
              </a:prstGeom>
              <a:noFill/>
              <a:ln w="57150">
                <a:solidFill>
                  <a:srgbClr val="5075B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>
                  <a:solidFill>
                    <a:srgbClr val="5075BC"/>
                  </a:solidFill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3787" y="3793"/>
                <a:ext cx="40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b="1">
                    <a:solidFill>
                      <a:srgbClr val="5075BC"/>
                    </a:solidFill>
                    <a:latin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1474" y="3702"/>
                <a:ext cx="408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4000" b="1" dirty="0">
                    <a:solidFill>
                      <a:srgbClr val="5075BC"/>
                    </a:solidFill>
                    <a:latin typeface="Times New Roman" panose="02020603050405020304" pitchFamily="18" charset="0"/>
                  </a:rPr>
                  <a:t>-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740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Το παρόν έργο αποτελεί την έκδοση 1.0.  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/>
              <a:t>Εθνικόν</a:t>
            </a:r>
            <a:r>
              <a:rPr lang="el-GR" sz="2000" dirty="0"/>
              <a:t> και </a:t>
            </a:r>
            <a:r>
              <a:rPr lang="el-GR" sz="2000" dirty="0" err="1"/>
              <a:t>Καποδιστριακόν</a:t>
            </a:r>
            <a:r>
              <a:rPr lang="el-GR" sz="2000" dirty="0"/>
              <a:t> </a:t>
            </a:r>
            <a:r>
              <a:rPr lang="el-GR" sz="2000" dirty="0" err="1"/>
              <a:t>Πανεπιστήμιον</a:t>
            </a:r>
            <a:r>
              <a:rPr lang="el-GR" sz="2000" dirty="0"/>
              <a:t> Αθηνών</a:t>
            </a:r>
            <a:r>
              <a:rPr lang="en-US" sz="2000" dirty="0"/>
              <a:t>, </a:t>
            </a:r>
            <a:r>
              <a:rPr lang="el-GR" sz="2000" dirty="0"/>
              <a:t>Δημήτρης Χασάπης. Δημήτρης Χασάπης. «</a:t>
            </a:r>
            <a:r>
              <a:rPr lang="el-GR" sz="2000" dirty="0" err="1"/>
              <a:t>Λογικο</a:t>
            </a:r>
            <a:r>
              <a:rPr lang="el-GR" sz="2000" dirty="0"/>
              <a:t>-μαθηματικές σχέσεις και αριθμητικές έννοιες στην προσχολική εκπαίδευση». Έκδοση: 1.0. Αθήνα 2015. Διαθέσιμο από τη δικτυακή διεύθυνση: </a:t>
            </a:r>
            <a:r>
              <a:rPr lang="en-US" sz="2000" dirty="0"/>
              <a:t>http://opencourses.uoa.gr/courses/ECD101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995738" y="3646066"/>
            <a:ext cx="2808287" cy="863600"/>
          </a:xfrm>
          <a:prstGeom prst="homePlate">
            <a:avLst>
              <a:gd name="adj" fmla="val 81296"/>
            </a:avLst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rgbClr val="5075B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+mn-lt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995738" y="5301829"/>
            <a:ext cx="4105275" cy="863600"/>
          </a:xfrm>
          <a:prstGeom prst="homePlate">
            <a:avLst>
              <a:gd name="adj" fmla="val 118842"/>
            </a:avLst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rgbClr val="5075B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+mn-lt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00113" y="1772816"/>
            <a:ext cx="338455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Απαρίθμηση  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Διάταξη			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Μέτρηση	         	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71550" y="5230391"/>
            <a:ext cx="35290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>
                <a:latin typeface="+mn-lt"/>
              </a:rPr>
              <a:t>Πράξεις</a:t>
            </a:r>
            <a:br>
              <a:rPr lang="el-GR" altLang="el-GR" b="1">
                <a:latin typeface="+mn-lt"/>
              </a:rPr>
            </a:br>
            <a:r>
              <a:rPr lang="el-GR" altLang="el-GR" b="1">
                <a:latin typeface="+mn-lt"/>
              </a:rPr>
              <a:t>αριθμών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24300" y="1772816"/>
            <a:ext cx="46815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 err="1">
                <a:latin typeface="+mn-lt"/>
              </a:rPr>
              <a:t>πληθικός</a:t>
            </a:r>
            <a:r>
              <a:rPr lang="el-GR" altLang="el-GR" dirty="0">
                <a:latin typeface="+mn-lt"/>
              </a:rPr>
              <a:t>	</a:t>
            </a:r>
            <a:r>
              <a:rPr lang="el-GR" altLang="el-GR" b="1" dirty="0">
                <a:latin typeface="+mn-lt"/>
              </a:rPr>
              <a:t>αριθμός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latin typeface="+mn-lt"/>
              </a:rPr>
              <a:t>διατακτικός</a:t>
            </a:r>
            <a:r>
              <a:rPr lang="el-GR" altLang="el-GR" b="1" dirty="0">
                <a:latin typeface="+mn-lt"/>
              </a:rPr>
              <a:t> αριθμός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924300" y="3717504"/>
            <a:ext cx="3168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αριθμός</a:t>
            </a:r>
            <a:r>
              <a:rPr lang="el-GR" altLang="el-GR" dirty="0">
                <a:latin typeface="+mn-lt"/>
              </a:rPr>
              <a:t> </a:t>
            </a:r>
            <a:r>
              <a:rPr lang="el-GR" altLang="el-GR" dirty="0" smtClean="0">
                <a:latin typeface="+mn-lt"/>
              </a:rPr>
              <a:t>μέτρο </a:t>
            </a:r>
            <a:r>
              <a:rPr lang="el-GR" altLang="el-GR" b="1" dirty="0">
                <a:latin typeface="+mn-lt"/>
              </a:rPr>
              <a:t>	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924300" y="5373266"/>
            <a:ext cx="3889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αριθμός</a:t>
            </a:r>
            <a:r>
              <a:rPr lang="en-US" altLang="el-GR" b="1" dirty="0">
                <a:latin typeface="+mn-lt"/>
              </a:rPr>
              <a:t> </a:t>
            </a:r>
            <a:r>
              <a:rPr lang="el-GR" altLang="el-GR" dirty="0">
                <a:latin typeface="+mn-lt"/>
              </a:rPr>
              <a:t>αποτέλεσμα</a:t>
            </a:r>
          </a:p>
        </p:txBody>
      </p:sp>
    </p:spTree>
    <p:extLst>
      <p:ext uri="{BB962C8B-B14F-4D97-AF65-F5344CB8AC3E}">
        <p14:creationId xmlns:p14="http://schemas.microsoft.com/office/powerpoint/2010/main" val="417627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0" grpId="3"/>
      <p:bldP spid="11" grpId="0"/>
      <p:bldP spid="11" grpId="1"/>
      <p:bldP spid="11" grpId="2"/>
      <p:bldP spid="11" grpId="3"/>
      <p:bldP spid="12" grpId="0"/>
      <p:bldP spid="12" grpId="1"/>
      <p:bldP spid="12" grpId="2"/>
      <p:bldP spid="12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ΦΥΣΙΚΟΙ ΑΡΙΘΜΟΙ Ν</a:t>
            </a:r>
            <a:endParaRPr lang="el-GR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00113" y="1603598"/>
            <a:ext cx="338455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Απαρίθμηση</a:t>
            </a:r>
            <a:r>
              <a:rPr lang="el-GR" altLang="el-GR" b="1" dirty="0">
                <a:solidFill>
                  <a:srgbClr val="FF0000"/>
                </a:solidFill>
                <a:latin typeface="+mn-lt"/>
              </a:rPr>
              <a:t>  	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Διάταξη</a:t>
            </a:r>
            <a:r>
              <a:rPr lang="el-GR" altLang="el-GR" b="1" dirty="0">
                <a:solidFill>
                  <a:srgbClr val="FF0000"/>
                </a:solidFill>
                <a:latin typeface="+mn-lt"/>
              </a:rPr>
              <a:t>		        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924300" y="1603598"/>
            <a:ext cx="46815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 err="1">
                <a:latin typeface="+mn-lt"/>
              </a:rPr>
              <a:t>πληθικός</a:t>
            </a:r>
            <a:r>
              <a:rPr lang="el-GR" altLang="el-GR" b="1" dirty="0">
                <a:solidFill>
                  <a:schemeClr val="bg2"/>
                </a:solidFill>
                <a:latin typeface="+mn-lt"/>
              </a:rPr>
              <a:t>	</a:t>
            </a:r>
            <a:r>
              <a:rPr lang="el-GR" altLang="el-GR" b="1" dirty="0">
                <a:latin typeface="+mn-lt"/>
              </a:rPr>
              <a:t>αριθμός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latin typeface="+mn-lt"/>
              </a:rPr>
              <a:t>διατακτικός</a:t>
            </a:r>
            <a:r>
              <a:rPr lang="el-GR" altLang="el-GR" b="1" dirty="0">
                <a:solidFill>
                  <a:schemeClr val="bg2"/>
                </a:solidFill>
                <a:latin typeface="+mn-lt"/>
              </a:rPr>
              <a:t> </a:t>
            </a:r>
            <a:r>
              <a:rPr lang="el-GR" altLang="el-GR" b="1" dirty="0">
                <a:latin typeface="+mn-lt"/>
              </a:rPr>
              <a:t>αριθμός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116013" y="4195986"/>
            <a:ext cx="691197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600" dirty="0">
                <a:latin typeface="+mn-lt"/>
              </a:rPr>
              <a:t>Φυσικοί αριθμοί	Ν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600" dirty="0">
                <a:latin typeface="+mn-lt"/>
              </a:rPr>
              <a:t>1, 2, 3, 4, 5, 6, 7, 8, 9, ……</a:t>
            </a:r>
          </a:p>
        </p:txBody>
      </p:sp>
    </p:spTree>
    <p:extLst>
      <p:ext uri="{BB962C8B-B14F-4D97-AF65-F5344CB8AC3E}">
        <p14:creationId xmlns:p14="http://schemas.microsoft.com/office/powerpoint/2010/main" val="348180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7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0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ΜΗΔΕΝ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4811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ΜΗΔΕΝ – </a:t>
            </a:r>
            <a:r>
              <a:rPr lang="el-GR" dirty="0" smtClean="0"/>
              <a:t>ΜΙΑ ΙΔΙΟΤΥΠΗ </a:t>
            </a:r>
            <a:r>
              <a:rPr lang="el-GR" dirty="0"/>
              <a:t>ΜΑΘΗΜΑΤΙΚΗ ΕΝΝΟΙΑ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75252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Bef>
                <a:spcPts val="2400"/>
              </a:spcBef>
              <a:buNone/>
            </a:pPr>
            <a:r>
              <a:rPr lang="el-GR" dirty="0"/>
              <a:t>Το μηδέν είναι μια ιδιότυπη μαθηματική έννοια: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l-GR" sz="4700" b="1" dirty="0"/>
              <a:t>είναι και δεν είναι αριθμός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spcBef>
                <a:spcPts val="2400"/>
              </a:spcBef>
              <a:buNone/>
            </a:pPr>
            <a:r>
              <a:rPr lang="el-GR" b="1" dirty="0"/>
              <a:t>ως σύμβολο </a:t>
            </a:r>
            <a:r>
              <a:rPr lang="el-GR" dirty="0"/>
              <a:t>δηλώνει την απουσία μονάδων μιας τάξης στο δεκαδικό σύστημα </a:t>
            </a:r>
            <a:r>
              <a:rPr lang="el-GR" dirty="0" smtClean="0"/>
              <a:t>αρίθμησης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l-GR" dirty="0" smtClean="0"/>
              <a:t>1</a:t>
            </a:r>
            <a:r>
              <a:rPr lang="el-GR" sz="4200" b="1" dirty="0" smtClean="0"/>
              <a:t>0</a:t>
            </a:r>
            <a:r>
              <a:rPr lang="el-GR" dirty="0" smtClean="0"/>
              <a:t>5</a:t>
            </a:r>
            <a:r>
              <a:rPr lang="el-GR" dirty="0"/>
              <a:t>: 1 εκατοντάδα -</a:t>
            </a:r>
            <a:r>
              <a:rPr lang="el-GR" b="1" dirty="0"/>
              <a:t> Καμία δεκάδα </a:t>
            </a:r>
            <a:r>
              <a:rPr lang="el-GR" dirty="0"/>
              <a:t>- 5 μονάδες</a:t>
            </a:r>
          </a:p>
          <a:p>
            <a:pPr marL="0" indent="0" algn="ctr">
              <a:buNone/>
            </a:pPr>
            <a:r>
              <a:rPr lang="el-GR" dirty="0"/>
              <a:t> </a:t>
            </a:r>
          </a:p>
          <a:p>
            <a:pPr marL="0" indent="0" algn="ctr">
              <a:buNone/>
            </a:pPr>
            <a:r>
              <a:rPr lang="el-GR" b="1" dirty="0"/>
              <a:t>ως έννοια </a:t>
            </a:r>
            <a:r>
              <a:rPr lang="el-GR" dirty="0"/>
              <a:t>σημαίνει καμία μονάδα, κανένα πλήθος </a:t>
            </a:r>
            <a:r>
              <a:rPr lang="el-GR" sz="3800" dirty="0"/>
              <a:t>0</a:t>
            </a:r>
            <a:r>
              <a:rPr lang="el-GR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56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ΑΡΙΘΜΟΣ ΜΗΔΕΝ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sz="3700" b="1" dirty="0"/>
              <a:t>Το μηδέν είναι ένας αριθμός, </a:t>
            </a:r>
            <a:r>
              <a:rPr lang="el-GR" sz="3700" dirty="0"/>
              <a:t>ο πρώτος αριθμός στη σειρά των αριθμών, ο οποίος εκφράζει όμως την απουσία μονάδων.</a:t>
            </a:r>
          </a:p>
          <a:p>
            <a:pPr marL="0" indent="0">
              <a:buNone/>
            </a:pPr>
            <a:endParaRPr lang="el-GR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3700" dirty="0"/>
              <a:t>Παράλληλα, το μηδέν δηλώνει την απουσία μονάδων μιας τάξης στο δεκαδικό σύστημα αρίθμησης</a:t>
            </a:r>
            <a:r>
              <a:rPr lang="el-GR" sz="3700" dirty="0" smtClean="0"/>
              <a:t>.</a:t>
            </a:r>
            <a:endParaRPr lang="el-GR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3700" dirty="0"/>
              <a:t>Σ’ αυτή την περίπτωση </a:t>
            </a:r>
            <a:r>
              <a:rPr lang="el-GR" sz="3700" b="1" dirty="0"/>
              <a:t>το μηδέν δεν είναι </a:t>
            </a:r>
            <a:r>
              <a:rPr lang="el-GR" sz="3700" b="1" dirty="0" smtClean="0"/>
              <a:t>αριθμός, </a:t>
            </a:r>
            <a:r>
              <a:rPr lang="el-GR" sz="3700" dirty="0" smtClean="0"/>
              <a:t>αλλά </a:t>
            </a:r>
            <a:r>
              <a:rPr lang="el-GR" sz="3700" dirty="0"/>
              <a:t>σύμβολο της απουσίας ενός αριθμού, ενός οιονδήποτε αριθμού, είναι ένας </a:t>
            </a:r>
            <a:r>
              <a:rPr lang="el-GR" sz="3700" dirty="0" err="1"/>
              <a:t>μετα</a:t>
            </a:r>
            <a:r>
              <a:rPr lang="el-GR" sz="3700" dirty="0"/>
              <a:t>-αριθμός αφού αναφέρεται σε άλλους αριθμούς.</a:t>
            </a:r>
          </a:p>
          <a:p>
            <a:pPr marL="0" indent="0">
              <a:buNone/>
            </a:pPr>
            <a:endParaRPr lang="el-GR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3700" dirty="0"/>
              <a:t>Το μηδέν έχει επομένως δύο όψεις. </a:t>
            </a:r>
            <a:endParaRPr lang="el-GR" sz="37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3700" b="1" dirty="0" smtClean="0"/>
              <a:t>Εκφράζει </a:t>
            </a:r>
            <a:r>
              <a:rPr lang="el-GR" sz="3700" b="1" dirty="0"/>
              <a:t>το κενό και ταυτόχρονα συμβολίζει το τίποτα </a:t>
            </a:r>
            <a:r>
              <a:rPr lang="el-GR" sz="3700" dirty="0"/>
              <a:t/>
            </a:r>
            <a:br>
              <a:rPr lang="el-GR" sz="3700" dirty="0"/>
            </a:br>
            <a:endParaRPr lang="el-GR" sz="3700" dirty="0"/>
          </a:p>
          <a:p>
            <a:pPr marL="0" indent="0" algn="ctr">
              <a:buNone/>
            </a:pPr>
            <a:r>
              <a:rPr lang="el-GR" sz="3700" dirty="0"/>
              <a:t>(</a:t>
            </a:r>
            <a:r>
              <a:rPr lang="el-GR" sz="3700" dirty="0" err="1"/>
              <a:t>Rotman</a:t>
            </a:r>
            <a:r>
              <a:rPr lang="el-GR" sz="3700" dirty="0"/>
              <a:t> </a:t>
            </a:r>
            <a:r>
              <a:rPr lang="el-GR" sz="3700" dirty="0" err="1"/>
              <a:t>Signifying</a:t>
            </a:r>
            <a:r>
              <a:rPr lang="el-GR" sz="3700" dirty="0"/>
              <a:t> </a:t>
            </a:r>
            <a:r>
              <a:rPr lang="el-GR" sz="3700" dirty="0" err="1"/>
              <a:t>Nothing</a:t>
            </a:r>
            <a:r>
              <a:rPr lang="el-GR" sz="3700" dirty="0"/>
              <a:t>: The </a:t>
            </a:r>
            <a:r>
              <a:rPr lang="el-GR" sz="3700" dirty="0" err="1"/>
              <a:t>Semiotics</a:t>
            </a:r>
            <a:r>
              <a:rPr lang="el-GR" sz="3700" dirty="0"/>
              <a:t> of </a:t>
            </a:r>
            <a:r>
              <a:rPr lang="el-GR" sz="3700" dirty="0" err="1"/>
              <a:t>Zero</a:t>
            </a:r>
            <a:r>
              <a:rPr lang="el-GR" sz="3700" dirty="0"/>
              <a:t> 1993, p. 13)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23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ΤΟ ΜΗΔΕΝ ΑΝΗΚΕΙ ΣΤΟ ΑΡΙΘΜΗΤΙΚΟ ΣΥΣΤΗΜΑ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75252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buNone/>
            </a:pPr>
            <a:endParaRPr lang="el-GR" altLang="el-GR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el-GR" altLang="el-GR" b="1" i="1" dirty="0" smtClean="0"/>
              <a:t>0</a:t>
            </a:r>
            <a:r>
              <a:rPr lang="el-GR" altLang="el-GR" b="1" i="1" dirty="0"/>
              <a:t>	</a:t>
            </a:r>
            <a:r>
              <a:rPr lang="el-GR" altLang="el-GR" b="1" i="1" dirty="0" smtClean="0"/>
              <a:t>	1</a:t>
            </a:r>
            <a:r>
              <a:rPr lang="el-GR" altLang="el-GR" b="1" i="1" dirty="0"/>
              <a:t>	2	3	4	5	6	….</a:t>
            </a:r>
          </a:p>
          <a:p>
            <a:pPr>
              <a:spcBef>
                <a:spcPct val="50000"/>
              </a:spcBef>
              <a:buNone/>
            </a:pPr>
            <a:r>
              <a:rPr lang="el-GR" altLang="el-GR" b="1" i="1" dirty="0"/>
              <a:t>105	1205</a:t>
            </a:r>
          </a:p>
          <a:p>
            <a:pPr>
              <a:spcBef>
                <a:spcPct val="50000"/>
              </a:spcBef>
              <a:buFontTx/>
              <a:buAutoNum type="arabicPlain" startAt="105"/>
            </a:pPr>
            <a:endParaRPr lang="el-GR" altLang="el-GR" i="1" dirty="0"/>
          </a:p>
          <a:p>
            <a:pPr>
              <a:spcBef>
                <a:spcPct val="50000"/>
              </a:spcBef>
              <a:buNone/>
            </a:pPr>
            <a:r>
              <a:rPr lang="el-GR" altLang="el-GR" sz="3600" dirty="0"/>
              <a:t>Αλλά η απαρίθμηση </a:t>
            </a:r>
            <a:r>
              <a:rPr lang="el-GR" altLang="el-GR" sz="3600" u="sng" dirty="0"/>
              <a:t>δεν</a:t>
            </a:r>
            <a:r>
              <a:rPr lang="el-GR" altLang="el-GR" sz="3600" dirty="0"/>
              <a:t> αρχίζει από το 0</a:t>
            </a:r>
          </a:p>
          <a:p>
            <a:pPr>
              <a:spcBef>
                <a:spcPct val="50000"/>
              </a:spcBef>
              <a:buNone/>
            </a:pPr>
            <a:r>
              <a:rPr lang="el-GR" altLang="el-GR" b="1" dirty="0"/>
              <a:t>Πόσα </a:t>
            </a:r>
            <a:r>
              <a:rPr lang="el-GR" altLang="el-GR" b="1" dirty="0" smtClean="0"/>
              <a:t>είναι;</a:t>
            </a:r>
            <a:endParaRPr lang="el-GR" altLang="el-GR" b="1" dirty="0"/>
          </a:p>
          <a:p>
            <a:pPr>
              <a:spcBef>
                <a:spcPct val="50000"/>
              </a:spcBef>
              <a:buNone/>
            </a:pPr>
            <a:endParaRPr lang="el-GR" altLang="el-GR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el-GR" altLang="el-GR" b="1" dirty="0">
                <a:latin typeface="Times New Roman" panose="02020603050405020304" pitchFamily="18" charset="0"/>
              </a:rPr>
              <a:t> </a:t>
            </a:r>
            <a:r>
              <a:rPr lang="el-GR" altLang="el-GR" b="1" dirty="0" smtClean="0">
                <a:latin typeface="Times New Roman" panose="02020603050405020304" pitchFamily="18" charset="0"/>
              </a:rPr>
              <a:t>  </a:t>
            </a:r>
            <a:endParaRPr lang="el-GR" altLang="el-GR" b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Picture 3" descr="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5049256"/>
            <a:ext cx="3654860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5577" y="5852120"/>
            <a:ext cx="396044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>
                <a:latin typeface="+mn-lt"/>
              </a:rPr>
              <a:t>1       2	      </a:t>
            </a:r>
            <a:r>
              <a:rPr lang="el-GR" altLang="el-GR" sz="2400" dirty="0" smtClean="0">
                <a:latin typeface="+mn-lt"/>
              </a:rPr>
              <a:t> 3</a:t>
            </a:r>
            <a:r>
              <a:rPr lang="el-GR" altLang="el-GR" sz="2400" dirty="0">
                <a:latin typeface="+mn-lt"/>
              </a:rPr>
              <a:t>	  </a:t>
            </a:r>
            <a:r>
              <a:rPr lang="el-GR" altLang="el-GR" sz="2400" dirty="0" smtClean="0">
                <a:latin typeface="+mn-lt"/>
              </a:rPr>
              <a:t>  </a:t>
            </a:r>
            <a:r>
              <a:rPr lang="el-GR" altLang="el-GR" sz="2400" dirty="0">
                <a:latin typeface="+mn-lt"/>
              </a:rPr>
              <a:t>4	</a:t>
            </a:r>
            <a:r>
              <a:rPr lang="el-GR" altLang="el-GR" sz="2400" dirty="0" smtClean="0">
                <a:latin typeface="+mn-lt"/>
              </a:rPr>
              <a:t>  5</a:t>
            </a:r>
            <a:endParaRPr lang="el-GR" alt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313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</TotalTime>
  <Words>1144</Words>
  <Application>Microsoft Office PowerPoint</Application>
  <PresentationFormat>On-screen Show (4:3)</PresentationFormat>
  <Paragraphs>285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宋体</vt:lpstr>
      <vt:lpstr>Arial</vt:lpstr>
      <vt:lpstr>Bookman Old Style</vt:lpstr>
      <vt:lpstr>Calibri</vt:lpstr>
      <vt:lpstr>ＭＳ Ｐゴシック</vt:lpstr>
      <vt:lpstr>Times New Roman</vt:lpstr>
      <vt:lpstr>Wingdings</vt:lpstr>
      <vt:lpstr>Θέμα του Office</vt:lpstr>
      <vt:lpstr>ΛΟΓΙΚΟ-ΜΑΘΗΜΑΤΙΚΕΣ ΣΧΕΣΕΙΣ &amp;  ΑΡΙΘΜΗΤΙΚΕΣ ΕΝΝΟΙΕΣ  ΣΤΗΝ ΠΡΟΣΧΟΛΙΚΗ ΕΚΠΑΙΔΕΥΣΗ</vt:lpstr>
      <vt:lpstr>ΑΚΕΡΑΙΟΙ ΑΡΙΘΜΟΙ</vt:lpstr>
      <vt:lpstr> Η ΠΡΟΕΛΕΥΣΗ ΤΟΥ ΑΡΙΘΜΟΥ </vt:lpstr>
      <vt:lpstr>PowerPoint Presentation</vt:lpstr>
      <vt:lpstr>ΦΥΣΙΚΟΙ ΑΡΙΘΜΟΙ Ν</vt:lpstr>
      <vt:lpstr>0</vt:lpstr>
      <vt:lpstr>ΜΗΔΕΝ – ΜΙΑ ΙΔΙΟΤΥΠΗ ΜΑΘΗΜΑΤΙΚΗ ΕΝΝΟΙΑ</vt:lpstr>
      <vt:lpstr>Ο ΑΡΙΘΜΟΣ ΜΗΔΕΝ</vt:lpstr>
      <vt:lpstr> ΤΟ ΜΗΔΕΝ ΑΝΗΚΕΙ ΣΤΟ ΑΡΙΘΜΗΤΙΚΟ ΣΥΣΤΗΜΑ </vt:lpstr>
      <vt:lpstr>Ο ΡΟΛΟΣ ΤΟΥ ΜΗΔΕΝ ΣΤΙΣ ΑΡΙΘΜΗΤΙΚΕΣ ΠΡΑΞΕΙΣ</vt:lpstr>
      <vt:lpstr>0, 1, 2, 3, 4, 5, 6, 7, 8, 9, …… </vt:lpstr>
      <vt:lpstr>ΑΡΝΗΤΙΚΟΙ ΑΡΙΘΜΟΙ </vt:lpstr>
      <vt:lpstr>ΜΕΤΡΗΣΕΙΣ</vt:lpstr>
      <vt:lpstr>ΚΛΙΜΑΚΑ ΚΕΛΣΙΟΥ ΚΑΙ ΣΥΣΤΗΜΑ ΜΕΤΡΗΣΗΣ ΤΗΣ ΘΕΡΜΟΚΡΑΣΙΑΣ</vt:lpstr>
      <vt:lpstr> ΠΡΑΞΕΙΣ ΑΡΙΘΜΩΝ: ΜΕΤΑΒΟΛΗ </vt:lpstr>
      <vt:lpstr>ΕΝΝΟΙΑ ΑΡΝΗΤΙΚΟΥ ΑΡΙΘΜΟΥ</vt:lpstr>
      <vt:lpstr> ΤΡΟΠΟΠΟΙΗΣΗ ΤΗΣ ΕΝΝΟΙΑΣ ΤΟΥ ΦΥΣΙΚΟΥ ΑΡΙΘΜΟΥ </vt:lpstr>
      <vt:lpstr>Ζ  ΣΥΝΟΛΟ ΤΩΝ ΑΚΕΡΑΙΩΝ ΑΡΙΘΜΩΝ</vt:lpstr>
      <vt:lpstr>ΣΥΝΟΛΟ ΑΚΕΡΑΙΩΝ ΑΡΙΘΜΩΝ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OI ΕΝΝΟΙΕΣ ΑΡΙΘΜΟΣ &amp; ΜΕΓΕΘΟΣ</vt:lpstr>
      <vt:lpstr>ΓΕΝΙΚΗ ΕΝΝΟΙΑ ΤΟΥ ΑΡΙΘΜΟΥ ΩΣ ΜΑΘΗΜΑΤΙΚΟ ΑΝΤΙΚΕΙΜΕΝΟ</vt:lpstr>
      <vt:lpstr>ΜΕΓΕΘΟΣ / ΑΡΙΘΜΟΣ </vt:lpstr>
      <vt:lpstr>ΕΝΝΟΙΟΛΟΓΙΚΗ ΔΙΑΦΟΡΟΠΟΙΗΣΗ “ΑΡΙΘΜΟΥ” ΚΑΙ “ΜΕΓΕΘΟΥΣ” </vt:lpstr>
      <vt:lpstr>Η ΕΝΝΟΙΑ ΤΟΥ ΜΗΔΕΝΟΣ</vt:lpstr>
      <vt:lpstr>ΜΗΔΕΝ</vt:lpstr>
      <vt:lpstr>Τέλος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Pantelis Balaouras</cp:lastModifiedBy>
  <cp:revision>250</cp:revision>
  <dcterms:created xsi:type="dcterms:W3CDTF">2012-09-06T09:03:05Z</dcterms:created>
  <dcterms:modified xsi:type="dcterms:W3CDTF">2015-09-14T16:27:16Z</dcterms:modified>
</cp:coreProperties>
</file>