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314" r:id="rId3"/>
    <p:sldId id="315" r:id="rId4"/>
    <p:sldId id="316" r:id="rId5"/>
    <p:sldId id="317" r:id="rId6"/>
    <p:sldId id="318" r:id="rId7"/>
    <p:sldId id="319" r:id="rId8"/>
    <p:sldId id="320" r:id="rId9"/>
    <p:sldId id="321" r:id="rId10"/>
    <p:sldId id="322" r:id="rId11"/>
    <p:sldId id="324" r:id="rId12"/>
    <p:sldId id="325"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3" r:id="rId31"/>
    <p:sldId id="344" r:id="rId32"/>
    <p:sldId id="345" r:id="rId33"/>
    <p:sldId id="346" r:id="rId34"/>
    <p:sldId id="347" r:id="rId35"/>
    <p:sldId id="348" r:id="rId36"/>
    <p:sldId id="349" r:id="rId37"/>
    <p:sldId id="350" r:id="rId38"/>
    <p:sldId id="351" r:id="rId39"/>
    <p:sldId id="352" r:id="rId40"/>
    <p:sldId id="354" r:id="rId41"/>
    <p:sldId id="355" r:id="rId42"/>
    <p:sldId id="356" r:id="rId43"/>
    <p:sldId id="357" r:id="rId44"/>
    <p:sldId id="358" r:id="rId45"/>
    <p:sldId id="359" r:id="rId46"/>
    <p:sldId id="360" r:id="rId47"/>
    <p:sldId id="364" r:id="rId48"/>
    <p:sldId id="361" r:id="rId49"/>
    <p:sldId id="362" r:id="rId50"/>
    <p:sldId id="363" r:id="rId51"/>
    <p:sldId id="280" r:id="rId52"/>
    <p:sldId id="290" r:id="rId53"/>
    <p:sldId id="295" r:id="rId54"/>
    <p:sldId id="299" r:id="rId55"/>
    <p:sldId id="292" r:id="rId56"/>
    <p:sldId id="291" r:id="rId57"/>
    <p:sldId id="294" r:id="rId5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14"/>
            <p14:sldId id="315"/>
            <p14:sldId id="316"/>
            <p14:sldId id="317"/>
            <p14:sldId id="318"/>
            <p14:sldId id="319"/>
            <p14:sldId id="320"/>
            <p14:sldId id="321"/>
            <p14:sldId id="322"/>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3"/>
            <p14:sldId id="344"/>
            <p14:sldId id="345"/>
            <p14:sldId id="346"/>
            <p14:sldId id="347"/>
            <p14:sldId id="348"/>
            <p14:sldId id="349"/>
            <p14:sldId id="350"/>
            <p14:sldId id="351"/>
            <p14:sldId id="352"/>
            <p14:sldId id="354"/>
            <p14:sldId id="355"/>
            <p14:sldId id="356"/>
            <p14:sldId id="357"/>
            <p14:sldId id="358"/>
            <p14:sldId id="359"/>
            <p14:sldId id="360"/>
            <p14:sldId id="364"/>
            <p14:sldId id="361"/>
            <p14:sldId id="362"/>
            <p14:sldId id="363"/>
            <p14:sldId id="280"/>
            <p14:sldId id="290"/>
            <p14:sldId id="295"/>
            <p14:sldId id="299"/>
            <p14:sldId id="292"/>
            <p14:sldId id="291"/>
            <p14:sldId id="294"/>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83" d="100"/>
          <a:sy n="83" d="100"/>
        </p:scale>
        <p:origin x="84" y="7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14/9/2015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1489874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1895970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14718664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9884222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3114054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33611264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6206640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4953246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3271242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00083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17313159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5945001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26645283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3160121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772155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37767385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41666234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583212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4905416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32963570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3296451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12865113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24644040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38257271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13409371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13422483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13086893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16188182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1383068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17532554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689779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3324689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208442560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32783695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28307654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173337523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263930912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262091650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418160974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125237725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9542989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48</a:t>
            </a:fld>
            <a:endParaRPr lang="el-GR"/>
          </a:p>
        </p:txBody>
      </p:sp>
    </p:spTree>
    <p:extLst>
      <p:ext uri="{BB962C8B-B14F-4D97-AF65-F5344CB8AC3E}">
        <p14:creationId xmlns:p14="http://schemas.microsoft.com/office/powerpoint/2010/main" val="19160708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49</a:t>
            </a:fld>
            <a:endParaRPr lang="el-GR"/>
          </a:p>
        </p:txBody>
      </p:sp>
    </p:spTree>
    <p:extLst>
      <p:ext uri="{BB962C8B-B14F-4D97-AF65-F5344CB8AC3E}">
        <p14:creationId xmlns:p14="http://schemas.microsoft.com/office/powerpoint/2010/main" val="3309122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409002267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50</a:t>
            </a:fld>
            <a:endParaRPr lang="el-GR"/>
          </a:p>
        </p:txBody>
      </p:sp>
    </p:spTree>
    <p:extLst>
      <p:ext uri="{BB962C8B-B14F-4D97-AF65-F5344CB8AC3E}">
        <p14:creationId xmlns:p14="http://schemas.microsoft.com/office/powerpoint/2010/main" val="382639824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51</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54</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55</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56</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57</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7415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1032609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893085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961568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l-GR" sz="1000" kern="1200" smtClean="0">
                <a:solidFill>
                  <a:srgbClr val="5075BC"/>
                </a:solidFill>
                <a:latin typeface="+mn-lt"/>
                <a:ea typeface="+mn-ea"/>
                <a:cs typeface="+mn-cs"/>
              </a:rPr>
              <a:t>Οι διαδοχικές επεκτάσεις της έννοιας του αριθμού: ακέραιος, κλάσμα, ρητός και πραγματικός αριθμός</a:t>
            </a:r>
            <a:endParaRPr lang="el-GR" sz="1000" kern="1200" dirty="0">
              <a:solidFill>
                <a:srgbClr val="5075BC"/>
              </a:solidFill>
              <a:latin typeface="+mn-lt"/>
              <a:ea typeface="+mn-ea"/>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l-GR" sz="1000" kern="1200" dirty="0" smtClean="0">
                <a:solidFill>
                  <a:srgbClr val="5075BC"/>
                </a:solidFill>
                <a:latin typeface="+mn-lt"/>
                <a:ea typeface="+mn-ea"/>
                <a:cs typeface="+mn-cs"/>
              </a:rPr>
              <a:t>Οι διαδοχικές επεκτάσεις της έννοιας του αριθμού: ακέραιος, κλάσμα, ρητός και πραγματικός αριθμός</a:t>
            </a:r>
            <a:endParaRPr lang="el-GR" sz="1000" kern="1200" dirty="0">
              <a:solidFill>
                <a:srgbClr val="5075BC"/>
              </a:solidFill>
              <a:latin typeface="+mn-lt"/>
              <a:ea typeface="+mn-ea"/>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l-GR" sz="1000" kern="1200" smtClean="0">
                <a:solidFill>
                  <a:srgbClr val="5075BC"/>
                </a:solidFill>
                <a:latin typeface="+mn-lt"/>
                <a:ea typeface="+mn-ea"/>
                <a:cs typeface="+mn-cs"/>
              </a:rPr>
              <a:t>Οι διαδοχικές επεκτάσεις της έννοιας του αριθμού: ακέραιος, κλάσμα, ρητός και πραγματικός αριθμός</a:t>
            </a:r>
            <a:endParaRPr lang="el-GR" sz="1000" kern="1200" dirty="0">
              <a:solidFill>
                <a:srgbClr val="5075BC"/>
              </a:solidFill>
              <a:latin typeface="+mn-lt"/>
              <a:ea typeface="+mn-ea"/>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l-GR" sz="1000" kern="1200" smtClean="0">
                <a:solidFill>
                  <a:srgbClr val="5075BC"/>
                </a:solidFill>
                <a:latin typeface="+mn-lt"/>
                <a:ea typeface="+mn-ea"/>
                <a:cs typeface="+mn-cs"/>
              </a:rPr>
              <a:t>Οι διαδοχικές επεκτάσεις της έννοιας του αριθμού: ακέραιος, κλάσμα, ρητός και πραγματικός αριθμός</a:t>
            </a:r>
            <a:endParaRPr lang="el-GR" sz="1000" kern="1200" dirty="0">
              <a:solidFill>
                <a:srgbClr val="5075BC"/>
              </a:solidFill>
              <a:latin typeface="+mn-lt"/>
              <a:ea typeface="+mn-ea"/>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000" dirty="0" smtClean="0">
              <a:solidFill>
                <a:srgbClr val="5075BC"/>
              </a:solidFill>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dirty="0" smtClean="0">
              <a:solidFill>
                <a:srgbClr val="5075BC"/>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sz="1000" kern="1200" dirty="0" smtClean="0">
                <a:solidFill>
                  <a:srgbClr val="5075BC"/>
                </a:solidFill>
                <a:latin typeface="+mn-lt"/>
                <a:ea typeface="+mn-ea"/>
                <a:cs typeface="+mn-cs"/>
              </a:rPr>
              <a:t>Οι διαδοχικές επεκτάσεις της έννοιας του αριθμού: ακέραιος, κλάσμα, ρητός και πραγματικός αριθμός</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smtClean="0">
              <a:solidFill>
                <a:srgbClr val="5075BC"/>
              </a:solidFill>
              <a:ea typeface="ＭＳ Ｐゴシック" pitchFamily="34" charset="-128"/>
              <a:cs typeface="+mn-cs"/>
            </a:endParaRPr>
          </a:p>
          <a:p>
            <a:pPr fontAlgn="auto">
              <a:spcBef>
                <a:spcPts val="0"/>
              </a:spcBef>
              <a:spcAft>
                <a:spcPts val="0"/>
              </a:spcAft>
              <a:defRPr/>
            </a:pP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3" y="6441600"/>
            <a:ext cx="7992887" cy="268139"/>
          </a:xfrm>
          <a:prstGeom prst="rect">
            <a:avLst/>
          </a:prstGeom>
          <a:solidFill>
            <a:schemeClr val="bg1">
              <a:lumMod val="95000"/>
            </a:schemeClr>
          </a:solidFill>
          <a:ln>
            <a:miter lim="800000"/>
            <a:headEnd/>
            <a:tailEnd/>
          </a:ln>
        </p:spPr>
        <p:txBody>
          <a:bodyPr anchor="ctr"/>
          <a:lstStyle/>
          <a:p>
            <a:r>
              <a:rPr lang="el-GR" sz="1000" kern="1200" smtClean="0">
                <a:solidFill>
                  <a:srgbClr val="5075BC"/>
                </a:solidFill>
                <a:latin typeface="+mn-lt"/>
                <a:ea typeface="+mn-ea"/>
                <a:cs typeface="+mn-cs"/>
              </a:rPr>
              <a:t>Οι διαδοχικές επεκτάσεις της έννοιας του αριθμού: ακέραιος, κλάσμα, ρητός και πραγματικός αριθμός</a:t>
            </a:r>
            <a:endParaRPr lang="el-GR" sz="1000" kern="1200" dirty="0">
              <a:solidFill>
                <a:srgbClr val="5075BC"/>
              </a:solidFill>
              <a:latin typeface="+mn-lt"/>
              <a:ea typeface="+mn-ea"/>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611561" y="6441600"/>
            <a:ext cx="7992887" cy="268139"/>
          </a:xfrm>
          <a:prstGeom prst="rect">
            <a:avLst/>
          </a:prstGeom>
          <a:solidFill>
            <a:schemeClr val="bg1">
              <a:lumMod val="95000"/>
            </a:schemeClr>
          </a:solidFill>
          <a:ln>
            <a:miter lim="800000"/>
            <a:headEnd/>
            <a:tailEnd/>
          </a:ln>
        </p:spPr>
        <p:txBody>
          <a:bodyPr anchor="ctr"/>
          <a:lstStyle/>
          <a:p>
            <a:r>
              <a:rPr lang="el-GR" sz="1000" kern="1200" smtClean="0">
                <a:solidFill>
                  <a:srgbClr val="5075BC"/>
                </a:solidFill>
                <a:latin typeface="+mn-lt"/>
                <a:ea typeface="+mn-ea"/>
                <a:cs typeface="+mn-cs"/>
              </a:rPr>
              <a:t>Οι διαδοχικές επεκτάσεις της έννοιας του αριθμού: ακέραιος, κλάσμα, ρητός και πραγματικός αριθμός</a:t>
            </a:r>
            <a:endParaRPr lang="el-GR" sz="1000" kern="1200" dirty="0">
              <a:solidFill>
                <a:srgbClr val="5075BC"/>
              </a:solidFill>
              <a:latin typeface="+mn-lt"/>
              <a:ea typeface="+mn-ea"/>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7.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9.wmf"/><Relationship Id="rId5" Type="http://schemas.openxmlformats.org/officeDocument/2006/relationships/image" Target="../media/image6.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8.wmf"/></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image" Target="../media/image10.wmf"/><Relationship Id="rId4" Type="http://schemas.openxmlformats.org/officeDocument/2006/relationships/oleObject" Target="../embeddings/oleObject5.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0.wmf"/><Relationship Id="rId4" Type="http://schemas.openxmlformats.org/officeDocument/2006/relationships/oleObject" Target="../embeddings/oleObject7.bin"/></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3.wmf"/><Relationship Id="rId4" Type="http://schemas.openxmlformats.org/officeDocument/2006/relationships/oleObject" Target="../embeddings/oleObject10.bin"/></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2.bin"/><Relationship Id="rId5" Type="http://schemas.openxmlformats.org/officeDocument/2006/relationships/image" Target="../media/image10.wmf"/><Relationship Id="rId4" Type="http://schemas.openxmlformats.org/officeDocument/2006/relationships/oleObject" Target="../embeddings/oleObject11.bin"/></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noAutofit/>
          </a:bodyPr>
          <a:lstStyle/>
          <a:p>
            <a:r>
              <a:rPr lang="el-GR" sz="3200" dirty="0" smtClean="0">
                <a:solidFill>
                  <a:srgbClr val="5075BC"/>
                </a:solidFill>
              </a:rPr>
              <a:t>ΛΟΓΙΚΟ-ΜΑΘΗΜΑΤΙΚΕΣ </a:t>
            </a:r>
            <a:r>
              <a:rPr lang="el-GR" sz="3200" dirty="0">
                <a:solidFill>
                  <a:srgbClr val="5075BC"/>
                </a:solidFill>
              </a:rPr>
              <a:t>ΣΧΕΣΕΙΣ &amp; </a:t>
            </a:r>
            <a:br>
              <a:rPr lang="el-GR" sz="3200" dirty="0">
                <a:solidFill>
                  <a:srgbClr val="5075BC"/>
                </a:solidFill>
              </a:rPr>
            </a:br>
            <a:r>
              <a:rPr lang="el-GR" sz="3200" dirty="0">
                <a:solidFill>
                  <a:srgbClr val="5075BC"/>
                </a:solidFill>
              </a:rPr>
              <a:t>ΑΡΙΘΜΗΤΙΚΕΣ ΕΝΝΟΙΕΣ </a:t>
            </a:r>
            <a:br>
              <a:rPr lang="el-GR" sz="3200" dirty="0">
                <a:solidFill>
                  <a:srgbClr val="5075BC"/>
                </a:solidFill>
              </a:rPr>
            </a:br>
            <a:r>
              <a:rPr lang="el-GR" sz="3200" dirty="0">
                <a:solidFill>
                  <a:srgbClr val="5075BC"/>
                </a:solidFill>
              </a:rPr>
              <a:t>ΣΤΗΝ ΠΡΟΣΧΟΛΙΚΗ ΕΚΠΑΙΔΕΥΣΗ</a:t>
            </a:r>
          </a:p>
        </p:txBody>
      </p:sp>
      <p:sp>
        <p:nvSpPr>
          <p:cNvPr id="3" name="Υπότιτλος 2"/>
          <p:cNvSpPr>
            <a:spLocks noGrp="1"/>
          </p:cNvSpPr>
          <p:nvPr>
            <p:ph type="subTitle" idx="1"/>
          </p:nvPr>
        </p:nvSpPr>
        <p:spPr>
          <a:xfrm>
            <a:off x="663824" y="3645024"/>
            <a:ext cx="7776864" cy="1752600"/>
          </a:xfrm>
        </p:spPr>
        <p:txBody>
          <a:bodyPr>
            <a:noAutofit/>
          </a:bodyPr>
          <a:lstStyle/>
          <a:p>
            <a:pPr>
              <a:spcAft>
                <a:spcPts val="1800"/>
              </a:spcAft>
            </a:pPr>
            <a:r>
              <a:rPr lang="el-GR" sz="2800" dirty="0" smtClean="0">
                <a:solidFill>
                  <a:srgbClr val="5075BC"/>
                </a:solidFill>
                <a:latin typeface="+mj-lt"/>
                <a:ea typeface="+mj-ea"/>
                <a:cs typeface="+mj-cs"/>
              </a:rPr>
              <a:t>Ενότητα </a:t>
            </a:r>
            <a:r>
              <a:rPr lang="en-US" sz="2800" dirty="0">
                <a:solidFill>
                  <a:srgbClr val="5075BC"/>
                </a:solidFill>
                <a:latin typeface="+mj-lt"/>
                <a:ea typeface="+mj-ea"/>
                <a:cs typeface="+mj-cs"/>
              </a:rPr>
              <a:t>5</a:t>
            </a:r>
            <a:r>
              <a:rPr lang="el-GR" sz="2800" dirty="0" smtClean="0">
                <a:solidFill>
                  <a:srgbClr val="5075BC"/>
                </a:solidFill>
                <a:latin typeface="+mj-lt"/>
                <a:ea typeface="+mj-ea"/>
                <a:cs typeface="+mj-cs"/>
              </a:rPr>
              <a:t>:</a:t>
            </a:r>
            <a:r>
              <a:rPr lang="en-US" sz="2800" dirty="0" smtClean="0">
                <a:latin typeface="+mj-lt"/>
                <a:ea typeface="+mj-ea"/>
                <a:cs typeface="+mj-cs"/>
              </a:rPr>
              <a:t> </a:t>
            </a:r>
            <a:r>
              <a:rPr lang="el-GR" sz="2800" dirty="0" smtClean="0">
                <a:latin typeface="+mj-lt"/>
                <a:ea typeface="+mj-ea"/>
                <a:cs typeface="+mj-cs"/>
              </a:rPr>
              <a:t>Οι </a:t>
            </a:r>
            <a:r>
              <a:rPr lang="el-GR" sz="2800" dirty="0">
                <a:latin typeface="+mj-lt"/>
                <a:ea typeface="+mj-ea"/>
                <a:cs typeface="+mj-cs"/>
              </a:rPr>
              <a:t>διαδοχικές επεκτάσεις της έννοιας του αριθμού: ακέραιος, κλάσμα, ρητός και πραγματικός αριθμός</a:t>
            </a:r>
          </a:p>
          <a:p>
            <a:pPr>
              <a:spcAft>
                <a:spcPts val="1800"/>
              </a:spcAft>
            </a:pPr>
            <a:r>
              <a:rPr lang="el-GR" sz="2800" dirty="0">
                <a:latin typeface="+mj-lt"/>
                <a:ea typeface="+mj-ea"/>
                <a:cs typeface="+mj-cs"/>
              </a:rPr>
              <a:t>Δημήτρης Χασάπης</a:t>
            </a:r>
          </a:p>
          <a:p>
            <a:pPr>
              <a:spcAft>
                <a:spcPts val="1800"/>
              </a:spcAft>
            </a:pPr>
            <a:r>
              <a:rPr lang="el-GR" sz="2400" b="1" dirty="0" smtClean="0"/>
              <a:t>Τμήμα </a:t>
            </a:r>
            <a:r>
              <a:rPr lang="el-GR" sz="2400" b="1" dirty="0"/>
              <a:t>Εκπαίδευσης και </a:t>
            </a:r>
            <a:r>
              <a:rPr lang="el-GR" sz="2400" b="1" dirty="0" smtClean="0"/>
              <a:t>Αγωγής στην </a:t>
            </a:r>
            <a:r>
              <a:rPr lang="el-GR" sz="2400" b="1" dirty="0"/>
              <a:t>Προσχολική Ηλικία </a:t>
            </a:r>
          </a:p>
          <a:p>
            <a:pPr>
              <a:spcAft>
                <a:spcPts val="1800"/>
              </a:spcAft>
            </a:pPr>
            <a:endParaRPr lang="en-US" sz="2800" dirty="0" smtClean="0"/>
          </a:p>
          <a:p>
            <a:pPr>
              <a:spcAft>
                <a:spcPts val="1800"/>
              </a:spcAft>
            </a:pPr>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Ο ΡΟΛΟΣ ΤΟΥ ΜΗΔΕΝ ΣΤΙΣ ΑΡΙΘΜΗΤΙΚΕΣ ΠΡΑΞΕΙΣ</a:t>
            </a:r>
            <a:endParaRPr lang="el-GR" dirty="0"/>
          </a:p>
        </p:txBody>
      </p:sp>
      <p:sp>
        <p:nvSpPr>
          <p:cNvPr id="5" name="Θέση περιεχομένου 4"/>
          <p:cNvSpPr>
            <a:spLocks noGrp="1"/>
          </p:cNvSpPr>
          <p:nvPr>
            <p:ph idx="1"/>
          </p:nvPr>
        </p:nvSpPr>
        <p:spPr>
          <a:xfrm>
            <a:off x="464156" y="1556792"/>
            <a:ext cx="8222644" cy="4968552"/>
          </a:xfrm>
        </p:spPr>
        <p:txBody>
          <a:bodyPr>
            <a:normAutofit/>
          </a:bodyPr>
          <a:lstStyle/>
          <a:p>
            <a:pPr marL="0" indent="0">
              <a:buNone/>
            </a:pPr>
            <a:r>
              <a:rPr lang="el-GR" sz="2500" dirty="0"/>
              <a:t>Το μηδέν έχει διαφορετικό ρόλο στις αριθμητικές πράξεις:</a:t>
            </a:r>
          </a:p>
          <a:p>
            <a:pPr marL="0" indent="0">
              <a:buNone/>
            </a:pPr>
            <a:endParaRPr lang="el-GR" sz="2500" dirty="0"/>
          </a:p>
          <a:p>
            <a:pPr marL="0" indent="0">
              <a:buNone/>
            </a:pPr>
            <a:r>
              <a:rPr lang="el-GR" sz="2500" dirty="0" smtClean="0"/>
              <a:t>Πρόσθεση-αφαίρεση  	</a:t>
            </a:r>
            <a:r>
              <a:rPr lang="el-GR" b="1" dirty="0" smtClean="0"/>
              <a:t>0</a:t>
            </a:r>
            <a:r>
              <a:rPr lang="el-GR" sz="2500" dirty="0" smtClean="0"/>
              <a:t> </a:t>
            </a:r>
            <a:r>
              <a:rPr lang="el-GR" sz="2500" dirty="0"/>
              <a:t>+ 1 = </a:t>
            </a:r>
            <a:r>
              <a:rPr lang="el-GR" b="1" dirty="0" smtClean="0"/>
              <a:t>1</a:t>
            </a:r>
            <a:r>
              <a:rPr lang="el-GR" sz="2500" dirty="0" smtClean="0"/>
              <a:t>     ουδέτερο </a:t>
            </a:r>
            <a:r>
              <a:rPr lang="el-GR" sz="2500" dirty="0"/>
              <a:t>στοιχείο</a:t>
            </a:r>
          </a:p>
          <a:p>
            <a:pPr marL="0" indent="0">
              <a:buNone/>
            </a:pPr>
            <a:r>
              <a:rPr lang="el-GR" sz="2500" dirty="0"/>
              <a:t>Πολλαπλασιασμός	</a:t>
            </a:r>
            <a:r>
              <a:rPr lang="el-GR" sz="2500" dirty="0" smtClean="0"/>
              <a:t>            </a:t>
            </a:r>
            <a:r>
              <a:rPr lang="el-GR" dirty="0" smtClean="0"/>
              <a:t>	</a:t>
            </a:r>
            <a:r>
              <a:rPr lang="el-GR" b="1" dirty="0" smtClean="0"/>
              <a:t>0</a:t>
            </a:r>
            <a:r>
              <a:rPr lang="el-GR" dirty="0" smtClean="0"/>
              <a:t> </a:t>
            </a:r>
            <a:r>
              <a:rPr lang="el-GR" sz="2500" dirty="0"/>
              <a:t>x 1 = </a:t>
            </a:r>
            <a:r>
              <a:rPr lang="el-GR" b="1" dirty="0" smtClean="0"/>
              <a:t>0</a:t>
            </a:r>
            <a:r>
              <a:rPr lang="el-GR" sz="2500" b="1" dirty="0" smtClean="0"/>
              <a:t> </a:t>
            </a:r>
            <a:r>
              <a:rPr lang="el-GR" sz="2500" dirty="0" smtClean="0"/>
              <a:t>    στοιχείο </a:t>
            </a:r>
            <a:r>
              <a:rPr lang="el-GR" sz="2500" dirty="0"/>
              <a:t>που 					</a:t>
            </a:r>
            <a:r>
              <a:rPr lang="el-GR" sz="2500" dirty="0" smtClean="0"/>
              <a:t>                    μηδενίζει </a:t>
            </a:r>
            <a:r>
              <a:rPr lang="el-GR" sz="2500" dirty="0"/>
              <a:t>κάθε 	</a:t>
            </a:r>
            <a:r>
              <a:rPr lang="el-GR" sz="2500" dirty="0" smtClean="0"/>
              <a:t>	</a:t>
            </a:r>
            <a:r>
              <a:rPr lang="el-GR" sz="2500" dirty="0"/>
              <a:t>			</a:t>
            </a:r>
            <a:r>
              <a:rPr lang="el-GR" sz="2500" dirty="0" smtClean="0"/>
              <a:t>       	       μέγεθος</a:t>
            </a:r>
            <a:r>
              <a:rPr lang="el-GR" sz="2500" dirty="0"/>
              <a:t>	</a:t>
            </a:r>
            <a:endParaRPr lang="el-GR" sz="2500" dirty="0" smtClean="0"/>
          </a:p>
          <a:p>
            <a:pPr marL="0" indent="0">
              <a:buNone/>
            </a:pPr>
            <a:r>
              <a:rPr lang="el-GR" sz="2500" dirty="0" smtClean="0"/>
              <a:t>Διαίρεση </a:t>
            </a:r>
            <a:r>
              <a:rPr lang="el-GR" sz="2500" dirty="0"/>
              <a:t>			1 : </a:t>
            </a:r>
            <a:r>
              <a:rPr lang="el-GR" b="1" dirty="0"/>
              <a:t>0</a:t>
            </a:r>
            <a:r>
              <a:rPr lang="el-GR" sz="2500" dirty="0"/>
              <a:t> = </a:t>
            </a:r>
            <a:r>
              <a:rPr lang="el-GR" b="1" dirty="0"/>
              <a:t>άπειρο</a:t>
            </a:r>
          </a:p>
          <a:p>
            <a:pPr marL="0" indent="0">
              <a:buNone/>
            </a:pPr>
            <a:endParaRPr lang="el-GR" dirty="0"/>
          </a:p>
        </p:txBody>
      </p:sp>
      <p:sp>
        <p:nvSpPr>
          <p:cNvPr id="6" name="Text Box 3"/>
          <p:cNvSpPr txBox="1">
            <a:spLocks noChangeArrowheads="1"/>
          </p:cNvSpPr>
          <p:nvPr/>
        </p:nvSpPr>
        <p:spPr bwMode="auto">
          <a:xfrm>
            <a:off x="3563888" y="5208920"/>
            <a:ext cx="5328592" cy="166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l-GR" altLang="el-GR" sz="2200" dirty="0">
                <a:latin typeface="+mn-lt"/>
              </a:rPr>
              <a:t>Αφού δεν μπορούμε να διαιρέσουμε έναν αριθμό με το 0, τότε το 0 δεν μπορεί να θεωρείται αριθμός</a:t>
            </a:r>
          </a:p>
          <a:p>
            <a:pPr algn="ctr" eaLnBrk="1" hangingPunct="1">
              <a:spcBef>
                <a:spcPct val="50000"/>
              </a:spcBef>
              <a:buFontTx/>
              <a:buNone/>
            </a:pPr>
            <a:endParaRPr lang="el-GR" altLang="el-GR" sz="2400" dirty="0">
              <a:latin typeface="Times New Roman" panose="02020603050405020304" pitchFamily="18" charset="0"/>
            </a:endParaRPr>
          </a:p>
        </p:txBody>
      </p:sp>
    </p:spTree>
    <p:extLst>
      <p:ext uri="{BB962C8B-B14F-4D97-AF65-F5344CB8AC3E}">
        <p14:creationId xmlns:p14="http://schemas.microsoft.com/office/powerpoint/2010/main" val="3997724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
            </a:r>
            <a:br>
              <a:rPr lang="el-GR" dirty="0" smtClean="0"/>
            </a:br>
            <a:r>
              <a:rPr lang="el-GR" dirty="0" smtClean="0"/>
              <a:t>ΦΥΣΙΚΟΙ ΑΡΙΘΜΟΙ </a:t>
            </a:r>
            <a:r>
              <a:rPr lang="el-GR" altLang="el-GR" dirty="0" smtClean="0"/>
              <a:t>Ν</a:t>
            </a:r>
            <a:r>
              <a:rPr lang="el-GR" altLang="el-GR" baseline="-25000" dirty="0" smtClean="0"/>
              <a:t>0</a:t>
            </a:r>
            <a:r>
              <a:rPr lang="el-GR" altLang="el-GR" b="1" baseline="-25000" dirty="0"/>
              <a:t/>
            </a:r>
            <a:br>
              <a:rPr lang="el-GR" altLang="el-GR" b="1" baseline="-25000" dirty="0"/>
            </a:br>
            <a:endParaRPr lang="el-GR" dirty="0"/>
          </a:p>
        </p:txBody>
      </p:sp>
      <p:sp>
        <p:nvSpPr>
          <p:cNvPr id="6" name="Text Box 2"/>
          <p:cNvSpPr txBox="1">
            <a:spLocks noChangeArrowheads="1"/>
          </p:cNvSpPr>
          <p:nvPr/>
        </p:nvSpPr>
        <p:spPr bwMode="auto">
          <a:xfrm>
            <a:off x="900113" y="1818803"/>
            <a:ext cx="3384550"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l-GR" altLang="el-GR" sz="2800" b="1" dirty="0">
                <a:latin typeface="+mn-lt"/>
              </a:rPr>
              <a:t>Απαρίθμηση</a:t>
            </a:r>
            <a:r>
              <a:rPr lang="el-GR" altLang="el-GR" sz="2800" dirty="0">
                <a:latin typeface="+mn-lt"/>
              </a:rPr>
              <a:t> </a:t>
            </a:r>
            <a:r>
              <a:rPr lang="el-GR" altLang="el-GR" sz="2800" dirty="0">
                <a:solidFill>
                  <a:srgbClr val="FF0000"/>
                </a:solidFill>
                <a:latin typeface="+mn-lt"/>
              </a:rPr>
              <a:t> 	</a:t>
            </a:r>
          </a:p>
          <a:p>
            <a:pPr eaLnBrk="1" hangingPunct="1">
              <a:spcBef>
                <a:spcPct val="50000"/>
              </a:spcBef>
              <a:buFontTx/>
              <a:buNone/>
            </a:pPr>
            <a:r>
              <a:rPr lang="el-GR" altLang="el-GR" sz="2800" b="1" dirty="0">
                <a:latin typeface="+mn-lt"/>
              </a:rPr>
              <a:t>Διάταξη</a:t>
            </a:r>
            <a:r>
              <a:rPr lang="el-GR" altLang="el-GR" b="1" dirty="0">
                <a:solidFill>
                  <a:srgbClr val="FF0000"/>
                </a:solidFill>
                <a:latin typeface="+mn-lt"/>
              </a:rPr>
              <a:t>		         </a:t>
            </a:r>
          </a:p>
        </p:txBody>
      </p:sp>
      <p:sp>
        <p:nvSpPr>
          <p:cNvPr id="7" name="Text Box 3"/>
          <p:cNvSpPr txBox="1">
            <a:spLocks noChangeArrowheads="1"/>
          </p:cNvSpPr>
          <p:nvPr/>
        </p:nvSpPr>
        <p:spPr bwMode="auto">
          <a:xfrm>
            <a:off x="3924300" y="1818803"/>
            <a:ext cx="4681538"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l-GR" altLang="el-GR" sz="2800" dirty="0" err="1">
                <a:latin typeface="+mn-lt"/>
              </a:rPr>
              <a:t>πληθικός</a:t>
            </a:r>
            <a:r>
              <a:rPr lang="el-GR" altLang="el-GR" sz="2800" dirty="0">
                <a:latin typeface="+mn-lt"/>
              </a:rPr>
              <a:t>	</a:t>
            </a:r>
            <a:r>
              <a:rPr lang="el-GR" altLang="el-GR" sz="2800" b="1" dirty="0">
                <a:latin typeface="+mn-lt"/>
              </a:rPr>
              <a:t>αριθμός</a:t>
            </a:r>
          </a:p>
          <a:p>
            <a:pPr eaLnBrk="1" hangingPunct="1">
              <a:spcBef>
                <a:spcPct val="50000"/>
              </a:spcBef>
              <a:buFontTx/>
              <a:buNone/>
            </a:pPr>
            <a:r>
              <a:rPr lang="el-GR" altLang="el-GR" sz="2800" dirty="0">
                <a:latin typeface="+mn-lt"/>
              </a:rPr>
              <a:t>διατακτικός </a:t>
            </a:r>
            <a:r>
              <a:rPr lang="el-GR" altLang="el-GR" sz="2800" dirty="0" smtClean="0">
                <a:latin typeface="+mn-lt"/>
              </a:rPr>
              <a:t> </a:t>
            </a:r>
            <a:r>
              <a:rPr lang="el-GR" altLang="el-GR" sz="2800" b="1" dirty="0" smtClean="0">
                <a:latin typeface="+mn-lt"/>
              </a:rPr>
              <a:t>αριθμός</a:t>
            </a:r>
            <a:endParaRPr lang="el-GR" altLang="el-GR" sz="2800" b="1" dirty="0">
              <a:latin typeface="+mn-lt"/>
            </a:endParaRPr>
          </a:p>
        </p:txBody>
      </p:sp>
      <p:sp>
        <p:nvSpPr>
          <p:cNvPr id="8" name="Text Box 4"/>
          <p:cNvSpPr txBox="1">
            <a:spLocks noChangeArrowheads="1"/>
          </p:cNvSpPr>
          <p:nvPr/>
        </p:nvSpPr>
        <p:spPr bwMode="auto">
          <a:xfrm>
            <a:off x="1116013" y="3717032"/>
            <a:ext cx="6911975"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3600" b="1" dirty="0">
                <a:latin typeface="+mn-lt"/>
              </a:rPr>
              <a:t>Φυσικοί αριθμοί	Ν</a:t>
            </a:r>
            <a:r>
              <a:rPr lang="el-GR" altLang="el-GR" sz="3600" b="1" baseline="-25000" dirty="0">
                <a:latin typeface="+mn-lt"/>
              </a:rPr>
              <a:t>0</a:t>
            </a:r>
          </a:p>
          <a:p>
            <a:pPr algn="ctr" eaLnBrk="1" hangingPunct="1">
              <a:spcBef>
                <a:spcPct val="50000"/>
              </a:spcBef>
              <a:buFontTx/>
              <a:buNone/>
            </a:pPr>
            <a:r>
              <a:rPr lang="el-GR" altLang="el-GR" sz="3600" b="1" dirty="0">
                <a:latin typeface="+mn-lt"/>
              </a:rPr>
              <a:t>0, 1, 2, 3, 4, 5, 6, 7, 8, 9, ……</a:t>
            </a:r>
          </a:p>
        </p:txBody>
      </p:sp>
    </p:spTree>
    <p:extLst>
      <p:ext uri="{BB962C8B-B14F-4D97-AF65-F5344CB8AC3E}">
        <p14:creationId xmlns:p14="http://schemas.microsoft.com/office/powerpoint/2010/main" val="253261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2"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amond(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1" fill="hold" grpId="3"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7" grpId="2"/>
      <p:bldP spid="7" grpId="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ΜΕΤΡΗΣΗ</a:t>
            </a:r>
            <a:endParaRPr lang="el-GR" dirty="0"/>
          </a:p>
        </p:txBody>
      </p:sp>
      <p:sp>
        <p:nvSpPr>
          <p:cNvPr id="5" name="Θέση περιεχομένου 4"/>
          <p:cNvSpPr>
            <a:spLocks noGrp="1"/>
          </p:cNvSpPr>
          <p:nvPr>
            <p:ph idx="1"/>
          </p:nvPr>
        </p:nvSpPr>
        <p:spPr/>
        <p:txBody>
          <a:bodyPr/>
          <a:lstStyle/>
          <a:p>
            <a:pPr marL="0" indent="0" algn="ctr">
              <a:buNone/>
            </a:pPr>
            <a:r>
              <a:rPr lang="el-GR" dirty="0"/>
              <a:t>η ανάγκη να διατυπωθεί ταυτόχρονα με τον </a:t>
            </a:r>
            <a:r>
              <a:rPr lang="el-GR" b="1" dirty="0"/>
              <a:t>αριθμό μέτρο </a:t>
            </a:r>
            <a:r>
              <a:rPr lang="el-GR" dirty="0"/>
              <a:t>και η </a:t>
            </a:r>
            <a:r>
              <a:rPr lang="el-GR" b="1" dirty="0"/>
              <a:t>κατεύθυνση μιας ποσοτικής μεταβολής</a:t>
            </a:r>
          </a:p>
          <a:p>
            <a:pPr marL="0" indent="0" algn="ctr">
              <a:buNone/>
            </a:pPr>
            <a:endParaRPr lang="el-GR" dirty="0"/>
          </a:p>
          <a:p>
            <a:pPr marL="0" indent="0" algn="ctr">
              <a:buNone/>
            </a:pPr>
            <a:r>
              <a:rPr lang="el-GR" dirty="0"/>
              <a:t>επιβάλλει την έννοια του </a:t>
            </a:r>
            <a:r>
              <a:rPr lang="el-GR" b="1" dirty="0"/>
              <a:t>αρνητικού αριθμού </a:t>
            </a:r>
          </a:p>
          <a:p>
            <a:pPr marL="0" indent="0" algn="ctr">
              <a:buNone/>
            </a:pPr>
            <a:r>
              <a:rPr lang="el-GR" dirty="0"/>
              <a:t>και κατά συνέπεια</a:t>
            </a:r>
          </a:p>
          <a:p>
            <a:pPr marL="0" indent="0" algn="ctr">
              <a:buNone/>
            </a:pPr>
            <a:r>
              <a:rPr lang="el-GR" dirty="0"/>
              <a:t>τη διάκριση αρνητικών και θετικών αριθμών</a:t>
            </a:r>
          </a:p>
          <a:p>
            <a:pPr marL="0" indent="0">
              <a:buNone/>
            </a:pPr>
            <a:endParaRPr lang="el-GR" dirty="0"/>
          </a:p>
        </p:txBody>
      </p:sp>
    </p:spTree>
    <p:extLst>
      <p:ext uri="{BB962C8B-B14F-4D97-AF65-F5344CB8AC3E}">
        <p14:creationId xmlns:p14="http://schemas.microsoft.com/office/powerpoint/2010/main" val="26209439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ΑΡΝΗΤΙΚΟΙ ΑΡΙΘΜΟΙ </a:t>
            </a:r>
            <a:endParaRPr lang="el-GR" dirty="0"/>
          </a:p>
        </p:txBody>
      </p:sp>
      <p:sp>
        <p:nvSpPr>
          <p:cNvPr id="5" name="Θέση περιεχομένου 4"/>
          <p:cNvSpPr>
            <a:spLocks noGrp="1"/>
          </p:cNvSpPr>
          <p:nvPr>
            <p:ph idx="1"/>
          </p:nvPr>
        </p:nvSpPr>
        <p:spPr/>
        <p:txBody>
          <a:bodyPr/>
          <a:lstStyle/>
          <a:p>
            <a:pPr marL="0" indent="0" algn="ctr">
              <a:buNone/>
            </a:pPr>
            <a:r>
              <a:rPr lang="el-GR" sz="2800" dirty="0"/>
              <a:t>Οι </a:t>
            </a:r>
            <a:r>
              <a:rPr lang="el-GR" sz="2800" b="1" dirty="0"/>
              <a:t>αρνητικοί αριθμοί </a:t>
            </a:r>
            <a:r>
              <a:rPr lang="el-GR" sz="2800" dirty="0"/>
              <a:t>προκύπτουν ως μέτρα μεγεθών σε μετρήσεις, στις οποίες χρησιμοποιείται:</a:t>
            </a:r>
          </a:p>
          <a:p>
            <a:pPr algn="ctr"/>
            <a:r>
              <a:rPr lang="el-GR" sz="2800" dirty="0"/>
              <a:t> μια </a:t>
            </a:r>
            <a:r>
              <a:rPr lang="el-GR" sz="2800" b="1" dirty="0"/>
              <a:t>προσανατολισμένη κλίμακα </a:t>
            </a:r>
            <a:r>
              <a:rPr lang="el-GR" sz="2800" dirty="0"/>
              <a:t>μέτρησης και </a:t>
            </a:r>
          </a:p>
          <a:p>
            <a:pPr algn="ctr"/>
            <a:r>
              <a:rPr lang="el-GR" sz="2800" dirty="0"/>
              <a:t>ένα αντίστοιχο </a:t>
            </a:r>
            <a:r>
              <a:rPr lang="el-GR" sz="2800" b="1" dirty="0"/>
              <a:t>σύστημα μέτρησης</a:t>
            </a:r>
            <a:r>
              <a:rPr lang="el-GR" sz="2800" dirty="0"/>
              <a:t>. </a:t>
            </a:r>
          </a:p>
          <a:p>
            <a:pPr marL="0" indent="0">
              <a:buNone/>
            </a:pPr>
            <a:endParaRPr lang="el-GR" dirty="0"/>
          </a:p>
        </p:txBody>
      </p:sp>
      <p:grpSp>
        <p:nvGrpSpPr>
          <p:cNvPr id="6" name="Group 15"/>
          <p:cNvGrpSpPr>
            <a:grpSpLocks/>
          </p:cNvGrpSpPr>
          <p:nvPr/>
        </p:nvGrpSpPr>
        <p:grpSpPr bwMode="auto">
          <a:xfrm>
            <a:off x="900113" y="4084737"/>
            <a:ext cx="7343775" cy="1360487"/>
            <a:chOff x="567" y="2115"/>
            <a:chExt cx="4626" cy="857"/>
          </a:xfrm>
        </p:grpSpPr>
        <p:sp>
          <p:nvSpPr>
            <p:cNvPr id="7" name="Line 5"/>
            <p:cNvSpPr>
              <a:spLocks noChangeShapeType="1"/>
            </p:cNvSpPr>
            <p:nvPr/>
          </p:nvSpPr>
          <p:spPr bwMode="auto">
            <a:xfrm>
              <a:off x="1066" y="2432"/>
              <a:ext cx="3628" cy="0"/>
            </a:xfrm>
            <a:prstGeom prst="line">
              <a:avLst/>
            </a:prstGeom>
            <a:noFill/>
            <a:ln w="38100">
              <a:solidFill>
                <a:srgbClr val="000066"/>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l-GR" b="1"/>
            </a:p>
          </p:txBody>
        </p:sp>
        <p:sp>
          <p:nvSpPr>
            <p:cNvPr id="8" name="Line 6"/>
            <p:cNvSpPr>
              <a:spLocks noChangeShapeType="1"/>
            </p:cNvSpPr>
            <p:nvPr/>
          </p:nvSpPr>
          <p:spPr bwMode="auto">
            <a:xfrm>
              <a:off x="2880" y="2296"/>
              <a:ext cx="0" cy="273"/>
            </a:xfrm>
            <a:prstGeom prst="line">
              <a:avLst/>
            </a:prstGeom>
            <a:noFill/>
            <a:ln w="57150">
              <a:solidFill>
                <a:srgbClr val="5075BC"/>
              </a:solidFill>
              <a:round/>
              <a:headEnd/>
              <a:tailEnd/>
            </a:ln>
            <a:extLst>
              <a:ext uri="{909E8E84-426E-40DD-AFC4-6F175D3DCCD1}">
                <a14:hiddenFill xmlns:a14="http://schemas.microsoft.com/office/drawing/2010/main">
                  <a:noFill/>
                </a14:hiddenFill>
              </a:ext>
            </a:extLst>
          </p:spPr>
          <p:txBody>
            <a:bodyPr wrap="none" anchor="ctr"/>
            <a:lstStyle/>
            <a:p>
              <a:endParaRPr lang="el-GR" b="1"/>
            </a:p>
          </p:txBody>
        </p:sp>
        <p:sp>
          <p:nvSpPr>
            <p:cNvPr id="9" name="Line 7"/>
            <p:cNvSpPr>
              <a:spLocks noChangeShapeType="1"/>
            </p:cNvSpPr>
            <p:nvPr/>
          </p:nvSpPr>
          <p:spPr bwMode="auto">
            <a:xfrm>
              <a:off x="3334" y="2341"/>
              <a:ext cx="0" cy="182"/>
            </a:xfrm>
            <a:prstGeom prst="line">
              <a:avLst/>
            </a:prstGeom>
            <a:noFill/>
            <a:ln w="57150">
              <a:solidFill>
                <a:srgbClr val="5075BC"/>
              </a:solidFill>
              <a:round/>
              <a:headEnd/>
              <a:tailEnd/>
            </a:ln>
            <a:extLst>
              <a:ext uri="{909E8E84-426E-40DD-AFC4-6F175D3DCCD1}">
                <a14:hiddenFill xmlns:a14="http://schemas.microsoft.com/office/drawing/2010/main">
                  <a:noFill/>
                </a14:hiddenFill>
              </a:ext>
            </a:extLst>
          </p:spPr>
          <p:txBody>
            <a:bodyPr wrap="none" anchor="ctr"/>
            <a:lstStyle/>
            <a:p>
              <a:endParaRPr lang="el-GR" b="1"/>
            </a:p>
          </p:txBody>
        </p:sp>
        <p:sp>
          <p:nvSpPr>
            <p:cNvPr id="10" name="Line 8"/>
            <p:cNvSpPr>
              <a:spLocks noChangeShapeType="1"/>
            </p:cNvSpPr>
            <p:nvPr/>
          </p:nvSpPr>
          <p:spPr bwMode="auto">
            <a:xfrm>
              <a:off x="2426" y="2341"/>
              <a:ext cx="0" cy="182"/>
            </a:xfrm>
            <a:prstGeom prst="line">
              <a:avLst/>
            </a:prstGeom>
            <a:noFill/>
            <a:ln w="57150">
              <a:solidFill>
                <a:srgbClr val="5075BC"/>
              </a:solidFill>
              <a:round/>
              <a:headEnd/>
              <a:tailEnd/>
            </a:ln>
            <a:extLst>
              <a:ext uri="{909E8E84-426E-40DD-AFC4-6F175D3DCCD1}">
                <a14:hiddenFill xmlns:a14="http://schemas.microsoft.com/office/drawing/2010/main">
                  <a:noFill/>
                </a14:hiddenFill>
              </a:ext>
            </a:extLst>
          </p:spPr>
          <p:txBody>
            <a:bodyPr wrap="none" anchor="ctr"/>
            <a:lstStyle/>
            <a:p>
              <a:endParaRPr lang="el-GR" b="1"/>
            </a:p>
          </p:txBody>
        </p:sp>
        <p:sp>
          <p:nvSpPr>
            <p:cNvPr id="11" name="Text Box 11"/>
            <p:cNvSpPr txBox="1">
              <a:spLocks noChangeArrowheads="1"/>
            </p:cNvSpPr>
            <p:nvPr/>
          </p:nvSpPr>
          <p:spPr bwMode="auto">
            <a:xfrm>
              <a:off x="2245" y="2568"/>
              <a:ext cx="122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3600" b="1">
                  <a:latin typeface="+mn-lt"/>
                </a:rPr>
                <a:t>-1   0  +1 </a:t>
              </a:r>
            </a:p>
          </p:txBody>
        </p:sp>
        <p:sp>
          <p:nvSpPr>
            <p:cNvPr id="12" name="Text Box 12"/>
            <p:cNvSpPr txBox="1">
              <a:spLocks noChangeArrowheads="1"/>
            </p:cNvSpPr>
            <p:nvPr/>
          </p:nvSpPr>
          <p:spPr bwMode="auto">
            <a:xfrm>
              <a:off x="4785" y="2160"/>
              <a:ext cx="408"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4800" b="1" dirty="0">
                  <a:solidFill>
                    <a:srgbClr val="5075BC"/>
                  </a:solidFill>
                  <a:latin typeface="+mn-lt"/>
                </a:rPr>
                <a:t>+</a:t>
              </a:r>
            </a:p>
          </p:txBody>
        </p:sp>
        <p:sp>
          <p:nvSpPr>
            <p:cNvPr id="13" name="Text Box 13"/>
            <p:cNvSpPr txBox="1">
              <a:spLocks noChangeArrowheads="1"/>
            </p:cNvSpPr>
            <p:nvPr/>
          </p:nvSpPr>
          <p:spPr bwMode="auto">
            <a:xfrm>
              <a:off x="567" y="2115"/>
              <a:ext cx="408"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4800" b="1" dirty="0">
                  <a:solidFill>
                    <a:srgbClr val="5075BC"/>
                  </a:solidFill>
                  <a:latin typeface="+mn-lt"/>
                </a:rPr>
                <a:t>-</a:t>
              </a:r>
            </a:p>
          </p:txBody>
        </p:sp>
      </p:grpSp>
    </p:spTree>
    <p:extLst>
      <p:ext uri="{BB962C8B-B14F-4D97-AF65-F5344CB8AC3E}">
        <p14:creationId xmlns:p14="http://schemas.microsoft.com/office/powerpoint/2010/main" val="22347230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ΚΛΙΜΑΚΑ ΚΕΛΣΙΟΥ ΚΑΙ ΣΥΣΤΗΜΑ ΜΕΤΡΗΣΗΣ ΤΗΣ ΘΕΡΜΟΚΡΑΣΙΑΣ</a:t>
            </a:r>
            <a:endParaRPr lang="el-GR" dirty="0"/>
          </a:p>
        </p:txBody>
      </p:sp>
      <p:pic>
        <p:nvPicPr>
          <p:cNvPr id="8" name="Θέση περιεχομένου 7"/>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475654" y="1600199"/>
            <a:ext cx="1546686" cy="5004000"/>
          </a:xfrm>
        </p:spPr>
      </p:pic>
      <p:sp>
        <p:nvSpPr>
          <p:cNvPr id="7" name="Θέση περιεχομένου 6"/>
          <p:cNvSpPr>
            <a:spLocks noGrp="1"/>
          </p:cNvSpPr>
          <p:nvPr>
            <p:ph sz="half" idx="2"/>
          </p:nvPr>
        </p:nvSpPr>
        <p:spPr>
          <a:xfrm>
            <a:off x="3491880" y="1600200"/>
            <a:ext cx="5194920" cy="4895999"/>
          </a:xfrm>
        </p:spPr>
        <p:txBody>
          <a:bodyPr>
            <a:normAutofit/>
          </a:bodyPr>
          <a:lstStyle/>
          <a:p>
            <a:pPr marL="0" indent="0" algn="ctr">
              <a:buNone/>
            </a:pPr>
            <a:r>
              <a:rPr lang="el-GR" sz="2400" dirty="0"/>
              <a:t>Στη χρήση της κλίμακας αυτής αποτυπώνονται πολλές φορές οι εννοιολογικές δυσχέρειες κατανόησης και απόδοσης νοήματος στην έννοια των αρνητικών αριθμών. </a:t>
            </a:r>
          </a:p>
          <a:p>
            <a:pPr marL="0" indent="0">
              <a:buNone/>
            </a:pPr>
            <a:endParaRPr lang="el-GR" sz="2400" dirty="0" smtClean="0"/>
          </a:p>
          <a:p>
            <a:pPr marL="0" indent="0" algn="ctr">
              <a:buNone/>
            </a:pPr>
            <a:r>
              <a:rPr lang="el-GR" sz="2400" b="1" dirty="0" smtClean="0"/>
              <a:t>Παράδειγμα</a:t>
            </a:r>
            <a:r>
              <a:rPr lang="el-GR" sz="2400" dirty="0"/>
              <a:t/>
            </a:r>
            <a:br>
              <a:rPr lang="el-GR" sz="2400" dirty="0"/>
            </a:br>
            <a:r>
              <a:rPr lang="el-GR" sz="2400" dirty="0"/>
              <a:t>η ένδειξη  </a:t>
            </a:r>
            <a:r>
              <a:rPr lang="el-GR" sz="2400" b="1" dirty="0"/>
              <a:t>-3  </a:t>
            </a:r>
            <a:r>
              <a:rPr lang="el-GR" sz="2400" dirty="0"/>
              <a:t>στο θερμόμετρο “διαβάζεται” και εκφράζεται πολλές φορές, όχι ως “</a:t>
            </a:r>
            <a:r>
              <a:rPr lang="el-GR" sz="2400" b="1" dirty="0"/>
              <a:t>πλην 3”, </a:t>
            </a:r>
            <a:r>
              <a:rPr lang="el-GR" sz="2400" dirty="0"/>
              <a:t>αλλά </a:t>
            </a:r>
            <a:r>
              <a:rPr lang="el-GR" sz="2400" b="1" dirty="0"/>
              <a:t>ως </a:t>
            </a:r>
            <a:r>
              <a:rPr lang="el-GR" sz="2400" dirty="0"/>
              <a:t>“</a:t>
            </a:r>
            <a:r>
              <a:rPr lang="el-GR" sz="2400" b="1" dirty="0"/>
              <a:t>3 υπό το μηδέν</a:t>
            </a:r>
            <a:r>
              <a:rPr lang="el-GR" sz="2400" dirty="0"/>
              <a:t>”.</a:t>
            </a:r>
          </a:p>
          <a:p>
            <a:pPr marL="0" indent="0">
              <a:buNone/>
            </a:pPr>
            <a:endParaRPr lang="el-GR" dirty="0"/>
          </a:p>
        </p:txBody>
      </p:sp>
    </p:spTree>
    <p:extLst>
      <p:ext uri="{BB962C8B-B14F-4D97-AF65-F5344CB8AC3E}">
        <p14:creationId xmlns:p14="http://schemas.microsoft.com/office/powerpoint/2010/main" val="578845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
            </a:r>
            <a:br>
              <a:rPr lang="el-GR" dirty="0" smtClean="0"/>
            </a:br>
            <a:r>
              <a:rPr lang="el-GR" dirty="0" smtClean="0"/>
              <a:t>ΠΡΑΞΕΙΣ ΑΡΙΘΜΩΝ (</a:t>
            </a:r>
            <a:r>
              <a:rPr lang="el-GR" dirty="0" smtClean="0"/>
              <a:t>1)</a:t>
            </a:r>
            <a:r>
              <a:rPr lang="el-GR" dirty="0"/>
              <a:t/>
            </a:r>
            <a:br>
              <a:rPr lang="el-GR" dirty="0"/>
            </a:br>
            <a:endParaRPr lang="el-GR" dirty="0"/>
          </a:p>
        </p:txBody>
      </p:sp>
      <p:sp>
        <p:nvSpPr>
          <p:cNvPr id="5" name="Θέση περιεχομένου 4"/>
          <p:cNvSpPr>
            <a:spLocks noGrp="1"/>
          </p:cNvSpPr>
          <p:nvPr>
            <p:ph idx="1"/>
          </p:nvPr>
        </p:nvSpPr>
        <p:spPr/>
        <p:txBody>
          <a:bodyPr/>
          <a:lstStyle/>
          <a:p>
            <a:pPr marL="0" indent="0" algn="ctr">
              <a:buNone/>
            </a:pPr>
            <a:r>
              <a:rPr lang="el-GR" b="1" dirty="0"/>
              <a:t>Πρόσθεση - Αφαίρεση</a:t>
            </a:r>
          </a:p>
          <a:p>
            <a:pPr marL="0" indent="0" algn="ctr">
              <a:buNone/>
            </a:pPr>
            <a:endParaRPr lang="el-GR" dirty="0" smtClean="0"/>
          </a:p>
          <a:p>
            <a:pPr marL="0" indent="0" algn="ctr">
              <a:buNone/>
            </a:pPr>
            <a:r>
              <a:rPr lang="el-GR" dirty="0"/>
              <a:t>Έχω 3 και πρέπει να δώσω 5. </a:t>
            </a:r>
            <a:br>
              <a:rPr lang="el-GR" dirty="0"/>
            </a:br>
            <a:r>
              <a:rPr lang="el-GR" b="1" dirty="0"/>
              <a:t>Πόσα μου </a:t>
            </a:r>
            <a:r>
              <a:rPr lang="el-GR" b="1" dirty="0" smtClean="0"/>
              <a:t>λείπουν;</a:t>
            </a:r>
            <a:endParaRPr lang="el-GR" b="1" dirty="0"/>
          </a:p>
          <a:p>
            <a:pPr marL="0" indent="0" algn="ctr">
              <a:buNone/>
            </a:pPr>
            <a:endParaRPr lang="el-GR" dirty="0"/>
          </a:p>
          <a:p>
            <a:pPr marL="0" indent="0" algn="ctr">
              <a:buNone/>
            </a:pPr>
            <a:r>
              <a:rPr lang="el-GR" dirty="0"/>
              <a:t>3 – 5 = </a:t>
            </a:r>
            <a:r>
              <a:rPr lang="el-GR" b="1" dirty="0" smtClean="0"/>
              <a:t>;</a:t>
            </a:r>
            <a:endParaRPr lang="el-GR" b="1" dirty="0"/>
          </a:p>
          <a:p>
            <a:pPr marL="0" indent="0" algn="ctr">
              <a:buNone/>
            </a:pPr>
            <a:endParaRPr lang="el-GR" dirty="0"/>
          </a:p>
        </p:txBody>
      </p:sp>
    </p:spTree>
    <p:extLst>
      <p:ext uri="{BB962C8B-B14F-4D97-AF65-F5344CB8AC3E}">
        <p14:creationId xmlns:p14="http://schemas.microsoft.com/office/powerpoint/2010/main" val="3649163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dirty="0" smtClean="0"/>
              <a:t>ΠΡΑΞΕΙΣ </a:t>
            </a:r>
            <a:r>
              <a:rPr lang="el-GR" dirty="0"/>
              <a:t>ΑΡΙΘΜΩΝ </a:t>
            </a:r>
            <a:r>
              <a:rPr lang="el-GR" dirty="0" smtClean="0"/>
              <a:t>(</a:t>
            </a:r>
            <a:r>
              <a:rPr lang="el-GR" dirty="0" smtClean="0"/>
              <a:t>2)</a:t>
            </a:r>
            <a:endParaRPr lang="el-GR" dirty="0"/>
          </a:p>
        </p:txBody>
      </p:sp>
      <p:sp>
        <p:nvSpPr>
          <p:cNvPr id="5" name="Θέση περιεχομένου 4"/>
          <p:cNvSpPr>
            <a:spLocks noGrp="1"/>
          </p:cNvSpPr>
          <p:nvPr>
            <p:ph idx="1"/>
          </p:nvPr>
        </p:nvSpPr>
        <p:spPr/>
        <p:txBody>
          <a:bodyPr>
            <a:normAutofit lnSpcReduction="10000"/>
          </a:bodyPr>
          <a:lstStyle/>
          <a:p>
            <a:pPr marL="0" indent="0" algn="ctr">
              <a:buNone/>
            </a:pPr>
            <a:r>
              <a:rPr lang="el-GR" b="1" dirty="0"/>
              <a:t>Πρόσθεση </a:t>
            </a:r>
            <a:r>
              <a:rPr lang="el-GR" b="1" dirty="0" smtClean="0"/>
              <a:t>– Αφαίρεση</a:t>
            </a:r>
          </a:p>
          <a:p>
            <a:pPr marL="108000" indent="0">
              <a:spcBef>
                <a:spcPct val="50000"/>
              </a:spcBef>
              <a:buNone/>
            </a:pPr>
            <a:r>
              <a:rPr lang="el-GR" altLang="zh-CN" sz="2800" dirty="0"/>
              <a:t>Σε καταστάσεις μεταβολής του μέτρου ενός μεγέθους, στις οποίες το μέτρο της μεταβολής είναι μεγαλύτερο από το αρχικό μέτρο του μεγέθους, </a:t>
            </a:r>
            <a:r>
              <a:rPr lang="el-GR" altLang="el-GR" sz="2800" dirty="0"/>
              <a:t>η έκφραση της διαφοράς (</a:t>
            </a:r>
            <a:r>
              <a:rPr lang="el-GR" altLang="el-GR" sz="2800" b="1" dirty="0"/>
              <a:t>το αποτέλεσμα μιας αφαίρεσης</a:t>
            </a:r>
            <a:r>
              <a:rPr lang="el-GR" altLang="el-GR" sz="2800" dirty="0"/>
              <a:t>) </a:t>
            </a:r>
          </a:p>
          <a:p>
            <a:pPr algn="ctr">
              <a:spcBef>
                <a:spcPct val="50000"/>
              </a:spcBef>
              <a:buNone/>
            </a:pPr>
            <a:endParaRPr lang="el-GR" altLang="zh-CN" sz="2800" dirty="0"/>
          </a:p>
          <a:p>
            <a:pPr algn="ctr">
              <a:spcBef>
                <a:spcPct val="50000"/>
              </a:spcBef>
              <a:buNone/>
            </a:pPr>
            <a:r>
              <a:rPr lang="el-GR" altLang="zh-CN" sz="2800" dirty="0"/>
              <a:t>επιβάλλει την έννοια του </a:t>
            </a:r>
            <a:r>
              <a:rPr lang="el-GR" altLang="zh-CN" sz="2800" b="1" dirty="0"/>
              <a:t>αρνητικού αριθμού </a:t>
            </a:r>
          </a:p>
          <a:p>
            <a:pPr algn="ctr">
              <a:spcBef>
                <a:spcPct val="0"/>
              </a:spcBef>
              <a:buNone/>
            </a:pPr>
            <a:r>
              <a:rPr lang="el-GR" altLang="zh-CN" sz="2800" dirty="0"/>
              <a:t>και κατά συνέπεια</a:t>
            </a:r>
          </a:p>
          <a:p>
            <a:pPr algn="ctr">
              <a:spcBef>
                <a:spcPct val="0"/>
              </a:spcBef>
              <a:buNone/>
            </a:pPr>
            <a:r>
              <a:rPr lang="el-GR" altLang="zh-CN" sz="2800" dirty="0"/>
              <a:t>τη διάκριση αρνητικών και θετικών αριθμών</a:t>
            </a:r>
            <a:endParaRPr lang="el-GR" altLang="el-GR" sz="2800" dirty="0"/>
          </a:p>
          <a:p>
            <a:pPr marL="0" indent="0">
              <a:buNone/>
            </a:pPr>
            <a:endParaRPr lang="el-GR" sz="2800" dirty="0"/>
          </a:p>
          <a:p>
            <a:pPr marL="0" indent="0">
              <a:buNone/>
            </a:pPr>
            <a:endParaRPr lang="el-GR" dirty="0"/>
          </a:p>
        </p:txBody>
      </p:sp>
    </p:spTree>
    <p:extLst>
      <p:ext uri="{BB962C8B-B14F-4D97-AF65-F5344CB8AC3E}">
        <p14:creationId xmlns:p14="http://schemas.microsoft.com/office/powerpoint/2010/main" val="5421213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
            </a:r>
            <a:br>
              <a:rPr lang="el-GR" dirty="0" smtClean="0"/>
            </a:br>
            <a:r>
              <a:rPr lang="el-GR" dirty="0" smtClean="0"/>
              <a:t>Η ΕΝΝΟΙΑ ΤΟΥ ΦΥΣΙΚΟΥ ΑΡΙΘΜΟΥ ΤΡΟΠΟΠΟΙΕΙΤΑΙ </a:t>
            </a:r>
            <a:r>
              <a:rPr lang="el-GR" dirty="0"/>
              <a:t/>
            </a:r>
            <a:br>
              <a:rPr lang="el-GR" dirty="0"/>
            </a:br>
            <a:endParaRPr lang="el-GR" dirty="0"/>
          </a:p>
        </p:txBody>
      </p:sp>
      <p:sp>
        <p:nvSpPr>
          <p:cNvPr id="5" name="Θέση περιεχομένου 4"/>
          <p:cNvSpPr>
            <a:spLocks noGrp="1"/>
          </p:cNvSpPr>
          <p:nvPr>
            <p:ph idx="1"/>
          </p:nvPr>
        </p:nvSpPr>
        <p:spPr/>
        <p:txBody>
          <a:bodyPr/>
          <a:lstStyle/>
          <a:p>
            <a:pPr marL="0" indent="0" algn="ctr">
              <a:buNone/>
            </a:pPr>
            <a:r>
              <a:rPr lang="el-GR" dirty="0"/>
              <a:t>και </a:t>
            </a:r>
          </a:p>
          <a:p>
            <a:pPr marL="0" indent="0" algn="ctr">
              <a:buNone/>
            </a:pPr>
            <a:r>
              <a:rPr lang="el-GR" dirty="0"/>
              <a:t>Για κάθε φυσικό αριθμό  </a:t>
            </a:r>
            <a:r>
              <a:rPr lang="el-GR" b="1" dirty="0"/>
              <a:t>n</a:t>
            </a:r>
            <a:r>
              <a:rPr lang="el-GR" dirty="0"/>
              <a:t>  (ο οποίος ονομάζεται </a:t>
            </a:r>
            <a:r>
              <a:rPr lang="el-GR" b="1" dirty="0"/>
              <a:t>θετικός αριθμός</a:t>
            </a:r>
            <a:r>
              <a:rPr lang="el-GR" dirty="0"/>
              <a:t>) ορίζεται ένας αντίθετος αριθμός </a:t>
            </a:r>
            <a:r>
              <a:rPr lang="el-GR" b="1" dirty="0"/>
              <a:t>–n </a:t>
            </a:r>
            <a:r>
              <a:rPr lang="el-GR" dirty="0"/>
              <a:t>(ο οποίος ονομάζεται </a:t>
            </a:r>
            <a:r>
              <a:rPr lang="el-GR" b="1" dirty="0"/>
              <a:t>αρνητικός αριθμός</a:t>
            </a:r>
            <a:r>
              <a:rPr lang="el-GR" dirty="0"/>
              <a:t>) </a:t>
            </a:r>
          </a:p>
          <a:p>
            <a:pPr marL="0" indent="0" algn="ctr">
              <a:buNone/>
            </a:pPr>
            <a:r>
              <a:rPr lang="el-GR" b="1" dirty="0"/>
              <a:t>n + (–n) = 0 </a:t>
            </a:r>
          </a:p>
          <a:p>
            <a:pPr marL="0" indent="0" algn="ctr">
              <a:buNone/>
            </a:pPr>
            <a:endParaRPr lang="el-GR" dirty="0"/>
          </a:p>
        </p:txBody>
      </p:sp>
    </p:spTree>
    <p:extLst>
      <p:ext uri="{BB962C8B-B14F-4D97-AF65-F5344CB8AC3E}">
        <p14:creationId xmlns:p14="http://schemas.microsoft.com/office/powerpoint/2010/main" val="24095182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Ζ ΣΥΝΟΛΟ ΤΩΝ ΑΚΕΡΑΙΩΝ ΑΡΙΘΜΩΝ</a:t>
            </a:r>
            <a:endParaRPr lang="el-GR" dirty="0"/>
          </a:p>
        </p:txBody>
      </p:sp>
      <p:sp>
        <p:nvSpPr>
          <p:cNvPr id="5" name="Θέση περιεχομένου 4"/>
          <p:cNvSpPr>
            <a:spLocks noGrp="1"/>
          </p:cNvSpPr>
          <p:nvPr>
            <p:ph idx="1"/>
          </p:nvPr>
        </p:nvSpPr>
        <p:spPr>
          <a:xfrm>
            <a:off x="464156" y="1556792"/>
            <a:ext cx="8229600" cy="4824536"/>
          </a:xfrm>
        </p:spPr>
        <p:txBody>
          <a:bodyPr>
            <a:normAutofit fontScale="92500" lnSpcReduction="10000"/>
          </a:bodyPr>
          <a:lstStyle/>
          <a:p>
            <a:pPr marL="0" indent="0" algn="ctr">
              <a:buNone/>
            </a:pPr>
            <a:r>
              <a:rPr lang="el-GR" dirty="0"/>
              <a:t>Το σύνολο που περιλαμβάνει τους θετικούς και αρνητικούς αριθμούς μαζί με το μηδέν</a:t>
            </a:r>
          </a:p>
          <a:p>
            <a:pPr marL="0" indent="0" algn="ctr">
              <a:buNone/>
            </a:pPr>
            <a:r>
              <a:rPr lang="el-GR" dirty="0"/>
              <a:t>ονομάζεται </a:t>
            </a:r>
            <a:r>
              <a:rPr lang="el-GR" b="1" dirty="0"/>
              <a:t>σύνολο των ακεραίων αριθμών</a:t>
            </a:r>
          </a:p>
          <a:p>
            <a:pPr marL="0" indent="0" algn="ctr">
              <a:buNone/>
            </a:pPr>
            <a:r>
              <a:rPr lang="el-GR" dirty="0"/>
              <a:t>και συμβολίζεται με το λατινικό γράμμα </a:t>
            </a:r>
            <a:r>
              <a:rPr lang="el-GR" sz="3900" b="1" dirty="0"/>
              <a:t>Ζ</a:t>
            </a:r>
            <a:endParaRPr lang="el-GR" b="1" dirty="0"/>
          </a:p>
          <a:p>
            <a:pPr marL="0" indent="0" algn="ctr">
              <a:buNone/>
            </a:pPr>
            <a:r>
              <a:rPr lang="el-GR" dirty="0"/>
              <a:t>(αρχικό της γερμανικής λέξης </a:t>
            </a:r>
            <a:r>
              <a:rPr lang="el-GR" dirty="0" err="1"/>
              <a:t>Zahl</a:t>
            </a:r>
            <a:r>
              <a:rPr lang="el-GR" dirty="0"/>
              <a:t> αριθμός) </a:t>
            </a:r>
          </a:p>
          <a:p>
            <a:pPr marL="0" indent="0" algn="ctr">
              <a:buNone/>
            </a:pPr>
            <a:endParaRPr lang="el-GR" dirty="0"/>
          </a:p>
          <a:p>
            <a:pPr marL="0" indent="0" algn="ctr">
              <a:buNone/>
            </a:pPr>
            <a:r>
              <a:rPr lang="el-GR" dirty="0"/>
              <a:t>Τα στοιχεία του συνόλου αυτού (ζεύγη συμβόλων ± και φυσικών αριθμών) ονομάζονται </a:t>
            </a:r>
            <a:r>
              <a:rPr lang="el-GR" b="1" dirty="0"/>
              <a:t>ακέραιοι αριθμοί.</a:t>
            </a:r>
          </a:p>
          <a:p>
            <a:pPr marL="0" indent="0">
              <a:buNone/>
            </a:pPr>
            <a:endParaRPr lang="el-GR" dirty="0"/>
          </a:p>
        </p:txBody>
      </p:sp>
    </p:spTree>
    <p:extLst>
      <p:ext uri="{BB962C8B-B14F-4D97-AF65-F5344CB8AC3E}">
        <p14:creationId xmlns:p14="http://schemas.microsoft.com/office/powerpoint/2010/main" val="3102043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ΔΙΑΤΑΞΗ ΑΡΙΘΜΩΝ</a:t>
            </a:r>
            <a:endParaRPr lang="el-GR" dirty="0"/>
          </a:p>
        </p:txBody>
      </p:sp>
      <p:sp>
        <p:nvSpPr>
          <p:cNvPr id="5" name="Θέση περιεχομένου 4"/>
          <p:cNvSpPr>
            <a:spLocks noGrp="1"/>
          </p:cNvSpPr>
          <p:nvPr>
            <p:ph idx="1"/>
          </p:nvPr>
        </p:nvSpPr>
        <p:spPr/>
        <p:txBody>
          <a:bodyPr/>
          <a:lstStyle/>
          <a:p>
            <a:pPr algn="ctr">
              <a:spcBef>
                <a:spcPct val="50000"/>
              </a:spcBef>
              <a:buNone/>
            </a:pPr>
            <a:r>
              <a:rPr lang="el-GR" altLang="el-GR" b="1" dirty="0"/>
              <a:t>Στο σύνολο των ακεραίων αριθμών</a:t>
            </a:r>
          </a:p>
          <a:p>
            <a:pPr algn="ctr">
              <a:spcBef>
                <a:spcPct val="50000"/>
              </a:spcBef>
              <a:buNone/>
            </a:pPr>
            <a:r>
              <a:rPr lang="el-GR" altLang="el-GR" dirty="0"/>
              <a:t>ορίζεται</a:t>
            </a:r>
          </a:p>
          <a:p>
            <a:pPr algn="ctr">
              <a:spcBef>
                <a:spcPct val="50000"/>
              </a:spcBef>
              <a:buNone/>
            </a:pPr>
            <a:r>
              <a:rPr lang="el-GR" altLang="el-GR" b="1" dirty="0"/>
              <a:t>η διάταξη των αριθμών</a:t>
            </a:r>
          </a:p>
          <a:p>
            <a:pPr algn="ctr">
              <a:spcBef>
                <a:spcPct val="50000"/>
              </a:spcBef>
              <a:buNone/>
            </a:pPr>
            <a:r>
              <a:rPr lang="el-GR" altLang="el-GR" dirty="0"/>
              <a:t>και</a:t>
            </a:r>
          </a:p>
          <a:p>
            <a:pPr algn="ctr">
              <a:spcBef>
                <a:spcPct val="50000"/>
              </a:spcBef>
              <a:buNone/>
            </a:pPr>
            <a:r>
              <a:rPr lang="el-GR" altLang="zh-CN" b="1" dirty="0"/>
              <a:t>οι πράξεις της πρόσθεσης και του πολλαπλασιασμού</a:t>
            </a:r>
            <a:r>
              <a:rPr lang="el-GR" altLang="zh-CN" sz="2800" b="1" dirty="0"/>
              <a:t> </a:t>
            </a:r>
            <a:r>
              <a:rPr lang="el-GR" altLang="el-GR" b="1" dirty="0"/>
              <a:t>αριθμών</a:t>
            </a:r>
          </a:p>
          <a:p>
            <a:pPr marL="0" indent="0">
              <a:buNone/>
            </a:pPr>
            <a:endParaRPr lang="el-GR" dirty="0"/>
          </a:p>
        </p:txBody>
      </p:sp>
    </p:spTree>
    <p:extLst>
      <p:ext uri="{BB962C8B-B14F-4D97-AF65-F5344CB8AC3E}">
        <p14:creationId xmlns:p14="http://schemas.microsoft.com/office/powerpoint/2010/main" val="83901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Ακέραιος, ρητός, πραγματικός αριθμός</a:t>
            </a:r>
            <a:r>
              <a:rPr lang="el-GR" dirty="0"/>
              <a:t/>
            </a:r>
            <a:br>
              <a:rPr lang="el-GR" dirty="0"/>
            </a:br>
            <a:endParaRPr lang="el-GR" dirty="0"/>
          </a:p>
        </p:txBody>
      </p:sp>
      <p:sp>
        <p:nvSpPr>
          <p:cNvPr id="5" name="Θέση κειμένου 4"/>
          <p:cNvSpPr>
            <a:spLocks noGrp="1"/>
          </p:cNvSpPr>
          <p:nvPr>
            <p:ph type="body" idx="1"/>
          </p:nvPr>
        </p:nvSpPr>
        <p:spPr/>
        <p:txBody>
          <a:bodyPr>
            <a:normAutofit/>
          </a:bodyPr>
          <a:lstStyle/>
          <a:p>
            <a:r>
              <a:rPr lang="en-US" sz="2800" dirty="0" smtClean="0"/>
              <a:t>O</a:t>
            </a:r>
            <a:r>
              <a:rPr lang="el-GR" sz="2800" dirty="0" smtClean="0"/>
              <a:t>ι διαδοχικές επεκτάσεις της έννοιας του αριθμού:</a:t>
            </a:r>
            <a:endParaRPr lang="el-GR" sz="2800" dirty="0"/>
          </a:p>
        </p:txBody>
      </p:sp>
    </p:spTree>
    <p:extLst>
      <p:ext uri="{BB962C8B-B14F-4D97-AF65-F5344CB8AC3E}">
        <p14:creationId xmlns:p14="http://schemas.microsoft.com/office/powerpoint/2010/main" val="30027088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ΔΙΑΦΟΡΟΠΟΙΗΣΗ ΕΝΝΟΙΩΝ ΑΡΙΘΜΟΥ </a:t>
            </a:r>
            <a:r>
              <a:rPr lang="el-GR" dirty="0" smtClean="0"/>
              <a:t>ΚΑΙ </a:t>
            </a:r>
            <a:r>
              <a:rPr lang="el-GR" dirty="0" smtClean="0"/>
              <a:t>ΜΕΓΕΘΟΥΣ</a:t>
            </a:r>
            <a:endParaRPr lang="el-GR" dirty="0"/>
          </a:p>
        </p:txBody>
      </p:sp>
      <p:sp>
        <p:nvSpPr>
          <p:cNvPr id="5" name="Θέση περιεχομένου 4"/>
          <p:cNvSpPr>
            <a:spLocks noGrp="1"/>
          </p:cNvSpPr>
          <p:nvPr>
            <p:ph idx="1"/>
          </p:nvPr>
        </p:nvSpPr>
        <p:spPr>
          <a:xfrm>
            <a:off x="464156" y="1556792"/>
            <a:ext cx="8229600" cy="4824536"/>
          </a:xfrm>
        </p:spPr>
        <p:txBody>
          <a:bodyPr>
            <a:normAutofit fontScale="92500" lnSpcReduction="10000"/>
          </a:bodyPr>
          <a:lstStyle/>
          <a:p>
            <a:pPr marL="0" indent="0" algn="ctr">
              <a:buNone/>
            </a:pPr>
            <a:r>
              <a:rPr lang="el-GR" sz="2800" dirty="0"/>
              <a:t>Με την εισαγωγή της έννοιας του ακεραίου αριθμού</a:t>
            </a:r>
          </a:p>
          <a:p>
            <a:pPr marL="0" indent="0" algn="ctr">
              <a:buNone/>
            </a:pPr>
            <a:r>
              <a:rPr lang="el-GR" sz="2800" b="1" dirty="0"/>
              <a:t>διαφοροποιείται</a:t>
            </a:r>
          </a:p>
          <a:p>
            <a:pPr marL="0" indent="0" algn="ctr">
              <a:spcBef>
                <a:spcPts val="2400"/>
              </a:spcBef>
              <a:buNone/>
            </a:pPr>
            <a:r>
              <a:rPr lang="el-GR" sz="2800" dirty="0"/>
              <a:t>η </a:t>
            </a:r>
            <a:r>
              <a:rPr lang="el-GR" sz="2800" b="1" dirty="0"/>
              <a:t>έννοια του αριθμού </a:t>
            </a:r>
            <a:r>
              <a:rPr lang="el-GR" sz="2800" dirty="0"/>
              <a:t>από την </a:t>
            </a:r>
            <a:r>
              <a:rPr lang="el-GR" sz="2800" b="1" dirty="0"/>
              <a:t>έννοια του μεγέθους </a:t>
            </a:r>
          </a:p>
          <a:p>
            <a:pPr marL="0" indent="0" algn="ctr">
              <a:spcBef>
                <a:spcPts val="2400"/>
              </a:spcBef>
              <a:buNone/>
            </a:pPr>
            <a:r>
              <a:rPr lang="el-GR" sz="2800" b="1" dirty="0"/>
              <a:t>Μέγεθος:</a:t>
            </a:r>
            <a:br>
              <a:rPr lang="el-GR" sz="2800" b="1" dirty="0"/>
            </a:br>
            <a:r>
              <a:rPr lang="el-GR" sz="2800" b="1" dirty="0"/>
              <a:t> στοιχείο της πραγματικότητας</a:t>
            </a:r>
            <a:r>
              <a:rPr lang="el-GR" sz="2800" dirty="0"/>
              <a:t/>
            </a:r>
            <a:br>
              <a:rPr lang="el-GR" sz="2800" dirty="0"/>
            </a:br>
            <a:r>
              <a:rPr lang="el-GR" sz="2800" dirty="0"/>
              <a:t>η αριθμητική έκφραση ενός </a:t>
            </a:r>
            <a:r>
              <a:rPr lang="el-GR" sz="2800" dirty="0" err="1"/>
              <a:t>ποσοτικοποιημένου</a:t>
            </a:r>
            <a:r>
              <a:rPr lang="el-GR" sz="2800" dirty="0"/>
              <a:t> χαρακτηριστικού της πραγματικότητας</a:t>
            </a:r>
          </a:p>
          <a:p>
            <a:pPr marL="0" indent="0" algn="ctr">
              <a:spcBef>
                <a:spcPts val="2400"/>
              </a:spcBef>
              <a:buNone/>
            </a:pPr>
            <a:r>
              <a:rPr lang="el-GR" sz="2800" b="1" dirty="0"/>
              <a:t>Αριθμός:</a:t>
            </a:r>
            <a:br>
              <a:rPr lang="el-GR" sz="2800" b="1" dirty="0"/>
            </a:br>
            <a:r>
              <a:rPr lang="el-GR" sz="2800" b="1" dirty="0"/>
              <a:t>μαθηματικό αντικείμενο</a:t>
            </a:r>
            <a:r>
              <a:rPr lang="el-GR" sz="2800" dirty="0"/>
              <a:t/>
            </a:r>
            <a:br>
              <a:rPr lang="el-GR" sz="2800" dirty="0"/>
            </a:br>
            <a:r>
              <a:rPr lang="el-GR" sz="2800" dirty="0"/>
              <a:t>το στοιχείο ενός συνόλου με συγκριμένες ιδιότητες</a:t>
            </a:r>
          </a:p>
          <a:p>
            <a:pPr marL="0" indent="0">
              <a:buNone/>
            </a:pPr>
            <a:endParaRPr lang="el-GR" dirty="0"/>
          </a:p>
        </p:txBody>
      </p:sp>
    </p:spTree>
    <p:extLst>
      <p:ext uri="{BB962C8B-B14F-4D97-AF65-F5344CB8AC3E}">
        <p14:creationId xmlns:p14="http://schemas.microsoft.com/office/powerpoint/2010/main" val="34902591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ΓΕΝΙΚΗ ΕΝΝΟΙΑ ΤΟΥ ΑΡΙΘΜΟΥ</a:t>
            </a:r>
            <a:endParaRPr lang="el-GR" dirty="0"/>
          </a:p>
        </p:txBody>
      </p:sp>
      <p:sp>
        <p:nvSpPr>
          <p:cNvPr id="5" name="Θέση περιεχομένου 4"/>
          <p:cNvSpPr>
            <a:spLocks noGrp="1"/>
          </p:cNvSpPr>
          <p:nvPr>
            <p:ph idx="1"/>
          </p:nvPr>
        </p:nvSpPr>
        <p:spPr>
          <a:xfrm>
            <a:off x="464156" y="1556792"/>
            <a:ext cx="8229600" cy="4824536"/>
          </a:xfrm>
        </p:spPr>
        <p:txBody>
          <a:bodyPr>
            <a:normAutofit fontScale="85000" lnSpcReduction="10000"/>
          </a:bodyPr>
          <a:lstStyle/>
          <a:p>
            <a:pPr marL="0" indent="0" algn="ctr">
              <a:lnSpc>
                <a:spcPct val="120000"/>
              </a:lnSpc>
              <a:spcBef>
                <a:spcPts val="0"/>
              </a:spcBef>
              <a:spcAft>
                <a:spcPts val="1800"/>
              </a:spcAft>
              <a:buNone/>
            </a:pPr>
            <a:r>
              <a:rPr lang="el-GR" dirty="0"/>
              <a:t>Η γενική έννοια του αριθμού δεν αναφέρεται ούτε σε </a:t>
            </a:r>
            <a:r>
              <a:rPr lang="el-GR" dirty="0" err="1"/>
              <a:t>μοναδιαίες</a:t>
            </a:r>
            <a:r>
              <a:rPr lang="el-GR" dirty="0"/>
              <a:t> ενότητες ενός πλήθους αντικειμένων ούτε σε μονάδες μέτρησης ενός μεγέθους. </a:t>
            </a:r>
          </a:p>
          <a:p>
            <a:pPr marL="0" indent="0" algn="ctr">
              <a:lnSpc>
                <a:spcPct val="120000"/>
              </a:lnSpc>
              <a:spcBef>
                <a:spcPts val="0"/>
              </a:spcBef>
              <a:spcAft>
                <a:spcPts val="1800"/>
              </a:spcAft>
              <a:buNone/>
            </a:pPr>
            <a:r>
              <a:rPr lang="el-GR" b="1" dirty="0" smtClean="0"/>
              <a:t>Παράδειγμα</a:t>
            </a:r>
            <a:r>
              <a:rPr lang="el-GR" i="1" dirty="0"/>
              <a:t/>
            </a:r>
            <a:br>
              <a:rPr lang="el-GR" i="1" dirty="0"/>
            </a:br>
            <a:r>
              <a:rPr lang="el-GR" dirty="0" smtClean="0"/>
              <a:t> </a:t>
            </a:r>
            <a:r>
              <a:rPr lang="el-GR" dirty="0"/>
              <a:t>η τετραγωνική ρίζα του αριθμού 9 έχει νόημα και είναι ο αριθμός +3 ή -3 με τη γενική έννοια του αριθμού</a:t>
            </a:r>
            <a:r>
              <a:rPr lang="el-GR" dirty="0" smtClean="0"/>
              <a:t>. </a:t>
            </a:r>
            <a:endParaRPr lang="el-GR" dirty="0"/>
          </a:p>
          <a:p>
            <a:pPr marL="0" indent="0" algn="ctr">
              <a:lnSpc>
                <a:spcPct val="120000"/>
              </a:lnSpc>
              <a:spcBef>
                <a:spcPts val="0"/>
              </a:spcBef>
              <a:spcAft>
                <a:spcPts val="2400"/>
              </a:spcAft>
              <a:buNone/>
            </a:pPr>
            <a:r>
              <a:rPr lang="el-GR" dirty="0" smtClean="0"/>
              <a:t>Η </a:t>
            </a:r>
            <a:r>
              <a:rPr lang="el-GR" dirty="0"/>
              <a:t>τετραγωνική ρίζα ενός πλήθους 9 αντικειμένων ή ενός μήκους 9 μέτρων δεν έχει προφανώς κανένα νόημα, ούτε εκφράζεται σε αντίστοιχες μονάδες</a:t>
            </a:r>
            <a:r>
              <a:rPr lang="el-GR" dirty="0" smtClean="0"/>
              <a:t>.</a:t>
            </a:r>
            <a:endParaRPr lang="el-GR" dirty="0"/>
          </a:p>
        </p:txBody>
      </p:sp>
    </p:spTree>
    <p:extLst>
      <p:ext uri="{BB962C8B-B14F-4D97-AF65-F5344CB8AC3E}">
        <p14:creationId xmlns:p14="http://schemas.microsoft.com/office/powerpoint/2010/main" val="30249308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ΜΕΓΕΘΟΣ / ΑΡΙΘΜΟΣ</a:t>
            </a:r>
            <a:endParaRPr lang="el-GR" dirty="0"/>
          </a:p>
        </p:txBody>
      </p:sp>
      <p:sp>
        <p:nvSpPr>
          <p:cNvPr id="5" name="Θέση περιεχομένου 4"/>
          <p:cNvSpPr>
            <a:spLocks noGrp="1"/>
          </p:cNvSpPr>
          <p:nvPr>
            <p:ph idx="1"/>
          </p:nvPr>
        </p:nvSpPr>
        <p:spPr/>
        <p:txBody>
          <a:bodyPr/>
          <a:lstStyle/>
          <a:p>
            <a:pPr marL="0" indent="0" algn="ctr">
              <a:buNone/>
            </a:pPr>
            <a:r>
              <a:rPr lang="el-GR" sz="2800" b="1" dirty="0"/>
              <a:t>Μέγεθος:</a:t>
            </a:r>
            <a:br>
              <a:rPr lang="el-GR" sz="2800" b="1" dirty="0"/>
            </a:br>
            <a:r>
              <a:rPr lang="el-GR" sz="2800" b="1" dirty="0"/>
              <a:t> στοιχείο της πραγματικότητας</a:t>
            </a:r>
            <a:r>
              <a:rPr lang="el-GR" sz="2800" dirty="0"/>
              <a:t/>
            </a:r>
            <a:br>
              <a:rPr lang="el-GR" sz="2800" dirty="0"/>
            </a:br>
            <a:endParaRPr lang="el-GR" sz="2800" dirty="0"/>
          </a:p>
          <a:p>
            <a:pPr marL="0" indent="0" algn="ctr">
              <a:buNone/>
            </a:pPr>
            <a:r>
              <a:rPr lang="el-GR" sz="2800" dirty="0"/>
              <a:t>εκφράζεται γλωσσικά ως αριθμητικό </a:t>
            </a:r>
            <a:r>
              <a:rPr lang="el-GR" sz="2800" dirty="0" smtClean="0"/>
              <a:t>επίθετο</a:t>
            </a:r>
          </a:p>
          <a:p>
            <a:pPr marL="0" indent="0" algn="ctr">
              <a:buNone/>
            </a:pPr>
            <a:endParaRPr lang="el-GR" sz="2800" dirty="0"/>
          </a:p>
          <a:p>
            <a:pPr marL="0" indent="0" algn="ctr">
              <a:buNone/>
            </a:pPr>
            <a:r>
              <a:rPr lang="el-GR" altLang="el-GR" sz="2800" b="1" dirty="0"/>
              <a:t>Αριθμός:</a:t>
            </a:r>
            <a:br>
              <a:rPr lang="el-GR" altLang="el-GR" sz="2800" b="1" dirty="0"/>
            </a:br>
            <a:r>
              <a:rPr lang="el-GR" altLang="el-GR" sz="2800" b="1" dirty="0"/>
              <a:t>μαθηματικό αντικείμενο</a:t>
            </a:r>
            <a:r>
              <a:rPr lang="el-GR" altLang="el-GR" sz="2800" b="1" dirty="0">
                <a:solidFill>
                  <a:srgbClr val="FF0000"/>
                </a:solidFill>
                <a:latin typeface="Times New Roman" panose="02020603050405020304" pitchFamily="18" charset="0"/>
              </a:rPr>
              <a:t/>
            </a:r>
            <a:br>
              <a:rPr lang="el-GR" altLang="el-GR" sz="2800" b="1" dirty="0">
                <a:solidFill>
                  <a:srgbClr val="FF0000"/>
                </a:solidFill>
                <a:latin typeface="Times New Roman" panose="02020603050405020304" pitchFamily="18" charset="0"/>
              </a:rPr>
            </a:br>
            <a:r>
              <a:rPr lang="el-GR" altLang="el-GR" sz="2800" b="1" dirty="0">
                <a:solidFill>
                  <a:srgbClr val="FF0000"/>
                </a:solidFill>
                <a:latin typeface="Times New Roman" panose="02020603050405020304" pitchFamily="18" charset="0"/>
              </a:rPr>
              <a:t> </a:t>
            </a:r>
            <a:r>
              <a:rPr lang="el-GR" altLang="el-GR" sz="2800" dirty="0"/>
              <a:t>εκφράζεται γλωσσικά ως ουσιαστικό (απόλυτο)</a:t>
            </a:r>
          </a:p>
          <a:p>
            <a:pPr marL="0" indent="0" algn="ctr">
              <a:buNone/>
            </a:pPr>
            <a:endParaRPr lang="el-GR" sz="2800" dirty="0"/>
          </a:p>
          <a:p>
            <a:pPr marL="0" indent="0">
              <a:buNone/>
            </a:pPr>
            <a:endParaRPr lang="el-GR" dirty="0"/>
          </a:p>
        </p:txBody>
      </p:sp>
    </p:spTree>
    <p:extLst>
      <p:ext uri="{BB962C8B-B14F-4D97-AF65-F5344CB8AC3E}">
        <p14:creationId xmlns:p14="http://schemas.microsoft.com/office/powerpoint/2010/main" val="14535433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ΕΝΝΟΙΟΛΟΓΙΚΗ ΔΙΑΦΟΡΟΠΟΙΗΣΗ “ΑΡΙΘΜΟΥ” ΚΑΙ “ΜΕΓΕΘΟΥΣ” </a:t>
            </a:r>
            <a:endParaRPr lang="el-GR" dirty="0"/>
          </a:p>
        </p:txBody>
      </p:sp>
      <p:sp>
        <p:nvSpPr>
          <p:cNvPr id="5" name="Θέση περιεχομένου 4"/>
          <p:cNvSpPr>
            <a:spLocks noGrp="1"/>
          </p:cNvSpPr>
          <p:nvPr>
            <p:ph idx="1"/>
          </p:nvPr>
        </p:nvSpPr>
        <p:spPr>
          <a:xfrm>
            <a:off x="464156" y="1556792"/>
            <a:ext cx="8229600" cy="4824536"/>
          </a:xfrm>
        </p:spPr>
        <p:txBody>
          <a:bodyPr>
            <a:normAutofit fontScale="77500" lnSpcReduction="20000"/>
          </a:bodyPr>
          <a:lstStyle/>
          <a:p>
            <a:pPr marL="0" indent="0" algn="ctr">
              <a:buNone/>
            </a:pPr>
            <a:r>
              <a:rPr lang="el-GR" dirty="0"/>
              <a:t>Η εννοιολογική διαφοροποίηση “αριθμού” και “μεγέθους” δεν είναι μια απλή νοητική διαδικασία και απαιτεί μια συνολική εννοιολογική αναδιοργάνωση,</a:t>
            </a:r>
          </a:p>
          <a:p>
            <a:pPr marL="0" indent="0" algn="ctr">
              <a:buNone/>
            </a:pPr>
            <a:endParaRPr lang="el-GR" sz="2300" dirty="0"/>
          </a:p>
          <a:p>
            <a:pPr marL="0" indent="0" algn="ctr">
              <a:buNone/>
            </a:pPr>
            <a:r>
              <a:rPr lang="el-GR" dirty="0"/>
              <a:t>η οποία προϋποθέτει ένα παραπέρα βήμα στην ανάπτυξη της αφηρημένης σκέψης,</a:t>
            </a:r>
            <a:br>
              <a:rPr lang="el-GR" dirty="0"/>
            </a:br>
            <a:r>
              <a:rPr lang="el-GR" dirty="0"/>
              <a:t>χωρίς μάλιστα τη βοήθεια της γλώσσας. </a:t>
            </a:r>
          </a:p>
          <a:p>
            <a:pPr marL="0" indent="0" algn="ctr">
              <a:buNone/>
            </a:pPr>
            <a:endParaRPr lang="el-GR" sz="2300" dirty="0"/>
          </a:p>
          <a:p>
            <a:pPr marL="0" indent="0" algn="ctr">
              <a:buNone/>
            </a:pPr>
            <a:r>
              <a:rPr lang="el-GR" dirty="0"/>
              <a:t>Γιατί στην ελληνική γλώσσα, όπως άλλωστε σε όλες τις </a:t>
            </a:r>
            <a:r>
              <a:rPr lang="el-GR" dirty="0" err="1"/>
              <a:t>Ινδο</a:t>
            </a:r>
            <a:r>
              <a:rPr lang="el-GR" dirty="0"/>
              <a:t>-ευρωπαϊκές γλώσσες, δεν διακρίνεται λεκτικά η γενική έννοια του αριθμού, π.χ. “εννέα”, από την </a:t>
            </a:r>
            <a:r>
              <a:rPr lang="el-GR" dirty="0" err="1"/>
              <a:t>πληθική</a:t>
            </a:r>
            <a:r>
              <a:rPr lang="el-GR" dirty="0"/>
              <a:t> έννοια του αριθμού, π.χ. “εννέα” (αντικείμενα) και την έννοια του αριθμού-μέτρου, π.χ. “εννέα” (μονάδες μέτρησης ενός μεγέθους).</a:t>
            </a:r>
          </a:p>
        </p:txBody>
      </p:sp>
    </p:spTree>
    <p:extLst>
      <p:ext uri="{BB962C8B-B14F-4D97-AF65-F5344CB8AC3E}">
        <p14:creationId xmlns:p14="http://schemas.microsoft.com/office/powerpoint/2010/main" val="26592558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ΔΙΑΦΟΡΟΠΟΙΗΣΗ ΕΝΝΟΙΑΣ ΑΡΙΘΜΟΥ ΑΠΟ ΤΗΝ ΕΝΝΟΙΑ ΜΕΓΕΘΟΥΣ</a:t>
            </a:r>
            <a:endParaRPr lang="el-GR" dirty="0"/>
          </a:p>
        </p:txBody>
      </p:sp>
      <p:sp>
        <p:nvSpPr>
          <p:cNvPr id="5" name="Θέση περιεχομένου 4"/>
          <p:cNvSpPr>
            <a:spLocks noGrp="1"/>
          </p:cNvSpPr>
          <p:nvPr>
            <p:ph idx="1"/>
          </p:nvPr>
        </p:nvSpPr>
        <p:spPr>
          <a:xfrm>
            <a:off x="464156" y="1556792"/>
            <a:ext cx="8229600" cy="4896544"/>
          </a:xfrm>
        </p:spPr>
        <p:txBody>
          <a:bodyPr>
            <a:normAutofit fontScale="92500" lnSpcReduction="20000"/>
          </a:bodyPr>
          <a:lstStyle/>
          <a:p>
            <a:pPr marL="0" indent="0" algn="ctr">
              <a:buNone/>
            </a:pPr>
            <a:r>
              <a:rPr lang="el-GR" dirty="0"/>
              <a:t>Η διαφοροποίηση της έννοιας του αριθμού από την έννοια του μεγέθους επιβάλλει επίσης μια ριζική τροποποίηση της έννοιας του μηδενός.</a:t>
            </a:r>
          </a:p>
          <a:p>
            <a:pPr marL="0" indent="0" algn="ctr">
              <a:buNone/>
            </a:pPr>
            <a:r>
              <a:rPr lang="el-GR" dirty="0"/>
              <a:t>Το “μηδέν”, ως έκφραση της απουσίας μονάδων μιας τάξης κατά την αναγραφή των αριθμών στο δεκαδικό σύστημα αρίθμησης</a:t>
            </a:r>
            <a:br>
              <a:rPr lang="el-GR" dirty="0"/>
            </a:br>
            <a:r>
              <a:rPr lang="el-GR" dirty="0"/>
              <a:t>ή</a:t>
            </a:r>
            <a:br>
              <a:rPr lang="el-GR" dirty="0"/>
            </a:br>
            <a:r>
              <a:rPr lang="el-GR" dirty="0"/>
              <a:t>ως έκφραση του πλήθους των στοιχείων ενός κενού συνόλου απαιτείται να επεκταθεί εννοιολογικά και να περιλάβει την έννοια μιας αυθαίρετα ορισμένης “αρχής” σε μια προσανατολισμένη κλίμακα ακεραίων αριθμών.</a:t>
            </a:r>
          </a:p>
          <a:p>
            <a:pPr marL="0" indent="0">
              <a:buNone/>
            </a:pPr>
            <a:endParaRPr lang="el-GR" dirty="0"/>
          </a:p>
        </p:txBody>
      </p:sp>
    </p:spTree>
    <p:extLst>
      <p:ext uri="{BB962C8B-B14F-4D97-AF65-F5344CB8AC3E}">
        <p14:creationId xmlns:p14="http://schemas.microsoft.com/office/powerpoint/2010/main" val="19543109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64156" y="1556792"/>
            <a:ext cx="8229600" cy="4896544"/>
          </a:xfrm>
        </p:spPr>
        <p:txBody>
          <a:bodyPr>
            <a:normAutofit/>
          </a:bodyPr>
          <a:lstStyle/>
          <a:p>
            <a:pPr marL="0" indent="0" algn="ctr">
              <a:buNone/>
            </a:pPr>
            <a:r>
              <a:rPr lang="el-GR" sz="2500" b="1" dirty="0"/>
              <a:t>Μηδέν </a:t>
            </a:r>
          </a:p>
          <a:p>
            <a:r>
              <a:rPr lang="el-GR" sz="2500" dirty="0"/>
              <a:t>απουσίας μονάδων μιας τάξης κατά την αναγραφή των αριθμών στο δεκαδικό σύστημα αρίθμησης</a:t>
            </a:r>
          </a:p>
          <a:p>
            <a:pPr marL="0" indent="0" algn="ctr">
              <a:buNone/>
            </a:pPr>
            <a:r>
              <a:rPr lang="el-GR" sz="2500" b="1" dirty="0"/>
              <a:t>105</a:t>
            </a:r>
          </a:p>
          <a:p>
            <a:r>
              <a:rPr lang="el-GR" sz="2500" dirty="0"/>
              <a:t>έκφραση του πλήθους των στοιχείων ενός κενού συνόλου </a:t>
            </a:r>
          </a:p>
          <a:p>
            <a:pPr marL="0" indent="0" algn="ctr">
              <a:buNone/>
            </a:pPr>
            <a:r>
              <a:rPr lang="el-GR" sz="2500" b="1" dirty="0"/>
              <a:t>2 - 2</a:t>
            </a:r>
            <a:r>
              <a:rPr lang="el-GR" sz="2500" b="1" dirty="0" smtClean="0"/>
              <a:t>= 0</a:t>
            </a:r>
            <a:endParaRPr lang="el-GR" sz="2500" b="1" dirty="0"/>
          </a:p>
          <a:p>
            <a:r>
              <a:rPr lang="el-GR" sz="2500" dirty="0"/>
              <a:t>μια αυθαίρετα ορισμένη “αρχή” σε μια προσανατολισμένη κλίμακα ακεραίων αριθμών.</a:t>
            </a:r>
          </a:p>
          <a:p>
            <a:pPr marL="0" indent="0">
              <a:buNone/>
            </a:pPr>
            <a:endParaRPr lang="el-GR" dirty="0"/>
          </a:p>
        </p:txBody>
      </p:sp>
      <p:grpSp>
        <p:nvGrpSpPr>
          <p:cNvPr id="4" name="Group 12"/>
          <p:cNvGrpSpPr>
            <a:grpSpLocks/>
          </p:cNvGrpSpPr>
          <p:nvPr/>
        </p:nvGrpSpPr>
        <p:grpSpPr bwMode="auto">
          <a:xfrm>
            <a:off x="2268538" y="5648062"/>
            <a:ext cx="4319587" cy="788783"/>
            <a:chOff x="1474" y="3644"/>
            <a:chExt cx="2721" cy="1053"/>
          </a:xfrm>
        </p:grpSpPr>
        <p:sp>
          <p:nvSpPr>
            <p:cNvPr id="5" name="Text Box 8"/>
            <p:cNvSpPr txBox="1">
              <a:spLocks noChangeArrowheads="1"/>
            </p:cNvSpPr>
            <p:nvPr/>
          </p:nvSpPr>
          <p:spPr bwMode="auto">
            <a:xfrm>
              <a:off x="2245" y="3916"/>
              <a:ext cx="1224" cy="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b="1" dirty="0">
                  <a:solidFill>
                    <a:srgbClr val="5075BC"/>
                  </a:solidFill>
                  <a:latin typeface="+mn-lt"/>
                </a:rPr>
                <a:t>0</a:t>
              </a:r>
            </a:p>
          </p:txBody>
        </p:sp>
        <p:grpSp>
          <p:nvGrpSpPr>
            <p:cNvPr id="6" name="Group 11"/>
            <p:cNvGrpSpPr>
              <a:grpSpLocks/>
            </p:cNvGrpSpPr>
            <p:nvPr/>
          </p:nvGrpSpPr>
          <p:grpSpPr bwMode="auto">
            <a:xfrm>
              <a:off x="1474" y="3644"/>
              <a:ext cx="2721" cy="1003"/>
              <a:chOff x="1474" y="3644"/>
              <a:chExt cx="2721" cy="1003"/>
            </a:xfrm>
          </p:grpSpPr>
          <p:sp>
            <p:nvSpPr>
              <p:cNvPr id="7" name="Line 4"/>
              <p:cNvSpPr>
                <a:spLocks noChangeShapeType="1"/>
              </p:cNvSpPr>
              <p:nvPr/>
            </p:nvSpPr>
            <p:spPr bwMode="auto">
              <a:xfrm>
                <a:off x="1610" y="3793"/>
                <a:ext cx="2449" cy="0"/>
              </a:xfrm>
              <a:prstGeom prst="line">
                <a:avLst/>
              </a:prstGeom>
              <a:noFill/>
              <a:ln w="38100">
                <a:solidFill>
                  <a:srgbClr val="000066"/>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8" name="Line 5"/>
              <p:cNvSpPr>
                <a:spLocks noChangeShapeType="1"/>
              </p:cNvSpPr>
              <p:nvPr/>
            </p:nvSpPr>
            <p:spPr bwMode="auto">
              <a:xfrm>
                <a:off x="2880" y="3644"/>
                <a:ext cx="0" cy="273"/>
              </a:xfrm>
              <a:prstGeom prst="line">
                <a:avLst/>
              </a:prstGeom>
              <a:noFill/>
              <a:ln w="57150">
                <a:solidFill>
                  <a:srgbClr val="5075BC"/>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 name="Text Box 9"/>
              <p:cNvSpPr txBox="1">
                <a:spLocks noChangeArrowheads="1"/>
              </p:cNvSpPr>
              <p:nvPr/>
            </p:nvSpPr>
            <p:spPr bwMode="auto">
              <a:xfrm>
                <a:off x="3787" y="3793"/>
                <a:ext cx="408" cy="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b="1" dirty="0">
                    <a:solidFill>
                      <a:srgbClr val="5075BC"/>
                    </a:solidFill>
                    <a:latin typeface="+mn-lt"/>
                  </a:rPr>
                  <a:t>+</a:t>
                </a:r>
              </a:p>
            </p:txBody>
          </p:sp>
          <p:sp>
            <p:nvSpPr>
              <p:cNvPr id="10" name="Text Box 10"/>
              <p:cNvSpPr txBox="1">
                <a:spLocks noChangeArrowheads="1"/>
              </p:cNvSpPr>
              <p:nvPr/>
            </p:nvSpPr>
            <p:spPr bwMode="auto">
              <a:xfrm>
                <a:off x="1474" y="3702"/>
                <a:ext cx="408" cy="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4000" b="1" dirty="0">
                    <a:solidFill>
                      <a:srgbClr val="5075BC"/>
                    </a:solidFill>
                    <a:latin typeface="+mn-lt"/>
                  </a:rPr>
                  <a:t>-</a:t>
                </a:r>
              </a:p>
            </p:txBody>
          </p:sp>
        </p:grpSp>
      </p:grpSp>
    </p:spTree>
    <p:extLst>
      <p:ext uri="{BB962C8B-B14F-4D97-AF65-F5344CB8AC3E}">
        <p14:creationId xmlns:p14="http://schemas.microsoft.com/office/powerpoint/2010/main" val="2148754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ΜΕΤΡΗΣΗ</a:t>
            </a:r>
            <a:endParaRPr lang="el-GR" dirty="0"/>
          </a:p>
        </p:txBody>
      </p:sp>
      <p:sp>
        <p:nvSpPr>
          <p:cNvPr id="3" name="Θέση περιεχομένου 2"/>
          <p:cNvSpPr>
            <a:spLocks noGrp="1"/>
          </p:cNvSpPr>
          <p:nvPr>
            <p:ph idx="1"/>
          </p:nvPr>
        </p:nvSpPr>
        <p:spPr/>
        <p:txBody>
          <a:bodyPr/>
          <a:lstStyle/>
          <a:p>
            <a:pPr algn="ctr">
              <a:spcBef>
                <a:spcPct val="50000"/>
              </a:spcBef>
              <a:buNone/>
            </a:pPr>
            <a:r>
              <a:rPr lang="el-GR" altLang="el-GR" sz="3000" dirty="0"/>
              <a:t>ανάγκη να μετρηθούν μεγέθη μικρότερα μιας μονάδας μέτρησης</a:t>
            </a:r>
            <a:endParaRPr lang="el-GR" altLang="el-GR" sz="3000" dirty="0">
              <a:solidFill>
                <a:srgbClr val="FF0000"/>
              </a:solidFill>
            </a:endParaRPr>
          </a:p>
          <a:p>
            <a:pPr algn="ctr">
              <a:spcBef>
                <a:spcPct val="50000"/>
              </a:spcBef>
              <a:buNone/>
            </a:pPr>
            <a:r>
              <a:rPr lang="el-GR" altLang="el-GR" sz="3000" dirty="0"/>
              <a:t>η </a:t>
            </a:r>
            <a:r>
              <a:rPr lang="el-GR" altLang="zh-CN" sz="3000" dirty="0"/>
              <a:t>επιβάλλει την έννοια του </a:t>
            </a:r>
            <a:r>
              <a:rPr lang="el-GR" altLang="zh-CN" sz="3000" b="1" dirty="0"/>
              <a:t>κλασματικού αριθμού </a:t>
            </a:r>
          </a:p>
          <a:p>
            <a:pPr marL="0" indent="0" algn="ctr">
              <a:buNone/>
            </a:pPr>
            <a:endParaRPr lang="el-GR" dirty="0"/>
          </a:p>
        </p:txBody>
      </p:sp>
      <p:pic>
        <p:nvPicPr>
          <p:cNvPr id="4" name="Picture 4" descr="LER05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3429000"/>
            <a:ext cx="55435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79174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ΠΡΑΞΕΙΣ </a:t>
            </a:r>
            <a:r>
              <a:rPr lang="el-GR" dirty="0" smtClean="0"/>
              <a:t>ΑΡΙΘΜΩΝ</a:t>
            </a:r>
            <a:br>
              <a:rPr lang="el-GR" dirty="0" smtClean="0"/>
            </a:br>
            <a:r>
              <a:rPr lang="el-GR" dirty="0" smtClean="0"/>
              <a:t>ΔΙΑΙΡΕΣΗ</a:t>
            </a:r>
            <a:endParaRPr lang="el-GR" dirty="0"/>
          </a:p>
        </p:txBody>
      </p:sp>
      <p:sp>
        <p:nvSpPr>
          <p:cNvPr id="3" name="Θέση περιεχομένου 2"/>
          <p:cNvSpPr>
            <a:spLocks noGrp="1"/>
          </p:cNvSpPr>
          <p:nvPr>
            <p:ph idx="1"/>
          </p:nvPr>
        </p:nvSpPr>
        <p:spPr/>
        <p:txBody>
          <a:bodyPr/>
          <a:lstStyle/>
          <a:p>
            <a:pPr marL="0" indent="0" algn="ctr">
              <a:buNone/>
            </a:pPr>
            <a:r>
              <a:rPr lang="el-GR" sz="3000" dirty="0"/>
              <a:t>Η έκφραση του αποτελέσματος της διαίρεσης δυο οποιονδήποτε μέτρων διακριτών ή συνεχών μεγεθών</a:t>
            </a:r>
          </a:p>
          <a:p>
            <a:pPr marL="0" indent="0" algn="ctr">
              <a:buNone/>
            </a:pPr>
            <a:r>
              <a:rPr lang="el-GR" sz="3000" dirty="0"/>
              <a:t>επιβάλλει την έννοια του </a:t>
            </a:r>
            <a:r>
              <a:rPr lang="el-GR" sz="3000" b="1" dirty="0"/>
              <a:t>κλασματικού αριθμού </a:t>
            </a:r>
          </a:p>
          <a:p>
            <a:pPr algn="ctr">
              <a:spcBef>
                <a:spcPct val="50000"/>
              </a:spcBef>
              <a:buNone/>
            </a:pPr>
            <a:r>
              <a:rPr lang="el-GR" altLang="zh-CN" sz="3000" dirty="0"/>
              <a:t>Να μοιραστούν 3 σε 5 μέρη. </a:t>
            </a:r>
            <a:br>
              <a:rPr lang="el-GR" altLang="zh-CN" sz="3000" dirty="0"/>
            </a:br>
            <a:r>
              <a:rPr lang="el-GR" altLang="zh-CN" sz="3000" b="1" dirty="0"/>
              <a:t>Πόσο είναι το </a:t>
            </a:r>
            <a:r>
              <a:rPr lang="el-GR" altLang="zh-CN" sz="3000" b="1" dirty="0" smtClean="0"/>
              <a:t>καθένα;</a:t>
            </a:r>
            <a:endParaRPr lang="el-GR" altLang="zh-CN" sz="3000" b="1" dirty="0"/>
          </a:p>
          <a:p>
            <a:pPr algn="ctr">
              <a:spcBef>
                <a:spcPct val="50000"/>
              </a:spcBef>
              <a:buNone/>
            </a:pPr>
            <a:r>
              <a:rPr lang="el-GR" altLang="zh-CN" sz="3000" dirty="0"/>
              <a:t>3 : 5 =</a:t>
            </a:r>
            <a:r>
              <a:rPr lang="el-GR" altLang="zh-CN" sz="3000" b="1" dirty="0"/>
              <a:t> </a:t>
            </a:r>
            <a:r>
              <a:rPr lang="el-GR" altLang="zh-CN" sz="3000" b="1" dirty="0" smtClean="0"/>
              <a:t>;</a:t>
            </a:r>
            <a:endParaRPr lang="el-GR" altLang="el-GR" sz="3000" b="1" dirty="0"/>
          </a:p>
          <a:p>
            <a:pPr marL="0" indent="0">
              <a:buNone/>
            </a:pPr>
            <a:endParaRPr lang="el-GR" dirty="0"/>
          </a:p>
        </p:txBody>
      </p:sp>
    </p:spTree>
    <p:extLst>
      <p:ext uri="{BB962C8B-B14F-4D97-AF65-F5344CB8AC3E}">
        <p14:creationId xmlns:p14="http://schemas.microsoft.com/office/powerpoint/2010/main" val="41595824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
            </a:r>
            <a:br>
              <a:rPr lang="el-GR" dirty="0" smtClean="0"/>
            </a:br>
            <a:r>
              <a:rPr lang="el-GR" dirty="0" smtClean="0"/>
              <a:t>ΑΠΟ ΤΟ ΚΛΑΣΜΑ ΣΤΟΝ ΚΛΑΣΜΑΤΙΚΟ ΑΡΙΘΜΟ (</a:t>
            </a:r>
            <a:r>
              <a:rPr lang="el-GR" dirty="0" smtClean="0"/>
              <a:t>1)</a:t>
            </a:r>
            <a:r>
              <a:rPr lang="el-GR" dirty="0"/>
              <a:t/>
            </a:r>
            <a:br>
              <a:rPr lang="el-GR" dirty="0"/>
            </a:br>
            <a:endParaRPr lang="el-GR" dirty="0"/>
          </a:p>
        </p:txBody>
      </p:sp>
      <p:sp>
        <p:nvSpPr>
          <p:cNvPr id="3" name="Θέση περιεχομένου 2"/>
          <p:cNvSpPr>
            <a:spLocks noGrp="1"/>
          </p:cNvSpPr>
          <p:nvPr>
            <p:ph idx="1"/>
          </p:nvPr>
        </p:nvSpPr>
        <p:spPr/>
        <p:txBody>
          <a:bodyPr/>
          <a:lstStyle/>
          <a:p>
            <a:pPr marL="0" indent="0" algn="ctr">
              <a:buNone/>
            </a:pPr>
            <a:endParaRPr lang="el-GR" b="1" dirty="0" smtClean="0"/>
          </a:p>
          <a:p>
            <a:pPr marL="0" indent="0" algn="ctr">
              <a:buNone/>
            </a:pPr>
            <a:r>
              <a:rPr lang="el-GR" b="1" dirty="0" smtClean="0"/>
              <a:t>Κλάσμα</a:t>
            </a:r>
            <a:endParaRPr lang="el-GR" b="1" dirty="0"/>
          </a:p>
          <a:p>
            <a:pPr marL="0" indent="0" algn="ctr">
              <a:buNone/>
            </a:pPr>
            <a:r>
              <a:rPr lang="el-GR" dirty="0"/>
              <a:t>είναι</a:t>
            </a:r>
          </a:p>
          <a:p>
            <a:pPr marL="0" indent="0" algn="ctr">
              <a:buNone/>
            </a:pPr>
            <a:r>
              <a:rPr lang="el-GR" dirty="0"/>
              <a:t>η αριθμητική έκφραση της</a:t>
            </a:r>
            <a:r>
              <a:rPr lang="el-GR" b="1" dirty="0"/>
              <a:t> σχέσης </a:t>
            </a:r>
            <a:r>
              <a:rPr lang="el-GR" dirty="0"/>
              <a:t>μεταξύ ενός “</a:t>
            </a:r>
            <a:r>
              <a:rPr lang="el-GR" b="1" dirty="0"/>
              <a:t>μέρους</a:t>
            </a:r>
            <a:r>
              <a:rPr lang="el-GR" dirty="0"/>
              <a:t>” και του “</a:t>
            </a:r>
            <a:r>
              <a:rPr lang="el-GR" b="1" dirty="0"/>
              <a:t>όλου</a:t>
            </a:r>
            <a:r>
              <a:rPr lang="el-GR" dirty="0"/>
              <a:t>” ενός μεγέθους</a:t>
            </a:r>
          </a:p>
          <a:p>
            <a:pPr marL="0" indent="0">
              <a:buNone/>
            </a:pPr>
            <a:endParaRPr lang="el-GR" dirty="0"/>
          </a:p>
        </p:txBody>
      </p:sp>
    </p:spTree>
    <p:extLst>
      <p:ext uri="{BB962C8B-B14F-4D97-AF65-F5344CB8AC3E}">
        <p14:creationId xmlns:p14="http://schemas.microsoft.com/office/powerpoint/2010/main" val="2578129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ΑΠΟ ΤΟ ΚΛΑΣΜΑ ΣΤΟΝ ΚΛΑΣΜΑΤΙΚΟ ΑΡΙΘΜΟ </a:t>
            </a:r>
            <a:r>
              <a:rPr lang="el-GR" dirty="0" smtClean="0"/>
              <a:t>(2</a:t>
            </a:r>
            <a:r>
              <a:rPr lang="el-GR" dirty="0"/>
              <a:t>)</a:t>
            </a:r>
          </a:p>
        </p:txBody>
      </p:sp>
      <p:sp>
        <p:nvSpPr>
          <p:cNvPr id="3" name="Θέση περιεχομένου 2"/>
          <p:cNvSpPr>
            <a:spLocks noGrp="1"/>
          </p:cNvSpPr>
          <p:nvPr>
            <p:ph idx="1"/>
          </p:nvPr>
        </p:nvSpPr>
        <p:spPr/>
        <p:txBody>
          <a:bodyPr/>
          <a:lstStyle/>
          <a:p>
            <a:pPr marL="0" indent="0" algn="ctr">
              <a:buNone/>
            </a:pPr>
            <a:r>
              <a:rPr lang="el-GR" dirty="0"/>
              <a:t>Το κλάσμα είναι μια </a:t>
            </a:r>
            <a:r>
              <a:rPr lang="el-GR" b="1" dirty="0"/>
              <a:t>σχέση μέρους-όλου </a:t>
            </a:r>
            <a:r>
              <a:rPr lang="el-GR" dirty="0"/>
              <a:t>χωρίς καμία αναφορά στα μέτρα των μεγεθών του μέρους και του όλου.</a:t>
            </a:r>
          </a:p>
          <a:p>
            <a:pPr marL="0" indent="0" algn="ctr">
              <a:buNone/>
            </a:pPr>
            <a:r>
              <a:rPr lang="el-GR" dirty="0"/>
              <a:t>άρα</a:t>
            </a:r>
          </a:p>
          <a:p>
            <a:pPr marL="0" indent="0" algn="ctr">
              <a:buNone/>
            </a:pPr>
            <a:r>
              <a:rPr lang="el-GR" b="1" dirty="0"/>
              <a:t>Το κλάσμα δεν είναι αριθμός</a:t>
            </a:r>
          </a:p>
          <a:p>
            <a:pPr marL="0" indent="0" algn="ctr">
              <a:buNone/>
            </a:pPr>
            <a:r>
              <a:rPr lang="el-GR" b="1" dirty="0"/>
              <a:t>Είναι  </a:t>
            </a:r>
            <a:r>
              <a:rPr lang="el-GR" b="1" u="sng" dirty="0"/>
              <a:t>αριθμητική έκφραση </a:t>
            </a:r>
            <a:r>
              <a:rPr lang="el-GR" b="1" dirty="0"/>
              <a:t>μιας σχέσης </a:t>
            </a:r>
          </a:p>
          <a:p>
            <a:pPr marL="0" indent="0">
              <a:buNone/>
            </a:pPr>
            <a:endParaRPr lang="el-GR" dirty="0"/>
          </a:p>
        </p:txBody>
      </p:sp>
    </p:spTree>
    <p:extLst>
      <p:ext uri="{BB962C8B-B14F-4D97-AF65-F5344CB8AC3E}">
        <p14:creationId xmlns:p14="http://schemas.microsoft.com/office/powerpoint/2010/main" val="3082682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
            </a:r>
            <a:br>
              <a:rPr lang="el-GR" dirty="0" smtClean="0"/>
            </a:br>
            <a:r>
              <a:rPr lang="el-GR" dirty="0" smtClean="0"/>
              <a:t>Η ΠΡΟΕΛΕΥΣΗ ΤΟΥ ΑΡΙΘΜΟΥ</a:t>
            </a:r>
            <a:r>
              <a:rPr lang="el-GR" dirty="0"/>
              <a:t/>
            </a:r>
            <a:br>
              <a:rPr lang="el-GR" dirty="0"/>
            </a:br>
            <a:endParaRPr lang="el-GR" dirty="0"/>
          </a:p>
        </p:txBody>
      </p:sp>
      <p:sp>
        <p:nvSpPr>
          <p:cNvPr id="6" name="Θέση περιεχομένου 5"/>
          <p:cNvSpPr>
            <a:spLocks noGrp="1"/>
          </p:cNvSpPr>
          <p:nvPr>
            <p:ph sz="half" idx="1"/>
          </p:nvPr>
        </p:nvSpPr>
        <p:spPr/>
        <p:txBody>
          <a:bodyPr/>
          <a:lstStyle/>
          <a:p>
            <a:pPr marL="0" indent="0">
              <a:buNone/>
            </a:pPr>
            <a:r>
              <a:rPr lang="el-GR" b="1" dirty="0" smtClean="0"/>
              <a:t>Απαρίθμηση</a:t>
            </a:r>
          </a:p>
          <a:p>
            <a:pPr marL="0" indent="0">
              <a:buNone/>
            </a:pPr>
            <a:endParaRPr lang="el-GR" sz="2000" b="1" dirty="0"/>
          </a:p>
          <a:p>
            <a:pPr marL="0" indent="0">
              <a:buNone/>
            </a:pPr>
            <a:r>
              <a:rPr lang="el-GR" b="1" dirty="0" smtClean="0"/>
              <a:t>Διάταξη</a:t>
            </a:r>
          </a:p>
          <a:p>
            <a:pPr marL="0" indent="0">
              <a:buNone/>
            </a:pPr>
            <a:endParaRPr lang="el-GR" sz="2000" b="1" dirty="0"/>
          </a:p>
          <a:p>
            <a:pPr marL="0" indent="0">
              <a:buNone/>
            </a:pPr>
            <a:r>
              <a:rPr lang="el-GR" b="1" dirty="0" smtClean="0"/>
              <a:t>Μέτρηση</a:t>
            </a:r>
          </a:p>
          <a:p>
            <a:pPr marL="0" indent="0">
              <a:buNone/>
            </a:pPr>
            <a:endParaRPr lang="el-GR" b="1" dirty="0"/>
          </a:p>
          <a:p>
            <a:pPr marL="0" indent="0">
              <a:buNone/>
            </a:pPr>
            <a:r>
              <a:rPr lang="el-GR" b="1" dirty="0" smtClean="0"/>
              <a:t>Πράξεις</a:t>
            </a:r>
            <a:endParaRPr lang="el-GR" b="1" dirty="0"/>
          </a:p>
          <a:p>
            <a:pPr marL="0" indent="0">
              <a:buNone/>
            </a:pPr>
            <a:endParaRPr lang="el-GR" dirty="0"/>
          </a:p>
        </p:txBody>
      </p:sp>
      <p:sp>
        <p:nvSpPr>
          <p:cNvPr id="7" name="Θέση περιεχομένου 6"/>
          <p:cNvSpPr>
            <a:spLocks noGrp="1"/>
          </p:cNvSpPr>
          <p:nvPr>
            <p:ph sz="half" idx="2"/>
          </p:nvPr>
        </p:nvSpPr>
        <p:spPr/>
        <p:txBody>
          <a:bodyPr/>
          <a:lstStyle/>
          <a:p>
            <a:pPr marL="0" indent="0">
              <a:buNone/>
            </a:pPr>
            <a:endParaRPr lang="el-GR" dirty="0" smtClean="0"/>
          </a:p>
          <a:p>
            <a:pPr marL="0" indent="0">
              <a:buNone/>
            </a:pPr>
            <a:endParaRPr lang="el-GR" sz="2000" dirty="0"/>
          </a:p>
          <a:p>
            <a:pPr marL="0" indent="0">
              <a:buNone/>
            </a:pPr>
            <a:r>
              <a:rPr lang="el-GR" dirty="0"/>
              <a:t>μ</a:t>
            </a:r>
            <a:r>
              <a:rPr lang="el-GR" dirty="0" smtClean="0"/>
              <a:t>εγεθών</a:t>
            </a:r>
          </a:p>
          <a:p>
            <a:pPr marL="0" indent="0">
              <a:buNone/>
            </a:pPr>
            <a:endParaRPr lang="el-GR" sz="2000" dirty="0"/>
          </a:p>
          <a:p>
            <a:pPr marL="0" indent="0">
              <a:buNone/>
            </a:pPr>
            <a:endParaRPr lang="el-GR" dirty="0" smtClean="0"/>
          </a:p>
          <a:p>
            <a:pPr marL="0" indent="0">
              <a:buNone/>
            </a:pPr>
            <a:endParaRPr lang="el-GR" dirty="0"/>
          </a:p>
          <a:p>
            <a:pPr marL="0" indent="0">
              <a:buNone/>
            </a:pPr>
            <a:r>
              <a:rPr lang="el-GR" dirty="0" smtClean="0"/>
              <a:t>αριθμών</a:t>
            </a:r>
            <a:endParaRPr lang="el-GR" dirty="0"/>
          </a:p>
        </p:txBody>
      </p:sp>
    </p:spTree>
    <p:extLst>
      <p:ext uri="{BB962C8B-B14F-4D97-AF65-F5344CB8AC3E}">
        <p14:creationId xmlns:p14="http://schemas.microsoft.com/office/powerpoint/2010/main" val="29021897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ΚΛΑΣΜΑ / ΚΛΑΣΜΑΤΙΚΟΣ ΑΡΙΘΜΟΣ</a:t>
            </a:r>
            <a:endParaRPr lang="el-GR" dirty="0"/>
          </a:p>
        </p:txBody>
      </p:sp>
      <p:sp>
        <p:nvSpPr>
          <p:cNvPr id="25" name="Text Box 5"/>
          <p:cNvSpPr txBox="1">
            <a:spLocks noGrp="1" noChangeArrowheads="1"/>
          </p:cNvSpPr>
          <p:nvPr>
            <p:ph idx="1"/>
          </p:nvPr>
        </p:nvSpPr>
        <p:spPr bwMode="auto">
          <a:xfrm>
            <a:off x="464156" y="1556792"/>
            <a:ext cx="82296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l-GR" altLang="el-GR" sz="2800" dirty="0">
                <a:latin typeface="Calibri" panose="020F0502020204030204" pitchFamily="34" charset="0"/>
              </a:rPr>
              <a:t>ΜΕΡΗ	</a:t>
            </a:r>
            <a:r>
              <a:rPr lang="el-GR" altLang="el-GR" sz="2800" b="1" dirty="0">
                <a:latin typeface="Calibri" panose="020F0502020204030204" pitchFamily="34" charset="0"/>
              </a:rPr>
              <a:t>			 </a:t>
            </a:r>
            <a:r>
              <a:rPr lang="el-GR" altLang="el-GR" sz="2800" b="1" dirty="0" smtClean="0">
                <a:latin typeface="Calibri" panose="020F0502020204030204" pitchFamily="34" charset="0"/>
              </a:rPr>
              <a:t>     </a:t>
            </a:r>
            <a:r>
              <a:rPr lang="el-GR" altLang="el-GR" sz="2800" b="1" dirty="0" smtClean="0">
                <a:solidFill>
                  <a:srgbClr val="5075BC"/>
                </a:solidFill>
                <a:latin typeface="Calibri" panose="020F0502020204030204" pitchFamily="34" charset="0"/>
              </a:rPr>
              <a:t>ΜΕΤΡΑ</a:t>
            </a:r>
            <a:r>
              <a:rPr lang="el-GR" altLang="el-GR" sz="2800" b="1" dirty="0">
                <a:solidFill>
                  <a:srgbClr val="FF0000"/>
                </a:solidFill>
                <a:latin typeface="Calibri" panose="020F0502020204030204" pitchFamily="34" charset="0"/>
              </a:rPr>
              <a:t/>
            </a:r>
            <a:br>
              <a:rPr lang="el-GR" altLang="el-GR" sz="2800" b="1" dirty="0">
                <a:solidFill>
                  <a:srgbClr val="FF0000"/>
                </a:solidFill>
                <a:latin typeface="Calibri" panose="020F0502020204030204" pitchFamily="34" charset="0"/>
              </a:rPr>
            </a:br>
            <a:r>
              <a:rPr lang="el-GR" altLang="el-GR" sz="2800" b="1" dirty="0">
                <a:latin typeface="Calibri" panose="020F0502020204030204" pitchFamily="34" charset="0"/>
              </a:rPr>
              <a:t> </a:t>
            </a:r>
            <a:r>
              <a:rPr lang="el-GR" altLang="el-GR" sz="2800" u="sng" dirty="0">
                <a:latin typeface="Calibri" panose="020F0502020204030204" pitchFamily="34" charset="0"/>
              </a:rPr>
              <a:t>ΜΕΓΕΘΩΝ 			</a:t>
            </a:r>
            <a:r>
              <a:rPr lang="el-GR" altLang="el-GR" sz="2800" b="1" u="sng" dirty="0">
                <a:solidFill>
                  <a:srgbClr val="5075BC"/>
                </a:solidFill>
                <a:latin typeface="Calibri" panose="020F0502020204030204" pitchFamily="34" charset="0"/>
              </a:rPr>
              <a:t>ΜΕΓΕΘΩΝ</a:t>
            </a:r>
          </a:p>
          <a:p>
            <a:pPr algn="ctr" eaLnBrk="1" hangingPunct="1">
              <a:spcBef>
                <a:spcPct val="0"/>
              </a:spcBef>
              <a:buFontTx/>
              <a:buNone/>
            </a:pPr>
            <a:r>
              <a:rPr lang="el-GR" altLang="el-GR" sz="2800" b="1" dirty="0">
                <a:latin typeface="Calibri" panose="020F0502020204030204" pitchFamily="34" charset="0"/>
              </a:rPr>
              <a:t>	</a:t>
            </a:r>
            <a:r>
              <a:rPr lang="el-GR" altLang="el-GR" sz="2800" dirty="0">
                <a:latin typeface="Calibri" panose="020F0502020204030204" pitchFamily="34" charset="0"/>
              </a:rPr>
              <a:t>	</a:t>
            </a:r>
          </a:p>
        </p:txBody>
      </p:sp>
      <p:sp>
        <p:nvSpPr>
          <p:cNvPr id="26" name="Text Box 6"/>
          <p:cNvSpPr txBox="1">
            <a:spLocks noChangeArrowheads="1"/>
          </p:cNvSpPr>
          <p:nvPr/>
        </p:nvSpPr>
        <p:spPr bwMode="auto">
          <a:xfrm>
            <a:off x="1116013" y="2621856"/>
            <a:ext cx="17287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zh-CN" sz="2800" dirty="0">
                <a:latin typeface="Calibri" panose="020F0502020204030204" pitchFamily="34" charset="0"/>
              </a:rPr>
              <a:t>ΕΝΑ 	</a:t>
            </a:r>
            <a:endParaRPr lang="el-GR" altLang="el-GR" sz="2800" dirty="0">
              <a:latin typeface="Calibri" panose="020F0502020204030204" pitchFamily="34" charset="0"/>
            </a:endParaRPr>
          </a:p>
        </p:txBody>
      </p:sp>
      <p:sp>
        <p:nvSpPr>
          <p:cNvPr id="27" name="Text Box 7"/>
          <p:cNvSpPr txBox="1">
            <a:spLocks noChangeArrowheads="1"/>
          </p:cNvSpPr>
          <p:nvPr/>
        </p:nvSpPr>
        <p:spPr bwMode="auto">
          <a:xfrm>
            <a:off x="1258888" y="3629968"/>
            <a:ext cx="17287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zh-CN" sz="2800" dirty="0">
                <a:latin typeface="Calibri" panose="020F0502020204030204" pitchFamily="34" charset="0"/>
              </a:rPr>
              <a:t>ΜΕΡΙΚΑ</a:t>
            </a:r>
            <a:endParaRPr lang="el-GR" altLang="el-GR" sz="2800" dirty="0">
              <a:latin typeface="Calibri" panose="020F0502020204030204" pitchFamily="34" charset="0"/>
            </a:endParaRPr>
          </a:p>
        </p:txBody>
      </p:sp>
      <p:sp>
        <p:nvSpPr>
          <p:cNvPr id="28" name="Text Box 8"/>
          <p:cNvSpPr txBox="1">
            <a:spLocks noChangeArrowheads="1"/>
          </p:cNvSpPr>
          <p:nvPr/>
        </p:nvSpPr>
        <p:spPr bwMode="auto">
          <a:xfrm>
            <a:off x="1258888" y="4638079"/>
            <a:ext cx="17287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zh-CN" sz="2800" dirty="0">
                <a:latin typeface="Calibri" panose="020F0502020204030204" pitchFamily="34" charset="0"/>
              </a:rPr>
              <a:t>ΟΛΑ </a:t>
            </a:r>
            <a:endParaRPr lang="el-GR" altLang="el-GR" sz="2800" dirty="0">
              <a:latin typeface="Calibri" panose="020F0502020204030204" pitchFamily="34" charset="0"/>
            </a:endParaRPr>
          </a:p>
        </p:txBody>
      </p:sp>
      <p:sp>
        <p:nvSpPr>
          <p:cNvPr id="29" name="Text Box 9"/>
          <p:cNvSpPr txBox="1">
            <a:spLocks noChangeArrowheads="1"/>
          </p:cNvSpPr>
          <p:nvPr/>
        </p:nvSpPr>
        <p:spPr bwMode="auto">
          <a:xfrm>
            <a:off x="3491235" y="2617748"/>
            <a:ext cx="7207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dirty="0">
                <a:latin typeface="Calibri" panose="020F0502020204030204" pitchFamily="34" charset="0"/>
              </a:rPr>
              <a:t>1</a:t>
            </a:r>
          </a:p>
        </p:txBody>
      </p:sp>
      <p:sp>
        <p:nvSpPr>
          <p:cNvPr id="30" name="Text Box 10"/>
          <p:cNvSpPr txBox="1">
            <a:spLocks noChangeArrowheads="1"/>
          </p:cNvSpPr>
          <p:nvPr/>
        </p:nvSpPr>
        <p:spPr bwMode="auto">
          <a:xfrm>
            <a:off x="3419227" y="3625860"/>
            <a:ext cx="7207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dirty="0">
                <a:latin typeface="Calibri" panose="020F0502020204030204" pitchFamily="34" charset="0"/>
              </a:rPr>
              <a:t>α</a:t>
            </a:r>
          </a:p>
        </p:txBody>
      </p:sp>
      <p:sp>
        <p:nvSpPr>
          <p:cNvPr id="31" name="Text Box 11"/>
          <p:cNvSpPr txBox="1">
            <a:spLocks noChangeArrowheads="1"/>
          </p:cNvSpPr>
          <p:nvPr/>
        </p:nvSpPr>
        <p:spPr bwMode="auto">
          <a:xfrm>
            <a:off x="3419227" y="4633972"/>
            <a:ext cx="7207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dirty="0">
                <a:latin typeface="Calibri" panose="020F0502020204030204" pitchFamily="34" charset="0"/>
              </a:rPr>
              <a:t>β</a:t>
            </a:r>
          </a:p>
        </p:txBody>
      </p:sp>
      <p:sp>
        <p:nvSpPr>
          <p:cNvPr id="32" name="Text Box 13"/>
          <p:cNvSpPr txBox="1">
            <a:spLocks noChangeArrowheads="1"/>
          </p:cNvSpPr>
          <p:nvPr/>
        </p:nvSpPr>
        <p:spPr bwMode="auto">
          <a:xfrm>
            <a:off x="4427959" y="2617748"/>
            <a:ext cx="18002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dirty="0">
                <a:solidFill>
                  <a:srgbClr val="000066"/>
                </a:solidFill>
                <a:latin typeface="Calibri" panose="020F0502020204030204" pitchFamily="34" charset="0"/>
              </a:rPr>
              <a:t>μέτρηση</a:t>
            </a:r>
          </a:p>
        </p:txBody>
      </p:sp>
      <p:sp>
        <p:nvSpPr>
          <p:cNvPr id="33" name="Text Box 13"/>
          <p:cNvSpPr txBox="1">
            <a:spLocks noChangeArrowheads="1"/>
          </p:cNvSpPr>
          <p:nvPr/>
        </p:nvSpPr>
        <p:spPr bwMode="auto">
          <a:xfrm>
            <a:off x="4427959" y="3625860"/>
            <a:ext cx="18002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dirty="0">
                <a:solidFill>
                  <a:srgbClr val="000066"/>
                </a:solidFill>
                <a:latin typeface="Calibri" panose="020F0502020204030204" pitchFamily="34" charset="0"/>
              </a:rPr>
              <a:t>μέτρηση</a:t>
            </a:r>
          </a:p>
        </p:txBody>
      </p:sp>
      <p:sp>
        <p:nvSpPr>
          <p:cNvPr id="34" name="Text Box 13"/>
          <p:cNvSpPr txBox="1">
            <a:spLocks noChangeArrowheads="1"/>
          </p:cNvSpPr>
          <p:nvPr/>
        </p:nvSpPr>
        <p:spPr bwMode="auto">
          <a:xfrm>
            <a:off x="4427959" y="4633972"/>
            <a:ext cx="18002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dirty="0">
                <a:solidFill>
                  <a:srgbClr val="000066"/>
                </a:solidFill>
                <a:latin typeface="Calibri" panose="020F0502020204030204" pitchFamily="34" charset="0"/>
              </a:rPr>
              <a:t>μέτρηση</a:t>
            </a:r>
          </a:p>
        </p:txBody>
      </p:sp>
      <p:sp>
        <p:nvSpPr>
          <p:cNvPr id="35" name="Text Box 15"/>
          <p:cNvSpPr txBox="1">
            <a:spLocks noChangeArrowheads="1"/>
          </p:cNvSpPr>
          <p:nvPr/>
        </p:nvSpPr>
        <p:spPr bwMode="auto">
          <a:xfrm>
            <a:off x="6731595" y="2617748"/>
            <a:ext cx="7207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b="1" dirty="0">
                <a:solidFill>
                  <a:srgbClr val="5075BC"/>
                </a:solidFill>
                <a:latin typeface="Calibri" panose="020F0502020204030204" pitchFamily="34" charset="0"/>
              </a:rPr>
              <a:t>1</a:t>
            </a:r>
          </a:p>
        </p:txBody>
      </p:sp>
      <p:sp>
        <p:nvSpPr>
          <p:cNvPr id="36" name="Text Box 16"/>
          <p:cNvSpPr txBox="1">
            <a:spLocks noChangeArrowheads="1"/>
          </p:cNvSpPr>
          <p:nvPr/>
        </p:nvSpPr>
        <p:spPr bwMode="auto">
          <a:xfrm>
            <a:off x="6731595" y="3625860"/>
            <a:ext cx="7207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l-GR" sz="2800" b="1" dirty="0">
                <a:solidFill>
                  <a:srgbClr val="5075BC"/>
                </a:solidFill>
                <a:latin typeface="Calibri" panose="020F0502020204030204" pitchFamily="34" charset="0"/>
              </a:rPr>
              <a:t>p</a:t>
            </a:r>
            <a:endParaRPr lang="el-GR" altLang="el-GR" sz="2800" b="1" dirty="0">
              <a:solidFill>
                <a:srgbClr val="5075BC"/>
              </a:solidFill>
              <a:latin typeface="Calibri" panose="020F0502020204030204" pitchFamily="34" charset="0"/>
            </a:endParaRPr>
          </a:p>
        </p:txBody>
      </p:sp>
      <p:sp>
        <p:nvSpPr>
          <p:cNvPr id="37" name="Text Box 17"/>
          <p:cNvSpPr txBox="1">
            <a:spLocks noChangeArrowheads="1"/>
          </p:cNvSpPr>
          <p:nvPr/>
        </p:nvSpPr>
        <p:spPr bwMode="auto">
          <a:xfrm>
            <a:off x="6732240" y="4653136"/>
            <a:ext cx="7207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l-GR" sz="2800" b="1" dirty="0">
                <a:solidFill>
                  <a:srgbClr val="5075BC"/>
                </a:solidFill>
                <a:latin typeface="Calibri" panose="020F0502020204030204" pitchFamily="34" charset="0"/>
              </a:rPr>
              <a:t>q</a:t>
            </a:r>
            <a:endParaRPr lang="el-GR" altLang="el-GR" sz="2800" b="1" dirty="0">
              <a:solidFill>
                <a:srgbClr val="5075BC"/>
              </a:solidFill>
              <a:latin typeface="Calibri" panose="020F0502020204030204" pitchFamily="34" charset="0"/>
            </a:endParaRPr>
          </a:p>
        </p:txBody>
      </p:sp>
      <p:sp>
        <p:nvSpPr>
          <p:cNvPr id="38" name="Line 25"/>
          <p:cNvSpPr>
            <a:spLocks noChangeShapeType="1"/>
          </p:cNvSpPr>
          <p:nvPr/>
        </p:nvSpPr>
        <p:spPr bwMode="auto">
          <a:xfrm>
            <a:off x="1476375" y="5373688"/>
            <a:ext cx="64801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sz="2800">
              <a:latin typeface="Calibri" panose="020F0502020204030204" pitchFamily="34" charset="0"/>
            </a:endParaRPr>
          </a:p>
        </p:txBody>
      </p:sp>
      <p:sp>
        <p:nvSpPr>
          <p:cNvPr id="39" name="Text Box 18"/>
          <p:cNvSpPr txBox="1">
            <a:spLocks noChangeArrowheads="1"/>
          </p:cNvSpPr>
          <p:nvPr/>
        </p:nvSpPr>
        <p:spPr bwMode="auto">
          <a:xfrm>
            <a:off x="467295" y="5445125"/>
            <a:ext cx="87852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dirty="0">
                <a:latin typeface="Calibri" panose="020F0502020204030204" pitchFamily="34" charset="0"/>
              </a:rPr>
              <a:t>ΚΛΑΣΜΑ  </a:t>
            </a:r>
            <a:r>
              <a:rPr lang="el-GR" altLang="el-GR" sz="2800" baseline="30000" dirty="0">
                <a:latin typeface="Calibri" panose="020F0502020204030204" pitchFamily="34" charset="0"/>
              </a:rPr>
              <a:t>α</a:t>
            </a:r>
            <a:r>
              <a:rPr lang="el-GR" altLang="el-GR" sz="2800" dirty="0">
                <a:latin typeface="Calibri" panose="020F0502020204030204" pitchFamily="34" charset="0"/>
              </a:rPr>
              <a:t>/</a:t>
            </a:r>
            <a:r>
              <a:rPr lang="el-GR" altLang="el-GR" sz="2800" baseline="-25000" dirty="0">
                <a:latin typeface="Calibri" panose="020F0502020204030204" pitchFamily="34" charset="0"/>
              </a:rPr>
              <a:t>β</a:t>
            </a:r>
            <a:r>
              <a:rPr lang="el-GR" altLang="el-GR" sz="2800" b="1" dirty="0">
                <a:latin typeface="Calibri" panose="020F0502020204030204" pitchFamily="34" charset="0"/>
              </a:rPr>
              <a:t>		</a:t>
            </a:r>
            <a:r>
              <a:rPr lang="el-GR" altLang="el-GR" sz="2800" b="1" dirty="0">
                <a:solidFill>
                  <a:srgbClr val="5075BC"/>
                </a:solidFill>
                <a:latin typeface="Calibri" panose="020F0502020204030204" pitchFamily="34" charset="0"/>
              </a:rPr>
              <a:t>ΚΛΑΣΜΑΤΙΚΟΣ</a:t>
            </a:r>
          </a:p>
        </p:txBody>
      </p:sp>
      <p:sp>
        <p:nvSpPr>
          <p:cNvPr id="40" name="Text Box 21"/>
          <p:cNvSpPr txBox="1">
            <a:spLocks noChangeArrowheads="1"/>
          </p:cNvSpPr>
          <p:nvPr/>
        </p:nvSpPr>
        <p:spPr bwMode="auto">
          <a:xfrm>
            <a:off x="4643313" y="5805264"/>
            <a:ext cx="43211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b="1" dirty="0">
                <a:solidFill>
                  <a:srgbClr val="5075BC"/>
                </a:solidFill>
                <a:latin typeface="Calibri" panose="020F0502020204030204" pitchFamily="34" charset="0"/>
              </a:rPr>
              <a:t>ΑΡΙΘΜΟΣ  </a:t>
            </a:r>
            <a:r>
              <a:rPr lang="en-US" altLang="el-GR" sz="2800" b="1" baseline="30000" dirty="0">
                <a:solidFill>
                  <a:srgbClr val="5075BC"/>
                </a:solidFill>
                <a:latin typeface="Calibri" panose="020F0502020204030204" pitchFamily="34" charset="0"/>
              </a:rPr>
              <a:t>p</a:t>
            </a:r>
            <a:r>
              <a:rPr lang="el-GR" altLang="el-GR" sz="2800" b="1" dirty="0">
                <a:solidFill>
                  <a:srgbClr val="5075BC"/>
                </a:solidFill>
                <a:latin typeface="Calibri" panose="020F0502020204030204" pitchFamily="34" charset="0"/>
              </a:rPr>
              <a:t>/</a:t>
            </a:r>
            <a:r>
              <a:rPr lang="en-US" altLang="el-GR" sz="2800" b="1" baseline="-25000" dirty="0">
                <a:solidFill>
                  <a:srgbClr val="5075BC"/>
                </a:solidFill>
                <a:latin typeface="Calibri" panose="020F0502020204030204" pitchFamily="34" charset="0"/>
              </a:rPr>
              <a:t>q</a:t>
            </a:r>
            <a:endParaRPr lang="el-GR" altLang="el-GR" sz="2800" b="1" baseline="-25000" dirty="0">
              <a:solidFill>
                <a:srgbClr val="5075BC"/>
              </a:solidFill>
              <a:latin typeface="Calibri" panose="020F0502020204030204" pitchFamily="34" charset="0"/>
            </a:endParaRPr>
          </a:p>
        </p:txBody>
      </p:sp>
    </p:spTree>
    <p:extLst>
      <p:ext uri="{BB962C8B-B14F-4D97-AF65-F5344CB8AC3E}">
        <p14:creationId xmlns:p14="http://schemas.microsoft.com/office/powerpoint/2010/main" val="42776460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
            </a:r>
            <a:br>
              <a:rPr lang="el-GR" dirty="0" smtClean="0"/>
            </a:br>
            <a:r>
              <a:rPr lang="el-GR" dirty="0" smtClean="0"/>
              <a:t>ΚΛΑΣΜΑΤΙΚΟΣ </a:t>
            </a:r>
            <a:r>
              <a:rPr lang="el-GR" dirty="0"/>
              <a:t>ΑΡΙΘΜΟΣ </a:t>
            </a:r>
            <a:r>
              <a:rPr lang="en-US" altLang="el-GR" dirty="0"/>
              <a:t>p</a:t>
            </a:r>
            <a:r>
              <a:rPr lang="el-GR" altLang="el-GR" dirty="0"/>
              <a:t>/</a:t>
            </a:r>
            <a:r>
              <a:rPr lang="en-US" altLang="el-GR" dirty="0"/>
              <a:t>q</a:t>
            </a:r>
            <a:r>
              <a:rPr lang="el-GR" altLang="zh-CN" b="1" dirty="0">
                <a:solidFill>
                  <a:srgbClr val="FF0000"/>
                </a:solidFill>
                <a:latin typeface="Times New Roman" panose="02020603050405020304" pitchFamily="18" charset="0"/>
              </a:rPr>
              <a:t/>
            </a:r>
            <a:br>
              <a:rPr lang="el-GR" altLang="zh-CN" b="1" dirty="0">
                <a:solidFill>
                  <a:srgbClr val="FF0000"/>
                </a:solidFill>
                <a:latin typeface="Times New Roman" panose="02020603050405020304" pitchFamily="18" charset="0"/>
              </a:rPr>
            </a:br>
            <a:r>
              <a:rPr lang="el-GR" dirty="0" smtClean="0"/>
              <a:t> </a:t>
            </a:r>
            <a:r>
              <a:rPr lang="en-US" dirty="0"/>
              <a:t/>
            </a:r>
            <a:br>
              <a:rPr lang="en-US" dirty="0"/>
            </a:b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a:t>είναι η έκφραση της </a:t>
            </a:r>
            <a:r>
              <a:rPr lang="el-GR" b="1" dirty="0"/>
              <a:t>σχέσης των μέτρων </a:t>
            </a:r>
            <a:r>
              <a:rPr lang="el-GR" dirty="0"/>
              <a:t>ενός “</a:t>
            </a:r>
            <a:r>
              <a:rPr lang="el-GR" b="1" dirty="0"/>
              <a:t>μέρους</a:t>
            </a:r>
            <a:r>
              <a:rPr lang="el-GR" dirty="0"/>
              <a:t>” </a:t>
            </a:r>
            <a:r>
              <a:rPr lang="el-GR" b="1" dirty="0"/>
              <a:t>p</a:t>
            </a:r>
            <a:r>
              <a:rPr lang="el-GR" dirty="0"/>
              <a:t> με το “</a:t>
            </a:r>
            <a:r>
              <a:rPr lang="el-GR" b="1" dirty="0"/>
              <a:t>όλο</a:t>
            </a:r>
            <a:r>
              <a:rPr lang="el-GR" dirty="0"/>
              <a:t>” </a:t>
            </a:r>
            <a:r>
              <a:rPr lang="el-GR" b="1" dirty="0"/>
              <a:t>q</a:t>
            </a:r>
            <a:r>
              <a:rPr lang="el-GR" dirty="0"/>
              <a:t> ενός </a:t>
            </a:r>
            <a:r>
              <a:rPr lang="el-GR" dirty="0" smtClean="0"/>
              <a:t>μεγέθους</a:t>
            </a:r>
          </a:p>
          <a:p>
            <a:pPr marL="0" indent="0">
              <a:buNone/>
            </a:pPr>
            <a:endParaRPr lang="el-GR" dirty="0"/>
          </a:p>
          <a:p>
            <a:pPr marL="0" indent="0" algn="ctr">
              <a:buNone/>
            </a:pPr>
            <a:r>
              <a:rPr lang="el-GR" dirty="0"/>
              <a:t>ένα σύνολο ισοδύναμων μεταξύ τους διαταγμένων ζευγών, όπου p και </a:t>
            </a:r>
            <a:r>
              <a:rPr lang="el-GR" dirty="0" smtClean="0"/>
              <a:t>q</a:t>
            </a:r>
            <a:r>
              <a:rPr lang="el-GR" altLang="zh-CN" b="1" dirty="0">
                <a:latin typeface="Times New Roman" panose="02020603050405020304" pitchFamily="18" charset="0"/>
                <a:sym typeface="Symbol" panose="05050102010706020507" pitchFamily="18" charset="2"/>
              </a:rPr>
              <a:t>  </a:t>
            </a:r>
            <a:r>
              <a:rPr lang="el-GR" dirty="0" smtClean="0"/>
              <a:t>0 </a:t>
            </a:r>
            <a:r>
              <a:rPr lang="el-GR" dirty="0"/>
              <a:t>είναι </a:t>
            </a:r>
            <a:r>
              <a:rPr lang="el-GR" b="1" dirty="0"/>
              <a:t>φυσικοί αριθμοί </a:t>
            </a:r>
          </a:p>
          <a:p>
            <a:pPr marL="0" indent="0" algn="ctr">
              <a:buNone/>
            </a:pPr>
            <a:endParaRPr lang="el-GR" altLang="zh-CN" b="1" dirty="0" smtClean="0">
              <a:latin typeface="Times New Roman" panose="02020603050405020304" pitchFamily="18" charset="0"/>
            </a:endParaRPr>
          </a:p>
          <a:p>
            <a:pPr marL="0" indent="0" algn="ctr">
              <a:buNone/>
            </a:pPr>
            <a:r>
              <a:rPr lang="el-GR" altLang="zh-CN" sz="4000" dirty="0" smtClean="0">
                <a:latin typeface="Calibri" panose="020F0502020204030204" pitchFamily="34" charset="0"/>
              </a:rPr>
              <a:t>½ </a:t>
            </a:r>
            <a:r>
              <a:rPr lang="el-GR" altLang="zh-CN" sz="4000" dirty="0">
                <a:latin typeface="Calibri" panose="020F0502020204030204" pitchFamily="34" charset="0"/>
              </a:rPr>
              <a:t>= </a:t>
            </a:r>
            <a:r>
              <a:rPr lang="el-GR" altLang="zh-CN" sz="4000" baseline="30000" dirty="0">
                <a:latin typeface="Calibri" panose="020F0502020204030204" pitchFamily="34" charset="0"/>
              </a:rPr>
              <a:t>2</a:t>
            </a:r>
            <a:r>
              <a:rPr lang="el-GR" altLang="zh-CN" sz="4000" dirty="0">
                <a:latin typeface="Calibri" panose="020F0502020204030204" pitchFamily="34" charset="0"/>
              </a:rPr>
              <a:t>/</a:t>
            </a:r>
            <a:r>
              <a:rPr lang="el-GR" altLang="zh-CN" sz="4000" baseline="-25000" dirty="0">
                <a:latin typeface="Calibri" panose="020F0502020204030204" pitchFamily="34" charset="0"/>
              </a:rPr>
              <a:t>4</a:t>
            </a:r>
            <a:r>
              <a:rPr lang="el-GR" altLang="zh-CN" sz="4000" dirty="0">
                <a:latin typeface="Calibri" panose="020F0502020204030204" pitchFamily="34" charset="0"/>
              </a:rPr>
              <a:t> = </a:t>
            </a:r>
            <a:r>
              <a:rPr lang="el-GR" altLang="zh-CN" sz="4000" baseline="30000" dirty="0">
                <a:latin typeface="Calibri" panose="020F0502020204030204" pitchFamily="34" charset="0"/>
              </a:rPr>
              <a:t>3</a:t>
            </a:r>
            <a:r>
              <a:rPr lang="el-GR" altLang="zh-CN" sz="4000" dirty="0">
                <a:latin typeface="Calibri" panose="020F0502020204030204" pitchFamily="34" charset="0"/>
              </a:rPr>
              <a:t>/</a:t>
            </a:r>
            <a:r>
              <a:rPr lang="el-GR" altLang="zh-CN" sz="4000" baseline="-25000" dirty="0">
                <a:latin typeface="Calibri" panose="020F0502020204030204" pitchFamily="34" charset="0"/>
              </a:rPr>
              <a:t>6</a:t>
            </a:r>
            <a:r>
              <a:rPr lang="el-GR" altLang="zh-CN" sz="4000" dirty="0">
                <a:latin typeface="Calibri" panose="020F0502020204030204" pitchFamily="34" charset="0"/>
              </a:rPr>
              <a:t> = </a:t>
            </a:r>
            <a:r>
              <a:rPr lang="el-GR" altLang="zh-CN" sz="4000" baseline="30000" dirty="0">
                <a:latin typeface="Calibri" panose="020F0502020204030204" pitchFamily="34" charset="0"/>
              </a:rPr>
              <a:t>4</a:t>
            </a:r>
            <a:r>
              <a:rPr lang="el-GR" altLang="zh-CN" sz="4000" dirty="0">
                <a:latin typeface="Calibri" panose="020F0502020204030204" pitchFamily="34" charset="0"/>
              </a:rPr>
              <a:t>/</a:t>
            </a:r>
            <a:r>
              <a:rPr lang="el-GR" altLang="zh-CN" sz="4000" baseline="-25000" dirty="0">
                <a:latin typeface="Calibri" panose="020F0502020204030204" pitchFamily="34" charset="0"/>
              </a:rPr>
              <a:t>8</a:t>
            </a:r>
            <a:r>
              <a:rPr lang="el-GR" altLang="zh-CN" sz="4000" dirty="0">
                <a:latin typeface="Calibri" panose="020F0502020204030204" pitchFamily="34" charset="0"/>
              </a:rPr>
              <a:t> = ….. </a:t>
            </a:r>
            <a:endParaRPr lang="el-GR" altLang="el-GR" sz="4000" dirty="0">
              <a:latin typeface="Calibri" panose="020F0502020204030204" pitchFamily="34" charset="0"/>
            </a:endParaRPr>
          </a:p>
          <a:p>
            <a:pPr marL="0" indent="0" algn="ctr">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18469758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ΑΠΟ ΤΟΝ ΚΛΑΣΜΑΤΙΚΟ ΑΡΙΘΜΟ ΣΤΟΝ ΡΗΤΟ ΑΡΙΘΜΟ (</a:t>
            </a:r>
            <a:r>
              <a:rPr lang="el-GR" dirty="0" smtClean="0"/>
              <a:t>1)</a:t>
            </a:r>
            <a:endParaRPr lang="el-GR" dirty="0"/>
          </a:p>
        </p:txBody>
      </p:sp>
      <p:sp>
        <p:nvSpPr>
          <p:cNvPr id="3" name="Θέση περιεχομένου 2"/>
          <p:cNvSpPr>
            <a:spLocks noGrp="1"/>
          </p:cNvSpPr>
          <p:nvPr>
            <p:ph idx="1"/>
          </p:nvPr>
        </p:nvSpPr>
        <p:spPr/>
        <p:txBody>
          <a:bodyPr/>
          <a:lstStyle/>
          <a:p>
            <a:pPr marL="0" indent="0" algn="ctr">
              <a:buNone/>
            </a:pPr>
            <a:r>
              <a:rPr lang="el-GR" dirty="0"/>
              <a:t>Η σύνθεση των ακέραιων αριθμών με τους κλασματικούς αριθμούς δημιουργεί τους ρητούς αριθμούς </a:t>
            </a:r>
          </a:p>
          <a:p>
            <a:pPr marL="0" indent="0">
              <a:buNone/>
            </a:pPr>
            <a:endParaRPr lang="el-GR" dirty="0" smtClean="0"/>
          </a:p>
          <a:p>
            <a:pPr marL="0" indent="0">
              <a:buNone/>
            </a:pPr>
            <a:endParaRPr lang="el-GR" dirty="0"/>
          </a:p>
        </p:txBody>
      </p:sp>
      <p:grpSp>
        <p:nvGrpSpPr>
          <p:cNvPr id="4" name="Group 22"/>
          <p:cNvGrpSpPr>
            <a:grpSpLocks/>
          </p:cNvGrpSpPr>
          <p:nvPr/>
        </p:nvGrpSpPr>
        <p:grpSpPr bwMode="auto">
          <a:xfrm>
            <a:off x="971550" y="3860800"/>
            <a:ext cx="7343775" cy="1239838"/>
            <a:chOff x="567" y="3203"/>
            <a:chExt cx="4626" cy="781"/>
          </a:xfrm>
        </p:grpSpPr>
        <p:sp>
          <p:nvSpPr>
            <p:cNvPr id="5" name="Line 9"/>
            <p:cNvSpPr>
              <a:spLocks noChangeShapeType="1"/>
            </p:cNvSpPr>
            <p:nvPr/>
          </p:nvSpPr>
          <p:spPr bwMode="auto">
            <a:xfrm>
              <a:off x="1066" y="3520"/>
              <a:ext cx="3628" cy="0"/>
            </a:xfrm>
            <a:prstGeom prst="line">
              <a:avLst/>
            </a:prstGeom>
            <a:noFill/>
            <a:ln w="38100">
              <a:solidFill>
                <a:srgbClr val="000066"/>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l-GR">
                <a:solidFill>
                  <a:srgbClr val="5075BC"/>
                </a:solidFill>
              </a:endParaRPr>
            </a:p>
          </p:txBody>
        </p:sp>
        <p:sp>
          <p:nvSpPr>
            <p:cNvPr id="6" name="Line 10"/>
            <p:cNvSpPr>
              <a:spLocks noChangeShapeType="1"/>
            </p:cNvSpPr>
            <p:nvPr/>
          </p:nvSpPr>
          <p:spPr bwMode="auto">
            <a:xfrm>
              <a:off x="2880" y="3384"/>
              <a:ext cx="0" cy="273"/>
            </a:xfrm>
            <a:prstGeom prst="line">
              <a:avLst/>
            </a:prstGeom>
            <a:noFill/>
            <a:ln w="57150">
              <a:solidFill>
                <a:srgbClr val="5075BC"/>
              </a:solidFill>
              <a:round/>
              <a:headEnd/>
              <a:tailEnd/>
            </a:ln>
            <a:extLst>
              <a:ext uri="{909E8E84-426E-40DD-AFC4-6F175D3DCCD1}">
                <a14:hiddenFill xmlns:a14="http://schemas.microsoft.com/office/drawing/2010/main">
                  <a:noFill/>
                </a14:hiddenFill>
              </a:ext>
            </a:extLst>
          </p:spPr>
          <p:txBody>
            <a:bodyPr wrap="none" anchor="ctr"/>
            <a:lstStyle/>
            <a:p>
              <a:endParaRPr lang="el-GR">
                <a:solidFill>
                  <a:srgbClr val="5075BC"/>
                </a:solidFill>
              </a:endParaRPr>
            </a:p>
          </p:txBody>
        </p:sp>
        <p:sp>
          <p:nvSpPr>
            <p:cNvPr id="7" name="Line 11"/>
            <p:cNvSpPr>
              <a:spLocks noChangeShapeType="1"/>
            </p:cNvSpPr>
            <p:nvPr/>
          </p:nvSpPr>
          <p:spPr bwMode="auto">
            <a:xfrm>
              <a:off x="3334" y="3429"/>
              <a:ext cx="0" cy="182"/>
            </a:xfrm>
            <a:prstGeom prst="line">
              <a:avLst/>
            </a:prstGeom>
            <a:noFill/>
            <a:ln w="57150">
              <a:solidFill>
                <a:srgbClr val="5075BC"/>
              </a:solidFill>
              <a:round/>
              <a:headEnd/>
              <a:tailEnd/>
            </a:ln>
            <a:extLst>
              <a:ext uri="{909E8E84-426E-40DD-AFC4-6F175D3DCCD1}">
                <a14:hiddenFill xmlns:a14="http://schemas.microsoft.com/office/drawing/2010/main">
                  <a:noFill/>
                </a14:hiddenFill>
              </a:ext>
            </a:extLst>
          </p:spPr>
          <p:txBody>
            <a:bodyPr wrap="none" anchor="ctr"/>
            <a:lstStyle/>
            <a:p>
              <a:endParaRPr lang="el-GR">
                <a:solidFill>
                  <a:srgbClr val="5075BC"/>
                </a:solidFill>
              </a:endParaRPr>
            </a:p>
          </p:txBody>
        </p:sp>
        <p:sp>
          <p:nvSpPr>
            <p:cNvPr id="8" name="Line 12"/>
            <p:cNvSpPr>
              <a:spLocks noChangeShapeType="1"/>
            </p:cNvSpPr>
            <p:nvPr/>
          </p:nvSpPr>
          <p:spPr bwMode="auto">
            <a:xfrm>
              <a:off x="2426" y="3429"/>
              <a:ext cx="0" cy="182"/>
            </a:xfrm>
            <a:prstGeom prst="line">
              <a:avLst/>
            </a:prstGeom>
            <a:noFill/>
            <a:ln w="57150">
              <a:solidFill>
                <a:srgbClr val="5075BC"/>
              </a:solidFill>
              <a:round/>
              <a:headEnd/>
              <a:tailEnd/>
            </a:ln>
            <a:extLst>
              <a:ext uri="{909E8E84-426E-40DD-AFC4-6F175D3DCCD1}">
                <a14:hiddenFill xmlns:a14="http://schemas.microsoft.com/office/drawing/2010/main">
                  <a:noFill/>
                </a14:hiddenFill>
              </a:ext>
            </a:extLst>
          </p:spPr>
          <p:txBody>
            <a:bodyPr wrap="none" anchor="ctr"/>
            <a:lstStyle/>
            <a:p>
              <a:endParaRPr lang="el-GR">
                <a:solidFill>
                  <a:srgbClr val="5075BC"/>
                </a:solidFill>
              </a:endParaRPr>
            </a:p>
          </p:txBody>
        </p:sp>
        <p:sp>
          <p:nvSpPr>
            <p:cNvPr id="9" name="Text Box 13"/>
            <p:cNvSpPr txBox="1">
              <a:spLocks noChangeArrowheads="1"/>
            </p:cNvSpPr>
            <p:nvPr/>
          </p:nvSpPr>
          <p:spPr bwMode="auto">
            <a:xfrm>
              <a:off x="2699" y="3612"/>
              <a:ext cx="36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b="1">
                  <a:solidFill>
                    <a:srgbClr val="5075BC"/>
                  </a:solidFill>
                  <a:latin typeface="+mn-lt"/>
                </a:rPr>
                <a:t>0</a:t>
              </a:r>
            </a:p>
          </p:txBody>
        </p:sp>
        <p:sp>
          <p:nvSpPr>
            <p:cNvPr id="10" name="Text Box 14"/>
            <p:cNvSpPr txBox="1">
              <a:spLocks noChangeArrowheads="1"/>
            </p:cNvSpPr>
            <p:nvPr/>
          </p:nvSpPr>
          <p:spPr bwMode="auto">
            <a:xfrm>
              <a:off x="4785" y="3248"/>
              <a:ext cx="408"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4800" b="1">
                  <a:solidFill>
                    <a:srgbClr val="5075BC"/>
                  </a:solidFill>
                  <a:latin typeface="+mn-lt"/>
                </a:rPr>
                <a:t>+</a:t>
              </a:r>
            </a:p>
          </p:txBody>
        </p:sp>
        <p:sp>
          <p:nvSpPr>
            <p:cNvPr id="11" name="Text Box 15"/>
            <p:cNvSpPr txBox="1">
              <a:spLocks noChangeArrowheads="1"/>
            </p:cNvSpPr>
            <p:nvPr/>
          </p:nvSpPr>
          <p:spPr bwMode="auto">
            <a:xfrm>
              <a:off x="567" y="3203"/>
              <a:ext cx="408"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4800" b="1" dirty="0">
                  <a:solidFill>
                    <a:srgbClr val="5075BC"/>
                  </a:solidFill>
                  <a:latin typeface="+mn-lt"/>
                </a:rPr>
                <a:t>-</a:t>
              </a:r>
            </a:p>
          </p:txBody>
        </p:sp>
        <p:sp>
          <p:nvSpPr>
            <p:cNvPr id="12" name="Text Box 16"/>
            <p:cNvSpPr txBox="1">
              <a:spLocks noChangeArrowheads="1"/>
            </p:cNvSpPr>
            <p:nvPr/>
          </p:nvSpPr>
          <p:spPr bwMode="auto">
            <a:xfrm>
              <a:off x="3061" y="3657"/>
              <a:ext cx="54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b="1">
                  <a:solidFill>
                    <a:srgbClr val="5075BC"/>
                  </a:solidFill>
                  <a:latin typeface="+mn-lt"/>
                </a:rPr>
                <a:t>+</a:t>
              </a:r>
              <a:r>
                <a:rPr lang="el-GR" altLang="el-GR" sz="2800" b="1" baseline="30000">
                  <a:solidFill>
                    <a:srgbClr val="5075BC"/>
                  </a:solidFill>
                  <a:latin typeface="+mn-lt"/>
                </a:rPr>
                <a:t>1</a:t>
              </a:r>
              <a:r>
                <a:rPr lang="el-GR" altLang="el-GR" sz="2800" b="1">
                  <a:solidFill>
                    <a:srgbClr val="5075BC"/>
                  </a:solidFill>
                  <a:latin typeface="+mn-lt"/>
                </a:rPr>
                <a:t>/</a:t>
              </a:r>
              <a:r>
                <a:rPr lang="el-GR" altLang="el-GR" sz="2800" b="1" baseline="-25000">
                  <a:solidFill>
                    <a:srgbClr val="5075BC"/>
                  </a:solidFill>
                  <a:latin typeface="+mn-lt"/>
                </a:rPr>
                <a:t>2</a:t>
              </a:r>
            </a:p>
          </p:txBody>
        </p:sp>
        <p:sp>
          <p:nvSpPr>
            <p:cNvPr id="13" name="Text Box 17"/>
            <p:cNvSpPr txBox="1">
              <a:spLocks noChangeArrowheads="1"/>
            </p:cNvSpPr>
            <p:nvPr/>
          </p:nvSpPr>
          <p:spPr bwMode="auto">
            <a:xfrm>
              <a:off x="2109" y="3657"/>
              <a:ext cx="54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b="1">
                  <a:solidFill>
                    <a:srgbClr val="5075BC"/>
                  </a:solidFill>
                  <a:latin typeface="+mn-lt"/>
                </a:rPr>
                <a:t>-</a:t>
              </a:r>
              <a:r>
                <a:rPr lang="el-GR" altLang="el-GR" sz="2800" b="1" baseline="30000">
                  <a:solidFill>
                    <a:srgbClr val="5075BC"/>
                  </a:solidFill>
                  <a:latin typeface="+mn-lt"/>
                </a:rPr>
                <a:t>1</a:t>
              </a:r>
              <a:r>
                <a:rPr lang="el-GR" altLang="el-GR" sz="2800" b="1">
                  <a:solidFill>
                    <a:srgbClr val="5075BC"/>
                  </a:solidFill>
                  <a:latin typeface="+mn-lt"/>
                </a:rPr>
                <a:t>/</a:t>
              </a:r>
              <a:r>
                <a:rPr lang="el-GR" altLang="el-GR" sz="2800" b="1" baseline="-25000">
                  <a:solidFill>
                    <a:srgbClr val="5075BC"/>
                  </a:solidFill>
                  <a:latin typeface="+mn-lt"/>
                </a:rPr>
                <a:t>2</a:t>
              </a:r>
            </a:p>
          </p:txBody>
        </p:sp>
        <p:sp>
          <p:nvSpPr>
            <p:cNvPr id="14" name="Line 18"/>
            <p:cNvSpPr>
              <a:spLocks noChangeShapeType="1"/>
            </p:cNvSpPr>
            <p:nvPr/>
          </p:nvSpPr>
          <p:spPr bwMode="auto">
            <a:xfrm>
              <a:off x="3742" y="3430"/>
              <a:ext cx="0" cy="182"/>
            </a:xfrm>
            <a:prstGeom prst="line">
              <a:avLst/>
            </a:prstGeom>
            <a:noFill/>
            <a:ln w="57150">
              <a:solidFill>
                <a:srgbClr val="5075BC"/>
              </a:solidFill>
              <a:round/>
              <a:headEnd/>
              <a:tailEnd/>
            </a:ln>
            <a:extLst>
              <a:ext uri="{909E8E84-426E-40DD-AFC4-6F175D3DCCD1}">
                <a14:hiddenFill xmlns:a14="http://schemas.microsoft.com/office/drawing/2010/main">
                  <a:noFill/>
                </a14:hiddenFill>
              </a:ext>
            </a:extLst>
          </p:spPr>
          <p:txBody>
            <a:bodyPr wrap="none" anchor="ctr"/>
            <a:lstStyle/>
            <a:p>
              <a:endParaRPr lang="el-GR">
                <a:solidFill>
                  <a:srgbClr val="5075BC"/>
                </a:solidFill>
              </a:endParaRPr>
            </a:p>
          </p:txBody>
        </p:sp>
        <p:sp>
          <p:nvSpPr>
            <p:cNvPr id="15" name="Line 19"/>
            <p:cNvSpPr>
              <a:spLocks noChangeShapeType="1"/>
            </p:cNvSpPr>
            <p:nvPr/>
          </p:nvSpPr>
          <p:spPr bwMode="auto">
            <a:xfrm>
              <a:off x="2018" y="3430"/>
              <a:ext cx="0" cy="182"/>
            </a:xfrm>
            <a:prstGeom prst="line">
              <a:avLst/>
            </a:prstGeom>
            <a:noFill/>
            <a:ln w="57150">
              <a:solidFill>
                <a:srgbClr val="5075BC"/>
              </a:solidFill>
              <a:round/>
              <a:headEnd/>
              <a:tailEnd/>
            </a:ln>
            <a:extLst>
              <a:ext uri="{909E8E84-426E-40DD-AFC4-6F175D3DCCD1}">
                <a14:hiddenFill xmlns:a14="http://schemas.microsoft.com/office/drawing/2010/main">
                  <a:noFill/>
                </a14:hiddenFill>
              </a:ext>
            </a:extLst>
          </p:spPr>
          <p:txBody>
            <a:bodyPr wrap="none" anchor="ctr"/>
            <a:lstStyle/>
            <a:p>
              <a:endParaRPr lang="el-GR">
                <a:solidFill>
                  <a:srgbClr val="5075BC"/>
                </a:solidFill>
              </a:endParaRPr>
            </a:p>
          </p:txBody>
        </p:sp>
        <p:sp>
          <p:nvSpPr>
            <p:cNvPr id="16" name="Text Box 20"/>
            <p:cNvSpPr txBox="1">
              <a:spLocks noChangeArrowheads="1"/>
            </p:cNvSpPr>
            <p:nvPr/>
          </p:nvSpPr>
          <p:spPr bwMode="auto">
            <a:xfrm>
              <a:off x="3606" y="3657"/>
              <a:ext cx="36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b="1">
                  <a:solidFill>
                    <a:srgbClr val="5075BC"/>
                  </a:solidFill>
                  <a:latin typeface="+mn-lt"/>
                </a:rPr>
                <a:t>+1</a:t>
              </a:r>
            </a:p>
          </p:txBody>
        </p:sp>
        <p:sp>
          <p:nvSpPr>
            <p:cNvPr id="17" name="Text Box 21"/>
            <p:cNvSpPr txBox="1">
              <a:spLocks noChangeArrowheads="1"/>
            </p:cNvSpPr>
            <p:nvPr/>
          </p:nvSpPr>
          <p:spPr bwMode="auto">
            <a:xfrm>
              <a:off x="1791" y="3657"/>
              <a:ext cx="36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b="1" dirty="0">
                  <a:solidFill>
                    <a:srgbClr val="5075BC"/>
                  </a:solidFill>
                  <a:latin typeface="+mn-lt"/>
                </a:rPr>
                <a:t>-1</a:t>
              </a:r>
            </a:p>
          </p:txBody>
        </p:sp>
      </p:grpSp>
    </p:spTree>
    <p:extLst>
      <p:ext uri="{BB962C8B-B14F-4D97-AF65-F5344CB8AC3E}">
        <p14:creationId xmlns:p14="http://schemas.microsoft.com/office/powerpoint/2010/main" val="12282305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ΑΠΟ ΤΟΝ ΚΛΑΣΜΑΤΙΚΟ ΑΡΙΘΜΟ ΣΤΟΝ ΡΗΤΟ ΑΡΙΘΜΟ </a:t>
            </a:r>
            <a:r>
              <a:rPr lang="el-GR" dirty="0" smtClean="0"/>
              <a:t>(</a:t>
            </a:r>
            <a:r>
              <a:rPr lang="el-GR" dirty="0" smtClean="0"/>
              <a:t>2)</a:t>
            </a:r>
            <a:endParaRPr lang="el-GR" dirty="0"/>
          </a:p>
        </p:txBody>
      </p:sp>
      <p:sp>
        <p:nvSpPr>
          <p:cNvPr id="3" name="Θέση περιεχομένου 2"/>
          <p:cNvSpPr>
            <a:spLocks noGrp="1"/>
          </p:cNvSpPr>
          <p:nvPr>
            <p:ph idx="1"/>
          </p:nvPr>
        </p:nvSpPr>
        <p:spPr/>
        <p:txBody>
          <a:bodyPr/>
          <a:lstStyle/>
          <a:p>
            <a:pPr marL="0" indent="0" algn="ctr">
              <a:buNone/>
            </a:pPr>
            <a:r>
              <a:rPr lang="el-GR" sz="2800" dirty="0"/>
              <a:t>Ρητός αριθμός είναι ένα σύνολο ισοδύναμων μεταξύ τους διαταγμένων ζευγών, όπου p και </a:t>
            </a:r>
            <a:r>
              <a:rPr lang="el-GR" sz="2800" dirty="0" smtClean="0"/>
              <a:t>q</a:t>
            </a:r>
            <a:r>
              <a:rPr lang="el-GR" altLang="zh-CN" sz="2800" b="1" dirty="0">
                <a:latin typeface="Times New Roman" panose="02020603050405020304" pitchFamily="18" charset="0"/>
                <a:sym typeface="Symbol" panose="05050102010706020507" pitchFamily="18" charset="2"/>
              </a:rPr>
              <a:t>  </a:t>
            </a:r>
            <a:r>
              <a:rPr lang="el-GR" sz="2800" dirty="0" smtClean="0"/>
              <a:t>0 </a:t>
            </a:r>
            <a:r>
              <a:rPr lang="el-GR" sz="2800" dirty="0"/>
              <a:t>είναι </a:t>
            </a:r>
            <a:r>
              <a:rPr lang="el-GR" sz="2800" b="1" dirty="0"/>
              <a:t>ακέραιοι αριθμοί.</a:t>
            </a:r>
          </a:p>
          <a:p>
            <a:pPr marL="0" indent="0" algn="ctr">
              <a:buNone/>
            </a:pPr>
            <a:r>
              <a:rPr lang="el-GR" sz="2800" dirty="0"/>
              <a:t>Δηλαδή</a:t>
            </a:r>
          </a:p>
          <a:p>
            <a:pPr marL="0" indent="0" algn="ctr">
              <a:buNone/>
            </a:pPr>
            <a:r>
              <a:rPr lang="el-GR" sz="2800" dirty="0"/>
              <a:t>ένα σύνολο κλασμάτων τα οποία εκφράζουν το ίδιο μέτρο</a:t>
            </a:r>
          </a:p>
          <a:p>
            <a:pPr marL="0" indent="0" algn="ctr">
              <a:buNone/>
            </a:pPr>
            <a:endParaRPr lang="el-GR" altLang="zh-CN" b="1" dirty="0" smtClean="0">
              <a:latin typeface="Times New Roman" panose="02020603050405020304" pitchFamily="18" charset="0"/>
            </a:endParaRPr>
          </a:p>
          <a:p>
            <a:pPr marL="0" indent="0" algn="ctr">
              <a:buNone/>
            </a:pPr>
            <a:r>
              <a:rPr lang="el-GR" altLang="zh-CN" sz="4000" dirty="0" smtClean="0">
                <a:latin typeface="Calibri" panose="020F0502020204030204" pitchFamily="34" charset="0"/>
              </a:rPr>
              <a:t>½ </a:t>
            </a:r>
            <a:r>
              <a:rPr lang="el-GR" altLang="zh-CN" sz="4000" dirty="0">
                <a:latin typeface="Calibri" panose="020F0502020204030204" pitchFamily="34" charset="0"/>
              </a:rPr>
              <a:t>= </a:t>
            </a:r>
            <a:r>
              <a:rPr lang="el-GR" altLang="zh-CN" sz="4000" baseline="30000" dirty="0">
                <a:latin typeface="Calibri" panose="020F0502020204030204" pitchFamily="34" charset="0"/>
              </a:rPr>
              <a:t>2</a:t>
            </a:r>
            <a:r>
              <a:rPr lang="el-GR" altLang="zh-CN" sz="4000" dirty="0">
                <a:latin typeface="Calibri" panose="020F0502020204030204" pitchFamily="34" charset="0"/>
              </a:rPr>
              <a:t>/</a:t>
            </a:r>
            <a:r>
              <a:rPr lang="el-GR" altLang="zh-CN" sz="4000" baseline="-25000" dirty="0">
                <a:latin typeface="Calibri" panose="020F0502020204030204" pitchFamily="34" charset="0"/>
              </a:rPr>
              <a:t>4</a:t>
            </a:r>
            <a:r>
              <a:rPr lang="el-GR" altLang="zh-CN" sz="4000" dirty="0">
                <a:latin typeface="Calibri" panose="020F0502020204030204" pitchFamily="34" charset="0"/>
              </a:rPr>
              <a:t> = </a:t>
            </a:r>
            <a:r>
              <a:rPr lang="el-GR" altLang="zh-CN" sz="4000" baseline="30000" dirty="0">
                <a:latin typeface="Calibri" panose="020F0502020204030204" pitchFamily="34" charset="0"/>
              </a:rPr>
              <a:t>3</a:t>
            </a:r>
            <a:r>
              <a:rPr lang="el-GR" altLang="zh-CN" sz="4000" dirty="0">
                <a:latin typeface="Calibri" panose="020F0502020204030204" pitchFamily="34" charset="0"/>
              </a:rPr>
              <a:t>/</a:t>
            </a:r>
            <a:r>
              <a:rPr lang="el-GR" altLang="zh-CN" sz="4000" baseline="-25000" dirty="0">
                <a:latin typeface="Calibri" panose="020F0502020204030204" pitchFamily="34" charset="0"/>
              </a:rPr>
              <a:t>6</a:t>
            </a:r>
            <a:r>
              <a:rPr lang="el-GR" altLang="zh-CN" sz="4000" dirty="0">
                <a:latin typeface="Calibri" panose="020F0502020204030204" pitchFamily="34" charset="0"/>
              </a:rPr>
              <a:t> = </a:t>
            </a:r>
            <a:r>
              <a:rPr lang="el-GR" altLang="zh-CN" sz="4000" baseline="30000" dirty="0">
                <a:latin typeface="Calibri" panose="020F0502020204030204" pitchFamily="34" charset="0"/>
              </a:rPr>
              <a:t>4</a:t>
            </a:r>
            <a:r>
              <a:rPr lang="el-GR" altLang="zh-CN" sz="4000" dirty="0">
                <a:latin typeface="Calibri" panose="020F0502020204030204" pitchFamily="34" charset="0"/>
              </a:rPr>
              <a:t>/</a:t>
            </a:r>
            <a:r>
              <a:rPr lang="el-GR" altLang="zh-CN" sz="4000" baseline="-25000" dirty="0">
                <a:latin typeface="Calibri" panose="020F0502020204030204" pitchFamily="34" charset="0"/>
              </a:rPr>
              <a:t>8</a:t>
            </a:r>
            <a:r>
              <a:rPr lang="el-GR" altLang="zh-CN" sz="4000" dirty="0">
                <a:latin typeface="Calibri" panose="020F0502020204030204" pitchFamily="34" charset="0"/>
              </a:rPr>
              <a:t> = ….. </a:t>
            </a:r>
            <a:endParaRPr lang="el-GR" altLang="el-GR" sz="4000" dirty="0">
              <a:latin typeface="Calibri" panose="020F0502020204030204" pitchFamily="34" charset="0"/>
            </a:endParaRPr>
          </a:p>
          <a:p>
            <a:pPr marL="0" indent="0">
              <a:buNone/>
            </a:pPr>
            <a:endParaRPr lang="el-GR" dirty="0"/>
          </a:p>
        </p:txBody>
      </p:sp>
    </p:spTree>
    <p:extLst>
      <p:ext uri="{BB962C8B-B14F-4D97-AF65-F5344CB8AC3E}">
        <p14:creationId xmlns:p14="http://schemas.microsoft.com/office/powerpoint/2010/main" val="19399175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ΡΗΤΟΙ ΑΡΙΘΜΟΙ</a:t>
            </a:r>
            <a:endParaRPr lang="el-GR" dirty="0"/>
          </a:p>
        </p:txBody>
      </p:sp>
      <p:sp>
        <p:nvSpPr>
          <p:cNvPr id="3" name="Θέση περιεχομένου 2"/>
          <p:cNvSpPr>
            <a:spLocks noGrp="1"/>
          </p:cNvSpPr>
          <p:nvPr>
            <p:ph idx="1"/>
          </p:nvPr>
        </p:nvSpPr>
        <p:spPr/>
        <p:txBody>
          <a:bodyPr>
            <a:normAutofit/>
          </a:bodyPr>
          <a:lstStyle/>
          <a:p>
            <a:pPr marL="0" indent="0" algn="ctr">
              <a:buNone/>
            </a:pPr>
            <a:r>
              <a:rPr lang="el-GR" sz="3000" dirty="0"/>
              <a:t>εκφράζουν αριθμητικά</a:t>
            </a:r>
          </a:p>
          <a:p>
            <a:pPr marL="0" indent="0" algn="ctr">
              <a:buNone/>
            </a:pPr>
            <a:endParaRPr lang="el-GR" sz="3000" dirty="0"/>
          </a:p>
          <a:p>
            <a:pPr marL="0" indent="0" algn="ctr">
              <a:buNone/>
            </a:pPr>
            <a:r>
              <a:rPr lang="el-GR" sz="3000" b="1" dirty="0"/>
              <a:t>το αποτέλεσμα οποιασδήποτε αριθμητικής πράξης </a:t>
            </a:r>
            <a:r>
              <a:rPr lang="el-GR" sz="3000" dirty="0"/>
              <a:t>μεταξύ οποιωνδήποτε μέτρων διακριτών ή συνεχών μεγεθών </a:t>
            </a:r>
          </a:p>
          <a:p>
            <a:pPr marL="0" indent="0" algn="ctr">
              <a:buNone/>
            </a:pPr>
            <a:r>
              <a:rPr lang="el-GR" sz="3000" dirty="0"/>
              <a:t>και</a:t>
            </a:r>
          </a:p>
          <a:p>
            <a:pPr marL="0" indent="0" algn="ctr">
              <a:buNone/>
            </a:pPr>
            <a:r>
              <a:rPr lang="el-GR" sz="3000" b="1" dirty="0"/>
              <a:t>το αποτέλεσμα της μέτρησης </a:t>
            </a:r>
            <a:r>
              <a:rPr lang="el-GR" sz="3000" dirty="0"/>
              <a:t>οιουδήποτε συνεχούς μεγέθους </a:t>
            </a:r>
          </a:p>
          <a:p>
            <a:pPr marL="0" indent="0">
              <a:buNone/>
            </a:pPr>
            <a:endParaRPr lang="el-GR" dirty="0"/>
          </a:p>
        </p:txBody>
      </p:sp>
    </p:spTree>
    <p:extLst>
      <p:ext uri="{BB962C8B-B14F-4D97-AF65-F5344CB8AC3E}">
        <p14:creationId xmlns:p14="http://schemas.microsoft.com/office/powerpoint/2010/main" val="27604737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ΔΥΣΚΟΛΙΕΣ ΚΑΤΑΝΟΗΣΗΣ ΚΑΙ ΧΕΙΡΙΣΜΟΥ ΤΩΝ ΡΗΤΩΝ ΑΡΙΘΜΩΝ </a:t>
            </a:r>
            <a:r>
              <a:rPr lang="el-GR" sz="3100" dirty="0" smtClean="0"/>
              <a:t>(</a:t>
            </a:r>
            <a:r>
              <a:rPr lang="el-GR" sz="3100" dirty="0" smtClean="0"/>
              <a:t>1)</a:t>
            </a:r>
            <a:endParaRPr lang="el-GR" sz="3100" dirty="0"/>
          </a:p>
        </p:txBody>
      </p:sp>
      <p:sp>
        <p:nvSpPr>
          <p:cNvPr id="3" name="Θέση περιεχομένου 2"/>
          <p:cNvSpPr>
            <a:spLocks noGrp="1"/>
          </p:cNvSpPr>
          <p:nvPr>
            <p:ph idx="1"/>
          </p:nvPr>
        </p:nvSpPr>
        <p:spPr>
          <a:xfrm>
            <a:off x="464156" y="1556792"/>
            <a:ext cx="8229600" cy="4824536"/>
          </a:xfrm>
        </p:spPr>
        <p:txBody>
          <a:bodyPr>
            <a:normAutofit/>
          </a:bodyPr>
          <a:lstStyle/>
          <a:p>
            <a:pPr marL="0" indent="0" algn="ctr">
              <a:buNone/>
            </a:pPr>
            <a:r>
              <a:rPr lang="el-GR" sz="2800" b="1" dirty="0">
                <a:latin typeface="Calibri" panose="020F0502020204030204" pitchFamily="34" charset="0"/>
              </a:rPr>
              <a:t>Νοητικές δυσκολίες κατανόησης και χειρισμού των ρητών αριθμών </a:t>
            </a:r>
          </a:p>
          <a:p>
            <a:pPr algn="ctr"/>
            <a:r>
              <a:rPr lang="el-GR" sz="2800" dirty="0">
                <a:latin typeface="Calibri" panose="020F0502020204030204" pitchFamily="34" charset="0"/>
              </a:rPr>
              <a:t>κάθε ρητός αριθμός δεν έχει μια μονοσήμαντη παράσταση αλλά ένα σύνολο άπειρου πλήθους, ισοδύναμων μεταξύ τους αριθμητικών εκφράσεων. </a:t>
            </a:r>
          </a:p>
          <a:p>
            <a:pPr marL="0" indent="0" algn="ctr">
              <a:buNone/>
            </a:pPr>
            <a:endParaRPr lang="el-GR" altLang="zh-CN" sz="1100" b="1" dirty="0" smtClean="0">
              <a:latin typeface="Calibri" panose="020F0502020204030204" pitchFamily="34" charset="0"/>
            </a:endParaRPr>
          </a:p>
          <a:p>
            <a:pPr marL="0" indent="0" algn="ctr">
              <a:buNone/>
            </a:pPr>
            <a:r>
              <a:rPr lang="el-GR" altLang="zh-CN" sz="4000" dirty="0" smtClean="0">
                <a:latin typeface="Calibri" panose="020F0502020204030204" pitchFamily="34" charset="0"/>
              </a:rPr>
              <a:t>½ </a:t>
            </a:r>
            <a:r>
              <a:rPr lang="el-GR" altLang="zh-CN" sz="4000" dirty="0">
                <a:latin typeface="Calibri" panose="020F0502020204030204" pitchFamily="34" charset="0"/>
              </a:rPr>
              <a:t>= </a:t>
            </a:r>
            <a:r>
              <a:rPr lang="el-GR" altLang="zh-CN" sz="4000" baseline="30000" dirty="0">
                <a:latin typeface="Calibri" panose="020F0502020204030204" pitchFamily="34" charset="0"/>
              </a:rPr>
              <a:t>2</a:t>
            </a:r>
            <a:r>
              <a:rPr lang="el-GR" altLang="zh-CN" sz="4000" dirty="0">
                <a:latin typeface="Calibri" panose="020F0502020204030204" pitchFamily="34" charset="0"/>
              </a:rPr>
              <a:t>/</a:t>
            </a:r>
            <a:r>
              <a:rPr lang="el-GR" altLang="zh-CN" sz="4000" baseline="-25000" dirty="0">
                <a:latin typeface="Calibri" panose="020F0502020204030204" pitchFamily="34" charset="0"/>
              </a:rPr>
              <a:t>4</a:t>
            </a:r>
            <a:r>
              <a:rPr lang="el-GR" altLang="zh-CN" sz="4000" dirty="0">
                <a:latin typeface="Calibri" panose="020F0502020204030204" pitchFamily="34" charset="0"/>
              </a:rPr>
              <a:t> = </a:t>
            </a:r>
            <a:r>
              <a:rPr lang="el-GR" altLang="zh-CN" sz="4000" baseline="30000" dirty="0">
                <a:latin typeface="Calibri" panose="020F0502020204030204" pitchFamily="34" charset="0"/>
              </a:rPr>
              <a:t>3</a:t>
            </a:r>
            <a:r>
              <a:rPr lang="el-GR" altLang="zh-CN" sz="4000" dirty="0">
                <a:latin typeface="Calibri" panose="020F0502020204030204" pitchFamily="34" charset="0"/>
              </a:rPr>
              <a:t>/</a:t>
            </a:r>
            <a:r>
              <a:rPr lang="el-GR" altLang="zh-CN" sz="4000" baseline="-25000" dirty="0">
                <a:latin typeface="Calibri" panose="020F0502020204030204" pitchFamily="34" charset="0"/>
              </a:rPr>
              <a:t>6</a:t>
            </a:r>
            <a:r>
              <a:rPr lang="el-GR" altLang="zh-CN" sz="4000" dirty="0">
                <a:latin typeface="Calibri" panose="020F0502020204030204" pitchFamily="34" charset="0"/>
              </a:rPr>
              <a:t> = </a:t>
            </a:r>
            <a:r>
              <a:rPr lang="el-GR" altLang="zh-CN" sz="4000" baseline="30000" dirty="0">
                <a:latin typeface="Calibri" panose="020F0502020204030204" pitchFamily="34" charset="0"/>
              </a:rPr>
              <a:t>4</a:t>
            </a:r>
            <a:r>
              <a:rPr lang="el-GR" altLang="zh-CN" sz="4000" dirty="0">
                <a:latin typeface="Calibri" panose="020F0502020204030204" pitchFamily="34" charset="0"/>
              </a:rPr>
              <a:t>/</a:t>
            </a:r>
            <a:r>
              <a:rPr lang="el-GR" altLang="zh-CN" sz="4000" baseline="-25000" dirty="0">
                <a:latin typeface="Calibri" panose="020F0502020204030204" pitchFamily="34" charset="0"/>
              </a:rPr>
              <a:t>8</a:t>
            </a:r>
            <a:r>
              <a:rPr lang="el-GR" altLang="zh-CN" sz="4000" dirty="0">
                <a:latin typeface="Calibri" panose="020F0502020204030204" pitchFamily="34" charset="0"/>
              </a:rPr>
              <a:t> = ….. </a:t>
            </a:r>
            <a:endParaRPr lang="el-GR" altLang="el-GR" sz="4000" dirty="0">
              <a:latin typeface="Calibri" panose="020F0502020204030204" pitchFamily="34" charset="0"/>
            </a:endParaRPr>
          </a:p>
          <a:p>
            <a:pPr marL="0" indent="0" algn="ctr">
              <a:spcBef>
                <a:spcPts val="2400"/>
              </a:spcBef>
              <a:buNone/>
            </a:pPr>
            <a:r>
              <a:rPr lang="el-GR" sz="2800" b="1" dirty="0" smtClean="0">
                <a:latin typeface="Calibri" panose="020F0502020204030204" pitchFamily="34" charset="0"/>
              </a:rPr>
              <a:t>Ποιος </a:t>
            </a:r>
            <a:r>
              <a:rPr lang="el-GR" sz="2800" b="1" dirty="0">
                <a:latin typeface="Calibri" panose="020F0502020204030204" pitchFamily="34" charset="0"/>
              </a:rPr>
              <a:t>αριθμός είναι μεγαλύτερος </a:t>
            </a:r>
            <a:r>
              <a:rPr lang="el-GR" sz="3600" b="1" baseline="30000" dirty="0" smtClean="0"/>
              <a:t>3</a:t>
            </a:r>
            <a:r>
              <a:rPr lang="el-GR" altLang="el-GR" sz="2800" b="1" dirty="0" smtClean="0"/>
              <a:t>/</a:t>
            </a:r>
            <a:r>
              <a:rPr lang="el-GR" altLang="el-GR" sz="3600" b="1" baseline="-25000" dirty="0"/>
              <a:t>4</a:t>
            </a:r>
            <a:r>
              <a:rPr lang="el-GR" sz="2800" b="1" dirty="0" smtClean="0">
                <a:latin typeface="Calibri" panose="020F0502020204030204" pitchFamily="34" charset="0"/>
              </a:rPr>
              <a:t> </a:t>
            </a:r>
            <a:r>
              <a:rPr lang="el-GR" sz="2800" b="1" baseline="30000" dirty="0" smtClean="0"/>
              <a:t> </a:t>
            </a:r>
            <a:r>
              <a:rPr lang="el-GR" sz="2800" b="1" dirty="0" smtClean="0">
                <a:latin typeface="Calibri" panose="020F0502020204030204" pitchFamily="34" charset="0"/>
              </a:rPr>
              <a:t> </a:t>
            </a:r>
            <a:r>
              <a:rPr lang="el-GR" sz="2800" b="1" dirty="0">
                <a:latin typeface="Calibri" panose="020F0502020204030204" pitchFamily="34" charset="0"/>
              </a:rPr>
              <a:t>ή </a:t>
            </a:r>
            <a:r>
              <a:rPr lang="el-GR" altLang="el-GR" sz="3600" b="1" baseline="30000" dirty="0" smtClean="0"/>
              <a:t>4</a:t>
            </a:r>
            <a:r>
              <a:rPr lang="el-GR" altLang="el-GR" sz="2800" b="1" dirty="0" smtClean="0"/>
              <a:t>/</a:t>
            </a:r>
            <a:r>
              <a:rPr lang="el-GR" altLang="el-GR" sz="3600" b="1" baseline="-25000" dirty="0" smtClean="0"/>
              <a:t>5</a:t>
            </a:r>
            <a:r>
              <a:rPr lang="el-GR" altLang="el-GR" sz="2800" b="1" baseline="-25000" dirty="0" smtClean="0">
                <a:solidFill>
                  <a:schemeClr val="bg2"/>
                </a:solidFill>
              </a:rPr>
              <a:t> </a:t>
            </a:r>
            <a:r>
              <a:rPr lang="el-GR" sz="2800" dirty="0" smtClean="0">
                <a:latin typeface="Calibri" panose="020F0502020204030204" pitchFamily="34" charset="0"/>
              </a:rPr>
              <a:t>; </a:t>
            </a:r>
            <a:endParaRPr lang="el-GR" sz="2800" dirty="0">
              <a:latin typeface="Calibri" panose="020F0502020204030204" pitchFamily="34" charset="0"/>
            </a:endParaRPr>
          </a:p>
          <a:p>
            <a:pPr marL="0" indent="0" algn="ctr">
              <a:buNone/>
            </a:pPr>
            <a:endParaRPr lang="el-GR" dirty="0"/>
          </a:p>
          <a:p>
            <a:pPr marL="0" indent="0">
              <a:buNone/>
            </a:pPr>
            <a:endParaRPr lang="el-GR" dirty="0"/>
          </a:p>
        </p:txBody>
      </p:sp>
    </p:spTree>
    <p:extLst>
      <p:ext uri="{BB962C8B-B14F-4D97-AF65-F5344CB8AC3E}">
        <p14:creationId xmlns:p14="http://schemas.microsoft.com/office/powerpoint/2010/main" val="42004390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ΔΥΣΚΟΛΙΕΣ ΚΑΤΑΝΟΗΣΗΣ ΚΑΙ ΧΕΙΡΙΣΜΟΥ ΤΩΝ ΡΗΤΩΝ ΑΡΙΘΜΩΝ </a:t>
            </a:r>
            <a:r>
              <a:rPr lang="el-GR" sz="3100" dirty="0" smtClean="0"/>
              <a:t>(</a:t>
            </a:r>
            <a:r>
              <a:rPr lang="el-GR" sz="3100" dirty="0" smtClean="0"/>
              <a:t>2)</a:t>
            </a:r>
            <a:endParaRPr lang="el-GR" dirty="0"/>
          </a:p>
        </p:txBody>
      </p:sp>
      <p:sp>
        <p:nvSpPr>
          <p:cNvPr id="3" name="Θέση περιεχομένου 2"/>
          <p:cNvSpPr>
            <a:spLocks noGrp="1"/>
          </p:cNvSpPr>
          <p:nvPr>
            <p:ph idx="1"/>
          </p:nvPr>
        </p:nvSpPr>
        <p:spPr>
          <a:xfrm>
            <a:off x="464156" y="1556792"/>
            <a:ext cx="8229600" cy="4824536"/>
          </a:xfrm>
        </p:spPr>
        <p:txBody>
          <a:bodyPr>
            <a:normAutofit/>
          </a:bodyPr>
          <a:lstStyle/>
          <a:p>
            <a:pPr marL="0" indent="0" algn="ctr">
              <a:spcAft>
                <a:spcPts val="2400"/>
              </a:spcAft>
              <a:buNone/>
            </a:pPr>
            <a:r>
              <a:rPr lang="el-GR" sz="2800" dirty="0"/>
              <a:t>Οι αριθμητικές παραστάσεις ρητών αριθμών (και των κλασμάτων) συντίθενται </a:t>
            </a:r>
            <a:r>
              <a:rPr lang="el-GR" sz="2800" b="1" dirty="0"/>
              <a:t>ως ζεύγη ακεραίων αριθμών</a:t>
            </a:r>
            <a:r>
              <a:rPr lang="el-GR" sz="2800" dirty="0"/>
              <a:t>, οπότε παρουσιάζουν επιφανειακές ομοιότητες με τους ακέραιους και τους φυσικούς αριθμούς, γεγονός που συγκαλύπτει την ποιοτική διαφορά των μεγεθών που εκφράζουν: </a:t>
            </a:r>
          </a:p>
          <a:p>
            <a:pPr marL="0" indent="0" algn="ctr">
              <a:spcAft>
                <a:spcPts val="2400"/>
              </a:spcAft>
              <a:buNone/>
            </a:pPr>
            <a:r>
              <a:rPr lang="el-GR" sz="2800" dirty="0"/>
              <a:t>οι </a:t>
            </a:r>
            <a:r>
              <a:rPr lang="el-GR" sz="2800" b="1" dirty="0"/>
              <a:t>ρητοί αριθμοί συνεχή μεγέθη,</a:t>
            </a:r>
            <a:r>
              <a:rPr lang="el-GR" sz="2800" dirty="0"/>
              <a:t/>
            </a:r>
            <a:br>
              <a:rPr lang="el-GR" sz="2800" dirty="0"/>
            </a:br>
            <a:r>
              <a:rPr lang="el-GR" sz="2800" dirty="0"/>
              <a:t>οι </a:t>
            </a:r>
            <a:r>
              <a:rPr lang="el-GR" sz="2800" b="1" dirty="0"/>
              <a:t>ακέραιοι και οι φυσικοί αριθμοί διακριτά μεγέθη</a:t>
            </a:r>
            <a:r>
              <a:rPr lang="el-GR" sz="2800" dirty="0" smtClean="0"/>
              <a:t>.</a:t>
            </a:r>
            <a:endParaRPr lang="el-GR" sz="2800" dirty="0"/>
          </a:p>
          <a:p>
            <a:pPr marL="0" indent="0" algn="ctr">
              <a:spcAft>
                <a:spcPts val="2400"/>
              </a:spcAft>
              <a:buNone/>
            </a:pPr>
            <a:endParaRPr lang="el-GR" sz="2800" dirty="0"/>
          </a:p>
        </p:txBody>
      </p:sp>
    </p:spTree>
    <p:extLst>
      <p:ext uri="{BB962C8B-B14F-4D97-AF65-F5344CB8AC3E}">
        <p14:creationId xmlns:p14="http://schemas.microsoft.com/office/powerpoint/2010/main" val="25587307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ΠΑΡΑΔΕΙΓΜΑ</a:t>
            </a:r>
            <a:endParaRPr lang="el-GR" dirty="0"/>
          </a:p>
        </p:txBody>
      </p:sp>
      <p:sp>
        <p:nvSpPr>
          <p:cNvPr id="3" name="Θέση περιεχομένου 2"/>
          <p:cNvSpPr>
            <a:spLocks noGrp="1"/>
          </p:cNvSpPr>
          <p:nvPr>
            <p:ph idx="1"/>
          </p:nvPr>
        </p:nvSpPr>
        <p:spPr>
          <a:xfrm>
            <a:off x="464156" y="1556792"/>
            <a:ext cx="8229600" cy="4824536"/>
          </a:xfrm>
        </p:spPr>
        <p:txBody>
          <a:bodyPr/>
          <a:lstStyle/>
          <a:p>
            <a:pPr marL="0" indent="0" algn="ctr">
              <a:buNone/>
            </a:pPr>
            <a:r>
              <a:rPr lang="el-GR" dirty="0"/>
              <a:t> </a:t>
            </a:r>
            <a:r>
              <a:rPr lang="el-GR" sz="3000" dirty="0"/>
              <a:t>Ένας ρητός αριθμός μπορεί να “φαίνεται” μεγαλύτερος από έναν άλλο ενώ είναι μικρότερος </a:t>
            </a:r>
            <a:endParaRPr lang="el-GR" sz="3000" dirty="0" smtClean="0"/>
          </a:p>
          <a:p>
            <a:pPr marL="0" indent="0">
              <a:buNone/>
            </a:pPr>
            <a:endParaRPr lang="el-GR" dirty="0"/>
          </a:p>
          <a:p>
            <a:pPr marL="0" indent="0">
              <a:buNone/>
            </a:pPr>
            <a:endParaRPr lang="el-GR" sz="2400" dirty="0" smtClean="0"/>
          </a:p>
          <a:p>
            <a:pPr marL="0" indent="0">
              <a:buNone/>
            </a:pPr>
            <a:endParaRPr lang="el-GR" sz="1800" dirty="0" smtClean="0"/>
          </a:p>
          <a:p>
            <a:pPr marL="0" indent="0" algn="ctr">
              <a:buNone/>
            </a:pPr>
            <a:r>
              <a:rPr lang="el-GR" sz="3000" dirty="0" smtClean="0"/>
              <a:t>ή </a:t>
            </a:r>
            <a:r>
              <a:rPr lang="el-GR" sz="3000" dirty="0"/>
              <a:t>μπορεί να “φαίνεται” μικρότερος ή μεγαλύτερος από έναν άλλο, ενώ είναι ίσος</a:t>
            </a:r>
          </a:p>
          <a:p>
            <a:pPr marL="0" indent="0">
              <a:buNone/>
            </a:pPr>
            <a:endParaRPr lang="el-GR" dirty="0"/>
          </a:p>
          <a:p>
            <a:pPr marL="0" indent="0">
              <a:buNone/>
            </a:pPr>
            <a:endParaRPr lang="el-GR" dirty="0"/>
          </a:p>
        </p:txBody>
      </p:sp>
      <p:graphicFrame>
        <p:nvGraphicFramePr>
          <p:cNvPr id="4" name="Object 5"/>
          <p:cNvGraphicFramePr>
            <a:graphicFrameLocks noChangeAspect="1"/>
          </p:cNvGraphicFramePr>
          <p:nvPr>
            <p:extLst>
              <p:ext uri="{D42A27DB-BD31-4B8C-83A1-F6EECF244321}">
                <p14:modId xmlns:p14="http://schemas.microsoft.com/office/powerpoint/2010/main" val="1867038509"/>
              </p:ext>
            </p:extLst>
          </p:nvPr>
        </p:nvGraphicFramePr>
        <p:xfrm>
          <a:off x="3563938" y="2924944"/>
          <a:ext cx="384175" cy="1000125"/>
        </p:xfrm>
        <a:graphic>
          <a:graphicData uri="http://schemas.openxmlformats.org/presentationml/2006/ole">
            <mc:AlternateContent xmlns:mc="http://schemas.openxmlformats.org/markup-compatibility/2006">
              <mc:Choice xmlns:v="urn:schemas-microsoft-com:vml" Requires="v">
                <p:oleObj spid="_x0000_s1084" name="Εξίσωση" r:id="rId4" imgW="152280" imgH="393480" progId="Equation.3">
                  <p:embed/>
                </p:oleObj>
              </mc:Choice>
              <mc:Fallback>
                <p:oleObj name="Εξίσωση" r:id="rId4" imgW="152280" imgH="393480" progId="Equation.3">
                  <p:embed/>
                  <p:pic>
                    <p:nvPicPr>
                      <p:cNvPr id="0" name=""/>
                      <p:cNvPicPr>
                        <a:picLocks noChangeAspect="1" noChangeArrowheads="1"/>
                      </p:cNvPicPr>
                      <p:nvPr/>
                    </p:nvPicPr>
                    <p:blipFill>
                      <a:blip r:embed="rId5"/>
                      <a:srcRect/>
                      <a:stretch>
                        <a:fillRect/>
                      </a:stretch>
                    </p:blipFill>
                    <p:spPr bwMode="auto">
                      <a:xfrm>
                        <a:off x="3563938" y="2924944"/>
                        <a:ext cx="38417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9"/>
          <p:cNvGraphicFramePr>
            <a:graphicFrameLocks noChangeAspect="1"/>
          </p:cNvGraphicFramePr>
          <p:nvPr>
            <p:extLst>
              <p:ext uri="{D42A27DB-BD31-4B8C-83A1-F6EECF244321}">
                <p14:modId xmlns:p14="http://schemas.microsoft.com/office/powerpoint/2010/main" val="4007965698"/>
              </p:ext>
            </p:extLst>
          </p:nvPr>
        </p:nvGraphicFramePr>
        <p:xfrm>
          <a:off x="4859338" y="2996952"/>
          <a:ext cx="382587" cy="935038"/>
        </p:xfrm>
        <a:graphic>
          <a:graphicData uri="http://schemas.openxmlformats.org/presentationml/2006/ole">
            <mc:AlternateContent xmlns:mc="http://schemas.openxmlformats.org/markup-compatibility/2006">
              <mc:Choice xmlns:v="urn:schemas-microsoft-com:vml" Requires="v">
                <p:oleObj spid="_x0000_s1085" name="Microsoft Equation 3.0" r:id="rId6" imgW="152334" imgH="368140" progId="Equation.3">
                  <p:embed/>
                </p:oleObj>
              </mc:Choice>
              <mc:Fallback>
                <p:oleObj name="Microsoft Equation 3.0" r:id="rId6" imgW="152334" imgH="3681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59338" y="2996952"/>
                        <a:ext cx="382587"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 Box 7"/>
          <p:cNvSpPr txBox="1">
            <a:spLocks noChangeArrowheads="1"/>
          </p:cNvSpPr>
          <p:nvPr/>
        </p:nvSpPr>
        <p:spPr bwMode="auto">
          <a:xfrm>
            <a:off x="4140200" y="3140968"/>
            <a:ext cx="574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b="1" dirty="0">
                <a:latin typeface="Times New Roman" panose="02020603050405020304" pitchFamily="18" charset="0"/>
              </a:rPr>
              <a:t>&lt;</a:t>
            </a:r>
          </a:p>
        </p:txBody>
      </p:sp>
      <p:graphicFrame>
        <p:nvGraphicFramePr>
          <p:cNvPr id="7" name="Object 11"/>
          <p:cNvGraphicFramePr>
            <a:graphicFrameLocks noChangeAspect="1"/>
          </p:cNvGraphicFramePr>
          <p:nvPr>
            <p:extLst>
              <p:ext uri="{D42A27DB-BD31-4B8C-83A1-F6EECF244321}">
                <p14:modId xmlns:p14="http://schemas.microsoft.com/office/powerpoint/2010/main" val="2972354104"/>
              </p:ext>
            </p:extLst>
          </p:nvPr>
        </p:nvGraphicFramePr>
        <p:xfrm>
          <a:off x="3635375" y="5372695"/>
          <a:ext cx="384175" cy="936625"/>
        </p:xfrm>
        <a:graphic>
          <a:graphicData uri="http://schemas.openxmlformats.org/presentationml/2006/ole">
            <mc:AlternateContent xmlns:mc="http://schemas.openxmlformats.org/markup-compatibility/2006">
              <mc:Choice xmlns:v="urn:schemas-microsoft-com:vml" Requires="v">
                <p:oleObj spid="_x0000_s1086" name="Microsoft Equation 3.0" r:id="rId8" imgW="152334" imgH="368140" progId="Equation.3">
                  <p:embed/>
                </p:oleObj>
              </mc:Choice>
              <mc:Fallback>
                <p:oleObj name="Microsoft Equation 3.0" r:id="rId8" imgW="152334" imgH="3681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35375" y="5372695"/>
                        <a:ext cx="38417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13"/>
          <p:cNvGraphicFramePr>
            <a:graphicFrameLocks noChangeAspect="1"/>
          </p:cNvGraphicFramePr>
          <p:nvPr>
            <p:extLst>
              <p:ext uri="{D42A27DB-BD31-4B8C-83A1-F6EECF244321}">
                <p14:modId xmlns:p14="http://schemas.microsoft.com/office/powerpoint/2010/main" val="1891662126"/>
              </p:ext>
            </p:extLst>
          </p:nvPr>
        </p:nvGraphicFramePr>
        <p:xfrm>
          <a:off x="4788024" y="5372124"/>
          <a:ext cx="509587" cy="865188"/>
        </p:xfrm>
        <a:graphic>
          <a:graphicData uri="http://schemas.openxmlformats.org/presentationml/2006/ole">
            <mc:AlternateContent xmlns:mc="http://schemas.openxmlformats.org/markup-compatibility/2006">
              <mc:Choice xmlns:v="urn:schemas-microsoft-com:vml" Requires="v">
                <p:oleObj spid="_x0000_s1087" name="Microsoft Equation 3.0" r:id="rId10" imgW="215806" imgH="368140" progId="Equation.3">
                  <p:embed/>
                </p:oleObj>
              </mc:Choice>
              <mc:Fallback>
                <p:oleObj name="Microsoft Equation 3.0" r:id="rId10" imgW="215806" imgH="36814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88024" y="5372124"/>
                        <a:ext cx="509587"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 Box 15"/>
          <p:cNvSpPr txBox="1">
            <a:spLocks noChangeArrowheads="1"/>
          </p:cNvSpPr>
          <p:nvPr/>
        </p:nvSpPr>
        <p:spPr bwMode="auto">
          <a:xfrm>
            <a:off x="4140200" y="5574183"/>
            <a:ext cx="574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b="1" dirty="0">
                <a:latin typeface="Times New Roman" panose="02020603050405020304" pitchFamily="18" charset="0"/>
              </a:rPr>
              <a:t>=</a:t>
            </a:r>
          </a:p>
        </p:txBody>
      </p:sp>
    </p:spTree>
    <p:extLst>
      <p:ext uri="{BB962C8B-B14F-4D97-AF65-F5344CB8AC3E}">
        <p14:creationId xmlns:p14="http://schemas.microsoft.com/office/powerpoint/2010/main" val="18580631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ΔΙΑΦΟΡΑ ΡΗΤΟΥ &amp; ΑΚΕΡΑΙΟΙ ΑΡΙΘΜΟΙ</a:t>
            </a:r>
            <a:endParaRPr lang="el-GR" dirty="0"/>
          </a:p>
        </p:txBody>
      </p:sp>
      <p:sp>
        <p:nvSpPr>
          <p:cNvPr id="3" name="Θέση περιεχομένου 2"/>
          <p:cNvSpPr>
            <a:spLocks noGrp="1"/>
          </p:cNvSpPr>
          <p:nvPr>
            <p:ph idx="1"/>
          </p:nvPr>
        </p:nvSpPr>
        <p:spPr/>
        <p:txBody>
          <a:bodyPr>
            <a:normAutofit/>
          </a:bodyPr>
          <a:lstStyle/>
          <a:p>
            <a:pPr marL="0" indent="0" algn="ctr">
              <a:buNone/>
            </a:pPr>
            <a:r>
              <a:rPr lang="el-GR" sz="3000" b="1" dirty="0"/>
              <a:t>Οι ρητοί αριθμοί εκφράζουν συνεχή μεγέθη,</a:t>
            </a:r>
            <a:br>
              <a:rPr lang="el-GR" sz="3000" b="1" dirty="0"/>
            </a:br>
            <a:r>
              <a:rPr lang="el-GR" sz="3000" b="1" dirty="0"/>
              <a:t>ενώ οι ακέραιοι και οι φυσικοί αριθμοί διακριτά μεγέθη. </a:t>
            </a:r>
          </a:p>
          <a:p>
            <a:pPr marL="0" indent="0" algn="ctr">
              <a:buNone/>
            </a:pPr>
            <a:endParaRPr lang="el-GR" sz="3000" dirty="0"/>
          </a:p>
          <a:p>
            <a:pPr marL="0" indent="0" algn="ctr">
              <a:buNone/>
            </a:pPr>
            <a:r>
              <a:rPr lang="el-GR" sz="3000" dirty="0"/>
              <a:t>Η ποιοτική διαφορά των ρητών αριθμών από τους ακέραιους και τους φυσικούς αριθμούς συνεπάγεται μια σειρά διαφορετικών χαρακτηριστικών των ρητών από τους φυσικούς και τους ακέραιους αριθμούς.</a:t>
            </a:r>
          </a:p>
          <a:p>
            <a:pPr marL="0" indent="0">
              <a:buNone/>
            </a:pPr>
            <a:endParaRPr lang="el-GR" dirty="0"/>
          </a:p>
        </p:txBody>
      </p:sp>
    </p:spTree>
    <p:extLst>
      <p:ext uri="{BB962C8B-B14F-4D97-AF65-F5344CB8AC3E}">
        <p14:creationId xmlns:p14="http://schemas.microsoft.com/office/powerpoint/2010/main" val="38249397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ΔΙΑΦΟΡΑ ΠΡΩΤΗ</a:t>
            </a:r>
            <a:endParaRPr lang="el-GR" dirty="0"/>
          </a:p>
        </p:txBody>
      </p:sp>
      <p:sp>
        <p:nvSpPr>
          <p:cNvPr id="3" name="Θέση περιεχομένου 2"/>
          <p:cNvSpPr>
            <a:spLocks noGrp="1"/>
          </p:cNvSpPr>
          <p:nvPr>
            <p:ph idx="1"/>
          </p:nvPr>
        </p:nvSpPr>
        <p:spPr>
          <a:xfrm>
            <a:off x="464156" y="1556792"/>
            <a:ext cx="8229600" cy="4752528"/>
          </a:xfrm>
        </p:spPr>
        <p:txBody>
          <a:bodyPr>
            <a:normAutofit/>
          </a:bodyPr>
          <a:lstStyle/>
          <a:p>
            <a:pPr marL="0" indent="0" algn="ctr">
              <a:spcBef>
                <a:spcPts val="2400"/>
              </a:spcBef>
              <a:buNone/>
            </a:pPr>
            <a:r>
              <a:rPr lang="el-GR" sz="2600" dirty="0"/>
              <a:t>Η </a:t>
            </a:r>
            <a:r>
              <a:rPr lang="el-GR" sz="2600" b="1" dirty="0"/>
              <a:t>μονάδα των ρητών αριθμών </a:t>
            </a:r>
            <a:r>
              <a:rPr lang="el-GR" sz="2600" dirty="0"/>
              <a:t>αποτελεί μονάδα μέτρησης συνεχών μεγεθών και είναι κατά συνέπεια και η ίδια ένα συνεχές μέγεθος, οπότε υπόκειται σε (</a:t>
            </a:r>
            <a:r>
              <a:rPr lang="el-GR" sz="2600" dirty="0" err="1"/>
              <a:t>υπο</a:t>
            </a:r>
            <a:r>
              <a:rPr lang="el-GR" sz="2600" dirty="0"/>
              <a:t>)διαιρέσεις, γεγονός που δεν ισχύει για τις μονάδες με τις οποίες απαριθμούνται τα διακριτά μεγέθη. </a:t>
            </a:r>
          </a:p>
          <a:p>
            <a:pPr marL="0" indent="0" algn="ctr">
              <a:spcBef>
                <a:spcPts val="2400"/>
              </a:spcBef>
              <a:buNone/>
            </a:pPr>
            <a:r>
              <a:rPr lang="el-GR" sz="2600" i="1" dirty="0"/>
              <a:t>Παράδειγμα</a:t>
            </a:r>
          </a:p>
          <a:p>
            <a:pPr marL="0" indent="0" algn="ctr">
              <a:buNone/>
            </a:pPr>
            <a:r>
              <a:rPr lang="el-GR" sz="2600" i="1" dirty="0"/>
              <a:t> Ο ρητός αριθμός</a:t>
            </a:r>
            <a:r>
              <a:rPr lang="el-GR" sz="2600" i="1" dirty="0">
                <a:latin typeface="Calibri" panose="020F0502020204030204" pitchFamily="34" charset="0"/>
              </a:rPr>
              <a:t> </a:t>
            </a:r>
            <a:r>
              <a:rPr lang="el-GR" altLang="zh-CN" sz="2800" i="1" baseline="30000" dirty="0">
                <a:latin typeface="Calibri" panose="020F0502020204030204" pitchFamily="34" charset="0"/>
              </a:rPr>
              <a:t>3</a:t>
            </a:r>
            <a:r>
              <a:rPr lang="el-GR" altLang="zh-CN" sz="2800" i="1" dirty="0">
                <a:latin typeface="Calibri" panose="020F0502020204030204" pitchFamily="34" charset="0"/>
              </a:rPr>
              <a:t>/</a:t>
            </a:r>
            <a:r>
              <a:rPr lang="el-GR" altLang="zh-CN" sz="2800" i="1" baseline="-25000" dirty="0">
                <a:latin typeface="Calibri" panose="020F0502020204030204" pitchFamily="34" charset="0"/>
              </a:rPr>
              <a:t>5</a:t>
            </a:r>
            <a:r>
              <a:rPr lang="el-GR" sz="2600" i="1" dirty="0" smtClean="0">
                <a:latin typeface="Calibri" panose="020F0502020204030204" pitchFamily="34" charset="0"/>
              </a:rPr>
              <a:t> </a:t>
            </a:r>
            <a:r>
              <a:rPr lang="el-GR" sz="2600" i="1" dirty="0" smtClean="0"/>
              <a:t>για</a:t>
            </a:r>
            <a:r>
              <a:rPr lang="el-GR" sz="2600" i="1" dirty="0"/>
              <a:t>, εκφράζει το μέτρο ενός μεγέθους με μονάδα μέτρησης το </a:t>
            </a:r>
            <a:r>
              <a:rPr lang="el-GR" altLang="zh-CN" sz="2800" i="1" baseline="30000" dirty="0">
                <a:latin typeface="Calibri" panose="020F0502020204030204" pitchFamily="34" charset="0"/>
              </a:rPr>
              <a:t>1</a:t>
            </a:r>
            <a:r>
              <a:rPr lang="el-GR" altLang="zh-CN" sz="2800" i="1" dirty="0">
                <a:latin typeface="Calibri" panose="020F0502020204030204" pitchFamily="34" charset="0"/>
              </a:rPr>
              <a:t>/</a:t>
            </a:r>
            <a:r>
              <a:rPr lang="el-GR" altLang="zh-CN" sz="2800" i="1" baseline="-25000" dirty="0">
                <a:latin typeface="Calibri" panose="020F0502020204030204" pitchFamily="34" charset="0"/>
              </a:rPr>
              <a:t>5</a:t>
            </a:r>
            <a:r>
              <a:rPr lang="el-GR" sz="2600" i="1" dirty="0" smtClean="0"/>
              <a:t> </a:t>
            </a:r>
            <a:r>
              <a:rPr lang="el-GR" sz="2600" i="1" dirty="0"/>
              <a:t>μιας ενότητας.</a:t>
            </a:r>
            <a:br>
              <a:rPr lang="el-GR" sz="2600" i="1" dirty="0"/>
            </a:br>
            <a:r>
              <a:rPr lang="el-GR" sz="2600" i="1" dirty="0"/>
              <a:t>Το ίδιο μέτρο μπορεί να εκφραστεί και με μονάδα μέτρησης το </a:t>
            </a:r>
            <a:r>
              <a:rPr lang="el-GR" altLang="zh-CN" sz="2800" i="1" baseline="30000" dirty="0">
                <a:latin typeface="Calibri" panose="020F0502020204030204" pitchFamily="34" charset="0"/>
              </a:rPr>
              <a:t>1</a:t>
            </a:r>
            <a:r>
              <a:rPr lang="el-GR" altLang="zh-CN" sz="2800" i="1" dirty="0">
                <a:latin typeface="Calibri" panose="020F0502020204030204" pitchFamily="34" charset="0"/>
              </a:rPr>
              <a:t>/</a:t>
            </a:r>
            <a:r>
              <a:rPr lang="el-GR" altLang="zh-CN" sz="2800" i="1" baseline="-25000" dirty="0">
                <a:latin typeface="Calibri" panose="020F0502020204030204" pitchFamily="34" charset="0"/>
              </a:rPr>
              <a:t>10</a:t>
            </a:r>
            <a:r>
              <a:rPr lang="el-GR" sz="2600" i="1" dirty="0" smtClean="0">
                <a:latin typeface="Calibri" panose="020F0502020204030204" pitchFamily="34" charset="0"/>
              </a:rPr>
              <a:t> </a:t>
            </a:r>
            <a:r>
              <a:rPr lang="el-GR" sz="2600" i="1" dirty="0"/>
              <a:t>της ίδιας </a:t>
            </a:r>
            <a:r>
              <a:rPr lang="el-GR" sz="2600" i="1" dirty="0" err="1"/>
              <a:t>μοναδιαίας</a:t>
            </a:r>
            <a:r>
              <a:rPr lang="el-GR" sz="2600" i="1" dirty="0"/>
              <a:t> ενότητας </a:t>
            </a:r>
            <a:r>
              <a:rPr lang="el-GR" altLang="zh-CN" sz="2800" i="1" baseline="30000" dirty="0">
                <a:latin typeface="Calibri" panose="020F0502020204030204" pitchFamily="34" charset="0"/>
              </a:rPr>
              <a:t>6</a:t>
            </a:r>
            <a:r>
              <a:rPr lang="el-GR" altLang="zh-CN" sz="2800" i="1" dirty="0">
                <a:latin typeface="Calibri" panose="020F0502020204030204" pitchFamily="34" charset="0"/>
              </a:rPr>
              <a:t>/</a:t>
            </a:r>
            <a:r>
              <a:rPr lang="el-GR" altLang="zh-CN" sz="2800" i="1" baseline="-25000" dirty="0">
                <a:latin typeface="Calibri" panose="020F0502020204030204" pitchFamily="34" charset="0"/>
              </a:rPr>
              <a:t>10</a:t>
            </a:r>
            <a:endParaRPr lang="el-GR" altLang="el-GR" sz="2800" i="1" baseline="-25000" dirty="0">
              <a:latin typeface="Calibri" panose="020F0502020204030204" pitchFamily="34" charset="0"/>
            </a:endParaRPr>
          </a:p>
          <a:p>
            <a:pPr marL="0" indent="0" algn="ctr">
              <a:buNone/>
            </a:pPr>
            <a:endParaRPr lang="el-GR" sz="2600" dirty="0"/>
          </a:p>
          <a:p>
            <a:pPr marL="0" indent="0">
              <a:buNone/>
            </a:pPr>
            <a:endParaRPr lang="el-GR" dirty="0"/>
          </a:p>
        </p:txBody>
      </p:sp>
    </p:spTree>
    <p:extLst>
      <p:ext uri="{BB962C8B-B14F-4D97-AF65-F5344CB8AC3E}">
        <p14:creationId xmlns:p14="http://schemas.microsoft.com/office/powerpoint/2010/main" val="808805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endParaRPr lang="el-GR" dirty="0"/>
          </a:p>
        </p:txBody>
      </p:sp>
      <p:sp>
        <p:nvSpPr>
          <p:cNvPr id="5" name="Θέση περιεχομένου 4"/>
          <p:cNvSpPr>
            <a:spLocks noGrp="1"/>
          </p:cNvSpPr>
          <p:nvPr>
            <p:ph idx="1"/>
          </p:nvPr>
        </p:nvSpPr>
        <p:spPr>
          <a:xfrm>
            <a:off x="464156" y="1556792"/>
            <a:ext cx="8229600" cy="4896544"/>
          </a:xfrm>
        </p:spPr>
        <p:txBody>
          <a:bodyPr/>
          <a:lstStyle/>
          <a:p>
            <a:pPr marL="0" indent="0">
              <a:buNone/>
            </a:pPr>
            <a:endParaRPr lang="el-GR" dirty="0"/>
          </a:p>
        </p:txBody>
      </p:sp>
      <p:sp>
        <p:nvSpPr>
          <p:cNvPr id="6" name="AutoShape 9"/>
          <p:cNvSpPr>
            <a:spLocks noChangeArrowheads="1"/>
          </p:cNvSpPr>
          <p:nvPr/>
        </p:nvSpPr>
        <p:spPr bwMode="auto">
          <a:xfrm>
            <a:off x="3995738" y="3646066"/>
            <a:ext cx="2808287" cy="863600"/>
          </a:xfrm>
          <a:prstGeom prst="homePlate">
            <a:avLst>
              <a:gd name="adj" fmla="val 81296"/>
            </a:avLst>
          </a:prstGeom>
          <a:solidFill>
            <a:schemeClr val="accent5">
              <a:lumMod val="20000"/>
              <a:lumOff val="80000"/>
            </a:schemeClr>
          </a:solidFill>
          <a:ln w="9525" algn="ctr">
            <a:solidFill>
              <a:srgbClr val="5075BC"/>
            </a:solidFill>
            <a:miter lim="800000"/>
            <a:headEnd/>
            <a:tailEnd/>
          </a:ln>
        </p:spPr>
        <p:txBody>
          <a:bodyPr wrap="none"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mn-lt"/>
            </a:endParaRPr>
          </a:p>
        </p:txBody>
      </p:sp>
      <p:sp>
        <p:nvSpPr>
          <p:cNvPr id="7" name="AutoShape 8"/>
          <p:cNvSpPr>
            <a:spLocks noChangeArrowheads="1"/>
          </p:cNvSpPr>
          <p:nvPr/>
        </p:nvSpPr>
        <p:spPr bwMode="auto">
          <a:xfrm>
            <a:off x="3995738" y="5301829"/>
            <a:ext cx="4105275" cy="863600"/>
          </a:xfrm>
          <a:prstGeom prst="homePlate">
            <a:avLst>
              <a:gd name="adj" fmla="val 118842"/>
            </a:avLst>
          </a:prstGeom>
          <a:solidFill>
            <a:schemeClr val="accent5">
              <a:lumMod val="20000"/>
              <a:lumOff val="80000"/>
            </a:schemeClr>
          </a:solidFill>
          <a:ln w="9525" algn="ctr">
            <a:solidFill>
              <a:srgbClr val="5075BC"/>
            </a:solidFill>
            <a:miter lim="800000"/>
            <a:headEnd/>
            <a:tailEnd/>
          </a:ln>
        </p:spPr>
        <p:txBody>
          <a:bodyPr wrap="none"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mn-lt"/>
            </a:endParaRPr>
          </a:p>
        </p:txBody>
      </p:sp>
      <p:sp>
        <p:nvSpPr>
          <p:cNvPr id="8" name="Text Box 3"/>
          <p:cNvSpPr txBox="1">
            <a:spLocks noChangeArrowheads="1"/>
          </p:cNvSpPr>
          <p:nvPr/>
        </p:nvSpPr>
        <p:spPr bwMode="auto">
          <a:xfrm>
            <a:off x="900113" y="1772816"/>
            <a:ext cx="338455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l-GR" altLang="el-GR" b="1" dirty="0">
                <a:latin typeface="+mn-lt"/>
              </a:rPr>
              <a:t>Απαρίθμηση  	</a:t>
            </a:r>
          </a:p>
          <a:p>
            <a:pPr eaLnBrk="1" hangingPunct="1">
              <a:spcBef>
                <a:spcPct val="50000"/>
              </a:spcBef>
              <a:buFontTx/>
              <a:buNone/>
            </a:pPr>
            <a:r>
              <a:rPr lang="el-GR" altLang="el-GR" b="1" dirty="0">
                <a:latin typeface="+mn-lt"/>
              </a:rPr>
              <a:t>Διάταξη				</a:t>
            </a:r>
          </a:p>
          <a:p>
            <a:pPr eaLnBrk="1" hangingPunct="1">
              <a:spcBef>
                <a:spcPct val="50000"/>
              </a:spcBef>
              <a:buFontTx/>
              <a:buNone/>
            </a:pPr>
            <a:r>
              <a:rPr lang="el-GR" altLang="el-GR" b="1" dirty="0">
                <a:latin typeface="+mn-lt"/>
              </a:rPr>
              <a:t>Μέτρηση	         	</a:t>
            </a:r>
          </a:p>
        </p:txBody>
      </p:sp>
      <p:sp>
        <p:nvSpPr>
          <p:cNvPr id="9" name="Text Box 4"/>
          <p:cNvSpPr txBox="1">
            <a:spLocks noChangeArrowheads="1"/>
          </p:cNvSpPr>
          <p:nvPr/>
        </p:nvSpPr>
        <p:spPr bwMode="auto">
          <a:xfrm>
            <a:off x="971550" y="5230391"/>
            <a:ext cx="352901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l-GR" altLang="el-GR" b="1">
                <a:latin typeface="+mn-lt"/>
              </a:rPr>
              <a:t>Πράξεις</a:t>
            </a:r>
            <a:br>
              <a:rPr lang="el-GR" altLang="el-GR" b="1">
                <a:latin typeface="+mn-lt"/>
              </a:rPr>
            </a:br>
            <a:r>
              <a:rPr lang="el-GR" altLang="el-GR" b="1">
                <a:latin typeface="+mn-lt"/>
              </a:rPr>
              <a:t>αριθμών</a:t>
            </a:r>
          </a:p>
        </p:txBody>
      </p:sp>
      <p:sp>
        <p:nvSpPr>
          <p:cNvPr id="10" name="Text Box 5"/>
          <p:cNvSpPr txBox="1">
            <a:spLocks noChangeArrowheads="1"/>
          </p:cNvSpPr>
          <p:nvPr/>
        </p:nvSpPr>
        <p:spPr bwMode="auto">
          <a:xfrm>
            <a:off x="3924300" y="1772816"/>
            <a:ext cx="4681538"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l-GR" altLang="el-GR" dirty="0" err="1">
                <a:latin typeface="+mn-lt"/>
              </a:rPr>
              <a:t>πληθικός</a:t>
            </a:r>
            <a:r>
              <a:rPr lang="el-GR" altLang="el-GR" dirty="0">
                <a:latin typeface="+mn-lt"/>
              </a:rPr>
              <a:t>	</a:t>
            </a:r>
            <a:r>
              <a:rPr lang="el-GR" altLang="el-GR" b="1" dirty="0">
                <a:latin typeface="+mn-lt"/>
              </a:rPr>
              <a:t>αριθμός</a:t>
            </a:r>
          </a:p>
          <a:p>
            <a:pPr eaLnBrk="1" hangingPunct="1">
              <a:spcBef>
                <a:spcPct val="50000"/>
              </a:spcBef>
              <a:buFontTx/>
              <a:buNone/>
            </a:pPr>
            <a:r>
              <a:rPr lang="el-GR" altLang="el-GR" dirty="0">
                <a:latin typeface="+mn-lt"/>
              </a:rPr>
              <a:t>διατακτικός</a:t>
            </a:r>
            <a:r>
              <a:rPr lang="el-GR" altLang="el-GR" b="1" dirty="0">
                <a:latin typeface="+mn-lt"/>
              </a:rPr>
              <a:t> αριθμός</a:t>
            </a:r>
          </a:p>
        </p:txBody>
      </p:sp>
      <p:sp>
        <p:nvSpPr>
          <p:cNvPr id="11" name="Text Box 6"/>
          <p:cNvSpPr txBox="1">
            <a:spLocks noChangeArrowheads="1"/>
          </p:cNvSpPr>
          <p:nvPr/>
        </p:nvSpPr>
        <p:spPr bwMode="auto">
          <a:xfrm>
            <a:off x="3924300" y="3717504"/>
            <a:ext cx="31686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l-GR" altLang="el-GR" b="1" dirty="0">
                <a:latin typeface="+mn-lt"/>
              </a:rPr>
              <a:t>αριθμός</a:t>
            </a:r>
            <a:r>
              <a:rPr lang="el-GR" altLang="el-GR" dirty="0">
                <a:latin typeface="+mn-lt"/>
              </a:rPr>
              <a:t> </a:t>
            </a:r>
            <a:r>
              <a:rPr lang="el-GR" altLang="el-GR" dirty="0" smtClean="0">
                <a:latin typeface="+mn-lt"/>
              </a:rPr>
              <a:t>μέτρο </a:t>
            </a:r>
            <a:r>
              <a:rPr lang="el-GR" altLang="el-GR" b="1" dirty="0">
                <a:latin typeface="+mn-lt"/>
              </a:rPr>
              <a:t>	</a:t>
            </a:r>
          </a:p>
        </p:txBody>
      </p:sp>
      <p:sp>
        <p:nvSpPr>
          <p:cNvPr id="12" name="Text Box 7"/>
          <p:cNvSpPr txBox="1">
            <a:spLocks noChangeArrowheads="1"/>
          </p:cNvSpPr>
          <p:nvPr/>
        </p:nvSpPr>
        <p:spPr bwMode="auto">
          <a:xfrm>
            <a:off x="3924300" y="5373266"/>
            <a:ext cx="38893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l-GR" altLang="el-GR" b="1" dirty="0">
                <a:latin typeface="+mn-lt"/>
              </a:rPr>
              <a:t>αριθμός</a:t>
            </a:r>
            <a:r>
              <a:rPr lang="en-US" altLang="el-GR" b="1" dirty="0">
                <a:latin typeface="+mn-lt"/>
              </a:rPr>
              <a:t> </a:t>
            </a:r>
            <a:r>
              <a:rPr lang="el-GR" altLang="el-GR" dirty="0">
                <a:latin typeface="+mn-lt"/>
              </a:rPr>
              <a:t>αποτέλεσμα</a:t>
            </a:r>
          </a:p>
        </p:txBody>
      </p:sp>
    </p:spTree>
    <p:extLst>
      <p:ext uri="{BB962C8B-B14F-4D97-AF65-F5344CB8AC3E}">
        <p14:creationId xmlns:p14="http://schemas.microsoft.com/office/powerpoint/2010/main" val="2789128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2"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amond(in)">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1" fill="hold" grpId="3"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linds(horizontal)">
                                      <p:cBhvr>
                                        <p:cTn id="28" dur="10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1"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blinds(horizontal)">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grpId="2"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diamond(in)">
                                      <p:cBhvr>
                                        <p:cTn id="38" dur="20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3"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blinds(horizontal)">
                                      <p:cBhvr>
                                        <p:cTn id="49" dur="1000"/>
                                        <p:tgtEl>
                                          <p:spTgt spid="12"/>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1"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blinds(horizontal)">
                                      <p:cBhvr>
                                        <p:cTn id="54" dur="500"/>
                                        <p:tgtEl>
                                          <p:spTgt spid="12"/>
                                        </p:tgtEl>
                                      </p:cBhvr>
                                    </p:animEffect>
                                  </p:childTnLst>
                                </p:cTn>
                              </p:par>
                            </p:childTnLst>
                          </p:cTn>
                        </p:par>
                      </p:childTnLst>
                    </p:cTn>
                  </p:par>
                  <p:par>
                    <p:cTn id="55" fill="hold">
                      <p:stCondLst>
                        <p:cond delay="indefinite"/>
                      </p:stCondLst>
                      <p:childTnLst>
                        <p:par>
                          <p:cTn id="56" fill="hold">
                            <p:stCondLst>
                              <p:cond delay="0"/>
                            </p:stCondLst>
                            <p:childTnLst>
                              <p:par>
                                <p:cTn id="57" presetID="8" presetClass="entr" presetSubtype="16" fill="hold" grpId="2" nodeType="click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diamond(in)">
                                      <p:cBhvr>
                                        <p:cTn id="59" dur="2000"/>
                                        <p:tgtEl>
                                          <p:spTgt spid="12"/>
                                        </p:tgtEl>
                                      </p:cBhvr>
                                    </p:animEffect>
                                  </p:childTnLst>
                                </p:cTn>
                              </p:par>
                            </p:childTnLst>
                          </p:cTn>
                        </p:par>
                      </p:childTnLst>
                    </p:cTn>
                  </p:par>
                  <p:par>
                    <p:cTn id="60" fill="hold">
                      <p:stCondLst>
                        <p:cond delay="indefinite"/>
                      </p:stCondLst>
                      <p:childTnLst>
                        <p:par>
                          <p:cTn id="61" fill="hold">
                            <p:stCondLst>
                              <p:cond delay="0"/>
                            </p:stCondLst>
                            <p:childTnLst>
                              <p:par>
                                <p:cTn id="62" presetID="2" presetClass="entr" presetSubtype="1" fill="hold" grpId="3" nodeType="clickEffect">
                                  <p:stCondLst>
                                    <p:cond delay="0"/>
                                  </p:stCondLst>
                                  <p:childTnLst>
                                    <p:set>
                                      <p:cBhvr>
                                        <p:cTn id="63" dur="1" fill="hold">
                                          <p:stCondLst>
                                            <p:cond delay="0"/>
                                          </p:stCondLst>
                                        </p:cTn>
                                        <p:tgtEl>
                                          <p:spTgt spid="12"/>
                                        </p:tgtEl>
                                        <p:attrNameLst>
                                          <p:attrName>style.visibility</p:attrName>
                                        </p:attrNameLst>
                                      </p:cBhvr>
                                      <p:to>
                                        <p:strVal val="visible"/>
                                      </p:to>
                                    </p:set>
                                    <p:anim calcmode="lin" valueType="num">
                                      <p:cBhvr additive="base">
                                        <p:cTn id="64" dur="500" fill="hold"/>
                                        <p:tgtEl>
                                          <p:spTgt spid="12"/>
                                        </p:tgtEl>
                                        <p:attrNameLst>
                                          <p:attrName>ppt_x</p:attrName>
                                        </p:attrNameLst>
                                      </p:cBhvr>
                                      <p:tavLst>
                                        <p:tav tm="0">
                                          <p:val>
                                            <p:strVal val="#ppt_x"/>
                                          </p:val>
                                        </p:tav>
                                        <p:tav tm="100000">
                                          <p:val>
                                            <p:strVal val="#ppt_x"/>
                                          </p:val>
                                        </p:tav>
                                      </p:tavLst>
                                    </p:anim>
                                    <p:anim calcmode="lin" valueType="num">
                                      <p:cBhvr additive="base">
                                        <p:cTn id="65"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0" grpId="2"/>
      <p:bldP spid="10" grpId="3"/>
      <p:bldP spid="11" grpId="0"/>
      <p:bldP spid="11" grpId="1"/>
      <p:bldP spid="11" grpId="2"/>
      <p:bldP spid="11" grpId="3"/>
      <p:bldP spid="12" grpId="0"/>
      <p:bldP spid="12" grpId="1"/>
      <p:bldP spid="12" grpId="2"/>
      <p:bldP spid="12" grpId="3"/>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ΔΙΑΦΟΡΑ ΔΕΥΤΕΡΗ</a:t>
            </a:r>
            <a:endParaRPr lang="el-GR" dirty="0"/>
          </a:p>
        </p:txBody>
      </p:sp>
      <p:sp>
        <p:nvSpPr>
          <p:cNvPr id="3" name="Θέση περιεχομένου 2"/>
          <p:cNvSpPr>
            <a:spLocks noGrp="1"/>
          </p:cNvSpPr>
          <p:nvPr>
            <p:ph idx="1"/>
          </p:nvPr>
        </p:nvSpPr>
        <p:spPr>
          <a:xfrm>
            <a:off x="464156" y="1556792"/>
            <a:ext cx="8229600" cy="4824536"/>
          </a:xfrm>
        </p:spPr>
        <p:txBody>
          <a:bodyPr>
            <a:normAutofit/>
          </a:bodyPr>
          <a:lstStyle/>
          <a:p>
            <a:pPr marL="0" indent="0" algn="ctr">
              <a:buNone/>
            </a:pPr>
            <a:r>
              <a:rPr lang="el-GR" sz="2500" dirty="0"/>
              <a:t>Μεταξύ δυο οιονδήποτε ρητών αριθμών υπάρχει ένα άπειρο πλήθος ρητών αριθμών.</a:t>
            </a:r>
          </a:p>
          <a:p>
            <a:pPr marL="0" indent="0" algn="ctr">
              <a:buNone/>
            </a:pPr>
            <a:r>
              <a:rPr lang="el-GR" sz="2500" dirty="0"/>
              <a:t>Τυπικά διατυπωμένο, το σύνολο των ρητών αριθμών είναι πυκνό.</a:t>
            </a:r>
          </a:p>
          <a:p>
            <a:pPr marL="0" indent="0" algn="ctr">
              <a:buNone/>
            </a:pPr>
            <a:r>
              <a:rPr lang="el-GR" sz="2500" dirty="0"/>
              <a:t> Αυτό σημαίνει, ότι δεδομένου ενός ρητού αριθμού δεν υπάρχει ένας μοναδικά ορισμένος “επόμενος” του ρητός αριθμός. </a:t>
            </a:r>
          </a:p>
          <a:p>
            <a:pPr marL="0" indent="0" algn="ctr">
              <a:buNone/>
            </a:pPr>
            <a:r>
              <a:rPr lang="el-GR" altLang="zh-CN" sz="2500" b="1" dirty="0"/>
              <a:t>Παράδειγμα</a:t>
            </a:r>
            <a:r>
              <a:rPr lang="el-GR" altLang="zh-CN" sz="2500" i="1" u="sng" dirty="0"/>
              <a:t/>
            </a:r>
            <a:br>
              <a:rPr lang="el-GR" altLang="zh-CN" sz="2500" i="1" u="sng" dirty="0"/>
            </a:br>
            <a:r>
              <a:rPr lang="el-GR" altLang="zh-CN" sz="2500" i="1" dirty="0"/>
              <a:t>Ποιος αριθμός είναι επόμενος του  </a:t>
            </a:r>
            <a:r>
              <a:rPr lang="el-GR" altLang="zh-CN" sz="2500" i="1" baseline="30000" dirty="0"/>
              <a:t>1</a:t>
            </a:r>
            <a:r>
              <a:rPr lang="el-GR" altLang="zh-CN" sz="2500" i="1" dirty="0"/>
              <a:t>/</a:t>
            </a:r>
            <a:r>
              <a:rPr lang="el-GR" altLang="zh-CN" sz="2500" i="1" baseline="-25000" dirty="0"/>
              <a:t>2</a:t>
            </a:r>
            <a:r>
              <a:rPr lang="el-GR" altLang="zh-CN" sz="2500" i="1" dirty="0"/>
              <a:t>  </a:t>
            </a:r>
            <a:r>
              <a:rPr lang="el-GR" altLang="zh-CN" sz="2500" i="1" dirty="0" smtClean="0"/>
              <a:t>; </a:t>
            </a:r>
            <a:endParaRPr lang="el-GR" altLang="zh-CN" sz="2500" i="1" dirty="0"/>
          </a:p>
          <a:p>
            <a:pPr marL="0" indent="0">
              <a:buNone/>
            </a:pPr>
            <a:endParaRPr lang="el-GR" dirty="0"/>
          </a:p>
        </p:txBody>
      </p:sp>
      <p:sp>
        <p:nvSpPr>
          <p:cNvPr id="4" name="Line 6"/>
          <p:cNvSpPr>
            <a:spLocks noChangeShapeType="1"/>
          </p:cNvSpPr>
          <p:nvPr/>
        </p:nvSpPr>
        <p:spPr bwMode="auto">
          <a:xfrm>
            <a:off x="1619250" y="5805264"/>
            <a:ext cx="5759450" cy="0"/>
          </a:xfrm>
          <a:prstGeom prst="line">
            <a:avLst/>
          </a:prstGeom>
          <a:noFill/>
          <a:ln w="38100">
            <a:solidFill>
              <a:srgbClr val="000066"/>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5" name="Line 8"/>
          <p:cNvSpPr>
            <a:spLocks noChangeShapeType="1"/>
          </p:cNvSpPr>
          <p:nvPr/>
        </p:nvSpPr>
        <p:spPr bwMode="auto">
          <a:xfrm>
            <a:off x="5219700" y="5661248"/>
            <a:ext cx="0" cy="288925"/>
          </a:xfrm>
          <a:prstGeom prst="line">
            <a:avLst/>
          </a:prstGeom>
          <a:noFill/>
          <a:ln w="57150">
            <a:solidFill>
              <a:srgbClr val="5075BC"/>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6" name="Text Box 10"/>
          <p:cNvSpPr txBox="1">
            <a:spLocks noChangeArrowheads="1"/>
          </p:cNvSpPr>
          <p:nvPr/>
        </p:nvSpPr>
        <p:spPr bwMode="auto">
          <a:xfrm>
            <a:off x="4211638" y="5877272"/>
            <a:ext cx="5762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b="1" dirty="0">
                <a:solidFill>
                  <a:srgbClr val="5075BC"/>
                </a:solidFill>
                <a:latin typeface="Calibri" panose="020F0502020204030204" pitchFamily="34" charset="0"/>
              </a:rPr>
              <a:t>0</a:t>
            </a:r>
          </a:p>
        </p:txBody>
      </p:sp>
      <p:sp>
        <p:nvSpPr>
          <p:cNvPr id="7" name="Text Box 13"/>
          <p:cNvSpPr txBox="1">
            <a:spLocks noChangeArrowheads="1"/>
          </p:cNvSpPr>
          <p:nvPr/>
        </p:nvSpPr>
        <p:spPr bwMode="auto">
          <a:xfrm>
            <a:off x="4786313" y="6021288"/>
            <a:ext cx="8651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b="1" dirty="0">
                <a:solidFill>
                  <a:srgbClr val="5075BC"/>
                </a:solidFill>
                <a:latin typeface="Calibri" panose="020F0502020204030204" pitchFamily="34" charset="0"/>
              </a:rPr>
              <a:t>+</a:t>
            </a:r>
            <a:r>
              <a:rPr lang="el-GR" altLang="el-GR" sz="2800" b="1" baseline="30000" dirty="0">
                <a:solidFill>
                  <a:srgbClr val="5075BC"/>
                </a:solidFill>
                <a:latin typeface="Calibri" panose="020F0502020204030204" pitchFamily="34" charset="0"/>
              </a:rPr>
              <a:t>1</a:t>
            </a:r>
            <a:r>
              <a:rPr lang="el-GR" altLang="el-GR" sz="2800" b="1" dirty="0">
                <a:solidFill>
                  <a:srgbClr val="5075BC"/>
                </a:solidFill>
                <a:latin typeface="Calibri" panose="020F0502020204030204" pitchFamily="34" charset="0"/>
              </a:rPr>
              <a:t>/</a:t>
            </a:r>
            <a:r>
              <a:rPr lang="el-GR" altLang="el-GR" sz="2800" b="1" baseline="-25000" dirty="0">
                <a:solidFill>
                  <a:srgbClr val="5075BC"/>
                </a:solidFill>
                <a:latin typeface="Calibri" panose="020F0502020204030204" pitchFamily="34" charset="0"/>
              </a:rPr>
              <a:t>2</a:t>
            </a:r>
          </a:p>
        </p:txBody>
      </p:sp>
      <p:sp>
        <p:nvSpPr>
          <p:cNvPr id="8" name="Line 15"/>
          <p:cNvSpPr>
            <a:spLocks noChangeShapeType="1"/>
          </p:cNvSpPr>
          <p:nvPr/>
        </p:nvSpPr>
        <p:spPr bwMode="auto">
          <a:xfrm>
            <a:off x="5508625" y="5661248"/>
            <a:ext cx="0" cy="288925"/>
          </a:xfrm>
          <a:prstGeom prst="line">
            <a:avLst/>
          </a:prstGeom>
          <a:noFill/>
          <a:ln w="57150">
            <a:solidFill>
              <a:srgbClr val="5075B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9" name="Text Box 12"/>
          <p:cNvSpPr txBox="1">
            <a:spLocks noChangeArrowheads="1"/>
          </p:cNvSpPr>
          <p:nvPr/>
        </p:nvSpPr>
        <p:spPr bwMode="auto">
          <a:xfrm>
            <a:off x="827088" y="5301208"/>
            <a:ext cx="6477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4800" b="1" dirty="0">
                <a:solidFill>
                  <a:srgbClr val="5075BC"/>
                </a:solidFill>
                <a:latin typeface="Calibri" panose="020F0502020204030204" pitchFamily="34" charset="0"/>
              </a:rPr>
              <a:t>-</a:t>
            </a:r>
          </a:p>
        </p:txBody>
      </p:sp>
      <p:sp>
        <p:nvSpPr>
          <p:cNvPr id="10" name="Text Box 11"/>
          <p:cNvSpPr txBox="1">
            <a:spLocks noChangeArrowheads="1"/>
          </p:cNvSpPr>
          <p:nvPr/>
        </p:nvSpPr>
        <p:spPr bwMode="auto">
          <a:xfrm>
            <a:off x="7523163" y="5373216"/>
            <a:ext cx="6477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4800" b="1" dirty="0">
                <a:solidFill>
                  <a:srgbClr val="5075BC"/>
                </a:solidFill>
                <a:latin typeface="Calibri" panose="020F0502020204030204" pitchFamily="34" charset="0"/>
              </a:rPr>
              <a:t>+</a:t>
            </a:r>
          </a:p>
        </p:txBody>
      </p:sp>
    </p:spTree>
    <p:extLst>
      <p:ext uri="{BB962C8B-B14F-4D97-AF65-F5344CB8AC3E}">
        <p14:creationId xmlns:p14="http://schemas.microsoft.com/office/powerpoint/2010/main" val="24673122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
            </a:r>
            <a:br>
              <a:rPr lang="el-GR" dirty="0" smtClean="0"/>
            </a:br>
            <a:r>
              <a:rPr lang="el-GR" dirty="0" smtClean="0"/>
              <a:t>ΟΙ ΔΕΚΑΔΙΚΟΙ ΑΡΙΘΜΟΙ</a:t>
            </a:r>
            <a:r>
              <a:rPr lang="el-GR" dirty="0"/>
              <a:t/>
            </a:r>
            <a:br>
              <a:rPr lang="el-GR" dirty="0"/>
            </a:br>
            <a:endParaRPr lang="el-GR" dirty="0"/>
          </a:p>
        </p:txBody>
      </p:sp>
      <p:sp>
        <p:nvSpPr>
          <p:cNvPr id="3" name="Θέση περιεχομένου 2"/>
          <p:cNvSpPr>
            <a:spLocks noGrp="1"/>
          </p:cNvSpPr>
          <p:nvPr>
            <p:ph idx="1"/>
          </p:nvPr>
        </p:nvSpPr>
        <p:spPr/>
        <p:txBody>
          <a:bodyPr/>
          <a:lstStyle/>
          <a:p>
            <a:pPr marL="0" indent="0">
              <a:buNone/>
            </a:pPr>
            <a:endParaRPr lang="el-GR" dirty="0" smtClean="0"/>
          </a:p>
          <a:p>
            <a:pPr marL="0" indent="0" algn="ctr">
              <a:buNone/>
            </a:pPr>
            <a:r>
              <a:rPr lang="el-GR" dirty="0"/>
              <a:t>αποτελούν </a:t>
            </a:r>
            <a:r>
              <a:rPr lang="el-GR" b="1" dirty="0"/>
              <a:t>μορφή παράστασης των ρητών αριθμών</a:t>
            </a:r>
            <a:r>
              <a:rPr lang="el-GR" dirty="0"/>
              <a:t>, βασισμένη στη δομή και τις ιδιότητες του δεκαδικού συστήματος αρίθμησης</a:t>
            </a:r>
          </a:p>
          <a:p>
            <a:pPr marL="0" indent="0" algn="ctr">
              <a:buNone/>
            </a:pPr>
            <a:endParaRPr lang="el-GR" dirty="0"/>
          </a:p>
          <a:p>
            <a:pPr marL="0" indent="0" algn="ctr">
              <a:buNone/>
            </a:pPr>
            <a:r>
              <a:rPr lang="el-GR" dirty="0"/>
              <a:t>και όχι ένα ιδιαίτερα οριζόμενο και με διαφορετικές ιδιότητες σύνολο αριθμών. </a:t>
            </a:r>
          </a:p>
          <a:p>
            <a:pPr marL="0" indent="0">
              <a:buNone/>
            </a:pPr>
            <a:endParaRPr lang="el-GR" dirty="0"/>
          </a:p>
        </p:txBody>
      </p:sp>
    </p:spTree>
    <p:extLst>
      <p:ext uri="{BB962C8B-B14F-4D97-AF65-F5344CB8AC3E}">
        <p14:creationId xmlns:p14="http://schemas.microsoft.com/office/powerpoint/2010/main" val="27012269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ΕΚΦΡΑΣΗ ΡΗΤΟΥ ΑΡΙΘΜΟΥ</a:t>
            </a:r>
            <a:endParaRPr lang="el-GR" dirty="0"/>
          </a:p>
        </p:txBody>
      </p:sp>
      <p:sp>
        <p:nvSpPr>
          <p:cNvPr id="3" name="Θέση περιεχομένου 2"/>
          <p:cNvSpPr>
            <a:spLocks noGrp="1"/>
          </p:cNvSpPr>
          <p:nvPr>
            <p:ph idx="1"/>
          </p:nvPr>
        </p:nvSpPr>
        <p:spPr/>
        <p:txBody>
          <a:bodyPr/>
          <a:lstStyle/>
          <a:p>
            <a:pPr marL="0" indent="0" algn="ctr">
              <a:spcBef>
                <a:spcPts val="1500"/>
              </a:spcBef>
              <a:buNone/>
            </a:pPr>
            <a:r>
              <a:rPr lang="el-GR" dirty="0"/>
              <a:t>κάθε ρητός αριθμός      για τον οποίο είναι δυνατό να </a:t>
            </a:r>
          </a:p>
          <a:p>
            <a:pPr marL="0" indent="0" algn="ctr">
              <a:spcBef>
                <a:spcPts val="1500"/>
              </a:spcBef>
              <a:buNone/>
            </a:pPr>
            <a:r>
              <a:rPr lang="el-GR" dirty="0"/>
              <a:t>διατυπωθεί μια ταυτόσημη παράσταση της </a:t>
            </a:r>
            <a:r>
              <a:rPr lang="el-GR" dirty="0" smtClean="0"/>
              <a:t>μορφής</a:t>
            </a:r>
            <a:endParaRPr lang="el-GR" dirty="0"/>
          </a:p>
          <a:p>
            <a:pPr marL="0" indent="0" algn="ctr">
              <a:spcBef>
                <a:spcPts val="1500"/>
              </a:spcBef>
              <a:buNone/>
            </a:pPr>
            <a:r>
              <a:rPr lang="el-GR" dirty="0"/>
              <a:t>   </a:t>
            </a:r>
            <a:r>
              <a:rPr lang="el-GR" dirty="0" smtClean="0"/>
              <a:t>μπορεί να </a:t>
            </a:r>
            <a:r>
              <a:rPr lang="el-GR" dirty="0"/>
              <a:t>εκφραστεί και με τη μορφή ενός </a:t>
            </a:r>
          </a:p>
          <a:p>
            <a:pPr marL="0" indent="0" algn="ctr">
              <a:spcBef>
                <a:spcPts val="1500"/>
              </a:spcBef>
              <a:buNone/>
            </a:pPr>
            <a:r>
              <a:rPr lang="el-GR" dirty="0"/>
              <a:t>δεκαδικού αριθμού. </a:t>
            </a:r>
          </a:p>
          <a:p>
            <a:pPr marL="0" indent="0">
              <a:buNone/>
            </a:pPr>
            <a:endParaRPr lang="el-GR" dirty="0"/>
          </a:p>
        </p:txBody>
      </p:sp>
      <p:graphicFrame>
        <p:nvGraphicFramePr>
          <p:cNvPr id="4" name="Object 5"/>
          <p:cNvGraphicFramePr>
            <a:graphicFrameLocks noChangeAspect="1"/>
          </p:cNvGraphicFramePr>
          <p:nvPr>
            <p:extLst>
              <p:ext uri="{D42A27DB-BD31-4B8C-83A1-F6EECF244321}">
                <p14:modId xmlns:p14="http://schemas.microsoft.com/office/powerpoint/2010/main" val="789042849"/>
              </p:ext>
            </p:extLst>
          </p:nvPr>
        </p:nvGraphicFramePr>
        <p:xfrm>
          <a:off x="4537199" y="1484710"/>
          <a:ext cx="250825" cy="792162"/>
        </p:xfrm>
        <a:graphic>
          <a:graphicData uri="http://schemas.openxmlformats.org/presentationml/2006/ole">
            <mc:AlternateContent xmlns:mc="http://schemas.openxmlformats.org/markup-compatibility/2006">
              <mc:Choice xmlns:v="urn:schemas-microsoft-com:vml" Requires="v">
                <p:oleObj spid="_x0000_s2072" name="Microsoft Equation 3.0" r:id="rId4" imgW="126890" imgH="393359" progId="Equation.3">
                  <p:embed/>
                </p:oleObj>
              </mc:Choice>
              <mc:Fallback>
                <p:oleObj name="Microsoft Equation 3.0" r:id="rId4" imgW="126890" imgH="393359"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37199" y="1484710"/>
                        <a:ext cx="250825"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8"/>
          <p:cNvGraphicFramePr>
            <a:graphicFrameLocks noChangeAspect="1"/>
          </p:cNvGraphicFramePr>
          <p:nvPr>
            <p:extLst>
              <p:ext uri="{D42A27DB-BD31-4B8C-83A1-F6EECF244321}">
                <p14:modId xmlns:p14="http://schemas.microsoft.com/office/powerpoint/2010/main" val="3359051200"/>
              </p:ext>
            </p:extLst>
          </p:nvPr>
        </p:nvGraphicFramePr>
        <p:xfrm>
          <a:off x="5368652" y="3212976"/>
          <a:ext cx="571500" cy="719138"/>
        </p:xfrm>
        <a:graphic>
          <a:graphicData uri="http://schemas.openxmlformats.org/presentationml/2006/ole">
            <mc:AlternateContent xmlns:mc="http://schemas.openxmlformats.org/markup-compatibility/2006">
              <mc:Choice xmlns:v="urn:schemas-microsoft-com:vml" Requires="v">
                <p:oleObj spid="_x0000_s2073" name="Microsoft Equation 3.0" r:id="rId6" imgW="291973" imgH="368140" progId="Equation.3">
                  <p:embed/>
                </p:oleObj>
              </mc:Choice>
              <mc:Fallback>
                <p:oleObj name="Microsoft Equation 3.0" r:id="rId6" imgW="291973" imgH="3681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68652" y="3212976"/>
                        <a:ext cx="5715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668999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lgn="ctr">
              <a:buNone/>
            </a:pPr>
            <a:r>
              <a:rPr lang="el-GR" sz="2800" dirty="0"/>
              <a:t>Μια τέτοια παράσταση όμως, είναι δυνατή μόνο στην περίπτωση, που ο παρονομαστής q ενός ρητού αριθμού          μπορεί να γραφεί με τη μορφή</a:t>
            </a:r>
            <a:br>
              <a:rPr lang="el-GR" sz="2800" dirty="0"/>
            </a:br>
            <a:r>
              <a:rPr lang="el-GR" sz="2800" b="1" dirty="0"/>
              <a:t>q = 2ν x 5ν. </a:t>
            </a:r>
          </a:p>
          <a:p>
            <a:pPr marL="0" indent="0" algn="ctr">
              <a:buNone/>
            </a:pPr>
            <a:r>
              <a:rPr lang="el-GR" sz="2800" dirty="0"/>
              <a:t>(ως γινόμενο πρώτων παραγόντων το οποίο περιλαμβάνει μόνο τους αριθμούς 2 και 5) </a:t>
            </a:r>
          </a:p>
          <a:p>
            <a:pPr marL="0" indent="0" algn="ctr">
              <a:buNone/>
            </a:pPr>
            <a:r>
              <a:rPr lang="el-GR" sz="2800" dirty="0"/>
              <a:t>ή ως δεκαδικό κλάσμα</a:t>
            </a:r>
          </a:p>
          <a:p>
            <a:pPr marL="0" indent="0">
              <a:buNone/>
            </a:pPr>
            <a:endParaRPr lang="el-GR" dirty="0"/>
          </a:p>
        </p:txBody>
      </p:sp>
      <p:graphicFrame>
        <p:nvGraphicFramePr>
          <p:cNvPr id="4" name="Object 4"/>
          <p:cNvGraphicFramePr>
            <a:graphicFrameLocks noChangeAspect="1"/>
          </p:cNvGraphicFramePr>
          <p:nvPr>
            <p:extLst>
              <p:ext uri="{D42A27DB-BD31-4B8C-83A1-F6EECF244321}">
                <p14:modId xmlns:p14="http://schemas.microsoft.com/office/powerpoint/2010/main" val="3092332441"/>
              </p:ext>
            </p:extLst>
          </p:nvPr>
        </p:nvGraphicFramePr>
        <p:xfrm>
          <a:off x="2809007" y="2420814"/>
          <a:ext cx="250825" cy="792162"/>
        </p:xfrm>
        <a:graphic>
          <a:graphicData uri="http://schemas.openxmlformats.org/presentationml/2006/ole">
            <mc:AlternateContent xmlns:mc="http://schemas.openxmlformats.org/markup-compatibility/2006">
              <mc:Choice xmlns:v="urn:schemas-microsoft-com:vml" Requires="v">
                <p:oleObj spid="_x0000_s3084" name="Microsoft Equation 3.0" r:id="rId4" imgW="126890" imgH="393359" progId="Equation.3">
                  <p:embed/>
                </p:oleObj>
              </mc:Choice>
              <mc:Fallback>
                <p:oleObj name="Microsoft Equation 3.0" r:id="rId4" imgW="126890" imgH="393359"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09007" y="2420814"/>
                        <a:ext cx="250825"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821569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64156" y="1556792"/>
            <a:ext cx="8229600" cy="4896544"/>
          </a:xfrm>
        </p:spPr>
        <p:txBody>
          <a:bodyPr>
            <a:normAutofit fontScale="92500" lnSpcReduction="20000"/>
          </a:bodyPr>
          <a:lstStyle/>
          <a:p>
            <a:pPr marL="0" indent="0" algn="ctr">
              <a:spcBef>
                <a:spcPts val="1800"/>
              </a:spcBef>
              <a:buNone/>
            </a:pPr>
            <a:r>
              <a:rPr lang="el-GR" sz="2800" dirty="0"/>
              <a:t>Σε κάθε άλλη περίπτωση</a:t>
            </a:r>
            <a:r>
              <a:rPr lang="el-GR" sz="2800" dirty="0" smtClean="0"/>
              <a:t>,</a:t>
            </a:r>
            <a:r>
              <a:rPr lang="el-GR" sz="2800" dirty="0"/>
              <a:t/>
            </a:r>
            <a:br>
              <a:rPr lang="el-GR" sz="2800" dirty="0"/>
            </a:br>
            <a:r>
              <a:rPr lang="el-GR" sz="2800" dirty="0"/>
              <a:t>ένα ρητός     αριθμός  μπορεί να παρασταθεί με τη </a:t>
            </a:r>
          </a:p>
          <a:p>
            <a:pPr marL="0" indent="0" algn="ctr">
              <a:spcBef>
                <a:spcPts val="1800"/>
              </a:spcBef>
              <a:buNone/>
            </a:pPr>
            <a:r>
              <a:rPr lang="el-GR" sz="2800" dirty="0"/>
              <a:t>μορφή ενός δεκαδικού αριθμού, ο οποίος προκύπτει ως αποτέλεσμα της διαίρεσης  p : q, </a:t>
            </a:r>
          </a:p>
          <a:p>
            <a:pPr marL="0" indent="0" algn="ctr">
              <a:spcBef>
                <a:spcPts val="1800"/>
              </a:spcBef>
              <a:buNone/>
            </a:pPr>
            <a:r>
              <a:rPr lang="el-GR" sz="2800" dirty="0"/>
              <a:t>με άπειρο πλήθος δεκαδικών ψηφίων, </a:t>
            </a:r>
          </a:p>
          <a:p>
            <a:pPr marL="0" indent="0" algn="ctr">
              <a:spcBef>
                <a:spcPts val="1800"/>
              </a:spcBef>
              <a:buNone/>
            </a:pPr>
            <a:r>
              <a:rPr lang="el-GR" sz="2800" dirty="0"/>
              <a:t>μια ομάδα των οποίων με μέγιστο δυνατό πλήθος</a:t>
            </a:r>
            <a:br>
              <a:rPr lang="el-GR" sz="2800" dirty="0"/>
            </a:br>
            <a:r>
              <a:rPr lang="el-GR" sz="2800" dirty="0"/>
              <a:t>(q-1) επαναλαμβάνεται περιοδικά</a:t>
            </a:r>
            <a:r>
              <a:rPr lang="el-GR" sz="2800" dirty="0" smtClean="0"/>
              <a:t>.</a:t>
            </a:r>
          </a:p>
          <a:p>
            <a:pPr marL="0" indent="0" algn="ctr">
              <a:spcBef>
                <a:spcPts val="1800"/>
              </a:spcBef>
              <a:buNone/>
            </a:pPr>
            <a:r>
              <a:rPr lang="el-GR" altLang="el-GR" sz="2800" b="1" dirty="0" smtClean="0">
                <a:latin typeface="Calibri" panose="020F0502020204030204" pitchFamily="34" charset="0"/>
              </a:rPr>
              <a:t>Παράδειγμα</a:t>
            </a:r>
            <a:endParaRPr lang="el-GR" altLang="el-GR" sz="2800" b="1" dirty="0">
              <a:latin typeface="Calibri" panose="020F0502020204030204" pitchFamily="34" charset="0"/>
            </a:endParaRPr>
          </a:p>
          <a:p>
            <a:pPr marL="0" indent="0" algn="ctr">
              <a:buNone/>
            </a:pPr>
            <a:endParaRPr lang="el-GR" altLang="zh-CN" sz="1700" b="1" i="1" dirty="0" smtClean="0">
              <a:latin typeface="Calibri" panose="020F0502020204030204" pitchFamily="34" charset="0"/>
            </a:endParaRPr>
          </a:p>
          <a:p>
            <a:pPr marL="0" indent="0" algn="ctr">
              <a:buNone/>
            </a:pPr>
            <a:r>
              <a:rPr lang="el-GR" altLang="zh-CN" sz="2800" b="1" i="1" dirty="0" smtClean="0">
                <a:latin typeface="Calibri" panose="020F0502020204030204" pitchFamily="34" charset="0"/>
              </a:rPr>
              <a:t>= </a:t>
            </a:r>
            <a:r>
              <a:rPr lang="el-GR" altLang="zh-CN" sz="2800" b="1" dirty="0">
                <a:latin typeface="Calibri" panose="020F0502020204030204" pitchFamily="34" charset="0"/>
              </a:rPr>
              <a:t>0, 285714  285714 ... </a:t>
            </a:r>
            <a:endParaRPr lang="el-GR" altLang="el-GR" sz="2800" b="1" dirty="0">
              <a:latin typeface="Calibri" panose="020F0502020204030204" pitchFamily="34" charset="0"/>
            </a:endParaRPr>
          </a:p>
          <a:p>
            <a:pPr marL="0" indent="0" algn="ctr">
              <a:buNone/>
            </a:pPr>
            <a:r>
              <a:rPr lang="el-GR" sz="2800" dirty="0" smtClean="0"/>
              <a:t> </a:t>
            </a:r>
            <a:endParaRPr lang="el-GR" sz="2800" dirty="0"/>
          </a:p>
          <a:p>
            <a:pPr marL="0" indent="0">
              <a:buNone/>
            </a:pPr>
            <a:endParaRPr lang="el-GR" dirty="0"/>
          </a:p>
        </p:txBody>
      </p:sp>
      <p:graphicFrame>
        <p:nvGraphicFramePr>
          <p:cNvPr id="4" name="Object 4"/>
          <p:cNvGraphicFramePr>
            <a:graphicFrameLocks noChangeAspect="1"/>
          </p:cNvGraphicFramePr>
          <p:nvPr>
            <p:extLst>
              <p:ext uri="{D42A27DB-BD31-4B8C-83A1-F6EECF244321}">
                <p14:modId xmlns:p14="http://schemas.microsoft.com/office/powerpoint/2010/main" val="3080012421"/>
              </p:ext>
            </p:extLst>
          </p:nvPr>
        </p:nvGraphicFramePr>
        <p:xfrm>
          <a:off x="2555776" y="1628800"/>
          <a:ext cx="250825" cy="792162"/>
        </p:xfrm>
        <a:graphic>
          <a:graphicData uri="http://schemas.openxmlformats.org/presentationml/2006/ole">
            <mc:AlternateContent xmlns:mc="http://schemas.openxmlformats.org/markup-compatibility/2006">
              <mc:Choice xmlns:v="urn:schemas-microsoft-com:vml" Requires="v">
                <p:oleObj spid="_x0000_s4118" name="Microsoft Equation 3.0" r:id="rId4" imgW="126890" imgH="393359" progId="Equation.3">
                  <p:embed/>
                </p:oleObj>
              </mc:Choice>
              <mc:Fallback>
                <p:oleObj name="Microsoft Equation 3.0" r:id="rId4" imgW="126890" imgH="393359"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776" y="1628800"/>
                        <a:ext cx="250825"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12"/>
          <p:cNvGraphicFramePr>
            <a:graphicFrameLocks noChangeAspect="1"/>
          </p:cNvGraphicFramePr>
          <p:nvPr>
            <p:extLst>
              <p:ext uri="{D42A27DB-BD31-4B8C-83A1-F6EECF244321}">
                <p14:modId xmlns:p14="http://schemas.microsoft.com/office/powerpoint/2010/main" val="1660018119"/>
              </p:ext>
            </p:extLst>
          </p:nvPr>
        </p:nvGraphicFramePr>
        <p:xfrm>
          <a:off x="2493864" y="5229200"/>
          <a:ext cx="312737" cy="936625"/>
        </p:xfrm>
        <a:graphic>
          <a:graphicData uri="http://schemas.openxmlformats.org/presentationml/2006/ole">
            <mc:AlternateContent xmlns:mc="http://schemas.openxmlformats.org/markup-compatibility/2006">
              <mc:Choice xmlns:v="urn:schemas-microsoft-com:vml" Requires="v">
                <p:oleObj spid="_x0000_s4119" name="Microsoft Equation 3.0" r:id="rId6" imgW="126945" imgH="368140" progId="Equation.3">
                  <p:embed/>
                </p:oleObj>
              </mc:Choice>
              <mc:Fallback>
                <p:oleObj name="Microsoft Equation 3.0" r:id="rId6" imgW="126945" imgH="3681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93864" y="5229200"/>
                        <a:ext cx="312737"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920548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ΣΥΜΒΟΛΙΚΗ ΕΚΦΡΑΣΗ ΔΕΚΑΔΙΚΩΝ ΑΡΙΘΜΩΝ</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92500"/>
          </a:bodyPr>
          <a:lstStyle/>
          <a:p>
            <a:pPr marL="0" indent="0" algn="ctr">
              <a:buNone/>
            </a:pPr>
            <a:r>
              <a:rPr lang="el-GR" sz="2400" b="1" dirty="0"/>
              <a:t>Η συμβολική έκφραση των δεκαδικών αριθμών αποτελεί για πολλά παιδιά πηγή παρανοήσεων. </a:t>
            </a:r>
          </a:p>
          <a:p>
            <a:pPr marL="514350" indent="-514350">
              <a:buFont typeface="+mj-lt"/>
              <a:buAutoNum type="arabicPeriod"/>
            </a:pPr>
            <a:r>
              <a:rPr lang="el-GR" sz="2700" dirty="0"/>
              <a:t>Η γραφή των δεκαδικών αριθμών βασισμένη στη δομή και στις ιδιότητες του δεκαδικού συστήματος αρίθμησης παραπέμπει επιφανειακά στους φυσικούς αριθμούς.</a:t>
            </a:r>
          </a:p>
          <a:p>
            <a:pPr marL="514350" indent="-514350">
              <a:buFont typeface="+mj-lt"/>
              <a:buAutoNum type="arabicPeriod"/>
            </a:pPr>
            <a:r>
              <a:rPr lang="el-GR" sz="2700" dirty="0"/>
              <a:t>Η γραφή κάθε δεκαδικού αριθμού προβάλλει άμεσα το μέτρο του “μέρους” συγκαλύπτοντας μέσα στο συμβολισμό το μέτρο του “όλου” στο οποίο αναφέρεται. </a:t>
            </a:r>
            <a:endParaRPr lang="el-GR" sz="2700" dirty="0" smtClean="0"/>
          </a:p>
          <a:p>
            <a:pPr marL="0" lvl="1" indent="0" algn="ctr">
              <a:buNone/>
            </a:pPr>
            <a:r>
              <a:rPr lang="el-GR" altLang="zh-CN" sz="2700" b="1" dirty="0">
                <a:latin typeface="Calibri" panose="020F0502020204030204" pitchFamily="34" charset="0"/>
              </a:rPr>
              <a:t>0,45 παραπέμπει στον αριθμό 45 (πλήθος διακριτών μονάδων) και όχι στο</a:t>
            </a:r>
            <a:endParaRPr lang="el-GR" altLang="el-GR" sz="2700" b="1" dirty="0">
              <a:latin typeface="Calibri" panose="020F0502020204030204" pitchFamily="34" charset="0"/>
            </a:endParaRPr>
          </a:p>
          <a:p>
            <a:pPr marL="514350" indent="-514350">
              <a:buFont typeface="+mj-lt"/>
              <a:buAutoNum type="arabicPeriod"/>
            </a:pPr>
            <a:endParaRPr lang="el-GR" sz="2800" b="1" dirty="0"/>
          </a:p>
          <a:p>
            <a:pPr marL="0" indent="0">
              <a:buNone/>
            </a:pPr>
            <a:endParaRPr lang="el-GR" dirty="0"/>
          </a:p>
        </p:txBody>
      </p:sp>
      <p:graphicFrame>
        <p:nvGraphicFramePr>
          <p:cNvPr id="4" name="Object 5"/>
          <p:cNvGraphicFramePr>
            <a:graphicFrameLocks noChangeAspect="1"/>
          </p:cNvGraphicFramePr>
          <p:nvPr>
            <p:extLst>
              <p:ext uri="{D42A27DB-BD31-4B8C-83A1-F6EECF244321}">
                <p14:modId xmlns:p14="http://schemas.microsoft.com/office/powerpoint/2010/main" val="779883498"/>
              </p:ext>
            </p:extLst>
          </p:nvPr>
        </p:nvGraphicFramePr>
        <p:xfrm>
          <a:off x="6084168" y="5373216"/>
          <a:ext cx="576262" cy="790575"/>
        </p:xfrm>
        <a:graphic>
          <a:graphicData uri="http://schemas.openxmlformats.org/presentationml/2006/ole">
            <mc:AlternateContent xmlns:mc="http://schemas.openxmlformats.org/markup-compatibility/2006">
              <mc:Choice xmlns:v="urn:schemas-microsoft-com:vml" Requires="v">
                <p:oleObj spid="_x0000_s5132" name="Microsoft Equation 3.0" r:id="rId4" imgW="253780" imgH="355292" progId="Equation.3">
                  <p:embed/>
                </p:oleObj>
              </mc:Choice>
              <mc:Fallback>
                <p:oleObj name="Microsoft Equation 3.0" r:id="rId4" imgW="253780" imgH="355292"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84168" y="5373216"/>
                        <a:ext cx="576262"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899541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ΕΞΕΛΙΞΗ ΤΗΣ ΕΝΝΟΙΑΣ ΤΟΥ </a:t>
            </a:r>
            <a:r>
              <a:rPr lang="el-GR" dirty="0" smtClean="0"/>
              <a:t>ΑΡΙΘΜΟΥ (1)</a:t>
            </a:r>
            <a:endParaRPr lang="el-GR" dirty="0"/>
          </a:p>
        </p:txBody>
      </p:sp>
      <p:sp>
        <p:nvSpPr>
          <p:cNvPr id="3" name="Θέση περιεχομένου 2"/>
          <p:cNvSpPr>
            <a:spLocks noGrp="1"/>
          </p:cNvSpPr>
          <p:nvPr>
            <p:ph idx="1"/>
          </p:nvPr>
        </p:nvSpPr>
        <p:spPr>
          <a:xfrm>
            <a:off x="395536" y="1556792"/>
            <a:ext cx="8568952" cy="4824536"/>
          </a:xfrm>
        </p:spPr>
        <p:txBody>
          <a:bodyPr>
            <a:noAutofit/>
          </a:bodyPr>
          <a:lstStyle/>
          <a:p>
            <a:pPr marL="0" indent="0" algn="ctr">
              <a:lnSpc>
                <a:spcPct val="120000"/>
              </a:lnSpc>
              <a:spcBef>
                <a:spcPts val="0"/>
              </a:spcBef>
              <a:spcAft>
                <a:spcPts val="1800"/>
              </a:spcAft>
              <a:buNone/>
            </a:pPr>
            <a:r>
              <a:rPr lang="el-GR" sz="2600" dirty="0"/>
              <a:t>Στην εξέλιξη της έννοιας του αριθμού διαπιστώνεται μία επαναλαμβανόμενη διαδικασία. </a:t>
            </a:r>
            <a:endParaRPr lang="el-GR" sz="2600" dirty="0"/>
          </a:p>
          <a:p>
            <a:pPr marL="0" indent="0" algn="ctr">
              <a:lnSpc>
                <a:spcPct val="120000"/>
              </a:lnSpc>
              <a:spcBef>
                <a:spcPts val="0"/>
              </a:spcBef>
              <a:spcAft>
                <a:spcPts val="1800"/>
              </a:spcAft>
              <a:buNone/>
            </a:pPr>
            <a:r>
              <a:rPr lang="el-GR" sz="2600" dirty="0"/>
              <a:t>Οι </a:t>
            </a:r>
            <a:r>
              <a:rPr lang="el-GR" sz="2600" dirty="0"/>
              <a:t>υπολογιστικές τεχνικές αναπτύσσονται περιλαμβάνοντας μόνο αποδεκτές έννοιες του αριθμού. </a:t>
            </a:r>
            <a:endParaRPr lang="el-GR" sz="2600" dirty="0"/>
          </a:p>
          <a:p>
            <a:pPr marL="0" indent="0" algn="ctr">
              <a:lnSpc>
                <a:spcPct val="120000"/>
              </a:lnSpc>
              <a:spcBef>
                <a:spcPts val="0"/>
              </a:spcBef>
              <a:spcAft>
                <a:spcPts val="1800"/>
              </a:spcAft>
              <a:buNone/>
            </a:pPr>
            <a:r>
              <a:rPr lang="el-GR" sz="2600" dirty="0"/>
              <a:t>Η </a:t>
            </a:r>
            <a:r>
              <a:rPr lang="el-GR" sz="2600" dirty="0"/>
              <a:t>ανάπτυξη των υπολογιστικών τεχνικών οδηγεί σε νέες μαθηματικές οντότητες που παράγονται κατά την εφαρμογή τους και κατά συνέπεια σε αδιέξοδα, τα οποία προβάλλουν την ανάγκη τροποποίησης και επέκτασης της μέχρι τότε καθιερωμένης έννοιας του αριθμού. </a:t>
            </a:r>
            <a:endParaRPr lang="el-GR" sz="2600" dirty="0"/>
          </a:p>
        </p:txBody>
      </p:sp>
    </p:spTree>
    <p:extLst>
      <p:ext uri="{BB962C8B-B14F-4D97-AF65-F5344CB8AC3E}">
        <p14:creationId xmlns:p14="http://schemas.microsoft.com/office/powerpoint/2010/main" val="27762057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spcAft>
                <a:spcPts val="1800"/>
              </a:spcAft>
            </a:pPr>
            <a:r>
              <a:rPr lang="el-GR" dirty="0" smtClean="0"/>
              <a:t>Η ΕΞΕΛΙΞΗ ΤΗΣ ΕΝΝΟΙΑΣ ΤΟΥ </a:t>
            </a:r>
            <a:r>
              <a:rPr lang="el-GR" dirty="0" smtClean="0"/>
              <a:t>ΑΡΙΘΜΟΥ (2)</a:t>
            </a:r>
            <a:endParaRPr lang="el-GR" dirty="0"/>
          </a:p>
        </p:txBody>
      </p:sp>
      <p:sp>
        <p:nvSpPr>
          <p:cNvPr id="3" name="Θέση περιεχομένου 2"/>
          <p:cNvSpPr>
            <a:spLocks noGrp="1"/>
          </p:cNvSpPr>
          <p:nvPr>
            <p:ph idx="1"/>
          </p:nvPr>
        </p:nvSpPr>
        <p:spPr>
          <a:xfrm>
            <a:off x="395536" y="1556792"/>
            <a:ext cx="8568952" cy="4824536"/>
          </a:xfrm>
        </p:spPr>
        <p:txBody>
          <a:bodyPr>
            <a:noAutofit/>
          </a:bodyPr>
          <a:lstStyle/>
          <a:p>
            <a:pPr marL="0" indent="0" algn="ctr">
              <a:spcBef>
                <a:spcPts val="0"/>
              </a:spcBef>
              <a:spcAft>
                <a:spcPts val="1800"/>
              </a:spcAft>
              <a:buNone/>
            </a:pPr>
            <a:r>
              <a:rPr lang="el-GR" sz="2800" dirty="0" smtClean="0"/>
              <a:t>Η </a:t>
            </a:r>
            <a:r>
              <a:rPr lang="el-GR" sz="2800" dirty="0"/>
              <a:t>έννοια του αριθμού τροποποιείται και επεκτείνεται ώστε να αποδοθεί ένα νόημα στις νέες μαθηματικές οντότητες. </a:t>
            </a:r>
            <a:endParaRPr lang="el-GR" sz="2800" dirty="0" smtClean="0"/>
          </a:p>
          <a:p>
            <a:pPr marL="0" indent="0" algn="ctr">
              <a:spcBef>
                <a:spcPts val="0"/>
              </a:spcBef>
              <a:spcAft>
                <a:spcPts val="1800"/>
              </a:spcAft>
              <a:buNone/>
            </a:pPr>
            <a:r>
              <a:rPr lang="el-GR" sz="2800" dirty="0" smtClean="0"/>
              <a:t>Η </a:t>
            </a:r>
            <a:r>
              <a:rPr lang="el-GR" sz="2800" dirty="0"/>
              <a:t>τροποποίηση και επέκταση της έννοιας του αριθμού ανοίγει νέα πεδία εφαρμογής και οδηγεί σε μια νέα ανάπτυξη υπολογιστικών τεχνικών</a:t>
            </a:r>
            <a:r>
              <a:rPr lang="el-GR" sz="2800" dirty="0" smtClean="0"/>
              <a:t>.</a:t>
            </a:r>
            <a:endParaRPr lang="el-GR" sz="2800" dirty="0"/>
          </a:p>
        </p:txBody>
      </p:sp>
    </p:spTree>
    <p:extLst>
      <p:ext uri="{BB962C8B-B14F-4D97-AF65-F5344CB8AC3E}">
        <p14:creationId xmlns:p14="http://schemas.microsoft.com/office/powerpoint/2010/main" val="5810093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ΕΝΝΟΙΑ ΑΡΡΗΤΟΥ ΑΡΙΘΜΟΥ</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92500"/>
          </a:bodyPr>
          <a:lstStyle/>
          <a:p>
            <a:pPr marL="0" indent="0" algn="ctr">
              <a:buNone/>
            </a:pPr>
            <a:r>
              <a:rPr lang="el-GR" sz="3100" dirty="0"/>
              <a:t>Η αναγκαιότητα αριθμητικής έκφρασης της σχέσης δύο μεγεθών τα οποία δεν έχουν κοινό μέτρο που να τα μετρά και να δίνει ως αποτέλεσμα έναν ακέραιο ή έναν ρητό αριθμό. </a:t>
            </a:r>
          </a:p>
          <a:p>
            <a:pPr marL="0" indent="0" algn="ctr">
              <a:buNone/>
            </a:pPr>
            <a:r>
              <a:rPr lang="el-GR" sz="3100" dirty="0"/>
              <a:t>είναι δηλαδή μεγέθη ασύμμετρα</a:t>
            </a:r>
          </a:p>
          <a:p>
            <a:pPr marL="0" indent="0" algn="ctr">
              <a:buNone/>
            </a:pPr>
            <a:r>
              <a:rPr lang="el-GR" sz="3100" dirty="0"/>
              <a:t>επιβάλλουν την έννοια του </a:t>
            </a:r>
            <a:r>
              <a:rPr lang="el-GR" sz="3100" b="1" dirty="0"/>
              <a:t>άρρητου αριθμού </a:t>
            </a:r>
          </a:p>
          <a:p>
            <a:pPr marL="0" indent="0" algn="ctr">
              <a:buNone/>
            </a:pPr>
            <a:r>
              <a:rPr lang="el-GR" sz="3100" b="1" dirty="0"/>
              <a:t>Παράδειγμα</a:t>
            </a:r>
          </a:p>
          <a:p>
            <a:pPr marL="0" indent="0" algn="ctr">
              <a:buNone/>
            </a:pPr>
            <a:r>
              <a:rPr lang="el-GR" sz="3100" b="1" dirty="0" smtClean="0"/>
              <a:t>το </a:t>
            </a:r>
            <a:r>
              <a:rPr lang="el-GR" sz="3100" b="1" dirty="0"/>
              <a:t>μήκος ενός κύκλου με μέτρο τη διάμετρό του </a:t>
            </a:r>
            <a:r>
              <a:rPr lang="el-GR" sz="3100" b="1" dirty="0" smtClean="0"/>
              <a:t>(π), </a:t>
            </a:r>
            <a:r>
              <a:rPr lang="el-GR" sz="3100" b="1" dirty="0"/>
              <a:t>ή η διαγώνιος ενός τετραγώνου πλευράς μήκους 1 </a:t>
            </a:r>
          </a:p>
          <a:p>
            <a:pPr marL="0" indent="0">
              <a:buNone/>
            </a:pPr>
            <a:endParaRPr lang="el-GR" dirty="0"/>
          </a:p>
        </p:txBody>
      </p:sp>
    </p:spTree>
    <p:extLst>
      <p:ext uri="{BB962C8B-B14F-4D97-AF65-F5344CB8AC3E}">
        <p14:creationId xmlns:p14="http://schemas.microsoft.com/office/powerpoint/2010/main" val="11915106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ΠΡΑΓΜΑΤΙΚΟΙ ΑΡΙΘΜΟΙ	</a:t>
            </a:r>
            <a:endParaRPr lang="el-GR" dirty="0"/>
          </a:p>
        </p:txBody>
      </p:sp>
      <p:sp>
        <p:nvSpPr>
          <p:cNvPr id="3" name="Θέση περιεχομένου 2"/>
          <p:cNvSpPr>
            <a:spLocks noGrp="1"/>
          </p:cNvSpPr>
          <p:nvPr>
            <p:ph idx="1"/>
          </p:nvPr>
        </p:nvSpPr>
        <p:spPr>
          <a:xfrm>
            <a:off x="464156" y="1556792"/>
            <a:ext cx="8229600" cy="4824536"/>
          </a:xfrm>
        </p:spPr>
        <p:txBody>
          <a:bodyPr>
            <a:normAutofit fontScale="92500"/>
          </a:bodyPr>
          <a:lstStyle/>
          <a:p>
            <a:pPr marL="0" indent="0" algn="ctr">
              <a:buNone/>
            </a:pPr>
            <a:r>
              <a:rPr lang="el-GR" dirty="0"/>
              <a:t>άρρητοι είναι οι αριθμοί που δεν είναι ρητοί</a:t>
            </a:r>
          </a:p>
          <a:p>
            <a:pPr marL="0" indent="0" algn="ctr">
              <a:buNone/>
            </a:pPr>
            <a:endParaRPr lang="el-GR" dirty="0"/>
          </a:p>
          <a:p>
            <a:pPr marL="0" indent="0" algn="ctr">
              <a:buNone/>
            </a:pPr>
            <a:r>
              <a:rPr lang="el-GR" dirty="0"/>
              <a:t>Ρητοί και άρρητοι αριθμοί μαζί ονομάζονται </a:t>
            </a:r>
            <a:r>
              <a:rPr lang="el-GR" b="1" dirty="0"/>
              <a:t>πραγματικοί αριθμοί</a:t>
            </a:r>
            <a:r>
              <a:rPr lang="el-GR" dirty="0"/>
              <a:t>. </a:t>
            </a:r>
          </a:p>
          <a:p>
            <a:pPr marL="0" indent="0" algn="ctr">
              <a:buNone/>
            </a:pPr>
            <a:endParaRPr lang="el-GR" dirty="0"/>
          </a:p>
          <a:p>
            <a:pPr marL="0" indent="0" algn="ctr">
              <a:buNone/>
            </a:pPr>
            <a:r>
              <a:rPr lang="el-GR" dirty="0"/>
              <a:t>Με τους </a:t>
            </a:r>
            <a:r>
              <a:rPr lang="el-GR" b="1" dirty="0"/>
              <a:t>πραγματικούς αριθμούς </a:t>
            </a:r>
            <a:r>
              <a:rPr lang="el-GR" dirty="0"/>
              <a:t>παρέχεται η δυνατότητα έκφρασης κάθε μετρήσιμου στοιχείου της πραγματικότητας και οποιουδήποτε αποτελέσματος μαθηματικής πράξης</a:t>
            </a:r>
          </a:p>
          <a:p>
            <a:pPr marL="0" indent="0">
              <a:buNone/>
            </a:pPr>
            <a:endParaRPr lang="el-GR" dirty="0"/>
          </a:p>
        </p:txBody>
      </p:sp>
    </p:spTree>
    <p:extLst>
      <p:ext uri="{BB962C8B-B14F-4D97-AF65-F5344CB8AC3E}">
        <p14:creationId xmlns:p14="http://schemas.microsoft.com/office/powerpoint/2010/main" val="586619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
            </a:r>
            <a:br>
              <a:rPr lang="el-GR" dirty="0" smtClean="0"/>
            </a:br>
            <a:r>
              <a:rPr lang="el-GR" sz="5300" dirty="0" smtClean="0"/>
              <a:t>ΦΥΣΙΚΟΙ ΑΡΙΘΜΟΙ Ν</a:t>
            </a:r>
            <a:r>
              <a:rPr lang="el-GR" dirty="0"/>
              <a:t/>
            </a:r>
            <a:br>
              <a:rPr lang="el-GR" dirty="0"/>
            </a:br>
            <a:endParaRPr lang="el-GR" dirty="0"/>
          </a:p>
        </p:txBody>
      </p:sp>
      <p:sp>
        <p:nvSpPr>
          <p:cNvPr id="6" name="Text Box 4"/>
          <p:cNvSpPr txBox="1">
            <a:spLocks noChangeArrowheads="1"/>
          </p:cNvSpPr>
          <p:nvPr/>
        </p:nvSpPr>
        <p:spPr bwMode="auto">
          <a:xfrm>
            <a:off x="900113" y="1603598"/>
            <a:ext cx="3384550"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l-GR" altLang="el-GR" b="1" dirty="0">
                <a:latin typeface="+mn-lt"/>
              </a:rPr>
              <a:t>Απαρίθμηση</a:t>
            </a:r>
            <a:r>
              <a:rPr lang="el-GR" altLang="el-GR" b="1" dirty="0">
                <a:solidFill>
                  <a:srgbClr val="FF0000"/>
                </a:solidFill>
                <a:latin typeface="+mn-lt"/>
              </a:rPr>
              <a:t>  	</a:t>
            </a:r>
          </a:p>
          <a:p>
            <a:pPr lvl="1">
              <a:spcBef>
                <a:spcPct val="50000"/>
              </a:spcBef>
              <a:buFontTx/>
              <a:buNone/>
            </a:pPr>
            <a:r>
              <a:rPr lang="el-GR" altLang="el-GR" b="1" dirty="0">
                <a:latin typeface="+mn-lt"/>
              </a:rPr>
              <a:t>Διάταξη</a:t>
            </a:r>
            <a:r>
              <a:rPr lang="el-GR" altLang="el-GR" b="1" dirty="0">
                <a:solidFill>
                  <a:srgbClr val="FF0000"/>
                </a:solidFill>
                <a:latin typeface="+mn-lt"/>
              </a:rPr>
              <a:t>		         </a:t>
            </a:r>
          </a:p>
        </p:txBody>
      </p:sp>
      <p:sp>
        <p:nvSpPr>
          <p:cNvPr id="7" name="Text Box 6"/>
          <p:cNvSpPr txBox="1">
            <a:spLocks noChangeArrowheads="1"/>
          </p:cNvSpPr>
          <p:nvPr/>
        </p:nvSpPr>
        <p:spPr bwMode="auto">
          <a:xfrm>
            <a:off x="3924300" y="1603598"/>
            <a:ext cx="4681538"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l-GR" altLang="el-GR" dirty="0" err="1">
                <a:latin typeface="+mn-lt"/>
              </a:rPr>
              <a:t>πληθικός</a:t>
            </a:r>
            <a:r>
              <a:rPr lang="el-GR" altLang="el-GR" b="1" dirty="0">
                <a:solidFill>
                  <a:schemeClr val="bg2"/>
                </a:solidFill>
                <a:latin typeface="+mn-lt"/>
              </a:rPr>
              <a:t>	</a:t>
            </a:r>
            <a:r>
              <a:rPr lang="el-GR" altLang="el-GR" b="1" dirty="0">
                <a:latin typeface="+mn-lt"/>
              </a:rPr>
              <a:t>αριθμός</a:t>
            </a:r>
          </a:p>
          <a:p>
            <a:pPr eaLnBrk="1" hangingPunct="1">
              <a:spcBef>
                <a:spcPct val="50000"/>
              </a:spcBef>
              <a:buFontTx/>
              <a:buNone/>
            </a:pPr>
            <a:r>
              <a:rPr lang="el-GR" altLang="el-GR" dirty="0">
                <a:latin typeface="+mn-lt"/>
              </a:rPr>
              <a:t>διατακτικός</a:t>
            </a:r>
            <a:r>
              <a:rPr lang="el-GR" altLang="el-GR" b="1" dirty="0">
                <a:solidFill>
                  <a:schemeClr val="bg2"/>
                </a:solidFill>
                <a:latin typeface="+mn-lt"/>
              </a:rPr>
              <a:t> </a:t>
            </a:r>
            <a:r>
              <a:rPr lang="el-GR" altLang="el-GR" b="1" dirty="0">
                <a:latin typeface="+mn-lt"/>
              </a:rPr>
              <a:t>αριθμός</a:t>
            </a:r>
          </a:p>
        </p:txBody>
      </p:sp>
      <p:sp>
        <p:nvSpPr>
          <p:cNvPr id="8" name="Text Box 9"/>
          <p:cNvSpPr txBox="1">
            <a:spLocks noChangeArrowheads="1"/>
          </p:cNvSpPr>
          <p:nvPr/>
        </p:nvSpPr>
        <p:spPr bwMode="auto">
          <a:xfrm>
            <a:off x="1116013" y="4195986"/>
            <a:ext cx="6911975"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3600" dirty="0">
                <a:latin typeface="+mn-lt"/>
              </a:rPr>
              <a:t>Φυσικοί αριθμοί	Ν</a:t>
            </a:r>
          </a:p>
          <a:p>
            <a:pPr algn="ctr" eaLnBrk="1" hangingPunct="1">
              <a:spcBef>
                <a:spcPct val="50000"/>
              </a:spcBef>
              <a:buFontTx/>
              <a:buNone/>
            </a:pPr>
            <a:r>
              <a:rPr lang="el-GR" altLang="el-GR" sz="3600" dirty="0">
                <a:latin typeface="+mn-lt"/>
              </a:rPr>
              <a:t>1, 2, 3, 4, 5, 6, 7, 8, 9, ……</a:t>
            </a:r>
          </a:p>
        </p:txBody>
      </p:sp>
    </p:spTree>
    <p:extLst>
      <p:ext uri="{BB962C8B-B14F-4D97-AF65-F5344CB8AC3E}">
        <p14:creationId xmlns:p14="http://schemas.microsoft.com/office/powerpoint/2010/main" val="268013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2"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amond(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1" fill="hold" grpId="3"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7" grpId="2"/>
      <p:bldP spid="7" grpId="3"/>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539750" y="2492375"/>
            <a:ext cx="24479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400" b="1" dirty="0">
                <a:latin typeface="Calibri" panose="020F0502020204030204" pitchFamily="34" charset="0"/>
              </a:rPr>
              <a:t>Φυσικοί αριθμοί</a:t>
            </a:r>
          </a:p>
          <a:p>
            <a:pPr algn="ctr" eaLnBrk="1" hangingPunct="1">
              <a:spcBef>
                <a:spcPct val="50000"/>
              </a:spcBef>
              <a:buFontTx/>
              <a:buNone/>
            </a:pPr>
            <a:r>
              <a:rPr lang="el-GR" altLang="el-GR" sz="2400" b="1" dirty="0">
                <a:latin typeface="Calibri" panose="020F0502020204030204" pitchFamily="34" charset="0"/>
              </a:rPr>
              <a:t>0,1,2,3,4,5, …</a:t>
            </a:r>
          </a:p>
        </p:txBody>
      </p:sp>
      <p:sp>
        <p:nvSpPr>
          <p:cNvPr id="5" name="Text Box 5"/>
          <p:cNvSpPr txBox="1">
            <a:spLocks noChangeArrowheads="1"/>
          </p:cNvSpPr>
          <p:nvPr/>
        </p:nvSpPr>
        <p:spPr bwMode="auto">
          <a:xfrm>
            <a:off x="2700338" y="908050"/>
            <a:ext cx="302418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400" b="1" dirty="0">
                <a:latin typeface="Calibri" panose="020F0502020204030204" pitchFamily="34" charset="0"/>
              </a:rPr>
              <a:t>Ακέραιοι αριθμοί</a:t>
            </a:r>
          </a:p>
          <a:p>
            <a:pPr algn="ctr" eaLnBrk="1" hangingPunct="1">
              <a:spcBef>
                <a:spcPct val="50000"/>
              </a:spcBef>
              <a:buFontTx/>
              <a:buNone/>
            </a:pPr>
            <a:r>
              <a:rPr lang="el-GR" altLang="el-GR" sz="2400" b="1" dirty="0">
                <a:latin typeface="Calibri" panose="020F0502020204030204" pitchFamily="34" charset="0"/>
              </a:rPr>
              <a:t>0, </a:t>
            </a:r>
            <a:r>
              <a:rPr lang="en-US" altLang="el-GR" sz="2400" b="1" dirty="0">
                <a:latin typeface="Calibri" panose="020F0502020204030204" pitchFamily="34" charset="0"/>
                <a:cs typeface="Times New Roman" panose="02020603050405020304" pitchFamily="18" charset="0"/>
              </a:rPr>
              <a:t>±</a:t>
            </a:r>
            <a:r>
              <a:rPr lang="el-GR" altLang="el-GR" sz="2400" b="1" dirty="0">
                <a:latin typeface="Calibri" panose="020F0502020204030204" pitchFamily="34" charset="0"/>
              </a:rPr>
              <a:t>1, </a:t>
            </a:r>
            <a:r>
              <a:rPr lang="en-US" altLang="el-GR" sz="2400" b="1" dirty="0">
                <a:latin typeface="Calibri" panose="020F0502020204030204" pitchFamily="34" charset="0"/>
                <a:cs typeface="Times New Roman" panose="02020603050405020304" pitchFamily="18" charset="0"/>
              </a:rPr>
              <a:t>±</a:t>
            </a:r>
            <a:r>
              <a:rPr lang="el-GR" altLang="el-GR" sz="2400" b="1" dirty="0">
                <a:latin typeface="Calibri" panose="020F0502020204030204" pitchFamily="34" charset="0"/>
              </a:rPr>
              <a:t>2, </a:t>
            </a:r>
            <a:r>
              <a:rPr lang="en-US" altLang="el-GR" sz="2400" b="1" dirty="0">
                <a:latin typeface="Calibri" panose="020F0502020204030204" pitchFamily="34" charset="0"/>
              </a:rPr>
              <a:t>±</a:t>
            </a:r>
            <a:r>
              <a:rPr lang="el-GR" altLang="el-GR" sz="2400" dirty="0">
                <a:latin typeface="Calibri" panose="020F0502020204030204" pitchFamily="34" charset="0"/>
              </a:rPr>
              <a:t> </a:t>
            </a:r>
            <a:r>
              <a:rPr lang="el-GR" altLang="el-GR" sz="2400" b="1" dirty="0">
                <a:latin typeface="Calibri" panose="020F0502020204030204" pitchFamily="34" charset="0"/>
              </a:rPr>
              <a:t>3, …</a:t>
            </a:r>
          </a:p>
        </p:txBody>
      </p:sp>
      <p:sp>
        <p:nvSpPr>
          <p:cNvPr id="6" name="Text Box 6"/>
          <p:cNvSpPr txBox="1">
            <a:spLocks noChangeArrowheads="1"/>
          </p:cNvSpPr>
          <p:nvPr/>
        </p:nvSpPr>
        <p:spPr bwMode="auto">
          <a:xfrm>
            <a:off x="2484438" y="4652963"/>
            <a:ext cx="30241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400" b="1" dirty="0">
                <a:latin typeface="Calibri" panose="020F0502020204030204" pitchFamily="34" charset="0"/>
              </a:rPr>
              <a:t>Κλασματικοί αριθμοί</a:t>
            </a:r>
          </a:p>
        </p:txBody>
      </p:sp>
      <p:graphicFrame>
        <p:nvGraphicFramePr>
          <p:cNvPr id="7" name="Object 7"/>
          <p:cNvGraphicFramePr>
            <a:graphicFrameLocks noChangeAspect="1"/>
          </p:cNvGraphicFramePr>
          <p:nvPr>
            <p:extLst>
              <p:ext uri="{D42A27DB-BD31-4B8C-83A1-F6EECF244321}">
                <p14:modId xmlns:p14="http://schemas.microsoft.com/office/powerpoint/2010/main" val="3787887502"/>
              </p:ext>
            </p:extLst>
          </p:nvPr>
        </p:nvGraphicFramePr>
        <p:xfrm>
          <a:off x="3851275" y="5084763"/>
          <a:ext cx="250825" cy="792162"/>
        </p:xfrm>
        <a:graphic>
          <a:graphicData uri="http://schemas.openxmlformats.org/presentationml/2006/ole">
            <mc:AlternateContent xmlns:mc="http://schemas.openxmlformats.org/markup-compatibility/2006">
              <mc:Choice xmlns:v="urn:schemas-microsoft-com:vml" Requires="v">
                <p:oleObj spid="_x0000_s6166" name="Microsoft Equation 3.0" r:id="rId4" imgW="126890" imgH="393359" progId="Equation.3">
                  <p:embed/>
                </p:oleObj>
              </mc:Choice>
              <mc:Fallback>
                <p:oleObj name="Microsoft Equation 3.0" r:id="rId4" imgW="126890" imgH="393359"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1275" y="5084763"/>
                        <a:ext cx="250825"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 Box 8"/>
          <p:cNvSpPr txBox="1">
            <a:spLocks noChangeArrowheads="1"/>
          </p:cNvSpPr>
          <p:nvPr/>
        </p:nvSpPr>
        <p:spPr bwMode="auto">
          <a:xfrm>
            <a:off x="3779838" y="2636838"/>
            <a:ext cx="302418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400" b="1" dirty="0">
                <a:latin typeface="Calibri" panose="020F0502020204030204" pitchFamily="34" charset="0"/>
              </a:rPr>
              <a:t>Ρητοί αριθμοί</a:t>
            </a:r>
          </a:p>
          <a:p>
            <a:pPr algn="ctr" eaLnBrk="1" hangingPunct="1">
              <a:spcBef>
                <a:spcPct val="50000"/>
              </a:spcBef>
              <a:buFontTx/>
              <a:buNone/>
            </a:pPr>
            <a:r>
              <a:rPr lang="en-US" altLang="el-GR" sz="2400" b="1" dirty="0">
                <a:latin typeface="Calibri" panose="020F0502020204030204" pitchFamily="34" charset="0"/>
                <a:cs typeface="Times New Roman" panose="02020603050405020304" pitchFamily="18" charset="0"/>
              </a:rPr>
              <a:t>±</a:t>
            </a:r>
            <a:endParaRPr lang="el-GR" altLang="el-GR" sz="2400" b="1" dirty="0">
              <a:latin typeface="Calibri" panose="020F0502020204030204" pitchFamily="34" charset="0"/>
            </a:endParaRPr>
          </a:p>
        </p:txBody>
      </p:sp>
      <p:graphicFrame>
        <p:nvGraphicFramePr>
          <p:cNvPr id="9" name="Object 9"/>
          <p:cNvGraphicFramePr>
            <a:graphicFrameLocks noChangeAspect="1"/>
          </p:cNvGraphicFramePr>
          <p:nvPr>
            <p:extLst>
              <p:ext uri="{D42A27DB-BD31-4B8C-83A1-F6EECF244321}">
                <p14:modId xmlns:p14="http://schemas.microsoft.com/office/powerpoint/2010/main" val="3221706229"/>
              </p:ext>
            </p:extLst>
          </p:nvPr>
        </p:nvGraphicFramePr>
        <p:xfrm>
          <a:off x="5435600" y="3141663"/>
          <a:ext cx="250825" cy="792162"/>
        </p:xfrm>
        <a:graphic>
          <a:graphicData uri="http://schemas.openxmlformats.org/presentationml/2006/ole">
            <mc:AlternateContent xmlns:mc="http://schemas.openxmlformats.org/markup-compatibility/2006">
              <mc:Choice xmlns:v="urn:schemas-microsoft-com:vml" Requires="v">
                <p:oleObj spid="_x0000_s6167" name="Microsoft Equation 3.0" r:id="rId6" imgW="126890" imgH="393359" progId="Equation.3">
                  <p:embed/>
                </p:oleObj>
              </mc:Choice>
              <mc:Fallback>
                <p:oleObj name="Microsoft Equation 3.0" r:id="rId6" imgW="126890" imgH="393359"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5600" y="3141663"/>
                        <a:ext cx="250825"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Text Box 10"/>
          <p:cNvSpPr txBox="1">
            <a:spLocks noChangeArrowheads="1"/>
          </p:cNvSpPr>
          <p:nvPr/>
        </p:nvSpPr>
        <p:spPr bwMode="auto">
          <a:xfrm>
            <a:off x="5795963" y="1700213"/>
            <a:ext cx="30241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400" b="1">
                <a:latin typeface="Calibri" panose="020F0502020204030204" pitchFamily="34" charset="0"/>
              </a:rPr>
              <a:t>Άρρητοι</a:t>
            </a:r>
            <a:br>
              <a:rPr lang="el-GR" altLang="el-GR" sz="2400" b="1">
                <a:latin typeface="Calibri" panose="020F0502020204030204" pitchFamily="34" charset="0"/>
              </a:rPr>
            </a:br>
            <a:r>
              <a:rPr lang="el-GR" altLang="el-GR" sz="2400" b="1">
                <a:latin typeface="Calibri" panose="020F0502020204030204" pitchFamily="34" charset="0"/>
              </a:rPr>
              <a:t>αριθμοί</a:t>
            </a:r>
          </a:p>
        </p:txBody>
      </p:sp>
      <p:sp>
        <p:nvSpPr>
          <p:cNvPr id="11" name="Text Box 11"/>
          <p:cNvSpPr txBox="1">
            <a:spLocks noChangeArrowheads="1"/>
          </p:cNvSpPr>
          <p:nvPr/>
        </p:nvSpPr>
        <p:spPr bwMode="auto">
          <a:xfrm>
            <a:off x="6119813" y="4005263"/>
            <a:ext cx="30241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400" b="1">
                <a:latin typeface="Calibri" panose="020F0502020204030204" pitchFamily="34" charset="0"/>
              </a:rPr>
              <a:t>Πραγματικοί</a:t>
            </a:r>
            <a:br>
              <a:rPr lang="el-GR" altLang="el-GR" sz="2400" b="1">
                <a:latin typeface="Calibri" panose="020F0502020204030204" pitchFamily="34" charset="0"/>
              </a:rPr>
            </a:br>
            <a:r>
              <a:rPr lang="el-GR" altLang="el-GR" sz="2400" b="1">
                <a:latin typeface="Calibri" panose="020F0502020204030204" pitchFamily="34" charset="0"/>
              </a:rPr>
              <a:t>αριθμοί</a:t>
            </a:r>
          </a:p>
        </p:txBody>
      </p:sp>
      <p:sp>
        <p:nvSpPr>
          <p:cNvPr id="12" name="Oval 12"/>
          <p:cNvSpPr>
            <a:spLocks noChangeArrowheads="1"/>
          </p:cNvSpPr>
          <p:nvPr/>
        </p:nvSpPr>
        <p:spPr bwMode="auto">
          <a:xfrm>
            <a:off x="250825" y="2276475"/>
            <a:ext cx="2952750" cy="1511300"/>
          </a:xfrm>
          <a:prstGeom prst="ellipse">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Calibri" panose="020F0502020204030204" pitchFamily="34" charset="0"/>
            </a:endParaRPr>
          </a:p>
        </p:txBody>
      </p:sp>
      <p:sp>
        <p:nvSpPr>
          <p:cNvPr id="13" name="Oval 13"/>
          <p:cNvSpPr>
            <a:spLocks noChangeArrowheads="1"/>
          </p:cNvSpPr>
          <p:nvPr/>
        </p:nvSpPr>
        <p:spPr bwMode="auto">
          <a:xfrm rot="20136073">
            <a:off x="0" y="1125538"/>
            <a:ext cx="5761038" cy="2306637"/>
          </a:xfrm>
          <a:prstGeom prst="ellipse">
            <a:avLst/>
          </a:prstGeom>
          <a:noFill/>
          <a:ln w="38100" algn="ctr">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Calibri" panose="020F0502020204030204" pitchFamily="34" charset="0"/>
            </a:endParaRPr>
          </a:p>
        </p:txBody>
      </p:sp>
      <p:sp>
        <p:nvSpPr>
          <p:cNvPr id="14" name="Oval 16"/>
          <p:cNvSpPr>
            <a:spLocks noChangeArrowheads="1"/>
          </p:cNvSpPr>
          <p:nvPr/>
        </p:nvSpPr>
        <p:spPr bwMode="auto">
          <a:xfrm>
            <a:off x="179388" y="333375"/>
            <a:ext cx="6480175" cy="5903913"/>
          </a:xfrm>
          <a:prstGeom prst="ellipse">
            <a:avLst/>
          </a:prstGeom>
          <a:noFill/>
          <a:ln w="38100" algn="ctr">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Calibri" panose="020F0502020204030204" pitchFamily="34" charset="0"/>
            </a:endParaRPr>
          </a:p>
        </p:txBody>
      </p:sp>
      <p:sp>
        <p:nvSpPr>
          <p:cNvPr id="16" name="Έλλειψη 15"/>
          <p:cNvSpPr/>
          <p:nvPr/>
        </p:nvSpPr>
        <p:spPr>
          <a:xfrm>
            <a:off x="179388" y="188640"/>
            <a:ext cx="8785100" cy="611399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Oval 14"/>
          <p:cNvSpPr>
            <a:spLocks noChangeArrowheads="1"/>
          </p:cNvSpPr>
          <p:nvPr/>
        </p:nvSpPr>
        <p:spPr bwMode="auto">
          <a:xfrm rot="1364601">
            <a:off x="50800" y="2586038"/>
            <a:ext cx="5761038" cy="3155950"/>
          </a:xfrm>
          <a:prstGeom prst="ellipse">
            <a:avLst/>
          </a:prstGeom>
          <a:noFill/>
          <a:ln w="38100" algn="ctr">
            <a:solidFill>
              <a:schemeClr val="accent6">
                <a:lumMod val="7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Times New Roman" panose="02020603050405020304" pitchFamily="18" charset="0"/>
            </a:endParaRPr>
          </a:p>
        </p:txBody>
      </p:sp>
    </p:spTree>
    <p:extLst>
      <p:ext uri="{BB962C8B-B14F-4D97-AF65-F5344CB8AC3E}">
        <p14:creationId xmlns:p14="http://schemas.microsoft.com/office/powerpoint/2010/main" val="262765135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smtClean="0"/>
              <a:t>Τέλος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FontTx/>
              <a:buNone/>
            </a:pPr>
            <a:r>
              <a:rPr lang="el-GR" altLang="el-GR" sz="2000" dirty="0">
                <a:latin typeface="Calibri" panose="020F0502020204030204" pitchFamily="34" charset="0"/>
                <a:cs typeface="Times New Roman" panose="02020603050405020304" pitchFamily="18" charset="0"/>
              </a:rPr>
              <a:t>Το παρόν έργο αποτελεί την έκδοση 1.0.  </a:t>
            </a:r>
          </a:p>
          <a:p>
            <a:pPr marL="0" indent="0">
              <a:buNone/>
            </a:pPr>
            <a:endParaRPr lang="el-GR" sz="2000" dirty="0"/>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a:t>Εθνικόν</a:t>
            </a:r>
            <a:r>
              <a:rPr lang="el-GR" sz="2000" dirty="0"/>
              <a:t> και </a:t>
            </a:r>
            <a:r>
              <a:rPr lang="el-GR" sz="2000" dirty="0" err="1"/>
              <a:t>Καποδιστριακόν</a:t>
            </a:r>
            <a:r>
              <a:rPr lang="el-GR" sz="2000" dirty="0"/>
              <a:t> </a:t>
            </a:r>
            <a:r>
              <a:rPr lang="el-GR" sz="2000" dirty="0" err="1"/>
              <a:t>Πανεπιστήμιον</a:t>
            </a:r>
            <a:r>
              <a:rPr lang="el-GR" sz="2000" dirty="0"/>
              <a:t> Αθηνών</a:t>
            </a:r>
            <a:r>
              <a:rPr lang="en-US" sz="2000" dirty="0"/>
              <a:t>, </a:t>
            </a:r>
            <a:r>
              <a:rPr lang="el-GR" sz="2000" dirty="0"/>
              <a:t>Δημήτρης Χασάπης. Δημήτρης Χασάπης. «</a:t>
            </a:r>
            <a:r>
              <a:rPr lang="el-GR" sz="2000" dirty="0" err="1"/>
              <a:t>Λογικο</a:t>
            </a:r>
            <a:r>
              <a:rPr lang="el-GR" sz="2000" dirty="0"/>
              <a:t>-μαθηματικές σχέσεις και αριθμητικές έννοιες στην προσχολική εκπαίδευση». Έκδοση: 1.0. Αθήνα 2015. Διαθέσιμο από τη δικτυακή διεύθυνση: </a:t>
            </a:r>
            <a:r>
              <a:rPr lang="en-US" sz="2000" dirty="0"/>
              <a:t>http://opencourses.uoa.gr/courses/ECD101</a:t>
            </a:r>
            <a:r>
              <a:rPr lang="el-GR" sz="2000" dirty="0"/>
              <a:t>.</a:t>
            </a:r>
          </a:p>
          <a:p>
            <a:pPr marL="0" indent="0">
              <a:buNone/>
            </a:pP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κειμένου 2"/>
          <p:cNvSpPr>
            <a:spLocks noGrp="1"/>
          </p:cNvSpPr>
          <p:nvPr>
            <p:ph type="body" idx="1"/>
          </p:nvPr>
        </p:nvSpPr>
        <p:spPr/>
        <p:txBody>
          <a:bodyPr>
            <a:normAutofit/>
          </a:bodyPr>
          <a:lstStyle/>
          <a:p>
            <a:r>
              <a:rPr lang="el-GR" sz="3600" b="1" dirty="0" smtClean="0"/>
              <a:t>ΜΗΔΕΝ 0</a:t>
            </a:r>
            <a:endParaRPr lang="el-GR" sz="3600" b="1" dirty="0"/>
          </a:p>
        </p:txBody>
      </p:sp>
    </p:spTree>
    <p:extLst>
      <p:ext uri="{BB962C8B-B14F-4D97-AF65-F5344CB8AC3E}">
        <p14:creationId xmlns:p14="http://schemas.microsoft.com/office/powerpoint/2010/main" val="3480700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ΜΗΔΕΝ – </a:t>
            </a:r>
            <a:r>
              <a:rPr lang="el-GR" dirty="0" smtClean="0"/>
              <a:t>ΜΙΑ ΙΔΙΟΤΥΠΗ </a:t>
            </a:r>
            <a:r>
              <a:rPr lang="el-GR" dirty="0" smtClean="0"/>
              <a:t>ΜΑΘΗΜΑΤΙΚΗ ΕΝΝΟΙΑ</a:t>
            </a:r>
            <a:endParaRPr lang="el-GR" dirty="0"/>
          </a:p>
        </p:txBody>
      </p:sp>
      <p:sp>
        <p:nvSpPr>
          <p:cNvPr id="5" name="Θέση περιεχομένου 4"/>
          <p:cNvSpPr>
            <a:spLocks noGrp="1"/>
          </p:cNvSpPr>
          <p:nvPr>
            <p:ph idx="1"/>
          </p:nvPr>
        </p:nvSpPr>
        <p:spPr>
          <a:xfrm>
            <a:off x="464156" y="1556792"/>
            <a:ext cx="8229600" cy="4752528"/>
          </a:xfrm>
        </p:spPr>
        <p:txBody>
          <a:bodyPr>
            <a:normAutofit fontScale="92500" lnSpcReduction="20000"/>
          </a:bodyPr>
          <a:lstStyle/>
          <a:p>
            <a:pPr marL="0" indent="0" algn="ctr">
              <a:buNone/>
            </a:pPr>
            <a:r>
              <a:rPr lang="el-GR" dirty="0"/>
              <a:t>Το μηδέν είναι μια ιδιότυπη μαθηματική έννοια:</a:t>
            </a:r>
          </a:p>
          <a:p>
            <a:pPr marL="0" indent="0" algn="ctr">
              <a:buNone/>
            </a:pPr>
            <a:r>
              <a:rPr lang="el-GR" b="1" dirty="0"/>
              <a:t>είναι και δεν είναι αριθμός</a:t>
            </a:r>
          </a:p>
          <a:p>
            <a:pPr marL="0" indent="0" algn="ctr">
              <a:buNone/>
            </a:pPr>
            <a:endParaRPr lang="el-GR" dirty="0"/>
          </a:p>
          <a:p>
            <a:pPr marL="0" indent="0" algn="ctr">
              <a:spcBef>
                <a:spcPts val="1800"/>
              </a:spcBef>
              <a:buNone/>
            </a:pPr>
            <a:r>
              <a:rPr lang="el-GR" b="1" dirty="0"/>
              <a:t>ως σύμβολο </a:t>
            </a:r>
            <a:r>
              <a:rPr lang="el-GR" dirty="0"/>
              <a:t>δηλώνει την απουσία μονάδων μιας τάξης στο δεκαδικό σύστημα αρίθμησης</a:t>
            </a:r>
          </a:p>
          <a:p>
            <a:pPr marL="0" indent="0" algn="ctr">
              <a:spcBef>
                <a:spcPts val="1800"/>
              </a:spcBef>
              <a:buNone/>
            </a:pPr>
            <a:r>
              <a:rPr lang="el-GR" dirty="0"/>
              <a:t>1</a:t>
            </a:r>
            <a:r>
              <a:rPr lang="el-GR" b="1" dirty="0"/>
              <a:t>0</a:t>
            </a:r>
            <a:r>
              <a:rPr lang="el-GR" dirty="0"/>
              <a:t>5: 1 εκατοντάδα - </a:t>
            </a:r>
            <a:r>
              <a:rPr lang="el-GR" b="1" dirty="0"/>
              <a:t>Καμία δεκάδα </a:t>
            </a:r>
            <a:r>
              <a:rPr lang="el-GR" dirty="0"/>
              <a:t>- 5 μονάδες </a:t>
            </a:r>
          </a:p>
          <a:p>
            <a:pPr marL="0" indent="0" algn="ctr">
              <a:buNone/>
            </a:pPr>
            <a:endParaRPr lang="el-GR" dirty="0"/>
          </a:p>
          <a:p>
            <a:pPr marL="0" indent="0" algn="ctr">
              <a:buNone/>
            </a:pPr>
            <a:r>
              <a:rPr lang="el-GR" b="1" dirty="0"/>
              <a:t>ως έννοια </a:t>
            </a:r>
            <a:r>
              <a:rPr lang="el-GR" dirty="0"/>
              <a:t>σημαίνει καμία μονάδα, κανένα πλήθος</a:t>
            </a:r>
          </a:p>
          <a:p>
            <a:pPr marL="0" indent="0" algn="ctr">
              <a:buNone/>
            </a:pPr>
            <a:r>
              <a:rPr lang="el-GR" dirty="0"/>
              <a:t>0 </a:t>
            </a:r>
          </a:p>
          <a:p>
            <a:pPr marL="0" indent="0">
              <a:buNone/>
            </a:pPr>
            <a:endParaRPr lang="el-GR" dirty="0"/>
          </a:p>
        </p:txBody>
      </p:sp>
    </p:spTree>
    <p:extLst>
      <p:ext uri="{BB962C8B-B14F-4D97-AF65-F5344CB8AC3E}">
        <p14:creationId xmlns:p14="http://schemas.microsoft.com/office/powerpoint/2010/main" val="2746610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Ο ΑΡΙΘΜΟΣ ΜΗΔΕΝ</a:t>
            </a:r>
            <a:endParaRPr lang="el-GR" dirty="0"/>
          </a:p>
        </p:txBody>
      </p:sp>
      <p:sp>
        <p:nvSpPr>
          <p:cNvPr id="5" name="Θέση περιεχομένου 4"/>
          <p:cNvSpPr>
            <a:spLocks noGrp="1"/>
          </p:cNvSpPr>
          <p:nvPr>
            <p:ph idx="1"/>
          </p:nvPr>
        </p:nvSpPr>
        <p:spPr>
          <a:xfrm>
            <a:off x="464156" y="1556792"/>
            <a:ext cx="8229600" cy="5040560"/>
          </a:xfrm>
        </p:spPr>
        <p:txBody>
          <a:bodyPr>
            <a:normAutofit fontScale="62500" lnSpcReduction="20000"/>
          </a:bodyPr>
          <a:lstStyle/>
          <a:p>
            <a:pPr marL="0" indent="0">
              <a:buNone/>
            </a:pPr>
            <a:r>
              <a:rPr lang="el-GR" sz="3700" b="1" dirty="0"/>
              <a:t>Το μηδέν είναι ένας αριθμός, </a:t>
            </a:r>
            <a:r>
              <a:rPr lang="el-GR" sz="3700" dirty="0"/>
              <a:t>ο πρώτος αριθμός στη σειρά των αριθμών, ο οποίος εκφράζει όμως την απουσία μονάδων.</a:t>
            </a:r>
          </a:p>
          <a:p>
            <a:pPr marL="0" indent="0">
              <a:buNone/>
            </a:pPr>
            <a:endParaRPr lang="el-GR" sz="3700" dirty="0"/>
          </a:p>
          <a:p>
            <a:pPr marL="0" indent="0">
              <a:lnSpc>
                <a:spcPct val="120000"/>
              </a:lnSpc>
              <a:spcBef>
                <a:spcPts val="0"/>
              </a:spcBef>
              <a:buNone/>
            </a:pPr>
            <a:r>
              <a:rPr lang="el-GR" sz="3700" dirty="0"/>
              <a:t>Παράλληλα, το μηδέν δηλώνει την απουσία μονάδων μιας τάξης στο δεκαδικό σύστημα αρίθμησης. </a:t>
            </a:r>
            <a:endParaRPr lang="el-GR" sz="3700" dirty="0" smtClean="0"/>
          </a:p>
          <a:p>
            <a:pPr marL="0" indent="0">
              <a:lnSpc>
                <a:spcPct val="120000"/>
              </a:lnSpc>
              <a:spcBef>
                <a:spcPts val="0"/>
              </a:spcBef>
              <a:buNone/>
            </a:pPr>
            <a:r>
              <a:rPr lang="el-GR" sz="3700" dirty="0" smtClean="0"/>
              <a:t>Σ</a:t>
            </a:r>
            <a:r>
              <a:rPr lang="el-GR" sz="3700" dirty="0"/>
              <a:t>’ αυτή την περίπτωση </a:t>
            </a:r>
            <a:r>
              <a:rPr lang="el-GR" sz="3700" b="1" dirty="0"/>
              <a:t>το μηδέν δεν είναι αριθμός, </a:t>
            </a:r>
            <a:r>
              <a:rPr lang="el-GR" sz="3700" dirty="0" smtClean="0"/>
              <a:t>αλλά </a:t>
            </a:r>
            <a:r>
              <a:rPr lang="el-GR" sz="3700" dirty="0"/>
              <a:t>σύμβολο της απουσίας ενός αριθμού, ενός οιονδήποτε αριθμού, είναι ένας </a:t>
            </a:r>
            <a:r>
              <a:rPr lang="el-GR" sz="3700" dirty="0" err="1"/>
              <a:t>μετα</a:t>
            </a:r>
            <a:r>
              <a:rPr lang="el-GR" sz="3700" dirty="0"/>
              <a:t>-αριθμός αφού αναφέρεται σε άλλους αριθμούς.</a:t>
            </a:r>
          </a:p>
          <a:p>
            <a:pPr marL="0" indent="0">
              <a:buNone/>
            </a:pPr>
            <a:endParaRPr lang="el-GR" sz="3700" dirty="0"/>
          </a:p>
          <a:p>
            <a:pPr marL="0" indent="0">
              <a:buNone/>
            </a:pPr>
            <a:r>
              <a:rPr lang="el-GR" sz="3700" dirty="0"/>
              <a:t>Το μηδέν έχει επομένως δύο όψεις. Εκφράζει το κενό και ταυτόχρονα συμβολίζει το τίποτα </a:t>
            </a:r>
            <a:br>
              <a:rPr lang="el-GR" sz="3700" dirty="0"/>
            </a:br>
            <a:endParaRPr lang="el-GR" sz="3700" dirty="0"/>
          </a:p>
          <a:p>
            <a:pPr marL="0" indent="0" algn="ctr">
              <a:buNone/>
            </a:pPr>
            <a:r>
              <a:rPr lang="el-GR" sz="3700" dirty="0"/>
              <a:t>(</a:t>
            </a:r>
            <a:r>
              <a:rPr lang="el-GR" sz="3700" dirty="0" err="1"/>
              <a:t>Rotman</a:t>
            </a:r>
            <a:r>
              <a:rPr lang="el-GR" sz="3700" dirty="0"/>
              <a:t> </a:t>
            </a:r>
            <a:r>
              <a:rPr lang="el-GR" sz="3700" dirty="0" err="1"/>
              <a:t>Signifying</a:t>
            </a:r>
            <a:r>
              <a:rPr lang="el-GR" sz="3700" dirty="0"/>
              <a:t> </a:t>
            </a:r>
            <a:r>
              <a:rPr lang="el-GR" sz="3700" dirty="0" err="1"/>
              <a:t>Nothing</a:t>
            </a:r>
            <a:r>
              <a:rPr lang="el-GR" sz="3700" dirty="0"/>
              <a:t>: The </a:t>
            </a:r>
            <a:r>
              <a:rPr lang="el-GR" sz="3700" dirty="0" err="1"/>
              <a:t>Semiotics</a:t>
            </a:r>
            <a:r>
              <a:rPr lang="el-GR" sz="3700" dirty="0"/>
              <a:t> of </a:t>
            </a:r>
            <a:r>
              <a:rPr lang="el-GR" sz="3700" dirty="0" err="1"/>
              <a:t>Zero</a:t>
            </a:r>
            <a:r>
              <a:rPr lang="el-GR" sz="3700" dirty="0"/>
              <a:t> 1993, p. 13</a:t>
            </a:r>
            <a:r>
              <a:rPr lang="el-GR" sz="2900" dirty="0"/>
              <a:t>)</a:t>
            </a:r>
          </a:p>
          <a:p>
            <a:pPr marL="0" indent="0">
              <a:buNone/>
            </a:pPr>
            <a:endParaRPr lang="el-GR" dirty="0"/>
          </a:p>
        </p:txBody>
      </p:sp>
    </p:spTree>
    <p:extLst>
      <p:ext uri="{BB962C8B-B14F-4D97-AF65-F5344CB8AC3E}">
        <p14:creationId xmlns:p14="http://schemas.microsoft.com/office/powerpoint/2010/main" val="1693428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
            </a:r>
            <a:br>
              <a:rPr lang="el-GR" dirty="0" smtClean="0"/>
            </a:br>
            <a:r>
              <a:rPr lang="el-GR" dirty="0" smtClean="0"/>
              <a:t>ΤΟ ΜΗΔΕΝ ΑΝΗΚΕΙ ΣΤΟ ΑΡΙΘΜΗΤΙΚΟ ΣΥΣΤΗΜΑ</a:t>
            </a:r>
            <a:br>
              <a:rPr lang="el-GR" dirty="0" smtClean="0"/>
            </a:br>
            <a:endParaRPr lang="el-GR" dirty="0"/>
          </a:p>
        </p:txBody>
      </p:sp>
      <p:sp>
        <p:nvSpPr>
          <p:cNvPr id="5" name="Θέση περιεχομένου 4"/>
          <p:cNvSpPr>
            <a:spLocks noGrp="1"/>
          </p:cNvSpPr>
          <p:nvPr>
            <p:ph idx="1"/>
          </p:nvPr>
        </p:nvSpPr>
        <p:spPr/>
        <p:txBody>
          <a:bodyPr>
            <a:normAutofit fontScale="85000" lnSpcReduction="20000"/>
          </a:bodyPr>
          <a:lstStyle/>
          <a:p>
            <a:pPr>
              <a:spcBef>
                <a:spcPct val="50000"/>
              </a:spcBef>
              <a:buNone/>
            </a:pPr>
            <a:endParaRPr lang="el-GR" altLang="el-GR" b="1" i="1" dirty="0" smtClean="0">
              <a:solidFill>
                <a:srgbClr val="FF0000"/>
              </a:solidFill>
              <a:latin typeface="Times New Roman" panose="02020603050405020304" pitchFamily="18" charset="0"/>
            </a:endParaRPr>
          </a:p>
          <a:p>
            <a:pPr>
              <a:spcBef>
                <a:spcPct val="50000"/>
              </a:spcBef>
              <a:buNone/>
            </a:pPr>
            <a:r>
              <a:rPr lang="el-GR" altLang="el-GR" b="1" i="1" dirty="0" smtClean="0"/>
              <a:t>0</a:t>
            </a:r>
            <a:r>
              <a:rPr lang="el-GR" altLang="el-GR" b="1" i="1" dirty="0"/>
              <a:t>	</a:t>
            </a:r>
            <a:r>
              <a:rPr lang="el-GR" altLang="el-GR" b="1" i="1" dirty="0" smtClean="0"/>
              <a:t>	1</a:t>
            </a:r>
            <a:r>
              <a:rPr lang="el-GR" altLang="el-GR" b="1" i="1" dirty="0"/>
              <a:t>	2	3	4	5	6	….</a:t>
            </a:r>
          </a:p>
          <a:p>
            <a:pPr>
              <a:spcBef>
                <a:spcPct val="50000"/>
              </a:spcBef>
              <a:buNone/>
            </a:pPr>
            <a:r>
              <a:rPr lang="el-GR" altLang="el-GR" b="1" i="1" dirty="0"/>
              <a:t>105	1205</a:t>
            </a:r>
          </a:p>
          <a:p>
            <a:pPr>
              <a:spcBef>
                <a:spcPct val="50000"/>
              </a:spcBef>
              <a:buFontTx/>
              <a:buAutoNum type="arabicPlain" startAt="105"/>
            </a:pPr>
            <a:endParaRPr lang="el-GR" altLang="el-GR" i="1" dirty="0"/>
          </a:p>
          <a:p>
            <a:pPr>
              <a:spcBef>
                <a:spcPct val="50000"/>
              </a:spcBef>
              <a:buNone/>
            </a:pPr>
            <a:r>
              <a:rPr lang="el-GR" altLang="el-GR" sz="3600" dirty="0"/>
              <a:t>Αλλά η απαρίθμηση </a:t>
            </a:r>
            <a:r>
              <a:rPr lang="el-GR" altLang="el-GR" sz="3600" u="sng" dirty="0"/>
              <a:t>δεν</a:t>
            </a:r>
            <a:r>
              <a:rPr lang="el-GR" altLang="el-GR" sz="3600" dirty="0"/>
              <a:t> αρχίζει από το 0</a:t>
            </a:r>
          </a:p>
          <a:p>
            <a:pPr>
              <a:spcBef>
                <a:spcPct val="50000"/>
              </a:spcBef>
              <a:buNone/>
            </a:pPr>
            <a:r>
              <a:rPr lang="el-GR" altLang="el-GR" b="1" dirty="0"/>
              <a:t>Πόσα </a:t>
            </a:r>
            <a:r>
              <a:rPr lang="el-GR" altLang="el-GR" b="1" dirty="0" smtClean="0"/>
              <a:t>είναι;</a:t>
            </a:r>
            <a:endParaRPr lang="el-GR" altLang="el-GR" b="1" dirty="0"/>
          </a:p>
          <a:p>
            <a:pPr>
              <a:spcBef>
                <a:spcPct val="50000"/>
              </a:spcBef>
              <a:buNone/>
            </a:pPr>
            <a:endParaRPr lang="el-GR" altLang="el-GR" b="1" i="1" dirty="0">
              <a:solidFill>
                <a:srgbClr val="FF0000"/>
              </a:solidFill>
              <a:latin typeface="Times New Roman" panose="02020603050405020304" pitchFamily="18" charset="0"/>
            </a:endParaRPr>
          </a:p>
          <a:p>
            <a:pPr>
              <a:spcBef>
                <a:spcPct val="50000"/>
              </a:spcBef>
              <a:buNone/>
            </a:pPr>
            <a:r>
              <a:rPr lang="el-GR" altLang="el-GR" b="1" dirty="0">
                <a:latin typeface="Times New Roman" panose="02020603050405020304" pitchFamily="18" charset="0"/>
              </a:rPr>
              <a:t> </a:t>
            </a:r>
            <a:r>
              <a:rPr lang="el-GR" altLang="el-GR" b="1" dirty="0" smtClean="0">
                <a:latin typeface="Times New Roman" panose="02020603050405020304" pitchFamily="18" charset="0"/>
              </a:rPr>
              <a:t>  </a:t>
            </a:r>
            <a:endParaRPr lang="el-GR" altLang="el-GR" b="1" dirty="0">
              <a:latin typeface="Times New Roman" panose="02020603050405020304" pitchFamily="18" charset="0"/>
            </a:endParaRPr>
          </a:p>
          <a:p>
            <a:pPr marL="0" indent="0">
              <a:buNone/>
            </a:pPr>
            <a:endParaRPr lang="el-GR" dirty="0"/>
          </a:p>
        </p:txBody>
      </p:sp>
      <p:pic>
        <p:nvPicPr>
          <p:cNvPr id="6" name="Picture 3" descr="1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1" y="4905240"/>
            <a:ext cx="3654860" cy="68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4"/>
          <p:cNvSpPr txBox="1">
            <a:spLocks noChangeArrowheads="1"/>
          </p:cNvSpPr>
          <p:nvPr/>
        </p:nvSpPr>
        <p:spPr bwMode="auto">
          <a:xfrm>
            <a:off x="755577" y="5708104"/>
            <a:ext cx="396044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l-GR" altLang="el-GR" sz="2400" dirty="0">
                <a:latin typeface="+mn-lt"/>
              </a:rPr>
              <a:t>1       2	      </a:t>
            </a:r>
            <a:r>
              <a:rPr lang="el-GR" altLang="el-GR" sz="2400" dirty="0" smtClean="0">
                <a:latin typeface="+mn-lt"/>
              </a:rPr>
              <a:t> 3</a:t>
            </a:r>
            <a:r>
              <a:rPr lang="el-GR" altLang="el-GR" sz="2400" dirty="0">
                <a:latin typeface="+mn-lt"/>
              </a:rPr>
              <a:t>	  </a:t>
            </a:r>
            <a:r>
              <a:rPr lang="el-GR" altLang="el-GR" sz="2400" dirty="0" smtClean="0">
                <a:latin typeface="+mn-lt"/>
              </a:rPr>
              <a:t>  </a:t>
            </a:r>
            <a:r>
              <a:rPr lang="el-GR" altLang="el-GR" sz="2400" dirty="0">
                <a:latin typeface="+mn-lt"/>
              </a:rPr>
              <a:t>4	</a:t>
            </a:r>
            <a:r>
              <a:rPr lang="el-GR" altLang="el-GR" sz="2400" dirty="0" smtClean="0">
                <a:latin typeface="+mn-lt"/>
              </a:rPr>
              <a:t>  5</a:t>
            </a:r>
            <a:endParaRPr lang="el-GR" altLang="el-GR" sz="2400" dirty="0">
              <a:latin typeface="+mn-lt"/>
            </a:endParaRPr>
          </a:p>
        </p:txBody>
      </p:sp>
    </p:spTree>
    <p:extLst>
      <p:ext uri="{BB962C8B-B14F-4D97-AF65-F5344CB8AC3E}">
        <p14:creationId xmlns:p14="http://schemas.microsoft.com/office/powerpoint/2010/main" val="2299376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2643</TotalTime>
  <Words>1991</Words>
  <Application>Microsoft Office PowerPoint</Application>
  <PresentationFormat>On-screen Show (4:3)</PresentationFormat>
  <Paragraphs>393</Paragraphs>
  <Slides>57</Slides>
  <Notes>57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57</vt:i4>
      </vt:variant>
    </vt:vector>
  </HeadingPairs>
  <TitlesOfParts>
    <vt:vector size="67" baseType="lpstr">
      <vt:lpstr>宋体</vt:lpstr>
      <vt:lpstr>Arial</vt:lpstr>
      <vt:lpstr>Calibri</vt:lpstr>
      <vt:lpstr>ＭＳ Ｐゴシック</vt:lpstr>
      <vt:lpstr>Symbol</vt:lpstr>
      <vt:lpstr>Times New Roman</vt:lpstr>
      <vt:lpstr>Wingdings</vt:lpstr>
      <vt:lpstr>Θέμα του Office</vt:lpstr>
      <vt:lpstr>Εξίσωση</vt:lpstr>
      <vt:lpstr>Microsoft Equation 3.0</vt:lpstr>
      <vt:lpstr>ΛΟΓΙΚΟ-ΜΑΘΗΜΑΤΙΚΕΣ ΣΧΕΣΕΙΣ &amp;  ΑΡΙΘΜΗΤΙΚΕΣ ΕΝΝΟΙΕΣ  ΣΤΗΝ ΠΡΟΣΧΟΛΙΚΗ ΕΚΠΑΙΔΕΥΣΗ</vt:lpstr>
      <vt:lpstr>Ακέραιος, ρητός, πραγματικός αριθμός </vt:lpstr>
      <vt:lpstr> Η ΠΡΟΕΛΕΥΣΗ ΤΟΥ ΑΡΙΘΜΟΥ </vt:lpstr>
      <vt:lpstr>PowerPoint Presentation</vt:lpstr>
      <vt:lpstr> ΦΥΣΙΚΟΙ ΑΡΙΘΜΟΙ Ν </vt:lpstr>
      <vt:lpstr>PowerPoint Presentation</vt:lpstr>
      <vt:lpstr>ΜΗΔΕΝ – ΜΙΑ ΙΔΙΟΤΥΠΗ ΜΑΘΗΜΑΤΙΚΗ ΕΝΝΟΙΑ</vt:lpstr>
      <vt:lpstr>Ο ΑΡΙΘΜΟΣ ΜΗΔΕΝ</vt:lpstr>
      <vt:lpstr> ΤΟ ΜΗΔΕΝ ΑΝΗΚΕΙ ΣΤΟ ΑΡΙΘΜΗΤΙΚΟ ΣΥΣΤΗΜΑ </vt:lpstr>
      <vt:lpstr>Ο ΡΟΛΟΣ ΤΟΥ ΜΗΔΕΝ ΣΤΙΣ ΑΡΙΘΜΗΤΙΚΕΣ ΠΡΑΞΕΙΣ</vt:lpstr>
      <vt:lpstr> ΦΥΣΙΚΟΙ ΑΡΙΘΜΟΙ Ν0 </vt:lpstr>
      <vt:lpstr>ΜΕΤΡΗΣΗ</vt:lpstr>
      <vt:lpstr>ΑΡΝΗΤΙΚΟΙ ΑΡΙΘΜΟΙ </vt:lpstr>
      <vt:lpstr>ΚΛΙΜΑΚΑ ΚΕΛΣΙΟΥ ΚΑΙ ΣΥΣΤΗΜΑ ΜΕΤΡΗΣΗΣ ΤΗΣ ΘΕΡΜΟΚΡΑΣΙΑΣ</vt:lpstr>
      <vt:lpstr> ΠΡΑΞΕΙΣ ΑΡΙΘΜΩΝ (1) </vt:lpstr>
      <vt:lpstr>ΠΡΑΞΕΙΣ ΑΡΙΘΜΩΝ (2)</vt:lpstr>
      <vt:lpstr> Η ΕΝΝΟΙΑ ΤΟΥ ΦΥΣΙΚΟΥ ΑΡΙΘΜΟΥ ΤΡΟΠΟΠΟΙΕΙΤΑΙ  </vt:lpstr>
      <vt:lpstr>Ζ ΣΥΝΟΛΟ ΤΩΝ ΑΚΕΡΑΙΩΝ ΑΡΙΘΜΩΝ</vt:lpstr>
      <vt:lpstr>ΔΙΑΤΑΞΗ ΑΡΙΘΜΩΝ</vt:lpstr>
      <vt:lpstr>ΔΙΑΦΟΡΟΠΟΙΗΣΗ ΕΝΝΟΙΩΝ ΑΡΙΘΜΟΥ ΚΑΙ ΜΕΓΕΘΟΥΣ</vt:lpstr>
      <vt:lpstr>ΓΕΝΙΚΗ ΕΝΝΟΙΑ ΤΟΥ ΑΡΙΘΜΟΥ</vt:lpstr>
      <vt:lpstr>ΜΕΓΕΘΟΣ / ΑΡΙΘΜΟΣ</vt:lpstr>
      <vt:lpstr>ΕΝΝΟΙΟΛΟΓΙΚΗ ΔΙΑΦΟΡΟΠΟΙΗΣΗ “ΑΡΙΘΜΟΥ” ΚΑΙ “ΜΕΓΕΘΟΥΣ” </vt:lpstr>
      <vt:lpstr>ΔΙΑΦΟΡΟΠΟΙΗΣΗ ΕΝΝΟΙΑΣ ΑΡΙΘΜΟΥ ΑΠΟ ΤΗΝ ΕΝΝΟΙΑ ΜΕΓΕΘΟΥΣ</vt:lpstr>
      <vt:lpstr>PowerPoint Presentation</vt:lpstr>
      <vt:lpstr>ΜΕΤΡΗΣΗ</vt:lpstr>
      <vt:lpstr>ΠΡΑΞΕΙΣ ΑΡΙΘΜΩΝ ΔΙΑΙΡΕΣΗ</vt:lpstr>
      <vt:lpstr> ΑΠΟ ΤΟ ΚΛΑΣΜΑ ΣΤΟΝ ΚΛΑΣΜΑΤΙΚΟ ΑΡΙΘΜΟ (1) </vt:lpstr>
      <vt:lpstr>ΑΠΟ ΤΟ ΚΛΑΣΜΑ ΣΤΟΝ ΚΛΑΣΜΑΤΙΚΟ ΑΡΙΘΜΟ (2)</vt:lpstr>
      <vt:lpstr>ΚΛΑΣΜΑ / ΚΛΑΣΜΑΤΙΚΟΣ ΑΡΙΘΜΟΣ</vt:lpstr>
      <vt:lpstr> ΚΛΑΣΜΑΤΙΚΟΣ ΑΡΙΘΜΟΣ p/q   </vt:lpstr>
      <vt:lpstr>ΑΠΟ ΤΟΝ ΚΛΑΣΜΑΤΙΚΟ ΑΡΙΘΜΟ ΣΤΟΝ ΡΗΤΟ ΑΡΙΘΜΟ (1)</vt:lpstr>
      <vt:lpstr>ΑΠΟ ΤΟΝ ΚΛΑΣΜΑΤΙΚΟ ΑΡΙΘΜΟ ΣΤΟΝ ΡΗΤΟ ΑΡΙΘΜΟ (2)</vt:lpstr>
      <vt:lpstr>ΡΗΤΟΙ ΑΡΙΘΜΟΙ</vt:lpstr>
      <vt:lpstr>ΔΥΣΚΟΛΙΕΣ ΚΑΤΑΝΟΗΣΗΣ ΚΑΙ ΧΕΙΡΙΣΜΟΥ ΤΩΝ ΡΗΤΩΝ ΑΡΙΘΜΩΝ (1)</vt:lpstr>
      <vt:lpstr>ΔΥΣΚΟΛΙΕΣ ΚΑΤΑΝΟΗΣΗΣ ΚΑΙ ΧΕΙΡΙΣΜΟΥ ΤΩΝ ΡΗΤΩΝ ΑΡΙΘΜΩΝ (2)</vt:lpstr>
      <vt:lpstr>ΠΑΡΑΔΕΙΓΜΑ</vt:lpstr>
      <vt:lpstr>ΔΙΑΦΟΡΑ ΡΗΤΟΥ &amp; ΑΚΕΡΑΙΟΙ ΑΡΙΘΜΟΙ</vt:lpstr>
      <vt:lpstr>ΔΙΑΦΟΡΑ ΠΡΩΤΗ</vt:lpstr>
      <vt:lpstr>ΔΙΑΦΟΡΑ ΔΕΥΤΕΡΗ</vt:lpstr>
      <vt:lpstr> ΟΙ ΔΕΚΑΔΙΚΟΙ ΑΡΙΘΜΟΙ </vt:lpstr>
      <vt:lpstr>ΕΚΦΡΑΣΗ ΡΗΤΟΥ ΑΡΙΘΜΟΥ</vt:lpstr>
      <vt:lpstr>PowerPoint Presentation</vt:lpstr>
      <vt:lpstr>PowerPoint Presentation</vt:lpstr>
      <vt:lpstr>ΣΥΜΒΟΛΙΚΗ ΕΚΦΡΑΣΗ ΔΕΚΑΔΙΚΩΝ ΑΡΙΘΜΩΝ</vt:lpstr>
      <vt:lpstr>Η ΕΞΕΛΙΞΗ ΤΗΣ ΕΝΝΟΙΑΣ ΤΟΥ ΑΡΙΘΜΟΥ (1)</vt:lpstr>
      <vt:lpstr>Η ΕΞΕΛΙΞΗ ΤΗΣ ΕΝΝΟΙΑΣ ΤΟΥ ΑΡΙΘΜΟΥ (2)</vt:lpstr>
      <vt:lpstr>ΕΝΝΟΙΑ ΑΡΡΗΤΟΥ ΑΡΙΘΜΟΥ</vt:lpstr>
      <vt:lpstr>ΠΡΑΓΜΑΤΙΚΟΙ ΑΡΙΘΜΟΙ </vt:lpstr>
      <vt:lpstr>PowerPoint Presentation</vt:lpstr>
      <vt:lpstr>Τέλος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Pantelis Balaouras</cp:lastModifiedBy>
  <cp:revision>281</cp:revision>
  <dcterms:created xsi:type="dcterms:W3CDTF">2012-09-06T09:03:05Z</dcterms:created>
  <dcterms:modified xsi:type="dcterms:W3CDTF">2015-09-14T16:12:56Z</dcterms:modified>
</cp:coreProperties>
</file>