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61" r:id="rId3"/>
    <p:sldId id="262" r:id="rId4"/>
    <p:sldId id="301" r:id="rId5"/>
    <p:sldId id="274" r:id="rId6"/>
    <p:sldId id="302" r:id="rId7"/>
    <p:sldId id="303" r:id="rId8"/>
    <p:sldId id="304" r:id="rId9"/>
    <p:sldId id="305" r:id="rId10"/>
    <p:sldId id="306" r:id="rId11"/>
    <p:sldId id="307" r:id="rId12"/>
    <p:sldId id="308" r:id="rId13"/>
    <p:sldId id="309" r:id="rId14"/>
    <p:sldId id="310" r:id="rId15"/>
    <p:sldId id="311" r:id="rId16"/>
    <p:sldId id="312" r:id="rId17"/>
    <p:sldId id="361" r:id="rId18"/>
    <p:sldId id="314" r:id="rId19"/>
    <p:sldId id="315" r:id="rId20"/>
    <p:sldId id="316" r:id="rId21"/>
    <p:sldId id="317" r:id="rId22"/>
    <p:sldId id="318" r:id="rId23"/>
    <p:sldId id="319" r:id="rId24"/>
    <p:sldId id="320" r:id="rId25"/>
    <p:sldId id="321" r:id="rId26"/>
    <p:sldId id="322" r:id="rId27"/>
    <p:sldId id="323" r:id="rId28"/>
    <p:sldId id="327" r:id="rId29"/>
    <p:sldId id="325" r:id="rId30"/>
    <p:sldId id="326"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280" r:id="rId64"/>
    <p:sldId id="290" r:id="rId65"/>
    <p:sldId id="295" r:id="rId66"/>
    <p:sldId id="299" r:id="rId67"/>
    <p:sldId id="292" r:id="rId68"/>
    <p:sldId id="291" r:id="rId69"/>
    <p:sldId id="294" r:id="rId70"/>
    <p:sldId id="293" r:id="rId71"/>
    <p:sldId id="313" r:id="rId7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2"/>
            <p14:sldId id="301"/>
            <p14:sldId id="274"/>
            <p14:sldId id="302"/>
            <p14:sldId id="303"/>
            <p14:sldId id="304"/>
            <p14:sldId id="305"/>
            <p14:sldId id="306"/>
            <p14:sldId id="307"/>
            <p14:sldId id="308"/>
            <p14:sldId id="309"/>
            <p14:sldId id="310"/>
            <p14:sldId id="311"/>
            <p14:sldId id="312"/>
            <p14:sldId id="361"/>
            <p14:sldId id="314"/>
            <p14:sldId id="315"/>
            <p14:sldId id="316"/>
            <p14:sldId id="317"/>
            <p14:sldId id="318"/>
            <p14:sldId id="319"/>
            <p14:sldId id="320"/>
            <p14:sldId id="321"/>
            <p14:sldId id="322"/>
            <p14:sldId id="323"/>
            <p14:sldId id="327"/>
            <p14:sldId id="325"/>
            <p14:sldId id="326"/>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8"/>
            <p14:sldId id="349"/>
            <p14:sldId id="350"/>
            <p14:sldId id="351"/>
            <p14:sldId id="352"/>
            <p14:sldId id="353"/>
            <p14:sldId id="354"/>
            <p14:sldId id="355"/>
            <p14:sldId id="356"/>
            <p14:sldId id="357"/>
            <p14:sldId id="358"/>
            <p14:sldId id="359"/>
            <p14:sldId id="360"/>
            <p14:sldId id="280"/>
            <p14:sldId id="290"/>
            <p14:sldId id="295"/>
            <p14:sldId id="299"/>
            <p14:sldId id="292"/>
            <p14:sldId id="291"/>
            <p14:sldId id="294"/>
          </p14:sldIdLst>
        </p14:section>
        <p14:section name="Untitled Section" id="{0F1CB131-A6BD-43D0-B8D4-1F27CEF7A05E}">
          <p14:sldIdLst>
            <p14:sldId id="293"/>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8" d="100"/>
          <a:sy n="58" d="100"/>
        </p:scale>
        <p:origin x="72" y="4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69294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55048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83402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39881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10260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66160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6313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225528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6516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57742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4097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55801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75097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Έννοιες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Έννοιες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Έννοιες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ea typeface="+mn-ea"/>
                <a:cs typeface="+mn-cs"/>
              </a:rPr>
              <a:t>Έννοιες</a:t>
            </a:r>
            <a:endParaRPr lang="en-US" sz="1000" dirty="0" smtClean="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Έννοιες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Έννοιες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Έννοιες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3.jpeg"/><Relationship Id="rId12"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0.png"/><Relationship Id="rId5" Type="http://schemas.openxmlformats.org/officeDocument/2006/relationships/oleObject" Target="../embeddings/oleObject3.bin"/><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flickr.com/photos/wicker-furniture/7352695058/in/photolist-ccJu5s-8bn9hk-81DuoF-P4aHp-2tDQoY-6sp2VK-6st8Z7-zmV6t-bxFrB1-e2KmB5-anj4oD-34MFK3-4VDbE3-36qm3x-6soZcD-aYQ7Xv-dABkS6-5rweH2-7TMEHa-amWpTU-92NjU4-neoFUH-bse7KD-dMNMjX-qCoA19-qYMRiC-qxwmrn-bajALK-5RYAjj-5yg4WU-21rLZr-9f5o4-e4RGa8-dQD3rS-dP35b4-2woUa-daoYAi-9zsHeb-c6gFjb-4A7kx7-7QqgU5-5ydKkV-bWAXwr-o4MQKS-dm19PL-aQbko4-565JJK-cU32Y5-8sdNvF-dSfhUi" TargetMode="External"/><Relationship Id="rId3" Type="http://schemas.openxmlformats.org/officeDocument/2006/relationships/hyperlink" Target="http://www.bonsoni.com/" TargetMode="External"/><Relationship Id="rId7" Type="http://schemas.openxmlformats.org/officeDocument/2006/relationships/hyperlink" Target="http://www.socialwicker.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lickr.com/photos/uscpsc/6104268648/in/photolist-aipYpb-6ZwDK2-3i6xMJ-9fpi3K-9wuwot-6Mcuyb-64UoJ7-abRBCc-8tULZD-cvgBiE-9DjLCn-ofxBug-aQbqmB-zmV6x-awE8U5-3a8Uf1-PJDau-8gwBAx-6MpGfR-a5uZQJ-55GRFa-iNvJwE-e6P1Eo-2DwMb-8tUKQa-amSGQY-NhBVL-dCH47z-5TkQre-iDbUb-8bJm1C-5SBBip-nPTDXn-7LE97e-7u9Bx6-8s773j-cZ7my3-nbUzu2-7T8quh-cufHsQ-5pdPEj-qHdSBt-dSM9nV-8M7h2P-k4fcyY-cttGZC-7YWr1b-4eRtKD-3gPa7i-26YwK" TargetMode="External"/><Relationship Id="rId5" Type="http://schemas.openxmlformats.org/officeDocument/2006/relationships/hyperlink" Target="https://www.flickr.com/photos/ylog/4682048114/in/photolist-88JHMu-99EyFe-gKPSNr-dHA3Hd-5UNezX-p9xCjS-sYPH9-qX1JUm-ac5WtS-4YKq7G-4YKn3Y-xgkX-3ofsgd-53hUVv-XZKaV-5wPFdW-Adhsk-jCVW65-4Rug75-3io3QT-nqmisv-2RLEA-95DfsV-nWE2jC-8YBdqe-6sp4Ei-4mYgX-mpR2jm-c5Nbey-5Au8ua-9cgJu4-4F7BV4-7X3JCr-98PHXe-4N767H-cxYhKL-72prJ3-p21cVN-brjSq6-coDKf9-3yRwj-4YKvL7-4YFdCz-qGKssb-9qAJsD-qYQkWW-q6SgP6-6t9SPA-zmV6r-61nDPG" TargetMode="External"/><Relationship Id="rId10" Type="http://schemas.openxmlformats.org/officeDocument/2006/relationships/hyperlink" Target="https://www.flickr.com/photos/34053291@N05/5235091845/in/photolist-8YBdqe-6sp4Ei-4mYgX-mpR2jm-c5Nbey-5Au8ua-9cgJu4-4F7BV4-nbUzu2-7X3JCr-98PHXe-4N767H-cxYhKL-72prJ3-p21cVN-brjSq6-coDKf9-3yRwj-4YKvL7-4YFdCz-qGKssb-9qAJsD-qYQkWW-q6SgP6-6t9SPA-zmV6r-61nDPG-p9n1eJ-aBURQF-7HHA-7uEHBD-KJWJn-5rv6Ze-bACWrJ-5aGZzX-6gDBaM-bxUDsm-5p7Dgo-6gi6P9-9U1dZ5-dCXw81-pe59ZL-6MpFA8-rfZj9t-9f5wo-nHzJoT-7sJgki-95GidU-95Ddxc-95Ge7W" TargetMode="External"/><Relationship Id="rId4" Type="http://schemas.openxmlformats.org/officeDocument/2006/relationships/hyperlink" Target="https://www.flickr.com/photos/bnsnstore/16075045985/in/photolist-8sgS17-4bt7vo-quuP8g-btD62n-9rse5P-794nYE-5RaDHp-bNFWHF-5QwTFX-9znJMD-8NEq1y-dDXmV1-2zK9A7-dm4bmH-4QBqcx-8B9vWf-7HVikW-axZnvG-543jFE-az1nb4-8KUYTb-e6S5o7-5LjHZq-nfaDL1-8gF477-4S1vq8-7AQToL-zmV6E-84djGJ-9EuGAw-6ZZjKf-4YKC2y-q1LUsX-5SAF9a-a4pNfN-ad18m1-9b64Fz-nVG8yr-KFHGN-7hiVi7-az1fCa-92nc5Y-9fX8Ua-bwjUT4-nn1uzj-6jNESK-6UuP27-95ARcs-gZZ81m-eo8Zsy" TargetMode="External"/><Relationship Id="rId9" Type="http://schemas.openxmlformats.org/officeDocument/2006/relationships/hyperlink" Target="https://www.flickr.com/photos/haldanemartin/11219446606/in/photolist-i6qAAA-oTP5mZ-2foNMw-uY96p-PKduv-74iwMY-2foNpb-Bp4t-pfwpEv-76fynT-avt3Sr-avuz5u-6uwwVw-9FPNfe-jkVCws-nteb1L-af1gpd-2Fcb3X-2n9KK3-8KaAL6-7UzDQf-9Wsfuu-bD22SX-dMwExc-463P6k-9fsqBb-9624wV-btRTs1-7GTV68-2fjj32-6qtWn-dh9Dmh-68xJpb-amWLw5-9YPHpL-9Yqmoi-9f5ci-dsQZvj-szCJXe-cB7kjy-e5Mwih-8ojc83-387HCR-ef9o3b-bFAGhX-bDDPit-pvG9hp-5XnTB1-bowqmM-ptAYvS"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flickr.com/photos/uscpsc/6641840467/" TargetMode="External"/><Relationship Id="rId3" Type="http://schemas.openxmlformats.org/officeDocument/2006/relationships/hyperlink" Target="https://www.flickr.com/photos/h_is_for_home/3975510586/in/photolist-74iwMY-2foNpb-Bp4t-pfwpEv-76fynT-avt3Sr-avuz5u-6uwwVw-9FPNfe-jkVCws-nteb1L-af1gpd-2Fcb3X-2n9KK3-8KaAL6-7UzDQf-9Wsfuu-bD22SX-dMwExc-463P6k-9fsqBb-9624wV-btRTs1-7GTV68-2fjj32-6qtWn-dh9Dmh-68xJpb-amWLw5-9YPHpL-9Yqmoi-9f5ci-dsQZvj-szCJXe-cB7kjy-e5Mwih-8ojc83-387HCR-ef9o3b-tacVwY-bFAGhX-bDDPit-pvG9hp-5XnTB1-bowqmM-ptAYvS-aipYpb-6ZwDK2-3i6xMJ-9fpi3K" TargetMode="External"/><Relationship Id="rId7" Type="http://schemas.openxmlformats.org/officeDocument/2006/relationships/hyperlink" Target="https://www.flickr.com/photos/furniture-homedecor/16975587665/in/photolist-rS5jMX-rS5jpT-rRVzMm-rwMFMW-qSyr68-rwLmF9-rPmnLi-9bnGLZ-qTveVH-rxQVq4-qTq6Fr-rxDn9U-rqCyB6-cN2GQA-qXSJ5J-rNMoYm-9fpmwZ-rwkdfJ-swE1Cb-b2Wtc2-fKFF4J-rBekK5-kmvnk8-rS8zVM-rzAW7t-qX5zmT-qWSR37-rTN8tF-rTN8fV-rquVdb-rGZmy2-8VV18M-nD8VGy-4hjDUd-qn4shc-6QhijP-9zHp3f-4ii1u1-rjqE3r-28mfLY-8y8X5S-9ojTx7-2JdizJ-spjQVX-ZPGLR-76GLg2-b2Wtpt-6XjCjr-6enhC2-8H1o28" TargetMode="External"/><Relationship Id="rId12" Type="http://schemas.openxmlformats.org/officeDocument/2006/relationships/hyperlink" Target="https://www.flickr.com/photos/respres/266342275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bonsoni.com/" TargetMode="External"/><Relationship Id="rId11" Type="http://schemas.openxmlformats.org/officeDocument/2006/relationships/hyperlink" Target="http://www.restemfl.com/amish-furniture-pa/amish-furniture-pa-unique-with-images-of-amish-furniture-property-in-design/" TargetMode="External"/><Relationship Id="rId5" Type="http://schemas.openxmlformats.org/officeDocument/2006/relationships/hyperlink" Target="https://www.flickr.com/photos/wicker-furniture/7476251976/" TargetMode="External"/><Relationship Id="rId10" Type="http://schemas.openxmlformats.org/officeDocument/2006/relationships/hyperlink" Target="https://www.flickr.com/photos/furniture-homedecor/16793873523/in/photostream/" TargetMode="External"/><Relationship Id="rId4" Type="http://schemas.openxmlformats.org/officeDocument/2006/relationships/hyperlink" Target="http://www.socialwicker.com/" TargetMode="External"/><Relationship Id="rId9" Type="http://schemas.openxmlformats.org/officeDocument/2006/relationships/hyperlink" Target="https://www.flickr.com/photos/furniture-homedecor/1741203237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Autofit/>
          </a:bodyPr>
          <a:lstStyle/>
          <a:p>
            <a:r>
              <a:rPr lang="el-GR" sz="3200" dirty="0" smtClean="0">
                <a:solidFill>
                  <a:srgbClr val="5075BC"/>
                </a:solidFill>
              </a:rPr>
              <a:t>ΛΟΓΙΚΟ-ΜΑΘΗΜΑΤΙΚΕΣ </a:t>
            </a:r>
            <a:r>
              <a:rPr lang="el-GR" sz="3200" dirty="0">
                <a:solidFill>
                  <a:srgbClr val="5075BC"/>
                </a:solidFill>
              </a:rPr>
              <a:t>ΣΧΕΣΕΙΣ &amp; </a:t>
            </a:r>
            <a:br>
              <a:rPr lang="el-GR" sz="3200" dirty="0">
                <a:solidFill>
                  <a:srgbClr val="5075BC"/>
                </a:solidFill>
              </a:rPr>
            </a:br>
            <a:r>
              <a:rPr lang="el-GR" sz="3200" dirty="0">
                <a:solidFill>
                  <a:srgbClr val="5075BC"/>
                </a:solidFill>
              </a:rPr>
              <a:t>ΑΡΙΘΜΗΤΙΚΕΣ ΕΝΝΟΙΕΣ </a:t>
            </a:r>
            <a:br>
              <a:rPr lang="el-GR" sz="3200" dirty="0">
                <a:solidFill>
                  <a:srgbClr val="5075BC"/>
                </a:solidFill>
              </a:rPr>
            </a:br>
            <a:r>
              <a:rPr lang="el-GR" sz="3200" dirty="0">
                <a:solidFill>
                  <a:srgbClr val="5075BC"/>
                </a:solidFill>
              </a:rPr>
              <a:t>ΣΤΗΝ ΠΡΟΣΧΟΛΙΚΗ ΕΚΠΑΙΔΕΥΣΗ</a:t>
            </a:r>
          </a:p>
        </p:txBody>
      </p:sp>
      <p:sp>
        <p:nvSpPr>
          <p:cNvPr id="3" name="Υπότιτλος 2"/>
          <p:cNvSpPr>
            <a:spLocks noGrp="1"/>
          </p:cNvSpPr>
          <p:nvPr>
            <p:ph type="subTitle" idx="1"/>
          </p:nvPr>
        </p:nvSpPr>
        <p:spPr>
          <a:xfrm>
            <a:off x="663824" y="3645024"/>
            <a:ext cx="7776864" cy="1752600"/>
          </a:xfrm>
        </p:spPr>
        <p:txBody>
          <a:bodyPr>
            <a:noAutofit/>
          </a:bodyPr>
          <a:lstStyle/>
          <a:p>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Έννοιες</a:t>
            </a:r>
          </a:p>
          <a:p>
            <a:endParaRPr lang="en-US" sz="2800" dirty="0" smtClean="0"/>
          </a:p>
          <a:p>
            <a:r>
              <a:rPr lang="el-GR" sz="2400" dirty="0" smtClean="0"/>
              <a:t>Δημήτρης Χασάπης</a:t>
            </a:r>
          </a:p>
          <a:p>
            <a:endParaRPr lang="el-GR" sz="2800" dirty="0" smtClean="0"/>
          </a:p>
          <a:p>
            <a:endParaRPr lang="el-GR" sz="2400" dirty="0" smtClean="0"/>
          </a:p>
          <a:p>
            <a:r>
              <a:rPr lang="el-GR" sz="2400" b="1" dirty="0" smtClean="0"/>
              <a:t>Τμήμα </a:t>
            </a:r>
            <a:r>
              <a:rPr lang="el-GR" sz="2400" b="1" dirty="0"/>
              <a:t>Εκπαίδευσης και </a:t>
            </a:r>
            <a:r>
              <a:rPr lang="el-GR" sz="2400" b="1" dirty="0" smtClean="0"/>
              <a:t>Αγωγής στην </a:t>
            </a:r>
            <a:r>
              <a:rPr lang="el-GR" sz="2400" b="1" dirty="0"/>
              <a:t>Προσχολική Ηλικία </a:t>
            </a:r>
          </a:p>
          <a:p>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ΕΝΝΟΙΑ ΚΑΡΕΚΛΑ</a:t>
            </a:r>
            <a:endParaRPr lang="el-GR" dirty="0"/>
          </a:p>
        </p:txBody>
      </p:sp>
      <p:sp>
        <p:nvSpPr>
          <p:cNvPr id="4" name="Text Box 3"/>
          <p:cNvSpPr txBox="1">
            <a:spLocks noChangeArrowheads="1"/>
          </p:cNvSpPr>
          <p:nvPr/>
        </p:nvSpPr>
        <p:spPr bwMode="auto">
          <a:xfrm>
            <a:off x="3237351" y="1595983"/>
            <a:ext cx="2376488"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b="1" dirty="0">
                <a:latin typeface="+mj-lt"/>
              </a:rPr>
              <a:t>έννοια</a:t>
            </a:r>
          </a:p>
          <a:p>
            <a:pPr algn="ctr" eaLnBrk="1" hangingPunct="1">
              <a:spcBef>
                <a:spcPct val="50000"/>
              </a:spcBef>
              <a:buFontTx/>
              <a:buNone/>
            </a:pPr>
            <a:r>
              <a:rPr lang="el-GR" altLang="zh-CN" sz="2800" dirty="0">
                <a:latin typeface="+mj-lt"/>
              </a:rPr>
              <a:t>καρέκλα</a:t>
            </a:r>
            <a:endParaRPr lang="el-GR" altLang="el-GR" sz="2800" dirty="0">
              <a:latin typeface="+mj-lt"/>
            </a:endParaRPr>
          </a:p>
        </p:txBody>
      </p:sp>
      <p:sp>
        <p:nvSpPr>
          <p:cNvPr id="5" name="Text Box 4"/>
          <p:cNvSpPr txBox="1">
            <a:spLocks noChangeArrowheads="1"/>
          </p:cNvSpPr>
          <p:nvPr/>
        </p:nvSpPr>
        <p:spPr bwMode="auto">
          <a:xfrm>
            <a:off x="4498802" y="4364831"/>
            <a:ext cx="43926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b="1" dirty="0">
                <a:latin typeface="+mj-lt"/>
              </a:rPr>
              <a:t>λέξη</a:t>
            </a:r>
            <a:r>
              <a:rPr lang="el-GR" altLang="zh-CN" sz="2800" dirty="0">
                <a:latin typeface="+mj-lt"/>
              </a:rPr>
              <a:t> καρέκλα</a:t>
            </a:r>
          </a:p>
          <a:p>
            <a:pPr algn="ctr" eaLnBrk="1" hangingPunct="1">
              <a:spcBef>
                <a:spcPct val="50000"/>
              </a:spcBef>
              <a:buFontTx/>
              <a:buNone/>
            </a:pPr>
            <a:r>
              <a:rPr lang="el-GR" altLang="el-GR" sz="2400" dirty="0">
                <a:latin typeface="+mj-lt"/>
              </a:rPr>
              <a:t>(ουσιαστικό)</a:t>
            </a:r>
          </a:p>
        </p:txBody>
      </p:sp>
      <p:sp>
        <p:nvSpPr>
          <p:cNvPr id="6" name="Text Box 5"/>
          <p:cNvSpPr txBox="1">
            <a:spLocks noChangeArrowheads="1"/>
          </p:cNvSpPr>
          <p:nvPr/>
        </p:nvSpPr>
        <p:spPr bwMode="auto">
          <a:xfrm>
            <a:off x="826914" y="4293394"/>
            <a:ext cx="2376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b="1" dirty="0">
                <a:latin typeface="+mj-lt"/>
              </a:rPr>
              <a:t>αντικείμενο</a:t>
            </a:r>
            <a:endParaRPr lang="el-GR" altLang="el-GR" sz="2800" b="1" dirty="0">
              <a:latin typeface="+mj-lt"/>
            </a:endParaRPr>
          </a:p>
        </p:txBody>
      </p:sp>
      <p:sp>
        <p:nvSpPr>
          <p:cNvPr id="7" name="Line 6"/>
          <p:cNvSpPr>
            <a:spLocks noChangeShapeType="1"/>
          </p:cNvSpPr>
          <p:nvPr/>
        </p:nvSpPr>
        <p:spPr bwMode="auto">
          <a:xfrm flipH="1">
            <a:off x="2339802" y="2864395"/>
            <a:ext cx="1728142" cy="128453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8" name="Line 7"/>
          <p:cNvSpPr>
            <a:spLocks noChangeShapeType="1"/>
          </p:cNvSpPr>
          <p:nvPr/>
        </p:nvSpPr>
        <p:spPr bwMode="auto">
          <a:xfrm>
            <a:off x="4860032" y="2864395"/>
            <a:ext cx="1799357" cy="128453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9" name="Line 8"/>
          <p:cNvSpPr>
            <a:spLocks noChangeShapeType="1"/>
          </p:cNvSpPr>
          <p:nvPr/>
        </p:nvSpPr>
        <p:spPr bwMode="auto">
          <a:xfrm>
            <a:off x="3563764" y="4653756"/>
            <a:ext cx="1439863"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014" y="4825206"/>
            <a:ext cx="11525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718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ΣΥΓΚΡΟΤΗΣΗ ΕΝΝΟΙΩΝ</a:t>
            </a:r>
            <a:endParaRPr lang="el-GR" dirty="0"/>
          </a:p>
        </p:txBody>
      </p:sp>
      <p:sp>
        <p:nvSpPr>
          <p:cNvPr id="3" name="Content Placeholder 2"/>
          <p:cNvSpPr>
            <a:spLocks noGrp="1"/>
          </p:cNvSpPr>
          <p:nvPr>
            <p:ph idx="1"/>
          </p:nvPr>
        </p:nvSpPr>
        <p:spPr>
          <a:xfrm>
            <a:off x="395536" y="1556792"/>
            <a:ext cx="8586252" cy="4525963"/>
          </a:xfrm>
        </p:spPr>
        <p:txBody>
          <a:bodyPr>
            <a:normAutofit/>
          </a:bodyPr>
          <a:lstStyle/>
          <a:p>
            <a:pPr marL="0" indent="0" algn="ctr">
              <a:spcAft>
                <a:spcPts val="1800"/>
              </a:spcAft>
              <a:buNone/>
            </a:pPr>
            <a:r>
              <a:rPr lang="el-GR" sz="2600" dirty="0"/>
              <a:t>Οι έννοιες συγκροτούνται (και σχετίζονται μεταξύ τους) μέσα από το συνδυασμό δύο βασικών νοητικών διαδικασιών. </a:t>
            </a:r>
          </a:p>
          <a:p>
            <a:pPr marL="0" indent="0" algn="ctr">
              <a:spcAft>
                <a:spcPts val="1800"/>
              </a:spcAft>
              <a:buNone/>
            </a:pPr>
            <a:r>
              <a:rPr lang="el-GR" sz="2800" b="1" dirty="0"/>
              <a:t>Αφαίρεση, </a:t>
            </a:r>
            <a:r>
              <a:rPr lang="el-GR" sz="2600" dirty="0"/>
              <a:t>δηλαδή διάκριση και επιλογή κοινών χαρακτηριστικών των στοιχείων της πραγματικότητας, τα οποία ως προς άλλα χαρακτηριστικά διαφέρουν μεταξύ </a:t>
            </a:r>
            <a:r>
              <a:rPr lang="el-GR" sz="2600" dirty="0" smtClean="0"/>
              <a:t>τους.</a:t>
            </a:r>
            <a:endParaRPr lang="el-GR" sz="2600" dirty="0"/>
          </a:p>
          <a:p>
            <a:pPr marL="0" indent="0" algn="ctr">
              <a:spcAft>
                <a:spcPts val="1800"/>
              </a:spcAft>
              <a:buNone/>
            </a:pPr>
            <a:r>
              <a:rPr lang="el-GR" sz="2800" b="1" dirty="0"/>
              <a:t>Γενίκευση </a:t>
            </a:r>
            <a:r>
              <a:rPr lang="el-GR" sz="2600" dirty="0"/>
              <a:t>των μερικών και συγκεκριμένων αυτών χαρακτηριστικών στο σύνολο των στοιχείων της πραγματικότητας.</a:t>
            </a:r>
          </a:p>
          <a:p>
            <a:pPr>
              <a:spcAft>
                <a:spcPts val="1800"/>
              </a:spcAft>
            </a:pPr>
            <a:endParaRPr lang="el-GR" dirty="0"/>
          </a:p>
        </p:txBody>
      </p:sp>
    </p:spTree>
    <p:extLst>
      <p:ext uri="{BB962C8B-B14F-4D97-AF65-F5344CB8AC3E}">
        <p14:creationId xmlns:p14="http://schemas.microsoft.com/office/powerpoint/2010/main" val="3554065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ΕΝΝΟΙΑ ΕΠΙΠΛΟ</a:t>
            </a:r>
            <a:endParaRPr lang="el-GR" dirty="0"/>
          </a:p>
        </p:txBody>
      </p:sp>
      <p:sp>
        <p:nvSpPr>
          <p:cNvPr id="4" name="Text Box 2"/>
          <p:cNvSpPr txBox="1">
            <a:spLocks noChangeArrowheads="1"/>
          </p:cNvSpPr>
          <p:nvPr/>
        </p:nvSpPr>
        <p:spPr bwMode="auto">
          <a:xfrm>
            <a:off x="1443038" y="3400426"/>
            <a:ext cx="2017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mj-lt"/>
              </a:rPr>
              <a:t>ΚΑΡΕΚΛΑ</a:t>
            </a:r>
          </a:p>
        </p:txBody>
      </p:sp>
      <p:sp>
        <p:nvSpPr>
          <p:cNvPr id="5" name="Text Box 13"/>
          <p:cNvSpPr txBox="1">
            <a:spLocks noChangeArrowheads="1"/>
          </p:cNvSpPr>
          <p:nvPr/>
        </p:nvSpPr>
        <p:spPr bwMode="auto">
          <a:xfrm>
            <a:off x="5259388" y="3400426"/>
            <a:ext cx="2017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a:latin typeface="+mj-lt"/>
              </a:rPr>
              <a:t>ΤΡΑΠΕΖΙ</a:t>
            </a:r>
          </a:p>
        </p:txBody>
      </p:sp>
      <p:sp>
        <p:nvSpPr>
          <p:cNvPr id="6" name="Text Box 17"/>
          <p:cNvSpPr txBox="1">
            <a:spLocks noChangeArrowheads="1"/>
          </p:cNvSpPr>
          <p:nvPr/>
        </p:nvSpPr>
        <p:spPr bwMode="auto">
          <a:xfrm>
            <a:off x="3460750" y="1752602"/>
            <a:ext cx="2017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mj-lt"/>
              </a:rPr>
              <a:t>ΕΠΙΠΛΟ</a:t>
            </a:r>
          </a:p>
        </p:txBody>
      </p:sp>
      <p:sp>
        <p:nvSpPr>
          <p:cNvPr id="7" name="Line 18"/>
          <p:cNvSpPr>
            <a:spLocks noChangeShapeType="1"/>
          </p:cNvSpPr>
          <p:nvPr/>
        </p:nvSpPr>
        <p:spPr bwMode="auto">
          <a:xfrm flipV="1">
            <a:off x="2595564" y="2273300"/>
            <a:ext cx="1192212" cy="9826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8" name="Line 19"/>
          <p:cNvSpPr>
            <a:spLocks noChangeShapeType="1"/>
          </p:cNvSpPr>
          <p:nvPr/>
        </p:nvSpPr>
        <p:spPr bwMode="auto">
          <a:xfrm flipH="1" flipV="1">
            <a:off x="4899025" y="2271713"/>
            <a:ext cx="1439862" cy="1055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10" name="TextBox 17"/>
          <p:cNvSpPr txBox="1">
            <a:spLocks noChangeArrowheads="1"/>
          </p:cNvSpPr>
          <p:nvPr/>
        </p:nvSpPr>
        <p:spPr bwMode="auto">
          <a:xfrm>
            <a:off x="8353425" y="4660900"/>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 10</a:t>
            </a:r>
            <a:endParaRPr lang="el-GR" altLang="el-GR" sz="1400" dirty="0">
              <a:latin typeface="+mj-lt"/>
            </a:endParaRPr>
          </a:p>
        </p:txBody>
      </p:sp>
      <p:sp>
        <p:nvSpPr>
          <p:cNvPr id="11" name="TextBox 18"/>
          <p:cNvSpPr txBox="1">
            <a:spLocks noChangeArrowheads="1"/>
          </p:cNvSpPr>
          <p:nvPr/>
        </p:nvSpPr>
        <p:spPr bwMode="auto">
          <a:xfrm>
            <a:off x="8313738" y="5885491"/>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 12</a:t>
            </a:r>
            <a:endParaRPr lang="el-GR" altLang="el-GR" sz="1400" dirty="0">
              <a:latin typeface="+mj-lt"/>
            </a:endParaRPr>
          </a:p>
        </p:txBody>
      </p:sp>
      <p:sp>
        <p:nvSpPr>
          <p:cNvPr id="12" name="TextBox 19"/>
          <p:cNvSpPr txBox="1">
            <a:spLocks noChangeArrowheads="1"/>
          </p:cNvSpPr>
          <p:nvPr/>
        </p:nvSpPr>
        <p:spPr bwMode="auto">
          <a:xfrm>
            <a:off x="6384679" y="4745037"/>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latin typeface="+mj-lt"/>
              </a:rPr>
              <a:t>εικ.</a:t>
            </a:r>
            <a:r>
              <a:rPr lang="en-US" altLang="el-GR" sz="1400">
                <a:latin typeface="+mj-lt"/>
              </a:rPr>
              <a:t>9</a:t>
            </a:r>
            <a:endParaRPr lang="el-GR" altLang="el-GR" sz="1400">
              <a:latin typeface="+mj-lt"/>
            </a:endParaRPr>
          </a:p>
        </p:txBody>
      </p:sp>
      <p:sp>
        <p:nvSpPr>
          <p:cNvPr id="13" name="TextBox 20"/>
          <p:cNvSpPr txBox="1">
            <a:spLocks noChangeArrowheads="1"/>
          </p:cNvSpPr>
          <p:nvPr/>
        </p:nvSpPr>
        <p:spPr bwMode="auto">
          <a:xfrm>
            <a:off x="6311901" y="6039578"/>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11</a:t>
            </a:r>
            <a:endParaRPr lang="el-GR" altLang="el-GR" sz="1400" dirty="0">
              <a:latin typeface="+mj-lt"/>
            </a:endParaRPr>
          </a:p>
        </p:txBody>
      </p:sp>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4170363"/>
            <a:ext cx="12906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2200" y="4151313"/>
            <a:ext cx="14525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5354638"/>
            <a:ext cx="10223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3925" y="5339391"/>
            <a:ext cx="10795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1488" y="4246563"/>
            <a:ext cx="7889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9388" y="4246563"/>
            <a:ext cx="8953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51125" y="4273550"/>
            <a:ext cx="7588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p:cNvPicPr>
          <p:nvPr/>
        </p:nvPicPr>
        <p:blipFill>
          <a:blip r:embed="rId10">
            <a:extLst>
              <a:ext uri="{28A0092B-C50C-407E-A947-70E740481C1C}">
                <a14:useLocalDpi xmlns:a14="http://schemas.microsoft.com/office/drawing/2010/main" val="0"/>
              </a:ext>
            </a:extLst>
          </a:blip>
          <a:srcRect l="31744" t="9039" r="20271" b="5293"/>
          <a:stretch>
            <a:fillRect/>
          </a:stretch>
        </p:blipFill>
        <p:spPr bwMode="auto">
          <a:xfrm>
            <a:off x="471488" y="5500688"/>
            <a:ext cx="7889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49388" y="5508625"/>
            <a:ext cx="8477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p:cNvPicPr>
          <p:nvPr/>
        </p:nvPicPr>
        <p:blipFill>
          <a:blip r:embed="rId12">
            <a:extLst>
              <a:ext uri="{28A0092B-C50C-407E-A947-70E740481C1C}">
                <a14:useLocalDpi xmlns:a14="http://schemas.microsoft.com/office/drawing/2010/main" val="0"/>
              </a:ext>
            </a:extLst>
          </a:blip>
          <a:srcRect l="17534" r="19315"/>
          <a:stretch>
            <a:fillRect/>
          </a:stretch>
        </p:blipFill>
        <p:spPr bwMode="auto">
          <a:xfrm>
            <a:off x="2597150" y="5421313"/>
            <a:ext cx="863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42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ΕΠΙΠΛΟ</a:t>
            </a:r>
            <a:endParaRPr lang="el-GR" dirty="0"/>
          </a:p>
        </p:txBody>
      </p:sp>
      <p:pic>
        <p:nvPicPr>
          <p:cNvPr id="4" name="Picture 4" descr="furni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4784"/>
            <a:ext cx="8334706" cy="481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36512" y="5805264"/>
            <a:ext cx="62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1</a:t>
            </a:r>
            <a:r>
              <a:rPr lang="el-GR" altLang="el-GR" sz="1400" dirty="0">
                <a:latin typeface="+mj-lt"/>
              </a:rPr>
              <a:t>3</a:t>
            </a:r>
          </a:p>
        </p:txBody>
      </p:sp>
    </p:spTree>
    <p:extLst>
      <p:ext uri="{BB962C8B-B14F-4D97-AF65-F5344CB8AC3E}">
        <p14:creationId xmlns:p14="http://schemas.microsoft.com/office/powerpoint/2010/main" val="2770435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ΟΡΙΣΜΟΣ</a:t>
            </a:r>
            <a:endParaRPr lang="el-GR" dirty="0"/>
          </a:p>
        </p:txBody>
      </p:sp>
      <p:sp>
        <p:nvSpPr>
          <p:cNvPr id="4" name="Text Box 2"/>
          <p:cNvSpPr txBox="1">
            <a:spLocks noChangeArrowheads="1"/>
          </p:cNvSpPr>
          <p:nvPr/>
        </p:nvSpPr>
        <p:spPr bwMode="auto">
          <a:xfrm>
            <a:off x="485502" y="4869160"/>
            <a:ext cx="37449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mj-lt"/>
              </a:rPr>
              <a:t>ΚΑΡΕΚΛΑ</a:t>
            </a:r>
          </a:p>
          <a:p>
            <a:pPr algn="ctr" eaLnBrk="1" hangingPunct="1">
              <a:spcBef>
                <a:spcPct val="50000"/>
              </a:spcBef>
              <a:buFontTx/>
              <a:buNone/>
            </a:pPr>
            <a:r>
              <a:rPr lang="el-GR" altLang="zh-CN" sz="2800" dirty="0">
                <a:latin typeface="+mj-lt"/>
              </a:rPr>
              <a:t>για να καθόμαστε</a:t>
            </a:r>
            <a:endParaRPr lang="el-GR" altLang="el-GR" sz="2800" dirty="0">
              <a:latin typeface="+mj-lt"/>
            </a:endParaRPr>
          </a:p>
        </p:txBody>
      </p:sp>
      <p:sp>
        <p:nvSpPr>
          <p:cNvPr id="5" name="Text Box 14"/>
          <p:cNvSpPr txBox="1">
            <a:spLocks noChangeArrowheads="1"/>
          </p:cNvSpPr>
          <p:nvPr/>
        </p:nvSpPr>
        <p:spPr bwMode="auto">
          <a:xfrm>
            <a:off x="1060971" y="1418878"/>
            <a:ext cx="712946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mj-lt"/>
              </a:rPr>
              <a:t>ΕΠΙΠΛΟ</a:t>
            </a:r>
          </a:p>
          <a:p>
            <a:pPr algn="ctr" eaLnBrk="1" hangingPunct="1">
              <a:spcBef>
                <a:spcPct val="50000"/>
              </a:spcBef>
              <a:buFontTx/>
              <a:buNone/>
            </a:pPr>
            <a:r>
              <a:rPr lang="el-GR" altLang="zh-CN" sz="2800" dirty="0">
                <a:latin typeface="+mj-lt"/>
              </a:rPr>
              <a:t>κάθε κατασκευή που χρησιμοποιούμε ….</a:t>
            </a:r>
            <a:endParaRPr lang="el-GR" altLang="el-GR" sz="2800" dirty="0">
              <a:latin typeface="+mj-lt"/>
            </a:endParaRPr>
          </a:p>
        </p:txBody>
      </p:sp>
      <p:sp>
        <p:nvSpPr>
          <p:cNvPr id="6" name="Line 15"/>
          <p:cNvSpPr>
            <a:spLocks noChangeShapeType="1"/>
          </p:cNvSpPr>
          <p:nvPr/>
        </p:nvSpPr>
        <p:spPr bwMode="auto">
          <a:xfrm flipV="1">
            <a:off x="2357958" y="3049241"/>
            <a:ext cx="1368425"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7" name="Line 16"/>
          <p:cNvSpPr>
            <a:spLocks noChangeShapeType="1"/>
          </p:cNvSpPr>
          <p:nvPr/>
        </p:nvSpPr>
        <p:spPr bwMode="auto">
          <a:xfrm flipH="1" flipV="1">
            <a:off x="5292080" y="3045421"/>
            <a:ext cx="1295400" cy="1654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8" name="Text Box 19"/>
          <p:cNvSpPr txBox="1">
            <a:spLocks noChangeArrowheads="1"/>
          </p:cNvSpPr>
          <p:nvPr/>
        </p:nvSpPr>
        <p:spPr bwMode="auto">
          <a:xfrm>
            <a:off x="4860032" y="4869160"/>
            <a:ext cx="374491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mj-lt"/>
              </a:rPr>
              <a:t>ΤΡΑΠΕΖΙ</a:t>
            </a:r>
          </a:p>
          <a:p>
            <a:pPr algn="ctr" eaLnBrk="1" hangingPunct="1">
              <a:spcBef>
                <a:spcPct val="50000"/>
              </a:spcBef>
              <a:buFontTx/>
              <a:buNone/>
            </a:pPr>
            <a:r>
              <a:rPr lang="el-GR" altLang="zh-CN" sz="2800" dirty="0">
                <a:latin typeface="+mj-lt"/>
              </a:rPr>
              <a:t>για να τρώμε</a:t>
            </a:r>
            <a:endParaRPr lang="el-GR" altLang="el-GR" sz="2800" dirty="0">
              <a:latin typeface="+mj-lt"/>
            </a:endParaRPr>
          </a:p>
        </p:txBody>
      </p:sp>
    </p:spTree>
    <p:extLst>
      <p:ext uri="{BB962C8B-B14F-4D97-AF65-F5344CB8AC3E}">
        <p14:creationId xmlns:p14="http://schemas.microsoft.com/office/powerpoint/2010/main" val="3606338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ΕΝΝΟΙΑ</a:t>
            </a:r>
            <a:endParaRPr lang="el-GR" dirty="0"/>
          </a:p>
        </p:txBody>
      </p:sp>
      <p:sp>
        <p:nvSpPr>
          <p:cNvPr id="3" name="Content Placeholder 2"/>
          <p:cNvSpPr>
            <a:spLocks noGrp="1"/>
          </p:cNvSpPr>
          <p:nvPr>
            <p:ph idx="1"/>
          </p:nvPr>
        </p:nvSpPr>
        <p:spPr/>
        <p:txBody>
          <a:bodyPr/>
          <a:lstStyle/>
          <a:p>
            <a:pPr marL="0" indent="0" algn="ctr">
              <a:buNone/>
            </a:pPr>
            <a:r>
              <a:rPr lang="el-GR" dirty="0"/>
              <a:t>Το </a:t>
            </a:r>
            <a:r>
              <a:rPr lang="el-GR" b="1" dirty="0"/>
              <a:t>μικρότερο πλήθος κοινών χαρακτηριστικών </a:t>
            </a:r>
            <a:r>
              <a:rPr lang="el-GR" dirty="0"/>
              <a:t>έχει ως αποτέλεσμα να αναφέρεται η έννοια και να περιλαμβάνει </a:t>
            </a:r>
            <a:r>
              <a:rPr lang="el-GR" b="1" dirty="0"/>
              <a:t>μεγαλύτερο πλήθος στοιχείων της πραγματικότητας</a:t>
            </a:r>
            <a:r>
              <a:rPr lang="el-GR" dirty="0"/>
              <a:t>. </a:t>
            </a:r>
          </a:p>
          <a:p>
            <a:pPr marL="0" indent="0" algn="ctr">
              <a:buNone/>
            </a:pPr>
            <a:endParaRPr lang="el-GR" dirty="0" smtClean="0"/>
          </a:p>
          <a:p>
            <a:pPr marL="0" indent="0" algn="ctr">
              <a:buNone/>
            </a:pPr>
            <a:r>
              <a:rPr lang="el-GR" dirty="0" smtClean="0"/>
              <a:t>Να </a:t>
            </a:r>
            <a:r>
              <a:rPr lang="el-GR" dirty="0"/>
              <a:t>χαρακτηρίζεται δηλαδή, από μεγαλύτερο βαθμό αφαίρεσης. </a:t>
            </a:r>
          </a:p>
          <a:p>
            <a:endParaRPr lang="el-GR" dirty="0"/>
          </a:p>
        </p:txBody>
      </p:sp>
    </p:spTree>
    <p:extLst>
      <p:ext uri="{BB962C8B-B14F-4D97-AF65-F5344CB8AC3E}">
        <p14:creationId xmlns:p14="http://schemas.microsoft.com/office/powerpoint/2010/main" val="121285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ΕΝΝΟΙΕΣ</a:t>
            </a:r>
            <a:endParaRPr lang="el-GR" dirty="0"/>
          </a:p>
        </p:txBody>
      </p:sp>
      <p:sp>
        <p:nvSpPr>
          <p:cNvPr id="4" name="Text Box 2"/>
          <p:cNvSpPr txBox="1">
            <a:spLocks noChangeArrowheads="1"/>
          </p:cNvSpPr>
          <p:nvPr/>
        </p:nvSpPr>
        <p:spPr bwMode="auto">
          <a:xfrm>
            <a:off x="641494" y="5661471"/>
            <a:ext cx="806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3600" dirty="0">
                <a:latin typeface="+mj-lt"/>
              </a:rPr>
              <a:t>αντικείμενα της πραγματικότητας</a:t>
            </a:r>
          </a:p>
        </p:txBody>
      </p:sp>
      <p:sp>
        <p:nvSpPr>
          <p:cNvPr id="5" name="Text Box 3"/>
          <p:cNvSpPr txBox="1">
            <a:spLocks noChangeArrowheads="1"/>
          </p:cNvSpPr>
          <p:nvPr/>
        </p:nvSpPr>
        <p:spPr bwMode="auto">
          <a:xfrm>
            <a:off x="457200" y="3596432"/>
            <a:ext cx="835183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3600" dirty="0">
                <a:latin typeface="+mj-lt"/>
              </a:rPr>
              <a:t>έννοιες </a:t>
            </a:r>
            <a:br>
              <a:rPr lang="el-GR" altLang="zh-CN" sz="3600" dirty="0">
                <a:latin typeface="+mj-lt"/>
              </a:rPr>
            </a:br>
            <a:r>
              <a:rPr lang="el-GR" altLang="zh-CN" dirty="0">
                <a:latin typeface="+mj-lt"/>
              </a:rPr>
              <a:t>(συγκεκριμένες)</a:t>
            </a:r>
            <a:endParaRPr lang="el-GR" altLang="el-GR" dirty="0">
              <a:latin typeface="+mj-lt"/>
            </a:endParaRPr>
          </a:p>
        </p:txBody>
      </p:sp>
      <p:sp>
        <p:nvSpPr>
          <p:cNvPr id="6" name="Text Box 4"/>
          <p:cNvSpPr txBox="1">
            <a:spLocks noChangeArrowheads="1"/>
          </p:cNvSpPr>
          <p:nvPr/>
        </p:nvSpPr>
        <p:spPr bwMode="auto">
          <a:xfrm>
            <a:off x="1524144" y="1436191"/>
            <a:ext cx="5867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3600" dirty="0">
                <a:latin typeface="+mj-lt"/>
              </a:rPr>
              <a:t>έννοιες</a:t>
            </a:r>
            <a:br>
              <a:rPr lang="el-GR" altLang="zh-CN" sz="3600" dirty="0">
                <a:latin typeface="+mj-lt"/>
              </a:rPr>
            </a:br>
            <a:r>
              <a:rPr lang="el-GR" altLang="zh-CN" dirty="0">
                <a:latin typeface="+mj-lt"/>
              </a:rPr>
              <a:t>(αφηρημένες)</a:t>
            </a:r>
            <a:endParaRPr lang="el-GR" altLang="el-GR" dirty="0">
              <a:latin typeface="+mj-lt"/>
            </a:endParaRPr>
          </a:p>
        </p:txBody>
      </p:sp>
      <p:sp>
        <p:nvSpPr>
          <p:cNvPr id="10" name="Line 6"/>
          <p:cNvSpPr>
            <a:spLocks noChangeShapeType="1"/>
          </p:cNvSpPr>
          <p:nvPr/>
        </p:nvSpPr>
        <p:spPr bwMode="auto">
          <a:xfrm flipV="1">
            <a:off x="4466695" y="4761256"/>
            <a:ext cx="0" cy="972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1" name="Line 6"/>
          <p:cNvSpPr>
            <a:spLocks noChangeShapeType="1"/>
          </p:cNvSpPr>
          <p:nvPr/>
        </p:nvSpPr>
        <p:spPr bwMode="auto">
          <a:xfrm flipV="1">
            <a:off x="4457844" y="2601016"/>
            <a:ext cx="0" cy="972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1491835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Ρόλος</a:t>
            </a:r>
            <a:endParaRPr lang="el-GR" dirty="0"/>
          </a:p>
        </p:txBody>
      </p:sp>
      <p:sp>
        <p:nvSpPr>
          <p:cNvPr id="3" name="Θέση περιεχομένου 2"/>
          <p:cNvSpPr>
            <a:spLocks noGrp="1"/>
          </p:cNvSpPr>
          <p:nvPr>
            <p:ph idx="1"/>
          </p:nvPr>
        </p:nvSpPr>
        <p:spPr/>
        <p:txBody>
          <a:bodyPr/>
          <a:lstStyle/>
          <a:p>
            <a:pPr marL="0" indent="0" algn="ctr">
              <a:buNone/>
            </a:pPr>
            <a:r>
              <a:rPr lang="el-GR" altLang="el-GR" b="1" dirty="0"/>
              <a:t>Ποιο ρόλο επιτελούν οι </a:t>
            </a:r>
            <a:r>
              <a:rPr lang="el-GR" altLang="el-GR" b="1" dirty="0" smtClean="0"/>
              <a:t>έννοιες</a:t>
            </a:r>
            <a:r>
              <a:rPr lang="en-US" altLang="el-GR" b="1" dirty="0"/>
              <a:t>;</a:t>
            </a:r>
            <a:endParaRPr lang="el-GR" altLang="el-GR" b="1" dirty="0"/>
          </a:p>
        </p:txBody>
      </p:sp>
    </p:spTree>
    <p:extLst>
      <p:ext uri="{BB962C8B-B14F-4D97-AF65-F5344CB8AC3E}">
        <p14:creationId xmlns:p14="http://schemas.microsoft.com/office/powerpoint/2010/main" val="428808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ΕΝΝΟΙΟΛΟΓΙΚΗ ΟΡΓΑΝΩΣΗ</a:t>
            </a:r>
            <a:endParaRPr lang="el-GR" dirty="0"/>
          </a:p>
        </p:txBody>
      </p:sp>
      <p:sp>
        <p:nvSpPr>
          <p:cNvPr id="3" name="Θέση περιεχομένου 2"/>
          <p:cNvSpPr>
            <a:spLocks noGrp="1"/>
          </p:cNvSpPr>
          <p:nvPr>
            <p:ph idx="1"/>
          </p:nvPr>
        </p:nvSpPr>
        <p:spPr/>
        <p:txBody>
          <a:bodyPr>
            <a:normAutofit/>
          </a:bodyPr>
          <a:lstStyle/>
          <a:p>
            <a:pPr marL="0" indent="0" algn="ctr">
              <a:spcAft>
                <a:spcPts val="1800"/>
              </a:spcAft>
              <a:buNone/>
            </a:pPr>
            <a:r>
              <a:rPr lang="el-GR" sz="2800" dirty="0"/>
              <a:t>Με βάση τις έννοιες ο άνθρωπος οργανώνει συστηματικά την αντικειμενική πραγματικότητα, </a:t>
            </a:r>
            <a:r>
              <a:rPr lang="el-GR" sz="2800" b="1" dirty="0"/>
              <a:t>διακρίνοντας, ομαδοποιώντας και ταξινομώντας τα </a:t>
            </a:r>
            <a:r>
              <a:rPr lang="el-GR" sz="2800" dirty="0"/>
              <a:t>στοιχεία της σε κατηγορίες. </a:t>
            </a:r>
          </a:p>
          <a:p>
            <a:pPr marL="0" indent="0" algn="ctr">
              <a:spcAft>
                <a:spcPts val="1800"/>
              </a:spcAft>
              <a:buNone/>
            </a:pPr>
            <a:r>
              <a:rPr lang="el-GR" sz="2800" dirty="0"/>
              <a:t>Με βάση την εννοιολογική αυτή οργάνωση, ο άνθρωπος </a:t>
            </a:r>
            <a:r>
              <a:rPr lang="el-GR" sz="2800" b="1" dirty="0"/>
              <a:t>αντιλαμβάνεται, αναγνωρίζει και κατανοεί </a:t>
            </a:r>
            <a:r>
              <a:rPr lang="el-GR" sz="2800" dirty="0"/>
              <a:t>το πλήθος των διαφορετικών στοιχείων της πραγματικότητας και των μεταξύ τους σχέσεων. </a:t>
            </a:r>
          </a:p>
          <a:p>
            <a:pPr>
              <a:spcAft>
                <a:spcPts val="1800"/>
              </a:spcAft>
            </a:pPr>
            <a:endParaRPr lang="el-GR" dirty="0"/>
          </a:p>
        </p:txBody>
      </p:sp>
    </p:spTree>
    <p:extLst>
      <p:ext uri="{BB962C8B-B14F-4D97-AF65-F5344CB8AC3E}">
        <p14:creationId xmlns:p14="http://schemas.microsoft.com/office/powerpoint/2010/main" val="1637322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ΤΡΑΠΕΖΙ - ΚΑΡΕΚΛΑ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58110" y="1567334"/>
            <a:ext cx="7827780" cy="4525962"/>
          </a:xfrm>
          <a:prstGeom prst="rect">
            <a:avLst/>
          </a:prstGeom>
        </p:spPr>
      </p:pic>
      <p:sp>
        <p:nvSpPr>
          <p:cNvPr id="5" name="TextBox 4"/>
          <p:cNvSpPr txBox="1"/>
          <p:nvPr/>
        </p:nvSpPr>
        <p:spPr>
          <a:xfrm>
            <a:off x="3419872" y="3717032"/>
            <a:ext cx="914400" cy="914400"/>
          </a:xfrm>
          <a:prstGeom prst="rect">
            <a:avLst/>
          </a:prstGeom>
        </p:spPr>
        <p:txBody>
          <a:bodyPr vert="horz" wrap="none" lIns="91440" tIns="45720" rIns="91440" bIns="45720" rtlCol="0" anchor="ctr">
            <a:normAutofit/>
          </a:bodyPr>
          <a:lstStyle/>
          <a:p>
            <a:endParaRPr lang="el-GR" dirty="0" smtClean="0"/>
          </a:p>
        </p:txBody>
      </p:sp>
      <p:sp>
        <p:nvSpPr>
          <p:cNvPr id="6" name="TextBox 5"/>
          <p:cNvSpPr txBox="1"/>
          <p:nvPr/>
        </p:nvSpPr>
        <p:spPr>
          <a:xfrm>
            <a:off x="4283968" y="4530824"/>
            <a:ext cx="1152128" cy="914400"/>
          </a:xfrm>
          <a:prstGeom prst="rect">
            <a:avLst/>
          </a:prstGeom>
        </p:spPr>
        <p:txBody>
          <a:bodyPr vert="horz" wrap="none" lIns="91440" tIns="45720" rIns="91440" bIns="45720" rtlCol="0" anchor="ctr">
            <a:normAutofit/>
          </a:bodyPr>
          <a:lstStyle/>
          <a:p>
            <a:r>
              <a:rPr lang="el-GR" sz="2800" b="1" dirty="0">
                <a:solidFill>
                  <a:schemeClr val="bg1"/>
                </a:solidFill>
                <a:effectLst>
                  <a:outerShdw blurRad="38100" dist="38100" dir="2700000" algn="tl">
                    <a:srgbClr val="000000">
                      <a:alpha val="43137"/>
                    </a:srgbClr>
                  </a:outerShdw>
                </a:effectLst>
              </a:rPr>
              <a:t>ΚΑΡΕΚΛΑ</a:t>
            </a:r>
          </a:p>
        </p:txBody>
      </p:sp>
      <p:sp>
        <p:nvSpPr>
          <p:cNvPr id="7" name="TextBox 6"/>
          <p:cNvSpPr txBox="1"/>
          <p:nvPr/>
        </p:nvSpPr>
        <p:spPr>
          <a:xfrm>
            <a:off x="3156992" y="3805064"/>
            <a:ext cx="1440160" cy="576064"/>
          </a:xfrm>
          <a:prstGeom prst="rect">
            <a:avLst/>
          </a:prstGeom>
        </p:spPr>
        <p:txBody>
          <a:bodyPr vert="horz" wrap="square" lIns="91440" tIns="45720" rIns="91440" bIns="45720" rtlCol="0" anchor="ctr">
            <a:normAutofit/>
          </a:bodyPr>
          <a:lstStyle/>
          <a:p>
            <a:r>
              <a:rPr lang="el-GR" sz="2800" b="1" dirty="0" smtClean="0">
                <a:solidFill>
                  <a:schemeClr val="bg1"/>
                </a:solidFill>
                <a:effectLst>
                  <a:outerShdw blurRad="38100" dist="38100" dir="2700000" algn="tl">
                    <a:srgbClr val="000000">
                      <a:alpha val="43137"/>
                    </a:srgbClr>
                  </a:outerShdw>
                </a:effectLst>
              </a:rPr>
              <a:t>ΤΡΑΠΕΖΙ</a:t>
            </a:r>
          </a:p>
        </p:txBody>
      </p:sp>
    </p:spTree>
    <p:extLst>
      <p:ext uri="{BB962C8B-B14F-4D97-AF65-F5344CB8AC3E}">
        <p14:creationId xmlns:p14="http://schemas.microsoft.com/office/powerpoint/2010/main" val="35265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ΜΑΘΗΜΑ ΠΡΩΤΟ</a:t>
            </a:r>
            <a:endParaRPr lang="el-GR" dirty="0"/>
          </a:p>
        </p:txBody>
      </p:sp>
      <p:sp>
        <p:nvSpPr>
          <p:cNvPr id="3" name="Content Placeholder 2"/>
          <p:cNvSpPr>
            <a:spLocks noGrp="1"/>
          </p:cNvSpPr>
          <p:nvPr>
            <p:ph idx="1"/>
          </p:nvPr>
        </p:nvSpPr>
        <p:spPr/>
        <p:txBody>
          <a:bodyPr>
            <a:normAutofit lnSpcReduction="10000"/>
          </a:bodyPr>
          <a:lstStyle/>
          <a:p>
            <a:pPr marL="0" indent="0" algn="ctr">
              <a:buNone/>
            </a:pPr>
            <a:r>
              <a:rPr lang="el-GR" b="1" dirty="0"/>
              <a:t>ΟΙ  ΜΑΘΗΜΑΤΙΚΕΣ ΕΝΝΟΙΕΣ</a:t>
            </a:r>
            <a:endParaRPr lang="el-GR" b="1" dirty="0" smtClean="0"/>
          </a:p>
          <a:p>
            <a:pPr marL="0" indent="0">
              <a:spcBef>
                <a:spcPts val="1800"/>
              </a:spcBef>
              <a:spcAft>
                <a:spcPts val="2400"/>
              </a:spcAft>
              <a:buNone/>
            </a:pPr>
            <a:r>
              <a:rPr lang="el-GR" sz="2800" dirty="0" smtClean="0"/>
              <a:t>Ποιες </a:t>
            </a:r>
            <a:r>
              <a:rPr lang="el-GR" sz="2800" dirty="0"/>
              <a:t>ιδιομορφίες χαρακτηρίζουν το περιεχόμενο των μαθηματικών εννοιών; </a:t>
            </a:r>
          </a:p>
          <a:p>
            <a:pPr marL="0" indent="0">
              <a:spcBef>
                <a:spcPts val="1800"/>
              </a:spcBef>
              <a:spcAft>
                <a:spcPts val="2400"/>
              </a:spcAft>
              <a:buNone/>
            </a:pPr>
            <a:r>
              <a:rPr lang="el-GR" sz="2800" dirty="0"/>
              <a:t>Πως οργανώνονται λογικά οι μαθηματικές έννοιες; </a:t>
            </a:r>
          </a:p>
          <a:p>
            <a:pPr marL="0" indent="0">
              <a:spcBef>
                <a:spcPts val="1800"/>
              </a:spcBef>
              <a:spcAft>
                <a:spcPts val="2400"/>
              </a:spcAft>
              <a:buNone/>
            </a:pPr>
            <a:r>
              <a:rPr lang="el-GR" sz="2800" dirty="0"/>
              <a:t>Ποια είναι τα προβλήματα της αντιστοίχισης των μαθηματικών εννοιών σε καταστάσεις της πραγματικότητας;</a:t>
            </a:r>
          </a:p>
          <a:p>
            <a:pPr marL="0"/>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altLang="el-GR" dirty="0"/>
              <a:t>OI </a:t>
            </a:r>
            <a:r>
              <a:rPr lang="el-GR" altLang="el-GR" dirty="0"/>
              <a:t>ΜΑΘΗΜΑΤΙΚΕΣ </a:t>
            </a:r>
            <a:r>
              <a:rPr lang="el-GR" altLang="el-GR" dirty="0" smtClean="0"/>
              <a:t>ΕΝΝΟΙΕΣ</a:t>
            </a:r>
            <a:r>
              <a:rPr lang="en-US" altLang="el-GR" dirty="0" smtClean="0"/>
              <a:t> (M.E.)</a:t>
            </a:r>
            <a:r>
              <a:rPr lang="el-GR" altLang="el-GR" dirty="0">
                <a:latin typeface="Calibri" panose="020F0502020204030204" pitchFamily="34" charset="0"/>
              </a:rPr>
              <a:t/>
            </a:r>
            <a:br>
              <a:rPr lang="el-GR" altLang="el-GR" dirty="0">
                <a:latin typeface="Calibri" panose="020F0502020204030204" pitchFamily="34" charset="0"/>
              </a:rPr>
            </a:br>
            <a:endParaRPr lang="el-GR" dirty="0"/>
          </a:p>
        </p:txBody>
      </p:sp>
    </p:spTree>
    <p:extLst>
      <p:ext uri="{BB962C8B-B14F-4D97-AF65-F5344CB8AC3E}">
        <p14:creationId xmlns:p14="http://schemas.microsoft.com/office/powerpoint/2010/main" val="2504058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ΜΑΘΗΜΑΤΙΚΕΣ ΕΝΝΟΙΕΣ</a:t>
            </a:r>
            <a:endParaRPr lang="el-GR" dirty="0"/>
          </a:p>
        </p:txBody>
      </p:sp>
      <p:sp>
        <p:nvSpPr>
          <p:cNvPr id="22" name="Text Box 2"/>
          <p:cNvSpPr txBox="1">
            <a:spLocks noChangeArrowheads="1"/>
          </p:cNvSpPr>
          <p:nvPr/>
        </p:nvSpPr>
        <p:spPr bwMode="auto">
          <a:xfrm>
            <a:off x="642554" y="5877272"/>
            <a:ext cx="8064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dirty="0">
                <a:latin typeface="+mn-lt"/>
              </a:rPr>
              <a:t>αντικείμενα της πραγματικότητας</a:t>
            </a:r>
          </a:p>
        </p:txBody>
      </p:sp>
      <p:sp>
        <p:nvSpPr>
          <p:cNvPr id="23" name="Text Box 3"/>
          <p:cNvSpPr txBox="1">
            <a:spLocks noChangeArrowheads="1"/>
          </p:cNvSpPr>
          <p:nvPr/>
        </p:nvSpPr>
        <p:spPr bwMode="auto">
          <a:xfrm>
            <a:off x="713991" y="3695096"/>
            <a:ext cx="2879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dirty="0">
                <a:latin typeface="+mn-lt"/>
              </a:rPr>
              <a:t>έννοιες </a:t>
            </a:r>
            <a:br>
              <a:rPr lang="el-GR" altLang="zh-CN" dirty="0">
                <a:latin typeface="+mn-lt"/>
              </a:rPr>
            </a:br>
            <a:r>
              <a:rPr lang="el-GR" altLang="zh-CN" sz="2800" dirty="0">
                <a:latin typeface="+mn-lt"/>
              </a:rPr>
              <a:t>(συγκεκριμένες)</a:t>
            </a:r>
            <a:endParaRPr lang="el-GR" altLang="el-GR" sz="2800" dirty="0">
              <a:latin typeface="+mn-lt"/>
            </a:endParaRPr>
          </a:p>
        </p:txBody>
      </p:sp>
      <p:sp>
        <p:nvSpPr>
          <p:cNvPr id="24" name="Text Box 4"/>
          <p:cNvSpPr txBox="1">
            <a:spLocks noChangeArrowheads="1"/>
          </p:cNvSpPr>
          <p:nvPr/>
        </p:nvSpPr>
        <p:spPr bwMode="auto">
          <a:xfrm>
            <a:off x="569651" y="1689952"/>
            <a:ext cx="32400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dirty="0">
                <a:latin typeface="+mn-lt"/>
              </a:rPr>
              <a:t>έννοιες</a:t>
            </a:r>
            <a:br>
              <a:rPr lang="el-GR" altLang="zh-CN" dirty="0">
                <a:latin typeface="+mn-lt"/>
              </a:rPr>
            </a:br>
            <a:r>
              <a:rPr lang="el-GR" altLang="zh-CN" sz="2800" dirty="0">
                <a:latin typeface="+mn-lt"/>
              </a:rPr>
              <a:t>(αφηρημένες)</a:t>
            </a:r>
            <a:endParaRPr lang="el-GR" altLang="el-GR" sz="2800" dirty="0">
              <a:latin typeface="+mn-lt"/>
            </a:endParaRPr>
          </a:p>
        </p:txBody>
      </p:sp>
      <p:sp>
        <p:nvSpPr>
          <p:cNvPr id="25" name="Line 5"/>
          <p:cNvSpPr>
            <a:spLocks noChangeShapeType="1"/>
          </p:cNvSpPr>
          <p:nvPr/>
        </p:nvSpPr>
        <p:spPr bwMode="auto">
          <a:xfrm flipH="1" flipV="1">
            <a:off x="2090357" y="2924944"/>
            <a:ext cx="0" cy="648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sz="1600"/>
          </a:p>
        </p:txBody>
      </p:sp>
      <p:sp>
        <p:nvSpPr>
          <p:cNvPr id="26" name="Line 6"/>
          <p:cNvSpPr>
            <a:spLocks noChangeShapeType="1"/>
          </p:cNvSpPr>
          <p:nvPr/>
        </p:nvSpPr>
        <p:spPr bwMode="auto">
          <a:xfrm flipV="1">
            <a:off x="2082416" y="5229572"/>
            <a:ext cx="0" cy="6477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sz="1600"/>
          </a:p>
        </p:txBody>
      </p:sp>
      <p:sp>
        <p:nvSpPr>
          <p:cNvPr id="27" name="Text Box 7"/>
          <p:cNvSpPr txBox="1">
            <a:spLocks noChangeArrowheads="1"/>
          </p:cNvSpPr>
          <p:nvPr/>
        </p:nvSpPr>
        <p:spPr bwMode="auto">
          <a:xfrm>
            <a:off x="3954079" y="1734734"/>
            <a:ext cx="46799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b="1" dirty="0">
                <a:latin typeface="+mn-lt"/>
              </a:rPr>
              <a:t>Μαθηματικές έννοιες</a:t>
            </a:r>
            <a:br>
              <a:rPr lang="el-GR" altLang="zh-CN" b="1" dirty="0">
                <a:latin typeface="+mn-lt"/>
              </a:rPr>
            </a:br>
            <a:r>
              <a:rPr lang="el-GR" altLang="zh-CN" b="1" i="1" dirty="0">
                <a:latin typeface="+mn-lt"/>
              </a:rPr>
              <a:t>αριθμός</a:t>
            </a:r>
            <a:endParaRPr lang="el-GR" altLang="el-GR" sz="2800" b="1" i="1" dirty="0">
              <a:latin typeface="+mn-lt"/>
            </a:endParaRPr>
          </a:p>
        </p:txBody>
      </p:sp>
      <p:sp>
        <p:nvSpPr>
          <p:cNvPr id="28" name="Line 8"/>
          <p:cNvSpPr>
            <a:spLocks noChangeShapeType="1"/>
          </p:cNvSpPr>
          <p:nvPr/>
        </p:nvSpPr>
        <p:spPr bwMode="auto">
          <a:xfrm flipH="1" flipV="1">
            <a:off x="6300192" y="2996952"/>
            <a:ext cx="0" cy="648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sz="1600"/>
          </a:p>
        </p:txBody>
      </p:sp>
      <p:sp>
        <p:nvSpPr>
          <p:cNvPr id="29" name="Text Box 9"/>
          <p:cNvSpPr txBox="1">
            <a:spLocks noChangeArrowheads="1"/>
          </p:cNvSpPr>
          <p:nvPr/>
        </p:nvSpPr>
        <p:spPr bwMode="auto">
          <a:xfrm>
            <a:off x="4565266" y="3556011"/>
            <a:ext cx="34575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dirty="0">
                <a:latin typeface="+mn-lt"/>
              </a:rPr>
              <a:t>έννοια </a:t>
            </a:r>
            <a:br>
              <a:rPr lang="el-GR" altLang="zh-CN" dirty="0">
                <a:latin typeface="+mn-lt"/>
              </a:rPr>
            </a:br>
            <a:r>
              <a:rPr lang="el-GR" altLang="zh-CN" sz="2800" dirty="0">
                <a:latin typeface="+mn-lt"/>
              </a:rPr>
              <a:t>(συγκεκριμένη)</a:t>
            </a:r>
            <a:br>
              <a:rPr lang="el-GR" altLang="zh-CN" sz="2800" dirty="0">
                <a:latin typeface="+mn-lt"/>
              </a:rPr>
            </a:br>
            <a:r>
              <a:rPr lang="el-GR" altLang="zh-CN" sz="2800" b="1" i="1" dirty="0">
                <a:latin typeface="+mn-lt"/>
              </a:rPr>
              <a:t>πλήθος</a:t>
            </a:r>
            <a:endParaRPr lang="el-GR" altLang="el-GR" sz="2800" b="1" i="1" dirty="0">
              <a:latin typeface="+mn-lt"/>
            </a:endParaRPr>
          </a:p>
        </p:txBody>
      </p:sp>
      <p:sp>
        <p:nvSpPr>
          <p:cNvPr id="30" name="Line 10"/>
          <p:cNvSpPr>
            <a:spLocks noChangeShapeType="1"/>
          </p:cNvSpPr>
          <p:nvPr/>
        </p:nvSpPr>
        <p:spPr bwMode="auto">
          <a:xfrm flipV="1">
            <a:off x="6300192" y="5229272"/>
            <a:ext cx="0" cy="648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sz="1600"/>
          </a:p>
        </p:txBody>
      </p:sp>
    </p:spTree>
    <p:extLst>
      <p:ext uri="{BB962C8B-B14F-4D97-AF65-F5344CB8AC3E}">
        <p14:creationId xmlns:p14="http://schemas.microsoft.com/office/powerpoint/2010/main" val="3415388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Text Box 7"/>
          <p:cNvSpPr txBox="1">
            <a:spLocks noChangeArrowheads="1"/>
          </p:cNvSpPr>
          <p:nvPr/>
        </p:nvSpPr>
        <p:spPr bwMode="auto">
          <a:xfrm>
            <a:off x="4573538" y="1642120"/>
            <a:ext cx="35988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dirty="0">
                <a:latin typeface="Calibri" panose="020F0502020204030204" pitchFamily="34" charset="0"/>
              </a:rPr>
              <a:t>μαθηματική έννοια</a:t>
            </a:r>
            <a:r>
              <a:rPr lang="el-GR" altLang="zh-CN" b="1" dirty="0">
                <a:solidFill>
                  <a:srgbClr val="FF0000"/>
                </a:solidFill>
                <a:latin typeface="Calibri" panose="020F0502020204030204" pitchFamily="34" charset="0"/>
              </a:rPr>
              <a:t/>
            </a:r>
            <a:br>
              <a:rPr lang="el-GR" altLang="zh-CN" b="1" dirty="0">
                <a:solidFill>
                  <a:srgbClr val="FF0000"/>
                </a:solidFill>
                <a:latin typeface="Calibri" panose="020F0502020204030204" pitchFamily="34" charset="0"/>
              </a:rPr>
            </a:br>
            <a:r>
              <a:rPr lang="el-GR" altLang="zh-CN" b="1" dirty="0">
                <a:latin typeface="Calibri" panose="020F0502020204030204" pitchFamily="34" charset="0"/>
              </a:rPr>
              <a:t>αριθμός </a:t>
            </a:r>
            <a:r>
              <a:rPr lang="el-GR" altLang="zh-CN" b="1" dirty="0" smtClean="0">
                <a:latin typeface="Calibri" panose="020F0502020204030204" pitchFamily="34" charset="0"/>
              </a:rPr>
              <a:t>πέντε</a:t>
            </a:r>
            <a:endParaRPr lang="el-GR" altLang="el-GR" b="1" dirty="0">
              <a:latin typeface="Calibri" panose="020F0502020204030204" pitchFamily="34" charset="0"/>
            </a:endParaRPr>
          </a:p>
        </p:txBody>
      </p:sp>
      <p:sp>
        <p:nvSpPr>
          <p:cNvPr id="5" name="Line 8"/>
          <p:cNvSpPr>
            <a:spLocks noChangeShapeType="1"/>
          </p:cNvSpPr>
          <p:nvPr/>
        </p:nvSpPr>
        <p:spPr bwMode="auto">
          <a:xfrm flipH="1" flipV="1">
            <a:off x="6227763" y="2780928"/>
            <a:ext cx="0" cy="684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6" name="Text Box 9"/>
          <p:cNvSpPr txBox="1">
            <a:spLocks noChangeArrowheads="1"/>
          </p:cNvSpPr>
          <p:nvPr/>
        </p:nvSpPr>
        <p:spPr bwMode="auto">
          <a:xfrm>
            <a:off x="544913" y="3398054"/>
            <a:ext cx="3457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dirty="0">
                <a:latin typeface="+mn-lt"/>
              </a:rPr>
              <a:t>πολλά δένδρα </a:t>
            </a:r>
            <a:r>
              <a:rPr lang="el-GR" altLang="zh-CN" b="1" dirty="0">
                <a:latin typeface="+mn-lt"/>
              </a:rPr>
              <a:t>πλήθος</a:t>
            </a:r>
            <a:endParaRPr lang="el-GR" altLang="el-GR" b="1" dirty="0">
              <a:latin typeface="+mn-lt"/>
            </a:endParaRPr>
          </a:p>
        </p:txBody>
      </p:sp>
      <p:sp>
        <p:nvSpPr>
          <p:cNvPr id="7" name="Line 10"/>
          <p:cNvSpPr>
            <a:spLocks noChangeShapeType="1"/>
          </p:cNvSpPr>
          <p:nvPr/>
        </p:nvSpPr>
        <p:spPr bwMode="auto">
          <a:xfrm flipH="1" flipV="1">
            <a:off x="4073452" y="3683681"/>
            <a:ext cx="792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pic>
        <p:nvPicPr>
          <p:cNvPr id="8" name="Picture 11" descr="trees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73" y="4352181"/>
            <a:ext cx="3421063" cy="210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5219700" y="3356992"/>
            <a:ext cx="24479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dirty="0">
                <a:latin typeface="+mn-lt"/>
              </a:rPr>
              <a:t>πέντε δένδρα </a:t>
            </a:r>
            <a:r>
              <a:rPr lang="el-GR" altLang="zh-CN" b="1" dirty="0">
                <a:latin typeface="+mn-lt"/>
              </a:rPr>
              <a:t>πλήθος</a:t>
            </a:r>
            <a:endParaRPr lang="el-GR" altLang="el-GR" b="1" dirty="0">
              <a:latin typeface="+mn-lt"/>
            </a:endParaRPr>
          </a:p>
        </p:txBody>
      </p:sp>
      <p:sp>
        <p:nvSpPr>
          <p:cNvPr id="10" name="Line 13"/>
          <p:cNvSpPr>
            <a:spLocks noChangeShapeType="1"/>
          </p:cNvSpPr>
          <p:nvPr/>
        </p:nvSpPr>
        <p:spPr bwMode="auto">
          <a:xfrm flipH="1" flipV="1">
            <a:off x="6250317" y="4581128"/>
            <a:ext cx="0" cy="648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1" name="Text Box 14"/>
          <p:cNvSpPr txBox="1">
            <a:spLocks noChangeArrowheads="1"/>
          </p:cNvSpPr>
          <p:nvPr/>
        </p:nvSpPr>
        <p:spPr bwMode="auto">
          <a:xfrm>
            <a:off x="4931952" y="5400337"/>
            <a:ext cx="2808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dirty="0">
                <a:latin typeface="Times New Roman" panose="02020603050405020304" pitchFamily="18" charset="0"/>
              </a:rPr>
              <a:t>αντικείμενα</a:t>
            </a:r>
          </a:p>
        </p:txBody>
      </p:sp>
      <p:sp>
        <p:nvSpPr>
          <p:cNvPr id="12" name="TextBox 9"/>
          <p:cNvSpPr txBox="1">
            <a:spLocks noChangeArrowheads="1"/>
          </p:cNvSpPr>
          <p:nvPr/>
        </p:nvSpPr>
        <p:spPr bwMode="auto">
          <a:xfrm>
            <a:off x="3835400" y="6165304"/>
            <a:ext cx="62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14</a:t>
            </a:r>
            <a:endParaRPr lang="el-GR" altLang="el-GR" sz="1400" dirty="0">
              <a:latin typeface="+mj-lt"/>
            </a:endParaRPr>
          </a:p>
        </p:txBody>
      </p:sp>
    </p:spTree>
    <p:extLst>
      <p:ext uri="{BB962C8B-B14F-4D97-AF65-F5344CB8AC3E}">
        <p14:creationId xmlns:p14="http://schemas.microsoft.com/office/powerpoint/2010/main" val="3842543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0" y="274638"/>
            <a:ext cx="9144000" cy="1143000"/>
          </a:xfrm>
        </p:spPr>
        <p:txBody>
          <a:bodyPr/>
          <a:lstStyle/>
          <a:p>
            <a:r>
              <a:rPr lang="el-GR" dirty="0" smtClean="0"/>
              <a:t>Η ΕΝΝΟΙΑ ΠΛΗΘΟΣ</a:t>
            </a:r>
            <a:endParaRPr lang="el-GR" dirty="0"/>
          </a:p>
        </p:txBody>
      </p:sp>
      <p:sp>
        <p:nvSpPr>
          <p:cNvPr id="4" name="Text Box 7"/>
          <p:cNvSpPr txBox="1">
            <a:spLocks noGrp="1" noChangeArrowheads="1"/>
          </p:cNvSpPr>
          <p:nvPr>
            <p:ph idx="4294967295"/>
          </p:nvPr>
        </p:nvSpPr>
        <p:spPr bwMode="auto">
          <a:xfrm>
            <a:off x="467544" y="1440569"/>
            <a:ext cx="81369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200" dirty="0" smtClean="0">
                <a:latin typeface="Calibri" panose="020F0502020204030204" pitchFamily="34" charset="0"/>
              </a:rPr>
              <a:t>Η έννοια "</a:t>
            </a:r>
            <a:r>
              <a:rPr lang="el-GR" altLang="zh-CN" sz="2400" b="1" dirty="0" smtClean="0">
                <a:latin typeface="Calibri" panose="020F0502020204030204" pitchFamily="34" charset="0"/>
              </a:rPr>
              <a:t>πλήθος</a:t>
            </a:r>
            <a:r>
              <a:rPr lang="el-GR" altLang="zh-CN" sz="2200" dirty="0" smtClean="0">
                <a:latin typeface="Calibri" panose="020F0502020204030204" pitchFamily="34" charset="0"/>
              </a:rPr>
              <a:t>" δεν αναφέρεται σε ένα αισθητό χαρακτηριστικό των αντικειμένων. </a:t>
            </a:r>
          </a:p>
          <a:p>
            <a:pPr algn="ctr" eaLnBrk="1" hangingPunct="1">
              <a:spcBef>
                <a:spcPct val="50000"/>
              </a:spcBef>
              <a:buFontTx/>
              <a:buNone/>
            </a:pPr>
            <a:r>
              <a:rPr lang="el-GR" altLang="zh-CN" sz="2200" dirty="0" smtClean="0">
                <a:latin typeface="Calibri" panose="020F0502020204030204" pitchFamily="34" charset="0"/>
              </a:rPr>
              <a:t>Είναι ένα χαρακτηριστικό, το οποίο δημιουργείται νοητικά μόνο όταν τα αντικείμενα συσχετίζονται μεταξύ τους και θεωρούνται ως μια ολότητα. </a:t>
            </a:r>
          </a:p>
          <a:p>
            <a:pPr algn="ctr" eaLnBrk="1" hangingPunct="1">
              <a:spcBef>
                <a:spcPct val="50000"/>
              </a:spcBef>
              <a:buFontTx/>
              <a:buNone/>
            </a:pPr>
            <a:r>
              <a:rPr lang="el-GR" altLang="zh-CN" sz="2200" dirty="0" smtClean="0">
                <a:latin typeface="Calibri" panose="020F0502020204030204" pitchFamily="34" charset="0"/>
              </a:rPr>
              <a:t>Καθένα αντικείμενο έχει ύλη, μορφή, χρώμα και διάφορα άλλα αισθητά χαρακτηριστικά. Όταν τοποθετείται μαζί με άλλα αντικείμενα και όλα μαζί θεωρούνται ως μία ολότητα δημιουργείται η έννοια του “</a:t>
            </a:r>
            <a:r>
              <a:rPr lang="el-GR" altLang="zh-CN" sz="2400" b="1" dirty="0" smtClean="0">
                <a:latin typeface="Calibri" panose="020F0502020204030204" pitchFamily="34" charset="0"/>
              </a:rPr>
              <a:t>πλήθους</a:t>
            </a:r>
            <a:r>
              <a:rPr lang="el-GR" altLang="zh-CN" sz="2200" i="1" dirty="0" smtClean="0">
                <a:latin typeface="Calibri" panose="020F0502020204030204" pitchFamily="34" charset="0"/>
              </a:rPr>
              <a:t>”.</a:t>
            </a:r>
            <a:endParaRPr lang="el-GR" altLang="el-GR" sz="2200" i="1" dirty="0">
              <a:latin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950" y="4869360"/>
            <a:ext cx="426226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9"/>
          <p:cNvSpPr>
            <a:spLocks noChangeArrowheads="1"/>
          </p:cNvSpPr>
          <p:nvPr/>
        </p:nvSpPr>
        <p:spPr bwMode="auto">
          <a:xfrm>
            <a:off x="1763688" y="4941376"/>
            <a:ext cx="6337300" cy="1872000"/>
          </a:xfrm>
          <a:prstGeom prst="ellipse">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a:latin typeface="Times New Roman" panose="02020603050405020304" pitchFamily="18" charset="0"/>
            </a:endParaRPr>
          </a:p>
        </p:txBody>
      </p:sp>
    </p:spTree>
    <p:extLst>
      <p:ext uri="{BB962C8B-B14F-4D97-AF65-F5344CB8AC3E}">
        <p14:creationId xmlns:p14="http://schemas.microsoft.com/office/powerpoint/2010/main" val="830020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ΑΡΙΘΜΟΣ</a:t>
            </a:r>
            <a:endParaRPr lang="el-GR" dirty="0"/>
          </a:p>
        </p:txBody>
      </p:sp>
      <p:sp>
        <p:nvSpPr>
          <p:cNvPr id="8" name="Oval 4"/>
          <p:cNvSpPr>
            <a:spLocks noChangeArrowheads="1"/>
          </p:cNvSpPr>
          <p:nvPr/>
        </p:nvSpPr>
        <p:spPr bwMode="auto">
          <a:xfrm>
            <a:off x="1205458" y="3356992"/>
            <a:ext cx="6985000" cy="2628000"/>
          </a:xfrm>
          <a:prstGeom prst="ellipse">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a:latin typeface="Times New Roman" panose="02020603050405020304" pitchFamily="18" charset="0"/>
            </a:endParaRPr>
          </a:p>
        </p:txBody>
      </p:sp>
      <p:sp>
        <p:nvSpPr>
          <p:cNvPr id="9" name="Text Box 2"/>
          <p:cNvSpPr txBox="1">
            <a:spLocks noChangeArrowheads="1"/>
          </p:cNvSpPr>
          <p:nvPr/>
        </p:nvSpPr>
        <p:spPr bwMode="auto">
          <a:xfrm>
            <a:off x="464156" y="1530658"/>
            <a:ext cx="822264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600"/>
              </a:spcBef>
              <a:buFontTx/>
              <a:buNone/>
            </a:pPr>
            <a:r>
              <a:rPr lang="el-GR" altLang="zh-CN" sz="2600" dirty="0">
                <a:latin typeface="Calibri" panose="020F0502020204030204" pitchFamily="34" charset="0"/>
              </a:rPr>
              <a:t>Ο “</a:t>
            </a:r>
            <a:r>
              <a:rPr lang="el-GR" altLang="zh-CN" sz="2600" b="1" dirty="0">
                <a:latin typeface="Calibri" panose="020F0502020204030204" pitchFamily="34" charset="0"/>
              </a:rPr>
              <a:t>αριθμός</a:t>
            </a:r>
            <a:r>
              <a:rPr lang="el-GR" altLang="zh-CN" sz="2600" i="1" dirty="0">
                <a:latin typeface="Calibri" panose="020F0502020204030204" pitchFamily="34" charset="0"/>
              </a:rPr>
              <a:t>”</a:t>
            </a:r>
            <a:r>
              <a:rPr lang="el-GR" altLang="zh-CN" sz="2600" dirty="0">
                <a:latin typeface="Calibri" panose="020F0502020204030204" pitchFamily="34" charset="0"/>
              </a:rPr>
              <a:t> (εδώ </a:t>
            </a:r>
            <a:r>
              <a:rPr lang="el-GR" altLang="zh-CN" sz="2600" dirty="0" smtClean="0">
                <a:latin typeface="Calibri" panose="020F0502020204030204" pitchFamily="34" charset="0"/>
              </a:rPr>
              <a:t>4) εισάγεται στη συνέχεια </a:t>
            </a:r>
            <a:r>
              <a:rPr lang="el-GR" altLang="zh-CN" sz="2600" dirty="0" smtClean="0">
                <a:latin typeface="Calibri" panose="020F0502020204030204" pitchFamily="34" charset="0"/>
              </a:rPr>
              <a:t>ως χαρακτηριστικό </a:t>
            </a:r>
            <a:r>
              <a:rPr lang="el-GR" altLang="zh-CN" sz="2600" dirty="0">
                <a:latin typeface="Calibri" panose="020F0502020204030204" pitchFamily="34" charset="0"/>
              </a:rPr>
              <a:t>του συγκεκριμένου πλήθους της συγκεκριμένης ολότητας και εκφράζει τη σχέση της με κάθε άλλη ολότητα που έχει το ίδιο πλήθος αντικειμένων. </a:t>
            </a:r>
            <a:endParaRPr lang="el-GR" altLang="el-GR" sz="2600" dirty="0">
              <a:latin typeface="Calibri" panose="020F0502020204030204" pitchFamily="34" charset="0"/>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508" y="3717032"/>
            <a:ext cx="4432756"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2142083" y="6021288"/>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Calibri" panose="020F0502020204030204" pitchFamily="34" charset="0"/>
              </a:rPr>
              <a:t>Τέσσερα δένδρα</a:t>
            </a:r>
          </a:p>
        </p:txBody>
      </p:sp>
    </p:spTree>
    <p:extLst>
      <p:ext uri="{BB962C8B-B14F-4D97-AF65-F5344CB8AC3E}">
        <p14:creationId xmlns:p14="http://schemas.microsoft.com/office/powerpoint/2010/main" val="4158299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ΒΛΕΠΟΥΜΕ ΕΔΩ;</a:t>
            </a:r>
            <a:endParaRPr lang="el-GR" dirty="0"/>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5447"/>
            <a:ext cx="7679999"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7544" y="5733256"/>
            <a:ext cx="7561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dirty="0">
                <a:latin typeface="Calibri" panose="020F0502020204030204" pitchFamily="34" charset="0"/>
              </a:rPr>
              <a:t>Μας ενδιαφέρει ο ΑΡΙΘΜΟΣ των δένδρων</a:t>
            </a:r>
            <a:r>
              <a:rPr lang="en-US" altLang="el-GR" sz="2800" dirty="0">
                <a:latin typeface="Calibri" panose="020F0502020204030204" pitchFamily="34" charset="0"/>
              </a:rPr>
              <a:t> ;</a:t>
            </a:r>
            <a:endParaRPr lang="el-GR" altLang="el-GR" sz="2800" dirty="0">
              <a:latin typeface="Calibri" panose="020F0502020204030204" pitchFamily="34" charset="0"/>
            </a:endParaRPr>
          </a:p>
        </p:txBody>
      </p:sp>
      <p:sp>
        <p:nvSpPr>
          <p:cNvPr id="6" name="TextBox 9"/>
          <p:cNvSpPr txBox="1">
            <a:spLocks noChangeArrowheads="1"/>
          </p:cNvSpPr>
          <p:nvPr/>
        </p:nvSpPr>
        <p:spPr bwMode="auto">
          <a:xfrm>
            <a:off x="3835400" y="6165304"/>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smtClean="0">
                <a:latin typeface="+mj-lt"/>
              </a:rPr>
              <a:t>εικ.15</a:t>
            </a:r>
            <a:endParaRPr lang="el-GR" altLang="el-GR" sz="1400" dirty="0">
              <a:latin typeface="+mj-lt"/>
            </a:endParaRPr>
          </a:p>
        </p:txBody>
      </p:sp>
    </p:spTree>
    <p:extLst>
      <p:ext uri="{BB962C8B-B14F-4D97-AF65-F5344CB8AC3E}">
        <p14:creationId xmlns:p14="http://schemas.microsoft.com/office/powerpoint/2010/main" val="377134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ΜΑΣ ΕΝΔΙΑΦΕΡΕΙ  Ο ΑΡΙΘΜΟΣ ΤΩΝ ΔΕΝΤΡΩΝ;</a:t>
            </a:r>
            <a:endParaRPr lang="el-GR" dirty="0"/>
          </a:p>
        </p:txBody>
      </p:sp>
      <p:pic>
        <p:nvPicPr>
          <p:cNvPr id="4" name="Picture 5" descr="trees Forest_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955694" cy="41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684213" y="5924128"/>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dirty="0">
                <a:latin typeface="Calibri" panose="020F0502020204030204" pitchFamily="34" charset="0"/>
              </a:rPr>
              <a:t>Από την οπτική μιας δραστηριότητας ΝΑΙ</a:t>
            </a:r>
          </a:p>
        </p:txBody>
      </p:sp>
      <p:sp>
        <p:nvSpPr>
          <p:cNvPr id="6" name="TextBox 4"/>
          <p:cNvSpPr txBox="1">
            <a:spLocks noChangeArrowheads="1"/>
          </p:cNvSpPr>
          <p:nvPr/>
        </p:nvSpPr>
        <p:spPr bwMode="auto">
          <a:xfrm>
            <a:off x="7694130" y="5373216"/>
            <a:ext cx="6222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l-GR" altLang="el-GR" sz="1400" dirty="0" err="1" smtClean="0">
                <a:solidFill>
                  <a:srgbClr val="000000"/>
                </a:solidFill>
                <a:latin typeface="+mj-lt"/>
              </a:rPr>
              <a:t>εικ</a:t>
            </a:r>
            <a:r>
              <a:rPr lang="el-GR" altLang="el-GR" sz="1400" dirty="0" smtClean="0">
                <a:solidFill>
                  <a:srgbClr val="000000"/>
                </a:solidFill>
                <a:latin typeface="+mj-lt"/>
              </a:rPr>
              <a:t>.</a:t>
            </a:r>
            <a:r>
              <a:rPr lang="en-US" altLang="el-GR" sz="1400" dirty="0" smtClean="0">
                <a:solidFill>
                  <a:srgbClr val="000000"/>
                </a:solidFill>
                <a:latin typeface="+mj-lt"/>
              </a:rPr>
              <a:t>1</a:t>
            </a:r>
            <a:r>
              <a:rPr lang="el-GR" altLang="el-GR" sz="1400" dirty="0" smtClean="0">
                <a:solidFill>
                  <a:srgbClr val="000000"/>
                </a:solidFill>
                <a:latin typeface="+mj-lt"/>
              </a:rPr>
              <a:t>6</a:t>
            </a:r>
          </a:p>
        </p:txBody>
      </p:sp>
    </p:spTree>
    <p:extLst>
      <p:ext uri="{BB962C8B-B14F-4D97-AF65-F5344CB8AC3E}">
        <p14:creationId xmlns:p14="http://schemas.microsoft.com/office/powerpoint/2010/main" val="391434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ΣΕ ΤΙ ΔΕΝ ΑΝΑΦΕΡΟΝΤΑΙ ΟΙ Μ.Ε. </a:t>
            </a:r>
            <a:r>
              <a:rPr lang="en-US" dirty="0" smtClean="0"/>
              <a:t>;</a:t>
            </a:r>
            <a:endParaRPr lang="el-GR" dirty="0"/>
          </a:p>
        </p:txBody>
      </p:sp>
      <p:sp>
        <p:nvSpPr>
          <p:cNvPr id="4" name="Text Box 4"/>
          <p:cNvSpPr txBox="1">
            <a:spLocks noGrp="1" noChangeArrowheads="1"/>
          </p:cNvSpPr>
          <p:nvPr>
            <p:ph idx="1"/>
          </p:nvPr>
        </p:nvSpPr>
        <p:spPr bwMode="auto">
          <a:xfrm>
            <a:off x="464156" y="1556792"/>
            <a:ext cx="8229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dirty="0">
                <a:latin typeface="Calibri" panose="020F0502020204030204" pitchFamily="34" charset="0"/>
              </a:rPr>
              <a:t>Οι μαθηματικές έννοιες από τη βάση τους (πρωταρχικές μαθηματικές έννοιες) και πολύ περισσότερο στην ανάπτυξη τους (γενικότερες μαθηματικές έννοιες), </a:t>
            </a:r>
            <a:r>
              <a:rPr lang="el-GR" altLang="zh-CN" sz="2800" b="1" dirty="0">
                <a:latin typeface="Calibri" panose="020F0502020204030204" pitchFamily="34" charset="0"/>
              </a:rPr>
              <a:t>δεν αντανακλούν και επομένως δεν αναφέρονται σε χαρακτηριστικά ή ιδιότητες, που ενυπάρχουν στα στοιχεία της αισθητής πραγματικότητας </a:t>
            </a:r>
            <a:r>
              <a:rPr lang="el-GR" altLang="zh-CN" sz="2800" dirty="0">
                <a:latin typeface="Calibri" panose="020F0502020204030204" pitchFamily="34" charset="0"/>
              </a:rPr>
              <a:t>και αποκαλύπτονται μέσα από την ανθρώπινη φυσική και νοητική δραστηριότητα. </a:t>
            </a:r>
          </a:p>
          <a:p>
            <a:pPr algn="ctr" eaLnBrk="1" hangingPunct="1">
              <a:spcBef>
                <a:spcPct val="50000"/>
              </a:spcBef>
              <a:buFontTx/>
              <a:buNone/>
            </a:pPr>
            <a:r>
              <a:rPr lang="el-GR" altLang="zh-CN" sz="2800" b="1" dirty="0">
                <a:latin typeface="Calibri" panose="020F0502020204030204" pitchFamily="34" charset="0"/>
              </a:rPr>
              <a:t>Δεν έχουν δηλαδή αισθητό αντίκρισμα.</a:t>
            </a:r>
            <a:r>
              <a:rPr lang="el-GR" altLang="zh-CN" sz="2400" dirty="0">
                <a:latin typeface="Calibri" panose="020F0502020204030204" pitchFamily="34" charset="0"/>
              </a:rPr>
              <a:t> </a:t>
            </a:r>
            <a:endParaRPr lang="el-GR" altLang="el-GR" sz="2400" dirty="0">
              <a:latin typeface="Calibri" panose="020F0502020204030204" pitchFamily="34" charset="0"/>
            </a:endParaRPr>
          </a:p>
        </p:txBody>
      </p:sp>
    </p:spTree>
    <p:extLst>
      <p:ext uri="{BB962C8B-B14F-4D97-AF65-F5344CB8AC3E}">
        <p14:creationId xmlns:p14="http://schemas.microsoft.com/office/powerpoint/2010/main" val="1404920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579296" cy="1143000"/>
          </a:xfrm>
        </p:spPr>
        <p:txBody>
          <a:bodyPr>
            <a:normAutofit/>
          </a:bodyPr>
          <a:lstStyle/>
          <a:p>
            <a:pPr algn="r"/>
            <a:r>
              <a:rPr lang="el-GR" sz="3600" dirty="0" smtClean="0"/>
              <a:t>ΠΑΡΑΔΕΙΓΜΑ: ΔΕΝΔΡΟ</a:t>
            </a:r>
            <a:endParaRPr lang="el-GR" sz="3600" dirty="0"/>
          </a:p>
        </p:txBody>
      </p:sp>
      <p:sp>
        <p:nvSpPr>
          <p:cNvPr id="6" name="Θέση περιεχομένου 5"/>
          <p:cNvSpPr>
            <a:spLocks noGrp="1"/>
          </p:cNvSpPr>
          <p:nvPr>
            <p:ph sz="half" idx="2"/>
          </p:nvPr>
        </p:nvSpPr>
        <p:spPr/>
        <p:txBody>
          <a:bodyPr/>
          <a:lstStyle/>
          <a:p>
            <a:pPr algn="ctr">
              <a:spcBef>
                <a:spcPct val="50000"/>
              </a:spcBef>
              <a:buNone/>
            </a:pPr>
            <a:r>
              <a:rPr lang="el-GR" altLang="el-GR" dirty="0" smtClean="0">
                <a:latin typeface="Calibri" panose="020F0502020204030204" pitchFamily="34" charset="0"/>
              </a:rPr>
              <a:t>Τι βλέπουμε εδώ;</a:t>
            </a:r>
          </a:p>
          <a:p>
            <a:pPr algn="ctr">
              <a:spcBef>
                <a:spcPct val="50000"/>
              </a:spcBef>
              <a:buNone/>
            </a:pPr>
            <a:endParaRPr lang="el-GR" altLang="el-GR" dirty="0">
              <a:latin typeface="Calibri" panose="020F0502020204030204" pitchFamily="34" charset="0"/>
            </a:endParaRPr>
          </a:p>
          <a:p>
            <a:pPr algn="ctr">
              <a:spcBef>
                <a:spcPct val="50000"/>
              </a:spcBef>
              <a:buNone/>
            </a:pPr>
            <a:r>
              <a:rPr lang="el-GR" altLang="el-GR" dirty="0" smtClean="0">
                <a:latin typeface="Calibri" panose="020F0502020204030204" pitchFamily="34" charset="0"/>
              </a:rPr>
              <a:t>Ένα </a:t>
            </a:r>
            <a:r>
              <a:rPr lang="el-GR" altLang="el-GR" dirty="0">
                <a:latin typeface="Calibri" panose="020F0502020204030204" pitchFamily="34" charset="0"/>
              </a:rPr>
              <a:t>δένδρο με περίεργο κορμό</a:t>
            </a:r>
          </a:p>
          <a:p>
            <a:pPr algn="ctr">
              <a:spcBef>
                <a:spcPct val="50000"/>
              </a:spcBef>
              <a:buNone/>
            </a:pPr>
            <a:r>
              <a:rPr lang="el-GR" altLang="el-GR" b="1" dirty="0">
                <a:latin typeface="Calibri" panose="020F0502020204030204" pitchFamily="34" charset="0"/>
              </a:rPr>
              <a:t>Μας ενδιαφέρει το </a:t>
            </a:r>
            <a:r>
              <a:rPr lang="el-GR" altLang="el-GR" dirty="0">
                <a:latin typeface="Calibri" panose="020F0502020204030204" pitchFamily="34" charset="0"/>
              </a:rPr>
              <a:t>ένα δένδρο </a:t>
            </a:r>
            <a:r>
              <a:rPr lang="el-GR" altLang="el-GR" b="1" dirty="0">
                <a:latin typeface="Calibri" panose="020F0502020204030204" pitchFamily="34" charset="0"/>
              </a:rPr>
              <a:t>ή ο</a:t>
            </a:r>
            <a:r>
              <a:rPr lang="el-GR" altLang="el-GR" b="1" dirty="0">
                <a:solidFill>
                  <a:srgbClr val="FF0000"/>
                </a:solidFill>
                <a:latin typeface="Calibri" panose="020F0502020204030204" pitchFamily="34" charset="0"/>
              </a:rPr>
              <a:t> </a:t>
            </a:r>
            <a:r>
              <a:rPr lang="el-GR" altLang="el-GR" dirty="0">
                <a:latin typeface="Calibri" panose="020F0502020204030204" pitchFamily="34" charset="0"/>
              </a:rPr>
              <a:t>περίεργος κορμός</a:t>
            </a:r>
            <a:r>
              <a:rPr lang="en-US" altLang="el-GR" dirty="0">
                <a:latin typeface="Calibri" panose="020F0502020204030204" pitchFamily="34" charset="0"/>
              </a:rPr>
              <a:t> </a:t>
            </a:r>
            <a:r>
              <a:rPr lang="en-US" altLang="el-GR" b="1" dirty="0">
                <a:latin typeface="Calibri" panose="020F0502020204030204" pitchFamily="34" charset="0"/>
              </a:rPr>
              <a:t>;</a:t>
            </a:r>
            <a:endParaRPr lang="el-GR" altLang="el-GR" b="1" dirty="0">
              <a:latin typeface="Calibri" panose="020F0502020204030204" pitchFamily="34" charset="0"/>
            </a:endParaRPr>
          </a:p>
          <a:p>
            <a:pPr marL="0" indent="0">
              <a:buNone/>
            </a:pPr>
            <a:endParaRPr lang="el-GR" dirty="0"/>
          </a:p>
        </p:txBody>
      </p:sp>
      <p:pic>
        <p:nvPicPr>
          <p:cNvPr id="7" name="Picture 4" descr="trees_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5687" y="677710"/>
            <a:ext cx="4155956" cy="551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4261643" y="5892686"/>
            <a:ext cx="62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17</a:t>
            </a:r>
            <a:endParaRPr lang="el-GR" altLang="el-GR" sz="1400" dirty="0">
              <a:latin typeface="+mj-lt"/>
            </a:endParaRPr>
          </a:p>
        </p:txBody>
      </p:sp>
    </p:spTree>
    <p:extLst>
      <p:ext uri="{BB962C8B-B14F-4D97-AF65-F5344CB8AC3E}">
        <p14:creationId xmlns:p14="http://schemas.microsoft.com/office/powerpoint/2010/main" val="4273485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ΒΛΕΠΟΥΜΕ ΕΔΩ;</a:t>
            </a:r>
            <a:endParaRPr lang="el-GR" dirty="0"/>
          </a:p>
        </p:txBody>
      </p:sp>
      <p:pic>
        <p:nvPicPr>
          <p:cNvPr id="4" name="Picture 4" descr="trees_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212263"/>
            <a:ext cx="4097012" cy="516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652787" y="6097239"/>
            <a:ext cx="62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18</a:t>
            </a:r>
            <a:endParaRPr lang="el-GR" altLang="el-GR" sz="1400" dirty="0">
              <a:latin typeface="+mj-lt"/>
            </a:endParaRPr>
          </a:p>
        </p:txBody>
      </p:sp>
    </p:spTree>
    <p:extLst>
      <p:ext uri="{BB962C8B-B14F-4D97-AF65-F5344CB8AC3E}">
        <p14:creationId xmlns:p14="http://schemas.microsoft.com/office/powerpoint/2010/main" val="35363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l-GR" dirty="0"/>
              <a:t>Ι </a:t>
            </a:r>
            <a:r>
              <a:rPr lang="en-US" dirty="0"/>
              <a:t>EINAI OI </a:t>
            </a:r>
            <a:r>
              <a:rPr lang="el-GR" dirty="0"/>
              <a:t>ΕΝΝΟΙΕΣ </a:t>
            </a:r>
            <a:r>
              <a:rPr lang="el-GR" dirty="0" smtClean="0"/>
              <a:t>;</a:t>
            </a:r>
            <a:endParaRPr lang="el-GR" dirty="0"/>
          </a:p>
        </p:txBody>
      </p:sp>
      <p:sp>
        <p:nvSpPr>
          <p:cNvPr id="4" name="Text Placeholder 3"/>
          <p:cNvSpPr>
            <a:spLocks noGrp="1"/>
          </p:cNvSpPr>
          <p:nvPr>
            <p:ph type="body" idx="1"/>
          </p:nvPr>
        </p:nvSpPr>
        <p:spPr>
          <a:xfrm>
            <a:off x="719322" y="2883281"/>
            <a:ext cx="7772400" cy="1500187"/>
          </a:xfrm>
        </p:spPr>
        <p:txBody>
          <a:bodyPr/>
          <a:lstStyle/>
          <a:p>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1143000"/>
          </a:xfrm>
        </p:spPr>
        <p:txBody>
          <a:bodyPr/>
          <a:lstStyle/>
          <a:p>
            <a:r>
              <a:rPr lang="el-GR" dirty="0" smtClean="0"/>
              <a:t>ΠΟΥ ΑΝΑΦΕΡΟΝΤΑΙ ΟΙ Μ.Ε.</a:t>
            </a:r>
            <a:r>
              <a:rPr lang="en-US" dirty="0" smtClean="0"/>
              <a:t>;</a:t>
            </a:r>
            <a:endParaRPr lang="el-GR" dirty="0"/>
          </a:p>
        </p:txBody>
      </p:sp>
      <p:sp>
        <p:nvSpPr>
          <p:cNvPr id="6" name="Text Box 4"/>
          <p:cNvSpPr txBox="1">
            <a:spLocks noChangeArrowheads="1"/>
          </p:cNvSpPr>
          <p:nvPr/>
        </p:nvSpPr>
        <p:spPr bwMode="auto">
          <a:xfrm>
            <a:off x="604724" y="1547664"/>
            <a:ext cx="80645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3000" dirty="0">
                <a:latin typeface="Calibri" panose="020F0502020204030204" pitchFamily="34" charset="0"/>
              </a:rPr>
              <a:t>Οι μαθηματικές έννοιες αναφέρονται σε χαρακτηριστικά ή ιδιότητες και κυρίως σε σχέσεις μεταξύ χαρακτηριστικών ή </a:t>
            </a:r>
            <a:r>
              <a:rPr lang="el-GR" altLang="el-GR" sz="3000" dirty="0" smtClean="0">
                <a:latin typeface="Calibri" panose="020F0502020204030204" pitchFamily="34" charset="0"/>
              </a:rPr>
              <a:t>ιδιοτήτων, που </a:t>
            </a:r>
            <a:r>
              <a:rPr lang="el-GR" altLang="el-GR" sz="3000" b="1" dirty="0" smtClean="0">
                <a:latin typeface="Calibri" panose="020F0502020204030204" pitchFamily="34" charset="0"/>
              </a:rPr>
              <a:t>δημιουργούνται </a:t>
            </a:r>
            <a:r>
              <a:rPr lang="el-GR" altLang="el-GR" sz="3000" b="1" dirty="0">
                <a:latin typeface="Calibri" panose="020F0502020204030204" pitchFamily="34" charset="0"/>
              </a:rPr>
              <a:t>ως νοητικές κατασκευές </a:t>
            </a:r>
            <a:r>
              <a:rPr lang="el-GR" altLang="el-GR" sz="3000" dirty="0">
                <a:latin typeface="Calibri" panose="020F0502020204030204" pitchFamily="34" charset="0"/>
              </a:rPr>
              <a:t>και</a:t>
            </a:r>
            <a:r>
              <a:rPr lang="el-GR" altLang="el-GR" sz="3000" b="1" dirty="0">
                <a:latin typeface="Calibri" panose="020F0502020204030204" pitchFamily="34" charset="0"/>
              </a:rPr>
              <a:t> εισάγονται από τον άνθρωπο στα στοιχεία της πραγματικότητας </a:t>
            </a:r>
            <a:r>
              <a:rPr lang="el-GR" altLang="el-GR" sz="3000" dirty="0">
                <a:latin typeface="Calibri" panose="020F0502020204030204" pitchFamily="34" charset="0"/>
              </a:rPr>
              <a:t>με στόχο τη νοητική της οργάνωση. </a:t>
            </a:r>
            <a:endParaRPr lang="el-GR" altLang="el-GR" sz="3000" dirty="0" smtClean="0">
              <a:latin typeface="Calibri" panose="020F0502020204030204" pitchFamily="34" charset="0"/>
            </a:endParaRPr>
          </a:p>
          <a:p>
            <a:pPr algn="ctr">
              <a:spcBef>
                <a:spcPct val="50000"/>
              </a:spcBef>
              <a:buNone/>
            </a:pPr>
            <a:r>
              <a:rPr lang="el-GR" altLang="el-GR" sz="3000" dirty="0">
                <a:latin typeface="Calibri" panose="020F0502020204030204" pitchFamily="34" charset="0"/>
              </a:rPr>
              <a:t>Οι μαθηματικές έννοιες δηλαδή, είναι προϊόντα ανθρώπινης επινόησης ή εφεύρεσης και όχι ανακάλυψης. </a:t>
            </a:r>
          </a:p>
        </p:txBody>
      </p:sp>
    </p:spTree>
    <p:extLst>
      <p:ext uri="{BB962C8B-B14F-4D97-AF65-F5344CB8AC3E}">
        <p14:creationId xmlns:p14="http://schemas.microsoft.com/office/powerpoint/2010/main" val="772927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ΘΕΩΡΗΜΑΤΑ</a:t>
            </a:r>
            <a:endParaRPr lang="el-GR" dirty="0"/>
          </a:p>
        </p:txBody>
      </p:sp>
      <p:sp>
        <p:nvSpPr>
          <p:cNvPr id="4" name="Text Box 4"/>
          <p:cNvSpPr txBox="1">
            <a:spLocks noGrp="1" noChangeArrowheads="1"/>
          </p:cNvSpPr>
          <p:nvPr>
            <p:ph idx="1"/>
          </p:nvPr>
        </p:nvSpPr>
        <p:spPr bwMode="auto">
          <a:xfrm>
            <a:off x="464156" y="1556792"/>
            <a:ext cx="8229600"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700" b="1" dirty="0">
                <a:latin typeface="Calibri" panose="020F0502020204030204" pitchFamily="34" charset="0"/>
              </a:rPr>
              <a:t>Το βασικό αυτό χαρακτηριστικό των μαθηματικών εννοιών έχει ως συνέπεια να μην είναι δυνατή η εμπειρική επαλήθευση ή διάψευση των μαθηματικών προτάσεων, των σχέσεων δηλαδή που διατυπώνονται ανάμεσα σε μαθηματικές έννοιες. </a:t>
            </a:r>
          </a:p>
          <a:p>
            <a:pPr algn="ctr" eaLnBrk="1" hangingPunct="1">
              <a:spcBef>
                <a:spcPct val="50000"/>
              </a:spcBef>
              <a:buFontTx/>
              <a:buNone/>
            </a:pPr>
            <a:r>
              <a:rPr lang="el-GR" altLang="zh-CN" sz="2700" dirty="0">
                <a:latin typeface="Calibri" panose="020F0502020204030204" pitchFamily="34" charset="0"/>
              </a:rPr>
              <a:t>Οι προτάσεις αυτές αποκαλούνται στα μαθηματικά </a:t>
            </a:r>
            <a:r>
              <a:rPr lang="el-GR" altLang="zh-CN" sz="2700" i="1" dirty="0">
                <a:latin typeface="Calibri" panose="020F0502020204030204" pitchFamily="34" charset="0"/>
              </a:rPr>
              <a:t>“</a:t>
            </a:r>
            <a:r>
              <a:rPr lang="el-GR" altLang="zh-CN" sz="2700" b="1" i="1" dirty="0">
                <a:latin typeface="Calibri" panose="020F0502020204030204" pitchFamily="34" charset="0"/>
              </a:rPr>
              <a:t>θεωρήματα</a:t>
            </a:r>
            <a:r>
              <a:rPr lang="el-GR" altLang="zh-CN" sz="2700" i="1" dirty="0">
                <a:latin typeface="Calibri" panose="020F0502020204030204" pitchFamily="34" charset="0"/>
              </a:rPr>
              <a:t>”</a:t>
            </a:r>
            <a:r>
              <a:rPr lang="el-GR" altLang="zh-CN" sz="2700" dirty="0">
                <a:latin typeface="Calibri" panose="020F0502020204030204" pitchFamily="34" charset="0"/>
              </a:rPr>
              <a:t>, δηλαδή θεωρήσεις μιας πραγματικότητας από μια συγκεκριμένη οπτική και όχι </a:t>
            </a:r>
            <a:r>
              <a:rPr lang="el-GR" altLang="zh-CN" sz="2700" i="1" dirty="0">
                <a:latin typeface="Calibri" panose="020F0502020204030204" pitchFamily="34" charset="0"/>
              </a:rPr>
              <a:t>“</a:t>
            </a:r>
            <a:r>
              <a:rPr lang="el-GR" altLang="zh-CN" sz="2700" b="1" i="1" dirty="0">
                <a:latin typeface="Calibri" panose="020F0502020204030204" pitchFamily="34" charset="0"/>
              </a:rPr>
              <a:t>νόμοι</a:t>
            </a:r>
            <a:r>
              <a:rPr lang="el-GR" altLang="zh-CN" sz="2700" i="1" dirty="0">
                <a:latin typeface="Calibri" panose="020F0502020204030204" pitchFamily="34" charset="0"/>
              </a:rPr>
              <a:t>”</a:t>
            </a:r>
            <a:r>
              <a:rPr lang="el-GR" altLang="zh-CN" sz="2700" dirty="0">
                <a:latin typeface="Calibri" panose="020F0502020204030204" pitchFamily="34" charset="0"/>
              </a:rPr>
              <a:t>, όπως αποκαλούνται οι προτάσεις των φυσικών επιστημών που αναφέρονται άμεσα σε στοιχεία της υλικής πραγματικότητας. </a:t>
            </a:r>
            <a:endParaRPr lang="el-GR" altLang="el-GR" sz="2700" dirty="0">
              <a:latin typeface="Calibri" panose="020F0502020204030204" pitchFamily="34" charset="0"/>
            </a:endParaRPr>
          </a:p>
        </p:txBody>
      </p:sp>
    </p:spTree>
    <p:extLst>
      <p:ext uri="{BB962C8B-B14F-4D97-AF65-F5344CB8AC3E}">
        <p14:creationId xmlns:p14="http://schemas.microsoft.com/office/powerpoint/2010/main" val="1972480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ΔΙΑΔΙΚΑΣΙΕΣ ΑΠΟΔΕΙΞΗΣ</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altLang="zh-CN" dirty="0" smtClean="0">
                <a:latin typeface="Calibri" panose="020F0502020204030204" pitchFamily="34" charset="0"/>
              </a:rPr>
              <a:t>Η </a:t>
            </a:r>
            <a:r>
              <a:rPr lang="el-GR" altLang="zh-CN" dirty="0">
                <a:latin typeface="Calibri" panose="020F0502020204030204" pitchFamily="34" charset="0"/>
              </a:rPr>
              <a:t>επαλήθευση ή η διάψευση των μαθηματικών θεωρημάτων βασίζεται σε διαδικασίες </a:t>
            </a:r>
            <a:r>
              <a:rPr lang="el-GR" altLang="zh-CN" i="1" dirty="0">
                <a:latin typeface="Calibri" panose="020F0502020204030204" pitchFamily="34" charset="0"/>
              </a:rPr>
              <a:t>“απόδειξης”</a:t>
            </a:r>
            <a:r>
              <a:rPr lang="el-GR" altLang="zh-CN" dirty="0">
                <a:latin typeface="Calibri" panose="020F0502020204030204" pitchFamily="34" charset="0"/>
              </a:rPr>
              <a:t> τους, δηλαδή σε </a:t>
            </a:r>
            <a:r>
              <a:rPr lang="el-GR" altLang="zh-CN" b="1" dirty="0">
                <a:latin typeface="Calibri" panose="020F0502020204030204" pitchFamily="34" charset="0"/>
              </a:rPr>
              <a:t>τεκμηρίωση της αλήθειας τους στη βάση της λογικής αναγκαιότητας </a:t>
            </a:r>
            <a:r>
              <a:rPr lang="el-GR" altLang="zh-CN" dirty="0">
                <a:latin typeface="Calibri" panose="020F0502020204030204" pitchFamily="34" charset="0"/>
              </a:rPr>
              <a:t>και όχι σε διαδικασίες εμπειρικής επαλήθευσης ή διάψευσης, όπως είναι τα </a:t>
            </a:r>
            <a:r>
              <a:rPr lang="el-GR" altLang="zh-CN" i="1" dirty="0">
                <a:latin typeface="Calibri" panose="020F0502020204030204" pitchFamily="34" charset="0"/>
              </a:rPr>
              <a:t>“πειράματα”</a:t>
            </a:r>
            <a:r>
              <a:rPr lang="el-GR" altLang="zh-CN" dirty="0">
                <a:latin typeface="Calibri" panose="020F0502020204030204" pitchFamily="34" charset="0"/>
              </a:rPr>
              <a:t> των φυσικών επιστημών. </a:t>
            </a:r>
            <a:endParaRPr lang="el-GR" altLang="el-GR" dirty="0">
              <a:latin typeface="Calibri" panose="020F0502020204030204" pitchFamily="34" charset="0"/>
            </a:endParaRPr>
          </a:p>
          <a:p>
            <a:endParaRPr lang="el-GR" sz="2800" dirty="0"/>
          </a:p>
        </p:txBody>
      </p:sp>
    </p:spTree>
    <p:extLst>
      <p:ext uri="{BB962C8B-B14F-4D97-AF65-F5344CB8AC3E}">
        <p14:creationId xmlns:p14="http://schemas.microsoft.com/office/powerpoint/2010/main" val="3148692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ΑΞΙΩΜΑΤΙΚΑ ΣΥΣΤΗΜΑΤΑ</a:t>
            </a:r>
            <a:endParaRPr lang="el-GR" dirty="0"/>
          </a:p>
        </p:txBody>
      </p:sp>
      <p:sp>
        <p:nvSpPr>
          <p:cNvPr id="3" name="Θέση περιεχομένου 2"/>
          <p:cNvSpPr>
            <a:spLocks noGrp="1"/>
          </p:cNvSpPr>
          <p:nvPr>
            <p:ph idx="1"/>
          </p:nvPr>
        </p:nvSpPr>
        <p:spPr/>
        <p:txBody>
          <a:bodyPr>
            <a:normAutofit lnSpcReduction="10000"/>
          </a:bodyPr>
          <a:lstStyle/>
          <a:p>
            <a:pPr algn="ctr">
              <a:spcBef>
                <a:spcPct val="50000"/>
              </a:spcBef>
              <a:buNone/>
            </a:pPr>
            <a:endParaRPr lang="el-GR" altLang="zh-CN" dirty="0" smtClean="0">
              <a:latin typeface="Calibri" panose="020F0502020204030204" pitchFamily="34" charset="0"/>
            </a:endParaRPr>
          </a:p>
          <a:p>
            <a:pPr algn="ctr">
              <a:spcBef>
                <a:spcPct val="50000"/>
              </a:spcBef>
              <a:buNone/>
            </a:pPr>
            <a:r>
              <a:rPr lang="el-GR" altLang="zh-CN" dirty="0" smtClean="0">
                <a:latin typeface="Calibri" panose="020F0502020204030204" pitchFamily="34" charset="0"/>
              </a:rPr>
              <a:t>Η </a:t>
            </a:r>
            <a:r>
              <a:rPr lang="el-GR" altLang="zh-CN" dirty="0">
                <a:latin typeface="Calibri" panose="020F0502020204030204" pitchFamily="34" charset="0"/>
              </a:rPr>
              <a:t>διασφάλιση όμως της δυνατότητας να αποδεικνύεται η αλήθεια ή μη κάθε μαθηματικής πρότασης που μπορεί να διατυπωθεί, καθιστά αναγκαίο ένα συγκεκριμένο τύπο οργάνωσης των μαθηματικών εννοιών:</a:t>
            </a:r>
          </a:p>
          <a:p>
            <a:pPr algn="ctr">
              <a:spcBef>
                <a:spcPct val="50000"/>
              </a:spcBef>
              <a:buNone/>
            </a:pPr>
            <a:r>
              <a:rPr lang="el-GR" altLang="zh-CN" dirty="0">
                <a:latin typeface="Calibri" panose="020F0502020204030204" pitchFamily="34" charset="0"/>
              </a:rPr>
              <a:t>σε</a:t>
            </a:r>
            <a:r>
              <a:rPr lang="el-GR" altLang="zh-CN" dirty="0">
                <a:solidFill>
                  <a:srgbClr val="FF0000"/>
                </a:solidFill>
                <a:latin typeface="Calibri" panose="020F0502020204030204" pitchFamily="34" charset="0"/>
              </a:rPr>
              <a:t> </a:t>
            </a:r>
            <a:r>
              <a:rPr lang="el-GR" altLang="zh-CN" b="1" dirty="0">
                <a:latin typeface="Calibri" panose="020F0502020204030204" pitchFamily="34" charset="0"/>
              </a:rPr>
              <a:t>αξιωματικά </a:t>
            </a:r>
            <a:r>
              <a:rPr lang="el-GR" altLang="zh-CN" b="1" dirty="0" smtClean="0">
                <a:latin typeface="Calibri" panose="020F0502020204030204" pitchFamily="34" charset="0"/>
              </a:rPr>
              <a:t>συστήματα</a:t>
            </a:r>
            <a:r>
              <a:rPr lang="el-GR" altLang="zh-CN" sz="3600" b="1" dirty="0" smtClean="0">
                <a:latin typeface="Calibri" panose="020F0502020204030204" pitchFamily="34" charset="0"/>
              </a:rPr>
              <a:t>	</a:t>
            </a:r>
            <a:endParaRPr lang="el-GR" altLang="el-GR" sz="3600" b="1" dirty="0">
              <a:latin typeface="Calibri" panose="020F0502020204030204" pitchFamily="34" charset="0"/>
            </a:endParaRPr>
          </a:p>
          <a:p>
            <a:endParaRPr lang="el-GR" dirty="0"/>
          </a:p>
        </p:txBody>
      </p:sp>
    </p:spTree>
    <p:extLst>
      <p:ext uri="{BB962C8B-B14F-4D97-AF65-F5344CB8AC3E}">
        <p14:creationId xmlns:p14="http://schemas.microsoft.com/office/powerpoint/2010/main" val="253069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ΕΝΑ ΑΞΙΩΜΑΤΙΚΟ ΜΑΘΗΜΑΤΙΚΟ ΣΥΣΤΗΜΑ</a:t>
            </a:r>
            <a:endParaRPr lang="el-GR" dirty="0"/>
          </a:p>
        </p:txBody>
      </p:sp>
      <p:sp>
        <p:nvSpPr>
          <p:cNvPr id="4" name="Θέση περιεχομένου 3"/>
          <p:cNvSpPr>
            <a:spLocks noGrp="1"/>
          </p:cNvSpPr>
          <p:nvPr>
            <p:ph idx="1"/>
          </p:nvPr>
        </p:nvSpPr>
        <p:spPr>
          <a:xfrm>
            <a:off x="464156" y="1556792"/>
            <a:ext cx="8229600" cy="4896544"/>
          </a:xfrm>
        </p:spPr>
        <p:txBody>
          <a:bodyPr>
            <a:noAutofit/>
          </a:bodyPr>
          <a:lstStyle/>
          <a:p>
            <a:pPr marL="0" indent="0" algn="ctr">
              <a:buNone/>
            </a:pPr>
            <a:r>
              <a:rPr lang="el-GR" sz="2600" b="1" dirty="0" smtClean="0">
                <a:latin typeface="Calibri" panose="020F0502020204030204" pitchFamily="34" charset="0"/>
              </a:rPr>
              <a:t>θεμ</a:t>
            </a:r>
            <a:r>
              <a:rPr lang="el-GR" altLang="el-GR" sz="2600" b="1" dirty="0" smtClean="0">
                <a:latin typeface="Calibri" panose="020F0502020204030204" pitchFamily="34" charset="0"/>
              </a:rPr>
              <a:t>ελιώδεις </a:t>
            </a:r>
            <a:r>
              <a:rPr lang="el-GR" altLang="el-GR" sz="2600" b="1" dirty="0">
                <a:latin typeface="Calibri" panose="020F0502020204030204" pitchFamily="34" charset="0"/>
              </a:rPr>
              <a:t>ή πρωταρχικές έννοιες </a:t>
            </a:r>
            <a:r>
              <a:rPr lang="el-GR" altLang="el-GR" sz="2600" dirty="0">
                <a:latin typeface="Calibri" panose="020F0502020204030204" pitchFamily="34" charset="0"/>
              </a:rPr>
              <a:t>μαθηματικές έννοιες που δεν προέρχονται από άλλες έννοιες με λογικές διαδικασίες και που το περιεχόμενο τους δεν είναι αναγκαστικά </a:t>
            </a:r>
            <a:r>
              <a:rPr lang="el-GR" altLang="el-GR" sz="2600" dirty="0" smtClean="0">
                <a:latin typeface="Calibri" panose="020F0502020204030204" pitchFamily="34" charset="0"/>
              </a:rPr>
              <a:t>καθορισμένο</a:t>
            </a:r>
          </a:p>
          <a:p>
            <a:pPr marL="0" indent="0" algn="ctr">
              <a:spcBef>
                <a:spcPts val="0"/>
              </a:spcBef>
              <a:buNone/>
            </a:pPr>
            <a:r>
              <a:rPr lang="el-GR" altLang="el-GR" sz="2600" dirty="0" smtClean="0">
                <a:latin typeface="Calibri" panose="020F0502020204030204" pitchFamily="34" charset="0"/>
              </a:rPr>
              <a:t>+ </a:t>
            </a:r>
          </a:p>
          <a:p>
            <a:pPr marL="0" indent="0" algn="ctr">
              <a:spcBef>
                <a:spcPts val="0"/>
              </a:spcBef>
              <a:spcAft>
                <a:spcPts val="600"/>
              </a:spcAft>
              <a:buNone/>
            </a:pPr>
            <a:r>
              <a:rPr lang="el-GR" altLang="el-GR" sz="2600" b="1" dirty="0">
                <a:latin typeface="Calibri" panose="020F0502020204030204" pitchFamily="34" charset="0"/>
              </a:rPr>
              <a:t>αξιώματα</a:t>
            </a:r>
            <a:br>
              <a:rPr lang="el-GR" altLang="el-GR" sz="2600" b="1" dirty="0">
                <a:latin typeface="Calibri" panose="020F0502020204030204" pitchFamily="34" charset="0"/>
              </a:rPr>
            </a:br>
            <a:r>
              <a:rPr lang="el-GR" altLang="el-GR" sz="2600" dirty="0">
                <a:latin typeface="Calibri" panose="020F0502020204030204" pitchFamily="34" charset="0"/>
              </a:rPr>
              <a:t>οι καθορισμένες μεταξύ των πρωταρχικών εννοιών σχέσεις και οι βασικές ιδιότητες των σχέσεων αυτών</a:t>
            </a:r>
          </a:p>
          <a:p>
            <a:pPr marL="0" indent="0" algn="ctr">
              <a:buNone/>
            </a:pPr>
            <a:r>
              <a:rPr lang="el-GR" altLang="zh-CN" sz="2600" i="1" dirty="0">
                <a:latin typeface="Calibri" panose="020F0502020204030204" pitchFamily="34" charset="0"/>
              </a:rPr>
              <a:t>με λογικές διαδικασίες </a:t>
            </a:r>
            <a:endParaRPr lang="el-GR" altLang="el-GR" sz="2600" i="1" dirty="0">
              <a:latin typeface="Calibri" panose="020F0502020204030204" pitchFamily="34" charset="0"/>
            </a:endParaRPr>
          </a:p>
          <a:p>
            <a:pPr marL="0" indent="0">
              <a:buNone/>
            </a:pPr>
            <a:r>
              <a:rPr lang="el-GR" altLang="el-GR" sz="2600" dirty="0" smtClean="0">
                <a:latin typeface="Calibri" panose="020F0502020204030204" pitchFamily="34" charset="0"/>
              </a:rPr>
              <a:t>	</a:t>
            </a:r>
            <a:endParaRPr lang="el-GR" altLang="el-GR" sz="2600" dirty="0">
              <a:latin typeface="Calibri" panose="020F0502020204030204" pitchFamily="34" charset="0"/>
            </a:endParaRPr>
          </a:p>
          <a:p>
            <a:pPr marL="0" indent="0">
              <a:buNone/>
            </a:pPr>
            <a:endParaRPr lang="el-GR" sz="2600" dirty="0"/>
          </a:p>
        </p:txBody>
      </p:sp>
      <p:sp>
        <p:nvSpPr>
          <p:cNvPr id="7" name="Text Box 9"/>
          <p:cNvSpPr txBox="1">
            <a:spLocks noChangeArrowheads="1"/>
          </p:cNvSpPr>
          <p:nvPr/>
        </p:nvSpPr>
        <p:spPr bwMode="auto">
          <a:xfrm>
            <a:off x="251520" y="5534341"/>
            <a:ext cx="367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400" b="1" dirty="0">
                <a:latin typeface="Calibri" panose="020F0502020204030204" pitchFamily="34" charset="0"/>
              </a:rPr>
              <a:t>παράγωγες έννοιες </a:t>
            </a:r>
            <a:endParaRPr lang="el-GR" altLang="el-GR" sz="2400" b="1" dirty="0">
              <a:latin typeface="Calibri" panose="020F0502020204030204" pitchFamily="34" charset="0"/>
            </a:endParaRPr>
          </a:p>
        </p:txBody>
      </p:sp>
      <p:sp>
        <p:nvSpPr>
          <p:cNvPr id="8" name="Text Box 8"/>
          <p:cNvSpPr txBox="1">
            <a:spLocks noChangeArrowheads="1"/>
          </p:cNvSpPr>
          <p:nvPr/>
        </p:nvSpPr>
        <p:spPr bwMode="auto">
          <a:xfrm>
            <a:off x="5916728" y="5219490"/>
            <a:ext cx="2736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l-GR" altLang="zh-CN" sz="2400" b="1" dirty="0" smtClean="0">
                <a:solidFill>
                  <a:srgbClr val="000000"/>
                </a:solidFill>
                <a:latin typeface="Calibri" panose="020F0502020204030204" pitchFamily="34" charset="0"/>
              </a:rPr>
              <a:t>θεωρήματα </a:t>
            </a:r>
            <a:br>
              <a:rPr lang="el-GR" altLang="zh-CN" sz="2400" b="1" dirty="0" smtClean="0">
                <a:solidFill>
                  <a:srgbClr val="000000"/>
                </a:solidFill>
                <a:latin typeface="Calibri" panose="020F0502020204030204" pitchFamily="34" charset="0"/>
              </a:rPr>
            </a:br>
            <a:r>
              <a:rPr lang="el-GR" altLang="zh-CN" sz="2400" dirty="0" smtClean="0">
                <a:solidFill>
                  <a:srgbClr val="000000"/>
                </a:solidFill>
                <a:latin typeface="Calibri" panose="020F0502020204030204" pitchFamily="34" charset="0"/>
              </a:rPr>
              <a:t>σχέσεις και ιδιότητες εννοιών </a:t>
            </a:r>
            <a:endParaRPr lang="el-GR" altLang="el-GR" sz="24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289940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ΧΑΡΑΚΤΗΡΙΣΤΙΚΑ </a:t>
            </a:r>
            <a:r>
              <a:rPr lang="el-GR" dirty="0" smtClean="0"/>
              <a:t>ΑΞΙΩΜΑΤΙΚΟΥ ΣΥΣΤΗΜΑΤΟΣ</a:t>
            </a:r>
            <a:endParaRPr lang="el-GR" dirty="0"/>
          </a:p>
        </p:txBody>
      </p:sp>
      <p:sp>
        <p:nvSpPr>
          <p:cNvPr id="3" name="Θέση περιεχομένου 2"/>
          <p:cNvSpPr>
            <a:spLocks noGrp="1"/>
          </p:cNvSpPr>
          <p:nvPr>
            <p:ph idx="1"/>
          </p:nvPr>
        </p:nvSpPr>
        <p:spPr>
          <a:xfrm>
            <a:off x="464156" y="1556792"/>
            <a:ext cx="8572340" cy="5040560"/>
          </a:xfrm>
        </p:spPr>
        <p:txBody>
          <a:bodyPr>
            <a:normAutofit fontScale="92500" lnSpcReduction="20000"/>
          </a:bodyPr>
          <a:lstStyle/>
          <a:p>
            <a:pPr algn="ctr">
              <a:spcBef>
                <a:spcPct val="0"/>
              </a:spcBef>
              <a:spcAft>
                <a:spcPts val="600"/>
              </a:spcAft>
              <a:buNone/>
            </a:pPr>
            <a:r>
              <a:rPr lang="el-GR" altLang="el-GR" sz="2800" dirty="0" smtClean="0">
                <a:latin typeface="Calibri" panose="020F0502020204030204" pitchFamily="34" charset="0"/>
              </a:rPr>
              <a:t>Ένα </a:t>
            </a:r>
            <a:r>
              <a:rPr lang="el-GR" altLang="el-GR" sz="2800" dirty="0">
                <a:latin typeface="Calibri" panose="020F0502020204030204" pitchFamily="34" charset="0"/>
              </a:rPr>
              <a:t>αξιωματικό σύστημα οργάνωσης των μαθηματικών εννοιών, για να διασφαλίζει την αλήθεια των προτάσεων που παράγονται στα πλαίσια του με καθορισμένες λογικές διαδικασίες, θα πρέπει να χαρακτηρίζεται από </a:t>
            </a:r>
          </a:p>
          <a:p>
            <a:pPr algn="ctr">
              <a:spcBef>
                <a:spcPct val="0"/>
              </a:spcBef>
              <a:spcAft>
                <a:spcPts val="600"/>
              </a:spcAft>
              <a:buNone/>
            </a:pPr>
            <a:endParaRPr lang="el-GR" altLang="el-GR" sz="2800" b="1" dirty="0">
              <a:latin typeface="Calibri" panose="020F0502020204030204" pitchFamily="34" charset="0"/>
            </a:endParaRPr>
          </a:p>
          <a:p>
            <a:pPr>
              <a:spcBef>
                <a:spcPct val="0"/>
              </a:spcBef>
              <a:spcAft>
                <a:spcPts val="600"/>
              </a:spcAft>
            </a:pPr>
            <a:r>
              <a:rPr lang="el-GR" altLang="el-GR" sz="3000" b="1" dirty="0">
                <a:latin typeface="Calibri" panose="020F0502020204030204" pitchFamily="34" charset="0"/>
              </a:rPr>
              <a:t>Συνέπεια: </a:t>
            </a:r>
            <a:r>
              <a:rPr lang="el-GR" altLang="el-GR" sz="3000" dirty="0">
                <a:latin typeface="Calibri" panose="020F0502020204030204" pitchFamily="34" charset="0"/>
              </a:rPr>
              <a:t>δεν προκύπτουν αντιφατικές μεταξύ τους   </a:t>
            </a:r>
            <a:br>
              <a:rPr lang="el-GR" altLang="el-GR" sz="3000" dirty="0">
                <a:latin typeface="Calibri" panose="020F0502020204030204" pitchFamily="34" charset="0"/>
              </a:rPr>
            </a:br>
            <a:r>
              <a:rPr lang="el-GR" altLang="el-GR" sz="3000" dirty="0">
                <a:latin typeface="Calibri" panose="020F0502020204030204" pitchFamily="34" charset="0"/>
              </a:rPr>
              <a:t>                  συμπερασματικές προτάσεις. </a:t>
            </a:r>
          </a:p>
          <a:p>
            <a:pPr>
              <a:spcBef>
                <a:spcPct val="0"/>
              </a:spcBef>
              <a:spcAft>
                <a:spcPts val="600"/>
              </a:spcAft>
            </a:pPr>
            <a:r>
              <a:rPr lang="el-GR" altLang="el-GR" sz="3000" b="1" dirty="0">
                <a:latin typeface="Calibri" panose="020F0502020204030204" pitchFamily="34" charset="0"/>
              </a:rPr>
              <a:t>Πληρότητα: </a:t>
            </a:r>
            <a:r>
              <a:rPr lang="el-GR" altLang="el-GR" sz="3000" dirty="0">
                <a:latin typeface="Calibri" panose="020F0502020204030204" pitchFamily="34" charset="0"/>
              </a:rPr>
              <a:t>δεν υπάρχουν μαθηματικές προτάσεις </a:t>
            </a:r>
            <a:br>
              <a:rPr lang="el-GR" altLang="el-GR" sz="3000" dirty="0">
                <a:latin typeface="Calibri" panose="020F0502020204030204" pitchFamily="34" charset="0"/>
              </a:rPr>
            </a:br>
            <a:r>
              <a:rPr lang="el-GR" altLang="el-GR" sz="3000" dirty="0">
                <a:latin typeface="Calibri" panose="020F0502020204030204" pitchFamily="34" charset="0"/>
              </a:rPr>
              <a:t>                   που να μην προκύπτουν ως αληθείς ή </a:t>
            </a:r>
            <a:br>
              <a:rPr lang="el-GR" altLang="el-GR" sz="3000" dirty="0">
                <a:latin typeface="Calibri" panose="020F0502020204030204" pitchFamily="34" charset="0"/>
              </a:rPr>
            </a:br>
            <a:r>
              <a:rPr lang="el-GR" altLang="el-GR" sz="3000" dirty="0">
                <a:latin typeface="Calibri" panose="020F0502020204030204" pitchFamily="34" charset="0"/>
              </a:rPr>
              <a:t>                   ψευδείς από τα αξιώματα του και </a:t>
            </a:r>
          </a:p>
          <a:p>
            <a:pPr>
              <a:spcBef>
                <a:spcPct val="0"/>
              </a:spcBef>
              <a:spcAft>
                <a:spcPts val="600"/>
              </a:spcAft>
            </a:pPr>
            <a:r>
              <a:rPr lang="el-GR" altLang="el-GR" sz="3000" b="1" dirty="0">
                <a:latin typeface="Calibri" panose="020F0502020204030204" pitchFamily="34" charset="0"/>
              </a:rPr>
              <a:t>ανεξαρτησία των αξιωμάτων του: </a:t>
            </a:r>
            <a:r>
              <a:rPr lang="el-GR" altLang="zh-CN" sz="3000" dirty="0">
                <a:latin typeface="Calibri" panose="020F0502020204030204" pitchFamily="34" charset="0"/>
              </a:rPr>
              <a:t>κανένα από τα </a:t>
            </a:r>
            <a:br>
              <a:rPr lang="el-GR" altLang="zh-CN" sz="3000" dirty="0">
                <a:latin typeface="Calibri" panose="020F0502020204030204" pitchFamily="34" charset="0"/>
              </a:rPr>
            </a:br>
            <a:r>
              <a:rPr lang="el-GR" altLang="zh-CN" sz="3000" dirty="0">
                <a:latin typeface="Calibri" panose="020F0502020204030204" pitchFamily="34" charset="0"/>
              </a:rPr>
              <a:t>                   αξιώματα του συστήματος δεν είναι </a:t>
            </a:r>
            <a:br>
              <a:rPr lang="el-GR" altLang="zh-CN" sz="3000" dirty="0">
                <a:latin typeface="Calibri" panose="020F0502020204030204" pitchFamily="34" charset="0"/>
              </a:rPr>
            </a:br>
            <a:r>
              <a:rPr lang="el-GR" altLang="zh-CN" sz="3000" dirty="0">
                <a:latin typeface="Calibri" panose="020F0502020204030204" pitchFamily="34" charset="0"/>
              </a:rPr>
              <a:t>                   παράγωγο των άλλων αξιωμάτων.</a:t>
            </a:r>
          </a:p>
          <a:p>
            <a:pPr marL="0" indent="0">
              <a:spcAft>
                <a:spcPts val="600"/>
              </a:spcAft>
              <a:buNone/>
            </a:pPr>
            <a:endParaRPr lang="el-GR" dirty="0"/>
          </a:p>
        </p:txBody>
      </p:sp>
    </p:spTree>
    <p:extLst>
      <p:ext uri="{BB962C8B-B14F-4D97-AF65-F5344CB8AC3E}">
        <p14:creationId xmlns:p14="http://schemas.microsoft.com/office/powerpoint/2010/main" val="1805779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sz="3900" dirty="0"/>
              <a:t>Η αντιστοίχιση των μαθηματικών εννοιών σε καταστάσεις της πραγματικότητας</a:t>
            </a:r>
            <a:r>
              <a:rPr lang="el-GR" altLang="el-GR" b="1" dirty="0"/>
              <a:t/>
            </a:r>
            <a:br>
              <a:rPr lang="el-GR" altLang="el-GR" b="1" dirty="0"/>
            </a:br>
            <a:endParaRPr lang="el-GR" dirty="0"/>
          </a:p>
        </p:txBody>
      </p:sp>
      <p:sp>
        <p:nvSpPr>
          <p:cNvPr id="3" name="Θέση περιεχομένου 2"/>
          <p:cNvSpPr>
            <a:spLocks noGrp="1"/>
          </p:cNvSpPr>
          <p:nvPr>
            <p:ph type="body" idx="1"/>
          </p:nvPr>
        </p:nvSpPr>
        <p:spPr/>
        <p:txBody>
          <a:bodyPr/>
          <a:lstStyle/>
          <a:p>
            <a:pPr marL="0" indent="0">
              <a:buNone/>
            </a:pPr>
            <a:endParaRPr lang="el-GR" altLang="el-GR" b="1" dirty="0" smtClean="0">
              <a:latin typeface="Times New Roman" panose="02020603050405020304" pitchFamily="18" charset="0"/>
            </a:endParaRPr>
          </a:p>
          <a:p>
            <a:pPr marL="0" indent="0">
              <a:buNone/>
            </a:pPr>
            <a:endParaRPr lang="el-GR" altLang="el-GR" b="1" dirty="0">
              <a:latin typeface="Times New Roman" panose="02020603050405020304" pitchFamily="18" charset="0"/>
            </a:endParaRPr>
          </a:p>
          <a:p>
            <a:endParaRPr lang="el-GR" dirty="0"/>
          </a:p>
        </p:txBody>
      </p:sp>
    </p:spTree>
    <p:extLst>
      <p:ext uri="{BB962C8B-B14F-4D97-AF65-F5344CB8AC3E}">
        <p14:creationId xmlns:p14="http://schemas.microsoft.com/office/powerpoint/2010/main" val="2137651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endParaRPr lang="el-GR" dirty="0"/>
          </a:p>
        </p:txBody>
      </p:sp>
      <p:pic>
        <p:nvPicPr>
          <p:cNvPr id="7" name="Picture 1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9594" y="301781"/>
            <a:ext cx="6384812" cy="610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217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4000" dirty="0" smtClean="0"/>
              <a:t>ΜΗ ΜΟΝΟΣΗΜΑΝΤΗ ΑΝΤΙΣΤΟΙΧΙΣΗ</a:t>
            </a:r>
            <a:endParaRPr lang="el-GR" sz="4000" dirty="0"/>
          </a:p>
        </p:txBody>
      </p:sp>
      <p:sp>
        <p:nvSpPr>
          <p:cNvPr id="3" name="Θέση περιεχομένου 2"/>
          <p:cNvSpPr>
            <a:spLocks noGrp="1"/>
          </p:cNvSpPr>
          <p:nvPr>
            <p:ph idx="1"/>
          </p:nvPr>
        </p:nvSpPr>
        <p:spPr/>
        <p:txBody>
          <a:bodyPr>
            <a:normAutofit/>
          </a:bodyPr>
          <a:lstStyle/>
          <a:p>
            <a:pPr marL="0" lvl="0" indent="0" algn="ctr" fontAlgn="base">
              <a:spcBef>
                <a:spcPct val="50000"/>
              </a:spcBef>
              <a:spcAft>
                <a:spcPct val="0"/>
              </a:spcAft>
              <a:buNone/>
            </a:pPr>
            <a:r>
              <a:rPr lang="el-GR" altLang="el-GR" sz="2800" dirty="0">
                <a:solidFill>
                  <a:srgbClr val="000000"/>
                </a:solidFill>
              </a:rPr>
              <a:t>Μη μονοσήμαντη </a:t>
            </a:r>
            <a:r>
              <a:rPr lang="el-GR" altLang="el-GR" sz="2800" dirty="0" smtClean="0">
                <a:solidFill>
                  <a:srgbClr val="000000"/>
                </a:solidFill>
              </a:rPr>
              <a:t>αντιστοίχιση </a:t>
            </a:r>
            <a:r>
              <a:rPr lang="el-GR" altLang="el-GR" sz="2800" dirty="0">
                <a:solidFill>
                  <a:srgbClr val="000000"/>
                </a:solidFill>
              </a:rPr>
              <a:t>μαθηματικών εννοιών και κατά στάσεων της </a:t>
            </a:r>
            <a:r>
              <a:rPr lang="el-GR" altLang="el-GR" sz="2800" dirty="0" smtClean="0">
                <a:solidFill>
                  <a:srgbClr val="000000"/>
                </a:solidFill>
              </a:rPr>
              <a:t>πραγματικότητας</a:t>
            </a:r>
          </a:p>
          <a:p>
            <a:pPr marL="0" lvl="0" indent="0" algn="ctr" fontAlgn="base">
              <a:spcBef>
                <a:spcPct val="50000"/>
              </a:spcBef>
              <a:spcAft>
                <a:spcPct val="0"/>
              </a:spcAft>
              <a:buNone/>
            </a:pPr>
            <a:r>
              <a:rPr lang="el-GR" altLang="el-GR" sz="2800" dirty="0" smtClean="0">
                <a:solidFill>
                  <a:srgbClr val="000000"/>
                </a:solidFill>
              </a:rPr>
              <a:t>	                                                                                            </a:t>
            </a:r>
            <a:r>
              <a:rPr lang="el-GR" altLang="el-GR" sz="2800" dirty="0">
                <a:solidFill>
                  <a:srgbClr val="000000"/>
                </a:solidFill>
              </a:rPr>
              <a:t> </a:t>
            </a:r>
            <a:r>
              <a:rPr lang="el-GR" altLang="el-GR" sz="2800" dirty="0" smtClean="0">
                <a:solidFill>
                  <a:srgbClr val="000000"/>
                </a:solidFill>
              </a:rPr>
              <a:t>        </a:t>
            </a:r>
          </a:p>
          <a:p>
            <a:pPr marL="0" indent="0">
              <a:buNone/>
            </a:pPr>
            <a:endParaRPr lang="el-GR" dirty="0"/>
          </a:p>
        </p:txBody>
      </p:sp>
      <p:sp>
        <p:nvSpPr>
          <p:cNvPr id="6" name="Text Box 5"/>
          <p:cNvSpPr txBox="1">
            <a:spLocks noChangeArrowheads="1"/>
          </p:cNvSpPr>
          <p:nvPr/>
        </p:nvSpPr>
        <p:spPr bwMode="auto">
          <a:xfrm>
            <a:off x="3059113" y="2693864"/>
            <a:ext cx="2881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Calibri" panose="020F0502020204030204" pitchFamily="34" charset="0"/>
              </a:rPr>
              <a:t>πρόσθεση</a:t>
            </a:r>
          </a:p>
        </p:txBody>
      </p:sp>
      <p:sp>
        <p:nvSpPr>
          <p:cNvPr id="7" name="Text Box 10"/>
          <p:cNvSpPr txBox="1">
            <a:spLocks noChangeArrowheads="1"/>
          </p:cNvSpPr>
          <p:nvPr/>
        </p:nvSpPr>
        <p:spPr bwMode="auto">
          <a:xfrm>
            <a:off x="5724128" y="3645024"/>
            <a:ext cx="1944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mn-lt"/>
              </a:rPr>
              <a:t>Μέση</a:t>
            </a:r>
            <a:r>
              <a:rPr lang="el-GR" altLang="el-GR" sz="2800" b="1" dirty="0">
                <a:latin typeface="+mn-lt"/>
              </a:rPr>
              <a:t> </a:t>
            </a:r>
            <a:r>
              <a:rPr lang="el-GR" altLang="el-GR" sz="2400" b="1" dirty="0">
                <a:latin typeface="+mn-lt"/>
              </a:rPr>
              <a:t>τιμή</a:t>
            </a:r>
          </a:p>
        </p:txBody>
      </p:sp>
      <p:sp>
        <p:nvSpPr>
          <p:cNvPr id="8" name="Text Box 6"/>
          <p:cNvSpPr txBox="1">
            <a:spLocks noChangeArrowheads="1"/>
          </p:cNvSpPr>
          <p:nvPr/>
        </p:nvSpPr>
        <p:spPr bwMode="auto">
          <a:xfrm>
            <a:off x="2915816" y="5517232"/>
            <a:ext cx="309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Calibri" panose="020F0502020204030204" pitchFamily="34" charset="0"/>
              </a:rPr>
              <a:t>ένωση</a:t>
            </a:r>
          </a:p>
        </p:txBody>
      </p:sp>
      <p:sp>
        <p:nvSpPr>
          <p:cNvPr id="9" name="Line 8"/>
          <p:cNvSpPr>
            <a:spLocks noChangeShapeType="1"/>
          </p:cNvSpPr>
          <p:nvPr/>
        </p:nvSpPr>
        <p:spPr bwMode="auto">
          <a:xfrm flipV="1">
            <a:off x="5148064" y="4221832"/>
            <a:ext cx="1512887"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Line 7"/>
          <p:cNvSpPr>
            <a:spLocks noChangeShapeType="1"/>
          </p:cNvSpPr>
          <p:nvPr/>
        </p:nvSpPr>
        <p:spPr bwMode="auto">
          <a:xfrm>
            <a:off x="4427538" y="3357538"/>
            <a:ext cx="0" cy="18716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1" name="Line 9"/>
          <p:cNvSpPr>
            <a:spLocks noChangeShapeType="1"/>
          </p:cNvSpPr>
          <p:nvPr/>
        </p:nvSpPr>
        <p:spPr bwMode="auto">
          <a:xfrm flipH="1" flipV="1">
            <a:off x="2265571" y="3573016"/>
            <a:ext cx="1223962" cy="1800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823709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ΔΙΑΠΙΣΤΩΣΗ</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endParaRPr lang="el-GR" altLang="zh-CN" b="1" dirty="0" smtClean="0"/>
          </a:p>
          <a:p>
            <a:pPr marL="0" indent="0" algn="ctr">
              <a:buNone/>
            </a:pPr>
            <a:r>
              <a:rPr lang="el-GR" altLang="zh-CN" dirty="0" smtClean="0"/>
              <a:t>Από </a:t>
            </a:r>
            <a:r>
              <a:rPr lang="el-GR" altLang="zh-CN" dirty="0"/>
              <a:t>την άποψη της μαθηματικής εκπαίδευσης, ο ιδιόμορφος αυτός χαρακτήρας των μαθηματικών εννοιών καθιστά τη νοητική συγκρότηση τους από τα παιδιά, τα οποία εξαιτίας της ηλικίας τους λειτουργούν νοητικά με βάση τα συγκεκριμένα στο χώρο και το χρόνο στοιχεία της πραγματικότητας, ένα όχι εύκολο εγχείρημα. </a:t>
            </a:r>
            <a:endParaRPr lang="el-GR" altLang="el-GR" dirty="0"/>
          </a:p>
          <a:p>
            <a:endParaRPr lang="el-GR" dirty="0"/>
          </a:p>
        </p:txBody>
      </p:sp>
    </p:spTree>
    <p:extLst>
      <p:ext uri="{BB962C8B-B14F-4D97-AF65-F5344CB8AC3E}">
        <p14:creationId xmlns:p14="http://schemas.microsoft.com/office/powerpoint/2010/main" val="724800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l-GR" dirty="0">
                <a:latin typeface="Tahoma" panose="020B0604030504040204" pitchFamily="34" charset="0"/>
              </a:rPr>
              <a:t>T</a:t>
            </a:r>
            <a:r>
              <a:rPr lang="el-GR" altLang="el-GR" dirty="0">
                <a:latin typeface="Tahoma" panose="020B0604030504040204" pitchFamily="34" charset="0"/>
              </a:rPr>
              <a:t>Ι </a:t>
            </a:r>
            <a:r>
              <a:rPr lang="en-US" altLang="el-GR" dirty="0">
                <a:latin typeface="Tahoma" panose="020B0604030504040204" pitchFamily="34" charset="0"/>
              </a:rPr>
              <a:t>EINAI AYTO TO </a:t>
            </a:r>
            <a:r>
              <a:rPr lang="en-US" altLang="el-GR" dirty="0" smtClean="0">
                <a:latin typeface="Tahoma" panose="020B0604030504040204" pitchFamily="34" charset="0"/>
              </a:rPr>
              <a:t>ANTIKEIMENO;</a:t>
            </a:r>
            <a:endParaRPr lang="el-GR" dirty="0"/>
          </a:p>
        </p:txBody>
      </p:sp>
      <p:sp>
        <p:nvSpPr>
          <p:cNvPr id="4" name="Text Box 7"/>
          <p:cNvSpPr txBox="1">
            <a:spLocks noChangeArrowheads="1"/>
          </p:cNvSpPr>
          <p:nvPr/>
        </p:nvSpPr>
        <p:spPr bwMode="auto">
          <a:xfrm>
            <a:off x="827088" y="5229225"/>
            <a:ext cx="1873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mj-lt"/>
              </a:rPr>
              <a:t>καρέκλα</a:t>
            </a:r>
          </a:p>
        </p:txBody>
      </p:sp>
      <p:sp>
        <p:nvSpPr>
          <p:cNvPr id="5" name="Text Box 9"/>
          <p:cNvSpPr txBox="1">
            <a:spLocks noChangeArrowheads="1"/>
          </p:cNvSpPr>
          <p:nvPr/>
        </p:nvSpPr>
        <p:spPr bwMode="auto">
          <a:xfrm>
            <a:off x="3563938" y="5229225"/>
            <a:ext cx="1873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a:latin typeface="+mj-lt"/>
              </a:rPr>
              <a:t>καρέκλα</a:t>
            </a:r>
          </a:p>
        </p:txBody>
      </p:sp>
      <p:sp>
        <p:nvSpPr>
          <p:cNvPr id="6" name="Text Box 11"/>
          <p:cNvSpPr txBox="1">
            <a:spLocks noChangeArrowheads="1"/>
          </p:cNvSpPr>
          <p:nvPr/>
        </p:nvSpPr>
        <p:spPr bwMode="auto">
          <a:xfrm>
            <a:off x="6443663" y="5229225"/>
            <a:ext cx="1873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a:latin typeface="+mj-lt"/>
              </a:rPr>
              <a:t>καρέκλα</a:t>
            </a:r>
          </a:p>
        </p:txBody>
      </p:sp>
      <p:sp>
        <p:nvSpPr>
          <p:cNvPr id="7" name="TextBox 1"/>
          <p:cNvSpPr txBox="1">
            <a:spLocks noChangeArrowheads="1"/>
          </p:cNvSpPr>
          <p:nvPr/>
        </p:nvSpPr>
        <p:spPr bwMode="auto">
          <a:xfrm>
            <a:off x="1584325" y="4941888"/>
            <a:ext cx="533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εικ.1</a:t>
            </a:r>
          </a:p>
        </p:txBody>
      </p:sp>
      <p:sp>
        <p:nvSpPr>
          <p:cNvPr id="8" name="TextBox 9"/>
          <p:cNvSpPr txBox="1">
            <a:spLocks noChangeArrowheads="1"/>
          </p:cNvSpPr>
          <p:nvPr/>
        </p:nvSpPr>
        <p:spPr bwMode="auto">
          <a:xfrm>
            <a:off x="4341813" y="4953000"/>
            <a:ext cx="533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εικ.2</a:t>
            </a:r>
          </a:p>
        </p:txBody>
      </p:sp>
      <p:sp>
        <p:nvSpPr>
          <p:cNvPr id="9" name="TextBox 10"/>
          <p:cNvSpPr txBox="1">
            <a:spLocks noChangeArrowheads="1"/>
          </p:cNvSpPr>
          <p:nvPr/>
        </p:nvSpPr>
        <p:spPr bwMode="auto">
          <a:xfrm>
            <a:off x="7235825" y="495776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εικ.3</a:t>
            </a: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 y="2379663"/>
            <a:ext cx="194627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6775" y="2379663"/>
            <a:ext cx="2322513"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5238" y="2324100"/>
            <a:ext cx="19716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5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sz="3000" dirty="0"/>
              <a:t>Προϋποθέσεις για τη συγκρότηση των </a:t>
            </a:r>
            <a:r>
              <a:rPr lang="el-GR" altLang="el-GR" sz="3000" dirty="0" err="1"/>
              <a:t>λογικο</a:t>
            </a:r>
            <a:r>
              <a:rPr lang="el-GR" altLang="el-GR" sz="3000" dirty="0"/>
              <a:t>-μαθηματικών σχέσεων και των μαθηματικών εννοιών  </a:t>
            </a:r>
            <a:br>
              <a:rPr lang="el-GR" altLang="el-GR" sz="3000" dirty="0"/>
            </a:br>
            <a:endParaRPr lang="el-GR" sz="3000" dirty="0"/>
          </a:p>
        </p:txBody>
      </p:sp>
      <p:sp>
        <p:nvSpPr>
          <p:cNvPr id="3" name="Θέση περιεχομένου 2"/>
          <p:cNvSpPr>
            <a:spLocks noGrp="1"/>
          </p:cNvSpPr>
          <p:nvPr>
            <p:ph type="body" idx="1"/>
          </p:nvPr>
        </p:nvSpPr>
        <p:spPr/>
        <p:txBody>
          <a:bodyPr>
            <a:normAutofit/>
          </a:bodyPr>
          <a:lstStyle/>
          <a:p>
            <a:pPr marL="0" indent="0" algn="ctr">
              <a:buNone/>
            </a:pPr>
            <a:endParaRPr lang="el-GR" altLang="el-GR" b="1" dirty="0" smtClean="0">
              <a:latin typeface="Times New Roman" panose="02020603050405020304" pitchFamily="18" charset="0"/>
            </a:endParaRPr>
          </a:p>
          <a:p>
            <a:pPr marL="0" indent="0" algn="ctr">
              <a:buNone/>
            </a:pPr>
            <a:endParaRPr lang="el-GR" altLang="el-GR" b="1" dirty="0">
              <a:latin typeface="Times New Roman" panose="02020603050405020304" pitchFamily="18" charset="0"/>
            </a:endParaRPr>
          </a:p>
          <a:p>
            <a:endParaRPr lang="el-GR" dirty="0"/>
          </a:p>
        </p:txBody>
      </p:sp>
    </p:spTree>
    <p:extLst>
      <p:ext uri="{BB962C8B-B14F-4D97-AF65-F5344CB8AC3E}">
        <p14:creationId xmlns:p14="http://schemas.microsoft.com/office/powerpoint/2010/main" val="2264312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ΓΕΝΝΗΤΙΚΗ ΠΡΟΣΕΓΓΙΣΗ: </a:t>
            </a:r>
            <a:r>
              <a:rPr lang="en-US" dirty="0" smtClean="0"/>
              <a:t>PIAGET</a:t>
            </a:r>
            <a:endParaRPr lang="el-GR" dirty="0"/>
          </a:p>
        </p:txBody>
      </p:sp>
      <p:sp>
        <p:nvSpPr>
          <p:cNvPr id="5" name="Θέση περιεχομένου 4"/>
          <p:cNvSpPr>
            <a:spLocks noGrp="1"/>
          </p:cNvSpPr>
          <p:nvPr>
            <p:ph sz="half" idx="2"/>
          </p:nvPr>
        </p:nvSpPr>
        <p:spPr/>
        <p:txBody>
          <a:bodyPr/>
          <a:lstStyle/>
          <a:p>
            <a:pPr marL="0" indent="0" algn="ctr">
              <a:buNone/>
            </a:pPr>
            <a:endParaRPr lang="en-US" altLang="zh-CN" sz="900" dirty="0" smtClean="0"/>
          </a:p>
          <a:p>
            <a:pPr marL="0" indent="0" algn="ctr">
              <a:buNone/>
            </a:pPr>
            <a:r>
              <a:rPr lang="el-GR" altLang="zh-CN" dirty="0" smtClean="0"/>
              <a:t>Η </a:t>
            </a:r>
            <a:r>
              <a:rPr lang="el-GR" altLang="zh-CN" dirty="0"/>
              <a:t>πληρέστερη ίσως μέχρι σήμερα επιστημονική υπόθεση για τη λογική συγκρότηση και ανάπτυξη του ατόμου έχει διατυπωθεί από τον </a:t>
            </a:r>
            <a:r>
              <a:rPr lang="el-GR" altLang="zh-CN" dirty="0" err="1"/>
              <a:t>Piaget</a:t>
            </a:r>
            <a:r>
              <a:rPr lang="el-GR" altLang="zh-CN" dirty="0"/>
              <a:t> και την </a:t>
            </a:r>
            <a:r>
              <a:rPr lang="el-GR" altLang="zh-CN" dirty="0" err="1"/>
              <a:t>οικοδομίστικη</a:t>
            </a:r>
            <a:r>
              <a:rPr lang="el-GR" altLang="zh-CN" dirty="0"/>
              <a:t> σχολή της Γενεύης </a:t>
            </a:r>
            <a:endParaRPr lang="el-GR" altLang="el-GR" dirty="0"/>
          </a:p>
          <a:p>
            <a:endParaRPr lang="el-GR" dirty="0"/>
          </a:p>
        </p:txBody>
      </p:sp>
      <p:pic>
        <p:nvPicPr>
          <p:cNvPr id="6" name="Picture 3" descr="piage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45087" y="1953200"/>
            <a:ext cx="2640246" cy="36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1619672" y="5641305"/>
            <a:ext cx="62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a:t>
            </a:r>
            <a:r>
              <a:rPr lang="en-US" altLang="el-GR" sz="1400" dirty="0">
                <a:latin typeface="+mj-lt"/>
              </a:rPr>
              <a:t>19</a:t>
            </a:r>
            <a:endParaRPr lang="el-GR" altLang="el-GR" sz="1400" dirty="0">
              <a:latin typeface="+mj-lt"/>
            </a:endParaRPr>
          </a:p>
        </p:txBody>
      </p:sp>
    </p:spTree>
    <p:extLst>
      <p:ext uri="{BB962C8B-B14F-4D97-AF65-F5344CB8AC3E}">
        <p14:creationId xmlns:p14="http://schemas.microsoft.com/office/powerpoint/2010/main" val="381549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ΒΑΣΙΚΗ ΠΑΡΑΔΟΧΗ</a:t>
            </a:r>
            <a:endParaRPr lang="el-GR" dirty="0"/>
          </a:p>
        </p:txBody>
      </p:sp>
      <p:sp>
        <p:nvSpPr>
          <p:cNvPr id="6" name="Θέση περιεχομένου 5"/>
          <p:cNvSpPr>
            <a:spLocks noGrp="1"/>
          </p:cNvSpPr>
          <p:nvPr>
            <p:ph idx="1"/>
          </p:nvPr>
        </p:nvSpPr>
        <p:spPr/>
        <p:txBody>
          <a:bodyPr>
            <a:normAutofit/>
          </a:bodyPr>
          <a:lstStyle/>
          <a:p>
            <a:pPr algn="ctr">
              <a:spcBef>
                <a:spcPct val="50000"/>
              </a:spcBef>
              <a:buNone/>
            </a:pPr>
            <a:r>
              <a:rPr lang="el-GR" altLang="zh-CN" sz="3000" dirty="0"/>
              <a:t>Βασική παραδοχή του θεωρητικού σχήματος του </a:t>
            </a:r>
            <a:r>
              <a:rPr lang="el-GR" altLang="zh-CN" sz="3000" dirty="0" err="1"/>
              <a:t>Piaget</a:t>
            </a:r>
            <a:r>
              <a:rPr lang="el-GR" altLang="zh-CN" sz="3000" dirty="0"/>
              <a:t> είναι ότι </a:t>
            </a:r>
            <a:r>
              <a:rPr lang="el-GR" altLang="zh-CN" sz="3000" b="1" dirty="0"/>
              <a:t>η νόηση συνίσταται από λογικά οργανωμένες δομές, </a:t>
            </a:r>
            <a:r>
              <a:rPr lang="el-GR" altLang="zh-CN" sz="3000" dirty="0"/>
              <a:t>οι οποίες παρέχουν αναπαραστάσεις των στοιχείων της πραγματικότητας στα οποία αναφέρονται. </a:t>
            </a:r>
          </a:p>
          <a:p>
            <a:pPr algn="ctr">
              <a:spcBef>
                <a:spcPct val="50000"/>
              </a:spcBef>
              <a:buNone/>
            </a:pPr>
            <a:r>
              <a:rPr lang="el-GR" altLang="zh-CN" sz="3000" dirty="0"/>
              <a:t>Μέσα από τις δομές αυτές και με βάση τις λειτουργίες τους ο άνθρωπος κατανοεί, χειρίζεται και μετασχηματίζει την πραγματικότητα. </a:t>
            </a:r>
            <a:endParaRPr lang="el-GR" altLang="el-GR" sz="3000" dirty="0"/>
          </a:p>
          <a:p>
            <a:endParaRPr lang="el-GR" dirty="0"/>
          </a:p>
        </p:txBody>
      </p:sp>
    </p:spTree>
    <p:extLst>
      <p:ext uri="{BB962C8B-B14F-4D97-AF65-F5344CB8AC3E}">
        <p14:creationId xmlns:p14="http://schemas.microsoft.com/office/powerpoint/2010/main" val="2592513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ΝΟΗΤΙΚΕΣ ΔΟΜΕΣ</a:t>
            </a:r>
            <a:endParaRPr lang="el-GR" dirty="0"/>
          </a:p>
        </p:txBody>
      </p:sp>
      <p:sp>
        <p:nvSpPr>
          <p:cNvPr id="3" name="Θέση περιεχομένου 2"/>
          <p:cNvSpPr>
            <a:spLocks noGrp="1"/>
          </p:cNvSpPr>
          <p:nvPr>
            <p:ph idx="1"/>
          </p:nvPr>
        </p:nvSpPr>
        <p:spPr/>
        <p:txBody>
          <a:bodyPr/>
          <a:lstStyle/>
          <a:p>
            <a:pPr marL="0" indent="0" algn="ctr">
              <a:buNone/>
            </a:pPr>
            <a:endParaRPr lang="el-GR" altLang="el-GR" dirty="0" smtClean="0"/>
          </a:p>
          <a:p>
            <a:pPr marL="0" indent="0" algn="ctr">
              <a:buNone/>
            </a:pPr>
            <a:r>
              <a:rPr lang="el-GR" altLang="el-GR" dirty="0" smtClean="0"/>
              <a:t>Οι </a:t>
            </a:r>
            <a:r>
              <a:rPr lang="el-GR" altLang="el-GR" dirty="0"/>
              <a:t>νοητικές δομές αποτελούν σχετικά ευσταθή συστήματα οργάνωσης της νόησης και βάσεις συγκρότησης των νοητικών ικανοτήτων του ατόμου αλλά ταυτόχρονα λειτουργούν και ως μηχανισμοί απόκτησης νέας γνώσης και ανάπτυξης  νέων νοητικών ικανοτήτων.</a:t>
            </a:r>
          </a:p>
          <a:p>
            <a:endParaRPr lang="el-GR" dirty="0"/>
          </a:p>
        </p:txBody>
      </p:sp>
    </p:spTree>
    <p:extLst>
      <p:ext uri="{BB962C8B-B14F-4D97-AF65-F5344CB8AC3E}">
        <p14:creationId xmlns:p14="http://schemas.microsoft.com/office/powerpoint/2010/main" val="4275356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p:cNvSpPr>
            <a:spLocks noGrp="1"/>
          </p:cNvSpPr>
          <p:nvPr>
            <p:ph type="title"/>
          </p:nvPr>
        </p:nvSpPr>
        <p:spPr/>
        <p:txBody>
          <a:bodyPr>
            <a:normAutofit fontScale="90000"/>
          </a:bodyPr>
          <a:lstStyle/>
          <a:p>
            <a:r>
              <a:rPr lang="el-GR" dirty="0" smtClean="0"/>
              <a:t>Η ΑΝΑΠΤΥΞΗ ΤΩΝ ΝΟΗΤΙΚΩΝ ΔΟΜΩΝ</a:t>
            </a:r>
            <a:endParaRPr lang="el-GR" dirty="0"/>
          </a:p>
        </p:txBody>
      </p:sp>
      <p:sp>
        <p:nvSpPr>
          <p:cNvPr id="15" name="Text Box 3"/>
          <p:cNvSpPr txBox="1">
            <a:spLocks noChangeArrowheads="1"/>
          </p:cNvSpPr>
          <p:nvPr/>
        </p:nvSpPr>
        <p:spPr bwMode="auto">
          <a:xfrm>
            <a:off x="250825" y="3650010"/>
            <a:ext cx="4176713"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dirty="0">
                <a:latin typeface="+mn-lt"/>
              </a:rPr>
              <a:t>Ενσωμάτωση νέων γνώσεων σε ήδη </a:t>
            </a:r>
            <a:r>
              <a:rPr lang="el-GR" altLang="el-GR" sz="2800" dirty="0" err="1">
                <a:latin typeface="+mn-lt"/>
              </a:rPr>
              <a:t>προϋπάρχουσες</a:t>
            </a:r>
            <a:r>
              <a:rPr lang="el-GR" altLang="el-GR" sz="2800" dirty="0">
                <a:latin typeface="+mn-lt"/>
              </a:rPr>
              <a:t> συγκροτημένες δομές (</a:t>
            </a:r>
            <a:r>
              <a:rPr lang="el-GR" altLang="el-GR" sz="2800" b="1" dirty="0">
                <a:latin typeface="+mn-lt"/>
              </a:rPr>
              <a:t>αφομοίωση</a:t>
            </a:r>
            <a:r>
              <a:rPr lang="el-GR" altLang="el-GR" sz="2800" dirty="0">
                <a:latin typeface="+mn-lt"/>
              </a:rPr>
              <a:t>)</a:t>
            </a:r>
          </a:p>
        </p:txBody>
      </p:sp>
      <p:sp>
        <p:nvSpPr>
          <p:cNvPr id="16" name="Text Box 4"/>
          <p:cNvSpPr txBox="1">
            <a:spLocks noChangeArrowheads="1"/>
          </p:cNvSpPr>
          <p:nvPr/>
        </p:nvSpPr>
        <p:spPr bwMode="auto">
          <a:xfrm>
            <a:off x="4859338" y="3429000"/>
            <a:ext cx="38877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dirty="0">
                <a:latin typeface="Calibri" panose="020F0502020204030204" pitchFamily="34" charset="0"/>
              </a:rPr>
              <a:t>Μετασχηματισμός και αναδιοργάνωση των νοητικών  δομών ώστε να καθίσταται δυνατή η αφομοίωση νέων γνώσεων </a:t>
            </a:r>
            <a:r>
              <a:rPr lang="el-GR" altLang="el-GR" sz="2800" dirty="0" smtClean="0">
                <a:latin typeface="Calibri" panose="020F0502020204030204" pitchFamily="34" charset="0"/>
              </a:rPr>
              <a:t>             (</a:t>
            </a:r>
            <a:r>
              <a:rPr lang="el-GR" altLang="el-GR" sz="2800" b="1" dirty="0">
                <a:latin typeface="Calibri" panose="020F0502020204030204" pitchFamily="34" charset="0"/>
              </a:rPr>
              <a:t>συμμόρφωση</a:t>
            </a:r>
            <a:r>
              <a:rPr lang="el-GR" altLang="el-GR" sz="2800" dirty="0" smtClean="0">
                <a:latin typeface="Calibri" panose="020F0502020204030204" pitchFamily="34" charset="0"/>
              </a:rPr>
              <a:t>)</a:t>
            </a:r>
            <a:endParaRPr lang="el-GR" altLang="el-GR" sz="2400" dirty="0">
              <a:latin typeface="Calibri" panose="020F0502020204030204" pitchFamily="34" charset="0"/>
            </a:endParaRPr>
          </a:p>
        </p:txBody>
      </p:sp>
      <p:sp>
        <p:nvSpPr>
          <p:cNvPr id="17" name="Text Box 5"/>
          <p:cNvSpPr txBox="1">
            <a:spLocks noChangeArrowheads="1"/>
          </p:cNvSpPr>
          <p:nvPr/>
        </p:nvSpPr>
        <p:spPr bwMode="auto">
          <a:xfrm>
            <a:off x="2123281" y="1901826"/>
            <a:ext cx="5040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dirty="0">
                <a:latin typeface="+mn-lt"/>
              </a:rPr>
              <a:t>συμμόρφωση</a:t>
            </a:r>
          </a:p>
        </p:txBody>
      </p:sp>
      <p:sp>
        <p:nvSpPr>
          <p:cNvPr id="18" name="Line 6"/>
          <p:cNvSpPr>
            <a:spLocks noChangeShapeType="1"/>
          </p:cNvSpPr>
          <p:nvPr/>
        </p:nvSpPr>
        <p:spPr bwMode="auto">
          <a:xfrm flipH="1">
            <a:off x="2195513" y="2420938"/>
            <a:ext cx="2232025" cy="10795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 name="Line 7"/>
          <p:cNvSpPr>
            <a:spLocks noChangeShapeType="1"/>
          </p:cNvSpPr>
          <p:nvPr/>
        </p:nvSpPr>
        <p:spPr bwMode="auto">
          <a:xfrm>
            <a:off x="4643438" y="2420938"/>
            <a:ext cx="2233612" cy="10080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314800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dirty="0" smtClean="0"/>
              <a:t>ΑΛΛΗΛΟΥΧΙΑ ΦΑΣΕΩΝ</a:t>
            </a:r>
            <a:endParaRPr lang="el-GR" dirty="0"/>
          </a:p>
        </p:txBody>
      </p:sp>
      <p:sp>
        <p:nvSpPr>
          <p:cNvPr id="3" name="Θέση περιεχομένου 2"/>
          <p:cNvSpPr>
            <a:spLocks noGrp="1"/>
          </p:cNvSpPr>
          <p:nvPr>
            <p:ph idx="1"/>
          </p:nvPr>
        </p:nvSpPr>
        <p:spPr/>
        <p:txBody>
          <a:bodyPr>
            <a:normAutofit fontScale="32500" lnSpcReduction="20000"/>
          </a:bodyPr>
          <a:lstStyle/>
          <a:p>
            <a:pPr algn="ctr">
              <a:spcBef>
                <a:spcPct val="50000"/>
              </a:spcBef>
              <a:buNone/>
            </a:pPr>
            <a:endParaRPr lang="el-GR" altLang="zh-CN" sz="3800" dirty="0" smtClean="0"/>
          </a:p>
          <a:p>
            <a:pPr algn="ctr">
              <a:spcBef>
                <a:spcPct val="50000"/>
              </a:spcBef>
              <a:buNone/>
            </a:pPr>
            <a:r>
              <a:rPr lang="el-GR" altLang="zh-CN" sz="8600" dirty="0" smtClean="0"/>
              <a:t>Η ανάπτυξη των νοητικών δομών χαρακτηρίζεται από μια αλληλουχία φάσεων ευστάθειας και αστάθειας. </a:t>
            </a:r>
          </a:p>
          <a:p>
            <a:pPr algn="ctr">
              <a:spcBef>
                <a:spcPct val="50000"/>
              </a:spcBef>
              <a:buNone/>
            </a:pPr>
            <a:endParaRPr lang="el-GR" altLang="zh-CN" sz="8600" dirty="0" smtClean="0"/>
          </a:p>
          <a:p>
            <a:pPr algn="ctr">
              <a:spcBef>
                <a:spcPct val="50000"/>
              </a:spcBef>
              <a:buNone/>
            </a:pPr>
            <a:r>
              <a:rPr lang="el-GR" altLang="zh-CN" sz="8600" dirty="0" smtClean="0"/>
              <a:t>Κάθε φάση ευστάθειας αντιστοιχεί σε μια διαφορετική ποιότητα, σε μια διαφορετική πληρότητα και σε μια διαφορετική οργάνωση των νοητικών δομών και υποβάλλει και αντίστοιχα διαφορετικές νοητικές ικανότητες και συμπεριφορές. </a:t>
            </a:r>
            <a:endParaRPr lang="el-GR" altLang="el-GR" sz="8600" dirty="0" smtClean="0"/>
          </a:p>
          <a:p>
            <a:endParaRPr lang="el-GR" dirty="0"/>
          </a:p>
        </p:txBody>
      </p:sp>
    </p:spTree>
    <p:extLst>
      <p:ext uri="{BB962C8B-B14F-4D97-AF65-F5344CB8AC3E}">
        <p14:creationId xmlns:p14="http://schemas.microsoft.com/office/powerpoint/2010/main" val="968496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latin typeface="Calibri" panose="020F0502020204030204" pitchFamily="34" charset="0"/>
              </a:rPr>
              <a:t>ΝΟΗΤΙΚΗ ΕΞΕΛΙΞΗ ΤΟΥ ΑΤΟΜΟΥ</a:t>
            </a:r>
            <a:endParaRPr lang="el-GR" dirty="0"/>
          </a:p>
        </p:txBody>
      </p:sp>
      <p:sp>
        <p:nvSpPr>
          <p:cNvPr id="3" name="Θέση περιεχομένου 2"/>
          <p:cNvSpPr>
            <a:spLocks noGrp="1"/>
          </p:cNvSpPr>
          <p:nvPr>
            <p:ph idx="1"/>
          </p:nvPr>
        </p:nvSpPr>
        <p:spPr/>
        <p:txBody>
          <a:bodyPr>
            <a:normAutofit fontScale="77500" lnSpcReduction="20000"/>
          </a:bodyPr>
          <a:lstStyle/>
          <a:p>
            <a:pPr algn="ctr">
              <a:spcBef>
                <a:spcPct val="0"/>
              </a:spcBef>
              <a:buNone/>
            </a:pPr>
            <a:endParaRPr lang="el-GR" altLang="el-GR" sz="3300" dirty="0" smtClean="0">
              <a:latin typeface="Calibri" panose="020F0502020204030204" pitchFamily="34" charset="0"/>
            </a:endParaRPr>
          </a:p>
          <a:p>
            <a:pPr algn="ctr">
              <a:spcBef>
                <a:spcPct val="0"/>
              </a:spcBef>
              <a:buNone/>
            </a:pPr>
            <a:r>
              <a:rPr lang="el-GR" altLang="el-GR" sz="3300" dirty="0" smtClean="0">
                <a:latin typeface="Calibri" panose="020F0502020204030204" pitchFamily="34" charset="0"/>
              </a:rPr>
              <a:t>Με </a:t>
            </a:r>
            <a:r>
              <a:rPr lang="el-GR" altLang="el-GR" sz="3300" dirty="0">
                <a:latin typeface="Calibri" panose="020F0502020204030204" pitchFamily="34" charset="0"/>
              </a:rPr>
              <a:t>βάση τα  ιδιαίτερα χαρακτηριστικά των συστημάτων των λογικών νοητικών πράξεων που κυριαρχούν σε κάθε ευσταθή δομική ολότητα περιγράφεται στο θεωρητικό σχήμα του </a:t>
            </a:r>
            <a:r>
              <a:rPr lang="el-GR" altLang="el-GR" sz="3300" dirty="0" err="1">
                <a:latin typeface="Calibri" panose="020F0502020204030204" pitchFamily="34" charset="0"/>
              </a:rPr>
              <a:t>Piaget</a:t>
            </a:r>
            <a:r>
              <a:rPr lang="el-GR" altLang="el-GR" sz="3300" dirty="0">
                <a:latin typeface="Calibri" panose="020F0502020204030204" pitchFamily="34" charset="0"/>
              </a:rPr>
              <a:t> η νοητική εξέλιξη του ατόμου, η οποία </a:t>
            </a:r>
            <a:r>
              <a:rPr lang="el-GR" altLang="el-GR" sz="3300" dirty="0" err="1">
                <a:latin typeface="Calibri" panose="020F0502020204030204" pitchFamily="34" charset="0"/>
              </a:rPr>
              <a:t>συσχετιζόμενη</a:t>
            </a:r>
            <a:r>
              <a:rPr lang="el-GR" altLang="el-GR" sz="3300" dirty="0">
                <a:latin typeface="Calibri" panose="020F0502020204030204" pitchFamily="34" charset="0"/>
              </a:rPr>
              <a:t> ταυτόχρονα με τη βιολογική του εξέλιξη και την προοδευτική κοινωνικοποίηση της σκέψης του, διακρίνεται σε </a:t>
            </a:r>
            <a:r>
              <a:rPr lang="el-GR" altLang="el-GR" sz="3300" dirty="0" err="1" smtClean="0">
                <a:latin typeface="Calibri" panose="020F0502020204030204" pitchFamily="34" charset="0"/>
              </a:rPr>
              <a:t>τέσσαρες</a:t>
            </a:r>
            <a:r>
              <a:rPr lang="el-GR" altLang="el-GR" sz="3300" dirty="0" smtClean="0">
                <a:latin typeface="Calibri" panose="020F0502020204030204" pitchFamily="34" charset="0"/>
              </a:rPr>
              <a:t> </a:t>
            </a:r>
            <a:r>
              <a:rPr lang="el-GR" altLang="el-GR" sz="3300" dirty="0">
                <a:latin typeface="Calibri" panose="020F0502020204030204" pitchFamily="34" charset="0"/>
              </a:rPr>
              <a:t>κύριες περιόδους. </a:t>
            </a:r>
          </a:p>
          <a:p>
            <a:pPr algn="ctr">
              <a:spcBef>
                <a:spcPct val="0"/>
              </a:spcBef>
              <a:buNone/>
            </a:pPr>
            <a:endParaRPr lang="el-GR" altLang="zh-CN" sz="3300" dirty="0">
              <a:latin typeface="Calibri" panose="020F0502020204030204" pitchFamily="34" charset="0"/>
            </a:endParaRPr>
          </a:p>
          <a:p>
            <a:pPr>
              <a:spcBef>
                <a:spcPct val="0"/>
              </a:spcBef>
            </a:pPr>
            <a:r>
              <a:rPr lang="el-GR" altLang="zh-CN" sz="3300" dirty="0">
                <a:latin typeface="Calibri" panose="020F0502020204030204" pitchFamily="34" charset="0"/>
              </a:rPr>
              <a:t>Την περίοδο της </a:t>
            </a:r>
            <a:r>
              <a:rPr lang="el-GR" altLang="zh-CN" sz="3300" dirty="0" err="1">
                <a:latin typeface="Calibri" panose="020F0502020204030204" pitchFamily="34" charset="0"/>
              </a:rPr>
              <a:t>αισθησιο</a:t>
            </a:r>
            <a:r>
              <a:rPr lang="el-GR" altLang="zh-CN" sz="3300" dirty="0">
                <a:latin typeface="Calibri" panose="020F0502020204030204" pitchFamily="34" charset="0"/>
              </a:rPr>
              <a:t>-κινητικής νοημοσύνης </a:t>
            </a:r>
          </a:p>
          <a:p>
            <a:pPr>
              <a:spcBef>
                <a:spcPct val="0"/>
              </a:spcBef>
            </a:pPr>
            <a:r>
              <a:rPr lang="el-GR" altLang="zh-CN" sz="3300" dirty="0">
                <a:latin typeface="Calibri" panose="020F0502020204030204" pitchFamily="34" charset="0"/>
              </a:rPr>
              <a:t>την περίοδο της προ-συλλογιστικής σκέψης, </a:t>
            </a:r>
          </a:p>
          <a:p>
            <a:pPr>
              <a:spcBef>
                <a:spcPct val="0"/>
              </a:spcBef>
            </a:pPr>
            <a:r>
              <a:rPr lang="el-GR" altLang="zh-CN" sz="3300" dirty="0">
                <a:latin typeface="Calibri" panose="020F0502020204030204" pitchFamily="34" charset="0"/>
              </a:rPr>
              <a:t>την περίοδο των συγκεκριμένων λογικών πράξεων</a:t>
            </a:r>
          </a:p>
          <a:p>
            <a:pPr>
              <a:spcBef>
                <a:spcPct val="0"/>
              </a:spcBef>
            </a:pPr>
            <a:r>
              <a:rPr lang="el-GR" altLang="zh-CN" sz="3300" dirty="0">
                <a:latin typeface="Calibri" panose="020F0502020204030204" pitchFamily="34" charset="0"/>
              </a:rPr>
              <a:t>την περίοδο των τυπικών λογικών πράξεων</a:t>
            </a:r>
            <a:endParaRPr lang="el-GR" altLang="el-GR" sz="3300"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1273501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ΠΕΡΙΟΔΟΣ ΤΗΣ ΑΙΣΘΗΣΙΟ-ΚΙΝΗΤΙΚΗΣ ΝΟΗΜΟΣΥΝΗΣ</a:t>
            </a:r>
            <a:endParaRPr lang="el-GR" dirty="0"/>
          </a:p>
        </p:txBody>
      </p:sp>
      <p:sp>
        <p:nvSpPr>
          <p:cNvPr id="3" name="Θέση περιεχομένου 2"/>
          <p:cNvSpPr>
            <a:spLocks noGrp="1"/>
          </p:cNvSpPr>
          <p:nvPr>
            <p:ph idx="1"/>
          </p:nvPr>
        </p:nvSpPr>
        <p:spPr/>
        <p:txBody>
          <a:bodyPr/>
          <a:lstStyle/>
          <a:p>
            <a:pPr>
              <a:spcBef>
                <a:spcPct val="0"/>
              </a:spcBef>
            </a:pPr>
            <a:r>
              <a:rPr lang="el-GR" altLang="el-GR" dirty="0"/>
              <a:t>οι νοητικές πράξεις είναι </a:t>
            </a:r>
            <a:r>
              <a:rPr lang="el-GR" altLang="el-GR" dirty="0" err="1"/>
              <a:t>αισθησιο</a:t>
            </a:r>
            <a:r>
              <a:rPr lang="el-GR" altLang="el-GR" dirty="0"/>
              <a:t>-κινητικές με την έννοια ότι βασίζονται κυρίαρχα στα άμεσα δεδομένα των αισθήσεων και στις κινητικές αντιδράσεις. </a:t>
            </a:r>
          </a:p>
          <a:p>
            <a:pPr>
              <a:spcBef>
                <a:spcPct val="0"/>
              </a:spcBef>
              <a:buNone/>
            </a:pPr>
            <a:endParaRPr lang="el-GR" altLang="el-GR" dirty="0"/>
          </a:p>
          <a:p>
            <a:pPr>
              <a:spcBef>
                <a:spcPct val="0"/>
              </a:spcBef>
            </a:pPr>
            <a:r>
              <a:rPr lang="el-GR" altLang="el-GR" dirty="0"/>
              <a:t>η νοητική λειτουργία έχει πρωταρχικά </a:t>
            </a:r>
            <a:r>
              <a:rPr lang="el-GR" altLang="el-GR" dirty="0" err="1"/>
              <a:t>πραξιακό</a:t>
            </a:r>
            <a:r>
              <a:rPr lang="el-GR" altLang="el-GR" dirty="0"/>
              <a:t>-εμπειρικό </a:t>
            </a:r>
            <a:r>
              <a:rPr lang="el-GR" altLang="el-GR" dirty="0" smtClean="0"/>
              <a:t>χαρακτήρα </a:t>
            </a:r>
            <a:r>
              <a:rPr lang="el-GR" altLang="el-GR" dirty="0"/>
              <a:t>χωρίς να εμφανίζει κανένα στοιχείο λογικής συγκρότησης. </a:t>
            </a:r>
          </a:p>
          <a:p>
            <a:endParaRPr lang="el-GR" dirty="0"/>
          </a:p>
        </p:txBody>
      </p:sp>
    </p:spTree>
    <p:extLst>
      <p:ext uri="{BB962C8B-B14F-4D97-AF65-F5344CB8AC3E}">
        <p14:creationId xmlns:p14="http://schemas.microsoft.com/office/powerpoint/2010/main" val="461596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ΜΟΝΙΜΟΤΗΤΑ ΤΟΥ ΑΝΤΙΚΕΙΜΕΝΟΥ</a:t>
            </a:r>
            <a:endParaRPr lang="el-GR" dirty="0"/>
          </a:p>
        </p:txBody>
      </p:sp>
      <p:sp>
        <p:nvSpPr>
          <p:cNvPr id="3" name="Θέση περιεχομένου 2"/>
          <p:cNvSpPr>
            <a:spLocks noGrp="1"/>
          </p:cNvSpPr>
          <p:nvPr>
            <p:ph idx="1"/>
          </p:nvPr>
        </p:nvSpPr>
        <p:spPr>
          <a:xfrm>
            <a:off x="464156" y="1556792"/>
            <a:ext cx="8229600" cy="4824536"/>
          </a:xfrm>
        </p:spPr>
        <p:txBody>
          <a:bodyPr>
            <a:normAutofit fontScale="85000" lnSpcReduction="10000"/>
          </a:bodyPr>
          <a:lstStyle/>
          <a:p>
            <a:pPr algn="ctr">
              <a:spcBef>
                <a:spcPct val="0"/>
              </a:spcBef>
              <a:buNone/>
            </a:pPr>
            <a:endParaRPr lang="el-GR" altLang="el-GR" dirty="0" smtClean="0"/>
          </a:p>
          <a:p>
            <a:pPr algn="ctr">
              <a:spcBef>
                <a:spcPct val="0"/>
              </a:spcBef>
              <a:buNone/>
            </a:pPr>
            <a:r>
              <a:rPr lang="el-GR" altLang="el-GR" b="1" dirty="0" smtClean="0"/>
              <a:t>Διαφοροποιεί </a:t>
            </a:r>
            <a:r>
              <a:rPr lang="el-GR" altLang="el-GR" b="1" dirty="0"/>
              <a:t>τον εαυτό του από τους άλλους.</a:t>
            </a:r>
            <a:endParaRPr lang="en-US" altLang="el-GR" b="1" dirty="0"/>
          </a:p>
          <a:p>
            <a:pPr algn="ctr">
              <a:spcBef>
                <a:spcPct val="0"/>
              </a:spcBef>
              <a:buNone/>
            </a:pPr>
            <a:r>
              <a:rPr lang="el-GR" altLang="el-GR" b="1" dirty="0"/>
              <a:t>Αναγνωρίζει τον εαυτό του ως δράστη της ενέργειας και αρχίζει να ενεργεί σκόπιμα. </a:t>
            </a:r>
            <a:endParaRPr lang="el-GR" altLang="el-GR" b="1" dirty="0" smtClean="0"/>
          </a:p>
          <a:p>
            <a:pPr algn="ctr">
              <a:spcBef>
                <a:spcPct val="0"/>
              </a:spcBef>
              <a:buNone/>
            </a:pPr>
            <a:endParaRPr lang="el-GR" altLang="el-GR" b="1" dirty="0"/>
          </a:p>
          <a:p>
            <a:pPr algn="ctr">
              <a:spcBef>
                <a:spcPct val="0"/>
              </a:spcBef>
              <a:buNone/>
            </a:pPr>
            <a:r>
              <a:rPr lang="el-GR" altLang="el-GR" dirty="0"/>
              <a:t>Για παράδειγμα, σπρώχνει ένα σύρμα για να θέσει σε κίνηση ένα αντικείμενο που μπορεί να κινηθεί  ή κουνάει μια κουδουνίστρα για να κάνει θόρυβο.</a:t>
            </a:r>
          </a:p>
          <a:p>
            <a:pPr algn="ctr">
              <a:spcBef>
                <a:spcPct val="0"/>
              </a:spcBef>
              <a:buNone/>
            </a:pPr>
            <a:endParaRPr lang="en-US" altLang="el-GR" b="1" dirty="0"/>
          </a:p>
          <a:p>
            <a:pPr algn="ctr">
              <a:spcBef>
                <a:spcPct val="0"/>
              </a:spcBef>
              <a:buNone/>
            </a:pPr>
            <a:r>
              <a:rPr lang="el-GR" altLang="el-GR" b="1" dirty="0"/>
              <a:t>Επιτυγχάνει τη μονιμότητα του αντικειμένου: αντιλαμβάνεται</a:t>
            </a:r>
            <a:r>
              <a:rPr lang="en-US" altLang="el-GR" b="1" dirty="0"/>
              <a:t> </a:t>
            </a:r>
            <a:r>
              <a:rPr lang="el-GR" altLang="el-GR" b="1" dirty="0"/>
              <a:t>ότι τα πράγματα συνεχίζουν να υπάρχουν ακόμα και όταν δεν είναι παρόντα</a:t>
            </a:r>
            <a:r>
              <a:rPr lang="el-GR" altLang="el-GR" dirty="0"/>
              <a:t>.</a:t>
            </a:r>
            <a:endParaRPr lang="en-US" altLang="el-GR" dirty="0"/>
          </a:p>
          <a:p>
            <a:pPr algn="ctr">
              <a:spcBef>
                <a:spcPct val="50000"/>
              </a:spcBef>
              <a:buNone/>
            </a:pPr>
            <a:endParaRPr lang="el-GR" altLang="el-GR" dirty="0"/>
          </a:p>
          <a:p>
            <a:pPr marL="0" indent="0">
              <a:buNone/>
            </a:pPr>
            <a:endParaRPr lang="el-GR" dirty="0"/>
          </a:p>
        </p:txBody>
      </p:sp>
    </p:spTree>
    <p:extLst>
      <p:ext uri="{BB962C8B-B14F-4D97-AF65-F5344CB8AC3E}">
        <p14:creationId xmlns:p14="http://schemas.microsoft.com/office/powerpoint/2010/main" val="11577123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ΜΟΝΙΜΟΤΗΤΑ ΤΩΝ ΑΝΤΙΚΕΙΜΕΝΩΝ - ΑΡΧΙΚΟ ΣΤΑΔΙΟ  </a:t>
            </a:r>
            <a:endParaRPr lang="el-GR" dirty="0"/>
          </a:p>
        </p:txBody>
      </p:sp>
      <p:sp>
        <p:nvSpPr>
          <p:cNvPr id="3" name="Θέση περιεχομένου 2"/>
          <p:cNvSpPr>
            <a:spLocks noGrp="1"/>
          </p:cNvSpPr>
          <p:nvPr>
            <p:ph idx="1"/>
          </p:nvPr>
        </p:nvSpPr>
        <p:spPr>
          <a:xfrm>
            <a:off x="464156" y="1556792"/>
            <a:ext cx="8229600" cy="4824536"/>
          </a:xfrm>
        </p:spPr>
        <p:txBody>
          <a:bodyPr>
            <a:normAutofit fontScale="70000" lnSpcReduction="20000"/>
          </a:bodyPr>
          <a:lstStyle/>
          <a:p>
            <a:pPr algn="ctr">
              <a:spcBef>
                <a:spcPct val="50000"/>
              </a:spcBef>
              <a:buNone/>
            </a:pPr>
            <a:endParaRPr lang="el-GR" altLang="el-GR" u="sng" dirty="0" smtClean="0">
              <a:latin typeface="Calibri" panose="020F0502020204030204" pitchFamily="34" charset="0"/>
            </a:endParaRPr>
          </a:p>
          <a:p>
            <a:pPr algn="ctr">
              <a:spcBef>
                <a:spcPct val="50000"/>
              </a:spcBef>
              <a:buNone/>
            </a:pPr>
            <a:r>
              <a:rPr lang="el-GR" altLang="zh-TW" sz="4000" b="1" dirty="0"/>
              <a:t>Η μονιμότητα των αντικειμένων και η σταθερότητα των χαρακτηριστικών τους στο χώρο.</a:t>
            </a:r>
          </a:p>
          <a:p>
            <a:pPr algn="ctr">
              <a:spcBef>
                <a:spcPct val="50000"/>
              </a:spcBef>
              <a:buNone/>
            </a:pPr>
            <a:r>
              <a:rPr lang="el-GR" altLang="el-GR" sz="4000" u="sng" dirty="0" smtClean="0"/>
              <a:t>αρχικό </a:t>
            </a:r>
            <a:r>
              <a:rPr lang="el-GR" altLang="el-GR" sz="4000" u="sng" dirty="0"/>
              <a:t>στάδιο</a:t>
            </a:r>
            <a:r>
              <a:rPr lang="el-GR" altLang="el-GR" sz="4000" dirty="0"/>
              <a:t>: </a:t>
            </a:r>
          </a:p>
          <a:p>
            <a:pPr algn="ctr">
              <a:spcBef>
                <a:spcPct val="50000"/>
              </a:spcBef>
              <a:buNone/>
            </a:pPr>
            <a:r>
              <a:rPr lang="el-GR" altLang="el-GR" sz="4000" dirty="0"/>
              <a:t>Ο κόσμος είναι για το παιδί μια σειρά από εξαφανιζόμενες εικόνες χωρίς μονιμότητα. </a:t>
            </a:r>
          </a:p>
          <a:p>
            <a:pPr algn="ctr">
              <a:spcBef>
                <a:spcPct val="50000"/>
              </a:spcBef>
              <a:buNone/>
            </a:pPr>
            <a:r>
              <a:rPr lang="el-GR" altLang="el-GR" sz="4000" dirty="0"/>
              <a:t>Τα πρόσωπα και τα αντικείμενα υπάρχουν μόνο όσο βρίσκονται στο οπτικό του πεδίο.</a:t>
            </a:r>
          </a:p>
          <a:p>
            <a:pPr algn="ctr">
              <a:spcBef>
                <a:spcPct val="50000"/>
              </a:spcBef>
              <a:buNone/>
            </a:pPr>
            <a:r>
              <a:rPr lang="el-GR" altLang="el-GR" sz="4000" dirty="0"/>
              <a:t>Δεν αναζητά κρυμμένα αντικείμενα.</a:t>
            </a:r>
          </a:p>
          <a:p>
            <a:pPr algn="ctr">
              <a:spcBef>
                <a:spcPct val="50000"/>
              </a:spcBef>
              <a:buNone/>
            </a:pPr>
            <a:r>
              <a:rPr lang="el-GR" altLang="el-GR" sz="4000" dirty="0"/>
              <a:t>Ότι δεν φαίνεται δεν υπάρχει </a:t>
            </a:r>
          </a:p>
          <a:p>
            <a:pPr marL="0" indent="0">
              <a:buNone/>
            </a:pPr>
            <a:endParaRPr lang="el-GR" dirty="0"/>
          </a:p>
        </p:txBody>
      </p:sp>
    </p:spTree>
    <p:extLst>
      <p:ext uri="{BB962C8B-B14F-4D97-AF65-F5344CB8AC3E}">
        <p14:creationId xmlns:p14="http://schemas.microsoft.com/office/powerpoint/2010/main" val="2110795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ΧΑΡΑΚΤΗΡΙΣΤΙΚΑ </a:t>
            </a:r>
            <a:r>
              <a:rPr lang="en-US" dirty="0"/>
              <a:t>TO</a:t>
            </a:r>
            <a:r>
              <a:rPr lang="el-GR" dirty="0"/>
              <a:t>Υ </a:t>
            </a:r>
            <a:r>
              <a:rPr lang="en-US" dirty="0"/>
              <a:t>ANTIKEIMENO</a:t>
            </a:r>
            <a:r>
              <a:rPr lang="el-GR" dirty="0"/>
              <a:t>Υ </a:t>
            </a:r>
          </a:p>
        </p:txBody>
      </p:sp>
      <p:sp>
        <p:nvSpPr>
          <p:cNvPr id="4" name="Content Placeholder 3"/>
          <p:cNvSpPr>
            <a:spLocks noGrp="1"/>
          </p:cNvSpPr>
          <p:nvPr>
            <p:ph idx="1"/>
          </p:nvPr>
        </p:nvSpPr>
        <p:spPr>
          <a:xfrm>
            <a:off x="646683" y="1404814"/>
            <a:ext cx="8229600" cy="4525963"/>
          </a:xfrm>
        </p:spPr>
        <p:txBody>
          <a:bodyPr/>
          <a:lstStyle/>
          <a:p>
            <a:pPr marL="0" indent="0" algn="ctr">
              <a:buNone/>
            </a:pPr>
            <a:r>
              <a:rPr lang="el-GR" b="1" dirty="0" smtClean="0"/>
              <a:t>ΚΑΡΕΚΛΑ </a:t>
            </a:r>
            <a:r>
              <a:rPr lang="en-US" b="1" dirty="0" smtClean="0"/>
              <a:t>;</a:t>
            </a:r>
            <a:endParaRPr lang="el-GR" b="1" dirty="0"/>
          </a:p>
        </p:txBody>
      </p:sp>
      <p:sp>
        <p:nvSpPr>
          <p:cNvPr id="5" name="TextBox 11"/>
          <p:cNvSpPr txBox="1">
            <a:spLocks noChangeArrowheads="1"/>
          </p:cNvSpPr>
          <p:nvPr/>
        </p:nvSpPr>
        <p:spPr bwMode="auto">
          <a:xfrm>
            <a:off x="4252292" y="3416275"/>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εικ.2</a:t>
            </a:r>
          </a:p>
        </p:txBody>
      </p:sp>
      <p:sp>
        <p:nvSpPr>
          <p:cNvPr id="6" name="TextBox 12"/>
          <p:cNvSpPr txBox="1">
            <a:spLocks noChangeArrowheads="1"/>
          </p:cNvSpPr>
          <p:nvPr/>
        </p:nvSpPr>
        <p:spPr bwMode="auto">
          <a:xfrm>
            <a:off x="2036068" y="3397232"/>
            <a:ext cx="53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εικ.1</a:t>
            </a:r>
          </a:p>
        </p:txBody>
      </p:sp>
      <p:sp>
        <p:nvSpPr>
          <p:cNvPr id="7" name="TextBox 13"/>
          <p:cNvSpPr txBox="1">
            <a:spLocks noChangeArrowheads="1"/>
          </p:cNvSpPr>
          <p:nvPr/>
        </p:nvSpPr>
        <p:spPr bwMode="auto">
          <a:xfrm>
            <a:off x="5885476" y="3424572"/>
            <a:ext cx="5318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εικ.3</a:t>
            </a:r>
          </a:p>
        </p:txBody>
      </p:sp>
      <p:sp>
        <p:nvSpPr>
          <p:cNvPr id="8" name="TextBox 14"/>
          <p:cNvSpPr txBox="1">
            <a:spLocks noChangeArrowheads="1"/>
          </p:cNvSpPr>
          <p:nvPr/>
        </p:nvSpPr>
        <p:spPr bwMode="auto">
          <a:xfrm>
            <a:off x="7656039" y="3423777"/>
            <a:ext cx="53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εικ.4</a:t>
            </a:r>
          </a:p>
        </p:txBody>
      </p:sp>
      <p:sp>
        <p:nvSpPr>
          <p:cNvPr id="9" name="TextBox 15"/>
          <p:cNvSpPr txBox="1">
            <a:spLocks noChangeArrowheads="1"/>
          </p:cNvSpPr>
          <p:nvPr/>
        </p:nvSpPr>
        <p:spPr bwMode="auto">
          <a:xfrm>
            <a:off x="3974175" y="5330494"/>
            <a:ext cx="533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εικ.6</a:t>
            </a:r>
          </a:p>
        </p:txBody>
      </p:sp>
      <p:sp>
        <p:nvSpPr>
          <p:cNvPr id="10" name="TextBox 16"/>
          <p:cNvSpPr txBox="1">
            <a:spLocks noChangeArrowheads="1"/>
          </p:cNvSpPr>
          <p:nvPr/>
        </p:nvSpPr>
        <p:spPr bwMode="auto">
          <a:xfrm>
            <a:off x="1997456" y="5279429"/>
            <a:ext cx="533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εικ.5</a:t>
            </a:r>
          </a:p>
        </p:txBody>
      </p:sp>
      <p:sp>
        <p:nvSpPr>
          <p:cNvPr id="11" name="TextBox 17"/>
          <p:cNvSpPr txBox="1">
            <a:spLocks noChangeArrowheads="1"/>
          </p:cNvSpPr>
          <p:nvPr/>
        </p:nvSpPr>
        <p:spPr bwMode="auto">
          <a:xfrm>
            <a:off x="5770083" y="5328906"/>
            <a:ext cx="62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err="1">
                <a:latin typeface="+mj-lt"/>
              </a:rPr>
              <a:t>εικ</a:t>
            </a:r>
            <a:r>
              <a:rPr lang="el-GR" altLang="el-GR" sz="1400" dirty="0">
                <a:latin typeface="+mj-lt"/>
              </a:rPr>
              <a:t>. 7 </a:t>
            </a:r>
          </a:p>
        </p:txBody>
      </p:sp>
      <p:sp>
        <p:nvSpPr>
          <p:cNvPr id="12" name="TextBox 18"/>
          <p:cNvSpPr txBox="1">
            <a:spLocks noChangeArrowheads="1"/>
          </p:cNvSpPr>
          <p:nvPr/>
        </p:nvSpPr>
        <p:spPr bwMode="auto">
          <a:xfrm>
            <a:off x="8421960" y="5328906"/>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dirty="0">
                <a:latin typeface="+mj-lt"/>
              </a:rPr>
              <a:t>εικ.8</a:t>
            </a: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3588" y="1999730"/>
            <a:ext cx="11588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p:cNvPicPr>
          <p:nvPr/>
        </p:nvPicPr>
        <p:blipFill>
          <a:blip r:embed="rId4">
            <a:extLst>
              <a:ext uri="{28A0092B-C50C-407E-A947-70E740481C1C}">
                <a14:useLocalDpi xmlns:a14="http://schemas.microsoft.com/office/drawing/2010/main" val="0"/>
              </a:ext>
            </a:extLst>
          </a:blip>
          <a:srcRect l="31744" t="9039" r="20271" b="5293"/>
          <a:stretch>
            <a:fillRect/>
          </a:stretch>
        </p:blipFill>
        <p:spPr bwMode="auto">
          <a:xfrm>
            <a:off x="644475" y="3898304"/>
            <a:ext cx="13716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8633" y="3876080"/>
            <a:ext cx="14747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5198" y="3957044"/>
            <a:ext cx="1078498" cy="161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24873" y="3890631"/>
            <a:ext cx="209708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9724" y="2033679"/>
            <a:ext cx="12763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2052664"/>
            <a:ext cx="1528884" cy="164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726880" y="2040225"/>
            <a:ext cx="1242425" cy="165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0"/>
          <p:cNvSpPr txBox="1">
            <a:spLocks noChangeArrowheads="1"/>
          </p:cNvSpPr>
          <p:nvPr/>
        </p:nvSpPr>
        <p:spPr bwMode="auto">
          <a:xfrm>
            <a:off x="472232" y="5873050"/>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latin typeface="+mj-lt"/>
              </a:rPr>
              <a:t>ΣΧΗΜΑ </a:t>
            </a:r>
            <a:r>
              <a:rPr lang="en-US" altLang="el-GR" sz="2400" b="1">
                <a:latin typeface="+mj-lt"/>
              </a:rPr>
              <a:t>;</a:t>
            </a:r>
            <a:r>
              <a:rPr lang="el-GR" altLang="el-GR" sz="2400" b="1">
                <a:latin typeface="+mj-lt"/>
              </a:rPr>
              <a:t>   	ΥΛΙΚΟ </a:t>
            </a:r>
            <a:r>
              <a:rPr lang="en-US" altLang="el-GR" sz="2400" b="1">
                <a:latin typeface="+mj-lt"/>
              </a:rPr>
              <a:t>;</a:t>
            </a:r>
            <a:r>
              <a:rPr lang="el-GR" altLang="el-GR" sz="2400" b="1">
                <a:latin typeface="+mj-lt"/>
              </a:rPr>
              <a:t>  	ΧΡΩΜΑ</a:t>
            </a:r>
            <a:r>
              <a:rPr lang="en-US" altLang="el-GR" sz="2400" b="1">
                <a:latin typeface="+mj-lt"/>
              </a:rPr>
              <a:t> ;</a:t>
            </a:r>
            <a:r>
              <a:rPr lang="el-GR" altLang="el-GR" sz="2400" b="1">
                <a:latin typeface="+mj-lt"/>
              </a:rPr>
              <a:t>	ΔΙΑΦΟΡΕΤΙΚΑ</a:t>
            </a: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ΜΟΝΙΜΟΤΗΤΑ ΑΝΤΙΚΕΙΜΕΝΩΝ – ΤΕΛΙΚΟ ΣΤΑΔΙΟ</a:t>
            </a:r>
            <a:endParaRPr lang="el-GR" dirty="0"/>
          </a:p>
        </p:txBody>
      </p:sp>
      <p:sp>
        <p:nvSpPr>
          <p:cNvPr id="3" name="Θέση περιεχομένου 2"/>
          <p:cNvSpPr>
            <a:spLocks noGrp="1"/>
          </p:cNvSpPr>
          <p:nvPr>
            <p:ph idx="1"/>
          </p:nvPr>
        </p:nvSpPr>
        <p:spPr/>
        <p:txBody>
          <a:bodyPr>
            <a:normAutofit fontScale="92500"/>
          </a:bodyPr>
          <a:lstStyle/>
          <a:p>
            <a:pPr marL="0" indent="0" algn="ctr">
              <a:buNone/>
            </a:pPr>
            <a:r>
              <a:rPr lang="el-GR" altLang="zh-TW" b="1" dirty="0"/>
              <a:t>Η μονιμότητα των αντικειμένων και η σταθερότητα των χαρακτηριστικών τους στο χώρο.</a:t>
            </a:r>
          </a:p>
          <a:p>
            <a:pPr algn="ctr">
              <a:spcBef>
                <a:spcPct val="50000"/>
              </a:spcBef>
              <a:buNone/>
            </a:pPr>
            <a:r>
              <a:rPr lang="el-GR" altLang="el-GR" u="sng" dirty="0">
                <a:latin typeface="Calibri" panose="020F0502020204030204" pitchFamily="34" charset="0"/>
              </a:rPr>
              <a:t>τελικό στάδιο</a:t>
            </a:r>
            <a:r>
              <a:rPr lang="el-GR" altLang="el-GR" dirty="0">
                <a:latin typeface="Calibri" panose="020F0502020204030204" pitchFamily="34" charset="0"/>
              </a:rPr>
              <a:t>: </a:t>
            </a:r>
          </a:p>
          <a:p>
            <a:pPr algn="ctr">
              <a:spcBef>
                <a:spcPct val="50000"/>
              </a:spcBef>
              <a:buNone/>
            </a:pPr>
            <a:r>
              <a:rPr lang="el-GR" altLang="el-GR" dirty="0">
                <a:latin typeface="Calibri" panose="020F0502020204030204" pitchFamily="34" charset="0"/>
              </a:rPr>
              <a:t>Το παιδί κατακτά την αντίληψη της </a:t>
            </a:r>
            <a:r>
              <a:rPr lang="el-GR" altLang="zh-TW" dirty="0">
                <a:latin typeface="Calibri" panose="020F0502020204030204" pitchFamily="34" charset="0"/>
              </a:rPr>
              <a:t>μονιμότητας των αντικειμένων και της σταθερότητας των χαρακτηριστικών τους στο χώρο.</a:t>
            </a:r>
          </a:p>
          <a:p>
            <a:pPr algn="ctr">
              <a:spcBef>
                <a:spcPct val="50000"/>
              </a:spcBef>
              <a:buNone/>
            </a:pPr>
            <a:r>
              <a:rPr lang="el-GR" altLang="zh-TW" dirty="0">
                <a:latin typeface="Calibri" panose="020F0502020204030204" pitchFamily="34" charset="0"/>
              </a:rPr>
              <a:t>Το αντικείμενο υπάρχει ανεξάρτητα από τοπικούς και χρονικούς προσδιορισμούς.</a:t>
            </a:r>
            <a:endParaRPr lang="el-GR" altLang="el-GR"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2343367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latin typeface="Calibri" panose="020F0502020204030204" pitchFamily="34" charset="0"/>
              </a:rPr>
              <a:t>object</a:t>
            </a:r>
            <a:r>
              <a:rPr lang="el-GR" altLang="el-GR" dirty="0">
                <a:latin typeface="Calibri" panose="020F0502020204030204" pitchFamily="34" charset="0"/>
              </a:rPr>
              <a:t> </a:t>
            </a:r>
            <a:r>
              <a:rPr lang="el-GR" altLang="el-GR" dirty="0"/>
              <a:t>permanence1.avi</a:t>
            </a:r>
            <a:r>
              <a:rPr lang="el-GR" altLang="el-GR" dirty="0">
                <a:latin typeface="Calibri" panose="020F0502020204030204" pitchFamily="34" charset="0"/>
              </a:rPr>
              <a:t/>
            </a:r>
            <a:br>
              <a:rPr lang="el-GR" altLang="el-GR" dirty="0">
                <a:latin typeface="Calibri" panose="020F0502020204030204" pitchFamily="34" charset="0"/>
              </a:rPr>
            </a:br>
            <a:endParaRPr lang="el-GR" dirty="0"/>
          </a:p>
        </p:txBody>
      </p:sp>
      <p:sp>
        <p:nvSpPr>
          <p:cNvPr id="5" name="Θέση περιεχομένου 4"/>
          <p:cNvSpPr>
            <a:spLocks noGrp="1"/>
          </p:cNvSpPr>
          <p:nvPr>
            <p:ph type="body" idx="1"/>
          </p:nvPr>
        </p:nvSpPr>
        <p:spPr/>
        <p:txBody>
          <a:bodyPr/>
          <a:lstStyle/>
          <a:p>
            <a:pPr marL="0" indent="0" algn="ctr">
              <a:buNone/>
            </a:pPr>
            <a:endParaRPr lang="el-GR" altLang="el-GR" dirty="0" smtClean="0">
              <a:latin typeface="Times New Roman" panose="02020603050405020304" pitchFamily="18" charset="0"/>
            </a:endParaRPr>
          </a:p>
          <a:p>
            <a:pPr marL="0" indent="0" algn="ctr">
              <a:buNone/>
            </a:pPr>
            <a:endParaRPr lang="el-GR" altLang="el-GR" dirty="0">
              <a:latin typeface="Times New Roman" panose="02020603050405020304" pitchFamily="18" charset="0"/>
            </a:endParaRPr>
          </a:p>
          <a:p>
            <a:pPr marL="0" indent="0" algn="ctr">
              <a:buNone/>
            </a:pPr>
            <a:endParaRPr lang="el-GR" altLang="el-GR" dirty="0" smtClean="0">
              <a:latin typeface="Calibri" panose="020F0502020204030204" pitchFamily="34" charset="0"/>
            </a:endParaRPr>
          </a:p>
          <a:p>
            <a:endParaRPr lang="el-GR" dirty="0"/>
          </a:p>
        </p:txBody>
      </p:sp>
    </p:spTree>
    <p:extLst>
      <p:ext uri="{BB962C8B-B14F-4D97-AF65-F5344CB8AC3E}">
        <p14:creationId xmlns:p14="http://schemas.microsoft.com/office/powerpoint/2010/main" val="1354812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rmAutofit fontScale="90000"/>
          </a:bodyPr>
          <a:lstStyle/>
          <a:p>
            <a:r>
              <a:rPr lang="el-GR" dirty="0" smtClean="0"/>
              <a:t>Η </a:t>
            </a:r>
            <a:r>
              <a:rPr lang="el-GR" dirty="0" smtClean="0"/>
              <a:t>ΠΕΡΙΟΔΟΣ </a:t>
            </a:r>
            <a:r>
              <a:rPr lang="el-GR" dirty="0" smtClean="0"/>
              <a:t>ΤΗΣ ΠΡΟ-ΕΝΝΟΙΟΛΟΓΙΚΗΣ ΣΚΕΨΗΣ</a:t>
            </a:r>
            <a:endParaRPr lang="el-GR" dirty="0"/>
          </a:p>
        </p:txBody>
      </p:sp>
      <p:sp>
        <p:nvSpPr>
          <p:cNvPr id="3" name="Θέση περιεχομένου 2"/>
          <p:cNvSpPr>
            <a:spLocks noGrp="1"/>
          </p:cNvSpPr>
          <p:nvPr>
            <p:ph idx="1"/>
          </p:nvPr>
        </p:nvSpPr>
        <p:spPr>
          <a:xfrm>
            <a:off x="464156" y="1556792"/>
            <a:ext cx="8229600" cy="4824536"/>
          </a:xfrm>
        </p:spPr>
        <p:txBody>
          <a:bodyPr>
            <a:normAutofit fontScale="92500"/>
          </a:bodyPr>
          <a:lstStyle/>
          <a:p>
            <a:pPr>
              <a:spcBef>
                <a:spcPct val="0"/>
              </a:spcBef>
            </a:pPr>
            <a:r>
              <a:rPr lang="el-GR" altLang="el-GR" sz="3000" dirty="0" smtClean="0">
                <a:latin typeface="Calibri" panose="020F0502020204030204" pitchFamily="34" charset="0"/>
              </a:rPr>
              <a:t>Συγκρότηση </a:t>
            </a:r>
            <a:r>
              <a:rPr lang="el-GR" altLang="el-GR" sz="3000" dirty="0">
                <a:latin typeface="Calibri" panose="020F0502020204030204" pitchFamily="34" charset="0"/>
              </a:rPr>
              <a:t>προ-εννοιών, ασαφών δηλαδή, συγκεχυμένων και ατελών εννοιών βασισμένων σε αυθαίρετες γενικεύσεις τυχαία επιλεγμένων χαρακτηριστικών μεμονωμένων περιπτώσεων</a:t>
            </a:r>
          </a:p>
          <a:p>
            <a:pPr>
              <a:spcBef>
                <a:spcPct val="0"/>
              </a:spcBef>
            </a:pPr>
            <a:endParaRPr lang="el-GR" altLang="el-GR" sz="3000" dirty="0">
              <a:latin typeface="Calibri" panose="020F0502020204030204" pitchFamily="34" charset="0"/>
            </a:endParaRPr>
          </a:p>
          <a:p>
            <a:pPr>
              <a:spcBef>
                <a:spcPct val="0"/>
              </a:spcBef>
            </a:pPr>
            <a:r>
              <a:rPr lang="el-GR" altLang="el-GR" sz="3000" dirty="0">
                <a:latin typeface="Calibri" panose="020F0502020204030204" pitchFamily="34" charset="0"/>
              </a:rPr>
              <a:t> Συγκρότηση νοητικών πράξεων χωρίς την ιδιότητα της αντιστρεψιμότητας, οι οποίες μπορούν να μετασχηματίσουν ένα σύνολο δεδομένων αλλά δεν μπορούν να </a:t>
            </a:r>
            <a:r>
              <a:rPr lang="el-GR" altLang="el-GR" sz="3000" dirty="0" err="1">
                <a:latin typeface="Calibri" panose="020F0502020204030204" pitchFamily="34" charset="0"/>
              </a:rPr>
              <a:t>επανασχηματίσουν</a:t>
            </a:r>
            <a:r>
              <a:rPr lang="el-GR" altLang="el-GR" sz="3000" dirty="0">
                <a:latin typeface="Calibri" panose="020F0502020204030204" pitchFamily="34" charset="0"/>
              </a:rPr>
              <a:t> νοητικά την αρχική κατάσταση αναιρώντας ή αντισταθμίζοντας τα αποτελέσματα του μετασχηματισμού. </a:t>
            </a:r>
          </a:p>
          <a:p>
            <a:endParaRPr lang="el-GR" dirty="0"/>
          </a:p>
        </p:txBody>
      </p:sp>
    </p:spTree>
    <p:extLst>
      <p:ext uri="{BB962C8B-B14F-4D97-AF65-F5344CB8AC3E}">
        <p14:creationId xmlns:p14="http://schemas.microsoft.com/office/powerpoint/2010/main" val="3868420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ΠΕΡΙΟΔΟΣ ΤΗΣ ΠΡΟ-ΕΝΝΟΙΟΛΟΓΙΚΗΣ ΣΚΕΨΗΣ</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85000" lnSpcReduction="10000"/>
          </a:bodyPr>
          <a:lstStyle/>
          <a:p>
            <a:pPr algn="ctr">
              <a:spcBef>
                <a:spcPct val="0"/>
              </a:spcBef>
              <a:buNone/>
            </a:pPr>
            <a:r>
              <a:rPr lang="el-GR" altLang="el-GR" b="1" dirty="0" smtClean="0">
                <a:latin typeface="Calibri" panose="020F0502020204030204" pitchFamily="34" charset="0"/>
              </a:rPr>
              <a:t>Μαθαίνει </a:t>
            </a:r>
            <a:r>
              <a:rPr lang="el-GR" altLang="el-GR" b="1" dirty="0">
                <a:latin typeface="Calibri" panose="020F0502020204030204" pitchFamily="34" charset="0"/>
              </a:rPr>
              <a:t>να χρησιμοποιεί τη γλώσσα και να αναπαριστά τα αντικείμενα με εικόνες και λέξεις.</a:t>
            </a:r>
          </a:p>
          <a:p>
            <a:pPr algn="ctr">
              <a:spcBef>
                <a:spcPct val="0"/>
              </a:spcBef>
              <a:buNone/>
            </a:pPr>
            <a:endParaRPr lang="en-US" altLang="el-GR" b="1" dirty="0">
              <a:latin typeface="Calibri" panose="020F0502020204030204" pitchFamily="34" charset="0"/>
            </a:endParaRPr>
          </a:p>
          <a:p>
            <a:pPr algn="ctr">
              <a:spcBef>
                <a:spcPct val="0"/>
              </a:spcBef>
              <a:buNone/>
            </a:pPr>
            <a:r>
              <a:rPr lang="el-GR" altLang="el-GR" b="1" dirty="0">
                <a:latin typeface="Calibri" panose="020F0502020204030204" pitchFamily="34" charset="0"/>
              </a:rPr>
              <a:t>Η σκέψη του είναι ακόμα εγωκεντρική: έχει δυσκολία να λάβει υπόψη του τη γνώμη των άλλων.</a:t>
            </a:r>
          </a:p>
          <a:p>
            <a:pPr algn="ctr">
              <a:spcBef>
                <a:spcPct val="0"/>
              </a:spcBef>
              <a:buNone/>
            </a:pPr>
            <a:endParaRPr lang="en-US" altLang="el-GR" b="1" dirty="0">
              <a:latin typeface="Calibri" panose="020F0502020204030204" pitchFamily="34" charset="0"/>
            </a:endParaRPr>
          </a:p>
          <a:p>
            <a:pPr algn="ctr">
              <a:spcBef>
                <a:spcPct val="0"/>
              </a:spcBef>
              <a:buNone/>
            </a:pPr>
            <a:r>
              <a:rPr lang="el-GR" altLang="el-GR" b="1" dirty="0">
                <a:latin typeface="Calibri" panose="020F0502020204030204" pitchFamily="34" charset="0"/>
              </a:rPr>
              <a:t>Κατηγοριοποιεί τα αντικείμενα με βάση μόνο ένα χαρακτηριστικό: </a:t>
            </a:r>
          </a:p>
          <a:p>
            <a:pPr algn="ctr">
              <a:spcBef>
                <a:spcPct val="0"/>
              </a:spcBef>
              <a:buNone/>
            </a:pPr>
            <a:r>
              <a:rPr lang="el-GR" altLang="el-GR" dirty="0">
                <a:latin typeface="Calibri" panose="020F0502020204030204" pitchFamily="34" charset="0"/>
              </a:rPr>
              <a:t>Για παράδειγμα, βάζει στην ίδια ομάδα όλους </a:t>
            </a:r>
            <a:r>
              <a:rPr lang="el-GR" altLang="el-GR" dirty="0" smtClean="0">
                <a:latin typeface="Calibri" panose="020F0502020204030204" pitchFamily="34" charset="0"/>
              </a:rPr>
              <a:t>τους κόκκινους </a:t>
            </a:r>
            <a:r>
              <a:rPr lang="el-GR" altLang="el-GR" dirty="0">
                <a:latin typeface="Calibri" panose="020F0502020204030204" pitchFamily="34" charset="0"/>
              </a:rPr>
              <a:t>κύβους ανεξάρτητα από το σχήμα ή όλους τους τετράγωνους κύβους ανεξάρτητα από το χρώμα.</a:t>
            </a:r>
          </a:p>
          <a:p>
            <a:pPr marL="0" indent="0">
              <a:buNone/>
            </a:pPr>
            <a:endParaRPr lang="el-GR" dirty="0"/>
          </a:p>
        </p:txBody>
      </p:sp>
    </p:spTree>
    <p:extLst>
      <p:ext uri="{BB962C8B-B14F-4D97-AF65-F5344CB8AC3E}">
        <p14:creationId xmlns:p14="http://schemas.microsoft.com/office/powerpoint/2010/main" val="19131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ΠΕΡΙΟΔΟΣ ΤΗΣ ΠΡΟ-ΕΝΝΟΙΟΛΟΓΙΚΗΣ ΣΚΕΨΗΣ</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spcBef>
                <a:spcPct val="50000"/>
              </a:spcBef>
              <a:buNone/>
            </a:pPr>
            <a:r>
              <a:rPr lang="el-GR" altLang="el-GR" dirty="0" smtClean="0">
                <a:latin typeface="Calibri" panose="020F0502020204030204" pitchFamily="34" charset="0"/>
              </a:rPr>
              <a:t>Συστηματική </a:t>
            </a:r>
            <a:r>
              <a:rPr lang="el-GR" altLang="el-GR" dirty="0">
                <a:latin typeface="Calibri" panose="020F0502020204030204" pitchFamily="34" charset="0"/>
              </a:rPr>
              <a:t>σκέψη με όρους τάξεων (εννοιών) </a:t>
            </a:r>
            <a:r>
              <a:rPr lang="el-GR" altLang="el-GR" dirty="0" smtClean="0">
                <a:latin typeface="Calibri" panose="020F0502020204030204" pitchFamily="34" charset="0"/>
              </a:rPr>
              <a:t>και  σχέσεων </a:t>
            </a:r>
            <a:r>
              <a:rPr lang="el-GR" altLang="el-GR" dirty="0">
                <a:latin typeface="Calibri" panose="020F0502020204030204" pitchFamily="34" charset="0"/>
              </a:rPr>
              <a:t>μεταξύ τάξεων. </a:t>
            </a:r>
          </a:p>
          <a:p>
            <a:pPr marL="0" indent="0">
              <a:spcBef>
                <a:spcPct val="50000"/>
              </a:spcBef>
              <a:buNone/>
            </a:pPr>
            <a:r>
              <a:rPr lang="el-GR" altLang="el-GR" dirty="0">
                <a:latin typeface="Calibri" panose="020F0502020204030204" pitchFamily="34" charset="0"/>
              </a:rPr>
              <a:t>Λογικοί συλλογισμοί και συναγωγές συμπερασμάτων βασισμένες σε ομαδοποιήσεις και διακρίσεις τάξεων, σε προσθέσεις, πολλαπλασιασμούς και αντιστοιχίσεις τάξεων και σε ταξινομήσεις και διατάξεις των διαφορών τους. </a:t>
            </a:r>
            <a:endParaRPr lang="el-GR" altLang="el-GR" dirty="0">
              <a:solidFill>
                <a:srgbClr val="FF0000"/>
              </a:solidFill>
              <a:latin typeface="Calibri" panose="020F0502020204030204" pitchFamily="34" charset="0"/>
            </a:endParaRPr>
          </a:p>
          <a:p>
            <a:pPr marL="0" indent="0">
              <a:spcBef>
                <a:spcPct val="50000"/>
              </a:spcBef>
              <a:buNone/>
            </a:pPr>
            <a:r>
              <a:rPr lang="el-GR" altLang="zh-CN" b="1" dirty="0">
                <a:latin typeface="Calibri" panose="020F0502020204030204" pitchFamily="34" charset="0"/>
              </a:rPr>
              <a:t>Κύριο χαρακτηριστικό τους είναι ότι αποτελούν απεικόνιση ένα-προς-ένα των φυσικών πράξεων και με αυτή την έννοια θεωρούνται “συγκεκριμένες”. </a:t>
            </a:r>
            <a:endParaRPr lang="el-GR" altLang="el-GR" b="1" dirty="0">
              <a:latin typeface="Calibri" panose="020F0502020204030204" pitchFamily="34" charset="0"/>
            </a:endParaRPr>
          </a:p>
          <a:p>
            <a:endParaRPr lang="el-GR" dirty="0"/>
          </a:p>
        </p:txBody>
      </p:sp>
    </p:spTree>
    <p:extLst>
      <p:ext uri="{BB962C8B-B14F-4D97-AF65-F5344CB8AC3E}">
        <p14:creationId xmlns:p14="http://schemas.microsoft.com/office/powerpoint/2010/main" val="625337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ΠΕΡΙΟΔΟΣ ΤΗΣ ΠΡΟ-ΕΝΝΟΙΟΛΟΓΙΚΗΣ ΣΚΕΨΗΣ</a:t>
            </a:r>
            <a:endParaRPr lang="el-GR" dirty="0"/>
          </a:p>
        </p:txBody>
      </p:sp>
      <p:sp>
        <p:nvSpPr>
          <p:cNvPr id="3" name="Θέση περιεχομένου 2"/>
          <p:cNvSpPr>
            <a:spLocks noGrp="1"/>
          </p:cNvSpPr>
          <p:nvPr>
            <p:ph idx="1"/>
          </p:nvPr>
        </p:nvSpPr>
        <p:spPr/>
        <p:txBody>
          <a:bodyPr>
            <a:normAutofit fontScale="92500" lnSpcReduction="10000"/>
          </a:bodyPr>
          <a:lstStyle/>
          <a:p>
            <a:pPr algn="ctr">
              <a:spcBef>
                <a:spcPct val="0"/>
              </a:spcBef>
              <a:buNone/>
            </a:pPr>
            <a:r>
              <a:rPr lang="el-GR" altLang="el-GR" dirty="0">
                <a:latin typeface="Calibri" panose="020F0502020204030204" pitchFamily="34" charset="0"/>
              </a:rPr>
              <a:t>Μπορεί να σκέφτεται λογικά για τα αντικείμενα και τα γεγονότα.</a:t>
            </a:r>
          </a:p>
          <a:p>
            <a:pPr algn="ctr">
              <a:spcBef>
                <a:spcPct val="0"/>
              </a:spcBef>
              <a:buNone/>
            </a:pPr>
            <a:endParaRPr lang="en-US" altLang="el-GR" dirty="0">
              <a:latin typeface="Calibri" panose="020F0502020204030204" pitchFamily="34" charset="0"/>
            </a:endParaRPr>
          </a:p>
          <a:p>
            <a:pPr algn="ctr">
              <a:spcBef>
                <a:spcPct val="0"/>
              </a:spcBef>
              <a:buNone/>
            </a:pPr>
            <a:r>
              <a:rPr lang="el-GR" altLang="el-GR" dirty="0">
                <a:latin typeface="Calibri" panose="020F0502020204030204" pitchFamily="34" charset="0"/>
              </a:rPr>
              <a:t>Επιτυγχάνει τη διατήρηση του αριθμού (6 ετών), της μάζας (7 ετών) και του βάρους (9 ετών).</a:t>
            </a:r>
          </a:p>
          <a:p>
            <a:pPr algn="ctr">
              <a:spcBef>
                <a:spcPct val="0"/>
              </a:spcBef>
              <a:buNone/>
            </a:pPr>
            <a:endParaRPr lang="en-US" altLang="el-GR" dirty="0">
              <a:latin typeface="Calibri" panose="020F0502020204030204" pitchFamily="34" charset="0"/>
            </a:endParaRPr>
          </a:p>
          <a:p>
            <a:pPr algn="ctr">
              <a:spcBef>
                <a:spcPct val="0"/>
              </a:spcBef>
              <a:buNone/>
            </a:pPr>
            <a:r>
              <a:rPr lang="el-GR" altLang="el-GR" dirty="0">
                <a:latin typeface="Calibri" panose="020F0502020204030204" pitchFamily="34" charset="0"/>
              </a:rPr>
              <a:t>Κατηγοριοποιεί τα αντικείμενα με βάση περισσότερα του ενός χαρακτηριστικά και μπορεί να τα </a:t>
            </a:r>
            <a:r>
              <a:rPr lang="el-GR" altLang="el-GR" dirty="0" err="1">
                <a:latin typeface="Calibri" panose="020F0502020204030204" pitchFamily="34" charset="0"/>
              </a:rPr>
              <a:t>σειροθετεί</a:t>
            </a:r>
            <a:r>
              <a:rPr lang="el-GR" altLang="el-GR" dirty="0">
                <a:latin typeface="Calibri" panose="020F0502020204030204" pitchFamily="34" charset="0"/>
              </a:rPr>
              <a:t> με βάση μόνο μια διάσταση όπως π.χ. το μέγεθος.</a:t>
            </a:r>
            <a:endParaRPr lang="en-US" altLang="el-GR"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9727042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ctr">
              <a:spcBef>
                <a:spcPct val="50000"/>
              </a:spcBef>
              <a:buNone/>
            </a:pPr>
            <a:endParaRPr lang="el-GR" altLang="el-GR" sz="2800" b="1" dirty="0">
              <a:solidFill>
                <a:srgbClr val="000066"/>
              </a:solidFill>
              <a:latin typeface="Calibri" panose="020F0502020204030204" pitchFamily="34" charset="0"/>
            </a:endParaRPr>
          </a:p>
          <a:p>
            <a:pPr algn="ctr">
              <a:spcBef>
                <a:spcPct val="50000"/>
              </a:spcBef>
              <a:buNone/>
            </a:pPr>
            <a:r>
              <a:rPr lang="el-GR" altLang="el-GR" sz="3000" b="1" dirty="0" smtClean="0">
                <a:solidFill>
                  <a:srgbClr val="000066"/>
                </a:solidFill>
                <a:latin typeface="Calibri" panose="020F0502020204030204" pitchFamily="34" charset="0"/>
              </a:rPr>
              <a:t>Διατήρηση </a:t>
            </a:r>
            <a:r>
              <a:rPr lang="el-GR" altLang="el-GR" sz="3000" b="1" dirty="0">
                <a:solidFill>
                  <a:srgbClr val="000066"/>
                </a:solidFill>
                <a:latin typeface="Calibri" panose="020F0502020204030204" pitchFamily="34" charset="0"/>
              </a:rPr>
              <a:t>των χαρακτηριστικών ενός αντικειμένου ή ενός συνόλου αντικειμένων</a:t>
            </a:r>
          </a:p>
          <a:p>
            <a:pPr algn="ctr">
              <a:spcBef>
                <a:spcPct val="0"/>
              </a:spcBef>
              <a:buNone/>
            </a:pPr>
            <a:endParaRPr lang="el-GR" altLang="el-GR" sz="3000" b="1" dirty="0">
              <a:solidFill>
                <a:srgbClr val="000066"/>
              </a:solidFill>
              <a:latin typeface="Calibri" panose="020F0502020204030204" pitchFamily="34" charset="0"/>
            </a:endParaRPr>
          </a:p>
          <a:p>
            <a:pPr algn="ctr">
              <a:spcBef>
                <a:spcPct val="0"/>
              </a:spcBef>
              <a:buNone/>
            </a:pPr>
            <a:r>
              <a:rPr lang="el-GR" altLang="el-GR" sz="3000" dirty="0">
                <a:solidFill>
                  <a:srgbClr val="000066"/>
                </a:solidFill>
                <a:latin typeface="Calibri" panose="020F0502020204030204" pitchFamily="34" charset="0"/>
              </a:rPr>
              <a:t>ανεξάρτητα από τις θέσεις τους στο χώρο και την οπτική γωνία θέασης τους</a:t>
            </a:r>
            <a:endParaRPr lang="el-GR" sz="3000" dirty="0">
              <a:latin typeface="Calibri" panose="020F0502020204030204" pitchFamily="34" charset="0"/>
            </a:endParaRPr>
          </a:p>
        </p:txBody>
      </p:sp>
    </p:spTree>
    <p:extLst>
      <p:ext uri="{BB962C8B-B14F-4D97-AF65-F5344CB8AC3E}">
        <p14:creationId xmlns:p14="http://schemas.microsoft.com/office/powerpoint/2010/main" val="2576855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ΔΙΑΤΗΡΗΣΗ</a:t>
            </a:r>
            <a:endParaRPr lang="el-GR" dirty="0"/>
          </a:p>
        </p:txBody>
      </p:sp>
      <p:graphicFrame>
        <p:nvGraphicFramePr>
          <p:cNvPr id="8" name="Object 3"/>
          <p:cNvGraphicFramePr>
            <a:graphicFrameLocks noGrp="1" noChangeAspect="1"/>
          </p:cNvGraphicFramePr>
          <p:nvPr>
            <p:ph idx="1"/>
            <p:extLst>
              <p:ext uri="{D42A27DB-BD31-4B8C-83A1-F6EECF244321}">
                <p14:modId xmlns:p14="http://schemas.microsoft.com/office/powerpoint/2010/main" val="1088298723"/>
              </p:ext>
            </p:extLst>
          </p:nvPr>
        </p:nvGraphicFramePr>
        <p:xfrm>
          <a:off x="3203848" y="1428471"/>
          <a:ext cx="2448272" cy="4271453"/>
        </p:xfrm>
        <a:graphic>
          <a:graphicData uri="http://schemas.openxmlformats.org/presentationml/2006/ole">
            <mc:AlternateContent xmlns:mc="http://schemas.openxmlformats.org/markup-compatibility/2006">
              <mc:Choice xmlns:v="urn:schemas-microsoft-com:vml" Requires="v">
                <p:oleObj spid="_x0000_s1037" name="Εικόνα bitmap" r:id="rId3" imgW="1638529" imgH="3010320" progId="Paint.Picture">
                  <p:embed/>
                </p:oleObj>
              </mc:Choice>
              <mc:Fallback>
                <p:oleObj name="Εικόνα bitmap" r:id="rId3" imgW="1638529" imgH="301032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428471"/>
                        <a:ext cx="2448272" cy="427145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313783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ΔΙΑΤΗΡΗΣΗ </a:t>
            </a:r>
            <a:endParaRPr lang="el-GR" dirty="0"/>
          </a:p>
        </p:txBody>
      </p:sp>
      <p:graphicFrame>
        <p:nvGraphicFramePr>
          <p:cNvPr id="10" name="Object 3"/>
          <p:cNvGraphicFramePr>
            <a:graphicFrameLocks noGrp="1" noChangeAspect="1"/>
          </p:cNvGraphicFramePr>
          <p:nvPr>
            <p:ph sz="half" idx="1"/>
            <p:extLst>
              <p:ext uri="{D42A27DB-BD31-4B8C-83A1-F6EECF244321}">
                <p14:modId xmlns:p14="http://schemas.microsoft.com/office/powerpoint/2010/main" val="1229302416"/>
              </p:ext>
            </p:extLst>
          </p:nvPr>
        </p:nvGraphicFramePr>
        <p:xfrm>
          <a:off x="1957387" y="1772816"/>
          <a:ext cx="1966541" cy="3752479"/>
        </p:xfrm>
        <a:graphic>
          <a:graphicData uri="http://schemas.openxmlformats.org/presentationml/2006/ole">
            <mc:AlternateContent xmlns:mc="http://schemas.openxmlformats.org/markup-compatibility/2006">
              <mc:Choice xmlns:v="urn:schemas-microsoft-com:vml" Requires="v">
                <p:oleObj spid="_x0000_s2072" name="Εικόνα bitmap" r:id="rId3" imgW="1038370" imgH="3323810" progId="Paint.Picture">
                  <p:embed/>
                </p:oleObj>
              </mc:Choice>
              <mc:Fallback>
                <p:oleObj name="Εικόνα bitmap" r:id="rId3" imgW="1038370" imgH="33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387" y="1772816"/>
                        <a:ext cx="1966541" cy="3752479"/>
                      </a:xfrm>
                      <a:prstGeom prst="rect">
                        <a:avLst/>
                      </a:prstGeom>
                      <a:noFill/>
                      <a:ln>
                        <a:noFill/>
                      </a:ln>
                      <a:effectLst/>
                    </p:spPr>
                  </p:pic>
                </p:oleObj>
              </mc:Fallback>
            </mc:AlternateContent>
          </a:graphicData>
        </a:graphic>
      </p:graphicFrame>
      <p:graphicFrame>
        <p:nvGraphicFramePr>
          <p:cNvPr id="11" name="Object 4"/>
          <p:cNvGraphicFramePr>
            <a:graphicFrameLocks noGrp="1" noChangeAspect="1"/>
          </p:cNvGraphicFramePr>
          <p:nvPr>
            <p:ph sz="half" idx="2"/>
            <p:extLst>
              <p:ext uri="{D42A27DB-BD31-4B8C-83A1-F6EECF244321}">
                <p14:modId xmlns:p14="http://schemas.microsoft.com/office/powerpoint/2010/main" val="1537290972"/>
              </p:ext>
            </p:extLst>
          </p:nvPr>
        </p:nvGraphicFramePr>
        <p:xfrm>
          <a:off x="6081712" y="1988840"/>
          <a:ext cx="1658640" cy="3536455"/>
        </p:xfrm>
        <a:graphic>
          <a:graphicData uri="http://schemas.openxmlformats.org/presentationml/2006/ole">
            <mc:AlternateContent xmlns:mc="http://schemas.openxmlformats.org/markup-compatibility/2006">
              <mc:Choice xmlns:v="urn:schemas-microsoft-com:vml" Requires="v">
                <p:oleObj spid="_x0000_s2073" name="Εικόνα bitmap" r:id="rId5" imgW="1171429" imgH="2876190" progId="Paint.Picture">
                  <p:embed/>
                </p:oleObj>
              </mc:Choice>
              <mc:Fallback>
                <p:oleObj name="Εικόνα bitmap" r:id="rId5" imgW="1171429" imgH="287619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712" y="1988840"/>
                        <a:ext cx="1658640" cy="35364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573209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ΔΙΑΤΗΡΗΣΗ</a:t>
            </a:r>
            <a:endParaRPr lang="el-GR" dirty="0"/>
          </a:p>
        </p:txBody>
      </p:sp>
      <p:graphicFrame>
        <p:nvGraphicFramePr>
          <p:cNvPr id="7" name="Object 3"/>
          <p:cNvGraphicFramePr>
            <a:graphicFrameLocks noGrp="1" noChangeAspect="1"/>
          </p:cNvGraphicFramePr>
          <p:nvPr>
            <p:ph idx="1"/>
            <p:extLst>
              <p:ext uri="{D42A27DB-BD31-4B8C-83A1-F6EECF244321}">
                <p14:modId xmlns:p14="http://schemas.microsoft.com/office/powerpoint/2010/main" val="2358510188"/>
              </p:ext>
            </p:extLst>
          </p:nvPr>
        </p:nvGraphicFramePr>
        <p:xfrm>
          <a:off x="3167844" y="1196752"/>
          <a:ext cx="2808312" cy="5106024"/>
        </p:xfrm>
        <a:graphic>
          <a:graphicData uri="http://schemas.openxmlformats.org/presentationml/2006/ole">
            <mc:AlternateContent xmlns:mc="http://schemas.openxmlformats.org/markup-compatibility/2006">
              <mc:Choice xmlns:v="urn:schemas-microsoft-com:vml" Requires="v">
                <p:oleObj spid="_x0000_s3085" name="Εικόνα bitmap" r:id="rId3" imgW="1267002" imgH="2943636" progId="Paint.Picture">
                  <p:embed/>
                </p:oleObj>
              </mc:Choice>
              <mc:Fallback>
                <p:oleObj name="Εικόνα bitmap" r:id="rId3" imgW="1267002" imgH="294363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844" y="1196752"/>
                        <a:ext cx="2808312" cy="510602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8015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ΠΟΙΟ ΕΙΝΑΙ ΤΟ ΧΑΡΑΚΤΗΡΙΣΤΙΚΟ </a:t>
            </a:r>
            <a:r>
              <a:rPr lang="el-GR" dirty="0" smtClean="0"/>
              <a:t>ΠΟΥ ΚΑΝΕΙ ΟΛΑ </a:t>
            </a:r>
            <a:r>
              <a:rPr lang="el-GR" dirty="0"/>
              <a:t>ΑΥΤΑ ΤΑ ANTIKEIMENΑ </a:t>
            </a:r>
          </a:p>
        </p:txBody>
      </p:sp>
      <p:sp>
        <p:nvSpPr>
          <p:cNvPr id="3" name="Content Placeholder 2"/>
          <p:cNvSpPr>
            <a:spLocks noGrp="1"/>
          </p:cNvSpPr>
          <p:nvPr>
            <p:ph idx="1"/>
          </p:nvPr>
        </p:nvSpPr>
        <p:spPr/>
        <p:txBody>
          <a:bodyPr/>
          <a:lstStyle/>
          <a:p>
            <a:pPr marL="0" indent="0" algn="ctr">
              <a:buNone/>
            </a:pPr>
            <a:r>
              <a:rPr lang="el-GR" b="1" dirty="0"/>
              <a:t>ΚΑΡΕΚΛΕΣ </a:t>
            </a:r>
            <a:r>
              <a:rPr lang="el-GR" dirty="0" smtClean="0"/>
              <a:t>;</a:t>
            </a:r>
            <a:endParaRPr lang="en-US" dirty="0" smtClean="0"/>
          </a:p>
          <a:p>
            <a:pPr marL="0" indent="0" algn="ctr">
              <a:buNone/>
            </a:pPr>
            <a:endParaRPr lang="en-US" dirty="0"/>
          </a:p>
          <a:p>
            <a:pPr marL="0" indent="0" algn="ctr">
              <a:buNone/>
            </a:pPr>
            <a:endParaRPr lang="en-US" dirty="0" smtClean="0"/>
          </a:p>
          <a:p>
            <a:pPr marL="0" indent="0" algn="ctr">
              <a:buNone/>
            </a:pPr>
            <a:endParaRPr lang="el-GR" dirty="0"/>
          </a:p>
          <a:p>
            <a:pPr marL="0" indent="0" algn="ctr">
              <a:buNone/>
            </a:pPr>
            <a:r>
              <a:rPr lang="el-GR" dirty="0"/>
              <a:t>Η ΧΡΗΣΗ: </a:t>
            </a:r>
          </a:p>
          <a:p>
            <a:pPr marL="0" indent="0" algn="ctr">
              <a:buNone/>
            </a:pPr>
            <a:r>
              <a:rPr lang="el-GR" dirty="0"/>
              <a:t>ΚΑΡΕΚΛΕΣ ΕΙΝΑΙ ΚΑΤΑΣΚΕΥΕΣ ΠΟΥ ΧΡΗΣΙΜΟΠΟΙΟΥΜΕ ΓΙΑ ΝΑ ΚΑΘΟΜΑΣΤΕ</a:t>
            </a:r>
          </a:p>
          <a:p>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3232" y="2702569"/>
            <a:ext cx="672279" cy="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2376" y="2680708"/>
            <a:ext cx="853418" cy="91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3731" y="2688283"/>
            <a:ext cx="756261" cy="100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4084" y="2691903"/>
            <a:ext cx="601538" cy="8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7">
            <a:extLst>
              <a:ext uri="{28A0092B-C50C-407E-A947-70E740481C1C}">
                <a14:useLocalDpi xmlns:a14="http://schemas.microsoft.com/office/drawing/2010/main" val="0"/>
              </a:ext>
            </a:extLst>
          </a:blip>
          <a:srcRect l="31744" t="9039" r="20271" b="5293"/>
          <a:stretch>
            <a:fillRect/>
          </a:stretch>
        </p:blipFill>
        <p:spPr bwMode="auto">
          <a:xfrm>
            <a:off x="290435" y="2708919"/>
            <a:ext cx="761432" cy="9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23042" y="2654199"/>
            <a:ext cx="844435" cy="99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9789" y="2692175"/>
            <a:ext cx="584639" cy="8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6797" y="2702568"/>
            <a:ext cx="1086013" cy="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4608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ΔΙΑΤΗΡΗΣΗ</a:t>
            </a:r>
            <a:endParaRPr lang="el-GR" dirty="0"/>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2724920983"/>
              </p:ext>
            </p:extLst>
          </p:nvPr>
        </p:nvGraphicFramePr>
        <p:xfrm>
          <a:off x="3203848" y="1196751"/>
          <a:ext cx="2514538" cy="5048933"/>
        </p:xfrm>
        <a:graphic>
          <a:graphicData uri="http://schemas.openxmlformats.org/presentationml/2006/ole">
            <mc:AlternateContent xmlns:mc="http://schemas.openxmlformats.org/markup-compatibility/2006">
              <mc:Choice xmlns:v="urn:schemas-microsoft-com:vml" Requires="v">
                <p:oleObj spid="_x0000_s4109" name="Εικόνα bitmap" r:id="rId3" imgW="1286055" imgH="2876190" progId="Paint.Picture">
                  <p:embed/>
                </p:oleObj>
              </mc:Choice>
              <mc:Fallback>
                <p:oleObj name="Εικόνα bitmap" r:id="rId3" imgW="1286055" imgH="287619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196751"/>
                        <a:ext cx="2514538" cy="50489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5935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ΠΕΡΙΟΔΟΣ ΤΩΝ ΤΥΠΙΚΩΝ ΛΟΓΙΚΩΝ ΕΝΕΡΓΕΙΩΝ</a:t>
            </a:r>
            <a:endParaRPr lang="el-GR" dirty="0"/>
          </a:p>
        </p:txBody>
      </p:sp>
      <p:sp>
        <p:nvSpPr>
          <p:cNvPr id="3" name="Θέση περιεχομένου 2"/>
          <p:cNvSpPr>
            <a:spLocks noGrp="1"/>
          </p:cNvSpPr>
          <p:nvPr>
            <p:ph idx="1"/>
          </p:nvPr>
        </p:nvSpPr>
        <p:spPr/>
        <p:txBody>
          <a:bodyPr>
            <a:normAutofit/>
          </a:bodyPr>
          <a:lstStyle/>
          <a:p>
            <a:pPr algn="ctr">
              <a:spcBef>
                <a:spcPct val="50000"/>
              </a:spcBef>
              <a:spcAft>
                <a:spcPts val="600"/>
              </a:spcAft>
              <a:buNone/>
            </a:pPr>
            <a:r>
              <a:rPr lang="el-GR" altLang="el-GR" sz="2800" b="1" dirty="0">
                <a:latin typeface="Calibri" panose="020F0502020204030204" pitchFamily="34" charset="0"/>
              </a:rPr>
              <a:t>Οργάνωση των νοητικών πράξεων σε δομημένα σύνολα λογικών πράξεων, πλήρως αποδεσμευμένα από την αναγκαιότητα αναφοράς σε συγκεκριμένα εμπειρικά δεδομένα και επομένως εφαρμόσιμα σε οποιοδήποτε περιεχόμενο. </a:t>
            </a:r>
          </a:p>
          <a:p>
            <a:pPr algn="ctr">
              <a:spcBef>
                <a:spcPct val="50000"/>
              </a:spcBef>
              <a:spcAft>
                <a:spcPts val="600"/>
              </a:spcAft>
              <a:buNone/>
            </a:pPr>
            <a:r>
              <a:rPr lang="el-GR" altLang="el-GR" sz="2800" dirty="0">
                <a:latin typeface="Calibri" panose="020F0502020204030204" pitchFamily="34" charset="0"/>
              </a:rPr>
              <a:t>Με αυτή την έννοια οι νοητικές πράξεις θεωρούνται στο επίπεδο αυτό της νοητικής εξέλιξης “τυπικά λογικές ”. </a:t>
            </a:r>
          </a:p>
          <a:p>
            <a:pPr marL="0" indent="0">
              <a:spcAft>
                <a:spcPts val="600"/>
              </a:spcAft>
              <a:buNone/>
            </a:pPr>
            <a:endParaRPr lang="el-GR" sz="2800" dirty="0"/>
          </a:p>
        </p:txBody>
      </p:sp>
    </p:spTree>
    <p:extLst>
      <p:ext uri="{BB962C8B-B14F-4D97-AF65-F5344CB8AC3E}">
        <p14:creationId xmlns:p14="http://schemas.microsoft.com/office/powerpoint/2010/main" val="16661342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ctr">
              <a:spcBef>
                <a:spcPct val="0"/>
              </a:spcBef>
              <a:buNone/>
            </a:pPr>
            <a:endParaRPr lang="el-GR" altLang="el-GR" dirty="0">
              <a:latin typeface="Calibri" panose="020F0502020204030204" pitchFamily="34" charset="0"/>
            </a:endParaRPr>
          </a:p>
          <a:p>
            <a:pPr algn="ctr">
              <a:spcBef>
                <a:spcPct val="0"/>
              </a:spcBef>
              <a:buNone/>
            </a:pPr>
            <a:r>
              <a:rPr lang="el-GR" altLang="el-GR" dirty="0" smtClean="0">
                <a:latin typeface="Calibri" panose="020F0502020204030204" pitchFamily="34" charset="0"/>
              </a:rPr>
              <a:t>Μπορεί </a:t>
            </a:r>
            <a:r>
              <a:rPr lang="el-GR" altLang="el-GR" dirty="0">
                <a:latin typeface="Calibri" panose="020F0502020204030204" pitchFamily="34" charset="0"/>
              </a:rPr>
              <a:t>να σκέφτεται λογικά για αφηρημένες έννοιες και να ελέγχει τις υποθέσεις συστηματικά.</a:t>
            </a:r>
            <a:endParaRPr lang="en-US" altLang="el-GR" dirty="0">
              <a:latin typeface="Calibri" panose="020F0502020204030204" pitchFamily="34" charset="0"/>
            </a:endParaRPr>
          </a:p>
          <a:p>
            <a:pPr algn="ctr">
              <a:spcBef>
                <a:spcPct val="0"/>
              </a:spcBef>
              <a:buNone/>
            </a:pPr>
            <a:r>
              <a:rPr lang="el-GR" altLang="el-GR" dirty="0">
                <a:latin typeface="Calibri" panose="020F0502020204030204" pitchFamily="34" charset="0"/>
              </a:rPr>
              <a:t>Αρχίζει να ενδιαφέρεται για υποθετικά, μελλοντικά και ιδεολογικά προβλήματα.</a:t>
            </a:r>
          </a:p>
          <a:p>
            <a:pPr marL="0" indent="0">
              <a:buNone/>
            </a:pPr>
            <a:endParaRPr lang="el-GR" dirty="0"/>
          </a:p>
        </p:txBody>
      </p:sp>
    </p:spTree>
    <p:extLst>
      <p:ext uri="{BB962C8B-B14F-4D97-AF65-F5344CB8AC3E}">
        <p14:creationId xmlns:p14="http://schemas.microsoft.com/office/powerpoint/2010/main" val="13360653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FontTx/>
              <a:buNone/>
            </a:pPr>
            <a:r>
              <a:rPr lang="el-GR" altLang="el-GR" sz="2800" dirty="0">
                <a:latin typeface="Calibri" panose="020F0502020204030204" pitchFamily="34" charset="0"/>
              </a:rPr>
              <a:t>Το παρόν έργο αποτελεί την έκδοση 1.0.  </a:t>
            </a:r>
          </a:p>
          <a:p>
            <a:pPr marL="0" indent="0">
              <a:buNone/>
            </a:pPr>
            <a:endParaRPr lang="el-GR" dirty="0">
              <a:latin typeface="Calibri" panose="020F0502020204030204" pitchFamily="34" charset="0"/>
            </a:endParaRPr>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Copyright </a:t>
            </a:r>
            <a:r>
              <a:rPr lang="el-GR" sz="2400" dirty="0" err="1"/>
              <a:t>Εθνικόν</a:t>
            </a:r>
            <a:r>
              <a:rPr lang="el-GR" sz="2400" dirty="0"/>
              <a:t> και </a:t>
            </a:r>
            <a:r>
              <a:rPr lang="el-GR" sz="2400" dirty="0" err="1"/>
              <a:t>Καποδιστριακόν</a:t>
            </a:r>
            <a:r>
              <a:rPr lang="el-GR" sz="2400" dirty="0"/>
              <a:t> </a:t>
            </a:r>
            <a:r>
              <a:rPr lang="el-GR" sz="2400" dirty="0" err="1"/>
              <a:t>Πανεπιστήμιον</a:t>
            </a:r>
            <a:r>
              <a:rPr lang="el-GR" sz="2400" dirty="0"/>
              <a:t> Αθηνών</a:t>
            </a:r>
            <a:r>
              <a:rPr lang="en-US" sz="2400" dirty="0"/>
              <a:t>, </a:t>
            </a:r>
            <a:r>
              <a:rPr lang="el-GR" sz="2400" dirty="0"/>
              <a:t>Δημήτρης Χασάπης. Δημήτρης Χασάπης. «</a:t>
            </a:r>
            <a:r>
              <a:rPr lang="el-GR" sz="2400" dirty="0" err="1"/>
              <a:t>Λογικο</a:t>
            </a:r>
            <a:r>
              <a:rPr lang="el-GR" sz="2400" dirty="0"/>
              <a:t>-μαθηματικές σχέσεις και αριθμητικές έννοιες στην προσχολική εκπαίδευση». Έκδοση: 1.0. Αθήνα 2015. Διαθέσιμο από τη δικτυακή διεύθυνση: </a:t>
            </a:r>
            <a:r>
              <a:rPr lang="en-US" sz="2400" dirty="0"/>
              <a:t>http://opencourses.uoa.gr/courses/ECD101</a:t>
            </a:r>
            <a:r>
              <a:rPr lang="el-GR" sz="2400" dirty="0"/>
              <a:t>.</a:t>
            </a:r>
          </a:p>
          <a:p>
            <a:pPr marL="0" indent="0">
              <a:buNone/>
            </a:pPr>
            <a:endParaRPr lang="el-GR" sz="2400" dirty="0"/>
          </a:p>
          <a:p>
            <a:endParaRPr lang="el-GR" sz="24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l-GR" dirty="0"/>
              <a:t>Ι </a:t>
            </a:r>
            <a:r>
              <a:rPr lang="en-US" dirty="0"/>
              <a:t>EINAI OI </a:t>
            </a:r>
            <a:r>
              <a:rPr lang="el-GR" dirty="0"/>
              <a:t>ΕΝΝΟΙΕΣ </a:t>
            </a:r>
            <a:r>
              <a:rPr lang="el-GR" dirty="0" smtClean="0"/>
              <a:t>;</a:t>
            </a:r>
            <a:endParaRPr lang="el-GR" dirty="0"/>
          </a:p>
        </p:txBody>
      </p:sp>
      <p:sp>
        <p:nvSpPr>
          <p:cNvPr id="3" name="Content Placeholder 2"/>
          <p:cNvSpPr>
            <a:spLocks noGrp="1"/>
          </p:cNvSpPr>
          <p:nvPr>
            <p:ph idx="1"/>
          </p:nvPr>
        </p:nvSpPr>
        <p:spPr/>
        <p:txBody>
          <a:bodyPr>
            <a:normAutofit/>
          </a:bodyPr>
          <a:lstStyle/>
          <a:p>
            <a:pPr marL="0" indent="0" algn="ctr">
              <a:buNone/>
            </a:pPr>
            <a:r>
              <a:rPr lang="el-GR" sz="3600" dirty="0" smtClean="0"/>
              <a:t>νοητικές </a:t>
            </a:r>
            <a:r>
              <a:rPr lang="el-GR" sz="3600" dirty="0"/>
              <a:t>κατασκευές, </a:t>
            </a:r>
            <a:br>
              <a:rPr lang="el-GR" sz="3600" dirty="0"/>
            </a:br>
            <a:r>
              <a:rPr lang="el-GR" sz="3600" dirty="0"/>
              <a:t>οι οποίες αντανακλούν με πληρότητα </a:t>
            </a:r>
            <a:endParaRPr lang="en-US" sz="3600" dirty="0"/>
          </a:p>
          <a:p>
            <a:pPr marL="0" indent="0" algn="ctr">
              <a:buNone/>
            </a:pPr>
            <a:r>
              <a:rPr lang="el-GR" sz="3600" dirty="0"/>
              <a:t>τα </a:t>
            </a:r>
            <a:r>
              <a:rPr lang="el-GR" sz="3600" dirty="0"/>
              <a:t>γενικά και ουσιώδη </a:t>
            </a:r>
            <a:endParaRPr lang="en-US" sz="3600" dirty="0"/>
          </a:p>
          <a:p>
            <a:pPr marL="0" indent="0" algn="ctr">
              <a:buNone/>
            </a:pPr>
            <a:r>
              <a:rPr lang="el-GR" sz="3600" dirty="0" smtClean="0"/>
              <a:t>χαρακτηριστικά </a:t>
            </a:r>
            <a:r>
              <a:rPr lang="el-GR" sz="3600" dirty="0"/>
              <a:t>γνωρίσματα </a:t>
            </a:r>
            <a:r>
              <a:rPr lang="el-GR" sz="3600" dirty="0" smtClean="0"/>
              <a:t>των</a:t>
            </a:r>
            <a:endParaRPr lang="en-US" sz="3600" dirty="0" smtClean="0"/>
          </a:p>
          <a:p>
            <a:pPr marL="0" indent="0" algn="ctr">
              <a:buNone/>
            </a:pPr>
            <a:r>
              <a:rPr lang="el-GR" sz="3600" dirty="0" smtClean="0"/>
              <a:t> </a:t>
            </a:r>
            <a:r>
              <a:rPr lang="el-GR" sz="3600" dirty="0"/>
              <a:t>στοιχείων της πραγματικότητας</a:t>
            </a:r>
          </a:p>
          <a:p>
            <a:endParaRPr lang="el-GR" sz="3600" dirty="0"/>
          </a:p>
        </p:txBody>
      </p:sp>
    </p:spTree>
    <p:extLst>
      <p:ext uri="{BB962C8B-B14F-4D97-AF65-F5344CB8AC3E}">
        <p14:creationId xmlns:p14="http://schemas.microsoft.com/office/powerpoint/2010/main" val="10854614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a:defRPr/>
            </a:pPr>
            <a:r>
              <a:rPr lang="el-GR" altLang="el-GR" sz="2000" i="1" dirty="0" smtClean="0">
                <a:cs typeface="Times New Roman" panose="02020603050405020304" pitchFamily="18" charset="0"/>
              </a:rPr>
              <a:t>Εικόνα </a:t>
            </a:r>
            <a:r>
              <a:rPr lang="el-GR" altLang="el-GR" sz="2000" i="1" dirty="0">
                <a:cs typeface="Times New Roman" panose="02020603050405020304" pitchFamily="18" charset="0"/>
              </a:rPr>
              <a:t>1</a:t>
            </a:r>
            <a:r>
              <a:rPr lang="el-GR" altLang="el-GR" sz="2000" dirty="0">
                <a:cs typeface="Times New Roman" panose="02020603050405020304" pitchFamily="18" charset="0"/>
              </a:rPr>
              <a:t>: </a:t>
            </a:r>
            <a:r>
              <a:rPr lang="en-US" sz="2000" dirty="0">
                <a:cs typeface="Times New Roman" panose="02020603050405020304" pitchFamily="18" charset="0"/>
                <a:hlinkClick r:id="rId3"/>
              </a:rPr>
              <a:t>www.bonsoni.com</a:t>
            </a:r>
            <a:r>
              <a:rPr lang="el-GR" sz="2000" dirty="0">
                <a:cs typeface="Times New Roman" panose="02020603050405020304" pitchFamily="18" charset="0"/>
              </a:rPr>
              <a:t>,</a:t>
            </a:r>
            <a:r>
              <a:rPr lang="en-US" sz="2000" dirty="0">
                <a:cs typeface="Times New Roman" panose="02020603050405020304" pitchFamily="18" charset="0"/>
              </a:rPr>
              <a:t> BY-NC-SA, </a:t>
            </a:r>
            <a:r>
              <a:rPr lang="el-GR" sz="2000" dirty="0">
                <a:cs typeface="Times New Roman" panose="02020603050405020304" pitchFamily="18" charset="0"/>
                <a:hlinkClick r:id="rId4"/>
              </a:rPr>
              <a:t>πηγή</a:t>
            </a:r>
            <a:r>
              <a:rPr lang="en-US" sz="2000" dirty="0">
                <a:cs typeface="Times New Roman" panose="02020603050405020304" pitchFamily="18" charset="0"/>
              </a:rPr>
              <a:t>, flickr.com.</a:t>
            </a:r>
            <a:endParaRPr lang="el-GR" sz="2000" dirty="0">
              <a:cs typeface="Times New Roman" panose="02020603050405020304" pitchFamily="18" charset="0"/>
            </a:endParaRPr>
          </a:p>
          <a:p>
            <a:pPr>
              <a:defRPr/>
            </a:pPr>
            <a:r>
              <a:rPr lang="el-GR" altLang="el-GR" sz="2000" i="1" dirty="0">
                <a:cs typeface="Times New Roman" panose="02020603050405020304" pitchFamily="18" charset="0"/>
              </a:rPr>
              <a:t>Εικόνα 2: </a:t>
            </a:r>
            <a:r>
              <a:rPr lang="en-US" altLang="el-GR" sz="2000" dirty="0">
                <a:cs typeface="Times New Roman" panose="02020603050405020304" pitchFamily="18" charset="0"/>
              </a:rPr>
              <a:t>Ray lounge chair, design by </a:t>
            </a:r>
            <a:r>
              <a:rPr lang="en-US" altLang="el-GR" sz="2000" dirty="0" err="1">
                <a:cs typeface="Times New Roman" panose="02020603050405020304" pitchFamily="18" charset="0"/>
              </a:rPr>
              <a:t>Jakob</a:t>
            </a:r>
            <a:r>
              <a:rPr lang="en-US" altLang="el-GR" sz="2000" dirty="0">
                <a:cs typeface="Times New Roman" panose="02020603050405020304" pitchFamily="18" charset="0"/>
              </a:rPr>
              <a:t> </a:t>
            </a:r>
            <a:r>
              <a:rPr lang="en-US" altLang="el-GR" sz="2000" dirty="0" err="1">
                <a:cs typeface="Times New Roman" panose="02020603050405020304" pitchFamily="18" charset="0"/>
              </a:rPr>
              <a:t>Wagner,www.hay.dk</a:t>
            </a:r>
            <a:r>
              <a:rPr lang="en-US" altLang="el-GR" sz="2000" dirty="0">
                <a:cs typeface="Times New Roman" panose="02020603050405020304" pitchFamily="18" charset="0"/>
              </a:rPr>
              <a:t>/</a:t>
            </a:r>
            <a:r>
              <a:rPr lang="el-GR" altLang="el-GR" sz="2000" dirty="0">
                <a:cs typeface="Times New Roman" panose="02020603050405020304" pitchFamily="18" charset="0"/>
              </a:rPr>
              <a:t>, ΒΥ-</a:t>
            </a:r>
            <a:r>
              <a:rPr lang="en-US" altLang="el-GR" sz="2000" dirty="0">
                <a:cs typeface="Times New Roman" panose="02020603050405020304" pitchFamily="18" charset="0"/>
              </a:rPr>
              <a:t>NC, </a:t>
            </a:r>
            <a:r>
              <a:rPr lang="el-GR" altLang="el-GR" sz="2000" dirty="0">
                <a:cs typeface="Times New Roman" panose="02020603050405020304" pitchFamily="18" charset="0"/>
                <a:hlinkClick r:id="rId5"/>
              </a:rPr>
              <a:t>σύνδεσμος</a:t>
            </a:r>
            <a:r>
              <a:rPr lang="en-US" altLang="el-GR" sz="2000" dirty="0">
                <a:cs typeface="Times New Roman" panose="02020603050405020304" pitchFamily="18" charset="0"/>
              </a:rPr>
              <a:t>, flickr.com.</a:t>
            </a:r>
            <a:endParaRPr lang="el-GR" altLang="el-GR" sz="2000" dirty="0">
              <a:cs typeface="Times New Roman" panose="02020603050405020304" pitchFamily="18" charset="0"/>
            </a:endParaRPr>
          </a:p>
          <a:p>
            <a:pPr>
              <a:defRPr/>
            </a:pPr>
            <a:r>
              <a:rPr lang="el-GR" altLang="el-GR" sz="2000" i="1" dirty="0">
                <a:cs typeface="Times New Roman" panose="02020603050405020304" pitchFamily="18" charset="0"/>
              </a:rPr>
              <a:t>Εικόνα 3:</a:t>
            </a:r>
            <a:r>
              <a:rPr lang="el-GR" altLang="el-GR" sz="2000" dirty="0">
                <a:cs typeface="Times New Roman" panose="02020603050405020304" pitchFamily="18" charset="0"/>
              </a:rPr>
              <a:t> </a:t>
            </a:r>
            <a:r>
              <a:rPr lang="en-US" altLang="el-GR" sz="2000" dirty="0">
                <a:cs typeface="Times New Roman" panose="02020603050405020304" pitchFamily="18" charset="0"/>
              </a:rPr>
              <a:t>US CPSC, </a:t>
            </a:r>
            <a:r>
              <a:rPr lang="en-US" sz="2000" dirty="0">
                <a:cs typeface="Times New Roman" panose="02020603050405020304" pitchFamily="18" charset="0"/>
              </a:rPr>
              <a:t>CC </a:t>
            </a:r>
            <a:r>
              <a:rPr lang="en-US" altLang="el-GR" sz="2000" dirty="0">
                <a:cs typeface="Times New Roman" panose="02020603050405020304" pitchFamily="18" charset="0"/>
              </a:rPr>
              <a:t>BY,</a:t>
            </a:r>
            <a:r>
              <a:rPr lang="el-GR" altLang="el-GR" sz="2000" dirty="0">
                <a:cs typeface="Times New Roman" panose="02020603050405020304" pitchFamily="18" charset="0"/>
                <a:hlinkClick r:id="rId6"/>
              </a:rPr>
              <a:t>σύνδεσμος</a:t>
            </a:r>
            <a:r>
              <a:rPr lang="en-US" altLang="el-GR" sz="2000" dirty="0">
                <a:cs typeface="Times New Roman" panose="02020603050405020304" pitchFamily="18" charset="0"/>
              </a:rPr>
              <a:t>, flickr.com.</a:t>
            </a:r>
            <a:endParaRPr lang="el-GR" altLang="el-GR" sz="2000" dirty="0">
              <a:cs typeface="Times New Roman" panose="02020603050405020304" pitchFamily="18" charset="0"/>
            </a:endParaRPr>
          </a:p>
          <a:p>
            <a:pPr>
              <a:defRPr/>
            </a:pPr>
            <a:r>
              <a:rPr lang="el-GR" altLang="el-GR" sz="2000" i="1" dirty="0">
                <a:cs typeface="Times New Roman" panose="02020603050405020304" pitchFamily="18" charset="0"/>
              </a:rPr>
              <a:t>Εικόνα 4:</a:t>
            </a:r>
            <a:r>
              <a:rPr lang="en-US" altLang="el-GR" sz="2000" i="1" dirty="0">
                <a:cs typeface="Times New Roman" panose="02020603050405020304" pitchFamily="18" charset="0"/>
              </a:rPr>
              <a:t> </a:t>
            </a:r>
            <a:r>
              <a:rPr lang="en-US" sz="2000" dirty="0">
                <a:cs typeface="Times New Roman" panose="02020603050405020304" pitchFamily="18" charset="0"/>
              </a:rPr>
              <a:t>Cabo Seagrass Dining Chair </a:t>
            </a:r>
            <a:r>
              <a:rPr lang="en-US" sz="2000" dirty="0" err="1">
                <a:cs typeface="Times New Roman" panose="02020603050405020304" pitchFamily="18" charset="0"/>
              </a:rPr>
              <a:t>SocialWicker</a:t>
            </a:r>
            <a:r>
              <a:rPr lang="en-US" sz="2000" dirty="0">
                <a:cs typeface="Times New Roman" panose="02020603050405020304" pitchFamily="18" charset="0"/>
              </a:rPr>
              <a:t> </a:t>
            </a:r>
            <a:r>
              <a:rPr lang="en-US" sz="2000" dirty="0">
                <a:cs typeface="Times New Roman" panose="02020603050405020304" pitchFamily="18" charset="0"/>
                <a:hlinkClick r:id="rId7"/>
              </a:rPr>
              <a:t>www.socialwicker.com</a:t>
            </a:r>
            <a:r>
              <a:rPr lang="en-US" sz="2000" dirty="0">
                <a:cs typeface="Times New Roman" panose="02020603050405020304" pitchFamily="18" charset="0"/>
              </a:rPr>
              <a:t> </a:t>
            </a:r>
            <a:r>
              <a:rPr lang="en-US" altLang="el-GR" sz="2000" dirty="0">
                <a:cs typeface="Times New Roman" panose="02020603050405020304" pitchFamily="18" charset="0"/>
              </a:rPr>
              <a:t>,CC B</a:t>
            </a:r>
            <a:r>
              <a:rPr lang="el-GR" altLang="el-GR" sz="2000" dirty="0">
                <a:cs typeface="Times New Roman" panose="02020603050405020304" pitchFamily="18" charset="0"/>
              </a:rPr>
              <a:t>Υ</a:t>
            </a:r>
            <a:r>
              <a:rPr lang="en-US" altLang="el-GR" sz="2000" dirty="0">
                <a:cs typeface="Times New Roman" panose="02020603050405020304" pitchFamily="18" charset="0"/>
              </a:rPr>
              <a:t>, </a:t>
            </a:r>
            <a:r>
              <a:rPr lang="el-GR" altLang="el-GR" sz="2000" dirty="0">
                <a:cs typeface="Times New Roman" panose="02020603050405020304" pitchFamily="18" charset="0"/>
                <a:hlinkClick r:id="rId8"/>
              </a:rPr>
              <a:t>σύνδεσμος</a:t>
            </a:r>
            <a:r>
              <a:rPr lang="en-US" altLang="el-GR" sz="2000" dirty="0">
                <a:cs typeface="Times New Roman" panose="02020603050405020304" pitchFamily="18" charset="0"/>
              </a:rPr>
              <a:t>, flickr.com.</a:t>
            </a:r>
            <a:endParaRPr lang="el-GR" altLang="el-GR" sz="2000" dirty="0">
              <a:cs typeface="Times New Roman" panose="02020603050405020304" pitchFamily="18" charset="0"/>
            </a:endParaRPr>
          </a:p>
          <a:p>
            <a:pPr>
              <a:defRPr/>
            </a:pPr>
            <a:r>
              <a:rPr lang="el-GR" altLang="el-GR" sz="2000" i="1" dirty="0">
                <a:cs typeface="Times New Roman" panose="02020603050405020304" pitchFamily="18" charset="0"/>
              </a:rPr>
              <a:t>Εικόνα 5: </a:t>
            </a:r>
            <a:r>
              <a:rPr lang="en-US" altLang="el-GR" sz="2000" dirty="0">
                <a:cs typeface="Times New Roman" panose="02020603050405020304" pitchFamily="18" charset="0"/>
              </a:rPr>
              <a:t>Stealth Chair, designed by Haldane Martin, Surface patter created by </a:t>
            </a:r>
            <a:r>
              <a:rPr lang="en-US" altLang="el-GR" sz="2000" dirty="0" err="1">
                <a:cs typeface="Times New Roman" panose="02020603050405020304" pitchFamily="18" charset="0"/>
              </a:rPr>
              <a:t>Givan</a:t>
            </a:r>
            <a:r>
              <a:rPr lang="en-US" altLang="el-GR" sz="2000" dirty="0">
                <a:cs typeface="Times New Roman" panose="02020603050405020304" pitchFamily="18" charset="0"/>
              </a:rPr>
              <a:t> </a:t>
            </a:r>
            <a:r>
              <a:rPr lang="en-US" altLang="el-GR" sz="2000" dirty="0" err="1">
                <a:cs typeface="Times New Roman" panose="02020603050405020304" pitchFamily="18" charset="0"/>
              </a:rPr>
              <a:t>Lotz</a:t>
            </a:r>
            <a:r>
              <a:rPr lang="en-US" altLang="el-GR" sz="2000" dirty="0">
                <a:cs typeface="Times New Roman" panose="02020603050405020304" pitchFamily="18" charset="0"/>
              </a:rPr>
              <a:t>, Photo </a:t>
            </a:r>
            <a:r>
              <a:rPr lang="en-US" altLang="el-GR" sz="2000" dirty="0" err="1">
                <a:cs typeface="Times New Roman" panose="02020603050405020304" pitchFamily="18" charset="0"/>
              </a:rPr>
              <a:t>Dook</a:t>
            </a:r>
            <a:r>
              <a:rPr lang="en-US" altLang="el-GR" sz="2000" dirty="0">
                <a:cs typeface="Times New Roman" panose="02020603050405020304" pitchFamily="18" charset="0"/>
              </a:rPr>
              <a:t>, CC BY, </a:t>
            </a:r>
            <a:r>
              <a:rPr lang="el-GR" altLang="el-GR" sz="2000" dirty="0">
                <a:cs typeface="Times New Roman" panose="02020603050405020304" pitchFamily="18" charset="0"/>
                <a:hlinkClick r:id="rId9"/>
              </a:rPr>
              <a:t>σύνδεσμος</a:t>
            </a:r>
            <a:r>
              <a:rPr lang="en-US" altLang="el-GR" sz="2000" dirty="0">
                <a:cs typeface="Times New Roman" panose="02020603050405020304" pitchFamily="18" charset="0"/>
              </a:rPr>
              <a:t>, flickr.com.</a:t>
            </a:r>
            <a:endParaRPr lang="el-GR" altLang="el-GR" sz="2000" dirty="0">
              <a:cs typeface="Times New Roman" panose="02020603050405020304" pitchFamily="18" charset="0"/>
            </a:endParaRPr>
          </a:p>
          <a:p>
            <a:pPr>
              <a:defRPr/>
            </a:pPr>
            <a:r>
              <a:rPr lang="el-GR" altLang="el-GR" sz="2000" i="1" dirty="0">
                <a:cs typeface="Times New Roman" panose="02020603050405020304" pitchFamily="18" charset="0"/>
              </a:rPr>
              <a:t>Εικόνα 6: </a:t>
            </a:r>
            <a:r>
              <a:rPr lang="en-US" altLang="el-GR" sz="2000" dirty="0" err="1">
                <a:cs typeface="Times New Roman" panose="02020603050405020304" pitchFamily="18" charset="0"/>
              </a:rPr>
              <a:t>TemStock</a:t>
            </a:r>
            <a:r>
              <a:rPr lang="en-US" altLang="el-GR" sz="2000" dirty="0">
                <a:cs typeface="Times New Roman" panose="02020603050405020304" pitchFamily="18" charset="0"/>
              </a:rPr>
              <a:t> - Chair SNIP, CC BY,</a:t>
            </a:r>
            <a:r>
              <a:rPr lang="el-GR" altLang="el-GR" sz="2000" dirty="0">
                <a:cs typeface="Times New Roman" panose="02020603050405020304" pitchFamily="18" charset="0"/>
                <a:hlinkClick r:id="rId10"/>
              </a:rPr>
              <a:t>σύνδεσμος</a:t>
            </a:r>
            <a:r>
              <a:rPr lang="en-US" altLang="el-GR" sz="2000" dirty="0">
                <a:cs typeface="Times New Roman" panose="02020603050405020304" pitchFamily="18" charset="0"/>
              </a:rPr>
              <a:t>, flickr.com.</a:t>
            </a:r>
            <a:endParaRPr lang="el-GR" altLang="el-GR" sz="2000" dirty="0">
              <a:cs typeface="Times New Roman" panose="02020603050405020304" pitchFamily="18" charset="0"/>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r>
              <a:rPr lang="el-GR" altLang="el-GR" sz="2000" i="1" dirty="0" smtClean="0">
                <a:cs typeface="Times New Roman" panose="02020603050405020304" pitchFamily="18" charset="0"/>
              </a:rPr>
              <a:t>Εικόνα </a:t>
            </a:r>
            <a:r>
              <a:rPr lang="el-GR" altLang="el-GR" sz="2000" i="1" dirty="0">
                <a:cs typeface="Times New Roman" panose="02020603050405020304" pitchFamily="18" charset="0"/>
              </a:rPr>
              <a:t>7: </a:t>
            </a:r>
            <a:r>
              <a:rPr lang="fr-FR" sz="2000" dirty="0">
                <a:cs typeface="Times New Roman" panose="02020603050405020304" pitchFamily="18" charset="0"/>
              </a:rPr>
              <a:t>Arne Jacobsen </a:t>
            </a:r>
            <a:r>
              <a:rPr lang="fr-FR" sz="2000" dirty="0" err="1">
                <a:cs typeface="Times New Roman" panose="02020603050405020304" pitchFamily="18" charset="0"/>
              </a:rPr>
              <a:t>Series</a:t>
            </a:r>
            <a:r>
              <a:rPr lang="fr-FR" sz="2000" dirty="0">
                <a:cs typeface="Times New Roman" panose="02020603050405020304" pitchFamily="18" charset="0"/>
              </a:rPr>
              <a:t> 7 '</a:t>
            </a:r>
            <a:r>
              <a:rPr lang="fr-FR" sz="2000" dirty="0" err="1">
                <a:cs typeface="Times New Roman" panose="02020603050405020304" pitchFamily="18" charset="0"/>
              </a:rPr>
              <a:t>ant</a:t>
            </a:r>
            <a:r>
              <a:rPr lang="fr-FR" sz="2000" dirty="0">
                <a:cs typeface="Times New Roman" panose="02020603050405020304" pitchFamily="18" charset="0"/>
              </a:rPr>
              <a:t>' chair, CC BY-NC</a:t>
            </a:r>
            <a:r>
              <a:rPr lang="fr-FR" sz="2000" b="1" dirty="0">
                <a:cs typeface="Times New Roman" panose="02020603050405020304" pitchFamily="18" charset="0"/>
              </a:rPr>
              <a:t>, </a:t>
            </a:r>
            <a:r>
              <a:rPr lang="el-GR" altLang="el-GR" sz="2000" dirty="0">
                <a:cs typeface="Times New Roman" panose="02020603050405020304" pitchFamily="18" charset="0"/>
                <a:hlinkClick r:id="rId3"/>
              </a:rPr>
              <a:t>σύνδεσμος</a:t>
            </a:r>
            <a:r>
              <a:rPr lang="en-US" altLang="el-GR" sz="2000" dirty="0">
                <a:cs typeface="Times New Roman" panose="02020603050405020304" pitchFamily="18" charset="0"/>
              </a:rPr>
              <a:t>, flickr.com.</a:t>
            </a:r>
            <a:endParaRPr lang="el-GR" altLang="el-GR" sz="2000" dirty="0">
              <a:cs typeface="Times New Roman" panose="02020603050405020304" pitchFamily="18" charset="0"/>
            </a:endParaRPr>
          </a:p>
          <a:p>
            <a:r>
              <a:rPr lang="el-GR" altLang="el-GR" sz="2000" i="1" dirty="0" smtClean="0">
                <a:latin typeface="+mj-lt"/>
                <a:cs typeface="Times New Roman" panose="02020603050405020304" pitchFamily="18" charset="0"/>
              </a:rPr>
              <a:t>Εικόνα </a:t>
            </a:r>
            <a:r>
              <a:rPr lang="en-US" altLang="el-GR" sz="2000" i="1" dirty="0">
                <a:latin typeface="+mj-lt"/>
                <a:cs typeface="Times New Roman" panose="02020603050405020304" pitchFamily="18" charset="0"/>
              </a:rPr>
              <a:t>8</a:t>
            </a:r>
            <a:r>
              <a:rPr lang="el-GR" altLang="el-GR" sz="2000" dirty="0">
                <a:latin typeface="+mj-lt"/>
                <a:cs typeface="Times New Roman" panose="02020603050405020304" pitchFamily="18" charset="0"/>
              </a:rPr>
              <a:t>:</a:t>
            </a:r>
            <a:r>
              <a:rPr lang="en-US" altLang="el-GR" sz="2000" dirty="0">
                <a:latin typeface="+mj-lt"/>
                <a:cs typeface="Times New Roman" panose="02020603050405020304" pitchFamily="18" charset="0"/>
              </a:rPr>
              <a:t> Mid Century Basket Chair - Lounge, Dining, Modern, Retro, Woven, Wicker </a:t>
            </a:r>
            <a:r>
              <a:rPr lang="en-US" altLang="el-GR" sz="2000" dirty="0" err="1">
                <a:latin typeface="+mj-lt"/>
                <a:cs typeface="Times New Roman" panose="02020603050405020304" pitchFamily="18" charset="0"/>
              </a:rPr>
              <a:t>janelle</a:t>
            </a:r>
            <a:r>
              <a:rPr lang="en-US" altLang="el-GR" sz="2000" dirty="0">
                <a:latin typeface="+mj-lt"/>
                <a:cs typeface="Times New Roman" panose="02020603050405020304" pitchFamily="18" charset="0"/>
              </a:rPr>
              <a:t> </a:t>
            </a:r>
            <a:r>
              <a:rPr lang="en-US" altLang="el-GR" sz="2000" dirty="0">
                <a:latin typeface="+mj-lt"/>
                <a:cs typeface="Times New Roman" panose="02020603050405020304" pitchFamily="18" charset="0"/>
                <a:hlinkClick r:id="rId4"/>
              </a:rPr>
              <a:t>www.socialwicker.com</a:t>
            </a:r>
            <a:r>
              <a:rPr lang="en-US" altLang="el-GR" sz="2000" dirty="0">
                <a:latin typeface="+mj-lt"/>
                <a:cs typeface="Times New Roman" panose="02020603050405020304" pitchFamily="18" charset="0"/>
              </a:rPr>
              <a:t>, CC BY, </a:t>
            </a:r>
            <a:r>
              <a:rPr lang="el-GR" altLang="el-GR" sz="2000" dirty="0">
                <a:latin typeface="+mj-lt"/>
                <a:cs typeface="Times New Roman" panose="02020603050405020304" pitchFamily="18" charset="0"/>
                <a:hlinkClick r:id="rId5"/>
              </a:rPr>
              <a:t>σύνδεσμος</a:t>
            </a:r>
            <a:r>
              <a:rPr lang="en-US" altLang="el-GR" sz="2000" dirty="0">
                <a:latin typeface="+mj-lt"/>
                <a:cs typeface="Times New Roman" panose="02020603050405020304" pitchFamily="18" charset="0"/>
              </a:rPr>
              <a:t>, flickr.com.</a:t>
            </a:r>
          </a:p>
          <a:p>
            <a:r>
              <a:rPr lang="el-GR" altLang="el-GR" sz="2000" i="1" dirty="0">
                <a:latin typeface="+mj-lt"/>
                <a:cs typeface="Times New Roman" panose="02020603050405020304" pitchFamily="18" charset="0"/>
              </a:rPr>
              <a:t>Εικόνα 9: </a:t>
            </a:r>
            <a:r>
              <a:rPr lang="en-US" altLang="el-GR" sz="2000" dirty="0">
                <a:latin typeface="+mj-lt"/>
                <a:cs typeface="Times New Roman" panose="02020603050405020304" pitchFamily="18" charset="0"/>
                <a:hlinkClick r:id="rId6"/>
              </a:rPr>
              <a:t>www.bonsoni.com</a:t>
            </a:r>
            <a:r>
              <a:rPr lang="el-GR" altLang="el-GR" sz="2000" dirty="0">
                <a:latin typeface="+mj-lt"/>
                <a:cs typeface="Times New Roman" panose="02020603050405020304" pitchFamily="18" charset="0"/>
              </a:rPr>
              <a:t>, </a:t>
            </a:r>
            <a:r>
              <a:rPr lang="en-US" altLang="el-GR" sz="2000" dirty="0">
                <a:latin typeface="+mj-lt"/>
                <a:cs typeface="Times New Roman" panose="02020603050405020304" pitchFamily="18" charset="0"/>
              </a:rPr>
              <a:t>CC </a:t>
            </a:r>
            <a:r>
              <a:rPr lang="el-GR" altLang="el-GR" sz="2000" dirty="0">
                <a:latin typeface="+mj-lt"/>
                <a:cs typeface="Times New Roman" panose="02020603050405020304" pitchFamily="18" charset="0"/>
              </a:rPr>
              <a:t>ΒΥ-</a:t>
            </a:r>
            <a:r>
              <a:rPr lang="en-US" altLang="el-GR" sz="2000" dirty="0">
                <a:latin typeface="+mj-lt"/>
                <a:cs typeface="Times New Roman" panose="02020603050405020304" pitchFamily="18" charset="0"/>
              </a:rPr>
              <a:t>NC</a:t>
            </a:r>
            <a:r>
              <a:rPr lang="el-GR" altLang="el-GR" sz="2000" dirty="0">
                <a:latin typeface="+mj-lt"/>
                <a:cs typeface="Times New Roman" panose="02020603050405020304" pitchFamily="18" charset="0"/>
              </a:rPr>
              <a:t>-</a:t>
            </a:r>
            <a:r>
              <a:rPr lang="en-US" altLang="el-GR" sz="2000" dirty="0">
                <a:latin typeface="+mj-lt"/>
                <a:cs typeface="Times New Roman" panose="02020603050405020304" pitchFamily="18" charset="0"/>
              </a:rPr>
              <a:t>SA, </a:t>
            </a:r>
            <a:r>
              <a:rPr lang="el-GR" altLang="el-GR" sz="2000" dirty="0">
                <a:latin typeface="+mj-lt"/>
                <a:cs typeface="Times New Roman" panose="02020603050405020304" pitchFamily="18" charset="0"/>
                <a:hlinkClick r:id="rId7"/>
              </a:rPr>
              <a:t>σύνδεσμος</a:t>
            </a:r>
            <a:r>
              <a:rPr lang="en-US" altLang="el-GR" sz="2000" dirty="0">
                <a:latin typeface="+mj-lt"/>
                <a:cs typeface="Times New Roman" panose="02020603050405020304" pitchFamily="18" charset="0"/>
              </a:rPr>
              <a:t>, flickr.com.</a:t>
            </a:r>
            <a:endParaRPr lang="el-GR" altLang="el-GR" sz="2000" dirty="0">
              <a:latin typeface="+mj-lt"/>
              <a:cs typeface="Times New Roman" panose="02020603050405020304" pitchFamily="18" charset="0"/>
            </a:endParaRPr>
          </a:p>
          <a:p>
            <a:r>
              <a:rPr lang="el-GR" altLang="el-GR" sz="2000" i="1" dirty="0">
                <a:latin typeface="+mj-lt"/>
                <a:cs typeface="Times New Roman" panose="02020603050405020304" pitchFamily="18" charset="0"/>
              </a:rPr>
              <a:t>Εικόνα </a:t>
            </a:r>
            <a:r>
              <a:rPr lang="en-US" altLang="el-GR" sz="2000" i="1" dirty="0">
                <a:latin typeface="+mj-lt"/>
                <a:cs typeface="Times New Roman" panose="02020603050405020304" pitchFamily="18" charset="0"/>
              </a:rPr>
              <a:t>10</a:t>
            </a:r>
            <a:r>
              <a:rPr lang="el-GR" altLang="el-GR" sz="2000" i="1" dirty="0">
                <a:latin typeface="+mj-lt"/>
                <a:cs typeface="Times New Roman" panose="02020603050405020304" pitchFamily="18" charset="0"/>
              </a:rPr>
              <a:t>:</a:t>
            </a:r>
            <a:r>
              <a:rPr lang="el-GR" altLang="el-GR" sz="2000" dirty="0">
                <a:latin typeface="+mj-lt"/>
                <a:cs typeface="Times New Roman" panose="02020603050405020304" pitchFamily="18" charset="0"/>
              </a:rPr>
              <a:t> </a:t>
            </a:r>
            <a:r>
              <a:rPr lang="en-US" altLang="el-GR" sz="2000" dirty="0">
                <a:latin typeface="+mj-lt"/>
                <a:cs typeface="Times New Roman" panose="02020603050405020304" pitchFamily="18" charset="0"/>
              </a:rPr>
              <a:t>US CPSC,</a:t>
            </a:r>
            <a:r>
              <a:rPr lang="en-US" altLang="el-GR" sz="2000" b="1" dirty="0">
                <a:latin typeface="+mj-lt"/>
                <a:cs typeface="Times New Roman" panose="02020603050405020304" pitchFamily="18" charset="0"/>
              </a:rPr>
              <a:t> </a:t>
            </a:r>
            <a:r>
              <a:rPr lang="en-US" altLang="el-GR" sz="2000" dirty="0">
                <a:latin typeface="+mj-lt"/>
                <a:cs typeface="Times New Roman" panose="02020603050405020304" pitchFamily="18" charset="0"/>
              </a:rPr>
              <a:t>West Elm Recalls Dover Dining Table, CC BY,</a:t>
            </a:r>
            <a:r>
              <a:rPr lang="el-GR" altLang="el-GR" sz="2000" dirty="0">
                <a:latin typeface="+mj-lt"/>
                <a:cs typeface="Times New Roman" panose="02020603050405020304" pitchFamily="18" charset="0"/>
                <a:hlinkClick r:id="rId8"/>
              </a:rPr>
              <a:t>σύνδεσμος</a:t>
            </a:r>
            <a:r>
              <a:rPr lang="en-US" altLang="el-GR" sz="2000" dirty="0">
                <a:latin typeface="+mj-lt"/>
                <a:cs typeface="Times New Roman" panose="02020603050405020304" pitchFamily="18" charset="0"/>
              </a:rPr>
              <a:t>, flickr.com.</a:t>
            </a:r>
            <a:endParaRPr lang="el-GR" altLang="el-GR" sz="2000" dirty="0">
              <a:latin typeface="+mj-lt"/>
              <a:cs typeface="Times New Roman" panose="02020603050405020304" pitchFamily="18" charset="0"/>
            </a:endParaRPr>
          </a:p>
          <a:p>
            <a:r>
              <a:rPr lang="el-GR" altLang="el-GR" sz="2000" i="1" dirty="0">
                <a:latin typeface="+mj-lt"/>
                <a:cs typeface="Times New Roman" panose="02020603050405020304" pitchFamily="18" charset="0"/>
              </a:rPr>
              <a:t>Εικόνα </a:t>
            </a:r>
            <a:r>
              <a:rPr lang="en-US" altLang="el-GR" sz="2000" i="1" dirty="0">
                <a:latin typeface="+mj-lt"/>
                <a:cs typeface="Times New Roman" panose="02020603050405020304" pitchFamily="18" charset="0"/>
              </a:rPr>
              <a:t>11</a:t>
            </a:r>
            <a:r>
              <a:rPr lang="el-GR" altLang="el-GR" sz="2000" i="1" dirty="0">
                <a:latin typeface="+mj-lt"/>
                <a:cs typeface="Times New Roman" panose="02020603050405020304" pitchFamily="18" charset="0"/>
              </a:rPr>
              <a:t>:</a:t>
            </a:r>
            <a:r>
              <a:rPr lang="en-US" altLang="el-GR" sz="2000" i="1" dirty="0">
                <a:latin typeface="+mj-lt"/>
                <a:cs typeface="Times New Roman" panose="02020603050405020304" pitchFamily="18" charset="0"/>
              </a:rPr>
              <a:t> </a:t>
            </a:r>
            <a:r>
              <a:rPr lang="en-US" altLang="el-GR" sz="2000" dirty="0">
                <a:latin typeface="+mj-lt"/>
                <a:cs typeface="Times New Roman" panose="02020603050405020304" pitchFamily="18" charset="0"/>
                <a:hlinkClick r:id="rId6"/>
              </a:rPr>
              <a:t>www.bonsoni.com</a:t>
            </a:r>
            <a:r>
              <a:rPr lang="en-US" altLang="el-GR" sz="2000" dirty="0">
                <a:latin typeface="+mj-lt"/>
                <a:cs typeface="Times New Roman" panose="02020603050405020304" pitchFamily="18" charset="0"/>
              </a:rPr>
              <a:t>,,CC B</a:t>
            </a:r>
            <a:r>
              <a:rPr lang="el-GR" altLang="el-GR" sz="2000" dirty="0">
                <a:latin typeface="+mj-lt"/>
                <a:cs typeface="Times New Roman" panose="02020603050405020304" pitchFamily="18" charset="0"/>
              </a:rPr>
              <a:t>Υ</a:t>
            </a:r>
            <a:r>
              <a:rPr lang="en-US" altLang="el-GR" sz="2000" dirty="0">
                <a:latin typeface="+mj-lt"/>
                <a:cs typeface="Times New Roman" panose="02020603050405020304" pitchFamily="18" charset="0"/>
              </a:rPr>
              <a:t>-NC-SA, </a:t>
            </a:r>
            <a:r>
              <a:rPr lang="el-GR" altLang="el-GR" sz="2000" dirty="0">
                <a:latin typeface="+mj-lt"/>
                <a:cs typeface="Times New Roman" panose="02020603050405020304" pitchFamily="18" charset="0"/>
                <a:hlinkClick r:id="rId9"/>
              </a:rPr>
              <a:t>σύνδεσμος</a:t>
            </a:r>
            <a:r>
              <a:rPr lang="en-US" altLang="el-GR" sz="2000" dirty="0">
                <a:latin typeface="+mj-lt"/>
                <a:cs typeface="Times New Roman" panose="02020603050405020304" pitchFamily="18" charset="0"/>
                <a:hlinkClick r:id="rId9"/>
              </a:rPr>
              <a:t>, </a:t>
            </a:r>
            <a:r>
              <a:rPr lang="en-US" altLang="el-GR" sz="2000" dirty="0">
                <a:latin typeface="+mj-lt"/>
                <a:cs typeface="Times New Roman" panose="02020603050405020304" pitchFamily="18" charset="0"/>
              </a:rPr>
              <a:t>flickr.com.</a:t>
            </a:r>
            <a:endParaRPr lang="el-GR" altLang="el-GR" sz="2000" dirty="0">
              <a:latin typeface="+mj-lt"/>
              <a:cs typeface="Times New Roman" panose="02020603050405020304" pitchFamily="18" charset="0"/>
            </a:endParaRPr>
          </a:p>
          <a:p>
            <a:r>
              <a:rPr lang="el-GR" altLang="el-GR" sz="2000" i="1" dirty="0">
                <a:latin typeface="+mj-lt"/>
                <a:cs typeface="Times New Roman" panose="02020603050405020304" pitchFamily="18" charset="0"/>
              </a:rPr>
              <a:t>Εικόνα </a:t>
            </a:r>
            <a:r>
              <a:rPr lang="en-US" altLang="el-GR" sz="2000" i="1" dirty="0">
                <a:latin typeface="+mj-lt"/>
                <a:cs typeface="Times New Roman" panose="02020603050405020304" pitchFamily="18" charset="0"/>
              </a:rPr>
              <a:t>12</a:t>
            </a:r>
            <a:r>
              <a:rPr lang="el-GR" altLang="el-GR" sz="2000" i="1" dirty="0">
                <a:latin typeface="+mj-lt"/>
                <a:cs typeface="Times New Roman" panose="02020603050405020304" pitchFamily="18" charset="0"/>
              </a:rPr>
              <a:t>:</a:t>
            </a:r>
            <a:r>
              <a:rPr lang="en-US" altLang="el-GR" sz="2000" i="1" dirty="0">
                <a:latin typeface="+mj-lt"/>
                <a:cs typeface="Times New Roman" panose="02020603050405020304" pitchFamily="18" charset="0"/>
              </a:rPr>
              <a:t> </a:t>
            </a:r>
            <a:r>
              <a:rPr lang="en-US" altLang="el-GR" sz="2000" dirty="0">
                <a:latin typeface="+mj-lt"/>
                <a:cs typeface="Times New Roman" panose="02020603050405020304" pitchFamily="18" charset="0"/>
                <a:hlinkClick r:id="rId6"/>
              </a:rPr>
              <a:t>www.bonsoni.com</a:t>
            </a:r>
            <a:r>
              <a:rPr lang="en-US" altLang="el-GR" sz="2000" dirty="0">
                <a:latin typeface="+mj-lt"/>
                <a:cs typeface="Times New Roman" panose="02020603050405020304" pitchFamily="18" charset="0"/>
              </a:rPr>
              <a:t>,,CC B</a:t>
            </a:r>
            <a:r>
              <a:rPr lang="el-GR" altLang="el-GR" sz="2000" dirty="0">
                <a:latin typeface="+mj-lt"/>
                <a:cs typeface="Times New Roman" panose="02020603050405020304" pitchFamily="18" charset="0"/>
              </a:rPr>
              <a:t>Υ</a:t>
            </a:r>
            <a:r>
              <a:rPr lang="en-US" altLang="el-GR" sz="2000" dirty="0">
                <a:latin typeface="+mj-lt"/>
                <a:cs typeface="Times New Roman" panose="02020603050405020304" pitchFamily="18" charset="0"/>
              </a:rPr>
              <a:t>-NC-SA, </a:t>
            </a:r>
            <a:r>
              <a:rPr lang="el-GR" altLang="el-GR" sz="2000" dirty="0">
                <a:latin typeface="+mj-lt"/>
                <a:cs typeface="Times New Roman" panose="02020603050405020304" pitchFamily="18" charset="0"/>
                <a:hlinkClick r:id="rId10"/>
              </a:rPr>
              <a:t>σύνδεσμος</a:t>
            </a:r>
            <a:r>
              <a:rPr lang="en-US" altLang="el-GR" sz="2000" dirty="0">
                <a:latin typeface="+mj-lt"/>
                <a:cs typeface="Times New Roman" panose="02020603050405020304" pitchFamily="18" charset="0"/>
                <a:hlinkClick r:id="rId9"/>
              </a:rPr>
              <a:t>, </a:t>
            </a:r>
            <a:r>
              <a:rPr lang="en-US" altLang="el-GR" sz="2000" dirty="0">
                <a:latin typeface="+mj-lt"/>
                <a:cs typeface="Times New Roman" panose="02020603050405020304" pitchFamily="18" charset="0"/>
              </a:rPr>
              <a:t>flickr.com.</a:t>
            </a:r>
            <a:endParaRPr lang="el-GR" altLang="el-GR" sz="2000" dirty="0">
              <a:latin typeface="+mj-lt"/>
              <a:cs typeface="Times New Roman" panose="02020603050405020304" pitchFamily="18" charset="0"/>
            </a:endParaRPr>
          </a:p>
          <a:p>
            <a:r>
              <a:rPr lang="el-GR" altLang="el-GR" sz="2000" i="1" dirty="0">
                <a:latin typeface="+mj-lt"/>
                <a:cs typeface="Times New Roman" panose="02020603050405020304" pitchFamily="18" charset="0"/>
              </a:rPr>
              <a:t>Εικόνα </a:t>
            </a:r>
            <a:r>
              <a:rPr lang="en-US" altLang="el-GR" sz="2000" i="1" dirty="0">
                <a:latin typeface="+mj-lt"/>
                <a:cs typeface="Times New Roman" panose="02020603050405020304" pitchFamily="18" charset="0"/>
              </a:rPr>
              <a:t>13</a:t>
            </a:r>
            <a:r>
              <a:rPr lang="el-GR" altLang="el-GR" sz="2000" i="1" dirty="0">
                <a:latin typeface="+mj-lt"/>
                <a:cs typeface="Times New Roman" panose="02020603050405020304" pitchFamily="18" charset="0"/>
              </a:rPr>
              <a:t>:</a:t>
            </a:r>
            <a:r>
              <a:rPr lang="en-US" altLang="el-GR" sz="2000" i="1" dirty="0">
                <a:latin typeface="+mj-lt"/>
                <a:cs typeface="Times New Roman" panose="02020603050405020304" pitchFamily="18" charset="0"/>
              </a:rPr>
              <a:t> </a:t>
            </a:r>
            <a:r>
              <a:rPr lang="en-US" altLang="el-GR" sz="2000" dirty="0">
                <a:latin typeface="+mj-lt"/>
                <a:cs typeface="Times New Roman" panose="02020603050405020304" pitchFamily="18" charset="0"/>
              </a:rPr>
              <a:t>Copyright © 2013 restemfl.com. All Rights Reserved. </a:t>
            </a:r>
            <a:r>
              <a:rPr lang="el-GR" altLang="el-GR" sz="2000" dirty="0">
                <a:latin typeface="+mj-lt"/>
                <a:cs typeface="Times New Roman" panose="02020603050405020304" pitchFamily="18" charset="0"/>
                <a:hlinkClick r:id="rId11"/>
              </a:rPr>
              <a:t>Σύνδεσμος</a:t>
            </a:r>
            <a:r>
              <a:rPr lang="en-US" altLang="el-GR" sz="2000" dirty="0">
                <a:latin typeface="+mj-lt"/>
                <a:cs typeface="Times New Roman" panose="02020603050405020304" pitchFamily="18" charset="0"/>
              </a:rPr>
              <a:t>. </a:t>
            </a:r>
            <a:endParaRPr lang="el-GR" altLang="el-GR" sz="2000" dirty="0">
              <a:latin typeface="+mj-lt"/>
              <a:cs typeface="Times New Roman" panose="02020603050405020304" pitchFamily="18" charset="0"/>
            </a:endParaRPr>
          </a:p>
          <a:p>
            <a:r>
              <a:rPr lang="el-GR" altLang="el-GR" sz="2000" i="1" dirty="0">
                <a:latin typeface="+mj-lt"/>
                <a:cs typeface="Times New Roman" panose="02020603050405020304" pitchFamily="18" charset="0"/>
              </a:rPr>
              <a:t>Εικόνα </a:t>
            </a:r>
            <a:r>
              <a:rPr lang="en-US" altLang="el-GR" sz="2000" i="1" dirty="0">
                <a:latin typeface="+mj-lt"/>
                <a:cs typeface="Times New Roman" panose="02020603050405020304" pitchFamily="18" charset="0"/>
              </a:rPr>
              <a:t>15</a:t>
            </a:r>
            <a:r>
              <a:rPr lang="el-GR" altLang="el-GR" sz="2000" i="1" dirty="0">
                <a:latin typeface="+mj-lt"/>
                <a:cs typeface="Times New Roman" panose="02020603050405020304" pitchFamily="18" charset="0"/>
              </a:rPr>
              <a:t>: </a:t>
            </a:r>
            <a:r>
              <a:rPr lang="en-US" altLang="el-GR" sz="2000" dirty="0">
                <a:latin typeface="+mj-lt"/>
                <a:cs typeface="Times New Roman" panose="02020603050405020304" pitchFamily="18" charset="0"/>
              </a:rPr>
              <a:t>CC BY, </a:t>
            </a:r>
            <a:r>
              <a:rPr lang="el-GR" altLang="el-GR" sz="2000" dirty="0">
                <a:latin typeface="+mj-lt"/>
                <a:cs typeface="Times New Roman" panose="02020603050405020304" pitchFamily="18" charset="0"/>
                <a:hlinkClick r:id="rId12"/>
              </a:rPr>
              <a:t>σύνδεσμος</a:t>
            </a:r>
            <a:r>
              <a:rPr lang="en-US" altLang="el-GR" sz="2000" dirty="0">
                <a:latin typeface="+mj-lt"/>
                <a:cs typeface="Times New Roman" panose="02020603050405020304" pitchFamily="18" charset="0"/>
              </a:rPr>
              <a:t>, flickr.com.</a:t>
            </a:r>
            <a:endParaRPr lang="el-GR" altLang="el-GR" sz="2000" dirty="0">
              <a:latin typeface="+mj-lt"/>
              <a:cs typeface="Times New Roman" panose="02020603050405020304" pitchFamily="18" charset="0"/>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361036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ΟΡΙΣΜΟΣ</a:t>
            </a:r>
            <a:endParaRPr lang="el-GR" dirty="0"/>
          </a:p>
        </p:txBody>
      </p:sp>
      <p:sp>
        <p:nvSpPr>
          <p:cNvPr id="3" name="Content Placeholder 2"/>
          <p:cNvSpPr>
            <a:spLocks noGrp="1"/>
          </p:cNvSpPr>
          <p:nvPr>
            <p:ph idx="1"/>
          </p:nvPr>
        </p:nvSpPr>
        <p:spPr/>
        <p:txBody>
          <a:bodyPr>
            <a:noAutofit/>
          </a:bodyPr>
          <a:lstStyle/>
          <a:p>
            <a:pPr marL="0" indent="0" algn="ctr">
              <a:buNone/>
            </a:pPr>
            <a:r>
              <a:rPr lang="el-GR" sz="3600" b="1" dirty="0" smtClean="0"/>
              <a:t>επομένως</a:t>
            </a:r>
          </a:p>
          <a:p>
            <a:pPr marL="0" indent="0" algn="ctr">
              <a:spcBef>
                <a:spcPts val="1800"/>
              </a:spcBef>
              <a:spcAft>
                <a:spcPts val="1800"/>
              </a:spcAft>
              <a:buNone/>
            </a:pPr>
            <a:r>
              <a:rPr lang="el-GR" sz="2800" dirty="0" smtClean="0"/>
              <a:t>κάθε </a:t>
            </a:r>
            <a:r>
              <a:rPr lang="el-GR" sz="2800" dirty="0"/>
              <a:t>έννοια ορίζει ένα σύνολο στοιχείων της πραγματικότητας με βάση ορισμένα κοινά χαρακτηριστικά τους</a:t>
            </a:r>
          </a:p>
          <a:p>
            <a:pPr marL="0" indent="0" algn="ctr">
              <a:spcBef>
                <a:spcPts val="0"/>
              </a:spcBef>
              <a:spcAft>
                <a:spcPts val="600"/>
              </a:spcAft>
              <a:buNone/>
            </a:pPr>
            <a:r>
              <a:rPr lang="el-GR" sz="2800" b="1" dirty="0"/>
              <a:t>Καρέκλα: κάθε κατασκευή </a:t>
            </a:r>
            <a:r>
              <a:rPr lang="el-GR" sz="2800" b="1" dirty="0" smtClean="0"/>
              <a:t>που</a:t>
            </a:r>
            <a:endParaRPr lang="en-US" sz="2800" b="1" dirty="0" smtClean="0"/>
          </a:p>
          <a:p>
            <a:pPr marL="0" indent="0" algn="ctr">
              <a:spcBef>
                <a:spcPts val="0"/>
              </a:spcBef>
              <a:spcAft>
                <a:spcPts val="600"/>
              </a:spcAft>
              <a:buNone/>
            </a:pPr>
            <a:r>
              <a:rPr lang="el-GR" sz="2800" b="1" dirty="0" smtClean="0"/>
              <a:t> </a:t>
            </a:r>
            <a:r>
              <a:rPr lang="el-GR" sz="2800" b="1" dirty="0"/>
              <a:t>χρησιμοποιούμε για να καθόμαστε</a:t>
            </a:r>
          </a:p>
          <a:p>
            <a:pPr marL="0" indent="0" algn="ctr">
              <a:spcBef>
                <a:spcPts val="1800"/>
              </a:spcBef>
              <a:spcAft>
                <a:spcPts val="1800"/>
              </a:spcAft>
              <a:buNone/>
            </a:pPr>
            <a:r>
              <a:rPr lang="el-GR" sz="2800" dirty="0"/>
              <a:t>Σύνολο καρεκλών = [ x / x = κάθε κατασκευή που χρησιμοποιούμε για να καθόμαστε]</a:t>
            </a:r>
          </a:p>
          <a:p>
            <a:pPr algn="ctr"/>
            <a:endParaRPr lang="el-GR" sz="3600" dirty="0"/>
          </a:p>
        </p:txBody>
      </p:sp>
    </p:spTree>
    <p:extLst>
      <p:ext uri="{BB962C8B-B14F-4D97-AF65-F5344CB8AC3E}">
        <p14:creationId xmlns:p14="http://schemas.microsoft.com/office/powerpoint/2010/main" val="382342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 ΤΙ ΕΚΦΡΑΖΟΝΤΑΙ ΟΙ ΕΝΝΟΙΕΣ</a:t>
            </a:r>
            <a:endParaRPr lang="el-GR" dirty="0"/>
          </a:p>
        </p:txBody>
      </p:sp>
      <p:sp>
        <p:nvSpPr>
          <p:cNvPr id="3" name="Content Placeholder 2"/>
          <p:cNvSpPr>
            <a:spLocks noGrp="1"/>
          </p:cNvSpPr>
          <p:nvPr>
            <p:ph idx="1"/>
          </p:nvPr>
        </p:nvSpPr>
        <p:spPr/>
        <p:txBody>
          <a:bodyPr/>
          <a:lstStyle/>
          <a:p>
            <a:pPr marL="0" indent="0">
              <a:buNone/>
            </a:pPr>
            <a:r>
              <a:rPr lang="el-GR" sz="2800" dirty="0"/>
              <a:t>Οι </a:t>
            </a:r>
            <a:r>
              <a:rPr lang="el-GR" sz="2800" b="1" dirty="0"/>
              <a:t>έννοιες</a:t>
            </a:r>
            <a:r>
              <a:rPr lang="el-GR" sz="2800" dirty="0"/>
              <a:t> εκφράζονται με </a:t>
            </a:r>
            <a:r>
              <a:rPr lang="el-GR" sz="2800" b="1" dirty="0"/>
              <a:t>λέξεις / εικόνες / σύμβολα</a:t>
            </a:r>
          </a:p>
          <a:p>
            <a:endParaRPr lang="el-GR" dirty="0"/>
          </a:p>
        </p:txBody>
      </p:sp>
      <p:sp>
        <p:nvSpPr>
          <p:cNvPr id="4" name="Text Box 5"/>
          <p:cNvSpPr txBox="1">
            <a:spLocks noChangeArrowheads="1"/>
          </p:cNvSpPr>
          <p:nvPr/>
        </p:nvSpPr>
        <p:spPr bwMode="auto">
          <a:xfrm>
            <a:off x="3349104" y="2925167"/>
            <a:ext cx="2376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b="1">
                <a:latin typeface="+mj-lt"/>
              </a:rPr>
              <a:t>έννοια</a:t>
            </a:r>
            <a:endParaRPr lang="el-GR" altLang="el-GR" sz="2800" b="1">
              <a:latin typeface="+mj-lt"/>
            </a:endParaRPr>
          </a:p>
        </p:txBody>
      </p:sp>
      <p:sp>
        <p:nvSpPr>
          <p:cNvPr id="5" name="Text Box 6"/>
          <p:cNvSpPr txBox="1">
            <a:spLocks noChangeArrowheads="1"/>
          </p:cNvSpPr>
          <p:nvPr/>
        </p:nvSpPr>
        <p:spPr bwMode="auto">
          <a:xfrm>
            <a:off x="4573067" y="5157192"/>
            <a:ext cx="4392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b="1">
                <a:latin typeface="+mj-lt"/>
              </a:rPr>
              <a:t>λέξη / εικόνα / σύμβολο</a:t>
            </a:r>
            <a:endParaRPr lang="el-GR" altLang="el-GR" sz="2800" b="1">
              <a:latin typeface="+mj-lt"/>
            </a:endParaRPr>
          </a:p>
        </p:txBody>
      </p:sp>
      <p:sp>
        <p:nvSpPr>
          <p:cNvPr id="6" name="Text Box 7"/>
          <p:cNvSpPr txBox="1">
            <a:spLocks noChangeArrowheads="1"/>
          </p:cNvSpPr>
          <p:nvPr/>
        </p:nvSpPr>
        <p:spPr bwMode="auto">
          <a:xfrm>
            <a:off x="899592" y="5157192"/>
            <a:ext cx="2376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b="1">
                <a:latin typeface="+mj-lt"/>
              </a:rPr>
              <a:t>αντικείμενο</a:t>
            </a:r>
            <a:endParaRPr lang="el-GR" altLang="el-GR" sz="2800" b="1">
              <a:latin typeface="+mj-lt"/>
            </a:endParaRPr>
          </a:p>
        </p:txBody>
      </p:sp>
      <p:sp>
        <p:nvSpPr>
          <p:cNvPr id="7" name="Line 8"/>
          <p:cNvSpPr>
            <a:spLocks noChangeShapeType="1"/>
          </p:cNvSpPr>
          <p:nvPr/>
        </p:nvSpPr>
        <p:spPr bwMode="auto">
          <a:xfrm flipH="1">
            <a:off x="2268017" y="3572867"/>
            <a:ext cx="2232025" cy="16557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8" name="Line 9"/>
          <p:cNvSpPr>
            <a:spLocks noChangeShapeType="1"/>
          </p:cNvSpPr>
          <p:nvPr/>
        </p:nvSpPr>
        <p:spPr bwMode="auto">
          <a:xfrm>
            <a:off x="4644504" y="3572867"/>
            <a:ext cx="1944688" cy="16557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
        <p:nvSpPr>
          <p:cNvPr id="9" name="Line 10"/>
          <p:cNvSpPr>
            <a:spLocks noChangeShapeType="1"/>
          </p:cNvSpPr>
          <p:nvPr/>
        </p:nvSpPr>
        <p:spPr bwMode="auto">
          <a:xfrm>
            <a:off x="3349104" y="5444529"/>
            <a:ext cx="1439863"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l-GR">
              <a:latin typeface="+mj-lt"/>
            </a:endParaRPr>
          </a:p>
        </p:txBody>
      </p:sp>
    </p:spTree>
    <p:extLst>
      <p:ext uri="{BB962C8B-B14F-4D97-AF65-F5344CB8AC3E}">
        <p14:creationId xmlns:p14="http://schemas.microsoft.com/office/powerpoint/2010/main" val="3660706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2346</Words>
  <Application>Microsoft Office PowerPoint</Application>
  <PresentationFormat>Προβολή στην οθόνη (4:3)</PresentationFormat>
  <Paragraphs>335</Paragraphs>
  <Slides>71</Slides>
  <Notes>25</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71</vt:i4>
      </vt:variant>
    </vt:vector>
  </HeadingPairs>
  <TitlesOfParts>
    <vt:vector size="81" baseType="lpstr">
      <vt:lpstr>ＭＳ Ｐゴシック</vt:lpstr>
      <vt:lpstr>新細明體</vt:lpstr>
      <vt:lpstr>宋体</vt:lpstr>
      <vt:lpstr>Arial</vt:lpstr>
      <vt:lpstr>Calibri</vt:lpstr>
      <vt:lpstr>Tahoma</vt:lpstr>
      <vt:lpstr>Times New Roman</vt:lpstr>
      <vt:lpstr>Wingdings</vt:lpstr>
      <vt:lpstr>Θέμα του Office</vt:lpstr>
      <vt:lpstr>Εικόνα bitmap</vt:lpstr>
      <vt:lpstr>ΛΟΓΙΚΟ-ΜΑΘΗΜΑΤΙΚΕΣ ΣΧΕΣΕΙΣ &amp;  ΑΡΙΘΜΗΤΙΚΕΣ ΕΝΝΟΙΕΣ  ΣΤΗΝ ΠΡΟΣΧΟΛΙΚΗ ΕΚΠΑΙΔΕΥΣΗ</vt:lpstr>
      <vt:lpstr>ΜΑΘΗΜΑ ΠΡΩΤΟ</vt:lpstr>
      <vt:lpstr>TΙ EINAI OI ΕΝΝΟΙΕΣ ;</vt:lpstr>
      <vt:lpstr>TΙ EINAI AYTO TO ANTIKEIMENO;</vt:lpstr>
      <vt:lpstr>ΧΑΡΑΚΤΗΡΙΣΤΙΚΑ TOΥ ANTIKEIMENOΥ </vt:lpstr>
      <vt:lpstr>ΠΟΙΟ ΕΙΝΑΙ ΤΟ ΧΑΡΑΚΤΗΡΙΣΤΙΚΟ ΠΟΥ ΚΑΝΕΙ ΟΛΑ ΑΥΤΑ ΤΑ ANTIKEIMENΑ </vt:lpstr>
      <vt:lpstr>TΙ EINAI OI ΕΝΝΟΙΕΣ ;</vt:lpstr>
      <vt:lpstr>ΟΡΙΣΜΟΣ</vt:lpstr>
      <vt:lpstr>ΜΕ ΤΙ ΕΚΦΡΑΖΟΝΤΑΙ ΟΙ ΕΝΝΟΙΕΣ</vt:lpstr>
      <vt:lpstr>Η ΕΝΝΟΙΑ ΚΑΡΕΚΛΑ</vt:lpstr>
      <vt:lpstr>ΣΥΓΚΡΟΤΗΣΗ ΕΝΝΟΙΩΝ</vt:lpstr>
      <vt:lpstr>Η ΕΝΝΟΙΑ ΕΠΙΠΛΟ</vt:lpstr>
      <vt:lpstr>ΕΠΙΠΛΟ</vt:lpstr>
      <vt:lpstr>ΟΡΙΣΜΟΣ</vt:lpstr>
      <vt:lpstr>ΕΝΝΟΙΑ</vt:lpstr>
      <vt:lpstr>ΕΝΝΟΙΕΣ</vt:lpstr>
      <vt:lpstr>Ρόλος</vt:lpstr>
      <vt:lpstr>ΕΝΝΟΙΟΛΟΓΙΚΗ ΟΡΓΑΝΩΣΗ</vt:lpstr>
      <vt:lpstr>ΤΡΑΠΕΖΙ - ΚΑΡΕΚΛΑ</vt:lpstr>
      <vt:lpstr>OI ΜΑΘΗΜΑΤΙΚΕΣ ΕΝΝΟΙΕΣ (M.E.) </vt:lpstr>
      <vt:lpstr>ΜΑΘΗΜΑΤΙΚΕΣ ΕΝΝΟΙΕΣ</vt:lpstr>
      <vt:lpstr>Παρουσίαση του PowerPoint</vt:lpstr>
      <vt:lpstr>Η ΕΝΝΟΙΑ ΠΛΗΘΟΣ</vt:lpstr>
      <vt:lpstr>ΑΡΙΘΜΟΣ</vt:lpstr>
      <vt:lpstr>ΤΙ ΒΛΕΠΟΥΜΕ ΕΔΩ;</vt:lpstr>
      <vt:lpstr>ΜΑΣ ΕΝΔΙΑΦΕΡΕΙ  Ο ΑΡΙΘΜΟΣ ΤΩΝ ΔΕΝΤΡΩΝ;</vt:lpstr>
      <vt:lpstr>ΣΕ ΤΙ ΔΕΝ ΑΝΑΦΕΡΟΝΤΑΙ ΟΙ Μ.Ε. ;</vt:lpstr>
      <vt:lpstr>ΠΑΡΑΔΕΙΓΜΑ: ΔΕΝΔΡΟ</vt:lpstr>
      <vt:lpstr>ΤΙ ΒΛΕΠΟΥΜΕ ΕΔΩ;</vt:lpstr>
      <vt:lpstr>ΠΟΥ ΑΝΑΦΕΡΟΝΤΑΙ ΟΙ Μ.Ε.;</vt:lpstr>
      <vt:lpstr>ΘΕΩΡΗΜΑΤΑ</vt:lpstr>
      <vt:lpstr>ΔΙΑΔΙΚΑΣΙΕΣ ΑΠΟΔΕΙΞΗΣ</vt:lpstr>
      <vt:lpstr>ΑΞΙΩΜΑΤΙΚΑ ΣΥΣΤΗΜΑΤΑ</vt:lpstr>
      <vt:lpstr>ΕΝΑ ΑΞΙΩΜΑΤΙΚΟ ΜΑΘΗΜΑΤΙΚΟ ΣΥΣΤΗΜΑ</vt:lpstr>
      <vt:lpstr>ΧΑΡΑΚΤΗΡΙΣΤΙΚΑ ΑΞΙΩΜΑΤΙΚΟΥ ΣΥΣΤΗΜΑΤΟΣ</vt:lpstr>
      <vt:lpstr>Η αντιστοίχιση των μαθηματικών εννοιών σε καταστάσεις της πραγματικότητας </vt:lpstr>
      <vt:lpstr>Παρουσίαση του PowerPoint</vt:lpstr>
      <vt:lpstr>ΜΗ ΜΟΝΟΣΗΜΑΝΤΗ ΑΝΤΙΣΤΟΙΧΙΣΗ</vt:lpstr>
      <vt:lpstr>ΔΙΑΠΙΣΤΩΣΗ</vt:lpstr>
      <vt:lpstr>Προϋποθέσεις για τη συγκρότηση των λογικο-μαθηματικών σχέσεων και των μαθηματικών εννοιών   </vt:lpstr>
      <vt:lpstr>Η ΓΕΝΝΗΤΙΚΗ ΠΡΟΣΕΓΓΙΣΗ: PIAGET</vt:lpstr>
      <vt:lpstr>ΒΑΣΙΚΗ ΠΑΡΑΔΟΧΗ</vt:lpstr>
      <vt:lpstr>ΝΟΗΤΙΚΕΣ ΔΟΜΕΣ</vt:lpstr>
      <vt:lpstr>Η ΑΝΑΠΤΥΞΗ ΤΩΝ ΝΟΗΤΙΚΩΝ ΔΟΜΩΝ</vt:lpstr>
      <vt:lpstr>ΑΛΛΗΛΟΥΧΙΑ ΦΑΣΕΩΝ</vt:lpstr>
      <vt:lpstr>ΝΟΗΤΙΚΗ ΕΞΕΛΙΞΗ ΤΟΥ ΑΤΟΜΟΥ</vt:lpstr>
      <vt:lpstr>Η ΠΕΡΙΟΔΟΣ ΤΗΣ ΑΙΣΘΗΣΙΟ-ΚΙΝΗΤΙΚΗΣ ΝΟΗΜΟΣΥΝΗΣ</vt:lpstr>
      <vt:lpstr>ΜΟΝΙΜΟΤΗΤΑ ΤΟΥ ΑΝΤΙΚΕΙΜΕΝΟΥ</vt:lpstr>
      <vt:lpstr>ΜΟΝΙΜΟΤΗΤΑ ΤΩΝ ΑΝΤΙΚΕΙΜΕΝΩΝ - ΑΡΧΙΚΟ ΣΤΑΔΙΟ  </vt:lpstr>
      <vt:lpstr>ΜΟΝΙΜΟΤΗΤΑ ΑΝΤΙΚΕΙΜΕΝΩΝ – ΤΕΛΙΚΟ ΣΤΑΔΙΟ</vt:lpstr>
      <vt:lpstr>object permanence1.avi </vt:lpstr>
      <vt:lpstr>Η ΠΕΡΙΟΔΟΣ ΤΗΣ ΠΡΟ-ΕΝΝΟΙΟΛΟΓΙΚΗΣ ΣΚΕΨΗΣ</vt:lpstr>
      <vt:lpstr>Η ΠΕΡΙΟΔΟΣ ΤΗΣ ΠΡΟ-ΕΝΝΟΙΟΛΟΓΙΚΗΣ ΣΚΕΨΗΣ</vt:lpstr>
      <vt:lpstr>Η ΠΕΡΙΟΔΟΣ ΤΗΣ ΠΡΟ-ΕΝΝΟΙΟΛΟΓΙΚΗΣ ΣΚΕΨΗΣ</vt:lpstr>
      <vt:lpstr>Η ΠΕΡΙΟΔΟΣ ΤΗΣ ΠΡΟ-ΕΝΝΟΙΟΛΟΓΙΚΗΣ ΣΚΕΨΗΣ</vt:lpstr>
      <vt:lpstr>Παρουσίαση του PowerPoint</vt:lpstr>
      <vt:lpstr>ΔΙΑΤΗΡΗΣΗ</vt:lpstr>
      <vt:lpstr>ΔΙΑΤΗΡΗΣΗ </vt:lpstr>
      <vt:lpstr>ΔΙΑΤΗΡΗΣΗ</vt:lpstr>
      <vt:lpstr>ΔΙΑΤΗΡΗΣΗ</vt:lpstr>
      <vt:lpstr>Η ΠΕΡΙΟΔΟΣ ΤΩΝ ΤΥΠΙΚΩΝ ΛΟΓΙΚΩΝ ΕΝΕΡΓΕΙΩΝ</vt:lpstr>
      <vt:lpstr>Παρουσίαση του PowerPoint</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Athanasia</cp:lastModifiedBy>
  <cp:revision>240</cp:revision>
  <dcterms:created xsi:type="dcterms:W3CDTF">2012-09-06T09:03:05Z</dcterms:created>
  <dcterms:modified xsi:type="dcterms:W3CDTF">2015-08-29T15:57:31Z</dcterms:modified>
</cp:coreProperties>
</file>