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56"/>
  </p:notesMasterIdLst>
  <p:sldIdLst>
    <p:sldId id="328" r:id="rId3"/>
    <p:sldId id="329" r:id="rId4"/>
    <p:sldId id="330" r:id="rId5"/>
    <p:sldId id="332" r:id="rId6"/>
    <p:sldId id="331" r:id="rId7"/>
    <p:sldId id="333" r:id="rId8"/>
    <p:sldId id="334" r:id="rId9"/>
    <p:sldId id="373" r:id="rId10"/>
    <p:sldId id="335" r:id="rId11"/>
    <p:sldId id="33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61" r:id="rId37"/>
    <p:sldId id="375" r:id="rId38"/>
    <p:sldId id="362" r:id="rId39"/>
    <p:sldId id="363" r:id="rId40"/>
    <p:sldId id="364" r:id="rId41"/>
    <p:sldId id="365" r:id="rId42"/>
    <p:sldId id="366" r:id="rId43"/>
    <p:sldId id="367" r:id="rId44"/>
    <p:sldId id="368" r:id="rId45"/>
    <p:sldId id="369" r:id="rId46"/>
    <p:sldId id="370" r:id="rId47"/>
    <p:sldId id="371" r:id="rId48"/>
    <p:sldId id="322" r:id="rId49"/>
    <p:sldId id="323" r:id="rId50"/>
    <p:sldId id="324" r:id="rId51"/>
    <p:sldId id="325" r:id="rId52"/>
    <p:sldId id="326" r:id="rId53"/>
    <p:sldId id="327" r:id="rId54"/>
    <p:sldId id="374" r:id="rId55"/>
  </p:sldIdLst>
  <p:sldSz cx="9144000" cy="6858000" type="screen4x3"/>
  <p:notesSz cx="6858000" cy="9144000"/>
  <p:custDataLst>
    <p:tags r:id="rId5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28"/>
            <p14:sldId id="329"/>
            <p14:sldId id="330"/>
            <p14:sldId id="332"/>
            <p14:sldId id="331"/>
            <p14:sldId id="333"/>
            <p14:sldId id="334"/>
            <p14:sldId id="373"/>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75"/>
            <p14:sldId id="362"/>
            <p14:sldId id="363"/>
            <p14:sldId id="364"/>
            <p14:sldId id="365"/>
            <p14:sldId id="366"/>
            <p14:sldId id="367"/>
            <p14:sldId id="368"/>
            <p14:sldId id="369"/>
            <p14:sldId id="370"/>
            <p14:sldId id="371"/>
          </p14:sldIdLst>
        </p14:section>
        <p14:section name="Untitled Section" id="{0F1CB131-A6BD-43D0-B8D4-1F27CEF7A05E}">
          <p14:sldIdLst>
            <p14:sldId id="322"/>
            <p14:sldId id="323"/>
            <p14:sldId id="324"/>
            <p14:sldId id="325"/>
            <p14:sldId id="326"/>
            <p14:sldId id="327"/>
            <p14:sldId id="37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066" autoAdjust="0"/>
    <p:restoredTop sz="99309" autoAdjust="0"/>
  </p:normalViewPr>
  <p:slideViewPr>
    <p:cSldViewPr>
      <p:cViewPr varScale="1">
        <p:scale>
          <a:sx n="70" d="100"/>
          <a:sy n="70" d="100"/>
        </p:scale>
        <p:origin x="500" y="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gs" Target="tags/tag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19/11/2016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47</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48</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49</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50</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51</a:t>
            </a:fld>
            <a:endParaRPr lang="el-GR" altLang="en-US"/>
          </a:p>
        </p:txBody>
      </p:sp>
    </p:spTree>
    <p:extLst>
      <p:ext uri="{BB962C8B-B14F-4D97-AF65-F5344CB8AC3E}">
        <p14:creationId xmlns:p14="http://schemas.microsoft.com/office/powerpoint/2010/main" val="381077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52</a:t>
            </a:fld>
            <a:endParaRPr lang="el-GR" altLang="en-US"/>
          </a:p>
        </p:txBody>
      </p:sp>
    </p:spTree>
    <p:extLst>
      <p:ext uri="{BB962C8B-B14F-4D97-AF65-F5344CB8AC3E}">
        <p14:creationId xmlns:p14="http://schemas.microsoft.com/office/powerpoint/2010/main" val="345734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53</a:t>
            </a:fld>
            <a:endParaRPr lang="el-G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Εικονογράφηση </a:t>
            </a: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Εικονογράφηση </a:t>
            </a:r>
          </a:p>
        </p:txBody>
      </p:sp>
      <p:pic>
        <p:nvPicPr>
          <p:cNvPr id="6" name="Picture 5" descr="[DECORATIVE]"/>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Εικονογράφηση </a:t>
            </a:r>
          </a:p>
        </p:txBody>
      </p:sp>
      <p:pic>
        <p:nvPicPr>
          <p:cNvPr id="7" name="Picture 6" descr="[DECORATIVE]"/>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Εικονογράφηση </a:t>
            </a: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Εικονογράφηση </a:t>
            </a: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Εικονογράφηση </a:t>
            </a:r>
          </a:p>
        </p:txBody>
      </p:sp>
      <p:pic>
        <p:nvPicPr>
          <p:cNvPr id="8" name="Picture 7" descr="[DECORATIVE]"/>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Εικονογράφηση </a:t>
            </a: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opencourses.uoa.gr/courses/ECD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31.png"/><Relationship Id="rId4" Type="http://schemas.openxmlformats.org/officeDocument/2006/relationships/hyperlink" Target="%5b1%5d%20http:/creativecommons.org/licenses/by-nc-sa/4.0/"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biblionet.gr/book/198566/%CE%94%CE%B1%CF%81%CE%BB%CE%AC%CF%83%CE%B7,_%CE%91%CE%B3%CE%B3%CE%B5%CE%BB%CE%B9%CE%BA%CE%AE/%CE%A4%CE%BF_%CF%80%CE%B1%CE%BB%CE%B9%CF%8C%CF%80%CE%B1%CE%B9%CE%B4%CE%B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mixanitouxronou.gr/el-sistema-to-pirama-pou-didaski-sta-ftocha-pedia-mousiki-ke-ta-sozi-apo-ta-narkotika-to-egklima-ke-tin-pornia/" TargetMode="External"/><Relationship Id="rId4" Type="http://schemas.openxmlformats.org/officeDocument/2006/relationships/hyperlink" Target="https://pixabay.com/static/uploads/photo/2013/07/12/16/34/award-151151_960_720.p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normAutofit/>
          </a:bodyPr>
          <a:lstStyle/>
          <a:p>
            <a:r>
              <a:rPr lang="el-GR" dirty="0" smtClean="0"/>
              <a:t>Διδακτική </a:t>
            </a:r>
            <a:r>
              <a:rPr lang="el-GR" dirty="0"/>
              <a:t>της Λογοτεχνίας στην Προσχολική </a:t>
            </a:r>
            <a:r>
              <a:rPr lang="el-GR" dirty="0" smtClean="0"/>
              <a:t>Εκπαίδευση</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pPr>
              <a:spcBef>
                <a:spcPts val="0"/>
              </a:spcBef>
            </a:pPr>
            <a:endParaRPr lang="el-GR" sz="2800" dirty="0" smtClean="0"/>
          </a:p>
          <a:p>
            <a:r>
              <a:rPr lang="el-GR" sz="2800" dirty="0"/>
              <a:t>Εικονογράφηση </a:t>
            </a:r>
            <a:endParaRPr lang="en-GB" sz="2800" dirty="0" smtClean="0"/>
          </a:p>
          <a:p>
            <a:endParaRPr lang="en-US" sz="2800" dirty="0" smtClean="0"/>
          </a:p>
          <a:p>
            <a:r>
              <a:rPr lang="el-GR" sz="2800" dirty="0" smtClean="0"/>
              <a:t>Αγγελική Γιαννικοπούλου</a:t>
            </a:r>
            <a:endParaRPr lang="en-US" sz="2800" dirty="0" smtClean="0"/>
          </a:p>
          <a:p>
            <a:r>
              <a:rPr lang="el-GR" sz="2800" dirty="0"/>
              <a:t>Τμήμα Εκπαίδευσης και </a:t>
            </a:r>
            <a:r>
              <a:rPr lang="el-GR" sz="2800" dirty="0" smtClean="0"/>
              <a:t>Αγωγής</a:t>
            </a:r>
            <a:r>
              <a:rPr lang="en-US" sz="2800" dirty="0"/>
              <a:t> </a:t>
            </a:r>
            <a:r>
              <a:rPr lang="el-GR" sz="2800" dirty="0" smtClean="0"/>
              <a:t>στην </a:t>
            </a:r>
            <a:r>
              <a:rPr lang="el-GR" sz="2800" dirty="0"/>
              <a:t>Προσχολική Ηλικία (ΤΕΑΠΗ</a:t>
            </a:r>
            <a:r>
              <a:rPr lang="el-GR" sz="2800" dirty="0" smtClean="0"/>
              <a:t>)</a:t>
            </a:r>
            <a:endParaRPr lang="el-GR" sz="2800" dirty="0"/>
          </a:p>
        </p:txBody>
      </p:sp>
    </p:spTree>
    <p:custDataLst>
      <p:tags r:id="rId1"/>
    </p:custDataLst>
    <p:extLst>
      <p:ext uri="{BB962C8B-B14F-4D97-AF65-F5344CB8AC3E}">
        <p14:creationId xmlns:p14="http://schemas.microsoft.com/office/powerpoint/2010/main" val="401428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a:t>
            </a:r>
            <a:r>
              <a:rPr lang="el-GR" dirty="0" err="1" smtClean="0"/>
              <a:t>παραγκούπολη</a:t>
            </a:r>
            <a:r>
              <a:rPr lang="el-GR" dirty="0" smtClean="0"/>
              <a:t> (1/2)</a:t>
            </a:r>
            <a:endParaRPr lang="el-GR" dirty="0"/>
          </a:p>
        </p:txBody>
      </p:sp>
      <p:sp>
        <p:nvSpPr>
          <p:cNvPr id="3" name="Content Placeholder 2"/>
          <p:cNvSpPr>
            <a:spLocks noGrp="1"/>
          </p:cNvSpPr>
          <p:nvPr>
            <p:ph sz="half" idx="1"/>
          </p:nvPr>
        </p:nvSpPr>
        <p:spPr/>
        <p:txBody>
          <a:bodyPr/>
          <a:lstStyle/>
          <a:p>
            <a:pPr marL="0" indent="0">
              <a:buNone/>
            </a:pPr>
            <a:r>
              <a:rPr lang="el-GR" dirty="0"/>
              <a:t>Και είναι εκπληκτικό πώς η εικονογράφηση επιτυγχάνει την αίσθηση της </a:t>
            </a:r>
            <a:r>
              <a:rPr lang="el-GR" dirty="0" err="1"/>
              <a:t>παραγκούπολης</a:t>
            </a:r>
            <a:r>
              <a:rPr lang="el-GR" dirty="0"/>
              <a:t> μέσω πολλών υφών και διαφορετικών υλικών που μοιάζουν να έχουν τοποθετηθεί άναρχα πάνω στη σελίδα.</a:t>
            </a:r>
          </a:p>
        </p:txBody>
      </p:sp>
      <p:pic>
        <p:nvPicPr>
          <p:cNvPr id="5" name="Picture 3" descr="Σελίδα του βιβλίου"/>
          <p:cNvPicPr>
            <a:picLocks noGrp="1" noChangeAspect="1" noChangeArrowheads="1"/>
          </p:cNvPicPr>
          <p:nvPr>
            <p:ph sz="half" idx="2"/>
          </p:nvPr>
        </p:nvPicPr>
        <p:blipFill>
          <a:blip r:embed="rId3" cstate="print"/>
          <a:srcRect/>
          <a:stretch>
            <a:fillRect/>
          </a:stretch>
        </p:blipFill>
        <p:spPr bwMode="auto">
          <a:xfrm>
            <a:off x="4648200" y="1900575"/>
            <a:ext cx="4038600" cy="3925212"/>
          </a:xfrm>
          <a:prstGeom prst="rect">
            <a:avLst/>
          </a:prstGeom>
          <a:noFill/>
        </p:spPr>
      </p:pic>
      <p:sp>
        <p:nvSpPr>
          <p:cNvPr id="6" name="TextBox 5"/>
          <p:cNvSpPr txBox="1"/>
          <p:nvPr/>
        </p:nvSpPr>
        <p:spPr>
          <a:xfrm>
            <a:off x="4669798" y="5877272"/>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6</a:t>
            </a:r>
            <a:r>
              <a:rPr lang="el-GR" b="1" dirty="0" smtClean="0">
                <a:latin typeface="+mj-lt"/>
              </a:rPr>
              <a:t>]</a:t>
            </a:r>
          </a:p>
        </p:txBody>
      </p:sp>
    </p:spTree>
    <p:custDataLst>
      <p:tags r:id="rId1"/>
    </p:custDataLst>
    <p:extLst>
      <p:ext uri="{BB962C8B-B14F-4D97-AF65-F5344CB8AC3E}">
        <p14:creationId xmlns:p14="http://schemas.microsoft.com/office/powerpoint/2010/main" val="2942235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a:t>
            </a:r>
            <a:r>
              <a:rPr lang="el-GR" dirty="0" err="1"/>
              <a:t>παραγκούπολη</a:t>
            </a:r>
            <a:r>
              <a:rPr lang="el-GR" dirty="0"/>
              <a:t>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sz="2700" dirty="0"/>
              <a:t>Με αυτόν τον τρόπο το εικαστικό τμήμα του βιβλίου κατορθώνει να αναπαράγει αυτό που συμβαίνει στην </a:t>
            </a:r>
            <a:r>
              <a:rPr lang="el-GR" sz="2700" dirty="0" smtClean="0"/>
              <a:t>πραγματικότητα</a:t>
            </a:r>
            <a:r>
              <a:rPr lang="el-GR" sz="2700" dirty="0"/>
              <a:t>:</a:t>
            </a:r>
            <a:r>
              <a:rPr lang="el-GR" sz="2700" dirty="0" smtClean="0"/>
              <a:t> </a:t>
            </a:r>
            <a:r>
              <a:rPr lang="el-GR" sz="2700" dirty="0"/>
              <a:t>σπίτια συναρμολογημένα από χρησιμοποιημένα υλικά και καταυλισμοί φτιαγμένοι αποκλειστικά με σκουπίδια.</a:t>
            </a:r>
          </a:p>
          <a:p>
            <a:endParaRPr lang="el-GR" sz="2700" dirty="0"/>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4644008" y="1916832"/>
            <a:ext cx="4038600" cy="3528392"/>
          </a:xfrm>
          <a:prstGeom prst="rect">
            <a:avLst/>
          </a:prstGeom>
          <a:noFill/>
        </p:spPr>
      </p:pic>
      <p:sp>
        <p:nvSpPr>
          <p:cNvPr id="6" name="TextBox 5"/>
          <p:cNvSpPr txBox="1"/>
          <p:nvPr/>
        </p:nvSpPr>
        <p:spPr>
          <a:xfrm>
            <a:off x="4682496" y="5613908"/>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7</a:t>
            </a:r>
            <a:r>
              <a:rPr lang="el-GR" b="1" dirty="0" smtClean="0">
                <a:latin typeface="+mj-lt"/>
              </a:rPr>
              <a:t>]</a:t>
            </a:r>
          </a:p>
        </p:txBody>
      </p:sp>
    </p:spTree>
    <p:custDataLst>
      <p:tags r:id="rId1"/>
    </p:custDataLst>
    <p:extLst>
      <p:ext uri="{BB962C8B-B14F-4D97-AF65-F5344CB8AC3E}">
        <p14:creationId xmlns:p14="http://schemas.microsoft.com/office/powerpoint/2010/main" val="38376581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πόλεις (1/2)</a:t>
            </a:r>
          </a:p>
        </p:txBody>
      </p:sp>
      <p:sp>
        <p:nvSpPr>
          <p:cNvPr id="3" name="Content Placeholder 2"/>
          <p:cNvSpPr>
            <a:spLocks noGrp="1"/>
          </p:cNvSpPr>
          <p:nvPr>
            <p:ph sz="half" idx="1"/>
          </p:nvPr>
        </p:nvSpPr>
        <p:spPr/>
        <p:txBody>
          <a:bodyPr/>
          <a:lstStyle/>
          <a:p>
            <a:pPr marL="0" indent="0">
              <a:buNone/>
            </a:pPr>
            <a:r>
              <a:rPr lang="el-GR" dirty="0"/>
              <a:t>Με τον ίδιο άναρχο τρόπο ‘αναπτύσσονται’ και οι πόλεις των εξαθλιωμένων, με συσσώρευση παρόμοιων ‘σπιτιών’ χωρίς αρχιτεκτονικό σχέδιο και μελέτη, χωρίς έγνοια για αυτούς που ζουν μέσα. </a:t>
            </a:r>
          </a:p>
          <a:p>
            <a:endParaRPr lang="el-GR" dirty="0"/>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5038261" y="1600200"/>
            <a:ext cx="3258478" cy="4525963"/>
          </a:xfrm>
          <a:prstGeom prst="rect">
            <a:avLst/>
          </a:prstGeom>
          <a:noFill/>
        </p:spPr>
      </p:pic>
      <p:sp>
        <p:nvSpPr>
          <p:cNvPr id="6" name="TextBox 5"/>
          <p:cNvSpPr txBox="1"/>
          <p:nvPr/>
        </p:nvSpPr>
        <p:spPr>
          <a:xfrm>
            <a:off x="4511812" y="5457068"/>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8</a:t>
            </a:r>
            <a:r>
              <a:rPr lang="el-GR" b="1" dirty="0" smtClean="0">
                <a:latin typeface="+mj-lt"/>
              </a:rPr>
              <a:t>]</a:t>
            </a:r>
          </a:p>
        </p:txBody>
      </p:sp>
    </p:spTree>
    <p:custDataLst>
      <p:tags r:id="rId1"/>
    </p:custDataLst>
    <p:extLst>
      <p:ext uri="{BB962C8B-B14F-4D97-AF65-F5344CB8AC3E}">
        <p14:creationId xmlns:p14="http://schemas.microsoft.com/office/powerpoint/2010/main" val="3083585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a:t>
            </a:r>
            <a:r>
              <a:rPr lang="el-GR" dirty="0" smtClean="0"/>
              <a:t>πόλεις (2/2)</a:t>
            </a:r>
            <a:endParaRPr lang="el-GR" dirty="0"/>
          </a:p>
        </p:txBody>
      </p:sp>
      <p:sp>
        <p:nvSpPr>
          <p:cNvPr id="3" name="Content Placeholder 2"/>
          <p:cNvSpPr>
            <a:spLocks noGrp="1"/>
          </p:cNvSpPr>
          <p:nvPr>
            <p:ph sz="half" idx="1"/>
          </p:nvPr>
        </p:nvSpPr>
        <p:spPr/>
        <p:txBody>
          <a:bodyPr/>
          <a:lstStyle/>
          <a:p>
            <a:pPr marL="0" indent="0">
              <a:buNone/>
            </a:pPr>
            <a:r>
              <a:rPr lang="el-GR" dirty="0"/>
              <a:t>Πόλεις γκρίζες άχρωμες, όπως άχρωμη και μουντή είναι η ζωή εκείνων που κατοικούν σε αυτές. </a:t>
            </a:r>
            <a:endParaRPr lang="en-GB" dirty="0" smtClean="0"/>
          </a:p>
          <a:p>
            <a:pPr marL="0" indent="0">
              <a:buNone/>
            </a:pPr>
            <a:r>
              <a:rPr lang="el-GR" dirty="0"/>
              <a:t>Πόλεις που δημιουργούνται καθώς νέα ‘σπίτια’ στριμώχνονται το ένα πάνω στο άλλο. </a:t>
            </a:r>
          </a:p>
          <a:p>
            <a:pPr marL="0" indent="0">
              <a:buNone/>
            </a:pPr>
            <a:endParaRPr lang="el-GR" dirty="0"/>
          </a:p>
          <a:p>
            <a:endParaRPr lang="el-GR" dirty="0"/>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5038261" y="1600200"/>
            <a:ext cx="3258478" cy="4525963"/>
          </a:xfrm>
          <a:prstGeom prst="rect">
            <a:avLst/>
          </a:prstGeom>
          <a:noFill/>
        </p:spPr>
      </p:pic>
      <p:sp>
        <p:nvSpPr>
          <p:cNvPr id="6" name="TextBox 5"/>
          <p:cNvSpPr txBox="1"/>
          <p:nvPr/>
        </p:nvSpPr>
        <p:spPr>
          <a:xfrm>
            <a:off x="4511812" y="5457068"/>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8</a:t>
            </a:r>
            <a:r>
              <a:rPr lang="el-GR" b="1" dirty="0" smtClean="0">
                <a:latin typeface="+mj-lt"/>
              </a:rPr>
              <a:t>]</a:t>
            </a:r>
          </a:p>
        </p:txBody>
      </p:sp>
    </p:spTree>
    <p:custDataLst>
      <p:tags r:id="rId1"/>
    </p:custDataLst>
    <p:extLst>
      <p:ext uri="{BB962C8B-B14F-4D97-AF65-F5344CB8AC3E}">
        <p14:creationId xmlns:p14="http://schemas.microsoft.com/office/powerpoint/2010/main" val="2173329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 </a:t>
            </a:r>
            <a:r>
              <a:rPr lang="el-GR" dirty="0" smtClean="0"/>
              <a:t>στριμωγμένα σπίτια (1/2)</a:t>
            </a:r>
            <a:endParaRPr lang="el-GR" dirty="0"/>
          </a:p>
        </p:txBody>
      </p:sp>
      <p:sp>
        <p:nvSpPr>
          <p:cNvPr id="3" name="Content Placeholder 2"/>
          <p:cNvSpPr>
            <a:spLocks noGrp="1"/>
          </p:cNvSpPr>
          <p:nvPr>
            <p:ph sz="half" idx="1"/>
          </p:nvPr>
        </p:nvSpPr>
        <p:spPr/>
        <p:txBody>
          <a:bodyPr/>
          <a:lstStyle/>
          <a:p>
            <a:pPr marL="0" indent="0">
              <a:buNone/>
            </a:pPr>
            <a:r>
              <a:rPr lang="el-GR" dirty="0"/>
              <a:t>Στοιχείο εμφανές και στην εικονογράφηση, όπου τα σπίτια θαρρείς και αγωνίζονται να καταλάβουν όσο το δυνατόν λιγότερο χώρο αισθητοποιώντας με αυτόν τον τρόπο μια σειρά από γεγονότα και στάσεις: </a:t>
            </a:r>
          </a:p>
          <a:p>
            <a:endParaRPr lang="el-GR" dirty="0"/>
          </a:p>
        </p:txBody>
      </p:sp>
      <p:sp>
        <p:nvSpPr>
          <p:cNvPr id="6" name="TextBox 5"/>
          <p:cNvSpPr txBox="1"/>
          <p:nvPr/>
        </p:nvSpPr>
        <p:spPr>
          <a:xfrm>
            <a:off x="4511812" y="5457068"/>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a:latin typeface="+mj-lt"/>
              </a:rPr>
              <a:t>1</a:t>
            </a:r>
            <a:r>
              <a:rPr lang="el-GR" b="1" dirty="0" smtClean="0">
                <a:latin typeface="+mj-lt"/>
              </a:rPr>
              <a:t>]</a:t>
            </a:r>
            <a:endParaRPr lang="el-GR" b="1" dirty="0" smtClean="0">
              <a:latin typeface="+mj-lt"/>
            </a:endParaRPr>
          </a:p>
        </p:txBody>
      </p:sp>
      <p:pic>
        <p:nvPicPr>
          <p:cNvPr id="7" name="Picture 2" descr="Εξώφυλλο του βιβλίου"/>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47871" y="1600200"/>
            <a:ext cx="3239257" cy="45259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397861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 στριμωγμένα σπίτια </a:t>
            </a:r>
            <a:r>
              <a:rPr lang="el-GR" dirty="0" smtClean="0"/>
              <a:t>(2/2</a:t>
            </a:r>
            <a:r>
              <a:rPr lang="el-GR" dirty="0"/>
              <a:t>)</a:t>
            </a:r>
          </a:p>
        </p:txBody>
      </p:sp>
      <p:sp>
        <p:nvSpPr>
          <p:cNvPr id="3" name="Content Placeholder 2"/>
          <p:cNvSpPr>
            <a:spLocks noGrp="1"/>
          </p:cNvSpPr>
          <p:nvPr>
            <p:ph sz="half" idx="1"/>
          </p:nvPr>
        </p:nvSpPr>
        <p:spPr/>
        <p:txBody>
          <a:bodyPr>
            <a:noAutofit/>
          </a:bodyPr>
          <a:lstStyle/>
          <a:p>
            <a:r>
              <a:rPr lang="el-GR" sz="2400" dirty="0"/>
              <a:t>Τον απόλυτο συνωστισμό που επικρατεί σε παρόμοιους καταυλισμούς.</a:t>
            </a:r>
          </a:p>
          <a:p>
            <a:r>
              <a:rPr lang="el-GR" sz="2400" dirty="0" smtClean="0"/>
              <a:t>Την </a:t>
            </a:r>
            <a:r>
              <a:rPr lang="el-GR" sz="2400" dirty="0"/>
              <a:t>προσπάθεια της υπόλοιπης κοινωνίας να στοιβάξει τους απόκληρούς της σε πρόχειρες εγκαταστάσεις με μόνη έγνοια να  κρατηθούν μακριά από τα ντελικάτα μάτια των προνομιούχων  της. </a:t>
            </a:r>
          </a:p>
          <a:p>
            <a:endParaRPr lang="el-GR" sz="2400" dirty="0"/>
          </a:p>
          <a:p>
            <a:endParaRPr lang="el-GR" sz="2400" dirty="0"/>
          </a:p>
        </p:txBody>
      </p:sp>
      <p:sp>
        <p:nvSpPr>
          <p:cNvPr id="4" name="Content Placeholder 3"/>
          <p:cNvSpPr>
            <a:spLocks noGrp="1"/>
          </p:cNvSpPr>
          <p:nvPr>
            <p:ph sz="half" idx="2"/>
          </p:nvPr>
        </p:nvSpPr>
        <p:spPr/>
        <p:txBody>
          <a:bodyPr>
            <a:normAutofit/>
          </a:bodyPr>
          <a:lstStyle/>
          <a:p>
            <a:r>
              <a:rPr lang="el-GR" sz="2400" dirty="0" smtClean="0"/>
              <a:t>Την </a:t>
            </a:r>
            <a:r>
              <a:rPr lang="el-GR" sz="2400" dirty="0"/>
              <a:t>ευτέλεια της ανθρώπινης ζωής αναφορικά με όλους εκείνους που κατοικούν σε πόλεις-βουνά σκουπιδιών. </a:t>
            </a:r>
          </a:p>
          <a:p>
            <a:endParaRPr lang="el-GR" sz="2400" dirty="0"/>
          </a:p>
        </p:txBody>
      </p:sp>
    </p:spTree>
    <p:extLst>
      <p:ext uri="{BB962C8B-B14F-4D97-AF65-F5344CB8AC3E}">
        <p14:creationId xmlns:p14="http://schemas.microsoft.com/office/powerpoint/2010/main" val="4682951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γκρίζο παλτό (1/2)</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Σε μια τέτοια πόλη προσπαθεί να μεγαλώσει και το παλιόπαιδο μέσα σε ζωή και ρούχα δανεικά</a:t>
            </a:r>
            <a:r>
              <a:rPr lang="el-GR" dirty="0" smtClean="0"/>
              <a:t>.</a:t>
            </a:r>
            <a:endParaRPr lang="en-GB" dirty="0" smtClean="0"/>
          </a:p>
          <a:p>
            <a:pPr marL="0" indent="0">
              <a:buNone/>
            </a:pPr>
            <a:r>
              <a:rPr lang="el-GR" dirty="0"/>
              <a:t>Γι’ αυτό ιδιαίτερη έμφαση δίνεται στο θλιβερό γκρίζο παλτό που φορά και που του πέφτει τεράστιο. </a:t>
            </a:r>
            <a:r>
              <a:rPr lang="el-GR" dirty="0" smtClean="0"/>
              <a:t> </a:t>
            </a:r>
          </a:p>
          <a:p>
            <a:endParaRPr lang="el-GR" dirty="0"/>
          </a:p>
        </p:txBody>
      </p:sp>
      <p:pic>
        <p:nvPicPr>
          <p:cNvPr id="5" name="Picture 3" descr="Σελίδα του βιβλίου"/>
          <p:cNvPicPr>
            <a:picLocks noGrp="1" noChangeAspect="1" noChangeArrowheads="1"/>
          </p:cNvPicPr>
          <p:nvPr>
            <p:ph sz="half" idx="2"/>
          </p:nvPr>
        </p:nvPicPr>
        <p:blipFill>
          <a:blip r:embed="rId3" cstate="print"/>
          <a:srcRect/>
          <a:stretch>
            <a:fillRect/>
          </a:stretch>
        </p:blipFill>
        <p:spPr bwMode="auto">
          <a:xfrm>
            <a:off x="5164155" y="1600200"/>
            <a:ext cx="3006690" cy="4525963"/>
          </a:xfrm>
          <a:prstGeom prst="rect">
            <a:avLst/>
          </a:prstGeom>
          <a:noFill/>
        </p:spPr>
      </p:pic>
      <p:sp>
        <p:nvSpPr>
          <p:cNvPr id="6" name="TextBox 5"/>
          <p:cNvSpPr txBox="1"/>
          <p:nvPr/>
        </p:nvSpPr>
        <p:spPr>
          <a:xfrm>
            <a:off x="4511812" y="5457068"/>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a:latin typeface="+mj-lt"/>
              </a:rPr>
              <a:t>9</a:t>
            </a:r>
            <a:r>
              <a:rPr lang="el-GR" b="1" dirty="0" smtClean="0">
                <a:latin typeface="+mj-lt"/>
              </a:rPr>
              <a:t>]</a:t>
            </a:r>
          </a:p>
        </p:txBody>
      </p:sp>
    </p:spTree>
    <p:custDataLst>
      <p:tags r:id="rId1"/>
    </p:custDataLst>
    <p:extLst>
      <p:ext uri="{BB962C8B-B14F-4D97-AF65-F5344CB8AC3E}">
        <p14:creationId xmlns:p14="http://schemas.microsoft.com/office/powerpoint/2010/main" val="1367919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γκρίζο παλτό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dirty="0"/>
              <a:t>Όμως στο κείμενο αυτό το άθλιο παλτό αποκτά δύναμη σχεδόν συμβολική, αφού φαίνεται να ταυτίζεται με τις πανανθρώπινες ηθικές αρχές και να αντιπροσωπεύει τα όνειρα της μάνας του για αυτόν. </a:t>
            </a:r>
          </a:p>
          <a:p>
            <a:endParaRPr lang="el-GR" dirty="0"/>
          </a:p>
        </p:txBody>
      </p:sp>
      <p:pic>
        <p:nvPicPr>
          <p:cNvPr id="5" name="Picture 3" descr="Σελίδα του βιβλίου"/>
          <p:cNvPicPr>
            <a:picLocks noGrp="1" noChangeAspect="1" noChangeArrowheads="1"/>
          </p:cNvPicPr>
          <p:nvPr>
            <p:ph sz="half" idx="2"/>
          </p:nvPr>
        </p:nvPicPr>
        <p:blipFill>
          <a:blip r:embed="rId3" cstate="print"/>
          <a:srcRect/>
          <a:stretch>
            <a:fillRect/>
          </a:stretch>
        </p:blipFill>
        <p:spPr bwMode="auto">
          <a:xfrm>
            <a:off x="5164155" y="1600200"/>
            <a:ext cx="3006690" cy="4525963"/>
          </a:xfrm>
          <a:prstGeom prst="rect">
            <a:avLst/>
          </a:prstGeom>
          <a:noFill/>
        </p:spPr>
      </p:pic>
      <p:sp>
        <p:nvSpPr>
          <p:cNvPr id="6" name="TextBox 5"/>
          <p:cNvSpPr txBox="1"/>
          <p:nvPr/>
        </p:nvSpPr>
        <p:spPr>
          <a:xfrm>
            <a:off x="4511812" y="5457068"/>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a:latin typeface="+mj-lt"/>
              </a:rPr>
              <a:t>9</a:t>
            </a:r>
            <a:r>
              <a:rPr lang="el-GR" b="1" dirty="0" smtClean="0">
                <a:latin typeface="+mj-lt"/>
              </a:rPr>
              <a:t>]</a:t>
            </a:r>
          </a:p>
        </p:txBody>
      </p:sp>
    </p:spTree>
    <p:custDataLst>
      <p:tags r:id="rId1"/>
    </p:custDataLst>
    <p:extLst>
      <p:ext uri="{BB962C8B-B14F-4D97-AF65-F5344CB8AC3E}">
        <p14:creationId xmlns:p14="http://schemas.microsoft.com/office/powerpoint/2010/main" val="31745795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 δρόμος της εγκληματικότητας</a:t>
            </a:r>
            <a:endParaRPr lang="el-GR" dirty="0"/>
          </a:p>
        </p:txBody>
      </p:sp>
      <p:sp>
        <p:nvSpPr>
          <p:cNvPr id="3" name="Content Placeholder 2"/>
          <p:cNvSpPr>
            <a:spLocks noGrp="1"/>
          </p:cNvSpPr>
          <p:nvPr>
            <p:ph sz="half" idx="1"/>
          </p:nvPr>
        </p:nvSpPr>
        <p:spPr/>
        <p:txBody>
          <a:bodyPr/>
          <a:lstStyle/>
          <a:p>
            <a:pPr marL="0" indent="0">
              <a:buNone/>
            </a:pPr>
            <a:r>
              <a:rPr lang="el-GR" dirty="0"/>
              <a:t>Καθώς ο καιρός περνά το παλιόπαιδο αναπόφευκτα παίρνει το μόνο δρόμο που του έχει απομείνει, εκείνον της εγκληματικότητας.</a:t>
            </a:r>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4856830" y="1600200"/>
            <a:ext cx="3621339" cy="4525963"/>
          </a:xfrm>
          <a:prstGeom prst="rect">
            <a:avLst/>
          </a:prstGeom>
          <a:noFill/>
        </p:spPr>
      </p:pic>
      <p:sp>
        <p:nvSpPr>
          <p:cNvPr id="6" name="TextBox 5"/>
          <p:cNvSpPr txBox="1"/>
          <p:nvPr/>
        </p:nvSpPr>
        <p:spPr>
          <a:xfrm>
            <a:off x="4067944" y="5457068"/>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10</a:t>
            </a:r>
            <a:r>
              <a:rPr lang="el-GR" b="1" dirty="0" smtClean="0">
                <a:latin typeface="+mj-lt"/>
              </a:rPr>
              <a:t>]</a:t>
            </a:r>
          </a:p>
        </p:txBody>
      </p:sp>
    </p:spTree>
    <p:custDataLst>
      <p:tags r:id="rId1"/>
    </p:custDataLst>
    <p:extLst>
      <p:ext uri="{BB962C8B-B14F-4D97-AF65-F5344CB8AC3E}">
        <p14:creationId xmlns:p14="http://schemas.microsoft.com/office/powerpoint/2010/main" val="3806140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συμμορία</a:t>
            </a:r>
            <a:endParaRPr lang="el-GR" dirty="0"/>
          </a:p>
        </p:txBody>
      </p:sp>
      <p:sp>
        <p:nvSpPr>
          <p:cNvPr id="3" name="Content Placeholder 2"/>
          <p:cNvSpPr>
            <a:spLocks noGrp="1"/>
          </p:cNvSpPr>
          <p:nvPr>
            <p:ph sz="half" idx="1"/>
          </p:nvPr>
        </p:nvSpPr>
        <p:spPr/>
        <p:txBody>
          <a:bodyPr/>
          <a:lstStyle/>
          <a:p>
            <a:pPr marL="0" indent="0">
              <a:buNone/>
            </a:pPr>
            <a:r>
              <a:rPr lang="el-GR" dirty="0"/>
              <a:t>Εντάσσεται σε μια συμμορία παιδιών των δρόμων, συμμετέχει σε μικροκλοπές και εξασφαλίζει κάποια λίγα χρήματα, αλλά κυρίως την ικανοποίηση ότι κάπου ανήκει, με κάποιους είναι μαζί.</a:t>
            </a:r>
          </a:p>
          <a:p>
            <a:endParaRPr lang="el-GR" dirty="0"/>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4856830" y="1600200"/>
            <a:ext cx="3621339" cy="4525963"/>
          </a:xfrm>
          <a:prstGeom prst="rect">
            <a:avLst/>
          </a:prstGeom>
          <a:noFill/>
        </p:spPr>
      </p:pic>
      <p:sp>
        <p:nvSpPr>
          <p:cNvPr id="6" name="TextBox 5"/>
          <p:cNvSpPr txBox="1"/>
          <p:nvPr/>
        </p:nvSpPr>
        <p:spPr>
          <a:xfrm>
            <a:off x="4067944" y="5457068"/>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10</a:t>
            </a:r>
            <a:r>
              <a:rPr lang="el-GR" b="1" dirty="0" smtClean="0">
                <a:latin typeface="+mj-lt"/>
              </a:rPr>
              <a:t>]</a:t>
            </a:r>
          </a:p>
        </p:txBody>
      </p:sp>
    </p:spTree>
    <p:custDataLst>
      <p:tags r:id="rId1"/>
    </p:custDataLst>
    <p:extLst>
      <p:ext uri="{BB962C8B-B14F-4D97-AF65-F5344CB8AC3E}">
        <p14:creationId xmlns:p14="http://schemas.microsoft.com/office/powerpoint/2010/main" val="319602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«Το Παλιόπαιδο»</a:t>
            </a:r>
          </a:p>
        </p:txBody>
      </p:sp>
      <p:sp>
        <p:nvSpPr>
          <p:cNvPr id="6" name="Content Placeholder 5"/>
          <p:cNvSpPr>
            <a:spLocks noGrp="1"/>
          </p:cNvSpPr>
          <p:nvPr>
            <p:ph sz="half" idx="2"/>
          </p:nvPr>
        </p:nvSpPr>
        <p:spPr>
          <a:xfrm>
            <a:off x="3779912" y="1600200"/>
            <a:ext cx="4906888" cy="4525963"/>
          </a:xfrm>
        </p:spPr>
        <p:txBody>
          <a:bodyPr>
            <a:noAutofit/>
          </a:bodyPr>
          <a:lstStyle/>
          <a:p>
            <a:pPr marL="0" indent="0">
              <a:buNone/>
            </a:pPr>
            <a:r>
              <a:rPr lang="el-GR" b="1" dirty="0" smtClean="0"/>
              <a:t>«Το Παλιόπαιδο»,  </a:t>
            </a:r>
            <a:r>
              <a:rPr lang="el-GR" b="1" dirty="0"/>
              <a:t>Αγγελική </a:t>
            </a:r>
            <a:r>
              <a:rPr lang="el-GR" b="1" dirty="0" err="1"/>
              <a:t>Δαρλάση</a:t>
            </a:r>
            <a:r>
              <a:rPr lang="el-GR" b="1" dirty="0"/>
              <a:t> · εικονογράφηση Ίρις Σαμαρτζή. - 1η </a:t>
            </a:r>
            <a:r>
              <a:rPr lang="el-GR" b="1" dirty="0" err="1"/>
              <a:t>έκδ</a:t>
            </a:r>
            <a:r>
              <a:rPr lang="el-GR" b="1" dirty="0"/>
              <a:t>. - Αθήνα : Εκδόσεις Πατάκη, 2014</a:t>
            </a:r>
            <a:r>
              <a:rPr lang="el-GR" b="1" dirty="0" smtClean="0"/>
              <a:t>.</a:t>
            </a:r>
          </a:p>
          <a:p>
            <a:pPr marL="0" indent="0">
              <a:buNone/>
            </a:pPr>
            <a:r>
              <a:rPr lang="el-GR" dirty="0" smtClean="0"/>
              <a:t>Από </a:t>
            </a:r>
            <a:r>
              <a:rPr lang="el-GR" dirty="0"/>
              <a:t>την πρώτη στιγμή που το πήραμε στα χέρια μας δεν είχαμε καμία αμφιβολία ότι θα αποσπάσει βραβεία, κριτικών και κοινού. Και πραγματικά έτσι έγινε. </a:t>
            </a:r>
          </a:p>
          <a:p>
            <a:endParaRPr lang="el-GR" dirty="0"/>
          </a:p>
        </p:txBody>
      </p:sp>
      <p:pic>
        <p:nvPicPr>
          <p:cNvPr id="1026" name="Picture 2" descr="Εξώφυλλο του βιβλίου"/>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3239257"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3568" y="5625244"/>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spTree>
    <p:custDataLst>
      <p:tags r:id="rId1"/>
    </p:custDataLst>
    <p:extLst>
      <p:ext uri="{BB962C8B-B14F-4D97-AF65-F5344CB8AC3E}">
        <p14:creationId xmlns:p14="http://schemas.microsoft.com/office/powerpoint/2010/main" val="11272030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a:t>
            </a:r>
            <a:r>
              <a:rPr lang="el-GR" dirty="0"/>
              <a:t>όπλο (1/2)</a:t>
            </a:r>
          </a:p>
        </p:txBody>
      </p:sp>
      <p:sp>
        <p:nvSpPr>
          <p:cNvPr id="3" name="Content Placeholder 2"/>
          <p:cNvSpPr>
            <a:spLocks noGrp="1"/>
          </p:cNvSpPr>
          <p:nvPr>
            <p:ph sz="half" idx="1"/>
          </p:nvPr>
        </p:nvSpPr>
        <p:spPr/>
        <p:txBody>
          <a:bodyPr/>
          <a:lstStyle/>
          <a:p>
            <a:pPr marL="0" indent="0">
              <a:buNone/>
            </a:pPr>
            <a:r>
              <a:rPr lang="el-GR" dirty="0"/>
              <a:t>Μάλιστα προκειμένου να αποκτήσει μια ταυτότητα δεν διστάζει να κρατήσει και όπλο, και ας τον βαραίνει πραγματικά μέσα στην τσέπη του. </a:t>
            </a:r>
          </a:p>
          <a:p>
            <a:endParaRPr lang="el-GR" dirty="0"/>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5152743" y="1600200"/>
            <a:ext cx="3029514" cy="4525963"/>
          </a:xfrm>
          <a:prstGeom prst="rect">
            <a:avLst/>
          </a:prstGeom>
          <a:noFill/>
        </p:spPr>
      </p:pic>
      <p:sp>
        <p:nvSpPr>
          <p:cNvPr id="6" name="TextBox 5"/>
          <p:cNvSpPr txBox="1"/>
          <p:nvPr/>
        </p:nvSpPr>
        <p:spPr>
          <a:xfrm>
            <a:off x="4407921" y="5457068"/>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11</a:t>
            </a:r>
            <a:r>
              <a:rPr lang="el-GR" b="1" dirty="0" smtClean="0">
                <a:latin typeface="+mj-lt"/>
              </a:rPr>
              <a:t>]</a:t>
            </a:r>
          </a:p>
        </p:txBody>
      </p:sp>
    </p:spTree>
    <p:custDataLst>
      <p:tags r:id="rId1"/>
    </p:custDataLst>
    <p:extLst>
      <p:ext uri="{BB962C8B-B14F-4D97-AF65-F5344CB8AC3E}">
        <p14:creationId xmlns:p14="http://schemas.microsoft.com/office/powerpoint/2010/main" val="198191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όπλο </a:t>
            </a:r>
            <a:r>
              <a:rPr lang="el-GR" dirty="0" smtClean="0"/>
              <a:t>(2/2</a:t>
            </a:r>
            <a:r>
              <a:rPr lang="el-GR" dirty="0"/>
              <a:t>)</a:t>
            </a:r>
          </a:p>
        </p:txBody>
      </p:sp>
      <p:sp>
        <p:nvSpPr>
          <p:cNvPr id="3" name="Content Placeholder 2"/>
          <p:cNvSpPr>
            <a:spLocks noGrp="1"/>
          </p:cNvSpPr>
          <p:nvPr>
            <p:ph sz="half" idx="1"/>
          </p:nvPr>
        </p:nvSpPr>
        <p:spPr/>
        <p:txBody>
          <a:bodyPr>
            <a:normAutofit fontScale="92500"/>
          </a:bodyPr>
          <a:lstStyle/>
          <a:p>
            <a:pPr marL="0" indent="0">
              <a:buNone/>
            </a:pPr>
            <a:r>
              <a:rPr lang="el-GR" dirty="0"/>
              <a:t>Για αυτό και η εικόνα χρησιμοποιεί την τεχνική του διανοητικού ρεαλισμού, δείχνει δηλαδή κάτι που δεν φαίνεται, αυτό που κρύβεται στο εσωτερικό. Το βάρος που συνεπάγεται για το παιδί το όπλο που φυλάει στην τσέπη του είναι τεράστιο, σχεδόν αβάσταχτο. </a:t>
            </a:r>
          </a:p>
          <a:p>
            <a:endParaRPr lang="el-GR" dirty="0"/>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5152743" y="1600200"/>
            <a:ext cx="3029514" cy="4525963"/>
          </a:xfrm>
          <a:prstGeom prst="rect">
            <a:avLst/>
          </a:prstGeom>
          <a:noFill/>
        </p:spPr>
      </p:pic>
      <p:sp>
        <p:nvSpPr>
          <p:cNvPr id="6" name="TextBox 5"/>
          <p:cNvSpPr txBox="1"/>
          <p:nvPr/>
        </p:nvSpPr>
        <p:spPr>
          <a:xfrm>
            <a:off x="4407921" y="5457068"/>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11</a:t>
            </a:r>
            <a:r>
              <a:rPr lang="el-GR" b="1" dirty="0" smtClean="0">
                <a:latin typeface="+mj-lt"/>
              </a:rPr>
              <a:t>]</a:t>
            </a:r>
          </a:p>
        </p:txBody>
      </p:sp>
    </p:spTree>
    <p:custDataLst>
      <p:tags r:id="rId1"/>
    </p:custDataLst>
    <p:extLst>
      <p:ext uri="{BB962C8B-B14F-4D97-AF65-F5344CB8AC3E}">
        <p14:creationId xmlns:p14="http://schemas.microsoft.com/office/powerpoint/2010/main" val="18387044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βιολί</a:t>
            </a:r>
            <a:endParaRPr lang="el-GR" dirty="0"/>
          </a:p>
        </p:txBody>
      </p:sp>
      <p:sp>
        <p:nvSpPr>
          <p:cNvPr id="3" name="Content Placeholder 2"/>
          <p:cNvSpPr>
            <a:spLocks noGrp="1"/>
          </p:cNvSpPr>
          <p:nvPr>
            <p:ph sz="half" idx="1"/>
          </p:nvPr>
        </p:nvSpPr>
        <p:spPr>
          <a:xfrm>
            <a:off x="457200" y="1600200"/>
            <a:ext cx="4474840" cy="4525963"/>
          </a:xfrm>
        </p:spPr>
        <p:txBody>
          <a:bodyPr>
            <a:noAutofit/>
          </a:bodyPr>
          <a:lstStyle/>
          <a:p>
            <a:pPr marL="0" indent="0">
              <a:buNone/>
            </a:pPr>
            <a:r>
              <a:rPr lang="el-GR" sz="2600" dirty="0"/>
              <a:t>Ώσπου μια μέρα συμβαίνει η μεγάλη ανατροπή στη ζωή του: Επιχειρεί να ληστέψει έναν νεαρό δάσκαλο μουσικής. Εκείνος δεν έχει αντίρρηση να του δώσει το πορτοφόλι του, φτάνει το παιδί να του υποσχεθεί ότι θα κάνει κάποια μαθήματα μουσικής ανταλλάσσοντας το όπλο που κρατά με ένα … βιολί. </a:t>
            </a:r>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5128525" y="1600200"/>
            <a:ext cx="3077949" cy="4525963"/>
          </a:xfrm>
          <a:prstGeom prst="rect">
            <a:avLst/>
          </a:prstGeom>
          <a:noFill/>
        </p:spPr>
      </p:pic>
      <p:sp>
        <p:nvSpPr>
          <p:cNvPr id="6" name="TextBox 5"/>
          <p:cNvSpPr txBox="1"/>
          <p:nvPr/>
        </p:nvSpPr>
        <p:spPr>
          <a:xfrm>
            <a:off x="4407920" y="5792216"/>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12</a:t>
            </a:r>
            <a:r>
              <a:rPr lang="el-GR" b="1" dirty="0" smtClean="0">
                <a:latin typeface="+mj-lt"/>
              </a:rPr>
              <a:t>]</a:t>
            </a:r>
          </a:p>
        </p:txBody>
      </p:sp>
    </p:spTree>
    <p:custDataLst>
      <p:tags r:id="rId1"/>
    </p:custDataLst>
    <p:extLst>
      <p:ext uri="{BB962C8B-B14F-4D97-AF65-F5344CB8AC3E}">
        <p14:creationId xmlns:p14="http://schemas.microsoft.com/office/powerpoint/2010/main" val="519193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χαρά της </a:t>
            </a:r>
            <a:r>
              <a:rPr lang="el-GR" dirty="0"/>
              <a:t>μουσικής (</a:t>
            </a:r>
            <a:r>
              <a:rPr lang="el-GR" dirty="0" smtClean="0"/>
              <a:t>1/3)</a:t>
            </a:r>
            <a:endParaRPr lang="el-GR" dirty="0"/>
          </a:p>
        </p:txBody>
      </p:sp>
      <p:sp>
        <p:nvSpPr>
          <p:cNvPr id="3" name="Content Placeholder 2"/>
          <p:cNvSpPr>
            <a:spLocks noGrp="1"/>
          </p:cNvSpPr>
          <p:nvPr>
            <p:ph sz="half" idx="1"/>
          </p:nvPr>
        </p:nvSpPr>
        <p:spPr>
          <a:xfrm>
            <a:off x="457200" y="1600200"/>
            <a:ext cx="4330824" cy="4525963"/>
          </a:xfrm>
        </p:spPr>
        <p:txBody>
          <a:bodyPr>
            <a:noAutofit/>
          </a:bodyPr>
          <a:lstStyle/>
          <a:p>
            <a:pPr marL="0" indent="0">
              <a:buNone/>
            </a:pPr>
            <a:r>
              <a:rPr lang="el-GR" dirty="0"/>
              <a:t>Το παιδί δέχεται και γίνεται μέλος μιας ορχήστρας παιδιών του δρόμου. </a:t>
            </a:r>
            <a:endParaRPr lang="el-GR" dirty="0" smtClean="0"/>
          </a:p>
          <a:p>
            <a:pPr marL="0" indent="0">
              <a:buNone/>
            </a:pPr>
            <a:r>
              <a:rPr lang="el-GR" dirty="0" smtClean="0"/>
              <a:t>Τώρα </a:t>
            </a:r>
            <a:r>
              <a:rPr lang="el-GR" dirty="0"/>
              <a:t>ανήκει κάπου, τώρα είναι κάποιος. Και αυτό από μόνο του τού δίνει τη δυνατότητα να εγκαταλείψει, μπρος στη χαρά της μουσικής, την παιδική συμμορία. </a:t>
            </a:r>
          </a:p>
          <a:p>
            <a:endParaRPr lang="el-GR" dirty="0"/>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5248597" y="1600200"/>
            <a:ext cx="2837806" cy="4525963"/>
          </a:xfrm>
          <a:prstGeom prst="rect">
            <a:avLst/>
          </a:prstGeom>
          <a:noFill/>
        </p:spPr>
      </p:pic>
      <p:sp>
        <p:nvSpPr>
          <p:cNvPr id="6" name="TextBox 5"/>
          <p:cNvSpPr txBox="1"/>
          <p:nvPr/>
        </p:nvSpPr>
        <p:spPr>
          <a:xfrm>
            <a:off x="4407920" y="5792216"/>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13</a:t>
            </a:r>
            <a:r>
              <a:rPr lang="el-GR" b="1" dirty="0" smtClean="0">
                <a:latin typeface="+mj-lt"/>
              </a:rPr>
              <a:t>]</a:t>
            </a:r>
          </a:p>
        </p:txBody>
      </p:sp>
    </p:spTree>
    <p:custDataLst>
      <p:tags r:id="rId1"/>
    </p:custDataLst>
    <p:extLst>
      <p:ext uri="{BB962C8B-B14F-4D97-AF65-F5344CB8AC3E}">
        <p14:creationId xmlns:p14="http://schemas.microsoft.com/office/powerpoint/2010/main" val="2334952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χαρά της μουσικής </a:t>
            </a:r>
            <a:r>
              <a:rPr lang="el-GR" dirty="0" smtClean="0"/>
              <a:t>(2/3</a:t>
            </a:r>
            <a:r>
              <a:rPr lang="el-GR" dirty="0"/>
              <a:t>)</a:t>
            </a:r>
          </a:p>
        </p:txBody>
      </p:sp>
      <p:sp>
        <p:nvSpPr>
          <p:cNvPr id="3" name="Content Placeholder 2"/>
          <p:cNvSpPr>
            <a:spLocks noGrp="1"/>
          </p:cNvSpPr>
          <p:nvPr>
            <p:ph sz="half" idx="1"/>
          </p:nvPr>
        </p:nvSpPr>
        <p:spPr/>
        <p:txBody>
          <a:bodyPr/>
          <a:lstStyle/>
          <a:p>
            <a:pPr marL="0" indent="0">
              <a:buNone/>
            </a:pPr>
            <a:r>
              <a:rPr lang="el-GR" dirty="0"/>
              <a:t>Καταφέρνει να μεγαλώσει παρέα με τις νότες κάνοντας πιο όμορφη τη ζωή τη δική του, αλλά και όσων βρίσκονται δίπλα του,  στην οικογένεια, τη γειτονιά, τον κόσμο. </a:t>
            </a:r>
          </a:p>
          <a:p>
            <a:endParaRPr lang="el-GR" dirty="0"/>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5248597" y="1600200"/>
            <a:ext cx="2837806" cy="4525963"/>
          </a:xfrm>
          <a:prstGeom prst="rect">
            <a:avLst/>
          </a:prstGeom>
          <a:noFill/>
        </p:spPr>
      </p:pic>
      <p:sp>
        <p:nvSpPr>
          <p:cNvPr id="6" name="TextBox 5"/>
          <p:cNvSpPr txBox="1"/>
          <p:nvPr/>
        </p:nvSpPr>
        <p:spPr>
          <a:xfrm>
            <a:off x="4407920" y="5792216"/>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13</a:t>
            </a:r>
            <a:r>
              <a:rPr lang="el-GR" b="1" dirty="0" smtClean="0">
                <a:latin typeface="+mj-lt"/>
              </a:rPr>
              <a:t>]</a:t>
            </a:r>
          </a:p>
        </p:txBody>
      </p:sp>
    </p:spTree>
    <p:custDataLst>
      <p:tags r:id="rId1"/>
    </p:custDataLst>
    <p:extLst>
      <p:ext uri="{BB962C8B-B14F-4D97-AF65-F5344CB8AC3E}">
        <p14:creationId xmlns:p14="http://schemas.microsoft.com/office/powerpoint/2010/main" val="41637970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χαρά της μουσικής </a:t>
            </a:r>
            <a:r>
              <a:rPr lang="el-GR" dirty="0" smtClean="0"/>
              <a:t>(3/3</a:t>
            </a:r>
            <a:r>
              <a:rPr lang="el-GR" dirty="0"/>
              <a:t>)</a:t>
            </a:r>
          </a:p>
        </p:txBody>
      </p:sp>
      <p:sp>
        <p:nvSpPr>
          <p:cNvPr id="3" name="Content Placeholder 2"/>
          <p:cNvSpPr>
            <a:spLocks noGrp="1"/>
          </p:cNvSpPr>
          <p:nvPr>
            <p:ph sz="half" idx="1"/>
          </p:nvPr>
        </p:nvSpPr>
        <p:spPr/>
        <p:txBody>
          <a:bodyPr/>
          <a:lstStyle/>
          <a:p>
            <a:pPr marL="0" indent="0">
              <a:buNone/>
            </a:pPr>
            <a:r>
              <a:rPr lang="el-GR" dirty="0"/>
              <a:t>Το όπλο του τώρα είναι το δοξάρι του.</a:t>
            </a:r>
          </a:p>
          <a:p>
            <a:endParaRPr lang="el-GR" dirty="0"/>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5070534" y="1600200"/>
            <a:ext cx="3193931" cy="4525963"/>
          </a:xfrm>
          <a:prstGeom prst="rect">
            <a:avLst/>
          </a:prstGeom>
          <a:noFill/>
        </p:spPr>
      </p:pic>
      <p:sp>
        <p:nvSpPr>
          <p:cNvPr id="6" name="TextBox 5"/>
          <p:cNvSpPr txBox="1"/>
          <p:nvPr/>
        </p:nvSpPr>
        <p:spPr>
          <a:xfrm>
            <a:off x="4407920" y="5792216"/>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14</a:t>
            </a:r>
            <a:r>
              <a:rPr lang="el-GR" b="1" dirty="0" smtClean="0">
                <a:latin typeface="+mj-lt"/>
              </a:rPr>
              <a:t>]</a:t>
            </a:r>
          </a:p>
        </p:txBody>
      </p:sp>
    </p:spTree>
    <p:custDataLst>
      <p:tags r:id="rId1"/>
    </p:custDataLst>
    <p:extLst>
      <p:ext uri="{BB962C8B-B14F-4D97-AF65-F5344CB8AC3E}">
        <p14:creationId xmlns:p14="http://schemas.microsoft.com/office/powerpoint/2010/main" val="3622997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a:t>
            </a:r>
            <a:r>
              <a:rPr lang="el-GR" dirty="0"/>
              <a:t>ενδυμασία (</a:t>
            </a:r>
            <a:r>
              <a:rPr lang="el-GR" dirty="0" smtClean="0"/>
              <a:t>1/4)</a:t>
            </a:r>
            <a:endParaRPr lang="el-GR" dirty="0"/>
          </a:p>
        </p:txBody>
      </p:sp>
      <p:sp>
        <p:nvSpPr>
          <p:cNvPr id="3" name="Content Placeholder 2"/>
          <p:cNvSpPr>
            <a:spLocks noGrp="1"/>
          </p:cNvSpPr>
          <p:nvPr>
            <p:ph sz="half" idx="1"/>
          </p:nvPr>
        </p:nvSpPr>
        <p:spPr/>
        <p:txBody>
          <a:bodyPr/>
          <a:lstStyle/>
          <a:p>
            <a:pPr marL="0" indent="0">
              <a:buNone/>
            </a:pPr>
            <a:r>
              <a:rPr lang="el-GR" dirty="0"/>
              <a:t>Οι διαφορετικές φάσεις της ζωής του αποτυπώνονται πάλι και στα ρούχα του.</a:t>
            </a:r>
          </a:p>
          <a:p>
            <a:endParaRPr lang="el-GR" dirty="0"/>
          </a:p>
        </p:txBody>
      </p:sp>
      <p:pic>
        <p:nvPicPr>
          <p:cNvPr id="5" name="Picture 3" descr="Σελίδα του βιβλίου"/>
          <p:cNvPicPr>
            <a:picLocks noGrp="1" noChangeAspect="1" noChangeArrowheads="1"/>
          </p:cNvPicPr>
          <p:nvPr>
            <p:ph sz="half" idx="2"/>
          </p:nvPr>
        </p:nvPicPr>
        <p:blipFill>
          <a:blip r:embed="rId3" cstate="print"/>
          <a:srcRect/>
          <a:stretch>
            <a:fillRect/>
          </a:stretch>
        </p:blipFill>
        <p:spPr bwMode="auto">
          <a:xfrm>
            <a:off x="5164155" y="1600200"/>
            <a:ext cx="3006690" cy="4525963"/>
          </a:xfrm>
          <a:prstGeom prst="rect">
            <a:avLst/>
          </a:prstGeom>
          <a:noFill/>
        </p:spPr>
      </p:pic>
      <p:sp>
        <p:nvSpPr>
          <p:cNvPr id="6" name="TextBox 5"/>
          <p:cNvSpPr txBox="1"/>
          <p:nvPr/>
        </p:nvSpPr>
        <p:spPr>
          <a:xfrm>
            <a:off x="4511812" y="5457068"/>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a:latin typeface="+mj-lt"/>
              </a:rPr>
              <a:t>9</a:t>
            </a:r>
            <a:r>
              <a:rPr lang="el-GR" b="1" dirty="0" smtClean="0">
                <a:latin typeface="+mj-lt"/>
              </a:rPr>
              <a:t>]</a:t>
            </a:r>
          </a:p>
        </p:txBody>
      </p:sp>
    </p:spTree>
    <p:custDataLst>
      <p:tags r:id="rId1"/>
    </p:custDataLst>
    <p:extLst>
      <p:ext uri="{BB962C8B-B14F-4D97-AF65-F5344CB8AC3E}">
        <p14:creationId xmlns:p14="http://schemas.microsoft.com/office/powerpoint/2010/main" val="36807797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ενδυμασία </a:t>
            </a:r>
            <a:r>
              <a:rPr lang="el-GR" dirty="0" smtClean="0"/>
              <a:t>(2/4)</a:t>
            </a:r>
            <a:endParaRPr lang="el-GR" dirty="0"/>
          </a:p>
        </p:txBody>
      </p:sp>
      <p:sp>
        <p:nvSpPr>
          <p:cNvPr id="3" name="Content Placeholder 2"/>
          <p:cNvSpPr>
            <a:spLocks noGrp="1"/>
          </p:cNvSpPr>
          <p:nvPr>
            <p:ph sz="half" idx="1"/>
          </p:nvPr>
        </p:nvSpPr>
        <p:spPr/>
        <p:txBody>
          <a:bodyPr/>
          <a:lstStyle/>
          <a:p>
            <a:pPr marL="0" indent="0">
              <a:buNone/>
            </a:pPr>
            <a:r>
              <a:rPr lang="el-GR" dirty="0"/>
              <a:t>Όταν μπλέκει με την παιδική συμμορία αντικαθιστά το τεράστιο γκρι παλτό που του έδωσε η μάνα του με ένα μπλε μπουφάν. </a:t>
            </a:r>
          </a:p>
          <a:p>
            <a:endParaRPr lang="el-GR" dirty="0"/>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5129216" y="1600200"/>
            <a:ext cx="3076568" cy="4525963"/>
          </a:xfrm>
          <a:prstGeom prst="rect">
            <a:avLst/>
          </a:prstGeom>
          <a:noFill/>
        </p:spPr>
      </p:pic>
      <p:sp>
        <p:nvSpPr>
          <p:cNvPr id="7" name="TextBox 6"/>
          <p:cNvSpPr txBox="1"/>
          <p:nvPr/>
        </p:nvSpPr>
        <p:spPr>
          <a:xfrm>
            <a:off x="4407920" y="5792216"/>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15</a:t>
            </a:r>
            <a:r>
              <a:rPr lang="el-GR" b="1" dirty="0" smtClean="0">
                <a:latin typeface="+mj-lt"/>
              </a:rPr>
              <a:t>]</a:t>
            </a:r>
          </a:p>
        </p:txBody>
      </p:sp>
    </p:spTree>
    <p:custDataLst>
      <p:tags r:id="rId1"/>
    </p:custDataLst>
    <p:extLst>
      <p:ext uri="{BB962C8B-B14F-4D97-AF65-F5344CB8AC3E}">
        <p14:creationId xmlns:p14="http://schemas.microsoft.com/office/powerpoint/2010/main" val="37734485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ενδυμασία </a:t>
            </a:r>
            <a:r>
              <a:rPr lang="el-GR" dirty="0" smtClean="0"/>
              <a:t>(3/4</a:t>
            </a:r>
            <a:r>
              <a:rPr lang="el-GR" dirty="0"/>
              <a:t>)</a:t>
            </a:r>
          </a:p>
        </p:txBody>
      </p:sp>
      <p:sp>
        <p:nvSpPr>
          <p:cNvPr id="3" name="Content Placeholder 2"/>
          <p:cNvSpPr>
            <a:spLocks noGrp="1"/>
          </p:cNvSpPr>
          <p:nvPr>
            <p:ph sz="half" idx="1"/>
          </p:nvPr>
        </p:nvSpPr>
        <p:spPr/>
        <p:txBody>
          <a:bodyPr/>
          <a:lstStyle/>
          <a:p>
            <a:pPr marL="0" indent="0">
              <a:buNone/>
            </a:pPr>
            <a:r>
              <a:rPr lang="el-GR" dirty="0"/>
              <a:t>Αν και η Σαμαρτζή συνειδητά ποτέ δεν πρόσθεσε ούτε μια υποψία αισιόδοξου γαλάζιου στο ρούχο που επέλεξε να φορέσει στην πιο μαύρη περίοδο της ζωής του. </a:t>
            </a:r>
          </a:p>
          <a:p>
            <a:endParaRPr lang="el-GR" dirty="0"/>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5129216" y="1600200"/>
            <a:ext cx="3076568" cy="4525963"/>
          </a:xfrm>
          <a:prstGeom prst="rect">
            <a:avLst/>
          </a:prstGeom>
          <a:noFill/>
        </p:spPr>
      </p:pic>
      <p:sp>
        <p:nvSpPr>
          <p:cNvPr id="6" name="TextBox 5"/>
          <p:cNvSpPr txBox="1"/>
          <p:nvPr/>
        </p:nvSpPr>
        <p:spPr>
          <a:xfrm>
            <a:off x="4407920" y="5792216"/>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15</a:t>
            </a:r>
            <a:r>
              <a:rPr lang="el-GR" b="1" dirty="0" smtClean="0">
                <a:latin typeface="+mj-lt"/>
              </a:rPr>
              <a:t>]</a:t>
            </a:r>
          </a:p>
        </p:txBody>
      </p:sp>
    </p:spTree>
    <p:custDataLst>
      <p:tags r:id="rId1"/>
    </p:custDataLst>
    <p:extLst>
      <p:ext uri="{BB962C8B-B14F-4D97-AF65-F5344CB8AC3E}">
        <p14:creationId xmlns:p14="http://schemas.microsoft.com/office/powerpoint/2010/main" val="3867488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ενδυμασία </a:t>
            </a:r>
            <a:r>
              <a:rPr lang="el-GR" dirty="0" smtClean="0"/>
              <a:t>(4/4</a:t>
            </a:r>
            <a:r>
              <a:rPr lang="el-GR" dirty="0"/>
              <a:t>)</a:t>
            </a:r>
          </a:p>
        </p:txBody>
      </p:sp>
      <p:sp>
        <p:nvSpPr>
          <p:cNvPr id="3" name="Content Placeholder 2"/>
          <p:cNvSpPr>
            <a:spLocks noGrp="1"/>
          </p:cNvSpPr>
          <p:nvPr>
            <p:ph sz="half" idx="1"/>
          </p:nvPr>
        </p:nvSpPr>
        <p:spPr>
          <a:xfrm>
            <a:off x="457200" y="1600200"/>
            <a:ext cx="4474840" cy="4525963"/>
          </a:xfrm>
        </p:spPr>
        <p:txBody>
          <a:bodyPr>
            <a:noAutofit/>
          </a:bodyPr>
          <a:lstStyle/>
          <a:p>
            <a:pPr marL="0" indent="0">
              <a:buNone/>
            </a:pPr>
            <a:r>
              <a:rPr lang="el-GR" dirty="0"/>
              <a:t>Όταν πάλι έγινε μέλος της παιδικής ορχήστρας ξαναφόρεσε το γκρι παλτό του. Και το κράτησε μέχρι που έπαψε να του κάνει. </a:t>
            </a:r>
            <a:endParaRPr lang="el-GR" dirty="0" smtClean="0"/>
          </a:p>
          <a:p>
            <a:pPr marL="0" indent="0">
              <a:buNone/>
            </a:pPr>
            <a:r>
              <a:rPr lang="el-GR" dirty="0" smtClean="0"/>
              <a:t>Το </a:t>
            </a:r>
            <a:r>
              <a:rPr lang="el-GR" dirty="0"/>
              <a:t>φύλαξε τότε στην κρεμάστρα, νοσταλγική ανάμνηση μιας αθώας παιδικότητας, που σε πείσμα όλων, κατάφερε να νικήσει. </a:t>
            </a:r>
          </a:p>
          <a:p>
            <a:endParaRPr lang="el-GR" dirty="0"/>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5235107" y="1600200"/>
            <a:ext cx="2864785" cy="4525963"/>
          </a:xfrm>
          <a:prstGeom prst="rect">
            <a:avLst/>
          </a:prstGeom>
          <a:noFill/>
        </p:spPr>
      </p:pic>
      <p:sp>
        <p:nvSpPr>
          <p:cNvPr id="6" name="TextBox 5"/>
          <p:cNvSpPr txBox="1"/>
          <p:nvPr/>
        </p:nvSpPr>
        <p:spPr>
          <a:xfrm>
            <a:off x="8100392" y="5792216"/>
            <a:ext cx="679955"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16</a:t>
            </a:r>
            <a:r>
              <a:rPr lang="el-GR" b="1" dirty="0" smtClean="0">
                <a:latin typeface="+mj-lt"/>
              </a:rPr>
              <a:t>]</a:t>
            </a:r>
          </a:p>
        </p:txBody>
      </p:sp>
    </p:spTree>
    <p:custDataLst>
      <p:tags r:id="rId1"/>
    </p:custDataLst>
    <p:extLst>
      <p:ext uri="{BB962C8B-B14F-4D97-AF65-F5344CB8AC3E}">
        <p14:creationId xmlns:p14="http://schemas.microsoft.com/office/powerpoint/2010/main" val="2958161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Μεταφράσεις</a:t>
            </a:r>
            <a:endParaRPr lang="el-GR" dirty="0"/>
          </a:p>
        </p:txBody>
      </p:sp>
      <p:sp>
        <p:nvSpPr>
          <p:cNvPr id="4" name="Content Placeholder 3"/>
          <p:cNvSpPr>
            <a:spLocks noGrp="1"/>
          </p:cNvSpPr>
          <p:nvPr>
            <p:ph sz="half" idx="2"/>
          </p:nvPr>
        </p:nvSpPr>
        <p:spPr>
          <a:xfrm>
            <a:off x="4211960" y="1700808"/>
            <a:ext cx="4474840" cy="4425355"/>
          </a:xfrm>
        </p:spPr>
        <p:txBody>
          <a:bodyPr>
            <a:normAutofit/>
          </a:bodyPr>
          <a:lstStyle/>
          <a:p>
            <a:pPr marL="0" indent="0">
              <a:buNone/>
            </a:pPr>
            <a:r>
              <a:rPr lang="el-GR" dirty="0"/>
              <a:t>Οι αναγνώστες το αγάπησαν και γρήγορα εξάντλησαν την πρώτη του έκδοση. </a:t>
            </a:r>
            <a:endParaRPr lang="en-GB" dirty="0" smtClean="0"/>
          </a:p>
          <a:p>
            <a:pPr marL="0" indent="0">
              <a:buNone/>
            </a:pPr>
            <a:r>
              <a:rPr lang="el-GR" dirty="0" smtClean="0"/>
              <a:t>Αμέσως </a:t>
            </a:r>
            <a:r>
              <a:rPr lang="el-GR" dirty="0"/>
              <a:t>σχεδόν το βιβλίο μεταφράστηκε στα τούρκικα και εξαντλήθηκε και εκεί, ενώ ήδη ετοιμάζεται η μετάφρασή του στα κορεάτικα. </a:t>
            </a:r>
          </a:p>
          <a:p>
            <a:endParaRPr lang="el-GR" dirty="0"/>
          </a:p>
        </p:txBody>
      </p:sp>
      <p:pic>
        <p:nvPicPr>
          <p:cNvPr id="5" name="Picture 2" descr="Εξώφυλλο του βιβλίου στην τούρκικη έκδοση"/>
          <p:cNvPicPr>
            <a:picLocks noGrp="1" noChangeAspect="1" noChangeArrowheads="1"/>
          </p:cNvPicPr>
          <p:nvPr>
            <p:ph sz="half" idx="1"/>
          </p:nvPr>
        </p:nvPicPr>
        <p:blipFill>
          <a:blip r:embed="rId3" cstate="print"/>
          <a:srcRect l="9695" t="632" r="1209" b="7090"/>
          <a:stretch>
            <a:fillRect/>
          </a:stretch>
        </p:blipFill>
        <p:spPr bwMode="auto">
          <a:xfrm>
            <a:off x="611560" y="1628800"/>
            <a:ext cx="3277421" cy="4525963"/>
          </a:xfrm>
          <a:prstGeom prst="rect">
            <a:avLst/>
          </a:prstGeom>
          <a:noFill/>
        </p:spPr>
      </p:pic>
      <p:sp>
        <p:nvSpPr>
          <p:cNvPr id="6" name="TextBox 5"/>
          <p:cNvSpPr txBox="1"/>
          <p:nvPr/>
        </p:nvSpPr>
        <p:spPr>
          <a:xfrm>
            <a:off x="4067944" y="5877272"/>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2</a:t>
            </a:r>
            <a:r>
              <a:rPr lang="el-GR" b="1" dirty="0" smtClean="0">
                <a:latin typeface="+mj-lt"/>
              </a:rPr>
              <a:t>]</a:t>
            </a:r>
          </a:p>
        </p:txBody>
      </p:sp>
    </p:spTree>
    <p:custDataLst>
      <p:tags r:id="rId1"/>
    </p:custDataLst>
    <p:extLst>
      <p:ext uri="{BB962C8B-B14F-4D97-AF65-F5344CB8AC3E}">
        <p14:creationId xmlns:p14="http://schemas.microsoft.com/office/powerpoint/2010/main" val="2427479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a:t>
            </a:r>
            <a:r>
              <a:rPr lang="el-GR" dirty="0"/>
              <a:t>κόκκινο </a:t>
            </a:r>
            <a:r>
              <a:rPr lang="el-GR" dirty="0" smtClean="0"/>
              <a:t>(1/2)</a:t>
            </a:r>
            <a:endParaRPr lang="el-GR" dirty="0"/>
          </a:p>
        </p:txBody>
      </p:sp>
      <p:sp>
        <p:nvSpPr>
          <p:cNvPr id="3" name="Content Placeholder 2"/>
          <p:cNvSpPr>
            <a:spLocks noGrp="1"/>
          </p:cNvSpPr>
          <p:nvPr>
            <p:ph sz="half" idx="1"/>
          </p:nvPr>
        </p:nvSpPr>
        <p:spPr/>
        <p:txBody>
          <a:bodyPr>
            <a:normAutofit/>
          </a:bodyPr>
          <a:lstStyle/>
          <a:p>
            <a:pPr marL="0" indent="0">
              <a:buNone/>
            </a:pPr>
            <a:r>
              <a:rPr lang="el-GR" dirty="0"/>
              <a:t>Από την άλλη, η αλλαγή στη ζωή του Παλιόπαιδου αισθητοποιείται εικονογραφικά με την απότομη αύξηση της χρήσης του κόκκινου, του μόνου χρώματος, που αμφισβήτησε στις εικόνες την παντοκρατορία του μαύρου. </a:t>
            </a:r>
          </a:p>
          <a:p>
            <a:endParaRPr lang="el-GR" dirty="0"/>
          </a:p>
        </p:txBody>
      </p:sp>
      <p:pic>
        <p:nvPicPr>
          <p:cNvPr id="5"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4648200" y="1668084"/>
            <a:ext cx="4038600" cy="4390195"/>
          </a:xfrm>
          <a:prstGeom prst="rect">
            <a:avLst/>
          </a:prstGeom>
          <a:noFill/>
        </p:spPr>
      </p:pic>
      <p:sp>
        <p:nvSpPr>
          <p:cNvPr id="6" name="TextBox 5"/>
          <p:cNvSpPr txBox="1"/>
          <p:nvPr/>
        </p:nvSpPr>
        <p:spPr>
          <a:xfrm>
            <a:off x="4747897" y="5952292"/>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17</a:t>
            </a:r>
            <a:r>
              <a:rPr lang="el-GR" b="1" dirty="0" smtClean="0">
                <a:latin typeface="+mj-lt"/>
              </a:rPr>
              <a:t>]</a:t>
            </a:r>
          </a:p>
        </p:txBody>
      </p:sp>
    </p:spTree>
    <p:custDataLst>
      <p:tags r:id="rId1"/>
    </p:custDataLst>
    <p:extLst>
      <p:ext uri="{BB962C8B-B14F-4D97-AF65-F5344CB8AC3E}">
        <p14:creationId xmlns:p14="http://schemas.microsoft.com/office/powerpoint/2010/main" val="39057174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κόκκινο </a:t>
            </a:r>
            <a:r>
              <a:rPr lang="el-GR" dirty="0" smtClean="0"/>
              <a:t>(2/2</a:t>
            </a:r>
            <a:r>
              <a:rPr lang="el-GR" dirty="0"/>
              <a:t>)</a:t>
            </a:r>
          </a:p>
        </p:txBody>
      </p:sp>
      <p:sp>
        <p:nvSpPr>
          <p:cNvPr id="3" name="Content Placeholder 2"/>
          <p:cNvSpPr>
            <a:spLocks noGrp="1"/>
          </p:cNvSpPr>
          <p:nvPr>
            <p:ph sz="half" idx="1"/>
          </p:nvPr>
        </p:nvSpPr>
        <p:spPr>
          <a:xfrm>
            <a:off x="457200" y="1600200"/>
            <a:ext cx="4618856" cy="4525963"/>
          </a:xfrm>
        </p:spPr>
        <p:txBody>
          <a:bodyPr>
            <a:noAutofit/>
          </a:bodyPr>
          <a:lstStyle/>
          <a:p>
            <a:pPr marL="0" indent="0">
              <a:buNone/>
            </a:pPr>
            <a:r>
              <a:rPr lang="el-GR" sz="2400" dirty="0"/>
              <a:t>Το κόκκινο, σε συνδυασμό με θετικά ελπιδοφόρα σύμβολα, όπως το χαλί-κύκλος-ήλιος στην ορχήστρα των παιδιών αντιστοιχεί:</a:t>
            </a:r>
          </a:p>
          <a:p>
            <a:r>
              <a:rPr lang="el-GR" sz="2400" dirty="0" smtClean="0"/>
              <a:t>στον </a:t>
            </a:r>
            <a:r>
              <a:rPr lang="el-GR" sz="2400" dirty="0"/>
              <a:t>κύκλο που ενώνει την ομάδα. Το παιδί τώρα κάπου ανήκει.</a:t>
            </a:r>
          </a:p>
          <a:p>
            <a:r>
              <a:rPr lang="el-GR" sz="2400" dirty="0" smtClean="0"/>
              <a:t>στη </a:t>
            </a:r>
            <a:r>
              <a:rPr lang="el-GR" sz="2400" dirty="0"/>
              <a:t>ζεστασιά που προσφέρει η συνεργασία.</a:t>
            </a:r>
          </a:p>
          <a:p>
            <a:r>
              <a:rPr lang="el-GR" sz="2400" dirty="0" smtClean="0"/>
              <a:t>στη </a:t>
            </a:r>
            <a:r>
              <a:rPr lang="el-GR" sz="2400" dirty="0"/>
              <a:t>ζωοδότρα δύναμη της μουσικής παιδείας.</a:t>
            </a:r>
          </a:p>
          <a:p>
            <a:endParaRPr lang="el-GR" sz="2400" dirty="0"/>
          </a:p>
          <a:p>
            <a:endParaRPr lang="el-GR" sz="2400" dirty="0"/>
          </a:p>
        </p:txBody>
      </p:sp>
      <p:pic>
        <p:nvPicPr>
          <p:cNvPr id="5" name="Picture 2" descr="Σελίδα του βιβλίου"/>
          <p:cNvPicPr>
            <a:picLocks noGrp="1" noChangeAspect="1" noChangeArrowheads="1"/>
          </p:cNvPicPr>
          <p:nvPr>
            <p:ph sz="half" idx="2"/>
          </p:nvPr>
        </p:nvPicPr>
        <p:blipFill rotWithShape="1">
          <a:blip r:embed="rId3" cstate="print"/>
          <a:srcRect r="24289"/>
          <a:stretch/>
        </p:blipFill>
        <p:spPr bwMode="auto">
          <a:xfrm>
            <a:off x="5292080" y="1628800"/>
            <a:ext cx="3393503" cy="4525963"/>
          </a:xfrm>
          <a:prstGeom prst="rect">
            <a:avLst/>
          </a:prstGeom>
          <a:noFill/>
        </p:spPr>
      </p:pic>
      <p:sp>
        <p:nvSpPr>
          <p:cNvPr id="6" name="TextBox 5"/>
          <p:cNvSpPr txBox="1"/>
          <p:nvPr/>
        </p:nvSpPr>
        <p:spPr>
          <a:xfrm>
            <a:off x="4932040" y="5664012"/>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18</a:t>
            </a:r>
            <a:r>
              <a:rPr lang="el-GR" b="1" dirty="0" smtClean="0">
                <a:latin typeface="+mj-lt"/>
              </a:rPr>
              <a:t>]</a:t>
            </a:r>
          </a:p>
        </p:txBody>
      </p:sp>
    </p:spTree>
    <p:custDataLst>
      <p:tags r:id="rId1"/>
    </p:custDataLst>
    <p:extLst>
      <p:ext uri="{BB962C8B-B14F-4D97-AF65-F5344CB8AC3E}">
        <p14:creationId xmlns:p14="http://schemas.microsoft.com/office/powerpoint/2010/main" val="12830965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Σελίδες του βιβλίου"/>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332" r="12867"/>
          <a:stretch/>
        </p:blipFill>
        <p:spPr bwMode="auto">
          <a:xfrm>
            <a:off x="3779912" y="1700808"/>
            <a:ext cx="4894436" cy="3594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half" idx="2"/>
          </p:nvPr>
        </p:nvSpPr>
        <p:spPr/>
        <p:txBody>
          <a:bodyPr>
            <a:noAutofit/>
          </a:bodyPr>
          <a:lstStyle/>
          <a:p>
            <a:r>
              <a:rPr lang="el-GR" sz="2600" dirty="0"/>
              <a:t>Και εκείνο που πραγματικά έχει ενδιαφέρον είναι πόσο γρήγορα η αλλαγή ενός ανθρώπου συνεπάγεται την αλλαγή του κόσμου όλου. </a:t>
            </a:r>
          </a:p>
          <a:p>
            <a:endParaRPr lang="el-GR" sz="2600" dirty="0"/>
          </a:p>
        </p:txBody>
      </p:sp>
      <p:sp>
        <p:nvSpPr>
          <p:cNvPr id="2" name="Title 1"/>
          <p:cNvSpPr>
            <a:spLocks noGrp="1"/>
          </p:cNvSpPr>
          <p:nvPr>
            <p:ph type="title"/>
          </p:nvPr>
        </p:nvSpPr>
        <p:spPr/>
        <p:txBody>
          <a:bodyPr/>
          <a:lstStyle/>
          <a:p>
            <a:r>
              <a:rPr lang="el-GR" dirty="0" smtClean="0"/>
              <a:t>Η αλλαγή (1/3)</a:t>
            </a:r>
            <a:endParaRPr lang="el-GR" dirty="0"/>
          </a:p>
        </p:txBody>
      </p:sp>
      <p:sp>
        <p:nvSpPr>
          <p:cNvPr id="6" name="TextBox 5"/>
          <p:cNvSpPr txBox="1"/>
          <p:nvPr/>
        </p:nvSpPr>
        <p:spPr>
          <a:xfrm>
            <a:off x="8028384" y="5085184"/>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19</a:t>
            </a:r>
            <a:r>
              <a:rPr lang="el-GR" b="1" dirty="0" smtClean="0">
                <a:latin typeface="+mj-lt"/>
              </a:rPr>
              <a:t>]</a:t>
            </a:r>
          </a:p>
        </p:txBody>
      </p:sp>
    </p:spTree>
    <p:custDataLst>
      <p:tags r:id="rId1"/>
    </p:custDataLst>
    <p:extLst>
      <p:ext uri="{BB962C8B-B14F-4D97-AF65-F5344CB8AC3E}">
        <p14:creationId xmlns:p14="http://schemas.microsoft.com/office/powerpoint/2010/main" val="20981142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αλλαγή </a:t>
            </a:r>
            <a:r>
              <a:rPr lang="el-GR" dirty="0" smtClean="0"/>
              <a:t>(2/3</a:t>
            </a:r>
            <a:r>
              <a:rPr lang="el-GR" dirty="0"/>
              <a:t>)</a:t>
            </a:r>
          </a:p>
        </p:txBody>
      </p:sp>
      <p:sp>
        <p:nvSpPr>
          <p:cNvPr id="3" name="Content Placeholder 2"/>
          <p:cNvSpPr>
            <a:spLocks noGrp="1"/>
          </p:cNvSpPr>
          <p:nvPr>
            <p:ph sz="half" idx="1"/>
          </p:nvPr>
        </p:nvSpPr>
        <p:spPr/>
        <p:txBody>
          <a:bodyPr>
            <a:normAutofit/>
          </a:bodyPr>
          <a:lstStyle/>
          <a:p>
            <a:pPr marL="0" indent="0">
              <a:buNone/>
            </a:pPr>
            <a:r>
              <a:rPr lang="el-GR" dirty="0"/>
              <a:t>Αξίζει να προσέξουμε την εικονογράφηση κυρίως στο περικείμενο για να δούμε πώς σταδιακά μεταλλάσσεται το φρικτό, κατά βάση αστικό, τοπίο, όταν η μουσική μπαίνει στη ζωή του παιδιού και των γύρω του. </a:t>
            </a:r>
          </a:p>
          <a:p>
            <a:endParaRPr lang="el-GR" dirty="0"/>
          </a:p>
        </p:txBody>
      </p:sp>
      <p:pic>
        <p:nvPicPr>
          <p:cNvPr id="6146" name="Picture 2" descr="Σελίδες του βιβλίου"/>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772816"/>
            <a:ext cx="4038600" cy="333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00192" y="5249428"/>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20</a:t>
            </a:r>
            <a:r>
              <a:rPr lang="el-GR" b="1" dirty="0" smtClean="0">
                <a:latin typeface="+mj-lt"/>
              </a:rPr>
              <a:t>]</a:t>
            </a:r>
          </a:p>
        </p:txBody>
      </p:sp>
    </p:spTree>
    <p:custDataLst>
      <p:tags r:id="rId1"/>
    </p:custDataLst>
    <p:extLst>
      <p:ext uri="{BB962C8B-B14F-4D97-AF65-F5344CB8AC3E}">
        <p14:creationId xmlns:p14="http://schemas.microsoft.com/office/powerpoint/2010/main" val="27040897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αλλαγή </a:t>
            </a:r>
            <a:r>
              <a:rPr lang="el-GR" dirty="0" smtClean="0"/>
              <a:t>(3/3</a:t>
            </a:r>
            <a:r>
              <a:rPr lang="el-GR" dirty="0"/>
              <a:t>)</a:t>
            </a:r>
          </a:p>
        </p:txBody>
      </p:sp>
      <p:sp>
        <p:nvSpPr>
          <p:cNvPr id="3" name="Content Placeholder 2"/>
          <p:cNvSpPr>
            <a:spLocks noGrp="1"/>
          </p:cNvSpPr>
          <p:nvPr>
            <p:ph sz="half" idx="1"/>
          </p:nvPr>
        </p:nvSpPr>
        <p:spPr>
          <a:xfrm>
            <a:off x="457200" y="1600200"/>
            <a:ext cx="3538736" cy="4525963"/>
          </a:xfrm>
        </p:spPr>
        <p:txBody>
          <a:bodyPr>
            <a:normAutofit/>
          </a:bodyPr>
          <a:lstStyle/>
          <a:p>
            <a:pPr marL="0" indent="0">
              <a:buNone/>
            </a:pPr>
            <a:r>
              <a:rPr lang="el-GR" sz="2600" dirty="0"/>
              <a:t>Σε μια καθαρώς συμμετρική τοποθέτηση των ίδιων εικόνων η διαφορά ανάμεσα στην αρχή και στο τέλος του βιβλίου είναι προφανής. Περισσότερες νότες, περισσότερο χαρούμενο κόκκινο. </a:t>
            </a:r>
          </a:p>
          <a:p>
            <a:endParaRPr lang="el-GR" sz="2600" dirty="0"/>
          </a:p>
        </p:txBody>
      </p:sp>
      <p:pic>
        <p:nvPicPr>
          <p:cNvPr id="7170" name="Picture 2" descr="Σελίδες του βιβλίου"/>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205808" y="1706021"/>
            <a:ext cx="4470648" cy="352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00192" y="5249428"/>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21</a:t>
            </a:r>
            <a:r>
              <a:rPr lang="el-GR" b="1" dirty="0" smtClean="0">
                <a:latin typeface="+mj-lt"/>
              </a:rPr>
              <a:t>]</a:t>
            </a:r>
          </a:p>
        </p:txBody>
      </p:sp>
    </p:spTree>
    <p:custDataLst>
      <p:tags r:id="rId1"/>
    </p:custDataLst>
    <p:extLst>
      <p:ext uri="{BB962C8B-B14F-4D97-AF65-F5344CB8AC3E}">
        <p14:creationId xmlns:p14="http://schemas.microsoft.com/office/powerpoint/2010/main" val="39439405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Ερωτήματα</a:t>
            </a:r>
            <a:endParaRPr lang="el-GR" dirty="0"/>
          </a:p>
        </p:txBody>
      </p:sp>
      <p:sp>
        <p:nvSpPr>
          <p:cNvPr id="3" name="Content Placeholder 2"/>
          <p:cNvSpPr>
            <a:spLocks noGrp="1"/>
          </p:cNvSpPr>
          <p:nvPr>
            <p:ph sz="half" idx="1"/>
          </p:nvPr>
        </p:nvSpPr>
        <p:spPr/>
        <p:txBody>
          <a:bodyPr>
            <a:noAutofit/>
          </a:bodyPr>
          <a:lstStyle/>
          <a:p>
            <a:pPr marL="0" indent="0">
              <a:buNone/>
            </a:pPr>
            <a:r>
              <a:rPr lang="el-GR" dirty="0"/>
              <a:t>Και ο αναγνώστης ‘αναγκάζεται’, αν δεν το έχει ήδη κάνει, να (</a:t>
            </a:r>
            <a:r>
              <a:rPr lang="el-GR" dirty="0" err="1"/>
              <a:t>ξανα)αναρωτηθεί</a:t>
            </a:r>
            <a:r>
              <a:rPr lang="el-GR" dirty="0"/>
              <a:t>: </a:t>
            </a:r>
          </a:p>
          <a:p>
            <a:r>
              <a:rPr lang="el-GR" dirty="0"/>
              <a:t>Τελικά το Παλιόπαιδο είναι παλιόπαιδο; </a:t>
            </a:r>
          </a:p>
        </p:txBody>
      </p:sp>
      <p:sp>
        <p:nvSpPr>
          <p:cNvPr id="7" name="Content Placeholder 6"/>
          <p:cNvSpPr>
            <a:spLocks noGrp="1"/>
          </p:cNvSpPr>
          <p:nvPr>
            <p:ph sz="half" idx="2"/>
          </p:nvPr>
        </p:nvSpPr>
        <p:spPr/>
        <p:txBody>
          <a:bodyPr/>
          <a:lstStyle/>
          <a:p>
            <a:r>
              <a:rPr lang="el-GR" dirty="0"/>
              <a:t>Του ταιριάζει το παρατσούκλι ή μήπως πρέπει να επανακτήσει το ξεχασμένο του βαφτιστικό </a:t>
            </a:r>
            <a:r>
              <a:rPr lang="el-GR" dirty="0" err="1"/>
              <a:t>Φέλιξ</a:t>
            </a:r>
            <a:r>
              <a:rPr lang="el-GR" dirty="0"/>
              <a:t> που θα πει Ευτυχισμένος;</a:t>
            </a:r>
          </a:p>
          <a:p>
            <a:endParaRPr lang="el-GR" dirty="0"/>
          </a:p>
        </p:txBody>
      </p:sp>
      <p:pic>
        <p:nvPicPr>
          <p:cNvPr id="8194" name="Picture 2" descr="[DECORATIVE]"/>
          <p:cNvPicPr>
            <a:picLocks noChangeAspect="1" noChangeArrowheads="1"/>
          </p:cNvPicPr>
          <p:nvPr/>
        </p:nvPicPr>
        <p:blipFill rotWithShape="1">
          <a:blip r:embed="rId3">
            <a:extLst>
              <a:ext uri="{28A0092B-C50C-407E-A947-70E740481C1C}">
                <a14:useLocalDpi xmlns:a14="http://schemas.microsoft.com/office/drawing/2010/main" val="0"/>
              </a:ext>
            </a:extLst>
          </a:blip>
          <a:srcRect t="23236" b="29805"/>
          <a:stretch/>
        </p:blipFill>
        <p:spPr bwMode="auto">
          <a:xfrm>
            <a:off x="2411760" y="4653136"/>
            <a:ext cx="4139977" cy="159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300192" y="5249428"/>
            <a:ext cx="679955"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22</a:t>
            </a:r>
            <a:r>
              <a:rPr lang="el-GR" b="1" dirty="0" smtClean="0">
                <a:latin typeface="+mj-lt"/>
              </a:rPr>
              <a:t>]</a:t>
            </a:r>
          </a:p>
        </p:txBody>
      </p:sp>
    </p:spTree>
    <p:custDataLst>
      <p:tags r:id="rId1"/>
    </p:custDataLst>
    <p:extLst>
      <p:ext uri="{BB962C8B-B14F-4D97-AF65-F5344CB8AC3E}">
        <p14:creationId xmlns:p14="http://schemas.microsoft.com/office/powerpoint/2010/main" val="7199355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Απάντηση</a:t>
            </a:r>
            <a:endParaRPr lang="en-US" dirty="0"/>
          </a:p>
        </p:txBody>
      </p:sp>
      <p:sp>
        <p:nvSpPr>
          <p:cNvPr id="3" name="Content Placeholder 2"/>
          <p:cNvSpPr>
            <a:spLocks noGrp="1"/>
          </p:cNvSpPr>
          <p:nvPr>
            <p:ph sz="half" idx="1"/>
          </p:nvPr>
        </p:nvSpPr>
        <p:spPr>
          <a:xfrm>
            <a:off x="457200" y="1600201"/>
            <a:ext cx="8229600" cy="2620888"/>
          </a:xfrm>
        </p:spPr>
        <p:txBody>
          <a:bodyPr>
            <a:noAutofit/>
          </a:bodyPr>
          <a:lstStyle/>
          <a:p>
            <a:pPr marL="0" indent="0">
              <a:buNone/>
            </a:pPr>
            <a:r>
              <a:rPr lang="el-GR" sz="2600" dirty="0"/>
              <a:t>Η απάντηση φαίνεται να λανθάνει και στο εξώφυλλο, και ειδικότερα </a:t>
            </a:r>
            <a:r>
              <a:rPr lang="el-GR" sz="2600" dirty="0" smtClean="0"/>
              <a:t>στον</a:t>
            </a:r>
            <a:r>
              <a:rPr lang="en-US" sz="2600" dirty="0" smtClean="0"/>
              <a:t> </a:t>
            </a:r>
            <a:r>
              <a:rPr lang="el-GR" sz="2600" dirty="0" smtClean="0"/>
              <a:t>τρόπο </a:t>
            </a:r>
            <a:r>
              <a:rPr lang="el-GR" sz="2600" dirty="0"/>
              <a:t>που αναγράφεται η λέξη Παλιόπαιδο. Με εναλλαγή χρωμάτων και σε </a:t>
            </a:r>
            <a:r>
              <a:rPr lang="el-GR" sz="2600" dirty="0" smtClean="0"/>
              <a:t>δύο</a:t>
            </a:r>
            <a:r>
              <a:rPr lang="en-US" sz="2600" dirty="0" smtClean="0"/>
              <a:t> </a:t>
            </a:r>
            <a:r>
              <a:rPr lang="el-GR" sz="2600" dirty="0" smtClean="0"/>
              <a:t>μεγέθη</a:t>
            </a:r>
            <a:r>
              <a:rPr lang="el-GR" sz="2600" dirty="0"/>
              <a:t>, είναι φανερό ότι κάθε παλιόπαιδο πριν γίνει οτιδήποτε είναι </a:t>
            </a:r>
            <a:r>
              <a:rPr lang="el-GR" sz="2600" dirty="0" smtClean="0"/>
              <a:t>πρώτα</a:t>
            </a:r>
            <a:r>
              <a:rPr lang="en-US" sz="2600" dirty="0" smtClean="0"/>
              <a:t> </a:t>
            </a:r>
            <a:r>
              <a:rPr lang="el-GR" sz="2600" dirty="0" smtClean="0"/>
              <a:t>και </a:t>
            </a:r>
            <a:r>
              <a:rPr lang="el-GR" sz="2600" dirty="0"/>
              <a:t>πάνω από όλα ΠΑΙΔΙ και ως τέτοιο πρέπει να αντιμετωπίζεται.</a:t>
            </a:r>
            <a:endParaRPr lang="en-US" sz="2600" dirty="0"/>
          </a:p>
        </p:txBody>
      </p:sp>
      <p:pic>
        <p:nvPicPr>
          <p:cNvPr id="5" name="Content Placeholder 4" descr="Τίτλος βιβλίου"/>
          <p:cNvPicPr>
            <a:picLocks noGrp="1" noChangeAspect="1"/>
          </p:cNvPicPr>
          <p:nvPr>
            <p:ph sz="half" idx="2"/>
          </p:nvPr>
        </p:nvPicPr>
        <p:blipFill rotWithShape="1">
          <a:blip r:embed="rId2"/>
          <a:srcRect l="8810" t="31380" r="9171"/>
          <a:stretch/>
        </p:blipFill>
        <p:spPr>
          <a:xfrm>
            <a:off x="1763688" y="4403652"/>
            <a:ext cx="5456892" cy="1761652"/>
          </a:xfrm>
          <a:prstGeom prst="rect">
            <a:avLst/>
          </a:prstGeom>
        </p:spPr>
      </p:pic>
      <p:sp>
        <p:nvSpPr>
          <p:cNvPr id="7" name="TextBox 6"/>
          <p:cNvSpPr txBox="1"/>
          <p:nvPr/>
        </p:nvSpPr>
        <p:spPr>
          <a:xfrm>
            <a:off x="7194244" y="5733256"/>
            <a:ext cx="679955"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22</a:t>
            </a:r>
            <a:r>
              <a:rPr lang="el-GR" b="1" dirty="0" smtClean="0">
                <a:latin typeface="+mj-lt"/>
              </a:rPr>
              <a:t>]</a:t>
            </a:r>
          </a:p>
        </p:txBody>
      </p:sp>
    </p:spTree>
    <p:extLst>
      <p:ext uri="{BB962C8B-B14F-4D97-AF65-F5344CB8AC3E}">
        <p14:creationId xmlns:p14="http://schemas.microsoft.com/office/powerpoint/2010/main" val="2429134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a:t>
            </a:r>
            <a:r>
              <a:rPr lang="el-GR" dirty="0"/>
              <a:t>παιδικότητα (1/2)</a:t>
            </a:r>
          </a:p>
        </p:txBody>
      </p:sp>
      <p:sp>
        <p:nvSpPr>
          <p:cNvPr id="3" name="Content Placeholder 2"/>
          <p:cNvSpPr>
            <a:spLocks noGrp="1"/>
          </p:cNvSpPr>
          <p:nvPr>
            <p:ph sz="half" idx="1"/>
          </p:nvPr>
        </p:nvSpPr>
        <p:spPr/>
        <p:txBody>
          <a:bodyPr/>
          <a:lstStyle/>
          <a:p>
            <a:pPr marL="0" indent="0">
              <a:buNone/>
            </a:pPr>
            <a:r>
              <a:rPr lang="el-GR" dirty="0"/>
              <a:t>Γιατί σε αυτό το βιβλίο ενδιαφέρον παρουσιάζει και το πώς ορίζεται η παιδικότητα. Παραμένοντας μια πολυτέλεια των χορτασμένων, στο χώρο των μη προνομιούχων απλώς … δεν υπάρχει.</a:t>
            </a:r>
          </a:p>
        </p:txBody>
      </p:sp>
      <p:pic>
        <p:nvPicPr>
          <p:cNvPr id="7" name="Picture 3" descr="Σελίδες του βιβλίου"/>
          <p:cNvPicPr>
            <a:picLocks noGrp="1" noChangeAspect="1" noChangeArrowheads="1"/>
          </p:cNvPicPr>
          <p:nvPr>
            <p:ph sz="half" idx="2"/>
          </p:nvPr>
        </p:nvPicPr>
        <p:blipFill>
          <a:blip r:embed="rId3" cstate="print"/>
          <a:srcRect/>
          <a:stretch>
            <a:fillRect/>
          </a:stretch>
        </p:blipFill>
        <p:spPr bwMode="auto">
          <a:xfrm>
            <a:off x="4644008" y="1772816"/>
            <a:ext cx="4038600" cy="2892699"/>
          </a:xfrm>
          <a:prstGeom prst="rect">
            <a:avLst/>
          </a:prstGeom>
          <a:noFill/>
        </p:spPr>
      </p:pic>
      <p:sp>
        <p:nvSpPr>
          <p:cNvPr id="5" name="TextBox 4"/>
          <p:cNvSpPr txBox="1"/>
          <p:nvPr/>
        </p:nvSpPr>
        <p:spPr>
          <a:xfrm>
            <a:off x="6300192" y="4906416"/>
            <a:ext cx="679955" cy="360040"/>
          </a:xfrm>
          <a:prstGeom prst="rect">
            <a:avLst/>
          </a:prstGeom>
        </p:spPr>
        <p:txBody>
          <a:bodyPr vert="horz" wrap="square" lIns="91440" tIns="45720" rIns="91440" bIns="45720" rtlCol="0" anchor="ctr">
            <a:noAutofit/>
          </a:bodyPr>
          <a:lstStyle/>
          <a:p>
            <a:pPr algn="ctr"/>
            <a:r>
              <a:rPr lang="el-GR" b="1" dirty="0" smtClean="0">
                <a:latin typeface="+mj-lt"/>
              </a:rPr>
              <a:t>[</a:t>
            </a:r>
            <a:r>
              <a:rPr lang="en-GB" b="1" dirty="0" smtClean="0">
                <a:latin typeface="+mj-lt"/>
              </a:rPr>
              <a:t>23</a:t>
            </a:r>
            <a:r>
              <a:rPr lang="el-GR" b="1" dirty="0" smtClean="0">
                <a:latin typeface="+mj-lt"/>
              </a:rPr>
              <a:t>]</a:t>
            </a:r>
          </a:p>
        </p:txBody>
      </p:sp>
    </p:spTree>
    <p:custDataLst>
      <p:tags r:id="rId1"/>
    </p:custDataLst>
    <p:extLst>
      <p:ext uri="{BB962C8B-B14F-4D97-AF65-F5344CB8AC3E}">
        <p14:creationId xmlns:p14="http://schemas.microsoft.com/office/powerpoint/2010/main" val="15048054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παιδικότητα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dirty="0"/>
              <a:t>Στις παράγκες των εξαθλιωμένων τα παιδιά δεν είναι τίποτε άλλο από ενήλικες σε μικρογραφία, που, αναλώσιμα όπως και εκείνοι, ρίχνονται από πολύ νωρίς στη σκληρή μάχη της επιβίωσης.</a:t>
            </a:r>
          </a:p>
          <a:p>
            <a:endParaRPr lang="el-GR" dirty="0"/>
          </a:p>
        </p:txBody>
      </p:sp>
      <p:pic>
        <p:nvPicPr>
          <p:cNvPr id="5" name="Picture 3" descr="Σελίδες του βιβλίου"/>
          <p:cNvPicPr>
            <a:picLocks noGrp="1" noChangeAspect="1" noChangeArrowheads="1"/>
          </p:cNvPicPr>
          <p:nvPr>
            <p:ph sz="half" idx="2"/>
          </p:nvPr>
        </p:nvPicPr>
        <p:blipFill>
          <a:blip r:embed="rId3" cstate="print"/>
          <a:srcRect/>
          <a:stretch>
            <a:fillRect/>
          </a:stretch>
        </p:blipFill>
        <p:spPr bwMode="auto">
          <a:xfrm>
            <a:off x="4644008" y="1844824"/>
            <a:ext cx="4038600" cy="2892699"/>
          </a:xfrm>
          <a:prstGeom prst="rect">
            <a:avLst/>
          </a:prstGeom>
          <a:noFill/>
        </p:spPr>
      </p:pic>
      <p:sp>
        <p:nvSpPr>
          <p:cNvPr id="6" name="TextBox 5"/>
          <p:cNvSpPr txBox="1"/>
          <p:nvPr/>
        </p:nvSpPr>
        <p:spPr>
          <a:xfrm>
            <a:off x="6300192" y="4906416"/>
            <a:ext cx="679955" cy="360040"/>
          </a:xfrm>
          <a:prstGeom prst="rect">
            <a:avLst/>
          </a:prstGeom>
        </p:spPr>
        <p:txBody>
          <a:bodyPr vert="horz" wrap="square" lIns="91440" tIns="45720" rIns="91440" bIns="45720" rtlCol="0" anchor="ctr">
            <a:noAutofit/>
          </a:bodyPr>
          <a:lstStyle/>
          <a:p>
            <a:pPr algn="ctr"/>
            <a:r>
              <a:rPr lang="el-GR" b="1" dirty="0" smtClean="0">
                <a:latin typeface="+mj-lt"/>
              </a:rPr>
              <a:t>[</a:t>
            </a:r>
            <a:r>
              <a:rPr lang="en-GB" b="1" dirty="0" smtClean="0">
                <a:latin typeface="+mj-lt"/>
              </a:rPr>
              <a:t>23</a:t>
            </a:r>
            <a:r>
              <a:rPr lang="el-GR" b="1" dirty="0" smtClean="0">
                <a:latin typeface="+mj-lt"/>
              </a:rPr>
              <a:t>]</a:t>
            </a:r>
          </a:p>
        </p:txBody>
      </p:sp>
    </p:spTree>
    <p:custDataLst>
      <p:tags r:id="rId1"/>
    </p:custDataLst>
    <p:extLst>
      <p:ext uri="{BB962C8B-B14F-4D97-AF65-F5344CB8AC3E}">
        <p14:creationId xmlns:p14="http://schemas.microsoft.com/office/powerpoint/2010/main" val="10913322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φιγούρες των </a:t>
            </a:r>
            <a:r>
              <a:rPr lang="el-GR" dirty="0"/>
              <a:t>παιδιών (</a:t>
            </a:r>
            <a:r>
              <a:rPr lang="el-GR" dirty="0" smtClean="0"/>
              <a:t>1/4)</a:t>
            </a:r>
            <a:endParaRPr lang="el-GR" dirty="0"/>
          </a:p>
        </p:txBody>
      </p:sp>
      <p:sp>
        <p:nvSpPr>
          <p:cNvPr id="3" name="Content Placeholder 2"/>
          <p:cNvSpPr>
            <a:spLocks noGrp="1"/>
          </p:cNvSpPr>
          <p:nvPr>
            <p:ph sz="half" idx="1"/>
          </p:nvPr>
        </p:nvSpPr>
        <p:spPr/>
        <p:txBody>
          <a:bodyPr/>
          <a:lstStyle/>
          <a:p>
            <a:pPr marL="0" indent="0">
              <a:buNone/>
            </a:pPr>
            <a:r>
              <a:rPr lang="el-GR" dirty="0"/>
              <a:t>Γι’ αυτό και στην εικονογράφηση απεικονίζονται ως φιγούρες χωρίς χαρακτηριστικά και βάρος, άδεια </a:t>
            </a:r>
            <a:r>
              <a:rPr lang="el-GR" dirty="0" smtClean="0"/>
              <a:t>περιγράμματα και…</a:t>
            </a:r>
            <a:endParaRPr lang="el-GR" dirty="0"/>
          </a:p>
        </p:txBody>
      </p:sp>
      <p:pic>
        <p:nvPicPr>
          <p:cNvPr id="5" name="Picture 3" descr="Σελίδες του βιβλίου"/>
          <p:cNvPicPr>
            <a:picLocks noGrp="1" noChangeAspect="1" noChangeArrowheads="1"/>
          </p:cNvPicPr>
          <p:nvPr>
            <p:ph sz="half" idx="2"/>
          </p:nvPr>
        </p:nvPicPr>
        <p:blipFill>
          <a:blip r:embed="rId3" cstate="print"/>
          <a:srcRect/>
          <a:stretch>
            <a:fillRect/>
          </a:stretch>
        </p:blipFill>
        <p:spPr bwMode="auto">
          <a:xfrm>
            <a:off x="3851920" y="1916832"/>
            <a:ext cx="4830688" cy="3460042"/>
          </a:xfrm>
          <a:prstGeom prst="rect">
            <a:avLst/>
          </a:prstGeom>
          <a:noFill/>
        </p:spPr>
      </p:pic>
      <p:sp>
        <p:nvSpPr>
          <p:cNvPr id="6" name="TextBox 5"/>
          <p:cNvSpPr txBox="1"/>
          <p:nvPr/>
        </p:nvSpPr>
        <p:spPr>
          <a:xfrm>
            <a:off x="5650945" y="5445224"/>
            <a:ext cx="679955" cy="360040"/>
          </a:xfrm>
          <a:prstGeom prst="rect">
            <a:avLst/>
          </a:prstGeom>
        </p:spPr>
        <p:txBody>
          <a:bodyPr vert="horz" wrap="square" lIns="91440" tIns="45720" rIns="91440" bIns="45720" rtlCol="0" anchor="ctr">
            <a:noAutofit/>
          </a:bodyPr>
          <a:lstStyle/>
          <a:p>
            <a:pPr algn="ctr"/>
            <a:r>
              <a:rPr lang="el-GR" b="1" dirty="0" smtClean="0">
                <a:latin typeface="+mj-lt"/>
              </a:rPr>
              <a:t>[</a:t>
            </a:r>
            <a:r>
              <a:rPr lang="en-GB" b="1" dirty="0" smtClean="0">
                <a:latin typeface="+mj-lt"/>
              </a:rPr>
              <a:t>23</a:t>
            </a:r>
            <a:r>
              <a:rPr lang="el-GR" b="1" dirty="0" smtClean="0">
                <a:latin typeface="+mj-lt"/>
              </a:rPr>
              <a:t>]</a:t>
            </a:r>
          </a:p>
        </p:txBody>
      </p:sp>
    </p:spTree>
    <p:custDataLst>
      <p:tags r:id="rId1"/>
    </p:custDataLst>
    <p:extLst>
      <p:ext uri="{BB962C8B-B14F-4D97-AF65-F5344CB8AC3E}">
        <p14:creationId xmlns:p14="http://schemas.microsoft.com/office/powerpoint/2010/main" val="1639032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Βραβεία</a:t>
            </a:r>
            <a:endParaRPr lang="el-GR" dirty="0"/>
          </a:p>
        </p:txBody>
      </p:sp>
      <p:sp>
        <p:nvSpPr>
          <p:cNvPr id="3" name="Content Placeholder 2"/>
          <p:cNvSpPr>
            <a:spLocks noGrp="1"/>
          </p:cNvSpPr>
          <p:nvPr>
            <p:ph sz="half" idx="1"/>
          </p:nvPr>
        </p:nvSpPr>
        <p:spPr/>
        <p:txBody>
          <a:bodyPr>
            <a:normAutofit/>
          </a:bodyPr>
          <a:lstStyle/>
          <a:p>
            <a:r>
              <a:rPr lang="el-GR" dirty="0"/>
              <a:t>Βραβείο του Κύκλου Ελληνικού Παιδικού Βιβλίου στην κατηγορία του Εικονογραφημένο Βιβλίου, 2015 </a:t>
            </a:r>
          </a:p>
          <a:p>
            <a:r>
              <a:rPr lang="el-GR" dirty="0" smtClean="0"/>
              <a:t>Αναγραφή </a:t>
            </a:r>
            <a:r>
              <a:rPr lang="el-GR" dirty="0"/>
              <a:t>στον Διεθνή Τιμητικό Πίνακα της ΙΒΒΥ για το κείμενο, 2015</a:t>
            </a:r>
          </a:p>
          <a:p>
            <a:endParaRPr lang="el-GR" dirty="0"/>
          </a:p>
        </p:txBody>
      </p:sp>
      <p:pic>
        <p:nvPicPr>
          <p:cNvPr id="1032" name="Picture 8" descr="https://encrypted-tbn0.gstatic.com/images?q=tbn:ANd9GcRi1vdheTNU0dW_2sQm3yYSKvgT3te__VeaS0tSCYdjcTOH8Xo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36096" y="1628800"/>
            <a:ext cx="2088232" cy="38242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956376" y="4917008"/>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3</a:t>
            </a:r>
            <a:r>
              <a:rPr lang="el-GR" b="1" dirty="0" smtClean="0">
                <a:latin typeface="+mj-lt"/>
              </a:rPr>
              <a:t>]</a:t>
            </a:r>
          </a:p>
        </p:txBody>
      </p:sp>
    </p:spTree>
    <p:custDataLst>
      <p:tags r:id="rId1"/>
    </p:custDataLst>
    <p:extLst>
      <p:ext uri="{BB962C8B-B14F-4D97-AF65-F5344CB8AC3E}">
        <p14:creationId xmlns:p14="http://schemas.microsoft.com/office/powerpoint/2010/main" val="14063706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φιγούρες των παιδιών </a:t>
            </a:r>
            <a:r>
              <a:rPr lang="el-GR" dirty="0" smtClean="0"/>
              <a:t>(2/4</a:t>
            </a:r>
            <a:r>
              <a:rPr lang="el-GR" dirty="0"/>
              <a:t>)</a:t>
            </a:r>
          </a:p>
        </p:txBody>
      </p:sp>
      <p:sp>
        <p:nvSpPr>
          <p:cNvPr id="3" name="Content Placeholder 2"/>
          <p:cNvSpPr>
            <a:spLocks noGrp="1"/>
          </p:cNvSpPr>
          <p:nvPr>
            <p:ph sz="half" idx="1"/>
          </p:nvPr>
        </p:nvSpPr>
        <p:spPr/>
        <p:txBody>
          <a:bodyPr/>
          <a:lstStyle/>
          <a:p>
            <a:pPr marL="0" indent="0">
              <a:buNone/>
            </a:pPr>
            <a:r>
              <a:rPr lang="el-GR" dirty="0" smtClean="0"/>
              <a:t>… λευκές </a:t>
            </a:r>
            <a:r>
              <a:rPr lang="el-GR" dirty="0"/>
              <a:t>απουσίες</a:t>
            </a:r>
            <a:r>
              <a:rPr lang="el-GR" dirty="0" smtClean="0"/>
              <a:t>.</a:t>
            </a:r>
            <a:endParaRPr lang="en-GB" dirty="0" smtClean="0"/>
          </a:p>
          <a:p>
            <a:pPr marL="0" indent="0">
              <a:buNone/>
            </a:pPr>
            <a:r>
              <a:rPr lang="el-GR" dirty="0"/>
              <a:t>Αυτοί οι διπλά πάροικοι, από τη μια του κόσμου των ενηλίκων και από την άλλη της κοινωνίας των τυχερών. </a:t>
            </a:r>
          </a:p>
          <a:p>
            <a:endParaRPr lang="el-GR" dirty="0"/>
          </a:p>
        </p:txBody>
      </p:sp>
      <p:pic>
        <p:nvPicPr>
          <p:cNvPr id="10"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5077718" y="1600200"/>
            <a:ext cx="3179563" cy="4525963"/>
          </a:xfrm>
          <a:prstGeom prst="rect">
            <a:avLst/>
          </a:prstGeom>
          <a:noFill/>
        </p:spPr>
      </p:pic>
      <p:sp>
        <p:nvSpPr>
          <p:cNvPr id="5" name="TextBox 4"/>
          <p:cNvSpPr txBox="1"/>
          <p:nvPr/>
        </p:nvSpPr>
        <p:spPr>
          <a:xfrm>
            <a:off x="4355976" y="5661248"/>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24</a:t>
            </a:r>
            <a:r>
              <a:rPr lang="el-GR" b="1" dirty="0" smtClean="0">
                <a:latin typeface="+mj-lt"/>
              </a:rPr>
              <a:t>]</a:t>
            </a:r>
          </a:p>
        </p:txBody>
      </p:sp>
    </p:spTree>
    <p:custDataLst>
      <p:tags r:id="rId1"/>
    </p:custDataLst>
    <p:extLst>
      <p:ext uri="{BB962C8B-B14F-4D97-AF65-F5344CB8AC3E}">
        <p14:creationId xmlns:p14="http://schemas.microsoft.com/office/powerpoint/2010/main" val="20001207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φιγούρες των παιδιών </a:t>
            </a:r>
            <a:r>
              <a:rPr lang="el-GR" dirty="0" smtClean="0"/>
              <a:t>(3/4</a:t>
            </a:r>
            <a:r>
              <a:rPr lang="el-GR" dirty="0"/>
              <a:t>)</a:t>
            </a:r>
          </a:p>
        </p:txBody>
      </p:sp>
      <p:sp>
        <p:nvSpPr>
          <p:cNvPr id="3" name="Content Placeholder 2"/>
          <p:cNvSpPr>
            <a:spLocks noGrp="1"/>
          </p:cNvSpPr>
          <p:nvPr>
            <p:ph sz="half" idx="1"/>
          </p:nvPr>
        </p:nvSpPr>
        <p:spPr/>
        <p:txBody>
          <a:bodyPr/>
          <a:lstStyle/>
          <a:p>
            <a:pPr marL="0" indent="0">
              <a:buNone/>
            </a:pPr>
            <a:r>
              <a:rPr lang="el-GR" dirty="0"/>
              <a:t>Τα παιδιά της φτώχιας, παραμένουν παιδιά ενός κατώτερου θεού και δεν ανήκουν πουθενά. Ριγμένα σε έναν κόσμο άδικο αγωνίζονται να ενταχθούν κάπου, να πιαστούν από κάπου. </a:t>
            </a:r>
          </a:p>
          <a:p>
            <a:endParaRPr lang="el-GR" dirty="0"/>
          </a:p>
        </p:txBody>
      </p:sp>
      <p:pic>
        <p:nvPicPr>
          <p:cNvPr id="5" name="Picture 2" descr="Σελίδα του βιβλίου"/>
          <p:cNvPicPr>
            <a:picLocks noGrp="1" noChangeAspect="1" noChangeArrowheads="1"/>
          </p:cNvPicPr>
          <p:nvPr>
            <p:ph sz="half" idx="2"/>
          </p:nvPr>
        </p:nvPicPr>
        <p:blipFill>
          <a:blip r:embed="rId3" cstate="print"/>
          <a:srcRect l="31706" r="2617" b="45906"/>
          <a:stretch>
            <a:fillRect/>
          </a:stretch>
        </p:blipFill>
        <p:spPr bwMode="auto">
          <a:xfrm>
            <a:off x="4788024" y="1628800"/>
            <a:ext cx="3860394" cy="4525963"/>
          </a:xfrm>
          <a:prstGeom prst="rect">
            <a:avLst/>
          </a:prstGeom>
          <a:noFill/>
        </p:spPr>
      </p:pic>
      <p:sp>
        <p:nvSpPr>
          <p:cNvPr id="6" name="TextBox 5"/>
          <p:cNvSpPr txBox="1"/>
          <p:nvPr/>
        </p:nvSpPr>
        <p:spPr>
          <a:xfrm>
            <a:off x="4015998" y="5661248"/>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25</a:t>
            </a:r>
            <a:r>
              <a:rPr lang="el-GR" b="1" dirty="0" smtClean="0">
                <a:latin typeface="+mj-lt"/>
              </a:rPr>
              <a:t>]</a:t>
            </a:r>
          </a:p>
        </p:txBody>
      </p:sp>
    </p:spTree>
    <p:custDataLst>
      <p:tags r:id="rId1"/>
    </p:custDataLst>
    <p:extLst>
      <p:ext uri="{BB962C8B-B14F-4D97-AF65-F5344CB8AC3E}">
        <p14:creationId xmlns:p14="http://schemas.microsoft.com/office/powerpoint/2010/main" val="42247556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φιγούρες των </a:t>
            </a:r>
            <a:r>
              <a:rPr lang="el-GR" dirty="0" smtClean="0"/>
              <a:t>παιδιών (4/4</a:t>
            </a:r>
            <a:r>
              <a:rPr lang="el-GR" dirty="0"/>
              <a:t>)</a:t>
            </a:r>
          </a:p>
        </p:txBody>
      </p:sp>
      <p:sp>
        <p:nvSpPr>
          <p:cNvPr id="3" name="Content Placeholder 2"/>
          <p:cNvSpPr>
            <a:spLocks noGrp="1"/>
          </p:cNvSpPr>
          <p:nvPr>
            <p:ph sz="half" idx="1"/>
          </p:nvPr>
        </p:nvSpPr>
        <p:spPr>
          <a:xfrm>
            <a:off x="457200" y="1600200"/>
            <a:ext cx="5842992" cy="4525963"/>
          </a:xfrm>
        </p:spPr>
        <p:txBody>
          <a:bodyPr>
            <a:noAutofit/>
          </a:bodyPr>
          <a:lstStyle/>
          <a:p>
            <a:pPr marL="0" indent="0">
              <a:buNone/>
            </a:pPr>
            <a:r>
              <a:rPr lang="el-GR" sz="2500" dirty="0" smtClean="0"/>
              <a:t>Σαν </a:t>
            </a:r>
            <a:r>
              <a:rPr lang="el-GR" sz="2500" dirty="0"/>
              <a:t>την εικόνα που προηγείται της ιστορίας, όπου ένα  παιδί χωρίς ταυτότητα, ένα σκέτο περίγραμμα χωρίς χαρακτηριστικά, προσπαθεί να στεριώσει εκεί που εμφανώς δεν ταιριάζει. </a:t>
            </a:r>
            <a:endParaRPr lang="el-GR" sz="2500" dirty="0" smtClean="0"/>
          </a:p>
          <a:p>
            <a:pPr marL="0" indent="0">
              <a:buNone/>
            </a:pPr>
            <a:r>
              <a:rPr lang="el-GR" sz="2500" dirty="0" smtClean="0"/>
              <a:t>Όμως </a:t>
            </a:r>
            <a:r>
              <a:rPr lang="el-GR" sz="2500" dirty="0"/>
              <a:t>η λαχτάρα του είναι τόση που επιμένει να ‘κολλήσει’, έστω και με </a:t>
            </a:r>
            <a:r>
              <a:rPr lang="el-GR" sz="2500" dirty="0" err="1"/>
              <a:t>σελοτέιπ</a:t>
            </a:r>
            <a:r>
              <a:rPr lang="el-GR" sz="2500" dirty="0"/>
              <a:t> ή δυο κομμάτια κολλητικής ταινίας επιδέσμων, σαν αυτή που χρησιμοποιείται στα ορατά τραύματα του κορμιού. </a:t>
            </a:r>
          </a:p>
          <a:p>
            <a:endParaRPr lang="el-GR" sz="2500" dirty="0"/>
          </a:p>
        </p:txBody>
      </p:sp>
      <p:pic>
        <p:nvPicPr>
          <p:cNvPr id="5" name="Picture 2" descr="Σελίδα του βιβλίου"/>
          <p:cNvPicPr>
            <a:picLocks noGrp="1" noChangeAspect="1" noChangeArrowheads="1"/>
          </p:cNvPicPr>
          <p:nvPr>
            <p:ph sz="half" idx="2"/>
          </p:nvPr>
        </p:nvPicPr>
        <p:blipFill rotWithShape="1">
          <a:blip r:embed="rId3" cstate="print"/>
          <a:srcRect l="25696" t="9540" r="11007"/>
          <a:stretch/>
        </p:blipFill>
        <p:spPr bwMode="auto">
          <a:xfrm>
            <a:off x="6588224" y="1628800"/>
            <a:ext cx="2044700" cy="4094163"/>
          </a:xfrm>
          <a:prstGeom prst="rect">
            <a:avLst/>
          </a:prstGeom>
          <a:noFill/>
        </p:spPr>
      </p:pic>
      <p:sp>
        <p:nvSpPr>
          <p:cNvPr id="6" name="TextBox 5"/>
          <p:cNvSpPr txBox="1"/>
          <p:nvPr/>
        </p:nvSpPr>
        <p:spPr>
          <a:xfrm>
            <a:off x="7380312" y="5841268"/>
            <a:ext cx="679955" cy="360040"/>
          </a:xfrm>
          <a:prstGeom prst="rect">
            <a:avLst/>
          </a:prstGeom>
        </p:spPr>
        <p:txBody>
          <a:bodyPr vert="horz" wrap="square" lIns="91440" tIns="45720" rIns="91440" bIns="45720" rtlCol="0" anchor="ctr">
            <a:noAutofit/>
          </a:bodyPr>
          <a:lstStyle/>
          <a:p>
            <a:pPr algn="r"/>
            <a:r>
              <a:rPr lang="el-GR" b="1" dirty="0" smtClean="0">
                <a:latin typeface="+mj-lt"/>
              </a:rPr>
              <a:t>[</a:t>
            </a:r>
            <a:r>
              <a:rPr lang="en-GB" b="1" dirty="0" smtClean="0">
                <a:latin typeface="+mj-lt"/>
              </a:rPr>
              <a:t>26</a:t>
            </a:r>
            <a:r>
              <a:rPr lang="el-GR" b="1" dirty="0" smtClean="0">
                <a:latin typeface="+mj-lt"/>
              </a:rPr>
              <a:t>]</a:t>
            </a:r>
          </a:p>
        </p:txBody>
      </p:sp>
    </p:spTree>
    <p:custDataLst>
      <p:tags r:id="rId1"/>
    </p:custDataLst>
    <p:extLst>
      <p:ext uri="{BB962C8B-B14F-4D97-AF65-F5344CB8AC3E}">
        <p14:creationId xmlns:p14="http://schemas.microsoft.com/office/powerpoint/2010/main" val="35219967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Πλουραλιστικές αναγνώσεις (1/3)</a:t>
            </a:r>
            <a:endParaRPr lang="el-GR" dirty="0"/>
          </a:p>
        </p:txBody>
      </p:sp>
      <p:sp>
        <p:nvSpPr>
          <p:cNvPr id="3" name="Content Placeholder 2"/>
          <p:cNvSpPr>
            <a:spLocks noGrp="1"/>
          </p:cNvSpPr>
          <p:nvPr>
            <p:ph idx="1"/>
          </p:nvPr>
        </p:nvSpPr>
        <p:spPr/>
        <p:txBody>
          <a:bodyPr>
            <a:noAutofit/>
          </a:bodyPr>
          <a:lstStyle/>
          <a:p>
            <a:pPr marL="0" indent="0">
              <a:buNone/>
            </a:pPr>
            <a:r>
              <a:rPr lang="el-GR" dirty="0"/>
              <a:t>Σε ένα βιβλίο, μαζί σκληρό και τρυφερό, στενάχωρο αλλά και αισιόδοξο, για παιδιά αλλά και για ενηλίκους, η ιστορία απλώνεται σε πολλά επίπεδα και δέχεται πλουραλιστικές αναγνώσεις, πέραν της προφανούς που θα μπορούσε να εντοπιστεί στην παιδαγωγούσα δύναμη της μουσικής. </a:t>
            </a:r>
          </a:p>
          <a:p>
            <a:endParaRPr lang="el-GR" dirty="0"/>
          </a:p>
        </p:txBody>
      </p:sp>
    </p:spTree>
    <p:extLst>
      <p:ext uri="{BB962C8B-B14F-4D97-AF65-F5344CB8AC3E}">
        <p14:creationId xmlns:p14="http://schemas.microsoft.com/office/powerpoint/2010/main" val="13865210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Πλουραλιστικές αναγνώσεις </a:t>
            </a:r>
            <a:r>
              <a:rPr lang="el-GR" dirty="0" smtClean="0"/>
              <a:t>(2/3</a:t>
            </a:r>
            <a:r>
              <a:rPr lang="el-GR" dirty="0"/>
              <a:t>)</a:t>
            </a:r>
          </a:p>
        </p:txBody>
      </p:sp>
      <p:sp>
        <p:nvSpPr>
          <p:cNvPr id="3" name="Content Placeholder 2"/>
          <p:cNvSpPr>
            <a:spLocks noGrp="1"/>
          </p:cNvSpPr>
          <p:nvPr>
            <p:ph idx="1"/>
          </p:nvPr>
        </p:nvSpPr>
        <p:spPr/>
        <p:txBody>
          <a:bodyPr>
            <a:normAutofit/>
          </a:bodyPr>
          <a:lstStyle/>
          <a:p>
            <a:pPr marL="0" indent="0">
              <a:buNone/>
            </a:pPr>
            <a:r>
              <a:rPr lang="el-GR" i="1" dirty="0"/>
              <a:t>Το παλιόπαιδο</a:t>
            </a:r>
            <a:r>
              <a:rPr lang="el-GR" dirty="0"/>
              <a:t> διαβάζεται ψυχολογικά, ως μια μελέτη για την ψυχή των μη προνομιούχων παιδιών, αλλά και παιδαγωγικά ως μια αφήγηση για τη δύναμη της </a:t>
            </a:r>
            <a:r>
              <a:rPr lang="el-GR" dirty="0" err="1"/>
              <a:t>αυτοεκπληρούμενης</a:t>
            </a:r>
            <a:r>
              <a:rPr lang="el-GR" dirty="0"/>
              <a:t> προφητείας και την ευεργετική συμβολή των υποστηρικτικών ενηλίκων στην ανάπτυξη του παιδιού.</a:t>
            </a:r>
          </a:p>
        </p:txBody>
      </p:sp>
    </p:spTree>
    <p:extLst>
      <p:ext uri="{BB962C8B-B14F-4D97-AF65-F5344CB8AC3E}">
        <p14:creationId xmlns:p14="http://schemas.microsoft.com/office/powerpoint/2010/main" val="34443360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Πλουραλιστικές αναγνώσεις </a:t>
            </a:r>
            <a:r>
              <a:rPr lang="el-GR" dirty="0" smtClean="0"/>
              <a:t>(3/3</a:t>
            </a:r>
            <a:r>
              <a:rPr lang="el-GR" dirty="0"/>
              <a:t>)</a:t>
            </a:r>
          </a:p>
        </p:txBody>
      </p:sp>
      <p:sp>
        <p:nvSpPr>
          <p:cNvPr id="3" name="Content Placeholder 2"/>
          <p:cNvSpPr>
            <a:spLocks noGrp="1"/>
          </p:cNvSpPr>
          <p:nvPr>
            <p:ph idx="1"/>
          </p:nvPr>
        </p:nvSpPr>
        <p:spPr/>
        <p:txBody>
          <a:bodyPr>
            <a:noAutofit/>
          </a:bodyPr>
          <a:lstStyle/>
          <a:p>
            <a:pPr marL="0" indent="0">
              <a:buNone/>
            </a:pPr>
            <a:r>
              <a:rPr lang="el-GR" sz="3000" dirty="0"/>
              <a:t>Παράλληλα, επιδέχεται μία κοινωνική ανάγνωση ως μια παρατήρηση πάνω στην παιδική εγκληματικότητα, τις συμμορίες ανηλίκων και την ανάγκη παρέμβασης, ενώ ιδωμένο μέσα από μια πολιτική ματιά εστιάζει στην αλλοτρίωση που δημιουργεί η οικονομική εξαθλίωση, στην αναπόφευκτη ηθική κατάρρευση που αυτή συνεπιφέρει και στην ανάγκη αντίστασης ενάντια στην απάνθρωπη δύναμη της φτώχιας.</a:t>
            </a:r>
          </a:p>
          <a:p>
            <a:endParaRPr lang="el-GR" sz="3000" dirty="0"/>
          </a:p>
        </p:txBody>
      </p:sp>
    </p:spTree>
    <p:extLst>
      <p:ext uri="{BB962C8B-B14F-4D97-AF65-F5344CB8AC3E}">
        <p14:creationId xmlns:p14="http://schemas.microsoft.com/office/powerpoint/2010/main" val="6007877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Τελικά</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Ας τελειώσουμε όπως αρχίσαμε, με μια ερώτηση: </a:t>
            </a:r>
          </a:p>
          <a:p>
            <a:pPr>
              <a:buFont typeface="Arial" panose="020B0604020202020204" pitchFamily="34" charset="0"/>
              <a:buChar char="-"/>
            </a:pPr>
            <a:r>
              <a:rPr lang="el-GR" sz="2600" dirty="0" smtClean="0"/>
              <a:t>Τελικά </a:t>
            </a:r>
            <a:r>
              <a:rPr lang="el-GR" sz="2600" dirty="0"/>
              <a:t>το βιβλίο των </a:t>
            </a:r>
            <a:r>
              <a:rPr lang="el-GR" sz="2600" dirty="0" err="1"/>
              <a:t>Δαρλάση</a:t>
            </a:r>
            <a:r>
              <a:rPr lang="el-GR" sz="2600" dirty="0"/>
              <a:t> και Σαμαρτζή αναφέρεται σε ένα μεμονωμένο περιστατικό, περιορίζεται σε συγκεκριμένο </a:t>
            </a:r>
            <a:r>
              <a:rPr lang="el-GR" sz="2600" dirty="0" err="1"/>
              <a:t>χρονότοπο</a:t>
            </a:r>
            <a:r>
              <a:rPr lang="el-GR" sz="2600" dirty="0"/>
              <a:t>;</a:t>
            </a:r>
          </a:p>
          <a:p>
            <a:endParaRPr lang="el-GR" sz="2600" dirty="0"/>
          </a:p>
        </p:txBody>
      </p:sp>
      <p:sp>
        <p:nvSpPr>
          <p:cNvPr id="4" name="Content Placeholder 3"/>
          <p:cNvSpPr>
            <a:spLocks noGrp="1"/>
          </p:cNvSpPr>
          <p:nvPr>
            <p:ph sz="half" idx="2"/>
          </p:nvPr>
        </p:nvSpPr>
        <p:spPr/>
        <p:txBody>
          <a:bodyPr>
            <a:normAutofit/>
          </a:bodyPr>
          <a:lstStyle/>
          <a:p>
            <a:pPr>
              <a:buFont typeface="Arial" panose="020B0604020202020204" pitchFamily="34" charset="0"/>
              <a:buChar char="-"/>
            </a:pPr>
            <a:r>
              <a:rPr lang="el-GR" sz="2600" dirty="0"/>
              <a:t>Μήπως, ειδικά τώρα που πληθαίνουν γύρω μας τα </a:t>
            </a:r>
            <a:r>
              <a:rPr lang="el-GR" sz="2600" dirty="0" err="1"/>
              <a:t>παλιόΠΑΙΔΑ</a:t>
            </a:r>
            <a:r>
              <a:rPr lang="el-GR" sz="2600" dirty="0"/>
              <a:t> χωρίς πατρίδα και χωρίς ελπίδα, μας αφορά περισσότερο από όσο αρχικά νομίσαμε;</a:t>
            </a:r>
          </a:p>
          <a:p>
            <a:endParaRPr lang="el-GR" dirty="0"/>
          </a:p>
        </p:txBody>
      </p:sp>
    </p:spTree>
    <p:extLst>
      <p:ext uri="{BB962C8B-B14F-4D97-AF65-F5344CB8AC3E}">
        <p14:creationId xmlns:p14="http://schemas.microsoft.com/office/powerpoint/2010/main" val="27298420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164687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15901911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a:t>
            </a:r>
            <a:r>
              <a:rPr lang="el-GR" sz="2000" dirty="0" smtClean="0"/>
              <a:t>έκδοση 1.0.  </a:t>
            </a:r>
            <a:endParaRPr lang="el-GR" sz="2000" dirty="0"/>
          </a:p>
        </p:txBody>
      </p:sp>
    </p:spTree>
    <p:extLst>
      <p:ext uri="{BB962C8B-B14F-4D97-AF65-F5344CB8AC3E}">
        <p14:creationId xmlns:p14="http://schemas.microsoft.com/office/powerpoint/2010/main" val="28005271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Δυσκολία κατάταξης (1/4)</a:t>
            </a:r>
            <a:endParaRPr lang="el-GR" dirty="0"/>
          </a:p>
        </p:txBody>
      </p:sp>
      <p:sp>
        <p:nvSpPr>
          <p:cNvPr id="3" name="Content Placeholder 2"/>
          <p:cNvSpPr>
            <a:spLocks noGrp="1"/>
          </p:cNvSpPr>
          <p:nvPr>
            <p:ph idx="1"/>
          </p:nvPr>
        </p:nvSpPr>
        <p:spPr/>
        <p:txBody>
          <a:bodyPr>
            <a:noAutofit/>
          </a:bodyPr>
          <a:lstStyle/>
          <a:p>
            <a:pPr marL="0" indent="0">
              <a:buNone/>
            </a:pPr>
            <a:r>
              <a:rPr lang="el-GR" dirty="0"/>
              <a:t>Μ</a:t>
            </a:r>
            <a:r>
              <a:rPr lang="el-GR" dirty="0" smtClean="0"/>
              <a:t>εταξύ </a:t>
            </a:r>
            <a:r>
              <a:rPr lang="el-GR" dirty="0"/>
              <a:t>των ‘ειδικών’ ήταν ίσως μία από τις σπανιότατες φορές που οι επιτροπές βραβείων δεν ασχολήθηκαν με το αν θα δώσουν βραβείο, αφού τη συζήτηση μονοπώλησε η κατηγορία με την οποία το συγκεκριμένο βιβλίο ήταν σωστότερο να βραβευτεί. </a:t>
            </a:r>
          </a:p>
          <a:p>
            <a:endParaRPr lang="el-GR" dirty="0"/>
          </a:p>
        </p:txBody>
      </p:sp>
    </p:spTree>
    <p:extLst>
      <p:ext uri="{BB962C8B-B14F-4D97-AF65-F5344CB8AC3E}">
        <p14:creationId xmlns:p14="http://schemas.microsoft.com/office/powerpoint/2010/main" val="25740587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spcBef>
                <a:spcPts val="0"/>
              </a:spcBef>
              <a:buNone/>
            </a:pPr>
            <a:r>
              <a:rPr lang="el-GR" sz="2000" dirty="0" err="1" smtClean="0"/>
              <a:t>Copyright</a:t>
            </a:r>
            <a:r>
              <a:rPr lang="el-GR" sz="2000" dirty="0" smtClean="0"/>
              <a:t> </a:t>
            </a:r>
            <a:r>
              <a:rPr lang="el-GR" sz="2000" dirty="0" err="1" smtClean="0"/>
              <a:t>Εθνικόν</a:t>
            </a:r>
            <a:r>
              <a:rPr lang="el-GR" sz="2000" dirty="0" smtClean="0"/>
              <a:t> και </a:t>
            </a:r>
            <a:r>
              <a:rPr lang="el-GR" sz="2000" dirty="0" err="1" smtClean="0"/>
              <a:t>Καποδιστριακόν</a:t>
            </a:r>
            <a:r>
              <a:rPr lang="el-GR" sz="2000" dirty="0" smtClean="0"/>
              <a:t> Πανεπιστήμιον Αθηνών</a:t>
            </a:r>
            <a:r>
              <a:rPr lang="en-US" sz="2000" dirty="0" smtClean="0"/>
              <a:t>, </a:t>
            </a:r>
            <a:r>
              <a:rPr lang="el-GR" sz="2000" dirty="0"/>
              <a:t>Αγγελική </a:t>
            </a:r>
            <a:r>
              <a:rPr lang="el-GR" sz="2000" dirty="0" err="1"/>
              <a:t>Γιαννικοπούου</a:t>
            </a:r>
            <a:r>
              <a:rPr lang="el-GR" sz="2000" dirty="0"/>
              <a:t>, </a:t>
            </a:r>
            <a:r>
              <a:rPr lang="el-GR" sz="2000" dirty="0" smtClean="0"/>
              <a:t>2015</a:t>
            </a:r>
            <a:r>
              <a:rPr lang="en-GB" sz="2000" dirty="0" smtClean="0"/>
              <a:t>.</a:t>
            </a:r>
            <a:r>
              <a:rPr lang="en-US" sz="2000" dirty="0" smtClean="0"/>
              <a:t> </a:t>
            </a:r>
            <a:r>
              <a:rPr lang="el-GR" sz="2000" dirty="0" smtClean="0"/>
              <a:t>Αγγελική </a:t>
            </a:r>
            <a:r>
              <a:rPr lang="el-GR" sz="2000" dirty="0" err="1"/>
              <a:t>Γιαννικοπούλου</a:t>
            </a:r>
            <a:r>
              <a:rPr lang="el-GR" sz="2000" dirty="0"/>
              <a:t>. «Διδακτική της Λογοτεχνίας στην Προσχολική Εκπαίδευση. </a:t>
            </a:r>
            <a:r>
              <a:rPr lang="el-GR" sz="2000" dirty="0" smtClean="0"/>
              <a:t>Εικονογράφηση. Το παλιόπαιδο». Έκδοση: 1.0. Αθήνα 2015. Διαθέσιμο από τη δικτυακή διεύθυνση: </a:t>
            </a:r>
            <a:r>
              <a:rPr lang="en-GB" sz="2000" dirty="0" smtClean="0">
                <a:hlinkClick r:id="rId3" tooltip="Ανοιχτό Ακαδημαϊκό Μάθημα Διδακτική της Λογοτεχνίας στην Προσχολική Εκπαίδευση"/>
              </a:rPr>
              <a:t>http://opencourses.uoa.gr/courses/ECD100/</a:t>
            </a:r>
            <a:r>
              <a:rPr lang="el-GR" sz="2000" dirty="0" smtClean="0"/>
              <a:t> .</a:t>
            </a:r>
          </a:p>
          <a:p>
            <a:endParaRPr lang="el-GR" sz="2000" dirty="0"/>
          </a:p>
        </p:txBody>
      </p:sp>
    </p:spTree>
    <p:extLst>
      <p:ext uri="{BB962C8B-B14F-4D97-AF65-F5344CB8AC3E}">
        <p14:creationId xmlns:p14="http://schemas.microsoft.com/office/powerpoint/2010/main" val="29400465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9255509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13299736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smtClean="0"/>
              <a:t>Εικόνα 1, 2</a:t>
            </a:r>
            <a:r>
              <a:rPr lang="en-GB" sz="2000" dirty="0" smtClean="0"/>
              <a:t>, 5-26</a:t>
            </a:r>
            <a:r>
              <a:rPr lang="el-GR" sz="2000" dirty="0"/>
              <a:t>: Εξώφυλλο και τμήματα από σελίδες του βιβλίου «</a:t>
            </a:r>
            <a:r>
              <a:rPr lang="el-GR" sz="2000" dirty="0">
                <a:hlinkClick r:id="rId3"/>
              </a:rPr>
              <a:t>Το Παλιόπαιδο</a:t>
            </a:r>
            <a:r>
              <a:rPr lang="el-GR" sz="2000" dirty="0"/>
              <a:t>»,  Αγγελική </a:t>
            </a:r>
            <a:r>
              <a:rPr lang="el-GR" sz="2000" dirty="0" err="1"/>
              <a:t>Δαρλάση</a:t>
            </a:r>
            <a:r>
              <a:rPr lang="el-GR" sz="2000" dirty="0"/>
              <a:t> · εικονογράφηση Ίρις Σαμαρτζή. - 1η </a:t>
            </a:r>
            <a:r>
              <a:rPr lang="el-GR" sz="2000" dirty="0" err="1"/>
              <a:t>έκδ</a:t>
            </a:r>
            <a:r>
              <a:rPr lang="el-GR" sz="2000" dirty="0"/>
              <a:t>. - Αθήνα : Εκδόσεις Πατάκη, 2014</a:t>
            </a:r>
            <a:r>
              <a:rPr lang="el-GR" sz="2000" dirty="0" smtClean="0"/>
              <a:t>.</a:t>
            </a:r>
            <a:r>
              <a:rPr lang="en-GB" sz="2000" dirty="0" smtClean="0"/>
              <a:t> </a:t>
            </a:r>
          </a:p>
          <a:p>
            <a:pPr marL="0" indent="0">
              <a:buNone/>
            </a:pPr>
            <a:r>
              <a:rPr lang="el-GR" sz="2000" dirty="0" smtClean="0"/>
              <a:t>Εικόνα 3: </a:t>
            </a:r>
            <a:r>
              <a:rPr lang="el-GR" sz="2000" dirty="0" smtClean="0">
                <a:hlinkClick r:id="rId4"/>
              </a:rPr>
              <a:t>Βραβείο</a:t>
            </a:r>
            <a:r>
              <a:rPr lang="el-GR" sz="2000" dirty="0" smtClean="0"/>
              <a:t>, </a:t>
            </a:r>
            <a:r>
              <a:rPr lang="en-US" sz="2000" dirty="0"/>
              <a:t>CC0 Public Domain, </a:t>
            </a:r>
            <a:r>
              <a:rPr lang="en-US" sz="2000" dirty="0" err="1"/>
              <a:t>Pixabay</a:t>
            </a:r>
            <a:r>
              <a:rPr lang="en-US" sz="2000" dirty="0"/>
              <a:t>. </a:t>
            </a:r>
            <a:endParaRPr lang="el-GR" sz="2000" dirty="0" smtClean="0"/>
          </a:p>
          <a:p>
            <a:pPr marL="0" indent="0">
              <a:buNone/>
            </a:pPr>
            <a:r>
              <a:rPr lang="el-GR" sz="2000" dirty="0" smtClean="0"/>
              <a:t>Εικόνα 4:</a:t>
            </a:r>
            <a:r>
              <a:rPr lang="en-GB" sz="2000" dirty="0" smtClean="0"/>
              <a:t> </a:t>
            </a:r>
            <a:r>
              <a:rPr lang="el-GR" sz="2000" dirty="0">
                <a:hlinkClick r:id="rId5"/>
              </a:rPr>
              <a:t>El </a:t>
            </a:r>
            <a:r>
              <a:rPr lang="el-GR" sz="2000" dirty="0" smtClean="0">
                <a:hlinkClick r:id="rId5"/>
              </a:rPr>
              <a:t>Sistema</a:t>
            </a:r>
            <a:r>
              <a:rPr lang="en-GB" sz="2000" dirty="0" smtClean="0"/>
              <a:t>, Copyright </a:t>
            </a:r>
            <a:r>
              <a:rPr lang="el-GR" sz="2000" dirty="0" smtClean="0"/>
              <a:t>Μηχανή του Χρόνου, </a:t>
            </a:r>
            <a:r>
              <a:rPr lang="en-GB" sz="2000" dirty="0" smtClean="0"/>
              <a:t>All rights reserved.</a:t>
            </a:r>
            <a:r>
              <a:rPr lang="el-GR" sz="2000" dirty="0"/>
              <a:t/>
            </a:r>
            <a:br>
              <a:rPr lang="el-GR" sz="2000" dirty="0"/>
            </a:br>
            <a:endParaRPr lang="el-GR" sz="2000" dirty="0"/>
          </a:p>
        </p:txBody>
      </p:sp>
    </p:spTree>
    <p:extLst>
      <p:ext uri="{BB962C8B-B14F-4D97-AF65-F5344CB8AC3E}">
        <p14:creationId xmlns:p14="http://schemas.microsoft.com/office/powerpoint/2010/main" val="2951282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Δυσκολία κατάταξης </a:t>
            </a:r>
            <a:r>
              <a:rPr lang="el-GR" dirty="0" smtClean="0"/>
              <a:t>(2/4</a:t>
            </a:r>
            <a:r>
              <a:rPr lang="el-GR" dirty="0"/>
              <a:t>)</a:t>
            </a:r>
          </a:p>
        </p:txBody>
      </p:sp>
      <p:sp>
        <p:nvSpPr>
          <p:cNvPr id="3" name="Content Placeholder 2"/>
          <p:cNvSpPr>
            <a:spLocks noGrp="1"/>
          </p:cNvSpPr>
          <p:nvPr>
            <p:ph sz="half" idx="1"/>
          </p:nvPr>
        </p:nvSpPr>
        <p:spPr/>
        <p:txBody>
          <a:bodyPr/>
          <a:lstStyle/>
          <a:p>
            <a:pPr marL="0" indent="0">
              <a:buNone/>
            </a:pPr>
            <a:r>
              <a:rPr lang="el-GR" dirty="0"/>
              <a:t>Με άλλα </a:t>
            </a:r>
            <a:r>
              <a:rPr lang="el-GR" dirty="0" smtClean="0"/>
              <a:t>λόγια</a:t>
            </a:r>
            <a:r>
              <a:rPr lang="el-GR" dirty="0"/>
              <a:t>:</a:t>
            </a:r>
            <a:endParaRPr lang="en-US" dirty="0"/>
          </a:p>
          <a:p>
            <a:r>
              <a:rPr lang="el-GR" dirty="0"/>
              <a:t>Είναι ένα βιβλίο για παιδιά ή για μεγαλύτερες ηλικίες, ακόμη και για ενήλικες; </a:t>
            </a:r>
            <a:endParaRPr lang="en-US" dirty="0"/>
          </a:p>
          <a:p>
            <a:r>
              <a:rPr lang="el-GR" dirty="0"/>
              <a:t>Και αν είναι για παιδιά, προορίζεται για μικρά ή απευθύνεται σε μεγαλύτερα;</a:t>
            </a:r>
          </a:p>
          <a:p>
            <a:endParaRPr lang="el-GR" dirty="0"/>
          </a:p>
        </p:txBody>
      </p:sp>
      <p:pic>
        <p:nvPicPr>
          <p:cNvPr id="15" name="Picture 2" descr="Ανάγνωση και δραματοποίηση του βιβλίου"/>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60032" y="1628800"/>
            <a:ext cx="2880320" cy="4092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0107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Δυσκολία κατάταξης </a:t>
            </a:r>
            <a:r>
              <a:rPr lang="el-GR" dirty="0" smtClean="0"/>
              <a:t>(3/4</a:t>
            </a:r>
            <a:r>
              <a:rPr lang="el-GR" dirty="0"/>
              <a:t>)</a:t>
            </a:r>
          </a:p>
        </p:txBody>
      </p:sp>
      <p:sp>
        <p:nvSpPr>
          <p:cNvPr id="6" name="Content Placeholder 5"/>
          <p:cNvSpPr>
            <a:spLocks noGrp="1"/>
          </p:cNvSpPr>
          <p:nvPr>
            <p:ph idx="1"/>
          </p:nvPr>
        </p:nvSpPr>
        <p:spPr/>
        <p:txBody>
          <a:bodyPr>
            <a:noAutofit/>
          </a:bodyPr>
          <a:lstStyle/>
          <a:p>
            <a:pPr marL="0" indent="0">
              <a:buNone/>
            </a:pPr>
            <a:r>
              <a:rPr lang="el-GR" sz="2800" dirty="0"/>
              <a:t>Όμως αυτές δεν ήταν οι μόνες ερωτήσεις που ακούστηκαν. Προέκυψαν και άλλες, αναφορικά όχι τώρα με το κοινό στο οποίο απευθύνεται, αλλά τα ειδολογικά του χαρακτηριστικά που αναπόφευκτα επηρεάζουν την κατάταξή του σε μια ορισμένη κατηγορία </a:t>
            </a:r>
            <a:r>
              <a:rPr lang="el-GR" sz="2800" dirty="0" smtClean="0"/>
              <a:t>βιβλίων</a:t>
            </a:r>
            <a:r>
              <a:rPr lang="en-GB" sz="2800" dirty="0"/>
              <a:t>.</a:t>
            </a:r>
            <a:endParaRPr lang="el-GR" sz="2800" dirty="0"/>
          </a:p>
          <a:p>
            <a:pPr>
              <a:buFont typeface="Arial" panose="020B0604020202020204" pitchFamily="34" charset="0"/>
              <a:buChar char="-"/>
            </a:pPr>
            <a:r>
              <a:rPr lang="el-GR" sz="2800" dirty="0" smtClean="0"/>
              <a:t>Το </a:t>
            </a:r>
            <a:r>
              <a:rPr lang="el-GR" sz="2800" dirty="0"/>
              <a:t>Παλιόπαιδο θεωρείται γνήσιο εικονογραφημένο βιβλίο, </a:t>
            </a:r>
            <a:r>
              <a:rPr lang="el-GR" sz="2800" dirty="0" err="1"/>
              <a:t>εικονοκείμενο</a:t>
            </a:r>
            <a:r>
              <a:rPr lang="el-GR" sz="2800" dirty="0"/>
              <a:t> όπως θα το λέγαμε, ή είναι απλώς ένα βιβλίο μικρής φόρμας που τυχαίνει να έχει και κάποιες, σχεδόν ασπρόμαυρες, εικόνες</a:t>
            </a:r>
            <a:r>
              <a:rPr lang="el-GR" sz="2800" dirty="0" smtClean="0"/>
              <a:t>;</a:t>
            </a:r>
            <a:endParaRPr lang="el-GR" sz="2800" dirty="0"/>
          </a:p>
        </p:txBody>
      </p:sp>
    </p:spTree>
    <p:extLst>
      <p:ext uri="{BB962C8B-B14F-4D97-AF65-F5344CB8AC3E}">
        <p14:creationId xmlns:p14="http://schemas.microsoft.com/office/powerpoint/2010/main" val="3932760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Δυσκολία κατάταξης </a:t>
            </a:r>
            <a:r>
              <a:rPr lang="el-GR" dirty="0" smtClean="0"/>
              <a:t>(4/4</a:t>
            </a:r>
            <a:r>
              <a:rPr lang="el-GR" dirty="0"/>
              <a:t>)</a:t>
            </a:r>
          </a:p>
        </p:txBody>
      </p:sp>
      <p:sp>
        <p:nvSpPr>
          <p:cNvPr id="5" name="Content Placeholder 4"/>
          <p:cNvSpPr>
            <a:spLocks noGrp="1"/>
          </p:cNvSpPr>
          <p:nvPr>
            <p:ph sz="half" idx="1"/>
          </p:nvPr>
        </p:nvSpPr>
        <p:spPr>
          <a:xfrm>
            <a:off x="457200" y="1600200"/>
            <a:ext cx="4546848" cy="4525963"/>
          </a:xfrm>
        </p:spPr>
        <p:txBody>
          <a:bodyPr>
            <a:noAutofit/>
          </a:bodyPr>
          <a:lstStyle/>
          <a:p>
            <a:pPr marL="0" indent="0">
              <a:buNone/>
            </a:pPr>
            <a:r>
              <a:rPr lang="el-GR" sz="2400" dirty="0"/>
              <a:t>Και ακόμη: Είναι μυθοπλασία ή ένα κείμενο που σκοπό έχει να γνωρίσει στους αναγνώστες του το El Sistema (Το </a:t>
            </a:r>
            <a:r>
              <a:rPr lang="el-GR" sz="2400" dirty="0" err="1"/>
              <a:t>Σύστηµα</a:t>
            </a:r>
            <a:r>
              <a:rPr lang="el-GR" sz="2400" dirty="0"/>
              <a:t>) και </a:t>
            </a:r>
            <a:r>
              <a:rPr lang="el-GR" sz="2400" dirty="0" smtClean="0"/>
              <a:t>το </a:t>
            </a:r>
            <a:r>
              <a:rPr lang="el-GR" sz="2400" dirty="0"/>
              <a:t>Χοσέ Άντονι </a:t>
            </a:r>
            <a:r>
              <a:rPr lang="el-GR" sz="2400" dirty="0" err="1"/>
              <a:t>Αμπρέου</a:t>
            </a:r>
            <a:r>
              <a:rPr lang="el-GR" sz="2400" dirty="0"/>
              <a:t> από το Καράκας της Βενεζουέλας, που στα 1975 δημιούργησε την πρώτη ορχήστρα φτωχών και περιθωριοποιημένων παιδιών με στόχο την καταπολέμηση της παιδικής εγκληματικότητας μέσω της μουσικής;</a:t>
            </a:r>
          </a:p>
          <a:p>
            <a:endParaRPr lang="el-GR" sz="2400" dirty="0"/>
          </a:p>
        </p:txBody>
      </p:sp>
      <p:pic>
        <p:nvPicPr>
          <p:cNvPr id="13" name="Picture 5" descr="Το Σύστηµα και ο Χοσέ Άντονι Αμπρέου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92080" y="1556792"/>
            <a:ext cx="34002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47899" y="5733256"/>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4</a:t>
            </a:r>
            <a:r>
              <a:rPr lang="el-GR" b="1" dirty="0" smtClean="0">
                <a:latin typeface="+mj-lt"/>
              </a:rPr>
              <a:t>]</a:t>
            </a:r>
          </a:p>
        </p:txBody>
      </p:sp>
    </p:spTree>
    <p:custDataLst>
      <p:tags r:id="rId1"/>
    </p:custDataLst>
    <p:extLst>
      <p:ext uri="{BB962C8B-B14F-4D97-AF65-F5344CB8AC3E}">
        <p14:creationId xmlns:p14="http://schemas.microsoft.com/office/powerpoint/2010/main" val="2295312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Η </a:t>
            </a:r>
            <a:r>
              <a:rPr lang="el-GR" dirty="0"/>
              <a:t>υπόθεση του βιβλίου</a:t>
            </a:r>
          </a:p>
        </p:txBody>
      </p:sp>
      <p:sp>
        <p:nvSpPr>
          <p:cNvPr id="5" name="Content Placeholder 4"/>
          <p:cNvSpPr>
            <a:spLocks noGrp="1"/>
          </p:cNvSpPr>
          <p:nvPr>
            <p:ph sz="half" idx="1"/>
          </p:nvPr>
        </p:nvSpPr>
        <p:spPr/>
        <p:txBody>
          <a:bodyPr>
            <a:normAutofit/>
          </a:bodyPr>
          <a:lstStyle/>
          <a:p>
            <a:pPr marL="0" indent="0">
              <a:buNone/>
            </a:pPr>
            <a:r>
              <a:rPr lang="el-GR" i="1" dirty="0" smtClean="0"/>
              <a:t>Το Παλιόπαιδο </a:t>
            </a:r>
            <a:r>
              <a:rPr lang="el-GR" dirty="0" smtClean="0"/>
              <a:t>αναφέρεται </a:t>
            </a:r>
            <a:r>
              <a:rPr lang="el-GR" dirty="0"/>
              <a:t>σε ένα παιδί γνωστό με το παρατσούκλι </a:t>
            </a:r>
            <a:r>
              <a:rPr lang="el-GR" dirty="0" smtClean="0"/>
              <a:t>«Παλιόπαιδο» </a:t>
            </a:r>
            <a:r>
              <a:rPr lang="el-GR" dirty="0"/>
              <a:t>που ζει κάτω από συνθήκες άγριας φτώχιας δίπλα σε μια άρρωστη μητέρα και έναν υποαπασχολούμενο πατέρα. </a:t>
            </a:r>
          </a:p>
          <a:p>
            <a:endParaRPr lang="el-GR" dirty="0"/>
          </a:p>
        </p:txBody>
      </p:sp>
      <p:pic>
        <p:nvPicPr>
          <p:cNvPr id="7" name="Picture 2" descr="Σελίδα του βιβλίου"/>
          <p:cNvPicPr>
            <a:picLocks noGrp="1" noChangeAspect="1" noChangeArrowheads="1"/>
          </p:cNvPicPr>
          <p:nvPr>
            <p:ph sz="half" idx="2"/>
          </p:nvPr>
        </p:nvPicPr>
        <p:blipFill>
          <a:blip r:embed="rId3" cstate="print"/>
          <a:srcRect/>
          <a:stretch>
            <a:fillRect/>
          </a:stretch>
        </p:blipFill>
        <p:spPr bwMode="auto">
          <a:xfrm>
            <a:off x="5076056" y="2132856"/>
            <a:ext cx="3516284" cy="2531225"/>
          </a:xfrm>
          <a:prstGeom prst="rect">
            <a:avLst/>
          </a:prstGeom>
          <a:noFill/>
        </p:spPr>
      </p:pic>
      <p:sp>
        <p:nvSpPr>
          <p:cNvPr id="6" name="TextBox 5"/>
          <p:cNvSpPr txBox="1"/>
          <p:nvPr/>
        </p:nvSpPr>
        <p:spPr>
          <a:xfrm>
            <a:off x="8172400" y="4797152"/>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5</a:t>
            </a:r>
            <a:r>
              <a:rPr lang="el-GR" b="1" dirty="0" smtClean="0">
                <a:latin typeface="+mj-lt"/>
              </a:rPr>
              <a:t>]</a:t>
            </a:r>
          </a:p>
        </p:txBody>
      </p:sp>
    </p:spTree>
    <p:custDataLst>
      <p:tags r:id="rId1"/>
    </p:custDataLst>
    <p:extLst>
      <p:ext uri="{BB962C8B-B14F-4D97-AF65-F5344CB8AC3E}">
        <p14:creationId xmlns:p14="http://schemas.microsoft.com/office/powerpoint/2010/main" val="40243928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6"/>
  <p:tag name="ZHAW.ACCESSIBILITYADDIN.CHECKTIMEDATE" val="13/11/2016 9:06:05 μμ"/>
</p:tagLst>
</file>

<file path=ppt/tags/tag10.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1.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2.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4.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6.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7.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8.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9.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7,2,3,"/>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1.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2.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3.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4.xml><?xml version="1.0" encoding="utf-8"?>
<p:tagLst xmlns:a="http://schemas.openxmlformats.org/drawingml/2006/main" xmlns:r="http://schemas.openxmlformats.org/officeDocument/2006/relationships" xmlns:p="http://schemas.openxmlformats.org/presentationml/2006/main">
  <p:tag name="ZHAW.ACCESSIBILITYADDIN.READINGORDER" val="2,3,5,7,"/>
</p:tagLst>
</file>

<file path=ppt/tags/tag2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6.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7.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8.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29.xml><?xml version="1.0" encoding="utf-8"?>
<p:tagLst xmlns:a="http://schemas.openxmlformats.org/drawingml/2006/main" xmlns:r="http://schemas.openxmlformats.org/officeDocument/2006/relationships" xmlns:p="http://schemas.openxmlformats.org/presentationml/2006/main">
  <p:tag name="ZHAW.ACCESSIBILITYADDIN.READINGORDER" val="5122,5,2,6,"/>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4,6,1026,5,"/>
</p:tagLst>
</file>

<file path=ppt/tags/tag30.xml><?xml version="1.0" encoding="utf-8"?>
<p:tagLst xmlns:a="http://schemas.openxmlformats.org/drawingml/2006/main" xmlns:r="http://schemas.openxmlformats.org/officeDocument/2006/relationships" xmlns:p="http://schemas.openxmlformats.org/presentationml/2006/main">
  <p:tag name="ZHAW.ACCESSIBILITYADDIN.READINGORDER" val="2,3,6146,5,"/>
</p:tagLst>
</file>

<file path=ppt/tags/tag31.xml><?xml version="1.0" encoding="utf-8"?>
<p:tagLst xmlns:a="http://schemas.openxmlformats.org/drawingml/2006/main" xmlns:r="http://schemas.openxmlformats.org/officeDocument/2006/relationships" xmlns:p="http://schemas.openxmlformats.org/presentationml/2006/main">
  <p:tag name="ZHAW.ACCESSIBILITYADDIN.READINGORDER" val="2,3,7170,5,"/>
</p:tagLst>
</file>

<file path=ppt/tags/tag32.xml><?xml version="1.0" encoding="utf-8"?>
<p:tagLst xmlns:a="http://schemas.openxmlformats.org/drawingml/2006/main" xmlns:r="http://schemas.openxmlformats.org/officeDocument/2006/relationships" xmlns:p="http://schemas.openxmlformats.org/presentationml/2006/main">
  <p:tag name="ZHAW.ACCESSIBILITYADDIN.READINGORDER" val="6,3,7,8194,8,"/>
</p:tagLst>
</file>

<file path=ppt/tags/tag33.xml><?xml version="1.0" encoding="utf-8"?>
<p:tagLst xmlns:a="http://schemas.openxmlformats.org/drawingml/2006/main" xmlns:r="http://schemas.openxmlformats.org/officeDocument/2006/relationships" xmlns:p="http://schemas.openxmlformats.org/presentationml/2006/main">
  <p:tag name="ZHAW.ACCESSIBILITYADDIN.READINGORDER" val="2,3,7,5,"/>
</p:tagLst>
</file>

<file path=ppt/tags/tag34.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6.xml><?xml version="1.0" encoding="utf-8"?>
<p:tagLst xmlns:a="http://schemas.openxmlformats.org/drawingml/2006/main" xmlns:r="http://schemas.openxmlformats.org/officeDocument/2006/relationships" xmlns:p="http://schemas.openxmlformats.org/presentationml/2006/main">
  <p:tag name="ZHAW.ACCESSIBILITYADDIN.READINGORDER" val="2,3,10,5,"/>
</p:tagLst>
</file>

<file path=ppt/tags/tag37.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8.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39.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4,5,6,"/>
</p:tagLst>
</file>

<file path=ppt/tags/tag40.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1032,13,"/>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4,5,13,6,"/>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4,5,7,6,"/>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77749006-6B56-4E85-A26E-EF47179E1FF9}">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7880</TotalTime>
  <Words>2320</Words>
  <Application>Microsoft Office PowerPoint</Application>
  <PresentationFormat>On-screen Show (4:3)</PresentationFormat>
  <Paragraphs>193</Paragraphs>
  <Slides>53</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Wingdings</vt:lpstr>
      <vt:lpstr>Θέμα του Office</vt:lpstr>
      <vt:lpstr>Διδακτική της Λογοτεχνίας στην Προσχολική Εκπαίδευση</vt:lpstr>
      <vt:lpstr>«Το Παλιόπαιδο»</vt:lpstr>
      <vt:lpstr>Μεταφράσεις</vt:lpstr>
      <vt:lpstr>Βραβεία</vt:lpstr>
      <vt:lpstr>Δυσκολία κατάταξης (1/4)</vt:lpstr>
      <vt:lpstr>Δυσκολία κατάταξης (2/4)</vt:lpstr>
      <vt:lpstr>Δυσκολία κατάταξης (3/4)</vt:lpstr>
      <vt:lpstr>Δυσκολία κατάταξης (4/4)</vt:lpstr>
      <vt:lpstr>Η υπόθεση του βιβλίου</vt:lpstr>
      <vt:lpstr>Η παραγκούπολη (1/2)</vt:lpstr>
      <vt:lpstr>Η παραγκούπολη (2/2)</vt:lpstr>
      <vt:lpstr>Οι πόλεις (1/2)</vt:lpstr>
      <vt:lpstr>Οι πόλεις (2/2)</vt:lpstr>
      <vt:lpstr>Τα στριμωγμένα σπίτια (1/2)</vt:lpstr>
      <vt:lpstr>Τα στριμωγμένα σπίτια (2/2)</vt:lpstr>
      <vt:lpstr>Το γκρίζο παλτό (1/2)</vt:lpstr>
      <vt:lpstr>Το γκρίζο παλτό (2/2)</vt:lpstr>
      <vt:lpstr>Ο δρόμος της εγκληματικότητας</vt:lpstr>
      <vt:lpstr>Η συμμορία</vt:lpstr>
      <vt:lpstr>Το όπλο (1/2)</vt:lpstr>
      <vt:lpstr>Το όπλο (2/2)</vt:lpstr>
      <vt:lpstr>Το βιολί</vt:lpstr>
      <vt:lpstr>Η χαρά της μουσικής (1/3)</vt:lpstr>
      <vt:lpstr>Η χαρά της μουσικής (2/3)</vt:lpstr>
      <vt:lpstr>Η χαρά της μουσικής (3/3)</vt:lpstr>
      <vt:lpstr>Η ενδυμασία (1/4)</vt:lpstr>
      <vt:lpstr>Η ενδυμασία (2/4)</vt:lpstr>
      <vt:lpstr>Η ενδυμασία (3/4)</vt:lpstr>
      <vt:lpstr>Η ενδυμασία (4/4)</vt:lpstr>
      <vt:lpstr>Το κόκκινο (1/2)</vt:lpstr>
      <vt:lpstr>Το κόκκινο (2/2)</vt:lpstr>
      <vt:lpstr>Η αλλαγή (1/3)</vt:lpstr>
      <vt:lpstr>Η αλλαγή (2/3)</vt:lpstr>
      <vt:lpstr>Η αλλαγή (3/3)</vt:lpstr>
      <vt:lpstr>Ερωτήματα</vt:lpstr>
      <vt:lpstr>Απάντηση</vt:lpstr>
      <vt:lpstr>Η παιδικότητα (1/2)</vt:lpstr>
      <vt:lpstr>Η παιδικότητα (2/2)</vt:lpstr>
      <vt:lpstr>Οι φιγούρες των παιδιών (1/4)</vt:lpstr>
      <vt:lpstr>Οι φιγούρες των παιδιών (2/4)</vt:lpstr>
      <vt:lpstr>Οι φιγούρες των παιδιών (3/4)</vt:lpstr>
      <vt:lpstr>Οι φιγούρες των παιδιών (4/4)</vt:lpstr>
      <vt:lpstr>Πλουραλιστικές αναγνώσεις (1/3)</vt:lpstr>
      <vt:lpstr>Πλουραλιστικές αναγνώσεις (2/3)</vt:lpstr>
      <vt:lpstr>Πλουραλιστικές αναγνώσεις (3/3)</vt:lpstr>
      <vt:lpstr>Τελικά</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Εικονογράφηση</dc:title>
  <dc:subject>Διδακτική της Λογοτεχνίας στην Προσχολική Εκπαίδευση</dc:subject>
  <dc:creator>Αγγελική Γιαννικοπούλου</dc:creator>
  <cp:lastModifiedBy>sma</cp:lastModifiedBy>
  <cp:revision>259</cp:revision>
  <dcterms:created xsi:type="dcterms:W3CDTF">2012-09-06T09:03:05Z</dcterms:created>
  <dcterms:modified xsi:type="dcterms:W3CDTF">2016-11-19T08:21:15Z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48D6367A-068E-49CD-898C-DB9748BADC41</vt:lpwstr>
  </property>
  <property fmtid="{D5CDD505-2E9C-101B-9397-08002B2CF9AE}" pid="3" name="ArticulatePath">
    <vt:lpwstr>New</vt:lpwstr>
  </property>
</Properties>
</file>