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39"/>
  </p:notesMasterIdLst>
  <p:sldIdLst>
    <p:sldId id="256" r:id="rId3"/>
    <p:sldId id="647" r:id="rId4"/>
    <p:sldId id="648" r:id="rId5"/>
    <p:sldId id="650" r:id="rId6"/>
    <p:sldId id="651" r:id="rId7"/>
    <p:sldId id="652" r:id="rId8"/>
    <p:sldId id="653" r:id="rId9"/>
    <p:sldId id="654" r:id="rId10"/>
    <p:sldId id="655" r:id="rId11"/>
    <p:sldId id="656" r:id="rId12"/>
    <p:sldId id="657" r:id="rId13"/>
    <p:sldId id="658" r:id="rId14"/>
    <p:sldId id="659" r:id="rId15"/>
    <p:sldId id="660" r:id="rId16"/>
    <p:sldId id="661" r:id="rId17"/>
    <p:sldId id="662" r:id="rId18"/>
    <p:sldId id="663" r:id="rId19"/>
    <p:sldId id="664" r:id="rId20"/>
    <p:sldId id="665" r:id="rId21"/>
    <p:sldId id="667" r:id="rId22"/>
    <p:sldId id="666" r:id="rId23"/>
    <p:sldId id="668" r:id="rId24"/>
    <p:sldId id="669" r:id="rId25"/>
    <p:sldId id="670" r:id="rId26"/>
    <p:sldId id="671" r:id="rId27"/>
    <p:sldId id="672" r:id="rId28"/>
    <p:sldId id="673" r:id="rId29"/>
    <p:sldId id="674" r:id="rId30"/>
    <p:sldId id="675" r:id="rId31"/>
    <p:sldId id="676" r:id="rId32"/>
    <p:sldId id="677" r:id="rId33"/>
    <p:sldId id="678" r:id="rId34"/>
    <p:sldId id="679" r:id="rId35"/>
    <p:sldId id="680" r:id="rId36"/>
    <p:sldId id="681" r:id="rId37"/>
    <p:sldId id="682" r:id="rId38"/>
    <p:sldId id="683" r:id="rId39"/>
    <p:sldId id="684" r:id="rId40"/>
    <p:sldId id="685" r:id="rId41"/>
    <p:sldId id="686" r:id="rId42"/>
    <p:sldId id="776" r:id="rId43"/>
    <p:sldId id="777" r:id="rId44"/>
    <p:sldId id="689" r:id="rId45"/>
    <p:sldId id="778" r:id="rId46"/>
    <p:sldId id="691" r:id="rId47"/>
    <p:sldId id="692" r:id="rId48"/>
    <p:sldId id="693" r:id="rId49"/>
    <p:sldId id="694" r:id="rId50"/>
    <p:sldId id="695" r:id="rId51"/>
    <p:sldId id="696" r:id="rId52"/>
    <p:sldId id="697" r:id="rId53"/>
    <p:sldId id="698" r:id="rId54"/>
    <p:sldId id="699" r:id="rId55"/>
    <p:sldId id="700" r:id="rId56"/>
    <p:sldId id="701" r:id="rId57"/>
    <p:sldId id="702" r:id="rId58"/>
    <p:sldId id="703" r:id="rId59"/>
    <p:sldId id="705" r:id="rId60"/>
    <p:sldId id="704" r:id="rId61"/>
    <p:sldId id="706" r:id="rId62"/>
    <p:sldId id="707" r:id="rId63"/>
    <p:sldId id="709" r:id="rId64"/>
    <p:sldId id="708" r:id="rId65"/>
    <p:sldId id="710" r:id="rId66"/>
    <p:sldId id="711" r:id="rId67"/>
    <p:sldId id="712" r:id="rId68"/>
    <p:sldId id="713" r:id="rId69"/>
    <p:sldId id="714" r:id="rId70"/>
    <p:sldId id="715" r:id="rId71"/>
    <p:sldId id="716" r:id="rId72"/>
    <p:sldId id="717" r:id="rId73"/>
    <p:sldId id="718" r:id="rId74"/>
    <p:sldId id="719" r:id="rId75"/>
    <p:sldId id="720" r:id="rId76"/>
    <p:sldId id="721" r:id="rId77"/>
    <p:sldId id="722" r:id="rId78"/>
    <p:sldId id="723" r:id="rId79"/>
    <p:sldId id="724" r:id="rId80"/>
    <p:sldId id="725" r:id="rId81"/>
    <p:sldId id="726" r:id="rId82"/>
    <p:sldId id="727" r:id="rId83"/>
    <p:sldId id="728" r:id="rId84"/>
    <p:sldId id="729" r:id="rId85"/>
    <p:sldId id="730" r:id="rId86"/>
    <p:sldId id="731" r:id="rId87"/>
    <p:sldId id="732" r:id="rId88"/>
    <p:sldId id="733" r:id="rId89"/>
    <p:sldId id="734" r:id="rId90"/>
    <p:sldId id="735" r:id="rId91"/>
    <p:sldId id="736" r:id="rId92"/>
    <p:sldId id="737" r:id="rId93"/>
    <p:sldId id="738" r:id="rId94"/>
    <p:sldId id="739" r:id="rId95"/>
    <p:sldId id="740" r:id="rId96"/>
    <p:sldId id="741" r:id="rId97"/>
    <p:sldId id="742" r:id="rId98"/>
    <p:sldId id="743" r:id="rId99"/>
    <p:sldId id="744" r:id="rId100"/>
    <p:sldId id="745" r:id="rId101"/>
    <p:sldId id="746" r:id="rId102"/>
    <p:sldId id="747" r:id="rId103"/>
    <p:sldId id="748" r:id="rId104"/>
    <p:sldId id="749" r:id="rId105"/>
    <p:sldId id="750" r:id="rId106"/>
    <p:sldId id="751" r:id="rId107"/>
    <p:sldId id="752" r:id="rId108"/>
    <p:sldId id="753" r:id="rId109"/>
    <p:sldId id="754" r:id="rId110"/>
    <p:sldId id="755" r:id="rId111"/>
    <p:sldId id="756" r:id="rId112"/>
    <p:sldId id="757" r:id="rId113"/>
    <p:sldId id="758" r:id="rId114"/>
    <p:sldId id="759" r:id="rId115"/>
    <p:sldId id="760" r:id="rId116"/>
    <p:sldId id="761" r:id="rId117"/>
    <p:sldId id="762" r:id="rId118"/>
    <p:sldId id="763" r:id="rId119"/>
    <p:sldId id="764" r:id="rId120"/>
    <p:sldId id="765" r:id="rId121"/>
    <p:sldId id="766" r:id="rId122"/>
    <p:sldId id="767" r:id="rId123"/>
    <p:sldId id="768" r:id="rId124"/>
    <p:sldId id="769" r:id="rId125"/>
    <p:sldId id="770" r:id="rId126"/>
    <p:sldId id="771" r:id="rId127"/>
    <p:sldId id="772" r:id="rId128"/>
    <p:sldId id="773" r:id="rId129"/>
    <p:sldId id="290" r:id="rId130"/>
    <p:sldId id="295" r:id="rId131"/>
    <p:sldId id="299" r:id="rId132"/>
    <p:sldId id="292" r:id="rId133"/>
    <p:sldId id="645" r:id="rId134"/>
    <p:sldId id="646" r:id="rId135"/>
    <p:sldId id="293" r:id="rId136"/>
    <p:sldId id="300" r:id="rId137"/>
    <p:sldId id="775" r:id="rId138"/>
  </p:sldIdLst>
  <p:sldSz cx="9144000" cy="6858000" type="screen4x3"/>
  <p:notesSz cx="6858000" cy="9144000"/>
  <p:custDataLst>
    <p:tags r:id="rId14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7"/>
            <p14:sldId id="648"/>
            <p14:sldId id="650"/>
            <p14:sldId id="651"/>
            <p14:sldId id="652"/>
            <p14:sldId id="653"/>
            <p14:sldId id="654"/>
            <p14:sldId id="655"/>
            <p14:sldId id="656"/>
            <p14:sldId id="657"/>
            <p14:sldId id="658"/>
            <p14:sldId id="659"/>
            <p14:sldId id="660"/>
            <p14:sldId id="661"/>
            <p14:sldId id="662"/>
            <p14:sldId id="663"/>
            <p14:sldId id="664"/>
            <p14:sldId id="665"/>
            <p14:sldId id="667"/>
            <p14:sldId id="666"/>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6"/>
            <p14:sldId id="776"/>
            <p14:sldId id="777"/>
            <p14:sldId id="689"/>
            <p14:sldId id="778"/>
            <p14:sldId id="691"/>
            <p14:sldId id="692"/>
            <p14:sldId id="693"/>
            <p14:sldId id="694"/>
            <p14:sldId id="695"/>
            <p14:sldId id="696"/>
            <p14:sldId id="697"/>
            <p14:sldId id="698"/>
            <p14:sldId id="699"/>
            <p14:sldId id="700"/>
            <p14:sldId id="701"/>
            <p14:sldId id="702"/>
            <p14:sldId id="703"/>
            <p14:sldId id="705"/>
            <p14:sldId id="704"/>
            <p14:sldId id="706"/>
            <p14:sldId id="707"/>
            <p14:sldId id="709"/>
            <p14:sldId id="708"/>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290"/>
            <p14:sldId id="295"/>
            <p14:sldId id="299"/>
            <p14:sldId id="292"/>
            <p14:sldId id="645"/>
            <p14:sldId id="646"/>
          </p14:sldIdLst>
        </p14:section>
        <p14:section name="Untitled Section" id="{0F1CB131-A6BD-43D0-B8D4-1F27CEF7A05E}">
          <p14:sldIdLst>
            <p14:sldId id="293"/>
            <p14:sldId id="300"/>
            <p14:sldId id="775"/>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p:scale>
          <a:sx n="120" d="100"/>
          <a:sy n="120" d="100"/>
        </p:scale>
        <p:origin x="-240"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6/3/2016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136</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128</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129</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130</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131</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132</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133</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134</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135</a:t>
            </a:fld>
            <a:endParaRPr lang="el-GR"/>
          </a:p>
        </p:txBody>
      </p:sp>
    </p:spTree>
    <p:extLst>
      <p:ext uri="{BB962C8B-B14F-4D97-AF65-F5344CB8AC3E}">
        <p14:creationId xmlns:p14="http://schemas.microsoft.com/office/powerpoint/2010/main" val="11870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51.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152.png"/><Relationship Id="rId4" Type="http://schemas.openxmlformats.org/officeDocument/2006/relationships/hyperlink" Target="%5b1%5d%20http:/creativecommons.org/licenses/by-nc-sa/4.0/"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www.biblionet.gr/book/143374/%CE%A1%CF%8E%CF%83%CF%83%CE%B7_-_%CE%96%CE%B1%CE%90%CF%81%CE%B7,_%CE%A1%CE%AD%CE%BD%CE%B1/%CE%91_%CE%B2_%CE%B3%E2%80%A6_%CF%89_%CE%BD%CE%B5%CF%81%CE%B1%CF%8A%CE%B4%CE%BF%CF%80%CE%B5%CE%B9%CF%81%CE%B1%CF%84%CE%B9%CE%BA%CF%8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biblionet.gr/book/183407/%CE%A4%CF%81%CE%B9%CE%B2%CE%B9%CE%B6%CE%AC%CF%82,_%CE%95%CF%85%CE%B3%CE%AD%CE%BD%CE%B9%CE%BF%CF%82/%CE%A4%CE%BF_%CF%80%CE%BF%CE%BD%CF%84%CE%B9%CE%BA%CE%AC%CE%BA%CE%B9_%CF%80%CE%BF%CF%85_%CE%AE%CE%B8%CE%B5%CE%BB%CE%B5_%CE%BD%CE%B1_%CE%B1%CE%B3%CE%B3%CE%AF%CE%BE%CE%B5%CE%B9_%CE%AD%CE%BD%CE%B1_%CE%B1%CF%83%CF%84%CE%B5%CF%81%CE%AC%CE%BA%CE%B9" TargetMode="External"/><Relationship Id="rId5" Type="http://schemas.openxmlformats.org/officeDocument/2006/relationships/hyperlink" Target="http://www.biblionet.gr/book/177392/%CE%A4%CF%81%CE%B9%CE%B2%CE%B9%CE%B6%CE%AC%CF%82,_%CE%95%CF%85%CE%B3%CE%AD%CE%BD%CE%B9%CE%BF%CF%82/%CE%91%CE%BB%CF%86%CE%B1%CE%B2%CE%B7%CF%84%CE%AC%CF%81%CE%B9_%CE%BC%CE%B5_%CE%B3%CE%BB%CF%89%CF%83%CF%83%CE%BF%CE%B4%CE%AD%CF%84%CE%B5%CF%82" TargetMode="External"/><Relationship Id="rId4" Type="http://schemas.openxmlformats.org/officeDocument/2006/relationships/hyperlink" Target="http://www.biblionet.gr/book/103669/Weinstein,_Mark/%CE%91%CF%85%CE%B3%CF%8C_-_%CE%B2%CF%8C%CE%BB%CF%84%CE%B1"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biblionet.gr/book/20051/King_-_Smith,_Dick/%CE%95%CE%AF%CE%BC%CE%B1%CE%B9_%CE%AD%CE%BD%CE%B1%CF%82_%CE%B2%CE%AC%CF%84%CF%81%CE%B1%CF%87%CE%BF%CF%82_%CE%BC%CE%B9%CE%BA%CF%81%CE%BF%CF%8D%CE%BB%CE%B7%CF%82,_%CE%BF_%CE%95%CE%BC%CE%BC%CE%B1%CE%BD%CE%BF%CF%85%CE%AE%CE%BB_%CE%91._%CE%9C%CF%80%CE%B1%CE%BA%CE%B1%CE%BA%CE%BF%CF%8D%CE%BB%CE%B7%CF%8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espressonews.gr/%CF%80%CE%B5%CF%81%CE%B9%CE%B5%CF%87%CF%8C%CE%BC%CE%B5%CE%BD%CE%BF/%CE%AC%CF%81%CE%B8%CF%81%CE%BF/tv-gossip/116408/%CF%84%CE%BF-%CE%BA%CE%B5%CE%BD%CF%84%CF%81%CE%B9%CE%BA%CF%8C-%CE%B4%CE%B5%CE%BB%CF%84%CE%AF%CE%BF-%CF%84%CE%BF%CF%85-alpha-%CF%83%CF%8D%CE%BD%CF%84%CE%BF%CE%BC%CE%B1-%CE%BA%CE%B1%CE%B9-%CE%B3%CE%B9%CE%B1-%CF%84%CE%BF%CF%85%CF%82-%CE%BA%CF%89%CF%86%CE%BF%CF%8D%CF%82" TargetMode="External"/><Relationship Id="rId5" Type="http://schemas.openxmlformats.org/officeDocument/2006/relationships/hyperlink" Target="http://www.biblionet.gr/book/73196/%CE%A4%CF%83%CE%B9%CE%B1%CE%BC%CF%80%CF%8C%CE%BA%CE%B1%CE%BB%CE%BF%CF%85,_%CE%93%CE%B9%CE%BF%CE%BB%CE%AC%CE%BD%CF%84%CE%B1_(Sadahzinia)/%CE%9F_%CE%BA%CF%8D%CF%81%CE%B9%CE%BF%CF%82_%CE%91%CE%BB%CF%86%CE%AC%CE%BB%CF%86%CE%B1" TargetMode="External"/><Relationship Id="rId4" Type="http://schemas.openxmlformats.org/officeDocument/2006/relationships/hyperlink" Target="http://www.biblionet.gr/book/117238/%CE%A4%CF%81%CE%B9%CE%B2%CE%B9%CE%B6%CE%AC%CF%82,_%CE%95%CF%85%CE%B3%CE%AD%CE%BD%CE%B9%CE%BF%CF%82/%CE%9F_%CF%80%CF%8C%CE%BB%CE%B5%CE%BC%CE%BF%CF%82_%CF%84%CE%B7%CF%82_%CE%A9%CE%BC%CE%B5%CE%B3%CE%B1%CE%B2%CE%AE%CF%84%CE%B1%CF%82"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freepik.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biblionet.gr/book/97439/%CE%93%CE%B5%CF%81%CE%BF%CF%85%CE%BB%CE%AC%CE%BD%CE%BF%CF%85,_%CE%95%CE%BB%CE%AD%CE%BD%CE%B7/%CE%A4%CE%BF_%CE%B1%CE%BB%CF%86%CE%B1%CE%B2%CE%B7%CF%84%CE%AC%CF%81%CE%B9_%CF%84%CE%BF%CF%85_%CE%9C%CE%BF%CF%85%CF%83%CE%B5%CE%AF%CE%BF%CF%85_%CE%9C%CF%80%CE%B5%CE%BD%CE%AC%CE%BA%CE%B7" TargetMode="External"/><Relationship Id="rId4" Type="http://schemas.openxmlformats.org/officeDocument/2006/relationships/hyperlink" Target="http://www.biblionet.gr/book/133969/%CE%92%CE%BB%CE%B1%CE%B2%CE%B9%CE%B1%CE%BD%CF%8C%CF%82,_%CE%A7%CE%AC%CF%81%CE%B7%CF%82/%CE%91%CE%BB%CF%86%CE%B1%CE%B2%CE%B7%CF%84%CE%AC%CF%81%CE%B9_%CE%B3%CE%B9%CE%B1_%CE%BC%CE%B9%CE%BA%CF%81%CE%AC_%CE%BA%CE%B1%CE%B9_%CE%BC%CE%B5%CE%B3%CE%AC%CE%BB%CE%B1_%CF%80%CE%B1%CE%B9%CE%B4%CE%B9%CE%A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8.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57.jp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4.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72.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xml"/><Relationship Id="rId1" Type="http://schemas.openxmlformats.org/officeDocument/2006/relationships/tags" Target="../tags/tag75.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4.xml"/><Relationship Id="rId1" Type="http://schemas.openxmlformats.org/officeDocument/2006/relationships/tags" Target="../tags/tag76.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4.xml"/><Relationship Id="rId1" Type="http://schemas.openxmlformats.org/officeDocument/2006/relationships/tags" Target="../tags/tag77.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78.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4.xml"/><Relationship Id="rId1" Type="http://schemas.openxmlformats.org/officeDocument/2006/relationships/tags" Target="../tags/tag80.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4.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4.xml"/><Relationship Id="rId1" Type="http://schemas.openxmlformats.org/officeDocument/2006/relationships/tags" Target="../tags/tag82.xml"/><Relationship Id="rId4" Type="http://schemas.openxmlformats.org/officeDocument/2006/relationships/image" Target="../media/image93.jpeg"/></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4.xml"/><Relationship Id="rId1" Type="http://schemas.openxmlformats.org/officeDocument/2006/relationships/tags" Target="../tags/tag84.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9.xml"/><Relationship Id="rId1" Type="http://schemas.openxmlformats.org/officeDocument/2006/relationships/tags" Target="../tags/tag85.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4.xml"/><Relationship Id="rId1" Type="http://schemas.openxmlformats.org/officeDocument/2006/relationships/tags" Target="../tags/tag86.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4.xml"/><Relationship Id="rId1" Type="http://schemas.openxmlformats.org/officeDocument/2006/relationships/tags" Target="../tags/tag87.xml"/><Relationship Id="rId4" Type="http://schemas.openxmlformats.org/officeDocument/2006/relationships/image" Target="../media/image99.jpeg"/></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4.xml"/><Relationship Id="rId1" Type="http://schemas.openxmlformats.org/officeDocument/2006/relationships/tags" Target="../tags/tag88.xml"/><Relationship Id="rId4" Type="http://schemas.openxmlformats.org/officeDocument/2006/relationships/image" Target="../media/image101.jpeg"/></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xml"/><Relationship Id="rId1" Type="http://schemas.openxmlformats.org/officeDocument/2006/relationships/tags" Target="../tags/tag8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4.xml"/><Relationship Id="rId1" Type="http://schemas.openxmlformats.org/officeDocument/2006/relationships/tags" Target="../tags/tag90.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4.xml"/><Relationship Id="rId1" Type="http://schemas.openxmlformats.org/officeDocument/2006/relationships/tags" Target="../tags/tag91.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4.xml"/><Relationship Id="rId1" Type="http://schemas.openxmlformats.org/officeDocument/2006/relationships/tags" Target="../tags/tag92.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4.xml"/><Relationship Id="rId1" Type="http://schemas.openxmlformats.org/officeDocument/2006/relationships/tags" Target="../tags/tag93.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στον </a:t>
            </a:r>
            <a:r>
              <a:rPr lang="el-GR" sz="2800" dirty="0" err="1" smtClean="0"/>
              <a:t>Γραμματισμό</a:t>
            </a:r>
            <a:r>
              <a:rPr lang="en-GB" sz="2800" dirty="0" smtClean="0"/>
              <a:t> – </a:t>
            </a:r>
            <a:r>
              <a:rPr lang="el-GR" sz="2800" dirty="0" smtClean="0"/>
              <a:t>Πρακτικές Ασκήσεις</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Παιδικά βιβλία </a:t>
            </a:r>
            <a:r>
              <a:rPr lang="el-GR" altLang="el-GR" dirty="0" smtClean="0"/>
              <a:t>(2/4</a:t>
            </a:r>
            <a:r>
              <a:rPr lang="el-GR" altLang="el-GR" dirty="0"/>
              <a:t>) </a:t>
            </a:r>
            <a:endParaRPr lang="el-GR" dirty="0"/>
          </a:p>
        </p:txBody>
      </p:sp>
      <p:sp>
        <p:nvSpPr>
          <p:cNvPr id="3" name="Content Placeholder 2" descr="Εξώφυλλο βιβλίου"/>
          <p:cNvSpPr>
            <a:spLocks noGrp="1"/>
          </p:cNvSpPr>
          <p:nvPr>
            <p:ph sz="half" idx="1"/>
          </p:nvPr>
        </p:nvSpPr>
        <p:spPr>
          <a:xfrm>
            <a:off x="457200" y="1600200"/>
            <a:ext cx="4690864" cy="4525963"/>
          </a:xfrm>
        </p:spPr>
        <p:txBody>
          <a:bodyPr/>
          <a:lstStyle/>
          <a:p>
            <a:pPr marL="0" indent="0">
              <a:buNone/>
            </a:pPr>
            <a:r>
              <a:rPr lang="el-GR" altLang="el-GR" dirty="0"/>
              <a:t>Ιδιαίτερα όμως επιτυχημένο για τη γνώση του Α είναι το βιβλίο του Εμμανουήλ Α. </a:t>
            </a:r>
            <a:r>
              <a:rPr lang="el-GR" altLang="el-GR" dirty="0" err="1" smtClean="0"/>
              <a:t>Μπακακούλη</a:t>
            </a:r>
            <a:r>
              <a:rPr lang="en-GB" altLang="el-GR" dirty="0" smtClean="0"/>
              <a:t>.</a:t>
            </a:r>
            <a:endParaRPr lang="el-GR" altLang="el-GR" dirty="0"/>
          </a:p>
          <a:p>
            <a:endParaRPr lang="el-GR" dirty="0"/>
          </a:p>
        </p:txBody>
      </p:sp>
      <p:pic>
        <p:nvPicPr>
          <p:cNvPr id="2050" name="Picture 2" descr="Εξώφυλλο του βιβλίου &quot;Είμαι ένας βάτραχος μικρούλης, ο Εμμανουήλ Α. Μπακακούλης&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3284984"/>
            <a:ext cx="227318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52027" y="5705636"/>
            <a:ext cx="472173" cy="360040"/>
          </a:xfrm>
          <a:prstGeom prst="rect">
            <a:avLst/>
          </a:prstGeom>
        </p:spPr>
        <p:txBody>
          <a:bodyPr vert="horz" wrap="square" lIns="91440" tIns="45720" rIns="91440" bIns="45720" rtlCol="0" anchor="ctr">
            <a:noAutofit/>
          </a:bodyPr>
          <a:lstStyle/>
          <a:p>
            <a:r>
              <a:rPr lang="el-GR" b="1" dirty="0" smtClean="0">
                <a:latin typeface="+mj-lt"/>
              </a:rPr>
              <a:t>[5]</a:t>
            </a:r>
          </a:p>
        </p:txBody>
      </p:sp>
      <p:pic>
        <p:nvPicPr>
          <p:cNvPr id="5" name="Content Placeholder 4" descr="Σελίδα βιβλίου &quot;Είμαι ένας βάτραχος μικρούλης, ο Εμμανουήλ Α. Μπακακούλης&quot;"/>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5148064" y="1600200"/>
            <a:ext cx="353722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32040" y="2917800"/>
            <a:ext cx="472173" cy="360040"/>
          </a:xfrm>
          <a:prstGeom prst="rect">
            <a:avLst/>
          </a:prstGeom>
        </p:spPr>
        <p:txBody>
          <a:bodyPr vert="horz" wrap="square" lIns="91440" tIns="45720" rIns="91440" bIns="45720" rtlCol="0" anchor="ctr">
            <a:noAutofit/>
          </a:bodyPr>
          <a:lstStyle/>
          <a:p>
            <a:r>
              <a:rPr lang="el-GR" b="1" dirty="0" smtClean="0">
                <a:latin typeface="+mj-lt"/>
              </a:rPr>
              <a:t>[6]</a:t>
            </a:r>
          </a:p>
        </p:txBody>
      </p:sp>
    </p:spTree>
    <p:custDataLst>
      <p:tags r:id="rId1"/>
    </p:custDataLst>
    <p:extLst>
      <p:ext uri="{BB962C8B-B14F-4D97-AF65-F5344CB8AC3E}">
        <p14:creationId xmlns:p14="http://schemas.microsoft.com/office/powerpoint/2010/main" val="22868103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αποκαλύψεων» </a:t>
            </a:r>
            <a:r>
              <a:rPr lang="el-GR" altLang="el-GR" dirty="0" smtClean="0"/>
              <a:t>(</a:t>
            </a:r>
            <a:r>
              <a:rPr lang="el-GR" altLang="el-GR" dirty="0"/>
              <a:t>2</a:t>
            </a:r>
            <a:r>
              <a:rPr lang="el-GR" altLang="el-GR" dirty="0" smtClean="0"/>
              <a:t>/7)</a:t>
            </a:r>
            <a:endParaRPr lang="el-GR" dirty="0"/>
          </a:p>
        </p:txBody>
      </p:sp>
      <p:pic>
        <p:nvPicPr>
          <p:cNvPr id="5" name="Content Placeholder 4" descr="γράμμα 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395536" y="1844824"/>
            <a:ext cx="4038600" cy="2946864"/>
          </a:xfrm>
          <a:noFill/>
        </p:spPr>
      </p:pic>
      <p:pic>
        <p:nvPicPr>
          <p:cNvPr id="6" name="Content Placeholder 5" descr="Αγελάδ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572000" y="1844824"/>
            <a:ext cx="4038600" cy="2978043"/>
          </a:xfrm>
          <a:noFill/>
        </p:spPr>
      </p:pic>
    </p:spTree>
    <p:extLst>
      <p:ext uri="{BB962C8B-B14F-4D97-AF65-F5344CB8AC3E}">
        <p14:creationId xmlns:p14="http://schemas.microsoft.com/office/powerpoint/2010/main" val="15303841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αποκαλύψεων» </a:t>
            </a:r>
            <a:r>
              <a:rPr lang="el-GR" altLang="el-GR" dirty="0" smtClean="0"/>
              <a:t>(3/7</a:t>
            </a:r>
            <a:r>
              <a:rPr lang="el-GR" altLang="el-GR" dirty="0"/>
              <a:t>)</a:t>
            </a:r>
            <a:endParaRPr lang="el-GR" dirty="0"/>
          </a:p>
        </p:txBody>
      </p:sp>
      <p:pic>
        <p:nvPicPr>
          <p:cNvPr id="5" name="Picture 2" descr="γράμμα Γάμ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844824"/>
            <a:ext cx="4038600" cy="3089529"/>
          </a:xfrm>
        </p:spPr>
      </p:pic>
      <p:pic>
        <p:nvPicPr>
          <p:cNvPr id="6" name="Picture 3" descr="γατούλ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844824"/>
            <a:ext cx="4038600" cy="3191662"/>
          </a:xfrm>
        </p:spPr>
      </p:pic>
    </p:spTree>
    <p:extLst>
      <p:ext uri="{BB962C8B-B14F-4D97-AF65-F5344CB8AC3E}">
        <p14:creationId xmlns:p14="http://schemas.microsoft.com/office/powerpoint/2010/main" val="15639700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αποκαλύψεων» </a:t>
            </a:r>
            <a:r>
              <a:rPr lang="el-GR" altLang="el-GR" dirty="0" smtClean="0"/>
              <a:t>(4/7</a:t>
            </a:r>
            <a:r>
              <a:rPr lang="el-GR" altLang="el-GR" dirty="0"/>
              <a:t>)</a:t>
            </a:r>
            <a:endParaRPr lang="el-GR" dirty="0"/>
          </a:p>
        </p:txBody>
      </p:sp>
      <p:pic>
        <p:nvPicPr>
          <p:cNvPr id="5" name="Picture 2" descr="άλφ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700808"/>
            <a:ext cx="4038600" cy="2881196"/>
          </a:xfrm>
        </p:spPr>
      </p:pic>
      <p:pic>
        <p:nvPicPr>
          <p:cNvPr id="6" name="Picture 3" descr="αστέρ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572000" y="1700808"/>
            <a:ext cx="4038600" cy="2881196"/>
          </a:xfrm>
        </p:spPr>
      </p:pic>
    </p:spTree>
    <p:extLst>
      <p:ext uri="{BB962C8B-B14F-4D97-AF65-F5344CB8AC3E}">
        <p14:creationId xmlns:p14="http://schemas.microsoft.com/office/powerpoint/2010/main" val="27381383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αποκαλύψεων» </a:t>
            </a:r>
            <a:r>
              <a:rPr lang="el-GR" altLang="el-GR" dirty="0" smtClean="0"/>
              <a:t>(5/7</a:t>
            </a:r>
            <a:r>
              <a:rPr lang="el-GR" altLang="el-GR" dirty="0"/>
              <a:t>)</a:t>
            </a:r>
            <a:endParaRPr lang="el-GR" dirty="0"/>
          </a:p>
        </p:txBody>
      </p:sp>
      <p:pic>
        <p:nvPicPr>
          <p:cNvPr id="5" name="Content Placeholder 4" descr="όμικρον"/>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3078201"/>
          </a:xfrm>
        </p:spPr>
      </p:pic>
      <p:pic>
        <p:nvPicPr>
          <p:cNvPr id="6" name="Content Placeholder 5" descr="ομπρέλ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572000" y="1628800"/>
            <a:ext cx="4038600" cy="3078201"/>
          </a:xfrm>
        </p:spPr>
      </p:pic>
    </p:spTree>
    <p:extLst>
      <p:ext uri="{BB962C8B-B14F-4D97-AF65-F5344CB8AC3E}">
        <p14:creationId xmlns:p14="http://schemas.microsoft.com/office/powerpoint/2010/main" val="10505713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αποκαλύψεων» </a:t>
            </a:r>
            <a:r>
              <a:rPr lang="el-GR" altLang="el-GR" dirty="0" smtClean="0"/>
              <a:t>(6/7</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Όπως επίσης θα μπορούσαν να είναι ακόμη πιο σύνθετες κατασκευές με θηκούλες και εικόνες αντικειμένων:</a:t>
            </a:r>
          </a:p>
          <a:p>
            <a:endParaRPr lang="el-GR" dirty="0"/>
          </a:p>
        </p:txBody>
      </p:sp>
      <p:pic>
        <p:nvPicPr>
          <p:cNvPr id="34818" name="Picture 2" descr="Κρυμμένα αντικείμεν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65410" y="1600200"/>
            <a:ext cx="320418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162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altLang="el-GR" dirty="0"/>
              <a:t>«Το αλφαβητάρι των αποκαλύψεων» </a:t>
            </a:r>
            <a:r>
              <a:rPr lang="el-GR" altLang="el-GR" dirty="0" smtClean="0"/>
              <a:t>(7/7</a:t>
            </a:r>
            <a:r>
              <a:rPr lang="el-GR" altLang="el-GR" dirty="0"/>
              <a:t>)</a:t>
            </a:r>
            <a:endParaRPr lang="el-GR" dirty="0"/>
          </a:p>
        </p:txBody>
      </p:sp>
      <p:pic>
        <p:nvPicPr>
          <p:cNvPr id="35842" name="Picture 2" descr="Κρυμμένα αντικείμεν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1142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«Τι κρύβεται πίσω από την πόρτα</a:t>
            </a:r>
            <a:r>
              <a:rPr lang="el-GR" altLang="el-GR" dirty="0"/>
              <a:t>» </a:t>
            </a:r>
            <a:r>
              <a:rPr lang="el-GR" altLang="el-GR" dirty="0" smtClean="0"/>
              <a:t>(1/4) </a:t>
            </a:r>
            <a:endParaRPr lang="el-GR" dirty="0"/>
          </a:p>
        </p:txBody>
      </p:sp>
      <p:sp>
        <p:nvSpPr>
          <p:cNvPr id="4" name="Content Placeholder 3"/>
          <p:cNvSpPr>
            <a:spLocks noGrp="1"/>
          </p:cNvSpPr>
          <p:nvPr>
            <p:ph sz="half" idx="1"/>
          </p:nvPr>
        </p:nvSpPr>
        <p:spPr/>
        <p:txBody>
          <a:bodyPr/>
          <a:lstStyle/>
          <a:p>
            <a:pPr marL="0" indent="0">
              <a:buNone/>
            </a:pPr>
            <a:r>
              <a:rPr lang="el-GR" altLang="el-GR" dirty="0"/>
              <a:t>Σε αυτό το Αλφαβητάρι η αριστερή σελίδα αναρωτιέται «Τι άραγε κρύβεται πίσω από την πόρτα;».</a:t>
            </a:r>
            <a:endParaRPr lang="el-GR" dirty="0"/>
          </a:p>
        </p:txBody>
      </p:sp>
      <p:pic>
        <p:nvPicPr>
          <p:cNvPr id="6" name="Picture 3" descr="Τι άραγε κρύβεται πίσω από την πόρ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181600" y="1860645"/>
            <a:ext cx="2971800" cy="4005072"/>
          </a:xfrm>
        </p:spPr>
      </p:pic>
    </p:spTree>
    <p:extLst>
      <p:ext uri="{BB962C8B-B14F-4D97-AF65-F5344CB8AC3E}">
        <p14:creationId xmlns:p14="http://schemas.microsoft.com/office/powerpoint/2010/main" val="42722329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«Τι κρύβεται πίσω από την πόρτα» </a:t>
            </a:r>
            <a:r>
              <a:rPr lang="el-GR" altLang="el-GR" dirty="0" smtClean="0"/>
              <a:t>(2/4</a:t>
            </a:r>
            <a:r>
              <a:rPr lang="el-GR" altLang="el-GR" dirty="0"/>
              <a:t>) </a:t>
            </a:r>
            <a:endParaRPr lang="el-GR" dirty="0"/>
          </a:p>
        </p:txBody>
      </p:sp>
      <p:sp>
        <p:nvSpPr>
          <p:cNvPr id="3" name="Content Placeholder 2"/>
          <p:cNvSpPr>
            <a:spLocks noGrp="1"/>
          </p:cNvSpPr>
          <p:nvPr>
            <p:ph sz="half" idx="1"/>
          </p:nvPr>
        </p:nvSpPr>
        <p:spPr/>
        <p:txBody>
          <a:bodyPr/>
          <a:lstStyle/>
          <a:p>
            <a:pPr marL="0" indent="0">
              <a:buNone/>
            </a:pPr>
            <a:r>
              <a:rPr lang="el-GR" altLang="el-GR" dirty="0"/>
              <a:t>Στη δεξιά υπάρχει μια πόρτα με δύο φύλλα που μπορεί να ανοίξουν. Πάνω τους υπάρχει και το αντίστοιχο γράμμα.</a:t>
            </a:r>
            <a:endParaRPr lang="el-GR" dirty="0"/>
          </a:p>
        </p:txBody>
      </p:sp>
      <p:pic>
        <p:nvPicPr>
          <p:cNvPr id="5" name="Content Placeholder 4" descr="Κλειστή πόρτα με το γράμμα Χ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83302" y="1860645"/>
            <a:ext cx="3168396" cy="40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4212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«Τι κρύβεται πίσω από την πόρτα» </a:t>
            </a:r>
            <a:r>
              <a:rPr lang="el-GR" altLang="el-GR" dirty="0" smtClean="0"/>
              <a:t>(3/4</a:t>
            </a:r>
            <a:r>
              <a:rPr lang="el-GR" altLang="el-GR" dirty="0"/>
              <a:t>) </a:t>
            </a:r>
            <a:endParaRPr lang="el-GR" dirty="0"/>
          </a:p>
        </p:txBody>
      </p:sp>
      <p:sp>
        <p:nvSpPr>
          <p:cNvPr id="3" name="Content Placeholder 2"/>
          <p:cNvSpPr>
            <a:spLocks noGrp="1"/>
          </p:cNvSpPr>
          <p:nvPr>
            <p:ph sz="half" idx="1"/>
          </p:nvPr>
        </p:nvSpPr>
        <p:spPr/>
        <p:txBody>
          <a:bodyPr/>
          <a:lstStyle/>
          <a:p>
            <a:pPr marL="0" indent="0">
              <a:buNone/>
            </a:pPr>
            <a:r>
              <a:rPr lang="el-GR" altLang="el-GR" dirty="0"/>
              <a:t>Όταν ο αναγνώστης σηκώσει τα χάρτινα πορτόφυλλα, από κάτω αποκαλύπτεται η εικόνα ενός ζώου που αρχίζει με το αντίστοιχο γράμμα.</a:t>
            </a:r>
          </a:p>
          <a:p>
            <a:endParaRPr lang="el-GR" dirty="0"/>
          </a:p>
        </p:txBody>
      </p:sp>
      <p:pic>
        <p:nvPicPr>
          <p:cNvPr id="5" name="Picture 5" descr="Χελών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211318" y="1860645"/>
            <a:ext cx="2912364" cy="40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1136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altLang="el-GR" dirty="0"/>
              <a:t>«Τι κρύβεται πίσω από την πόρτα» </a:t>
            </a:r>
            <a:r>
              <a:rPr lang="el-GR" altLang="el-GR" dirty="0" smtClean="0"/>
              <a:t>(4/4</a:t>
            </a:r>
            <a:r>
              <a:rPr lang="el-GR" altLang="el-GR" dirty="0"/>
              <a:t>) </a:t>
            </a:r>
            <a:endParaRPr lang="el-GR" dirty="0"/>
          </a:p>
        </p:txBody>
      </p:sp>
      <p:pic>
        <p:nvPicPr>
          <p:cNvPr id="36866" name="Picture 2" descr="Κρυμμένες λέξει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7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Παιδικά βιβλία </a:t>
            </a:r>
            <a:r>
              <a:rPr lang="el-GR" altLang="el-GR" dirty="0" smtClean="0"/>
              <a:t>(3/4</a:t>
            </a:r>
            <a:r>
              <a:rPr lang="el-GR" altLang="el-GR" dirty="0"/>
              <a:t>) </a:t>
            </a:r>
            <a:endParaRPr lang="el-GR" dirty="0"/>
          </a:p>
        </p:txBody>
      </p:sp>
      <p:pic>
        <p:nvPicPr>
          <p:cNvPr id="5" name="Picture 5" descr="Εξώφυλλο βιβλίου &quot;Ο Πόλεμος της Ωμεγαβήτας&quot;"/>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1377652" y="1700808"/>
            <a:ext cx="308414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04899" y="5589240"/>
            <a:ext cx="472173" cy="360040"/>
          </a:xfrm>
          <a:prstGeom prst="rect">
            <a:avLst/>
          </a:prstGeom>
        </p:spPr>
        <p:txBody>
          <a:bodyPr vert="horz" wrap="square" lIns="91440" tIns="45720" rIns="91440" bIns="45720" rtlCol="0" anchor="ctr">
            <a:noAutofit/>
          </a:bodyPr>
          <a:lstStyle/>
          <a:p>
            <a:r>
              <a:rPr lang="el-GR" b="1" dirty="0" smtClean="0">
                <a:latin typeface="+mj-lt"/>
              </a:rPr>
              <a:t>[7]</a:t>
            </a:r>
          </a:p>
        </p:txBody>
      </p:sp>
      <p:pic>
        <p:nvPicPr>
          <p:cNvPr id="6" name="Picture 4" descr="Σελίδα βιβλίου &quot;Ο Πόλεμος της Ωμεγαβήτας&quot;"/>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90019" y="1700808"/>
            <a:ext cx="3050333"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884368" y="5589240"/>
            <a:ext cx="472173" cy="360040"/>
          </a:xfrm>
          <a:prstGeom prst="rect">
            <a:avLst/>
          </a:prstGeom>
        </p:spPr>
        <p:txBody>
          <a:bodyPr vert="horz" wrap="square" lIns="91440" tIns="45720" rIns="91440" bIns="45720" rtlCol="0" anchor="ctr">
            <a:noAutofit/>
          </a:bodyPr>
          <a:lstStyle/>
          <a:p>
            <a:r>
              <a:rPr lang="el-GR" b="1" dirty="0" smtClean="0">
                <a:latin typeface="+mj-lt"/>
              </a:rPr>
              <a:t>[8]</a:t>
            </a:r>
          </a:p>
        </p:txBody>
      </p:sp>
    </p:spTree>
    <p:custDataLst>
      <p:tags r:id="rId1"/>
    </p:custDataLst>
    <p:extLst>
      <p:ext uri="{BB962C8B-B14F-4D97-AF65-F5344CB8AC3E}">
        <p14:creationId xmlns:p14="http://schemas.microsoft.com/office/powerpoint/2010/main" val="3633235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ζωντανό αλφαβητάρι</a:t>
            </a:r>
            <a:r>
              <a:rPr lang="el-GR" altLang="el-GR" dirty="0"/>
              <a:t>» (</a:t>
            </a:r>
            <a:r>
              <a:rPr lang="el-GR" altLang="el-GR" dirty="0" smtClean="0"/>
              <a:t>1/5) </a:t>
            </a:r>
            <a:endParaRPr lang="el-GR" dirty="0"/>
          </a:p>
        </p:txBody>
      </p:sp>
      <p:sp>
        <p:nvSpPr>
          <p:cNvPr id="4" name="Content Placeholder 3"/>
          <p:cNvSpPr>
            <a:spLocks noGrp="1"/>
          </p:cNvSpPr>
          <p:nvPr>
            <p:ph sz="half" idx="1"/>
          </p:nvPr>
        </p:nvSpPr>
        <p:spPr/>
        <p:txBody>
          <a:bodyPr/>
          <a:lstStyle/>
          <a:p>
            <a:pPr marL="0" indent="0">
              <a:buNone/>
            </a:pPr>
            <a:r>
              <a:rPr lang="el-GR" altLang="el-GR" dirty="0"/>
              <a:t>Ένα αλφαβητάρι που είναι φτιαγμένο με τη λογική των </a:t>
            </a:r>
            <a:r>
              <a:rPr lang="en-US" altLang="el-GR" dirty="0"/>
              <a:t>pop ups</a:t>
            </a:r>
            <a:r>
              <a:rPr lang="el-GR" altLang="el-GR" dirty="0"/>
              <a:t> δίνει την εντύπωση ότι ζωντανεύει.</a:t>
            </a:r>
          </a:p>
          <a:p>
            <a:endParaRPr lang="el-GR" dirty="0"/>
          </a:p>
        </p:txBody>
      </p:sp>
      <p:pic>
        <p:nvPicPr>
          <p:cNvPr id="37890" name="Picture 2" descr="Γάμα και αναδυόμενο γουρούν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04048" y="1556792"/>
            <a:ext cx="315079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4525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ζωντανό αλφαβητάρι» </a:t>
            </a:r>
            <a:r>
              <a:rPr lang="el-GR" altLang="el-GR" dirty="0" smtClean="0"/>
              <a:t>(2/5</a:t>
            </a:r>
            <a:r>
              <a:rPr lang="el-GR" altLang="el-GR" dirty="0"/>
              <a:t>) </a:t>
            </a:r>
            <a:endParaRPr lang="el-GR" dirty="0"/>
          </a:p>
        </p:txBody>
      </p:sp>
      <p:pic>
        <p:nvPicPr>
          <p:cNvPr id="5" name="Picture 2" descr="Δέλτ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3028950"/>
          </a:xfrm>
        </p:spPr>
      </p:pic>
      <p:pic>
        <p:nvPicPr>
          <p:cNvPr id="6" name="Picture 3" descr="Αναδυόμενο δέντρο"/>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3024336"/>
          </a:xfrm>
        </p:spPr>
      </p:pic>
    </p:spTree>
    <p:extLst>
      <p:ext uri="{BB962C8B-B14F-4D97-AF65-F5344CB8AC3E}">
        <p14:creationId xmlns:p14="http://schemas.microsoft.com/office/powerpoint/2010/main" val="41176845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ζωντανό αλφαβητάρι» </a:t>
            </a:r>
            <a:r>
              <a:rPr lang="el-GR" altLang="el-GR" dirty="0" smtClean="0"/>
              <a:t>(3/5</a:t>
            </a:r>
            <a:r>
              <a:rPr lang="el-GR" altLang="el-GR" dirty="0"/>
              <a:t>) </a:t>
            </a:r>
            <a:endParaRPr lang="el-GR" dirty="0"/>
          </a:p>
        </p:txBody>
      </p:sp>
      <p:pic>
        <p:nvPicPr>
          <p:cNvPr id="5" name="Content Placeholder 4" descr="Κάπ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3139765"/>
          </a:xfrm>
        </p:spPr>
      </p:pic>
      <p:pic>
        <p:nvPicPr>
          <p:cNvPr id="6" name="Content Placeholder 5" descr="Αναδυόμενη καρδιά"/>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3096344"/>
          </a:xfrm>
        </p:spPr>
      </p:pic>
    </p:spTree>
    <p:extLst>
      <p:ext uri="{BB962C8B-B14F-4D97-AF65-F5344CB8AC3E}">
        <p14:creationId xmlns:p14="http://schemas.microsoft.com/office/powerpoint/2010/main" val="30554311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ζωντανό αλφαβητάρι» </a:t>
            </a:r>
            <a:r>
              <a:rPr lang="el-GR" altLang="el-GR" dirty="0" smtClean="0"/>
              <a:t>(4/5</a:t>
            </a:r>
            <a:r>
              <a:rPr lang="el-GR" altLang="el-GR" dirty="0"/>
              <a:t>) </a:t>
            </a:r>
            <a:endParaRPr lang="el-GR" dirty="0"/>
          </a:p>
        </p:txBody>
      </p:sp>
      <p:pic>
        <p:nvPicPr>
          <p:cNvPr id="5" name="Picture 2" descr="Λάμδ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3028950"/>
          </a:xfrm>
        </p:spPr>
      </p:pic>
      <p:pic>
        <p:nvPicPr>
          <p:cNvPr id="6" name="Picture 3" descr="Αναδυόμενο λουλούδ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572000" y="1628800"/>
            <a:ext cx="4038600" cy="3024336"/>
          </a:xfrm>
        </p:spPr>
      </p:pic>
    </p:spTree>
    <p:extLst>
      <p:ext uri="{BB962C8B-B14F-4D97-AF65-F5344CB8AC3E}">
        <p14:creationId xmlns:p14="http://schemas.microsoft.com/office/powerpoint/2010/main" val="11060594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ζωντανό αλφαβητάρι» </a:t>
            </a:r>
            <a:r>
              <a:rPr lang="el-GR" altLang="el-GR" dirty="0" smtClean="0"/>
              <a:t>(5/5</a:t>
            </a:r>
            <a:r>
              <a:rPr lang="el-GR" altLang="el-GR" dirty="0"/>
              <a:t>) </a:t>
            </a:r>
            <a:endParaRPr lang="el-GR" dirty="0"/>
          </a:p>
        </p:txBody>
      </p:sp>
      <p:pic>
        <p:nvPicPr>
          <p:cNvPr id="5" name="Content Placeholder 4" descr="Σίγμ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3028950"/>
          </a:xfrm>
        </p:spPr>
      </p:pic>
      <p:pic>
        <p:nvPicPr>
          <p:cNvPr id="6" name="Content Placeholder 5" descr="Αναδυόμενο σπίτ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572000" y="1628800"/>
            <a:ext cx="4038600" cy="3024336"/>
          </a:xfrm>
        </p:spPr>
      </p:pic>
    </p:spTree>
    <p:extLst>
      <p:ext uri="{BB962C8B-B14F-4D97-AF65-F5344CB8AC3E}">
        <p14:creationId xmlns:p14="http://schemas.microsoft.com/office/powerpoint/2010/main" val="18375236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«Α-Ω όπως Ρόδος</a:t>
            </a:r>
            <a:r>
              <a:rPr lang="el-GR" altLang="el-GR" dirty="0"/>
              <a:t>» (</a:t>
            </a:r>
            <a:r>
              <a:rPr lang="el-GR" altLang="el-GR" dirty="0" smtClean="0"/>
              <a:t>1/3) </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Σε αυτό το Αλφαβητάρι η δεξιά σελίδα γράφει για κάθε γράμμα του αλφαβήτου: Αα όπως Ρόδος. Όταν όμως το παιδί γυρίσει σελίδα αποκαλύπτεται γιατί το λέει αυτό. Γιατί η Ρόδος έχει κάτι που αρχίζει από αυτό το </a:t>
            </a:r>
            <a:r>
              <a:rPr lang="el-GR" altLang="el-GR" sz="2600" dirty="0" smtClean="0"/>
              <a:t>γράμμα/φώνημα</a:t>
            </a:r>
            <a:r>
              <a:rPr lang="el-GR" altLang="el-GR" sz="2600" dirty="0"/>
              <a:t>.</a:t>
            </a:r>
          </a:p>
          <a:p>
            <a:endParaRPr lang="el-GR" sz="2600" dirty="0"/>
          </a:p>
        </p:txBody>
      </p:sp>
      <p:pic>
        <p:nvPicPr>
          <p:cNvPr id="38914" name="Picture 2" descr="Το αλφαβητάρι της Ρόδ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76056" y="1600200"/>
            <a:ext cx="30963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2295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dirty="0"/>
              <a:t>«Α-Ω όπως Ρόδος» </a:t>
            </a:r>
            <a:r>
              <a:rPr lang="el-GR" altLang="el-GR" dirty="0" smtClean="0"/>
              <a:t>(2/3) </a:t>
            </a:r>
            <a:endParaRPr lang="el-GR" dirty="0"/>
          </a:p>
        </p:txBody>
      </p:sp>
      <p:pic>
        <p:nvPicPr>
          <p:cNvPr id="39938" name="Picture 2" descr="Το αλφαβητάρι της Ρόδου"/>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77049" y="1557338"/>
            <a:ext cx="6002602"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6331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«Α-Ω όπως Ρόδος» </a:t>
            </a:r>
            <a:r>
              <a:rPr lang="el-GR" altLang="el-GR" dirty="0" smtClean="0"/>
              <a:t>(</a:t>
            </a:r>
            <a:r>
              <a:rPr lang="el-GR" altLang="el-GR" dirty="0"/>
              <a:t>3</a:t>
            </a:r>
            <a:r>
              <a:rPr lang="el-GR" altLang="el-GR" dirty="0" smtClean="0"/>
              <a:t>/3) </a:t>
            </a:r>
            <a:endParaRPr lang="el-GR" dirty="0"/>
          </a:p>
        </p:txBody>
      </p:sp>
      <p:pic>
        <p:nvPicPr>
          <p:cNvPr id="40962" name="Picture 2" descr="Το αλφαβητάρι της Ρόδου"/>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4477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«Α-Ω ό</a:t>
            </a:r>
            <a:r>
              <a:rPr lang="el-GR" altLang="el-GR" dirty="0" smtClean="0"/>
              <a:t>πως θάλασσα</a:t>
            </a:r>
            <a:r>
              <a:rPr lang="el-GR" altLang="el-GR" dirty="0"/>
              <a:t>» (</a:t>
            </a:r>
            <a:r>
              <a:rPr lang="el-GR" altLang="el-GR" dirty="0" smtClean="0"/>
              <a:t>1/2) </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sz="2600" dirty="0"/>
              <a:t>Σε αυτό το Αλφαβητάρι η δεξιά σελίδα γράφει για κάθε γράμμα του αλφαβήτου: Αα όπως θάλασσα. Όταν όμως το παιδί γυρίσει σελίδα αποκαλύπτεται γιατί το λέει αυτό. Γιατί η θάλασσα έχει κάτι που να αρχίζει από αυτό το γράμμα.</a:t>
            </a:r>
          </a:p>
          <a:p>
            <a:endParaRPr lang="el-GR" sz="2600" dirty="0"/>
          </a:p>
        </p:txBody>
      </p:sp>
      <p:pic>
        <p:nvPicPr>
          <p:cNvPr id="41986" name="Picture 2" descr="Το αλφαβητάρι της θάλασσ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65660" y="1600200"/>
            <a:ext cx="320367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3595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dirty="0"/>
              <a:t>«Α-Ω όπως θάλασσα» </a:t>
            </a:r>
            <a:r>
              <a:rPr lang="el-GR" altLang="el-GR" dirty="0" smtClean="0"/>
              <a:t>(2/2</a:t>
            </a:r>
            <a:r>
              <a:rPr lang="el-GR" altLang="el-GR" dirty="0"/>
              <a:t>) </a:t>
            </a:r>
            <a:endParaRPr lang="el-GR" dirty="0"/>
          </a:p>
        </p:txBody>
      </p:sp>
      <p:pic>
        <p:nvPicPr>
          <p:cNvPr id="43010" name="Picture 2" descr="Το αλφαβητάρι της θάλασσα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5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Παιδικά βιβλία </a:t>
            </a:r>
            <a:r>
              <a:rPr lang="el-GR" altLang="el-GR" dirty="0" smtClean="0"/>
              <a:t>(4/4</a:t>
            </a:r>
            <a:r>
              <a:rPr lang="el-GR" altLang="el-GR" dirty="0"/>
              <a:t>) </a:t>
            </a:r>
            <a:endParaRPr lang="el-GR" dirty="0"/>
          </a:p>
        </p:txBody>
      </p:sp>
      <p:pic>
        <p:nvPicPr>
          <p:cNvPr id="5" name="Picture 2" descr="Εξώφυλλο βιβλίου &quot;Ο κύριος Άλφα-άλφα&quot;"/>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924094" y="1600200"/>
            <a:ext cx="3575897" cy="4525963"/>
          </a:xfrm>
        </p:spPr>
      </p:pic>
      <p:sp>
        <p:nvSpPr>
          <p:cNvPr id="7" name="TextBox 6"/>
          <p:cNvSpPr txBox="1"/>
          <p:nvPr/>
        </p:nvSpPr>
        <p:spPr>
          <a:xfrm>
            <a:off x="467544" y="5733256"/>
            <a:ext cx="472173" cy="360040"/>
          </a:xfrm>
          <a:prstGeom prst="rect">
            <a:avLst/>
          </a:prstGeom>
        </p:spPr>
        <p:txBody>
          <a:bodyPr vert="horz" wrap="square" lIns="91440" tIns="45720" rIns="91440" bIns="45720" rtlCol="0" anchor="ctr">
            <a:noAutofit/>
          </a:bodyPr>
          <a:lstStyle/>
          <a:p>
            <a:r>
              <a:rPr lang="el-GR" b="1" dirty="0" smtClean="0">
                <a:latin typeface="+mj-lt"/>
              </a:rPr>
              <a:t>[9]</a:t>
            </a:r>
          </a:p>
        </p:txBody>
      </p:sp>
      <p:pic>
        <p:nvPicPr>
          <p:cNvPr id="6" name="Picture 3" descr="Οπισθόφυλλο βιβλίου &quot;Ο κύριος Άλφα-άλφα&quot;"/>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644008" y="1600200"/>
            <a:ext cx="3431066" cy="4525963"/>
          </a:xfrm>
        </p:spPr>
      </p:pic>
      <p:sp>
        <p:nvSpPr>
          <p:cNvPr id="8" name="TextBox 7"/>
          <p:cNvSpPr txBox="1"/>
          <p:nvPr/>
        </p:nvSpPr>
        <p:spPr>
          <a:xfrm>
            <a:off x="8172400" y="5733256"/>
            <a:ext cx="576064" cy="360040"/>
          </a:xfrm>
          <a:prstGeom prst="rect">
            <a:avLst/>
          </a:prstGeom>
        </p:spPr>
        <p:txBody>
          <a:bodyPr vert="horz" wrap="square" lIns="91440" tIns="45720" rIns="91440" bIns="45720" rtlCol="0" anchor="ctr">
            <a:noAutofit/>
          </a:bodyPr>
          <a:lstStyle/>
          <a:p>
            <a:r>
              <a:rPr lang="el-GR" b="1" dirty="0" smtClean="0">
                <a:latin typeface="+mj-lt"/>
              </a:rPr>
              <a:t>[10]</a:t>
            </a:r>
          </a:p>
        </p:txBody>
      </p:sp>
    </p:spTree>
    <p:custDataLst>
      <p:tags r:id="rId1"/>
    </p:custDataLst>
    <p:extLst>
      <p:ext uri="{BB962C8B-B14F-4D97-AF65-F5344CB8AC3E}">
        <p14:creationId xmlns:p14="http://schemas.microsoft.com/office/powerpoint/2010/main" val="35818205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της αυριανής μέρας</a:t>
            </a:r>
            <a:r>
              <a:rPr lang="el-GR" altLang="el-GR" dirty="0"/>
              <a:t>» (1/2) </a:t>
            </a:r>
            <a:endParaRPr lang="el-GR" dirty="0"/>
          </a:p>
        </p:txBody>
      </p:sp>
      <p:sp>
        <p:nvSpPr>
          <p:cNvPr id="4" name="Content Placeholder 3"/>
          <p:cNvSpPr>
            <a:spLocks noGrp="1"/>
          </p:cNvSpPr>
          <p:nvPr>
            <p:ph sz="half" idx="1"/>
          </p:nvPr>
        </p:nvSpPr>
        <p:spPr>
          <a:xfrm>
            <a:off x="457200" y="1600200"/>
            <a:ext cx="3682752" cy="4525963"/>
          </a:xfrm>
        </p:spPr>
        <p:txBody>
          <a:bodyPr/>
          <a:lstStyle/>
          <a:p>
            <a:pPr marL="0" indent="0">
              <a:buNone/>
            </a:pPr>
            <a:r>
              <a:rPr lang="el-GR" altLang="el-GR" dirty="0"/>
              <a:t>Σε αυτό το γράμμα παραπέμπει σε κάτι πριν ακόμη εξελιχθεί. Στην επόμενη σελίδα εξηγείται το γιατί.</a:t>
            </a:r>
          </a:p>
          <a:p>
            <a:endParaRPr lang="el-GR" dirty="0"/>
          </a:p>
        </p:txBody>
      </p:sp>
      <p:pic>
        <p:nvPicPr>
          <p:cNvPr id="44034" name="Picture 2" descr="Κάπα όπως λέμε αβγό, γιατί το αβγό θα γίνει κότ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138248" y="1772816"/>
            <a:ext cx="446343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3211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altLang="el-GR" dirty="0"/>
              <a:t>«Το αλφαβητάρι της αυριανής μέρας» </a:t>
            </a:r>
            <a:r>
              <a:rPr lang="el-GR" altLang="el-GR" dirty="0" smtClean="0"/>
              <a:t>(2/2</a:t>
            </a:r>
            <a:r>
              <a:rPr lang="el-GR" altLang="el-GR" dirty="0"/>
              <a:t>) </a:t>
            </a:r>
            <a:endParaRPr lang="el-GR" dirty="0"/>
          </a:p>
        </p:txBody>
      </p:sp>
      <p:pic>
        <p:nvPicPr>
          <p:cNvPr id="13" name="Picture 2" descr="Πι όπως λέμε κάμπια, γιατί η κάμπια θα γίνει πεταλούδα."/>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825687" y="1557338"/>
            <a:ext cx="7505326"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3610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εξαφανίσεων</a:t>
            </a:r>
            <a:r>
              <a:rPr lang="el-GR" altLang="el-GR" dirty="0"/>
              <a:t>» (1/2) </a:t>
            </a:r>
            <a:endParaRPr lang="el-GR" dirty="0"/>
          </a:p>
        </p:txBody>
      </p:sp>
      <p:sp>
        <p:nvSpPr>
          <p:cNvPr id="4" name="Content Placeholder 3"/>
          <p:cNvSpPr>
            <a:spLocks noGrp="1"/>
          </p:cNvSpPr>
          <p:nvPr>
            <p:ph sz="half" idx="1"/>
          </p:nvPr>
        </p:nvSpPr>
        <p:spPr/>
        <p:txBody>
          <a:bodyPr/>
          <a:lstStyle/>
          <a:p>
            <a:pPr marL="0" indent="0">
              <a:buNone/>
            </a:pPr>
            <a:r>
              <a:rPr lang="el-GR" altLang="el-GR" dirty="0"/>
              <a:t>Πολύ ενδιαφέρον για τα παιδιά και μια καλή φωνολογική άσκηση είναι το Αλφαβητάρι των Εξαφανίσεων, όπου σε κάθε σελίδα εξαφανίζεται ένα γράμμα και ο κόσμος ακούγεται πλέον πολύ περίεργος. </a:t>
            </a:r>
          </a:p>
          <a:p>
            <a:endParaRPr lang="el-GR" dirty="0"/>
          </a:p>
        </p:txBody>
      </p:sp>
      <p:pic>
        <p:nvPicPr>
          <p:cNvPr id="6" name="Picture 7" descr="Τι θα γινόταν αν δεν υπήρχε το άλφ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902988" y="1600200"/>
            <a:ext cx="3529023" cy="4525963"/>
          </a:xfrm>
        </p:spPr>
      </p:pic>
    </p:spTree>
    <p:extLst>
      <p:ext uri="{BB962C8B-B14F-4D97-AF65-F5344CB8AC3E}">
        <p14:creationId xmlns:p14="http://schemas.microsoft.com/office/powerpoint/2010/main" val="35122180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εξαφανίσεων» </a:t>
            </a:r>
            <a:r>
              <a:rPr lang="el-GR" altLang="el-GR" dirty="0" smtClean="0"/>
              <a:t>(2/2</a:t>
            </a:r>
            <a:r>
              <a:rPr lang="el-GR" altLang="el-GR" dirty="0"/>
              <a:t>) </a:t>
            </a:r>
            <a:endParaRPr lang="el-GR" dirty="0"/>
          </a:p>
        </p:txBody>
      </p:sp>
      <p:pic>
        <p:nvPicPr>
          <p:cNvPr id="5" name="Picture 5" descr="Τι θα γινόταν αν δεν υπήρχε το βήτ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539553" y="1600201"/>
            <a:ext cx="3888432" cy="4493096"/>
          </a:xfrm>
        </p:spPr>
      </p:pic>
      <p:pic>
        <p:nvPicPr>
          <p:cNvPr id="6" name="Picture 6" descr="Τι θα γινόταν αν δεν υπήρχε το κάπ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1"/>
            <a:ext cx="4032448" cy="4446560"/>
          </a:xfrm>
        </p:spPr>
      </p:pic>
    </p:spTree>
    <p:extLst>
      <p:ext uri="{BB962C8B-B14F-4D97-AF65-F5344CB8AC3E}">
        <p14:creationId xmlns:p14="http://schemas.microsoft.com/office/powerpoint/2010/main" val="6847868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«Χρωματίζω το αλφαβητάρι»</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αυτό το αλφαβητάρι, ένα για κάθε παιδί, οι εικόνες των αντικειμένων είναι ασπρόμαυρες. Το παιδί χρωματίζει μόνο εκείνα τα γράμματα που γνωρίζει</a:t>
            </a:r>
          </a:p>
          <a:p>
            <a:endParaRPr lang="el-GR" dirty="0"/>
          </a:p>
        </p:txBody>
      </p:sp>
      <p:pic>
        <p:nvPicPr>
          <p:cNvPr id="46082" name="Picture 2" descr="γράμματα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97566" y="1600200"/>
            <a:ext cx="39398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9107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λαβύρινθος</a:t>
            </a:r>
            <a:r>
              <a:rPr lang="el-GR" altLang="el-GR" dirty="0"/>
              <a:t>» (1/2) </a:t>
            </a:r>
            <a:endParaRPr lang="el-GR" dirty="0"/>
          </a:p>
        </p:txBody>
      </p:sp>
      <p:sp>
        <p:nvSpPr>
          <p:cNvPr id="3" name="Content Placeholder 2"/>
          <p:cNvSpPr>
            <a:spLocks noGrp="1"/>
          </p:cNvSpPr>
          <p:nvPr>
            <p:ph sz="half" idx="1"/>
          </p:nvPr>
        </p:nvSpPr>
        <p:spPr/>
        <p:txBody>
          <a:bodyPr/>
          <a:lstStyle/>
          <a:p>
            <a:pPr marL="0" indent="0">
              <a:buNone/>
            </a:pPr>
            <a:r>
              <a:rPr lang="el-GR" altLang="el-GR" dirty="0"/>
              <a:t>Για κάθε σελίδα δημιουργούνται λαβύρινθοι. Τα παιδιά καλούνται να ενώσουν τα παιδιά το κεφαλαίο που είναι στη μία μεριά με το πεζό που είναι στην άλλη.</a:t>
            </a:r>
          </a:p>
          <a:p>
            <a:endParaRPr lang="el-GR" dirty="0"/>
          </a:p>
        </p:txBody>
      </p:sp>
      <p:pic>
        <p:nvPicPr>
          <p:cNvPr id="5" name="Content Placeholder 4" descr="λαβύρινθο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81699" y="1600200"/>
            <a:ext cx="3971601" cy="4525963"/>
          </a:xfrm>
        </p:spPr>
      </p:pic>
    </p:spTree>
    <p:extLst>
      <p:ext uri="{BB962C8B-B14F-4D97-AF65-F5344CB8AC3E}">
        <p14:creationId xmlns:p14="http://schemas.microsoft.com/office/powerpoint/2010/main" val="21630617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Λαγουδάκι λαβύρινθος"/>
          <p:cNvSpPr>
            <a:spLocks noGrp="1"/>
          </p:cNvSpPr>
          <p:nvPr>
            <p:ph type="title"/>
          </p:nvPr>
        </p:nvSpPr>
        <p:spPr/>
        <p:txBody>
          <a:bodyPr>
            <a:normAutofit fontScale="90000"/>
          </a:bodyPr>
          <a:lstStyle/>
          <a:p>
            <a:r>
              <a:rPr lang="el-GR" altLang="el-GR" dirty="0"/>
              <a:t>«Το αλφαβητάρι λαβύρινθος» </a:t>
            </a:r>
            <a:r>
              <a:rPr lang="el-GR" altLang="el-GR" dirty="0" smtClean="0"/>
              <a:t>(2/2</a:t>
            </a:r>
            <a:r>
              <a:rPr lang="el-GR" altLang="el-GR" dirty="0"/>
              <a:t>) </a:t>
            </a:r>
            <a:endParaRPr lang="el-GR" dirty="0"/>
          </a:p>
        </p:txBody>
      </p:sp>
      <p:sp>
        <p:nvSpPr>
          <p:cNvPr id="3" name="Content Placeholder 2"/>
          <p:cNvSpPr>
            <a:spLocks noGrp="1"/>
          </p:cNvSpPr>
          <p:nvPr>
            <p:ph sz="half" idx="1"/>
          </p:nvPr>
        </p:nvSpPr>
        <p:spPr/>
        <p:txBody>
          <a:bodyPr/>
          <a:lstStyle/>
          <a:p>
            <a:pPr marL="0" indent="0">
              <a:buNone/>
            </a:pPr>
            <a:r>
              <a:rPr lang="el-GR" altLang="el-GR" dirty="0"/>
              <a:t>Θα μπορούσε όμως να πάρει και μια πολύ πιο ενδιαφέρουσα μορφή.</a:t>
            </a:r>
          </a:p>
        </p:txBody>
      </p:sp>
      <p:pic>
        <p:nvPicPr>
          <p:cNvPr id="7" name="Picture 3" descr="DSCN0159"/>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9" y="1600200"/>
            <a:ext cx="4032448" cy="4525963"/>
          </a:xfrm>
        </p:spPr>
      </p:pic>
    </p:spTree>
    <p:extLst>
      <p:ext uri="{BB962C8B-B14F-4D97-AF65-F5344CB8AC3E}">
        <p14:creationId xmlns:p14="http://schemas.microsoft.com/office/powerpoint/2010/main" val="22227398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με τα κουδουνάκια»</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αυτό κάθε γράμμα συνοδεύεται από ένα κουδουνάκι. Η νηπιαγωγός ή τα άλλα παιδιά λένε λέξεις και το παιδί χτυπά το γράμμα από το οποίο αρχίζει η λέξη. Φυσικά αρχίζουν με τα ονόματά τους.</a:t>
            </a:r>
          </a:p>
          <a:p>
            <a:endParaRPr lang="el-GR" dirty="0"/>
          </a:p>
        </p:txBody>
      </p:sp>
      <p:pic>
        <p:nvPicPr>
          <p:cNvPr id="5" name="Picture 3" descr="Κουδουν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844824"/>
            <a:ext cx="4038600" cy="2952328"/>
          </a:xfrm>
        </p:spPr>
      </p:pic>
    </p:spTree>
    <p:extLst>
      <p:ext uri="{BB962C8B-B14F-4D97-AF65-F5344CB8AC3E}">
        <p14:creationId xmlns:p14="http://schemas.microsoft.com/office/powerpoint/2010/main" val="31804013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Επιτραπέζιο παιχνίδι"/>
          <p:cNvSpPr>
            <a:spLocks noGrp="1"/>
          </p:cNvSpPr>
          <p:nvPr>
            <p:ph type="title"/>
          </p:nvPr>
        </p:nvSpPr>
        <p:spPr/>
        <p:txBody>
          <a:bodyPr/>
          <a:lstStyle/>
          <a:p>
            <a:r>
              <a:rPr lang="el-GR" altLang="el-GR" dirty="0" smtClean="0"/>
              <a:t>Επιτραπέζια </a:t>
            </a:r>
            <a:r>
              <a:rPr lang="el-GR" altLang="el-GR" dirty="0"/>
              <a:t>παιχνίδια</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l-GR" sz="2600" dirty="0"/>
              <a:t>Το πρώτο γράμμα που μαθαίνουν τα παιδιά είναι το αρχικό του ονόματός τους</a:t>
            </a:r>
            <a:r>
              <a:rPr lang="el-GR" altLang="el-GR" sz="2600" dirty="0" smtClean="0"/>
              <a:t>.</a:t>
            </a:r>
            <a:r>
              <a:rPr lang="en-GB" altLang="el-GR" sz="2600" dirty="0" smtClean="0"/>
              <a:t> </a:t>
            </a:r>
            <a:r>
              <a:rPr lang="el-GR" altLang="el-GR" sz="2600" dirty="0"/>
              <a:t>Τα επιτραπέζια παιχνίδια έχουν ανάγκη από πιόνια. Τα παιδιά ενδέχεται να χρησιμοποιήσουν ως πιόνια πλαστικά γράμματα. Είναι ιδιαίτερα βολικό αν καθένα από τα παιδιά επιλέγει το αρχικό του ονόματός του.</a:t>
            </a:r>
          </a:p>
          <a:p>
            <a:pPr marL="0" indent="0">
              <a:buNone/>
            </a:pPr>
            <a:endParaRPr lang="el-GR" altLang="el-GR" sz="2400" dirty="0"/>
          </a:p>
        </p:txBody>
      </p:sp>
      <p:pic>
        <p:nvPicPr>
          <p:cNvPr id="5" name="Picture 6" descr="IMG_1420"/>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148064" y="1700808"/>
            <a:ext cx="3610743" cy="39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7988099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Εισαγωγή στον </a:t>
            </a:r>
            <a:r>
              <a:rPr lang="el-GR" sz="2000" dirty="0" err="1" smtClean="0"/>
              <a:t>Γραμματισμό</a:t>
            </a:r>
            <a:r>
              <a:rPr lang="el-GR" sz="2000" dirty="0"/>
              <a:t>. Σχολικά </a:t>
            </a:r>
            <a:r>
              <a:rPr lang="el-GR" sz="2000" dirty="0" smtClean="0"/>
              <a:t>Αλφαβητάρια».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(1/</a:t>
            </a:r>
            <a:r>
              <a:rPr lang="el-GR" dirty="0"/>
              <a:t>4</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1: Εξώφυλλο του βιβλίου «</a:t>
            </a:r>
            <a:r>
              <a:rPr lang="el-GR" sz="2000" u="sng" dirty="0">
                <a:hlinkClick r:id="rId3"/>
              </a:rPr>
              <a:t>Α β γ… ω </a:t>
            </a:r>
            <a:r>
              <a:rPr lang="el-GR" sz="2000" u="sng" dirty="0" err="1">
                <a:hlinkClick r:id="rId3"/>
              </a:rPr>
              <a:t>νεραϊδοπειρατικό</a:t>
            </a:r>
            <a:r>
              <a:rPr lang="el-GR" sz="2000" u="sng" dirty="0">
                <a:hlinkClick r:id="rId3"/>
              </a:rPr>
              <a:t>! : Το τρελό αλφαβητάρι</a:t>
            </a:r>
            <a:r>
              <a:rPr lang="el-GR" sz="2000" dirty="0"/>
              <a:t>» / Ρένα </a:t>
            </a:r>
            <a:r>
              <a:rPr lang="el-GR" sz="2000" dirty="0" err="1"/>
              <a:t>Ρώσση</a:t>
            </a:r>
            <a:r>
              <a:rPr lang="el-GR" sz="2000" dirty="0"/>
              <a:t> - </a:t>
            </a:r>
            <a:r>
              <a:rPr lang="el-GR" sz="2000" dirty="0" err="1"/>
              <a:t>Ζαΐρη</a:t>
            </a:r>
            <a:r>
              <a:rPr lang="el-GR" sz="2000" dirty="0"/>
              <a:t> · εικονογράφηση </a:t>
            </a:r>
            <a:r>
              <a:rPr lang="el-GR" sz="2000" dirty="0" err="1"/>
              <a:t>Ελίζα</a:t>
            </a:r>
            <a:r>
              <a:rPr lang="el-GR" sz="2000" dirty="0"/>
              <a:t> </a:t>
            </a:r>
            <a:r>
              <a:rPr lang="el-GR" sz="2000" dirty="0" err="1"/>
              <a:t>Βαβούρη</a:t>
            </a:r>
            <a:r>
              <a:rPr lang="el-GR" sz="2000" dirty="0"/>
              <a:t>. - 1η </a:t>
            </a:r>
            <a:r>
              <a:rPr lang="el-GR" sz="2000" dirty="0" err="1"/>
              <a:t>έκδ</a:t>
            </a:r>
            <a:r>
              <a:rPr lang="el-GR" sz="2000" dirty="0"/>
              <a:t>. - Αθήνα : Μεταίχμιο, 2009. </a:t>
            </a:r>
            <a:r>
              <a:rPr lang="en-US" sz="2000" dirty="0" err="1"/>
              <a:t>Biblionet</a:t>
            </a:r>
            <a:r>
              <a:rPr lang="el-GR" sz="2000" dirty="0"/>
              <a:t>.</a:t>
            </a:r>
          </a:p>
          <a:p>
            <a:pPr marL="0" indent="0">
              <a:buNone/>
            </a:pPr>
            <a:r>
              <a:rPr lang="el-GR" sz="2000" dirty="0"/>
              <a:t>Εικόνα 2: Εξώφυλλο του βιβλίου «</a:t>
            </a:r>
            <a:r>
              <a:rPr lang="el-GR" sz="2000" u="sng" dirty="0">
                <a:hlinkClick r:id="rId4"/>
              </a:rPr>
              <a:t>Αυγό - βόλτα : Μια αλλιώτικη αλφαβήτα</a:t>
            </a:r>
            <a:r>
              <a:rPr lang="el-GR" sz="2000" dirty="0"/>
              <a:t>» / </a:t>
            </a:r>
            <a:r>
              <a:rPr lang="en-GB" sz="2000" dirty="0"/>
              <a:t>Mark Weinstein</a:t>
            </a:r>
            <a:r>
              <a:rPr lang="el-GR" sz="2000" dirty="0"/>
              <a:t> · επιμέλεια Βασιλική Νίκα · εικονογράφηση </a:t>
            </a:r>
            <a:r>
              <a:rPr lang="en-GB" sz="2000" dirty="0"/>
              <a:t>Mark Weinstein</a:t>
            </a:r>
            <a:r>
              <a:rPr lang="el-GR" sz="2000" dirty="0"/>
              <a:t>. - Αθήνα : Εκδόσεις Πατάκη, 2005. </a:t>
            </a:r>
            <a:r>
              <a:rPr lang="en-US" sz="2000" dirty="0" err="1"/>
              <a:t>Biblionet</a:t>
            </a:r>
            <a:r>
              <a:rPr lang="el-GR" sz="2000" dirty="0"/>
              <a:t>.</a:t>
            </a:r>
          </a:p>
          <a:p>
            <a:pPr marL="0" indent="0">
              <a:buNone/>
            </a:pPr>
            <a:r>
              <a:rPr lang="el-GR" sz="2000" dirty="0"/>
              <a:t>Εικόνα 3: Εξώφυλλο του βιβλίου «</a:t>
            </a:r>
            <a:r>
              <a:rPr lang="el-GR" sz="2000" u="sng" dirty="0">
                <a:hlinkClick r:id="rId5"/>
              </a:rPr>
              <a:t>Αλφαβητάρι με γλωσσοδέτες</a:t>
            </a:r>
            <a:r>
              <a:rPr lang="el-GR" sz="2000" dirty="0"/>
              <a:t>» / Ευγένιος </a:t>
            </a:r>
            <a:r>
              <a:rPr lang="el-GR" sz="2000" dirty="0" err="1"/>
              <a:t>Τριβιζάς</a:t>
            </a:r>
            <a:r>
              <a:rPr lang="el-GR" sz="2000" dirty="0"/>
              <a:t> · εικονογράφηση </a:t>
            </a:r>
            <a:r>
              <a:rPr lang="el-GR" sz="2000" dirty="0" err="1"/>
              <a:t>Κέλλυ</a:t>
            </a:r>
            <a:r>
              <a:rPr lang="el-GR" sz="2000" dirty="0"/>
              <a:t> </a:t>
            </a:r>
            <a:r>
              <a:rPr lang="el-GR" sz="2000" dirty="0" err="1"/>
              <a:t>Ματαθία</a:t>
            </a:r>
            <a:r>
              <a:rPr lang="el-GR" sz="2000" dirty="0"/>
              <a:t> </a:t>
            </a:r>
            <a:r>
              <a:rPr lang="el-GR" sz="2000" dirty="0" err="1"/>
              <a:t>Κόβο</a:t>
            </a:r>
            <a:r>
              <a:rPr lang="el-GR" sz="2000" dirty="0"/>
              <a:t>. - Αθήνα : Μεταίχμιο, 2013. </a:t>
            </a:r>
            <a:r>
              <a:rPr lang="en-US" sz="2000" dirty="0" err="1"/>
              <a:t>Biblionet</a:t>
            </a:r>
            <a:r>
              <a:rPr lang="el-GR" sz="2000" dirty="0"/>
              <a:t>.</a:t>
            </a:r>
          </a:p>
          <a:p>
            <a:pPr marL="0" indent="0">
              <a:buNone/>
            </a:pPr>
            <a:r>
              <a:rPr lang="el-GR" sz="2000" dirty="0"/>
              <a:t>Εικόνα 4:  Εξώφυλλο του βιβλίου «</a:t>
            </a:r>
            <a:r>
              <a:rPr lang="el-GR" sz="2000" u="sng" dirty="0">
                <a:hlinkClick r:id="rId6"/>
              </a:rPr>
              <a:t>Το ποντικάκι που ήθελε να αγγίξει ένα αστεράκι</a:t>
            </a:r>
            <a:r>
              <a:rPr lang="el-GR" sz="2000" dirty="0"/>
              <a:t>» / Ευγένιος </a:t>
            </a:r>
            <a:r>
              <a:rPr lang="el-GR" sz="2000" dirty="0" err="1"/>
              <a:t>Τριβιζάς</a:t>
            </a:r>
            <a:r>
              <a:rPr lang="el-GR" sz="2000" dirty="0"/>
              <a:t> · εικονογράφηση </a:t>
            </a:r>
            <a:r>
              <a:rPr lang="el-GR" sz="2000" dirty="0" err="1"/>
              <a:t>Στίβεν</a:t>
            </a:r>
            <a:r>
              <a:rPr lang="el-GR" sz="2000" dirty="0"/>
              <a:t> Γουέστ. - Αθήνα : Μεταίχμιο, 2012. </a:t>
            </a:r>
            <a:r>
              <a:rPr lang="en-US" sz="2000" dirty="0" err="1"/>
              <a:t>Biblionet</a:t>
            </a:r>
            <a:r>
              <a:rPr lang="el-GR" sz="2000" dirty="0" smtClean="0"/>
              <a:t>.</a:t>
            </a: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(2/</a:t>
            </a:r>
            <a:r>
              <a:rPr lang="el-GR" dirty="0" smtClean="0"/>
              <a:t>4</a:t>
            </a:r>
            <a:r>
              <a:rPr lang="en-US" dirty="0" smtClean="0"/>
              <a:t>)</a:t>
            </a:r>
            <a:r>
              <a:rPr lang="el-GR" dirty="0" smtClean="0"/>
              <a:t> </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Εικόνα 5, 6: Εξώφυλλο και σελίδα του βιβλίου «</a:t>
            </a:r>
            <a:r>
              <a:rPr lang="el-GR" sz="2000" u="sng" dirty="0">
                <a:hlinkClick r:id="rId3"/>
              </a:rPr>
              <a:t>Είμαι ένας βάτραχος μικρούλης, ο Εμμανουήλ Α. </a:t>
            </a:r>
            <a:r>
              <a:rPr lang="el-GR" sz="2000" u="sng" dirty="0" err="1">
                <a:hlinkClick r:id="rId3"/>
              </a:rPr>
              <a:t>Μπακακούλης</a:t>
            </a:r>
            <a:r>
              <a:rPr lang="el-GR" sz="2000" dirty="0"/>
              <a:t>» / </a:t>
            </a:r>
            <a:r>
              <a:rPr lang="en-GB" sz="2000" dirty="0"/>
              <a:t>Dick King</a:t>
            </a:r>
            <a:r>
              <a:rPr lang="el-GR" sz="2000" dirty="0"/>
              <a:t> - </a:t>
            </a:r>
            <a:r>
              <a:rPr lang="en-GB" sz="2000" dirty="0"/>
              <a:t>Smith</a:t>
            </a:r>
            <a:r>
              <a:rPr lang="el-GR" sz="2000" dirty="0"/>
              <a:t>, Μάρτιν </a:t>
            </a:r>
            <a:r>
              <a:rPr lang="el-GR" sz="2000" dirty="0" err="1"/>
              <a:t>Χόνεϊσετ</a:t>
            </a:r>
            <a:r>
              <a:rPr lang="el-GR" sz="2000" dirty="0"/>
              <a:t> · διασκευή </a:t>
            </a:r>
            <a:r>
              <a:rPr lang="el-GR" sz="2000" dirty="0" err="1"/>
              <a:t>Μαριανίνας</a:t>
            </a:r>
            <a:r>
              <a:rPr lang="el-GR" sz="2000" dirty="0"/>
              <a:t> </a:t>
            </a:r>
            <a:r>
              <a:rPr lang="el-GR" sz="2000" dirty="0" err="1"/>
              <a:t>Κριεζή</a:t>
            </a:r>
            <a:r>
              <a:rPr lang="el-GR" sz="2000" dirty="0"/>
              <a:t> · εικονογράφηση Μάρτιν </a:t>
            </a:r>
            <a:r>
              <a:rPr lang="el-GR" sz="2000" dirty="0" err="1"/>
              <a:t>Χόνεϊσετ</a:t>
            </a:r>
            <a:r>
              <a:rPr lang="el-GR" sz="2000" dirty="0"/>
              <a:t>. - Αθήνα : Άμμος, 1993. </a:t>
            </a:r>
            <a:r>
              <a:rPr lang="en-US" sz="2000" dirty="0" err="1"/>
              <a:t>Biblionet</a:t>
            </a:r>
            <a:r>
              <a:rPr lang="el-GR" sz="2000" dirty="0" smtClean="0"/>
              <a:t>.</a:t>
            </a:r>
          </a:p>
          <a:p>
            <a:pPr marL="0" indent="0">
              <a:buNone/>
            </a:pPr>
            <a:r>
              <a:rPr lang="el-GR" sz="2000" dirty="0"/>
              <a:t>Εικόνα 7, 8: Εξώφυλλο και σελίδα του βιβλίου «</a:t>
            </a:r>
            <a:r>
              <a:rPr lang="el-GR" sz="2000" u="sng" dirty="0">
                <a:hlinkClick r:id="rId4"/>
              </a:rPr>
              <a:t>Ο πόλεμος της </a:t>
            </a:r>
            <a:r>
              <a:rPr lang="el-GR" sz="2000" u="sng" dirty="0" err="1">
                <a:hlinkClick r:id="rId4"/>
              </a:rPr>
              <a:t>Ωμεγαβήτας</a:t>
            </a:r>
            <a:r>
              <a:rPr lang="el-GR" sz="2000" dirty="0"/>
              <a:t>» / Ευγένιος </a:t>
            </a:r>
            <a:r>
              <a:rPr lang="el-GR" sz="2000" dirty="0" err="1"/>
              <a:t>Τριβιζάς</a:t>
            </a:r>
            <a:r>
              <a:rPr lang="el-GR" sz="2000" dirty="0"/>
              <a:t> · εικονογράφηση Αντώνης </a:t>
            </a:r>
            <a:r>
              <a:rPr lang="el-GR" sz="2000" dirty="0" err="1"/>
              <a:t>Ασπρόμουργος</a:t>
            </a:r>
            <a:r>
              <a:rPr lang="el-GR" sz="2000" dirty="0"/>
              <a:t>. - 1η </a:t>
            </a:r>
            <a:r>
              <a:rPr lang="el-GR" sz="2000" dirty="0" err="1"/>
              <a:t>έκδ</a:t>
            </a:r>
            <a:r>
              <a:rPr lang="el-GR" sz="2000" dirty="0"/>
              <a:t>. - Αθήνα : Μίνωας, 2007</a:t>
            </a:r>
            <a:r>
              <a:rPr lang="el-GR" sz="2000" dirty="0" smtClean="0"/>
              <a:t>. </a:t>
            </a:r>
            <a:r>
              <a:rPr lang="en-US" sz="2000" dirty="0" err="1" smtClean="0"/>
              <a:t>Biblionet</a:t>
            </a:r>
            <a:r>
              <a:rPr lang="el-GR" sz="2000" dirty="0" smtClean="0"/>
              <a:t>.</a:t>
            </a:r>
            <a:endParaRPr lang="el-GR" sz="2000" dirty="0"/>
          </a:p>
          <a:p>
            <a:pPr marL="0" indent="0">
              <a:buNone/>
            </a:pPr>
            <a:r>
              <a:rPr lang="el-GR" sz="2000" dirty="0"/>
              <a:t>Εικόνα 9, 10: Εξώφυλλο και σελίδα του βιβλίου «</a:t>
            </a:r>
            <a:r>
              <a:rPr lang="el-GR" sz="2000" u="sng" dirty="0">
                <a:hlinkClick r:id="rId5"/>
              </a:rPr>
              <a:t>Ο κύριος </a:t>
            </a:r>
            <a:r>
              <a:rPr lang="el-GR" sz="2000" u="sng" dirty="0" err="1">
                <a:hlinkClick r:id="rId5"/>
              </a:rPr>
              <a:t>Αλφάλφα</a:t>
            </a:r>
            <a:r>
              <a:rPr lang="el-GR" sz="2000" dirty="0"/>
              <a:t>» / </a:t>
            </a:r>
            <a:r>
              <a:rPr lang="el-GR" sz="2000" dirty="0" err="1"/>
              <a:t>Γιολάντα</a:t>
            </a:r>
            <a:r>
              <a:rPr lang="el-GR" sz="2000" dirty="0"/>
              <a:t> </a:t>
            </a:r>
            <a:r>
              <a:rPr lang="el-GR" sz="2000" dirty="0" err="1"/>
              <a:t>Τσιαμπόκαλου</a:t>
            </a:r>
            <a:r>
              <a:rPr lang="el-GR" sz="2000" dirty="0"/>
              <a:t> (</a:t>
            </a:r>
            <a:r>
              <a:rPr lang="el-GR" sz="2000" dirty="0" err="1"/>
              <a:t>Sadahzinia</a:t>
            </a:r>
            <a:r>
              <a:rPr lang="el-GR" sz="2000" dirty="0"/>
              <a:t>) · εικονογράφηση Πέτρος </a:t>
            </a:r>
            <a:r>
              <a:rPr lang="el-GR" sz="2000" dirty="0" err="1"/>
              <a:t>Μπουλούμπασης</a:t>
            </a:r>
            <a:r>
              <a:rPr lang="el-GR" sz="2000" dirty="0"/>
              <a:t>. - Αθήνα : Εκδόσεις Καστανιώτη, 2002</a:t>
            </a:r>
            <a:r>
              <a:rPr lang="el-GR" sz="2000" dirty="0" smtClean="0"/>
              <a:t>. </a:t>
            </a:r>
            <a:r>
              <a:rPr lang="en-US" sz="2000" dirty="0" err="1" smtClean="0"/>
              <a:t>Biblionet</a:t>
            </a:r>
            <a:r>
              <a:rPr lang="el-GR" sz="2000" dirty="0" smtClean="0"/>
              <a:t>.</a:t>
            </a:r>
            <a:endParaRPr lang="el-GR" sz="2000" dirty="0"/>
          </a:p>
          <a:p>
            <a:pPr marL="0" indent="0">
              <a:buNone/>
            </a:pPr>
            <a:r>
              <a:rPr lang="el-GR" sz="2000" dirty="0"/>
              <a:t>Εικόνα 11: </a:t>
            </a:r>
            <a:r>
              <a:rPr lang="el-GR" sz="2000" u="sng" dirty="0">
                <a:hlinkClick r:id="rId6"/>
              </a:rPr>
              <a:t>Δελτίο στη νοηματική</a:t>
            </a:r>
            <a:r>
              <a:rPr lang="el-GR" sz="2000" dirty="0"/>
              <a:t>, </a:t>
            </a:r>
            <a:r>
              <a:rPr lang="en-GB" sz="2000" dirty="0"/>
              <a:t>Copyright Alpha</a:t>
            </a:r>
            <a:r>
              <a:rPr lang="el-GR" sz="2000" dirty="0"/>
              <a:t>. </a:t>
            </a:r>
            <a:r>
              <a:rPr lang="en-US" sz="2000" dirty="0"/>
              <a:t>Espresso News</a:t>
            </a:r>
            <a:r>
              <a:rPr lang="el-GR" sz="2000" dirty="0"/>
              <a:t>.</a:t>
            </a:r>
          </a:p>
          <a:p>
            <a:pPr marL="0" indent="0">
              <a:buNone/>
            </a:pPr>
            <a:endParaRPr lang="el-GR" sz="2000" dirty="0"/>
          </a:p>
        </p:txBody>
      </p:sp>
    </p:spTree>
    <p:extLst>
      <p:ext uri="{BB962C8B-B14F-4D97-AF65-F5344CB8AC3E}">
        <p14:creationId xmlns:p14="http://schemas.microsoft.com/office/powerpoint/2010/main" val="36811373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a:t>
            </a:r>
            <a:r>
              <a:rPr lang="el-GR" dirty="0"/>
              <a:t>3</a:t>
            </a:r>
            <a:r>
              <a:rPr lang="en-US" dirty="0" smtClean="0"/>
              <a:t>/</a:t>
            </a:r>
            <a:r>
              <a:rPr lang="el-GR" dirty="0"/>
              <a:t>3</a:t>
            </a:r>
            <a:r>
              <a:rPr lang="en-US" dirty="0" smtClean="0"/>
              <a:t>)</a:t>
            </a:r>
            <a:r>
              <a:rPr lang="el-GR" dirty="0" smtClean="0"/>
              <a:t> </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Εικόνα </a:t>
            </a:r>
            <a:r>
              <a:rPr lang="el-GR" sz="2000" dirty="0" smtClean="0"/>
              <a:t>12, </a:t>
            </a:r>
            <a:r>
              <a:rPr lang="el-GR" sz="2000" dirty="0" smtClean="0"/>
              <a:t>13, 14</a:t>
            </a:r>
            <a:r>
              <a:rPr lang="el-GR" sz="2000" dirty="0" smtClean="0"/>
              <a:t>, 15</a:t>
            </a:r>
            <a:r>
              <a:rPr lang="el-GR" sz="2000" dirty="0"/>
              <a:t>: Συνθέσεις εικόνων</a:t>
            </a:r>
            <a:r>
              <a:rPr lang="en-GB" sz="2000" dirty="0"/>
              <a:t>. Designed by </a:t>
            </a:r>
            <a:r>
              <a:rPr lang="en-GB" sz="2000" dirty="0" err="1"/>
              <a:t>Freepik</a:t>
            </a:r>
            <a:r>
              <a:rPr lang="en-GB" sz="2000" dirty="0"/>
              <a:t>. Free for commercial use with attribution . </a:t>
            </a:r>
            <a:r>
              <a:rPr lang="en-GB" sz="2000" dirty="0">
                <a:hlinkClick r:id="rId3"/>
              </a:rPr>
              <a:t>Freepik.com</a:t>
            </a:r>
            <a:r>
              <a:rPr lang="en-GB" sz="2000" dirty="0"/>
              <a:t>.</a:t>
            </a:r>
            <a:endParaRPr lang="el-GR" sz="2000" dirty="0" smtClean="0"/>
          </a:p>
          <a:p>
            <a:pPr marL="0" indent="0">
              <a:buNone/>
            </a:pPr>
            <a:r>
              <a:rPr lang="el-GR" sz="2000" dirty="0" smtClean="0"/>
              <a:t>Εικόνα </a:t>
            </a:r>
            <a:r>
              <a:rPr lang="el-GR" sz="2000" dirty="0"/>
              <a:t>16, 17: Εξώφυλλο και σελίδα του βιβλίου «</a:t>
            </a:r>
            <a:r>
              <a:rPr lang="el-GR" sz="2000" u="sng" dirty="0">
                <a:hlinkClick r:id="rId4"/>
              </a:rPr>
              <a:t>Αλφαβητάρι για μικρά και μεγάλα παιδιά</a:t>
            </a:r>
            <a:r>
              <a:rPr lang="el-GR" sz="2000" dirty="0"/>
              <a:t>» / Χάρης Βλαβιανός · ζωγραφική Νίκος Εγγονόπουλος · επιμέλεια </a:t>
            </a:r>
            <a:r>
              <a:rPr lang="el-GR" sz="2000" dirty="0" err="1"/>
              <a:t>Ερριέτη</a:t>
            </a:r>
            <a:r>
              <a:rPr lang="el-GR" sz="2000" dirty="0"/>
              <a:t> Εγγονοπούλου, Ελένη </a:t>
            </a:r>
            <a:r>
              <a:rPr lang="el-GR" sz="2000" dirty="0" err="1"/>
              <a:t>Γερουλάνου</a:t>
            </a:r>
            <a:r>
              <a:rPr lang="el-GR" sz="2000" dirty="0"/>
              <a:t>. - 1η </a:t>
            </a:r>
            <a:r>
              <a:rPr lang="el-GR" sz="2000" dirty="0" err="1"/>
              <a:t>έκδ</a:t>
            </a:r>
            <a:r>
              <a:rPr lang="el-GR" sz="2000" dirty="0"/>
              <a:t>. - Αθήνα : Μεταίχμιο, 2008</a:t>
            </a:r>
            <a:r>
              <a:rPr lang="el-GR" sz="2000" dirty="0" smtClean="0"/>
              <a:t>. </a:t>
            </a:r>
            <a:r>
              <a:rPr lang="en-US" sz="2000" dirty="0" err="1" smtClean="0"/>
              <a:t>Biblionet</a:t>
            </a:r>
            <a:r>
              <a:rPr lang="el-GR" sz="2000" dirty="0" smtClean="0"/>
              <a:t>.</a:t>
            </a:r>
            <a:endParaRPr lang="el-GR" sz="2000" dirty="0"/>
          </a:p>
          <a:p>
            <a:pPr marL="0" indent="0">
              <a:buNone/>
            </a:pPr>
            <a:r>
              <a:rPr lang="el-GR" sz="2000" dirty="0"/>
              <a:t>Εικόνα 18, 19: Εξώφυλλο και σελίδες του βιβλίου «</a:t>
            </a:r>
            <a:r>
              <a:rPr lang="el-GR" sz="2000" u="sng" dirty="0">
                <a:hlinkClick r:id="rId5"/>
              </a:rPr>
              <a:t>Το αλφαβητάρι του Μουσείου Μπενάκη</a:t>
            </a:r>
            <a:r>
              <a:rPr lang="el-GR" sz="2000" dirty="0"/>
              <a:t>» / Ελένη </a:t>
            </a:r>
            <a:r>
              <a:rPr lang="el-GR" sz="2000" dirty="0" err="1"/>
              <a:t>Γερουλάνου</a:t>
            </a:r>
            <a:r>
              <a:rPr lang="el-GR" sz="2000" dirty="0"/>
              <a:t>. - Αθήνα : Εκδόσεις Παπαδόπουλος, 2005. </a:t>
            </a:r>
            <a:r>
              <a:rPr lang="en-US" sz="2000" dirty="0" err="1" smtClean="0"/>
              <a:t>Biblionet</a:t>
            </a:r>
            <a:r>
              <a:rPr lang="el-GR" sz="2000" dirty="0" smtClean="0"/>
              <a:t>.</a:t>
            </a:r>
            <a:endParaRPr lang="el-GR" sz="2000" dirty="0"/>
          </a:p>
        </p:txBody>
      </p:sp>
    </p:spTree>
    <p:extLst>
      <p:ext uri="{BB962C8B-B14F-4D97-AF65-F5344CB8AC3E}">
        <p14:creationId xmlns:p14="http://schemas.microsoft.com/office/powerpoint/2010/main" val="4111746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Παιγνιώδεις δραστηριότητες</a:t>
            </a:r>
            <a:endParaRPr lang="el-GR" dirty="0"/>
          </a:p>
        </p:txBody>
      </p:sp>
      <p:sp>
        <p:nvSpPr>
          <p:cNvPr id="3" name="Content Placeholder 2" descr="αποτύπωμα παιδικού χεριού "/>
          <p:cNvSpPr>
            <a:spLocks noGrp="1"/>
          </p:cNvSpPr>
          <p:nvPr>
            <p:ph sz="half" idx="1"/>
          </p:nvPr>
        </p:nvSpPr>
        <p:spPr/>
        <p:txBody>
          <a:bodyPr>
            <a:noAutofit/>
          </a:bodyPr>
          <a:lstStyle/>
          <a:p>
            <a:pPr marL="0" indent="0">
              <a:buNone/>
            </a:pPr>
            <a:r>
              <a:rPr lang="el-GR" altLang="el-GR" sz="2400" dirty="0"/>
              <a:t>Τα παιδιά μαθαίνουν να αναγνωρίζουν το αρχικό γράμμα του ονόματός τους και μέσα από μια σειρά παιγνιωδών δραστηριοτήτων. Για παράδειγμα, αν τους ζητηθεί να το βρουν σε παλιά περιοδικά, να το κόψουν και να το κολλήσουν. Ή ακόμη και να το σχεδιάσουν στο αποτύπωμα του χεριού τους ή του ποδιού τους. </a:t>
            </a:r>
          </a:p>
          <a:p>
            <a:pPr marL="0" indent="0">
              <a:buNone/>
            </a:pPr>
            <a:endParaRPr lang="el-GR" altLang="el-GR" sz="2400" dirty="0"/>
          </a:p>
          <a:p>
            <a:endParaRPr lang="el-GR" sz="2400" dirty="0"/>
          </a:p>
        </p:txBody>
      </p:sp>
      <p:pic>
        <p:nvPicPr>
          <p:cNvPr id="5" name="Picture 9" descr="DSC0311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21476" y="1700808"/>
            <a:ext cx="3861888" cy="3744416"/>
          </a:xfrm>
        </p:spPr>
      </p:pic>
    </p:spTree>
    <p:custDataLst>
      <p:tags r:id="rId1"/>
    </p:custDataLst>
    <p:extLst>
      <p:ext uri="{BB962C8B-B14F-4D97-AF65-F5344CB8AC3E}">
        <p14:creationId xmlns:p14="http://schemas.microsoft.com/office/powerpoint/2010/main" val="3064612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Άλλα μέσα</a:t>
            </a:r>
            <a:endParaRPr lang="el-GR" dirty="0"/>
          </a:p>
        </p:txBody>
      </p:sp>
      <p:sp>
        <p:nvSpPr>
          <p:cNvPr id="3" name="Content Placeholder 2"/>
          <p:cNvSpPr>
            <a:spLocks noGrp="1"/>
          </p:cNvSpPr>
          <p:nvPr>
            <p:ph sz="half" idx="1"/>
          </p:nvPr>
        </p:nvSpPr>
        <p:spPr/>
        <p:txBody>
          <a:bodyPr/>
          <a:lstStyle/>
          <a:p>
            <a:pPr marL="0" indent="0">
              <a:buNone/>
            </a:pPr>
            <a:r>
              <a:rPr lang="el-GR" altLang="el-GR" dirty="0"/>
              <a:t>Υπάρχουν όμως και άλλα γράμματα που αποδεικνύονται ‘εύκολα</a:t>
            </a:r>
            <a:r>
              <a:rPr lang="el-GR" altLang="el-GR" dirty="0" smtClean="0"/>
              <a:t>’.</a:t>
            </a:r>
            <a:r>
              <a:rPr lang="en-GB" altLang="el-GR" dirty="0" smtClean="0"/>
              <a:t> </a:t>
            </a:r>
            <a:r>
              <a:rPr lang="el-GR" altLang="el-GR" dirty="0"/>
              <a:t>Το </a:t>
            </a:r>
            <a:r>
              <a:rPr lang="el-GR" altLang="el-GR" b="1" dirty="0"/>
              <a:t>Ζ</a:t>
            </a:r>
            <a:r>
              <a:rPr lang="el-GR" altLang="el-GR" dirty="0"/>
              <a:t> του </a:t>
            </a:r>
            <a:r>
              <a:rPr lang="el-GR" altLang="el-GR" b="1" dirty="0"/>
              <a:t>ΖΟΡΟ</a:t>
            </a:r>
            <a:r>
              <a:rPr lang="el-GR" altLang="el-GR" dirty="0"/>
              <a:t> είναι ένα από αυτά. Ιδιαίτερα την εποχή της Αποκριάς, όταν ένα σμάρι μαθητών περιφέρονται φορώντας τη χαρακτηριστική του μπέρτα. </a:t>
            </a:r>
          </a:p>
          <a:p>
            <a:pPr marL="0" indent="0">
              <a:buNone/>
            </a:pPr>
            <a:endParaRPr lang="el-GR" altLang="el-GR" dirty="0"/>
          </a:p>
          <a:p>
            <a:endParaRPr lang="el-GR" dirty="0"/>
          </a:p>
        </p:txBody>
      </p:sp>
      <p:pic>
        <p:nvPicPr>
          <p:cNvPr id="6" name="Picture 4" descr="Ζορό"/>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2241655"/>
            <a:ext cx="4038600" cy="324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90909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«Τράπουλα με γράμματα» (1/2)</a:t>
            </a:r>
            <a:endParaRPr lang="el-GR" dirty="0"/>
          </a:p>
        </p:txBody>
      </p:sp>
      <p:sp>
        <p:nvSpPr>
          <p:cNvPr id="3" name="Content Placeholder 2"/>
          <p:cNvSpPr>
            <a:spLocks noGrp="1"/>
          </p:cNvSpPr>
          <p:nvPr>
            <p:ph sz="half" idx="1"/>
          </p:nvPr>
        </p:nvSpPr>
        <p:spPr>
          <a:xfrm>
            <a:off x="457200" y="1600200"/>
            <a:ext cx="4546848" cy="4525963"/>
          </a:xfrm>
        </p:spPr>
        <p:txBody>
          <a:bodyPr/>
          <a:lstStyle/>
          <a:p>
            <a:pPr marL="0" indent="0">
              <a:buNone/>
            </a:pPr>
            <a:r>
              <a:rPr lang="el-GR" altLang="el-GR" dirty="0"/>
              <a:t>Η τράπουλα έχει φτιαχτεί με ζευγάρια καρτών, όπου στο ένα τραπουλόχαρτο υπάρχει ένα γράμμα και στο άλλο η εικόνα ενός αντικειμένου που αρχίζει από αυτό.</a:t>
            </a:r>
            <a:endParaRPr lang="el-GR" dirty="0"/>
          </a:p>
        </p:txBody>
      </p:sp>
      <p:pic>
        <p:nvPicPr>
          <p:cNvPr id="5" name="Picture 8" descr="Τράπουλα με γράμματ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388827" y="1682337"/>
            <a:ext cx="2999597" cy="436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73125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«Τράπουλα με γράμματα» </a:t>
            </a:r>
            <a:r>
              <a:rPr lang="el-GR" altLang="el-GR" dirty="0" smtClean="0"/>
              <a:t>(2/2</a:t>
            </a:r>
            <a:r>
              <a:rPr lang="el-GR" altLang="el-GR" dirty="0"/>
              <a:t>)</a:t>
            </a:r>
            <a:endParaRPr lang="el-GR" dirty="0"/>
          </a:p>
        </p:txBody>
      </p:sp>
      <p:sp>
        <p:nvSpPr>
          <p:cNvPr id="3" name="Content Placeholder 2"/>
          <p:cNvSpPr>
            <a:spLocks noGrp="1"/>
          </p:cNvSpPr>
          <p:nvPr>
            <p:ph sz="half" idx="1"/>
          </p:nvPr>
        </p:nvSpPr>
        <p:spPr>
          <a:xfrm>
            <a:off x="457200" y="1600200"/>
            <a:ext cx="3322712" cy="4525963"/>
          </a:xfrm>
        </p:spPr>
        <p:txBody>
          <a:bodyPr>
            <a:normAutofit/>
          </a:bodyPr>
          <a:lstStyle/>
          <a:p>
            <a:pPr marL="0" indent="0">
              <a:buNone/>
            </a:pPr>
            <a:r>
              <a:rPr lang="el-GR" altLang="el-GR" sz="2600" dirty="0" smtClean="0"/>
              <a:t>Στα </a:t>
            </a:r>
            <a:r>
              <a:rPr lang="el-GR" altLang="el-GR" sz="2600" dirty="0"/>
              <a:t>παιδιά η τράπουλα δίνεται σταδιακά και παίζεται σαν ένα παιχνίδι ξερής, όπου το γράμμα παίρνει την εικόνα του αντίστοιχου αντικειμένου. </a:t>
            </a:r>
          </a:p>
          <a:p>
            <a:endParaRPr lang="el-GR" sz="2600" dirty="0"/>
          </a:p>
        </p:txBody>
      </p:sp>
      <p:pic>
        <p:nvPicPr>
          <p:cNvPr id="3075" name="Picture 3" descr="Τράπουλα με γράμματ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076345" y="1772816"/>
            <a:ext cx="4606263"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38080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Αινίγματα</a:t>
            </a:r>
            <a:endParaRPr lang="el-GR" dirty="0"/>
          </a:p>
        </p:txBody>
      </p:sp>
      <p:sp>
        <p:nvSpPr>
          <p:cNvPr id="3" name="Content Placeholder 2"/>
          <p:cNvSpPr>
            <a:spLocks noGrp="1"/>
          </p:cNvSpPr>
          <p:nvPr>
            <p:ph sz="half" idx="1"/>
          </p:nvPr>
        </p:nvSpPr>
        <p:spPr/>
        <p:txBody>
          <a:bodyPr>
            <a:noAutofit/>
          </a:bodyPr>
          <a:lstStyle/>
          <a:p>
            <a:pPr>
              <a:spcBef>
                <a:spcPts val="1200"/>
              </a:spcBef>
            </a:pPr>
            <a:r>
              <a:rPr lang="el-GR" sz="2400" dirty="0"/>
              <a:t>Όσο μικρό και να με δείτε </a:t>
            </a:r>
            <a:r>
              <a:rPr lang="en-GB" sz="2400" dirty="0" smtClean="0"/>
              <a:t/>
            </a:r>
            <a:br>
              <a:rPr lang="en-GB" sz="2400" dirty="0" smtClean="0"/>
            </a:br>
            <a:r>
              <a:rPr lang="el-GR" sz="2400" dirty="0" smtClean="0"/>
              <a:t>πάντα </a:t>
            </a:r>
            <a:r>
              <a:rPr lang="el-GR" sz="2400" dirty="0"/>
              <a:t>μέγα θα με </a:t>
            </a:r>
            <a:r>
              <a:rPr lang="el-GR" sz="2400" dirty="0" smtClean="0"/>
              <a:t>πείτε</a:t>
            </a:r>
            <a:r>
              <a:rPr lang="en-GB" sz="2400" dirty="0" smtClean="0"/>
              <a:t>.</a:t>
            </a:r>
            <a:br>
              <a:rPr lang="en-GB" sz="2400" dirty="0" smtClean="0"/>
            </a:br>
            <a:r>
              <a:rPr lang="el-GR" sz="2400" dirty="0" smtClean="0"/>
              <a:t>Τι </a:t>
            </a:r>
            <a:r>
              <a:rPr lang="el-GR" sz="2400" dirty="0"/>
              <a:t>είναι; </a:t>
            </a:r>
          </a:p>
          <a:p>
            <a:pPr>
              <a:spcBef>
                <a:spcPts val="1200"/>
              </a:spcBef>
            </a:pPr>
            <a:r>
              <a:rPr lang="el-GR" sz="2400" dirty="0"/>
              <a:t>Ποια λέξη έχει </a:t>
            </a:r>
            <a:r>
              <a:rPr lang="el-GR" sz="2400" dirty="0" smtClean="0"/>
              <a:t>και τα </a:t>
            </a:r>
            <a:r>
              <a:rPr lang="el-GR" sz="2400" dirty="0"/>
              <a:t>24 γράμματα</a:t>
            </a:r>
            <a:r>
              <a:rPr lang="el-GR" sz="2400" dirty="0" smtClean="0"/>
              <a:t>;</a:t>
            </a:r>
            <a:endParaRPr lang="en-GB" sz="2400" dirty="0" smtClean="0"/>
          </a:p>
          <a:p>
            <a:pPr>
              <a:spcBef>
                <a:spcPts val="1200"/>
              </a:spcBef>
            </a:pPr>
            <a:r>
              <a:rPr lang="el-GR" sz="2400" dirty="0" smtClean="0"/>
              <a:t>Τι </a:t>
            </a:r>
            <a:r>
              <a:rPr lang="el-GR" sz="2400" dirty="0"/>
              <a:t>έχει ο ΛΑΚΗΣ στην </a:t>
            </a:r>
            <a:r>
              <a:rPr lang="el-GR" sz="2400" dirty="0" smtClean="0"/>
              <a:t>αρχή</a:t>
            </a:r>
            <a:r>
              <a:rPr lang="en-GB" sz="2400" dirty="0"/>
              <a:t> </a:t>
            </a:r>
            <a:r>
              <a:rPr lang="el-GR" sz="2400" dirty="0"/>
              <a:t>κ</a:t>
            </a:r>
            <a:r>
              <a:rPr lang="el-GR" sz="2400" dirty="0" smtClean="0"/>
              <a:t>αι </a:t>
            </a:r>
            <a:r>
              <a:rPr lang="el-GR" sz="2400" dirty="0"/>
              <a:t>ο ΔΑΝΙΗΛ στο </a:t>
            </a:r>
            <a:r>
              <a:rPr lang="el-GR" sz="2400" dirty="0" smtClean="0"/>
              <a:t>τέλος.</a:t>
            </a:r>
            <a:br>
              <a:rPr lang="el-GR" sz="2400" dirty="0" smtClean="0"/>
            </a:br>
            <a:r>
              <a:rPr lang="el-GR" sz="2400" dirty="0" smtClean="0"/>
              <a:t>η </a:t>
            </a:r>
            <a:r>
              <a:rPr lang="el-GR" sz="2400" dirty="0"/>
              <a:t>ΛΟΥΛΑ το ‘χει δυο </a:t>
            </a:r>
            <a:r>
              <a:rPr lang="el-GR" sz="2400" dirty="0" smtClean="0"/>
              <a:t>φορές</a:t>
            </a:r>
            <a:br>
              <a:rPr lang="el-GR" sz="2400" dirty="0" smtClean="0"/>
            </a:br>
            <a:r>
              <a:rPr lang="el-GR" sz="2400" dirty="0" smtClean="0"/>
              <a:t>και </a:t>
            </a:r>
            <a:r>
              <a:rPr lang="el-GR" sz="2400" dirty="0"/>
              <a:t>το ΛΕΛΕΚΙ </a:t>
            </a:r>
            <a:r>
              <a:rPr lang="el-GR" sz="2400" dirty="0" smtClean="0"/>
              <a:t>δύο.</a:t>
            </a:r>
            <a:br>
              <a:rPr lang="el-GR" sz="2400" dirty="0" smtClean="0"/>
            </a:br>
            <a:r>
              <a:rPr lang="el-GR" sz="2400" dirty="0" smtClean="0"/>
              <a:t>Τι </a:t>
            </a:r>
            <a:r>
              <a:rPr lang="el-GR" sz="2400" dirty="0"/>
              <a:t>είναι;</a:t>
            </a:r>
          </a:p>
          <a:p>
            <a:pPr>
              <a:spcBef>
                <a:spcPts val="1200"/>
              </a:spcBef>
            </a:pPr>
            <a:endParaRPr lang="el-GR" sz="2400" dirty="0"/>
          </a:p>
        </p:txBody>
      </p:sp>
      <p:sp>
        <p:nvSpPr>
          <p:cNvPr id="4" name="Content Placeholder 3"/>
          <p:cNvSpPr>
            <a:spLocks noGrp="1"/>
          </p:cNvSpPr>
          <p:nvPr>
            <p:ph sz="half" idx="2"/>
          </p:nvPr>
        </p:nvSpPr>
        <p:spPr/>
        <p:txBody>
          <a:bodyPr>
            <a:noAutofit/>
          </a:bodyPr>
          <a:lstStyle/>
          <a:p>
            <a:r>
              <a:rPr lang="el-GR" sz="2400" dirty="0"/>
              <a:t>Πρώτο είμαι στην ΩΡΑ και δεύτερο στα </a:t>
            </a:r>
            <a:r>
              <a:rPr lang="el-GR" sz="2400" dirty="0" smtClean="0"/>
              <a:t>ΔΩΡΑ</a:t>
            </a:r>
            <a:br>
              <a:rPr lang="el-GR" sz="2400" dirty="0" smtClean="0"/>
            </a:br>
            <a:r>
              <a:rPr lang="el-GR" sz="2400" dirty="0" smtClean="0"/>
              <a:t>σαν </a:t>
            </a:r>
            <a:r>
              <a:rPr lang="el-GR" sz="2400" dirty="0"/>
              <a:t>ΤΡΩΜΕ έρχομαι </a:t>
            </a:r>
            <a:r>
              <a:rPr lang="el-GR" sz="2400" dirty="0" smtClean="0"/>
              <a:t>τρίτο</a:t>
            </a:r>
            <a:br>
              <a:rPr lang="el-GR" sz="2400" dirty="0" smtClean="0"/>
            </a:br>
            <a:r>
              <a:rPr lang="el-GR" sz="2400" dirty="0" smtClean="0"/>
              <a:t>Και </a:t>
            </a:r>
            <a:r>
              <a:rPr lang="el-GR" sz="2400" dirty="0"/>
              <a:t>τέταρτο στο </a:t>
            </a:r>
            <a:r>
              <a:rPr lang="el-GR" sz="2400" dirty="0" smtClean="0"/>
              <a:t>ΖΗΤΩ</a:t>
            </a:r>
            <a:br>
              <a:rPr lang="el-GR" sz="2400" dirty="0" smtClean="0"/>
            </a:br>
            <a:r>
              <a:rPr lang="el-GR" sz="2400" dirty="0" smtClean="0"/>
              <a:t>Τι </a:t>
            </a:r>
            <a:r>
              <a:rPr lang="el-GR" sz="2400" dirty="0"/>
              <a:t>είναι; </a:t>
            </a:r>
          </a:p>
          <a:p>
            <a:r>
              <a:rPr lang="el-GR" sz="2400" dirty="0"/>
              <a:t>Το μικρό μου σαν </a:t>
            </a:r>
            <a:r>
              <a:rPr lang="el-GR" sz="2400" dirty="0" smtClean="0"/>
              <a:t>αγκίστρι</a:t>
            </a:r>
            <a:br>
              <a:rPr lang="el-GR" sz="2400" dirty="0" smtClean="0"/>
            </a:br>
            <a:r>
              <a:rPr lang="el-GR" sz="2400" dirty="0" smtClean="0"/>
              <a:t>το </a:t>
            </a:r>
            <a:r>
              <a:rPr lang="el-GR" sz="2400" dirty="0"/>
              <a:t>μεγάλο σαν </a:t>
            </a:r>
            <a:r>
              <a:rPr lang="el-GR" sz="2400" dirty="0" smtClean="0"/>
              <a:t>κολώνα</a:t>
            </a:r>
            <a:br>
              <a:rPr lang="el-GR" sz="2400" dirty="0" smtClean="0"/>
            </a:br>
            <a:r>
              <a:rPr lang="el-GR" sz="2400" dirty="0" smtClean="0"/>
              <a:t>κι </a:t>
            </a:r>
            <a:r>
              <a:rPr lang="el-GR" sz="2400" dirty="0"/>
              <a:t>αν στον Πάνα με </a:t>
            </a:r>
            <a:r>
              <a:rPr lang="el-GR" sz="2400" dirty="0" smtClean="0"/>
              <a:t>προσθέσεις</a:t>
            </a:r>
            <a:br>
              <a:rPr lang="el-GR" sz="2400" dirty="0" smtClean="0"/>
            </a:br>
            <a:r>
              <a:rPr lang="el-GR" sz="2400" dirty="0" smtClean="0"/>
              <a:t>μια </a:t>
            </a:r>
            <a:r>
              <a:rPr lang="el-GR" sz="2400" dirty="0"/>
              <a:t>γυναίκα θα </a:t>
            </a:r>
            <a:r>
              <a:rPr lang="el-GR" sz="2400" dirty="0" smtClean="0"/>
              <a:t>καλέσεις.</a:t>
            </a:r>
            <a:br>
              <a:rPr lang="el-GR" sz="2400" dirty="0" smtClean="0"/>
            </a:br>
            <a:r>
              <a:rPr lang="el-GR" sz="2400" dirty="0" smtClean="0"/>
              <a:t>Τι </a:t>
            </a:r>
            <a:r>
              <a:rPr lang="el-GR" sz="2400" dirty="0"/>
              <a:t>είναι;</a:t>
            </a:r>
          </a:p>
          <a:p>
            <a:endParaRPr lang="el-GR" sz="2400" dirty="0"/>
          </a:p>
        </p:txBody>
      </p:sp>
    </p:spTree>
    <p:custDataLst>
      <p:tags r:id="rId1"/>
    </p:custDataLst>
    <p:extLst>
      <p:ext uri="{BB962C8B-B14F-4D97-AF65-F5344CB8AC3E}">
        <p14:creationId xmlns:p14="http://schemas.microsoft.com/office/powerpoint/2010/main" val="3502678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Διαφορετικά συστήματα γραφής</a:t>
            </a:r>
            <a:endParaRPr lang="el-GR" dirty="0"/>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altLang="el-GR" sz="2400" dirty="0"/>
              <a:t>Επίσης στα πλαίσια της γνωριμίας των παιδιών με τα γράμματα και το ελληνικό αλφάβητο, καλό είναι να γίνει μνεία και στο γεγονός ότι αυτό δεν είναι το μοναδικό σύστημα γραφής. Υπάρχουν συστήματα πολύ διαφορετικά, όπως το κινεζικό ή  το αραβικό, αλλά και γλώσσες που χρησιμοποιούν οι άνθρωποι με προβλήματα ακοής ή όρασης. </a:t>
            </a:r>
          </a:p>
          <a:p>
            <a:endParaRPr lang="el-GR" sz="2400" dirty="0"/>
          </a:p>
        </p:txBody>
      </p:sp>
      <p:pic>
        <p:nvPicPr>
          <p:cNvPr id="5" name="Picture 13" descr="Αφίσες της Μουλάν με κινέζικη γραφή"/>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244860" y="1844824"/>
            <a:ext cx="3318035"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4922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3200" dirty="0" smtClean="0"/>
              <a:t>Σχολικά Αλφαβητάρια </a:t>
            </a:r>
            <a:endParaRPr lang="el-GR" sz="3200" dirty="0"/>
          </a:p>
        </p:txBody>
      </p:sp>
      <p:sp>
        <p:nvSpPr>
          <p:cNvPr id="5" name="Text Placeholder 4"/>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2061711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«Κινέζικη γραφή</a:t>
            </a:r>
            <a:r>
              <a:rPr lang="el-GR" altLang="el-GR" dirty="0"/>
              <a:t>» (</a:t>
            </a:r>
            <a:r>
              <a:rPr lang="el-GR" altLang="el-GR" dirty="0" smtClean="0"/>
              <a:t>1/3)</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Στον παγκόσμιο χάρτη τα παιδιά εντοπίζουν την Κίνα και μιλούν για το πολιτισμό της. </a:t>
            </a:r>
          </a:p>
        </p:txBody>
      </p:sp>
      <p:pic>
        <p:nvPicPr>
          <p:cNvPr id="5" name="Content Placeholder 4" descr="Παγκόσμιος χάρτη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2035016"/>
            <a:ext cx="4038600" cy="365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6684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«Κινέζικη γραφή» </a:t>
            </a:r>
            <a:r>
              <a:rPr lang="el-GR" altLang="el-GR" dirty="0" smtClean="0"/>
              <a:t>(2/3</a:t>
            </a:r>
            <a:r>
              <a:rPr lang="el-GR" altLang="el-GR" dirty="0"/>
              <a:t>)</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smtClean="0"/>
              <a:t>Παρατηρούν </a:t>
            </a:r>
            <a:r>
              <a:rPr lang="el-GR" dirty="0"/>
              <a:t>βιβλία, κόμικς και γνωστά τους κινηματογραφικά έργα με κινέζικα ιδεογράμματα. Τα συγκρίνουν με τα ελληνικά</a:t>
            </a:r>
          </a:p>
        </p:txBody>
      </p:sp>
      <p:pic>
        <p:nvPicPr>
          <p:cNvPr id="7" name="Picture 7" descr="βιβλία με κινέζικα ιδεογράμματ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772816"/>
            <a:ext cx="4038600"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1416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«Κινέζικη γραφή» </a:t>
            </a:r>
            <a:r>
              <a:rPr lang="el-GR" altLang="el-GR" dirty="0" smtClean="0"/>
              <a:t>(3/3</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Τέλος, ζητείται από τα παιδιά να γράψουν το όνομά τους στα ελληνικά και στα ‘κινεζικά’. </a:t>
            </a:r>
          </a:p>
          <a:p>
            <a:endParaRPr lang="el-GR" dirty="0"/>
          </a:p>
        </p:txBody>
      </p:sp>
      <p:pic>
        <p:nvPicPr>
          <p:cNvPr id="5" name="Content Placeholder 4" descr="Τα παιδιά γράφουν &quot;κινέζικα&quo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60032" y="1600200"/>
            <a:ext cx="367240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5441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«Αραβικά</a:t>
            </a:r>
            <a:r>
              <a:rPr lang="el-GR" altLang="el-GR" dirty="0"/>
              <a:t>» </a:t>
            </a:r>
            <a:r>
              <a:rPr lang="el-GR" altLang="el-GR" dirty="0" smtClean="0"/>
              <a:t>(1/4)</a:t>
            </a:r>
            <a:endParaRPr lang="el-GR" dirty="0"/>
          </a:p>
        </p:txBody>
      </p:sp>
      <p:sp>
        <p:nvSpPr>
          <p:cNvPr id="3" name="Content Placeholder 2"/>
          <p:cNvSpPr>
            <a:spLocks noGrp="1"/>
          </p:cNvSpPr>
          <p:nvPr>
            <p:ph sz="half" idx="1"/>
          </p:nvPr>
        </p:nvSpPr>
        <p:spPr/>
        <p:txBody>
          <a:bodyPr/>
          <a:lstStyle/>
          <a:p>
            <a:pPr marL="0" indent="0">
              <a:buNone/>
            </a:pPr>
            <a:r>
              <a:rPr lang="el-GR" altLang="el-GR" dirty="0"/>
              <a:t>Στα πλαίσια της γνωριμίας με παιδιά από όλον τον κόσμο, τα νήπια συζητούν για τον πολιτισμό των Αράβων. Φέρνουν όσο το δυνατόν περισσότερες πληροφορίες μπορούν. </a:t>
            </a:r>
          </a:p>
          <a:p>
            <a:endParaRPr lang="el-GR" dirty="0"/>
          </a:p>
        </p:txBody>
      </p:sp>
      <p:pic>
        <p:nvPicPr>
          <p:cNvPr id="5" name="Picture 5" descr="Παιδική ζωγραφιά που εικονίζονται Άραβε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811850"/>
            <a:ext cx="4038600" cy="370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631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«Αραβικά» </a:t>
            </a:r>
            <a:r>
              <a:rPr lang="el-GR" altLang="el-GR" dirty="0" smtClean="0"/>
              <a:t>(2/4</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Παρατηρούν γραπτά αραβικά κείμενα και εστιάζουν ιδιαίτερα στην αντίθετη φορά: από τα δεξιά προς τα αριστερά. Δίνεται έμφαση στο γεγονός ότι η φορά του γραπτού λόγου είναι σύμβαση.</a:t>
            </a:r>
          </a:p>
          <a:p>
            <a:endParaRPr lang="el-GR" dirty="0"/>
          </a:p>
        </p:txBody>
      </p:sp>
      <p:pic>
        <p:nvPicPr>
          <p:cNvPr id="5" name="Picture 3" descr="Αραβική εφημερίδ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788025" y="1600200"/>
            <a:ext cx="3816424" cy="4525963"/>
          </a:xfrm>
        </p:spPr>
      </p:pic>
    </p:spTree>
    <p:custDataLst>
      <p:tags r:id="rId1"/>
    </p:custDataLst>
    <p:extLst>
      <p:ext uri="{BB962C8B-B14F-4D97-AF65-F5344CB8AC3E}">
        <p14:creationId xmlns:p14="http://schemas.microsoft.com/office/powerpoint/2010/main" val="3606919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«Αραβικά» </a:t>
            </a:r>
            <a:r>
              <a:rPr lang="el-GR" altLang="el-GR" dirty="0" smtClean="0"/>
              <a:t>(3/4</a:t>
            </a:r>
            <a:r>
              <a:rPr lang="el-GR" altLang="el-GR" dirty="0"/>
              <a:t>)</a:t>
            </a:r>
            <a:endParaRPr lang="el-GR" dirty="0"/>
          </a:p>
        </p:txBody>
      </p:sp>
      <p:sp>
        <p:nvSpPr>
          <p:cNvPr id="3" name="Content Placeholder 2"/>
          <p:cNvSpPr>
            <a:spLocks noGrp="1"/>
          </p:cNvSpPr>
          <p:nvPr>
            <p:ph sz="half" idx="1"/>
          </p:nvPr>
        </p:nvSpPr>
        <p:spPr>
          <a:xfrm>
            <a:off x="457200" y="1600200"/>
            <a:ext cx="3826768" cy="4525963"/>
          </a:xfrm>
        </p:spPr>
        <p:txBody>
          <a:bodyPr/>
          <a:lstStyle/>
          <a:p>
            <a:pPr marL="0" indent="0">
              <a:buNone/>
            </a:pPr>
            <a:r>
              <a:rPr lang="el-GR" altLang="el-GR" dirty="0"/>
              <a:t>Στη συνέχεια, έτσι για να διασκεδάσουν, τα παιδιά προσπαθούν να διαβάσουν ένα ελληνικό βιβλίο ως Άραβες, αρχίζοντας δηλαδή από το τέλος προς την αρχή. </a:t>
            </a:r>
          </a:p>
          <a:p>
            <a:endParaRPr lang="el-GR" dirty="0"/>
          </a:p>
        </p:txBody>
      </p:sp>
      <p:pic>
        <p:nvPicPr>
          <p:cNvPr id="10" name="Picture 3" descr="Αντίστροφη ανάγνωση ιστορίας"/>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644008" y="1772816"/>
            <a:ext cx="4038600" cy="2904119"/>
          </a:xfrm>
          <a:prstGeom prst="rect">
            <a:avLst/>
          </a:prstGeom>
        </p:spPr>
      </p:pic>
    </p:spTree>
    <p:custDataLst>
      <p:tags r:id="rId1"/>
    </p:custDataLst>
    <p:extLst>
      <p:ext uri="{BB962C8B-B14F-4D97-AF65-F5344CB8AC3E}">
        <p14:creationId xmlns:p14="http://schemas.microsoft.com/office/powerpoint/2010/main" val="2928061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«Αραβικά» </a:t>
            </a:r>
            <a:r>
              <a:rPr lang="el-GR" altLang="el-GR" dirty="0" smtClean="0"/>
              <a:t>(4/4</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Τώρα καλούνται να γράψουν το όνομά τους, στην αρχή ως Έλληνες και μετά ως Άραβες. Η νηπιαγωγός διαβάζει αυτό που έγραψαν.</a:t>
            </a:r>
          </a:p>
          <a:p>
            <a:endParaRPr lang="el-GR" dirty="0"/>
          </a:p>
        </p:txBody>
      </p:sp>
      <p:pic>
        <p:nvPicPr>
          <p:cNvPr id="5" name="Picture 3" descr="Τα παιδιά γράφουν &quot;Αραβικά&quo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572000" y="1700808"/>
            <a:ext cx="40386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0110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«Η σιωπηλή γλώσσα των παιδιών με προβλήματα ακοής</a:t>
            </a:r>
            <a:r>
              <a:rPr lang="el-GR" altLang="el-GR" dirty="0"/>
              <a:t>» </a:t>
            </a:r>
            <a:r>
              <a:rPr lang="el-GR" altLang="el-GR" dirty="0" smtClean="0"/>
              <a:t>(1/3)</a:t>
            </a:r>
            <a:endParaRPr lang="el-GR" dirty="0"/>
          </a:p>
        </p:txBody>
      </p:sp>
      <p:sp>
        <p:nvSpPr>
          <p:cNvPr id="3" name="Content Placeholder 2"/>
          <p:cNvSpPr>
            <a:spLocks noGrp="1"/>
          </p:cNvSpPr>
          <p:nvPr>
            <p:ph sz="half" idx="1"/>
          </p:nvPr>
        </p:nvSpPr>
        <p:spPr/>
        <p:txBody>
          <a:bodyPr/>
          <a:lstStyle/>
          <a:p>
            <a:pPr marL="0" indent="0">
              <a:buNone/>
            </a:pPr>
            <a:r>
              <a:rPr lang="el-GR" altLang="el-GR" dirty="0"/>
              <a:t>Η συζήτηση αρχίζει με τις Ειδήσεις στην τηλεόραση για όσους έχουν προβλήματα ακοής. </a:t>
            </a:r>
          </a:p>
          <a:p>
            <a:endParaRPr lang="el-GR" dirty="0"/>
          </a:p>
        </p:txBody>
      </p:sp>
      <p:pic>
        <p:nvPicPr>
          <p:cNvPr id="7" name="Picture 2" descr="Δελτίο στη νοηματική"/>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860032" y="1844824"/>
            <a:ext cx="3581495" cy="3384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16251" y="5301208"/>
            <a:ext cx="688197" cy="360040"/>
          </a:xfrm>
          <a:prstGeom prst="rect">
            <a:avLst/>
          </a:prstGeom>
        </p:spPr>
        <p:txBody>
          <a:bodyPr vert="horz" wrap="square" lIns="91440" tIns="45720" rIns="91440" bIns="45720" rtlCol="0" anchor="ctr">
            <a:noAutofit/>
          </a:bodyPr>
          <a:lstStyle/>
          <a:p>
            <a:pPr algn="r"/>
            <a:r>
              <a:rPr lang="el-GR" b="1" dirty="0" smtClean="0">
                <a:latin typeface="+mj-lt"/>
              </a:rPr>
              <a:t>[11]</a:t>
            </a:r>
          </a:p>
        </p:txBody>
      </p:sp>
    </p:spTree>
    <p:custDataLst>
      <p:tags r:id="rId1"/>
    </p:custDataLst>
    <p:extLst>
      <p:ext uri="{BB962C8B-B14F-4D97-AF65-F5344CB8AC3E}">
        <p14:creationId xmlns:p14="http://schemas.microsoft.com/office/powerpoint/2010/main" val="1266220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«Η σιωπηλή γλώσσα των παιδιών με προβλήματα ακοής» </a:t>
            </a:r>
            <a:r>
              <a:rPr lang="el-GR" altLang="el-GR" dirty="0" smtClean="0"/>
              <a:t>(2/3)</a:t>
            </a:r>
            <a:endParaRPr lang="el-GR" dirty="0"/>
          </a:p>
        </p:txBody>
      </p:sp>
      <p:sp>
        <p:nvSpPr>
          <p:cNvPr id="3" name="Content Placeholder 2"/>
          <p:cNvSpPr>
            <a:spLocks noGrp="1"/>
          </p:cNvSpPr>
          <p:nvPr>
            <p:ph sz="half" idx="1"/>
          </p:nvPr>
        </p:nvSpPr>
        <p:spPr/>
        <p:txBody>
          <a:bodyPr/>
          <a:lstStyle/>
          <a:p>
            <a:pPr marL="0" indent="0">
              <a:buNone/>
            </a:pPr>
            <a:r>
              <a:rPr lang="el-GR" altLang="el-GR" dirty="0"/>
              <a:t>Συνεχίζει με μια παράσταση παντομίμας, όπου η νηπιαγωγός διηγείται με τη βοήθεια κούκλας απλά καθημερινά γεγονότα χωρίς καθόλου να μιλήσει.</a:t>
            </a:r>
          </a:p>
          <a:p>
            <a:endParaRPr lang="el-GR" dirty="0"/>
          </a:p>
        </p:txBody>
      </p:sp>
      <p:pic>
        <p:nvPicPr>
          <p:cNvPr id="5" name="Content Placeholder 4" descr="Παντομίμα με κούκλ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24828" y="1735276"/>
            <a:ext cx="3285343" cy="4214004"/>
          </a:xfrm>
        </p:spPr>
      </p:pic>
    </p:spTree>
    <p:custDataLst>
      <p:tags r:id="rId1"/>
    </p:custDataLst>
    <p:extLst>
      <p:ext uri="{BB962C8B-B14F-4D97-AF65-F5344CB8AC3E}">
        <p14:creationId xmlns:p14="http://schemas.microsoft.com/office/powerpoint/2010/main" val="3508284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«Η σιωπηλή γλώσσα των παιδιών με προβλήματα ακοής» </a:t>
            </a:r>
            <a:r>
              <a:rPr lang="el-GR" altLang="el-GR" dirty="0" smtClean="0"/>
              <a:t>(3/3)</a:t>
            </a:r>
            <a:endParaRPr lang="el-GR" dirty="0"/>
          </a:p>
        </p:txBody>
      </p:sp>
      <p:sp>
        <p:nvSpPr>
          <p:cNvPr id="3" name="Content Placeholder 2"/>
          <p:cNvSpPr>
            <a:spLocks noGrp="1"/>
          </p:cNvSpPr>
          <p:nvPr>
            <p:ph sz="half" idx="1"/>
          </p:nvPr>
        </p:nvSpPr>
        <p:spPr>
          <a:xfrm>
            <a:off x="457200" y="1600200"/>
            <a:ext cx="4474840" cy="4525963"/>
          </a:xfrm>
        </p:spPr>
        <p:txBody>
          <a:bodyPr>
            <a:normAutofit/>
          </a:bodyPr>
          <a:lstStyle/>
          <a:p>
            <a:pPr marL="0" indent="0">
              <a:buNone/>
            </a:pPr>
            <a:r>
              <a:rPr lang="el-GR" altLang="el-GR" dirty="0"/>
              <a:t>Στη συνέχεια τα παιδιά έρχονται σε επαφή με το δακτυλικό αλφάβητο και όλα μαζί μιμούνται με τα χέρια τους το σχηματισμό των γραμμάτων. Τέλος ο καθένας μαθαίνει το αρχικό του ονόματός τους.  </a:t>
            </a:r>
          </a:p>
          <a:p>
            <a:pPr marL="0" indent="0">
              <a:buNone/>
            </a:pPr>
            <a:endParaRPr lang="el-GR" dirty="0"/>
          </a:p>
        </p:txBody>
      </p:sp>
      <p:pic>
        <p:nvPicPr>
          <p:cNvPr id="4099" name="Picture 3" descr="δακτυλικό αλφάβητο "/>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196494" y="1600200"/>
            <a:ext cx="34799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12313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Εισαγωγή (1/2)</a:t>
            </a:r>
            <a:endParaRPr lang="el-GR" dirty="0"/>
          </a:p>
        </p:txBody>
      </p:sp>
      <p:sp>
        <p:nvSpPr>
          <p:cNvPr id="7" name="Content Placeholder 6"/>
          <p:cNvSpPr>
            <a:spLocks noGrp="1"/>
          </p:cNvSpPr>
          <p:nvPr>
            <p:ph sz="half" idx="1"/>
          </p:nvPr>
        </p:nvSpPr>
        <p:spPr/>
        <p:txBody>
          <a:bodyPr/>
          <a:lstStyle/>
          <a:p>
            <a:pPr marL="0" indent="0">
              <a:buNone/>
            </a:pPr>
            <a:r>
              <a:rPr lang="el-GR" altLang="el-GR" dirty="0"/>
              <a:t>Δεν είναι τυχαίο ότι έχει γεμίσει η εκδοτική αγορά με Αλφαβητάρια (</a:t>
            </a:r>
            <a:r>
              <a:rPr lang="en-US" altLang="el-GR" dirty="0"/>
              <a:t>ABC Books).</a:t>
            </a:r>
          </a:p>
          <a:p>
            <a:endParaRPr lang="el-GR" dirty="0"/>
          </a:p>
        </p:txBody>
      </p:sp>
      <p:pic>
        <p:nvPicPr>
          <p:cNvPr id="1026" name="Picture 2" descr="Εξώφυλλο του βιβλίου «Α β γ… ω νεραϊδοπειρατικό! : Το τρελό αλφαβητάρι»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3645024"/>
            <a:ext cx="1639887"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1560" y="5927903"/>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pic>
        <p:nvPicPr>
          <p:cNvPr id="1027" name="Picture 3" descr="Εξώφυλλο του βιβλίου «Αυγό - βόλτα : Μια αλλιώτικη αλφαβήτα» "/>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4591" y="3645024"/>
            <a:ext cx="1637057"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494591" y="5927903"/>
            <a:ext cx="472173" cy="360040"/>
          </a:xfrm>
          <a:prstGeom prst="rect">
            <a:avLst/>
          </a:prstGeom>
        </p:spPr>
        <p:txBody>
          <a:bodyPr vert="horz" wrap="square" lIns="91440" tIns="45720" rIns="91440" bIns="45720" rtlCol="0" anchor="ctr">
            <a:noAutofit/>
          </a:bodyPr>
          <a:lstStyle/>
          <a:p>
            <a:r>
              <a:rPr lang="el-GR" b="1" dirty="0" smtClean="0">
                <a:latin typeface="+mj-lt"/>
              </a:rPr>
              <a:t>[2]</a:t>
            </a:r>
          </a:p>
        </p:txBody>
      </p:sp>
      <p:pic>
        <p:nvPicPr>
          <p:cNvPr id="9" name="Picture 3" descr="Αλφαβητάρι με Γλωσσοδέτες του Τριβιζά"/>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a:xfrm>
            <a:off x="5007653" y="1600200"/>
            <a:ext cx="3319693" cy="4525963"/>
          </a:xfrm>
        </p:spPr>
      </p:pic>
      <p:sp>
        <p:nvSpPr>
          <p:cNvPr id="11" name="TextBox 10"/>
          <p:cNvSpPr txBox="1"/>
          <p:nvPr/>
        </p:nvSpPr>
        <p:spPr>
          <a:xfrm>
            <a:off x="8388424" y="5733256"/>
            <a:ext cx="472173" cy="360040"/>
          </a:xfrm>
          <a:prstGeom prst="rect">
            <a:avLst/>
          </a:prstGeom>
        </p:spPr>
        <p:txBody>
          <a:bodyPr vert="horz" wrap="square" lIns="91440" tIns="45720" rIns="91440" bIns="45720" rtlCol="0" anchor="ctr">
            <a:noAutofit/>
          </a:bodyPr>
          <a:lstStyle/>
          <a:p>
            <a:r>
              <a:rPr lang="el-GR" b="1" dirty="0" smtClean="0">
                <a:latin typeface="+mj-lt"/>
              </a:rPr>
              <a:t>[3]</a:t>
            </a:r>
          </a:p>
        </p:txBody>
      </p:sp>
    </p:spTree>
    <p:custDataLst>
      <p:tags r:id="rId1"/>
    </p:custDataLst>
    <p:extLst>
      <p:ext uri="{BB962C8B-B14F-4D97-AF65-F5344CB8AC3E}">
        <p14:creationId xmlns:p14="http://schemas.microsoft.com/office/powerpoint/2010/main" val="3336903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δακτυλικό αλφάβητο»</a:t>
            </a:r>
            <a:endParaRPr lang="el-GR" dirty="0"/>
          </a:p>
        </p:txBody>
      </p:sp>
      <p:sp>
        <p:nvSpPr>
          <p:cNvPr id="3" name="Content Placeholder 2"/>
          <p:cNvSpPr>
            <a:spLocks noGrp="1"/>
          </p:cNvSpPr>
          <p:nvPr>
            <p:ph sz="half" idx="1"/>
          </p:nvPr>
        </p:nvSpPr>
        <p:spPr>
          <a:xfrm>
            <a:off x="457200" y="1600200"/>
            <a:ext cx="4330824" cy="4525963"/>
          </a:xfrm>
        </p:spPr>
        <p:txBody>
          <a:bodyPr/>
          <a:lstStyle/>
          <a:p>
            <a:pPr marL="0" indent="0">
              <a:buNone/>
            </a:pPr>
            <a:r>
              <a:rPr lang="el-GR" altLang="el-GR" dirty="0"/>
              <a:t>Νηπιαγωγός και παιδιά δημιουργούν ένα αλφαβητάρι όπου για κάθε γράμμα υπάρχει και μια φωτογραφία, όπου κάποιος το αναπαριστά στη γλώσσα των ανθρώπων με προβλήματα ακοής.</a:t>
            </a:r>
          </a:p>
          <a:p>
            <a:endParaRPr lang="el-GR" dirty="0"/>
          </a:p>
        </p:txBody>
      </p:sp>
      <p:pic>
        <p:nvPicPr>
          <p:cNvPr id="7" name="Picture 4" descr="δακτυλικό αλφάβητο "/>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004048" y="1628800"/>
            <a:ext cx="3141454" cy="4525963"/>
          </a:xfrm>
        </p:spPr>
      </p:pic>
    </p:spTree>
    <p:custDataLst>
      <p:tags r:id="rId1"/>
    </p:custDataLst>
    <p:extLst>
      <p:ext uri="{BB962C8B-B14F-4D97-AF65-F5344CB8AC3E}">
        <p14:creationId xmlns:p14="http://schemas.microsoft.com/office/powerpoint/2010/main" val="1532694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«Η γλώσσα των παιδιών με προβλήματα όρασης</a:t>
            </a:r>
            <a:r>
              <a:rPr lang="el-GR" altLang="el-GR" dirty="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Η συζήτηση αρχίζει με την παρατήρηση των φαρμάκων, πάνω στα οποία οι πληροφορίες έχουν γραφεί και στη γλώσσα </a:t>
            </a:r>
            <a:r>
              <a:rPr lang="en-US" altLang="el-GR" dirty="0"/>
              <a:t>Braille</a:t>
            </a:r>
            <a:r>
              <a:rPr lang="el-GR" altLang="el-GR" dirty="0"/>
              <a:t>. </a:t>
            </a:r>
          </a:p>
          <a:p>
            <a:endParaRPr lang="el-GR" dirty="0"/>
          </a:p>
        </p:txBody>
      </p:sp>
      <p:pic>
        <p:nvPicPr>
          <p:cNvPr id="5" name="Picture 5" descr="συσκευασία με γλώσσα Braill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925902" y="1600200"/>
            <a:ext cx="3483195" cy="4525963"/>
          </a:xfrm>
        </p:spPr>
      </p:pic>
    </p:spTree>
    <p:custDataLst>
      <p:tags r:id="rId1"/>
    </p:custDataLst>
    <p:extLst>
      <p:ext uri="{BB962C8B-B14F-4D97-AF65-F5344CB8AC3E}">
        <p14:creationId xmlns:p14="http://schemas.microsoft.com/office/powerpoint/2010/main" val="346694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«Η γλώσσα των παιδιών με προβλήματα όρασης»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Στη συνέχεια τα παιδιά ζουν την εμπειρία ενός ατόμου με προβλήματα όρασης, προσπαθώντας, με ένα μαντήλι στα μάτια, να μαντεύσουν την ταυτότητα κάποιου συμμαθητή τους.</a:t>
            </a:r>
          </a:p>
          <a:p>
            <a:endParaRPr lang="el-GR" dirty="0"/>
          </a:p>
        </p:txBody>
      </p:sp>
      <p:pic>
        <p:nvPicPr>
          <p:cNvPr id="5" name="Picture 3" descr="τυφλόμυγ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617704"/>
            <a:ext cx="4038600" cy="4490955"/>
          </a:xfrm>
        </p:spPr>
      </p:pic>
    </p:spTree>
    <p:custDataLst>
      <p:tags r:id="rId1"/>
    </p:custDataLst>
    <p:extLst>
      <p:ext uri="{BB962C8B-B14F-4D97-AF65-F5344CB8AC3E}">
        <p14:creationId xmlns:p14="http://schemas.microsoft.com/office/powerpoint/2010/main" val="3867566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αλφάβητο Braille"/>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tretch/>
        </p:blipFill>
        <p:spPr>
          <a:xfrm>
            <a:off x="3370846" y="1700808"/>
            <a:ext cx="5315954" cy="3816424"/>
          </a:xfrm>
        </p:spPr>
      </p:pic>
      <p:sp>
        <p:nvSpPr>
          <p:cNvPr id="3" name="Content Placeholder 2"/>
          <p:cNvSpPr>
            <a:spLocks noGrp="1"/>
          </p:cNvSpPr>
          <p:nvPr>
            <p:ph type="body" sz="half" idx="2"/>
          </p:nvPr>
        </p:nvSpPr>
        <p:spPr>
          <a:xfrm>
            <a:off x="457201" y="1556792"/>
            <a:ext cx="2602631" cy="4608512"/>
          </a:xfrm>
        </p:spPr>
        <p:txBody>
          <a:bodyPr>
            <a:normAutofit/>
          </a:bodyPr>
          <a:lstStyle/>
          <a:p>
            <a:pPr marL="0" indent="0">
              <a:buNone/>
            </a:pPr>
            <a:r>
              <a:rPr lang="el-GR" altLang="el-GR" sz="2800" dirty="0"/>
              <a:t>Μετά έρχονται σε επαφή με το αλφάβητο </a:t>
            </a:r>
            <a:r>
              <a:rPr lang="en-US" altLang="el-GR" sz="2800" dirty="0"/>
              <a:t>Braille</a:t>
            </a:r>
            <a:r>
              <a:rPr lang="el-GR" altLang="el-GR" sz="2800" dirty="0"/>
              <a:t>.</a:t>
            </a:r>
          </a:p>
        </p:txBody>
      </p:sp>
      <p:sp>
        <p:nvSpPr>
          <p:cNvPr id="8" name="Title 7"/>
          <p:cNvSpPr>
            <a:spLocks noGrp="1"/>
          </p:cNvSpPr>
          <p:nvPr>
            <p:ph type="title"/>
          </p:nvPr>
        </p:nvSpPr>
        <p:spPr/>
        <p:txBody>
          <a:bodyPr/>
          <a:lstStyle/>
          <a:p>
            <a:r>
              <a:rPr lang="el-GR" altLang="el-GR" dirty="0" smtClean="0"/>
              <a:t>«Το </a:t>
            </a:r>
            <a:r>
              <a:rPr lang="el-GR" altLang="el-GR" dirty="0"/>
              <a:t>αλφάβητο </a:t>
            </a:r>
            <a:r>
              <a:rPr lang="en-US" altLang="el-GR" dirty="0" smtClean="0"/>
              <a:t>Braille</a:t>
            </a:r>
            <a:r>
              <a:rPr lang="el-GR" altLang="el-GR" dirty="0"/>
              <a:t>» (</a:t>
            </a:r>
            <a:r>
              <a:rPr lang="el-GR" altLang="el-GR" dirty="0" smtClean="0"/>
              <a:t>1/5)</a:t>
            </a:r>
            <a:endParaRPr lang="el-GR" dirty="0"/>
          </a:p>
        </p:txBody>
      </p:sp>
    </p:spTree>
    <p:custDataLst>
      <p:tags r:id="rId1"/>
    </p:custDataLst>
    <p:extLst>
      <p:ext uri="{BB962C8B-B14F-4D97-AF65-F5344CB8AC3E}">
        <p14:creationId xmlns:p14="http://schemas.microsoft.com/office/powerpoint/2010/main" val="3295189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dirty="0"/>
              <a:t>«Το αλφάβητο </a:t>
            </a:r>
            <a:r>
              <a:rPr lang="en-US" altLang="el-GR" dirty="0"/>
              <a:t>Braille</a:t>
            </a:r>
            <a:r>
              <a:rPr lang="el-GR" altLang="el-GR" dirty="0"/>
              <a:t>» </a:t>
            </a:r>
            <a:r>
              <a:rPr lang="el-GR" altLang="el-GR" dirty="0" smtClean="0"/>
              <a:t>(2/5</a:t>
            </a:r>
            <a:r>
              <a:rPr lang="el-GR" altLang="el-GR" dirty="0"/>
              <a:t>)</a:t>
            </a:r>
            <a:endParaRPr lang="el-GR" dirty="0"/>
          </a:p>
        </p:txBody>
      </p:sp>
      <p:sp>
        <p:nvSpPr>
          <p:cNvPr id="6" name="Content Placeholder 5"/>
          <p:cNvSpPr>
            <a:spLocks noGrp="1"/>
          </p:cNvSpPr>
          <p:nvPr>
            <p:ph sz="half" idx="1"/>
          </p:nvPr>
        </p:nvSpPr>
        <p:spPr/>
        <p:txBody>
          <a:bodyPr/>
          <a:lstStyle/>
          <a:p>
            <a:pPr marL="0" indent="0">
              <a:buNone/>
            </a:pPr>
            <a:r>
              <a:rPr lang="el-GR" altLang="el-GR" dirty="0"/>
              <a:t>Και επειδή το αλφάβητο γίνεται με συνδυασμούς μέχρι έξι κουκκίδων σε έξι διαφορετικές θέσεις, τα παιδιά πειραματίζονται με κάποια γράμματα με τη βοήθεια αυγοθηκών και χρωματιστών σφαιριδίων από χαρτί.</a:t>
            </a:r>
          </a:p>
          <a:p>
            <a:endParaRPr lang="el-GR" dirty="0"/>
          </a:p>
        </p:txBody>
      </p:sp>
      <p:pic>
        <p:nvPicPr>
          <p:cNvPr id="8" name="Picture 4" descr="αλφάβητο Braille με αβγουλάκι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722124"/>
            <a:ext cx="4038600" cy="428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7127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αλφάβητο </a:t>
            </a:r>
            <a:r>
              <a:rPr lang="en-US" altLang="el-GR" dirty="0"/>
              <a:t>Braille</a:t>
            </a:r>
            <a:r>
              <a:rPr lang="el-GR" altLang="el-GR" dirty="0"/>
              <a:t>» </a:t>
            </a:r>
            <a:r>
              <a:rPr lang="el-GR" altLang="el-GR" dirty="0" smtClean="0"/>
              <a:t>(3/5</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Αργότερα σε χαρτόνια διαιρεμένα σε έξι τμήματα προσπαθούν να γράψουν το αρχικό του ονόματός τους.</a:t>
            </a:r>
          </a:p>
          <a:p>
            <a:endParaRPr lang="el-GR" dirty="0"/>
          </a:p>
        </p:txBody>
      </p:sp>
      <p:pic>
        <p:nvPicPr>
          <p:cNvPr id="5" name="Content Placeholder 4" descr="Το αρχικό μας σε αλφάβητο Braill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34602" y="1600200"/>
            <a:ext cx="346579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46760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αλφάβητο </a:t>
            </a:r>
            <a:r>
              <a:rPr lang="en-US" altLang="el-GR" dirty="0"/>
              <a:t>Braille</a:t>
            </a:r>
            <a:r>
              <a:rPr lang="el-GR" altLang="el-GR" dirty="0"/>
              <a:t>» </a:t>
            </a:r>
            <a:r>
              <a:rPr lang="el-GR" altLang="el-GR" dirty="0" smtClean="0"/>
              <a:t>(4/5</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Το ίδιο επιχειρούν και πάνω σε ένα Α4, αυτή τη φορά με κόκκινα μπαλάκια από χαρτί.</a:t>
            </a:r>
          </a:p>
          <a:p>
            <a:endParaRPr lang="el-GR" dirty="0"/>
          </a:p>
        </p:txBody>
      </p:sp>
      <p:pic>
        <p:nvPicPr>
          <p:cNvPr id="5122" name="Picture 2" descr="Ονόματα παιδιών σε αλφάβητο Braill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78711" y="1600200"/>
            <a:ext cx="35775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749537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αλφάβητο </a:t>
            </a:r>
            <a:r>
              <a:rPr lang="en-US" altLang="el-GR" dirty="0"/>
              <a:t>Braille</a:t>
            </a:r>
            <a:r>
              <a:rPr lang="el-GR" altLang="el-GR" dirty="0"/>
              <a:t>» </a:t>
            </a:r>
            <a:r>
              <a:rPr lang="el-GR" altLang="el-GR" dirty="0" smtClean="0"/>
              <a:t>(5/5</a:t>
            </a:r>
            <a:r>
              <a:rPr lang="el-GR" altLang="el-GR" dirty="0"/>
              <a:t>)</a:t>
            </a:r>
            <a:endParaRPr lang="el-GR" dirty="0"/>
          </a:p>
        </p:txBody>
      </p:sp>
      <p:sp>
        <p:nvSpPr>
          <p:cNvPr id="3" name="Content Placeholder 2"/>
          <p:cNvSpPr>
            <a:spLocks noGrp="1"/>
          </p:cNvSpPr>
          <p:nvPr>
            <p:ph sz="half" idx="1"/>
          </p:nvPr>
        </p:nvSpPr>
        <p:spPr>
          <a:xfrm>
            <a:off x="457200" y="1600200"/>
            <a:ext cx="2962672" cy="4525963"/>
          </a:xfrm>
        </p:spPr>
        <p:txBody>
          <a:bodyPr>
            <a:normAutofit/>
          </a:bodyPr>
          <a:lstStyle/>
          <a:p>
            <a:pPr marL="0" indent="0">
              <a:buNone/>
            </a:pPr>
            <a:r>
              <a:rPr lang="el-GR" altLang="el-GR" sz="2600" dirty="0"/>
              <a:t>Τέλος μαζί με τη νηπιαγωγό δημιουργούν μια </a:t>
            </a:r>
            <a:r>
              <a:rPr lang="el-GR" altLang="el-GR" sz="2600" b="1" dirty="0"/>
              <a:t>Καλημέρα</a:t>
            </a:r>
            <a:r>
              <a:rPr lang="el-GR" altLang="el-GR" sz="2600" dirty="0"/>
              <a:t> γραμμένη και στα δύο αλφάβητα, για να στολίζει από δω και πέρα την αίθουσά τους.</a:t>
            </a:r>
          </a:p>
          <a:p>
            <a:endParaRPr lang="el-GR" sz="2600" dirty="0"/>
          </a:p>
        </p:txBody>
      </p:sp>
      <p:pic>
        <p:nvPicPr>
          <p:cNvPr id="5" name="Picture 3" descr="&quot;Καλημέρα&quot; γραμμένη σε αλφάβητο Braill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491880" y="1700808"/>
            <a:ext cx="5190728" cy="3456384"/>
          </a:xfrm>
        </p:spPr>
      </p:pic>
    </p:spTree>
    <p:custDataLst>
      <p:tags r:id="rId1"/>
    </p:custDataLst>
    <p:extLst>
      <p:ext uri="{BB962C8B-B14F-4D97-AF65-F5344CB8AC3E}">
        <p14:creationId xmlns:p14="http://schemas.microsoft.com/office/powerpoint/2010/main" val="1189960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Ιδέες για Σχολικά Αλφαβητάρια</a:t>
            </a:r>
            <a:endParaRPr lang="el-GR" dirty="0"/>
          </a:p>
        </p:txBody>
      </p:sp>
      <p:pic>
        <p:nvPicPr>
          <p:cNvPr id="5" name="Picture 2" descr="Γράμμα από πλαστελίνη"/>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457200" y="1874052"/>
            <a:ext cx="4038600" cy="397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Παιδική ζωγραφιά"/>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8200" y="2012324"/>
            <a:ext cx="4038600" cy="370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92981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Αλφαβητάρια φτιαγμένα από παιδιά </a:t>
            </a:r>
            <a:r>
              <a:rPr lang="el-GR" altLang="el-GR" dirty="0"/>
              <a:t>(</a:t>
            </a:r>
            <a:r>
              <a:rPr lang="el-GR" altLang="el-GR" dirty="0" smtClean="0"/>
              <a:t>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Το καλύτερο αλφαβητάρι είναι εκείνο που τα ίδια τα παιδιά φτιάχνουν μόνα τους και εκφράζει τις δικές τους εμπειρίες και τις δικές τους καλλιτεχνικές ανησυχίες. Αλφαβητάρια μπορούν να φτιάξουν τα παιδιά του νηπιαγωγείου και κυρίως εκείνα της Πρώτης τάξης. </a:t>
            </a:r>
            <a:endParaRPr lang="el-GR" sz="2600" dirty="0"/>
          </a:p>
        </p:txBody>
      </p:sp>
      <p:pic>
        <p:nvPicPr>
          <p:cNvPr id="5" name="Content Placeholder 4" descr="Αλφαβητάρ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772816"/>
            <a:ext cx="4038600" cy="304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8615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Εισαγωγή (2/2)</a:t>
            </a:r>
            <a:endParaRPr lang="el-GR" dirty="0"/>
          </a:p>
        </p:txBody>
      </p:sp>
      <p:sp>
        <p:nvSpPr>
          <p:cNvPr id="3" name="Content Placeholder 2"/>
          <p:cNvSpPr>
            <a:spLocks noGrp="1"/>
          </p:cNvSpPr>
          <p:nvPr>
            <p:ph sz="half" idx="1"/>
          </p:nvPr>
        </p:nvSpPr>
        <p:spPr/>
        <p:txBody>
          <a:bodyPr/>
          <a:lstStyle/>
          <a:p>
            <a:pPr marL="0" indent="0">
              <a:buNone/>
            </a:pPr>
            <a:r>
              <a:rPr lang="el-GR" altLang="el-GR" dirty="0" smtClean="0"/>
              <a:t>H </a:t>
            </a:r>
            <a:r>
              <a:rPr lang="el-GR" altLang="el-GR" b="1" dirty="0" smtClean="0"/>
              <a:t>γνώση των γραμμάτων</a:t>
            </a:r>
            <a:r>
              <a:rPr lang="el-GR" altLang="el-GR" dirty="0" smtClean="0"/>
              <a:t> μαζί με τη </a:t>
            </a:r>
            <a:r>
              <a:rPr lang="el-GR" altLang="el-GR" b="1" dirty="0" smtClean="0"/>
              <a:t>φωνολογική επίγνωση</a:t>
            </a:r>
            <a:r>
              <a:rPr lang="el-GR" altLang="el-GR" dirty="0" smtClean="0"/>
              <a:t> θεωρείται πολύ σημαντική για την κατάκτηση του </a:t>
            </a:r>
            <a:r>
              <a:rPr lang="el-GR" altLang="el-GR" dirty="0" err="1" smtClean="0"/>
              <a:t>γραμματισμού</a:t>
            </a:r>
            <a:r>
              <a:rPr lang="el-GR" altLang="el-GR" dirty="0" smtClean="0"/>
              <a:t>. </a:t>
            </a:r>
          </a:p>
          <a:p>
            <a:endParaRPr lang="el-GR" dirty="0"/>
          </a:p>
        </p:txBody>
      </p:sp>
      <p:pic>
        <p:nvPicPr>
          <p:cNvPr id="7" name="Picture 3" descr="κολάζ με λέξεις από περιοδικά"/>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010856" y="1600200"/>
            <a:ext cx="373760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96014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Αλφαβητάρια φτιαγμένα από </a:t>
            </a:r>
            <a:r>
              <a:rPr lang="el-GR" dirty="0" smtClean="0"/>
              <a:t>παιδιά </a:t>
            </a:r>
            <a:r>
              <a:rPr lang="el-GR" altLang="el-GR" dirty="0" smtClean="0"/>
              <a:t>(2/2)</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Σε αυτά:</a:t>
            </a:r>
          </a:p>
          <a:p>
            <a:r>
              <a:rPr lang="el-GR" sz="2600" dirty="0" smtClean="0"/>
              <a:t>Δεν </a:t>
            </a:r>
            <a:r>
              <a:rPr lang="el-GR" sz="2600" dirty="0"/>
              <a:t>είναι απαραίτητο να συμπεριλαμβάνονται όλα τα γράμματα.</a:t>
            </a:r>
          </a:p>
          <a:p>
            <a:r>
              <a:rPr lang="el-GR" sz="2600" dirty="0"/>
              <a:t>Ενδέχεται να δημιουργηθούν σελίδες για φωνήματα που αντιστοιχούν σε συνδυασμό γραμμάτων. Π.χ. Ου όπως Ουρανία. </a:t>
            </a:r>
          </a:p>
          <a:p>
            <a:endParaRPr lang="el-GR" sz="2600" dirty="0"/>
          </a:p>
        </p:txBody>
      </p:sp>
      <p:pic>
        <p:nvPicPr>
          <p:cNvPr id="5" name="Content Placeholder 4" descr="Αλφαβητάρ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772816"/>
            <a:ext cx="4038600" cy="313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69298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Προσοχή! </a:t>
            </a:r>
            <a:r>
              <a:rPr lang="el-GR" altLang="el-GR" dirty="0"/>
              <a:t>(1/2)</a:t>
            </a:r>
            <a:endParaRPr lang="el-GR" dirty="0"/>
          </a:p>
        </p:txBody>
      </p:sp>
      <p:sp>
        <p:nvSpPr>
          <p:cNvPr id="3" name="Content Placeholder 2"/>
          <p:cNvSpPr>
            <a:spLocks noGrp="1"/>
          </p:cNvSpPr>
          <p:nvPr>
            <p:ph sz="half" idx="1"/>
          </p:nvPr>
        </p:nvSpPr>
        <p:spPr/>
        <p:txBody>
          <a:bodyPr/>
          <a:lstStyle/>
          <a:p>
            <a:pPr marL="0" indent="0">
              <a:buNone/>
            </a:pPr>
            <a:r>
              <a:rPr lang="el-GR" altLang="el-GR" dirty="0"/>
              <a:t>Προσέχουν όμως να είναι το </a:t>
            </a:r>
            <a:r>
              <a:rPr lang="el-GR" altLang="el-GR" b="1" dirty="0"/>
              <a:t>ίδιο γράμμα</a:t>
            </a:r>
            <a:r>
              <a:rPr lang="el-GR" altLang="el-GR" dirty="0"/>
              <a:t>, αλλά και το </a:t>
            </a:r>
            <a:r>
              <a:rPr lang="el-GR" altLang="el-GR" b="1" dirty="0"/>
              <a:t>ίδιο φώνημα</a:t>
            </a:r>
            <a:r>
              <a:rPr lang="el-GR" altLang="el-GR" dirty="0"/>
              <a:t>. </a:t>
            </a:r>
            <a:r>
              <a:rPr lang="el-GR" altLang="el-GR" dirty="0" smtClean="0"/>
              <a:t>Στην εικόνα δε συμβαίνει αυτό. Στην </a:t>
            </a:r>
            <a:r>
              <a:rPr lang="el-GR" altLang="el-GR" dirty="0"/>
              <a:t>ελληνική γλώσσα υπάρχει το γράμμα </a:t>
            </a:r>
            <a:r>
              <a:rPr lang="el-GR" altLang="el-GR" b="1" dirty="0"/>
              <a:t>Μμ</a:t>
            </a:r>
            <a:r>
              <a:rPr lang="el-GR" altLang="el-GR" dirty="0"/>
              <a:t>, αλλά τα φωνήματα </a:t>
            </a:r>
            <a:r>
              <a:rPr lang="el-GR" altLang="el-GR" b="1" dirty="0"/>
              <a:t>/μ/, </a:t>
            </a:r>
            <a:r>
              <a:rPr lang="el-GR" altLang="el-GR" dirty="0"/>
              <a:t>όπως </a:t>
            </a:r>
            <a:r>
              <a:rPr lang="el-GR" altLang="el-GR" b="1" dirty="0"/>
              <a:t>μαμά</a:t>
            </a:r>
            <a:r>
              <a:rPr lang="el-GR" altLang="el-GR" dirty="0"/>
              <a:t>, και </a:t>
            </a:r>
            <a:r>
              <a:rPr lang="el-GR" altLang="el-GR" b="1" dirty="0"/>
              <a:t>/</a:t>
            </a:r>
            <a:r>
              <a:rPr lang="el-GR" altLang="el-GR" b="1" dirty="0" err="1"/>
              <a:t>μπ</a:t>
            </a:r>
            <a:r>
              <a:rPr lang="el-GR" altLang="el-GR" b="1" dirty="0"/>
              <a:t>/, </a:t>
            </a:r>
            <a:r>
              <a:rPr lang="el-GR" altLang="el-GR" dirty="0"/>
              <a:t>όπως </a:t>
            </a:r>
            <a:r>
              <a:rPr lang="el-GR" altLang="el-GR" b="1" dirty="0"/>
              <a:t>μπαμπάς</a:t>
            </a:r>
            <a:r>
              <a:rPr lang="el-GR" altLang="el-GR" dirty="0"/>
              <a:t>. </a:t>
            </a:r>
          </a:p>
          <a:p>
            <a:pPr marL="0" indent="0">
              <a:buNone/>
            </a:pPr>
            <a:endParaRPr lang="el-GR" altLang="el-GR" dirty="0" smtClean="0"/>
          </a:p>
          <a:p>
            <a:endParaRPr lang="el-GR" dirty="0"/>
          </a:p>
        </p:txBody>
      </p:sp>
      <p:pic>
        <p:nvPicPr>
          <p:cNvPr id="7" name="Content Placeholder 6" descr="Αλφαβητάρι: Λέξη &quot;Μπαλόνι&quo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2500" y="1752600"/>
            <a:ext cx="3810000" cy="3810000"/>
          </a:xfrm>
        </p:spPr>
      </p:pic>
      <p:sp>
        <p:nvSpPr>
          <p:cNvPr id="5" name="TextBox 4"/>
          <p:cNvSpPr txBox="1"/>
          <p:nvPr/>
        </p:nvSpPr>
        <p:spPr>
          <a:xfrm>
            <a:off x="8153400" y="6172200"/>
            <a:ext cx="616189" cy="360040"/>
          </a:xfrm>
          <a:prstGeom prst="rect">
            <a:avLst/>
          </a:prstGeom>
        </p:spPr>
        <p:txBody>
          <a:bodyPr vert="horz" wrap="square" lIns="91440" tIns="45720" rIns="91440" bIns="45720" rtlCol="0" anchor="ctr">
            <a:noAutofit/>
          </a:bodyPr>
          <a:lstStyle/>
          <a:p>
            <a:r>
              <a:rPr lang="el-GR" b="1" dirty="0" smtClean="0">
                <a:latin typeface="+mj-lt"/>
              </a:rPr>
              <a:t>[12]</a:t>
            </a:r>
          </a:p>
        </p:txBody>
      </p:sp>
    </p:spTree>
    <p:custDataLst>
      <p:tags r:id="rId1"/>
    </p:custDataLst>
    <p:extLst>
      <p:ext uri="{BB962C8B-B14F-4D97-AF65-F5344CB8AC3E}">
        <p14:creationId xmlns:p14="http://schemas.microsoft.com/office/powerpoint/2010/main" val="2665672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Προσοχή</a:t>
            </a:r>
            <a:r>
              <a:rPr lang="el-GR" dirty="0" smtClean="0"/>
              <a:t>!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Να μην προτιμώνται τα δύο σύμφωνα, αφού είναι δύσκολο να ανιχνευτεί το αντίστοιχο φώνημα. </a:t>
            </a:r>
            <a:endParaRPr lang="el-GR" altLang="el-GR" dirty="0" smtClean="0"/>
          </a:p>
          <a:p>
            <a:pPr marL="0" indent="0">
              <a:buNone/>
            </a:pPr>
            <a:r>
              <a:rPr lang="el-GR" altLang="el-GR" dirty="0"/>
              <a:t>Από </a:t>
            </a:r>
            <a:r>
              <a:rPr lang="el-GR" altLang="el-GR" b="1" dirty="0"/>
              <a:t>σ όπως στρώμα</a:t>
            </a:r>
            <a:r>
              <a:rPr lang="el-GR" altLang="el-GR" dirty="0"/>
              <a:t>, καλύτερα </a:t>
            </a:r>
            <a:r>
              <a:rPr lang="el-GR" altLang="el-GR" b="1" dirty="0"/>
              <a:t>σ όπως στόμα </a:t>
            </a:r>
            <a:r>
              <a:rPr lang="el-GR" altLang="el-GR" dirty="0"/>
              <a:t>και πολύ καλύτερα </a:t>
            </a:r>
            <a:r>
              <a:rPr lang="el-GR" altLang="el-GR" b="1" dirty="0"/>
              <a:t>σ όπως σώμα</a:t>
            </a:r>
            <a:r>
              <a:rPr lang="el-GR" altLang="el-GR" dirty="0"/>
              <a:t>.</a:t>
            </a:r>
          </a:p>
          <a:p>
            <a:pPr marL="0" indent="0">
              <a:buNone/>
            </a:pPr>
            <a:endParaRPr lang="el-GR" altLang="el-GR" dirty="0" smtClean="0"/>
          </a:p>
          <a:p>
            <a:endParaRPr lang="el-GR" dirty="0"/>
          </a:p>
        </p:txBody>
      </p:sp>
      <p:pic>
        <p:nvPicPr>
          <p:cNvPr id="6" name="Content Placeholder 5" descr="Αλφαβητάρι: Λέξη &quot;Κρεβάτι&quot;"/>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50190"/>
          <a:stretch/>
        </p:blipFill>
        <p:spPr>
          <a:xfrm>
            <a:off x="4674282" y="1752600"/>
            <a:ext cx="4038600" cy="1973517"/>
          </a:xfrm>
        </p:spPr>
      </p:pic>
      <p:sp>
        <p:nvSpPr>
          <p:cNvPr id="5" name="TextBox 4"/>
          <p:cNvSpPr txBox="1"/>
          <p:nvPr/>
        </p:nvSpPr>
        <p:spPr>
          <a:xfrm>
            <a:off x="8126285" y="3733800"/>
            <a:ext cx="616189" cy="360040"/>
          </a:xfrm>
          <a:prstGeom prst="rect">
            <a:avLst/>
          </a:prstGeom>
        </p:spPr>
        <p:txBody>
          <a:bodyPr vert="horz" wrap="square" lIns="91440" tIns="45720" rIns="91440" bIns="45720" rtlCol="0" anchor="ctr">
            <a:noAutofit/>
          </a:bodyPr>
          <a:lstStyle/>
          <a:p>
            <a:pPr algn="r"/>
            <a:r>
              <a:rPr lang="el-GR" b="1" dirty="0" smtClean="0">
                <a:latin typeface="+mj-lt"/>
              </a:rPr>
              <a:t>[13]</a:t>
            </a:r>
          </a:p>
        </p:txBody>
      </p:sp>
    </p:spTree>
    <p:custDataLst>
      <p:tags r:id="rId1"/>
    </p:custDataLst>
    <p:extLst>
      <p:ext uri="{BB962C8B-B14F-4D97-AF65-F5344CB8AC3E}">
        <p14:creationId xmlns:p14="http://schemas.microsoft.com/office/powerpoint/2010/main" val="32589693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Εικονογραφικά </a:t>
            </a:r>
            <a:r>
              <a:rPr lang="el-GR" altLang="el-GR" dirty="0"/>
              <a:t>στοιχεία</a:t>
            </a:r>
            <a:endParaRPr lang="el-GR" dirty="0"/>
          </a:p>
        </p:txBody>
      </p:sp>
      <p:sp>
        <p:nvSpPr>
          <p:cNvPr id="3" name="Content Placeholder 2"/>
          <p:cNvSpPr>
            <a:spLocks noGrp="1"/>
          </p:cNvSpPr>
          <p:nvPr>
            <p:ph sz="half" idx="1"/>
          </p:nvPr>
        </p:nvSpPr>
        <p:spPr/>
        <p:txBody>
          <a:bodyPr/>
          <a:lstStyle/>
          <a:p>
            <a:pPr marL="0" indent="0">
              <a:buNone/>
            </a:pPr>
            <a:r>
              <a:rPr lang="el-GR" altLang="el-GR" dirty="0"/>
              <a:t>Ενδέχεται να υιοθετούνται και εικονογραφικά στοιχεία ώστε να συνδέεται ισχυρότερα το γράμμα με τη λέξη-κλειδί.</a:t>
            </a:r>
          </a:p>
          <a:p>
            <a:endParaRPr lang="el-GR" dirty="0"/>
          </a:p>
        </p:txBody>
      </p:sp>
      <p:pic>
        <p:nvPicPr>
          <p:cNvPr id="5" name="Picture 3" descr="εικονογραφικά στοιχεία: για το &quot;Μ&quot; μάγισσες"/>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648200" y="1700808"/>
            <a:ext cx="4038600" cy="396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4543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Λέξεις-κλειδιά (1/2)</a:t>
            </a:r>
            <a:endParaRPr lang="el-GR" dirty="0"/>
          </a:p>
        </p:txBody>
      </p:sp>
      <p:sp>
        <p:nvSpPr>
          <p:cNvPr id="3" name="Content Placeholder 2" descr="λέξεις-κλειδιά που αρχίζουν με το γράμμα"/>
          <p:cNvSpPr>
            <a:spLocks noGrp="1"/>
          </p:cNvSpPr>
          <p:nvPr>
            <p:ph sz="half" idx="1"/>
          </p:nvPr>
        </p:nvSpPr>
        <p:spPr/>
        <p:txBody>
          <a:bodyPr/>
          <a:lstStyle/>
          <a:p>
            <a:pPr marL="0" indent="0">
              <a:buNone/>
            </a:pPr>
            <a:r>
              <a:rPr lang="el-GR" altLang="el-GR" dirty="0"/>
              <a:t>Ενδέχεται να υπάρχουν περισσότερες της μιας λέξεις-κλειδιά.</a:t>
            </a:r>
          </a:p>
          <a:p>
            <a:endParaRPr lang="el-GR" dirty="0"/>
          </a:p>
        </p:txBody>
      </p:sp>
      <p:pic>
        <p:nvPicPr>
          <p:cNvPr id="7" name="Content Placeholder 6" descr="Γράμμα Ε: έλατο, ελικόπτερο, ελέφαντας"/>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43881"/>
            <a:ext cx="4038600" cy="4038600"/>
          </a:xfrm>
        </p:spPr>
      </p:pic>
      <p:sp>
        <p:nvSpPr>
          <p:cNvPr id="6" name="TextBox 5"/>
          <p:cNvSpPr txBox="1"/>
          <p:nvPr/>
        </p:nvSpPr>
        <p:spPr>
          <a:xfrm>
            <a:off x="3995936" y="5373216"/>
            <a:ext cx="616189" cy="360040"/>
          </a:xfrm>
          <a:prstGeom prst="rect">
            <a:avLst/>
          </a:prstGeom>
        </p:spPr>
        <p:txBody>
          <a:bodyPr vert="horz" wrap="square" lIns="91440" tIns="45720" rIns="91440" bIns="45720" rtlCol="0" anchor="ctr">
            <a:noAutofit/>
          </a:bodyPr>
          <a:lstStyle/>
          <a:p>
            <a:r>
              <a:rPr lang="el-GR" b="1" dirty="0" smtClean="0">
                <a:latin typeface="+mj-lt"/>
              </a:rPr>
              <a:t>[14]</a:t>
            </a:r>
          </a:p>
        </p:txBody>
      </p:sp>
    </p:spTree>
    <p:custDataLst>
      <p:tags r:id="rId1"/>
    </p:custDataLst>
    <p:extLst>
      <p:ext uri="{BB962C8B-B14F-4D97-AF65-F5344CB8AC3E}">
        <p14:creationId xmlns:p14="http://schemas.microsoft.com/office/powerpoint/2010/main" val="25654947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Λέξεις-κλειδιά </a:t>
            </a:r>
            <a:r>
              <a:rPr lang="el-GR" altLang="el-GR" dirty="0" smtClean="0"/>
              <a:t>(2/2</a:t>
            </a:r>
            <a:r>
              <a:rPr lang="el-GR" altLang="el-GR" dirty="0"/>
              <a:t>)</a:t>
            </a:r>
            <a:endParaRPr lang="el-GR" dirty="0"/>
          </a:p>
        </p:txBody>
      </p:sp>
      <p:sp>
        <p:nvSpPr>
          <p:cNvPr id="3" name="Content Placeholder 2" descr="λέξεις-κλειδιά"/>
          <p:cNvSpPr>
            <a:spLocks noGrp="1"/>
          </p:cNvSpPr>
          <p:nvPr>
            <p:ph sz="half" idx="1"/>
          </p:nvPr>
        </p:nvSpPr>
        <p:spPr/>
        <p:txBody>
          <a:bodyPr/>
          <a:lstStyle/>
          <a:p>
            <a:pPr marL="0" indent="0">
              <a:buNone/>
            </a:pPr>
            <a:r>
              <a:rPr lang="el-GR" dirty="0"/>
              <a:t>Θα πρέπει όχι μόνο να αναγνωρίζονται τα αντικείμενα που έχουν ρόλο λέξης-κλειδιού (ξ όπως ξύδι), αλλά να είναι και προφανή (ξ όπως ήλιος ή ξ όπως ξημέρωμα;).</a:t>
            </a:r>
          </a:p>
          <a:p>
            <a:endParaRPr lang="el-GR" dirty="0"/>
          </a:p>
        </p:txBody>
      </p:sp>
      <p:pic>
        <p:nvPicPr>
          <p:cNvPr id="7" name="Content Placeholder 6" descr="Γράμμα Ξ: ξιφίας, ξύστρα, ξημέρωμα"/>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4008" y="1628800"/>
            <a:ext cx="3888432" cy="3888432"/>
          </a:xfrm>
        </p:spPr>
      </p:pic>
      <p:sp>
        <p:nvSpPr>
          <p:cNvPr id="6" name="TextBox 5"/>
          <p:cNvSpPr txBox="1"/>
          <p:nvPr/>
        </p:nvSpPr>
        <p:spPr>
          <a:xfrm>
            <a:off x="3995936" y="5107618"/>
            <a:ext cx="616189" cy="360040"/>
          </a:xfrm>
          <a:prstGeom prst="rect">
            <a:avLst/>
          </a:prstGeom>
        </p:spPr>
        <p:txBody>
          <a:bodyPr vert="horz" wrap="square" lIns="91440" tIns="45720" rIns="91440" bIns="45720" rtlCol="0" anchor="ctr">
            <a:noAutofit/>
          </a:bodyPr>
          <a:lstStyle/>
          <a:p>
            <a:pPr algn="r"/>
            <a:r>
              <a:rPr lang="el-GR" b="1" dirty="0" smtClean="0">
                <a:latin typeface="+mj-lt"/>
              </a:rPr>
              <a:t>[15]</a:t>
            </a:r>
          </a:p>
        </p:txBody>
      </p:sp>
    </p:spTree>
    <p:custDataLst>
      <p:tags r:id="rId1"/>
    </p:custDataLst>
    <p:extLst>
      <p:ext uri="{BB962C8B-B14F-4D97-AF65-F5344CB8AC3E}">
        <p14:creationId xmlns:p14="http://schemas.microsoft.com/office/powerpoint/2010/main" val="19221521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Φωνολογική αξία γραμμάτων </a:t>
            </a:r>
            <a:r>
              <a:rPr lang="el-GR" altLang="el-GR" dirty="0"/>
              <a:t>(1/2)</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Τα γράμματα θα πρέπει να αναφέρονται όχι με το όνομά τους (όχι Άλφα), αλλά με τη φωνολογική τους αξία (/α/).</a:t>
            </a:r>
          </a:p>
          <a:p>
            <a:endParaRPr lang="el-GR" dirty="0"/>
          </a:p>
        </p:txBody>
      </p:sp>
      <p:pic>
        <p:nvPicPr>
          <p:cNvPr id="5" name="Content Placeholder 4" descr="γράμμα 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772816"/>
            <a:ext cx="4038600" cy="2946864"/>
          </a:xfrm>
          <a:noFill/>
        </p:spPr>
      </p:pic>
    </p:spTree>
    <p:custDataLst>
      <p:tags r:id="rId1"/>
    </p:custDataLst>
    <p:extLst>
      <p:ext uri="{BB962C8B-B14F-4D97-AF65-F5344CB8AC3E}">
        <p14:creationId xmlns:p14="http://schemas.microsoft.com/office/powerpoint/2010/main" val="37281866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Φωνολογική αξία </a:t>
            </a:r>
            <a:r>
              <a:rPr lang="el-GR" dirty="0" smtClean="0"/>
              <a:t>γραμμάτων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dirty="0"/>
              <a:t>Επίσης θα πρέπει να αποφεύγεται η προσθήκη του /ου/ δίπλα στο φώνημα (π.χ. /π/ κι όχι /που</a:t>
            </a:r>
            <a:r>
              <a:rPr lang="el-GR" dirty="0" smtClean="0"/>
              <a:t>/).</a:t>
            </a:r>
          </a:p>
          <a:p>
            <a:pPr marL="0" indent="0">
              <a:buNone/>
            </a:pPr>
            <a:r>
              <a:rPr lang="el-GR" altLang="el-GR" dirty="0"/>
              <a:t>Στο συγκεκριμένο παράδειγμα ενδιαφέρον παρουσιάζει η εγγραφή «ΤΣ ΤΡΚΣ» αντί «ΤΟΥΣ ΤΟΥΡΚΟΥΣ». </a:t>
            </a:r>
          </a:p>
          <a:p>
            <a:pPr marL="0" indent="0">
              <a:buNone/>
            </a:pPr>
            <a:endParaRPr lang="el-GR" dirty="0"/>
          </a:p>
          <a:p>
            <a:endParaRPr lang="el-GR" dirty="0"/>
          </a:p>
        </p:txBody>
      </p:sp>
      <p:pic>
        <p:nvPicPr>
          <p:cNvPr id="5" name="Picture 3" descr="Παιδική ζωγραφιά"/>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799364"/>
            <a:ext cx="4038600" cy="4127634"/>
          </a:xfrm>
          <a:noFill/>
        </p:spPr>
      </p:pic>
    </p:spTree>
    <p:custDataLst>
      <p:tags r:id="rId1"/>
    </p:custDataLst>
    <p:extLst>
      <p:ext uri="{BB962C8B-B14F-4D97-AF65-F5344CB8AC3E}">
        <p14:creationId xmlns:p14="http://schemas.microsoft.com/office/powerpoint/2010/main" val="26825862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της τάξης»</a:t>
            </a:r>
            <a:endParaRPr lang="el-GR" dirty="0"/>
          </a:p>
        </p:txBody>
      </p:sp>
      <p:sp>
        <p:nvSpPr>
          <p:cNvPr id="3" name="Content Placeholder 2"/>
          <p:cNvSpPr>
            <a:spLocks noGrp="1"/>
          </p:cNvSpPr>
          <p:nvPr>
            <p:ph sz="half" idx="1"/>
          </p:nvPr>
        </p:nvSpPr>
        <p:spPr/>
        <p:txBody>
          <a:bodyPr/>
          <a:lstStyle/>
          <a:p>
            <a:pPr marL="0" indent="0">
              <a:buNone/>
            </a:pPr>
            <a:r>
              <a:rPr lang="el-GR" altLang="el-GR" dirty="0"/>
              <a:t>Για κάθε γράμμα πρωταγωνιστεί το παιδί/ παιδιά που το όνομά του αρχίζει από αυτό, κάνοντας μια χαρακτηριστική ενέργεια, που αρχίζει από το ίδιο γράμμα.</a:t>
            </a:r>
          </a:p>
          <a:p>
            <a:endParaRPr lang="el-GR" dirty="0"/>
          </a:p>
        </p:txBody>
      </p:sp>
      <p:pic>
        <p:nvPicPr>
          <p:cNvPr id="6" name="Picture 4" descr="Ο Θανάσης θυμωμένο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4793155" y="1601777"/>
            <a:ext cx="3748690" cy="4522809"/>
          </a:xfrm>
        </p:spPr>
      </p:pic>
    </p:spTree>
    <p:custDataLst>
      <p:tags r:id="rId1"/>
    </p:custDataLst>
    <p:extLst>
      <p:ext uri="{BB962C8B-B14F-4D97-AF65-F5344CB8AC3E}">
        <p14:creationId xmlns:p14="http://schemas.microsoft.com/office/powerpoint/2010/main" val="5153579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«Το αλφαβητάρι των παιδιών»</a:t>
            </a:r>
            <a:endParaRPr lang="el-GR" altLang="el-GR" dirty="0"/>
          </a:p>
        </p:txBody>
      </p:sp>
      <p:sp>
        <p:nvSpPr>
          <p:cNvPr id="3" name="Content Placeholder 2"/>
          <p:cNvSpPr>
            <a:spLocks noGrp="1"/>
          </p:cNvSpPr>
          <p:nvPr>
            <p:ph sz="half" idx="1"/>
          </p:nvPr>
        </p:nvSpPr>
        <p:spPr/>
        <p:txBody>
          <a:bodyPr/>
          <a:lstStyle/>
          <a:p>
            <a:pPr marL="0" indent="0">
              <a:buNone/>
            </a:pPr>
            <a:r>
              <a:rPr lang="el-GR" altLang="el-GR" dirty="0"/>
              <a:t>Σε αυτό το αλφαβητάρι τα γράμματα συνδέονται με τα ονόματα των παιδιών της τάξης. Υπάρχουν όμως και ερωτήσεις που οφείλουν να απαντηθούν με λέξεις που αρχίζουν από το ίδιο γράμμα.</a:t>
            </a:r>
          </a:p>
          <a:p>
            <a:endParaRPr lang="el-GR" dirty="0"/>
          </a:p>
        </p:txBody>
      </p:sp>
      <p:pic>
        <p:nvPicPr>
          <p:cNvPr id="1026" name="Picture 2" descr="Το αλφαβητάρι του Κωνσταντίνου"/>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9891" y="1741949"/>
            <a:ext cx="4035218" cy="424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57896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Σε ένα πρόγραμμα </a:t>
            </a:r>
            <a:r>
              <a:rPr lang="el-GR" dirty="0"/>
              <a:t>εισαγωγής στον γραπτό </a:t>
            </a:r>
            <a:r>
              <a:rPr lang="el-GR" dirty="0" smtClean="0"/>
              <a:t>λόγο (1/2)</a:t>
            </a:r>
            <a:endParaRPr lang="el-GR" dirty="0"/>
          </a:p>
        </p:txBody>
      </p:sp>
      <p:sp>
        <p:nvSpPr>
          <p:cNvPr id="3" name="Content Placeholder 2"/>
          <p:cNvSpPr>
            <a:spLocks noGrp="1"/>
          </p:cNvSpPr>
          <p:nvPr>
            <p:ph idx="1"/>
          </p:nvPr>
        </p:nvSpPr>
        <p:spPr/>
        <p:txBody>
          <a:bodyPr/>
          <a:lstStyle/>
          <a:p>
            <a:pPr marL="0" indent="0">
              <a:buNone/>
            </a:pPr>
            <a:r>
              <a:rPr lang="el-GR" altLang="el-GR" dirty="0"/>
              <a:t>Ενδέχεται η νηπιαγωγός να διαβάζει με τα παιδιά αλφαβητάρια και να αποσκοπεί στη γνώση κάποιων γραμμάτων.</a:t>
            </a:r>
          </a:p>
          <a:p>
            <a:pPr marL="0" indent="0">
              <a:buNone/>
            </a:pPr>
            <a:r>
              <a:rPr lang="el-GR" altLang="el-GR" dirty="0"/>
              <a:t>Φτάνει μόνο αυτό να γίνεται σε συνάρτηση με τη φωνολογική εξάσκησή τους. Δηλαδή δεν έχει νόημα να μάθουν τα παιδιά το γράμμα Αα, αν πρώτα δεν έχουν καταφέρει να το ‘ακούν’ στη λέξη </a:t>
            </a:r>
            <a:r>
              <a:rPr lang="el-GR" altLang="el-GR" dirty="0" smtClean="0"/>
              <a:t>«άλογο». </a:t>
            </a:r>
            <a:endParaRPr lang="el-GR" altLang="el-GR" dirty="0"/>
          </a:p>
          <a:p>
            <a:endParaRPr lang="el-GR" dirty="0"/>
          </a:p>
        </p:txBody>
      </p:sp>
    </p:spTree>
    <p:custDataLst>
      <p:tags r:id="rId1"/>
    </p:custDataLst>
    <p:extLst>
      <p:ext uri="{BB962C8B-B14F-4D97-AF65-F5344CB8AC3E}">
        <p14:creationId xmlns:p14="http://schemas.microsoft.com/office/powerpoint/2010/main" val="20903185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σχημάτων και των ονομάτων</a:t>
            </a:r>
            <a:r>
              <a:rPr lang="el-GR" altLang="el-GR" dirty="0"/>
              <a:t>» (</a:t>
            </a:r>
            <a:r>
              <a:rPr lang="el-GR" alt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Για το όνομα παιδιού κόβουμε τη σελίδα του αλφαβηταρίου στο σχήμα μιας λέξης που αρχίζει από αυτό, π.χ. σε σχήμα </a:t>
            </a:r>
            <a:r>
              <a:rPr lang="el-GR" altLang="el-GR" dirty="0" smtClean="0"/>
              <a:t>καρδιάς για την Κατερίνα. </a:t>
            </a:r>
            <a:r>
              <a:rPr lang="el-GR" altLang="el-GR" dirty="0"/>
              <a:t>Πάνω της γράφουμε το όνομα του παιδιού και κολλάμε τη φωτογραφία του. </a:t>
            </a:r>
            <a:endParaRPr lang="el-GR" dirty="0"/>
          </a:p>
        </p:txBody>
      </p:sp>
      <p:pic>
        <p:nvPicPr>
          <p:cNvPr id="2050" name="Picture 2" descr="Η Κατερίνα σε καρδούλ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6016" y="1844824"/>
            <a:ext cx="4035218" cy="3596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688398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σχημάτων και των ονομάτων» </a:t>
            </a:r>
            <a:r>
              <a:rPr lang="el-GR" altLang="el-GR"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Όλες </a:t>
            </a:r>
            <a:r>
              <a:rPr lang="el-GR" altLang="el-GR" dirty="0"/>
              <a:t>οι διαφορετικές σε σχήμα σελίδες με τα διαφορετικά ονόματα συγκροτούν το ΑΛΦΑΒΗΤΑΡΙ ΤΩΝ ΣΧΗΜΑΤΩΝ ΚΑΙ ΤΩΝ </a:t>
            </a:r>
            <a:r>
              <a:rPr lang="el-GR" altLang="el-GR" dirty="0" smtClean="0"/>
              <a:t>ΟΝΟΜΑΤΩΝ.</a:t>
            </a:r>
            <a:endParaRPr lang="el-GR" altLang="el-GR" dirty="0"/>
          </a:p>
          <a:p>
            <a:endParaRPr lang="el-GR" dirty="0"/>
          </a:p>
        </p:txBody>
      </p:sp>
      <p:pic>
        <p:nvPicPr>
          <p:cNvPr id="3074" name="Picture 2" descr="Η Πετρούλα σε πεταλούδ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038600" cy="300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33628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σχημάτων και των ονομάτων» </a:t>
            </a:r>
            <a:r>
              <a:rPr lang="el-GR" altLang="el-GR" dirty="0" smtClean="0"/>
              <a:t>(3/3)</a:t>
            </a:r>
            <a:endParaRPr lang="el-GR" dirty="0"/>
          </a:p>
        </p:txBody>
      </p:sp>
      <p:pic>
        <p:nvPicPr>
          <p:cNvPr id="4" name="Content Placeholder 3" descr="Η Λυδία σε λουλούδι"/>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871293"/>
            <a:ext cx="4038600" cy="3983777"/>
          </a:xfrm>
        </p:spPr>
      </p:pic>
      <p:pic>
        <p:nvPicPr>
          <p:cNvPr id="11" name="Content Placeholder 10" descr="ο Βασίλης σε βάτραχο"/>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9724" y="1876833"/>
            <a:ext cx="4035552" cy="3972697"/>
          </a:xfrm>
        </p:spPr>
      </p:pic>
    </p:spTree>
    <p:custDataLst>
      <p:tags r:id="rId1"/>
    </p:custDataLst>
    <p:extLst>
      <p:ext uri="{BB962C8B-B14F-4D97-AF65-F5344CB8AC3E}">
        <p14:creationId xmlns:p14="http://schemas.microsoft.com/office/powerpoint/2010/main" val="855195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«Προσωπικό </a:t>
            </a:r>
            <a:r>
              <a:rPr lang="el-GR" altLang="el-GR" dirty="0"/>
              <a:t>αλφαβητάρι» (</a:t>
            </a:r>
            <a:r>
              <a:rPr lang="el-GR" altLang="el-GR" dirty="0" smtClean="0"/>
              <a:t>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Το αλφαβητάρι αυτό είναι ιδιαίτερο για κάθε παιδί, αποτυπώνει στιγμές της δικής του ζωής και αποτελεί ένα ιδανικό δώρο. Φωτογραφίες δικές του περιγράφονται με λέξεις που αρχίζουν από το ίδιο (πεζό) γράμμα.</a:t>
            </a:r>
            <a:endParaRPr lang="el-GR" dirty="0"/>
          </a:p>
        </p:txBody>
      </p:sp>
      <p:pic>
        <p:nvPicPr>
          <p:cNvPr id="4098" name="Picture 2" descr="αγαπημένα αδερφάκι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035218" cy="38157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183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«Προσωπικό αλφαβητάρι» </a:t>
            </a:r>
            <a:r>
              <a:rPr lang="el-GR" altLang="el-GR" dirty="0" smtClean="0"/>
              <a:t>(2/2)</a:t>
            </a:r>
            <a:endParaRPr lang="el-GR" dirty="0"/>
          </a:p>
        </p:txBody>
      </p:sp>
      <p:sp>
        <p:nvSpPr>
          <p:cNvPr id="3" name="Content Placeholder 2"/>
          <p:cNvSpPr>
            <a:spLocks noGrp="1"/>
          </p:cNvSpPr>
          <p:nvPr>
            <p:ph sz="half" idx="1"/>
          </p:nvPr>
        </p:nvSpPr>
        <p:spPr/>
        <p:txBody>
          <a:bodyPr/>
          <a:lstStyle/>
          <a:p>
            <a:pPr marL="0" indent="0">
              <a:buNone/>
            </a:pPr>
            <a:r>
              <a:rPr lang="el-GR" dirty="0"/>
              <a:t>Από τα ξαπλωμένα </a:t>
            </a:r>
            <a:r>
              <a:rPr lang="el-GR" dirty="0" err="1"/>
              <a:t>ξαδελφάκια</a:t>
            </a:r>
            <a:r>
              <a:rPr lang="el-GR" dirty="0"/>
              <a:t> μέχρι την υπογραμμισμένη υπογραφή του, το αλφαβητάρι παρακολουθεί και καταγράφει όλες τις φάσεις της ζωής του παιδιού.</a:t>
            </a:r>
          </a:p>
          <a:p>
            <a:endParaRPr lang="el-GR" dirty="0"/>
          </a:p>
        </p:txBody>
      </p:sp>
      <p:pic>
        <p:nvPicPr>
          <p:cNvPr id="5122" name="Picture 2" descr="ζυμώνω ζμαράκι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11960" y="1700808"/>
            <a:ext cx="4251242" cy="39686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7591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με τους γλωσσοδέτες»</a:t>
            </a:r>
            <a:endParaRPr lang="el-GR" dirty="0"/>
          </a:p>
        </p:txBody>
      </p:sp>
      <p:sp>
        <p:nvSpPr>
          <p:cNvPr id="3" name="Content Placeholder 2"/>
          <p:cNvSpPr>
            <a:spLocks noGrp="1"/>
          </p:cNvSpPr>
          <p:nvPr>
            <p:ph sz="half" idx="1"/>
          </p:nvPr>
        </p:nvSpPr>
        <p:spPr/>
        <p:txBody>
          <a:bodyPr/>
          <a:lstStyle/>
          <a:p>
            <a:pPr marL="0" indent="0">
              <a:buNone/>
            </a:pPr>
            <a:r>
              <a:rPr lang="el-GR" altLang="el-GR" dirty="0"/>
              <a:t>Κατ’ αναλογία με το </a:t>
            </a:r>
            <a:r>
              <a:rPr lang="el-GR" altLang="el-GR" i="1" dirty="0"/>
              <a:t>Αλφαβητάρι με τους Γλωσσοδέτες</a:t>
            </a:r>
            <a:r>
              <a:rPr lang="el-GR" altLang="el-GR" dirty="0"/>
              <a:t> του </a:t>
            </a:r>
            <a:r>
              <a:rPr lang="el-GR" altLang="el-GR" dirty="0" err="1"/>
              <a:t>Τριβιζά</a:t>
            </a:r>
            <a:r>
              <a:rPr lang="el-GR" altLang="el-GR" dirty="0"/>
              <a:t> τα παιδιά φτιάχνουν το δικό τους. Αυτό θα μπορούσε να περιοριστεί μόνο στα γράμματα/ φωνήματα των ονομάτων παιδιών της τάξης. </a:t>
            </a:r>
          </a:p>
          <a:p>
            <a:endParaRPr lang="el-GR" dirty="0"/>
          </a:p>
        </p:txBody>
      </p:sp>
      <p:pic>
        <p:nvPicPr>
          <p:cNvPr id="5" name="Content Placeholder 4" descr="Ένας Παναγιώτης μα ποιος Παναγιώτη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716016" y="1772816"/>
            <a:ext cx="4038600" cy="3312368"/>
          </a:xfrm>
        </p:spPr>
      </p:pic>
    </p:spTree>
    <p:custDataLst>
      <p:tags r:id="rId1"/>
    </p:custDataLst>
    <p:extLst>
      <p:ext uri="{BB962C8B-B14F-4D97-AF65-F5344CB8AC3E}">
        <p14:creationId xmlns:p14="http://schemas.microsoft.com/office/powerpoint/2010/main" val="27545386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δακτυλικών αποτυπωμάτων</a:t>
            </a:r>
            <a:r>
              <a:rPr lang="el-GR" altLang="el-GR" dirty="0"/>
              <a:t>» </a:t>
            </a:r>
            <a:r>
              <a:rPr lang="el-GR" altLang="el-GR" dirty="0" smtClean="0"/>
              <a:t>(1/2)</a:t>
            </a:r>
            <a:endParaRPr lang="el-GR" dirty="0"/>
          </a:p>
        </p:txBody>
      </p:sp>
      <p:sp>
        <p:nvSpPr>
          <p:cNvPr id="3" name="Content Placeholder 2"/>
          <p:cNvSpPr>
            <a:spLocks noGrp="1"/>
          </p:cNvSpPr>
          <p:nvPr>
            <p:ph sz="half" idx="1"/>
          </p:nvPr>
        </p:nvSpPr>
        <p:spPr/>
        <p:txBody>
          <a:bodyPr/>
          <a:lstStyle/>
          <a:p>
            <a:pPr marL="0" indent="0">
              <a:buNone/>
            </a:pPr>
            <a:r>
              <a:rPr lang="el-GR" altLang="el-GR" dirty="0"/>
              <a:t>Στο ΑΛΦΑΒΗΤΑΡΙ ΤΩΝ ΔΑΧΤΥΛΙΚΩΝ ΑΠΟΤΥΠΟΜΑΤΩΝ για κάθε γράμμα τα παιδιά ανακαλύπτουν κάποιο συμμαθητή ή φίλο τους που το όνομά του αρχίζει από αυτό.</a:t>
            </a:r>
            <a:endParaRPr lang="el-GR" dirty="0"/>
          </a:p>
        </p:txBody>
      </p:sp>
      <p:pic>
        <p:nvPicPr>
          <p:cNvPr id="5" name="Picture 3" descr="Δακτυλικά αποτυπώματ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772816"/>
            <a:ext cx="4038600" cy="2736304"/>
          </a:xfrm>
        </p:spPr>
      </p:pic>
    </p:spTree>
    <p:custDataLst>
      <p:tags r:id="rId1"/>
    </p:custDataLst>
    <p:extLst>
      <p:ext uri="{BB962C8B-B14F-4D97-AF65-F5344CB8AC3E}">
        <p14:creationId xmlns:p14="http://schemas.microsoft.com/office/powerpoint/2010/main" val="9090842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δακτυλικών αποτυπωμάτων»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Σε κάθε σελίδα η νηπιαγωγός γράφει το αρχικό γράμμα του ονόματός του και εκείνος, βουτώντας το χέρι του σε </a:t>
            </a:r>
            <a:r>
              <a:rPr lang="el-GR" altLang="el-GR" dirty="0" err="1"/>
              <a:t>δαχτυλομπογιές</a:t>
            </a:r>
            <a:r>
              <a:rPr lang="el-GR" altLang="el-GR" dirty="0"/>
              <a:t>, αφήνει τα δαχτυλικά του αποτυπώματα πάνω στο γράμμα.</a:t>
            </a:r>
          </a:p>
        </p:txBody>
      </p:sp>
      <p:pic>
        <p:nvPicPr>
          <p:cNvPr id="10242" name="Picture 2" descr="Δακτυλικά αποτυπώματα στο αρχικό γράμμ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4008" y="1700808"/>
            <a:ext cx="3896143"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648995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«Γράμματα στα γράμματα</a:t>
            </a:r>
            <a:r>
              <a:rPr lang="el-GR" altLang="el-GR" dirty="0"/>
              <a:t>» (</a:t>
            </a:r>
            <a:r>
              <a:rPr lang="el-GR" altLang="el-GR" dirty="0" smtClean="0"/>
              <a:t>1/4)</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Μια κατασκευή στον τοίχο περιλαμβάνει 24 φακέλους καθένας από τους οποίους έχει πάνω του γραμμένο ένα από τα 24 γράμματα. </a:t>
            </a:r>
            <a:endParaRPr lang="el-GR" dirty="0"/>
          </a:p>
        </p:txBody>
      </p:sp>
      <p:pic>
        <p:nvPicPr>
          <p:cNvPr id="5" name="Content Placeholder 4" descr="Φακελάκια με γράμματ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4008" y="1772816"/>
            <a:ext cx="403860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40377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«Γράμματα στα γράμματα» </a:t>
            </a:r>
            <a:r>
              <a:rPr lang="el-GR" altLang="el-GR" dirty="0" smtClean="0"/>
              <a:t>(2/4</a:t>
            </a:r>
            <a:r>
              <a:rPr lang="el-GR" altLang="el-GR"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Υπάρχουν </a:t>
            </a:r>
            <a:r>
              <a:rPr lang="el-GR" altLang="el-GR" dirty="0"/>
              <a:t>ακόμη κάρτες με εικόνες διαφόρων αντικειμένων. </a:t>
            </a:r>
            <a:endParaRPr lang="el-GR" dirty="0"/>
          </a:p>
        </p:txBody>
      </p:sp>
      <p:pic>
        <p:nvPicPr>
          <p:cNvPr id="5" name="Content Placeholder 4" descr="Καρτούλες με εικόνες"/>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572000" y="1700808"/>
            <a:ext cx="403860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38910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Σε ένα πρόγραμμα εισαγωγής στον γραπτό λόγο </a:t>
            </a:r>
            <a:r>
              <a:rPr lang="el-GR" dirty="0" smtClean="0"/>
              <a:t>(2/2</a:t>
            </a:r>
            <a:r>
              <a:rPr lang="el-GR" dirty="0"/>
              <a:t>)</a:t>
            </a:r>
          </a:p>
        </p:txBody>
      </p:sp>
      <p:sp>
        <p:nvSpPr>
          <p:cNvPr id="3" name="Content Placeholder 2"/>
          <p:cNvSpPr>
            <a:spLocks noGrp="1"/>
          </p:cNvSpPr>
          <p:nvPr>
            <p:ph idx="1"/>
          </p:nvPr>
        </p:nvSpPr>
        <p:spPr/>
        <p:txBody>
          <a:bodyPr/>
          <a:lstStyle/>
          <a:p>
            <a:pPr marL="0" indent="0">
              <a:buNone/>
            </a:pPr>
            <a:r>
              <a:rPr lang="el-GR" altLang="el-GR" sz="3000" dirty="0"/>
              <a:t>Επιπλέον, ένα πρόγραμμα εισαγωγής </a:t>
            </a:r>
            <a:r>
              <a:rPr lang="el-GR" altLang="el-GR" sz="3000" dirty="0" smtClean="0"/>
              <a:t>στον </a:t>
            </a:r>
            <a:r>
              <a:rPr lang="el-GR" altLang="el-GR" sz="3000" dirty="0"/>
              <a:t>γραπτό λόγο δεν έχει νόημα:</a:t>
            </a:r>
          </a:p>
          <a:p>
            <a:r>
              <a:rPr lang="el-GR" altLang="el-GR" sz="3000" dirty="0"/>
              <a:t>Αν τα παιδιά </a:t>
            </a:r>
            <a:r>
              <a:rPr lang="el-GR" altLang="el-GR" sz="3000" b="1" dirty="0"/>
              <a:t>δεν έρχονται σε επαφή με αυθεντικά γραπτά κείμενα σε πραγματικές επικοινωνιακές συνθήκες</a:t>
            </a:r>
            <a:r>
              <a:rPr lang="el-GR" altLang="el-GR" sz="3000" dirty="0"/>
              <a:t>. </a:t>
            </a:r>
          </a:p>
          <a:p>
            <a:r>
              <a:rPr lang="el-GR" altLang="el-GR" sz="3000" dirty="0"/>
              <a:t>Ιδιαίτερα σημαντική είναι και η </a:t>
            </a:r>
            <a:r>
              <a:rPr lang="el-GR" altLang="el-GR" sz="3000" b="1" dirty="0"/>
              <a:t>ανάγνωση εικονογραφημένων παιδικών βιβλίων στα παιδιά</a:t>
            </a:r>
            <a:r>
              <a:rPr lang="el-GR" altLang="el-GR" sz="3000" dirty="0"/>
              <a:t>.</a:t>
            </a:r>
          </a:p>
          <a:p>
            <a:endParaRPr lang="el-GR" dirty="0"/>
          </a:p>
        </p:txBody>
      </p:sp>
    </p:spTree>
    <p:custDataLst>
      <p:tags r:id="rId1"/>
    </p:custDataLst>
    <p:extLst>
      <p:ext uri="{BB962C8B-B14F-4D97-AF65-F5344CB8AC3E}">
        <p14:creationId xmlns:p14="http://schemas.microsoft.com/office/powerpoint/2010/main" val="22276667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«Γράμματα στα γράμματα» </a:t>
            </a:r>
            <a:r>
              <a:rPr lang="el-GR" altLang="el-GR" dirty="0" smtClean="0"/>
              <a:t>(3/4</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Οι κάρτες μπερδεύονται και τα παιδιά τις ταξινομούν ξανά. </a:t>
            </a:r>
          </a:p>
          <a:p>
            <a:endParaRPr lang="el-GR" dirty="0"/>
          </a:p>
        </p:txBody>
      </p:sp>
      <p:pic>
        <p:nvPicPr>
          <p:cNvPr id="11266" name="Picture 2" descr="Κάρτες σε φακελάκι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34720" y="1600200"/>
            <a:ext cx="346556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331534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dirty="0"/>
              <a:t>«Γράμματα στα γράμματα» </a:t>
            </a:r>
            <a:r>
              <a:rPr lang="el-GR" altLang="el-GR" dirty="0" smtClean="0"/>
              <a:t>(4/4</a:t>
            </a:r>
            <a:r>
              <a:rPr lang="el-GR" altLang="el-GR" dirty="0"/>
              <a:t>)</a:t>
            </a:r>
            <a:endParaRPr lang="el-GR" dirty="0"/>
          </a:p>
        </p:txBody>
      </p:sp>
      <p:pic>
        <p:nvPicPr>
          <p:cNvPr id="12290" name="Picture 2" descr="Κάρτες σε φακελάκια"/>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835696" y="1628800"/>
            <a:ext cx="5904656" cy="442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78026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των </a:t>
            </a:r>
            <a:r>
              <a:rPr lang="el-GR" altLang="el-GR" dirty="0" err="1" smtClean="0"/>
              <a:t>παζλς</a:t>
            </a:r>
            <a:r>
              <a:rPr lang="el-GR" altLang="el-GR" dirty="0"/>
              <a:t>» (1/4)</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dirty="0"/>
              <a:t>Σε αυτό το αλφαβητάρι υπάρχει το κεφαλαίο γράμμα και η μισή εικόνα της λέξης-κλειδί. </a:t>
            </a:r>
            <a:endParaRPr lang="el-GR" dirty="0"/>
          </a:p>
        </p:txBody>
      </p:sp>
      <p:pic>
        <p:nvPicPr>
          <p:cNvPr id="6" name="Picture 4" descr="Εικόνες κομμένες στα δύο"/>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700808"/>
            <a:ext cx="4038600" cy="3984366"/>
          </a:xfrm>
        </p:spPr>
      </p:pic>
    </p:spTree>
    <p:custDataLst>
      <p:tags r:id="rId1"/>
    </p:custDataLst>
    <p:extLst>
      <p:ext uri="{BB962C8B-B14F-4D97-AF65-F5344CB8AC3E}">
        <p14:creationId xmlns:p14="http://schemas.microsoft.com/office/powerpoint/2010/main" val="8590891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«Το αλφαβητάρι των </a:t>
            </a:r>
            <a:r>
              <a:rPr lang="el-GR" altLang="el-GR" dirty="0" err="1"/>
              <a:t>παζλς</a:t>
            </a:r>
            <a:r>
              <a:rPr lang="el-GR" altLang="el-GR" dirty="0"/>
              <a:t>» </a:t>
            </a:r>
            <a:r>
              <a:rPr lang="el-GR" altLang="el-GR" dirty="0" smtClean="0"/>
              <a:t>(2/4</a:t>
            </a:r>
            <a:r>
              <a:rPr lang="el-GR" altLang="el-GR" dirty="0"/>
              <a:t>)</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sz="2600" dirty="0" smtClean="0"/>
              <a:t>Ανάμεσα </a:t>
            </a:r>
            <a:r>
              <a:rPr lang="el-GR" altLang="el-GR" sz="2600" dirty="0"/>
              <a:t>στα άλλα μισά τα παιδιά ψάχνουν και συμπληρώνουν τα </a:t>
            </a:r>
            <a:r>
              <a:rPr lang="el-GR" altLang="el-GR" sz="2600" dirty="0" err="1"/>
              <a:t>παζλς</a:t>
            </a:r>
            <a:r>
              <a:rPr lang="el-GR" altLang="el-GR" sz="2600" dirty="0"/>
              <a:t>, ολοκληρώνοντας την εικόνα και συμπληρώνοντας και το μικρό.</a:t>
            </a:r>
          </a:p>
          <a:p>
            <a:endParaRPr lang="el-GR" sz="2600" dirty="0"/>
          </a:p>
        </p:txBody>
      </p:sp>
      <p:pic>
        <p:nvPicPr>
          <p:cNvPr id="8" name="Picture 5" descr="Ενωμένες εικόνε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704822"/>
            <a:ext cx="4038600" cy="4316719"/>
          </a:xfrm>
        </p:spPr>
      </p:pic>
    </p:spTree>
    <p:custDataLst>
      <p:tags r:id="rId1"/>
    </p:custDataLst>
    <p:extLst>
      <p:ext uri="{BB962C8B-B14F-4D97-AF65-F5344CB8AC3E}">
        <p14:creationId xmlns:p14="http://schemas.microsoft.com/office/powerpoint/2010/main" val="14566516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αλφαβητάρι των </a:t>
            </a:r>
            <a:r>
              <a:rPr lang="el-GR" altLang="el-GR" dirty="0" err="1"/>
              <a:t>παζλς</a:t>
            </a:r>
            <a:r>
              <a:rPr lang="el-GR" altLang="el-GR" dirty="0"/>
              <a:t>» </a:t>
            </a:r>
            <a:r>
              <a:rPr lang="el-GR" altLang="el-GR" dirty="0" smtClean="0"/>
              <a:t>(3/4</a:t>
            </a:r>
            <a:r>
              <a:rPr lang="el-GR" altLang="el-GR" dirty="0"/>
              <a:t>)</a:t>
            </a:r>
            <a:endParaRPr lang="el-GR" dirty="0"/>
          </a:p>
        </p:txBody>
      </p:sp>
      <p:sp>
        <p:nvSpPr>
          <p:cNvPr id="3" name="Content Placeholder 2"/>
          <p:cNvSpPr>
            <a:spLocks noGrp="1"/>
          </p:cNvSpPr>
          <p:nvPr>
            <p:ph sz="half" idx="1"/>
          </p:nvPr>
        </p:nvSpPr>
        <p:spPr>
          <a:xfrm>
            <a:off x="457200" y="1600201"/>
            <a:ext cx="4038600" cy="1036712"/>
          </a:xfrm>
        </p:spPr>
        <p:txBody>
          <a:bodyPr/>
          <a:lstStyle/>
          <a:p>
            <a:pPr marL="0" indent="0">
              <a:buNone/>
            </a:pPr>
            <a:r>
              <a:rPr lang="el-GR" altLang="el-GR" dirty="0"/>
              <a:t>Θα μπορούσε όμως να πάρει και άλλες μορφές:</a:t>
            </a:r>
          </a:p>
          <a:p>
            <a:endParaRPr lang="el-GR" dirty="0"/>
          </a:p>
        </p:txBody>
      </p:sp>
      <p:pic>
        <p:nvPicPr>
          <p:cNvPr id="5" name="Picture 4" descr="Κομμάτι παζλ"/>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539552" y="2852936"/>
            <a:ext cx="3888432" cy="2520279"/>
          </a:xfrm>
          <a:prstGeom prst="rect">
            <a:avLst/>
          </a:prstGeom>
        </p:spPr>
      </p:pic>
      <p:pic>
        <p:nvPicPr>
          <p:cNvPr id="6" name="Content Placeholder 5" descr="Κομμάτια παζλ"/>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644008" y="1772815"/>
            <a:ext cx="4038600" cy="3629891"/>
          </a:xfrm>
        </p:spPr>
      </p:pic>
    </p:spTree>
    <p:custDataLst>
      <p:tags r:id="rId1"/>
    </p:custDataLst>
    <p:extLst>
      <p:ext uri="{BB962C8B-B14F-4D97-AF65-F5344CB8AC3E}">
        <p14:creationId xmlns:p14="http://schemas.microsoft.com/office/powerpoint/2010/main" val="36757071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αλφαβητάρι των </a:t>
            </a:r>
            <a:r>
              <a:rPr lang="el-GR" altLang="el-GR" dirty="0" err="1"/>
              <a:t>παζλς</a:t>
            </a:r>
            <a:r>
              <a:rPr lang="el-GR" altLang="el-GR" dirty="0"/>
              <a:t>» </a:t>
            </a:r>
            <a:r>
              <a:rPr lang="el-GR" altLang="el-GR" dirty="0" smtClean="0"/>
              <a:t>(4/4</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Ή ακόμη και:</a:t>
            </a:r>
          </a:p>
          <a:p>
            <a:endParaRPr lang="el-GR" dirty="0"/>
          </a:p>
        </p:txBody>
      </p:sp>
      <p:pic>
        <p:nvPicPr>
          <p:cNvPr id="5" name="Picture 6" descr="Κομμάτια παζλ"/>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539552" y="2564904"/>
            <a:ext cx="3816424" cy="2924175"/>
          </a:xfrm>
          <a:prstGeom prst="rect">
            <a:avLst/>
          </a:prstGeom>
        </p:spPr>
      </p:pic>
      <p:pic>
        <p:nvPicPr>
          <p:cNvPr id="13316" name="Picture 4" descr="Κομμάτια παζλ"/>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8200" y="1680258"/>
            <a:ext cx="4038600" cy="436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46746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«Ανάγλυφο αλφαβητάρι»</a:t>
            </a:r>
            <a:endParaRPr lang="el-GR" dirty="0"/>
          </a:p>
        </p:txBody>
      </p:sp>
      <p:sp>
        <p:nvSpPr>
          <p:cNvPr id="3" name="Content Placeholder 2"/>
          <p:cNvSpPr>
            <a:spLocks noGrp="1"/>
          </p:cNvSpPr>
          <p:nvPr>
            <p:ph sz="half" idx="1"/>
          </p:nvPr>
        </p:nvSpPr>
        <p:spPr/>
        <p:txBody>
          <a:bodyPr/>
          <a:lstStyle/>
          <a:p>
            <a:pPr marL="0" indent="0">
              <a:buNone/>
            </a:pPr>
            <a:r>
              <a:rPr lang="el-GR" dirty="0"/>
              <a:t>Τα παιδιά δημιουργούν το Ανάγλυφο Αλφαβητάριο κολλώντας μικρά αντικείμενα που αρχίζουν με αυτό. Π.χ. Φασόλια στο Φ, Σκοινί στο Σ, Μακαρόνια στο Μ, Άμμο στο Α, Βότσαλα στο </a:t>
            </a:r>
            <a:r>
              <a:rPr lang="el-GR" dirty="0" smtClean="0"/>
              <a:t>Β, Κοχύλια στο Κ κ.λπ</a:t>
            </a:r>
            <a:r>
              <a:rPr lang="el-GR" dirty="0"/>
              <a:t>.</a:t>
            </a:r>
          </a:p>
          <a:p>
            <a:endParaRPr lang="el-GR" dirty="0"/>
          </a:p>
        </p:txBody>
      </p:sp>
      <p:pic>
        <p:nvPicPr>
          <p:cNvPr id="5" name="Content Placeholder 4" descr="Κ από κοχύλι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716016" y="1772816"/>
            <a:ext cx="4038600" cy="2664296"/>
          </a:xfrm>
        </p:spPr>
      </p:pic>
    </p:spTree>
    <p:custDataLst>
      <p:tags r:id="rId1"/>
    </p:custDataLst>
    <p:extLst>
      <p:ext uri="{BB962C8B-B14F-4D97-AF65-F5344CB8AC3E}">
        <p14:creationId xmlns:p14="http://schemas.microsoft.com/office/powerpoint/2010/main" val="11586078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«Ζωγραφισμένα γράμματα»</a:t>
            </a:r>
            <a:endParaRPr lang="el-GR" dirty="0"/>
          </a:p>
        </p:txBody>
      </p:sp>
      <p:sp>
        <p:nvSpPr>
          <p:cNvPr id="3" name="Content Placeholder 2"/>
          <p:cNvSpPr>
            <a:spLocks noGrp="1"/>
          </p:cNvSpPr>
          <p:nvPr>
            <p:ph sz="half" idx="1"/>
          </p:nvPr>
        </p:nvSpPr>
        <p:spPr>
          <a:xfrm>
            <a:off x="457200" y="1600200"/>
            <a:ext cx="3394720" cy="4525963"/>
          </a:xfrm>
        </p:spPr>
        <p:txBody>
          <a:bodyPr>
            <a:normAutofit/>
          </a:bodyPr>
          <a:lstStyle/>
          <a:p>
            <a:pPr marL="0" indent="0">
              <a:buNone/>
            </a:pPr>
            <a:r>
              <a:rPr lang="el-GR" sz="2600" dirty="0"/>
              <a:t>Το αλφαβητάρι αυτό παρουσιάζει τα γράμματα με τις ιδιότητές τους ή τα παθήματά τους. Έτσι παρουσιάζεται το Τρύπιο Τ, το Βρεγμένο Β, το Γδαρμένο Γ, το Δαγκωμένο Δ, κ.λπ.</a:t>
            </a:r>
          </a:p>
          <a:p>
            <a:endParaRPr lang="el-GR" sz="2600" dirty="0"/>
          </a:p>
        </p:txBody>
      </p:sp>
      <p:pic>
        <p:nvPicPr>
          <p:cNvPr id="5" name="Content Placeholder 4" descr="Ζωγραφισμένα γράμματ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052077" y="1700808"/>
            <a:ext cx="4630531" cy="2592288"/>
          </a:xfrm>
        </p:spPr>
      </p:pic>
    </p:spTree>
    <p:custDataLst>
      <p:tags r:id="rId1"/>
    </p:custDataLst>
    <p:extLst>
      <p:ext uri="{BB962C8B-B14F-4D97-AF65-F5344CB8AC3E}">
        <p14:creationId xmlns:p14="http://schemas.microsoft.com/office/powerpoint/2010/main" val="13764247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μυρωδιών</a:t>
            </a:r>
            <a:r>
              <a:rPr lang="el-GR" altLang="el-GR" dirty="0"/>
              <a:t>» (</a:t>
            </a:r>
            <a:r>
              <a:rPr lang="el-GR" altLang="el-GR" dirty="0" smtClean="0"/>
              <a:t>1/2)</a:t>
            </a:r>
            <a:endParaRPr lang="el-GR" dirty="0"/>
          </a:p>
        </p:txBody>
      </p:sp>
      <p:sp>
        <p:nvSpPr>
          <p:cNvPr id="3" name="Content Placeholder 2"/>
          <p:cNvSpPr>
            <a:spLocks noGrp="1"/>
          </p:cNvSpPr>
          <p:nvPr>
            <p:ph sz="half" idx="1"/>
          </p:nvPr>
        </p:nvSpPr>
        <p:spPr>
          <a:xfrm>
            <a:off x="457200" y="1600200"/>
            <a:ext cx="2890664" cy="4525963"/>
          </a:xfrm>
        </p:spPr>
        <p:txBody>
          <a:bodyPr>
            <a:normAutofit/>
          </a:bodyPr>
          <a:lstStyle/>
          <a:p>
            <a:pPr marL="0" indent="0">
              <a:buNone/>
            </a:pPr>
            <a:r>
              <a:rPr lang="el-GR" altLang="el-GR" sz="2600" dirty="0"/>
              <a:t>Στο ΑΛΦΑΒΗΤΑΡΙ ΤΩΝ ΜΥΡΩΔΙΩΝ υπάρχουν και για τα γράμματα σακουλάκια με μυρωδικά.</a:t>
            </a:r>
          </a:p>
          <a:p>
            <a:endParaRPr lang="el-GR" sz="2600" dirty="0"/>
          </a:p>
        </p:txBody>
      </p:sp>
      <p:pic>
        <p:nvPicPr>
          <p:cNvPr id="14338" name="Picture 2" descr="Δάφνη - Κανέλα - Ρίγαν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3217804" y="1700808"/>
            <a:ext cx="546480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600196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altLang="el-GR" dirty="0"/>
              <a:t>«Το αλφαβητάρι των μυρωδιών» </a:t>
            </a:r>
            <a:r>
              <a:rPr lang="el-GR" altLang="el-GR" dirty="0" smtClean="0"/>
              <a:t>(2/2</a:t>
            </a:r>
            <a:r>
              <a:rPr lang="el-GR" altLang="el-GR" dirty="0"/>
              <a:t>)</a:t>
            </a:r>
            <a:endParaRPr lang="el-GR" dirty="0"/>
          </a:p>
        </p:txBody>
      </p:sp>
      <p:pic>
        <p:nvPicPr>
          <p:cNvPr id="15362" name="Picture 2" descr="Μέντα - Τριαντάφυλλο - Πιπέρι"/>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422246" y="1557338"/>
            <a:ext cx="6312208"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04406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altLang="el-GR" dirty="0"/>
              <a:t>Εφημερίδες και περιοδικά</a:t>
            </a:r>
          </a:p>
        </p:txBody>
      </p:sp>
      <p:sp>
        <p:nvSpPr>
          <p:cNvPr id="5" name="Content Placeholder 4"/>
          <p:cNvSpPr>
            <a:spLocks noGrp="1"/>
          </p:cNvSpPr>
          <p:nvPr>
            <p:ph sz="half" idx="1"/>
          </p:nvPr>
        </p:nvSpPr>
        <p:spPr/>
        <p:txBody>
          <a:bodyPr/>
          <a:lstStyle/>
          <a:p>
            <a:pPr marL="0" indent="0">
              <a:buNone/>
            </a:pPr>
            <a:r>
              <a:rPr lang="el-GR" dirty="0"/>
              <a:t>Βέβαια τα παιδιά δεν μαθαίνουν τα γράμματα μόνο από τα αλφαβητάρια. Κάποιες φορές στη γνώση των γραμμάτων συμβάλλουν: </a:t>
            </a:r>
            <a:endParaRPr lang="en-GB" dirty="0" smtClean="0"/>
          </a:p>
          <a:p>
            <a:r>
              <a:rPr lang="el-GR" altLang="el-GR" dirty="0"/>
              <a:t>Εφημερίδες και περιοδικά</a:t>
            </a:r>
          </a:p>
          <a:p>
            <a:pPr marL="0" indent="0">
              <a:buNone/>
            </a:pPr>
            <a:endParaRPr lang="el-GR" dirty="0"/>
          </a:p>
          <a:p>
            <a:endParaRPr lang="el-GR" dirty="0"/>
          </a:p>
        </p:txBody>
      </p:sp>
      <p:pic>
        <p:nvPicPr>
          <p:cNvPr id="7" name="Picture 3" descr="κολάζ με λέξεις από περιοδικά"/>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700808"/>
            <a:ext cx="4038600" cy="3816424"/>
          </a:xfrm>
        </p:spPr>
      </p:pic>
    </p:spTree>
    <p:custDataLst>
      <p:tags r:id="rId1"/>
    </p:custDataLst>
    <p:extLst>
      <p:ext uri="{BB962C8B-B14F-4D97-AF65-F5344CB8AC3E}">
        <p14:creationId xmlns:p14="http://schemas.microsoft.com/office/powerpoint/2010/main" val="1398832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«Αλφαβητάρι φυτολόγιο»</a:t>
            </a:r>
            <a:endParaRPr lang="el-GR" dirty="0"/>
          </a:p>
        </p:txBody>
      </p:sp>
      <p:sp>
        <p:nvSpPr>
          <p:cNvPr id="4" name="Content Placeholder 3"/>
          <p:cNvSpPr>
            <a:spLocks noGrp="1"/>
          </p:cNvSpPr>
          <p:nvPr>
            <p:ph sz="half" idx="1"/>
          </p:nvPr>
        </p:nvSpPr>
        <p:spPr/>
        <p:txBody>
          <a:bodyPr/>
          <a:lstStyle/>
          <a:p>
            <a:pPr marL="0" indent="0">
              <a:buNone/>
            </a:pPr>
            <a:r>
              <a:rPr lang="el-GR" altLang="el-GR" dirty="0"/>
              <a:t>Τα παιδιά αναλαμβάνουν να φέρουν διάφορα φυτά και λουλούδια, τα οποία τοποθετούν κατά αλφαβητική σειρά και δημιουργούν ένα αλφαβητάρι της χλωρίδας του τόπου τους.</a:t>
            </a:r>
          </a:p>
          <a:p>
            <a:endParaRPr lang="el-GR" dirty="0"/>
          </a:p>
        </p:txBody>
      </p:sp>
      <p:pic>
        <p:nvPicPr>
          <p:cNvPr id="7" name="Picture 4" descr="Ελιά - Άνιθο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788024" y="1600200"/>
            <a:ext cx="3744416" cy="4525963"/>
          </a:xfrm>
        </p:spPr>
      </p:pic>
    </p:spTree>
    <p:custDataLst>
      <p:tags r:id="rId1"/>
    </p:custDataLst>
    <p:extLst>
      <p:ext uri="{BB962C8B-B14F-4D97-AF65-F5344CB8AC3E}">
        <p14:creationId xmlns:p14="http://schemas.microsoft.com/office/powerpoint/2010/main" val="42155879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των φρούτων»</a:t>
            </a:r>
            <a:endParaRPr lang="el-GR" dirty="0"/>
          </a:p>
        </p:txBody>
      </p:sp>
      <p:sp>
        <p:nvSpPr>
          <p:cNvPr id="3" name="Content Placeholder 2"/>
          <p:cNvSpPr>
            <a:spLocks noGrp="1"/>
          </p:cNvSpPr>
          <p:nvPr>
            <p:ph sz="half" idx="1"/>
          </p:nvPr>
        </p:nvSpPr>
        <p:spPr/>
        <p:txBody>
          <a:bodyPr/>
          <a:lstStyle/>
          <a:p>
            <a:pPr marL="0" indent="0">
              <a:buNone/>
            </a:pPr>
            <a:r>
              <a:rPr lang="el-GR" altLang="el-GR" dirty="0"/>
              <a:t>Το ΑΛΦΑΒΗΤΑΡΙ ΤΩΝ ΦΡΟΥΤΩΝ έχει σχήμα καλαθιού. Για κάθε γράμμα υπάρχει ένα φρούτο που αρχίζει με αυτό.</a:t>
            </a:r>
          </a:p>
          <a:p>
            <a:endParaRPr lang="el-GR" dirty="0"/>
          </a:p>
        </p:txBody>
      </p:sp>
      <p:pic>
        <p:nvPicPr>
          <p:cNvPr id="16386" name="Picture 2" descr="Μ όπως μήλο, Κ όπως κεράσ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788024" y="1600200"/>
            <a:ext cx="32292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425273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γραμμάτων και των χρωμάτων»</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αυτό το Αλφαβητάρι κάθε γράμμα αντιστοιχεί σε ένα χρώμα.</a:t>
            </a:r>
          </a:p>
          <a:p>
            <a:endParaRPr lang="el-GR" dirty="0"/>
          </a:p>
        </p:txBody>
      </p:sp>
      <p:pic>
        <p:nvPicPr>
          <p:cNvPr id="17411" name="Picture 3" descr="Ρ όπως Ρόζ"/>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699" y="3717032"/>
            <a:ext cx="3501563" cy="191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Π όπως πράσινο, Κ όπως κόκκινο"/>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8200" y="1772816"/>
            <a:ext cx="4038600" cy="38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037637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του μουσείου»</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Σε αυτό το αλφαβητάρι κάθε γράμμα αντιστοιχεί σε μια λέξη, που εικονογραφείται με έναν γνωστό πίνακα. Θα ήταν καλύτερα αν τα παιδιά δημιουργούσαν αυτό το αλφαβητάρι μετά την επίσκεψη σε ένα συγκεκριμένο μουσείο.</a:t>
            </a:r>
          </a:p>
          <a:p>
            <a:endParaRPr lang="el-GR" dirty="0"/>
          </a:p>
        </p:txBody>
      </p:sp>
      <p:pic>
        <p:nvPicPr>
          <p:cNvPr id="18435" name="Picture 3" descr="Κ όπως Καράβ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32040" y="1600200"/>
            <a:ext cx="33123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06673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της ζωγραφικής»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Σε αυτό το αλφαβητάρι κάθε γράμμα αντιστοιχεί σε μια τεχνική ζωγραφικής, με την οποία η τάξη δημιουργεί την αντίστοιχη εικόνα, που και αυτή απεικονίζει κάτι που αρχίζει με το ίδιο γράμμα. Π.χ. </a:t>
            </a:r>
            <a:r>
              <a:rPr lang="el-GR" altLang="el-GR" sz="2400" dirty="0" err="1"/>
              <a:t>Δδ</a:t>
            </a:r>
            <a:r>
              <a:rPr lang="el-GR" altLang="el-GR" sz="2400" dirty="0"/>
              <a:t> όπως </a:t>
            </a:r>
            <a:r>
              <a:rPr lang="el-GR" altLang="el-GR" sz="2400" dirty="0" err="1"/>
              <a:t>δαχτυλομπογιές</a:t>
            </a:r>
            <a:r>
              <a:rPr lang="el-GR" altLang="el-GR" sz="2400" dirty="0"/>
              <a:t> και η εικόνα ενός δράκου, Αα όπως ακουαρέλα και η εικόνα ενός αετού, </a:t>
            </a:r>
            <a:r>
              <a:rPr lang="el-GR" altLang="el-GR" sz="2400" dirty="0" err="1"/>
              <a:t>Ξξ</a:t>
            </a:r>
            <a:r>
              <a:rPr lang="el-GR" altLang="el-GR" sz="2400" dirty="0"/>
              <a:t> όπως </a:t>
            </a:r>
            <a:r>
              <a:rPr lang="el-GR" altLang="el-GR" sz="2400" dirty="0" err="1"/>
              <a:t>ξυλομπογιές</a:t>
            </a:r>
            <a:r>
              <a:rPr lang="el-GR" altLang="el-GR" sz="2400" dirty="0"/>
              <a:t> και για εικόνα ξύλα.</a:t>
            </a:r>
          </a:p>
        </p:txBody>
      </p:sp>
      <p:pic>
        <p:nvPicPr>
          <p:cNvPr id="19458" name="Picture 2" descr="Κ όπως Καράβ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004049" y="1600200"/>
            <a:ext cx="338437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835178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800" dirty="0" smtClean="0"/>
              <a:t>Το αλφαβητάρι του Ν. Εγγονόπουλου</a:t>
            </a:r>
            <a:endParaRPr lang="el-GR" sz="3800" dirty="0"/>
          </a:p>
        </p:txBody>
      </p:sp>
      <p:pic>
        <p:nvPicPr>
          <p:cNvPr id="6" name="Picture 6" descr="ΕΓΓΟΝΟΠΟΥΛΟΣ  (1)"/>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457200" y="1914803"/>
            <a:ext cx="4038600" cy="38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51920" y="5733256"/>
            <a:ext cx="616189" cy="360040"/>
          </a:xfrm>
          <a:prstGeom prst="rect">
            <a:avLst/>
          </a:prstGeom>
        </p:spPr>
        <p:txBody>
          <a:bodyPr vert="horz" wrap="square" lIns="91440" tIns="45720" rIns="91440" bIns="45720" rtlCol="0" anchor="ctr">
            <a:noAutofit/>
          </a:bodyPr>
          <a:lstStyle/>
          <a:p>
            <a:r>
              <a:rPr lang="el-GR" b="1" dirty="0" smtClean="0">
                <a:latin typeface="+mj-lt"/>
              </a:rPr>
              <a:t>[16]</a:t>
            </a:r>
          </a:p>
        </p:txBody>
      </p:sp>
      <p:pic>
        <p:nvPicPr>
          <p:cNvPr id="18" name="Picture 3" descr="Σελίδες από το αλφαβητάρι του Ν. Εγγονόπουλου"/>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bwMode="auto">
          <a:xfrm>
            <a:off x="4656318" y="1988840"/>
            <a:ext cx="403860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56318" y="5733256"/>
            <a:ext cx="616189" cy="360040"/>
          </a:xfrm>
          <a:prstGeom prst="rect">
            <a:avLst/>
          </a:prstGeom>
        </p:spPr>
        <p:txBody>
          <a:bodyPr vert="horz" wrap="square" lIns="91440" tIns="45720" rIns="91440" bIns="45720" rtlCol="0" anchor="ctr">
            <a:noAutofit/>
          </a:bodyPr>
          <a:lstStyle/>
          <a:p>
            <a:r>
              <a:rPr lang="el-GR" b="1" dirty="0" smtClean="0">
                <a:latin typeface="+mj-lt"/>
              </a:rPr>
              <a:t>[17]</a:t>
            </a:r>
          </a:p>
        </p:txBody>
      </p:sp>
    </p:spTree>
    <p:custDataLst>
      <p:tags r:id="rId1"/>
    </p:custDataLst>
    <p:extLst>
      <p:ext uri="{BB962C8B-B14F-4D97-AF65-F5344CB8AC3E}">
        <p14:creationId xmlns:p14="http://schemas.microsoft.com/office/powerpoint/2010/main" val="16615990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4000" dirty="0" smtClean="0"/>
              <a:t>Το </a:t>
            </a:r>
            <a:r>
              <a:rPr lang="el-GR" sz="4000" dirty="0"/>
              <a:t>αλφαβητάρι </a:t>
            </a:r>
            <a:r>
              <a:rPr lang="el-GR" sz="4000" dirty="0" smtClean="0"/>
              <a:t/>
            </a:r>
            <a:br>
              <a:rPr lang="el-GR" sz="4000" dirty="0" smtClean="0"/>
            </a:br>
            <a:r>
              <a:rPr lang="el-GR" sz="4000" dirty="0" smtClean="0"/>
              <a:t>του Μουσείου Μπενάκη</a:t>
            </a:r>
            <a:endParaRPr lang="el-GR" sz="4000" dirty="0"/>
          </a:p>
        </p:txBody>
      </p:sp>
      <p:pic>
        <p:nvPicPr>
          <p:cNvPr id="5" name="Picture 6" descr="Εξώφυλλο του βιβλίου «Το αλφαβητάρι του Μουσείου Μπενάκη»"/>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457200" y="1798161"/>
            <a:ext cx="4038600" cy="413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56318" y="5949280"/>
            <a:ext cx="616189" cy="360040"/>
          </a:xfrm>
          <a:prstGeom prst="rect">
            <a:avLst/>
          </a:prstGeom>
        </p:spPr>
        <p:txBody>
          <a:bodyPr vert="horz" wrap="square" lIns="91440" tIns="45720" rIns="91440" bIns="45720" rtlCol="0" anchor="ctr">
            <a:noAutofit/>
          </a:bodyPr>
          <a:lstStyle/>
          <a:p>
            <a:r>
              <a:rPr lang="el-GR" b="1" dirty="0" smtClean="0">
                <a:latin typeface="+mj-lt"/>
              </a:rPr>
              <a:t>[19]</a:t>
            </a:r>
          </a:p>
        </p:txBody>
      </p:sp>
      <p:pic>
        <p:nvPicPr>
          <p:cNvPr id="20484" name="Picture 4" descr="Σελίδα του βιβλίου «Το αλφαβητάρι του Μουσείου Μπενάκη»"/>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8200" y="1772816"/>
            <a:ext cx="403860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51920" y="5949280"/>
            <a:ext cx="616189" cy="360040"/>
          </a:xfrm>
          <a:prstGeom prst="rect">
            <a:avLst/>
          </a:prstGeom>
        </p:spPr>
        <p:txBody>
          <a:bodyPr vert="horz" wrap="square" lIns="91440" tIns="45720" rIns="91440" bIns="45720" rtlCol="0" anchor="ctr">
            <a:noAutofit/>
          </a:bodyPr>
          <a:lstStyle/>
          <a:p>
            <a:r>
              <a:rPr lang="el-GR" b="1" dirty="0" smtClean="0">
                <a:latin typeface="+mj-lt"/>
              </a:rPr>
              <a:t>[18]</a:t>
            </a:r>
          </a:p>
        </p:txBody>
      </p:sp>
    </p:spTree>
    <p:custDataLst>
      <p:tags r:id="rId1"/>
    </p:custDataLst>
    <p:extLst>
      <p:ext uri="{BB962C8B-B14F-4D97-AF65-F5344CB8AC3E}">
        <p14:creationId xmlns:p14="http://schemas.microsoft.com/office/powerpoint/2010/main" val="2171077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«Αλφαβητάρι για αθλήματα»</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500" dirty="0"/>
              <a:t>Στη λογική των αινιγμάτων και το Αλφαβητάρι των Αθλημάτων, με μια σελίδα που παρουσιάζει το γράμμα, το όνομα του αθλήματος (λέξη) και ένα συννεφάκι με το αντίστοιχο αίνιγμα. Το χάρτινο συννεφάκι σηκώνεται και αποκαλύπτεται φωτογραφία με τον αθλητή εν δράσει. </a:t>
            </a:r>
          </a:p>
          <a:p>
            <a:endParaRPr lang="el-GR" sz="2500" dirty="0"/>
          </a:p>
        </p:txBody>
      </p:sp>
      <p:pic>
        <p:nvPicPr>
          <p:cNvPr id="21506" name="Picture 2" descr="Κ όπως Καράτε"/>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004048" y="1600200"/>
            <a:ext cx="30963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444773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των σωμάτων»</a:t>
            </a:r>
            <a:endParaRPr lang="el-GR" dirty="0"/>
          </a:p>
        </p:txBody>
      </p:sp>
      <p:sp>
        <p:nvSpPr>
          <p:cNvPr id="3" name="Content Placeholder 2"/>
          <p:cNvSpPr>
            <a:spLocks noGrp="1"/>
          </p:cNvSpPr>
          <p:nvPr>
            <p:ph sz="half" idx="1"/>
          </p:nvPr>
        </p:nvSpPr>
        <p:spPr/>
        <p:txBody>
          <a:bodyPr/>
          <a:lstStyle/>
          <a:p>
            <a:pPr marL="0" indent="0">
              <a:buNone/>
            </a:pPr>
            <a:r>
              <a:rPr lang="el-GR" altLang="el-GR" dirty="0"/>
              <a:t>Ζωγραφιές παρουσιάζουν παιδιά να δημιουργούν τα γράμματα με το σώμα τους. Οι μαθητές/ μαθήτριες του νηπιαγωγείου προσπαθούν να τους μιμηθούν.</a:t>
            </a:r>
          </a:p>
          <a:p>
            <a:endParaRPr lang="el-GR" dirty="0"/>
          </a:p>
        </p:txBody>
      </p:sp>
      <p:pic>
        <p:nvPicPr>
          <p:cNvPr id="22530" name="Picture 2" descr="Χ όπως Χάρτης, Ζ όπως Ζάρι"/>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076056" y="1600200"/>
            <a:ext cx="338437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46747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των ηρώων μας»</a:t>
            </a:r>
            <a:endParaRPr lang="el-GR" dirty="0"/>
          </a:p>
        </p:txBody>
      </p:sp>
      <p:sp>
        <p:nvSpPr>
          <p:cNvPr id="3" name="Content Placeholder 2"/>
          <p:cNvSpPr>
            <a:spLocks noGrp="1"/>
          </p:cNvSpPr>
          <p:nvPr>
            <p:ph sz="half" idx="1"/>
          </p:nvPr>
        </p:nvSpPr>
        <p:spPr/>
        <p:txBody>
          <a:bodyPr/>
          <a:lstStyle/>
          <a:p>
            <a:pPr marL="0" indent="0">
              <a:buNone/>
            </a:pPr>
            <a:r>
              <a:rPr lang="el-GR" altLang="el-GR" dirty="0"/>
              <a:t>Οι ήρωες των κόμικς παρουσιάζονται με τη μορφή αινιγμάτων. Σε κάθε σελίδα υπάρχει το γράμμα και ένα αίνιγμα που αναφέρεται στον ήρωα που αρχίζει με αυτό. Τα παιδιά γυρίζουν σελίδα και ο ήρωας αποκαλύπτεται. </a:t>
            </a:r>
          </a:p>
          <a:p>
            <a:endParaRPr lang="el-GR" dirty="0"/>
          </a:p>
        </p:txBody>
      </p:sp>
      <p:pic>
        <p:nvPicPr>
          <p:cNvPr id="5" name="Content Placeholder 4" descr="Α όπως Αστερίξ"/>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427984" y="1700808"/>
            <a:ext cx="4038600" cy="2608194"/>
          </a:xfrm>
        </p:spPr>
      </p:pic>
    </p:spTree>
    <p:custDataLst>
      <p:tags r:id="rId1"/>
    </p:custDataLst>
    <p:extLst>
      <p:ext uri="{BB962C8B-B14F-4D97-AF65-F5344CB8AC3E}">
        <p14:creationId xmlns:p14="http://schemas.microsoft.com/office/powerpoint/2010/main" val="129758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altLang="el-GR" dirty="0" smtClean="0"/>
              <a:t>Διαφημίσεις</a:t>
            </a:r>
            <a:endParaRPr lang="el-GR" dirty="0"/>
          </a:p>
        </p:txBody>
      </p:sp>
      <p:pic>
        <p:nvPicPr>
          <p:cNvPr id="8" name="Picture 3" descr="Διαφήμιση με αλφαβητάρι"/>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824360" y="1600200"/>
            <a:ext cx="3304280" cy="4525963"/>
          </a:xfrm>
        </p:spPr>
      </p:pic>
      <p:pic>
        <p:nvPicPr>
          <p:cNvPr id="9" name="Picture 4" descr="Διαφήμιση με αλφάβητο"/>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046162" y="1600200"/>
            <a:ext cx="3242676" cy="4525963"/>
          </a:xfrm>
        </p:spPr>
      </p:pic>
    </p:spTree>
    <p:custDataLst>
      <p:tags r:id="rId1"/>
    </p:custDataLst>
    <p:extLst>
      <p:ext uri="{BB962C8B-B14F-4D97-AF65-F5344CB8AC3E}">
        <p14:creationId xmlns:p14="http://schemas.microsoft.com/office/powerpoint/2010/main" val="15147959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του καραγκιόζη»</a:t>
            </a:r>
            <a:endParaRPr lang="el-GR" dirty="0"/>
          </a:p>
        </p:txBody>
      </p:sp>
      <p:sp>
        <p:nvSpPr>
          <p:cNvPr id="3" name="Content Placeholder 2"/>
          <p:cNvSpPr>
            <a:spLocks noGrp="1"/>
          </p:cNvSpPr>
          <p:nvPr>
            <p:ph sz="half" idx="1"/>
          </p:nvPr>
        </p:nvSpPr>
        <p:spPr/>
        <p:txBody>
          <a:bodyPr/>
          <a:lstStyle/>
          <a:p>
            <a:pPr marL="0" indent="0">
              <a:buNone/>
            </a:pPr>
            <a:r>
              <a:rPr lang="el-GR" altLang="el-GR" dirty="0"/>
              <a:t>Κάθε παιδί διαλέγει ένα πρόσωπο από τον Καραγκιόζη, που το όνομά του αρχίζει όπως το δικό του (π.χ. ο Στέλιος τον </a:t>
            </a:r>
            <a:r>
              <a:rPr lang="el-GR" altLang="el-GR" dirty="0" err="1"/>
              <a:t>Σταύρακα</a:t>
            </a:r>
            <a:r>
              <a:rPr lang="el-GR" altLang="el-GR" dirty="0"/>
              <a:t>). Μετά εικονογραφεί μια σκηνή στην οποία εμπλέκονται παιδί και χαρακτήρας. </a:t>
            </a:r>
          </a:p>
          <a:p>
            <a:endParaRPr lang="el-GR" dirty="0"/>
          </a:p>
        </p:txBody>
      </p:sp>
      <p:pic>
        <p:nvPicPr>
          <p:cNvPr id="5" name="Picture 12" descr="Νιόνιο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776161"/>
            <a:ext cx="4038600" cy="4174040"/>
          </a:xfrm>
        </p:spPr>
      </p:pic>
    </p:spTree>
    <p:custDataLst>
      <p:tags r:id="rId1"/>
    </p:custDataLst>
    <p:extLst>
      <p:ext uri="{BB962C8B-B14F-4D97-AF65-F5344CB8AC3E}">
        <p14:creationId xmlns:p14="http://schemas.microsoft.com/office/powerpoint/2010/main" val="25027784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παππούδων μας</a:t>
            </a:r>
            <a:r>
              <a:rPr lang="el-GR" altLang="el-GR" dirty="0"/>
              <a:t>» (1/2)</a:t>
            </a:r>
            <a:endParaRPr lang="el-GR" dirty="0"/>
          </a:p>
        </p:txBody>
      </p:sp>
      <p:sp>
        <p:nvSpPr>
          <p:cNvPr id="3" name="Content Placeholder 2"/>
          <p:cNvSpPr>
            <a:spLocks noGrp="1"/>
          </p:cNvSpPr>
          <p:nvPr>
            <p:ph sz="half" idx="1"/>
          </p:nvPr>
        </p:nvSpPr>
        <p:spPr>
          <a:xfrm>
            <a:off x="457200" y="1600200"/>
            <a:ext cx="3682752" cy="4525963"/>
          </a:xfrm>
        </p:spPr>
        <p:txBody>
          <a:bodyPr/>
          <a:lstStyle/>
          <a:p>
            <a:pPr marL="0" indent="0">
              <a:buNone/>
            </a:pPr>
            <a:r>
              <a:rPr lang="el-GR" altLang="el-GR" dirty="0"/>
              <a:t>Σε αυτό το αλφαβητάρι όλα τα γράμματα παραπέμπουν σε αντικείμενα και καταστάσεις που δεν υπάρχουν πια.</a:t>
            </a:r>
          </a:p>
          <a:p>
            <a:endParaRPr lang="el-GR" dirty="0"/>
          </a:p>
        </p:txBody>
      </p:sp>
      <p:pic>
        <p:nvPicPr>
          <p:cNvPr id="5" name="Content Placeholder 4" descr="Το αλφαβητάρι των παππούδων μας"/>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427984" y="1844824"/>
            <a:ext cx="4254624" cy="3317962"/>
          </a:xfrm>
        </p:spPr>
      </p:pic>
    </p:spTree>
    <p:custDataLst>
      <p:tags r:id="rId1"/>
    </p:custDataLst>
    <p:extLst>
      <p:ext uri="{BB962C8B-B14F-4D97-AF65-F5344CB8AC3E}">
        <p14:creationId xmlns:p14="http://schemas.microsoft.com/office/powerpoint/2010/main" val="6662023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παππούδων μας» </a:t>
            </a:r>
            <a:r>
              <a:rPr lang="el-GR" altLang="el-GR" dirty="0" smtClean="0"/>
              <a:t>(2/2</a:t>
            </a:r>
            <a:r>
              <a:rPr lang="el-GR" altLang="el-GR" dirty="0"/>
              <a:t>)</a:t>
            </a:r>
            <a:endParaRPr lang="el-GR" dirty="0"/>
          </a:p>
        </p:txBody>
      </p:sp>
      <p:pic>
        <p:nvPicPr>
          <p:cNvPr id="5" name="Picture 2" descr="ο αλφαβητάρι των παππούδων μας"/>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39552" y="1600200"/>
            <a:ext cx="3789575" cy="4525963"/>
          </a:xfrm>
        </p:spPr>
      </p:pic>
      <p:pic>
        <p:nvPicPr>
          <p:cNvPr id="6" name="Picture 3" descr="Το αλφαβητάρι των παππούδων μας"/>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572000" y="1600200"/>
            <a:ext cx="4104456" cy="4525963"/>
          </a:xfrm>
        </p:spPr>
      </p:pic>
    </p:spTree>
    <p:custDataLst>
      <p:tags r:id="rId1"/>
    </p:custDataLst>
    <p:extLst>
      <p:ext uri="{BB962C8B-B14F-4D97-AF65-F5344CB8AC3E}">
        <p14:creationId xmlns:p14="http://schemas.microsoft.com/office/powerpoint/2010/main" val="41514765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γιορτών</a:t>
            </a:r>
            <a:r>
              <a:rPr lang="el-GR" altLang="el-GR" dirty="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αυτό το Αλφαβητάρι τόσο οι λέξεις όσο και οι διακόσμηση παραπέμπουν αποκλειστικά σε γιορτές.</a:t>
            </a:r>
          </a:p>
          <a:p>
            <a:endParaRPr lang="el-GR" dirty="0"/>
          </a:p>
        </p:txBody>
      </p:sp>
      <p:pic>
        <p:nvPicPr>
          <p:cNvPr id="23556" name="Picture 4" descr="Το αλφαβητάρι των γιορτών"/>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572000" y="1700808"/>
            <a:ext cx="4038600" cy="338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46506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γιορτών»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Μια πιο ‘διακριτική’ παραλλαγή δημιουργείται με τον κατάλληλο ‘στολισμό’ κάθε γράμματος.</a:t>
            </a:r>
          </a:p>
          <a:p>
            <a:endParaRPr lang="el-GR" dirty="0"/>
          </a:p>
        </p:txBody>
      </p:sp>
      <p:pic>
        <p:nvPicPr>
          <p:cNvPr id="24579" name="Picture 3" descr="Το αλφαβητάρι των γιορτών"/>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716016" y="1700808"/>
            <a:ext cx="40386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94252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259632" y="5157192"/>
            <a:ext cx="6552728" cy="1015008"/>
          </a:xfrm>
        </p:spPr>
        <p:txBody>
          <a:bodyPr>
            <a:normAutofit/>
          </a:bodyPr>
          <a:lstStyle/>
          <a:p>
            <a:pPr marL="0" indent="0" algn="ctr">
              <a:buNone/>
            </a:pPr>
            <a:r>
              <a:rPr lang="el-GR" altLang="el-GR" sz="2600" dirty="0"/>
              <a:t>Σε αυτό το αλφαβητάρι κάθε γράμμα συνδέεται με ένα συναίσθημα. </a:t>
            </a:r>
          </a:p>
          <a:p>
            <a:pPr algn="ctr"/>
            <a:endParaRPr lang="el-GR" sz="2600" dirty="0"/>
          </a:p>
        </p:txBody>
      </p:sp>
      <p:sp>
        <p:nvSpPr>
          <p:cNvPr id="2" name="Title 1"/>
          <p:cNvSpPr>
            <a:spLocks noGrp="1"/>
          </p:cNvSpPr>
          <p:nvPr>
            <p:ph type="title"/>
          </p:nvPr>
        </p:nvSpPr>
        <p:spPr/>
        <p:txBody>
          <a:bodyPr>
            <a:normAutofit fontScale="90000"/>
          </a:bodyPr>
          <a:lstStyle/>
          <a:p>
            <a:r>
              <a:rPr lang="el-GR" altLang="el-GR" dirty="0" smtClean="0"/>
              <a:t>«Το αλφαβητάρι των συναισθημάτων»</a:t>
            </a:r>
            <a:endParaRPr lang="el-GR" dirty="0"/>
          </a:p>
        </p:txBody>
      </p:sp>
      <p:pic>
        <p:nvPicPr>
          <p:cNvPr id="6" name="Picture 2" descr="Α όπως απορία, Λ όπως λύπη, Π όπως περιέργεια"/>
          <p:cNvPicPr>
            <a:picLocks noGrp="1" noChangeAspect="1" noChangeArrowheads="1"/>
          </p:cNvPicPr>
          <p:nvPr>
            <p:ph type="pic" idx="1"/>
          </p:nvPr>
        </p:nvPicPr>
        <p:blipFill rotWithShape="1">
          <a:blip r:embed="rId3" cstate="screen">
            <a:extLst>
              <a:ext uri="{28A0092B-C50C-407E-A947-70E740481C1C}">
                <a14:useLocalDpi xmlns:a14="http://schemas.microsoft.com/office/drawing/2010/main"/>
              </a:ext>
            </a:extLst>
          </a:blip>
          <a:srcRect/>
          <a:stretch/>
        </p:blipFill>
        <p:spPr bwMode="auto">
          <a:xfrm>
            <a:off x="1311215" y="1556792"/>
            <a:ext cx="643530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319347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l-GR" altLang="el-GR" dirty="0" smtClean="0"/>
              <a:t>«Το πληθωρικό αλφαβητάρι</a:t>
            </a:r>
            <a:r>
              <a:rPr lang="el-GR" altLang="el-GR" dirty="0"/>
              <a:t>» (</a:t>
            </a:r>
            <a:r>
              <a:rPr lang="el-GR" altLang="el-GR" dirty="0" smtClean="0"/>
              <a:t>1/3) </a:t>
            </a:r>
            <a:endParaRPr lang="el-GR" dirty="0"/>
          </a:p>
        </p:txBody>
      </p:sp>
      <p:sp>
        <p:nvSpPr>
          <p:cNvPr id="12" name="Content Placeholder 11"/>
          <p:cNvSpPr>
            <a:spLocks noGrp="1"/>
          </p:cNvSpPr>
          <p:nvPr>
            <p:ph sz="half" idx="1"/>
          </p:nvPr>
        </p:nvSpPr>
        <p:spPr/>
        <p:txBody>
          <a:bodyPr/>
          <a:lstStyle/>
          <a:p>
            <a:pPr marL="0" indent="0">
              <a:buNone/>
            </a:pPr>
            <a:r>
              <a:rPr lang="el-GR" altLang="el-GR" dirty="0"/>
              <a:t>Προκειμένου τα παιδιά να δημιουργήσουν αυτό το αλφαβητάρι προσπαθούν να συγκεντρώσουν για κάθε γράμμα</a:t>
            </a:r>
            <a:r>
              <a:rPr lang="en-US" altLang="el-GR" dirty="0"/>
              <a:t> </a:t>
            </a:r>
            <a:r>
              <a:rPr lang="el-GR" altLang="el-GR" dirty="0"/>
              <a:t>όσες περισσότερες εικόνες μπορούν.</a:t>
            </a:r>
          </a:p>
          <a:p>
            <a:endParaRPr lang="el-GR" dirty="0"/>
          </a:p>
        </p:txBody>
      </p:sp>
      <p:pic>
        <p:nvPicPr>
          <p:cNvPr id="17" name="Picture 8" descr="ΤΟ 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860032" y="1818622"/>
            <a:ext cx="3551930" cy="3554594"/>
          </a:xfrm>
        </p:spPr>
      </p:pic>
    </p:spTree>
    <p:custDataLst>
      <p:tags r:id="rId1"/>
    </p:custDataLst>
    <p:extLst>
      <p:ext uri="{BB962C8B-B14F-4D97-AF65-F5344CB8AC3E}">
        <p14:creationId xmlns:p14="http://schemas.microsoft.com/office/powerpoint/2010/main" val="31738600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πληθωρικό αλφαβητάρι» </a:t>
            </a:r>
            <a:r>
              <a:rPr lang="el-GR" altLang="el-GR" dirty="0" smtClean="0"/>
              <a:t>(2/3)</a:t>
            </a:r>
            <a:endParaRPr lang="el-GR" dirty="0"/>
          </a:p>
        </p:txBody>
      </p:sp>
      <p:pic>
        <p:nvPicPr>
          <p:cNvPr id="7" name="Picture 9" descr="ΤΟ Γ"/>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467543" y="1628800"/>
            <a:ext cx="4059569" cy="3744416"/>
          </a:xfrm>
        </p:spPr>
      </p:pic>
      <p:pic>
        <p:nvPicPr>
          <p:cNvPr id="10" name="Picture 10" descr="ΤΟ Κ"/>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644007" y="1628800"/>
            <a:ext cx="3990657" cy="3744416"/>
          </a:xfrm>
        </p:spPr>
      </p:pic>
    </p:spTree>
    <p:custDataLst>
      <p:tags r:id="rId1"/>
    </p:custDataLst>
    <p:extLst>
      <p:ext uri="{BB962C8B-B14F-4D97-AF65-F5344CB8AC3E}">
        <p14:creationId xmlns:p14="http://schemas.microsoft.com/office/powerpoint/2010/main" val="14910168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πληθωρικό αλφαβητάρι» </a:t>
            </a:r>
            <a:r>
              <a:rPr lang="el-GR" altLang="el-GR" dirty="0" smtClean="0"/>
              <a:t>(3/3)</a:t>
            </a:r>
            <a:endParaRPr lang="el-GR" dirty="0"/>
          </a:p>
        </p:txBody>
      </p:sp>
      <p:pic>
        <p:nvPicPr>
          <p:cNvPr id="7" name="Picture 16" descr="ΤΟ Π"/>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a:stretch/>
        </p:blipFill>
        <p:spPr bwMode="auto">
          <a:xfrm>
            <a:off x="467544" y="1628800"/>
            <a:ext cx="401110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ΤΟ Σ"/>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bwMode="auto">
          <a:xfrm>
            <a:off x="4644008" y="1628800"/>
            <a:ext cx="4083833"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86234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παρομοιώσεων» </a:t>
            </a:r>
            <a:endParaRPr lang="el-GR" dirty="0"/>
          </a:p>
        </p:txBody>
      </p:sp>
      <p:sp>
        <p:nvSpPr>
          <p:cNvPr id="3" name="Content Placeholder 2"/>
          <p:cNvSpPr>
            <a:spLocks noGrp="1"/>
          </p:cNvSpPr>
          <p:nvPr>
            <p:ph sz="half" idx="1"/>
          </p:nvPr>
        </p:nvSpPr>
        <p:spPr/>
        <p:txBody>
          <a:bodyPr/>
          <a:lstStyle/>
          <a:p>
            <a:pPr marL="0" indent="0">
              <a:buNone/>
            </a:pPr>
            <a:r>
              <a:rPr lang="el-GR" dirty="0"/>
              <a:t>Σε αυτό το Αλφαβητάρι σημειώνεται το γράμμα (π.χ. E) και εισάγεται μια παρομοίωση (π.χ. Χοντρός σαν). Όταν τώρα το παιδί γυρίσει σελίδα αποκαλύπτεται και το υπόλοιπο της παρομοίωσης (π.χ. </a:t>
            </a:r>
            <a:r>
              <a:rPr lang="el-GR" dirty="0" err="1"/>
              <a:t>Eλέφαντας</a:t>
            </a:r>
            <a:r>
              <a:rPr lang="el-GR" dirty="0"/>
              <a:t>).</a:t>
            </a:r>
          </a:p>
          <a:p>
            <a:endParaRPr lang="el-GR" dirty="0"/>
          </a:p>
        </p:txBody>
      </p:sp>
      <p:pic>
        <p:nvPicPr>
          <p:cNvPr id="26626" name="Picture 2" descr="Περπετάει σαν Χελών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808880"/>
            <a:ext cx="4038600" cy="410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70140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Παιδικά </a:t>
            </a:r>
            <a:r>
              <a:rPr lang="el-GR" altLang="el-GR" dirty="0" smtClean="0"/>
              <a:t>βιβλία (1/4) </a:t>
            </a:r>
            <a:endParaRPr lang="el-GR" dirty="0"/>
          </a:p>
        </p:txBody>
      </p:sp>
      <p:sp>
        <p:nvSpPr>
          <p:cNvPr id="3" name="Content Placeholder 2"/>
          <p:cNvSpPr>
            <a:spLocks noGrp="1"/>
          </p:cNvSpPr>
          <p:nvPr>
            <p:ph sz="half" idx="1"/>
          </p:nvPr>
        </p:nvSpPr>
        <p:spPr/>
        <p:txBody>
          <a:bodyPr/>
          <a:lstStyle/>
          <a:p>
            <a:pPr marL="0" indent="0">
              <a:buNone/>
            </a:pPr>
            <a:r>
              <a:rPr lang="el-GR" altLang="el-GR" dirty="0"/>
              <a:t>Ο τρόπος που έχει γραφεί κάθε λέξη στο εξώφυλλο του βιβλίου δίνει μεγάλη έμφαση στην έννοια του γράμματος.</a:t>
            </a:r>
          </a:p>
          <a:p>
            <a:endParaRPr lang="el-GR" dirty="0"/>
          </a:p>
        </p:txBody>
      </p:sp>
      <p:pic>
        <p:nvPicPr>
          <p:cNvPr id="5" name="Picture 3" descr="Εξώφυλλο του βιβλίου «Το ποντικάκι που ήθελε να αγγίξει ένα αστεράκι» "/>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925177" y="1600200"/>
            <a:ext cx="3484646" cy="4525963"/>
          </a:xfrm>
        </p:spPr>
      </p:pic>
      <p:sp>
        <p:nvSpPr>
          <p:cNvPr id="6" name="TextBox 5"/>
          <p:cNvSpPr txBox="1"/>
          <p:nvPr/>
        </p:nvSpPr>
        <p:spPr>
          <a:xfrm>
            <a:off x="4427984" y="5733256"/>
            <a:ext cx="472173" cy="360040"/>
          </a:xfrm>
          <a:prstGeom prst="rect">
            <a:avLst/>
          </a:prstGeom>
        </p:spPr>
        <p:txBody>
          <a:bodyPr vert="horz" wrap="square" lIns="91440" tIns="45720" rIns="91440" bIns="45720" rtlCol="0" anchor="ctr">
            <a:noAutofit/>
          </a:bodyPr>
          <a:lstStyle/>
          <a:p>
            <a:r>
              <a:rPr lang="el-GR" b="1" dirty="0" smtClean="0">
                <a:latin typeface="+mj-lt"/>
              </a:rPr>
              <a:t>[4]</a:t>
            </a:r>
          </a:p>
        </p:txBody>
      </p:sp>
    </p:spTree>
    <p:custDataLst>
      <p:tags r:id="rId1"/>
    </p:custDataLst>
    <p:extLst>
      <p:ext uri="{BB962C8B-B14F-4D97-AF65-F5344CB8AC3E}">
        <p14:creationId xmlns:p14="http://schemas.microsoft.com/office/powerpoint/2010/main" val="19448839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των αινιγμάτων»</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αυτό το Αλφαβητάρι για κάθε γράμμα συνδέεται με το αντίστοιχο πρόσωπο/ ζώο/ πράγμα με ένα αίνιγμα. </a:t>
            </a:r>
          </a:p>
          <a:p>
            <a:endParaRPr lang="el-GR" dirty="0"/>
          </a:p>
        </p:txBody>
      </p:sp>
      <p:pic>
        <p:nvPicPr>
          <p:cNvPr id="27650" name="Picture 2" descr="Κέρατα έχω, βόδι δεν είμαι, σαμάρι φορώ, μα ούτε γάιδαρος είμαι. Τι είμαι; Σαλιγκάρ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77191" y="1600200"/>
            <a:ext cx="3380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171358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αλφαβητάρι των παράξενων ζώων</a:t>
            </a:r>
            <a:r>
              <a:rPr lang="el-GR" altLang="el-GR" dirty="0"/>
              <a:t>» (1/2)</a:t>
            </a:r>
            <a:endParaRPr lang="el-GR" dirty="0"/>
          </a:p>
        </p:txBody>
      </p:sp>
      <p:sp>
        <p:nvSpPr>
          <p:cNvPr id="3" name="Content Placeholder 2"/>
          <p:cNvSpPr>
            <a:spLocks noGrp="1"/>
          </p:cNvSpPr>
          <p:nvPr>
            <p:ph sz="half" idx="1"/>
          </p:nvPr>
        </p:nvSpPr>
        <p:spPr>
          <a:xfrm>
            <a:off x="457200" y="1600200"/>
            <a:ext cx="3682752" cy="4525963"/>
          </a:xfrm>
        </p:spPr>
        <p:txBody>
          <a:bodyPr/>
          <a:lstStyle/>
          <a:p>
            <a:pPr marL="0" indent="0">
              <a:buNone/>
            </a:pPr>
            <a:r>
              <a:rPr lang="el-GR" altLang="el-GR" dirty="0"/>
              <a:t>Σε αυτό το Αλφαβητάρι κάθε γράμμα αντιστοιχεί σε ένα ζώο, το οποίο όμως </a:t>
            </a:r>
            <a:r>
              <a:rPr lang="el-GR" altLang="el-GR" b="1" dirty="0"/>
              <a:t>δεν</a:t>
            </a:r>
            <a:r>
              <a:rPr lang="el-GR" altLang="el-GR" dirty="0"/>
              <a:t> υπάρχει.</a:t>
            </a:r>
          </a:p>
          <a:p>
            <a:endParaRPr lang="el-GR" dirty="0"/>
          </a:p>
        </p:txBody>
      </p:sp>
      <p:pic>
        <p:nvPicPr>
          <p:cNvPr id="28675" name="Picture 3" descr="Φούξια όπως φάλαινα, Χρυσό όπως χελιδόν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204003" y="1772816"/>
            <a:ext cx="440659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854003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παράξενων ζώων»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dirty="0"/>
              <a:t>Θα μπορούσε όμως να πάρει και τη μορφή</a:t>
            </a:r>
            <a:r>
              <a:rPr lang="el-GR" dirty="0" smtClean="0"/>
              <a:t>:</a:t>
            </a:r>
          </a:p>
          <a:p>
            <a:r>
              <a:rPr lang="el-GR" altLang="el-GR" dirty="0"/>
              <a:t>Παπουτσωμένο παπάκι, </a:t>
            </a:r>
            <a:endParaRPr lang="el-GR" altLang="el-GR" dirty="0" smtClean="0"/>
          </a:p>
          <a:p>
            <a:r>
              <a:rPr lang="el-GR" altLang="el-GR" dirty="0" smtClean="0"/>
              <a:t>Ιπτάμενος ιπποπόταμος κ.λπ.</a:t>
            </a:r>
            <a:endParaRPr lang="el-GR" altLang="el-GR" dirty="0"/>
          </a:p>
          <a:p>
            <a:pPr marL="0" indent="0">
              <a:buNone/>
            </a:pPr>
            <a:endParaRPr lang="el-GR" dirty="0"/>
          </a:p>
          <a:p>
            <a:endParaRPr lang="el-GR" dirty="0"/>
          </a:p>
        </p:txBody>
      </p:sp>
      <p:pic>
        <p:nvPicPr>
          <p:cNvPr id="29698" name="Picture 2" descr="π όπως παπουτσωμένο παπάκι, ι όπως ένας ιπτάμενος ιπποπόταμο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73382" y="1600200"/>
            <a:ext cx="35882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63789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αλφαβητάρι των ματιών</a:t>
            </a:r>
            <a:r>
              <a:rPr lang="el-GR" altLang="el-GR" dirty="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Στο ΑΛΦΑΒΗΤΑΡΙΟ ΤΩΝ ΜΑΤΙΩΝ κάθε γράμμα αντιστοιχεί σε ένα ζώο. Αλλά από αυτό φαίνονται μόνο τα μάτια του.</a:t>
            </a:r>
          </a:p>
          <a:p>
            <a:endParaRPr lang="el-GR" dirty="0"/>
          </a:p>
        </p:txBody>
      </p:sp>
      <p:pic>
        <p:nvPicPr>
          <p:cNvPr id="30722" name="Picture 2" descr="Τα μάτια της αρκούδας. Τα μάτια του βατράχου."/>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84727" y="1600200"/>
            <a:ext cx="356554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023783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αλφαβητάρι των ματιών»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Θα μπορούσε να μην περιοριστεί μόνο στα μάτια αλλά για κάθε ζώο να επιλέγονται διαφορετικές λεπτομέρειες για να μαντέψει ο αναγνώστης την ταυτότητά του.</a:t>
            </a:r>
          </a:p>
          <a:p>
            <a:endParaRPr lang="el-GR" dirty="0"/>
          </a:p>
        </p:txBody>
      </p:sp>
      <p:pic>
        <p:nvPicPr>
          <p:cNvPr id="31746" name="Picture 2" descr="Μύτη ελέφαντα, ουρά ζέβρ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123988" y="1600200"/>
            <a:ext cx="308702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1260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σουρεαλιστικό αλφαβητάρι»</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Με τη βοήθεια ενός λεξικού τα παιδιά συγκεντρώνουν κλήρους με επίθετα και ουσιαστικά που αρχίζουν από το ίδιο γράμμα. Στη συνέχεια με τυχαίους συνδυασμούς επιλέγουν εκείνον που θέλουν για το αλφαβητάρι τους (π.χ. κουρασμένο καρύδι, μαλλιαρό μήλο).</a:t>
            </a:r>
          </a:p>
          <a:p>
            <a:endParaRPr lang="el-GR" sz="2400" dirty="0"/>
          </a:p>
        </p:txBody>
      </p:sp>
      <p:pic>
        <p:nvPicPr>
          <p:cNvPr id="5" name="Picture 5" descr="Δακρυσμένο δέντρ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772956"/>
            <a:ext cx="4038600" cy="4180451"/>
          </a:xfrm>
        </p:spPr>
      </p:pic>
    </p:spTree>
    <p:extLst>
      <p:ext uri="{BB962C8B-B14F-4D97-AF65-F5344CB8AC3E}">
        <p14:creationId xmlns:p14="http://schemas.microsoft.com/office/powerpoint/2010/main" val="4186919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«Το </a:t>
            </a:r>
            <a:r>
              <a:rPr lang="el-GR" altLang="el-GR" dirty="0" smtClean="0"/>
              <a:t>ταξιδιάρικο αλφαβητάρι</a:t>
            </a:r>
            <a:r>
              <a:rPr lang="el-GR" altLang="el-GR" dirty="0"/>
              <a:t>» (</a:t>
            </a:r>
            <a:r>
              <a:rPr lang="el-GR" altLang="el-GR" dirty="0" smtClean="0"/>
              <a:t>1/3)</a:t>
            </a:r>
            <a:endParaRPr lang="el-GR" dirty="0"/>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altLang="el-GR" sz="2600" dirty="0"/>
              <a:t>Είναι ένα αλφαβητάρι (συνήθως μόνο με τα αρχικά γράμματα των ονομάτων των παιδιών της τάξης) σε σχήμα τρένου. Σε κάτω μέρος κάθε σελίδας υπάρχει ευρετήριο με τα γράμματα, ενώ μια σιδηροδρομική γραμμή επιτρέπει σε ένα μικρό χάρτινο τρένο να σταματά σε κάθε γράμμα. </a:t>
            </a:r>
          </a:p>
          <a:p>
            <a:endParaRPr lang="el-GR" sz="2600" dirty="0"/>
          </a:p>
        </p:txBody>
      </p:sp>
      <p:pic>
        <p:nvPicPr>
          <p:cNvPr id="6" name="Picture 4" descr="Δάσο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932040" y="1556792"/>
            <a:ext cx="3683000" cy="2592288"/>
          </a:xfrm>
        </p:spPr>
      </p:pic>
    </p:spTree>
    <p:extLst>
      <p:ext uri="{BB962C8B-B14F-4D97-AF65-F5344CB8AC3E}">
        <p14:creationId xmlns:p14="http://schemas.microsoft.com/office/powerpoint/2010/main" val="16013670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ταξιδιάρικο αλφαβητάρι» </a:t>
            </a:r>
            <a:r>
              <a:rPr lang="el-GR" altLang="el-GR" dirty="0" smtClean="0"/>
              <a:t>(2/3)</a:t>
            </a:r>
            <a:endParaRPr lang="el-GR" dirty="0"/>
          </a:p>
        </p:txBody>
      </p:sp>
      <p:pic>
        <p:nvPicPr>
          <p:cNvPr id="10" name="Picture 2" descr="Θάλασσ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3028950"/>
          </a:xfrm>
        </p:spPr>
      </p:pic>
      <p:pic>
        <p:nvPicPr>
          <p:cNvPr id="11" name="Picture 4" descr="Βουνά"/>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3028950"/>
          </a:xfrm>
        </p:spPr>
      </p:pic>
    </p:spTree>
    <p:extLst>
      <p:ext uri="{BB962C8B-B14F-4D97-AF65-F5344CB8AC3E}">
        <p14:creationId xmlns:p14="http://schemas.microsoft.com/office/powerpoint/2010/main" val="3039442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ταξιδιάρικο αλφαβητάρι» </a:t>
            </a:r>
            <a:r>
              <a:rPr lang="el-GR" altLang="el-GR" dirty="0" smtClean="0"/>
              <a:t>(3/3)</a:t>
            </a:r>
            <a:endParaRPr lang="el-GR" dirty="0"/>
          </a:p>
        </p:txBody>
      </p:sp>
      <p:pic>
        <p:nvPicPr>
          <p:cNvPr id="5" name="Picture 3" descr="Χωριό"/>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3028950"/>
          </a:xfrm>
        </p:spPr>
      </p:pic>
      <p:pic>
        <p:nvPicPr>
          <p:cNvPr id="6" name="Content Placeholder 5" descr="Λιβάδ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3028950"/>
          </a:xfrm>
        </p:spPr>
      </p:pic>
    </p:spTree>
    <p:extLst>
      <p:ext uri="{BB962C8B-B14F-4D97-AF65-F5344CB8AC3E}">
        <p14:creationId xmlns:p14="http://schemas.microsoft.com/office/powerpoint/2010/main" val="34299771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αλφαβητάρι των αποκαλύψεων» (1/7)</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αυτό το αλφαβητάρι το παιδί σηκώνει χάρτινα παράθυρα και αποκαλύπτει εικόνες</a:t>
            </a:r>
            <a:r>
              <a:rPr lang="en-US" altLang="el-GR" dirty="0"/>
              <a:t> </a:t>
            </a:r>
            <a:r>
              <a:rPr lang="el-GR" altLang="el-GR" dirty="0"/>
              <a:t>πραγμάτων που αρχίζουν από ένα συγκεκριμένο γράμμα. Άλλες φορές πάλι η έμφαση θα μπορούσε να δοθεί στο φώνημα. </a:t>
            </a:r>
          </a:p>
          <a:p>
            <a:endParaRPr lang="el-GR" dirty="0"/>
          </a:p>
        </p:txBody>
      </p:sp>
      <p:pic>
        <p:nvPicPr>
          <p:cNvPr id="33794" name="Picture 2" descr="ΝΤ - Ντομά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292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253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6"/>
  <p:tag name="ZHAW.ACCESSIBILITYADDIN.CHECKTIMEDATE" val="3/6/2016 7:43:37 PM"/>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2050,7,5,6,"/>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5,7,6,8,"/>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5,7,6,8,"/>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7,8,"/>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6,7,1026,8,1027,10,9,1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7,5,"/>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6,5,"/>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7,6,"/>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7,6,"/>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13316,"/>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17411,17410,"/>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6,5,18,8,"/>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5,6,20484,7,"/>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95.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5EBB4DBE-6B56-42B3-A168-DAD3ED1BF584}">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4084</TotalTime>
  <Words>4240</Words>
  <Application>Microsoft Office PowerPoint</Application>
  <PresentationFormat>On-screen Show (4:3)</PresentationFormat>
  <Paragraphs>312</Paragraphs>
  <Slides>136</Slides>
  <Notes>10</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Θέμα του Office</vt:lpstr>
      <vt:lpstr>Διδακτική της Λογοτεχνίας στην Προσχολική Εκπαίδευση</vt:lpstr>
      <vt:lpstr>Σχολικά Αλφαβητάρια </vt:lpstr>
      <vt:lpstr>Εισαγωγή (1/2)</vt:lpstr>
      <vt:lpstr>Εισαγωγή (2/2)</vt:lpstr>
      <vt:lpstr>Σε ένα πρόγραμμα εισαγωγής στον γραπτό λόγο (1/2)</vt:lpstr>
      <vt:lpstr>Σε ένα πρόγραμμα εισαγωγής στον γραπτό λόγο (2/2)</vt:lpstr>
      <vt:lpstr>Εφημερίδες και περιοδικά</vt:lpstr>
      <vt:lpstr>Διαφημίσεις</vt:lpstr>
      <vt:lpstr>Παιδικά βιβλία (1/4) </vt:lpstr>
      <vt:lpstr>Παιδικά βιβλία (2/4) </vt:lpstr>
      <vt:lpstr>Παιδικά βιβλία (3/4) </vt:lpstr>
      <vt:lpstr>Παιδικά βιβλία (4/4) </vt:lpstr>
      <vt:lpstr>Επιτραπέζια παιχνίδια</vt:lpstr>
      <vt:lpstr>Παιγνιώδεις δραστηριότητες</vt:lpstr>
      <vt:lpstr>Άλλα μέσα</vt:lpstr>
      <vt:lpstr>«Τράπουλα με γράμματα» (1/2)</vt:lpstr>
      <vt:lpstr>«Τράπουλα με γράμματα» (2/2)</vt:lpstr>
      <vt:lpstr>Αινίγματα</vt:lpstr>
      <vt:lpstr>Διαφορετικά συστήματα γραφής</vt:lpstr>
      <vt:lpstr>«Κινέζικη γραφή» (1/3)</vt:lpstr>
      <vt:lpstr>«Κινέζικη γραφή» (2/3)</vt:lpstr>
      <vt:lpstr>«Κινέζικη γραφή» (3/3)</vt:lpstr>
      <vt:lpstr>«Αραβικά» (1/4)</vt:lpstr>
      <vt:lpstr>«Αραβικά» (2/4)</vt:lpstr>
      <vt:lpstr>«Αραβικά» (3/4)</vt:lpstr>
      <vt:lpstr>«Αραβικά» (4/4)</vt:lpstr>
      <vt:lpstr>«Η σιωπηλή γλώσσα των παιδιών με προβλήματα ακοής» (1/3)</vt:lpstr>
      <vt:lpstr>«Η σιωπηλή γλώσσα των παιδιών με προβλήματα ακοής» (2/3)</vt:lpstr>
      <vt:lpstr>«Η σιωπηλή γλώσσα των παιδιών με προβλήματα ακοής» (3/3)</vt:lpstr>
      <vt:lpstr>«Το δακτυλικό αλφάβητο»</vt:lpstr>
      <vt:lpstr>«Η γλώσσα των παιδιών με προβλήματα όρασης» (1/2)</vt:lpstr>
      <vt:lpstr>«Η γλώσσα των παιδιών με προβλήματα όρασης» (2/2)</vt:lpstr>
      <vt:lpstr>«Το αλφάβητο Braille» (1/5)</vt:lpstr>
      <vt:lpstr>«Το αλφάβητο Braille» (2/5)</vt:lpstr>
      <vt:lpstr>«Το αλφάβητο Braille» (3/5)</vt:lpstr>
      <vt:lpstr>«Το αλφάβητο Braille» (4/5)</vt:lpstr>
      <vt:lpstr>«Το αλφάβητο Braille» (5/5)</vt:lpstr>
      <vt:lpstr>Ιδέες για Σχολικά Αλφαβητάρια</vt:lpstr>
      <vt:lpstr>Αλφαβητάρια φτιαγμένα από παιδιά (1/2)</vt:lpstr>
      <vt:lpstr>Αλφαβητάρια φτιαγμένα από παιδιά (2/2)</vt:lpstr>
      <vt:lpstr>Προσοχή! (1/2)</vt:lpstr>
      <vt:lpstr>Προσοχή! (2/2)</vt:lpstr>
      <vt:lpstr>Εικονογραφικά στοιχεία</vt:lpstr>
      <vt:lpstr>Λέξεις-κλειδιά (1/2)</vt:lpstr>
      <vt:lpstr>Λέξεις-κλειδιά (2/2)</vt:lpstr>
      <vt:lpstr>Φωνολογική αξία γραμμάτων (1/2)</vt:lpstr>
      <vt:lpstr>Φωνολογική αξία γραμμάτων (2/2)</vt:lpstr>
      <vt:lpstr>«Το αλφαβητάρι της τάξης»</vt:lpstr>
      <vt:lpstr>«Το αλφαβητάρι των παιδιών»</vt:lpstr>
      <vt:lpstr>«Το αλφαβητάρι των σχημάτων και των ονομάτων» (1/3)</vt:lpstr>
      <vt:lpstr>«Το αλφαβητάρι των σχημάτων και των ονομάτων» (2/3)</vt:lpstr>
      <vt:lpstr>«Το αλφαβητάρι των σχημάτων και των ονομάτων» (3/3)</vt:lpstr>
      <vt:lpstr>«Προσωπικό αλφαβητάρι» (1/2)</vt:lpstr>
      <vt:lpstr>«Προσωπικό αλφαβητάρι» (2/2)</vt:lpstr>
      <vt:lpstr>«Το αλφαβητάρι με τους γλωσσοδέτες»</vt:lpstr>
      <vt:lpstr>«Το αλφαβητάρι των δακτυλικών αποτυπωμάτων» (1/2)</vt:lpstr>
      <vt:lpstr>«Το αλφαβητάρι των δακτυλικών αποτυπωμάτων» (2/2)</vt:lpstr>
      <vt:lpstr>«Γράμματα στα γράμματα» (1/4)</vt:lpstr>
      <vt:lpstr>«Γράμματα στα γράμματα» (2/4)</vt:lpstr>
      <vt:lpstr>«Γράμματα στα γράμματα» (3/4)</vt:lpstr>
      <vt:lpstr>«Γράμματα στα γράμματα» (4/4)</vt:lpstr>
      <vt:lpstr>«Το αλφαβητάρι των παζλς» (1/4)</vt:lpstr>
      <vt:lpstr>«Το αλφαβητάρι των παζλς» (2/4)</vt:lpstr>
      <vt:lpstr>«Το αλφαβητάρι των παζλς» (3/4)</vt:lpstr>
      <vt:lpstr>«Το αλφαβητάρι των παζλς» (4/4)</vt:lpstr>
      <vt:lpstr>«Ανάγλυφο αλφαβητάρι»</vt:lpstr>
      <vt:lpstr>«Ζωγραφισμένα γράμματα»</vt:lpstr>
      <vt:lpstr>«Το αλφαβητάρι των μυρωδιών» (1/2)</vt:lpstr>
      <vt:lpstr>«Το αλφαβητάρι των μυρωδιών» (2/2)</vt:lpstr>
      <vt:lpstr>«Αλφαβητάρι φυτολόγιο»</vt:lpstr>
      <vt:lpstr>«Το αλφαβητάρι των φρούτων»</vt:lpstr>
      <vt:lpstr>«Το αλφαβητάρι των γραμμάτων και των χρωμάτων»</vt:lpstr>
      <vt:lpstr>«Το αλφαβητάρι του μουσείου»</vt:lpstr>
      <vt:lpstr>«Το αλφαβητάρι της ζωγραφικής»</vt:lpstr>
      <vt:lpstr>Το αλφαβητάρι του Ν. Εγγονόπουλου</vt:lpstr>
      <vt:lpstr>Το αλφαβητάρι  του Μουσείου Μπενάκη</vt:lpstr>
      <vt:lpstr>«Αλφαβητάρι για αθλήματα»</vt:lpstr>
      <vt:lpstr>«Το αλφαβητάρι των σωμάτων»</vt:lpstr>
      <vt:lpstr>«Το αλφαβητάρι των ηρώων μας»</vt:lpstr>
      <vt:lpstr>«Το αλφαβητάρι του καραγκιόζη»</vt:lpstr>
      <vt:lpstr>«Το αλφαβητάρι των παππούδων μας» (1/2)</vt:lpstr>
      <vt:lpstr>«Το αλφαβητάρι των παππούδων μας» (2/2)</vt:lpstr>
      <vt:lpstr>«Το αλφαβητάρι των γιορτών» (1/2)</vt:lpstr>
      <vt:lpstr>«Το αλφαβητάρι των γιορτών» (2/2)</vt:lpstr>
      <vt:lpstr>«Το αλφαβητάρι των συναισθημάτων»</vt:lpstr>
      <vt:lpstr>«Το πληθωρικό αλφαβητάρι» (1/3) </vt:lpstr>
      <vt:lpstr>«Το πληθωρικό αλφαβητάρι» (2/3)</vt:lpstr>
      <vt:lpstr>«Το πληθωρικό αλφαβητάρι» (3/3)</vt:lpstr>
      <vt:lpstr>«Το αλφαβητάρι των παρομοιώσεων» </vt:lpstr>
      <vt:lpstr>«Το αλφαβητάρι των αινιγμάτων»</vt:lpstr>
      <vt:lpstr>«Το αλφαβητάρι των παράξενων ζώων» (1/2)</vt:lpstr>
      <vt:lpstr>«Το αλφαβητάρι των παράξενων ζώων» (2/2)</vt:lpstr>
      <vt:lpstr>«Το αλφαβητάρι των ματιών» (1/2)</vt:lpstr>
      <vt:lpstr>«Το αλφαβητάρι των ματιών» (2/2)</vt:lpstr>
      <vt:lpstr>«Το σουρεαλιστικό αλφαβητάρι»</vt:lpstr>
      <vt:lpstr>«Το ταξιδιάρικο αλφαβητάρι» (1/3)</vt:lpstr>
      <vt:lpstr>«Το ταξιδιάρικο αλφαβητάρι» (2/3)</vt:lpstr>
      <vt:lpstr>«Το ταξιδιάρικο αλφαβητάρι» (3/3)</vt:lpstr>
      <vt:lpstr>«Το αλφαβητάρι των αποκαλύψεων» (1/7)</vt:lpstr>
      <vt:lpstr>«Το αλφαβητάρι των αποκαλύψεων» (2/7)</vt:lpstr>
      <vt:lpstr>«Το αλφαβητάρι των αποκαλύψεων» (3/7)</vt:lpstr>
      <vt:lpstr>«Το αλφαβητάρι των αποκαλύψεων» (4/7)</vt:lpstr>
      <vt:lpstr>«Το αλφαβητάρι των αποκαλύψεων» (5/7)</vt:lpstr>
      <vt:lpstr>«Το αλφαβητάρι των αποκαλύψεων» (6/7)</vt:lpstr>
      <vt:lpstr>«Το αλφαβητάρι των αποκαλύψεων» (7/7)</vt:lpstr>
      <vt:lpstr>«Τι κρύβεται πίσω από την πόρτα» (1/4) </vt:lpstr>
      <vt:lpstr>«Τι κρύβεται πίσω από την πόρτα» (2/4) </vt:lpstr>
      <vt:lpstr>«Τι κρύβεται πίσω από την πόρτα» (3/4) </vt:lpstr>
      <vt:lpstr>«Τι κρύβεται πίσω από την πόρτα» (4/4) </vt:lpstr>
      <vt:lpstr>«Το ζωντανό αλφαβητάρι» (1/5) </vt:lpstr>
      <vt:lpstr>«Το ζωντανό αλφαβητάρι» (2/5) </vt:lpstr>
      <vt:lpstr>«Το ζωντανό αλφαβητάρι» (3/5) </vt:lpstr>
      <vt:lpstr>«Το ζωντανό αλφαβητάρι» (4/5) </vt:lpstr>
      <vt:lpstr>«Το ζωντανό αλφαβητάρι» (5/5) </vt:lpstr>
      <vt:lpstr>«Α-Ω όπως Ρόδος» (1/3) </vt:lpstr>
      <vt:lpstr>«Α-Ω όπως Ρόδος» (2/3) </vt:lpstr>
      <vt:lpstr>«Α-Ω όπως Ρόδος» (3/3) </vt:lpstr>
      <vt:lpstr>«Α-Ω όπως θάλασσα» (1/2) </vt:lpstr>
      <vt:lpstr>«Α-Ω όπως θάλασσα» (2/2) </vt:lpstr>
      <vt:lpstr>«Το αλφαβητάρι της αυριανής μέρας» (1/2) </vt:lpstr>
      <vt:lpstr>«Το αλφαβητάρι της αυριανής μέρας» (2/2) </vt:lpstr>
      <vt:lpstr>«Το αλφαβητάρι των εξαφανίσεων» (1/2) </vt:lpstr>
      <vt:lpstr>«Το αλφαβητάρι των εξαφανίσεων» (2/2) </vt:lpstr>
      <vt:lpstr>«Χρωματίζω το αλφαβητάρι»</vt:lpstr>
      <vt:lpstr>«Το αλφαβητάρι λαβύρινθος» (1/2) </vt:lpstr>
      <vt:lpstr>«Το αλφαβητάρι λαβύρινθος» (2/2) </vt:lpstr>
      <vt:lpstr>«Το αλφαβητάρι με τα κουδουνάκια»</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(1/4)</vt:lpstr>
      <vt:lpstr>Σημείωμα Χρήσης Έργων Τρίτων (2/4) </vt:lpstr>
      <vt:lpstr>Σημείωμα Χρήσης Έργων Τρίτων (3/3)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στον Γραμματισμό</dc:title>
  <dc:subject>Διδακτική της Λογοτεχνίας στην Προσχολική Εκπαίδευση</dc:subject>
  <dc:creator>Αγγελική Γιαννικοπούλου</dc:creator>
  <cp:lastModifiedBy>Smaragda Papadopoulou</cp:lastModifiedBy>
  <cp:revision>327</cp:revision>
  <dcterms:created xsi:type="dcterms:W3CDTF">2012-09-06T09:03:05Z</dcterms:created>
  <dcterms:modified xsi:type="dcterms:W3CDTF">2016-03-06T17:45:48Z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B3036D2E-14DD-422C-A9D2-6E895D460252</vt:lpwstr>
  </property>
  <property fmtid="{D5CDD505-2E9C-101B-9397-08002B2CF9AE}" pid="3" name="ArticulatePath">
    <vt:lpwstr>Σχολικά αλφαβητάρια_new</vt:lpwstr>
  </property>
</Properties>
</file>