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8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92"/>
  </p:notesMasterIdLst>
  <p:sldIdLst>
    <p:sldId id="256" r:id="rId3"/>
    <p:sldId id="647" r:id="rId4"/>
    <p:sldId id="648" r:id="rId5"/>
    <p:sldId id="649" r:id="rId6"/>
    <p:sldId id="650" r:id="rId7"/>
    <p:sldId id="651" r:id="rId8"/>
    <p:sldId id="652" r:id="rId9"/>
    <p:sldId id="653" r:id="rId10"/>
    <p:sldId id="654" r:id="rId11"/>
    <p:sldId id="655" r:id="rId12"/>
    <p:sldId id="656" r:id="rId13"/>
    <p:sldId id="657" r:id="rId14"/>
    <p:sldId id="658" r:id="rId15"/>
    <p:sldId id="661" r:id="rId16"/>
    <p:sldId id="662" r:id="rId17"/>
    <p:sldId id="663" r:id="rId18"/>
    <p:sldId id="664" r:id="rId19"/>
    <p:sldId id="665" r:id="rId20"/>
    <p:sldId id="666" r:id="rId21"/>
    <p:sldId id="667" r:id="rId22"/>
    <p:sldId id="668" r:id="rId23"/>
    <p:sldId id="669" r:id="rId24"/>
    <p:sldId id="670" r:id="rId25"/>
    <p:sldId id="671" r:id="rId26"/>
    <p:sldId id="672" r:id="rId27"/>
    <p:sldId id="673" r:id="rId28"/>
    <p:sldId id="674" r:id="rId29"/>
    <p:sldId id="675" r:id="rId30"/>
    <p:sldId id="676" r:id="rId31"/>
    <p:sldId id="677" r:id="rId32"/>
    <p:sldId id="678" r:id="rId33"/>
    <p:sldId id="679" r:id="rId34"/>
    <p:sldId id="680" r:id="rId35"/>
    <p:sldId id="681" r:id="rId36"/>
    <p:sldId id="682" r:id="rId37"/>
    <p:sldId id="683" r:id="rId38"/>
    <p:sldId id="685" r:id="rId39"/>
    <p:sldId id="684" r:id="rId40"/>
    <p:sldId id="686" r:id="rId41"/>
    <p:sldId id="687" r:id="rId42"/>
    <p:sldId id="688" r:id="rId43"/>
    <p:sldId id="690" r:id="rId44"/>
    <p:sldId id="689" r:id="rId45"/>
    <p:sldId id="691" r:id="rId46"/>
    <p:sldId id="692" r:id="rId47"/>
    <p:sldId id="693" r:id="rId48"/>
    <p:sldId id="694" r:id="rId49"/>
    <p:sldId id="695" r:id="rId50"/>
    <p:sldId id="696" r:id="rId51"/>
    <p:sldId id="697" r:id="rId52"/>
    <p:sldId id="698" r:id="rId53"/>
    <p:sldId id="699" r:id="rId54"/>
    <p:sldId id="700" r:id="rId55"/>
    <p:sldId id="701" r:id="rId56"/>
    <p:sldId id="702" r:id="rId57"/>
    <p:sldId id="703" r:id="rId58"/>
    <p:sldId id="704" r:id="rId59"/>
    <p:sldId id="705" r:id="rId60"/>
    <p:sldId id="706" r:id="rId61"/>
    <p:sldId id="707" r:id="rId62"/>
    <p:sldId id="708" r:id="rId63"/>
    <p:sldId id="709" r:id="rId64"/>
    <p:sldId id="710" r:id="rId65"/>
    <p:sldId id="711" r:id="rId66"/>
    <p:sldId id="712" r:id="rId67"/>
    <p:sldId id="713" r:id="rId68"/>
    <p:sldId id="714" r:id="rId69"/>
    <p:sldId id="715" r:id="rId70"/>
    <p:sldId id="716" r:id="rId71"/>
    <p:sldId id="717" r:id="rId72"/>
    <p:sldId id="718" r:id="rId73"/>
    <p:sldId id="719" r:id="rId74"/>
    <p:sldId id="720" r:id="rId75"/>
    <p:sldId id="721" r:id="rId76"/>
    <p:sldId id="722" r:id="rId77"/>
    <p:sldId id="723" r:id="rId78"/>
    <p:sldId id="724" r:id="rId79"/>
    <p:sldId id="725" r:id="rId80"/>
    <p:sldId id="726" r:id="rId81"/>
    <p:sldId id="727" r:id="rId82"/>
    <p:sldId id="729" r:id="rId83"/>
    <p:sldId id="730" r:id="rId84"/>
    <p:sldId id="290" r:id="rId85"/>
    <p:sldId id="295" r:id="rId86"/>
    <p:sldId id="299" r:id="rId87"/>
    <p:sldId id="292" r:id="rId88"/>
    <p:sldId id="645" r:id="rId89"/>
    <p:sldId id="646" r:id="rId90"/>
    <p:sldId id="293" r:id="rId91"/>
  </p:sldIdLst>
  <p:sldSz cx="9144000" cy="6858000" type="screen4x3"/>
  <p:notesSz cx="6858000" cy="9144000"/>
  <p:custDataLst>
    <p:tags r:id="rId93"/>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 id="647"/>
            <p14:sldId id="648"/>
            <p14:sldId id="649"/>
            <p14:sldId id="650"/>
            <p14:sldId id="651"/>
            <p14:sldId id="652"/>
            <p14:sldId id="653"/>
            <p14:sldId id="654"/>
            <p14:sldId id="655"/>
            <p14:sldId id="656"/>
            <p14:sldId id="657"/>
            <p14:sldId id="658"/>
            <p14:sldId id="661"/>
            <p14:sldId id="662"/>
            <p14:sldId id="663"/>
            <p14:sldId id="664"/>
            <p14:sldId id="665"/>
            <p14:sldId id="666"/>
            <p14:sldId id="667"/>
            <p14:sldId id="668"/>
            <p14:sldId id="669"/>
            <p14:sldId id="670"/>
            <p14:sldId id="671"/>
            <p14:sldId id="672"/>
            <p14:sldId id="673"/>
            <p14:sldId id="674"/>
            <p14:sldId id="675"/>
            <p14:sldId id="676"/>
            <p14:sldId id="677"/>
            <p14:sldId id="678"/>
            <p14:sldId id="679"/>
            <p14:sldId id="680"/>
            <p14:sldId id="681"/>
            <p14:sldId id="682"/>
            <p14:sldId id="683"/>
            <p14:sldId id="685"/>
            <p14:sldId id="684"/>
            <p14:sldId id="686"/>
            <p14:sldId id="687"/>
            <p14:sldId id="688"/>
            <p14:sldId id="690"/>
            <p14:sldId id="689"/>
            <p14:sldId id="691"/>
            <p14:sldId id="692"/>
            <p14:sldId id="693"/>
            <p14:sldId id="694"/>
            <p14:sldId id="695"/>
            <p14:sldId id="696"/>
            <p14:sldId id="697"/>
            <p14:sldId id="698"/>
            <p14:sldId id="699"/>
            <p14:sldId id="700"/>
            <p14:sldId id="701"/>
            <p14:sldId id="702"/>
            <p14:sldId id="703"/>
            <p14:sldId id="704"/>
            <p14:sldId id="705"/>
            <p14:sldId id="706"/>
            <p14:sldId id="707"/>
            <p14:sldId id="708"/>
            <p14:sldId id="709"/>
            <p14:sldId id="710"/>
            <p14:sldId id="711"/>
            <p14:sldId id="712"/>
            <p14:sldId id="713"/>
            <p14:sldId id="714"/>
            <p14:sldId id="715"/>
            <p14:sldId id="716"/>
            <p14:sldId id="717"/>
            <p14:sldId id="718"/>
            <p14:sldId id="719"/>
            <p14:sldId id="720"/>
            <p14:sldId id="721"/>
            <p14:sldId id="722"/>
            <p14:sldId id="723"/>
            <p14:sldId id="724"/>
            <p14:sldId id="725"/>
            <p14:sldId id="726"/>
            <p14:sldId id="727"/>
            <p14:sldId id="729"/>
            <p14:sldId id="730"/>
            <p14:sldId id="290"/>
            <p14:sldId id="295"/>
            <p14:sldId id="299"/>
            <p14:sldId id="292"/>
            <p14:sldId id="645"/>
            <p14:sldId id="646"/>
          </p14:sldIdLst>
        </p14:section>
        <p14:section name="Untitled Section" id="{0F1CB131-A6BD-43D0-B8D4-1F27CEF7A05E}">
          <p14:sldIdLst>
            <p14:sldId id="293"/>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C00000"/>
    <a:srgbClr val="000000"/>
    <a:srgbClr val="5075BC"/>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Χωρίς στυλ, χωρίς πλέγμα">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varScale="1">
        <p:scale>
          <a:sx n="71" d="100"/>
          <a:sy n="71" d="100"/>
        </p:scale>
        <p:origin x="-87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tags" Target="tags/tag1.xml"/><Relationship Id="rId98"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5/2/2016</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83</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84</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85</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86</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F57B82-55D5-48B6-A7B9-861FC58016DE}" type="slidenum">
              <a:rPr lang="el-GR" altLang="en-US"/>
              <a:pPr fontAlgn="base">
                <a:spcBef>
                  <a:spcPct val="0"/>
                </a:spcBef>
                <a:spcAft>
                  <a:spcPct val="0"/>
                </a:spcAft>
              </a:pPr>
              <a:t>87</a:t>
            </a:fld>
            <a:endParaRPr lang="el-GR" altLang="en-US"/>
          </a:p>
        </p:txBody>
      </p:sp>
    </p:spTree>
    <p:extLst>
      <p:ext uri="{BB962C8B-B14F-4D97-AF65-F5344CB8AC3E}">
        <p14:creationId xmlns:p14="http://schemas.microsoft.com/office/powerpoint/2010/main" val="3810774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6550092-985A-4DAB-B8BD-652609C8C1CA}" type="slidenum">
              <a:rPr lang="el-GR" altLang="en-US"/>
              <a:pPr fontAlgn="base">
                <a:spcBef>
                  <a:spcPct val="0"/>
                </a:spcBef>
                <a:spcAft>
                  <a:spcPct val="0"/>
                </a:spcAft>
              </a:pPr>
              <a:t>88</a:t>
            </a:fld>
            <a:endParaRPr lang="el-GR" altLang="en-US"/>
          </a:p>
        </p:txBody>
      </p:sp>
    </p:spTree>
    <p:extLst>
      <p:ext uri="{BB962C8B-B14F-4D97-AF65-F5344CB8AC3E}">
        <p14:creationId xmlns:p14="http://schemas.microsoft.com/office/powerpoint/2010/main" val="3457340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89</a:t>
            </a:fld>
            <a:endParaRPr lang="el-GR"/>
          </a:p>
        </p:txBody>
      </p:sp>
    </p:spTree>
    <p:extLst>
      <p:ext uri="{BB962C8B-B14F-4D97-AF65-F5344CB8AC3E}">
        <p14:creationId xmlns:p14="http://schemas.microsoft.com/office/powerpoint/2010/main" val="2145123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Εισαγωγή στον </a:t>
            </a:r>
            <a:r>
              <a:rPr lang="el-GR" sz="1000" dirty="0" err="1" smtClean="0">
                <a:solidFill>
                  <a:srgbClr val="5075BC"/>
                </a:solidFill>
              </a:rPr>
              <a:t>Γραμματισμό</a:t>
            </a:r>
            <a:endParaRPr lang="el-GR" sz="1000" dirty="0" smtClean="0">
              <a:solidFill>
                <a:srgbClr val="5075BC"/>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Εισαγωγή στον </a:t>
            </a:r>
            <a:r>
              <a:rPr lang="el-GR" sz="1000" dirty="0" err="1" smtClean="0">
                <a:solidFill>
                  <a:srgbClr val="5075BC"/>
                </a:solidFill>
              </a:rPr>
              <a:t>Γραμματισμό</a:t>
            </a:r>
            <a:endParaRPr lang="el-GR" sz="1000" dirty="0" smtClean="0">
              <a:solidFill>
                <a:srgbClr val="5075BC"/>
              </a:solidFill>
            </a:endParaRPr>
          </a:p>
        </p:txBody>
      </p:sp>
      <p:pic>
        <p:nvPicPr>
          <p:cNvPr id="6" name="Picture 5"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Εισαγωγή στον </a:t>
            </a:r>
            <a:r>
              <a:rPr lang="el-GR" sz="1000" dirty="0" err="1" smtClean="0">
                <a:solidFill>
                  <a:srgbClr val="5075BC"/>
                </a:solidFill>
              </a:rPr>
              <a:t>Γραμματισμό</a:t>
            </a:r>
            <a:endParaRPr lang="el-GR" sz="1000" dirty="0" smtClean="0">
              <a:solidFill>
                <a:srgbClr val="5075BC"/>
              </a:solidFill>
            </a:endParaRPr>
          </a:p>
        </p:txBody>
      </p:sp>
      <p:pic>
        <p:nvPicPr>
          <p:cNvPr id="7" name="Picture 6"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Εισαγωγή στον </a:t>
            </a:r>
            <a:r>
              <a:rPr lang="el-GR" sz="1000" dirty="0" err="1" smtClean="0">
                <a:solidFill>
                  <a:srgbClr val="5075BC"/>
                </a:solidFill>
              </a:rPr>
              <a:t>Γραμματισμό</a:t>
            </a:r>
            <a:endParaRPr lang="el-GR" sz="1000" dirty="0" smtClean="0">
              <a:solidFill>
                <a:srgbClr val="5075BC"/>
              </a:solidFill>
            </a:endParaRPr>
          </a:p>
        </p:txBody>
      </p:sp>
      <p:pic>
        <p:nvPicPr>
          <p:cNvPr id="9" name="Picture 8"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Εισαγωγή στον </a:t>
            </a:r>
            <a:r>
              <a:rPr lang="el-GR" sz="1000" dirty="0" err="1" smtClean="0">
                <a:solidFill>
                  <a:srgbClr val="5075BC"/>
                </a:solidFill>
              </a:rPr>
              <a:t>Γραμματισμό</a:t>
            </a:r>
            <a:endParaRPr lang="el-GR" sz="1000" dirty="0" smtClean="0">
              <a:solidFill>
                <a:srgbClr val="5075BC"/>
              </a:solidFill>
            </a:endParaRP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rgbClr val="5075BC"/>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Εισαγωγή στον </a:t>
            </a:r>
            <a:r>
              <a:rPr lang="el-GR" sz="1000" dirty="0" err="1" smtClean="0">
                <a:solidFill>
                  <a:srgbClr val="5075BC"/>
                </a:solidFill>
              </a:rPr>
              <a:t>Γραμματισμό</a:t>
            </a:r>
            <a:endParaRPr lang="el-GR" sz="1000" dirty="0" smtClean="0">
              <a:solidFill>
                <a:srgbClr val="5075BC"/>
              </a:solidFill>
            </a:endParaRPr>
          </a:p>
        </p:txBody>
      </p:sp>
      <p:pic>
        <p:nvPicPr>
          <p:cNvPr id="8" name="Picture 7"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rgbClr val="5075BC"/>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Εισαγωγή στον </a:t>
            </a:r>
            <a:r>
              <a:rPr lang="el-GR" sz="1000" dirty="0" err="1" smtClean="0">
                <a:solidFill>
                  <a:srgbClr val="5075BC"/>
                </a:solidFill>
              </a:rPr>
              <a:t>Γραμματισμό</a:t>
            </a:r>
            <a:endParaRPr lang="el-GR" sz="1000" dirty="0" smtClean="0">
              <a:solidFill>
                <a:srgbClr val="5075BC"/>
              </a:solidFill>
            </a:endParaRPr>
          </a:p>
        </p:txBody>
      </p:sp>
      <p:pic>
        <p:nvPicPr>
          <p:cNvPr id="7" name="Picture 6"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8.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4.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4.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4.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4.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4.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4.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4.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4.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4.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4.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4.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4.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4.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4.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4.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4.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4.xml"/><Relationship Id="rId1" Type="http://schemas.openxmlformats.org/officeDocument/2006/relationships/tags" Target="../tags/tag41.xml"/><Relationship Id="rId4" Type="http://schemas.openxmlformats.org/officeDocument/2006/relationships/image" Target="../media/image38.png"/></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9.xml"/><Relationship Id="rId1" Type="http://schemas.openxmlformats.org/officeDocument/2006/relationships/tags" Target="../tags/tag42.xml"/></Relationships>
</file>

<file path=ppt/slides/_rels/slide4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4.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4.xml"/><Relationship Id="rId1" Type="http://schemas.openxmlformats.org/officeDocument/2006/relationships/tags" Target="../tags/tag44.xml"/></Relationships>
</file>

<file path=ppt/slides/_rels/slide4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Layout" Target="../slideLayouts/slideLayout4.xml"/><Relationship Id="rId1" Type="http://schemas.openxmlformats.org/officeDocument/2006/relationships/tags" Target="../tags/tag45.xml"/></Relationships>
</file>

<file path=ppt/slides/_rels/slide4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Layout" Target="../slideLayouts/slideLayout4.xml"/><Relationship Id="rId1" Type="http://schemas.openxmlformats.org/officeDocument/2006/relationships/tags" Target="../tags/tag46.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Layout" Target="../slideLayouts/slideLayout4.xml"/><Relationship Id="rId1" Type="http://schemas.openxmlformats.org/officeDocument/2006/relationships/tags" Target="../tags/tag47.xml"/></Relationships>
</file>

<file path=ppt/slides/_rels/slide4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slideLayout" Target="../slideLayouts/slideLayout4.xml"/><Relationship Id="rId1" Type="http://schemas.openxmlformats.org/officeDocument/2006/relationships/tags" Target="../tags/tag48.xml"/></Relationships>
</file>

<file path=ppt/slides/_rels/slide4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Layout" Target="../slideLayouts/slideLayout4.xml"/><Relationship Id="rId1" Type="http://schemas.openxmlformats.org/officeDocument/2006/relationships/tags" Target="../tags/tag49.xml"/></Relationships>
</file>

<file path=ppt/slides/_rels/slide4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Layout" Target="../slideLayouts/slideLayout4.xml"/><Relationship Id="rId1" Type="http://schemas.openxmlformats.org/officeDocument/2006/relationships/tags" Target="../tags/tag50.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Layout" Target="../slideLayouts/slideLayout4.xml"/><Relationship Id="rId1" Type="http://schemas.openxmlformats.org/officeDocument/2006/relationships/tags" Target="../tags/tag51.xml"/></Relationships>
</file>

<file path=ppt/slides/_rels/slide5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slideLayout" Target="../slideLayouts/slideLayout4.xml"/><Relationship Id="rId1" Type="http://schemas.openxmlformats.org/officeDocument/2006/relationships/tags" Target="../tags/tag52.xml"/></Relationships>
</file>

<file path=ppt/slides/_rels/slide5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slideLayout" Target="../slideLayouts/slideLayout4.xml"/><Relationship Id="rId1" Type="http://schemas.openxmlformats.org/officeDocument/2006/relationships/tags" Target="../tags/tag53.xml"/></Relationships>
</file>

<file path=ppt/slides/_rels/slide5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5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4.xml"/><Relationship Id="rId1" Type="http://schemas.openxmlformats.org/officeDocument/2006/relationships/tags" Target="../tags/tag55.xml"/></Relationships>
</file>

<file path=ppt/slides/_rels/slide5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slideLayout" Target="../slideLayouts/slideLayout4.xml"/><Relationship Id="rId1" Type="http://schemas.openxmlformats.org/officeDocument/2006/relationships/tags" Target="../tags/tag56.xml"/></Relationships>
</file>

<file path=ppt/slides/_rels/slide5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slideLayout" Target="../slideLayouts/slideLayout4.xml"/><Relationship Id="rId1" Type="http://schemas.openxmlformats.org/officeDocument/2006/relationships/tags" Target="../tags/tag57.xml"/></Relationships>
</file>

<file path=ppt/slides/_rels/slide5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slideLayout" Target="../slideLayouts/slideLayout4.xml"/><Relationship Id="rId1" Type="http://schemas.openxmlformats.org/officeDocument/2006/relationships/tags" Target="../tags/tag58.xml"/></Relationships>
</file>

<file path=ppt/slides/_rels/slide5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slideLayout" Target="../slideLayouts/slideLayout4.xml"/><Relationship Id="rId1" Type="http://schemas.openxmlformats.org/officeDocument/2006/relationships/tags" Target="../tags/tag59.xml"/></Relationships>
</file>

<file path=ppt/slides/_rels/slide5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slideLayout" Target="../slideLayouts/slideLayout4.xml"/><Relationship Id="rId1" Type="http://schemas.openxmlformats.org/officeDocument/2006/relationships/tags" Target="../tags/tag60.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8.xml"/><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slideLayout" Target="../slideLayouts/slideLayout4.xml"/><Relationship Id="rId1" Type="http://schemas.openxmlformats.org/officeDocument/2006/relationships/tags" Target="../tags/tag61.xml"/></Relationships>
</file>

<file path=ppt/slides/_rels/slide6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slideLayout" Target="../slideLayouts/slideLayout4.xml"/><Relationship Id="rId1" Type="http://schemas.openxmlformats.org/officeDocument/2006/relationships/tags" Target="../tags/tag62.xml"/></Relationships>
</file>

<file path=ppt/slides/_rels/slide6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slideLayout" Target="../slideLayouts/slideLayout4.xml"/><Relationship Id="rId1" Type="http://schemas.openxmlformats.org/officeDocument/2006/relationships/tags" Target="../tags/tag63.xml"/></Relationships>
</file>

<file path=ppt/slides/_rels/slide6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slideLayout" Target="../slideLayouts/slideLayout4.xml"/><Relationship Id="rId1" Type="http://schemas.openxmlformats.org/officeDocument/2006/relationships/tags" Target="../tags/tag64.xml"/></Relationships>
</file>

<file path=ppt/slides/_rels/slide6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slideLayout" Target="../slideLayouts/slideLayout4.xml"/><Relationship Id="rId1" Type="http://schemas.openxmlformats.org/officeDocument/2006/relationships/tags" Target="../tags/tag65.xml"/></Relationships>
</file>

<file path=ppt/slides/_rels/slide6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slideLayout" Target="../slideLayouts/slideLayout4.xml"/><Relationship Id="rId1" Type="http://schemas.openxmlformats.org/officeDocument/2006/relationships/tags" Target="../tags/tag66.xml"/></Relationships>
</file>

<file path=ppt/slides/_rels/slide6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slideLayout" Target="../slideLayouts/slideLayout4.xml"/><Relationship Id="rId1" Type="http://schemas.openxmlformats.org/officeDocument/2006/relationships/tags" Target="../tags/tag67.xml"/></Relationships>
</file>

<file path=ppt/slides/_rels/slide6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slideLayout" Target="../slideLayouts/slideLayout4.xml"/><Relationship Id="rId1" Type="http://schemas.openxmlformats.org/officeDocument/2006/relationships/tags" Target="../tags/tag68.xml"/></Relationships>
</file>

<file path=ppt/slides/_rels/slide6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slideLayout" Target="../slideLayouts/slideLayout4.xml"/><Relationship Id="rId1" Type="http://schemas.openxmlformats.org/officeDocument/2006/relationships/tags" Target="../tags/tag69.xml"/></Relationships>
</file>

<file path=ppt/slides/_rels/slide6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slideLayout" Target="../slideLayouts/slideLayout4.xml"/><Relationship Id="rId1" Type="http://schemas.openxmlformats.org/officeDocument/2006/relationships/tags" Target="../tags/tag70.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7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slideLayout" Target="../slideLayouts/slideLayout4.xml"/><Relationship Id="rId1" Type="http://schemas.openxmlformats.org/officeDocument/2006/relationships/tags" Target="../tags/tag71.xml"/></Relationships>
</file>

<file path=ppt/slides/_rels/slide7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slideLayout" Target="../slideLayouts/slideLayout4.xml"/><Relationship Id="rId1" Type="http://schemas.openxmlformats.org/officeDocument/2006/relationships/tags" Target="../tags/tag72.xml"/></Relationships>
</file>

<file path=ppt/slides/_rels/slide7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slideLayout" Target="../slideLayouts/slideLayout4.xml"/><Relationship Id="rId1" Type="http://schemas.openxmlformats.org/officeDocument/2006/relationships/tags" Target="../tags/tag73.xml"/></Relationships>
</file>

<file path=ppt/slides/_rels/slide7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slideLayout" Target="../slideLayouts/slideLayout4.xml"/><Relationship Id="rId1" Type="http://schemas.openxmlformats.org/officeDocument/2006/relationships/tags" Target="../tags/tag74.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75.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slideLayout" Target="../slideLayouts/slideLayout4.xml"/><Relationship Id="rId1" Type="http://schemas.openxmlformats.org/officeDocument/2006/relationships/tags" Target="../tags/tag76.xml"/></Relationships>
</file>

<file path=ppt/slides/_rels/slide7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slideLayout" Target="../slideLayouts/slideLayout2.xml"/><Relationship Id="rId1" Type="http://schemas.openxmlformats.org/officeDocument/2006/relationships/tags" Target="../tags/tag77.xml"/></Relationships>
</file>

<file path=ppt/slides/_rels/slide77.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slideLayout" Target="../slideLayouts/slideLayout4.xml"/><Relationship Id="rId1" Type="http://schemas.openxmlformats.org/officeDocument/2006/relationships/tags" Target="../tags/tag78.xml"/></Relationships>
</file>

<file path=ppt/slides/_rels/slide78.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slideLayout" Target="../slideLayouts/slideLayout4.xml"/><Relationship Id="rId1" Type="http://schemas.openxmlformats.org/officeDocument/2006/relationships/tags" Target="../tags/tag79.xml"/></Relationships>
</file>

<file path=ppt/slides/_rels/slide79.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slideLayout" Target="../slideLayouts/slideLayout4.xml"/><Relationship Id="rId1" Type="http://schemas.openxmlformats.org/officeDocument/2006/relationships/tags" Target="../tags/tag80.xml"/><Relationship Id="rId4" Type="http://schemas.openxmlformats.org/officeDocument/2006/relationships/image" Target="../media/image7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80.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slideLayout" Target="../slideLayouts/slideLayout4.xml"/><Relationship Id="rId1" Type="http://schemas.openxmlformats.org/officeDocument/2006/relationships/tags" Target="../tags/tag81.xml"/></Relationships>
</file>

<file path=ppt/slides/_rels/slide81.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slideLayout" Target="../slideLayouts/slideLayout4.xml"/><Relationship Id="rId1" Type="http://schemas.openxmlformats.org/officeDocument/2006/relationships/tags" Target="../tags/tag82.xml"/></Relationships>
</file>

<file path=ppt/slides/_rels/slide82.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slideLayout" Target="../slideLayouts/slideLayout4.xml"/><Relationship Id="rId1" Type="http://schemas.openxmlformats.org/officeDocument/2006/relationships/tags" Target="../tags/tag83.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84.xml"/><Relationship Id="rId4" Type="http://schemas.openxmlformats.org/officeDocument/2006/relationships/image" Target="../media/image81.jpeg"/></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http://opencourses.uoa.gr/courses/ECD10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85.xml"/><Relationship Id="rId5" Type="http://schemas.openxmlformats.org/officeDocument/2006/relationships/image" Target="../media/image82.png"/><Relationship Id="rId4" Type="http://schemas.openxmlformats.org/officeDocument/2006/relationships/hyperlink" Target="%5b1%5d%20http:/creativecommons.org/licenses/by-nc-sa/4.0/" TargetMode="Externa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hyperlink" Target="http://www.biblionet.gr/book/110381/%CE%A0%CF%81%CE%B5%CE%B2%CE%B5%CE%B6%CE%AC%CE%BD%CE%BF%CF%85,_%CE%92%CE%B1%CF%81%CE%B2%CE%AC%CF%81%CE%B1/%CE%9B%CE%AD%CE%BE%CE%B7,_%CE%BB%CE%AD%CE%BE%CE%B7_%CE%B5%CE%AF%CF%83%CE%B1%CE%B9_'%CE%B4%CF%89;"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pixabay.com/en/lefkada-island-greece-tavern-bar-343801/" TargetMode="External"/><Relationship Id="rId5" Type="http://schemas.openxmlformats.org/officeDocument/2006/relationships/hyperlink" Target="http://www.biblionet.gr/book/27030/Pennart,_Geoffroy_de/%CE%9F_%CE%BB%CF%8D%CE%BA%CE%BF%CF%82_%CE%BE%CE%B1%CE%BD%CE%B1%CE%B3%CF%8D%CF%81%CE%B9%CF%83%CE%B5" TargetMode="External"/><Relationship Id="rId4" Type="http://schemas.openxmlformats.org/officeDocument/2006/relationships/hyperlink" Target="http://www.biblionet.gr/book/87119/%CE%A4%CF%83%CE%B9%CE%BB%CE%B9%CE%BC%CE%AD%CE%BD%CE%B7,_%CE%A4%CE%B1%CF%83%CE%BF%CF%8D%CE%BB%CE%B1_%CE%94./%CE%9B%CE%B5%CE%BE%CE%B9%CE%BA%CF%8C_%CF%83%CF%85%CE%B3%CE%B3%CF%81%CE%B1%CF%86%CE%AD%CF%89%CE%BD_%CE%B3%CE%B9%CE%B1_%CF%80%CE%B1%CE%B9%CE%B4%CE%B9%CE%AC"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4.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4"/>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2006575"/>
            <a:ext cx="7772400" cy="1470025"/>
          </a:xfrm>
        </p:spPr>
        <p:txBody>
          <a:bodyPr>
            <a:normAutofit/>
          </a:bodyPr>
          <a:lstStyle/>
          <a:p>
            <a:r>
              <a:rPr lang="el-GR" dirty="0" smtClean="0"/>
              <a:t>Διδακτική </a:t>
            </a:r>
            <a:r>
              <a:rPr lang="el-GR" dirty="0"/>
              <a:t>της Λογοτεχνίας στην Προσχολική </a:t>
            </a:r>
            <a:r>
              <a:rPr lang="el-GR" dirty="0" smtClean="0"/>
              <a:t>Εκπαίδευση</a:t>
            </a:r>
            <a:endParaRPr lang="el-GR" dirty="0">
              <a:solidFill>
                <a:srgbClr val="5075BC"/>
              </a:solidFill>
            </a:endParaRPr>
          </a:p>
        </p:txBody>
      </p:sp>
      <p:sp>
        <p:nvSpPr>
          <p:cNvPr id="3" name="Υπότιτλος 2"/>
          <p:cNvSpPr>
            <a:spLocks noGrp="1"/>
          </p:cNvSpPr>
          <p:nvPr>
            <p:ph type="subTitle" idx="1"/>
          </p:nvPr>
        </p:nvSpPr>
        <p:spPr>
          <a:xfrm>
            <a:off x="683568" y="3384823"/>
            <a:ext cx="7776864" cy="1752600"/>
          </a:xfrm>
        </p:spPr>
        <p:txBody>
          <a:bodyPr>
            <a:noAutofit/>
          </a:bodyPr>
          <a:lstStyle/>
          <a:p>
            <a:pPr>
              <a:spcBef>
                <a:spcPts val="0"/>
              </a:spcBef>
            </a:pPr>
            <a:endParaRPr lang="el-GR" sz="2800" dirty="0" smtClean="0"/>
          </a:p>
          <a:p>
            <a:pPr>
              <a:spcBef>
                <a:spcPts val="0"/>
              </a:spcBef>
            </a:pPr>
            <a:r>
              <a:rPr lang="el-GR" sz="2800" dirty="0" smtClean="0"/>
              <a:t>Εισαγωγή στον </a:t>
            </a:r>
            <a:r>
              <a:rPr lang="el-GR" sz="2800" dirty="0" err="1" smtClean="0"/>
              <a:t>Γραμματισμό</a:t>
            </a:r>
            <a:r>
              <a:rPr lang="en-GB" sz="2800" dirty="0" smtClean="0"/>
              <a:t> – </a:t>
            </a:r>
            <a:r>
              <a:rPr lang="el-GR" sz="2800" dirty="0" smtClean="0"/>
              <a:t>Πρακτικές Ασκήσεις</a:t>
            </a:r>
            <a:endParaRPr lang="en-US" sz="2800" dirty="0" smtClean="0"/>
          </a:p>
          <a:p>
            <a:endParaRPr lang="en-US" sz="2800" dirty="0" smtClean="0"/>
          </a:p>
          <a:p>
            <a:r>
              <a:rPr lang="el-GR" sz="2800" dirty="0"/>
              <a:t>Αγγελική </a:t>
            </a:r>
            <a:r>
              <a:rPr lang="el-GR" sz="2800" dirty="0" smtClean="0"/>
              <a:t>Γιαννικοπούλου</a:t>
            </a:r>
            <a:endParaRPr lang="en-US" sz="2800" dirty="0" smtClean="0"/>
          </a:p>
          <a:p>
            <a:r>
              <a:rPr lang="el-GR" sz="2800" dirty="0"/>
              <a:t>Τμήμα Εκπαίδευσης και </a:t>
            </a:r>
            <a:r>
              <a:rPr lang="el-GR" sz="2800" dirty="0" smtClean="0"/>
              <a:t>Αγωγής</a:t>
            </a:r>
            <a:r>
              <a:rPr lang="en-US" sz="2800" dirty="0"/>
              <a:t> </a:t>
            </a:r>
            <a:r>
              <a:rPr lang="el-GR" sz="2800" dirty="0" smtClean="0"/>
              <a:t>στην </a:t>
            </a:r>
            <a:r>
              <a:rPr lang="el-GR" sz="2800" dirty="0"/>
              <a:t>Προσχολική Ηλικία (ΤΕΑΠΗ</a:t>
            </a:r>
            <a:r>
              <a:rPr lang="el-GR" sz="2800" dirty="0" smtClean="0"/>
              <a:t>)</a:t>
            </a:r>
            <a:endParaRPr lang="el-GR" sz="2800" dirty="0"/>
          </a:p>
        </p:txBody>
      </p:sp>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smtClean="0"/>
              <a:t>«Οι βιβλιοφάγοι της τάξης»</a:t>
            </a:r>
            <a:endParaRPr lang="el-GR" altLang="el-GR" dirty="0"/>
          </a:p>
        </p:txBody>
      </p:sp>
      <p:sp>
        <p:nvSpPr>
          <p:cNvPr id="3" name="Θέση περιεχομένου 2"/>
          <p:cNvSpPr>
            <a:spLocks noGrp="1"/>
          </p:cNvSpPr>
          <p:nvPr>
            <p:ph sz="half" idx="1"/>
          </p:nvPr>
        </p:nvSpPr>
        <p:spPr/>
        <p:txBody>
          <a:bodyPr>
            <a:noAutofit/>
          </a:bodyPr>
          <a:lstStyle/>
          <a:p>
            <a:pPr marL="0" indent="0">
              <a:buNone/>
            </a:pPr>
            <a:r>
              <a:rPr lang="el-GR" altLang="el-GR" sz="2500" dirty="0"/>
              <a:t>Μια κατασκευή με τα ονόματα των παιδιών και ελεύθερο χώρο, όπου θα μπορούν να κολλήσουν τόσα αυτοκόλλητα όσα και τα βιβλία που εκείνα δανείζονται και διαβάζουν στο σπίτι, θα απεκάλυπτε σε ποιον αρέσει το διάβασμα. Για όλους τους άλλους είναι πολύ πιθανό να λειτουργήσει ως κίνητρο. </a:t>
            </a:r>
          </a:p>
          <a:p>
            <a:endParaRPr lang="el-GR" sz="2500" dirty="0"/>
          </a:p>
        </p:txBody>
      </p:sp>
      <p:pic>
        <p:nvPicPr>
          <p:cNvPr id="5" name="Picture 5" descr="Οι βιβλιοφάγοι της τάξης"/>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bwMode="auto">
          <a:xfrm>
            <a:off x="4970264" y="1600200"/>
            <a:ext cx="339447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835683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type="body" sz="half" idx="2"/>
          </p:nvPr>
        </p:nvSpPr>
        <p:spPr>
          <a:xfrm>
            <a:off x="457200" y="1556792"/>
            <a:ext cx="3250704" cy="4608512"/>
          </a:xfrm>
        </p:spPr>
        <p:txBody>
          <a:bodyPr>
            <a:noAutofit/>
          </a:bodyPr>
          <a:lstStyle/>
          <a:p>
            <a:pPr marL="0" indent="0">
              <a:buNone/>
            </a:pPr>
            <a:r>
              <a:rPr lang="el-GR" altLang="el-GR" sz="2400" dirty="0"/>
              <a:t>Η νηπιαγωγός με τη βοήθεια των παιδιών και των γονιών τους δημιουργεί τη σειρά </a:t>
            </a:r>
            <a:r>
              <a:rPr lang="el-GR" altLang="el-GR" sz="2400" dirty="0" smtClean="0"/>
              <a:t>«Τα βιβλία που μιλάνε». </a:t>
            </a:r>
            <a:r>
              <a:rPr lang="el-GR" altLang="el-GR" sz="2400" dirty="0"/>
              <a:t>Το βιβλίο συνοδεύεται από ένα σι ντι, όπου έχει ηχογραφηθεί η ανάγνωσή του από κάποιον ενήλικο. Έτσι τα παιδιά μπορούν να το ακούν μόνα τους. </a:t>
            </a:r>
            <a:endParaRPr lang="el-GR" sz="2400" dirty="0"/>
          </a:p>
        </p:txBody>
      </p:sp>
      <p:sp>
        <p:nvSpPr>
          <p:cNvPr id="2" name="Τίτλος 1"/>
          <p:cNvSpPr>
            <a:spLocks noGrp="1"/>
          </p:cNvSpPr>
          <p:nvPr>
            <p:ph type="title"/>
          </p:nvPr>
        </p:nvSpPr>
        <p:spPr/>
        <p:txBody>
          <a:bodyPr>
            <a:normAutofit/>
          </a:bodyPr>
          <a:lstStyle/>
          <a:p>
            <a:r>
              <a:rPr lang="el-GR" altLang="el-GR" dirty="0" smtClean="0"/>
              <a:t>«Η </a:t>
            </a:r>
            <a:r>
              <a:rPr lang="el-GR" altLang="el-GR" dirty="0" err="1" smtClean="0"/>
              <a:t>φωνοθήκη</a:t>
            </a:r>
            <a:r>
              <a:rPr lang="el-GR" altLang="el-GR" dirty="0" smtClean="0"/>
              <a:t> της </a:t>
            </a:r>
            <a:r>
              <a:rPr lang="el-GR" altLang="el-GR" dirty="0"/>
              <a:t>τάξης» (</a:t>
            </a:r>
            <a:r>
              <a:rPr lang="el-GR" altLang="el-GR" dirty="0" smtClean="0"/>
              <a:t>1/2)</a:t>
            </a:r>
            <a:endParaRPr lang="el-GR" dirty="0"/>
          </a:p>
        </p:txBody>
      </p:sp>
      <p:pic>
        <p:nvPicPr>
          <p:cNvPr id="7" name="Picture 5" descr="CD"/>
          <p:cNvPicPr>
            <a:picLocks noGrp="1" noChangeAspect="1" noChangeArrowheads="1"/>
          </p:cNvPicPr>
          <p:nvPr>
            <p:ph idx="1"/>
          </p:nvPr>
        </p:nvPicPr>
        <p:blipFill rotWithShape="1">
          <a:blip r:embed="rId3" cstate="screen">
            <a:extLst>
              <a:ext uri="{28A0092B-C50C-407E-A947-70E740481C1C}">
                <a14:useLocalDpi xmlns:a14="http://schemas.microsoft.com/office/drawing/2010/main"/>
              </a:ext>
            </a:extLst>
          </a:blip>
          <a:srcRect/>
          <a:stretch/>
        </p:blipFill>
        <p:spPr bwMode="auto">
          <a:xfrm>
            <a:off x="4067944" y="1844824"/>
            <a:ext cx="4513830" cy="3019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295043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a:bodyPr>
          <a:lstStyle/>
          <a:p>
            <a:r>
              <a:rPr lang="el-GR" altLang="el-GR" dirty="0"/>
              <a:t>«Η </a:t>
            </a:r>
            <a:r>
              <a:rPr lang="el-GR" altLang="el-GR" dirty="0" err="1"/>
              <a:t>φωνοθήκη</a:t>
            </a:r>
            <a:r>
              <a:rPr lang="el-GR" altLang="el-GR" dirty="0"/>
              <a:t> της τάξης» </a:t>
            </a:r>
            <a:r>
              <a:rPr lang="el-GR" altLang="el-GR" dirty="0" smtClean="0"/>
              <a:t>(2/2</a:t>
            </a:r>
            <a:r>
              <a:rPr lang="el-GR" altLang="el-GR" dirty="0"/>
              <a:t>)</a:t>
            </a:r>
            <a:endParaRPr lang="el-GR" dirty="0"/>
          </a:p>
        </p:txBody>
      </p:sp>
      <p:sp>
        <p:nvSpPr>
          <p:cNvPr id="6" name="Θέση περιεχομένου 5"/>
          <p:cNvSpPr>
            <a:spLocks noGrp="1"/>
          </p:cNvSpPr>
          <p:nvPr>
            <p:ph sz="half" idx="1"/>
          </p:nvPr>
        </p:nvSpPr>
        <p:spPr/>
        <p:txBody>
          <a:bodyPr>
            <a:normAutofit/>
          </a:bodyPr>
          <a:lstStyle/>
          <a:p>
            <a:pPr marL="0" indent="0">
              <a:buNone/>
            </a:pPr>
            <a:r>
              <a:rPr lang="el-GR" altLang="el-GR" dirty="0"/>
              <a:t>Ιδιαίτερη φροντίδα καταβάλλεται ώστε κάποιος χαρακτηριστικός ήχος να σηματοδοτεί την αλλαγή σελίδας. Εννοείται ότι στο σι ντι είναι γραμμένος ο τίτλος της ιστορίας ούτως ώστε τα παιδιά να τα ξαναβάζουν πίσω στη θέση τους</a:t>
            </a:r>
            <a:r>
              <a:rPr lang="en-US" altLang="el-GR" dirty="0"/>
              <a:t>.</a:t>
            </a:r>
            <a:endParaRPr lang="el-GR" altLang="el-GR" dirty="0"/>
          </a:p>
          <a:p>
            <a:endParaRPr lang="el-GR" dirty="0"/>
          </a:p>
        </p:txBody>
      </p:sp>
      <p:pic>
        <p:nvPicPr>
          <p:cNvPr id="8" name="Picture 4" descr="CD"/>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4860032" y="1844823"/>
            <a:ext cx="3600400" cy="3991191"/>
          </a:xfrm>
        </p:spPr>
      </p:pic>
    </p:spTree>
    <p:custDataLst>
      <p:tags r:id="rId1"/>
    </p:custDataLst>
    <p:extLst>
      <p:ext uri="{BB962C8B-B14F-4D97-AF65-F5344CB8AC3E}">
        <p14:creationId xmlns:p14="http://schemas.microsoft.com/office/powerpoint/2010/main" val="2259712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l-GR" dirty="0" smtClean="0"/>
              <a:t>Τακτοποίηση </a:t>
            </a:r>
            <a:r>
              <a:rPr lang="el-GR" altLang="el-GR" dirty="0"/>
              <a:t>τ</a:t>
            </a:r>
            <a:r>
              <a:rPr lang="el-GR" altLang="el-GR" dirty="0" smtClean="0"/>
              <a:t>ων βιβλίων</a:t>
            </a:r>
            <a:endParaRPr lang="el-GR" dirty="0"/>
          </a:p>
        </p:txBody>
      </p:sp>
      <p:sp>
        <p:nvSpPr>
          <p:cNvPr id="3" name="Θέση περιεχομένου 2"/>
          <p:cNvSpPr>
            <a:spLocks noGrp="1"/>
          </p:cNvSpPr>
          <p:nvPr>
            <p:ph sz="half" idx="1"/>
          </p:nvPr>
        </p:nvSpPr>
        <p:spPr/>
        <p:txBody>
          <a:bodyPr>
            <a:noAutofit/>
          </a:bodyPr>
          <a:lstStyle/>
          <a:p>
            <a:pPr marL="0" indent="0">
              <a:spcBef>
                <a:spcPts val="500"/>
              </a:spcBef>
              <a:buNone/>
            </a:pPr>
            <a:r>
              <a:rPr lang="el-GR" altLang="el-GR" sz="2600" dirty="0"/>
              <a:t>Η σωστή τακτοποίηση των βιβλίων στη </a:t>
            </a:r>
            <a:r>
              <a:rPr lang="el-GR" altLang="el-GR" sz="2600" dirty="0" smtClean="0"/>
              <a:t>βιβλιοθήκη</a:t>
            </a:r>
            <a:r>
              <a:rPr lang="el-GR" altLang="el-GR" sz="2600" dirty="0"/>
              <a:t>:</a:t>
            </a:r>
          </a:p>
          <a:p>
            <a:pPr>
              <a:spcBef>
                <a:spcPts val="500"/>
              </a:spcBef>
            </a:pPr>
            <a:r>
              <a:rPr lang="el-GR" altLang="el-GR" sz="2600" dirty="0" smtClean="0"/>
              <a:t>Βοηθά </a:t>
            </a:r>
            <a:r>
              <a:rPr lang="el-GR" altLang="el-GR" sz="2600" dirty="0"/>
              <a:t>τους αναγνώστες να βρίσκουν το βιβλίο που </a:t>
            </a:r>
            <a:r>
              <a:rPr lang="el-GR" altLang="el-GR" sz="2600" dirty="0" smtClean="0"/>
              <a:t>θέλουν.</a:t>
            </a:r>
            <a:endParaRPr lang="el-GR" altLang="el-GR" sz="2600" dirty="0"/>
          </a:p>
          <a:p>
            <a:pPr>
              <a:spcBef>
                <a:spcPts val="500"/>
              </a:spcBef>
            </a:pPr>
            <a:r>
              <a:rPr lang="el-GR" altLang="el-GR" sz="2600" dirty="0" smtClean="0"/>
              <a:t>Προσελκύει </a:t>
            </a:r>
            <a:r>
              <a:rPr lang="el-GR" altLang="el-GR" sz="2600" dirty="0"/>
              <a:t>τα παιδιά ώστε να διαβάζουν </a:t>
            </a:r>
            <a:r>
              <a:rPr lang="el-GR" altLang="el-GR" sz="2600" dirty="0" smtClean="0"/>
              <a:t>βιβλία.</a:t>
            </a:r>
            <a:endParaRPr lang="el-GR" altLang="el-GR" sz="2600" dirty="0"/>
          </a:p>
          <a:p>
            <a:pPr>
              <a:spcBef>
                <a:spcPts val="500"/>
              </a:spcBef>
            </a:pPr>
            <a:r>
              <a:rPr lang="el-GR" altLang="el-GR" sz="2600" dirty="0" smtClean="0"/>
              <a:t>Συμβάλλει </a:t>
            </a:r>
            <a:r>
              <a:rPr lang="el-GR" altLang="el-GR" sz="2600" dirty="0"/>
              <a:t>στην κατάκτηση της γραπτής </a:t>
            </a:r>
            <a:r>
              <a:rPr lang="el-GR" altLang="el-GR" sz="2600" dirty="0" smtClean="0"/>
              <a:t>γλώσσας.</a:t>
            </a:r>
            <a:endParaRPr lang="el-GR" altLang="el-GR" sz="2600" dirty="0"/>
          </a:p>
          <a:p>
            <a:pPr marL="0" indent="0">
              <a:spcBef>
                <a:spcPts val="500"/>
              </a:spcBef>
              <a:buNone/>
            </a:pPr>
            <a:endParaRPr lang="el-GR" sz="2600" dirty="0"/>
          </a:p>
        </p:txBody>
      </p:sp>
      <p:sp>
        <p:nvSpPr>
          <p:cNvPr id="8" name="Θέση περιεχομένου 7"/>
          <p:cNvSpPr>
            <a:spLocks noGrp="1"/>
          </p:cNvSpPr>
          <p:nvPr>
            <p:ph sz="half" idx="2"/>
          </p:nvPr>
        </p:nvSpPr>
        <p:spPr/>
        <p:txBody>
          <a:bodyPr>
            <a:normAutofit/>
          </a:bodyPr>
          <a:lstStyle/>
          <a:p>
            <a:pPr marL="0" indent="0">
              <a:buNone/>
            </a:pPr>
            <a:r>
              <a:rPr lang="el-GR" altLang="el-GR" sz="2600" dirty="0"/>
              <a:t>Γιατί, τόσο </a:t>
            </a:r>
            <a:r>
              <a:rPr lang="el-GR" altLang="el-GR" sz="2600" b="1" dirty="0"/>
              <a:t>η βιβλιοθήκη των παιδιών</a:t>
            </a:r>
            <a:r>
              <a:rPr lang="el-GR" altLang="el-GR" sz="2600" dirty="0"/>
              <a:t> όσο και εκείνη </a:t>
            </a:r>
            <a:r>
              <a:rPr lang="el-GR" altLang="el-GR" sz="2600" b="1" dirty="0"/>
              <a:t>της νηπιαγωγού</a:t>
            </a:r>
            <a:r>
              <a:rPr lang="el-GR" altLang="el-GR" sz="2600" dirty="0"/>
              <a:t>, ακόμη και αν βρίσκεται μέσα στο γραφείο της, πρέπει να είναι </a:t>
            </a:r>
            <a:r>
              <a:rPr lang="el-GR" altLang="el-GR" sz="2600" b="1" dirty="0"/>
              <a:t>καλά εξοπλισμένη</a:t>
            </a:r>
            <a:r>
              <a:rPr lang="el-GR" altLang="el-GR" sz="2600" dirty="0"/>
              <a:t> και </a:t>
            </a:r>
            <a:r>
              <a:rPr lang="el-GR" altLang="el-GR" sz="2600" b="1" dirty="0"/>
              <a:t>όμορφα τακτοποιημένη</a:t>
            </a:r>
            <a:r>
              <a:rPr lang="el-GR" altLang="el-GR" sz="2600" dirty="0"/>
              <a:t>.</a:t>
            </a:r>
          </a:p>
          <a:p>
            <a:endParaRPr lang="el-GR" sz="2600" dirty="0"/>
          </a:p>
        </p:txBody>
      </p:sp>
    </p:spTree>
    <p:custDataLst>
      <p:tags r:id="rId1"/>
    </p:custDataLst>
    <p:extLst>
      <p:ext uri="{BB962C8B-B14F-4D97-AF65-F5344CB8AC3E}">
        <p14:creationId xmlns:p14="http://schemas.microsoft.com/office/powerpoint/2010/main" val="2790845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smtClean="0"/>
              <a:t>Παραμελημένη βιβλιοθήκη</a:t>
            </a:r>
            <a:endParaRPr lang="el-GR" dirty="0"/>
          </a:p>
        </p:txBody>
      </p:sp>
      <p:sp>
        <p:nvSpPr>
          <p:cNvPr id="4" name="Θέση περιεχομένου 3" descr="Παιδική Βιβλιοθήκη"/>
          <p:cNvSpPr>
            <a:spLocks noGrp="1"/>
          </p:cNvSpPr>
          <p:nvPr>
            <p:ph sz="half" idx="2"/>
          </p:nvPr>
        </p:nvSpPr>
        <p:spPr/>
        <p:txBody>
          <a:bodyPr/>
          <a:lstStyle/>
          <a:p>
            <a:pPr marL="0" indent="0">
              <a:buNone/>
            </a:pPr>
            <a:r>
              <a:rPr lang="el-GR" altLang="el-GR" dirty="0"/>
              <a:t>Αυτή η Παιδική Βιβλιοθήκη, δίνει την εντύπωση ότι η ανάγνωση βιβλίων δεν αποτελεί προτεραιότητα σε αυτό το σχολείο.</a:t>
            </a:r>
          </a:p>
          <a:p>
            <a:endParaRPr lang="el-GR" dirty="0"/>
          </a:p>
        </p:txBody>
      </p:sp>
      <p:pic>
        <p:nvPicPr>
          <p:cNvPr id="5" name="Picture 3" descr="Βιβλιοθήκη παραμελημένη"/>
          <p:cNvPicPr>
            <a:picLocks noGrp="1" noChangeAspect="1" noChangeArrowheads="1"/>
          </p:cNvPicPr>
          <p:nvPr>
            <p:ph sz="half" idx="1"/>
          </p:nvPr>
        </p:nvPicPr>
        <p:blipFill>
          <a:blip r:embed="rId3" cstate="screen">
            <a:extLst>
              <a:ext uri="{28A0092B-C50C-407E-A947-70E740481C1C}">
                <a14:useLocalDpi xmlns:a14="http://schemas.microsoft.com/office/drawing/2010/main"/>
              </a:ext>
            </a:extLst>
          </a:blip>
          <a:srcRect/>
          <a:stretch>
            <a:fillRect/>
          </a:stretch>
        </p:blipFill>
        <p:spPr bwMode="auto">
          <a:xfrm>
            <a:off x="395536" y="1772816"/>
            <a:ext cx="4038600" cy="330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623655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l-GR" dirty="0" smtClean="0"/>
              <a:t>Καλά </a:t>
            </a:r>
            <a:r>
              <a:rPr lang="el-GR" altLang="el-GR" dirty="0"/>
              <a:t>εξοπλισμένη και όμορφα </a:t>
            </a:r>
            <a:r>
              <a:rPr lang="el-GR" altLang="el-GR" dirty="0" smtClean="0"/>
              <a:t>τακτοποιημένη βιβλιοθήκη</a:t>
            </a:r>
            <a:endParaRPr lang="el-GR" dirty="0"/>
          </a:p>
        </p:txBody>
      </p:sp>
      <p:sp>
        <p:nvSpPr>
          <p:cNvPr id="3" name="Θέση περιεχομένου 2"/>
          <p:cNvSpPr>
            <a:spLocks noGrp="1"/>
          </p:cNvSpPr>
          <p:nvPr>
            <p:ph sz="half" idx="1"/>
          </p:nvPr>
        </p:nvSpPr>
        <p:spPr>
          <a:xfrm>
            <a:off x="457200" y="1600200"/>
            <a:ext cx="3178696" cy="4525963"/>
          </a:xfrm>
        </p:spPr>
        <p:txBody>
          <a:bodyPr/>
          <a:lstStyle/>
          <a:p>
            <a:pPr marL="0" indent="0">
              <a:buNone/>
            </a:pPr>
            <a:r>
              <a:rPr lang="el-GR" altLang="el-GR" dirty="0"/>
              <a:t>Αντίθετα, αυτή η βιβλιοθήκη της νηπιαγωγού δίνει την εντύπωση ότι σε αυτό το σχολείο σέβονται το βιβλίο.</a:t>
            </a:r>
          </a:p>
          <a:p>
            <a:endParaRPr lang="el-GR" dirty="0"/>
          </a:p>
        </p:txBody>
      </p:sp>
      <p:pic>
        <p:nvPicPr>
          <p:cNvPr id="5" name="Picture 5" descr="Βιβλιοθήκη νηπιαγωγού"/>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4010791" y="1700808"/>
            <a:ext cx="4671817" cy="388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3424024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l-GR" dirty="0" smtClean="0"/>
              <a:t>Τακτοποίηση βιβλίων με </a:t>
            </a:r>
            <a:r>
              <a:rPr lang="el-GR" altLang="el-GR" dirty="0"/>
              <a:t>τοποθέτηση φωτοτυπιών των εξωφύλλων </a:t>
            </a:r>
            <a:endParaRPr lang="el-GR" dirty="0"/>
          </a:p>
        </p:txBody>
      </p:sp>
      <p:sp>
        <p:nvSpPr>
          <p:cNvPr id="3" name="Θέση περιεχομένου 2"/>
          <p:cNvSpPr>
            <a:spLocks noGrp="1"/>
          </p:cNvSpPr>
          <p:nvPr>
            <p:ph sz="half" idx="1"/>
          </p:nvPr>
        </p:nvSpPr>
        <p:spPr/>
        <p:txBody>
          <a:bodyPr>
            <a:noAutofit/>
          </a:bodyPr>
          <a:lstStyle/>
          <a:p>
            <a:pPr marL="0" indent="0">
              <a:buNone/>
            </a:pPr>
            <a:r>
              <a:rPr lang="el-GR" altLang="el-GR" sz="2400" dirty="0"/>
              <a:t>Για να επανατοποθετούνται σωστά τα βιβλία, μια πρώτη σκέψη θα ήταν η </a:t>
            </a:r>
            <a:r>
              <a:rPr lang="el-GR" altLang="el-GR" sz="2400" b="1" dirty="0"/>
              <a:t>τοποθέτηση φωτοτυπιών των εξωφύλλων των βιβλίων</a:t>
            </a:r>
            <a:r>
              <a:rPr lang="el-GR" altLang="el-GR" sz="2400" dirty="0"/>
              <a:t>. Όμως, ενώ αυτό εξασφαλίζει την οργάνωση της βιβλιοθήκης, ‘</a:t>
            </a:r>
            <a:r>
              <a:rPr lang="el-GR" altLang="el-GR" sz="2400" b="1" dirty="0"/>
              <a:t>καταστρέφει</a:t>
            </a:r>
            <a:r>
              <a:rPr lang="el-GR" altLang="el-GR" sz="2400" dirty="0"/>
              <a:t>’ </a:t>
            </a:r>
            <a:r>
              <a:rPr lang="el-GR" altLang="el-GR" sz="2400" b="1" dirty="0"/>
              <a:t>τον αναγνωστικό στόχο</a:t>
            </a:r>
            <a:r>
              <a:rPr lang="el-GR" altLang="el-GR" sz="2400" dirty="0"/>
              <a:t>. </a:t>
            </a:r>
            <a:r>
              <a:rPr lang="el-GR" altLang="el-GR" sz="2400" b="1" dirty="0"/>
              <a:t>Κανείς δε διαβάζει τον τίτλο</a:t>
            </a:r>
            <a:r>
              <a:rPr lang="el-GR" altLang="el-GR" sz="2400" dirty="0"/>
              <a:t>, όταν μπορεί να αναγνωρίσει την εικόνα. </a:t>
            </a:r>
          </a:p>
          <a:p>
            <a:endParaRPr lang="el-GR" sz="2400" dirty="0"/>
          </a:p>
        </p:txBody>
      </p:sp>
      <p:pic>
        <p:nvPicPr>
          <p:cNvPr id="7" name="Picture 7" descr="Παιδική Βιβλιοθήκη"/>
          <p:cNvPicPr>
            <a:picLocks noGrp="1" noChangeAspect="1" noChangeArrowheads="1"/>
          </p:cNvPicPr>
          <p:nvPr>
            <p:ph sz="half" idx="2"/>
          </p:nvPr>
        </p:nvPicPr>
        <p:blipFill rotWithShape="1">
          <a:blip r:embed="rId3" cstate="screen">
            <a:extLst>
              <a:ext uri="{28A0092B-C50C-407E-A947-70E740481C1C}">
                <a14:useLocalDpi xmlns:a14="http://schemas.microsoft.com/office/drawing/2010/main"/>
              </a:ext>
            </a:extLst>
          </a:blip>
          <a:srcRect/>
          <a:stretch/>
        </p:blipFill>
        <p:spPr bwMode="auto">
          <a:xfrm>
            <a:off x="4716016" y="1772816"/>
            <a:ext cx="4038600" cy="338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832068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l-GR" dirty="0"/>
              <a:t>Τακτοποίηση βιβλίων με τοποθέτηση φωτοτυπιών </a:t>
            </a:r>
            <a:r>
              <a:rPr lang="el-GR" altLang="el-GR" dirty="0" smtClean="0"/>
              <a:t>του τίτλου</a:t>
            </a:r>
            <a:endParaRPr lang="el-GR" dirty="0"/>
          </a:p>
        </p:txBody>
      </p:sp>
      <p:sp>
        <p:nvSpPr>
          <p:cNvPr id="3" name="Θέση περιεχομένου 2"/>
          <p:cNvSpPr>
            <a:spLocks noGrp="1"/>
          </p:cNvSpPr>
          <p:nvPr>
            <p:ph sz="half" idx="1"/>
          </p:nvPr>
        </p:nvSpPr>
        <p:spPr/>
        <p:txBody>
          <a:bodyPr/>
          <a:lstStyle/>
          <a:p>
            <a:pPr marL="0" indent="0">
              <a:buNone/>
            </a:pPr>
            <a:r>
              <a:rPr lang="el-GR" dirty="0"/>
              <a:t>Αντίθετα, αν αναρτηθεί </a:t>
            </a:r>
            <a:r>
              <a:rPr lang="el-GR" b="1" dirty="0"/>
              <a:t>φωτοτυπία μόνο του τίτλου</a:t>
            </a:r>
            <a:r>
              <a:rPr lang="el-GR" dirty="0"/>
              <a:t> του βιβλίου, τα παιδιά </a:t>
            </a:r>
            <a:r>
              <a:rPr lang="el-GR" b="1" dirty="0"/>
              <a:t>θα ‘αναγκαστούν’ να διαβάσουν </a:t>
            </a:r>
            <a:r>
              <a:rPr lang="el-GR" dirty="0"/>
              <a:t>πριν τοποθετήσουν. </a:t>
            </a:r>
          </a:p>
          <a:p>
            <a:endParaRPr lang="el-GR" dirty="0"/>
          </a:p>
        </p:txBody>
      </p:sp>
      <p:pic>
        <p:nvPicPr>
          <p:cNvPr id="7" name="Picture 5" descr="Παιδική Βιβλιοθήκη με τίτλους"/>
          <p:cNvPicPr>
            <a:picLocks noGrp="1" noChangeAspect="1" noChangeArrowheads="1"/>
          </p:cNvPicPr>
          <p:nvPr>
            <p:ph sz="half" idx="2"/>
          </p:nvPr>
        </p:nvPicPr>
        <p:blipFill rotWithShape="1">
          <a:blip r:embed="rId3" cstate="screen">
            <a:extLst>
              <a:ext uri="{28A0092B-C50C-407E-A947-70E740481C1C}">
                <a14:useLocalDpi xmlns:a14="http://schemas.microsoft.com/office/drawing/2010/main"/>
              </a:ext>
            </a:extLst>
          </a:blip>
          <a:srcRect/>
          <a:stretch/>
        </p:blipFill>
        <p:spPr bwMode="auto">
          <a:xfrm>
            <a:off x="5088870" y="1600200"/>
            <a:ext cx="3157259"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7694950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l-GR" dirty="0"/>
              <a:t>Τακτοποίηση βιβλίων με τοποθέτηση </a:t>
            </a:r>
            <a:r>
              <a:rPr lang="el-GR" altLang="el-GR" dirty="0" smtClean="0"/>
              <a:t>καρτελών με τον τίτλο</a:t>
            </a:r>
            <a:endParaRPr lang="el-GR" dirty="0"/>
          </a:p>
        </p:txBody>
      </p:sp>
      <p:sp>
        <p:nvSpPr>
          <p:cNvPr id="3" name="Θέση περιεχομένου 2"/>
          <p:cNvSpPr>
            <a:spLocks noGrp="1"/>
          </p:cNvSpPr>
          <p:nvPr>
            <p:ph sz="half" idx="1"/>
          </p:nvPr>
        </p:nvSpPr>
        <p:spPr/>
        <p:txBody>
          <a:bodyPr>
            <a:noAutofit/>
          </a:bodyPr>
          <a:lstStyle/>
          <a:p>
            <a:pPr marL="0" indent="0">
              <a:buNone/>
            </a:pPr>
            <a:r>
              <a:rPr lang="el-GR" sz="2400" dirty="0"/>
              <a:t>Μάλιστα σε μια δεύτερη φάση η φωτοτυπία του τίτλου θα μπορούσε να αντικατασταθεί από </a:t>
            </a:r>
            <a:r>
              <a:rPr lang="el-GR" sz="2400" b="1" dirty="0"/>
              <a:t>μια καρτέλα με τον τίτλο γραμμένο από τη νηπιαγωγό στον υπολογιστή</a:t>
            </a:r>
            <a:r>
              <a:rPr lang="el-GR" sz="2400" dirty="0"/>
              <a:t>. Με αυτόν τον τρόπο η ανάγνωση θα περιοριστεί μόνο στα ‘γράμματα’ και όχι στο χρώμα και τον ιδιαίτερο σχεδιασμό της γραμματοσειράς.</a:t>
            </a:r>
          </a:p>
          <a:p>
            <a:pPr marL="0" indent="0">
              <a:buNone/>
            </a:pPr>
            <a:endParaRPr lang="el-GR" sz="2400" dirty="0"/>
          </a:p>
        </p:txBody>
      </p:sp>
      <p:pic>
        <p:nvPicPr>
          <p:cNvPr id="7" name="Picture 5" descr="Παιδική Βιβλιοθήκη με καρτέλες"/>
          <p:cNvPicPr>
            <a:picLocks noGrp="1" noChangeAspect="1" noChangeArrowheads="1"/>
          </p:cNvPicPr>
          <p:nvPr>
            <p:ph sz="half" idx="2"/>
          </p:nvPr>
        </p:nvPicPr>
        <p:blipFill rotWithShape="1">
          <a:blip r:embed="rId3" cstate="screen">
            <a:extLst>
              <a:ext uri="{28A0092B-C50C-407E-A947-70E740481C1C}">
                <a14:useLocalDpi xmlns:a14="http://schemas.microsoft.com/office/drawing/2010/main"/>
              </a:ext>
            </a:extLst>
          </a:blip>
          <a:srcRect/>
          <a:stretch/>
        </p:blipFill>
        <p:spPr bwMode="auto">
          <a:xfrm>
            <a:off x="4829043" y="1772816"/>
            <a:ext cx="3847413" cy="3523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9952041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Ε</a:t>
            </a:r>
            <a:r>
              <a:rPr lang="el-GR" altLang="el-GR" dirty="0" smtClean="0"/>
              <a:t>ιδολογική </a:t>
            </a:r>
            <a:r>
              <a:rPr lang="el-GR" altLang="el-GR" dirty="0"/>
              <a:t>κατάταξη των βιβλίων</a:t>
            </a:r>
            <a:endParaRPr lang="el-GR" dirty="0"/>
          </a:p>
        </p:txBody>
      </p:sp>
      <p:sp>
        <p:nvSpPr>
          <p:cNvPr id="3" name="Θέση περιεχομένου 2" descr="κατάταξη των βιβλίων ανά είδος"/>
          <p:cNvSpPr>
            <a:spLocks noGrp="1"/>
          </p:cNvSpPr>
          <p:nvPr>
            <p:ph sz="half" idx="1"/>
          </p:nvPr>
        </p:nvSpPr>
        <p:spPr/>
        <p:txBody>
          <a:bodyPr>
            <a:normAutofit/>
          </a:bodyPr>
          <a:lstStyle/>
          <a:p>
            <a:pPr marL="0" indent="0">
              <a:buNone/>
            </a:pPr>
            <a:r>
              <a:rPr lang="el-GR" dirty="0"/>
              <a:t>Μια άλλη επιλογή θα μπορούσε να είναι η </a:t>
            </a:r>
            <a:r>
              <a:rPr lang="el-GR" b="1" dirty="0"/>
              <a:t>ειδολογική κατάταξη </a:t>
            </a:r>
            <a:r>
              <a:rPr lang="el-GR" dirty="0"/>
              <a:t>των βιβλίων: Παραμύθια, κόμικς, μύθοι, λεξικά, βιβλία γνώσεων κ.λπ. </a:t>
            </a:r>
          </a:p>
          <a:p>
            <a:pPr marL="0" indent="0">
              <a:buNone/>
            </a:pPr>
            <a:r>
              <a:rPr lang="el-GR" dirty="0"/>
              <a:t>Τώρα τα παιδιά συζητούν και μαθαίνουν τα διάφορα είδη βιβλίων.</a:t>
            </a:r>
          </a:p>
          <a:p>
            <a:pPr marL="0" indent="0">
              <a:buNone/>
            </a:pPr>
            <a:endParaRPr lang="el-GR" dirty="0"/>
          </a:p>
        </p:txBody>
      </p:sp>
      <p:pic>
        <p:nvPicPr>
          <p:cNvPr id="5" name="Content Placeholder 4" descr="015"/>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4648200" y="1936952"/>
            <a:ext cx="4038600" cy="3852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716683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4406900"/>
            <a:ext cx="7450087" cy="1362075"/>
          </a:xfrm>
        </p:spPr>
        <p:txBody>
          <a:bodyPr>
            <a:noAutofit/>
          </a:bodyPr>
          <a:lstStyle/>
          <a:p>
            <a:r>
              <a:rPr lang="el-GR" sz="3200" dirty="0" smtClean="0"/>
              <a:t>Αναγνωστικές Δραστηριότητες στη Γωνιά της Βιβλιοθήκης</a:t>
            </a:r>
            <a:endParaRPr lang="el-GR" sz="3200" dirty="0"/>
          </a:p>
        </p:txBody>
      </p:sp>
      <p:sp>
        <p:nvSpPr>
          <p:cNvPr id="5" name="Text Placeholder 4"/>
          <p:cNvSpPr>
            <a:spLocks noGrp="1"/>
          </p:cNvSpPr>
          <p:nvPr>
            <p:ph type="body" idx="1"/>
          </p:nvPr>
        </p:nvSpPr>
        <p:spPr/>
        <p:txBody>
          <a:bodyPr/>
          <a:lstStyle/>
          <a:p>
            <a:endParaRPr lang="el-GR"/>
          </a:p>
        </p:txBody>
      </p:sp>
    </p:spTree>
    <p:custDataLst>
      <p:tags r:id="rId1"/>
    </p:custDataLst>
    <p:extLst>
      <p:ext uri="{BB962C8B-B14F-4D97-AF65-F5344CB8AC3E}">
        <p14:creationId xmlns:p14="http://schemas.microsoft.com/office/powerpoint/2010/main" val="2061711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smtClean="0"/>
              <a:t>Ιδιαίτερα </a:t>
            </a:r>
            <a:r>
              <a:rPr lang="el-GR" altLang="el-GR" dirty="0"/>
              <a:t>γνωρίσματα κάθε είδους</a:t>
            </a:r>
            <a:endParaRPr lang="el-GR" dirty="0"/>
          </a:p>
        </p:txBody>
      </p:sp>
      <p:sp>
        <p:nvSpPr>
          <p:cNvPr id="3" name="Θέση περιεχομένου 2"/>
          <p:cNvSpPr>
            <a:spLocks noGrp="1"/>
          </p:cNvSpPr>
          <p:nvPr>
            <p:ph sz="half" idx="1"/>
          </p:nvPr>
        </p:nvSpPr>
        <p:spPr/>
        <p:txBody>
          <a:bodyPr/>
          <a:lstStyle/>
          <a:p>
            <a:pPr marL="0" indent="0">
              <a:buNone/>
            </a:pPr>
            <a:r>
              <a:rPr lang="el-GR" altLang="el-GR" dirty="0"/>
              <a:t>Ασκήσεις, όπως αυτή, θα βοηθήσει τα παιδιά να συζητήσουν για τα ιδιαίτερα γνωρίσματα κάθε είδους.</a:t>
            </a:r>
          </a:p>
          <a:p>
            <a:endParaRPr lang="el-GR" dirty="0"/>
          </a:p>
        </p:txBody>
      </p:sp>
      <p:pic>
        <p:nvPicPr>
          <p:cNvPr id="5" name="Picture 8" descr="Φύλλο εργασίας"/>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4648200" y="1714853"/>
            <a:ext cx="4038600" cy="4296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191897" y="5658254"/>
            <a:ext cx="472173" cy="360040"/>
          </a:xfrm>
          <a:prstGeom prst="rect">
            <a:avLst/>
          </a:prstGeom>
        </p:spPr>
        <p:txBody>
          <a:bodyPr vert="horz" wrap="square" lIns="91440" tIns="45720" rIns="91440" bIns="45720" rtlCol="0" anchor="ctr">
            <a:noAutofit/>
          </a:bodyPr>
          <a:lstStyle/>
          <a:p>
            <a:r>
              <a:rPr lang="el-GR" b="1" dirty="0" smtClean="0">
                <a:latin typeface="+mj-lt"/>
              </a:rPr>
              <a:t>[1]</a:t>
            </a:r>
          </a:p>
        </p:txBody>
      </p:sp>
    </p:spTree>
    <p:custDataLst>
      <p:tags r:id="rId1"/>
    </p:custDataLst>
    <p:extLst>
      <p:ext uri="{BB962C8B-B14F-4D97-AF65-F5344CB8AC3E}">
        <p14:creationId xmlns:p14="http://schemas.microsoft.com/office/powerpoint/2010/main" val="35038034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l-GR" dirty="0" smtClean="0"/>
              <a:t>«Ποικίλο έντυπο υλικό» (1/2)</a:t>
            </a:r>
            <a:endParaRPr lang="el-GR" dirty="0"/>
          </a:p>
        </p:txBody>
      </p:sp>
      <p:sp>
        <p:nvSpPr>
          <p:cNvPr id="3" name="Θέση περιεχομένου 2"/>
          <p:cNvSpPr>
            <a:spLocks noGrp="1"/>
          </p:cNvSpPr>
          <p:nvPr>
            <p:ph sz="half" idx="1"/>
          </p:nvPr>
        </p:nvSpPr>
        <p:spPr/>
        <p:txBody>
          <a:bodyPr>
            <a:noAutofit/>
          </a:bodyPr>
          <a:lstStyle/>
          <a:p>
            <a:pPr marL="0" indent="0">
              <a:buNone/>
            </a:pPr>
            <a:r>
              <a:rPr lang="el-GR" altLang="el-GR" sz="2500" dirty="0"/>
              <a:t>Τα παιδιά οφείλουν να συνειδητοποιήσουν τα διάφορα </a:t>
            </a:r>
            <a:r>
              <a:rPr lang="el-GR" altLang="el-GR" sz="2500" dirty="0" err="1"/>
              <a:t>κειμενικά</a:t>
            </a:r>
            <a:r>
              <a:rPr lang="el-GR" altLang="el-GR" sz="2500" dirty="0"/>
              <a:t> είδη και να αναγνωρίσουν τα ιδιαίτερα χαρακτηριστικά τους. Στη γωνιά της βιβλιοθήκης μελετούν μια ευρεία γκάμα εντύπων, συζητούν και αναγνωρίζουν την ιδιαιτερότητα του κάθε είδους.</a:t>
            </a:r>
          </a:p>
          <a:p>
            <a:endParaRPr lang="el-GR" sz="2500" dirty="0"/>
          </a:p>
        </p:txBody>
      </p:sp>
      <p:pic>
        <p:nvPicPr>
          <p:cNvPr id="1026" name="Picture 2" descr="Διαφορετικά κειμενικά είδη"/>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4644008" y="1844824"/>
            <a:ext cx="4038600" cy="3405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2388612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«Ποικίλο έντυπο υλικό</a:t>
            </a:r>
            <a:r>
              <a:rPr lang="el-GR" altLang="el-GR" dirty="0" smtClean="0"/>
              <a:t>» (2/2</a:t>
            </a:r>
            <a:r>
              <a:rPr lang="el-GR" altLang="el-GR" dirty="0"/>
              <a:t>)</a:t>
            </a:r>
            <a:endParaRPr lang="el-GR" dirty="0"/>
          </a:p>
        </p:txBody>
      </p:sp>
      <p:sp>
        <p:nvSpPr>
          <p:cNvPr id="3" name="Θέση περιεχομένου 2"/>
          <p:cNvSpPr>
            <a:spLocks noGrp="1"/>
          </p:cNvSpPr>
          <p:nvPr>
            <p:ph sz="half" idx="1"/>
          </p:nvPr>
        </p:nvSpPr>
        <p:spPr/>
        <p:txBody>
          <a:bodyPr>
            <a:noAutofit/>
          </a:bodyPr>
          <a:lstStyle/>
          <a:p>
            <a:pPr marL="0" indent="0">
              <a:buNone/>
            </a:pPr>
            <a:r>
              <a:rPr lang="el-GR" altLang="el-GR" sz="2600" dirty="0"/>
              <a:t>Για τον έλεγχο των γνώσεών τους, δίνονται στα παιδιά φωτοτυπίες από τις σελίδες διαφόρων εντύπων. Η νηπιαγωγός τους ζητά να δουν, να συγκρίνουν και να ανακαλύψουν ποιο είναι αυτό και να τοποθετήσουν την φωτοτυπία δίπλα στο βιβλίο.</a:t>
            </a:r>
          </a:p>
          <a:p>
            <a:endParaRPr lang="el-GR" sz="2600" dirty="0"/>
          </a:p>
        </p:txBody>
      </p:sp>
      <p:pic>
        <p:nvPicPr>
          <p:cNvPr id="9" name="Picture 4" descr="Διαφορετικά κειμενικά είδη"/>
          <p:cNvPicPr>
            <a:picLocks noGrp="1" noChangeAspect="1" noChangeArrowheads="1"/>
          </p:cNvPicPr>
          <p:nvPr>
            <p:ph sz="half" idx="2"/>
          </p:nvPr>
        </p:nvPicPr>
        <p:blipFill rotWithShape="1">
          <a:blip r:embed="rId3" cstate="screen">
            <a:extLst>
              <a:ext uri="{28A0092B-C50C-407E-A947-70E740481C1C}">
                <a14:useLocalDpi xmlns:a14="http://schemas.microsoft.com/office/drawing/2010/main"/>
              </a:ext>
            </a:extLst>
          </a:blip>
          <a:srcRect/>
          <a:stretch/>
        </p:blipFill>
        <p:spPr bwMode="auto">
          <a:xfrm>
            <a:off x="5148064" y="1772816"/>
            <a:ext cx="3090421" cy="3350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1703117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descr="βιβλία  κατά αλφαβητική σειρά του συγγραφέα"/>
          <p:cNvSpPr>
            <a:spLocks noGrp="1"/>
          </p:cNvSpPr>
          <p:nvPr>
            <p:ph type="title"/>
          </p:nvPr>
        </p:nvSpPr>
        <p:spPr/>
        <p:txBody>
          <a:bodyPr>
            <a:normAutofit fontScale="90000"/>
          </a:bodyPr>
          <a:lstStyle/>
          <a:p>
            <a:r>
              <a:rPr lang="el-GR" altLang="el-GR" dirty="0" smtClean="0"/>
              <a:t>Ταξινόμηση κατά </a:t>
            </a:r>
            <a:r>
              <a:rPr lang="el-GR" altLang="el-GR" dirty="0"/>
              <a:t>αλφαβητική σειρά με βάση το όνομα του συγγραφέα</a:t>
            </a:r>
            <a:endParaRPr lang="el-GR" dirty="0"/>
          </a:p>
        </p:txBody>
      </p:sp>
      <p:sp>
        <p:nvSpPr>
          <p:cNvPr id="3" name="Θέση περιεχομένου 2"/>
          <p:cNvSpPr>
            <a:spLocks noGrp="1"/>
          </p:cNvSpPr>
          <p:nvPr>
            <p:ph sz="half" idx="1"/>
          </p:nvPr>
        </p:nvSpPr>
        <p:spPr/>
        <p:txBody>
          <a:bodyPr>
            <a:normAutofit fontScale="92500"/>
          </a:bodyPr>
          <a:lstStyle/>
          <a:p>
            <a:pPr marL="0" indent="0">
              <a:buNone/>
            </a:pPr>
            <a:r>
              <a:rPr lang="el-GR" dirty="0"/>
              <a:t>Τα βιβλία, στις περισσότερες βιβλιοθήκες, τοποθετούνται </a:t>
            </a:r>
            <a:r>
              <a:rPr lang="el-GR" b="1" dirty="0"/>
              <a:t>κατά αλφαβητική σειρά με βάση το όνομα του συγγραφέα</a:t>
            </a:r>
            <a:r>
              <a:rPr lang="el-GR" dirty="0"/>
              <a:t>. Θα μπορούσε να συμβεί και στο σχολείο, με τα βιβλία όλων των συγγραφέων που αρχίζουν από το ίδιο γράμμα να βρίσκονται μαζί.</a:t>
            </a:r>
          </a:p>
          <a:p>
            <a:endParaRPr lang="el-GR" dirty="0"/>
          </a:p>
        </p:txBody>
      </p:sp>
      <p:pic>
        <p:nvPicPr>
          <p:cNvPr id="5" name="Picture 6" descr="023"/>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4668808" y="1600200"/>
            <a:ext cx="399738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1683615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συμβολή των ταξινομήσεων</a:t>
            </a:r>
            <a:endParaRPr lang="el-GR" dirty="0"/>
          </a:p>
        </p:txBody>
      </p:sp>
      <p:sp>
        <p:nvSpPr>
          <p:cNvPr id="3" name="Θέση περιεχομένου 2"/>
          <p:cNvSpPr>
            <a:spLocks noGrp="1"/>
          </p:cNvSpPr>
          <p:nvPr>
            <p:ph sz="half" idx="1"/>
          </p:nvPr>
        </p:nvSpPr>
        <p:spPr/>
        <p:txBody>
          <a:bodyPr>
            <a:noAutofit/>
          </a:bodyPr>
          <a:lstStyle/>
          <a:p>
            <a:pPr marL="0" indent="0">
              <a:buNone/>
            </a:pPr>
            <a:r>
              <a:rPr lang="el-GR" sz="2600" dirty="0"/>
              <a:t>Παρόμοιες ταξινομήσεις συμβάλλουν:</a:t>
            </a:r>
          </a:p>
          <a:p>
            <a:r>
              <a:rPr lang="el-GR" sz="2600" dirty="0"/>
              <a:t>Στη γνώση των </a:t>
            </a:r>
            <a:r>
              <a:rPr lang="el-GR" sz="2600" dirty="0" smtClean="0"/>
              <a:t>γραμμάτων</a:t>
            </a:r>
            <a:r>
              <a:rPr lang="en-US" sz="2600" dirty="0" smtClean="0"/>
              <a:t>.</a:t>
            </a:r>
            <a:endParaRPr lang="el-GR" sz="2600" dirty="0"/>
          </a:p>
          <a:p>
            <a:r>
              <a:rPr lang="el-GR" sz="2600" dirty="0"/>
              <a:t>Στη συνειδητοποίηση της έννοιας του συγγραφέα ως </a:t>
            </a:r>
            <a:r>
              <a:rPr lang="el-GR" sz="2600" dirty="0" smtClean="0"/>
              <a:t>δημιουργού</a:t>
            </a:r>
            <a:r>
              <a:rPr lang="en-US" sz="2600" dirty="0" smtClean="0"/>
              <a:t>.</a:t>
            </a:r>
            <a:endParaRPr lang="el-GR" sz="2600" dirty="0"/>
          </a:p>
          <a:p>
            <a:r>
              <a:rPr lang="el-GR" sz="2600" dirty="0"/>
              <a:t>Στη συνειδητοποίηση στοιχείων του </a:t>
            </a:r>
            <a:r>
              <a:rPr lang="el-GR" sz="2600" dirty="0" smtClean="0"/>
              <a:t>εξωφύλλου</a:t>
            </a:r>
            <a:r>
              <a:rPr lang="en-US" sz="2600" dirty="0" smtClean="0"/>
              <a:t>.</a:t>
            </a:r>
            <a:endParaRPr lang="el-GR" sz="2600" dirty="0"/>
          </a:p>
          <a:p>
            <a:endParaRPr lang="el-GR" sz="2600" dirty="0"/>
          </a:p>
        </p:txBody>
      </p:sp>
      <p:pic>
        <p:nvPicPr>
          <p:cNvPr id="2052" name="Picture 4" descr="Ταξινομημένα βιβλία"/>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4648200" y="1844824"/>
            <a:ext cx="4038600"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2147853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l-GR" dirty="0" smtClean="0"/>
              <a:t>«Ο συγγραφέας»</a:t>
            </a:r>
            <a:endParaRPr lang="el-GR" dirty="0"/>
          </a:p>
        </p:txBody>
      </p:sp>
      <p:sp>
        <p:nvSpPr>
          <p:cNvPr id="3" name="Θέση περιεχομένου 2" descr="Εξώφυλλο του βιβλίου «Λεξικό Συγγραφέων για Παιδιά»"/>
          <p:cNvSpPr>
            <a:spLocks noGrp="1"/>
          </p:cNvSpPr>
          <p:nvPr>
            <p:ph sz="half" idx="1"/>
          </p:nvPr>
        </p:nvSpPr>
        <p:spPr/>
        <p:txBody>
          <a:bodyPr/>
          <a:lstStyle/>
          <a:p>
            <a:pPr marL="0" indent="0">
              <a:buNone/>
            </a:pPr>
            <a:r>
              <a:rPr lang="el-GR" altLang="el-GR" dirty="0"/>
              <a:t>Τα παιδιά μαθαίνουν πληροφορίες για </a:t>
            </a:r>
            <a:r>
              <a:rPr lang="el-GR" altLang="el-GR" dirty="0" smtClean="0"/>
              <a:t>τον </a:t>
            </a:r>
            <a:r>
              <a:rPr lang="el-GR" altLang="el-GR" dirty="0"/>
              <a:t>συγγραφέα και συζητούν για αυτόν. Ενδιαφέρον το βιβλίο των </a:t>
            </a:r>
            <a:r>
              <a:rPr lang="el-GR" altLang="el-GR" dirty="0" err="1"/>
              <a:t>Τσιλιμένη</a:t>
            </a:r>
            <a:r>
              <a:rPr lang="el-GR" altLang="el-GR" dirty="0"/>
              <a:t> &amp; </a:t>
            </a:r>
            <a:r>
              <a:rPr lang="el-GR" altLang="el-GR" dirty="0" err="1"/>
              <a:t>Ξάφη</a:t>
            </a:r>
            <a:r>
              <a:rPr lang="el-GR" altLang="el-GR" dirty="0"/>
              <a:t> </a:t>
            </a:r>
            <a:r>
              <a:rPr lang="el-GR" altLang="el-GR" dirty="0" smtClean="0"/>
              <a:t>«Λεξικό </a:t>
            </a:r>
            <a:r>
              <a:rPr lang="el-GR" altLang="el-GR" dirty="0"/>
              <a:t>Συγγραφέων για </a:t>
            </a:r>
            <a:r>
              <a:rPr lang="el-GR" altLang="el-GR" dirty="0" smtClean="0"/>
              <a:t>Παιδιά». </a:t>
            </a:r>
            <a:endParaRPr lang="el-GR" altLang="el-GR" dirty="0"/>
          </a:p>
          <a:p>
            <a:endParaRPr lang="el-GR" dirty="0"/>
          </a:p>
        </p:txBody>
      </p:sp>
      <p:pic>
        <p:nvPicPr>
          <p:cNvPr id="5" name="Picture 8" descr="Ζέη0"/>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4736162" y="1600200"/>
            <a:ext cx="386267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283968" y="5733256"/>
            <a:ext cx="472173" cy="360040"/>
          </a:xfrm>
          <a:prstGeom prst="rect">
            <a:avLst/>
          </a:prstGeom>
        </p:spPr>
        <p:txBody>
          <a:bodyPr vert="horz" wrap="square" lIns="91440" tIns="45720" rIns="91440" bIns="45720" rtlCol="0" anchor="ctr">
            <a:noAutofit/>
          </a:bodyPr>
          <a:lstStyle/>
          <a:p>
            <a:r>
              <a:rPr lang="el-GR" b="1" dirty="0" smtClean="0">
                <a:latin typeface="+mj-lt"/>
              </a:rPr>
              <a:t>[2]</a:t>
            </a:r>
          </a:p>
        </p:txBody>
      </p:sp>
    </p:spTree>
    <p:custDataLst>
      <p:tags r:id="rId1"/>
    </p:custDataLst>
    <p:extLst>
      <p:ext uri="{BB962C8B-B14F-4D97-AF65-F5344CB8AC3E}">
        <p14:creationId xmlns:p14="http://schemas.microsoft.com/office/powerpoint/2010/main" val="21303402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l-GR" dirty="0" smtClean="0"/>
              <a:t>«Συγγραφείς και τα έργα τους»</a:t>
            </a:r>
            <a:endParaRPr lang="el-GR" dirty="0"/>
          </a:p>
        </p:txBody>
      </p:sp>
      <p:sp>
        <p:nvSpPr>
          <p:cNvPr id="3" name="Θέση περιεχομένου 2" descr="τρισδιάστατες φιγούρες συγγραφέων "/>
          <p:cNvSpPr>
            <a:spLocks noGrp="1"/>
          </p:cNvSpPr>
          <p:nvPr>
            <p:ph sz="half" idx="1"/>
          </p:nvPr>
        </p:nvSpPr>
        <p:spPr/>
        <p:txBody>
          <a:bodyPr>
            <a:noAutofit/>
          </a:bodyPr>
          <a:lstStyle/>
          <a:p>
            <a:pPr marL="0" indent="0">
              <a:buNone/>
            </a:pPr>
            <a:r>
              <a:rPr lang="el-GR" altLang="el-GR" sz="2500" dirty="0"/>
              <a:t>Τα παιδιά δημιουργούν τρισδιάστατες φιγούρες των συγγραφέων (π.χ. </a:t>
            </a:r>
            <a:r>
              <a:rPr lang="el-GR" altLang="el-GR" sz="2500" dirty="0" err="1"/>
              <a:t>Τριβιζάς</a:t>
            </a:r>
            <a:r>
              <a:rPr lang="el-GR" altLang="el-GR" sz="2500" dirty="0"/>
              <a:t>, Περώ) με πλαστικοποιημένες φωτοτυπίες των προσώπων τους και τις τοποθετούν δίπλα στη βιβλιοθήκη. Ορισμένες φορές διαλέγουν συγγραφέα και προσπαθούν να βρουν ένα δικό του βιβλίο.</a:t>
            </a:r>
          </a:p>
          <a:p>
            <a:endParaRPr lang="el-GR" sz="2500" dirty="0"/>
          </a:p>
        </p:txBody>
      </p:sp>
      <p:pic>
        <p:nvPicPr>
          <p:cNvPr id="7" name="Picture 4" descr="IMGP0012"/>
          <p:cNvPicPr>
            <a:picLocks noGrp="1" noChangeAspect="1" noChangeArrowheads="1"/>
          </p:cNvPicPr>
          <p:nvPr>
            <p:ph sz="half" idx="2"/>
          </p:nvPr>
        </p:nvPicPr>
        <p:blipFill rotWithShape="1">
          <a:blip r:embed="rId3" cstate="screen">
            <a:extLst>
              <a:ext uri="{28A0092B-C50C-407E-A947-70E740481C1C}">
                <a14:useLocalDpi xmlns:a14="http://schemas.microsoft.com/office/drawing/2010/main"/>
              </a:ext>
            </a:extLst>
          </a:blip>
          <a:srcRect/>
          <a:stretch/>
        </p:blipFill>
        <p:spPr bwMode="auto">
          <a:xfrm>
            <a:off x="4644008" y="1772816"/>
            <a:ext cx="4038600" cy="368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2472160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l-GR" dirty="0" smtClean="0"/>
              <a:t>«Το πορτρέτο του </a:t>
            </a:r>
            <a:r>
              <a:rPr lang="el-GR" altLang="el-GR" dirty="0"/>
              <a:t>συγγραφέα» </a:t>
            </a:r>
            <a:r>
              <a:rPr lang="el-GR" altLang="el-GR" dirty="0" smtClean="0"/>
              <a:t>(1/2</a:t>
            </a:r>
            <a:r>
              <a:rPr lang="el-GR" altLang="el-GR" dirty="0"/>
              <a:t>)</a:t>
            </a:r>
          </a:p>
        </p:txBody>
      </p:sp>
      <p:sp>
        <p:nvSpPr>
          <p:cNvPr id="3" name="Θέση περιεχομένου 2"/>
          <p:cNvSpPr>
            <a:spLocks noGrp="1"/>
          </p:cNvSpPr>
          <p:nvPr>
            <p:ph idx="1"/>
          </p:nvPr>
        </p:nvSpPr>
        <p:spPr/>
        <p:txBody>
          <a:bodyPr>
            <a:noAutofit/>
          </a:bodyPr>
          <a:lstStyle/>
          <a:p>
            <a:pPr marL="0" indent="0">
              <a:buNone/>
            </a:pPr>
            <a:r>
              <a:rPr lang="el-GR" altLang="el-GR" sz="2800" dirty="0"/>
              <a:t>Τα παιδιά διαβάζουν το βιογραφικό του συγγραφέα έτσι όπως παρατίθεται συνήθως στο τέλος του βιβλίου και μαθαίνουν για τη ζωή του. Κάποια στιγμή μετά από πολλά βιβλία και πολλούς συγγραφείς, η νηπιαγωγός τούς ζητά να ζωγραφίσουν τον αγαπημένο τους συγγραφέα.</a:t>
            </a:r>
          </a:p>
          <a:p>
            <a:endParaRPr lang="el-GR" sz="2800" dirty="0"/>
          </a:p>
        </p:txBody>
      </p:sp>
    </p:spTree>
    <p:custDataLst>
      <p:tags r:id="rId1"/>
    </p:custDataLst>
    <p:extLst>
      <p:ext uri="{BB962C8B-B14F-4D97-AF65-F5344CB8AC3E}">
        <p14:creationId xmlns:p14="http://schemas.microsoft.com/office/powerpoint/2010/main" val="20069702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altLang="el-GR" dirty="0"/>
              <a:t>«Το πορτρέτο του συγγραφέα</a:t>
            </a:r>
            <a:r>
              <a:rPr lang="el-GR" altLang="el-GR" dirty="0" smtClean="0"/>
              <a:t>» (2/2</a:t>
            </a:r>
            <a:r>
              <a:rPr lang="el-GR" altLang="el-GR" dirty="0"/>
              <a:t>)</a:t>
            </a:r>
            <a:endParaRPr lang="el-GR" dirty="0"/>
          </a:p>
        </p:txBody>
      </p:sp>
      <p:sp>
        <p:nvSpPr>
          <p:cNvPr id="6" name="Θέση περιεχομένου 5"/>
          <p:cNvSpPr>
            <a:spLocks noGrp="1"/>
          </p:cNvSpPr>
          <p:nvPr>
            <p:ph sz="half" idx="2"/>
          </p:nvPr>
        </p:nvSpPr>
        <p:spPr/>
        <p:txBody>
          <a:bodyPr>
            <a:normAutofit/>
          </a:bodyPr>
          <a:lstStyle/>
          <a:p>
            <a:pPr marL="0" indent="0">
              <a:buNone/>
            </a:pPr>
            <a:r>
              <a:rPr lang="el-GR" altLang="el-GR" dirty="0"/>
              <a:t>Για </a:t>
            </a:r>
            <a:r>
              <a:rPr lang="el-GR" altLang="el-GR" dirty="0" smtClean="0"/>
              <a:t>τον </a:t>
            </a:r>
            <a:r>
              <a:rPr lang="el-GR" altLang="el-GR" dirty="0"/>
              <a:t>Φίλιππο αυτός ήταν σίγουρα ο Ευγένιος </a:t>
            </a:r>
            <a:r>
              <a:rPr lang="el-GR" altLang="el-GR" dirty="0" err="1"/>
              <a:t>Τριβιζάς</a:t>
            </a:r>
            <a:r>
              <a:rPr lang="el-GR" altLang="el-GR" dirty="0"/>
              <a:t>.</a:t>
            </a:r>
          </a:p>
          <a:p>
            <a:pPr marL="0" indent="0">
              <a:buNone/>
            </a:pPr>
            <a:r>
              <a:rPr lang="el-GR" altLang="el-GR" dirty="0"/>
              <a:t>Στη ζωγραφιά που έκανε ο μικρός, εντύπωση προκαλεί, εκτός από τη μεγάλη ομοιότητα, και η εικαστική παρετυμολογία του επιθέτου του συγγραφέα (</a:t>
            </a:r>
            <a:r>
              <a:rPr lang="el-GR" altLang="el-GR" dirty="0" err="1"/>
              <a:t>Τριβυζάς</a:t>
            </a:r>
            <a:r>
              <a:rPr lang="el-GR" altLang="el-GR" dirty="0"/>
              <a:t>).</a:t>
            </a:r>
          </a:p>
          <a:p>
            <a:endParaRPr lang="el-GR" dirty="0"/>
          </a:p>
        </p:txBody>
      </p:sp>
      <p:pic>
        <p:nvPicPr>
          <p:cNvPr id="7" name="Picture 5" descr="Παιδική ζωγραφιά"/>
          <p:cNvPicPr>
            <a:picLocks noGrp="1" noChangeAspect="1" noChangeArrowheads="1"/>
          </p:cNvPicPr>
          <p:nvPr>
            <p:ph sz="half" idx="1"/>
          </p:nvPr>
        </p:nvPicPr>
        <p:blipFill>
          <a:blip r:embed="rId3" cstate="screen">
            <a:extLst>
              <a:ext uri="{28A0092B-C50C-407E-A947-70E740481C1C}">
                <a14:useLocalDpi xmlns:a14="http://schemas.microsoft.com/office/drawing/2010/main"/>
              </a:ext>
            </a:extLst>
          </a:blip>
          <a:srcRect/>
          <a:stretch>
            <a:fillRect/>
          </a:stretch>
        </p:blipFill>
        <p:spPr bwMode="auto">
          <a:xfrm>
            <a:off x="457200" y="1773786"/>
            <a:ext cx="4038600" cy="4178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601864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l-GR" dirty="0" smtClean="0"/>
              <a:t>«Ειδικά </a:t>
            </a:r>
            <a:r>
              <a:rPr lang="el-GR" altLang="el-GR" dirty="0"/>
              <a:t>αφιερώματα» </a:t>
            </a:r>
            <a:r>
              <a:rPr lang="el-GR" altLang="el-GR" dirty="0" smtClean="0"/>
              <a:t>(1/2</a:t>
            </a:r>
            <a:r>
              <a:rPr lang="el-GR" altLang="el-GR" dirty="0"/>
              <a:t>)</a:t>
            </a:r>
            <a:endParaRPr lang="el-GR" dirty="0"/>
          </a:p>
        </p:txBody>
      </p:sp>
      <p:sp>
        <p:nvSpPr>
          <p:cNvPr id="3" name="Θέση περιεχομένου 2"/>
          <p:cNvSpPr>
            <a:spLocks noGrp="1"/>
          </p:cNvSpPr>
          <p:nvPr>
            <p:ph sz="half" idx="1"/>
          </p:nvPr>
        </p:nvSpPr>
        <p:spPr/>
        <p:txBody>
          <a:bodyPr/>
          <a:lstStyle/>
          <a:p>
            <a:pPr marL="0" indent="0">
              <a:buNone/>
            </a:pPr>
            <a:r>
              <a:rPr lang="el-GR" altLang="el-GR" dirty="0"/>
              <a:t>Όταν η τάξη εκδηλώνει ενδιαφέρον για ορισμένες κατηγορίες βιβλίων, τα σχετικά βιβλία μπορούν να τοποθετηθούν προσωρινά σε μια βιβλιοθήκη κατάλληλα διακοσμημένη. </a:t>
            </a:r>
          </a:p>
          <a:p>
            <a:endParaRPr lang="el-GR" dirty="0"/>
          </a:p>
        </p:txBody>
      </p:sp>
      <p:pic>
        <p:nvPicPr>
          <p:cNvPr id="5" name="Picture 5" descr="Παραμύθια, ζώα, θάλασσα"/>
          <p:cNvPicPr>
            <a:picLocks noGrp="1" noChangeAspect="1" noChangeArrowheads="1"/>
          </p:cNvPicPr>
          <p:nvPr>
            <p:ph sz="half" idx="2"/>
          </p:nvPr>
        </p:nvPicPr>
        <p:blipFill rotWithShape="1">
          <a:blip r:embed="rId3" cstate="screen">
            <a:extLst>
              <a:ext uri="{28A0092B-C50C-407E-A947-70E740481C1C}">
                <a14:useLocalDpi xmlns:a14="http://schemas.microsoft.com/office/drawing/2010/main"/>
              </a:ext>
            </a:extLst>
          </a:blip>
          <a:srcRect/>
          <a:stretch/>
        </p:blipFill>
        <p:spPr bwMode="auto">
          <a:xfrm>
            <a:off x="4788024" y="1628800"/>
            <a:ext cx="3745813"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426902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l-GR" dirty="0" smtClean="0"/>
              <a:t>Εισαγωγή</a:t>
            </a:r>
            <a:endParaRPr lang="el-GR" dirty="0"/>
          </a:p>
        </p:txBody>
      </p:sp>
      <p:sp>
        <p:nvSpPr>
          <p:cNvPr id="8" name="Content Placeholder 7" descr="H Γωνιά της Βιβλιοθήκης "/>
          <p:cNvSpPr>
            <a:spLocks noGrp="1"/>
          </p:cNvSpPr>
          <p:nvPr>
            <p:ph sz="half" idx="1"/>
          </p:nvPr>
        </p:nvSpPr>
        <p:spPr/>
        <p:txBody>
          <a:bodyPr>
            <a:noAutofit/>
          </a:bodyPr>
          <a:lstStyle/>
          <a:p>
            <a:pPr marL="0" indent="0">
              <a:buNone/>
            </a:pPr>
            <a:r>
              <a:rPr lang="el-GR" sz="2700" dirty="0" smtClean="0"/>
              <a:t>H Γωνιά της Βιβλιοθήκης </a:t>
            </a:r>
            <a:r>
              <a:rPr lang="el-GR" altLang="el-GR" sz="2700" dirty="0" smtClean="0"/>
              <a:t>γεμάτη με κάθε λογής βιβλία, προσφέρεται για την κατάκτηση της γραπτής γλώσσας από τα παιδιά του Νηπιαγωγείου.</a:t>
            </a:r>
          </a:p>
          <a:p>
            <a:pPr marL="0" indent="0">
              <a:buNone/>
            </a:pPr>
            <a:r>
              <a:rPr lang="el-GR" altLang="el-GR" sz="2700" dirty="0" smtClean="0"/>
              <a:t>Φτάνει να πρόκειται για έναν χώρο καλά εξοπλισμένο, φωτεινό, ευχάριστο και άνετο.</a:t>
            </a:r>
          </a:p>
          <a:p>
            <a:pPr marL="0" indent="0">
              <a:buNone/>
            </a:pPr>
            <a:endParaRPr lang="el-GR" sz="2700" dirty="0"/>
          </a:p>
        </p:txBody>
      </p:sp>
      <p:pic>
        <p:nvPicPr>
          <p:cNvPr id="11" name="Picture 3" descr="009"/>
          <p:cNvPicPr>
            <a:picLocks noGrp="1" noChangeAspect="1" noChangeArrowheads="1"/>
          </p:cNvPicPr>
          <p:nvPr>
            <p:ph sz="half" idx="2"/>
          </p:nvPr>
        </p:nvPicPr>
        <p:blipFill rotWithShape="1">
          <a:blip r:embed="rId3" cstate="screen">
            <a:extLst>
              <a:ext uri="{28A0092B-C50C-407E-A947-70E740481C1C}">
                <a14:useLocalDpi xmlns:a14="http://schemas.microsoft.com/office/drawing/2010/main"/>
              </a:ext>
            </a:extLst>
          </a:blip>
          <a:srcRect/>
          <a:stretch/>
        </p:blipFill>
        <p:spPr bwMode="auto">
          <a:xfrm>
            <a:off x="4648200" y="2015165"/>
            <a:ext cx="4038600" cy="3696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3346622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smtClean="0"/>
              <a:t>«Ειδικά </a:t>
            </a:r>
            <a:r>
              <a:rPr lang="el-GR" altLang="el-GR" dirty="0"/>
              <a:t>αφιερώματα» </a:t>
            </a:r>
            <a:r>
              <a:rPr lang="el-GR" altLang="el-GR" dirty="0" smtClean="0"/>
              <a:t>(2/2</a:t>
            </a:r>
            <a:r>
              <a:rPr lang="el-GR" altLang="el-GR" dirty="0"/>
              <a:t>)</a:t>
            </a:r>
            <a:endParaRPr lang="el-GR" dirty="0"/>
          </a:p>
        </p:txBody>
      </p:sp>
      <p:sp>
        <p:nvSpPr>
          <p:cNvPr id="3" name="Θέση περιεχομένου 2"/>
          <p:cNvSpPr>
            <a:spLocks noGrp="1"/>
          </p:cNvSpPr>
          <p:nvPr>
            <p:ph sz="half" idx="1"/>
          </p:nvPr>
        </p:nvSpPr>
        <p:spPr/>
        <p:txBody>
          <a:bodyPr>
            <a:noAutofit/>
          </a:bodyPr>
          <a:lstStyle/>
          <a:p>
            <a:pPr marL="0" indent="0">
              <a:buNone/>
            </a:pPr>
            <a:r>
              <a:rPr lang="el-GR" altLang="el-GR" sz="2500" dirty="0"/>
              <a:t>Μάλιστα σε αυτήν την περίπτωση η ταξινόμησή τους γίνεται με έναν κωδικό που προκύπτει από το πρώτο γράμμα της κατηγορίας τους (π.χ. Π για τα παραμύθια) και έναν αριθμό που είναι ο </a:t>
            </a:r>
            <a:r>
              <a:rPr lang="el-GR" altLang="el-GR" sz="2500" dirty="0" err="1"/>
              <a:t>αύξοντας</a:t>
            </a:r>
            <a:r>
              <a:rPr lang="el-GR" altLang="el-GR" sz="2500" dirty="0"/>
              <a:t> αριθμός τους. Ο κωδικός αυτός σημειώνεται στη σχετική καρτέλα και κατά το δανεισμό τους. </a:t>
            </a:r>
          </a:p>
          <a:p>
            <a:endParaRPr lang="el-GR" sz="2500" dirty="0"/>
          </a:p>
        </p:txBody>
      </p:sp>
      <p:pic>
        <p:nvPicPr>
          <p:cNvPr id="5" name="Picture 3" descr="Κάρτα δανεισμού"/>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a:xfrm>
            <a:off x="4644008" y="1700808"/>
            <a:ext cx="4038600" cy="2880320"/>
          </a:xfrm>
        </p:spPr>
      </p:pic>
    </p:spTree>
    <p:custDataLst>
      <p:tags r:id="rId1"/>
    </p:custDataLst>
    <p:extLst>
      <p:ext uri="{BB962C8B-B14F-4D97-AF65-F5344CB8AC3E}">
        <p14:creationId xmlns:p14="http://schemas.microsoft.com/office/powerpoint/2010/main" val="36519996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l-GR" dirty="0" smtClean="0"/>
              <a:t>Στην επιλογή βιβλίων</a:t>
            </a:r>
            <a:endParaRPr lang="el-GR" dirty="0"/>
          </a:p>
        </p:txBody>
      </p:sp>
      <p:sp>
        <p:nvSpPr>
          <p:cNvPr id="3" name="Θέση περιεχομένου 2"/>
          <p:cNvSpPr>
            <a:spLocks noGrp="1"/>
          </p:cNvSpPr>
          <p:nvPr>
            <p:ph sz="half" idx="1"/>
          </p:nvPr>
        </p:nvSpPr>
        <p:spPr/>
        <p:txBody>
          <a:bodyPr/>
          <a:lstStyle/>
          <a:p>
            <a:pPr marL="0" indent="0">
              <a:buNone/>
            </a:pPr>
            <a:r>
              <a:rPr lang="el-GR" altLang="el-GR" dirty="0"/>
              <a:t>Τα παιδιά μπορούν να αναλάβουν τα ίδια την επιλογή των βιβλίων/</a:t>
            </a:r>
            <a:r>
              <a:rPr lang="en-US" altLang="el-GR" dirty="0"/>
              <a:t> </a:t>
            </a:r>
            <a:r>
              <a:rPr lang="el-GR" altLang="el-GR" dirty="0"/>
              <a:t>ιστοριών, τόσο αυτών που θα διαβάσουν στην τάξη μια συγκεκριμένη μέρα, όσο και εκείνων που θα παραγγείλουν για τον εξοπλισμό της βιβλιοθήκης τους.</a:t>
            </a:r>
          </a:p>
          <a:p>
            <a:endParaRPr lang="el-GR" dirty="0"/>
          </a:p>
        </p:txBody>
      </p:sp>
      <p:pic>
        <p:nvPicPr>
          <p:cNvPr id="5" name="Content Placeholder 4" descr="Επιλεγμένο βιβλίο"/>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4644008" y="1772816"/>
            <a:ext cx="4038600" cy="374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9361469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l-GR" dirty="0" smtClean="0"/>
              <a:t>«Τυχερή </a:t>
            </a:r>
            <a:r>
              <a:rPr lang="el-GR" altLang="el-GR" dirty="0"/>
              <a:t>βουτιά» (</a:t>
            </a:r>
            <a:r>
              <a:rPr lang="el-GR" altLang="el-GR" dirty="0" smtClean="0"/>
              <a:t>1/3)</a:t>
            </a:r>
            <a:endParaRPr lang="el-GR" dirty="0"/>
          </a:p>
        </p:txBody>
      </p:sp>
      <p:sp>
        <p:nvSpPr>
          <p:cNvPr id="3" name="Θέση περιεχομένου 2" descr="κουτί με κλήρους "/>
          <p:cNvSpPr>
            <a:spLocks noGrp="1"/>
          </p:cNvSpPr>
          <p:nvPr>
            <p:ph sz="half" idx="1"/>
          </p:nvPr>
        </p:nvSpPr>
        <p:spPr/>
        <p:txBody>
          <a:bodyPr>
            <a:noAutofit/>
          </a:bodyPr>
          <a:lstStyle/>
          <a:p>
            <a:pPr marL="0" indent="0">
              <a:buNone/>
            </a:pPr>
            <a:r>
              <a:rPr lang="el-GR" altLang="el-GR" sz="2600" dirty="0"/>
              <a:t>Στο Νηπιαγωγείο υπάρχει ένα κουτί με κλήρους τους τίτλους των παραμυθιών που φιλοξενούνται σε μια δεδομένη στιγμή στη </a:t>
            </a:r>
            <a:r>
              <a:rPr lang="el-GR" altLang="el-GR" sz="2600" dirty="0" smtClean="0"/>
              <a:t>«Βιβλιοθήκη». </a:t>
            </a:r>
            <a:r>
              <a:rPr lang="el-GR" altLang="el-GR" sz="2600" dirty="0"/>
              <a:t>Κάποιες φορές τα παιδιά αφήνουν στην τύχη, τραβώντας έναν κλήρο, να αποφασίσει για το ποιο θα είναι το επόμενο βιβλίο που θα διαβαστεί. </a:t>
            </a:r>
          </a:p>
          <a:p>
            <a:endParaRPr lang="el-GR" sz="2600" dirty="0"/>
          </a:p>
        </p:txBody>
      </p:sp>
      <p:pic>
        <p:nvPicPr>
          <p:cNvPr id="7" name="Picture 4" descr="058"/>
          <p:cNvPicPr>
            <a:picLocks noGrp="1" noChangeAspect="1" noChangeArrowheads="1"/>
          </p:cNvPicPr>
          <p:nvPr>
            <p:ph sz="half" idx="2"/>
          </p:nvPr>
        </p:nvPicPr>
        <p:blipFill rotWithShape="1">
          <a:blip r:embed="rId3" cstate="screen">
            <a:extLst>
              <a:ext uri="{28A0092B-C50C-407E-A947-70E740481C1C}">
                <a14:useLocalDpi xmlns:a14="http://schemas.microsoft.com/office/drawing/2010/main"/>
              </a:ext>
            </a:extLst>
          </a:blip>
          <a:srcRect/>
          <a:stretch/>
        </p:blipFill>
        <p:spPr bwMode="auto">
          <a:xfrm>
            <a:off x="4644008" y="1844824"/>
            <a:ext cx="4038600" cy="3009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7112741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«Τυχερή βουτιά</a:t>
            </a:r>
            <a:r>
              <a:rPr lang="el-GR" altLang="el-GR" dirty="0" smtClean="0"/>
              <a:t>» (2/3</a:t>
            </a:r>
            <a:r>
              <a:rPr lang="el-GR" altLang="el-GR" dirty="0"/>
              <a:t>)</a:t>
            </a:r>
            <a:endParaRPr lang="el-GR" dirty="0"/>
          </a:p>
        </p:txBody>
      </p:sp>
      <p:sp>
        <p:nvSpPr>
          <p:cNvPr id="3" name="Θέση περιεχομένου 2"/>
          <p:cNvSpPr>
            <a:spLocks noGrp="1"/>
          </p:cNvSpPr>
          <p:nvPr>
            <p:ph sz="half" idx="1"/>
          </p:nvPr>
        </p:nvSpPr>
        <p:spPr/>
        <p:txBody>
          <a:bodyPr>
            <a:noAutofit/>
          </a:bodyPr>
          <a:lstStyle/>
          <a:p>
            <a:pPr marL="0" indent="0">
              <a:buNone/>
            </a:pPr>
            <a:r>
              <a:rPr lang="el-GR" altLang="el-GR" dirty="0"/>
              <a:t>Προκειμένου να διαβάσουν θα πρέπει αρχικά να κρατήσουν σωστά τον κλήρο. Η υπογράμμιση, αλλά και ένα διακριτικό, όπως η κόκκινη καρδιά βοηθούν σε αυτό.</a:t>
            </a:r>
          </a:p>
          <a:p>
            <a:endParaRPr lang="el-GR" dirty="0"/>
          </a:p>
        </p:txBody>
      </p:sp>
      <p:pic>
        <p:nvPicPr>
          <p:cNvPr id="5" name="Picture 3" descr="Κλήρωση"/>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4648200" y="1789008"/>
            <a:ext cx="4038600" cy="358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5479504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«Τυχερή βουτιά</a:t>
            </a:r>
            <a:r>
              <a:rPr lang="el-GR" altLang="el-GR" dirty="0" smtClean="0"/>
              <a:t>» (3/3</a:t>
            </a:r>
            <a:r>
              <a:rPr lang="el-GR" altLang="el-GR" dirty="0"/>
              <a:t>)</a:t>
            </a:r>
            <a:endParaRPr lang="el-GR" dirty="0"/>
          </a:p>
        </p:txBody>
      </p:sp>
      <p:sp>
        <p:nvSpPr>
          <p:cNvPr id="3" name="Θέση περιεχομένου 2"/>
          <p:cNvSpPr>
            <a:spLocks noGrp="1"/>
          </p:cNvSpPr>
          <p:nvPr>
            <p:ph sz="half" idx="1"/>
          </p:nvPr>
        </p:nvSpPr>
        <p:spPr/>
        <p:txBody>
          <a:bodyPr>
            <a:noAutofit/>
          </a:bodyPr>
          <a:lstStyle/>
          <a:p>
            <a:pPr marL="0" indent="0">
              <a:buNone/>
            </a:pPr>
            <a:r>
              <a:rPr lang="el-GR" altLang="el-GR" dirty="0" smtClean="0"/>
              <a:t>Στη </a:t>
            </a:r>
            <a:r>
              <a:rPr lang="el-GR" altLang="el-GR" dirty="0"/>
              <a:t>συνέχεια περιφέρουν τον ‘κλήρο’ δίπλα στη Βιβλιοθήκη και τον διαβάζουν συνήθως με τη βοήθεια των πραγματικών βιβλίων.</a:t>
            </a:r>
          </a:p>
          <a:p>
            <a:pPr marL="0" indent="0">
              <a:buNone/>
            </a:pPr>
            <a:r>
              <a:rPr lang="el-GR" altLang="el-GR" dirty="0"/>
              <a:t>Όταν βρουν το βιβλίο το φέρνουν στη νηπιαγωγό και η ανάγνωση αρχίζει.  </a:t>
            </a:r>
          </a:p>
          <a:p>
            <a:endParaRPr lang="el-GR" dirty="0"/>
          </a:p>
        </p:txBody>
      </p:sp>
      <p:pic>
        <p:nvPicPr>
          <p:cNvPr id="6" name="Picture 4" descr="Επιλογή βιβλίου"/>
          <p:cNvPicPr>
            <a:picLocks noGrp="1" noChangeAspect="1" noChangeArrowheads="1"/>
          </p:cNvPicPr>
          <p:nvPr>
            <p:ph sz="half" idx="2"/>
          </p:nvPr>
        </p:nvPicPr>
        <p:blipFill rotWithShape="1">
          <a:blip r:embed="rId3" cstate="screen">
            <a:extLst>
              <a:ext uri="{28A0092B-C50C-407E-A947-70E740481C1C}">
                <a14:useLocalDpi xmlns:a14="http://schemas.microsoft.com/office/drawing/2010/main"/>
              </a:ext>
            </a:extLst>
          </a:blip>
          <a:srcRect/>
          <a:stretch/>
        </p:blipFill>
        <p:spPr bwMode="auto">
          <a:xfrm>
            <a:off x="4874981" y="1772816"/>
            <a:ext cx="3831337" cy="338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0096724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l-GR" dirty="0" smtClean="0"/>
              <a:t>«Όποιος </a:t>
            </a:r>
            <a:r>
              <a:rPr lang="el-GR" altLang="el-GR" dirty="0"/>
              <a:t>κερδίσει» (</a:t>
            </a:r>
            <a:r>
              <a:rPr lang="el-GR" altLang="el-GR" dirty="0" smtClean="0"/>
              <a:t>1/2)</a:t>
            </a:r>
            <a:endParaRPr lang="el-GR" dirty="0"/>
          </a:p>
        </p:txBody>
      </p:sp>
      <p:sp>
        <p:nvSpPr>
          <p:cNvPr id="3" name="Θέση περιεχομένου 2"/>
          <p:cNvSpPr>
            <a:spLocks noGrp="1"/>
          </p:cNvSpPr>
          <p:nvPr>
            <p:ph idx="1"/>
          </p:nvPr>
        </p:nvSpPr>
        <p:spPr/>
        <p:txBody>
          <a:bodyPr>
            <a:noAutofit/>
          </a:bodyPr>
          <a:lstStyle/>
          <a:p>
            <a:pPr marL="0" indent="0">
              <a:buNone/>
            </a:pPr>
            <a:r>
              <a:rPr lang="el-GR" sz="2800" dirty="0"/>
              <a:t>Σε περιπτώσεις που τα παιδιά διαφωνούν για την επιλογή των βιβλίων, καθώς και για τη σειρά με την οποία θα τα διαβάσουν, ενδέχεται να δώσει λύση … η τύχη. Στήνεται γρήγορα ένα επιτραπέζιο παιχνίδι, όπου τρεις διαφορετικές διαδρομές οδηγούν στα επικρατέστερα βιβλία. Τρία παιδιά, από την ίδια αφετηρία, μετακινούν το πιόνι τους σε τρεις διαφορετικές διαδρομές που οδηγούν στα αντίστοιχα παραμύθια. Η σειρά τερματισμού θα είναι και η σειρά ανάγνωσης των βιβλίων. </a:t>
            </a:r>
          </a:p>
          <a:p>
            <a:endParaRPr lang="el-GR" sz="2800" dirty="0"/>
          </a:p>
        </p:txBody>
      </p:sp>
    </p:spTree>
    <p:custDataLst>
      <p:tags r:id="rId1"/>
    </p:custDataLst>
    <p:extLst>
      <p:ext uri="{BB962C8B-B14F-4D97-AF65-F5344CB8AC3E}">
        <p14:creationId xmlns:p14="http://schemas.microsoft.com/office/powerpoint/2010/main" val="26594963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«Όποιος κερδίσει</a:t>
            </a:r>
            <a:r>
              <a:rPr lang="el-GR" altLang="el-GR" dirty="0" smtClean="0"/>
              <a:t>» (2/2</a:t>
            </a:r>
            <a:r>
              <a:rPr lang="el-GR" altLang="el-GR" dirty="0"/>
              <a:t>)</a:t>
            </a:r>
            <a:endParaRPr lang="el-GR" dirty="0"/>
          </a:p>
        </p:txBody>
      </p:sp>
      <p:pic>
        <p:nvPicPr>
          <p:cNvPr id="4" name="Picture 11" descr="επιτραπέζιο παιχνίδι"/>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463550" y="1615841"/>
            <a:ext cx="8229600" cy="4408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8346265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l-GR" dirty="0" smtClean="0"/>
              <a:t>«Πίνακας </a:t>
            </a:r>
            <a:r>
              <a:rPr lang="el-GR" altLang="el-GR" dirty="0"/>
              <a:t>περιεχομένων» (1/2)</a:t>
            </a:r>
            <a:endParaRPr lang="el-GR" dirty="0"/>
          </a:p>
        </p:txBody>
      </p:sp>
      <p:sp>
        <p:nvSpPr>
          <p:cNvPr id="4" name="Θέση περιεχομένου 3"/>
          <p:cNvSpPr>
            <a:spLocks noGrp="1"/>
          </p:cNvSpPr>
          <p:nvPr>
            <p:ph sz="half" idx="1"/>
          </p:nvPr>
        </p:nvSpPr>
        <p:spPr>
          <a:xfrm>
            <a:off x="457200" y="1600200"/>
            <a:ext cx="3610744" cy="4525963"/>
          </a:xfrm>
        </p:spPr>
        <p:txBody>
          <a:bodyPr>
            <a:noAutofit/>
          </a:bodyPr>
          <a:lstStyle/>
          <a:p>
            <a:pPr marL="0" indent="0">
              <a:buNone/>
            </a:pPr>
            <a:r>
              <a:rPr lang="el-GR" sz="2400" dirty="0"/>
              <a:t>Από τον Πίνακα Περιεχομένων μιας συλλογής παραμυθιών, η νηπιαγωγός διαβάζει τους τίτλους των ιστοριών που περιέχονται σε αυτήν. </a:t>
            </a:r>
          </a:p>
        </p:txBody>
      </p:sp>
      <p:pic>
        <p:nvPicPr>
          <p:cNvPr id="8" name="Picture 6" descr="Πίνακα Περιεχομένων Βιβλίου"/>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4267406" y="1772816"/>
            <a:ext cx="4415202"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951227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l-GR" dirty="0"/>
              <a:t>«Πίνακας περιεχομένων</a:t>
            </a:r>
            <a:r>
              <a:rPr lang="el-GR" altLang="el-GR" dirty="0" smtClean="0"/>
              <a:t>» (2/2</a:t>
            </a:r>
            <a:r>
              <a:rPr lang="el-GR" altLang="el-GR" dirty="0"/>
              <a:t>)</a:t>
            </a:r>
            <a:endParaRPr lang="el-GR" dirty="0"/>
          </a:p>
        </p:txBody>
      </p:sp>
      <p:sp>
        <p:nvSpPr>
          <p:cNvPr id="4" name="Θέση περιεχομένου 3"/>
          <p:cNvSpPr>
            <a:spLocks noGrp="1"/>
          </p:cNvSpPr>
          <p:nvPr>
            <p:ph sz="half" idx="1"/>
          </p:nvPr>
        </p:nvSpPr>
        <p:spPr/>
        <p:txBody>
          <a:bodyPr>
            <a:noAutofit/>
          </a:bodyPr>
          <a:lstStyle/>
          <a:p>
            <a:pPr marL="0" indent="0">
              <a:buNone/>
            </a:pPr>
            <a:r>
              <a:rPr lang="el-GR" sz="2400" dirty="0" smtClean="0"/>
              <a:t>Τα </a:t>
            </a:r>
            <a:r>
              <a:rPr lang="el-GR" sz="2400" dirty="0"/>
              <a:t>παιδιά επιλέγουν ένα παραμύθι (π.χ. </a:t>
            </a:r>
            <a:r>
              <a:rPr lang="el-GR" sz="2400" dirty="0" smtClean="0"/>
              <a:t>«Η </a:t>
            </a:r>
            <a:r>
              <a:rPr lang="el-GR" sz="2400" dirty="0"/>
              <a:t>Πριγκίπισσα και ο </a:t>
            </a:r>
            <a:r>
              <a:rPr lang="el-GR" sz="2400" dirty="0" smtClean="0"/>
              <a:t>Βάτραχος»), </a:t>
            </a:r>
            <a:r>
              <a:rPr lang="el-GR" sz="2400" dirty="0"/>
              <a:t>διαβάζουν τον αριθμό της σελίδας (π.χ. 20) και πηγαίνοντας σε αυτή βρίσκουν το παραμύθι. Με αυτόν τον τρόπο σίγα σιγά μαθαίνουν τη λειτουργία του Πίνακα Περιεχομένων.</a:t>
            </a:r>
          </a:p>
          <a:p>
            <a:endParaRPr lang="el-GR" sz="2400" dirty="0"/>
          </a:p>
        </p:txBody>
      </p:sp>
      <p:pic>
        <p:nvPicPr>
          <p:cNvPr id="8" name="Content Placeholder 7" descr="Φυλλομέτρηση σελίδων"/>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4644008" y="1916832"/>
            <a:ext cx="4038600" cy="3405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258069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l-GR" dirty="0" smtClean="0"/>
              <a:t>«Παραγγελία </a:t>
            </a:r>
            <a:r>
              <a:rPr lang="el-GR" altLang="el-GR" dirty="0"/>
              <a:t>βιβλιοθήκης» (</a:t>
            </a:r>
            <a:r>
              <a:rPr lang="el-GR" altLang="el-GR" dirty="0" smtClean="0"/>
              <a:t>1/3)</a:t>
            </a:r>
            <a:endParaRPr lang="el-GR" dirty="0"/>
          </a:p>
        </p:txBody>
      </p:sp>
      <p:sp>
        <p:nvSpPr>
          <p:cNvPr id="3" name="Θέση περιεχομένου 2"/>
          <p:cNvSpPr>
            <a:spLocks noGrp="1"/>
          </p:cNvSpPr>
          <p:nvPr>
            <p:ph sz="half" idx="1"/>
          </p:nvPr>
        </p:nvSpPr>
        <p:spPr/>
        <p:txBody>
          <a:bodyPr>
            <a:noAutofit/>
          </a:bodyPr>
          <a:lstStyle/>
          <a:p>
            <a:pPr marL="0" indent="0">
              <a:buNone/>
            </a:pPr>
            <a:r>
              <a:rPr lang="el-GR" altLang="el-GR" sz="2500" dirty="0"/>
              <a:t>Τα παιδιά ενημερώνονται για τα βιβλία που κυκλοφορούν στην αγορά από το ένθετο των </a:t>
            </a:r>
            <a:r>
              <a:rPr lang="el-GR" altLang="el-GR" sz="2500" dirty="0" smtClean="0"/>
              <a:t>«Διαδρομών», </a:t>
            </a:r>
            <a:r>
              <a:rPr lang="el-GR" altLang="el-GR" sz="2500" dirty="0"/>
              <a:t>διαφημιστικά φυλλάδια εκδοτικών οίκων, βιβλιοκριτικές ή καταχωρήσεις σε εφημερίδες. Συζητούν για τα βιβλία και εκφράζουν τις προτιμήσεις τους. </a:t>
            </a:r>
          </a:p>
          <a:p>
            <a:endParaRPr lang="el-GR" sz="2500" dirty="0"/>
          </a:p>
        </p:txBody>
      </p:sp>
      <p:pic>
        <p:nvPicPr>
          <p:cNvPr id="5" name="Picture 8" descr="Φυλλάδιο εκδοτικού οίκου"/>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4735313" y="1600200"/>
            <a:ext cx="3864374"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0752983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Στους τοίχους της βιβλιοθήκης</a:t>
            </a:r>
            <a:endParaRPr lang="el-GR" dirty="0"/>
          </a:p>
        </p:txBody>
      </p:sp>
      <p:pic>
        <p:nvPicPr>
          <p:cNvPr id="6" name="Picture 3" descr="H Γωνιά της Βιβλιοθήκης "/>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2682578" y="1557338"/>
            <a:ext cx="3791543"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2803779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«Παραγγελία βιβλιοθήκης</a:t>
            </a:r>
            <a:r>
              <a:rPr lang="el-GR" altLang="el-GR" dirty="0" smtClean="0"/>
              <a:t>» (2/3</a:t>
            </a:r>
            <a:r>
              <a:rPr lang="el-GR" altLang="el-GR" dirty="0"/>
              <a:t>)</a:t>
            </a:r>
            <a:endParaRPr lang="el-GR" dirty="0"/>
          </a:p>
        </p:txBody>
      </p:sp>
      <p:sp>
        <p:nvSpPr>
          <p:cNvPr id="3" name="Θέση περιεχομένου 2"/>
          <p:cNvSpPr>
            <a:spLocks noGrp="1"/>
          </p:cNvSpPr>
          <p:nvPr>
            <p:ph sz="half" idx="1"/>
          </p:nvPr>
        </p:nvSpPr>
        <p:spPr>
          <a:xfrm>
            <a:off x="457200" y="1600201"/>
            <a:ext cx="4038600" cy="1684784"/>
          </a:xfrm>
        </p:spPr>
        <p:txBody>
          <a:bodyPr>
            <a:normAutofit/>
          </a:bodyPr>
          <a:lstStyle/>
          <a:p>
            <a:pPr marL="0" indent="0">
              <a:buNone/>
            </a:pPr>
            <a:r>
              <a:rPr lang="el-GR" altLang="el-GR" sz="2400" dirty="0"/>
              <a:t>Στη συνέχεια τα ίδια τα παιδιά καταρτίζουν λίστες με τα βιβλία που θα ήθελαν να αγοράσουν.</a:t>
            </a:r>
          </a:p>
          <a:p>
            <a:endParaRPr lang="el-GR" sz="2400" dirty="0"/>
          </a:p>
        </p:txBody>
      </p:sp>
      <p:pic>
        <p:nvPicPr>
          <p:cNvPr id="5" name="Picture 3" descr="Φυλλάδιο εκδοτικού οίκου"/>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a:xfrm>
            <a:off x="536868" y="3284984"/>
            <a:ext cx="3453137" cy="2768351"/>
          </a:xfrm>
          <a:prstGeom prst="rect">
            <a:avLst/>
          </a:prstGeom>
        </p:spPr>
      </p:pic>
      <p:pic>
        <p:nvPicPr>
          <p:cNvPr id="3074" name="Picture 2" descr="Λίστα παραγγελίας"/>
          <p:cNvPicPr>
            <a:picLocks noGrp="1" noChangeAspect="1" noChangeArrowheads="1"/>
          </p:cNvPicPr>
          <p:nvPr>
            <p:ph sz="half" idx="2"/>
          </p:nvPr>
        </p:nvPicPr>
        <p:blipFill>
          <a:blip r:embed="rId4" cstate="screen">
            <a:extLst>
              <a:ext uri="{28A0092B-C50C-407E-A947-70E740481C1C}">
                <a14:useLocalDpi xmlns:a14="http://schemas.microsoft.com/office/drawing/2010/main"/>
              </a:ext>
            </a:extLst>
          </a:blip>
          <a:srcRect/>
          <a:stretch>
            <a:fillRect/>
          </a:stretch>
        </p:blipFill>
        <p:spPr bwMode="auto">
          <a:xfrm>
            <a:off x="5004112" y="1600200"/>
            <a:ext cx="3672344"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400429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Φωτοτύπηση"/>
          <p:cNvPicPr>
            <a:picLocks noGrp="1" noChangeAspect="1" noChangeArrowheads="1"/>
          </p:cNvPicPr>
          <p:nvPr>
            <p:ph type="pic" idx="1"/>
          </p:nvPr>
        </p:nvPicPr>
        <p:blipFill rotWithShape="1">
          <a:blip r:embed="rId3" cstate="screen">
            <a:extLst>
              <a:ext uri="{28A0092B-C50C-407E-A947-70E740481C1C}">
                <a14:useLocalDpi xmlns:a14="http://schemas.microsoft.com/office/drawing/2010/main"/>
              </a:ext>
            </a:extLst>
          </a:blip>
          <a:srcRect/>
          <a:stretch/>
        </p:blipFill>
        <p:spPr bwMode="auto">
          <a:xfrm>
            <a:off x="994229" y="1556792"/>
            <a:ext cx="7155542"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Θέση περιεχομένου 2"/>
          <p:cNvSpPr>
            <a:spLocks noGrp="1"/>
          </p:cNvSpPr>
          <p:nvPr>
            <p:ph type="body" sz="half" idx="2"/>
          </p:nvPr>
        </p:nvSpPr>
        <p:spPr>
          <a:xfrm>
            <a:off x="1115616" y="5157192"/>
            <a:ext cx="7200800" cy="1015008"/>
          </a:xfrm>
        </p:spPr>
        <p:txBody>
          <a:bodyPr>
            <a:noAutofit/>
          </a:bodyPr>
          <a:lstStyle/>
          <a:p>
            <a:pPr marL="0" indent="0">
              <a:buNone/>
            </a:pPr>
            <a:r>
              <a:rPr lang="el-GR" altLang="el-GR" sz="2400" dirty="0"/>
              <a:t>Αυτές φωτοτυπούνται, ούτως ώστε ένα αντίτυπο να κρατηθεί στο αρχείο της τάξης, ενώ το πρωτότυπο ‘στέλνεται’ στο βιβλιοπωλείο.</a:t>
            </a:r>
          </a:p>
          <a:p>
            <a:endParaRPr lang="el-GR" sz="2600" dirty="0"/>
          </a:p>
        </p:txBody>
      </p:sp>
      <p:sp>
        <p:nvSpPr>
          <p:cNvPr id="11" name="Τίτλος 10"/>
          <p:cNvSpPr>
            <a:spLocks noGrp="1"/>
          </p:cNvSpPr>
          <p:nvPr>
            <p:ph type="title"/>
          </p:nvPr>
        </p:nvSpPr>
        <p:spPr/>
        <p:txBody>
          <a:bodyPr/>
          <a:lstStyle/>
          <a:p>
            <a:r>
              <a:rPr lang="el-GR" altLang="el-GR" dirty="0"/>
              <a:t>«Παραγγελία βιβλιοθήκης</a:t>
            </a:r>
            <a:r>
              <a:rPr lang="el-GR" altLang="el-GR" dirty="0" smtClean="0"/>
              <a:t>» (3/3</a:t>
            </a:r>
            <a:r>
              <a:rPr lang="el-GR" altLang="el-GR" dirty="0"/>
              <a:t>)</a:t>
            </a:r>
            <a:endParaRPr lang="el-GR" dirty="0"/>
          </a:p>
        </p:txBody>
      </p:sp>
    </p:spTree>
    <p:custDataLst>
      <p:tags r:id="rId1"/>
    </p:custDataLst>
    <p:extLst>
      <p:ext uri="{BB962C8B-B14F-4D97-AF65-F5344CB8AC3E}">
        <p14:creationId xmlns:p14="http://schemas.microsoft.com/office/powerpoint/2010/main" val="34860920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l-GR" dirty="0" smtClean="0"/>
              <a:t>«Εκδοτικοί οίκοι»</a:t>
            </a:r>
            <a:endParaRPr lang="el-GR" dirty="0"/>
          </a:p>
        </p:txBody>
      </p:sp>
      <p:sp>
        <p:nvSpPr>
          <p:cNvPr id="6" name="Θέση περιεχομένου 5"/>
          <p:cNvSpPr>
            <a:spLocks noGrp="1"/>
          </p:cNvSpPr>
          <p:nvPr>
            <p:ph sz="half" idx="1"/>
          </p:nvPr>
        </p:nvSpPr>
        <p:spPr/>
        <p:txBody>
          <a:bodyPr>
            <a:noAutofit/>
          </a:bodyPr>
          <a:lstStyle/>
          <a:p>
            <a:pPr marL="0" indent="0">
              <a:buNone/>
            </a:pPr>
            <a:r>
              <a:rPr lang="el-GR" altLang="el-GR" sz="2500" dirty="0"/>
              <a:t>Προκειμένου τα παιδιά να πραγματοποιήσουν την παραγγελία των βιβλίων θα πρέπει να σημειώσουν τον εκδοτικό οίκο κάθε βιβλίου. Αρχικά επιλέγουν από το διαφημιστικό φυλλάδιο τα βιβλία, που θα ήθελαν να αγοράσουν. Βρίσκουν τον εκδοτικό οίκο στο εξώφυλλο και διαχωρίζουν τα βιβλία ανάλογα με αυτόν. </a:t>
            </a:r>
          </a:p>
          <a:p>
            <a:endParaRPr lang="el-GR" sz="2500" dirty="0"/>
          </a:p>
        </p:txBody>
      </p:sp>
      <p:pic>
        <p:nvPicPr>
          <p:cNvPr id="8" name="Picture 4" descr="Εύρεση εκδοτικού οίκου στο εξώφυλλο "/>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flipH="1" flipV="1">
            <a:off x="4716016" y="1772816"/>
            <a:ext cx="4038600" cy="3528566"/>
          </a:xfrm>
        </p:spPr>
      </p:pic>
    </p:spTree>
    <p:custDataLst>
      <p:tags r:id="rId1"/>
    </p:custDataLst>
    <p:extLst>
      <p:ext uri="{BB962C8B-B14F-4D97-AF65-F5344CB8AC3E}">
        <p14:creationId xmlns:p14="http://schemas.microsoft.com/office/powerpoint/2010/main" val="12237613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altLang="el-GR" dirty="0" smtClean="0"/>
              <a:t>«Λίστες παραγγελίας»</a:t>
            </a:r>
            <a:endParaRPr lang="el-GR" dirty="0"/>
          </a:p>
        </p:txBody>
      </p:sp>
      <p:sp>
        <p:nvSpPr>
          <p:cNvPr id="6" name="Θέση περιεχομένου 5"/>
          <p:cNvSpPr>
            <a:spLocks noGrp="1"/>
          </p:cNvSpPr>
          <p:nvPr>
            <p:ph sz="half" idx="1"/>
          </p:nvPr>
        </p:nvSpPr>
        <p:spPr/>
        <p:txBody>
          <a:bodyPr>
            <a:noAutofit/>
          </a:bodyPr>
          <a:lstStyle/>
          <a:p>
            <a:pPr marL="0" indent="0">
              <a:buNone/>
            </a:pPr>
            <a:r>
              <a:rPr lang="el-GR" altLang="el-GR" sz="2400" dirty="0"/>
              <a:t>Καταρτίζουν λίστες, όπου πάνω αναγράφεται ο εκδοτικός οίκος και στη συνέχεια κολλάνε το εξώφυλλο του βιβλίου, έτσι όπως το βρίσκουν στο διαφημιστικό φυλλάδιο. Με αυτόν τον τρόπο αποφεύγεται η αντιγραφή του τίτλου από τα ίδια τα παιδιά, που ορισμένες φορές δεν … βοηθά καθόλου τον πωλητή.</a:t>
            </a:r>
          </a:p>
          <a:p>
            <a:endParaRPr lang="el-GR" sz="2400" dirty="0"/>
          </a:p>
        </p:txBody>
      </p:sp>
      <p:pic>
        <p:nvPicPr>
          <p:cNvPr id="8" name="Picture 3" descr="Λίστα παραγγελίας"/>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4932040" y="1700808"/>
            <a:ext cx="3744416" cy="4413062"/>
          </a:xfrm>
        </p:spPr>
      </p:pic>
    </p:spTree>
    <p:custDataLst>
      <p:tags r:id="rId1"/>
    </p:custDataLst>
    <p:extLst>
      <p:ext uri="{BB962C8B-B14F-4D97-AF65-F5344CB8AC3E}">
        <p14:creationId xmlns:p14="http://schemas.microsoft.com/office/powerpoint/2010/main" val="26505793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l-GR" dirty="0" smtClean="0"/>
              <a:t>«Νέες αφίξεις»</a:t>
            </a:r>
            <a:endParaRPr lang="el-GR" dirty="0"/>
          </a:p>
        </p:txBody>
      </p:sp>
      <p:sp>
        <p:nvSpPr>
          <p:cNvPr id="3" name="Θέση περιεχομένου 2"/>
          <p:cNvSpPr>
            <a:spLocks noGrp="1"/>
          </p:cNvSpPr>
          <p:nvPr>
            <p:ph sz="half" idx="1"/>
          </p:nvPr>
        </p:nvSpPr>
        <p:spPr/>
        <p:txBody>
          <a:bodyPr>
            <a:normAutofit/>
          </a:bodyPr>
          <a:lstStyle/>
          <a:p>
            <a:pPr marL="0" indent="0">
              <a:buNone/>
            </a:pPr>
            <a:r>
              <a:rPr lang="el-GR" altLang="el-GR" dirty="0"/>
              <a:t>Όταν φτάνει νέο υλικό στο χώρο της βιβλιοθήκης (π.χ. βιβλία περιοδικά, κόμικς) υπάρχει ένας χώρος όπου τοποθετείται προσωρινά μέχρι οι μαθητές να βρουν το χρόνο να το τακτοποιήσουν.</a:t>
            </a:r>
          </a:p>
          <a:p>
            <a:endParaRPr lang="el-GR" dirty="0"/>
          </a:p>
        </p:txBody>
      </p:sp>
      <p:pic>
        <p:nvPicPr>
          <p:cNvPr id="5" name="Content Placeholder 4" descr="Βιβλιοπωλείο"/>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4966010" y="1600200"/>
            <a:ext cx="3402979"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2876650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a:bodyPr>
          <a:lstStyle/>
          <a:p>
            <a:r>
              <a:rPr lang="el-GR" altLang="el-GR" dirty="0" smtClean="0"/>
              <a:t>Στο δανεισμό των βιβλίων</a:t>
            </a:r>
            <a:endParaRPr lang="el-GR" dirty="0"/>
          </a:p>
        </p:txBody>
      </p:sp>
      <p:sp>
        <p:nvSpPr>
          <p:cNvPr id="7" name="Θέση περιεχομένου 6"/>
          <p:cNvSpPr>
            <a:spLocks noGrp="1"/>
          </p:cNvSpPr>
          <p:nvPr>
            <p:ph sz="half" idx="1"/>
          </p:nvPr>
        </p:nvSpPr>
        <p:spPr/>
        <p:txBody>
          <a:bodyPr>
            <a:noAutofit/>
          </a:bodyPr>
          <a:lstStyle/>
          <a:p>
            <a:pPr marL="0" indent="0">
              <a:buNone/>
            </a:pPr>
            <a:r>
              <a:rPr lang="el-GR" sz="2600" dirty="0"/>
              <a:t>Η λειτουργία της δανειστικής βιβλιοθήκης προσφέρει τεράστιες δυνατότητες στα παιδιά να ασχοληθούν με το γραπτό </a:t>
            </a:r>
            <a:r>
              <a:rPr lang="el-GR" sz="2600" dirty="0" smtClean="0"/>
              <a:t>λόγο, να </a:t>
            </a:r>
            <a:r>
              <a:rPr lang="el-GR" sz="2600" b="1" dirty="0"/>
              <a:t>γράψουν</a:t>
            </a:r>
            <a:r>
              <a:rPr lang="el-GR" sz="2600" dirty="0"/>
              <a:t> και να </a:t>
            </a:r>
            <a:r>
              <a:rPr lang="el-GR" sz="2600" b="1" dirty="0"/>
              <a:t>διαβάσουν</a:t>
            </a:r>
            <a:r>
              <a:rPr lang="el-GR" sz="2600" dirty="0"/>
              <a:t> διεκπεραιώνοντας συγχρόνως τη διαδικασία του δανεισμού βιβλίων</a:t>
            </a:r>
            <a:r>
              <a:rPr lang="el-GR" sz="2600" dirty="0" smtClean="0"/>
              <a:t>.</a:t>
            </a:r>
            <a:endParaRPr lang="el-GR" sz="2600" dirty="0"/>
          </a:p>
        </p:txBody>
      </p:sp>
      <p:pic>
        <p:nvPicPr>
          <p:cNvPr id="15" name="Picture 6" descr="Πίνακας δανεισμού"/>
          <p:cNvPicPr>
            <a:picLocks noGrp="1" noChangeAspect="1" noChangeArrowheads="1"/>
          </p:cNvPicPr>
          <p:nvPr>
            <p:ph sz="half" idx="2"/>
          </p:nvPr>
        </p:nvPicPr>
        <p:blipFill rotWithShape="1">
          <a:blip r:embed="rId3" cstate="screen">
            <a:extLst>
              <a:ext uri="{28A0092B-C50C-407E-A947-70E740481C1C}">
                <a14:useLocalDpi xmlns:a14="http://schemas.microsoft.com/office/drawing/2010/main"/>
              </a:ext>
            </a:extLst>
          </a:blip>
          <a:srcRect/>
          <a:stretch/>
        </p:blipFill>
        <p:spPr bwMode="auto">
          <a:xfrm>
            <a:off x="4644008" y="1844824"/>
            <a:ext cx="4038600" cy="3481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7125088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l-GR" dirty="0" smtClean="0"/>
              <a:t>«Τι </a:t>
            </a:r>
            <a:r>
              <a:rPr lang="el-GR" altLang="el-GR" dirty="0"/>
              <a:t>δανείστηκες;» (</a:t>
            </a:r>
            <a:r>
              <a:rPr lang="el-GR" altLang="el-GR" dirty="0" smtClean="0"/>
              <a:t>1/4)</a:t>
            </a:r>
            <a:endParaRPr lang="el-GR" dirty="0"/>
          </a:p>
        </p:txBody>
      </p:sp>
      <p:sp>
        <p:nvSpPr>
          <p:cNvPr id="3" name="Θέση περιεχομένου 2"/>
          <p:cNvSpPr>
            <a:spLocks noGrp="1"/>
          </p:cNvSpPr>
          <p:nvPr>
            <p:ph sz="half" idx="1"/>
          </p:nvPr>
        </p:nvSpPr>
        <p:spPr/>
        <p:txBody>
          <a:bodyPr>
            <a:noAutofit/>
          </a:bodyPr>
          <a:lstStyle/>
          <a:p>
            <a:pPr marL="0" indent="0">
              <a:buNone/>
            </a:pPr>
            <a:r>
              <a:rPr lang="el-GR" altLang="el-GR" sz="2500" dirty="0"/>
              <a:t>Στον τοίχο της τάξης δίπλα στη βιβλιοθήκη αναρτάται κατάλογος με τα ονόματα των μαθητών. Αφού αποφασιστούν τα βιβλία που θα δανείζονται, γίνονται φωτοτυπίες μόνο του τίτλου του βιβλίου. Το παιδί που θα δανειστεί ένα βιβλίο θα βρει την καρτέλα με τον τίτλο του και θα την κολλήσει δίπλα στο όνομά του. </a:t>
            </a:r>
          </a:p>
          <a:p>
            <a:endParaRPr lang="el-GR" sz="2500" dirty="0"/>
          </a:p>
        </p:txBody>
      </p:sp>
      <p:pic>
        <p:nvPicPr>
          <p:cNvPr id="5" name="Picture 10" descr="Πίνακας δανεισμού"/>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4644008" y="1772816"/>
            <a:ext cx="4038600" cy="3736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7177674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«Τι δανείστηκες</a:t>
            </a:r>
            <a:r>
              <a:rPr lang="el-GR" altLang="el-GR" dirty="0" smtClean="0"/>
              <a:t>;» (2/4</a:t>
            </a:r>
            <a:r>
              <a:rPr lang="el-GR" altLang="el-GR" dirty="0"/>
              <a:t>)</a:t>
            </a:r>
            <a:endParaRPr lang="el-GR" dirty="0"/>
          </a:p>
        </p:txBody>
      </p:sp>
      <p:sp>
        <p:nvSpPr>
          <p:cNvPr id="3" name="Θέση περιεχομένου 2"/>
          <p:cNvSpPr>
            <a:spLocks noGrp="1"/>
          </p:cNvSpPr>
          <p:nvPr>
            <p:ph sz="half" idx="1"/>
          </p:nvPr>
        </p:nvSpPr>
        <p:spPr/>
        <p:txBody>
          <a:bodyPr>
            <a:noAutofit/>
          </a:bodyPr>
          <a:lstStyle/>
          <a:p>
            <a:pPr marL="0" indent="0">
              <a:buNone/>
            </a:pPr>
            <a:r>
              <a:rPr lang="el-GR" altLang="el-GR" dirty="0"/>
              <a:t>Σε έναν καινούργιο δανεισμό οι τίτλοι αναδιατάσσονται. Και ο πίνακας συμπληρώνεται εξ αρχής. </a:t>
            </a:r>
          </a:p>
          <a:p>
            <a:endParaRPr lang="el-GR" dirty="0"/>
          </a:p>
        </p:txBody>
      </p:sp>
      <p:pic>
        <p:nvPicPr>
          <p:cNvPr id="5" name="Picture 8" descr="Πίνακας δανεισμού"/>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4648200" y="1646877"/>
            <a:ext cx="4038600" cy="4432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84976407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«Τι δανείστηκες</a:t>
            </a:r>
            <a:r>
              <a:rPr lang="el-GR" altLang="el-GR" dirty="0" smtClean="0"/>
              <a:t>;» (3/4</a:t>
            </a:r>
            <a:r>
              <a:rPr lang="el-GR" altLang="el-GR" dirty="0"/>
              <a:t>)</a:t>
            </a:r>
            <a:endParaRPr lang="el-GR" dirty="0"/>
          </a:p>
        </p:txBody>
      </p:sp>
      <p:sp>
        <p:nvSpPr>
          <p:cNvPr id="3" name="Θέση περιεχομένου 2"/>
          <p:cNvSpPr>
            <a:spLocks noGrp="1"/>
          </p:cNvSpPr>
          <p:nvPr>
            <p:ph sz="half" idx="1"/>
          </p:nvPr>
        </p:nvSpPr>
        <p:spPr/>
        <p:txBody>
          <a:bodyPr>
            <a:noAutofit/>
          </a:bodyPr>
          <a:lstStyle/>
          <a:p>
            <a:pPr marL="0" indent="0">
              <a:buNone/>
            </a:pPr>
            <a:r>
              <a:rPr lang="el-GR" altLang="el-GR" b="1" dirty="0" smtClean="0"/>
              <a:t>Σημείωση</a:t>
            </a:r>
            <a:r>
              <a:rPr lang="el-GR" altLang="el-GR" dirty="0"/>
              <a:t>: Τα παιδιά διαβάζουν την καρτέλα με τον τίτλο με τη βοήθεια των πραγματικών βιβλίων που χρησιμεύουν ως Πίνακες Αναφοράς.</a:t>
            </a:r>
          </a:p>
          <a:p>
            <a:endParaRPr lang="el-GR" dirty="0"/>
          </a:p>
        </p:txBody>
      </p:sp>
      <p:pic>
        <p:nvPicPr>
          <p:cNvPr id="6" name="Picture 10" descr="Πίνακας δανεισμού"/>
          <p:cNvPicPr>
            <a:picLocks noGrp="1" noChangeAspect="1" noChangeArrowheads="1"/>
          </p:cNvPicPr>
          <p:nvPr>
            <p:ph sz="half" idx="2"/>
          </p:nvPr>
        </p:nvPicPr>
        <p:blipFill rotWithShape="1">
          <a:blip r:embed="rId3" cstate="screen">
            <a:extLst>
              <a:ext uri="{28A0092B-C50C-407E-A947-70E740481C1C}">
                <a14:useLocalDpi xmlns:a14="http://schemas.microsoft.com/office/drawing/2010/main"/>
              </a:ext>
            </a:extLst>
          </a:blip>
          <a:srcRect/>
          <a:stretch/>
        </p:blipFill>
        <p:spPr bwMode="auto">
          <a:xfrm>
            <a:off x="4819285" y="1646877"/>
            <a:ext cx="3857171" cy="4432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89648053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«Τι δανείστηκες</a:t>
            </a:r>
            <a:r>
              <a:rPr lang="el-GR" altLang="el-GR" dirty="0" smtClean="0"/>
              <a:t>;» (4/4</a:t>
            </a:r>
            <a:r>
              <a:rPr lang="el-GR" altLang="el-GR" dirty="0"/>
              <a:t>)</a:t>
            </a:r>
            <a:endParaRPr lang="el-GR" dirty="0"/>
          </a:p>
        </p:txBody>
      </p:sp>
      <p:sp>
        <p:nvSpPr>
          <p:cNvPr id="3" name="Θέση περιεχομένου 2"/>
          <p:cNvSpPr>
            <a:spLocks noGrp="1"/>
          </p:cNvSpPr>
          <p:nvPr>
            <p:ph sz="half" idx="1"/>
          </p:nvPr>
        </p:nvSpPr>
        <p:spPr/>
        <p:txBody>
          <a:bodyPr/>
          <a:lstStyle/>
          <a:p>
            <a:pPr marL="0" indent="0">
              <a:buNone/>
            </a:pPr>
            <a:r>
              <a:rPr lang="el-GR" altLang="el-GR" dirty="0"/>
              <a:t>Επιπλέον, ο Πίνακας Δανεισμού θα μπορούσε να πάρει τη μορφή φακέλων με τα ονόματα των παιδιών. Εκεί οι μικροί αναγνώστες τοποθετούν χαρτάκια με τον τίτλο του βιβλίου που δανείστηκαν.</a:t>
            </a:r>
          </a:p>
          <a:p>
            <a:endParaRPr lang="el-GR" dirty="0"/>
          </a:p>
        </p:txBody>
      </p:sp>
      <p:pic>
        <p:nvPicPr>
          <p:cNvPr id="5" name="Picture 3" descr="Πίνακας δανεισμού"/>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a:xfrm>
            <a:off x="5148064" y="1628800"/>
            <a:ext cx="3168352" cy="4321807"/>
          </a:xfrm>
        </p:spPr>
      </p:pic>
    </p:spTree>
    <p:custDataLst>
      <p:tags r:id="rId1"/>
    </p:custDataLst>
    <p:extLst>
      <p:ext uri="{BB962C8B-B14F-4D97-AF65-F5344CB8AC3E}">
        <p14:creationId xmlns:p14="http://schemas.microsoft.com/office/powerpoint/2010/main" val="40741717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l-GR" dirty="0" smtClean="0"/>
              <a:t>«Επιγραφές» (1/3)</a:t>
            </a:r>
            <a:endParaRPr lang="el-GR" dirty="0"/>
          </a:p>
        </p:txBody>
      </p:sp>
      <p:sp>
        <p:nvSpPr>
          <p:cNvPr id="3" name="Θέση περιεχομένου 2"/>
          <p:cNvSpPr>
            <a:spLocks noGrp="1"/>
          </p:cNvSpPr>
          <p:nvPr>
            <p:ph sz="half" idx="1"/>
          </p:nvPr>
        </p:nvSpPr>
        <p:spPr/>
        <p:txBody>
          <a:bodyPr/>
          <a:lstStyle/>
          <a:p>
            <a:pPr marL="0" indent="0">
              <a:buNone/>
            </a:pPr>
            <a:r>
              <a:rPr lang="el-GR" dirty="0"/>
              <a:t>Οι επιγραφές που θα στολίσουν τη Γωνιά της Βιβλιοθήκης θα πρέπει να έχουν </a:t>
            </a:r>
            <a:r>
              <a:rPr lang="el-GR" b="1" dirty="0"/>
              <a:t>επικοινωνιακό χαρακτήρα </a:t>
            </a:r>
            <a:r>
              <a:rPr lang="el-GR" dirty="0"/>
              <a:t>και να </a:t>
            </a:r>
            <a:r>
              <a:rPr lang="el-GR" b="1" dirty="0"/>
              <a:t>συμβάλλουν στην ομαλή λειτουργία της</a:t>
            </a:r>
            <a:r>
              <a:rPr lang="el-GR" dirty="0" smtClean="0"/>
              <a:t>.</a:t>
            </a:r>
          </a:p>
          <a:p>
            <a:pPr marL="0" indent="0">
              <a:buNone/>
            </a:pPr>
            <a:endParaRPr lang="el-GR" dirty="0" smtClean="0"/>
          </a:p>
          <a:p>
            <a:endParaRPr lang="el-GR" dirty="0"/>
          </a:p>
        </p:txBody>
      </p:sp>
      <p:pic>
        <p:nvPicPr>
          <p:cNvPr id="6" name="Picture 12" descr="Επιγραφή &quot;Μιλάμε Ψιθυριστά&quot;"/>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4648200" y="1811605"/>
            <a:ext cx="4038600" cy="4103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9631067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l-GR" dirty="0" smtClean="0"/>
              <a:t>«Ποιος δανείστηκε;»</a:t>
            </a:r>
            <a:endParaRPr lang="el-GR" dirty="0"/>
          </a:p>
        </p:txBody>
      </p:sp>
      <p:sp>
        <p:nvSpPr>
          <p:cNvPr id="3" name="Θέση περιεχομένου 2"/>
          <p:cNvSpPr>
            <a:spLocks noGrp="1"/>
          </p:cNvSpPr>
          <p:nvPr>
            <p:ph sz="half" idx="1"/>
          </p:nvPr>
        </p:nvSpPr>
        <p:spPr/>
        <p:txBody>
          <a:bodyPr/>
          <a:lstStyle/>
          <a:p>
            <a:pPr marL="0" indent="0">
              <a:buNone/>
            </a:pPr>
            <a:r>
              <a:rPr lang="el-GR" altLang="el-GR" dirty="0"/>
              <a:t>Σε αυτήν την περίπτωση διαβάζεται ο τίτλος, με τη βοήθεια του πραγματικού βιβλίου, και γράφεται, ή σε μια ευκολότερη εκδοχή, κολλιέται η καρτέλα με το όνομα του παιδιού που το δανείστηκε.</a:t>
            </a:r>
          </a:p>
          <a:p>
            <a:endParaRPr lang="el-GR" dirty="0"/>
          </a:p>
        </p:txBody>
      </p:sp>
      <p:pic>
        <p:nvPicPr>
          <p:cNvPr id="5" name="Picture 6" descr="Πίνακας δανεισμού"/>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4716016" y="1844824"/>
            <a:ext cx="4038600" cy="396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23862212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descr="Κάρτα δανεισμού"/>
          <p:cNvSpPr>
            <a:spLocks noGrp="1"/>
          </p:cNvSpPr>
          <p:nvPr>
            <p:ph type="title"/>
          </p:nvPr>
        </p:nvSpPr>
        <p:spPr/>
        <p:txBody>
          <a:bodyPr>
            <a:normAutofit/>
          </a:bodyPr>
          <a:lstStyle/>
          <a:p>
            <a:r>
              <a:rPr lang="el-GR" altLang="el-GR" dirty="0" smtClean="0"/>
              <a:t>«Κάρτα </a:t>
            </a:r>
            <a:r>
              <a:rPr lang="el-GR" altLang="el-GR" dirty="0"/>
              <a:t>δανεισμού» (</a:t>
            </a:r>
            <a:r>
              <a:rPr lang="el-GR" altLang="el-GR" dirty="0" smtClean="0"/>
              <a:t>1/2)</a:t>
            </a:r>
            <a:endParaRPr lang="el-GR" dirty="0"/>
          </a:p>
        </p:txBody>
      </p:sp>
      <p:sp>
        <p:nvSpPr>
          <p:cNvPr id="3" name="Θέση περιεχομένου 2"/>
          <p:cNvSpPr>
            <a:spLocks noGrp="1"/>
          </p:cNvSpPr>
          <p:nvPr>
            <p:ph sz="half" idx="1"/>
          </p:nvPr>
        </p:nvSpPr>
        <p:spPr/>
        <p:txBody>
          <a:bodyPr>
            <a:noAutofit/>
          </a:bodyPr>
          <a:lstStyle/>
          <a:p>
            <a:pPr marL="0" indent="0">
              <a:buNone/>
            </a:pPr>
            <a:r>
              <a:rPr lang="el-GR" altLang="el-GR" sz="2600" dirty="0"/>
              <a:t>Φυσικά υπάρχει και η περίπτωση της Κάρτας Δανεισμού, που συμπληρώνεται για κάθε βιβλίο που δανείζεται. Φυλάσσεται σε ειδικό κουτί δίπλα στη βιβλιοθήκη, αφού πρώτα το παιδί συμπληρώσει τα στοιχεία που του ζητούνται.</a:t>
            </a:r>
          </a:p>
          <a:p>
            <a:endParaRPr lang="el-GR" sz="2600" dirty="0"/>
          </a:p>
        </p:txBody>
      </p:sp>
      <p:pic>
        <p:nvPicPr>
          <p:cNvPr id="5" name="Picture 5" descr="081"/>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4644008" y="1988840"/>
            <a:ext cx="4038600" cy="2759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727775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«Κάρτα δανεισμού</a:t>
            </a:r>
            <a:r>
              <a:rPr lang="el-GR" altLang="el-GR" dirty="0" smtClean="0"/>
              <a:t>» (2/2</a:t>
            </a:r>
            <a:r>
              <a:rPr lang="el-GR" altLang="el-GR" dirty="0"/>
              <a:t>)</a:t>
            </a:r>
            <a:endParaRPr lang="el-GR" dirty="0"/>
          </a:p>
        </p:txBody>
      </p:sp>
      <p:sp>
        <p:nvSpPr>
          <p:cNvPr id="3" name="Θέση περιεχομένου 2"/>
          <p:cNvSpPr>
            <a:spLocks noGrp="1"/>
          </p:cNvSpPr>
          <p:nvPr>
            <p:ph sz="half" idx="1"/>
          </p:nvPr>
        </p:nvSpPr>
        <p:spPr/>
        <p:txBody>
          <a:bodyPr/>
          <a:lstStyle/>
          <a:p>
            <a:pPr marL="0" indent="0">
              <a:buNone/>
            </a:pPr>
            <a:r>
              <a:rPr lang="el-GR" altLang="el-GR" dirty="0"/>
              <a:t>Εναλλακτικά, θα μπορούσε η κάρτα να συνοδεύει κάθε βιβλίο και να είναι κοινή για περισσότερους από έναν αναγνώστες. Έτσι τηρείται αρχείο των αναγνωστών του συγκεκριμένου βιβλίου.</a:t>
            </a:r>
          </a:p>
          <a:p>
            <a:endParaRPr lang="el-GR" dirty="0"/>
          </a:p>
        </p:txBody>
      </p:sp>
      <p:pic>
        <p:nvPicPr>
          <p:cNvPr id="7" name="Picture 4" descr="Κάρτα δανεισμού"/>
          <p:cNvPicPr>
            <a:picLocks noGrp="1" noChangeAspect="1" noChangeArrowheads="1"/>
          </p:cNvPicPr>
          <p:nvPr>
            <p:ph sz="half" idx="2"/>
          </p:nvPr>
        </p:nvPicPr>
        <p:blipFill rotWithShape="1">
          <a:blip r:embed="rId3" cstate="screen">
            <a:extLst>
              <a:ext uri="{28A0092B-C50C-407E-A947-70E740481C1C}">
                <a14:useLocalDpi xmlns:a14="http://schemas.microsoft.com/office/drawing/2010/main"/>
              </a:ext>
            </a:extLst>
          </a:blip>
          <a:srcRect/>
          <a:stretch/>
        </p:blipFill>
        <p:spPr bwMode="auto">
          <a:xfrm>
            <a:off x="4747840" y="1938396"/>
            <a:ext cx="3784600" cy="3849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63357921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l-GR" dirty="0" smtClean="0"/>
              <a:t>Στην αξιολόγηση των βιβλίων</a:t>
            </a:r>
            <a:endParaRPr lang="el-GR" dirty="0"/>
          </a:p>
        </p:txBody>
      </p:sp>
      <p:pic>
        <p:nvPicPr>
          <p:cNvPr id="6" name="Picture 3" descr="Πίνακας αξιολόγησης"/>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2081634" y="1557338"/>
            <a:ext cx="4993432"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23605933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l-GR" dirty="0" smtClean="0"/>
              <a:t>«Ιπτάμενες κριτικές»</a:t>
            </a:r>
            <a:endParaRPr lang="el-GR" dirty="0"/>
          </a:p>
        </p:txBody>
      </p:sp>
      <p:sp>
        <p:nvSpPr>
          <p:cNvPr id="4" name="Θέση περιεχομένου 3"/>
          <p:cNvSpPr>
            <a:spLocks noGrp="1"/>
          </p:cNvSpPr>
          <p:nvPr>
            <p:ph sz="half" idx="1"/>
          </p:nvPr>
        </p:nvSpPr>
        <p:spPr/>
        <p:txBody>
          <a:bodyPr>
            <a:noAutofit/>
          </a:bodyPr>
          <a:lstStyle/>
          <a:p>
            <a:pPr marL="0" indent="0">
              <a:buNone/>
            </a:pPr>
            <a:r>
              <a:rPr lang="el-GR" altLang="el-GR" sz="2400" dirty="0"/>
              <a:t>Τα παιδιά εκφράζουν τις κρίσεις τους για τα βιβλία που </a:t>
            </a:r>
            <a:r>
              <a:rPr lang="el-GR" altLang="el-GR" sz="2400" dirty="0" smtClean="0"/>
              <a:t>διαβάζουν. Ορισμένες </a:t>
            </a:r>
            <a:r>
              <a:rPr lang="el-GR" altLang="el-GR" sz="2400" dirty="0"/>
              <a:t>φορές αυτό γίνεται δημοσίως, αμέσως μετά την ανάγνωση. Απαντώντας σε ερώτηση της νηπιαγωγού επιλέγουν και σηκώνουν τη σχετική κάρτα (ΠΟΛΥ/ ΛΙΓΟ, ΝΑΙ/ ΟΧΙ). </a:t>
            </a:r>
            <a:r>
              <a:rPr lang="el-GR" altLang="el-GR" sz="2400" dirty="0" smtClean="0"/>
              <a:t/>
            </a:r>
            <a:br>
              <a:rPr lang="el-GR" altLang="el-GR" sz="2400" dirty="0" smtClean="0"/>
            </a:br>
            <a:r>
              <a:rPr lang="el-GR" altLang="el-GR" sz="2400" dirty="0" smtClean="0"/>
              <a:t>Γίνεται </a:t>
            </a:r>
            <a:r>
              <a:rPr lang="el-GR" altLang="el-GR" sz="2400" dirty="0"/>
              <a:t>η καταμέτρηση και καταγράφεται η συλλογική κρίση της τάξης.</a:t>
            </a:r>
          </a:p>
          <a:p>
            <a:endParaRPr lang="el-GR" sz="2400" dirty="0"/>
          </a:p>
        </p:txBody>
      </p:sp>
      <p:pic>
        <p:nvPicPr>
          <p:cNvPr id="5122" name="Picture 2" descr="Καρτέλες αξιολόγησης"/>
          <p:cNvPicPr>
            <a:picLocks noGrp="1" noChangeAspect="1" noChangeArrowheads="1"/>
          </p:cNvPicPr>
          <p:nvPr>
            <p:ph sz="half" idx="2"/>
          </p:nvPr>
        </p:nvPicPr>
        <p:blipFill rotWithShape="1">
          <a:blip r:embed="rId3" cstate="screen">
            <a:extLst>
              <a:ext uri="{28A0092B-C50C-407E-A947-70E740481C1C}">
                <a14:useLocalDpi xmlns:a14="http://schemas.microsoft.com/office/drawing/2010/main"/>
              </a:ext>
            </a:extLst>
          </a:blip>
          <a:srcRect/>
          <a:stretch/>
        </p:blipFill>
        <p:spPr bwMode="auto">
          <a:xfrm>
            <a:off x="4643394" y="1772816"/>
            <a:ext cx="4039213"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02685514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l-GR" dirty="0" smtClean="0"/>
              <a:t>«Φύλλα αξιολόγησης»</a:t>
            </a:r>
            <a:endParaRPr lang="el-GR" dirty="0"/>
          </a:p>
        </p:txBody>
      </p:sp>
      <p:sp>
        <p:nvSpPr>
          <p:cNvPr id="3" name="Θέση περιεχομένου 2"/>
          <p:cNvSpPr>
            <a:spLocks noGrp="1"/>
          </p:cNvSpPr>
          <p:nvPr>
            <p:ph sz="half" idx="1"/>
          </p:nvPr>
        </p:nvSpPr>
        <p:spPr/>
        <p:txBody>
          <a:bodyPr>
            <a:noAutofit/>
          </a:bodyPr>
          <a:lstStyle/>
          <a:p>
            <a:pPr marL="0" indent="0">
              <a:buNone/>
            </a:pPr>
            <a:r>
              <a:rPr lang="el-GR" altLang="el-GR" sz="2600" dirty="0"/>
              <a:t>Άλλοτε πάλι τα παιδιά εκφράζουν τις προσωπικές τους κρίσεις σε τυποποιημένα φύλλα αξιολόγησης. Αυτά επαναλαμβάνονται από βιβλίο σε βιβλίο και έτσι σιγά σιγά μαθαίνουν να τα διαβάζουν και να τα συμπληρώνουν χωρίς βοήθεια.</a:t>
            </a:r>
          </a:p>
          <a:p>
            <a:endParaRPr lang="el-GR" sz="2600" dirty="0"/>
          </a:p>
        </p:txBody>
      </p:sp>
      <p:pic>
        <p:nvPicPr>
          <p:cNvPr id="5" name="Picture 7" descr="Φύλλο αξιολόγησης"/>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4648200" y="1915528"/>
            <a:ext cx="4038600" cy="3895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30817216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l-GR" dirty="0" smtClean="0"/>
              <a:t>«</a:t>
            </a:r>
            <a:r>
              <a:rPr lang="el-GR" altLang="el-GR" dirty="0" err="1" smtClean="0"/>
              <a:t>Φατσο</a:t>
            </a:r>
            <a:r>
              <a:rPr lang="el-GR" altLang="el-GR" dirty="0" err="1"/>
              <a:t>ύ</a:t>
            </a:r>
            <a:r>
              <a:rPr lang="el-GR" altLang="el-GR" dirty="0" err="1" smtClean="0"/>
              <a:t>λες</a:t>
            </a:r>
            <a:r>
              <a:rPr lang="el-GR" altLang="el-GR" dirty="0" smtClean="0"/>
              <a:t>»</a:t>
            </a:r>
            <a:endParaRPr lang="el-GR" dirty="0"/>
          </a:p>
        </p:txBody>
      </p:sp>
      <p:sp>
        <p:nvSpPr>
          <p:cNvPr id="3" name="Θέση περιεχομένου 2"/>
          <p:cNvSpPr>
            <a:spLocks noGrp="1"/>
          </p:cNvSpPr>
          <p:nvPr>
            <p:ph sz="half" idx="1"/>
          </p:nvPr>
        </p:nvSpPr>
        <p:spPr/>
        <p:txBody>
          <a:bodyPr/>
          <a:lstStyle/>
          <a:p>
            <a:pPr marL="0" indent="0">
              <a:buNone/>
            </a:pPr>
            <a:r>
              <a:rPr lang="el-GR" altLang="el-GR" dirty="0"/>
              <a:t>Κάποιες φορές τα παιδιά προτιμούν να κοινοποιούν τις κρίσεις τους με βάση κάποιες </a:t>
            </a:r>
            <a:r>
              <a:rPr lang="el-GR" altLang="el-GR" dirty="0" err="1"/>
              <a:t>φατσούλες</a:t>
            </a:r>
            <a:r>
              <a:rPr lang="el-GR" altLang="el-GR" dirty="0"/>
              <a:t>, με τις οποίες δημιουργούν και καταγράφουν σε έναν πίνακα το δικό τους σύστημα αξιολόγησης.</a:t>
            </a:r>
          </a:p>
          <a:p>
            <a:endParaRPr lang="el-GR" dirty="0"/>
          </a:p>
        </p:txBody>
      </p:sp>
      <p:pic>
        <p:nvPicPr>
          <p:cNvPr id="5" name="Picture 5" descr="φατσούλες αξιολόγησης"/>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4716016" y="1700808"/>
            <a:ext cx="4038600"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00435302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«Βιβλιοκριτικές»</a:t>
            </a:r>
            <a:endParaRPr lang="el-GR" dirty="0"/>
          </a:p>
        </p:txBody>
      </p:sp>
      <p:sp>
        <p:nvSpPr>
          <p:cNvPr id="3" name="Θέση περιεχομένου 2"/>
          <p:cNvSpPr>
            <a:spLocks noGrp="1"/>
          </p:cNvSpPr>
          <p:nvPr>
            <p:ph sz="half" idx="1"/>
          </p:nvPr>
        </p:nvSpPr>
        <p:spPr/>
        <p:txBody>
          <a:bodyPr/>
          <a:lstStyle/>
          <a:p>
            <a:pPr marL="0" indent="0">
              <a:buNone/>
            </a:pPr>
            <a:r>
              <a:rPr lang="el-GR" altLang="el-GR" dirty="0"/>
              <a:t>Για κάθε βιβλίο που ακούν, και σε μία ονομαστική κατάσταση της τάξης, προσθέτουν δίπλα, αφού συμβουλευτούν τον Πίνακα, τις κρίσεις τους.</a:t>
            </a:r>
          </a:p>
          <a:p>
            <a:endParaRPr lang="el-GR" dirty="0"/>
          </a:p>
        </p:txBody>
      </p:sp>
      <p:pic>
        <p:nvPicPr>
          <p:cNvPr id="7" name="Content Placeholder 6" descr="Κριτική βιβλίου"/>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4874893" y="1600200"/>
            <a:ext cx="3585214"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28601816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l-GR" dirty="0" smtClean="0"/>
              <a:t>Στην ανάγνωση βιβλίων</a:t>
            </a:r>
            <a:endParaRPr lang="el-GR" dirty="0"/>
          </a:p>
        </p:txBody>
      </p:sp>
      <p:sp>
        <p:nvSpPr>
          <p:cNvPr id="3" name="Θέση περιεχομένου 2"/>
          <p:cNvSpPr>
            <a:spLocks noGrp="1"/>
          </p:cNvSpPr>
          <p:nvPr>
            <p:ph sz="half" idx="1"/>
          </p:nvPr>
        </p:nvSpPr>
        <p:spPr/>
        <p:txBody>
          <a:bodyPr>
            <a:noAutofit/>
          </a:bodyPr>
          <a:lstStyle/>
          <a:p>
            <a:pPr marL="0" indent="0">
              <a:buNone/>
            </a:pPr>
            <a:r>
              <a:rPr lang="el-GR" sz="2400" dirty="0"/>
              <a:t>Κατά την ανάγνωση βιβλίων στα παιδιά, η νηπιαγωγός προάγει την κατάκτηση της γραπτής γλώσσας</a:t>
            </a:r>
            <a:r>
              <a:rPr lang="el-GR" sz="2400" dirty="0" smtClean="0"/>
              <a:t>.</a:t>
            </a:r>
            <a:endParaRPr lang="el-GR" sz="2400" dirty="0"/>
          </a:p>
          <a:p>
            <a:r>
              <a:rPr lang="el-GR" sz="2400" dirty="0" smtClean="0"/>
              <a:t>Ευαισθητοποιεί </a:t>
            </a:r>
            <a:r>
              <a:rPr lang="el-GR" sz="2400" dirty="0"/>
              <a:t>τα παιδιά στην ύπαρξη του γραπτού λόγου στο βιβλίο. Ειδικότερα στο εξώφυλλο</a:t>
            </a:r>
            <a:r>
              <a:rPr lang="el-GR" sz="2400" dirty="0" smtClean="0"/>
              <a:t>.</a:t>
            </a:r>
            <a:endParaRPr lang="el-GR" sz="2400" dirty="0"/>
          </a:p>
          <a:p>
            <a:r>
              <a:rPr lang="el-GR" sz="2400" dirty="0"/>
              <a:t>Σχεδιάζει δραστηριότητες που να αναδεικνύουν το γραπτό λόγο.</a:t>
            </a:r>
          </a:p>
          <a:p>
            <a:endParaRPr lang="el-GR" sz="2400" dirty="0"/>
          </a:p>
        </p:txBody>
      </p:sp>
      <p:pic>
        <p:nvPicPr>
          <p:cNvPr id="5" name="Content Placeholder 4" descr="Σελίδα βιβλίου"/>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bwMode="auto">
          <a:xfrm>
            <a:off x="4932040" y="1700808"/>
            <a:ext cx="3238670"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427984" y="5661248"/>
            <a:ext cx="472173" cy="360040"/>
          </a:xfrm>
          <a:prstGeom prst="rect">
            <a:avLst/>
          </a:prstGeom>
        </p:spPr>
        <p:txBody>
          <a:bodyPr vert="horz" wrap="square" lIns="91440" tIns="45720" rIns="91440" bIns="45720" rtlCol="0" anchor="ctr">
            <a:noAutofit/>
          </a:bodyPr>
          <a:lstStyle/>
          <a:p>
            <a:r>
              <a:rPr lang="el-GR" b="1" dirty="0" smtClean="0">
                <a:latin typeface="+mj-lt"/>
              </a:rPr>
              <a:t>[3]</a:t>
            </a:r>
          </a:p>
        </p:txBody>
      </p:sp>
    </p:spTree>
    <p:custDataLst>
      <p:tags r:id="rId1"/>
    </p:custDataLst>
    <p:extLst>
      <p:ext uri="{BB962C8B-B14F-4D97-AF65-F5344CB8AC3E}">
        <p14:creationId xmlns:p14="http://schemas.microsoft.com/office/powerpoint/2010/main" val="338533580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l-GR" dirty="0" smtClean="0"/>
              <a:t>«Μακέτα εξωφύλλου»</a:t>
            </a:r>
            <a:endParaRPr lang="el-GR" dirty="0"/>
          </a:p>
        </p:txBody>
      </p:sp>
      <p:sp>
        <p:nvSpPr>
          <p:cNvPr id="3" name="Θέση περιεχομένου 2"/>
          <p:cNvSpPr>
            <a:spLocks noGrp="1"/>
          </p:cNvSpPr>
          <p:nvPr>
            <p:ph sz="half" idx="1"/>
          </p:nvPr>
        </p:nvSpPr>
        <p:spPr/>
        <p:txBody>
          <a:bodyPr/>
          <a:lstStyle/>
          <a:p>
            <a:pPr marL="0" indent="0">
              <a:buNone/>
            </a:pPr>
            <a:r>
              <a:rPr lang="el-GR" altLang="el-GR" dirty="0"/>
              <a:t>Τα παιδιά καλούνται να δημιουργήσουν το εξώφυλλο του αγαπημένου τους βιβλίου. Αν έχουν ήδη μιλήσει για τα λεκτικά του στοιχεία, δεν θα απουσιάζουν ούτε από τη δική τους δημιουργία.</a:t>
            </a:r>
          </a:p>
          <a:p>
            <a:endParaRPr lang="el-GR" dirty="0"/>
          </a:p>
        </p:txBody>
      </p:sp>
      <p:pic>
        <p:nvPicPr>
          <p:cNvPr id="8" name="Picture 4" descr="Παιδιά σχεδιάζουν εξώφυλλα"/>
          <p:cNvPicPr>
            <a:picLocks noGrp="1" noChangeAspect="1" noChangeArrowheads="1"/>
          </p:cNvPicPr>
          <p:nvPr>
            <p:ph sz="half" idx="2"/>
          </p:nvPr>
        </p:nvPicPr>
        <p:blipFill rotWithShape="1">
          <a:blip r:embed="rId3" cstate="screen">
            <a:extLst>
              <a:ext uri="{28A0092B-C50C-407E-A947-70E740481C1C}">
                <a14:useLocalDpi xmlns:a14="http://schemas.microsoft.com/office/drawing/2010/main"/>
              </a:ext>
            </a:extLst>
          </a:blip>
          <a:srcRect/>
          <a:stretch/>
        </p:blipFill>
        <p:spPr bwMode="auto">
          <a:xfrm>
            <a:off x="4648200" y="2053620"/>
            <a:ext cx="4038600" cy="3619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5740131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type="body" sz="half" idx="2"/>
          </p:nvPr>
        </p:nvSpPr>
        <p:spPr/>
        <p:txBody>
          <a:bodyPr>
            <a:normAutofit/>
          </a:bodyPr>
          <a:lstStyle/>
          <a:p>
            <a:pPr marL="0" indent="0">
              <a:buNone/>
            </a:pPr>
            <a:r>
              <a:rPr lang="el-GR" altLang="el-GR" sz="2400" dirty="0"/>
              <a:t>Αντί επιγραφών όπως ΒΙΒΛΙΟΘΗΚΗ ή ΠΑΙΔΙΚΗ ΛΟΓΟΤΕΧΝΙΑ σε εγκαταλελειμμένες βιβλιοθήκες με ελάχιστα </a:t>
            </a:r>
            <a:r>
              <a:rPr lang="el-GR" altLang="el-GR" sz="2400" dirty="0" smtClean="0"/>
              <a:t>βιβλία… </a:t>
            </a:r>
            <a:endParaRPr lang="el-GR" altLang="el-GR" sz="2400" dirty="0"/>
          </a:p>
          <a:p>
            <a:endParaRPr lang="el-GR" sz="2400" dirty="0"/>
          </a:p>
        </p:txBody>
      </p:sp>
      <p:sp>
        <p:nvSpPr>
          <p:cNvPr id="8" name="Τίτλος 7"/>
          <p:cNvSpPr>
            <a:spLocks noGrp="1"/>
          </p:cNvSpPr>
          <p:nvPr>
            <p:ph type="title"/>
          </p:nvPr>
        </p:nvSpPr>
        <p:spPr/>
        <p:txBody>
          <a:bodyPr/>
          <a:lstStyle/>
          <a:p>
            <a:r>
              <a:rPr lang="el-GR" altLang="el-GR" dirty="0"/>
              <a:t>«Επιγραφές» </a:t>
            </a:r>
            <a:r>
              <a:rPr lang="el-GR" altLang="el-GR" dirty="0" smtClean="0"/>
              <a:t>(2/3</a:t>
            </a:r>
            <a:r>
              <a:rPr lang="el-GR" altLang="el-GR" dirty="0"/>
              <a:t>)</a:t>
            </a:r>
            <a:endParaRPr lang="el-GR" dirty="0"/>
          </a:p>
        </p:txBody>
      </p:sp>
      <p:pic>
        <p:nvPicPr>
          <p:cNvPr id="10" name="Picture 8" descr="Επιγραφές"/>
          <p:cNvPicPr>
            <a:picLocks noGrp="1" noChangeAspect="1" noChangeArrowheads="1"/>
          </p:cNvPicPr>
          <p:nvPr>
            <p:ph idx="1"/>
          </p:nvPr>
        </p:nvPicPr>
        <p:blipFill rotWithShape="1">
          <a:blip r:embed="rId3" cstate="screen">
            <a:extLst>
              <a:ext uri="{28A0092B-C50C-407E-A947-70E740481C1C}">
                <a14:useLocalDpi xmlns:a14="http://schemas.microsoft.com/office/drawing/2010/main"/>
              </a:ext>
            </a:extLst>
          </a:blip>
          <a:srcRect/>
          <a:stretch/>
        </p:blipFill>
        <p:spPr bwMode="auto">
          <a:xfrm>
            <a:off x="3851920" y="1772816"/>
            <a:ext cx="4671164" cy="3968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1354549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l-GR" dirty="0" smtClean="0"/>
              <a:t>«Σπασμένα εξώφυλλα»</a:t>
            </a:r>
            <a:endParaRPr lang="el-GR" dirty="0"/>
          </a:p>
        </p:txBody>
      </p:sp>
      <p:sp>
        <p:nvSpPr>
          <p:cNvPr id="3" name="Θέση περιεχομένου 2"/>
          <p:cNvSpPr>
            <a:spLocks noGrp="1"/>
          </p:cNvSpPr>
          <p:nvPr>
            <p:ph sz="half" idx="1"/>
          </p:nvPr>
        </p:nvSpPr>
        <p:spPr/>
        <p:txBody>
          <a:bodyPr>
            <a:noAutofit/>
          </a:bodyPr>
          <a:lstStyle/>
          <a:p>
            <a:pPr marL="0" indent="0">
              <a:buNone/>
            </a:pPr>
            <a:r>
              <a:rPr lang="el-GR" sz="2400" dirty="0"/>
              <a:t>Ένας τρόπος για να ευαισθητοποιηθούν τα παιδιά στην παρουσία του τίτλου είναι: Σε φωτοτυπίες εξωφύλλων κόβονται και χωρίζουν οι τίτλοι από τις εικόνες. Τα παιδιά πρέπει να ανασυνδέσουν τα ‘σπασμένα εξώφυλλα’. </a:t>
            </a:r>
            <a:r>
              <a:rPr lang="el-GR" sz="2400" dirty="0" smtClean="0"/>
              <a:t>Ως </a:t>
            </a:r>
            <a:r>
              <a:rPr lang="el-GR" sz="2400" dirty="0"/>
              <a:t>πίνακας αναφοράς χρησιμεύουν, στην ανάγκη, τα ίδια τα βιβλία.</a:t>
            </a:r>
          </a:p>
          <a:p>
            <a:endParaRPr lang="el-GR" sz="2400" dirty="0"/>
          </a:p>
        </p:txBody>
      </p:sp>
      <p:pic>
        <p:nvPicPr>
          <p:cNvPr id="5" name="Content Placeholder 4" descr="φωτοτυπίες εξωφύλλων "/>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4716016" y="1772816"/>
            <a:ext cx="4038600" cy="3429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38819915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l-GR" dirty="0" smtClean="0"/>
              <a:t>«Η ξερή των </a:t>
            </a:r>
            <a:r>
              <a:rPr lang="el-GR" altLang="el-GR" dirty="0"/>
              <a:t>τίτλων» </a:t>
            </a:r>
            <a:r>
              <a:rPr lang="el-GR" altLang="el-GR" dirty="0" smtClean="0"/>
              <a:t>(1/2</a:t>
            </a:r>
            <a:r>
              <a:rPr lang="el-GR" altLang="el-GR" dirty="0"/>
              <a:t>)</a:t>
            </a:r>
            <a:endParaRPr lang="el-GR" dirty="0"/>
          </a:p>
        </p:txBody>
      </p:sp>
      <p:sp>
        <p:nvSpPr>
          <p:cNvPr id="3" name="Θέση περιεχομένου 2"/>
          <p:cNvSpPr>
            <a:spLocks noGrp="1"/>
          </p:cNvSpPr>
          <p:nvPr>
            <p:ph sz="half" idx="1"/>
          </p:nvPr>
        </p:nvSpPr>
        <p:spPr/>
        <p:txBody>
          <a:bodyPr>
            <a:noAutofit/>
          </a:bodyPr>
          <a:lstStyle/>
          <a:p>
            <a:pPr marL="0" indent="0">
              <a:buNone/>
            </a:pPr>
            <a:r>
              <a:rPr lang="el-GR" dirty="0"/>
              <a:t>Για κάθε διαβασμένο βιβλίο δημιουργούνται δύο κάρτες: η μία με τον τίτλο του βιβλίου (γραμμένο στον υπολογιστή), η άλλη με μια χαρακτηριστική σκηνή που επιλέγουν τα παιδιά (φωτοτυπία, ενδεχομένως έγχρωμη). </a:t>
            </a:r>
          </a:p>
        </p:txBody>
      </p:sp>
      <p:pic>
        <p:nvPicPr>
          <p:cNvPr id="5" name="Content Placeholder 4" descr="Τα παιδιά παίζουν ξερή"/>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a:xfrm>
            <a:off x="4644008" y="1844824"/>
            <a:ext cx="4038600" cy="3065076"/>
          </a:xfrm>
        </p:spPr>
      </p:pic>
    </p:spTree>
    <p:custDataLst>
      <p:tags r:id="rId1"/>
    </p:custDataLst>
    <p:extLst>
      <p:ext uri="{BB962C8B-B14F-4D97-AF65-F5344CB8AC3E}">
        <p14:creationId xmlns:p14="http://schemas.microsoft.com/office/powerpoint/2010/main" val="183690376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«Η ξερή των τίτλων</a:t>
            </a:r>
            <a:r>
              <a:rPr lang="el-GR" altLang="el-GR" dirty="0" smtClean="0"/>
              <a:t>» (2/2</a:t>
            </a:r>
            <a:r>
              <a:rPr lang="el-GR" altLang="el-GR" dirty="0"/>
              <a:t>)</a:t>
            </a:r>
            <a:endParaRPr lang="el-GR" dirty="0"/>
          </a:p>
        </p:txBody>
      </p:sp>
      <p:sp>
        <p:nvSpPr>
          <p:cNvPr id="3" name="Θέση περιεχομένου 2"/>
          <p:cNvSpPr>
            <a:spLocks noGrp="1"/>
          </p:cNvSpPr>
          <p:nvPr>
            <p:ph sz="half" idx="1"/>
          </p:nvPr>
        </p:nvSpPr>
        <p:spPr/>
        <p:txBody>
          <a:bodyPr/>
          <a:lstStyle/>
          <a:p>
            <a:pPr marL="0" indent="0">
              <a:buNone/>
            </a:pPr>
            <a:r>
              <a:rPr lang="el-GR" altLang="el-GR" dirty="0"/>
              <a:t>Όταν ο αριθμός αυξηθεί, τα παιδιά χρησιμοποιούν τις κάρτες για να παίξουν ‘ξερή’, όπου ο τίτλος ‘παίρνει’ την εικόνα και αντίστροφα. Ως πίνακας αναφοράς, αν χρειαστεί, χρησιμεύουν τα ίδια τα βιβλία.</a:t>
            </a:r>
            <a:endParaRPr lang="el-GR" dirty="0"/>
          </a:p>
        </p:txBody>
      </p:sp>
      <p:pic>
        <p:nvPicPr>
          <p:cNvPr id="5" name="Picture 5" descr="Τα παιδιά παίζουν ξερή"/>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4644008" y="1772816"/>
            <a:ext cx="4038600" cy="3494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31600121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l-GR" dirty="0" smtClean="0"/>
              <a:t>«Οι λέξεις των τίτλων»</a:t>
            </a:r>
            <a:endParaRPr lang="el-GR" dirty="0"/>
          </a:p>
        </p:txBody>
      </p:sp>
      <p:sp>
        <p:nvSpPr>
          <p:cNvPr id="3" name="Θέση περιεχομένου 2" descr="Ο τίτλος ενός βιβλίου κομμένος σε λέξεις"/>
          <p:cNvSpPr>
            <a:spLocks noGrp="1"/>
          </p:cNvSpPr>
          <p:nvPr>
            <p:ph sz="half" idx="1"/>
          </p:nvPr>
        </p:nvSpPr>
        <p:spPr/>
        <p:txBody>
          <a:bodyPr>
            <a:noAutofit/>
          </a:bodyPr>
          <a:lstStyle/>
          <a:p>
            <a:pPr marL="0" indent="0">
              <a:buNone/>
            </a:pPr>
            <a:r>
              <a:rPr lang="el-GR" sz="2400" dirty="0"/>
              <a:t>Τα παιδιά κατανοούν την έννοια της αυτοτέλειας της γραπτής λέξης και με ένα παιχνίδι τίτλων. </a:t>
            </a:r>
          </a:p>
          <a:p>
            <a:pPr marL="0" indent="0">
              <a:buNone/>
            </a:pPr>
            <a:r>
              <a:rPr lang="el-GR" sz="2400" dirty="0"/>
              <a:t>Ο τίτλος ενός βιβλίου φωτοτυπείται και κόβεται στις λέξεις που τον απαρτίζουν. Τα παιδιά αναλαμβάνουν να τον ανασυνθέσουν. Όπου χρειαστεί, συμβουλεύονται το πραγματικό βιβλίο.</a:t>
            </a:r>
          </a:p>
          <a:p>
            <a:endParaRPr lang="el-GR" sz="2400" dirty="0"/>
          </a:p>
        </p:txBody>
      </p:sp>
      <p:pic>
        <p:nvPicPr>
          <p:cNvPr id="5" name="Content Placeholder 4" descr="039"/>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4648200" y="1807245"/>
            <a:ext cx="4038600" cy="411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05745730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l-GR" dirty="0" smtClean="0"/>
              <a:t>«Οι ήχοι των εικόνων»</a:t>
            </a:r>
            <a:endParaRPr lang="el-GR" dirty="0"/>
          </a:p>
        </p:txBody>
      </p:sp>
      <p:sp>
        <p:nvSpPr>
          <p:cNvPr id="3" name="Θέση περιεχομένου 2" descr="λέξεις ήχου"/>
          <p:cNvSpPr>
            <a:spLocks noGrp="1"/>
          </p:cNvSpPr>
          <p:nvPr>
            <p:ph sz="half" idx="1"/>
          </p:nvPr>
        </p:nvSpPr>
        <p:spPr/>
        <p:txBody>
          <a:bodyPr>
            <a:noAutofit/>
          </a:bodyPr>
          <a:lstStyle/>
          <a:p>
            <a:pPr marL="0" indent="0">
              <a:buNone/>
            </a:pPr>
            <a:r>
              <a:rPr lang="el-GR" altLang="el-GR" sz="2600" dirty="0"/>
              <a:t>Έρευνες έχουν δείξει ότι τα παιδιά συχνά εντοπίζουν τα γράμματα που υπάρχουν μέσα στις εικόνες και συνήθως αντιστοιχούν σε λέξεις ήχου. Η νηπιαγωγός θα βοηθήσει τα παιδιά να τις προσέξουν αν τις δείχνει με το δάχτυλο την ώρα που τις διαβάζει. </a:t>
            </a:r>
          </a:p>
          <a:p>
            <a:endParaRPr lang="el-GR" sz="2600" dirty="0"/>
          </a:p>
        </p:txBody>
      </p:sp>
      <p:pic>
        <p:nvPicPr>
          <p:cNvPr id="5" name="Content Placeholder 4" descr="Praktikes3 (12)"/>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4648200" y="1791478"/>
            <a:ext cx="4038600" cy="4143407"/>
          </a:xfrm>
        </p:spPr>
      </p:pic>
    </p:spTree>
    <p:custDataLst>
      <p:tags r:id="rId1"/>
    </p:custDataLst>
    <p:extLst>
      <p:ext uri="{BB962C8B-B14F-4D97-AF65-F5344CB8AC3E}">
        <p14:creationId xmlns:p14="http://schemas.microsoft.com/office/powerpoint/2010/main" val="232387286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l-GR" dirty="0" smtClean="0"/>
              <a:t>«Οι ήχοι στον μαγνητικό πίνακα»</a:t>
            </a:r>
            <a:endParaRPr lang="el-GR" dirty="0"/>
          </a:p>
        </p:txBody>
      </p:sp>
      <p:sp>
        <p:nvSpPr>
          <p:cNvPr id="3" name="Θέση περιεχομένου 2"/>
          <p:cNvSpPr>
            <a:spLocks noGrp="1"/>
          </p:cNvSpPr>
          <p:nvPr>
            <p:ph sz="half" idx="1"/>
          </p:nvPr>
        </p:nvSpPr>
        <p:spPr/>
        <p:txBody>
          <a:bodyPr>
            <a:normAutofit/>
          </a:bodyPr>
          <a:lstStyle/>
          <a:p>
            <a:pPr marL="0" indent="0">
              <a:buNone/>
            </a:pPr>
            <a:r>
              <a:rPr lang="el-GR" altLang="el-GR" dirty="0"/>
              <a:t>Ακόμη, ενδέχεται μετά το τέλος της ανάγνωσης να τους ζητήσει να τις γράψουν στο μαγνητικό </a:t>
            </a:r>
            <a:r>
              <a:rPr lang="el-GR" altLang="el-GR" dirty="0" smtClean="0"/>
              <a:t>πίνακα…</a:t>
            </a:r>
            <a:endParaRPr lang="el-GR" dirty="0"/>
          </a:p>
        </p:txBody>
      </p:sp>
      <p:pic>
        <p:nvPicPr>
          <p:cNvPr id="5" name="Picture 3" descr="Παιδί γράφει σε μαγνητικό πίνακα"/>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a:xfrm>
            <a:off x="4648200" y="1919106"/>
            <a:ext cx="4038600" cy="3888151"/>
          </a:xfrm>
        </p:spPr>
      </p:pic>
    </p:spTree>
    <p:custDataLst>
      <p:tags r:id="rId1"/>
    </p:custDataLst>
    <p:extLst>
      <p:ext uri="{BB962C8B-B14F-4D97-AF65-F5344CB8AC3E}">
        <p14:creationId xmlns:p14="http://schemas.microsoft.com/office/powerpoint/2010/main" val="408243328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«Οι ήχοι στις ζωγραφιές»</a:t>
            </a:r>
            <a:endParaRPr lang="el-GR" dirty="0"/>
          </a:p>
        </p:txBody>
      </p:sp>
      <p:sp>
        <p:nvSpPr>
          <p:cNvPr id="3" name="Θέση περιεχομένου 2"/>
          <p:cNvSpPr>
            <a:spLocks noGrp="1"/>
          </p:cNvSpPr>
          <p:nvPr>
            <p:ph sz="half" idx="1"/>
          </p:nvPr>
        </p:nvSpPr>
        <p:spPr/>
        <p:txBody>
          <a:bodyPr/>
          <a:lstStyle/>
          <a:p>
            <a:pPr marL="0" indent="0">
              <a:buNone/>
            </a:pPr>
            <a:r>
              <a:rPr lang="el-GR" altLang="el-GR" dirty="0" smtClean="0"/>
              <a:t>… ή </a:t>
            </a:r>
            <a:r>
              <a:rPr lang="el-GR" altLang="el-GR" dirty="0"/>
              <a:t>να τα προτρέψει να ζωγραφίσουν τα ίδια τη συγκεκριμένη σκηνή για να δει αν θα τις συμπεριλάβουν στην ζωγραφιά τους. </a:t>
            </a:r>
          </a:p>
          <a:p>
            <a:endParaRPr lang="el-GR" dirty="0"/>
          </a:p>
        </p:txBody>
      </p:sp>
      <p:pic>
        <p:nvPicPr>
          <p:cNvPr id="5" name="Content Placeholder 4" descr="Παιδική ζωγραφιά"/>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bwMode="auto">
          <a:xfrm>
            <a:off x="4838700" y="1634331"/>
            <a:ext cx="36576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64931907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l-GR" dirty="0" smtClean="0"/>
              <a:t>«Φωνές </a:t>
            </a:r>
            <a:r>
              <a:rPr lang="el-GR" altLang="el-GR" dirty="0"/>
              <a:t>ζώων» </a:t>
            </a:r>
            <a:r>
              <a:rPr lang="el-GR" altLang="el-GR" dirty="0" smtClean="0"/>
              <a:t>(1/3</a:t>
            </a:r>
            <a:r>
              <a:rPr lang="el-GR" altLang="el-GR" dirty="0"/>
              <a:t>)</a:t>
            </a:r>
            <a:endParaRPr lang="el-GR" dirty="0"/>
          </a:p>
        </p:txBody>
      </p:sp>
      <p:sp>
        <p:nvSpPr>
          <p:cNvPr id="3" name="Θέση περιεχομένου 2"/>
          <p:cNvSpPr>
            <a:spLocks noGrp="1"/>
          </p:cNvSpPr>
          <p:nvPr>
            <p:ph sz="half" idx="1"/>
          </p:nvPr>
        </p:nvSpPr>
        <p:spPr/>
        <p:txBody>
          <a:bodyPr>
            <a:noAutofit/>
          </a:bodyPr>
          <a:lstStyle/>
          <a:p>
            <a:pPr marL="0" indent="0">
              <a:buNone/>
            </a:pPr>
            <a:r>
              <a:rPr lang="el-GR" dirty="0"/>
              <a:t>Η νηπιαγωγός διαβάζει μια ιστορία με πολλά διαφορετικά ζώα-πρωταγωνιστές, π.χ. Οι </a:t>
            </a:r>
            <a:r>
              <a:rPr lang="el-GR" dirty="0" smtClean="0"/>
              <a:t>«Μουσικοί </a:t>
            </a:r>
            <a:r>
              <a:rPr lang="el-GR" dirty="0"/>
              <a:t>της </a:t>
            </a:r>
            <a:r>
              <a:rPr lang="el-GR" dirty="0" smtClean="0"/>
              <a:t>Βρέμης». </a:t>
            </a:r>
            <a:endParaRPr lang="el-GR" dirty="0"/>
          </a:p>
        </p:txBody>
      </p:sp>
      <p:pic>
        <p:nvPicPr>
          <p:cNvPr id="5" name="Content Placeholder 4" descr="Η νηπιαγωγός δείχνει το βιβλίο"/>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a:xfrm>
            <a:off x="4648200" y="1708288"/>
            <a:ext cx="4038600" cy="4309786"/>
          </a:xfrm>
        </p:spPr>
      </p:pic>
    </p:spTree>
    <p:custDataLst>
      <p:tags r:id="rId1"/>
    </p:custDataLst>
    <p:extLst>
      <p:ext uri="{BB962C8B-B14F-4D97-AF65-F5344CB8AC3E}">
        <p14:creationId xmlns:p14="http://schemas.microsoft.com/office/powerpoint/2010/main" val="195319627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l-GR" dirty="0"/>
              <a:t>«Φωνές ζώων</a:t>
            </a:r>
            <a:r>
              <a:rPr lang="el-GR" altLang="el-GR" dirty="0" smtClean="0"/>
              <a:t>» </a:t>
            </a:r>
            <a:r>
              <a:rPr lang="el-GR" altLang="el-GR" dirty="0"/>
              <a:t>(</a:t>
            </a:r>
            <a:r>
              <a:rPr lang="el-GR" altLang="el-GR" dirty="0" smtClean="0"/>
              <a:t>2/3)</a:t>
            </a:r>
            <a:endParaRPr lang="el-GR" dirty="0"/>
          </a:p>
        </p:txBody>
      </p:sp>
      <p:sp>
        <p:nvSpPr>
          <p:cNvPr id="3" name="Θέση περιεχομένου 2"/>
          <p:cNvSpPr>
            <a:spLocks noGrp="1"/>
          </p:cNvSpPr>
          <p:nvPr>
            <p:ph sz="half" idx="1"/>
          </p:nvPr>
        </p:nvSpPr>
        <p:spPr/>
        <p:txBody>
          <a:bodyPr>
            <a:noAutofit/>
          </a:bodyPr>
          <a:lstStyle/>
          <a:p>
            <a:pPr marL="0" indent="0">
              <a:buNone/>
            </a:pPr>
            <a:r>
              <a:rPr lang="el-GR" dirty="0" smtClean="0"/>
              <a:t>Σε </a:t>
            </a:r>
            <a:r>
              <a:rPr lang="el-GR" dirty="0"/>
              <a:t>συνεργασία με τα παιδιά κρεμά στον </a:t>
            </a:r>
            <a:r>
              <a:rPr lang="el-GR" dirty="0" err="1"/>
              <a:t>φανελοπίνακα</a:t>
            </a:r>
            <a:r>
              <a:rPr lang="el-GR" dirty="0"/>
              <a:t> τις εικόνες των ηρώων. Από κάτω προσθέτουν καρτέλες με τις αντίστοιχες λέξεις. </a:t>
            </a:r>
          </a:p>
          <a:p>
            <a:endParaRPr lang="el-GR" dirty="0"/>
          </a:p>
        </p:txBody>
      </p:sp>
      <p:pic>
        <p:nvPicPr>
          <p:cNvPr id="5" name="Picture 5" descr="οι εικόνες των ηρώων"/>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4644008" y="1700808"/>
            <a:ext cx="4038600" cy="2460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60296383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«Φωνές ζώων</a:t>
            </a:r>
            <a:r>
              <a:rPr lang="el-GR" altLang="el-GR" dirty="0" smtClean="0"/>
              <a:t>» (3/3</a:t>
            </a:r>
            <a:r>
              <a:rPr lang="el-GR" altLang="el-GR" dirty="0"/>
              <a:t>)</a:t>
            </a:r>
            <a:endParaRPr lang="el-GR" dirty="0"/>
          </a:p>
        </p:txBody>
      </p:sp>
      <p:sp>
        <p:nvSpPr>
          <p:cNvPr id="3" name="Θέση περιεχομένου 2"/>
          <p:cNvSpPr>
            <a:spLocks noGrp="1"/>
          </p:cNvSpPr>
          <p:nvPr>
            <p:ph sz="half" idx="1"/>
          </p:nvPr>
        </p:nvSpPr>
        <p:spPr>
          <a:xfrm>
            <a:off x="457200" y="1600200"/>
            <a:ext cx="5770984" cy="4525963"/>
          </a:xfrm>
        </p:spPr>
        <p:txBody>
          <a:bodyPr>
            <a:noAutofit/>
          </a:bodyPr>
          <a:lstStyle/>
          <a:p>
            <a:pPr marL="0" indent="0">
              <a:buNone/>
            </a:pPr>
            <a:r>
              <a:rPr lang="el-GR" sz="2400" dirty="0"/>
              <a:t>Στη συνέχεια οι μικροί μαθητές λαμβάνουν ο καθένας μυστικά μια κάρτα (μόνο λέξη) που τους πληροφορεί ποιο ρόλο θα αναλάβουν. Η κάρτα διαβάζεται με τη βοήθεια του </a:t>
            </a:r>
            <a:r>
              <a:rPr lang="el-GR" sz="2400" dirty="0" err="1"/>
              <a:t>φανελοπίνακα</a:t>
            </a:r>
            <a:r>
              <a:rPr lang="el-GR" sz="2400" dirty="0"/>
              <a:t> που λειτουργεί ως πίνακας αναφοράς. Όταν τώρα η νηπιαγωγός ξαναδιαβάσει την ιστορία, τα παιδιά, κάθε φορά που ακούν να αναφέρεται το ζώο που έχει αναγραφεί στην κάρτα τους, αρχίζουν να μιμούνται τη φωνή του.</a:t>
            </a:r>
          </a:p>
          <a:p>
            <a:endParaRPr lang="el-GR" sz="2400" dirty="0"/>
          </a:p>
        </p:txBody>
      </p:sp>
      <p:pic>
        <p:nvPicPr>
          <p:cNvPr id="5" name="Content Placeholder 4" descr="Τα παιδιά μιμούνται φωνές ζώων"/>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6444208" y="1628800"/>
            <a:ext cx="2232248" cy="4079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1514985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altLang="el-GR" dirty="0"/>
              <a:t>«Επιγραφές» </a:t>
            </a:r>
            <a:r>
              <a:rPr lang="el-GR" altLang="el-GR" dirty="0" smtClean="0"/>
              <a:t>(3/3</a:t>
            </a:r>
            <a:r>
              <a:rPr lang="el-GR" altLang="el-GR" dirty="0"/>
              <a:t>)</a:t>
            </a:r>
            <a:endParaRPr lang="el-GR" dirty="0"/>
          </a:p>
        </p:txBody>
      </p:sp>
      <p:sp>
        <p:nvSpPr>
          <p:cNvPr id="6" name="Θέση περιεχομένου 5"/>
          <p:cNvSpPr>
            <a:spLocks noGrp="1"/>
          </p:cNvSpPr>
          <p:nvPr>
            <p:ph sz="half" idx="1"/>
          </p:nvPr>
        </p:nvSpPr>
        <p:spPr/>
        <p:txBody>
          <a:bodyPr>
            <a:noAutofit/>
          </a:bodyPr>
          <a:lstStyle/>
          <a:p>
            <a:pPr marL="0" indent="0">
              <a:buNone/>
            </a:pPr>
            <a:r>
              <a:rPr lang="el-GR" sz="2600" dirty="0"/>
              <a:t>Καλό είναι να προτιμώνται επιγραφές, όπως </a:t>
            </a:r>
            <a:r>
              <a:rPr lang="el-GR" sz="2600" b="1" dirty="0"/>
              <a:t>ΜΗ ΜΙΛΑΤΕ</a:t>
            </a:r>
            <a:r>
              <a:rPr lang="el-GR" sz="2600" dirty="0"/>
              <a:t>, </a:t>
            </a:r>
            <a:r>
              <a:rPr lang="el-GR" sz="2600" b="1" dirty="0"/>
              <a:t>ΗΣΥΧΙΑ</a:t>
            </a:r>
            <a:r>
              <a:rPr lang="el-GR" sz="2600" dirty="0"/>
              <a:t> ή ακόμη και </a:t>
            </a:r>
            <a:r>
              <a:rPr lang="el-GR" sz="2600" b="1" dirty="0"/>
              <a:t>ΣΣΣΣΣ!!!</a:t>
            </a:r>
            <a:r>
              <a:rPr lang="el-GR" sz="2600" dirty="0"/>
              <a:t>. Αφού:</a:t>
            </a:r>
          </a:p>
          <a:p>
            <a:r>
              <a:rPr lang="el-GR" sz="2600" dirty="0"/>
              <a:t> </a:t>
            </a:r>
            <a:r>
              <a:rPr lang="el-GR" sz="2600" dirty="0" smtClean="0"/>
              <a:t>Έχουν </a:t>
            </a:r>
            <a:r>
              <a:rPr lang="el-GR" sz="2600" dirty="0"/>
              <a:t>κάτι να πουν για τη λειτουργία του χώρου της Βιβλιοθήκης.</a:t>
            </a:r>
          </a:p>
          <a:p>
            <a:r>
              <a:rPr lang="el-GR" sz="2600" dirty="0" smtClean="0"/>
              <a:t>Είναι </a:t>
            </a:r>
            <a:r>
              <a:rPr lang="el-GR" sz="2600" dirty="0"/>
              <a:t>απλές, εύκολες και αναγνώσιμες ακόμη και από τα πολύ μικρά παιδιά.</a:t>
            </a:r>
          </a:p>
          <a:p>
            <a:endParaRPr lang="el-GR" sz="2600" dirty="0"/>
          </a:p>
        </p:txBody>
      </p:sp>
      <p:pic>
        <p:nvPicPr>
          <p:cNvPr id="8" name="Picture 9" descr="Επιγραφή: Ησυχία"/>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4648200" y="1666788"/>
            <a:ext cx="4038600" cy="439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91096760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«Ανακατωμένες σελίδες» </a:t>
            </a:r>
            <a:r>
              <a:rPr lang="el-GR" altLang="el-GR" dirty="0" smtClean="0"/>
              <a:t>(1/4)</a:t>
            </a:r>
            <a:endParaRPr lang="el-GR" dirty="0"/>
          </a:p>
        </p:txBody>
      </p:sp>
      <p:sp>
        <p:nvSpPr>
          <p:cNvPr id="3" name="Θέση περιεχομένου 2"/>
          <p:cNvSpPr>
            <a:spLocks noGrp="1"/>
          </p:cNvSpPr>
          <p:nvPr>
            <p:ph sz="half" idx="1"/>
          </p:nvPr>
        </p:nvSpPr>
        <p:spPr/>
        <p:txBody>
          <a:bodyPr>
            <a:noAutofit/>
          </a:bodyPr>
          <a:lstStyle/>
          <a:p>
            <a:pPr marL="0" indent="0">
              <a:buNone/>
            </a:pPr>
            <a:r>
              <a:rPr lang="el-GR" dirty="0"/>
              <a:t>Αφού η νηπιαγωγός τελειώσει την ανάγνωση του βιβλίου στα παιδιά, τους το δίνει να το φυλλομετρήσουν και να παρατηρήσουν καλύτερα, τόσο τις εικόνες όσο και το γραπτό κείμενο. </a:t>
            </a:r>
          </a:p>
        </p:txBody>
      </p:sp>
      <p:pic>
        <p:nvPicPr>
          <p:cNvPr id="5" name="Picture 3" descr="φυλλομέτρηση βιβλίου"/>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4788023" y="1772816"/>
            <a:ext cx="3593249" cy="2952328"/>
          </a:xfrm>
        </p:spPr>
      </p:pic>
    </p:spTree>
    <p:custDataLst>
      <p:tags r:id="rId1"/>
    </p:custDataLst>
    <p:extLst>
      <p:ext uri="{BB962C8B-B14F-4D97-AF65-F5344CB8AC3E}">
        <p14:creationId xmlns:p14="http://schemas.microsoft.com/office/powerpoint/2010/main" val="386693228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«Ανακατωμένες σελίδες</a:t>
            </a:r>
            <a:r>
              <a:rPr lang="el-GR" dirty="0" smtClean="0"/>
              <a:t>» </a:t>
            </a:r>
            <a:r>
              <a:rPr lang="el-GR" altLang="el-GR" dirty="0" smtClean="0"/>
              <a:t>(2/4</a:t>
            </a:r>
            <a:r>
              <a:rPr lang="el-GR" altLang="el-GR" dirty="0"/>
              <a:t>)</a:t>
            </a:r>
            <a:endParaRPr lang="el-GR" dirty="0"/>
          </a:p>
        </p:txBody>
      </p:sp>
      <p:sp>
        <p:nvSpPr>
          <p:cNvPr id="3" name="Θέση περιεχομένου 2"/>
          <p:cNvSpPr>
            <a:spLocks noGrp="1"/>
          </p:cNvSpPr>
          <p:nvPr>
            <p:ph sz="half" idx="1"/>
          </p:nvPr>
        </p:nvSpPr>
        <p:spPr/>
        <p:txBody>
          <a:bodyPr>
            <a:noAutofit/>
          </a:bodyPr>
          <a:lstStyle/>
          <a:p>
            <a:pPr marL="0" indent="0">
              <a:buNone/>
            </a:pPr>
            <a:r>
              <a:rPr lang="el-GR" dirty="0" smtClean="0"/>
              <a:t>Στη </a:t>
            </a:r>
            <a:r>
              <a:rPr lang="el-GR" dirty="0"/>
              <a:t>συνέχεια τους δίνει φωτοτυπίες των σελίδων του βιβλίου και τους ζητά να τις τοποθετήσουν στη σωστή σειρά. Συνήθως τα παιδιά προβαίνουν και σε </a:t>
            </a:r>
            <a:r>
              <a:rPr lang="el-GR" dirty="0" err="1"/>
              <a:t>επαναδιήγηση</a:t>
            </a:r>
            <a:r>
              <a:rPr lang="el-GR" dirty="0"/>
              <a:t> της ιστορίας. </a:t>
            </a:r>
          </a:p>
        </p:txBody>
      </p:sp>
      <p:pic>
        <p:nvPicPr>
          <p:cNvPr id="1026" name="Picture 2" descr="φωτοτυπίες των σελίδων του βιβλίου "/>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4644008" y="1772816"/>
            <a:ext cx="4038600" cy="3611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30524826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«Ανακατωμένες σελίδες</a:t>
            </a:r>
            <a:r>
              <a:rPr lang="el-GR" dirty="0" smtClean="0"/>
              <a:t>» </a:t>
            </a:r>
            <a:r>
              <a:rPr lang="el-GR" altLang="el-GR" dirty="0" smtClean="0"/>
              <a:t>(3/4</a:t>
            </a:r>
            <a:r>
              <a:rPr lang="el-GR" altLang="el-GR" dirty="0"/>
              <a:t>)</a:t>
            </a:r>
            <a:endParaRPr lang="el-GR" dirty="0"/>
          </a:p>
        </p:txBody>
      </p:sp>
      <p:sp>
        <p:nvSpPr>
          <p:cNvPr id="3" name="Θέση περιεχομένου 2"/>
          <p:cNvSpPr>
            <a:spLocks noGrp="1"/>
          </p:cNvSpPr>
          <p:nvPr>
            <p:ph sz="half" idx="1"/>
          </p:nvPr>
        </p:nvSpPr>
        <p:spPr/>
        <p:txBody>
          <a:bodyPr>
            <a:noAutofit/>
          </a:bodyPr>
          <a:lstStyle/>
          <a:p>
            <a:pPr marL="0" indent="0">
              <a:buNone/>
            </a:pPr>
            <a:r>
              <a:rPr lang="el-GR" sz="2600" dirty="0"/>
              <a:t>Σε μια δεύτερη φάση η νηπιαγωγός ζητά από τα παιδιά να βάλουν στη σωστή σειρά φωτοτυπίες των σελίδων στις οποίες λείπουν οι εικόνες. Ενδέχεται η συγκεκριμένη έκδοση να έχει υιοθετήσει μια ιδιαίτερη αναγραφή του αρχικού γράμματος κάθε σελίδας. </a:t>
            </a:r>
          </a:p>
          <a:p>
            <a:endParaRPr lang="el-GR" sz="2600" dirty="0"/>
          </a:p>
        </p:txBody>
      </p:sp>
      <p:pic>
        <p:nvPicPr>
          <p:cNvPr id="6" name="Picture 4" descr="εύρεση σωστής σειράς των σελίδων "/>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4662252" y="1600200"/>
            <a:ext cx="401049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25536191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«Ανακατωμένες σελίδες</a:t>
            </a:r>
            <a:r>
              <a:rPr lang="el-GR" dirty="0" smtClean="0"/>
              <a:t>» </a:t>
            </a:r>
            <a:r>
              <a:rPr lang="el-GR" altLang="el-GR" dirty="0" smtClean="0"/>
              <a:t>(4/4</a:t>
            </a:r>
            <a:r>
              <a:rPr lang="el-GR" altLang="el-GR" dirty="0"/>
              <a:t>)</a:t>
            </a:r>
            <a:endParaRPr lang="el-GR" dirty="0"/>
          </a:p>
        </p:txBody>
      </p:sp>
      <p:sp>
        <p:nvSpPr>
          <p:cNvPr id="3" name="Θέση περιεχομένου 2"/>
          <p:cNvSpPr>
            <a:spLocks noGrp="1"/>
          </p:cNvSpPr>
          <p:nvPr>
            <p:ph sz="half" idx="1"/>
          </p:nvPr>
        </p:nvSpPr>
        <p:spPr/>
        <p:txBody>
          <a:bodyPr>
            <a:noAutofit/>
          </a:bodyPr>
          <a:lstStyle/>
          <a:p>
            <a:pPr marL="0" indent="0">
              <a:buNone/>
            </a:pPr>
            <a:r>
              <a:rPr lang="el-GR" sz="2600" dirty="0"/>
              <a:t>Αργότερα τα παιδιά καλούνται να βάλουν στη σωστή σειρά φωτοτυπίες σελίδων σε εκδόσεις, όπου το αρχικό γράμμα τονίζεται λιγότερο ή καθόλου. Με αυτό τον τρόπο τα παιδιά προσέχουν και συζητούν περισσότερο για το γραπτό κείμενο. </a:t>
            </a:r>
          </a:p>
          <a:p>
            <a:endParaRPr lang="el-GR" sz="2600" dirty="0"/>
          </a:p>
        </p:txBody>
      </p:sp>
      <p:pic>
        <p:nvPicPr>
          <p:cNvPr id="5" name="Content Placeholder 4" descr="εύρεση σωστής σειράς των σελίδων "/>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4648200" y="1629022"/>
            <a:ext cx="4038600" cy="4468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78438474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l-GR" dirty="0" smtClean="0"/>
              <a:t>«Οδήγησε </a:t>
            </a:r>
            <a:r>
              <a:rPr lang="el-GR" altLang="el-GR" dirty="0"/>
              <a:t>εσύ» </a:t>
            </a:r>
            <a:r>
              <a:rPr lang="el-GR" altLang="el-GR" dirty="0" smtClean="0"/>
              <a:t>(1/3)</a:t>
            </a:r>
            <a:endParaRPr lang="el-GR" dirty="0"/>
          </a:p>
        </p:txBody>
      </p:sp>
      <p:sp>
        <p:nvSpPr>
          <p:cNvPr id="3" name="Θέση περιεχομένου 2"/>
          <p:cNvSpPr>
            <a:spLocks noGrp="1"/>
          </p:cNvSpPr>
          <p:nvPr>
            <p:ph idx="1"/>
          </p:nvPr>
        </p:nvSpPr>
        <p:spPr/>
        <p:txBody>
          <a:bodyPr>
            <a:noAutofit/>
          </a:bodyPr>
          <a:lstStyle/>
          <a:p>
            <a:pPr marL="0" indent="0">
              <a:buNone/>
            </a:pPr>
            <a:r>
              <a:rPr lang="el-GR" sz="2600" dirty="0"/>
              <a:t>Όταν ο ήρωας της ιστορίας επισκέπτεται διαφορετικούς τόπους (π.χ. όπως η σουσουράδα που για να πάρει πίσω την ουρά της, εκτός από το σπίτι της Βάβως, πήγε στη βρύση, το μπακάλικο, το φούρνο και την ταβέρνα), ένας χάρτης της περιοχής, διαφορετικός για κάθε παιδί, μπορεί να τα παρακινήσει να διαβάσουν (λέξεις), προκειμένου να οδηγήσουν κάθε φορά τον ήρωα στο σωστό μέρος.</a:t>
            </a:r>
          </a:p>
          <a:p>
            <a:pPr marL="0" indent="0">
              <a:buNone/>
            </a:pPr>
            <a:r>
              <a:rPr lang="el-GR" sz="2600" dirty="0" smtClean="0"/>
              <a:t>Η </a:t>
            </a:r>
            <a:r>
              <a:rPr lang="el-GR" sz="2600" dirty="0"/>
              <a:t>νηπιαγωγός διαβάζει το βιβλίο και τα παιδιά βρίσκουν την ‘επίμαχη’ λέξη (π.χ. ΤΑΒΕΡΝΑ). Μετά πάνω στο δικό τους χάρτη σημειώνουν με μολύβι τη διαδρομή. </a:t>
            </a:r>
          </a:p>
        </p:txBody>
      </p:sp>
    </p:spTree>
    <p:custDataLst>
      <p:tags r:id="rId1"/>
    </p:custDataLst>
    <p:extLst>
      <p:ext uri="{BB962C8B-B14F-4D97-AF65-F5344CB8AC3E}">
        <p14:creationId xmlns:p14="http://schemas.microsoft.com/office/powerpoint/2010/main" val="93831076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altLang="el-GR" dirty="0"/>
              <a:t>«Οδήγησε εσύ» </a:t>
            </a:r>
            <a:r>
              <a:rPr lang="el-GR" altLang="el-GR" dirty="0" smtClean="0"/>
              <a:t>(2/3</a:t>
            </a:r>
            <a:r>
              <a:rPr lang="el-GR" altLang="el-GR" dirty="0"/>
              <a:t>)</a:t>
            </a:r>
            <a:endParaRPr lang="el-GR" dirty="0"/>
          </a:p>
        </p:txBody>
      </p:sp>
      <p:sp>
        <p:nvSpPr>
          <p:cNvPr id="6" name="Θέση περιεχομένου 5"/>
          <p:cNvSpPr>
            <a:spLocks noGrp="1"/>
          </p:cNvSpPr>
          <p:nvPr>
            <p:ph sz="half" idx="2"/>
          </p:nvPr>
        </p:nvSpPr>
        <p:spPr/>
        <p:txBody>
          <a:bodyPr>
            <a:noAutofit/>
          </a:bodyPr>
          <a:lstStyle/>
          <a:p>
            <a:pPr marL="0" indent="0">
              <a:buNone/>
            </a:pPr>
            <a:r>
              <a:rPr lang="el-GR" sz="2400" dirty="0"/>
              <a:t>Τρέχει μετά η σουσουράδα στην ΤΑΒΕΡΝΑ και λέει στον ταβερνιάρη: </a:t>
            </a:r>
            <a:r>
              <a:rPr lang="en-US" sz="2400" dirty="0" smtClean="0"/>
              <a:t> </a:t>
            </a:r>
            <a:r>
              <a:rPr lang="el-GR" sz="2400" dirty="0" smtClean="0"/>
              <a:t>Δώσε </a:t>
            </a:r>
            <a:r>
              <a:rPr lang="el-GR" sz="2400" dirty="0"/>
              <a:t>μου σε παρακαλώ λίγο κρασί να το πάω στο φούρναρη να μου δώσει ψωμί, να το πάω στο μπακάλη να μου δώσει τυρί, να το πάω στην κοπέλα να μου δώσει νερό, να το πάω στη βάβω να μου δώσει την ουρά μου για να πάω στα παιδιά μου.</a:t>
            </a:r>
          </a:p>
          <a:p>
            <a:endParaRPr lang="el-GR" sz="2400" dirty="0"/>
          </a:p>
        </p:txBody>
      </p:sp>
      <p:pic>
        <p:nvPicPr>
          <p:cNvPr id="1026" name="Picture 2" descr="Ταβέρνα"/>
          <p:cNvPicPr>
            <a:picLocks noGrp="1" noChangeAspect="1" noChangeArrowheads="1"/>
          </p:cNvPicPr>
          <p:nvPr>
            <p:ph sz="half" idx="1"/>
          </p:nvPr>
        </p:nvPicPr>
        <p:blipFill rotWithShape="1">
          <a:blip r:embed="rId3" cstate="screen">
            <a:extLst>
              <a:ext uri="{28A0092B-C50C-407E-A947-70E740481C1C}">
                <a14:useLocalDpi xmlns:a14="http://schemas.microsoft.com/office/drawing/2010/main"/>
              </a:ext>
            </a:extLst>
          </a:blip>
          <a:srcRect/>
          <a:stretch/>
        </p:blipFill>
        <p:spPr bwMode="auto">
          <a:xfrm>
            <a:off x="685524" y="1772816"/>
            <a:ext cx="3630983" cy="388843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11560" y="5824827"/>
            <a:ext cx="472173" cy="360040"/>
          </a:xfrm>
          <a:prstGeom prst="rect">
            <a:avLst/>
          </a:prstGeom>
        </p:spPr>
        <p:txBody>
          <a:bodyPr vert="horz" wrap="square" lIns="91440" tIns="45720" rIns="91440" bIns="45720" rtlCol="0" anchor="ctr">
            <a:noAutofit/>
          </a:bodyPr>
          <a:lstStyle/>
          <a:p>
            <a:r>
              <a:rPr lang="el-GR" b="1" dirty="0" smtClean="0">
                <a:latin typeface="+mj-lt"/>
              </a:rPr>
              <a:t>[4]</a:t>
            </a:r>
          </a:p>
        </p:txBody>
      </p:sp>
    </p:spTree>
    <p:custDataLst>
      <p:tags r:id="rId1"/>
    </p:custDataLst>
    <p:extLst>
      <p:ext uri="{BB962C8B-B14F-4D97-AF65-F5344CB8AC3E}">
        <p14:creationId xmlns:p14="http://schemas.microsoft.com/office/powerpoint/2010/main" val="54652397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altLang="el-GR" dirty="0"/>
              <a:t>«Οδήγησε εσύ</a:t>
            </a:r>
            <a:r>
              <a:rPr lang="el-GR" altLang="el-GR" dirty="0" smtClean="0"/>
              <a:t>» (3/3</a:t>
            </a:r>
            <a:r>
              <a:rPr lang="el-GR" altLang="el-GR" dirty="0"/>
              <a:t>)</a:t>
            </a:r>
            <a:endParaRPr lang="el-GR" dirty="0"/>
          </a:p>
        </p:txBody>
      </p:sp>
      <p:pic>
        <p:nvPicPr>
          <p:cNvPr id="3074" name="Picture 2" descr="χάρτης διαδρομής"/>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1438906" y="1557338"/>
            <a:ext cx="6278887"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87766188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l-GR" dirty="0" smtClean="0"/>
              <a:t>«Πού το </a:t>
            </a:r>
            <a:r>
              <a:rPr lang="el-GR" altLang="el-GR" dirty="0"/>
              <a:t>γράφει;» </a:t>
            </a:r>
            <a:r>
              <a:rPr lang="el-GR" altLang="el-GR" dirty="0" smtClean="0"/>
              <a:t>(1/3</a:t>
            </a:r>
            <a:r>
              <a:rPr lang="el-GR" altLang="el-GR" dirty="0"/>
              <a:t>)</a:t>
            </a:r>
            <a:endParaRPr lang="el-GR" dirty="0"/>
          </a:p>
        </p:txBody>
      </p:sp>
      <p:sp>
        <p:nvSpPr>
          <p:cNvPr id="4" name="Θέση περιεχομένου 3"/>
          <p:cNvSpPr>
            <a:spLocks noGrp="1"/>
          </p:cNvSpPr>
          <p:nvPr>
            <p:ph sz="half" idx="1"/>
          </p:nvPr>
        </p:nvSpPr>
        <p:spPr/>
        <p:txBody>
          <a:bodyPr>
            <a:normAutofit/>
          </a:bodyPr>
          <a:lstStyle/>
          <a:p>
            <a:pPr marL="0" indent="0">
              <a:buNone/>
            </a:pPr>
            <a:r>
              <a:rPr lang="el-GR" dirty="0"/>
              <a:t>Η νηπιαγωγός απομονώνει μια λέξη του τίτλου που επαναλαμβάνεται διαρκώς μέσα στο βιβλίο και δίνει στα παιδιά φωτοτυπίες, αρχικά του εξωφύλλου, και μετά των εσωτερικών σελίδων. Τους ζητά να την κυκλώσουν.</a:t>
            </a:r>
          </a:p>
          <a:p>
            <a:endParaRPr lang="el-GR" dirty="0"/>
          </a:p>
        </p:txBody>
      </p:sp>
      <p:pic>
        <p:nvPicPr>
          <p:cNvPr id="6" name="Picture 6" descr="Εξώφυλλο βιβλίου"/>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4648200" y="1672071"/>
            <a:ext cx="4038600" cy="4382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932040" y="5481228"/>
            <a:ext cx="472173" cy="360040"/>
          </a:xfrm>
          <a:prstGeom prst="rect">
            <a:avLst/>
          </a:prstGeom>
        </p:spPr>
        <p:txBody>
          <a:bodyPr vert="horz" wrap="square" lIns="91440" tIns="45720" rIns="91440" bIns="45720" rtlCol="0" anchor="ctr">
            <a:noAutofit/>
          </a:bodyPr>
          <a:lstStyle/>
          <a:p>
            <a:r>
              <a:rPr lang="el-GR" b="1" dirty="0" smtClean="0">
                <a:latin typeface="+mj-lt"/>
              </a:rPr>
              <a:t>[5]</a:t>
            </a:r>
          </a:p>
        </p:txBody>
      </p:sp>
    </p:spTree>
    <p:custDataLst>
      <p:tags r:id="rId1"/>
    </p:custDataLst>
    <p:extLst>
      <p:ext uri="{BB962C8B-B14F-4D97-AF65-F5344CB8AC3E}">
        <p14:creationId xmlns:p14="http://schemas.microsoft.com/office/powerpoint/2010/main" val="184787416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«Πού το γράφει</a:t>
            </a:r>
            <a:r>
              <a:rPr lang="el-GR" altLang="el-GR" dirty="0" smtClean="0"/>
              <a:t>;» (2/3</a:t>
            </a:r>
            <a:r>
              <a:rPr lang="el-GR" altLang="el-GR" dirty="0"/>
              <a:t>)</a:t>
            </a:r>
            <a:endParaRPr lang="el-GR" dirty="0"/>
          </a:p>
        </p:txBody>
      </p:sp>
      <p:sp>
        <p:nvSpPr>
          <p:cNvPr id="3" name="Θέση περιεχομένου 2"/>
          <p:cNvSpPr>
            <a:spLocks noGrp="1"/>
          </p:cNvSpPr>
          <p:nvPr>
            <p:ph sz="half" idx="1"/>
          </p:nvPr>
        </p:nvSpPr>
        <p:spPr/>
        <p:txBody>
          <a:bodyPr/>
          <a:lstStyle/>
          <a:p>
            <a:pPr marL="0" indent="0">
              <a:buNone/>
            </a:pPr>
            <a:r>
              <a:rPr lang="el-GR" altLang="el-GR" dirty="0"/>
              <a:t>Η ίδια διαδικασία μπορεί να πάρει πολλές διαφορετικές μορφές:</a:t>
            </a:r>
            <a:br>
              <a:rPr lang="el-GR" altLang="el-GR" dirty="0"/>
            </a:br>
            <a:r>
              <a:rPr lang="el-GR" altLang="el-GR" dirty="0"/>
              <a:t>Πάνω σε μανταλάκια/ συνδετήρες είναι γραμμένες χαρακτηριστικές λέξεις από το </a:t>
            </a:r>
            <a:r>
              <a:rPr lang="el-GR" altLang="el-GR" dirty="0" smtClean="0"/>
              <a:t>βιβλίο</a:t>
            </a:r>
            <a:r>
              <a:rPr lang="en-US" altLang="el-GR" dirty="0" smtClean="0"/>
              <a:t>.</a:t>
            </a:r>
            <a:endParaRPr lang="el-GR" dirty="0"/>
          </a:p>
        </p:txBody>
      </p:sp>
      <p:pic>
        <p:nvPicPr>
          <p:cNvPr id="5" name="Picture 2" descr="μανταλάκια"/>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4644008" y="1844824"/>
            <a:ext cx="4038600" cy="3030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67049887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«Πού το γράφει</a:t>
            </a:r>
            <a:r>
              <a:rPr lang="el-GR" altLang="el-GR" dirty="0" smtClean="0"/>
              <a:t>;» (3/3</a:t>
            </a:r>
            <a:r>
              <a:rPr lang="el-GR" altLang="el-GR" dirty="0"/>
              <a:t>)</a:t>
            </a:r>
            <a:endParaRPr lang="el-GR" dirty="0"/>
          </a:p>
        </p:txBody>
      </p:sp>
      <p:sp>
        <p:nvSpPr>
          <p:cNvPr id="3" name="Θέση περιεχομένου 2"/>
          <p:cNvSpPr>
            <a:spLocks noGrp="1"/>
          </p:cNvSpPr>
          <p:nvPr>
            <p:ph sz="half" idx="1"/>
          </p:nvPr>
        </p:nvSpPr>
        <p:spPr/>
        <p:txBody>
          <a:bodyPr/>
          <a:lstStyle/>
          <a:p>
            <a:pPr marL="0" indent="0">
              <a:buNone/>
            </a:pPr>
            <a:r>
              <a:rPr lang="el-GR" altLang="el-GR" dirty="0"/>
              <a:t>Τα παιδιά ξεφυλλίζουν το βιβλίο και πιάνουν με το </a:t>
            </a:r>
            <a:r>
              <a:rPr lang="el-GR" altLang="el-GR" dirty="0" smtClean="0"/>
              <a:t>μανταλάκι </a:t>
            </a:r>
            <a:r>
              <a:rPr lang="el-GR" altLang="el-GR" dirty="0"/>
              <a:t>τη σελίδα στην οποία αναγράφεται η αντίστοιχη </a:t>
            </a:r>
            <a:r>
              <a:rPr lang="el-GR" altLang="el-GR" dirty="0" smtClean="0"/>
              <a:t>λέξη</a:t>
            </a:r>
            <a:r>
              <a:rPr lang="en-US" altLang="el-GR" dirty="0" smtClean="0"/>
              <a:t>.</a:t>
            </a:r>
            <a:endParaRPr lang="el-GR" dirty="0"/>
          </a:p>
        </p:txBody>
      </p:sp>
      <p:pic>
        <p:nvPicPr>
          <p:cNvPr id="6" name="Picture 4" descr="μανταλάκι "/>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11560" y="3933056"/>
            <a:ext cx="3528392" cy="1944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μανταλάκι "/>
          <p:cNvPicPr>
            <a:picLocks noGrp="1" noChangeAspect="1" noChangeArrowheads="1"/>
          </p:cNvPicPr>
          <p:nvPr>
            <p:ph sz="half" idx="2"/>
          </p:nvPr>
        </p:nvPicPr>
        <p:blipFill>
          <a:blip r:embed="rId4" cstate="screen">
            <a:extLst>
              <a:ext uri="{28A0092B-C50C-407E-A947-70E740481C1C}">
                <a14:useLocalDpi xmlns:a14="http://schemas.microsoft.com/office/drawing/2010/main"/>
              </a:ext>
            </a:extLst>
          </a:blip>
          <a:srcRect/>
          <a:stretch>
            <a:fillRect/>
          </a:stretch>
        </p:blipFill>
        <p:spPr bwMode="auto">
          <a:xfrm>
            <a:off x="4644008" y="1772816"/>
            <a:ext cx="4038600" cy="313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198003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l-GR" dirty="0" smtClean="0"/>
              <a:t>«Αφίσες»</a:t>
            </a:r>
            <a:endParaRPr lang="el-GR" dirty="0"/>
          </a:p>
        </p:txBody>
      </p:sp>
      <p:sp>
        <p:nvSpPr>
          <p:cNvPr id="3" name="Θέση περιεχομένου 2"/>
          <p:cNvSpPr>
            <a:spLocks noGrp="1"/>
          </p:cNvSpPr>
          <p:nvPr>
            <p:ph sz="half" idx="1"/>
          </p:nvPr>
        </p:nvSpPr>
        <p:spPr/>
        <p:txBody>
          <a:bodyPr/>
          <a:lstStyle/>
          <a:p>
            <a:pPr marL="0" indent="0">
              <a:buNone/>
            </a:pPr>
            <a:r>
              <a:rPr lang="el-GR" dirty="0"/>
              <a:t>Συνήθως οι αφίσες στη Γωνιά της Βιβλιοθήκης σχετίζονται με τη </a:t>
            </a:r>
            <a:r>
              <a:rPr lang="el-GR" dirty="0" err="1"/>
              <a:t>Φιλαναγνωσία</a:t>
            </a:r>
            <a:r>
              <a:rPr lang="el-GR" dirty="0"/>
              <a:t>. Οφείλουν να είναι εύληπτες, απλές και να διαβάζονται συχνά από τα παιδιά και τη νηπιαγωγό.</a:t>
            </a:r>
          </a:p>
          <a:p>
            <a:endParaRPr lang="el-GR" dirty="0"/>
          </a:p>
        </p:txBody>
      </p:sp>
      <p:pic>
        <p:nvPicPr>
          <p:cNvPr id="5" name="Picture 7" descr="Αφίσα"/>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4648200" y="1650904"/>
            <a:ext cx="4038600" cy="4424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05403987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a:t>
            </a:r>
            <a:r>
              <a:rPr lang="el-GR" dirty="0" err="1" smtClean="0"/>
              <a:t>Μέμο</a:t>
            </a:r>
            <a:r>
              <a:rPr lang="el-GR" dirty="0" smtClean="0"/>
              <a:t> λαχανικών» </a:t>
            </a:r>
            <a:r>
              <a:rPr lang="el-GR" altLang="el-GR" dirty="0"/>
              <a:t>(1/3)</a:t>
            </a:r>
            <a:endParaRPr lang="el-GR" dirty="0"/>
          </a:p>
        </p:txBody>
      </p:sp>
      <p:sp>
        <p:nvSpPr>
          <p:cNvPr id="3" name="Θέση περιεχομένου 2"/>
          <p:cNvSpPr>
            <a:spLocks noGrp="1"/>
          </p:cNvSpPr>
          <p:nvPr>
            <p:ph sz="half" idx="1"/>
          </p:nvPr>
        </p:nvSpPr>
        <p:spPr/>
        <p:txBody>
          <a:bodyPr>
            <a:noAutofit/>
          </a:bodyPr>
          <a:lstStyle/>
          <a:p>
            <a:pPr marL="0" indent="0">
              <a:buNone/>
            </a:pPr>
            <a:r>
              <a:rPr lang="el-GR" sz="2600" dirty="0"/>
              <a:t>Μετά την ανάγνωση του βιβλίου </a:t>
            </a:r>
            <a:r>
              <a:rPr lang="el-GR" sz="2600" dirty="0" smtClean="0"/>
              <a:t>«Ο </a:t>
            </a:r>
            <a:r>
              <a:rPr lang="el-GR" sz="2600" dirty="0"/>
              <a:t>Πρίγκιπας </a:t>
            </a:r>
            <a:r>
              <a:rPr lang="el-GR" sz="2600" dirty="0" err="1"/>
              <a:t>Λεμόνης</a:t>
            </a:r>
            <a:r>
              <a:rPr lang="el-GR" sz="2600" dirty="0"/>
              <a:t> και η όμορφη </a:t>
            </a:r>
            <a:r>
              <a:rPr lang="el-GR" sz="2600" dirty="0" err="1" smtClean="0"/>
              <a:t>Κρεμμύδω</a:t>
            </a:r>
            <a:r>
              <a:rPr lang="el-GR" sz="2600" dirty="0" smtClean="0"/>
              <a:t>», </a:t>
            </a:r>
            <a:r>
              <a:rPr lang="el-GR" sz="2600" dirty="0"/>
              <a:t>η νηπιαγωγός δημιουργεί ένα ΜΕΜΟ Λαχανικών. Όλες οι εικόνες υπάρχουν σε δύο καρτέλες, που βρίσκονται γυρισμένες ανάποδα. Τα παιδιά κερδίζουν όταν γυρίσουν δυο ίδιες καρτέλες. </a:t>
            </a:r>
          </a:p>
          <a:p>
            <a:pPr marL="0" indent="0">
              <a:buNone/>
            </a:pPr>
            <a:endParaRPr lang="el-GR" sz="2600" dirty="0"/>
          </a:p>
          <a:p>
            <a:endParaRPr lang="el-GR" sz="2600" dirty="0"/>
          </a:p>
        </p:txBody>
      </p:sp>
      <p:pic>
        <p:nvPicPr>
          <p:cNvPr id="7" name="Content Placeholder 6" descr="Μέμο λαχανικών"/>
          <p:cNvPicPr preferRelativeResize="0">
            <a:picLocks noGrp="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4644008" y="1844824"/>
            <a:ext cx="4038600" cy="2426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71414616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a:t>
            </a:r>
            <a:r>
              <a:rPr lang="el-GR" dirty="0" err="1"/>
              <a:t>Μέμο</a:t>
            </a:r>
            <a:r>
              <a:rPr lang="el-GR" dirty="0"/>
              <a:t> λαχανικών</a:t>
            </a:r>
            <a:r>
              <a:rPr lang="el-GR" dirty="0" smtClean="0"/>
              <a:t>» </a:t>
            </a:r>
            <a:r>
              <a:rPr lang="el-GR" altLang="el-GR" dirty="0" smtClean="0"/>
              <a:t>(2/3</a:t>
            </a:r>
            <a:r>
              <a:rPr lang="el-GR" altLang="el-GR" dirty="0"/>
              <a:t>)</a:t>
            </a:r>
            <a:endParaRPr lang="el-GR" dirty="0"/>
          </a:p>
        </p:txBody>
      </p:sp>
      <p:sp>
        <p:nvSpPr>
          <p:cNvPr id="3" name="Θέση περιεχομένου 2"/>
          <p:cNvSpPr>
            <a:spLocks noGrp="1"/>
          </p:cNvSpPr>
          <p:nvPr>
            <p:ph sz="half" idx="1"/>
          </p:nvPr>
        </p:nvSpPr>
        <p:spPr/>
        <p:txBody>
          <a:bodyPr>
            <a:noAutofit/>
          </a:bodyPr>
          <a:lstStyle/>
          <a:p>
            <a:pPr marL="0" indent="0">
              <a:buNone/>
            </a:pPr>
            <a:r>
              <a:rPr lang="el-GR" sz="2600" dirty="0"/>
              <a:t>Το παιχνίδι καθίσταται αναγνωστικό, μόνο αν στις γυρισμένες ανάποδα καρτέλες υπάρχει γραμμένη η λέξη που αντιστοιχεί στο λαχανικό. Θα διαβάσουν τα παιδιά την ίδια λέξη στις δύο καρτέλες, ούτως ώστε να τις επιλέξουν για να τις γυρίσουν; </a:t>
            </a:r>
            <a:endParaRPr lang="el-GR" sz="2600" dirty="0" smtClean="0"/>
          </a:p>
          <a:p>
            <a:endParaRPr lang="el-GR" sz="2600" dirty="0"/>
          </a:p>
        </p:txBody>
      </p:sp>
      <p:pic>
        <p:nvPicPr>
          <p:cNvPr id="5" name="Content Placeholder 4" descr="Μέμο λαχανικών"/>
          <p:cNvPicPr preferRelativeResize="0">
            <a:picLocks noGrp="1" noChangeArrowheads="1"/>
          </p:cNvPicPr>
          <p:nvPr>
            <p:ph sz="half" idx="2"/>
          </p:nvPr>
        </p:nvPicPr>
        <p:blipFill rotWithShape="1">
          <a:blip r:embed="rId3" cstate="screen">
            <a:extLst>
              <a:ext uri="{28A0092B-C50C-407E-A947-70E740481C1C}">
                <a14:useLocalDpi xmlns:a14="http://schemas.microsoft.com/office/drawing/2010/main"/>
              </a:ext>
            </a:extLst>
          </a:blip>
          <a:srcRect/>
          <a:stretch/>
        </p:blipFill>
        <p:spPr bwMode="auto">
          <a:xfrm>
            <a:off x="4978400" y="1916832"/>
            <a:ext cx="3704208"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06278413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a:t>
            </a:r>
            <a:r>
              <a:rPr lang="el-GR" dirty="0" err="1"/>
              <a:t>Μέμο</a:t>
            </a:r>
            <a:r>
              <a:rPr lang="el-GR" dirty="0"/>
              <a:t> λαχανικών</a:t>
            </a:r>
            <a:r>
              <a:rPr lang="el-GR" dirty="0" smtClean="0"/>
              <a:t>» </a:t>
            </a:r>
            <a:r>
              <a:rPr lang="el-GR" altLang="el-GR" dirty="0" smtClean="0"/>
              <a:t>(3/3</a:t>
            </a:r>
            <a:r>
              <a:rPr lang="el-GR" altLang="el-GR" dirty="0"/>
              <a:t>)</a:t>
            </a:r>
            <a:endParaRPr lang="el-GR" dirty="0"/>
          </a:p>
        </p:txBody>
      </p:sp>
      <p:sp>
        <p:nvSpPr>
          <p:cNvPr id="4" name="Θέση περιεχομένου 3"/>
          <p:cNvSpPr>
            <a:spLocks noGrp="1"/>
          </p:cNvSpPr>
          <p:nvPr>
            <p:ph sz="half" idx="2"/>
          </p:nvPr>
        </p:nvSpPr>
        <p:spPr/>
        <p:txBody>
          <a:bodyPr/>
          <a:lstStyle/>
          <a:p>
            <a:pPr marL="0" indent="0">
              <a:buNone/>
            </a:pPr>
            <a:r>
              <a:rPr lang="el-GR" dirty="0"/>
              <a:t>Σε μια δεύτερη φάση δεν αρκεί μόνο να διαλέξουν τις δύο ίδιες καρτέλες, αλλά, προκειμένου να τις κερδίσουν, θα πρέπει να ‘μαντεύσουν’ ποιο λαχανικό κρύβεται από κάτω.</a:t>
            </a:r>
          </a:p>
          <a:p>
            <a:endParaRPr lang="el-GR" dirty="0"/>
          </a:p>
        </p:txBody>
      </p:sp>
      <p:pic>
        <p:nvPicPr>
          <p:cNvPr id="5" name="Content Placeholder 4" descr="Μέμο λαχανικών"/>
          <p:cNvPicPr preferRelativeResize="0">
            <a:picLocks noGrp="1" noChangeArrowheads="1"/>
          </p:cNvPicPr>
          <p:nvPr>
            <p:ph sz="half" idx="1"/>
          </p:nvPr>
        </p:nvPicPr>
        <p:blipFill rotWithShape="1">
          <a:blip r:embed="rId3" cstate="screen">
            <a:extLst>
              <a:ext uri="{28A0092B-C50C-407E-A947-70E740481C1C}">
                <a14:useLocalDpi xmlns:a14="http://schemas.microsoft.com/office/drawing/2010/main"/>
              </a:ext>
            </a:extLst>
          </a:blip>
          <a:srcRect/>
          <a:stretch/>
        </p:blipFill>
        <p:spPr bwMode="auto">
          <a:xfrm>
            <a:off x="457200" y="1772816"/>
            <a:ext cx="4038600" cy="330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5521535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19672" y="4653136"/>
            <a:ext cx="5501640" cy="1386840"/>
          </a:xfrm>
          <a:prstGeom prst="rect">
            <a:avLst/>
          </a:prstGeom>
        </p:spPr>
      </p:pic>
    </p:spTree>
    <p:custDataLst>
      <p:tags r:id="rId1"/>
    </p:custDataLst>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p:txBody>
          <a:bodyPr>
            <a:normAutofit/>
          </a:bodyPr>
          <a:lstStyle/>
          <a:p>
            <a:pPr marL="0" indent="0">
              <a:buNone/>
            </a:pPr>
            <a:r>
              <a:rPr lang="el-GR" sz="2000" dirty="0" smtClean="0"/>
              <a:t>Το </a:t>
            </a:r>
            <a:r>
              <a:rPr lang="el-GR" sz="2000" dirty="0"/>
              <a:t>παρόν έργο αποτελεί την </a:t>
            </a:r>
            <a:r>
              <a:rPr lang="el-GR" sz="2000" dirty="0" smtClean="0"/>
              <a:t>έκδοση 1.0.  </a:t>
            </a:r>
            <a:endParaRPr lang="el-GR" sz="2000" dirty="0"/>
          </a:p>
        </p:txBody>
      </p:sp>
    </p:spTree>
    <p:extLst>
      <p:ext uri="{BB962C8B-B14F-4D97-AF65-F5344CB8AC3E}">
        <p14:creationId xmlns:p14="http://schemas.microsoft.com/office/powerpoint/2010/main" val="116057143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a:t>
            </a:r>
            <a:r>
              <a:rPr lang="el-GR" sz="2000" dirty="0" err="1" smtClean="0"/>
              <a:t>Εθνικόν</a:t>
            </a:r>
            <a:r>
              <a:rPr lang="el-GR" sz="2000" dirty="0" smtClean="0"/>
              <a:t> και </a:t>
            </a:r>
            <a:r>
              <a:rPr lang="el-GR" sz="2000" dirty="0" err="1" smtClean="0"/>
              <a:t>Καποδιστριακόν</a:t>
            </a:r>
            <a:r>
              <a:rPr lang="el-GR" sz="2000" dirty="0" smtClean="0"/>
              <a:t> </a:t>
            </a:r>
            <a:r>
              <a:rPr lang="el-GR" sz="2000" dirty="0" err="1" smtClean="0"/>
              <a:t>Πανεπιστήμιον</a:t>
            </a:r>
            <a:r>
              <a:rPr lang="el-GR" sz="2000" dirty="0" smtClean="0"/>
              <a:t> Αθηνών</a:t>
            </a:r>
            <a:r>
              <a:rPr lang="en-US" sz="2000" dirty="0" smtClean="0"/>
              <a:t>, </a:t>
            </a:r>
            <a:r>
              <a:rPr lang="el-GR" sz="2000" dirty="0" smtClean="0"/>
              <a:t>Αγγελική </a:t>
            </a:r>
            <a:r>
              <a:rPr lang="el-GR" sz="2000" dirty="0" err="1" smtClean="0"/>
              <a:t>Γιαννικοπούου</a:t>
            </a:r>
            <a:r>
              <a:rPr lang="el-GR" sz="2000" dirty="0" smtClean="0"/>
              <a:t>, 2015. </a:t>
            </a:r>
            <a:r>
              <a:rPr lang="el-GR" sz="2000" dirty="0"/>
              <a:t>Αγγελική </a:t>
            </a:r>
            <a:r>
              <a:rPr lang="el-GR" sz="2000" dirty="0" err="1" smtClean="0"/>
              <a:t>Γιαννικοπούλου</a:t>
            </a:r>
            <a:r>
              <a:rPr lang="el-GR" sz="2000" dirty="0"/>
              <a:t>. «Διδακτική της Λογοτεχνίας στην Προσχολική Εκπαίδευση</a:t>
            </a:r>
            <a:r>
              <a:rPr lang="el-GR" sz="2000" dirty="0" smtClean="0"/>
              <a:t>. Εισαγωγή στον </a:t>
            </a:r>
            <a:r>
              <a:rPr lang="el-GR" sz="2000" dirty="0" err="1" smtClean="0"/>
              <a:t>Γραμματισμό</a:t>
            </a:r>
            <a:r>
              <a:rPr lang="el-GR" sz="2000" dirty="0"/>
              <a:t>. Αναγνωστικές Δραστηριότητες στη Γωνιά της Βιβλιοθήκης». Έκδοση: </a:t>
            </a:r>
            <a:r>
              <a:rPr lang="el-GR" sz="2000" dirty="0" smtClean="0"/>
              <a:t>1.0</a:t>
            </a:r>
            <a:r>
              <a:rPr lang="el-GR" sz="2000" dirty="0"/>
              <a:t>. Αθήνα </a:t>
            </a:r>
            <a:r>
              <a:rPr lang="el-GR" sz="2000" dirty="0" smtClean="0"/>
              <a:t>2015. </a:t>
            </a:r>
            <a:r>
              <a:rPr lang="el-GR" sz="2000" dirty="0"/>
              <a:t>Διαθέσιμο από τη δικτυακή </a:t>
            </a:r>
            <a:r>
              <a:rPr lang="el-GR" sz="2000" dirty="0" smtClean="0"/>
              <a:t>διεύθυνση: </a:t>
            </a:r>
            <a:r>
              <a:rPr lang="en-GB" sz="2000" dirty="0">
                <a:hlinkClick r:id="rId3" tooltip="Ανοιχτό Ακαδημαϊκό Μάθημα Διδακτική της Λογοτεχνίας στην Προσχολική Εκπαίδευση"/>
              </a:rPr>
              <a:t>http://opencourses.uoa.gr/courses/ECD100</a:t>
            </a:r>
            <a:r>
              <a:rPr lang="en-GB" sz="2000" dirty="0" smtClean="0">
                <a:hlinkClick r:id="rId3" tooltip="Ανοιχτό Ακαδημαϊκό Μάθημα Διδακτική της Λογοτεχνίας στην Προσχολική Εκπαίδευση"/>
              </a:rPr>
              <a:t>/</a:t>
            </a:r>
            <a:r>
              <a:rPr lang="el-GR" sz="2000" dirty="0" smtClean="0"/>
              <a:t> .</a:t>
            </a:r>
            <a:endParaRPr lang="el-GR" sz="2000" dirty="0"/>
          </a:p>
          <a:p>
            <a:endParaRPr lang="el-GR" sz="2000" dirty="0"/>
          </a:p>
        </p:txBody>
      </p:sp>
    </p:spTree>
    <p:extLst>
      <p:ext uri="{BB962C8B-B14F-4D97-AF65-F5344CB8AC3E}">
        <p14:creationId xmlns:p14="http://schemas.microsoft.com/office/powerpoint/2010/main" val="120825301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161925"/>
            <a:ext cx="8229600" cy="1143000"/>
          </a:xfrm>
        </p:spPr>
        <p:txBody>
          <a:bodyPr/>
          <a:lstStyle/>
          <a:p>
            <a:r>
              <a:rPr lang="el-GR" altLang="en-US" smtClean="0"/>
              <a:t>Σημείωμα Αδειοδότησης</a:t>
            </a:r>
          </a:p>
        </p:txBody>
      </p:sp>
      <p:sp>
        <p:nvSpPr>
          <p:cNvPr id="34819" name="Content Placeholder 2"/>
          <p:cNvSpPr>
            <a:spLocks noGrp="1"/>
          </p:cNvSpPr>
          <p:nvPr>
            <p:ph idx="1"/>
          </p:nvPr>
        </p:nvSpPr>
        <p:spPr>
          <a:xfrm>
            <a:off x="107950" y="765175"/>
            <a:ext cx="8928100" cy="1439863"/>
          </a:xfrm>
        </p:spPr>
        <p:txBody>
          <a:bodyPr>
            <a:normAutofit fontScale="92500" lnSpcReduction="10000"/>
          </a:bodyPr>
          <a:lstStyle/>
          <a:p>
            <a:pPr marL="0" indent="0">
              <a:buFont typeface="Arial" panose="020B0604020202020204" pitchFamily="34" charset="0"/>
              <a:buNone/>
            </a:pPr>
            <a:r>
              <a:rPr lang="el-GR" altLang="en-US"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Font typeface="Arial" panose="020B0604020202020204" pitchFamily="34" charset="0"/>
              <a:buNone/>
            </a:pPr>
            <a:endParaRPr lang="el-GR" altLang="en-US" sz="2000" smtClean="0"/>
          </a:p>
        </p:txBody>
      </p:sp>
      <p:pic>
        <p:nvPicPr>
          <p:cNvPr id="34820" name="Picture 22" descr="Λογότυπο για Άδειες χρήσης Creative Commons BY-NC-ND">
            <a:hlinkClick r:id="rId4"/>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p>
            <a:pPr eaLnBrk="1" fontAlgn="auto" hangingPunct="1">
              <a:spcBef>
                <a:spcPts val="0"/>
              </a:spcBef>
              <a:spcAft>
                <a:spcPts val="0"/>
              </a:spcAft>
              <a:defRPr/>
            </a:pPr>
            <a:r>
              <a:rPr lang="el-GR" dirty="0">
                <a:latin typeface="+mn-lt"/>
              </a:rPr>
              <a:t>[1] http://creativecommons.org/licenses/by-nc-sa/4.0/ </a:t>
            </a:r>
            <a:endParaRPr lang="en-US" dirty="0">
              <a:latin typeface="+mn-lt"/>
            </a:endParaRPr>
          </a:p>
          <a:p>
            <a:pPr eaLnBrk="1" fontAlgn="auto" hangingPunct="1">
              <a:spcBef>
                <a:spcPts val="0"/>
              </a:spcBef>
              <a:spcAft>
                <a:spcPts val="0"/>
              </a:spcAft>
              <a:defRPr/>
            </a:pPr>
            <a:endParaRPr lang="el-GR" dirty="0">
              <a:latin typeface="+mn-lt"/>
            </a:endParaRPr>
          </a:p>
          <a:p>
            <a:pPr eaLnBrk="1" fontAlgn="auto" hangingPunct="1">
              <a:spcBef>
                <a:spcPts val="0"/>
              </a:spcBef>
              <a:spcAft>
                <a:spcPts val="0"/>
              </a:spcAft>
              <a:defRPr/>
            </a:pPr>
            <a:r>
              <a:rPr lang="el-GR" dirty="0">
                <a:latin typeface="+mn-lt"/>
              </a:rPr>
              <a:t>Ως </a:t>
            </a:r>
            <a:r>
              <a:rPr lang="el-GR" b="1" dirty="0">
                <a:latin typeface="+mn-lt"/>
              </a:rPr>
              <a:t>Μη Εμπορική</a:t>
            </a:r>
            <a:r>
              <a:rPr lang="el-GR" dirty="0">
                <a:latin typeface="+mn-lt"/>
              </a:rPr>
              <a:t> ορίζεται η χρήση:</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 δεν περιλαμβάνει άμεσο ή έμμεσο οικονομικό όφελος από τη χρήση του έργου, για τον διανομέα του έργου και </a:t>
            </a:r>
            <a:r>
              <a:rPr lang="el-GR" dirty="0" err="1">
                <a:latin typeface="+mn-lt"/>
              </a:rPr>
              <a:t>αδειοδόχο</a:t>
            </a:r>
            <a:r>
              <a:rPr lang="el-GR" dirty="0">
                <a:latin typeface="+mn-lt"/>
              </a:rPr>
              <a:t>.</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προσπορίζει στον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τόπο.</a:t>
            </a:r>
            <a:endParaRPr lang="en-US" dirty="0">
              <a:latin typeface="+mn-lt"/>
            </a:endParaRPr>
          </a:p>
          <a:p>
            <a:pPr marL="342900" indent="-342900" eaLnBrk="1" fontAlgn="auto" hangingPunct="1">
              <a:spcBef>
                <a:spcPts val="0"/>
              </a:spcBef>
              <a:spcAft>
                <a:spcPts val="0"/>
              </a:spcAft>
              <a:buFont typeface="Arial" panose="020B0604020202020204" pitchFamily="34" charset="0"/>
              <a:buChar char="•"/>
              <a:defRPr/>
            </a:pPr>
            <a:endParaRPr lang="el-GR" dirty="0">
              <a:latin typeface="+mn-lt"/>
            </a:endParaRPr>
          </a:p>
          <a:p>
            <a:pPr eaLnBrk="1" fontAlgn="auto" hangingPunct="1">
              <a:spcBef>
                <a:spcPts val="0"/>
              </a:spcBef>
              <a:spcAft>
                <a:spcPts val="0"/>
              </a:spcAft>
              <a:defRPr/>
            </a:pPr>
            <a:r>
              <a:rPr lang="el-GR" dirty="0">
                <a:latin typeface="+mn-lt"/>
              </a:rPr>
              <a:t>Ο 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p>
        </p:txBody>
      </p:sp>
    </p:spTree>
    <p:custDataLst>
      <p:tags r:id="rId1"/>
    </p:custDataLst>
    <p:extLst>
      <p:ext uri="{BB962C8B-B14F-4D97-AF65-F5344CB8AC3E}">
        <p14:creationId xmlns:p14="http://schemas.microsoft.com/office/powerpoint/2010/main" val="87338653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l-GR" altLang="en-US" smtClean="0"/>
              <a:t>Διατήρηση Σημειωμάτων</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fontAlgn="auto">
              <a:spcAft>
                <a:spcPts val="0"/>
              </a:spcAft>
              <a:buFont typeface="Arial" panose="020B0604020202020204"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fontAlgn="auto">
              <a:spcAft>
                <a:spcPts val="0"/>
              </a:spcAft>
              <a:buFont typeface="Wingdings" panose="05000000000000000000" pitchFamily="2" charset="2"/>
              <a:buChar char="§"/>
              <a:defRPr/>
            </a:pPr>
            <a:r>
              <a:rPr lang="el-GR" sz="2000" dirty="0" smtClean="0"/>
              <a:t>το Σημείωμα Αν</a:t>
            </a:r>
            <a:r>
              <a:rPr lang="en-US" sz="2000" dirty="0" smtClean="0"/>
              <a:t>α</a:t>
            </a:r>
            <a:r>
              <a:rPr lang="el-GR" sz="2000" dirty="0" smtClean="0"/>
              <a:t>φοράς,</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a:t>
            </a:r>
            <a:r>
              <a:rPr lang="el-GR" sz="2000" dirty="0" err="1" smtClean="0"/>
              <a:t>Αδειοδότησης</a:t>
            </a:r>
            <a:r>
              <a:rPr lang="el-GR" sz="2000" dirty="0" smtClean="0"/>
              <a:t>,</a:t>
            </a:r>
            <a:endParaRPr lang="el-GR" sz="2000" dirty="0"/>
          </a:p>
          <a:p>
            <a:pPr lvl="1" fontAlgn="auto">
              <a:spcAft>
                <a:spcPts val="0"/>
              </a:spcAft>
              <a:buFont typeface="Wingdings" panose="05000000000000000000" pitchFamily="2" charset="2"/>
              <a:buChar char="§"/>
              <a:defRPr/>
            </a:pPr>
            <a:r>
              <a:rPr lang="el-GR" sz="2000" dirty="0" smtClean="0"/>
              <a:t>τη δήλωση Διατήρησης Σημειωμάτων,</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fontAlgn="auto">
              <a:spcAft>
                <a:spcPts val="0"/>
              </a:spcAft>
              <a:buFont typeface="Arial" panose="020B0604020202020204" pitchFamily="34" charset="0"/>
              <a:buNone/>
              <a:defRPr/>
            </a:pPr>
            <a:r>
              <a:rPr lang="el-GR" sz="2400" dirty="0"/>
              <a:t>μαζί με τους </a:t>
            </a:r>
            <a:r>
              <a:rPr lang="el-GR" sz="2400" dirty="0" smtClean="0"/>
              <a:t>συνοδευτικούς </a:t>
            </a:r>
            <a:r>
              <a:rPr lang="el-GR" sz="2400" dirty="0" err="1" smtClean="0"/>
              <a:t>υπερσυνδέσμους</a:t>
            </a:r>
            <a:r>
              <a:rPr lang="el-GR" sz="2400" dirty="0"/>
              <a:t>.</a:t>
            </a:r>
          </a:p>
          <a:p>
            <a:pPr fontAlgn="auto">
              <a:spcAft>
                <a:spcPts val="0"/>
              </a:spcAft>
              <a:defRPr/>
            </a:pPr>
            <a:endParaRPr lang="el-GR" sz="2000" dirty="0"/>
          </a:p>
        </p:txBody>
      </p:sp>
    </p:spTree>
    <p:extLst>
      <p:ext uri="{BB962C8B-B14F-4D97-AF65-F5344CB8AC3E}">
        <p14:creationId xmlns:p14="http://schemas.microsoft.com/office/powerpoint/2010/main" val="298300588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dirty="0"/>
              <a:t>Εικόνα 1: Σελίδα του βιβλίου «</a:t>
            </a:r>
            <a:r>
              <a:rPr lang="el-GR" sz="2000" u="sng" dirty="0">
                <a:hlinkClick r:id="rId3"/>
              </a:rPr>
              <a:t>Λέξη, λέξη είσαι 'δω; : Ασκήσεις ανάγνωσης και γραφής για παιδιά νηπιαγωγείου</a:t>
            </a:r>
            <a:r>
              <a:rPr lang="el-GR" sz="2000" dirty="0"/>
              <a:t>» / Βαρβάρα </a:t>
            </a:r>
            <a:r>
              <a:rPr lang="el-GR" sz="2000" dirty="0" err="1"/>
              <a:t>Πρεβεζάνου</a:t>
            </a:r>
            <a:r>
              <a:rPr lang="el-GR" sz="2000" dirty="0"/>
              <a:t>, Κλεάνθη </a:t>
            </a:r>
            <a:r>
              <a:rPr lang="el-GR" sz="2000" dirty="0" err="1"/>
              <a:t>Μιχαλάντου</a:t>
            </a:r>
            <a:r>
              <a:rPr lang="el-GR" sz="2000" dirty="0"/>
              <a:t> · επιμέλεια Αγγελική </a:t>
            </a:r>
            <a:r>
              <a:rPr lang="el-GR" sz="2000" dirty="0" err="1"/>
              <a:t>Γιαννικοπούλου</a:t>
            </a:r>
            <a:r>
              <a:rPr lang="el-GR" sz="2000" dirty="0"/>
              <a:t> · εικονογράφηση </a:t>
            </a:r>
            <a:r>
              <a:rPr lang="el-GR" sz="2000" dirty="0" err="1"/>
              <a:t>Ελίζα</a:t>
            </a:r>
            <a:r>
              <a:rPr lang="el-GR" sz="2000" dirty="0"/>
              <a:t> </a:t>
            </a:r>
            <a:r>
              <a:rPr lang="el-GR" sz="2000" dirty="0" err="1"/>
              <a:t>Βαβούρη</a:t>
            </a:r>
            <a:r>
              <a:rPr lang="el-GR" sz="2000" dirty="0"/>
              <a:t>. - 1η </a:t>
            </a:r>
            <a:r>
              <a:rPr lang="el-GR" sz="2000" dirty="0" err="1"/>
              <a:t>έκδ</a:t>
            </a:r>
            <a:r>
              <a:rPr lang="el-GR" sz="2000" dirty="0"/>
              <a:t>. - Αθήνα : Εκδόσεις Παπαδόπουλος, 2006. </a:t>
            </a:r>
            <a:r>
              <a:rPr lang="en-US" sz="2000" dirty="0" err="1"/>
              <a:t>Biblionet</a:t>
            </a:r>
            <a:r>
              <a:rPr lang="el-GR" sz="2000" dirty="0"/>
              <a:t>.</a:t>
            </a:r>
          </a:p>
          <a:p>
            <a:pPr marL="0" indent="0">
              <a:buNone/>
            </a:pPr>
            <a:r>
              <a:rPr lang="el-GR" sz="2000" dirty="0"/>
              <a:t>Εικόνα 2: Εξώφυλλο του βιβλίου «</a:t>
            </a:r>
            <a:r>
              <a:rPr lang="el-GR" sz="2000" u="sng" dirty="0">
                <a:hlinkClick r:id="rId4"/>
              </a:rPr>
              <a:t>Λεξικό συγγραφέων για παιδιά</a:t>
            </a:r>
            <a:r>
              <a:rPr lang="el-GR" sz="2000" dirty="0"/>
              <a:t>» / Τασούλα </a:t>
            </a:r>
            <a:r>
              <a:rPr lang="el-GR" sz="2000" dirty="0" err="1"/>
              <a:t>Τσιλιμένη</a:t>
            </a:r>
            <a:r>
              <a:rPr lang="el-GR" sz="2000" dirty="0"/>
              <a:t>, Αθηνά </a:t>
            </a:r>
            <a:r>
              <a:rPr lang="el-GR" sz="2000" dirty="0" err="1"/>
              <a:t>Ξάφη</a:t>
            </a:r>
            <a:r>
              <a:rPr lang="el-GR" sz="2000" dirty="0"/>
              <a:t> · εικονογράφηση </a:t>
            </a:r>
            <a:r>
              <a:rPr lang="el-GR" sz="2000" dirty="0" err="1"/>
              <a:t>Διατσέντα</a:t>
            </a:r>
            <a:r>
              <a:rPr lang="el-GR" sz="2000" dirty="0"/>
              <a:t> </a:t>
            </a:r>
            <a:r>
              <a:rPr lang="el-GR" sz="2000" dirty="0" err="1"/>
              <a:t>Παρίση</a:t>
            </a:r>
            <a:r>
              <a:rPr lang="el-GR" sz="2000" dirty="0"/>
              <a:t>. - Αθήνα : Ελληνικά Γράμματα, 2004. </a:t>
            </a:r>
            <a:r>
              <a:rPr lang="en-US" sz="2000" dirty="0" err="1"/>
              <a:t>Biblionet</a:t>
            </a:r>
            <a:r>
              <a:rPr lang="el-GR" sz="2000" dirty="0"/>
              <a:t>.</a:t>
            </a:r>
          </a:p>
          <a:p>
            <a:pPr marL="0" indent="0">
              <a:buNone/>
            </a:pPr>
            <a:r>
              <a:rPr lang="el-GR" sz="2000" dirty="0"/>
              <a:t>Εικόνα 3, 5: Εξώφυλλο και σελίδα του βιβλίου «</a:t>
            </a:r>
            <a:r>
              <a:rPr lang="el-GR" sz="2000" u="sng" dirty="0">
                <a:hlinkClick r:id="rId5"/>
              </a:rPr>
              <a:t>Ο λύκος ξαναγύρισε</a:t>
            </a:r>
            <a:r>
              <a:rPr lang="el-GR" sz="2000" dirty="0"/>
              <a:t>» / </a:t>
            </a:r>
            <a:r>
              <a:rPr lang="el-GR" sz="2000" dirty="0" err="1"/>
              <a:t>Geoffroy</a:t>
            </a:r>
            <a:r>
              <a:rPr lang="el-GR" sz="2000" dirty="0"/>
              <a:t> </a:t>
            </a:r>
            <a:r>
              <a:rPr lang="el-GR" sz="2000" dirty="0" err="1"/>
              <a:t>de</a:t>
            </a:r>
            <a:r>
              <a:rPr lang="el-GR" sz="2000" dirty="0"/>
              <a:t> </a:t>
            </a:r>
            <a:r>
              <a:rPr lang="el-GR" sz="2000" dirty="0" err="1"/>
              <a:t>Pennart</a:t>
            </a:r>
            <a:r>
              <a:rPr lang="el-GR" sz="2000" dirty="0"/>
              <a:t> · μετάφραση Γιάννης Παπαδόπουλος. - Αθήνα : Εκδόσεις Παπαδόπουλος, 1995. </a:t>
            </a:r>
            <a:r>
              <a:rPr lang="en-US" sz="2000" dirty="0" err="1"/>
              <a:t>Biblionet</a:t>
            </a:r>
            <a:r>
              <a:rPr lang="el-GR" sz="2000" dirty="0"/>
              <a:t>.</a:t>
            </a:r>
          </a:p>
          <a:p>
            <a:pPr marL="0" indent="0">
              <a:buNone/>
            </a:pPr>
            <a:r>
              <a:rPr lang="el-GR" sz="2000" dirty="0"/>
              <a:t>Εικόνα</a:t>
            </a:r>
            <a:r>
              <a:rPr lang="en-US" sz="2000" dirty="0"/>
              <a:t> 4: </a:t>
            </a:r>
            <a:r>
              <a:rPr lang="el-GR" sz="2000" u="sng" dirty="0">
                <a:hlinkClick r:id="rId6"/>
              </a:rPr>
              <a:t>Ταβέρνα</a:t>
            </a:r>
            <a:r>
              <a:rPr lang="en-US" sz="2000" dirty="0"/>
              <a:t>, CC0 Public Domain, </a:t>
            </a:r>
            <a:r>
              <a:rPr lang="en-GB" sz="2000" dirty="0" err="1"/>
              <a:t>Pixabay</a:t>
            </a:r>
            <a:r>
              <a:rPr lang="en-GB" sz="2000" dirty="0"/>
              <a:t>.</a:t>
            </a:r>
            <a:endParaRPr lang="el-GR" sz="2000" dirty="0"/>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l-GR" dirty="0" smtClean="0"/>
              <a:t>«Το δέντρο της ποίησης»</a:t>
            </a:r>
            <a:endParaRPr lang="el-GR" dirty="0"/>
          </a:p>
        </p:txBody>
      </p:sp>
      <p:sp>
        <p:nvSpPr>
          <p:cNvPr id="3" name="Θέση περιεχομένου 2"/>
          <p:cNvSpPr>
            <a:spLocks noGrp="1"/>
          </p:cNvSpPr>
          <p:nvPr>
            <p:ph sz="half" idx="1"/>
          </p:nvPr>
        </p:nvSpPr>
        <p:spPr/>
        <p:txBody>
          <a:bodyPr>
            <a:noAutofit/>
          </a:bodyPr>
          <a:lstStyle/>
          <a:p>
            <a:pPr marL="0" indent="0">
              <a:buNone/>
            </a:pPr>
            <a:r>
              <a:rPr lang="el-GR" altLang="el-GR" sz="2400" dirty="0"/>
              <a:t>Ανάλογα με τις ανάγκες του Προγράμματος, τη Γωνιά της Βιβλιοθήκης μπορούν να κοσμούν και άλλες κατασκευές.</a:t>
            </a:r>
          </a:p>
          <a:p>
            <a:pPr marL="0" indent="0">
              <a:buNone/>
            </a:pPr>
            <a:r>
              <a:rPr lang="el-GR" altLang="el-GR" sz="2400" dirty="0"/>
              <a:t>Το δέντρο της ποίησης φιλοξενεί στις φυλλωσιές του ποιήματα και φωτογραφίες ποιητών. Κάθε φορά που η νηπιαγωγός διαβάζει ένα καινούργιο ποίημα, εκείνο ‘φουντώνει’.</a:t>
            </a:r>
          </a:p>
          <a:p>
            <a:pPr marL="0" indent="0">
              <a:buNone/>
            </a:pPr>
            <a:endParaRPr lang="el-GR" sz="2400" dirty="0"/>
          </a:p>
        </p:txBody>
      </p:sp>
      <p:pic>
        <p:nvPicPr>
          <p:cNvPr id="5" name="Picture 6" descr="Το δέντρο της ποίησης "/>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bwMode="auto">
          <a:xfrm>
            <a:off x="4970264" y="1600200"/>
            <a:ext cx="339447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9602338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90"/>
  <p:tag name="ZHAW.ACCESSIBILITYADDIN.CHECKTIMEDATE" val="5/2/2016 4:38:45 πμ"/>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7,2,3,"/>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2,3,5,6,"/>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2,3,5,6,"/>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2,3,5,3074,"/>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2,3,5,6,"/>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4,6,1026,5,"/>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2,4,6,5,"/>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2,3,6,5,"/>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ZHAW.ACCESSIBILITYADDIN.READINGORDER" val="2,3,7,"/>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ZHAW.ACCESSIBILITYADDIN.READINGORDER" val="34818,34819,34820,6,"/>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4D0EDABC-7DD5-43EA-9E24-0F3782495DE0}">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4266</TotalTime>
  <Words>3751</Words>
  <Application>Microsoft Office PowerPoint</Application>
  <PresentationFormat>On-screen Show (4:3)</PresentationFormat>
  <Paragraphs>226</Paragraphs>
  <Slides>89</Slides>
  <Notes>8</Notes>
  <HiddenSlides>0</HiddenSlides>
  <MMClips>0</MMClips>
  <ScaleCrop>false</ScaleCrop>
  <HeadingPairs>
    <vt:vector size="4" baseType="variant">
      <vt:variant>
        <vt:lpstr>Theme</vt:lpstr>
      </vt:variant>
      <vt:variant>
        <vt:i4>1</vt:i4>
      </vt:variant>
      <vt:variant>
        <vt:lpstr>Slide Titles</vt:lpstr>
      </vt:variant>
      <vt:variant>
        <vt:i4>89</vt:i4>
      </vt:variant>
    </vt:vector>
  </HeadingPairs>
  <TitlesOfParts>
    <vt:vector size="90" baseType="lpstr">
      <vt:lpstr>Θέμα του Office</vt:lpstr>
      <vt:lpstr>Διδακτική της Λογοτεχνίας στην Προσχολική Εκπαίδευση</vt:lpstr>
      <vt:lpstr>Αναγνωστικές Δραστηριότητες στη Γωνιά της Βιβλιοθήκης</vt:lpstr>
      <vt:lpstr>Εισαγωγή</vt:lpstr>
      <vt:lpstr>Στους τοίχους της βιβλιοθήκης</vt:lpstr>
      <vt:lpstr>«Επιγραφές» (1/3)</vt:lpstr>
      <vt:lpstr>«Επιγραφές» (2/3)</vt:lpstr>
      <vt:lpstr>«Επιγραφές» (3/3)</vt:lpstr>
      <vt:lpstr>«Αφίσες»</vt:lpstr>
      <vt:lpstr>«Το δέντρο της ποίησης»</vt:lpstr>
      <vt:lpstr>«Οι βιβλιοφάγοι της τάξης»</vt:lpstr>
      <vt:lpstr>«Η φωνοθήκη της τάξης» (1/2)</vt:lpstr>
      <vt:lpstr>«Η φωνοθήκη της τάξης» (2/2)</vt:lpstr>
      <vt:lpstr>Τακτοποίηση των βιβλίων</vt:lpstr>
      <vt:lpstr>Παραμελημένη βιβλιοθήκη</vt:lpstr>
      <vt:lpstr>Καλά εξοπλισμένη και όμορφα τακτοποιημένη βιβλιοθήκη</vt:lpstr>
      <vt:lpstr>Τακτοποίηση βιβλίων με τοποθέτηση φωτοτυπιών των εξωφύλλων </vt:lpstr>
      <vt:lpstr>Τακτοποίηση βιβλίων με τοποθέτηση φωτοτυπιών του τίτλου</vt:lpstr>
      <vt:lpstr>Τακτοποίηση βιβλίων με τοποθέτηση καρτελών με τον τίτλο</vt:lpstr>
      <vt:lpstr>Ειδολογική κατάταξη των βιβλίων</vt:lpstr>
      <vt:lpstr>Ιδιαίτερα γνωρίσματα κάθε είδους</vt:lpstr>
      <vt:lpstr>«Ποικίλο έντυπο υλικό» (1/2)</vt:lpstr>
      <vt:lpstr>«Ποικίλο έντυπο υλικό» (2/2)</vt:lpstr>
      <vt:lpstr>Ταξινόμηση κατά αλφαβητική σειρά με βάση το όνομα του συγγραφέα</vt:lpstr>
      <vt:lpstr>Η συμβολή των ταξινομήσεων</vt:lpstr>
      <vt:lpstr>«Ο συγγραφέας»</vt:lpstr>
      <vt:lpstr>«Συγγραφείς και τα έργα τους»</vt:lpstr>
      <vt:lpstr>«Το πορτρέτο του συγγραφέα» (1/2)</vt:lpstr>
      <vt:lpstr>«Το πορτρέτο του συγγραφέα» (2/2)</vt:lpstr>
      <vt:lpstr>«Ειδικά αφιερώματα» (1/2)</vt:lpstr>
      <vt:lpstr>«Ειδικά αφιερώματα» (2/2)</vt:lpstr>
      <vt:lpstr>Στην επιλογή βιβλίων</vt:lpstr>
      <vt:lpstr>«Τυχερή βουτιά» (1/3)</vt:lpstr>
      <vt:lpstr>«Τυχερή βουτιά» (2/3)</vt:lpstr>
      <vt:lpstr>«Τυχερή βουτιά» (3/3)</vt:lpstr>
      <vt:lpstr>«Όποιος κερδίσει» (1/2)</vt:lpstr>
      <vt:lpstr>«Όποιος κερδίσει» (2/2)</vt:lpstr>
      <vt:lpstr>«Πίνακας περιεχομένων» (1/2)</vt:lpstr>
      <vt:lpstr>«Πίνακας περιεχομένων» (2/2)</vt:lpstr>
      <vt:lpstr>«Παραγγελία βιβλιοθήκης» (1/3)</vt:lpstr>
      <vt:lpstr>«Παραγγελία βιβλιοθήκης» (2/3)</vt:lpstr>
      <vt:lpstr>«Παραγγελία βιβλιοθήκης» (3/3)</vt:lpstr>
      <vt:lpstr>«Εκδοτικοί οίκοι»</vt:lpstr>
      <vt:lpstr>«Λίστες παραγγελίας»</vt:lpstr>
      <vt:lpstr>«Νέες αφίξεις»</vt:lpstr>
      <vt:lpstr>Στο δανεισμό των βιβλίων</vt:lpstr>
      <vt:lpstr>«Τι δανείστηκες;» (1/4)</vt:lpstr>
      <vt:lpstr>«Τι δανείστηκες;» (2/4)</vt:lpstr>
      <vt:lpstr>«Τι δανείστηκες;» (3/4)</vt:lpstr>
      <vt:lpstr>«Τι δανείστηκες;» (4/4)</vt:lpstr>
      <vt:lpstr>«Ποιος δανείστηκε;»</vt:lpstr>
      <vt:lpstr>«Κάρτα δανεισμού» (1/2)</vt:lpstr>
      <vt:lpstr>«Κάρτα δανεισμού» (2/2)</vt:lpstr>
      <vt:lpstr>Στην αξιολόγηση των βιβλίων</vt:lpstr>
      <vt:lpstr>«Ιπτάμενες κριτικές»</vt:lpstr>
      <vt:lpstr>«Φύλλα αξιολόγησης»</vt:lpstr>
      <vt:lpstr>«Φατσούλες»</vt:lpstr>
      <vt:lpstr>«Βιβλιοκριτικές»</vt:lpstr>
      <vt:lpstr>Στην ανάγνωση βιβλίων</vt:lpstr>
      <vt:lpstr>«Μακέτα εξωφύλλου»</vt:lpstr>
      <vt:lpstr>«Σπασμένα εξώφυλλα»</vt:lpstr>
      <vt:lpstr>«Η ξερή των τίτλων» (1/2)</vt:lpstr>
      <vt:lpstr>«Η ξερή των τίτλων» (2/2)</vt:lpstr>
      <vt:lpstr>«Οι λέξεις των τίτλων»</vt:lpstr>
      <vt:lpstr>«Οι ήχοι των εικόνων»</vt:lpstr>
      <vt:lpstr>«Οι ήχοι στον μαγνητικό πίνακα»</vt:lpstr>
      <vt:lpstr>«Οι ήχοι στις ζωγραφιές»</vt:lpstr>
      <vt:lpstr>«Φωνές ζώων» (1/3)</vt:lpstr>
      <vt:lpstr>«Φωνές ζώων» (2/3)</vt:lpstr>
      <vt:lpstr>«Φωνές ζώων» (3/3)</vt:lpstr>
      <vt:lpstr>«Ανακατωμένες σελίδες» (1/4)</vt:lpstr>
      <vt:lpstr>«Ανακατωμένες σελίδες» (2/4)</vt:lpstr>
      <vt:lpstr>«Ανακατωμένες σελίδες» (3/4)</vt:lpstr>
      <vt:lpstr>«Ανακατωμένες σελίδες» (4/4)</vt:lpstr>
      <vt:lpstr>«Οδήγησε εσύ» (1/3)</vt:lpstr>
      <vt:lpstr>«Οδήγησε εσύ» (2/3)</vt:lpstr>
      <vt:lpstr>«Οδήγησε εσύ» (3/3)</vt:lpstr>
      <vt:lpstr>«Πού το γράφει;» (1/3)</vt:lpstr>
      <vt:lpstr>«Πού το γράφει;» (2/3)</vt:lpstr>
      <vt:lpstr>«Πού το γράφει;» (3/3)</vt:lpstr>
      <vt:lpstr>«Μέμο λαχανικών» (1/3)</vt:lpstr>
      <vt:lpstr>«Μέμο λαχανικών» (2/3)</vt:lpstr>
      <vt:lpstr>«Μέμο λαχανικών» (3/3)</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Εισαγωγή στον Γραμματισμό</dc:title>
  <dc:subject>Διδακτική της Λογοτεχνίας στην Προσχολική Εκπαίδευση</dc:subject>
  <dc:creator>Αγγελική Γιαννικοπούλου</dc:creator>
  <cp:lastModifiedBy>takis81 mark</cp:lastModifiedBy>
  <cp:revision>331</cp:revision>
  <dcterms:created xsi:type="dcterms:W3CDTF">2012-09-06T09:03:05Z</dcterms:created>
  <dcterms:modified xsi:type="dcterms:W3CDTF">2016-02-05T03:34:00Z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47BA3083-7A61-4C9F-AF0B-10A2E052EA77</vt:lpwstr>
  </property>
  <property fmtid="{D5CDD505-2E9C-101B-9397-08002B2CF9AE}" pid="3" name="ArticulatePath">
    <vt:lpwstr>2 Καθημερινότητα_NEW</vt:lpwstr>
  </property>
</Properties>
</file>