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9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62" r:id="rId16"/>
    <p:sldId id="290" r:id="rId17"/>
    <p:sldId id="295" r:id="rId18"/>
    <p:sldId id="299" r:id="rId19"/>
    <p:sldId id="292" r:id="rId20"/>
    <p:sldId id="291" r:id="rId21"/>
    <p:sldId id="294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59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62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9283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</a:t>
            </a:r>
            <a:r>
              <a:rPr lang="en-US" sz="1000" dirty="0" smtClean="0">
                <a:solidFill>
                  <a:srgbClr val="5075BC"/>
                </a:solidFill>
              </a:rPr>
              <a:t>5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Μορφές και περίοδοι της σύγχρονης επιστήμης: μια προσπάθεια κατασκευής τομών στο κοινωνικό πλαίσιο και στον ιστορικό χρόνο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</a:t>
            </a:r>
            <a:r>
              <a:rPr lang="en-US" sz="1000" dirty="0" smtClean="0">
                <a:solidFill>
                  <a:srgbClr val="5075BC"/>
                </a:solidFill>
              </a:rPr>
              <a:t>5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Μορφές και περίοδοι της σύγχρονης επιστήμης: μια προσπάθεια κατασκευής τομών στο κοινωνικό πλαίσιο και στον ιστορικό χρόνο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</a:t>
            </a:r>
            <a:r>
              <a:rPr lang="en-US" sz="1000" dirty="0" smtClean="0">
                <a:solidFill>
                  <a:srgbClr val="5075BC"/>
                </a:solidFill>
              </a:rPr>
              <a:t>5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Μορφές και περίοδοι της σύγχρονης επιστήμης: μια προσπάθεια κατασκευής τομών στο κοινωνικό πλαίσιο και στον ιστορικό χρόνο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</a:t>
            </a:r>
            <a:r>
              <a:rPr lang="en-US" sz="1000" dirty="0" smtClean="0">
                <a:solidFill>
                  <a:srgbClr val="5075BC"/>
                </a:solidFill>
              </a:rPr>
              <a:t>5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Μορφές και περίοδοι της σύγχρονης επιστήμης: μια προσπάθεια κατασκευής τομών στο κοινωνικό πλαίσιο και στον ιστορικό χρόνο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</a:t>
            </a:r>
            <a:r>
              <a:rPr lang="en-US" sz="1000" dirty="0" smtClean="0">
                <a:solidFill>
                  <a:srgbClr val="5075BC"/>
                </a:solidFill>
              </a:rPr>
              <a:t>5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Μορφές και περίοδοι της σύγχρονης επιστήμης: μια προσπάθεια κατασκευής τομών στο κοινωνικό πλαίσιο και στον ιστορικό χρόνο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</a:t>
            </a:r>
            <a:r>
              <a:rPr lang="en-US" sz="1000" dirty="0" smtClean="0">
                <a:solidFill>
                  <a:srgbClr val="5075BC"/>
                </a:solidFill>
              </a:rPr>
              <a:t>5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Μορφές και περίοδοι της σύγχρονης επιστήμης: μια προσπάθεια κατασκευής τομών στο κοινωνικό πλαίσιο και στον ιστορικό χρόνο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 </a:t>
            </a:r>
            <a:r>
              <a:rPr lang="en-US" sz="1000" dirty="0" smtClean="0">
                <a:solidFill>
                  <a:srgbClr val="5075BC"/>
                </a:solidFill>
              </a:rPr>
              <a:t>5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Μορφές και περίοδοι της σύγχρονης επιστήμης: μια προσπάθεια κατασκευής τομών στο κοινωνικό πλαίσιο και στον ιστορικό χρόνο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l-GR" dirty="0"/>
              <a:t>Εξέλιξη των ιδεών στις Φυσικές Επιστήμες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8280920" cy="302433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l-GR" dirty="0">
                <a:solidFill>
                  <a:srgbClr val="5075BC"/>
                </a:solidFill>
              </a:rPr>
              <a:t>Ενότητα </a:t>
            </a:r>
            <a:r>
              <a:rPr lang="en-US" dirty="0">
                <a:solidFill>
                  <a:srgbClr val="5075BC"/>
                </a:solidFill>
              </a:rPr>
              <a:t>5</a:t>
            </a:r>
            <a:r>
              <a:rPr lang="el-GR" dirty="0" smtClean="0">
                <a:solidFill>
                  <a:srgbClr val="5075BC"/>
                </a:solidFill>
              </a:rPr>
              <a:t>:</a:t>
            </a:r>
            <a:r>
              <a:rPr lang="en-US" dirty="0" smtClean="0">
                <a:solidFill>
                  <a:srgbClr val="5075BC"/>
                </a:solidFill>
              </a:rPr>
              <a:t> </a:t>
            </a:r>
            <a:r>
              <a:rPr lang="el-GR" dirty="0"/>
              <a:t>Μορφές και περίοδοι της σύγχρονης επιστήμης: μια προσπάθεια κατασκευής τομών στο κοινωνικό πλαίσιο και στον ιστορικό </a:t>
            </a:r>
            <a:r>
              <a:rPr lang="el-GR" dirty="0" smtClean="0"/>
              <a:t>χρόνο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l-GR" dirty="0" smtClean="0">
                <a:sym typeface="Helvetica" pitchFamily="2" charset="0"/>
              </a:rPr>
              <a:t>Βασίλης Τσελφές</a:t>
            </a:r>
            <a:endParaRPr lang="el-GR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l-GR" dirty="0" smtClean="0">
                <a:sym typeface="Helvetica" pitchFamily="2" charset="0"/>
              </a:rPr>
              <a:t>ι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n-US" dirty="0" err="1" smtClean="0">
                <a:sym typeface="Helvetica" pitchFamily="2" charset="0"/>
              </a:rPr>
              <a:t>Τμ</a:t>
            </a:r>
            <a:r>
              <a:rPr lang="el-GR" dirty="0" smtClean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 smtClean="0">
                <a:sym typeface="Helvetica" pitchFamily="2" charset="0"/>
              </a:rPr>
              <a:t>Εκπαίδευσης και Αγωγής στην Προσχολική Ηλικία</a:t>
            </a:r>
            <a:endParaRPr lang="en-US" dirty="0">
              <a:sym typeface="Helvetica" pitchFamily="2" charset="0"/>
            </a:endParaRPr>
          </a:p>
          <a:p>
            <a:endParaRPr lang="el-GR" dirty="0"/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περιεχομένου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Σημαντικά χαρακτηριστικά του περιεχομένου: </a:t>
            </a:r>
          </a:p>
          <a:p>
            <a:r>
              <a:rPr lang="el-GR" dirty="0" smtClean="0"/>
              <a:t>Αποδεκτές θεμελιώδεις αρχές</a:t>
            </a:r>
          </a:p>
          <a:p>
            <a:pPr lvl="1"/>
            <a:r>
              <a:rPr lang="el-GR" dirty="0" smtClean="0"/>
              <a:t>Παραδείγματα: </a:t>
            </a:r>
          </a:p>
          <a:p>
            <a:pPr lvl="2"/>
            <a:r>
              <a:rPr lang="el-GR" dirty="0" smtClean="0"/>
              <a:t>ότι ισχύει για το όλο ισχύει και για τα μέρη, </a:t>
            </a:r>
          </a:p>
          <a:p>
            <a:pPr lvl="2"/>
            <a:r>
              <a:rPr lang="el-GR" dirty="0" smtClean="0"/>
              <a:t>προτιμάμε τις αισθήσεις από τα (λογικά) επιχειρήματα,</a:t>
            </a:r>
          </a:p>
          <a:p>
            <a:pPr lvl="2"/>
            <a:r>
              <a:rPr lang="en-US" i="1" dirty="0"/>
              <a:t>a priori </a:t>
            </a:r>
            <a:r>
              <a:rPr lang="el-GR" dirty="0" smtClean="0"/>
              <a:t>- </a:t>
            </a:r>
            <a:r>
              <a:rPr lang="en-US" i="1" dirty="0" smtClean="0"/>
              <a:t>a posteriori</a:t>
            </a:r>
            <a:r>
              <a:rPr lang="el-GR" dirty="0" smtClean="0"/>
              <a:t> (παραγωγή – επαγωγή).</a:t>
            </a:r>
          </a:p>
          <a:p>
            <a:pPr lvl="2"/>
            <a:r>
              <a:rPr lang="el-GR" dirty="0" smtClean="0"/>
              <a:t>Διάκριση επιστημών του Ανθρώπου από Φυσικές Επιστήμες στη βάση της δυνατότητας εξαγωγής αληθών συμπερασμάτων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Δεύτερο συμπέρασμα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0144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επιστήμη δουλεύει με κατηγοριοποιήσεις που όταν εδραιωθούν συναινετικά θεωρούνται ισχυρές.</a:t>
            </a:r>
          </a:p>
          <a:p>
            <a:r>
              <a:rPr lang="el-GR" dirty="0" smtClean="0"/>
              <a:t>Όταν οι αναπαραστάσεις θεωρούνται «σωστές» θεωρούνται και «αληθείς» και το αντίστροφο. Αυτό σημαίνει ότι η επιστήμη (οι φυσικές επιστήμες σε διάκριση με τις ανθρωπιστικές) </a:t>
            </a:r>
            <a:r>
              <a:rPr lang="el-GR" dirty="0" err="1" smtClean="0"/>
              <a:t>διατρέχεται</a:t>
            </a:r>
            <a:r>
              <a:rPr lang="el-GR" dirty="0" smtClean="0"/>
              <a:t> από ρεαλιστικές πεποιθήσεις σχετικά με την πραγματικότητα (αληθής αναπαράσταση υπάρχει όταν πιστεύεις ότι υπάρχει πραγματικότητα που συμπίπτει με την αναπαράσταση.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2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περιεχομένου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757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Οι μορφές αιτιότητας εντοπίζονται σε προτάσεις που περιλαμβάνουν λέξεις που παραπέμπουν σε αιτιολόγηση/ εξήγηση</a:t>
            </a:r>
          </a:p>
          <a:p>
            <a:pPr lvl="1"/>
            <a:r>
              <a:rPr lang="el-GR" dirty="0" smtClean="0"/>
              <a:t>Παράδειγμα: </a:t>
            </a:r>
            <a:r>
              <a:rPr lang="el-GR" dirty="0"/>
              <a:t>ΣΙΜΠΛΙΚΙΟ. </a:t>
            </a:r>
            <a:r>
              <a:rPr lang="el-GR" u="sng" dirty="0"/>
              <a:t>Γιατί</a:t>
            </a:r>
            <a:r>
              <a:rPr lang="el-GR" dirty="0"/>
              <a:t> οι χώρες αυτές είναι πολύ μακριά για να μπορώ να τις δω. Είναι τόσο μακριά ώστε η όρασή μας δεν μπορεί να ανιχνεύσει τις αλλαγές πάνω τους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>
                <a:effectLst/>
              </a:rPr>
              <a:t>Παράδειγμα: ΣΑΛΒΙΑΤΙ. </a:t>
            </a:r>
            <a:r>
              <a:rPr lang="el-GR" u="sng" dirty="0"/>
              <a:t>Επειδή</a:t>
            </a:r>
            <a:r>
              <a:rPr lang="el-GR" dirty="0"/>
              <a:t> εσύ δεν βλέπεις τις αλλαγές στον ουρανό (που δεν θα μπορούσες να τις δεις </a:t>
            </a:r>
            <a:r>
              <a:rPr lang="el-GR" u="sng" dirty="0"/>
              <a:t>εξαιτίας</a:t>
            </a:r>
            <a:r>
              <a:rPr lang="el-GR" dirty="0"/>
              <a:t> της μεγάλης απόστασης κι </a:t>
            </a:r>
            <a:r>
              <a:rPr lang="el-GR" u="sng" dirty="0"/>
              <a:t>επειδή</a:t>
            </a:r>
            <a:r>
              <a:rPr lang="el-GR" dirty="0"/>
              <a:t> δεν υπάρχουν πληροφορίες από κει), δεν μπορείς να συμπεραίνεις ότι δεν υπάρχουν,</a:t>
            </a:r>
            <a:r>
              <a:rPr lang="el-GR" dirty="0" smtClean="0">
                <a:effectLst/>
              </a:rPr>
              <a:t> 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3995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Τρίτο συμπέρασμα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01446"/>
          </a:xfrm>
        </p:spPr>
        <p:txBody>
          <a:bodyPr>
            <a:normAutofit/>
          </a:bodyPr>
          <a:lstStyle/>
          <a:p>
            <a:r>
              <a:rPr lang="el-GR" dirty="0" smtClean="0"/>
              <a:t>Η αιτιότητα φαίνεται να είναι γραμμική (υπάρχει αίτιο/α και </a:t>
            </a:r>
            <a:r>
              <a:rPr lang="el-GR" dirty="0" err="1" smtClean="0"/>
              <a:t>αποτέλεσμα/ματα</a:t>
            </a:r>
            <a:r>
              <a:rPr lang="el-GR" dirty="0" smtClean="0"/>
              <a:t> που συνδέονται με μοναδικό τρόπο μεταξύ τους)</a:t>
            </a:r>
          </a:p>
          <a:p>
            <a:r>
              <a:rPr lang="el-GR" dirty="0" smtClean="0"/>
              <a:t>Η αιτιότητα διέπεται από τις αρχές της λογικής (ταυτότητα, μετάθεση, αποκλεισμός τρίτου ...).</a:t>
            </a:r>
          </a:p>
          <a:p>
            <a:r>
              <a:rPr lang="el-GR" dirty="0" smtClean="0"/>
              <a:t>Η λογική εδράζεται πάνω σε κοινώς αποδεκτά «αυτονόητα» - αρχές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3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Τελικό σχόλιο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επιστημονική κουλτούρα του Διαλόγου διατρέχει την επιστήμη μέχρι τις αρχές του 20</a:t>
            </a:r>
            <a:r>
              <a:rPr lang="el-GR" baseline="30000" dirty="0" smtClean="0"/>
              <a:t>ου</a:t>
            </a:r>
            <a:r>
              <a:rPr lang="el-GR" dirty="0" smtClean="0"/>
              <a:t> αιώνα (κλασική επιστήμη), καθώς και την υποχρεωτική εκπαίδευση (μέχρι σήμερα).</a:t>
            </a:r>
          </a:p>
          <a:p>
            <a:r>
              <a:rPr lang="el-GR" dirty="0" smtClean="0"/>
              <a:t>Εναλλακτικά χαρακτηριστικά φαίνεται να διατρέχουν τις επιστημονικές κουλτούρες από τον 20</a:t>
            </a:r>
            <a:r>
              <a:rPr lang="el-GR" baseline="30000" dirty="0" smtClean="0"/>
              <a:t>ο</a:t>
            </a:r>
            <a:r>
              <a:rPr lang="el-GR" dirty="0" smtClean="0"/>
              <a:t> αιώνα και μετά...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0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1.0.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>
                <a:sym typeface="Helvetica" pitchFamily="2" charset="0"/>
              </a:rPr>
              <a:t>Βασίλης </a:t>
            </a:r>
            <a:r>
              <a:rPr lang="el-GR" sz="2000" dirty="0" smtClean="0">
                <a:sym typeface="Helvetica" pitchFamily="2" charset="0"/>
              </a:rPr>
              <a:t>Τσελφές</a:t>
            </a:r>
            <a:r>
              <a:rPr lang="el-GR" sz="2000" dirty="0"/>
              <a:t>. </a:t>
            </a:r>
            <a:r>
              <a:rPr lang="el-GR" sz="2000" dirty="0">
                <a:sym typeface="Helvetica" pitchFamily="2" charset="0"/>
              </a:rPr>
              <a:t>Βασίλης Τσελφές</a:t>
            </a:r>
            <a:r>
              <a:rPr lang="el-GR" sz="2000" dirty="0"/>
              <a:t>. «Εξέλιξη των ιδεών στις Φυσικές </a:t>
            </a:r>
            <a:r>
              <a:rPr lang="el-GR" sz="2000" dirty="0" smtClean="0"/>
              <a:t>Επιστήμες</a:t>
            </a:r>
            <a:r>
              <a:rPr lang="en-US" sz="2000" dirty="0" smtClean="0"/>
              <a:t> – </a:t>
            </a:r>
            <a:r>
              <a:rPr lang="el-GR" sz="2000" dirty="0"/>
              <a:t>Ενότητα 5: Μορφές και περίοδοι της σύγχρονης επιστήμης: μια προσπάθεια κατασκευής τομών στο κοινωνικό πλαίσιο και στον ιστορικό </a:t>
            </a:r>
            <a:r>
              <a:rPr lang="el-GR" sz="2000" dirty="0" smtClean="0"/>
              <a:t>χρόνο».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http://opencourses.uoa.gr/courses/ECD10/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κουλτούρα της κλασικής επιστήμης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66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l-GR" sz="2000" dirty="0" smtClean="0"/>
              <a:t>Δ</a:t>
            </a:r>
            <a:r>
              <a:rPr lang="en-US" sz="2000" dirty="0" err="1" smtClean="0"/>
              <a:t>ήλωση</a:t>
            </a:r>
            <a:r>
              <a:rPr lang="en-US" sz="2000" dirty="0" smtClean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περιεχομένου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091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Επιλογή μονάδας ανάλυσης:</a:t>
            </a:r>
          </a:p>
          <a:p>
            <a:pPr lvl="1"/>
            <a:r>
              <a:rPr lang="el-GR" dirty="0" smtClean="0"/>
              <a:t>Προτάσεις/ παράγραφοι του κειμένου με πλήρες νόημα</a:t>
            </a:r>
          </a:p>
          <a:p>
            <a:pPr lvl="2"/>
            <a:r>
              <a:rPr lang="el-GR" dirty="0" smtClean="0"/>
              <a:t>Παράδειγμα μη πλήρους νοήματος: ΣΙΜΠΛΙΚΙΟ</a:t>
            </a:r>
            <a:r>
              <a:rPr lang="el-GR" dirty="0"/>
              <a:t>. Αρχικά, υπάρχουν δύο ισχυρές αποδείξεις ότι η γη διαφέρει πολύ από τα ουράνια σώματα. </a:t>
            </a:r>
            <a:endParaRPr lang="el-GR" dirty="0" smtClean="0"/>
          </a:p>
          <a:p>
            <a:pPr lvl="2"/>
            <a:r>
              <a:rPr lang="el-GR" dirty="0" smtClean="0"/>
              <a:t>Παράδειγμα πλήρους νοήματος: </a:t>
            </a:r>
            <a:r>
              <a:rPr lang="el-GR" dirty="0"/>
              <a:t>ΣΙΜΠΛΙΚΙΟ. Αρχικά, υπάρχουν δύο ισχυρές αποδείξεις ότι η γη διαφέρει πολύ από τα ουράνια σώματα. Πρώτον, τα σώματα που γεννιούνται, φθείρονται, αλλοιώνονται, </a:t>
            </a:r>
            <a:r>
              <a:rPr lang="el-GR" dirty="0" err="1"/>
              <a:t>κλπ</a:t>
            </a:r>
            <a:r>
              <a:rPr lang="el-GR" dirty="0"/>
              <a:t>. είναι εντελώς διαφορετικά απ΄ αυτά που δεν γεννιούνται, είναι άφθαρτα, αναλλοίωτα, </a:t>
            </a:r>
            <a:r>
              <a:rPr lang="el-GR" dirty="0" err="1"/>
              <a:t>κλπ</a:t>
            </a:r>
            <a:r>
              <a:rPr lang="el-GR" dirty="0"/>
              <a:t>. Η γη γεννιέται,  φθείρεται, αλλοιώνεται </a:t>
            </a:r>
            <a:r>
              <a:rPr lang="el-GR" dirty="0" err="1"/>
              <a:t>κλπ</a:t>
            </a:r>
            <a:r>
              <a:rPr lang="el-GR" dirty="0"/>
              <a:t>., ενώ τα ουράνια σώματα δεν γεννιούνται, δεν φθείρονται, δεν αλλοιώνονται, </a:t>
            </a:r>
            <a:r>
              <a:rPr lang="el-GR" dirty="0" err="1"/>
              <a:t>κλπ</a:t>
            </a:r>
            <a:r>
              <a:rPr lang="el-GR" dirty="0"/>
              <a:t>. Επομένως η γη διαφέρει εντελώς από τα ουράνια σώματα.</a:t>
            </a:r>
            <a:r>
              <a:rPr lang="el-GR" dirty="0" smtClean="0">
                <a:effectLst/>
              </a:rPr>
              <a:t> </a:t>
            </a:r>
          </a:p>
          <a:p>
            <a:pPr marL="45720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191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περιεχομένου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867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Διαπίστωση δράσης υποκειμένου (συνομιλητή):</a:t>
            </a:r>
          </a:p>
          <a:p>
            <a:pPr lvl="1"/>
            <a:r>
              <a:rPr lang="el-GR" dirty="0" smtClean="0"/>
              <a:t>Αναπαριστά (περιεχόμενο) ή παρεμβαίνει (πρακτικές):</a:t>
            </a:r>
          </a:p>
          <a:p>
            <a:pPr lvl="2"/>
            <a:r>
              <a:rPr lang="el-GR" dirty="0" smtClean="0"/>
              <a:t>Είδος αναπαράστασης</a:t>
            </a:r>
          </a:p>
          <a:p>
            <a:pPr lvl="2"/>
            <a:r>
              <a:rPr lang="el-GR" dirty="0" smtClean="0"/>
              <a:t>Παράδειγμα λογικής αναπαράστασης: </a:t>
            </a:r>
            <a:r>
              <a:rPr lang="el-GR" dirty="0"/>
              <a:t>ΣΙΜΠΛΙΚΙΟ. Αρχικά, υπάρχουν δύο ισχυρές αποδείξεις ότι η γη διαφέρει πολύ από τα ουράνια σώματα. Πρώτον, τα σώματα που γεννιούνται, φθείρονται, αλλοιώνονται, </a:t>
            </a:r>
            <a:r>
              <a:rPr lang="el-GR" dirty="0" err="1"/>
              <a:t>κλπ</a:t>
            </a:r>
            <a:r>
              <a:rPr lang="el-GR" dirty="0"/>
              <a:t>. είναι εντελώς διαφορετικά απ΄ αυτά που δεν γεννιούνται, είναι άφθαρτα, αναλλοίωτα, </a:t>
            </a:r>
            <a:r>
              <a:rPr lang="el-GR" dirty="0" err="1"/>
              <a:t>κλπ</a:t>
            </a:r>
            <a:r>
              <a:rPr lang="el-GR" dirty="0"/>
              <a:t>. Η γη γεννιέται,  φθείρεται, αλλοιώνεται </a:t>
            </a:r>
            <a:r>
              <a:rPr lang="el-GR" dirty="0" err="1"/>
              <a:t>κλπ</a:t>
            </a:r>
            <a:r>
              <a:rPr lang="el-GR" dirty="0"/>
              <a:t>., ενώ τα ουράνια σώματα δεν γεννιούνται, δεν φθείρονται, δεν αλλοιώνονται, </a:t>
            </a:r>
            <a:r>
              <a:rPr lang="el-GR" dirty="0" err="1"/>
              <a:t>κλπ</a:t>
            </a:r>
            <a:r>
              <a:rPr lang="el-GR" dirty="0"/>
              <a:t>. Επομένως </a:t>
            </a:r>
            <a:r>
              <a:rPr lang="el-GR" u="sng" dirty="0"/>
              <a:t>η γη διαφέρει εντελώς από τα ουράνια σώματα</a:t>
            </a:r>
            <a:r>
              <a:rPr lang="el-GR" dirty="0"/>
              <a:t>.</a:t>
            </a:r>
            <a:r>
              <a:rPr lang="el-GR" dirty="0" smtClean="0">
                <a:effectLst/>
              </a:rPr>
              <a:t> </a:t>
            </a:r>
          </a:p>
          <a:p>
            <a:pPr lvl="1"/>
            <a:endParaRPr lang="el-GR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περιεχομένου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9124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Διαπίστωση δράσης υποκειμένου (συνομιλητή):</a:t>
            </a:r>
          </a:p>
          <a:p>
            <a:pPr lvl="1"/>
            <a:r>
              <a:rPr lang="el-GR" dirty="0"/>
              <a:t>Αναπαριστά (περιεχόμενο) ή παρεμβαίνει (πρακτικές):</a:t>
            </a:r>
          </a:p>
          <a:p>
            <a:pPr lvl="2"/>
            <a:r>
              <a:rPr lang="el-GR" dirty="0"/>
              <a:t>Είδος </a:t>
            </a:r>
            <a:r>
              <a:rPr lang="el-GR" dirty="0" smtClean="0"/>
              <a:t>αναπαράστασης</a:t>
            </a:r>
            <a:endParaRPr lang="el-GR" dirty="0"/>
          </a:p>
          <a:p>
            <a:pPr lvl="2"/>
            <a:r>
              <a:rPr lang="el-GR" dirty="0" smtClean="0"/>
              <a:t>Παράδειγμα εμπειρικής αναπαράστασης (εμπειρία αισθήσεων και μαρτυριών): </a:t>
            </a:r>
            <a:r>
              <a:rPr lang="el-GR" dirty="0"/>
              <a:t>ΣΙΜΠΛΙΚΙΟ.</a:t>
            </a:r>
            <a:r>
              <a:rPr lang="el-GR" dirty="0" smtClean="0">
                <a:effectLst/>
              </a:rPr>
              <a:t> </a:t>
            </a:r>
            <a:r>
              <a:rPr lang="el-GR" dirty="0"/>
              <a:t>Η εμπειρία των αισθήσεων δείχνει ότι στη γη υπάρχουν διαρκείς γεννήσεις, φθορές, αλλοιώσεις, </a:t>
            </a:r>
            <a:r>
              <a:rPr lang="el-GR" dirty="0" err="1"/>
              <a:t>κλπ</a:t>
            </a:r>
            <a:r>
              <a:rPr lang="el-GR" dirty="0"/>
              <a:t>., που όμοιές τους ούτε οι αισθήσεις μας ούτε οι παραδόσεις ή οι μνήμες των προγόνων μας ανίχνευσαν ποτέ στον ουρανό· επομένως </a:t>
            </a:r>
            <a:r>
              <a:rPr lang="el-GR" u="sng" dirty="0" smtClean="0"/>
              <a:t>ο ουρανός είναι αναλλοίωτος </a:t>
            </a:r>
            <a:r>
              <a:rPr lang="el-GR" u="sng" dirty="0" err="1" smtClean="0"/>
              <a:t>κλπ</a:t>
            </a:r>
            <a:r>
              <a:rPr lang="el-GR" u="sng" dirty="0" smtClean="0"/>
              <a:t>., και </a:t>
            </a:r>
            <a:r>
              <a:rPr lang="el-GR" u="sng" dirty="0"/>
              <a:t>η γη </a:t>
            </a:r>
            <a:r>
              <a:rPr lang="el-GR" u="sng" dirty="0" smtClean="0"/>
              <a:t>αλλοιώσιμη</a:t>
            </a:r>
            <a:r>
              <a:rPr lang="el-GR" u="sng" dirty="0" smtClean="0">
                <a:effectLst/>
              </a:rPr>
              <a:t> </a:t>
            </a:r>
            <a:endParaRPr lang="el-GR" u="sng" dirty="0" smtClean="0"/>
          </a:p>
          <a:p>
            <a:pPr lvl="1"/>
            <a:endParaRPr lang="el-GR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1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περιεχομένου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8678"/>
          </a:xfrm>
        </p:spPr>
        <p:txBody>
          <a:bodyPr>
            <a:normAutofit/>
          </a:bodyPr>
          <a:lstStyle/>
          <a:p>
            <a:r>
              <a:rPr lang="el-GR" dirty="0" smtClean="0"/>
              <a:t>Διαπίστωση δράσης υποκειμένου (συνομιλητή):</a:t>
            </a:r>
          </a:p>
          <a:p>
            <a:pPr lvl="1"/>
            <a:r>
              <a:rPr lang="el-GR" dirty="0"/>
              <a:t>Αναπαριστά (περιεχόμενο) ή παρεμβαίνει (πρακτικές):</a:t>
            </a:r>
          </a:p>
          <a:p>
            <a:pPr lvl="2"/>
            <a:r>
              <a:rPr lang="el-GR" dirty="0"/>
              <a:t>Είδος </a:t>
            </a:r>
            <a:r>
              <a:rPr lang="el-GR" dirty="0" smtClean="0"/>
              <a:t>παρέμβασης</a:t>
            </a:r>
            <a:endParaRPr lang="el-GR" dirty="0"/>
          </a:p>
          <a:p>
            <a:pPr lvl="2"/>
            <a:r>
              <a:rPr lang="el-GR" dirty="0" smtClean="0"/>
              <a:t>Παράδειγμα παρέμβασης (διαφωνίας): </a:t>
            </a:r>
            <a:r>
              <a:rPr lang="el-GR" dirty="0"/>
              <a:t>ΣΑΓΚΡΕΝΤΟ. Με το πρώτο σου επιχείρημα, μας </a:t>
            </a:r>
            <a:r>
              <a:rPr lang="el-GR" dirty="0" err="1"/>
              <a:t>ξανασερβίρεις</a:t>
            </a:r>
            <a:r>
              <a:rPr lang="el-GR" dirty="0"/>
              <a:t>  ό,τι υπήρχε στο τραπέζι όλη μέρα και μόλις τώρα το μαζέψαμε.</a:t>
            </a:r>
            <a:r>
              <a:rPr lang="el-GR" dirty="0" smtClean="0">
                <a:effectLst/>
              </a:rPr>
              <a:t> </a:t>
            </a:r>
            <a:endParaRPr lang="el-GR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Πρώτο συμπέρασμα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01446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Από τις περισσότερες προτάσεις/ παραγράφους του κειμένου φαίνεται ότι </a:t>
            </a:r>
            <a:r>
              <a:rPr lang="el-GR" dirty="0"/>
              <a:t>τ</a:t>
            </a:r>
            <a:r>
              <a:rPr lang="el-GR" dirty="0" smtClean="0"/>
              <a:t>α (επιστημονικά) υποκείμενα δρουν με δύο τρόπους:</a:t>
            </a:r>
          </a:p>
          <a:p>
            <a:r>
              <a:rPr lang="el-GR" dirty="0" smtClean="0"/>
              <a:t>Αναπαριστούν τον «Κόσμο» (το φυσικό άλλο), είτε με λογικές κατασκευές είτε μέσω εμπειριών που προκύπτουν από τις αισθήσεις ή τις μαρτυρίες άλλων ανθρώπων.</a:t>
            </a:r>
          </a:p>
          <a:p>
            <a:r>
              <a:rPr lang="el-GR" dirty="0" smtClean="0"/>
              <a:t>Παρεμβαίνουν στους συνομιλητές τους (στο κοινωνικό «άλλο»), κυρίως για να διαφωνήσουν ή να συμφωνήσουν.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3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Πρώτο συμπέρασμα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359"/>
            <a:ext cx="8229600" cy="397658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επιστημονική δραστηριότητα περιλαμβάνει:</a:t>
            </a:r>
          </a:p>
          <a:p>
            <a:r>
              <a:rPr lang="el-GR" dirty="0" smtClean="0"/>
              <a:t>Παραγωγή λογικών και εμπειρικών αναπαραστάσεων του «κόσμου» (φυσικού «άλλου») και</a:t>
            </a:r>
          </a:p>
          <a:p>
            <a:r>
              <a:rPr lang="el-GR" dirty="0" smtClean="0"/>
              <a:t>Κοινωνική δράση στο δίπολο συμφωνία-διαφωνία, με βάση τη λογική (του Αριστοτέλη)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περιεχομένου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757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Σημαντικά χαρακτηριστικά του περιεχομένου: </a:t>
            </a:r>
          </a:p>
          <a:p>
            <a:r>
              <a:rPr lang="el-GR" dirty="0" smtClean="0"/>
              <a:t>κατηγοριοποιήσεις που περιλαμβάνονται στις αναπαραστάσεις και εντοπίζονται μέσω αντιθέτων επιθέτων</a:t>
            </a:r>
          </a:p>
          <a:p>
            <a:pPr lvl="1"/>
            <a:r>
              <a:rPr lang="el-GR" dirty="0" smtClean="0"/>
              <a:t>Παραδείγματα: αναλλοίωτο – αλλοιώσιμο, φωτεινό – σκοτεινό, στοιχειώδες – ουράνιο, διαφανές - αδιαφανές</a:t>
            </a:r>
          </a:p>
          <a:p>
            <a:r>
              <a:rPr lang="el-GR" dirty="0" smtClean="0"/>
              <a:t>Κατηγοριοποιήσεις που εντοπίζονται στις παρεμβάσεις, ομοίως μέσω αντίθετων επιθέτων</a:t>
            </a:r>
          </a:p>
          <a:p>
            <a:pPr lvl="1"/>
            <a:r>
              <a:rPr lang="el-GR" dirty="0" smtClean="0"/>
              <a:t>Παραδείγματα: αληθές=σωστό – αναληθές=λάθος</a:t>
            </a:r>
          </a:p>
        </p:txBody>
      </p:sp>
    </p:spTree>
    <p:extLst>
      <p:ext uri="{BB962C8B-B14F-4D97-AF65-F5344CB8AC3E}">
        <p14:creationId xmlns:p14="http://schemas.microsoft.com/office/powerpoint/2010/main" val="25669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5757</TotalTime>
  <Words>1170</Words>
  <Application>Microsoft Office PowerPoint</Application>
  <PresentationFormat>On-screen Show (4:3)</PresentationFormat>
  <Paragraphs>101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Helvetica</vt:lpstr>
      <vt:lpstr>Wingdings</vt:lpstr>
      <vt:lpstr>Θέμα του Office</vt:lpstr>
      <vt:lpstr>Εξέλιξη των ιδεών στις Φυσικές Επιστήμες</vt:lpstr>
      <vt:lpstr>Η κουλτούρα της κλασικής επιστήμης</vt:lpstr>
      <vt:lpstr>Ανάλυση περιεχομένου 1</vt:lpstr>
      <vt:lpstr>Ανάλυση περιεχομένου 1</vt:lpstr>
      <vt:lpstr>Ανάλυση περιεχομένου 1</vt:lpstr>
      <vt:lpstr>Ανάλυση περιεχομένου 1</vt:lpstr>
      <vt:lpstr>Πρώτο συμπέρασμα</vt:lpstr>
      <vt:lpstr>Πρώτο συμπέρασμα</vt:lpstr>
      <vt:lpstr>Ανάλυση περιεχομένου 2</vt:lpstr>
      <vt:lpstr>Ανάλυση περιεχομένου 2</vt:lpstr>
      <vt:lpstr>Δεύτερο συμπέρασμα</vt:lpstr>
      <vt:lpstr>Ανάλυση περιεχομένου 3</vt:lpstr>
      <vt:lpstr>Τρίτο συμπέρασμα</vt:lpstr>
      <vt:lpstr>Τελικό σχόλιο 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ourna</cp:lastModifiedBy>
  <cp:revision>287</cp:revision>
  <dcterms:created xsi:type="dcterms:W3CDTF">2012-09-06T09:03:05Z</dcterms:created>
  <dcterms:modified xsi:type="dcterms:W3CDTF">2015-12-11T10:48:13Z</dcterms:modified>
</cp:coreProperties>
</file>