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59" r:id="rId2"/>
    <p:sldId id="365" r:id="rId3"/>
    <p:sldId id="366" r:id="rId4"/>
    <p:sldId id="367" r:id="rId5"/>
    <p:sldId id="368" r:id="rId6"/>
    <p:sldId id="369" r:id="rId7"/>
    <p:sldId id="370" r:id="rId8"/>
    <p:sldId id="371" r:id="rId9"/>
    <p:sldId id="372" r:id="rId10"/>
    <p:sldId id="362" r:id="rId11"/>
    <p:sldId id="290" r:id="rId12"/>
    <p:sldId id="295" r:id="rId13"/>
    <p:sldId id="299" r:id="rId14"/>
    <p:sldId id="292" r:id="rId15"/>
    <p:sldId id="291" r:id="rId16"/>
    <p:sldId id="294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359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62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9283" autoAdjust="0"/>
  </p:normalViewPr>
  <p:slideViewPr>
    <p:cSldViewPr>
      <p:cViewPr varScale="1">
        <p:scale>
          <a:sx n="116" d="100"/>
          <a:sy n="116" d="100"/>
        </p:scale>
        <p:origin x="150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11/12/2015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Δραστηριότητα: ζωγραφίστε τη Γη της εμπειρίας σας και τη Γη ως ουράνιο σώμα.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D4392-D136-6644-9989-6C23173613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3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Η εποχή της επιστημονικής επανάστασης</a:t>
            </a:r>
            <a:r>
              <a:rPr lang="el-GR" dirty="0" smtClean="0"/>
              <a:t>: Μπορούμε να γνωρίσουμε όσα ο «Θεός» γνωρίζει</a:t>
            </a:r>
          </a:p>
          <a:p>
            <a:pPr marL="0" indent="0">
              <a:buNone/>
            </a:pPr>
            <a:endParaRPr lang="el-GR" dirty="0" smtClean="0"/>
          </a:p>
          <a:p>
            <a:r>
              <a:rPr lang="en-US" dirty="0" smtClean="0"/>
              <a:t>Η αρχές του 20ου αιώνα</a:t>
            </a:r>
            <a:r>
              <a:rPr lang="el-GR" dirty="0" smtClean="0"/>
              <a:t>: Τα ξέρουμε όλα!! Αλλά Σχετικότητα &amp; </a:t>
            </a:r>
            <a:r>
              <a:rPr lang="el-GR" dirty="0" err="1" smtClean="0"/>
              <a:t>Κβανομηχανική</a:t>
            </a:r>
            <a:r>
              <a:rPr lang="el-GR" dirty="0" smtClean="0"/>
              <a:t>:</a:t>
            </a:r>
            <a:r>
              <a:rPr lang="el-GR" baseline="0" dirty="0" smtClean="0"/>
              <a:t> ίσως και όχι (από την εποχή αυτή αποσύρθηκε από την εκπαίδευση η κβαντομηχανική και η πολυπλοκότητα)</a:t>
            </a:r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r>
              <a:rPr lang="en-US" dirty="0" smtClean="0"/>
              <a:t>Η μεταπολεμική επιστήμη</a:t>
            </a:r>
            <a:r>
              <a:rPr lang="el-GR" dirty="0" smtClean="0"/>
              <a:t>: μπορούμε να κάνουμε όσα κάνει ή έκανε και ο «Θεός»</a:t>
            </a:r>
          </a:p>
          <a:p>
            <a:pPr marL="0" indent="0">
              <a:buNone/>
            </a:pPr>
            <a:endParaRPr lang="el-GR" dirty="0" smtClean="0"/>
          </a:p>
          <a:p>
            <a:r>
              <a:rPr lang="en-US" dirty="0" smtClean="0"/>
              <a:t>Η οικονομική παρέμβαση του 21ου αιώνα στην επιστήμη</a:t>
            </a:r>
            <a:r>
              <a:rPr lang="el-GR" dirty="0" smtClean="0"/>
              <a:t>: μπορούμε να κερδίσουμε</a:t>
            </a:r>
            <a:r>
              <a:rPr lang="el-GR" baseline="0" dirty="0" smtClean="0"/>
              <a:t> χρήματα απ’ αυτά</a:t>
            </a:r>
            <a:r>
              <a:rPr lang="el-GR" dirty="0" smtClean="0">
                <a:effectLst/>
              </a:rPr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D4392-D136-6644-9989-6C23173613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436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Μια ιστορία από τη Φιλανδία</a:t>
            </a:r>
          </a:p>
          <a:p>
            <a:endParaRPr lang="el-GR" dirty="0" smtClean="0"/>
          </a:p>
          <a:p>
            <a:r>
              <a:rPr lang="el-GR" dirty="0" smtClean="0"/>
              <a:t>Η εικονικότητα του κλειστού εκπαιδευτικού συστήματος</a:t>
            </a:r>
          </a:p>
          <a:p>
            <a:endParaRPr lang="el-G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D4392-D136-6644-9989-6C23173613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1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D4392-D136-6644-9989-6C23173613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45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 </a:t>
            </a:r>
            <a:r>
              <a:rPr lang="en-US" sz="1000" dirty="0" smtClean="0">
                <a:solidFill>
                  <a:srgbClr val="5075BC"/>
                </a:solidFill>
              </a:rPr>
              <a:t>3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: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Οι κοσμοθεωρίες/ όψεις του φυσικού κόσμου ως συνιστώσες της καθημερινής, της σχολικής και της επιστημονικής κουλτούρας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.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 </a:t>
            </a:r>
            <a:r>
              <a:rPr lang="en-US" sz="1000" dirty="0" smtClean="0">
                <a:solidFill>
                  <a:srgbClr val="5075BC"/>
                </a:solidFill>
              </a:rPr>
              <a:t>3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: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Οι κοσμοθεωρίες/ όψεις του φυσικού κόσμου ως συνιστώσες της καθημερινής, της σχολικής και της επιστημονικής κουλτούρας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.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 </a:t>
            </a:r>
            <a:r>
              <a:rPr lang="en-US" sz="1000" dirty="0" smtClean="0">
                <a:solidFill>
                  <a:srgbClr val="5075BC"/>
                </a:solidFill>
              </a:rPr>
              <a:t>3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: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Οι κοσμοθεωρίες/ όψεις του φυσικού κόσμου ως συνιστώσες της καθημερινής, της σχολικής και της επιστημονικής κουλτούρας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.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9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 </a:t>
            </a:r>
            <a:r>
              <a:rPr lang="en-US" sz="1000" dirty="0" smtClean="0">
                <a:solidFill>
                  <a:srgbClr val="5075BC"/>
                </a:solidFill>
              </a:rPr>
              <a:t>3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: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Οι κοσμοθεωρίες/ όψεις του φυσικού κόσμου ως συνιστώσες της καθημερινής, της σχολικής και της επιστημονικής κουλτούρας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.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10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 </a:t>
            </a:r>
            <a:r>
              <a:rPr lang="en-US" sz="1000" dirty="0" smtClean="0">
                <a:solidFill>
                  <a:srgbClr val="5075BC"/>
                </a:solidFill>
              </a:rPr>
              <a:t>3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: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Οι κοσμοθεωρίες/ όψεις του φυσικού κόσμου ως συνιστώσες της καθημερινής, της σχολικής και της επιστημονικής κουλτούρας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.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 </a:t>
            </a:r>
            <a:r>
              <a:rPr lang="en-US" sz="1000" dirty="0" smtClean="0">
                <a:solidFill>
                  <a:srgbClr val="5075BC"/>
                </a:solidFill>
              </a:rPr>
              <a:t>3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: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Οι κοσμοθεωρίες/ όψεις του φυσικού κόσμου ως συνιστώσες της καθημερινής, της σχολικής και της επιστημονικής κουλτούρας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.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 </a:t>
            </a:r>
            <a:r>
              <a:rPr lang="en-US" sz="1000" dirty="0" smtClean="0">
                <a:solidFill>
                  <a:srgbClr val="5075BC"/>
                </a:solidFill>
              </a:rPr>
              <a:t>3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: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Οι κοσμοθεωρίες/ όψεις του φυσικού κόσμου ως συνιστώσες της καθημερινής, της σχολικής και της επιστημονικής κουλτούρας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.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9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 </a:t>
            </a:r>
            <a:r>
              <a:rPr lang="en-US" sz="1000" dirty="0" smtClean="0">
                <a:solidFill>
                  <a:srgbClr val="5075BC"/>
                </a:solidFill>
              </a:rPr>
              <a:t>3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: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Οι κοσμοθεωρίες/ όψεις του φυσικού κόσμου ως συνιστώσες της καθημερινής, της σχολικής και της επιστημονικής κουλτούρας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.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 </a:t>
            </a:r>
            <a:r>
              <a:rPr lang="en-US" sz="1000" dirty="0" smtClean="0">
                <a:solidFill>
                  <a:srgbClr val="5075BC"/>
                </a:solidFill>
              </a:rPr>
              <a:t>3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: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Οι κοσμοθεωρίες/ όψεις του φυσικού κόσμου ως συνιστώσες της καθημερινής, της σχολικής και της επιστημονικής κουλτούρας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.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ECD1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/>
          <a:lstStyle/>
          <a:p>
            <a:r>
              <a:rPr lang="el-GR" dirty="0"/>
              <a:t>Εξέλιξη των ιδεών στις Φυσικές Επιστήμες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3284984"/>
            <a:ext cx="8280920" cy="3024336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l-GR" dirty="0">
                <a:solidFill>
                  <a:srgbClr val="5075BC"/>
                </a:solidFill>
              </a:rPr>
              <a:t>Ενότητα </a:t>
            </a:r>
            <a:r>
              <a:rPr lang="en-US" dirty="0">
                <a:solidFill>
                  <a:srgbClr val="5075BC"/>
                </a:solidFill>
              </a:rPr>
              <a:t>3</a:t>
            </a:r>
            <a:r>
              <a:rPr lang="el-GR" dirty="0" smtClean="0">
                <a:solidFill>
                  <a:srgbClr val="5075BC"/>
                </a:solidFill>
              </a:rPr>
              <a:t>:</a:t>
            </a:r>
            <a:r>
              <a:rPr lang="en-US" dirty="0" smtClean="0">
                <a:solidFill>
                  <a:srgbClr val="5075BC"/>
                </a:solidFill>
              </a:rPr>
              <a:t> </a:t>
            </a:r>
            <a:r>
              <a:rPr lang="el-GR" dirty="0"/>
              <a:t>Οι κοσμοθεωρίες/ όψεις του φυσικού κόσμου ως συνιστώσες της καθημερινής, της σχολικής και της επιστημονικής </a:t>
            </a:r>
            <a:r>
              <a:rPr lang="el-GR" dirty="0" smtClean="0"/>
              <a:t>κουλτούρας</a:t>
            </a:r>
            <a:r>
              <a:rPr lang="en-US" dirty="0" smtClean="0"/>
              <a:t>. (</a:t>
            </a:r>
            <a:r>
              <a:rPr lang="el-GR" dirty="0" smtClean="0"/>
              <a:t>Μέρος Α’)</a:t>
            </a:r>
            <a:endParaRPr lang="en-US" dirty="0"/>
          </a:p>
          <a:p>
            <a:endParaRPr lang="en-US" dirty="0"/>
          </a:p>
          <a:p>
            <a:r>
              <a:rPr lang="el-GR" dirty="0" smtClean="0">
                <a:sym typeface="Helvetica" pitchFamily="2" charset="0"/>
              </a:rPr>
              <a:t>Βασίλης Τσελφές</a:t>
            </a:r>
            <a:endParaRPr lang="el-GR" dirty="0">
              <a:sym typeface="Helvetica" pitchFamily="2" charset="0"/>
            </a:endParaRPr>
          </a:p>
          <a:p>
            <a:r>
              <a:rPr lang="el-GR" dirty="0" smtClean="0">
                <a:sym typeface="Helvetica" pitchFamily="2" charset="0"/>
              </a:rPr>
              <a:t>Ε</a:t>
            </a:r>
            <a:r>
              <a:rPr lang="en-US" dirty="0" err="1" smtClean="0">
                <a:sym typeface="Helvetica" pitchFamily="2" charset="0"/>
              </a:rPr>
              <a:t>θνικὸ</a:t>
            </a:r>
            <a:r>
              <a:rPr lang="en-US" dirty="0" smtClean="0">
                <a:sym typeface="Helvetica" pitchFamily="2" charset="0"/>
              </a:rPr>
              <a:t> κα</a:t>
            </a:r>
            <a:r>
              <a:rPr lang="el-GR" dirty="0" smtClean="0">
                <a:sym typeface="Helvetica" pitchFamily="2" charset="0"/>
              </a:rPr>
              <a:t>ι</a:t>
            </a:r>
            <a:r>
              <a:rPr lang="en-US" dirty="0" smtClean="0">
                <a:sym typeface="Helvetica" pitchFamily="2" charset="0"/>
              </a:rPr>
              <a:t> </a:t>
            </a:r>
            <a:r>
              <a:rPr lang="en-US" dirty="0">
                <a:sym typeface="Helvetica" pitchFamily="2" charset="0"/>
              </a:rPr>
              <a:t>Καπ</a:t>
            </a:r>
            <a:r>
              <a:rPr lang="en-US" dirty="0" err="1">
                <a:sym typeface="Helvetica" pitchFamily="2" charset="0"/>
              </a:rPr>
              <a:t>οδιστρι</a:t>
            </a:r>
            <a:r>
              <a:rPr lang="en-US" dirty="0">
                <a:sym typeface="Helvetica" pitchFamily="2" charset="0"/>
              </a:rPr>
              <a:t>ακὸ Πανεπιστήμιο </a:t>
            </a:r>
            <a:r>
              <a:rPr lang="el-GR" dirty="0" smtClean="0">
                <a:sym typeface="Helvetica" pitchFamily="2" charset="0"/>
              </a:rPr>
              <a:t>Α</a:t>
            </a:r>
            <a:r>
              <a:rPr lang="en-US" dirty="0" err="1" smtClean="0">
                <a:sym typeface="Helvetica" pitchFamily="2" charset="0"/>
              </a:rPr>
              <a:t>θην</a:t>
            </a:r>
            <a:r>
              <a:rPr lang="el-GR" dirty="0" smtClean="0">
                <a:sym typeface="Helvetica" pitchFamily="2" charset="0"/>
              </a:rPr>
              <a:t>ώ</a:t>
            </a:r>
            <a:r>
              <a:rPr lang="en-US" dirty="0" smtClean="0">
                <a:sym typeface="Helvetica" pitchFamily="2" charset="0"/>
              </a:rPr>
              <a:t>ν</a:t>
            </a:r>
            <a:endParaRPr lang="en-US" dirty="0">
              <a:sym typeface="Helvetica" pitchFamily="2" charset="0"/>
            </a:endParaRPr>
          </a:p>
          <a:p>
            <a:r>
              <a:rPr lang="en-US" dirty="0" err="1" smtClean="0">
                <a:sym typeface="Helvetica" pitchFamily="2" charset="0"/>
              </a:rPr>
              <a:t>Τμ</a:t>
            </a:r>
            <a:r>
              <a:rPr lang="el-GR" dirty="0" smtClean="0">
                <a:sym typeface="Helvetica" pitchFamily="2" charset="0"/>
              </a:rPr>
              <a:t>ή</a:t>
            </a:r>
            <a:r>
              <a:rPr lang="en-US" dirty="0" smtClean="0">
                <a:sym typeface="Helvetica" pitchFamily="2" charset="0"/>
              </a:rPr>
              <a:t>μα </a:t>
            </a:r>
            <a:r>
              <a:rPr lang="el-GR" dirty="0" smtClean="0">
                <a:sym typeface="Helvetica" pitchFamily="2" charset="0"/>
              </a:rPr>
              <a:t>Εκπαίδευσης και Αγωγής στην Προσχολική Ηλικία</a:t>
            </a:r>
            <a:endParaRPr lang="en-US" dirty="0">
              <a:sym typeface="Helvetica" pitchFamily="2" charset="0"/>
            </a:endParaRPr>
          </a:p>
          <a:p>
            <a:endParaRPr lang="el-GR" dirty="0"/>
          </a:p>
        </p:txBody>
      </p:sp>
      <p:pic>
        <p:nvPicPr>
          <p:cNvPr id="4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0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505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n-US" sz="2000" dirty="0" smtClean="0"/>
              <a:t>1.0.</a:t>
            </a:r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 dirty="0">
                <a:sym typeface="Helvetica" pitchFamily="2" charset="0"/>
              </a:rPr>
              <a:t>Βασίλης </a:t>
            </a:r>
            <a:r>
              <a:rPr lang="el-GR" sz="2000" dirty="0" smtClean="0">
                <a:sym typeface="Helvetica" pitchFamily="2" charset="0"/>
              </a:rPr>
              <a:t>Τσελφές</a:t>
            </a:r>
            <a:r>
              <a:rPr lang="el-GR" sz="2000" dirty="0"/>
              <a:t>. </a:t>
            </a:r>
            <a:r>
              <a:rPr lang="el-GR" sz="2000" dirty="0">
                <a:sym typeface="Helvetica" pitchFamily="2" charset="0"/>
              </a:rPr>
              <a:t>Βασίλης Τσελφές</a:t>
            </a:r>
            <a:r>
              <a:rPr lang="el-GR" sz="2000" dirty="0"/>
              <a:t>. «Εξέλιξη των ιδεών στις Φυσικές </a:t>
            </a:r>
            <a:r>
              <a:rPr lang="el-GR" sz="2000" dirty="0" smtClean="0"/>
              <a:t>Επιστήμες</a:t>
            </a:r>
            <a:r>
              <a:rPr lang="en-US" sz="2000" dirty="0"/>
              <a:t> </a:t>
            </a:r>
            <a:r>
              <a:rPr lang="en-US" sz="2000" dirty="0" smtClean="0"/>
              <a:t>– </a:t>
            </a:r>
            <a:r>
              <a:rPr lang="el-GR" sz="2000" dirty="0" smtClean="0"/>
              <a:t>Ενότητα 3: </a:t>
            </a:r>
            <a:r>
              <a:rPr lang="el-GR" sz="2000"/>
              <a:t>Οι </a:t>
            </a:r>
            <a:r>
              <a:rPr lang="el-GR" sz="2000" smtClean="0"/>
              <a:t>κοσμοθεωρίες/όψεις </a:t>
            </a:r>
            <a:r>
              <a:rPr lang="el-GR" sz="2000" dirty="0"/>
              <a:t>του φυσικού κόσμου ως συνιστώσες της καθημερινής, της σχολικής και της </a:t>
            </a:r>
            <a:r>
              <a:rPr lang="el-GR" sz="2000"/>
              <a:t>επιστημονικής </a:t>
            </a:r>
            <a:r>
              <a:rPr lang="el-GR" sz="2000" smtClean="0"/>
              <a:t>κουλτούρας – Μέρος Α’».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2015.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</a:t>
            </a:r>
            <a:r>
              <a:rPr lang="en-US" sz="2000" dirty="0"/>
              <a:t> </a:t>
            </a:r>
            <a:r>
              <a:rPr lang="en-US" sz="2000" dirty="0">
                <a:hlinkClick r:id="rId3"/>
              </a:rPr>
              <a:t>http://opencourses.uoa.gr/courses/ECD10/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l-GR" sz="2000" dirty="0" smtClean="0"/>
              <a:t>Δ</a:t>
            </a:r>
            <a:r>
              <a:rPr lang="en-US" sz="2000" dirty="0" err="1" smtClean="0"/>
              <a:t>ήλωση</a:t>
            </a:r>
            <a:r>
              <a:rPr lang="en-US" sz="2000" dirty="0" smtClean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Υπενθύμιση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Από την εποχή των μεγάλων αφηγήσεων</a:t>
            </a:r>
          </a:p>
          <a:p>
            <a:r>
              <a:rPr lang="el-GR" dirty="0" smtClean="0"/>
              <a:t>στον φιλοσοφικό/ μαθηματικό ορθολογισμό</a:t>
            </a:r>
          </a:p>
          <a:p>
            <a:r>
              <a:rPr lang="el-GR" dirty="0" smtClean="0"/>
              <a:t>και πίσω στη φυσιοκρατία.</a:t>
            </a:r>
          </a:p>
          <a:p>
            <a:r>
              <a:rPr lang="el-GR" dirty="0" smtClean="0"/>
              <a:t>Από τη μηχανοκρατία της επιστημονικής επανάστασης</a:t>
            </a:r>
          </a:p>
          <a:p>
            <a:r>
              <a:rPr lang="el-GR" dirty="0" smtClean="0"/>
              <a:t>στην τεχνοκρατία</a:t>
            </a:r>
          </a:p>
          <a:p>
            <a:r>
              <a:rPr lang="el-GR" dirty="0" smtClean="0"/>
              <a:t>και σήμερα στην επιχειρηματικότητα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48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026" y="274638"/>
            <a:ext cx="8638256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Μια επιστημονική παράδοση που απουσιάζει από τον εκπαιδευτικό λόγο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Πολυπλοκότητα:</a:t>
            </a:r>
          </a:p>
          <a:p>
            <a:pPr lvl="1"/>
            <a:r>
              <a:rPr lang="el-GR" dirty="0" smtClean="0"/>
              <a:t>Το ιστορικό «πρόβλημα των τριών σωμάτων»</a:t>
            </a:r>
          </a:p>
          <a:p>
            <a:pPr lvl="1"/>
            <a:r>
              <a:rPr lang="el-GR" dirty="0" smtClean="0"/>
              <a:t>Μαθηματικός διαγωνισμός, </a:t>
            </a:r>
            <a:r>
              <a:rPr lang="el-GR" dirty="0"/>
              <a:t>από το βασιλιά Oscar της Σουηδίας, με έπαθλο 2500 </a:t>
            </a:r>
            <a:r>
              <a:rPr lang="el-GR" dirty="0" smtClean="0"/>
              <a:t>κορώνες (1887) για την ευστάθεια της τροχιάς της Γης</a:t>
            </a:r>
          </a:p>
          <a:p>
            <a:pPr lvl="1"/>
            <a:r>
              <a:rPr lang="el-GR" dirty="0" smtClean="0"/>
              <a:t>Λύση από τον </a:t>
            </a:r>
            <a:r>
              <a:rPr lang="en-US" dirty="0"/>
              <a:t>Henri </a:t>
            </a:r>
            <a:r>
              <a:rPr lang="en-US" dirty="0" err="1"/>
              <a:t>Poincare</a:t>
            </a:r>
            <a:r>
              <a:rPr lang="en-US" dirty="0"/>
              <a:t> </a:t>
            </a:r>
            <a:endParaRPr lang="el-GR" dirty="0"/>
          </a:p>
          <a:p>
            <a:r>
              <a:rPr lang="el-GR" dirty="0" smtClean="0"/>
              <a:t>Πρόβλεψη;;;</a:t>
            </a:r>
          </a:p>
          <a:p>
            <a:pPr lvl="1"/>
            <a:r>
              <a:rPr lang="el-GR" dirty="0" smtClean="0"/>
              <a:t>Ιστορικότητα</a:t>
            </a:r>
          </a:p>
          <a:p>
            <a:pPr lvl="1"/>
            <a:r>
              <a:rPr lang="el-GR" dirty="0" smtClean="0"/>
              <a:t>Ερμηνεία έναντι πρόβλεψης</a:t>
            </a:r>
          </a:p>
          <a:p>
            <a:pPr lvl="1"/>
            <a:r>
              <a:rPr lang="el-GR" dirty="0" smtClean="0"/>
              <a:t>Φυσικά έναντι κατασκευασμένων συστημάτων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075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Κριτική ανάλυση των στόχων και των επιλογών του μαθήματος 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371600" y="3949700"/>
            <a:ext cx="6400800" cy="1752600"/>
          </a:xfrm>
        </p:spPr>
        <p:txBody>
          <a:bodyPr>
            <a:normAutofit/>
          </a:bodyPr>
          <a:lstStyle/>
          <a:p>
            <a:pPr algn="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6656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στόχος του μαθήματος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Η κατανόηση της διείσδυσης της επιστημονικής κουλτούρας στη σύγχρονη κοινωνία (και ο ρόλος της εκπαίδευσης)</a:t>
            </a:r>
          </a:p>
          <a:p>
            <a:r>
              <a:rPr lang="el-GR" dirty="0" smtClean="0"/>
              <a:t>Όμως:</a:t>
            </a:r>
          </a:p>
          <a:p>
            <a:pPr lvl="1"/>
            <a:r>
              <a:rPr lang="el-GR" dirty="0" smtClean="0"/>
              <a:t>Η επιστημονική κουλτούρα μεταβάλλεται</a:t>
            </a:r>
          </a:p>
          <a:p>
            <a:pPr lvl="1"/>
            <a:r>
              <a:rPr lang="el-GR" dirty="0" smtClean="0"/>
              <a:t>Οι κοινωνίες/ κοινότητες γεννούν και διαχειρίζονται τη δική τους κουλτούρα, χωρίς να ενδιαφέρονται πάντα για την επιστημονική δραστηριότητα και παραγωγή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53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49" y="274638"/>
            <a:ext cx="8561917" cy="1143000"/>
          </a:xfrm>
        </p:spPr>
        <p:txBody>
          <a:bodyPr>
            <a:noAutofit/>
          </a:bodyPr>
          <a:lstStyle/>
          <a:p>
            <a:r>
              <a:rPr lang="el-GR" sz="3600" dirty="0" smtClean="0"/>
              <a:t>Το σημείο καμπής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Μια σύντομη αναφορά στο κρίσιμο ιστορικό της </a:t>
            </a:r>
            <a:r>
              <a:rPr lang="en-US" dirty="0" smtClean="0"/>
              <a:t>γέννηση</a:t>
            </a:r>
            <a:r>
              <a:rPr lang="el-GR" dirty="0"/>
              <a:t>ς</a:t>
            </a:r>
            <a:r>
              <a:rPr lang="en-US" dirty="0" smtClean="0"/>
              <a:t> </a:t>
            </a:r>
            <a:r>
              <a:rPr lang="en-US" dirty="0"/>
              <a:t>της </a:t>
            </a:r>
            <a:r>
              <a:rPr lang="el-GR" dirty="0" smtClean="0"/>
              <a:t>«σύγχρονής επιστήμης» </a:t>
            </a:r>
            <a:r>
              <a:rPr lang="en-US" dirty="0" smtClean="0"/>
              <a:t>στην </a:t>
            </a:r>
            <a:r>
              <a:rPr lang="en-US" dirty="0"/>
              <a:t>κεντρική Ευρώπη</a:t>
            </a:r>
            <a:r>
              <a:rPr lang="en-US" dirty="0" smtClean="0"/>
              <a:t>:</a:t>
            </a:r>
            <a:endParaRPr lang="el-GR" dirty="0"/>
          </a:p>
          <a:p>
            <a:pPr lvl="1"/>
            <a:r>
              <a:rPr lang="en-US" dirty="0"/>
              <a:t>Αρχαία ελληνικά και ελληνιστικά κείμενα</a:t>
            </a:r>
            <a:r>
              <a:rPr lang="en-US" dirty="0" smtClean="0"/>
              <a:t>,</a:t>
            </a:r>
            <a:endParaRPr lang="el-GR" dirty="0"/>
          </a:p>
          <a:p>
            <a:pPr lvl="1"/>
            <a:r>
              <a:rPr lang="en-US" dirty="0"/>
              <a:t>μεταφρασμένα από τα αραβικά στα λατινικά</a:t>
            </a:r>
            <a:r>
              <a:rPr lang="en-US" dirty="0" smtClean="0"/>
              <a:t>,</a:t>
            </a:r>
            <a:endParaRPr lang="el-GR" dirty="0"/>
          </a:p>
          <a:p>
            <a:pPr lvl="1"/>
            <a:r>
              <a:rPr lang="en-US" dirty="0"/>
              <a:t>στα χέρια των μοναχών της δυτικής εκκλησίας του μεσαίωνα...</a:t>
            </a:r>
            <a:endParaRPr lang="el-GR" dirty="0"/>
          </a:p>
          <a:p>
            <a:r>
              <a:rPr lang="el-GR" dirty="0" smtClean="0"/>
              <a:t>Η δραματική αλλαγή θέσης του «παρατηρητή»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01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Η διείσδυση της επιστημονικής κουλτούρας στις σύγχρονες κοινωνίες</a:t>
            </a:r>
            <a:r>
              <a:rPr lang="el-GR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Η εποχή της επ</a:t>
            </a:r>
            <a:r>
              <a:rPr lang="en-US" dirty="0" err="1"/>
              <a:t>ιστημονικής</a:t>
            </a:r>
            <a:r>
              <a:rPr lang="en-US" dirty="0"/>
              <a:t> </a:t>
            </a:r>
            <a:r>
              <a:rPr lang="en-US" dirty="0" smtClean="0"/>
              <a:t>επα</a:t>
            </a:r>
            <a:r>
              <a:rPr lang="en-US" dirty="0" err="1" smtClean="0"/>
              <a:t>νάστ</a:t>
            </a:r>
            <a:r>
              <a:rPr lang="en-US" dirty="0" smtClean="0"/>
              <a:t>ασης</a:t>
            </a:r>
            <a:endParaRPr lang="el-GR" dirty="0"/>
          </a:p>
          <a:p>
            <a:r>
              <a:rPr lang="en-US" dirty="0"/>
              <a:t>Η αρχές του 20ου </a:t>
            </a:r>
            <a:r>
              <a:rPr lang="en-US" dirty="0" smtClean="0"/>
              <a:t>α</a:t>
            </a:r>
            <a:r>
              <a:rPr lang="en-US" dirty="0" err="1" smtClean="0"/>
              <a:t>ιών</a:t>
            </a:r>
            <a:r>
              <a:rPr lang="en-US" dirty="0" smtClean="0"/>
              <a:t>α</a:t>
            </a:r>
            <a:endParaRPr lang="el-GR" dirty="0"/>
          </a:p>
          <a:p>
            <a:r>
              <a:rPr lang="en-US" dirty="0"/>
              <a:t>Η </a:t>
            </a:r>
            <a:r>
              <a:rPr lang="en-US" dirty="0" err="1"/>
              <a:t>μετ</a:t>
            </a:r>
            <a:r>
              <a:rPr lang="en-US" dirty="0"/>
              <a:t>απολεμική </a:t>
            </a:r>
            <a:r>
              <a:rPr lang="en-US" dirty="0" smtClean="0"/>
              <a:t>επιστήμη</a:t>
            </a:r>
            <a:endParaRPr lang="el-GR" dirty="0"/>
          </a:p>
          <a:p>
            <a:r>
              <a:rPr lang="en-US" dirty="0"/>
              <a:t>Η οικονομική παρέμβαση του 21ου αιώνα στην επιστήμη</a:t>
            </a:r>
            <a:r>
              <a:rPr lang="el-GR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69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30" y="274638"/>
            <a:ext cx="8904048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Και σήμερα;;; </a:t>
            </a:r>
            <a:r>
              <a:rPr lang="en-US" dirty="0" smtClean="0"/>
              <a:t>Ποια </a:t>
            </a:r>
            <a:r>
              <a:rPr lang="en-US" dirty="0"/>
              <a:t>επιστήμη ασκούμε;;; ποια επιστήμη διδάσκουμε;;</a:t>
            </a:r>
            <a:r>
              <a:rPr lang="en-US" dirty="0" smtClean="0"/>
              <a:t>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089811"/>
          </a:xfrm>
        </p:spPr>
        <p:txBody>
          <a:bodyPr>
            <a:normAutofit fontScale="92500"/>
          </a:bodyPr>
          <a:lstStyle/>
          <a:p>
            <a:r>
              <a:rPr lang="en-US" dirty="0"/>
              <a:t>Το “νέο πανεπιστήμιο</a:t>
            </a:r>
            <a:r>
              <a:rPr lang="en-US" dirty="0" smtClean="0"/>
              <a:t>”</a:t>
            </a:r>
            <a:r>
              <a:rPr lang="el-GR" dirty="0" smtClean="0"/>
              <a:t> και η</a:t>
            </a:r>
            <a:r>
              <a:rPr lang="en-US" dirty="0" smtClean="0"/>
              <a:t> </a:t>
            </a:r>
            <a:r>
              <a:rPr lang="en-US" dirty="0"/>
              <a:t>στροφή της κρίσης: "ο παλιός, καλός τρόπος παραγωγής θεωρητικής γνώσης" έναντι του "νέου, ηρωικού τρόπου παραγωγής γνώσης για χρήση</a:t>
            </a:r>
            <a:r>
              <a:rPr lang="en-US" dirty="0" smtClean="0"/>
              <a:t>".</a:t>
            </a:r>
            <a:endParaRPr lang="el-GR" dirty="0"/>
          </a:p>
          <a:p>
            <a:r>
              <a:rPr lang="en-US" dirty="0"/>
              <a:t>Το “νέο σχολείο</a:t>
            </a:r>
            <a:r>
              <a:rPr lang="en-US" dirty="0" smtClean="0"/>
              <a:t>”</a:t>
            </a:r>
            <a:r>
              <a:rPr lang="el-GR" dirty="0" smtClean="0"/>
              <a:t> και ο</a:t>
            </a:r>
            <a:r>
              <a:rPr lang="en-US" dirty="0" smtClean="0"/>
              <a:t> </a:t>
            </a:r>
            <a:r>
              <a:rPr lang="en-US" dirty="0"/>
              <a:t>“</a:t>
            </a:r>
            <a:r>
              <a:rPr lang="en-US" dirty="0" smtClean="0"/>
              <a:t>συντηρητισμός</a:t>
            </a:r>
            <a:r>
              <a:rPr lang="en-US" dirty="0"/>
              <a:t>”</a:t>
            </a:r>
            <a:r>
              <a:rPr lang="en-US" dirty="0" smtClean="0"/>
              <a:t> </a:t>
            </a:r>
            <a:r>
              <a:rPr lang="en-US" dirty="0"/>
              <a:t>μιας παγκόσμιας εκπαιδευτικής </a:t>
            </a:r>
            <a:r>
              <a:rPr lang="en-US" dirty="0" smtClean="0"/>
              <a:t>παράδοσης</a:t>
            </a:r>
            <a:r>
              <a:rPr lang="el-GR" dirty="0" smtClean="0"/>
              <a:t>. Ο</a:t>
            </a:r>
            <a:r>
              <a:rPr lang="en-US" dirty="0" smtClean="0"/>
              <a:t>ι </a:t>
            </a:r>
            <a:r>
              <a:rPr lang="en-US" dirty="0"/>
              <a:t>καινοτομίες ως παρεμβάσεις σε ένα πολύπλοκο </a:t>
            </a:r>
            <a:r>
              <a:rPr lang="en-US" dirty="0" smtClean="0"/>
              <a:t>σύστημα</a:t>
            </a:r>
            <a:endParaRPr lang="el-GR" dirty="0"/>
          </a:p>
          <a:p>
            <a:r>
              <a:rPr lang="en-US" dirty="0" err="1" smtClean="0"/>
              <a:t>Τουλάχιστον</a:t>
            </a:r>
            <a:r>
              <a:rPr lang="en-US" dirty="0" smtClean="0"/>
              <a:t> </a:t>
            </a:r>
            <a:r>
              <a:rPr lang="en-US" dirty="0"/>
              <a:t>να ξέρουμε για ποιο πράγμα </a:t>
            </a:r>
            <a:r>
              <a:rPr lang="en-US" dirty="0" smtClean="0"/>
              <a:t>μιλάμε</a:t>
            </a:r>
            <a:r>
              <a:rPr lang="el-GR" dirty="0" smtClean="0"/>
              <a:t>;;;</a:t>
            </a:r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53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«Μύθοι» και «Πραγματικότητες»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 μύθος της βεβαιότητας την εποχή της αβεβαιότητας</a:t>
            </a:r>
            <a:endParaRPr lang="el-GR" dirty="0"/>
          </a:p>
          <a:p>
            <a:r>
              <a:rPr lang="el-GR" dirty="0" smtClean="0"/>
              <a:t>Ή</a:t>
            </a:r>
            <a:endParaRPr lang="el-GR" dirty="0"/>
          </a:p>
          <a:p>
            <a:r>
              <a:rPr lang="el-GR" dirty="0" smtClean="0"/>
              <a:t>Η κουλτούρα της μηχανοκρατίας/ τεχνοκρατίας την εποχή της πολυπλοκότητας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31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5757</TotalTime>
  <Words>785</Words>
  <Application>Microsoft Office PowerPoint</Application>
  <PresentationFormat>On-screen Show (4:3)</PresentationFormat>
  <Paragraphs>95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Helvetica</vt:lpstr>
      <vt:lpstr>Wingdings</vt:lpstr>
      <vt:lpstr>Θέμα του Office</vt:lpstr>
      <vt:lpstr>Εξέλιξη των ιδεών στις Φυσικές Επιστήμες</vt:lpstr>
      <vt:lpstr>Υπενθύμιση</vt:lpstr>
      <vt:lpstr>Μια επιστημονική παράδοση που απουσιάζει από τον εκπαιδευτικό λόγο</vt:lpstr>
      <vt:lpstr>Κριτική ανάλυση των στόχων και των επιλογών του μαθήματος </vt:lpstr>
      <vt:lpstr>Ο στόχος του μαθήματος</vt:lpstr>
      <vt:lpstr>Το σημείο καμπής</vt:lpstr>
      <vt:lpstr>Η διείσδυση της επιστημονικής κουλτούρας στις σύγχρονες κοινωνίες </vt:lpstr>
      <vt:lpstr>Και σήμερα;;; Ποια επιστήμη ασκούμε;;; ποια επιστήμη διδάσκουμε;;;</vt:lpstr>
      <vt:lpstr>«Μύθοι» και «Πραγματικότητες»</vt:lpstr>
      <vt:lpstr>Τέλος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ourna</cp:lastModifiedBy>
  <cp:revision>289</cp:revision>
  <dcterms:created xsi:type="dcterms:W3CDTF">2012-09-06T09:03:05Z</dcterms:created>
  <dcterms:modified xsi:type="dcterms:W3CDTF">2015-12-11T10:46:41Z</dcterms:modified>
</cp:coreProperties>
</file>