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9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62" r:id="rId17"/>
    <p:sldId id="290" r:id="rId18"/>
    <p:sldId id="295" r:id="rId19"/>
    <p:sldId id="299" r:id="rId20"/>
    <p:sldId id="292" r:id="rId21"/>
    <p:sldId id="291" r:id="rId22"/>
    <p:sldId id="294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59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62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9283" autoAdjust="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11/12/2015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Όταν τις δεκαετίες του 80 και του 90 κατέρρεε το</a:t>
            </a:r>
            <a:r>
              <a:rPr lang="el-GR" baseline="0" dirty="0" smtClean="0"/>
              <a:t> αποκαλούμενο ανατολικό μπλοκ των τότε σοσιαλιστικών κρατών και ξεκινούσε η πορεία προς την επίσης αποκαλούμενη παγκοσμιοποίηση εμφανίστηκε ένα καινούργιο εκπαιδευτικό σύνθημα:</a:t>
            </a:r>
            <a:r>
              <a:rPr lang="el-GR" dirty="0" smtClean="0"/>
              <a:t> διάχυση της επιστήμης στην κοινωνία.</a:t>
            </a:r>
          </a:p>
          <a:p>
            <a:r>
              <a:rPr lang="el-GR" dirty="0" smtClean="0"/>
              <a:t>Το σύνθημα αυτό είχε άμεσο</a:t>
            </a:r>
            <a:r>
              <a:rPr lang="el-GR" baseline="0" dirty="0" smtClean="0"/>
              <a:t> αποδέκτη την εκπαίδευση κάθε βαθμίδας (από το νηπιαγωγείο μέχρι το πανεπιστήμιο) και είχε διάφορες εκδοχές: επιστημονικός γραμματισμός, επιστήμη για όλους, επιστήμη-τεχνολογία-πολιτισμός, ... </a:t>
            </a:r>
          </a:p>
          <a:p>
            <a:r>
              <a:rPr lang="el-GR" baseline="0" dirty="0" smtClean="0"/>
              <a:t>Μετά την κρίση του 2009-10 φαίνεται βέβαια ότι τροποποιήθηκε σε μορφές όπως: έρευνα και ανάπτυξη, δημιουργικότητα, καινοτομία, επιχειρηματικότητα, εκπαίδευση, έρευνα, καινοτομία... Όπου ο όρος επιστήμη αντικαταστάθηκε από τον όρο έρευνα που παραπέμπει έμμεσα στην επιστήμη ως δραστηριότητα....</a:t>
            </a:r>
          </a:p>
          <a:p>
            <a:endParaRPr lang="el-GR" baseline="0" dirty="0" smtClean="0"/>
          </a:p>
          <a:p>
            <a:r>
              <a:rPr lang="el-GR" baseline="0" dirty="0" smtClean="0"/>
              <a:t>Ποια όμως επιστήμη; Αν δεν το κατανοήσουμε αυτό δεν μπορούμε να κάνουμε ούτε ένα εκπαιδευτικό βήμα χωρίς να ολισθήσουμε... </a:t>
            </a:r>
          </a:p>
          <a:p>
            <a:endParaRPr lang="el-GR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94371-0681-374D-9A64-F1F3411968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51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Όπου το πείραμα και οι κατασκευές του παίρνουν κεφάλι: αρχές 20</a:t>
            </a:r>
            <a:r>
              <a:rPr lang="el-GR" baseline="30000" dirty="0" smtClean="0"/>
              <a:t>ου</a:t>
            </a:r>
            <a:r>
              <a:rPr lang="el-GR" dirty="0" smtClean="0"/>
              <a:t> αιώνα</a:t>
            </a:r>
          </a:p>
          <a:p>
            <a:endParaRPr lang="el-GR" dirty="0" smtClean="0"/>
          </a:p>
          <a:p>
            <a:r>
              <a:rPr lang="el-GR" dirty="0" smtClean="0"/>
              <a:t>Παράδειγμα η ατομική βόμβα και όλες οι «ανακαλύψεις» του πολέμου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94371-0681-374D-9A64-F1F3411968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12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επιστήμη και τεχνολογία της κρίσης</a:t>
            </a:r>
          </a:p>
          <a:p>
            <a:endParaRPr lang="el-GR" dirty="0" smtClean="0"/>
          </a:p>
          <a:p>
            <a:r>
              <a:rPr lang="el-GR" dirty="0" smtClean="0"/>
              <a:t>Από τη γνώση ως όπλο στη γνώση ως χρήμα/</a:t>
            </a:r>
            <a:r>
              <a:rPr lang="el-GR" baseline="0" dirty="0" smtClean="0"/>
              <a:t> αξία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94371-0681-374D-9A64-F1F3411968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74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Όψεις των επιστημόνων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94371-0681-374D-9A64-F1F3411968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57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Το παράδειγμα της Φιλανδίας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94371-0681-374D-9A64-F1F3411968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25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Με κάθε επιφύλαξη για τα ιστορικά ατοπήματα που θα κάνω θα</a:t>
            </a:r>
            <a:r>
              <a:rPr lang="el-GR" baseline="0" dirty="0" smtClean="0"/>
              <a:t> μπορούσα να γενικεύσω την εξέλιξη της επιστημονικής δραστηριότητας ξεκινώντας από την προ-επιστημονική εποχή.</a:t>
            </a:r>
          </a:p>
          <a:p>
            <a:endParaRPr lang="el-GR" baseline="0" dirty="0" smtClean="0"/>
          </a:p>
          <a:p>
            <a:r>
              <a:rPr lang="el-GR" baseline="0" dirty="0" smtClean="0"/>
              <a:t>Ίχνη από την εποχή του «μύθου» στη σύγχρονη κουλτούρα: πίστη: η ιστορία ως αφήγηση στο σύγχρονο ελληνικό κράτος. Ηθική: από χριστιανική έως βεντέτα</a:t>
            </a:r>
          </a:p>
          <a:p>
            <a:endParaRPr lang="el-GR" baseline="0" dirty="0" smtClean="0"/>
          </a:p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94371-0681-374D-9A64-F1F3411968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75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Αρχή από τις ελάχιστες συναινέσεις</a:t>
            </a:r>
          </a:p>
          <a:p>
            <a:endParaRPr lang="el-GR" dirty="0" smtClean="0"/>
          </a:p>
          <a:p>
            <a:r>
              <a:rPr lang="el-GR" dirty="0" smtClean="0"/>
              <a:t>Παραμένουν μέχρι και σήμερα με σημαντικότερη την τέχνη ως κυρίαρχες μορφές γνώσης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94371-0681-374D-9A64-F1F3411968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17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Επαγωγική λογική για τα δύο πρώτα</a:t>
            </a:r>
          </a:p>
          <a:p>
            <a:endParaRPr lang="el-GR" dirty="0" smtClean="0"/>
          </a:p>
          <a:p>
            <a:r>
              <a:rPr lang="el-GR" dirty="0" smtClean="0"/>
              <a:t>Παραγωγική λογική για τα δύο δεύτερα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94371-0681-374D-9A64-F1F3411968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8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δύναμη της παράδοσης</a:t>
            </a:r>
          </a:p>
          <a:p>
            <a:endParaRPr lang="el-GR" dirty="0" smtClean="0"/>
          </a:p>
          <a:p>
            <a:r>
              <a:rPr lang="el-GR" dirty="0" smtClean="0"/>
              <a:t>Τα πάντα γεννώνται εκ καταστάσεως του ύδατος εγκύου </a:t>
            </a:r>
          </a:p>
          <a:p>
            <a:r>
              <a:rPr lang="el-GR" dirty="0" smtClean="0"/>
              <a:t>Αστρολόγος </a:t>
            </a:r>
            <a:r>
              <a:rPr lang="el-GR" dirty="0" err="1" smtClean="0"/>
              <a:t>Κέπλερ</a:t>
            </a:r>
            <a:endParaRPr lang="el-GR" dirty="0" smtClean="0"/>
          </a:p>
          <a:p>
            <a:r>
              <a:rPr lang="el-GR" dirty="0" smtClean="0"/>
              <a:t>Γιατρός </a:t>
            </a:r>
            <a:r>
              <a:rPr lang="el-GR" dirty="0" err="1" smtClean="0"/>
              <a:t>Κασιντι</a:t>
            </a:r>
            <a:endParaRPr lang="el-GR" dirty="0" smtClean="0"/>
          </a:p>
          <a:p>
            <a:r>
              <a:rPr lang="el-GR" dirty="0" smtClean="0"/>
              <a:t>Αλχημιστής Νεύτωνας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94371-0681-374D-9A64-F1F3411968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4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συνάντηση των τριών παραδόσεων και ο χρόνος ωρίμανσης της</a:t>
            </a:r>
            <a:r>
              <a:rPr lang="el-GR" baseline="0" dirty="0" smtClean="0"/>
              <a:t> σχέσης τους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94371-0681-374D-9A64-F1F3411968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2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Μας έμεινε η αιτιότητα που προεκτάθηκε σε συστήματα που μάλλον δεν ισχύει (τουλάχιστον μακροσκοπικά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94371-0681-374D-9A64-F1F3411968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47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αιτιοκρατία/ μηχανοκρατία δουλεύει στη βάση των</a:t>
            </a:r>
            <a:r>
              <a:rPr lang="el-GR" baseline="0" dirty="0" smtClean="0"/>
              <a:t> συστημάτων. Τα μακροσκοπικά φαινόμενα κυριαρχούνται από </a:t>
            </a:r>
            <a:r>
              <a:rPr lang="el-GR" baseline="0" dirty="0" err="1" smtClean="0"/>
              <a:t>πιθανοκρατικούς</a:t>
            </a:r>
            <a:r>
              <a:rPr lang="el-GR" baseline="0" dirty="0" smtClean="0"/>
              <a:t> νόμους.</a:t>
            </a:r>
          </a:p>
          <a:p>
            <a:endParaRPr lang="el-GR" baseline="0" dirty="0" smtClean="0"/>
          </a:p>
          <a:p>
            <a:r>
              <a:rPr lang="el-GR" baseline="0" dirty="0" smtClean="0"/>
              <a:t>Κυρίαρχη πάλι η αιτιότητα που σε επίπεδο μακροσκοπικό μπορεί και να μη δίνει επαρκή πληροφορία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94371-0681-374D-9A64-F1F3411968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11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Το ελατήριο λάστιχο και η μικροσκοπική του περιγραφή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94371-0681-374D-9A64-F1F3411968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3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Γιατί το ερώτημα "τι είναι επιστήμη" δεν έχει νόημα χωρίς κάποιο χρονικό προσδιορισμό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Γιατί το ερώτημα "τι είναι επιστήμη" δεν έχει νόημα χωρίς κάποιο χρονικό προσδιορισμό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Γιατί το ερώτημα "τι είναι επιστήμη" δεν έχει νόημα χωρίς κάποιο χρονικό προσδιορισμό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Γιατί το ερώτημα "τι είναι επιστήμη" δεν έχει νόημα χωρίς κάποιο χρονικό προσδιορισμό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Γιατί το ερώτημα "τι είναι επιστήμη" δεν έχει νόημα χωρίς κάποιο χρονικό προσδιορισμό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Γιατί το ερώτημα "τι είναι επιστήμη" δεν έχει νόημα χωρίς κάποιο χρονικό προσδιορισμό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Γιατί το ερώτημα "τι είναι επιστήμη" δεν έχει νόημα χωρίς κάποιο χρονικό προσδιορισμό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Γιατί το ερώτημα "τι είναι επιστήμη" δεν έχει νόημα χωρίς κάποιο χρονικό προσδιορισμό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el-GR" dirty="0"/>
              <a:t>Εξέλιξη των ιδεών στις Φυσικές Επιστήμες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8280920" cy="3024336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Ενότητα </a:t>
            </a:r>
            <a:r>
              <a:rPr lang="en-US" dirty="0" smtClean="0">
                <a:solidFill>
                  <a:srgbClr val="5075BC"/>
                </a:solidFill>
              </a:rPr>
              <a:t>2</a:t>
            </a:r>
            <a:r>
              <a:rPr lang="el-GR" dirty="0" smtClean="0">
                <a:solidFill>
                  <a:srgbClr val="5075BC"/>
                </a:solidFill>
              </a:rPr>
              <a:t>:</a:t>
            </a:r>
            <a:r>
              <a:rPr lang="en-US" dirty="0" smtClean="0">
                <a:solidFill>
                  <a:srgbClr val="5075BC"/>
                </a:solidFill>
              </a:rPr>
              <a:t> </a:t>
            </a:r>
            <a:r>
              <a:rPr lang="el-GR" dirty="0"/>
              <a:t>Γιατί το ερώτημα "τι είναι επιστήμη" δεν έχει νόημα χωρίς κάποιο χρονικό προσδιορισμό.</a:t>
            </a:r>
            <a:endParaRPr lang="en-US" dirty="0"/>
          </a:p>
          <a:p>
            <a:endParaRPr lang="en-US" dirty="0" smtClean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Βασίλης Τσελφές</a:t>
            </a:r>
            <a:endParaRPr lang="el-GR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θνικὸ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l-GR" dirty="0" smtClean="0">
                <a:sym typeface="Helvetica" pitchFamily="2" charset="0"/>
              </a:rPr>
              <a:t>ι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Καπ</a:t>
            </a:r>
            <a:r>
              <a:rPr lang="en-US" dirty="0" err="1">
                <a:sym typeface="Helvetica" pitchFamily="2" charset="0"/>
              </a:rPr>
              <a:t>οδιστρι</a:t>
            </a:r>
            <a:r>
              <a:rPr lang="en-US" dirty="0">
                <a:sym typeface="Helvetica" pitchFamily="2" charset="0"/>
              </a:rPr>
              <a:t>ακὸ 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n-US" dirty="0" err="1" smtClean="0">
                <a:sym typeface="Helvetica" pitchFamily="2" charset="0"/>
              </a:rPr>
              <a:t>Τμ</a:t>
            </a:r>
            <a:r>
              <a:rPr lang="el-GR" dirty="0" smtClean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 smtClean="0">
                <a:sym typeface="Helvetica" pitchFamily="2" charset="0"/>
              </a:rPr>
              <a:t>Εκπαίδευσης και Αγωγής στην Προσχολική Ηλικία</a:t>
            </a:r>
            <a:endParaRPr lang="en-US" dirty="0">
              <a:sym typeface="Helvetica" pitchFamily="2" charset="0"/>
            </a:endParaRPr>
          </a:p>
          <a:p>
            <a:endParaRPr lang="el-GR" dirty="0"/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Η εποχή της στατιστικής επιστήμης (πιθανοκρατία)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Πιστεύουμε ότι τα συστήματα των σωμάτων του κόσμου μας είναι ποιο σύνθετα από αυτά που μελετά η μηχανοκρατική προσέγγιση και ότι μπορούν να βρίσκονται σε διάφορες καταστάσεις. </a:t>
            </a:r>
            <a:endParaRPr lang="el-GR" dirty="0" smtClean="0"/>
          </a:p>
          <a:p>
            <a:r>
              <a:rPr lang="en-US" dirty="0" smtClean="0"/>
              <a:t>Κάποιες </a:t>
            </a:r>
            <a:r>
              <a:rPr lang="en-US" dirty="0"/>
              <a:t>όμως από τις δυνατές αυτές καταστάσεις είναι για διάφορους λόγους </a:t>
            </a:r>
            <a:r>
              <a:rPr lang="en-US" dirty="0" smtClean="0"/>
              <a:t>(</a:t>
            </a:r>
            <a:r>
              <a:rPr lang="el-GR" dirty="0" smtClean="0"/>
              <a:t>με πιο ισχυρούς αυτούς που προκύπτουν από τους νόμους</a:t>
            </a:r>
            <a:r>
              <a:rPr lang="en-US" dirty="0" smtClean="0"/>
              <a:t> </a:t>
            </a:r>
            <a:r>
              <a:rPr lang="en-US" dirty="0"/>
              <a:t>της μηχανοκρατίας) πιο πιθανές. Αυτές συμβαίνουν!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1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Παραδείγματα επιστημονικής γνώσης (θερμοδυναμικά)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η </a:t>
            </a:r>
            <a:r>
              <a:rPr lang="en-US" dirty="0"/>
              <a:t>πίεση μιας ποσότητας αερίου είναι ανάλογη προς τη θερμοκρασία του και αντιστρόφως ανάλογη προς τον όγκο του</a:t>
            </a:r>
            <a:r>
              <a:rPr lang="en-US" dirty="0" smtClean="0"/>
              <a:t>.</a:t>
            </a:r>
            <a:endParaRPr lang="el-GR" dirty="0"/>
          </a:p>
          <a:p>
            <a:r>
              <a:rPr lang="en-US" dirty="0" smtClean="0"/>
              <a:t>Η </a:t>
            </a:r>
            <a:r>
              <a:rPr lang="en-US" dirty="0"/>
              <a:t>θερμοκρασία ενός αερίου είναι ανάλογη προς τη μέση κινητική ενέργεια των μορίων </a:t>
            </a:r>
            <a:r>
              <a:rPr lang="en-US" dirty="0" smtClean="0"/>
              <a:t>του</a:t>
            </a:r>
            <a:r>
              <a:rPr lang="en-US" dirty="0"/>
              <a:t>.</a:t>
            </a:r>
            <a:endParaRPr lang="el-GR" dirty="0"/>
          </a:p>
          <a:p>
            <a:r>
              <a:rPr lang="en-US" dirty="0" smtClean="0"/>
              <a:t>Υπάρχει </a:t>
            </a:r>
            <a:r>
              <a:rPr lang="en-US" dirty="0"/>
              <a:t>σίγουρο (απόλυτο) μηδέν για τη θερμοκρασία.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Η εποχή της “τεχνοκρατίας”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Πιστεύουμε ότι η τέχνη που εκμεταλλεύεται την επιστημονική γνώση μπορεί να κατασκευάσει νέα κομμάτια κόσμου που δεν θα εμφανίζονταν ποτέ από μόνα τους. </a:t>
            </a:r>
            <a:endParaRPr lang="el-GR" dirty="0"/>
          </a:p>
          <a:p>
            <a:r>
              <a:rPr lang="en-US" dirty="0"/>
              <a:t>Και αυτό το χαρακτηριστικό, στη σχέση τέχνης και επιστήμης, είναι το πιο σημαντικό για τον κόσμο μας!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3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Η εποχή της οικονομίας της γνώσης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53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Τα κατάλοιπα της τεχνοκρατίας μετατρέπουν την επιστημονική γνώση σε προϊόν με οικονομική </a:t>
            </a:r>
            <a:r>
              <a:rPr lang="en-US" dirty="0" smtClean="0"/>
              <a:t>αξία.</a:t>
            </a:r>
            <a:endParaRPr lang="el-GR" dirty="0"/>
          </a:p>
          <a:p>
            <a:r>
              <a:rPr lang="en-US" dirty="0"/>
              <a:t>Ποιος έχει την οικονομική αξία; το μυαλό του επιστήμονα ή του τεχνολόγου; τα κείμενά τους; οι πατενταρισμένες ιδέες τους</a:t>
            </a:r>
            <a:r>
              <a:rPr lang="en-US" dirty="0" smtClean="0"/>
              <a:t>;</a:t>
            </a:r>
            <a:r>
              <a:rPr lang="el-GR" dirty="0" smtClean="0"/>
              <a:t> ή μόνο τα τεχνήματα;</a:t>
            </a:r>
            <a:endParaRPr lang="el-GR" dirty="0"/>
          </a:p>
          <a:p>
            <a:r>
              <a:rPr lang="en-US" dirty="0"/>
              <a:t>Που ασκούνται οι δραστηριότητες παραγωγής; στα σχολεία; στα πανεπιστήμια; στα τεχνολογικά ιδρύματα;</a:t>
            </a:r>
            <a:r>
              <a:rPr lang="el-GR" dirty="0" smtClean="0">
                <a:effectLst/>
              </a:rPr>
              <a:t> </a:t>
            </a:r>
            <a:r>
              <a:rPr lang="el-GR" dirty="0"/>
              <a:t>σ</a:t>
            </a:r>
            <a:r>
              <a:rPr lang="el-GR" dirty="0" smtClean="0">
                <a:effectLst/>
              </a:rPr>
              <a:t>την αγορά;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Η δημόσια "εικόνα" του επιστήμονα και η πραγματική επιστημονική δραστηριότητα</a:t>
            </a:r>
            <a:r>
              <a:rPr lang="el-GR" sz="3600" dirty="0" smtClean="0">
                <a:effectLst/>
              </a:rPr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Οι μύστες των σχολών (φιλοσοφικών/ μαθηματικών)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Οι μοναχικοί σοφοί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Οι ακαδημαϊκοί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Οι πειραματιστές (ή και θαυματοποιοί...)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Οι επαγγελματίες της γνώσης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Οι επιχειρηματίες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... ...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0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Και ο “δούρειος ίππος”: η πολυπλοκότητα!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Πόσο ασφαλής και προγραμματισμένη μπορεί να είναι μια διαδικασία παραγωγής γνώσης με οικονομική αξία;</a:t>
            </a:r>
            <a:r>
              <a:rPr lang="el-GR" dirty="0" smtClean="0">
                <a:effectLst/>
              </a:rPr>
              <a:t> </a:t>
            </a:r>
            <a:endParaRPr lang="el-GR" dirty="0" smtClean="0"/>
          </a:p>
          <a:p>
            <a:r>
              <a:rPr lang="en-US" dirty="0" smtClean="0"/>
              <a:t>Ποια </a:t>
            </a:r>
            <a:r>
              <a:rPr lang="en-US" dirty="0"/>
              <a:t>επιστήμη ασκούμε;;; </a:t>
            </a:r>
            <a:endParaRPr lang="el-GR" dirty="0"/>
          </a:p>
          <a:p>
            <a:r>
              <a:rPr lang="el-GR" dirty="0" smtClean="0"/>
              <a:t>Π</a:t>
            </a:r>
            <a:r>
              <a:rPr lang="en-US" dirty="0" err="1" smtClean="0"/>
              <a:t>οια</a:t>
            </a:r>
            <a:r>
              <a:rPr lang="en-US" dirty="0" smtClean="0"/>
              <a:t> </a:t>
            </a:r>
            <a:r>
              <a:rPr lang="en-US" dirty="0"/>
              <a:t>επιστήμη διδάσκουμε;;;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4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0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1.0.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Το ερώτημα "τι είναι επιστήμη;" δεν έχει νόημα χωρίς κάποιο χρονικό προσδιορισμό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82533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6280" y="9189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>
                <a:sym typeface="Helvetica" pitchFamily="2" charset="0"/>
              </a:rPr>
              <a:t>Βασίλης </a:t>
            </a:r>
            <a:r>
              <a:rPr lang="el-GR" sz="2000" dirty="0" smtClean="0">
                <a:sym typeface="Helvetica" pitchFamily="2" charset="0"/>
              </a:rPr>
              <a:t>Τσελφές</a:t>
            </a:r>
            <a:r>
              <a:rPr lang="el-GR" sz="2000" dirty="0"/>
              <a:t>. </a:t>
            </a:r>
            <a:r>
              <a:rPr lang="el-GR" sz="2000" dirty="0">
                <a:sym typeface="Helvetica" pitchFamily="2" charset="0"/>
              </a:rPr>
              <a:t>Βασίλης Τσελφές</a:t>
            </a:r>
            <a:r>
              <a:rPr lang="el-GR" sz="2000" dirty="0"/>
              <a:t>. «Εξέλιξη των ιδεών στις Φυσικές </a:t>
            </a:r>
            <a:r>
              <a:rPr lang="el-GR" sz="2000" dirty="0" smtClean="0"/>
              <a:t>Επιστήμες</a:t>
            </a:r>
            <a:r>
              <a:rPr lang="en-US" sz="2000" smtClean="0"/>
              <a:t> - </a:t>
            </a:r>
            <a:r>
              <a:rPr lang="el-GR" sz="2000" dirty="0"/>
              <a:t>Ενότητα </a:t>
            </a:r>
            <a:r>
              <a:rPr lang="en-US" sz="2000" dirty="0"/>
              <a:t>2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el-GR" sz="2000" dirty="0"/>
              <a:t>Γιατί το ερώτημα "τι είναι επιστήμη" δεν έχει νόημα χωρίς κάποιο χρονικό </a:t>
            </a:r>
            <a:r>
              <a:rPr lang="el-GR" sz="2000" dirty="0" smtClean="0"/>
              <a:t>προσδιορισμό».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http://opencourses.uoa.gr/courses/ECD10/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l-GR" sz="2000" dirty="0" smtClean="0"/>
              <a:t>Δ</a:t>
            </a:r>
            <a:r>
              <a:rPr lang="en-US" sz="2000" dirty="0" err="1" smtClean="0"/>
              <a:t>ήλωση</a:t>
            </a:r>
            <a:r>
              <a:rPr lang="en-US" sz="2000" dirty="0" smtClean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Η </a:t>
            </a:r>
            <a:r>
              <a:rPr lang="en-US" dirty="0"/>
              <a:t>εποχή του “μύθου”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76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Κοινωνική κατασκευή της γνώσης: οι πρώτες α</a:t>
            </a:r>
            <a:r>
              <a:rPr lang="en-US" dirty="0" err="1"/>
              <a:t>νθρώ</a:t>
            </a:r>
            <a:r>
              <a:rPr lang="en-US" dirty="0"/>
              <a:t>πινες </a:t>
            </a:r>
            <a:r>
              <a:rPr lang="en-US" dirty="0" smtClean="0"/>
              <a:t>κοινότητες.</a:t>
            </a:r>
            <a:endParaRPr lang="el-GR" dirty="0"/>
          </a:p>
          <a:p>
            <a:r>
              <a:rPr lang="en-US" dirty="0"/>
              <a:t>Πίστη: </a:t>
            </a:r>
            <a:r>
              <a:rPr lang="el-GR" dirty="0" smtClean="0"/>
              <a:t>εμπειρική </a:t>
            </a:r>
            <a:r>
              <a:rPr lang="en-US" dirty="0" smtClean="0"/>
              <a:t>γνώση </a:t>
            </a:r>
            <a:r>
              <a:rPr lang="en-US" dirty="0"/>
              <a:t>του “πως” και του “γιατί”, στη βάση της ένταξης σε μια παράδοση/ κουλτούρα και μέσω της εγκαθίδρυσης και διάδοσης </a:t>
            </a:r>
            <a:r>
              <a:rPr lang="en-US" dirty="0" smtClean="0"/>
              <a:t>αφηγήσεων.</a:t>
            </a:r>
            <a:endParaRPr lang="el-GR" dirty="0"/>
          </a:p>
          <a:p>
            <a:r>
              <a:rPr lang="en-US" dirty="0"/>
              <a:t>“Ηθική”: σώμα γνώσης, γέννημα των </a:t>
            </a:r>
            <a:r>
              <a:rPr lang="en-US" dirty="0" smtClean="0"/>
              <a:t>σχέσεων</a:t>
            </a:r>
            <a:r>
              <a:rPr lang="el-GR" dirty="0" smtClean="0"/>
              <a:t>. Ό</a:t>
            </a:r>
            <a:r>
              <a:rPr lang="en-US" dirty="0" smtClean="0"/>
              <a:t>που</a:t>
            </a:r>
            <a:r>
              <a:rPr lang="en-US" dirty="0"/>
              <a:t>, στο πλαίσιο μιας παράδοσης/ κουλτούρας, προκρίνονται κάποιες μορφές </a:t>
            </a:r>
            <a:r>
              <a:rPr lang="el-GR" dirty="0"/>
              <a:t>τους</a:t>
            </a:r>
            <a:r>
              <a:rPr lang="en-US" dirty="0"/>
              <a:t>, που διαφέρουν από παράδοση σε παράδοση και εξελίσσονται αργά με τον </a:t>
            </a:r>
            <a:r>
              <a:rPr lang="en-US" dirty="0" smtClean="0"/>
              <a:t>χρόνο</a:t>
            </a:r>
            <a:r>
              <a:rPr lang="el-GR" dirty="0" smtClean="0">
                <a:effectLst/>
              </a:rPr>
              <a:t> </a:t>
            </a:r>
            <a:r>
              <a:rPr lang="en-US" dirty="0" smtClean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Η εποχή του “ορθού λόγου</a:t>
            </a:r>
            <a:r>
              <a:rPr lang="en-US" dirty="0" smtClean="0"/>
              <a:t>”</a:t>
            </a:r>
            <a:r>
              <a:rPr lang="el-GR" dirty="0"/>
              <a:t>:</a:t>
            </a:r>
            <a:r>
              <a:rPr lang="el-GR" dirty="0" smtClean="0"/>
              <a:t> Η</a:t>
            </a:r>
            <a:r>
              <a:rPr lang="en-US" dirty="0" smtClean="0"/>
              <a:t> </a:t>
            </a:r>
            <a:r>
              <a:rPr lang="en-US" dirty="0"/>
              <a:t>ολοκλήρωση του Αριστοτέλη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07288" cy="52517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“Ορθός λόγος”: γέννημα των πόλεων</a:t>
            </a:r>
            <a:r>
              <a:rPr lang="el-GR" dirty="0" smtClean="0"/>
              <a:t>. Ό</a:t>
            </a:r>
            <a:r>
              <a:rPr lang="en-US" dirty="0" smtClean="0"/>
              <a:t>που οι διαφορετικές παραδόσεις/ πεποιθήσεις πιθανότατα υποχρεώθηκαν να αναζητήσουν “κοινούς τόπους” και να δημιουργήσουν μια “αστική” παράδοση/ κουλτούρα.</a:t>
            </a:r>
            <a:endParaRPr lang="el-GR" dirty="0" smtClean="0"/>
          </a:p>
          <a:p>
            <a:r>
              <a:rPr lang="en-US" dirty="0" smtClean="0"/>
              <a:t>Κοινωνική </a:t>
            </a:r>
            <a:r>
              <a:rPr lang="en-US" dirty="0"/>
              <a:t>κατασκευή της γνώσης: τέχνη και Επιστήμη (δύο εναλλακτικοί τρόποι για να “γνωρίζει” (μαθαίνει) κάποιος στις κοινότητες των </a:t>
            </a:r>
            <a:r>
              <a:rPr lang="en-US" dirty="0" smtClean="0"/>
              <a:t>πόλεων.</a:t>
            </a:r>
            <a:endParaRPr lang="el-GR" dirty="0"/>
          </a:p>
          <a:p>
            <a:r>
              <a:rPr lang="en-US" dirty="0"/>
              <a:t>Τέχνη: γνώση του “πως</a:t>
            </a:r>
            <a:r>
              <a:rPr lang="en-US" dirty="0" smtClean="0"/>
              <a:t>”</a:t>
            </a:r>
            <a:r>
              <a:rPr lang="el-GR" dirty="0" smtClean="0"/>
              <a:t>. </a:t>
            </a:r>
            <a:r>
              <a:rPr lang="en-US" dirty="0" smtClean="0"/>
              <a:t>Εμπειρική </a:t>
            </a:r>
            <a:r>
              <a:rPr lang="en-US" dirty="0"/>
              <a:t>γνώση: μας ενημερώνει για το πως είναι και συμβαίνουν τα πράγματα, κατ’ αναλογία και με αναφορά σε ότι ήδη έχουμε </a:t>
            </a:r>
            <a:r>
              <a:rPr lang="en-US" dirty="0" smtClean="0"/>
              <a:t>βιώσει.</a:t>
            </a:r>
            <a:endParaRPr lang="el-GR" dirty="0"/>
          </a:p>
          <a:p>
            <a:r>
              <a:rPr lang="en-US" dirty="0"/>
              <a:t>Επιστήμη: γνώση και του “γιατί” συμβαίνουν έτσι τα </a:t>
            </a:r>
            <a:r>
              <a:rPr lang="en-US" dirty="0" smtClean="0"/>
              <a:t>πράγματα</a:t>
            </a:r>
            <a:r>
              <a:rPr lang="el-GR" dirty="0" smtClean="0"/>
              <a:t>. </a:t>
            </a:r>
            <a:r>
              <a:rPr lang="en-US" dirty="0" smtClean="0"/>
              <a:t>Εγκεφαλική</a:t>
            </a:r>
            <a:r>
              <a:rPr lang="en-US" dirty="0"/>
              <a:t>/ πνευματική γνώση: μας ενημερώνει γιατί είναι και συμβαίνουν έτσι τα πράγματα με βάση τον “ορθό λόγο” (λογική, ορθολογισμός κ.λπ.), στον οποίο πιστεύουμε περισσότερο από ότι στις αισθήσεις μας</a:t>
            </a:r>
            <a:r>
              <a:rPr lang="el-GR" dirty="0" smtClean="0">
                <a:effectLst/>
              </a:rPr>
              <a:t> </a:t>
            </a:r>
            <a:r>
              <a:rPr lang="en-US" dirty="0" smtClean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6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Παραδείγματα επιστημονικής γνώσης (Αριστοτελικής)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α. Υπάρχουν τρία είδη φυσικών κινήσεων (κινήσεων που πραγματοποιούνται από μόνες τους). Όλα τα άλλα είδη κινήσεων αποτελούν βίαιες μορφές της κίνησης (κάποιος άλλος/ άλλο τις προκαλεί</a:t>
            </a:r>
            <a:r>
              <a:rPr lang="en-US" dirty="0" smtClean="0"/>
              <a:t>).</a:t>
            </a:r>
            <a:endParaRPr lang="el-GR" dirty="0"/>
          </a:p>
          <a:p>
            <a:r>
              <a:rPr lang="en-US" dirty="0"/>
              <a:t>β. Όλα τα πράγματα στον χώρο κάτω από τη Σελήνη αποτελούνται από 4 στοιχεία (γη, ύδωρ, αέρας, πυρ</a:t>
            </a:r>
            <a:r>
              <a:rPr lang="en-US" dirty="0" smtClean="0"/>
              <a:t>).</a:t>
            </a:r>
            <a:endParaRPr lang="el-GR" dirty="0" smtClean="0"/>
          </a:p>
          <a:p>
            <a:r>
              <a:rPr lang="en-US" dirty="0" smtClean="0"/>
              <a:t>γ</a:t>
            </a:r>
            <a:r>
              <a:rPr lang="en-US" dirty="0"/>
              <a:t>. Δεν υπ</a:t>
            </a:r>
            <a:r>
              <a:rPr lang="en-US" dirty="0" err="1"/>
              <a:t>άρχει</a:t>
            </a:r>
            <a:r>
              <a:rPr lang="en-US" dirty="0"/>
              <a:t> </a:t>
            </a:r>
            <a:r>
              <a:rPr lang="en-US" dirty="0" err="1" smtClean="0"/>
              <a:t>κενό</a:t>
            </a:r>
            <a:r>
              <a:rPr lang="en-US" dirty="0" smtClean="0"/>
              <a:t>.</a:t>
            </a:r>
            <a:endParaRPr lang="el-GR" dirty="0"/>
          </a:p>
          <a:p>
            <a:r>
              <a:rPr lang="en-US" dirty="0"/>
              <a:t>δ. Το άθροισμα δύο τετράγωνων αριθμών είναι τετράγωνος αριθμός</a:t>
            </a:r>
            <a:r>
              <a:rPr lang="el-GR" dirty="0" smtClean="0">
                <a:effectLst/>
              </a:rPr>
              <a:t> </a:t>
            </a:r>
            <a:r>
              <a:rPr lang="en-US" dirty="0" smtClean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Η περίοδος του Μεσαίωνα στην κεντρική </a:t>
            </a:r>
            <a:r>
              <a:rPr lang="en-US" dirty="0" smtClean="0"/>
              <a:t>Ευρώπη</a:t>
            </a:r>
            <a:r>
              <a:rPr lang="el-GR" dirty="0" smtClean="0"/>
              <a:t>: φυσιοκρατία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/>
          </a:bodyPr>
          <a:lstStyle/>
          <a:p>
            <a:r>
              <a:rPr lang="en-US" dirty="0"/>
              <a:t>Η θεολογική </a:t>
            </a:r>
            <a:r>
              <a:rPr lang="en-US" dirty="0" smtClean="0"/>
              <a:t>σκέψη</a:t>
            </a:r>
            <a:r>
              <a:rPr lang="el-GR" dirty="0" smtClean="0"/>
              <a:t>: </a:t>
            </a:r>
            <a:r>
              <a:rPr lang="en-US" dirty="0" smtClean="0"/>
              <a:t>“</a:t>
            </a:r>
            <a:r>
              <a:rPr lang="el-GR" dirty="0" smtClean="0"/>
              <a:t>εξ αποκαλύψεως</a:t>
            </a:r>
            <a:r>
              <a:rPr lang="en-US" dirty="0" smtClean="0"/>
              <a:t>” </a:t>
            </a:r>
            <a:r>
              <a:rPr lang="el-GR" dirty="0" smtClean="0"/>
              <a:t>αφηγήσεις</a:t>
            </a:r>
            <a:r>
              <a:rPr lang="en-US" dirty="0" smtClean="0"/>
              <a:t>: </a:t>
            </a:r>
            <a:r>
              <a:rPr lang="en-US" dirty="0"/>
              <a:t>Η αλήθεια (πέρα από τα φαινόμενα) ως περιεχόμενο των </a:t>
            </a:r>
            <a:r>
              <a:rPr lang="en-US" dirty="0" smtClean="0"/>
              <a:t>ιερών κειμένων.</a:t>
            </a:r>
            <a:r>
              <a:rPr lang="el-GR" dirty="0" smtClean="0"/>
              <a:t> </a:t>
            </a:r>
            <a:endParaRPr lang="el-GR" dirty="0"/>
          </a:p>
          <a:p>
            <a:r>
              <a:rPr lang="en-US" dirty="0"/>
              <a:t>Η </a:t>
            </a:r>
            <a:r>
              <a:rPr lang="en-US" dirty="0" smtClean="0"/>
              <a:t>αραβική-αρχαιοελληνική-ελληνιστική σκέψη</a:t>
            </a:r>
            <a:r>
              <a:rPr lang="el-GR" dirty="0" smtClean="0"/>
              <a:t> με εφαλτήριο το «τέλος»: παρέμβαση στη «ζωντανή» ύλη.</a:t>
            </a:r>
            <a:endParaRPr lang="el-GR" dirty="0"/>
          </a:p>
          <a:p>
            <a:r>
              <a:rPr lang="en-US" dirty="0"/>
              <a:t>Και η σύγκρουσή </a:t>
            </a:r>
            <a:r>
              <a:rPr lang="en-US" dirty="0" smtClean="0"/>
              <a:t>τους</a:t>
            </a:r>
            <a:r>
              <a:rPr lang="el-GR" dirty="0"/>
              <a:t>:</a:t>
            </a:r>
            <a:r>
              <a:rPr lang="el-GR" dirty="0" smtClean="0"/>
              <a:t> </a:t>
            </a:r>
            <a:r>
              <a:rPr lang="el-GR" dirty="0"/>
              <a:t>α</a:t>
            </a:r>
            <a:r>
              <a:rPr lang="el-GR" dirty="0" smtClean="0"/>
              <a:t>στρολογία, ιατρική, μαγεία, αλχημεία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Η περίοδος του </a:t>
            </a:r>
            <a:r>
              <a:rPr lang="el-GR" dirty="0" smtClean="0"/>
              <a:t>ύστερου </a:t>
            </a:r>
            <a:r>
              <a:rPr lang="en-US" dirty="0" smtClean="0"/>
              <a:t>Μεσαίωνα </a:t>
            </a:r>
            <a:r>
              <a:rPr lang="en-US" dirty="0"/>
              <a:t>στην κεντρική Ευρώπη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Η θεολογική </a:t>
            </a:r>
            <a:r>
              <a:rPr lang="en-US" dirty="0" smtClean="0"/>
              <a:t>σκέψη</a:t>
            </a:r>
            <a:r>
              <a:rPr lang="el-GR" dirty="0" smtClean="0"/>
              <a:t>: </a:t>
            </a:r>
            <a:r>
              <a:rPr lang="en-US" dirty="0" smtClean="0"/>
              <a:t>“</a:t>
            </a:r>
            <a:r>
              <a:rPr lang="en-US" dirty="0"/>
              <a:t>Βιβλιακή” γνώση: Η αλήθεια (πέρα από τα φαινόμενα) ως περιεχόμενο των εξ αποκαλύψεως ιερών </a:t>
            </a:r>
            <a:r>
              <a:rPr lang="en-US" dirty="0" smtClean="0"/>
              <a:t>κειμένων.</a:t>
            </a:r>
            <a:r>
              <a:rPr lang="el-GR" dirty="0" smtClean="0"/>
              <a:t> </a:t>
            </a:r>
            <a:r>
              <a:rPr lang="en-US" dirty="0" smtClean="0"/>
              <a:t>Η </a:t>
            </a:r>
            <a:r>
              <a:rPr lang="en-US" dirty="0"/>
              <a:t>κατανόησή της, θέμα ερμηνείας των </a:t>
            </a:r>
            <a:r>
              <a:rPr lang="en-US" dirty="0" smtClean="0"/>
              <a:t>κειμένων.</a:t>
            </a:r>
            <a:endParaRPr lang="el-GR" dirty="0" smtClean="0"/>
          </a:p>
          <a:p>
            <a:r>
              <a:rPr lang="en-US" dirty="0" smtClean="0"/>
              <a:t>Η </a:t>
            </a:r>
            <a:r>
              <a:rPr lang="en-US" dirty="0"/>
              <a:t>αραβική-αρχαιοελληνική-ελληνιστική </a:t>
            </a:r>
            <a:r>
              <a:rPr lang="en-US" dirty="0" smtClean="0"/>
              <a:t>σκέψη</a:t>
            </a:r>
            <a:r>
              <a:rPr lang="el-GR" dirty="0" smtClean="0"/>
              <a:t>: </a:t>
            </a:r>
            <a:r>
              <a:rPr lang="en-US" dirty="0" smtClean="0"/>
              <a:t>Οι </a:t>
            </a:r>
            <a:r>
              <a:rPr lang="en-US" dirty="0"/>
              <a:t>αρχές του ορθού λόγου σε συνδυασμό με τις εφαρμογές τους στην καθημερινή </a:t>
            </a:r>
            <a:r>
              <a:rPr lang="en-US" dirty="0" smtClean="0"/>
              <a:t>πράξη.</a:t>
            </a:r>
            <a:endParaRPr lang="el-GR" dirty="0"/>
          </a:p>
          <a:p>
            <a:r>
              <a:rPr lang="en-US" dirty="0"/>
              <a:t>Και η </a:t>
            </a:r>
            <a:r>
              <a:rPr lang="el-GR" dirty="0" smtClean="0"/>
              <a:t>ένωσή</a:t>
            </a:r>
            <a:r>
              <a:rPr lang="en-US" dirty="0" smtClean="0"/>
              <a:t> </a:t>
            </a:r>
            <a:r>
              <a:rPr lang="en-US" dirty="0" err="1" smtClean="0"/>
              <a:t>τους</a:t>
            </a:r>
            <a:r>
              <a:rPr lang="el-GR" dirty="0" smtClean="0"/>
              <a:t>. Επιστημονική Επανάσταση</a:t>
            </a:r>
            <a:r>
              <a:rPr lang="en-US" dirty="0" smtClean="0"/>
              <a:t>.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Η εποχή της κλασικής επιστήμης (μηχανοκρατία)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43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Επιστήμη: πιστεύουμε ότι τα γεγονότα και οι φυσικές οντότητες συνδέονται μεταξύ τους αιτιακά, όπως τα διαφορετικά κομμάτια και οι λειτουργίες μιας τεράστιας μηχανής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n-US" dirty="0"/>
              <a:t>Τους αιτιακούς τρόπους σύνδεσης μπορούμε να τους υποθέσουμε λογικά (υποθέσεις, φυσικοί νόμοι, μοντέλα</a:t>
            </a:r>
            <a:r>
              <a:rPr lang="en-US" dirty="0" smtClean="0"/>
              <a:t>...)</a:t>
            </a:r>
            <a:r>
              <a:rPr lang="en-US" dirty="0"/>
              <a:t>.</a:t>
            </a:r>
            <a:endParaRPr lang="el-GR" dirty="0"/>
          </a:p>
          <a:p>
            <a:r>
              <a:rPr lang="en-US" dirty="0"/>
              <a:t>Η Τέχνη (του πειράματος): μπορεί να επικυρώσει ή να διαψεύσει τις υποθέσεις μας</a:t>
            </a:r>
            <a:r>
              <a:rPr lang="el-GR" dirty="0" smtClean="0">
                <a:effectLst/>
              </a:rPr>
              <a:t> (ως ένα επιχείρημα)</a:t>
            </a:r>
            <a:r>
              <a:rPr lang="en-US" dirty="0" smtClean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Παραδείγματα επιστημονικής γνώσης (Νευτώνεια)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α. Ο χώρος είναι </a:t>
            </a:r>
            <a:r>
              <a:rPr lang="el-GR" dirty="0" smtClean="0"/>
              <a:t>απόλυτος, </a:t>
            </a:r>
            <a:r>
              <a:rPr lang="en-US" dirty="0" smtClean="0"/>
              <a:t>άπειρος</a:t>
            </a:r>
            <a:r>
              <a:rPr lang="en-US" dirty="0"/>
              <a:t>, ομογενής και ισότροπος. Γι’ </a:t>
            </a:r>
            <a:r>
              <a:rPr lang="en-US" dirty="0" smtClean="0"/>
              <a:t>αυτό:</a:t>
            </a:r>
            <a:endParaRPr lang="el-GR" dirty="0" smtClean="0"/>
          </a:p>
          <a:p>
            <a:pPr lvl="1"/>
            <a:r>
              <a:rPr lang="en-US" dirty="0" smtClean="0"/>
              <a:t>i</a:t>
            </a:r>
            <a:r>
              <a:rPr lang="en-US" dirty="0"/>
              <a:t>) δεν μπορούμε να διακρίνουμε αν ένα σώμα ισορροπεί ή κινείται ευθύγραμμα και </a:t>
            </a:r>
            <a:r>
              <a:rPr lang="en-US" dirty="0" smtClean="0"/>
              <a:t>ομαλά.</a:t>
            </a:r>
            <a:endParaRPr lang="el-GR" dirty="0" smtClean="0"/>
          </a:p>
          <a:p>
            <a:pPr lvl="1"/>
            <a:r>
              <a:rPr lang="en-US" dirty="0" smtClean="0"/>
              <a:t>ii</a:t>
            </a:r>
            <a:r>
              <a:rPr lang="en-US" dirty="0"/>
              <a:t>) αν δυο σώματα αλληλεπιδρούν τότε οι δυνάμεις που ασκούν το ένα στο άλλο είναι ίσες σε μέγεθος και αντίθετες σε φορά (ακόμη και όταν τα σώματα είναι άνισα: το ένα μεγαλύτερο από το άλλο</a:t>
            </a:r>
            <a:r>
              <a:rPr lang="en-US" dirty="0" smtClean="0"/>
              <a:t>).</a:t>
            </a:r>
            <a:endParaRPr lang="el-GR" dirty="0"/>
          </a:p>
          <a:p>
            <a:r>
              <a:rPr lang="en-US" dirty="0"/>
              <a:t>β. Η Γη γυρίζει γύρω από </a:t>
            </a:r>
            <a:r>
              <a:rPr lang="en-US" dirty="0" err="1"/>
              <a:t>τον</a:t>
            </a:r>
            <a:r>
              <a:rPr lang="en-US" dirty="0"/>
              <a:t> </a:t>
            </a:r>
            <a:r>
              <a:rPr lang="en-US" dirty="0" err="1" smtClean="0"/>
              <a:t>Ήλιο</a:t>
            </a:r>
            <a:r>
              <a:rPr lang="en-US" dirty="0" smtClean="0"/>
              <a:t>.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5754</TotalTime>
  <Words>1643</Words>
  <Application>Microsoft Office PowerPoint</Application>
  <PresentationFormat>On-screen Show (4:3)</PresentationFormat>
  <Paragraphs>144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Helvetica</vt:lpstr>
      <vt:lpstr>Wingdings</vt:lpstr>
      <vt:lpstr>Θέμα του Office</vt:lpstr>
      <vt:lpstr>Εξέλιξη των ιδεών στις Φυσικές Επιστήμες</vt:lpstr>
      <vt:lpstr>Το ερώτημα "τι είναι επιστήμη;" δεν έχει νόημα χωρίς κάποιο χρονικό προσδιορισμό </vt:lpstr>
      <vt:lpstr>Η εποχή του “μύθου” </vt:lpstr>
      <vt:lpstr>Η εποχή του “ορθού λόγου”: Η ολοκλήρωση του Αριστοτέλη </vt:lpstr>
      <vt:lpstr>Παραδείγματα επιστημονικής γνώσης (Αριστοτελικής) </vt:lpstr>
      <vt:lpstr>Η περίοδος του Μεσαίωνα στην κεντρική Ευρώπη: φυσιοκρατία </vt:lpstr>
      <vt:lpstr>Η περίοδος του ύστερου Μεσαίωνα στην κεντρική Ευρώπη </vt:lpstr>
      <vt:lpstr>Η εποχή της κλασικής επιστήμης (μηχανοκρατία) </vt:lpstr>
      <vt:lpstr>Παραδείγματα επιστημονικής γνώσης (Νευτώνεια) </vt:lpstr>
      <vt:lpstr>Η εποχή της στατιστικής επιστήμης (πιθανοκρατία) </vt:lpstr>
      <vt:lpstr>Παραδείγματα επιστημονικής γνώσης (θερμοδυναμικά) </vt:lpstr>
      <vt:lpstr>Η εποχή της “τεχνοκρατίας” </vt:lpstr>
      <vt:lpstr>Η εποχή της οικονομίας της γνώσης </vt:lpstr>
      <vt:lpstr>Η δημόσια "εικόνα" του επιστήμονα και η πραγματική επιστημονική δραστηριότητα </vt:lpstr>
      <vt:lpstr>Και ο “δούρειος ίππος”: η πολυπλοκότητα! 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ourna</cp:lastModifiedBy>
  <cp:revision>287</cp:revision>
  <dcterms:created xsi:type="dcterms:W3CDTF">2012-09-06T09:03:05Z</dcterms:created>
  <dcterms:modified xsi:type="dcterms:W3CDTF">2015-12-11T10:46:08Z</dcterms:modified>
</cp:coreProperties>
</file>