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4"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289" r:id="rId41"/>
    <p:sldId id="353" r:id="rId42"/>
    <p:sldId id="290" r:id="rId43"/>
    <p:sldId id="320" r:id="rId44"/>
    <p:sldId id="321" r:id="rId45"/>
    <p:sldId id="322" r:id="rId46"/>
    <p:sldId id="323" r:id="rId47"/>
    <p:sldId id="324" r:id="rId48"/>
    <p:sldId id="325" r:id="rId49"/>
    <p:sldId id="326"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7" d="100"/>
          <a:sy n="67" d="100"/>
        </p:scale>
        <p:origin x="60"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50682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57471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6" name="Slide Number Placeholder 5"/>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18281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56315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50078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67763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30073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6" name="Slide Number Placeholder 5"/>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31420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11" name="Picture 10"/>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8"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10" name="Picture 9"/>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6"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δομή και η λειτουργία του ειδικού σχολείου</a:t>
            </a:r>
            <a:endParaRPr lang="en-US" sz="1000" dirty="0">
              <a:solidFill>
                <a:srgbClr val="5075BC"/>
              </a:solidFill>
              <a:ea typeface="ＭＳ Ｐゴシック" pitchFamily="34" charset="-128"/>
              <a:cs typeface="+mn-cs"/>
            </a:endParaRPr>
          </a:p>
        </p:txBody>
      </p:sp>
      <p:pic>
        <p:nvPicPr>
          <p:cNvPr id="10" name="Picture 9"/>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l-GR" sz="4400" b="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l-GR" sz="32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l-GR" sz="2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l-GR" sz="2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l-GR"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l-G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932113"/>
            <a:ext cx="7772400" cy="848815"/>
          </a:xfrm>
        </p:spPr>
        <p:txBody>
          <a:bodyPr vert="horz" lIns="91440" tIns="45720" rIns="91440" bIns="45720" rtlCol="0" anchor="ctr">
            <a:normAutofit/>
          </a:bodyPr>
          <a:lstStyle/>
          <a:p>
            <a:r>
              <a:rPr lang="el-GR" b="0" dirty="0">
                <a:solidFill>
                  <a:srgbClr val="5075BC"/>
                </a:solidFill>
              </a:rPr>
              <a:t>Εισαγωγή στην Ειδική Αγωγή</a:t>
            </a:r>
            <a:endParaRPr lang="el-GR" b="0" dirty="0">
              <a:solidFill>
                <a:srgbClr val="5075BC"/>
              </a:solidFill>
            </a:endParaRPr>
          </a:p>
        </p:txBody>
      </p:sp>
      <p:sp>
        <p:nvSpPr>
          <p:cNvPr id="3" name="Υπότιτλος 2"/>
          <p:cNvSpPr>
            <a:spLocks noGrp="1"/>
          </p:cNvSpPr>
          <p:nvPr>
            <p:ph type="subTitle" idx="1"/>
          </p:nvPr>
        </p:nvSpPr>
        <p:spPr>
          <a:xfrm>
            <a:off x="683568" y="3140968"/>
            <a:ext cx="7776864" cy="3098798"/>
          </a:xfrm>
        </p:spPr>
        <p:txBody>
          <a:bodyPr>
            <a:noAutofit/>
          </a:bodyPr>
          <a:lstStyle/>
          <a:p>
            <a:r>
              <a:rPr lang="el-GR" sz="2800" dirty="0">
                <a:solidFill>
                  <a:srgbClr val="5075BC"/>
                </a:solidFill>
              </a:rPr>
              <a:t>Ενότητα 4:</a:t>
            </a:r>
            <a:r>
              <a:rPr lang="en-US" sz="2800" dirty="0">
                <a:solidFill>
                  <a:srgbClr val="5075BC"/>
                </a:solidFill>
              </a:rPr>
              <a:t> </a:t>
            </a:r>
            <a:r>
              <a:rPr lang="el-GR" sz="2800" dirty="0" smtClean="0"/>
              <a:t>Η </a:t>
            </a:r>
            <a:r>
              <a:rPr lang="el-GR" sz="2800" dirty="0" smtClean="0"/>
              <a:t>δομή και η λειτουργία του ειδικού </a:t>
            </a:r>
            <a:r>
              <a:rPr lang="el-GR" sz="2800" dirty="0" smtClean="0"/>
              <a:t>σχολείου</a:t>
            </a:r>
          </a:p>
          <a:p>
            <a:endParaRPr lang="en-US" sz="2800" dirty="0"/>
          </a:p>
          <a:p>
            <a:r>
              <a:rPr lang="el-GR" sz="2800" dirty="0"/>
              <a:t>Ευδοξία </a:t>
            </a:r>
            <a:r>
              <a:rPr lang="el-GR" sz="2800" dirty="0" err="1"/>
              <a:t>Ντεροπούλου-Ντέρου</a:t>
            </a:r>
            <a:endParaRPr lang="el-GR" sz="2800" dirty="0"/>
          </a:p>
          <a:p>
            <a:r>
              <a:rPr lang="el-GR" sz="2800" dirty="0"/>
              <a:t>Σχολή Επιστημών της Αγωγής</a:t>
            </a:r>
            <a:endParaRPr lang="en-US" sz="2800" dirty="0"/>
          </a:p>
          <a:p>
            <a:r>
              <a:rPr lang="el-GR" sz="2800" dirty="0"/>
              <a:t>Τμήμα Εκπαίδευσης και Αγωγής στην Προσχολική Ηλικία</a:t>
            </a:r>
            <a:endParaRPr lang="el-GR" sz="2800" dirty="0"/>
          </a:p>
        </p:txBody>
      </p:sp>
      <p:pic>
        <p:nvPicPr>
          <p:cNvPr id="5" name="Picture 4"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Tree>
    <p:extLst>
      <p:ext uri="{BB962C8B-B14F-4D97-AF65-F5344CB8AC3E}">
        <p14:creationId xmlns:p14="http://schemas.microsoft.com/office/powerpoint/2010/main" val="1954769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vert="horz" lIns="91440" tIns="45720" rIns="91440" bIns="45720" rtlCol="0" anchor="ctr">
            <a:normAutofit fontScale="90000"/>
          </a:bodyPr>
          <a:lstStyle/>
          <a:p>
            <a:r>
              <a:rPr lang="el-GR" dirty="0"/>
              <a:t>Παράδειγμα μεταγλώττισης </a:t>
            </a:r>
            <a:r>
              <a:rPr lang="el-GR" dirty="0"/>
              <a:t>(1)</a:t>
            </a:r>
            <a:endParaRPr lang="en-US" dirty="0"/>
          </a:p>
        </p:txBody>
      </p:sp>
      <p:sp>
        <p:nvSpPr>
          <p:cNvPr id="3" name="Content Placeholder 2"/>
          <p:cNvSpPr>
            <a:spLocks noGrp="1"/>
          </p:cNvSpPr>
          <p:nvPr>
            <p:ph idx="1"/>
          </p:nvPr>
        </p:nvSpPr>
        <p:spPr>
          <a:xfrm>
            <a:off x="457200" y="1628800"/>
            <a:ext cx="8229600" cy="4497363"/>
          </a:xfrm>
        </p:spPr>
        <p:txBody>
          <a:bodyPr>
            <a:normAutofit fontScale="92500" lnSpcReduction="10000"/>
          </a:bodyPr>
          <a:lstStyle/>
          <a:p>
            <a:pPr marL="0" indent="0">
              <a:buFontTx/>
              <a:buNone/>
              <a:defRPr/>
            </a:pPr>
            <a:r>
              <a:rPr lang="el-GR" dirty="0"/>
              <a:t>Στον σκοπό του Νόμου 1566/1985 γίνεται εμφανής η αλλαγή ύφους στη γλώσσα με τη χρήση της δημοτικής και την εισαγωγή ενός νέου για την εποχή όρου </a:t>
            </a:r>
            <a:r>
              <a:rPr lang="el-GR" i="1" dirty="0"/>
              <a:t>άτομα με ειδικές ανάγκες</a:t>
            </a:r>
            <a:r>
              <a:rPr lang="el-GR" dirty="0"/>
              <a:t> που αντικαθιστά τον προηγούμενο όρο </a:t>
            </a:r>
            <a:r>
              <a:rPr lang="el-GR" i="1" dirty="0"/>
              <a:t>αποκλίνοντες εκ του φυσιολογικού </a:t>
            </a:r>
            <a:r>
              <a:rPr lang="el-GR" dirty="0"/>
              <a:t>.  Στην ανάγνωση όμως του σκοπού της ειδικής αγωγής παρατηρούμε να αναπαράγεται το εννοιολογικό περιεχόμενο του προηγούμενου Νόμου 1143/1981. Χαρακτηριστικό είναι το </a:t>
            </a:r>
            <a:r>
              <a:rPr lang="el-GR" dirty="0" smtClean="0"/>
              <a:t>παρακάτω απόσπασμα</a:t>
            </a:r>
            <a:endParaRPr lang="el-GR" dirty="0"/>
          </a:p>
        </p:txBody>
      </p:sp>
    </p:spTree>
    <p:extLst>
      <p:ext uri="{BB962C8B-B14F-4D97-AF65-F5344CB8AC3E}">
        <p14:creationId xmlns:p14="http://schemas.microsoft.com/office/powerpoint/2010/main" val="18529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vert="horz" lIns="91440" tIns="45720" rIns="91440" bIns="45720" rtlCol="0" anchor="ctr">
            <a:normAutofit fontScale="90000"/>
          </a:bodyPr>
          <a:lstStyle/>
          <a:p>
            <a:r>
              <a:rPr lang="el-GR" dirty="0"/>
              <a:t>Παράδειγμα μεταγλώττισης </a:t>
            </a:r>
            <a:r>
              <a:rPr lang="el-GR" dirty="0"/>
              <a:t>(2)</a:t>
            </a:r>
            <a:endParaRPr lang="en-US" dirty="0"/>
          </a:p>
        </p:txBody>
      </p:sp>
      <p:sp>
        <p:nvSpPr>
          <p:cNvPr id="3" name="Content Placeholder 2"/>
          <p:cNvSpPr>
            <a:spLocks noGrp="1"/>
          </p:cNvSpPr>
          <p:nvPr>
            <p:ph idx="1"/>
          </p:nvPr>
        </p:nvSpPr>
        <p:spPr>
          <a:xfrm>
            <a:off x="457200" y="1700808"/>
            <a:ext cx="8229600" cy="4425355"/>
          </a:xfrm>
        </p:spPr>
        <p:txBody>
          <a:bodyPr>
            <a:normAutofit fontScale="92500" lnSpcReduction="20000"/>
          </a:bodyPr>
          <a:lstStyle/>
          <a:p>
            <a:pPr marL="0" indent="0" algn="ctr">
              <a:buFontTx/>
              <a:buNone/>
              <a:defRPr/>
            </a:pPr>
            <a:r>
              <a:rPr lang="en-US" sz="3600" b="1" dirty="0"/>
              <a:t>To </a:t>
            </a:r>
            <a:r>
              <a:rPr lang="el-GR" sz="3600" b="1" dirty="0"/>
              <a:t>πριν </a:t>
            </a:r>
          </a:p>
          <a:p>
            <a:pPr marL="0" indent="0" algn="ctr">
              <a:buFontTx/>
              <a:buNone/>
              <a:defRPr/>
            </a:pPr>
            <a:r>
              <a:rPr lang="el-GR" i="1" dirty="0"/>
              <a:t>Σκοπός του παρόντος νόμου είναι η παροχή ειδικής αγωγής και ειδικής επαγγελματικής εκπαιδεύσεως εις αποκλίνοντα εκ του φυσιολογικού άτομα, η </a:t>
            </a:r>
            <a:r>
              <a:rPr lang="el-GR" i="1" dirty="0" err="1"/>
              <a:t>λήψις</a:t>
            </a:r>
            <a:r>
              <a:rPr lang="el-GR" i="1" dirty="0"/>
              <a:t> μέτρων κοινωνικής </a:t>
            </a:r>
            <a:r>
              <a:rPr lang="el-GR" i="1" dirty="0" err="1"/>
              <a:t>μερίμνης</a:t>
            </a:r>
            <a:r>
              <a:rPr lang="el-GR" i="1" dirty="0"/>
              <a:t> και η αντίστοιχος προς τας δυνατότητάς των </a:t>
            </a:r>
            <a:r>
              <a:rPr lang="el-GR" i="1" dirty="0" err="1"/>
              <a:t>ένταξις</a:t>
            </a:r>
            <a:r>
              <a:rPr lang="el-GR" i="1" dirty="0"/>
              <a:t> αυτών εις την </a:t>
            </a:r>
            <a:r>
              <a:rPr lang="el-GR" i="1" dirty="0" err="1"/>
              <a:t>κοινωνικήν</a:t>
            </a:r>
            <a:r>
              <a:rPr lang="el-GR" i="1" dirty="0"/>
              <a:t> </a:t>
            </a:r>
            <a:r>
              <a:rPr lang="el-GR" i="1" dirty="0" err="1"/>
              <a:t>ζωήν</a:t>
            </a:r>
            <a:r>
              <a:rPr lang="el-GR" i="1" dirty="0"/>
              <a:t> και την </a:t>
            </a:r>
            <a:r>
              <a:rPr lang="el-GR" i="1" dirty="0" err="1"/>
              <a:t>επαγγελματικήν</a:t>
            </a:r>
            <a:r>
              <a:rPr lang="el-GR" i="1" dirty="0"/>
              <a:t> δραστηριότητα, δια της εφαρμογής ειδικών εκπαιδευτικών προγραμμάτων εν </a:t>
            </a:r>
            <a:r>
              <a:rPr lang="el-GR" i="1" dirty="0" err="1"/>
              <a:t>συνδυασμώ</a:t>
            </a:r>
            <a:r>
              <a:rPr lang="el-GR" i="1" dirty="0"/>
              <a:t> προς ιατρικά και άλλα κοινωνικά μέτρα</a:t>
            </a:r>
            <a:r>
              <a:rPr lang="el-GR" dirty="0"/>
              <a:t> (Νόμος 1143/1981. άρθρο 1).</a:t>
            </a:r>
            <a:endParaRPr lang="en-US" dirty="0"/>
          </a:p>
        </p:txBody>
      </p:sp>
    </p:spTree>
    <p:extLst>
      <p:ext uri="{BB962C8B-B14F-4D97-AF65-F5344CB8AC3E}">
        <p14:creationId xmlns:p14="http://schemas.microsoft.com/office/powerpoint/2010/main" val="84317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vert="horz" lIns="91440" tIns="45720" rIns="91440" bIns="45720" rtlCol="0" anchor="ctr">
            <a:normAutofit fontScale="90000"/>
          </a:bodyPr>
          <a:lstStyle/>
          <a:p>
            <a:r>
              <a:rPr lang="el-GR" dirty="0"/>
              <a:t>Παράδειγμα μεταγλώττισης </a:t>
            </a:r>
            <a:r>
              <a:rPr lang="el-GR" dirty="0"/>
              <a:t>(3)</a:t>
            </a:r>
            <a:endParaRPr lang="en-US" dirty="0"/>
          </a:p>
        </p:txBody>
      </p:sp>
      <p:sp>
        <p:nvSpPr>
          <p:cNvPr id="3" name="Content Placeholder 2"/>
          <p:cNvSpPr>
            <a:spLocks noGrp="1"/>
          </p:cNvSpPr>
          <p:nvPr>
            <p:ph idx="1"/>
          </p:nvPr>
        </p:nvSpPr>
        <p:spPr>
          <a:xfrm>
            <a:off x="457200" y="1700808"/>
            <a:ext cx="8229600" cy="4425355"/>
          </a:xfrm>
        </p:spPr>
        <p:txBody>
          <a:bodyPr>
            <a:normAutofit fontScale="77500" lnSpcReduction="20000"/>
          </a:bodyPr>
          <a:lstStyle/>
          <a:p>
            <a:pPr marL="0" indent="0" algn="ctr">
              <a:buFontTx/>
              <a:buNone/>
              <a:defRPr/>
            </a:pPr>
            <a:r>
              <a:rPr lang="el-GR" sz="4000" b="1" dirty="0"/>
              <a:t>Το μετά </a:t>
            </a:r>
            <a:endParaRPr lang="en-US" sz="4000" b="1" dirty="0"/>
          </a:p>
          <a:p>
            <a:pPr marL="0" indent="0" algn="ctr">
              <a:buFontTx/>
              <a:buNone/>
              <a:defRPr/>
            </a:pPr>
            <a:r>
              <a:rPr lang="el-GR" sz="3600" i="1" dirty="0"/>
              <a:t>Στα άτομα που έχουν ειδικές ανάγκες παρέχεται ειδική αγωγή και ειδική επαγγελματική εκπαίδευση, η οποία στα πλαίσια των σκοπών της πρωτοβάθμιας και δευτεροβάθμιας εκπαίδευσης επιδιώκει ιδιαίτερα: α) την ολόπλευρη και αποτελεσματική ανάπτυξη και αξιοποίηση των δυνατοτήτων και ικανοτήτων, β) την ένταξη τους στην παραγωγική διαδικασία και γ) την </a:t>
            </a:r>
            <a:r>
              <a:rPr lang="el-GR" sz="3600" i="1" dirty="0" err="1"/>
              <a:t>αλληλοαποδοχή</a:t>
            </a:r>
            <a:r>
              <a:rPr lang="el-GR" sz="3600" i="1" dirty="0"/>
              <a:t> τους με το κοινωνικό σύνολο</a:t>
            </a:r>
            <a:r>
              <a:rPr lang="el-GR" sz="3600" dirty="0"/>
              <a:t>. (Νόμος 1566/1985, άρθρο 32, παράγραφος 1). </a:t>
            </a:r>
            <a:endParaRPr lang="en-US" sz="3600" dirty="0"/>
          </a:p>
        </p:txBody>
      </p:sp>
    </p:spTree>
    <p:extLst>
      <p:ext uri="{BB962C8B-B14F-4D97-AF65-F5344CB8AC3E}">
        <p14:creationId xmlns:p14="http://schemas.microsoft.com/office/powerpoint/2010/main" val="355467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vert="horz" lIns="91440" tIns="45720" rIns="91440" bIns="45720" rtlCol="0" anchor="ctr">
            <a:normAutofit fontScale="90000"/>
          </a:bodyPr>
          <a:lstStyle/>
          <a:p>
            <a:r>
              <a:rPr lang="el-GR" dirty="0"/>
              <a:t>Στον Νόμο 1566/1985 ασκήθηκε κριτική καθώς: </a:t>
            </a:r>
            <a:endParaRPr lang="en-US" dirty="0"/>
          </a:p>
        </p:txBody>
      </p:sp>
      <p:sp>
        <p:nvSpPr>
          <p:cNvPr id="3" name="Content Placeholder 2"/>
          <p:cNvSpPr>
            <a:spLocks noGrp="1"/>
          </p:cNvSpPr>
          <p:nvPr>
            <p:ph idx="1"/>
          </p:nvPr>
        </p:nvSpPr>
        <p:spPr>
          <a:xfrm>
            <a:off x="457200" y="1811957"/>
            <a:ext cx="8229600" cy="4425355"/>
          </a:xfrm>
        </p:spPr>
        <p:txBody>
          <a:bodyPr>
            <a:normAutofit fontScale="77500" lnSpcReduction="20000"/>
          </a:bodyPr>
          <a:lstStyle/>
          <a:p>
            <a:pPr>
              <a:lnSpc>
                <a:spcPct val="90000"/>
              </a:lnSpc>
              <a:buFont typeface="Wingdings" panose="05000000000000000000" pitchFamily="2" charset="2"/>
              <a:buChar char="§"/>
              <a:defRPr/>
            </a:pPr>
            <a:r>
              <a:rPr lang="el-GR" dirty="0"/>
              <a:t>Δεν προέβλεπε την ίδρυση Τμήματος Ειδικής Αγωγής στο Παιδαγωγικό Ινστιτούτο. </a:t>
            </a:r>
          </a:p>
          <a:p>
            <a:pPr>
              <a:lnSpc>
                <a:spcPct val="90000"/>
              </a:lnSpc>
              <a:buFont typeface="Wingdings" panose="05000000000000000000" pitchFamily="2" charset="2"/>
              <a:buChar char="§"/>
              <a:defRPr/>
            </a:pPr>
            <a:r>
              <a:rPr lang="el-GR" dirty="0"/>
              <a:t>Δεν προέβλεπε μετεκπαίδευση ή επιμόρφωση σε θέματα Ειδικής Αγωγής για τους εκπαιδευτικούς της δευτεροβάθμιας Εκπαίδευσης.</a:t>
            </a:r>
          </a:p>
          <a:p>
            <a:pPr>
              <a:lnSpc>
                <a:spcPct val="90000"/>
              </a:lnSpc>
              <a:buFont typeface="Wingdings" panose="05000000000000000000" pitchFamily="2" charset="2"/>
              <a:buChar char="§"/>
              <a:defRPr/>
            </a:pPr>
            <a:r>
              <a:rPr lang="el-GR" dirty="0"/>
              <a:t>Δε θεσμοθετούσε τη δυνατότητα μεταπτυχιακών σπουδών Ειδικής Αγωγής στα Α.Ε.Ι. της χώρας.</a:t>
            </a:r>
          </a:p>
          <a:p>
            <a:pPr>
              <a:lnSpc>
                <a:spcPct val="90000"/>
              </a:lnSpc>
              <a:buFont typeface="Wingdings" panose="05000000000000000000" pitchFamily="2" charset="2"/>
              <a:buChar char="§"/>
              <a:defRPr/>
            </a:pPr>
            <a:r>
              <a:rPr lang="el-GR" dirty="0"/>
              <a:t>Καθόριζε ως αρμόδιο για το </a:t>
            </a:r>
            <a:r>
              <a:rPr lang="el-GR" dirty="0" err="1"/>
              <a:t>ιατροδιαγνωστικό</a:t>
            </a:r>
            <a:r>
              <a:rPr lang="el-GR" dirty="0"/>
              <a:t>-συμβουλευτικό έργο το Υπουργείο Υγείας και Πρόνοιας και όχι το ΥΠ.Ε.Π.Θ..</a:t>
            </a:r>
          </a:p>
          <a:p>
            <a:pPr>
              <a:lnSpc>
                <a:spcPct val="90000"/>
              </a:lnSpc>
              <a:buFont typeface="Wingdings" panose="05000000000000000000" pitchFamily="2" charset="2"/>
              <a:buChar char="§"/>
              <a:defRPr/>
            </a:pPr>
            <a:r>
              <a:rPr lang="el-GR" dirty="0"/>
              <a:t>Διατηρούσε την επικάλυψη αρμοδιοτήτων και διαιώνιζε τη σύγχυση στο έργο των σχολικών συμβούλων Γενικής και Ειδικής Αγωγής. </a:t>
            </a:r>
          </a:p>
          <a:p>
            <a:endParaRPr lang="en-US" dirty="0"/>
          </a:p>
        </p:txBody>
      </p:sp>
    </p:spTree>
    <p:extLst>
      <p:ext uri="{BB962C8B-B14F-4D97-AF65-F5344CB8AC3E}">
        <p14:creationId xmlns:p14="http://schemas.microsoft.com/office/powerpoint/2010/main" val="375982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568952" cy="1143000"/>
          </a:xfrm>
        </p:spPr>
        <p:txBody>
          <a:bodyPr vert="horz" lIns="91440" tIns="45720" rIns="91440" bIns="45720" rtlCol="0" anchor="ctr">
            <a:normAutofit fontScale="90000"/>
          </a:bodyPr>
          <a:lstStyle/>
          <a:p>
            <a:r>
              <a:rPr lang="el-GR" dirty="0"/>
              <a:t>Στα τέλη της δεκαετίας του ΄80, ψηφίζονται επίσης οι παρακάτω νόμοι</a:t>
            </a:r>
            <a:r>
              <a:rPr lang="el-GR" dirty="0"/>
              <a:t>:</a:t>
            </a:r>
            <a:endParaRPr lang="en-US" dirty="0"/>
          </a:p>
        </p:txBody>
      </p:sp>
      <p:sp>
        <p:nvSpPr>
          <p:cNvPr id="3" name="Content Placeholder 2"/>
          <p:cNvSpPr>
            <a:spLocks noGrp="1"/>
          </p:cNvSpPr>
          <p:nvPr>
            <p:ph idx="1"/>
          </p:nvPr>
        </p:nvSpPr>
        <p:spPr>
          <a:xfrm>
            <a:off x="457200" y="1700808"/>
            <a:ext cx="8229600" cy="4525963"/>
          </a:xfrm>
        </p:spPr>
        <p:txBody>
          <a:bodyPr>
            <a:normAutofit/>
          </a:bodyPr>
          <a:lstStyle/>
          <a:p>
            <a:pPr>
              <a:buFont typeface="Wingdings" panose="05000000000000000000" pitchFamily="2" charset="2"/>
              <a:buChar char="§"/>
              <a:defRPr/>
            </a:pPr>
            <a:r>
              <a:rPr lang="el-GR" b="1" dirty="0"/>
              <a:t>Ο Νόμος 1824/1988</a:t>
            </a:r>
            <a:r>
              <a:rPr lang="el-GR" dirty="0"/>
              <a:t> με τον οποίο θεσμοθετείται η </a:t>
            </a:r>
            <a:r>
              <a:rPr lang="el-GR" b="1" dirty="0"/>
              <a:t>ενισχυτική διδασκαλία</a:t>
            </a:r>
            <a:r>
              <a:rPr lang="el-GR" dirty="0"/>
              <a:t> για τους μαθητές του δημοτικού και του γυμνασίου που αντιμετωπίζουν μαθησιακές δυσκολίες σε ορισμένα μαθήματα.</a:t>
            </a:r>
          </a:p>
          <a:p>
            <a:pPr>
              <a:buFont typeface="Wingdings" panose="05000000000000000000" pitchFamily="2" charset="2"/>
              <a:buChar char="§"/>
              <a:defRPr/>
            </a:pPr>
            <a:r>
              <a:rPr lang="el-GR" b="1" dirty="0"/>
              <a:t>Ο Νόμος 1771/1988</a:t>
            </a:r>
            <a:r>
              <a:rPr lang="el-GR" dirty="0"/>
              <a:t> με τον οποίο τροποποιείται το σύστημα εισαγωγής των ανάπηρων φοιτητών στα Α.Ε.Ι. της χώρας</a:t>
            </a:r>
            <a:endParaRPr lang="en-US" dirty="0"/>
          </a:p>
        </p:txBody>
      </p:sp>
    </p:spTree>
    <p:extLst>
      <p:ext uri="{BB962C8B-B14F-4D97-AF65-F5344CB8AC3E}">
        <p14:creationId xmlns:p14="http://schemas.microsoft.com/office/powerpoint/2010/main" val="29527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vert="horz" lIns="91440" tIns="45720" rIns="91440" bIns="45720" rtlCol="0" anchor="ctr">
            <a:normAutofit fontScale="90000"/>
          </a:bodyPr>
          <a:lstStyle/>
          <a:p>
            <a:r>
              <a:rPr lang="el-GR" dirty="0"/>
              <a:t>Νόμος 2817/2000 (1)</a:t>
            </a:r>
            <a:endParaRPr lang="en-US" dirty="0"/>
          </a:p>
        </p:txBody>
      </p:sp>
      <p:sp>
        <p:nvSpPr>
          <p:cNvPr id="3" name="Content Placeholder 2"/>
          <p:cNvSpPr>
            <a:spLocks noGrp="1"/>
          </p:cNvSpPr>
          <p:nvPr>
            <p:ph idx="1"/>
          </p:nvPr>
        </p:nvSpPr>
        <p:spPr>
          <a:xfrm>
            <a:off x="457200" y="1268760"/>
            <a:ext cx="8229600" cy="4857403"/>
          </a:xfrm>
        </p:spPr>
        <p:txBody>
          <a:bodyPr>
            <a:normAutofit fontScale="85000" lnSpcReduction="10000"/>
          </a:bodyPr>
          <a:lstStyle/>
          <a:p>
            <a:pPr marL="0" indent="0">
              <a:lnSpc>
                <a:spcPct val="90000"/>
              </a:lnSpc>
              <a:buNone/>
              <a:defRPr/>
            </a:pPr>
            <a:r>
              <a:rPr lang="el-GR" dirty="0"/>
              <a:t>Στις 14.03.2000 ψηφίζεται ο Νόμος 2817/2000 </a:t>
            </a:r>
            <a:r>
              <a:rPr lang="el-GR" dirty="0" smtClean="0"/>
              <a:t>στον οποίο:</a:t>
            </a:r>
          </a:p>
          <a:p>
            <a:pPr>
              <a:lnSpc>
                <a:spcPct val="90000"/>
              </a:lnSpc>
              <a:buFont typeface="Wingdings" panose="05000000000000000000" pitchFamily="2" charset="2"/>
              <a:buChar char="§"/>
              <a:defRPr/>
            </a:pPr>
            <a:r>
              <a:rPr lang="el-GR" dirty="0" smtClean="0"/>
              <a:t>Επαναδιατυπώνεται </a:t>
            </a:r>
            <a:r>
              <a:rPr lang="el-GR" dirty="0"/>
              <a:t>η ορολογία της Ειδικής Αγωγής. Δίνεται έμφαση στις κοινές εκπαιδευτικές ανάγκες των ανάπηρων μαθητών και όχι στην κλινική αιτιολογία των αναπηριών τους. </a:t>
            </a:r>
            <a:endParaRPr lang="el-GR" b="1" dirty="0"/>
          </a:p>
          <a:p>
            <a:pPr>
              <a:lnSpc>
                <a:spcPct val="90000"/>
              </a:lnSpc>
              <a:buFont typeface="Wingdings" panose="05000000000000000000" pitchFamily="2" charset="2"/>
              <a:buChar char="§"/>
              <a:defRPr/>
            </a:pPr>
            <a:r>
              <a:rPr lang="el-GR" dirty="0"/>
              <a:t>Προβλέπονται μέτρα για τους ανάπηρους μαθητές προσχολικής ηλικίας και για αυτούς που έχουν ολοκληρώσει την υποχρεωτική εκπαίδευση.</a:t>
            </a:r>
          </a:p>
          <a:p>
            <a:pPr>
              <a:lnSpc>
                <a:spcPct val="90000"/>
              </a:lnSpc>
              <a:buFont typeface="Wingdings" panose="05000000000000000000" pitchFamily="2" charset="2"/>
              <a:buChar char="§"/>
              <a:defRPr/>
            </a:pPr>
            <a:r>
              <a:rPr lang="el-GR" dirty="0"/>
              <a:t>Οι ειδικές τάξεις μετονομάζονται σε τμήματα ένταξης. Το ειδικό σχολείο περιορίζεται μόνο για περιπτώσεις παιδιών με βαριές και πολλαπλές αναπηρίες.</a:t>
            </a:r>
          </a:p>
          <a:p>
            <a:pPr marL="0" indent="0">
              <a:buNone/>
            </a:pPr>
            <a:endParaRPr lang="en-US" dirty="0"/>
          </a:p>
        </p:txBody>
      </p:sp>
    </p:spTree>
    <p:extLst>
      <p:ext uri="{BB962C8B-B14F-4D97-AF65-F5344CB8AC3E}">
        <p14:creationId xmlns:p14="http://schemas.microsoft.com/office/powerpoint/2010/main" val="366471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vert="horz" lIns="91440" tIns="45720" rIns="91440" bIns="45720" rtlCol="0" anchor="ctr">
            <a:normAutofit fontScale="90000"/>
          </a:bodyPr>
          <a:lstStyle/>
          <a:p>
            <a:r>
              <a:rPr lang="el-GR" dirty="0"/>
              <a:t>Νόμος 2817/2000 (2)</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pPr>
              <a:buFont typeface="Wingdings" panose="05000000000000000000" pitchFamily="2" charset="2"/>
              <a:buChar char="§"/>
              <a:defRPr/>
            </a:pPr>
            <a:r>
              <a:rPr lang="el-GR" dirty="0"/>
              <a:t>Θεσμοθετείται στην έδρα κάθε νομού η λειτουργία διεπιστημονικής ομάδας διάγνωσης και υποστήριξης με την επωνυμία «Κέντρο Διάγνωσης Αξιολόγησης και Συμβουλευτικής Υποστήριξης» </a:t>
            </a:r>
            <a:r>
              <a:rPr lang="el-GR" b="1" dirty="0"/>
              <a:t>(Κ.Δ.Α.Υ.).</a:t>
            </a:r>
          </a:p>
          <a:p>
            <a:pPr marL="0" indent="0">
              <a:buNone/>
            </a:pPr>
            <a:endParaRPr lang="en-US" dirty="0"/>
          </a:p>
        </p:txBody>
      </p:sp>
    </p:spTree>
    <p:extLst>
      <p:ext uri="{BB962C8B-B14F-4D97-AF65-F5344CB8AC3E}">
        <p14:creationId xmlns:p14="http://schemas.microsoft.com/office/powerpoint/2010/main" val="112471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vert="horz" lIns="91440" tIns="45720" rIns="91440" bIns="45720" rtlCol="0" anchor="ctr">
            <a:normAutofit fontScale="90000"/>
          </a:bodyPr>
          <a:lstStyle/>
          <a:p>
            <a:r>
              <a:rPr lang="el-GR" dirty="0"/>
              <a:t>Νόμος 2817/2000 (3)</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a:lnSpc>
                <a:spcPct val="80000"/>
              </a:lnSpc>
              <a:buFont typeface="Wingdings" panose="05000000000000000000" pitchFamily="2" charset="2"/>
              <a:buChar char="§"/>
              <a:defRPr/>
            </a:pPr>
            <a:r>
              <a:rPr lang="el-GR" dirty="0"/>
              <a:t>Δημιουργούνται νέες ειδικότητες προσωπικού Ειδικής Αγωγής (διερμηνέων νοηματικής γλώσσας, ειδικών κινητικότητας και προσανατολισμού τυφλών ατόμων).</a:t>
            </a:r>
          </a:p>
          <a:p>
            <a:pPr>
              <a:lnSpc>
                <a:spcPct val="80000"/>
              </a:lnSpc>
              <a:buFont typeface="Wingdings" panose="05000000000000000000" pitchFamily="2" charset="2"/>
              <a:buChar char="§"/>
              <a:defRPr/>
            </a:pPr>
            <a:r>
              <a:rPr lang="el-GR" dirty="0"/>
              <a:t>Εξασφαλίζεται η παροχή μέσων διδασκαλίας σύγχρονης τεχνολογίας για τους ανάπηρους μαθητές.</a:t>
            </a:r>
          </a:p>
          <a:p>
            <a:pPr>
              <a:lnSpc>
                <a:spcPct val="80000"/>
              </a:lnSpc>
              <a:buFont typeface="Wingdings" panose="05000000000000000000" pitchFamily="2" charset="2"/>
              <a:buChar char="§"/>
              <a:defRPr/>
            </a:pPr>
            <a:r>
              <a:rPr lang="el-GR" dirty="0"/>
              <a:t>Αναγνωρίζεται η νοηματική γλώσσα ως επίσημη γλώσσα των κωφών στην εκπαίδευση.</a:t>
            </a:r>
          </a:p>
          <a:p>
            <a:pPr>
              <a:lnSpc>
                <a:spcPct val="80000"/>
              </a:lnSpc>
              <a:buFont typeface="Wingdings" panose="05000000000000000000" pitchFamily="2" charset="2"/>
              <a:buChar char="§"/>
              <a:defRPr/>
            </a:pPr>
            <a:r>
              <a:rPr lang="el-GR" dirty="0"/>
              <a:t>Ιδρύεται τμήμα Ειδικής Αγωγής στο Παιδαγωγικό Ινστιτούτο για την επιστημονική έρευνα όλων των ζητημάτων της ειδικής αγωγής. </a:t>
            </a:r>
          </a:p>
          <a:p>
            <a:pPr marL="0" indent="0">
              <a:buNone/>
            </a:pPr>
            <a:endParaRPr lang="en-US" dirty="0"/>
          </a:p>
        </p:txBody>
      </p:sp>
    </p:spTree>
    <p:extLst>
      <p:ext uri="{BB962C8B-B14F-4D97-AF65-F5344CB8AC3E}">
        <p14:creationId xmlns:p14="http://schemas.microsoft.com/office/powerpoint/2010/main" val="73689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920"/>
          </a:xfrm>
        </p:spPr>
        <p:txBody>
          <a:bodyPr vert="horz" lIns="91440" tIns="45720" rIns="91440" bIns="45720" rtlCol="0" anchor="ctr">
            <a:normAutofit fontScale="90000"/>
          </a:bodyPr>
          <a:lstStyle/>
          <a:p>
            <a:r>
              <a:rPr lang="el-GR" dirty="0"/>
              <a:t>Νόμος </a:t>
            </a:r>
            <a:r>
              <a:rPr lang="en-US" dirty="0"/>
              <a:t>3699/</a:t>
            </a:r>
            <a:r>
              <a:rPr lang="el-GR" dirty="0"/>
              <a:t>2008 </a:t>
            </a:r>
            <a:endParaRPr lang="en-US" dirty="0"/>
          </a:p>
        </p:txBody>
      </p:sp>
      <p:sp>
        <p:nvSpPr>
          <p:cNvPr id="3" name="Content Placeholder 2"/>
          <p:cNvSpPr>
            <a:spLocks noGrp="1"/>
          </p:cNvSpPr>
          <p:nvPr>
            <p:ph idx="1"/>
          </p:nvPr>
        </p:nvSpPr>
        <p:spPr>
          <a:xfrm>
            <a:off x="251520" y="1124744"/>
            <a:ext cx="8640960" cy="5001419"/>
          </a:xfrm>
        </p:spPr>
        <p:txBody>
          <a:bodyPr>
            <a:normAutofit fontScale="62500" lnSpcReduction="20000"/>
          </a:bodyPr>
          <a:lstStyle/>
          <a:p>
            <a:pPr marL="0" indent="0" algn="ctr">
              <a:lnSpc>
                <a:spcPct val="120000"/>
              </a:lnSpc>
              <a:buNone/>
              <a:defRPr/>
            </a:pPr>
            <a:r>
              <a:rPr lang="el-GR" sz="4200" dirty="0" smtClean="0"/>
              <a:t>«</a:t>
            </a:r>
            <a:r>
              <a:rPr lang="el-GR" sz="4200" dirty="0"/>
              <a:t>Ειδική Αγωγή &amp; Εκπαίδευση ατόμων με αναπηρία ή με ειδικές εκπαιδευτικές </a:t>
            </a:r>
            <a:r>
              <a:rPr lang="el-GR" sz="4200" dirty="0" smtClean="0"/>
              <a:t>ανάγκες»</a:t>
            </a:r>
            <a:endParaRPr lang="el-GR" dirty="0" smtClean="0"/>
          </a:p>
          <a:p>
            <a:pPr marL="0" indent="0">
              <a:lnSpc>
                <a:spcPct val="120000"/>
              </a:lnSpc>
              <a:buNone/>
              <a:defRPr/>
            </a:pPr>
            <a:r>
              <a:rPr lang="en-US" dirty="0" smtClean="0"/>
              <a:t>To </a:t>
            </a:r>
            <a:r>
              <a:rPr lang="en-US" dirty="0"/>
              <a:t>2008 </a:t>
            </a:r>
            <a:r>
              <a:rPr lang="el-GR" dirty="0"/>
              <a:t>ψηφίζεται ο ισχύοντας νόμος της ειδικής εκπαίδευσης. Τα </a:t>
            </a:r>
            <a:r>
              <a:rPr lang="el-GR" dirty="0" smtClean="0"/>
              <a:t>βασικότερα </a:t>
            </a:r>
            <a:r>
              <a:rPr lang="el-GR" dirty="0"/>
              <a:t>σημεία κριτικής που του ασκήθηκαν είναι τα παρακάτω: </a:t>
            </a:r>
            <a:endParaRPr lang="en-US" dirty="0"/>
          </a:p>
          <a:p>
            <a:pPr>
              <a:lnSpc>
                <a:spcPct val="120000"/>
              </a:lnSpc>
              <a:buFont typeface="Wingdings" panose="05000000000000000000" pitchFamily="2" charset="2"/>
              <a:buChar char="§"/>
              <a:defRPr/>
            </a:pPr>
            <a:r>
              <a:rPr lang="el-GR" dirty="0"/>
              <a:t>Διαιωνίζει την κλινική προσέγγιση της αναπηρίας.</a:t>
            </a:r>
            <a:endParaRPr lang="en-US" dirty="0"/>
          </a:p>
          <a:p>
            <a:pPr>
              <a:lnSpc>
                <a:spcPct val="120000"/>
              </a:lnSpc>
              <a:buFont typeface="Wingdings" panose="05000000000000000000" pitchFamily="2" charset="2"/>
              <a:buChar char="§"/>
              <a:defRPr/>
            </a:pPr>
            <a:r>
              <a:rPr lang="el-GR" dirty="0"/>
              <a:t>Περιορίζει την ενταξιακή εκπαίδευση. </a:t>
            </a:r>
          </a:p>
          <a:p>
            <a:pPr>
              <a:lnSpc>
                <a:spcPct val="120000"/>
              </a:lnSpc>
              <a:buFont typeface="Wingdings" panose="05000000000000000000" pitchFamily="2" charset="2"/>
              <a:buChar char="§"/>
              <a:defRPr/>
            </a:pPr>
            <a:r>
              <a:rPr lang="el-GR" dirty="0"/>
              <a:t>Αποδίδει υπερβολικές αρμοδιότητες στα Κέντρα Διάγνωσης </a:t>
            </a:r>
            <a:r>
              <a:rPr lang="el-GR" dirty="0" err="1"/>
              <a:t>Διαφοροδιάγνωσης</a:t>
            </a:r>
            <a:r>
              <a:rPr lang="el-GR" dirty="0"/>
              <a:t> και Υποστήριξης (ΚΕΔΔΥ).</a:t>
            </a:r>
          </a:p>
          <a:p>
            <a:pPr>
              <a:lnSpc>
                <a:spcPct val="120000"/>
              </a:lnSpc>
              <a:buFont typeface="Wingdings" panose="05000000000000000000" pitchFamily="2" charset="2"/>
              <a:buChar char="§"/>
              <a:defRPr/>
            </a:pPr>
            <a:r>
              <a:rPr lang="el-GR" dirty="0"/>
              <a:t>Με λάθος τρόπο καθορίζει την πρώιμη παρέμβαση.</a:t>
            </a:r>
          </a:p>
          <a:p>
            <a:pPr>
              <a:lnSpc>
                <a:spcPct val="120000"/>
              </a:lnSpc>
              <a:buFont typeface="Wingdings" panose="05000000000000000000" pitchFamily="2" charset="2"/>
              <a:buChar char="§"/>
              <a:defRPr/>
            </a:pPr>
            <a:r>
              <a:rPr lang="el-GR" dirty="0"/>
              <a:t>Δεν αναφέρεται στα ζητήματα της τριτοβάθμιας εκπαίδευσης.</a:t>
            </a:r>
          </a:p>
          <a:p>
            <a:pPr>
              <a:lnSpc>
                <a:spcPct val="120000"/>
              </a:lnSpc>
              <a:buFont typeface="Wingdings" panose="05000000000000000000" pitchFamily="2" charset="2"/>
              <a:buChar char="§"/>
              <a:defRPr/>
            </a:pPr>
            <a:r>
              <a:rPr lang="el-GR" dirty="0"/>
              <a:t>Δεν προωθείται η ισότιμη συμμετοχή των γονέων στη λήψη των εκπαιδευτικών αποφάσεων.</a:t>
            </a:r>
          </a:p>
        </p:txBody>
      </p:sp>
    </p:spTree>
    <p:extLst>
      <p:ext uri="{BB962C8B-B14F-4D97-AF65-F5344CB8AC3E}">
        <p14:creationId xmlns:p14="http://schemas.microsoft.com/office/powerpoint/2010/main" val="305240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1</a:t>
            </a:r>
            <a:br>
              <a:rPr lang="el-GR" dirty="0"/>
            </a:br>
            <a:r>
              <a:rPr lang="el-GR" dirty="0"/>
              <a:t>Έννοιες και </a:t>
            </a:r>
            <a:r>
              <a:rPr lang="el-GR" dirty="0"/>
              <a:t>σκοπός (1)</a:t>
            </a:r>
            <a:endParaRPr lang="en-US"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buFontTx/>
              <a:buAutoNum type="arabicPeriod"/>
              <a:defRPr/>
            </a:pPr>
            <a:r>
              <a:rPr lang="el-GR" dirty="0"/>
              <a:t>Ειδική Αγωγή και Εκπαίδευση (ΕΑΕ) είναι το σύνολο των </a:t>
            </a:r>
            <a:r>
              <a:rPr lang="el-GR" dirty="0" err="1"/>
              <a:t>παρεχομένων</a:t>
            </a:r>
            <a:r>
              <a:rPr lang="en-US" dirty="0"/>
              <a:t> </a:t>
            </a:r>
            <a:r>
              <a:rPr lang="el-GR" dirty="0"/>
              <a:t>ειδικών εκπαιδευτικών υπηρεσιών στους μαθητές με αναπηρία και στους μαθητές με διαπιστωμένες ειδικές εκπαιδευτικές ανάγκες ή στους μαθητές με ειδικές εκπαιδευτικές ανάγκες. </a:t>
            </a:r>
          </a:p>
          <a:p>
            <a:pPr>
              <a:lnSpc>
                <a:spcPct val="120000"/>
              </a:lnSpc>
              <a:buFont typeface="Wingdings" panose="05000000000000000000" pitchFamily="2" charset="2"/>
              <a:buChar char="§"/>
              <a:defRPr/>
            </a:pPr>
            <a:r>
              <a:rPr lang="el-GR" dirty="0"/>
              <a:t>Η πολιτεία δεσμεύεται να κατοχυρώνει και να αναβαθμίζει διαρκώς τον υποχρεωτικό χαρακτήρα της ειδικής αγωγής και εκπαίδευσης ως αναπόσπαστο μέρος της υποχρεωτικής και δωρεάν δημόσιας παιδείας… </a:t>
            </a:r>
          </a:p>
          <a:p>
            <a:pPr>
              <a:lnSpc>
                <a:spcPct val="120000"/>
              </a:lnSpc>
              <a:buFont typeface="Wingdings" panose="05000000000000000000" pitchFamily="2" charset="2"/>
              <a:buChar char="§"/>
              <a:defRPr/>
            </a:pPr>
            <a:r>
              <a:rPr lang="el-GR" dirty="0"/>
              <a:t>Η πολιτεία αλλά και όλες οι υπηρεσίες και οι λειτουργοί του Κράτους οφείλουν να αναγνωρίζουν την αναπηρία ως μέρος της ανθρώπινης ύπαρξης αλλά και ως ένα σύνθετο κοινωνικό και πολιτικό φαινόμενο και σε κάθε περίπτωση να αποτρέπουν τον υποβιβασμό των δικαιωμάτων των ατόμων με αναπηρία στη συμμετοχή ή στη συνεισφορά τους στην κοινωνική ζωή.</a:t>
            </a:r>
            <a:endParaRPr lang="en-US" dirty="0"/>
          </a:p>
        </p:txBody>
      </p:sp>
    </p:spTree>
    <p:extLst>
      <p:ext uri="{BB962C8B-B14F-4D97-AF65-F5344CB8AC3E}">
        <p14:creationId xmlns:p14="http://schemas.microsoft.com/office/powerpoint/2010/main" val="136366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Νομοθεσία της Ειδικής Αγωγής από το 1980 έως </a:t>
            </a:r>
            <a:r>
              <a:rPr lang="el-GR" dirty="0"/>
              <a:t>σήμερα</a:t>
            </a:r>
            <a:endParaRPr lang="en-US" dirty="0"/>
          </a:p>
        </p:txBody>
      </p:sp>
      <p:sp>
        <p:nvSpPr>
          <p:cNvPr id="3" name="Content Placeholder 2"/>
          <p:cNvSpPr>
            <a:spLocks noGrp="1"/>
          </p:cNvSpPr>
          <p:nvPr>
            <p:ph idx="1"/>
          </p:nvPr>
        </p:nvSpPr>
        <p:spPr>
          <a:xfrm>
            <a:off x="457200" y="1711349"/>
            <a:ext cx="8229600" cy="4525963"/>
          </a:xfrm>
        </p:spPr>
        <p:txBody>
          <a:bodyPr/>
          <a:lstStyle/>
          <a:p>
            <a:pPr>
              <a:buFont typeface="Wingdings" panose="05000000000000000000" pitchFamily="2" charset="2"/>
              <a:buChar char="§"/>
              <a:defRPr/>
            </a:pPr>
            <a:r>
              <a:rPr lang="el-GR" dirty="0"/>
              <a:t>Μέχρι και τις αρχές της δεκαετίας του ΄80, η Ειδική Αγωγή λειτουργούσε με αποσπασματικές νομοθεσίες και διατάγματα.</a:t>
            </a:r>
          </a:p>
          <a:p>
            <a:pPr>
              <a:buFont typeface="Wingdings" panose="05000000000000000000" pitchFamily="2" charset="2"/>
              <a:buChar char="§"/>
              <a:defRPr/>
            </a:pPr>
            <a:r>
              <a:rPr lang="el-GR" dirty="0"/>
              <a:t>Το </a:t>
            </a:r>
            <a:r>
              <a:rPr lang="el-GR" b="1" dirty="0"/>
              <a:t>1981</a:t>
            </a:r>
            <a:r>
              <a:rPr lang="el-GR" dirty="0"/>
              <a:t>, για πρώτη φορά στην ιστορία της ελληνικής εκπαίδευσης, ψηφίζεται ομόφωνα από τη βουλή των Ελλήνων νόμος για την Ειδική Αγωγή.</a:t>
            </a:r>
          </a:p>
          <a:p>
            <a:pPr marL="0" indent="0">
              <a:buNone/>
            </a:pPr>
            <a:endParaRPr lang="en-US" dirty="0"/>
          </a:p>
        </p:txBody>
      </p:sp>
    </p:spTree>
    <p:extLst>
      <p:ext uri="{BB962C8B-B14F-4D97-AF65-F5344CB8AC3E}">
        <p14:creationId xmlns:p14="http://schemas.microsoft.com/office/powerpoint/2010/main" val="1974893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1</a:t>
            </a:r>
            <a:br>
              <a:rPr lang="el-GR" dirty="0"/>
            </a:br>
            <a:r>
              <a:rPr lang="el-GR" dirty="0"/>
              <a:t>Έννοιες και </a:t>
            </a:r>
            <a:r>
              <a:rPr lang="el-GR" dirty="0"/>
              <a:t>σκοπός (2)</a:t>
            </a:r>
            <a:endParaRPr lang="en-US" dirty="0"/>
          </a:p>
        </p:txBody>
      </p:sp>
      <p:sp>
        <p:nvSpPr>
          <p:cNvPr id="3" name="Content Placeholder 2"/>
          <p:cNvSpPr>
            <a:spLocks noGrp="1"/>
          </p:cNvSpPr>
          <p:nvPr>
            <p:ph idx="1"/>
          </p:nvPr>
        </p:nvSpPr>
        <p:spPr>
          <a:xfrm>
            <a:off x="457200" y="1711349"/>
            <a:ext cx="8229600" cy="4525963"/>
          </a:xfrm>
        </p:spPr>
        <p:txBody>
          <a:bodyPr>
            <a:normAutofit/>
          </a:bodyPr>
          <a:lstStyle/>
          <a:p>
            <a:pPr marL="514350" indent="-514350">
              <a:buFont typeface="+mj-lt"/>
              <a:buAutoNum type="arabicPeriod" startAt="2"/>
              <a:defRPr/>
            </a:pPr>
            <a:r>
              <a:rPr lang="el-GR" dirty="0" smtClean="0"/>
              <a:t>Ο </a:t>
            </a:r>
            <a:r>
              <a:rPr lang="el-GR" dirty="0"/>
              <a:t>όρος «Ειδική Αγωγή και Εκπαίδευση» (Ε.Α.Ε</a:t>
            </a:r>
            <a:r>
              <a:rPr lang="el-GR" dirty="0" smtClean="0"/>
              <a:t>.) αντικαθιστά </a:t>
            </a:r>
            <a:r>
              <a:rPr lang="el-GR" dirty="0"/>
              <a:t>τον όρο «Ειδική Αγωγή</a:t>
            </a:r>
            <a:r>
              <a:rPr lang="el-GR" dirty="0" smtClean="0"/>
              <a:t>».</a:t>
            </a:r>
          </a:p>
          <a:p>
            <a:pPr marL="514350" indent="-514350">
              <a:buFont typeface="+mj-lt"/>
              <a:buAutoNum type="arabicPeriod" startAt="2"/>
              <a:defRPr/>
            </a:pPr>
            <a:r>
              <a:rPr lang="el-GR" dirty="0" smtClean="0"/>
              <a:t>Ως </a:t>
            </a:r>
            <a:r>
              <a:rPr lang="el-GR" dirty="0"/>
              <a:t>«διάγνωση»</a:t>
            </a:r>
            <a:r>
              <a:rPr lang="en-US" dirty="0"/>
              <a:t> </a:t>
            </a:r>
            <a:r>
              <a:rPr lang="el-GR" dirty="0"/>
              <a:t>νοείται η εκπαιδευτική αξιολόγηση με σκοπό τη συγκέντρωση στοιχείων και δεδομένων που θα βοηθήσουν στο σχεδιασμό και την εφαρμογή εκπαιδευτικών προγραμμάτων- παρεμβάσεων. </a:t>
            </a:r>
          </a:p>
        </p:txBody>
      </p:sp>
    </p:spTree>
    <p:extLst>
      <p:ext uri="{BB962C8B-B14F-4D97-AF65-F5344CB8AC3E}">
        <p14:creationId xmlns:p14="http://schemas.microsoft.com/office/powerpoint/2010/main" val="423997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1</a:t>
            </a:r>
            <a:br>
              <a:rPr lang="el-GR" dirty="0"/>
            </a:br>
            <a:r>
              <a:rPr lang="el-GR" dirty="0"/>
              <a:t>Έννοιες και </a:t>
            </a:r>
            <a:r>
              <a:rPr lang="el-GR" dirty="0"/>
              <a:t>σκοπός (3)</a:t>
            </a:r>
            <a:endParaRPr lang="en-US" dirty="0"/>
          </a:p>
        </p:txBody>
      </p:sp>
      <p:sp>
        <p:nvSpPr>
          <p:cNvPr id="3" name="Content Placeholder 2"/>
          <p:cNvSpPr>
            <a:spLocks noGrp="1"/>
          </p:cNvSpPr>
          <p:nvPr>
            <p:ph idx="1"/>
          </p:nvPr>
        </p:nvSpPr>
        <p:spPr>
          <a:xfrm>
            <a:off x="457200" y="1711349"/>
            <a:ext cx="8229600" cy="4525963"/>
          </a:xfrm>
        </p:spPr>
        <p:txBody>
          <a:bodyPr>
            <a:normAutofit/>
          </a:bodyPr>
          <a:lstStyle/>
          <a:p>
            <a:pPr marL="571500" lvl="1" indent="-514350">
              <a:lnSpc>
                <a:spcPct val="80000"/>
              </a:lnSpc>
              <a:buFont typeface="+mj-lt"/>
              <a:buAutoNum type="arabicPeriod" startAt="5"/>
              <a:defRPr/>
            </a:pPr>
            <a:r>
              <a:rPr lang="el-GR" dirty="0"/>
              <a:t>Διαφορική διάγνωση ή </a:t>
            </a:r>
            <a:r>
              <a:rPr lang="el-GR" dirty="0" err="1"/>
              <a:t>διαφοροδιάγνωση</a:t>
            </a:r>
            <a:r>
              <a:rPr lang="el-GR" dirty="0"/>
              <a:t> είναι η διαγνωστική διαδικασία μέσω της οποίας αποκλείονται παθήσεις με παρόμοια συμπτώματα ώστε να καταλήξουμε στην επικρατέστερη διάγνωση. </a:t>
            </a:r>
            <a:r>
              <a:rPr lang="el-GR" dirty="0" smtClean="0"/>
              <a:t>                                                                      Η </a:t>
            </a:r>
            <a:r>
              <a:rPr lang="el-GR" dirty="0"/>
              <a:t>διαφορική διάγνωση αποτελεί μέρος της διεπιστημονικής αξιολόγησης με σκοπό τη συγκέντρωση των αναγκαίων δεδομένων για το σχεδιασμό και την εφαρμογή κατάλληλων εκπαιδευτικών προγραμμάτων και την παροχή κατάλληλων υποστηρικτικών δομών και υπηρεσιών. </a:t>
            </a:r>
          </a:p>
          <a:p>
            <a:pPr marL="571500" lvl="1" indent="-514350">
              <a:lnSpc>
                <a:spcPct val="80000"/>
              </a:lnSpc>
              <a:buFont typeface="+mj-lt"/>
              <a:buAutoNum type="arabicPeriod" startAt="5"/>
              <a:defRPr/>
            </a:pPr>
            <a:endParaRPr lang="el-GR" dirty="0"/>
          </a:p>
        </p:txBody>
      </p:sp>
    </p:spTree>
    <p:extLst>
      <p:ext uri="{BB962C8B-B14F-4D97-AF65-F5344CB8AC3E}">
        <p14:creationId xmlns:p14="http://schemas.microsoft.com/office/powerpoint/2010/main" val="150749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Άρθρο 3</a:t>
            </a:r>
            <a:br>
              <a:rPr lang="el-GR" dirty="0"/>
            </a:br>
            <a:r>
              <a:rPr lang="el-GR" dirty="0"/>
              <a:t>Μαθητές με αναπηρία και ειδικές εκπαιδευτικές </a:t>
            </a:r>
            <a:r>
              <a:rPr lang="el-GR" dirty="0"/>
              <a:t>ανάγκες (1)</a:t>
            </a:r>
            <a:endParaRPr lang="en-US" dirty="0"/>
          </a:p>
        </p:txBody>
      </p:sp>
      <p:sp>
        <p:nvSpPr>
          <p:cNvPr id="3" name="Content Placeholder 2"/>
          <p:cNvSpPr>
            <a:spLocks noGrp="1"/>
          </p:cNvSpPr>
          <p:nvPr>
            <p:ph idx="1"/>
          </p:nvPr>
        </p:nvSpPr>
        <p:spPr>
          <a:xfrm>
            <a:off x="457200" y="2204864"/>
            <a:ext cx="8229600" cy="3921299"/>
          </a:xfrm>
        </p:spPr>
        <p:txBody>
          <a:bodyPr>
            <a:normAutofit fontScale="85000" lnSpcReduction="10000"/>
          </a:bodyPr>
          <a:lstStyle/>
          <a:p>
            <a:pPr marL="514350" indent="-514350">
              <a:lnSpc>
                <a:spcPct val="110000"/>
              </a:lnSpc>
              <a:spcBef>
                <a:spcPts val="0"/>
              </a:spcBef>
              <a:buFont typeface="+mj-lt"/>
              <a:buAutoNum type="arabicPeriod"/>
              <a:defRPr/>
            </a:pPr>
            <a:r>
              <a:rPr lang="el-GR" dirty="0" smtClean="0"/>
              <a:t>Μαθητές </a:t>
            </a:r>
            <a:r>
              <a:rPr lang="el-GR" dirty="0"/>
              <a:t>με αναπηρίες και ειδικές εκπαιδευτικές ανάγκες θεωρούνται </a:t>
            </a:r>
            <a:r>
              <a:rPr lang="el-GR" dirty="0" smtClean="0"/>
              <a:t>οι μαθητές </a:t>
            </a:r>
            <a:r>
              <a:rPr lang="el-GR" dirty="0"/>
              <a:t>οι οποίοι για ολόκληρη ή ορισμένη περίοδο της σχολικής τους </a:t>
            </a:r>
            <a:r>
              <a:rPr lang="el-GR" dirty="0" smtClean="0"/>
              <a:t>ζωής εμφανίζουν </a:t>
            </a:r>
            <a:r>
              <a:rPr lang="el-GR" dirty="0"/>
              <a:t>σημαντικές δυσκολίες σχολικής μάθησης εξαιτίας αισθητηριακών, </a:t>
            </a:r>
            <a:r>
              <a:rPr lang="el-GR" dirty="0" smtClean="0"/>
              <a:t> νοητικών</a:t>
            </a:r>
            <a:r>
              <a:rPr lang="el-GR" dirty="0"/>
              <a:t>, γνωστικών, αναπτυξιακών προβλημάτων, ψυχικών και νευροψυχικών </a:t>
            </a:r>
            <a:r>
              <a:rPr lang="el-GR" dirty="0" smtClean="0"/>
              <a:t> διαταραχών </a:t>
            </a:r>
            <a:r>
              <a:rPr lang="el-GR" dirty="0"/>
              <a:t>οι οποίες, σύμφωνα με τη διεπιστημονική αξιολόγηση, επηρεάζουν </a:t>
            </a:r>
            <a:r>
              <a:rPr lang="el-GR" dirty="0" smtClean="0"/>
              <a:t>τη </a:t>
            </a:r>
            <a:r>
              <a:rPr lang="el-GR" dirty="0"/>
              <a:t>διαδικασία σχολικής προσαρμογής και μάθησης. </a:t>
            </a:r>
          </a:p>
        </p:txBody>
      </p:sp>
    </p:spTree>
    <p:extLst>
      <p:ext uri="{BB962C8B-B14F-4D97-AF65-F5344CB8AC3E}">
        <p14:creationId xmlns:p14="http://schemas.microsoft.com/office/powerpoint/2010/main" val="77982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Άρθρο 3</a:t>
            </a:r>
            <a:br>
              <a:rPr lang="el-GR" dirty="0"/>
            </a:br>
            <a:r>
              <a:rPr lang="el-GR" dirty="0"/>
              <a:t>Μαθητές με αναπηρία και ειδικές εκπαιδευτικές </a:t>
            </a:r>
            <a:r>
              <a:rPr lang="el-GR" dirty="0"/>
              <a:t>ανάγκες (2)</a:t>
            </a:r>
            <a:endParaRPr lang="en-US" dirty="0"/>
          </a:p>
        </p:txBody>
      </p:sp>
      <p:sp>
        <p:nvSpPr>
          <p:cNvPr id="3" name="Content Placeholder 2"/>
          <p:cNvSpPr>
            <a:spLocks noGrp="1"/>
          </p:cNvSpPr>
          <p:nvPr>
            <p:ph idx="1"/>
          </p:nvPr>
        </p:nvSpPr>
        <p:spPr>
          <a:xfrm>
            <a:off x="457200" y="2204864"/>
            <a:ext cx="8229600" cy="3921299"/>
          </a:xfrm>
        </p:spPr>
        <p:txBody>
          <a:bodyPr>
            <a:normAutofit fontScale="77500" lnSpcReduction="20000"/>
          </a:bodyPr>
          <a:lstStyle/>
          <a:p>
            <a:pPr marL="0" indent="0">
              <a:lnSpc>
                <a:spcPct val="110000"/>
              </a:lnSpc>
              <a:spcBef>
                <a:spcPts val="0"/>
              </a:spcBef>
              <a:buNone/>
              <a:defRPr/>
            </a:pPr>
            <a:r>
              <a:rPr lang="el-GR" dirty="0"/>
              <a:t>Στους μαθητές με αναπηρία και ειδικές εκπαιδευτικές </a:t>
            </a:r>
            <a:r>
              <a:rPr lang="el-GR" dirty="0" smtClean="0"/>
              <a:t>ανάγκες συγκαταλέγονται </a:t>
            </a:r>
            <a:r>
              <a:rPr lang="el-GR" dirty="0"/>
              <a:t>ιδίως όσοι παρουσιάζουν νοητική αναπηρία, </a:t>
            </a:r>
            <a:r>
              <a:rPr lang="el-GR" dirty="0" smtClean="0"/>
              <a:t> αισθητηριακές αναπηρίες </a:t>
            </a:r>
            <a:r>
              <a:rPr lang="el-GR" dirty="0"/>
              <a:t>όρασης (τυφλοί, αμβλύωπες με χαμηλή όραση), </a:t>
            </a:r>
            <a:r>
              <a:rPr lang="el-GR" dirty="0" smtClean="0"/>
              <a:t>αισθητηριακές αναπηρίες </a:t>
            </a:r>
            <a:r>
              <a:rPr lang="el-GR" dirty="0"/>
              <a:t>ακοής (κωφοί, βαρήκοοι), κινητικές αναπηρίες, χρόνια μη </a:t>
            </a:r>
            <a:r>
              <a:rPr lang="el-GR" dirty="0" smtClean="0"/>
              <a:t>ιάσιμα νοσήματα</a:t>
            </a:r>
            <a:r>
              <a:rPr lang="el-GR" dirty="0"/>
              <a:t>, διαταραχές ομιλίας-λόγου, ειδικές μαθησιακές δυσκολίες όπως </a:t>
            </a:r>
            <a:r>
              <a:rPr lang="el-GR" dirty="0" smtClean="0"/>
              <a:t>. δυσλεξία</a:t>
            </a:r>
            <a:r>
              <a:rPr lang="el-GR" dirty="0"/>
              <a:t>, </a:t>
            </a:r>
            <a:r>
              <a:rPr lang="el-GR" dirty="0" err="1"/>
              <a:t>δυσγραφία</a:t>
            </a:r>
            <a:r>
              <a:rPr lang="el-GR" dirty="0"/>
              <a:t>, </a:t>
            </a:r>
            <a:r>
              <a:rPr lang="el-GR" dirty="0" err="1"/>
              <a:t>δυσαριθμησία</a:t>
            </a:r>
            <a:r>
              <a:rPr lang="el-GR" dirty="0"/>
              <a:t>, </a:t>
            </a:r>
            <a:r>
              <a:rPr lang="el-GR" dirty="0" err="1"/>
              <a:t>δυσαναγνωσία</a:t>
            </a:r>
            <a:r>
              <a:rPr lang="el-GR" dirty="0"/>
              <a:t>, </a:t>
            </a:r>
            <a:r>
              <a:rPr lang="el-GR" dirty="0" err="1" smtClean="0"/>
              <a:t>δυσορθογραφία</a:t>
            </a:r>
            <a:r>
              <a:rPr lang="el-GR" dirty="0" smtClean="0"/>
              <a:t>, σύνδρομο </a:t>
            </a:r>
            <a:r>
              <a:rPr lang="el-GR" dirty="0"/>
              <a:t>ελλειμματικής προσοχής με ή χωρίς </a:t>
            </a:r>
            <a:r>
              <a:rPr lang="el-GR" dirty="0" err="1" smtClean="0"/>
              <a:t>υπερκινητικότητα,διάχυτες</a:t>
            </a:r>
            <a:r>
              <a:rPr lang="el-GR" dirty="0" smtClean="0"/>
              <a:t> </a:t>
            </a:r>
            <a:r>
              <a:rPr lang="el-GR" dirty="0"/>
              <a:t>αναπτυξιακές διαταραχές (φάσμα αυτισμού), ψυχικές διαταραχές </a:t>
            </a:r>
            <a:r>
              <a:rPr lang="el-GR" dirty="0" smtClean="0"/>
              <a:t>και πολλαπλές </a:t>
            </a:r>
            <a:r>
              <a:rPr lang="el-GR" dirty="0"/>
              <a:t>αναπηρίες.</a:t>
            </a:r>
          </a:p>
        </p:txBody>
      </p:sp>
    </p:spTree>
    <p:extLst>
      <p:ext uri="{BB962C8B-B14F-4D97-AF65-F5344CB8AC3E}">
        <p14:creationId xmlns:p14="http://schemas.microsoft.com/office/powerpoint/2010/main" val="336844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Άρθρο 3</a:t>
            </a:r>
            <a:br>
              <a:rPr lang="el-GR" dirty="0"/>
            </a:br>
            <a:r>
              <a:rPr lang="el-GR" dirty="0"/>
              <a:t>Μαθητές με αναπηρία και ειδικές εκπαιδευτικές </a:t>
            </a:r>
            <a:r>
              <a:rPr lang="el-GR" dirty="0"/>
              <a:t>ανάγκες (3)</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514350" indent="-514350">
              <a:buFont typeface="+mj-lt"/>
              <a:buAutoNum type="arabicPeriod" startAt="2"/>
              <a:defRPr/>
            </a:pPr>
            <a:r>
              <a:rPr lang="el-GR" dirty="0" smtClean="0"/>
              <a:t>Οι </a:t>
            </a:r>
            <a:r>
              <a:rPr lang="el-GR" dirty="0"/>
              <a:t>μαθητές με σύνθετες γνωστικές, συναισθηματικές και κοινωνικές δυσκολίες, </a:t>
            </a:r>
            <a:r>
              <a:rPr lang="el-GR" dirty="0" err="1"/>
              <a:t>παραβατική</a:t>
            </a:r>
            <a:r>
              <a:rPr lang="el-GR" dirty="0"/>
              <a:t> συμπεριφορά λόγω κακοποίησης, </a:t>
            </a:r>
            <a:r>
              <a:rPr lang="el-GR" dirty="0" err="1"/>
              <a:t>γονεϊκής</a:t>
            </a:r>
            <a:r>
              <a:rPr lang="el-GR" dirty="0"/>
              <a:t> παραμέλησης και εγκατάλειψης ή λόγω ενδοοικογενειακής βίας, ανήκουν στα άτομα με ειδικές εκπαιδευτικές ανάγκες.</a:t>
            </a:r>
          </a:p>
        </p:txBody>
      </p:sp>
    </p:spTree>
    <p:extLst>
      <p:ext uri="{BB962C8B-B14F-4D97-AF65-F5344CB8AC3E}">
        <p14:creationId xmlns:p14="http://schemas.microsoft.com/office/powerpoint/2010/main" val="187449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Άρθρο 3</a:t>
            </a:r>
            <a:br>
              <a:rPr lang="el-GR" dirty="0"/>
            </a:br>
            <a:r>
              <a:rPr lang="el-GR" dirty="0"/>
              <a:t>Μαθητές με αναπηρία και ειδικές εκπαιδευτικές </a:t>
            </a:r>
            <a:r>
              <a:rPr lang="el-GR" dirty="0"/>
              <a:t>ανάγκες (4)</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514350" indent="-514350">
              <a:spcBef>
                <a:spcPts val="0"/>
              </a:spcBef>
              <a:buFont typeface="+mj-lt"/>
              <a:buAutoNum type="arabicPeriod" startAt="3"/>
              <a:defRPr/>
            </a:pPr>
            <a:r>
              <a:rPr lang="el-GR" dirty="0"/>
              <a:t>Μαθητές με ειδικές εκπαιδευτικές ανάγκες είναι και οι μαθητές που έχουν μία ή περισσότερες νοητικές ικανότητες και ταλέντα ανεπτυγμένες σε βαθμό που ξεπερνά κατά πολύ τα προσδοκώμενα για την ηλικιακή τους ομάδα. </a:t>
            </a:r>
          </a:p>
        </p:txBody>
      </p:sp>
    </p:spTree>
    <p:extLst>
      <p:ext uri="{BB962C8B-B14F-4D97-AF65-F5344CB8AC3E}">
        <p14:creationId xmlns:p14="http://schemas.microsoft.com/office/powerpoint/2010/main" val="65830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(1)</a:t>
            </a:r>
            <a:endParaRPr lang="en-US" dirty="0"/>
          </a:p>
        </p:txBody>
      </p:sp>
      <p:sp>
        <p:nvSpPr>
          <p:cNvPr id="3" name="Content Placeholder 2"/>
          <p:cNvSpPr>
            <a:spLocks noGrp="1"/>
          </p:cNvSpPr>
          <p:nvPr>
            <p:ph idx="1"/>
          </p:nvPr>
        </p:nvSpPr>
        <p:spPr>
          <a:xfrm>
            <a:off x="457200" y="2420888"/>
            <a:ext cx="8229600" cy="3705275"/>
          </a:xfrm>
        </p:spPr>
        <p:txBody>
          <a:bodyPr>
            <a:normAutofit/>
          </a:bodyPr>
          <a:lstStyle/>
          <a:p>
            <a:pPr marL="514350" indent="-514350">
              <a:buFont typeface="+mj-lt"/>
              <a:buAutoNum type="arabicPeriod"/>
              <a:defRPr/>
            </a:pPr>
            <a:r>
              <a:rPr lang="el-GR" altLang="en-US" dirty="0" smtClean="0">
                <a:cs typeface="Tahoma" pitchFamily="34" charset="0"/>
              </a:rPr>
              <a:t>Οι </a:t>
            </a:r>
            <a:r>
              <a:rPr lang="el-GR" altLang="en-US" dirty="0">
                <a:cs typeface="Tahoma" pitchFamily="34" charset="0"/>
              </a:rPr>
              <a:t>μαθητές μπορούν να φοιτούν: </a:t>
            </a:r>
          </a:p>
          <a:p>
            <a:pPr marL="0" indent="0">
              <a:buNone/>
              <a:defRPr/>
            </a:pPr>
            <a:r>
              <a:rPr lang="el-GR" altLang="en-US" dirty="0" smtClean="0">
                <a:cs typeface="Tahoma" pitchFamily="34" charset="0"/>
              </a:rPr>
              <a:t>α</a:t>
            </a:r>
            <a:r>
              <a:rPr lang="el-GR" altLang="en-US" dirty="0">
                <a:cs typeface="Tahoma" pitchFamily="34" charset="0"/>
              </a:rPr>
              <a:t>) Σε σχολική τάξη του γενικού σχολείου, εφόσον πρόκειται για μαθητές με ήπιες μαθησιακές δυσκολίες, υποστηριζόμενοι από τον εκπαιδευτικό της τάξης. </a:t>
            </a:r>
            <a:endParaRPr lang="el-GR" altLang="en-US" dirty="0"/>
          </a:p>
        </p:txBody>
      </p:sp>
    </p:spTree>
    <p:extLst>
      <p:ext uri="{BB962C8B-B14F-4D97-AF65-F5344CB8AC3E}">
        <p14:creationId xmlns:p14="http://schemas.microsoft.com/office/powerpoint/2010/main" val="201691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(2)</a:t>
            </a:r>
            <a:endParaRPr lang="en-US" dirty="0"/>
          </a:p>
        </p:txBody>
      </p:sp>
      <p:sp>
        <p:nvSpPr>
          <p:cNvPr id="3" name="Content Placeholder 2"/>
          <p:cNvSpPr>
            <a:spLocks noGrp="1"/>
          </p:cNvSpPr>
          <p:nvPr>
            <p:ph idx="1"/>
          </p:nvPr>
        </p:nvSpPr>
        <p:spPr>
          <a:xfrm>
            <a:off x="457200" y="1916832"/>
            <a:ext cx="8229600" cy="4209331"/>
          </a:xfrm>
        </p:spPr>
        <p:txBody>
          <a:bodyPr>
            <a:normAutofit fontScale="77500" lnSpcReduction="20000"/>
          </a:bodyPr>
          <a:lstStyle/>
          <a:p>
            <a:pPr marL="0" indent="0">
              <a:lnSpc>
                <a:spcPct val="120000"/>
              </a:lnSpc>
              <a:buNone/>
              <a:defRPr/>
            </a:pPr>
            <a:r>
              <a:rPr lang="el-GR" altLang="en-US" dirty="0">
                <a:cs typeface="Tahoma" pitchFamily="34" charset="0"/>
              </a:rPr>
              <a:t>β) Σε σχολική τάξη του γενικού σχολείου, με παράλληλη στήριξη. </a:t>
            </a:r>
          </a:p>
          <a:p>
            <a:pPr marL="0" indent="0">
              <a:lnSpc>
                <a:spcPct val="120000"/>
              </a:lnSpc>
              <a:buNone/>
              <a:defRPr/>
            </a:pPr>
            <a:r>
              <a:rPr lang="el-GR" altLang="en-US" dirty="0">
                <a:cs typeface="Tahoma" pitchFamily="34" charset="0"/>
              </a:rPr>
              <a:t>Η παράλληλη στήριξη παρέχεται σε μαθητές που μπορούν με κατάλληλη ατομική υποστήριξη να παρακολουθήσουν το αναλυτικό εκπαιδευτικό πρόγραμμα της τάξης, σε μαθητές με σοβαρότερες εκπαιδευτικές ανάγκες όταν στην περιοχή τους δεν υπάρχει άλλο πλαίσιο ΕΑΕ (ειδικό σχολείο, τμήμα ένταξης) ή όταν η παράλληλη στήριξη καθίσταται απαραίτητη – βάσει της γνωμάτευσης του ΚΕΔΔΥ – εξαιτίας των ειδικών εκπαιδευτικών τους αναγκών. </a:t>
            </a:r>
            <a:endParaRPr lang="el-GR" altLang="en-US" dirty="0"/>
          </a:p>
        </p:txBody>
      </p:sp>
    </p:spTree>
    <p:extLst>
      <p:ext uri="{BB962C8B-B14F-4D97-AF65-F5344CB8AC3E}">
        <p14:creationId xmlns:p14="http://schemas.microsoft.com/office/powerpoint/2010/main" val="1410288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(3)</a:t>
            </a:r>
            <a:endParaRPr lang="en-US" dirty="0"/>
          </a:p>
        </p:txBody>
      </p:sp>
      <p:sp>
        <p:nvSpPr>
          <p:cNvPr id="3" name="Content Placeholder 2"/>
          <p:cNvSpPr>
            <a:spLocks noGrp="1"/>
          </p:cNvSpPr>
          <p:nvPr>
            <p:ph idx="1"/>
          </p:nvPr>
        </p:nvSpPr>
        <p:spPr>
          <a:xfrm>
            <a:off x="457200" y="1916832"/>
            <a:ext cx="8229600" cy="4209331"/>
          </a:xfrm>
        </p:spPr>
        <p:txBody>
          <a:bodyPr>
            <a:normAutofit/>
          </a:bodyPr>
          <a:lstStyle/>
          <a:p>
            <a:pPr marL="0" indent="0">
              <a:buNone/>
              <a:defRPr/>
            </a:pPr>
            <a:r>
              <a:rPr lang="el-GR" dirty="0"/>
              <a:t>γ) Σε ειδικά οργανωμένα και κατάλληλα στελεχωμένα Τμήματα Ένταξης (ΤΕ) που λειτουργούν μέσα στα σχολεία γενικής και επαγγελματικής εκπαίδευσης με δύο διαφορετικούς τύπους προγραμμάτων:</a:t>
            </a:r>
          </a:p>
        </p:txBody>
      </p:sp>
    </p:spTree>
    <p:extLst>
      <p:ext uri="{BB962C8B-B14F-4D97-AF65-F5344CB8AC3E}">
        <p14:creationId xmlns:p14="http://schemas.microsoft.com/office/powerpoint/2010/main" val="233570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(4)</a:t>
            </a:r>
            <a:endParaRPr lang="en-US" dirty="0"/>
          </a:p>
        </p:txBody>
      </p:sp>
      <p:sp>
        <p:nvSpPr>
          <p:cNvPr id="3" name="Content Placeholder 2"/>
          <p:cNvSpPr>
            <a:spLocks noGrp="1"/>
          </p:cNvSpPr>
          <p:nvPr>
            <p:ph idx="1"/>
          </p:nvPr>
        </p:nvSpPr>
        <p:spPr>
          <a:xfrm>
            <a:off x="457200" y="1916832"/>
            <a:ext cx="8229600" cy="4209331"/>
          </a:xfrm>
        </p:spPr>
        <p:txBody>
          <a:bodyPr>
            <a:normAutofit/>
          </a:bodyPr>
          <a:lstStyle/>
          <a:p>
            <a:pPr marL="0" indent="0">
              <a:lnSpc>
                <a:spcPct val="80000"/>
              </a:lnSpc>
              <a:buNone/>
            </a:pPr>
            <a:r>
              <a:rPr lang="el-GR" altLang="en-US" dirty="0" err="1">
                <a:cs typeface="Tahoma" panose="020B0604030504040204" pitchFamily="34" charset="0"/>
              </a:rPr>
              <a:t>αα</a:t>
            </a:r>
            <a:r>
              <a:rPr lang="el-GR" altLang="en-US" dirty="0">
                <a:cs typeface="Tahoma" panose="020B0604030504040204" pitchFamily="34" charset="0"/>
              </a:rPr>
              <a:t>) Κοινό και εξειδικευμένο πρόγραμμα, που καθορίζεται με πρόταση του οικείου ΚΕΔΔΥ για τους μαθητές με ηπιότερης μορφής ειδικές εκπαιδευτικές ανάγκες, το οποίο για κάθε μαθητή δεν θα υπερβαίνει τις δεκαπέντε (15) διδακτικές ώρες εβδομαδιαίως. </a:t>
            </a:r>
            <a:endParaRPr lang="en-US" altLang="en-US" dirty="0">
              <a:cs typeface="Tahoma" panose="020B0604030504040204" pitchFamily="34" charset="0"/>
            </a:endParaRPr>
          </a:p>
          <a:p>
            <a:pPr marL="0" indent="0">
              <a:lnSpc>
                <a:spcPct val="80000"/>
              </a:lnSpc>
              <a:buNone/>
            </a:pPr>
            <a:r>
              <a:rPr lang="el-GR" altLang="en-US" dirty="0">
                <a:cs typeface="Tahoma" panose="020B0604030504040204" pitchFamily="34" charset="0"/>
              </a:rPr>
              <a:t>Στα ΤΕ μπορούν να φοιτούν και μαθητές χωρίς γνωμάτευση από διαγνωστικό φορέα, κατόπιν σύμφωνης γνώμης του σχολικού συμβούλου ΕΑΕ. </a:t>
            </a:r>
            <a:endParaRPr lang="en-US" altLang="en-US" dirty="0">
              <a:cs typeface="Tahoma" panose="020B0604030504040204" pitchFamily="34" charset="0"/>
            </a:endParaRPr>
          </a:p>
        </p:txBody>
      </p:sp>
    </p:spTree>
    <p:extLst>
      <p:ext uri="{BB962C8B-B14F-4D97-AF65-F5344CB8AC3E}">
        <p14:creationId xmlns:p14="http://schemas.microsoft.com/office/powerpoint/2010/main" val="367567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Ο Νόμος </a:t>
            </a:r>
            <a:r>
              <a:rPr lang="el-GR" dirty="0"/>
              <a:t>1143/81 (1)</a:t>
            </a:r>
            <a:endParaRPr lang="en-US" dirty="0"/>
          </a:p>
        </p:txBody>
      </p:sp>
      <p:sp>
        <p:nvSpPr>
          <p:cNvPr id="3" name="Content Placeholder 2"/>
          <p:cNvSpPr>
            <a:spLocks noGrp="1"/>
          </p:cNvSpPr>
          <p:nvPr>
            <p:ph idx="1"/>
          </p:nvPr>
        </p:nvSpPr>
        <p:spPr/>
        <p:txBody>
          <a:bodyPr>
            <a:normAutofit fontScale="77500" lnSpcReduction="20000"/>
          </a:bodyPr>
          <a:lstStyle/>
          <a:p>
            <a:pPr marL="0">
              <a:lnSpc>
                <a:spcPct val="120000"/>
              </a:lnSpc>
              <a:spcBef>
                <a:spcPts val="0"/>
              </a:spcBef>
              <a:buFont typeface="Wingdings" panose="05000000000000000000" pitchFamily="2" charset="2"/>
              <a:buChar char="§"/>
              <a:defRPr/>
            </a:pPr>
            <a:r>
              <a:rPr lang="el-GR" sz="3100" dirty="0"/>
              <a:t>Ο νόμος </a:t>
            </a:r>
            <a:r>
              <a:rPr lang="el-GR" sz="3100" b="1" dirty="0"/>
              <a:t>1143/81</a:t>
            </a:r>
            <a:r>
              <a:rPr lang="el-GR" sz="3100" dirty="0"/>
              <a:t> αποτελεί τον πρώτο ολοκληρωμένο νόμο στην ιστορία της Ειδικής Αγωγής (μαζί με το συμπληρωματικό Προεδρικό Διάταγμα </a:t>
            </a:r>
            <a:r>
              <a:rPr lang="el-GR" sz="3100" b="1" dirty="0"/>
              <a:t>603/82</a:t>
            </a:r>
            <a:r>
              <a:rPr lang="el-GR" sz="3100" dirty="0"/>
              <a:t>) </a:t>
            </a:r>
          </a:p>
          <a:p>
            <a:pPr marL="0">
              <a:lnSpc>
                <a:spcPct val="120000"/>
              </a:lnSpc>
              <a:spcBef>
                <a:spcPts val="0"/>
              </a:spcBef>
              <a:buFont typeface="Wingdings" panose="05000000000000000000" pitchFamily="2" charset="2"/>
              <a:buChar char="§"/>
              <a:defRPr/>
            </a:pPr>
            <a:r>
              <a:rPr lang="el-GR" sz="3100" dirty="0"/>
              <a:t>Ο νόμος </a:t>
            </a:r>
            <a:r>
              <a:rPr lang="el-GR" sz="3100" b="1" dirty="0"/>
              <a:t>1143/81</a:t>
            </a:r>
            <a:r>
              <a:rPr lang="el-GR" sz="3100" dirty="0"/>
              <a:t> καθώς και το Προεδρικό Διάταγμα 603/82 επικρίθηκε γιατί:</a:t>
            </a:r>
          </a:p>
          <a:p>
            <a:pPr marL="0">
              <a:lnSpc>
                <a:spcPct val="120000"/>
              </a:lnSpc>
              <a:spcBef>
                <a:spcPts val="0"/>
              </a:spcBef>
              <a:buFont typeface="Wingdings" panose="05000000000000000000" pitchFamily="2" charset="2"/>
              <a:buChar char="§"/>
              <a:defRPr/>
            </a:pPr>
            <a:r>
              <a:rPr lang="el-GR" sz="3100" dirty="0"/>
              <a:t>ενίσχυε το διαχωρισμό ανάμεσα σε φυσιολογικά και μη φυσιολογικά άτομα,</a:t>
            </a:r>
          </a:p>
          <a:p>
            <a:pPr marL="0">
              <a:lnSpc>
                <a:spcPct val="120000"/>
              </a:lnSpc>
              <a:spcBef>
                <a:spcPts val="0"/>
              </a:spcBef>
              <a:buFont typeface="Wingdings" panose="05000000000000000000" pitchFamily="2" charset="2"/>
              <a:buChar char="§"/>
              <a:defRPr/>
            </a:pPr>
            <a:r>
              <a:rPr lang="el-GR" sz="3100" dirty="0"/>
              <a:t>κατέτασσε τους μαθητές σε 12 κατηγορίες προβληματικών ατόμων ανάλογα με την μειονεξία που παρουσιάζουν,</a:t>
            </a:r>
          </a:p>
          <a:p>
            <a:pPr marL="0">
              <a:lnSpc>
                <a:spcPct val="120000"/>
              </a:lnSpc>
              <a:spcBef>
                <a:spcPts val="0"/>
              </a:spcBef>
              <a:buFont typeface="Wingdings" panose="05000000000000000000" pitchFamily="2" charset="2"/>
              <a:buChar char="§"/>
              <a:defRPr/>
            </a:pPr>
            <a:r>
              <a:rPr lang="el-GR" sz="3100" dirty="0"/>
              <a:t>περιθωριοποιούσε την Ειδική Αγωγή από τον κορμό της Γενικής Εκπαίδευσης.</a:t>
            </a:r>
          </a:p>
          <a:p>
            <a:endParaRPr lang="en-US" dirty="0"/>
          </a:p>
        </p:txBody>
      </p:sp>
    </p:spTree>
    <p:extLst>
      <p:ext uri="{BB962C8B-B14F-4D97-AF65-F5344CB8AC3E}">
        <p14:creationId xmlns:p14="http://schemas.microsoft.com/office/powerpoint/2010/main" val="1624598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(5)</a:t>
            </a:r>
            <a:endParaRPr lang="en-US" dirty="0"/>
          </a:p>
        </p:txBody>
      </p:sp>
      <p:sp>
        <p:nvSpPr>
          <p:cNvPr id="3" name="Content Placeholder 2"/>
          <p:cNvSpPr>
            <a:spLocks noGrp="1"/>
          </p:cNvSpPr>
          <p:nvPr>
            <p:ph idx="1"/>
          </p:nvPr>
        </p:nvSpPr>
        <p:spPr>
          <a:xfrm>
            <a:off x="457200" y="1916832"/>
            <a:ext cx="8229600" cy="4209331"/>
          </a:xfrm>
        </p:spPr>
        <p:txBody>
          <a:bodyPr>
            <a:normAutofit/>
          </a:bodyPr>
          <a:lstStyle/>
          <a:p>
            <a:pPr marL="0" indent="0">
              <a:lnSpc>
                <a:spcPct val="80000"/>
              </a:lnSpc>
              <a:buNone/>
              <a:defRPr/>
            </a:pPr>
            <a:r>
              <a:rPr lang="el-GR" altLang="en-US" dirty="0" err="1">
                <a:cs typeface="Tahoma" pitchFamily="34" charset="0"/>
              </a:rPr>
              <a:t>ββ</a:t>
            </a:r>
            <a:r>
              <a:rPr lang="el-GR" altLang="en-US" dirty="0">
                <a:cs typeface="Tahoma" pitchFamily="34" charset="0"/>
              </a:rPr>
              <a:t>) Εξειδικευμένο ομαδικό ή εξατομικευμένο πρόγραμμα, που καθορίζεται με πρόταση του οικείου ΚΕΔΔΥ, για τους μαθητές με σοβαρότερης μορφής ειδικές εκπαιδευτικές ανάγκες. </a:t>
            </a:r>
          </a:p>
          <a:p>
            <a:pPr marL="0" indent="0">
              <a:lnSpc>
                <a:spcPct val="80000"/>
              </a:lnSpc>
              <a:buNone/>
              <a:defRPr/>
            </a:pPr>
            <a:r>
              <a:rPr lang="el-GR" altLang="en-US" dirty="0">
                <a:cs typeface="Tahoma" pitchFamily="34" charset="0"/>
              </a:rPr>
              <a:t>Το εξειδικευμένο πρόγραμμα μπορεί να είναι ανεξάρτητο από το κοινό, σύμφωνα με τις ανάγκες των μαθητών. </a:t>
            </a:r>
          </a:p>
        </p:txBody>
      </p:sp>
    </p:spTree>
    <p:extLst>
      <p:ext uri="{BB962C8B-B14F-4D97-AF65-F5344CB8AC3E}">
        <p14:creationId xmlns:p14="http://schemas.microsoft.com/office/powerpoint/2010/main" val="170106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(6)</a:t>
            </a:r>
            <a:endParaRPr lang="en-US" dirty="0"/>
          </a:p>
        </p:txBody>
      </p:sp>
      <p:sp>
        <p:nvSpPr>
          <p:cNvPr id="3" name="Content Placeholder 2"/>
          <p:cNvSpPr>
            <a:spLocks noGrp="1"/>
          </p:cNvSpPr>
          <p:nvPr>
            <p:ph idx="1"/>
          </p:nvPr>
        </p:nvSpPr>
        <p:spPr>
          <a:xfrm>
            <a:off x="457200" y="1739949"/>
            <a:ext cx="8229600" cy="4569371"/>
          </a:xfrm>
        </p:spPr>
        <p:txBody>
          <a:bodyPr>
            <a:normAutofit fontScale="85000" lnSpcReduction="10000"/>
          </a:bodyPr>
          <a:lstStyle/>
          <a:p>
            <a:pPr marL="514350" indent="-514350">
              <a:lnSpc>
                <a:spcPct val="120000"/>
              </a:lnSpc>
              <a:spcBef>
                <a:spcPts val="0"/>
              </a:spcBef>
              <a:buFont typeface="+mj-lt"/>
              <a:buAutoNum type="arabicPeriod" startAt="4"/>
              <a:defRPr/>
            </a:pPr>
            <a:r>
              <a:rPr lang="el-GR" altLang="en-US" dirty="0" smtClean="0">
                <a:cs typeface="Tahoma" pitchFamily="34" charset="0"/>
              </a:rPr>
              <a:t>Όταν </a:t>
            </a:r>
            <a:r>
              <a:rPr lang="el-GR" altLang="en-US" dirty="0">
                <a:cs typeface="Tahoma" pitchFamily="34" charset="0"/>
              </a:rPr>
              <a:t>η φοίτηση των μαθητών με αναπηρία και ειδικές εκπαιδευτικές ανάγκες καθίσταται ιδιαίτερα δύσκολη στα σχολεία του κοινού εκπαιδευτικού προγράμματος ή στα τμήματα ένταξης, λόγω των ειδικών εκπαιδευτικών αναγκών τους, η εκπαίδευση των μαθητών αυτών παρέχεται</a:t>
            </a:r>
            <a:r>
              <a:rPr lang="el-GR" altLang="en-US" dirty="0" smtClean="0">
                <a:cs typeface="Tahoma" pitchFamily="34" charset="0"/>
              </a:rPr>
              <a:t>:</a:t>
            </a:r>
          </a:p>
          <a:p>
            <a:pPr marL="0" indent="0">
              <a:lnSpc>
                <a:spcPct val="120000"/>
              </a:lnSpc>
              <a:spcBef>
                <a:spcPts val="0"/>
              </a:spcBef>
              <a:buNone/>
              <a:defRPr/>
            </a:pPr>
            <a:r>
              <a:rPr lang="el-GR" altLang="en-US" dirty="0" smtClean="0">
                <a:cs typeface="Tahoma" pitchFamily="34" charset="0"/>
              </a:rPr>
              <a:t> </a:t>
            </a:r>
            <a:endParaRPr lang="el-GR" altLang="en-US" dirty="0">
              <a:cs typeface="Tahoma" pitchFamily="34" charset="0"/>
            </a:endParaRPr>
          </a:p>
          <a:p>
            <a:pPr marL="0" indent="0">
              <a:lnSpc>
                <a:spcPct val="120000"/>
              </a:lnSpc>
              <a:spcBef>
                <a:spcPts val="0"/>
              </a:spcBef>
              <a:buNone/>
              <a:defRPr/>
            </a:pPr>
            <a:r>
              <a:rPr lang="el-GR" altLang="en-US" dirty="0">
                <a:cs typeface="Tahoma" pitchFamily="34" charset="0"/>
              </a:rPr>
              <a:t>α) Σε αυτοτελείς Σχολικές Μονάδες Ειδικής Αγωγής και Εκπαίδευσης (Σ.Μ.Ε.Α.Ε.). </a:t>
            </a:r>
          </a:p>
        </p:txBody>
      </p:sp>
    </p:spTree>
    <p:extLst>
      <p:ext uri="{BB962C8B-B14F-4D97-AF65-F5344CB8AC3E}">
        <p14:creationId xmlns:p14="http://schemas.microsoft.com/office/powerpoint/2010/main" val="3792571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altLang="en-US" dirty="0"/>
              <a:t>Άρθρο 6 </a:t>
            </a:r>
            <a:r>
              <a:rPr lang="en-US" altLang="en-US" dirty="0"/>
              <a:t/>
            </a:r>
            <a:br>
              <a:rPr lang="en-US" altLang="en-US" dirty="0"/>
            </a:br>
            <a:r>
              <a:rPr lang="el-GR" altLang="en-US" dirty="0"/>
              <a:t>Φοίτηση </a:t>
            </a:r>
            <a:r>
              <a:rPr lang="el-GR" altLang="en-US" dirty="0"/>
              <a:t>(7)</a:t>
            </a:r>
            <a:endParaRPr lang="en-US" dirty="0"/>
          </a:p>
        </p:txBody>
      </p:sp>
      <p:sp>
        <p:nvSpPr>
          <p:cNvPr id="3" name="Content Placeholder 2"/>
          <p:cNvSpPr>
            <a:spLocks noGrp="1"/>
          </p:cNvSpPr>
          <p:nvPr>
            <p:ph idx="1"/>
          </p:nvPr>
        </p:nvSpPr>
        <p:spPr>
          <a:xfrm>
            <a:off x="457200" y="1811957"/>
            <a:ext cx="8229600" cy="4569371"/>
          </a:xfrm>
        </p:spPr>
        <p:txBody>
          <a:bodyPr>
            <a:normAutofit fontScale="70000" lnSpcReduction="20000"/>
          </a:bodyPr>
          <a:lstStyle/>
          <a:p>
            <a:pPr marL="0" indent="0">
              <a:lnSpc>
                <a:spcPct val="120000"/>
              </a:lnSpc>
              <a:spcBef>
                <a:spcPts val="0"/>
              </a:spcBef>
              <a:buNone/>
              <a:defRPr/>
            </a:pPr>
            <a:r>
              <a:rPr lang="el-GR" altLang="en-US" dirty="0">
                <a:cs typeface="Tahoma" pitchFamily="34" charset="0"/>
              </a:rPr>
              <a:t>β) Σε σχολεία ή τμήματα που λειτουργούν είτε ως αυτοτελή είτε ως παραρτήματα άλλων σχολείων σε νοσοκομεία, κέντρα αποκατάστασης, ιδρύματα αγωγής ανηλίκων, σε ιδρύματα χρονίως πασχόντων ή σε υπηρεσίες εκπαίδευσης και αποκατάστασης των Μονάδων Ψυχικής Υγείας, εφόσον σε αυτά διαβιούν άτομα σχολικής ηλικίας με αναπηρία και ειδικές εκπαιδευτικές ανάγκες. </a:t>
            </a:r>
            <a:endParaRPr lang="el-GR" altLang="en-US" dirty="0" smtClean="0">
              <a:cs typeface="Tahoma" pitchFamily="34" charset="0"/>
            </a:endParaRPr>
          </a:p>
          <a:p>
            <a:pPr marL="0" indent="0">
              <a:lnSpc>
                <a:spcPct val="120000"/>
              </a:lnSpc>
              <a:spcBef>
                <a:spcPts val="0"/>
              </a:spcBef>
              <a:buNone/>
              <a:defRPr/>
            </a:pPr>
            <a:endParaRPr lang="el-GR" altLang="en-US" dirty="0" smtClean="0">
              <a:cs typeface="Tahoma" pitchFamily="34" charset="0"/>
            </a:endParaRPr>
          </a:p>
          <a:p>
            <a:pPr marL="0" indent="0">
              <a:lnSpc>
                <a:spcPct val="120000"/>
              </a:lnSpc>
              <a:spcBef>
                <a:spcPts val="0"/>
              </a:spcBef>
              <a:buNone/>
              <a:defRPr/>
            </a:pPr>
            <a:r>
              <a:rPr lang="el-GR" dirty="0"/>
              <a:t>γ) </a:t>
            </a:r>
            <a:r>
              <a:rPr lang="el-GR" b="1" dirty="0"/>
              <a:t>Με διδασκαλία στο σπίτι, </a:t>
            </a:r>
            <a:r>
              <a:rPr lang="el-GR" dirty="0"/>
              <a:t>όταν αυτή κρίνεται αναγκαία, για σοβαρά βραχυχρόνια ή χρόνια προβλήματα υγείας, τα οποία δεν επιτρέπουν τη μετακίνηση και φοίτηση των μαθητών στο σχολείο.</a:t>
            </a:r>
          </a:p>
          <a:p>
            <a:pPr marL="0" indent="0">
              <a:lnSpc>
                <a:spcPct val="120000"/>
              </a:lnSpc>
              <a:spcBef>
                <a:spcPts val="0"/>
              </a:spcBef>
              <a:buNone/>
              <a:defRPr/>
            </a:pPr>
            <a:endParaRPr lang="el-GR" altLang="en-US" dirty="0">
              <a:cs typeface="Tahoma" pitchFamily="34" charset="0"/>
            </a:endParaRPr>
          </a:p>
        </p:txBody>
      </p:sp>
    </p:spTree>
    <p:extLst>
      <p:ext uri="{BB962C8B-B14F-4D97-AF65-F5344CB8AC3E}">
        <p14:creationId xmlns:p14="http://schemas.microsoft.com/office/powerpoint/2010/main" val="482193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a:t>
            </a:r>
            <a:r>
              <a:rPr lang="en-US" dirty="0"/>
              <a:t>8 </a:t>
            </a:r>
            <a:r>
              <a:rPr lang="el-GR" dirty="0"/>
              <a:t/>
            </a:r>
            <a:br>
              <a:rPr lang="el-GR" dirty="0"/>
            </a:br>
            <a:r>
              <a:rPr lang="el-GR" dirty="0"/>
              <a:t>Σχολικές Μονάδες </a:t>
            </a:r>
            <a:r>
              <a:rPr lang="el-GR" dirty="0"/>
              <a:t>(1)</a:t>
            </a:r>
            <a:endParaRPr lang="en-US" dirty="0"/>
          </a:p>
        </p:txBody>
      </p:sp>
      <p:sp>
        <p:nvSpPr>
          <p:cNvPr id="3" name="Content Placeholder 2"/>
          <p:cNvSpPr>
            <a:spLocks noGrp="1"/>
          </p:cNvSpPr>
          <p:nvPr>
            <p:ph idx="1"/>
          </p:nvPr>
        </p:nvSpPr>
        <p:spPr>
          <a:xfrm>
            <a:off x="457200" y="1711349"/>
            <a:ext cx="8229600" cy="4525963"/>
          </a:xfrm>
        </p:spPr>
        <p:txBody>
          <a:bodyPr>
            <a:normAutofit/>
          </a:bodyPr>
          <a:lstStyle/>
          <a:p>
            <a:pPr marL="514350" indent="-514350">
              <a:lnSpc>
                <a:spcPct val="90000"/>
              </a:lnSpc>
              <a:buFont typeface="+mj-lt"/>
              <a:buAutoNum type="arabicPeriod"/>
              <a:defRPr/>
            </a:pPr>
            <a:r>
              <a:rPr lang="el-GR" dirty="0" smtClean="0"/>
              <a:t>Ως  </a:t>
            </a:r>
            <a:r>
              <a:rPr lang="el-GR" dirty="0"/>
              <a:t>Σ.Μ.Ε.Α.Ε. ορίζονται:</a:t>
            </a:r>
          </a:p>
          <a:p>
            <a:pPr>
              <a:lnSpc>
                <a:spcPct val="90000"/>
              </a:lnSpc>
              <a:buNone/>
              <a:defRPr/>
            </a:pPr>
            <a:r>
              <a:rPr lang="el-GR" dirty="0"/>
              <a:t>α) Για την πρωτοβάθμια </a:t>
            </a:r>
            <a:r>
              <a:rPr lang="el-GR" dirty="0" smtClean="0"/>
              <a:t>εκπαίδευση:</a:t>
            </a:r>
          </a:p>
          <a:p>
            <a:pPr marL="971550" lvl="1" indent="-571500">
              <a:lnSpc>
                <a:spcPct val="90000"/>
              </a:lnSpc>
              <a:buFont typeface="+mj-lt"/>
              <a:buAutoNum type="romanLcPeriod"/>
              <a:defRPr/>
            </a:pPr>
            <a:r>
              <a:rPr lang="el-GR" dirty="0" smtClean="0"/>
              <a:t>τα </a:t>
            </a:r>
            <a:r>
              <a:rPr lang="el-GR" dirty="0"/>
              <a:t>νηπιαγωγεία ΕΑΕ για μαθητές μέχρι το 7ο</a:t>
            </a:r>
            <a:r>
              <a:rPr lang="en-US" dirty="0"/>
              <a:t> </a:t>
            </a:r>
            <a:r>
              <a:rPr lang="el-GR" dirty="0"/>
              <a:t>έτος της ηλικίας τους </a:t>
            </a:r>
            <a:r>
              <a:rPr lang="el-GR" dirty="0" smtClean="0"/>
              <a:t>και</a:t>
            </a:r>
          </a:p>
          <a:p>
            <a:pPr marL="971550" lvl="1" indent="-571500">
              <a:lnSpc>
                <a:spcPct val="90000"/>
              </a:lnSpc>
              <a:buFont typeface="+mj-lt"/>
              <a:buAutoNum type="romanLcPeriod"/>
              <a:defRPr/>
            </a:pPr>
            <a:r>
              <a:rPr lang="el-GR" dirty="0" smtClean="0"/>
              <a:t>τα </a:t>
            </a:r>
            <a:r>
              <a:rPr lang="el-GR" dirty="0"/>
              <a:t>δημοτικά σχολεία ΕΑΕ για μαθητές μέχρι το 14ο έτος της ηλικίας</a:t>
            </a:r>
            <a:r>
              <a:rPr lang="en-US" dirty="0"/>
              <a:t> </a:t>
            </a:r>
            <a:r>
              <a:rPr lang="el-GR" dirty="0"/>
              <a:t>τους. Παράταση</a:t>
            </a:r>
            <a:r>
              <a:rPr lang="en-US" dirty="0"/>
              <a:t> </a:t>
            </a:r>
            <a:r>
              <a:rPr lang="el-GR" dirty="0"/>
              <a:t>της φοίτησης μπορεί να γίνει μέχρι το 15ο έτος της ηλικίας των</a:t>
            </a:r>
            <a:r>
              <a:rPr lang="en-US" dirty="0"/>
              <a:t> </a:t>
            </a:r>
            <a:r>
              <a:rPr lang="el-GR" dirty="0"/>
              <a:t>μαθητών, μετά από εισήγηση του οικείου ΚΕΔΔΥ.</a:t>
            </a:r>
          </a:p>
        </p:txBody>
      </p:sp>
    </p:spTree>
    <p:extLst>
      <p:ext uri="{BB962C8B-B14F-4D97-AF65-F5344CB8AC3E}">
        <p14:creationId xmlns:p14="http://schemas.microsoft.com/office/powerpoint/2010/main" val="389182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a:t>
            </a:r>
            <a:r>
              <a:rPr lang="en-US" dirty="0"/>
              <a:t>8 </a:t>
            </a:r>
            <a:r>
              <a:rPr lang="el-GR" dirty="0"/>
              <a:t/>
            </a:r>
            <a:br>
              <a:rPr lang="el-GR" dirty="0"/>
            </a:br>
            <a:r>
              <a:rPr lang="el-GR" dirty="0"/>
              <a:t>Σχολικές Μονάδες </a:t>
            </a:r>
            <a:r>
              <a:rPr lang="el-GR" dirty="0"/>
              <a:t>(2)</a:t>
            </a:r>
            <a:endParaRPr lang="en-US" dirty="0"/>
          </a:p>
        </p:txBody>
      </p:sp>
      <p:sp>
        <p:nvSpPr>
          <p:cNvPr id="3" name="Content Placeholder 2"/>
          <p:cNvSpPr>
            <a:spLocks noGrp="1"/>
          </p:cNvSpPr>
          <p:nvPr>
            <p:ph idx="1"/>
          </p:nvPr>
        </p:nvSpPr>
        <p:spPr>
          <a:xfrm>
            <a:off x="457200" y="1711349"/>
            <a:ext cx="8229600" cy="4525963"/>
          </a:xfrm>
        </p:spPr>
        <p:txBody>
          <a:bodyPr>
            <a:normAutofit/>
          </a:bodyPr>
          <a:lstStyle/>
          <a:p>
            <a:pPr marL="0" indent="0">
              <a:lnSpc>
                <a:spcPct val="90000"/>
              </a:lnSpc>
              <a:buNone/>
              <a:defRPr/>
            </a:pPr>
            <a:r>
              <a:rPr lang="el-GR" dirty="0"/>
              <a:t>β) Για τη δευτεροβάθμια εκπαίδευση:</a:t>
            </a:r>
          </a:p>
          <a:p>
            <a:pPr marL="971550" lvl="1" indent="-571500">
              <a:lnSpc>
                <a:spcPct val="90000"/>
              </a:lnSpc>
              <a:buFont typeface="+mj-lt"/>
              <a:buAutoNum type="romanLcPeriod"/>
              <a:defRPr/>
            </a:pPr>
            <a:r>
              <a:rPr lang="el-GR" dirty="0" smtClean="0"/>
              <a:t>Τα </a:t>
            </a:r>
            <a:r>
              <a:rPr lang="el-GR" dirty="0"/>
              <a:t>Γυμνάσια ΕΑΕ για μαθητές μέχρι το 19ο έτος της ηλικίας τους. Τα γυμνάσια ΕΑΕ περιλαμβάνουν την προκαταρκτική τάξη και τρεις επόμενες τάξεις Α’, Β’ και Γ</a:t>
            </a:r>
            <a:r>
              <a:rPr lang="el-GR" dirty="0" smtClean="0"/>
              <a:t>’.</a:t>
            </a:r>
          </a:p>
          <a:p>
            <a:pPr marL="971550" lvl="1" indent="-571500">
              <a:lnSpc>
                <a:spcPct val="90000"/>
              </a:lnSpc>
              <a:buFont typeface="+mj-lt"/>
              <a:buAutoNum type="romanLcPeriod"/>
              <a:defRPr/>
            </a:pPr>
            <a:r>
              <a:rPr lang="el-GR" dirty="0" smtClean="0"/>
              <a:t>Τα </a:t>
            </a:r>
            <a:r>
              <a:rPr lang="el-GR" dirty="0"/>
              <a:t>Λύκεια ΕΑΕ για μαθητές μέχρι το 23ο έτος της ηλικίας τους. Τα λύκεια ΕΑΕ, περιλαμβάνουν την προκαταρκτική τάξη και τρεις επόμενες τάξεις Α’ , Β’ και Γ’. </a:t>
            </a:r>
          </a:p>
        </p:txBody>
      </p:sp>
    </p:spTree>
    <p:extLst>
      <p:ext uri="{BB962C8B-B14F-4D97-AF65-F5344CB8AC3E}">
        <p14:creationId xmlns:p14="http://schemas.microsoft.com/office/powerpoint/2010/main" val="394663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a:t>
            </a:r>
            <a:r>
              <a:rPr lang="en-US" dirty="0"/>
              <a:t>8 </a:t>
            </a:r>
            <a:r>
              <a:rPr lang="el-GR" dirty="0"/>
              <a:t/>
            </a:r>
            <a:br>
              <a:rPr lang="el-GR" dirty="0"/>
            </a:br>
            <a:r>
              <a:rPr lang="el-GR" dirty="0"/>
              <a:t>Σχολικές Μονάδες </a:t>
            </a:r>
            <a:r>
              <a:rPr lang="el-GR" dirty="0"/>
              <a:t>(3)</a:t>
            </a:r>
            <a:endParaRPr lang="en-US" dirty="0"/>
          </a:p>
        </p:txBody>
      </p:sp>
      <p:sp>
        <p:nvSpPr>
          <p:cNvPr id="3" name="Content Placeholder 2"/>
          <p:cNvSpPr>
            <a:spLocks noGrp="1"/>
          </p:cNvSpPr>
          <p:nvPr>
            <p:ph idx="1"/>
          </p:nvPr>
        </p:nvSpPr>
        <p:spPr>
          <a:xfrm>
            <a:off x="457200" y="1711349"/>
            <a:ext cx="8229600" cy="4525963"/>
          </a:xfrm>
        </p:spPr>
        <p:txBody>
          <a:bodyPr>
            <a:normAutofit fontScale="92500" lnSpcReduction="20000"/>
          </a:bodyPr>
          <a:lstStyle/>
          <a:p>
            <a:pPr marL="0" indent="0">
              <a:lnSpc>
                <a:spcPct val="80000"/>
              </a:lnSpc>
              <a:buNone/>
              <a:defRPr/>
            </a:pPr>
            <a:r>
              <a:rPr lang="el-GR" dirty="0"/>
              <a:t>γ) Για τη δευτεροβάθμια επαγγελματική εκπαίδευση:</a:t>
            </a:r>
          </a:p>
          <a:p>
            <a:pPr marL="971550" lvl="1" indent="-571500">
              <a:lnSpc>
                <a:spcPct val="110000"/>
              </a:lnSpc>
              <a:buFont typeface="+mj-lt"/>
              <a:buAutoNum type="romanLcPeriod"/>
              <a:defRPr/>
            </a:pPr>
            <a:r>
              <a:rPr lang="el-GR" dirty="0" smtClean="0"/>
              <a:t>Τα </a:t>
            </a:r>
            <a:r>
              <a:rPr lang="el-GR" dirty="0"/>
              <a:t>Ειδικά Επαγγελματικά Γυμνάσια, στα </a:t>
            </a:r>
            <a:r>
              <a:rPr lang="el-GR" dirty="0" smtClean="0"/>
              <a:t>οποία εγγράφονται </a:t>
            </a:r>
            <a:r>
              <a:rPr lang="el-GR" dirty="0"/>
              <a:t>απόφοιτοι δημοτικού σχολείου γενικής ή </a:t>
            </a:r>
            <a:r>
              <a:rPr lang="el-GR" dirty="0" smtClean="0"/>
              <a:t>ειδικής εκπαίδευσης </a:t>
            </a:r>
            <a:r>
              <a:rPr lang="el-GR" dirty="0"/>
              <a:t>και στα οποία η φοίτηση διαρκεί πέντε έτη. </a:t>
            </a:r>
            <a:endParaRPr lang="el-GR" dirty="0" smtClean="0"/>
          </a:p>
          <a:p>
            <a:pPr marL="971550" lvl="1" indent="-571500">
              <a:lnSpc>
                <a:spcPct val="110000"/>
              </a:lnSpc>
              <a:buFont typeface="+mj-lt"/>
              <a:buAutoNum type="romanLcPeriod"/>
              <a:defRPr/>
            </a:pPr>
            <a:r>
              <a:rPr lang="el-GR" dirty="0" smtClean="0"/>
              <a:t>Τα </a:t>
            </a:r>
            <a:r>
              <a:rPr lang="el-GR" dirty="0"/>
              <a:t>Ειδικά Επαγγελματικά Λύκεια στα οποία η φοίτηση διαρκεί τέσσερα </a:t>
            </a:r>
            <a:r>
              <a:rPr lang="el-GR" dirty="0" smtClean="0"/>
              <a:t>έτη.</a:t>
            </a:r>
          </a:p>
          <a:p>
            <a:pPr marL="971550" lvl="1" indent="-571500">
              <a:lnSpc>
                <a:spcPct val="110000"/>
              </a:lnSpc>
              <a:buFont typeface="+mj-lt"/>
              <a:buAutoNum type="romanLcPeriod"/>
              <a:defRPr/>
            </a:pPr>
            <a:r>
              <a:rPr lang="el-GR" dirty="0" smtClean="0"/>
              <a:t>Την </a:t>
            </a:r>
            <a:r>
              <a:rPr lang="el-GR" dirty="0"/>
              <a:t>Ειδική Επαγγελματική Σχολή, στην οποία εγγράφονται απόφοιτοι επαγγελματικού γυμνασίου και στην οποία η φοίτηση διαρκεί τέσσερα έτη.</a:t>
            </a:r>
          </a:p>
        </p:txBody>
      </p:sp>
    </p:spTree>
    <p:extLst>
      <p:ext uri="{BB962C8B-B14F-4D97-AF65-F5344CB8AC3E}">
        <p14:creationId xmlns:p14="http://schemas.microsoft.com/office/powerpoint/2010/main" val="2329924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l-GR" dirty="0"/>
              <a:t>Άρθρο </a:t>
            </a:r>
            <a:r>
              <a:rPr lang="en-US" dirty="0"/>
              <a:t>8 </a:t>
            </a:r>
            <a:r>
              <a:rPr lang="el-GR" dirty="0"/>
              <a:t/>
            </a:r>
            <a:br>
              <a:rPr lang="el-GR" dirty="0"/>
            </a:br>
            <a:r>
              <a:rPr lang="el-GR" dirty="0"/>
              <a:t>Σχολικές Μονάδες </a:t>
            </a:r>
            <a:r>
              <a:rPr lang="el-GR" dirty="0"/>
              <a:t>(4)</a:t>
            </a:r>
            <a:endParaRPr lang="en-US" dirty="0"/>
          </a:p>
        </p:txBody>
      </p:sp>
      <p:sp>
        <p:nvSpPr>
          <p:cNvPr id="3" name="Content Placeholder 2"/>
          <p:cNvSpPr>
            <a:spLocks noGrp="1"/>
          </p:cNvSpPr>
          <p:nvPr>
            <p:ph idx="1"/>
          </p:nvPr>
        </p:nvSpPr>
        <p:spPr>
          <a:xfrm>
            <a:off x="457200" y="1711349"/>
            <a:ext cx="8229600" cy="4525963"/>
          </a:xfrm>
        </p:spPr>
        <p:txBody>
          <a:bodyPr>
            <a:normAutofit/>
          </a:bodyPr>
          <a:lstStyle/>
          <a:p>
            <a:pPr marL="971550" lvl="1" indent="-571500">
              <a:lnSpc>
                <a:spcPct val="80000"/>
              </a:lnSpc>
              <a:buFont typeface="+mj-lt"/>
              <a:buAutoNum type="romanLcPeriod" startAt="4"/>
              <a:defRPr/>
            </a:pPr>
            <a:r>
              <a:rPr lang="el-GR" dirty="0" smtClean="0"/>
              <a:t>Τα </a:t>
            </a:r>
            <a:r>
              <a:rPr lang="el-GR" dirty="0"/>
              <a:t>Εργαστήρια Ειδικής Επαγγελματικής Εκπαίδευσης και Κατάρτισης (ΕΕΕΕΚ) στα οποία η φοίτηση διαρκεί από πέντε μέχρι οκτώ χρόνια. Στα ΕΕΕΕΚ εγγράφονται απόφοιτοι δημοτικών σχολείων γενικής ή ειδικής εκπαίδευσης.</a:t>
            </a:r>
          </a:p>
          <a:p>
            <a:pPr>
              <a:lnSpc>
                <a:spcPct val="80000"/>
              </a:lnSpc>
              <a:buNone/>
              <a:defRPr/>
            </a:pPr>
            <a:endParaRPr lang="el-GR" dirty="0"/>
          </a:p>
          <a:p>
            <a:pPr>
              <a:lnSpc>
                <a:spcPct val="80000"/>
              </a:lnSpc>
              <a:buFont typeface="Wingdings" pitchFamily="2" charset="2"/>
              <a:buChar char="Ø"/>
              <a:defRPr/>
            </a:pPr>
            <a:r>
              <a:rPr lang="el-GR" dirty="0"/>
              <a:t>Στα σχολεία Ε.Α.Ε. εφαρμόζονται ειδικά προσαρμοσμένα αναλυτικά και διδακτικά προγράμματα. </a:t>
            </a:r>
          </a:p>
        </p:txBody>
      </p:sp>
    </p:spTree>
    <p:extLst>
      <p:ext uri="{BB962C8B-B14F-4D97-AF65-F5344CB8AC3E}">
        <p14:creationId xmlns:p14="http://schemas.microsoft.com/office/powerpoint/2010/main" val="2560579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vert="horz" lIns="91440" tIns="45720" rIns="91440" bIns="45720" rtlCol="0" anchor="ctr">
            <a:normAutofit fontScale="90000"/>
          </a:bodyPr>
          <a:lstStyle/>
          <a:p>
            <a:r>
              <a:rPr lang="el-GR" dirty="0"/>
              <a:t>Αποτιμώντας τη νομοθεσία της ειδικής αγωγής από το 1981 έως </a:t>
            </a:r>
            <a:r>
              <a:rPr lang="el-GR" dirty="0"/>
              <a:t>σήμερα (1)</a:t>
            </a:r>
            <a:endParaRPr lang="en-US" dirty="0"/>
          </a:p>
        </p:txBody>
      </p:sp>
      <p:sp>
        <p:nvSpPr>
          <p:cNvPr id="3" name="Content Placeholder 2"/>
          <p:cNvSpPr>
            <a:spLocks noGrp="1"/>
          </p:cNvSpPr>
          <p:nvPr>
            <p:ph idx="1"/>
          </p:nvPr>
        </p:nvSpPr>
        <p:spPr>
          <a:xfrm>
            <a:off x="457200" y="1855365"/>
            <a:ext cx="8229600" cy="4525963"/>
          </a:xfrm>
        </p:spPr>
        <p:txBody>
          <a:bodyPr>
            <a:noAutofit/>
          </a:bodyPr>
          <a:lstStyle/>
          <a:p>
            <a:pPr>
              <a:lnSpc>
                <a:spcPct val="80000"/>
              </a:lnSpc>
              <a:buFont typeface="Wingdings" panose="05000000000000000000" pitchFamily="2" charset="2"/>
              <a:buChar char="§"/>
              <a:defRPr/>
            </a:pPr>
            <a:r>
              <a:rPr lang="el-GR" sz="2400" dirty="0"/>
              <a:t>Αποτιμώντας τη νομοθεσία της ειδικής αγωγής από το 1981 έως σήμερα παρατηρούμε συνολικά την πρόθεση ελέγχου του μαθητικού πληθυσμού με αναπηρίες στο εκπαιδευτικό σύστημα. </a:t>
            </a:r>
          </a:p>
          <a:p>
            <a:pPr>
              <a:lnSpc>
                <a:spcPct val="80000"/>
              </a:lnSpc>
              <a:buFont typeface="Wingdings" panose="05000000000000000000" pitchFamily="2" charset="2"/>
              <a:buChar char="§"/>
              <a:defRPr/>
            </a:pPr>
            <a:r>
              <a:rPr lang="el-GR" sz="2400" dirty="0"/>
              <a:t>Ιδιαίτερα στους δύο τελευταίους νόμους της ειδικής αγωγής στον 2817/2000 και στον 3699/2008, επιχειρείται ο εκσυγχρονισμός του ελέγχου με τη θεσμοθέτηση εκπαιδευτικών διαγνωστικών φορέων (ΚΔΑΥ και ΚΕΔΔΥ αντίστοιχα). </a:t>
            </a:r>
          </a:p>
          <a:p>
            <a:pPr>
              <a:lnSpc>
                <a:spcPct val="80000"/>
              </a:lnSpc>
              <a:buFont typeface="Wingdings" panose="05000000000000000000" pitchFamily="2" charset="2"/>
              <a:buChar char="§"/>
              <a:defRPr/>
            </a:pPr>
            <a:r>
              <a:rPr lang="el-GR" sz="2400" dirty="0"/>
              <a:t>Η μετάθεση των αρμοδιοτήτων διάγνωσης από τους φορείς υγείας σε εκπαιδευτικούς φορείς δεν προβάλει ως πράξη </a:t>
            </a:r>
            <a:r>
              <a:rPr lang="el-GR" sz="2400" dirty="0" err="1"/>
              <a:t>αποιατρικοποίησης</a:t>
            </a:r>
            <a:r>
              <a:rPr lang="el-GR" sz="2400" dirty="0"/>
              <a:t>-χειραφέτησης της ειδικής αγωγής, αλλά ως πράξη θεραπευτικής αντιμετώπισης της γενικής εκπαίδευσης.  </a:t>
            </a:r>
          </a:p>
        </p:txBody>
      </p:sp>
    </p:spTree>
    <p:extLst>
      <p:ext uri="{BB962C8B-B14F-4D97-AF65-F5344CB8AC3E}">
        <p14:creationId xmlns:p14="http://schemas.microsoft.com/office/powerpoint/2010/main" val="3642155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vert="horz" lIns="91440" tIns="45720" rIns="91440" bIns="45720" rtlCol="0" anchor="ctr">
            <a:normAutofit fontScale="90000"/>
          </a:bodyPr>
          <a:lstStyle/>
          <a:p>
            <a:r>
              <a:rPr lang="el-GR" dirty="0"/>
              <a:t>Αποτιμώντας τη νομοθεσία της ειδικής αγωγής από το 1981 έως </a:t>
            </a:r>
            <a:r>
              <a:rPr lang="el-GR" dirty="0"/>
              <a:t>σήμερα (2)</a:t>
            </a:r>
            <a:endParaRPr lang="en-US" dirty="0"/>
          </a:p>
        </p:txBody>
      </p:sp>
      <p:sp>
        <p:nvSpPr>
          <p:cNvPr id="3" name="Content Placeholder 2"/>
          <p:cNvSpPr>
            <a:spLocks noGrp="1"/>
          </p:cNvSpPr>
          <p:nvPr>
            <p:ph idx="1"/>
          </p:nvPr>
        </p:nvSpPr>
        <p:spPr>
          <a:xfrm>
            <a:off x="457200" y="1855365"/>
            <a:ext cx="8229600" cy="4525963"/>
          </a:xfrm>
        </p:spPr>
        <p:txBody>
          <a:bodyPr>
            <a:normAutofit fontScale="85000" lnSpcReduction="20000"/>
          </a:bodyPr>
          <a:lstStyle/>
          <a:p>
            <a:pPr>
              <a:buFont typeface="Wingdings" panose="05000000000000000000" pitchFamily="2" charset="2"/>
              <a:buChar char="§"/>
              <a:defRPr/>
            </a:pPr>
            <a:r>
              <a:rPr lang="el-GR" dirty="0"/>
              <a:t>Στην τελευταία τριακονταετία η ειδική αγωγή δεν αποκόπτεται από την ιατρική αυθεντία, αντίθετα ενισχύει την ιεραρχική τους σχέση. </a:t>
            </a:r>
          </a:p>
          <a:p>
            <a:pPr>
              <a:buFont typeface="Wingdings" panose="05000000000000000000" pitchFamily="2" charset="2"/>
              <a:buChar char="§"/>
              <a:defRPr/>
            </a:pPr>
            <a:r>
              <a:rPr lang="el-GR" dirty="0"/>
              <a:t>Εμφανίζεται να παρακολουθεί την κριτική του ενταξιακού διαλόγου, καθώς με την υφαρπαγή γλωσσικών ενταξιακών όρων ενισχύει τα θεμέλια του εποικοδομήματός της (με τη διάχυση των αρχών της σε ευρύτερα πέραν του ειδικού σχολείου πλαίσια), υπονομεύοντας τον ενταξιακό αγώνα με την εσκεμμένη δημιουργία κλίματος σύγχυσης ως προς στις αρχές, τους σκοπούς και τις πρακτικές της ενταξιακής εκπαίδευσης.</a:t>
            </a:r>
          </a:p>
        </p:txBody>
      </p:sp>
    </p:spTree>
    <p:extLst>
      <p:ext uri="{BB962C8B-B14F-4D97-AF65-F5344CB8AC3E}">
        <p14:creationId xmlns:p14="http://schemas.microsoft.com/office/powerpoint/2010/main" val="1734586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vert="horz" lIns="91440" tIns="45720" rIns="91440" bIns="45720" rtlCol="0" anchor="ctr">
            <a:normAutofit fontScale="90000"/>
          </a:bodyPr>
          <a:lstStyle/>
          <a:p>
            <a:r>
              <a:rPr lang="el-GR" dirty="0"/>
              <a:t>Ανάλυση του ατομικού μοντέλου και της προσέγγισης της αναπηρίας ως προσωπική </a:t>
            </a:r>
            <a:r>
              <a:rPr lang="el-GR" dirty="0"/>
              <a:t>τραγωδία (1)</a:t>
            </a:r>
            <a:endParaRPr lang="en-US" dirty="0"/>
          </a:p>
        </p:txBody>
      </p:sp>
      <p:sp>
        <p:nvSpPr>
          <p:cNvPr id="3" name="Content Placeholder 2"/>
          <p:cNvSpPr>
            <a:spLocks noGrp="1"/>
          </p:cNvSpPr>
          <p:nvPr>
            <p:ph idx="1"/>
          </p:nvPr>
        </p:nvSpPr>
        <p:spPr>
          <a:xfrm>
            <a:off x="457200" y="2132856"/>
            <a:ext cx="8229600" cy="3993307"/>
          </a:xfrm>
        </p:spPr>
        <p:txBody>
          <a:bodyPr>
            <a:noAutofit/>
          </a:bodyPr>
          <a:lstStyle/>
          <a:p>
            <a:pPr>
              <a:spcBef>
                <a:spcPts val="0"/>
              </a:spcBef>
              <a:spcAft>
                <a:spcPts val="600"/>
              </a:spcAft>
              <a:buFont typeface="Wingdings" panose="05000000000000000000" pitchFamily="2" charset="2"/>
              <a:buChar char="§"/>
              <a:defRPr/>
            </a:pPr>
            <a:r>
              <a:rPr lang="el-GR" sz="2400" dirty="0"/>
              <a:t>Για πολλούς η προσέγγιση της αναπηρίας ως προσωπική τραγωδία θεωρείται απόρροια του κλινικού μοντέλου. </a:t>
            </a:r>
            <a:endParaRPr lang="el-GR" sz="2400" dirty="0" smtClean="0"/>
          </a:p>
          <a:p>
            <a:pPr>
              <a:spcBef>
                <a:spcPts val="0"/>
              </a:spcBef>
              <a:spcAft>
                <a:spcPts val="600"/>
              </a:spcAft>
              <a:buFont typeface="Wingdings" panose="05000000000000000000" pitchFamily="2" charset="2"/>
              <a:buChar char="§"/>
              <a:defRPr/>
            </a:pPr>
            <a:r>
              <a:rPr lang="el-GR" sz="2400" dirty="0" smtClean="0"/>
              <a:t>Η </a:t>
            </a:r>
            <a:r>
              <a:rPr lang="el-GR" sz="2400" dirty="0"/>
              <a:t>αναπηρία παρουσιάζεται και εξετάζεται ως ένα προσωπικό πρόβλημα του ατόμου είτε σε νοητικό είτε σε σωματικό επίπεδο. </a:t>
            </a:r>
            <a:endParaRPr lang="el-GR" sz="2400" dirty="0" smtClean="0"/>
          </a:p>
          <a:p>
            <a:pPr>
              <a:spcBef>
                <a:spcPts val="0"/>
              </a:spcBef>
              <a:spcAft>
                <a:spcPts val="600"/>
              </a:spcAft>
              <a:buFont typeface="Wingdings" panose="05000000000000000000" pitchFamily="2" charset="2"/>
              <a:buChar char="§"/>
              <a:defRPr/>
            </a:pPr>
            <a:r>
              <a:rPr lang="el-GR" sz="2400" dirty="0" smtClean="0"/>
              <a:t>Η </a:t>
            </a:r>
            <a:r>
              <a:rPr lang="el-GR" sz="2400" dirty="0"/>
              <a:t>προσέγγιση της αναπηρίας ως προσωπική τραγωδία προσανατολίζεται στους ατομικούς λειτουργικούς περιορισμούς του ατόμου (ατομικό μοντέλο προσέγγισης της αναπηρίας) γεγονός που οδηγεί στην αναζήτηση θεραπείας, προσδίδοντας κατά αυτόν τον τρόπο θεραπευτική προοπτική στην αναπηρία (</a:t>
            </a:r>
            <a:r>
              <a:rPr lang="en-US" sz="2400" dirty="0"/>
              <a:t>Oliver</a:t>
            </a:r>
            <a:r>
              <a:rPr lang="el-GR" sz="2400" dirty="0"/>
              <a:t>, 1983</a:t>
            </a:r>
            <a:r>
              <a:rPr lang="he-IL" sz="2400" dirty="0"/>
              <a:t>ֹ</a:t>
            </a:r>
            <a:r>
              <a:rPr lang="el-GR" sz="2400" dirty="0"/>
              <a:t> </a:t>
            </a:r>
            <a:r>
              <a:rPr lang="en-US" sz="2400" dirty="0"/>
              <a:t>Barnes</a:t>
            </a:r>
            <a:r>
              <a:rPr lang="el-GR" sz="2400" dirty="0"/>
              <a:t> &amp; </a:t>
            </a:r>
            <a:r>
              <a:rPr lang="en-US" sz="2400" dirty="0"/>
              <a:t>Mercer</a:t>
            </a:r>
            <a:r>
              <a:rPr lang="el-GR" sz="2400" dirty="0"/>
              <a:t>, 2003). </a:t>
            </a:r>
          </a:p>
        </p:txBody>
      </p:sp>
    </p:spTree>
    <p:extLst>
      <p:ext uri="{BB962C8B-B14F-4D97-AF65-F5344CB8AC3E}">
        <p14:creationId xmlns:p14="http://schemas.microsoft.com/office/powerpoint/2010/main" val="151372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l-GR" dirty="0"/>
              <a:t>Ο Νόμος </a:t>
            </a:r>
            <a:r>
              <a:rPr lang="el-GR" dirty="0"/>
              <a:t>1143/81 (2)</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20000"/>
              </a:lnSpc>
              <a:spcBef>
                <a:spcPts val="0"/>
              </a:spcBef>
              <a:buNone/>
              <a:defRPr/>
            </a:pPr>
            <a:r>
              <a:rPr lang="el-GR" sz="2800" dirty="0"/>
              <a:t>Ο πρώτος Νόμος 1143/1981 στο </a:t>
            </a:r>
            <a:r>
              <a:rPr lang="el-GR" sz="2800" b="1" dirty="0"/>
              <a:t>πρώτο άρθρο </a:t>
            </a:r>
            <a:r>
              <a:rPr lang="el-GR" sz="2800" dirty="0"/>
              <a:t>ορίζει τον </a:t>
            </a:r>
            <a:r>
              <a:rPr lang="el-GR" sz="2800" b="1" dirty="0"/>
              <a:t>σκοπό</a:t>
            </a:r>
            <a:r>
              <a:rPr lang="el-GR" sz="2800" dirty="0"/>
              <a:t> του ως εξής: </a:t>
            </a:r>
            <a:r>
              <a:rPr lang="en-US" sz="2800" dirty="0"/>
              <a:t/>
            </a:r>
            <a:br>
              <a:rPr lang="en-US" sz="2800" dirty="0"/>
            </a:br>
            <a:r>
              <a:rPr lang="el-GR" altLang="en-US" sz="2800" i="1" dirty="0"/>
              <a:t>Σκοπός του παρόντος νόμου είναι η παροχή ειδικής αγωγής και ειδικής επαγγελματικής εκπαιδεύσεως εις αποκλίνοντα εκ του φυσιολογικού άτομα, η </a:t>
            </a:r>
            <a:r>
              <a:rPr lang="el-GR" altLang="en-US" sz="2800" i="1" dirty="0" err="1"/>
              <a:t>λήψις</a:t>
            </a:r>
            <a:r>
              <a:rPr lang="el-GR" altLang="en-US" sz="2800" i="1" dirty="0"/>
              <a:t> μέτρων κοινωνικής </a:t>
            </a:r>
            <a:r>
              <a:rPr lang="el-GR" altLang="en-US" sz="2800" i="1" dirty="0" err="1"/>
              <a:t>μερίμνης</a:t>
            </a:r>
            <a:r>
              <a:rPr lang="el-GR" altLang="en-US" sz="2800" i="1" dirty="0"/>
              <a:t> και η αντίστοιχος προς τας δυνατότητάς των </a:t>
            </a:r>
            <a:r>
              <a:rPr lang="el-GR" altLang="en-US" sz="2800" i="1" dirty="0" err="1"/>
              <a:t>ένταξις</a:t>
            </a:r>
            <a:r>
              <a:rPr lang="el-GR" altLang="en-US" sz="2800" i="1" dirty="0"/>
              <a:t> αυτών εις την </a:t>
            </a:r>
            <a:r>
              <a:rPr lang="el-GR" altLang="en-US" sz="2800" i="1" dirty="0" err="1"/>
              <a:t>κοινωνικήν</a:t>
            </a:r>
            <a:r>
              <a:rPr lang="el-GR" altLang="en-US" sz="2800" i="1" dirty="0"/>
              <a:t> </a:t>
            </a:r>
            <a:r>
              <a:rPr lang="el-GR" altLang="en-US" sz="2800" i="1" dirty="0" err="1"/>
              <a:t>ζωήν</a:t>
            </a:r>
            <a:r>
              <a:rPr lang="el-GR" altLang="en-US" sz="2800" i="1" dirty="0"/>
              <a:t> και την </a:t>
            </a:r>
            <a:r>
              <a:rPr lang="el-GR" altLang="en-US" sz="2800" i="1" dirty="0" err="1"/>
              <a:t>επαγγελματικήν</a:t>
            </a:r>
            <a:r>
              <a:rPr lang="el-GR" altLang="en-US" sz="2800" i="1" dirty="0"/>
              <a:t> δραστηριότητα, δια της εφαρμογής ειδικών εκπαιδευτικών προγραμμάτων εν </a:t>
            </a:r>
            <a:r>
              <a:rPr lang="el-GR" altLang="en-US" sz="2800" i="1" dirty="0" err="1"/>
              <a:t>συνδυασμώ</a:t>
            </a:r>
            <a:r>
              <a:rPr lang="el-GR" altLang="en-US" sz="2800" i="1" dirty="0"/>
              <a:t> προς ιατρικά και άλλα κοινωνικά μέτρα</a:t>
            </a:r>
            <a:r>
              <a:rPr lang="el-GR" altLang="en-US" sz="2800" dirty="0"/>
              <a:t> (άρθρο 1).</a:t>
            </a:r>
            <a:endParaRPr lang="en-US" altLang="en-US" sz="2800" dirty="0"/>
          </a:p>
          <a:p>
            <a:pPr marL="0" indent="0">
              <a:lnSpc>
                <a:spcPct val="120000"/>
              </a:lnSpc>
              <a:spcBef>
                <a:spcPts val="0"/>
              </a:spcBef>
              <a:buNone/>
              <a:defRPr/>
            </a:pPr>
            <a:endParaRPr lang="en-US" dirty="0"/>
          </a:p>
        </p:txBody>
      </p:sp>
    </p:spTree>
    <p:extLst>
      <p:ext uri="{BB962C8B-B14F-4D97-AF65-F5344CB8AC3E}">
        <p14:creationId xmlns:p14="http://schemas.microsoft.com/office/powerpoint/2010/main" val="259345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vert="horz" lIns="91440" tIns="45720" rIns="91440" bIns="45720" rtlCol="0" anchor="ctr">
            <a:noAutofit/>
          </a:bodyPr>
          <a:lstStyle/>
          <a:p>
            <a:r>
              <a:rPr lang="el-GR" sz="3600" dirty="0"/>
              <a:t>Υπουργική απόφαση  449/2007</a:t>
            </a:r>
            <a:br>
              <a:rPr lang="el-GR" sz="3600" dirty="0"/>
            </a:br>
            <a:r>
              <a:rPr lang="el-GR" sz="3600" dirty="0"/>
              <a:t>ΚΑΘΗΚΟΝΤΑ </a:t>
            </a:r>
            <a:r>
              <a:rPr lang="el-GR" sz="3600" dirty="0"/>
              <a:t>ΚΑΙ ΑΡΜΟΔΙΟΤΗΤΕΣ </a:t>
            </a:r>
            <a:r>
              <a:rPr lang="el-GR" sz="3600" dirty="0"/>
              <a:t>ΕΚΠΑΙΔΕΥΤΙΚΩΝ (1)</a:t>
            </a:r>
            <a:endParaRPr lang="en-US" sz="3600" dirty="0"/>
          </a:p>
        </p:txBody>
      </p:sp>
      <p:sp>
        <p:nvSpPr>
          <p:cNvPr id="3" name="Content Placeholder 2"/>
          <p:cNvSpPr>
            <a:spLocks noGrp="1"/>
          </p:cNvSpPr>
          <p:nvPr>
            <p:ph idx="1"/>
          </p:nvPr>
        </p:nvSpPr>
        <p:spPr>
          <a:xfrm>
            <a:off x="457200" y="2060848"/>
            <a:ext cx="8229600" cy="4065315"/>
          </a:xfrm>
        </p:spPr>
        <p:txBody>
          <a:bodyPr>
            <a:normAutofit fontScale="92500" lnSpcReduction="20000"/>
          </a:bodyPr>
          <a:lstStyle/>
          <a:p>
            <a:pPr>
              <a:buNone/>
              <a:defRPr/>
            </a:pPr>
            <a:r>
              <a:rPr lang="el-GR" b="1" u="sng" dirty="0">
                <a:latin typeface="Times New Roman" pitchFamily="18" charset="0"/>
              </a:rPr>
              <a:t>Εκπαιδευτικοί ειδικών σχολείων</a:t>
            </a:r>
            <a:endParaRPr lang="el-GR" dirty="0">
              <a:latin typeface="Times New Roman" pitchFamily="18" charset="0"/>
            </a:endParaRPr>
          </a:p>
          <a:p>
            <a:pPr>
              <a:buFont typeface="Wingdings" panose="05000000000000000000" pitchFamily="2" charset="2"/>
              <a:buChar char="§"/>
              <a:defRPr/>
            </a:pPr>
            <a:r>
              <a:rPr lang="el-GR" dirty="0" smtClean="0">
                <a:latin typeface="Times New Roman" pitchFamily="18" charset="0"/>
              </a:rPr>
              <a:t>Οργανώνουν</a:t>
            </a:r>
            <a:r>
              <a:rPr lang="el-GR" dirty="0">
                <a:latin typeface="Times New Roman" pitchFamily="18" charset="0"/>
              </a:rPr>
              <a:t>, καταρτίζουν και υλοποιούν σε συνεργασία με το Ε.Ε.Π. το εξατομικευμένο εκπαιδευτικό πρόγραμμα των μαθητών της τάξης τους.</a:t>
            </a:r>
          </a:p>
          <a:p>
            <a:pPr>
              <a:buFont typeface="Wingdings" panose="05000000000000000000" pitchFamily="2" charset="2"/>
              <a:buChar char="§"/>
              <a:defRPr/>
            </a:pPr>
            <a:r>
              <a:rPr lang="el-GR" dirty="0" smtClean="0">
                <a:latin typeface="Times New Roman" pitchFamily="18" charset="0"/>
              </a:rPr>
              <a:t>Καθοδηγούν </a:t>
            </a:r>
            <a:r>
              <a:rPr lang="el-GR" dirty="0">
                <a:latin typeface="Times New Roman" pitchFamily="18" charset="0"/>
              </a:rPr>
              <a:t>τους γονείς σε θέματα αγωγής και βοήθειας στο σπίτι και προτείνουν δραστηριότητες για την</a:t>
            </a:r>
            <a:r>
              <a:rPr lang="en-US" dirty="0">
                <a:latin typeface="Times New Roman" pitchFamily="18" charset="0"/>
              </a:rPr>
              <a:t> </a:t>
            </a:r>
            <a:r>
              <a:rPr lang="el-GR" dirty="0">
                <a:latin typeface="Times New Roman" pitchFamily="18" charset="0"/>
              </a:rPr>
              <a:t>αξιοποίηση του ελεύθερου χρόνου των παιδιών τους.</a:t>
            </a:r>
          </a:p>
          <a:p>
            <a:pPr marL="0" indent="0">
              <a:buNone/>
            </a:pPr>
            <a:endParaRPr lang="en-US" dirty="0"/>
          </a:p>
        </p:txBody>
      </p:sp>
    </p:spTree>
    <p:extLst>
      <p:ext uri="{BB962C8B-B14F-4D97-AF65-F5344CB8AC3E}">
        <p14:creationId xmlns:p14="http://schemas.microsoft.com/office/powerpoint/2010/main" val="54296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vert="horz" lIns="91440" tIns="45720" rIns="91440" bIns="45720" rtlCol="0" anchor="ctr">
            <a:noAutofit/>
          </a:bodyPr>
          <a:lstStyle/>
          <a:p>
            <a:r>
              <a:rPr lang="el-GR" sz="3600" dirty="0"/>
              <a:t>Υπουργική απόφαση  449/2007</a:t>
            </a:r>
            <a:br>
              <a:rPr lang="el-GR" sz="3600" dirty="0"/>
            </a:br>
            <a:r>
              <a:rPr lang="el-GR" sz="3600" dirty="0"/>
              <a:t>ΚΑΘΗΚΟΝΤΑ </a:t>
            </a:r>
            <a:r>
              <a:rPr lang="el-GR" sz="3600" dirty="0"/>
              <a:t>ΚΑΙ ΑΡΜΟΔΙΟΤΗΤΕΣ </a:t>
            </a:r>
            <a:r>
              <a:rPr lang="el-GR" sz="3600" dirty="0"/>
              <a:t>ΕΚΠΑΙΔΕΥΤΙΚΩΝ </a:t>
            </a:r>
            <a:r>
              <a:rPr lang="el-GR" sz="3600" dirty="0" smtClean="0"/>
              <a:t>(2)</a:t>
            </a:r>
            <a:endParaRPr lang="en-US" sz="3600" dirty="0"/>
          </a:p>
        </p:txBody>
      </p:sp>
      <p:sp>
        <p:nvSpPr>
          <p:cNvPr id="3" name="Content Placeholder 2"/>
          <p:cNvSpPr>
            <a:spLocks noGrp="1"/>
          </p:cNvSpPr>
          <p:nvPr>
            <p:ph idx="1"/>
          </p:nvPr>
        </p:nvSpPr>
        <p:spPr>
          <a:xfrm>
            <a:off x="457200" y="2388021"/>
            <a:ext cx="8229600" cy="4065315"/>
          </a:xfrm>
        </p:spPr>
        <p:txBody>
          <a:bodyPr>
            <a:normAutofit/>
          </a:bodyPr>
          <a:lstStyle/>
          <a:p>
            <a:pPr>
              <a:lnSpc>
                <a:spcPct val="80000"/>
              </a:lnSpc>
              <a:buFont typeface="Wingdings" panose="05000000000000000000" pitchFamily="2" charset="2"/>
              <a:buChar char="§"/>
              <a:defRPr/>
            </a:pPr>
            <a:r>
              <a:rPr lang="el-GR" sz="3000" dirty="0" smtClean="0">
                <a:latin typeface="Times New Roman" pitchFamily="18" charset="0"/>
              </a:rPr>
              <a:t>Συνεργάζονται </a:t>
            </a:r>
            <a:r>
              <a:rPr lang="el-GR" sz="3000" dirty="0">
                <a:latin typeface="Times New Roman" pitchFamily="18" charset="0"/>
              </a:rPr>
              <a:t>με το ειδικό επιστημονικό προσωπικό για την αντιμετώπιση των ατομικών αναγκών των μαθητών τους.</a:t>
            </a:r>
          </a:p>
          <a:p>
            <a:pPr>
              <a:lnSpc>
                <a:spcPct val="80000"/>
              </a:lnSpc>
              <a:buFont typeface="Wingdings" panose="05000000000000000000" pitchFamily="2" charset="2"/>
              <a:buChar char="§"/>
              <a:defRPr/>
            </a:pPr>
            <a:r>
              <a:rPr lang="el-GR" sz="3000" dirty="0" smtClean="0">
                <a:latin typeface="Times New Roman" pitchFamily="18" charset="0"/>
              </a:rPr>
              <a:t>Ενημερώνονται </a:t>
            </a:r>
            <a:r>
              <a:rPr lang="el-GR" sz="3000" dirty="0">
                <a:latin typeface="Times New Roman" pitchFamily="18" charset="0"/>
              </a:rPr>
              <a:t>για τα προγράμματα αποκατάστασης των μαθητών τους, τα οποία υλοποιούνται εκτός του σχολείου και συνεργάζονται με τους ειδικούς επιστήμονες.</a:t>
            </a:r>
          </a:p>
          <a:p>
            <a:pPr marL="0" indent="0">
              <a:lnSpc>
                <a:spcPct val="80000"/>
              </a:lnSpc>
              <a:buNone/>
            </a:pPr>
            <a:endParaRPr lang="en-US" sz="3000" dirty="0"/>
          </a:p>
        </p:txBody>
      </p:sp>
    </p:spTree>
    <p:extLst>
      <p:ext uri="{BB962C8B-B14F-4D97-AF65-F5344CB8AC3E}">
        <p14:creationId xmlns:p14="http://schemas.microsoft.com/office/powerpoint/2010/main" val="6268622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vert="horz" lIns="91440" tIns="45720" rIns="91440" bIns="45720" rtlCol="0" anchor="ctr">
            <a:normAutofit fontScale="90000"/>
          </a:bodyPr>
          <a:lstStyle/>
          <a:p>
            <a:r>
              <a:rPr lang="el-GR" dirty="0" err="1"/>
              <a:t>Ιδιογραφικά</a:t>
            </a:r>
            <a:r>
              <a:rPr lang="el-GR" dirty="0"/>
              <a:t> χαρακτηριστικά  του εκπαιδευτικού</a:t>
            </a:r>
            <a:endParaRPr lang="en-US" dirty="0"/>
          </a:p>
        </p:txBody>
      </p:sp>
      <p:sp>
        <p:nvSpPr>
          <p:cNvPr id="3" name="Content Placeholder 2"/>
          <p:cNvSpPr>
            <a:spLocks noGrp="1"/>
          </p:cNvSpPr>
          <p:nvPr>
            <p:ph idx="1"/>
          </p:nvPr>
        </p:nvSpPr>
        <p:spPr>
          <a:xfrm>
            <a:off x="457200" y="1988840"/>
            <a:ext cx="8229600" cy="4137323"/>
          </a:xfrm>
        </p:spPr>
        <p:txBody>
          <a:bodyPr>
            <a:noAutofit/>
          </a:bodyPr>
          <a:lstStyle/>
          <a:p>
            <a:pPr>
              <a:buFont typeface="Wingdings" panose="05000000000000000000" pitchFamily="2" charset="2"/>
              <a:buChar char="§"/>
              <a:defRPr/>
            </a:pPr>
            <a:r>
              <a:rPr lang="el-GR" sz="2600" dirty="0"/>
              <a:t>Υπέρβαση των προσωπικών προκαταλήψεων ως προς την αναπηρία και την ετερότητα.</a:t>
            </a:r>
          </a:p>
          <a:p>
            <a:pPr>
              <a:buFont typeface="Wingdings" panose="05000000000000000000" pitchFamily="2" charset="2"/>
              <a:buChar char="§"/>
              <a:defRPr/>
            </a:pPr>
            <a:r>
              <a:rPr lang="el-GR" sz="2600" dirty="0"/>
              <a:t>Δυνατότητα επικοινωνίας και συνεργασίας με άλλους εμπλεκόμενους φορείς στην εκπαιδευτική διαδικασία, ειδικούς επαγγελματίες και με τους γονείς των μαθητών.</a:t>
            </a:r>
          </a:p>
          <a:p>
            <a:pPr>
              <a:buFont typeface="Wingdings" panose="05000000000000000000" pitchFamily="2" charset="2"/>
              <a:buChar char="§"/>
              <a:defRPr/>
            </a:pPr>
            <a:r>
              <a:rPr lang="el-GR" sz="2600" dirty="0"/>
              <a:t>Παντελής απουσία «φιλάνθρωπων» αισθημάτων, τάσεων «προσωπικού εξαγνισμού», οικονομικών ή άλλων παραπλήσιων σκοπιμοτήτων.</a:t>
            </a:r>
          </a:p>
          <a:p>
            <a:pPr>
              <a:buFont typeface="Wingdings" panose="05000000000000000000" pitchFamily="2" charset="2"/>
              <a:buChar char="§"/>
              <a:defRPr/>
            </a:pPr>
            <a:r>
              <a:rPr lang="el-GR" sz="2600" dirty="0"/>
              <a:t>Συνείδηση του εκπαιδευτικού ρόλου.</a:t>
            </a:r>
          </a:p>
          <a:p>
            <a:endParaRPr lang="en-US" sz="2600" dirty="0"/>
          </a:p>
        </p:txBody>
      </p:sp>
    </p:spTree>
    <p:extLst>
      <p:ext uri="{BB962C8B-B14F-4D97-AF65-F5344CB8AC3E}">
        <p14:creationId xmlns:p14="http://schemas.microsoft.com/office/powerpoint/2010/main" val="2495048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val="1004679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48950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265251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806490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Ευδοξία Ντεροπούλου-Ντέρου. </a:t>
            </a:r>
            <a:r>
              <a:rPr lang="el-GR" sz="2000" dirty="0"/>
              <a:t>Ευδοξία </a:t>
            </a:r>
            <a:r>
              <a:rPr lang="el-GR" sz="2000" dirty="0" err="1"/>
              <a:t>Ντεροπούλου-Ντέρου</a:t>
            </a:r>
            <a:r>
              <a:rPr lang="el-GR" sz="2000" dirty="0"/>
              <a:t>. «</a:t>
            </a:r>
            <a:r>
              <a:rPr lang="el-GR" sz="2000" dirty="0" smtClean="0"/>
              <a:t>Εισαγωγή στην Ειδική Αγωγή. Ενότητα 4 Η δομή και η λειτουργία του ειδικού σχολείου».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a:t>http://opencourses.uoa.gr/courses/ECD1/</a:t>
            </a:r>
            <a:r>
              <a:rPr lang="el-GR" sz="2000" dirty="0" smtClean="0"/>
              <a:t>.</a:t>
            </a:r>
            <a:endParaRPr lang="el-GR" sz="2000" dirty="0"/>
          </a:p>
          <a:p>
            <a:endParaRPr lang="el-GR" sz="2000" dirty="0"/>
          </a:p>
        </p:txBody>
      </p:sp>
    </p:spTree>
    <p:extLst>
      <p:ext uri="{BB962C8B-B14F-4D97-AF65-F5344CB8AC3E}">
        <p14:creationId xmlns:p14="http://schemas.microsoft.com/office/powerpoint/2010/main" val="2359398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983658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8955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vert="horz" lIns="91440" tIns="45720" rIns="91440" bIns="45720" rtlCol="0" anchor="ctr">
            <a:normAutofit fontScale="90000"/>
          </a:bodyPr>
          <a:lstStyle/>
          <a:p>
            <a:r>
              <a:rPr lang="el-GR" dirty="0"/>
              <a:t>Κριτική προσέγγιση του Νόμου </a:t>
            </a:r>
            <a:r>
              <a:rPr lang="el-GR" dirty="0"/>
              <a:t>1143/1981 (1)</a:t>
            </a:r>
            <a:endParaRPr lang="en-US" dirty="0"/>
          </a:p>
        </p:txBody>
      </p:sp>
      <p:sp>
        <p:nvSpPr>
          <p:cNvPr id="3" name="Content Placeholder 2"/>
          <p:cNvSpPr>
            <a:spLocks noGrp="1"/>
          </p:cNvSpPr>
          <p:nvPr>
            <p:ph idx="1"/>
          </p:nvPr>
        </p:nvSpPr>
        <p:spPr>
          <a:xfrm>
            <a:off x="107504" y="1772816"/>
            <a:ext cx="8856984" cy="4353347"/>
          </a:xfrm>
        </p:spPr>
        <p:txBody>
          <a:bodyPr>
            <a:noAutofit/>
          </a:bodyPr>
          <a:lstStyle/>
          <a:p>
            <a:pPr>
              <a:buFont typeface="Wingdings" panose="05000000000000000000" pitchFamily="2" charset="2"/>
              <a:buChar char="§"/>
              <a:defRPr/>
            </a:pPr>
            <a:r>
              <a:rPr lang="el-GR" sz="2400" dirty="0"/>
              <a:t>Το περιεχόμενο της ειδικής αγωγής οροθετείται σε ένα περιοριστικό πλαίσιο τόσο ως προς την ερευνητική της διάσταση καθώς τοποθετείται στο επίπεδο της εφαρμογής ειδικών εκπαιδευτικών προγραμμάτων, όσο  και  ως προς το βαθμό αυτονομίας της επιστημονικής της διάστασης, καθώς καλείται να αποδεχτεί τους κανόνες της ιατρικής επιστήμης και να λάβει υπόψη της μέτρα  κοινωνικής μέριμνας. Η απισχνούμενη εννοιολογική εικόνα της ειδικής αγωγής, με την αξίωση της εξουσίας του ιατρικού κανόνα (</a:t>
            </a:r>
            <a:r>
              <a:rPr lang="el-GR" sz="2400" dirty="0" err="1"/>
              <a:t>Φουκώ</a:t>
            </a:r>
            <a:r>
              <a:rPr lang="el-GR" sz="2400" dirty="0"/>
              <a:t>, 2010), εμφανίζεται συνακόλουθη με τον αφοπλιστικής απλοϊκότητας ορισμό του «φυσιολογικού» και της </a:t>
            </a:r>
            <a:r>
              <a:rPr lang="el-GR" sz="2400" i="1" dirty="0"/>
              <a:t>απόκλισης</a:t>
            </a:r>
            <a:r>
              <a:rPr lang="el-GR" sz="2400" dirty="0"/>
              <a:t> </a:t>
            </a:r>
            <a:r>
              <a:rPr lang="el-GR" sz="2400" i="1" dirty="0"/>
              <a:t>εκ του φυσιολογικού</a:t>
            </a:r>
            <a:r>
              <a:rPr lang="el-GR" sz="2400" dirty="0"/>
              <a:t>. </a:t>
            </a:r>
          </a:p>
        </p:txBody>
      </p:sp>
    </p:spTree>
    <p:extLst>
      <p:ext uri="{BB962C8B-B14F-4D97-AF65-F5344CB8AC3E}">
        <p14:creationId xmlns:p14="http://schemas.microsoft.com/office/powerpoint/2010/main" val="76175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vert="horz" lIns="91440" tIns="45720" rIns="91440" bIns="45720" rtlCol="0" anchor="ctr">
            <a:normAutofit fontScale="90000"/>
          </a:bodyPr>
          <a:lstStyle/>
          <a:p>
            <a:r>
              <a:rPr lang="el-GR" dirty="0"/>
              <a:t>Κριτική προσέγγιση του Νόμου </a:t>
            </a:r>
            <a:r>
              <a:rPr lang="el-GR" dirty="0"/>
              <a:t>1143/1981 (2)</a:t>
            </a:r>
            <a:endParaRPr lang="en-US" dirty="0"/>
          </a:p>
        </p:txBody>
      </p:sp>
      <p:sp>
        <p:nvSpPr>
          <p:cNvPr id="3" name="Content Placeholder 2"/>
          <p:cNvSpPr>
            <a:spLocks noGrp="1"/>
          </p:cNvSpPr>
          <p:nvPr>
            <p:ph idx="1"/>
          </p:nvPr>
        </p:nvSpPr>
        <p:spPr>
          <a:xfrm>
            <a:off x="107504" y="1772816"/>
            <a:ext cx="8856984" cy="4353347"/>
          </a:xfrm>
        </p:spPr>
        <p:txBody>
          <a:bodyPr>
            <a:noAutofit/>
          </a:bodyPr>
          <a:lstStyle/>
          <a:p>
            <a:pPr>
              <a:buFont typeface="Wingdings" panose="05000000000000000000" pitchFamily="2" charset="2"/>
              <a:buChar char="§"/>
              <a:defRPr/>
            </a:pPr>
            <a:r>
              <a:rPr lang="el-GR" sz="2200" dirty="0"/>
              <a:t>Η ειδική αγωγή θεσμοθετείται ως μια εφαρμοσμένη πρακτική με αποστολή να εντάξει  σύμφωνα με τις δυνατότητές τους τα </a:t>
            </a:r>
            <a:r>
              <a:rPr lang="el-GR" sz="2200" i="1" dirty="0"/>
              <a:t>αποκλίνοντα εκ του φυσιολογικού άτομα </a:t>
            </a:r>
            <a:r>
              <a:rPr lang="el-GR" sz="2200" dirty="0"/>
              <a:t>στην κοινωνική ζωή και στην επαγγελματική δραστηριότητα. </a:t>
            </a:r>
          </a:p>
          <a:p>
            <a:pPr>
              <a:buFont typeface="Wingdings" panose="05000000000000000000" pitchFamily="2" charset="2"/>
              <a:buChar char="§"/>
              <a:defRPr/>
            </a:pPr>
            <a:r>
              <a:rPr lang="el-GR" sz="2200" dirty="0"/>
              <a:t>Η υπόλογος στην ιατρική επιστήμη ειδική αγωγή εγκαλείται να δεχτεί δύο αξιώσεις: α) τον ορισμό της </a:t>
            </a:r>
            <a:r>
              <a:rPr lang="el-GR" sz="2200" i="1" dirty="0"/>
              <a:t>απόκλισης εκ του φυσιολογικού</a:t>
            </a:r>
            <a:r>
              <a:rPr lang="el-GR" sz="2200" dirty="0"/>
              <a:t> και β) την προώθηση μιας αδιαπραγμάτευτης αναγκαιότητας για επαγγελματική και κοινωνική ένταξη των </a:t>
            </a:r>
            <a:r>
              <a:rPr lang="el-GR" sz="2200" i="1" dirty="0"/>
              <a:t>αποκλινόντων εκ του φυσιολογικού ατόμων </a:t>
            </a:r>
            <a:r>
              <a:rPr lang="el-GR" sz="2200" dirty="0"/>
              <a:t>σε προκαθορισμένο ιατρικό και </a:t>
            </a:r>
            <a:r>
              <a:rPr lang="el-GR" sz="2200" dirty="0" err="1"/>
              <a:t>προνοιακό</a:t>
            </a:r>
            <a:r>
              <a:rPr lang="el-GR" sz="2200" dirty="0"/>
              <a:t> τόπο (εκπαιδευτήρια, μονάδες ειδικής αγωγής) και χρόνο (χρονική διάρκεια της παρεχόμενης εκπαίδευσης). </a:t>
            </a:r>
          </a:p>
        </p:txBody>
      </p:sp>
    </p:spTree>
    <p:extLst>
      <p:ext uri="{BB962C8B-B14F-4D97-AF65-F5344CB8AC3E}">
        <p14:creationId xmlns:p14="http://schemas.microsoft.com/office/powerpoint/2010/main" val="3935544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vert="horz" lIns="91440" tIns="45720" rIns="91440" bIns="45720" rtlCol="0" anchor="ctr">
            <a:normAutofit fontScale="90000"/>
          </a:bodyPr>
          <a:lstStyle/>
          <a:p>
            <a:r>
              <a:rPr lang="el-GR" dirty="0"/>
              <a:t>Κριτική προσέγγιση του Νόμου </a:t>
            </a:r>
            <a:r>
              <a:rPr lang="el-GR" dirty="0"/>
              <a:t>1143/1981 (3)</a:t>
            </a:r>
            <a:endParaRPr lang="en-US" dirty="0"/>
          </a:p>
        </p:txBody>
      </p:sp>
      <p:sp>
        <p:nvSpPr>
          <p:cNvPr id="3" name="Content Placeholder 2"/>
          <p:cNvSpPr>
            <a:spLocks noGrp="1"/>
          </p:cNvSpPr>
          <p:nvPr>
            <p:ph idx="1"/>
          </p:nvPr>
        </p:nvSpPr>
        <p:spPr>
          <a:xfrm>
            <a:off x="107504" y="1772816"/>
            <a:ext cx="8856984" cy="4353347"/>
          </a:xfrm>
        </p:spPr>
        <p:txBody>
          <a:bodyPr>
            <a:noAutofit/>
          </a:bodyPr>
          <a:lstStyle/>
          <a:p>
            <a:pPr>
              <a:buFont typeface="Wingdings" panose="05000000000000000000" pitchFamily="2" charset="2"/>
              <a:buChar char="§"/>
              <a:defRPr/>
            </a:pPr>
            <a:r>
              <a:rPr lang="el-GR" sz="2200" dirty="0"/>
              <a:t>Με βάση τις δύο παραπάνω αξιώσεις η ειδική αγωγή εμφανίζεται ως κατασκευή ενός αυστηρά οροθετημένου χώρου στον οποίο οι αποδέκτες των παροχών της και η δράση της καθορίζονται από την ιατρική επιστήμη. Το γεγονός αυτό την οδηγεί να αναπτύξει έναν </a:t>
            </a:r>
            <a:r>
              <a:rPr lang="el-GR" sz="2200" i="1" dirty="0"/>
              <a:t>ιατρικά κατευθυνόμενο </a:t>
            </a:r>
            <a:r>
              <a:rPr lang="el-GR" sz="2200" dirty="0"/>
              <a:t>εκπαιδευτικό λόγο και μια</a:t>
            </a:r>
            <a:r>
              <a:rPr lang="el-GR" sz="2200" i="1" dirty="0"/>
              <a:t> εκπαιδευτικά κατευθυνόμενη</a:t>
            </a:r>
            <a:r>
              <a:rPr lang="el-GR" sz="2200" dirty="0"/>
              <a:t> ιατρική-θεραπευτική πρακτική (</a:t>
            </a:r>
            <a:r>
              <a:rPr lang="el-GR" sz="2200" dirty="0" err="1"/>
              <a:t>Φουκώ</a:t>
            </a:r>
            <a:r>
              <a:rPr lang="el-GR" sz="2200" dirty="0"/>
              <a:t>, 2010). </a:t>
            </a:r>
            <a:endParaRPr lang="el-GR" sz="2200" dirty="0" smtClean="0"/>
          </a:p>
          <a:p>
            <a:pPr>
              <a:buFont typeface="Wingdings" panose="05000000000000000000" pitchFamily="2" charset="2"/>
              <a:buChar char="§"/>
              <a:defRPr/>
            </a:pPr>
            <a:r>
              <a:rPr lang="el-GR" altLang="en-US" sz="2200" dirty="0" smtClean="0"/>
              <a:t>Ο </a:t>
            </a:r>
            <a:r>
              <a:rPr lang="el-GR" altLang="en-US" sz="2200" dirty="0"/>
              <a:t>Νόμος 1143/1981 με το διακριτό γλωσσικό ύφος της καθαρεύουσας και με τη χαρακτηριστική κλινική ορολογία εμφανίζεται να είναι ο πιο «αδικημένος»</a:t>
            </a:r>
            <a:r>
              <a:rPr lang="el-GR" altLang="en-US" sz="2200" i="1" dirty="0"/>
              <a:t> </a:t>
            </a:r>
            <a:r>
              <a:rPr lang="el-GR" altLang="en-US" sz="2200" dirty="0"/>
              <a:t>νόμος της ειδικής αγωγής. Μολονότι έχει δεχτεί τη σφοδρότερη κριτική χρησιμοποιείται ως σταθερή πηγή άντλησης αρχών, περιεχομένου και αξιών από τους επόμενους νόμους οι οποίοι διακήρυξαν την πρόθεσή τους για αλλαγή της εκπαιδευτικής αντιμετώπισης των ατόμων με αναπηρία.    </a:t>
            </a:r>
            <a:endParaRPr lang="en-US" altLang="en-US" sz="2200" dirty="0"/>
          </a:p>
          <a:p>
            <a:pPr>
              <a:defRPr/>
            </a:pPr>
            <a:endParaRPr lang="en-US" sz="2200" dirty="0"/>
          </a:p>
        </p:txBody>
      </p:sp>
    </p:spTree>
    <p:extLst>
      <p:ext uri="{BB962C8B-B14F-4D97-AF65-F5344CB8AC3E}">
        <p14:creationId xmlns:p14="http://schemas.microsoft.com/office/powerpoint/2010/main" val="292515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22115"/>
          </a:xfrm>
        </p:spPr>
        <p:txBody>
          <a:bodyPr vert="horz" lIns="91440" tIns="45720" rIns="91440" bIns="45720" rtlCol="0" anchor="ctr">
            <a:normAutofit/>
          </a:bodyPr>
          <a:lstStyle/>
          <a:p>
            <a:r>
              <a:rPr lang="el-GR" dirty="0"/>
              <a:t> Νόμος </a:t>
            </a:r>
            <a:r>
              <a:rPr lang="el-GR" dirty="0"/>
              <a:t>1566/1985</a:t>
            </a:r>
            <a:endParaRPr lang="en-US" dirty="0"/>
          </a:p>
        </p:txBody>
      </p:sp>
      <p:sp>
        <p:nvSpPr>
          <p:cNvPr id="3" name="Content Placeholder 2"/>
          <p:cNvSpPr>
            <a:spLocks noGrp="1"/>
          </p:cNvSpPr>
          <p:nvPr>
            <p:ph idx="1"/>
          </p:nvPr>
        </p:nvSpPr>
        <p:spPr>
          <a:xfrm>
            <a:off x="107504" y="1556792"/>
            <a:ext cx="8856984" cy="4569371"/>
          </a:xfrm>
        </p:spPr>
        <p:txBody>
          <a:bodyPr>
            <a:noAutofit/>
          </a:bodyPr>
          <a:lstStyle/>
          <a:p>
            <a:pPr>
              <a:buFont typeface="Wingdings" panose="05000000000000000000" pitchFamily="2" charset="2"/>
              <a:buChar char="§"/>
              <a:defRPr/>
            </a:pPr>
            <a:r>
              <a:rPr lang="el-GR" sz="2800" dirty="0"/>
              <a:t>Ο Νόμος </a:t>
            </a:r>
            <a:r>
              <a:rPr lang="el-GR" sz="2800" b="1" dirty="0"/>
              <a:t>1566/1985</a:t>
            </a:r>
            <a:r>
              <a:rPr lang="el-GR" sz="2800" dirty="0"/>
              <a:t> που ρυθμίζει ζητήματα Ειδικής Αγωγής εντάσσεται στο ευρύτερο νομοθετικό πλαίσιο της Γενικής Εκπαίδευσης.</a:t>
            </a:r>
            <a:endParaRPr lang="el-GR" sz="2800" b="1" dirty="0"/>
          </a:p>
          <a:p>
            <a:pPr>
              <a:buFont typeface="Wingdings" panose="05000000000000000000" pitchFamily="2" charset="2"/>
              <a:buChar char="§"/>
              <a:defRPr/>
            </a:pPr>
            <a:r>
              <a:rPr lang="el-GR" sz="2800" b="1" dirty="0"/>
              <a:t>Ο Νόμος 1566/1985 είναι από τους σημαντικότερους νόμους της ειδικής</a:t>
            </a:r>
            <a:r>
              <a:rPr lang="el-GR" sz="2800" dirty="0"/>
              <a:t> </a:t>
            </a:r>
            <a:r>
              <a:rPr lang="el-GR" sz="2800" b="1" dirty="0"/>
              <a:t>εκπαίδευσης</a:t>
            </a:r>
            <a:r>
              <a:rPr lang="el-GR" sz="2800" dirty="0"/>
              <a:t> καθώς για πρώτη φορά θεσμοθετούσε την ενταξιακή εκπαίδευση στην Ελλάδα.</a:t>
            </a:r>
          </a:p>
        </p:txBody>
      </p:sp>
    </p:spTree>
    <p:extLst>
      <p:ext uri="{BB962C8B-B14F-4D97-AF65-F5344CB8AC3E}">
        <p14:creationId xmlns:p14="http://schemas.microsoft.com/office/powerpoint/2010/main" val="903227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vert="horz" lIns="91440" tIns="45720" rIns="91440" bIns="45720" rtlCol="0" anchor="ctr">
            <a:normAutofit fontScale="90000"/>
          </a:bodyPr>
          <a:lstStyle/>
          <a:p>
            <a:r>
              <a:rPr lang="el-GR" dirty="0"/>
              <a:t>Στις βασικές του ρυθμίσεις ο Νόμος 1566/1985 μεταξύ </a:t>
            </a:r>
            <a:r>
              <a:rPr lang="el-GR" dirty="0"/>
              <a:t>άλλων </a:t>
            </a:r>
            <a:r>
              <a:rPr lang="el-GR" dirty="0" err="1"/>
              <a:t>περιελάμβανε</a:t>
            </a:r>
            <a:endParaRPr lang="en-US" dirty="0"/>
          </a:p>
        </p:txBody>
      </p:sp>
      <p:sp>
        <p:nvSpPr>
          <p:cNvPr id="3" name="Content Placeholder 2"/>
          <p:cNvSpPr>
            <a:spLocks noGrp="1"/>
          </p:cNvSpPr>
          <p:nvPr>
            <p:ph idx="1"/>
          </p:nvPr>
        </p:nvSpPr>
        <p:spPr>
          <a:xfrm>
            <a:off x="457200" y="2316013"/>
            <a:ext cx="8229600" cy="3921299"/>
          </a:xfrm>
        </p:spPr>
        <p:txBody>
          <a:bodyPr>
            <a:normAutofit fontScale="70000" lnSpcReduction="20000"/>
          </a:bodyPr>
          <a:lstStyle/>
          <a:p>
            <a:pPr>
              <a:lnSpc>
                <a:spcPct val="120000"/>
              </a:lnSpc>
              <a:buFont typeface="Wingdings" panose="05000000000000000000" pitchFamily="2" charset="2"/>
              <a:buChar char="§"/>
              <a:defRPr/>
            </a:pPr>
            <a:r>
              <a:rPr lang="el-GR" dirty="0"/>
              <a:t>τη μεταβίβαση αποκλειστικά στο ΥΠ.Ε.Π.Θ. όλων των αρμοδιοτήτων που αφορούσαν ζητήματα της πρωτοβάθμιας εκπαίδευσης (γενικής και επαγγελματικής) και θέματα αποκατάστασης των Α.Μ.Ε.Α.,</a:t>
            </a:r>
          </a:p>
          <a:p>
            <a:pPr>
              <a:lnSpc>
                <a:spcPct val="120000"/>
              </a:lnSpc>
              <a:buFont typeface="Wingdings" panose="05000000000000000000" pitchFamily="2" charset="2"/>
              <a:buChar char="§"/>
              <a:defRPr/>
            </a:pPr>
            <a:r>
              <a:rPr lang="el-GR" dirty="0"/>
              <a:t>τη διδασκαλία μίας ξένης γλώσσας στα ειδικά σχολεία και</a:t>
            </a:r>
          </a:p>
          <a:p>
            <a:pPr>
              <a:lnSpc>
                <a:spcPct val="120000"/>
              </a:lnSpc>
              <a:buFont typeface="Wingdings" panose="05000000000000000000" pitchFamily="2" charset="2"/>
              <a:buChar char="§"/>
              <a:defRPr/>
            </a:pPr>
            <a:r>
              <a:rPr lang="el-GR" dirty="0"/>
              <a:t>την εκτύπωση με το σύστημα </a:t>
            </a:r>
            <a:r>
              <a:rPr lang="en-US" dirty="0"/>
              <a:t>Braille</a:t>
            </a:r>
            <a:r>
              <a:rPr lang="el-GR" dirty="0"/>
              <a:t> διδακτικών βιβλίων για τυφλούς.</a:t>
            </a:r>
          </a:p>
          <a:p>
            <a:pPr>
              <a:lnSpc>
                <a:spcPct val="120000"/>
              </a:lnSpc>
              <a:buFont typeface="Wingdings" panose="05000000000000000000" pitchFamily="2" charset="2"/>
              <a:buChar char="§"/>
              <a:defRPr/>
            </a:pPr>
            <a:r>
              <a:rPr lang="el-GR" dirty="0"/>
              <a:t>Παρόλο αυτά ο Νόμος 1566/1985 θεωρήθηκε μεταγλώττιση των διατάξεων του προηγούμενου Νόμου 1143/1981. </a:t>
            </a:r>
          </a:p>
          <a:p>
            <a:endParaRPr lang="en-US" dirty="0"/>
          </a:p>
        </p:txBody>
      </p:sp>
    </p:spTree>
    <p:extLst>
      <p:ext uri="{BB962C8B-B14F-4D97-AF65-F5344CB8AC3E}">
        <p14:creationId xmlns:p14="http://schemas.microsoft.com/office/powerpoint/2010/main" val="16810070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3054</Words>
  <Application>Microsoft Office PowerPoint</Application>
  <PresentationFormat>On-screen Show (4:3)</PresentationFormat>
  <Paragraphs>186</Paragraphs>
  <Slides>49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ＭＳ Ｐゴシック</vt:lpstr>
      <vt:lpstr>Arial</vt:lpstr>
      <vt:lpstr>Calibri</vt:lpstr>
      <vt:lpstr>Tahoma</vt:lpstr>
      <vt:lpstr>Times New Roman</vt:lpstr>
      <vt:lpstr>Wingdings</vt:lpstr>
      <vt:lpstr>Θέμα του Office</vt:lpstr>
      <vt:lpstr>Εισαγωγή στην Ειδική Αγωγή</vt:lpstr>
      <vt:lpstr>Νομοθεσία της Ειδικής Αγωγής από το 1980 έως σήμερα</vt:lpstr>
      <vt:lpstr>Ο Νόμος 1143/81 (1)</vt:lpstr>
      <vt:lpstr>Ο Νόμος 1143/81 (2)</vt:lpstr>
      <vt:lpstr>Κριτική προσέγγιση του Νόμου 1143/1981 (1)</vt:lpstr>
      <vt:lpstr>Κριτική προσέγγιση του Νόμου 1143/1981 (2)</vt:lpstr>
      <vt:lpstr>Κριτική προσέγγιση του Νόμου 1143/1981 (3)</vt:lpstr>
      <vt:lpstr> Νόμος 1566/1985</vt:lpstr>
      <vt:lpstr>Στις βασικές του ρυθμίσεις ο Νόμος 1566/1985 μεταξύ άλλων περιελάμβανε</vt:lpstr>
      <vt:lpstr>Παράδειγμα μεταγλώττισης (1)</vt:lpstr>
      <vt:lpstr>Παράδειγμα μεταγλώττισης (2)</vt:lpstr>
      <vt:lpstr>Παράδειγμα μεταγλώττισης (3)</vt:lpstr>
      <vt:lpstr>Στον Νόμο 1566/1985 ασκήθηκε κριτική καθώς: </vt:lpstr>
      <vt:lpstr>Στα τέλη της δεκαετίας του ΄80, ψηφίζονται επίσης οι παρακάτω νόμοι:</vt:lpstr>
      <vt:lpstr>Νόμος 2817/2000 (1)</vt:lpstr>
      <vt:lpstr>Νόμος 2817/2000 (2)</vt:lpstr>
      <vt:lpstr>Νόμος 2817/2000 (3)</vt:lpstr>
      <vt:lpstr>Νόμος 3699/2008 </vt:lpstr>
      <vt:lpstr>Άρθρο 1 Έννοιες και σκοπός (1)</vt:lpstr>
      <vt:lpstr>Άρθρο 1 Έννοιες και σκοπός (2)</vt:lpstr>
      <vt:lpstr>Άρθρο 1 Έννοιες και σκοπός (3)</vt:lpstr>
      <vt:lpstr>Άρθρο 3 Μαθητές με αναπηρία και ειδικές εκπαιδευτικές ανάγκες (1)</vt:lpstr>
      <vt:lpstr>Άρθρο 3 Μαθητές με αναπηρία και ειδικές εκπαιδευτικές ανάγκες (2)</vt:lpstr>
      <vt:lpstr>Άρθρο 3 Μαθητές με αναπηρία και ειδικές εκπαιδευτικές ανάγκες (3)</vt:lpstr>
      <vt:lpstr>Άρθρο 3 Μαθητές με αναπηρία και ειδικές εκπαιδευτικές ανάγκες (4)</vt:lpstr>
      <vt:lpstr>Άρθρο 6  Φοίτηση (1)</vt:lpstr>
      <vt:lpstr>Άρθρο 6  Φοίτηση (2)</vt:lpstr>
      <vt:lpstr>Άρθρο 6  Φοίτηση (3)</vt:lpstr>
      <vt:lpstr>Άρθρο 6  Φοίτηση (4)</vt:lpstr>
      <vt:lpstr>Άρθρο 6  Φοίτηση (5)</vt:lpstr>
      <vt:lpstr>Άρθρο 6  Φοίτηση (6)</vt:lpstr>
      <vt:lpstr>Άρθρο 6  Φοίτηση (7)</vt:lpstr>
      <vt:lpstr>Άρθρο 8  Σχολικές Μονάδες (1)</vt:lpstr>
      <vt:lpstr>Άρθρο 8  Σχολικές Μονάδες (2)</vt:lpstr>
      <vt:lpstr>Άρθρο 8  Σχολικές Μονάδες (3)</vt:lpstr>
      <vt:lpstr>Άρθρο 8  Σχολικές Μονάδες (4)</vt:lpstr>
      <vt:lpstr>Αποτιμώντας τη νομοθεσία της ειδικής αγωγής από το 1981 έως σήμερα (1)</vt:lpstr>
      <vt:lpstr>Αποτιμώντας τη νομοθεσία της ειδικής αγωγής από το 1981 έως σήμερα (2)</vt:lpstr>
      <vt:lpstr>Ανάλυση του ατομικού μοντέλου και της προσέγγισης της αναπηρίας ως προσωπική τραγωδία (1)</vt:lpstr>
      <vt:lpstr>Υπουργική απόφαση  449/2007 ΚΑΘΗΚΟΝΤΑ ΚΑΙ ΑΡΜΟΔΙΟΤΗΤΕΣ ΕΚΠΑΙΔΕΥΤΙΚΩΝ (1)</vt:lpstr>
      <vt:lpstr>Υπουργική απόφαση  449/2007 ΚΑΘΗΚΟΝΤΑ ΚΑΙ ΑΡΜΟΔΙΟΤΗΤΕΣ ΕΚΠΑΙΔΕΥΤΙΚΩΝ (2)</vt:lpstr>
      <vt:lpstr>Ιδιογραφικά χαρακτηριστικά  του εκπαιδευτικού</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149</cp:revision>
  <dcterms:created xsi:type="dcterms:W3CDTF">2012-09-06T09:03:05Z</dcterms:created>
  <dcterms:modified xsi:type="dcterms:W3CDTF">2015-10-23T13:10:56Z</dcterms:modified>
</cp:coreProperties>
</file>