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89" r:id="rId3"/>
    <p:sldId id="290" r:id="rId4"/>
    <p:sldId id="327" r:id="rId5"/>
    <p:sldId id="328" r:id="rId6"/>
    <p:sldId id="329" r:id="rId7"/>
    <p:sldId id="330" r:id="rId8"/>
    <p:sldId id="320" r:id="rId9"/>
    <p:sldId id="321" r:id="rId10"/>
    <p:sldId id="322" r:id="rId11"/>
    <p:sldId id="323" r:id="rId12"/>
    <p:sldId id="324" r:id="rId13"/>
    <p:sldId id="325" r:id="rId14"/>
    <p:sldId id="32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67" d="100"/>
          <a:sy n="67" d="100"/>
        </p:scale>
        <p:origin x="60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82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71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281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15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78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63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73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20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Ιστορικοί και νομοθετικοί σταθμοί στην Ειδική Αγωγή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l-GR" sz="4400" b="0" kern="1200">
          <a:solidFill>
            <a:srgbClr val="5075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l-GR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l-GR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l-GR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l-GR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l-GR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1932113"/>
            <a:ext cx="7772400" cy="8488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0" dirty="0">
                <a:solidFill>
                  <a:srgbClr val="5075BC"/>
                </a:solidFill>
              </a:rPr>
              <a:t>Εισαγωγή στην Ειδική Αγωγή</a:t>
            </a:r>
            <a:endParaRPr lang="el-GR" b="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0522"/>
            <a:ext cx="7776864" cy="3098798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Ιστορικοί και νομοθετικοί σταθμοί στην Ειδική </a:t>
            </a:r>
            <a:r>
              <a:rPr lang="el-GR" sz="2800" dirty="0" smtClean="0"/>
              <a:t>Αγωγή</a:t>
            </a:r>
          </a:p>
          <a:p>
            <a:endParaRPr lang="el-GR" sz="2800" dirty="0" smtClean="0"/>
          </a:p>
          <a:p>
            <a:r>
              <a:rPr lang="el-GR" sz="2800" dirty="0" smtClean="0"/>
              <a:t>Ευδοξία </a:t>
            </a:r>
            <a:r>
              <a:rPr lang="el-GR" sz="2800" dirty="0" err="1"/>
              <a:t>Ντεροπούλου-Ντέρου</a:t>
            </a:r>
            <a:endParaRPr lang="el-GR" sz="2800" dirty="0"/>
          </a:p>
          <a:p>
            <a:r>
              <a:rPr lang="el-GR" sz="2800" dirty="0"/>
              <a:t>Σχολή Επιστημών της Αγωγής</a:t>
            </a:r>
            <a:endParaRPr lang="en-US" sz="2800" dirty="0"/>
          </a:p>
          <a:p>
            <a:r>
              <a:rPr lang="el-GR" sz="2800" dirty="0"/>
              <a:t>Τμήμα Εκπαίδευσης και Αγωγής στην </a:t>
            </a:r>
            <a:r>
              <a:rPr lang="el-GR" sz="2800" dirty="0" smtClean="0"/>
              <a:t>Προσχολική Ηλικία</a:t>
            </a:r>
            <a:endParaRPr lang="el-GR" sz="2800" dirty="0"/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0" dirty="0" smtClean="0"/>
              <a:t>Σημειώματα</a:t>
            </a:r>
            <a:endParaRPr lang="el-GR" sz="44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2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064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Ευδοξία Ντεροπούλου-Ντέρου. </a:t>
            </a:r>
            <a:r>
              <a:rPr lang="el-GR" sz="2000" dirty="0"/>
              <a:t>Ευδοξία </a:t>
            </a:r>
            <a:r>
              <a:rPr lang="el-GR" sz="2000" dirty="0" err="1"/>
              <a:t>Ντεροπούλου-Ντέρου</a:t>
            </a:r>
            <a:r>
              <a:rPr lang="el-GR" sz="2000" dirty="0" smtClean="0"/>
              <a:t>. «</a:t>
            </a:r>
            <a:r>
              <a:rPr lang="el-GR" sz="2000" dirty="0" smtClean="0"/>
              <a:t>Εισαγωγή στην Ειδική Αγωγή. Ενότητα 3 Ιστορικοί και νομοθετικοί σταθμοί στην Ειδική Αγωγή».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http://opencourses.uoa.gr/courses/ECD1/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93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36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895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3600" dirty="0"/>
              <a:t>Σημαντικοί ιστορικοί σταθμοί για την ειδική αγωγή στην Ελλάδα από το 1900 έως σήμερα </a:t>
            </a:r>
            <a:r>
              <a:rPr lang="el-GR" sz="3600" dirty="0"/>
              <a:t>(</a:t>
            </a:r>
            <a:r>
              <a:rPr lang="en-US" sz="3600" dirty="0"/>
              <a:t>1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4005"/>
            <a:ext cx="8229600" cy="4065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l-GR" b="1" dirty="0"/>
              <a:t>Σύντομη ιστορική αναδρομή  στην Ελλάδα από το 1900 έως το 1981: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l-GR" b="1" dirty="0"/>
              <a:t>Το 1906 ιδρύεται ο «Οίκος Τυφλών»</a:t>
            </a:r>
            <a:r>
              <a:rPr lang="el-GR" dirty="0"/>
              <a:t> στην Καλλιθέα. Η πρόταση έγινε από τον Δημήτριο </a:t>
            </a:r>
            <a:r>
              <a:rPr lang="el-GR" dirty="0" err="1"/>
              <a:t>Βικέλλα</a:t>
            </a:r>
            <a:r>
              <a:rPr lang="el-GR" dirty="0"/>
              <a:t> και τον ποιητή Γεώργιο Δροσίνη. Ο «Οίκος» ήταν Φιλανθρωπική Εταιρεία με σκοπό την περίθαλψη και εκπαίδευση τυφλών παιδιών 7-18 ετών. Πρώτη διευθύντρια αναλαμβάνει η Ειρήνη Λασκαρίδου, σπουδαία Ειδική Παιδαγωγός.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3600" dirty="0"/>
              <a:t>Σημαντικοί ιστορικοί σταθμοί για την ειδική αγωγή στην Ελλάδα από το 1900 έως </a:t>
            </a:r>
            <a:r>
              <a:rPr lang="el-GR" sz="3600" dirty="0"/>
              <a:t>σήμερα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2077"/>
            <a:ext cx="8229600" cy="32012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l-GR" b="1" dirty="0"/>
              <a:t>Το 1923 ιδρύεται </a:t>
            </a:r>
            <a:r>
              <a:rPr lang="el-GR" dirty="0"/>
              <a:t>στους Αμπελόκηπους στην Αθήνα </a:t>
            </a:r>
            <a:r>
              <a:rPr lang="el-GR" b="1" dirty="0"/>
              <a:t>«Το Σχολείο Κωφαλάλων».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l-GR" b="1" dirty="0"/>
              <a:t>Το 1937</a:t>
            </a:r>
            <a:r>
              <a:rPr lang="el-GR" dirty="0"/>
              <a:t> ιδρύεται το </a:t>
            </a:r>
            <a:r>
              <a:rPr lang="el-GR" b="1" dirty="0"/>
              <a:t>«Πρότυπο Ειδικό Σχολείο Αθηνών»</a:t>
            </a:r>
            <a:r>
              <a:rPr lang="el-GR" dirty="0"/>
              <a:t> στην Καισαριανή, με διευθύντρια την σπουδαία παιδαγωγό </a:t>
            </a:r>
            <a:r>
              <a:rPr lang="el-GR" b="1" dirty="0" err="1"/>
              <a:t>Ρόζα</a:t>
            </a:r>
            <a:r>
              <a:rPr lang="el-GR" b="1" dirty="0"/>
              <a:t> Ιμβριώτη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3600" dirty="0"/>
              <a:t>Σημαντικοί ιστορικοί σταθμοί για την ειδική αγωγή στην Ελλάδα από το 1900 έως </a:t>
            </a:r>
            <a:r>
              <a:rPr lang="el-GR" sz="3600" dirty="0"/>
              <a:t>σήμερα (3)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0029"/>
            <a:ext cx="8229600" cy="3849291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dirty="0"/>
              <a:t>Το </a:t>
            </a:r>
            <a:r>
              <a:rPr lang="el-GR" b="1" dirty="0"/>
              <a:t>1939</a:t>
            </a:r>
            <a:r>
              <a:rPr lang="el-GR" dirty="0"/>
              <a:t> ονομάζεται από την </a:t>
            </a:r>
            <a:r>
              <a:rPr lang="el-GR" b="1" dirty="0" err="1"/>
              <a:t>Ρόζα</a:t>
            </a:r>
            <a:r>
              <a:rPr lang="el-GR" b="1" dirty="0"/>
              <a:t> Ιμβριώτη η ειδική αγωγή ως</a:t>
            </a:r>
            <a:r>
              <a:rPr lang="el-GR" dirty="0"/>
              <a:t> </a:t>
            </a:r>
            <a:r>
              <a:rPr lang="el-GR" b="1" dirty="0"/>
              <a:t>«Θεραπευτική Αγωγή»</a:t>
            </a:r>
            <a:r>
              <a:rPr lang="el-GR" dirty="0"/>
              <a:t> και ορίζεται ως η επιστήμη που φροντίζει για τη μόρφωση, τη διδασκαλία, και την πρόνοια όλων των παιδιών που η σωματική και ψυχική τους εξέλιξη εμποδίζεται αδιάκοπα από παράγοντες ατομικούς και κοινωνικούς.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3600" dirty="0"/>
              <a:t>Σημαντικοί ιστορικοί σταθμοί για την ειδική αγωγή στην Ελλάδα από το 1900 έως </a:t>
            </a:r>
            <a:r>
              <a:rPr lang="el-GR" sz="3600" dirty="0"/>
              <a:t>σήμερα (4)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4005"/>
            <a:ext cx="8229600" cy="4065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l-GR" b="1" dirty="0"/>
              <a:t>Από το 1953 έως το 1955</a:t>
            </a:r>
            <a:r>
              <a:rPr lang="el-GR" dirty="0"/>
              <a:t> ιδρύονται τα πρώτα </a:t>
            </a:r>
            <a:r>
              <a:rPr lang="el-GR" b="1" dirty="0" err="1"/>
              <a:t>ιατροπαιδαγωγικά</a:t>
            </a:r>
            <a:r>
              <a:rPr lang="el-GR" b="1" dirty="0"/>
              <a:t> κέντρα </a:t>
            </a:r>
            <a:r>
              <a:rPr lang="el-GR" dirty="0"/>
              <a:t>με στόχο τη βελτίωση της ψυχικής υγείας του παιδιού. </a:t>
            </a:r>
            <a:endParaRPr lang="el-GR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l-GR" b="1" dirty="0"/>
              <a:t>Το 1956</a:t>
            </a:r>
            <a:r>
              <a:rPr lang="el-GR" dirty="0"/>
              <a:t> ιδρύεται το πρώτο  «</a:t>
            </a:r>
            <a:r>
              <a:rPr lang="el-GR" b="1" dirty="0"/>
              <a:t>Κέντρο Ψυχικής Υγείας»</a:t>
            </a:r>
            <a:r>
              <a:rPr lang="el-GR" dirty="0"/>
              <a:t>.</a:t>
            </a:r>
            <a:endParaRPr lang="el-GR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l-GR" b="1" dirty="0"/>
              <a:t>Κατά τη δεκαετία του 1960</a:t>
            </a:r>
            <a:r>
              <a:rPr lang="el-GR" dirty="0"/>
              <a:t> με πρωτοβουλία ιδιωτών και γονέων ανάπηρων παιδιών ιδρύονται περίπου </a:t>
            </a:r>
            <a:r>
              <a:rPr lang="el-GR" b="1" dirty="0"/>
              <a:t>30 ιδρύματα-σχολεία</a:t>
            </a:r>
            <a:r>
              <a:rPr lang="el-GR" dirty="0"/>
              <a:t> για ανάπηρους μαθητές υπό την εποπτεία του Υπουργείου Κοινωνικής Πρόνοιας.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3600" dirty="0"/>
              <a:t>Σημαντικοί ιστορικοί σταθμοί για την ειδική αγωγή στην Ελλάδα από το 1900 έως </a:t>
            </a:r>
            <a:r>
              <a:rPr lang="el-GR" sz="3600" dirty="0"/>
              <a:t>σήμερα (</a:t>
            </a:r>
            <a:r>
              <a:rPr lang="en-US" sz="3600" dirty="0"/>
              <a:t>5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4005"/>
            <a:ext cx="8229600" cy="406531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l-GR" b="1" dirty="0"/>
              <a:t>Το 1962 ιδρύεται</a:t>
            </a:r>
            <a:r>
              <a:rPr lang="el-GR" dirty="0"/>
              <a:t> το </a:t>
            </a:r>
            <a:r>
              <a:rPr lang="el-GR" b="1" dirty="0"/>
              <a:t>«</a:t>
            </a:r>
            <a:r>
              <a:rPr lang="el-GR" b="1" dirty="0" err="1"/>
              <a:t>Στουπάθειο</a:t>
            </a:r>
            <a:r>
              <a:rPr lang="el-GR" b="1" dirty="0"/>
              <a:t>»</a:t>
            </a:r>
            <a:r>
              <a:rPr lang="el-GR" dirty="0"/>
              <a:t> και η </a:t>
            </a:r>
            <a:r>
              <a:rPr lang="el-GR" b="1" dirty="0"/>
              <a:t>«Θεοτόκος»</a:t>
            </a:r>
            <a:r>
              <a:rPr lang="el-GR" dirty="0"/>
              <a:t> ιδρύματα για παιδιά με νοητική αναπηρία, το </a:t>
            </a:r>
            <a:r>
              <a:rPr lang="el-GR" b="1" dirty="0"/>
              <a:t>«Ψυχολογικό Κέντρο Βορείου Ελλάδος»,</a:t>
            </a:r>
            <a:r>
              <a:rPr lang="el-GR" dirty="0"/>
              <a:t> το </a:t>
            </a:r>
            <a:r>
              <a:rPr lang="el-GR" b="1" dirty="0"/>
              <a:t>«</a:t>
            </a:r>
            <a:r>
              <a:rPr lang="el-GR" b="1" dirty="0" err="1"/>
              <a:t>Σικιαρίδειο</a:t>
            </a:r>
            <a:r>
              <a:rPr lang="el-GR" b="1" dirty="0"/>
              <a:t> Ίδρυμα» </a:t>
            </a:r>
            <a:r>
              <a:rPr lang="el-GR" dirty="0"/>
              <a:t>κ.ά.</a:t>
            </a:r>
            <a:endParaRPr lang="el-GR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l-GR" b="1" dirty="0"/>
              <a:t>Το 1969 </a:t>
            </a:r>
            <a:r>
              <a:rPr lang="el-GR" dirty="0"/>
              <a:t>το Υπουργείο Παιδείας ιδρύει την «Κεντρική Υπηρεσία του Γραφείου Ειδικής Αγωγής» η οποία </a:t>
            </a:r>
            <a:r>
              <a:rPr lang="el-GR" b="1" dirty="0"/>
              <a:t>το 1976 </a:t>
            </a:r>
            <a:r>
              <a:rPr lang="el-GR" dirty="0"/>
              <a:t>με Προεδρικό διάταγμα μετασχηματίζεται σε «</a:t>
            </a:r>
            <a:r>
              <a:rPr lang="el-GR" b="1" dirty="0"/>
              <a:t>Διεύθυνση Ειδικής Αγωγής».</a:t>
            </a:r>
            <a:r>
              <a:rPr lang="el-GR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3600" dirty="0"/>
              <a:t>Σημαντικοί ιστορικοί σταθμοί για την ειδική αγωγή στην Ελλάδα από το 1900 έως </a:t>
            </a:r>
            <a:r>
              <a:rPr lang="el-GR" sz="3600" dirty="0"/>
              <a:t>σήμερα (</a:t>
            </a:r>
            <a:r>
              <a:rPr lang="en-US" sz="3600" dirty="0"/>
              <a:t>6</a:t>
            </a:r>
            <a:r>
              <a:rPr lang="el-GR" sz="3600" dirty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4005"/>
            <a:ext cx="8229600" cy="40653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l-GR" dirty="0"/>
              <a:t>Το</a:t>
            </a:r>
            <a:r>
              <a:rPr lang="el-GR" b="1" dirty="0"/>
              <a:t> 1972 </a:t>
            </a:r>
            <a:r>
              <a:rPr lang="el-GR" dirty="0"/>
              <a:t>ο</a:t>
            </a:r>
            <a:r>
              <a:rPr lang="el-GR" b="1" dirty="0"/>
              <a:t> Κωνσταντίνος Καλαντζής </a:t>
            </a:r>
            <a:r>
              <a:rPr lang="el-GR" dirty="0"/>
              <a:t>ορίζει την </a:t>
            </a:r>
            <a:r>
              <a:rPr lang="el-GR" b="1" dirty="0"/>
              <a:t>Ειδική Αγωγή </a:t>
            </a:r>
            <a:r>
              <a:rPr lang="el-GR" dirty="0"/>
              <a:t>ως έναν κύκλο ειδικών μεθόδων, ειδικών μορφών εργασίας και ειδικών διδακτικών προσεγγίσεων.</a:t>
            </a:r>
            <a:endParaRPr lang="el-GR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l-GR" b="1" dirty="0"/>
              <a:t>Από το</a:t>
            </a:r>
            <a:r>
              <a:rPr lang="el-GR" dirty="0"/>
              <a:t> </a:t>
            </a:r>
            <a:r>
              <a:rPr lang="el-GR" b="1" dirty="0"/>
              <a:t>1973 έως και το 1975</a:t>
            </a:r>
            <a:r>
              <a:rPr lang="el-GR" dirty="0"/>
              <a:t> ιδρύονται </a:t>
            </a:r>
            <a:r>
              <a:rPr lang="el-GR" b="1" dirty="0"/>
              <a:t>τα πρώτα 43 ειδικά σχολεία</a:t>
            </a:r>
            <a:r>
              <a:rPr lang="el-GR" dirty="0"/>
              <a:t>. Η Αναθεωρητική Βουλή κατοχυρώνει συνταγματικά το δικαίωμα εκπαίδευσης των αναπήρων.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l-GR" dirty="0"/>
              <a:t>Το </a:t>
            </a:r>
            <a:r>
              <a:rPr lang="el-GR" b="1" dirty="0"/>
              <a:t>1976</a:t>
            </a:r>
            <a:r>
              <a:rPr lang="el-GR" dirty="0"/>
              <a:t> η Ειδική Αγωγή ορίζεται, από τον </a:t>
            </a:r>
            <a:r>
              <a:rPr lang="el-GR" b="1" dirty="0"/>
              <a:t>Κωνσταντίνο Καλαντζή</a:t>
            </a:r>
            <a:r>
              <a:rPr lang="el-GR" dirty="0"/>
              <a:t>,  ως ένας </a:t>
            </a:r>
            <a:r>
              <a:rPr lang="el-GR" b="1" dirty="0"/>
              <a:t>νέος επιστημονικός κλάδος. 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6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smtClean="0"/>
              <a:t>στο πλαίσιο </a:t>
            </a:r>
            <a:r>
              <a:rPr lang="el-GR" sz="2000" dirty="0" smtClean="0"/>
              <a:t>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743</Words>
  <Application>Microsoft Office PowerPoint</Application>
  <PresentationFormat>On-screen Show (4:3)</PresentationFormat>
  <Paragraphs>60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Θέμα του Office</vt:lpstr>
      <vt:lpstr>Εισαγωγή στην Ειδική Αγωγή</vt:lpstr>
      <vt:lpstr>Σημαντικοί ιστορικοί σταθμοί για την ειδική αγωγή στην Ελλάδα από το 1900 έως σήμερα (1)</vt:lpstr>
      <vt:lpstr>Σημαντικοί ιστορικοί σταθμοί για την ειδική αγωγή στην Ελλάδα από το 1900 έως σήμερα (2)</vt:lpstr>
      <vt:lpstr>Σημαντικοί ιστορικοί σταθμοί για την ειδική αγωγή στην Ελλάδα από το 1900 έως σήμερα (3)</vt:lpstr>
      <vt:lpstr>Σημαντικοί ιστορικοί σταθμοί για την ειδική αγωγή στην Ελλάδα από το 1900 έως σήμερα (4)</vt:lpstr>
      <vt:lpstr>Σημαντικοί ιστορικοί σταθμοί για την ειδική αγωγή στην Ελλάδα από το 1900 έως σήμερα (5)</vt:lpstr>
      <vt:lpstr>Σημαντικοί ιστορικοί σταθμοί για την ειδική αγωγή στην Ελλάδα από το 1900 έως σήμερα (6)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146</cp:revision>
  <dcterms:created xsi:type="dcterms:W3CDTF">2012-09-06T09:03:05Z</dcterms:created>
  <dcterms:modified xsi:type="dcterms:W3CDTF">2015-10-23T12:04:33Z</dcterms:modified>
</cp:coreProperties>
</file>