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4" r:id="rId2"/>
    <p:sldId id="289" r:id="rId3"/>
    <p:sldId id="290" r:id="rId4"/>
    <p:sldId id="291" r:id="rId5"/>
    <p:sldId id="292" r:id="rId6"/>
    <p:sldId id="293"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67" d="100"/>
          <a:sy n="67" d="100"/>
        </p:scale>
        <p:origin x="60"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50682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7471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6" name="Slide Number Placeholder 5"/>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18281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56315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50078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67763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30073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420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ερμηνευτικές προσεγγίσεις της αναπηρίας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ερμηνευτικές προσεγγίσεις της αναπηρίας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ερμηνευτικές προσεγγίσεις της αναπηρίας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vert="horz" lIns="91440" tIns="45720" rIns="91440" bIns="45720" rtlCol="0" anchor="t">
            <a:normAutofit/>
          </a:bodyPr>
          <a:lstStyle>
            <a:lvl1pPr>
              <a:defRPr lang="el-GR" sz="4000" cap="none" baseline="0" dirty="0"/>
            </a:lvl1pPr>
          </a:lstStyle>
          <a:p>
            <a:pPr lvl="0" algn="l"/>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vert="horz" lIns="91440" tIns="45720" rIns="91440" bIns="45720" rtlCol="0" anchor="b">
            <a:normAutofit/>
          </a:bodyPr>
          <a:lstStyle>
            <a:lvl1pPr>
              <a:defRPr lang="el-GR" sz="2000" dirty="0" smtClean="0"/>
            </a:lvl1pPr>
          </a:lstStyle>
          <a:p>
            <a:pPr marL="0" lvl="0" indent="0">
              <a:buNone/>
            </a:pPr>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ερμηνευτικές προσεγγίσεις της αναπηρίας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ερμηνευτικές προσεγγίσεις της αναπηρίας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ερμηνευτικές προσεγγίσεις της αναπηρίας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ερμηνευτικές προσεγγίσεις της αναπηρίας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Σύγχρονες ερμηνευτικές προσεγγίσεις της αναπηρίας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r>
              <a:rPr lang="el-GR" smtClean="0"/>
              <a:t>Στυλ κύριου τίτλου</a:t>
            </a:r>
            <a:endParaRPr lang="el-GR"/>
          </a:p>
        </p:txBody>
      </p:sp>
      <p:sp>
        <p:nvSpPr>
          <p:cNvPr id="3" name="Θέση κειμένου 2"/>
          <p:cNvSpPr>
            <a:spLocks noGrp="1"/>
          </p:cNvSpPr>
          <p:nvPr>
            <p:ph type="body" idx="1"/>
          </p:nvPr>
        </p:nvSpPr>
        <p:spPr>
          <a:xfrm>
            <a:off x="395536" y="1556792"/>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lang="el-GR" sz="4400" b="0" kern="1200">
          <a:solidFill>
            <a:srgbClr val="5075B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l-GR"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l-GR" sz="2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l-GR" sz="2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l-GR" sz="20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l-GR"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1644081"/>
            <a:ext cx="7772400" cy="848815"/>
          </a:xfrm>
        </p:spPr>
        <p:txBody>
          <a:bodyPr vert="horz" lIns="91440" tIns="45720" rIns="91440" bIns="45720" rtlCol="0" anchor="ctr">
            <a:normAutofit/>
          </a:bodyPr>
          <a:lstStyle/>
          <a:p>
            <a:r>
              <a:rPr lang="el-GR" b="0" dirty="0">
                <a:solidFill>
                  <a:srgbClr val="5075BC"/>
                </a:solidFill>
              </a:rPr>
              <a:t>Εισαγωγή στην Ειδική Αγωγή</a:t>
            </a:r>
          </a:p>
        </p:txBody>
      </p:sp>
      <p:sp>
        <p:nvSpPr>
          <p:cNvPr id="3" name="Υπότιτλος 2"/>
          <p:cNvSpPr>
            <a:spLocks noGrp="1"/>
          </p:cNvSpPr>
          <p:nvPr>
            <p:ph type="subTitle" idx="1"/>
          </p:nvPr>
        </p:nvSpPr>
        <p:spPr>
          <a:xfrm>
            <a:off x="683568" y="2850482"/>
            <a:ext cx="7776864" cy="3098798"/>
          </a:xfrm>
        </p:spPr>
        <p:txBody>
          <a:bodyPr>
            <a:noAutofit/>
          </a:bodyPr>
          <a:lstStyle/>
          <a:p>
            <a:r>
              <a:rPr lang="el-GR" sz="2800" dirty="0">
                <a:solidFill>
                  <a:srgbClr val="5075BC"/>
                </a:solidFill>
              </a:rPr>
              <a:t>Ενότητα</a:t>
            </a:r>
            <a:r>
              <a:rPr lang="el-GR" sz="2800" dirty="0">
                <a:solidFill>
                  <a:srgbClr val="5075BC"/>
                </a:solidFill>
              </a:rPr>
              <a:t> 1:</a:t>
            </a:r>
            <a:r>
              <a:rPr lang="en-US" sz="2800" dirty="0" smtClean="0"/>
              <a:t> </a:t>
            </a:r>
            <a:r>
              <a:rPr lang="el-GR" sz="2800" dirty="0">
                <a:latin typeface="+mj-lt"/>
                <a:ea typeface="+mj-ea"/>
                <a:cs typeface="+mj-cs"/>
              </a:rPr>
              <a:t>Σύγχρονες ερμηνευτικές προσεγγίσεις της αναπηρίας: </a:t>
            </a:r>
            <a:br>
              <a:rPr lang="el-GR" sz="2800" dirty="0">
                <a:latin typeface="+mj-lt"/>
                <a:ea typeface="+mj-ea"/>
                <a:cs typeface="+mj-cs"/>
              </a:rPr>
            </a:br>
            <a:r>
              <a:rPr lang="el-GR" sz="2800" dirty="0">
                <a:latin typeface="+mj-lt"/>
                <a:ea typeface="+mj-ea"/>
                <a:cs typeface="+mj-cs"/>
              </a:rPr>
              <a:t>η πολυπλοκότητα του ορισμού της </a:t>
            </a:r>
            <a:r>
              <a:rPr lang="el-GR" sz="2800" dirty="0" smtClean="0">
                <a:latin typeface="+mj-lt"/>
                <a:ea typeface="+mj-ea"/>
                <a:cs typeface="+mj-cs"/>
              </a:rPr>
              <a:t>αναπηρίας</a:t>
            </a:r>
          </a:p>
          <a:p>
            <a:endParaRPr lang="en-US" sz="2800" dirty="0">
              <a:latin typeface="+mj-lt"/>
              <a:ea typeface="+mj-ea"/>
              <a:cs typeface="+mj-cs"/>
            </a:endParaRPr>
          </a:p>
          <a:p>
            <a:r>
              <a:rPr lang="el-GR" sz="2800" dirty="0" smtClean="0"/>
              <a:t>Ευδοξία </a:t>
            </a:r>
            <a:r>
              <a:rPr lang="el-GR" sz="2800" dirty="0" err="1"/>
              <a:t>Ντεροπούλου-Ντέρου</a:t>
            </a:r>
            <a:endParaRPr lang="el-GR" sz="2800" dirty="0"/>
          </a:p>
          <a:p>
            <a:r>
              <a:rPr lang="el-GR" sz="2800" dirty="0"/>
              <a:t>Σχολή Επιστημών της Αγωγής</a:t>
            </a:r>
            <a:endParaRPr lang="en-US" sz="2800" dirty="0"/>
          </a:p>
          <a:p>
            <a:r>
              <a:rPr lang="el-GR" sz="2800" dirty="0"/>
              <a:t>Τμήμα Εκπαίδευσης και Αγωγής στην </a:t>
            </a:r>
            <a:r>
              <a:rPr lang="el-GR" sz="2800" dirty="0" smtClean="0"/>
              <a:t>Προσχολική Ηλικία</a:t>
            </a:r>
            <a:endParaRPr lang="el-GR" sz="2800" dirty="0"/>
          </a:p>
        </p:txBody>
      </p:sp>
      <p:pic>
        <p:nvPicPr>
          <p:cNvPr id="5" name="Picture 4"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Tree>
    <p:extLst>
      <p:ext uri="{BB962C8B-B14F-4D97-AF65-F5344CB8AC3E}">
        <p14:creationId xmlns:p14="http://schemas.microsoft.com/office/powerpoint/2010/main" val="195476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vert="horz" lIns="91440" tIns="45720" rIns="91440" bIns="45720" rtlCol="0" anchor="ctr">
            <a:normAutofit fontScale="90000"/>
          </a:bodyPr>
          <a:lstStyle/>
          <a:p>
            <a:r>
              <a:rPr lang="el-GR" dirty="0"/>
              <a:t>Ισχύοντες ορισμοί της αναπηρίας (όπως αποδίδονται από ειδικούς επαγγελματίες</a:t>
            </a:r>
            <a:r>
              <a:rPr lang="en-US" dirty="0"/>
              <a:t>)</a:t>
            </a:r>
            <a:r>
              <a:rPr lang="el-GR" dirty="0"/>
              <a:t> (</a:t>
            </a:r>
            <a:r>
              <a:rPr lang="en-US" dirty="0"/>
              <a:t>Oliver</a:t>
            </a:r>
            <a:r>
              <a:rPr lang="el-GR" dirty="0"/>
              <a:t>, 1983) (4)</a:t>
            </a:r>
            <a:endParaRPr lang="en-US" dirty="0"/>
          </a:p>
        </p:txBody>
      </p:sp>
      <p:sp>
        <p:nvSpPr>
          <p:cNvPr id="3" name="Content Placeholder 2"/>
          <p:cNvSpPr>
            <a:spLocks noGrp="1"/>
          </p:cNvSpPr>
          <p:nvPr>
            <p:ph idx="1"/>
          </p:nvPr>
        </p:nvSpPr>
        <p:spPr>
          <a:xfrm>
            <a:off x="251520" y="2564904"/>
            <a:ext cx="8640960" cy="3417243"/>
          </a:xfrm>
        </p:spPr>
        <p:txBody>
          <a:bodyPr>
            <a:noAutofit/>
          </a:bodyPr>
          <a:lstStyle/>
          <a:p>
            <a:pPr>
              <a:spcBef>
                <a:spcPts val="0"/>
              </a:spcBef>
              <a:buFont typeface="Wingdings" panose="05000000000000000000" pitchFamily="2" charset="2"/>
              <a:buChar char="§"/>
              <a:defRPr/>
            </a:pPr>
            <a:r>
              <a:rPr lang="el-GR" sz="2400" b="1" dirty="0"/>
              <a:t>Η αναπηρία ως μη προνομιούχα ομάδα (ως ευάλωτη ομάδα πληθυσμού) </a:t>
            </a:r>
            <a:endParaRPr lang="el-GR" sz="2400" b="1" dirty="0" smtClean="0"/>
          </a:p>
          <a:p>
            <a:pPr marL="0" indent="0">
              <a:spcBef>
                <a:spcPts val="0"/>
              </a:spcBef>
              <a:buNone/>
              <a:defRPr/>
            </a:pPr>
            <a:r>
              <a:rPr lang="el-GR" sz="2400" dirty="0" smtClean="0"/>
              <a:t>Σε </a:t>
            </a:r>
            <a:r>
              <a:rPr lang="el-GR" sz="2400" dirty="0"/>
              <a:t>αυτή την περίπτωση η αναπηρία εκλαμβάνεται ως ομάδα που μειονεκτεί στην κοινωνική ιεραρχία καθώς απολαμβάνει λιγότερα προνόμια από τις «ικανές» σωματικά ομάδες.  </a:t>
            </a:r>
          </a:p>
          <a:p>
            <a:pPr>
              <a:buFont typeface="Wingdings" panose="05000000000000000000" pitchFamily="2" charset="2"/>
              <a:buChar char="§"/>
              <a:defRPr/>
            </a:pPr>
            <a:r>
              <a:rPr lang="el-GR" sz="2000" dirty="0"/>
              <a:t>Υπό αυτή την προσέγγιση ανάπηροι δεν είναι μόνο οι κινητικά ανάπηροι που εμφανίζονται να μειονεκτούν κοινωνικά αλλά και άλλες ομάδες πληθυσμού όπως: οι αναλφάβητοι, οι χρήστες ουσιών, οι μονογονεϊκές οικογένειες, οι εθνικές μειονότητες και οι γυναίκες.</a:t>
            </a:r>
          </a:p>
          <a:p>
            <a:endParaRPr lang="en-US" sz="2400" dirty="0"/>
          </a:p>
        </p:txBody>
      </p:sp>
    </p:spTree>
    <p:extLst>
      <p:ext uri="{BB962C8B-B14F-4D97-AF65-F5344CB8AC3E}">
        <p14:creationId xmlns:p14="http://schemas.microsoft.com/office/powerpoint/2010/main" val="126643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Λειτουργικοί ορισμοί της αναπηρίας (</a:t>
            </a:r>
            <a:r>
              <a:rPr lang="en-US" dirty="0"/>
              <a:t>Oliver</a:t>
            </a:r>
            <a:r>
              <a:rPr lang="el-GR" dirty="0"/>
              <a:t>, 1983) (1)</a:t>
            </a:r>
            <a:endParaRPr lang="en-US" dirty="0"/>
          </a:p>
        </p:txBody>
      </p:sp>
      <p:sp>
        <p:nvSpPr>
          <p:cNvPr id="3" name="Content Placeholder 2"/>
          <p:cNvSpPr>
            <a:spLocks noGrp="1"/>
          </p:cNvSpPr>
          <p:nvPr>
            <p:ph idx="1"/>
          </p:nvPr>
        </p:nvSpPr>
        <p:spPr>
          <a:xfrm>
            <a:off x="395536" y="1711349"/>
            <a:ext cx="8229600" cy="4525963"/>
          </a:xfrm>
        </p:spPr>
        <p:txBody>
          <a:bodyPr>
            <a:normAutofit fontScale="92500" lnSpcReduction="10000"/>
          </a:bodyPr>
          <a:lstStyle/>
          <a:p>
            <a:pPr>
              <a:buFont typeface="Wingdings" panose="05000000000000000000" pitchFamily="2" charset="2"/>
              <a:buChar char="§"/>
              <a:defRPr/>
            </a:pPr>
            <a:r>
              <a:rPr lang="en-US" dirty="0"/>
              <a:t>Impairment</a:t>
            </a:r>
            <a:r>
              <a:rPr lang="el-GR" dirty="0"/>
              <a:t> (βλάβη, διαταραχή): ορίζεται ως ο λειτουργικός περιορισμός ενός ατόμου εξαιτίας της σωματικής, νοητικής ή αισθητηριακής διαταραχής. </a:t>
            </a:r>
            <a:endParaRPr lang="en-US" dirty="0"/>
          </a:p>
          <a:p>
            <a:pPr>
              <a:buFont typeface="Wingdings" panose="05000000000000000000" pitchFamily="2" charset="2"/>
              <a:buChar char="§"/>
              <a:defRPr/>
            </a:pPr>
            <a:r>
              <a:rPr lang="en-US" dirty="0"/>
              <a:t>Disability</a:t>
            </a:r>
            <a:r>
              <a:rPr lang="el-GR" dirty="0"/>
              <a:t> (αναπηρία): είναι η απώλεια ή ο περιορισμός των ευκαιριών συμμετοχής στη φυσιολογική ζωή της κοινωνίας σε ισότιμο επίπεδο με τα υπόλοιπα μέλη που δεν υπόκεινται σε φυσικούς και κοινωνικούς περιορισμούς. </a:t>
            </a:r>
          </a:p>
        </p:txBody>
      </p:sp>
    </p:spTree>
    <p:extLst>
      <p:ext uri="{BB962C8B-B14F-4D97-AF65-F5344CB8AC3E}">
        <p14:creationId xmlns:p14="http://schemas.microsoft.com/office/powerpoint/2010/main" val="180963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Λειτουργικοί ορισμοί της αναπηρίας (</a:t>
            </a:r>
            <a:r>
              <a:rPr lang="en-US" dirty="0"/>
              <a:t>Oliver</a:t>
            </a:r>
            <a:r>
              <a:rPr lang="el-GR" dirty="0"/>
              <a:t>, 1983) (2)</a:t>
            </a:r>
            <a:endParaRPr lang="en-US" dirty="0"/>
          </a:p>
        </p:txBody>
      </p:sp>
      <p:sp>
        <p:nvSpPr>
          <p:cNvPr id="3" name="Content Placeholder 2"/>
          <p:cNvSpPr>
            <a:spLocks noGrp="1"/>
          </p:cNvSpPr>
          <p:nvPr>
            <p:ph idx="1"/>
          </p:nvPr>
        </p:nvSpPr>
        <p:spPr>
          <a:xfrm>
            <a:off x="395536" y="1711349"/>
            <a:ext cx="8229600" cy="4525963"/>
          </a:xfrm>
        </p:spPr>
        <p:txBody>
          <a:bodyPr>
            <a:noAutofit/>
          </a:bodyPr>
          <a:lstStyle/>
          <a:p>
            <a:pPr>
              <a:lnSpc>
                <a:spcPct val="90000"/>
              </a:lnSpc>
              <a:buFont typeface="Wingdings" panose="05000000000000000000" pitchFamily="2" charset="2"/>
              <a:buChar char="§"/>
              <a:defRPr/>
            </a:pPr>
            <a:r>
              <a:rPr lang="en-US" sz="2800" dirty="0"/>
              <a:t>Handicap</a:t>
            </a:r>
            <a:r>
              <a:rPr lang="el-GR" sz="2800" dirty="0"/>
              <a:t> (μειονεξία-ανικανότητα): είναι η μειονεξία που αποδίδεται σε ένα άτομο ως αποτέλεσμα διαταραχής ή βλάβης που περιορίζει ή παρακωλύει την ολοκληρωμένη απόδοση, δραστηριοποίηση ενός ατόμου (εξαρτάται από την ηλικία, το φύλο και από κοινωνικούς και πολιτιστικούς παράγοντες) σε ένα ρόλο (κοινωνικό, επαγγελματικό </a:t>
            </a:r>
            <a:r>
              <a:rPr lang="el-GR" sz="2800" dirty="0" err="1"/>
              <a:t>κ.λ.π</a:t>
            </a:r>
            <a:r>
              <a:rPr lang="el-GR" sz="2800" dirty="0"/>
              <a:t>.). </a:t>
            </a:r>
          </a:p>
          <a:p>
            <a:pPr>
              <a:lnSpc>
                <a:spcPct val="90000"/>
              </a:lnSpc>
              <a:buFont typeface="Wingdings" panose="05000000000000000000" pitchFamily="2" charset="2"/>
              <a:buChar char="§"/>
              <a:defRPr/>
            </a:pPr>
            <a:r>
              <a:rPr lang="el-GR" sz="2800" dirty="0"/>
              <a:t>Ο όρος προσδιορίζει τις σχέσεις που αναπτύσσονται σε ένα συγκεκριμένο περιβάλλον και αφορά τη διαμόρφωση διαπροσωπικών σχέσεων (</a:t>
            </a:r>
            <a:r>
              <a:rPr lang="en-US" sz="2800" dirty="0"/>
              <a:t>Martin et al</a:t>
            </a:r>
            <a:r>
              <a:rPr lang="el-GR" sz="2800" dirty="0"/>
              <a:t>., 1988). </a:t>
            </a:r>
          </a:p>
          <a:p>
            <a:pPr marL="0" indent="0">
              <a:lnSpc>
                <a:spcPct val="90000"/>
              </a:lnSpc>
              <a:buNone/>
            </a:pPr>
            <a:endParaRPr lang="en-US" sz="2800" dirty="0"/>
          </a:p>
        </p:txBody>
      </p:sp>
    </p:spTree>
    <p:extLst>
      <p:ext uri="{BB962C8B-B14F-4D97-AF65-F5344CB8AC3E}">
        <p14:creationId xmlns:p14="http://schemas.microsoft.com/office/powerpoint/2010/main" val="292563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72047"/>
          </a:xfrm>
        </p:spPr>
        <p:txBody>
          <a:bodyPr vert="horz" lIns="91440" tIns="45720" rIns="91440" bIns="45720" rtlCol="0" anchor="ctr">
            <a:normAutofit fontScale="90000"/>
          </a:bodyPr>
          <a:lstStyle/>
          <a:p>
            <a:r>
              <a:rPr lang="el-GR" dirty="0"/>
              <a:t>Σύγχρονες ερμηνευτικές προσεγγίσεις της αναπηρίας.  </a:t>
            </a:r>
            <a:br>
              <a:rPr lang="el-GR" dirty="0"/>
            </a:br>
            <a:r>
              <a:rPr lang="el-GR" dirty="0"/>
              <a:t>Μοντέλα προσέγγισης της αναπηρίας</a:t>
            </a:r>
            <a:endParaRPr lang="en-US" dirty="0"/>
          </a:p>
        </p:txBody>
      </p:sp>
      <p:sp>
        <p:nvSpPr>
          <p:cNvPr id="3" name="Content Placeholder 2"/>
          <p:cNvSpPr>
            <a:spLocks noGrp="1"/>
          </p:cNvSpPr>
          <p:nvPr>
            <p:ph idx="1"/>
          </p:nvPr>
        </p:nvSpPr>
        <p:spPr>
          <a:xfrm>
            <a:off x="457200" y="2276872"/>
            <a:ext cx="8229600" cy="3849291"/>
          </a:xfrm>
        </p:spPr>
        <p:txBody>
          <a:bodyPr>
            <a:normAutofit fontScale="92500" lnSpcReduction="20000"/>
          </a:bodyPr>
          <a:lstStyle/>
          <a:p>
            <a:pPr>
              <a:buFont typeface="Wingdings" panose="05000000000000000000" pitchFamily="2" charset="2"/>
              <a:buChar char="§"/>
              <a:defRPr/>
            </a:pPr>
            <a:r>
              <a:rPr lang="el-GR" dirty="0"/>
              <a:t>Κλινικό μοντέλο προσέγγισης της αναπηρίας (</a:t>
            </a:r>
            <a:r>
              <a:rPr lang="en-US" dirty="0"/>
              <a:t>medical model</a:t>
            </a:r>
            <a:r>
              <a:rPr lang="el-GR" dirty="0"/>
              <a:t>) (συνώνυμοι όροι: ιατρικό ή θεραπευτικό μοντέλο)</a:t>
            </a:r>
          </a:p>
          <a:p>
            <a:pPr>
              <a:buFont typeface="Wingdings" panose="05000000000000000000" pitchFamily="2" charset="2"/>
              <a:buChar char="§"/>
              <a:defRPr/>
            </a:pPr>
            <a:r>
              <a:rPr lang="el-GR" dirty="0"/>
              <a:t>Ατομικό μοντέλο προσέγγισης της αναπηρίας (</a:t>
            </a:r>
            <a:r>
              <a:rPr lang="en-US" dirty="0"/>
              <a:t>individual model</a:t>
            </a:r>
            <a:r>
              <a:rPr lang="el-GR" dirty="0"/>
              <a:t>) και η αναπηρία ως προσωπική τραγωδία (</a:t>
            </a:r>
            <a:r>
              <a:rPr lang="en-US" dirty="0"/>
              <a:t>disability as a personal tragedy</a:t>
            </a:r>
            <a:r>
              <a:rPr lang="el-GR" dirty="0"/>
              <a:t>) (για πολλούς αποτελεί απόρροια του κλινικού μοντέλου) </a:t>
            </a:r>
          </a:p>
          <a:p>
            <a:pPr>
              <a:buFont typeface="Wingdings" panose="05000000000000000000" pitchFamily="2" charset="2"/>
              <a:buChar char="§"/>
              <a:defRPr/>
            </a:pPr>
            <a:r>
              <a:rPr lang="el-GR" dirty="0"/>
              <a:t>Κοινωνικό μοντέλο (</a:t>
            </a:r>
            <a:r>
              <a:rPr lang="en-US" dirty="0"/>
              <a:t>social model</a:t>
            </a:r>
            <a:r>
              <a:rPr lang="el-GR" dirty="0"/>
              <a:t>)</a:t>
            </a:r>
          </a:p>
        </p:txBody>
      </p:sp>
    </p:spTree>
    <p:extLst>
      <p:ext uri="{BB962C8B-B14F-4D97-AF65-F5344CB8AC3E}">
        <p14:creationId xmlns:p14="http://schemas.microsoft.com/office/powerpoint/2010/main" val="218725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Ανάλυση του κλινικού μοντέλου προσέγγισης της αναπηρίας </a:t>
            </a:r>
            <a:endParaRPr lang="en-US" dirty="0"/>
          </a:p>
        </p:txBody>
      </p:sp>
      <p:sp>
        <p:nvSpPr>
          <p:cNvPr id="3" name="Content Placeholder 2"/>
          <p:cNvSpPr>
            <a:spLocks noGrp="1"/>
          </p:cNvSpPr>
          <p:nvPr>
            <p:ph idx="1"/>
          </p:nvPr>
        </p:nvSpPr>
        <p:spPr>
          <a:xfrm>
            <a:off x="395536" y="1711349"/>
            <a:ext cx="8229600" cy="4525963"/>
          </a:xfrm>
        </p:spPr>
        <p:txBody>
          <a:bodyPr/>
          <a:lstStyle/>
          <a:p>
            <a:pPr>
              <a:lnSpc>
                <a:spcPct val="90000"/>
              </a:lnSpc>
              <a:buFont typeface="Wingdings" panose="05000000000000000000" pitchFamily="2" charset="2"/>
              <a:buChar char="§"/>
              <a:defRPr/>
            </a:pPr>
            <a:r>
              <a:rPr lang="el-GR" dirty="0"/>
              <a:t>Το κλινικό μοντέλο προσεγγίζει το ανάπηρο άτομο με βάση το είδος και το βαθμό της αναπηρίας. Καθιστά κύρια μεταβλητή στην εξέλιξη του ανάπηρου τη βαρύτητα ή μη της αναπηρίας και το είδος της.</a:t>
            </a:r>
          </a:p>
          <a:p>
            <a:pPr>
              <a:lnSpc>
                <a:spcPct val="90000"/>
              </a:lnSpc>
              <a:buFont typeface="Wingdings" panose="05000000000000000000" pitchFamily="2" charset="2"/>
              <a:buChar char="§"/>
              <a:defRPr/>
            </a:pPr>
            <a:r>
              <a:rPr lang="el-GR" dirty="0"/>
              <a:t>Παράδειγμα: είναι καλύτερη η εκπαιδευτική πρόβλεψη της ελαφράς νοητικής αναπηρίας συγκριτικά με τη βαριά νοητική αναπηρία ή τις πολλαπλές αναπηρίες).</a:t>
            </a:r>
          </a:p>
        </p:txBody>
      </p:sp>
    </p:spTree>
    <p:extLst>
      <p:ext uri="{BB962C8B-B14F-4D97-AF65-F5344CB8AC3E}">
        <p14:creationId xmlns:p14="http://schemas.microsoft.com/office/powerpoint/2010/main" val="15711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Το κλινικό μοντέλο εστιάζει</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defRPr/>
            </a:pPr>
            <a:r>
              <a:rPr lang="el-GR" dirty="0"/>
              <a:t>Στην αυθεντία της ιατρικής διάγνωσης.</a:t>
            </a:r>
          </a:p>
          <a:p>
            <a:pPr>
              <a:buFont typeface="Wingdings" panose="05000000000000000000" pitchFamily="2" charset="2"/>
              <a:buChar char="§"/>
              <a:defRPr/>
            </a:pPr>
            <a:r>
              <a:rPr lang="el-GR" dirty="0"/>
              <a:t>Στην έρευνα που αφορά την κλινική εικόνα της αναπηρίας για την κατανόηση των ιδιαιτεροτήτων της κάθε διάγνωσης.</a:t>
            </a:r>
          </a:p>
        </p:txBody>
      </p:sp>
    </p:spTree>
    <p:extLst>
      <p:ext uri="{BB962C8B-B14F-4D97-AF65-F5344CB8AC3E}">
        <p14:creationId xmlns:p14="http://schemas.microsoft.com/office/powerpoint/2010/main" val="104943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vert="horz" lIns="91440" tIns="45720" rIns="91440" bIns="45720" rtlCol="0" anchor="ctr">
            <a:normAutofit fontScale="90000"/>
          </a:bodyPr>
          <a:lstStyle/>
          <a:p>
            <a:r>
              <a:rPr lang="el-GR" dirty="0"/>
              <a:t>Οι </a:t>
            </a:r>
            <a:r>
              <a:rPr lang="en-US" dirty="0"/>
              <a:t>Thomas</a:t>
            </a:r>
            <a:r>
              <a:rPr lang="el-GR" dirty="0"/>
              <a:t> &amp; </a:t>
            </a:r>
            <a:r>
              <a:rPr lang="en-US" dirty="0"/>
              <a:t>Wood</a:t>
            </a:r>
            <a:r>
              <a:rPr lang="el-GR" dirty="0"/>
              <a:t> (2003) διακρίνουν ως θετικά και ευεργετικά δυο σημεία της διαγνωστικής διαδικασίας</a:t>
            </a:r>
            <a:endParaRPr lang="en-US" dirty="0"/>
          </a:p>
        </p:txBody>
      </p:sp>
      <p:sp>
        <p:nvSpPr>
          <p:cNvPr id="3" name="Content Placeholder 2"/>
          <p:cNvSpPr>
            <a:spLocks noGrp="1"/>
          </p:cNvSpPr>
          <p:nvPr>
            <p:ph idx="1"/>
          </p:nvPr>
        </p:nvSpPr>
        <p:spPr>
          <a:xfrm>
            <a:off x="457200" y="2420888"/>
            <a:ext cx="8229600" cy="3705275"/>
          </a:xfrm>
        </p:spPr>
        <p:txBody>
          <a:bodyPr>
            <a:normAutofit/>
          </a:bodyPr>
          <a:lstStyle/>
          <a:p>
            <a:pPr>
              <a:buFont typeface="Wingdings" panose="05000000000000000000" pitchFamily="2" charset="2"/>
              <a:buChar char="§"/>
              <a:defRPr/>
            </a:pPr>
            <a:r>
              <a:rPr lang="el-GR" b="1" dirty="0"/>
              <a:t>Το πρώτο</a:t>
            </a:r>
            <a:r>
              <a:rPr lang="el-GR" dirty="0"/>
              <a:t> υποστηρίζει ότι αναπτύσσονται υψηλότερες προσδοκίες στα ανάπηρα άτομα έπειτα από μια διάγνωση.</a:t>
            </a:r>
            <a:endParaRPr lang="el-GR" b="1" dirty="0"/>
          </a:p>
          <a:p>
            <a:pPr>
              <a:buFont typeface="Wingdings" panose="05000000000000000000" pitchFamily="2" charset="2"/>
              <a:buChar char="§"/>
              <a:defRPr/>
            </a:pPr>
            <a:r>
              <a:rPr lang="el-GR" b="1" dirty="0"/>
              <a:t>Το δεύτερο σημείο</a:t>
            </a:r>
            <a:r>
              <a:rPr lang="el-GR" dirty="0"/>
              <a:t> υποστηρίζει ότι η διάγνωση μπορεί να χρησιμοποιηθεί ως υποστηρικτική πηγή φροντίδας για το ανάπηρο άτομο.</a:t>
            </a:r>
          </a:p>
        </p:txBody>
      </p:sp>
    </p:spTree>
    <p:extLst>
      <p:ext uri="{BB962C8B-B14F-4D97-AF65-F5344CB8AC3E}">
        <p14:creationId xmlns:p14="http://schemas.microsoft.com/office/powerpoint/2010/main" val="19789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Το κλινικό μοντέλο προσέγγισης της αναπηρίας οδηγείται (1)</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
              <a:defRPr/>
            </a:pPr>
            <a:r>
              <a:rPr lang="el-GR" dirty="0"/>
              <a:t>Στον περιορισμό της επιστημονικής ερευνητικής ενασχόλησης με την ιατρική διάγνωση.</a:t>
            </a:r>
          </a:p>
          <a:p>
            <a:pPr>
              <a:buFont typeface="Wingdings" panose="05000000000000000000" pitchFamily="2" charset="2"/>
              <a:buChar char="§"/>
              <a:defRPr/>
            </a:pPr>
            <a:r>
              <a:rPr lang="el-GR" dirty="0"/>
              <a:t>Στην αντιμετώπιση των ατόμων ως ιατρικές περιπτώσεις (ως ασθενείς, ως πάσχοντες).</a:t>
            </a:r>
          </a:p>
          <a:p>
            <a:pPr>
              <a:buFont typeface="Wingdings" panose="05000000000000000000" pitchFamily="2" charset="2"/>
              <a:buChar char="§"/>
              <a:defRPr/>
            </a:pPr>
            <a:r>
              <a:rPr lang="el-GR" dirty="0"/>
              <a:t>Στο σκεπτικό ότι η αιτία των προβλημάτων και των δυσκολιών που αντιμετωπίζει το ανάπηρο άτομο  είναι η ίδια η αναπηρία του (μετατόπιση ευθυνών από την κοινωνική δομή στο άτομο).</a:t>
            </a:r>
          </a:p>
        </p:txBody>
      </p:sp>
    </p:spTree>
    <p:extLst>
      <p:ext uri="{BB962C8B-B14F-4D97-AF65-F5344CB8AC3E}">
        <p14:creationId xmlns:p14="http://schemas.microsoft.com/office/powerpoint/2010/main" val="241059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Το κλινικό μοντέλο προσέγγισης της αναπηρίας οδηγείται (2)</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defRPr/>
            </a:pPr>
            <a:r>
              <a:rPr lang="el-GR" dirty="0"/>
              <a:t>Στην ενίσχυση της </a:t>
            </a:r>
            <a:r>
              <a:rPr lang="el-GR" dirty="0" smtClean="0"/>
              <a:t>«</a:t>
            </a:r>
            <a:r>
              <a:rPr lang="el-GR" dirty="0" err="1" smtClean="0"/>
              <a:t>ετικετοποίησης</a:t>
            </a:r>
            <a:r>
              <a:rPr lang="el-GR" dirty="0" smtClean="0"/>
              <a:t>», </a:t>
            </a:r>
            <a:r>
              <a:rPr lang="el-GR" dirty="0"/>
              <a:t>των στερεοτύπων και </a:t>
            </a:r>
            <a:r>
              <a:rPr lang="el-GR" dirty="0" err="1"/>
              <a:t>κατ</a:t>
            </a:r>
            <a:r>
              <a:rPr lang="el-GR" dirty="0"/>
              <a:t>΄ επέκταση στο στιγματισμό του ανάπηρου ατόμου και</a:t>
            </a:r>
          </a:p>
          <a:p>
            <a:pPr>
              <a:buFont typeface="Wingdings" panose="05000000000000000000" pitchFamily="2" charset="2"/>
              <a:buChar char="§"/>
              <a:defRPr/>
            </a:pPr>
            <a:r>
              <a:rPr lang="el-GR" dirty="0"/>
              <a:t>Στην υπερεκτίμηση των «ειδικών επιστημόνων» (επαΐοντες-</a:t>
            </a:r>
            <a:r>
              <a:rPr lang="en-US" dirty="0"/>
              <a:t>experts</a:t>
            </a:r>
            <a:r>
              <a:rPr lang="el-GR" dirty="0"/>
              <a:t>) που αποφασίζουν, ερήμην του ανάπηρου ατόμου,  για τη μελλοντική εκπαιδευτική και κοινωνική του πορεία. </a:t>
            </a:r>
          </a:p>
        </p:txBody>
      </p:sp>
    </p:spTree>
    <p:extLst>
      <p:ext uri="{BB962C8B-B14F-4D97-AF65-F5344CB8AC3E}">
        <p14:creationId xmlns:p14="http://schemas.microsoft.com/office/powerpoint/2010/main" val="19472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vert="horz" lIns="91440" tIns="45720" rIns="91440" bIns="45720" rtlCol="0" anchor="ctr">
            <a:normAutofit fontScale="90000"/>
          </a:bodyPr>
          <a:lstStyle/>
          <a:p>
            <a:r>
              <a:rPr lang="el-GR" dirty="0"/>
              <a:t>Ανάλυση του ατομικού μοντέλου και της προσέγγισης της αναπηρίας ως προσωπική τραγωδία (1)</a:t>
            </a:r>
            <a:endParaRPr lang="en-US" dirty="0"/>
          </a:p>
        </p:txBody>
      </p:sp>
      <p:sp>
        <p:nvSpPr>
          <p:cNvPr id="3" name="Content Placeholder 2"/>
          <p:cNvSpPr>
            <a:spLocks noGrp="1"/>
          </p:cNvSpPr>
          <p:nvPr>
            <p:ph idx="1"/>
          </p:nvPr>
        </p:nvSpPr>
        <p:spPr>
          <a:xfrm>
            <a:off x="457200" y="2204864"/>
            <a:ext cx="8229600" cy="3993307"/>
          </a:xfrm>
        </p:spPr>
        <p:txBody>
          <a:bodyPr>
            <a:noAutofit/>
          </a:bodyPr>
          <a:lstStyle/>
          <a:p>
            <a:pPr>
              <a:spcBef>
                <a:spcPts val="0"/>
              </a:spcBef>
              <a:spcAft>
                <a:spcPts val="600"/>
              </a:spcAft>
              <a:buFont typeface="Wingdings" panose="05000000000000000000" pitchFamily="2" charset="2"/>
              <a:buChar char="§"/>
              <a:defRPr/>
            </a:pPr>
            <a:r>
              <a:rPr lang="el-GR" sz="2400" dirty="0"/>
              <a:t>Για πολλούς η προσέγγιση της αναπηρίας ως προσωπική τραγωδία θεωρείται απόρροια του κλινικού μοντέλου. </a:t>
            </a:r>
            <a:endParaRPr lang="el-GR" sz="2400" dirty="0" smtClean="0"/>
          </a:p>
          <a:p>
            <a:pPr>
              <a:spcBef>
                <a:spcPts val="0"/>
              </a:spcBef>
              <a:spcAft>
                <a:spcPts val="600"/>
              </a:spcAft>
              <a:buFont typeface="Wingdings" panose="05000000000000000000" pitchFamily="2" charset="2"/>
              <a:buChar char="§"/>
              <a:defRPr/>
            </a:pPr>
            <a:r>
              <a:rPr lang="el-GR" sz="2400" dirty="0" smtClean="0"/>
              <a:t>Η </a:t>
            </a:r>
            <a:r>
              <a:rPr lang="el-GR" sz="2400" dirty="0"/>
              <a:t>αναπηρία παρουσιάζεται και εξετάζεται ως ένα προσωπικό πρόβλημα του ατόμου είτε σε νοητικό είτε σε σωματικό επίπεδο. </a:t>
            </a:r>
            <a:endParaRPr lang="el-GR" sz="2400" dirty="0" smtClean="0"/>
          </a:p>
          <a:p>
            <a:pPr>
              <a:spcBef>
                <a:spcPts val="0"/>
              </a:spcBef>
              <a:spcAft>
                <a:spcPts val="600"/>
              </a:spcAft>
              <a:buFont typeface="Wingdings" panose="05000000000000000000" pitchFamily="2" charset="2"/>
              <a:buChar char="§"/>
              <a:defRPr/>
            </a:pPr>
            <a:r>
              <a:rPr lang="el-GR" sz="2400" dirty="0" smtClean="0"/>
              <a:t>Η </a:t>
            </a:r>
            <a:r>
              <a:rPr lang="el-GR" sz="2400" dirty="0"/>
              <a:t>προσέγγιση της αναπηρίας ως προσωπική τραγωδία προσανατολίζεται στους ατομικούς λειτουργικούς περιορισμούς του ατόμου (ατομικό μοντέλο προσέγγισης της αναπηρίας) γεγονός που οδηγεί στην αναζήτηση θεραπείας, προσδίδοντας κατά αυτόν τον τρόπο θεραπευτική προοπτική στην αναπηρία (</a:t>
            </a:r>
            <a:r>
              <a:rPr lang="en-US" sz="2400" dirty="0"/>
              <a:t>Oliver</a:t>
            </a:r>
            <a:r>
              <a:rPr lang="el-GR" sz="2400" dirty="0"/>
              <a:t>, 1983</a:t>
            </a:r>
            <a:r>
              <a:rPr lang="he-IL" sz="2400" dirty="0"/>
              <a:t>ֹ</a:t>
            </a:r>
            <a:r>
              <a:rPr lang="el-GR" sz="2400" dirty="0"/>
              <a:t> </a:t>
            </a:r>
            <a:r>
              <a:rPr lang="en-US" sz="2400" dirty="0"/>
              <a:t>Barnes</a:t>
            </a:r>
            <a:r>
              <a:rPr lang="el-GR" sz="2400" dirty="0"/>
              <a:t> &amp; </a:t>
            </a:r>
            <a:r>
              <a:rPr lang="en-US" sz="2400" dirty="0"/>
              <a:t>Mercer</a:t>
            </a:r>
            <a:r>
              <a:rPr lang="el-GR" sz="2400" dirty="0"/>
              <a:t>, 2003).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56331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6023"/>
          </a:xfrm>
        </p:spPr>
        <p:txBody>
          <a:bodyPr vert="horz" lIns="91440" tIns="45720" rIns="91440" bIns="45720" rtlCol="0" anchor="ctr">
            <a:normAutofit fontScale="90000"/>
          </a:bodyPr>
          <a:lstStyle/>
          <a:p>
            <a:r>
              <a:rPr lang="el-GR" dirty="0"/>
              <a:t>Αντικείμενο μελέτης της ειδικής αγωγής είναι τα ανάπηρα άτομα και η εκπαίδευσή τους</a:t>
            </a:r>
            <a:endParaRPr lang="en-US" dirty="0"/>
          </a:p>
        </p:txBody>
      </p:sp>
      <p:sp>
        <p:nvSpPr>
          <p:cNvPr id="3" name="Content Placeholder 2"/>
          <p:cNvSpPr>
            <a:spLocks noGrp="1"/>
          </p:cNvSpPr>
          <p:nvPr>
            <p:ph idx="1"/>
          </p:nvPr>
        </p:nvSpPr>
        <p:spPr>
          <a:xfrm>
            <a:off x="457200" y="2060848"/>
            <a:ext cx="8229600" cy="4065315"/>
          </a:xfrm>
        </p:spPr>
        <p:txBody>
          <a:bodyPr>
            <a:normAutofit fontScale="92500" lnSpcReduction="10000"/>
          </a:bodyPr>
          <a:lstStyle/>
          <a:p>
            <a:pPr>
              <a:buFont typeface="Wingdings" panose="05000000000000000000" pitchFamily="2" charset="2"/>
              <a:buChar char="§"/>
              <a:defRPr/>
            </a:pPr>
            <a:r>
              <a:rPr lang="el-GR" dirty="0"/>
              <a:t>Η πολυπλοκότητα του ορισμού της αναπηρίας οδηγεί στη διαφοροποίηση </a:t>
            </a:r>
            <a:r>
              <a:rPr lang="el-GR" b="1" dirty="0"/>
              <a:t>των μοντέλων προσέγγισης</a:t>
            </a:r>
            <a:r>
              <a:rPr lang="el-GR" dirty="0"/>
              <a:t> της αναπηρίας και </a:t>
            </a:r>
            <a:r>
              <a:rPr lang="el-GR" b="1" dirty="0"/>
              <a:t>στη διαφορετικότητα ως προς την χρήση των όρων </a:t>
            </a:r>
            <a:r>
              <a:rPr lang="el-GR" dirty="0"/>
              <a:t>που χρησιμοποιούνται για να προσδιορίσουν την αναπηρία ενός ατόμου ή την αναπηρία ως κατάσταση. </a:t>
            </a:r>
          </a:p>
          <a:p>
            <a:pPr>
              <a:buFont typeface="Wingdings" panose="05000000000000000000" pitchFamily="2" charset="2"/>
              <a:buChar char="§"/>
              <a:defRPr/>
            </a:pPr>
            <a:r>
              <a:rPr lang="el-GR" dirty="0"/>
              <a:t>Η </a:t>
            </a:r>
            <a:r>
              <a:rPr lang="el-GR" dirty="0" err="1"/>
              <a:t>πολυεπιστημονικότητα</a:t>
            </a:r>
            <a:r>
              <a:rPr lang="el-GR" dirty="0"/>
              <a:t> του κλάδου ενισχύει το </a:t>
            </a:r>
            <a:r>
              <a:rPr lang="el-GR" b="1" u="sng" dirty="0"/>
              <a:t>γλωσσικό πλουραλισμό </a:t>
            </a:r>
            <a:r>
              <a:rPr lang="el-GR" dirty="0"/>
              <a:t>ως προς την ορολογία.</a:t>
            </a:r>
          </a:p>
          <a:p>
            <a:pPr marL="0" indent="0">
              <a:buNone/>
            </a:pPr>
            <a:endParaRPr lang="en-US" dirty="0"/>
          </a:p>
        </p:txBody>
      </p:sp>
    </p:spTree>
    <p:extLst>
      <p:ext uri="{BB962C8B-B14F-4D97-AF65-F5344CB8AC3E}">
        <p14:creationId xmlns:p14="http://schemas.microsoft.com/office/powerpoint/2010/main" val="542961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vert="horz" lIns="91440" tIns="45720" rIns="91440" bIns="45720" rtlCol="0" anchor="ctr">
            <a:normAutofit fontScale="90000"/>
          </a:bodyPr>
          <a:lstStyle/>
          <a:p>
            <a:r>
              <a:rPr lang="el-GR" dirty="0"/>
              <a:t>Ανάλυση του ατομικού μοντέλου και της προσέγγισης της αναπηρίας ως προσωπική τραγωδία (2)</a:t>
            </a:r>
            <a:endParaRPr lang="en-US" dirty="0"/>
          </a:p>
        </p:txBody>
      </p:sp>
      <p:sp>
        <p:nvSpPr>
          <p:cNvPr id="3" name="Content Placeholder 2"/>
          <p:cNvSpPr>
            <a:spLocks noGrp="1"/>
          </p:cNvSpPr>
          <p:nvPr>
            <p:ph idx="1"/>
          </p:nvPr>
        </p:nvSpPr>
        <p:spPr>
          <a:xfrm>
            <a:off x="457200" y="2244005"/>
            <a:ext cx="8229600" cy="3993307"/>
          </a:xfrm>
        </p:spPr>
        <p:txBody>
          <a:bodyPr vert="horz" lIns="91440" tIns="45720" rIns="91440" bIns="45720" rtlCol="0">
            <a:noAutofit/>
          </a:bodyPr>
          <a:lstStyle/>
          <a:p>
            <a:pPr>
              <a:lnSpc>
                <a:spcPct val="90000"/>
              </a:lnSpc>
              <a:spcBef>
                <a:spcPts val="0"/>
              </a:spcBef>
              <a:spcAft>
                <a:spcPts val="600"/>
              </a:spcAft>
              <a:buFont typeface="Wingdings" panose="05000000000000000000" pitchFamily="2" charset="2"/>
              <a:buChar char="§"/>
            </a:pPr>
            <a:r>
              <a:rPr lang="el-GR" sz="2400" dirty="0"/>
              <a:t>Η προσέγγιση της αναπηρίας ως προσωπική τραγωδία καλλιεργεί στο ανάπηρο άτομο, λόγω της ατομικότητας που τη χαρακτηρίζει, το αίσθημα της απόλυτης ατομικής ευθύνης και της προσωπικής ενοχής για το είδος και το βαθμό της αναπηρίας που φέρει. </a:t>
            </a:r>
          </a:p>
          <a:p>
            <a:pPr>
              <a:lnSpc>
                <a:spcPct val="90000"/>
              </a:lnSpc>
              <a:spcBef>
                <a:spcPts val="0"/>
              </a:spcBef>
              <a:spcAft>
                <a:spcPts val="600"/>
              </a:spcAft>
              <a:buFont typeface="Wingdings" panose="05000000000000000000" pitchFamily="2" charset="2"/>
              <a:buChar char="§"/>
            </a:pPr>
            <a:r>
              <a:rPr lang="el-GR" sz="2400" dirty="0"/>
              <a:t>Δημιουργεί την εντύπωση στο άτομο με αναπηρία, αλλά και στο οικογενειακό του περιβάλλον, ότι είναι προσωπικά υπεύθυνοι για την πορεία εξέλιξης του ατόμου. </a:t>
            </a:r>
          </a:p>
          <a:p>
            <a:pPr>
              <a:lnSpc>
                <a:spcPct val="90000"/>
              </a:lnSpc>
              <a:spcBef>
                <a:spcPts val="0"/>
              </a:spcBef>
              <a:spcAft>
                <a:spcPts val="600"/>
              </a:spcAft>
              <a:buFont typeface="Wingdings" panose="05000000000000000000" pitchFamily="2" charset="2"/>
              <a:buChar char="§"/>
            </a:pPr>
            <a:r>
              <a:rPr lang="el-GR" sz="2400" dirty="0"/>
              <a:t>Οι πιθανές αποτυχίες, δυσκολίες και οι συχνοί κοινωνικοί περιορισμοί είναι απόρροια της προσωπικής μειονεξίας του ανάπηρου ατόμου που αδυνατεί να </a:t>
            </a:r>
            <a:r>
              <a:rPr lang="el-GR" sz="2400" dirty="0" err="1"/>
              <a:t>αντεπεξέλθει</a:t>
            </a:r>
            <a:r>
              <a:rPr lang="el-GR" sz="2400" dirty="0"/>
              <a:t> στις γενικές απαιτήσεις μιας κοινωνικής δομής. </a:t>
            </a:r>
          </a:p>
        </p:txBody>
      </p:sp>
    </p:spTree>
    <p:extLst>
      <p:ext uri="{BB962C8B-B14F-4D97-AF65-F5344CB8AC3E}">
        <p14:creationId xmlns:p14="http://schemas.microsoft.com/office/powerpoint/2010/main" val="312110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vert="horz" lIns="91440" tIns="45720" rIns="91440" bIns="45720" rtlCol="0" anchor="ctr">
            <a:normAutofit fontScale="90000"/>
          </a:bodyPr>
          <a:lstStyle/>
          <a:p>
            <a:r>
              <a:rPr lang="el-GR" dirty="0"/>
              <a:t>Ανάλυση του ατομικού μοντέλου και της προσέγγισης της αναπηρίας ως προσωπική τραγωδία (3)</a:t>
            </a:r>
            <a:endParaRPr lang="en-US" dirty="0"/>
          </a:p>
        </p:txBody>
      </p:sp>
      <p:sp>
        <p:nvSpPr>
          <p:cNvPr id="3" name="Content Placeholder 2"/>
          <p:cNvSpPr>
            <a:spLocks noGrp="1"/>
          </p:cNvSpPr>
          <p:nvPr>
            <p:ph idx="1"/>
          </p:nvPr>
        </p:nvSpPr>
        <p:spPr>
          <a:xfrm>
            <a:off x="457200" y="2244005"/>
            <a:ext cx="8229600" cy="3993307"/>
          </a:xfrm>
        </p:spPr>
        <p:txBody>
          <a:bodyPr>
            <a:normAutofit fontScale="85000" lnSpcReduction="20000"/>
          </a:bodyPr>
          <a:lstStyle/>
          <a:p>
            <a:pPr>
              <a:lnSpc>
                <a:spcPct val="90000"/>
              </a:lnSpc>
              <a:buFont typeface="Wingdings" panose="05000000000000000000" pitchFamily="2" charset="2"/>
              <a:buChar char="§"/>
              <a:defRPr/>
            </a:pPr>
            <a:r>
              <a:rPr lang="el-GR" dirty="0"/>
              <a:t>Υπό τη σκέπη της προσωπικής τραγωδίας δημιουργείται καταρχήν  πρόσφορο έδαφος για την ανάπτυξη ενοχικών συναισθημάτων (η αναπηρία εκλαμβάνεται ως θεία δίκη-τιμωρία, ως το αποτέλεσμα μιας αμαρτίας).</a:t>
            </a:r>
          </a:p>
          <a:p>
            <a:pPr>
              <a:lnSpc>
                <a:spcPct val="90000"/>
              </a:lnSpc>
              <a:buFont typeface="Wingdings" panose="05000000000000000000" pitchFamily="2" charset="2"/>
              <a:buChar char="§"/>
              <a:defRPr/>
            </a:pPr>
            <a:r>
              <a:rPr lang="el-GR" dirty="0"/>
              <a:t>Επιπροσθέτως αποδυναμώνεται το αίσθημα της συλλογικής ευθύνης, των συλλογικών αγώνων και διεκδικήσεων που φέρει ως αποτέλεσμα την κοινωνική απομόνωση του ανάπηρου ατόμου και της οικογενείας του και καθιστά την εκπαίδευση, την κοινωνικοποίηση και την επαγγελματική αποκατάσταση του ατόμου με αναπηρία προσωπική του υπόθεση.</a:t>
            </a:r>
          </a:p>
        </p:txBody>
      </p:sp>
    </p:spTree>
    <p:extLst>
      <p:ext uri="{BB962C8B-B14F-4D97-AF65-F5344CB8AC3E}">
        <p14:creationId xmlns:p14="http://schemas.microsoft.com/office/powerpoint/2010/main" val="1752073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Ανάλυση του κοινωνικού μοντέλου προσέγγισης της αναπηρίας</a:t>
            </a:r>
            <a:endParaRPr lang="en-US" dirty="0"/>
          </a:p>
        </p:txBody>
      </p:sp>
      <p:sp>
        <p:nvSpPr>
          <p:cNvPr id="3" name="Content Placeholder 2"/>
          <p:cNvSpPr>
            <a:spLocks noGrp="1"/>
          </p:cNvSpPr>
          <p:nvPr>
            <p:ph idx="1"/>
          </p:nvPr>
        </p:nvSpPr>
        <p:spPr>
          <a:xfrm>
            <a:off x="395536" y="1783357"/>
            <a:ext cx="8229600" cy="4525963"/>
          </a:xfrm>
        </p:spPr>
        <p:txBody>
          <a:bodyPr>
            <a:normAutofit fontScale="92500" lnSpcReduction="10000"/>
          </a:bodyPr>
          <a:lstStyle/>
          <a:p>
            <a:pPr algn="ctr">
              <a:buFont typeface="Wingdings" panose="05000000000000000000" pitchFamily="2" charset="2"/>
              <a:buChar char="§"/>
              <a:defRPr/>
            </a:pPr>
            <a:r>
              <a:rPr lang="el-GR" sz="2800" b="1" dirty="0"/>
              <a:t>Η εμφάνιση του κοινωνικού μοντέλου προσέγγισης</a:t>
            </a:r>
            <a:r>
              <a:rPr lang="en-US" sz="2800" b="1" dirty="0"/>
              <a:t> </a:t>
            </a:r>
            <a:r>
              <a:rPr lang="el-GR" sz="2800" b="1" dirty="0"/>
              <a:t>της αναπηρίας</a:t>
            </a:r>
          </a:p>
          <a:p>
            <a:pPr marL="0" indent="0">
              <a:buNone/>
              <a:defRPr/>
            </a:pPr>
            <a:r>
              <a:rPr lang="el-GR" dirty="0"/>
              <a:t>Στα τέλη της δεκαετίας του ΄60 παρατηρείται ιδιαίτερη πολιτικοποίηση και κινητικότητα στις οργανώσεις των ατόμων με αναπηρίες. </a:t>
            </a:r>
          </a:p>
          <a:p>
            <a:pPr marL="0" indent="0">
              <a:buNone/>
              <a:defRPr/>
            </a:pPr>
            <a:r>
              <a:rPr lang="el-GR" dirty="0"/>
              <a:t>Η δραστηριοποίηση των κινημάτων των αναπήρων συμβάδισε με τους αγώνες άλλων πολιτικών κινημάτων για τα ανθρώπινα δικαιώματα που αφορούσαν την ισότητα των δύο φύλων, τις φυλετικές διακρίσεις κ.λπ.</a:t>
            </a:r>
          </a:p>
          <a:p>
            <a:pPr marL="0" indent="0">
              <a:buNone/>
            </a:pPr>
            <a:endParaRPr lang="en-US" dirty="0"/>
          </a:p>
        </p:txBody>
      </p:sp>
    </p:spTree>
    <p:extLst>
      <p:ext uri="{BB962C8B-B14F-4D97-AF65-F5344CB8AC3E}">
        <p14:creationId xmlns:p14="http://schemas.microsoft.com/office/powerpoint/2010/main" val="358305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vert="horz" lIns="91440" tIns="45720" rIns="91440" bIns="45720" rtlCol="0" anchor="ctr">
            <a:normAutofit fontScale="90000"/>
          </a:bodyPr>
          <a:lstStyle/>
          <a:p>
            <a:r>
              <a:rPr lang="el-GR" dirty="0"/>
              <a:t>Η εμφάνιση του κοινωνικού μοντέλου (1)</a:t>
            </a:r>
            <a:endParaRPr lang="en-US" dirty="0"/>
          </a:p>
        </p:txBody>
      </p:sp>
      <p:sp>
        <p:nvSpPr>
          <p:cNvPr id="3" name="Content Placeholder 2"/>
          <p:cNvSpPr>
            <a:spLocks noGrp="1"/>
          </p:cNvSpPr>
          <p:nvPr>
            <p:ph idx="1"/>
          </p:nvPr>
        </p:nvSpPr>
        <p:spPr>
          <a:xfrm>
            <a:off x="395536" y="1711349"/>
            <a:ext cx="8229600" cy="4525963"/>
          </a:xfrm>
        </p:spPr>
        <p:txBody>
          <a:bodyPr/>
          <a:lstStyle/>
          <a:p>
            <a:pPr>
              <a:buFont typeface="Wingdings" panose="05000000000000000000" pitchFamily="2" charset="2"/>
              <a:buChar char="§"/>
              <a:defRPr/>
            </a:pPr>
            <a:r>
              <a:rPr lang="el-GR" dirty="0"/>
              <a:t>Το κοινωνικό μοντέλο αναδύθηκε από τη δημοσίευση ενός κειμένου (μανιφέστου) με τον τίτλο </a:t>
            </a:r>
            <a:r>
              <a:rPr lang="el-GR" i="1" dirty="0"/>
              <a:t>Θεμελιώδεις Αρχές της Αναπηρίας</a:t>
            </a:r>
            <a:r>
              <a:rPr lang="el-GR" dirty="0"/>
              <a:t> (</a:t>
            </a:r>
            <a:r>
              <a:rPr lang="en-US" i="1" dirty="0"/>
              <a:t>The Fundamental Principles of Disability</a:t>
            </a:r>
            <a:r>
              <a:rPr lang="el-GR" dirty="0"/>
              <a:t>) που δημοσιεύθηκε από το κίνημα των κινητικά αναπήρων της Μ. Βρετανίας το 1976 (</a:t>
            </a:r>
            <a:r>
              <a:rPr lang="en-US" dirty="0"/>
              <a:t>Union of the Physically Impaired Against Segregation</a:t>
            </a:r>
            <a:r>
              <a:rPr lang="el-GR" dirty="0"/>
              <a:t>-</a:t>
            </a:r>
            <a:r>
              <a:rPr lang="en-US" dirty="0"/>
              <a:t>U</a:t>
            </a:r>
            <a:r>
              <a:rPr lang="el-GR" dirty="0"/>
              <a:t>.</a:t>
            </a:r>
            <a:r>
              <a:rPr lang="en-US" dirty="0"/>
              <a:t>P</a:t>
            </a:r>
            <a:r>
              <a:rPr lang="el-GR" dirty="0"/>
              <a:t>.</a:t>
            </a:r>
            <a:r>
              <a:rPr lang="en-US" dirty="0"/>
              <a:t>I</a:t>
            </a:r>
            <a:r>
              <a:rPr lang="el-GR" dirty="0"/>
              <a:t>.</a:t>
            </a:r>
            <a:r>
              <a:rPr lang="en-US" dirty="0"/>
              <a:t>A</a:t>
            </a:r>
            <a:r>
              <a:rPr lang="el-GR" dirty="0"/>
              <a:t>.</a:t>
            </a:r>
            <a:r>
              <a:rPr lang="en-US" dirty="0"/>
              <a:t>S</a:t>
            </a:r>
            <a:r>
              <a:rPr lang="el-GR" dirty="0"/>
              <a:t>.)</a:t>
            </a:r>
          </a:p>
        </p:txBody>
      </p:sp>
    </p:spTree>
    <p:extLst>
      <p:ext uri="{BB962C8B-B14F-4D97-AF65-F5344CB8AC3E}">
        <p14:creationId xmlns:p14="http://schemas.microsoft.com/office/powerpoint/2010/main" val="239032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vert="horz" lIns="91440" tIns="45720" rIns="91440" bIns="45720" rtlCol="0" anchor="ctr">
            <a:normAutofit fontScale="90000"/>
          </a:bodyPr>
          <a:lstStyle/>
          <a:p>
            <a:r>
              <a:rPr lang="el-GR" dirty="0"/>
              <a:t>Η εμφάνιση του κοινωνικού μοντέλου (2)</a:t>
            </a:r>
            <a:endParaRPr lang="en-US" dirty="0"/>
          </a:p>
        </p:txBody>
      </p:sp>
      <p:sp>
        <p:nvSpPr>
          <p:cNvPr id="3" name="Content Placeholder 2"/>
          <p:cNvSpPr>
            <a:spLocks noGrp="1"/>
          </p:cNvSpPr>
          <p:nvPr>
            <p:ph idx="1"/>
          </p:nvPr>
        </p:nvSpPr>
        <p:spPr/>
        <p:txBody>
          <a:bodyPr>
            <a:normAutofit lnSpcReduction="10000"/>
          </a:bodyPr>
          <a:lstStyle/>
          <a:p>
            <a:pPr marL="0" indent="0" algn="just">
              <a:lnSpc>
                <a:spcPct val="90000"/>
              </a:lnSpc>
              <a:buNone/>
              <a:defRPr/>
            </a:pPr>
            <a:r>
              <a:rPr lang="el-GR" dirty="0"/>
              <a:t>Μία από τις βασικές θέσεις του κειμένου αναδύεται από το παρακάτω απόσπασμα: </a:t>
            </a:r>
          </a:p>
          <a:p>
            <a:pPr algn="ctr">
              <a:lnSpc>
                <a:spcPct val="90000"/>
              </a:lnSpc>
              <a:buNone/>
              <a:defRPr/>
            </a:pPr>
            <a:r>
              <a:rPr lang="el-GR" dirty="0"/>
              <a:t>      …</a:t>
            </a:r>
            <a:r>
              <a:rPr lang="el-GR" i="1" dirty="0"/>
              <a:t>Σύμφωνα με τις απόψεις μας η κοινωνική δομή </a:t>
            </a:r>
            <a:r>
              <a:rPr lang="el-GR" i="1" dirty="0" err="1"/>
              <a:t>αναπηροποιεί</a:t>
            </a:r>
            <a:r>
              <a:rPr lang="el-GR" i="1" dirty="0"/>
              <a:t> (κατασκευάζει) τους κινητικά αναπήρους. Η αναπηρία (ως κοινωνική κατασκευή), εκμεταλλευόμενη την υπάρχουσα κινητική δυσλειτουργία, εμφανίζεται αναίτια να μας περιθωριοποιεί και να μας αποκλείει συνολικά από τις συμμετοχικές κοινωνικές διαδικασίες… </a:t>
            </a:r>
            <a:r>
              <a:rPr lang="el-GR" sz="2800" dirty="0"/>
              <a:t>(</a:t>
            </a:r>
            <a:r>
              <a:rPr lang="en-US" sz="2800" dirty="0"/>
              <a:t>U.P.I.A.S., 1976)</a:t>
            </a:r>
            <a:r>
              <a:rPr lang="el-GR" sz="2800" dirty="0"/>
              <a:t>.</a:t>
            </a:r>
          </a:p>
        </p:txBody>
      </p:sp>
    </p:spTree>
    <p:extLst>
      <p:ext uri="{BB962C8B-B14F-4D97-AF65-F5344CB8AC3E}">
        <p14:creationId xmlns:p14="http://schemas.microsoft.com/office/powerpoint/2010/main" val="154249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570186"/>
          </a:xfrm>
        </p:spPr>
        <p:txBody>
          <a:bodyPr vert="horz" lIns="91440" tIns="45720" rIns="91440" bIns="45720" rtlCol="0" anchor="ctr">
            <a:normAutofit fontScale="90000"/>
          </a:bodyPr>
          <a:lstStyle/>
          <a:p>
            <a:r>
              <a:rPr lang="el-GR" dirty="0"/>
              <a:t>Βασικές αρχές του κοινωνικού μοντέλου προσέγγισης της αναπηρίας (1)</a:t>
            </a:r>
            <a:endParaRPr lang="en-US" dirty="0"/>
          </a:p>
        </p:txBody>
      </p:sp>
      <p:sp>
        <p:nvSpPr>
          <p:cNvPr id="3" name="Content Placeholder 2"/>
          <p:cNvSpPr>
            <a:spLocks noGrp="1"/>
          </p:cNvSpPr>
          <p:nvPr>
            <p:ph idx="1"/>
          </p:nvPr>
        </p:nvSpPr>
        <p:spPr>
          <a:xfrm>
            <a:off x="457200" y="2060848"/>
            <a:ext cx="8229600" cy="4032448"/>
          </a:xfrm>
        </p:spPr>
        <p:txBody>
          <a:bodyPr>
            <a:noAutofit/>
          </a:bodyPr>
          <a:lstStyle/>
          <a:p>
            <a:pPr>
              <a:lnSpc>
                <a:spcPct val="90000"/>
              </a:lnSpc>
              <a:buFont typeface="Wingdings" panose="05000000000000000000" pitchFamily="2" charset="2"/>
              <a:buChar char="§"/>
              <a:defRPr/>
            </a:pPr>
            <a:r>
              <a:rPr lang="el-GR" sz="2400" dirty="0"/>
              <a:t>Το άτομο με αναπηρίες παύει να αποτελεί «πρόβλημα» της κοινωνίας (θέση που πρεσβεύει  το κλινικό μοντέλο και η θεωρία της προσωπικής τραγωδίας)</a:t>
            </a:r>
          </a:p>
          <a:p>
            <a:pPr>
              <a:lnSpc>
                <a:spcPct val="90000"/>
              </a:lnSpc>
              <a:buFont typeface="Wingdings" panose="05000000000000000000" pitchFamily="2" charset="2"/>
              <a:buChar char="§"/>
              <a:defRPr/>
            </a:pPr>
            <a:r>
              <a:rPr lang="el-GR" sz="2400" dirty="0"/>
              <a:t>Η αναπηρία είναι μία κοινωνικά κατασκευασμένη συνθήκη και δεν είναι ένα σταθερό χαρακτηριστικό του ατόμου</a:t>
            </a:r>
          </a:p>
          <a:p>
            <a:pPr>
              <a:lnSpc>
                <a:spcPct val="90000"/>
              </a:lnSpc>
              <a:buFont typeface="Wingdings" panose="05000000000000000000" pitchFamily="2" charset="2"/>
              <a:buChar char="§"/>
              <a:defRPr/>
            </a:pPr>
            <a:r>
              <a:rPr lang="el-GR" sz="2400" dirty="0"/>
              <a:t> Μετατοπίζει τις ευθύνες στη δομή της σύγχρονης κοινωνίας και στις ιδεολογίες της (π.χ. η θεωρία του σώματος)</a:t>
            </a:r>
          </a:p>
          <a:p>
            <a:pPr>
              <a:lnSpc>
                <a:spcPct val="90000"/>
              </a:lnSpc>
              <a:buFont typeface="Wingdings" panose="05000000000000000000" pitchFamily="2" charset="2"/>
              <a:buChar char="§"/>
              <a:defRPr/>
            </a:pPr>
            <a:r>
              <a:rPr lang="el-GR" sz="2400" dirty="0"/>
              <a:t>Δίνεται έμφαση στις εργασιακές σχέσεις και στον οικονομικό αποκλεισμό του ανάπηρου ατόμου (</a:t>
            </a:r>
            <a:r>
              <a:rPr lang="en-US" sz="2400" dirty="0"/>
              <a:t>Michael Oliver</a:t>
            </a:r>
            <a:r>
              <a:rPr lang="el-GR" sz="2400" dirty="0"/>
              <a:t>).</a:t>
            </a:r>
          </a:p>
          <a:p>
            <a:pPr>
              <a:lnSpc>
                <a:spcPct val="90000"/>
              </a:lnSpc>
              <a:buFont typeface="Wingdings" panose="05000000000000000000" pitchFamily="2" charset="2"/>
              <a:buChar char="§"/>
              <a:defRPr/>
            </a:pPr>
            <a:r>
              <a:rPr lang="el-GR" sz="2400" dirty="0"/>
              <a:t>Το κοινωνικό μοντέλο δέχτηκε επιρροές από το μοντέρνο υλισμό.</a:t>
            </a:r>
          </a:p>
        </p:txBody>
      </p:sp>
    </p:spTree>
    <p:extLst>
      <p:ext uri="{BB962C8B-B14F-4D97-AF65-F5344CB8AC3E}">
        <p14:creationId xmlns:p14="http://schemas.microsoft.com/office/powerpoint/2010/main" val="341912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642194"/>
          </a:xfrm>
        </p:spPr>
        <p:txBody>
          <a:bodyPr vert="horz" lIns="91440" tIns="45720" rIns="91440" bIns="45720" rtlCol="0" anchor="ctr">
            <a:normAutofit fontScale="90000"/>
          </a:bodyPr>
          <a:lstStyle/>
          <a:p>
            <a:r>
              <a:rPr lang="el-GR" dirty="0"/>
              <a:t>Βασικές αρχές του κοινωνικού μοντέλου προσέγγισης της αναπηρίας (2)</a:t>
            </a:r>
            <a:endParaRPr lang="en-US" dirty="0"/>
          </a:p>
        </p:txBody>
      </p:sp>
      <p:sp>
        <p:nvSpPr>
          <p:cNvPr id="3" name="Content Placeholder 2"/>
          <p:cNvSpPr>
            <a:spLocks noGrp="1"/>
          </p:cNvSpPr>
          <p:nvPr>
            <p:ph idx="1"/>
          </p:nvPr>
        </p:nvSpPr>
        <p:spPr>
          <a:xfrm>
            <a:off x="457200" y="2060848"/>
            <a:ext cx="8229600" cy="4032448"/>
          </a:xfrm>
        </p:spPr>
        <p:txBody>
          <a:bodyPr>
            <a:normAutofit fontScale="77500" lnSpcReduction="20000"/>
          </a:bodyPr>
          <a:lstStyle/>
          <a:p>
            <a:pPr>
              <a:buFont typeface="Wingdings" panose="05000000000000000000" pitchFamily="2" charset="2"/>
              <a:buChar char="§"/>
              <a:defRPr/>
            </a:pPr>
            <a:r>
              <a:rPr lang="el-GR" sz="3600" dirty="0"/>
              <a:t>Τα άτομα με αναπηρίες αντιμετωπίζουν έναν ειδικό τύπο αποκλεισμού στις σύγχρονες καπιταλιστικές κοινωνίες και προτείνεται η αντικατάσταση του υπάρχοντος καπιταλιστικού συστήματος με ένα περισσότερο ενταξιακό και δίκαιο κοινωνικό σύστημα (</a:t>
            </a:r>
            <a:r>
              <a:rPr lang="en-US" sz="3600" dirty="0"/>
              <a:t>Finkelstein</a:t>
            </a:r>
            <a:r>
              <a:rPr lang="el-GR" sz="3600" dirty="0"/>
              <a:t>, </a:t>
            </a:r>
            <a:r>
              <a:rPr lang="en-US" sz="3600" dirty="0"/>
              <a:t>Oliver</a:t>
            </a:r>
            <a:r>
              <a:rPr lang="el-GR" sz="3600" dirty="0"/>
              <a:t>)</a:t>
            </a:r>
          </a:p>
          <a:p>
            <a:pPr>
              <a:buFont typeface="Wingdings" panose="05000000000000000000" pitchFamily="2" charset="2"/>
              <a:buChar char="§"/>
              <a:defRPr/>
            </a:pPr>
            <a:r>
              <a:rPr lang="el-GR" sz="3600" dirty="0"/>
              <a:t>Οι υλιστές με τους </a:t>
            </a:r>
            <a:r>
              <a:rPr lang="el-GR" sz="3600" dirty="0" err="1"/>
              <a:t>μετα</a:t>
            </a:r>
            <a:r>
              <a:rPr lang="el-GR" sz="3600" dirty="0"/>
              <a:t>-στρουκτουραλιστές καταδεικνύουν τη σημασία του πολιτισμού και των μέσων μαζικής ενημέρωσης στη διατήρηση των διακρίσεων (</a:t>
            </a:r>
            <a:r>
              <a:rPr lang="en-US" sz="3600" dirty="0" err="1"/>
              <a:t>Abberley</a:t>
            </a:r>
            <a:r>
              <a:rPr lang="el-GR" sz="3600" dirty="0"/>
              <a:t>, </a:t>
            </a:r>
            <a:r>
              <a:rPr lang="en-US" sz="3600" dirty="0"/>
              <a:t>Barnes</a:t>
            </a:r>
            <a:r>
              <a:rPr lang="el-GR" sz="3600" dirty="0"/>
              <a:t>, </a:t>
            </a:r>
            <a:r>
              <a:rPr lang="en-US" sz="3600" dirty="0"/>
              <a:t>Shakespeare</a:t>
            </a:r>
            <a:r>
              <a:rPr lang="el-GR" sz="3600" dirty="0"/>
              <a:t>).</a:t>
            </a:r>
          </a:p>
        </p:txBody>
      </p:sp>
    </p:spTree>
    <p:extLst>
      <p:ext uri="{BB962C8B-B14F-4D97-AF65-F5344CB8AC3E}">
        <p14:creationId xmlns:p14="http://schemas.microsoft.com/office/powerpoint/2010/main" val="2492864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Το κοινωνικό μοντέλο δέχτηκε κριτική στα παρακάτω σημεία</a:t>
            </a:r>
            <a:endParaRPr lang="en-US" dirty="0"/>
          </a:p>
        </p:txBody>
      </p:sp>
      <p:sp>
        <p:nvSpPr>
          <p:cNvPr id="3" name="Content Placeholder 2"/>
          <p:cNvSpPr>
            <a:spLocks noGrp="1"/>
          </p:cNvSpPr>
          <p:nvPr>
            <p:ph idx="1"/>
          </p:nvPr>
        </p:nvSpPr>
        <p:spPr>
          <a:xfrm>
            <a:off x="395536" y="1711349"/>
            <a:ext cx="8229600" cy="4525963"/>
          </a:xfrm>
        </p:spPr>
        <p:txBody>
          <a:bodyPr>
            <a:normAutofit lnSpcReduction="10000"/>
          </a:bodyPr>
          <a:lstStyle/>
          <a:p>
            <a:pPr>
              <a:buFont typeface="Wingdings" panose="05000000000000000000" pitchFamily="2" charset="2"/>
              <a:buChar char="§"/>
              <a:defRPr/>
            </a:pPr>
            <a:r>
              <a:rPr lang="el-GR" b="1" dirty="0"/>
              <a:t>Επιχείρημα Ι.:</a:t>
            </a:r>
            <a:r>
              <a:rPr lang="el-GR" dirty="0"/>
              <a:t> Θα υφίσταται πάντοτε σε οποιοδήποτε σύστημα ένας τύπος διάκρισης και αποκλεισμού των ανάπηρων ή άλλων μειονοτικών ομάδων</a:t>
            </a:r>
          </a:p>
          <a:p>
            <a:pPr>
              <a:buFont typeface="Wingdings" panose="05000000000000000000" pitchFamily="2" charset="2"/>
              <a:buChar char="§"/>
              <a:defRPr/>
            </a:pPr>
            <a:r>
              <a:rPr lang="el-GR" b="1" dirty="0"/>
              <a:t>Επιχείρημα ΙΙ.: </a:t>
            </a:r>
            <a:r>
              <a:rPr lang="el-GR" dirty="0"/>
              <a:t>Αποσιωπάται ο ρόλος του φύλου, της ηλικίας, της εθνικής ταυτότητας, της σεξουαλικής συμπεριφοράς παράγοντες που επηρεάζουν την προσωπικότητα του ανάπηρου ατόμου.</a:t>
            </a:r>
          </a:p>
        </p:txBody>
      </p:sp>
    </p:spTree>
    <p:extLst>
      <p:ext uri="{BB962C8B-B14F-4D97-AF65-F5344CB8AC3E}">
        <p14:creationId xmlns:p14="http://schemas.microsoft.com/office/powerpoint/2010/main" val="3144107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44055"/>
          </a:xfrm>
        </p:spPr>
        <p:txBody>
          <a:bodyPr vert="horz" lIns="91440" tIns="45720" rIns="91440" bIns="45720" rtlCol="0" anchor="ctr">
            <a:normAutofit fontScale="90000"/>
          </a:bodyPr>
          <a:lstStyle/>
          <a:p>
            <a:r>
              <a:rPr lang="el-GR" dirty="0"/>
              <a:t>Το ατομικό και το κοινωνικό μοντέλο προσέγγισης της αναπηρίας </a:t>
            </a:r>
            <a:br>
              <a:rPr lang="el-GR" dirty="0"/>
            </a:br>
            <a:r>
              <a:rPr lang="en-US" sz="2200" i="1" dirty="0"/>
              <a:t>Oliver</a:t>
            </a:r>
            <a:r>
              <a:rPr lang="el-GR" sz="2200" i="1" dirty="0"/>
              <a:t> , Μ. (</a:t>
            </a:r>
            <a:r>
              <a:rPr lang="en-GB" sz="2200" i="1" dirty="0"/>
              <a:t>1996</a:t>
            </a:r>
            <a:r>
              <a:rPr lang="el-GR" sz="2200" i="1" dirty="0"/>
              <a:t>)</a:t>
            </a:r>
            <a:r>
              <a:rPr lang="en-GB" sz="2200" i="1" dirty="0"/>
              <a:t>. </a:t>
            </a:r>
            <a:r>
              <a:rPr lang="en-US" sz="2200" i="1" dirty="0"/>
              <a:t>Understanding disability: From theory to practice. Basingstoke, Macmillan: UK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2154934"/>
              </p:ext>
            </p:extLst>
          </p:nvPr>
        </p:nvGraphicFramePr>
        <p:xfrm>
          <a:off x="457200" y="2204864"/>
          <a:ext cx="8229600" cy="4286827"/>
        </p:xfrm>
        <a:graphic>
          <a:graphicData uri="http://schemas.openxmlformats.org/drawingml/2006/table">
            <a:tbl>
              <a:tblPr firstRow="1" bandRow="1">
                <a:tableStyleId>{B301B821-A1FF-4177-AEE7-76D212191A09}</a:tableStyleId>
              </a:tblPr>
              <a:tblGrid>
                <a:gridCol w="4114800"/>
                <a:gridCol w="4114800"/>
              </a:tblGrid>
              <a:tr h="3716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ΑΤΟΜΙΚΟ ΜΟΝΤΕΛΟ</a:t>
                      </a:r>
                      <a:endParaRPr kumimoji="0" lang="el-GR" sz="2400" b="1"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ΚΟΙΝΩΝΙΚΟ ΜΟΝΤΕΛΟ</a:t>
                      </a:r>
                      <a:endParaRPr kumimoji="0" lang="el-GR" sz="2400" b="1" i="0" u="none" strike="noStrike" cap="none" normalizeH="0" baseline="0" dirty="0" smtClean="0">
                        <a:ln>
                          <a:noFill/>
                        </a:ln>
                        <a:solidFill>
                          <a:schemeClr val="tx1"/>
                        </a:solidFill>
                        <a:effectLst/>
                        <a:latin typeface="+mn-lt"/>
                      </a:endParaRPr>
                    </a:p>
                  </a:txBody>
                  <a:tcPr horzOverflow="overflow"/>
                </a:tc>
              </a:tr>
              <a:tr h="407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Προσωπική τραγωδία </a:t>
                      </a:r>
                      <a:endParaRPr kumimoji="0" lang="el-GR"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Κοινωνική καταπίεση </a:t>
                      </a:r>
                      <a:endParaRPr kumimoji="0" lang="el-GR" sz="2000" b="0" i="0" u="none" strike="noStrike" cap="none" normalizeH="0" baseline="0" dirty="0" smtClean="0">
                        <a:ln>
                          <a:noFill/>
                        </a:ln>
                        <a:solidFill>
                          <a:schemeClr val="tx1"/>
                        </a:solidFill>
                        <a:effectLst/>
                        <a:latin typeface="+mn-lt"/>
                      </a:endParaRPr>
                    </a:p>
                  </a:txBody>
                  <a:tcPr horzOverflow="overflow"/>
                </a:tc>
              </a:tr>
              <a:tr h="407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Προσωπικό πρόβλημα</a:t>
                      </a:r>
                      <a:endParaRPr kumimoji="0" lang="el-GR"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Κοινωνικό πρόβλημα</a:t>
                      </a:r>
                      <a:endParaRPr kumimoji="0" lang="el-GR" sz="2000" b="0" i="0" u="none" strike="noStrike" cap="none" normalizeH="0" baseline="0" dirty="0" smtClean="0">
                        <a:ln>
                          <a:noFill/>
                        </a:ln>
                        <a:solidFill>
                          <a:schemeClr val="tx1"/>
                        </a:solidFill>
                        <a:effectLst/>
                        <a:latin typeface="+mn-lt"/>
                      </a:endParaRPr>
                    </a:p>
                  </a:txBody>
                  <a:tcPr horzOverflow="overflow"/>
                </a:tc>
              </a:tr>
              <a:tr h="407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Ατομική αντιμετώπιση </a:t>
                      </a:r>
                      <a:endParaRPr kumimoji="0" lang="el-GR"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Κοινωνική δράση</a:t>
                      </a:r>
                      <a:endParaRPr kumimoji="0" lang="el-GR" sz="2000" b="0" i="0" u="none" strike="noStrike" cap="none" normalizeH="0" baseline="0" dirty="0" smtClean="0">
                        <a:ln>
                          <a:noFill/>
                        </a:ln>
                        <a:solidFill>
                          <a:schemeClr val="tx1"/>
                        </a:solidFill>
                        <a:effectLst/>
                        <a:latin typeface="+mn-lt"/>
                      </a:endParaRPr>
                    </a:p>
                  </a:txBody>
                  <a:tcPr horzOverflow="overflow"/>
                </a:tc>
              </a:tr>
              <a:tr h="7333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Ιατρική (θεραπευτική) προσέγγιση </a:t>
                      </a:r>
                      <a:endParaRPr kumimoji="0" lang="el-GR"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Κοινωνική προσέγγιση </a:t>
                      </a:r>
                      <a:endParaRPr kumimoji="0" lang="el-GR" sz="2000" b="0" i="0" u="none" strike="noStrike" cap="none" normalizeH="0" baseline="0" dirty="0" smtClean="0">
                        <a:ln>
                          <a:noFill/>
                        </a:ln>
                        <a:solidFill>
                          <a:schemeClr val="tx1"/>
                        </a:solidFill>
                        <a:effectLst/>
                        <a:latin typeface="+mn-lt"/>
                      </a:endParaRPr>
                    </a:p>
                  </a:txBody>
                  <a:tcPr horzOverflow="overflow"/>
                </a:tc>
              </a:tr>
              <a:tr h="7333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Ο επαΐων, ο ειδικός ως αυθεντία</a:t>
                      </a:r>
                      <a:endParaRPr kumimoji="0" lang="el-GR"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Συλλογική εμπειρία ατόμων με αναπηρία</a:t>
                      </a:r>
                      <a:endParaRPr kumimoji="0" lang="el-GR" sz="2000" b="0" i="0" u="none" strike="noStrike" cap="none" normalizeH="0" baseline="0" dirty="0" smtClean="0">
                        <a:ln>
                          <a:noFill/>
                        </a:ln>
                        <a:solidFill>
                          <a:schemeClr val="tx1"/>
                        </a:solidFill>
                        <a:effectLst/>
                        <a:latin typeface="+mn-lt"/>
                      </a:endParaRPr>
                    </a:p>
                  </a:txBody>
                  <a:tcPr horzOverflow="overflow"/>
                </a:tc>
              </a:tr>
              <a:tr h="7333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Διορθωτική-αντισταθμιστική προσέγγιση –</a:t>
                      </a:r>
                      <a:r>
                        <a:rPr kumimoji="0" lang="el-GR" sz="2000" u="none" strike="noStrike" cap="none" normalizeH="0" baseline="0" dirty="0" err="1" smtClean="0">
                          <a:ln>
                            <a:noFill/>
                          </a:ln>
                          <a:effectLst/>
                        </a:rPr>
                        <a:t>κανονικοποίηση</a:t>
                      </a:r>
                      <a:r>
                        <a:rPr kumimoji="0" lang="el-GR" sz="2000" u="none" strike="noStrike" cap="none" normalizeH="0" baseline="0" dirty="0" smtClean="0">
                          <a:ln>
                            <a:noFill/>
                          </a:ln>
                          <a:effectLst/>
                        </a:rPr>
                        <a:t> </a:t>
                      </a:r>
                      <a:endParaRPr kumimoji="0" lang="el-GR"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Προάσπιση –Ενδυνάμωση-</a:t>
                      </a:r>
                      <a:r>
                        <a:rPr kumimoji="0" lang="el-GR" sz="2000" u="none" strike="noStrike" cap="none" normalizeH="0" baseline="0" dirty="0" err="1" smtClean="0">
                          <a:ln>
                            <a:noFill/>
                          </a:ln>
                          <a:effectLst/>
                        </a:rPr>
                        <a:t>Αυτοεκτίμησ</a:t>
                      </a:r>
                      <a:r>
                        <a:rPr kumimoji="0" lang="el-GR" sz="2000" u="none" strike="noStrike" cap="none" normalizeH="0" baseline="0" dirty="0" smtClean="0">
                          <a:ln>
                            <a:noFill/>
                          </a:ln>
                          <a:effectLst/>
                        </a:rPr>
                        <a:t>η </a:t>
                      </a:r>
                      <a:endParaRPr kumimoji="0" lang="el-GR" sz="2000" b="0" i="0" u="none" strike="noStrike" cap="none" normalizeH="0" baseline="0" dirty="0" smtClean="0">
                        <a:ln>
                          <a:noFill/>
                        </a:ln>
                        <a:solidFill>
                          <a:schemeClr val="tx1"/>
                        </a:solidFill>
                        <a:effectLst/>
                        <a:latin typeface="+mn-lt"/>
                      </a:endParaRPr>
                    </a:p>
                  </a:txBody>
                  <a:tcPr horzOverflow="overflow"/>
                </a:tc>
              </a:tr>
              <a:tr h="407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Ατομική ταυτότητα </a:t>
                      </a:r>
                      <a:endParaRPr kumimoji="0" lang="el-GR"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Συλλογική ταυτότητα </a:t>
                      </a:r>
                      <a:endParaRPr kumimoji="0" lang="el-GR" sz="2000" b="0" i="0" u="none" strike="noStrike" cap="none" normalizeH="0" baseline="0" dirty="0" smtClean="0">
                        <a:ln>
                          <a:noFill/>
                        </a:ln>
                        <a:solidFill>
                          <a:schemeClr val="tx1"/>
                        </a:solidFill>
                        <a:effectLst/>
                        <a:latin typeface="+mn-lt"/>
                      </a:endParaRPr>
                    </a:p>
                  </a:txBody>
                  <a:tcPr horzOverflow="overflow"/>
                </a:tc>
              </a:tr>
            </a:tbl>
          </a:graphicData>
        </a:graphic>
      </p:graphicFrame>
    </p:spTree>
    <p:extLst>
      <p:ext uri="{BB962C8B-B14F-4D97-AF65-F5344CB8AC3E}">
        <p14:creationId xmlns:p14="http://schemas.microsoft.com/office/powerpoint/2010/main" val="2171013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vert="horz" lIns="91440" tIns="45720" rIns="91440" bIns="45720" rtlCol="0" anchor="ctr">
            <a:normAutofit fontScale="90000"/>
          </a:bodyPr>
          <a:lstStyle/>
          <a:p>
            <a:r>
              <a:rPr lang="el-GR" dirty="0"/>
              <a:t>Ως απόρροια του κοινωνικού </a:t>
            </a:r>
            <a:r>
              <a:rPr lang="en-US" dirty="0"/>
              <a:t/>
            </a:r>
            <a:br>
              <a:rPr lang="en-US" dirty="0"/>
            </a:br>
            <a:r>
              <a:rPr lang="el-GR" dirty="0"/>
              <a:t>μοντέλου προσέγγισης της αναπηρίας διακρίνεται (1)</a:t>
            </a:r>
            <a:endParaRPr lang="en-US" dirty="0"/>
          </a:p>
        </p:txBody>
      </p:sp>
      <p:sp>
        <p:nvSpPr>
          <p:cNvPr id="3" name="Content Placeholder 2"/>
          <p:cNvSpPr>
            <a:spLocks noGrp="1"/>
          </p:cNvSpPr>
          <p:nvPr>
            <p:ph idx="1"/>
          </p:nvPr>
        </p:nvSpPr>
        <p:spPr>
          <a:xfrm>
            <a:off x="457200" y="2132856"/>
            <a:ext cx="8229600" cy="3993307"/>
          </a:xfrm>
        </p:spPr>
        <p:txBody>
          <a:bodyPr/>
          <a:lstStyle/>
          <a:p>
            <a:pPr>
              <a:buNone/>
              <a:defRPr/>
            </a:pPr>
            <a:r>
              <a:rPr lang="el-GR" b="1" u="sng" dirty="0"/>
              <a:t>Το υλιστικό φεμινιστικό κοινωνικό μοντέλο</a:t>
            </a:r>
          </a:p>
          <a:p>
            <a:pPr>
              <a:buFont typeface="Wingdings" panose="05000000000000000000" pitchFamily="2" charset="2"/>
              <a:buChar char="§"/>
              <a:defRPr/>
            </a:pPr>
            <a:r>
              <a:rPr lang="el-GR" dirty="0"/>
              <a:t>Γίνεται διάκριση μεταξύ των δημόσιων ζητημάτων και των περιπλοκών της ιδιωτικής ζωής (</a:t>
            </a:r>
            <a:r>
              <a:rPr lang="el-GR" dirty="0" err="1"/>
              <a:t>ψυχο</a:t>
            </a:r>
            <a:r>
              <a:rPr lang="el-GR" dirty="0"/>
              <a:t>-συναισθηματικές επιρροές) (Μ</a:t>
            </a:r>
            <a:r>
              <a:rPr lang="en-US" dirty="0" err="1"/>
              <a:t>orris</a:t>
            </a:r>
            <a:r>
              <a:rPr lang="el-GR" dirty="0"/>
              <a:t>,</a:t>
            </a:r>
            <a:r>
              <a:rPr lang="en-US" dirty="0"/>
              <a:t>Thomas</a:t>
            </a:r>
            <a:r>
              <a:rPr lang="el-GR" dirty="0"/>
              <a:t>).</a:t>
            </a:r>
          </a:p>
          <a:p>
            <a:pPr>
              <a:buFont typeface="Wingdings" panose="05000000000000000000" pitchFamily="2" charset="2"/>
              <a:buChar char="§"/>
              <a:defRPr/>
            </a:pPr>
            <a:r>
              <a:rPr lang="el-GR" dirty="0"/>
              <a:t>Διερευνώνται ζητήματα φύλου, σεξουαλικής ταυτότητας και αναπηρίας (</a:t>
            </a:r>
            <a:r>
              <a:rPr lang="en-US" dirty="0"/>
              <a:t>Corbett</a:t>
            </a:r>
            <a:r>
              <a:rPr lang="el-GR" dirty="0"/>
              <a:t>). </a:t>
            </a:r>
          </a:p>
        </p:txBody>
      </p:sp>
    </p:spTree>
    <p:extLst>
      <p:ext uri="{BB962C8B-B14F-4D97-AF65-F5344CB8AC3E}">
        <p14:creationId xmlns:p14="http://schemas.microsoft.com/office/powerpoint/2010/main" val="69890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778098"/>
          </a:xfrm>
        </p:spPr>
        <p:txBody>
          <a:bodyPr vert="horz" lIns="91440" tIns="45720" rIns="91440" bIns="45720" rtlCol="0" anchor="ctr">
            <a:normAutofit fontScale="90000"/>
          </a:bodyPr>
          <a:lstStyle/>
          <a:p>
            <a:r>
              <a:rPr lang="el-GR" altLang="en-US" dirty="0"/>
              <a:t>1ο Παράδειγμα γλωσσικού πλουραλισμού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8832053"/>
              </p:ext>
            </p:extLst>
          </p:nvPr>
        </p:nvGraphicFramePr>
        <p:xfrm>
          <a:off x="107504" y="1018775"/>
          <a:ext cx="8856984" cy="5251692"/>
        </p:xfrm>
        <a:graphic>
          <a:graphicData uri="http://schemas.openxmlformats.org/drawingml/2006/table">
            <a:tbl>
              <a:tblPr firstRow="1" bandRow="1">
                <a:tableStyleId>{5C22544A-7EE6-4342-B048-85BDC9FD1C3A}</a:tableStyleId>
              </a:tblPr>
              <a:tblGrid>
                <a:gridCol w="1067169"/>
                <a:gridCol w="1636322"/>
                <a:gridCol w="1849755"/>
                <a:gridCol w="2134334"/>
                <a:gridCol w="2169404"/>
              </a:tblGrid>
              <a:tr h="1171480">
                <a:tc>
                  <a:txBody>
                    <a:body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el-GR" altLang="en-US" sz="1200" u="none" strike="noStrike" cap="none" normalizeH="0" baseline="0" dirty="0" smtClean="0">
                          <a:ln>
                            <a:noFill/>
                          </a:ln>
                          <a:effectLst/>
                        </a:rPr>
                        <a:t>Νόμος</a:t>
                      </a:r>
                      <a:endParaRPr kumimoji="0" lang="en-US" altLang="en-US" sz="1400" u="none" strike="noStrike" cap="none" normalizeH="0" baseline="0" dirty="0" smtClean="0">
                        <a:ln>
                          <a:noFill/>
                        </a:ln>
                        <a:effectLst/>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n-US" sz="1400" u="none" strike="noStrike" cap="none" normalizeH="0" baseline="0" dirty="0" smtClean="0">
                          <a:ln>
                            <a:noFill/>
                          </a:ln>
                          <a:effectLst/>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n-US" sz="1100" u="none" strike="noStrike" cap="none" normalizeH="0" baseline="0" dirty="0" smtClean="0">
                          <a:ln>
                            <a:noFill/>
                          </a:ln>
                          <a:effectLst/>
                        </a:rPr>
                        <a:t>Κατηγορίες </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n-US" sz="1100" u="none" strike="noStrike" cap="none" normalizeH="0" baseline="0" dirty="0" smtClean="0">
                          <a:ln>
                            <a:noFill/>
                          </a:ln>
                          <a:effectLst/>
                        </a:rPr>
                        <a:t>αναπηρίας</a:t>
                      </a:r>
                      <a:endParaRPr kumimoji="0" lang="en-US" altLang="en-US" sz="1400" b="1" i="0" u="none" strike="noStrike" cap="none" normalizeH="0" baseline="0" dirty="0" smtClean="0">
                        <a:ln>
                          <a:noFill/>
                        </a:ln>
                        <a:solidFill>
                          <a:schemeClr val="tx1"/>
                        </a:solidFill>
                        <a:effectLst/>
                        <a:latin typeface="+mn-lt"/>
                        <a:ea typeface="Calibri" pitchFamily="34" charset="0"/>
                        <a:cs typeface="Calibri" pitchFamily="34" charset="0"/>
                      </a:endParaRPr>
                    </a:p>
                  </a:txBody>
                  <a:tcPr/>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n-US" sz="1400" u="none" strike="noStrike" cap="none" normalizeH="0" baseline="0" dirty="0" smtClean="0">
                          <a:ln>
                            <a:noFill/>
                          </a:ln>
                          <a:effectLst/>
                        </a:rPr>
                        <a:t>1143/1981</a:t>
                      </a:r>
                      <a:endParaRPr kumimoji="0" lang="en-US" altLang="en-US" sz="14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n-US" sz="1400" u="none" strike="noStrike" cap="none" normalizeH="0" baseline="0" dirty="0" smtClean="0">
                          <a:ln>
                            <a:noFill/>
                          </a:ln>
                          <a:effectLst/>
                        </a:rPr>
                        <a:t>1566/1985</a:t>
                      </a:r>
                      <a:endParaRPr kumimoji="0" lang="en-US" altLang="en-US" sz="14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n-US" sz="1400" u="none" strike="noStrike" cap="none" normalizeH="0" baseline="0" dirty="0" smtClean="0">
                          <a:ln>
                            <a:noFill/>
                          </a:ln>
                          <a:effectLst/>
                        </a:rPr>
                        <a:t>2</a:t>
                      </a:r>
                      <a:r>
                        <a:rPr kumimoji="0" lang="en-US" altLang="en-US" sz="1400" u="none" strike="noStrike" cap="none" normalizeH="0" baseline="0" dirty="0" smtClean="0">
                          <a:ln>
                            <a:noFill/>
                          </a:ln>
                          <a:effectLst/>
                        </a:rPr>
                        <a:t>8</a:t>
                      </a:r>
                      <a:r>
                        <a:rPr kumimoji="0" lang="el-GR" altLang="en-US" sz="1400" u="none" strike="noStrike" cap="none" normalizeH="0" baseline="0" dirty="0" smtClean="0">
                          <a:ln>
                            <a:noFill/>
                          </a:ln>
                          <a:effectLst/>
                        </a:rPr>
                        <a:t>17/2000</a:t>
                      </a:r>
                      <a:endParaRPr kumimoji="0" lang="en-US" altLang="en-US" sz="14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400" u="none" strike="noStrike" cap="none" normalizeH="0" baseline="0" dirty="0" smtClean="0">
                          <a:ln>
                            <a:noFill/>
                          </a:ln>
                          <a:effectLst/>
                        </a:rPr>
                        <a:t>3699/2008</a:t>
                      </a:r>
                      <a:endParaRPr kumimoji="0" lang="en-US" altLang="en-US" sz="14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r>
              <a:tr h="988564">
                <a:tc>
                  <a:txBody>
                    <a:bodyPr/>
                    <a:lstStyle/>
                    <a:p>
                      <a:r>
                        <a:rPr lang="el-GR" sz="1400" dirty="0" smtClean="0"/>
                        <a:t>1.</a:t>
                      </a:r>
                      <a:endParaRPr lang="en-US" sz="1400" dirty="0">
                        <a:latin typeface="+mn-lt"/>
                      </a:endParaRPr>
                    </a:p>
                  </a:txBody>
                  <a:tcPr/>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Τυφλοί και οι έχοντες </a:t>
                      </a:r>
                      <a:r>
                        <a:rPr kumimoji="0" lang="el-GR" altLang="en-US" sz="1200" u="none" strike="noStrike" cap="none" normalizeH="0" baseline="0" dirty="0" err="1" smtClean="0">
                          <a:ln>
                            <a:noFill/>
                          </a:ln>
                          <a:effectLst/>
                        </a:rPr>
                        <a:t>σοβαράς</a:t>
                      </a:r>
                      <a:r>
                        <a:rPr kumimoji="0" lang="el-GR" altLang="en-US" sz="1200" u="none" strike="noStrike" cap="none" normalizeH="0" baseline="0" dirty="0" smtClean="0">
                          <a:ln>
                            <a:noFill/>
                          </a:ln>
                          <a:effectLst/>
                        </a:rPr>
                        <a:t>  </a:t>
                      </a:r>
                      <a:r>
                        <a:rPr kumimoji="0" lang="el-GR" altLang="en-US" sz="1200" u="none" strike="noStrike" cap="none" normalizeH="0" baseline="0" dirty="0" err="1" smtClean="0">
                          <a:ln>
                            <a:noFill/>
                          </a:ln>
                          <a:effectLst/>
                        </a:rPr>
                        <a:t>διαταραχάς</a:t>
                      </a:r>
                      <a:r>
                        <a:rPr kumimoji="0" lang="el-GR" altLang="en-US" sz="1200" u="none" strike="noStrike" cap="none" normalizeH="0" baseline="0" dirty="0" smtClean="0">
                          <a:ln>
                            <a:noFill/>
                          </a:ln>
                          <a:effectLst/>
                        </a:rPr>
                        <a:t> της οράσεως </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Τυφλοί και όσοι έχουν σοβαρές διαταραχές στην όραση </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Όσοι έχουν ιδιαίτερα σοβαρά προβλήματα όρασης (τυφλοί, αμβλύωπες)</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Αισθητηριακές αναπηρίες όρασης (τυφλοί, αμβλύωπες, με χαμηλή όραση)</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r>
              <a:tr h="988564">
                <a:tc>
                  <a:txBody>
                    <a:bodyPr/>
                    <a:lstStyle/>
                    <a:p>
                      <a:r>
                        <a:rPr lang="el-GR" sz="1400" dirty="0" smtClean="0"/>
                        <a:t>2.</a:t>
                      </a:r>
                      <a:endParaRPr lang="en-US" sz="1400" dirty="0">
                        <a:latin typeface="+mn-lt"/>
                      </a:endParaRPr>
                    </a:p>
                  </a:txBody>
                  <a:tcPr/>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smtClean="0">
                          <a:ln>
                            <a:noFill/>
                          </a:ln>
                          <a:effectLst/>
                        </a:rPr>
                        <a:t>Κωφοί, βαρήκοοι και κωφάλαλοι</a:t>
                      </a:r>
                      <a:endParaRPr kumimoji="0" lang="en-US" altLang="en-US" sz="1200" b="1"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Κωφοί και βαρήκοοι </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Όσοι έχουν σοβαρά προβλήματα ακοής (κωφοί, βαρήκοοι) </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Αισθητηριακές αναπηρίες ακοής (κωφοί, βαρήκοοι)</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r>
              <a:tr h="1081366">
                <a:tc>
                  <a:txBody>
                    <a:bodyPr/>
                    <a:lstStyle/>
                    <a:p>
                      <a:r>
                        <a:rPr lang="el-GR" sz="1400" dirty="0" smtClean="0"/>
                        <a:t>3.</a:t>
                      </a:r>
                      <a:endParaRPr lang="en-US" sz="1400" dirty="0">
                        <a:latin typeface="+mn-lt"/>
                      </a:endParaRPr>
                    </a:p>
                  </a:txBody>
                  <a:tcPr/>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Οι έχοντες </a:t>
                      </a:r>
                      <a:r>
                        <a:rPr kumimoji="0" lang="el-GR" altLang="en-US" sz="1200" u="none" strike="noStrike" cap="none" normalizeH="0" baseline="0" dirty="0" err="1" smtClean="0">
                          <a:ln>
                            <a:noFill/>
                          </a:ln>
                          <a:effectLst/>
                        </a:rPr>
                        <a:t>κινητικάς</a:t>
                      </a:r>
                      <a:r>
                        <a:rPr kumimoji="0" lang="el-GR" altLang="en-US" sz="1200" u="none" strike="noStrike" cap="none" normalizeH="0" baseline="0" dirty="0" smtClean="0">
                          <a:ln>
                            <a:noFill/>
                          </a:ln>
                          <a:effectLst/>
                        </a:rPr>
                        <a:t> </a:t>
                      </a:r>
                      <a:r>
                        <a:rPr kumimoji="0" lang="el-GR" altLang="en-US" sz="1200" u="none" strike="noStrike" cap="none" normalizeH="0" baseline="0" dirty="0" err="1" smtClean="0">
                          <a:ln>
                            <a:noFill/>
                          </a:ln>
                          <a:effectLst/>
                        </a:rPr>
                        <a:t>διαταραχάς</a:t>
                      </a:r>
                      <a:r>
                        <a:rPr kumimoji="0" lang="el-GR" altLang="en-US" sz="1200" u="none" strike="noStrike" cap="none" normalizeH="0" baseline="0" dirty="0" smtClean="0">
                          <a:ln>
                            <a:noFill/>
                          </a:ln>
                          <a:effectLst/>
                        </a:rPr>
                        <a:t> (</a:t>
                      </a:r>
                      <a:r>
                        <a:rPr kumimoji="0" lang="el-GR" altLang="en-US" sz="1200" u="none" strike="noStrike" cap="none" normalizeH="0" baseline="0" dirty="0" err="1" smtClean="0">
                          <a:ln>
                            <a:noFill/>
                          </a:ln>
                          <a:effectLst/>
                        </a:rPr>
                        <a:t>σπαστικοί,κ.λ.π</a:t>
                      </a:r>
                      <a:r>
                        <a:rPr kumimoji="0" lang="el-GR" altLang="en-US" sz="1200" u="none" strike="noStrike" cap="none" normalizeH="0" baseline="0" dirty="0" smtClean="0">
                          <a:ln>
                            <a:noFill/>
                          </a:ln>
                          <a:effectLst/>
                        </a:rPr>
                        <a:t>.)</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Όσοι έχουν κινητικές διαταραχές </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Όσοι έχουν σοβαρά νευρολογικά ή ορθοπεδικά ελαττώματα ή προβλήματα υγείας </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Κινητικές αναπηρίες </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r>
              <a:tr h="988564">
                <a:tc>
                  <a:txBody>
                    <a:bodyPr/>
                    <a:lstStyle/>
                    <a:p>
                      <a:r>
                        <a:rPr lang="el-GR" sz="1400" dirty="0" smtClean="0"/>
                        <a:t>4.</a:t>
                      </a:r>
                      <a:endParaRPr lang="en-US" sz="1400" dirty="0">
                        <a:latin typeface="+mn-lt"/>
                      </a:endParaRPr>
                    </a:p>
                  </a:txBody>
                  <a:tcPr/>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smtClean="0">
                          <a:ln>
                            <a:noFill/>
                          </a:ln>
                          <a:effectLst/>
                        </a:rPr>
                        <a:t>Οι νοητικώς υστερούντες </a:t>
                      </a:r>
                      <a:endParaRPr kumimoji="0" lang="en-US" altLang="en-US" sz="1200" b="1"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Όσοι έχουν νοητική καθυστέρηση </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Όσοι έχουν νοητική ανεπάρκεια ή ανωριμότητα  </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c>
                  <a:txBody>
                    <a:bodyPr/>
                    <a:lstStyle>
                      <a:lvl1pPr eaLnBrk="0" hangingPunct="0">
                        <a:spcBef>
                          <a:spcPct val="20000"/>
                        </a:spcBef>
                        <a:buClr>
                          <a:schemeClr val="hlink"/>
                        </a:buClr>
                        <a:buSzPct val="120000"/>
                        <a:defRPr sz="2800">
                          <a:solidFill>
                            <a:schemeClr val="tx1"/>
                          </a:solidFill>
                          <a:latin typeface="Tahoma" pitchFamily="34" charset="0"/>
                        </a:defRPr>
                      </a:lvl1pPr>
                      <a:lvl2pPr marL="742950" indent="-285750" eaLnBrk="0" hangingPunct="0">
                        <a:spcBef>
                          <a:spcPct val="20000"/>
                        </a:spcBef>
                        <a:buFont typeface="Tahoma" pitchFamily="34" charset="0"/>
                        <a:defRPr sz="2400">
                          <a:solidFill>
                            <a:schemeClr val="tx1"/>
                          </a:solidFill>
                          <a:latin typeface="Tahoma" pitchFamily="34" charset="0"/>
                        </a:defRPr>
                      </a:lvl2pPr>
                      <a:lvl3pPr marL="1143000" indent="-228600" eaLnBrk="0" hangingPunct="0">
                        <a:spcBef>
                          <a:spcPct val="20000"/>
                        </a:spcBef>
                        <a:buClr>
                          <a:schemeClr val="hlink"/>
                        </a:buClr>
                        <a:buSzPct val="120000"/>
                        <a:defRPr sz="2000">
                          <a:solidFill>
                            <a:schemeClr val="tx1"/>
                          </a:solidFill>
                          <a:latin typeface="Tahoma" pitchFamily="34" charset="0"/>
                        </a:defRPr>
                      </a:lvl3pPr>
                      <a:lvl4pPr marL="1600200" indent="-228600" eaLnBrk="0" hangingPunct="0">
                        <a:spcBef>
                          <a:spcPct val="20000"/>
                        </a:spcBef>
                        <a:buFont typeface="Tahoma" pitchFamily="34" charset="0"/>
                        <a:defRPr>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l-GR" altLang="en-US" sz="1200" u="none" strike="noStrike" cap="none" normalizeH="0" baseline="0" dirty="0" smtClean="0">
                          <a:ln>
                            <a:noFill/>
                          </a:ln>
                          <a:effectLst/>
                        </a:rPr>
                        <a:t>Νοητική αναπηρία</a:t>
                      </a:r>
                      <a:endParaRPr kumimoji="0" lang="en-US" altLang="en-US" sz="1200" b="1"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tc>
              </a:tr>
            </a:tbl>
          </a:graphicData>
        </a:graphic>
      </p:graphicFrame>
      <p:cxnSp>
        <p:nvCxnSpPr>
          <p:cNvPr id="7" name="Straight Connector 6"/>
          <p:cNvCxnSpPr/>
          <p:nvPr/>
        </p:nvCxnSpPr>
        <p:spPr>
          <a:xfrm flipH="1" flipV="1">
            <a:off x="251520" y="1073026"/>
            <a:ext cx="864096" cy="69979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5048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vert="horz" lIns="91440" tIns="45720" rIns="91440" bIns="45720" rtlCol="0" anchor="ctr">
            <a:normAutofit fontScale="90000"/>
          </a:bodyPr>
          <a:lstStyle/>
          <a:p>
            <a:r>
              <a:rPr lang="el-GR" dirty="0"/>
              <a:t>Ως απόρροια του κοινωνικού μοντέλου προσέγγισης της αναπηρίας διακρίνεται (2)</a:t>
            </a:r>
            <a:endParaRPr lang="en-US" dirty="0"/>
          </a:p>
        </p:txBody>
      </p:sp>
      <p:sp>
        <p:nvSpPr>
          <p:cNvPr id="3" name="Content Placeholder 2"/>
          <p:cNvSpPr>
            <a:spLocks noGrp="1"/>
          </p:cNvSpPr>
          <p:nvPr>
            <p:ph idx="1"/>
          </p:nvPr>
        </p:nvSpPr>
        <p:spPr>
          <a:xfrm>
            <a:off x="457200" y="2132856"/>
            <a:ext cx="8229600" cy="3993307"/>
          </a:xfrm>
        </p:spPr>
        <p:txBody>
          <a:bodyPr>
            <a:normAutofit fontScale="85000" lnSpcReduction="10000"/>
          </a:bodyPr>
          <a:lstStyle/>
          <a:p>
            <a:pPr>
              <a:lnSpc>
                <a:spcPct val="90000"/>
              </a:lnSpc>
              <a:buNone/>
              <a:defRPr/>
            </a:pPr>
            <a:r>
              <a:rPr lang="el-GR" b="1" u="sng" dirty="0"/>
              <a:t>Η πολιτιστική προσέγγιση της αναπηρίας</a:t>
            </a:r>
            <a:endParaRPr lang="el-GR" u="sng" dirty="0"/>
          </a:p>
          <a:p>
            <a:pPr>
              <a:lnSpc>
                <a:spcPct val="90000"/>
              </a:lnSpc>
              <a:defRPr/>
            </a:pPr>
            <a:r>
              <a:rPr lang="el-GR" dirty="0"/>
              <a:t>Η αναπηρία προσεγγίζεται ως πολιτιστική ομάδα με δική της πολιτιστική κληρονομιά και ταυτότητα.</a:t>
            </a:r>
          </a:p>
          <a:p>
            <a:pPr>
              <a:lnSpc>
                <a:spcPct val="90000"/>
              </a:lnSpc>
              <a:defRPr/>
            </a:pPr>
            <a:r>
              <a:rPr lang="el-GR" dirty="0"/>
              <a:t>Η κοινότητα κωφών εμφανίζεται ως γλωσσική μειονότητα και όχι ως ομάδα αναπήρων (</a:t>
            </a:r>
            <a:r>
              <a:rPr lang="el-GR" dirty="0" err="1"/>
              <a:t>Lane</a:t>
            </a:r>
            <a:r>
              <a:rPr lang="el-GR" dirty="0"/>
              <a:t>, </a:t>
            </a:r>
            <a:r>
              <a:rPr lang="en-US" dirty="0"/>
              <a:t>Morris</a:t>
            </a:r>
            <a:r>
              <a:rPr lang="el-GR" dirty="0"/>
              <a:t>, </a:t>
            </a:r>
            <a:r>
              <a:rPr lang="en-US" dirty="0" err="1"/>
              <a:t>Aull</a:t>
            </a:r>
            <a:r>
              <a:rPr lang="en-US" dirty="0"/>
              <a:t> Davies</a:t>
            </a:r>
            <a:r>
              <a:rPr lang="el-GR" dirty="0"/>
              <a:t> &amp; </a:t>
            </a:r>
            <a:r>
              <a:rPr lang="en-US" dirty="0"/>
              <a:t>Jenkins</a:t>
            </a:r>
            <a:r>
              <a:rPr lang="el-GR" dirty="0"/>
              <a:t>) </a:t>
            </a:r>
          </a:p>
          <a:p>
            <a:pPr>
              <a:lnSpc>
                <a:spcPct val="90000"/>
              </a:lnSpc>
              <a:defRPr/>
            </a:pPr>
            <a:r>
              <a:rPr lang="el-GR" dirty="0"/>
              <a:t>Η αντιμετώπιση και ο ορισμός της νοητικής αναπηρίας (αξιολόγηση με βάση την ευρέως αποδεκτή κοινωνική συμπεριφορά όπως αυτή ορίζεται σε κάθε ηλικιακό στάδιο) (</a:t>
            </a:r>
            <a:r>
              <a:rPr lang="en-US" dirty="0"/>
              <a:t>Edgerton</a:t>
            </a:r>
            <a:r>
              <a:rPr lang="el-GR" dirty="0"/>
              <a:t>,</a:t>
            </a:r>
            <a:r>
              <a:rPr lang="el-GR" dirty="0">
                <a:solidFill>
                  <a:srgbClr val="000066"/>
                </a:solidFill>
              </a:rPr>
              <a:t> </a:t>
            </a:r>
            <a:r>
              <a:rPr lang="en-US" dirty="0" err="1"/>
              <a:t>Manion</a:t>
            </a:r>
            <a:r>
              <a:rPr lang="el-GR" dirty="0"/>
              <a:t> &amp;</a:t>
            </a:r>
            <a:r>
              <a:rPr lang="en-US" dirty="0" err="1"/>
              <a:t>Bersani</a:t>
            </a:r>
            <a:r>
              <a:rPr lang="el-GR" dirty="0"/>
              <a:t>)</a:t>
            </a:r>
          </a:p>
        </p:txBody>
      </p:sp>
    </p:spTree>
    <p:extLst>
      <p:ext uri="{BB962C8B-B14F-4D97-AF65-F5344CB8AC3E}">
        <p14:creationId xmlns:p14="http://schemas.microsoft.com/office/powerpoint/2010/main" val="3202384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vert="horz" lIns="91440" tIns="45720" rIns="91440" bIns="45720" rtlCol="0" anchor="ctr">
            <a:normAutofit fontScale="90000"/>
          </a:bodyPr>
          <a:lstStyle/>
          <a:p>
            <a:r>
              <a:rPr lang="el-GR" dirty="0"/>
              <a:t>Ως απόρροια του κοινωνικού μοντέλου προσέγγισης της αναπηρίας διακρίνεται (3)</a:t>
            </a:r>
            <a:endParaRPr lang="en-US" dirty="0"/>
          </a:p>
        </p:txBody>
      </p:sp>
      <p:sp>
        <p:nvSpPr>
          <p:cNvPr id="3" name="Content Placeholder 2"/>
          <p:cNvSpPr>
            <a:spLocks noGrp="1"/>
          </p:cNvSpPr>
          <p:nvPr>
            <p:ph idx="1"/>
          </p:nvPr>
        </p:nvSpPr>
        <p:spPr>
          <a:xfrm>
            <a:off x="457200" y="2132856"/>
            <a:ext cx="8229600" cy="3993307"/>
          </a:xfrm>
        </p:spPr>
        <p:txBody>
          <a:bodyPr>
            <a:normAutofit/>
          </a:bodyPr>
          <a:lstStyle/>
          <a:p>
            <a:pPr>
              <a:buNone/>
              <a:defRPr/>
            </a:pPr>
            <a:r>
              <a:rPr lang="el-GR" sz="2800" b="1" u="sng" dirty="0"/>
              <a:t>Η ψυχαναλυτική προσέγγιση της αναπηρίας </a:t>
            </a:r>
            <a:endParaRPr lang="el-GR" sz="2800" u="sng" dirty="0"/>
          </a:p>
          <a:p>
            <a:pPr marL="0" indent="0">
              <a:buNone/>
              <a:defRPr/>
            </a:pPr>
            <a:r>
              <a:rPr lang="el-GR" dirty="0"/>
              <a:t>Εστιάζει στη φιλανθρωπική αντιμετώπιση της αναπηρίας ως προέκταση της Φροϋδικής προσέγγισης της φαλλικής συμπεριφοράς και σαδιστικής επιβολής ηγεμονικών ατόμων ή ομάδων (</a:t>
            </a:r>
            <a:r>
              <a:rPr lang="en-US" dirty="0"/>
              <a:t>Evans</a:t>
            </a:r>
            <a:r>
              <a:rPr lang="el-GR" dirty="0"/>
              <a:t>, </a:t>
            </a:r>
            <a:r>
              <a:rPr lang="en-US" dirty="0"/>
              <a:t>Shakespeare</a:t>
            </a:r>
            <a:r>
              <a:rPr lang="el-GR" dirty="0"/>
              <a:t>).</a:t>
            </a:r>
          </a:p>
        </p:txBody>
      </p:sp>
    </p:spTree>
    <p:extLst>
      <p:ext uri="{BB962C8B-B14F-4D97-AF65-F5344CB8AC3E}">
        <p14:creationId xmlns:p14="http://schemas.microsoft.com/office/powerpoint/2010/main" val="1413114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val="1004679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048950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265251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806490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Ευδοξία Ντεροπούλου-Ντέρου. </a:t>
            </a:r>
            <a:r>
              <a:rPr lang="el-GR" sz="2000" dirty="0"/>
              <a:t>Ευδοξία </a:t>
            </a:r>
            <a:r>
              <a:rPr lang="el-GR" sz="2000" dirty="0" err="1"/>
              <a:t>Ντεροπούλου-Ντέρου</a:t>
            </a:r>
            <a:r>
              <a:rPr lang="el-GR" sz="2000" dirty="0"/>
              <a:t>. «</a:t>
            </a:r>
            <a:r>
              <a:rPr lang="el-GR" sz="2000" dirty="0" smtClean="0"/>
              <a:t>Εισαγωγή στην Ειδική Αγωγή. Ενότητα 2 Σύγχρονες ερμηνευτικές </a:t>
            </a:r>
            <a:r>
              <a:rPr lang="el-GR" sz="2000" dirty="0"/>
              <a:t>προσεγγίσεις της αναπηρίας: </a:t>
            </a:r>
            <a:r>
              <a:rPr lang="el-GR" sz="2000" dirty="0" smtClean="0"/>
              <a:t>η </a:t>
            </a:r>
            <a:r>
              <a:rPr lang="el-GR" sz="2000" dirty="0"/>
              <a:t>πολυπλοκότητα του ορισμού της </a:t>
            </a:r>
            <a:r>
              <a:rPr lang="el-GR" sz="2000" dirty="0" smtClean="0"/>
              <a:t>αναπηρίας».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a:t>http://opencourses.uoa.gr/courses/ECD1/</a:t>
            </a:r>
            <a:r>
              <a:rPr lang="el-GR" sz="2000" dirty="0" smtClean="0"/>
              <a:t>.</a:t>
            </a:r>
            <a:endParaRPr lang="el-GR" sz="2000" dirty="0"/>
          </a:p>
          <a:p>
            <a:endParaRPr lang="el-GR" sz="2000" dirty="0"/>
          </a:p>
        </p:txBody>
      </p:sp>
    </p:spTree>
    <p:extLst>
      <p:ext uri="{BB962C8B-B14F-4D97-AF65-F5344CB8AC3E}">
        <p14:creationId xmlns:p14="http://schemas.microsoft.com/office/powerpoint/2010/main" val="2359398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983658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89555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altLang="en-US" dirty="0"/>
              <a:t>2ο Παράδειγμα γλωσσικού πλουραλισμού </a:t>
            </a:r>
            <a:endParaRPr lang="en-US" dirty="0"/>
          </a:p>
        </p:txBody>
      </p:sp>
      <p:sp>
        <p:nvSpPr>
          <p:cNvPr id="3" name="Content Placeholder 2"/>
          <p:cNvSpPr>
            <a:spLocks noGrp="1"/>
          </p:cNvSpPr>
          <p:nvPr>
            <p:ph idx="1"/>
          </p:nvPr>
        </p:nvSpPr>
        <p:spPr>
          <a:xfrm>
            <a:off x="395536" y="1711349"/>
            <a:ext cx="8229600" cy="4525963"/>
          </a:xfrm>
        </p:spPr>
        <p:txBody>
          <a:bodyPr/>
          <a:lstStyle/>
          <a:p>
            <a:pPr marL="0" indent="0">
              <a:buNone/>
            </a:pPr>
            <a:r>
              <a:rPr lang="el-GR" dirty="0"/>
              <a:t>Έχουν κατά καιρούς χρησιμοποιηθεί (ή ακόμη χρησιμοποιούνται) σε βιβλιογραφικό και προφορικό επίπεδο οι παρακάτω όροι: </a:t>
            </a:r>
            <a:r>
              <a:rPr lang="el-GR" i="1" dirty="0"/>
              <a:t>ανώμαλος, άτομο με ειδικές ανάγκες, άτομο με ιδιαίτερες ανάγκες, άτομο με ειδικές εκπαιδευτικές ανάγκες, άτομο με ιδιαίτερες ικανότητες …</a:t>
            </a:r>
          </a:p>
          <a:p>
            <a:pPr marL="0" indent="0">
              <a:buNone/>
            </a:pPr>
            <a:endParaRPr lang="en-US" dirty="0"/>
          </a:p>
        </p:txBody>
      </p:sp>
    </p:spTree>
    <p:extLst>
      <p:ext uri="{BB962C8B-B14F-4D97-AF65-F5344CB8AC3E}">
        <p14:creationId xmlns:p14="http://schemas.microsoft.com/office/powerpoint/2010/main" val="388501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altLang="en-US" dirty="0"/>
              <a:t>3</a:t>
            </a:r>
            <a:r>
              <a:rPr lang="el-GR" altLang="en-US" dirty="0"/>
              <a:t>ο Παράδειγμα γλωσσικού πλουραλισμού </a:t>
            </a:r>
            <a:endParaRPr lang="en-US" dirty="0"/>
          </a:p>
        </p:txBody>
      </p:sp>
      <p:sp>
        <p:nvSpPr>
          <p:cNvPr id="3" name="Content Placeholder 2"/>
          <p:cNvSpPr>
            <a:spLocks noGrp="1"/>
          </p:cNvSpPr>
          <p:nvPr>
            <p:ph idx="1"/>
          </p:nvPr>
        </p:nvSpPr>
        <p:spPr>
          <a:xfrm>
            <a:off x="395536" y="1711349"/>
            <a:ext cx="8229600" cy="4525963"/>
          </a:xfrm>
        </p:spPr>
        <p:txBody>
          <a:bodyPr>
            <a:noAutofit/>
          </a:bodyPr>
          <a:lstStyle/>
          <a:p>
            <a:pPr>
              <a:lnSpc>
                <a:spcPct val="80000"/>
              </a:lnSpc>
              <a:buFont typeface="Wingdings" panose="05000000000000000000" pitchFamily="2" charset="2"/>
              <a:buChar char="§"/>
              <a:defRPr/>
            </a:pPr>
            <a:r>
              <a:rPr lang="el-GR" sz="2000" b="1" dirty="0"/>
              <a:t>Χρήση του όρου «Νοητική καθυστέρηση» </a:t>
            </a:r>
          </a:p>
          <a:p>
            <a:pPr marL="0" indent="0">
              <a:lnSpc>
                <a:spcPct val="80000"/>
              </a:lnSpc>
              <a:spcBef>
                <a:spcPts val="0"/>
              </a:spcBef>
              <a:spcAft>
                <a:spcPts val="600"/>
              </a:spcAft>
              <a:buNone/>
              <a:defRPr/>
            </a:pPr>
            <a:r>
              <a:rPr lang="el-GR" sz="2000" b="1" dirty="0" smtClean="0"/>
              <a:t>Βασίζεται </a:t>
            </a:r>
            <a:r>
              <a:rPr lang="el-GR" sz="2000" b="1" dirty="0"/>
              <a:t>στην  αναπτυξιακή </a:t>
            </a:r>
            <a:r>
              <a:rPr lang="el-GR" sz="2000" b="1" dirty="0" smtClean="0"/>
              <a:t>προσέγγιση</a:t>
            </a:r>
          </a:p>
          <a:p>
            <a:pPr marL="0" indent="0">
              <a:lnSpc>
                <a:spcPct val="80000"/>
              </a:lnSpc>
              <a:spcBef>
                <a:spcPts val="0"/>
              </a:spcBef>
              <a:buNone/>
              <a:defRPr/>
            </a:pPr>
            <a:r>
              <a:rPr lang="el-GR" sz="2000" dirty="0" smtClean="0"/>
              <a:t>Τα </a:t>
            </a:r>
            <a:r>
              <a:rPr lang="el-GR" sz="2000" dirty="0"/>
              <a:t>άτομα με νοητική καθυστέρηση εξελίσσονται με την ίδια ακριβώς σειρά στα διάφορα αναπτυξιακά στάδια, με τη διαφορά ότι περνούν τα στάδια πιο αργά </a:t>
            </a:r>
            <a:r>
              <a:rPr lang="el-GR" sz="2000" b="1" dirty="0"/>
              <a:t>(</a:t>
            </a:r>
            <a:r>
              <a:rPr lang="en-US" sz="2000" b="1" dirty="0" err="1"/>
              <a:t>Zigler</a:t>
            </a:r>
            <a:r>
              <a:rPr lang="el-GR" sz="2000" b="1" dirty="0"/>
              <a:t>, 1969</a:t>
            </a:r>
            <a:r>
              <a:rPr lang="el-GR" sz="2000" b="1" dirty="0" smtClean="0"/>
              <a:t>)</a:t>
            </a:r>
            <a:r>
              <a:rPr lang="el-GR" sz="2000" dirty="0" smtClean="0"/>
              <a:t>.</a:t>
            </a:r>
          </a:p>
          <a:p>
            <a:pPr marL="0" indent="0">
              <a:lnSpc>
                <a:spcPct val="80000"/>
              </a:lnSpc>
              <a:spcBef>
                <a:spcPts val="0"/>
              </a:spcBef>
              <a:buNone/>
              <a:defRPr/>
            </a:pPr>
            <a:endParaRPr lang="el-GR" sz="2000" b="1" i="1" dirty="0"/>
          </a:p>
          <a:p>
            <a:pPr>
              <a:lnSpc>
                <a:spcPct val="80000"/>
              </a:lnSpc>
              <a:spcBef>
                <a:spcPts val="0"/>
              </a:spcBef>
              <a:buFont typeface="Wingdings" panose="05000000000000000000" pitchFamily="2" charset="2"/>
              <a:buChar char="§"/>
              <a:defRPr/>
            </a:pPr>
            <a:r>
              <a:rPr lang="el-GR" sz="2000" b="1" dirty="0"/>
              <a:t>Χρήση του όρου «Νοητική υστέρηση» </a:t>
            </a:r>
          </a:p>
          <a:p>
            <a:pPr marL="0" indent="0">
              <a:lnSpc>
                <a:spcPct val="80000"/>
              </a:lnSpc>
              <a:spcBef>
                <a:spcPts val="0"/>
              </a:spcBef>
              <a:spcAft>
                <a:spcPts val="600"/>
              </a:spcAft>
              <a:buNone/>
              <a:defRPr/>
            </a:pPr>
            <a:r>
              <a:rPr lang="el-GR" sz="2000" b="1" dirty="0" smtClean="0"/>
              <a:t>Βασίζεται </a:t>
            </a:r>
            <a:r>
              <a:rPr lang="el-GR" sz="2000" b="1" dirty="0"/>
              <a:t>στη θεωρία της ποιοτικής διαφοράς   </a:t>
            </a:r>
          </a:p>
          <a:p>
            <a:pPr marL="0" indent="0">
              <a:lnSpc>
                <a:spcPct val="80000"/>
              </a:lnSpc>
              <a:spcBef>
                <a:spcPts val="0"/>
              </a:spcBef>
              <a:buNone/>
              <a:defRPr/>
            </a:pPr>
            <a:r>
              <a:rPr lang="el-GR" sz="2000" dirty="0" smtClean="0"/>
              <a:t>Υπάρχουν </a:t>
            </a:r>
            <a:r>
              <a:rPr lang="el-GR" sz="2000" dirty="0"/>
              <a:t>ουσιαστικές διαφορές στις γνωστικές διεργασίες ιδιαίτερα στο χώρο της επεξεργασίας των πληροφοριών, ακόμη και όταν τα άτομα με και χωρίς νοητική καθυστέρηση εξισωθούν ως προς τη νοητική ηλικία (</a:t>
            </a:r>
            <a:r>
              <a:rPr lang="en-US" sz="2000" dirty="0"/>
              <a:t>Ellis</a:t>
            </a:r>
            <a:r>
              <a:rPr lang="el-GR" sz="2000" dirty="0"/>
              <a:t>, 1970</a:t>
            </a:r>
            <a:r>
              <a:rPr lang="he-IL" sz="2000" dirty="0"/>
              <a:t>ֹ</a:t>
            </a:r>
            <a:r>
              <a:rPr lang="el-GR" sz="2000" dirty="0"/>
              <a:t> </a:t>
            </a:r>
            <a:r>
              <a:rPr lang="en-US" sz="2000" dirty="0"/>
              <a:t>Milgram</a:t>
            </a:r>
            <a:r>
              <a:rPr lang="el-GR" sz="2000" dirty="0"/>
              <a:t>, 1969, 1973</a:t>
            </a:r>
            <a:r>
              <a:rPr lang="el-GR" sz="2000" dirty="0" smtClean="0"/>
              <a:t>).</a:t>
            </a:r>
          </a:p>
          <a:p>
            <a:pPr marL="0" indent="0">
              <a:lnSpc>
                <a:spcPct val="80000"/>
              </a:lnSpc>
              <a:spcBef>
                <a:spcPts val="0"/>
              </a:spcBef>
              <a:buNone/>
              <a:defRPr/>
            </a:pPr>
            <a:endParaRPr lang="el-GR" sz="2000" b="1" i="1" dirty="0"/>
          </a:p>
          <a:p>
            <a:pPr>
              <a:lnSpc>
                <a:spcPct val="80000"/>
              </a:lnSpc>
              <a:spcBef>
                <a:spcPts val="0"/>
              </a:spcBef>
              <a:buFont typeface="Wingdings" panose="05000000000000000000" pitchFamily="2" charset="2"/>
              <a:buChar char="§"/>
              <a:defRPr/>
            </a:pPr>
            <a:r>
              <a:rPr lang="el-GR" sz="2000" b="1" dirty="0"/>
              <a:t>Χρήση του όρου «Νοητική αναπηρία» </a:t>
            </a:r>
          </a:p>
          <a:p>
            <a:pPr marL="0" indent="0">
              <a:lnSpc>
                <a:spcPct val="80000"/>
              </a:lnSpc>
              <a:spcBef>
                <a:spcPts val="0"/>
              </a:spcBef>
              <a:spcAft>
                <a:spcPts val="600"/>
              </a:spcAft>
              <a:buNone/>
              <a:defRPr/>
            </a:pPr>
            <a:r>
              <a:rPr lang="el-GR" sz="2000" b="1" dirty="0"/>
              <a:t>Βασίζεται στις αρχές του κοινωνικού μοντέλου </a:t>
            </a:r>
          </a:p>
          <a:p>
            <a:pPr marL="0" indent="0">
              <a:lnSpc>
                <a:spcPct val="80000"/>
              </a:lnSpc>
              <a:spcBef>
                <a:spcPts val="0"/>
              </a:spcBef>
              <a:buNone/>
              <a:defRPr/>
            </a:pPr>
            <a:r>
              <a:rPr lang="el-GR" sz="2000" dirty="0" smtClean="0"/>
              <a:t>Αναφορές </a:t>
            </a:r>
            <a:r>
              <a:rPr lang="el-GR" sz="2000" dirty="0"/>
              <a:t>στην κοινωνική κατασκευή, στον κοινωνικό αποκλεισμό, στην </a:t>
            </a:r>
            <a:r>
              <a:rPr lang="el-GR" sz="2000" dirty="0" err="1"/>
              <a:t>ετικετοποίση</a:t>
            </a:r>
            <a:r>
              <a:rPr lang="el-GR" sz="2000" dirty="0"/>
              <a:t> του αναπήρου (</a:t>
            </a:r>
            <a:r>
              <a:rPr lang="en-US" sz="2000" dirty="0"/>
              <a:t>Oliver, 1983,1986). </a:t>
            </a:r>
            <a:endParaRPr lang="el-GR" sz="2000" dirty="0"/>
          </a:p>
        </p:txBody>
      </p:sp>
    </p:spTree>
    <p:extLst>
      <p:ext uri="{BB962C8B-B14F-4D97-AF65-F5344CB8AC3E}">
        <p14:creationId xmlns:p14="http://schemas.microsoft.com/office/powerpoint/2010/main" val="1904634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vert="horz" lIns="91440" tIns="45720" rIns="91440" bIns="45720" rtlCol="0" anchor="ctr">
            <a:normAutofit fontScale="90000"/>
          </a:bodyPr>
          <a:lstStyle/>
          <a:p>
            <a:r>
              <a:rPr lang="el-GR" dirty="0"/>
              <a:t>Γιατί αυτός ο «συνωστισμός» όρων;</a:t>
            </a:r>
            <a:endParaRPr lang="en-US" dirty="0"/>
          </a:p>
        </p:txBody>
      </p:sp>
      <p:sp>
        <p:nvSpPr>
          <p:cNvPr id="3" name="Content Placeholder 2"/>
          <p:cNvSpPr>
            <a:spLocks noGrp="1"/>
          </p:cNvSpPr>
          <p:nvPr>
            <p:ph idx="1"/>
          </p:nvPr>
        </p:nvSpPr>
        <p:spPr>
          <a:xfrm>
            <a:off x="107504" y="1163885"/>
            <a:ext cx="8856984" cy="5145435"/>
          </a:xfrm>
        </p:spPr>
        <p:txBody>
          <a:bodyPr>
            <a:noAutofit/>
          </a:bodyPr>
          <a:lstStyle/>
          <a:p>
            <a:pPr>
              <a:lnSpc>
                <a:spcPct val="80000"/>
              </a:lnSpc>
              <a:spcBef>
                <a:spcPts val="0"/>
              </a:spcBef>
              <a:spcAft>
                <a:spcPts val="600"/>
              </a:spcAft>
              <a:buFont typeface="Wingdings" panose="05000000000000000000" pitchFamily="2" charset="2"/>
              <a:buChar char="§"/>
              <a:defRPr/>
            </a:pPr>
            <a:r>
              <a:rPr lang="el-GR" sz="2000" b="1" dirty="0"/>
              <a:t>Το ζήτημα του μοντέλου προσέγγισης της αναπηρίας</a:t>
            </a:r>
            <a:endParaRPr lang="el-GR" sz="2000" dirty="0"/>
          </a:p>
          <a:p>
            <a:pPr marL="0" indent="0">
              <a:lnSpc>
                <a:spcPct val="80000"/>
              </a:lnSpc>
              <a:spcBef>
                <a:spcPts val="0"/>
              </a:spcBef>
              <a:buNone/>
              <a:defRPr/>
            </a:pPr>
            <a:r>
              <a:rPr lang="el-GR" sz="2000" dirty="0"/>
              <a:t>Η επιλογή και η χρήση του κάθε όρου αντανακλά και το μοντέλο προσέγγισης της αναπηρίας. Συχνά απουσιάζει η συνεπής και συνειδητή επιλογή μιας ερμηνευτικής προσέγγισης. </a:t>
            </a:r>
            <a:endParaRPr lang="el-GR" sz="2000" dirty="0" smtClean="0"/>
          </a:p>
          <a:p>
            <a:pPr marL="0" indent="0">
              <a:lnSpc>
                <a:spcPct val="80000"/>
              </a:lnSpc>
              <a:spcBef>
                <a:spcPts val="0"/>
              </a:spcBef>
              <a:buNone/>
              <a:defRPr/>
            </a:pPr>
            <a:endParaRPr lang="el-GR" sz="2000" b="1" dirty="0"/>
          </a:p>
          <a:p>
            <a:pPr>
              <a:lnSpc>
                <a:spcPct val="80000"/>
              </a:lnSpc>
              <a:spcBef>
                <a:spcPts val="0"/>
              </a:spcBef>
              <a:spcAft>
                <a:spcPts val="600"/>
              </a:spcAft>
              <a:buFont typeface="Wingdings" panose="05000000000000000000" pitchFamily="2" charset="2"/>
              <a:buChar char="§"/>
              <a:defRPr/>
            </a:pPr>
            <a:r>
              <a:rPr lang="el-GR" sz="2000" b="1" dirty="0"/>
              <a:t>Το ζήτημα της κοινωνικής αποδοχής της αναπηρίας. </a:t>
            </a:r>
            <a:r>
              <a:rPr lang="en-US" sz="2000" b="1" dirty="0"/>
              <a:t>H</a:t>
            </a:r>
            <a:r>
              <a:rPr lang="el-GR" sz="2000" b="1" dirty="0"/>
              <a:t> κυριαρχία του πολιτικώς ορθού “</a:t>
            </a:r>
            <a:r>
              <a:rPr lang="en-US" sz="2000" b="1" dirty="0"/>
              <a:t>politically correct</a:t>
            </a:r>
            <a:r>
              <a:rPr lang="el-GR" sz="2000" b="1" dirty="0"/>
              <a:t>”</a:t>
            </a:r>
            <a:endParaRPr lang="el-GR" sz="2000" dirty="0"/>
          </a:p>
          <a:p>
            <a:pPr marL="0" indent="0">
              <a:lnSpc>
                <a:spcPct val="80000"/>
              </a:lnSpc>
              <a:spcBef>
                <a:spcPts val="0"/>
              </a:spcBef>
              <a:buNone/>
              <a:defRPr/>
            </a:pPr>
            <a:r>
              <a:rPr lang="el-GR" sz="2000" dirty="0" smtClean="0"/>
              <a:t>Η </a:t>
            </a:r>
            <a:r>
              <a:rPr lang="el-GR" sz="2000" dirty="0"/>
              <a:t>δυσκολία αποδοχής της αναπηρίας που εξαρτάται από τη στάση του κοινωνικού συνόλου απέναντι στην αναπηρία οδήγησε (ή οδηγεί) σε επιφανειακή λεκτική ευαισθησία πραγματοποιώντας επιδερμικές γλωσσικές αλλαγές ως προς την αποδοχή της αναπηρίας και εγείρει ερωτήματα για την υποκριτική στάση του κοινωνικού συνόλου. </a:t>
            </a:r>
            <a:endParaRPr lang="el-GR" sz="2000" dirty="0" smtClean="0"/>
          </a:p>
          <a:p>
            <a:pPr marL="0" indent="0">
              <a:lnSpc>
                <a:spcPct val="80000"/>
              </a:lnSpc>
              <a:spcBef>
                <a:spcPts val="0"/>
              </a:spcBef>
              <a:buNone/>
              <a:defRPr/>
            </a:pPr>
            <a:endParaRPr lang="el-GR" sz="2000" dirty="0"/>
          </a:p>
          <a:p>
            <a:pPr>
              <a:lnSpc>
                <a:spcPct val="80000"/>
              </a:lnSpc>
              <a:spcBef>
                <a:spcPts val="0"/>
              </a:spcBef>
              <a:spcAft>
                <a:spcPts val="600"/>
              </a:spcAft>
              <a:buFont typeface="Wingdings" panose="05000000000000000000" pitchFamily="2" charset="2"/>
              <a:buChar char="§"/>
              <a:defRPr/>
            </a:pPr>
            <a:r>
              <a:rPr lang="el-GR" sz="2000" b="1" dirty="0"/>
              <a:t>Το ζήτημα της μετάφρασης ξενόγλωσσων όρων</a:t>
            </a:r>
          </a:p>
          <a:p>
            <a:pPr marL="0" indent="0">
              <a:lnSpc>
                <a:spcPct val="80000"/>
              </a:lnSpc>
              <a:spcBef>
                <a:spcPts val="0"/>
              </a:spcBef>
              <a:buNone/>
              <a:defRPr/>
            </a:pPr>
            <a:r>
              <a:rPr lang="el-GR" sz="2000" dirty="0" smtClean="0"/>
              <a:t>Η </a:t>
            </a:r>
            <a:r>
              <a:rPr lang="el-GR" sz="2000" dirty="0"/>
              <a:t>αποσπασματική επιστημονική μεταφραστική δραστηριότητα που δεν υπολογίζει το θεωρητικό υπόβαθρο ενός επιστημονικού κειμένου ή μιας διαφορετικής (συχνά ανοίκειας) για την ελληνική εκπαιδευτική πραγματικότητα κατάστασης που προσπαθεί εναγωνίως να διατηρηθεί ενήμερη ως προς τις σύγχρονες απαιτήσεις της «</a:t>
            </a:r>
            <a:r>
              <a:rPr lang="el-GR" sz="2000" dirty="0" err="1"/>
              <a:t>ορολαγνείας</a:t>
            </a:r>
            <a:r>
              <a:rPr lang="el-GR" sz="2000" dirty="0"/>
              <a:t>». </a:t>
            </a:r>
          </a:p>
        </p:txBody>
      </p:sp>
    </p:spTree>
    <p:extLst>
      <p:ext uri="{BB962C8B-B14F-4D97-AF65-F5344CB8AC3E}">
        <p14:creationId xmlns:p14="http://schemas.microsoft.com/office/powerpoint/2010/main" val="2417327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944216"/>
          </a:xfrm>
        </p:spPr>
        <p:txBody>
          <a:bodyPr vert="horz" lIns="91440" tIns="45720" rIns="91440" bIns="45720" rtlCol="0" anchor="ctr">
            <a:normAutofit fontScale="90000"/>
          </a:bodyPr>
          <a:lstStyle/>
          <a:p>
            <a:r>
              <a:rPr lang="el-GR" dirty="0"/>
              <a:t>Ισχύοντες ορισμοί της αναπηρίας (όπως αποδίδονται από ειδικούς επαγγελματίες</a:t>
            </a:r>
            <a:r>
              <a:rPr lang="en-US" dirty="0"/>
              <a:t>)</a:t>
            </a:r>
            <a:r>
              <a:rPr lang="el-GR" dirty="0"/>
              <a:t> (</a:t>
            </a:r>
            <a:r>
              <a:rPr lang="en-US" dirty="0"/>
              <a:t>Oliver</a:t>
            </a:r>
            <a:r>
              <a:rPr lang="el-GR" dirty="0"/>
              <a:t>, 1983) (1) </a:t>
            </a:r>
            <a:endParaRPr lang="en-US" dirty="0"/>
          </a:p>
        </p:txBody>
      </p:sp>
      <p:sp>
        <p:nvSpPr>
          <p:cNvPr id="3" name="Content Placeholder 2"/>
          <p:cNvSpPr>
            <a:spLocks noGrp="1"/>
          </p:cNvSpPr>
          <p:nvPr>
            <p:ph idx="1"/>
          </p:nvPr>
        </p:nvSpPr>
        <p:spPr>
          <a:xfrm>
            <a:off x="107504" y="2348880"/>
            <a:ext cx="8856984" cy="3777283"/>
          </a:xfrm>
        </p:spPr>
        <p:txBody>
          <a:bodyPr>
            <a:noAutofit/>
          </a:bodyPr>
          <a:lstStyle/>
          <a:p>
            <a:pPr>
              <a:lnSpc>
                <a:spcPct val="80000"/>
              </a:lnSpc>
              <a:buFont typeface="Wingdings" panose="05000000000000000000" pitchFamily="2" charset="2"/>
              <a:buChar char="§"/>
              <a:defRPr/>
            </a:pPr>
            <a:r>
              <a:rPr lang="el-GR" sz="2800" b="1" dirty="0"/>
              <a:t>Η αναπηρία ως βλάβη ή </a:t>
            </a:r>
            <a:r>
              <a:rPr lang="el-GR" sz="2800" b="1" dirty="0" smtClean="0"/>
              <a:t>απώλεια</a:t>
            </a:r>
          </a:p>
          <a:p>
            <a:pPr marL="0" indent="0">
              <a:lnSpc>
                <a:spcPct val="80000"/>
              </a:lnSpc>
              <a:buNone/>
              <a:defRPr/>
            </a:pPr>
            <a:r>
              <a:rPr lang="el-GR" sz="2800" dirty="0" smtClean="0"/>
              <a:t>Η </a:t>
            </a:r>
            <a:r>
              <a:rPr lang="el-GR" sz="2800" dirty="0"/>
              <a:t>αναπηρία προσεγγίζεται ως ανατομική, σωματική, ψυχολογική και αισθητηριακή βλάβη, απώλεια. </a:t>
            </a:r>
          </a:p>
          <a:p>
            <a:pPr>
              <a:lnSpc>
                <a:spcPct val="80000"/>
              </a:lnSpc>
              <a:buFont typeface="Wingdings" panose="05000000000000000000" pitchFamily="2" charset="2"/>
              <a:buChar char="§"/>
              <a:defRPr/>
            </a:pPr>
            <a:endParaRPr lang="el-GR" sz="2800" dirty="0"/>
          </a:p>
          <a:p>
            <a:pPr>
              <a:lnSpc>
                <a:spcPct val="80000"/>
              </a:lnSpc>
              <a:buFont typeface="Wingdings" panose="05000000000000000000" pitchFamily="2" charset="2"/>
              <a:buChar char="§"/>
              <a:defRPr/>
            </a:pPr>
            <a:r>
              <a:rPr lang="el-GR" sz="2800" b="1" dirty="0"/>
              <a:t>Η αναπηρία ως κλινική κατάσταση /συνθήκη</a:t>
            </a:r>
          </a:p>
          <a:p>
            <a:pPr marL="0" indent="0">
              <a:lnSpc>
                <a:spcPct val="80000"/>
              </a:lnSpc>
              <a:buNone/>
              <a:defRPr/>
            </a:pPr>
            <a:r>
              <a:rPr lang="el-GR" sz="2800" dirty="0"/>
              <a:t>Η αναπηρία εκλαμβάνεται ως</a:t>
            </a:r>
            <a:r>
              <a:rPr lang="el-GR" sz="2800" b="1" dirty="0"/>
              <a:t> </a:t>
            </a:r>
            <a:r>
              <a:rPr lang="el-GR" sz="2800" dirty="0"/>
              <a:t>ασθένεια - πάθηση η οποία επηρεάζει αρνητικά  την ομαλή σωματική και ψυχολογική λειτουργία του ατόμου.</a:t>
            </a:r>
          </a:p>
        </p:txBody>
      </p:sp>
    </p:spTree>
    <p:extLst>
      <p:ext uri="{BB962C8B-B14F-4D97-AF65-F5344CB8AC3E}">
        <p14:creationId xmlns:p14="http://schemas.microsoft.com/office/powerpoint/2010/main" val="480644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930226"/>
          </a:xfrm>
        </p:spPr>
        <p:txBody>
          <a:bodyPr vert="horz" lIns="91440" tIns="45720" rIns="91440" bIns="45720" rtlCol="0" anchor="ctr">
            <a:normAutofit fontScale="90000"/>
          </a:bodyPr>
          <a:lstStyle/>
          <a:p>
            <a:r>
              <a:rPr lang="el-GR" dirty="0"/>
              <a:t>Ισχύοντες ορισμοί της αναπηρίας (όπως αποδίδονται από ειδικούς επαγγελματίες</a:t>
            </a:r>
            <a:r>
              <a:rPr lang="en-US" dirty="0"/>
              <a:t>)</a:t>
            </a:r>
            <a:r>
              <a:rPr lang="el-GR" dirty="0"/>
              <a:t> (</a:t>
            </a:r>
            <a:r>
              <a:rPr lang="en-US" dirty="0"/>
              <a:t>Oliver</a:t>
            </a:r>
            <a:r>
              <a:rPr lang="el-GR" dirty="0"/>
              <a:t>, 1983) (2)</a:t>
            </a:r>
            <a:endParaRPr lang="en-US" dirty="0"/>
          </a:p>
        </p:txBody>
      </p:sp>
      <p:sp>
        <p:nvSpPr>
          <p:cNvPr id="3" name="Content Placeholder 2"/>
          <p:cNvSpPr>
            <a:spLocks noGrp="1"/>
          </p:cNvSpPr>
          <p:nvPr>
            <p:ph idx="1"/>
          </p:nvPr>
        </p:nvSpPr>
        <p:spPr>
          <a:xfrm>
            <a:off x="457200" y="2420888"/>
            <a:ext cx="8229600" cy="3705275"/>
          </a:xfrm>
        </p:spPr>
        <p:txBody>
          <a:bodyPr>
            <a:normAutofit/>
          </a:bodyPr>
          <a:lstStyle/>
          <a:p>
            <a:pPr>
              <a:buFont typeface="Wingdings" panose="05000000000000000000" pitchFamily="2" charset="2"/>
              <a:buChar char="§"/>
              <a:defRPr/>
            </a:pPr>
            <a:r>
              <a:rPr lang="el-GR" b="1" dirty="0"/>
              <a:t>Η αναπηρία ως λειτουργικός περιορισμός  </a:t>
            </a:r>
            <a:endParaRPr lang="el-GR" dirty="0" smtClean="0"/>
          </a:p>
          <a:p>
            <a:pPr marL="0" indent="0">
              <a:buNone/>
              <a:defRPr/>
            </a:pPr>
            <a:r>
              <a:rPr lang="el-GR" dirty="0" smtClean="0"/>
              <a:t>Η </a:t>
            </a:r>
            <a:r>
              <a:rPr lang="el-GR" dirty="0"/>
              <a:t>αναπηρία ορίζεται ως ανικανότητα ή ως  περιορισμένη ικανότητα εκπλήρωσης  ατομικών, κοινωνικών</a:t>
            </a:r>
            <a:r>
              <a:rPr lang="en-US" dirty="0"/>
              <a:t> </a:t>
            </a:r>
            <a:r>
              <a:rPr lang="el-GR" dirty="0"/>
              <a:t>αναγκών και υποχρεώσεων (λ.χ. περιορισμοί στη μετακίνηση,  δυσκολίες στην ένδυση, στη σίτιση </a:t>
            </a:r>
            <a:r>
              <a:rPr lang="el-GR" dirty="0" err="1"/>
              <a:t>κλπ</a:t>
            </a:r>
            <a:r>
              <a:rPr lang="el-GR" dirty="0"/>
              <a:t>). </a:t>
            </a:r>
            <a:endParaRPr lang="el-GR" b="1" dirty="0"/>
          </a:p>
          <a:p>
            <a:endParaRPr lang="en-US" dirty="0"/>
          </a:p>
        </p:txBody>
      </p:sp>
    </p:spTree>
    <p:extLst>
      <p:ext uri="{BB962C8B-B14F-4D97-AF65-F5344CB8AC3E}">
        <p14:creationId xmlns:p14="http://schemas.microsoft.com/office/powerpoint/2010/main" val="176842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930226"/>
          </a:xfrm>
        </p:spPr>
        <p:txBody>
          <a:bodyPr vert="horz" lIns="91440" tIns="45720" rIns="91440" bIns="45720" rtlCol="0" anchor="ctr">
            <a:normAutofit fontScale="90000"/>
          </a:bodyPr>
          <a:lstStyle/>
          <a:p>
            <a:r>
              <a:rPr lang="el-GR" dirty="0"/>
              <a:t>Ισχύοντες ορισμοί της αναπηρίας (όπως αποδίδονται από ειδικούς επαγγελματίες</a:t>
            </a:r>
            <a:r>
              <a:rPr lang="en-US" dirty="0"/>
              <a:t>)</a:t>
            </a:r>
            <a:r>
              <a:rPr lang="el-GR" dirty="0"/>
              <a:t> (</a:t>
            </a:r>
            <a:r>
              <a:rPr lang="en-US" dirty="0"/>
              <a:t>Oliver</a:t>
            </a:r>
            <a:r>
              <a:rPr lang="el-GR" dirty="0"/>
              <a:t>, 1983) (3)</a:t>
            </a:r>
            <a:endParaRPr lang="en-US" dirty="0"/>
          </a:p>
        </p:txBody>
      </p:sp>
      <p:sp>
        <p:nvSpPr>
          <p:cNvPr id="3" name="Content Placeholder 2"/>
          <p:cNvSpPr>
            <a:spLocks noGrp="1"/>
          </p:cNvSpPr>
          <p:nvPr>
            <p:ph idx="1"/>
          </p:nvPr>
        </p:nvSpPr>
        <p:spPr>
          <a:xfrm>
            <a:off x="251520" y="2492896"/>
            <a:ext cx="8712968" cy="3888432"/>
          </a:xfrm>
        </p:spPr>
        <p:txBody>
          <a:bodyPr>
            <a:noAutofit/>
          </a:bodyPr>
          <a:lstStyle/>
          <a:p>
            <a:pPr>
              <a:buFont typeface="Wingdings" panose="05000000000000000000" pitchFamily="2" charset="2"/>
              <a:buChar char="§"/>
              <a:defRPr/>
            </a:pPr>
            <a:r>
              <a:rPr lang="el-GR" sz="2800" b="1" dirty="0"/>
              <a:t>Η αναπηρία ως απόκλιση </a:t>
            </a:r>
            <a:endParaRPr lang="el-GR" sz="2800" dirty="0" smtClean="0"/>
          </a:p>
          <a:p>
            <a:pPr marL="0" indent="0">
              <a:buNone/>
              <a:defRPr/>
            </a:pPr>
            <a:r>
              <a:rPr lang="el-GR" sz="2800" dirty="0" smtClean="0"/>
              <a:t>Η </a:t>
            </a:r>
            <a:r>
              <a:rPr lang="el-GR" sz="2800" dirty="0"/>
              <a:t>αναπηρία προσλαμβάνεται υπό το πρίσμα δύο μορφών αποκλίσεων: </a:t>
            </a:r>
          </a:p>
          <a:p>
            <a:pPr>
              <a:spcBef>
                <a:spcPts val="600"/>
              </a:spcBef>
              <a:buNone/>
              <a:defRPr/>
            </a:pPr>
            <a:r>
              <a:rPr lang="el-GR" sz="2800" dirty="0" smtClean="0"/>
              <a:t>	</a:t>
            </a:r>
            <a:r>
              <a:rPr lang="el-GR" sz="2400" dirty="0" smtClean="0"/>
              <a:t>α</a:t>
            </a:r>
            <a:r>
              <a:rPr lang="el-GR" sz="2400" dirty="0"/>
              <a:t>) η πρώτη αφορά την απόκλιση από την κοινώς αποδεκτή σωματική και φυσική υγεία, </a:t>
            </a:r>
            <a:endParaRPr lang="el-GR" sz="2400" dirty="0" smtClean="0"/>
          </a:p>
          <a:p>
            <a:pPr>
              <a:spcBef>
                <a:spcPts val="600"/>
              </a:spcBef>
              <a:buNone/>
              <a:defRPr/>
            </a:pPr>
            <a:r>
              <a:rPr lang="el-GR" sz="2400" dirty="0"/>
              <a:t>	</a:t>
            </a:r>
            <a:r>
              <a:rPr lang="el-GR" sz="2400" dirty="0" smtClean="0"/>
              <a:t>β</a:t>
            </a:r>
            <a:r>
              <a:rPr lang="el-GR" sz="2400" dirty="0"/>
              <a:t>) η δεύτερη απόκλιση σχετίζεται με τη διαφοροποίηση ορισμένων ατόμων ή ομάδων από την «αρμόζουσα» συμπεριφορά που έχει υιοθετηθεί από ένα ισχυρά πλειοψηφικό κοινωνικό σύνολο</a:t>
            </a:r>
            <a:r>
              <a:rPr lang="el-GR" sz="2400" dirty="0" smtClean="0"/>
              <a:t>.</a:t>
            </a:r>
            <a:endParaRPr lang="en-US" sz="2400" dirty="0"/>
          </a:p>
        </p:txBody>
      </p:sp>
    </p:spTree>
    <p:extLst>
      <p:ext uri="{BB962C8B-B14F-4D97-AF65-F5344CB8AC3E}">
        <p14:creationId xmlns:p14="http://schemas.microsoft.com/office/powerpoint/2010/main" val="339241862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2505</Words>
  <Application>Microsoft Office PowerPoint</Application>
  <PresentationFormat>On-screen Show (4:3)</PresentationFormat>
  <Paragraphs>202</Paragraphs>
  <Slides>38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Calibri</vt:lpstr>
      <vt:lpstr>Tahoma</vt:lpstr>
      <vt:lpstr>Times New Roman</vt:lpstr>
      <vt:lpstr>Wingdings</vt:lpstr>
      <vt:lpstr>Θέμα του Office</vt:lpstr>
      <vt:lpstr>Εισαγωγή στην Ειδική Αγωγή</vt:lpstr>
      <vt:lpstr>Αντικείμενο μελέτης της ειδικής αγωγής είναι τα ανάπηρα άτομα και η εκπαίδευσή τους</vt:lpstr>
      <vt:lpstr>1ο Παράδειγμα γλωσσικού πλουραλισμού </vt:lpstr>
      <vt:lpstr>2ο Παράδειγμα γλωσσικού πλουραλισμού </vt:lpstr>
      <vt:lpstr>3ο Παράδειγμα γλωσσικού πλουραλισμού </vt:lpstr>
      <vt:lpstr>Γιατί αυτός ο «συνωστισμός» όρων;</vt:lpstr>
      <vt:lpstr>Ισχύοντες ορισμοί της αναπηρίας (όπως αποδίδονται από ειδικούς επαγγελματίες) (Oliver, 1983) (1) </vt:lpstr>
      <vt:lpstr>Ισχύοντες ορισμοί της αναπηρίας (όπως αποδίδονται από ειδικούς επαγγελματίες) (Oliver, 1983) (2)</vt:lpstr>
      <vt:lpstr>Ισχύοντες ορισμοί της αναπηρίας (όπως αποδίδονται από ειδικούς επαγγελματίες) (Oliver, 1983) (3)</vt:lpstr>
      <vt:lpstr>Ισχύοντες ορισμοί της αναπηρίας (όπως αποδίδονται από ειδικούς επαγγελματίες) (Oliver, 1983) (4)</vt:lpstr>
      <vt:lpstr>Λειτουργικοί ορισμοί της αναπηρίας (Oliver, 1983) (1)</vt:lpstr>
      <vt:lpstr>Λειτουργικοί ορισμοί της αναπηρίας (Oliver, 1983) (2)</vt:lpstr>
      <vt:lpstr>Σύγχρονες ερμηνευτικές προσεγγίσεις της αναπηρίας.   Μοντέλα προσέγγισης της αναπηρίας</vt:lpstr>
      <vt:lpstr>Ανάλυση του κλινικού μοντέλου προσέγγισης της αναπηρίας </vt:lpstr>
      <vt:lpstr>Το κλινικό μοντέλο εστιάζει</vt:lpstr>
      <vt:lpstr>Οι Thomas &amp; Wood (2003) διακρίνουν ως θετικά και ευεργετικά δυο σημεία της διαγνωστικής διαδικασίας</vt:lpstr>
      <vt:lpstr>Το κλινικό μοντέλο προσέγγισης της αναπηρίας οδηγείται (1)</vt:lpstr>
      <vt:lpstr>Το κλινικό μοντέλο προσέγγισης της αναπηρίας οδηγείται (2)</vt:lpstr>
      <vt:lpstr>Ανάλυση του ατομικού μοντέλου και της προσέγγισης της αναπηρίας ως προσωπική τραγωδία (1)</vt:lpstr>
      <vt:lpstr>Ανάλυση του ατομικού μοντέλου και της προσέγγισης της αναπηρίας ως προσωπική τραγωδία (2)</vt:lpstr>
      <vt:lpstr>Ανάλυση του ατομικού μοντέλου και της προσέγγισης της αναπηρίας ως προσωπική τραγωδία (3)</vt:lpstr>
      <vt:lpstr>Ανάλυση του κοινωνικού μοντέλου προσέγγισης της αναπηρίας</vt:lpstr>
      <vt:lpstr>Η εμφάνιση του κοινωνικού μοντέλου (1)</vt:lpstr>
      <vt:lpstr>Η εμφάνιση του κοινωνικού μοντέλου (2)</vt:lpstr>
      <vt:lpstr>Βασικές αρχές του κοινωνικού μοντέλου προσέγγισης της αναπηρίας (1)</vt:lpstr>
      <vt:lpstr>Βασικές αρχές του κοινωνικού μοντέλου προσέγγισης της αναπηρίας (2)</vt:lpstr>
      <vt:lpstr>Το κοινωνικό μοντέλο δέχτηκε κριτική στα παρακάτω σημεία</vt:lpstr>
      <vt:lpstr>Το ατομικό και το κοινωνικό μοντέλο προσέγγισης της αναπηρίας  Oliver , Μ. (1996). Understanding disability: From theory to practice. Basingstoke, Macmillan: UK </vt:lpstr>
      <vt:lpstr>Ως απόρροια του κοινωνικού  μοντέλου προσέγγισης της αναπηρίας διακρίνεται (1)</vt:lpstr>
      <vt:lpstr>Ως απόρροια του κοινωνικού μοντέλου προσέγγισης της αναπηρίας διακρίνεται (2)</vt:lpstr>
      <vt:lpstr>Ως απόρροια του κοινωνικού μοντέλου προσέγγισης της αναπηρίας διακρίνεται (3)</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143</cp:revision>
  <dcterms:created xsi:type="dcterms:W3CDTF">2012-09-06T09:03:05Z</dcterms:created>
  <dcterms:modified xsi:type="dcterms:W3CDTF">2015-10-23T13:21:42Z</dcterms:modified>
</cp:coreProperties>
</file>