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90" r:id="rId4"/>
    <p:sldId id="291" r:id="rId5"/>
    <p:sldId id="292" r:id="rId6"/>
    <p:sldId id="293" r:id="rId7"/>
    <p:sldId id="294" r:id="rId8"/>
    <p:sldId id="295" r:id="rId9"/>
    <p:sldId id="296" r:id="rId10"/>
    <p:sldId id="304"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280" r:id="rId24"/>
    <p:sldId id="297" r:id="rId25"/>
    <p:sldId id="303" r:id="rId26"/>
    <p:sldId id="302" r:id="rId27"/>
    <p:sldId id="298" r:id="rId28"/>
    <p:sldId id="299" r:id="rId29"/>
    <p:sldId id="300"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5" d="100"/>
          <a:sy n="65" d="100"/>
        </p:scale>
        <p:origin x="120"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A745A-8C9E-424B-8F95-1FF401C91BC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739454A-D8A1-4011-ADED-9403AEAC84D5}">
      <dgm:prSet phldrT="[Text]" custT="1"/>
      <dgm:spPr/>
      <dgm:t>
        <a:bodyPr/>
        <a:lstStyle/>
        <a:p>
          <a:r>
            <a:rPr lang="el-GR" sz="2400" dirty="0" smtClean="0"/>
            <a:t>Το πρόβλημα: </a:t>
          </a:r>
        </a:p>
        <a:p>
          <a:r>
            <a:rPr lang="el-GR" sz="2400" dirty="0" smtClean="0"/>
            <a:t>Ο μαθητής με την αναπηρία</a:t>
          </a:r>
          <a:endParaRPr lang="en-US" sz="2400" dirty="0"/>
        </a:p>
      </dgm:t>
    </dgm:pt>
    <dgm:pt modelId="{BA1971A9-C844-45D0-ACE3-2680B026C958}" type="parTrans" cxnId="{667A092E-6C11-4AA8-B52E-576A3D1222FE}">
      <dgm:prSet/>
      <dgm:spPr/>
      <dgm:t>
        <a:bodyPr/>
        <a:lstStyle/>
        <a:p>
          <a:endParaRPr lang="en-US"/>
        </a:p>
      </dgm:t>
    </dgm:pt>
    <dgm:pt modelId="{C8B538A4-31F8-4556-8FAF-F355787036F3}" type="sibTrans" cxnId="{667A092E-6C11-4AA8-B52E-576A3D1222FE}">
      <dgm:prSet/>
      <dgm:spPr/>
      <dgm:t>
        <a:bodyPr/>
        <a:lstStyle/>
        <a:p>
          <a:endParaRPr lang="en-US"/>
        </a:p>
      </dgm:t>
    </dgm:pt>
    <dgm:pt modelId="{269A8258-B330-485F-BEAB-8659CA277410}">
      <dgm:prSet phldrT="[Text]" custT="1"/>
      <dgm:spPr/>
      <dgm:t>
        <a:bodyPr/>
        <a:lstStyle/>
        <a:p>
          <a:r>
            <a:rPr lang="el-GR" sz="2400" dirty="0" smtClean="0"/>
            <a:t>Δεν ανταποκρίνεται στις προσδοκίες του σχολείου</a:t>
          </a:r>
          <a:endParaRPr lang="en-US" sz="2400" dirty="0"/>
        </a:p>
      </dgm:t>
    </dgm:pt>
    <dgm:pt modelId="{D4F7264E-0BA7-4C20-AC99-B93473EF6EDF}" type="parTrans" cxnId="{2D0B4A66-0F62-41C0-8717-1A97B128AE39}">
      <dgm:prSet/>
      <dgm:spPr/>
      <dgm:t>
        <a:bodyPr/>
        <a:lstStyle/>
        <a:p>
          <a:endParaRPr lang="en-US"/>
        </a:p>
      </dgm:t>
    </dgm:pt>
    <dgm:pt modelId="{EC86692A-B4CD-44B5-838F-3D7154E6EA8E}" type="sibTrans" cxnId="{2D0B4A66-0F62-41C0-8717-1A97B128AE39}">
      <dgm:prSet/>
      <dgm:spPr/>
      <dgm:t>
        <a:bodyPr/>
        <a:lstStyle/>
        <a:p>
          <a:endParaRPr lang="en-US"/>
        </a:p>
      </dgm:t>
    </dgm:pt>
    <dgm:pt modelId="{56EB85F0-937C-4BBC-BD55-CD45DDF31810}">
      <dgm:prSet phldrT="[Text]" custT="1"/>
      <dgm:spPr/>
      <dgm:t>
        <a:bodyPr/>
        <a:lstStyle/>
        <a:p>
          <a:r>
            <a:rPr lang="el-GR" sz="2400" dirty="0" smtClean="0"/>
            <a:t>Είναι διαφορετικός από τους υπόλοιπους μαθητές</a:t>
          </a:r>
          <a:endParaRPr lang="en-US" sz="2400" dirty="0"/>
        </a:p>
      </dgm:t>
    </dgm:pt>
    <dgm:pt modelId="{81DFB3BF-854F-47BA-A42E-BD7ECFA04143}" type="parTrans" cxnId="{B4DED5AD-8C3D-4E27-ABF5-D81063F7F4CA}">
      <dgm:prSet/>
      <dgm:spPr/>
      <dgm:t>
        <a:bodyPr/>
        <a:lstStyle/>
        <a:p>
          <a:endParaRPr lang="en-US"/>
        </a:p>
      </dgm:t>
    </dgm:pt>
    <dgm:pt modelId="{D480D6E1-5322-46FD-978A-D6C2721A067E}" type="sibTrans" cxnId="{B4DED5AD-8C3D-4E27-ABF5-D81063F7F4CA}">
      <dgm:prSet/>
      <dgm:spPr/>
      <dgm:t>
        <a:bodyPr/>
        <a:lstStyle/>
        <a:p>
          <a:endParaRPr lang="en-US"/>
        </a:p>
      </dgm:t>
    </dgm:pt>
    <dgm:pt modelId="{13E9F8AB-A19F-4A09-B887-BC78D4266151}">
      <dgm:prSet phldrT="[Text]" custT="1"/>
      <dgm:spPr/>
      <dgm:t>
        <a:bodyPr/>
        <a:lstStyle/>
        <a:p>
          <a:r>
            <a:rPr lang="el-GR" sz="2400" dirty="0" smtClean="0"/>
            <a:t>Χρειάζεται ειδικό εκαπιδευτικό, ειδικό εξοπλισμό, ειδικό εκπαιδευτικό περιβάλλον. Δεν μπορεί να ενταχθεί στο γενικό σχολείο</a:t>
          </a:r>
          <a:endParaRPr lang="en-US" sz="2400" dirty="0"/>
        </a:p>
      </dgm:t>
    </dgm:pt>
    <dgm:pt modelId="{2C8860B1-6664-499A-BE5A-E027F4295C3B}" type="parTrans" cxnId="{8741CFDE-4EE5-4821-82B3-01E4DADAF144}">
      <dgm:prSet/>
      <dgm:spPr/>
      <dgm:t>
        <a:bodyPr/>
        <a:lstStyle/>
        <a:p>
          <a:endParaRPr lang="en-US"/>
        </a:p>
      </dgm:t>
    </dgm:pt>
    <dgm:pt modelId="{473447F6-0573-4068-8D82-7ECC21DC081C}" type="sibTrans" cxnId="{8741CFDE-4EE5-4821-82B3-01E4DADAF144}">
      <dgm:prSet/>
      <dgm:spPr/>
      <dgm:t>
        <a:bodyPr/>
        <a:lstStyle/>
        <a:p>
          <a:endParaRPr lang="en-US"/>
        </a:p>
      </dgm:t>
    </dgm:pt>
    <dgm:pt modelId="{C93151EC-B7F5-43A7-AA62-60F19CC5D839}" type="pres">
      <dgm:prSet presAssocID="{CA0A745A-8C9E-424B-8F95-1FF401C91BC8}" presName="hierChild1" presStyleCnt="0">
        <dgm:presLayoutVars>
          <dgm:orgChart val="1"/>
          <dgm:chPref val="1"/>
          <dgm:dir/>
          <dgm:animOne val="branch"/>
          <dgm:animLvl val="lvl"/>
          <dgm:resizeHandles/>
        </dgm:presLayoutVars>
      </dgm:prSet>
      <dgm:spPr/>
      <dgm:t>
        <a:bodyPr/>
        <a:lstStyle/>
        <a:p>
          <a:endParaRPr lang="en-US"/>
        </a:p>
      </dgm:t>
    </dgm:pt>
    <dgm:pt modelId="{955690ED-5DF9-4A51-88B1-966607C2D03A}" type="pres">
      <dgm:prSet presAssocID="{C739454A-D8A1-4011-ADED-9403AEAC84D5}" presName="hierRoot1" presStyleCnt="0">
        <dgm:presLayoutVars>
          <dgm:hierBranch val="init"/>
        </dgm:presLayoutVars>
      </dgm:prSet>
      <dgm:spPr/>
    </dgm:pt>
    <dgm:pt modelId="{05FA62A5-EC75-4DAB-BD77-62C53866701A}" type="pres">
      <dgm:prSet presAssocID="{C739454A-D8A1-4011-ADED-9403AEAC84D5}" presName="rootComposite1" presStyleCnt="0"/>
      <dgm:spPr/>
    </dgm:pt>
    <dgm:pt modelId="{07ADC2FE-5694-4056-8977-F7593FA00AF3}" type="pres">
      <dgm:prSet presAssocID="{C739454A-D8A1-4011-ADED-9403AEAC84D5}" presName="rootText1" presStyleLbl="node0" presStyleIdx="0" presStyleCnt="1" custScaleX="161087" custScaleY="127102" custLinFactNeighborX="-528" custLinFactNeighborY="-49200">
        <dgm:presLayoutVars>
          <dgm:chPref val="3"/>
        </dgm:presLayoutVars>
      </dgm:prSet>
      <dgm:spPr/>
      <dgm:t>
        <a:bodyPr/>
        <a:lstStyle/>
        <a:p>
          <a:endParaRPr lang="en-US"/>
        </a:p>
      </dgm:t>
    </dgm:pt>
    <dgm:pt modelId="{254C4C33-7378-4F6C-9635-E74B9DCB271E}" type="pres">
      <dgm:prSet presAssocID="{C739454A-D8A1-4011-ADED-9403AEAC84D5}" presName="rootConnector1" presStyleLbl="node1" presStyleIdx="0" presStyleCnt="0"/>
      <dgm:spPr/>
      <dgm:t>
        <a:bodyPr/>
        <a:lstStyle/>
        <a:p>
          <a:endParaRPr lang="en-US"/>
        </a:p>
      </dgm:t>
    </dgm:pt>
    <dgm:pt modelId="{AF70E8B9-B8A1-4212-89F1-7972BA181AD0}" type="pres">
      <dgm:prSet presAssocID="{C739454A-D8A1-4011-ADED-9403AEAC84D5}" presName="hierChild2" presStyleCnt="0"/>
      <dgm:spPr/>
    </dgm:pt>
    <dgm:pt modelId="{D60A3DC2-E7E6-4A29-846B-94C3D1B195CA}" type="pres">
      <dgm:prSet presAssocID="{D4F7264E-0BA7-4C20-AC99-B93473EF6EDF}" presName="Name37" presStyleLbl="parChTrans1D2" presStyleIdx="0" presStyleCnt="3"/>
      <dgm:spPr/>
      <dgm:t>
        <a:bodyPr/>
        <a:lstStyle/>
        <a:p>
          <a:endParaRPr lang="en-US"/>
        </a:p>
      </dgm:t>
    </dgm:pt>
    <dgm:pt modelId="{25559C34-AC43-4860-8FFC-A3DD804DBE1F}" type="pres">
      <dgm:prSet presAssocID="{269A8258-B330-485F-BEAB-8659CA277410}" presName="hierRoot2" presStyleCnt="0">
        <dgm:presLayoutVars>
          <dgm:hierBranch val="init"/>
        </dgm:presLayoutVars>
      </dgm:prSet>
      <dgm:spPr/>
    </dgm:pt>
    <dgm:pt modelId="{32886324-AF9C-4429-AF41-F7FBBA0B6CBA}" type="pres">
      <dgm:prSet presAssocID="{269A8258-B330-485F-BEAB-8659CA277410}" presName="rootComposite" presStyleCnt="0"/>
      <dgm:spPr/>
    </dgm:pt>
    <dgm:pt modelId="{A0EA3BDB-1ADD-41C2-A73C-1DD6242058AB}" type="pres">
      <dgm:prSet presAssocID="{269A8258-B330-485F-BEAB-8659CA277410}" presName="rootText" presStyleLbl="node2" presStyleIdx="0" presStyleCnt="3" custScaleX="97815" custScaleY="188567" custLinFactNeighborX="-145" custLinFactNeighborY="-17073">
        <dgm:presLayoutVars>
          <dgm:chPref val="3"/>
        </dgm:presLayoutVars>
      </dgm:prSet>
      <dgm:spPr/>
      <dgm:t>
        <a:bodyPr/>
        <a:lstStyle/>
        <a:p>
          <a:endParaRPr lang="en-US"/>
        </a:p>
      </dgm:t>
    </dgm:pt>
    <dgm:pt modelId="{06E71FCC-6B47-43F1-BFCD-D3A7DAF10A8E}" type="pres">
      <dgm:prSet presAssocID="{269A8258-B330-485F-BEAB-8659CA277410}" presName="rootConnector" presStyleLbl="node2" presStyleIdx="0" presStyleCnt="3"/>
      <dgm:spPr/>
      <dgm:t>
        <a:bodyPr/>
        <a:lstStyle/>
        <a:p>
          <a:endParaRPr lang="en-US"/>
        </a:p>
      </dgm:t>
    </dgm:pt>
    <dgm:pt modelId="{2D782191-ADF9-4E0A-B5D5-6BD5B18BE72C}" type="pres">
      <dgm:prSet presAssocID="{269A8258-B330-485F-BEAB-8659CA277410}" presName="hierChild4" presStyleCnt="0"/>
      <dgm:spPr/>
    </dgm:pt>
    <dgm:pt modelId="{00E95870-9410-4DD5-87F3-1A688C1B183F}" type="pres">
      <dgm:prSet presAssocID="{269A8258-B330-485F-BEAB-8659CA277410}" presName="hierChild5" presStyleCnt="0"/>
      <dgm:spPr/>
    </dgm:pt>
    <dgm:pt modelId="{5FCA732F-8670-45BF-B7BB-C1CD1694CF8F}" type="pres">
      <dgm:prSet presAssocID="{81DFB3BF-854F-47BA-A42E-BD7ECFA04143}" presName="Name37" presStyleLbl="parChTrans1D2" presStyleIdx="1" presStyleCnt="3"/>
      <dgm:spPr/>
      <dgm:t>
        <a:bodyPr/>
        <a:lstStyle/>
        <a:p>
          <a:endParaRPr lang="en-US"/>
        </a:p>
      </dgm:t>
    </dgm:pt>
    <dgm:pt modelId="{432EFC0D-CD03-4FC8-A066-FDAC32E6EF5D}" type="pres">
      <dgm:prSet presAssocID="{56EB85F0-937C-4BBC-BD55-CD45DDF31810}" presName="hierRoot2" presStyleCnt="0">
        <dgm:presLayoutVars>
          <dgm:hierBranch val="init"/>
        </dgm:presLayoutVars>
      </dgm:prSet>
      <dgm:spPr/>
    </dgm:pt>
    <dgm:pt modelId="{1587C9EA-10A7-424E-A7E6-CECD5E5CB823}" type="pres">
      <dgm:prSet presAssocID="{56EB85F0-937C-4BBC-BD55-CD45DDF31810}" presName="rootComposite" presStyleCnt="0"/>
      <dgm:spPr/>
    </dgm:pt>
    <dgm:pt modelId="{ACA6A281-0FC9-4106-B6E3-43B7AB3A8B86}" type="pres">
      <dgm:prSet presAssocID="{56EB85F0-937C-4BBC-BD55-CD45DDF31810}" presName="rootText" presStyleLbl="node2" presStyleIdx="1" presStyleCnt="3" custScaleY="182438" custLinFactNeighborX="-4900" custLinFactNeighborY="-17073">
        <dgm:presLayoutVars>
          <dgm:chPref val="3"/>
        </dgm:presLayoutVars>
      </dgm:prSet>
      <dgm:spPr/>
      <dgm:t>
        <a:bodyPr/>
        <a:lstStyle/>
        <a:p>
          <a:endParaRPr lang="en-US"/>
        </a:p>
      </dgm:t>
    </dgm:pt>
    <dgm:pt modelId="{6D297FF6-F2DD-460C-90A5-2395DD574A7A}" type="pres">
      <dgm:prSet presAssocID="{56EB85F0-937C-4BBC-BD55-CD45DDF31810}" presName="rootConnector" presStyleLbl="node2" presStyleIdx="1" presStyleCnt="3"/>
      <dgm:spPr/>
      <dgm:t>
        <a:bodyPr/>
        <a:lstStyle/>
        <a:p>
          <a:endParaRPr lang="en-US"/>
        </a:p>
      </dgm:t>
    </dgm:pt>
    <dgm:pt modelId="{6685A6A4-CAF6-48E7-8DFA-4734DE44897B}" type="pres">
      <dgm:prSet presAssocID="{56EB85F0-937C-4BBC-BD55-CD45DDF31810}" presName="hierChild4" presStyleCnt="0"/>
      <dgm:spPr/>
    </dgm:pt>
    <dgm:pt modelId="{9A69D345-33BE-4ADF-A12A-B39A4158B8C1}" type="pres">
      <dgm:prSet presAssocID="{56EB85F0-937C-4BBC-BD55-CD45DDF31810}" presName="hierChild5" presStyleCnt="0"/>
      <dgm:spPr/>
    </dgm:pt>
    <dgm:pt modelId="{6B7D4501-3EB1-4A1D-A9DE-A774D20E3F6D}" type="pres">
      <dgm:prSet presAssocID="{2C8860B1-6664-499A-BE5A-E027F4295C3B}" presName="Name37" presStyleLbl="parChTrans1D2" presStyleIdx="2" presStyleCnt="3"/>
      <dgm:spPr/>
      <dgm:t>
        <a:bodyPr/>
        <a:lstStyle/>
        <a:p>
          <a:endParaRPr lang="en-US"/>
        </a:p>
      </dgm:t>
    </dgm:pt>
    <dgm:pt modelId="{EE1AB92B-D4C8-441B-8408-0F35F2772A6D}" type="pres">
      <dgm:prSet presAssocID="{13E9F8AB-A19F-4A09-B887-BC78D4266151}" presName="hierRoot2" presStyleCnt="0">
        <dgm:presLayoutVars>
          <dgm:hierBranch val="init"/>
        </dgm:presLayoutVars>
      </dgm:prSet>
      <dgm:spPr/>
    </dgm:pt>
    <dgm:pt modelId="{ECFDACAD-8392-47A2-B8F1-C62F045B2CD9}" type="pres">
      <dgm:prSet presAssocID="{13E9F8AB-A19F-4A09-B887-BC78D4266151}" presName="rootComposite" presStyleCnt="0"/>
      <dgm:spPr/>
    </dgm:pt>
    <dgm:pt modelId="{FD97BCCB-7702-45E0-9BBB-21D911B79C93}" type="pres">
      <dgm:prSet presAssocID="{13E9F8AB-A19F-4A09-B887-BC78D4266151}" presName="rootText" presStyleLbl="node2" presStyleIdx="2" presStyleCnt="3" custScaleX="165439" custScaleY="261716" custLinFactNeighborX="145" custLinFactNeighborY="-17073">
        <dgm:presLayoutVars>
          <dgm:chPref val="3"/>
        </dgm:presLayoutVars>
      </dgm:prSet>
      <dgm:spPr/>
      <dgm:t>
        <a:bodyPr/>
        <a:lstStyle/>
        <a:p>
          <a:endParaRPr lang="en-US"/>
        </a:p>
      </dgm:t>
    </dgm:pt>
    <dgm:pt modelId="{9F602019-D181-4866-BB88-512D6251BA30}" type="pres">
      <dgm:prSet presAssocID="{13E9F8AB-A19F-4A09-B887-BC78D4266151}" presName="rootConnector" presStyleLbl="node2" presStyleIdx="2" presStyleCnt="3"/>
      <dgm:spPr/>
      <dgm:t>
        <a:bodyPr/>
        <a:lstStyle/>
        <a:p>
          <a:endParaRPr lang="en-US"/>
        </a:p>
      </dgm:t>
    </dgm:pt>
    <dgm:pt modelId="{AABD37AA-11EF-4780-86F2-DA2201DFD7F5}" type="pres">
      <dgm:prSet presAssocID="{13E9F8AB-A19F-4A09-B887-BC78D4266151}" presName="hierChild4" presStyleCnt="0"/>
      <dgm:spPr/>
    </dgm:pt>
    <dgm:pt modelId="{DBED0B9F-1CDB-4475-A408-FEC6D514C927}" type="pres">
      <dgm:prSet presAssocID="{13E9F8AB-A19F-4A09-B887-BC78D4266151}" presName="hierChild5" presStyleCnt="0"/>
      <dgm:spPr/>
    </dgm:pt>
    <dgm:pt modelId="{A964CA58-17E0-43E5-8553-07105562A5B7}" type="pres">
      <dgm:prSet presAssocID="{C739454A-D8A1-4011-ADED-9403AEAC84D5}" presName="hierChild3" presStyleCnt="0"/>
      <dgm:spPr/>
    </dgm:pt>
  </dgm:ptLst>
  <dgm:cxnLst>
    <dgm:cxn modelId="{5B3CF6E6-1E49-4A41-B101-79C39273A223}" type="presOf" srcId="{269A8258-B330-485F-BEAB-8659CA277410}" destId="{A0EA3BDB-1ADD-41C2-A73C-1DD6242058AB}" srcOrd="0" destOrd="0" presId="urn:microsoft.com/office/officeart/2005/8/layout/orgChart1"/>
    <dgm:cxn modelId="{97C2E895-1BA0-423E-8268-EC512E1F6567}" type="presOf" srcId="{C739454A-D8A1-4011-ADED-9403AEAC84D5}" destId="{07ADC2FE-5694-4056-8977-F7593FA00AF3}" srcOrd="0" destOrd="0" presId="urn:microsoft.com/office/officeart/2005/8/layout/orgChart1"/>
    <dgm:cxn modelId="{EFC7EF40-E223-4029-B935-9C87200C11DD}" type="presOf" srcId="{C739454A-D8A1-4011-ADED-9403AEAC84D5}" destId="{254C4C33-7378-4F6C-9635-E74B9DCB271E}" srcOrd="1" destOrd="0" presId="urn:microsoft.com/office/officeart/2005/8/layout/orgChart1"/>
    <dgm:cxn modelId="{412EEB01-E7C6-4CB6-AD61-90C3A2434D74}" type="presOf" srcId="{13E9F8AB-A19F-4A09-B887-BC78D4266151}" destId="{9F602019-D181-4866-BB88-512D6251BA30}" srcOrd="1" destOrd="0" presId="urn:microsoft.com/office/officeart/2005/8/layout/orgChart1"/>
    <dgm:cxn modelId="{B6164122-D3F2-41A2-9AC7-328FD6ECBF68}" type="presOf" srcId="{269A8258-B330-485F-BEAB-8659CA277410}" destId="{06E71FCC-6B47-43F1-BFCD-D3A7DAF10A8E}" srcOrd="1" destOrd="0" presId="urn:microsoft.com/office/officeart/2005/8/layout/orgChart1"/>
    <dgm:cxn modelId="{2D0B4A66-0F62-41C0-8717-1A97B128AE39}" srcId="{C739454A-D8A1-4011-ADED-9403AEAC84D5}" destId="{269A8258-B330-485F-BEAB-8659CA277410}" srcOrd="0" destOrd="0" parTransId="{D4F7264E-0BA7-4C20-AC99-B93473EF6EDF}" sibTransId="{EC86692A-B4CD-44B5-838F-3D7154E6EA8E}"/>
    <dgm:cxn modelId="{8741CFDE-4EE5-4821-82B3-01E4DADAF144}" srcId="{C739454A-D8A1-4011-ADED-9403AEAC84D5}" destId="{13E9F8AB-A19F-4A09-B887-BC78D4266151}" srcOrd="2" destOrd="0" parTransId="{2C8860B1-6664-499A-BE5A-E027F4295C3B}" sibTransId="{473447F6-0573-4068-8D82-7ECC21DC081C}"/>
    <dgm:cxn modelId="{CC8CC45B-4777-4E17-ABE8-776FF018B1AC}" type="presOf" srcId="{56EB85F0-937C-4BBC-BD55-CD45DDF31810}" destId="{ACA6A281-0FC9-4106-B6E3-43B7AB3A8B86}" srcOrd="0" destOrd="0" presId="urn:microsoft.com/office/officeart/2005/8/layout/orgChart1"/>
    <dgm:cxn modelId="{E1A26917-50EA-4D1E-9A3B-67EE65CECD60}" type="presOf" srcId="{13E9F8AB-A19F-4A09-B887-BC78D4266151}" destId="{FD97BCCB-7702-45E0-9BBB-21D911B79C93}" srcOrd="0" destOrd="0" presId="urn:microsoft.com/office/officeart/2005/8/layout/orgChart1"/>
    <dgm:cxn modelId="{667A092E-6C11-4AA8-B52E-576A3D1222FE}" srcId="{CA0A745A-8C9E-424B-8F95-1FF401C91BC8}" destId="{C739454A-D8A1-4011-ADED-9403AEAC84D5}" srcOrd="0" destOrd="0" parTransId="{BA1971A9-C844-45D0-ACE3-2680B026C958}" sibTransId="{C8B538A4-31F8-4556-8FAF-F355787036F3}"/>
    <dgm:cxn modelId="{BD177D27-A72D-4352-A44D-EFF54856EBE3}" type="presOf" srcId="{D4F7264E-0BA7-4C20-AC99-B93473EF6EDF}" destId="{D60A3DC2-E7E6-4A29-846B-94C3D1B195CA}" srcOrd="0" destOrd="0" presId="urn:microsoft.com/office/officeart/2005/8/layout/orgChart1"/>
    <dgm:cxn modelId="{13B7C23E-2F81-471B-8010-C7DFAC1485A3}" type="presOf" srcId="{81DFB3BF-854F-47BA-A42E-BD7ECFA04143}" destId="{5FCA732F-8670-45BF-B7BB-C1CD1694CF8F}" srcOrd="0" destOrd="0" presId="urn:microsoft.com/office/officeart/2005/8/layout/orgChart1"/>
    <dgm:cxn modelId="{4240C4AB-D7A0-4894-8BAA-2C8D5B03AE50}" type="presOf" srcId="{56EB85F0-937C-4BBC-BD55-CD45DDF31810}" destId="{6D297FF6-F2DD-460C-90A5-2395DD574A7A}" srcOrd="1" destOrd="0" presId="urn:microsoft.com/office/officeart/2005/8/layout/orgChart1"/>
    <dgm:cxn modelId="{51F8E5AD-56F5-4E3F-A9B6-E47D33C554EC}" type="presOf" srcId="{CA0A745A-8C9E-424B-8F95-1FF401C91BC8}" destId="{C93151EC-B7F5-43A7-AA62-60F19CC5D839}" srcOrd="0" destOrd="0" presId="urn:microsoft.com/office/officeart/2005/8/layout/orgChart1"/>
    <dgm:cxn modelId="{1C5338B2-188A-4AB2-9168-7F80A160768B}" type="presOf" srcId="{2C8860B1-6664-499A-BE5A-E027F4295C3B}" destId="{6B7D4501-3EB1-4A1D-A9DE-A774D20E3F6D}" srcOrd="0" destOrd="0" presId="urn:microsoft.com/office/officeart/2005/8/layout/orgChart1"/>
    <dgm:cxn modelId="{B4DED5AD-8C3D-4E27-ABF5-D81063F7F4CA}" srcId="{C739454A-D8A1-4011-ADED-9403AEAC84D5}" destId="{56EB85F0-937C-4BBC-BD55-CD45DDF31810}" srcOrd="1" destOrd="0" parTransId="{81DFB3BF-854F-47BA-A42E-BD7ECFA04143}" sibTransId="{D480D6E1-5322-46FD-978A-D6C2721A067E}"/>
    <dgm:cxn modelId="{D321F82E-CAB8-4355-B1FD-C36DCDCF31BF}" type="presParOf" srcId="{C93151EC-B7F5-43A7-AA62-60F19CC5D839}" destId="{955690ED-5DF9-4A51-88B1-966607C2D03A}" srcOrd="0" destOrd="0" presId="urn:microsoft.com/office/officeart/2005/8/layout/orgChart1"/>
    <dgm:cxn modelId="{B710BEFF-1038-4621-A549-A1142014D565}" type="presParOf" srcId="{955690ED-5DF9-4A51-88B1-966607C2D03A}" destId="{05FA62A5-EC75-4DAB-BD77-62C53866701A}" srcOrd="0" destOrd="0" presId="urn:microsoft.com/office/officeart/2005/8/layout/orgChart1"/>
    <dgm:cxn modelId="{3C508DC4-F906-435D-8278-A616BA120F32}" type="presParOf" srcId="{05FA62A5-EC75-4DAB-BD77-62C53866701A}" destId="{07ADC2FE-5694-4056-8977-F7593FA00AF3}" srcOrd="0" destOrd="0" presId="urn:microsoft.com/office/officeart/2005/8/layout/orgChart1"/>
    <dgm:cxn modelId="{CD4D815F-9933-4612-9D8E-43ABEBDF0ACC}" type="presParOf" srcId="{05FA62A5-EC75-4DAB-BD77-62C53866701A}" destId="{254C4C33-7378-4F6C-9635-E74B9DCB271E}" srcOrd="1" destOrd="0" presId="urn:microsoft.com/office/officeart/2005/8/layout/orgChart1"/>
    <dgm:cxn modelId="{58A66CAE-5315-4D10-9506-4BE735553133}" type="presParOf" srcId="{955690ED-5DF9-4A51-88B1-966607C2D03A}" destId="{AF70E8B9-B8A1-4212-89F1-7972BA181AD0}" srcOrd="1" destOrd="0" presId="urn:microsoft.com/office/officeart/2005/8/layout/orgChart1"/>
    <dgm:cxn modelId="{CA8EBD04-DB18-4D48-B21D-AE11D5276EEC}" type="presParOf" srcId="{AF70E8B9-B8A1-4212-89F1-7972BA181AD0}" destId="{D60A3DC2-E7E6-4A29-846B-94C3D1B195CA}" srcOrd="0" destOrd="0" presId="urn:microsoft.com/office/officeart/2005/8/layout/orgChart1"/>
    <dgm:cxn modelId="{2A73B595-2BC8-4B65-871B-E2FA5D9DA1CD}" type="presParOf" srcId="{AF70E8B9-B8A1-4212-89F1-7972BA181AD0}" destId="{25559C34-AC43-4860-8FFC-A3DD804DBE1F}" srcOrd="1" destOrd="0" presId="urn:microsoft.com/office/officeart/2005/8/layout/orgChart1"/>
    <dgm:cxn modelId="{1A0BEC44-C39E-4C76-A991-33A46FDD1F34}" type="presParOf" srcId="{25559C34-AC43-4860-8FFC-A3DD804DBE1F}" destId="{32886324-AF9C-4429-AF41-F7FBBA0B6CBA}" srcOrd="0" destOrd="0" presId="urn:microsoft.com/office/officeart/2005/8/layout/orgChart1"/>
    <dgm:cxn modelId="{93D5DE54-F999-4B92-AFFF-72EE61037269}" type="presParOf" srcId="{32886324-AF9C-4429-AF41-F7FBBA0B6CBA}" destId="{A0EA3BDB-1ADD-41C2-A73C-1DD6242058AB}" srcOrd="0" destOrd="0" presId="urn:microsoft.com/office/officeart/2005/8/layout/orgChart1"/>
    <dgm:cxn modelId="{C76A4C6B-C325-4EFE-9817-E2B165FF0371}" type="presParOf" srcId="{32886324-AF9C-4429-AF41-F7FBBA0B6CBA}" destId="{06E71FCC-6B47-43F1-BFCD-D3A7DAF10A8E}" srcOrd="1" destOrd="0" presId="urn:microsoft.com/office/officeart/2005/8/layout/orgChart1"/>
    <dgm:cxn modelId="{A2B37306-8966-41F9-B7E6-0E406D6DD370}" type="presParOf" srcId="{25559C34-AC43-4860-8FFC-A3DD804DBE1F}" destId="{2D782191-ADF9-4E0A-B5D5-6BD5B18BE72C}" srcOrd="1" destOrd="0" presId="urn:microsoft.com/office/officeart/2005/8/layout/orgChart1"/>
    <dgm:cxn modelId="{E330D344-7089-42CA-9D0D-A4FAA0789BF6}" type="presParOf" srcId="{25559C34-AC43-4860-8FFC-A3DD804DBE1F}" destId="{00E95870-9410-4DD5-87F3-1A688C1B183F}" srcOrd="2" destOrd="0" presId="urn:microsoft.com/office/officeart/2005/8/layout/orgChart1"/>
    <dgm:cxn modelId="{EBFEBB3B-B304-446B-96D7-A5E040BCF646}" type="presParOf" srcId="{AF70E8B9-B8A1-4212-89F1-7972BA181AD0}" destId="{5FCA732F-8670-45BF-B7BB-C1CD1694CF8F}" srcOrd="2" destOrd="0" presId="urn:microsoft.com/office/officeart/2005/8/layout/orgChart1"/>
    <dgm:cxn modelId="{48E478DE-1880-40B1-9B81-BDAD8ECC50AD}" type="presParOf" srcId="{AF70E8B9-B8A1-4212-89F1-7972BA181AD0}" destId="{432EFC0D-CD03-4FC8-A066-FDAC32E6EF5D}" srcOrd="3" destOrd="0" presId="urn:microsoft.com/office/officeart/2005/8/layout/orgChart1"/>
    <dgm:cxn modelId="{47AC7794-B024-430F-9295-E829896B4B74}" type="presParOf" srcId="{432EFC0D-CD03-4FC8-A066-FDAC32E6EF5D}" destId="{1587C9EA-10A7-424E-A7E6-CECD5E5CB823}" srcOrd="0" destOrd="0" presId="urn:microsoft.com/office/officeart/2005/8/layout/orgChart1"/>
    <dgm:cxn modelId="{B5FFB012-4DC5-420C-9CCF-4D1D4AFD0F54}" type="presParOf" srcId="{1587C9EA-10A7-424E-A7E6-CECD5E5CB823}" destId="{ACA6A281-0FC9-4106-B6E3-43B7AB3A8B86}" srcOrd="0" destOrd="0" presId="urn:microsoft.com/office/officeart/2005/8/layout/orgChart1"/>
    <dgm:cxn modelId="{6C919658-6F8E-4725-9995-7FD5C17F4D08}" type="presParOf" srcId="{1587C9EA-10A7-424E-A7E6-CECD5E5CB823}" destId="{6D297FF6-F2DD-460C-90A5-2395DD574A7A}" srcOrd="1" destOrd="0" presId="urn:microsoft.com/office/officeart/2005/8/layout/orgChart1"/>
    <dgm:cxn modelId="{887EB7A7-5907-44DD-AD37-56E20BA3E7D5}" type="presParOf" srcId="{432EFC0D-CD03-4FC8-A066-FDAC32E6EF5D}" destId="{6685A6A4-CAF6-48E7-8DFA-4734DE44897B}" srcOrd="1" destOrd="0" presId="urn:microsoft.com/office/officeart/2005/8/layout/orgChart1"/>
    <dgm:cxn modelId="{D4EFF62F-FEC9-4BAB-A5FF-CF76CB71A524}" type="presParOf" srcId="{432EFC0D-CD03-4FC8-A066-FDAC32E6EF5D}" destId="{9A69D345-33BE-4ADF-A12A-B39A4158B8C1}" srcOrd="2" destOrd="0" presId="urn:microsoft.com/office/officeart/2005/8/layout/orgChart1"/>
    <dgm:cxn modelId="{82865FB8-5553-40E3-811E-29CACD7A573E}" type="presParOf" srcId="{AF70E8B9-B8A1-4212-89F1-7972BA181AD0}" destId="{6B7D4501-3EB1-4A1D-A9DE-A774D20E3F6D}" srcOrd="4" destOrd="0" presId="urn:microsoft.com/office/officeart/2005/8/layout/orgChart1"/>
    <dgm:cxn modelId="{52208C02-96E7-4BAE-AA66-97B452DDDC7F}" type="presParOf" srcId="{AF70E8B9-B8A1-4212-89F1-7972BA181AD0}" destId="{EE1AB92B-D4C8-441B-8408-0F35F2772A6D}" srcOrd="5" destOrd="0" presId="urn:microsoft.com/office/officeart/2005/8/layout/orgChart1"/>
    <dgm:cxn modelId="{9FC0242C-7A40-40C2-9562-90798A67F08D}" type="presParOf" srcId="{EE1AB92B-D4C8-441B-8408-0F35F2772A6D}" destId="{ECFDACAD-8392-47A2-B8F1-C62F045B2CD9}" srcOrd="0" destOrd="0" presId="urn:microsoft.com/office/officeart/2005/8/layout/orgChart1"/>
    <dgm:cxn modelId="{987E880E-2A6D-4D7E-B9D0-621E07DEE5C9}" type="presParOf" srcId="{ECFDACAD-8392-47A2-B8F1-C62F045B2CD9}" destId="{FD97BCCB-7702-45E0-9BBB-21D911B79C93}" srcOrd="0" destOrd="0" presId="urn:microsoft.com/office/officeart/2005/8/layout/orgChart1"/>
    <dgm:cxn modelId="{BCD682BC-D5C3-4706-811B-800268EC75CB}" type="presParOf" srcId="{ECFDACAD-8392-47A2-B8F1-C62F045B2CD9}" destId="{9F602019-D181-4866-BB88-512D6251BA30}" srcOrd="1" destOrd="0" presId="urn:microsoft.com/office/officeart/2005/8/layout/orgChart1"/>
    <dgm:cxn modelId="{97E6C4F2-5F88-46A8-93CC-A6560F3FA1D8}" type="presParOf" srcId="{EE1AB92B-D4C8-441B-8408-0F35F2772A6D}" destId="{AABD37AA-11EF-4780-86F2-DA2201DFD7F5}" srcOrd="1" destOrd="0" presId="urn:microsoft.com/office/officeart/2005/8/layout/orgChart1"/>
    <dgm:cxn modelId="{234D73D7-269F-4EAE-9919-D9BD39626FE3}" type="presParOf" srcId="{EE1AB92B-D4C8-441B-8408-0F35F2772A6D}" destId="{DBED0B9F-1CDB-4475-A408-FEC6D514C927}" srcOrd="2" destOrd="0" presId="urn:microsoft.com/office/officeart/2005/8/layout/orgChart1"/>
    <dgm:cxn modelId="{264F99B5-6CCF-44A0-9B30-13EBC5DE2804}" type="presParOf" srcId="{955690ED-5DF9-4A51-88B1-966607C2D03A}" destId="{A964CA58-17E0-43E5-8553-07105562A5B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325BF-003D-4187-9934-6FC1CA0014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07E4FF1-0864-4038-817B-4D92A70CB37D}">
      <dgm:prSet phldrT="[Text]" custT="1"/>
      <dgm:spPr/>
      <dgm:t>
        <a:bodyPr/>
        <a:lstStyle/>
        <a:p>
          <a:pPr>
            <a:lnSpc>
              <a:spcPct val="100000"/>
            </a:lnSpc>
            <a:spcAft>
              <a:spcPts val="0"/>
            </a:spcAft>
          </a:pPr>
          <a:r>
            <a:rPr lang="el-GR" sz="2800" dirty="0" smtClean="0"/>
            <a:t>Το πρόβλημα: </a:t>
          </a:r>
        </a:p>
        <a:p>
          <a:pPr>
            <a:lnSpc>
              <a:spcPct val="100000"/>
            </a:lnSpc>
            <a:spcAft>
              <a:spcPts val="0"/>
            </a:spcAft>
          </a:pPr>
          <a:r>
            <a:rPr lang="el-GR" sz="2800" dirty="0" smtClean="0"/>
            <a:t>Το εκπαιδευτικό σύστημα</a:t>
          </a:r>
          <a:endParaRPr lang="en-US" sz="2800" dirty="0"/>
        </a:p>
      </dgm:t>
    </dgm:pt>
    <dgm:pt modelId="{7018C2BB-B637-464F-A013-F5E3FF7E00EA}" type="parTrans" cxnId="{4BD2E75E-6784-4EC2-8A88-82641CD447C9}">
      <dgm:prSet/>
      <dgm:spPr/>
      <dgm:t>
        <a:bodyPr/>
        <a:lstStyle/>
        <a:p>
          <a:endParaRPr lang="en-US"/>
        </a:p>
      </dgm:t>
    </dgm:pt>
    <dgm:pt modelId="{6B1F98C8-ADF1-4686-99F8-9798BF8DBC01}" type="sibTrans" cxnId="{4BD2E75E-6784-4EC2-8A88-82641CD447C9}">
      <dgm:prSet/>
      <dgm:spPr/>
      <dgm:t>
        <a:bodyPr/>
        <a:lstStyle/>
        <a:p>
          <a:endParaRPr lang="en-US"/>
        </a:p>
      </dgm:t>
    </dgm:pt>
    <dgm:pt modelId="{6C62DD14-CC50-41FB-B59C-6823B3067E9C}">
      <dgm:prSet phldrT="[Text]" custT="1"/>
      <dgm:spPr/>
      <dgm:t>
        <a:bodyPr/>
        <a:lstStyle/>
        <a:p>
          <a:r>
            <a:rPr lang="el-GR" sz="2000" dirty="0" smtClean="0"/>
            <a:t>Αρνητική στάση απέναντι στην αναπηρία. Δύσκαμπτο αναλυτικό πρόγραμμα και μη διαφοροποιημένες εκαπιδευτικές πρακτικές.</a:t>
          </a:r>
          <a:endParaRPr lang="en-US" sz="2000" dirty="0"/>
        </a:p>
      </dgm:t>
    </dgm:pt>
    <dgm:pt modelId="{1B96F62E-345D-47DB-8406-6D90013F2519}" type="parTrans" cxnId="{448366BC-B5A5-4ED6-ADE3-CD4E363B1CD1}">
      <dgm:prSet/>
      <dgm:spPr/>
      <dgm:t>
        <a:bodyPr/>
        <a:lstStyle/>
        <a:p>
          <a:endParaRPr lang="en-US"/>
        </a:p>
      </dgm:t>
    </dgm:pt>
    <dgm:pt modelId="{3A4A8A14-5653-4892-B5FA-515A846817D6}" type="sibTrans" cxnId="{448366BC-B5A5-4ED6-ADE3-CD4E363B1CD1}">
      <dgm:prSet/>
      <dgm:spPr/>
      <dgm:t>
        <a:bodyPr/>
        <a:lstStyle/>
        <a:p>
          <a:endParaRPr lang="en-US"/>
        </a:p>
      </dgm:t>
    </dgm:pt>
    <dgm:pt modelId="{BBB74448-66A3-4589-AC56-12BB3700CB33}">
      <dgm:prSet phldrT="[Text]" custT="1"/>
      <dgm:spPr/>
      <dgm:t>
        <a:bodyPr/>
        <a:lstStyle/>
        <a:p>
          <a:r>
            <a:rPr lang="el-GR" sz="2000" dirty="0" smtClean="0"/>
            <a:t>Ελλιπής εκπαίδευση εκπαιδευτικών. Έλλειψη εκπαιδευτικού υλικού και εξοπλισμού. Ελλιπής υποστήριξη εκπαιδευτικών. Ανυπαρξία διεπιστημονικής συνεργασία. Δυσκολίες κτιριακής πρόσβασης. Μη συμμετοχή των γονέων στην εκπαιδευτική διαδικασία. </a:t>
          </a:r>
          <a:endParaRPr lang="en-US" sz="2000" dirty="0"/>
        </a:p>
      </dgm:t>
    </dgm:pt>
    <dgm:pt modelId="{F7BD26CE-014F-4B8E-A4BB-63EFB20C5426}" type="parTrans" cxnId="{23CD1806-A47A-45EB-8749-4CCED913C4FE}">
      <dgm:prSet/>
      <dgm:spPr/>
      <dgm:t>
        <a:bodyPr/>
        <a:lstStyle/>
        <a:p>
          <a:endParaRPr lang="en-US"/>
        </a:p>
      </dgm:t>
    </dgm:pt>
    <dgm:pt modelId="{9CC3F698-F549-423D-BBE1-0C7DC7CBFD15}" type="sibTrans" cxnId="{23CD1806-A47A-45EB-8749-4CCED913C4FE}">
      <dgm:prSet/>
      <dgm:spPr/>
      <dgm:t>
        <a:bodyPr/>
        <a:lstStyle/>
        <a:p>
          <a:endParaRPr lang="en-US"/>
        </a:p>
      </dgm:t>
    </dgm:pt>
    <dgm:pt modelId="{FE493F8E-B335-43B2-A603-28657C37DDEB}" type="pres">
      <dgm:prSet presAssocID="{2A8325BF-003D-4187-9934-6FC1CA00147F}" presName="hierChild1" presStyleCnt="0">
        <dgm:presLayoutVars>
          <dgm:orgChart val="1"/>
          <dgm:chPref val="1"/>
          <dgm:dir/>
          <dgm:animOne val="branch"/>
          <dgm:animLvl val="lvl"/>
          <dgm:resizeHandles/>
        </dgm:presLayoutVars>
      </dgm:prSet>
      <dgm:spPr/>
      <dgm:t>
        <a:bodyPr/>
        <a:lstStyle/>
        <a:p>
          <a:endParaRPr lang="en-US"/>
        </a:p>
      </dgm:t>
    </dgm:pt>
    <dgm:pt modelId="{E20F6E47-9EC1-4400-97C7-D0EB06F64223}" type="pres">
      <dgm:prSet presAssocID="{707E4FF1-0864-4038-817B-4D92A70CB37D}" presName="hierRoot1" presStyleCnt="0">
        <dgm:presLayoutVars>
          <dgm:hierBranch val="init"/>
        </dgm:presLayoutVars>
      </dgm:prSet>
      <dgm:spPr/>
    </dgm:pt>
    <dgm:pt modelId="{E0FDC472-3FA2-4EE0-B38C-A17A8E1FA3BE}" type="pres">
      <dgm:prSet presAssocID="{707E4FF1-0864-4038-817B-4D92A70CB37D}" presName="rootComposite1" presStyleCnt="0"/>
      <dgm:spPr/>
    </dgm:pt>
    <dgm:pt modelId="{AB946EEF-BD6C-4483-AE20-B9126C8573C6}" type="pres">
      <dgm:prSet presAssocID="{707E4FF1-0864-4038-817B-4D92A70CB37D}" presName="rootText1" presStyleLbl="node0" presStyleIdx="0" presStyleCnt="1" custScaleX="195771" custLinFactNeighborX="1850" custLinFactNeighborY="-61172">
        <dgm:presLayoutVars>
          <dgm:chPref val="3"/>
        </dgm:presLayoutVars>
      </dgm:prSet>
      <dgm:spPr/>
      <dgm:t>
        <a:bodyPr/>
        <a:lstStyle/>
        <a:p>
          <a:endParaRPr lang="en-US"/>
        </a:p>
      </dgm:t>
    </dgm:pt>
    <dgm:pt modelId="{AB8ECA49-8BC8-4D59-A26B-9BA81B9DCC42}" type="pres">
      <dgm:prSet presAssocID="{707E4FF1-0864-4038-817B-4D92A70CB37D}" presName="rootConnector1" presStyleLbl="node1" presStyleIdx="0" presStyleCnt="0"/>
      <dgm:spPr/>
      <dgm:t>
        <a:bodyPr/>
        <a:lstStyle/>
        <a:p>
          <a:endParaRPr lang="en-US"/>
        </a:p>
      </dgm:t>
    </dgm:pt>
    <dgm:pt modelId="{97F9A628-F5B6-4F2E-B4DE-11326031F0A3}" type="pres">
      <dgm:prSet presAssocID="{707E4FF1-0864-4038-817B-4D92A70CB37D}" presName="hierChild2" presStyleCnt="0"/>
      <dgm:spPr/>
    </dgm:pt>
    <dgm:pt modelId="{6FEA22F6-676D-444C-A54B-A2D9880F4956}" type="pres">
      <dgm:prSet presAssocID="{1B96F62E-345D-47DB-8406-6D90013F2519}" presName="Name37" presStyleLbl="parChTrans1D2" presStyleIdx="0" presStyleCnt="2"/>
      <dgm:spPr/>
      <dgm:t>
        <a:bodyPr/>
        <a:lstStyle/>
        <a:p>
          <a:endParaRPr lang="en-US"/>
        </a:p>
      </dgm:t>
    </dgm:pt>
    <dgm:pt modelId="{90B7E421-BE12-41FC-B414-B90A02B5D828}" type="pres">
      <dgm:prSet presAssocID="{6C62DD14-CC50-41FB-B59C-6823B3067E9C}" presName="hierRoot2" presStyleCnt="0">
        <dgm:presLayoutVars>
          <dgm:hierBranch val="init"/>
        </dgm:presLayoutVars>
      </dgm:prSet>
      <dgm:spPr/>
    </dgm:pt>
    <dgm:pt modelId="{724E5017-E40C-4216-8AF0-D463037254C5}" type="pres">
      <dgm:prSet presAssocID="{6C62DD14-CC50-41FB-B59C-6823B3067E9C}" presName="rootComposite" presStyleCnt="0"/>
      <dgm:spPr/>
    </dgm:pt>
    <dgm:pt modelId="{A528497B-3F8A-4E85-A45E-0EB2C0D85829}" type="pres">
      <dgm:prSet presAssocID="{6C62DD14-CC50-41FB-B59C-6823B3067E9C}" presName="rootText" presStyleLbl="node2" presStyleIdx="0" presStyleCnt="2" custScaleY="236186" custLinFactNeighborX="-19014" custLinFactNeighborY="-14460">
        <dgm:presLayoutVars>
          <dgm:chPref val="3"/>
        </dgm:presLayoutVars>
      </dgm:prSet>
      <dgm:spPr/>
      <dgm:t>
        <a:bodyPr/>
        <a:lstStyle/>
        <a:p>
          <a:endParaRPr lang="en-US"/>
        </a:p>
      </dgm:t>
    </dgm:pt>
    <dgm:pt modelId="{D31FA29B-EFA7-48D3-9851-08DCF6DD35B1}" type="pres">
      <dgm:prSet presAssocID="{6C62DD14-CC50-41FB-B59C-6823B3067E9C}" presName="rootConnector" presStyleLbl="node2" presStyleIdx="0" presStyleCnt="2"/>
      <dgm:spPr/>
      <dgm:t>
        <a:bodyPr/>
        <a:lstStyle/>
        <a:p>
          <a:endParaRPr lang="en-US"/>
        </a:p>
      </dgm:t>
    </dgm:pt>
    <dgm:pt modelId="{16B5BA36-D247-4585-AEA2-F8DA91A438E0}" type="pres">
      <dgm:prSet presAssocID="{6C62DD14-CC50-41FB-B59C-6823B3067E9C}" presName="hierChild4" presStyleCnt="0"/>
      <dgm:spPr/>
    </dgm:pt>
    <dgm:pt modelId="{685D161F-B007-436F-A869-2558F4A9F879}" type="pres">
      <dgm:prSet presAssocID="{6C62DD14-CC50-41FB-B59C-6823B3067E9C}" presName="hierChild5" presStyleCnt="0"/>
      <dgm:spPr/>
    </dgm:pt>
    <dgm:pt modelId="{63254DCB-FFBE-4FFE-B4FE-C2A7CFB9FD75}" type="pres">
      <dgm:prSet presAssocID="{F7BD26CE-014F-4B8E-A4BB-63EFB20C5426}" presName="Name37" presStyleLbl="parChTrans1D2" presStyleIdx="1" presStyleCnt="2"/>
      <dgm:spPr/>
      <dgm:t>
        <a:bodyPr/>
        <a:lstStyle/>
        <a:p>
          <a:endParaRPr lang="en-US"/>
        </a:p>
      </dgm:t>
    </dgm:pt>
    <dgm:pt modelId="{4C6EACF7-9B32-4567-9C1D-35DBCE14BFE4}" type="pres">
      <dgm:prSet presAssocID="{BBB74448-66A3-4589-AC56-12BB3700CB33}" presName="hierRoot2" presStyleCnt="0">
        <dgm:presLayoutVars>
          <dgm:hierBranch val="init"/>
        </dgm:presLayoutVars>
      </dgm:prSet>
      <dgm:spPr/>
    </dgm:pt>
    <dgm:pt modelId="{1BB443D3-0373-4F51-93E8-71C5BBFACE65}" type="pres">
      <dgm:prSet presAssocID="{BBB74448-66A3-4589-AC56-12BB3700CB33}" presName="rootComposite" presStyleCnt="0"/>
      <dgm:spPr/>
    </dgm:pt>
    <dgm:pt modelId="{B82D9AFD-C611-49AB-971D-4979A83775C8}" type="pres">
      <dgm:prSet presAssocID="{BBB74448-66A3-4589-AC56-12BB3700CB33}" presName="rootText" presStyleLbl="node2" presStyleIdx="1" presStyleCnt="2" custScaleX="147277" custScaleY="263518" custLinFactNeighborX="-8670" custLinFactNeighborY="-13056">
        <dgm:presLayoutVars>
          <dgm:chPref val="3"/>
        </dgm:presLayoutVars>
      </dgm:prSet>
      <dgm:spPr/>
      <dgm:t>
        <a:bodyPr/>
        <a:lstStyle/>
        <a:p>
          <a:endParaRPr lang="en-US"/>
        </a:p>
      </dgm:t>
    </dgm:pt>
    <dgm:pt modelId="{1B9D0095-2CA4-4E45-A301-B7A6B4330EBF}" type="pres">
      <dgm:prSet presAssocID="{BBB74448-66A3-4589-AC56-12BB3700CB33}" presName="rootConnector" presStyleLbl="node2" presStyleIdx="1" presStyleCnt="2"/>
      <dgm:spPr/>
      <dgm:t>
        <a:bodyPr/>
        <a:lstStyle/>
        <a:p>
          <a:endParaRPr lang="en-US"/>
        </a:p>
      </dgm:t>
    </dgm:pt>
    <dgm:pt modelId="{5B819F05-459E-4E0A-BBAF-DB049CA41607}" type="pres">
      <dgm:prSet presAssocID="{BBB74448-66A3-4589-AC56-12BB3700CB33}" presName="hierChild4" presStyleCnt="0"/>
      <dgm:spPr/>
    </dgm:pt>
    <dgm:pt modelId="{3C442EA6-D0DD-47A0-BE6D-A4FCFC69BC69}" type="pres">
      <dgm:prSet presAssocID="{BBB74448-66A3-4589-AC56-12BB3700CB33}" presName="hierChild5" presStyleCnt="0"/>
      <dgm:spPr/>
    </dgm:pt>
    <dgm:pt modelId="{D3F7F13A-9AF6-446E-9FC9-1100B220C226}" type="pres">
      <dgm:prSet presAssocID="{707E4FF1-0864-4038-817B-4D92A70CB37D}" presName="hierChild3" presStyleCnt="0"/>
      <dgm:spPr/>
    </dgm:pt>
  </dgm:ptLst>
  <dgm:cxnLst>
    <dgm:cxn modelId="{4BD2E75E-6784-4EC2-8A88-82641CD447C9}" srcId="{2A8325BF-003D-4187-9934-6FC1CA00147F}" destId="{707E4FF1-0864-4038-817B-4D92A70CB37D}" srcOrd="0" destOrd="0" parTransId="{7018C2BB-B637-464F-A013-F5E3FF7E00EA}" sibTransId="{6B1F98C8-ADF1-4686-99F8-9798BF8DBC01}"/>
    <dgm:cxn modelId="{448366BC-B5A5-4ED6-ADE3-CD4E363B1CD1}" srcId="{707E4FF1-0864-4038-817B-4D92A70CB37D}" destId="{6C62DD14-CC50-41FB-B59C-6823B3067E9C}" srcOrd="0" destOrd="0" parTransId="{1B96F62E-345D-47DB-8406-6D90013F2519}" sibTransId="{3A4A8A14-5653-4892-B5FA-515A846817D6}"/>
    <dgm:cxn modelId="{439BFB30-7FD2-4889-A077-FA0929903541}" type="presOf" srcId="{2A8325BF-003D-4187-9934-6FC1CA00147F}" destId="{FE493F8E-B335-43B2-A603-28657C37DDEB}" srcOrd="0" destOrd="0" presId="urn:microsoft.com/office/officeart/2005/8/layout/orgChart1"/>
    <dgm:cxn modelId="{D0FB3D9C-9C5C-42F7-957C-60B1E4AC18DF}" type="presOf" srcId="{707E4FF1-0864-4038-817B-4D92A70CB37D}" destId="{AB8ECA49-8BC8-4D59-A26B-9BA81B9DCC42}" srcOrd="1" destOrd="0" presId="urn:microsoft.com/office/officeart/2005/8/layout/orgChart1"/>
    <dgm:cxn modelId="{5C7C1E16-FBFD-4215-804F-467FF104EB19}" type="presOf" srcId="{707E4FF1-0864-4038-817B-4D92A70CB37D}" destId="{AB946EEF-BD6C-4483-AE20-B9126C8573C6}" srcOrd="0" destOrd="0" presId="urn:microsoft.com/office/officeart/2005/8/layout/orgChart1"/>
    <dgm:cxn modelId="{23CD1806-A47A-45EB-8749-4CCED913C4FE}" srcId="{707E4FF1-0864-4038-817B-4D92A70CB37D}" destId="{BBB74448-66A3-4589-AC56-12BB3700CB33}" srcOrd="1" destOrd="0" parTransId="{F7BD26CE-014F-4B8E-A4BB-63EFB20C5426}" sibTransId="{9CC3F698-F549-423D-BBE1-0C7DC7CBFD15}"/>
    <dgm:cxn modelId="{9B2AB47F-92FC-493F-AA30-A3AD8304E41A}" type="presOf" srcId="{1B96F62E-345D-47DB-8406-6D90013F2519}" destId="{6FEA22F6-676D-444C-A54B-A2D9880F4956}" srcOrd="0" destOrd="0" presId="urn:microsoft.com/office/officeart/2005/8/layout/orgChart1"/>
    <dgm:cxn modelId="{8C3F373D-9996-4110-AF7A-1FD6E5E71C34}" type="presOf" srcId="{F7BD26CE-014F-4B8E-A4BB-63EFB20C5426}" destId="{63254DCB-FFBE-4FFE-B4FE-C2A7CFB9FD75}" srcOrd="0" destOrd="0" presId="urn:microsoft.com/office/officeart/2005/8/layout/orgChart1"/>
    <dgm:cxn modelId="{71F847AC-D844-4103-AC17-457AD859E7FA}" type="presOf" srcId="{6C62DD14-CC50-41FB-B59C-6823B3067E9C}" destId="{A528497B-3F8A-4E85-A45E-0EB2C0D85829}" srcOrd="0" destOrd="0" presId="urn:microsoft.com/office/officeart/2005/8/layout/orgChart1"/>
    <dgm:cxn modelId="{5DC57536-946F-4DC8-B2CE-8004D5551A0D}" type="presOf" srcId="{6C62DD14-CC50-41FB-B59C-6823B3067E9C}" destId="{D31FA29B-EFA7-48D3-9851-08DCF6DD35B1}" srcOrd="1" destOrd="0" presId="urn:microsoft.com/office/officeart/2005/8/layout/orgChart1"/>
    <dgm:cxn modelId="{E3CCA92C-F2D3-4CB0-A6D5-402A337E625B}" type="presOf" srcId="{BBB74448-66A3-4589-AC56-12BB3700CB33}" destId="{1B9D0095-2CA4-4E45-A301-B7A6B4330EBF}" srcOrd="1" destOrd="0" presId="urn:microsoft.com/office/officeart/2005/8/layout/orgChart1"/>
    <dgm:cxn modelId="{3CB4B1C6-EE97-40DB-AA30-9CAEA42BA688}" type="presOf" srcId="{BBB74448-66A3-4589-AC56-12BB3700CB33}" destId="{B82D9AFD-C611-49AB-971D-4979A83775C8}" srcOrd="0" destOrd="0" presId="urn:microsoft.com/office/officeart/2005/8/layout/orgChart1"/>
    <dgm:cxn modelId="{5B08E94E-BCA8-4394-BD1E-6BA878B7A324}" type="presParOf" srcId="{FE493F8E-B335-43B2-A603-28657C37DDEB}" destId="{E20F6E47-9EC1-4400-97C7-D0EB06F64223}" srcOrd="0" destOrd="0" presId="urn:microsoft.com/office/officeart/2005/8/layout/orgChart1"/>
    <dgm:cxn modelId="{AA6FE260-8F5D-4C98-9AB2-2552F983C2A6}" type="presParOf" srcId="{E20F6E47-9EC1-4400-97C7-D0EB06F64223}" destId="{E0FDC472-3FA2-4EE0-B38C-A17A8E1FA3BE}" srcOrd="0" destOrd="0" presId="urn:microsoft.com/office/officeart/2005/8/layout/orgChart1"/>
    <dgm:cxn modelId="{2AE8725B-958B-42FC-AF05-5F1774C5EDB5}" type="presParOf" srcId="{E0FDC472-3FA2-4EE0-B38C-A17A8E1FA3BE}" destId="{AB946EEF-BD6C-4483-AE20-B9126C8573C6}" srcOrd="0" destOrd="0" presId="urn:microsoft.com/office/officeart/2005/8/layout/orgChart1"/>
    <dgm:cxn modelId="{DC11A3C9-5F70-47F2-B390-09381CEB55D6}" type="presParOf" srcId="{E0FDC472-3FA2-4EE0-B38C-A17A8E1FA3BE}" destId="{AB8ECA49-8BC8-4D59-A26B-9BA81B9DCC42}" srcOrd="1" destOrd="0" presId="urn:microsoft.com/office/officeart/2005/8/layout/orgChart1"/>
    <dgm:cxn modelId="{1439318B-3947-40EA-8B46-0689CB444C78}" type="presParOf" srcId="{E20F6E47-9EC1-4400-97C7-D0EB06F64223}" destId="{97F9A628-F5B6-4F2E-B4DE-11326031F0A3}" srcOrd="1" destOrd="0" presId="urn:microsoft.com/office/officeart/2005/8/layout/orgChart1"/>
    <dgm:cxn modelId="{D0AE9CE0-4459-4249-BD21-B7AF80E44EAC}" type="presParOf" srcId="{97F9A628-F5B6-4F2E-B4DE-11326031F0A3}" destId="{6FEA22F6-676D-444C-A54B-A2D9880F4956}" srcOrd="0" destOrd="0" presId="urn:microsoft.com/office/officeart/2005/8/layout/orgChart1"/>
    <dgm:cxn modelId="{5CED8EB4-27BC-4F7C-A300-7C645A246845}" type="presParOf" srcId="{97F9A628-F5B6-4F2E-B4DE-11326031F0A3}" destId="{90B7E421-BE12-41FC-B414-B90A02B5D828}" srcOrd="1" destOrd="0" presId="urn:microsoft.com/office/officeart/2005/8/layout/orgChart1"/>
    <dgm:cxn modelId="{FF46A3D7-A353-4633-9E51-748CF01C0496}" type="presParOf" srcId="{90B7E421-BE12-41FC-B414-B90A02B5D828}" destId="{724E5017-E40C-4216-8AF0-D463037254C5}" srcOrd="0" destOrd="0" presId="urn:microsoft.com/office/officeart/2005/8/layout/orgChart1"/>
    <dgm:cxn modelId="{FE13D21E-A738-4C28-BDBD-80646696E2C0}" type="presParOf" srcId="{724E5017-E40C-4216-8AF0-D463037254C5}" destId="{A528497B-3F8A-4E85-A45E-0EB2C0D85829}" srcOrd="0" destOrd="0" presId="urn:microsoft.com/office/officeart/2005/8/layout/orgChart1"/>
    <dgm:cxn modelId="{FC8C25FF-23DC-43CF-A630-42C8993A9B18}" type="presParOf" srcId="{724E5017-E40C-4216-8AF0-D463037254C5}" destId="{D31FA29B-EFA7-48D3-9851-08DCF6DD35B1}" srcOrd="1" destOrd="0" presId="urn:microsoft.com/office/officeart/2005/8/layout/orgChart1"/>
    <dgm:cxn modelId="{362D1B49-7C52-44EF-8515-4C704DF9CB55}" type="presParOf" srcId="{90B7E421-BE12-41FC-B414-B90A02B5D828}" destId="{16B5BA36-D247-4585-AEA2-F8DA91A438E0}" srcOrd="1" destOrd="0" presId="urn:microsoft.com/office/officeart/2005/8/layout/orgChart1"/>
    <dgm:cxn modelId="{C5569FE5-D634-4318-A762-C7D832AA6AFF}" type="presParOf" srcId="{90B7E421-BE12-41FC-B414-B90A02B5D828}" destId="{685D161F-B007-436F-A869-2558F4A9F879}" srcOrd="2" destOrd="0" presId="urn:microsoft.com/office/officeart/2005/8/layout/orgChart1"/>
    <dgm:cxn modelId="{4A9658BA-987F-4FCC-90EB-180BEB42C7D0}" type="presParOf" srcId="{97F9A628-F5B6-4F2E-B4DE-11326031F0A3}" destId="{63254DCB-FFBE-4FFE-B4FE-C2A7CFB9FD75}" srcOrd="2" destOrd="0" presId="urn:microsoft.com/office/officeart/2005/8/layout/orgChart1"/>
    <dgm:cxn modelId="{E94AD419-B599-4E71-BE4B-889E39BF66FA}" type="presParOf" srcId="{97F9A628-F5B6-4F2E-B4DE-11326031F0A3}" destId="{4C6EACF7-9B32-4567-9C1D-35DBCE14BFE4}" srcOrd="3" destOrd="0" presId="urn:microsoft.com/office/officeart/2005/8/layout/orgChart1"/>
    <dgm:cxn modelId="{CE4DFBA4-8CE7-444A-945C-EE910EBF6762}" type="presParOf" srcId="{4C6EACF7-9B32-4567-9C1D-35DBCE14BFE4}" destId="{1BB443D3-0373-4F51-93E8-71C5BBFACE65}" srcOrd="0" destOrd="0" presId="urn:microsoft.com/office/officeart/2005/8/layout/orgChart1"/>
    <dgm:cxn modelId="{344D1B3B-0848-4140-BC0F-41EAFF9732F5}" type="presParOf" srcId="{1BB443D3-0373-4F51-93E8-71C5BBFACE65}" destId="{B82D9AFD-C611-49AB-971D-4979A83775C8}" srcOrd="0" destOrd="0" presId="urn:microsoft.com/office/officeart/2005/8/layout/orgChart1"/>
    <dgm:cxn modelId="{A031E763-9DD2-432F-9193-FE1C656622B4}" type="presParOf" srcId="{1BB443D3-0373-4F51-93E8-71C5BBFACE65}" destId="{1B9D0095-2CA4-4E45-A301-B7A6B4330EBF}" srcOrd="1" destOrd="0" presId="urn:microsoft.com/office/officeart/2005/8/layout/orgChart1"/>
    <dgm:cxn modelId="{F613C9BA-3999-4200-83E8-7EF9574E5B29}" type="presParOf" srcId="{4C6EACF7-9B32-4567-9C1D-35DBCE14BFE4}" destId="{5B819F05-459E-4E0A-BBAF-DB049CA41607}" srcOrd="1" destOrd="0" presId="urn:microsoft.com/office/officeart/2005/8/layout/orgChart1"/>
    <dgm:cxn modelId="{76D4942D-2B67-4A78-9000-D1FF30A80A59}" type="presParOf" srcId="{4C6EACF7-9B32-4567-9C1D-35DBCE14BFE4}" destId="{3C442EA6-D0DD-47A0-BE6D-A4FCFC69BC69}" srcOrd="2" destOrd="0" presId="urn:microsoft.com/office/officeart/2005/8/layout/orgChart1"/>
    <dgm:cxn modelId="{01C019CF-89B9-4A4E-8C3C-C341C87D6743}" type="presParOf" srcId="{E20F6E47-9EC1-4400-97C7-D0EB06F64223}" destId="{D3F7F13A-9AF6-446E-9FC9-1100B220C2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810CC-046A-41F0-8725-5881EF5C93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58A785-8FEF-4CB0-A882-0100F7C43401}">
      <dgm:prSet phldrT="[Text]" custT="1"/>
      <dgm:spPr/>
      <dgm:t>
        <a:bodyPr/>
        <a:lstStyle/>
        <a:p>
          <a:r>
            <a:rPr lang="el-GR" sz="2800" dirty="0" smtClean="0"/>
            <a:t>Αποτέλεσμα:</a:t>
          </a:r>
        </a:p>
        <a:p>
          <a:r>
            <a:rPr lang="el-GR" sz="2800" dirty="0" smtClean="0"/>
            <a:t>Διαρροή μαθητών με αναπηρίες (και όχι μονο)</a:t>
          </a:r>
          <a:endParaRPr lang="en-US" sz="2800" dirty="0"/>
        </a:p>
      </dgm:t>
    </dgm:pt>
    <dgm:pt modelId="{28DA0891-8370-49E9-A1FD-93DA886E5309}" type="parTrans" cxnId="{A0605812-8607-4FE7-9BE3-F7F84A37FA75}">
      <dgm:prSet/>
      <dgm:spPr/>
      <dgm:t>
        <a:bodyPr/>
        <a:lstStyle/>
        <a:p>
          <a:endParaRPr lang="en-US"/>
        </a:p>
      </dgm:t>
    </dgm:pt>
    <dgm:pt modelId="{473A3DF5-FEDA-4750-A05A-819D4482A343}" type="sibTrans" cxnId="{A0605812-8607-4FE7-9BE3-F7F84A37FA75}">
      <dgm:prSet/>
      <dgm:spPr/>
      <dgm:t>
        <a:bodyPr/>
        <a:lstStyle/>
        <a:p>
          <a:endParaRPr lang="en-US"/>
        </a:p>
      </dgm:t>
    </dgm:pt>
    <dgm:pt modelId="{D616B34B-4A0D-4559-8ECA-FE4FCC4481FD}">
      <dgm:prSet phldrT="[Text]" custT="1"/>
      <dgm:spPr/>
      <dgm:t>
        <a:bodyPr/>
        <a:lstStyle/>
        <a:p>
          <a:r>
            <a:rPr lang="el-GR" sz="2800" dirty="0" smtClean="0"/>
            <a:t>Η λύση:</a:t>
          </a:r>
        </a:p>
        <a:p>
          <a:r>
            <a:rPr lang="el-GR" sz="2800" dirty="0" smtClean="0"/>
            <a:t>Αλλαγή της κυρίαρχης αρχιτεκτονικής φοίτησης</a:t>
          </a:r>
          <a:endParaRPr lang="en-US" sz="2800" dirty="0"/>
        </a:p>
      </dgm:t>
    </dgm:pt>
    <dgm:pt modelId="{C42D3D40-1EF6-4C37-BD20-F131440246F6}" type="parTrans" cxnId="{92B25D0D-27E5-47C8-AA54-41005FCA50B9}">
      <dgm:prSet/>
      <dgm:spPr/>
      <dgm:t>
        <a:bodyPr/>
        <a:lstStyle/>
        <a:p>
          <a:endParaRPr lang="en-US"/>
        </a:p>
      </dgm:t>
    </dgm:pt>
    <dgm:pt modelId="{6835F43C-3E6C-42ED-8283-F6A2447D0DEE}" type="sibTrans" cxnId="{92B25D0D-27E5-47C8-AA54-41005FCA50B9}">
      <dgm:prSet/>
      <dgm:spPr/>
      <dgm:t>
        <a:bodyPr/>
        <a:lstStyle/>
        <a:p>
          <a:endParaRPr lang="en-US"/>
        </a:p>
      </dgm:t>
    </dgm:pt>
    <dgm:pt modelId="{E483B838-0B60-48D0-B4E3-429EC36A3945}" type="pres">
      <dgm:prSet presAssocID="{FD8810CC-046A-41F0-8725-5881EF5C9343}" presName="diagram" presStyleCnt="0">
        <dgm:presLayoutVars>
          <dgm:dir/>
          <dgm:resizeHandles val="exact"/>
        </dgm:presLayoutVars>
      </dgm:prSet>
      <dgm:spPr/>
      <dgm:t>
        <a:bodyPr/>
        <a:lstStyle/>
        <a:p>
          <a:endParaRPr lang="en-US"/>
        </a:p>
      </dgm:t>
    </dgm:pt>
    <dgm:pt modelId="{C6303301-B631-47FD-8E55-2C3F133FD1D8}" type="pres">
      <dgm:prSet presAssocID="{4158A785-8FEF-4CB0-A882-0100F7C43401}" presName="node" presStyleLbl="node1" presStyleIdx="0" presStyleCnt="2" custScaleX="236490" custLinFactNeighborX="44186" custLinFactNeighborY="-40164">
        <dgm:presLayoutVars>
          <dgm:bulletEnabled val="1"/>
        </dgm:presLayoutVars>
      </dgm:prSet>
      <dgm:spPr/>
      <dgm:t>
        <a:bodyPr/>
        <a:lstStyle/>
        <a:p>
          <a:endParaRPr lang="en-US"/>
        </a:p>
      </dgm:t>
    </dgm:pt>
    <dgm:pt modelId="{CEF4599A-6CC8-433C-A829-3B9053B74CE4}" type="pres">
      <dgm:prSet presAssocID="{473A3DF5-FEDA-4750-A05A-819D4482A343}" presName="sibTrans" presStyleCnt="0"/>
      <dgm:spPr/>
    </dgm:pt>
    <dgm:pt modelId="{86A86A29-14F0-48E4-8F73-53A5FB102B2C}" type="pres">
      <dgm:prSet presAssocID="{D616B34B-4A0D-4559-8ECA-FE4FCC4481FD}" presName="node" presStyleLbl="node1" presStyleIdx="1" presStyleCnt="2" custScaleX="236763" custLinFactNeighborX="-63976" custLinFactNeighborY="60922">
        <dgm:presLayoutVars>
          <dgm:bulletEnabled val="1"/>
        </dgm:presLayoutVars>
      </dgm:prSet>
      <dgm:spPr/>
      <dgm:t>
        <a:bodyPr/>
        <a:lstStyle/>
        <a:p>
          <a:endParaRPr lang="en-US"/>
        </a:p>
      </dgm:t>
    </dgm:pt>
  </dgm:ptLst>
  <dgm:cxnLst>
    <dgm:cxn modelId="{A0605812-8607-4FE7-9BE3-F7F84A37FA75}" srcId="{FD8810CC-046A-41F0-8725-5881EF5C9343}" destId="{4158A785-8FEF-4CB0-A882-0100F7C43401}" srcOrd="0" destOrd="0" parTransId="{28DA0891-8370-49E9-A1FD-93DA886E5309}" sibTransId="{473A3DF5-FEDA-4750-A05A-819D4482A343}"/>
    <dgm:cxn modelId="{645763F2-9D1F-437B-9137-2D830DDD81A6}" type="presOf" srcId="{4158A785-8FEF-4CB0-A882-0100F7C43401}" destId="{C6303301-B631-47FD-8E55-2C3F133FD1D8}" srcOrd="0" destOrd="0" presId="urn:microsoft.com/office/officeart/2005/8/layout/default"/>
    <dgm:cxn modelId="{92B25D0D-27E5-47C8-AA54-41005FCA50B9}" srcId="{FD8810CC-046A-41F0-8725-5881EF5C9343}" destId="{D616B34B-4A0D-4559-8ECA-FE4FCC4481FD}" srcOrd="1" destOrd="0" parTransId="{C42D3D40-1EF6-4C37-BD20-F131440246F6}" sibTransId="{6835F43C-3E6C-42ED-8283-F6A2447D0DEE}"/>
    <dgm:cxn modelId="{DCC0DEA5-B3D1-4F3D-886B-1FA9B9B447D5}" type="presOf" srcId="{FD8810CC-046A-41F0-8725-5881EF5C9343}" destId="{E483B838-0B60-48D0-B4E3-429EC36A3945}" srcOrd="0" destOrd="0" presId="urn:microsoft.com/office/officeart/2005/8/layout/default"/>
    <dgm:cxn modelId="{91DFAA41-A163-4300-80E5-CFE788620885}" type="presOf" srcId="{D616B34B-4A0D-4559-8ECA-FE4FCC4481FD}" destId="{86A86A29-14F0-48E4-8F73-53A5FB102B2C}" srcOrd="0" destOrd="0" presId="urn:microsoft.com/office/officeart/2005/8/layout/default"/>
    <dgm:cxn modelId="{8EB41845-C743-48BA-B60D-17405E5B53F3}" type="presParOf" srcId="{E483B838-0B60-48D0-B4E3-429EC36A3945}" destId="{C6303301-B631-47FD-8E55-2C3F133FD1D8}" srcOrd="0" destOrd="0" presId="urn:microsoft.com/office/officeart/2005/8/layout/default"/>
    <dgm:cxn modelId="{0F51C860-2540-4419-B48F-4F99B18A1941}" type="presParOf" srcId="{E483B838-0B60-48D0-B4E3-429EC36A3945}" destId="{CEF4599A-6CC8-433C-A829-3B9053B74CE4}" srcOrd="1" destOrd="0" presId="urn:microsoft.com/office/officeart/2005/8/layout/default"/>
    <dgm:cxn modelId="{F783F90A-F465-4AFF-A365-293FB1090452}" type="presParOf" srcId="{E483B838-0B60-48D0-B4E3-429EC36A3945}" destId="{86A86A29-14F0-48E4-8F73-53A5FB102B2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7A533-4489-4B2F-BF53-9F06555DAACE}" type="doc">
      <dgm:prSet loTypeId="urn:microsoft.com/office/officeart/2005/8/layout/process1" loCatId="process" qsTypeId="urn:microsoft.com/office/officeart/2005/8/quickstyle/simple1" qsCatId="simple" csTypeId="urn:microsoft.com/office/officeart/2005/8/colors/accent1_2" csCatId="accent1" phldr="1"/>
      <dgm:spPr/>
    </dgm:pt>
    <dgm:pt modelId="{FD16FFAC-8AC9-43D2-BCD7-B79663909AEE}">
      <dgm:prSet phldrT="[Text]"/>
      <dgm:spPr/>
      <dgm:t>
        <a:bodyPr/>
        <a:lstStyle/>
        <a:p>
          <a:r>
            <a:rPr lang="el-GR" dirty="0" smtClean="0"/>
            <a:t>Θετικιστική </a:t>
          </a:r>
        </a:p>
        <a:p>
          <a:r>
            <a:rPr lang="el-GR" dirty="0" smtClean="0"/>
            <a:t>Προσέγγιση</a:t>
          </a:r>
          <a:endParaRPr lang="en-US" dirty="0"/>
        </a:p>
      </dgm:t>
    </dgm:pt>
    <dgm:pt modelId="{961D549E-9ECF-409E-B744-95BBD04020DC}" type="parTrans" cxnId="{16502FD6-CBA9-4D3A-BBA6-4F21FA4FFF92}">
      <dgm:prSet/>
      <dgm:spPr/>
      <dgm:t>
        <a:bodyPr/>
        <a:lstStyle/>
        <a:p>
          <a:endParaRPr lang="en-US"/>
        </a:p>
      </dgm:t>
    </dgm:pt>
    <dgm:pt modelId="{2CC2962A-F687-4C8A-ABDF-BA0E47FE2EFC}" type="sibTrans" cxnId="{16502FD6-CBA9-4D3A-BBA6-4F21FA4FFF92}">
      <dgm:prSet/>
      <dgm:spPr/>
      <dgm:t>
        <a:bodyPr/>
        <a:lstStyle/>
        <a:p>
          <a:endParaRPr lang="en-US"/>
        </a:p>
      </dgm:t>
    </dgm:pt>
    <dgm:pt modelId="{7B62D0FF-5531-4420-8BDF-C1D29B346E24}">
      <dgm:prSet phldrT="[Text]"/>
      <dgm:spPr/>
      <dgm:t>
        <a:bodyPr/>
        <a:lstStyle/>
        <a:p>
          <a:r>
            <a:rPr lang="el-GR" dirty="0" smtClean="0"/>
            <a:t>Η αναπηρία ως ατομικό ζήτημα</a:t>
          </a:r>
          <a:endParaRPr lang="en-US" dirty="0"/>
        </a:p>
      </dgm:t>
    </dgm:pt>
    <dgm:pt modelId="{BB92031A-BBE1-4EEC-936A-E7877262A117}" type="parTrans" cxnId="{F1417B7D-C8B6-4663-8D3F-8E2755F95F11}">
      <dgm:prSet/>
      <dgm:spPr/>
      <dgm:t>
        <a:bodyPr/>
        <a:lstStyle/>
        <a:p>
          <a:endParaRPr lang="en-US"/>
        </a:p>
      </dgm:t>
    </dgm:pt>
    <dgm:pt modelId="{FFCF2E11-B159-45DD-9E2D-21FEA558A734}" type="sibTrans" cxnId="{F1417B7D-C8B6-4663-8D3F-8E2755F95F11}">
      <dgm:prSet/>
      <dgm:spPr/>
      <dgm:t>
        <a:bodyPr/>
        <a:lstStyle/>
        <a:p>
          <a:endParaRPr lang="en-US"/>
        </a:p>
      </dgm:t>
    </dgm:pt>
    <dgm:pt modelId="{1DC08A03-D00B-461F-91AC-1862E10F0990}">
      <dgm:prSet phldrT="[Text]"/>
      <dgm:spPr/>
      <dgm:t>
        <a:bodyPr/>
        <a:lstStyle/>
        <a:p>
          <a:r>
            <a:rPr lang="el-GR" dirty="0" smtClean="0"/>
            <a:t>Μηχανιστική προσέγγιση</a:t>
          </a:r>
          <a:endParaRPr lang="en-US" dirty="0"/>
        </a:p>
      </dgm:t>
    </dgm:pt>
    <dgm:pt modelId="{72801606-E861-4DD2-8936-791B12956A2B}" type="parTrans" cxnId="{E2FD156E-49AC-4139-8D86-2D0CEDE644DE}">
      <dgm:prSet/>
      <dgm:spPr/>
      <dgm:t>
        <a:bodyPr/>
        <a:lstStyle/>
        <a:p>
          <a:endParaRPr lang="en-US"/>
        </a:p>
      </dgm:t>
    </dgm:pt>
    <dgm:pt modelId="{C191FDC7-B59D-4D81-8960-DA4024B0E93C}" type="sibTrans" cxnId="{E2FD156E-49AC-4139-8D86-2D0CEDE644DE}">
      <dgm:prSet/>
      <dgm:spPr/>
      <dgm:t>
        <a:bodyPr/>
        <a:lstStyle/>
        <a:p>
          <a:endParaRPr lang="en-US"/>
        </a:p>
      </dgm:t>
    </dgm:pt>
    <dgm:pt modelId="{CC9B7A6D-124F-4520-ABBB-DA30D594DE83}" type="pres">
      <dgm:prSet presAssocID="{7E17A533-4489-4B2F-BF53-9F06555DAACE}" presName="Name0" presStyleCnt="0">
        <dgm:presLayoutVars>
          <dgm:dir/>
          <dgm:resizeHandles val="exact"/>
        </dgm:presLayoutVars>
      </dgm:prSet>
      <dgm:spPr/>
    </dgm:pt>
    <dgm:pt modelId="{8CE463C2-D04A-4692-8B9F-4AE498C4E65C}" type="pres">
      <dgm:prSet presAssocID="{FD16FFAC-8AC9-43D2-BCD7-B79663909AEE}" presName="node" presStyleLbl="node1" presStyleIdx="0" presStyleCnt="3">
        <dgm:presLayoutVars>
          <dgm:bulletEnabled val="1"/>
        </dgm:presLayoutVars>
      </dgm:prSet>
      <dgm:spPr/>
      <dgm:t>
        <a:bodyPr/>
        <a:lstStyle/>
        <a:p>
          <a:endParaRPr lang="en-US"/>
        </a:p>
      </dgm:t>
    </dgm:pt>
    <dgm:pt modelId="{55A20A67-FA42-4CE9-8B08-301C53717D69}" type="pres">
      <dgm:prSet presAssocID="{2CC2962A-F687-4C8A-ABDF-BA0E47FE2EFC}" presName="sibTrans" presStyleLbl="sibTrans2D1" presStyleIdx="0" presStyleCnt="2"/>
      <dgm:spPr/>
      <dgm:t>
        <a:bodyPr/>
        <a:lstStyle/>
        <a:p>
          <a:endParaRPr lang="en-US"/>
        </a:p>
      </dgm:t>
    </dgm:pt>
    <dgm:pt modelId="{A8E32E56-1594-4015-B0FC-3469B8B66EB8}" type="pres">
      <dgm:prSet presAssocID="{2CC2962A-F687-4C8A-ABDF-BA0E47FE2EFC}" presName="connectorText" presStyleLbl="sibTrans2D1" presStyleIdx="0" presStyleCnt="2"/>
      <dgm:spPr/>
      <dgm:t>
        <a:bodyPr/>
        <a:lstStyle/>
        <a:p>
          <a:endParaRPr lang="en-US"/>
        </a:p>
      </dgm:t>
    </dgm:pt>
    <dgm:pt modelId="{3CBCBDD2-B822-4C84-9F0A-640B1BD661A3}" type="pres">
      <dgm:prSet presAssocID="{7B62D0FF-5531-4420-8BDF-C1D29B346E24}" presName="node" presStyleLbl="node1" presStyleIdx="1" presStyleCnt="3">
        <dgm:presLayoutVars>
          <dgm:bulletEnabled val="1"/>
        </dgm:presLayoutVars>
      </dgm:prSet>
      <dgm:spPr/>
      <dgm:t>
        <a:bodyPr/>
        <a:lstStyle/>
        <a:p>
          <a:endParaRPr lang="en-US"/>
        </a:p>
      </dgm:t>
    </dgm:pt>
    <dgm:pt modelId="{B0E350B6-44BD-47C8-95F1-F9BAC58ECBC1}" type="pres">
      <dgm:prSet presAssocID="{FFCF2E11-B159-45DD-9E2D-21FEA558A734}" presName="sibTrans" presStyleLbl="sibTrans2D1" presStyleIdx="1" presStyleCnt="2"/>
      <dgm:spPr/>
      <dgm:t>
        <a:bodyPr/>
        <a:lstStyle/>
        <a:p>
          <a:endParaRPr lang="en-US"/>
        </a:p>
      </dgm:t>
    </dgm:pt>
    <dgm:pt modelId="{75069E1A-5A52-4861-A6E0-775BF0CC6F42}" type="pres">
      <dgm:prSet presAssocID="{FFCF2E11-B159-45DD-9E2D-21FEA558A734}" presName="connectorText" presStyleLbl="sibTrans2D1" presStyleIdx="1" presStyleCnt="2"/>
      <dgm:spPr/>
      <dgm:t>
        <a:bodyPr/>
        <a:lstStyle/>
        <a:p>
          <a:endParaRPr lang="en-US"/>
        </a:p>
      </dgm:t>
    </dgm:pt>
    <dgm:pt modelId="{7DA19EEF-09AB-4E3F-A15E-064D0C196855}" type="pres">
      <dgm:prSet presAssocID="{1DC08A03-D00B-461F-91AC-1862E10F0990}" presName="node" presStyleLbl="node1" presStyleIdx="2" presStyleCnt="3">
        <dgm:presLayoutVars>
          <dgm:bulletEnabled val="1"/>
        </dgm:presLayoutVars>
      </dgm:prSet>
      <dgm:spPr/>
      <dgm:t>
        <a:bodyPr/>
        <a:lstStyle/>
        <a:p>
          <a:endParaRPr lang="en-US"/>
        </a:p>
      </dgm:t>
    </dgm:pt>
  </dgm:ptLst>
  <dgm:cxnLst>
    <dgm:cxn modelId="{AD49BF89-B862-4160-911B-5E58851DA163}" type="presOf" srcId="{FD16FFAC-8AC9-43D2-BCD7-B79663909AEE}" destId="{8CE463C2-D04A-4692-8B9F-4AE498C4E65C}" srcOrd="0" destOrd="0" presId="urn:microsoft.com/office/officeart/2005/8/layout/process1"/>
    <dgm:cxn modelId="{7E1324AD-C52F-4B9F-BAFD-9239E589231D}" type="presOf" srcId="{2CC2962A-F687-4C8A-ABDF-BA0E47FE2EFC}" destId="{A8E32E56-1594-4015-B0FC-3469B8B66EB8}" srcOrd="1" destOrd="0" presId="urn:microsoft.com/office/officeart/2005/8/layout/process1"/>
    <dgm:cxn modelId="{E2FD156E-49AC-4139-8D86-2D0CEDE644DE}" srcId="{7E17A533-4489-4B2F-BF53-9F06555DAACE}" destId="{1DC08A03-D00B-461F-91AC-1862E10F0990}" srcOrd="2" destOrd="0" parTransId="{72801606-E861-4DD2-8936-791B12956A2B}" sibTransId="{C191FDC7-B59D-4D81-8960-DA4024B0E93C}"/>
    <dgm:cxn modelId="{71306AD2-B335-4547-8D88-6A7A713C62E3}" type="presOf" srcId="{2CC2962A-F687-4C8A-ABDF-BA0E47FE2EFC}" destId="{55A20A67-FA42-4CE9-8B08-301C53717D69}" srcOrd="0" destOrd="0" presId="urn:microsoft.com/office/officeart/2005/8/layout/process1"/>
    <dgm:cxn modelId="{F1417B7D-C8B6-4663-8D3F-8E2755F95F11}" srcId="{7E17A533-4489-4B2F-BF53-9F06555DAACE}" destId="{7B62D0FF-5531-4420-8BDF-C1D29B346E24}" srcOrd="1" destOrd="0" parTransId="{BB92031A-BBE1-4EEC-936A-E7877262A117}" sibTransId="{FFCF2E11-B159-45DD-9E2D-21FEA558A734}"/>
    <dgm:cxn modelId="{16502FD6-CBA9-4D3A-BBA6-4F21FA4FFF92}" srcId="{7E17A533-4489-4B2F-BF53-9F06555DAACE}" destId="{FD16FFAC-8AC9-43D2-BCD7-B79663909AEE}" srcOrd="0" destOrd="0" parTransId="{961D549E-9ECF-409E-B744-95BBD04020DC}" sibTransId="{2CC2962A-F687-4C8A-ABDF-BA0E47FE2EFC}"/>
    <dgm:cxn modelId="{6D5FD211-0560-4999-B622-9FF44F3E97E7}" type="presOf" srcId="{7B62D0FF-5531-4420-8BDF-C1D29B346E24}" destId="{3CBCBDD2-B822-4C84-9F0A-640B1BD661A3}" srcOrd="0" destOrd="0" presId="urn:microsoft.com/office/officeart/2005/8/layout/process1"/>
    <dgm:cxn modelId="{BFBAA557-CDFB-4029-93DB-6C456619BCAD}" type="presOf" srcId="{1DC08A03-D00B-461F-91AC-1862E10F0990}" destId="{7DA19EEF-09AB-4E3F-A15E-064D0C196855}" srcOrd="0" destOrd="0" presId="urn:microsoft.com/office/officeart/2005/8/layout/process1"/>
    <dgm:cxn modelId="{BE251F3C-6868-4297-BBA8-9A8C24945604}" type="presOf" srcId="{FFCF2E11-B159-45DD-9E2D-21FEA558A734}" destId="{B0E350B6-44BD-47C8-95F1-F9BAC58ECBC1}" srcOrd="0" destOrd="0" presId="urn:microsoft.com/office/officeart/2005/8/layout/process1"/>
    <dgm:cxn modelId="{82E38E19-0934-40F7-AF5C-884BA62817B5}" type="presOf" srcId="{FFCF2E11-B159-45DD-9E2D-21FEA558A734}" destId="{75069E1A-5A52-4861-A6E0-775BF0CC6F42}" srcOrd="1" destOrd="0" presId="urn:microsoft.com/office/officeart/2005/8/layout/process1"/>
    <dgm:cxn modelId="{D20B3A2B-EC26-48CB-BAEF-20390F695E78}" type="presOf" srcId="{7E17A533-4489-4B2F-BF53-9F06555DAACE}" destId="{CC9B7A6D-124F-4520-ABBB-DA30D594DE83}" srcOrd="0" destOrd="0" presId="urn:microsoft.com/office/officeart/2005/8/layout/process1"/>
    <dgm:cxn modelId="{23D14A00-EC48-4F81-8DAB-2C1B9DDD7BD4}" type="presParOf" srcId="{CC9B7A6D-124F-4520-ABBB-DA30D594DE83}" destId="{8CE463C2-D04A-4692-8B9F-4AE498C4E65C}" srcOrd="0" destOrd="0" presId="urn:microsoft.com/office/officeart/2005/8/layout/process1"/>
    <dgm:cxn modelId="{4CD1B854-B82D-46CD-8BEA-EB3FC8EEB8D1}" type="presParOf" srcId="{CC9B7A6D-124F-4520-ABBB-DA30D594DE83}" destId="{55A20A67-FA42-4CE9-8B08-301C53717D69}" srcOrd="1" destOrd="0" presId="urn:microsoft.com/office/officeart/2005/8/layout/process1"/>
    <dgm:cxn modelId="{E95C7018-5802-44A5-9F06-8A209B075F13}" type="presParOf" srcId="{55A20A67-FA42-4CE9-8B08-301C53717D69}" destId="{A8E32E56-1594-4015-B0FC-3469B8B66EB8}" srcOrd="0" destOrd="0" presId="urn:microsoft.com/office/officeart/2005/8/layout/process1"/>
    <dgm:cxn modelId="{7444180B-C598-47D6-B95C-BA35723DBE86}" type="presParOf" srcId="{CC9B7A6D-124F-4520-ABBB-DA30D594DE83}" destId="{3CBCBDD2-B822-4C84-9F0A-640B1BD661A3}" srcOrd="2" destOrd="0" presId="urn:microsoft.com/office/officeart/2005/8/layout/process1"/>
    <dgm:cxn modelId="{71B275FA-C73D-4380-84B9-FC3140E6B2DE}" type="presParOf" srcId="{CC9B7A6D-124F-4520-ABBB-DA30D594DE83}" destId="{B0E350B6-44BD-47C8-95F1-F9BAC58ECBC1}" srcOrd="3" destOrd="0" presId="urn:microsoft.com/office/officeart/2005/8/layout/process1"/>
    <dgm:cxn modelId="{20807970-53D6-4A8E-8092-9114E9A41D31}" type="presParOf" srcId="{B0E350B6-44BD-47C8-95F1-F9BAC58ECBC1}" destId="{75069E1A-5A52-4861-A6E0-775BF0CC6F42}" srcOrd="0" destOrd="0" presId="urn:microsoft.com/office/officeart/2005/8/layout/process1"/>
    <dgm:cxn modelId="{8E74701E-D601-4844-8A82-BE0F2FB380A3}" type="presParOf" srcId="{CC9B7A6D-124F-4520-ABBB-DA30D594DE83}" destId="{7DA19EEF-09AB-4E3F-A15E-064D0C19685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17A533-4489-4B2F-BF53-9F06555DAACE}" type="doc">
      <dgm:prSet loTypeId="urn:microsoft.com/office/officeart/2005/8/layout/process1" loCatId="process" qsTypeId="urn:microsoft.com/office/officeart/2005/8/quickstyle/simple1" qsCatId="simple" csTypeId="urn:microsoft.com/office/officeart/2005/8/colors/accent1_2" csCatId="accent1" phldr="1"/>
      <dgm:spPr/>
    </dgm:pt>
    <dgm:pt modelId="{FD16FFAC-8AC9-43D2-BCD7-B79663909AEE}">
      <dgm:prSet phldrT="[Text]"/>
      <dgm:spPr/>
      <dgm:t>
        <a:bodyPr/>
        <a:lstStyle/>
        <a:p>
          <a:r>
            <a:rPr lang="el-GR" b="1" dirty="0" smtClean="0"/>
            <a:t>Ερμηνευτική προσέγγιση </a:t>
          </a:r>
          <a:endParaRPr lang="en-US" dirty="0"/>
        </a:p>
      </dgm:t>
    </dgm:pt>
    <dgm:pt modelId="{961D549E-9ECF-409E-B744-95BBD04020DC}" type="parTrans" cxnId="{16502FD6-CBA9-4D3A-BBA6-4F21FA4FFF92}">
      <dgm:prSet/>
      <dgm:spPr/>
      <dgm:t>
        <a:bodyPr/>
        <a:lstStyle/>
        <a:p>
          <a:endParaRPr lang="en-US"/>
        </a:p>
      </dgm:t>
    </dgm:pt>
    <dgm:pt modelId="{2CC2962A-F687-4C8A-ABDF-BA0E47FE2EFC}" type="sibTrans" cxnId="{16502FD6-CBA9-4D3A-BBA6-4F21FA4FFF92}">
      <dgm:prSet/>
      <dgm:spPr/>
      <dgm:t>
        <a:bodyPr/>
        <a:lstStyle/>
        <a:p>
          <a:endParaRPr lang="en-US"/>
        </a:p>
      </dgm:t>
    </dgm:pt>
    <dgm:pt modelId="{7B62D0FF-5531-4420-8BDF-C1D29B346E24}">
      <dgm:prSet phldrT="[Text]"/>
      <dgm:spPr/>
      <dgm:t>
        <a:bodyPr/>
        <a:lstStyle/>
        <a:p>
          <a:r>
            <a:rPr lang="el-GR" b="1" dirty="0" smtClean="0"/>
            <a:t>Η αναπηρία ως κοινωνικό ζήτημα</a:t>
          </a:r>
          <a:endParaRPr lang="en-US" dirty="0"/>
        </a:p>
      </dgm:t>
    </dgm:pt>
    <dgm:pt modelId="{BB92031A-BBE1-4EEC-936A-E7877262A117}" type="parTrans" cxnId="{F1417B7D-C8B6-4663-8D3F-8E2755F95F11}">
      <dgm:prSet/>
      <dgm:spPr/>
      <dgm:t>
        <a:bodyPr/>
        <a:lstStyle/>
        <a:p>
          <a:endParaRPr lang="en-US"/>
        </a:p>
      </dgm:t>
    </dgm:pt>
    <dgm:pt modelId="{FFCF2E11-B159-45DD-9E2D-21FEA558A734}" type="sibTrans" cxnId="{F1417B7D-C8B6-4663-8D3F-8E2755F95F11}">
      <dgm:prSet/>
      <dgm:spPr/>
      <dgm:t>
        <a:bodyPr/>
        <a:lstStyle/>
        <a:p>
          <a:endParaRPr lang="en-US"/>
        </a:p>
      </dgm:t>
    </dgm:pt>
    <dgm:pt modelId="{1DC08A03-D00B-461F-91AC-1862E10F0990}">
      <dgm:prSet phldrT="[Text]"/>
      <dgm:spPr/>
      <dgm:t>
        <a:bodyPr/>
        <a:lstStyle/>
        <a:p>
          <a:r>
            <a:rPr lang="el-GR" b="1" dirty="0" smtClean="0"/>
            <a:t>Διαφωτιστική </a:t>
          </a:r>
          <a:r>
            <a:rPr lang="el-GR" dirty="0" smtClean="0"/>
            <a:t>προσέγγιση</a:t>
          </a:r>
          <a:endParaRPr lang="en-US" dirty="0"/>
        </a:p>
      </dgm:t>
    </dgm:pt>
    <dgm:pt modelId="{72801606-E861-4DD2-8936-791B12956A2B}" type="parTrans" cxnId="{E2FD156E-49AC-4139-8D86-2D0CEDE644DE}">
      <dgm:prSet/>
      <dgm:spPr/>
      <dgm:t>
        <a:bodyPr/>
        <a:lstStyle/>
        <a:p>
          <a:endParaRPr lang="en-US"/>
        </a:p>
      </dgm:t>
    </dgm:pt>
    <dgm:pt modelId="{C191FDC7-B59D-4D81-8960-DA4024B0E93C}" type="sibTrans" cxnId="{E2FD156E-49AC-4139-8D86-2D0CEDE644DE}">
      <dgm:prSet/>
      <dgm:spPr/>
      <dgm:t>
        <a:bodyPr/>
        <a:lstStyle/>
        <a:p>
          <a:endParaRPr lang="en-US"/>
        </a:p>
      </dgm:t>
    </dgm:pt>
    <dgm:pt modelId="{CC9B7A6D-124F-4520-ABBB-DA30D594DE83}" type="pres">
      <dgm:prSet presAssocID="{7E17A533-4489-4B2F-BF53-9F06555DAACE}" presName="Name0" presStyleCnt="0">
        <dgm:presLayoutVars>
          <dgm:dir/>
          <dgm:resizeHandles val="exact"/>
        </dgm:presLayoutVars>
      </dgm:prSet>
      <dgm:spPr/>
    </dgm:pt>
    <dgm:pt modelId="{8CE463C2-D04A-4692-8B9F-4AE498C4E65C}" type="pres">
      <dgm:prSet presAssocID="{FD16FFAC-8AC9-43D2-BCD7-B79663909AEE}" presName="node" presStyleLbl="node1" presStyleIdx="0" presStyleCnt="3">
        <dgm:presLayoutVars>
          <dgm:bulletEnabled val="1"/>
        </dgm:presLayoutVars>
      </dgm:prSet>
      <dgm:spPr/>
      <dgm:t>
        <a:bodyPr/>
        <a:lstStyle/>
        <a:p>
          <a:endParaRPr lang="en-US"/>
        </a:p>
      </dgm:t>
    </dgm:pt>
    <dgm:pt modelId="{55A20A67-FA42-4CE9-8B08-301C53717D69}" type="pres">
      <dgm:prSet presAssocID="{2CC2962A-F687-4C8A-ABDF-BA0E47FE2EFC}" presName="sibTrans" presStyleLbl="sibTrans2D1" presStyleIdx="0" presStyleCnt="2"/>
      <dgm:spPr/>
      <dgm:t>
        <a:bodyPr/>
        <a:lstStyle/>
        <a:p>
          <a:endParaRPr lang="en-US"/>
        </a:p>
      </dgm:t>
    </dgm:pt>
    <dgm:pt modelId="{A8E32E56-1594-4015-B0FC-3469B8B66EB8}" type="pres">
      <dgm:prSet presAssocID="{2CC2962A-F687-4C8A-ABDF-BA0E47FE2EFC}" presName="connectorText" presStyleLbl="sibTrans2D1" presStyleIdx="0" presStyleCnt="2"/>
      <dgm:spPr/>
      <dgm:t>
        <a:bodyPr/>
        <a:lstStyle/>
        <a:p>
          <a:endParaRPr lang="en-US"/>
        </a:p>
      </dgm:t>
    </dgm:pt>
    <dgm:pt modelId="{3CBCBDD2-B822-4C84-9F0A-640B1BD661A3}" type="pres">
      <dgm:prSet presAssocID="{7B62D0FF-5531-4420-8BDF-C1D29B346E24}" presName="node" presStyleLbl="node1" presStyleIdx="1" presStyleCnt="3">
        <dgm:presLayoutVars>
          <dgm:bulletEnabled val="1"/>
        </dgm:presLayoutVars>
      </dgm:prSet>
      <dgm:spPr/>
      <dgm:t>
        <a:bodyPr/>
        <a:lstStyle/>
        <a:p>
          <a:endParaRPr lang="en-US"/>
        </a:p>
      </dgm:t>
    </dgm:pt>
    <dgm:pt modelId="{B0E350B6-44BD-47C8-95F1-F9BAC58ECBC1}" type="pres">
      <dgm:prSet presAssocID="{FFCF2E11-B159-45DD-9E2D-21FEA558A734}" presName="sibTrans" presStyleLbl="sibTrans2D1" presStyleIdx="1" presStyleCnt="2"/>
      <dgm:spPr/>
      <dgm:t>
        <a:bodyPr/>
        <a:lstStyle/>
        <a:p>
          <a:endParaRPr lang="en-US"/>
        </a:p>
      </dgm:t>
    </dgm:pt>
    <dgm:pt modelId="{75069E1A-5A52-4861-A6E0-775BF0CC6F42}" type="pres">
      <dgm:prSet presAssocID="{FFCF2E11-B159-45DD-9E2D-21FEA558A734}" presName="connectorText" presStyleLbl="sibTrans2D1" presStyleIdx="1" presStyleCnt="2"/>
      <dgm:spPr/>
      <dgm:t>
        <a:bodyPr/>
        <a:lstStyle/>
        <a:p>
          <a:endParaRPr lang="en-US"/>
        </a:p>
      </dgm:t>
    </dgm:pt>
    <dgm:pt modelId="{7DA19EEF-09AB-4E3F-A15E-064D0C196855}" type="pres">
      <dgm:prSet presAssocID="{1DC08A03-D00B-461F-91AC-1862E10F0990}" presName="node" presStyleLbl="node1" presStyleIdx="2" presStyleCnt="3">
        <dgm:presLayoutVars>
          <dgm:bulletEnabled val="1"/>
        </dgm:presLayoutVars>
      </dgm:prSet>
      <dgm:spPr/>
      <dgm:t>
        <a:bodyPr/>
        <a:lstStyle/>
        <a:p>
          <a:endParaRPr lang="en-US"/>
        </a:p>
      </dgm:t>
    </dgm:pt>
  </dgm:ptLst>
  <dgm:cxnLst>
    <dgm:cxn modelId="{69A065B1-6AB9-4EC3-9986-3DA00266D634}" type="presOf" srcId="{7E17A533-4489-4B2F-BF53-9F06555DAACE}" destId="{CC9B7A6D-124F-4520-ABBB-DA30D594DE83}" srcOrd="0" destOrd="0" presId="urn:microsoft.com/office/officeart/2005/8/layout/process1"/>
    <dgm:cxn modelId="{E2FD156E-49AC-4139-8D86-2D0CEDE644DE}" srcId="{7E17A533-4489-4B2F-BF53-9F06555DAACE}" destId="{1DC08A03-D00B-461F-91AC-1862E10F0990}" srcOrd="2" destOrd="0" parTransId="{72801606-E861-4DD2-8936-791B12956A2B}" sibTransId="{C191FDC7-B59D-4D81-8960-DA4024B0E93C}"/>
    <dgm:cxn modelId="{5AADFFE5-28CB-4D77-B1E8-70843C38950A}" type="presOf" srcId="{2CC2962A-F687-4C8A-ABDF-BA0E47FE2EFC}" destId="{A8E32E56-1594-4015-B0FC-3469B8B66EB8}" srcOrd="1" destOrd="0" presId="urn:microsoft.com/office/officeart/2005/8/layout/process1"/>
    <dgm:cxn modelId="{C08A0DE8-E4C2-4D1F-AC2E-67561CAD3177}" type="presOf" srcId="{FFCF2E11-B159-45DD-9E2D-21FEA558A734}" destId="{B0E350B6-44BD-47C8-95F1-F9BAC58ECBC1}" srcOrd="0" destOrd="0" presId="urn:microsoft.com/office/officeart/2005/8/layout/process1"/>
    <dgm:cxn modelId="{F1417B7D-C8B6-4663-8D3F-8E2755F95F11}" srcId="{7E17A533-4489-4B2F-BF53-9F06555DAACE}" destId="{7B62D0FF-5531-4420-8BDF-C1D29B346E24}" srcOrd="1" destOrd="0" parTransId="{BB92031A-BBE1-4EEC-936A-E7877262A117}" sibTransId="{FFCF2E11-B159-45DD-9E2D-21FEA558A734}"/>
    <dgm:cxn modelId="{6FA13148-FBD0-46C5-90BF-E6E7EFA48650}" type="presOf" srcId="{FFCF2E11-B159-45DD-9E2D-21FEA558A734}" destId="{75069E1A-5A52-4861-A6E0-775BF0CC6F42}" srcOrd="1" destOrd="0" presId="urn:microsoft.com/office/officeart/2005/8/layout/process1"/>
    <dgm:cxn modelId="{16502FD6-CBA9-4D3A-BBA6-4F21FA4FFF92}" srcId="{7E17A533-4489-4B2F-BF53-9F06555DAACE}" destId="{FD16FFAC-8AC9-43D2-BCD7-B79663909AEE}" srcOrd="0" destOrd="0" parTransId="{961D549E-9ECF-409E-B744-95BBD04020DC}" sibTransId="{2CC2962A-F687-4C8A-ABDF-BA0E47FE2EFC}"/>
    <dgm:cxn modelId="{3EF37068-D930-4A48-B868-A99BFE113F32}" type="presOf" srcId="{1DC08A03-D00B-461F-91AC-1862E10F0990}" destId="{7DA19EEF-09AB-4E3F-A15E-064D0C196855}" srcOrd="0" destOrd="0" presId="urn:microsoft.com/office/officeart/2005/8/layout/process1"/>
    <dgm:cxn modelId="{EB318872-B4FD-4C77-8115-66D328E415CE}" type="presOf" srcId="{2CC2962A-F687-4C8A-ABDF-BA0E47FE2EFC}" destId="{55A20A67-FA42-4CE9-8B08-301C53717D69}" srcOrd="0" destOrd="0" presId="urn:microsoft.com/office/officeart/2005/8/layout/process1"/>
    <dgm:cxn modelId="{9A2E429A-4AFF-4C60-A7F3-4C8C47BDAEC9}" type="presOf" srcId="{7B62D0FF-5531-4420-8BDF-C1D29B346E24}" destId="{3CBCBDD2-B822-4C84-9F0A-640B1BD661A3}" srcOrd="0" destOrd="0" presId="urn:microsoft.com/office/officeart/2005/8/layout/process1"/>
    <dgm:cxn modelId="{64148BFC-8F16-4991-B0A3-8C4F4A793360}" type="presOf" srcId="{FD16FFAC-8AC9-43D2-BCD7-B79663909AEE}" destId="{8CE463C2-D04A-4692-8B9F-4AE498C4E65C}" srcOrd="0" destOrd="0" presId="urn:microsoft.com/office/officeart/2005/8/layout/process1"/>
    <dgm:cxn modelId="{1B5A4361-149B-44A6-AB32-298B2B3F2E63}" type="presParOf" srcId="{CC9B7A6D-124F-4520-ABBB-DA30D594DE83}" destId="{8CE463C2-D04A-4692-8B9F-4AE498C4E65C}" srcOrd="0" destOrd="0" presId="urn:microsoft.com/office/officeart/2005/8/layout/process1"/>
    <dgm:cxn modelId="{DE061EC2-FFC7-43BA-A152-C98301E79A5B}" type="presParOf" srcId="{CC9B7A6D-124F-4520-ABBB-DA30D594DE83}" destId="{55A20A67-FA42-4CE9-8B08-301C53717D69}" srcOrd="1" destOrd="0" presId="urn:microsoft.com/office/officeart/2005/8/layout/process1"/>
    <dgm:cxn modelId="{65AF0024-DEBE-427C-A470-A2C4A8DC2EFD}" type="presParOf" srcId="{55A20A67-FA42-4CE9-8B08-301C53717D69}" destId="{A8E32E56-1594-4015-B0FC-3469B8B66EB8}" srcOrd="0" destOrd="0" presId="urn:microsoft.com/office/officeart/2005/8/layout/process1"/>
    <dgm:cxn modelId="{9BE7EA9A-BD81-4782-B839-2113FAC7038F}" type="presParOf" srcId="{CC9B7A6D-124F-4520-ABBB-DA30D594DE83}" destId="{3CBCBDD2-B822-4C84-9F0A-640B1BD661A3}" srcOrd="2" destOrd="0" presId="urn:microsoft.com/office/officeart/2005/8/layout/process1"/>
    <dgm:cxn modelId="{22E700D2-A4C7-43C2-AC59-CCA735DC8900}" type="presParOf" srcId="{CC9B7A6D-124F-4520-ABBB-DA30D594DE83}" destId="{B0E350B6-44BD-47C8-95F1-F9BAC58ECBC1}" srcOrd="3" destOrd="0" presId="urn:microsoft.com/office/officeart/2005/8/layout/process1"/>
    <dgm:cxn modelId="{F411D68B-29B0-416D-8B7E-EE1BC051DB4B}" type="presParOf" srcId="{B0E350B6-44BD-47C8-95F1-F9BAC58ECBC1}" destId="{75069E1A-5A52-4861-A6E0-775BF0CC6F42}" srcOrd="0" destOrd="0" presId="urn:microsoft.com/office/officeart/2005/8/layout/process1"/>
    <dgm:cxn modelId="{30AFABA8-9C88-433E-8A1D-5EC93EC24694}" type="presParOf" srcId="{CC9B7A6D-124F-4520-ABBB-DA30D594DE83}" destId="{7DA19EEF-09AB-4E3F-A15E-064D0C19685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7A533-4489-4B2F-BF53-9F06555DAACE}" type="doc">
      <dgm:prSet loTypeId="urn:microsoft.com/office/officeart/2005/8/layout/process1" loCatId="process" qsTypeId="urn:microsoft.com/office/officeart/2005/8/quickstyle/simple1" qsCatId="simple" csTypeId="urn:microsoft.com/office/officeart/2005/8/colors/accent1_2" csCatId="accent1" phldr="1"/>
      <dgm:spPr/>
    </dgm:pt>
    <dgm:pt modelId="{FD16FFAC-8AC9-43D2-BCD7-B79663909AEE}">
      <dgm:prSet phldrT="[Text]"/>
      <dgm:spPr/>
      <dgm:t>
        <a:bodyPr/>
        <a:lstStyle/>
        <a:p>
          <a:r>
            <a:rPr lang="el-GR" b="1" dirty="0" err="1" smtClean="0"/>
            <a:t>Χειραφετική</a:t>
          </a:r>
          <a:r>
            <a:rPr lang="el-GR" b="1" dirty="0" smtClean="0"/>
            <a:t> προσέγγιση </a:t>
          </a:r>
          <a:endParaRPr lang="en-US" dirty="0"/>
        </a:p>
      </dgm:t>
    </dgm:pt>
    <dgm:pt modelId="{961D549E-9ECF-409E-B744-95BBD04020DC}" type="parTrans" cxnId="{16502FD6-CBA9-4D3A-BBA6-4F21FA4FFF92}">
      <dgm:prSet/>
      <dgm:spPr/>
      <dgm:t>
        <a:bodyPr/>
        <a:lstStyle/>
        <a:p>
          <a:endParaRPr lang="en-US"/>
        </a:p>
      </dgm:t>
    </dgm:pt>
    <dgm:pt modelId="{2CC2962A-F687-4C8A-ABDF-BA0E47FE2EFC}" type="sibTrans" cxnId="{16502FD6-CBA9-4D3A-BBA6-4F21FA4FFF92}">
      <dgm:prSet/>
      <dgm:spPr/>
      <dgm:t>
        <a:bodyPr/>
        <a:lstStyle/>
        <a:p>
          <a:endParaRPr lang="en-US"/>
        </a:p>
      </dgm:t>
    </dgm:pt>
    <dgm:pt modelId="{7B62D0FF-5531-4420-8BDF-C1D29B346E24}">
      <dgm:prSet phldrT="[Text]"/>
      <dgm:spPr/>
      <dgm:t>
        <a:bodyPr/>
        <a:lstStyle/>
        <a:p>
          <a:r>
            <a:rPr lang="el-GR" b="1" dirty="0" smtClean="0"/>
            <a:t>Η αναπηρία ως πολιτικό ζήτημα</a:t>
          </a:r>
          <a:endParaRPr lang="en-US" dirty="0"/>
        </a:p>
      </dgm:t>
    </dgm:pt>
    <dgm:pt modelId="{BB92031A-BBE1-4EEC-936A-E7877262A117}" type="parTrans" cxnId="{F1417B7D-C8B6-4663-8D3F-8E2755F95F11}">
      <dgm:prSet/>
      <dgm:spPr/>
      <dgm:t>
        <a:bodyPr/>
        <a:lstStyle/>
        <a:p>
          <a:endParaRPr lang="en-US"/>
        </a:p>
      </dgm:t>
    </dgm:pt>
    <dgm:pt modelId="{FFCF2E11-B159-45DD-9E2D-21FEA558A734}" type="sibTrans" cxnId="{F1417B7D-C8B6-4663-8D3F-8E2755F95F11}">
      <dgm:prSet/>
      <dgm:spPr/>
      <dgm:t>
        <a:bodyPr/>
        <a:lstStyle/>
        <a:p>
          <a:endParaRPr lang="en-US"/>
        </a:p>
      </dgm:t>
    </dgm:pt>
    <dgm:pt modelId="{1DC08A03-D00B-461F-91AC-1862E10F0990}">
      <dgm:prSet phldrT="[Text]"/>
      <dgm:spPr/>
      <dgm:t>
        <a:bodyPr/>
        <a:lstStyle/>
        <a:p>
          <a:r>
            <a:rPr lang="el-GR" b="1" dirty="0" smtClean="0"/>
            <a:t>Πολιτική προσέγγιση, πολιτική πάλη </a:t>
          </a:r>
          <a:endParaRPr lang="en-US" dirty="0"/>
        </a:p>
      </dgm:t>
    </dgm:pt>
    <dgm:pt modelId="{72801606-E861-4DD2-8936-791B12956A2B}" type="parTrans" cxnId="{E2FD156E-49AC-4139-8D86-2D0CEDE644DE}">
      <dgm:prSet/>
      <dgm:spPr/>
      <dgm:t>
        <a:bodyPr/>
        <a:lstStyle/>
        <a:p>
          <a:endParaRPr lang="en-US"/>
        </a:p>
      </dgm:t>
    </dgm:pt>
    <dgm:pt modelId="{C191FDC7-B59D-4D81-8960-DA4024B0E93C}" type="sibTrans" cxnId="{E2FD156E-49AC-4139-8D86-2D0CEDE644DE}">
      <dgm:prSet/>
      <dgm:spPr/>
      <dgm:t>
        <a:bodyPr/>
        <a:lstStyle/>
        <a:p>
          <a:endParaRPr lang="en-US"/>
        </a:p>
      </dgm:t>
    </dgm:pt>
    <dgm:pt modelId="{CC9B7A6D-124F-4520-ABBB-DA30D594DE83}" type="pres">
      <dgm:prSet presAssocID="{7E17A533-4489-4B2F-BF53-9F06555DAACE}" presName="Name0" presStyleCnt="0">
        <dgm:presLayoutVars>
          <dgm:dir/>
          <dgm:resizeHandles val="exact"/>
        </dgm:presLayoutVars>
      </dgm:prSet>
      <dgm:spPr/>
    </dgm:pt>
    <dgm:pt modelId="{8CE463C2-D04A-4692-8B9F-4AE498C4E65C}" type="pres">
      <dgm:prSet presAssocID="{FD16FFAC-8AC9-43D2-BCD7-B79663909AEE}" presName="node" presStyleLbl="node1" presStyleIdx="0" presStyleCnt="3">
        <dgm:presLayoutVars>
          <dgm:bulletEnabled val="1"/>
        </dgm:presLayoutVars>
      </dgm:prSet>
      <dgm:spPr/>
      <dgm:t>
        <a:bodyPr/>
        <a:lstStyle/>
        <a:p>
          <a:endParaRPr lang="en-US"/>
        </a:p>
      </dgm:t>
    </dgm:pt>
    <dgm:pt modelId="{55A20A67-FA42-4CE9-8B08-301C53717D69}" type="pres">
      <dgm:prSet presAssocID="{2CC2962A-F687-4C8A-ABDF-BA0E47FE2EFC}" presName="sibTrans" presStyleLbl="sibTrans2D1" presStyleIdx="0" presStyleCnt="2"/>
      <dgm:spPr/>
      <dgm:t>
        <a:bodyPr/>
        <a:lstStyle/>
        <a:p>
          <a:endParaRPr lang="en-US"/>
        </a:p>
      </dgm:t>
    </dgm:pt>
    <dgm:pt modelId="{A8E32E56-1594-4015-B0FC-3469B8B66EB8}" type="pres">
      <dgm:prSet presAssocID="{2CC2962A-F687-4C8A-ABDF-BA0E47FE2EFC}" presName="connectorText" presStyleLbl="sibTrans2D1" presStyleIdx="0" presStyleCnt="2"/>
      <dgm:spPr/>
      <dgm:t>
        <a:bodyPr/>
        <a:lstStyle/>
        <a:p>
          <a:endParaRPr lang="en-US"/>
        </a:p>
      </dgm:t>
    </dgm:pt>
    <dgm:pt modelId="{3CBCBDD2-B822-4C84-9F0A-640B1BD661A3}" type="pres">
      <dgm:prSet presAssocID="{7B62D0FF-5531-4420-8BDF-C1D29B346E24}" presName="node" presStyleLbl="node1" presStyleIdx="1" presStyleCnt="3">
        <dgm:presLayoutVars>
          <dgm:bulletEnabled val="1"/>
        </dgm:presLayoutVars>
      </dgm:prSet>
      <dgm:spPr/>
      <dgm:t>
        <a:bodyPr/>
        <a:lstStyle/>
        <a:p>
          <a:endParaRPr lang="en-US"/>
        </a:p>
      </dgm:t>
    </dgm:pt>
    <dgm:pt modelId="{B0E350B6-44BD-47C8-95F1-F9BAC58ECBC1}" type="pres">
      <dgm:prSet presAssocID="{FFCF2E11-B159-45DD-9E2D-21FEA558A734}" presName="sibTrans" presStyleLbl="sibTrans2D1" presStyleIdx="1" presStyleCnt="2"/>
      <dgm:spPr/>
      <dgm:t>
        <a:bodyPr/>
        <a:lstStyle/>
        <a:p>
          <a:endParaRPr lang="en-US"/>
        </a:p>
      </dgm:t>
    </dgm:pt>
    <dgm:pt modelId="{75069E1A-5A52-4861-A6E0-775BF0CC6F42}" type="pres">
      <dgm:prSet presAssocID="{FFCF2E11-B159-45DD-9E2D-21FEA558A734}" presName="connectorText" presStyleLbl="sibTrans2D1" presStyleIdx="1" presStyleCnt="2"/>
      <dgm:spPr/>
      <dgm:t>
        <a:bodyPr/>
        <a:lstStyle/>
        <a:p>
          <a:endParaRPr lang="en-US"/>
        </a:p>
      </dgm:t>
    </dgm:pt>
    <dgm:pt modelId="{7DA19EEF-09AB-4E3F-A15E-064D0C196855}" type="pres">
      <dgm:prSet presAssocID="{1DC08A03-D00B-461F-91AC-1862E10F0990}" presName="node" presStyleLbl="node1" presStyleIdx="2" presStyleCnt="3">
        <dgm:presLayoutVars>
          <dgm:bulletEnabled val="1"/>
        </dgm:presLayoutVars>
      </dgm:prSet>
      <dgm:spPr/>
      <dgm:t>
        <a:bodyPr/>
        <a:lstStyle/>
        <a:p>
          <a:endParaRPr lang="en-US"/>
        </a:p>
      </dgm:t>
    </dgm:pt>
  </dgm:ptLst>
  <dgm:cxnLst>
    <dgm:cxn modelId="{E2FD156E-49AC-4139-8D86-2D0CEDE644DE}" srcId="{7E17A533-4489-4B2F-BF53-9F06555DAACE}" destId="{1DC08A03-D00B-461F-91AC-1862E10F0990}" srcOrd="2" destOrd="0" parTransId="{72801606-E861-4DD2-8936-791B12956A2B}" sibTransId="{C191FDC7-B59D-4D81-8960-DA4024B0E93C}"/>
    <dgm:cxn modelId="{16502FD6-CBA9-4D3A-BBA6-4F21FA4FFF92}" srcId="{7E17A533-4489-4B2F-BF53-9F06555DAACE}" destId="{FD16FFAC-8AC9-43D2-BCD7-B79663909AEE}" srcOrd="0" destOrd="0" parTransId="{961D549E-9ECF-409E-B744-95BBD04020DC}" sibTransId="{2CC2962A-F687-4C8A-ABDF-BA0E47FE2EFC}"/>
    <dgm:cxn modelId="{C5FC20A8-4A7A-4C12-89EB-3D57F205C454}" type="presOf" srcId="{7E17A533-4489-4B2F-BF53-9F06555DAACE}" destId="{CC9B7A6D-124F-4520-ABBB-DA30D594DE83}" srcOrd="0" destOrd="0" presId="urn:microsoft.com/office/officeart/2005/8/layout/process1"/>
    <dgm:cxn modelId="{E649F1C1-684C-463D-A1F7-CEEEEEC183AA}" type="presOf" srcId="{1DC08A03-D00B-461F-91AC-1862E10F0990}" destId="{7DA19EEF-09AB-4E3F-A15E-064D0C196855}" srcOrd="0" destOrd="0" presId="urn:microsoft.com/office/officeart/2005/8/layout/process1"/>
    <dgm:cxn modelId="{746CAC51-FB02-4F7B-AC30-2EA40B34418E}" type="presOf" srcId="{FFCF2E11-B159-45DD-9E2D-21FEA558A734}" destId="{75069E1A-5A52-4861-A6E0-775BF0CC6F42}" srcOrd="1" destOrd="0" presId="urn:microsoft.com/office/officeart/2005/8/layout/process1"/>
    <dgm:cxn modelId="{83F79217-BC95-4D15-9200-3EB98B438943}" type="presOf" srcId="{2CC2962A-F687-4C8A-ABDF-BA0E47FE2EFC}" destId="{A8E32E56-1594-4015-B0FC-3469B8B66EB8}" srcOrd="1" destOrd="0" presId="urn:microsoft.com/office/officeart/2005/8/layout/process1"/>
    <dgm:cxn modelId="{F1417B7D-C8B6-4663-8D3F-8E2755F95F11}" srcId="{7E17A533-4489-4B2F-BF53-9F06555DAACE}" destId="{7B62D0FF-5531-4420-8BDF-C1D29B346E24}" srcOrd="1" destOrd="0" parTransId="{BB92031A-BBE1-4EEC-936A-E7877262A117}" sibTransId="{FFCF2E11-B159-45DD-9E2D-21FEA558A734}"/>
    <dgm:cxn modelId="{07915B97-A027-49BE-B773-6621C9391941}" type="presOf" srcId="{7B62D0FF-5531-4420-8BDF-C1D29B346E24}" destId="{3CBCBDD2-B822-4C84-9F0A-640B1BD661A3}" srcOrd="0" destOrd="0" presId="urn:microsoft.com/office/officeart/2005/8/layout/process1"/>
    <dgm:cxn modelId="{42E85B4A-2677-44CD-9727-33C98B536901}" type="presOf" srcId="{FFCF2E11-B159-45DD-9E2D-21FEA558A734}" destId="{B0E350B6-44BD-47C8-95F1-F9BAC58ECBC1}" srcOrd="0" destOrd="0" presId="urn:microsoft.com/office/officeart/2005/8/layout/process1"/>
    <dgm:cxn modelId="{C2A91966-3363-46E4-B352-0F406B50EEC4}" type="presOf" srcId="{2CC2962A-F687-4C8A-ABDF-BA0E47FE2EFC}" destId="{55A20A67-FA42-4CE9-8B08-301C53717D69}" srcOrd="0" destOrd="0" presId="urn:microsoft.com/office/officeart/2005/8/layout/process1"/>
    <dgm:cxn modelId="{BE9E4753-2371-4A20-B49B-815C924723BD}" type="presOf" srcId="{FD16FFAC-8AC9-43D2-BCD7-B79663909AEE}" destId="{8CE463C2-D04A-4692-8B9F-4AE498C4E65C}" srcOrd="0" destOrd="0" presId="urn:microsoft.com/office/officeart/2005/8/layout/process1"/>
    <dgm:cxn modelId="{95D6DA92-9F05-4144-9FCE-BFFBC404BA32}" type="presParOf" srcId="{CC9B7A6D-124F-4520-ABBB-DA30D594DE83}" destId="{8CE463C2-D04A-4692-8B9F-4AE498C4E65C}" srcOrd="0" destOrd="0" presId="urn:microsoft.com/office/officeart/2005/8/layout/process1"/>
    <dgm:cxn modelId="{9F0E0F3B-7AF9-46FA-BED8-5F49C0410447}" type="presParOf" srcId="{CC9B7A6D-124F-4520-ABBB-DA30D594DE83}" destId="{55A20A67-FA42-4CE9-8B08-301C53717D69}" srcOrd="1" destOrd="0" presId="urn:microsoft.com/office/officeart/2005/8/layout/process1"/>
    <dgm:cxn modelId="{56F70AAA-E4A1-4721-A65A-A0F81306EF57}" type="presParOf" srcId="{55A20A67-FA42-4CE9-8B08-301C53717D69}" destId="{A8E32E56-1594-4015-B0FC-3469B8B66EB8}" srcOrd="0" destOrd="0" presId="urn:microsoft.com/office/officeart/2005/8/layout/process1"/>
    <dgm:cxn modelId="{230C8068-B54F-493E-8785-27992E16D4BF}" type="presParOf" srcId="{CC9B7A6D-124F-4520-ABBB-DA30D594DE83}" destId="{3CBCBDD2-B822-4C84-9F0A-640B1BD661A3}" srcOrd="2" destOrd="0" presId="urn:microsoft.com/office/officeart/2005/8/layout/process1"/>
    <dgm:cxn modelId="{0E2C4A27-5D14-4CBD-8FDD-5D9BA40B2A28}" type="presParOf" srcId="{CC9B7A6D-124F-4520-ABBB-DA30D594DE83}" destId="{B0E350B6-44BD-47C8-95F1-F9BAC58ECBC1}" srcOrd="3" destOrd="0" presId="urn:microsoft.com/office/officeart/2005/8/layout/process1"/>
    <dgm:cxn modelId="{FF8881F3-1F19-4C5C-BDB9-8F8A89854F5E}" type="presParOf" srcId="{B0E350B6-44BD-47C8-95F1-F9BAC58ECBC1}" destId="{75069E1A-5A52-4861-A6E0-775BF0CC6F42}" srcOrd="0" destOrd="0" presId="urn:microsoft.com/office/officeart/2005/8/layout/process1"/>
    <dgm:cxn modelId="{4F8772EC-6FF3-494B-A5DE-9B4436E857B0}" type="presParOf" srcId="{CC9B7A6D-124F-4520-ABBB-DA30D594DE83}" destId="{7DA19EEF-09AB-4E3F-A15E-064D0C19685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501-3EB1-4A1D-A9DE-A774D20E3F6D}">
      <dsp:nvSpPr>
        <dsp:cNvPr id="0" name=""/>
        <dsp:cNvSpPr/>
      </dsp:nvSpPr>
      <dsp:spPr>
        <a:xfrm>
          <a:off x="4104085" y="1289622"/>
          <a:ext cx="2446905" cy="438567"/>
        </a:xfrm>
        <a:custGeom>
          <a:avLst/>
          <a:gdLst/>
          <a:ahLst/>
          <a:cxnLst/>
          <a:rect l="0" t="0" r="0" b="0"/>
          <a:pathLst>
            <a:path>
              <a:moveTo>
                <a:pt x="0" y="0"/>
              </a:moveTo>
              <a:lnTo>
                <a:pt x="0" y="225494"/>
              </a:lnTo>
              <a:lnTo>
                <a:pt x="2446905" y="225494"/>
              </a:lnTo>
              <a:lnTo>
                <a:pt x="2446905" y="438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CA732F-8670-45BF-B7BB-C1CD1694CF8F}">
      <dsp:nvSpPr>
        <dsp:cNvPr id="0" name=""/>
        <dsp:cNvSpPr/>
      </dsp:nvSpPr>
      <dsp:spPr>
        <a:xfrm>
          <a:off x="3329228" y="1289622"/>
          <a:ext cx="774857" cy="438567"/>
        </a:xfrm>
        <a:custGeom>
          <a:avLst/>
          <a:gdLst/>
          <a:ahLst/>
          <a:cxnLst/>
          <a:rect l="0" t="0" r="0" b="0"/>
          <a:pathLst>
            <a:path>
              <a:moveTo>
                <a:pt x="774857" y="0"/>
              </a:moveTo>
              <a:lnTo>
                <a:pt x="774857" y="225494"/>
              </a:lnTo>
              <a:lnTo>
                <a:pt x="0" y="225494"/>
              </a:lnTo>
              <a:lnTo>
                <a:pt x="0" y="438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A3DC2-E7E6-4A29-846B-94C3D1B195CA}">
      <dsp:nvSpPr>
        <dsp:cNvPr id="0" name=""/>
        <dsp:cNvSpPr/>
      </dsp:nvSpPr>
      <dsp:spPr>
        <a:xfrm>
          <a:off x="992471" y="1289622"/>
          <a:ext cx="3111613" cy="438567"/>
        </a:xfrm>
        <a:custGeom>
          <a:avLst/>
          <a:gdLst/>
          <a:ahLst/>
          <a:cxnLst/>
          <a:rect l="0" t="0" r="0" b="0"/>
          <a:pathLst>
            <a:path>
              <a:moveTo>
                <a:pt x="3111613" y="0"/>
              </a:moveTo>
              <a:lnTo>
                <a:pt x="3111613" y="225494"/>
              </a:lnTo>
              <a:lnTo>
                <a:pt x="0" y="225494"/>
              </a:lnTo>
              <a:lnTo>
                <a:pt x="0" y="438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ADC2FE-5694-4056-8977-F7593FA00AF3}">
      <dsp:nvSpPr>
        <dsp:cNvPr id="0" name=""/>
        <dsp:cNvSpPr/>
      </dsp:nvSpPr>
      <dsp:spPr>
        <a:xfrm>
          <a:off x="2469639" y="0"/>
          <a:ext cx="3268892" cy="12896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Το πρόβλημα: </a:t>
          </a:r>
        </a:p>
        <a:p>
          <a:pPr lvl="0" algn="ctr" defTabSz="1066800">
            <a:lnSpc>
              <a:spcPct val="90000"/>
            </a:lnSpc>
            <a:spcBef>
              <a:spcPct val="0"/>
            </a:spcBef>
            <a:spcAft>
              <a:spcPct val="35000"/>
            </a:spcAft>
          </a:pPr>
          <a:r>
            <a:rPr lang="el-GR" sz="2400" kern="1200" dirty="0" smtClean="0"/>
            <a:t>Ο μαθητής με την αναπηρία</a:t>
          </a:r>
          <a:endParaRPr lang="en-US" sz="2400" kern="1200" dirty="0"/>
        </a:p>
      </dsp:txBody>
      <dsp:txXfrm>
        <a:off x="2469639" y="0"/>
        <a:ext cx="3268892" cy="1289622"/>
      </dsp:txXfrm>
    </dsp:sp>
    <dsp:sp modelId="{A0EA3BDB-1ADD-41C2-A73C-1DD6242058AB}">
      <dsp:nvSpPr>
        <dsp:cNvPr id="0" name=""/>
        <dsp:cNvSpPr/>
      </dsp:nvSpPr>
      <dsp:spPr>
        <a:xfrm>
          <a:off x="5" y="1728189"/>
          <a:ext cx="1984931" cy="19132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Δεν ανταποκρίνεται στις προσδοκίες του σχολείου</a:t>
          </a:r>
          <a:endParaRPr lang="en-US" sz="2400" kern="1200" dirty="0"/>
        </a:p>
      </dsp:txBody>
      <dsp:txXfrm>
        <a:off x="5" y="1728189"/>
        <a:ext cx="1984931" cy="1913268"/>
      </dsp:txXfrm>
    </dsp:sp>
    <dsp:sp modelId="{ACA6A281-0FC9-4106-B6E3-43B7AB3A8B86}">
      <dsp:nvSpPr>
        <dsp:cNvPr id="0" name=""/>
        <dsp:cNvSpPr/>
      </dsp:nvSpPr>
      <dsp:spPr>
        <a:xfrm>
          <a:off x="2314592" y="1728189"/>
          <a:ext cx="2029271" cy="18510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Είναι διαφορετικός από τους υπόλοιπους μαθητές</a:t>
          </a:r>
          <a:endParaRPr lang="en-US" sz="2400" kern="1200" dirty="0"/>
        </a:p>
      </dsp:txBody>
      <dsp:txXfrm>
        <a:off x="2314592" y="1728189"/>
        <a:ext cx="2029271" cy="1851081"/>
      </dsp:txXfrm>
    </dsp:sp>
    <dsp:sp modelId="{FD97BCCB-7702-45E0-9BBB-21D911B79C93}">
      <dsp:nvSpPr>
        <dsp:cNvPr id="0" name=""/>
        <dsp:cNvSpPr/>
      </dsp:nvSpPr>
      <dsp:spPr>
        <a:xfrm>
          <a:off x="4872387" y="1728189"/>
          <a:ext cx="3357206" cy="2655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Χρειάζεται ειδικό εκαπιδευτικό, ειδικό εξοπλισμό, ειδικό εκπαιδευτικό περιβάλλον. Δεν μπορεί να ενταχθεί στο γενικό σχολείο</a:t>
          </a:r>
          <a:endParaRPr lang="en-US" sz="2400" kern="1200" dirty="0"/>
        </a:p>
      </dsp:txBody>
      <dsp:txXfrm>
        <a:off x="4872387" y="1728189"/>
        <a:ext cx="3357206" cy="265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54DCB-FFBE-4FFE-B4FE-C2A7CFB9FD75}">
      <dsp:nvSpPr>
        <dsp:cNvPr id="0" name=""/>
        <dsp:cNvSpPr/>
      </dsp:nvSpPr>
      <dsp:spPr>
        <a:xfrm>
          <a:off x="4397755" y="1115444"/>
          <a:ext cx="1114998" cy="324170"/>
        </a:xfrm>
        <a:custGeom>
          <a:avLst/>
          <a:gdLst/>
          <a:ahLst/>
          <a:cxnLst/>
          <a:rect l="0" t="0" r="0" b="0"/>
          <a:pathLst>
            <a:path>
              <a:moveTo>
                <a:pt x="0" y="0"/>
              </a:moveTo>
              <a:lnTo>
                <a:pt x="0" y="89926"/>
              </a:lnTo>
              <a:lnTo>
                <a:pt x="1114998" y="89926"/>
              </a:lnTo>
              <a:lnTo>
                <a:pt x="1114998" y="32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EA22F6-676D-444C-A54B-A2D9880F4956}">
      <dsp:nvSpPr>
        <dsp:cNvPr id="0" name=""/>
        <dsp:cNvSpPr/>
      </dsp:nvSpPr>
      <dsp:spPr>
        <a:xfrm>
          <a:off x="2055265" y="1115444"/>
          <a:ext cx="2342490" cy="308509"/>
        </a:xfrm>
        <a:custGeom>
          <a:avLst/>
          <a:gdLst/>
          <a:ahLst/>
          <a:cxnLst/>
          <a:rect l="0" t="0" r="0" b="0"/>
          <a:pathLst>
            <a:path>
              <a:moveTo>
                <a:pt x="2342490" y="0"/>
              </a:moveTo>
              <a:lnTo>
                <a:pt x="2342490" y="74266"/>
              </a:lnTo>
              <a:lnTo>
                <a:pt x="0" y="74266"/>
              </a:lnTo>
              <a:lnTo>
                <a:pt x="0" y="308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46EEF-BD6C-4483-AE20-B9126C8573C6}">
      <dsp:nvSpPr>
        <dsp:cNvPr id="0" name=""/>
        <dsp:cNvSpPr/>
      </dsp:nvSpPr>
      <dsp:spPr>
        <a:xfrm>
          <a:off x="2214037" y="0"/>
          <a:ext cx="4367435" cy="1115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el-GR" sz="2800" kern="1200" dirty="0" smtClean="0"/>
            <a:t>Το πρόβλημα: </a:t>
          </a:r>
        </a:p>
        <a:p>
          <a:pPr lvl="0" algn="ctr" defTabSz="1244600">
            <a:lnSpc>
              <a:spcPct val="100000"/>
            </a:lnSpc>
            <a:spcBef>
              <a:spcPct val="0"/>
            </a:spcBef>
            <a:spcAft>
              <a:spcPts val="0"/>
            </a:spcAft>
          </a:pPr>
          <a:r>
            <a:rPr lang="el-GR" sz="2800" kern="1200" dirty="0" smtClean="0"/>
            <a:t>Το εκπαιδευτικό σύστημα</a:t>
          </a:r>
          <a:endParaRPr lang="en-US" sz="2800" kern="1200" dirty="0"/>
        </a:p>
      </dsp:txBody>
      <dsp:txXfrm>
        <a:off x="2214037" y="0"/>
        <a:ext cx="4367435" cy="1115444"/>
      </dsp:txXfrm>
    </dsp:sp>
    <dsp:sp modelId="{A528497B-3F8A-4E85-A45E-0EB2C0D85829}">
      <dsp:nvSpPr>
        <dsp:cNvPr id="0" name=""/>
        <dsp:cNvSpPr/>
      </dsp:nvSpPr>
      <dsp:spPr>
        <a:xfrm>
          <a:off x="939820" y="1423954"/>
          <a:ext cx="2230889" cy="26345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Αρνητική στάση απέναντι στην αναπηρία. Δύσκαμπτο αναλυτικό πρόγραμμα και μη διαφοροποιημένες εκαπιδευτικές πρακτικές.</a:t>
          </a:r>
          <a:endParaRPr lang="en-US" sz="2000" kern="1200" dirty="0"/>
        </a:p>
      </dsp:txBody>
      <dsp:txXfrm>
        <a:off x="939820" y="1423954"/>
        <a:ext cx="2230889" cy="2634524"/>
      </dsp:txXfrm>
    </dsp:sp>
    <dsp:sp modelId="{B82D9AFD-C611-49AB-971D-4979A83775C8}">
      <dsp:nvSpPr>
        <dsp:cNvPr id="0" name=""/>
        <dsp:cNvSpPr/>
      </dsp:nvSpPr>
      <dsp:spPr>
        <a:xfrm>
          <a:off x="3869960" y="1439615"/>
          <a:ext cx="3285587" cy="293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Ελλιπής εκπαίδευση εκπαιδευτικών. Έλλειψη εκπαιδευτικού υλικού και εξοπλισμού. Ελλιπής υποστήριξη εκπαιδευτικών. Ανυπαρξία διεπιστημονικής συνεργασία. Δυσκολίες κτιριακής πρόσβασης. Μη συμμετοχή των γονέων στην εκπαιδευτική διαδικασία. </a:t>
          </a:r>
          <a:endParaRPr lang="en-US" sz="2000" kern="1200" dirty="0"/>
        </a:p>
      </dsp:txBody>
      <dsp:txXfrm>
        <a:off x="3869960" y="1439615"/>
        <a:ext cx="3285587" cy="293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03301-B631-47FD-8E55-2C3F133FD1D8}">
      <dsp:nvSpPr>
        <dsp:cNvPr id="0" name=""/>
        <dsp:cNvSpPr/>
      </dsp:nvSpPr>
      <dsp:spPr>
        <a:xfrm>
          <a:off x="9489" y="0"/>
          <a:ext cx="8220110" cy="2085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kern="1200" dirty="0" smtClean="0"/>
            <a:t>Αποτέλεσμα:</a:t>
          </a:r>
        </a:p>
        <a:p>
          <a:pPr lvl="0" algn="ctr" defTabSz="1244600">
            <a:lnSpc>
              <a:spcPct val="90000"/>
            </a:lnSpc>
            <a:spcBef>
              <a:spcPct val="0"/>
            </a:spcBef>
            <a:spcAft>
              <a:spcPct val="35000"/>
            </a:spcAft>
          </a:pPr>
          <a:r>
            <a:rPr lang="el-GR" sz="2800" kern="1200" dirty="0" smtClean="0"/>
            <a:t>Διαρροή μαθητών με αναπηρίες (και όχι μονο)</a:t>
          </a:r>
          <a:endParaRPr lang="en-US" sz="2800" kern="1200" dirty="0"/>
        </a:p>
      </dsp:txBody>
      <dsp:txXfrm>
        <a:off x="9489" y="0"/>
        <a:ext cx="8220110" cy="2085528"/>
      </dsp:txXfrm>
    </dsp:sp>
    <dsp:sp modelId="{86A86A29-14F0-48E4-8F73-53A5FB102B2C}">
      <dsp:nvSpPr>
        <dsp:cNvPr id="0" name=""/>
        <dsp:cNvSpPr/>
      </dsp:nvSpPr>
      <dsp:spPr>
        <a:xfrm>
          <a:off x="0" y="2440433"/>
          <a:ext cx="8229599" cy="2085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kern="1200" dirty="0" smtClean="0"/>
            <a:t>Η λύση:</a:t>
          </a:r>
        </a:p>
        <a:p>
          <a:pPr lvl="0" algn="ctr" defTabSz="1244600">
            <a:lnSpc>
              <a:spcPct val="90000"/>
            </a:lnSpc>
            <a:spcBef>
              <a:spcPct val="0"/>
            </a:spcBef>
            <a:spcAft>
              <a:spcPct val="35000"/>
            </a:spcAft>
          </a:pPr>
          <a:r>
            <a:rPr lang="el-GR" sz="2800" kern="1200" dirty="0" smtClean="0"/>
            <a:t>Αλλαγή της κυρίαρχης αρχιτεκτονικής φοίτησης</a:t>
          </a:r>
          <a:endParaRPr lang="en-US" sz="2800" kern="1200" dirty="0"/>
        </a:p>
      </dsp:txBody>
      <dsp:txXfrm>
        <a:off x="0" y="2440433"/>
        <a:ext cx="8229599" cy="2085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63C2-D04A-4692-8B9F-4AE498C4E65C}">
      <dsp:nvSpPr>
        <dsp:cNvPr id="0" name=""/>
        <dsp:cNvSpPr/>
      </dsp:nvSpPr>
      <dsp:spPr>
        <a:xfrm>
          <a:off x="7233"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Θετικιστική </a:t>
          </a:r>
        </a:p>
        <a:p>
          <a:pPr lvl="0" algn="ctr" defTabSz="1066800">
            <a:lnSpc>
              <a:spcPct val="90000"/>
            </a:lnSpc>
            <a:spcBef>
              <a:spcPct val="0"/>
            </a:spcBef>
            <a:spcAft>
              <a:spcPct val="35000"/>
            </a:spcAft>
          </a:pPr>
          <a:r>
            <a:rPr lang="el-GR" sz="2400" kern="1200" dirty="0" smtClean="0"/>
            <a:t>Προσέγγιση</a:t>
          </a:r>
          <a:endParaRPr lang="en-US" sz="2400" kern="1200" dirty="0"/>
        </a:p>
      </dsp:txBody>
      <dsp:txXfrm>
        <a:off x="45225" y="394701"/>
        <a:ext cx="2085893" cy="1221142"/>
      </dsp:txXfrm>
    </dsp:sp>
    <dsp:sp modelId="{55A20A67-FA42-4CE9-8B08-301C53717D69}">
      <dsp:nvSpPr>
        <dsp:cNvPr id="0" name=""/>
        <dsp:cNvSpPr/>
      </dsp:nvSpPr>
      <dsp:spPr>
        <a:xfrm>
          <a:off x="2385298"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5298" y="844429"/>
        <a:ext cx="320822" cy="321687"/>
      </dsp:txXfrm>
    </dsp:sp>
    <dsp:sp modelId="{3CBCBDD2-B822-4C84-9F0A-640B1BD661A3}">
      <dsp:nvSpPr>
        <dsp:cNvPr id="0" name=""/>
        <dsp:cNvSpPr/>
      </dsp:nvSpPr>
      <dsp:spPr>
        <a:xfrm>
          <a:off x="3033861"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Η αναπηρία ως ατομικό ζήτημα</a:t>
          </a:r>
          <a:endParaRPr lang="en-US" sz="2400" kern="1200" dirty="0"/>
        </a:p>
      </dsp:txBody>
      <dsp:txXfrm>
        <a:off x="3071853" y="394701"/>
        <a:ext cx="2085893" cy="1221142"/>
      </dsp:txXfrm>
    </dsp:sp>
    <dsp:sp modelId="{B0E350B6-44BD-47C8-95F1-F9BAC58ECBC1}">
      <dsp:nvSpPr>
        <dsp:cNvPr id="0" name=""/>
        <dsp:cNvSpPr/>
      </dsp:nvSpPr>
      <dsp:spPr>
        <a:xfrm>
          <a:off x="5411926"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11926" y="844429"/>
        <a:ext cx="320822" cy="321687"/>
      </dsp:txXfrm>
    </dsp:sp>
    <dsp:sp modelId="{7DA19EEF-09AB-4E3F-A15E-064D0C196855}">
      <dsp:nvSpPr>
        <dsp:cNvPr id="0" name=""/>
        <dsp:cNvSpPr/>
      </dsp:nvSpPr>
      <dsp:spPr>
        <a:xfrm>
          <a:off x="6060489"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Μηχανιστική προσέγγιση</a:t>
          </a:r>
          <a:endParaRPr lang="en-US" sz="2400" kern="1200" dirty="0"/>
        </a:p>
      </dsp:txBody>
      <dsp:txXfrm>
        <a:off x="6098481" y="394701"/>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63C2-D04A-4692-8B9F-4AE498C4E65C}">
      <dsp:nvSpPr>
        <dsp:cNvPr id="0" name=""/>
        <dsp:cNvSpPr/>
      </dsp:nvSpPr>
      <dsp:spPr>
        <a:xfrm>
          <a:off x="7233"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Ερμηνευτική προσέγγιση </a:t>
          </a:r>
          <a:endParaRPr lang="en-US" sz="2400" kern="1200" dirty="0"/>
        </a:p>
      </dsp:txBody>
      <dsp:txXfrm>
        <a:off x="45225" y="394701"/>
        <a:ext cx="2085893" cy="1221142"/>
      </dsp:txXfrm>
    </dsp:sp>
    <dsp:sp modelId="{55A20A67-FA42-4CE9-8B08-301C53717D69}">
      <dsp:nvSpPr>
        <dsp:cNvPr id="0" name=""/>
        <dsp:cNvSpPr/>
      </dsp:nvSpPr>
      <dsp:spPr>
        <a:xfrm>
          <a:off x="2385298"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5298" y="844429"/>
        <a:ext cx="320822" cy="321687"/>
      </dsp:txXfrm>
    </dsp:sp>
    <dsp:sp modelId="{3CBCBDD2-B822-4C84-9F0A-640B1BD661A3}">
      <dsp:nvSpPr>
        <dsp:cNvPr id="0" name=""/>
        <dsp:cNvSpPr/>
      </dsp:nvSpPr>
      <dsp:spPr>
        <a:xfrm>
          <a:off x="3033861"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Η αναπηρία ως κοινωνικό ζήτημα</a:t>
          </a:r>
          <a:endParaRPr lang="en-US" sz="2400" kern="1200" dirty="0"/>
        </a:p>
      </dsp:txBody>
      <dsp:txXfrm>
        <a:off x="3071853" y="394701"/>
        <a:ext cx="2085893" cy="1221142"/>
      </dsp:txXfrm>
    </dsp:sp>
    <dsp:sp modelId="{B0E350B6-44BD-47C8-95F1-F9BAC58ECBC1}">
      <dsp:nvSpPr>
        <dsp:cNvPr id="0" name=""/>
        <dsp:cNvSpPr/>
      </dsp:nvSpPr>
      <dsp:spPr>
        <a:xfrm>
          <a:off x="5411926"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11926" y="844429"/>
        <a:ext cx="320822" cy="321687"/>
      </dsp:txXfrm>
    </dsp:sp>
    <dsp:sp modelId="{7DA19EEF-09AB-4E3F-A15E-064D0C196855}">
      <dsp:nvSpPr>
        <dsp:cNvPr id="0" name=""/>
        <dsp:cNvSpPr/>
      </dsp:nvSpPr>
      <dsp:spPr>
        <a:xfrm>
          <a:off x="6060489"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Διαφωτιστική </a:t>
          </a:r>
          <a:r>
            <a:rPr lang="el-GR" sz="2400" kern="1200" dirty="0" smtClean="0"/>
            <a:t>προσέγγιση</a:t>
          </a:r>
          <a:endParaRPr lang="en-US" sz="2400" kern="1200" dirty="0"/>
        </a:p>
      </dsp:txBody>
      <dsp:txXfrm>
        <a:off x="6098481" y="394701"/>
        <a:ext cx="2085893" cy="122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63C2-D04A-4692-8B9F-4AE498C4E65C}">
      <dsp:nvSpPr>
        <dsp:cNvPr id="0" name=""/>
        <dsp:cNvSpPr/>
      </dsp:nvSpPr>
      <dsp:spPr>
        <a:xfrm>
          <a:off x="7233"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err="1" smtClean="0"/>
            <a:t>Χειραφετική</a:t>
          </a:r>
          <a:r>
            <a:rPr lang="el-GR" sz="2400" b="1" kern="1200" dirty="0" smtClean="0"/>
            <a:t> προσέγγιση </a:t>
          </a:r>
          <a:endParaRPr lang="en-US" sz="2400" kern="1200" dirty="0"/>
        </a:p>
      </dsp:txBody>
      <dsp:txXfrm>
        <a:off x="45225" y="394701"/>
        <a:ext cx="2085893" cy="1221142"/>
      </dsp:txXfrm>
    </dsp:sp>
    <dsp:sp modelId="{55A20A67-FA42-4CE9-8B08-301C53717D69}">
      <dsp:nvSpPr>
        <dsp:cNvPr id="0" name=""/>
        <dsp:cNvSpPr/>
      </dsp:nvSpPr>
      <dsp:spPr>
        <a:xfrm>
          <a:off x="2385298"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5298" y="844429"/>
        <a:ext cx="320822" cy="321687"/>
      </dsp:txXfrm>
    </dsp:sp>
    <dsp:sp modelId="{3CBCBDD2-B822-4C84-9F0A-640B1BD661A3}">
      <dsp:nvSpPr>
        <dsp:cNvPr id="0" name=""/>
        <dsp:cNvSpPr/>
      </dsp:nvSpPr>
      <dsp:spPr>
        <a:xfrm>
          <a:off x="3033861"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Η αναπηρία ως πολιτικό ζήτημα</a:t>
          </a:r>
          <a:endParaRPr lang="en-US" sz="2400" kern="1200" dirty="0"/>
        </a:p>
      </dsp:txBody>
      <dsp:txXfrm>
        <a:off x="3071853" y="394701"/>
        <a:ext cx="2085893" cy="1221142"/>
      </dsp:txXfrm>
    </dsp:sp>
    <dsp:sp modelId="{B0E350B6-44BD-47C8-95F1-F9BAC58ECBC1}">
      <dsp:nvSpPr>
        <dsp:cNvPr id="0" name=""/>
        <dsp:cNvSpPr/>
      </dsp:nvSpPr>
      <dsp:spPr>
        <a:xfrm>
          <a:off x="5411926" y="73720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11926" y="844429"/>
        <a:ext cx="320822" cy="321687"/>
      </dsp:txXfrm>
    </dsp:sp>
    <dsp:sp modelId="{7DA19EEF-09AB-4E3F-A15E-064D0C196855}">
      <dsp:nvSpPr>
        <dsp:cNvPr id="0" name=""/>
        <dsp:cNvSpPr/>
      </dsp:nvSpPr>
      <dsp:spPr>
        <a:xfrm>
          <a:off x="6060489" y="35670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Πολιτική προσέγγιση, πολιτική πάλη </a:t>
          </a:r>
          <a:endParaRPr lang="en-US" sz="2400" kern="1200" dirty="0"/>
        </a:p>
      </dsp:txBody>
      <dsp:txXfrm>
        <a:off x="6098481" y="394701"/>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3877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6" name="Slide Number Placeholder 5"/>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08417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9837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75403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6926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0692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18791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vert="horz" lIns="91440" tIns="45720" rIns="91440" bIns="45720" rtlCol="0">
            <a:normAutofit/>
          </a:bodyPr>
          <a:lstStyle>
            <a:lvl1pPr>
              <a:defRPr lang="el-GR"/>
            </a:lvl1pPr>
          </a:lstStyle>
          <a:p>
            <a:pPr marL="0" lvl="0" indent="0" algn="ctr">
              <a:buNone/>
            </a:pPr>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vert="horz" lIns="91440" tIns="45720" rIns="91440" bIns="45720" rtlCol="0" anchor="t">
            <a:normAutofit/>
          </a:bodyPr>
          <a:lstStyle>
            <a:lvl1pPr>
              <a:defRPr lang="el-GR" sz="4000" cap="none" baseline="0" dirty="0">
                <a:solidFill>
                  <a:srgbClr val="5075BC"/>
                </a:solidFill>
              </a:defRPr>
            </a:lvl1pPr>
          </a:lstStyle>
          <a:p>
            <a:pPr lvl="0" algn="l"/>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vert="horz" lIns="91440" tIns="45720" rIns="91440" bIns="45720" rtlCol="0" anchor="b">
            <a:normAutofit/>
          </a:bodyPr>
          <a:lstStyle>
            <a:lvl1pPr>
              <a:defRPr lang="el-GR" sz="2000" dirty="0" smtClean="0"/>
            </a:lvl1pPr>
          </a:lstStyle>
          <a:p>
            <a:pPr marL="0" lvl="0" indent="0">
              <a:buNone/>
            </a:pPr>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11" name="Picture 10"/>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θεωρητικές προσεγγίσεις </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l-G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l-GR"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l-GR"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l-GR"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l-GR"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l-G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00808"/>
            <a:ext cx="7772400" cy="1470025"/>
          </a:xfrm>
        </p:spPr>
        <p:txBody>
          <a:bodyPr vert="horz" lIns="91440" tIns="45720" rIns="91440" bIns="45720" rtlCol="0" anchor="ctr">
            <a:normAutofit/>
          </a:bodyPr>
          <a:lstStyle/>
          <a:p>
            <a:r>
              <a:rPr lang="el-GR" b="0" dirty="0">
                <a:solidFill>
                  <a:srgbClr val="5075BC"/>
                </a:solidFill>
              </a:rPr>
              <a:t>Εισαγωγή στην Ειδική Αγωγή</a:t>
            </a:r>
            <a:endParaRPr lang="el-GR" b="0" dirty="0">
              <a:solidFill>
                <a:srgbClr val="5075BC"/>
              </a:solidFill>
            </a:endParaRPr>
          </a:p>
        </p:txBody>
      </p:sp>
      <p:sp>
        <p:nvSpPr>
          <p:cNvPr id="3" name="Υπότιτλος 2"/>
          <p:cNvSpPr>
            <a:spLocks noGrp="1"/>
          </p:cNvSpPr>
          <p:nvPr>
            <p:ph type="subTitle" idx="1"/>
          </p:nvPr>
        </p:nvSpPr>
        <p:spPr>
          <a:xfrm>
            <a:off x="683568" y="3212976"/>
            <a:ext cx="7776864" cy="1752600"/>
          </a:xfrm>
        </p:spPr>
        <p:txBody>
          <a:bodyPr vert="horz" lIns="91440" tIns="45720" rIns="91440" bIns="45720" rtlCol="0">
            <a:noAutofit/>
          </a:bodyPr>
          <a:lstStyle/>
          <a:p>
            <a:pPr marL="0" indent="0" algn="ctr">
              <a:buNone/>
            </a:pPr>
            <a:r>
              <a:rPr lang="el-GR" sz="2800" dirty="0">
                <a:solidFill>
                  <a:srgbClr val="5075BC"/>
                </a:solidFill>
                <a:latin typeface="+mj-lt"/>
                <a:ea typeface="+mj-ea"/>
                <a:cs typeface="+mj-cs"/>
              </a:rPr>
              <a:t>Ενότητα </a:t>
            </a:r>
            <a:r>
              <a:rPr lang="el-GR" sz="2800" dirty="0">
                <a:solidFill>
                  <a:srgbClr val="5075BC"/>
                </a:solidFill>
                <a:latin typeface="+mj-lt"/>
                <a:ea typeface="+mj-ea"/>
                <a:cs typeface="+mj-cs"/>
              </a:rPr>
              <a:t>1:</a:t>
            </a:r>
            <a:r>
              <a:rPr lang="en-US" sz="2800" dirty="0">
                <a:solidFill>
                  <a:srgbClr val="5075BC"/>
                </a:solidFill>
                <a:latin typeface="+mj-lt"/>
                <a:ea typeface="+mj-ea"/>
                <a:cs typeface="+mj-cs"/>
              </a:rPr>
              <a:t> </a:t>
            </a:r>
            <a:r>
              <a:rPr lang="el-GR" sz="2800" dirty="0">
                <a:latin typeface="+mj-lt"/>
                <a:ea typeface="+mj-ea"/>
                <a:cs typeface="+mj-cs"/>
              </a:rPr>
              <a:t>Σύγχρονες θεωρητικές προσεγγίσεις της Ειδικής Αγωγής</a:t>
            </a:r>
          </a:p>
          <a:p>
            <a:pPr marL="0" indent="0" algn="ctr">
              <a:buNone/>
            </a:pPr>
            <a:endParaRPr lang="el-GR" sz="2800" dirty="0">
              <a:latin typeface="+mj-lt"/>
              <a:ea typeface="+mj-ea"/>
              <a:cs typeface="+mj-cs"/>
            </a:endParaRPr>
          </a:p>
          <a:p>
            <a:pPr marL="0" indent="0" algn="ctr">
              <a:buNone/>
            </a:pPr>
            <a:r>
              <a:rPr lang="el-GR" sz="2800" dirty="0">
                <a:latin typeface="+mj-lt"/>
                <a:ea typeface="+mj-ea"/>
                <a:cs typeface="+mj-cs"/>
              </a:rPr>
              <a:t>Ευδοξία </a:t>
            </a:r>
            <a:r>
              <a:rPr lang="el-GR" sz="2800" dirty="0" err="1">
                <a:latin typeface="+mj-lt"/>
                <a:ea typeface="+mj-ea"/>
                <a:cs typeface="+mj-cs"/>
              </a:rPr>
              <a:t>Ντεροπούλου-Ντέρου</a:t>
            </a:r>
            <a:endParaRPr lang="el-GR" sz="2800" dirty="0">
              <a:latin typeface="+mj-lt"/>
              <a:ea typeface="+mj-ea"/>
              <a:cs typeface="+mj-cs"/>
            </a:endParaRPr>
          </a:p>
          <a:p>
            <a:pPr marL="0" indent="0" algn="ctr">
              <a:buNone/>
            </a:pPr>
            <a:r>
              <a:rPr lang="el-GR" sz="2800" dirty="0">
                <a:latin typeface="+mj-lt"/>
                <a:ea typeface="+mj-ea"/>
                <a:cs typeface="+mj-cs"/>
              </a:rPr>
              <a:t>Σχολή Επιστημών </a:t>
            </a:r>
            <a:r>
              <a:rPr lang="el-GR" sz="2800" dirty="0">
                <a:latin typeface="+mj-lt"/>
                <a:ea typeface="+mj-ea"/>
                <a:cs typeface="+mj-cs"/>
              </a:rPr>
              <a:t>της </a:t>
            </a:r>
            <a:r>
              <a:rPr lang="el-GR" sz="2800" dirty="0">
                <a:latin typeface="+mj-lt"/>
                <a:ea typeface="+mj-ea"/>
                <a:cs typeface="+mj-cs"/>
              </a:rPr>
              <a:t>Αγωγής</a:t>
            </a:r>
            <a:endParaRPr lang="en-US" sz="2800" dirty="0">
              <a:latin typeface="+mj-lt"/>
              <a:ea typeface="+mj-ea"/>
              <a:cs typeface="+mj-cs"/>
            </a:endParaRPr>
          </a:p>
          <a:p>
            <a:pPr marL="0" indent="0" algn="ctr">
              <a:buNone/>
            </a:pPr>
            <a:r>
              <a:rPr lang="el-GR" sz="2800" dirty="0">
                <a:latin typeface="+mj-lt"/>
                <a:ea typeface="+mj-ea"/>
                <a:cs typeface="+mj-cs"/>
              </a:rPr>
              <a:t>Τμήμα </a:t>
            </a:r>
            <a:r>
              <a:rPr lang="el-GR" sz="2800" dirty="0">
                <a:latin typeface="+mj-lt"/>
                <a:ea typeface="+mj-ea"/>
                <a:cs typeface="+mj-cs"/>
              </a:rPr>
              <a:t>Εκπαίδευσης και Αγωγής στην </a:t>
            </a:r>
            <a:r>
              <a:rPr lang="el-GR" sz="2800" smtClean="0">
                <a:latin typeface="+mj-lt"/>
                <a:ea typeface="+mj-ea"/>
                <a:cs typeface="+mj-cs"/>
              </a:rPr>
              <a:t>Προσχολική Ηλικία</a:t>
            </a:r>
            <a:endParaRPr lang="el-GR" sz="2800" dirty="0">
              <a:latin typeface="+mj-lt"/>
              <a:ea typeface="+mj-ea"/>
              <a:cs typeface="+mj-cs"/>
            </a:endParaRPr>
          </a:p>
        </p:txBody>
      </p:sp>
      <p:pic>
        <p:nvPicPr>
          <p:cNvPr id="8" name="Picture 7"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Ερευνητικές μέθοδοι</a:t>
            </a:r>
            <a:endParaRPr lang="en-US" dirty="0"/>
          </a:p>
        </p:txBody>
      </p:sp>
      <p:sp>
        <p:nvSpPr>
          <p:cNvPr id="3" name="Content Placeholder 2"/>
          <p:cNvSpPr>
            <a:spLocks noGrp="1"/>
          </p:cNvSpPr>
          <p:nvPr>
            <p:ph idx="1"/>
          </p:nvPr>
        </p:nvSpPr>
        <p:spPr/>
        <p:txBody>
          <a:bodyPr>
            <a:normAutofit lnSpcReduction="10000"/>
          </a:bodyPr>
          <a:lstStyle/>
          <a:p>
            <a:pPr>
              <a:lnSpc>
                <a:spcPct val="80000"/>
              </a:lnSpc>
              <a:buFont typeface="Wingdings" panose="05000000000000000000" pitchFamily="2" charset="2"/>
              <a:buChar char="§"/>
              <a:defRPr/>
            </a:pPr>
            <a:r>
              <a:rPr lang="el-GR" sz="2400" dirty="0"/>
              <a:t>Η Ειδική Αγωγή χρησιμοποιεί τις μεθοδολογικές προσεγγίσεις της εκπαιδευτικής έρευνας:</a:t>
            </a:r>
          </a:p>
          <a:p>
            <a:pPr lvl="1">
              <a:lnSpc>
                <a:spcPct val="80000"/>
              </a:lnSpc>
              <a:buFont typeface="Wingdings" panose="05000000000000000000" pitchFamily="2" charset="2"/>
              <a:buChar char="ü"/>
              <a:defRPr/>
            </a:pPr>
            <a:r>
              <a:rPr lang="el-GR" sz="2400" dirty="0"/>
              <a:t>Ποσοτική μεθοδολογική προσέγγιση </a:t>
            </a:r>
          </a:p>
          <a:p>
            <a:pPr lvl="1">
              <a:lnSpc>
                <a:spcPct val="80000"/>
              </a:lnSpc>
              <a:buFont typeface="Wingdings" panose="05000000000000000000" pitchFamily="2" charset="2"/>
              <a:buChar char="ü"/>
              <a:defRPr/>
            </a:pPr>
            <a:r>
              <a:rPr lang="el-GR" sz="2400" dirty="0"/>
              <a:t>Ποιοτική μεθοδολογική προσέγγιση </a:t>
            </a:r>
          </a:p>
          <a:p>
            <a:pPr lvl="1">
              <a:lnSpc>
                <a:spcPct val="80000"/>
              </a:lnSpc>
              <a:buFont typeface="Wingdings" panose="05000000000000000000" pitchFamily="2" charset="2"/>
              <a:buChar char="ü"/>
              <a:defRPr/>
            </a:pPr>
            <a:r>
              <a:rPr lang="el-GR" sz="2400" dirty="0"/>
              <a:t>Συνδυαστικές μεθοδολογικές προσεγγίσεις.</a:t>
            </a:r>
          </a:p>
          <a:p>
            <a:pPr lvl="1">
              <a:lnSpc>
                <a:spcPct val="80000"/>
              </a:lnSpc>
              <a:buFont typeface="Wingdings" panose="05000000000000000000" pitchFamily="2" charset="2"/>
              <a:buChar char="§"/>
              <a:defRPr/>
            </a:pPr>
            <a:endParaRPr lang="el-GR" sz="2400" dirty="0"/>
          </a:p>
          <a:p>
            <a:pPr>
              <a:lnSpc>
                <a:spcPct val="80000"/>
              </a:lnSpc>
              <a:buFont typeface="Wingdings" panose="05000000000000000000" pitchFamily="2" charset="2"/>
              <a:buChar char="§"/>
              <a:defRPr/>
            </a:pPr>
            <a:r>
              <a:rPr lang="el-GR" sz="2400" dirty="0"/>
              <a:t>Χρησιμοποιεί ποικίλα ερευνητικά εργαλεία όπως το πείραμα, την παρατήρηση, τη συνέντευξη, τη μελέτη αρχείων κ.ά.</a:t>
            </a:r>
          </a:p>
          <a:p>
            <a:pPr>
              <a:lnSpc>
                <a:spcPct val="80000"/>
              </a:lnSpc>
              <a:buFont typeface="Wingdings" panose="05000000000000000000" pitchFamily="2" charset="2"/>
              <a:buChar char="§"/>
              <a:defRPr/>
            </a:pPr>
            <a:endParaRPr lang="el-GR" sz="2400" dirty="0"/>
          </a:p>
          <a:p>
            <a:pPr>
              <a:lnSpc>
                <a:spcPct val="80000"/>
              </a:lnSpc>
              <a:buFont typeface="Wingdings" panose="05000000000000000000" pitchFamily="2" charset="2"/>
              <a:buChar char="§"/>
              <a:defRPr/>
            </a:pPr>
            <a:r>
              <a:rPr lang="el-GR" sz="2400" dirty="0"/>
              <a:t>Η Ειδική Αγωγή όπως και κάθε επιστημονικός κλάδος διερευνά τις αιτίες και τα αποτελέσματα του ερευνητικού της αντικειμένου. </a:t>
            </a:r>
          </a:p>
        </p:txBody>
      </p:sp>
    </p:spTree>
    <p:extLst>
      <p:ext uri="{BB962C8B-B14F-4D97-AF65-F5344CB8AC3E}">
        <p14:creationId xmlns:p14="http://schemas.microsoft.com/office/powerpoint/2010/main" val="309931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fontScale="90000"/>
          </a:bodyPr>
          <a:lstStyle/>
          <a:p>
            <a:r>
              <a:rPr lang="el-GR" altLang="en-US" dirty="0"/>
              <a:t>Μεθοδολογικές ερευνητικές προσεγγίσεις της </a:t>
            </a:r>
            <a:r>
              <a:rPr lang="el-GR" altLang="en-US" dirty="0"/>
              <a:t>αναπηρίας (1)</a:t>
            </a:r>
            <a:endParaRPr lang="en-US" dirty="0"/>
          </a:p>
        </p:txBody>
      </p:sp>
      <p:sp>
        <p:nvSpPr>
          <p:cNvPr id="6" name="Content Placeholder 5"/>
          <p:cNvSpPr>
            <a:spLocks noGrp="1"/>
          </p:cNvSpPr>
          <p:nvPr>
            <p:ph sz="half" idx="1"/>
          </p:nvPr>
        </p:nvSpPr>
        <p:spPr>
          <a:xfrm>
            <a:off x="457200" y="1744217"/>
            <a:ext cx="8229600" cy="2332855"/>
          </a:xfrm>
        </p:spPr>
        <p:txBody>
          <a:bodyPr>
            <a:normAutofit fontScale="77500" lnSpcReduction="20000"/>
          </a:bodyPr>
          <a:lstStyle/>
          <a:p>
            <a:pPr marL="0" indent="0">
              <a:buNone/>
            </a:pPr>
            <a:r>
              <a:rPr lang="en-US" altLang="en-US" b="1" i="1" dirty="0">
                <a:cs typeface="Tahoma" panose="020B0604030504040204" pitchFamily="34" charset="0"/>
              </a:rPr>
              <a:t>USING EMANCIPATORY METHODOLOGIES INDISABILITY RESEARCH</a:t>
            </a:r>
            <a:br>
              <a:rPr lang="en-US" altLang="en-US" b="1" i="1" dirty="0">
                <a:cs typeface="Tahoma" panose="020B0604030504040204" pitchFamily="34" charset="0"/>
              </a:rPr>
            </a:br>
            <a:r>
              <a:rPr lang="en-US" altLang="en-US" i="1" dirty="0">
                <a:cs typeface="Tahoma" panose="020B0604030504040204" pitchFamily="34" charset="0"/>
              </a:rPr>
              <a:t> </a:t>
            </a:r>
            <a:br>
              <a:rPr lang="en-US" altLang="en-US" i="1" dirty="0">
                <a:cs typeface="Tahoma" panose="020B0604030504040204" pitchFamily="34" charset="0"/>
              </a:rPr>
            </a:br>
            <a:r>
              <a:rPr lang="en-US" altLang="en-US" b="1" i="1" dirty="0">
                <a:cs typeface="Tahoma" panose="020B0604030504040204" pitchFamily="34" charset="0"/>
              </a:rPr>
              <a:t>EMANCIPATORY RESEARCH: A VEHICLE FOR SOCIAL TRANSFORMATION OR POLICY DEVELOPMENT</a:t>
            </a:r>
            <a:r>
              <a:rPr lang="el-GR" altLang="en-US" b="1" i="1" dirty="0">
                <a:cs typeface="Tahoma" panose="020B0604030504040204" pitchFamily="34" charset="0"/>
              </a:rPr>
              <a:t/>
            </a:r>
            <a:br>
              <a:rPr lang="el-GR" altLang="en-US" b="1" i="1" dirty="0">
                <a:cs typeface="Tahoma" panose="020B0604030504040204" pitchFamily="34" charset="0"/>
              </a:rPr>
            </a:br>
            <a:r>
              <a:rPr lang="en-US" altLang="en-US" b="1" i="1" dirty="0">
                <a:cs typeface="Tahoma" panose="020B0604030504040204" pitchFamily="34" charset="0"/>
              </a:rPr>
              <a:t/>
            </a:r>
            <a:br>
              <a:rPr lang="en-US" altLang="en-US" b="1" i="1" dirty="0">
                <a:cs typeface="Tahoma" panose="020B0604030504040204" pitchFamily="34" charset="0"/>
              </a:rPr>
            </a:br>
            <a:r>
              <a:rPr lang="en-US" altLang="en-US" b="1" dirty="0">
                <a:cs typeface="Tahoma" panose="020B0604030504040204" pitchFamily="34" charset="0"/>
              </a:rPr>
              <a:t>Mike Oliver Professor of Disability Studies University of Greenwich</a:t>
            </a:r>
            <a:endParaRPr lang="el-GR" altLang="en-US" b="1" dirty="0">
              <a:cs typeface="Tahoma" panose="020B0604030504040204" pitchFamily="34" charset="0"/>
            </a:endParaRPr>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996886384"/>
              </p:ext>
            </p:extLst>
          </p:nvPr>
        </p:nvGraphicFramePr>
        <p:xfrm>
          <a:off x="457200" y="4115618"/>
          <a:ext cx="8229600" cy="20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71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fontScale="90000"/>
          </a:bodyPr>
          <a:lstStyle/>
          <a:p>
            <a:r>
              <a:rPr lang="el-GR" altLang="en-US" dirty="0"/>
              <a:t>Μεθοδολογικές ερευνητικές προσεγγίσεις της </a:t>
            </a:r>
            <a:r>
              <a:rPr lang="el-GR" altLang="en-US" dirty="0"/>
              <a:t>αναπηρίας (2)</a:t>
            </a:r>
            <a:endParaRPr lang="en-US" dirty="0"/>
          </a:p>
        </p:txBody>
      </p:sp>
      <p:sp>
        <p:nvSpPr>
          <p:cNvPr id="6" name="Content Placeholder 5"/>
          <p:cNvSpPr>
            <a:spLocks noGrp="1"/>
          </p:cNvSpPr>
          <p:nvPr>
            <p:ph sz="half" idx="1"/>
          </p:nvPr>
        </p:nvSpPr>
        <p:spPr>
          <a:xfrm>
            <a:off x="457200" y="1744217"/>
            <a:ext cx="8229600" cy="2332855"/>
          </a:xfrm>
        </p:spPr>
        <p:txBody>
          <a:bodyPr>
            <a:normAutofit fontScale="77500" lnSpcReduction="20000"/>
          </a:bodyPr>
          <a:lstStyle/>
          <a:p>
            <a:pPr marL="0" indent="0">
              <a:buNone/>
            </a:pPr>
            <a:r>
              <a:rPr lang="en-US" altLang="en-US" b="1" i="1" dirty="0">
                <a:cs typeface="Tahoma" panose="020B0604030504040204" pitchFamily="34" charset="0"/>
              </a:rPr>
              <a:t>USING EMANCIPATORY METHODOLOGIES INDISABILITY RESEARCH</a:t>
            </a:r>
            <a:br>
              <a:rPr lang="en-US" altLang="en-US" b="1" i="1" dirty="0">
                <a:cs typeface="Tahoma" panose="020B0604030504040204" pitchFamily="34" charset="0"/>
              </a:rPr>
            </a:br>
            <a:r>
              <a:rPr lang="en-US" altLang="en-US" i="1" dirty="0">
                <a:cs typeface="Tahoma" panose="020B0604030504040204" pitchFamily="34" charset="0"/>
              </a:rPr>
              <a:t> </a:t>
            </a:r>
            <a:br>
              <a:rPr lang="en-US" altLang="en-US" i="1" dirty="0">
                <a:cs typeface="Tahoma" panose="020B0604030504040204" pitchFamily="34" charset="0"/>
              </a:rPr>
            </a:br>
            <a:r>
              <a:rPr lang="en-US" altLang="en-US" b="1" i="1" dirty="0">
                <a:cs typeface="Tahoma" panose="020B0604030504040204" pitchFamily="34" charset="0"/>
              </a:rPr>
              <a:t>EMANCIPATORY RESEARCH: A VEHICLE FOR SOCIAL TRANSFORMATION OR POLICY DEVELOPMENT</a:t>
            </a:r>
            <a:r>
              <a:rPr lang="el-GR" altLang="en-US" b="1" i="1" dirty="0">
                <a:cs typeface="Tahoma" panose="020B0604030504040204" pitchFamily="34" charset="0"/>
              </a:rPr>
              <a:t/>
            </a:r>
            <a:br>
              <a:rPr lang="el-GR" altLang="en-US" b="1" i="1" dirty="0">
                <a:cs typeface="Tahoma" panose="020B0604030504040204" pitchFamily="34" charset="0"/>
              </a:rPr>
            </a:br>
            <a:r>
              <a:rPr lang="en-US" altLang="en-US" b="1" i="1" dirty="0">
                <a:cs typeface="Tahoma" panose="020B0604030504040204" pitchFamily="34" charset="0"/>
              </a:rPr>
              <a:t/>
            </a:r>
            <a:br>
              <a:rPr lang="en-US" altLang="en-US" b="1" i="1" dirty="0">
                <a:cs typeface="Tahoma" panose="020B0604030504040204" pitchFamily="34" charset="0"/>
              </a:rPr>
            </a:br>
            <a:r>
              <a:rPr lang="en-US" altLang="en-US" b="1" dirty="0">
                <a:cs typeface="Tahoma" panose="020B0604030504040204" pitchFamily="34" charset="0"/>
              </a:rPr>
              <a:t>Mike Oliver Professor of Disability Studies University of Greenwich</a:t>
            </a:r>
            <a:endParaRPr lang="el-GR" altLang="en-US" b="1" dirty="0">
              <a:cs typeface="Tahoma" panose="020B0604030504040204" pitchFamily="34" charset="0"/>
            </a:endParaRPr>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942701134"/>
              </p:ext>
            </p:extLst>
          </p:nvPr>
        </p:nvGraphicFramePr>
        <p:xfrm>
          <a:off x="457200" y="4115618"/>
          <a:ext cx="8229600" cy="20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17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fontScale="90000"/>
          </a:bodyPr>
          <a:lstStyle/>
          <a:p>
            <a:r>
              <a:rPr lang="el-GR" altLang="en-US" dirty="0"/>
              <a:t>Μεθοδολογικές ερευνητικές προσεγγίσεις της </a:t>
            </a:r>
            <a:r>
              <a:rPr lang="el-GR" altLang="en-US" dirty="0"/>
              <a:t>αναπηρίας (3)</a:t>
            </a:r>
            <a:endParaRPr lang="en-US" dirty="0"/>
          </a:p>
        </p:txBody>
      </p:sp>
      <p:sp>
        <p:nvSpPr>
          <p:cNvPr id="6" name="Content Placeholder 5"/>
          <p:cNvSpPr>
            <a:spLocks noGrp="1"/>
          </p:cNvSpPr>
          <p:nvPr>
            <p:ph sz="half" idx="1"/>
          </p:nvPr>
        </p:nvSpPr>
        <p:spPr>
          <a:xfrm>
            <a:off x="457200" y="1744217"/>
            <a:ext cx="8229600" cy="2332855"/>
          </a:xfrm>
        </p:spPr>
        <p:txBody>
          <a:bodyPr>
            <a:normAutofit fontScale="77500" lnSpcReduction="20000"/>
          </a:bodyPr>
          <a:lstStyle/>
          <a:p>
            <a:pPr marL="0" indent="0">
              <a:buNone/>
            </a:pPr>
            <a:r>
              <a:rPr lang="en-US" altLang="en-US" b="1" i="1" dirty="0">
                <a:cs typeface="Tahoma" panose="020B0604030504040204" pitchFamily="34" charset="0"/>
              </a:rPr>
              <a:t>USING EMANCIPATORY METHODOLOGIES INDISABILITY RESEARCH</a:t>
            </a:r>
            <a:br>
              <a:rPr lang="en-US" altLang="en-US" b="1" i="1" dirty="0">
                <a:cs typeface="Tahoma" panose="020B0604030504040204" pitchFamily="34" charset="0"/>
              </a:rPr>
            </a:br>
            <a:r>
              <a:rPr lang="en-US" altLang="en-US" i="1" dirty="0">
                <a:cs typeface="Tahoma" panose="020B0604030504040204" pitchFamily="34" charset="0"/>
              </a:rPr>
              <a:t> </a:t>
            </a:r>
            <a:br>
              <a:rPr lang="en-US" altLang="en-US" i="1" dirty="0">
                <a:cs typeface="Tahoma" panose="020B0604030504040204" pitchFamily="34" charset="0"/>
              </a:rPr>
            </a:br>
            <a:r>
              <a:rPr lang="en-US" altLang="en-US" b="1" i="1" dirty="0">
                <a:cs typeface="Tahoma" panose="020B0604030504040204" pitchFamily="34" charset="0"/>
              </a:rPr>
              <a:t>EMANCIPATORY RESEARCH: A VEHICLE FOR SOCIAL TRANSFORMATION OR POLICY DEVELOPMENT</a:t>
            </a:r>
            <a:r>
              <a:rPr lang="el-GR" altLang="en-US" b="1" i="1" dirty="0">
                <a:cs typeface="Tahoma" panose="020B0604030504040204" pitchFamily="34" charset="0"/>
              </a:rPr>
              <a:t/>
            </a:r>
            <a:br>
              <a:rPr lang="el-GR" altLang="en-US" b="1" i="1" dirty="0">
                <a:cs typeface="Tahoma" panose="020B0604030504040204" pitchFamily="34" charset="0"/>
              </a:rPr>
            </a:br>
            <a:r>
              <a:rPr lang="en-US" altLang="en-US" b="1" i="1" dirty="0">
                <a:cs typeface="Tahoma" panose="020B0604030504040204" pitchFamily="34" charset="0"/>
              </a:rPr>
              <a:t/>
            </a:r>
            <a:br>
              <a:rPr lang="en-US" altLang="en-US" b="1" i="1" dirty="0">
                <a:cs typeface="Tahoma" panose="020B0604030504040204" pitchFamily="34" charset="0"/>
              </a:rPr>
            </a:br>
            <a:r>
              <a:rPr lang="en-US" altLang="en-US" b="1" dirty="0">
                <a:cs typeface="Tahoma" panose="020B0604030504040204" pitchFamily="34" charset="0"/>
              </a:rPr>
              <a:t>Mike Oliver Professor of Disability Studies University of Greenwich</a:t>
            </a:r>
            <a:endParaRPr lang="el-GR" altLang="en-US" b="1" dirty="0">
              <a:cs typeface="Tahoma" panose="020B0604030504040204" pitchFamily="34" charset="0"/>
            </a:endParaRPr>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67640581"/>
              </p:ext>
            </p:extLst>
          </p:nvPr>
        </p:nvGraphicFramePr>
        <p:xfrm>
          <a:off x="457200" y="4115618"/>
          <a:ext cx="8229600" cy="20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89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095375"/>
          </a:xfrm>
        </p:spPr>
        <p:txBody>
          <a:bodyPr vert="horz" lIns="91440" tIns="45720" rIns="91440" bIns="45720" rtlCol="0" anchor="ctr">
            <a:normAutofit fontScale="90000"/>
          </a:bodyPr>
          <a:lstStyle/>
          <a:p>
            <a:r>
              <a:rPr lang="el-GR" altLang="en-US" dirty="0"/>
              <a:t>Προβληματισμοί της </a:t>
            </a:r>
            <a:r>
              <a:rPr lang="el-GR" altLang="en-US" dirty="0" err="1"/>
              <a:t>χειραφετικής</a:t>
            </a:r>
            <a:r>
              <a:rPr lang="el-GR" altLang="en-US" dirty="0"/>
              <a:t> έρευνας</a:t>
            </a:r>
            <a:endParaRPr lang="en-US" dirty="0"/>
          </a:p>
        </p:txBody>
      </p:sp>
      <p:sp>
        <p:nvSpPr>
          <p:cNvPr id="7" name="Content Placeholder 6"/>
          <p:cNvSpPr>
            <a:spLocks noGrp="1"/>
          </p:cNvSpPr>
          <p:nvPr>
            <p:ph idx="1"/>
          </p:nvPr>
        </p:nvSpPr>
        <p:spPr/>
        <p:txBody>
          <a:bodyPr>
            <a:normAutofit fontScale="85000" lnSpcReduction="20000"/>
          </a:bodyPr>
          <a:lstStyle/>
          <a:p>
            <a:pPr marL="0" indent="0">
              <a:buNone/>
            </a:pPr>
            <a:r>
              <a:rPr lang="en-US" altLang="en-US" dirty="0">
                <a:cs typeface="Tahoma" panose="020B0604030504040204" pitchFamily="34" charset="0"/>
              </a:rPr>
              <a:t>Barton, L.</a:t>
            </a:r>
            <a:r>
              <a:rPr lang="el-GR" altLang="en-US" dirty="0">
                <a:cs typeface="Tahoma" panose="020B0604030504040204" pitchFamily="34" charset="0"/>
              </a:rPr>
              <a:t> (2005)</a:t>
            </a:r>
            <a:r>
              <a:rPr lang="en-US" altLang="en-US" dirty="0">
                <a:cs typeface="Tahoma" panose="020B0604030504040204" pitchFamily="34" charset="0"/>
              </a:rPr>
              <a:t> Emancipatory research and disable</a:t>
            </a:r>
            <a:r>
              <a:rPr lang="el-GR" altLang="en-US" dirty="0">
                <a:cs typeface="Tahoma" panose="020B0604030504040204" pitchFamily="34" charset="0"/>
              </a:rPr>
              <a:t> </a:t>
            </a:r>
            <a:r>
              <a:rPr lang="en-US" altLang="en-US" dirty="0">
                <a:cs typeface="Tahoma" panose="020B0604030504040204" pitchFamily="34" charset="0"/>
              </a:rPr>
              <a:t>people: some observations and</a:t>
            </a:r>
            <a:r>
              <a:rPr lang="el-GR" altLang="en-US" dirty="0">
                <a:cs typeface="Tahoma" panose="020B0604030504040204" pitchFamily="34" charset="0"/>
              </a:rPr>
              <a:t> </a:t>
            </a:r>
            <a:r>
              <a:rPr lang="en-US" altLang="en-US" dirty="0">
                <a:cs typeface="Tahoma" panose="020B0604030504040204" pitchFamily="34" charset="0"/>
              </a:rPr>
              <a:t>questions</a:t>
            </a:r>
            <a:r>
              <a:rPr lang="el-GR" altLang="en-US" dirty="0">
                <a:cs typeface="Tahoma" panose="020B0604030504040204" pitchFamily="34" charset="0"/>
              </a:rPr>
              <a:t>,</a:t>
            </a:r>
            <a:r>
              <a:rPr lang="en-US" altLang="en-US" dirty="0">
                <a:cs typeface="Tahoma" panose="020B0604030504040204" pitchFamily="34" charset="0"/>
              </a:rPr>
              <a:t> </a:t>
            </a:r>
            <a:r>
              <a:rPr lang="en-US" altLang="en-US" i="1" dirty="0">
                <a:cs typeface="Tahoma" panose="020B0604030504040204" pitchFamily="34" charset="0"/>
              </a:rPr>
              <a:t>Educational Review</a:t>
            </a:r>
            <a:r>
              <a:rPr lang="en-US" altLang="en-US" dirty="0">
                <a:cs typeface="Tahoma" panose="020B0604030504040204" pitchFamily="34" charset="0"/>
              </a:rPr>
              <a:t>, Vol. 57, No. 3,</a:t>
            </a:r>
            <a:r>
              <a:rPr lang="el-GR" altLang="en-US" dirty="0">
                <a:cs typeface="Tahoma" panose="020B0604030504040204" pitchFamily="34" charset="0"/>
              </a:rPr>
              <a:t> </a:t>
            </a:r>
            <a:r>
              <a:rPr lang="en-US" altLang="en-US" dirty="0" smtClean="0">
                <a:cs typeface="Tahoma" panose="020B0604030504040204" pitchFamily="34" charset="0"/>
              </a:rPr>
              <a:t>pp.317-327</a:t>
            </a:r>
            <a:r>
              <a:rPr lang="el-GR" altLang="en-US" dirty="0">
                <a:cs typeface="Tahoma" panose="020B0604030504040204" pitchFamily="34" charset="0"/>
              </a:rPr>
              <a:t> </a:t>
            </a:r>
            <a:endParaRPr lang="el-GR" altLang="en-US" dirty="0" smtClean="0">
              <a:cs typeface="Tahoma" panose="020B0604030504040204" pitchFamily="34" charset="0"/>
            </a:endParaRPr>
          </a:p>
          <a:p>
            <a:pPr>
              <a:buFont typeface="Wingdings" panose="05000000000000000000" pitchFamily="2" charset="2"/>
              <a:buChar char="§"/>
            </a:pPr>
            <a:r>
              <a:rPr lang="el-GR" altLang="en-US" dirty="0" smtClean="0">
                <a:cs typeface="Tahoma" panose="020B0604030504040204" pitchFamily="34" charset="0"/>
              </a:rPr>
              <a:t>Ποιος </a:t>
            </a:r>
            <a:r>
              <a:rPr lang="el-GR" altLang="en-US" dirty="0">
                <a:cs typeface="Tahoma" panose="020B0604030504040204" pitchFamily="34" charset="0"/>
              </a:rPr>
              <a:t>ελέγχει το περιεχόμενο της έρευνας και τα διεξαγόμενα αποτελέσματά της; </a:t>
            </a:r>
          </a:p>
          <a:p>
            <a:pPr>
              <a:buFont typeface="Wingdings" panose="05000000000000000000" pitchFamily="2" charset="2"/>
              <a:buChar char="§"/>
            </a:pPr>
            <a:r>
              <a:rPr lang="el-GR" altLang="en-US" dirty="0">
                <a:cs typeface="Tahoma" panose="020B0604030504040204" pitchFamily="34" charset="0"/>
              </a:rPr>
              <a:t>Ποια η συμμετοχή των αναπήρων στην ερευνητική διαδικασία; Τι εννοούμε με τη συμμετοχή;</a:t>
            </a:r>
          </a:p>
          <a:p>
            <a:pPr>
              <a:buFont typeface="Wingdings" panose="05000000000000000000" pitchFamily="2" charset="2"/>
              <a:buChar char="§"/>
            </a:pPr>
            <a:r>
              <a:rPr lang="el-GR" altLang="en-US" dirty="0">
                <a:cs typeface="Tahoma" panose="020B0604030504040204" pitchFamily="34" charset="0"/>
              </a:rPr>
              <a:t>Τι ευκαιρίες έχουν οι συμμετέχοντες ερευνώμενοι να ασκήσουν κριτική στην έρευνα και να επηρεάσουν μελλοντικές ερευνητικές κατευθύνσεις;</a:t>
            </a:r>
          </a:p>
          <a:p>
            <a:pPr>
              <a:buFont typeface="Wingdings" panose="05000000000000000000" pitchFamily="2" charset="2"/>
              <a:buChar char="§"/>
            </a:pPr>
            <a:r>
              <a:rPr lang="el-GR" altLang="en-US" dirty="0">
                <a:cs typeface="Tahoma" panose="020B0604030504040204" pitchFamily="34" charset="0"/>
              </a:rPr>
              <a:t>Τι γίνεται με τα αποτελέσματα της έρευνας</a:t>
            </a:r>
            <a:endParaRPr lang="en-US" dirty="0"/>
          </a:p>
        </p:txBody>
      </p:sp>
    </p:spTree>
    <p:extLst>
      <p:ext uri="{BB962C8B-B14F-4D97-AF65-F5344CB8AC3E}">
        <p14:creationId xmlns:p14="http://schemas.microsoft.com/office/powerpoint/2010/main" val="4291401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Θέσεις θεωρητικής μεθοδολογικής προσέγγισης της αναπηρίας</a:t>
            </a:r>
            <a:endParaRPr lang="en-US" dirty="0"/>
          </a:p>
        </p:txBody>
      </p:sp>
      <p:sp>
        <p:nvSpPr>
          <p:cNvPr id="3" name="Content Placeholder 2"/>
          <p:cNvSpPr>
            <a:spLocks noGrp="1"/>
          </p:cNvSpPr>
          <p:nvPr>
            <p:ph idx="1"/>
          </p:nvPr>
        </p:nvSpPr>
        <p:spPr>
          <a:xfrm>
            <a:off x="457200" y="1600201"/>
            <a:ext cx="8229600" cy="820687"/>
          </a:xfrm>
        </p:spPr>
        <p:txBody>
          <a:bodyPr/>
          <a:lstStyle/>
          <a:p>
            <a:pPr marL="0" indent="0">
              <a:buNone/>
            </a:pPr>
            <a:r>
              <a:rPr lang="en-US" altLang="en-US" sz="2000" dirty="0">
                <a:latin typeface="Times New Roman" pitchFamily="18" charset="0"/>
                <a:ea typeface="Calibri" pitchFamily="34" charset="0"/>
                <a:cs typeface="Times New Roman" pitchFamily="18" charset="0"/>
              </a:rPr>
              <a:t>Priestley, M. (1998) Constructions and Creations: idealism, materialism and disability theory, </a:t>
            </a:r>
            <a:r>
              <a:rPr lang="en-US" altLang="en-US" sz="2000" i="1" dirty="0">
                <a:latin typeface="Times New Roman" pitchFamily="18" charset="0"/>
                <a:ea typeface="Calibri" pitchFamily="34" charset="0"/>
                <a:cs typeface="Times New Roman" pitchFamily="18" charset="0"/>
              </a:rPr>
              <a:t>Disability and</a:t>
            </a:r>
            <a:r>
              <a:rPr lang="el-GR" altLang="en-US" sz="2000" i="1" dirty="0">
                <a:latin typeface="Times New Roman" pitchFamily="18" charset="0"/>
                <a:ea typeface="Calibri" pitchFamily="34" charset="0"/>
                <a:cs typeface="Times New Roman" pitchFamily="18" charset="0"/>
              </a:rPr>
              <a:t> </a:t>
            </a:r>
            <a:r>
              <a:rPr lang="en-US" altLang="en-US" sz="2000" i="1" dirty="0">
                <a:latin typeface="Times New Roman" pitchFamily="18" charset="0"/>
                <a:ea typeface="Calibri" pitchFamily="34" charset="0"/>
                <a:cs typeface="Times New Roman" pitchFamily="18" charset="0"/>
              </a:rPr>
              <a:t>Society</a:t>
            </a:r>
            <a:r>
              <a:rPr lang="en-US" altLang="en-US" sz="2000" dirty="0">
                <a:latin typeface="Times New Roman" pitchFamily="18" charset="0"/>
                <a:ea typeface="Calibri" pitchFamily="34" charset="0"/>
                <a:cs typeface="Times New Roman" pitchFamily="18" charset="0"/>
              </a:rPr>
              <a:t>, Vol.13, No 1, pp. 75-94</a:t>
            </a:r>
            <a:r>
              <a:rPr lang="en-US" altLang="en-US" sz="2000" dirty="0" smtClean="0">
                <a:latin typeface="Times New Roman" pitchFamily="18" charset="0"/>
                <a:ea typeface="Calibri" pitchFamily="34" charset="0"/>
                <a:cs typeface="Times New Roman" pitchFamily="18" charset="0"/>
              </a:rPr>
              <a:t>.</a:t>
            </a:r>
            <a:endParaRPr lang="el-GR" altLang="en-US" sz="2000" dirty="0" smtClean="0">
              <a:latin typeface="Times New Roman" pitchFamily="18" charset="0"/>
              <a:ea typeface="Calibri" pitchFamily="34" charset="0"/>
              <a:cs typeface="Times New Roman" pitchFamily="18" charset="0"/>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5258310"/>
              </p:ext>
            </p:extLst>
          </p:nvPr>
        </p:nvGraphicFramePr>
        <p:xfrm>
          <a:off x="323528" y="2268910"/>
          <a:ext cx="8507289" cy="4090792"/>
        </p:xfrm>
        <a:graphic>
          <a:graphicData uri="http://schemas.openxmlformats.org/drawingml/2006/table">
            <a:tbl>
              <a:tblPr firstRow="1" bandRow="1">
                <a:tableStyleId>{5C22544A-7EE6-4342-B048-85BDC9FD1C3A}</a:tableStyleId>
              </a:tblPr>
              <a:tblGrid>
                <a:gridCol w="1224136"/>
                <a:gridCol w="3960440"/>
                <a:gridCol w="3322713"/>
              </a:tblGrid>
              <a:tr h="360040">
                <a:tc>
                  <a:txBody>
                    <a:bodyPr/>
                    <a:lstStyle/>
                    <a:p>
                      <a:r>
                        <a:rPr kumimoji="0" lang="el-GR" sz="1200" u="none" strike="noStrike" cap="none" normalizeH="0" baseline="0" dirty="0" smtClean="0">
                          <a:ln>
                            <a:noFill/>
                          </a:ln>
                          <a:effectLst/>
                        </a:rPr>
                        <a:t>ΠΡΟΣΕΓΓΙΣΗ</a:t>
                      </a:r>
                      <a:endParaRPr lang="en-US" sz="1200" dirty="0"/>
                    </a:p>
                  </a:txBody>
                  <a:tcPr/>
                </a:tc>
                <a:tc>
                  <a:txBody>
                    <a:bodyPr/>
                    <a:lstStyle/>
                    <a:p>
                      <a:r>
                        <a:rPr kumimoji="0" lang="el-GR" sz="1200" u="none" strike="noStrike" cap="none" normalizeH="0" baseline="0" dirty="0" smtClean="0">
                          <a:ln>
                            <a:noFill/>
                          </a:ln>
                          <a:effectLst/>
                        </a:rPr>
                        <a:t>ΥΛΙΣΤΙΚΗ </a:t>
                      </a:r>
                      <a:endParaRPr lang="en-US" sz="1200" dirty="0"/>
                    </a:p>
                  </a:txBody>
                  <a:tcPr/>
                </a:tc>
                <a:tc>
                  <a:txBody>
                    <a:bodyPr/>
                    <a:lstStyle/>
                    <a:p>
                      <a:r>
                        <a:rPr kumimoji="0" lang="el-GR" sz="1200" u="none" strike="noStrike" cap="none" normalizeH="0" baseline="0" dirty="0" smtClean="0">
                          <a:ln>
                            <a:noFill/>
                          </a:ln>
                          <a:effectLst/>
                        </a:rPr>
                        <a:t>ΙΔΕΑΛΙΣΤΙΚΗ </a:t>
                      </a:r>
                      <a:endParaRPr lang="en-US" sz="1200" dirty="0"/>
                    </a:p>
                  </a:txBody>
                  <a:tcPr/>
                </a:tc>
              </a:tr>
              <a:tr h="1320147">
                <a:tc>
                  <a:txBody>
                    <a:bodyPr/>
                    <a:lstStyle/>
                    <a:p>
                      <a:r>
                        <a:rPr kumimoji="0" lang="el-GR" sz="1200" u="none" strike="noStrike" cap="none" normalizeH="0" baseline="0" dirty="0" smtClean="0">
                          <a:ln>
                            <a:noFill/>
                          </a:ln>
                          <a:effectLst/>
                        </a:rPr>
                        <a:t>ΑΤΟΜΙΚΗ </a:t>
                      </a:r>
                      <a:endParaRPr lang="en-US" sz="120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Ατομικά  υλιστικά μοντέλα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αναπηρία ως φυσικό γινόμενο  της βιολογικής πράξης και κατόπιν της λειτουργικότητας της ατομικής ύλης (σώματα).</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Ενότητες ανάλυσης αποτελούν τα σώματα και οι διαταραχές τους .</a:t>
                      </a:r>
                      <a:endParaRPr kumimoji="0" lang="en-US"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Ατομικά  ιδεαλιστικά μοντέλα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αναπηρία ως γινόμενο εθελούσιας ατομικότητας σε ενασχόληση με τη δημιουργία ταυτοτήτων και διαπραγματευτικών ρόλων.</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Ενότητες ανάλυσης αποτελούν  οι πεποιθήσεις και οι ταυτότητες  </a:t>
                      </a:r>
                      <a:endParaRPr kumimoji="0" lang="en-US"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a:tc>
              </a:tr>
              <a:tr h="1320147">
                <a:tc>
                  <a:txBody>
                    <a:bodyPr/>
                    <a:lstStyle/>
                    <a:p>
                      <a:r>
                        <a:rPr kumimoji="0" lang="el-GR" sz="1200" u="none" strike="noStrike" cap="none" normalizeH="0" baseline="0" dirty="0" smtClean="0">
                          <a:ln>
                            <a:noFill/>
                          </a:ln>
                          <a:effectLst/>
                        </a:rPr>
                        <a:t>ΚΟΙΝΩΝΙΚΗ </a:t>
                      </a:r>
                      <a:endParaRPr lang="en-US" sz="120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ΙΙΙ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Δημιουργικά  κοινωνικά μοντέλα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αναπηρία είναι ένα υλικό γινόμενο των </a:t>
                      </a:r>
                      <a:r>
                        <a:rPr kumimoji="0" lang="el-GR" sz="1200" u="none" strike="noStrike" cap="none" normalizeH="0" baseline="0" dirty="0" err="1" smtClean="0">
                          <a:ln>
                            <a:noFill/>
                          </a:ln>
                          <a:effectLst/>
                        </a:rPr>
                        <a:t>κοινωνικο</a:t>
                      </a:r>
                      <a:r>
                        <a:rPr kumimoji="0" lang="el-GR" sz="1200" u="none" strike="noStrike" cap="none" normalizeH="0" baseline="0" dirty="0" smtClean="0">
                          <a:ln>
                            <a:noFill/>
                          </a:ln>
                          <a:effectLst/>
                        </a:rPr>
                        <a:t>-οικονομικών σχέσεων που αναπτύσσονται σε συγκεκριμένα ιστορικά πλαίσια.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Ενότητες ανάλυσης  αποτελεί η άρση του αποκλεισμού και εμπόδιων και οι σχέσεις εξουσίας. </a:t>
                      </a:r>
                      <a:endParaRPr kumimoji="0" lang="en-US" sz="1200" u="sng" strike="noStrike" cap="none" normalizeH="0" baseline="0" dirty="0" smtClean="0">
                        <a:ln>
                          <a:noFill/>
                        </a:ln>
                        <a:effectLst/>
                      </a:endParaRPr>
                    </a:p>
                    <a:p>
                      <a:endParaRPr lang="en-US" sz="1200" b="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a:t>
                      </a:r>
                      <a:r>
                        <a:rPr kumimoji="0" lang="en-US" sz="1200" u="none" strike="noStrike" cap="none" normalizeH="0" baseline="0" dirty="0" smtClean="0">
                          <a:ln>
                            <a:noFill/>
                          </a:ln>
                          <a:effectLst/>
                        </a:rPr>
                        <a:t>V</a:t>
                      </a: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Μοντέλα κοινωνικής κατασκευής </a:t>
                      </a:r>
                      <a:r>
                        <a:rPr kumimoji="0" lang="en-US" sz="1200" u="none" strike="noStrike" cap="none" normalizeH="0" baseline="0" dirty="0" smtClean="0">
                          <a:ln>
                            <a:noFill/>
                          </a:ln>
                          <a:effectLst/>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αναπηρία είναι ένα ιδεαλιστικό γινόμενο της κοινωνικής ανάπτυξης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συγκεκριμένου πολιτισμικού πλαισίου.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Ε</a:t>
                      </a:r>
                      <a:r>
                        <a:rPr kumimoji="0" lang="el-GR" sz="1200" u="sng" strike="noStrike" cap="none" normalizeH="0" baseline="0" dirty="0" smtClean="0">
                          <a:ln>
                            <a:noFill/>
                          </a:ln>
                          <a:effectLst/>
                        </a:rPr>
                        <a:t>νότητες ανάλυσης αποτελούν  οι πολιτισμικές αξίες και οι αναπαραστάσεις. </a:t>
                      </a:r>
                      <a:endParaRPr kumimoji="0" lang="en-US" sz="1200" u="sng" strike="noStrike" cap="none" normalizeH="0" baseline="0" dirty="0" smtClean="0">
                        <a:ln>
                          <a:noFill/>
                        </a:ln>
                        <a:effectLst/>
                      </a:endParaRPr>
                    </a:p>
                    <a:p>
                      <a:endParaRPr lang="en-US" sz="1200" b="0" dirty="0"/>
                    </a:p>
                  </a:txBody>
                  <a:tcPr/>
                </a:tc>
              </a:tr>
            </a:tbl>
          </a:graphicData>
        </a:graphic>
      </p:graphicFrame>
    </p:spTree>
    <p:extLst>
      <p:ext uri="{BB962C8B-B14F-4D97-AF65-F5344CB8AC3E}">
        <p14:creationId xmlns:p14="http://schemas.microsoft.com/office/powerpoint/2010/main" val="2260584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Τέσσερα παραδείγματα για τη μελέτη των κοινωνικών φαινομένων</a:t>
            </a:r>
            <a:endParaRPr lang="en-US" dirty="0"/>
          </a:p>
        </p:txBody>
      </p:sp>
      <p:sp>
        <p:nvSpPr>
          <p:cNvPr id="3" name="Content Placeholder 2"/>
          <p:cNvSpPr>
            <a:spLocks noGrp="1"/>
          </p:cNvSpPr>
          <p:nvPr>
            <p:ph idx="1"/>
          </p:nvPr>
        </p:nvSpPr>
        <p:spPr>
          <a:xfrm>
            <a:off x="457200" y="1600201"/>
            <a:ext cx="8229600" cy="820687"/>
          </a:xfrm>
        </p:spPr>
        <p:txBody>
          <a:bodyPr/>
          <a:lstStyle/>
          <a:p>
            <a:pPr marL="0" indent="0">
              <a:buNone/>
            </a:pPr>
            <a:r>
              <a:rPr lang="en-US" altLang="en-US" sz="2000" dirty="0">
                <a:latin typeface="Times New Roman" pitchFamily="18" charset="0"/>
                <a:ea typeface="Calibri" pitchFamily="34" charset="0"/>
                <a:cs typeface="Times New Roman" pitchFamily="18" charset="0"/>
              </a:rPr>
              <a:t>Priestley, M. (1998) Constructions and Creations: idealism, materialism and disability theory, </a:t>
            </a:r>
            <a:r>
              <a:rPr lang="en-US" altLang="en-US" sz="2000" i="1" dirty="0">
                <a:latin typeface="Times New Roman" pitchFamily="18" charset="0"/>
                <a:ea typeface="Calibri" pitchFamily="34" charset="0"/>
                <a:cs typeface="Times New Roman" pitchFamily="18" charset="0"/>
              </a:rPr>
              <a:t>Disability and</a:t>
            </a:r>
            <a:r>
              <a:rPr lang="el-GR" altLang="en-US" sz="2000" i="1" dirty="0">
                <a:latin typeface="Times New Roman" pitchFamily="18" charset="0"/>
                <a:ea typeface="Calibri" pitchFamily="34" charset="0"/>
                <a:cs typeface="Times New Roman" pitchFamily="18" charset="0"/>
              </a:rPr>
              <a:t> </a:t>
            </a:r>
            <a:r>
              <a:rPr lang="en-US" altLang="en-US" sz="2000" i="1" dirty="0">
                <a:latin typeface="Times New Roman" pitchFamily="18" charset="0"/>
                <a:ea typeface="Calibri" pitchFamily="34" charset="0"/>
                <a:cs typeface="Times New Roman" pitchFamily="18" charset="0"/>
              </a:rPr>
              <a:t>Society</a:t>
            </a:r>
            <a:r>
              <a:rPr lang="en-US" altLang="en-US" sz="2000" dirty="0">
                <a:latin typeface="Times New Roman" pitchFamily="18" charset="0"/>
                <a:ea typeface="Calibri" pitchFamily="34" charset="0"/>
                <a:cs typeface="Times New Roman" pitchFamily="18" charset="0"/>
              </a:rPr>
              <a:t>, Vol.13, No 1, pp. 75-94</a:t>
            </a:r>
            <a:r>
              <a:rPr lang="en-US" altLang="en-US" sz="2000" dirty="0" smtClean="0">
                <a:latin typeface="Times New Roman" pitchFamily="18" charset="0"/>
                <a:ea typeface="Calibri" pitchFamily="34" charset="0"/>
                <a:cs typeface="Times New Roman" pitchFamily="18" charset="0"/>
              </a:rPr>
              <a:t>.</a:t>
            </a:r>
            <a:endParaRPr lang="el-GR" altLang="en-US" sz="2000" dirty="0" smtClean="0">
              <a:latin typeface="Times New Roman" pitchFamily="18" charset="0"/>
              <a:ea typeface="Calibri" pitchFamily="34" charset="0"/>
              <a:cs typeface="Times New Roman" pitchFamily="18" charset="0"/>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66298290"/>
              </p:ext>
            </p:extLst>
          </p:nvPr>
        </p:nvGraphicFramePr>
        <p:xfrm>
          <a:off x="179512" y="2282286"/>
          <a:ext cx="8856985" cy="4287728"/>
        </p:xfrm>
        <a:graphic>
          <a:graphicData uri="http://schemas.openxmlformats.org/drawingml/2006/table">
            <a:tbl>
              <a:tblPr firstRow="1" bandRow="1">
                <a:tableStyleId>{5C22544A-7EE6-4342-B048-85BDC9FD1C3A}</a:tableStyleId>
              </a:tblPr>
              <a:tblGrid>
                <a:gridCol w="1274455"/>
                <a:gridCol w="4123235"/>
                <a:gridCol w="3459295"/>
              </a:tblGrid>
              <a:tr h="346664">
                <a:tc>
                  <a:txBody>
                    <a:bodyPr/>
                    <a:lstStyle/>
                    <a:p>
                      <a:r>
                        <a:rPr kumimoji="0" lang="el-GR" sz="1200" u="none" strike="noStrike" cap="none" normalizeH="0" baseline="0" dirty="0" smtClean="0">
                          <a:ln>
                            <a:noFill/>
                          </a:ln>
                          <a:effectLst/>
                        </a:rPr>
                        <a:t>ΠΡΟΣΕΓΓΙΣΗ</a:t>
                      </a:r>
                      <a:endParaRPr lang="en-US" sz="1200" dirty="0"/>
                    </a:p>
                  </a:txBody>
                  <a:tcPr/>
                </a:tc>
                <a:tc>
                  <a:txBody>
                    <a:bodyPr/>
                    <a:lstStyle/>
                    <a:p>
                      <a:r>
                        <a:rPr kumimoji="0" lang="el-GR" sz="1200" u="none" strike="noStrike" cap="none" normalizeH="0" baseline="0" dirty="0" smtClean="0">
                          <a:ln>
                            <a:noFill/>
                          </a:ln>
                          <a:effectLst/>
                        </a:rPr>
                        <a:t>ΥΛΙΣΤΙΚΗ </a:t>
                      </a:r>
                      <a:endParaRPr lang="en-US" sz="1200" dirty="0"/>
                    </a:p>
                  </a:txBody>
                  <a:tcPr/>
                </a:tc>
                <a:tc>
                  <a:txBody>
                    <a:bodyPr/>
                    <a:lstStyle/>
                    <a:p>
                      <a:r>
                        <a:rPr kumimoji="0" lang="el-GR" sz="1200" u="none" strike="noStrike" cap="none" normalizeH="0" baseline="0" dirty="0" smtClean="0">
                          <a:ln>
                            <a:noFill/>
                          </a:ln>
                          <a:effectLst/>
                        </a:rPr>
                        <a:t>ΙΔΕΑΛΙΣΤΙΚΗ </a:t>
                      </a:r>
                      <a:endParaRPr lang="en-US" sz="1200" dirty="0"/>
                    </a:p>
                  </a:txBody>
                  <a:tcPr/>
                </a:tc>
              </a:tr>
              <a:tr h="1708032">
                <a:tc>
                  <a:txBody>
                    <a:bodyPr/>
                    <a:lstStyle/>
                    <a:p>
                      <a:r>
                        <a:rPr kumimoji="0" lang="el-GR" sz="1200" u="none" strike="noStrike" cap="none" normalizeH="0" baseline="0" dirty="0" smtClean="0">
                          <a:ln>
                            <a:noFill/>
                          </a:ln>
                          <a:effectLst/>
                        </a:rPr>
                        <a:t>ΝΟΜΙΝΑΛΙΣΤΙΚΗ</a:t>
                      </a:r>
                      <a:endParaRPr lang="en-US" sz="120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Υποκειμενικός υλισμός.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Τα κοινωνικά φαινόμενα δεν έχουν πραγματική υπόσταση πέρα της ατομικής ύλης.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Τα κοινωνικά φαινόμενα διαμορφώνονται, μορφοποιούνται από τη βιολογία.</a:t>
                      </a:r>
                      <a:endParaRPr kumimoji="0" lang="en-US" sz="1200" u="sng"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Εμπειρισμός, βιολογικός ντετερμινισμός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Υποκειμενικός ιδεαλισμός.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Τα κοινωνικά φαινόμενα δεν έχουν πραγματική υπόσταση πέρα των εμπειριών των ατόμων.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Τα κοινωνικά φαινόμενα μπορεί να διαμορφωθούν από τις αντιλήψεις και τις πεποιθήσεις των ατόμων.</a:t>
                      </a:r>
                      <a:endParaRPr kumimoji="0" lang="en-US" sz="1200" u="sng"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Συμβολική αλληλεπίδραση, φαινομενολογία, ερμηνευτικά παραδείγματα, φεμινιστική ψυχολογία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a:tc>
              </a:tr>
              <a:tr h="1884118">
                <a:tc>
                  <a:txBody>
                    <a:bodyPr/>
                    <a:lstStyle/>
                    <a:p>
                      <a:r>
                        <a:rPr kumimoji="0" lang="el-GR" sz="1200" u="none" strike="noStrike" cap="none" normalizeH="0" baseline="0" dirty="0" smtClean="0">
                          <a:ln>
                            <a:noFill/>
                          </a:ln>
                          <a:effectLst/>
                        </a:rPr>
                        <a:t>ΡΕΑΛΙΣΤΙΚΗ </a:t>
                      </a:r>
                      <a:endParaRPr lang="en-US" sz="120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ΙΙΙ</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Αντικειμενικός υλισμός.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υλιστική κοινωνία υφίσταται πέρα των ατόμων.</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Τα κοινωνικά φαινόμενα μπορούν να διαμορφωθούν από πολιτικές και οικονομικές δομές.</a:t>
                      </a:r>
                      <a:endParaRPr kumimoji="0" lang="en-US" sz="1200" u="sng"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Ιστορικός υλισμός, φεμινιστικός στρουκτουραλισμός,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Κοινωνικός </a:t>
                      </a:r>
                      <a:r>
                        <a:rPr kumimoji="0" lang="el-GR" sz="1200" u="none" strike="noStrike" cap="none" normalizeH="0" baseline="0" dirty="0" err="1" smtClean="0">
                          <a:ln>
                            <a:noFill/>
                          </a:ln>
                          <a:effectLst/>
                        </a:rPr>
                        <a:t>δημιουργισμός</a:t>
                      </a:r>
                      <a:r>
                        <a:rPr kumimoji="0" lang="el-GR" sz="1200" u="none" strike="noStrike" cap="none" normalizeH="0" baseline="0" dirty="0" smtClean="0">
                          <a:ln>
                            <a:noFill/>
                          </a:ln>
                          <a:effectLst/>
                        </a:rPr>
                        <a:t>,</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Μαρξιστική ανάλυση </a:t>
                      </a:r>
                      <a:endParaRPr kumimoji="0" lang="en-US" sz="1200" u="none" strike="noStrike" cap="none" normalizeH="0" baseline="0" dirty="0" smtClean="0">
                        <a:ln>
                          <a:noFill/>
                        </a:ln>
                        <a:effectLst/>
                      </a:endParaRPr>
                    </a:p>
                    <a:p>
                      <a:endParaRPr lang="en-US" sz="1200" b="0" dirty="0"/>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ΘΕΣΗ </a:t>
                      </a:r>
                      <a:r>
                        <a:rPr kumimoji="0" lang="en-US" sz="1200" u="none" strike="noStrike" cap="none" normalizeH="0" baseline="0" dirty="0" smtClean="0">
                          <a:ln>
                            <a:noFill/>
                          </a:ln>
                          <a:effectLst/>
                        </a:rPr>
                        <a:t>IV</a:t>
                      </a: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Αντικειμενικός ιδεαλισμός</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Η ιδεαλιστική κοινωνία υφίσταται πέρα των ατόμων.</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sng" strike="noStrike" cap="none" normalizeH="0" baseline="0" dirty="0" smtClean="0">
                          <a:ln>
                            <a:noFill/>
                          </a:ln>
                          <a:effectLst/>
                        </a:rPr>
                        <a:t>Τα κοινωνικά φαινόμενα μπορούν να διαμορφωθούν από τις κοινωνικές αξίες, την κουλτούρα, </a:t>
                      </a:r>
                      <a:r>
                        <a:rPr kumimoji="0" lang="el-GR" sz="1200" u="sng" strike="noStrike" cap="none" normalizeH="0" baseline="0" dirty="0" err="1" smtClean="0">
                          <a:ln>
                            <a:noFill/>
                          </a:ln>
                          <a:effectLst/>
                        </a:rPr>
                        <a:t>κ.λ.π</a:t>
                      </a:r>
                      <a:r>
                        <a:rPr kumimoji="0" lang="el-GR" sz="1200" u="sng" strike="noStrike" cap="none" normalizeH="0" baseline="0" dirty="0" smtClean="0">
                          <a:ln>
                            <a:noFill/>
                          </a:ln>
                          <a:effectLst/>
                        </a:rPr>
                        <a:t>.</a:t>
                      </a:r>
                      <a:endParaRPr kumimoji="0" lang="en-US" sz="1200" u="sng"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200" u="none" strike="noStrike" cap="none" normalizeH="0" baseline="0" dirty="0" smtClean="0">
                          <a:ln>
                            <a:noFill/>
                          </a:ln>
                          <a:effectLst/>
                        </a:rPr>
                        <a:t>Θετικιστική κοινωνιολογία, κοινωνικός κονστρουκτιβισμός και πολιτισμικός σχετικισμός. </a:t>
                      </a:r>
                      <a:endParaRPr kumimoji="0" lang="en-US" sz="1200" u="none" strike="noStrike" cap="none" normalizeH="0" baseline="0" dirty="0" smtClean="0">
                        <a:ln>
                          <a:noFill/>
                        </a:ln>
                        <a:effectLst/>
                      </a:endParaRPr>
                    </a:p>
                    <a:p>
                      <a:endParaRPr lang="en-US" sz="1200" b="0" dirty="0"/>
                    </a:p>
                  </a:txBody>
                  <a:tcPr/>
                </a:tc>
              </a:tr>
            </a:tbl>
          </a:graphicData>
        </a:graphic>
      </p:graphicFrame>
    </p:spTree>
    <p:extLst>
      <p:ext uri="{BB962C8B-B14F-4D97-AF65-F5344CB8AC3E}">
        <p14:creationId xmlns:p14="http://schemas.microsoft.com/office/powerpoint/2010/main" val="2060782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Ειδική αγωγή: Ένας </a:t>
            </a:r>
            <a:r>
              <a:rPr lang="el-GR" dirty="0" err="1"/>
              <a:t>πολυεπιστημονικός</a:t>
            </a:r>
            <a:r>
              <a:rPr lang="el-GR" dirty="0"/>
              <a:t> </a:t>
            </a:r>
            <a:r>
              <a:rPr lang="el-GR" dirty="0"/>
              <a:t>κλάδος (1)</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0"/>
              </a:spcBef>
              <a:buFont typeface="Wingdings" panose="05000000000000000000" pitchFamily="2" charset="2"/>
              <a:buChar char="§"/>
              <a:defRPr/>
            </a:pPr>
            <a:r>
              <a:rPr lang="el-GR" dirty="0"/>
              <a:t>Έχουν καταγραφεί </a:t>
            </a:r>
            <a:r>
              <a:rPr lang="el-GR" b="1" dirty="0"/>
              <a:t>52 όροι</a:t>
            </a:r>
            <a:r>
              <a:rPr lang="el-GR" dirty="0"/>
              <a:t> που αφορούν τη συνεργασία οργανισμών και διαφόρων επιστημονικών ειδικοτήτων γεγονός το οποίο υποδηλώνει το «αδιέξοδο των όρων» (</a:t>
            </a:r>
            <a:r>
              <a:rPr lang="en-US" dirty="0" err="1"/>
              <a:t>Leathard</a:t>
            </a:r>
            <a:r>
              <a:rPr lang="el-GR" dirty="0"/>
              <a:t>, 1994).</a:t>
            </a:r>
          </a:p>
          <a:p>
            <a:pPr>
              <a:lnSpc>
                <a:spcPct val="120000"/>
              </a:lnSpc>
              <a:spcBef>
                <a:spcPts val="0"/>
              </a:spcBef>
              <a:buFont typeface="Wingdings" panose="05000000000000000000" pitchFamily="2" charset="2"/>
              <a:buChar char="§"/>
              <a:defRPr/>
            </a:pPr>
            <a:r>
              <a:rPr lang="el-GR" dirty="0"/>
              <a:t>Ορισμένοι μελετητές χρησιμοποιούν τον </a:t>
            </a:r>
            <a:r>
              <a:rPr lang="el-GR" u="sng" dirty="0"/>
              <a:t>όρο </a:t>
            </a:r>
            <a:r>
              <a:rPr lang="el-GR" b="1" u="sng" dirty="0" err="1"/>
              <a:t>πολυεπιστημονική</a:t>
            </a:r>
            <a:r>
              <a:rPr lang="el-GR" dirty="0"/>
              <a:t> (</a:t>
            </a:r>
            <a:r>
              <a:rPr lang="en-US" dirty="0"/>
              <a:t>multidisciplinary</a:t>
            </a:r>
            <a:r>
              <a:rPr lang="el-GR" dirty="0"/>
              <a:t>) για να δηλώσουν τη συνεργασία διαφόρων επιστημών ή οργανισμών ανεξάρτητα από τη θετική ή την αρνητική πορεία αυτής της εργασίας.</a:t>
            </a:r>
          </a:p>
          <a:p>
            <a:pPr>
              <a:lnSpc>
                <a:spcPct val="120000"/>
              </a:lnSpc>
              <a:spcBef>
                <a:spcPts val="0"/>
              </a:spcBef>
              <a:buFont typeface="Wingdings" panose="05000000000000000000" pitchFamily="2" charset="2"/>
              <a:buChar char="§"/>
              <a:defRPr/>
            </a:pPr>
            <a:r>
              <a:rPr lang="el-GR" dirty="0"/>
              <a:t>Άλλοι πάλι, χειρίζονται τον ίδιο όρο για να δηλώσουν την ικανοποιητική συνεργασία μεταξύ μελών διαφορετικών επιστημονικών ειδικοτήτων. Για παράδειγμα οι </a:t>
            </a:r>
            <a:r>
              <a:rPr lang="en-US" dirty="0" err="1"/>
              <a:t>Orelove</a:t>
            </a:r>
            <a:r>
              <a:rPr lang="en-US" dirty="0"/>
              <a:t> and </a:t>
            </a:r>
            <a:r>
              <a:rPr lang="en-US" dirty="0" err="1"/>
              <a:t>Sobsey</a:t>
            </a:r>
            <a:r>
              <a:rPr lang="el-GR" dirty="0"/>
              <a:t> (1991) ορίζουν την </a:t>
            </a:r>
            <a:r>
              <a:rPr lang="el-GR" b="1" dirty="0" err="1"/>
              <a:t>πολυεπιστημονική</a:t>
            </a:r>
            <a:r>
              <a:rPr lang="el-GR" b="1" dirty="0"/>
              <a:t> συνεργασία ως την παράπλευρη εργασία μεταξύ οργανισμών.</a:t>
            </a:r>
          </a:p>
          <a:p>
            <a:endParaRPr lang="en-US" dirty="0"/>
          </a:p>
        </p:txBody>
      </p:sp>
    </p:spTree>
    <p:extLst>
      <p:ext uri="{BB962C8B-B14F-4D97-AF65-F5344CB8AC3E}">
        <p14:creationId xmlns:p14="http://schemas.microsoft.com/office/powerpoint/2010/main" val="3053561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Ειδική αγωγή: Ένας </a:t>
            </a:r>
            <a:r>
              <a:rPr lang="el-GR" dirty="0" err="1"/>
              <a:t>πολυεπιστημονικός</a:t>
            </a:r>
            <a:r>
              <a:rPr lang="el-GR" dirty="0"/>
              <a:t> </a:t>
            </a:r>
            <a:r>
              <a:rPr lang="el-GR" dirty="0"/>
              <a:t>κλάδος (2)</a:t>
            </a:r>
            <a:endParaRPr lang="en-US" dirty="0"/>
          </a:p>
        </p:txBody>
      </p:sp>
      <p:sp>
        <p:nvSpPr>
          <p:cNvPr id="3" name="Content Placeholder 2"/>
          <p:cNvSpPr>
            <a:spLocks noGrp="1"/>
          </p:cNvSpPr>
          <p:nvPr>
            <p:ph idx="1"/>
          </p:nvPr>
        </p:nvSpPr>
        <p:spPr/>
        <p:txBody>
          <a:bodyPr>
            <a:normAutofit lnSpcReduction="10000"/>
          </a:bodyPr>
          <a:lstStyle/>
          <a:p>
            <a:pPr>
              <a:lnSpc>
                <a:spcPct val="90000"/>
              </a:lnSpc>
              <a:buFont typeface="Wingdings" panose="05000000000000000000" pitchFamily="2" charset="2"/>
              <a:buChar char="§"/>
              <a:defRPr/>
            </a:pPr>
            <a:r>
              <a:rPr lang="el-GR" dirty="0"/>
              <a:t>Επίσης, έχει χρησιμοποιηθεί ο όρος </a:t>
            </a:r>
            <a:r>
              <a:rPr lang="el-GR" b="1" dirty="0" err="1"/>
              <a:t>ενδο</a:t>
            </a:r>
            <a:r>
              <a:rPr lang="el-GR" b="1" dirty="0"/>
              <a:t>(δια)επιστημονική</a:t>
            </a:r>
            <a:r>
              <a:rPr lang="el-GR" dirty="0"/>
              <a:t> (</a:t>
            </a:r>
            <a:r>
              <a:rPr lang="en-US" dirty="0"/>
              <a:t>interdisciplinary</a:t>
            </a:r>
            <a:r>
              <a:rPr lang="el-GR" dirty="0"/>
              <a:t>) συνεργασία κατά την οποία μέλη οργανισμών συναντώνται μεταξύ τους και ανταλλάσσουν πληροφορίες.</a:t>
            </a:r>
          </a:p>
          <a:p>
            <a:pPr>
              <a:lnSpc>
                <a:spcPct val="90000"/>
              </a:lnSpc>
              <a:buFont typeface="Wingdings" panose="05000000000000000000" pitchFamily="2" charset="2"/>
              <a:buChar char="§"/>
              <a:defRPr/>
            </a:pPr>
            <a:r>
              <a:rPr lang="el-GR" dirty="0"/>
              <a:t>Τέλος, χρησιμοποιείται ο όρος </a:t>
            </a:r>
            <a:r>
              <a:rPr lang="el-GR" b="1" dirty="0"/>
              <a:t>διεπιστημονική </a:t>
            </a:r>
            <a:r>
              <a:rPr lang="el-GR" dirty="0"/>
              <a:t>(</a:t>
            </a:r>
            <a:r>
              <a:rPr lang="en-US" dirty="0" err="1"/>
              <a:t>transdisciplinary</a:t>
            </a:r>
            <a:r>
              <a:rPr lang="el-GR" dirty="0"/>
              <a:t>)  συνεργασία στο καθεστώς της οποίας μέλη οργανισμών συνεργάζονται ανταλλάσσοντας απόψεις, πληροφορίες και ευθύνες.</a:t>
            </a:r>
          </a:p>
          <a:p>
            <a:endParaRPr lang="en-US" dirty="0"/>
          </a:p>
        </p:txBody>
      </p:sp>
    </p:spTree>
    <p:extLst>
      <p:ext uri="{BB962C8B-B14F-4D97-AF65-F5344CB8AC3E}">
        <p14:creationId xmlns:p14="http://schemas.microsoft.com/office/powerpoint/2010/main" val="135074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Ειδική αγωγή: Ένας </a:t>
            </a:r>
            <a:r>
              <a:rPr lang="el-GR" dirty="0" err="1"/>
              <a:t>πολυεπιστημονικός</a:t>
            </a:r>
            <a:r>
              <a:rPr lang="el-GR" dirty="0"/>
              <a:t> </a:t>
            </a:r>
            <a:r>
              <a:rPr lang="el-GR" dirty="0"/>
              <a:t>κλάδος (3)</a:t>
            </a:r>
            <a:endParaRPr lang="en-US" dirty="0"/>
          </a:p>
        </p:txBody>
      </p:sp>
      <p:sp>
        <p:nvSpPr>
          <p:cNvPr id="3" name="Content Placeholder 2"/>
          <p:cNvSpPr>
            <a:spLocks noGrp="1"/>
          </p:cNvSpPr>
          <p:nvPr>
            <p:ph idx="1"/>
          </p:nvPr>
        </p:nvSpPr>
        <p:spPr/>
        <p:txBody>
          <a:bodyPr>
            <a:normAutofit fontScale="85000" lnSpcReduction="10000"/>
          </a:bodyPr>
          <a:lstStyle/>
          <a:p>
            <a:pPr>
              <a:lnSpc>
                <a:spcPct val="80000"/>
              </a:lnSpc>
              <a:buFont typeface="Wingdings" panose="05000000000000000000" pitchFamily="2" charset="2"/>
              <a:buChar char="§"/>
              <a:defRPr/>
            </a:pPr>
            <a:r>
              <a:rPr lang="el-GR" dirty="0" smtClean="0"/>
              <a:t>Ο </a:t>
            </a:r>
            <a:r>
              <a:rPr lang="el-GR" dirty="0"/>
              <a:t>όρος </a:t>
            </a:r>
            <a:r>
              <a:rPr lang="el-GR" b="1" dirty="0"/>
              <a:t>διεπιστημονική</a:t>
            </a:r>
            <a:r>
              <a:rPr lang="el-GR" dirty="0"/>
              <a:t> συνεργασία έχει χρησιμοποιηθεί κυρίως στις Ηνωμένες Πολιτείες της Αμερικής και πολύ λιγότερο στη Μεγάλη Βρετανία.</a:t>
            </a:r>
          </a:p>
          <a:p>
            <a:pPr>
              <a:lnSpc>
                <a:spcPct val="80000"/>
              </a:lnSpc>
              <a:buFont typeface="Wingdings" panose="05000000000000000000" pitchFamily="2" charset="2"/>
              <a:buChar char="§"/>
              <a:defRPr/>
            </a:pPr>
            <a:r>
              <a:rPr lang="el-GR" dirty="0"/>
              <a:t>Στη Μεγάλη Βρετανία χρησιμοποιείται κυρίως, ο όρος </a:t>
            </a:r>
            <a:r>
              <a:rPr lang="el-GR" b="1" dirty="0"/>
              <a:t>συνεργασία</a:t>
            </a:r>
            <a:r>
              <a:rPr lang="el-GR" dirty="0"/>
              <a:t> (</a:t>
            </a:r>
            <a:r>
              <a:rPr lang="en-US" dirty="0"/>
              <a:t>collaboration</a:t>
            </a:r>
            <a:r>
              <a:rPr lang="el-GR" dirty="0"/>
              <a:t>) για να δηλώσει την από κοινού εργασία διαφορετικών οργανισμών. </a:t>
            </a:r>
          </a:p>
          <a:p>
            <a:pPr>
              <a:lnSpc>
                <a:spcPct val="80000"/>
              </a:lnSpc>
              <a:buFont typeface="Wingdings" panose="05000000000000000000" pitchFamily="2" charset="2"/>
              <a:buChar char="§"/>
              <a:defRPr/>
            </a:pPr>
            <a:r>
              <a:rPr lang="el-GR" dirty="0"/>
              <a:t>Ο όρος </a:t>
            </a:r>
            <a:r>
              <a:rPr lang="el-GR" b="1" dirty="0"/>
              <a:t>συνεργασία</a:t>
            </a:r>
            <a:r>
              <a:rPr lang="el-GR" dirty="0"/>
              <a:t> (</a:t>
            </a:r>
            <a:r>
              <a:rPr lang="en-US" dirty="0"/>
              <a:t>collaboration</a:t>
            </a:r>
            <a:r>
              <a:rPr lang="el-GR" dirty="0"/>
              <a:t>) σημαίνει την από κοινού δέσμευση ως προς τις συναντήσεις των μελών, σημαίνει ενιαίο σχεδιασμό του πλάνου εργασίας, σημαίνει την αποτελεσματική συνεργασία. Σε αυτή τη συνεργασία συμπεριλαμβάνονται οι οικογένειες αναπήρων, το βοηθητικό προσωπικό των ιδρυμάτων καθώς και οι ίδιοι οι ανάπηροι που όλοι καλούνται να συμμετέχουν στις αποφάσεις.</a:t>
            </a:r>
          </a:p>
        </p:txBody>
      </p:sp>
    </p:spTree>
    <p:extLst>
      <p:ext uri="{BB962C8B-B14F-4D97-AF65-F5344CB8AC3E}">
        <p14:creationId xmlns:p14="http://schemas.microsoft.com/office/powerpoint/2010/main" val="1922752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Ορισμοί </a:t>
            </a:r>
            <a:r>
              <a:rPr lang="el-GR" dirty="0"/>
              <a:t>της ειδικής </a:t>
            </a:r>
            <a:r>
              <a:rPr lang="el-GR" dirty="0"/>
              <a:t>αγωγής (1)</a:t>
            </a:r>
            <a:endParaRPr lang="en-US" dirty="0"/>
          </a:p>
        </p:txBody>
      </p:sp>
      <p:sp>
        <p:nvSpPr>
          <p:cNvPr id="3" name="Content Placeholder 2"/>
          <p:cNvSpPr>
            <a:spLocks noGrp="1"/>
          </p:cNvSpPr>
          <p:nvPr>
            <p:ph idx="1"/>
          </p:nvPr>
        </p:nvSpPr>
        <p:spPr/>
        <p:txBody>
          <a:bodyPr/>
          <a:lstStyle/>
          <a:p>
            <a:pPr marL="0" indent="0">
              <a:lnSpc>
                <a:spcPct val="90000"/>
              </a:lnSpc>
              <a:buNone/>
              <a:defRPr/>
            </a:pPr>
            <a:r>
              <a:rPr lang="el-GR" dirty="0"/>
              <a:t>Στην προσπάθεια ορισμού της ειδικής αγωγής γίνεται συνήθως εκτενής αναφορά στο αντικείμενο της ειδικής αγωγής και λιγότερο στην επιστημονική της διάσταση. </a:t>
            </a:r>
            <a:endParaRPr lang="en-US" dirty="0"/>
          </a:p>
          <a:p>
            <a:pPr marL="0" indent="0">
              <a:lnSpc>
                <a:spcPct val="90000"/>
              </a:lnSpc>
              <a:buNone/>
              <a:defRPr/>
            </a:pPr>
            <a:r>
              <a:rPr lang="el-GR" dirty="0"/>
              <a:t>Οι πιθανοί λόγοι που οδηγούν στην προαναφερόμενη πρακτική είναι: </a:t>
            </a:r>
          </a:p>
          <a:p>
            <a:pPr>
              <a:lnSpc>
                <a:spcPct val="90000"/>
              </a:lnSpc>
              <a:buFont typeface="Wingdings" panose="05000000000000000000" pitchFamily="2" charset="2"/>
              <a:buChar char="§"/>
              <a:defRPr/>
            </a:pPr>
            <a:r>
              <a:rPr lang="el-GR" dirty="0"/>
              <a:t>η εφαρμοσμένη</a:t>
            </a:r>
            <a:r>
              <a:rPr lang="en-US" dirty="0"/>
              <a:t> </a:t>
            </a:r>
            <a:r>
              <a:rPr lang="el-GR" dirty="0"/>
              <a:t>προσέγγιση της ειδικής αγωγής και</a:t>
            </a:r>
          </a:p>
          <a:p>
            <a:pPr>
              <a:lnSpc>
                <a:spcPct val="90000"/>
              </a:lnSpc>
              <a:buFont typeface="Wingdings" panose="05000000000000000000" pitchFamily="2" charset="2"/>
              <a:buChar char="§"/>
              <a:defRPr/>
            </a:pPr>
            <a:r>
              <a:rPr lang="el-GR" dirty="0"/>
              <a:t>η ερμηνευτική προσέγγιση της αναπηρία. </a:t>
            </a:r>
            <a:endParaRPr lang="en-US" dirty="0"/>
          </a:p>
        </p:txBody>
      </p:sp>
    </p:spTree>
    <p:extLst>
      <p:ext uri="{BB962C8B-B14F-4D97-AF65-F5344CB8AC3E}">
        <p14:creationId xmlns:p14="http://schemas.microsoft.com/office/powerpoint/2010/main" val="2876656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Ειδική αγωγή: Ένας </a:t>
            </a:r>
            <a:r>
              <a:rPr lang="el-GR" dirty="0" err="1"/>
              <a:t>πολυεπιστημονικός</a:t>
            </a:r>
            <a:r>
              <a:rPr lang="el-GR" dirty="0"/>
              <a:t> </a:t>
            </a:r>
            <a:r>
              <a:rPr lang="el-GR" dirty="0"/>
              <a:t>κλάδος (4)</a:t>
            </a:r>
            <a:endParaRPr lang="en-US" dirty="0"/>
          </a:p>
        </p:txBody>
      </p:sp>
      <p:sp>
        <p:nvSpPr>
          <p:cNvPr id="3" name="Content Placeholder 2"/>
          <p:cNvSpPr>
            <a:spLocks noGrp="1"/>
          </p:cNvSpPr>
          <p:nvPr>
            <p:ph idx="1"/>
          </p:nvPr>
        </p:nvSpPr>
        <p:spPr/>
        <p:txBody>
          <a:bodyPr>
            <a:normAutofit/>
          </a:bodyPr>
          <a:lstStyle/>
          <a:p>
            <a:pPr>
              <a:lnSpc>
                <a:spcPct val="90000"/>
              </a:lnSpc>
              <a:buFont typeface="Wingdings" panose="05000000000000000000" pitchFamily="2" charset="2"/>
              <a:buChar char="§"/>
              <a:defRPr/>
            </a:pPr>
            <a:r>
              <a:rPr lang="el-GR" dirty="0"/>
              <a:t>Προτιμότερος προβάλει ο συνδυασμός των όρων </a:t>
            </a:r>
            <a:r>
              <a:rPr lang="el-GR" b="1" dirty="0" err="1"/>
              <a:t>πολυεπιστημονική</a:t>
            </a:r>
            <a:r>
              <a:rPr lang="el-GR" b="1" dirty="0"/>
              <a:t> συνεργασία </a:t>
            </a:r>
            <a:r>
              <a:rPr lang="el-GR" dirty="0"/>
              <a:t>(</a:t>
            </a:r>
            <a:r>
              <a:rPr lang="el-GR" dirty="0" err="1"/>
              <a:t>multidisciplinary</a:t>
            </a:r>
            <a:r>
              <a:rPr lang="el-GR" dirty="0"/>
              <a:t> </a:t>
            </a:r>
            <a:r>
              <a:rPr lang="el-GR" dirty="0" err="1"/>
              <a:t>collaboration</a:t>
            </a:r>
            <a:r>
              <a:rPr lang="el-GR" dirty="0"/>
              <a:t>) κατά την οποία μέλη διαφορετικών επιστημών και οργανισμών (συμπεριλαμβανομένου των οικογενειών, του βοηθητικού προσωπικού και των ανάπηρων) συνεργάζονται από κοινού με απώτερο στόχο τη μέγιστη δυνατή διασφάλιση ενός υψηλού βιοτικού, ποιοτικού επιπέδου ζωής των αναπήρων</a:t>
            </a:r>
            <a:r>
              <a:rPr lang="en-US" dirty="0"/>
              <a:t>.</a:t>
            </a:r>
            <a:endParaRPr lang="el-GR" dirty="0"/>
          </a:p>
        </p:txBody>
      </p:sp>
    </p:spTree>
    <p:extLst>
      <p:ext uri="{BB962C8B-B14F-4D97-AF65-F5344CB8AC3E}">
        <p14:creationId xmlns:p14="http://schemas.microsoft.com/office/powerpoint/2010/main" val="55494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Η σχέση της ειδικής αγωγής με άλλες </a:t>
            </a:r>
            <a:r>
              <a:rPr lang="el-GR" dirty="0"/>
              <a:t>επιστήμες</a:t>
            </a:r>
            <a:endParaRPr lang="en-US" dirty="0"/>
          </a:p>
        </p:txBody>
      </p:sp>
      <p:sp>
        <p:nvSpPr>
          <p:cNvPr id="3" name="Content Placeholder 2"/>
          <p:cNvSpPr>
            <a:spLocks noGrp="1"/>
          </p:cNvSpPr>
          <p:nvPr>
            <p:ph idx="1"/>
          </p:nvPr>
        </p:nvSpPr>
        <p:spPr>
          <a:xfrm>
            <a:off x="457200" y="1639341"/>
            <a:ext cx="8229600" cy="4525963"/>
          </a:xfrm>
        </p:spPr>
        <p:txBody>
          <a:bodyPr>
            <a:normAutofit fontScale="62500" lnSpcReduction="20000"/>
          </a:bodyPr>
          <a:lstStyle/>
          <a:p>
            <a:pPr marL="0" indent="0">
              <a:lnSpc>
                <a:spcPct val="120000"/>
              </a:lnSpc>
              <a:buNone/>
              <a:defRPr/>
            </a:pPr>
            <a:r>
              <a:rPr lang="el-GR" b="1" dirty="0"/>
              <a:t>Η Ειδική Αγωγή συνεργάζεται ερευνητικά με διαφορετικούς επιστημονικούς κλάδους όπως με τη(ν): </a:t>
            </a:r>
            <a:endParaRPr lang="el-GR" dirty="0"/>
          </a:p>
          <a:p>
            <a:pPr>
              <a:lnSpc>
                <a:spcPct val="80000"/>
              </a:lnSpc>
              <a:buFont typeface="Wingdings" panose="05000000000000000000" pitchFamily="2" charset="2"/>
              <a:buChar char="§"/>
              <a:defRPr/>
            </a:pPr>
            <a:r>
              <a:rPr lang="el-GR" dirty="0"/>
              <a:t>Γενική παιδαγωγική</a:t>
            </a:r>
          </a:p>
          <a:p>
            <a:pPr>
              <a:lnSpc>
                <a:spcPct val="80000"/>
              </a:lnSpc>
              <a:buFont typeface="Wingdings" panose="05000000000000000000" pitchFamily="2" charset="2"/>
              <a:buChar char="§"/>
              <a:defRPr/>
            </a:pPr>
            <a:r>
              <a:rPr lang="el-GR" dirty="0"/>
              <a:t>Ψυχολογία</a:t>
            </a:r>
          </a:p>
          <a:p>
            <a:pPr>
              <a:lnSpc>
                <a:spcPct val="80000"/>
              </a:lnSpc>
              <a:buFont typeface="Wingdings" panose="05000000000000000000" pitchFamily="2" charset="2"/>
              <a:buChar char="§"/>
              <a:defRPr/>
            </a:pPr>
            <a:r>
              <a:rPr lang="el-GR" dirty="0"/>
              <a:t>Κοινωνιολογία</a:t>
            </a:r>
          </a:p>
          <a:p>
            <a:pPr>
              <a:lnSpc>
                <a:spcPct val="80000"/>
              </a:lnSpc>
              <a:buFont typeface="Wingdings" panose="05000000000000000000" pitchFamily="2" charset="2"/>
              <a:buChar char="§"/>
              <a:defRPr/>
            </a:pPr>
            <a:r>
              <a:rPr lang="el-GR" dirty="0"/>
              <a:t>Ανθρωπολογία /Εθνογραφία</a:t>
            </a:r>
          </a:p>
          <a:p>
            <a:pPr>
              <a:lnSpc>
                <a:spcPct val="80000"/>
              </a:lnSpc>
              <a:buFont typeface="Wingdings" panose="05000000000000000000" pitchFamily="2" charset="2"/>
              <a:buChar char="§"/>
              <a:defRPr/>
            </a:pPr>
            <a:r>
              <a:rPr lang="el-GR" dirty="0"/>
              <a:t>Γλωσσολογία</a:t>
            </a:r>
          </a:p>
          <a:p>
            <a:pPr>
              <a:lnSpc>
                <a:spcPct val="80000"/>
              </a:lnSpc>
              <a:buFont typeface="Wingdings" panose="05000000000000000000" pitchFamily="2" charset="2"/>
              <a:buChar char="§"/>
              <a:defRPr/>
            </a:pPr>
            <a:r>
              <a:rPr lang="el-GR" dirty="0"/>
              <a:t>Φιλοσοφία</a:t>
            </a:r>
          </a:p>
          <a:p>
            <a:pPr>
              <a:lnSpc>
                <a:spcPct val="80000"/>
              </a:lnSpc>
              <a:buFont typeface="Wingdings" panose="05000000000000000000" pitchFamily="2" charset="2"/>
              <a:buChar char="§"/>
              <a:defRPr/>
            </a:pPr>
            <a:r>
              <a:rPr lang="el-GR" dirty="0"/>
              <a:t>Ιστορία</a:t>
            </a:r>
          </a:p>
          <a:p>
            <a:pPr>
              <a:lnSpc>
                <a:spcPct val="80000"/>
              </a:lnSpc>
              <a:buFont typeface="Wingdings" panose="05000000000000000000" pitchFamily="2" charset="2"/>
              <a:buChar char="§"/>
              <a:defRPr/>
            </a:pPr>
            <a:r>
              <a:rPr lang="el-GR" dirty="0"/>
              <a:t>Ιατρική</a:t>
            </a:r>
          </a:p>
          <a:p>
            <a:pPr>
              <a:lnSpc>
                <a:spcPct val="80000"/>
              </a:lnSpc>
              <a:buFont typeface="Wingdings" panose="05000000000000000000" pitchFamily="2" charset="2"/>
              <a:buChar char="§"/>
              <a:defRPr/>
            </a:pPr>
            <a:r>
              <a:rPr lang="el-GR" dirty="0"/>
              <a:t>Νομική</a:t>
            </a:r>
          </a:p>
          <a:p>
            <a:pPr>
              <a:lnSpc>
                <a:spcPct val="80000"/>
              </a:lnSpc>
              <a:buFont typeface="Wingdings" panose="05000000000000000000" pitchFamily="2" charset="2"/>
              <a:buChar char="§"/>
              <a:defRPr/>
            </a:pPr>
            <a:r>
              <a:rPr lang="el-GR" dirty="0"/>
              <a:t>Πληροφορική (Νέες τεχνολογίες)</a:t>
            </a:r>
          </a:p>
          <a:p>
            <a:pPr>
              <a:lnSpc>
                <a:spcPct val="80000"/>
              </a:lnSpc>
              <a:buFont typeface="Wingdings" panose="05000000000000000000" pitchFamily="2" charset="2"/>
              <a:buChar char="§"/>
              <a:defRPr/>
            </a:pPr>
            <a:r>
              <a:rPr lang="el-GR" dirty="0"/>
              <a:t>Αρχιτεκτονική κ.α.</a:t>
            </a:r>
          </a:p>
          <a:p>
            <a:endParaRPr lang="en-US" dirty="0"/>
          </a:p>
        </p:txBody>
      </p:sp>
    </p:spTree>
    <p:extLst>
      <p:ext uri="{BB962C8B-B14F-4D97-AF65-F5344CB8AC3E}">
        <p14:creationId xmlns:p14="http://schemas.microsoft.com/office/powerpoint/2010/main" val="72781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vert="horz" lIns="91440" tIns="45720" rIns="91440" bIns="45720" rtlCol="0" anchor="ctr">
            <a:noAutofit/>
          </a:bodyPr>
          <a:lstStyle/>
          <a:p>
            <a:r>
              <a:rPr lang="el-GR" sz="3600" dirty="0"/>
              <a:t>Η Ειδική Αγωγή συνεργάζεται για την εφαρμογή των ειδικών προγραμμάτων με τους παρακάτω ειδικούς </a:t>
            </a:r>
            <a:r>
              <a:rPr lang="el-GR" sz="3600" dirty="0"/>
              <a:t>επαγγελματίες</a:t>
            </a:r>
            <a:endParaRPr lang="en-US" sz="3600" dirty="0"/>
          </a:p>
        </p:txBody>
      </p:sp>
      <p:sp>
        <p:nvSpPr>
          <p:cNvPr id="3" name="Content Placeholder 2"/>
          <p:cNvSpPr>
            <a:spLocks noGrp="1"/>
          </p:cNvSpPr>
          <p:nvPr>
            <p:ph idx="1"/>
          </p:nvPr>
        </p:nvSpPr>
        <p:spPr>
          <a:xfrm>
            <a:off x="457200" y="1883965"/>
            <a:ext cx="8229600" cy="4209331"/>
          </a:xfrm>
        </p:spPr>
        <p:txBody>
          <a:bodyPr>
            <a:normAutofit fontScale="85000" lnSpcReduction="20000"/>
          </a:bodyPr>
          <a:lstStyle/>
          <a:p>
            <a:pPr>
              <a:lnSpc>
                <a:spcPct val="90000"/>
              </a:lnSpc>
              <a:buFont typeface="Wingdings" panose="05000000000000000000" pitchFamily="2" charset="2"/>
              <a:buChar char="§"/>
              <a:defRPr/>
            </a:pPr>
            <a:r>
              <a:rPr lang="el-GR" dirty="0"/>
              <a:t>Κοινωνικούς λειτουργούς</a:t>
            </a:r>
          </a:p>
          <a:p>
            <a:pPr>
              <a:lnSpc>
                <a:spcPct val="90000"/>
              </a:lnSpc>
              <a:buFont typeface="Wingdings" panose="05000000000000000000" pitchFamily="2" charset="2"/>
              <a:buChar char="§"/>
              <a:defRPr/>
            </a:pPr>
            <a:r>
              <a:rPr lang="el-GR" dirty="0"/>
              <a:t>Λογοθεραπευτές </a:t>
            </a:r>
          </a:p>
          <a:p>
            <a:pPr>
              <a:lnSpc>
                <a:spcPct val="90000"/>
              </a:lnSpc>
              <a:buFont typeface="Wingdings" panose="05000000000000000000" pitchFamily="2" charset="2"/>
              <a:buChar char="§"/>
              <a:defRPr/>
            </a:pPr>
            <a:r>
              <a:rPr lang="el-GR" dirty="0" err="1"/>
              <a:t>Εργοθεραπευτές</a:t>
            </a:r>
            <a:endParaRPr lang="el-GR" dirty="0"/>
          </a:p>
          <a:p>
            <a:pPr>
              <a:lnSpc>
                <a:spcPct val="90000"/>
              </a:lnSpc>
              <a:buFont typeface="Wingdings" panose="05000000000000000000" pitchFamily="2" charset="2"/>
              <a:buChar char="§"/>
              <a:defRPr/>
            </a:pPr>
            <a:r>
              <a:rPr lang="el-GR" dirty="0"/>
              <a:t>Φυσιοθεραπευτές</a:t>
            </a:r>
          </a:p>
          <a:p>
            <a:pPr>
              <a:lnSpc>
                <a:spcPct val="90000"/>
              </a:lnSpc>
              <a:buFont typeface="Wingdings" panose="05000000000000000000" pitchFamily="2" charset="2"/>
              <a:buChar char="§"/>
              <a:defRPr/>
            </a:pPr>
            <a:r>
              <a:rPr lang="el-GR" dirty="0"/>
              <a:t>Διερμηνείς νοηματικής γλώσσας</a:t>
            </a:r>
          </a:p>
          <a:p>
            <a:pPr>
              <a:lnSpc>
                <a:spcPct val="90000"/>
              </a:lnSpc>
              <a:buFont typeface="Wingdings" panose="05000000000000000000" pitchFamily="2" charset="2"/>
              <a:buChar char="§"/>
              <a:defRPr/>
            </a:pPr>
            <a:r>
              <a:rPr lang="el-GR" dirty="0"/>
              <a:t>Ειδικούς προσανατολισμού και κινητικότητας (για άτομα με τύφλωση)</a:t>
            </a:r>
          </a:p>
          <a:p>
            <a:pPr>
              <a:lnSpc>
                <a:spcPct val="90000"/>
              </a:lnSpc>
              <a:buFont typeface="Wingdings" panose="05000000000000000000" pitchFamily="2" charset="2"/>
              <a:buChar char="§"/>
              <a:defRPr/>
            </a:pPr>
            <a:r>
              <a:rPr lang="el-GR" dirty="0"/>
              <a:t>Γυμναστές</a:t>
            </a:r>
          </a:p>
          <a:p>
            <a:pPr>
              <a:lnSpc>
                <a:spcPct val="90000"/>
              </a:lnSpc>
              <a:buFont typeface="Wingdings" panose="05000000000000000000" pitchFamily="2" charset="2"/>
              <a:buChar char="§"/>
              <a:defRPr/>
            </a:pPr>
            <a:r>
              <a:rPr lang="el-GR" dirty="0" err="1"/>
              <a:t>Μουσικοθεραπευτές</a:t>
            </a:r>
            <a:endParaRPr lang="el-GR" dirty="0"/>
          </a:p>
          <a:p>
            <a:pPr>
              <a:lnSpc>
                <a:spcPct val="90000"/>
              </a:lnSpc>
              <a:buFont typeface="Wingdings" panose="05000000000000000000" pitchFamily="2" charset="2"/>
              <a:buChar char="§"/>
              <a:defRPr/>
            </a:pPr>
            <a:r>
              <a:rPr lang="el-GR" dirty="0" err="1"/>
              <a:t>Δραμαθεραπευτές</a:t>
            </a:r>
            <a:r>
              <a:rPr lang="el-GR" dirty="0"/>
              <a:t>, κ.ά. </a:t>
            </a:r>
          </a:p>
          <a:p>
            <a:pPr marL="0" indent="0">
              <a:buNone/>
            </a:pPr>
            <a:endParaRPr lang="en-US" dirty="0"/>
          </a:p>
        </p:txBody>
      </p:sp>
    </p:spTree>
    <p:extLst>
      <p:ext uri="{BB962C8B-B14F-4D97-AF65-F5344CB8AC3E}">
        <p14:creationId xmlns:p14="http://schemas.microsoft.com/office/powerpoint/2010/main" val="4026447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26</a:t>
            </a:r>
            <a:endParaRPr lang="el-GR" dirty="0"/>
          </a:p>
        </p:txBody>
      </p:sp>
    </p:spTree>
    <p:extLst>
      <p:ext uri="{BB962C8B-B14F-4D97-AF65-F5344CB8AC3E}">
        <p14:creationId xmlns:p14="http://schemas.microsoft.com/office/powerpoint/2010/main" val="1002983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
        <p:nvSpPr>
          <p:cNvPr id="6"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27</a:t>
            </a:r>
            <a:endParaRPr lang="el-GR" dirty="0"/>
          </a:p>
        </p:txBody>
      </p:sp>
    </p:spTree>
    <p:extLst>
      <p:ext uri="{BB962C8B-B14F-4D97-AF65-F5344CB8AC3E}">
        <p14:creationId xmlns:p14="http://schemas.microsoft.com/office/powerpoint/2010/main" val="1859524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
        <p:nvSpPr>
          <p:cNvPr id="6"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28</a:t>
            </a:r>
            <a:endParaRPr lang="el-GR" dirty="0"/>
          </a:p>
        </p:txBody>
      </p:sp>
    </p:spTree>
    <p:extLst>
      <p:ext uri="{BB962C8B-B14F-4D97-AF65-F5344CB8AC3E}">
        <p14:creationId xmlns:p14="http://schemas.microsoft.com/office/powerpoint/2010/main" val="15430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Ευδοξία Ντεροπούλου-Ντέρου. </a:t>
            </a:r>
            <a:r>
              <a:rPr lang="el-GR" sz="2000" dirty="0"/>
              <a:t>Ευδοξία </a:t>
            </a:r>
            <a:r>
              <a:rPr lang="el-GR" sz="2000" dirty="0" err="1" smtClean="0"/>
              <a:t>Ντεροπούλου-Ντέρου</a:t>
            </a:r>
            <a:r>
              <a:rPr lang="el-GR" sz="2000" dirty="0" smtClean="0"/>
              <a:t>. «</a:t>
            </a:r>
            <a:r>
              <a:rPr lang="el-GR" sz="2000" dirty="0"/>
              <a:t>Εισαγωγή </a:t>
            </a:r>
            <a:r>
              <a:rPr lang="el-GR" sz="2000" dirty="0" smtClean="0"/>
              <a:t>στην Ειδική Αγωγή. Ενότητα 1 Σύγχρονες θεωρητικές προσεγγίσεις της Ειδικής Αγωγής».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t>http://opencourses.uoa.gr/courses/ECD1/</a:t>
            </a:r>
            <a:r>
              <a:rPr lang="el-GR" sz="2000" dirty="0" smtClean="0"/>
              <a:t>.</a:t>
            </a:r>
            <a:endParaRPr lang="el-GR" sz="2000" dirty="0"/>
          </a:p>
          <a:p>
            <a:endParaRPr lang="el-GR" sz="2000" dirty="0"/>
          </a:p>
        </p:txBody>
      </p:sp>
      <p:sp>
        <p:nvSpPr>
          <p:cNvPr id="4"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29</a:t>
            </a:r>
            <a:endParaRPr lang="el-GR" dirty="0"/>
          </a:p>
        </p:txBody>
      </p:sp>
    </p:spTree>
    <p:extLst>
      <p:ext uri="{BB962C8B-B14F-4D97-AF65-F5344CB8AC3E}">
        <p14:creationId xmlns:p14="http://schemas.microsoft.com/office/powerpoint/2010/main" val="3618673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30</a:t>
            </a:r>
            <a:endParaRPr lang="el-GR" dirty="0"/>
          </a:p>
        </p:txBody>
      </p:sp>
    </p:spTree>
    <p:extLst>
      <p:ext uri="{BB962C8B-B14F-4D97-AF65-F5344CB8AC3E}">
        <p14:creationId xmlns:p14="http://schemas.microsoft.com/office/powerpoint/2010/main" val="526102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5"/>
          <p:cNvSpPr>
            <a:spLocks noGrp="1"/>
          </p:cNvSpPr>
          <p:nvPr>
            <p:ph type="sldNum" sz="quarter" idx="4294967295"/>
          </p:nvPr>
        </p:nvSpPr>
        <p:spPr>
          <a:xfrm>
            <a:off x="6553200" y="6356350"/>
            <a:ext cx="2133600" cy="365125"/>
          </a:xfrm>
          <a:prstGeom prst="rect">
            <a:avLst/>
          </a:prstGeom>
        </p:spPr>
        <p:txBody>
          <a:bodyPr/>
          <a:lstStyle/>
          <a:p>
            <a:r>
              <a:rPr lang="el-GR" dirty="0" smtClean="0"/>
              <a:t>31</a:t>
            </a:r>
            <a:endParaRPr lang="el-GR" dirty="0"/>
          </a:p>
        </p:txBody>
      </p:sp>
    </p:spTree>
    <p:extLst>
      <p:ext uri="{BB962C8B-B14F-4D97-AF65-F5344CB8AC3E}">
        <p14:creationId xmlns:p14="http://schemas.microsoft.com/office/powerpoint/2010/main" val="189116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Ορισμοί της Ειδικής </a:t>
            </a:r>
            <a:r>
              <a:rPr lang="el-GR" dirty="0"/>
              <a:t>Αγωγής (2) </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defRPr/>
            </a:pPr>
            <a:r>
              <a:rPr lang="el-GR" b="1" dirty="0"/>
              <a:t>Ειδική Αγωγή</a:t>
            </a:r>
            <a:r>
              <a:rPr lang="el-GR" dirty="0"/>
              <a:t> σημαίνει την ειδικά σχεδιασμένη εκπαίδευση που ανταποκρίνεται στις ιδιαίτερες εκπαιδευτικές ανάγκες παιδιών με αναπηρίες.</a:t>
            </a:r>
            <a:endParaRPr lang="el-GR" b="1" dirty="0"/>
          </a:p>
          <a:p>
            <a:pPr>
              <a:buFont typeface="Wingdings" panose="05000000000000000000" pitchFamily="2" charset="2"/>
              <a:buChar char="§"/>
              <a:defRPr/>
            </a:pPr>
            <a:r>
              <a:rPr lang="el-GR" b="1" dirty="0"/>
              <a:t>Η Ειδική Αγωγή</a:t>
            </a:r>
            <a:r>
              <a:rPr lang="el-GR" dirty="0"/>
              <a:t> είναι το σύστημα των εκπαιδευτικών προγραμμάτων και υπηρεσιών που παρέχονται στα άτομα με ειδικές εκπαιδευτικές και κοινωνικές ανάγκες με στόχο την ανάπτυξη και την πλήρη αξιοποίηση των δυνατοτήτων τους. </a:t>
            </a:r>
          </a:p>
          <a:p>
            <a:endParaRPr lang="en-US" dirty="0"/>
          </a:p>
        </p:txBody>
      </p:sp>
    </p:spTree>
    <p:extLst>
      <p:ext uri="{BB962C8B-B14F-4D97-AF65-F5344CB8AC3E}">
        <p14:creationId xmlns:p14="http://schemas.microsoft.com/office/powerpoint/2010/main" val="6005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Ορισμοί της Ειδικής Αγωγής </a:t>
            </a:r>
            <a:r>
              <a:rPr lang="el-GR" dirty="0"/>
              <a:t>(3)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l-GR" dirty="0"/>
              <a:t>Ο </a:t>
            </a:r>
            <a:r>
              <a:rPr lang="el-GR" b="1" dirty="0"/>
              <a:t>επικρατέστερος ορισμός </a:t>
            </a:r>
            <a:r>
              <a:rPr lang="el-GR" dirty="0"/>
              <a:t>της Ειδικής Αγωγής που ισχύει σήμερα στα περισσότερα ευρωπαϊκά κράτη</a:t>
            </a:r>
            <a:r>
              <a:rPr lang="el-GR" dirty="0" smtClean="0"/>
              <a:t>:</a:t>
            </a:r>
          </a:p>
          <a:p>
            <a:pPr>
              <a:buFont typeface="Wingdings" panose="05000000000000000000" pitchFamily="2" charset="2"/>
              <a:buChar char="§"/>
            </a:pPr>
            <a:r>
              <a:rPr lang="el-GR" dirty="0"/>
              <a:t>Η Ειδική Αγωγή είναι επιστήμη μελέτης, έρευνας και εφαρμογής ολιστικών εκπαιδευτικών μεθόδων, προγραμμάτων και υπηρεσιών που στοχεύουν στην πολύπλευρη ανάπτυξη (εκπαιδευτική και κοινωνική) του ανάπηρου ατόμου. </a:t>
            </a:r>
          </a:p>
          <a:p>
            <a:pPr marL="0" indent="0">
              <a:buNone/>
            </a:pPr>
            <a:endParaRPr lang="en-US" dirty="0"/>
          </a:p>
        </p:txBody>
      </p:sp>
    </p:spTree>
    <p:extLst>
      <p:ext uri="{BB962C8B-B14F-4D97-AF65-F5344CB8AC3E}">
        <p14:creationId xmlns:p14="http://schemas.microsoft.com/office/powerpoint/2010/main" val="413315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5661248"/>
            <a:ext cx="80032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a:xfrm>
            <a:off x="179512" y="274638"/>
            <a:ext cx="8712968" cy="1143000"/>
          </a:xfrm>
        </p:spPr>
        <p:txBody>
          <a:bodyPr vert="horz" lIns="91440" tIns="45720" rIns="91440" bIns="45720" rtlCol="0" anchor="ctr">
            <a:normAutofit fontScale="90000"/>
          </a:bodyPr>
          <a:lstStyle/>
          <a:p>
            <a:r>
              <a:rPr lang="el-GR" altLang="en-US" dirty="0"/>
              <a:t>Η αναγκαιότητα της ειδικής </a:t>
            </a:r>
            <a:r>
              <a:rPr lang="el-GR" altLang="en-US" dirty="0"/>
              <a:t>αγωγής</a:t>
            </a:r>
            <a:r>
              <a:rPr lang="en-US" altLang="en-US" dirty="0"/>
              <a:t> </a:t>
            </a:r>
            <a:r>
              <a:rPr lang="el-GR" altLang="en-US" dirty="0"/>
              <a:t>(1)</a:t>
            </a:r>
            <a:r>
              <a:rPr lang="en-US" altLang="en-US" dirty="0"/>
              <a:t/>
            </a:r>
            <a:br>
              <a:rPr lang="en-US" alt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8839667"/>
              </p:ext>
            </p:extLst>
          </p:nvPr>
        </p:nvGraphicFramePr>
        <p:xfrm>
          <a:off x="457200" y="980728"/>
          <a:ext cx="8229600" cy="4742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3568" y="5445224"/>
            <a:ext cx="8003232" cy="936104"/>
          </a:xfrm>
          <a:prstGeom prst="rect">
            <a:avLst/>
          </a:prstGeom>
        </p:spPr>
        <p:txBody>
          <a:bodyPr vert="horz" wrap="square" lIns="91440" tIns="45720" rIns="91440" bIns="45720" rtlCol="0" anchor="ctr">
            <a:normAutofit/>
          </a:bodyPr>
          <a:lstStyle/>
          <a:p>
            <a:endParaRPr lang="en-US" dirty="0" smtClean="0"/>
          </a:p>
        </p:txBody>
      </p:sp>
      <p:sp>
        <p:nvSpPr>
          <p:cNvPr id="6" name="Rectangle 5"/>
          <p:cNvSpPr/>
          <p:nvPr/>
        </p:nvSpPr>
        <p:spPr>
          <a:xfrm>
            <a:off x="539552" y="5589240"/>
            <a:ext cx="8003232" cy="707886"/>
          </a:xfrm>
          <a:prstGeom prst="rect">
            <a:avLst/>
          </a:prstGeom>
        </p:spPr>
        <p:txBody>
          <a:bodyPr wrap="square">
            <a:spAutoFit/>
          </a:bodyPr>
          <a:lstStyle/>
          <a:p>
            <a:pPr algn="ctr">
              <a:defRPr/>
            </a:pPr>
            <a:r>
              <a:rPr lang="el-GR" b="1" dirty="0">
                <a:solidFill>
                  <a:schemeClr val="bg1"/>
                </a:solidFill>
                <a:latin typeface="Times New Roman" panose="02020603050405020304" pitchFamily="18" charset="0"/>
                <a:cs typeface="Times New Roman" panose="02020603050405020304" pitchFamily="18" charset="0"/>
              </a:rPr>
              <a:t>Η </a:t>
            </a:r>
            <a:r>
              <a:rPr lang="el-GR" sz="2000" b="1" dirty="0">
                <a:solidFill>
                  <a:schemeClr val="bg1"/>
                </a:solidFill>
                <a:latin typeface="Times New Roman" panose="02020603050405020304" pitchFamily="18" charset="0"/>
                <a:cs typeface="Times New Roman" panose="02020603050405020304" pitchFamily="18" charset="0"/>
              </a:rPr>
              <a:t>λύση</a:t>
            </a:r>
            <a:r>
              <a:rPr lang="el-GR" dirty="0">
                <a:solidFill>
                  <a:schemeClr val="bg1"/>
                </a:solidFill>
                <a:latin typeface="Times New Roman" panose="02020603050405020304" pitchFamily="18" charset="0"/>
                <a:cs typeface="Times New Roman" panose="02020603050405020304" pitchFamily="18" charset="0"/>
              </a:rPr>
              <a:t>: </a:t>
            </a:r>
          </a:p>
          <a:p>
            <a:pPr algn="ctr">
              <a:defRPr/>
            </a:pPr>
            <a:r>
              <a:rPr lang="el-GR" dirty="0">
                <a:solidFill>
                  <a:schemeClr val="bg1"/>
                </a:solidFill>
                <a:latin typeface="Times New Roman" panose="02020603050405020304" pitchFamily="18" charset="0"/>
                <a:cs typeface="Times New Roman" panose="02020603050405020304" pitchFamily="18" charset="0"/>
              </a:rPr>
              <a:t>Απαιτείται η δημιουργία ενός </a:t>
            </a:r>
            <a:r>
              <a:rPr lang="el-GR" dirty="0" smtClean="0">
                <a:solidFill>
                  <a:schemeClr val="bg1"/>
                </a:solidFill>
                <a:latin typeface="Times New Roman" panose="02020603050405020304" pitchFamily="18" charset="0"/>
                <a:cs typeface="Times New Roman" panose="02020603050405020304" pitchFamily="18" charset="0"/>
              </a:rPr>
              <a:t>ειδικού </a:t>
            </a:r>
            <a:r>
              <a:rPr lang="el-GR" sz="2000" dirty="0" smtClean="0">
                <a:solidFill>
                  <a:schemeClr val="bg1"/>
                </a:solidFill>
                <a:latin typeface="Times New Roman" panose="02020603050405020304" pitchFamily="18" charset="0"/>
                <a:cs typeface="Times New Roman" panose="02020603050405020304" pitchFamily="18" charset="0"/>
              </a:rPr>
              <a:t>εκπαιδευτικού</a:t>
            </a:r>
            <a:r>
              <a:rPr lang="el-GR" dirty="0" smtClean="0">
                <a:solidFill>
                  <a:schemeClr val="bg1"/>
                </a:solidFill>
                <a:latin typeface="Times New Roman" panose="02020603050405020304" pitchFamily="18" charset="0"/>
                <a:cs typeface="Times New Roman" panose="02020603050405020304" pitchFamily="18" charset="0"/>
              </a:rPr>
              <a:t> </a:t>
            </a:r>
            <a:r>
              <a:rPr lang="el-GR" dirty="0">
                <a:solidFill>
                  <a:schemeClr val="bg1"/>
                </a:solidFill>
                <a:latin typeface="Times New Roman" panose="02020603050405020304" pitchFamily="18" charset="0"/>
                <a:cs typeface="Times New Roman" panose="02020603050405020304" pitchFamily="18" charset="0"/>
              </a:rPr>
              <a:t>πλαισίου</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247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78098"/>
          </a:xfrm>
        </p:spPr>
        <p:txBody>
          <a:bodyPr vert="horz" lIns="91440" tIns="45720" rIns="91440" bIns="45720" rtlCol="0" anchor="ctr">
            <a:normAutofit fontScale="90000"/>
          </a:bodyPr>
          <a:lstStyle/>
          <a:p>
            <a:r>
              <a:rPr lang="el-GR" altLang="en-US" dirty="0"/>
              <a:t>Η αναγκαιότητα της ειδικής αγωγής</a:t>
            </a:r>
            <a:r>
              <a:rPr lang="en-US" altLang="en-US" dirty="0"/>
              <a:t> </a:t>
            </a:r>
            <a:r>
              <a:rPr lang="el-GR" altLang="en-US" dirty="0"/>
              <a:t>(2)</a:t>
            </a:r>
            <a:endParaRPr lang="en-US" dirty="0"/>
          </a:p>
        </p:txBody>
      </p:sp>
      <p:sp>
        <p:nvSpPr>
          <p:cNvPr id="3" name="Content Placeholder 2"/>
          <p:cNvSpPr>
            <a:spLocks noGrp="1"/>
          </p:cNvSpPr>
          <p:nvPr>
            <p:ph idx="1"/>
          </p:nvPr>
        </p:nvSpPr>
        <p:spPr>
          <a:xfrm>
            <a:off x="464156" y="1279301"/>
            <a:ext cx="8222644" cy="5030019"/>
          </a:xfrm>
        </p:spPr>
        <p:txBody>
          <a:bodyPr>
            <a:normAutofit fontScale="77500" lnSpcReduction="20000"/>
          </a:bodyPr>
          <a:lstStyle/>
          <a:p>
            <a:pPr>
              <a:defRPr/>
            </a:pPr>
            <a:r>
              <a:rPr lang="el-GR" dirty="0"/>
              <a:t>Το Εκπαιδευτικό σύστημα βρίσκεται αντιμέτωπο με </a:t>
            </a:r>
            <a:r>
              <a:rPr lang="el-GR" dirty="0" smtClean="0"/>
              <a:t>το </a:t>
            </a:r>
            <a:r>
              <a:rPr lang="el-GR" dirty="0"/>
              <a:t>πρόβλημα της διατήρησης της τάξης στο πλαίσιο της γενικής εκπαίδευσης. Για να διατηρήσει την αφοσίωση των εμπλεκόμενων μελών διαμορφώνει ένα αξιακό σύστημα. </a:t>
            </a:r>
          </a:p>
          <a:p>
            <a:pPr>
              <a:defRPr/>
            </a:pPr>
            <a:r>
              <a:rPr lang="el-GR" dirty="0"/>
              <a:t>Σύμφωνα με την </a:t>
            </a:r>
            <a:r>
              <a:rPr lang="el-GR" dirty="0" err="1"/>
              <a:t>φονξιοναλιστική</a:t>
            </a:r>
            <a:r>
              <a:rPr lang="el-GR" dirty="0"/>
              <a:t> </a:t>
            </a:r>
            <a:r>
              <a:rPr lang="el-GR" dirty="0" smtClean="0"/>
              <a:t>προσέγγιση, </a:t>
            </a:r>
            <a:r>
              <a:rPr lang="el-GR" dirty="0"/>
              <a:t>η πραγματικότητα κατασκευάζεται από κοινού με τους άλλους. Η πραγματικότητα αυτή </a:t>
            </a:r>
            <a:r>
              <a:rPr lang="el-GR" i="1" dirty="0"/>
              <a:t>αντικειμενικοποιείται</a:t>
            </a:r>
            <a:r>
              <a:rPr lang="el-GR" dirty="0"/>
              <a:t> και δύσκολα μπορεί να την αναιρεθεί καθώς η  κοινωνική κατασκευή της πραγματικότητας προβάλει ως αντικειμενικό γεγονός. </a:t>
            </a:r>
          </a:p>
          <a:p>
            <a:pPr>
              <a:defRPr/>
            </a:pPr>
            <a:r>
              <a:rPr lang="el-GR" dirty="0"/>
              <a:t>Στη σύγχρονη δυτική κοινωνία τα «προβλήματα» που επιφέρουν συγκρούσεις θα πρέπει να «λυθούν» μέσω συναινετικών διαδικασιών για να μη προκαλέσουν </a:t>
            </a:r>
            <a:r>
              <a:rPr lang="el-GR" dirty="0" smtClean="0"/>
              <a:t>κοινωνικές ρωγμές. </a:t>
            </a:r>
            <a:endParaRPr lang="el-GR" dirty="0"/>
          </a:p>
          <a:p>
            <a:endParaRPr lang="en-US" dirty="0"/>
          </a:p>
        </p:txBody>
      </p:sp>
    </p:spTree>
    <p:extLst>
      <p:ext uri="{BB962C8B-B14F-4D97-AF65-F5344CB8AC3E}">
        <p14:creationId xmlns:p14="http://schemas.microsoft.com/office/powerpoint/2010/main" val="163229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Κριτική προσέγγιση της παραδοσιακής ειδικής </a:t>
            </a:r>
            <a:r>
              <a:rPr lang="el-GR" altLang="en-US" dirty="0"/>
              <a:t>αγωγής (1)</a:t>
            </a:r>
            <a:endParaRPr lang="en-US" dirty="0"/>
          </a:p>
        </p:txBody>
      </p:sp>
      <p:sp>
        <p:nvSpPr>
          <p:cNvPr id="3" name="Content Placeholder 2"/>
          <p:cNvSpPr>
            <a:spLocks noGrp="1"/>
          </p:cNvSpPr>
          <p:nvPr>
            <p:ph idx="1"/>
          </p:nvPr>
        </p:nvSpPr>
        <p:spPr/>
        <p:txBody>
          <a:bodyPr/>
          <a:lstStyle/>
          <a:p>
            <a:pPr>
              <a:lnSpc>
                <a:spcPct val="90000"/>
              </a:lnSpc>
              <a:buFont typeface="Wingdings" panose="05000000000000000000" pitchFamily="2" charset="2"/>
              <a:buChar char="§"/>
              <a:defRPr/>
            </a:pPr>
            <a:r>
              <a:rPr lang="el-GR" altLang="en-US" dirty="0">
                <a:cs typeface="Tahoma" pitchFamily="34" charset="0"/>
              </a:rPr>
              <a:t>Η ψυχολογική και ιατρική πλευρά της ειδικής αγωγής δίνει έμφαση στην εξατομίκευση της ανάγκης προσχωρώντας στις θεωρίες της ελλειμματικής προσέγγισης της ανάγκης.</a:t>
            </a:r>
          </a:p>
          <a:p>
            <a:pPr>
              <a:lnSpc>
                <a:spcPct val="90000"/>
              </a:lnSpc>
              <a:buFont typeface="Wingdings" panose="05000000000000000000" pitchFamily="2" charset="2"/>
              <a:buChar char="§"/>
              <a:defRPr/>
            </a:pPr>
            <a:r>
              <a:rPr lang="el-GR" altLang="en-US" dirty="0">
                <a:cs typeface="Tahoma" pitchFamily="34" charset="0"/>
              </a:rPr>
              <a:t>Η ελλειμματική προσέγγιση  διαχωρίζει εννοιολογικά τη σχέση μεταξύ του να έχεις ειδική ανάγκη και της εξουσίας που προσδιορίζει τις ειδικές ανάγκες των άλλων.   </a:t>
            </a:r>
            <a:endParaRPr lang="en-US" altLang="en-US" dirty="0">
              <a:cs typeface="Tahoma" pitchFamily="34" charset="0"/>
            </a:endParaRPr>
          </a:p>
          <a:p>
            <a:endParaRPr lang="en-US" dirty="0"/>
          </a:p>
        </p:txBody>
      </p:sp>
    </p:spTree>
    <p:extLst>
      <p:ext uri="{BB962C8B-B14F-4D97-AF65-F5344CB8AC3E}">
        <p14:creationId xmlns:p14="http://schemas.microsoft.com/office/powerpoint/2010/main" val="272241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Κριτική προσέγγιση της παραδοσιακής ειδικής αγωγής </a:t>
            </a:r>
            <a:r>
              <a:rPr lang="el-GR" altLang="en-US" dirty="0"/>
              <a:t>(2)</a:t>
            </a:r>
            <a:endParaRPr lang="en-US" dirty="0"/>
          </a:p>
        </p:txBody>
      </p:sp>
      <p:graphicFrame>
        <p:nvGraphicFramePr>
          <p:cNvPr id="4" name="Content Placeholder 3"/>
          <p:cNvGraphicFramePr>
            <a:graphicFrameLocks noGrp="1"/>
          </p:cNvGraphicFramePr>
          <p:nvPr>
            <p:ph idx="1"/>
            <p:extLst/>
          </p:nvPr>
        </p:nvGraphicFramePr>
        <p:xfrm>
          <a:off x="179512" y="1557338"/>
          <a:ext cx="871296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161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Κριτική προσέγγιση της παραδοσιακής ειδικής αγωγής </a:t>
            </a:r>
            <a:r>
              <a:rPr lang="el-GR" altLang="en-US" dirty="0"/>
              <a:t>(3)</a:t>
            </a:r>
            <a:endParaRPr lang="en-US" dirty="0"/>
          </a:p>
        </p:txBody>
      </p:sp>
      <p:graphicFrame>
        <p:nvGraphicFramePr>
          <p:cNvPr id="4" name="Content Placeholder 3"/>
          <p:cNvGraphicFramePr>
            <a:graphicFrameLocks noGrp="1"/>
          </p:cNvGraphicFramePr>
          <p:nvPr>
            <p:ph idx="1"/>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2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1761</Words>
  <Application>Microsoft Office PowerPoint</Application>
  <PresentationFormat>On-screen Show (4:3)</PresentationFormat>
  <Paragraphs>207</Paragraphs>
  <Slides>29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Tahoma</vt:lpstr>
      <vt:lpstr>Times New Roman</vt:lpstr>
      <vt:lpstr>Wingdings</vt:lpstr>
      <vt:lpstr>Θέμα του Office</vt:lpstr>
      <vt:lpstr>Εισαγωγή στην Ειδική Αγωγή</vt:lpstr>
      <vt:lpstr>Ορισμοί της ειδικής αγωγής (1)</vt:lpstr>
      <vt:lpstr>Ορισμοί της Ειδικής Αγωγής (2) </vt:lpstr>
      <vt:lpstr>Ορισμοί της Ειδικής Αγωγής (3) </vt:lpstr>
      <vt:lpstr>Η αναγκαιότητα της ειδικής αγωγής (1) </vt:lpstr>
      <vt:lpstr>Η αναγκαιότητα της ειδικής αγωγής (2)</vt:lpstr>
      <vt:lpstr>Κριτική προσέγγιση της παραδοσιακής ειδικής αγωγής (1)</vt:lpstr>
      <vt:lpstr>Κριτική προσέγγιση της παραδοσιακής ειδικής αγωγής (2)</vt:lpstr>
      <vt:lpstr>Κριτική προσέγγιση της παραδοσιακής ειδικής αγωγής (3)</vt:lpstr>
      <vt:lpstr>Ερευνητικές μέθοδοι</vt:lpstr>
      <vt:lpstr>Μεθοδολογικές ερευνητικές προσεγγίσεις της αναπηρίας (1)</vt:lpstr>
      <vt:lpstr>Μεθοδολογικές ερευνητικές προσεγγίσεις της αναπηρίας (2)</vt:lpstr>
      <vt:lpstr>Μεθοδολογικές ερευνητικές προσεγγίσεις της αναπηρίας (3)</vt:lpstr>
      <vt:lpstr>Προβληματισμοί της χειραφετικής έρευνας</vt:lpstr>
      <vt:lpstr>Θέσεις θεωρητικής μεθοδολογικής προσέγγισης της αναπηρίας</vt:lpstr>
      <vt:lpstr>Τέσσερα παραδείγματα για τη μελέτη των κοινωνικών φαινομένων</vt:lpstr>
      <vt:lpstr>Ειδική αγωγή: Ένας πολυεπιστημονικός κλάδος (1)</vt:lpstr>
      <vt:lpstr>Ειδική αγωγή: Ένας πολυεπιστημονικός κλάδος (2)</vt:lpstr>
      <vt:lpstr>Ειδική αγωγή: Ένας πολυεπιστημονικός κλάδος (3)</vt:lpstr>
      <vt:lpstr>Ειδική αγωγή: Ένας πολυεπιστημονικός κλάδος (4)</vt:lpstr>
      <vt:lpstr>Η σχέση της ειδικής αγωγής με άλλες επιστήμες</vt:lpstr>
      <vt:lpstr>Η Ειδική Αγωγή συνεργάζεται για την εφαρμογή των ειδικών προγραμμάτων με τους παρακάτω ειδικούς επαγγελματίες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149</cp:revision>
  <dcterms:created xsi:type="dcterms:W3CDTF">2012-09-06T09:03:05Z</dcterms:created>
  <dcterms:modified xsi:type="dcterms:W3CDTF">2015-10-23T12:01:39Z</dcterms:modified>
</cp:coreProperties>
</file>