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354" r:id="rId3"/>
    <p:sldId id="281" r:id="rId4"/>
    <p:sldId id="350" r:id="rId5"/>
    <p:sldId id="351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344" r:id="rId14"/>
    <p:sldId id="292" r:id="rId15"/>
    <p:sldId id="293" r:id="rId16"/>
    <p:sldId id="345" r:id="rId17"/>
    <p:sldId id="346" r:id="rId18"/>
    <p:sldId id="298" r:id="rId19"/>
    <p:sldId id="352" r:id="rId20"/>
    <p:sldId id="353" r:id="rId21"/>
    <p:sldId id="343" r:id="rId22"/>
    <p:sldId id="347" r:id="rId23"/>
    <p:sldId id="349" r:id="rId24"/>
    <p:sldId id="348" r:id="rId25"/>
  </p:sldIdLst>
  <p:sldSz cx="9144000" cy="6858000" type="screen4x3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Δεσποινίς Βατόμουρο ." initials="ΔΒ." lastIdx="0" clrIdx="0">
    <p:extLst>
      <p:ext uri="{19B8F6BF-5375-455C-9EA6-DF929625EA0E}">
        <p15:presenceInfo xmlns:p15="http://schemas.microsoft.com/office/powerpoint/2012/main" userId="a4ff0932aff5ba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3543" autoAdjust="0"/>
  </p:normalViewPr>
  <p:slideViewPr>
    <p:cSldViewPr>
      <p:cViewPr varScale="1">
        <p:scale>
          <a:sx n="70" d="100"/>
          <a:sy n="70" d="100"/>
        </p:scale>
        <p:origin x="13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D28D-EB58-404E-8FAF-EAEA9936A7EE}" type="datetimeFigureOut">
              <a:rPr lang="el-GR" smtClean="0"/>
              <a:t>7/10/2014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3437-188F-417D-BAA9-62A2B8B643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8473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6C3C-4DA2-4D4F-8B74-89F5C6E2A62F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7E69-C57A-466A-855F-3E894BE6A4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337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71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17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7232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348048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98048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8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82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15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90251-5B84-4D2F-A9C7-1C62C4738B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8800"/>
            <a:ext cx="5486400" cy="3682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90251-5B84-4D2F-A9C7-1C62C4738B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96926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5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5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1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6: Η AC λειτουργία του διπολικού τρανζίστορ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4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  <p:sldLayoutId id="214748365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12.bin"/><Relationship Id="rId3" Type="http://schemas.openxmlformats.org/officeDocument/2006/relationships/tags" Target="../tags/tag19.xml"/><Relationship Id="rId21" Type="http://schemas.openxmlformats.org/officeDocument/2006/relationships/image" Target="../media/image30.wmf"/><Relationship Id="rId7" Type="http://schemas.openxmlformats.org/officeDocument/2006/relationships/tags" Target="../tags/tag23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8.wmf"/><Relationship Id="rId2" Type="http://schemas.openxmlformats.org/officeDocument/2006/relationships/tags" Target="../tags/tag18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6.v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tags" Target="../tags/tag26.xml"/><Relationship Id="rId19" Type="http://schemas.openxmlformats.org/officeDocument/2006/relationships/image" Target="../media/image29.emf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tags" Target="../tags/tag30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2.wmf"/><Relationship Id="rId4" Type="http://schemas.openxmlformats.org/officeDocument/2006/relationships/tags" Target="../tags/tag7.xml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9.xml"/><Relationship Id="rId7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5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0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90.png"/><Relationship Id="rId4" Type="http://schemas.openxmlformats.org/officeDocument/2006/relationships/image" Target="../media/image18.png"/><Relationship Id="rId9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Ηλεκτρονική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9650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AC λειτουργία του διπολικού τρανζίστορ</a:t>
            </a:r>
            <a:endParaRPr lang="en-US" sz="2800" dirty="0"/>
          </a:p>
          <a:p>
            <a:endParaRPr lang="el-GR" sz="2800" dirty="0" smtClean="0"/>
          </a:p>
          <a:p>
            <a:r>
              <a:rPr lang="el-GR" sz="2800" dirty="0"/>
              <a:t>Αγγελική </a:t>
            </a:r>
            <a:r>
              <a:rPr lang="el-GR" sz="2800" dirty="0" err="1"/>
              <a:t>Αραπογιάννη</a:t>
            </a:r>
            <a:endParaRPr lang="en-US" sz="2800" dirty="0"/>
          </a:p>
          <a:p>
            <a:r>
              <a:rPr lang="el-GR" sz="2800" dirty="0"/>
              <a:t>Τμήμα Πληροφορικής και Τηλεπικοινωνιών</a:t>
            </a:r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6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Ισοδύναμα κυκλώματα (μοντέλα) μικρού σήματος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από</a:t>
            </a:r>
            <a:r>
              <a:rPr lang="en-US" dirty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1588525"/>
            <a:ext cx="68407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err="1"/>
              <a:t>Υβρδικό</a:t>
            </a:r>
            <a:r>
              <a:rPr lang="el-GR" sz="2000" b="1" dirty="0"/>
              <a:t>-π μοντέλο που περιλαμβάνει και το φαινόμενο </a:t>
            </a:r>
            <a:r>
              <a:rPr lang="el-GR" sz="2000" b="1" dirty="0" err="1"/>
              <a:t>Early</a:t>
            </a:r>
            <a:endParaRPr lang="el-GR" sz="2000" b="1" dirty="0"/>
          </a:p>
        </p:txBody>
      </p:sp>
      <p:pic>
        <p:nvPicPr>
          <p:cNvPr id="11" name="Picture 5" descr="Γραφική παράσταση χαρακτηριστικής ic-VCE όπου αναπαρίστανται οι διαφορετικές uBE. " title="Γραφική παράσταση"/>
          <p:cNvPicPr>
            <a:picLocks noChangeAspect="1" noChangeArrowheads="1"/>
          </p:cNvPicPr>
          <p:nvPr/>
        </p:nvPicPr>
        <p:blipFill>
          <a:blip r:embed="rId5"/>
          <a:srcRect b="5635"/>
          <a:stretch>
            <a:fillRect/>
          </a:stretch>
        </p:blipFill>
        <p:spPr bwMode="auto">
          <a:xfrm>
            <a:off x="611560" y="2159522"/>
            <a:ext cx="4625187" cy="266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5275" y="2882274"/>
                <a:ext cx="2724528" cy="746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275" y="2882274"/>
                <a:ext cx="2724528" cy="746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50131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Ορίζουμε: </a:t>
            </a:r>
            <a:endParaRPr lang="el-GR" dirty="0"/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62990"/>
              </p:ext>
            </p:extLst>
          </p:nvPr>
        </p:nvGraphicFramePr>
        <p:xfrm>
          <a:off x="1311601" y="5140826"/>
          <a:ext cx="42386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7" imgW="2286000" imgH="507960" progId="Equation.3">
                  <p:embed/>
                </p:oleObj>
              </mc:Choice>
              <mc:Fallback>
                <p:oleObj name="Equation" r:id="rId7" imgW="2286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601" y="5140826"/>
                        <a:ext cx="423862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Εικόνα 11" descr="Κύκλωμα BEC με αντιστάσεις re,r0 και ρευμα gm ue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80" y="4293096"/>
            <a:ext cx="3084107" cy="205639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73617" y="11001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Ισοδύναμα κυκλώματα (μοντέλα) μικρού σήματος (</a:t>
            </a:r>
            <a:r>
              <a:rPr lang="en-US" dirty="0" smtClean="0"/>
              <a:t>4</a:t>
            </a:r>
            <a:r>
              <a:rPr lang="el-GR" dirty="0" smtClean="0"/>
              <a:t>από</a:t>
            </a:r>
            <a:r>
              <a:rPr lang="en-US" dirty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214893" y="1693378"/>
            <a:ext cx="66967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/>
              <a:t>Σχέση μεταξύ π-υβριδικού και h-υβριδικού μοντέλου κοινού </a:t>
            </a:r>
            <a:r>
              <a:rPr lang="el-GR" sz="2000" b="1" dirty="0" err="1"/>
              <a:t>εκπομπού</a:t>
            </a:r>
            <a:r>
              <a:rPr lang="el-GR" sz="2000" b="1" dirty="0"/>
              <a:t> του διπολικού τρανζίστορ.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678" y="2778241"/>
            <a:ext cx="547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π-υβριδικό κοινού </a:t>
            </a:r>
            <a:r>
              <a:rPr lang="el-GR" sz="2000" dirty="0" err="1"/>
              <a:t>εκπομπού</a:t>
            </a:r>
            <a:r>
              <a:rPr lang="el-GR" sz="2000" dirty="0"/>
              <a:t> ενός τρανζίστορ</a:t>
            </a:r>
          </a:p>
        </p:txBody>
      </p:sp>
      <p:pic>
        <p:nvPicPr>
          <p:cNvPr id="4" name="Εικόνα 3" descr="Κύκλωμα BEC με αντιστάσεις re,r0 και ρευμα gm ue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708"/>
          <a:stretch/>
        </p:blipFill>
        <p:spPr>
          <a:xfrm>
            <a:off x="273617" y="3284984"/>
            <a:ext cx="3747001" cy="216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3827925"/>
                <a:ext cx="4542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l-GR" sz="2400" dirty="0" smtClean="0"/>
                  <a:t>=β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27925"/>
                <a:ext cx="454259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13" t="-26230" r="-402" b="-47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337134" y="243805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Ισοδύναμα κυκλώματα (μοντέλα) μικρού σήματος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από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511161"/>
            <a:ext cx="66967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/>
              <a:t>Σχέση μεταξύ π-υβριδικού και h-υβριδικού μοντέλου κοινού </a:t>
            </a:r>
            <a:r>
              <a:rPr lang="el-GR" sz="2000" b="1" dirty="0" err="1"/>
              <a:t>εκπομπού</a:t>
            </a:r>
            <a:r>
              <a:rPr lang="el-GR" sz="2000" b="1" dirty="0"/>
              <a:t> του διπολικού τρανζίστορ.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425" y="233712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</a:t>
            </a:r>
            <a:r>
              <a:rPr lang="en-US" sz="2000" dirty="0"/>
              <a:t>h-</a:t>
            </a:r>
            <a:r>
              <a:rPr lang="el-GR" sz="2000" dirty="0"/>
              <a:t>υβριδικό ενός </a:t>
            </a:r>
            <a:r>
              <a:rPr lang="el-GR" sz="2000" dirty="0" err="1"/>
              <a:t>τετραπόλου</a:t>
            </a:r>
            <a:endParaRPr lang="el-GR" sz="2000" dirty="0"/>
          </a:p>
        </p:txBody>
      </p:sp>
      <p:pic>
        <p:nvPicPr>
          <p:cNvPr id="17" name="Εικόνα 16" descr="To h-υβριδικό κύκλωμα με αντιστάσεις h11 και h22 , ρευματα i1 και i2 και τάσεις u1 και u2. 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6" y="2857589"/>
            <a:ext cx="3637003" cy="1279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06" y="4113568"/>
            <a:ext cx="4158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Αντιστοιχία των γενικευμένων h-παραμέτρων με τις </a:t>
            </a:r>
            <a:r>
              <a:rPr lang="el-GR" sz="2000" dirty="0" smtClean="0"/>
              <a:t>h-παραμέτρους </a:t>
            </a:r>
            <a:r>
              <a:rPr lang="el-GR" sz="2000" dirty="0"/>
              <a:t>του τρανζίστορ κοινού </a:t>
            </a:r>
            <a:r>
              <a:rPr lang="el-GR" sz="2000" dirty="0" err="1" smtClean="0"/>
              <a:t>εκπομοπού</a:t>
            </a:r>
            <a:r>
              <a:rPr lang="en-US" sz="2000" dirty="0" smtClean="0"/>
              <a:t>:</a:t>
            </a:r>
            <a:endParaRPr lang="el-GR" sz="2000" dirty="0"/>
          </a:p>
        </p:txBody>
      </p:sp>
      <p:graphicFrame>
        <p:nvGraphicFramePr>
          <p:cNvPr id="3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754"/>
              </p:ext>
            </p:extLst>
          </p:nvPr>
        </p:nvGraphicFramePr>
        <p:xfrm>
          <a:off x="395288" y="5183188"/>
          <a:ext cx="946150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Εξίσωση" r:id="rId14" imgW="545760" imgH="939600" progId="Equation.3">
                  <p:embed/>
                </p:oleObj>
              </mc:Choice>
              <mc:Fallback>
                <p:oleObj name="Εξίσωση" r:id="rId14" imgW="545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83188"/>
                        <a:ext cx="946150" cy="163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08023"/>
              </p:ext>
            </p:extLst>
          </p:nvPr>
        </p:nvGraphicFramePr>
        <p:xfrm>
          <a:off x="1763713" y="5157788"/>
          <a:ext cx="85725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6" imgW="495000" imgH="914400" progId="Equation.3">
                  <p:embed/>
                </p:oleObj>
              </mc:Choice>
              <mc:Fallback>
                <p:oleObj name="Equation" r:id="rId16" imgW="495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157788"/>
                        <a:ext cx="857250" cy="15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04841" y="2301225"/>
            <a:ext cx="537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h-υβριδικό κοινού </a:t>
            </a:r>
            <a:r>
              <a:rPr lang="el-GR" sz="2000" dirty="0" err="1"/>
              <a:t>εκπομπού</a:t>
            </a:r>
            <a:r>
              <a:rPr lang="el-GR" sz="2000" dirty="0"/>
              <a:t> ενός τρανζίστορ</a:t>
            </a:r>
          </a:p>
        </p:txBody>
      </p:sp>
      <p:grpSp>
        <p:nvGrpSpPr>
          <p:cNvPr id="15" name="Group 37" descr="h-υβριδικό κοινό εκπομπού τρανζίστορ"/>
          <p:cNvGrpSpPr>
            <a:grpSpLocks/>
          </p:cNvGrpSpPr>
          <p:nvPr/>
        </p:nvGrpSpPr>
        <p:grpSpPr bwMode="auto">
          <a:xfrm>
            <a:off x="4525100" y="2801034"/>
            <a:ext cx="3719308" cy="1500188"/>
            <a:chOff x="567" y="3075"/>
            <a:chExt cx="2177" cy="945"/>
          </a:xfrm>
        </p:grpSpPr>
        <p:graphicFrame>
          <p:nvGraphicFramePr>
            <p:cNvPr id="16" name="Object 21"/>
            <p:cNvGraphicFramePr>
              <a:graphicFrameLocks noChangeAspect="1"/>
            </p:cNvGraphicFramePr>
            <p:nvPr/>
          </p:nvGraphicFramePr>
          <p:xfrm>
            <a:off x="793" y="3302"/>
            <a:ext cx="1723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0" name="Visio" r:id="rId18" imgW="4509314" imgH="1619786" progId="Visio.Drawing.11">
                    <p:embed/>
                  </p:oleObj>
                </mc:Choice>
                <mc:Fallback>
                  <p:oleObj name="Visio" r:id="rId18" imgW="4509314" imgH="161978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302"/>
                          <a:ext cx="1723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748" y="325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2290" y="325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567" y="330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200">
                  <a:latin typeface="Times New Roman" pitchFamily="18" charset="0"/>
                </a:rPr>
                <a:t>Β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62" y="330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C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91" y="384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E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3" y="307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latin typeface="Times New Roman" pitchFamily="18" charset="0"/>
                </a:rPr>
                <a:t>i</a:t>
              </a:r>
              <a:r>
                <a:rPr lang="en-US" sz="1200" baseline="-25000" dirty="0" err="1">
                  <a:latin typeface="Times New Roman" pitchFamily="18" charset="0"/>
                </a:rPr>
                <a:t>b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36" y="307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latin typeface="Times New Roman" pitchFamily="18" charset="0"/>
                </a:rPr>
                <a:t>i</a:t>
              </a:r>
              <a:r>
                <a:rPr lang="en-US" sz="1200" baseline="-25000" dirty="0" err="1">
                  <a:latin typeface="Times New Roman" pitchFamily="18" charset="0"/>
                </a:rPr>
                <a:t>c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20" y="3121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latin typeface="Times New Roman" pitchFamily="18" charset="0"/>
                </a:rPr>
                <a:t>h</a:t>
              </a:r>
              <a:r>
                <a:rPr lang="en-US" sz="1200" baseline="-25000" dirty="0" err="1">
                  <a:latin typeface="Times New Roman" pitchFamily="18" charset="0"/>
                </a:rPr>
                <a:t>ie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66" y="3438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latin typeface="Times New Roman" pitchFamily="18" charset="0"/>
                </a:rPr>
                <a:t>h</a:t>
              </a:r>
              <a:r>
                <a:rPr lang="en-US" sz="1200" baseline="-25000" dirty="0" err="1">
                  <a:latin typeface="Times New Roman" pitchFamily="18" charset="0"/>
                </a:rPr>
                <a:t>re</a:t>
              </a:r>
              <a:r>
                <a:rPr lang="el-GR" sz="1200" dirty="0">
                  <a:latin typeface="Times New Roman" pitchFamily="18" charset="0"/>
                </a:rPr>
                <a:t>υ</a:t>
              </a:r>
              <a:r>
                <a:rPr lang="en-US" sz="1200" baseline="-25000" dirty="0" err="1">
                  <a:latin typeface="Times New Roman" pitchFamily="18" charset="0"/>
                </a:rPr>
                <a:t>ce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36" y="3484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h</a:t>
              </a:r>
              <a:r>
                <a:rPr lang="en-US" sz="1200" baseline="-25000" dirty="0">
                  <a:latin typeface="Times New Roman" pitchFamily="18" charset="0"/>
                </a:rPr>
                <a:t>oe</a:t>
              </a:r>
              <a:endParaRPr lang="el-GR" sz="1200" dirty="0">
                <a:latin typeface="Times New Roman" pitchFamily="18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28" y="3393"/>
              <a:ext cx="3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latin typeface="Times New Roman" pitchFamily="18" charset="0"/>
                </a:rPr>
                <a:t>h</a:t>
              </a:r>
              <a:r>
                <a:rPr lang="en-US" sz="1200" baseline="-25000" dirty="0" err="1">
                  <a:latin typeface="Times New Roman" pitchFamily="18" charset="0"/>
                </a:rPr>
                <a:t>fe</a:t>
              </a:r>
              <a:r>
                <a:rPr lang="en-US" sz="1200" dirty="0" err="1">
                  <a:latin typeface="Times New Roman" pitchFamily="18" charset="0"/>
                </a:rPr>
                <a:t>i</a:t>
              </a:r>
              <a:r>
                <a:rPr lang="en-US" sz="1200" baseline="-25000" dirty="0" err="1">
                  <a:latin typeface="Times New Roman" pitchFamily="18" charset="0"/>
                </a:rPr>
                <a:t>b</a:t>
              </a:r>
              <a:endParaRPr lang="el-GR" sz="1200" dirty="0">
                <a:latin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25100" y="4091429"/>
            <a:ext cx="4158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Αντιστοιχία των h-παραμέτρων με τις π-παραμέτρους του τρανζίστορ κοινού </a:t>
            </a:r>
            <a:r>
              <a:rPr lang="el-GR" sz="2000" dirty="0" err="1" smtClean="0"/>
              <a:t>εκπομοπού</a:t>
            </a:r>
            <a:r>
              <a:rPr lang="en-US" sz="2000" dirty="0"/>
              <a:t>:</a:t>
            </a:r>
            <a:endParaRPr lang="el-GR" sz="2000" dirty="0"/>
          </a:p>
        </p:txBody>
      </p:sp>
      <p:graphicFrame>
        <p:nvGraphicFramePr>
          <p:cNvPr id="3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4862"/>
              </p:ext>
            </p:extLst>
          </p:nvPr>
        </p:nvGraphicFramePr>
        <p:xfrm>
          <a:off x="6758926" y="4925851"/>
          <a:ext cx="831850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Εξίσωση" r:id="rId20" imgW="507960" imgH="1143000" progId="Equation.3">
                  <p:embed/>
                </p:oleObj>
              </mc:Choice>
              <mc:Fallback>
                <p:oleObj name="Εξίσωση" r:id="rId20" imgW="50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926" y="4925851"/>
                        <a:ext cx="831850" cy="187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46344"/>
              </p:ext>
            </p:extLst>
          </p:nvPr>
        </p:nvGraphicFramePr>
        <p:xfrm>
          <a:off x="3065853" y="5531832"/>
          <a:ext cx="2123355" cy="91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22" imgW="1066680" imgH="457200" progId="Equation.3">
                  <p:embed/>
                </p:oleObj>
              </mc:Choice>
              <mc:Fallback>
                <p:oleObj name="Equation" r:id="rId22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853" y="5531832"/>
                        <a:ext cx="2123355" cy="9118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74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Χρήση των ισοδύναμων κυκλωμάτων μικρού σήματος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336533" y="1639962"/>
                <a:ext cx="8784976" cy="52180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Βήματα για την ανάλυση μικρού σήματος: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800" dirty="0" smtClean="0"/>
                  <a:t>Προσδιορίζουμε </a:t>
                </a:r>
                <a:r>
                  <a:rPr lang="el-GR" sz="2800" dirty="0"/>
                  <a:t>το DC σημείο λειτουργίας του διπολικού τρανζίστορ.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l-GR" sz="2600" dirty="0" smtClean="0"/>
                  <a:t>Ειδικότερα το ρεύμα Συλλέκτη.</a:t>
                </a:r>
                <a:endParaRPr lang="el-GR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800" dirty="0"/>
                  <a:t>Υπολογίζουμε τις παραμέτρους του μοντέλου μικρού σήματος</a:t>
                </a:r>
                <a:r>
                  <a:rPr lang="el-GR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l-G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l-GR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800" dirty="0"/>
                  <a:t>Απαλείφουμε τις DC πηγές</a:t>
                </a:r>
                <a:r>
                  <a:rPr lang="el-GR" sz="2800" dirty="0" smtClean="0"/>
                  <a:t>.</a:t>
                </a:r>
                <a:endParaRPr lang="en-US" sz="2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l-GR" sz="2600" dirty="0" smtClean="0"/>
                  <a:t>Αντικαθιστούμε τις πηγές τάσης από βραχυκύκλωμα και τις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πηγές </a:t>
                </a:r>
                <a:r>
                  <a:rPr lang="el-GR" sz="2600" dirty="0"/>
                  <a:t>ρεύματος από </a:t>
                </a:r>
                <a:r>
                  <a:rPr lang="el-GR" sz="2600" dirty="0" smtClean="0"/>
                  <a:t>ανοιχτό κύκλωμα.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800" dirty="0"/>
                  <a:t>Αντικαθιστούμε τα τρανζίστορ από τα ισοδύναμα μοντέλα μικρού σήματος</a:t>
                </a:r>
                <a:r>
                  <a:rPr lang="el-GR" sz="2800" dirty="0" smtClean="0"/>
                  <a:t>.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l-GR" sz="2600" dirty="0"/>
                  <a:t>Επιλέγουμε το πιο βολικό μοντέλο σε συμφωνία με το </a:t>
                </a:r>
                <a:r>
                  <a:rPr lang="el-GR" sz="2600" dirty="0" smtClean="0"/>
                  <a:t>υπόλοιπο κύκλωμα</a:t>
                </a:r>
                <a:r>
                  <a:rPr lang="el-GR" sz="26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sz="2800" dirty="0" smtClean="0"/>
                  <a:t>Αναλύουμε </a:t>
                </a:r>
                <a:r>
                  <a:rPr lang="el-GR" sz="2800" dirty="0"/>
                  <a:t>το γραμμικό κύκλωμα που προκύπτει.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533" y="1639962"/>
                <a:ext cx="8784976" cy="5218038"/>
              </a:xfrm>
              <a:blipFill rotWithShape="0">
                <a:blip r:embed="rId2"/>
                <a:stretch>
                  <a:fillRect l="-1110" t="-2103" r="-9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77544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(1 από 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51" y="1188139"/>
            <a:ext cx="800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Να υπολογιστεί η απολαβή μικρού σήματος του ενισχυτή με τρανζίστορ.</a:t>
            </a:r>
          </a:p>
          <a:p>
            <a:r>
              <a:rPr lang="el-GR" sz="2000" dirty="0"/>
              <a:t>Υποθέτουμε β=100.</a:t>
            </a:r>
          </a:p>
        </p:txBody>
      </p:sp>
      <p:pic>
        <p:nvPicPr>
          <p:cNvPr id="3" name="Θέση περιεχομένου 2" descr="Κυκλώμα ενισχυτή με τρανζίστορ και ισοδύναμο κύκλωμα μικρού σήματος. 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9" y="1997768"/>
            <a:ext cx="4302380" cy="43585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8"/>
              <p:cNvSpPr>
                <a:spLocks noGrp="1"/>
              </p:cNvSpPr>
              <p:nvPr>
                <p:ph sz="half" idx="2"/>
                <p:custDataLst>
                  <p:tags r:id="rId2"/>
                </p:custDataLst>
              </p:nvPr>
            </p:nvSpPr>
            <p:spPr>
              <a:xfrm>
                <a:off x="4572000" y="1896025"/>
                <a:ext cx="4356465" cy="47698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DC </a:t>
                </a:r>
                <a:r>
                  <a:rPr lang="el-GR" sz="2000" b="1" dirty="0" smtClean="0"/>
                  <a:t>ανάλυση</a:t>
                </a:r>
                <a:endParaRPr lang="en-US" sz="2000" b="1" dirty="0" smtClean="0"/>
              </a:p>
              <a:p>
                <a:pPr marL="0" indent="0">
                  <a:buNone/>
                </a:pPr>
                <a:endParaRPr lang="el-GR" sz="20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2000" b="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=2.3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=3.1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l-GR" sz="2000" b="1" dirty="0"/>
                  <a:t>Υπολογισμός των παραμέτρων μικρού </a:t>
                </a:r>
                <a:r>
                  <a:rPr lang="el-GR" sz="2000" b="1" dirty="0" smtClean="0"/>
                  <a:t>σήματος</a:t>
                </a: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=10.8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l-G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=1.09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Θέση περιεχομένου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896025"/>
                <a:ext cx="4356465" cy="4769845"/>
              </a:xfrm>
              <a:blipFill rotWithShape="0">
                <a:blip r:embed="rId5"/>
                <a:stretch>
                  <a:fillRect l="-1259" t="-16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</a:t>
            </a:r>
            <a:r>
              <a:rPr lang="en-US" dirty="0" smtClean="0"/>
              <a:t>2</a:t>
            </a:r>
            <a:r>
              <a:rPr lang="el-GR" dirty="0" smtClean="0"/>
              <a:t> από 2)</a:t>
            </a:r>
            <a:endParaRPr lang="en-US" dirty="0"/>
          </a:p>
        </p:txBody>
      </p:sp>
      <p:pic>
        <p:nvPicPr>
          <p:cNvPr id="3" name="Θέση περιεχομένου 2" descr="Κυκλώμα ενισχυτή με τρανζίστορ και ισοδύναμο κύκλωμα μικρού σήματος. 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" y="1543823"/>
            <a:ext cx="4571682" cy="479955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8"/>
              <p:cNvSpPr>
                <a:spLocks noGrp="1"/>
              </p:cNvSpPr>
              <p:nvPr>
                <p:ph sz="half" idx="2"/>
                <p:custDataLst>
                  <p:tags r:id="rId3"/>
                </p:custDataLst>
              </p:nvPr>
            </p:nvSpPr>
            <p:spPr>
              <a:xfrm>
                <a:off x="4716016" y="1949394"/>
                <a:ext cx="4572000" cy="4665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AC </a:t>
                </a:r>
                <a:r>
                  <a:rPr lang="el-GR" sz="2400" b="1" dirty="0" smtClean="0"/>
                  <a:t>ανάλυση</a:t>
                </a:r>
                <a:endParaRPr lang="en-US" sz="2400" b="1" dirty="0" smtClean="0"/>
              </a:p>
              <a:p>
                <a:pPr marL="0" indent="0">
                  <a:buNone/>
                </a:pPr>
                <a:endParaRPr lang="el-GR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=0.011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ο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</m:sub>
                      </m:sSub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3.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04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buNone/>
                </a:pPr>
                <a:endParaRPr lang="el-G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Θέση περιεχομένου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6016" y="1949394"/>
                <a:ext cx="4572000" cy="4665092"/>
              </a:xfrm>
              <a:blipFill rotWithShape="0">
                <a:blip r:embed="rId6"/>
                <a:stretch>
                  <a:fillRect l="-2133" t="-1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5959"/>
              </p:ext>
            </p:extLst>
          </p:nvPr>
        </p:nvGraphicFramePr>
        <p:xfrm>
          <a:off x="5305425" y="4508500"/>
          <a:ext cx="1346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Εξίσωση" r:id="rId7" imgW="711000" imgH="431640" progId="Equation.3">
                  <p:embed/>
                </p:oleObj>
              </mc:Choice>
              <mc:Fallback>
                <p:oleObj name="Εξίσωση" r:id="rId7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4508500"/>
                        <a:ext cx="1346200" cy="8175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678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Γραφική Ανάλυση</a:t>
            </a:r>
          </a:p>
        </p:txBody>
      </p:sp>
      <p:pic>
        <p:nvPicPr>
          <p:cNvPr id="6" name="Εικόνα 5" descr="Κυκλώμα ενισχυτή με τρανζίστορ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9" y="1397006"/>
            <a:ext cx="2514286" cy="2200000"/>
          </a:xfrm>
          <a:prstGeom prst="rect">
            <a:avLst/>
          </a:prstGeom>
        </p:spPr>
      </p:pic>
      <p:pic>
        <p:nvPicPr>
          <p:cNvPr id="7" name="Εικόνα 6" descr="Γραφικές παραστάσεις χαρακτηριστκών iB- uCE και iC-uCE." title="Γραφικές παραστάσει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628800"/>
            <a:ext cx="5832648" cy="2199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207" y="3980674"/>
                <a:ext cx="7847593" cy="287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l-GR" sz="2000" dirty="0" smtClean="0"/>
                  <a:t>Προσδιορίζουμε το DC ρεύμα Βάσης του διπολικού τρανζίστορ.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Ευθεία </a:t>
                </a:r>
                <a:r>
                  <a:rPr lang="el-GR" sz="2000" dirty="0"/>
                  <a:t>φόρτου </a:t>
                </a:r>
                <a:r>
                  <a:rPr lang="el-GR" sz="2000" dirty="0" smtClean="0"/>
                  <a:t>εισόδου:</a:t>
                </a:r>
                <a:endParaRPr lang="en-US" sz="200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l-GR" sz="2000" dirty="0" smtClean="0"/>
                  <a:t>Προσδιορίζουμε το DC ρεύμα Συλλέκτη του διπολικού τρανζίστορ.</a:t>
                </a:r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Ευθεία </a:t>
                </a:r>
                <a:r>
                  <a:rPr lang="el-GR" sz="2000" dirty="0"/>
                  <a:t>φόρτου εξόδου</a:t>
                </a:r>
                <a:r>
                  <a:rPr lang="el-GR" sz="2000" dirty="0" smtClean="0"/>
                  <a:t>:</a:t>
                </a:r>
                <a:endParaRPr lang="en-US" sz="200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07" y="3980674"/>
                <a:ext cx="7847593" cy="2877326"/>
              </a:xfrm>
              <a:prstGeom prst="rect">
                <a:avLst/>
              </a:prstGeom>
              <a:blipFill rotWithShape="0">
                <a:blip r:embed="rId5"/>
                <a:stretch>
                  <a:fillRect l="-855" t="-14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355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μικρού σήματος</a:t>
            </a:r>
          </a:p>
        </p:txBody>
      </p:sp>
      <p:pic>
        <p:nvPicPr>
          <p:cNvPr id="8" name="Θέση περιεχομένου 7" descr="Γραφικές παραστάσεις i-u για εφαρμογή μικρού σήματος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3" y="1393237"/>
            <a:ext cx="7815242" cy="5102026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0013"/>
            <a:ext cx="8229600" cy="1143000"/>
          </a:xfrm>
        </p:spPr>
        <p:txBody>
          <a:bodyPr/>
          <a:lstStyle/>
          <a:p>
            <a:r>
              <a:rPr lang="el-GR" dirty="0" smtClean="0"/>
              <a:t>Άσκηση</a:t>
            </a:r>
            <a:r>
              <a:rPr lang="en-US" dirty="0" smtClean="0"/>
              <a:t> (</a:t>
            </a:r>
            <a:r>
              <a:rPr lang="el-GR" dirty="0" smtClean="0"/>
              <a:t>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52935"/>
            <a:ext cx="8964488" cy="1195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Να σχεδιαστεί το κύκλωμα του παρακάτω σχήματος για VCC=9V </a:t>
            </a:r>
            <a:r>
              <a:rPr lang="el-GR" sz="2400" dirty="0" smtClean="0"/>
              <a:t>έτσι</a:t>
            </a:r>
            <a:r>
              <a:rPr lang="en-US" sz="2400" dirty="0" smtClean="0"/>
              <a:t> </a:t>
            </a:r>
            <a:r>
              <a:rPr lang="el-GR" sz="2400" dirty="0" smtClean="0"/>
              <a:t>ώστε </a:t>
            </a:r>
            <a:r>
              <a:rPr lang="el-GR" sz="2400" dirty="0"/>
              <a:t>να έχουμε ρεύμα </a:t>
            </a:r>
            <a:r>
              <a:rPr lang="el-GR" sz="2400" dirty="0" err="1"/>
              <a:t>εκπομπού</a:t>
            </a:r>
            <a:r>
              <a:rPr lang="el-GR" sz="2400" dirty="0"/>
              <a:t> IE=1mA και να εξασφαλίζεται </a:t>
            </a:r>
            <a:r>
              <a:rPr lang="el-GR" sz="2400" dirty="0" smtClean="0"/>
              <a:t>μεταβολή</a:t>
            </a:r>
            <a:r>
              <a:rPr lang="en-US" sz="2400" dirty="0" smtClean="0"/>
              <a:t> </a:t>
            </a:r>
            <a:r>
              <a:rPr lang="el-GR" sz="2400" dirty="0" smtClean="0"/>
              <a:t>σήματος </a:t>
            </a:r>
            <a:r>
              <a:rPr lang="el-GR" sz="2400" dirty="0"/>
              <a:t>στο συλλέκτη ±2V. </a:t>
            </a:r>
            <a:br>
              <a:rPr lang="el-GR" sz="2400" dirty="0"/>
            </a:br>
            <a:r>
              <a:rPr lang="el-GR" sz="2400" dirty="0"/>
              <a:t>Δίνεται β=100. </a:t>
            </a:r>
            <a:endParaRPr lang="en-US" sz="2400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3" name="Εικόνα 12" descr="Κύκλωμα τρανζίστορ με εκπομπό, με RB, RC  και VCC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" y="2352402"/>
            <a:ext cx="1530229" cy="2926334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3832"/>
              </p:ext>
            </p:extLst>
          </p:nvPr>
        </p:nvGraphicFramePr>
        <p:xfrm>
          <a:off x="1835696" y="2579565"/>
          <a:ext cx="4320480" cy="281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Εξίσωση" r:id="rId5" imgW="2260440" imgH="1473120" progId="Equation.3">
                  <p:embed/>
                </p:oleObj>
              </mc:Choice>
              <mc:Fallback>
                <p:oleObj name="Εξίσωση" r:id="rId5" imgW="226044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579565"/>
                        <a:ext cx="4320480" cy="28133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 descr="Γραφική παράσταση iC-u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3572" y="3140968"/>
            <a:ext cx="3323228" cy="20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448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(2 από 2)</a:t>
            </a:r>
            <a:endParaRPr lang="el-GR" dirty="0"/>
          </a:p>
        </p:txBody>
      </p:sp>
      <p:pic>
        <p:nvPicPr>
          <p:cNvPr id="5" name="Picture 10" descr="Γραφική παράσταση iC-u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510730"/>
            <a:ext cx="3157444" cy="20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4" descr="Γραφική παράσταση iC-uCE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21012"/>
              </p:ext>
            </p:extLst>
          </p:nvPr>
        </p:nvGraphicFramePr>
        <p:xfrm>
          <a:off x="536255" y="2047398"/>
          <a:ext cx="8057285" cy="318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Εξίσωση" r:id="rId5" imgW="4622760" imgH="1828800" progId="Equation.3">
                  <p:embed/>
                </p:oleObj>
              </mc:Choice>
              <mc:Fallback>
                <p:oleObj name="Εξίσωση" r:id="rId5" imgW="462276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5" y="2047398"/>
                        <a:ext cx="8057285" cy="31874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81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μοντέλο μικρού σήματος του τρανζίστορ. Οι παράμετροι μικρού σήματος και η σχέση τους με το σημείο λειτουργίας του τρανζίστορ.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π-υβριδικό μοντέλο μικρού σήματος του τρανζίστορ και η σχέση του με το h υβριδικό κοινού </a:t>
            </a:r>
            <a:r>
              <a:rPr lang="el-GR" dirty="0" err="1" smtClean="0"/>
              <a:t>εκπομπού</a:t>
            </a:r>
            <a:r>
              <a:rPr lang="el-GR" dirty="0" smtClean="0"/>
              <a:t>.</a:t>
            </a:r>
          </a:p>
          <a:p>
            <a:r>
              <a:rPr lang="el-GR" dirty="0"/>
              <a:t>Χρήση των ισοδυνάμων κυκλωμάτων μικρού σήματος για την ανάλυση των κυκλωμάτων ενισχυτών με διπολικά τρανζίστορ. </a:t>
            </a:r>
            <a:endParaRPr lang="el-GR" dirty="0" smtClean="0"/>
          </a:p>
          <a:p>
            <a:r>
              <a:rPr lang="el-GR" dirty="0"/>
              <a:t>Γραφική ανάλυση μικρού σήματος των ενισχυτών με διπολικά τρανζίστορ.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6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</a:t>
            </a:r>
            <a:endParaRPr lang="en-US" sz="2800" dirty="0" smtClean="0"/>
          </a:p>
        </p:txBody>
      </p:sp>
      <p:pic>
        <p:nvPicPr>
          <p:cNvPr id="5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 smtClean="0"/>
              <a:t>Αραπογιάννη</a:t>
            </a:r>
            <a:r>
              <a:rPr lang="el-GR" sz="2000" dirty="0" smtClean="0"/>
              <a:t> Αγγελική 2014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 smtClean="0"/>
              <a:t>Ηλεκτρονική. Ενότητα 6: Η </a:t>
            </a:r>
            <a:r>
              <a:rPr lang="en-US" sz="2000" dirty="0" smtClean="0"/>
              <a:t>AC </a:t>
            </a:r>
            <a:r>
              <a:rPr lang="el-GR" sz="2000" dirty="0" smtClean="0"/>
              <a:t>λειτουργία του διπολικού </a:t>
            </a:r>
            <a:r>
              <a:rPr lang="el-GR" sz="2000" dirty="0" smtClean="0"/>
              <a:t>τρανζίστορ». </a:t>
            </a:r>
            <a:r>
              <a:rPr lang="el-GR" sz="2000" dirty="0" smtClean="0"/>
              <a:t>Έκδοση: 1.01. Αθήνα 2014</a:t>
            </a:r>
            <a:r>
              <a:rPr lang="el-GR" sz="2000" smtClean="0"/>
              <a:t>. </a:t>
            </a:r>
            <a:r>
              <a:rPr lang="el-GR" sz="2000" smtClean="0"/>
              <a:t/>
            </a:r>
            <a:br>
              <a:rPr lang="el-GR" sz="2000" smtClean="0"/>
            </a:br>
            <a:r>
              <a:rPr lang="el-GR" sz="2000" smtClean="0"/>
              <a:t>Διαθέσιμο </a:t>
            </a:r>
            <a:r>
              <a:rPr lang="el-GR" sz="2000" dirty="0"/>
              <a:t>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http://opencourses.uoa.gr/courses/DI4</a:t>
            </a:r>
            <a:r>
              <a:rPr lang="en-US" sz="2000" dirty="0" smtClean="0">
                <a:hlinkClick r:id="rId3"/>
              </a:rPr>
              <a:t>/</a:t>
            </a:r>
            <a:r>
              <a:rPr lang="el-GR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57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Μαθήματα στο Πανεπιστήμιο Αθηνών</a:t>
            </a:r>
            <a:r>
              <a:rPr lang="el-GR" sz="20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τρανζίστορ ως ενισχυτής</a:t>
            </a:r>
          </a:p>
        </p:txBody>
      </p:sp>
      <p:pic>
        <p:nvPicPr>
          <p:cNvPr id="164875" name="Picture 8" descr="Συνδεσμολογία κυκλώματος τρανζίστορ ως ενισχυτή,με μια αντίσταση Rc και μια τάσεις Vcc,Vbe και ube." title="Τρανζίστορ-Ενισχυτής"/>
          <p:cNvPicPr>
            <a:picLocks noChangeAspect="1" noChangeArrowheads="1"/>
          </p:cNvPicPr>
          <p:nvPr/>
        </p:nvPicPr>
        <p:blipFill>
          <a:blip r:embed="rId4"/>
          <a:srcRect b="7137"/>
          <a:stretch>
            <a:fillRect/>
          </a:stretch>
        </p:blipFill>
        <p:spPr bwMode="auto">
          <a:xfrm>
            <a:off x="900113" y="1268413"/>
            <a:ext cx="216579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521521" y="1457650"/>
            <a:ext cx="5511355" cy="570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Επαλληλία της </a:t>
            </a:r>
            <a:r>
              <a:rPr lang="en-US" sz="2000" dirty="0"/>
              <a:t>DC</a:t>
            </a:r>
            <a:r>
              <a:rPr lang="el-GR" sz="2000" dirty="0"/>
              <a:t> πόλωσης με το </a:t>
            </a:r>
            <a:r>
              <a:rPr lang="en-US" sz="2000" dirty="0"/>
              <a:t>AC</a:t>
            </a:r>
            <a:r>
              <a:rPr lang="el-GR" sz="2000" dirty="0"/>
              <a:t> σήμα:</a:t>
            </a:r>
          </a:p>
          <a:p>
            <a:endParaRPr lang="el-GR" sz="2000" dirty="0"/>
          </a:p>
        </p:txBody>
      </p:sp>
      <p:graphicFrame>
        <p:nvGraphicFramePr>
          <p:cNvPr id="16487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55453"/>
              </p:ext>
            </p:extLst>
          </p:nvPr>
        </p:nvGraphicFramePr>
        <p:xfrm>
          <a:off x="4556125" y="2017440"/>
          <a:ext cx="2336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914400" imgH="228600" progId="Equation.3">
                  <p:embed/>
                </p:oleObj>
              </mc:Choice>
              <mc:Fallback>
                <p:oleObj name="Equation" r:id="rId5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017440"/>
                        <a:ext cx="23368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8" name="Picture 15" descr="Συνδεσμολογία τρανζίστορ ως ενισχυτή με μια αντίσταση Rc και τάσεις Vcc και VBE." title="Τρανζίστορ-Ενισχυτής"/>
          <p:cNvPicPr>
            <a:picLocks noChangeAspect="1" noChangeArrowheads="1"/>
          </p:cNvPicPr>
          <p:nvPr/>
        </p:nvPicPr>
        <p:blipFill>
          <a:blip r:embed="rId7"/>
          <a:srcRect b="8627"/>
          <a:stretch>
            <a:fillRect/>
          </a:stretch>
        </p:blipFill>
        <p:spPr bwMode="auto">
          <a:xfrm>
            <a:off x="785985" y="3785642"/>
            <a:ext cx="2279923" cy="24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7" name="Text Box 14"/>
          <p:cNvSpPr txBox="1">
            <a:spLocks noChangeArrowheads="1"/>
          </p:cNvSpPr>
          <p:nvPr/>
        </p:nvSpPr>
        <p:spPr bwMode="auto">
          <a:xfrm>
            <a:off x="4067944" y="3519458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l-GR" sz="2000" dirty="0"/>
              <a:t>Το ρεύμα συλλέκτη γράφεται:</a:t>
            </a:r>
          </a:p>
        </p:txBody>
      </p:sp>
      <p:graphicFrame>
        <p:nvGraphicFramePr>
          <p:cNvPr id="164872" name="Object 17"/>
          <p:cNvGraphicFramePr>
            <a:graphicFrameLocks noChangeAspect="1"/>
          </p:cNvGraphicFramePr>
          <p:nvPr/>
        </p:nvGraphicFramePr>
        <p:xfrm>
          <a:off x="4427538" y="4292600"/>
          <a:ext cx="41497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663560" imgH="482400" progId="Equation.3">
                  <p:embed/>
                </p:oleObj>
              </mc:Choice>
              <mc:Fallback>
                <p:oleObj name="Equation" r:id="rId8" imgW="1663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92600"/>
                        <a:ext cx="4149725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068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614410" y="-48418"/>
            <a:ext cx="8229600" cy="1143000"/>
          </a:xfrm>
        </p:spPr>
        <p:txBody>
          <a:bodyPr/>
          <a:lstStyle/>
          <a:p>
            <a:r>
              <a:rPr lang="el-GR" dirty="0"/>
              <a:t>Η διαγωγιμότητα μικρού σήματος</a:t>
            </a:r>
          </a:p>
        </p:txBody>
      </p:sp>
      <p:pic>
        <p:nvPicPr>
          <p:cNvPr id="165901" name="Picture 4" descr="Διάγραμμα της χαρακτηρηστικής  I c-u B E." title="Διάγραμμ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94582"/>
            <a:ext cx="43148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3" name="Text Box 10"/>
          <p:cNvSpPr txBox="1">
            <a:spLocks noChangeArrowheads="1"/>
          </p:cNvSpPr>
          <p:nvPr/>
        </p:nvSpPr>
        <p:spPr bwMode="auto">
          <a:xfrm>
            <a:off x="53182" y="890177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l-GR" dirty="0"/>
              <a:t>Για μικρό σήμα </a:t>
            </a:r>
            <a:r>
              <a:rPr lang="en-US" dirty="0"/>
              <a:t>ac</a:t>
            </a:r>
            <a:r>
              <a:rPr lang="el-GR" dirty="0"/>
              <a:t> δηλ. </a:t>
            </a:r>
            <a:r>
              <a:rPr lang="el-GR" i="1" dirty="0"/>
              <a:t>υ</a:t>
            </a:r>
            <a:r>
              <a:rPr lang="en-US" i="1" baseline="-25000" dirty="0"/>
              <a:t>be</a:t>
            </a:r>
            <a:r>
              <a:rPr lang="en-US" i="1" dirty="0"/>
              <a:t>&lt;&lt;V</a:t>
            </a:r>
            <a:r>
              <a:rPr lang="en-US" i="1" baseline="-25000" dirty="0"/>
              <a:t>T</a:t>
            </a:r>
            <a:r>
              <a:rPr lang="el-GR" i="1" dirty="0"/>
              <a:t>:</a:t>
            </a:r>
          </a:p>
        </p:txBody>
      </p:sp>
      <p:graphicFrame>
        <p:nvGraphicFramePr>
          <p:cNvPr id="16589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50619"/>
              </p:ext>
            </p:extLst>
          </p:nvPr>
        </p:nvGraphicFramePr>
        <p:xfrm>
          <a:off x="450850" y="1321840"/>
          <a:ext cx="360521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5" imgW="1828800" imgH="838080" progId="Equation.3">
                  <p:embed/>
                </p:oleObj>
              </mc:Choice>
              <mc:Fallback>
                <p:oleObj name="Equation" r:id="rId5" imgW="1828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321840"/>
                        <a:ext cx="3605212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4" name="Text Box 11"/>
          <p:cNvSpPr txBox="1">
            <a:spLocks noChangeArrowheads="1"/>
          </p:cNvSpPr>
          <p:nvPr/>
        </p:nvSpPr>
        <p:spPr bwMode="auto">
          <a:xfrm>
            <a:off x="122072" y="2818607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l-GR" dirty="0"/>
              <a:t>Η </a:t>
            </a:r>
            <a:r>
              <a:rPr lang="en-US" dirty="0"/>
              <a:t>ac</a:t>
            </a:r>
            <a:r>
              <a:rPr lang="el-GR" dirty="0"/>
              <a:t> συνιστώσα (σήμα) του ρεύματος συλλέκτη είναι:</a:t>
            </a:r>
          </a:p>
        </p:txBody>
      </p:sp>
      <p:graphicFrame>
        <p:nvGraphicFramePr>
          <p:cNvPr id="16589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80810"/>
              </p:ext>
            </p:extLst>
          </p:nvPr>
        </p:nvGraphicFramePr>
        <p:xfrm>
          <a:off x="1116807" y="3236119"/>
          <a:ext cx="14684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7" imgW="647640" imgH="431640" progId="Equation.3">
                  <p:embed/>
                </p:oleObj>
              </mc:Choice>
              <mc:Fallback>
                <p:oleObj name="Equation" r:id="rId7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807" y="3236119"/>
                        <a:ext cx="146843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5" name="Text Box 12"/>
          <p:cNvSpPr txBox="1">
            <a:spLocks noChangeArrowheads="1"/>
          </p:cNvSpPr>
          <p:nvPr/>
        </p:nvSpPr>
        <p:spPr bwMode="auto">
          <a:xfrm>
            <a:off x="1591386" y="4287720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l-GR" dirty="0"/>
              <a:t>Ορίζουμε:</a:t>
            </a:r>
          </a:p>
        </p:txBody>
      </p:sp>
      <p:graphicFrame>
        <p:nvGraphicFramePr>
          <p:cNvPr id="16589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93991"/>
              </p:ext>
            </p:extLst>
          </p:nvPr>
        </p:nvGraphicFramePr>
        <p:xfrm>
          <a:off x="2843213" y="3933825"/>
          <a:ext cx="25558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Εξίσωση" r:id="rId9" imgW="888840" imgH="431640" progId="Equation.3">
                  <p:embed/>
                </p:oleObj>
              </mc:Choice>
              <mc:Fallback>
                <p:oleObj name="Εξίσωση" r:id="rId9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933825"/>
                        <a:ext cx="2555875" cy="8747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6" name="Text Box 13"/>
          <p:cNvSpPr txBox="1">
            <a:spLocks noChangeArrowheads="1"/>
          </p:cNvSpPr>
          <p:nvPr/>
        </p:nvSpPr>
        <p:spPr bwMode="auto">
          <a:xfrm>
            <a:off x="177791" y="4780757"/>
            <a:ext cx="46085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l-GR" dirty="0"/>
              <a:t>Το </a:t>
            </a:r>
            <a:r>
              <a:rPr lang="en-US" dirty="0"/>
              <a:t>g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ονομάζεται </a:t>
            </a:r>
            <a:r>
              <a:rPr lang="el-GR" b="1" dirty="0"/>
              <a:t>διαγωγιμότητα μικρού σήματος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Για σταθερό </a:t>
            </a:r>
            <a:r>
              <a:rPr lang="en-US" dirty="0"/>
              <a:t>g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απαιτείται σταθερό Ι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  <a:p>
            <a:pPr>
              <a:spcBef>
                <a:spcPct val="100000"/>
              </a:spcBef>
            </a:pPr>
            <a:r>
              <a:rPr lang="el-GR" dirty="0"/>
              <a:t>Αναπαριστά την κλίση της χαρακτηριστικής </a:t>
            </a:r>
            <a:r>
              <a:rPr lang="en-US" i="1" dirty="0" err="1" smtClean="0"/>
              <a:t>i</a:t>
            </a:r>
            <a:r>
              <a:rPr lang="en-US" i="1" baseline="-25000" dirty="0" err="1"/>
              <a:t>C</a:t>
            </a:r>
            <a:r>
              <a:rPr lang="en-US" i="1" dirty="0" smtClean="0"/>
              <a:t>-</a:t>
            </a:r>
            <a:r>
              <a:rPr lang="el-GR" i="1" dirty="0"/>
              <a:t>υ</a:t>
            </a:r>
            <a:r>
              <a:rPr lang="en-US" i="1" baseline="-25000" dirty="0"/>
              <a:t>BE</a:t>
            </a:r>
            <a:r>
              <a:rPr lang="en-US" i="1" dirty="0"/>
              <a:t> </a:t>
            </a:r>
            <a:r>
              <a:rPr lang="el-GR" dirty="0"/>
              <a:t>στο σημείο ηρεμίας </a:t>
            </a:r>
            <a:r>
              <a:rPr lang="en-US" dirty="0"/>
              <a:t>Q.</a:t>
            </a:r>
            <a:endParaRPr lang="el-GR" dirty="0"/>
          </a:p>
        </p:txBody>
      </p:sp>
      <p:graphicFrame>
        <p:nvGraphicFramePr>
          <p:cNvPr id="165899" name="Object 17"/>
          <p:cNvGraphicFramePr>
            <a:graphicFrameLocks noChangeAspect="1"/>
          </p:cNvGraphicFramePr>
          <p:nvPr/>
        </p:nvGraphicFramePr>
        <p:xfrm>
          <a:off x="4932363" y="5229225"/>
          <a:ext cx="39322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1" imgW="1688760" imgH="431640" progId="Equation.3">
                  <p:embed/>
                </p:oleObj>
              </mc:Choice>
              <mc:Fallback>
                <p:oleObj name="Equation" r:id="rId11" imgW="1688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229225"/>
                        <a:ext cx="3932237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368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ρεύμα Βάσης και η Αντίσταση Εισόδου στη Βάση</a:t>
            </a:r>
            <a:endParaRPr lang="en-US" dirty="0"/>
          </a:p>
        </p:txBody>
      </p:sp>
      <p:pic>
        <p:nvPicPr>
          <p:cNvPr id="6" name="Θέση περιεχομένου 5" descr="Συνδεσμολογία τρανζίστορ ως ενισχυτή με μια αντίσταση Rc και πηγή ube." title="Τρανζίστορ-Ενισχυτής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72" y="1461227"/>
            <a:ext cx="3243943" cy="31677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417639"/>
                <a:ext cx="5653115" cy="54403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200" dirty="0" smtClean="0"/>
                  <a:t>Το ολικό ρεύμα Βάσης</a:t>
                </a:r>
                <a:r>
                  <a:rPr lang="en-US" sz="2200" dirty="0" smtClean="0"/>
                  <a:t>: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</a:t>
                </a:r>
              </a:p>
              <a:p>
                <a:pPr marL="0" indent="0">
                  <a:buNone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συνιστώσα μικρού σήματος του ρεύματος Βάσης: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endParaRPr lang="el-GR" sz="2200" dirty="0" smtClean="0"/>
              </a:p>
              <a:p>
                <a:pPr marL="0" indent="0">
                  <a:buNone/>
                </a:pPr>
                <a:r>
                  <a:rPr lang="el-GR" sz="2200" dirty="0" smtClean="0"/>
                  <a:t>Ορίζουμε:</a:t>
                </a:r>
                <a:endParaRPr lang="en-US" sz="2200" b="1" dirty="0" smtClean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sz="2200" dirty="0" smtClean="0"/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l-GR" sz="2200" dirty="0"/>
                  <a:t>  είναι </a:t>
                </a:r>
                <a:r>
                  <a:rPr lang="el-GR" sz="2200" b="1" dirty="0"/>
                  <a:t>η αντίσταση εισόδου </a:t>
                </a:r>
                <a:r>
                  <a:rPr lang="el-GR" sz="2200" dirty="0"/>
                  <a:t>μικρού σήματος μεταξύ βάσης και </a:t>
                </a:r>
                <a:r>
                  <a:rPr lang="el-GR" sz="2200" dirty="0" err="1"/>
                  <a:t>εκπομπού</a:t>
                </a:r>
                <a:r>
                  <a:rPr lang="el-GR" sz="2200" dirty="0"/>
                  <a:t> όταν κοιτάζουμε από την Βάση.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7" name="Θέση περιεχομένου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417639"/>
                <a:ext cx="5653115" cy="5440362"/>
              </a:xfrm>
              <a:blipFill rotWithShape="0">
                <a:blip r:embed="rId7"/>
                <a:stretch>
                  <a:fillRect l="-1402" t="-785" b="-3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Αριστερό άγκιστρο 12" descr="[DECORATIVE]"/>
          <p:cNvSpPr/>
          <p:nvPr/>
        </p:nvSpPr>
        <p:spPr>
          <a:xfrm rot="-5400000">
            <a:off x="6264065" y="2794281"/>
            <a:ext cx="180020" cy="361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Αριστερό άγκιστρο 13" descr="[DECORATIVE]"/>
          <p:cNvSpPr/>
          <p:nvPr/>
        </p:nvSpPr>
        <p:spPr>
          <a:xfrm rot="-5400000">
            <a:off x="7037722" y="2560577"/>
            <a:ext cx="265682" cy="8746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30156" y="3868675"/>
                <a:ext cx="2696120" cy="630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156" y="3868675"/>
                <a:ext cx="2696120" cy="6300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6155929" y="3045099"/>
            <a:ext cx="5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</a:t>
            </a:r>
            <a:endParaRPr lang="el-GR" sz="1600" dirty="0"/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6985236" y="3068487"/>
            <a:ext cx="5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C</a:t>
            </a:r>
            <a:endParaRPr lang="el-GR" sz="1600" dirty="0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649093"/>
              </p:ext>
            </p:extLst>
          </p:nvPr>
        </p:nvGraphicFramePr>
        <p:xfrm>
          <a:off x="5148064" y="4643227"/>
          <a:ext cx="34115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Εξίσωση" r:id="rId9" imgW="1650960" imgH="431640" progId="Equation.3">
                  <p:embed/>
                </p:oleObj>
              </mc:Choice>
              <mc:Fallback>
                <p:oleObj name="Εξίσωση" r:id="rId9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643227"/>
                        <a:ext cx="3411537" cy="9445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ρεύμα </a:t>
            </a:r>
            <a:r>
              <a:rPr lang="el-GR" dirty="0" err="1"/>
              <a:t>Εκπομπού</a:t>
            </a:r>
            <a:r>
              <a:rPr lang="el-GR" dirty="0"/>
              <a:t> και η Αντίσταση Εισόδου στον </a:t>
            </a:r>
            <a:r>
              <a:rPr lang="el-GR" dirty="0" err="1"/>
              <a:t>Εκπομπό</a:t>
            </a:r>
            <a:r>
              <a:rPr lang="el-G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Θέση περιεχομένου 2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507288" cy="51212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Το ολικό ρεύμα </a:t>
                </a:r>
                <a:r>
                  <a:rPr lang="el-GR" dirty="0" err="1"/>
                  <a:t>εκπομπού</a:t>
                </a:r>
                <a:r>
                  <a:rPr lang="el-GR" dirty="0" smtClean="0"/>
                  <a:t>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3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50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l-GR" sz="3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5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50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35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500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endParaRPr lang="en-US" sz="3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Η </a:t>
                </a:r>
                <a:r>
                  <a:rPr lang="el-GR" dirty="0"/>
                  <a:t>συνιστώσα μικρού σήματος του ρεύματος </a:t>
                </a:r>
                <a:r>
                  <a:rPr lang="el-GR" dirty="0" err="1"/>
                  <a:t>Εκπομπού</a:t>
                </a:r>
                <a:r>
                  <a:rPr lang="el-GR" dirty="0" smtClean="0"/>
                  <a:t>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Ορίζουμε: </a:t>
                </a:r>
                <a:endParaRPr lang="en-US" sz="3800" b="1" i="1" dirty="0" smtClean="0"/>
              </a:p>
              <a:p>
                <a:pPr marL="0" indent="0" algn="ctr">
                  <a:buNone/>
                </a:pPr>
                <a:endParaRPr lang="en-US" sz="3800" b="1" dirty="0" smtClean="0"/>
              </a:p>
              <a:p>
                <a:pPr marL="0" indent="0" algn="ctr">
                  <a:buNone/>
                </a:pPr>
                <a:endParaRPr lang="en-US" sz="3800" b="1" dirty="0" smtClean="0"/>
              </a:p>
              <a:p>
                <a:pPr marL="0" indent="0">
                  <a:buNone/>
                </a:pPr>
                <a:r>
                  <a:rPr lang="el-GR" dirty="0"/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l-GR" dirty="0"/>
                  <a:t>  είναι η </a:t>
                </a:r>
                <a:r>
                  <a:rPr lang="el-GR" b="1" dirty="0"/>
                  <a:t>αντίσταση εισόδου </a:t>
                </a:r>
                <a:r>
                  <a:rPr lang="el-GR" dirty="0"/>
                  <a:t>μικρού σήματος μεταξύ βάσης και </a:t>
                </a:r>
                <a:r>
                  <a:rPr lang="el-GR" dirty="0" err="1"/>
                  <a:t>εκπομπού</a:t>
                </a:r>
                <a:r>
                  <a:rPr lang="el-GR" dirty="0"/>
                  <a:t> όταν κοιτάζουμε από τον </a:t>
                </a:r>
                <a:r>
                  <a:rPr lang="el-GR" dirty="0" err="1" smtClean="0"/>
                  <a:t>Εκπομπό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spc="-15" dirty="0">
                    <a:cs typeface="Arial"/>
                  </a:rPr>
                  <a:t>Εύ</a:t>
                </a:r>
                <a:r>
                  <a:rPr lang="el-GR" spc="-25" dirty="0">
                    <a:cs typeface="Arial"/>
                  </a:rPr>
                  <a:t>κ</a:t>
                </a:r>
                <a:r>
                  <a:rPr lang="el-GR" spc="-35" dirty="0">
                    <a:cs typeface="Arial"/>
                  </a:rPr>
                  <a:t>ολ</a:t>
                </a:r>
                <a:r>
                  <a:rPr lang="el-GR" spc="-10" dirty="0">
                    <a:cs typeface="Arial"/>
                  </a:rPr>
                  <a:t>α</a:t>
                </a:r>
                <a:r>
                  <a:rPr lang="el-GR" spc="-5" dirty="0">
                    <a:cs typeface="Arial"/>
                  </a:rPr>
                  <a:t> </a:t>
                </a:r>
                <a:r>
                  <a:rPr lang="el-GR" spc="-15" dirty="0">
                    <a:cs typeface="Arial"/>
                  </a:rPr>
                  <a:t>μ</a:t>
                </a:r>
                <a:r>
                  <a:rPr lang="el-GR" spc="-30" dirty="0">
                    <a:cs typeface="Arial"/>
                  </a:rPr>
                  <a:t>π</a:t>
                </a:r>
                <a:r>
                  <a:rPr lang="el-GR" spc="-15" dirty="0">
                    <a:cs typeface="Arial"/>
                  </a:rPr>
                  <a:t>ορούμ</a:t>
                </a:r>
                <a:r>
                  <a:rPr lang="el-GR" spc="-10" dirty="0">
                    <a:cs typeface="Arial"/>
                  </a:rPr>
                  <a:t>ε</a:t>
                </a:r>
                <a:r>
                  <a:rPr lang="el-GR" spc="15" dirty="0">
                    <a:cs typeface="Arial"/>
                  </a:rPr>
                  <a:t> </a:t>
                </a:r>
                <a:r>
                  <a:rPr lang="el-GR" spc="-10" dirty="0">
                    <a:cs typeface="Arial"/>
                  </a:rPr>
                  <a:t>να</a:t>
                </a:r>
                <a:r>
                  <a:rPr lang="el-GR" spc="-5" dirty="0">
                    <a:cs typeface="Arial"/>
                  </a:rPr>
                  <a:t> </a:t>
                </a:r>
                <a:r>
                  <a:rPr lang="el-GR" spc="-15" dirty="0">
                    <a:cs typeface="Arial"/>
                  </a:rPr>
                  <a:t>βρούμ</a:t>
                </a:r>
                <a:r>
                  <a:rPr lang="el-GR" spc="-10" dirty="0">
                    <a:cs typeface="Arial"/>
                  </a:rPr>
                  <a:t>ε</a:t>
                </a:r>
                <a:r>
                  <a:rPr lang="el-GR" spc="5" dirty="0">
                    <a:cs typeface="Arial"/>
                  </a:rPr>
                  <a:t> </a:t>
                </a:r>
                <a:r>
                  <a:rPr lang="el-GR" spc="-30" dirty="0">
                    <a:cs typeface="Arial"/>
                  </a:rPr>
                  <a:t>ό</a:t>
                </a:r>
                <a:r>
                  <a:rPr lang="el-GR" spc="-15" dirty="0">
                    <a:cs typeface="Arial"/>
                  </a:rPr>
                  <a:t>τ</a:t>
                </a:r>
                <a:r>
                  <a:rPr lang="el-GR" spc="-5" dirty="0">
                    <a:cs typeface="Arial"/>
                  </a:rPr>
                  <a:t>ι</a:t>
                </a:r>
                <a:r>
                  <a:rPr lang="el-GR" spc="-5" dirty="0" smtClean="0">
                    <a:cs typeface="Arial"/>
                  </a:rPr>
                  <a:t>:</a:t>
                </a:r>
                <a:r>
                  <a:rPr lang="en-US" b="1" i="1" dirty="0"/>
                  <a:t> </a:t>
                </a:r>
                <a:r>
                  <a:rPr lang="en-US" b="1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l-GR" sz="3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sz="3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3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3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l-GR" sz="35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3500" b="0" i="1" smtClean="0">
                        <a:latin typeface="Cambria Math" panose="02040503050406030204" pitchFamily="18" charset="0"/>
                      </a:rPr>
                      <m:t>+1)</m:t>
                    </m:r>
                    <m:sSub>
                      <m:sSub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l-GR" sz="3500" dirty="0">
                  <a:cs typeface="Arial"/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8" name="Θέση περιεχομένου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507288" cy="5121275"/>
              </a:xfrm>
              <a:blipFill rotWithShape="0">
                <a:blip r:embed="rId6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Αριστερό άγκιστρο 30" descr="[DECORATIVE]"/>
          <p:cNvSpPr/>
          <p:nvPr/>
        </p:nvSpPr>
        <p:spPr>
          <a:xfrm rot="-5400000">
            <a:off x="4608128" y="1954046"/>
            <a:ext cx="180020" cy="361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Αριστερό άγκιστρο 31" descr="[DECORATIVE]"/>
          <p:cNvSpPr/>
          <p:nvPr/>
        </p:nvSpPr>
        <p:spPr>
          <a:xfrm rot="-5400000">
            <a:off x="5300155" y="1696844"/>
            <a:ext cx="265682" cy="8746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/>
          <p:cNvSpPr txBox="1"/>
          <p:nvPr>
            <p:custDataLst>
              <p:tags r:id="rId3"/>
            </p:custDataLst>
          </p:nvPr>
        </p:nvSpPr>
        <p:spPr>
          <a:xfrm>
            <a:off x="4499992" y="2204864"/>
            <a:ext cx="5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</a:t>
            </a:r>
            <a:endParaRPr lang="el-GR" sz="1600" dirty="0"/>
          </a:p>
        </p:txBody>
      </p:sp>
      <p:sp>
        <p:nvSpPr>
          <p:cNvPr id="34" name="TextBox 33"/>
          <p:cNvSpPr txBox="1"/>
          <p:nvPr>
            <p:custDataLst>
              <p:tags r:id="rId4"/>
            </p:custDataLst>
          </p:nvPr>
        </p:nvSpPr>
        <p:spPr>
          <a:xfrm>
            <a:off x="5173464" y="2224566"/>
            <a:ext cx="5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C</a:t>
            </a:r>
            <a:endParaRPr lang="el-GR" sz="1600" dirty="0"/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73135"/>
              </p:ext>
            </p:extLst>
          </p:nvPr>
        </p:nvGraphicFramePr>
        <p:xfrm>
          <a:off x="2483768" y="3786060"/>
          <a:ext cx="3648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Εξίσωση" r:id="rId7" imgW="1765080" imgH="469800" progId="Equation.3">
                  <p:embed/>
                </p:oleObj>
              </mc:Choice>
              <mc:Fallback>
                <p:oleObj name="Εξίσωση" r:id="rId7" imgW="176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86060"/>
                        <a:ext cx="3648075" cy="10271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Απολαβή (ενίσχυση) </a:t>
            </a:r>
            <a:r>
              <a:rPr lang="el-GR" dirty="0" smtClean="0"/>
              <a:t>τάσης</a:t>
            </a:r>
            <a:endParaRPr lang="el-GR" dirty="0"/>
          </a:p>
        </p:txBody>
      </p:sp>
      <p:pic>
        <p:nvPicPr>
          <p:cNvPr id="5" name="Θέση περιεχομένου 4" descr="Συνδεσμολογία κυκλώματος τρανζίστορ ως ενισχυτή,με μια αντίσταση Rc και μια τάσεις Vcc,VBE και ube." title="Τρανζίστορ-Ενισχυτής.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7" y="1833148"/>
            <a:ext cx="3085859" cy="33879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1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3466" y="1600200"/>
                <a:ext cx="5450534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CC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CC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Απολαβή τάσης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15" name="Θέση περιεχομένου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3466" y="1600200"/>
                <a:ext cx="5450534" cy="4525963"/>
              </a:xfrm>
              <a:blipFill rotWithShape="0">
                <a:blip r:embed="rId6"/>
                <a:stretch>
                  <a:fillRect l="-23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636" y="5684435"/>
                <a:ext cx="6552728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Επειδή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sz="2000" dirty="0"/>
                  <a:t> είναι ανάλογο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sz="2000" dirty="0"/>
                  <a:t>, απαιτείται σταθερότητα του σημείου ηρεμίας για σταθερή απολαβή τάσης.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5684435"/>
                <a:ext cx="6552728" cy="741293"/>
              </a:xfrm>
              <a:prstGeom prst="rect">
                <a:avLst/>
              </a:prstGeom>
              <a:blipFill rotWithShape="0">
                <a:blip r:embed="rId7"/>
                <a:stretch>
                  <a:fillRect l="-1024" t="-3279"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Αριστερό άγκιστρο 17" descr="[DECORATIVE]"/>
          <p:cNvSpPr/>
          <p:nvPr/>
        </p:nvSpPr>
        <p:spPr>
          <a:xfrm rot="-5400000">
            <a:off x="4969496" y="2215377"/>
            <a:ext cx="319267" cy="16903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Αριστερό άγκιστρο 18" descr="[DECORATIVE]"/>
          <p:cNvSpPr/>
          <p:nvPr/>
        </p:nvSpPr>
        <p:spPr>
          <a:xfrm rot="-5400000">
            <a:off x="6537252" y="2652461"/>
            <a:ext cx="299565" cy="835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4948317" y="3171605"/>
            <a:ext cx="5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</a:t>
            </a:r>
            <a:endParaRPr lang="el-GR" sz="1600" dirty="0"/>
          </a:p>
        </p:txBody>
      </p:sp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6441134" y="3185952"/>
            <a:ext cx="5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C</a:t>
            </a:r>
            <a:endParaRPr lang="el-GR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Ισοδύναμα κυκλώματα (μοντέλα) μικρού σήματος</a:t>
            </a:r>
            <a:r>
              <a:rPr lang="en-US" dirty="0"/>
              <a:t> </a:t>
            </a:r>
            <a:r>
              <a:rPr lang="en-US" dirty="0" smtClean="0"/>
              <a:t>(1</a:t>
            </a:r>
            <a:r>
              <a:rPr lang="el-GR" dirty="0" smtClean="0"/>
              <a:t>από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1669569"/>
                <a:ext cx="2270327" cy="6312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𝒃𝒆</m:t>
                              </m:r>
                            </m:sub>
                          </m:sSub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69569"/>
                <a:ext cx="2270327" cy="6312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75598" y="1669568"/>
                <a:ext cx="2132505" cy="627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98" y="1669568"/>
                <a:ext cx="2132505" cy="6279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83910" y="1669569"/>
                <a:ext cx="2132505" cy="627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10" y="1669569"/>
                <a:ext cx="2132505" cy="6279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59632" y="2451481"/>
            <a:ext cx="684076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 err="1"/>
              <a:t>Υβρδικό</a:t>
            </a:r>
            <a:r>
              <a:rPr lang="el-GR" sz="2000" b="1" dirty="0"/>
              <a:t>-π μοντέλο μικρού σήματος του διπολικού τρανζίστορ</a:t>
            </a:r>
          </a:p>
        </p:txBody>
      </p:sp>
      <p:pic>
        <p:nvPicPr>
          <p:cNvPr id="12" name="Εικόνα 11" descr="Κύκλωμα με ακροδέκτες B C E , αντίσταση r π και ρευμα ic = gm * ub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1214"/>
            <a:ext cx="3600400" cy="2458338"/>
          </a:xfrm>
          <a:prstGeom prst="rect">
            <a:avLst/>
          </a:prstGeom>
        </p:spPr>
      </p:pic>
      <p:pic>
        <p:nvPicPr>
          <p:cNvPr id="13" name="Εικόνα 12" descr="Υβριδικό-π μοντέλο με αντίσταση r π και ρεύμα β*i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33" y="2858712"/>
            <a:ext cx="3407530" cy="2828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7527" y="5144655"/>
                <a:ext cx="4107663" cy="375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l-GR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l-GR" sz="2200" dirty="0" smtClean="0"/>
                  <a:t>=β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l-GR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27" y="5144655"/>
                <a:ext cx="4107663" cy="375359"/>
              </a:xfrm>
              <a:prstGeom prst="rect">
                <a:avLst/>
              </a:prstGeom>
              <a:blipFill rotWithShape="0">
                <a:blip r:embed="rId9"/>
                <a:stretch>
                  <a:fillRect l="-2374" t="-20968" r="-593" b="-35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7836" y="5672405"/>
                <a:ext cx="8244408" cy="104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Το ισοδύναμο μικρού σήματος περιγράφει τη λειτουργία του τρανζίστορ σε ένα ορισμένο σημείο ηρεμίας αφού οι παράμετροι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sz="20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l-GR" sz="2000" dirty="0"/>
                  <a:t>εξαρτώνται από την τιμή του ρεύματος πόλωσης.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6" y="5672405"/>
                <a:ext cx="8244408" cy="1049070"/>
              </a:xfrm>
              <a:prstGeom prst="rect">
                <a:avLst/>
              </a:prstGeom>
              <a:blipFill rotWithShape="0">
                <a:blip r:embed="rId10"/>
                <a:stretch>
                  <a:fillRect l="-814" t="-3488" b="-93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Ισοδύναμα κυκλώματα (μοντέλα) μικρού σήματος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από</a:t>
            </a:r>
            <a:r>
              <a:rPr lang="en-US" dirty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1613292"/>
            <a:ext cx="68407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/>
              <a:t>Μοντέλο Τ μικρού σήματος του διπολικού τρανζίστορ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87" y="2125574"/>
                <a:ext cx="2088232" cy="6312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𝒃𝒆</m:t>
                              </m:r>
                            </m:sub>
                          </m:sSub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7" y="2125574"/>
                <a:ext cx="2088232" cy="6312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99915" y="2147243"/>
                <a:ext cx="1944216" cy="627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15" y="2147243"/>
                <a:ext cx="1944216" cy="627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8227" y="2160880"/>
                <a:ext cx="2016224" cy="627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27" y="2160880"/>
                <a:ext cx="2016224" cy="6279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 descr="Κύκλωμα που αναπαριστα το Τ μοντέλο μικρού σήματος με αντίσταση r e και ic = gm * ub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19369"/>
            <a:ext cx="2818656" cy="31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Κύκλωμα που αναπαριστα το Τ μοντέλο μικρού σήματος με αντίσταση r e και ie = gm * ube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0885" y="2984434"/>
            <a:ext cx="1571625" cy="31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48523" y="5593100"/>
                <a:ext cx="4204677" cy="375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l-GR" sz="2200" dirty="0" smtClean="0"/>
                  <a:t>=α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l-GR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523" y="5593100"/>
                <a:ext cx="4204677" cy="375359"/>
              </a:xfrm>
              <a:prstGeom prst="rect">
                <a:avLst/>
              </a:prstGeom>
              <a:blipFill rotWithShape="0">
                <a:blip r:embed="rId8"/>
                <a:stretch>
                  <a:fillRect l="-2319" t="-24590" b="-360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91703" y="6213584"/>
            <a:ext cx="732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μοντέλο αυτό είναι χρήσιμο σε συνδεσμολογίες κοινής βάσης.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7/10/2014 6:58:56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15,17,18,19,20,21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8,19,20,17,12,13,14,15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16,9,11,12,14,17,13,15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13,11,7,10,14,12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3,8,4,11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3,19,17,2,33,34,37,15,27,32,35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13,3,9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3,9,10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164875,2,164871,164878,164877,164872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6,7,8,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13,14,15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6,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9,5,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3,165901,165903,165896,165904,165897,165905,165898,165906,165899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13,14,3,15,16,10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28,31,32,33,34,9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1" id="{B29AADF5-6E2F-434D-811B-0B0C536D4007}" vid="{D139F02E-CA47-4A70-9E9B-7A8FE5ABB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0511C73-85A9-4968-86C8-DEC4942DDC92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2099</TotalTime>
  <Words>640</Words>
  <Application>Microsoft Office PowerPoint</Application>
  <PresentationFormat>Προβολή στην οθόνη (4:3)</PresentationFormat>
  <Paragraphs>146</Paragraphs>
  <Slides>23</Slides>
  <Notes>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Θέμα1</vt:lpstr>
      <vt:lpstr>Equation</vt:lpstr>
      <vt:lpstr>Εξίσωση</vt:lpstr>
      <vt:lpstr>Visio</vt:lpstr>
      <vt:lpstr>Ηλεκτρονική</vt:lpstr>
      <vt:lpstr>Περιεχόμενα ενότητας</vt:lpstr>
      <vt:lpstr>Το τρανζίστορ ως ενισχυτής</vt:lpstr>
      <vt:lpstr>Η διαγωγιμότητα μικρού σήματος</vt:lpstr>
      <vt:lpstr>Το ρεύμα Βάσης και η Αντίσταση Εισόδου στη Βάση</vt:lpstr>
      <vt:lpstr>Το ρεύμα Εκπομπού και η Αντίσταση Εισόδου στον Εκπομπό.</vt:lpstr>
      <vt:lpstr>Απολαβή (ενίσχυση) τάσης</vt:lpstr>
      <vt:lpstr>Ισοδύναμα κυκλώματα (μοντέλα) μικρού σήματος (1από5)</vt:lpstr>
      <vt:lpstr>Ισοδύναμα κυκλώματα (μοντέλα) μικρού σήματος (2από5)</vt:lpstr>
      <vt:lpstr>Ισοδύναμα κυκλώματα (μοντέλα) μικρού σήματος (3από5)</vt:lpstr>
      <vt:lpstr>Ισοδύναμα κυκλώματα (μοντέλα) μικρού σήματος (4από5)</vt:lpstr>
      <vt:lpstr>Ισοδύναμα κυκλώματα (μοντέλα) μικρού σήματος (5από5)</vt:lpstr>
      <vt:lpstr>Χρήση των ισοδύναμων κυκλωμάτων μικρού σήματος</vt:lpstr>
      <vt:lpstr>Παράδειγμα (1 από 2)</vt:lpstr>
      <vt:lpstr>Παράδειγμα (2 από 2)</vt:lpstr>
      <vt:lpstr>Γραφική Ανάλυση</vt:lpstr>
      <vt:lpstr>Εφαρμογή μικρού σήματος</vt:lpstr>
      <vt:lpstr>Άσκηση (1 από 2)</vt:lpstr>
      <vt:lpstr>Άσκηση (2 από 2)</vt:lpstr>
      <vt:lpstr>Τέλος Ενότητας</vt:lpstr>
      <vt:lpstr>Άδειες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Ενότητα:  1 Εισαγωγή</dc:title>
  <dc:subject>Ηλεκτρονική</dc:subject>
  <dc:creator>Αγγελική Αραπογιάννη</dc:creator>
  <cp:keywords>γραμμικά δικτυώματα, δίθυρα ή τετράπολα, υβριδικές παράμετροι, απολαβή ή ενίσχυση</cp:keywords>
  <cp:lastModifiedBy>Δεσποινίς Βατόμουρο .</cp:lastModifiedBy>
  <cp:revision>194</cp:revision>
  <dcterms:created xsi:type="dcterms:W3CDTF">2012-08-28T08:41:42Z</dcterms:created>
  <dcterms:modified xsi:type="dcterms:W3CDTF">2014-10-07T15:59:10Z</dcterms:modified>
</cp:coreProperties>
</file>