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26"/>
  </p:notesMasterIdLst>
  <p:handoutMasterIdLst>
    <p:handoutMasterId r:id="rId27"/>
  </p:handoutMasterIdLst>
  <p:sldIdLst>
    <p:sldId id="289" r:id="rId3"/>
    <p:sldId id="261" r:id="rId4"/>
    <p:sldId id="288" r:id="rId5"/>
    <p:sldId id="275" r:id="rId6"/>
    <p:sldId id="277" r:id="rId7"/>
    <p:sldId id="276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66" r:id="rId19"/>
    <p:sldId id="291" r:id="rId20"/>
    <p:sldId id="292" r:id="rId21"/>
    <p:sldId id="293" r:id="rId22"/>
    <p:sldId id="294" r:id="rId23"/>
    <p:sldId id="295" r:id="rId24"/>
    <p:sldId id="296" r:id="rId25"/>
  </p:sldIdLst>
  <p:sldSz cx="9144000" cy="6858000" type="screen4x3"/>
  <p:notesSz cx="6858000" cy="9144000"/>
  <p:custDataLst>
    <p:tags r:id="rId28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9" autoAdjust="0"/>
    <p:restoredTop sz="86429" autoAdjust="0"/>
  </p:normalViewPr>
  <p:slideViewPr>
    <p:cSldViewPr>
      <p:cViewPr varScale="1">
        <p:scale>
          <a:sx n="55" d="100"/>
          <a:sy n="55" d="100"/>
        </p:scale>
        <p:origin x="66" y="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7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024C0-E2CD-4F36-A064-12926DE11253}" type="datetimeFigureOut">
              <a:rPr lang="el-GR" smtClean="0"/>
              <a:t>7/10/2014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E637D-21FC-487A-9C96-5FD4125568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62804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66C3C-4DA2-4D4F-8B74-89F5C6E2A62F}" type="datetimeFigureOut">
              <a:rPr lang="el-GR" smtClean="0"/>
              <a:pPr/>
              <a:t>7/10/2014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77E69-C57A-466A-855F-3E894BE6A41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20663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99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4876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972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0163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9989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8405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1993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0727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7812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541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 2: Η επαφή </a:t>
            </a:r>
            <a:r>
              <a:rPr lang="el-GR" sz="1000" dirty="0" err="1" smtClean="0">
                <a:solidFill>
                  <a:srgbClr val="5075BC"/>
                </a:solidFill>
              </a:rPr>
              <a:t>pn</a:t>
            </a:r>
            <a:endParaRPr lang="el-GR" sz="1000" dirty="0" smtClean="0">
              <a:solidFill>
                <a:srgbClr val="5075B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97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9506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 descr="[DECORATIVE]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 descr="[DECORATIVE]"/>
          <p:cNvSpPr txBox="1">
            <a:spLocks/>
          </p:cNvSpPr>
          <p:nvPr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 2: Η επαφή </a:t>
            </a:r>
            <a:r>
              <a:rPr lang="el-GR" sz="1000" dirty="0" err="1" smtClean="0">
                <a:solidFill>
                  <a:srgbClr val="5075BC"/>
                </a:solidFill>
              </a:rPr>
              <a:t>pn</a:t>
            </a:r>
            <a:endParaRPr lang="el-GR" sz="1000" dirty="0" smtClean="0">
              <a:solidFill>
                <a:srgbClr val="5075BC"/>
              </a:solidFill>
            </a:endParaRPr>
          </a:p>
        </p:txBody>
      </p:sp>
      <p:pic>
        <p:nvPicPr>
          <p:cNvPr id="6" name="Picture 5" descr="[DECORATIVE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6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3721435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 descr="[DECORATIVE]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 descr="[DECORATIVE]"/>
          <p:cNvSpPr txBox="1">
            <a:spLocks/>
          </p:cNvSpPr>
          <p:nvPr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 2: Η επαφή </a:t>
            </a:r>
            <a:r>
              <a:rPr lang="el-GR" sz="1000" dirty="0" err="1" smtClean="0">
                <a:solidFill>
                  <a:srgbClr val="5075BC"/>
                </a:solidFill>
              </a:rPr>
              <a:t>pn</a:t>
            </a:r>
            <a:endParaRPr lang="el-GR" sz="1000" dirty="0" smtClean="0">
              <a:solidFill>
                <a:srgbClr val="5075BC"/>
              </a:solidFill>
            </a:endParaRPr>
          </a:p>
        </p:txBody>
      </p:sp>
      <p:pic>
        <p:nvPicPr>
          <p:cNvPr id="7" name="Picture 6" descr="[DECORATIVE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410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 descr="[DECORATIVE]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 descr="[DECORATIVE]"/>
          <p:cNvSpPr txBox="1">
            <a:spLocks/>
          </p:cNvSpPr>
          <p:nvPr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 descr="[DECORATIVE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551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 descr="[DECORATIVE]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 descr="[DECORATIVE]"/>
          <p:cNvSpPr txBox="1">
            <a:spLocks/>
          </p:cNvSpPr>
          <p:nvPr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 2: Η επαφή </a:t>
            </a:r>
            <a:r>
              <a:rPr lang="el-GR" sz="1000" dirty="0" err="1" smtClean="0">
                <a:solidFill>
                  <a:srgbClr val="5075BC"/>
                </a:solidFill>
              </a:rPr>
              <a:t>pn</a:t>
            </a:r>
            <a:endParaRPr lang="el-GR" sz="1000" dirty="0" smtClean="0">
              <a:solidFill>
                <a:srgbClr val="5075BC"/>
              </a:solidFill>
            </a:endParaRPr>
          </a:p>
        </p:txBody>
      </p:sp>
      <p:pic>
        <p:nvPicPr>
          <p:cNvPr id="5" name="Picture 4" descr="[DECORATIVE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61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4092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 2: Η επαφή </a:t>
            </a:r>
            <a:r>
              <a:rPr lang="el-GR" sz="1000" dirty="0" err="1" smtClean="0">
                <a:solidFill>
                  <a:srgbClr val="5075BC"/>
                </a:solidFill>
              </a:rPr>
              <a:t>pn</a:t>
            </a:r>
            <a:endParaRPr lang="el-GR" sz="1000" dirty="0" smtClean="0">
              <a:solidFill>
                <a:srgbClr val="5075B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44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 2: Η επαφή </a:t>
            </a:r>
            <a:r>
              <a:rPr lang="el-GR" sz="1000" dirty="0" err="1" smtClean="0">
                <a:solidFill>
                  <a:srgbClr val="5075BC"/>
                </a:solidFill>
              </a:rPr>
              <a:t>pn</a:t>
            </a:r>
            <a:endParaRPr lang="el-GR" sz="1000" dirty="0" smtClean="0">
              <a:solidFill>
                <a:srgbClr val="5075B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114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207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24.wmf"/><Relationship Id="rId18" Type="http://schemas.openxmlformats.org/officeDocument/2006/relationships/oleObject" Target="../embeddings/oleObject13.bin"/><Relationship Id="rId3" Type="http://schemas.openxmlformats.org/officeDocument/2006/relationships/tags" Target="../tags/tag12.xml"/><Relationship Id="rId21" Type="http://schemas.openxmlformats.org/officeDocument/2006/relationships/image" Target="../media/image28.wmf"/><Relationship Id="rId7" Type="http://schemas.openxmlformats.org/officeDocument/2006/relationships/slideLayout" Target="../slideLayouts/slideLayout6.xml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26.wmf"/><Relationship Id="rId2" Type="http://schemas.openxmlformats.org/officeDocument/2006/relationships/tags" Target="../tags/tag11.xml"/><Relationship Id="rId16" Type="http://schemas.openxmlformats.org/officeDocument/2006/relationships/oleObject" Target="../embeddings/oleObject12.bin"/><Relationship Id="rId20" Type="http://schemas.openxmlformats.org/officeDocument/2006/relationships/oleObject" Target="../embeddings/oleObject14.bin"/><Relationship Id="rId1" Type="http://schemas.openxmlformats.org/officeDocument/2006/relationships/vmlDrawing" Target="../drawings/vmlDrawing5.vml"/><Relationship Id="rId6" Type="http://schemas.openxmlformats.org/officeDocument/2006/relationships/tags" Target="../tags/tag15.xml"/><Relationship Id="rId11" Type="http://schemas.openxmlformats.org/officeDocument/2006/relationships/image" Target="../media/image23.wmf"/><Relationship Id="rId5" Type="http://schemas.openxmlformats.org/officeDocument/2006/relationships/tags" Target="../tags/tag14.xml"/><Relationship Id="rId15" Type="http://schemas.openxmlformats.org/officeDocument/2006/relationships/image" Target="../media/image25.wmf"/><Relationship Id="rId10" Type="http://schemas.openxmlformats.org/officeDocument/2006/relationships/oleObject" Target="../embeddings/oleObject9.bin"/><Relationship Id="rId19" Type="http://schemas.openxmlformats.org/officeDocument/2006/relationships/image" Target="../media/image27.wmf"/><Relationship Id="rId4" Type="http://schemas.openxmlformats.org/officeDocument/2006/relationships/tags" Target="../tags/tag13.xml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31.wmf"/><Relationship Id="rId2" Type="http://schemas.openxmlformats.org/officeDocument/2006/relationships/tags" Target="../tags/tag1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32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36.wmf"/><Relationship Id="rId2" Type="http://schemas.openxmlformats.org/officeDocument/2006/relationships/tags" Target="../tags/tag19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7.pn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tags" Target="../tags/tag22.xml"/><Relationship Id="rId7" Type="http://schemas.openxmlformats.org/officeDocument/2006/relationships/image" Target="../media/image41.jpeg"/><Relationship Id="rId2" Type="http://schemas.openxmlformats.org/officeDocument/2006/relationships/tags" Target="../tags/tag2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8.wmf"/><Relationship Id="rId11" Type="http://schemas.openxmlformats.org/officeDocument/2006/relationships/image" Target="../media/image40.wmf"/><Relationship Id="rId5" Type="http://schemas.openxmlformats.org/officeDocument/2006/relationships/oleObject" Target="../embeddings/oleObject17.bin"/><Relationship Id="rId10" Type="http://schemas.openxmlformats.org/officeDocument/2006/relationships/oleObject" Target="../embeddings/oleObject19.bin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9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3.wmf"/><Relationship Id="rId12" Type="http://schemas.openxmlformats.org/officeDocument/2006/relationships/image" Target="../media/image47.wmf"/><Relationship Id="rId2" Type="http://schemas.openxmlformats.org/officeDocument/2006/relationships/tags" Target="../tags/tag2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46.jpeg"/><Relationship Id="rId5" Type="http://schemas.openxmlformats.org/officeDocument/2006/relationships/image" Target="../media/image42.wmf"/><Relationship Id="rId10" Type="http://schemas.openxmlformats.org/officeDocument/2006/relationships/image" Target="../media/image45.w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4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50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DI4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5" Type="http://schemas.openxmlformats.org/officeDocument/2006/relationships/image" Target="../media/image51.png"/><Relationship Id="rId4" Type="http://schemas.openxmlformats.org/officeDocument/2006/relationships/hyperlink" Target="%5b1%5d%20http:/creativecommons.org/licenses/by-nc-sa/4.0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.wmf"/><Relationship Id="rId2" Type="http://schemas.openxmlformats.org/officeDocument/2006/relationships/tags" Target="../tags/tag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3.wmf"/><Relationship Id="rId2" Type="http://schemas.openxmlformats.org/officeDocument/2006/relationships/tags" Target="../tags/tag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5.wmf"/><Relationship Id="rId5" Type="http://schemas.openxmlformats.org/officeDocument/2006/relationships/image" Target="../media/image17.jpeg"/><Relationship Id="rId10" Type="http://schemas.openxmlformats.org/officeDocument/2006/relationships/oleObject" Target="../embeddings/oleObject6.bin"/><Relationship Id="rId4" Type="http://schemas.openxmlformats.org/officeDocument/2006/relationships/image" Target="../media/image16.jpeg"/><Relationship Id="rId9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19.wmf"/><Relationship Id="rId3" Type="http://schemas.openxmlformats.org/officeDocument/2006/relationships/tags" Target="../tags/tag9.xml"/><Relationship Id="rId7" Type="http://schemas.openxmlformats.org/officeDocument/2006/relationships/image" Target="../media/image21.jpeg"/><Relationship Id="rId12" Type="http://schemas.openxmlformats.org/officeDocument/2006/relationships/oleObject" Target="../embeddings/oleObject8.bin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jpeg"/><Relationship Id="rId11" Type="http://schemas.openxmlformats.org/officeDocument/2006/relationships/image" Target="../media/image18.wmf"/><Relationship Id="rId5" Type="http://schemas.openxmlformats.org/officeDocument/2006/relationships/notesSlide" Target="../notesSlides/notesSlide3.xml"/><Relationship Id="rId10" Type="http://schemas.openxmlformats.org/officeDocument/2006/relationships/oleObject" Target="../embeddings/oleObject7.bin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Ηλεκτρονική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2"/>
            <a:ext cx="7776864" cy="2996506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2: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Η επαφή </a:t>
            </a:r>
            <a:r>
              <a:rPr lang="en-US" sz="2800" dirty="0" err="1" smtClean="0"/>
              <a:t>pn</a:t>
            </a:r>
            <a:endParaRPr lang="en-US" sz="2800" dirty="0" smtClean="0"/>
          </a:p>
          <a:p>
            <a:endParaRPr lang="el-GR" sz="2800" dirty="0" smtClean="0"/>
          </a:p>
          <a:p>
            <a:r>
              <a:rPr lang="el-GR" sz="2800" dirty="0"/>
              <a:t>Αγγελική </a:t>
            </a:r>
            <a:r>
              <a:rPr lang="el-GR" sz="2800" dirty="0" err="1"/>
              <a:t>Αραπογιάννη</a:t>
            </a:r>
            <a:endParaRPr lang="en-US" sz="2800" dirty="0"/>
          </a:p>
          <a:p>
            <a:r>
              <a:rPr lang="el-GR" sz="2800" dirty="0"/>
              <a:t>Τμήμα Πληροφορικής και Τηλεπικοινωνιών</a:t>
            </a:r>
          </a:p>
          <a:p>
            <a:endParaRPr lang="el-GR" sz="28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740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ενεργειακές ζώνες των ημιαγωγών με προσμίξεις</a:t>
            </a:r>
            <a:endParaRPr lang="en-US" dirty="0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000" dirty="0" smtClean="0"/>
              <a:t>	Ημιαγωγός τύπου </a:t>
            </a:r>
            <a:r>
              <a:rPr lang="en-US" sz="2000" dirty="0" smtClean="0"/>
              <a:t>n</a:t>
            </a:r>
            <a:r>
              <a:rPr lang="el-GR" sz="2000" dirty="0" smtClean="0"/>
              <a:t> ή με προσμίξεις δότου. </a:t>
            </a:r>
          </a:p>
          <a:p>
            <a:pPr>
              <a:buNone/>
            </a:pPr>
            <a:r>
              <a:rPr lang="el-GR" sz="2000" dirty="0" smtClean="0"/>
              <a:t>	Ηλεκτρόνια από την ενεργειακή στάθμη Ε</a:t>
            </a:r>
            <a:r>
              <a:rPr lang="en-US" sz="2000" baseline="-25000" dirty="0" smtClean="0"/>
              <a:t>D </a:t>
            </a:r>
            <a:r>
              <a:rPr lang="el-GR" sz="2000" dirty="0" smtClean="0"/>
              <a:t>εύκολα μετακινούνται στη ζώνη αγωγιμότητας.</a:t>
            </a:r>
            <a:endParaRPr lang="en-US" sz="2000" dirty="0" smtClean="0"/>
          </a:p>
        </p:txBody>
      </p:sp>
      <p:sp>
        <p:nvSpPr>
          <p:cNvPr id="10" name="9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000" dirty="0" smtClean="0"/>
              <a:t>	Ημιαγωγός τύπου </a:t>
            </a:r>
            <a:r>
              <a:rPr lang="en-US" sz="2000" dirty="0" smtClean="0"/>
              <a:t>p</a:t>
            </a:r>
            <a:r>
              <a:rPr lang="el-GR" sz="2000" dirty="0" smtClean="0"/>
              <a:t> ή με προσμίξεις αποδέκτη. </a:t>
            </a:r>
          </a:p>
          <a:p>
            <a:pPr>
              <a:buNone/>
            </a:pPr>
            <a:r>
              <a:rPr lang="el-GR" sz="2000" dirty="0" smtClean="0"/>
              <a:t>	Ηλεκτρόνια από τη ζώνη σθένους εύκολα καταλαμβάνουν την ενεργειακή στάθμη Ε</a:t>
            </a:r>
            <a:r>
              <a:rPr lang="el-GR" sz="2000" baseline="-25000" dirty="0" smtClean="0"/>
              <a:t>Α</a:t>
            </a:r>
            <a:r>
              <a:rPr lang="en-US" sz="2000" baseline="-25000" dirty="0" smtClean="0"/>
              <a:t> </a:t>
            </a:r>
            <a:r>
              <a:rPr lang="el-GR" sz="2000" dirty="0" smtClean="0"/>
              <a:t>και δημιουργούν οπές</a:t>
            </a:r>
            <a:r>
              <a:rPr lang="el-GR" sz="2000" baseline="-25000" dirty="0" smtClean="0"/>
              <a:t> </a:t>
            </a:r>
            <a:r>
              <a:rPr lang="el-GR" sz="2000" dirty="0" smtClean="0"/>
              <a:t>στη ζώνη σθένους.</a:t>
            </a:r>
          </a:p>
        </p:txBody>
      </p:sp>
      <p:pic>
        <p:nvPicPr>
          <p:cNvPr id="11" name="Picture 4" descr="Οι ενεργειακές ζώνες των ημιαγωγών με προσμίξεις"/>
          <p:cNvPicPr>
            <a:picLocks noChangeAspect="1" noChangeArrowheads="1"/>
          </p:cNvPicPr>
          <p:nvPr/>
        </p:nvPicPr>
        <p:blipFill>
          <a:blip r:embed="rId3" cstate="print"/>
          <a:srcRect t="16846" b="45256"/>
          <a:stretch>
            <a:fillRect/>
          </a:stretch>
        </p:blipFill>
        <p:spPr bwMode="auto">
          <a:xfrm>
            <a:off x="467544" y="3884594"/>
            <a:ext cx="8208912" cy="201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επαφή </a:t>
            </a:r>
            <a:r>
              <a:rPr lang="en-US" dirty="0" err="1" smtClean="0"/>
              <a:t>pn</a:t>
            </a:r>
            <a:r>
              <a:rPr lang="el-GR" dirty="0" smtClean="0"/>
              <a:t> χωρίς πόλωση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(ανοιχτό κύκλωμα)</a:t>
            </a:r>
            <a:endParaRPr lang="en-US" dirty="0"/>
          </a:p>
        </p:txBody>
      </p:sp>
      <p:pic>
        <p:nvPicPr>
          <p:cNvPr id="10" name="Picture 5" descr="Η επαφή pn χωρίς πόλωση (ανοιχτό κύκλωμα)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1348024"/>
            <a:ext cx="3220699" cy="1864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23 - Ομάδα" descr="Διαγράμματα ρ(x)-χ, E(x)-x και V(x)-x"/>
          <p:cNvGrpSpPr>
            <a:grpSpLocks/>
          </p:cNvGrpSpPr>
          <p:nvPr/>
        </p:nvGrpSpPr>
        <p:grpSpPr bwMode="auto">
          <a:xfrm>
            <a:off x="539552" y="3068960"/>
            <a:ext cx="8086105" cy="2545567"/>
            <a:chOff x="463507" y="2996952"/>
            <a:chExt cx="8600125" cy="2811503"/>
          </a:xfrm>
        </p:grpSpPr>
        <p:pic>
          <p:nvPicPr>
            <p:cNvPr id="15" name="Picture 8" descr="Διαγράμματα ρ(x)-χ, E(x)-x και V(x)-x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22313" y="2996952"/>
              <a:ext cx="7934325" cy="2122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10" descr="[DECORATIVE]"/>
            <p:cNvSpPr txBox="1">
              <a:spLocks noChangeArrowheads="1"/>
            </p:cNvSpPr>
            <p:nvPr/>
          </p:nvSpPr>
          <p:spPr bwMode="auto">
            <a:xfrm>
              <a:off x="463507" y="5366543"/>
              <a:ext cx="2603904" cy="4419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000" dirty="0"/>
                <a:t>Πυκνότητα φορτίου</a:t>
              </a:r>
            </a:p>
          </p:txBody>
        </p:sp>
        <p:sp>
          <p:nvSpPr>
            <p:cNvPr id="17" name="Text Box 11" descr="[DECORATIVE]"/>
            <p:cNvSpPr txBox="1">
              <a:spLocks noChangeArrowheads="1"/>
            </p:cNvSpPr>
            <p:nvPr/>
          </p:nvSpPr>
          <p:spPr bwMode="auto">
            <a:xfrm>
              <a:off x="3358004" y="5366545"/>
              <a:ext cx="2313312" cy="4419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000" dirty="0"/>
                <a:t>Ηλεκτρικό πεδίο</a:t>
              </a:r>
            </a:p>
          </p:txBody>
        </p:sp>
        <p:sp>
          <p:nvSpPr>
            <p:cNvPr id="18" name="Text Box 12" descr="[DECORATIVE]"/>
            <p:cNvSpPr txBox="1">
              <a:spLocks noChangeArrowheads="1"/>
            </p:cNvSpPr>
            <p:nvPr/>
          </p:nvSpPr>
          <p:spPr bwMode="auto">
            <a:xfrm>
              <a:off x="6560134" y="5335115"/>
              <a:ext cx="1547813" cy="413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000" dirty="0"/>
                <a:t>Δυναμικό</a:t>
              </a:r>
            </a:p>
          </p:txBody>
        </p:sp>
        <p:sp>
          <p:nvSpPr>
            <p:cNvPr id="19" name="Text Box 17" descr="[DECORATIVE]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8095059" y="3688457"/>
              <a:ext cx="432048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dirty="0"/>
                <a:t>V</a:t>
              </a:r>
              <a:r>
                <a:rPr lang="en-US" sz="1200" b="1" baseline="-25000" dirty="0"/>
                <a:t>0</a:t>
              </a:r>
              <a:endParaRPr lang="el-GR" sz="1200" b="1" dirty="0"/>
            </a:p>
          </p:txBody>
        </p:sp>
        <p:graphicFrame>
          <p:nvGraphicFramePr>
            <p:cNvPr id="20" name="Object 18" descr="[DECORATIVE]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41823979"/>
                </p:ext>
              </p:extLst>
            </p:nvPr>
          </p:nvGraphicFramePr>
          <p:xfrm>
            <a:off x="611560" y="4797152"/>
            <a:ext cx="1043608" cy="6028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83" name="Εξίσωση" r:id="rId10" imgW="723600" imgH="419040" progId="Equation.3">
                    <p:embed/>
                  </p:oleObj>
                </mc:Choice>
                <mc:Fallback>
                  <p:oleObj name="Εξίσωση" r:id="rId10" imgW="723600" imgH="419040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1560" y="4797152"/>
                          <a:ext cx="1043608" cy="60284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19" descr="[DECORATIVE]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63618456"/>
                </p:ext>
              </p:extLst>
            </p:nvPr>
          </p:nvGraphicFramePr>
          <p:xfrm>
            <a:off x="3404186" y="4797153"/>
            <a:ext cx="1671870" cy="5760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84" name="Εξίσωση" r:id="rId12" imgW="1143000" imgH="393480" progId="Equation.3">
                    <p:embed/>
                  </p:oleObj>
                </mc:Choice>
                <mc:Fallback>
                  <p:oleObj name="Εξίσωση" r:id="rId12" imgW="1143000" imgH="393480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4186" y="4797153"/>
                          <a:ext cx="1671870" cy="5760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0" descr="[DECORATIVE]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09550503"/>
                </p:ext>
              </p:extLst>
            </p:nvPr>
          </p:nvGraphicFramePr>
          <p:xfrm>
            <a:off x="6660232" y="4998126"/>
            <a:ext cx="1008112" cy="3750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85" name="Equation" r:id="rId14" imgW="749160" imgH="279360" progId="Equation.3">
                    <p:embed/>
                  </p:oleObj>
                </mc:Choice>
                <mc:Fallback>
                  <p:oleObj name="Equation" r:id="rId14" imgW="749160" imgH="279360" progId="Equation.3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60232" y="4998126"/>
                          <a:ext cx="1008112" cy="37509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Text Box 17" descr="[DECORATIVE]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8316416" y="3284984"/>
              <a:ext cx="432048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dirty="0" err="1"/>
                <a:t>V</a:t>
              </a:r>
              <a:r>
                <a:rPr lang="en-US" sz="1200" b="1" baseline="-25000" dirty="0" err="1"/>
                <a:t>n</a:t>
              </a:r>
              <a:endParaRPr lang="el-GR" sz="1200" b="1" dirty="0"/>
            </a:p>
          </p:txBody>
        </p:sp>
        <p:sp>
          <p:nvSpPr>
            <p:cNvPr id="24" name="Text Box 17" descr="[DECORATIVE]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012160" y="4365104"/>
              <a:ext cx="432048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dirty="0" err="1"/>
                <a:t>V</a:t>
              </a:r>
              <a:r>
                <a:rPr lang="en-US" sz="1200" b="1" baseline="-25000" dirty="0" err="1"/>
                <a:t>p</a:t>
              </a:r>
              <a:endParaRPr lang="el-GR" sz="1200" b="1" dirty="0"/>
            </a:p>
          </p:txBody>
        </p:sp>
        <p:sp>
          <p:nvSpPr>
            <p:cNvPr id="25" name="Text Box 17" descr="[DECORATIVE]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7164288" y="3007985"/>
              <a:ext cx="504056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dirty="0"/>
                <a:t>V(x)</a:t>
              </a:r>
              <a:endParaRPr lang="el-GR" sz="1200" b="1" baseline="30000" dirty="0"/>
            </a:p>
          </p:txBody>
        </p:sp>
        <p:sp>
          <p:nvSpPr>
            <p:cNvPr id="26" name="Text Box 9" descr="[DECORATIVE]"/>
            <p:cNvSpPr txBox="1">
              <a:spLocks noChangeArrowheads="1"/>
            </p:cNvSpPr>
            <p:nvPr/>
          </p:nvSpPr>
          <p:spPr bwMode="auto">
            <a:xfrm>
              <a:off x="7608509" y="4509120"/>
              <a:ext cx="1455123" cy="78183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000" dirty="0"/>
                <a:t>Φραγμός δυναμικού</a:t>
              </a:r>
            </a:p>
          </p:txBody>
        </p:sp>
      </p:grpSp>
      <p:graphicFrame>
        <p:nvGraphicFramePr>
          <p:cNvPr id="11" name="Object 14"/>
          <p:cNvGraphicFramePr>
            <a:graphicFrameLocks noChangeAspect="1"/>
          </p:cNvGraphicFramePr>
          <p:nvPr/>
        </p:nvGraphicFramePr>
        <p:xfrm>
          <a:off x="539552" y="5660999"/>
          <a:ext cx="1738312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6" name="Εξίσωση" r:id="rId16" imgW="1180800" imgH="431640" progId="Equation.3">
                  <p:embed/>
                </p:oleObj>
              </mc:Choice>
              <mc:Fallback>
                <p:oleObj name="Εξίσωση" r:id="rId16" imgW="1180800" imgH="4316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5660999"/>
                        <a:ext cx="1738312" cy="6365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5"/>
          <p:cNvGraphicFramePr>
            <a:graphicFrameLocks noChangeAspect="1"/>
          </p:cNvGraphicFramePr>
          <p:nvPr/>
        </p:nvGraphicFramePr>
        <p:xfrm>
          <a:off x="2789238" y="5660999"/>
          <a:ext cx="2503487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7" name="Εξίσωση" r:id="rId18" imgW="1701720" imgH="520560" progId="Equation.3">
                  <p:embed/>
                </p:oleObj>
              </mc:Choice>
              <mc:Fallback>
                <p:oleObj name="Εξίσωση" r:id="rId18" imgW="1701720" imgH="52056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9238" y="5660999"/>
                        <a:ext cx="2503487" cy="768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6"/>
          <p:cNvGraphicFramePr>
            <a:graphicFrameLocks noChangeAspect="1"/>
          </p:cNvGraphicFramePr>
          <p:nvPr/>
        </p:nvGraphicFramePr>
        <p:xfrm>
          <a:off x="5892800" y="5660999"/>
          <a:ext cx="2782888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8" name="Εξίσωση" r:id="rId20" imgW="1892160" imgH="520560" progId="Equation.3">
                  <p:embed/>
                </p:oleObj>
              </mc:Choice>
              <mc:Fallback>
                <p:oleObj name="Εξίσωση" r:id="rId20" imgW="1892160" imgH="52056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2800" y="5660999"/>
                        <a:ext cx="2782888" cy="768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επαφή </a:t>
            </a:r>
            <a:r>
              <a:rPr lang="en-US" dirty="0" err="1" smtClean="0"/>
              <a:t>pn</a:t>
            </a:r>
            <a:r>
              <a:rPr lang="el-GR" dirty="0" smtClean="0"/>
              <a:t> ανάστροφα πολωμένη</a:t>
            </a:r>
            <a:endParaRPr lang="en-US" dirty="0"/>
          </a:p>
        </p:txBody>
      </p:sp>
      <p:pic>
        <p:nvPicPr>
          <p:cNvPr id="6" name="Picture 5" descr="Η επαφή pn ανάστροφα πολωμένη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86890" y="1412777"/>
            <a:ext cx="6425470" cy="2154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Θέση περιεχομένου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ct val="50000"/>
              </a:spcBef>
              <a:buNone/>
            </a:pPr>
            <a:endParaRPr lang="en-US" dirty="0" smtClean="0"/>
          </a:p>
          <a:p>
            <a:pPr>
              <a:spcBef>
                <a:spcPct val="50000"/>
              </a:spcBef>
              <a:buNone/>
            </a:pPr>
            <a:endParaRPr lang="en-US" dirty="0" smtClean="0"/>
          </a:p>
          <a:p>
            <a:pPr>
              <a:spcBef>
                <a:spcPct val="50000"/>
              </a:spcBef>
              <a:buNone/>
            </a:pPr>
            <a:endParaRPr lang="en-US" dirty="0" smtClean="0"/>
          </a:p>
          <a:p>
            <a:pPr>
              <a:spcBef>
                <a:spcPct val="50000"/>
              </a:spcBef>
              <a:buNone/>
            </a:pPr>
            <a:endParaRPr lang="en-US" dirty="0" smtClean="0"/>
          </a:p>
          <a:p>
            <a:pPr>
              <a:spcBef>
                <a:spcPct val="50000"/>
              </a:spcBef>
              <a:buNone/>
            </a:pPr>
            <a:endParaRPr lang="en-US" dirty="0" smtClean="0"/>
          </a:p>
          <a:p>
            <a:pPr>
              <a:spcBef>
                <a:spcPct val="50000"/>
              </a:spcBef>
              <a:buNone/>
            </a:pPr>
            <a:r>
              <a:rPr lang="el-GR" dirty="0" smtClean="0"/>
              <a:t>Ανάστροφη πόλωση σημαίνει εφαρμογή</a:t>
            </a:r>
            <a:r>
              <a:rPr lang="en-US" dirty="0" smtClean="0"/>
              <a:t> </a:t>
            </a:r>
            <a:r>
              <a:rPr lang="el-GR" dirty="0" smtClean="0"/>
              <a:t>εξωτερικής τάσης υ</a:t>
            </a:r>
            <a:r>
              <a:rPr lang="en-US" baseline="-25000" dirty="0" smtClean="0"/>
              <a:t>D</a:t>
            </a:r>
            <a:r>
              <a:rPr lang="el-GR" dirty="0" smtClean="0"/>
              <a:t>&lt;</a:t>
            </a:r>
            <a:r>
              <a:rPr lang="en-US" dirty="0" smtClean="0"/>
              <a:t>0</a:t>
            </a:r>
            <a:r>
              <a:rPr lang="el-GR" dirty="0" smtClean="0"/>
              <a:t>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dirty="0" smtClean="0"/>
              <a:t> Ο φραγμός δυναμικού αυξάνεται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dirty="0" smtClean="0"/>
              <a:t> Τα ηλεκτρόνια και οι οπές πλειονότητας διασχίζουν δύσκολα την επαφή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dirty="0" smtClean="0"/>
              <a:t> Η διάχυση μειώνεται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dirty="0" smtClean="0"/>
              <a:t>Το ρεύμα ολίσθησης δεν μεταβάλλεται καθώς υπάρχει μικρή τροφοδοσία σε φορείς μειονότητας</a:t>
            </a:r>
          </a:p>
        </p:txBody>
      </p:sp>
      <p:graphicFrame>
        <p:nvGraphicFramePr>
          <p:cNvPr id="5123" name="Object 11"/>
          <p:cNvGraphicFramePr>
            <a:graphicFrameLocks noChangeAspect="1"/>
          </p:cNvGraphicFramePr>
          <p:nvPr/>
        </p:nvGraphicFramePr>
        <p:xfrm>
          <a:off x="2555776" y="5805264"/>
          <a:ext cx="4176464" cy="53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Εξίσωση" r:id="rId6" imgW="1879560" imgH="241200" progId="Equation.3">
                  <p:embed/>
                </p:oleObj>
              </mc:Choice>
              <mc:Fallback>
                <p:oleObj name="Εξίσωση" r:id="rId6" imgW="1879560" imgH="2412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5805264"/>
                        <a:ext cx="4176464" cy="539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επαφή </a:t>
            </a:r>
            <a:r>
              <a:rPr lang="en-US" dirty="0" err="1" smtClean="0"/>
              <a:t>pn</a:t>
            </a:r>
            <a:r>
              <a:rPr lang="el-GR" dirty="0" smtClean="0"/>
              <a:t> στην περιοχή κατάρρευσης</a:t>
            </a:r>
            <a:endParaRPr lang="en-US" dirty="0"/>
          </a:p>
        </p:txBody>
      </p:sp>
      <p:pic>
        <p:nvPicPr>
          <p:cNvPr id="9" name="Picture 4" descr="Η επαφή pn στην περιοχή κατάρρευση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447242"/>
            <a:ext cx="4109081" cy="19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- Εικόνα" descr="Φαινόμενο Zener&#10;VR&lt;5V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345229"/>
            <a:ext cx="4124901" cy="2172003"/>
          </a:xfrm>
          <a:prstGeom prst="rect">
            <a:avLst/>
          </a:prstGeom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403722" y="5601434"/>
            <a:ext cx="208815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000" dirty="0"/>
              <a:t>Φαινόμενο </a:t>
            </a:r>
            <a:r>
              <a:rPr lang="en-US" sz="2000" dirty="0" err="1"/>
              <a:t>Zener</a:t>
            </a:r>
            <a:endParaRPr lang="en-US" sz="2000" dirty="0"/>
          </a:p>
          <a:p>
            <a:pPr algn="ctr"/>
            <a:r>
              <a:rPr lang="en-US" sz="2000" dirty="0"/>
              <a:t>V</a:t>
            </a:r>
            <a:r>
              <a:rPr lang="en-US" sz="2000" baseline="-25000" dirty="0"/>
              <a:t>R</a:t>
            </a:r>
            <a:r>
              <a:rPr lang="en-US" sz="2000" dirty="0"/>
              <a:t>&lt;5V</a:t>
            </a:r>
            <a:endParaRPr lang="el-GR" sz="2000" dirty="0"/>
          </a:p>
        </p:txBody>
      </p:sp>
      <p:pic>
        <p:nvPicPr>
          <p:cNvPr id="14" name="13 - Εικόνα" descr="Φαινόμενο χιονοστιβάδας&#10;VR&gt;7V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47992" y="3346704"/>
            <a:ext cx="3972480" cy="2191056"/>
          </a:xfrm>
          <a:prstGeom prst="rect">
            <a:avLst/>
          </a:prstGeom>
        </p:spPr>
      </p:pic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4788024" y="5601434"/>
            <a:ext cx="38164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000" dirty="0"/>
              <a:t>Φαινόμενο χιονοστιβάδας</a:t>
            </a:r>
            <a:endParaRPr lang="en-US" sz="2000" dirty="0"/>
          </a:p>
          <a:p>
            <a:pPr algn="ctr"/>
            <a:r>
              <a:rPr lang="en-US" sz="2000" dirty="0"/>
              <a:t>V</a:t>
            </a:r>
            <a:r>
              <a:rPr lang="en-US" sz="2000" baseline="-25000" dirty="0"/>
              <a:t>R</a:t>
            </a:r>
            <a:r>
              <a:rPr lang="en-US" sz="2000" dirty="0"/>
              <a:t>&gt;7V</a:t>
            </a:r>
            <a:endParaRPr lang="el-GR" sz="2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επαφή </a:t>
            </a:r>
            <a:r>
              <a:rPr lang="en-US" dirty="0" err="1" smtClean="0"/>
              <a:t>pn</a:t>
            </a:r>
            <a:r>
              <a:rPr lang="el-GR" dirty="0" smtClean="0"/>
              <a:t> ορθά πολωμένη</a:t>
            </a:r>
            <a:r>
              <a:rPr lang="en-US" dirty="0" smtClean="0"/>
              <a:t> (1/2)</a:t>
            </a:r>
            <a:endParaRPr lang="en-US" dirty="0"/>
          </a:p>
        </p:txBody>
      </p:sp>
      <p:pic>
        <p:nvPicPr>
          <p:cNvPr id="5" name="Picture 2" descr="Η επαφή pn ορθά πολωμένη"/>
          <p:cNvPicPr>
            <a:picLocks noChangeAspect="1" noChangeArrowheads="1"/>
          </p:cNvPicPr>
          <p:nvPr/>
        </p:nvPicPr>
        <p:blipFill>
          <a:blip r:embed="rId5" cstate="print"/>
          <a:srcRect b="45721"/>
          <a:stretch>
            <a:fillRect/>
          </a:stretch>
        </p:blipFill>
        <p:spPr bwMode="auto">
          <a:xfrm>
            <a:off x="574892" y="1227694"/>
            <a:ext cx="8029556" cy="277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Θέση περιεχομένου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ct val="50000"/>
              </a:spcBef>
              <a:buNone/>
            </a:pPr>
            <a:endParaRPr lang="en-US" dirty="0" smtClean="0"/>
          </a:p>
          <a:p>
            <a:pPr>
              <a:spcBef>
                <a:spcPct val="50000"/>
              </a:spcBef>
              <a:buNone/>
            </a:pPr>
            <a:endParaRPr lang="en-US" dirty="0" smtClean="0"/>
          </a:p>
          <a:p>
            <a:pPr>
              <a:spcBef>
                <a:spcPct val="50000"/>
              </a:spcBef>
              <a:buNone/>
            </a:pPr>
            <a:endParaRPr lang="en-US" dirty="0" smtClean="0"/>
          </a:p>
          <a:p>
            <a:pPr>
              <a:spcBef>
                <a:spcPct val="50000"/>
              </a:spcBef>
              <a:buNone/>
            </a:pPr>
            <a:endParaRPr lang="en-US" dirty="0" smtClean="0"/>
          </a:p>
          <a:p>
            <a:pPr>
              <a:spcBef>
                <a:spcPct val="50000"/>
              </a:spcBef>
              <a:buNone/>
            </a:pPr>
            <a:endParaRPr lang="en-US" dirty="0" smtClean="0"/>
          </a:p>
          <a:p>
            <a:pPr>
              <a:spcBef>
                <a:spcPct val="50000"/>
              </a:spcBef>
              <a:buNone/>
            </a:pPr>
            <a:endParaRPr lang="en-US" dirty="0" smtClean="0"/>
          </a:p>
          <a:p>
            <a:pPr>
              <a:spcBef>
                <a:spcPct val="50000"/>
              </a:spcBef>
              <a:buNone/>
            </a:pPr>
            <a:r>
              <a:rPr lang="el-GR" dirty="0" smtClean="0"/>
              <a:t>Ορθή πόλωση σημαίνει εφαρμογή εξωτερικής τάσης υ</a:t>
            </a:r>
            <a:r>
              <a:rPr lang="en-US" baseline="-25000" dirty="0" smtClean="0"/>
              <a:t>D</a:t>
            </a:r>
            <a:r>
              <a:rPr lang="en-US" dirty="0" smtClean="0"/>
              <a:t>&gt;0</a:t>
            </a:r>
            <a:r>
              <a:rPr lang="el-GR" dirty="0" smtClean="0"/>
              <a:t>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dirty="0" smtClean="0"/>
              <a:t>Ο φραγμός δυναμικού μειώνεται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dirty="0" smtClean="0"/>
              <a:t>Τα ηλεκτρόνια και οι οπές πλειονότητας διασχίζουν εύκολα την επαφή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dirty="0" smtClean="0"/>
              <a:t>Χαλάει η ισορροπία μεταξύ διάχυσης και ολίσθησης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dirty="0" smtClean="0"/>
              <a:t>Εμφανίζεται ρεύμα στους ακροδέκτες</a:t>
            </a:r>
            <a:endParaRPr lang="en-US" dirty="0" smtClean="0"/>
          </a:p>
          <a:p>
            <a:endParaRPr lang="en-US" dirty="0"/>
          </a:p>
        </p:txBody>
      </p:sp>
      <p:graphicFrame>
        <p:nvGraphicFramePr>
          <p:cNvPr id="6146" name="Object 6"/>
          <p:cNvGraphicFramePr>
            <a:graphicFrameLocks noChangeAspect="1"/>
          </p:cNvGraphicFramePr>
          <p:nvPr/>
        </p:nvGraphicFramePr>
        <p:xfrm>
          <a:off x="2984500" y="5877272"/>
          <a:ext cx="2854325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Εξίσωση" r:id="rId6" imgW="1320480" imgH="241200" progId="Equation.3">
                  <p:embed/>
                </p:oleObj>
              </mc:Choice>
              <mc:Fallback>
                <p:oleObj name="Εξίσωση" r:id="rId6" imgW="1320480" imgH="241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500" y="5877272"/>
                        <a:ext cx="2854325" cy="557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επαφή </a:t>
            </a:r>
            <a:r>
              <a:rPr lang="en-US" dirty="0" err="1"/>
              <a:t>pn</a:t>
            </a:r>
            <a:r>
              <a:rPr lang="el-GR" dirty="0"/>
              <a:t> ορθά πολωμένη</a:t>
            </a:r>
            <a:r>
              <a:rPr lang="en-US" dirty="0"/>
              <a:t> </a:t>
            </a:r>
            <a:r>
              <a:rPr lang="en-US" dirty="0" smtClean="0"/>
              <a:t>(2/2</a:t>
            </a:r>
            <a:r>
              <a:rPr lang="en-US" dirty="0"/>
              <a:t>)</a:t>
            </a:r>
            <a:endParaRPr lang="el-GR" dirty="0"/>
          </a:p>
        </p:txBody>
      </p:sp>
      <p:grpSp>
        <p:nvGrpSpPr>
          <p:cNvPr id="7" name="6 - Ομάδα" descr="Κατανομή της συγκέντρωσης των φορέων μειονότητας κοντά στην περιοχή απογύμνωσης στην ορθά πολωμένη επαφή pn"/>
          <p:cNvGrpSpPr/>
          <p:nvPr/>
        </p:nvGrpSpPr>
        <p:grpSpPr>
          <a:xfrm>
            <a:off x="1115616" y="1556792"/>
            <a:ext cx="6552728" cy="2880320"/>
            <a:chOff x="827088" y="1330325"/>
            <a:chExt cx="8316912" cy="3898900"/>
          </a:xfrm>
        </p:grpSpPr>
        <p:graphicFrame>
          <p:nvGraphicFramePr>
            <p:cNvPr id="9" name="Object 6"/>
            <p:cNvGraphicFramePr>
              <a:graphicFrameLocks noChangeAspect="1"/>
            </p:cNvGraphicFramePr>
            <p:nvPr/>
          </p:nvGraphicFramePr>
          <p:xfrm>
            <a:off x="5364163" y="1887538"/>
            <a:ext cx="1152525" cy="246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75" name="Εξίσωση" r:id="rId5" imgW="1130040" imgH="241200" progId="Equation.3">
                    <p:embed/>
                  </p:oleObj>
                </mc:Choice>
                <mc:Fallback>
                  <p:oleObj name="Εξίσωση" r:id="rId5" imgW="1130040" imgH="24120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64163" y="1887538"/>
                          <a:ext cx="1152525" cy="24606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8" name="Picture 2" descr="sedr42021_035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27088" y="1330325"/>
              <a:ext cx="7102475" cy="3898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0" name="Object 7"/>
            <p:cNvGraphicFramePr>
              <a:graphicFrameLocks noChangeAspect="1"/>
            </p:cNvGraphicFramePr>
            <p:nvPr/>
          </p:nvGraphicFramePr>
          <p:xfrm>
            <a:off x="6407150" y="3213100"/>
            <a:ext cx="2736850" cy="284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76" name="Εξίσωση" r:id="rId8" imgW="2450880" imgH="253800" progId="Equation.3">
                    <p:embed/>
                  </p:oleObj>
                </mc:Choice>
                <mc:Fallback>
                  <p:oleObj name="Εξίσωση" r:id="rId8" imgW="2450880" imgH="25380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07150" y="3213100"/>
                          <a:ext cx="2736850" cy="28416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l-GR" dirty="0" smtClean="0"/>
              <a:t>Κατανομή </a:t>
            </a:r>
            <a:r>
              <a:rPr lang="el-GR" dirty="0"/>
              <a:t>της συγκέντρωσης των φορέων μειονότητας κοντά στην περιοχή απογύμνωσης στην ορθά πολωμένη επαφή </a:t>
            </a:r>
            <a:r>
              <a:rPr lang="en-US" dirty="0" err="1" smtClean="0"/>
              <a:t>pn</a:t>
            </a:r>
            <a:endParaRPr lang="en-US" dirty="0" smtClean="0"/>
          </a:p>
          <a:p>
            <a:r>
              <a:rPr lang="el-GR" dirty="0"/>
              <a:t>Αποδεικνύεται ότι το ρεύμα οπών είναι ανάλογο του ολικού πλεονάζοντος φορτίου οπών που αποθηκεύεται στην περιοχή </a:t>
            </a:r>
            <a:r>
              <a:rPr lang="en-US" dirty="0"/>
              <a:t>n</a:t>
            </a:r>
            <a:r>
              <a:rPr lang="en-US" dirty="0" smtClean="0"/>
              <a:t>.</a:t>
            </a:r>
            <a:endParaRPr lang="el-GR" dirty="0"/>
          </a:p>
        </p:txBody>
      </p:sp>
      <p:graphicFrame>
        <p:nvGraphicFramePr>
          <p:cNvPr id="3584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366433"/>
              </p:ext>
            </p:extLst>
          </p:nvPr>
        </p:nvGraphicFramePr>
        <p:xfrm>
          <a:off x="250825" y="5877272"/>
          <a:ext cx="870267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7" name="Εξίσωση" r:id="rId10" imgW="5321160" imgH="469800" progId="Equation.3">
                  <p:embed/>
                </p:oleObj>
              </mc:Choice>
              <mc:Fallback>
                <p:oleObj name="Εξίσωση" r:id="rId10" imgW="5321160" imgH="469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5877272"/>
                        <a:ext cx="8702675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Το ρεύμα της διόδου συναρτήσει της τάσης πόλωσης</a:t>
            </a:r>
            <a:endParaRPr lang="en-US" dirty="0"/>
          </a:p>
        </p:txBody>
      </p:sp>
      <p:grpSp>
        <p:nvGrpSpPr>
          <p:cNvPr id="13" name="12 - Ομάδα" descr="Εξισώσεις ανάστροφης,μηδενικής και ορθής πόλωσης"/>
          <p:cNvGrpSpPr/>
          <p:nvPr/>
        </p:nvGrpSpPr>
        <p:grpSpPr>
          <a:xfrm>
            <a:off x="539496" y="1336501"/>
            <a:ext cx="4627563" cy="3316635"/>
            <a:chOff x="539496" y="1408509"/>
            <a:chExt cx="4627563" cy="3316635"/>
          </a:xfrm>
        </p:grpSpPr>
        <p:sp>
          <p:nvSpPr>
            <p:cNvPr id="7" name="Text Box 7" descr="Εξισώσεις ανάστροφης,μηδενικής και ορθής πόλωσης"/>
            <p:cNvSpPr txBox="1">
              <a:spLocks noChangeArrowheads="1"/>
            </p:cNvSpPr>
            <p:nvPr/>
          </p:nvSpPr>
          <p:spPr bwMode="auto">
            <a:xfrm>
              <a:off x="539552" y="3624674"/>
              <a:ext cx="3384436" cy="4001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000" dirty="0"/>
                <a:t>Ορθή πόλωση</a:t>
              </a:r>
            </a:p>
          </p:txBody>
        </p:sp>
        <p:sp>
          <p:nvSpPr>
            <p:cNvPr id="8" name="Text Box 8" descr="[DECORATIVE]"/>
            <p:cNvSpPr txBox="1">
              <a:spLocks noChangeArrowheads="1"/>
            </p:cNvSpPr>
            <p:nvPr/>
          </p:nvSpPr>
          <p:spPr bwMode="auto">
            <a:xfrm>
              <a:off x="539552" y="2400711"/>
              <a:ext cx="3384436" cy="4001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000" dirty="0"/>
                <a:t>Μηδενική πόλωση</a:t>
              </a:r>
            </a:p>
          </p:txBody>
        </p:sp>
        <p:graphicFrame>
          <p:nvGraphicFramePr>
            <p:cNvPr id="9" name="Object 13" descr="[DECORATIVE]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37993973"/>
                </p:ext>
              </p:extLst>
            </p:nvPr>
          </p:nvGraphicFramePr>
          <p:xfrm>
            <a:off x="539496" y="1624756"/>
            <a:ext cx="4627563" cy="819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02" name="Εξίσωση" r:id="rId4" imgW="3225600" imgH="507960" progId="Equation.3">
                    <p:embed/>
                  </p:oleObj>
                </mc:Choice>
                <mc:Fallback>
                  <p:oleObj name="Εξίσωση" r:id="rId4" imgW="3225600" imgH="507960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496" y="1624756"/>
                          <a:ext cx="4627563" cy="8191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14" descr="[DECORATIVE]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16855497"/>
                </p:ext>
              </p:extLst>
            </p:nvPr>
          </p:nvGraphicFramePr>
          <p:xfrm>
            <a:off x="539496" y="2777281"/>
            <a:ext cx="3317875" cy="819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03" name="Εξίσωση" r:id="rId6" imgW="2158920" imgH="507960" progId="Equation.3">
                    <p:embed/>
                  </p:oleObj>
                </mc:Choice>
                <mc:Fallback>
                  <p:oleObj name="Εξίσωση" r:id="rId6" imgW="2158920" imgH="507960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496" y="2777281"/>
                          <a:ext cx="3317875" cy="8191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5" descr="[DECORATIVE]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92511162"/>
                </p:ext>
              </p:extLst>
            </p:nvPr>
          </p:nvGraphicFramePr>
          <p:xfrm>
            <a:off x="539496" y="3928219"/>
            <a:ext cx="4248150" cy="796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04" name="Εξίσωση" r:id="rId8" imgW="3009600" imgH="507960" progId="Equation.3">
                    <p:embed/>
                  </p:oleObj>
                </mc:Choice>
                <mc:Fallback>
                  <p:oleObj name="Εξίσωση" r:id="rId8" imgW="3009600" imgH="507960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496" y="3928219"/>
                          <a:ext cx="4248150" cy="796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 Box 8" descr="[DECORATIVE]"/>
            <p:cNvSpPr txBox="1">
              <a:spLocks noChangeArrowheads="1"/>
            </p:cNvSpPr>
            <p:nvPr/>
          </p:nvSpPr>
          <p:spPr bwMode="auto">
            <a:xfrm>
              <a:off x="539552" y="1408509"/>
              <a:ext cx="2487219" cy="4001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000" dirty="0" smtClean="0"/>
                <a:t>Ανάστροφη </a:t>
              </a:r>
              <a:r>
                <a:rPr lang="el-GR" sz="2000" dirty="0"/>
                <a:t>πόλωση</a:t>
              </a:r>
            </a:p>
          </p:txBody>
        </p:sp>
      </p:grpSp>
      <p:pic>
        <p:nvPicPr>
          <p:cNvPr id="14" name="Picture 9" descr="Το ρεύμα της διόδου συναρτήσει της τάσης πόλωσης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92725" y="1460674"/>
            <a:ext cx="3671888" cy="319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[DECORATIVE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0891" y="4875395"/>
            <a:ext cx="3671069" cy="157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15 - Ομάδα" descr="Συμβολισμος διόδου pn"/>
          <p:cNvGrpSpPr/>
          <p:nvPr/>
        </p:nvGrpSpPr>
        <p:grpSpPr>
          <a:xfrm>
            <a:off x="5612553" y="4859094"/>
            <a:ext cx="3063903" cy="1306210"/>
            <a:chOff x="5724128" y="4683140"/>
            <a:chExt cx="3063903" cy="1306210"/>
          </a:xfrm>
        </p:grpSpPr>
        <p:pic>
          <p:nvPicPr>
            <p:cNvPr id="17" name="Picture 11" descr="Συμβολισμος διόδου pn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795963" y="4683140"/>
              <a:ext cx="2393950" cy="88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12" descr="[DECORATIVE]"/>
            <p:cNvSpPr txBox="1">
              <a:spLocks noChangeArrowheads="1"/>
            </p:cNvSpPr>
            <p:nvPr/>
          </p:nvSpPr>
          <p:spPr bwMode="auto">
            <a:xfrm>
              <a:off x="5724128" y="5589240"/>
              <a:ext cx="3063903" cy="4001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000" dirty="0"/>
                <a:t>Συμβολισμός της διόδου </a:t>
              </a:r>
              <a:r>
                <a:rPr lang="en-US" sz="2000" dirty="0" err="1"/>
                <a:t>pn</a:t>
              </a:r>
              <a:endParaRPr lang="el-GR" sz="2000" dirty="0"/>
            </a:p>
          </p:txBody>
        </p: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" name="7 - Εικόνα" descr="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8" name="Picture 3" descr="Λογότυπο - 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626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652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r>
              <a:rPr lang="en-US" dirty="0" smtClean="0"/>
              <a:t> (1</a:t>
            </a:r>
            <a:r>
              <a:rPr lang="el-GR" dirty="0" smtClean="0"/>
              <a:t>από</a:t>
            </a:r>
            <a:r>
              <a:rPr lang="en-US" dirty="0" smtClean="0"/>
              <a:t>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δομή του ημιαγωγού</a:t>
            </a:r>
          </a:p>
          <a:p>
            <a:r>
              <a:rPr lang="el-GR" dirty="0" smtClean="0"/>
              <a:t>Ενδογενής ημιαγωγός</a:t>
            </a:r>
          </a:p>
          <a:p>
            <a:r>
              <a:rPr lang="el-GR" dirty="0" smtClean="0"/>
              <a:t>Οπές και ηλεκτρόνια</a:t>
            </a:r>
          </a:p>
          <a:p>
            <a:r>
              <a:rPr lang="el-GR" dirty="0" smtClean="0"/>
              <a:t>Ημιαγωγός με προσμίξεις:</a:t>
            </a:r>
            <a:endParaRPr lang="en-US" dirty="0" smtClean="0"/>
          </a:p>
          <a:p>
            <a:pPr lvl="1"/>
            <a:r>
              <a:rPr lang="el-GR" dirty="0" smtClean="0"/>
              <a:t>τύπου-</a:t>
            </a:r>
            <a:r>
              <a:rPr lang="en-US" dirty="0" smtClean="0"/>
              <a:t>p </a:t>
            </a:r>
          </a:p>
          <a:p>
            <a:pPr lvl="1"/>
            <a:r>
              <a:rPr lang="el-GR" dirty="0" smtClean="0"/>
              <a:t>τύπου-</a:t>
            </a:r>
            <a:r>
              <a:rPr lang="en-US" dirty="0" smtClean="0"/>
              <a:t>n</a:t>
            </a:r>
          </a:p>
          <a:p>
            <a:r>
              <a:rPr lang="el-GR" dirty="0" smtClean="0"/>
              <a:t>Μηχανισμοί αγωγιμότητας του ημιαγωγού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1.01. 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49842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</a:t>
            </a:r>
            <a:r>
              <a:rPr lang="el-GR" sz="2000" dirty="0" smtClean="0"/>
              <a:t> </a:t>
            </a:r>
            <a:r>
              <a:rPr lang="el-GR" sz="2000" dirty="0" err="1" smtClean="0"/>
              <a:t>Αραπογιάννη</a:t>
            </a:r>
            <a:r>
              <a:rPr lang="el-GR" sz="2000" dirty="0" smtClean="0"/>
              <a:t> </a:t>
            </a:r>
            <a:r>
              <a:rPr lang="el-GR" sz="2000" dirty="0" smtClean="0"/>
              <a:t>Αγγελική</a:t>
            </a:r>
            <a:r>
              <a:rPr lang="en-US" sz="2000" dirty="0" smtClean="0"/>
              <a:t> 2014</a:t>
            </a:r>
            <a:r>
              <a:rPr lang="el-GR" sz="2000" dirty="0" smtClean="0"/>
              <a:t>. </a:t>
            </a:r>
            <a:r>
              <a:rPr lang="el-GR" sz="2000" dirty="0" smtClean="0"/>
              <a:t>«Ηλεκτρονική. Ενότητα </a:t>
            </a:r>
            <a:r>
              <a:rPr lang="en-US" sz="2000" dirty="0" smtClean="0"/>
              <a:t>2</a:t>
            </a:r>
            <a:r>
              <a:rPr lang="el-GR" sz="2000" dirty="0" smtClean="0"/>
              <a:t>: Η επαφή </a:t>
            </a:r>
            <a:r>
              <a:rPr lang="en-US" sz="2000" dirty="0" err="1" smtClean="0"/>
              <a:t>pn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>
                <a:solidFill>
                  <a:srgbClr val="FF0000"/>
                </a:solidFill>
                <a:hlinkClick r:id="rId3"/>
              </a:rPr>
              <a:t>http://opencourses.uoa.gr/courses/DI4</a:t>
            </a:r>
            <a:r>
              <a:rPr lang="en-US" sz="2000" dirty="0" smtClean="0">
                <a:solidFill>
                  <a:srgbClr val="FF0000"/>
                </a:solidFill>
                <a:hlinkClick r:id="rId3"/>
              </a:rPr>
              <a:t>/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89118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194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89081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r>
              <a:rPr lang="en-US" dirty="0" smtClean="0"/>
              <a:t> (2</a:t>
            </a:r>
            <a:r>
              <a:rPr lang="el-GR" dirty="0" smtClean="0"/>
              <a:t>από</a:t>
            </a:r>
            <a:r>
              <a:rPr lang="en-US" dirty="0" smtClean="0"/>
              <a:t>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Η επαφή </a:t>
            </a:r>
            <a:r>
              <a:rPr lang="en-US" dirty="0" err="1" smtClean="0"/>
              <a:t>pn</a:t>
            </a:r>
            <a:r>
              <a:rPr lang="en-US" dirty="0" smtClean="0"/>
              <a:t>:</a:t>
            </a:r>
          </a:p>
          <a:p>
            <a:pPr lvl="1"/>
            <a:r>
              <a:rPr lang="el-GR" dirty="0" smtClean="0"/>
              <a:t>χωρίς πόλωση</a:t>
            </a:r>
            <a:endParaRPr lang="en-US" dirty="0" smtClean="0"/>
          </a:p>
          <a:p>
            <a:pPr lvl="1"/>
            <a:r>
              <a:rPr lang="el-GR" dirty="0" smtClean="0"/>
              <a:t>ορθά πολωμένη</a:t>
            </a:r>
            <a:endParaRPr lang="en-US" dirty="0" smtClean="0"/>
          </a:p>
          <a:p>
            <a:pPr lvl="1"/>
            <a:r>
              <a:rPr lang="el-GR" dirty="0" smtClean="0"/>
              <a:t>ανάστροφα πολωμένη</a:t>
            </a:r>
          </a:p>
          <a:p>
            <a:r>
              <a:rPr lang="el-GR" dirty="0" smtClean="0"/>
              <a:t>Το φαινόμενο της κατάρρευσης της επαφής </a:t>
            </a:r>
            <a:r>
              <a:rPr lang="en-US" dirty="0" err="1" smtClean="0"/>
              <a:t>pn</a:t>
            </a:r>
            <a:endParaRPr lang="el-GR" dirty="0" smtClean="0"/>
          </a:p>
          <a:p>
            <a:r>
              <a:rPr lang="el-GR" dirty="0" smtClean="0"/>
              <a:t> Η χαρακτηριστική τάσης - ρεύματος της διόδου επαφής </a:t>
            </a:r>
            <a:r>
              <a:rPr lang="en-US" dirty="0" err="1" smtClean="0"/>
              <a:t>pn</a:t>
            </a: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H </a:t>
            </a:r>
            <a:r>
              <a:rPr lang="el-GR" dirty="0" smtClean="0"/>
              <a:t>επαφή </a:t>
            </a:r>
            <a:r>
              <a:rPr lang="en-US" dirty="0" err="1" smtClean="0"/>
              <a:t>pn</a:t>
            </a:r>
            <a:endParaRPr lang="en-US" dirty="0"/>
          </a:p>
        </p:txBody>
      </p:sp>
      <p:pic>
        <p:nvPicPr>
          <p:cNvPr id="8" name="7 - Θέση περιεχομένου" descr="H επαφή pn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00859" y="2517991"/>
            <a:ext cx="6954982" cy="26046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κρυσταλλική δομή του ημιαγωγού</a:t>
            </a:r>
            <a:endParaRPr lang="en-US" dirty="0"/>
          </a:p>
        </p:txBody>
      </p:sp>
      <p:pic>
        <p:nvPicPr>
          <p:cNvPr id="6" name="5 - Εικόνα" descr="Η μοναδιαία κυψελίδα του κρυστάλλου πυριτίου (δομή διαμαντιού)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700808"/>
            <a:ext cx="2772162" cy="2210109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57158" y="4365104"/>
            <a:ext cx="273526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/>
              <a:t>Η μοναδιαία κυψελίδα του κρυστάλλου πυριτίου (δομή διαμαντιού)</a:t>
            </a:r>
          </a:p>
        </p:txBody>
      </p:sp>
      <p:pic>
        <p:nvPicPr>
          <p:cNvPr id="9" name="8 - Εικόνα" descr="Οι δεσμοί μεταξύ τεσσάρων πλησιέστερων γειτόνων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1700808"/>
            <a:ext cx="2705478" cy="2419688"/>
          </a:xfrm>
          <a:prstGeom prst="rect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336936" y="4365104"/>
            <a:ext cx="27352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/>
              <a:t>Οι δεσμοί μεταξύ τεσσάρων πλησιέστερων </a:t>
            </a:r>
            <a:r>
              <a:rPr lang="el-GR" sz="2000" dirty="0" smtClean="0"/>
              <a:t>γειτόνων</a:t>
            </a:r>
            <a:endParaRPr lang="el-GR" sz="2000" dirty="0"/>
          </a:p>
        </p:txBody>
      </p:sp>
      <p:pic>
        <p:nvPicPr>
          <p:cNvPr id="11" name="10 - Εικόνα" descr="Άποψη του κρυσταλλικού πλέγματος κατά μήκος ενός κρυσταλλογραφικού άξονα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01746" y="1700808"/>
            <a:ext cx="3162742" cy="2724530"/>
          </a:xfrm>
          <a:prstGeom prst="rect">
            <a:avLst/>
          </a:prstGeom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051579" y="4365104"/>
            <a:ext cx="273526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/>
              <a:t>Άποψη του κρυσταλλικού πλέγματος κατά μήκος ενός κρυσταλλογραφικού </a:t>
            </a:r>
            <a:r>
              <a:rPr lang="el-GR" sz="2000" dirty="0" smtClean="0"/>
              <a:t>άξονα</a:t>
            </a:r>
            <a:endParaRPr lang="el-GR" sz="2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Ενδογενές πυρίτιο</a:t>
            </a:r>
            <a:endParaRPr lang="en-US" dirty="0"/>
          </a:p>
        </p:txBody>
      </p:sp>
      <p:pic>
        <p:nvPicPr>
          <p:cNvPr id="8" name="Picture 4" descr="ενδογενές πυρίτιο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028700" y="2579973"/>
            <a:ext cx="2895600" cy="2566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ενδογενές πυρίτιο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4920996" y="2592165"/>
            <a:ext cx="3493008" cy="254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265" name="Object 10"/>
          <p:cNvGraphicFramePr>
            <a:graphicFrameLocks noChangeAspect="1"/>
          </p:cNvGraphicFramePr>
          <p:nvPr/>
        </p:nvGraphicFramePr>
        <p:xfrm>
          <a:off x="3491880" y="4952578"/>
          <a:ext cx="1752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" name="Εξίσωση" r:id="rId6" imgW="634680" imgH="228600" progId="Equation.3">
                  <p:embed/>
                </p:oleObj>
              </mc:Choice>
              <mc:Fallback>
                <p:oleObj name="Εξίσωση" r:id="rId6" imgW="63468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4952578"/>
                        <a:ext cx="17526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6" name="Object 11"/>
          <p:cNvGraphicFramePr>
            <a:graphicFrameLocks noChangeAspect="1"/>
          </p:cNvGraphicFramePr>
          <p:nvPr/>
        </p:nvGraphicFramePr>
        <p:xfrm>
          <a:off x="3258170" y="5657428"/>
          <a:ext cx="23939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" name="Εξίσωση" r:id="rId8" imgW="507960" imgH="241200" progId="Equation.3">
                  <p:embed/>
                </p:oleObj>
              </mc:Choice>
              <mc:Fallback>
                <p:oleObj name="Εξίσωση" r:id="rId8" imgW="507960" imgH="2412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8170" y="5657428"/>
                        <a:ext cx="239395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 descr="Οι ενεργειακές ζώνες του πυριτίου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Οι ενεργειακές ζώνες του πυριτίου</a:t>
            </a:r>
            <a:endParaRPr lang="en-US" dirty="0"/>
          </a:p>
        </p:txBody>
      </p:sp>
      <p:pic>
        <p:nvPicPr>
          <p:cNvPr id="6" name="Picture 4" descr="Οι διάφορες ενεργειακές ζώνες του πυριτίου"/>
          <p:cNvPicPr>
            <a:picLocks noChangeAspect="1" noChangeArrowheads="1"/>
          </p:cNvPicPr>
          <p:nvPr/>
        </p:nvPicPr>
        <p:blipFill>
          <a:blip r:embed="rId4" cstate="print"/>
          <a:srcRect t="11786" b="32515"/>
          <a:stretch>
            <a:fillRect/>
          </a:stretch>
        </p:blipFill>
        <p:spPr>
          <a:xfrm>
            <a:off x="142876" y="1268760"/>
            <a:ext cx="8858280" cy="3292054"/>
          </a:xfrm>
          <a:prstGeom prst="rect">
            <a:avLst/>
          </a:prstGeom>
          <a:noFill/>
        </p:spPr>
      </p:pic>
      <p:sp>
        <p:nvSpPr>
          <p:cNvPr id="7" name="6 - TextBox"/>
          <p:cNvSpPr txBox="1"/>
          <p:nvPr/>
        </p:nvSpPr>
        <p:spPr>
          <a:xfrm>
            <a:off x="683568" y="4656584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Ζώνη Σθένους</a:t>
            </a:r>
          </a:p>
          <a:p>
            <a:r>
              <a:rPr lang="el-GR" sz="2000" dirty="0" smtClean="0"/>
              <a:t>Ζώνη Αγωγιμότητας</a:t>
            </a:r>
          </a:p>
          <a:p>
            <a:r>
              <a:rPr lang="el-GR" sz="2000" dirty="0" smtClean="0"/>
              <a:t>Ενεργειακό Χάσμα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3275856" y="4656584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l-GR" sz="2000" dirty="0" smtClean="0"/>
              <a:t>Τα ηλεκτρόνια σθένους σε θερμοκρασία 0</a:t>
            </a:r>
            <a:r>
              <a:rPr lang="el-GR" sz="2000" baseline="30000" dirty="0" smtClean="0"/>
              <a:t>0</a:t>
            </a:r>
            <a:r>
              <a:rPr lang="el-GR" sz="2000" dirty="0" smtClean="0"/>
              <a:t>Κ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6156176" y="4653136"/>
            <a:ext cx="25636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Δημιουργία ελεύθερων ηλεκτρονίων και οπών </a:t>
            </a:r>
          </a:p>
          <a:p>
            <a:r>
              <a:rPr lang="el-GR" sz="2000" dirty="0" smtClean="0"/>
              <a:t>σε θερμοκρασία περιβάλλοντος </a:t>
            </a:r>
          </a:p>
        </p:txBody>
      </p:sp>
      <p:graphicFrame>
        <p:nvGraphicFramePr>
          <p:cNvPr id="10241" name="Object 15"/>
          <p:cNvGraphicFramePr>
            <a:graphicFrameLocks noChangeAspect="1"/>
          </p:cNvGraphicFramePr>
          <p:nvPr/>
        </p:nvGraphicFramePr>
        <p:xfrm>
          <a:off x="3131840" y="5589240"/>
          <a:ext cx="274955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Εξίσωση" r:id="rId5" imgW="1384200" imgH="431640" progId="Equation.3">
                  <p:embed/>
                </p:oleObj>
              </mc:Choice>
              <mc:Fallback>
                <p:oleObj name="Εξίσωση" r:id="rId5" imgW="1384200" imgH="4316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5589240"/>
                        <a:ext cx="2749550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Διάχυση και ολίσθηση φορέων</a:t>
            </a:r>
            <a:endParaRPr lang="en-US" dirty="0"/>
          </a:p>
        </p:txBody>
      </p:sp>
      <p:grpSp>
        <p:nvGrpSpPr>
          <p:cNvPr id="6" name="Group 4" descr="Διάχυση και ολίσθηση φορέων"/>
          <p:cNvGrpSpPr>
            <a:grpSpLocks/>
          </p:cNvGrpSpPr>
          <p:nvPr/>
        </p:nvGrpSpPr>
        <p:grpSpPr bwMode="auto">
          <a:xfrm>
            <a:off x="950913" y="1196751"/>
            <a:ext cx="4053135" cy="2376711"/>
            <a:chOff x="768" y="1248"/>
            <a:chExt cx="4561" cy="2365"/>
          </a:xfrm>
        </p:grpSpPr>
        <p:pic>
          <p:nvPicPr>
            <p:cNvPr id="7" name="Picture 5" descr="sedr42021_0342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8" y="2525"/>
              <a:ext cx="1928" cy="1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6" descr="sedr42021_0342b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72" y="1248"/>
              <a:ext cx="2257" cy="2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8 - Ομάδα" descr="Εξισώσεις ρεύματος διάχυσης οπών και ηλεκτρονίων"/>
          <p:cNvGrpSpPr/>
          <p:nvPr/>
        </p:nvGrpSpPr>
        <p:grpSpPr>
          <a:xfrm>
            <a:off x="323528" y="3611563"/>
            <a:ext cx="8550276" cy="1465847"/>
            <a:chOff x="449263" y="3611563"/>
            <a:chExt cx="8550276" cy="1465847"/>
          </a:xfrm>
        </p:grpSpPr>
        <p:sp>
          <p:nvSpPr>
            <p:cNvPr id="10" name="Text Box 10" descr="Εξισώσεις ρεύματος διάχυσης οπών και ηλεκτρονίων"/>
            <p:cNvSpPr txBox="1">
              <a:spLocks noChangeArrowheads="1"/>
            </p:cNvSpPr>
            <p:nvPr/>
          </p:nvSpPr>
          <p:spPr bwMode="auto">
            <a:xfrm>
              <a:off x="4714876" y="4141788"/>
              <a:ext cx="428466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000" dirty="0"/>
                <a:t>Ρεύμα διάχυσης οπών και ηλεκτρονίων</a:t>
              </a:r>
            </a:p>
          </p:txBody>
        </p:sp>
        <p:grpSp>
          <p:nvGrpSpPr>
            <p:cNvPr id="11" name="17 - Ομάδα"/>
            <p:cNvGrpSpPr/>
            <p:nvPr/>
          </p:nvGrpSpPr>
          <p:grpSpPr>
            <a:xfrm>
              <a:off x="449263" y="3611563"/>
              <a:ext cx="4195762" cy="1465847"/>
              <a:chOff x="449263" y="3611563"/>
              <a:chExt cx="4195762" cy="1465847"/>
            </a:xfrm>
          </p:grpSpPr>
          <p:graphicFrame>
            <p:nvGraphicFramePr>
              <p:cNvPr id="12" name="Object 17" descr="[DECORATIVE]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91619215"/>
                  </p:ext>
                </p:extLst>
              </p:nvPr>
            </p:nvGraphicFramePr>
            <p:xfrm>
              <a:off x="449263" y="3611563"/>
              <a:ext cx="3908423" cy="146584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250" name="Εξίσωση" r:id="rId6" imgW="2552400" imgH="888840" progId="Equation.3">
                      <p:embed/>
                    </p:oleObj>
                  </mc:Choice>
                  <mc:Fallback>
                    <p:oleObj name="Εξίσωση" r:id="rId6" imgW="2552400" imgH="888840" progId="Equation.3">
                      <p:embed/>
                      <p:pic>
                        <p:nvPicPr>
                          <p:cNvPr id="0" name="Object 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9263" y="3611563"/>
                            <a:ext cx="3908423" cy="146584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3" name="AutoShape 14" descr="[DECORATIVE]"/>
              <p:cNvSpPr>
                <a:spLocks/>
              </p:cNvSpPr>
              <p:nvPr/>
            </p:nvSpPr>
            <p:spPr bwMode="auto">
              <a:xfrm>
                <a:off x="4572000" y="3705235"/>
                <a:ext cx="73025" cy="1223963"/>
              </a:xfrm>
              <a:prstGeom prst="rightBrace">
                <a:avLst>
                  <a:gd name="adj1" fmla="val 139674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4" name="13 - Ομάδα" descr="Εξισώσεις ρεύματος διάχυσης και ολίσθησης οπώς και ηλεκτρονίων"/>
          <p:cNvGrpSpPr/>
          <p:nvPr/>
        </p:nvGrpSpPr>
        <p:grpSpPr>
          <a:xfrm>
            <a:off x="323528" y="4572008"/>
            <a:ext cx="8496176" cy="1524000"/>
            <a:chOff x="179512" y="4572008"/>
            <a:chExt cx="8496176" cy="1524000"/>
          </a:xfrm>
        </p:grpSpPr>
        <p:sp>
          <p:nvSpPr>
            <p:cNvPr id="15" name="Text Box 11" descr="Εξισώσεις ρεύματος διάχυσης και ολίσθησης οπώς και ηλεκτρονίων"/>
            <p:cNvSpPr txBox="1">
              <a:spLocks noChangeArrowheads="1"/>
            </p:cNvSpPr>
            <p:nvPr/>
          </p:nvSpPr>
          <p:spPr bwMode="auto">
            <a:xfrm>
              <a:off x="179512" y="5214950"/>
              <a:ext cx="59401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000" dirty="0"/>
                <a:t>Ρεύμα διάχυσης και ολίσθησης οπών και ηλεκτρονίων</a:t>
              </a:r>
            </a:p>
          </p:txBody>
        </p:sp>
        <p:grpSp>
          <p:nvGrpSpPr>
            <p:cNvPr id="16" name="15 - Ομάδα"/>
            <p:cNvGrpSpPr/>
            <p:nvPr/>
          </p:nvGrpSpPr>
          <p:grpSpPr>
            <a:xfrm>
              <a:off x="6011863" y="4572008"/>
              <a:ext cx="2663825" cy="1524000"/>
              <a:chOff x="6011863" y="4713288"/>
              <a:chExt cx="2663825" cy="1524000"/>
            </a:xfrm>
          </p:grpSpPr>
          <p:graphicFrame>
            <p:nvGraphicFramePr>
              <p:cNvPr id="17" name="Object 18" descr="[DECORATIVE]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4444296"/>
                  </p:ext>
                </p:extLst>
              </p:nvPr>
            </p:nvGraphicFramePr>
            <p:xfrm>
              <a:off x="6080125" y="4713288"/>
              <a:ext cx="2595563" cy="1524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251" name="Εξίσωση" r:id="rId8" imgW="1384200" imgH="812520" progId="Equation.3">
                      <p:embed/>
                    </p:oleObj>
                  </mc:Choice>
                  <mc:Fallback>
                    <p:oleObj name="Εξίσωση" r:id="rId8" imgW="1384200" imgH="812520" progId="Equation.3">
                      <p:embed/>
                      <p:pic>
                        <p:nvPicPr>
                          <p:cNvPr id="0" name="Object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080125" y="4713288"/>
                            <a:ext cx="2595563" cy="15240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8" name="AutoShape 19" descr="[DECORATIVE]"/>
              <p:cNvSpPr>
                <a:spLocks/>
              </p:cNvSpPr>
              <p:nvPr/>
            </p:nvSpPr>
            <p:spPr bwMode="auto">
              <a:xfrm>
                <a:off x="6011863" y="4941888"/>
                <a:ext cx="73025" cy="1150937"/>
              </a:xfrm>
              <a:prstGeom prst="leftBrace">
                <a:avLst>
                  <a:gd name="adj1" fmla="val 131341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" name="18 - Ομάδα" descr="Τύπος ηλεκτρικής αγωγιμότητας ημιαγωγού"/>
          <p:cNvGrpSpPr/>
          <p:nvPr/>
        </p:nvGrpSpPr>
        <p:grpSpPr>
          <a:xfrm>
            <a:off x="323528" y="6140152"/>
            <a:ext cx="6567041" cy="457200"/>
            <a:chOff x="358775" y="6140152"/>
            <a:chExt cx="6567041" cy="457200"/>
          </a:xfrm>
        </p:grpSpPr>
        <p:sp>
          <p:nvSpPr>
            <p:cNvPr id="20" name="Text Box 16" descr="Τύπος ηλεκτρικής αγωγιμότητας ημιαγωγού"/>
            <p:cNvSpPr txBox="1">
              <a:spLocks noChangeArrowheads="1"/>
            </p:cNvSpPr>
            <p:nvPr/>
          </p:nvSpPr>
          <p:spPr bwMode="auto">
            <a:xfrm>
              <a:off x="358775" y="6143644"/>
              <a:ext cx="457326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000" dirty="0"/>
                <a:t>Ηλεκτρική αγωγιμότητα του ημιαγωγού</a:t>
              </a:r>
            </a:p>
          </p:txBody>
        </p:sp>
        <p:graphicFrame>
          <p:nvGraphicFramePr>
            <p:cNvPr id="21" name="Object 20" descr="[DECORATIVE]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36111222"/>
                </p:ext>
              </p:extLst>
            </p:nvPr>
          </p:nvGraphicFramePr>
          <p:xfrm>
            <a:off x="4716016" y="6140152"/>
            <a:ext cx="22098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52" name="Εξίσωση" r:id="rId10" imgW="1130040" imgH="241200" progId="Equation.3">
                    <p:embed/>
                  </p:oleObj>
                </mc:Choice>
                <mc:Fallback>
                  <p:oleObj name="Εξίσωση" r:id="rId10" imgW="1130040" imgH="241200" progId="Equation.3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6016" y="6140152"/>
                          <a:ext cx="2209800" cy="457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Ημιαγωγοί με προσμίξεις</a:t>
            </a:r>
            <a:endParaRPr lang="en-US" dirty="0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Ημιαγωγός τύπου </a:t>
            </a:r>
            <a:r>
              <a:rPr lang="en-US" dirty="0" smtClean="0"/>
              <a:t>n</a:t>
            </a:r>
          </a:p>
        </p:txBody>
      </p:sp>
      <p:pic>
        <p:nvPicPr>
          <p:cNvPr id="15" name="Picture 4" descr="Ημιαγωγός τύπου n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tretch>
            <a:fillRect/>
          </a:stretch>
        </p:blipFill>
        <p:spPr bwMode="auto">
          <a:xfrm>
            <a:off x="846614" y="2870486"/>
            <a:ext cx="3261360" cy="2566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/>
              <a:t>Ημιαγωγός τύπου </a:t>
            </a:r>
            <a:r>
              <a:rPr lang="en-US" dirty="0" smtClean="0"/>
              <a:t>p</a:t>
            </a:r>
          </a:p>
        </p:txBody>
      </p:sp>
      <p:pic>
        <p:nvPicPr>
          <p:cNvPr id="16" name="Picture 5" descr="Ημιαγωγός τύπου p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 cstate="print"/>
          <a:stretch>
            <a:fillRect/>
          </a:stretch>
        </p:blipFill>
        <p:spPr bwMode="auto">
          <a:xfrm>
            <a:off x="5099240" y="2852198"/>
            <a:ext cx="3133344" cy="260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3351381" y="2620559"/>
                <a:ext cx="1513185" cy="499854"/>
              </a:xfrm>
              <a:prstGeom prst="rect">
                <a:avLst/>
              </a:prstGeom>
              <a:ln>
                <a:solidFill>
                  <a:srgbClr val="002366"/>
                </a:solidFill>
              </a:ln>
            </p:spPr>
            <p:txBody>
              <a:bodyPr vert="horz" wrap="none" lIns="0" tIns="0" rIns="0" bIns="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l-GR" sz="2400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3351381" y="2620559"/>
                <a:ext cx="1513185" cy="499854"/>
              </a:xfrm>
              <a:prstGeom prst="rect">
                <a:avLst/>
              </a:prstGeom>
              <a:blipFill rotWithShape="0">
                <a:blip r:embed="rId9"/>
                <a:stretch>
                  <a:fillRect b="-4762"/>
                </a:stretch>
              </a:blipFill>
              <a:ln>
                <a:solidFill>
                  <a:srgbClr val="002366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611971"/>
              </p:ext>
            </p:extLst>
          </p:nvPr>
        </p:nvGraphicFramePr>
        <p:xfrm>
          <a:off x="1403648" y="5517232"/>
          <a:ext cx="1065213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Εξίσωση" r:id="rId10" imgW="596880" imgH="685800" progId="Equation.3">
                  <p:embed/>
                </p:oleObj>
              </mc:Choice>
              <mc:Fallback>
                <p:oleObj name="Εξίσωση" r:id="rId10" imgW="596880" imgH="685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5517232"/>
                        <a:ext cx="1065213" cy="1223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4" name="Object 9"/>
          <p:cNvGraphicFramePr>
            <a:graphicFrameLocks noChangeAspect="1"/>
          </p:cNvGraphicFramePr>
          <p:nvPr/>
        </p:nvGraphicFramePr>
        <p:xfrm>
          <a:off x="5652120" y="5517232"/>
          <a:ext cx="10414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Εξίσωση" r:id="rId12" imgW="571320" imgH="711000" progId="Equation.3">
                  <p:embed/>
                </p:oleObj>
              </mc:Choice>
              <mc:Fallback>
                <p:oleObj name="Εξίσωση" r:id="rId12" imgW="571320" imgH="7110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5517232"/>
                        <a:ext cx="104140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7/10/2014 7:04:04 μμ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12,9,10,11,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6,10,14,11,12,13,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6,3,5123,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9,12,13,14,15,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5,3,6146,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7,2,3,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7,3,35844,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13,14,15,16,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,5,7,8,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7,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2056,6,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6,7,9,10,11,12,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8,9,11265,11266,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6,7,8,9,10241,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6,9,14,19,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13,15,14,16,4,17,8194,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heme/theme1.xml><?xml version="1.0" encoding="utf-8"?>
<a:theme xmlns:a="http://schemas.openxmlformats.org/drawingml/2006/main" name="Θέμα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Θέμα1" id="{B29AADF5-6E2F-434D-811B-0B0C536D4007}" vid="{D139F02E-CA47-4A70-9E9B-7A8FE5ABB24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7F920C9A-6117-4A92-A3B7-0943BAB692FD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Θέμα1</Template>
  <TotalTime>1745</TotalTime>
  <Words>622</Words>
  <Application>Microsoft Office PowerPoint</Application>
  <PresentationFormat>Προβολή στην οθόνη (4:3)</PresentationFormat>
  <Paragraphs>129</Paragraphs>
  <Slides>23</Slides>
  <Notes>9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23</vt:i4>
      </vt:variant>
    </vt:vector>
  </HeadingPairs>
  <TitlesOfParts>
    <vt:vector size="31" baseType="lpstr">
      <vt:lpstr>ＭＳ Ｐゴシック</vt:lpstr>
      <vt:lpstr>Arial</vt:lpstr>
      <vt:lpstr>Calibri</vt:lpstr>
      <vt:lpstr>Cambria Math</vt:lpstr>
      <vt:lpstr>Wingdings</vt:lpstr>
      <vt:lpstr>Θέμα1</vt:lpstr>
      <vt:lpstr>Εξίσωση</vt:lpstr>
      <vt:lpstr>Equation</vt:lpstr>
      <vt:lpstr>Ηλεκτρονική</vt:lpstr>
      <vt:lpstr>Περιεχόμενα ενότητας (1από2)</vt:lpstr>
      <vt:lpstr>Περιεχόμενα ενότητας (2από2)</vt:lpstr>
      <vt:lpstr>H επαφή pn</vt:lpstr>
      <vt:lpstr>Η κρυσταλλική δομή του ημιαγωγού</vt:lpstr>
      <vt:lpstr>Ενδογενές πυρίτιο</vt:lpstr>
      <vt:lpstr>Οι ενεργειακές ζώνες του πυριτίου</vt:lpstr>
      <vt:lpstr>Διάχυση και ολίσθηση φορέων</vt:lpstr>
      <vt:lpstr>Ημιαγωγοί με προσμίξεις</vt:lpstr>
      <vt:lpstr>Οι ενεργειακές ζώνες των ημιαγωγών με προσμίξεις</vt:lpstr>
      <vt:lpstr>Η επαφή pn χωρίς πόλωση  (ανοιχτό κύκλωμα)</vt:lpstr>
      <vt:lpstr>Η επαφή pn ανάστροφα πολωμένη</vt:lpstr>
      <vt:lpstr>Η επαφή pn στην περιοχή κατάρρευσης</vt:lpstr>
      <vt:lpstr>Η επαφή pn ορθά πολωμένη (1/2)</vt:lpstr>
      <vt:lpstr>Η επαφή pn ορθά πολωμένη (2/2)</vt:lpstr>
      <vt:lpstr>Το ρεύμα της διόδου συναρτήσει της τάσης πόλωσης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Ενότητα:  2 Η επαφή pn</dc:title>
  <dc:subject>Ηλεκτρονική</dc:subject>
  <dc:creator> Αγγελική Αραπογιάννη</dc:creator>
  <cp:keywords>ενδογενής ημιαγωγός, πυρίτιο, ημιαγωγός τύπου-p και τύπου-n, επαφή pn, ρεύμα διάχυσης, ρεύμα ολίσθησης, δυναμικό επαφής</cp:keywords>
  <cp:lastModifiedBy>Δεσποινίς Βατόμουρο .</cp:lastModifiedBy>
  <cp:revision>160</cp:revision>
  <dcterms:created xsi:type="dcterms:W3CDTF">2012-08-28T08:41:42Z</dcterms:created>
  <dcterms:modified xsi:type="dcterms:W3CDTF">2014-10-07T16:05:09Z</dcterms:modified>
</cp:coreProperties>
</file>