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30" r:id="rId32"/>
    <p:sldId id="329" r:id="rId33"/>
    <p:sldId id="331" r:id="rId34"/>
    <p:sldId id="332" r:id="rId35"/>
    <p:sldId id="333" r:id="rId36"/>
    <p:sldId id="280" r:id="rId37"/>
    <p:sldId id="290" r:id="rId38"/>
    <p:sldId id="295" r:id="rId39"/>
    <p:sldId id="299" r:id="rId40"/>
    <p:sldId id="292" r:id="rId41"/>
    <p:sldId id="291" r:id="rId42"/>
    <p:sldId id="294" r:id="rId43"/>
    <p:sldId id="293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30"/>
            <p14:sldId id="329"/>
            <p14:sldId id="331"/>
            <p14:sldId id="332"/>
            <p14:sldId id="33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9309" autoAdjust="0"/>
  </p:normalViewPr>
  <p:slideViewPr>
    <p:cSldViewPr>
      <p:cViewPr varScale="1">
        <p:scale>
          <a:sx n="78" d="100"/>
          <a:sy n="78" d="100"/>
        </p:scale>
        <p:origin x="11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Συγχρονισμός στις Ψηφιακές Επικοινωνίες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Συγχρονισμός στις Ψηφιακές Επικοινωνίες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Συγχρονισμός στις Ψηφιακές Επικοινωνίες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Συγχρονισμός στις Ψηφιακές Επικοινωνίες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Συγχρονισμός στις Ψηφιακές Επικοινωνίες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Συγχρονισμός στις Ψηφιακές Επικοινωνίες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Συγχρονισμός στις Ψηφιακές Επικοινωνίες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5075B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11" Type="http://schemas.openxmlformats.org/officeDocument/2006/relationships/image" Target="../media/image52.png"/><Relationship Id="rId5" Type="http://schemas.openxmlformats.org/officeDocument/2006/relationships/image" Target="../media/image46.wmf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wmf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10" Type="http://schemas.openxmlformats.org/officeDocument/2006/relationships/image" Target="../media/image65.png"/><Relationship Id="rId4" Type="http://schemas.openxmlformats.org/officeDocument/2006/relationships/image" Target="../media/image59.wmf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wmf"/><Relationship Id="rId7" Type="http://schemas.openxmlformats.org/officeDocument/2006/relationships/image" Target="../media/image71.png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wmf"/><Relationship Id="rId5" Type="http://schemas.openxmlformats.org/officeDocument/2006/relationships/image" Target="../media/image69.png"/><Relationship Id="rId4" Type="http://schemas.openxmlformats.org/officeDocument/2006/relationships/image" Target="../media/image6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wmf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wmf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png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wmf"/><Relationship Id="rId4" Type="http://schemas.openxmlformats.org/officeDocument/2006/relationships/image" Target="../media/image10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wmf"/><Relationship Id="rId5" Type="http://schemas.openxmlformats.org/officeDocument/2006/relationships/image" Target="../media/image117.png"/><Relationship Id="rId4" Type="http://schemas.openxmlformats.org/officeDocument/2006/relationships/image" Target="../media/image11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7.png"/><Relationship Id="rId4" Type="http://schemas.openxmlformats.org/officeDocument/2006/relationships/image" Target="../media/image12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uoa.gr/courses/D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3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.bin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24.wmf"/><Relationship Id="rId5" Type="http://schemas.openxmlformats.org/officeDocument/2006/relationships/image" Target="../media/image20.wmf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Ψηφιακές Επικοινωνίες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6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Συγχρονισμός στις Ψηφιακές </a:t>
            </a:r>
            <a:r>
              <a:rPr lang="el-GR" sz="2800" dirty="0" smtClean="0"/>
              <a:t>Επικοινωνίες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/>
              <a:t>Παναγιώτης </a:t>
            </a:r>
            <a:r>
              <a:rPr lang="el-GR" sz="2800" dirty="0" err="1"/>
              <a:t>Μαθιόπουλος</a:t>
            </a:r>
            <a:endParaRPr lang="el-GR" sz="2800" dirty="0" smtClean="0"/>
          </a:p>
          <a:p>
            <a:r>
              <a:rPr lang="el-GR" sz="2800" dirty="0" smtClean="0"/>
              <a:t>Σχολή Θετικών Επιστημών</a:t>
            </a:r>
          </a:p>
          <a:p>
            <a:r>
              <a:rPr lang="el-GR" sz="2800" dirty="0" smtClean="0"/>
              <a:t>Τμήμα Πληροφορικής και Τηλεπικοινωνιών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Αναλογικό </a:t>
            </a:r>
            <a:r>
              <a:rPr lang="en-US" dirty="0" smtClean="0"/>
              <a:t>PLL-VCO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99" y="1679757"/>
            <a:ext cx="2981202" cy="957155"/>
          </a:xfrm>
          <a:prstGeom prst="rect">
            <a:avLst/>
          </a:prstGeom>
        </p:spPr>
      </p:pic>
      <p:pic>
        <p:nvPicPr>
          <p:cNvPr id="5" name="Picture 11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0" y="2989112"/>
            <a:ext cx="45339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400" y="2896985"/>
            <a:ext cx="2548349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Παράδειγμα Απόκρισης PLL σε μεταβολή </a:t>
            </a:r>
            <a:r>
              <a:rPr lang="el-GR" dirty="0" smtClean="0"/>
              <a:t>φάσης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943" y="1647434"/>
            <a:ext cx="2786113" cy="34140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06" y="2191401"/>
            <a:ext cx="6693988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Αναλογικό </a:t>
            </a:r>
            <a:r>
              <a:rPr lang="en-US" dirty="0" smtClean="0"/>
              <a:t>PLL</a:t>
            </a:r>
            <a:r>
              <a:rPr lang="el-GR" dirty="0"/>
              <a:t> – </a:t>
            </a:r>
            <a:r>
              <a:rPr lang="el-GR" dirty="0" smtClean="0"/>
              <a:t>Φίλτρο Βρόχου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11" y="1716681"/>
            <a:ext cx="5834378" cy="1280271"/>
          </a:xfrm>
          <a:prstGeom prst="rect">
            <a:avLst/>
          </a:prstGeom>
        </p:spPr>
      </p:pic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635896" y="1567803"/>
            <a:ext cx="2016224" cy="1008112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971600" y="3645024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971600" y="4868986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11" y="3481678"/>
            <a:ext cx="6852498" cy="542591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680" y="4115654"/>
            <a:ext cx="6742760" cy="52430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680" y="4869160"/>
            <a:ext cx="4627265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PLL</a:t>
            </a:r>
            <a:r>
              <a:rPr lang="el-GR" dirty="0"/>
              <a:t> – </a:t>
            </a:r>
            <a:r>
              <a:rPr lang="el-GR" dirty="0" smtClean="0"/>
              <a:t>Κλείδωμα </a:t>
            </a:r>
            <a:r>
              <a:rPr lang="el-GR" dirty="0"/>
              <a:t>Φάσης και </a:t>
            </a:r>
            <a:r>
              <a:rPr lang="el-GR" dirty="0" smtClean="0"/>
              <a:t>Συχνότητας</a:t>
            </a:r>
            <a:endParaRPr lang="el-GR" dirty="0"/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610220" y="1556916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auto">
          <a:xfrm>
            <a:off x="610220" y="3933056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85" y="1556792"/>
            <a:ext cx="6797629" cy="51210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20" y="2239380"/>
            <a:ext cx="6742760" cy="156071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44" y="3970571"/>
            <a:ext cx="6828112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PLL</a:t>
            </a:r>
            <a:r>
              <a:rPr lang="el-GR" dirty="0"/>
              <a:t> – </a:t>
            </a:r>
            <a:r>
              <a:rPr lang="el-GR" dirty="0" smtClean="0"/>
              <a:t>Ανάλυση </a:t>
            </a:r>
            <a:r>
              <a:rPr lang="el-GR" dirty="0"/>
              <a:t>στο πεδίο της </a:t>
            </a:r>
            <a:r>
              <a:rPr lang="el-GR" dirty="0" smtClean="0"/>
              <a:t>συχνότητας</a:t>
            </a:r>
            <a:r>
              <a:rPr lang="en-US" dirty="0" smtClean="0"/>
              <a:t> (1)</a:t>
            </a:r>
            <a:endParaRPr lang="el-GR" dirty="0"/>
          </a:p>
        </p:txBody>
      </p:sp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14747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2041525" y="1988269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1943819"/>
            <a:ext cx="15287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140794"/>
            <a:ext cx="12001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3645619"/>
            <a:ext cx="15287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2114550" y="3356694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212232"/>
            <a:ext cx="15573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" y="4437782"/>
            <a:ext cx="109061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364757"/>
            <a:ext cx="11731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2" y="4220294"/>
            <a:ext cx="16113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3194050" y="4365104"/>
            <a:ext cx="433387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070" y="2495242"/>
            <a:ext cx="3999323" cy="323116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4632" y="1943819"/>
            <a:ext cx="3042168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PLL</a:t>
            </a:r>
            <a:r>
              <a:rPr lang="el-GR" dirty="0"/>
              <a:t> – </a:t>
            </a:r>
            <a:r>
              <a:rPr lang="el-GR" dirty="0" smtClean="0"/>
              <a:t>Ανάλυση </a:t>
            </a:r>
            <a:r>
              <a:rPr lang="el-GR" dirty="0"/>
              <a:t>στο πεδίο της </a:t>
            </a:r>
            <a:r>
              <a:rPr lang="el-GR" dirty="0" smtClean="0"/>
              <a:t>συχνότητας</a:t>
            </a:r>
            <a:r>
              <a:rPr lang="en-US" dirty="0" smtClean="0"/>
              <a:t> (2)</a:t>
            </a:r>
            <a:endParaRPr lang="el-GR" dirty="0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72" y="1717142"/>
            <a:ext cx="5779509" cy="487722"/>
          </a:xfrm>
          <a:prstGeom prst="rect">
            <a:avLst/>
          </a:prstGeom>
        </p:spPr>
      </p:pic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157823" y="2634090"/>
            <a:ext cx="348073" cy="204105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" y="2504368"/>
            <a:ext cx="15573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097" y="2504368"/>
            <a:ext cx="13366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" y="3152068"/>
            <a:ext cx="20494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4200972" y="2577393"/>
            <a:ext cx="717736" cy="16390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982554" y="2398962"/>
            <a:ext cx="1821694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400" b="0" dirty="0" err="1">
                <a:latin typeface="+mn-lt"/>
              </a:rPr>
              <a:t>Χαμηλοπερατό</a:t>
            </a:r>
            <a:r>
              <a:rPr lang="el-GR" altLang="el-GR" sz="1400" b="0" dirty="0">
                <a:latin typeface="+mn-lt"/>
              </a:rPr>
              <a:t> φίλτρο</a:t>
            </a:r>
          </a:p>
        </p:txBody>
      </p:sp>
      <p:pic>
        <p:nvPicPr>
          <p:cNvPr id="23" name="Εικόνα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3188780"/>
            <a:ext cx="5122912" cy="32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0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Ψηφιακό </a:t>
            </a:r>
            <a:r>
              <a:rPr lang="en-US" dirty="0" smtClean="0"/>
              <a:t>PLL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769" y="1556792"/>
            <a:ext cx="5334462" cy="1054699"/>
          </a:xfrm>
          <a:prstGeom prst="rect">
            <a:avLst/>
          </a:prstGeom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9" y="2853358"/>
            <a:ext cx="2297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3205783"/>
            <a:ext cx="22701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2" y="3537571"/>
            <a:ext cx="14747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94" y="3869359"/>
            <a:ext cx="13636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2"/>
          <p:cNvSpPr>
            <a:spLocks noChangeArrowheads="1"/>
          </p:cNvSpPr>
          <p:nvPr/>
        </p:nvSpPr>
        <p:spPr bwMode="auto">
          <a:xfrm>
            <a:off x="1466056" y="4221783"/>
            <a:ext cx="287338" cy="2873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742" y="4586907"/>
            <a:ext cx="3639627" cy="60965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369" y="3284984"/>
            <a:ext cx="4575431" cy="1854284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3761" y="5465447"/>
            <a:ext cx="4956478" cy="560881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91644" y="6100888"/>
            <a:ext cx="1560711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Ψηφιακό </a:t>
            </a:r>
            <a:r>
              <a:rPr lang="en-US" dirty="0" smtClean="0"/>
              <a:t>PLL</a:t>
            </a:r>
            <a:r>
              <a:rPr lang="el-GR" dirty="0"/>
              <a:t> – </a:t>
            </a:r>
            <a:r>
              <a:rPr lang="el-GR" dirty="0" smtClean="0"/>
              <a:t>Πεδίο συχνότητας</a:t>
            </a:r>
            <a:endParaRPr lang="el-GR" dirty="0"/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4932"/>
            <a:ext cx="1173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059832" y="1772376"/>
            <a:ext cx="4938509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b="0" dirty="0">
                <a:latin typeface="+mj-lt"/>
              </a:rPr>
              <a:t>Όταν το σφάλμα είναι πολύ μικρό</a:t>
            </a:r>
          </a:p>
          <a:p>
            <a:pPr eaLnBrk="1" hangingPunct="1"/>
            <a:r>
              <a:rPr lang="el-GR" altLang="el-GR" b="0" dirty="0">
                <a:latin typeface="+mj-lt"/>
              </a:rPr>
              <a:t>και ο ανιχνευτής λειτουργεί στη γραμμική περιοχή</a:t>
            </a:r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53803"/>
            <a:ext cx="1747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4587"/>
            <a:ext cx="19129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08734"/>
            <a:ext cx="180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47319"/>
            <a:ext cx="1200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77" y="4949379"/>
            <a:ext cx="5620999" cy="286537"/>
          </a:xfrm>
          <a:prstGeom prst="rect">
            <a:avLst/>
          </a:prstGeom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4897384"/>
            <a:ext cx="17764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8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Ψηφιακό </a:t>
            </a:r>
            <a:r>
              <a:rPr lang="en-US" dirty="0" smtClean="0"/>
              <a:t>PLL</a:t>
            </a:r>
            <a:r>
              <a:rPr lang="el-GR" dirty="0"/>
              <a:t> – </a:t>
            </a:r>
            <a:r>
              <a:rPr lang="el-GR" dirty="0" smtClean="0"/>
              <a:t>Ανιχνευτής</a:t>
            </a:r>
            <a:endParaRPr lang="el-GR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3" y="1704802"/>
            <a:ext cx="5753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3" y="1971502"/>
            <a:ext cx="1666875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83" y="2348880"/>
            <a:ext cx="7669433" cy="182286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69" y="4340431"/>
            <a:ext cx="7267062" cy="1560711"/>
          </a:xfrm>
          <a:prstGeom prst="rect">
            <a:avLst/>
          </a:prstGeom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9" y="5957712"/>
            <a:ext cx="1309687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Συγχρονισμός </a:t>
            </a:r>
            <a:r>
              <a:rPr lang="el-GR" dirty="0" smtClean="0"/>
              <a:t>φέροντος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85" y="1700808"/>
            <a:ext cx="6797629" cy="1085182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20" y="2920082"/>
            <a:ext cx="6742760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Συγχρονισμός στις Ψηφιακές Επικοινωνίες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Εκτίμηση της φάσης με το κριτήριο μέγιστης </a:t>
            </a:r>
            <a:r>
              <a:rPr lang="el-GR" dirty="0" err="1" smtClean="0"/>
              <a:t>πιθανοφάνειας</a:t>
            </a:r>
            <a:r>
              <a:rPr lang="en-US" dirty="0" smtClean="0"/>
              <a:t> (1)</a:t>
            </a:r>
            <a:endParaRPr lang="el-GR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52" y="1809110"/>
            <a:ext cx="17208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" y="2240910"/>
            <a:ext cx="23796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569" y="1700808"/>
            <a:ext cx="5803895" cy="1432684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8" y="3364086"/>
            <a:ext cx="2324100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38" y="3940348"/>
            <a:ext cx="41068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88" y="4849612"/>
            <a:ext cx="4633362" cy="743776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15346"/>
            <a:ext cx="227012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2882904" y="5931246"/>
            <a:ext cx="319083" cy="2340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9478" y="5715346"/>
            <a:ext cx="4133446" cy="707197"/>
          </a:xfrm>
          <a:prstGeom prst="rect">
            <a:avLst/>
          </a:prstGeom>
        </p:spPr>
      </p:pic>
      <p:sp>
        <p:nvSpPr>
          <p:cNvPr id="12" name="Line 13"/>
          <p:cNvSpPr>
            <a:spLocks noChangeShapeType="1"/>
          </p:cNvSpPr>
          <p:nvPr/>
        </p:nvSpPr>
        <p:spPr bwMode="auto">
          <a:xfrm flipH="1">
            <a:off x="3763829" y="4653136"/>
            <a:ext cx="1008063" cy="360362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80781" y="4437236"/>
            <a:ext cx="29877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dirty="0">
                <a:latin typeface="+mj-lt"/>
              </a:rPr>
              <a:t>0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7734809" y="5931246"/>
            <a:ext cx="319083" cy="2340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72375" y="1773560"/>
            <a:ext cx="2464239" cy="12954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166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Εκτίμηση της φάσης με το κριτήριο μέγιστης </a:t>
            </a:r>
            <a:r>
              <a:rPr lang="el-GR" dirty="0" err="1" smtClean="0"/>
              <a:t>πιθανοφάνειας</a:t>
            </a:r>
            <a:r>
              <a:rPr lang="en-US" dirty="0" smtClean="0"/>
              <a:t> (2)</a:t>
            </a:r>
            <a:endParaRPr lang="el-GR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11958"/>
            <a:ext cx="28733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2987824" y="2042814"/>
            <a:ext cx="319083" cy="23405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9" name="Εικόνα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67" y="2708920"/>
            <a:ext cx="6383065" cy="367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900" dirty="0"/>
              <a:t>Χρήση PLL για την εκτίμηση της φάσης με το κριτήριο μέγιστης </a:t>
            </a:r>
            <a:r>
              <a:rPr lang="el-GR" sz="3900" dirty="0" err="1" smtClean="0"/>
              <a:t>πιθανοφάνειας</a:t>
            </a:r>
            <a:endParaRPr lang="el-GR" sz="3900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979022"/>
            <a:ext cx="22701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308225" y="2602909"/>
            <a:ext cx="319559" cy="396875"/>
          </a:xfrm>
          <a:prstGeom prst="downArrow">
            <a:avLst>
              <a:gd name="adj1" fmla="val 50000"/>
              <a:gd name="adj2" fmla="val 43544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971" y="3315696"/>
            <a:ext cx="6572058" cy="1481456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2218022"/>
            <a:ext cx="3036071" cy="2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08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Πρακτικές διατάξεις εκτίμησης του </a:t>
            </a:r>
            <a:r>
              <a:rPr lang="el-GR" dirty="0" smtClean="0"/>
              <a:t>φέροντος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82" y="1844824"/>
            <a:ext cx="6962235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85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l-GR" sz="3600" dirty="0"/>
              <a:t>Πρακτικές διατάξεις εκτίμησης του φέροντος</a:t>
            </a:r>
            <a:br>
              <a:rPr lang="el-GR" sz="3600" dirty="0"/>
            </a:br>
            <a:r>
              <a:rPr lang="el-GR" sz="3600" dirty="0"/>
              <a:t> Βρόχος </a:t>
            </a:r>
            <a:r>
              <a:rPr lang="el-GR" sz="3600" dirty="0" smtClean="0"/>
              <a:t>Τετραγωνισμού</a:t>
            </a:r>
            <a:r>
              <a:rPr lang="en-US" sz="3600" dirty="0" smtClean="0"/>
              <a:t> (1)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3036071" cy="262151"/>
          </a:xfrm>
          <a:prstGeom prst="rect">
            <a:avLst/>
          </a:prstGeom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16" y="1765573"/>
            <a:ext cx="45878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934" y="1821135"/>
            <a:ext cx="3492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5507211" y="1838598"/>
            <a:ext cx="288925" cy="142875"/>
          </a:xfrm>
          <a:prstGeom prst="rightArrow">
            <a:avLst>
              <a:gd name="adj1" fmla="val 50000"/>
              <a:gd name="adj2" fmla="val 50556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15" y="1765573"/>
            <a:ext cx="1062037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299299" y="1837010"/>
            <a:ext cx="288925" cy="142875"/>
          </a:xfrm>
          <a:prstGeom prst="rightArrow">
            <a:avLst>
              <a:gd name="adj1" fmla="val 50000"/>
              <a:gd name="adj2" fmla="val 50556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2390145"/>
            <a:ext cx="5456393" cy="664522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64" y="3410379"/>
            <a:ext cx="106203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1773389" y="3483404"/>
            <a:ext cx="288925" cy="142875"/>
          </a:xfrm>
          <a:prstGeom prst="rightArrow">
            <a:avLst>
              <a:gd name="adj1" fmla="val 50000"/>
              <a:gd name="adj2" fmla="val 50556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70891"/>
            <a:ext cx="541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1773388" y="5043122"/>
            <a:ext cx="288925" cy="142875"/>
          </a:xfrm>
          <a:prstGeom prst="rightArrow">
            <a:avLst>
              <a:gd name="adj1" fmla="val 50000"/>
              <a:gd name="adj2" fmla="val 50556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3032" y="3410379"/>
            <a:ext cx="6553768" cy="1207113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032" y="4772962"/>
            <a:ext cx="2956816" cy="609653"/>
          </a:xfrm>
          <a:prstGeom prst="rect">
            <a:avLst/>
          </a:prstGeom>
        </p:spPr>
      </p:pic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657304"/>
            <a:ext cx="235108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494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l-GR" sz="3600" dirty="0"/>
              <a:t>Πρακτικές διατάξεις εκτίμησης του φέροντος</a:t>
            </a:r>
            <a:br>
              <a:rPr lang="el-GR" sz="3600" dirty="0"/>
            </a:br>
            <a:r>
              <a:rPr lang="el-GR" sz="3600" dirty="0"/>
              <a:t> Βρόχος </a:t>
            </a:r>
            <a:r>
              <a:rPr lang="el-GR" sz="3600" dirty="0" smtClean="0"/>
              <a:t>Τετραγωνισμού</a:t>
            </a:r>
            <a:r>
              <a:rPr lang="en-US" sz="3600" dirty="0" smtClean="0"/>
              <a:t> (2)</a:t>
            </a:r>
            <a:endParaRPr lang="el-GR" sz="3600" dirty="0"/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944" y="1959736"/>
            <a:ext cx="6828112" cy="29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56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l-GR" sz="3600" dirty="0"/>
              <a:t>Πρακτικές διατάξεις εκτίμησης του φέροντος</a:t>
            </a:r>
            <a:br>
              <a:rPr lang="el-GR" sz="3600" dirty="0"/>
            </a:br>
            <a:r>
              <a:rPr lang="el-GR" sz="3600" dirty="0"/>
              <a:t> Βρόχος </a:t>
            </a:r>
            <a:r>
              <a:rPr lang="el-GR" sz="3600" dirty="0" smtClean="0"/>
              <a:t>Τετραγωνισμού-Μειονεκτήματα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681" y="1772816"/>
            <a:ext cx="6608637" cy="39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98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l-GR" sz="3600" dirty="0"/>
              <a:t>Πρακτικές διατάξεις εκτίμησης του φέροντος</a:t>
            </a:r>
            <a:br>
              <a:rPr lang="el-GR" sz="3600" dirty="0"/>
            </a:br>
            <a:r>
              <a:rPr lang="el-GR" sz="3600" dirty="0"/>
              <a:t> Βρόχος </a:t>
            </a:r>
            <a:r>
              <a:rPr lang="el-GR" sz="3600" dirty="0" err="1" smtClean="0"/>
              <a:t>Costas</a:t>
            </a:r>
            <a:r>
              <a:rPr lang="en-US" sz="3600" dirty="0" smtClean="0"/>
              <a:t> (1)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1556792"/>
            <a:ext cx="4828450" cy="278611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26" y="4535346"/>
            <a:ext cx="6413548" cy="621846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26" y="5274061"/>
            <a:ext cx="5474682" cy="963251"/>
          </a:xfrm>
          <a:prstGeom prst="rect">
            <a:avLst/>
          </a:prstGeom>
        </p:spPr>
      </p:pic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7158299" y="5518289"/>
            <a:ext cx="576263" cy="714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7013837" y="5518289"/>
            <a:ext cx="720725" cy="50323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562" y="5373826"/>
            <a:ext cx="322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2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el-GR" sz="3600" dirty="0"/>
              <a:t>Πρακτικές διατάξεις εκτίμησης του φέροντος</a:t>
            </a:r>
            <a:br>
              <a:rPr lang="el-GR" sz="3600" dirty="0"/>
            </a:br>
            <a:r>
              <a:rPr lang="el-GR" sz="3600" dirty="0"/>
              <a:t> Βρόχος </a:t>
            </a:r>
            <a:r>
              <a:rPr lang="el-GR" sz="3600" dirty="0" err="1"/>
              <a:t>Costas</a:t>
            </a:r>
            <a:r>
              <a:rPr lang="el-GR" sz="3600" dirty="0"/>
              <a:t> </a:t>
            </a:r>
            <a:r>
              <a:rPr lang="el-GR" sz="3600" dirty="0" smtClean="0"/>
              <a:t>(</a:t>
            </a:r>
            <a:r>
              <a:rPr lang="en-US" sz="3600" dirty="0" smtClean="0"/>
              <a:t>2</a:t>
            </a:r>
            <a:r>
              <a:rPr lang="el-GR" sz="3600" dirty="0" smtClean="0"/>
              <a:t>)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75" y="1556792"/>
            <a:ext cx="4828450" cy="278611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26" y="4365104"/>
            <a:ext cx="4657748" cy="46943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692" y="4897687"/>
            <a:ext cx="4712616" cy="47552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6217" y="5445224"/>
            <a:ext cx="515156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Χρονικός </a:t>
            </a:r>
            <a:r>
              <a:rPr lang="el-GR" dirty="0" smtClean="0"/>
              <a:t>Συγχρονισμός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26" y="1714036"/>
            <a:ext cx="6767147" cy="1066892"/>
          </a:xfrm>
          <a:prstGeom prst="rect">
            <a:avLst/>
          </a:prstGeom>
        </p:spPr>
      </p:pic>
      <p:sp>
        <p:nvSpPr>
          <p:cNvPr id="4" name="Line 8"/>
          <p:cNvSpPr>
            <a:spLocks noChangeShapeType="1"/>
          </p:cNvSpPr>
          <p:nvPr/>
        </p:nvSpPr>
        <p:spPr bwMode="auto">
          <a:xfrm flipH="1">
            <a:off x="2699792" y="2996952"/>
            <a:ext cx="1727200" cy="13684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426992" y="2996952"/>
            <a:ext cx="2233613" cy="13684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07630" y="4354211"/>
            <a:ext cx="1440234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600" b="0" dirty="0">
                <a:latin typeface="+mn-lt"/>
              </a:rPr>
              <a:t>Με ανάδραση</a:t>
            </a:r>
          </a:p>
          <a:p>
            <a:pPr algn="ctr" eaLnBrk="1" hangingPunct="1"/>
            <a:r>
              <a:rPr lang="el-GR" altLang="el-GR" sz="1600" b="0" dirty="0">
                <a:latin typeface="+mn-lt"/>
              </a:rPr>
              <a:t>απόφασης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011317" y="4360615"/>
            <a:ext cx="1678688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600" b="0" dirty="0">
                <a:latin typeface="+mn-lt"/>
              </a:rPr>
              <a:t>Χωρίς ανάδραση</a:t>
            </a:r>
          </a:p>
          <a:p>
            <a:pPr algn="ctr" eaLnBrk="1" hangingPunct="1"/>
            <a:r>
              <a:rPr lang="el-GR" altLang="el-GR" sz="1600" b="0" dirty="0">
                <a:latin typeface="+mn-lt"/>
              </a:rPr>
              <a:t>απόφασης</a:t>
            </a:r>
          </a:p>
        </p:txBody>
      </p:sp>
    </p:spTree>
    <p:extLst>
      <p:ext uri="{BB962C8B-B14F-4D97-AF65-F5344CB8AC3E}">
        <p14:creationId xmlns:p14="http://schemas.microsoft.com/office/powerpoint/2010/main" val="4252804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Συγχρονισμός</a:t>
            </a:r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7792" y="5330080"/>
            <a:ext cx="6468417" cy="83522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17" y="1540837"/>
            <a:ext cx="4974767" cy="261541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358" y="4436963"/>
            <a:ext cx="6523285" cy="5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Χρονικός Συγχρονισμός με Ανάδραση </a:t>
            </a:r>
            <a:r>
              <a:rPr lang="el-GR" dirty="0" smtClean="0"/>
              <a:t>Απόφασης</a:t>
            </a:r>
            <a:r>
              <a:rPr lang="en-US" dirty="0" smtClean="0"/>
              <a:t> (1)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85" y="1844824"/>
            <a:ext cx="6797629" cy="82303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791" y="2787166"/>
            <a:ext cx="3176291" cy="615749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042199" y="3616695"/>
            <a:ext cx="2215391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600" b="0" dirty="0">
                <a:latin typeface="+mn-lt"/>
              </a:rPr>
              <a:t>Βέλτιστη χρονική στιγμή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24" y="3689720"/>
            <a:ext cx="212725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490124" y="3616695"/>
            <a:ext cx="3986133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600" b="0">
                <a:latin typeface="+mn-lt"/>
              </a:rPr>
              <a:t>με βάση το κριτήριο μέγιστης πιθανοφάνειας</a:t>
            </a:r>
          </a:p>
        </p:txBody>
      </p:sp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6" y="4133503"/>
            <a:ext cx="16383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36" y="4793903"/>
            <a:ext cx="27638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Χρονικός Συγχρονισμός με Ανάδραση </a:t>
            </a:r>
            <a:r>
              <a:rPr lang="el-GR" dirty="0" smtClean="0"/>
              <a:t>Απόφασης</a:t>
            </a:r>
            <a:r>
              <a:rPr lang="en-US" dirty="0" smtClean="0"/>
              <a:t> (2)</a:t>
            </a:r>
            <a:endParaRPr lang="el-GR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0053"/>
            <a:ext cx="16383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15" y="1985590"/>
            <a:ext cx="27638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153992"/>
            <a:ext cx="3619692" cy="2723280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979" y="3340679"/>
            <a:ext cx="4932040" cy="23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Χρονικός Συγχρονισμός χωρίς Ανάδραση </a:t>
            </a:r>
            <a:r>
              <a:rPr lang="el-GR" dirty="0" smtClean="0"/>
              <a:t>Απόφασης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85" y="1772816"/>
            <a:ext cx="6797629" cy="108518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85" y="3213176"/>
            <a:ext cx="2901948" cy="621846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173343" y="2697447"/>
            <a:ext cx="1334761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l-GR" b="0" dirty="0">
                <a:latin typeface="+mn-lt"/>
              </a:rPr>
              <a:t>ML </a:t>
            </a:r>
            <a:r>
              <a:rPr lang="el-GR" altLang="el-GR" b="0" dirty="0">
                <a:latin typeface="+mn-lt"/>
              </a:rPr>
              <a:t>κριτήριο</a:t>
            </a:r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>
            <a:off x="4067445" y="3030307"/>
            <a:ext cx="4318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833" y="3835022"/>
            <a:ext cx="5490967" cy="2654973"/>
          </a:xfrm>
          <a:prstGeom prst="rect">
            <a:avLst/>
          </a:prstGeom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173185" y="4221260"/>
            <a:ext cx="3518184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accent2"/>
                </a:solidFill>
                <a:latin typeface="+mn-lt"/>
              </a:rPr>
              <a:t>Η λειτουργία αφήνεται ως άσκηση</a:t>
            </a:r>
          </a:p>
        </p:txBody>
      </p:sp>
    </p:spTree>
    <p:extLst>
      <p:ext uri="{BB962C8B-B14F-4D97-AF65-F5344CB8AC3E}">
        <p14:creationId xmlns:p14="http://schemas.microsoft.com/office/powerpoint/2010/main" val="172403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el-GR" sz="3600" dirty="0"/>
              <a:t>Χρονικός </a:t>
            </a:r>
            <a:r>
              <a:rPr lang="el-GR" sz="3600" dirty="0" smtClean="0"/>
              <a:t>Συγχρονισμός-</a:t>
            </a:r>
            <a:r>
              <a:rPr lang="el-GR" sz="3600" dirty="0" err="1" smtClean="0"/>
              <a:t>Υποβέλτιστες</a:t>
            </a:r>
            <a:r>
              <a:rPr lang="el-GR" sz="3600" dirty="0" smtClean="0"/>
              <a:t> </a:t>
            </a:r>
            <a:r>
              <a:rPr lang="el-GR" sz="3600" dirty="0"/>
              <a:t>Τεχνικές</a:t>
            </a:r>
            <a:br>
              <a:rPr lang="el-GR" sz="3600" dirty="0"/>
            </a:br>
            <a:r>
              <a:rPr lang="el-GR" sz="3600" dirty="0"/>
              <a:t>Βρόχος </a:t>
            </a:r>
            <a:r>
              <a:rPr lang="el-GR" sz="3600" dirty="0" smtClean="0"/>
              <a:t>Τετραγωνισμού</a:t>
            </a:r>
            <a:r>
              <a:rPr lang="en-US" sz="3600" dirty="0" smtClean="0"/>
              <a:t> (1)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33" y="1700808"/>
            <a:ext cx="6791533" cy="823031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33" y="2807009"/>
            <a:ext cx="20494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358015" y="2807009"/>
            <a:ext cx="277881" cy="2540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62546"/>
            <a:ext cx="25447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233" y="3717032"/>
            <a:ext cx="5535648" cy="2030144"/>
          </a:xfrm>
          <a:prstGeom prst="rect">
            <a:avLst/>
          </a:prstGeom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4211960" y="4942060"/>
            <a:ext cx="1297390" cy="287139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509351" y="4653136"/>
            <a:ext cx="2458416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600" b="0" dirty="0">
                <a:latin typeface="+mn-lt"/>
              </a:rPr>
              <a:t>Περιοδικό σήμα</a:t>
            </a:r>
          </a:p>
          <a:p>
            <a:pPr eaLnBrk="1" hangingPunct="1"/>
            <a:r>
              <a:rPr lang="el-GR" altLang="el-GR" sz="1600" b="0" dirty="0">
                <a:latin typeface="+mn-lt"/>
              </a:rPr>
              <a:t>με περίοδο Τ και φάση που</a:t>
            </a:r>
          </a:p>
          <a:p>
            <a:pPr eaLnBrk="1" hangingPunct="1"/>
            <a:r>
              <a:rPr lang="el-GR" altLang="el-GR" sz="1600" b="0" dirty="0">
                <a:latin typeface="+mn-lt"/>
              </a:rPr>
              <a:t>καθορίζεται από το τ</a:t>
            </a:r>
          </a:p>
        </p:txBody>
      </p:sp>
    </p:spTree>
    <p:extLst>
      <p:ext uri="{BB962C8B-B14F-4D97-AF65-F5344CB8AC3E}">
        <p14:creationId xmlns:p14="http://schemas.microsoft.com/office/powerpoint/2010/main" val="3335956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el-GR" sz="3600" dirty="0"/>
              <a:t>Χρονικός Συγχρονισμός-</a:t>
            </a:r>
            <a:r>
              <a:rPr lang="el-GR" sz="3600" dirty="0" err="1"/>
              <a:t>Υποβέλτιστες</a:t>
            </a:r>
            <a:r>
              <a:rPr lang="el-GR" sz="3600" dirty="0"/>
              <a:t> Τεχνικές</a:t>
            </a:r>
            <a:br>
              <a:rPr lang="el-GR" sz="3600" dirty="0"/>
            </a:br>
            <a:r>
              <a:rPr lang="el-GR" sz="3600" dirty="0"/>
              <a:t>Βρόχος </a:t>
            </a:r>
            <a:r>
              <a:rPr lang="el-GR" sz="3600" dirty="0" smtClean="0"/>
              <a:t>Τετραγωνισμού</a:t>
            </a:r>
            <a:r>
              <a:rPr lang="en-US" sz="3600" dirty="0" smtClean="0"/>
              <a:t> (2)</a:t>
            </a:r>
            <a:endParaRPr lang="el-GR" sz="3600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26" y="2396976"/>
            <a:ext cx="6767147" cy="2158171"/>
          </a:xfrm>
          <a:prstGeom prst="rect">
            <a:avLst/>
          </a:prstGeom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642333" y="1628800"/>
            <a:ext cx="2902823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l-GR" altLang="el-GR" sz="1600" b="0" dirty="0">
                <a:solidFill>
                  <a:schemeClr val="accent2"/>
                </a:solidFill>
                <a:latin typeface="+mn-lt"/>
              </a:rPr>
              <a:t>Ελαχιστοποιεί μεταβολή της</a:t>
            </a:r>
          </a:p>
          <a:p>
            <a:pPr algn="ctr" eaLnBrk="1" hangingPunct="1"/>
            <a:r>
              <a:rPr lang="el-GR" altLang="el-GR" sz="1600" b="0" dirty="0">
                <a:solidFill>
                  <a:schemeClr val="accent2"/>
                </a:solidFill>
                <a:latin typeface="+mn-lt"/>
              </a:rPr>
              <a:t> φάσης στην έξοδο του φίλτρου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>
            <a:off x="5508625" y="2181250"/>
            <a:ext cx="935038" cy="36036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26" y="4869160"/>
            <a:ext cx="26257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el-GR" sz="3600" dirty="0"/>
              <a:t>Χρονικός Συγχρονισμός-</a:t>
            </a:r>
            <a:r>
              <a:rPr lang="el-GR" sz="3600" dirty="0" err="1"/>
              <a:t>Υποβέλτιστες</a:t>
            </a:r>
            <a:r>
              <a:rPr lang="el-GR" sz="3600" dirty="0"/>
              <a:t> Τεχνικές</a:t>
            </a:r>
            <a:br>
              <a:rPr lang="el-GR" sz="3600" dirty="0"/>
            </a:br>
            <a:r>
              <a:rPr lang="en-US" sz="3600" dirty="0" smtClean="0"/>
              <a:t>Early-Late</a:t>
            </a:r>
            <a:endParaRPr lang="el-GR" sz="36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6120914" cy="743776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08920"/>
            <a:ext cx="6187976" cy="121320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3733503"/>
            <a:ext cx="5410944" cy="2676152"/>
          </a:xfrm>
          <a:prstGeom prst="rect">
            <a:avLst/>
          </a:prstGeom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6228074" y="3998183"/>
            <a:ext cx="1584285" cy="63117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452319" y="3657448"/>
            <a:ext cx="1071810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600" b="0" dirty="0">
                <a:solidFill>
                  <a:schemeClr val="accent2"/>
                </a:solidFill>
                <a:latin typeface="+mn-lt"/>
              </a:rPr>
              <a:t>Μέση τιμή</a:t>
            </a:r>
          </a:p>
        </p:txBody>
      </p:sp>
    </p:spTree>
    <p:extLst>
      <p:ext uri="{BB962C8B-B14F-4D97-AF65-F5344CB8AC3E}">
        <p14:creationId xmlns:p14="http://schemas.microsoft.com/office/powerpoint/2010/main" val="33464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Συγχρονισμός στις Ψηφιακές Επικοινωνίες</a:t>
            </a:r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smtClean="0"/>
              <a:t>στο πλαίσιο </a:t>
            </a:r>
            <a:r>
              <a:rPr lang="el-GR" sz="2000" dirty="0" smtClean="0"/>
              <a:t>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/>
              <a:t>Έκδοση διαθέσιμη </a:t>
            </a:r>
            <a:r>
              <a:rPr lang="el-GR" sz="2000">
                <a:hlinkClick r:id="rId3"/>
              </a:rPr>
              <a:t>εδώ</a:t>
            </a:r>
            <a:r>
              <a:rPr lang="el-GR" sz="2000" smtClean="0"/>
              <a:t>.</a:t>
            </a:r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Βρόχος Κλειδώματος Φάσης</a:t>
            </a:r>
            <a:br>
              <a:rPr lang="el-GR" dirty="0"/>
            </a:br>
            <a:r>
              <a:rPr lang="el-GR" dirty="0"/>
              <a:t>   </a:t>
            </a:r>
            <a:r>
              <a:rPr lang="en-US" dirty="0"/>
              <a:t>Phase Locked Loop (</a:t>
            </a:r>
            <a:r>
              <a:rPr lang="en-US" dirty="0" smtClean="0"/>
              <a:t>PLL)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1932, Ανίχνευση </a:t>
            </a:r>
            <a:r>
              <a:rPr lang="el-GR" dirty="0" err="1"/>
              <a:t>ραδιοσημάτων</a:t>
            </a:r>
            <a:r>
              <a:rPr lang="el-GR" dirty="0"/>
              <a:t> </a:t>
            </a:r>
          </a:p>
          <a:p>
            <a:r>
              <a:rPr lang="el-GR" dirty="0"/>
              <a:t>1960, NASA, δορυφορικά σήματα, </a:t>
            </a:r>
            <a:r>
              <a:rPr lang="el-GR" dirty="0" err="1"/>
              <a:t>Doppler</a:t>
            </a:r>
            <a:r>
              <a:rPr lang="el-GR" dirty="0"/>
              <a:t> (108 </a:t>
            </a:r>
            <a:r>
              <a:rPr lang="el-GR" dirty="0" err="1"/>
              <a:t>MHz</a:t>
            </a:r>
            <a:r>
              <a:rPr lang="el-GR" dirty="0"/>
              <a:t>)</a:t>
            </a:r>
          </a:p>
          <a:p>
            <a:r>
              <a:rPr lang="el-GR" b="1" dirty="0"/>
              <a:t>Εφαρμογές:</a:t>
            </a:r>
            <a:r>
              <a:rPr lang="el-GR" dirty="0"/>
              <a:t> Φιλτράρισμα, Σύνθεση συχνοτήτων, Έλεγχος ταχύτητας κινητήρων, FM, Φώραση, </a:t>
            </a:r>
            <a:r>
              <a:rPr lang="el-GR" dirty="0" smtClean="0"/>
              <a:t>κ.λπ.</a:t>
            </a:r>
            <a:endParaRPr lang="el-GR" dirty="0"/>
          </a:p>
          <a:p>
            <a:r>
              <a:rPr lang="el-GR" dirty="0"/>
              <a:t>Αναλογικά-Ψηφιακά, τα περισσότερα μικτά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56949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Εθνικόν και Καποδιστριακόν </a:t>
            </a:r>
            <a:r>
              <a:rPr lang="el-GR" sz="2000" dirty="0" err="1"/>
              <a:t>Πανεπιστήμιον</a:t>
            </a:r>
            <a:r>
              <a:rPr lang="el-GR" sz="2000" dirty="0"/>
              <a:t> Αθηνών</a:t>
            </a:r>
            <a:r>
              <a:rPr lang="en-US" sz="2000" dirty="0"/>
              <a:t>, </a:t>
            </a:r>
            <a:r>
              <a:rPr lang="el-GR" sz="2000" dirty="0" err="1"/>
              <a:t>Μαθιόπουλος</a:t>
            </a:r>
            <a:r>
              <a:rPr lang="el-GR" sz="2000" dirty="0"/>
              <a:t> Παναγιώτης 2015. Παναγιώτης </a:t>
            </a:r>
            <a:r>
              <a:rPr lang="el-GR" sz="2000" dirty="0" err="1"/>
              <a:t>Μαθιόπουλος</a:t>
            </a:r>
            <a:r>
              <a:rPr lang="el-GR" sz="2000" dirty="0"/>
              <a:t>.«</a:t>
            </a:r>
            <a:r>
              <a:rPr lang="el-GR" sz="2000" dirty="0" smtClean="0"/>
              <a:t>Ψηφιακές Επικοινωνίες, </a:t>
            </a:r>
            <a:r>
              <a:rPr lang="el-GR" sz="2000" dirty="0"/>
              <a:t>Συγχρονισμός στις Ψηφιακές Επικοινωνίες».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opencourses.uoa.gr/courses/DI38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"Η δομή και οργάνωση της παρουσίασης, καθώς και το υπόλοιπο περιεχόμενο, αποτελούν πνευματική ιδιοκτησία του συγγραφέα και του Πανεπιστημίου Αθηνών και διατίθενται με άδεια </a:t>
            </a:r>
            <a:r>
              <a:rPr lang="el-GR" sz="2000" dirty="0" err="1"/>
              <a:t>Creative</a:t>
            </a:r>
            <a:r>
              <a:rPr lang="el-GR" sz="2000" dirty="0"/>
              <a:t> </a:t>
            </a:r>
            <a:r>
              <a:rPr lang="el-GR" sz="2000" dirty="0" err="1"/>
              <a:t>Commons</a:t>
            </a:r>
            <a:r>
              <a:rPr lang="el-GR" sz="2000" dirty="0"/>
              <a:t> Αναφορά Μη Εμπορική Χρήση Παρόμοια Διανομή Έκδοση 4.0 ή μεταγενέστερη.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>Οι Εικόνες/Σχήματα/Διαγράμματα/φωτογραφίες που περιέχονται στην παρουσίαση αποτελούν πνευματική ιδιοκτησία τρίτων. </a:t>
            </a:r>
          </a:p>
          <a:p>
            <a:pPr lvl="1"/>
            <a:r>
              <a:rPr lang="el-GR" sz="2000" dirty="0"/>
              <a:t>Τηλεπικοινωνιακά Συστήματα, Γ. Κ. Καραγιαννίδης, ΕΚΔΟΣΕΙΣ ΤΖΙΟΛΑ, 2η Έκδοση, 2010</a:t>
            </a:r>
          </a:p>
          <a:p>
            <a:pPr lvl="1"/>
            <a:r>
              <a:rPr lang="el-GR" sz="2000" dirty="0"/>
              <a:t>Τηλεπικοινωνιακά Συστήματα, J. </a:t>
            </a:r>
            <a:r>
              <a:rPr lang="el-GR" sz="2000" dirty="0" err="1"/>
              <a:t>Proakis</a:t>
            </a:r>
            <a:r>
              <a:rPr lang="el-GR" sz="2000" dirty="0"/>
              <a:t> και M. </a:t>
            </a:r>
            <a:r>
              <a:rPr lang="el-GR" sz="2000" dirty="0" err="1"/>
              <a:t>Salehi</a:t>
            </a:r>
            <a:r>
              <a:rPr lang="el-GR" sz="2000" dirty="0"/>
              <a:t>, ΕΚΔΟΣΕΙΣ ΕΤΑΙΡΕΙΑΣ ΑΞΙΟΠΟΙΗΣΕΩΣ ΚΑΙ ΔΙΑΧΕΙΡΙΣΕΩΣ ΤΗΣ ΠΕΡΙΟΥΣΙΑΣ ΤΟΥ ΠΑΝΕΠΙΣΤΗΜΙΟΥ ΑΘΗΝΩΝ, 2003</a:t>
            </a:r>
          </a:p>
          <a:p>
            <a:pPr marL="0" indent="0">
              <a:buNone/>
            </a:pPr>
            <a:r>
              <a:rPr lang="el-GR" sz="2000" dirty="0"/>
              <a:t>Απαγορεύεται η αναπαραγωγή, αναδημοσίευση και διάθεσή τους στο κοινό με οποιονδήποτε τρόπο χωρίς τη λήψη άδειας από τους δικαιούχους. "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Locked Loop (</a:t>
            </a:r>
            <a:r>
              <a:rPr lang="en-US" dirty="0" smtClean="0"/>
              <a:t>PLL)</a:t>
            </a:r>
            <a:r>
              <a:rPr lang="el-GR" dirty="0" smtClean="0"/>
              <a:t> – Κατηγορίες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Αναλογικό (</a:t>
            </a:r>
            <a:r>
              <a:rPr lang="en-US" dirty="0"/>
              <a:t>Analog) </a:t>
            </a:r>
            <a:r>
              <a:rPr lang="el-GR" dirty="0"/>
              <a:t>ή Γραμμικό (</a:t>
            </a:r>
            <a:r>
              <a:rPr lang="en-US" dirty="0"/>
              <a:t>Linear)-APLL- </a:t>
            </a:r>
            <a:r>
              <a:rPr lang="el-GR" dirty="0"/>
              <a:t>Ο ανιχνευτής φάσης είναι ένας αναλογικός πολλαπλασιαστής</a:t>
            </a:r>
          </a:p>
          <a:p>
            <a:r>
              <a:rPr lang="el-GR" dirty="0"/>
              <a:t>Ψηφιακό (</a:t>
            </a:r>
            <a:r>
              <a:rPr lang="en-US" dirty="0"/>
              <a:t>Digital) PLL (DPLL)- </a:t>
            </a:r>
            <a:r>
              <a:rPr lang="el-GR" dirty="0"/>
              <a:t>Ο ανιχνευτής φάσης είναι ψηφιακός </a:t>
            </a:r>
            <a:r>
              <a:rPr lang="el-GR" dirty="0" smtClean="0"/>
              <a:t>(π.χ. </a:t>
            </a:r>
            <a:r>
              <a:rPr lang="en-US" dirty="0"/>
              <a:t>XOR). </a:t>
            </a:r>
            <a:r>
              <a:rPr lang="el-GR" dirty="0"/>
              <a:t>Τα υπόλοιπα αναλογικά</a:t>
            </a:r>
          </a:p>
          <a:p>
            <a:r>
              <a:rPr lang="en-US" dirty="0"/>
              <a:t>All digital PLL (ADPLL)</a:t>
            </a:r>
          </a:p>
          <a:p>
            <a:r>
              <a:rPr lang="en-US" dirty="0"/>
              <a:t>Software PLL (SPLL)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539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Αναλογικό </a:t>
            </a:r>
            <a:r>
              <a:rPr lang="en-US" dirty="0" smtClean="0"/>
              <a:t>PLL</a:t>
            </a:r>
            <a:r>
              <a:rPr lang="el-GR" dirty="0"/>
              <a:t> – </a:t>
            </a:r>
            <a:r>
              <a:rPr lang="el-GR" dirty="0" smtClean="0"/>
              <a:t>Γενική Περιγραφή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2852937"/>
            <a:ext cx="8229600" cy="2664296"/>
          </a:xfrm>
        </p:spPr>
        <p:txBody>
          <a:bodyPr>
            <a:normAutofit fontScale="55000" lnSpcReduction="20000"/>
          </a:bodyPr>
          <a:lstStyle/>
          <a:p>
            <a:r>
              <a:rPr lang="el-GR" dirty="0"/>
              <a:t>Ανιχνευτή Φάσης, </a:t>
            </a:r>
            <a:r>
              <a:rPr lang="el-GR" dirty="0" err="1"/>
              <a:t>Phase-Detector</a:t>
            </a:r>
            <a:r>
              <a:rPr lang="el-GR" dirty="0"/>
              <a:t> (PD)</a:t>
            </a:r>
          </a:p>
          <a:p>
            <a:r>
              <a:rPr lang="el-GR" dirty="0" err="1"/>
              <a:t>Voltage</a:t>
            </a:r>
            <a:r>
              <a:rPr lang="el-GR" dirty="0"/>
              <a:t> </a:t>
            </a:r>
            <a:r>
              <a:rPr lang="el-GR" dirty="0" err="1"/>
              <a:t>Controlled</a:t>
            </a:r>
            <a:r>
              <a:rPr lang="el-GR" dirty="0"/>
              <a:t> </a:t>
            </a:r>
            <a:r>
              <a:rPr lang="el-GR" dirty="0" err="1"/>
              <a:t>Oscillator</a:t>
            </a:r>
            <a:r>
              <a:rPr lang="el-GR" dirty="0"/>
              <a:t> (VCO)</a:t>
            </a:r>
          </a:p>
          <a:p>
            <a:r>
              <a:rPr lang="el-GR" dirty="0"/>
              <a:t>Φίλτρο βρόχου-</a:t>
            </a:r>
            <a:r>
              <a:rPr lang="el-GR" dirty="0" err="1"/>
              <a:t>Loop</a:t>
            </a:r>
            <a:r>
              <a:rPr lang="el-GR" dirty="0"/>
              <a:t> </a:t>
            </a:r>
            <a:r>
              <a:rPr lang="el-GR" dirty="0" err="1"/>
              <a:t>Filter</a:t>
            </a:r>
            <a:r>
              <a:rPr lang="el-GR" dirty="0"/>
              <a:t> (LP)</a:t>
            </a:r>
          </a:p>
          <a:p>
            <a:r>
              <a:rPr lang="el-GR" dirty="0"/>
              <a:t>PLL: Σύστημα ανάδρασης</a:t>
            </a:r>
          </a:p>
          <a:p>
            <a:r>
              <a:rPr lang="el-GR" dirty="0"/>
              <a:t>PLL: Σύστημα ελέγχου το οποίο επιτρέπει σε ένα ταλαντωτή να “ταυτιστεί” με άλλον.</a:t>
            </a:r>
          </a:p>
          <a:p>
            <a:r>
              <a:rPr lang="el-GR" dirty="0"/>
              <a:t>H διαφορά φάσης που μπορεί να υπάρχει μεταξύ τους, σχεδόν μηδενίζεται όταν “κλειδώσει” το </a:t>
            </a:r>
            <a:r>
              <a:rPr lang="el-GR" dirty="0" smtClean="0"/>
              <a:t>PLL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254" y="1495152"/>
            <a:ext cx="5653493" cy="1240578"/>
          </a:xfrm>
          <a:prstGeom prst="rect">
            <a:avLst/>
          </a:prstGeom>
        </p:spPr>
      </p:pic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17170"/>
            <a:ext cx="22971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80708"/>
            <a:ext cx="23241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930676" y="5806083"/>
            <a:ext cx="433388" cy="215900"/>
          </a:xfrm>
          <a:prstGeom prst="rightArrow">
            <a:avLst>
              <a:gd name="adj1" fmla="val 50000"/>
              <a:gd name="adj2" fmla="val 50184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41851" y="5739050"/>
                <a:ext cx="1439500" cy="349966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851" y="5739050"/>
                <a:ext cx="1439500" cy="349966"/>
              </a:xfrm>
              <a:prstGeom prst="rect">
                <a:avLst/>
              </a:prstGeom>
              <a:blipFill rotWithShape="0">
                <a:blip r:embed="rId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4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Αναλογικό </a:t>
            </a:r>
            <a:r>
              <a:rPr lang="en-US" dirty="0" smtClean="0"/>
              <a:t>PLL</a:t>
            </a:r>
            <a:r>
              <a:rPr lang="el-GR" dirty="0"/>
              <a:t> – </a:t>
            </a:r>
            <a:r>
              <a:rPr lang="el-GR" dirty="0" smtClean="0"/>
              <a:t>Ανιχνευτής Φάσης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975" y="1633662"/>
            <a:ext cx="5182049" cy="113395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85" y="2852936"/>
            <a:ext cx="6797629" cy="841321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29" y="3725774"/>
            <a:ext cx="3011685" cy="20728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845" y="4024849"/>
            <a:ext cx="1914310" cy="26824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618" y="4315410"/>
            <a:ext cx="5858764" cy="1633870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40" y="5970612"/>
            <a:ext cx="224313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6653953" y="4530749"/>
            <a:ext cx="71437" cy="7207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6365821" y="4163140"/>
            <a:ext cx="7191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0" dirty="0">
                <a:latin typeface="+mn-lt"/>
              </a:rPr>
              <a:t>Click</a:t>
            </a:r>
            <a:endParaRPr lang="el-GR" altLang="el-GR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67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/>
              <a:t>Αναλογικό PLL</a:t>
            </a:r>
            <a:br>
              <a:rPr lang="el-GR" sz="3800" dirty="0"/>
            </a:br>
            <a:r>
              <a:rPr lang="el-GR" sz="3800" dirty="0"/>
              <a:t>Πολλαπλασιαστής ως Ανιχνευτής </a:t>
            </a:r>
            <a:r>
              <a:rPr lang="el-GR" sz="3800" dirty="0" smtClean="0"/>
              <a:t>Φάσης</a:t>
            </a:r>
            <a:endParaRPr lang="el-GR" sz="38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707" y="1772816"/>
            <a:ext cx="5468586" cy="150584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802" y="3423593"/>
            <a:ext cx="4572396" cy="725487"/>
          </a:xfrm>
          <a:prstGeom prst="rect">
            <a:avLst/>
          </a:prstGeom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75" y="4259809"/>
            <a:ext cx="2297112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91559"/>
            <a:ext cx="19399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853402"/>
              </p:ext>
            </p:extLst>
          </p:nvPr>
        </p:nvGraphicFramePr>
        <p:xfrm>
          <a:off x="4537075" y="4394746"/>
          <a:ext cx="731837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634680" imgH="190440" progId="Equation.DSMT4">
                  <p:embed/>
                </p:oleObj>
              </mc:Choice>
              <mc:Fallback>
                <p:oleObj name="Equation" r:id="rId7" imgW="634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4394746"/>
                        <a:ext cx="731837" cy="22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9776" y="4864250"/>
            <a:ext cx="4328535" cy="43895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567" y="4836815"/>
            <a:ext cx="1304657" cy="493819"/>
          </a:xfrm>
          <a:prstGeom prst="rect">
            <a:avLst/>
          </a:prstGeom>
        </p:spPr>
      </p:pic>
      <p:sp>
        <p:nvSpPr>
          <p:cNvPr id="11" name="AutoShape 19"/>
          <p:cNvSpPr>
            <a:spLocks noChangeArrowheads="1"/>
          </p:cNvSpPr>
          <p:nvPr/>
        </p:nvSpPr>
        <p:spPr bwMode="auto">
          <a:xfrm>
            <a:off x="5868039" y="5012729"/>
            <a:ext cx="431800" cy="144463"/>
          </a:xfrm>
          <a:prstGeom prst="rightArrow">
            <a:avLst>
              <a:gd name="adj1" fmla="val 50000"/>
              <a:gd name="adj2" fmla="val 74725"/>
            </a:avLst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3" y="5448054"/>
            <a:ext cx="22971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56165" y="5406926"/>
            <a:ext cx="1664352" cy="499915"/>
          </a:xfrm>
          <a:prstGeom prst="rect">
            <a:avLst/>
          </a:prstGeom>
        </p:spPr>
      </p:pic>
      <p:graphicFrame>
        <p:nvGraphicFramePr>
          <p:cNvPr id="1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48502"/>
              </p:ext>
            </p:extLst>
          </p:nvPr>
        </p:nvGraphicFramePr>
        <p:xfrm>
          <a:off x="6308732" y="5546478"/>
          <a:ext cx="1724025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13" imgW="1333440" imgH="203040" progId="Equation.DSMT4">
                  <p:embed/>
                </p:oleObj>
              </mc:Choice>
              <mc:Fallback>
                <p:oleObj name="Equation" r:id="rId13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32" y="5546478"/>
                        <a:ext cx="1724025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643214" y="3652432"/>
            <a:ext cx="2305050" cy="5746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 flipH="1" flipV="1">
            <a:off x="7018062" y="4075162"/>
            <a:ext cx="576263" cy="36195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endParaRPr lang="el-GR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7466059" y="4251872"/>
            <a:ext cx="719138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dirty="0">
                <a:latin typeface="+mn-lt"/>
              </a:rPr>
              <a:t>LPF</a:t>
            </a:r>
            <a:endParaRPr lang="el-GR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99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Ταλαντωτής ελεγχόμενος από Τάση</a:t>
            </a:r>
            <a:br>
              <a:rPr lang="el-GR" dirty="0"/>
            </a:br>
            <a:r>
              <a:rPr lang="en-US" dirty="0"/>
              <a:t>Voltage Controlled </a:t>
            </a:r>
            <a:r>
              <a:rPr lang="en-US" dirty="0" smtClean="0"/>
              <a:t>Oscillator-VCO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975" y="1640877"/>
            <a:ext cx="5182049" cy="114005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18" y="2852936"/>
            <a:ext cx="2523963" cy="81083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418" y="3789040"/>
            <a:ext cx="2347163" cy="31092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752" y="4225229"/>
            <a:ext cx="3694496" cy="499915"/>
          </a:xfrm>
          <a:prstGeom prst="rect">
            <a:avLst/>
          </a:prstGeom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92" y="4930874"/>
            <a:ext cx="109061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365" y="5497331"/>
            <a:ext cx="6901270" cy="883997"/>
          </a:xfrm>
          <a:prstGeom prst="rect">
            <a:avLst/>
          </a:prstGeom>
        </p:spPr>
      </p:pic>
      <p:sp>
        <p:nvSpPr>
          <p:cNvPr id="11" name="Oval 18"/>
          <p:cNvSpPr>
            <a:spLocks noChangeArrowheads="1"/>
          </p:cNvSpPr>
          <p:nvPr/>
        </p:nvSpPr>
        <p:spPr bwMode="auto">
          <a:xfrm>
            <a:off x="5652120" y="1556718"/>
            <a:ext cx="1079500" cy="792162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49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740</Words>
  <Application>Microsoft Office PowerPoint</Application>
  <PresentationFormat>On-screen Show (4:3)</PresentationFormat>
  <Paragraphs>121</Paragraphs>
  <Slides>43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Calibri</vt:lpstr>
      <vt:lpstr>Cambria Math</vt:lpstr>
      <vt:lpstr>Times New Roman</vt:lpstr>
      <vt:lpstr>Wingdings</vt:lpstr>
      <vt:lpstr>Θέμα του Office</vt:lpstr>
      <vt:lpstr>Equation</vt:lpstr>
      <vt:lpstr>Ψηφιακές Επικοινωνίες</vt:lpstr>
      <vt:lpstr>Συγχρονισμός στις Ψηφιακές Επικοινωνίες</vt:lpstr>
      <vt:lpstr>Συγχρονισμός</vt:lpstr>
      <vt:lpstr>Βρόχος Κλειδώματος Φάσης    Phase Locked Loop (PLL)</vt:lpstr>
      <vt:lpstr>Phase Locked Loop (PLL) – Κατηγορίες</vt:lpstr>
      <vt:lpstr>Αναλογικό PLL – Γενική Περιγραφή</vt:lpstr>
      <vt:lpstr>Αναλογικό PLL – Ανιχνευτής Φάσης</vt:lpstr>
      <vt:lpstr>Αναλογικό PLL Πολλαπλασιαστής ως Ανιχνευτής Φάσης</vt:lpstr>
      <vt:lpstr>Ταλαντωτής ελεγχόμενος από Τάση Voltage Controlled Oscillator-VCO</vt:lpstr>
      <vt:lpstr>Αναλογικό PLL-VCO</vt:lpstr>
      <vt:lpstr>Παράδειγμα Απόκρισης PLL σε μεταβολή φάσης</vt:lpstr>
      <vt:lpstr>Αναλογικό PLL – Φίλτρο Βρόχου</vt:lpstr>
      <vt:lpstr>PLL – Κλείδωμα Φάσης και Συχνότητας</vt:lpstr>
      <vt:lpstr>PLL – Ανάλυση στο πεδίο της συχνότητας (1)</vt:lpstr>
      <vt:lpstr>PLL – Ανάλυση στο πεδίο της συχνότητας (2)</vt:lpstr>
      <vt:lpstr>Ψηφιακό PLL</vt:lpstr>
      <vt:lpstr>Ψηφιακό PLL – Πεδίο συχνότητας</vt:lpstr>
      <vt:lpstr>Ψηφιακό PLL – Ανιχνευτής</vt:lpstr>
      <vt:lpstr>Συγχρονισμός φέροντος</vt:lpstr>
      <vt:lpstr>Εκτίμηση της φάσης με το κριτήριο μέγιστης πιθανοφάνειας (1)</vt:lpstr>
      <vt:lpstr>Εκτίμηση της φάσης με το κριτήριο μέγιστης πιθανοφάνειας (2)</vt:lpstr>
      <vt:lpstr>Χρήση PLL για την εκτίμηση της φάσης με το κριτήριο μέγιστης πιθανοφάνειας</vt:lpstr>
      <vt:lpstr>Πρακτικές διατάξεις εκτίμησης του φέροντος</vt:lpstr>
      <vt:lpstr>Πρακτικές διατάξεις εκτίμησης του φέροντος  Βρόχος Τετραγωνισμού (1)</vt:lpstr>
      <vt:lpstr>Πρακτικές διατάξεις εκτίμησης του φέροντος  Βρόχος Τετραγωνισμού (2)</vt:lpstr>
      <vt:lpstr>Πρακτικές διατάξεις εκτίμησης του φέροντος  Βρόχος Τετραγωνισμού-Μειονεκτήματα</vt:lpstr>
      <vt:lpstr>Πρακτικές διατάξεις εκτίμησης του φέροντος  Βρόχος Costas (1)</vt:lpstr>
      <vt:lpstr>Πρακτικές διατάξεις εκτίμησης του φέροντος  Βρόχος Costas (2)</vt:lpstr>
      <vt:lpstr>Χρονικός Συγχρονισμός</vt:lpstr>
      <vt:lpstr>Χρονικός Συγχρονισμός με Ανάδραση Απόφασης (1)</vt:lpstr>
      <vt:lpstr>Χρονικός Συγχρονισμός με Ανάδραση Απόφασης (2)</vt:lpstr>
      <vt:lpstr>Χρονικός Συγχρονισμός χωρίς Ανάδραση Απόφασης</vt:lpstr>
      <vt:lpstr>Χρονικός Συγχρονισμός-Υποβέλτιστες Τεχνικές Βρόχος Τετραγωνισμού (1)</vt:lpstr>
      <vt:lpstr>Χρονικός Συγχρονισμός-Υποβέλτιστες Τεχνικές Βρόχος Τετραγωνισμού (2)</vt:lpstr>
      <vt:lpstr>Χρονικός Συγχρονισμός-Υποβέλτιστες Τεχνικές Early-Late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196</cp:revision>
  <dcterms:created xsi:type="dcterms:W3CDTF">2012-09-06T09:03:05Z</dcterms:created>
  <dcterms:modified xsi:type="dcterms:W3CDTF">2016-02-16T09:24:10Z</dcterms:modified>
</cp:coreProperties>
</file>