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66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322" r:id="rId25"/>
    <p:sldId id="323" r:id="rId26"/>
    <p:sldId id="321" r:id="rId27"/>
    <p:sldId id="324" r:id="rId28"/>
    <p:sldId id="325" r:id="rId29"/>
    <p:sldId id="326" r:id="rId30"/>
    <p:sldId id="327" r:id="rId31"/>
    <p:sldId id="328" r:id="rId32"/>
    <p:sldId id="329" r:id="rId33"/>
    <p:sldId id="330" r:id="rId34"/>
    <p:sldId id="280" r:id="rId35"/>
    <p:sldId id="290" r:id="rId36"/>
    <p:sldId id="295" r:id="rId37"/>
    <p:sldId id="299" r:id="rId38"/>
    <p:sldId id="292" r:id="rId39"/>
    <p:sldId id="291" r:id="rId40"/>
    <p:sldId id="294" r:id="rId41"/>
    <p:sldId id="293" r:id="rId4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256"/>
            <p14:sldId id="266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2"/>
            <p14:sldId id="323"/>
            <p14:sldId id="321"/>
            <p14:sldId id="324"/>
            <p14:sldId id="325"/>
            <p14:sldId id="326"/>
            <p14:sldId id="327"/>
            <p14:sldId id="328"/>
            <p14:sldId id="329"/>
            <p14:sldId id="330"/>
            <p14:sldId id="280"/>
            <p14:sldId id="290"/>
            <p14:sldId id="295"/>
            <p14:sldId id="299"/>
            <p14:sldId id="292"/>
            <p14:sldId id="291"/>
            <p14:sldId id="294"/>
          </p14:sldIdLst>
        </p14:section>
        <p14:section name="Untitled Section" id="{0F1CB131-A6BD-43D0-B8D4-1F27CEF7A05E}">
          <p14:sldIdLst>
            <p14:sldId id="2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3" autoAdjust="0"/>
    <p:restoredTop sz="99309" autoAdjust="0"/>
  </p:normalViewPr>
  <p:slideViewPr>
    <p:cSldViewPr>
      <p:cViewPr varScale="1">
        <p:scale>
          <a:sx n="78" d="100"/>
          <a:sy n="78" d="100"/>
        </p:scale>
        <p:origin x="1056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16/2/2016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Ψηφιακές Διαμορφώσεις Υψηλής Φασματικής Αποδοτικότητας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Ψηφιακές Διαμορφώσεις Υψηλής Φασματικής Αποδοτικότητας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Ψηφιακές Διαμορφώσεις Υψηλής Φασματικής Αποδοτικότητας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Ψηφιακές Διαμορφώσεις Υψηλής Φασματικής Αποδοτικότητας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Ψηφιακές Διαμορφώσεις Υψηλής Φασματικής Αποδοτικότητας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Ψηφιακές Διαμορφώσεις Υψηλής Φασματικής Αποδοτικότητας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Ψηφιακές Διαμορφώσεις Υψηλής Φασματικής Αποδοτικότητας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wmf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wmf"/><Relationship Id="rId11" Type="http://schemas.openxmlformats.org/officeDocument/2006/relationships/image" Target="../media/image29.wmf"/><Relationship Id="rId5" Type="http://schemas.openxmlformats.org/officeDocument/2006/relationships/image" Target="../media/image23.wmf"/><Relationship Id="rId10" Type="http://schemas.openxmlformats.org/officeDocument/2006/relationships/image" Target="../media/image28.png"/><Relationship Id="rId4" Type="http://schemas.openxmlformats.org/officeDocument/2006/relationships/image" Target="../media/image22.wmf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wmf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image" Target="../media/image37.png"/><Relationship Id="rId7" Type="http://schemas.openxmlformats.org/officeDocument/2006/relationships/image" Target="../media/image41.wmf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png"/><Relationship Id="rId5" Type="http://schemas.openxmlformats.org/officeDocument/2006/relationships/image" Target="../media/image52.wmf"/><Relationship Id="rId4" Type="http://schemas.openxmlformats.org/officeDocument/2006/relationships/image" Target="../media/image51.wmf"/><Relationship Id="rId9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png"/><Relationship Id="rId5" Type="http://schemas.openxmlformats.org/officeDocument/2006/relationships/image" Target="../media/image60.wmf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0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wmf"/><Relationship Id="rId7" Type="http://schemas.openxmlformats.org/officeDocument/2006/relationships/image" Target="../media/image72.wmf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1.wmf"/><Relationship Id="rId5" Type="http://schemas.openxmlformats.org/officeDocument/2006/relationships/image" Target="../media/image70.wmf"/><Relationship Id="rId10" Type="http://schemas.openxmlformats.org/officeDocument/2006/relationships/image" Target="../media/image75.wmf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5.png"/><Relationship Id="rId7" Type="http://schemas.openxmlformats.org/officeDocument/2006/relationships/image" Target="../media/image89.wmf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wmf"/><Relationship Id="rId9" Type="http://schemas.openxmlformats.org/officeDocument/2006/relationships/image" Target="../media/image9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6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5.wmf"/><Relationship Id="rId7" Type="http://schemas.openxmlformats.org/officeDocument/2006/relationships/image" Target="../media/image98.wmf"/><Relationship Id="rId2" Type="http://schemas.openxmlformats.org/officeDocument/2006/relationships/image" Target="../media/image94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7.wmf"/><Relationship Id="rId5" Type="http://schemas.openxmlformats.org/officeDocument/2006/relationships/image" Target="../media/image86.wmf"/><Relationship Id="rId4" Type="http://schemas.openxmlformats.org/officeDocument/2006/relationships/image" Target="../media/image96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7" Type="http://schemas.openxmlformats.org/officeDocument/2006/relationships/image" Target="../media/image100.png"/><Relationship Id="rId2" Type="http://schemas.openxmlformats.org/officeDocument/2006/relationships/image" Target="../media/image94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8.wmf"/><Relationship Id="rId5" Type="http://schemas.openxmlformats.org/officeDocument/2006/relationships/image" Target="../media/image97.wmf"/><Relationship Id="rId4" Type="http://schemas.openxmlformats.org/officeDocument/2006/relationships/image" Target="../media/image86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image" Target="../media/image94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5.png"/><Relationship Id="rId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eclass.uoa.gr/courses/D63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ourses.uoa.gr/courses/DI38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Ψηφιακές Επικοινωνίες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3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4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 smtClean="0"/>
              <a:t>Ψηφιακές Διαμορφώσεις Υψηλής</a:t>
            </a:r>
            <a:r>
              <a:rPr lang="en-US" sz="2800" dirty="0" smtClean="0"/>
              <a:t> </a:t>
            </a:r>
            <a:r>
              <a:rPr lang="el-GR" sz="2800" dirty="0" smtClean="0"/>
              <a:t>Φασματικής Αποδοτικότητας</a:t>
            </a:r>
          </a:p>
          <a:p>
            <a:endParaRPr lang="el-GR" sz="2800" dirty="0" smtClean="0"/>
          </a:p>
          <a:p>
            <a:r>
              <a:rPr lang="el-GR" sz="2800" dirty="0"/>
              <a:t>Παναγιώτης </a:t>
            </a:r>
            <a:r>
              <a:rPr lang="el-GR" sz="2800" dirty="0" err="1"/>
              <a:t>Μαθιόπουλος</a:t>
            </a:r>
            <a:endParaRPr lang="el-GR" sz="2800" dirty="0" smtClean="0"/>
          </a:p>
          <a:p>
            <a:r>
              <a:rPr lang="el-GR" sz="2800" dirty="0" smtClean="0"/>
              <a:t>Σχολή Θετικών Επιστημών</a:t>
            </a:r>
          </a:p>
          <a:p>
            <a:r>
              <a:rPr lang="el-GR" sz="2800" dirty="0" smtClean="0"/>
              <a:t>Τμήμα Πληροφορικής και Τηλεπικοινωνιών</a:t>
            </a:r>
            <a:endParaRPr lang="en-US" sz="2800" dirty="0" smtClean="0"/>
          </a:p>
          <a:p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5075BC"/>
                </a:solidFill>
              </a:rPr>
              <a:t>π/4-</a:t>
            </a:r>
            <a:r>
              <a:rPr lang="en-US" dirty="0">
                <a:solidFill>
                  <a:srgbClr val="5075BC"/>
                </a:solidFill>
              </a:rPr>
              <a:t>QPSK </a:t>
            </a:r>
            <a:r>
              <a:rPr lang="el-GR" dirty="0">
                <a:solidFill>
                  <a:srgbClr val="5075BC"/>
                </a:solidFill>
              </a:rPr>
              <a:t>ή </a:t>
            </a:r>
            <a:r>
              <a:rPr lang="el-GR" dirty="0" err="1">
                <a:solidFill>
                  <a:srgbClr val="5075BC"/>
                </a:solidFill>
              </a:rPr>
              <a:t>Ψευδο-οκταδικό</a:t>
            </a:r>
            <a:r>
              <a:rPr lang="el-GR" dirty="0">
                <a:solidFill>
                  <a:srgbClr val="5075BC"/>
                </a:solidFill>
              </a:rPr>
              <a:t> </a:t>
            </a:r>
            <a:r>
              <a:rPr lang="en-US" dirty="0">
                <a:solidFill>
                  <a:srgbClr val="5075BC"/>
                </a:solidFill>
              </a:rPr>
              <a:t>QPSK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594" y="1752600"/>
            <a:ext cx="3960812" cy="391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334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5075BC"/>
                </a:solidFill>
              </a:rPr>
              <a:t>Διαμορφώσεις Συνεχούς Φάσης (</a:t>
            </a:r>
            <a:r>
              <a:rPr lang="en-US" dirty="0">
                <a:solidFill>
                  <a:srgbClr val="5075BC"/>
                </a:solidFill>
              </a:rPr>
              <a:t>Continuous Phase Modulation-CPM)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44824"/>
            <a:ext cx="2901948" cy="664522"/>
          </a:xfrm>
          <a:prstGeom prst="rect">
            <a:avLst/>
          </a:prstGeom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08920"/>
            <a:ext cx="2817812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47505"/>
            <a:ext cx="16113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9752" y="3556797"/>
            <a:ext cx="3036071" cy="256054"/>
          </a:xfrm>
          <a:prstGeom prst="rect">
            <a:avLst/>
          </a:prstGeom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08821"/>
            <a:ext cx="2625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02521"/>
            <a:ext cx="1528762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683692" y="5650355"/>
            <a:ext cx="1008062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dirty="0">
                <a:latin typeface="+mn-lt"/>
              </a:rPr>
              <a:t>Απόκριση φάσης</a:t>
            </a:r>
          </a:p>
        </p:txBody>
      </p:sp>
      <p:sp>
        <p:nvSpPr>
          <p:cNvPr id="10" name="Line 15"/>
          <p:cNvSpPr>
            <a:spLocks noChangeShapeType="1"/>
          </p:cNvSpPr>
          <p:nvPr/>
        </p:nvSpPr>
        <p:spPr bwMode="auto">
          <a:xfrm flipV="1">
            <a:off x="1115492" y="5264496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l-GR"/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1834629" y="5650355"/>
            <a:ext cx="1225550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dirty="0">
                <a:latin typeface="+mn-lt"/>
              </a:rPr>
              <a:t>Απόκριση συχνότητας</a:t>
            </a:r>
          </a:p>
        </p:txBody>
      </p:sp>
      <p:sp>
        <p:nvSpPr>
          <p:cNvPr id="12" name="Line 17"/>
          <p:cNvSpPr>
            <a:spLocks noChangeShapeType="1"/>
          </p:cNvSpPr>
          <p:nvPr/>
        </p:nvSpPr>
        <p:spPr bwMode="auto">
          <a:xfrm flipH="1" flipV="1">
            <a:off x="1979092" y="5337521"/>
            <a:ext cx="71437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l-GR"/>
          </a:p>
        </p:txBody>
      </p:sp>
      <p:sp>
        <p:nvSpPr>
          <p:cNvPr id="13" name="AutoShape 18"/>
          <p:cNvSpPr>
            <a:spLocks noChangeArrowheads="1"/>
          </p:cNvSpPr>
          <p:nvPr/>
        </p:nvSpPr>
        <p:spPr bwMode="auto">
          <a:xfrm>
            <a:off x="6084169" y="4797152"/>
            <a:ext cx="432048" cy="396081"/>
          </a:xfrm>
          <a:prstGeom prst="down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pic>
        <p:nvPicPr>
          <p:cNvPr id="14" name="Εικόνα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29052" y="5280157"/>
            <a:ext cx="4657748" cy="9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23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5075BC"/>
                </a:solidFill>
              </a:rPr>
              <a:t>Παλμοί απόκρισης </a:t>
            </a:r>
            <a:r>
              <a:rPr lang="el-GR" dirty="0" smtClean="0">
                <a:solidFill>
                  <a:srgbClr val="5075BC"/>
                </a:solidFill>
              </a:rPr>
              <a:t>συχνότητας</a:t>
            </a:r>
            <a:r>
              <a:rPr lang="en-US" dirty="0" smtClean="0">
                <a:solidFill>
                  <a:srgbClr val="5075BC"/>
                </a:solidFill>
              </a:rPr>
              <a:t> (1)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28800"/>
            <a:ext cx="1446212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703562"/>
            <a:ext cx="4298053" cy="292633"/>
          </a:xfrm>
          <a:prstGeom prst="rect">
            <a:avLst/>
          </a:prstGeom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733196"/>
            <a:ext cx="1144587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8280"/>
            <a:ext cx="2462212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" y="4529197"/>
            <a:ext cx="109061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14"/>
          <p:cNvSpPr>
            <a:spLocks noChangeArrowheads="1"/>
          </p:cNvSpPr>
          <p:nvPr/>
        </p:nvSpPr>
        <p:spPr bwMode="auto">
          <a:xfrm>
            <a:off x="1835175" y="4529197"/>
            <a:ext cx="360363" cy="215900"/>
          </a:xfrm>
          <a:prstGeom prst="right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" y="5105460"/>
            <a:ext cx="16383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17"/>
          <p:cNvSpPr>
            <a:spLocks noChangeArrowheads="1"/>
          </p:cNvSpPr>
          <p:nvPr/>
        </p:nvSpPr>
        <p:spPr bwMode="auto">
          <a:xfrm>
            <a:off x="2411438" y="5176897"/>
            <a:ext cx="360362" cy="215900"/>
          </a:xfrm>
          <a:prstGeom prst="right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pic>
        <p:nvPicPr>
          <p:cNvPr id="12" name="Picture 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" y="5754747"/>
            <a:ext cx="109061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20"/>
          <p:cNvSpPr>
            <a:spLocks noChangeArrowheads="1"/>
          </p:cNvSpPr>
          <p:nvPr/>
        </p:nvSpPr>
        <p:spPr bwMode="auto">
          <a:xfrm>
            <a:off x="1835175" y="5754747"/>
            <a:ext cx="360363" cy="215900"/>
          </a:xfrm>
          <a:prstGeom prst="right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pic>
        <p:nvPicPr>
          <p:cNvPr id="14" name="Εικόνα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04048" y="3296697"/>
            <a:ext cx="3694496" cy="963251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12060" y="4509120"/>
            <a:ext cx="3036071" cy="256054"/>
          </a:xfrm>
          <a:prstGeom prst="rect">
            <a:avLst/>
          </a:prstGeom>
        </p:spPr>
      </p:pic>
      <p:pic>
        <p:nvPicPr>
          <p:cNvPr id="16" name="Picture 1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631" y="5206050"/>
            <a:ext cx="25987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Εικόνα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71800" y="5738478"/>
            <a:ext cx="3584759" cy="2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24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5075BC"/>
                </a:solidFill>
              </a:rPr>
              <a:t>Παλμοί απόκρισης </a:t>
            </a:r>
            <a:r>
              <a:rPr lang="el-GR" dirty="0" smtClean="0">
                <a:solidFill>
                  <a:srgbClr val="5075BC"/>
                </a:solidFill>
              </a:rPr>
              <a:t>συχνότητας</a:t>
            </a:r>
            <a:r>
              <a:rPr lang="en-US" dirty="0" smtClean="0">
                <a:solidFill>
                  <a:srgbClr val="5075BC"/>
                </a:solidFill>
              </a:rPr>
              <a:t> (2)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791" y="1417638"/>
            <a:ext cx="6468417" cy="4651651"/>
          </a:xfrm>
          <a:prstGeom prst="rect">
            <a:avLst/>
          </a:prstGeom>
        </p:spPr>
      </p:pic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3347864" y="1417638"/>
            <a:ext cx="1081363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l-GR" dirty="0">
                <a:latin typeface="+mn-lt"/>
              </a:rPr>
              <a:t>L=1, CPFSK</a:t>
            </a:r>
            <a:endParaRPr lang="el-GR" altLang="el-GR" dirty="0">
              <a:latin typeface="+mn-lt"/>
            </a:endParaRPr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3635201" y="3792538"/>
            <a:ext cx="1076233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l-GR">
                <a:latin typeface="+mn-lt"/>
              </a:rPr>
              <a:t>L=2, DMSK</a:t>
            </a:r>
            <a:endParaRPr lang="el-GR" altLang="el-GR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003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5075BC"/>
                </a:solidFill>
              </a:rPr>
              <a:t>Παλμοί απόκρισης </a:t>
            </a:r>
            <a:r>
              <a:rPr lang="el-GR" dirty="0" smtClean="0">
                <a:solidFill>
                  <a:srgbClr val="5075BC"/>
                </a:solidFill>
              </a:rPr>
              <a:t>συχνότητας</a:t>
            </a:r>
            <a:r>
              <a:rPr lang="en-US" dirty="0" smtClean="0">
                <a:solidFill>
                  <a:srgbClr val="5075BC"/>
                </a:solidFill>
              </a:rPr>
              <a:t> (3)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629" y="1916832"/>
            <a:ext cx="5889246" cy="304826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546" y="2492896"/>
            <a:ext cx="3645724" cy="670618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621" y="3501008"/>
            <a:ext cx="7126842" cy="2383743"/>
          </a:xfrm>
          <a:prstGeom prst="rect">
            <a:avLst/>
          </a:prstGeom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317" y="1949388"/>
            <a:ext cx="1008063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932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5075BC"/>
                </a:solidFill>
              </a:rPr>
              <a:t>Παράδειγμα δυαδικού 3</a:t>
            </a:r>
            <a:r>
              <a:rPr lang="en-US" dirty="0">
                <a:solidFill>
                  <a:srgbClr val="5075BC"/>
                </a:solidFill>
              </a:rPr>
              <a:t>RC-CPM 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97" y="1635844"/>
            <a:ext cx="54133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31" y="1635844"/>
            <a:ext cx="5143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3" y="2043485"/>
            <a:ext cx="6264275" cy="203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119" y="4304878"/>
            <a:ext cx="6481762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5878" y="1600427"/>
            <a:ext cx="3481118" cy="292633"/>
          </a:xfrm>
          <a:prstGeom prst="rect">
            <a:avLst/>
          </a:prstGeom>
        </p:spPr>
      </p:pic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393" y="1635844"/>
            <a:ext cx="59690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690" y="1635844"/>
            <a:ext cx="5699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37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5075BC"/>
                </a:solidFill>
              </a:rPr>
              <a:t>Minimum Shift Keying (MSK)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87" y="1650132"/>
            <a:ext cx="2846387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5581" y="2276872"/>
            <a:ext cx="4852837" cy="1414395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4226" y="3768247"/>
            <a:ext cx="3255546" cy="816935"/>
          </a:xfrm>
          <a:prstGeom prst="rect">
            <a:avLst/>
          </a:prstGeom>
        </p:spPr>
      </p:pic>
      <p:sp>
        <p:nvSpPr>
          <p:cNvPr id="6" name="AutoShape 13"/>
          <p:cNvSpPr>
            <a:spLocks noChangeArrowheads="1"/>
          </p:cNvSpPr>
          <p:nvPr/>
        </p:nvSpPr>
        <p:spPr bwMode="auto">
          <a:xfrm>
            <a:off x="4391966" y="4689434"/>
            <a:ext cx="360065" cy="359296"/>
          </a:xfrm>
          <a:prstGeom prst="downArrow">
            <a:avLst>
              <a:gd name="adj1" fmla="val 50000"/>
              <a:gd name="adj2" fmla="val 39978"/>
            </a:avLst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4701" y="5152982"/>
            <a:ext cx="5974598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73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5075BC"/>
                </a:solidFill>
              </a:rPr>
              <a:t>Η αντιστοιχία μεταξύ MSK και </a:t>
            </a:r>
            <a:r>
              <a:rPr lang="el-GR" dirty="0" smtClean="0">
                <a:solidFill>
                  <a:srgbClr val="5075BC"/>
                </a:solidFill>
              </a:rPr>
              <a:t>BFSK</a:t>
            </a:r>
            <a:r>
              <a:rPr lang="en-US" dirty="0" smtClean="0">
                <a:solidFill>
                  <a:srgbClr val="5075BC"/>
                </a:solidFill>
              </a:rPr>
              <a:t> (1)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9289" y="1700808"/>
            <a:ext cx="4005419" cy="1402202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1957" y="3386180"/>
            <a:ext cx="6700085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27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5075BC"/>
                </a:solidFill>
              </a:rPr>
              <a:t>Η αντιστοιχία μεταξύ MSK και </a:t>
            </a:r>
            <a:r>
              <a:rPr lang="el-GR" dirty="0" smtClean="0">
                <a:solidFill>
                  <a:srgbClr val="5075BC"/>
                </a:solidFill>
              </a:rPr>
              <a:t>BFSK</a:t>
            </a:r>
            <a:r>
              <a:rPr lang="en-US" dirty="0" smtClean="0">
                <a:solidFill>
                  <a:srgbClr val="5075BC"/>
                </a:solidFill>
              </a:rPr>
              <a:t> (2)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62" y="1524783"/>
            <a:ext cx="2187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59" y="1969467"/>
            <a:ext cx="465455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684" y="1551770"/>
            <a:ext cx="158432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656" y="1541451"/>
            <a:ext cx="9255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259" y="2892062"/>
            <a:ext cx="3170195" cy="536494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1658" y="2675595"/>
            <a:ext cx="3675142" cy="969429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576" y="3938516"/>
            <a:ext cx="3455484" cy="2370803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95937" y="3943942"/>
            <a:ext cx="3011240" cy="236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22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5075BC"/>
                </a:solidFill>
              </a:rPr>
              <a:t>Η αντιστοιχία μεταξύ MSK και </a:t>
            </a:r>
            <a:r>
              <a:rPr lang="el-GR" dirty="0" smtClean="0">
                <a:solidFill>
                  <a:srgbClr val="5075BC"/>
                </a:solidFill>
              </a:rPr>
              <a:t>OQPSK</a:t>
            </a:r>
            <a:r>
              <a:rPr lang="en-US" dirty="0" smtClean="0">
                <a:solidFill>
                  <a:srgbClr val="5075BC"/>
                </a:solidFill>
              </a:rPr>
              <a:t> (1)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558" y="1417638"/>
            <a:ext cx="6876884" cy="1152244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314" y="2800715"/>
            <a:ext cx="6023370" cy="634039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9417" y="3665587"/>
            <a:ext cx="5505165" cy="646232"/>
          </a:xfrm>
          <a:prstGeom prst="rect">
            <a:avLst/>
          </a:prstGeom>
        </p:spPr>
      </p:pic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300" y="4612555"/>
            <a:ext cx="1173162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300" y="5163145"/>
            <a:ext cx="6081713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300" y="5883870"/>
            <a:ext cx="1363663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456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5075BC"/>
                </a:solidFill>
              </a:rPr>
              <a:t>Ψηφιακές Διαμορφώσεις Υψηλής</a:t>
            </a:r>
            <a:r>
              <a:rPr lang="en-US" dirty="0">
                <a:solidFill>
                  <a:srgbClr val="5075BC"/>
                </a:solidFill>
              </a:rPr>
              <a:t> </a:t>
            </a:r>
            <a:r>
              <a:rPr lang="el-GR" dirty="0">
                <a:solidFill>
                  <a:srgbClr val="5075BC"/>
                </a:solidFill>
              </a:rPr>
              <a:t>Φασματικής </a:t>
            </a:r>
            <a:r>
              <a:rPr lang="el-GR" dirty="0" smtClean="0">
                <a:solidFill>
                  <a:srgbClr val="5075BC"/>
                </a:solidFill>
              </a:rPr>
              <a:t>Αποδοτικότητας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5075BC"/>
                </a:solidFill>
              </a:rPr>
              <a:t>Η αντιστοιχία μεταξύ MSK και OQPSK</a:t>
            </a:r>
            <a:r>
              <a:rPr lang="en-US" dirty="0">
                <a:solidFill>
                  <a:srgbClr val="5075BC"/>
                </a:solidFill>
              </a:rPr>
              <a:t> </a:t>
            </a:r>
            <a:r>
              <a:rPr lang="en-US" dirty="0" smtClean="0">
                <a:solidFill>
                  <a:srgbClr val="5075BC"/>
                </a:solidFill>
              </a:rPr>
              <a:t>(2)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894" y="1556792"/>
            <a:ext cx="5950212" cy="652329"/>
          </a:xfrm>
          <a:prstGeom prst="rect">
            <a:avLst/>
          </a:prstGeom>
        </p:spPr>
      </p:pic>
      <p:sp>
        <p:nvSpPr>
          <p:cNvPr id="4" name="AutoShape 11"/>
          <p:cNvSpPr>
            <a:spLocks noChangeArrowheads="1"/>
          </p:cNvSpPr>
          <p:nvPr/>
        </p:nvSpPr>
        <p:spPr bwMode="auto">
          <a:xfrm>
            <a:off x="4464050" y="2204864"/>
            <a:ext cx="251966" cy="431800"/>
          </a:xfrm>
          <a:prstGeom prst="upDown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591" y="2708920"/>
            <a:ext cx="6114818" cy="640135"/>
          </a:xfrm>
          <a:prstGeom prst="rect">
            <a:avLst/>
          </a:prstGeom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359" y="3429000"/>
            <a:ext cx="1173163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4591" y="3861048"/>
            <a:ext cx="6352583" cy="2036240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8860" y="5811213"/>
            <a:ext cx="3596952" cy="65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60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5075BC"/>
                </a:solidFill>
              </a:rPr>
              <a:t>Η αντιστοιχία μεταξύ MSK και OQPSK</a:t>
            </a:r>
            <a:r>
              <a:rPr lang="en-US" dirty="0">
                <a:solidFill>
                  <a:srgbClr val="5075BC"/>
                </a:solidFill>
              </a:rPr>
              <a:t> </a:t>
            </a:r>
            <a:r>
              <a:rPr lang="en-US" dirty="0" smtClean="0">
                <a:solidFill>
                  <a:srgbClr val="5075BC"/>
                </a:solidFill>
              </a:rPr>
              <a:t>(3)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60778"/>
            <a:ext cx="3042168" cy="256054"/>
          </a:xfrm>
          <a:prstGeom prst="rect">
            <a:avLst/>
          </a:prstGeom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650132"/>
            <a:ext cx="24066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2204864"/>
            <a:ext cx="3481118" cy="286537"/>
          </a:xfrm>
          <a:prstGeom prst="rect">
            <a:avLst/>
          </a:prstGeom>
        </p:spPr>
      </p:pic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00230"/>
            <a:ext cx="322263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109" y="3000230"/>
            <a:ext cx="1336675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007" y="3000230"/>
            <a:ext cx="377825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108" y="3496359"/>
            <a:ext cx="1336675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17"/>
          <p:cNvSpPr>
            <a:spLocks noChangeArrowheads="1"/>
          </p:cNvSpPr>
          <p:nvPr/>
        </p:nvSpPr>
        <p:spPr bwMode="auto">
          <a:xfrm>
            <a:off x="851719" y="3000230"/>
            <a:ext cx="287337" cy="215900"/>
          </a:xfrm>
          <a:prstGeom prst="rightArrow">
            <a:avLst>
              <a:gd name="adj1" fmla="val 50000"/>
              <a:gd name="adj2" fmla="val 33272"/>
            </a:avLst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12" name="AutoShape 18"/>
          <p:cNvSpPr>
            <a:spLocks noChangeArrowheads="1"/>
          </p:cNvSpPr>
          <p:nvPr/>
        </p:nvSpPr>
        <p:spPr bwMode="auto">
          <a:xfrm>
            <a:off x="3204542" y="3000230"/>
            <a:ext cx="287338" cy="215900"/>
          </a:xfrm>
          <a:prstGeom prst="rightArrow">
            <a:avLst>
              <a:gd name="adj1" fmla="val 50000"/>
              <a:gd name="adj2" fmla="val 33272"/>
            </a:avLst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pic>
        <p:nvPicPr>
          <p:cNvPr id="13" name="Εικόνα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77956" y="2064752"/>
            <a:ext cx="4308844" cy="4314739"/>
          </a:xfrm>
          <a:prstGeom prst="rect">
            <a:avLst/>
          </a:prstGeom>
        </p:spPr>
      </p:pic>
      <p:pic>
        <p:nvPicPr>
          <p:cNvPr id="16" name="Picture 2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96" y="4238551"/>
            <a:ext cx="3457575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AutoShape 18"/>
          <p:cNvSpPr>
            <a:spLocks noChangeArrowheads="1"/>
          </p:cNvSpPr>
          <p:nvPr/>
        </p:nvSpPr>
        <p:spPr bwMode="auto">
          <a:xfrm flipH="1">
            <a:off x="3779912" y="5060876"/>
            <a:ext cx="287338" cy="215900"/>
          </a:xfrm>
          <a:prstGeom prst="rightArrow">
            <a:avLst>
              <a:gd name="adj1" fmla="val 50000"/>
              <a:gd name="adj2" fmla="val 33272"/>
            </a:avLst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89361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5075BC"/>
                </a:solidFill>
              </a:rPr>
              <a:t>Φασματική πυκνότητα ισχύος</a:t>
            </a: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900" y="1950592"/>
            <a:ext cx="5444200" cy="295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40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5075BC"/>
                </a:solidFill>
              </a:rPr>
              <a:t>Gaussian Minimum Shift Keying (GMSK</a:t>
            </a:r>
            <a:r>
              <a:rPr lang="en-US" dirty="0" smtClean="0">
                <a:solidFill>
                  <a:srgbClr val="5075BC"/>
                </a:solidFill>
              </a:rPr>
              <a:t>) (1)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72816"/>
            <a:ext cx="5328366" cy="310923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276872"/>
            <a:ext cx="5566130" cy="701101"/>
          </a:xfrm>
          <a:prstGeom prst="rect">
            <a:avLst/>
          </a:prstGeom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473434"/>
            <a:ext cx="10906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951" y="3171106"/>
            <a:ext cx="7206097" cy="263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93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5075BC"/>
                </a:solidFill>
              </a:rPr>
              <a:t>Gaussian Minimum Shift Keying (GMSK</a:t>
            </a:r>
            <a:r>
              <a:rPr lang="en-US" dirty="0" smtClean="0">
                <a:solidFill>
                  <a:srgbClr val="5075BC"/>
                </a:solidFill>
              </a:rPr>
              <a:t>) (2)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92" y="1556792"/>
            <a:ext cx="6048617" cy="2458139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3444" y="4004778"/>
            <a:ext cx="3277113" cy="240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03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5075BC"/>
                </a:solidFill>
              </a:rPr>
              <a:t>Gaussian Minimum Shift Keying (GMSK</a:t>
            </a:r>
            <a:r>
              <a:rPr lang="en-US" dirty="0" smtClean="0">
                <a:solidFill>
                  <a:srgbClr val="5075BC"/>
                </a:solidFill>
              </a:rPr>
              <a:t>) (3)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560" y="1772816"/>
            <a:ext cx="4602879" cy="44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08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5075BC"/>
                </a:solidFill>
              </a:rPr>
              <a:t>Φασικές καταστάσεις, Φασικά δένδρα και Διαγράμματα </a:t>
            </a:r>
            <a:r>
              <a:rPr lang="el-GR" dirty="0" err="1" smtClean="0">
                <a:solidFill>
                  <a:srgbClr val="5075BC"/>
                </a:solidFill>
              </a:rPr>
              <a:t>Trellis</a:t>
            </a:r>
            <a:r>
              <a:rPr lang="en-US" dirty="0" smtClean="0">
                <a:solidFill>
                  <a:srgbClr val="5075BC"/>
                </a:solidFill>
              </a:rPr>
              <a:t> (1)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437" y="1810085"/>
            <a:ext cx="4871126" cy="68281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08647"/>
            <a:ext cx="2433637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17143"/>
            <a:ext cx="2049462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3131840" y="2824671"/>
            <a:ext cx="360362" cy="215900"/>
          </a:xfrm>
          <a:prstGeom prst="right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826" y="2784983"/>
            <a:ext cx="3367087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4064268"/>
            <a:ext cx="3151905" cy="768163"/>
          </a:xfrm>
          <a:prstGeom prst="rect">
            <a:avLst/>
          </a:prstGeom>
        </p:spPr>
      </p:pic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3851920" y="4340399"/>
            <a:ext cx="360363" cy="215900"/>
          </a:xfrm>
          <a:prstGeom prst="right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098" y="4340399"/>
            <a:ext cx="2625725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Εικόνα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84701" y="5135451"/>
            <a:ext cx="5974598" cy="237765"/>
          </a:xfrm>
          <a:prstGeom prst="rect">
            <a:avLst/>
          </a:prstGeom>
        </p:spPr>
      </p:pic>
      <p:sp>
        <p:nvSpPr>
          <p:cNvPr id="16" name="AutoShape 14"/>
          <p:cNvSpPr>
            <a:spLocks noChangeArrowheads="1"/>
          </p:cNvSpPr>
          <p:nvPr/>
        </p:nvSpPr>
        <p:spPr bwMode="auto">
          <a:xfrm>
            <a:off x="4427538" y="5516910"/>
            <a:ext cx="288925" cy="360362"/>
          </a:xfrm>
          <a:prstGeom prst="downArrow">
            <a:avLst>
              <a:gd name="adj1" fmla="val 50000"/>
              <a:gd name="adj2" fmla="val 31181"/>
            </a:avLst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pic>
        <p:nvPicPr>
          <p:cNvPr id="18" name="Εικόνα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96640" y="5974011"/>
            <a:ext cx="2950720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12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5075BC"/>
                </a:solidFill>
              </a:rPr>
              <a:t>Φασικές καταστάσεις, Φασικά δένδρα και Διαγράμματα </a:t>
            </a:r>
            <a:r>
              <a:rPr lang="el-GR" dirty="0" err="1" smtClean="0">
                <a:solidFill>
                  <a:srgbClr val="5075BC"/>
                </a:solidFill>
              </a:rPr>
              <a:t>Trellis</a:t>
            </a:r>
            <a:r>
              <a:rPr lang="en-US" dirty="0" smtClean="0">
                <a:solidFill>
                  <a:srgbClr val="5075BC"/>
                </a:solidFill>
              </a:rPr>
              <a:t> (2)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1690836"/>
            <a:ext cx="4948237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2414736"/>
            <a:ext cx="11176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3206899"/>
            <a:ext cx="204946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970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5075BC"/>
                </a:solidFill>
              </a:rPr>
              <a:t>Φασικό δένδρο για </a:t>
            </a:r>
            <a:r>
              <a:rPr lang="en-US" dirty="0">
                <a:solidFill>
                  <a:srgbClr val="5075BC"/>
                </a:solidFill>
              </a:rPr>
              <a:t>MSK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69" y="1556792"/>
            <a:ext cx="2681287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69" y="2421210"/>
            <a:ext cx="569913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931" y="2060848"/>
            <a:ext cx="706438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69" y="3429273"/>
            <a:ext cx="204946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860" y="3957910"/>
            <a:ext cx="1309688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93" y="4751114"/>
            <a:ext cx="1474787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1499036" y="4391297"/>
            <a:ext cx="287337" cy="287338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3743" y="1417638"/>
            <a:ext cx="4993057" cy="432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80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5075BC"/>
                </a:solidFill>
              </a:rPr>
              <a:t>Διάγραμμα </a:t>
            </a:r>
            <a:r>
              <a:rPr lang="el-GR" dirty="0" err="1">
                <a:solidFill>
                  <a:srgbClr val="5075BC"/>
                </a:solidFill>
              </a:rPr>
              <a:t>Trellis</a:t>
            </a:r>
            <a:r>
              <a:rPr lang="el-GR" dirty="0">
                <a:solidFill>
                  <a:srgbClr val="5075BC"/>
                </a:solidFill>
              </a:rPr>
              <a:t> Φάσεων για </a:t>
            </a:r>
            <a:r>
              <a:rPr lang="el-GR" dirty="0" smtClean="0">
                <a:solidFill>
                  <a:srgbClr val="5075BC"/>
                </a:solidFill>
              </a:rPr>
              <a:t>MSK</a:t>
            </a:r>
            <a:r>
              <a:rPr lang="en-US" dirty="0" smtClean="0">
                <a:solidFill>
                  <a:srgbClr val="5075BC"/>
                </a:solidFill>
              </a:rPr>
              <a:t> (1)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73064"/>
            <a:ext cx="2681287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4864"/>
            <a:ext cx="706438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73289"/>
            <a:ext cx="204946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60" y="4147964"/>
            <a:ext cx="1309688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973" y="4885853"/>
            <a:ext cx="1474787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11"/>
          <p:cNvSpPr>
            <a:spLocks noChangeArrowheads="1"/>
          </p:cNvSpPr>
          <p:nvPr/>
        </p:nvSpPr>
        <p:spPr bwMode="auto">
          <a:xfrm>
            <a:off x="1499742" y="4547864"/>
            <a:ext cx="287337" cy="287338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pic>
        <p:nvPicPr>
          <p:cNvPr id="15" name="Εικόνα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13941" y="2456507"/>
            <a:ext cx="5574183" cy="254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44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Μειονεκτήματα διαμορφώσεων </a:t>
            </a:r>
            <a:r>
              <a:rPr lang="en-US" dirty="0" smtClean="0"/>
              <a:t>PSK (1)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3"/>
            <a:ext cx="8229600" cy="1152127"/>
          </a:xfrm>
        </p:spPr>
        <p:txBody>
          <a:bodyPr>
            <a:normAutofit fontScale="70000" lnSpcReduction="20000"/>
          </a:bodyPr>
          <a:lstStyle/>
          <a:p>
            <a:r>
              <a:rPr lang="el-GR" dirty="0"/>
              <a:t>Σχετικά μεγάλο απαιτούμενο εύρος ζώνης</a:t>
            </a:r>
          </a:p>
          <a:p>
            <a:r>
              <a:rPr lang="el-GR" dirty="0"/>
              <a:t>Παραμόρφωση της </a:t>
            </a:r>
            <a:r>
              <a:rPr lang="el-GR" dirty="0" err="1"/>
              <a:t>περιβάλλουσας</a:t>
            </a:r>
            <a:r>
              <a:rPr lang="el-GR" dirty="0"/>
              <a:t> από τη χρήση </a:t>
            </a:r>
            <a:r>
              <a:rPr lang="el-GR" dirty="0" err="1"/>
              <a:t>ζωνοπερατών</a:t>
            </a:r>
            <a:r>
              <a:rPr lang="el-GR" dirty="0"/>
              <a:t> φίλτρων</a:t>
            </a:r>
            <a:r>
              <a:rPr lang="el-GR" dirty="0" smtClean="0"/>
              <a:t>.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518" y="2564904"/>
            <a:ext cx="4102964" cy="380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11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5075BC"/>
                </a:solidFill>
              </a:rPr>
              <a:t>Διάγραμμα </a:t>
            </a:r>
            <a:r>
              <a:rPr lang="el-GR" dirty="0" err="1">
                <a:solidFill>
                  <a:srgbClr val="5075BC"/>
                </a:solidFill>
              </a:rPr>
              <a:t>Trellis</a:t>
            </a:r>
            <a:r>
              <a:rPr lang="el-GR" dirty="0">
                <a:solidFill>
                  <a:srgbClr val="5075BC"/>
                </a:solidFill>
              </a:rPr>
              <a:t> Φάσεων για </a:t>
            </a:r>
            <a:r>
              <a:rPr lang="el-GR" dirty="0" smtClean="0">
                <a:solidFill>
                  <a:srgbClr val="5075BC"/>
                </a:solidFill>
              </a:rPr>
              <a:t>MSK</a:t>
            </a:r>
            <a:r>
              <a:rPr lang="en-US" dirty="0" smtClean="0">
                <a:solidFill>
                  <a:srgbClr val="5075BC"/>
                </a:solidFill>
              </a:rPr>
              <a:t> (2)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2681287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4"/>
            <a:ext cx="1474787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6640" y="2680788"/>
            <a:ext cx="2950720" cy="259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1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5075BC"/>
                </a:solidFill>
              </a:rPr>
              <a:t>Διάγραμμα </a:t>
            </a:r>
            <a:r>
              <a:rPr lang="en-US" dirty="0">
                <a:solidFill>
                  <a:srgbClr val="5075BC"/>
                </a:solidFill>
              </a:rPr>
              <a:t>Trellis </a:t>
            </a:r>
            <a:r>
              <a:rPr lang="el-GR" dirty="0">
                <a:solidFill>
                  <a:srgbClr val="5075BC"/>
                </a:solidFill>
              </a:rPr>
              <a:t>καταστάσεων</a:t>
            </a: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14" y="1556792"/>
            <a:ext cx="18589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14" y="2204492"/>
            <a:ext cx="1611312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2187" y="1417638"/>
            <a:ext cx="3639627" cy="495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18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5075BC"/>
                </a:solidFill>
              </a:rPr>
              <a:t>Διαμορφωτές </a:t>
            </a:r>
            <a:r>
              <a:rPr lang="en-US" dirty="0" smtClean="0">
                <a:solidFill>
                  <a:srgbClr val="5075BC"/>
                </a:solidFill>
              </a:rPr>
              <a:t>CPM (1)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81562"/>
            <a:ext cx="2901948" cy="664522"/>
          </a:xfrm>
          <a:prstGeom prst="rect">
            <a:avLst/>
          </a:prstGeom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232" y="1642442"/>
            <a:ext cx="2817812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128" y="1858218"/>
            <a:ext cx="16113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262" y="2502214"/>
            <a:ext cx="7419475" cy="385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32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5075BC"/>
                </a:solidFill>
              </a:rPr>
              <a:t>Διαμορφωτές </a:t>
            </a:r>
            <a:r>
              <a:rPr lang="en-US" dirty="0">
                <a:solidFill>
                  <a:srgbClr val="5075BC"/>
                </a:solidFill>
              </a:rPr>
              <a:t>CPM </a:t>
            </a:r>
            <a:r>
              <a:rPr lang="en-US" dirty="0" smtClean="0">
                <a:solidFill>
                  <a:srgbClr val="5075BC"/>
                </a:solidFill>
              </a:rPr>
              <a:t>(2)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393" y="1628800"/>
            <a:ext cx="5353406" cy="4104456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140400"/>
            <a:ext cx="5371042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10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Τέλος Ενότητας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Ψηφιακές Διαμορφώσεις Υψηλής</a:t>
            </a:r>
            <a:r>
              <a:rPr lang="en-US" dirty="0"/>
              <a:t> </a:t>
            </a:r>
            <a:r>
              <a:rPr lang="el-GR" dirty="0"/>
              <a:t>Φασματικής Αποδοτικότητας</a:t>
            </a:r>
          </a:p>
        </p:txBody>
      </p:sp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στο πλαίσιο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l-GR" sz="2000" dirty="0" smtClean="0"/>
              <a:t>1.0.</a:t>
            </a:r>
          </a:p>
          <a:p>
            <a:pPr marL="0" indent="0">
              <a:buNone/>
            </a:pPr>
            <a:r>
              <a:rPr lang="el-GR" sz="2000" dirty="0"/>
              <a:t>Έχουν προηγηθεί οι κάτωθι εκδόσεις:</a:t>
            </a:r>
          </a:p>
          <a:p>
            <a:r>
              <a:rPr lang="el-GR" sz="2000" dirty="0"/>
              <a:t>Έκδοση διαθέσιμη </a:t>
            </a:r>
            <a:r>
              <a:rPr lang="el-GR" sz="2000" dirty="0">
                <a:hlinkClick r:id="rId3"/>
              </a:rPr>
              <a:t>εδώ</a:t>
            </a:r>
            <a:r>
              <a:rPr lang="el-GR" sz="2000" dirty="0"/>
              <a:t>.</a:t>
            </a:r>
          </a:p>
          <a:p>
            <a:pPr marL="0" indent="0">
              <a:buNone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/>
              <a:t>Copyright</a:t>
            </a:r>
            <a:r>
              <a:rPr lang="el-GR" sz="2000" dirty="0"/>
              <a:t> Εθνικόν και Καποδιστριακόν </a:t>
            </a:r>
            <a:r>
              <a:rPr lang="el-GR" sz="2000" dirty="0" err="1"/>
              <a:t>Πανεπιστήμιον</a:t>
            </a:r>
            <a:r>
              <a:rPr lang="el-GR" sz="2000" dirty="0"/>
              <a:t> Αθηνών</a:t>
            </a:r>
            <a:r>
              <a:rPr lang="en-US" sz="2000" dirty="0"/>
              <a:t>, </a:t>
            </a:r>
            <a:r>
              <a:rPr lang="el-GR" sz="2000" dirty="0" err="1"/>
              <a:t>Μαθιόπουλος</a:t>
            </a:r>
            <a:r>
              <a:rPr lang="el-GR" sz="2000" dirty="0"/>
              <a:t> Παναγιώτης 2015. Παναγιώτης </a:t>
            </a:r>
            <a:r>
              <a:rPr lang="el-GR" sz="2000" dirty="0" err="1"/>
              <a:t>Μαθιόπουλος</a:t>
            </a:r>
            <a:r>
              <a:rPr lang="el-GR" sz="2000" dirty="0" smtClean="0"/>
              <a:t>. «Ψηφιακές Επικοινωνίες, </a:t>
            </a:r>
            <a:r>
              <a:rPr lang="el-GR" sz="2000" dirty="0"/>
              <a:t>Ψηφιακές Διαμορφώσεις Υψηλής Φασματικής </a:t>
            </a:r>
            <a:r>
              <a:rPr lang="el-GR" sz="2000" dirty="0" smtClean="0"/>
              <a:t>Αποδοτικότητας».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2015.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http</a:t>
            </a:r>
            <a:r>
              <a:rPr lang="en-US" sz="2000" dirty="0">
                <a:hlinkClick r:id="rId3"/>
              </a:rPr>
              <a:t>://</a:t>
            </a:r>
            <a:r>
              <a:rPr lang="en-US" sz="2000" dirty="0" smtClean="0">
                <a:hlinkClick r:id="rId3"/>
              </a:rPr>
              <a:t>opencourses.uoa.gr/courses/DI38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Μειονεκτήματα διαμορφώσεων </a:t>
            </a:r>
            <a:r>
              <a:rPr lang="en-US" dirty="0" smtClean="0"/>
              <a:t>PSK (2)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3"/>
            <a:ext cx="8229600" cy="648071"/>
          </a:xfrm>
        </p:spPr>
        <p:txBody>
          <a:bodyPr>
            <a:normAutofit fontScale="70000" lnSpcReduction="20000"/>
          </a:bodyPr>
          <a:lstStyle/>
          <a:p>
            <a:r>
              <a:rPr lang="el-GR" dirty="0"/>
              <a:t>Αρνητική συμπεριφορά όταν χρησιμοποιούνται ενισχυτές υψηλής ισχύος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670" y="2204864"/>
            <a:ext cx="4462659" cy="404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29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5760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/>
              <a:t>"Η δομή και οργάνωση της παρουσίασης, καθώς και το υπόλοιπο περιεχόμενο, αποτελούν πνευματική ιδιοκτησία του συγγραφέα και του Πανεπιστημίου Αθηνών και διατίθενται με άδεια </a:t>
            </a:r>
            <a:r>
              <a:rPr lang="el-GR" sz="2000" dirty="0" err="1"/>
              <a:t>Creative</a:t>
            </a:r>
            <a:r>
              <a:rPr lang="el-GR" sz="2000" dirty="0"/>
              <a:t> </a:t>
            </a:r>
            <a:r>
              <a:rPr lang="el-GR" sz="2000" dirty="0" err="1"/>
              <a:t>Commons</a:t>
            </a:r>
            <a:r>
              <a:rPr lang="el-GR" sz="2000" dirty="0"/>
              <a:t> Αναφορά Μη Εμπορική Χρήση Παρόμοια Διανομή Έκδοση 4.0 ή μεταγενέστερη.</a:t>
            </a:r>
            <a:br>
              <a:rPr lang="el-GR" sz="2000" dirty="0"/>
            </a:b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/>
              <a:t>Οι Εικόνες/Σχήματα/Διαγράμματα/φωτογραφίες που περιέχονται στην παρουσίαση αποτελούν πνευματική ιδιοκτησία τρίτων. </a:t>
            </a:r>
          </a:p>
          <a:p>
            <a:pPr lvl="1"/>
            <a:r>
              <a:rPr lang="el-GR" sz="2000" dirty="0"/>
              <a:t>Τηλεπικοινωνιακά Συστήματα, Γ. Κ. Καραγιαννίδης, ΕΚΔΟΣΕΙΣ ΤΖΙΟΛΑ, 2η Έκδοση, 2010</a:t>
            </a:r>
          </a:p>
          <a:p>
            <a:pPr lvl="1"/>
            <a:r>
              <a:rPr lang="el-GR" sz="2000" dirty="0"/>
              <a:t>Τηλεπικοινωνιακά Συστήματα, J. </a:t>
            </a:r>
            <a:r>
              <a:rPr lang="el-GR" sz="2000" dirty="0" err="1"/>
              <a:t>Proakis</a:t>
            </a:r>
            <a:r>
              <a:rPr lang="el-GR" sz="2000" dirty="0"/>
              <a:t> και M. </a:t>
            </a:r>
            <a:r>
              <a:rPr lang="el-GR" sz="2000" dirty="0" err="1"/>
              <a:t>Salehi</a:t>
            </a:r>
            <a:r>
              <a:rPr lang="el-GR" sz="2000" dirty="0"/>
              <a:t>, ΕΚΔΟΣΕΙΣ ΕΤΑΙΡΕΙΑΣ ΑΞΙΟΠΟΙΗΣΕΩΣ ΚΑΙ ΔΙΑΧΕΙΡΙΣΕΩΣ ΤΗΣ ΠΕΡΙΟΥΣΙΑΣ ΤΟΥ ΠΑΝΕΠΙΣΤΗΜΙΟΥ ΑΘΗΝΩΝ, 2003</a:t>
            </a:r>
          </a:p>
          <a:p>
            <a:pPr marL="0" indent="0">
              <a:buNone/>
            </a:pPr>
            <a:r>
              <a:rPr lang="el-GR" sz="2000" dirty="0"/>
              <a:t>Απαγορεύεται η αναπαραγωγή, αναδημοσίευση και διάθεσή τους στο κοινό με οποιονδήποτε τρόπο χωρίς τη λήψη άδειας από τους δικαιούχους. "</a:t>
            </a:r>
          </a:p>
          <a:p>
            <a:pPr marL="0" indent="0">
              <a:buNone/>
            </a:pPr>
            <a:endParaRPr lang="el-GR" sz="2000" b="1" dirty="0"/>
          </a:p>
          <a:p>
            <a:pPr marL="0" indent="0">
              <a:buNone/>
            </a:pPr>
            <a:endParaRPr lang="el-GR" sz="2000" b="1" dirty="0"/>
          </a:p>
        </p:txBody>
      </p:sp>
    </p:spTree>
    <p:extLst>
      <p:ext uri="{BB962C8B-B14F-4D97-AF65-F5344CB8AC3E}">
        <p14:creationId xmlns:p14="http://schemas.microsoft.com/office/powerpoint/2010/main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Μειονεκτήματα διαμορφώσεων </a:t>
            </a:r>
            <a:r>
              <a:rPr lang="en-US" dirty="0" smtClean="0"/>
              <a:t>PSK (3)</a:t>
            </a:r>
            <a:endParaRPr lang="el-GR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/>
              <a:t>(1) στην έξοδο του διαμορφωτή,</a:t>
            </a:r>
          </a:p>
          <a:p>
            <a:r>
              <a:rPr lang="el-GR" dirty="0"/>
              <a:t>(2) στην έξοδο του </a:t>
            </a:r>
            <a:r>
              <a:rPr lang="el-GR" dirty="0" err="1"/>
              <a:t>ζωνοπερατού</a:t>
            </a:r>
            <a:r>
              <a:rPr lang="el-GR" dirty="0"/>
              <a:t> φίλτρου (περιορισμός των πλευρικών λοβών),</a:t>
            </a:r>
          </a:p>
          <a:p>
            <a:r>
              <a:rPr lang="el-GR" dirty="0"/>
              <a:t>(3) στην έξοδο του ενισχυτή για λειτουργία στον κόρο (επανεμφάνιση των πλευρικών λοβών),</a:t>
            </a:r>
          </a:p>
          <a:p>
            <a:r>
              <a:rPr lang="el-GR" dirty="0"/>
              <a:t>(4) στην έξοδο του ενισχυτή για λειτουργία στην περιοχή 6 </a:t>
            </a:r>
            <a:r>
              <a:rPr lang="el-GR" dirty="0" err="1"/>
              <a:t>dB</a:t>
            </a:r>
            <a:r>
              <a:rPr lang="el-GR" dirty="0"/>
              <a:t> χαμηλότερα από τον κόρο (6 </a:t>
            </a:r>
            <a:r>
              <a:rPr lang="el-GR" dirty="0" err="1"/>
              <a:t>dB</a:t>
            </a:r>
            <a:r>
              <a:rPr lang="el-GR" dirty="0"/>
              <a:t> </a:t>
            </a:r>
            <a:r>
              <a:rPr lang="el-GR" dirty="0" err="1"/>
              <a:t>Βack-off</a:t>
            </a:r>
            <a:r>
              <a:rPr lang="el-GR" dirty="0"/>
              <a:t>), </a:t>
            </a:r>
          </a:p>
          <a:p>
            <a:r>
              <a:rPr lang="el-GR" dirty="0"/>
              <a:t>(5) στην έξοδο του ενισχυτή για 12 </a:t>
            </a:r>
            <a:r>
              <a:rPr lang="el-GR" dirty="0" err="1"/>
              <a:t>dB</a:t>
            </a:r>
            <a:r>
              <a:rPr lang="el-GR" dirty="0"/>
              <a:t> </a:t>
            </a:r>
            <a:r>
              <a:rPr lang="el-GR" dirty="0" err="1" smtClean="0"/>
              <a:t>Βack-off</a:t>
            </a:r>
            <a:endParaRPr lang="el-GR" dirty="0"/>
          </a:p>
        </p:txBody>
      </p:sp>
      <p:pic>
        <p:nvPicPr>
          <p:cNvPr id="9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00200"/>
            <a:ext cx="3500650" cy="339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407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Μειονεκτήματα διαμορφώσεων </a:t>
            </a:r>
            <a:r>
              <a:rPr lang="en-US" dirty="0" smtClean="0"/>
              <a:t>PSK (4)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/>
              <a:t>Η χρήση </a:t>
            </a:r>
            <a:r>
              <a:rPr lang="el-GR" dirty="0" err="1"/>
              <a:t>back-off</a:t>
            </a:r>
            <a:r>
              <a:rPr lang="el-GR" dirty="0"/>
              <a:t>, δηλαδή η λειτουργία του ενισχυτή σε περισσότερο γραμμική περιοχή (χαμηλότερα από το κόρο) αντιμετωπίζει εν μέρει το πρόβλημα. Όμως, τότε ο πομπός λειτουργεί αντίθετα με την απαίτηση για  αποτελεσματική διαχείριση της παρεχόμενης ισχύος </a:t>
            </a:r>
          </a:p>
          <a:p>
            <a:r>
              <a:rPr lang="el-GR" dirty="0"/>
              <a:t>Δεν μπορεί να γίνει τοποθέτηση του </a:t>
            </a:r>
            <a:r>
              <a:rPr lang="el-GR" dirty="0" err="1"/>
              <a:t>ζωνοπερατού</a:t>
            </a:r>
            <a:r>
              <a:rPr lang="el-GR" dirty="0"/>
              <a:t> φίλτρου μετά τον ενισχυτή, γιατί το εύρος ζώνης του φίλτρου είναι πολύ μικρό συγκρινόμενο με τη συχνότητα του φέροντος. Έτσι, ο δείκτης ποιότητας (Q-</a:t>
            </a:r>
            <a:r>
              <a:rPr lang="el-GR" dirty="0" err="1"/>
              <a:t>factor</a:t>
            </a:r>
            <a:r>
              <a:rPr lang="el-GR" dirty="0"/>
              <a:t>) του φίλτρου πρέπει να είναι πολύ μεγάλος, γεγονός που καθιστά σχεδόν απαγορευτική από πλευράς κόστους και πολυπλοκότητα υλοποίησης τη δημιουργία τέτοιων φίλτρων.</a:t>
            </a:r>
          </a:p>
          <a:p>
            <a:r>
              <a:rPr lang="el-GR" dirty="0"/>
              <a:t>Από τα προηγούμενα γίνεται φανερή η ανάγκη για χρησιμοποίηση τεχνικών διαμόρφωσης οι με περιορισμένο εύρος ζώνης ή τουλάχιστον να αποφεύγουν όσο το δυνατόν περισσότερο τις απότομες μεταβολές της φάσης, κατά την αλλαγή των συμβόλων.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6579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Off-set QPSK (OQPSK</a:t>
            </a:r>
            <a:r>
              <a:rPr lang="en-US" dirty="0" smtClean="0"/>
              <a:t>) (1)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3"/>
            <a:ext cx="8229600" cy="1224136"/>
          </a:xfrm>
        </p:spPr>
        <p:txBody>
          <a:bodyPr>
            <a:normAutofit fontScale="77500" lnSpcReduction="20000"/>
          </a:bodyPr>
          <a:lstStyle/>
          <a:p>
            <a:r>
              <a:rPr lang="el-GR" dirty="0"/>
              <a:t>Σύμφωνα με την τεχνική OQPSK ή </a:t>
            </a:r>
            <a:r>
              <a:rPr lang="el-GR" dirty="0" err="1"/>
              <a:t>staggered</a:t>
            </a:r>
            <a:r>
              <a:rPr lang="el-GR" dirty="0"/>
              <a:t> QPSK, επιβάλλεται μια καθυστέρηση των δεδομένων του QPSK στην Q συνιστώσα κατά μισή περίοδο συμβόλου</a:t>
            </a:r>
            <a:r>
              <a:rPr lang="el-GR" dirty="0" smtClean="0"/>
              <a:t>.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701" y="2780928"/>
            <a:ext cx="5974598" cy="493819"/>
          </a:xfrm>
          <a:prstGeom prst="rect">
            <a:avLst/>
          </a:prstGeom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573016"/>
            <a:ext cx="6985000" cy="281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71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5075BC"/>
                </a:solidFill>
              </a:rPr>
              <a:t>Off-set QPSK (OQPSK</a:t>
            </a:r>
            <a:r>
              <a:rPr lang="en-US" dirty="0" smtClean="0">
                <a:solidFill>
                  <a:srgbClr val="5075BC"/>
                </a:solidFill>
              </a:rPr>
              <a:t>) (2)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625314"/>
            <a:ext cx="4469081" cy="2659514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7517" y="1581238"/>
            <a:ext cx="3179283" cy="474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11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5075BC"/>
                </a:solidFill>
              </a:rPr>
              <a:t>Off-set QPSK (OQPSK</a:t>
            </a:r>
            <a:r>
              <a:rPr lang="en-US" dirty="0" smtClean="0">
                <a:solidFill>
                  <a:srgbClr val="5075BC"/>
                </a:solidFill>
              </a:rPr>
              <a:t>) (3)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2776"/>
            <a:ext cx="3596952" cy="1621677"/>
          </a:xfrm>
          <a:prstGeom prst="rect">
            <a:avLst/>
          </a:prstGeom>
        </p:spPr>
      </p:pic>
      <p:sp>
        <p:nvSpPr>
          <p:cNvPr id="8" name="7 - TextBox"/>
          <p:cNvSpPr txBox="1">
            <a:spLocks noChangeArrowheads="1"/>
          </p:cNvSpPr>
          <p:nvPr/>
        </p:nvSpPr>
        <p:spPr bwMode="auto">
          <a:xfrm>
            <a:off x="1187624" y="3098748"/>
            <a:ext cx="285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sz="1400" dirty="0"/>
              <a:t>α</a:t>
            </a:r>
          </a:p>
        </p:txBody>
      </p:sp>
      <p:sp>
        <p:nvSpPr>
          <p:cNvPr id="9" name="8 - TextBox"/>
          <p:cNvSpPr txBox="1">
            <a:spLocks noChangeArrowheads="1"/>
          </p:cNvSpPr>
          <p:nvPr/>
        </p:nvSpPr>
        <p:spPr bwMode="auto">
          <a:xfrm>
            <a:off x="3044999" y="3098748"/>
            <a:ext cx="285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sz="1400"/>
              <a:t>β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0749" y="3212976"/>
            <a:ext cx="5356051" cy="309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40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1775</TotalTime>
  <Words>848</Words>
  <Application>Microsoft Office PowerPoint</Application>
  <PresentationFormat>On-screen Show (4:3)</PresentationFormat>
  <Paragraphs>102</Paragraphs>
  <Slides>41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Calibri</vt:lpstr>
      <vt:lpstr>Times New Roman</vt:lpstr>
      <vt:lpstr>Wingdings</vt:lpstr>
      <vt:lpstr>Θέμα του Office</vt:lpstr>
      <vt:lpstr>Ψηφιακές Επικοινωνίες</vt:lpstr>
      <vt:lpstr>Ψηφιακές Διαμορφώσεις Υψηλής Φασματικής Αποδοτικότητας</vt:lpstr>
      <vt:lpstr>Μειονεκτήματα διαμορφώσεων PSK (1)</vt:lpstr>
      <vt:lpstr>Μειονεκτήματα διαμορφώσεων PSK (2)</vt:lpstr>
      <vt:lpstr>Μειονεκτήματα διαμορφώσεων PSK (3)</vt:lpstr>
      <vt:lpstr>Μειονεκτήματα διαμορφώσεων PSK (4)</vt:lpstr>
      <vt:lpstr>Off-set QPSK (OQPSK) (1)</vt:lpstr>
      <vt:lpstr>Off-set QPSK (OQPSK) (2)</vt:lpstr>
      <vt:lpstr>Off-set QPSK (OQPSK) (3)</vt:lpstr>
      <vt:lpstr>π/4-QPSK ή Ψευδο-οκταδικό QPSK</vt:lpstr>
      <vt:lpstr>Διαμορφώσεις Συνεχούς Φάσης (Continuous Phase Modulation-CPM)</vt:lpstr>
      <vt:lpstr>Παλμοί απόκρισης συχνότητας (1)</vt:lpstr>
      <vt:lpstr>Παλμοί απόκρισης συχνότητας (2)</vt:lpstr>
      <vt:lpstr>Παλμοί απόκρισης συχνότητας (3)</vt:lpstr>
      <vt:lpstr>Παράδειγμα δυαδικού 3RC-CPM </vt:lpstr>
      <vt:lpstr>Minimum Shift Keying (MSK)</vt:lpstr>
      <vt:lpstr>Η αντιστοιχία μεταξύ MSK και BFSK (1)</vt:lpstr>
      <vt:lpstr>Η αντιστοιχία μεταξύ MSK και BFSK (2)</vt:lpstr>
      <vt:lpstr>Η αντιστοιχία μεταξύ MSK και OQPSK (1)</vt:lpstr>
      <vt:lpstr>Η αντιστοιχία μεταξύ MSK και OQPSK (2)</vt:lpstr>
      <vt:lpstr>Η αντιστοιχία μεταξύ MSK και OQPSK (3)</vt:lpstr>
      <vt:lpstr>Φασματική πυκνότητα ισχύος</vt:lpstr>
      <vt:lpstr>Gaussian Minimum Shift Keying (GMSK) (1)</vt:lpstr>
      <vt:lpstr>Gaussian Minimum Shift Keying (GMSK) (2)</vt:lpstr>
      <vt:lpstr>Gaussian Minimum Shift Keying (GMSK) (3)</vt:lpstr>
      <vt:lpstr>Φασικές καταστάσεις, Φασικά δένδρα και Διαγράμματα Trellis (1)</vt:lpstr>
      <vt:lpstr>Φασικές καταστάσεις, Φασικά δένδρα και Διαγράμματα Trellis (2)</vt:lpstr>
      <vt:lpstr>Φασικό δένδρο για MSK</vt:lpstr>
      <vt:lpstr>Διάγραμμα Trellis Φάσεων για MSK (1)</vt:lpstr>
      <vt:lpstr>Διάγραμμα Trellis Φάσεων για MSK (2)</vt:lpstr>
      <vt:lpstr>Διάγραμμα Trellis καταστάσεων</vt:lpstr>
      <vt:lpstr>Διαμορφωτές CPM (1)</vt:lpstr>
      <vt:lpstr>Διαμορφωτές CPM (2)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Uoa</cp:lastModifiedBy>
  <cp:revision>194</cp:revision>
  <dcterms:created xsi:type="dcterms:W3CDTF">2012-09-06T09:03:05Z</dcterms:created>
  <dcterms:modified xsi:type="dcterms:W3CDTF">2016-02-16T09:10:41Z</dcterms:modified>
</cp:coreProperties>
</file>