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66" r:id="rId3"/>
    <p:sldId id="300" r:id="rId4"/>
    <p:sldId id="301" r:id="rId5"/>
    <p:sldId id="302" r:id="rId6"/>
    <p:sldId id="303" r:id="rId7"/>
    <p:sldId id="304" r:id="rId8"/>
    <p:sldId id="306" r:id="rId9"/>
    <p:sldId id="305"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280" r:id="rId49"/>
    <p:sldId id="290" r:id="rId50"/>
    <p:sldId id="295" r:id="rId51"/>
    <p:sldId id="299" r:id="rId52"/>
    <p:sldId id="292" r:id="rId53"/>
    <p:sldId id="291" r:id="rId54"/>
    <p:sldId id="294" r:id="rId55"/>
    <p:sldId id="293" r:id="rId5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6"/>
            <p14:sldId id="300"/>
            <p14:sldId id="301"/>
            <p14:sldId id="302"/>
            <p14:sldId id="303"/>
            <p14:sldId id="304"/>
            <p14:sldId id="306"/>
            <p14:sldId id="305"/>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280"/>
            <p14:sldId id="290"/>
            <p14:sldId id="295"/>
            <p14:sldId id="299"/>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9309" autoAdjust="0"/>
  </p:normalViewPr>
  <p:slideViewPr>
    <p:cSldViewPr>
      <p:cViewPr varScale="1">
        <p:scale>
          <a:sx n="78" d="100"/>
          <a:sy n="78" d="100"/>
        </p:scale>
        <p:origin x="112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16/2/2016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rgbClr val="5075BC"/>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Ψηφιακή Διαμόρφωση</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Ψηφιακή Διαμόρφωση</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smtClean="0">
                <a:solidFill>
                  <a:srgbClr val="5075BC"/>
                </a:solidFill>
              </a:rPr>
              <a:t>Ψηφιακή Διαμόρφωση</a:t>
            </a:r>
            <a:endParaRPr lang="en-US" sz="1000" dirty="0" smtClean="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Ψηφιακή Διαμόρφωση</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Ψηφιακή Διαμόρφωση</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smtClean="0">
                <a:solidFill>
                  <a:srgbClr val="5075BC"/>
                </a:solidFill>
              </a:rPr>
              <a:t>Ψηφιακή Διαμόρφωση</a:t>
            </a:r>
            <a:endParaRPr lang="en-US" sz="1000" dirty="0" smtClean="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smtClean="0">
                <a:solidFill>
                  <a:srgbClr val="5075BC"/>
                </a:solidFill>
              </a:rPr>
              <a:t>Ψηφιακή Διαμόρφωση</a:t>
            </a:r>
            <a:endParaRPr lang="en-US" sz="1000" dirty="0" smtClean="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rgbClr val="5075B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png"/><Relationship Id="rId1" Type="http://schemas.openxmlformats.org/officeDocument/2006/relationships/slideLayout" Target="../slideLayouts/slideLayout6.xml"/><Relationship Id="rId4" Type="http://schemas.openxmlformats.org/officeDocument/2006/relationships/image" Target="../media/image51.w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wmf"/><Relationship Id="rId4" Type="http://schemas.openxmlformats.org/officeDocument/2006/relationships/image" Target="../media/image54.wmf"/></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wmf"/><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wmf"/></Relationships>
</file>

<file path=ppt/slides/_rels/slide3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wmf"/><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image" Target="../media/image69.wmf"/><Relationship Id="rId4" Type="http://schemas.openxmlformats.org/officeDocument/2006/relationships/image" Target="../media/image68.wmf"/></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 Id="rId4" Type="http://schemas.openxmlformats.org/officeDocument/2006/relationships/image" Target="../media/image7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wmf"/><Relationship Id="rId1" Type="http://schemas.openxmlformats.org/officeDocument/2006/relationships/slideLayout" Target="../slideLayouts/slideLayout6.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slideLayout" Target="../slideLayouts/slideLayout6.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41.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slideLayout" Target="../slideLayouts/slideLayout6.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wmf"/></Relationships>
</file>

<file path=ppt/slides/_rels/slide4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6.xml"/><Relationship Id="rId5" Type="http://schemas.openxmlformats.org/officeDocument/2006/relationships/image" Target="../media/image95.png"/><Relationship Id="rId4" Type="http://schemas.openxmlformats.org/officeDocument/2006/relationships/image" Target="../media/image94.png"/></Relationships>
</file>

<file path=ppt/slides/_rels/slide4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png"/><Relationship Id="rId1" Type="http://schemas.openxmlformats.org/officeDocument/2006/relationships/slideLayout" Target="../slideLayouts/slideLayout6.xml"/><Relationship Id="rId4" Type="http://schemas.openxmlformats.org/officeDocument/2006/relationships/image" Target="../media/image103.wmf"/></Relationships>
</file>

<file path=ppt/slides/_rels/slide47.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eclass.uoa.gr/courses/D6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opencourses.uoa.gr/courses/DI3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Ψηφιακές Επικοινωνίες</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smtClean="0">
                <a:solidFill>
                  <a:srgbClr val="5075BC"/>
                </a:solidFill>
                <a:latin typeface="+mj-lt"/>
                <a:ea typeface="+mj-ea"/>
                <a:cs typeface="+mj-cs"/>
              </a:rPr>
              <a:t>3</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Ψηφιακή Διαμόρφωση</a:t>
            </a:r>
            <a:endParaRPr lang="en-US" sz="2800" dirty="0" smtClean="0"/>
          </a:p>
          <a:p>
            <a:endParaRPr lang="el-GR" sz="2800" dirty="0" smtClean="0"/>
          </a:p>
          <a:p>
            <a:r>
              <a:rPr lang="el-GR" sz="2800" dirty="0"/>
              <a:t>Παναγιώτης </a:t>
            </a:r>
            <a:r>
              <a:rPr lang="el-GR" sz="2800" dirty="0" err="1"/>
              <a:t>Μαθιόπουλος</a:t>
            </a:r>
            <a:endParaRPr lang="el-GR" sz="2800" dirty="0" smtClean="0"/>
          </a:p>
          <a:p>
            <a:r>
              <a:rPr lang="el-GR" sz="2800" dirty="0" smtClean="0"/>
              <a:t>Σχολή Θετικών Επιστημών</a:t>
            </a:r>
          </a:p>
          <a:p>
            <a:r>
              <a:rPr lang="el-GR" sz="2800" dirty="0" smtClean="0"/>
              <a:t>Τμήμα Πληροφορικής και Τηλεπικοινωνιών</a:t>
            </a:r>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Διαμορφωτές </a:t>
            </a:r>
            <a:r>
              <a:rPr lang="en-US" dirty="0"/>
              <a:t>I/Q</a:t>
            </a:r>
            <a:r>
              <a:rPr lang="el-GR" dirty="0"/>
              <a:t> </a:t>
            </a:r>
            <a:r>
              <a:rPr lang="el-GR" dirty="0" smtClean="0"/>
              <a:t>(2)</a:t>
            </a:r>
            <a:endParaRPr lang="el-GR" dirty="0"/>
          </a:p>
        </p:txBody>
      </p:sp>
      <p:pic>
        <p:nvPicPr>
          <p:cNvPr id="3" name="Εικόνα 2"/>
          <p:cNvPicPr>
            <a:picLocks noChangeAspect="1"/>
          </p:cNvPicPr>
          <p:nvPr/>
        </p:nvPicPr>
        <p:blipFill>
          <a:blip r:embed="rId2"/>
          <a:stretch>
            <a:fillRect/>
          </a:stretch>
        </p:blipFill>
        <p:spPr>
          <a:xfrm>
            <a:off x="1188426" y="1481175"/>
            <a:ext cx="6767147" cy="2676376"/>
          </a:xfrm>
          <a:prstGeom prst="rect">
            <a:avLst/>
          </a:prstGeom>
        </p:spPr>
      </p:pic>
      <p:pic>
        <p:nvPicPr>
          <p:cNvPr id="4" name="Εικόνα 3"/>
          <p:cNvPicPr>
            <a:picLocks noChangeAspect="1"/>
          </p:cNvPicPr>
          <p:nvPr/>
        </p:nvPicPr>
        <p:blipFill>
          <a:blip r:embed="rId3"/>
          <a:stretch>
            <a:fillRect/>
          </a:stretch>
        </p:blipFill>
        <p:spPr>
          <a:xfrm>
            <a:off x="1310356" y="4221088"/>
            <a:ext cx="6523285" cy="2158171"/>
          </a:xfrm>
          <a:prstGeom prst="rect">
            <a:avLst/>
          </a:prstGeom>
        </p:spPr>
      </p:pic>
    </p:spTree>
    <p:extLst>
      <p:ext uri="{BB962C8B-B14F-4D97-AF65-F5344CB8AC3E}">
        <p14:creationId xmlns:p14="http://schemas.microsoft.com/office/powerpoint/2010/main" val="1008935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Διαμορφωτές </a:t>
            </a:r>
            <a:r>
              <a:rPr lang="en-US" dirty="0"/>
              <a:t>I/Q</a:t>
            </a:r>
            <a:r>
              <a:rPr lang="el-GR" dirty="0"/>
              <a:t> </a:t>
            </a:r>
            <a:r>
              <a:rPr lang="el-GR" dirty="0" smtClean="0"/>
              <a:t>(3)</a:t>
            </a:r>
            <a:endParaRPr lang="el-GR" dirty="0"/>
          </a:p>
        </p:txBody>
      </p:sp>
      <p:pic>
        <p:nvPicPr>
          <p:cNvPr id="5" name="Εικόνα 4"/>
          <p:cNvPicPr>
            <a:picLocks noChangeAspect="1"/>
          </p:cNvPicPr>
          <p:nvPr/>
        </p:nvPicPr>
        <p:blipFill>
          <a:blip r:embed="rId2"/>
          <a:stretch>
            <a:fillRect/>
          </a:stretch>
        </p:blipFill>
        <p:spPr>
          <a:xfrm>
            <a:off x="1258537" y="1916832"/>
            <a:ext cx="6626926" cy="4401693"/>
          </a:xfrm>
          <a:prstGeom prst="rect">
            <a:avLst/>
          </a:prstGeom>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88518"/>
            <a:ext cx="185578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8040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Διαμορφωτές </a:t>
            </a:r>
            <a:r>
              <a:rPr lang="en-US" dirty="0"/>
              <a:t>I/Q</a:t>
            </a:r>
            <a:r>
              <a:rPr lang="el-GR" dirty="0"/>
              <a:t> </a:t>
            </a:r>
            <a:r>
              <a:rPr lang="el-GR" dirty="0" smtClean="0"/>
              <a:t>(3)</a:t>
            </a:r>
            <a:endParaRPr lang="el-GR" dirty="0"/>
          </a:p>
        </p:txBody>
      </p:sp>
      <p:pic>
        <p:nvPicPr>
          <p:cNvPr id="3" name="Εικόνα 2"/>
          <p:cNvPicPr>
            <a:picLocks noChangeAspect="1"/>
          </p:cNvPicPr>
          <p:nvPr/>
        </p:nvPicPr>
        <p:blipFill>
          <a:blip r:embed="rId2"/>
          <a:stretch>
            <a:fillRect/>
          </a:stretch>
        </p:blipFill>
        <p:spPr>
          <a:xfrm>
            <a:off x="2969448" y="1417638"/>
            <a:ext cx="3205105" cy="3243854"/>
          </a:xfrm>
          <a:prstGeom prst="rect">
            <a:avLst/>
          </a:prstGeom>
        </p:spPr>
      </p:pic>
      <p:pic>
        <p:nvPicPr>
          <p:cNvPr id="4" name="Εικόνα 3"/>
          <p:cNvPicPr>
            <a:picLocks noChangeAspect="1"/>
          </p:cNvPicPr>
          <p:nvPr/>
        </p:nvPicPr>
        <p:blipFill>
          <a:blip r:embed="rId3"/>
          <a:stretch>
            <a:fillRect/>
          </a:stretch>
        </p:blipFill>
        <p:spPr>
          <a:xfrm>
            <a:off x="1676668" y="4741062"/>
            <a:ext cx="5790664" cy="1600812"/>
          </a:xfrm>
          <a:prstGeom prst="rect">
            <a:avLst/>
          </a:prstGeom>
        </p:spPr>
      </p:pic>
    </p:spTree>
    <p:extLst>
      <p:ext uri="{BB962C8B-B14F-4D97-AF65-F5344CB8AC3E}">
        <p14:creationId xmlns:p14="http://schemas.microsoft.com/office/powerpoint/2010/main" val="3884334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Αποδιαμόρφωση</a:t>
            </a:r>
            <a:r>
              <a:rPr lang="el-GR" dirty="0"/>
              <a:t> – </a:t>
            </a:r>
            <a:r>
              <a:rPr lang="el-GR" dirty="0" smtClean="0"/>
              <a:t>Ανίχνευση</a:t>
            </a:r>
            <a:endParaRPr lang="el-GR" dirty="0"/>
          </a:p>
        </p:txBody>
      </p:sp>
      <p:pic>
        <p:nvPicPr>
          <p:cNvPr id="3" name="Εικόνα 2"/>
          <p:cNvPicPr>
            <a:picLocks noChangeAspect="1"/>
          </p:cNvPicPr>
          <p:nvPr/>
        </p:nvPicPr>
        <p:blipFill>
          <a:blip r:embed="rId2"/>
          <a:stretch>
            <a:fillRect/>
          </a:stretch>
        </p:blipFill>
        <p:spPr>
          <a:xfrm>
            <a:off x="847021" y="1755503"/>
            <a:ext cx="7449958" cy="3346994"/>
          </a:xfrm>
          <a:prstGeom prst="rect">
            <a:avLst/>
          </a:prstGeom>
        </p:spPr>
      </p:pic>
    </p:spTree>
    <p:extLst>
      <p:ext uri="{BB962C8B-B14F-4D97-AF65-F5344CB8AC3E}">
        <p14:creationId xmlns:p14="http://schemas.microsoft.com/office/powerpoint/2010/main" val="2757149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Περιοχές Απόφασης</a:t>
            </a:r>
          </a:p>
        </p:txBody>
      </p:sp>
      <p:pic>
        <p:nvPicPr>
          <p:cNvPr id="3" name="Εικόνα 2"/>
          <p:cNvPicPr>
            <a:picLocks noChangeAspect="1"/>
          </p:cNvPicPr>
          <p:nvPr/>
        </p:nvPicPr>
        <p:blipFill>
          <a:blip r:embed="rId2"/>
          <a:stretch>
            <a:fillRect/>
          </a:stretch>
        </p:blipFill>
        <p:spPr>
          <a:xfrm>
            <a:off x="1703583" y="1413244"/>
            <a:ext cx="5736833" cy="4907705"/>
          </a:xfrm>
          <a:prstGeom prst="rect">
            <a:avLst/>
          </a:prstGeom>
        </p:spPr>
      </p:pic>
    </p:spTree>
    <p:extLst>
      <p:ext uri="{BB962C8B-B14F-4D97-AF65-F5344CB8AC3E}">
        <p14:creationId xmlns:p14="http://schemas.microsoft.com/office/powerpoint/2010/main" val="2688577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Πιθανότητα </a:t>
            </a:r>
            <a:r>
              <a:rPr lang="el-GR" dirty="0" smtClean="0"/>
              <a:t>σφάλματος (1)</a:t>
            </a:r>
            <a:endParaRPr lang="el-GR" dirty="0"/>
          </a:p>
        </p:txBody>
      </p:sp>
      <p:pic>
        <p:nvPicPr>
          <p:cNvPr id="3" name="Εικόνα 2"/>
          <p:cNvPicPr>
            <a:picLocks noChangeAspect="1"/>
          </p:cNvPicPr>
          <p:nvPr/>
        </p:nvPicPr>
        <p:blipFill>
          <a:blip r:embed="rId2"/>
          <a:stretch>
            <a:fillRect/>
          </a:stretch>
        </p:blipFill>
        <p:spPr>
          <a:xfrm>
            <a:off x="3011288" y="1569675"/>
            <a:ext cx="3121423" cy="707197"/>
          </a:xfrm>
          <a:prstGeom prst="rect">
            <a:avLst/>
          </a:prstGeom>
        </p:spPr>
      </p:pic>
      <p:pic>
        <p:nvPicPr>
          <p:cNvPr id="4" name="Εικόνα 3"/>
          <p:cNvPicPr>
            <a:picLocks noChangeAspect="1"/>
          </p:cNvPicPr>
          <p:nvPr/>
        </p:nvPicPr>
        <p:blipFill>
          <a:blip r:embed="rId3"/>
          <a:stretch>
            <a:fillRect/>
          </a:stretch>
        </p:blipFill>
        <p:spPr>
          <a:xfrm>
            <a:off x="2243125" y="2780928"/>
            <a:ext cx="4657748" cy="1694835"/>
          </a:xfrm>
          <a:prstGeom prst="rect">
            <a:avLst/>
          </a:prstGeom>
        </p:spPr>
      </p:pic>
      <p:grpSp>
        <p:nvGrpSpPr>
          <p:cNvPr id="7" name="Ομάδα 6"/>
          <p:cNvGrpSpPr/>
          <p:nvPr/>
        </p:nvGrpSpPr>
        <p:grpSpPr>
          <a:xfrm>
            <a:off x="2468079" y="4995576"/>
            <a:ext cx="4207842" cy="737680"/>
            <a:chOff x="2195736" y="4702679"/>
            <a:chExt cx="4207842" cy="737680"/>
          </a:xfrm>
        </p:grpSpPr>
        <p:pic>
          <p:nvPicPr>
            <p:cNvPr id="5" name="Εικόνα 4"/>
            <p:cNvPicPr>
              <a:picLocks noChangeAspect="1"/>
            </p:cNvPicPr>
            <p:nvPr/>
          </p:nvPicPr>
          <p:blipFill>
            <a:blip r:embed="rId4"/>
            <a:stretch>
              <a:fillRect/>
            </a:stretch>
          </p:blipFill>
          <p:spPr>
            <a:xfrm>
              <a:off x="2195736" y="4702679"/>
              <a:ext cx="2895851" cy="737680"/>
            </a:xfrm>
            <a:prstGeom prst="rect">
              <a:avLst/>
            </a:prstGeom>
          </p:spPr>
        </p:pic>
        <p:pic>
          <p:nvPicPr>
            <p:cNvPr id="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4923881"/>
              <a:ext cx="6794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93315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Πιθανότητα σφάλματος </a:t>
            </a:r>
            <a:r>
              <a:rPr lang="el-GR" dirty="0" smtClean="0"/>
              <a:t>(2)</a:t>
            </a:r>
            <a:endParaRPr lang="el-GR" dirty="0"/>
          </a:p>
        </p:txBody>
      </p:sp>
      <p:pic>
        <p:nvPicPr>
          <p:cNvPr id="3" name="Εικόνα 2"/>
          <p:cNvPicPr>
            <a:picLocks noChangeAspect="1"/>
          </p:cNvPicPr>
          <p:nvPr/>
        </p:nvPicPr>
        <p:blipFill>
          <a:blip r:embed="rId2"/>
          <a:stretch>
            <a:fillRect/>
          </a:stretch>
        </p:blipFill>
        <p:spPr>
          <a:xfrm>
            <a:off x="1420095" y="1628800"/>
            <a:ext cx="6303810" cy="4700423"/>
          </a:xfrm>
          <a:prstGeom prst="rect">
            <a:avLst/>
          </a:prstGeom>
        </p:spPr>
      </p:pic>
    </p:spTree>
    <p:extLst>
      <p:ext uri="{BB962C8B-B14F-4D97-AF65-F5344CB8AC3E}">
        <p14:creationId xmlns:p14="http://schemas.microsoft.com/office/powerpoint/2010/main" val="2084697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Φασματική Πυκνότητα Ισχύος</a:t>
            </a:r>
          </a:p>
        </p:txBody>
      </p:sp>
      <p:pic>
        <p:nvPicPr>
          <p:cNvPr id="3" name="Εικόνα 2"/>
          <p:cNvPicPr>
            <a:picLocks noChangeAspect="1"/>
          </p:cNvPicPr>
          <p:nvPr/>
        </p:nvPicPr>
        <p:blipFill>
          <a:blip r:embed="rId2"/>
          <a:stretch>
            <a:fillRect/>
          </a:stretch>
        </p:blipFill>
        <p:spPr>
          <a:xfrm>
            <a:off x="1008579" y="2389252"/>
            <a:ext cx="7126842" cy="3920068"/>
          </a:xfrm>
          <a:prstGeom prst="rect">
            <a:avLst/>
          </a:prstGeom>
        </p:spPr>
      </p:pic>
      <p:pic>
        <p:nvPicPr>
          <p:cNvPr id="5" name="Εικόνα 4"/>
          <p:cNvPicPr>
            <a:picLocks noChangeAspect="1"/>
          </p:cNvPicPr>
          <p:nvPr/>
        </p:nvPicPr>
        <p:blipFill>
          <a:blip r:embed="rId3"/>
          <a:stretch>
            <a:fillRect/>
          </a:stretch>
        </p:blipFill>
        <p:spPr>
          <a:xfrm>
            <a:off x="1014004" y="1711404"/>
            <a:ext cx="3529890" cy="384081"/>
          </a:xfrm>
          <a:prstGeom prst="rect">
            <a:avLst/>
          </a:prstGeom>
        </p:spPr>
      </p:pic>
    </p:spTree>
    <p:extLst>
      <p:ext uri="{BB962C8B-B14F-4D97-AF65-F5344CB8AC3E}">
        <p14:creationId xmlns:p14="http://schemas.microsoft.com/office/powerpoint/2010/main" val="221705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Διαμόρφωση διαφορικής ολίσθησης φάσης (</a:t>
            </a:r>
            <a:r>
              <a:rPr lang="el-GR" dirty="0" err="1"/>
              <a:t>Differential</a:t>
            </a:r>
            <a:r>
              <a:rPr lang="el-GR" dirty="0"/>
              <a:t> PSK-DPSK)</a:t>
            </a:r>
          </a:p>
        </p:txBody>
      </p:sp>
      <p:sp>
        <p:nvSpPr>
          <p:cNvPr id="4" name="Θέση περιεχομένου 3"/>
          <p:cNvSpPr>
            <a:spLocks noGrp="1"/>
          </p:cNvSpPr>
          <p:nvPr>
            <p:ph idx="1"/>
          </p:nvPr>
        </p:nvSpPr>
        <p:spPr>
          <a:xfrm>
            <a:off x="464156" y="1556792"/>
            <a:ext cx="8229600" cy="1872207"/>
          </a:xfrm>
        </p:spPr>
        <p:txBody>
          <a:bodyPr>
            <a:normAutofit fontScale="70000" lnSpcReduction="20000"/>
          </a:bodyPr>
          <a:lstStyle/>
          <a:p>
            <a:r>
              <a:rPr lang="el-GR" dirty="0"/>
              <a:t>Όταν χρησιμοποιείται PLL σε δέκτες PSK με σύμφωνη </a:t>
            </a:r>
            <a:r>
              <a:rPr lang="el-GR" dirty="0" err="1"/>
              <a:t>αποδιαμόρφωση</a:t>
            </a:r>
            <a:r>
              <a:rPr lang="el-GR" dirty="0"/>
              <a:t>, παρουσιάζονται ασάφειες της φάσης σε πολλαπλάσια του 2π/Μ οι οποίες επηρεάζουν αρνητικά την επίδοση του δέκτη.</a:t>
            </a:r>
          </a:p>
          <a:p>
            <a:r>
              <a:rPr lang="el-GR" dirty="0" err="1" smtClean="0"/>
              <a:t>To</a:t>
            </a:r>
            <a:r>
              <a:rPr lang="el-GR" dirty="0" smtClean="0"/>
              <a:t> </a:t>
            </a:r>
            <a:r>
              <a:rPr lang="el-GR" dirty="0"/>
              <a:t>φαινόμενο αυτό είναι έντονο σε εφαρμογές όπως οι ασύρματες επικοινωνίες, εξαιτίας της γρήγορης μεταβολής του καναλιού</a:t>
            </a:r>
            <a:r>
              <a:rPr lang="el-GR" dirty="0" smtClean="0"/>
              <a:t>.</a:t>
            </a:r>
            <a:endParaRPr lang="el-GR" dirty="0"/>
          </a:p>
        </p:txBody>
      </p:sp>
      <p:sp>
        <p:nvSpPr>
          <p:cNvPr id="6" name="AutoShape 6"/>
          <p:cNvSpPr>
            <a:spLocks noChangeArrowheads="1"/>
          </p:cNvSpPr>
          <p:nvPr/>
        </p:nvSpPr>
        <p:spPr bwMode="auto">
          <a:xfrm>
            <a:off x="4320034" y="3568153"/>
            <a:ext cx="503932" cy="432247"/>
          </a:xfrm>
          <a:prstGeom prst="downArrow">
            <a:avLst>
              <a:gd name="adj1" fmla="val 50000"/>
              <a:gd name="adj2" fmla="val 28628"/>
            </a:avLst>
          </a:prstGeom>
          <a:solidFill>
            <a:schemeClr val="accent1"/>
          </a:solidFill>
          <a:ln w="9525">
            <a:solidFill>
              <a:schemeClr val="tx2"/>
            </a:solidFill>
            <a:miter lim="800000"/>
            <a:headEnd/>
            <a:tailEnd/>
          </a:ln>
        </p:spPr>
        <p:txBody>
          <a:bodyPr wrap="square" lIns="90000" tIns="46800" rIns="90000" bIns="46800" anchor="ctr">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altLang="el-GR" sz="16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7" name="Θέση περιεχομένου 3"/>
          <p:cNvSpPr txBox="1">
            <a:spLocks/>
          </p:cNvSpPr>
          <p:nvPr/>
        </p:nvSpPr>
        <p:spPr>
          <a:xfrm>
            <a:off x="464156" y="4139554"/>
            <a:ext cx="8229600" cy="172819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a:t>Διαφορική κωδικοποίηση (</a:t>
            </a:r>
            <a:r>
              <a:rPr lang="el-GR" dirty="0" err="1"/>
              <a:t>differential</a:t>
            </a:r>
            <a:r>
              <a:rPr lang="el-GR" dirty="0"/>
              <a:t> </a:t>
            </a:r>
            <a:r>
              <a:rPr lang="el-GR" dirty="0" err="1"/>
              <a:t>encoding</a:t>
            </a:r>
            <a:r>
              <a:rPr lang="el-GR" dirty="0"/>
              <a:t>  ) των δεδομένων στον πομπό και διαφορική αποκωδικοποίηση (</a:t>
            </a:r>
            <a:r>
              <a:rPr lang="el-GR" dirty="0" err="1"/>
              <a:t>differential</a:t>
            </a:r>
            <a:r>
              <a:rPr lang="el-GR" dirty="0"/>
              <a:t> </a:t>
            </a:r>
            <a:r>
              <a:rPr lang="el-GR" dirty="0" err="1"/>
              <a:t>decoding</a:t>
            </a:r>
            <a:r>
              <a:rPr lang="el-GR" dirty="0"/>
              <a:t>) στο δέκτη. </a:t>
            </a:r>
          </a:p>
          <a:p>
            <a:r>
              <a:rPr lang="el-GR" dirty="0"/>
              <a:t>Η τεχνική διαμόρφωσης που υλοποιεί αυτές τις διαδικασίες, ονομάζεται Διαφορικό (</a:t>
            </a:r>
            <a:r>
              <a:rPr lang="el-GR" dirty="0" err="1"/>
              <a:t>Differential</a:t>
            </a:r>
            <a:r>
              <a:rPr lang="el-GR" dirty="0"/>
              <a:t>) PSK-DPSK.</a:t>
            </a:r>
          </a:p>
        </p:txBody>
      </p:sp>
    </p:spTree>
    <p:extLst>
      <p:ext uri="{BB962C8B-B14F-4D97-AF65-F5344CB8AC3E}">
        <p14:creationId xmlns:p14="http://schemas.microsoft.com/office/powerpoint/2010/main" val="3438744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DBPSK</a:t>
            </a:r>
            <a:endParaRPr lang="el-GR" dirty="0"/>
          </a:p>
        </p:txBody>
      </p:sp>
      <p:sp>
        <p:nvSpPr>
          <p:cNvPr id="3" name="Θέση περιεχομένου 2"/>
          <p:cNvSpPr>
            <a:spLocks noGrp="1"/>
          </p:cNvSpPr>
          <p:nvPr>
            <p:ph idx="1"/>
          </p:nvPr>
        </p:nvSpPr>
        <p:spPr>
          <a:xfrm>
            <a:off x="464156" y="1556793"/>
            <a:ext cx="8229600" cy="3528392"/>
          </a:xfrm>
        </p:spPr>
        <p:txBody>
          <a:bodyPr>
            <a:normAutofit fontScale="85000" lnSpcReduction="10000"/>
          </a:bodyPr>
          <a:lstStyle/>
          <a:p>
            <a:r>
              <a:rPr lang="el-GR" dirty="0"/>
              <a:t>Με τη διαφορική κωδικοποίηση του BPSK ένα </a:t>
            </a:r>
            <a:r>
              <a:rPr lang="el-GR" dirty="0" err="1"/>
              <a:t>bit</a:t>
            </a:r>
            <a:r>
              <a:rPr lang="el-GR" dirty="0"/>
              <a:t> 0 ή 1 διαμορφώνεται κατά DBPSK λαμβάνοντας υπόψη την κατάσταση του προηγουμένου </a:t>
            </a:r>
            <a:r>
              <a:rPr lang="el-GR" dirty="0" err="1"/>
              <a:t>bit</a:t>
            </a:r>
            <a:r>
              <a:rPr lang="el-GR" dirty="0"/>
              <a:t>.</a:t>
            </a:r>
          </a:p>
          <a:p>
            <a:r>
              <a:rPr lang="el-GR" dirty="0" smtClean="0"/>
              <a:t>Με </a:t>
            </a:r>
            <a:r>
              <a:rPr lang="el-GR" dirty="0"/>
              <a:t>τον τρόπο αυτό και με την υπόθεση ότι το λάθος, ε στην εκτίμηση της φάσης από το PLL μεταβάλλεται αργά και είναι το ίδιο σε δύο διαδοχικά διαστήματα συμβόλου, η διαφορά φάσης μεταξύ δύο διαδοχικών συμβόλων θα είναι ανεξάρτητη από το ε.</a:t>
            </a:r>
          </a:p>
          <a:p>
            <a:endParaRPr lang="el-GR" dirty="0"/>
          </a:p>
        </p:txBody>
      </p:sp>
      <p:pic>
        <p:nvPicPr>
          <p:cNvPr id="4" name="Εικόνα 3"/>
          <p:cNvPicPr>
            <a:picLocks noChangeAspect="1"/>
          </p:cNvPicPr>
          <p:nvPr/>
        </p:nvPicPr>
        <p:blipFill>
          <a:blip r:embed="rId2"/>
          <a:stretch>
            <a:fillRect/>
          </a:stretch>
        </p:blipFill>
        <p:spPr>
          <a:xfrm>
            <a:off x="2194354" y="5085185"/>
            <a:ext cx="4755292" cy="524301"/>
          </a:xfrm>
          <a:prstGeom prst="rect">
            <a:avLst/>
          </a:prstGeom>
        </p:spPr>
      </p:pic>
    </p:spTree>
    <p:extLst>
      <p:ext uri="{BB962C8B-B14F-4D97-AF65-F5344CB8AC3E}">
        <p14:creationId xmlns:p14="http://schemas.microsoft.com/office/powerpoint/2010/main" val="2424069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a:t>Ψηφιακή Διαμόρφωση</a:t>
            </a:r>
          </a:p>
        </p:txBody>
      </p:sp>
      <p:sp>
        <p:nvSpPr>
          <p:cNvPr id="5" name="Υπότιτλος 4"/>
          <p:cNvSpPr>
            <a:spLocks noGrp="1"/>
          </p:cNvSpPr>
          <p:nvPr>
            <p:ph type="subTitle" idx="1"/>
          </p:nvPr>
        </p:nvSpPr>
        <p:spPr/>
        <p:txBody>
          <a:bodyPr/>
          <a:lstStyle/>
          <a:p>
            <a:r>
              <a:rPr lang="el-GR" dirty="0" smtClean="0"/>
              <a:t>Μέρος Β</a:t>
            </a:r>
            <a:endParaRPr lang="el-GR" dirty="0"/>
          </a:p>
        </p:txBody>
      </p:sp>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DBPSK</a:t>
            </a:r>
            <a:r>
              <a:rPr lang="el-GR" dirty="0"/>
              <a:t> – </a:t>
            </a:r>
            <a:r>
              <a:rPr lang="el-GR" dirty="0" smtClean="0"/>
              <a:t>Πομπός (1)</a:t>
            </a:r>
            <a:endParaRPr lang="el-GR" dirty="0"/>
          </a:p>
        </p:txBody>
      </p:sp>
      <p:sp>
        <p:nvSpPr>
          <p:cNvPr id="3" name="Θέση περιεχομένου 2"/>
          <p:cNvSpPr>
            <a:spLocks noGrp="1"/>
          </p:cNvSpPr>
          <p:nvPr>
            <p:ph idx="1"/>
          </p:nvPr>
        </p:nvSpPr>
        <p:spPr>
          <a:xfrm>
            <a:off x="464156" y="3645024"/>
            <a:ext cx="8229600" cy="2437731"/>
          </a:xfrm>
        </p:spPr>
        <p:txBody>
          <a:bodyPr>
            <a:normAutofit fontScale="62500" lnSpcReduction="20000"/>
          </a:bodyPr>
          <a:lstStyle/>
          <a:p>
            <a:r>
              <a:rPr lang="el-GR" dirty="0"/>
              <a:t>Η διαφορική κωδικοποίηση υλοποιείται μέσω μιας πύλης EXNOR και ενός </a:t>
            </a:r>
            <a:r>
              <a:rPr lang="el-GR" dirty="0" err="1"/>
              <a:t>καθυστερητή</a:t>
            </a:r>
            <a:r>
              <a:rPr lang="el-GR" dirty="0"/>
              <a:t> που προκαλεί καθυστέρηση, </a:t>
            </a:r>
            <a:r>
              <a:rPr lang="el-GR" dirty="0" err="1"/>
              <a:t>Tb</a:t>
            </a:r>
            <a:r>
              <a:rPr lang="el-GR" dirty="0"/>
              <a:t>. </a:t>
            </a:r>
          </a:p>
          <a:p>
            <a:r>
              <a:rPr lang="el-GR" dirty="0"/>
              <a:t>Η έξοδος της πύλης </a:t>
            </a:r>
            <a:r>
              <a:rPr lang="el-GR" dirty="0" err="1"/>
              <a:t>EXNOR,bn</a:t>
            </a:r>
            <a:r>
              <a:rPr lang="el-GR" dirty="0"/>
              <a:t>, είναι 1 αν το </a:t>
            </a:r>
            <a:r>
              <a:rPr lang="el-GR" dirty="0" err="1"/>
              <a:t>bit</a:t>
            </a:r>
            <a:r>
              <a:rPr lang="el-GR" dirty="0"/>
              <a:t> πληροφορίας, </a:t>
            </a:r>
            <a:r>
              <a:rPr lang="el-GR" dirty="0" err="1"/>
              <a:t>an</a:t>
            </a:r>
            <a:r>
              <a:rPr lang="el-GR" dirty="0"/>
              <a:t>, και το προηγούμενο κωδικοποιημένο </a:t>
            </a:r>
            <a:r>
              <a:rPr lang="el-GR" dirty="0" err="1"/>
              <a:t>bit</a:t>
            </a:r>
            <a:r>
              <a:rPr lang="el-GR" dirty="0"/>
              <a:t>, bn-1, είναι τα ίδια. Διαφορετικά, το </a:t>
            </a:r>
            <a:r>
              <a:rPr lang="el-GR" dirty="0" err="1"/>
              <a:t>bn</a:t>
            </a:r>
            <a:r>
              <a:rPr lang="el-GR" dirty="0"/>
              <a:t>, είναι 0.</a:t>
            </a:r>
          </a:p>
          <a:p>
            <a:r>
              <a:rPr lang="el-GR" dirty="0"/>
              <a:t>Κατόπιν τα κωδικοποιημένα </a:t>
            </a:r>
            <a:r>
              <a:rPr lang="el-GR" dirty="0" err="1"/>
              <a:t>bits</a:t>
            </a:r>
            <a:r>
              <a:rPr lang="el-GR" dirty="0"/>
              <a:t> μετατρέπονται σε πλάτη, +1, -1 και εκπέμπονται με BPSK αφού γίνει η αντιστοιχία στις φάσεις, Θ1=0 και Θ2=π</a:t>
            </a:r>
            <a:r>
              <a:rPr lang="el-GR" dirty="0" smtClean="0"/>
              <a:t>.</a:t>
            </a:r>
            <a:endParaRPr lang="el-GR" dirty="0"/>
          </a:p>
        </p:txBody>
      </p:sp>
      <p:pic>
        <p:nvPicPr>
          <p:cNvPr id="4" name="Εικόνα 3"/>
          <p:cNvPicPr>
            <a:picLocks noChangeAspect="1"/>
          </p:cNvPicPr>
          <p:nvPr/>
        </p:nvPicPr>
        <p:blipFill>
          <a:blip r:embed="rId2"/>
          <a:stretch>
            <a:fillRect/>
          </a:stretch>
        </p:blipFill>
        <p:spPr>
          <a:xfrm>
            <a:off x="1490205" y="1556792"/>
            <a:ext cx="6163590" cy="1847248"/>
          </a:xfrm>
          <a:prstGeom prst="rect">
            <a:avLst/>
          </a:prstGeom>
        </p:spPr>
      </p:pic>
    </p:spTree>
    <p:extLst>
      <p:ext uri="{BB962C8B-B14F-4D97-AF65-F5344CB8AC3E}">
        <p14:creationId xmlns:p14="http://schemas.microsoft.com/office/powerpoint/2010/main" val="1759963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DBPSK</a:t>
            </a:r>
            <a:r>
              <a:rPr lang="el-GR" dirty="0"/>
              <a:t> – </a:t>
            </a:r>
            <a:r>
              <a:rPr lang="el-GR" dirty="0" smtClean="0"/>
              <a:t>Πομπός (2)</a:t>
            </a:r>
            <a:endParaRPr lang="el-GR" dirty="0"/>
          </a:p>
        </p:txBody>
      </p:sp>
      <p:pic>
        <p:nvPicPr>
          <p:cNvPr id="6" name="Εικόνα 5"/>
          <p:cNvPicPr>
            <a:picLocks noChangeAspect="1"/>
          </p:cNvPicPr>
          <p:nvPr/>
        </p:nvPicPr>
        <p:blipFill>
          <a:blip r:embed="rId2"/>
          <a:stretch>
            <a:fillRect/>
          </a:stretch>
        </p:blipFill>
        <p:spPr>
          <a:xfrm>
            <a:off x="1029917" y="1628800"/>
            <a:ext cx="7084166" cy="4517528"/>
          </a:xfrm>
          <a:prstGeom prst="rect">
            <a:avLst/>
          </a:prstGeom>
        </p:spPr>
      </p:pic>
    </p:spTree>
    <p:extLst>
      <p:ext uri="{BB962C8B-B14F-4D97-AF65-F5344CB8AC3E}">
        <p14:creationId xmlns:p14="http://schemas.microsoft.com/office/powerpoint/2010/main" val="3663995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n-US" dirty="0"/>
              <a:t>DBPSK</a:t>
            </a:r>
            <a:r>
              <a:rPr lang="el-GR" dirty="0"/>
              <a:t> – </a:t>
            </a:r>
            <a:r>
              <a:rPr lang="el-GR" dirty="0" smtClean="0"/>
              <a:t>Δέκτης</a:t>
            </a:r>
            <a:endParaRPr lang="el-GR" dirty="0"/>
          </a:p>
        </p:txBody>
      </p:sp>
      <p:sp>
        <p:nvSpPr>
          <p:cNvPr id="4" name="Θέση περιεχομένου 3"/>
          <p:cNvSpPr>
            <a:spLocks noGrp="1"/>
          </p:cNvSpPr>
          <p:nvPr>
            <p:ph idx="1"/>
          </p:nvPr>
        </p:nvSpPr>
        <p:spPr/>
        <p:txBody>
          <a:bodyPr>
            <a:normAutofit fontScale="77500" lnSpcReduction="20000"/>
          </a:bodyPr>
          <a:lstStyle/>
          <a:p>
            <a:r>
              <a:rPr lang="el-GR" dirty="0"/>
              <a:t>Η ονομασία DBPSK αναφέρεται τόσο στο τρόπο κωδικοποίησης της πληροφορίας (</a:t>
            </a:r>
            <a:r>
              <a:rPr lang="el-GR" dirty="0" err="1"/>
              <a:t>differential</a:t>
            </a:r>
            <a:r>
              <a:rPr lang="el-GR" dirty="0"/>
              <a:t> </a:t>
            </a:r>
            <a:r>
              <a:rPr lang="el-GR" dirty="0" err="1"/>
              <a:t>encoding</a:t>
            </a:r>
            <a:r>
              <a:rPr lang="el-GR" dirty="0"/>
              <a:t>), όσο και στη διαδικασία της </a:t>
            </a:r>
            <a:r>
              <a:rPr lang="el-GR" dirty="0" err="1"/>
              <a:t>αποδιαμόρφωσης</a:t>
            </a:r>
            <a:r>
              <a:rPr lang="el-GR" dirty="0"/>
              <a:t>-ανίχνευσης. </a:t>
            </a:r>
          </a:p>
          <a:p>
            <a:r>
              <a:rPr lang="el-GR" dirty="0"/>
              <a:t>Ανάλογα με την μέθοδο που ακολουθείται το DBPSK διακρίνεται σε </a:t>
            </a:r>
            <a:r>
              <a:rPr lang="el-GR" b="1" dirty="0"/>
              <a:t>σύμφωνο</a:t>
            </a:r>
            <a:r>
              <a:rPr lang="el-GR" dirty="0"/>
              <a:t> και </a:t>
            </a:r>
            <a:r>
              <a:rPr lang="el-GR" b="1" dirty="0"/>
              <a:t>ασύμφωνο</a:t>
            </a:r>
            <a:r>
              <a:rPr lang="el-GR" dirty="0"/>
              <a:t>.</a:t>
            </a:r>
          </a:p>
          <a:p>
            <a:r>
              <a:rPr lang="el-GR" dirty="0" smtClean="0"/>
              <a:t>Το </a:t>
            </a:r>
            <a:r>
              <a:rPr lang="el-GR" b="1" dirty="0"/>
              <a:t>σύμφωνο</a:t>
            </a:r>
            <a:r>
              <a:rPr lang="el-GR" dirty="0"/>
              <a:t> DBPSK απαιτεί την εκτίμηση της απόλυτης τιμής της φάσης μέσω PLL και κατόπιν ακολουθεί αποκωδικοποίηση των δεδομένων,  προκειμένου να ανακτηθεί η εκπεμπόμενη ακολουθίας </a:t>
            </a:r>
            <a:r>
              <a:rPr lang="el-GR" dirty="0" err="1"/>
              <a:t>bits</a:t>
            </a:r>
            <a:r>
              <a:rPr lang="el-GR" dirty="0"/>
              <a:t>.</a:t>
            </a:r>
          </a:p>
          <a:p>
            <a:r>
              <a:rPr lang="el-GR" dirty="0" smtClean="0"/>
              <a:t>Όμως</a:t>
            </a:r>
            <a:r>
              <a:rPr lang="el-GR" dirty="0"/>
              <a:t>, η μέθοδος αυτή σπάνια χρησιμοποιείται στην πράξη σε αντίθεση με την </a:t>
            </a:r>
            <a:r>
              <a:rPr lang="el-GR" b="1" dirty="0"/>
              <a:t>ασύμφωνη</a:t>
            </a:r>
            <a:r>
              <a:rPr lang="el-GR" dirty="0"/>
              <a:t> διαφορική ανίχνευση η  οποία δεν απαιτεί  γνώση της φάσης του φέροντος.</a:t>
            </a:r>
          </a:p>
          <a:p>
            <a:endParaRPr lang="el-GR" dirty="0"/>
          </a:p>
        </p:txBody>
      </p:sp>
    </p:spTree>
    <p:extLst>
      <p:ext uri="{BB962C8B-B14F-4D97-AF65-F5344CB8AC3E}">
        <p14:creationId xmlns:p14="http://schemas.microsoft.com/office/powerpoint/2010/main" val="2135091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DBPSK</a:t>
            </a:r>
            <a:r>
              <a:rPr lang="el-GR" dirty="0"/>
              <a:t> – </a:t>
            </a:r>
            <a:r>
              <a:rPr lang="el-GR" dirty="0" smtClean="0"/>
              <a:t>Ασύμφωνος </a:t>
            </a:r>
            <a:r>
              <a:rPr lang="el-GR" dirty="0"/>
              <a:t>Δέκτης 1</a:t>
            </a:r>
          </a:p>
        </p:txBody>
      </p:sp>
      <p:sp>
        <p:nvSpPr>
          <p:cNvPr id="3" name="Θέση περιεχομένου 2"/>
          <p:cNvSpPr>
            <a:spLocks noGrp="1"/>
          </p:cNvSpPr>
          <p:nvPr>
            <p:ph idx="1"/>
          </p:nvPr>
        </p:nvSpPr>
        <p:spPr>
          <a:xfrm>
            <a:off x="464156" y="3284984"/>
            <a:ext cx="8229600" cy="2797771"/>
          </a:xfrm>
        </p:spPr>
        <p:txBody>
          <a:bodyPr>
            <a:normAutofit fontScale="62500" lnSpcReduction="20000"/>
          </a:bodyPr>
          <a:lstStyle/>
          <a:p>
            <a:r>
              <a:rPr lang="el-GR" dirty="0"/>
              <a:t>Χρησιμοποιεί ένα τοπικά παραγόμενο φέρον το οποίο είναι σε συμφωνία ως προς τη συχνότητα με το λαμβανόμενο σήμα αλλά όχι απαραίτητα ως προς τη φάση. </a:t>
            </a:r>
          </a:p>
          <a:p>
            <a:r>
              <a:rPr lang="el-GR" dirty="0"/>
              <a:t>Αφού </a:t>
            </a:r>
            <a:r>
              <a:rPr lang="el-GR" dirty="0" err="1"/>
              <a:t>αποδιαμορφωθούν</a:t>
            </a:r>
            <a:r>
              <a:rPr lang="el-GR" dirty="0"/>
              <a:t> και ανιχνευθούν τα διαφορικά κωδικοποιημένα δεδομένα, μέσω ενός δέκτη I/Q PSK, οδηγούνται στον αποκωδικοποιητή ώστε να εξαχθούν τα </a:t>
            </a:r>
            <a:r>
              <a:rPr lang="el-GR" dirty="0" err="1"/>
              <a:t>bits</a:t>
            </a:r>
            <a:r>
              <a:rPr lang="el-GR" dirty="0"/>
              <a:t> Πληροφορίας.</a:t>
            </a:r>
          </a:p>
          <a:p>
            <a:r>
              <a:rPr lang="el-GR" dirty="0"/>
              <a:t>Ο αποκωδικοποιητής υλοποιείται (όπως και ο κωδικοποιητής) με μια πύλη EXNOR και ένα </a:t>
            </a:r>
            <a:r>
              <a:rPr lang="el-GR" dirty="0" err="1"/>
              <a:t>καθυστερητή</a:t>
            </a:r>
            <a:r>
              <a:rPr lang="el-GR" dirty="0"/>
              <a:t>.</a:t>
            </a:r>
          </a:p>
          <a:p>
            <a:r>
              <a:rPr lang="el-GR" dirty="0"/>
              <a:t>Βέλτιστος ως προς </a:t>
            </a:r>
            <a:r>
              <a:rPr lang="el-GR" dirty="0" smtClean="0"/>
              <a:t>BER.</a:t>
            </a:r>
            <a:endParaRPr lang="el-GR" dirty="0"/>
          </a:p>
        </p:txBody>
      </p:sp>
      <p:pic>
        <p:nvPicPr>
          <p:cNvPr id="4" name="Εικόνα 3"/>
          <p:cNvPicPr>
            <a:picLocks noChangeAspect="1"/>
          </p:cNvPicPr>
          <p:nvPr/>
        </p:nvPicPr>
        <p:blipFill>
          <a:blip r:embed="rId2"/>
          <a:stretch>
            <a:fillRect/>
          </a:stretch>
        </p:blipFill>
        <p:spPr>
          <a:xfrm>
            <a:off x="2026699" y="1522183"/>
            <a:ext cx="5090601" cy="1658256"/>
          </a:xfrm>
          <a:prstGeom prst="rect">
            <a:avLst/>
          </a:prstGeom>
        </p:spPr>
      </p:pic>
    </p:spTree>
    <p:extLst>
      <p:ext uri="{BB962C8B-B14F-4D97-AF65-F5344CB8AC3E}">
        <p14:creationId xmlns:p14="http://schemas.microsoft.com/office/powerpoint/2010/main" val="23753595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DBPSK</a:t>
            </a:r>
            <a:r>
              <a:rPr lang="el-GR" dirty="0"/>
              <a:t> – </a:t>
            </a:r>
            <a:r>
              <a:rPr lang="el-GR" dirty="0" smtClean="0"/>
              <a:t>Ασύμφωνος </a:t>
            </a:r>
            <a:r>
              <a:rPr lang="el-GR" dirty="0"/>
              <a:t>Δέκτης </a:t>
            </a:r>
            <a:r>
              <a:rPr lang="el-GR" dirty="0" smtClean="0"/>
              <a:t>2</a:t>
            </a:r>
            <a:endParaRPr lang="el-GR" dirty="0"/>
          </a:p>
        </p:txBody>
      </p:sp>
      <p:sp>
        <p:nvSpPr>
          <p:cNvPr id="5" name="Θέση περιεχομένου 4"/>
          <p:cNvSpPr>
            <a:spLocks noGrp="1"/>
          </p:cNvSpPr>
          <p:nvPr>
            <p:ph idx="1"/>
          </p:nvPr>
        </p:nvSpPr>
        <p:spPr>
          <a:xfrm>
            <a:off x="464156" y="3789040"/>
            <a:ext cx="8229600" cy="2293715"/>
          </a:xfrm>
        </p:spPr>
        <p:txBody>
          <a:bodyPr>
            <a:normAutofit fontScale="70000" lnSpcReduction="20000"/>
          </a:bodyPr>
          <a:lstStyle/>
          <a:p>
            <a:r>
              <a:rPr lang="el-GR" dirty="0"/>
              <a:t>Δεν απαιτεί γνώση της συχνότητας του λαμβανόμενου σήματος. </a:t>
            </a:r>
          </a:p>
          <a:p>
            <a:r>
              <a:rPr lang="el-GR" dirty="0"/>
              <a:t>Ο χρησιμοποιούμενος πολλαπλασιαστής συσχετίζει το λαμβανόμενο σήμα με την καθυστερημένη κατά μια περίοδο συμβόλου έκδοση αυτού. </a:t>
            </a:r>
          </a:p>
          <a:p>
            <a:r>
              <a:rPr lang="el-GR" dirty="0"/>
              <a:t>Η διαδικασία αυτή συνεχίζεται για την υπόλοιπη ακολουθία </a:t>
            </a:r>
            <a:r>
              <a:rPr lang="el-GR" dirty="0" err="1"/>
              <a:t>bits</a:t>
            </a:r>
            <a:r>
              <a:rPr lang="el-GR" dirty="0"/>
              <a:t>.</a:t>
            </a:r>
          </a:p>
          <a:p>
            <a:r>
              <a:rPr lang="el-GR" dirty="0" err="1"/>
              <a:t>Υποβέλτιστος</a:t>
            </a:r>
            <a:r>
              <a:rPr lang="el-GR" dirty="0"/>
              <a:t> ως προς το BER αλλά λιγότερο πολύπλοκος</a:t>
            </a:r>
          </a:p>
          <a:p>
            <a:endParaRPr lang="el-GR" dirty="0"/>
          </a:p>
        </p:txBody>
      </p:sp>
      <p:pic>
        <p:nvPicPr>
          <p:cNvPr id="6" name="Εικόνα 5"/>
          <p:cNvPicPr>
            <a:picLocks noChangeAspect="1"/>
          </p:cNvPicPr>
          <p:nvPr/>
        </p:nvPicPr>
        <p:blipFill>
          <a:blip r:embed="rId2"/>
          <a:stretch>
            <a:fillRect/>
          </a:stretch>
        </p:blipFill>
        <p:spPr>
          <a:xfrm>
            <a:off x="1551170" y="1417638"/>
            <a:ext cx="6041660" cy="2030144"/>
          </a:xfrm>
          <a:prstGeom prst="rect">
            <a:avLst/>
          </a:prstGeom>
        </p:spPr>
      </p:pic>
    </p:spTree>
    <p:extLst>
      <p:ext uri="{BB962C8B-B14F-4D97-AF65-F5344CB8AC3E}">
        <p14:creationId xmlns:p14="http://schemas.microsoft.com/office/powerpoint/2010/main" val="3920854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DPSK</a:t>
            </a:r>
            <a:r>
              <a:rPr lang="el-GR" dirty="0"/>
              <a:t> – </a:t>
            </a:r>
            <a:r>
              <a:rPr lang="el-GR" dirty="0" smtClean="0"/>
              <a:t>Πιθανότητα </a:t>
            </a:r>
            <a:r>
              <a:rPr lang="el-GR" dirty="0"/>
              <a:t>Σφάλματος</a:t>
            </a:r>
          </a:p>
        </p:txBody>
      </p:sp>
      <p:sp>
        <p:nvSpPr>
          <p:cNvPr id="3" name="Θέση περιεχομένου 2"/>
          <p:cNvSpPr>
            <a:spLocks noGrp="1"/>
          </p:cNvSpPr>
          <p:nvPr>
            <p:ph idx="1"/>
          </p:nvPr>
        </p:nvSpPr>
        <p:spPr>
          <a:xfrm>
            <a:off x="464156" y="1556792"/>
            <a:ext cx="8229600" cy="3816424"/>
          </a:xfrm>
        </p:spPr>
        <p:txBody>
          <a:bodyPr>
            <a:normAutofit fontScale="62500" lnSpcReduction="20000"/>
          </a:bodyPr>
          <a:lstStyle/>
          <a:p>
            <a:r>
              <a:rPr lang="el-GR" dirty="0" err="1"/>
              <a:t>To</a:t>
            </a:r>
            <a:r>
              <a:rPr lang="el-GR" dirty="0"/>
              <a:t> DPSK υστερεί σε επιδόσεις συγκρινόμενο με το PSK, αφού τα σφάλματα διαδίδονται και σε γειτονικά σύμβολα εξαιτίας της συσχέτισης μεταξύ των αντίστοιχων </a:t>
            </a:r>
            <a:r>
              <a:rPr lang="el-GR" dirty="0" err="1"/>
              <a:t>κυματομορφών</a:t>
            </a:r>
            <a:r>
              <a:rPr lang="el-GR" dirty="0"/>
              <a:t>.</a:t>
            </a:r>
          </a:p>
          <a:p>
            <a:r>
              <a:rPr lang="el-GR" dirty="0" smtClean="0"/>
              <a:t>Η </a:t>
            </a:r>
            <a:r>
              <a:rPr lang="el-GR" dirty="0"/>
              <a:t>εύρεση της ακριβούς πιθανότητας σφάλματος για το ασύμφωνο Μ-</a:t>
            </a:r>
            <a:r>
              <a:rPr lang="el-GR" dirty="0" err="1"/>
              <a:t>αδικό</a:t>
            </a:r>
            <a:r>
              <a:rPr lang="el-GR" dirty="0"/>
              <a:t> DPSK είναι ιδιαίτερα δύσκολη. Όμως, μπορεί να γίνει σύγκριση με το αντίστοιχο  M-PSK αν ληφθεί υπόψη το γεγονός ότι το τελευταίο συγκρίνει το λαμβανόμενο σήμα με μια `καθαρή' (χωρίς θόρυβο) αναφορά.</a:t>
            </a:r>
          </a:p>
          <a:p>
            <a:r>
              <a:rPr lang="el-GR" dirty="0"/>
              <a:t>Αυτό δεν συμβαίνει στη περίπτωση του DPSK όπου δύο σήματα με θόρυβο συγκρίνονται μεταξύ τους. Έτσι, μπορεί να συμπεράνει κάποιος ότι ο θόρυβος στη περίπτωση του DPSK είναι διπλάσιος από αυτόν του M-PSK οπότε η πιθανότητα σφάλματος θα είναι προσεγγιστικά δύο φορές χειρότερη (περίπου 3 </a:t>
            </a:r>
            <a:r>
              <a:rPr lang="el-GR" dirty="0" err="1"/>
              <a:t>dB</a:t>
            </a:r>
            <a:r>
              <a:rPr lang="el-GR" dirty="0"/>
              <a:t>). Αυτή η επίδοση βελτιώνεται σε υψηλά SNR όπου η επίδραση του θορύβου είναι μικρότερη</a:t>
            </a:r>
            <a:r>
              <a:rPr lang="el-GR" dirty="0" smtClean="0"/>
              <a:t>.</a:t>
            </a:r>
            <a:endParaRPr lang="el-GR" dirty="0"/>
          </a:p>
        </p:txBody>
      </p:sp>
      <p:pic>
        <p:nvPicPr>
          <p:cNvPr id="4" name="Εικόνα 3"/>
          <p:cNvPicPr>
            <a:picLocks noChangeAspect="1"/>
          </p:cNvPicPr>
          <p:nvPr/>
        </p:nvPicPr>
        <p:blipFill>
          <a:blip r:embed="rId2"/>
          <a:stretch>
            <a:fillRect/>
          </a:stretch>
        </p:blipFill>
        <p:spPr>
          <a:xfrm>
            <a:off x="2483768" y="5373216"/>
            <a:ext cx="3494690" cy="622200"/>
          </a:xfrm>
          <a:prstGeom prst="rect">
            <a:avLst/>
          </a:prstGeom>
        </p:spPr>
      </p:pic>
      <p:pic>
        <p:nvPicPr>
          <p:cNvPr id="6" name="Εικόνα 5"/>
          <p:cNvPicPr>
            <a:picLocks noChangeAspect="1"/>
          </p:cNvPicPr>
          <p:nvPr/>
        </p:nvPicPr>
        <p:blipFill rotWithShape="1">
          <a:blip r:embed="rId3"/>
          <a:srcRect l="4656" t="5779"/>
          <a:stretch/>
        </p:blipFill>
        <p:spPr>
          <a:xfrm>
            <a:off x="2483768" y="6021288"/>
            <a:ext cx="1474555" cy="421817"/>
          </a:xfrm>
          <a:prstGeom prst="rect">
            <a:avLst/>
          </a:prstGeom>
        </p:spPr>
      </p:pic>
      <p:sp>
        <p:nvSpPr>
          <p:cNvPr id="7" name="Text Box 6"/>
          <p:cNvSpPr txBox="1">
            <a:spLocks noChangeArrowheads="1"/>
          </p:cNvSpPr>
          <p:nvPr/>
        </p:nvSpPr>
        <p:spPr bwMode="auto">
          <a:xfrm>
            <a:off x="835386" y="5488406"/>
            <a:ext cx="1097059"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l-GR" altLang="el-GR" sz="1800" b="0" i="0" u="none" strike="noStrike" kern="0" cap="none" spc="0" normalizeH="0" baseline="0" noProof="0" dirty="0" smtClean="0">
                <a:ln>
                  <a:noFill/>
                </a:ln>
                <a:solidFill>
                  <a:srgbClr val="000000"/>
                </a:solidFill>
                <a:effectLst/>
                <a:uLnTx/>
                <a:uFillTx/>
                <a:latin typeface="+mn-lt"/>
              </a:rPr>
              <a:t>Σύμφωνο</a:t>
            </a:r>
          </a:p>
        </p:txBody>
      </p:sp>
      <p:sp>
        <p:nvSpPr>
          <p:cNvPr id="8" name="Text Box 8"/>
          <p:cNvSpPr txBox="1">
            <a:spLocks noChangeArrowheads="1"/>
          </p:cNvSpPr>
          <p:nvPr/>
        </p:nvSpPr>
        <p:spPr bwMode="auto">
          <a:xfrm>
            <a:off x="835386" y="6021288"/>
            <a:ext cx="1224955"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l-GR" altLang="el-GR" sz="1800" b="0" i="0" u="none" strike="noStrike" kern="0" cap="none" spc="0" normalizeH="0" baseline="0" noProof="0" dirty="0" smtClean="0">
                <a:ln>
                  <a:noFill/>
                </a:ln>
                <a:solidFill>
                  <a:srgbClr val="000000"/>
                </a:solidFill>
                <a:effectLst/>
                <a:uLnTx/>
                <a:uFillTx/>
                <a:latin typeface="+mn-lt"/>
              </a:rPr>
              <a:t>Ασύμφωνο</a:t>
            </a:r>
          </a:p>
        </p:txBody>
      </p:sp>
    </p:spTree>
    <p:extLst>
      <p:ext uri="{BB962C8B-B14F-4D97-AF65-F5344CB8AC3E}">
        <p14:creationId xmlns:p14="http://schemas.microsoft.com/office/powerpoint/2010/main" val="882044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DPSK</a:t>
            </a:r>
            <a:r>
              <a:rPr lang="el-GR" dirty="0"/>
              <a:t> – </a:t>
            </a:r>
            <a:r>
              <a:rPr lang="el-GR" dirty="0" smtClean="0"/>
              <a:t>Παράδειγμα </a:t>
            </a:r>
            <a:r>
              <a:rPr lang="el-GR" dirty="0"/>
              <a:t>διάδοσης σφάλματος</a:t>
            </a:r>
          </a:p>
        </p:txBody>
      </p:sp>
      <p:pic>
        <p:nvPicPr>
          <p:cNvPr id="4" name="Εικόνα 3"/>
          <p:cNvPicPr>
            <a:picLocks noChangeAspect="1"/>
          </p:cNvPicPr>
          <p:nvPr/>
        </p:nvPicPr>
        <p:blipFill>
          <a:blip r:embed="rId2"/>
          <a:stretch>
            <a:fillRect/>
          </a:stretch>
        </p:blipFill>
        <p:spPr>
          <a:xfrm>
            <a:off x="2151678" y="1697586"/>
            <a:ext cx="4840644" cy="3462828"/>
          </a:xfrm>
          <a:prstGeom prst="rect">
            <a:avLst/>
          </a:prstGeom>
        </p:spPr>
      </p:pic>
    </p:spTree>
    <p:extLst>
      <p:ext uri="{BB962C8B-B14F-4D97-AF65-F5344CB8AC3E}">
        <p14:creationId xmlns:p14="http://schemas.microsoft.com/office/powerpoint/2010/main" val="6629280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PSK</a:t>
            </a:r>
            <a:r>
              <a:rPr lang="el-GR" dirty="0"/>
              <a:t> – </a:t>
            </a:r>
            <a:r>
              <a:rPr lang="el-GR" dirty="0" smtClean="0"/>
              <a:t>Εφαρμογές (1)</a:t>
            </a:r>
            <a:endParaRPr lang="el-GR" dirty="0"/>
          </a:p>
        </p:txBody>
      </p:sp>
      <p:sp>
        <p:nvSpPr>
          <p:cNvPr id="4" name="Θέση περιεχομένου 3"/>
          <p:cNvSpPr>
            <a:spLocks noGrp="1"/>
          </p:cNvSpPr>
          <p:nvPr>
            <p:ph idx="1"/>
          </p:nvPr>
        </p:nvSpPr>
        <p:spPr/>
        <p:txBody>
          <a:bodyPr>
            <a:normAutofit fontScale="70000" lnSpcReduction="20000"/>
          </a:bodyPr>
          <a:lstStyle/>
          <a:p>
            <a:r>
              <a:rPr lang="el-GR" dirty="0"/>
              <a:t>Συστήματα κινητών επικοινωνιών EGPRS (ονομαζόμενα και EDGE ή IMT </a:t>
            </a:r>
            <a:r>
              <a:rPr lang="el-GR" dirty="0" err="1"/>
              <a:t>Single</a:t>
            </a:r>
            <a:r>
              <a:rPr lang="el-GR" dirty="0"/>
              <a:t> </a:t>
            </a:r>
            <a:r>
              <a:rPr lang="el-GR" dirty="0" err="1"/>
              <a:t>Carrier</a:t>
            </a:r>
            <a:r>
              <a:rPr lang="el-GR" dirty="0"/>
              <a:t> (IMT-SC). Τα συστήματα αυτά είναι μια εξέλιξη του GSM και επιτρέπουν μετάδοση σε μεγαλύτερες ταχύτητες, διατηρώντας όμως τη συμβατότητα με το GSM. Αν και το EGPRS μπορεί να θεωρηθεί σαν τεχνολογία κινητών επικοινωνιών 3ης γενιάς (3G) συνήθως αναφέρεται σαν 2.75G.</a:t>
            </a:r>
          </a:p>
          <a:p>
            <a:r>
              <a:rPr lang="el-GR" dirty="0"/>
              <a:t>Συστήματα κινητών επικοινωνιών 3ης γενιάς UMTS, WCDMA, HSDPA.</a:t>
            </a:r>
          </a:p>
          <a:p>
            <a:r>
              <a:rPr lang="el-GR" dirty="0"/>
              <a:t>Επικοινωνίες δεδομένων σε δίκτυο σταθερής τηλεφωνίας (πρότυπο ΙTU-T).</a:t>
            </a:r>
          </a:p>
          <a:p>
            <a:r>
              <a:rPr lang="el-GR" dirty="0"/>
              <a:t>Ασύρματα τοπικά δίκτυα (</a:t>
            </a:r>
            <a:r>
              <a:rPr lang="el-GR" dirty="0" err="1"/>
              <a:t>Wireless</a:t>
            </a:r>
            <a:r>
              <a:rPr lang="el-GR" dirty="0"/>
              <a:t> </a:t>
            </a:r>
            <a:r>
              <a:rPr lang="el-GR" dirty="0" err="1"/>
              <a:t>LANs</a:t>
            </a:r>
            <a:r>
              <a:rPr lang="el-GR" dirty="0"/>
              <a:t>) σύμφωνα με τα πρότυπα 802.11b και 802.11g.</a:t>
            </a:r>
          </a:p>
          <a:p>
            <a:r>
              <a:rPr lang="el-GR" dirty="0"/>
              <a:t>Δορυφορικές επικοινωνίες</a:t>
            </a:r>
            <a:r>
              <a:rPr lang="el-GR" dirty="0" smtClean="0"/>
              <a:t>.</a:t>
            </a:r>
            <a:endParaRPr lang="el-GR" dirty="0"/>
          </a:p>
        </p:txBody>
      </p:sp>
    </p:spTree>
    <p:extLst>
      <p:ext uri="{BB962C8B-B14F-4D97-AF65-F5344CB8AC3E}">
        <p14:creationId xmlns:p14="http://schemas.microsoft.com/office/powerpoint/2010/main" val="37000938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PSK</a:t>
            </a:r>
            <a:r>
              <a:rPr lang="el-GR" dirty="0"/>
              <a:t> – </a:t>
            </a:r>
            <a:r>
              <a:rPr lang="el-GR" dirty="0" smtClean="0"/>
              <a:t>Εφαρμογές (2)</a:t>
            </a:r>
            <a:endParaRPr lang="el-GR" dirty="0"/>
          </a:p>
        </p:txBody>
      </p:sp>
      <p:sp>
        <p:nvSpPr>
          <p:cNvPr id="4" name="Θέση περιεχομένου 3"/>
          <p:cNvSpPr>
            <a:spLocks noGrp="1"/>
          </p:cNvSpPr>
          <p:nvPr>
            <p:ph idx="1"/>
          </p:nvPr>
        </p:nvSpPr>
        <p:spPr/>
        <p:txBody>
          <a:bodyPr>
            <a:normAutofit fontScale="85000" lnSpcReduction="10000"/>
          </a:bodyPr>
          <a:lstStyle/>
          <a:p>
            <a:r>
              <a:rPr lang="el-GR" dirty="0"/>
              <a:t>Σε βιομετρικά διαβατήρια, πιστωτικές κάρτες και γενικά σε περιπτώσεις αναγνώρισης με χρήση ραδιοσυχνοτήτων (</a:t>
            </a:r>
            <a:r>
              <a:rPr lang="el-GR" dirty="0" err="1"/>
              <a:t>Radio-frequency</a:t>
            </a:r>
            <a:r>
              <a:rPr lang="el-GR" dirty="0"/>
              <a:t> </a:t>
            </a:r>
            <a:r>
              <a:rPr lang="el-GR" dirty="0" err="1"/>
              <a:t>identification</a:t>
            </a:r>
            <a:r>
              <a:rPr lang="el-GR" dirty="0"/>
              <a:t>-RFID).</a:t>
            </a:r>
          </a:p>
          <a:p>
            <a:r>
              <a:rPr lang="el-GR" dirty="0"/>
              <a:t>Στο σύστημα ασύρματης επικοινωνίας </a:t>
            </a:r>
            <a:r>
              <a:rPr lang="el-GR" dirty="0" err="1"/>
              <a:t>Bluetooth</a:t>
            </a:r>
            <a:r>
              <a:rPr lang="el-GR" dirty="0"/>
              <a:t> 2.</a:t>
            </a:r>
          </a:p>
          <a:p>
            <a:r>
              <a:rPr lang="el-GR" dirty="0"/>
              <a:t>Στα συστήματα επίγειας και δορυφορικής ψηφιακής τηλεόρασης (DVB-T, DVB-RCS).</a:t>
            </a:r>
          </a:p>
          <a:p>
            <a:r>
              <a:rPr lang="el-GR" dirty="0"/>
              <a:t>Στα συστήματα ασύρματης επικοινωνίας </a:t>
            </a:r>
            <a:r>
              <a:rPr lang="el-GR" dirty="0" err="1"/>
              <a:t>Worldwide</a:t>
            </a:r>
            <a:r>
              <a:rPr lang="el-GR" dirty="0"/>
              <a:t> </a:t>
            </a:r>
            <a:r>
              <a:rPr lang="el-GR" dirty="0" err="1"/>
              <a:t>Interoperability</a:t>
            </a:r>
            <a:r>
              <a:rPr lang="el-GR" dirty="0"/>
              <a:t> for </a:t>
            </a:r>
            <a:r>
              <a:rPr lang="el-GR" dirty="0" err="1"/>
              <a:t>Microwave</a:t>
            </a:r>
            <a:r>
              <a:rPr lang="el-GR" dirty="0"/>
              <a:t> Access-</a:t>
            </a:r>
            <a:r>
              <a:rPr lang="el-GR" dirty="0" err="1"/>
              <a:t>WiMAX</a:t>
            </a:r>
            <a:r>
              <a:rPr lang="el-GR" dirty="0"/>
              <a:t>.</a:t>
            </a:r>
          </a:p>
        </p:txBody>
      </p:sp>
    </p:spTree>
    <p:extLst>
      <p:ext uri="{BB962C8B-B14F-4D97-AF65-F5344CB8AC3E}">
        <p14:creationId xmlns:p14="http://schemas.microsoft.com/office/powerpoint/2010/main" val="27734910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Quadrature Amplitude Modulation (QAM)</a:t>
            </a:r>
            <a:endParaRPr lang="el-GR" dirty="0"/>
          </a:p>
        </p:txBody>
      </p:sp>
      <p:pic>
        <p:nvPicPr>
          <p:cNvPr id="4" name="Εικόνα 3"/>
          <p:cNvPicPr>
            <a:picLocks noChangeAspect="1"/>
          </p:cNvPicPr>
          <p:nvPr/>
        </p:nvPicPr>
        <p:blipFill>
          <a:blip r:embed="rId2"/>
          <a:stretch>
            <a:fillRect/>
          </a:stretch>
        </p:blipFill>
        <p:spPr>
          <a:xfrm>
            <a:off x="755650" y="1700808"/>
            <a:ext cx="5151566" cy="2914141"/>
          </a:xfrm>
          <a:prstGeom prst="rect">
            <a:avLst/>
          </a:prstGeom>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678" y="4231673"/>
            <a:ext cx="2433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9"/>
          <p:cNvSpPr>
            <a:spLocks noChangeArrowheads="1"/>
          </p:cNvSpPr>
          <p:nvPr/>
        </p:nvSpPr>
        <p:spPr bwMode="auto">
          <a:xfrm>
            <a:off x="5158482" y="4221088"/>
            <a:ext cx="360040" cy="357720"/>
          </a:xfrm>
          <a:prstGeom prst="rightArrow">
            <a:avLst>
              <a:gd name="adj1" fmla="val 50000"/>
              <a:gd name="adj2" fmla="val 41728"/>
            </a:avLst>
          </a:prstGeom>
          <a:solidFill>
            <a:schemeClr val="accent1"/>
          </a:solidFill>
          <a:ln w="9525">
            <a:solidFill>
              <a:schemeClr val="tx2"/>
            </a:solidFill>
            <a:miter lim="800000"/>
            <a:headEnd/>
            <a:tailEnd/>
          </a:ln>
        </p:spPr>
        <p:txBody>
          <a:bodyPr wrap="square" lIns="90000" tIns="46800" rIns="90000" bIns="46800" anchor="ctr">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el-GR" altLang="el-GR"/>
          </a:p>
        </p:txBody>
      </p:sp>
      <p:pic>
        <p:nvPicPr>
          <p:cNvPr id="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898119"/>
            <a:ext cx="14192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673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Εικόνα 13"/>
          <p:cNvPicPr>
            <a:picLocks noChangeAspect="1"/>
          </p:cNvPicPr>
          <p:nvPr/>
        </p:nvPicPr>
        <p:blipFill>
          <a:blip r:embed="rId2"/>
          <a:stretch>
            <a:fillRect/>
          </a:stretch>
        </p:blipFill>
        <p:spPr>
          <a:xfrm>
            <a:off x="3059832" y="4365104"/>
            <a:ext cx="5626968" cy="2062299"/>
          </a:xfrm>
          <a:prstGeom prst="rect">
            <a:avLst/>
          </a:prstGeom>
        </p:spPr>
      </p:pic>
      <p:sp>
        <p:nvSpPr>
          <p:cNvPr id="2" name="Τίτλος 1"/>
          <p:cNvSpPr>
            <a:spLocks noGrp="1"/>
          </p:cNvSpPr>
          <p:nvPr>
            <p:ph type="title"/>
          </p:nvPr>
        </p:nvSpPr>
        <p:spPr/>
        <p:txBody>
          <a:bodyPr>
            <a:normAutofit fontScale="90000"/>
          </a:bodyPr>
          <a:lstStyle/>
          <a:p>
            <a:r>
              <a:rPr lang="el-GR" dirty="0"/>
              <a:t>Διαμόρφωση ολίσθησης φάσης (</a:t>
            </a:r>
            <a:r>
              <a:rPr lang="el-GR" dirty="0" err="1"/>
              <a:t>Phase</a:t>
            </a:r>
            <a:r>
              <a:rPr lang="el-GR" dirty="0"/>
              <a:t> </a:t>
            </a:r>
            <a:r>
              <a:rPr lang="el-GR" dirty="0" err="1"/>
              <a:t>Shift</a:t>
            </a:r>
            <a:r>
              <a:rPr lang="el-GR" dirty="0"/>
              <a:t> </a:t>
            </a:r>
            <a:r>
              <a:rPr lang="el-GR" dirty="0" err="1"/>
              <a:t>Keying</a:t>
            </a:r>
            <a:r>
              <a:rPr lang="el-GR" dirty="0"/>
              <a:t>-PSK)</a:t>
            </a:r>
          </a:p>
        </p:txBody>
      </p:sp>
      <p:pic>
        <p:nvPicPr>
          <p:cNvPr id="4" name="Εικόνα 3"/>
          <p:cNvPicPr>
            <a:picLocks noChangeAspect="1"/>
          </p:cNvPicPr>
          <p:nvPr/>
        </p:nvPicPr>
        <p:blipFill>
          <a:blip r:embed="rId3"/>
          <a:stretch>
            <a:fillRect/>
          </a:stretch>
        </p:blipFill>
        <p:spPr>
          <a:xfrm>
            <a:off x="457200" y="1628800"/>
            <a:ext cx="6828112" cy="823031"/>
          </a:xfrm>
          <a:prstGeom prst="rect">
            <a:avLst/>
          </a:prstGeom>
        </p:spPr>
      </p:pic>
      <p:pic>
        <p:nvPicPr>
          <p:cNvPr id="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2895981"/>
            <a:ext cx="9810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8213" y="3706139"/>
            <a:ext cx="130968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2"/>
          <p:cNvSpPr txBox="1">
            <a:spLocks noChangeArrowheads="1"/>
          </p:cNvSpPr>
          <p:nvPr/>
        </p:nvSpPr>
        <p:spPr bwMode="auto">
          <a:xfrm>
            <a:off x="457200" y="3706139"/>
            <a:ext cx="2163391"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l-GR" altLang="el-GR" dirty="0">
                <a:latin typeface="+mn-lt"/>
              </a:rPr>
              <a:t>Σταθερή </a:t>
            </a:r>
            <a:r>
              <a:rPr lang="el-GR" altLang="el-GR" dirty="0" err="1">
                <a:latin typeface="+mn-lt"/>
              </a:rPr>
              <a:t>περιβάλλουσα</a:t>
            </a:r>
            <a:endParaRPr lang="el-GR" altLang="el-GR" dirty="0">
              <a:latin typeface="+mn-lt"/>
            </a:endParaRPr>
          </a:p>
          <a:p>
            <a:pPr eaLnBrk="1" hangingPunct="1"/>
            <a:r>
              <a:rPr lang="en-US" altLang="el-GR" dirty="0">
                <a:latin typeface="+mn-lt"/>
              </a:rPr>
              <a:t>(Constant Envelope)</a:t>
            </a:r>
            <a:endParaRPr lang="el-GR" altLang="el-GR" dirty="0">
              <a:latin typeface="+mn-lt"/>
            </a:endParaRPr>
          </a:p>
        </p:txBody>
      </p:sp>
      <p:sp>
        <p:nvSpPr>
          <p:cNvPr id="10" name="AutoShape 17"/>
          <p:cNvSpPr>
            <a:spLocks noChangeArrowheads="1"/>
          </p:cNvSpPr>
          <p:nvPr/>
        </p:nvSpPr>
        <p:spPr bwMode="auto">
          <a:xfrm>
            <a:off x="2833291" y="3819437"/>
            <a:ext cx="298549" cy="257636"/>
          </a:xfrm>
          <a:prstGeom prst="rightArrow">
            <a:avLst>
              <a:gd name="adj1" fmla="val 50000"/>
              <a:gd name="adj2" fmla="val 39868"/>
            </a:avLst>
          </a:prstGeom>
          <a:solidFill>
            <a:schemeClr val="accent1"/>
          </a:solidFill>
          <a:ln w="9525">
            <a:solidFill>
              <a:schemeClr val="tx2"/>
            </a:solidFill>
            <a:miter lim="800000"/>
            <a:headEnd/>
            <a:tailEnd/>
          </a:ln>
        </p:spPr>
        <p:txBody>
          <a:bodyPr wrap="square" lIns="90000" tIns="46800" rIns="90000" bIns="46800" anchor="ctr">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el-GR" altLang="el-GR"/>
          </a:p>
        </p:txBody>
      </p:sp>
      <p:sp>
        <p:nvSpPr>
          <p:cNvPr id="11" name="Text Box 15"/>
          <p:cNvSpPr txBox="1">
            <a:spLocks noChangeArrowheads="1"/>
          </p:cNvSpPr>
          <p:nvPr/>
        </p:nvSpPr>
        <p:spPr bwMode="auto">
          <a:xfrm>
            <a:off x="462355" y="5111905"/>
            <a:ext cx="2162941"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l-GR" altLang="el-GR" dirty="0">
                <a:latin typeface="+mn-lt"/>
              </a:rPr>
              <a:t>Ίση Ενέργεια συμβόλων</a:t>
            </a:r>
          </a:p>
        </p:txBody>
      </p:sp>
      <p:pic>
        <p:nvPicPr>
          <p:cNvPr id="13" name="Εικόνα 12"/>
          <p:cNvPicPr>
            <a:picLocks noChangeAspect="1"/>
          </p:cNvPicPr>
          <p:nvPr/>
        </p:nvPicPr>
        <p:blipFill>
          <a:blip r:embed="rId6"/>
          <a:stretch>
            <a:fillRect/>
          </a:stretch>
        </p:blipFill>
        <p:spPr>
          <a:xfrm>
            <a:off x="501053" y="2685224"/>
            <a:ext cx="5096698" cy="743776"/>
          </a:xfrm>
          <a:prstGeom prst="rect">
            <a:avLst/>
          </a:prstGeom>
        </p:spPr>
      </p:pic>
      <p:sp>
        <p:nvSpPr>
          <p:cNvPr id="15" name="AutoShape 17"/>
          <p:cNvSpPr>
            <a:spLocks noChangeArrowheads="1"/>
          </p:cNvSpPr>
          <p:nvPr/>
        </p:nvSpPr>
        <p:spPr bwMode="auto">
          <a:xfrm>
            <a:off x="2833291" y="5153454"/>
            <a:ext cx="298549" cy="257636"/>
          </a:xfrm>
          <a:prstGeom prst="rightArrow">
            <a:avLst>
              <a:gd name="adj1" fmla="val 50000"/>
              <a:gd name="adj2" fmla="val 39868"/>
            </a:avLst>
          </a:prstGeom>
          <a:solidFill>
            <a:schemeClr val="accent1"/>
          </a:solidFill>
          <a:ln w="9525">
            <a:solidFill>
              <a:schemeClr val="tx2"/>
            </a:solidFill>
            <a:miter lim="800000"/>
            <a:headEnd/>
            <a:tailEnd/>
          </a:ln>
        </p:spPr>
        <p:txBody>
          <a:bodyPr wrap="square" lIns="90000" tIns="46800" rIns="90000" bIns="46800" anchor="ctr">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el-GR" altLang="el-GR"/>
          </a:p>
        </p:txBody>
      </p:sp>
    </p:spTree>
    <p:extLst>
      <p:ext uri="{BB962C8B-B14F-4D97-AF65-F5344CB8AC3E}">
        <p14:creationId xmlns:p14="http://schemas.microsoft.com/office/powerpoint/2010/main" val="37625175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Ορθογώνιοι αστερισμοί </a:t>
            </a:r>
            <a:r>
              <a:rPr lang="en-US" dirty="0" smtClean="0"/>
              <a:t>QAM</a:t>
            </a:r>
            <a:r>
              <a:rPr lang="el-GR" dirty="0" smtClean="0"/>
              <a:t> (1)</a:t>
            </a:r>
            <a:endParaRPr lang="el-GR" dirty="0"/>
          </a:p>
        </p:txBody>
      </p:sp>
      <p:sp>
        <p:nvSpPr>
          <p:cNvPr id="3" name="Θέση περιεχομένου 2"/>
          <p:cNvSpPr>
            <a:spLocks noGrp="1"/>
          </p:cNvSpPr>
          <p:nvPr>
            <p:ph idx="1"/>
          </p:nvPr>
        </p:nvSpPr>
        <p:spPr>
          <a:xfrm>
            <a:off x="464156" y="1556793"/>
            <a:ext cx="8229600" cy="648071"/>
          </a:xfrm>
        </p:spPr>
        <p:txBody>
          <a:bodyPr>
            <a:normAutofit fontScale="70000" lnSpcReduction="20000"/>
          </a:bodyPr>
          <a:lstStyle/>
          <a:p>
            <a:r>
              <a:rPr lang="el-GR" dirty="0"/>
              <a:t>Δημιουργούνται από 2 ΡΑΜ σήματα, που διαμορφώνουν την Ι και την Q </a:t>
            </a:r>
            <a:r>
              <a:rPr lang="el-GR" dirty="0" smtClean="0"/>
              <a:t>συνιστώσα</a:t>
            </a:r>
            <a:endParaRPr lang="el-GR" dirty="0"/>
          </a:p>
        </p:txBody>
      </p:sp>
      <p:pic>
        <p:nvPicPr>
          <p:cNvPr id="4" name="Εικόνα 3"/>
          <p:cNvPicPr>
            <a:picLocks noChangeAspect="1"/>
          </p:cNvPicPr>
          <p:nvPr/>
        </p:nvPicPr>
        <p:blipFill>
          <a:blip r:embed="rId2"/>
          <a:stretch>
            <a:fillRect/>
          </a:stretch>
        </p:blipFill>
        <p:spPr>
          <a:xfrm>
            <a:off x="683618" y="2344019"/>
            <a:ext cx="4547702" cy="883880"/>
          </a:xfrm>
          <a:prstGeom prst="rect">
            <a:avLst/>
          </a:prstGeom>
        </p:spPr>
      </p:pic>
      <p:pic>
        <p:nvPicPr>
          <p:cNvPr id="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618" y="3521645"/>
            <a:ext cx="8715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3531964"/>
            <a:ext cx="87153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5"/>
          <p:cNvSpPr>
            <a:spLocks noChangeArrowheads="1"/>
          </p:cNvSpPr>
          <p:nvPr/>
        </p:nvSpPr>
        <p:spPr bwMode="auto">
          <a:xfrm>
            <a:off x="2699743" y="3576414"/>
            <a:ext cx="431800" cy="144462"/>
          </a:xfrm>
          <a:prstGeom prst="rightArrow">
            <a:avLst>
              <a:gd name="adj1" fmla="val 50000"/>
              <a:gd name="adj2" fmla="val 74726"/>
            </a:avLst>
          </a:prstGeom>
          <a:solidFill>
            <a:schemeClr val="accent1"/>
          </a:solidFill>
          <a:ln w="9525">
            <a:solidFill>
              <a:schemeClr val="tx2"/>
            </a:solidFill>
            <a:miter lim="800000"/>
            <a:headEnd/>
            <a:tailEnd/>
          </a:ln>
        </p:spPr>
        <p:txBody>
          <a:bodyPr wrap="none" lIns="90000" tIns="46800" rIns="90000" bIns="46800" anchor="ctr">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el-GR" altLang="el-GR"/>
          </a:p>
        </p:txBody>
      </p:sp>
      <p:pic>
        <p:nvPicPr>
          <p:cNvPr id="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005" y="3501008"/>
            <a:ext cx="1968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περιεχομένου 2"/>
          <p:cNvSpPr txBox="1">
            <a:spLocks/>
          </p:cNvSpPr>
          <p:nvPr/>
        </p:nvSpPr>
        <p:spPr>
          <a:xfrm>
            <a:off x="464156" y="4067839"/>
            <a:ext cx="8229600" cy="2097465"/>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a:t>Οι ορθογώνιοι αστερισμοί αν και -συγκρινόμενοι με τους μη-ορθογώνιους γενικά παρουσιάζουν χειρότερες επιδόσεις (για M&gt;16), χρησιμοποιούνται πολύ συχνά στην πράξη αφού έχουν το πλεονέκτημα της εύκολης διαμόρφωσης και </a:t>
            </a:r>
            <a:r>
              <a:rPr lang="el-GR" dirty="0" err="1"/>
              <a:t>αποδιαμόρφωσης</a:t>
            </a:r>
            <a:r>
              <a:rPr lang="el-GR" dirty="0"/>
              <a:t>.</a:t>
            </a:r>
          </a:p>
          <a:p>
            <a:r>
              <a:rPr lang="el-GR" dirty="0" smtClean="0"/>
              <a:t>Οι </a:t>
            </a:r>
            <a:r>
              <a:rPr lang="el-GR" dirty="0"/>
              <a:t>ορθογώνιοι αστερισμοί με Κ άρτιο αριθμό ονομάζονται τετραγωνικοί (</a:t>
            </a:r>
            <a:r>
              <a:rPr lang="el-GR" dirty="0" err="1"/>
              <a:t>squared</a:t>
            </a:r>
            <a:r>
              <a:rPr lang="el-GR" dirty="0"/>
              <a:t>).</a:t>
            </a:r>
          </a:p>
        </p:txBody>
      </p:sp>
    </p:spTree>
    <p:extLst>
      <p:ext uri="{BB962C8B-B14F-4D97-AF65-F5344CB8AC3E}">
        <p14:creationId xmlns:p14="http://schemas.microsoft.com/office/powerpoint/2010/main" val="2466422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Ορθογώνιοι αστερισμοί </a:t>
            </a:r>
            <a:r>
              <a:rPr lang="en-US" dirty="0"/>
              <a:t>QAM </a:t>
            </a:r>
            <a:r>
              <a:rPr lang="en-US" dirty="0" smtClean="0"/>
              <a:t>(</a:t>
            </a:r>
            <a:r>
              <a:rPr lang="el-GR" dirty="0" smtClean="0"/>
              <a:t>2</a:t>
            </a:r>
            <a:r>
              <a:rPr lang="en-US" dirty="0" smtClean="0"/>
              <a:t>)</a:t>
            </a:r>
            <a:endParaRPr lang="el-GR" dirty="0"/>
          </a:p>
        </p:txBody>
      </p:sp>
      <p:pic>
        <p:nvPicPr>
          <p:cNvPr id="4" name="Εικόνα 3"/>
          <p:cNvPicPr>
            <a:picLocks noChangeAspect="1"/>
          </p:cNvPicPr>
          <p:nvPr/>
        </p:nvPicPr>
        <p:blipFill>
          <a:blip r:embed="rId2"/>
          <a:stretch>
            <a:fillRect/>
          </a:stretch>
        </p:blipFill>
        <p:spPr>
          <a:xfrm>
            <a:off x="323528" y="2294578"/>
            <a:ext cx="4949250" cy="2808312"/>
          </a:xfrm>
          <a:prstGeom prst="rect">
            <a:avLst/>
          </a:prstGeom>
        </p:spPr>
      </p:pic>
      <p:pic>
        <p:nvPicPr>
          <p:cNvPr id="5" name="Εικόνα 4"/>
          <p:cNvPicPr>
            <a:picLocks noChangeAspect="1"/>
          </p:cNvPicPr>
          <p:nvPr/>
        </p:nvPicPr>
        <p:blipFill>
          <a:blip r:embed="rId3"/>
          <a:stretch>
            <a:fillRect/>
          </a:stretch>
        </p:blipFill>
        <p:spPr>
          <a:xfrm>
            <a:off x="6011405" y="2215262"/>
            <a:ext cx="2784618" cy="2966945"/>
          </a:xfrm>
          <a:prstGeom prst="rect">
            <a:avLst/>
          </a:prstGeom>
        </p:spPr>
      </p:pic>
    </p:spTree>
    <p:extLst>
      <p:ext uri="{BB962C8B-B14F-4D97-AF65-F5344CB8AC3E}">
        <p14:creationId xmlns:p14="http://schemas.microsoft.com/office/powerpoint/2010/main" val="2284797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Μη-Ορθογώνιοι αστερισμοί </a:t>
            </a:r>
            <a:r>
              <a:rPr lang="en-US" dirty="0"/>
              <a:t>QAM</a:t>
            </a:r>
            <a:endParaRPr lang="el-GR" dirty="0"/>
          </a:p>
        </p:txBody>
      </p:sp>
      <p:pic>
        <p:nvPicPr>
          <p:cNvPr id="3" name="Εικόνα 2"/>
          <p:cNvPicPr>
            <a:picLocks noChangeAspect="1"/>
          </p:cNvPicPr>
          <p:nvPr/>
        </p:nvPicPr>
        <p:blipFill>
          <a:blip r:embed="rId2"/>
          <a:stretch>
            <a:fillRect/>
          </a:stretch>
        </p:blipFill>
        <p:spPr>
          <a:xfrm>
            <a:off x="458262" y="2060848"/>
            <a:ext cx="4038680" cy="3456384"/>
          </a:xfrm>
          <a:prstGeom prst="rect">
            <a:avLst/>
          </a:prstGeom>
        </p:spPr>
      </p:pic>
      <p:sp>
        <p:nvSpPr>
          <p:cNvPr id="4" name="Line 7"/>
          <p:cNvSpPr>
            <a:spLocks noChangeShapeType="1"/>
          </p:cNvSpPr>
          <p:nvPr/>
        </p:nvSpPr>
        <p:spPr bwMode="auto">
          <a:xfrm flipH="1">
            <a:off x="3851350" y="3139703"/>
            <a:ext cx="360362" cy="649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l-GR"/>
          </a:p>
        </p:txBody>
      </p:sp>
      <p:sp>
        <p:nvSpPr>
          <p:cNvPr id="5" name="Text Box 8"/>
          <p:cNvSpPr txBox="1">
            <a:spLocks noChangeArrowheads="1"/>
          </p:cNvSpPr>
          <p:nvPr/>
        </p:nvSpPr>
        <p:spPr bwMode="auto">
          <a:xfrm>
            <a:off x="3779912" y="2780928"/>
            <a:ext cx="115212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spcBef>
                <a:spcPct val="50000"/>
              </a:spcBef>
            </a:pPr>
            <a:r>
              <a:rPr lang="el-GR" altLang="el-GR" dirty="0">
                <a:latin typeface="+mn-lt"/>
              </a:rPr>
              <a:t>Βέλτιστος</a:t>
            </a:r>
          </a:p>
        </p:txBody>
      </p:sp>
      <p:pic>
        <p:nvPicPr>
          <p:cNvPr id="6" name="Εικόνα 5"/>
          <p:cNvPicPr>
            <a:picLocks noChangeAspect="1"/>
          </p:cNvPicPr>
          <p:nvPr/>
        </p:nvPicPr>
        <p:blipFill>
          <a:blip r:embed="rId3"/>
          <a:stretch>
            <a:fillRect/>
          </a:stretch>
        </p:blipFill>
        <p:spPr>
          <a:xfrm>
            <a:off x="4932040" y="3572687"/>
            <a:ext cx="3795707" cy="1944545"/>
          </a:xfrm>
          <a:prstGeom prst="rect">
            <a:avLst/>
          </a:prstGeom>
        </p:spPr>
      </p:pic>
    </p:spTree>
    <p:extLst>
      <p:ext uri="{BB962C8B-B14F-4D97-AF65-F5344CB8AC3E}">
        <p14:creationId xmlns:p14="http://schemas.microsoft.com/office/powerpoint/2010/main" val="14826808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Αστερισμοί 32-</a:t>
            </a:r>
            <a:r>
              <a:rPr lang="en-US" dirty="0"/>
              <a:t>QAM</a:t>
            </a:r>
            <a:endParaRPr lang="el-GR" dirty="0"/>
          </a:p>
        </p:txBody>
      </p:sp>
      <p:pic>
        <p:nvPicPr>
          <p:cNvPr id="3" name="Εικόνα 2"/>
          <p:cNvPicPr>
            <a:picLocks noChangeAspect="1"/>
          </p:cNvPicPr>
          <p:nvPr/>
        </p:nvPicPr>
        <p:blipFill>
          <a:blip r:embed="rId2"/>
          <a:stretch>
            <a:fillRect/>
          </a:stretch>
        </p:blipFill>
        <p:spPr>
          <a:xfrm>
            <a:off x="688511" y="1929254"/>
            <a:ext cx="7766977" cy="2999492"/>
          </a:xfrm>
          <a:prstGeom prst="rect">
            <a:avLst/>
          </a:prstGeom>
        </p:spPr>
      </p:pic>
    </p:spTree>
    <p:extLst>
      <p:ext uri="{BB962C8B-B14F-4D97-AF65-F5344CB8AC3E}">
        <p14:creationId xmlns:p14="http://schemas.microsoft.com/office/powerpoint/2010/main" val="3086076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Πιθανότητα σφάλματος </a:t>
            </a:r>
            <a:r>
              <a:rPr lang="en-US" dirty="0" smtClean="0"/>
              <a:t>QAM</a:t>
            </a:r>
            <a:r>
              <a:rPr lang="el-GR" dirty="0" smtClean="0"/>
              <a:t> (1)</a:t>
            </a:r>
            <a:endParaRPr lang="el-GR" dirty="0"/>
          </a:p>
        </p:txBody>
      </p:sp>
      <p:sp>
        <p:nvSpPr>
          <p:cNvPr id="3" name="Θέση περιεχομένου 2"/>
          <p:cNvSpPr>
            <a:spLocks noGrp="1"/>
          </p:cNvSpPr>
          <p:nvPr>
            <p:ph idx="1"/>
          </p:nvPr>
        </p:nvSpPr>
        <p:spPr>
          <a:xfrm>
            <a:off x="464156" y="1556793"/>
            <a:ext cx="8229600" cy="720079"/>
          </a:xfrm>
        </p:spPr>
        <p:txBody>
          <a:bodyPr>
            <a:normAutofit fontScale="70000" lnSpcReduction="20000"/>
          </a:bodyPr>
          <a:lstStyle/>
          <a:p>
            <a:r>
              <a:rPr lang="el-GR" dirty="0"/>
              <a:t>Για την περίπτωση του τετραγωνικού M-QAM (δηλαδή όταν το Μ είναι άρτιο) η πιθανότητα σωστής απόφασης θα </a:t>
            </a:r>
            <a:r>
              <a:rPr lang="el-GR" dirty="0" smtClean="0"/>
              <a:t>είναι:</a:t>
            </a:r>
            <a:endParaRPr lang="el-GR"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455466"/>
            <a:ext cx="15287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6788" y="2276872"/>
            <a:ext cx="3532187"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Θέση περιεχομένου 2"/>
          <p:cNvSpPr txBox="1">
            <a:spLocks/>
          </p:cNvSpPr>
          <p:nvPr/>
        </p:nvSpPr>
        <p:spPr>
          <a:xfrm>
            <a:off x="464156" y="3071149"/>
            <a:ext cx="8229600" cy="429859"/>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200" dirty="0"/>
              <a:t>Η πιθανότητα σφάλματος συμβόλου θα </a:t>
            </a:r>
            <a:r>
              <a:rPr lang="el-GR" sz="2200" dirty="0" smtClean="0"/>
              <a:t>είναι:</a:t>
            </a:r>
            <a:endParaRPr lang="el-GR" sz="2200" dirty="0"/>
          </a:p>
        </p:txBody>
      </p:sp>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976" y="3713184"/>
            <a:ext cx="2730048" cy="38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περιεχομένου 2"/>
          <p:cNvSpPr txBox="1">
            <a:spLocks/>
          </p:cNvSpPr>
          <p:nvPr/>
        </p:nvSpPr>
        <p:spPr>
          <a:xfrm>
            <a:off x="464156" y="4310056"/>
            <a:ext cx="8229600" cy="816744"/>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200" dirty="0"/>
              <a:t>Γενική σχέση που περιλαμβάνει όλες τις περιπτώσεις των ορθογώνιων αστερισμών (τετραγωνικών και μη) όταν </a:t>
            </a:r>
            <a:r>
              <a:rPr lang="el-GR" sz="2200" dirty="0" smtClean="0"/>
              <a:t>M&gt;4:</a:t>
            </a:r>
            <a:endParaRPr lang="el-GR" sz="2200" dirty="0"/>
          </a:p>
        </p:txBody>
      </p:sp>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9625" y="5338975"/>
            <a:ext cx="498475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2830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Πιθανότητα σφάλματος </a:t>
            </a:r>
            <a:r>
              <a:rPr lang="en-US" dirty="0"/>
              <a:t>QAM </a:t>
            </a:r>
            <a:r>
              <a:rPr lang="en-US" dirty="0" smtClean="0"/>
              <a:t>(</a:t>
            </a:r>
            <a:r>
              <a:rPr lang="el-GR" dirty="0" smtClean="0"/>
              <a:t>2</a:t>
            </a:r>
            <a:r>
              <a:rPr lang="en-US" dirty="0" smtClean="0"/>
              <a:t>)</a:t>
            </a:r>
            <a:endParaRPr lang="el-GR" dirty="0"/>
          </a:p>
        </p:txBody>
      </p:sp>
      <p:sp>
        <p:nvSpPr>
          <p:cNvPr id="3" name="Θέση περιεχομένου 2"/>
          <p:cNvSpPr>
            <a:spLocks noGrp="1"/>
          </p:cNvSpPr>
          <p:nvPr>
            <p:ph idx="1"/>
          </p:nvPr>
        </p:nvSpPr>
        <p:spPr>
          <a:xfrm>
            <a:off x="464156" y="1556793"/>
            <a:ext cx="8229600" cy="3816424"/>
          </a:xfrm>
        </p:spPr>
        <p:txBody>
          <a:bodyPr>
            <a:normAutofit fontScale="77500" lnSpcReduction="20000"/>
          </a:bodyPr>
          <a:lstStyle/>
          <a:p>
            <a:r>
              <a:rPr lang="el-GR" dirty="0"/>
              <a:t>Για τους μη-τετραγωνικούς ορθογώνιους αστερισμούς είναι δυσκολότερη η εύρεση της ακριβούς πιθανότητας σφάλματος συμβόλου, ενώ η πιθανότητα σφάλματος </a:t>
            </a:r>
            <a:r>
              <a:rPr lang="el-GR" dirty="0" err="1"/>
              <a:t>bit</a:t>
            </a:r>
            <a:r>
              <a:rPr lang="el-GR" dirty="0"/>
              <a:t> εξαρτάται από την </a:t>
            </a:r>
            <a:r>
              <a:rPr lang="el-GR" dirty="0" err="1"/>
              <a:t>αντιστοίχηση</a:t>
            </a:r>
            <a:r>
              <a:rPr lang="el-GR" dirty="0"/>
              <a:t> των </a:t>
            </a:r>
            <a:r>
              <a:rPr lang="el-GR" dirty="0" err="1"/>
              <a:t>bits</a:t>
            </a:r>
            <a:r>
              <a:rPr lang="el-GR" dirty="0"/>
              <a:t> σε σύμβολα στον αστερισμό (κώδικας </a:t>
            </a:r>
            <a:r>
              <a:rPr lang="el-GR" dirty="0" err="1"/>
              <a:t>Gray</a:t>
            </a:r>
            <a:r>
              <a:rPr lang="el-GR" dirty="0"/>
              <a:t> δεν μπορεί να χρησιμοποιηθεί σε όλες τις περιπτώσεις).</a:t>
            </a:r>
          </a:p>
          <a:p>
            <a:r>
              <a:rPr lang="el-GR" dirty="0"/>
              <a:t>Στη γενική περίπτωση των μη-ορθογώνιων αστερισμών δεν μπορεί να υπάρξει μια γενική σχέση για την πιθανότητα σφάλματος συμβόλου, αφού αυτή εξαρτάται από την ιδιαίτερη τοποθέτηση των σημείων στον αστερισμό. Όμως, ένα άνω όριο </a:t>
            </a:r>
            <a:r>
              <a:rPr lang="el-GR" dirty="0" smtClean="0"/>
              <a:t>είναι:</a:t>
            </a:r>
            <a:endParaRPr lang="el-GR" dirty="0"/>
          </a:p>
        </p:txBody>
      </p:sp>
      <p:pic>
        <p:nvPicPr>
          <p:cNvPr id="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5406" y="5395867"/>
            <a:ext cx="2833188" cy="7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44858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177" y="4447651"/>
            <a:ext cx="5260975" cy="12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p>
            <a:r>
              <a:rPr lang="el-GR" dirty="0"/>
              <a:t>Πιθανότητα σφάλματος (2</a:t>
            </a:r>
            <a:r>
              <a:rPr lang="en-US" dirty="0"/>
              <a:t>x4)-QAM</a:t>
            </a:r>
            <a:endParaRPr lang="el-GR" dirty="0"/>
          </a:p>
        </p:txBody>
      </p:sp>
      <p:sp>
        <p:nvSpPr>
          <p:cNvPr id="4" name="AutoShape 10"/>
          <p:cNvSpPr>
            <a:spLocks noChangeArrowheads="1"/>
          </p:cNvSpPr>
          <p:nvPr/>
        </p:nvSpPr>
        <p:spPr bwMode="auto">
          <a:xfrm>
            <a:off x="6130274" y="4665600"/>
            <a:ext cx="431800" cy="287338"/>
          </a:xfrm>
          <a:prstGeom prst="rightArrow">
            <a:avLst>
              <a:gd name="adj1" fmla="val 50000"/>
              <a:gd name="adj2" fmla="val 37569"/>
            </a:avLst>
          </a:prstGeom>
          <a:solidFill>
            <a:schemeClr val="accent1"/>
          </a:solidFill>
          <a:ln w="9525">
            <a:solidFill>
              <a:schemeClr val="tx2"/>
            </a:solidFill>
            <a:miter lim="800000"/>
            <a:headEnd/>
            <a:tailEnd/>
          </a:ln>
        </p:spPr>
        <p:txBody>
          <a:bodyPr wrap="none" lIns="90000" tIns="46800" rIns="90000" bIns="46800" anchor="ctr">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el-GR" altLang="el-GR"/>
          </a:p>
        </p:txBody>
      </p:sp>
      <p:pic>
        <p:nvPicPr>
          <p:cNvPr id="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4561123"/>
            <a:ext cx="1431469" cy="49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5512" y="1555775"/>
            <a:ext cx="2803525"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177" y="1507297"/>
            <a:ext cx="2025233" cy="29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177" y="1978728"/>
            <a:ext cx="1809520" cy="113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177" y="3289848"/>
            <a:ext cx="4027294" cy="98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177" y="5681241"/>
            <a:ext cx="3887788"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12690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Φασματική Πυκνότητα Ισχύος </a:t>
            </a:r>
            <a:r>
              <a:rPr lang="en-US" dirty="0"/>
              <a:t>QAM</a:t>
            </a:r>
            <a:endParaRPr lang="el-GR" dirty="0"/>
          </a:p>
        </p:txBody>
      </p:sp>
      <p:pic>
        <p:nvPicPr>
          <p:cNvPr id="3" name="Εικόνα 2"/>
          <p:cNvPicPr>
            <a:picLocks noChangeAspect="1"/>
          </p:cNvPicPr>
          <p:nvPr/>
        </p:nvPicPr>
        <p:blipFill>
          <a:blip r:embed="rId2"/>
          <a:stretch>
            <a:fillRect/>
          </a:stretch>
        </p:blipFill>
        <p:spPr>
          <a:xfrm>
            <a:off x="3884097" y="2024869"/>
            <a:ext cx="4802703" cy="2808263"/>
          </a:xfrm>
          <a:prstGeom prst="rect">
            <a:avLst/>
          </a:prstGeom>
        </p:spPr>
      </p:pic>
      <p:sp>
        <p:nvSpPr>
          <p:cNvPr id="6" name="Text Box 13"/>
          <p:cNvSpPr txBox="1">
            <a:spLocks noChangeArrowheads="1"/>
          </p:cNvSpPr>
          <p:nvPr/>
        </p:nvSpPr>
        <p:spPr bwMode="auto">
          <a:xfrm>
            <a:off x="1331913" y="2349500"/>
            <a:ext cx="935037"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US" altLang="el-GR" sz="1800" i="1" dirty="0">
                <a:latin typeface="+mn-lt"/>
                <a:cs typeface="Times New Roman" panose="02020603050405020304" pitchFamily="18" charset="0"/>
              </a:rPr>
              <a:t>M</a:t>
            </a:r>
            <a:r>
              <a:rPr lang="en-US" altLang="el-GR" sz="1800" dirty="0">
                <a:latin typeface="+mn-lt"/>
                <a:cs typeface="Times New Roman" panose="02020603050405020304" pitchFamily="18" charset="0"/>
              </a:rPr>
              <a:t>-PSK</a:t>
            </a:r>
            <a:endParaRPr lang="el-GR" altLang="el-GR" sz="1800" dirty="0">
              <a:latin typeface="+mn-lt"/>
              <a:cs typeface="Times New Roman" panose="02020603050405020304" pitchFamily="18" charset="0"/>
            </a:endParaRPr>
          </a:p>
        </p:txBody>
      </p:sp>
      <p:sp>
        <p:nvSpPr>
          <p:cNvPr id="7" name="Text Box 15"/>
          <p:cNvSpPr txBox="1">
            <a:spLocks noChangeArrowheads="1"/>
          </p:cNvSpPr>
          <p:nvPr/>
        </p:nvSpPr>
        <p:spPr bwMode="auto">
          <a:xfrm>
            <a:off x="1330325" y="4437063"/>
            <a:ext cx="935038"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US" altLang="el-GR" sz="1800" i="1">
                <a:latin typeface="+mn-lt"/>
                <a:cs typeface="Times New Roman" panose="02020603050405020304" pitchFamily="18" charset="0"/>
              </a:rPr>
              <a:t>M</a:t>
            </a:r>
            <a:r>
              <a:rPr lang="en-US" altLang="el-GR" sz="1800">
                <a:latin typeface="+mn-lt"/>
                <a:cs typeface="Times New Roman" panose="02020603050405020304" pitchFamily="18" charset="0"/>
              </a:rPr>
              <a:t>-QAM</a:t>
            </a:r>
            <a:endParaRPr lang="el-GR" altLang="el-GR" sz="1800">
              <a:latin typeface="+mn-lt"/>
              <a:cs typeface="Times New Roman" panose="02020603050405020304" pitchFamily="18" charset="0"/>
            </a:endParaRPr>
          </a:p>
        </p:txBody>
      </p:sp>
      <p:pic>
        <p:nvPicPr>
          <p:cNvPr id="8" name="Εικόνα 7"/>
          <p:cNvPicPr>
            <a:picLocks noChangeAspect="1"/>
          </p:cNvPicPr>
          <p:nvPr/>
        </p:nvPicPr>
        <p:blipFill>
          <a:blip r:embed="rId3"/>
          <a:stretch>
            <a:fillRect/>
          </a:stretch>
        </p:blipFill>
        <p:spPr>
          <a:xfrm>
            <a:off x="457200" y="2723447"/>
            <a:ext cx="3176291" cy="347502"/>
          </a:xfrm>
          <a:prstGeom prst="rect">
            <a:avLst/>
          </a:prstGeom>
        </p:spPr>
      </p:pic>
      <p:pic>
        <p:nvPicPr>
          <p:cNvPr id="9" name="Εικόνα 8"/>
          <p:cNvPicPr>
            <a:picLocks noChangeAspect="1"/>
          </p:cNvPicPr>
          <p:nvPr/>
        </p:nvPicPr>
        <p:blipFill>
          <a:blip r:embed="rId4"/>
          <a:stretch>
            <a:fillRect/>
          </a:stretch>
        </p:blipFill>
        <p:spPr>
          <a:xfrm>
            <a:off x="457200" y="4833132"/>
            <a:ext cx="3310415" cy="408467"/>
          </a:xfrm>
          <a:prstGeom prst="rect">
            <a:avLst/>
          </a:prstGeom>
        </p:spPr>
      </p:pic>
    </p:spTree>
    <p:extLst>
      <p:ext uri="{BB962C8B-B14F-4D97-AF65-F5344CB8AC3E}">
        <p14:creationId xmlns:p14="http://schemas.microsoft.com/office/powerpoint/2010/main" val="27168630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Εφαρμογές </a:t>
            </a:r>
            <a:r>
              <a:rPr lang="en-US" dirty="0"/>
              <a:t>QAM</a:t>
            </a:r>
            <a:endParaRPr lang="el-GR" dirty="0"/>
          </a:p>
        </p:txBody>
      </p:sp>
      <p:sp>
        <p:nvSpPr>
          <p:cNvPr id="3" name="Θέση περιεχομένου 2"/>
          <p:cNvSpPr>
            <a:spLocks noGrp="1"/>
          </p:cNvSpPr>
          <p:nvPr>
            <p:ph idx="1"/>
          </p:nvPr>
        </p:nvSpPr>
        <p:spPr>
          <a:xfrm>
            <a:off x="464156" y="1556792"/>
            <a:ext cx="8229600" cy="5040560"/>
          </a:xfrm>
        </p:spPr>
        <p:txBody>
          <a:bodyPr>
            <a:normAutofit fontScale="62500" lnSpcReduction="20000"/>
          </a:bodyPr>
          <a:lstStyle/>
          <a:p>
            <a:r>
              <a:rPr lang="el-GR" dirty="0"/>
              <a:t>Συστήματα κινητών επικοινωνιών EGPRS ονομαζόμενα και EDGE ή IMT </a:t>
            </a:r>
            <a:r>
              <a:rPr lang="el-GR" dirty="0" err="1"/>
              <a:t>Single</a:t>
            </a:r>
            <a:r>
              <a:rPr lang="el-GR" dirty="0"/>
              <a:t> </a:t>
            </a:r>
            <a:r>
              <a:rPr lang="el-GR" dirty="0" err="1"/>
              <a:t>Carrier</a:t>
            </a:r>
            <a:r>
              <a:rPr lang="el-GR" dirty="0"/>
              <a:t> (IMT-SC).</a:t>
            </a:r>
          </a:p>
          <a:p>
            <a:r>
              <a:rPr lang="el-GR" dirty="0"/>
              <a:t>Συστήματα κινητών επικοινωνιών 3ης γενιάς 3G, UMTS, WCDMA, HSDPA.</a:t>
            </a:r>
          </a:p>
          <a:p>
            <a:r>
              <a:rPr lang="el-GR" dirty="0" smtClean="0"/>
              <a:t>Σε </a:t>
            </a:r>
            <a:r>
              <a:rPr lang="el-GR" dirty="0"/>
              <a:t>διάφορους τύπους </a:t>
            </a:r>
            <a:r>
              <a:rPr lang="el-GR" dirty="0" err="1"/>
              <a:t>modems</a:t>
            </a:r>
            <a:r>
              <a:rPr lang="el-GR" dirty="0"/>
              <a:t>:  [V90, 56 </a:t>
            </a:r>
            <a:r>
              <a:rPr lang="el-GR" dirty="0" err="1"/>
              <a:t>Kbps</a:t>
            </a:r>
            <a:r>
              <a:rPr lang="el-GR" dirty="0"/>
              <a:t>, 1024-QAM],  [V34, 33.6 </a:t>
            </a:r>
            <a:r>
              <a:rPr lang="el-GR" dirty="0" err="1"/>
              <a:t>Kbps</a:t>
            </a:r>
            <a:r>
              <a:rPr lang="el-GR" dirty="0"/>
              <a:t>, 1024-QAM] ,  [V33, 14.4 </a:t>
            </a:r>
            <a:r>
              <a:rPr lang="el-GR" dirty="0" err="1"/>
              <a:t>Kbps</a:t>
            </a:r>
            <a:r>
              <a:rPr lang="el-GR" dirty="0"/>
              <a:t>, 32-QAM] , </a:t>
            </a:r>
            <a:r>
              <a:rPr lang="el-GR" dirty="0" err="1"/>
              <a:t>κ.λ.π</a:t>
            </a:r>
            <a:r>
              <a:rPr lang="el-GR" dirty="0"/>
              <a:t>.</a:t>
            </a:r>
          </a:p>
          <a:p>
            <a:r>
              <a:rPr lang="el-GR" dirty="0" smtClean="0"/>
              <a:t>Ασύρματα </a:t>
            </a:r>
            <a:r>
              <a:rPr lang="el-GR" dirty="0"/>
              <a:t>τοπικά δίκτυα ( </a:t>
            </a:r>
            <a:r>
              <a:rPr lang="el-GR" dirty="0" err="1"/>
              <a:t>Wireless</a:t>
            </a:r>
            <a:r>
              <a:rPr lang="el-GR" dirty="0"/>
              <a:t> </a:t>
            </a:r>
            <a:r>
              <a:rPr lang="el-GR" dirty="0" err="1"/>
              <a:t>LANs</a:t>
            </a:r>
            <a:r>
              <a:rPr lang="el-GR" dirty="0"/>
              <a:t> ) σύμφωνα με τα πρότυπα  802.11b  και  802.11g.</a:t>
            </a:r>
          </a:p>
          <a:p>
            <a:r>
              <a:rPr lang="el-GR" dirty="0" smtClean="0"/>
              <a:t>Δορυφορικές </a:t>
            </a:r>
            <a:r>
              <a:rPr lang="el-GR" dirty="0"/>
              <a:t>επικοινωνίες.</a:t>
            </a:r>
          </a:p>
          <a:p>
            <a:r>
              <a:rPr lang="el-GR" dirty="0" smtClean="0"/>
              <a:t>Σε </a:t>
            </a:r>
            <a:r>
              <a:rPr lang="el-GR" dirty="0"/>
              <a:t>βιομετρικά διαβατήρια, πιστωτικές κάρτες και γενικά σε συστήματα αναγνώρισης με χρήση ραδιοσυχνοτήτων ( </a:t>
            </a:r>
            <a:r>
              <a:rPr lang="el-GR" dirty="0" err="1"/>
              <a:t>Radio-frequency</a:t>
            </a:r>
            <a:r>
              <a:rPr lang="el-GR" dirty="0"/>
              <a:t> </a:t>
            </a:r>
            <a:r>
              <a:rPr lang="el-GR" dirty="0" err="1"/>
              <a:t>identification</a:t>
            </a:r>
            <a:r>
              <a:rPr lang="el-GR" dirty="0"/>
              <a:t>-RFID ).</a:t>
            </a:r>
          </a:p>
          <a:p>
            <a:r>
              <a:rPr lang="el-GR" dirty="0" smtClean="0"/>
              <a:t>Στο </a:t>
            </a:r>
            <a:r>
              <a:rPr lang="el-GR" dirty="0"/>
              <a:t>σύστημα ασύρματης επικοινωνίας  </a:t>
            </a:r>
            <a:r>
              <a:rPr lang="el-GR" dirty="0" err="1"/>
              <a:t>Bluetooth</a:t>
            </a:r>
            <a:r>
              <a:rPr lang="el-GR" dirty="0"/>
              <a:t> 2.</a:t>
            </a:r>
          </a:p>
          <a:p>
            <a:r>
              <a:rPr lang="el-GR" dirty="0" smtClean="0"/>
              <a:t>Στα </a:t>
            </a:r>
            <a:r>
              <a:rPr lang="el-GR" dirty="0"/>
              <a:t>συστήματα επίγειας και δορυφορικής ψηφιακής τηλεόρασης ( DVB-T, DVB-RCS ).</a:t>
            </a:r>
          </a:p>
          <a:p>
            <a:r>
              <a:rPr lang="el-GR" dirty="0" smtClean="0"/>
              <a:t>Στα </a:t>
            </a:r>
            <a:r>
              <a:rPr lang="el-GR" dirty="0"/>
              <a:t>συστήματα ασύρματης επικοινωνίας  </a:t>
            </a:r>
            <a:r>
              <a:rPr lang="el-GR" dirty="0" err="1"/>
              <a:t>WiMAX</a:t>
            </a:r>
            <a:r>
              <a:rPr lang="el-GR" dirty="0"/>
              <a:t> </a:t>
            </a:r>
            <a:r>
              <a:rPr lang="el-GR" dirty="0" smtClean="0"/>
              <a:t>.</a:t>
            </a:r>
            <a:endParaRPr lang="el-GR" dirty="0"/>
          </a:p>
        </p:txBody>
      </p:sp>
    </p:spTree>
    <p:extLst>
      <p:ext uri="{BB962C8B-B14F-4D97-AF65-F5344CB8AC3E}">
        <p14:creationId xmlns:p14="http://schemas.microsoft.com/office/powerpoint/2010/main" val="37190855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dirty="0"/>
              <a:t>Διαμόρφωση ολίσθησης συχνότητας (</a:t>
            </a:r>
            <a:r>
              <a:rPr lang="el-GR" sz="4000" dirty="0" err="1" smtClean="0"/>
              <a:t>Frequency</a:t>
            </a:r>
            <a:r>
              <a:rPr lang="en-US" sz="4000" dirty="0" smtClean="0"/>
              <a:t> </a:t>
            </a:r>
            <a:r>
              <a:rPr lang="el-GR" sz="4000" dirty="0" err="1" smtClean="0"/>
              <a:t>Shift</a:t>
            </a:r>
            <a:r>
              <a:rPr lang="en-US" sz="4000" dirty="0" smtClean="0"/>
              <a:t> </a:t>
            </a:r>
            <a:r>
              <a:rPr lang="el-GR" sz="4000" dirty="0" err="1" smtClean="0"/>
              <a:t>Keying</a:t>
            </a:r>
            <a:r>
              <a:rPr lang="el-GR" sz="4000" dirty="0" smtClean="0"/>
              <a:t>-FSK</a:t>
            </a:r>
            <a:r>
              <a:rPr lang="el-GR" sz="4000" dirty="0"/>
              <a:t>)</a:t>
            </a:r>
          </a:p>
        </p:txBody>
      </p:sp>
      <p:sp>
        <p:nvSpPr>
          <p:cNvPr id="4" name="Text Box 4"/>
          <p:cNvSpPr txBox="1">
            <a:spLocks noChangeArrowheads="1"/>
          </p:cNvSpPr>
          <p:nvPr/>
        </p:nvSpPr>
        <p:spPr bwMode="auto">
          <a:xfrm>
            <a:off x="457201" y="1624085"/>
            <a:ext cx="3645724"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spcBef>
                <a:spcPct val="50000"/>
              </a:spcBef>
            </a:pPr>
            <a:r>
              <a:rPr lang="el-GR" altLang="el-GR" sz="1800" dirty="0">
                <a:latin typeface="+mn-lt"/>
              </a:rPr>
              <a:t>Ψηφιακή εκδοχή του αναλογικού FM</a:t>
            </a:r>
          </a:p>
        </p:txBody>
      </p:sp>
      <p:pic>
        <p:nvPicPr>
          <p:cNvPr id="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852738"/>
            <a:ext cx="16383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p:nvSpPr>
        <p:spPr bwMode="auto">
          <a:xfrm>
            <a:off x="6588125" y="3644900"/>
            <a:ext cx="1512267"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spcBef>
                <a:spcPct val="50000"/>
              </a:spcBef>
            </a:pPr>
            <a:r>
              <a:rPr lang="el-GR" altLang="el-GR" sz="1800" dirty="0">
                <a:latin typeface="+mn-lt"/>
              </a:rPr>
              <a:t>Μ διαστάσεις</a:t>
            </a:r>
          </a:p>
        </p:txBody>
      </p:sp>
      <p:pic>
        <p:nvPicPr>
          <p:cNvPr id="7" name="Εικόνα 6"/>
          <p:cNvPicPr>
            <a:picLocks noChangeAspect="1"/>
          </p:cNvPicPr>
          <p:nvPr/>
        </p:nvPicPr>
        <p:blipFill>
          <a:blip r:embed="rId3"/>
          <a:stretch>
            <a:fillRect/>
          </a:stretch>
        </p:blipFill>
        <p:spPr>
          <a:xfrm>
            <a:off x="517693" y="2171267"/>
            <a:ext cx="5206435" cy="695004"/>
          </a:xfrm>
          <a:prstGeom prst="rect">
            <a:avLst/>
          </a:prstGeom>
        </p:spPr>
      </p:pic>
      <p:pic>
        <p:nvPicPr>
          <p:cNvPr id="8" name="Εικόνα 7"/>
          <p:cNvPicPr>
            <a:picLocks noChangeAspect="1"/>
          </p:cNvPicPr>
          <p:nvPr/>
        </p:nvPicPr>
        <p:blipFill>
          <a:blip r:embed="rId4"/>
          <a:stretch>
            <a:fillRect/>
          </a:stretch>
        </p:blipFill>
        <p:spPr>
          <a:xfrm>
            <a:off x="533499" y="3078003"/>
            <a:ext cx="3645724" cy="755970"/>
          </a:xfrm>
          <a:prstGeom prst="rect">
            <a:avLst/>
          </a:prstGeom>
        </p:spPr>
      </p:pic>
      <p:pic>
        <p:nvPicPr>
          <p:cNvPr id="11" name="Εικόνα 10"/>
          <p:cNvPicPr>
            <a:picLocks noChangeAspect="1"/>
          </p:cNvPicPr>
          <p:nvPr/>
        </p:nvPicPr>
        <p:blipFill>
          <a:blip r:embed="rId5"/>
          <a:stretch>
            <a:fillRect/>
          </a:stretch>
        </p:blipFill>
        <p:spPr>
          <a:xfrm>
            <a:off x="6249561" y="4174547"/>
            <a:ext cx="2462997" cy="542591"/>
          </a:xfrm>
          <a:prstGeom prst="rect">
            <a:avLst/>
          </a:prstGeom>
        </p:spPr>
      </p:pic>
      <p:pic>
        <p:nvPicPr>
          <p:cNvPr id="1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835" y="5648716"/>
            <a:ext cx="654843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Εικόνα 13"/>
          <p:cNvPicPr>
            <a:picLocks noChangeAspect="1"/>
          </p:cNvPicPr>
          <p:nvPr/>
        </p:nvPicPr>
        <p:blipFill>
          <a:blip r:embed="rId7"/>
          <a:stretch>
            <a:fillRect/>
          </a:stretch>
        </p:blipFill>
        <p:spPr>
          <a:xfrm>
            <a:off x="471835" y="4055604"/>
            <a:ext cx="5017443" cy="1444877"/>
          </a:xfrm>
          <a:prstGeom prst="rect">
            <a:avLst/>
          </a:prstGeom>
        </p:spPr>
      </p:pic>
    </p:spTree>
    <p:extLst>
      <p:ext uri="{BB962C8B-B14F-4D97-AF65-F5344CB8AC3E}">
        <p14:creationId xmlns:p14="http://schemas.microsoft.com/office/powerpoint/2010/main" val="2717439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Binary Phase Shift keying (BPSK)</a:t>
            </a:r>
            <a:endParaRPr lang="el-GR" dirty="0"/>
          </a:p>
        </p:txBody>
      </p:sp>
      <p:sp>
        <p:nvSpPr>
          <p:cNvPr id="4" name="Text Box 4"/>
          <p:cNvSpPr txBox="1">
            <a:spLocks noChangeArrowheads="1"/>
          </p:cNvSpPr>
          <p:nvPr/>
        </p:nvSpPr>
        <p:spPr bwMode="auto">
          <a:xfrm>
            <a:off x="1496219" y="2074863"/>
            <a:ext cx="70594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US" altLang="el-GR" sz="2000" dirty="0">
                <a:latin typeface="+mn-lt"/>
              </a:rPr>
              <a:t>BPSK</a:t>
            </a:r>
            <a:endParaRPr lang="el-GR" altLang="el-GR" sz="2000" dirty="0">
              <a:latin typeface="+mn-lt"/>
            </a:endParaRPr>
          </a:p>
        </p:txBody>
      </p:sp>
      <p:sp>
        <p:nvSpPr>
          <p:cNvPr id="5" name="AutoShape 5"/>
          <p:cNvSpPr>
            <a:spLocks noChangeArrowheads="1"/>
          </p:cNvSpPr>
          <p:nvPr/>
        </p:nvSpPr>
        <p:spPr bwMode="auto">
          <a:xfrm>
            <a:off x="2865885" y="2095827"/>
            <a:ext cx="432147" cy="360362"/>
          </a:xfrm>
          <a:prstGeom prst="rightArrow">
            <a:avLst>
              <a:gd name="adj1" fmla="val 50000"/>
              <a:gd name="adj2" fmla="val 39868"/>
            </a:avLst>
          </a:prstGeom>
          <a:solidFill>
            <a:schemeClr val="accent1"/>
          </a:solidFill>
          <a:ln w="9525">
            <a:solidFill>
              <a:schemeClr val="tx2"/>
            </a:solidFill>
            <a:miter lim="800000"/>
            <a:headEnd/>
            <a:tailEnd/>
          </a:ln>
        </p:spPr>
        <p:txBody>
          <a:bodyPr wrap="square" lIns="90000" tIns="46800" rIns="90000" bIns="46800" anchor="ctr">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el-GR" altLang="el-GR"/>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219" y="2579688"/>
            <a:ext cx="19446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5115" y="4488086"/>
            <a:ext cx="1144588"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932" y="3356992"/>
            <a:ext cx="413385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Εικόνα 8"/>
          <p:cNvPicPr>
            <a:picLocks noChangeAspect="1"/>
          </p:cNvPicPr>
          <p:nvPr/>
        </p:nvPicPr>
        <p:blipFill>
          <a:blip r:embed="rId5"/>
          <a:stretch>
            <a:fillRect/>
          </a:stretch>
        </p:blipFill>
        <p:spPr>
          <a:xfrm>
            <a:off x="3870781" y="1730368"/>
            <a:ext cx="3420152" cy="1091279"/>
          </a:xfrm>
          <a:prstGeom prst="rect">
            <a:avLst/>
          </a:prstGeom>
        </p:spPr>
      </p:pic>
    </p:spTree>
    <p:extLst>
      <p:ext uri="{BB962C8B-B14F-4D97-AF65-F5344CB8AC3E}">
        <p14:creationId xmlns:p14="http://schemas.microsoft.com/office/powerpoint/2010/main" val="20724495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Binary Frequency Shift </a:t>
            </a:r>
            <a:r>
              <a:rPr lang="en-US" dirty="0" smtClean="0"/>
              <a:t>Keying-BFSK (1)</a:t>
            </a:r>
            <a:endParaRPr lang="el-GR" dirty="0"/>
          </a:p>
        </p:txBody>
      </p:sp>
      <p:pic>
        <p:nvPicPr>
          <p:cNvPr id="3"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906" y="1769070"/>
            <a:ext cx="2598738"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2"/>
          <p:cNvSpPr txBox="1">
            <a:spLocks noChangeArrowheads="1"/>
          </p:cNvSpPr>
          <p:nvPr/>
        </p:nvSpPr>
        <p:spPr bwMode="auto">
          <a:xfrm>
            <a:off x="467544" y="3213695"/>
            <a:ext cx="1296466"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spcBef>
                <a:spcPct val="50000"/>
              </a:spcBef>
            </a:pPr>
            <a:r>
              <a:rPr lang="el-GR" altLang="el-GR" sz="1800">
                <a:latin typeface="+mn-lt"/>
              </a:rPr>
              <a:t>Ασύμφωνη εκπομπή</a:t>
            </a:r>
          </a:p>
        </p:txBody>
      </p:sp>
      <p:sp>
        <p:nvSpPr>
          <p:cNvPr id="5" name="Line 23"/>
          <p:cNvSpPr>
            <a:spLocks noChangeShapeType="1"/>
          </p:cNvSpPr>
          <p:nvPr/>
        </p:nvSpPr>
        <p:spPr bwMode="auto">
          <a:xfrm flipV="1">
            <a:off x="1115244" y="2853333"/>
            <a:ext cx="360362"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l-GR"/>
          </a:p>
        </p:txBody>
      </p:sp>
      <p:pic>
        <p:nvPicPr>
          <p:cNvPr id="6"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794" y="1700808"/>
            <a:ext cx="2544762"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7"/>
          <p:cNvSpPr txBox="1">
            <a:spLocks noChangeArrowheads="1"/>
          </p:cNvSpPr>
          <p:nvPr/>
        </p:nvSpPr>
        <p:spPr bwMode="auto">
          <a:xfrm>
            <a:off x="7452544" y="2853333"/>
            <a:ext cx="1296466"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spcBef>
                <a:spcPct val="50000"/>
              </a:spcBef>
            </a:pPr>
            <a:r>
              <a:rPr lang="el-GR" altLang="el-GR" sz="1800" dirty="0">
                <a:latin typeface="+mn-lt"/>
              </a:rPr>
              <a:t>Σύμφωνη εκπομπή</a:t>
            </a:r>
          </a:p>
        </p:txBody>
      </p:sp>
      <p:sp>
        <p:nvSpPr>
          <p:cNvPr id="8" name="Line 28"/>
          <p:cNvSpPr>
            <a:spLocks noChangeShapeType="1"/>
          </p:cNvSpPr>
          <p:nvPr/>
        </p:nvSpPr>
        <p:spPr bwMode="auto">
          <a:xfrm rot="16639857" flipV="1">
            <a:off x="7092974" y="2708077"/>
            <a:ext cx="360363"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l-GR"/>
          </a:p>
        </p:txBody>
      </p:sp>
      <p:sp>
        <p:nvSpPr>
          <p:cNvPr id="9" name="AutoShape 29"/>
          <p:cNvSpPr>
            <a:spLocks noChangeArrowheads="1"/>
          </p:cNvSpPr>
          <p:nvPr/>
        </p:nvSpPr>
        <p:spPr bwMode="auto">
          <a:xfrm>
            <a:off x="5652319" y="2924770"/>
            <a:ext cx="287337" cy="504825"/>
          </a:xfrm>
          <a:prstGeom prst="downArrow">
            <a:avLst>
              <a:gd name="adj1" fmla="val 50000"/>
              <a:gd name="adj2" fmla="val 43923"/>
            </a:avLst>
          </a:prstGeom>
          <a:solidFill>
            <a:schemeClr val="accent1"/>
          </a:solidFill>
          <a:ln w="9525">
            <a:solidFill>
              <a:schemeClr val="tx2"/>
            </a:solidFill>
            <a:miter lim="800000"/>
            <a:headEnd/>
            <a:tailEnd/>
          </a:ln>
        </p:spPr>
        <p:txBody>
          <a:bodyPr wrap="none" lIns="90000" tIns="46800" rIns="90000" bIns="46800" anchor="ctr">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el-GR" altLang="el-GR"/>
          </a:p>
        </p:txBody>
      </p:sp>
      <p:sp>
        <p:nvSpPr>
          <p:cNvPr id="11" name="AutoShape 31"/>
          <p:cNvSpPr>
            <a:spLocks noChangeArrowheads="1"/>
          </p:cNvSpPr>
          <p:nvPr/>
        </p:nvSpPr>
        <p:spPr bwMode="auto">
          <a:xfrm>
            <a:off x="5652319" y="4148733"/>
            <a:ext cx="287337" cy="504825"/>
          </a:xfrm>
          <a:prstGeom prst="downArrow">
            <a:avLst>
              <a:gd name="adj1" fmla="val 50000"/>
              <a:gd name="adj2" fmla="val 43923"/>
            </a:avLst>
          </a:prstGeom>
          <a:solidFill>
            <a:schemeClr val="accent1"/>
          </a:solidFill>
          <a:ln w="9525">
            <a:solidFill>
              <a:schemeClr val="tx2"/>
            </a:solidFill>
            <a:miter lim="800000"/>
            <a:headEnd/>
            <a:tailEnd/>
          </a:ln>
        </p:spPr>
        <p:txBody>
          <a:bodyPr wrap="none" lIns="90000" tIns="46800" rIns="90000" bIns="46800" anchor="ctr">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el-GR" altLang="el-GR"/>
          </a:p>
        </p:txBody>
      </p:sp>
      <p:pic>
        <p:nvPicPr>
          <p:cNvPr id="13"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819" y="5661620"/>
            <a:ext cx="24892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34"/>
          <p:cNvSpPr>
            <a:spLocks noChangeArrowheads="1"/>
          </p:cNvSpPr>
          <p:nvPr/>
        </p:nvSpPr>
        <p:spPr bwMode="auto">
          <a:xfrm>
            <a:off x="5652319" y="5156795"/>
            <a:ext cx="287337" cy="504825"/>
          </a:xfrm>
          <a:prstGeom prst="downArrow">
            <a:avLst>
              <a:gd name="adj1" fmla="val 50000"/>
              <a:gd name="adj2" fmla="val 43923"/>
            </a:avLst>
          </a:prstGeom>
          <a:solidFill>
            <a:schemeClr val="accent1"/>
          </a:solidFill>
          <a:ln w="9525">
            <a:solidFill>
              <a:schemeClr val="tx2"/>
            </a:solidFill>
            <a:miter lim="800000"/>
            <a:headEnd/>
            <a:tailEnd/>
          </a:ln>
        </p:spPr>
        <p:txBody>
          <a:bodyPr wrap="none" lIns="90000" tIns="46800" rIns="90000" bIns="46800" anchor="ctr">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el-GR" altLang="el-GR"/>
          </a:p>
        </p:txBody>
      </p:sp>
      <p:pic>
        <p:nvPicPr>
          <p:cNvPr id="15" name="Εικόνα 14"/>
          <p:cNvPicPr>
            <a:picLocks noChangeAspect="1"/>
          </p:cNvPicPr>
          <p:nvPr/>
        </p:nvPicPr>
        <p:blipFill>
          <a:blip r:embed="rId5"/>
          <a:stretch>
            <a:fillRect/>
          </a:stretch>
        </p:blipFill>
        <p:spPr>
          <a:xfrm>
            <a:off x="4226705" y="3466048"/>
            <a:ext cx="3090940" cy="646232"/>
          </a:xfrm>
          <a:prstGeom prst="rect">
            <a:avLst/>
          </a:prstGeom>
        </p:spPr>
      </p:pic>
      <p:pic>
        <p:nvPicPr>
          <p:cNvPr id="16" name="Εικόνα 15"/>
          <p:cNvPicPr>
            <a:picLocks noChangeAspect="1"/>
          </p:cNvPicPr>
          <p:nvPr/>
        </p:nvPicPr>
        <p:blipFill>
          <a:blip r:embed="rId6"/>
          <a:stretch>
            <a:fillRect/>
          </a:stretch>
        </p:blipFill>
        <p:spPr>
          <a:xfrm>
            <a:off x="3927495" y="4715876"/>
            <a:ext cx="3779848" cy="335309"/>
          </a:xfrm>
          <a:prstGeom prst="rect">
            <a:avLst/>
          </a:prstGeom>
        </p:spPr>
      </p:pic>
    </p:spTree>
    <p:extLst>
      <p:ext uri="{BB962C8B-B14F-4D97-AF65-F5344CB8AC3E}">
        <p14:creationId xmlns:p14="http://schemas.microsoft.com/office/powerpoint/2010/main" val="36472440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Binary Frequency Shift </a:t>
            </a:r>
            <a:r>
              <a:rPr lang="en-US" dirty="0" smtClean="0"/>
              <a:t>Keying-BFSK (2)</a:t>
            </a:r>
            <a:endParaRPr lang="el-GR" dirty="0"/>
          </a:p>
        </p:txBody>
      </p:sp>
      <p:pic>
        <p:nvPicPr>
          <p:cNvPr id="1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390" y="1654635"/>
            <a:ext cx="1173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041631"/>
            <a:ext cx="623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381" y="2000356"/>
            <a:ext cx="243363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Εικόνα 9"/>
          <p:cNvPicPr>
            <a:picLocks noChangeAspect="1"/>
          </p:cNvPicPr>
          <p:nvPr/>
        </p:nvPicPr>
        <p:blipFill>
          <a:blip r:embed="rId5"/>
          <a:stretch>
            <a:fillRect/>
          </a:stretch>
        </p:blipFill>
        <p:spPr>
          <a:xfrm>
            <a:off x="3637943" y="1654635"/>
            <a:ext cx="4273666" cy="231668"/>
          </a:xfrm>
          <a:prstGeom prst="rect">
            <a:avLst/>
          </a:prstGeom>
        </p:spPr>
      </p:pic>
      <p:pic>
        <p:nvPicPr>
          <p:cNvPr id="12" name="Εικόνα 11"/>
          <p:cNvPicPr>
            <a:picLocks noChangeAspect="1"/>
          </p:cNvPicPr>
          <p:nvPr/>
        </p:nvPicPr>
        <p:blipFill>
          <a:blip r:embed="rId6"/>
          <a:stretch>
            <a:fillRect/>
          </a:stretch>
        </p:blipFill>
        <p:spPr>
          <a:xfrm>
            <a:off x="1977927" y="2564904"/>
            <a:ext cx="5188146" cy="3792041"/>
          </a:xfrm>
          <a:prstGeom prst="rect">
            <a:avLst/>
          </a:prstGeom>
        </p:spPr>
      </p:pic>
    </p:spTree>
    <p:extLst>
      <p:ext uri="{BB962C8B-B14F-4D97-AF65-F5344CB8AC3E}">
        <p14:creationId xmlns:p14="http://schemas.microsoft.com/office/powerpoint/2010/main" val="17095396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Αστερισμός Β</a:t>
            </a:r>
            <a:r>
              <a:rPr lang="en-US" dirty="0"/>
              <a:t>FSK </a:t>
            </a:r>
            <a:r>
              <a:rPr lang="el-GR" dirty="0"/>
              <a:t>ασύμφωνης εκπομπής</a:t>
            </a:r>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559" y="1940322"/>
            <a:ext cx="4656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59" y="2521558"/>
            <a:ext cx="28733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3"/>
          <p:cNvSpPr>
            <a:spLocks noChangeArrowheads="1"/>
          </p:cNvSpPr>
          <p:nvPr/>
        </p:nvSpPr>
        <p:spPr bwMode="auto">
          <a:xfrm>
            <a:off x="3851771" y="2710470"/>
            <a:ext cx="358775" cy="287338"/>
          </a:xfrm>
          <a:prstGeom prst="rightArrow">
            <a:avLst>
              <a:gd name="adj1" fmla="val 50000"/>
              <a:gd name="adj2" fmla="val 31215"/>
            </a:avLst>
          </a:prstGeom>
          <a:solidFill>
            <a:schemeClr val="accent1"/>
          </a:solidFill>
          <a:ln w="9525">
            <a:solidFill>
              <a:schemeClr val="tx2"/>
            </a:solidFill>
            <a:miter lim="800000"/>
            <a:headEnd/>
            <a:tailEnd/>
          </a:ln>
        </p:spPr>
        <p:txBody>
          <a:bodyPr wrap="none" lIns="90000" tIns="46800" rIns="90000" bIns="46800" anchor="ctr">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el-GR" altLang="el-GR"/>
          </a:p>
        </p:txBody>
      </p:sp>
      <p:pic>
        <p:nvPicPr>
          <p:cNvPr id="7"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8034" y="2672370"/>
            <a:ext cx="265271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5644" y="3501008"/>
            <a:ext cx="2652713"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71780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Ανίχνευση</a:t>
            </a:r>
            <a:r>
              <a:rPr lang="el-GR" dirty="0"/>
              <a:t> – </a:t>
            </a:r>
            <a:r>
              <a:rPr lang="el-GR" dirty="0" smtClean="0"/>
              <a:t>Πιθανότητα </a:t>
            </a:r>
            <a:r>
              <a:rPr lang="el-GR" dirty="0"/>
              <a:t>Σφάλματος Β</a:t>
            </a:r>
            <a:r>
              <a:rPr lang="en-US" dirty="0"/>
              <a:t>FSK</a:t>
            </a:r>
            <a:endParaRPr lang="el-GR" dirty="0"/>
          </a:p>
        </p:txBody>
      </p:sp>
      <p:pic>
        <p:nvPicPr>
          <p:cNvPr id="3" name="Εικόνα 2"/>
          <p:cNvPicPr>
            <a:picLocks noChangeAspect="1"/>
          </p:cNvPicPr>
          <p:nvPr/>
        </p:nvPicPr>
        <p:blipFill>
          <a:blip r:embed="rId2"/>
          <a:stretch>
            <a:fillRect/>
          </a:stretch>
        </p:blipFill>
        <p:spPr>
          <a:xfrm>
            <a:off x="922344" y="2276872"/>
            <a:ext cx="3340898" cy="3542083"/>
          </a:xfrm>
          <a:prstGeom prst="rect">
            <a:avLst/>
          </a:prstGeom>
        </p:spPr>
      </p:pic>
      <p:pic>
        <p:nvPicPr>
          <p:cNvPr id="4" name="Εικόνα 3"/>
          <p:cNvPicPr>
            <a:picLocks noChangeAspect="1"/>
          </p:cNvPicPr>
          <p:nvPr/>
        </p:nvPicPr>
        <p:blipFill>
          <a:blip r:embed="rId3"/>
          <a:stretch>
            <a:fillRect/>
          </a:stretch>
        </p:blipFill>
        <p:spPr>
          <a:xfrm>
            <a:off x="5185586" y="3727845"/>
            <a:ext cx="3036071" cy="640135"/>
          </a:xfrm>
          <a:prstGeom prst="rect">
            <a:avLst/>
          </a:prstGeom>
        </p:spPr>
      </p:pic>
    </p:spTree>
    <p:extLst>
      <p:ext uri="{BB962C8B-B14F-4D97-AF65-F5344CB8AC3E}">
        <p14:creationId xmlns:p14="http://schemas.microsoft.com/office/powerpoint/2010/main" val="4304284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Πομπός</a:t>
            </a:r>
            <a:r>
              <a:rPr lang="el-GR" dirty="0"/>
              <a:t> – </a:t>
            </a:r>
            <a:r>
              <a:rPr lang="el-GR" dirty="0" smtClean="0"/>
              <a:t>Δέκτης </a:t>
            </a:r>
            <a:r>
              <a:rPr lang="el-GR" dirty="0"/>
              <a:t>Β</a:t>
            </a:r>
            <a:r>
              <a:rPr lang="en-US" dirty="0"/>
              <a:t>FSK</a:t>
            </a:r>
            <a:endParaRPr lang="el-GR" dirty="0"/>
          </a:p>
        </p:txBody>
      </p:sp>
      <p:pic>
        <p:nvPicPr>
          <p:cNvPr id="3" name="Εικόνα 2"/>
          <p:cNvPicPr>
            <a:picLocks noChangeAspect="1"/>
          </p:cNvPicPr>
          <p:nvPr/>
        </p:nvPicPr>
        <p:blipFill>
          <a:blip r:embed="rId2"/>
          <a:stretch>
            <a:fillRect/>
          </a:stretch>
        </p:blipFill>
        <p:spPr>
          <a:xfrm>
            <a:off x="645835" y="1417638"/>
            <a:ext cx="7852329" cy="4487045"/>
          </a:xfrm>
          <a:prstGeom prst="rect">
            <a:avLst/>
          </a:prstGeom>
        </p:spPr>
      </p:pic>
    </p:spTree>
    <p:extLst>
      <p:ext uri="{BB962C8B-B14F-4D97-AF65-F5344CB8AC3E}">
        <p14:creationId xmlns:p14="http://schemas.microsoft.com/office/powerpoint/2010/main" val="14689591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Κριτήρια επιλογής τεχνικών ψηφιακής </a:t>
            </a:r>
            <a:r>
              <a:rPr lang="el-GR" dirty="0" smtClean="0"/>
              <a:t>διαμόρφωσης</a:t>
            </a:r>
            <a:r>
              <a:rPr lang="en-US" dirty="0" smtClean="0"/>
              <a:t> (1)</a:t>
            </a:r>
            <a:endParaRPr lang="el-GR" dirty="0"/>
          </a:p>
        </p:txBody>
      </p:sp>
      <p:sp>
        <p:nvSpPr>
          <p:cNvPr id="3" name="Θέση περιεχομένου 2"/>
          <p:cNvSpPr>
            <a:spLocks noGrp="1"/>
          </p:cNvSpPr>
          <p:nvPr>
            <p:ph idx="1"/>
          </p:nvPr>
        </p:nvSpPr>
        <p:spPr>
          <a:xfrm>
            <a:off x="464156" y="1556793"/>
            <a:ext cx="8229600" cy="1800200"/>
          </a:xfrm>
        </p:spPr>
        <p:txBody>
          <a:bodyPr>
            <a:normAutofit fontScale="92500" lnSpcReduction="10000"/>
          </a:bodyPr>
          <a:lstStyle/>
          <a:p>
            <a:r>
              <a:rPr lang="el-GR" dirty="0"/>
              <a:t>Αποδοτικότητα Ισχύος (</a:t>
            </a:r>
            <a:r>
              <a:rPr lang="el-GR" dirty="0" err="1"/>
              <a:t>Power</a:t>
            </a:r>
            <a:r>
              <a:rPr lang="el-GR" dirty="0"/>
              <a:t> </a:t>
            </a:r>
            <a:r>
              <a:rPr lang="el-GR" dirty="0" err="1"/>
              <a:t>Efficiency</a:t>
            </a:r>
            <a:r>
              <a:rPr lang="el-GR" dirty="0"/>
              <a:t>): </a:t>
            </a:r>
            <a:r>
              <a:rPr lang="el-GR" dirty="0" err="1"/>
              <a:t>Tο</a:t>
            </a:r>
            <a:r>
              <a:rPr lang="el-GR" dirty="0"/>
              <a:t> μέσο SNR που απαιτείται για την επίτευξη συγκεκριμένης επίδοσης </a:t>
            </a:r>
            <a:r>
              <a:rPr lang="el-GR" dirty="0" smtClean="0"/>
              <a:t>σφάλματος</a:t>
            </a:r>
            <a:r>
              <a:rPr lang="en-US" dirty="0" smtClean="0"/>
              <a:t> </a:t>
            </a:r>
            <a:r>
              <a:rPr lang="el-GR" dirty="0" smtClean="0"/>
              <a:t>(συνήθως  </a:t>
            </a:r>
            <a:r>
              <a:rPr lang="el-GR" dirty="0"/>
              <a:t>10-6</a:t>
            </a:r>
            <a:r>
              <a:rPr lang="el-GR" dirty="0" smtClean="0"/>
              <a:t>)</a:t>
            </a:r>
            <a:endParaRPr lang="el-GR" dirty="0"/>
          </a:p>
        </p:txBody>
      </p:sp>
      <p:pic>
        <p:nvPicPr>
          <p:cNvPr id="4" name="Εικόνα 3"/>
          <p:cNvPicPr>
            <a:picLocks noChangeAspect="1"/>
          </p:cNvPicPr>
          <p:nvPr/>
        </p:nvPicPr>
        <p:blipFill>
          <a:blip r:embed="rId2"/>
          <a:stretch>
            <a:fillRect/>
          </a:stretch>
        </p:blipFill>
        <p:spPr>
          <a:xfrm>
            <a:off x="1260780" y="3496148"/>
            <a:ext cx="3743268" cy="2682472"/>
          </a:xfrm>
          <a:prstGeom prst="rect">
            <a:avLst/>
          </a:prstGeom>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569890"/>
            <a:ext cx="223202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59520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Κριτήρια επιλογής τεχνικών ψηφιακής </a:t>
            </a:r>
            <a:r>
              <a:rPr lang="el-GR" dirty="0" smtClean="0"/>
              <a:t>διαμόρφωσης</a:t>
            </a:r>
            <a:r>
              <a:rPr lang="en-US" dirty="0" smtClean="0"/>
              <a:t> (2)</a:t>
            </a:r>
            <a:endParaRPr lang="el-GR" dirty="0"/>
          </a:p>
        </p:txBody>
      </p:sp>
      <p:pic>
        <p:nvPicPr>
          <p:cNvPr id="5" name="Εικόνα 4"/>
          <p:cNvPicPr>
            <a:picLocks noChangeAspect="1"/>
          </p:cNvPicPr>
          <p:nvPr/>
        </p:nvPicPr>
        <p:blipFill>
          <a:blip r:embed="rId2"/>
          <a:stretch>
            <a:fillRect/>
          </a:stretch>
        </p:blipFill>
        <p:spPr>
          <a:xfrm>
            <a:off x="3136692" y="2060848"/>
            <a:ext cx="5550107" cy="3888432"/>
          </a:xfrm>
          <a:prstGeom prst="rect">
            <a:avLst/>
          </a:prstGeom>
        </p:spPr>
      </p:pic>
      <p:sp>
        <p:nvSpPr>
          <p:cNvPr id="6" name="Text Box 5"/>
          <p:cNvSpPr txBox="1">
            <a:spLocks noChangeArrowheads="1"/>
          </p:cNvSpPr>
          <p:nvPr/>
        </p:nvSpPr>
        <p:spPr bwMode="auto">
          <a:xfrm>
            <a:off x="457200" y="1974811"/>
            <a:ext cx="2665413"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l-GR" altLang="el-GR" b="1" dirty="0">
                <a:latin typeface="+mn-lt"/>
              </a:rPr>
              <a:t>Φασματική αποδοτικότητα</a:t>
            </a:r>
          </a:p>
          <a:p>
            <a:pPr eaLnBrk="1" hangingPunct="1">
              <a:spcBef>
                <a:spcPct val="50000"/>
              </a:spcBef>
            </a:pPr>
            <a:r>
              <a:rPr lang="en-US" altLang="el-GR" b="1" dirty="0">
                <a:latin typeface="+mn-lt"/>
              </a:rPr>
              <a:t>Spectral Efficiency</a:t>
            </a:r>
            <a:endParaRPr lang="el-GR" altLang="el-GR" baseline="30000" dirty="0">
              <a:latin typeface="+mn-lt"/>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57995"/>
            <a:ext cx="26257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2060848"/>
            <a:ext cx="1008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5474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Κριτήρια επιλογής τεχνικών ψηφιακής </a:t>
            </a:r>
            <a:r>
              <a:rPr lang="el-GR" dirty="0" smtClean="0"/>
              <a:t>διαμόρφωσης</a:t>
            </a:r>
            <a:r>
              <a:rPr lang="en-US" dirty="0" smtClean="0"/>
              <a:t> (3)</a:t>
            </a:r>
            <a:endParaRPr lang="el-GR" dirty="0"/>
          </a:p>
        </p:txBody>
      </p:sp>
      <p:pic>
        <p:nvPicPr>
          <p:cNvPr id="2" name="Εικόνα 1"/>
          <p:cNvPicPr>
            <a:picLocks noChangeAspect="1"/>
          </p:cNvPicPr>
          <p:nvPr/>
        </p:nvPicPr>
        <p:blipFill>
          <a:blip r:embed="rId2"/>
          <a:stretch>
            <a:fillRect/>
          </a:stretch>
        </p:blipFill>
        <p:spPr>
          <a:xfrm>
            <a:off x="1645666" y="2492896"/>
            <a:ext cx="5852667" cy="3627434"/>
          </a:xfrm>
          <a:prstGeom prst="rect">
            <a:avLst/>
          </a:prstGeom>
        </p:spPr>
      </p:pic>
      <p:sp>
        <p:nvSpPr>
          <p:cNvPr id="10" name="Text Box 3"/>
          <p:cNvSpPr txBox="1">
            <a:spLocks noChangeArrowheads="1"/>
          </p:cNvSpPr>
          <p:nvPr/>
        </p:nvSpPr>
        <p:spPr bwMode="auto">
          <a:xfrm>
            <a:off x="457200" y="1793716"/>
            <a:ext cx="3095625"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spcBef>
                <a:spcPct val="50000"/>
              </a:spcBef>
            </a:pPr>
            <a:r>
              <a:rPr lang="el-GR" altLang="el-GR" sz="1800" b="1" dirty="0">
                <a:latin typeface="+mn-lt"/>
              </a:rPr>
              <a:t>Πολυπλοκότητα Υλοποίησης</a:t>
            </a:r>
            <a:endParaRPr lang="el-GR" altLang="el-GR" sz="1800" baseline="30000" dirty="0">
              <a:latin typeface="+mn-lt"/>
            </a:endParaRPr>
          </a:p>
        </p:txBody>
      </p:sp>
    </p:spTree>
    <p:extLst>
      <p:ext uri="{BB962C8B-B14F-4D97-AF65-F5344CB8AC3E}">
        <p14:creationId xmlns:p14="http://schemas.microsoft.com/office/powerpoint/2010/main" val="38988599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l-GR" dirty="0"/>
              <a:t>Ε</a:t>
            </a:r>
            <a:r>
              <a:rPr lang="el-GR" dirty="0" smtClean="0"/>
              <a:t>νότητας</a:t>
            </a:r>
            <a:endParaRPr lang="el-GR" dirty="0"/>
          </a:p>
        </p:txBody>
      </p:sp>
      <p:sp>
        <p:nvSpPr>
          <p:cNvPr id="8" name="Υπότιτλος 7"/>
          <p:cNvSpPr>
            <a:spLocks noGrp="1"/>
          </p:cNvSpPr>
          <p:nvPr>
            <p:ph type="subTitle" idx="1"/>
          </p:nvPr>
        </p:nvSpPr>
        <p:spPr/>
        <p:txBody>
          <a:bodyPr/>
          <a:lstStyle/>
          <a:p>
            <a:r>
              <a:rPr lang="el-GR" dirty="0"/>
              <a:t>Ψηφιακή Διαμόρφωση</a:t>
            </a:r>
          </a:p>
          <a:p>
            <a:r>
              <a:rPr lang="el-GR" dirty="0"/>
              <a:t>Μέρος Β</a:t>
            </a:r>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smtClean="0"/>
              <a:t>στο πλαίσιο </a:t>
            </a:r>
            <a:r>
              <a:rPr lang="el-GR" sz="2000" dirty="0" smtClean="0"/>
              <a:t>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Quaternary Phase Shift Keying (QPSK)</a:t>
            </a:r>
            <a:endParaRPr lang="el-GR" dirty="0"/>
          </a:p>
        </p:txBody>
      </p:sp>
      <p:sp>
        <p:nvSpPr>
          <p:cNvPr id="3" name="AutoShape 23"/>
          <p:cNvSpPr>
            <a:spLocks noChangeArrowheads="1"/>
          </p:cNvSpPr>
          <p:nvPr/>
        </p:nvSpPr>
        <p:spPr bwMode="auto">
          <a:xfrm>
            <a:off x="1764259" y="2293938"/>
            <a:ext cx="431254" cy="360362"/>
          </a:xfrm>
          <a:prstGeom prst="rightArrow">
            <a:avLst>
              <a:gd name="adj1" fmla="val 50000"/>
              <a:gd name="adj2" fmla="val 39868"/>
            </a:avLst>
          </a:prstGeom>
          <a:solidFill>
            <a:schemeClr val="accent1"/>
          </a:solidFill>
          <a:ln w="9525">
            <a:solidFill>
              <a:schemeClr val="tx2"/>
            </a:solidFill>
            <a:miter lim="800000"/>
            <a:headEnd/>
            <a:tailEnd/>
          </a:ln>
        </p:spPr>
        <p:txBody>
          <a:bodyPr wrap="square" lIns="90000" tIns="46800" rIns="90000" bIns="46800" anchor="ctr">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el-GR" altLang="el-GR"/>
          </a:p>
        </p:txBody>
      </p:sp>
      <p:pic>
        <p:nvPicPr>
          <p:cNvPr id="4"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730" y="2805646"/>
            <a:ext cx="300831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27"/>
          <p:cNvSpPr>
            <a:spLocks noChangeArrowheads="1"/>
          </p:cNvSpPr>
          <p:nvPr/>
        </p:nvSpPr>
        <p:spPr bwMode="auto">
          <a:xfrm>
            <a:off x="1764259" y="4505325"/>
            <a:ext cx="431254" cy="360363"/>
          </a:xfrm>
          <a:prstGeom prst="rightArrow">
            <a:avLst>
              <a:gd name="adj1" fmla="val 50000"/>
              <a:gd name="adj2" fmla="val 39868"/>
            </a:avLst>
          </a:prstGeom>
          <a:solidFill>
            <a:schemeClr val="accent1"/>
          </a:solidFill>
          <a:ln w="9525">
            <a:solidFill>
              <a:schemeClr val="tx2"/>
            </a:solidFill>
            <a:miter lim="800000"/>
            <a:headEnd/>
            <a:tailEnd/>
          </a:ln>
        </p:spPr>
        <p:txBody>
          <a:bodyPr wrap="square" lIns="90000" tIns="46800" rIns="90000" bIns="46800" anchor="ctr">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el-GR" altLang="el-GR"/>
          </a:p>
        </p:txBody>
      </p:sp>
      <p:pic>
        <p:nvPicPr>
          <p:cNvPr id="6" name="Εικόνα 5"/>
          <p:cNvPicPr>
            <a:picLocks noChangeAspect="1"/>
          </p:cNvPicPr>
          <p:nvPr/>
        </p:nvPicPr>
        <p:blipFill>
          <a:blip r:embed="rId3"/>
          <a:stretch>
            <a:fillRect/>
          </a:stretch>
        </p:blipFill>
        <p:spPr>
          <a:xfrm>
            <a:off x="3779912" y="1700808"/>
            <a:ext cx="4977068" cy="2150805"/>
          </a:xfrm>
          <a:prstGeom prst="rect">
            <a:avLst/>
          </a:prstGeom>
        </p:spPr>
      </p:pic>
      <p:pic>
        <p:nvPicPr>
          <p:cNvPr id="7" name="Εικόνα 6"/>
          <p:cNvPicPr>
            <a:picLocks noChangeAspect="1"/>
          </p:cNvPicPr>
          <p:nvPr/>
        </p:nvPicPr>
        <p:blipFill>
          <a:blip r:embed="rId4"/>
          <a:stretch>
            <a:fillRect/>
          </a:stretch>
        </p:blipFill>
        <p:spPr>
          <a:xfrm>
            <a:off x="3779912" y="4581128"/>
            <a:ext cx="5169108" cy="1018938"/>
          </a:xfrm>
          <a:prstGeom prst="rect">
            <a:avLst/>
          </a:prstGeom>
        </p:spPr>
      </p:pic>
      <p:pic>
        <p:nvPicPr>
          <p:cNvPr id="8" name="Εικόνα 7"/>
          <p:cNvPicPr>
            <a:picLocks noChangeAspect="1"/>
          </p:cNvPicPr>
          <p:nvPr/>
        </p:nvPicPr>
        <p:blipFill>
          <a:blip r:embed="rId5"/>
          <a:stretch>
            <a:fillRect/>
          </a:stretch>
        </p:blipFill>
        <p:spPr>
          <a:xfrm>
            <a:off x="406981" y="5048909"/>
            <a:ext cx="3145809" cy="335309"/>
          </a:xfrm>
          <a:prstGeom prst="rect">
            <a:avLst/>
          </a:prstGeom>
        </p:spPr>
      </p:pic>
    </p:spTree>
    <p:extLst>
      <p:ext uri="{BB962C8B-B14F-4D97-AF65-F5344CB8AC3E}">
        <p14:creationId xmlns:p14="http://schemas.microsoft.com/office/powerpoint/2010/main" val="26748921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a:t>
            </a:r>
            <a:r>
              <a:rPr lang="el-GR" sz="2000" dirty="0" smtClean="0"/>
              <a:t>.</a:t>
            </a:r>
          </a:p>
          <a:p>
            <a:pPr marL="0" indent="0">
              <a:buNone/>
            </a:pPr>
            <a:r>
              <a:rPr lang="el-GR" sz="2000" dirty="0"/>
              <a:t>Έχουν προηγηθεί οι κάτωθι εκδόσεις:</a:t>
            </a:r>
          </a:p>
          <a:p>
            <a:r>
              <a:rPr lang="el-GR" sz="2000" dirty="0"/>
              <a:t>Έκδοση διαθέσιμη </a:t>
            </a:r>
            <a:r>
              <a:rPr lang="el-GR" sz="2000" dirty="0">
                <a:hlinkClick r:id="rId3"/>
              </a:rPr>
              <a:t>εδώ</a:t>
            </a:r>
            <a:r>
              <a:rPr lang="el-GR" sz="2000" dirty="0"/>
              <a:t>.</a:t>
            </a:r>
          </a:p>
          <a:p>
            <a:pPr marL="0" indent="0">
              <a:buNone/>
            </a:pP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a:t>Copyright</a:t>
            </a:r>
            <a:r>
              <a:rPr lang="el-GR" sz="2000" dirty="0"/>
              <a:t> Εθνικόν και Καποδιστριακόν </a:t>
            </a:r>
            <a:r>
              <a:rPr lang="el-GR" sz="2000" dirty="0" err="1"/>
              <a:t>Πανεπιστήμιον</a:t>
            </a:r>
            <a:r>
              <a:rPr lang="el-GR" sz="2000" dirty="0"/>
              <a:t> Αθηνών</a:t>
            </a:r>
            <a:r>
              <a:rPr lang="en-US" sz="2000" dirty="0"/>
              <a:t>, </a:t>
            </a:r>
            <a:r>
              <a:rPr lang="el-GR" sz="2000" dirty="0" err="1"/>
              <a:t>Μαθιόπουλος</a:t>
            </a:r>
            <a:r>
              <a:rPr lang="el-GR" sz="2000" dirty="0"/>
              <a:t> Παναγιώτης 2015. Παναγιώτης </a:t>
            </a:r>
            <a:r>
              <a:rPr lang="el-GR" sz="2000" dirty="0" err="1"/>
              <a:t>Μαθιόπουλος</a:t>
            </a:r>
            <a:r>
              <a:rPr lang="el-GR" sz="2000" dirty="0"/>
              <a:t>.«</a:t>
            </a:r>
            <a:r>
              <a:rPr lang="el-GR" sz="2000" dirty="0" smtClean="0"/>
              <a:t>Ψηφιακές Επικοινωνίες,</a:t>
            </a:r>
            <a:r>
              <a:rPr lang="en-US" sz="2000" dirty="0" smtClean="0"/>
              <a:t> </a:t>
            </a:r>
            <a:r>
              <a:rPr lang="el-GR" sz="2000" dirty="0" smtClean="0"/>
              <a:t>Ψηφιακή Διαμόρφωση».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a:t>
            </a:r>
            <a:r>
              <a:rPr lang="el-GR" sz="2000" dirty="0" smtClean="0"/>
              <a:t>διεύθυνση: </a:t>
            </a:r>
            <a:r>
              <a:rPr lang="en-US" sz="2000" dirty="0" smtClean="0">
                <a:hlinkClick r:id="rId3"/>
              </a:rPr>
              <a:t>http</a:t>
            </a:r>
            <a:r>
              <a:rPr lang="en-US" sz="2000" dirty="0">
                <a:hlinkClick r:id="rId3"/>
              </a:rPr>
              <a:t>://</a:t>
            </a:r>
            <a:r>
              <a:rPr lang="en-US" sz="2000" dirty="0" smtClean="0">
                <a:hlinkClick r:id="rId3"/>
              </a:rPr>
              <a:t>opencourses.uoa.gr/courses/DI38</a:t>
            </a:r>
            <a:r>
              <a:rPr lang="el-GR" sz="2000" dirty="0" smtClean="0"/>
              <a:t>.</a:t>
            </a:r>
            <a:endParaRPr lang="el-GR" sz="2000" dirty="0"/>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760"/>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340768"/>
            <a:ext cx="8856984" cy="4525963"/>
          </a:xfrm>
        </p:spPr>
        <p:txBody>
          <a:bodyPr>
            <a:noAutofit/>
          </a:bodyPr>
          <a:lstStyle/>
          <a:p>
            <a:pPr marL="0" indent="0">
              <a:buNone/>
            </a:pPr>
            <a:r>
              <a:rPr lang="el-GR" sz="2000" dirty="0"/>
              <a:t>"Η δομή και οργάνωση της παρουσίασης, καθώς και το υπόλοιπο περιεχόμενο, αποτελούν πνευματική ιδιοκτησία του συγγραφέα και του Πανεπιστημίου Αθηνών και διατίθενται με άδεια </a:t>
            </a:r>
            <a:r>
              <a:rPr lang="el-GR" sz="2000" dirty="0" err="1"/>
              <a:t>Creative</a:t>
            </a:r>
            <a:r>
              <a:rPr lang="el-GR" sz="2000" dirty="0"/>
              <a:t> </a:t>
            </a:r>
            <a:r>
              <a:rPr lang="el-GR" sz="2000" dirty="0" err="1"/>
              <a:t>Commons</a:t>
            </a:r>
            <a:r>
              <a:rPr lang="el-GR" sz="2000" dirty="0"/>
              <a:t> Αναφορά Μη Εμπορική Χρήση Παρόμοια Διανομή Έκδοση 4.0 ή μεταγενέστερη.</a:t>
            </a:r>
            <a:br>
              <a:rPr lang="el-GR" sz="2000" dirty="0"/>
            </a:br>
            <a:r>
              <a:rPr lang="el-GR" sz="2000" dirty="0"/>
              <a:t/>
            </a:r>
            <a:br>
              <a:rPr lang="el-GR" sz="2000" dirty="0"/>
            </a:br>
            <a:r>
              <a:rPr lang="el-GR" sz="2000" dirty="0"/>
              <a:t>Οι Εικόνες/Σχήματα/Διαγράμματα/φωτογραφίες που περιέχονται στην παρουσίαση αποτελούν πνευματική ιδιοκτησία τρίτων. </a:t>
            </a:r>
          </a:p>
          <a:p>
            <a:pPr lvl="1"/>
            <a:r>
              <a:rPr lang="el-GR" sz="2000" dirty="0"/>
              <a:t>Τηλεπικοινωνιακά Συστήματα, Γ. Κ. Καραγιαννίδης, ΕΚΔΟΣΕΙΣ ΤΖΙΟΛΑ, 2η Έκδοση, 2010</a:t>
            </a:r>
          </a:p>
          <a:p>
            <a:pPr lvl="1"/>
            <a:r>
              <a:rPr lang="el-GR" sz="2000" dirty="0"/>
              <a:t>Τηλεπικοινωνιακά Συστήματα, J. </a:t>
            </a:r>
            <a:r>
              <a:rPr lang="el-GR" sz="2000" dirty="0" err="1"/>
              <a:t>Proakis</a:t>
            </a:r>
            <a:r>
              <a:rPr lang="el-GR" sz="2000" dirty="0"/>
              <a:t> και M. </a:t>
            </a:r>
            <a:r>
              <a:rPr lang="el-GR" sz="2000" dirty="0" err="1"/>
              <a:t>Salehi</a:t>
            </a:r>
            <a:r>
              <a:rPr lang="el-GR" sz="2000" dirty="0"/>
              <a:t>, ΕΚΔΟΣΕΙΣ ΕΤΑΙΡΕΙΑΣ ΑΞΙΟΠΟΙΗΣΕΩΣ ΚΑΙ ΔΙΑΧΕΙΡΙΣΕΩΣ ΤΗΣ ΠΕΡΙΟΥΣΙΑΣ ΤΟΥ ΠΑΝΕΠΙΣΤΗΜΙΟΥ ΑΘΗΝΩΝ, 2003</a:t>
            </a:r>
          </a:p>
          <a:p>
            <a:pPr marL="0" indent="0">
              <a:buNone/>
            </a:pPr>
            <a:r>
              <a:rPr lang="el-GR" sz="2000" dirty="0"/>
              <a:t>Απαγορεύεται η αναπαραγωγή, αναδημοσίευση και διάθεσή τους στο κοινό με οποιονδήποτε τρόπο χωρίς τη λήψη άδειας από τους δικαιούχους. </a:t>
            </a:r>
            <a:r>
              <a:rPr lang="el-GR" sz="2000" dirty="0" smtClean="0"/>
              <a:t>"</a:t>
            </a: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Αστερισμός – Διαγράμματα </a:t>
            </a:r>
            <a:r>
              <a:rPr lang="en-US" dirty="0" smtClean="0"/>
              <a:t>I/Q</a:t>
            </a:r>
            <a:endParaRPr lang="el-GR" dirty="0"/>
          </a:p>
        </p:txBody>
      </p:sp>
      <p:pic>
        <p:nvPicPr>
          <p:cNvPr id="3" name="Εικόνα 2"/>
          <p:cNvPicPr>
            <a:picLocks noChangeAspect="1"/>
          </p:cNvPicPr>
          <p:nvPr/>
        </p:nvPicPr>
        <p:blipFill>
          <a:blip r:embed="rId2"/>
          <a:stretch>
            <a:fillRect/>
          </a:stretch>
        </p:blipFill>
        <p:spPr>
          <a:xfrm>
            <a:off x="457200" y="1844824"/>
            <a:ext cx="4517528" cy="1956986"/>
          </a:xfrm>
          <a:prstGeom prst="rect">
            <a:avLst/>
          </a:prstGeom>
        </p:spPr>
      </p:pic>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52086"/>
            <a:ext cx="402431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6637" y="2132856"/>
            <a:ext cx="25447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1"/>
          <p:cNvSpPr>
            <a:spLocks noChangeArrowheads="1"/>
          </p:cNvSpPr>
          <p:nvPr/>
        </p:nvSpPr>
        <p:spPr bwMode="auto">
          <a:xfrm>
            <a:off x="2535783" y="3861048"/>
            <a:ext cx="452041" cy="431800"/>
          </a:xfrm>
          <a:prstGeom prst="downArrow">
            <a:avLst>
              <a:gd name="adj1" fmla="val 50000"/>
              <a:gd name="adj2" fmla="val 29956"/>
            </a:avLst>
          </a:prstGeom>
          <a:solidFill>
            <a:schemeClr val="accent1"/>
          </a:solidFill>
          <a:ln w="9525">
            <a:solidFill>
              <a:schemeClr val="tx2"/>
            </a:solidFill>
            <a:miter lim="800000"/>
            <a:headEnd/>
            <a:tailEnd/>
          </a:ln>
        </p:spPr>
        <p:txBody>
          <a:bodyPr wrap="square" lIns="90000" tIns="46800" rIns="90000" bIns="46800" anchor="ctr">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el-GR" altLang="el-GR"/>
          </a:p>
        </p:txBody>
      </p:sp>
      <p:pic>
        <p:nvPicPr>
          <p:cNvPr id="8"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6637" y="2780556"/>
            <a:ext cx="19399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987" y="3464673"/>
            <a:ext cx="2817813"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Εικόνα 9"/>
          <p:cNvPicPr>
            <a:picLocks noChangeAspect="1"/>
          </p:cNvPicPr>
          <p:nvPr/>
        </p:nvPicPr>
        <p:blipFill>
          <a:blip r:embed="rId7"/>
          <a:stretch>
            <a:fillRect/>
          </a:stretch>
        </p:blipFill>
        <p:spPr>
          <a:xfrm>
            <a:off x="566937" y="4941168"/>
            <a:ext cx="4298053" cy="1341236"/>
          </a:xfrm>
          <a:prstGeom prst="rect">
            <a:avLst/>
          </a:prstGeom>
        </p:spPr>
      </p:pic>
    </p:spTree>
    <p:extLst>
      <p:ext uri="{BB962C8B-B14F-4D97-AF65-F5344CB8AC3E}">
        <p14:creationId xmlns:p14="http://schemas.microsoft.com/office/powerpoint/2010/main" val="124659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Αστερισμοί </a:t>
            </a:r>
            <a:r>
              <a:rPr lang="en-US" dirty="0" smtClean="0"/>
              <a:t>MPSK</a:t>
            </a:r>
            <a:r>
              <a:rPr lang="el-GR" dirty="0" smtClean="0"/>
              <a:t> (1)</a:t>
            </a:r>
            <a:endParaRPr lang="el-GR" dirty="0"/>
          </a:p>
        </p:txBody>
      </p:sp>
      <p:pic>
        <p:nvPicPr>
          <p:cNvPr id="3" name="Εικόνα 2"/>
          <p:cNvPicPr>
            <a:picLocks noChangeAspect="1"/>
          </p:cNvPicPr>
          <p:nvPr/>
        </p:nvPicPr>
        <p:blipFill>
          <a:blip r:embed="rId2"/>
          <a:stretch>
            <a:fillRect/>
          </a:stretch>
        </p:blipFill>
        <p:spPr>
          <a:xfrm>
            <a:off x="1453625" y="1484784"/>
            <a:ext cx="6236749" cy="4834547"/>
          </a:xfrm>
          <a:prstGeom prst="rect">
            <a:avLst/>
          </a:prstGeom>
        </p:spPr>
      </p:pic>
    </p:spTree>
    <p:extLst>
      <p:ext uri="{BB962C8B-B14F-4D97-AF65-F5344CB8AC3E}">
        <p14:creationId xmlns:p14="http://schemas.microsoft.com/office/powerpoint/2010/main" val="416966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Αστερισμοί </a:t>
            </a:r>
            <a:r>
              <a:rPr lang="en-US" dirty="0" smtClean="0"/>
              <a:t>MPSK</a:t>
            </a:r>
            <a:r>
              <a:rPr lang="el-GR" dirty="0" smtClean="0"/>
              <a:t> (2)</a:t>
            </a:r>
            <a:endParaRPr lang="el-GR" dirty="0"/>
          </a:p>
        </p:txBody>
      </p:sp>
      <p:pic>
        <p:nvPicPr>
          <p:cNvPr id="4" name="Εικόνα 3"/>
          <p:cNvPicPr>
            <a:picLocks noChangeAspect="1"/>
          </p:cNvPicPr>
          <p:nvPr/>
        </p:nvPicPr>
        <p:blipFill>
          <a:blip r:embed="rId2"/>
          <a:stretch>
            <a:fillRect/>
          </a:stretch>
        </p:blipFill>
        <p:spPr>
          <a:xfrm>
            <a:off x="914083" y="1700808"/>
            <a:ext cx="7315834" cy="3987130"/>
          </a:xfrm>
          <a:prstGeom prst="rect">
            <a:avLst/>
          </a:prstGeom>
        </p:spPr>
      </p:pic>
    </p:spTree>
    <p:extLst>
      <p:ext uri="{BB962C8B-B14F-4D97-AF65-F5344CB8AC3E}">
        <p14:creationId xmlns:p14="http://schemas.microsoft.com/office/powerpoint/2010/main" val="1431181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Διαμορφωτές </a:t>
            </a:r>
            <a:r>
              <a:rPr lang="en-US" dirty="0" smtClean="0"/>
              <a:t>I/Q</a:t>
            </a:r>
            <a:r>
              <a:rPr lang="el-GR" dirty="0" smtClean="0"/>
              <a:t> (1)</a:t>
            </a:r>
            <a:endParaRPr lang="el-GR"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031" y="1688074"/>
            <a:ext cx="185578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0206" y="3109445"/>
            <a:ext cx="2303462"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7"/>
          <p:cNvSpPr>
            <a:spLocks noChangeArrowheads="1"/>
          </p:cNvSpPr>
          <p:nvPr/>
        </p:nvSpPr>
        <p:spPr bwMode="auto">
          <a:xfrm>
            <a:off x="4667795" y="3854776"/>
            <a:ext cx="432048" cy="431800"/>
          </a:xfrm>
          <a:prstGeom prst="rightArrow">
            <a:avLst>
              <a:gd name="adj1" fmla="val 50000"/>
              <a:gd name="adj2" fmla="val 50000"/>
            </a:avLst>
          </a:prstGeom>
          <a:solidFill>
            <a:schemeClr val="accent1"/>
          </a:solidFill>
          <a:ln w="9525">
            <a:solidFill>
              <a:schemeClr val="tx2"/>
            </a:solidFill>
            <a:miter lim="800000"/>
            <a:headEnd/>
            <a:tailEnd/>
          </a:ln>
        </p:spPr>
        <p:txBody>
          <a:bodyPr wrap="square" lIns="90000" tIns="46800" rIns="90000" bIns="46800" anchor="ctr">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el-GR" altLang="el-GR"/>
          </a:p>
        </p:txBody>
      </p:sp>
      <p:pic>
        <p:nvPicPr>
          <p:cNvPr id="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0206" y="2135375"/>
            <a:ext cx="25447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Εικόνα 7"/>
          <p:cNvPicPr>
            <a:picLocks noChangeAspect="1"/>
          </p:cNvPicPr>
          <p:nvPr/>
        </p:nvPicPr>
        <p:blipFill>
          <a:blip r:embed="rId5"/>
          <a:stretch>
            <a:fillRect/>
          </a:stretch>
        </p:blipFill>
        <p:spPr>
          <a:xfrm>
            <a:off x="1139031" y="2552641"/>
            <a:ext cx="2926334" cy="3036071"/>
          </a:xfrm>
          <a:prstGeom prst="rect">
            <a:avLst/>
          </a:prstGeom>
        </p:spPr>
      </p:pic>
    </p:spTree>
    <p:extLst>
      <p:ext uri="{BB962C8B-B14F-4D97-AF65-F5344CB8AC3E}">
        <p14:creationId xmlns:p14="http://schemas.microsoft.com/office/powerpoint/2010/main" val="2386348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1788</TotalTime>
  <Words>1670</Words>
  <Application>Microsoft Office PowerPoint</Application>
  <PresentationFormat>On-screen Show (4:3)</PresentationFormat>
  <Paragraphs>167</Paragraphs>
  <Slides>55</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ＭＳ Ｐゴシック</vt:lpstr>
      <vt:lpstr>Arial</vt:lpstr>
      <vt:lpstr>Calibri</vt:lpstr>
      <vt:lpstr>Times New Roman</vt:lpstr>
      <vt:lpstr>Wingdings</vt:lpstr>
      <vt:lpstr>Θέμα του Office</vt:lpstr>
      <vt:lpstr>Ψηφιακές Επικοινωνίες</vt:lpstr>
      <vt:lpstr>Ψηφιακή Διαμόρφωση</vt:lpstr>
      <vt:lpstr>Διαμόρφωση ολίσθησης φάσης (Phase Shift Keying-PSK)</vt:lpstr>
      <vt:lpstr>Binary Phase Shift keying (BPSK)</vt:lpstr>
      <vt:lpstr>Quaternary Phase Shift Keying (QPSK)</vt:lpstr>
      <vt:lpstr>Αστερισμός – Διαγράμματα I/Q</vt:lpstr>
      <vt:lpstr>Αστερισμοί MPSK (1)</vt:lpstr>
      <vt:lpstr>Αστερισμοί MPSK (2)</vt:lpstr>
      <vt:lpstr>Διαμορφωτές I/Q (1)</vt:lpstr>
      <vt:lpstr>Διαμορφωτές I/Q (2)</vt:lpstr>
      <vt:lpstr>Διαμορφωτές I/Q (3)</vt:lpstr>
      <vt:lpstr>Διαμορφωτές I/Q (3)</vt:lpstr>
      <vt:lpstr>Αποδιαμόρφωση – Ανίχνευση</vt:lpstr>
      <vt:lpstr>Περιοχές Απόφασης</vt:lpstr>
      <vt:lpstr>Πιθανότητα σφάλματος (1)</vt:lpstr>
      <vt:lpstr>Πιθανότητα σφάλματος (2)</vt:lpstr>
      <vt:lpstr>Φασματική Πυκνότητα Ισχύος</vt:lpstr>
      <vt:lpstr>Διαμόρφωση διαφορικής ολίσθησης φάσης (Differential PSK-DPSK)</vt:lpstr>
      <vt:lpstr>DBPSK</vt:lpstr>
      <vt:lpstr>DBPSK – Πομπός (1)</vt:lpstr>
      <vt:lpstr>DBPSK – Πομπός (2)</vt:lpstr>
      <vt:lpstr>DBPSK – Δέκτης</vt:lpstr>
      <vt:lpstr>DBPSK – Ασύμφωνος Δέκτης 1</vt:lpstr>
      <vt:lpstr>DBPSK – Ασύμφωνος Δέκτης 2</vt:lpstr>
      <vt:lpstr>DPSK – Πιθανότητα Σφάλματος</vt:lpstr>
      <vt:lpstr>DPSK – Παράδειγμα διάδοσης σφάλματος</vt:lpstr>
      <vt:lpstr>PSK – Εφαρμογές (1)</vt:lpstr>
      <vt:lpstr>PSK – Εφαρμογές (2)</vt:lpstr>
      <vt:lpstr>Quadrature Amplitude Modulation (QAM)</vt:lpstr>
      <vt:lpstr>Ορθογώνιοι αστερισμοί QAM (1)</vt:lpstr>
      <vt:lpstr>Ορθογώνιοι αστερισμοί QAM (2)</vt:lpstr>
      <vt:lpstr>Μη-Ορθογώνιοι αστερισμοί QAM</vt:lpstr>
      <vt:lpstr>Αστερισμοί 32-QAM</vt:lpstr>
      <vt:lpstr>Πιθανότητα σφάλματος QAM (1)</vt:lpstr>
      <vt:lpstr>Πιθανότητα σφάλματος QAM (2)</vt:lpstr>
      <vt:lpstr>Πιθανότητα σφάλματος (2x4)-QAM</vt:lpstr>
      <vt:lpstr>Φασματική Πυκνότητα Ισχύος QAM</vt:lpstr>
      <vt:lpstr>Εφαρμογές QAM</vt:lpstr>
      <vt:lpstr>Διαμόρφωση ολίσθησης συχνότητας (Frequency Shift Keying-FSK)</vt:lpstr>
      <vt:lpstr>Binary Frequency Shift Keying-BFSK (1)</vt:lpstr>
      <vt:lpstr>Binary Frequency Shift Keying-BFSK (2)</vt:lpstr>
      <vt:lpstr>Αστερισμός ΒFSK ασύμφωνης εκπομπής</vt:lpstr>
      <vt:lpstr>Ανίχνευση – Πιθανότητα Σφάλματος ΒFSK</vt:lpstr>
      <vt:lpstr>Πομπός – Δέκτης ΒFSK</vt:lpstr>
      <vt:lpstr>Κριτήρια επιλογής τεχνικών ψηφιακής διαμόρφωσης (1)</vt:lpstr>
      <vt:lpstr>Κριτήρια επιλογής τεχνικών ψηφιακής διαμόρφωσης (2)</vt:lpstr>
      <vt:lpstr>Κριτήρια επιλογής τεχνικών ψηφιακής διαμόρφωσης (3)</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Uoa</cp:lastModifiedBy>
  <cp:revision>196</cp:revision>
  <dcterms:created xsi:type="dcterms:W3CDTF">2012-09-06T09:03:05Z</dcterms:created>
  <dcterms:modified xsi:type="dcterms:W3CDTF">2016-02-16T09:14:18Z</dcterms:modified>
</cp:coreProperties>
</file>