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6" r:id="rId3"/>
    <p:sldId id="300" r:id="rId4"/>
    <p:sldId id="301" r:id="rId5"/>
    <p:sldId id="302" r:id="rId6"/>
    <p:sldId id="303" r:id="rId7"/>
    <p:sldId id="304" r:id="rId8"/>
    <p:sldId id="305" r:id="rId9"/>
    <p:sldId id="307" r:id="rId10"/>
    <p:sldId id="308" r:id="rId11"/>
    <p:sldId id="309" r:id="rId12"/>
    <p:sldId id="306" r:id="rId13"/>
    <p:sldId id="310" r:id="rId14"/>
    <p:sldId id="311" r:id="rId15"/>
    <p:sldId id="313" r:id="rId16"/>
    <p:sldId id="312" r:id="rId17"/>
    <p:sldId id="314" r:id="rId18"/>
    <p:sldId id="315" r:id="rId19"/>
    <p:sldId id="316"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40" r:id="rId42"/>
    <p:sldId id="341" r:id="rId43"/>
    <p:sldId id="339" r:id="rId44"/>
    <p:sldId id="280" r:id="rId45"/>
    <p:sldId id="290" r:id="rId46"/>
    <p:sldId id="295" r:id="rId47"/>
    <p:sldId id="299" r:id="rId48"/>
    <p:sldId id="292" r:id="rId49"/>
    <p:sldId id="291" r:id="rId50"/>
    <p:sldId id="294" r:id="rId51"/>
    <p:sldId id="293"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1"/>
            <p14:sldId id="302"/>
            <p14:sldId id="303"/>
            <p14:sldId id="304"/>
            <p14:sldId id="305"/>
            <p14:sldId id="307"/>
            <p14:sldId id="308"/>
            <p14:sldId id="309"/>
            <p14:sldId id="306"/>
            <p14:sldId id="310"/>
            <p14:sldId id="311"/>
            <p14:sldId id="313"/>
            <p14:sldId id="312"/>
            <p14:sldId id="314"/>
            <p14:sldId id="315"/>
            <p14:sldId id="316"/>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40"/>
            <p14:sldId id="341"/>
            <p14:sldId id="339"/>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8" d="100"/>
          <a:sy n="78" d="100"/>
        </p:scale>
        <p:origin x="126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5075BC"/>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Ψηφιακή Διαμόρφωση</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Ψηφιακή Διαμόρφωση</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Ψηφιακή Διαμόρφωση</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Ψηφιακή Διαμόρφωση</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Ψηφιακή Διαμόρφωση</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Ψηφιακή Διαμόρφωση</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Ψηφιακή Διαμόρφωση</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png"/><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wmf"/><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png"/><Relationship Id="rId4" Type="http://schemas.openxmlformats.org/officeDocument/2006/relationships/image" Target="../media/image35.wmf"/></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wmf"/></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png"/><Relationship Id="rId2" Type="http://schemas.openxmlformats.org/officeDocument/2006/relationships/image" Target="../media/image55.wmf"/><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wmf"/><Relationship Id="rId4" Type="http://schemas.openxmlformats.org/officeDocument/2006/relationships/image" Target="../media/image57.wmf"/></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wmf"/><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5" Type="http://schemas.openxmlformats.org/officeDocument/2006/relationships/image" Target="../media/image80.wmf"/><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2.wmf"/><Relationship Id="rId5" Type="http://schemas.openxmlformats.org/officeDocument/2006/relationships/image" Target="../media/image91.png"/><Relationship Id="rId4" Type="http://schemas.openxmlformats.org/officeDocument/2006/relationships/image" Target="../media/image90.wmf"/></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slides/_rels/slide3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png"/><Relationship Id="rId1" Type="http://schemas.openxmlformats.org/officeDocument/2006/relationships/slideLayout" Target="../slideLayouts/slideLayout6.xml"/><Relationship Id="rId6" Type="http://schemas.openxmlformats.org/officeDocument/2006/relationships/image" Target="../media/image108.wmf"/><Relationship Id="rId5" Type="http://schemas.openxmlformats.org/officeDocument/2006/relationships/image" Target="../media/image107.wmf"/><Relationship Id="rId10" Type="http://schemas.openxmlformats.org/officeDocument/2006/relationships/image" Target="../media/image112.png"/><Relationship Id="rId4" Type="http://schemas.openxmlformats.org/officeDocument/2006/relationships/image" Target="../media/image106.wmf"/><Relationship Id="rId9" Type="http://schemas.openxmlformats.org/officeDocument/2006/relationships/image" Target="../media/image111.wmf"/></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eclass.uoa.gr/courses/D6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opencourses.uoa.gr/courses/DI3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Ψηφιακές Επικοινωνίες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Ψηφιακή Διαμόρφωση</a:t>
            </a:r>
          </a:p>
          <a:p>
            <a:endParaRPr lang="el-GR" sz="2800" dirty="0" smtClean="0"/>
          </a:p>
          <a:p>
            <a:r>
              <a:rPr lang="el-GR" sz="2800" dirty="0" err="1" smtClean="0"/>
              <a:t>Μαθιόπουλος</a:t>
            </a:r>
            <a:endParaRPr lang="el-GR" sz="2800" dirty="0" smtClean="0"/>
          </a:p>
          <a:p>
            <a:r>
              <a:rPr lang="el-GR" sz="2800" dirty="0" smtClean="0"/>
              <a:t>Σχολή Θετικών Επιστημών</a:t>
            </a:r>
          </a:p>
          <a:p>
            <a:r>
              <a:rPr lang="el-GR" sz="2800" dirty="0" smtClean="0"/>
              <a:t>Τμήμα Πληροφορικής και Τηλεπικοινωνιών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πλάτος, BPAM</a:t>
            </a:r>
          </a:p>
        </p:txBody>
      </p:sp>
      <p:graphicFrame>
        <p:nvGraphicFramePr>
          <p:cNvPr id="3" name="Object 8"/>
          <p:cNvGraphicFramePr>
            <a:graphicFrameLocks noChangeAspect="1"/>
          </p:cNvGraphicFramePr>
          <p:nvPr/>
        </p:nvGraphicFramePr>
        <p:xfrm>
          <a:off x="1258888" y="2276475"/>
          <a:ext cx="835025" cy="608013"/>
        </p:xfrm>
        <a:graphic>
          <a:graphicData uri="http://schemas.openxmlformats.org/presentationml/2006/ole">
            <mc:AlternateContent xmlns:mc="http://schemas.openxmlformats.org/markup-compatibility/2006">
              <mc:Choice xmlns:v="urn:schemas-microsoft-com:vml" Requires="v">
                <p:oleObj spid="_x0000_s3086" name="Equation" r:id="rId3" imgW="558720" imgH="406080" progId="Equation.DSMT4">
                  <p:embed/>
                </p:oleObj>
              </mc:Choice>
              <mc:Fallback>
                <p:oleObj name="Equation" r:id="rId3" imgW="558720" imgH="406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276475"/>
                        <a:ext cx="835025"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
          <p:cNvSpPr txBox="1">
            <a:spLocks noChangeArrowheads="1"/>
          </p:cNvSpPr>
          <p:nvPr/>
        </p:nvSpPr>
        <p:spPr bwMode="auto">
          <a:xfrm>
            <a:off x="3203575" y="2336800"/>
            <a:ext cx="478141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l-GR" altLang="el-GR" sz="2000" dirty="0" err="1">
                <a:latin typeface="+mn-lt"/>
              </a:rPr>
              <a:t>Αντίποδη</a:t>
            </a:r>
            <a:r>
              <a:rPr lang="el-GR" altLang="el-GR" sz="2000" dirty="0">
                <a:latin typeface="+mn-lt"/>
              </a:rPr>
              <a:t> σηματοδοσία (</a:t>
            </a:r>
            <a:r>
              <a:rPr lang="en-US" altLang="el-GR" sz="2000" dirty="0">
                <a:latin typeface="+mn-lt"/>
              </a:rPr>
              <a:t>Antipode signaling</a:t>
            </a:r>
            <a:r>
              <a:rPr lang="el-GR" altLang="el-GR" sz="2000" dirty="0">
                <a:latin typeface="+mn-lt"/>
              </a:rPr>
              <a:t>)</a:t>
            </a:r>
          </a:p>
        </p:txBody>
      </p:sp>
      <p:pic>
        <p:nvPicPr>
          <p:cNvPr id="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213100"/>
            <a:ext cx="5040312"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5"/>
          <p:cNvGraphicFramePr>
            <a:graphicFrameLocks noChangeAspect="1"/>
          </p:cNvGraphicFramePr>
          <p:nvPr/>
        </p:nvGraphicFramePr>
        <p:xfrm>
          <a:off x="6300788" y="4076700"/>
          <a:ext cx="1800225" cy="1019175"/>
        </p:xfrm>
        <a:graphic>
          <a:graphicData uri="http://schemas.openxmlformats.org/presentationml/2006/ole">
            <mc:AlternateContent xmlns:mc="http://schemas.openxmlformats.org/markup-compatibility/2006">
              <mc:Choice xmlns:v="urn:schemas-microsoft-com:vml" Requires="v">
                <p:oleObj spid="_x0000_s3087" name="Equation" r:id="rId6" imgW="1168200" imgH="660240" progId="Equation.DSMT4">
                  <p:embed/>
                </p:oleObj>
              </mc:Choice>
              <mc:Fallback>
                <p:oleObj name="Equation" r:id="rId6" imgW="1168200" imgH="660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4076700"/>
                        <a:ext cx="1800225"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17"/>
          <p:cNvSpPr>
            <a:spLocks noChangeArrowheads="1"/>
          </p:cNvSpPr>
          <p:nvPr/>
        </p:nvSpPr>
        <p:spPr bwMode="auto">
          <a:xfrm>
            <a:off x="2483768" y="2408807"/>
            <a:ext cx="432048" cy="300113"/>
          </a:xfrm>
          <a:prstGeom prst="rightArrow">
            <a:avLst>
              <a:gd name="adj1" fmla="val 50000"/>
              <a:gd name="adj2" fmla="val 45133"/>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spTree>
    <p:extLst>
      <p:ext uri="{BB962C8B-B14F-4D97-AF65-F5344CB8AC3E}">
        <p14:creationId xmlns:p14="http://schemas.microsoft.com/office/powerpoint/2010/main" val="200203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Αστερισμοί </a:t>
            </a:r>
            <a:r>
              <a:rPr lang="en-US" dirty="0"/>
              <a:t>M-PAM</a:t>
            </a:r>
            <a:endParaRPr lang="el-GR" dirty="0"/>
          </a:p>
        </p:txBody>
      </p:sp>
      <p:pic>
        <p:nvPicPr>
          <p:cNvPr id="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73238"/>
            <a:ext cx="76327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58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4-PAM με κωδικοποίηση </a:t>
            </a:r>
            <a:r>
              <a:rPr lang="el-GR" dirty="0" err="1"/>
              <a:t>Gray</a:t>
            </a:r>
            <a:endParaRPr lang="el-GR"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983" y="2157029"/>
            <a:ext cx="6336035" cy="422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1629494"/>
            <a:ext cx="3175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249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4-</a:t>
            </a:r>
            <a:r>
              <a:rPr lang="en-US" dirty="0"/>
              <a:t>PAM</a:t>
            </a:r>
            <a:endParaRPr lang="el-GR" dirty="0"/>
          </a:p>
        </p:txBody>
      </p:sp>
      <p:sp>
        <p:nvSpPr>
          <p:cNvPr id="3" name="Θέση περιεχομένου 2"/>
          <p:cNvSpPr>
            <a:spLocks noGrp="1"/>
          </p:cNvSpPr>
          <p:nvPr>
            <p:ph idx="1"/>
          </p:nvPr>
        </p:nvSpPr>
        <p:spPr>
          <a:xfrm>
            <a:off x="464156" y="1556793"/>
            <a:ext cx="8229600" cy="648071"/>
          </a:xfrm>
        </p:spPr>
        <p:txBody>
          <a:bodyPr>
            <a:normAutofit lnSpcReduction="10000"/>
          </a:bodyPr>
          <a:lstStyle/>
          <a:p>
            <a:r>
              <a:rPr lang="el-GR" sz="2000" dirty="0"/>
              <a:t>4 – </a:t>
            </a:r>
            <a:r>
              <a:rPr lang="el-GR" sz="2000" dirty="0" smtClean="0"/>
              <a:t>PAM: </a:t>
            </a:r>
            <a:r>
              <a:rPr lang="el-GR" sz="2000" dirty="0"/>
              <a:t>4 διαφορετικά σύμβολα που αντιστοιχούν σε δυάδες από </a:t>
            </a:r>
            <a:r>
              <a:rPr lang="el-GR" sz="2000" dirty="0" err="1"/>
              <a:t>bits</a:t>
            </a:r>
            <a:r>
              <a:rPr lang="el-GR" sz="2000" dirty="0"/>
              <a:t> (00 01 10 11</a:t>
            </a:r>
            <a:r>
              <a:rPr lang="el-GR" sz="2000" dirty="0" smtClean="0"/>
              <a:t>).</a:t>
            </a:r>
            <a:endParaRPr lang="el-GR" sz="2000" dirty="0"/>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6545" r="1721" b="5093"/>
          <a:stretch/>
        </p:blipFill>
        <p:spPr bwMode="auto">
          <a:xfrm>
            <a:off x="1493764" y="2276872"/>
            <a:ext cx="6156473"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243" y="4293096"/>
            <a:ext cx="279551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67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a:t>
            </a:r>
            <a:r>
              <a:rPr lang="el-GR" dirty="0" smtClean="0"/>
              <a:t>πλάτος</a:t>
            </a:r>
            <a:r>
              <a:rPr lang="en-US" dirty="0" smtClean="0"/>
              <a:t> (1)</a:t>
            </a:r>
            <a:endParaRPr lang="el-GR"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663948"/>
            <a:ext cx="54006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857" y="4149080"/>
            <a:ext cx="2808287"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024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a:t>
            </a:r>
            <a:r>
              <a:rPr lang="el-GR" dirty="0" smtClean="0"/>
              <a:t>πλάτος</a:t>
            </a:r>
            <a:r>
              <a:rPr lang="en-US" dirty="0" smtClean="0"/>
              <a:t> (2)</a:t>
            </a:r>
            <a:endParaRPr lang="el-G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641277"/>
            <a:ext cx="554355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294" y="4206900"/>
            <a:ext cx="26654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554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p:cNvPicPr>
            <a:picLocks noChangeAspect="1"/>
          </p:cNvPicPr>
          <p:nvPr/>
        </p:nvPicPr>
        <p:blipFill>
          <a:blip r:embed="rId2"/>
          <a:stretch>
            <a:fillRect/>
          </a:stretch>
        </p:blipFill>
        <p:spPr>
          <a:xfrm>
            <a:off x="457200" y="3082161"/>
            <a:ext cx="5035732" cy="3133616"/>
          </a:xfrm>
          <a:prstGeom prst="rect">
            <a:avLst/>
          </a:prstGeom>
        </p:spPr>
      </p:pic>
      <p:sp>
        <p:nvSpPr>
          <p:cNvPr id="2" name="Τίτλος 1"/>
          <p:cNvSpPr>
            <a:spLocks noGrp="1"/>
          </p:cNvSpPr>
          <p:nvPr>
            <p:ph type="title"/>
          </p:nvPr>
        </p:nvSpPr>
        <p:spPr>
          <a:xfrm>
            <a:off x="251520" y="274638"/>
            <a:ext cx="8712968" cy="1143000"/>
          </a:xfrm>
        </p:spPr>
        <p:txBody>
          <a:bodyPr>
            <a:noAutofit/>
          </a:bodyPr>
          <a:lstStyle/>
          <a:p>
            <a:r>
              <a:rPr lang="el-GR" sz="3200" dirty="0"/>
              <a:t>Διαμόρφωση παλμών κατά πλάτος</a:t>
            </a:r>
            <a:br>
              <a:rPr lang="el-GR" sz="3200" dirty="0"/>
            </a:br>
            <a:r>
              <a:rPr lang="el-GR" sz="3200" dirty="0" smtClean="0"/>
              <a:t>Ενέργεια </a:t>
            </a:r>
            <a:r>
              <a:rPr lang="el-GR" sz="3200" dirty="0"/>
              <a:t>συμβόλου και </a:t>
            </a:r>
            <a:r>
              <a:rPr lang="el-GR" sz="3200" dirty="0" err="1"/>
              <a:t>bit</a:t>
            </a:r>
            <a:r>
              <a:rPr lang="el-GR" sz="3200" dirty="0"/>
              <a:t>, </a:t>
            </a:r>
            <a:r>
              <a:rPr lang="el-GR" sz="3200" dirty="0" smtClean="0"/>
              <a:t>Ευκλείδεια</a:t>
            </a:r>
            <a:r>
              <a:rPr lang="en-US" sz="3200" dirty="0" smtClean="0"/>
              <a:t> </a:t>
            </a:r>
            <a:r>
              <a:rPr lang="el-GR" sz="3200" dirty="0" smtClean="0"/>
              <a:t>Απόσταση</a:t>
            </a:r>
            <a:endParaRPr lang="el-GR" sz="3200"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894" y="1988319"/>
            <a:ext cx="122713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p:cNvSpPr>
            <a:spLocks noChangeArrowheads="1"/>
          </p:cNvSpPr>
          <p:nvPr/>
        </p:nvSpPr>
        <p:spPr bwMode="auto">
          <a:xfrm>
            <a:off x="6211069" y="2132781"/>
            <a:ext cx="360362" cy="256407"/>
          </a:xfrm>
          <a:prstGeom prst="rightArrow">
            <a:avLst>
              <a:gd name="adj1" fmla="val 50000"/>
              <a:gd name="adj2" fmla="val 43784"/>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356" y="3788544"/>
            <a:ext cx="10080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069" y="4648969"/>
            <a:ext cx="2078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5169" y="5082356"/>
            <a:ext cx="26812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10"/>
          <p:cNvPicPr>
            <a:picLocks noChangeAspect="1"/>
          </p:cNvPicPr>
          <p:nvPr/>
        </p:nvPicPr>
        <p:blipFill>
          <a:blip r:embed="rId7"/>
          <a:stretch>
            <a:fillRect/>
          </a:stretch>
        </p:blipFill>
        <p:spPr>
          <a:xfrm>
            <a:off x="523056" y="1899292"/>
            <a:ext cx="5395428" cy="719390"/>
          </a:xfrm>
          <a:prstGeom prst="rect">
            <a:avLst/>
          </a:prstGeom>
        </p:spPr>
      </p:pic>
      <p:pic>
        <p:nvPicPr>
          <p:cNvPr id="12" name="Εικόνα 11"/>
          <p:cNvPicPr>
            <a:picLocks noChangeAspect="1"/>
          </p:cNvPicPr>
          <p:nvPr/>
        </p:nvPicPr>
        <p:blipFill>
          <a:blip r:embed="rId8"/>
          <a:stretch>
            <a:fillRect/>
          </a:stretch>
        </p:blipFill>
        <p:spPr>
          <a:xfrm>
            <a:off x="5677182" y="3581262"/>
            <a:ext cx="3145809" cy="414564"/>
          </a:xfrm>
          <a:prstGeom prst="rect">
            <a:avLst/>
          </a:prstGeom>
        </p:spPr>
      </p:pic>
    </p:spTree>
    <p:extLst>
      <p:ext uri="{BB962C8B-B14F-4D97-AF65-F5344CB8AC3E}">
        <p14:creationId xmlns:p14="http://schemas.microsoft.com/office/powerpoint/2010/main" val="250578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Αποδιαμόρφωση</a:t>
            </a:r>
            <a:r>
              <a:rPr lang="en-US" dirty="0"/>
              <a:t> – </a:t>
            </a:r>
            <a:r>
              <a:rPr lang="el-GR" dirty="0" smtClean="0"/>
              <a:t>Ανίχνευση</a:t>
            </a:r>
            <a:r>
              <a:rPr lang="en-US" dirty="0" smtClean="0"/>
              <a:t> (1)</a:t>
            </a:r>
            <a:endParaRPr lang="el-GR" dirty="0"/>
          </a:p>
        </p:txBody>
      </p:sp>
      <p:pic>
        <p:nvPicPr>
          <p:cNvPr id="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56" y="1700808"/>
            <a:ext cx="7151688"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p:cNvPicPr>
            <a:picLocks noChangeAspect="1"/>
          </p:cNvPicPr>
          <p:nvPr/>
        </p:nvPicPr>
        <p:blipFill>
          <a:blip r:embed="rId3"/>
          <a:stretch>
            <a:fillRect/>
          </a:stretch>
        </p:blipFill>
        <p:spPr>
          <a:xfrm>
            <a:off x="2615014" y="4509120"/>
            <a:ext cx="3913971" cy="1609483"/>
          </a:xfrm>
          <a:prstGeom prst="rect">
            <a:avLst/>
          </a:prstGeom>
        </p:spPr>
      </p:pic>
    </p:spTree>
    <p:extLst>
      <p:ext uri="{BB962C8B-B14F-4D97-AF65-F5344CB8AC3E}">
        <p14:creationId xmlns:p14="http://schemas.microsoft.com/office/powerpoint/2010/main" val="327617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Αποδιαμόρφωση</a:t>
            </a:r>
            <a:r>
              <a:rPr lang="en-US" dirty="0"/>
              <a:t> – </a:t>
            </a:r>
            <a:r>
              <a:rPr lang="el-GR" dirty="0" smtClean="0"/>
              <a:t>Ανίχνευση</a:t>
            </a:r>
            <a:r>
              <a:rPr lang="en-US" dirty="0" smtClean="0"/>
              <a:t> (2)</a:t>
            </a:r>
            <a:endParaRPr lang="el-G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838" y="1932930"/>
            <a:ext cx="9366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0" y="4580086"/>
            <a:ext cx="1944688"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4641205"/>
            <a:ext cx="26638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2"/>
          <p:cNvSpPr>
            <a:spLocks noChangeArrowheads="1"/>
          </p:cNvSpPr>
          <p:nvPr/>
        </p:nvSpPr>
        <p:spPr bwMode="auto">
          <a:xfrm>
            <a:off x="4324858" y="5030290"/>
            <a:ext cx="494283" cy="360363"/>
          </a:xfrm>
          <a:prstGeom prst="rightArrow">
            <a:avLst>
              <a:gd name="adj1" fmla="val 50000"/>
              <a:gd name="adj2" fmla="val 60022"/>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12" name="Εικόνα 11"/>
          <p:cNvPicPr>
            <a:picLocks noChangeAspect="1"/>
          </p:cNvPicPr>
          <p:nvPr/>
        </p:nvPicPr>
        <p:blipFill>
          <a:blip r:embed="rId5"/>
          <a:stretch>
            <a:fillRect/>
          </a:stretch>
        </p:blipFill>
        <p:spPr>
          <a:xfrm>
            <a:off x="627185" y="1843976"/>
            <a:ext cx="6047756" cy="493819"/>
          </a:xfrm>
          <a:prstGeom prst="rect">
            <a:avLst/>
          </a:prstGeom>
        </p:spPr>
      </p:pic>
      <p:pic>
        <p:nvPicPr>
          <p:cNvPr id="13" name="Εικόνα 12"/>
          <p:cNvPicPr>
            <a:picLocks noChangeAspect="1"/>
          </p:cNvPicPr>
          <p:nvPr/>
        </p:nvPicPr>
        <p:blipFill>
          <a:blip r:embed="rId6"/>
          <a:stretch>
            <a:fillRect/>
          </a:stretch>
        </p:blipFill>
        <p:spPr>
          <a:xfrm>
            <a:off x="2480891" y="2825443"/>
            <a:ext cx="4182218" cy="1207113"/>
          </a:xfrm>
          <a:prstGeom prst="rect">
            <a:avLst/>
          </a:prstGeom>
        </p:spPr>
      </p:pic>
    </p:spTree>
    <p:extLst>
      <p:ext uri="{BB962C8B-B14F-4D97-AF65-F5344CB8AC3E}">
        <p14:creationId xmlns:p14="http://schemas.microsoft.com/office/powerpoint/2010/main" val="272025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πλάτος</a:t>
            </a:r>
            <a:br>
              <a:rPr lang="el-GR" dirty="0"/>
            </a:br>
            <a:r>
              <a:rPr lang="el-GR" dirty="0" smtClean="0"/>
              <a:t>Πομπός</a:t>
            </a:r>
            <a:r>
              <a:rPr lang="en-US" dirty="0"/>
              <a:t> – </a:t>
            </a:r>
            <a:r>
              <a:rPr lang="el-GR" dirty="0" smtClean="0"/>
              <a:t>Δέκτης</a:t>
            </a:r>
            <a:endParaRPr lang="el-GR" dirty="0"/>
          </a:p>
        </p:txBody>
      </p:sp>
      <p:pic>
        <p:nvPicPr>
          <p:cNvPr id="4" name="Εικόνα 3"/>
          <p:cNvPicPr>
            <a:picLocks noChangeAspect="1"/>
          </p:cNvPicPr>
          <p:nvPr/>
        </p:nvPicPr>
        <p:blipFill>
          <a:blip r:embed="rId2"/>
          <a:stretch>
            <a:fillRect/>
          </a:stretch>
        </p:blipFill>
        <p:spPr>
          <a:xfrm>
            <a:off x="1395709" y="1844824"/>
            <a:ext cx="6352583" cy="3889585"/>
          </a:xfrm>
          <a:prstGeom prst="rect">
            <a:avLst/>
          </a:prstGeom>
        </p:spPr>
      </p:pic>
    </p:spTree>
    <p:extLst>
      <p:ext uri="{BB962C8B-B14F-4D97-AF65-F5344CB8AC3E}">
        <p14:creationId xmlns:p14="http://schemas.microsoft.com/office/powerpoint/2010/main" val="366777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Ψηφιακή </a:t>
            </a:r>
            <a:r>
              <a:rPr lang="el-GR" dirty="0" smtClean="0"/>
              <a:t>Διαμόρφωση</a:t>
            </a:r>
            <a:endParaRPr lang="el-GR" dirty="0"/>
          </a:p>
        </p:txBody>
      </p:sp>
      <p:sp>
        <p:nvSpPr>
          <p:cNvPr id="5" name="Υπότιτλος 4"/>
          <p:cNvSpPr>
            <a:spLocks noGrp="1"/>
          </p:cNvSpPr>
          <p:nvPr>
            <p:ph type="subTitle" idx="1"/>
          </p:nvPr>
        </p:nvSpPr>
        <p:spPr/>
        <p:txBody>
          <a:bodyPr/>
          <a:lstStyle/>
          <a:p>
            <a:r>
              <a:rPr lang="el-GR" dirty="0" smtClean="0"/>
              <a:t>Μέρος Α</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πλάτος</a:t>
            </a:r>
            <a:br>
              <a:rPr lang="el-GR" dirty="0"/>
            </a:br>
            <a:r>
              <a:rPr lang="el-GR" dirty="0" smtClean="0"/>
              <a:t>Πομπός</a:t>
            </a:r>
            <a:r>
              <a:rPr lang="en-US" dirty="0"/>
              <a:t> – </a:t>
            </a:r>
            <a:r>
              <a:rPr lang="el-GR" dirty="0" smtClean="0"/>
              <a:t>Δέκτης</a:t>
            </a:r>
            <a:r>
              <a:rPr lang="en-US" dirty="0" smtClean="0"/>
              <a:t> </a:t>
            </a:r>
            <a:r>
              <a:rPr lang="el-GR" dirty="0"/>
              <a:t>Β-</a:t>
            </a:r>
            <a:r>
              <a:rPr lang="en-US" dirty="0"/>
              <a:t>PAM</a:t>
            </a:r>
            <a:endParaRPr lang="el-GR"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19" y="1916832"/>
            <a:ext cx="6405563"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67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800" dirty="0"/>
              <a:t>Διαμόρφωση παλμών κατά πλάτος</a:t>
            </a:r>
            <a:br>
              <a:rPr lang="el-GR" sz="3800" dirty="0"/>
            </a:br>
            <a:r>
              <a:rPr lang="el-GR" sz="3800" dirty="0"/>
              <a:t>Μέση Πιθανότητα Σφάλματος </a:t>
            </a:r>
            <a:r>
              <a:rPr lang="el-GR" sz="3800" dirty="0" smtClean="0"/>
              <a:t>Β-PAM</a:t>
            </a:r>
            <a:r>
              <a:rPr lang="en-US" sz="3800" dirty="0" smtClean="0"/>
              <a:t> (1)</a:t>
            </a:r>
            <a:endParaRPr lang="el-GR" sz="3800" dirty="0"/>
          </a:p>
        </p:txBody>
      </p:sp>
      <p:sp>
        <p:nvSpPr>
          <p:cNvPr id="3" name="Θέση περιεχομένου 2"/>
          <p:cNvSpPr>
            <a:spLocks noGrp="1"/>
          </p:cNvSpPr>
          <p:nvPr>
            <p:ph idx="1"/>
          </p:nvPr>
        </p:nvSpPr>
        <p:spPr>
          <a:xfrm>
            <a:off x="464156" y="1556793"/>
            <a:ext cx="8229600" cy="1584176"/>
          </a:xfrm>
        </p:spPr>
        <p:txBody>
          <a:bodyPr>
            <a:normAutofit fontScale="70000" lnSpcReduction="20000"/>
          </a:bodyPr>
          <a:lstStyle/>
          <a:p>
            <a:r>
              <a:rPr lang="el-GR" dirty="0"/>
              <a:t>Η πιθανότητα σφάλματος συνδέεται άμεσα με την πιθανότητα το λαμβανόμενο σήμα να βρεθεί σε περιοχή εκτός της περιοχής απόφασης του εκπεμπόμενου σήματος. Με άλλα λόγια συνδέεται με την πιθανότητα κάποιες Τ.Μ με κανονική κατανομή να λάβουν κάποιες συγκεκριμένες τιμές</a:t>
            </a:r>
            <a:r>
              <a:rPr lang="el-GR" dirty="0" smtClean="0"/>
              <a:t>.</a:t>
            </a:r>
            <a:endParaRPr lang="el-GR"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75025"/>
            <a:ext cx="4722812"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0"/>
          <p:cNvGraphicFramePr>
            <a:graphicFrameLocks noChangeAspect="1"/>
          </p:cNvGraphicFramePr>
          <p:nvPr/>
        </p:nvGraphicFramePr>
        <p:xfrm>
          <a:off x="5219700" y="4149725"/>
          <a:ext cx="3203575" cy="1255713"/>
        </p:xfrm>
        <a:graphic>
          <a:graphicData uri="http://schemas.openxmlformats.org/presentationml/2006/ole">
            <mc:AlternateContent xmlns:mc="http://schemas.openxmlformats.org/markup-compatibility/2006">
              <mc:Choice xmlns:v="urn:schemas-microsoft-com:vml" Requires="v">
                <p:oleObj spid="_x0000_s4104" name="Equation" r:id="rId4" imgW="1879560" imgH="736560" progId="Equation.DSMT4">
                  <p:embed/>
                </p:oleObj>
              </mc:Choice>
              <mc:Fallback>
                <p:oleObj name="Equation" r:id="rId4" imgW="1879560" imgH="736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149725"/>
                        <a:ext cx="320357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02256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800" dirty="0"/>
              <a:t>Διαμόρφωση παλμών κατά πλάτος</a:t>
            </a:r>
            <a:br>
              <a:rPr lang="el-GR" sz="3800" dirty="0"/>
            </a:br>
            <a:r>
              <a:rPr lang="el-GR" sz="3800" dirty="0"/>
              <a:t>Μέση Πιθανότητα Σφάλματος Β-PAM</a:t>
            </a:r>
            <a:r>
              <a:rPr lang="en-US" sz="3800" dirty="0"/>
              <a:t> </a:t>
            </a:r>
            <a:r>
              <a:rPr lang="en-US" sz="3800" dirty="0" smtClean="0"/>
              <a:t>(2)</a:t>
            </a:r>
            <a:endParaRPr lang="el-GR" sz="3800"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997" y="1697633"/>
            <a:ext cx="287972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1557933"/>
            <a:ext cx="29527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353" y="4485283"/>
            <a:ext cx="3529013"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69" y="4236045"/>
            <a:ext cx="324008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97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800" dirty="0"/>
              <a:t>Διαμόρφωση παλμών κατά πλάτος</a:t>
            </a:r>
            <a:br>
              <a:rPr lang="el-GR" sz="3800" dirty="0"/>
            </a:br>
            <a:r>
              <a:rPr lang="el-GR" sz="3800" dirty="0"/>
              <a:t>Μέση Πιθανότητα Σφάλματος Β-PAM</a:t>
            </a:r>
            <a:r>
              <a:rPr lang="en-US" sz="3800" dirty="0"/>
              <a:t> </a:t>
            </a:r>
            <a:r>
              <a:rPr lang="en-US" sz="3800" dirty="0" smtClean="0"/>
              <a:t>(3)</a:t>
            </a:r>
            <a:endParaRPr lang="el-GR" sz="3800"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50380"/>
            <a:ext cx="87153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583" y="1628800"/>
            <a:ext cx="16113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99630"/>
            <a:ext cx="1062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879355"/>
            <a:ext cx="12557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6"/>
          <a:stretch>
            <a:fillRect/>
          </a:stretch>
        </p:blipFill>
        <p:spPr>
          <a:xfrm>
            <a:off x="611560" y="2369315"/>
            <a:ext cx="5121084" cy="2389839"/>
          </a:xfrm>
          <a:prstGeom prst="rect">
            <a:avLst/>
          </a:prstGeom>
        </p:spPr>
      </p:pic>
      <p:pic>
        <p:nvPicPr>
          <p:cNvPr id="3" name="Εικόνα 2"/>
          <p:cNvPicPr>
            <a:picLocks noChangeAspect="1"/>
          </p:cNvPicPr>
          <p:nvPr/>
        </p:nvPicPr>
        <p:blipFill>
          <a:blip r:embed="rId7"/>
          <a:stretch>
            <a:fillRect/>
          </a:stretch>
        </p:blipFill>
        <p:spPr>
          <a:xfrm>
            <a:off x="611560" y="5294831"/>
            <a:ext cx="5261304" cy="1085182"/>
          </a:xfrm>
          <a:prstGeom prst="rect">
            <a:avLst/>
          </a:prstGeom>
        </p:spPr>
      </p:pic>
    </p:spTree>
    <p:extLst>
      <p:ext uri="{BB962C8B-B14F-4D97-AF65-F5344CB8AC3E}">
        <p14:creationId xmlns:p14="http://schemas.microsoft.com/office/powerpoint/2010/main" val="2337756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πλάτος</a:t>
            </a:r>
            <a:br>
              <a:rPr lang="el-GR" dirty="0"/>
            </a:br>
            <a:r>
              <a:rPr lang="el-GR" dirty="0"/>
              <a:t>Πιθανότητα Σφάλματος </a:t>
            </a:r>
            <a:r>
              <a:rPr lang="el-GR" dirty="0" smtClean="0"/>
              <a:t>Β-PAM</a:t>
            </a:r>
            <a:r>
              <a:rPr lang="en-US" dirty="0" smtClean="0"/>
              <a:t> (1)</a:t>
            </a:r>
            <a:endParaRPr lang="el-GR"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68638"/>
            <a:ext cx="6794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852738"/>
            <a:ext cx="216058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2"/>
          <p:cNvSpPr>
            <a:spLocks noChangeArrowheads="1"/>
          </p:cNvSpPr>
          <p:nvPr/>
        </p:nvSpPr>
        <p:spPr bwMode="auto">
          <a:xfrm>
            <a:off x="1692275" y="3068638"/>
            <a:ext cx="503238" cy="287337"/>
          </a:xfrm>
          <a:prstGeom prst="rightArrow">
            <a:avLst>
              <a:gd name="adj1" fmla="val 50000"/>
              <a:gd name="adj2" fmla="val 43785"/>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sp>
        <p:nvSpPr>
          <p:cNvPr id="7" name="Text Box 14"/>
          <p:cNvSpPr txBox="1">
            <a:spLocks noChangeArrowheads="1"/>
          </p:cNvSpPr>
          <p:nvPr/>
        </p:nvSpPr>
        <p:spPr bwMode="auto">
          <a:xfrm>
            <a:off x="611188" y="5468938"/>
            <a:ext cx="1330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US" altLang="el-GR"/>
              <a:t>Gray, &gt;20 dB</a:t>
            </a:r>
            <a:endParaRPr lang="el-GR" altLang="el-GR"/>
          </a:p>
        </p:txBody>
      </p:sp>
      <p:sp>
        <p:nvSpPr>
          <p:cNvPr id="8" name="AutoShape 15"/>
          <p:cNvSpPr>
            <a:spLocks noChangeArrowheads="1"/>
          </p:cNvSpPr>
          <p:nvPr/>
        </p:nvSpPr>
        <p:spPr bwMode="auto">
          <a:xfrm>
            <a:off x="2138363" y="5511800"/>
            <a:ext cx="503237" cy="287338"/>
          </a:xfrm>
          <a:prstGeom prst="rightArrow">
            <a:avLst>
              <a:gd name="adj1" fmla="val 50000"/>
              <a:gd name="adj2" fmla="val 43784"/>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969" y="5337076"/>
            <a:ext cx="47783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824709"/>
            <a:ext cx="60388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10"/>
          <p:cNvPicPr>
            <a:picLocks noChangeAspect="1"/>
          </p:cNvPicPr>
          <p:nvPr/>
        </p:nvPicPr>
        <p:blipFill>
          <a:blip r:embed="rId6"/>
          <a:stretch>
            <a:fillRect/>
          </a:stretch>
        </p:blipFill>
        <p:spPr>
          <a:xfrm>
            <a:off x="611188" y="1669530"/>
            <a:ext cx="5096698" cy="1024217"/>
          </a:xfrm>
          <a:prstGeom prst="rect">
            <a:avLst/>
          </a:prstGeom>
        </p:spPr>
      </p:pic>
    </p:spTree>
    <p:extLst>
      <p:ext uri="{BB962C8B-B14F-4D97-AF65-F5344CB8AC3E}">
        <p14:creationId xmlns:p14="http://schemas.microsoft.com/office/powerpoint/2010/main" val="3927815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πλάτος</a:t>
            </a:r>
            <a:br>
              <a:rPr lang="el-GR" dirty="0"/>
            </a:br>
            <a:r>
              <a:rPr lang="el-GR" dirty="0"/>
              <a:t>Πιθανότητα Σφάλματος Β-PAM </a:t>
            </a:r>
            <a:r>
              <a:rPr lang="el-GR" dirty="0" smtClean="0"/>
              <a:t>(</a:t>
            </a:r>
            <a:r>
              <a:rPr lang="en-US" dirty="0" smtClean="0"/>
              <a:t>2</a:t>
            </a:r>
            <a:r>
              <a:rPr lang="el-GR" dirty="0" smtClean="0"/>
              <a:t>)</a:t>
            </a:r>
            <a:endParaRPr lang="el-GR" dirty="0"/>
          </a:p>
        </p:txBody>
      </p:sp>
      <p:pic>
        <p:nvPicPr>
          <p:cNvPr id="4" name="Εικόνα 3"/>
          <p:cNvPicPr>
            <a:picLocks noChangeAspect="1"/>
          </p:cNvPicPr>
          <p:nvPr/>
        </p:nvPicPr>
        <p:blipFill>
          <a:blip r:embed="rId2"/>
          <a:stretch>
            <a:fillRect/>
          </a:stretch>
        </p:blipFill>
        <p:spPr>
          <a:xfrm>
            <a:off x="1295116" y="1628800"/>
            <a:ext cx="6553768" cy="4663844"/>
          </a:xfrm>
          <a:prstGeom prst="rect">
            <a:avLst/>
          </a:prstGeom>
        </p:spPr>
      </p:pic>
    </p:spTree>
    <p:extLst>
      <p:ext uri="{BB962C8B-B14F-4D97-AF65-F5344CB8AC3E}">
        <p14:creationId xmlns:p14="http://schemas.microsoft.com/office/powerpoint/2010/main" val="3726195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2"/>
          <a:stretch>
            <a:fillRect/>
          </a:stretch>
        </p:blipFill>
        <p:spPr>
          <a:xfrm>
            <a:off x="389895" y="2996952"/>
            <a:ext cx="6846401" cy="2987299"/>
          </a:xfrm>
          <a:prstGeom prst="rect">
            <a:avLst/>
          </a:prstGeom>
        </p:spPr>
      </p:pic>
      <p:sp>
        <p:nvSpPr>
          <p:cNvPr id="2" name="Τίτλος 1"/>
          <p:cNvSpPr>
            <a:spLocks noGrp="1"/>
          </p:cNvSpPr>
          <p:nvPr>
            <p:ph type="title"/>
          </p:nvPr>
        </p:nvSpPr>
        <p:spPr/>
        <p:txBody>
          <a:bodyPr/>
          <a:lstStyle/>
          <a:p>
            <a:r>
              <a:rPr lang="el-GR" dirty="0"/>
              <a:t>Φασματική Ανάλυση </a:t>
            </a:r>
            <a:r>
              <a:rPr lang="en-US" dirty="0" smtClean="0"/>
              <a:t>M-PAM (1)</a:t>
            </a:r>
            <a:endParaRPr lang="el-GR"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2759"/>
            <a:ext cx="22145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552" y="1701352"/>
            <a:ext cx="8159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60629"/>
            <a:ext cx="2022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491140"/>
            <a:ext cx="27638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220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Φασματική Ανάλυση </a:t>
            </a:r>
            <a:r>
              <a:rPr lang="en-US" dirty="0" smtClean="0"/>
              <a:t>M-PAM (2)</a:t>
            </a:r>
            <a:endParaRPr lang="el-GR" dirty="0"/>
          </a:p>
        </p:txBody>
      </p:sp>
      <p:sp>
        <p:nvSpPr>
          <p:cNvPr id="11" name="Line 11"/>
          <p:cNvSpPr>
            <a:spLocks noChangeShapeType="1"/>
          </p:cNvSpPr>
          <p:nvPr/>
        </p:nvSpPr>
        <p:spPr bwMode="auto">
          <a:xfrm flipV="1">
            <a:off x="2123281" y="3057551"/>
            <a:ext cx="1211262" cy="1079500"/>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2" name="Text Box 12"/>
          <p:cNvSpPr txBox="1">
            <a:spLocks noChangeArrowheads="1"/>
          </p:cNvSpPr>
          <p:nvPr/>
        </p:nvSpPr>
        <p:spPr bwMode="auto">
          <a:xfrm>
            <a:off x="1258887" y="4176739"/>
            <a:ext cx="172878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l-GR" altLang="el-GR" sz="1800" dirty="0">
                <a:latin typeface="+mn-lt"/>
              </a:rPr>
              <a:t>Συνεχές φάσμα</a:t>
            </a:r>
          </a:p>
        </p:txBody>
      </p:sp>
      <p:sp>
        <p:nvSpPr>
          <p:cNvPr id="13" name="Line 14"/>
          <p:cNvSpPr>
            <a:spLocks noChangeShapeType="1"/>
          </p:cNvSpPr>
          <p:nvPr/>
        </p:nvSpPr>
        <p:spPr bwMode="auto">
          <a:xfrm flipH="1" flipV="1">
            <a:off x="5435600" y="3063900"/>
            <a:ext cx="720725" cy="93503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4" name="Text Box 15"/>
          <p:cNvSpPr txBox="1">
            <a:spLocks noChangeArrowheads="1"/>
          </p:cNvSpPr>
          <p:nvPr/>
        </p:nvSpPr>
        <p:spPr bwMode="auto">
          <a:xfrm>
            <a:off x="5364163" y="4114844"/>
            <a:ext cx="2340396"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spcBef>
                <a:spcPct val="50000"/>
              </a:spcBef>
            </a:pPr>
            <a:r>
              <a:rPr lang="el-GR" altLang="el-GR" sz="1800" dirty="0">
                <a:latin typeface="+mn-lt"/>
              </a:rPr>
              <a:t>Διακριτές συνιστώσες που απέχουν 1/Τ</a:t>
            </a:r>
          </a:p>
        </p:txBody>
      </p:sp>
      <p:sp>
        <p:nvSpPr>
          <p:cNvPr id="15" name="AutoShape 16"/>
          <p:cNvSpPr>
            <a:spLocks noChangeArrowheads="1"/>
          </p:cNvSpPr>
          <p:nvPr/>
        </p:nvSpPr>
        <p:spPr bwMode="auto">
          <a:xfrm>
            <a:off x="6384838" y="4900557"/>
            <a:ext cx="299045" cy="420091"/>
          </a:xfrm>
          <a:prstGeom prst="downArrow">
            <a:avLst>
              <a:gd name="adj1" fmla="val 50000"/>
              <a:gd name="adj2" fmla="val 53000"/>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sp>
        <p:nvSpPr>
          <p:cNvPr id="16" name="Text Box 17"/>
          <p:cNvSpPr txBox="1">
            <a:spLocks noChangeArrowheads="1"/>
          </p:cNvSpPr>
          <p:nvPr/>
        </p:nvSpPr>
        <p:spPr bwMode="auto">
          <a:xfrm>
            <a:off x="5364163" y="5457850"/>
            <a:ext cx="2664221" cy="7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285750" indent="-285750" eaLnBrk="1" hangingPunct="1">
              <a:spcBef>
                <a:spcPct val="50000"/>
              </a:spcBef>
              <a:buFont typeface="Arial" panose="020B0604020202020204" pitchFamily="34" charset="0"/>
              <a:buChar char="•"/>
            </a:pPr>
            <a:r>
              <a:rPr lang="el-GR" altLang="el-GR" sz="1800" dirty="0">
                <a:latin typeface="+mn-lt"/>
              </a:rPr>
              <a:t>Πρόβλημα</a:t>
            </a:r>
          </a:p>
          <a:p>
            <a:pPr marL="285750" indent="-285750" eaLnBrk="1" hangingPunct="1">
              <a:spcBef>
                <a:spcPct val="50000"/>
              </a:spcBef>
              <a:buFont typeface="Arial" panose="020B0604020202020204" pitchFamily="34" charset="0"/>
              <a:buChar char="•"/>
            </a:pPr>
            <a:r>
              <a:rPr lang="el-GR" altLang="el-GR" sz="1800" dirty="0">
                <a:latin typeface="+mn-lt"/>
              </a:rPr>
              <a:t>Απομακρύνονται αν...</a:t>
            </a:r>
          </a:p>
        </p:txBody>
      </p:sp>
      <p:pic>
        <p:nvPicPr>
          <p:cNvPr id="1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628800"/>
            <a:ext cx="77914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p:cNvPicPr>
            <a:picLocks noChangeAspect="1"/>
          </p:cNvPicPr>
          <p:nvPr/>
        </p:nvPicPr>
        <p:blipFill>
          <a:blip r:embed="rId3"/>
          <a:stretch>
            <a:fillRect/>
          </a:stretch>
        </p:blipFill>
        <p:spPr>
          <a:xfrm>
            <a:off x="2121195" y="2294183"/>
            <a:ext cx="4901609" cy="749873"/>
          </a:xfrm>
          <a:prstGeom prst="rect">
            <a:avLst/>
          </a:prstGeom>
        </p:spPr>
      </p:pic>
    </p:spTree>
    <p:extLst>
      <p:ext uri="{BB962C8B-B14F-4D97-AF65-F5344CB8AC3E}">
        <p14:creationId xmlns:p14="http://schemas.microsoft.com/office/powerpoint/2010/main" val="1746580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Φασματική Ανάλυση </a:t>
            </a:r>
            <a:r>
              <a:rPr lang="en-US" dirty="0"/>
              <a:t>M-PAM </a:t>
            </a:r>
            <a:r>
              <a:rPr lang="en-US" dirty="0" smtClean="0"/>
              <a:t>(3)</a:t>
            </a:r>
            <a:endParaRPr lang="el-GR" dirty="0"/>
          </a:p>
        </p:txBody>
      </p:sp>
      <p:pic>
        <p:nvPicPr>
          <p:cNvPr id="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51974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1"/>
          <p:cNvSpPr>
            <a:spLocks noChangeShapeType="1"/>
          </p:cNvSpPr>
          <p:nvPr/>
        </p:nvSpPr>
        <p:spPr bwMode="auto">
          <a:xfrm flipH="1" flipV="1">
            <a:off x="4932363" y="2636838"/>
            <a:ext cx="1079500" cy="36036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5" name="Text Box 12"/>
          <p:cNvSpPr txBox="1">
            <a:spLocks noChangeArrowheads="1"/>
          </p:cNvSpPr>
          <p:nvPr/>
        </p:nvSpPr>
        <p:spPr bwMode="auto">
          <a:xfrm>
            <a:off x="6156325" y="2708275"/>
            <a:ext cx="23749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l-GR" altLang="el-GR" dirty="0">
                <a:solidFill>
                  <a:schemeClr val="tx2"/>
                </a:solidFill>
                <a:latin typeface="+mn-lt"/>
              </a:rPr>
              <a:t>Σύμβολα (</a:t>
            </a:r>
            <a:r>
              <a:rPr lang="en-US" altLang="el-GR" dirty="0" err="1">
                <a:solidFill>
                  <a:schemeClr val="tx2"/>
                </a:solidFill>
                <a:latin typeface="+mn-lt"/>
              </a:rPr>
              <a:t>a</a:t>
            </a:r>
            <a:r>
              <a:rPr lang="en-US" altLang="el-GR" baseline="-25000" dirty="0" err="1">
                <a:solidFill>
                  <a:schemeClr val="tx2"/>
                </a:solidFill>
                <a:latin typeface="+mn-lt"/>
              </a:rPr>
              <a:t>k</a:t>
            </a:r>
            <a:r>
              <a:rPr lang="en-US" altLang="el-GR" dirty="0">
                <a:solidFill>
                  <a:schemeClr val="tx2"/>
                </a:solidFill>
                <a:latin typeface="+mn-lt"/>
              </a:rPr>
              <a:t>)</a:t>
            </a:r>
            <a:r>
              <a:rPr lang="el-GR" altLang="el-GR" dirty="0">
                <a:solidFill>
                  <a:schemeClr val="tx2"/>
                </a:solidFill>
                <a:latin typeface="+mn-lt"/>
              </a:rPr>
              <a:t>:  Ορθογώνιοι παλμοί με πλάτη -1, -3 , +1, +3</a:t>
            </a:r>
          </a:p>
        </p:txBody>
      </p:sp>
      <p:sp>
        <p:nvSpPr>
          <p:cNvPr id="6" name="Line 13"/>
          <p:cNvSpPr>
            <a:spLocks noChangeShapeType="1"/>
          </p:cNvSpPr>
          <p:nvPr/>
        </p:nvSpPr>
        <p:spPr bwMode="auto">
          <a:xfrm flipH="1" flipV="1">
            <a:off x="4067175" y="2349500"/>
            <a:ext cx="865188" cy="1584325"/>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pic>
        <p:nvPicPr>
          <p:cNvPr id="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77" y="3573463"/>
            <a:ext cx="345757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p:nvSpPr>
        <p:spPr bwMode="auto">
          <a:xfrm>
            <a:off x="4500563" y="4005064"/>
            <a:ext cx="38877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l-GR" altLang="el-GR" dirty="0">
                <a:solidFill>
                  <a:schemeClr val="accent2"/>
                </a:solidFill>
                <a:latin typeface="+mn-lt"/>
              </a:rPr>
              <a:t>Μεταδιδόμενοι παλμοί βασικής ζώνης. Η έξοδος του φίλτρου </a:t>
            </a:r>
            <a:r>
              <a:rPr lang="en-US" altLang="el-GR" dirty="0">
                <a:solidFill>
                  <a:schemeClr val="accent2"/>
                </a:solidFill>
                <a:latin typeface="+mn-lt"/>
              </a:rPr>
              <a:t>g(t) </a:t>
            </a:r>
            <a:r>
              <a:rPr lang="el-GR" altLang="el-GR" dirty="0">
                <a:solidFill>
                  <a:schemeClr val="accent2"/>
                </a:solidFill>
                <a:latin typeface="+mn-lt"/>
              </a:rPr>
              <a:t>όταν οι είσοδοι είναι τα σύμβολα </a:t>
            </a:r>
            <a:r>
              <a:rPr lang="en-US" altLang="el-GR" dirty="0" err="1">
                <a:solidFill>
                  <a:schemeClr val="accent2"/>
                </a:solidFill>
                <a:latin typeface="+mn-lt"/>
              </a:rPr>
              <a:t>a</a:t>
            </a:r>
            <a:r>
              <a:rPr lang="en-US" altLang="el-GR" baseline="-25000" dirty="0" err="1">
                <a:solidFill>
                  <a:schemeClr val="accent2"/>
                </a:solidFill>
                <a:latin typeface="+mn-lt"/>
              </a:rPr>
              <a:t>k</a:t>
            </a:r>
            <a:endParaRPr lang="el-GR" altLang="el-GR" dirty="0">
              <a:solidFill>
                <a:schemeClr val="accent2"/>
              </a:solidFill>
              <a:latin typeface="+mn-lt"/>
            </a:endParaRPr>
          </a:p>
        </p:txBody>
      </p:sp>
      <p:sp>
        <p:nvSpPr>
          <p:cNvPr id="10" name="Line 17"/>
          <p:cNvSpPr>
            <a:spLocks noChangeShapeType="1"/>
          </p:cNvSpPr>
          <p:nvPr/>
        </p:nvSpPr>
        <p:spPr bwMode="auto">
          <a:xfrm flipH="1">
            <a:off x="4140200" y="5661025"/>
            <a:ext cx="100806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1" name="Text Box 18"/>
          <p:cNvSpPr txBox="1">
            <a:spLocks noChangeArrowheads="1"/>
          </p:cNvSpPr>
          <p:nvPr/>
        </p:nvSpPr>
        <p:spPr bwMode="auto">
          <a:xfrm>
            <a:off x="5219700" y="5516563"/>
            <a:ext cx="280828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l-GR" altLang="el-GR" dirty="0">
                <a:latin typeface="+mn-lt"/>
              </a:rPr>
              <a:t>Η απόκριση του φίλτρου </a:t>
            </a:r>
            <a:r>
              <a:rPr lang="en-US" altLang="el-GR" dirty="0">
                <a:latin typeface="+mn-lt"/>
              </a:rPr>
              <a:t>g(t)</a:t>
            </a:r>
            <a:endParaRPr lang="el-GR" altLang="el-GR" dirty="0">
              <a:latin typeface="+mn-lt"/>
            </a:endParaRPr>
          </a:p>
        </p:txBody>
      </p:sp>
    </p:spTree>
    <p:extLst>
      <p:ext uri="{BB962C8B-B14F-4D97-AF65-F5344CB8AC3E}">
        <p14:creationId xmlns:p14="http://schemas.microsoft.com/office/powerpoint/2010/main" val="1568505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Φασματική Ανάλυση </a:t>
            </a:r>
            <a:r>
              <a:rPr lang="en-US" dirty="0"/>
              <a:t>M-PAM </a:t>
            </a:r>
            <a:r>
              <a:rPr lang="en-US" dirty="0" smtClean="0"/>
              <a:t>(4)</a:t>
            </a:r>
            <a:endParaRPr lang="el-GR" dirty="0"/>
          </a:p>
        </p:txBody>
      </p:sp>
      <p:pic>
        <p:nvPicPr>
          <p:cNvPr id="1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69" y="1664494"/>
            <a:ext cx="7129462"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4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Ψηφιακή Διαμόρφωση</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932" y="3356124"/>
            <a:ext cx="46561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p:cNvPicPr>
            <a:picLocks noChangeAspect="1"/>
          </p:cNvPicPr>
          <p:nvPr/>
        </p:nvPicPr>
        <p:blipFill>
          <a:blip r:embed="rId3"/>
          <a:stretch>
            <a:fillRect/>
          </a:stretch>
        </p:blipFill>
        <p:spPr>
          <a:xfrm>
            <a:off x="1103075" y="1838193"/>
            <a:ext cx="6937849" cy="1097375"/>
          </a:xfrm>
          <a:prstGeom prst="rect">
            <a:avLst/>
          </a:prstGeom>
        </p:spPr>
      </p:pic>
    </p:spTree>
    <p:extLst>
      <p:ext uri="{BB962C8B-B14F-4D97-AF65-F5344CB8AC3E}">
        <p14:creationId xmlns:p14="http://schemas.microsoft.com/office/powerpoint/2010/main" val="3920505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Ζωνοπερατό</a:t>
            </a:r>
            <a:r>
              <a:rPr lang="el-GR" dirty="0"/>
              <a:t> </a:t>
            </a:r>
            <a:r>
              <a:rPr lang="en-US" dirty="0"/>
              <a:t>M-PAM</a:t>
            </a:r>
            <a:endParaRPr lang="el-GR"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33351"/>
            <a:ext cx="553243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577801"/>
            <a:ext cx="19129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62782"/>
            <a:ext cx="6192837"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021757"/>
            <a:ext cx="26654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017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πλάτος</a:t>
            </a:r>
            <a:br>
              <a:rPr lang="el-GR" dirty="0"/>
            </a:br>
            <a:r>
              <a:rPr lang="en-US" dirty="0"/>
              <a:t>Amplitude Shift Keying-ASK</a:t>
            </a:r>
            <a:endParaRPr lang="el-GR" dirty="0"/>
          </a:p>
        </p:txBody>
      </p:sp>
      <p:sp>
        <p:nvSpPr>
          <p:cNvPr id="3" name="Text Box 3"/>
          <p:cNvSpPr txBox="1">
            <a:spLocks noChangeArrowheads="1"/>
          </p:cNvSpPr>
          <p:nvPr/>
        </p:nvSpPr>
        <p:spPr bwMode="auto">
          <a:xfrm>
            <a:off x="2048619" y="2640589"/>
            <a:ext cx="2149604"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l-GR" altLang="el-GR" sz="1800" b="1" i="1" dirty="0">
                <a:solidFill>
                  <a:schemeClr val="tx2"/>
                </a:solidFill>
                <a:latin typeface="+mn-lt"/>
              </a:rPr>
              <a:t>Ορθογώνιος παλμός</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44477"/>
            <a:ext cx="2303463"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867698" y="4934527"/>
            <a:ext cx="201667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US" altLang="el-GR" sz="1800" dirty="0">
                <a:solidFill>
                  <a:schemeClr val="tx2"/>
                </a:solidFill>
                <a:latin typeface="+mn-lt"/>
              </a:rPr>
              <a:t>On-Off Keying, OOK</a:t>
            </a:r>
            <a:endParaRPr lang="el-GR" altLang="el-GR" sz="1800" dirty="0">
              <a:solidFill>
                <a:schemeClr val="tx2"/>
              </a:solidFill>
              <a:latin typeface="+mn-lt"/>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005064"/>
            <a:ext cx="44640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37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Δισδιάστατες </a:t>
            </a:r>
            <a:r>
              <a:rPr lang="el-GR" dirty="0" smtClean="0"/>
              <a:t>Διαμορφώσεις</a:t>
            </a:r>
            <a:r>
              <a:rPr lang="en-US" dirty="0" smtClean="0"/>
              <a:t> (1)</a:t>
            </a:r>
            <a:endParaRPr lang="el-GR" dirty="0"/>
          </a:p>
        </p:txBody>
      </p:sp>
      <p:sp>
        <p:nvSpPr>
          <p:cNvPr id="3" name="Θέση περιεχομένου 2"/>
          <p:cNvSpPr>
            <a:spLocks noGrp="1"/>
          </p:cNvSpPr>
          <p:nvPr>
            <p:ph idx="1"/>
          </p:nvPr>
        </p:nvSpPr>
        <p:spPr>
          <a:xfrm>
            <a:off x="464156" y="1556793"/>
            <a:ext cx="8229600" cy="2088232"/>
          </a:xfrm>
        </p:spPr>
        <p:txBody>
          <a:bodyPr>
            <a:normAutofit fontScale="62500" lnSpcReduction="20000"/>
          </a:bodyPr>
          <a:lstStyle/>
          <a:p>
            <a:r>
              <a:rPr lang="el-GR" dirty="0"/>
              <a:t>Με τη διαμόρφωση PAM εκπέμπονται σύμβολα που διαφέρουν μεταξύ τους ως προς ένα μόνο χαρακτηριστικό (ένας βαθμός ελευθερίας), το πλάτος κάποιων παλμών. Για το λόγο αυτό και αποτελεί διαμόρφωση μιας διάστασης.</a:t>
            </a:r>
          </a:p>
          <a:p>
            <a:r>
              <a:rPr lang="el-GR" dirty="0"/>
              <a:t>Επομένως, η ανίχνευση ενός συμβόλου στο δέκτη θα βασίζεται αποκλειστικά στη σωστή ανίχνευση αυτού του μοναδικού χαρακτηριστικού (του πλάτους του σήματος</a:t>
            </a:r>
            <a:r>
              <a:rPr lang="el-GR" dirty="0" smtClean="0"/>
              <a:t>).</a:t>
            </a:r>
            <a:endParaRPr lang="el-GR"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772" y="3645024"/>
            <a:ext cx="3024188"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645024"/>
            <a:ext cx="302577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14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Δισδιάστατες </a:t>
            </a:r>
            <a:r>
              <a:rPr lang="el-GR" dirty="0" smtClean="0"/>
              <a:t>Διαμορφώσεις</a:t>
            </a:r>
            <a:r>
              <a:rPr lang="en-US" dirty="0" smtClean="0"/>
              <a:t> (2)</a:t>
            </a:r>
            <a:endParaRPr lang="el-GR" dirty="0"/>
          </a:p>
        </p:txBody>
      </p:sp>
      <p:sp>
        <p:nvSpPr>
          <p:cNvPr id="3" name="Θέση περιεχομένου 2"/>
          <p:cNvSpPr>
            <a:spLocks noGrp="1"/>
          </p:cNvSpPr>
          <p:nvPr>
            <p:ph idx="1"/>
          </p:nvPr>
        </p:nvSpPr>
        <p:spPr>
          <a:xfrm>
            <a:off x="464156" y="1556793"/>
            <a:ext cx="8229600" cy="936103"/>
          </a:xfrm>
        </p:spPr>
        <p:txBody>
          <a:bodyPr>
            <a:normAutofit fontScale="70000" lnSpcReduction="20000"/>
          </a:bodyPr>
          <a:lstStyle/>
          <a:p>
            <a:pPr>
              <a:spcBef>
                <a:spcPct val="50000"/>
              </a:spcBef>
            </a:pPr>
            <a:r>
              <a:rPr lang="el-GR" altLang="el-GR" dirty="0"/>
              <a:t>Η πιθανότητα σωστής ανίχνευσης ενός συμβόλου θα αυξάνονταν αν η ανίχνευση βασίζονταν σε περισσότερα από ένα χαρακτηριστικά (βαθμοί ελευθερίας</a:t>
            </a:r>
            <a:r>
              <a:rPr lang="el-GR" altLang="el-GR" dirty="0" smtClean="0"/>
              <a:t>).</a:t>
            </a:r>
            <a:endParaRPr lang="el-GR" altLang="el-GR"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226" y="2595747"/>
            <a:ext cx="3170734" cy="239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564904"/>
            <a:ext cx="3227157"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περιεχομένου 2"/>
          <p:cNvSpPr txBox="1">
            <a:spLocks/>
          </p:cNvSpPr>
          <p:nvPr/>
        </p:nvSpPr>
        <p:spPr>
          <a:xfrm>
            <a:off x="464156" y="5138761"/>
            <a:ext cx="8229600" cy="124256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l-GR" altLang="el-GR" dirty="0"/>
              <a:t>Για παράδειγμα, αν η ανίχνευση του συμβόλου βασίζονταν:</a:t>
            </a:r>
          </a:p>
          <a:p>
            <a:pPr marL="971550" lvl="1" indent="-571500">
              <a:spcBef>
                <a:spcPct val="50000"/>
              </a:spcBef>
              <a:buFont typeface="+mj-lt"/>
              <a:buAutoNum type="romanLcPeriod"/>
            </a:pPr>
            <a:r>
              <a:rPr lang="el-GR" altLang="el-GR" dirty="0"/>
              <a:t>Στο πλάτος του παλμού στην πρώτη </a:t>
            </a:r>
            <a:r>
              <a:rPr lang="el-GR" altLang="el-GR" dirty="0" err="1"/>
              <a:t>ημιπερίοδο</a:t>
            </a:r>
            <a:endParaRPr lang="el-GR" altLang="el-GR" dirty="0"/>
          </a:p>
          <a:p>
            <a:pPr marL="971550" lvl="1" indent="-571500">
              <a:spcBef>
                <a:spcPct val="50000"/>
              </a:spcBef>
              <a:buFont typeface="+mj-lt"/>
              <a:buAutoNum type="romanLcPeriod"/>
            </a:pPr>
            <a:r>
              <a:rPr lang="el-GR" altLang="el-GR" dirty="0"/>
              <a:t>Στο πλάτος του παλμού στη δεύτερη </a:t>
            </a:r>
            <a:r>
              <a:rPr lang="el-GR" altLang="el-GR" dirty="0" err="1"/>
              <a:t>ημιπερίοδο</a:t>
            </a:r>
            <a:endParaRPr lang="el-GR" altLang="el-GR" dirty="0"/>
          </a:p>
        </p:txBody>
      </p:sp>
    </p:spTree>
    <p:extLst>
      <p:ext uri="{BB962C8B-B14F-4D97-AF65-F5344CB8AC3E}">
        <p14:creationId xmlns:p14="http://schemas.microsoft.com/office/powerpoint/2010/main" val="2882239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Διαμορφώσεις </a:t>
            </a:r>
            <a:r>
              <a:rPr lang="en-US" dirty="0"/>
              <a:t>–</a:t>
            </a:r>
            <a:r>
              <a:rPr lang="el-GR" dirty="0" smtClean="0"/>
              <a:t> </a:t>
            </a:r>
            <a:r>
              <a:rPr lang="el-GR" dirty="0"/>
              <a:t>Δισδιάστατες </a:t>
            </a:r>
            <a:r>
              <a:rPr lang="el-GR" dirty="0" err="1"/>
              <a:t>Κυματομορφές</a:t>
            </a:r>
            <a:r>
              <a:rPr lang="el-GR" dirty="0"/>
              <a:t> </a:t>
            </a:r>
          </a:p>
        </p:txBody>
      </p:sp>
      <p:sp>
        <p:nvSpPr>
          <p:cNvPr id="3" name="Θέση περιεχομένου 2"/>
          <p:cNvSpPr>
            <a:spLocks noGrp="1"/>
          </p:cNvSpPr>
          <p:nvPr>
            <p:ph idx="1"/>
          </p:nvPr>
        </p:nvSpPr>
        <p:spPr/>
        <p:txBody>
          <a:bodyPr>
            <a:normAutofit fontScale="92500" lnSpcReduction="20000"/>
          </a:bodyPr>
          <a:lstStyle/>
          <a:p>
            <a:r>
              <a:rPr lang="el-GR" dirty="0"/>
              <a:t>Αν η ανίχνευση του συμβόλου βασίζονταν:</a:t>
            </a:r>
          </a:p>
          <a:p>
            <a:r>
              <a:rPr lang="el-GR" dirty="0"/>
              <a:t>Στο πλάτος ενός ημιτόνου</a:t>
            </a:r>
          </a:p>
          <a:p>
            <a:r>
              <a:rPr lang="el-GR" dirty="0"/>
              <a:t>Στο πλάτος ενός </a:t>
            </a:r>
            <a:r>
              <a:rPr lang="el-GR" dirty="0" err="1"/>
              <a:t>συνημιτόνου</a:t>
            </a:r>
            <a:endParaRPr lang="el-GR" dirty="0"/>
          </a:p>
          <a:p>
            <a:r>
              <a:rPr lang="el-GR" dirty="0"/>
              <a:t>Σύμβολο s1 </a:t>
            </a:r>
            <a:r>
              <a:rPr lang="el-GR" dirty="0" smtClean="0">
                <a:sym typeface="Symbol" panose="05050102010706020507" pitchFamily="18" charset="2"/>
              </a:rPr>
              <a:t></a:t>
            </a:r>
            <a:r>
              <a:rPr lang="en-US" dirty="0" smtClean="0">
                <a:sym typeface="Symbol" panose="05050102010706020507" pitchFamily="18" charset="2"/>
              </a:rPr>
              <a:t> </a:t>
            </a:r>
            <a:r>
              <a:rPr lang="el-GR" dirty="0" smtClean="0"/>
              <a:t>περιμένω </a:t>
            </a:r>
            <a:r>
              <a:rPr lang="el-GR" dirty="0"/>
              <a:t>να λάβω ένα ημίτονο με πλάτος Α1 και ένα συνημίτονο με πλάτος Α2</a:t>
            </a:r>
          </a:p>
          <a:p>
            <a:r>
              <a:rPr lang="el-GR" dirty="0"/>
              <a:t>Σύμβολο s2 </a:t>
            </a:r>
            <a:r>
              <a:rPr lang="el-GR" dirty="0" smtClean="0">
                <a:sym typeface="Symbol" panose="05050102010706020507" pitchFamily="18" charset="2"/>
              </a:rPr>
              <a:t></a:t>
            </a:r>
            <a:r>
              <a:rPr lang="en-US" dirty="0" smtClean="0">
                <a:sym typeface="Symbol" panose="05050102010706020507" pitchFamily="18" charset="2"/>
              </a:rPr>
              <a:t> </a:t>
            </a:r>
            <a:r>
              <a:rPr lang="el-GR" dirty="0" smtClean="0"/>
              <a:t>περιμένω </a:t>
            </a:r>
            <a:r>
              <a:rPr lang="el-GR" dirty="0"/>
              <a:t>να λάβω ένα ημίτονο με πλάτος Β1 και ένα συνημίτονο με πλάτος Β2</a:t>
            </a:r>
          </a:p>
          <a:p>
            <a:r>
              <a:rPr lang="el-GR" dirty="0"/>
              <a:t>Άρα υπάρχουν δύο δυνατότητες ελέγχου για σωστή ανίχνευση.</a:t>
            </a:r>
          </a:p>
          <a:p>
            <a:endParaRPr lang="el-GR" dirty="0"/>
          </a:p>
        </p:txBody>
      </p:sp>
    </p:spTree>
    <p:extLst>
      <p:ext uri="{BB962C8B-B14F-4D97-AF65-F5344CB8AC3E}">
        <p14:creationId xmlns:p14="http://schemas.microsoft.com/office/powerpoint/2010/main" val="945672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a:noAutofit/>
          </a:bodyPr>
          <a:lstStyle/>
          <a:p>
            <a:r>
              <a:rPr lang="el-GR" sz="3700" dirty="0"/>
              <a:t>Διαμόρφωση θέσης παλμού</a:t>
            </a:r>
            <a:br>
              <a:rPr lang="el-GR" sz="3700" dirty="0"/>
            </a:br>
            <a:r>
              <a:rPr lang="en-US" sz="3700" dirty="0"/>
              <a:t>Binary Pulse Position Modulation (</a:t>
            </a:r>
            <a:r>
              <a:rPr lang="en-US" sz="3700" dirty="0" smtClean="0"/>
              <a:t>BPPM)</a:t>
            </a:r>
            <a:r>
              <a:rPr lang="el-GR" sz="3700" dirty="0" smtClean="0"/>
              <a:t>38</a:t>
            </a:r>
            <a:endParaRPr lang="el-GR" sz="3700" dirty="0"/>
          </a:p>
        </p:txBody>
      </p:sp>
      <p:pic>
        <p:nvPicPr>
          <p:cNvPr id="6" name="Εικόνα 5"/>
          <p:cNvPicPr>
            <a:picLocks noChangeAspect="1"/>
          </p:cNvPicPr>
          <p:nvPr/>
        </p:nvPicPr>
        <p:blipFill>
          <a:blip r:embed="rId2"/>
          <a:stretch>
            <a:fillRect/>
          </a:stretch>
        </p:blipFill>
        <p:spPr>
          <a:xfrm>
            <a:off x="1420815" y="1628800"/>
            <a:ext cx="6302371" cy="4604917"/>
          </a:xfrm>
          <a:prstGeom prst="rect">
            <a:avLst/>
          </a:prstGeom>
        </p:spPr>
      </p:pic>
    </p:spTree>
    <p:extLst>
      <p:ext uri="{BB962C8B-B14F-4D97-AF65-F5344CB8AC3E}">
        <p14:creationId xmlns:p14="http://schemas.microsoft.com/office/powerpoint/2010/main" val="3884237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700" dirty="0"/>
              <a:t>Binary Pulse Position Modulation (</a:t>
            </a:r>
            <a:r>
              <a:rPr lang="en-US" sz="3700" dirty="0" smtClean="0"/>
              <a:t>BPPM)</a:t>
            </a:r>
            <a:br>
              <a:rPr lang="en-US" sz="3700" dirty="0" smtClean="0"/>
            </a:br>
            <a:r>
              <a:rPr lang="el-GR" sz="3700" dirty="0" smtClean="0"/>
              <a:t>Αστερισμός</a:t>
            </a:r>
            <a:endParaRPr lang="el-GR" sz="37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31" y="2204492"/>
            <a:ext cx="27908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118" y="2420392"/>
            <a:ext cx="871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8"/>
          <p:cNvSpPr>
            <a:spLocks noChangeArrowheads="1"/>
          </p:cNvSpPr>
          <p:nvPr/>
        </p:nvSpPr>
        <p:spPr bwMode="auto">
          <a:xfrm>
            <a:off x="3563293" y="2493417"/>
            <a:ext cx="360363" cy="215900"/>
          </a:xfrm>
          <a:prstGeom prst="rightArrow">
            <a:avLst>
              <a:gd name="adj1" fmla="val 50000"/>
              <a:gd name="adj2" fmla="val 41728"/>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31" y="3212555"/>
            <a:ext cx="28178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556" y="3212555"/>
            <a:ext cx="2819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1"/>
          <p:cNvSpPr>
            <a:spLocks noChangeArrowheads="1"/>
          </p:cNvSpPr>
          <p:nvPr/>
        </p:nvSpPr>
        <p:spPr bwMode="auto">
          <a:xfrm>
            <a:off x="3563293" y="3428455"/>
            <a:ext cx="360363" cy="215900"/>
          </a:xfrm>
          <a:prstGeom prst="rightArrow">
            <a:avLst>
              <a:gd name="adj1" fmla="val 50000"/>
              <a:gd name="adj2" fmla="val 41728"/>
            </a:avLst>
          </a:prstGeom>
          <a:solidFill>
            <a:schemeClr val="accent1"/>
          </a:solidFill>
          <a:ln w="9525">
            <a:solidFill>
              <a:schemeClr val="tx2"/>
            </a:solidFill>
            <a:miter lim="800000"/>
            <a:headEnd/>
            <a:tailEnd/>
          </a:ln>
        </p:spPr>
        <p:txBody>
          <a:bodyPr wrap="non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31" y="3933280"/>
            <a:ext cx="2590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0056" y="4725442"/>
            <a:ext cx="25209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11"/>
          <p:cNvPicPr>
            <a:picLocks noChangeAspect="1"/>
          </p:cNvPicPr>
          <p:nvPr/>
        </p:nvPicPr>
        <p:blipFill>
          <a:blip r:embed="rId8"/>
          <a:stretch>
            <a:fillRect/>
          </a:stretch>
        </p:blipFill>
        <p:spPr>
          <a:xfrm>
            <a:off x="612131" y="1504405"/>
            <a:ext cx="6383065" cy="634039"/>
          </a:xfrm>
          <a:prstGeom prst="rect">
            <a:avLst/>
          </a:prstGeom>
        </p:spPr>
      </p:pic>
    </p:spTree>
    <p:extLst>
      <p:ext uri="{BB962C8B-B14F-4D97-AF65-F5344CB8AC3E}">
        <p14:creationId xmlns:p14="http://schemas.microsoft.com/office/powerpoint/2010/main" val="4099074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Binary Pulse Position Modulation (BPPM)</a:t>
            </a:r>
            <a:endParaRPr lang="el-GR" dirty="0"/>
          </a:p>
        </p:txBody>
      </p:sp>
      <p:pic>
        <p:nvPicPr>
          <p:cNvPr id="6" name="Εικόνα 5"/>
          <p:cNvPicPr>
            <a:picLocks noChangeAspect="1"/>
          </p:cNvPicPr>
          <p:nvPr/>
        </p:nvPicPr>
        <p:blipFill>
          <a:blip r:embed="rId2"/>
          <a:stretch>
            <a:fillRect/>
          </a:stretch>
        </p:blipFill>
        <p:spPr>
          <a:xfrm>
            <a:off x="457200" y="2100186"/>
            <a:ext cx="4182218" cy="2840982"/>
          </a:xfrm>
          <a:prstGeom prst="rect">
            <a:avLst/>
          </a:prstGeom>
        </p:spPr>
      </p:pic>
      <p:pic>
        <p:nvPicPr>
          <p:cNvPr id="7" name="Εικόνα 6"/>
          <p:cNvPicPr>
            <a:picLocks noChangeAspect="1"/>
          </p:cNvPicPr>
          <p:nvPr/>
        </p:nvPicPr>
        <p:blipFill>
          <a:blip r:embed="rId3"/>
          <a:stretch>
            <a:fillRect/>
          </a:stretch>
        </p:blipFill>
        <p:spPr>
          <a:xfrm>
            <a:off x="4807745" y="2249551"/>
            <a:ext cx="3889585" cy="2542252"/>
          </a:xfrm>
          <a:prstGeom prst="rect">
            <a:avLst/>
          </a:prstGeom>
        </p:spPr>
      </p:pic>
    </p:spTree>
    <p:extLst>
      <p:ext uri="{BB962C8B-B14F-4D97-AF65-F5344CB8AC3E}">
        <p14:creationId xmlns:p14="http://schemas.microsoft.com/office/powerpoint/2010/main" val="4010340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a:stretch>
            <a:fillRect/>
          </a:stretch>
        </p:blipFill>
        <p:spPr>
          <a:xfrm>
            <a:off x="611188" y="2244572"/>
            <a:ext cx="7724301" cy="2780017"/>
          </a:xfrm>
          <a:prstGeom prst="rect">
            <a:avLst/>
          </a:prstGeom>
        </p:spPr>
      </p:pic>
      <p:sp>
        <p:nvSpPr>
          <p:cNvPr id="2" name="Τίτλος 1"/>
          <p:cNvSpPr>
            <a:spLocks noGrp="1"/>
          </p:cNvSpPr>
          <p:nvPr>
            <p:ph type="title"/>
          </p:nvPr>
        </p:nvSpPr>
        <p:spPr/>
        <p:txBody>
          <a:bodyPr>
            <a:noAutofit/>
          </a:bodyPr>
          <a:lstStyle/>
          <a:p>
            <a:r>
              <a:rPr lang="en-US" sz="3700" dirty="0"/>
              <a:t>Binary Pulse Position Modulation (BPPM)</a:t>
            </a:r>
            <a:br>
              <a:rPr lang="en-US" sz="3700" dirty="0"/>
            </a:br>
            <a:r>
              <a:rPr lang="el-GR" sz="3700" dirty="0" err="1"/>
              <a:t>Αποδιαμόρφωση</a:t>
            </a:r>
            <a:r>
              <a:rPr lang="el-GR" sz="3700" dirty="0"/>
              <a:t>-Ανίχνευση</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445224"/>
            <a:ext cx="2708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noChangeArrowheads="1"/>
          </p:cNvSpPr>
          <p:nvPr/>
        </p:nvSpPr>
        <p:spPr bwMode="auto">
          <a:xfrm>
            <a:off x="3593393" y="3418681"/>
            <a:ext cx="460847" cy="431800"/>
          </a:xfrm>
          <a:prstGeom prst="rightArrow">
            <a:avLst>
              <a:gd name="adj1" fmla="val 50000"/>
              <a:gd name="adj2" fmla="val 37500"/>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75891"/>
            <a:ext cx="9255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1738585"/>
            <a:ext cx="24892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3671689"/>
            <a:ext cx="11525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262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700" dirty="0"/>
              <a:t>Binary Pulse Position Modulation (BPPM)</a:t>
            </a:r>
            <a:br>
              <a:rPr lang="en-US" sz="3700" dirty="0"/>
            </a:br>
            <a:r>
              <a:rPr lang="el-GR" sz="3700" dirty="0"/>
              <a:t>Πομπός-Δέκτης</a:t>
            </a:r>
          </a:p>
        </p:txBody>
      </p:sp>
      <p:pic>
        <p:nvPicPr>
          <p:cNvPr id="4" name="Εικόνα 3"/>
          <p:cNvPicPr>
            <a:picLocks noChangeAspect="1"/>
          </p:cNvPicPr>
          <p:nvPr/>
        </p:nvPicPr>
        <p:blipFill>
          <a:blip r:embed="rId2"/>
          <a:stretch>
            <a:fillRect/>
          </a:stretch>
        </p:blipFill>
        <p:spPr>
          <a:xfrm>
            <a:off x="956758" y="1628800"/>
            <a:ext cx="7230483" cy="4468755"/>
          </a:xfrm>
          <a:prstGeom prst="rect">
            <a:avLst/>
          </a:prstGeom>
        </p:spPr>
      </p:pic>
    </p:spTree>
    <p:extLst>
      <p:ext uri="{BB962C8B-B14F-4D97-AF65-F5344CB8AC3E}">
        <p14:creationId xmlns:p14="http://schemas.microsoft.com/office/powerpoint/2010/main" val="1575364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Διαμόρφωση βασικής </a:t>
            </a:r>
            <a:r>
              <a:rPr lang="el-GR" dirty="0" smtClean="0"/>
              <a:t>ζώνης</a:t>
            </a:r>
            <a:r>
              <a:rPr lang="en-US" dirty="0" smtClean="0"/>
              <a:t> (1)</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H ψηφιακή πληροφορία μεταδίδεται απ’ ευθείας με τεχνικές διαμόρφωσης παλμών βασικής ζώνης, οι οποίες δεν απαιτούν τη χρήση ημιτονοειδούς φέροντος για τη μετατόπιση του φάσματος του εκπεμπόμενου σήματος.</a:t>
            </a:r>
          </a:p>
          <a:p>
            <a:r>
              <a:rPr lang="el-GR" dirty="0"/>
              <a:t>Γιατί διαμόρφωση βασικής ζώνης;</a:t>
            </a:r>
          </a:p>
          <a:p>
            <a:pPr lvl="1"/>
            <a:r>
              <a:rPr lang="el-GR" dirty="0"/>
              <a:t>Κατάλληλη προσαρμογή στα επιθυμητά φασματικά χαρακτηριστικά. (π.χ. Αποφυγή DC)</a:t>
            </a:r>
          </a:p>
          <a:p>
            <a:pPr lvl="1"/>
            <a:r>
              <a:rPr lang="el-GR" dirty="0"/>
              <a:t>Επαρκείς μεταβάσεις της στάθμης του σήματος για συγχρονισμό.</a:t>
            </a:r>
          </a:p>
          <a:p>
            <a:pPr lvl="1"/>
            <a:r>
              <a:rPr lang="el-GR" dirty="0"/>
              <a:t>Αντοχή στο θόρυβο.</a:t>
            </a:r>
          </a:p>
          <a:p>
            <a:r>
              <a:rPr lang="el-GR" dirty="0"/>
              <a:t>Παραδείγματα καναλιών βασικής ζώνης είναι:</a:t>
            </a:r>
          </a:p>
          <a:p>
            <a:pPr lvl="1"/>
            <a:r>
              <a:rPr lang="el-GR" dirty="0" err="1"/>
              <a:t>Oι</a:t>
            </a:r>
            <a:r>
              <a:rPr lang="el-GR" dirty="0"/>
              <a:t> ενσύρματες ζεύξεις όπως π.χ. τα ομοαξονικά καλώδια</a:t>
            </a:r>
          </a:p>
          <a:p>
            <a:pPr lvl="1"/>
            <a:r>
              <a:rPr lang="el-GR" dirty="0"/>
              <a:t>Οι απλές τηλεφωνικές γραμμές συνεστραμμένου ζεύγους (</a:t>
            </a:r>
            <a:r>
              <a:rPr lang="el-GR" dirty="0" err="1"/>
              <a:t>twisted-pair</a:t>
            </a:r>
            <a:r>
              <a:rPr lang="el-GR" dirty="0"/>
              <a:t>). </a:t>
            </a:r>
          </a:p>
        </p:txBody>
      </p:sp>
    </p:spTree>
    <p:extLst>
      <p:ext uri="{BB962C8B-B14F-4D97-AF65-F5344CB8AC3E}">
        <p14:creationId xmlns:p14="http://schemas.microsoft.com/office/powerpoint/2010/main" val="3956484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700" dirty="0"/>
              <a:t>Binary Pulse Position Modulation (BPPM)</a:t>
            </a:r>
            <a:br>
              <a:rPr lang="en-US" sz="3700" dirty="0"/>
            </a:br>
            <a:r>
              <a:rPr lang="el-GR" sz="3700" dirty="0"/>
              <a:t>Πιθανότητα </a:t>
            </a:r>
            <a:r>
              <a:rPr lang="el-GR" sz="3700" dirty="0" smtClean="0"/>
              <a:t>Σφάλματος</a:t>
            </a:r>
            <a:r>
              <a:rPr lang="en-US" sz="3700" dirty="0" smtClean="0"/>
              <a:t> (1)</a:t>
            </a:r>
            <a:endParaRPr lang="el-GR" sz="3700" dirty="0"/>
          </a:p>
        </p:txBody>
      </p:sp>
      <p:pic>
        <p:nvPicPr>
          <p:cNvPr id="4" name="Εικόνα 3"/>
          <p:cNvPicPr>
            <a:picLocks noChangeAspect="1"/>
          </p:cNvPicPr>
          <p:nvPr/>
        </p:nvPicPr>
        <p:blipFill>
          <a:blip r:embed="rId2"/>
          <a:stretch>
            <a:fillRect/>
          </a:stretch>
        </p:blipFill>
        <p:spPr>
          <a:xfrm>
            <a:off x="1115268" y="1700808"/>
            <a:ext cx="6913463" cy="4712616"/>
          </a:xfrm>
          <a:prstGeom prst="rect">
            <a:avLst/>
          </a:prstGeom>
        </p:spPr>
      </p:pic>
    </p:spTree>
    <p:extLst>
      <p:ext uri="{BB962C8B-B14F-4D97-AF65-F5344CB8AC3E}">
        <p14:creationId xmlns:p14="http://schemas.microsoft.com/office/powerpoint/2010/main" val="3261840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700" dirty="0"/>
              <a:t>Binary Pulse Position Modulation (BPPM)</a:t>
            </a:r>
            <a:br>
              <a:rPr lang="en-US" sz="3700" dirty="0"/>
            </a:br>
            <a:r>
              <a:rPr lang="el-GR" sz="3700" dirty="0"/>
              <a:t>Πιθανότητα </a:t>
            </a:r>
            <a:r>
              <a:rPr lang="el-GR" sz="3700" dirty="0" smtClean="0"/>
              <a:t>Σφάλματος</a:t>
            </a:r>
            <a:r>
              <a:rPr lang="en-US" sz="3700" dirty="0" smtClean="0"/>
              <a:t> (2)</a:t>
            </a:r>
            <a:endParaRPr lang="el-GR" sz="37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89174"/>
            <a:ext cx="1584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453" y="1659806"/>
            <a:ext cx="12557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132087"/>
            <a:ext cx="26543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878" y="2997274"/>
            <a:ext cx="22145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973587"/>
            <a:ext cx="13096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5572199"/>
            <a:ext cx="679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4"/>
          <p:cNvSpPr>
            <a:spLocks noChangeArrowheads="1"/>
          </p:cNvSpPr>
          <p:nvPr/>
        </p:nvSpPr>
        <p:spPr bwMode="auto">
          <a:xfrm>
            <a:off x="1547664" y="5572199"/>
            <a:ext cx="373583" cy="307975"/>
          </a:xfrm>
          <a:prstGeom prst="rightArrow">
            <a:avLst>
              <a:gd name="adj1" fmla="val 50000"/>
              <a:gd name="adj2" fmla="val 5013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pic>
        <p:nvPicPr>
          <p:cNvPr id="12"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2708920"/>
            <a:ext cx="48482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0" y="4549750"/>
            <a:ext cx="2571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2603" y="5427737"/>
            <a:ext cx="487521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169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700" dirty="0"/>
              <a:t>Binary Pulse Position Modulation (BPPM)</a:t>
            </a:r>
            <a:br>
              <a:rPr lang="en-US" sz="3700" dirty="0"/>
            </a:br>
            <a:r>
              <a:rPr lang="el-GR" sz="3700" dirty="0"/>
              <a:t>Πιθανότητα </a:t>
            </a:r>
            <a:r>
              <a:rPr lang="el-GR" sz="3700" dirty="0" smtClean="0"/>
              <a:t>Σφάλματος</a:t>
            </a:r>
            <a:r>
              <a:rPr lang="en-US" sz="3700" dirty="0" smtClean="0"/>
              <a:t> (3)</a:t>
            </a:r>
            <a:endParaRPr lang="el-GR" sz="3700" dirty="0"/>
          </a:p>
        </p:txBody>
      </p:sp>
      <p:pic>
        <p:nvPicPr>
          <p:cNvPr id="17" name="Εικόνα 16"/>
          <p:cNvPicPr>
            <a:picLocks noChangeAspect="1"/>
          </p:cNvPicPr>
          <p:nvPr/>
        </p:nvPicPr>
        <p:blipFill>
          <a:blip r:embed="rId2"/>
          <a:stretch>
            <a:fillRect/>
          </a:stretch>
        </p:blipFill>
        <p:spPr>
          <a:xfrm>
            <a:off x="1764548" y="2492896"/>
            <a:ext cx="5614903" cy="3743268"/>
          </a:xfrm>
          <a:prstGeom prst="rect">
            <a:avLst/>
          </a:prstGeom>
        </p:spPr>
      </p:pic>
      <p:pic>
        <p:nvPicPr>
          <p:cNvPr id="18" name="Εικόνα 17"/>
          <p:cNvPicPr>
            <a:picLocks noChangeAspect="1"/>
          </p:cNvPicPr>
          <p:nvPr/>
        </p:nvPicPr>
        <p:blipFill>
          <a:blip r:embed="rId3"/>
          <a:stretch>
            <a:fillRect/>
          </a:stretch>
        </p:blipFill>
        <p:spPr>
          <a:xfrm>
            <a:off x="2352862" y="1598620"/>
            <a:ext cx="4438273" cy="713294"/>
          </a:xfrm>
          <a:prstGeom prst="rect">
            <a:avLst/>
          </a:prstGeom>
        </p:spPr>
      </p:pic>
    </p:spTree>
    <p:extLst>
      <p:ext uri="{BB962C8B-B14F-4D97-AF65-F5344CB8AC3E}">
        <p14:creationId xmlns:p14="http://schemas.microsoft.com/office/powerpoint/2010/main" val="405695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Pulse Position Modulation </a:t>
            </a:r>
            <a:br>
              <a:rPr lang="en-US" dirty="0"/>
            </a:br>
            <a:r>
              <a:rPr lang="el-GR" dirty="0"/>
              <a:t>Εφαρμογές</a:t>
            </a:r>
          </a:p>
        </p:txBody>
      </p:sp>
      <p:pic>
        <p:nvPicPr>
          <p:cNvPr id="3" name="Εικόνα 2"/>
          <p:cNvPicPr>
            <a:picLocks noChangeAspect="1"/>
          </p:cNvPicPr>
          <p:nvPr/>
        </p:nvPicPr>
        <p:blipFill>
          <a:blip r:embed="rId2"/>
          <a:stretch>
            <a:fillRect/>
          </a:stretch>
        </p:blipFill>
        <p:spPr>
          <a:xfrm>
            <a:off x="1537597" y="1628800"/>
            <a:ext cx="6068805" cy="4705355"/>
          </a:xfrm>
          <a:prstGeom prst="rect">
            <a:avLst/>
          </a:prstGeom>
        </p:spPr>
      </p:pic>
    </p:spTree>
    <p:extLst>
      <p:ext uri="{BB962C8B-B14F-4D97-AF65-F5344CB8AC3E}">
        <p14:creationId xmlns:p14="http://schemas.microsoft.com/office/powerpoint/2010/main" val="853392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dirty="0"/>
              <a:t>Ψηφιακή </a:t>
            </a:r>
            <a:r>
              <a:rPr lang="el-GR" dirty="0" smtClean="0"/>
              <a:t>Διαμόρφωση</a:t>
            </a:r>
          </a:p>
          <a:p>
            <a:r>
              <a:rPr lang="el-GR" dirty="0" smtClean="0"/>
              <a:t>Μέρος Α</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a:t>
            </a:r>
          </a:p>
          <a:p>
            <a:pPr marL="0" indent="0">
              <a:buNone/>
            </a:pPr>
            <a:r>
              <a:rPr lang="el-GR" sz="2000" dirty="0"/>
              <a:t>Έχουν προηγηθεί οι κάτωθι εκδόσεις:</a:t>
            </a:r>
          </a:p>
          <a:p>
            <a:r>
              <a:rPr lang="el-GR" sz="2000" dirty="0"/>
              <a:t>Έκδοση διαθέσιμη </a:t>
            </a:r>
            <a:r>
              <a:rPr lang="el-GR" sz="2000" dirty="0">
                <a:hlinkClick r:id="rId3"/>
              </a:rPr>
              <a:t>εδώ</a:t>
            </a:r>
            <a:r>
              <a:rPr lang="el-GR" sz="2000" dirty="0"/>
              <a:t>.</a:t>
            </a:r>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Εθνικόν και Καποδιστριακόν </a:t>
            </a:r>
            <a:r>
              <a:rPr lang="el-GR" sz="2000" dirty="0" err="1"/>
              <a:t>Πανεπιστήμιον</a:t>
            </a:r>
            <a:r>
              <a:rPr lang="el-GR" sz="2000" dirty="0"/>
              <a:t> Αθηνών</a:t>
            </a:r>
            <a:r>
              <a:rPr lang="en-US" sz="2000" dirty="0"/>
              <a:t>, </a:t>
            </a:r>
            <a:r>
              <a:rPr lang="el-GR" sz="2000" dirty="0" err="1"/>
              <a:t>Μαθιόπουλος</a:t>
            </a:r>
            <a:r>
              <a:rPr lang="el-GR" sz="2000" dirty="0"/>
              <a:t> Παναγιώτης 2015. Παναγιώτης </a:t>
            </a:r>
            <a:r>
              <a:rPr lang="el-GR" sz="2000" dirty="0" err="1"/>
              <a:t>Μαθιόπουλος</a:t>
            </a:r>
            <a:r>
              <a:rPr lang="el-GR" sz="2000" dirty="0"/>
              <a:t>. </a:t>
            </a:r>
            <a:r>
              <a:rPr lang="el-GR" sz="2000" dirty="0" smtClean="0"/>
              <a:t>«Ψηφιακές Επικοινωνίες, </a:t>
            </a:r>
            <a:r>
              <a:rPr lang="el-GR" sz="2000" dirty="0"/>
              <a:t>Ψηφιακή </a:t>
            </a:r>
            <a:r>
              <a:rPr lang="el-GR" sz="2000" dirty="0" smtClean="0"/>
              <a:t>Διαμόρφωση».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smtClean="0">
                <a:hlinkClick r:id="rId3"/>
              </a:rPr>
              <a:t>http</a:t>
            </a:r>
            <a:r>
              <a:rPr lang="en-US" sz="2000">
                <a:hlinkClick r:id="rId3"/>
              </a:rPr>
              <a:t>://</a:t>
            </a:r>
            <a:r>
              <a:rPr lang="en-US" sz="2000" smtClean="0">
                <a:hlinkClick r:id="rId3"/>
              </a:rPr>
              <a:t>opencourses.uoa.gr/courses/DI38</a:t>
            </a:r>
            <a:r>
              <a:rPr lang="el-GR" sz="200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Διαμόρφωση βασικής </a:t>
            </a:r>
            <a:r>
              <a:rPr lang="el-GR" dirty="0" smtClean="0"/>
              <a:t>ζώνης</a:t>
            </a:r>
            <a:r>
              <a:rPr lang="en-US" dirty="0" smtClean="0"/>
              <a:t> (2)</a:t>
            </a:r>
            <a:endParaRPr lang="el-GR" dirty="0"/>
          </a:p>
        </p:txBody>
      </p:sp>
      <p:sp>
        <p:nvSpPr>
          <p:cNvPr id="3" name="Θέση περιεχομένου 2"/>
          <p:cNvSpPr>
            <a:spLocks noGrp="1"/>
          </p:cNvSpPr>
          <p:nvPr>
            <p:ph idx="1"/>
          </p:nvPr>
        </p:nvSpPr>
        <p:spPr/>
        <p:txBody>
          <a:bodyPr>
            <a:normAutofit fontScale="92500"/>
          </a:bodyPr>
          <a:lstStyle/>
          <a:p>
            <a:r>
              <a:rPr lang="el-GR" dirty="0"/>
              <a:t>Γιατί στις περισσότερες περιπτώσεις δεν μπορεί να χρησιμοποιηθεί </a:t>
            </a:r>
            <a:r>
              <a:rPr lang="el-GR" dirty="0" smtClean="0"/>
              <a:t>διαμόρφωση </a:t>
            </a:r>
            <a:r>
              <a:rPr lang="el-GR" dirty="0"/>
              <a:t>βασικής ζώνης;</a:t>
            </a:r>
          </a:p>
          <a:p>
            <a:pPr lvl="1"/>
            <a:r>
              <a:rPr lang="el-GR" dirty="0"/>
              <a:t>Οι διαστάσεις της απαιτούμενης κεραίας είναι εξωπραγματικές. Οι φυσικές διαστάσεις μιας κεραίας σχετίζονται με την συχνότητα λειτουργίας. Για παράδειγμα, ένα δίπολο </a:t>
            </a:r>
            <a:r>
              <a:rPr lang="el-GR" dirty="0" err="1"/>
              <a:t>ημίσεως</a:t>
            </a:r>
            <a:r>
              <a:rPr lang="el-GR" dirty="0"/>
              <a:t> κύματος έχει μήκος περίπου όσο το μισό μήκος κύματος.</a:t>
            </a:r>
          </a:p>
          <a:p>
            <a:pPr lvl="1"/>
            <a:r>
              <a:rPr lang="el-GR" dirty="0"/>
              <a:t>Δεν μπορούμε να χρησιμοποιήσουμε το ίδιο φάσμα χαμηλών συχνοτήτων για περισσότερες από μια μεταδόσεις.</a:t>
            </a:r>
          </a:p>
        </p:txBody>
      </p:sp>
    </p:spTree>
    <p:extLst>
      <p:ext uri="{BB962C8B-B14F-4D97-AF65-F5344CB8AC3E}">
        <p14:creationId xmlns:p14="http://schemas.microsoft.com/office/powerpoint/2010/main" val="4085529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268760"/>
            <a:ext cx="8856984" cy="4813995"/>
          </a:xfrm>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του συγγραφέα 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br>
              <a:rPr lang="el-GR" sz="2000" dirty="0"/>
            </a:br>
            <a:r>
              <a:rPr lang="el-GR" sz="2000" dirty="0"/>
              <a:t/>
            </a:r>
            <a:br>
              <a:rPr lang="el-GR" sz="2000" dirty="0"/>
            </a:br>
            <a:r>
              <a:rPr lang="el-GR" sz="2000" dirty="0"/>
              <a:t>Οι Εικόνες/Σχήματα/Διαγράμματα/φωτογραφίες που περιέχονται στην παρουσίαση αποτελούν πνευματική ιδιοκτησία τρίτων. </a:t>
            </a:r>
          </a:p>
          <a:p>
            <a:pPr lvl="1"/>
            <a:r>
              <a:rPr lang="el-GR" sz="2000" dirty="0"/>
              <a:t>Τηλεπικοινωνιακά Συστήματα, Γ. Κ. Καραγιαννίδης, ΕΚΔΟΣΕΙΣ ΤΖΙΟΛΑ, 2η Έκδοση, 2010</a:t>
            </a:r>
          </a:p>
          <a:p>
            <a:pPr lvl="1"/>
            <a:r>
              <a:rPr lang="el-GR" sz="2000" dirty="0"/>
              <a:t>Τηλεπικοινωνιακά Συστήματα, J. </a:t>
            </a:r>
            <a:r>
              <a:rPr lang="el-GR" sz="2000" dirty="0" err="1"/>
              <a:t>Proakis</a:t>
            </a:r>
            <a:r>
              <a:rPr lang="el-GR" sz="2000" dirty="0"/>
              <a:t> και M. </a:t>
            </a:r>
            <a:r>
              <a:rPr lang="el-GR" sz="2000" dirty="0" err="1"/>
              <a:t>Salehi</a:t>
            </a:r>
            <a:r>
              <a:rPr lang="el-GR" sz="2000" dirty="0"/>
              <a:t>, ΕΚΔΟΣΕΙΣ ΕΤΑΙΡΕΙΑΣ ΑΞΙΟΠΟΙΗΣΕΩΣ ΚΑΙ ΔΙΑΧΕΙΡΙΣΕΩΣ ΤΗΣ ΠΕΡΙΟΥΣΙΑΣ ΤΟΥ ΠΑΝΕΠΙΣΤΗΜΙΟΥ ΑΘΗΝΩΝ, 2003</a:t>
            </a:r>
          </a:p>
          <a:p>
            <a:pPr marL="0" indent="0">
              <a:buNone/>
            </a:pPr>
            <a:r>
              <a:rPr lang="el-GR" sz="2000" dirty="0"/>
              <a:t>Απαγορεύεται η αναπαραγωγή, αναδημοσίευση και διάθεσή τους στο κοινό με οποιονδήποτε τρόπο χωρίς τη λήψη άδειας από τους δικαιούχους. "</a:t>
            </a:r>
          </a:p>
          <a:p>
            <a:pPr marL="0" indent="0">
              <a:buNone/>
            </a:pPr>
            <a:endParaRPr lang="el-GR" sz="2000" b="1"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Διαμόρφωση παλμών κατά πλάτος</a:t>
            </a:r>
            <a:br>
              <a:rPr lang="el-GR" dirty="0"/>
            </a:br>
            <a:r>
              <a:rPr lang="en-US" dirty="0"/>
              <a:t>Pulse Amplitude </a:t>
            </a:r>
            <a:r>
              <a:rPr lang="en-US" dirty="0" smtClean="0"/>
              <a:t>Modulation – PAM </a:t>
            </a:r>
            <a:endParaRPr lang="el-GR" dirty="0"/>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4738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60993"/>
            <a:ext cx="1200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069" y="2854630"/>
            <a:ext cx="14462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853012"/>
            <a:ext cx="25987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noChangeArrowheads="1"/>
          </p:cNvPicPr>
          <p:nvPr/>
        </p:nvPicPr>
        <p:blipFill>
          <a:blip r:embed="rId6">
            <a:extLst>
              <a:ext uri="{28A0092B-C50C-407E-A947-70E740481C1C}">
                <a14:useLocalDpi xmlns:a14="http://schemas.microsoft.com/office/drawing/2010/main" val="0"/>
              </a:ext>
            </a:extLst>
          </a:blip>
          <a:srcRect b="12367"/>
          <a:stretch>
            <a:fillRect/>
          </a:stretch>
        </p:blipFill>
        <p:spPr bwMode="auto">
          <a:xfrm>
            <a:off x="5399389" y="1844824"/>
            <a:ext cx="3287411" cy="206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4437212"/>
            <a:ext cx="22145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11"/>
          <p:cNvPicPr>
            <a:picLocks noChangeAspect="1"/>
          </p:cNvPicPr>
          <p:nvPr/>
        </p:nvPicPr>
        <p:blipFill>
          <a:blip r:embed="rId8"/>
          <a:stretch>
            <a:fillRect/>
          </a:stretch>
        </p:blipFill>
        <p:spPr>
          <a:xfrm>
            <a:off x="1493743" y="4856468"/>
            <a:ext cx="6156515" cy="1436990"/>
          </a:xfrm>
          <a:prstGeom prst="rect">
            <a:avLst/>
          </a:prstGeom>
        </p:spPr>
      </p:pic>
    </p:spTree>
    <p:extLst>
      <p:ext uri="{BB962C8B-B14F-4D97-AF65-F5344CB8AC3E}">
        <p14:creationId xmlns:p14="http://schemas.microsoft.com/office/powerpoint/2010/main" val="1373345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a:t>
            </a:r>
            <a:r>
              <a:rPr lang="el-GR" dirty="0" err="1"/>
              <a:t>αδική</a:t>
            </a:r>
            <a:r>
              <a:rPr lang="el-GR" dirty="0"/>
              <a:t> Διαμόρφωση παλμών κατά πλάτος (M-ΡΑΜ</a:t>
            </a:r>
            <a:r>
              <a:rPr lang="el-GR" dirty="0" smtClean="0"/>
              <a:t>)</a:t>
            </a:r>
            <a:r>
              <a:rPr lang="en-US" dirty="0" smtClean="0"/>
              <a:t> (1)</a:t>
            </a:r>
            <a:endParaRPr lang="el-GR" dirty="0"/>
          </a:p>
        </p:txBody>
      </p:sp>
      <p:sp>
        <p:nvSpPr>
          <p:cNvPr id="3" name="Θέση περιεχομένου 2"/>
          <p:cNvSpPr>
            <a:spLocks noGrp="1"/>
          </p:cNvSpPr>
          <p:nvPr>
            <p:ph sz="half" idx="1"/>
          </p:nvPr>
        </p:nvSpPr>
        <p:spPr>
          <a:xfrm>
            <a:off x="457200" y="1600201"/>
            <a:ext cx="4038600" cy="3989040"/>
          </a:xfrm>
        </p:spPr>
        <p:txBody>
          <a:bodyPr>
            <a:normAutofit fontScale="92500" lnSpcReduction="10000"/>
          </a:bodyPr>
          <a:lstStyle/>
          <a:p>
            <a:r>
              <a:rPr lang="el-GR" dirty="0"/>
              <a:t>Εκπέμπονται K </a:t>
            </a:r>
            <a:r>
              <a:rPr lang="el-GR" dirty="0" err="1"/>
              <a:t>bits</a:t>
            </a:r>
            <a:r>
              <a:rPr lang="el-GR" dirty="0"/>
              <a:t> ανά παλμό.</a:t>
            </a:r>
          </a:p>
          <a:p>
            <a:r>
              <a:rPr lang="el-GR" dirty="0"/>
              <a:t>Απαιτούνται Μ=2K  τιμές πλάτους</a:t>
            </a:r>
          </a:p>
          <a:p>
            <a:r>
              <a:rPr lang="el-GR" dirty="0"/>
              <a:t>Παράδειγμα: K=2, M=4. </a:t>
            </a:r>
            <a:r>
              <a:rPr lang="el-GR" dirty="0" smtClean="0"/>
              <a:t>Μεταδίδονται </a:t>
            </a:r>
            <a:r>
              <a:rPr lang="el-GR" dirty="0"/>
              <a:t>τα σύμβολα 00, 01, 10, 11</a:t>
            </a:r>
          </a:p>
          <a:p>
            <a:r>
              <a:rPr lang="el-GR" dirty="0"/>
              <a:t>Αν ο ρυθμός μετάδοσης των </a:t>
            </a:r>
            <a:r>
              <a:rPr lang="el-GR" dirty="0" err="1"/>
              <a:t>bits</a:t>
            </a:r>
            <a:r>
              <a:rPr lang="el-GR" dirty="0"/>
              <a:t>, </a:t>
            </a:r>
            <a:r>
              <a:rPr lang="el-GR" dirty="0" err="1"/>
              <a:t>Rb</a:t>
            </a:r>
            <a:r>
              <a:rPr lang="el-GR" dirty="0"/>
              <a:t> </a:t>
            </a:r>
            <a:r>
              <a:rPr lang="el-GR" dirty="0" smtClean="0"/>
              <a:t>είναι</a:t>
            </a:r>
            <a:r>
              <a:rPr lang="en-US" dirty="0" smtClean="0"/>
              <a:t> </a:t>
            </a:r>
            <a:r>
              <a:rPr lang="el-GR" dirty="0" smtClean="0"/>
              <a:t>σταθερός</a:t>
            </a:r>
            <a:r>
              <a:rPr lang="el-GR" dirty="0"/>
              <a:t>, τότε</a:t>
            </a:r>
          </a:p>
          <a:p>
            <a:endParaRPr lang="el-GR" dirty="0"/>
          </a:p>
        </p:txBody>
      </p:sp>
      <p:graphicFrame>
        <p:nvGraphicFramePr>
          <p:cNvPr id="7" name="Object 18"/>
          <p:cNvGraphicFramePr>
            <a:graphicFrameLocks noChangeAspect="1"/>
          </p:cNvGraphicFramePr>
          <p:nvPr>
            <p:extLst>
              <p:ext uri="{D42A27DB-BD31-4B8C-83A1-F6EECF244321}">
                <p14:modId xmlns:p14="http://schemas.microsoft.com/office/powerpoint/2010/main" val="2450868932"/>
              </p:ext>
            </p:extLst>
          </p:nvPr>
        </p:nvGraphicFramePr>
        <p:xfrm>
          <a:off x="1792287" y="5589241"/>
          <a:ext cx="1368425" cy="646113"/>
        </p:xfrm>
        <a:graphic>
          <a:graphicData uri="http://schemas.openxmlformats.org/presentationml/2006/ole">
            <mc:AlternateContent xmlns:mc="http://schemas.openxmlformats.org/markup-compatibility/2006">
              <mc:Choice xmlns:v="urn:schemas-microsoft-com:vml" Requires="v">
                <p:oleObj spid="_x0000_s2057" name="Equation" r:id="rId3" imgW="914400" imgH="431640" progId="Equation.DSMT4">
                  <p:embed/>
                </p:oleObj>
              </mc:Choice>
              <mc:Fallback>
                <p:oleObj name="Equation" r:id="rId3" imgW="91440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7" y="5589241"/>
                        <a:ext cx="136842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Θέση περιεχομένου 9"/>
          <p:cNvPicPr>
            <a:picLocks noGrp="1" noChangeAspect="1"/>
          </p:cNvPicPr>
          <p:nvPr>
            <p:ph sz="half" idx="2"/>
          </p:nvPr>
        </p:nvPicPr>
        <p:blipFill>
          <a:blip r:embed="rId5"/>
          <a:stretch>
            <a:fillRect/>
          </a:stretch>
        </p:blipFill>
        <p:spPr>
          <a:xfrm>
            <a:off x="4648200" y="1717699"/>
            <a:ext cx="4038600" cy="2851399"/>
          </a:xfrm>
          <a:prstGeom prst="rect">
            <a:avLst/>
          </a:prstGeom>
        </p:spPr>
      </p:pic>
      <p:pic>
        <p:nvPicPr>
          <p:cNvPr id="11" name="Εικόνα 10"/>
          <p:cNvPicPr>
            <a:picLocks noChangeAspect="1"/>
          </p:cNvPicPr>
          <p:nvPr/>
        </p:nvPicPr>
        <p:blipFill>
          <a:blip r:embed="rId6"/>
          <a:stretch>
            <a:fillRect/>
          </a:stretch>
        </p:blipFill>
        <p:spPr>
          <a:xfrm>
            <a:off x="4436170" y="5031408"/>
            <a:ext cx="4462659" cy="1115665"/>
          </a:xfrm>
          <a:prstGeom prst="rect">
            <a:avLst/>
          </a:prstGeom>
        </p:spPr>
      </p:pic>
    </p:spTree>
    <p:extLst>
      <p:ext uri="{BB962C8B-B14F-4D97-AF65-F5344CB8AC3E}">
        <p14:creationId xmlns:p14="http://schemas.microsoft.com/office/powerpoint/2010/main" val="4154273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Μ-</a:t>
            </a:r>
            <a:r>
              <a:rPr lang="el-GR" dirty="0" err="1"/>
              <a:t>αδική</a:t>
            </a:r>
            <a:r>
              <a:rPr lang="el-GR" dirty="0"/>
              <a:t> Διαμόρφωση παλμών κατά πλάτος (M-ΡΑΜ) </a:t>
            </a:r>
            <a:r>
              <a:rPr lang="el-GR" dirty="0" smtClean="0"/>
              <a:t>(</a:t>
            </a:r>
            <a:r>
              <a:rPr lang="en-US" dirty="0" smtClean="0"/>
              <a:t>2</a:t>
            </a:r>
            <a:r>
              <a:rPr lang="el-GR" dirty="0" smtClean="0"/>
              <a:t>)</a:t>
            </a:r>
            <a:endParaRPr lang="el-GR" dirty="0"/>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53182"/>
            <a:ext cx="180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164482"/>
            <a:ext cx="4095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581745"/>
            <a:ext cx="28178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390032"/>
            <a:ext cx="730885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4356100" y="3885778"/>
            <a:ext cx="287908" cy="407318"/>
          </a:xfrm>
          <a:prstGeom prst="downArrow">
            <a:avLst>
              <a:gd name="adj1" fmla="val 50000"/>
              <a:gd name="adj2" fmla="val 50138"/>
            </a:avLst>
          </a:prstGeom>
          <a:solidFill>
            <a:schemeClr val="accent1"/>
          </a:solidFill>
          <a:ln w="9525">
            <a:solidFill>
              <a:schemeClr val="tx2"/>
            </a:solidFill>
            <a:miter lim="800000"/>
            <a:headEnd/>
            <a:tailEnd/>
          </a:ln>
        </p:spPr>
        <p:txBody>
          <a:bodyPr wrap="square" lIns="90000" tIns="46800" rIns="90000" bIns="46800" anchor="ctr">
            <a:spAutoFit/>
          </a:bodyP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el-GR" altLang="el-GR"/>
          </a:p>
        </p:txBody>
      </p:sp>
    </p:spTree>
    <p:extLst>
      <p:ext uri="{BB962C8B-B14F-4D97-AF65-F5344CB8AC3E}">
        <p14:creationId xmlns:p14="http://schemas.microsoft.com/office/powerpoint/2010/main" val="696448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Μ-</a:t>
            </a:r>
            <a:r>
              <a:rPr lang="el-GR" dirty="0" err="1"/>
              <a:t>αδική</a:t>
            </a:r>
            <a:r>
              <a:rPr lang="el-GR" dirty="0"/>
              <a:t> Διαμόρφωση παλμών κατά πλάτος (M-ΡΑΜ) </a:t>
            </a:r>
            <a:r>
              <a:rPr lang="el-GR" dirty="0" smtClean="0"/>
              <a:t>(</a:t>
            </a:r>
            <a:r>
              <a:rPr lang="en-US" dirty="0" smtClean="0"/>
              <a:t>3</a:t>
            </a:r>
            <a:r>
              <a:rPr lang="el-GR" dirty="0" smtClean="0"/>
              <a:t>)</a:t>
            </a:r>
            <a:endParaRPr lang="el-GR" dirty="0"/>
          </a:p>
        </p:txBody>
      </p:sp>
      <p:pic>
        <p:nvPicPr>
          <p:cNvPr id="2" name="Εικόνα 1"/>
          <p:cNvPicPr>
            <a:picLocks noChangeAspect="1"/>
          </p:cNvPicPr>
          <p:nvPr/>
        </p:nvPicPr>
        <p:blipFill>
          <a:blip r:embed="rId2"/>
          <a:stretch>
            <a:fillRect/>
          </a:stretch>
        </p:blipFill>
        <p:spPr>
          <a:xfrm>
            <a:off x="2380298" y="1844824"/>
            <a:ext cx="4383404" cy="621846"/>
          </a:xfrm>
          <a:prstGeom prst="rect">
            <a:avLst/>
          </a:prstGeom>
        </p:spPr>
      </p:pic>
      <p:pic>
        <p:nvPicPr>
          <p:cNvPr id="3" name="Εικόνα 2"/>
          <p:cNvPicPr>
            <a:picLocks noChangeAspect="1"/>
          </p:cNvPicPr>
          <p:nvPr/>
        </p:nvPicPr>
        <p:blipFill rotWithShape="1">
          <a:blip r:embed="rId3"/>
          <a:srcRect t="3980"/>
          <a:stretch/>
        </p:blipFill>
        <p:spPr>
          <a:xfrm>
            <a:off x="1673418" y="2632885"/>
            <a:ext cx="5797164" cy="3676435"/>
          </a:xfrm>
          <a:prstGeom prst="rect">
            <a:avLst/>
          </a:prstGeom>
        </p:spPr>
      </p:pic>
    </p:spTree>
    <p:extLst>
      <p:ext uri="{BB962C8B-B14F-4D97-AF65-F5344CB8AC3E}">
        <p14:creationId xmlns:p14="http://schemas.microsoft.com/office/powerpoint/2010/main" val="2250646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1814</TotalTime>
  <Words>1055</Words>
  <Application>Microsoft Office PowerPoint</Application>
  <PresentationFormat>On-screen Show (4:3)</PresentationFormat>
  <Paragraphs>136</Paragraphs>
  <Slides>51</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Arial</vt:lpstr>
      <vt:lpstr>Calibri</vt:lpstr>
      <vt:lpstr>Symbol</vt:lpstr>
      <vt:lpstr>Times New Roman</vt:lpstr>
      <vt:lpstr>Wingdings</vt:lpstr>
      <vt:lpstr>Θέμα του Office</vt:lpstr>
      <vt:lpstr>Equation</vt:lpstr>
      <vt:lpstr>Ψηφιακές Επικοινωνίες</vt:lpstr>
      <vt:lpstr>Ψηφιακή Διαμόρφωση</vt:lpstr>
      <vt:lpstr>Ψηφιακή Διαμόρφωση</vt:lpstr>
      <vt:lpstr>Διαμόρφωση βασικής ζώνης (1)</vt:lpstr>
      <vt:lpstr>Διαμόρφωση βασικής ζώνης (2)</vt:lpstr>
      <vt:lpstr>Διαμόρφωση παλμών κατά πλάτος Pulse Amplitude Modulation – PAM </vt:lpstr>
      <vt:lpstr>Μ-αδική Διαμόρφωση παλμών κατά πλάτος (M-ΡΑΜ) (1)</vt:lpstr>
      <vt:lpstr>Μ-αδική Διαμόρφωση παλμών κατά πλάτος (M-ΡΑΜ) (2)</vt:lpstr>
      <vt:lpstr>Μ-αδική Διαμόρφωση παλμών κατά πλάτος (M-ΡΑΜ) (3)</vt:lpstr>
      <vt:lpstr>Διαμόρφωση παλμών κατά πλάτος, BPAM</vt:lpstr>
      <vt:lpstr>Αστερισμοί M-PAM</vt:lpstr>
      <vt:lpstr>Παραδείγματα 4-PAM με κωδικοποίηση Gray</vt:lpstr>
      <vt:lpstr>Παραδείγματα 4-PAM</vt:lpstr>
      <vt:lpstr>Διαμόρφωση παλμών κατά πλάτος (1)</vt:lpstr>
      <vt:lpstr>Διαμόρφωση παλμών κατά πλάτος (2)</vt:lpstr>
      <vt:lpstr>Διαμόρφωση παλμών κατά πλάτος Ενέργεια συμβόλου και bit, Ευκλείδεια Απόσταση</vt:lpstr>
      <vt:lpstr>Αποδιαμόρφωση – Ανίχνευση (1)</vt:lpstr>
      <vt:lpstr>Αποδιαμόρφωση – Ανίχνευση (2)</vt:lpstr>
      <vt:lpstr>Διαμόρφωση παλμών κατά πλάτος Πομπός – Δέκτης</vt:lpstr>
      <vt:lpstr>Διαμόρφωση παλμών κατά πλάτος Πομπός – Δέκτης Β-PAM</vt:lpstr>
      <vt:lpstr>Διαμόρφωση παλμών κατά πλάτος Μέση Πιθανότητα Σφάλματος Β-PAM (1)</vt:lpstr>
      <vt:lpstr>Διαμόρφωση παλμών κατά πλάτος Μέση Πιθανότητα Σφάλματος Β-PAM (2)</vt:lpstr>
      <vt:lpstr>Διαμόρφωση παλμών κατά πλάτος Μέση Πιθανότητα Σφάλματος Β-PAM (3)</vt:lpstr>
      <vt:lpstr>Διαμόρφωση παλμών κατά πλάτος Πιθανότητα Σφάλματος Β-PAM (1)</vt:lpstr>
      <vt:lpstr>Διαμόρφωση παλμών κατά πλάτος Πιθανότητα Σφάλματος Β-PAM (2)</vt:lpstr>
      <vt:lpstr>Φασματική Ανάλυση M-PAM (1)</vt:lpstr>
      <vt:lpstr>Φασματική Ανάλυση M-PAM (2)</vt:lpstr>
      <vt:lpstr>Φασματική Ανάλυση M-PAM (3)</vt:lpstr>
      <vt:lpstr>Φασματική Ανάλυση M-PAM (4)</vt:lpstr>
      <vt:lpstr>Ζωνοπερατό M-PAM</vt:lpstr>
      <vt:lpstr>Διαμόρφωση παλμών κατά πλάτος Amplitude Shift Keying-ASK</vt:lpstr>
      <vt:lpstr>Δισδιάστατες Διαμορφώσεις (1)</vt:lpstr>
      <vt:lpstr>Δισδιάστατες Διαμορφώσεις (2)</vt:lpstr>
      <vt:lpstr>Διαμορφώσεις – Δισδιάστατες Κυματομορφές </vt:lpstr>
      <vt:lpstr>Διαμόρφωση θέσης παλμού Binary Pulse Position Modulation (BPPM)38</vt:lpstr>
      <vt:lpstr>Binary Pulse Position Modulation (BPPM) Αστερισμός</vt:lpstr>
      <vt:lpstr>Binary Pulse Position Modulation (BPPM)</vt:lpstr>
      <vt:lpstr>Binary Pulse Position Modulation (BPPM) Αποδιαμόρφωση-Ανίχνευση</vt:lpstr>
      <vt:lpstr>Binary Pulse Position Modulation (BPPM) Πομπός-Δέκτης</vt:lpstr>
      <vt:lpstr>Binary Pulse Position Modulation (BPPM) Πιθανότητα Σφάλματος (1)</vt:lpstr>
      <vt:lpstr>Binary Pulse Position Modulation (BPPM) Πιθανότητα Σφάλματος (2)</vt:lpstr>
      <vt:lpstr>Binary Pulse Position Modulation (BPPM) Πιθανότητα Σφάλματος (3)</vt:lpstr>
      <vt:lpstr>Pulse Position Modulation  Εφαρμογές</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199</cp:revision>
  <dcterms:created xsi:type="dcterms:W3CDTF">2012-09-06T09:03:05Z</dcterms:created>
  <dcterms:modified xsi:type="dcterms:W3CDTF">2016-02-16T09:11:46Z</dcterms:modified>
</cp:coreProperties>
</file>