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372" r:id="rId76"/>
    <p:sldId id="373" r:id="rId77"/>
    <p:sldId id="374" r:id="rId78"/>
    <p:sldId id="375" r:id="rId79"/>
    <p:sldId id="376" r:id="rId80"/>
    <p:sldId id="377" r:id="rId81"/>
    <p:sldId id="378" r:id="rId82"/>
    <p:sldId id="379" r:id="rId83"/>
    <p:sldId id="380" r:id="rId84"/>
    <p:sldId id="381" r:id="rId85"/>
    <p:sldId id="382" r:id="rId86"/>
    <p:sldId id="383" r:id="rId87"/>
    <p:sldId id="280" r:id="rId88"/>
    <p:sldId id="290" r:id="rId89"/>
    <p:sldId id="295" r:id="rId90"/>
    <p:sldId id="299" r:id="rId91"/>
    <p:sldId id="292" r:id="rId92"/>
    <p:sldId id="291" r:id="rId93"/>
    <p:sldId id="294" r:id="rId94"/>
    <p:sldId id="293" r:id="rId9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9309" autoAdjust="0"/>
  </p:normalViewPr>
  <p:slideViewPr>
    <p:cSldViewPr>
      <p:cViewPr varScale="1">
        <p:scale>
          <a:sx n="78" d="100"/>
          <a:sy n="78" d="100"/>
        </p:scale>
        <p:origin x="100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5075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5.wmf"/><Relationship Id="rId3" Type="http://schemas.openxmlformats.org/officeDocument/2006/relationships/image" Target="../media/image38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3.png"/><Relationship Id="rId4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wmf"/><Relationship Id="rId7" Type="http://schemas.openxmlformats.org/officeDocument/2006/relationships/image" Target="../media/image149.png"/><Relationship Id="rId2" Type="http://schemas.openxmlformats.org/officeDocument/2006/relationships/image" Target="../media/image14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2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4.png"/><Relationship Id="rId4" Type="http://schemas.openxmlformats.org/officeDocument/2006/relationships/image" Target="../media/image183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86.png"/><Relationship Id="rId7" Type="http://schemas.openxmlformats.org/officeDocument/2006/relationships/image" Target="../media/image181.wmf"/><Relationship Id="rId2" Type="http://schemas.openxmlformats.org/officeDocument/2006/relationships/image" Target="../media/image18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9.wmf"/><Relationship Id="rId11" Type="http://schemas.openxmlformats.org/officeDocument/2006/relationships/image" Target="../media/image192.png"/><Relationship Id="rId5" Type="http://schemas.openxmlformats.org/officeDocument/2006/relationships/image" Target="../media/image188.wmf"/><Relationship Id="rId10" Type="http://schemas.openxmlformats.org/officeDocument/2006/relationships/image" Target="../media/image191.png"/><Relationship Id="rId4" Type="http://schemas.openxmlformats.org/officeDocument/2006/relationships/image" Target="../media/image187.png"/><Relationship Id="rId9" Type="http://schemas.openxmlformats.org/officeDocument/2006/relationships/image" Target="../media/image19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19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3.png"/><Relationship Id="rId5" Type="http://schemas.openxmlformats.org/officeDocument/2006/relationships/image" Target="../media/image202.wmf"/><Relationship Id="rId4" Type="http://schemas.openxmlformats.org/officeDocument/2006/relationships/image" Target="../media/image201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image" Target="../media/image211.wmf"/><Relationship Id="rId4" Type="http://schemas.openxmlformats.org/officeDocument/2006/relationships/image" Target="../media/image21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wmf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7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D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Ψηφιακές Επικοινωνίες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Ψηφιακή εκπομπή και λήψη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/>
              <a:t>Παναγιώτης </a:t>
            </a:r>
            <a:r>
              <a:rPr lang="el-GR" sz="2800" dirty="0" err="1"/>
              <a:t>Μαθιόπουλος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Ψηφιακό σύστημα </a:t>
            </a:r>
            <a:r>
              <a:rPr lang="el-GR" dirty="0" smtClean="0"/>
              <a:t>επικοινωνίας</a:t>
            </a:r>
            <a:endParaRPr lang="el-GR" dirty="0"/>
          </a:p>
        </p:txBody>
      </p:sp>
      <p:pic>
        <p:nvPicPr>
          <p:cNvPr id="9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8135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72275" y="1844129"/>
            <a:ext cx="1943100" cy="9366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6299250" y="5084217"/>
            <a:ext cx="1944687" cy="9366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99025" y="2996654"/>
            <a:ext cx="3600450" cy="1943100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35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Πομπός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λειτουργικές βαθμίδες του πομπού είναι οι </a:t>
            </a:r>
            <a:r>
              <a:rPr lang="el-GR" dirty="0" smtClean="0"/>
              <a:t>εξής:</a:t>
            </a:r>
            <a:endParaRPr lang="el-GR" dirty="0"/>
          </a:p>
          <a:p>
            <a:pPr lvl="1"/>
            <a:r>
              <a:rPr lang="el-GR" dirty="0"/>
              <a:t>H </a:t>
            </a:r>
            <a:r>
              <a:rPr lang="el-GR" dirty="0" smtClean="0"/>
              <a:t>Πηγή </a:t>
            </a:r>
            <a:r>
              <a:rPr lang="el-GR" dirty="0"/>
              <a:t>Πληροφορίας που παρέχει τα δεδομένα προς εκπομπή.</a:t>
            </a:r>
          </a:p>
          <a:p>
            <a:pPr lvl="1"/>
            <a:r>
              <a:rPr lang="el-GR" dirty="0"/>
              <a:t>Κωδικοποίηση πηγής.</a:t>
            </a:r>
          </a:p>
          <a:p>
            <a:pPr lvl="1"/>
            <a:r>
              <a:rPr lang="el-GR" dirty="0"/>
              <a:t>Κρυπτογράφηση.</a:t>
            </a:r>
          </a:p>
          <a:p>
            <a:pPr lvl="1"/>
            <a:r>
              <a:rPr lang="el-GR" dirty="0" err="1"/>
              <a:t>Κωδικοποιήση</a:t>
            </a:r>
            <a:r>
              <a:rPr lang="el-GR" dirty="0"/>
              <a:t> καναλιού.</a:t>
            </a:r>
          </a:p>
          <a:p>
            <a:pPr lvl="1"/>
            <a:r>
              <a:rPr lang="el-GR" dirty="0"/>
              <a:t>Διαμόρφωση.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75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Κανάλι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φθορά στην οποία υπόκειται το σήμα εισόδου από το κανάλι οφείλεται στους εξής παράγοντες:</a:t>
            </a:r>
          </a:p>
          <a:p>
            <a:pPr lvl="1"/>
            <a:r>
              <a:rPr lang="el-GR" dirty="0"/>
              <a:t>Θόρυβος.</a:t>
            </a:r>
          </a:p>
          <a:p>
            <a:pPr lvl="1"/>
            <a:r>
              <a:rPr lang="el-GR" dirty="0"/>
              <a:t>Παραμόρφωση.</a:t>
            </a:r>
          </a:p>
          <a:p>
            <a:pPr lvl="1"/>
            <a:r>
              <a:rPr lang="el-GR" dirty="0"/>
              <a:t>Χρονική καθυστέρηση.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54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Δέκτης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Αποτελείται από λειτουργικές μονάδες που υλοποιούν τις αντίστροφες διαδικασίες από αυτές του πομπού:</a:t>
            </a:r>
          </a:p>
          <a:p>
            <a:pPr lvl="1"/>
            <a:r>
              <a:rPr lang="el-GR" dirty="0" err="1"/>
              <a:t>Αποδιαμόρφωση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Αποκωδικοποίηση καναλιού.</a:t>
            </a:r>
          </a:p>
          <a:p>
            <a:pPr lvl="1"/>
            <a:r>
              <a:rPr lang="el-GR" dirty="0"/>
              <a:t>Αποκρυπτογράφηση.</a:t>
            </a:r>
          </a:p>
          <a:p>
            <a:pPr lvl="1"/>
            <a:r>
              <a:rPr lang="el-GR" dirty="0"/>
              <a:t>Αποκωδικοποίηση πηγής.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21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 στο </a:t>
            </a:r>
            <a:r>
              <a:rPr lang="el-GR" dirty="0" smtClean="0"/>
              <a:t>χώρο – Βασικές έννοιες (1)</a:t>
            </a:r>
            <a:endParaRPr lang="el-GR" dirty="0"/>
          </a:p>
        </p:txBody>
      </p:sp>
      <p:graphicFrame>
        <p:nvGraphicFramePr>
          <p:cNvPr id="41" name="Object 10"/>
          <p:cNvGraphicFramePr>
            <a:graphicFrameLocks noChangeAspect="1"/>
          </p:cNvGraphicFramePr>
          <p:nvPr/>
        </p:nvGraphicFramePr>
        <p:xfrm>
          <a:off x="684213" y="1557338"/>
          <a:ext cx="18684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3" imgW="1219200" imgH="203200" progId="Equation.DSMT4">
                  <p:embed/>
                </p:oleObj>
              </mc:Choice>
              <mc:Fallback>
                <p:oleObj name="Equation" r:id="rId3" imgW="1219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57338"/>
                        <a:ext cx="18684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/>
        </p:nvGraphicFramePr>
        <p:xfrm>
          <a:off x="3132138" y="1557338"/>
          <a:ext cx="93186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5" imgW="609336" imgH="241195" progId="Equation.DSMT4">
                  <p:embed/>
                </p:oleObj>
              </mc:Choice>
              <mc:Fallback>
                <p:oleObj name="Equation" r:id="rId5" imgW="60933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557338"/>
                        <a:ext cx="931862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7"/>
          <p:cNvGraphicFramePr>
            <a:graphicFrameLocks noChangeAspect="1"/>
          </p:cNvGraphicFramePr>
          <p:nvPr/>
        </p:nvGraphicFramePr>
        <p:xfrm>
          <a:off x="611188" y="2133600"/>
          <a:ext cx="12049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7" imgW="787400" imgH="241300" progId="Equation.DSMT4">
                  <p:embed/>
                </p:oleObj>
              </mc:Choice>
              <mc:Fallback>
                <p:oleObj name="Equation" r:id="rId7" imgW="787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33600"/>
                        <a:ext cx="120491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1835150" y="2348880"/>
            <a:ext cx="3603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graphicFrame>
        <p:nvGraphicFramePr>
          <p:cNvPr id="45" name="Object 21"/>
          <p:cNvGraphicFramePr>
            <a:graphicFrameLocks noChangeAspect="1"/>
          </p:cNvGraphicFramePr>
          <p:nvPr/>
        </p:nvGraphicFramePr>
        <p:xfrm>
          <a:off x="2266950" y="2133600"/>
          <a:ext cx="11477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9" imgW="774028" imgH="291847" progId="Equation.DSMT4">
                  <p:embed/>
                </p:oleObj>
              </mc:Choice>
              <mc:Fallback>
                <p:oleObj name="Equation" r:id="rId9" imgW="774028" imgH="2918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2133600"/>
                        <a:ext cx="11477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4"/>
          <p:cNvGraphicFramePr>
            <a:graphicFrameLocks noChangeAspect="1"/>
          </p:cNvGraphicFramePr>
          <p:nvPr/>
        </p:nvGraphicFramePr>
        <p:xfrm>
          <a:off x="4067175" y="2133600"/>
          <a:ext cx="1209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11" imgW="800100" imgH="241300" progId="Equation.DSMT4">
                  <p:embed/>
                </p:oleObj>
              </mc:Choice>
              <mc:Fallback>
                <p:oleObj name="Equation" r:id="rId11" imgW="800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1209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539750" y="2636838"/>
            <a:ext cx="8147050" cy="17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  <a:cs typeface="Arial" panose="020B0604020202020204" pitchFamily="34" charset="0"/>
              </a:rPr>
              <a:t>Η διάσταση, </a:t>
            </a:r>
            <a:r>
              <a:rPr lang="en-US" altLang="el-GR" sz="2000" i="1" dirty="0">
                <a:latin typeface="+mn-lt"/>
                <a:cs typeface="Arial" panose="020B0604020202020204" pitchFamily="34" charset="0"/>
              </a:rPr>
              <a:t>n</a:t>
            </a:r>
            <a:r>
              <a:rPr lang="en-US" altLang="el-GR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του χώρου είναι ο αριθμός των </a:t>
            </a:r>
            <a:r>
              <a:rPr lang="el-GR" altLang="el-GR" sz="2000" dirty="0" err="1">
                <a:latin typeface="+mn-lt"/>
                <a:cs typeface="Arial" panose="020B0604020202020204" pitchFamily="34" charset="0"/>
              </a:rPr>
              <a:t>μοναδιαίων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l-GR" altLang="el-GR" sz="1800" dirty="0">
                <a:latin typeface="+mn-lt"/>
                <a:cs typeface="Arial" panose="020B0604020202020204" pitchFamily="34" charset="0"/>
              </a:rPr>
              <a:t>διανυσμάτων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 που είναι αναγκαίος και ικανός για την αναπαράσταση οποιουδήποτε διανύσματος του χώρου.</a:t>
            </a:r>
            <a:endParaRPr lang="en-US" altLang="el-GR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  <a:cs typeface="Arial" panose="020B0604020202020204" pitchFamily="34" charset="0"/>
              </a:rPr>
              <a:t>Τα διανύσματα</a:t>
            </a:r>
            <a:r>
              <a:rPr lang="en-US" altLang="el-GR" sz="2000" dirty="0">
                <a:latin typeface="+mn-lt"/>
                <a:cs typeface="Arial" panose="020B0604020202020204" pitchFamily="34" charset="0"/>
              </a:rPr>
              <a:t>             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altLang="el-GR" sz="2000" dirty="0">
                <a:latin typeface="+mn-lt"/>
                <a:cs typeface="Arial" panose="020B0604020202020204" pitchFamily="34" charset="0"/>
              </a:rPr>
              <a:t>    </a:t>
            </a:r>
            <a:r>
              <a:rPr lang="el-GR" altLang="el-GR" sz="2000" dirty="0" smtClean="0">
                <a:latin typeface="+mn-lt"/>
                <a:cs typeface="Arial" panose="020B0604020202020204" pitchFamily="34" charset="0"/>
              </a:rPr>
              <a:t>    είναι 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ανεξάρτητα μεταξύ τους αν κανένα από αυτά δε μπορεί να γραφεί ως γραμμικός συνδυασμός των άλλων. </a:t>
            </a:r>
            <a:endParaRPr lang="en-US" altLang="el-GR" sz="20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86839"/>
              </p:ext>
            </p:extLst>
          </p:nvPr>
        </p:nvGraphicFramePr>
        <p:xfrm>
          <a:off x="2627784" y="3750047"/>
          <a:ext cx="11334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3" imgW="698197" imgH="203112" progId="Equation.DSMT4">
                  <p:embed/>
                </p:oleObj>
              </mc:Choice>
              <mc:Fallback>
                <p:oleObj name="Equation" r:id="rId13" imgW="69819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750047"/>
                        <a:ext cx="11334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2"/>
          <p:cNvGraphicFramePr>
            <a:graphicFrameLocks noChangeAspect="1"/>
          </p:cNvGraphicFramePr>
          <p:nvPr/>
        </p:nvGraphicFramePr>
        <p:xfrm>
          <a:off x="611188" y="4437063"/>
          <a:ext cx="9858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5" imgW="660400" imgH="419100" progId="Equation.DSMT4">
                  <p:embed/>
                </p:oleObj>
              </mc:Choice>
              <mc:Fallback>
                <p:oleObj name="Equation" r:id="rId15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437063"/>
                        <a:ext cx="9858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5"/>
          <p:cNvGraphicFramePr>
            <a:graphicFrameLocks noChangeAspect="1"/>
          </p:cNvGraphicFramePr>
          <p:nvPr/>
        </p:nvGraphicFramePr>
        <p:xfrm>
          <a:off x="611188" y="5157788"/>
          <a:ext cx="9747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17" imgW="647700" imgH="419100" progId="Equation.DSMT4">
                  <p:embed/>
                </p:oleObj>
              </mc:Choice>
              <mc:Fallback>
                <p:oleObj name="Equation" r:id="rId17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157788"/>
                        <a:ext cx="97472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9"/>
          <p:cNvGraphicFramePr>
            <a:graphicFrameLocks noChangeAspect="1"/>
          </p:cNvGraphicFramePr>
          <p:nvPr/>
        </p:nvGraphicFramePr>
        <p:xfrm>
          <a:off x="2268538" y="4797425"/>
          <a:ext cx="12017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19" imgW="800100" imgH="419100" progId="Equation.DSMT4">
                  <p:embed/>
                </p:oleObj>
              </mc:Choice>
              <mc:Fallback>
                <p:oleObj name="Equation" r:id="rId19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97425"/>
                        <a:ext cx="12017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42"/>
          <p:cNvGraphicFramePr>
            <a:graphicFrameLocks noChangeAspect="1"/>
          </p:cNvGraphicFramePr>
          <p:nvPr/>
        </p:nvGraphicFramePr>
        <p:xfrm>
          <a:off x="3419475" y="5734050"/>
          <a:ext cx="7334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21" imgW="482600" imgH="152400" progId="Equation.DSMT4">
                  <p:embed/>
                </p:oleObj>
              </mc:Choice>
              <mc:Fallback>
                <p:oleObj name="Equation" r:id="rId21" imgW="482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734050"/>
                        <a:ext cx="7334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1547664" y="5662613"/>
            <a:ext cx="136842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Ορθογώνια</a:t>
            </a:r>
            <a:r>
              <a:rPr lang="en-US" altLang="el-GR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6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17688"/>
              </p:ext>
            </p:extLst>
          </p:nvPr>
        </p:nvGraphicFramePr>
        <p:xfrm>
          <a:off x="6300788" y="5013176"/>
          <a:ext cx="20478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23" imgW="1358900" imgH="457200" progId="Equation.DSMT4">
                  <p:embed/>
                </p:oleObj>
              </mc:Choice>
              <mc:Fallback>
                <p:oleObj name="Equation" r:id="rId23" imgW="1358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13176"/>
                        <a:ext cx="20478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4860032" y="5157788"/>
            <a:ext cx="914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Μέτρο</a:t>
            </a:r>
            <a:r>
              <a:rPr lang="en-US" altLang="el-GR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>
            <a:off x="2916089" y="5864026"/>
            <a:ext cx="3603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>
            <a:off x="5774432" y="5371740"/>
            <a:ext cx="3603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67" name="Δεξιό άγκιστρο 66"/>
          <p:cNvSpPr/>
          <p:nvPr/>
        </p:nvSpPr>
        <p:spPr>
          <a:xfrm>
            <a:off x="1835150" y="4644005"/>
            <a:ext cx="144562" cy="935490"/>
          </a:xfrm>
          <a:prstGeom prst="rightBrace">
            <a:avLst>
              <a:gd name="adj1" fmla="val 5614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7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/>
      <p:bldP spid="54" grpId="0"/>
      <p:bldP spid="57" grpId="0"/>
      <p:bldP spid="65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 στο χώρο – Βασικές έννοιες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872208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Ένα σύνολο διανυσμάτων ονομάζεται </a:t>
            </a:r>
            <a:r>
              <a:rPr lang="el-GR" b="1" dirty="0" err="1" smtClean="0"/>
              <a:t>ορθοκανονικό</a:t>
            </a:r>
            <a:r>
              <a:rPr lang="el-GR" dirty="0" smtClean="0"/>
              <a:t> αν είναι όλα ορθογώνια μεταξύ τους και έχουν όλα </a:t>
            </a:r>
            <a:r>
              <a:rPr lang="el-GR" dirty="0" err="1" smtClean="0"/>
              <a:t>μοναδιαίο</a:t>
            </a:r>
            <a:r>
              <a:rPr lang="el-GR" dirty="0" smtClean="0"/>
              <a:t> μέτρο. </a:t>
            </a:r>
          </a:p>
          <a:p>
            <a:r>
              <a:rPr lang="el-GR" dirty="0" smtClean="0"/>
              <a:t>Ένα </a:t>
            </a:r>
            <a:r>
              <a:rPr lang="el-GR" dirty="0" err="1" smtClean="0"/>
              <a:t>ορθοκανονικό</a:t>
            </a:r>
            <a:r>
              <a:rPr lang="el-GR" dirty="0" smtClean="0"/>
              <a:t> σύνολο από  διανύσματα (όπου n η διάσταση του χώρου των σημάτων) ονομάζεται </a:t>
            </a:r>
            <a:r>
              <a:rPr lang="el-GR" b="1" dirty="0" err="1" smtClean="0"/>
              <a:t>ορθοκανονική</a:t>
            </a:r>
            <a:r>
              <a:rPr lang="el-GR" b="1" dirty="0" smtClean="0"/>
              <a:t> βάση </a:t>
            </a:r>
            <a:r>
              <a:rPr lang="el-GR" dirty="0" smtClean="0"/>
              <a:t>του χώρου των διανυσμάτων. </a:t>
            </a:r>
          </a:p>
          <a:p>
            <a:r>
              <a:rPr lang="el-GR" dirty="0" smtClean="0"/>
              <a:t>Για μια </a:t>
            </a:r>
            <a:r>
              <a:rPr lang="el-GR" dirty="0" err="1" smtClean="0"/>
              <a:t>ορθοκανονική</a:t>
            </a:r>
            <a:r>
              <a:rPr lang="el-GR" dirty="0" smtClean="0"/>
              <a:t> βάση ισχύει                 και επομένως το διάνυσμα μπορεί να γραφεί στη μορφή</a:t>
            </a:r>
          </a:p>
        </p:txBody>
      </p:sp>
      <p:graphicFrame>
        <p:nvGraphicFramePr>
          <p:cNvPr id="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385806"/>
              </p:ext>
            </p:extLst>
          </p:nvPr>
        </p:nvGraphicFramePr>
        <p:xfrm>
          <a:off x="4211960" y="3429000"/>
          <a:ext cx="701069" cy="304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508000" imgH="215900" progId="Equation.DSMT4">
                  <p:embed/>
                </p:oleObj>
              </mc:Choice>
              <mc:Fallback>
                <p:oleObj name="Equation" r:id="rId3" imgW="508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429000"/>
                        <a:ext cx="701069" cy="304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339752" y="1641107"/>
            <a:ext cx="187235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 dirty="0">
                <a:solidFill>
                  <a:schemeClr val="accent2"/>
                </a:solidFill>
                <a:latin typeface="+mn-lt"/>
              </a:rPr>
              <a:t>Προβολή </a:t>
            </a:r>
            <a:r>
              <a:rPr lang="en-US" altLang="el-GR" sz="2000" b="1" dirty="0">
                <a:solidFill>
                  <a:schemeClr val="accent2"/>
                </a:solidFill>
                <a:latin typeface="+mn-lt"/>
              </a:rPr>
              <a:t>a </a:t>
            </a:r>
            <a:r>
              <a:rPr lang="el-GR" altLang="el-GR" sz="2000" b="1" dirty="0">
                <a:solidFill>
                  <a:schemeClr val="accent2"/>
                </a:solidFill>
                <a:latin typeface="+mn-lt"/>
              </a:rPr>
              <a:t>σε </a:t>
            </a:r>
            <a:r>
              <a:rPr lang="en-US" altLang="el-GR" sz="2000" b="1" dirty="0">
                <a:solidFill>
                  <a:schemeClr val="accent2"/>
                </a:solidFill>
                <a:latin typeface="+mn-lt"/>
              </a:rPr>
              <a:t>b </a:t>
            </a:r>
          </a:p>
        </p:txBody>
      </p:sp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53962"/>
              </p:ext>
            </p:extLst>
          </p:nvPr>
        </p:nvGraphicFramePr>
        <p:xfrm>
          <a:off x="4716933" y="1556792"/>
          <a:ext cx="1583259" cy="57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927100" imgH="330200" progId="Equation.DSMT4">
                  <p:embed/>
                </p:oleObj>
              </mc:Choice>
              <mc:Fallback>
                <p:oleObj name="Equation" r:id="rId5" imgW="92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933" y="1556792"/>
                        <a:ext cx="1583259" cy="570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Ευθύγραμμο βέλος σύνδεσης 10"/>
          <p:cNvCxnSpPr>
            <a:stCxn id="5" idx="3"/>
            <a:endCxn id="7" idx="1"/>
          </p:cNvCxnSpPr>
          <p:nvPr/>
        </p:nvCxnSpPr>
        <p:spPr>
          <a:xfrm flipV="1">
            <a:off x="4212109" y="1842252"/>
            <a:ext cx="5048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1139"/>
              </p:ext>
            </p:extLst>
          </p:nvPr>
        </p:nvGraphicFramePr>
        <p:xfrm>
          <a:off x="2123728" y="4077072"/>
          <a:ext cx="136048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901700" imgH="419100" progId="Equation.DSMT4">
                  <p:embed/>
                </p:oleObj>
              </mc:Choice>
              <mc:Fallback>
                <p:oleObj name="Equation" r:id="rId7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77072"/>
                        <a:ext cx="136048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44767"/>
              </p:ext>
            </p:extLst>
          </p:nvPr>
        </p:nvGraphicFramePr>
        <p:xfrm>
          <a:off x="872671" y="4973511"/>
          <a:ext cx="14684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9" imgW="977900" imgH="228600" progId="Equation.DSMT4">
                  <p:embed/>
                </p:oleObj>
              </mc:Choice>
              <mc:Fallback>
                <p:oleObj name="Equation" r:id="rId9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671" y="4973511"/>
                        <a:ext cx="1468438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2385559" y="4850689"/>
            <a:ext cx="13684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dirty="0">
                <a:solidFill>
                  <a:schemeClr val="accent2"/>
                </a:solidFill>
                <a:latin typeface="+mn-lt"/>
              </a:rPr>
              <a:t>Τριγωνική ανισότητα</a:t>
            </a:r>
            <a:r>
              <a:rPr lang="en-US" altLang="el-GR" b="1" dirty="0">
                <a:solidFill>
                  <a:schemeClr val="accent2"/>
                </a:solidFill>
                <a:latin typeface="+mn-lt"/>
              </a:rPr>
              <a:t> </a:t>
            </a:r>
          </a:p>
        </p:txBody>
      </p:sp>
      <p:graphicFrame>
        <p:nvGraphicFramePr>
          <p:cNvPr id="1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25149"/>
              </p:ext>
            </p:extLst>
          </p:nvPr>
        </p:nvGraphicFramePr>
        <p:xfrm>
          <a:off x="872671" y="5620417"/>
          <a:ext cx="1212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1" imgW="812800" imgH="228600" progId="Equation.DSMT4">
                  <p:embed/>
                </p:oleObj>
              </mc:Choice>
              <mc:Fallback>
                <p:oleObj name="Equation" r:id="rId11" imgW="8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671" y="5620417"/>
                        <a:ext cx="1212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2385559" y="5498389"/>
            <a:ext cx="13684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dirty="0" err="1">
                <a:solidFill>
                  <a:schemeClr val="accent2"/>
                </a:solidFill>
                <a:latin typeface="+mn-lt"/>
              </a:rPr>
              <a:t>Cauchy-Schwartz</a:t>
            </a:r>
            <a:endParaRPr lang="en-US" altLang="el-GR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1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323665"/>
              </p:ext>
            </p:extLst>
          </p:nvPr>
        </p:nvGraphicFramePr>
        <p:xfrm>
          <a:off x="4499992" y="4922126"/>
          <a:ext cx="320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3" imgW="2159000" imgH="254000" progId="Equation.DSMT4">
                  <p:embed/>
                </p:oleObj>
              </mc:Choice>
              <mc:Fallback>
                <p:oleObj name="Equation" r:id="rId13" imgW="2159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922126"/>
                        <a:ext cx="3206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956034"/>
              </p:ext>
            </p:extLst>
          </p:nvPr>
        </p:nvGraphicFramePr>
        <p:xfrm>
          <a:off x="4788917" y="5714289"/>
          <a:ext cx="25987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15" imgW="1752600" imgH="254000" progId="Equation.DSMT4">
                  <p:embed/>
                </p:oleObj>
              </mc:Choice>
              <mc:Fallback>
                <p:oleObj name="Equation" r:id="rId15" imgW="1752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917" y="5714289"/>
                        <a:ext cx="25987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1"/>
          <p:cNvSpPr txBox="1">
            <a:spLocks noChangeArrowheads="1"/>
          </p:cNvSpPr>
          <p:nvPr/>
        </p:nvSpPr>
        <p:spPr bwMode="auto">
          <a:xfrm>
            <a:off x="5076254" y="6074651"/>
            <a:ext cx="223202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accent2"/>
                </a:solidFill>
                <a:latin typeface="+mn-lt"/>
              </a:rPr>
              <a:t>Πυθαγόρειο Θεώρημα</a:t>
            </a:r>
            <a:endParaRPr lang="en-US" altLang="el-GR" b="1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>
            <a:off x="6038670" y="5301966"/>
            <a:ext cx="0" cy="41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8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 στο </a:t>
            </a:r>
            <a:r>
              <a:rPr lang="el-GR" dirty="0" smtClean="0"/>
              <a:t>χώρο</a:t>
            </a:r>
            <a:r>
              <a:rPr lang="el-GR" dirty="0"/>
              <a:t> – </a:t>
            </a:r>
            <a:r>
              <a:rPr lang="el-GR" dirty="0" smtClean="0"/>
              <a:t>Διαδικασία </a:t>
            </a:r>
            <a:r>
              <a:rPr lang="el-GR" dirty="0" err="1"/>
              <a:t>ορθογωνοποίησης</a:t>
            </a:r>
            <a:r>
              <a:rPr lang="el-GR" dirty="0"/>
              <a:t> </a:t>
            </a:r>
            <a:r>
              <a:rPr lang="el-GR" dirty="0" err="1"/>
              <a:t>Gram-Schmidt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Πρόβλημα:</a:t>
            </a:r>
            <a:r>
              <a:rPr lang="el-GR" dirty="0"/>
              <a:t> Δίνονται n γραμμικά ανεξάρτητα διανύσματα                    </a:t>
            </a:r>
            <a:r>
              <a:rPr lang="el-GR" dirty="0" smtClean="0"/>
              <a:t>. Ζητείται </a:t>
            </a:r>
            <a:r>
              <a:rPr lang="el-GR" dirty="0"/>
              <a:t>να βρεθεί   μία </a:t>
            </a:r>
            <a:r>
              <a:rPr lang="el-GR" dirty="0" err="1"/>
              <a:t>ορθοκανονική</a:t>
            </a:r>
            <a:r>
              <a:rPr lang="el-GR" dirty="0"/>
              <a:t> βάση για την αναπαράσταση αυτών των διανυσμάτων. </a:t>
            </a:r>
          </a:p>
          <a:p>
            <a:r>
              <a:rPr lang="el-GR" dirty="0"/>
              <a:t>Η διαδικασία με την οποία μπορούμε να βρούμε μία τέτοια βάση είναι γνωστή ως διαδικασία </a:t>
            </a:r>
            <a:r>
              <a:rPr lang="el-GR" dirty="0" err="1" smtClean="0"/>
              <a:t>ορθογωνοποίησης</a:t>
            </a:r>
            <a:r>
              <a:rPr lang="el-GR" dirty="0" smtClean="0"/>
              <a:t> </a:t>
            </a:r>
            <a:r>
              <a:rPr lang="el-GR" dirty="0" err="1"/>
              <a:t>Gram-Schmidt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graphicFrame>
        <p:nvGraphicFramePr>
          <p:cNvPr id="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78302"/>
              </p:ext>
            </p:extLst>
          </p:nvPr>
        </p:nvGraphicFramePr>
        <p:xfrm>
          <a:off x="3131840" y="2132856"/>
          <a:ext cx="167011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749300" imgH="228600" progId="Equation.DSMT4">
                  <p:embed/>
                </p:oleObj>
              </mc:Choice>
              <mc:Fallback>
                <p:oleObj name="Equation" r:id="rId3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132856"/>
                        <a:ext cx="1670119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6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 στο </a:t>
            </a:r>
            <a:r>
              <a:rPr lang="el-GR" dirty="0" smtClean="0"/>
              <a:t>χώρο - Διαδικασία </a:t>
            </a:r>
            <a:r>
              <a:rPr lang="el-GR" dirty="0" err="1"/>
              <a:t>ορθογωνοποίησης</a:t>
            </a:r>
            <a:r>
              <a:rPr lang="el-GR" dirty="0"/>
              <a:t> </a:t>
            </a:r>
            <a:r>
              <a:rPr lang="el-GR" dirty="0" err="1" smtClean="0"/>
              <a:t>Gram-Schmidt</a:t>
            </a:r>
            <a:r>
              <a:rPr lang="el-GR" dirty="0" smtClean="0"/>
              <a:t> (2)</a:t>
            </a:r>
            <a:endParaRPr lang="el-GR" dirty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" y="1899771"/>
            <a:ext cx="10795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Βήμα 1</a:t>
            </a:r>
            <a:endParaRPr lang="en-US" altLang="el-GR" b="1" dirty="0">
              <a:latin typeface="+mn-lt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50" y="1748421"/>
            <a:ext cx="3923350" cy="2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9"/>
          <p:cNvGraphicFramePr>
            <a:graphicFrameLocks noChangeAspect="1"/>
          </p:cNvGraphicFramePr>
          <p:nvPr>
            <p:extLst/>
          </p:nvPr>
        </p:nvGraphicFramePr>
        <p:xfrm>
          <a:off x="1978025" y="1899771"/>
          <a:ext cx="628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4" imgW="418918" imgH="203112" progId="Equation.DSMT4">
                  <p:embed/>
                </p:oleObj>
              </mc:Choice>
              <mc:Fallback>
                <p:oleObj name="Equation" r:id="rId4" imgW="41891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899771"/>
                        <a:ext cx="6286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/>
          </p:nvPr>
        </p:nvGraphicFramePr>
        <p:xfrm>
          <a:off x="2814638" y="1756896"/>
          <a:ext cx="8985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6" imgW="596641" imgH="444307" progId="Equation.DSMT4">
                  <p:embed/>
                </p:oleObj>
              </mc:Choice>
              <mc:Fallback>
                <p:oleObj name="Equation" r:id="rId6" imgW="596641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1756896"/>
                        <a:ext cx="8985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57200" y="2829195"/>
            <a:ext cx="10795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Βήμα </a:t>
            </a:r>
            <a:r>
              <a:rPr lang="en-US" altLang="el-GR" b="1" dirty="0">
                <a:latin typeface="+mn-lt"/>
              </a:rPr>
              <a:t>2</a:t>
            </a:r>
          </a:p>
        </p:txBody>
      </p:sp>
      <p:graphicFrame>
        <p:nvGraphicFramePr>
          <p:cNvPr id="35" name="Object 16"/>
          <p:cNvGraphicFramePr>
            <a:graphicFrameLocks noChangeAspect="1"/>
          </p:cNvGraphicFramePr>
          <p:nvPr>
            <p:extLst/>
          </p:nvPr>
        </p:nvGraphicFramePr>
        <p:xfrm>
          <a:off x="2032000" y="2638695"/>
          <a:ext cx="16891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8" imgW="1130300" imgH="685800" progId="Equation.DSMT4">
                  <p:embed/>
                </p:oleObj>
              </mc:Choice>
              <mc:Fallback>
                <p:oleObj name="Equation" r:id="rId8" imgW="11303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38695"/>
                        <a:ext cx="16891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utoShape 19"/>
          <p:cNvSpPr>
            <a:spLocks noChangeArrowheads="1"/>
          </p:cNvSpPr>
          <p:nvPr/>
        </p:nvSpPr>
        <p:spPr bwMode="auto">
          <a:xfrm>
            <a:off x="1365336" y="1956964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1392238" y="2941193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57200" y="3924710"/>
            <a:ext cx="10795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Βήμα </a:t>
            </a:r>
            <a:r>
              <a:rPr lang="en-US" altLang="el-GR" b="1">
                <a:latin typeface="+mn-lt"/>
              </a:rPr>
              <a:t>3</a:t>
            </a: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>
            <a:off x="1392238" y="4036708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0" name="Object 23"/>
          <p:cNvGraphicFramePr>
            <a:graphicFrameLocks noChangeAspect="1"/>
          </p:cNvGraphicFramePr>
          <p:nvPr>
            <p:extLst/>
          </p:nvPr>
        </p:nvGraphicFramePr>
        <p:xfrm>
          <a:off x="1939925" y="3780247"/>
          <a:ext cx="27019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0" imgW="1803400" imgH="685800" progId="Equation.DSMT4">
                  <p:embed/>
                </p:oleObj>
              </mc:Choice>
              <mc:Fallback>
                <p:oleObj name="Equation" r:id="rId10" imgW="1803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3780247"/>
                        <a:ext cx="27019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457200" y="1683871"/>
            <a:ext cx="3240088" cy="7921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457200" y="2564103"/>
            <a:ext cx="3311525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457200" y="3717032"/>
            <a:ext cx="4176713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4" name="Object 29"/>
          <p:cNvGraphicFramePr>
            <a:graphicFrameLocks noChangeAspect="1"/>
          </p:cNvGraphicFramePr>
          <p:nvPr>
            <p:extLst/>
          </p:nvPr>
        </p:nvGraphicFramePr>
        <p:xfrm>
          <a:off x="2134419" y="4869160"/>
          <a:ext cx="2093913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2" imgW="1397000" imgH="914400" progId="Equation.DSMT4">
                  <p:embed/>
                </p:oleObj>
              </mc:Choice>
              <mc:Fallback>
                <p:oleObj name="Equation" r:id="rId12" imgW="1397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419" y="4869160"/>
                        <a:ext cx="2093913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612007" y="5373985"/>
            <a:ext cx="10795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Βήμα </a:t>
            </a:r>
            <a:r>
              <a:rPr lang="en-US" altLang="el-GR" b="1">
                <a:latin typeface="+mn-lt"/>
              </a:rPr>
              <a:t>m</a:t>
            </a:r>
          </a:p>
        </p:txBody>
      </p: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1547044" y="5485983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67544" y="4869160"/>
            <a:ext cx="3960813" cy="14398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8" name="Object 35"/>
          <p:cNvGraphicFramePr>
            <a:graphicFrameLocks noChangeAspect="1"/>
          </p:cNvGraphicFramePr>
          <p:nvPr>
            <p:extLst/>
          </p:nvPr>
        </p:nvGraphicFramePr>
        <p:xfrm>
          <a:off x="685032" y="5805785"/>
          <a:ext cx="820737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14" imgW="545390" imgH="152202" progId="Equation.DSMT4">
                  <p:embed/>
                </p:oleObj>
              </mc:Choice>
              <mc:Fallback>
                <p:oleObj name="Equation" r:id="rId14" imgW="545390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32" y="5805785"/>
                        <a:ext cx="820737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utoShape 38"/>
          <p:cNvSpPr>
            <a:spLocks noChangeArrowheads="1"/>
          </p:cNvSpPr>
          <p:nvPr/>
        </p:nvSpPr>
        <p:spPr bwMode="auto">
          <a:xfrm>
            <a:off x="4846638" y="5229225"/>
            <a:ext cx="360000" cy="287338"/>
          </a:xfrm>
          <a:prstGeom prst="leftArrow">
            <a:avLst>
              <a:gd name="adj1" fmla="val 50000"/>
              <a:gd name="adj2" fmla="val 68922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5418138" y="484187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5364163" y="5084763"/>
            <a:ext cx="2087562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+mn-lt"/>
              </a:rPr>
              <a:t>Αν               </a:t>
            </a:r>
            <a:r>
              <a:rPr lang="en-US" altLang="el-GR" dirty="0">
                <a:latin typeface="+mn-lt"/>
              </a:rPr>
              <a:t>  </a:t>
            </a:r>
            <a:r>
              <a:rPr lang="en-US" altLang="el-GR" dirty="0" smtClean="0">
                <a:latin typeface="+mn-lt"/>
              </a:rPr>
              <a:t>  </a:t>
            </a:r>
            <a:r>
              <a:rPr lang="el-GR" altLang="el-GR" dirty="0" smtClean="0">
                <a:latin typeface="+mn-lt"/>
              </a:rPr>
              <a:t>η </a:t>
            </a:r>
            <a:r>
              <a:rPr lang="el-GR" altLang="el-GR" dirty="0">
                <a:latin typeface="+mn-lt"/>
              </a:rPr>
              <a:t>διαδικασία σταματά </a:t>
            </a:r>
          </a:p>
        </p:txBody>
      </p:sp>
      <p:graphicFrame>
        <p:nvGraphicFramePr>
          <p:cNvPr id="52" name="Object 41"/>
          <p:cNvGraphicFramePr>
            <a:graphicFrameLocks noChangeAspect="1"/>
          </p:cNvGraphicFramePr>
          <p:nvPr/>
        </p:nvGraphicFramePr>
        <p:xfrm>
          <a:off x="5795963" y="5084763"/>
          <a:ext cx="7207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6" imgW="545626" imgH="253780" progId="Equation.DSMT4">
                  <p:embed/>
                </p:oleObj>
              </mc:Choice>
              <mc:Fallback>
                <p:oleObj name="Equation" r:id="rId16" imgW="545626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084763"/>
                        <a:ext cx="7207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7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  <p:bldP spid="39" grpId="0" animBg="1"/>
      <p:bldP spid="42" grpId="0" animBg="1"/>
      <p:bldP spid="43" grpId="0" animBg="1"/>
      <p:bldP spid="45" grpId="0"/>
      <p:bldP spid="46" grpId="0" animBg="1"/>
      <p:bldP spid="47" grpId="0" animBg="1"/>
      <p:bldP spid="49" grpId="0" animBg="1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Σήματα και </a:t>
            </a:r>
            <a:r>
              <a:rPr lang="el-GR" dirty="0" smtClean="0"/>
              <a:t>Διανύσματα (1)</a:t>
            </a:r>
            <a:endParaRPr lang="el-GR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" y="2695575"/>
            <a:ext cx="75088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45" y="1629849"/>
            <a:ext cx="753530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Σήματα και </a:t>
            </a:r>
            <a:r>
              <a:rPr lang="el-GR" dirty="0" smtClean="0"/>
              <a:t>Διανύσματα (2)</a:t>
            </a:r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54163"/>
            <a:ext cx="26638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1179" y="2420888"/>
            <a:ext cx="3529013" cy="13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  <a:cs typeface="Arial" panose="020B0604020202020204" pitchFamily="34" charset="0"/>
              </a:rPr>
              <a:t>Για παράδειγμα, σήματα με </a:t>
            </a:r>
            <a:r>
              <a:rPr lang="el-GR" altLang="el-GR" sz="2000" dirty="0" smtClean="0">
                <a:latin typeface="+mn-lt"/>
                <a:cs typeface="Arial" panose="020B0604020202020204" pitchFamily="34" charset="0"/>
              </a:rPr>
              <a:t>διαφορετικά πλάτη αναπαρίστανται 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σαν σημεία πάνω σε μια ευθεία</a:t>
            </a:r>
            <a:r>
              <a:rPr lang="el-GR" altLang="el-GR" sz="2000" dirty="0" smtClean="0">
                <a:latin typeface="+mn-lt"/>
                <a:cs typeface="Arial" panose="020B0604020202020204" pitchFamily="34" charset="0"/>
              </a:rPr>
              <a:t>.</a:t>
            </a:r>
            <a:endParaRPr lang="el-GR" altLang="el-GR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1179" y="4447563"/>
            <a:ext cx="705643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  <a:cs typeface="Arial" panose="020B0604020202020204" pitchFamily="34" charset="0"/>
              </a:rPr>
              <a:t>Γενικά τα σήματα αναπαρίστανται με </a:t>
            </a:r>
            <a:r>
              <a:rPr lang="el-GR" altLang="el-GR" sz="2000" b="1" dirty="0">
                <a:latin typeface="+mn-lt"/>
                <a:cs typeface="Arial" panose="020B0604020202020204" pitchFamily="34" charset="0"/>
              </a:rPr>
              <a:t>μιγαδικούς αριθμούς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 ή ισοδύναμα με </a:t>
            </a:r>
            <a:r>
              <a:rPr lang="el-GR" altLang="el-GR" sz="2000" b="1" dirty="0">
                <a:latin typeface="+mn-lt"/>
                <a:cs typeface="Arial" panose="020B0604020202020204" pitchFamily="34" charset="0"/>
              </a:rPr>
              <a:t>διανύσματα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, ώστε με την βοήθεια της Ευκλείδειας γεωμετρίας και της θεωρίας πιθανοτήτων να γίνει δυνατή η μελέτη του τηλεπικοινωνιακού συστήματος.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05371" y="2868315"/>
            <a:ext cx="504000" cy="360000"/>
          </a:xfrm>
          <a:prstGeom prst="rightArrow">
            <a:avLst>
              <a:gd name="adj1" fmla="val 50000"/>
              <a:gd name="adj2" fmla="val 4978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Ψηφιακή εκπομπή και </a:t>
            </a:r>
            <a:r>
              <a:rPr lang="el-GR" dirty="0" smtClean="0"/>
              <a:t>λήψη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Σήματα και Διανύσματα: Κοινές ιδιότητες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Από πολλές απόψεις τα σήματα μοιάζουν και μπορούν να αντιστοιχιστούν με διανύσματα.</a:t>
            </a:r>
          </a:p>
          <a:p>
            <a:r>
              <a:rPr lang="el-GR" dirty="0" smtClean="0"/>
              <a:t>Τα </a:t>
            </a:r>
            <a:r>
              <a:rPr lang="el-GR" dirty="0"/>
              <a:t>σήματα, όπως και τα διανύσματα, μπορούν να προστεθούν και να αφαιρεθούν οπότε προκύπτουν νέα σήματα. </a:t>
            </a:r>
          </a:p>
          <a:p>
            <a:r>
              <a:rPr lang="el-GR" dirty="0"/>
              <a:t>Ένα σήμα μπορεί να πολλαπλασιαστεί με ένα αριθμό με αποτέλεσμα ένα νέο σήμα. </a:t>
            </a:r>
          </a:p>
          <a:p>
            <a:r>
              <a:rPr lang="el-GR" dirty="0"/>
              <a:t>Οι γραμμικοί συνδυασμοί σημάτων είναι επίσης νέα σήματα.</a:t>
            </a:r>
          </a:p>
          <a:p>
            <a:r>
              <a:rPr lang="el-GR" dirty="0" smtClean="0"/>
              <a:t>Όπως </a:t>
            </a:r>
            <a:r>
              <a:rPr lang="el-GR" dirty="0"/>
              <a:t>και τα διανύσματα, τα σήματα μπορούν να αναπαρασταθούν με τη βοήθεια ενός αριθμού συγκεκριμένων “</a:t>
            </a:r>
            <a:r>
              <a:rPr lang="el-GR" b="1" dirty="0"/>
              <a:t>θεμελιωδών</a:t>
            </a:r>
            <a:r>
              <a:rPr lang="el-GR" dirty="0"/>
              <a:t>” σημάτων τα οποία αποτελούν μια “</a:t>
            </a:r>
            <a:r>
              <a:rPr lang="el-GR" b="1" dirty="0"/>
              <a:t>βάση</a:t>
            </a:r>
            <a:r>
              <a:rPr lang="el-GR" dirty="0"/>
              <a:t>” για τη δημιουργία ενός “</a:t>
            </a:r>
            <a:r>
              <a:rPr lang="el-GR" b="1" dirty="0"/>
              <a:t>χώρου σημάτων</a:t>
            </a:r>
            <a:r>
              <a:rPr lang="el-GR" dirty="0"/>
              <a:t>”.</a:t>
            </a:r>
          </a:p>
          <a:p>
            <a:r>
              <a:rPr lang="el-GR" dirty="0" smtClean="0"/>
              <a:t>Μπορούμε </a:t>
            </a:r>
            <a:r>
              <a:rPr lang="el-GR" dirty="0"/>
              <a:t>επίσης να ορίσουμε, όπως και στα διανύσματα, το εσωτερικό γινόμενο και το μέτρο ενός σήματος.</a:t>
            </a:r>
          </a:p>
        </p:txBody>
      </p:sp>
    </p:spTree>
    <p:extLst>
      <p:ext uri="{BB962C8B-B14F-4D97-AF65-F5344CB8AC3E}">
        <p14:creationId xmlns:p14="http://schemas.microsoft.com/office/powerpoint/2010/main" val="40319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3" y="3645024"/>
            <a:ext cx="7206097" cy="220084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Σήματα και </a:t>
            </a:r>
            <a:r>
              <a:rPr lang="el-GR" dirty="0" smtClean="0"/>
              <a:t>Διανύσματα – Ορισμοί (1)</a:t>
            </a:r>
            <a:endParaRPr lang="el-GR" dirty="0"/>
          </a:p>
        </p:txBody>
      </p:sp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30654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72816"/>
            <a:ext cx="7236579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Σήματα και Διανύσματα – Ορισμοί </a:t>
            </a:r>
            <a:r>
              <a:rPr lang="el-GR" dirty="0" smtClean="0"/>
              <a:t>(2)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45" y="1628800"/>
            <a:ext cx="7181710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Σήματα και Διανύσματα – Ορισμοί </a:t>
            </a:r>
            <a:r>
              <a:rPr lang="el-GR" dirty="0" smtClean="0"/>
              <a:t>(3)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53" y="1700808"/>
            <a:ext cx="6334293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Σήματα και Διανύσματα – Ορισμοί </a:t>
            </a:r>
            <a:r>
              <a:rPr lang="el-GR" dirty="0" smtClean="0"/>
              <a:t>(4)</a:t>
            </a:r>
            <a:endParaRPr lang="el-GR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5478"/>
            <a:ext cx="55054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14" y="2836889"/>
            <a:ext cx="7425572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Σήματα και Διανύσματα – Ορισμοί </a:t>
            </a:r>
            <a:r>
              <a:rPr lang="el-GR" dirty="0" smtClean="0"/>
              <a:t>(5)</a:t>
            </a:r>
            <a:endParaRPr lang="el-GR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4" y="1417638"/>
            <a:ext cx="74533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97088"/>
            <a:ext cx="7480440" cy="67061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76" y="2767706"/>
            <a:ext cx="7645047" cy="160338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76" y="4371093"/>
            <a:ext cx="7645047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Σήματα και Διανύσματα </a:t>
            </a:r>
            <a:r>
              <a:rPr lang="el-GR" dirty="0" smtClean="0"/>
              <a:t>- </a:t>
            </a:r>
            <a:r>
              <a:rPr lang="el-GR" dirty="0"/>
              <a:t>Ορισμοί </a:t>
            </a:r>
            <a:r>
              <a:rPr lang="el-GR" dirty="0" smtClean="0"/>
              <a:t>(6)</a:t>
            </a:r>
            <a:endParaRPr lang="el-GR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2" y="1577008"/>
            <a:ext cx="23796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2" y="2473945"/>
            <a:ext cx="7562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2" y="3521695"/>
            <a:ext cx="75358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2078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801806" y="5301655"/>
            <a:ext cx="360000" cy="288000"/>
          </a:xfrm>
          <a:prstGeom prst="right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23" y="4941292"/>
            <a:ext cx="52863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1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 (1)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6" y="1844824"/>
            <a:ext cx="61483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9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 (2)</a:t>
            </a:r>
            <a:endParaRPr lang="el-GR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948"/>
            <a:ext cx="4067944" cy="315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66" y="3789040"/>
            <a:ext cx="4682134" cy="104860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09" y="5085184"/>
            <a:ext cx="49320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 (3)</a:t>
            </a:r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169"/>
            <a:ext cx="428466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2433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7" y="5239643"/>
            <a:ext cx="418941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737" y="4221088"/>
            <a:ext cx="421879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Οι </a:t>
            </a:r>
            <a:r>
              <a:rPr lang="el-GR" altLang="el-GR" i="1" dirty="0"/>
              <a:t>Ψηφιακές Επικοινωνίες </a:t>
            </a:r>
            <a:r>
              <a:rPr lang="el-GR" altLang="el-GR" dirty="0" smtClean="0"/>
              <a:t>(</a:t>
            </a:r>
            <a:r>
              <a:rPr lang="en-US" altLang="el-GR" i="1" dirty="0" smtClean="0"/>
              <a:t>Digital </a:t>
            </a:r>
            <a:r>
              <a:rPr lang="en-US" altLang="el-GR" i="1" dirty="0"/>
              <a:t>Communications</a:t>
            </a:r>
            <a:r>
              <a:rPr lang="el-GR" altLang="el-GR" dirty="0"/>
              <a:t>)</a:t>
            </a:r>
            <a:r>
              <a:rPr lang="en-US" altLang="el-GR" dirty="0"/>
              <a:t> </a:t>
            </a:r>
            <a:r>
              <a:rPr lang="el-GR" altLang="el-GR" dirty="0"/>
              <a:t>καλύπτουν σήμερα το μεγαλύτερο μέρος των τηλεπικοινωνιακών υπηρεσιών ενώ προβλέπεται να επικρατήσουν πλήρως τα επόμενα χρόνια σε βάρος των αναλογικών τηλεπικοινωνιακών συστημάτων.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7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 (4)</a:t>
            </a:r>
            <a:endParaRPr lang="el-G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802133" cy="29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03" y="1700808"/>
            <a:ext cx="4581097" cy="43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 (5)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412875"/>
            <a:ext cx="504031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7870"/>
            <a:ext cx="43529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Διαδικασία </a:t>
            </a:r>
            <a:r>
              <a:rPr lang="el-GR" dirty="0" err="1"/>
              <a:t>ορθογωνοποίησης</a:t>
            </a:r>
            <a:r>
              <a:rPr lang="el-GR" dirty="0"/>
              <a:t> σημάτων </a:t>
            </a:r>
            <a:r>
              <a:rPr lang="el-GR" dirty="0" err="1" smtClean="0"/>
              <a:t>Gram-Schmidt</a:t>
            </a:r>
            <a:r>
              <a:rPr lang="el-GR" dirty="0" smtClean="0"/>
              <a:t> (1)</a:t>
            </a:r>
            <a:endParaRPr lang="el-GR" dirty="0"/>
          </a:p>
        </p:txBody>
      </p:sp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377945"/>
            <a:ext cx="7480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36" y="5850086"/>
            <a:ext cx="2790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50" y="1782126"/>
            <a:ext cx="7449958" cy="111566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52" y="3037360"/>
            <a:ext cx="755969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Διαδικασία </a:t>
            </a:r>
            <a:r>
              <a:rPr lang="el-GR" dirty="0" err="1"/>
              <a:t>ορθογωνοποίησης</a:t>
            </a:r>
            <a:r>
              <a:rPr lang="el-GR" dirty="0"/>
              <a:t> σημάτων </a:t>
            </a:r>
            <a:r>
              <a:rPr lang="el-GR" dirty="0" err="1" smtClean="0"/>
              <a:t>Gram-Schmidt</a:t>
            </a:r>
            <a:r>
              <a:rPr lang="el-GR" dirty="0" smtClean="0"/>
              <a:t> (2)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52" y="1916832"/>
            <a:ext cx="7559695" cy="92667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2" y="3212976"/>
            <a:ext cx="7559695" cy="84132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87" y="4423769"/>
            <a:ext cx="750482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6.2 (1)</a:t>
            </a:r>
            <a:endParaRPr lang="el-GR" dirty="0"/>
          </a:p>
        </p:txBody>
      </p:sp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32" y="1651496"/>
            <a:ext cx="638333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372221"/>
            <a:ext cx="71564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89" y="4504332"/>
            <a:ext cx="23764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75" y="4941168"/>
            <a:ext cx="4352921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6.2 (2)</a:t>
            </a:r>
            <a:endParaRPr lang="el-GR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4439"/>
            <a:ext cx="44640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825"/>
            <a:ext cx="276383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40" y="3212976"/>
            <a:ext cx="4907705" cy="116443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28205"/>
            <a:ext cx="3316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6.2 (3)</a:t>
            </a:r>
            <a:endParaRPr lang="el-GR" dirty="0"/>
          </a:p>
        </p:txBody>
      </p:sp>
      <p:sp>
        <p:nvSpPr>
          <p:cNvPr id="13" name="AutoShape 55"/>
          <p:cNvSpPr>
            <a:spLocks noChangeArrowheads="1"/>
          </p:cNvSpPr>
          <p:nvPr/>
        </p:nvSpPr>
        <p:spPr bwMode="auto">
          <a:xfrm>
            <a:off x="4392612" y="4396704"/>
            <a:ext cx="358775" cy="432000"/>
          </a:xfrm>
          <a:prstGeom prst="downArrow">
            <a:avLst>
              <a:gd name="adj1" fmla="val 50000"/>
              <a:gd name="adj2" fmla="val 45133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3311524" y="5038929"/>
            <a:ext cx="25209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Δύο συναρτήσεις βάσης</a:t>
            </a:r>
          </a:p>
        </p:txBody>
      </p:sp>
      <p:pic>
        <p:nvPicPr>
          <p:cNvPr id="15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9" y="5620667"/>
            <a:ext cx="4873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49" y="5620667"/>
            <a:ext cx="4873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167" y="1921263"/>
            <a:ext cx="4273666" cy="110956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720" y="3201659"/>
            <a:ext cx="5340559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Αστερισμοί (1)</a:t>
            </a:r>
            <a:endParaRPr lang="el-GR" dirty="0"/>
          </a:p>
        </p:txBody>
      </p:sp>
      <p:pic>
        <p:nvPicPr>
          <p:cNvPr id="3" name="Picture 1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4" y="1287463"/>
            <a:ext cx="84248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4" y="3729038"/>
            <a:ext cx="80645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30" y="2516395"/>
            <a:ext cx="853514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Αστερισμοί (2)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" y="1556792"/>
            <a:ext cx="8352244" cy="205453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40" y="3775120"/>
            <a:ext cx="7620660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6.3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759"/>
            <a:ext cx="61928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92613"/>
            <a:ext cx="28321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7338"/>
            <a:ext cx="50847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4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Βασικές διαφορές:</a:t>
            </a:r>
          </a:p>
          <a:p>
            <a:pPr lvl="1"/>
            <a:r>
              <a:rPr lang="el-GR" dirty="0"/>
              <a:t>Στα αναλογικά τηλεπικοινωνιακά συστήματα η πληροφορία με τη μορφή αναλογικού σήματος αποτυπώνεται στο πλάτος  ή τη γωνία του φέροντος , παράμετροι οι οποίες μπορούν θεωρητικά να λάβουν άπειρο αριθμό τιμών-καταστάσεων.</a:t>
            </a:r>
          </a:p>
          <a:p>
            <a:pPr lvl="1"/>
            <a:r>
              <a:rPr lang="el-GR" dirty="0"/>
              <a:t>Στα ψηφιακά τηλεπικοινωνιακά συστήματα η πληροφορία μετατρέπεται από αναλογική σε ψηφιακή </a:t>
            </a:r>
            <a:r>
              <a:rPr lang="el-GR" dirty="0" smtClean="0"/>
              <a:t>μορφή </a:t>
            </a:r>
            <a:r>
              <a:rPr lang="el-GR" dirty="0"/>
              <a:t>(αν δεν είναι ήδη, όπως για παράδειγμα σε επικοινωνίες υπολογιστών) και κατόπιν –αφού υποστεί κατάλληλη επεξεργασία- ακολουθεί η αντιστοίχιση του ψηφιακού σήματος σε πεπερασμένο αριθμό αναλογικών </a:t>
            </a:r>
            <a:r>
              <a:rPr lang="el-GR" dirty="0" err="1"/>
              <a:t>κυματομορφών</a:t>
            </a:r>
            <a:r>
              <a:rPr lang="el-GR" dirty="0"/>
              <a:t> προς εκπομπή, οι οποίες ονομάζονται σύμβολα </a:t>
            </a:r>
            <a:r>
              <a:rPr lang="el-GR" dirty="0" smtClean="0"/>
              <a:t>(</a:t>
            </a:r>
            <a:r>
              <a:rPr lang="el-GR" dirty="0" err="1"/>
              <a:t>symbols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17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6.4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9" y="1701875"/>
            <a:ext cx="73072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54" y="3933056"/>
            <a:ext cx="3456732" cy="124978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216" y="3207569"/>
            <a:ext cx="331041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6.5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42" y="3403748"/>
            <a:ext cx="3386138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6" y="5251351"/>
            <a:ext cx="3168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710"/>
            <a:ext cx="59832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37112"/>
            <a:ext cx="453581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Πίνακας αναζήτησης (</a:t>
            </a:r>
            <a:r>
              <a:rPr lang="en-US" dirty="0"/>
              <a:t>Lookup Table)</a:t>
            </a:r>
            <a:endParaRPr lang="el-GR" dirty="0"/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10" y="1535113"/>
            <a:ext cx="7921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0" y="1596535"/>
            <a:ext cx="3688400" cy="418831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834300"/>
            <a:ext cx="4438273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Πίνακας αναζήτησης (Παράδειγμα 6.6)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1" y="1493887"/>
            <a:ext cx="619283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157" y="4480861"/>
            <a:ext cx="3011685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Ψηφιακός </a:t>
            </a:r>
            <a:r>
              <a:rPr lang="el-GR" dirty="0" smtClean="0"/>
              <a:t>Πομπός (1)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0" y="1700808"/>
            <a:ext cx="737679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Ψηφιακός </a:t>
            </a:r>
            <a:r>
              <a:rPr lang="el-GR" dirty="0" smtClean="0"/>
              <a:t>Πομπός (2)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69" y="1450216"/>
            <a:ext cx="5334462" cy="31458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98" y="4628603"/>
            <a:ext cx="6492803" cy="58526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033" y="5246448"/>
            <a:ext cx="6437934" cy="835224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88173"/>
            <a:ext cx="16383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6.6 (1)</a:t>
            </a:r>
            <a:endParaRPr lang="el-GR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557090"/>
            <a:ext cx="66579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57" y="3226718"/>
            <a:ext cx="53990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6.6 (2)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4" y="1556792"/>
            <a:ext cx="655161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6.7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2" y="1762001"/>
            <a:ext cx="7272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996952"/>
            <a:ext cx="57816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Ψηφιακός Πομπός (Παράδειγμα 6.7)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83" y="1596993"/>
            <a:ext cx="7492633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Ψηφιακών Επικοινωνιών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Αντοχή στον θόρυβο.</a:t>
            </a:r>
          </a:p>
          <a:p>
            <a:r>
              <a:rPr lang="el-GR" dirty="0"/>
              <a:t>Κρυπτογράφηση.</a:t>
            </a:r>
          </a:p>
          <a:p>
            <a:r>
              <a:rPr lang="el-GR" dirty="0"/>
              <a:t>Ευκολότερος σχεδιασμός, χαμηλό κόστος και μικρό μέγεθος.</a:t>
            </a:r>
          </a:p>
          <a:p>
            <a:r>
              <a:rPr lang="el-GR" dirty="0"/>
              <a:t>Ευελιξία.</a:t>
            </a:r>
          </a:p>
          <a:p>
            <a:r>
              <a:rPr lang="el-GR" dirty="0"/>
              <a:t>Τεχνικές πολλαπλής προσπέλασης με διαίρεση χρόνου (TDMA) ή/και διαίρεση κώδικα (CDMA).</a:t>
            </a:r>
          </a:p>
          <a:p>
            <a:r>
              <a:rPr lang="el-GR" dirty="0"/>
              <a:t>Αξιόπιστη επεξεργασία σήματος.</a:t>
            </a:r>
          </a:p>
          <a:p>
            <a:r>
              <a:rPr lang="el-GR" dirty="0"/>
              <a:t>Υπηρεσίες πολυμέσων.</a:t>
            </a:r>
          </a:p>
          <a:p>
            <a:r>
              <a:rPr lang="el-GR" dirty="0"/>
              <a:t>Αποθήκευση και ανάκτηση της πληροφορίας.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57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6.8 (1)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8" y="1700808"/>
            <a:ext cx="69897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46399"/>
            <a:ext cx="4785775" cy="287756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6.8 (2)</a:t>
            </a:r>
            <a:endParaRPr lang="el-GR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82775"/>
            <a:ext cx="18002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52" y="2924944"/>
            <a:ext cx="5103812" cy="9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6.9 (1)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700808"/>
            <a:ext cx="6731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6.9 (2)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5736131" cy="38164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643" y="2636912"/>
            <a:ext cx="2981202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κανάλι προσθετικού θορύβου</a:t>
            </a:r>
          </a:p>
        </p:txBody>
      </p:sp>
      <p:pic>
        <p:nvPicPr>
          <p:cNvPr id="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3612729"/>
            <a:ext cx="18700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77" y="1844824"/>
            <a:ext cx="4487045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κανάλι προσθετικού </a:t>
            </a:r>
            <a:r>
              <a:rPr lang="el-GR" dirty="0" smtClean="0"/>
              <a:t>θορύβου - Ιδιότητες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3819812" cy="4525963"/>
          </a:xfrm>
        </p:spPr>
        <p:txBody>
          <a:bodyPr>
            <a:normAutofit/>
          </a:bodyPr>
          <a:lstStyle/>
          <a:p>
            <a:r>
              <a:rPr lang="el-GR" sz="3000" dirty="0"/>
              <a:t>Λευκός </a:t>
            </a:r>
            <a:r>
              <a:rPr lang="el-GR" sz="3000" dirty="0" smtClean="0"/>
              <a:t>Θόρυβος</a:t>
            </a:r>
            <a:endParaRPr lang="el-GR" sz="3000" dirty="0"/>
          </a:p>
          <a:p>
            <a:r>
              <a:rPr lang="el-GR" sz="3000" dirty="0"/>
              <a:t>Άπειρη </a:t>
            </a:r>
            <a:r>
              <a:rPr lang="el-GR" sz="3000" dirty="0" smtClean="0"/>
              <a:t>ισχύς</a:t>
            </a:r>
            <a:endParaRPr lang="el-GR" sz="3000" dirty="0"/>
          </a:p>
          <a:p>
            <a:r>
              <a:rPr lang="el-GR" sz="3000" dirty="0"/>
              <a:t>Συνάρτηση </a:t>
            </a:r>
            <a:r>
              <a:rPr lang="el-GR" sz="3000" dirty="0" err="1" smtClean="0"/>
              <a:t>αυτοσυσχέτισης</a:t>
            </a:r>
            <a:endParaRPr lang="el-GR" sz="3000" dirty="0"/>
          </a:p>
          <a:p>
            <a:r>
              <a:rPr lang="el-GR" sz="3000" dirty="0" smtClean="0"/>
              <a:t>Το </a:t>
            </a:r>
            <a:r>
              <a:rPr lang="el-GR" sz="3000" dirty="0"/>
              <a:t>πλάτος </a:t>
            </a:r>
            <a:r>
              <a:rPr lang="el-GR" sz="3000" dirty="0" err="1" smtClean="0"/>
              <a:t>Gaussian</a:t>
            </a:r>
            <a:endParaRPr lang="el-GR" sz="30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08" y="3807805"/>
            <a:ext cx="2016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62" y="5143997"/>
            <a:ext cx="18034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556792"/>
            <a:ext cx="2621507" cy="48162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555" y="2882198"/>
            <a:ext cx="5041829" cy="609653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853" y="4817257"/>
            <a:ext cx="3779848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6.10 (1)</a:t>
            </a:r>
            <a:endParaRPr lang="el-GR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6792"/>
            <a:ext cx="83534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6.10 (2)</a:t>
            </a:r>
            <a:endParaRPr lang="el-G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083050"/>
            <a:ext cx="35718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14500"/>
            <a:ext cx="64293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6.10 (3)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" y="1928813"/>
            <a:ext cx="77866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2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κανάλι προσθετικού </a:t>
            </a:r>
            <a:r>
              <a:rPr lang="el-GR" dirty="0" smtClean="0"/>
              <a:t>θορύβου - Σχόλια</a:t>
            </a:r>
            <a:endParaRPr lang="el-GR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2" y="1628800"/>
            <a:ext cx="6408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4372000"/>
            <a:ext cx="64817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47" y="3123842"/>
            <a:ext cx="648670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Μειονεκτήματα ψηφιακών επικοινωνιών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Το μοναδικό ίσως μειονέκτημα των ψηφιακών τηλεπικοινωνιακών συστημάτων έναντι των αναλογικών είναι η ανάγκη για ακριβή συγχρονισμό μεταξύ του πομπού και του δέκτη. </a:t>
            </a:r>
            <a:r>
              <a:rPr lang="el-GR" altLang="el-GR" dirty="0" smtClean="0"/>
              <a:t>Αν </a:t>
            </a:r>
            <a:r>
              <a:rPr lang="el-GR" altLang="el-GR" dirty="0"/>
              <a:t>και συγχρονισμός απαιτείται και στα αναλογικά συστήματα, ελλιπής συγχρονισμός ή έλλειψη συγχρονισμού σε ψηφιακά συστήματα οδηγεί σε σφάλματα κατά την ανίχνευση των συμβόλων στο δέκτη και επομένως σε υποβάθμιση της ποιότητας επικοινωνίας.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67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Ψηφιακός Δέκτης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78681" y="2411413"/>
            <a:ext cx="5688756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000" dirty="0" err="1">
                <a:latin typeface="+mn-lt"/>
              </a:rPr>
              <a:t>Αποδιαμόρφωση</a:t>
            </a:r>
            <a:r>
              <a:rPr lang="el-GR" altLang="el-GR" sz="2000" dirty="0">
                <a:latin typeface="+mn-lt"/>
              </a:rPr>
              <a:t> (</a:t>
            </a:r>
            <a:r>
              <a:rPr lang="en-US" altLang="el-GR" sz="2000" dirty="0">
                <a:latin typeface="+mn-lt"/>
              </a:rPr>
              <a:t>demodulation)</a:t>
            </a:r>
            <a:endParaRPr lang="el-GR" altLang="el-GR" sz="2000" dirty="0">
              <a:latin typeface="+mn-lt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000" dirty="0" err="1">
                <a:latin typeface="+mn-lt"/>
              </a:rPr>
              <a:t>Αποδιαμορφωτής</a:t>
            </a:r>
            <a:r>
              <a:rPr lang="el-GR" altLang="el-GR" sz="2000" dirty="0">
                <a:latin typeface="+mn-lt"/>
              </a:rPr>
              <a:t> συσχέτισης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000" dirty="0" err="1">
                <a:latin typeface="+mn-lt"/>
              </a:rPr>
              <a:t>Αποδιαμορφωτής</a:t>
            </a:r>
            <a:r>
              <a:rPr lang="el-GR" altLang="el-GR" sz="2000" dirty="0">
                <a:latin typeface="+mn-lt"/>
              </a:rPr>
              <a:t> προσαρμοσμένων φίλτρων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</a:rPr>
              <a:t>Ανίχνευση</a:t>
            </a:r>
            <a:r>
              <a:rPr lang="en-US" altLang="el-GR" sz="2000" dirty="0">
                <a:latin typeface="+mn-lt"/>
              </a:rPr>
              <a:t> (detection)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1" y="1606550"/>
            <a:ext cx="7386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2" y="3987858"/>
            <a:ext cx="755969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66" y="1567325"/>
            <a:ext cx="5450296" cy="352989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Αποδιαμόρφωση</a:t>
            </a:r>
            <a:r>
              <a:rPr lang="el-GR" dirty="0"/>
              <a:t> </a:t>
            </a:r>
            <a:r>
              <a:rPr lang="el-GR" dirty="0" smtClean="0"/>
              <a:t>συσχέτισης (1)</a:t>
            </a:r>
            <a:endParaRPr lang="el-G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75" y="5757615"/>
            <a:ext cx="21605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0" t="51038" r="26753"/>
          <a:stretch>
            <a:fillRect/>
          </a:stretch>
        </p:blipFill>
        <p:spPr bwMode="auto">
          <a:xfrm>
            <a:off x="900336" y="1442790"/>
            <a:ext cx="36115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82" y="5122902"/>
            <a:ext cx="705978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Αποδιαμόρφωση</a:t>
            </a:r>
            <a:r>
              <a:rPr lang="el-GR" dirty="0"/>
              <a:t> </a:t>
            </a:r>
            <a:r>
              <a:rPr lang="el-GR" dirty="0" smtClean="0"/>
              <a:t>συσχέτισης (2)</a:t>
            </a:r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8527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852738"/>
            <a:ext cx="15843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349500"/>
            <a:ext cx="1081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4" y="3357563"/>
            <a:ext cx="2022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221163"/>
            <a:ext cx="27368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614" y="1528498"/>
            <a:ext cx="6986622" cy="6584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614" y="5029424"/>
            <a:ext cx="554784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Αποδιαμόρφωση</a:t>
            </a:r>
            <a:r>
              <a:rPr lang="el-GR" dirty="0"/>
              <a:t> με προσαρμοσμένα φίλτρα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07" y="5929461"/>
            <a:ext cx="5762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463891" y="6045348"/>
            <a:ext cx="360363" cy="144463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76" y="5900887"/>
            <a:ext cx="1152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51021" y="5916433"/>
            <a:ext cx="270456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2000" dirty="0">
                <a:latin typeface="+mn-lt"/>
              </a:rPr>
              <a:t>Προσαρμοσμένο φίλτρο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342" y="1841542"/>
            <a:ext cx="5767316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Αποδιαμόρφωση</a:t>
            </a:r>
            <a:r>
              <a:rPr lang="el-GR" dirty="0"/>
              <a:t> με προσαρμοσμένα </a:t>
            </a:r>
            <a:r>
              <a:rPr lang="el-GR" dirty="0" smtClean="0"/>
              <a:t>φίλτρα - Ιδιότητες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προσαρμοσμένο φίλτρο στο σήμα s(t) μεγιστοποιεί το SNR της εξόδου του δέκτη</a:t>
            </a:r>
          </a:p>
          <a:p>
            <a:r>
              <a:rPr lang="el-GR" dirty="0"/>
              <a:t>Τα προσαρμοσμένα φίλτρα του σχήματος μεγιστοποιούν το SNR εξόδου, αν η δειγματοληψία πραγματοποιηθεί την t=T.</a:t>
            </a:r>
          </a:p>
          <a:p>
            <a:r>
              <a:rPr lang="el-GR" dirty="0"/>
              <a:t>Ο </a:t>
            </a:r>
            <a:r>
              <a:rPr lang="el-GR" dirty="0" err="1"/>
              <a:t>αποδιαμορφωτής</a:t>
            </a:r>
            <a:r>
              <a:rPr lang="el-GR" dirty="0"/>
              <a:t> προσαρμοσμένων φίλτρων είναι ισοδύναμος με τον </a:t>
            </a:r>
            <a:r>
              <a:rPr lang="el-GR" dirty="0" err="1"/>
              <a:t>αποδιαμορφωτή</a:t>
            </a:r>
            <a:r>
              <a:rPr lang="el-GR" dirty="0"/>
              <a:t> συσχέτισης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6.11 (1)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8925"/>
            <a:ext cx="731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52849"/>
            <a:ext cx="20494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992686"/>
            <a:ext cx="122396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628231"/>
            <a:ext cx="5162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93" y="5049837"/>
            <a:ext cx="23034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6.11 (2)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1571625"/>
            <a:ext cx="70723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7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6.11 (3)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1643063"/>
            <a:ext cx="69294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0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6.11 (4)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71625"/>
            <a:ext cx="6286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83050"/>
            <a:ext cx="66436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4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6.11 (5)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643063"/>
            <a:ext cx="65722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0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Κριτήρια αξιολόγησης </a:t>
            </a:r>
            <a:r>
              <a:rPr lang="el-GR" dirty="0" smtClean="0"/>
              <a:t>συστημάτων (1)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sz="3200" dirty="0"/>
              <a:t>Λόγος σήματος-προς-θόρυβο (</a:t>
            </a:r>
            <a:r>
              <a:rPr lang="en-US" altLang="el-GR" sz="3200" dirty="0"/>
              <a:t>SNR </a:t>
            </a:r>
            <a:r>
              <a:rPr lang="el-GR" altLang="el-GR" sz="3200" dirty="0"/>
              <a:t>ή </a:t>
            </a:r>
            <a:r>
              <a:rPr lang="en-US" altLang="el-GR" sz="3200" dirty="0"/>
              <a:t>S/N):</a:t>
            </a:r>
            <a:endParaRPr lang="el-GR" altLang="el-GR" sz="3200" dirty="0"/>
          </a:p>
          <a:p>
            <a:r>
              <a:rPr lang="el-GR" altLang="el-GR" sz="3200" dirty="0"/>
              <a:t>Λόγος σήματος-προς-παρεμβολή συν </a:t>
            </a:r>
            <a:r>
              <a:rPr lang="el-GR" altLang="el-GR" sz="3200" dirty="0" smtClean="0"/>
              <a:t>θόρυβο:</a:t>
            </a:r>
          </a:p>
          <a:p>
            <a:pPr lvl="1"/>
            <a:r>
              <a:rPr lang="el-GR" altLang="el-GR" dirty="0" smtClean="0"/>
              <a:t>Στην </a:t>
            </a:r>
            <a:r>
              <a:rPr lang="el-GR" altLang="el-GR" dirty="0"/>
              <a:t>πράξη  εκτός από το θόρυβο ένας άλλος σημαντικός  παράγοντας  υποβάθμισης της  ποιότητας  της επικοινωνίας είναι η </a:t>
            </a:r>
            <a:r>
              <a:rPr lang="el-GR" altLang="el-GR" i="1" dirty="0"/>
              <a:t>παρεμβολή  (</a:t>
            </a:r>
            <a:r>
              <a:rPr lang="en-US" altLang="el-GR" i="1" dirty="0"/>
              <a:t>interference</a:t>
            </a:r>
            <a:r>
              <a:rPr lang="el-GR" altLang="el-GR" i="1" dirty="0"/>
              <a:t>)</a:t>
            </a:r>
            <a:r>
              <a:rPr lang="en-US" altLang="el-GR" dirty="0"/>
              <a:t>. </a:t>
            </a:r>
            <a:r>
              <a:rPr lang="el-GR" altLang="el-GR" dirty="0"/>
              <a:t>Αυτή οφείλεται σε χρήστες του ίδιου τηλεπικοινωνιακού συστήματος</a:t>
            </a:r>
            <a:r>
              <a:rPr lang="el-GR" altLang="el-GR" dirty="0" smtClean="0"/>
              <a:t>.</a:t>
            </a:r>
            <a:endParaRPr lang="el-GR" altLang="el-GR" b="1" i="1" dirty="0"/>
          </a:p>
        </p:txBody>
      </p:sp>
      <p:pic>
        <p:nvPicPr>
          <p:cNvPr id="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24" y="1700808"/>
            <a:ext cx="1388836" cy="7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1835088"/>
            <a:ext cx="2066925" cy="495300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82118"/>
            <a:ext cx="1923608" cy="83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14" y="4127537"/>
            <a:ext cx="1967389" cy="68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6.12 (1)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" y="1628800"/>
            <a:ext cx="7358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6.12 (2)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7572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3" y="4869160"/>
            <a:ext cx="75723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Βέλτιστη ανίχνευση σε </a:t>
            </a:r>
            <a:r>
              <a:rPr lang="en-US" dirty="0"/>
              <a:t>AWGN</a:t>
            </a:r>
            <a:endParaRPr lang="el-GR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844675"/>
            <a:ext cx="42481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7" y="5300663"/>
            <a:ext cx="28082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100" dirty="0"/>
              <a:t>Ανιχνευτής μέγιστης εκ των υστέρων πιθανότητας (</a:t>
            </a:r>
            <a:r>
              <a:rPr lang="el-GR" sz="3100" dirty="0" err="1"/>
              <a:t>maximum</a:t>
            </a:r>
            <a:r>
              <a:rPr lang="el-GR" sz="3100" dirty="0"/>
              <a:t> a-posteriori </a:t>
            </a:r>
            <a:r>
              <a:rPr lang="el-GR" sz="3100" dirty="0" err="1"/>
              <a:t>probability</a:t>
            </a:r>
            <a:r>
              <a:rPr lang="el-GR" sz="3100" dirty="0"/>
              <a:t>-MAP</a:t>
            </a:r>
            <a:r>
              <a:rPr lang="el-GR" sz="3100" dirty="0" smtClean="0"/>
              <a:t>) (1)</a:t>
            </a:r>
            <a:endParaRPr lang="el-GR" sz="31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5617"/>
            <a:ext cx="20875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556570" y="1987055"/>
            <a:ext cx="503237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70" y="1699717"/>
            <a:ext cx="5699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12107" y="1655267"/>
            <a:ext cx="792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/>
              <a:t>Bayes</a:t>
            </a:r>
            <a:endParaRPr lang="el-GR" altLang="el-GR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60" y="2528119"/>
            <a:ext cx="222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2808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701006" y="3717032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701006" y="5156869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181083"/>
            <a:ext cx="6986622" cy="84741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06" y="5626063"/>
            <a:ext cx="763285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100" dirty="0"/>
              <a:t>Ανιχνευτής μέγιστης εκ των υστέρων πιθανότητας (</a:t>
            </a:r>
            <a:r>
              <a:rPr lang="el-GR" sz="3100" dirty="0" err="1"/>
              <a:t>maximum</a:t>
            </a:r>
            <a:r>
              <a:rPr lang="el-GR" sz="3100" dirty="0"/>
              <a:t> a-posteriori </a:t>
            </a:r>
            <a:r>
              <a:rPr lang="el-GR" sz="3100" dirty="0" err="1"/>
              <a:t>probability</a:t>
            </a:r>
            <a:r>
              <a:rPr lang="el-GR" sz="3100" dirty="0"/>
              <a:t>-MAP</a:t>
            </a:r>
            <a:r>
              <a:rPr lang="el-GR" sz="3100" dirty="0" smtClean="0"/>
              <a:t>) (2)</a:t>
            </a:r>
            <a:endParaRPr lang="el-GR" sz="3100" dirty="0"/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7649"/>
            <a:ext cx="67135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5661174"/>
            <a:ext cx="2489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1" y="1785006"/>
            <a:ext cx="7132938" cy="6584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652289"/>
            <a:ext cx="7126842" cy="31701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025" y="2996952"/>
            <a:ext cx="690736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49" y="1808053"/>
            <a:ext cx="6828112" cy="443827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Ανιχνευτής μέγιστης εκ των υστέρων πιθανότητας με MAPD Βάσης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700932"/>
            <a:ext cx="431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00932"/>
            <a:ext cx="1885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4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Ανιχνευτής μέγιστης εκ των υστέρων πιθανότητας με MAPD Σήματος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6" y="1827089"/>
            <a:ext cx="431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56" y="1827089"/>
            <a:ext cx="1885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3" y="2331914"/>
            <a:ext cx="25447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95351"/>
            <a:ext cx="52324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9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Ανιχνευτής μέγιστης </a:t>
            </a:r>
            <a:r>
              <a:rPr lang="el-GR" dirty="0" err="1"/>
              <a:t>πιθανοφάνειας</a:t>
            </a:r>
            <a:r>
              <a:rPr lang="el-GR" dirty="0"/>
              <a:t> (</a:t>
            </a:r>
            <a:r>
              <a:rPr lang="el-GR" dirty="0" err="1"/>
              <a:t>Maximum</a:t>
            </a:r>
            <a:r>
              <a:rPr lang="el-GR" dirty="0"/>
              <a:t> </a:t>
            </a:r>
            <a:r>
              <a:rPr lang="el-GR" dirty="0" err="1"/>
              <a:t>Likelihood</a:t>
            </a:r>
            <a:r>
              <a:rPr lang="el-GR" dirty="0"/>
              <a:t>-ML)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0611"/>
            <a:ext cx="4048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66" y="2017911"/>
            <a:ext cx="31750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787503" y="2075061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41" y="2003624"/>
            <a:ext cx="21320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10261"/>
            <a:ext cx="1857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03" y="4148336"/>
            <a:ext cx="2735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16" y="4292799"/>
            <a:ext cx="431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4292799"/>
            <a:ext cx="1885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3708003" y="4292799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53" y="4797624"/>
            <a:ext cx="24622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16" y="4919861"/>
            <a:ext cx="18859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772" y="2780928"/>
            <a:ext cx="710245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391" y="1927275"/>
            <a:ext cx="6657409" cy="427976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Ανιχνευτής μέγιστης </a:t>
            </a:r>
            <a:r>
              <a:rPr lang="el-GR" dirty="0" err="1"/>
              <a:t>πιθανοφάνειας</a:t>
            </a:r>
            <a:r>
              <a:rPr lang="el-GR" dirty="0"/>
              <a:t> (</a:t>
            </a:r>
            <a:r>
              <a:rPr lang="el-GR" dirty="0" err="1"/>
              <a:t>Maximum</a:t>
            </a:r>
            <a:r>
              <a:rPr lang="el-GR" dirty="0"/>
              <a:t> </a:t>
            </a:r>
            <a:r>
              <a:rPr lang="el-GR" dirty="0" err="1"/>
              <a:t>Likelihood</a:t>
            </a:r>
            <a:r>
              <a:rPr lang="el-GR" dirty="0"/>
              <a:t>-ML) Βάσης</a:t>
            </a: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4" y="1701056"/>
            <a:ext cx="18859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10" y="2000225"/>
            <a:ext cx="5127180" cy="423708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Ανιχνευτής μέγιστης </a:t>
            </a:r>
            <a:r>
              <a:rPr lang="el-GR" dirty="0" err="1"/>
              <a:t>πιθανοφάνειας</a:t>
            </a:r>
            <a:r>
              <a:rPr lang="el-GR" dirty="0"/>
              <a:t> (</a:t>
            </a:r>
            <a:r>
              <a:rPr lang="el-GR" dirty="0" err="1"/>
              <a:t>Maximum</a:t>
            </a:r>
            <a:r>
              <a:rPr lang="el-GR" dirty="0"/>
              <a:t> </a:t>
            </a:r>
            <a:r>
              <a:rPr lang="el-GR" dirty="0" err="1"/>
              <a:t>Likelihood</a:t>
            </a:r>
            <a:r>
              <a:rPr lang="el-GR" dirty="0"/>
              <a:t>-ML) Σήματος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38" y="1701056"/>
            <a:ext cx="18859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Κριτήρια αξιολόγησης </a:t>
            </a:r>
            <a:r>
              <a:rPr lang="el-GR" altLang="el-GR" dirty="0" smtClean="0"/>
              <a:t>συστημάτων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sz="3200" b="1" dirty="0"/>
              <a:t>Ρυθμός σφάλματος </a:t>
            </a:r>
            <a:r>
              <a:rPr lang="en-US" altLang="el-GR" sz="3200" b="1" dirty="0"/>
              <a:t>bit </a:t>
            </a:r>
            <a:r>
              <a:rPr lang="el-GR" altLang="el-GR" sz="3200" b="1" dirty="0"/>
              <a:t>ή συμβόλου</a:t>
            </a:r>
            <a:r>
              <a:rPr lang="el-GR" altLang="el-GR" sz="3200" dirty="0"/>
              <a:t>: </a:t>
            </a:r>
            <a:r>
              <a:rPr lang="en-US" altLang="el-GR" i="1" dirty="0"/>
              <a:t>Bit Error Rate-BER</a:t>
            </a:r>
            <a:r>
              <a:rPr lang="en-US" altLang="el-GR" dirty="0"/>
              <a:t> </a:t>
            </a:r>
            <a:r>
              <a:rPr lang="el-GR" altLang="el-GR" dirty="0"/>
              <a:t>ή </a:t>
            </a:r>
            <a:r>
              <a:rPr lang="en-US" altLang="el-GR" i="1" dirty="0"/>
              <a:t>Symbol Error Rate-SER.</a:t>
            </a:r>
          </a:p>
          <a:p>
            <a:r>
              <a:rPr lang="el-GR" altLang="el-GR" sz="3200" b="1" dirty="0"/>
              <a:t>Αποδοτικότητα Ισχύος</a:t>
            </a:r>
            <a:r>
              <a:rPr lang="el-GR" altLang="el-GR" sz="3200" dirty="0"/>
              <a:t>: </a:t>
            </a:r>
            <a:r>
              <a:rPr lang="el-GR" altLang="el-GR" dirty="0"/>
              <a:t>Ορίζεται ως το </a:t>
            </a:r>
            <a:r>
              <a:rPr lang="en-US" altLang="el-GR" dirty="0"/>
              <a:t>SNR</a:t>
            </a:r>
            <a:r>
              <a:rPr lang="el-GR" altLang="el-GR" dirty="0"/>
              <a:t> που απαιτείται για την επίτευξη συγκεκριμένης επίδοσης της πιθανότητας  σφάλματος </a:t>
            </a:r>
            <a:r>
              <a:rPr lang="en-US" altLang="el-GR" dirty="0"/>
              <a:t> bit </a:t>
            </a:r>
            <a:r>
              <a:rPr lang="el-GR" altLang="el-GR" dirty="0"/>
              <a:t>ή συμβόλου.</a:t>
            </a:r>
          </a:p>
          <a:p>
            <a:r>
              <a:rPr lang="el-GR" altLang="el-GR" sz="3200" b="1" dirty="0"/>
              <a:t>Φασματική Αποδοτικότητα:</a:t>
            </a:r>
          </a:p>
          <a:p>
            <a:r>
              <a:rPr lang="el-GR" altLang="el-GR" sz="3200" b="1" dirty="0"/>
              <a:t>Ρυθμός Μετάδοσης Πληροφορίας: </a:t>
            </a:r>
            <a:r>
              <a:rPr lang="el-GR" altLang="el-GR" dirty="0"/>
              <a:t>Ο Ρυθμός  Μετάδοσης Πληροφορίας 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n-US" altLang="el-GR" i="1" dirty="0"/>
              <a:t>Bit Rate</a:t>
            </a:r>
            <a:r>
              <a:rPr lang="en-US" altLang="el-GR" dirty="0"/>
              <a:t>) </a:t>
            </a:r>
            <a:r>
              <a:rPr lang="el-GR" altLang="el-GR" dirty="0"/>
              <a:t>ή </a:t>
            </a:r>
            <a:r>
              <a:rPr lang="el-GR" altLang="el-GR" i="1" dirty="0"/>
              <a:t>Χωρητικότητα Καναλιού </a:t>
            </a:r>
            <a:r>
              <a:rPr lang="en-US" altLang="el-GR" i="1" dirty="0"/>
              <a:t> </a:t>
            </a:r>
            <a:r>
              <a:rPr lang="el-GR" altLang="el-GR" dirty="0"/>
              <a:t>(</a:t>
            </a:r>
            <a:r>
              <a:rPr lang="en-US" altLang="el-GR" i="1" dirty="0"/>
              <a:t>Channel Capacity</a:t>
            </a:r>
            <a:r>
              <a:rPr lang="el-GR" altLang="el-GR" dirty="0"/>
              <a:t>)</a:t>
            </a:r>
            <a:r>
              <a:rPr lang="en-US" altLang="el-GR" dirty="0"/>
              <a:t> </a:t>
            </a:r>
            <a:r>
              <a:rPr lang="el-GR" altLang="el-GR" dirty="0"/>
              <a:t>δίνεται από την σχέση </a:t>
            </a:r>
            <a:r>
              <a:rPr lang="en-US" altLang="el-GR" dirty="0"/>
              <a:t>Shannon-Hartley</a:t>
            </a:r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41576"/>
            <a:ext cx="2234229" cy="6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43" y="4869160"/>
            <a:ext cx="27352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Περιοχές απόφασης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47" y="4868863"/>
            <a:ext cx="3092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95204" y="4895831"/>
            <a:ext cx="7191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 dirty="0">
                <a:latin typeface="+mn-lt"/>
              </a:rPr>
              <a:t>MLD</a:t>
            </a:r>
            <a:endParaRPr lang="el-GR" altLang="el-GR" sz="1800" dirty="0">
              <a:latin typeface="+mn-lt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114341" y="4946669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143" y="1700808"/>
            <a:ext cx="6297714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6.13 (1)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4" y="1628800"/>
            <a:ext cx="72247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1" y="3573487"/>
            <a:ext cx="662463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4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6.13 (2)</a:t>
            </a:r>
            <a:endParaRPr lang="el-GR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38288"/>
            <a:ext cx="331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9" y="2474913"/>
            <a:ext cx="616426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9" y="5472113"/>
            <a:ext cx="2087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57" y="5424487"/>
            <a:ext cx="2808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122" y="3869537"/>
            <a:ext cx="6047756" cy="43285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810" y="4458609"/>
            <a:ext cx="5834378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6.14 (1)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7" y="1628800"/>
            <a:ext cx="73167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2976"/>
            <a:ext cx="72009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6.14 (2)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3" y="1607401"/>
            <a:ext cx="8193734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Πιθανότητα </a:t>
            </a:r>
            <a:r>
              <a:rPr lang="el-GR" dirty="0" smtClean="0"/>
              <a:t>Σφάλματος (1)</a:t>
            </a:r>
            <a:endParaRPr lang="el-GR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69827"/>
            <a:ext cx="25987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99841"/>
            <a:ext cx="48482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24029"/>
            <a:ext cx="2105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89" y="5124029"/>
            <a:ext cx="1803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3140968"/>
            <a:ext cx="377375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Πιθανότητα </a:t>
            </a:r>
            <a:r>
              <a:rPr lang="el-GR" dirty="0" smtClean="0"/>
              <a:t>Σφάλματος (2)</a:t>
            </a:r>
            <a:endParaRPr lang="el-GR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1" y="1900510"/>
            <a:ext cx="24336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1" y="2784748"/>
            <a:ext cx="2433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81" y="3716834"/>
            <a:ext cx="15573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05" y="4726260"/>
            <a:ext cx="23796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1" y="4581798"/>
            <a:ext cx="10620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605" y="2083726"/>
            <a:ext cx="3334801" cy="29873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743" y="3028441"/>
            <a:ext cx="3192403" cy="3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Ψηφιακή εκπομπή και λήψη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smtClean="0"/>
              <a:t>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Κριτήρια αξιολόγησης συστημάτων </a:t>
            </a:r>
            <a:r>
              <a:rPr lang="el-GR" altLang="el-GR" dirty="0" smtClean="0"/>
              <a:t>(3)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368152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3600" b="1" dirty="0"/>
              <a:t>Πιθανότητα διακοπής επικοινωνίας: </a:t>
            </a:r>
            <a:r>
              <a:rPr lang="el-GR" altLang="el-GR" dirty="0"/>
              <a:t>Η </a:t>
            </a:r>
            <a:r>
              <a:rPr lang="el-GR" altLang="el-GR" i="1" dirty="0"/>
              <a:t>Πιθανότητα Διακοπής της Επικοινωνίας (</a:t>
            </a:r>
            <a:r>
              <a:rPr lang="en-US" altLang="el-GR" i="1" dirty="0"/>
              <a:t>Outage Probability) </a:t>
            </a:r>
            <a:r>
              <a:rPr lang="el-GR" altLang="el-GR" dirty="0"/>
              <a:t>ορίζεται </a:t>
            </a:r>
            <a:r>
              <a:rPr lang="el-GR" altLang="el-GR" dirty="0" smtClean="0"/>
              <a:t>ως</a:t>
            </a:r>
            <a:endParaRPr lang="el-GR" altLang="el-GR" sz="3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61" y="3429000"/>
            <a:ext cx="2133079" cy="6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4249978"/>
            <a:ext cx="2289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Εθνικόν και Καποδιστριακόν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 err="1"/>
              <a:t>Μαθιόπουλος</a:t>
            </a:r>
            <a:r>
              <a:rPr lang="el-GR" sz="2000" dirty="0"/>
              <a:t> Παναγιώτης 2015. Παναγιώτης </a:t>
            </a:r>
            <a:r>
              <a:rPr lang="el-GR" sz="2000" dirty="0" err="1"/>
              <a:t>Μαθιόπουλος</a:t>
            </a:r>
            <a:r>
              <a:rPr lang="el-GR" sz="2000" dirty="0"/>
              <a:t>.«</a:t>
            </a:r>
            <a:r>
              <a:rPr lang="el-GR" sz="2000" dirty="0" smtClean="0"/>
              <a:t>Ψηφιακές Επικοινωνίες, </a:t>
            </a:r>
            <a:r>
              <a:rPr lang="el-GR" sz="2000" dirty="0"/>
              <a:t>Ψηφιακή εκπομπή και </a:t>
            </a:r>
            <a:r>
              <a:rPr lang="el-GR" sz="2000" dirty="0" smtClean="0"/>
              <a:t>λήψη».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opencourses.uoa.gr/courses/DI38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του συγγραφέα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Οι Εικόνες/Σχήματα/Διαγράμματα/φωτογραφίες που περιέχονται στην παρουσίαση αποτελούν πνευματική ιδιοκτησία τρίτων. </a:t>
            </a:r>
          </a:p>
          <a:p>
            <a:pPr lvl="1"/>
            <a:r>
              <a:rPr lang="el-GR" sz="2000" dirty="0"/>
              <a:t>Τηλεπικοινωνιακά Συστήματα, Γ. Κ. Καραγιαννίδης, ΕΚΔΟΣΕΙΣ ΤΖΙΟΛΑ, 2η Έκδοση, 2010</a:t>
            </a:r>
          </a:p>
          <a:p>
            <a:pPr lvl="1"/>
            <a:r>
              <a:rPr lang="el-GR" sz="2000" dirty="0"/>
              <a:t>Τηλεπικοινωνιακά Συστήματα, J. </a:t>
            </a:r>
            <a:r>
              <a:rPr lang="el-GR" sz="2000" dirty="0" err="1"/>
              <a:t>Proakis</a:t>
            </a:r>
            <a:r>
              <a:rPr lang="el-GR" sz="2000" dirty="0"/>
              <a:t> και M. </a:t>
            </a:r>
            <a:r>
              <a:rPr lang="el-GR" sz="2000" dirty="0" err="1"/>
              <a:t>Salehi</a:t>
            </a:r>
            <a:r>
              <a:rPr lang="el-GR" sz="2000" dirty="0"/>
              <a:t>, ΕΚΔΟΣΕΙΣ ΕΤΑΙΡΕΙΑΣ ΑΞΙΟΠΟΙΗΣΕΩΣ ΚΑΙ ΔΙΑΧΕΙΡΙΣΕΩΣ ΤΗΣ ΠΕΡΙΟΥΣΙΑΣ ΤΟΥ ΠΑΝΕΠΙΣΤΗΜΙΟΥ ΑΘΗΝΩΝ, 2003</a:t>
            </a:r>
          </a:p>
          <a:p>
            <a:pPr marL="0" indent="0">
              <a:buNone/>
            </a:pPr>
            <a:r>
              <a:rPr lang="el-GR" sz="2000" dirty="0"/>
              <a:t>Απαγορεύεται η αναπαραγωγή, αναδημοσίευση και διάθεσή τους στο κοινό με οποιονδήποτε τρόπο χωρίς τη λήψη άδειας από τους δικαιούχους. "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1621</Words>
  <Application>Microsoft Office PowerPoint</Application>
  <PresentationFormat>On-screen Show (4:3)</PresentationFormat>
  <Paragraphs>214</Paragraphs>
  <Slides>94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MS PGothic</vt:lpstr>
      <vt:lpstr>Arial</vt:lpstr>
      <vt:lpstr>Calibri</vt:lpstr>
      <vt:lpstr>Times New Roman</vt:lpstr>
      <vt:lpstr>Wingdings</vt:lpstr>
      <vt:lpstr>Θέμα του Office</vt:lpstr>
      <vt:lpstr>Equation</vt:lpstr>
      <vt:lpstr>Ψηφιακές Επικοινωνίες</vt:lpstr>
      <vt:lpstr>Ψηφιακή εκπομπή και λήψη</vt:lpstr>
      <vt:lpstr>Εισαγωγή (1)</vt:lpstr>
      <vt:lpstr>Εισαγωγή (2)</vt:lpstr>
      <vt:lpstr>Πλεονεκτήματα Ψηφιακών Επικοινωνιών</vt:lpstr>
      <vt:lpstr>Μειονεκτήματα ψηφιακών επικοινωνιών</vt:lpstr>
      <vt:lpstr>Κριτήρια αξιολόγησης συστημάτων (1)</vt:lpstr>
      <vt:lpstr>Κριτήρια αξιολόγησης συστημάτων (2)</vt:lpstr>
      <vt:lpstr>Κριτήρια αξιολόγησης συστημάτων (3)</vt:lpstr>
      <vt:lpstr>Ψηφιακό σύστημα επικοινωνίας</vt:lpstr>
      <vt:lpstr>Πομπός</vt:lpstr>
      <vt:lpstr>Κανάλι</vt:lpstr>
      <vt:lpstr>Δέκτης</vt:lpstr>
      <vt:lpstr>Διανύσματα στο χώρο – Βασικές έννοιες (1)</vt:lpstr>
      <vt:lpstr>Διανύσματα στο χώρο – Βασικές έννοιες (2)</vt:lpstr>
      <vt:lpstr>Διανύσματα στο χώρο – Διαδικασία ορθογωνοποίησης Gram-Schmidt</vt:lpstr>
      <vt:lpstr>Διανύσματα στο χώρο - Διαδικασία ορθογωνοποίησης Gram-Schmidt (2)</vt:lpstr>
      <vt:lpstr>Σήματα και Διανύσματα (1)</vt:lpstr>
      <vt:lpstr>Σήματα και Διανύσματα (2)</vt:lpstr>
      <vt:lpstr>Σήματα και Διανύσματα: Κοινές ιδιότητες</vt:lpstr>
      <vt:lpstr>Σήματα και Διανύσματα – Ορισμοί (1)</vt:lpstr>
      <vt:lpstr>Σήματα και Διανύσματα – Ορισμοί (2)</vt:lpstr>
      <vt:lpstr>Σήματα και Διανύσματα – Ορισμοί (3)</vt:lpstr>
      <vt:lpstr>Σήματα και Διανύσματα – Ορισμοί (4)</vt:lpstr>
      <vt:lpstr>Σήματα και Διανύσματα – Ορισμοί (5)</vt:lpstr>
      <vt:lpstr>Σήματα και Διανύσματα - Ορισμοί (6)</vt:lpstr>
      <vt:lpstr>Παράδειγμα 6.1 (1)</vt:lpstr>
      <vt:lpstr>Παράδειγμα 6.1 (2)</vt:lpstr>
      <vt:lpstr>Παράδειγμα 6.1 (3)</vt:lpstr>
      <vt:lpstr>Παράδειγμα 6.1 (4)</vt:lpstr>
      <vt:lpstr>Παράδειγμα 6.1 (5)</vt:lpstr>
      <vt:lpstr>Διαδικασία ορθογωνοποίησης σημάτων Gram-Schmidt (1)</vt:lpstr>
      <vt:lpstr>Διαδικασία ορθογωνοποίησης σημάτων Gram-Schmidt (2)</vt:lpstr>
      <vt:lpstr>Παράδειγμα 6.2 (1)</vt:lpstr>
      <vt:lpstr>Παράδειγμα 6.2 (2)</vt:lpstr>
      <vt:lpstr>Παράδειγμα 6.2 (3)</vt:lpstr>
      <vt:lpstr>Αστερισμοί (1)</vt:lpstr>
      <vt:lpstr>Αστερισμοί (2)</vt:lpstr>
      <vt:lpstr>Παράδειγμα 6.3</vt:lpstr>
      <vt:lpstr>Παράδειγμα 6.4</vt:lpstr>
      <vt:lpstr>Παράδειγμα 6.5</vt:lpstr>
      <vt:lpstr>Πίνακας αναζήτησης (Lookup Table)</vt:lpstr>
      <vt:lpstr>Πίνακας αναζήτησης (Παράδειγμα 6.6)</vt:lpstr>
      <vt:lpstr>Ψηφιακός Πομπός (1)</vt:lpstr>
      <vt:lpstr>Ψηφιακός Πομπός (2)</vt:lpstr>
      <vt:lpstr>Παράδειγμα 6.6 (1)</vt:lpstr>
      <vt:lpstr>Παράδειγμα 6.6 (2)</vt:lpstr>
      <vt:lpstr>Παράδειγμα 6.7</vt:lpstr>
      <vt:lpstr>Ψηφιακός Πομπός (Παράδειγμα 6.7)</vt:lpstr>
      <vt:lpstr>Παράδειγμα 6.8 (1)</vt:lpstr>
      <vt:lpstr>Παράδειγμα 6.8 (2)</vt:lpstr>
      <vt:lpstr>Παράδειγμα 6.9 (1)</vt:lpstr>
      <vt:lpstr>Παράδειγμα 6.9 (2)</vt:lpstr>
      <vt:lpstr>Το κανάλι προσθετικού θορύβου</vt:lpstr>
      <vt:lpstr>Το κανάλι προσθετικού θορύβου - Ιδιότητες</vt:lpstr>
      <vt:lpstr>Παράδειγμα 6.10 (1)</vt:lpstr>
      <vt:lpstr>Παράδειγμα 6.10 (2)</vt:lpstr>
      <vt:lpstr>Παράδειγμα 6.10 (3)</vt:lpstr>
      <vt:lpstr>Το κανάλι προσθετικού θορύβου - Σχόλια</vt:lpstr>
      <vt:lpstr>Ψηφιακός Δέκτης</vt:lpstr>
      <vt:lpstr>Αποδιαμόρφωση συσχέτισης (1)</vt:lpstr>
      <vt:lpstr>Αποδιαμόρφωση συσχέτισης (2)</vt:lpstr>
      <vt:lpstr>Αποδιαμόρφωση με προσαρμοσμένα φίλτρα</vt:lpstr>
      <vt:lpstr>Αποδιαμόρφωση με προσαρμοσμένα φίλτρα - Ιδιότητες</vt:lpstr>
      <vt:lpstr>Παράδειγμα 6.11 (1)</vt:lpstr>
      <vt:lpstr>Παράδειγμα 6.11 (2)</vt:lpstr>
      <vt:lpstr>Παράδειγμα 6.11 (3)</vt:lpstr>
      <vt:lpstr>Παράδειγμα 6.11 (4)</vt:lpstr>
      <vt:lpstr>Παράδειγμα 6.11 (5)</vt:lpstr>
      <vt:lpstr>Παράδειγμα 6.12 (1)</vt:lpstr>
      <vt:lpstr>Παράδειγμα 6.12 (2)</vt:lpstr>
      <vt:lpstr>Βέλτιστη ανίχνευση σε AWGN</vt:lpstr>
      <vt:lpstr>Ανιχνευτής μέγιστης εκ των υστέρων πιθανότητας (maximum a-posteriori probability-MAP) (1)</vt:lpstr>
      <vt:lpstr>Ανιχνευτής μέγιστης εκ των υστέρων πιθανότητας (maximum a-posteriori probability-MAP) (2)</vt:lpstr>
      <vt:lpstr>Ανιχνευτής μέγιστης εκ των υστέρων πιθανότητας με MAPD Βάσης</vt:lpstr>
      <vt:lpstr>Ανιχνευτής μέγιστης εκ των υστέρων πιθανότητας με MAPD Σήματος</vt:lpstr>
      <vt:lpstr>Ανιχνευτής μέγιστης πιθανοφάνειας (Maximum Likelihood-ML)</vt:lpstr>
      <vt:lpstr>Ανιχνευτής μέγιστης πιθανοφάνειας (Maximum Likelihood-ML) Βάσης</vt:lpstr>
      <vt:lpstr>Ανιχνευτής μέγιστης πιθανοφάνειας (Maximum Likelihood-ML) Σήματος</vt:lpstr>
      <vt:lpstr>Περιοχές απόφασης</vt:lpstr>
      <vt:lpstr>Παράδειγμα 6.13 (1)</vt:lpstr>
      <vt:lpstr>Παράδειγμα 6.13 (2)</vt:lpstr>
      <vt:lpstr>Παράδειγμα 6.14 (1)</vt:lpstr>
      <vt:lpstr>Παράδειγμα 6.14 (2)</vt:lpstr>
      <vt:lpstr>Πιθανότητα Σφάλματος (1)</vt:lpstr>
      <vt:lpstr>Πιθανότητα Σφάλματος (2)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200</cp:revision>
  <dcterms:created xsi:type="dcterms:W3CDTF">2012-09-06T09:03:05Z</dcterms:created>
  <dcterms:modified xsi:type="dcterms:W3CDTF">2016-02-16T09:17:42Z</dcterms:modified>
</cp:coreProperties>
</file>