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66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280" r:id="rId28"/>
    <p:sldId id="290" r:id="rId29"/>
    <p:sldId id="295" r:id="rId30"/>
    <p:sldId id="299" r:id="rId31"/>
    <p:sldId id="292" r:id="rId32"/>
    <p:sldId id="291" r:id="rId33"/>
    <p:sldId id="294" r:id="rId34"/>
    <p:sldId id="293" r:id="rId3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266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280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59" autoAdjust="0"/>
    <p:restoredTop sz="99309" autoAdjust="0"/>
  </p:normalViewPr>
  <p:slideViewPr>
    <p:cSldViewPr>
      <p:cViewPr varScale="1">
        <p:scale>
          <a:sx n="78" d="100"/>
          <a:sy n="78" d="100"/>
        </p:scale>
        <p:origin x="106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15/2/2016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Εισαγωγή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Εισαγωγή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Εισαγωγή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Εισαγωγή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Εισαγωγή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Εισαγωγή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Εισαγωγή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18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uoa.gr/courses/D63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ourses.uoa.gr/courses/DI38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Ψηφιακές Επικοινωνίες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1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 smtClean="0"/>
              <a:t>Εισαγωγή</a:t>
            </a:r>
            <a:endParaRPr lang="en-US" sz="2800" dirty="0" smtClean="0"/>
          </a:p>
          <a:p>
            <a:endParaRPr lang="el-GR" sz="2800" dirty="0" smtClean="0"/>
          </a:p>
          <a:p>
            <a:r>
              <a:rPr lang="el-GR" sz="2800" dirty="0"/>
              <a:t>Παναγιώτης </a:t>
            </a:r>
            <a:r>
              <a:rPr lang="el-GR" sz="2800" dirty="0" err="1"/>
              <a:t>Μαθιόπουλος</a:t>
            </a:r>
            <a:endParaRPr lang="el-GR" sz="2800" dirty="0" smtClean="0"/>
          </a:p>
          <a:p>
            <a:r>
              <a:rPr lang="el-GR" sz="2800" dirty="0" smtClean="0"/>
              <a:t>Σχολή Θετικών Επιστημών</a:t>
            </a:r>
          </a:p>
          <a:p>
            <a:r>
              <a:rPr lang="el-GR" sz="2800" dirty="0" smtClean="0"/>
              <a:t>Τμήμα Πληροφορικής και Τηλεπικοινωνιών</a:t>
            </a:r>
            <a:endParaRPr lang="en-US" sz="2800" dirty="0" smtClean="0"/>
          </a:p>
          <a:p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Αναλογικά </a:t>
            </a:r>
            <a:r>
              <a:rPr lang="el-GR" dirty="0" smtClean="0"/>
              <a:t>σήματα – Ψηφιακά σήματα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64156" y="1556793"/>
            <a:ext cx="8229600" cy="648071"/>
          </a:xfrm>
        </p:spPr>
        <p:txBody>
          <a:bodyPr>
            <a:normAutofit fontScale="70000" lnSpcReduction="20000"/>
          </a:bodyPr>
          <a:lstStyle/>
          <a:p>
            <a:r>
              <a:rPr lang="el-GR" altLang="el-GR" dirty="0"/>
              <a:t>Το αναλογικό σήμα είναι μια συνεχής </a:t>
            </a:r>
            <a:r>
              <a:rPr lang="el-GR" altLang="el-GR" dirty="0" err="1"/>
              <a:t>κυματομορφή</a:t>
            </a:r>
            <a:r>
              <a:rPr lang="el-GR" altLang="el-GR" dirty="0"/>
              <a:t>, όπως π.χ. η μουσική και το </a:t>
            </a:r>
            <a:r>
              <a:rPr lang="en-US" altLang="el-GR" dirty="0"/>
              <a:t>video</a:t>
            </a:r>
            <a:r>
              <a:rPr lang="en-US" altLang="el-GR" dirty="0" smtClean="0"/>
              <a:t>.</a:t>
            </a:r>
            <a:endParaRPr lang="en-US" altLang="el-GR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204864"/>
            <a:ext cx="51847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Θέση περιεχομένου 4"/>
          <p:cNvSpPr txBox="1">
            <a:spLocks/>
          </p:cNvSpPr>
          <p:nvPr/>
        </p:nvSpPr>
        <p:spPr>
          <a:xfrm>
            <a:off x="464156" y="4005064"/>
            <a:ext cx="8229600" cy="64710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l-GR" dirty="0"/>
              <a:t>Το ψηφιακό σήμα αντιπροσωπεύει μια διακριτή </a:t>
            </a:r>
            <a:r>
              <a:rPr lang="el-GR" altLang="el-GR" dirty="0" err="1"/>
              <a:t>κυματομορφή</a:t>
            </a:r>
            <a:r>
              <a:rPr lang="el-GR" altLang="el-GR" dirty="0"/>
              <a:t>, όπως π.χ. Τα 0 και 1 των Η/Υ</a:t>
            </a:r>
            <a:r>
              <a:rPr lang="en-US" altLang="el-GR" dirty="0" smtClean="0"/>
              <a:t>.</a:t>
            </a:r>
            <a:endParaRPr lang="en-US" altLang="el-GR" dirty="0"/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652167"/>
            <a:ext cx="5184775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92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5075BC"/>
                </a:solidFill>
              </a:rPr>
              <a:t>Βασικό αναλογικό σύστημα </a:t>
            </a:r>
            <a:r>
              <a:rPr lang="el-GR" dirty="0" smtClean="0">
                <a:solidFill>
                  <a:srgbClr val="5075BC"/>
                </a:solidFill>
              </a:rPr>
              <a:t>επικοινωνίας</a:t>
            </a:r>
            <a:endParaRPr lang="el-GR" dirty="0">
              <a:solidFill>
                <a:srgbClr val="5075BC"/>
              </a:solidFill>
            </a:endParaRPr>
          </a:p>
        </p:txBody>
      </p:sp>
      <p:grpSp>
        <p:nvGrpSpPr>
          <p:cNvPr id="36" name="Ομάδα 35"/>
          <p:cNvGrpSpPr/>
          <p:nvPr/>
        </p:nvGrpSpPr>
        <p:grpSpPr>
          <a:xfrm>
            <a:off x="251619" y="1707704"/>
            <a:ext cx="8640762" cy="4649787"/>
            <a:chOff x="503163" y="1707704"/>
            <a:chExt cx="8640762" cy="4649787"/>
          </a:xfrm>
        </p:grpSpPr>
        <p:pic>
          <p:nvPicPr>
            <p:cNvPr id="5" name="Picture 3" descr="EN00654_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03225" y="3263454"/>
              <a:ext cx="42386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536500" y="2312541"/>
              <a:ext cx="1046163" cy="9779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l-GR" altLang="el-GR">
                <a:latin typeface="+mn-lt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1603300" y="2769741"/>
              <a:ext cx="53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2136700" y="2312541"/>
              <a:ext cx="1447800" cy="914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l-GR" altLang="el-GR">
                <a:latin typeface="+mn-lt"/>
              </a:endParaRP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2187004" y="2586390"/>
              <a:ext cx="1347192" cy="33855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l-GR" altLang="el-GR" i="1" dirty="0">
                  <a:latin typeface="+mn-lt"/>
                </a:rPr>
                <a:t>Διαμορφωτής</a:t>
              </a:r>
              <a:endParaRPr lang="en-US" altLang="el-GR" i="1" dirty="0">
                <a:latin typeface="+mn-lt"/>
              </a:endParaRP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3584500" y="2769741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4541763" y="2160141"/>
              <a:ext cx="3810000" cy="1295400"/>
            </a:xfrm>
            <a:prstGeom prst="irregularSeal2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6175300" y="4065141"/>
              <a:ext cx="0" cy="914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4194100" y="4446141"/>
              <a:ext cx="1447800" cy="914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l-GR" altLang="el-GR">
                <a:latin typeface="+mn-lt"/>
              </a:endParaRP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4241664" y="4746630"/>
              <a:ext cx="1352673" cy="33855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l-GR" altLang="el-GR" i="1" dirty="0" err="1">
                  <a:latin typeface="+mn-lt"/>
                </a:rPr>
                <a:t>Αποδιαμορφ</a:t>
              </a:r>
              <a:r>
                <a:rPr lang="el-GR" altLang="el-GR" i="1" dirty="0">
                  <a:latin typeface="+mn-lt"/>
                </a:rPr>
                <a:t>.</a:t>
              </a:r>
              <a:endParaRPr lang="en-US" altLang="el-GR" i="1" dirty="0">
                <a:latin typeface="+mn-lt"/>
              </a:endParaRPr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 flipH="1">
              <a:off x="5641900" y="4979541"/>
              <a:ext cx="53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5652120" y="2541141"/>
              <a:ext cx="1124818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l-GR" altLang="el-GR" sz="1800" dirty="0">
                  <a:solidFill>
                    <a:schemeClr val="bg1"/>
                  </a:solidFill>
                  <a:latin typeface="+mn-lt"/>
                </a:rPr>
                <a:t>Κανάλι εκπομπής</a:t>
              </a:r>
              <a:endParaRPr lang="en-US" altLang="el-GR" sz="18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 flipH="1">
              <a:off x="3508300" y="4979541"/>
              <a:ext cx="685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pic>
          <p:nvPicPr>
            <p:cNvPr id="18" name="Picture 16" descr="Click To Downloa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9625" y="5549454"/>
              <a:ext cx="808038" cy="808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503163" y="2285554"/>
              <a:ext cx="114300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l-GR" altLang="el-GR" sz="1200" dirty="0">
                  <a:solidFill>
                    <a:schemeClr val="accent2"/>
                  </a:solidFill>
                  <a:latin typeface="+mn-lt"/>
                </a:rPr>
                <a:t>Είσοδος-Μετατροπή πληροφορίας σε αναλογικό σήμα</a:t>
              </a:r>
              <a:endParaRPr lang="en-US" altLang="el-GR" sz="1200" dirty="0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2371650" y="1931541"/>
              <a:ext cx="1031876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l-GR" altLang="el-GR" sz="1800">
                  <a:solidFill>
                    <a:schemeClr val="accent2"/>
                  </a:solidFill>
                  <a:latin typeface="+mn-lt"/>
                </a:rPr>
                <a:t>Πομπός</a:t>
              </a:r>
              <a:endParaRPr lang="en-US" altLang="el-GR" sz="1800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21" name="Text Box 19"/>
            <p:cNvSpPr txBox="1">
              <a:spLocks noChangeArrowheads="1"/>
            </p:cNvSpPr>
            <p:nvPr/>
          </p:nvSpPr>
          <p:spPr bwMode="auto">
            <a:xfrm>
              <a:off x="4406032" y="4065141"/>
              <a:ext cx="102393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l-GR" altLang="el-GR" sz="1800" dirty="0">
                  <a:solidFill>
                    <a:schemeClr val="accent2"/>
                  </a:solidFill>
                  <a:latin typeface="+mn-lt"/>
                </a:rPr>
                <a:t>Δέκτης</a:t>
              </a:r>
              <a:endParaRPr lang="en-US" altLang="el-GR" sz="1800" dirty="0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2898700" y="3074541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auto">
            <a:xfrm>
              <a:off x="2519287" y="3573016"/>
              <a:ext cx="82857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800" dirty="0">
                  <a:latin typeface="+mn-lt"/>
                </a:rPr>
                <a:t>Φέρον</a:t>
              </a:r>
              <a:endParaRPr lang="en-US" altLang="el-GR" sz="1800" dirty="0">
                <a:latin typeface="+mn-lt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3916288" y="2261741"/>
              <a:ext cx="762000" cy="736600"/>
            </a:xfrm>
            <a:custGeom>
              <a:avLst/>
              <a:gdLst>
                <a:gd name="T0" fmla="*/ 0 w 576"/>
                <a:gd name="T1" fmla="*/ 2147483647 h 464"/>
                <a:gd name="T2" fmla="*/ 2147483647 w 576"/>
                <a:gd name="T3" fmla="*/ 2147483647 h 464"/>
                <a:gd name="T4" fmla="*/ 2147483647 w 576"/>
                <a:gd name="T5" fmla="*/ 2147483647 h 464"/>
                <a:gd name="T6" fmla="*/ 2147483647 w 576"/>
                <a:gd name="T7" fmla="*/ 2147483647 h 464"/>
                <a:gd name="T8" fmla="*/ 2147483647 w 576"/>
                <a:gd name="T9" fmla="*/ 2147483647 h 464"/>
                <a:gd name="T10" fmla="*/ 2147483647 w 576"/>
                <a:gd name="T11" fmla="*/ 2147483647 h 464"/>
                <a:gd name="T12" fmla="*/ 2147483647 w 576"/>
                <a:gd name="T13" fmla="*/ 2147483647 h 464"/>
                <a:gd name="T14" fmla="*/ 2147483647 w 576"/>
                <a:gd name="T15" fmla="*/ 2147483647 h 464"/>
                <a:gd name="T16" fmla="*/ 2147483647 w 576"/>
                <a:gd name="T17" fmla="*/ 2147483647 h 4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76"/>
                <a:gd name="T28" fmla="*/ 0 h 464"/>
                <a:gd name="T29" fmla="*/ 576 w 576"/>
                <a:gd name="T30" fmla="*/ 464 h 4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76" h="464">
                  <a:moveTo>
                    <a:pt x="0" y="272"/>
                  </a:moveTo>
                  <a:cubicBezTo>
                    <a:pt x="36" y="136"/>
                    <a:pt x="72" y="0"/>
                    <a:pt x="96" y="32"/>
                  </a:cubicBezTo>
                  <a:cubicBezTo>
                    <a:pt x="120" y="64"/>
                    <a:pt x="120" y="464"/>
                    <a:pt x="144" y="464"/>
                  </a:cubicBezTo>
                  <a:cubicBezTo>
                    <a:pt x="168" y="464"/>
                    <a:pt x="216" y="32"/>
                    <a:pt x="240" y="32"/>
                  </a:cubicBezTo>
                  <a:cubicBezTo>
                    <a:pt x="264" y="32"/>
                    <a:pt x="264" y="464"/>
                    <a:pt x="288" y="464"/>
                  </a:cubicBezTo>
                  <a:cubicBezTo>
                    <a:pt x="312" y="464"/>
                    <a:pt x="360" y="32"/>
                    <a:pt x="384" y="32"/>
                  </a:cubicBezTo>
                  <a:cubicBezTo>
                    <a:pt x="408" y="32"/>
                    <a:pt x="408" y="464"/>
                    <a:pt x="432" y="464"/>
                  </a:cubicBezTo>
                  <a:cubicBezTo>
                    <a:pt x="456" y="464"/>
                    <a:pt x="504" y="40"/>
                    <a:pt x="528" y="32"/>
                  </a:cubicBezTo>
                  <a:cubicBezTo>
                    <a:pt x="552" y="24"/>
                    <a:pt x="568" y="344"/>
                    <a:pt x="576" y="4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l-GR" altLang="el-GR">
                <a:latin typeface="+mn-lt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5794300" y="3252341"/>
              <a:ext cx="762000" cy="736600"/>
            </a:xfrm>
            <a:custGeom>
              <a:avLst/>
              <a:gdLst>
                <a:gd name="T0" fmla="*/ 0 w 576"/>
                <a:gd name="T1" fmla="*/ 2147483647 h 464"/>
                <a:gd name="T2" fmla="*/ 2147483647 w 576"/>
                <a:gd name="T3" fmla="*/ 2147483647 h 464"/>
                <a:gd name="T4" fmla="*/ 2147483647 w 576"/>
                <a:gd name="T5" fmla="*/ 2147483647 h 464"/>
                <a:gd name="T6" fmla="*/ 2147483647 w 576"/>
                <a:gd name="T7" fmla="*/ 2147483647 h 464"/>
                <a:gd name="T8" fmla="*/ 2147483647 w 576"/>
                <a:gd name="T9" fmla="*/ 2147483647 h 464"/>
                <a:gd name="T10" fmla="*/ 2147483647 w 576"/>
                <a:gd name="T11" fmla="*/ 2147483647 h 464"/>
                <a:gd name="T12" fmla="*/ 2147483647 w 576"/>
                <a:gd name="T13" fmla="*/ 2147483647 h 464"/>
                <a:gd name="T14" fmla="*/ 2147483647 w 576"/>
                <a:gd name="T15" fmla="*/ 2147483647 h 464"/>
                <a:gd name="T16" fmla="*/ 2147483647 w 576"/>
                <a:gd name="T17" fmla="*/ 2147483647 h 4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76"/>
                <a:gd name="T28" fmla="*/ 0 h 464"/>
                <a:gd name="T29" fmla="*/ 576 w 576"/>
                <a:gd name="T30" fmla="*/ 464 h 4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76" h="464">
                  <a:moveTo>
                    <a:pt x="0" y="272"/>
                  </a:moveTo>
                  <a:cubicBezTo>
                    <a:pt x="36" y="136"/>
                    <a:pt x="72" y="0"/>
                    <a:pt x="96" y="32"/>
                  </a:cubicBezTo>
                  <a:cubicBezTo>
                    <a:pt x="120" y="64"/>
                    <a:pt x="120" y="464"/>
                    <a:pt x="144" y="464"/>
                  </a:cubicBezTo>
                  <a:cubicBezTo>
                    <a:pt x="168" y="464"/>
                    <a:pt x="216" y="32"/>
                    <a:pt x="240" y="32"/>
                  </a:cubicBezTo>
                  <a:cubicBezTo>
                    <a:pt x="264" y="32"/>
                    <a:pt x="264" y="464"/>
                    <a:pt x="288" y="464"/>
                  </a:cubicBezTo>
                  <a:cubicBezTo>
                    <a:pt x="312" y="464"/>
                    <a:pt x="360" y="32"/>
                    <a:pt x="384" y="32"/>
                  </a:cubicBezTo>
                  <a:cubicBezTo>
                    <a:pt x="408" y="32"/>
                    <a:pt x="408" y="464"/>
                    <a:pt x="432" y="464"/>
                  </a:cubicBezTo>
                  <a:cubicBezTo>
                    <a:pt x="456" y="464"/>
                    <a:pt x="504" y="40"/>
                    <a:pt x="528" y="32"/>
                  </a:cubicBezTo>
                  <a:cubicBezTo>
                    <a:pt x="552" y="24"/>
                    <a:pt x="568" y="344"/>
                    <a:pt x="576" y="4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l-GR" altLang="el-GR">
                <a:latin typeface="+mn-lt"/>
              </a:endParaRPr>
            </a:p>
          </p:txBody>
        </p:sp>
        <p:sp>
          <p:nvSpPr>
            <p:cNvPr id="28" name="Text Box 26"/>
            <p:cNvSpPr txBox="1">
              <a:spLocks noChangeArrowheads="1"/>
            </p:cNvSpPr>
            <p:nvPr/>
          </p:nvSpPr>
          <p:spPr bwMode="auto">
            <a:xfrm>
              <a:off x="3736900" y="1707704"/>
              <a:ext cx="2590800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>
                  <a:latin typeface="+mn-lt"/>
                </a:rPr>
                <a:t>ΗΜ κύματα (διαμορφωμένο σήμα)</a:t>
              </a:r>
              <a:endParaRPr lang="en-US" altLang="el-GR">
                <a:latin typeface="+mn-lt"/>
              </a:endParaRPr>
            </a:p>
          </p:txBody>
        </p:sp>
        <p:sp>
          <p:nvSpPr>
            <p:cNvPr id="29" name="Text Box 27"/>
            <p:cNvSpPr txBox="1">
              <a:spLocks noChangeArrowheads="1"/>
            </p:cNvSpPr>
            <p:nvPr/>
          </p:nvSpPr>
          <p:spPr bwMode="auto">
            <a:xfrm>
              <a:off x="6553125" y="3414266"/>
              <a:ext cx="2590800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>
                  <a:latin typeface="+mn-lt"/>
                </a:rPr>
                <a:t>ΗΜ κύματα (διαμορφωμένο σήμα)</a:t>
              </a:r>
              <a:endParaRPr lang="en-US" altLang="el-GR">
                <a:latin typeface="+mn-lt"/>
              </a:endParaRPr>
            </a:p>
          </p:txBody>
        </p:sp>
        <p:sp>
          <p:nvSpPr>
            <p:cNvPr id="30" name="Text Box 28"/>
            <p:cNvSpPr txBox="1">
              <a:spLocks noChangeArrowheads="1"/>
            </p:cNvSpPr>
            <p:nvPr/>
          </p:nvSpPr>
          <p:spPr bwMode="auto">
            <a:xfrm>
              <a:off x="998463" y="1936304"/>
              <a:ext cx="14478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400">
                  <a:latin typeface="+mn-lt"/>
                </a:rPr>
                <a:t>Ηλεκτρικό σήμα</a:t>
              </a:r>
              <a:endParaRPr lang="en-US" altLang="el-GR" sz="1400">
                <a:latin typeface="+mn-lt"/>
              </a:endParaRPr>
            </a:p>
          </p:txBody>
        </p:sp>
        <p:sp>
          <p:nvSpPr>
            <p:cNvPr id="31" name="Line 29"/>
            <p:cNvSpPr>
              <a:spLocks noChangeShapeType="1"/>
            </p:cNvSpPr>
            <p:nvPr/>
          </p:nvSpPr>
          <p:spPr bwMode="auto">
            <a:xfrm>
              <a:off x="1831900" y="2236341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2" name="Text Box 30"/>
            <p:cNvSpPr txBox="1">
              <a:spLocks noChangeArrowheads="1"/>
            </p:cNvSpPr>
            <p:nvPr/>
          </p:nvSpPr>
          <p:spPr bwMode="auto">
            <a:xfrm>
              <a:off x="3052192" y="4082604"/>
              <a:ext cx="14478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400" dirty="0">
                  <a:latin typeface="+mn-lt"/>
                </a:rPr>
                <a:t>Ηλεκτρικό σήμα</a:t>
              </a:r>
              <a:endParaRPr lang="en-US" altLang="el-GR" sz="1400" dirty="0">
                <a:latin typeface="+mn-lt"/>
              </a:endParaRPr>
            </a:p>
          </p:txBody>
        </p:sp>
        <p:sp>
          <p:nvSpPr>
            <p:cNvPr id="33" name="Line 31"/>
            <p:cNvSpPr>
              <a:spLocks noChangeShapeType="1"/>
            </p:cNvSpPr>
            <p:nvPr/>
          </p:nvSpPr>
          <p:spPr bwMode="auto">
            <a:xfrm>
              <a:off x="3727375" y="4373116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auto">
            <a:xfrm>
              <a:off x="2479600" y="4473129"/>
              <a:ext cx="1046163" cy="9779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l-GR" altLang="el-GR">
                <a:latin typeface="+mn-lt"/>
              </a:endParaRPr>
            </a:p>
          </p:txBody>
        </p:sp>
        <p:sp>
          <p:nvSpPr>
            <p:cNvPr id="35" name="Text Box 33"/>
            <p:cNvSpPr txBox="1">
              <a:spLocks noChangeArrowheads="1"/>
            </p:cNvSpPr>
            <p:nvPr/>
          </p:nvSpPr>
          <p:spPr bwMode="auto">
            <a:xfrm>
              <a:off x="2446263" y="4446141"/>
              <a:ext cx="114300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l-GR" altLang="el-GR" sz="1200" dirty="0">
                  <a:solidFill>
                    <a:schemeClr val="accent2"/>
                  </a:solidFill>
                  <a:latin typeface="+mn-lt"/>
                </a:rPr>
                <a:t>Έξοδος-Μετατροπή αναλογικού σήματος σε πληροφορία</a:t>
              </a:r>
              <a:endParaRPr lang="en-US" altLang="el-GR" sz="1200" dirty="0">
                <a:solidFill>
                  <a:schemeClr val="accent2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203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5075BC"/>
                </a:solidFill>
              </a:rPr>
              <a:t>Αναλογικές Διαμορφώσεις </a:t>
            </a:r>
            <a:r>
              <a:rPr lang="el-GR" dirty="0" smtClean="0">
                <a:solidFill>
                  <a:srgbClr val="5075BC"/>
                </a:solidFill>
              </a:rPr>
              <a:t>ΑΜ</a:t>
            </a:r>
            <a:r>
              <a:rPr lang="el-GR" dirty="0">
                <a:solidFill>
                  <a:srgbClr val="5075BC"/>
                </a:solidFill>
              </a:rPr>
              <a:t> – </a:t>
            </a:r>
            <a:r>
              <a:rPr lang="en-US" dirty="0" smtClean="0">
                <a:solidFill>
                  <a:srgbClr val="5075BC"/>
                </a:solidFill>
              </a:rPr>
              <a:t>FM</a:t>
            </a:r>
            <a:endParaRPr lang="el-GR" dirty="0">
              <a:solidFill>
                <a:srgbClr val="5075BC"/>
              </a:solidFill>
            </a:endParaRPr>
          </a:p>
        </p:txBody>
      </p:sp>
      <p:grpSp>
        <p:nvGrpSpPr>
          <p:cNvPr id="104" name="Ομάδα 103"/>
          <p:cNvGrpSpPr/>
          <p:nvPr/>
        </p:nvGrpSpPr>
        <p:grpSpPr>
          <a:xfrm>
            <a:off x="2674938" y="1367307"/>
            <a:ext cx="3794125" cy="877887"/>
            <a:chOff x="2530409" y="1303536"/>
            <a:chExt cx="3794125" cy="877887"/>
          </a:xfrm>
        </p:grpSpPr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2606609" y="1381323"/>
              <a:ext cx="3716337" cy="638175"/>
            </a:xfrm>
            <a:custGeom>
              <a:avLst/>
              <a:gdLst>
                <a:gd name="T0" fmla="*/ 0 w 4800"/>
                <a:gd name="T1" fmla="*/ 2147483647 h 384"/>
                <a:gd name="T2" fmla="*/ 2147483647 w 4800"/>
                <a:gd name="T3" fmla="*/ 0 h 384"/>
                <a:gd name="T4" fmla="*/ 2147483647 w 4800"/>
                <a:gd name="T5" fmla="*/ 2147483647 h 384"/>
                <a:gd name="T6" fmla="*/ 2147483647 w 4800"/>
                <a:gd name="T7" fmla="*/ 0 h 384"/>
                <a:gd name="T8" fmla="*/ 2147483647 w 4800"/>
                <a:gd name="T9" fmla="*/ 2147483647 h 384"/>
                <a:gd name="T10" fmla="*/ 2147483647 w 4800"/>
                <a:gd name="T11" fmla="*/ 0 h 384"/>
                <a:gd name="T12" fmla="*/ 2147483647 w 4800"/>
                <a:gd name="T13" fmla="*/ 2147483647 h 384"/>
                <a:gd name="T14" fmla="*/ 2147483647 w 4800"/>
                <a:gd name="T15" fmla="*/ 0 h 384"/>
                <a:gd name="T16" fmla="*/ 2147483647 w 4800"/>
                <a:gd name="T17" fmla="*/ 2147483647 h 384"/>
                <a:gd name="T18" fmla="*/ 2147483647 w 4800"/>
                <a:gd name="T19" fmla="*/ 0 h 384"/>
                <a:gd name="T20" fmla="*/ 2147483647 w 4800"/>
                <a:gd name="T21" fmla="*/ 2147483647 h 384"/>
                <a:gd name="T22" fmla="*/ 2147483647 w 4800"/>
                <a:gd name="T23" fmla="*/ 0 h 384"/>
                <a:gd name="T24" fmla="*/ 2147483647 w 4800"/>
                <a:gd name="T25" fmla="*/ 2147483647 h 384"/>
                <a:gd name="T26" fmla="*/ 2147483647 w 4800"/>
                <a:gd name="T27" fmla="*/ 0 h 384"/>
                <a:gd name="T28" fmla="*/ 2147483647 w 4800"/>
                <a:gd name="T29" fmla="*/ 2147483647 h 384"/>
                <a:gd name="T30" fmla="*/ 2147483647 w 4800"/>
                <a:gd name="T31" fmla="*/ 0 h 384"/>
                <a:gd name="T32" fmla="*/ 2147483647 w 4800"/>
                <a:gd name="T33" fmla="*/ 2147483647 h 384"/>
                <a:gd name="T34" fmla="*/ 2147483647 w 4800"/>
                <a:gd name="T35" fmla="*/ 0 h 384"/>
                <a:gd name="T36" fmla="*/ 2147483647 w 4800"/>
                <a:gd name="T37" fmla="*/ 2147483647 h 384"/>
                <a:gd name="T38" fmla="*/ 2147483647 w 4800"/>
                <a:gd name="T39" fmla="*/ 0 h 384"/>
                <a:gd name="T40" fmla="*/ 2147483647 w 4800"/>
                <a:gd name="T41" fmla="*/ 2147483647 h 384"/>
                <a:gd name="T42" fmla="*/ 2147483647 w 4800"/>
                <a:gd name="T43" fmla="*/ 0 h 384"/>
                <a:gd name="T44" fmla="*/ 2147483647 w 4800"/>
                <a:gd name="T45" fmla="*/ 2147483647 h 384"/>
                <a:gd name="T46" fmla="*/ 2147483647 w 4800"/>
                <a:gd name="T47" fmla="*/ 0 h 384"/>
                <a:gd name="T48" fmla="*/ 2147483647 w 4800"/>
                <a:gd name="T49" fmla="*/ 2147483647 h 384"/>
                <a:gd name="T50" fmla="*/ 2147483647 w 4800"/>
                <a:gd name="T51" fmla="*/ 0 h 384"/>
                <a:gd name="T52" fmla="*/ 2147483647 w 4800"/>
                <a:gd name="T53" fmla="*/ 2147483647 h 384"/>
                <a:gd name="T54" fmla="*/ 2147483647 w 4800"/>
                <a:gd name="T55" fmla="*/ 0 h 384"/>
                <a:gd name="T56" fmla="*/ 2147483647 w 4800"/>
                <a:gd name="T57" fmla="*/ 2147483647 h 384"/>
                <a:gd name="T58" fmla="*/ 2147483647 w 4800"/>
                <a:gd name="T59" fmla="*/ 0 h 384"/>
                <a:gd name="T60" fmla="*/ 2147483647 w 4800"/>
                <a:gd name="T61" fmla="*/ 2147483647 h 384"/>
                <a:gd name="T62" fmla="*/ 2147483647 w 4800"/>
                <a:gd name="T63" fmla="*/ 0 h 384"/>
                <a:gd name="T64" fmla="*/ 2147483647 w 4800"/>
                <a:gd name="T65" fmla="*/ 2147483647 h 3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800"/>
                <a:gd name="T100" fmla="*/ 0 h 384"/>
                <a:gd name="T101" fmla="*/ 4800 w 4800"/>
                <a:gd name="T102" fmla="*/ 384 h 38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800" h="384">
                  <a:moveTo>
                    <a:pt x="0" y="384"/>
                  </a:moveTo>
                  <a:cubicBezTo>
                    <a:pt x="48" y="192"/>
                    <a:pt x="96" y="0"/>
                    <a:pt x="144" y="0"/>
                  </a:cubicBezTo>
                  <a:cubicBezTo>
                    <a:pt x="192" y="0"/>
                    <a:pt x="240" y="384"/>
                    <a:pt x="288" y="384"/>
                  </a:cubicBezTo>
                  <a:cubicBezTo>
                    <a:pt x="336" y="384"/>
                    <a:pt x="384" y="0"/>
                    <a:pt x="432" y="0"/>
                  </a:cubicBezTo>
                  <a:cubicBezTo>
                    <a:pt x="480" y="0"/>
                    <a:pt x="520" y="384"/>
                    <a:pt x="576" y="384"/>
                  </a:cubicBezTo>
                  <a:cubicBezTo>
                    <a:pt x="632" y="384"/>
                    <a:pt x="712" y="0"/>
                    <a:pt x="768" y="0"/>
                  </a:cubicBezTo>
                  <a:cubicBezTo>
                    <a:pt x="824" y="0"/>
                    <a:pt x="864" y="384"/>
                    <a:pt x="912" y="384"/>
                  </a:cubicBezTo>
                  <a:cubicBezTo>
                    <a:pt x="960" y="384"/>
                    <a:pt x="1008" y="0"/>
                    <a:pt x="1056" y="0"/>
                  </a:cubicBezTo>
                  <a:cubicBezTo>
                    <a:pt x="1104" y="0"/>
                    <a:pt x="1152" y="384"/>
                    <a:pt x="1200" y="384"/>
                  </a:cubicBezTo>
                  <a:cubicBezTo>
                    <a:pt x="1248" y="384"/>
                    <a:pt x="1296" y="0"/>
                    <a:pt x="1344" y="0"/>
                  </a:cubicBezTo>
                  <a:cubicBezTo>
                    <a:pt x="1392" y="0"/>
                    <a:pt x="1440" y="384"/>
                    <a:pt x="1488" y="384"/>
                  </a:cubicBezTo>
                  <a:cubicBezTo>
                    <a:pt x="1536" y="384"/>
                    <a:pt x="1584" y="0"/>
                    <a:pt x="1632" y="0"/>
                  </a:cubicBezTo>
                  <a:cubicBezTo>
                    <a:pt x="1680" y="0"/>
                    <a:pt x="1720" y="384"/>
                    <a:pt x="1776" y="384"/>
                  </a:cubicBezTo>
                  <a:cubicBezTo>
                    <a:pt x="1832" y="384"/>
                    <a:pt x="1912" y="0"/>
                    <a:pt x="1968" y="0"/>
                  </a:cubicBezTo>
                  <a:cubicBezTo>
                    <a:pt x="2024" y="0"/>
                    <a:pt x="2064" y="384"/>
                    <a:pt x="2112" y="384"/>
                  </a:cubicBezTo>
                  <a:cubicBezTo>
                    <a:pt x="2160" y="384"/>
                    <a:pt x="2208" y="0"/>
                    <a:pt x="2256" y="0"/>
                  </a:cubicBezTo>
                  <a:cubicBezTo>
                    <a:pt x="2304" y="0"/>
                    <a:pt x="2352" y="384"/>
                    <a:pt x="2400" y="384"/>
                  </a:cubicBezTo>
                  <a:cubicBezTo>
                    <a:pt x="2448" y="384"/>
                    <a:pt x="2496" y="0"/>
                    <a:pt x="2544" y="0"/>
                  </a:cubicBezTo>
                  <a:cubicBezTo>
                    <a:pt x="2592" y="0"/>
                    <a:pt x="2640" y="384"/>
                    <a:pt x="2688" y="384"/>
                  </a:cubicBezTo>
                  <a:cubicBezTo>
                    <a:pt x="2736" y="384"/>
                    <a:pt x="2784" y="0"/>
                    <a:pt x="2832" y="0"/>
                  </a:cubicBezTo>
                  <a:cubicBezTo>
                    <a:pt x="2880" y="0"/>
                    <a:pt x="2920" y="384"/>
                    <a:pt x="2976" y="384"/>
                  </a:cubicBezTo>
                  <a:cubicBezTo>
                    <a:pt x="3032" y="384"/>
                    <a:pt x="3112" y="0"/>
                    <a:pt x="3168" y="0"/>
                  </a:cubicBezTo>
                  <a:cubicBezTo>
                    <a:pt x="3224" y="0"/>
                    <a:pt x="3264" y="384"/>
                    <a:pt x="3312" y="384"/>
                  </a:cubicBezTo>
                  <a:cubicBezTo>
                    <a:pt x="3360" y="384"/>
                    <a:pt x="3408" y="0"/>
                    <a:pt x="3456" y="0"/>
                  </a:cubicBezTo>
                  <a:cubicBezTo>
                    <a:pt x="3504" y="0"/>
                    <a:pt x="3552" y="384"/>
                    <a:pt x="3600" y="384"/>
                  </a:cubicBezTo>
                  <a:cubicBezTo>
                    <a:pt x="3648" y="384"/>
                    <a:pt x="3696" y="0"/>
                    <a:pt x="3744" y="0"/>
                  </a:cubicBezTo>
                  <a:cubicBezTo>
                    <a:pt x="3792" y="0"/>
                    <a:pt x="3840" y="384"/>
                    <a:pt x="3888" y="384"/>
                  </a:cubicBezTo>
                  <a:cubicBezTo>
                    <a:pt x="3936" y="384"/>
                    <a:pt x="3984" y="0"/>
                    <a:pt x="4032" y="0"/>
                  </a:cubicBezTo>
                  <a:cubicBezTo>
                    <a:pt x="4080" y="0"/>
                    <a:pt x="4120" y="384"/>
                    <a:pt x="4176" y="384"/>
                  </a:cubicBezTo>
                  <a:cubicBezTo>
                    <a:pt x="4232" y="384"/>
                    <a:pt x="4312" y="0"/>
                    <a:pt x="4368" y="0"/>
                  </a:cubicBezTo>
                  <a:cubicBezTo>
                    <a:pt x="4424" y="0"/>
                    <a:pt x="4464" y="384"/>
                    <a:pt x="4512" y="384"/>
                  </a:cubicBezTo>
                  <a:cubicBezTo>
                    <a:pt x="4560" y="384"/>
                    <a:pt x="4608" y="0"/>
                    <a:pt x="4656" y="0"/>
                  </a:cubicBezTo>
                  <a:cubicBezTo>
                    <a:pt x="4704" y="0"/>
                    <a:pt x="4776" y="320"/>
                    <a:pt x="4800" y="384"/>
                  </a:cubicBezTo>
                </a:path>
              </a:pathLst>
            </a:custGeom>
            <a:noFill/>
            <a:ln w="254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grpSp>
          <p:nvGrpSpPr>
            <p:cNvPr id="28" name="Group 28"/>
            <p:cNvGrpSpPr>
              <a:grpSpLocks/>
            </p:cNvGrpSpPr>
            <p:nvPr/>
          </p:nvGrpSpPr>
          <p:grpSpPr bwMode="auto">
            <a:xfrm>
              <a:off x="2530409" y="1303536"/>
              <a:ext cx="3794125" cy="877887"/>
              <a:chOff x="480" y="1248"/>
              <a:chExt cx="4896" cy="528"/>
            </a:xfrm>
          </p:grpSpPr>
          <p:grpSp>
            <p:nvGrpSpPr>
              <p:cNvPr id="29" name="Group 29"/>
              <p:cNvGrpSpPr>
                <a:grpSpLocks/>
              </p:cNvGrpSpPr>
              <p:nvPr/>
            </p:nvGrpSpPr>
            <p:grpSpPr bwMode="auto">
              <a:xfrm>
                <a:off x="480" y="1296"/>
                <a:ext cx="4896" cy="384"/>
                <a:chOff x="480" y="1296"/>
                <a:chExt cx="4896" cy="384"/>
              </a:xfrm>
            </p:grpSpPr>
            <p:sp>
              <p:nvSpPr>
                <p:cNvPr id="47" name="Line 30"/>
                <p:cNvSpPr>
                  <a:spLocks noChangeShapeType="1"/>
                </p:cNvSpPr>
                <p:nvPr/>
              </p:nvSpPr>
              <p:spPr bwMode="auto">
                <a:xfrm>
                  <a:off x="480" y="1296"/>
                  <a:ext cx="48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8" name="Line 31"/>
                <p:cNvSpPr>
                  <a:spLocks noChangeShapeType="1"/>
                </p:cNvSpPr>
                <p:nvPr/>
              </p:nvSpPr>
              <p:spPr bwMode="auto">
                <a:xfrm>
                  <a:off x="480" y="1488"/>
                  <a:ext cx="48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9" name="Line 32"/>
                <p:cNvSpPr>
                  <a:spLocks noChangeShapeType="1"/>
                </p:cNvSpPr>
                <p:nvPr/>
              </p:nvSpPr>
              <p:spPr bwMode="auto">
                <a:xfrm>
                  <a:off x="480" y="1680"/>
                  <a:ext cx="48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sp>
            <p:nvSpPr>
              <p:cNvPr id="30" name="Line 33"/>
              <p:cNvSpPr>
                <a:spLocks noChangeShapeType="1"/>
              </p:cNvSpPr>
              <p:nvPr/>
            </p:nvSpPr>
            <p:spPr bwMode="auto">
              <a:xfrm>
                <a:off x="528" y="1248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1" name="Line 34"/>
              <p:cNvSpPr>
                <a:spLocks noChangeShapeType="1"/>
              </p:cNvSpPr>
              <p:nvPr/>
            </p:nvSpPr>
            <p:spPr bwMode="auto">
              <a:xfrm>
                <a:off x="828" y="1248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2" name="Line 35"/>
              <p:cNvSpPr>
                <a:spLocks noChangeShapeType="1"/>
              </p:cNvSpPr>
              <p:nvPr/>
            </p:nvSpPr>
            <p:spPr bwMode="auto">
              <a:xfrm>
                <a:off x="1128" y="1248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3" name="Line 36"/>
              <p:cNvSpPr>
                <a:spLocks noChangeShapeType="1"/>
              </p:cNvSpPr>
              <p:nvPr/>
            </p:nvSpPr>
            <p:spPr bwMode="auto">
              <a:xfrm>
                <a:off x="1428" y="1248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4" name="Line 37"/>
              <p:cNvSpPr>
                <a:spLocks noChangeShapeType="1"/>
              </p:cNvSpPr>
              <p:nvPr/>
            </p:nvSpPr>
            <p:spPr bwMode="auto">
              <a:xfrm>
                <a:off x="1728" y="1248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5" name="Line 38"/>
              <p:cNvSpPr>
                <a:spLocks noChangeShapeType="1"/>
              </p:cNvSpPr>
              <p:nvPr/>
            </p:nvSpPr>
            <p:spPr bwMode="auto">
              <a:xfrm>
                <a:off x="2028" y="1248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6" name="Line 39"/>
              <p:cNvSpPr>
                <a:spLocks noChangeShapeType="1"/>
              </p:cNvSpPr>
              <p:nvPr/>
            </p:nvSpPr>
            <p:spPr bwMode="auto">
              <a:xfrm>
                <a:off x="2328" y="1248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7" name="Line 40"/>
              <p:cNvSpPr>
                <a:spLocks noChangeShapeType="1"/>
              </p:cNvSpPr>
              <p:nvPr/>
            </p:nvSpPr>
            <p:spPr bwMode="auto">
              <a:xfrm>
                <a:off x="2628" y="1248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" name="Line 41"/>
              <p:cNvSpPr>
                <a:spLocks noChangeShapeType="1"/>
              </p:cNvSpPr>
              <p:nvPr/>
            </p:nvSpPr>
            <p:spPr bwMode="auto">
              <a:xfrm>
                <a:off x="2928" y="1248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9" name="Line 42"/>
              <p:cNvSpPr>
                <a:spLocks noChangeShapeType="1"/>
              </p:cNvSpPr>
              <p:nvPr/>
            </p:nvSpPr>
            <p:spPr bwMode="auto">
              <a:xfrm>
                <a:off x="3228" y="1248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0" name="Line 43"/>
              <p:cNvSpPr>
                <a:spLocks noChangeShapeType="1"/>
              </p:cNvSpPr>
              <p:nvPr/>
            </p:nvSpPr>
            <p:spPr bwMode="auto">
              <a:xfrm>
                <a:off x="3528" y="1248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1" name="Line 44"/>
              <p:cNvSpPr>
                <a:spLocks noChangeShapeType="1"/>
              </p:cNvSpPr>
              <p:nvPr/>
            </p:nvSpPr>
            <p:spPr bwMode="auto">
              <a:xfrm>
                <a:off x="3828" y="1248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2" name="Line 45"/>
              <p:cNvSpPr>
                <a:spLocks noChangeShapeType="1"/>
              </p:cNvSpPr>
              <p:nvPr/>
            </p:nvSpPr>
            <p:spPr bwMode="auto">
              <a:xfrm>
                <a:off x="4128" y="1248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3" name="Line 46"/>
              <p:cNvSpPr>
                <a:spLocks noChangeShapeType="1"/>
              </p:cNvSpPr>
              <p:nvPr/>
            </p:nvSpPr>
            <p:spPr bwMode="auto">
              <a:xfrm>
                <a:off x="4428" y="1248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" name="Line 47"/>
              <p:cNvSpPr>
                <a:spLocks noChangeShapeType="1"/>
              </p:cNvSpPr>
              <p:nvPr/>
            </p:nvSpPr>
            <p:spPr bwMode="auto">
              <a:xfrm>
                <a:off x="4728" y="1248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5" name="Line 48"/>
              <p:cNvSpPr>
                <a:spLocks noChangeShapeType="1"/>
              </p:cNvSpPr>
              <p:nvPr/>
            </p:nvSpPr>
            <p:spPr bwMode="auto">
              <a:xfrm>
                <a:off x="5028" y="1248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6" name="Line 49"/>
              <p:cNvSpPr>
                <a:spLocks noChangeShapeType="1"/>
              </p:cNvSpPr>
              <p:nvPr/>
            </p:nvSpPr>
            <p:spPr bwMode="auto">
              <a:xfrm>
                <a:off x="5328" y="1248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105" name="Ομάδα 104"/>
          <p:cNvGrpSpPr/>
          <p:nvPr/>
        </p:nvGrpSpPr>
        <p:grpSpPr>
          <a:xfrm>
            <a:off x="2624138" y="2604285"/>
            <a:ext cx="3895725" cy="877888"/>
            <a:chOff x="2263775" y="2489200"/>
            <a:chExt cx="3895725" cy="877888"/>
          </a:xfrm>
        </p:grpSpPr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2339975" y="2565400"/>
              <a:ext cx="3819525" cy="771525"/>
            </a:xfrm>
            <a:custGeom>
              <a:avLst/>
              <a:gdLst>
                <a:gd name="T0" fmla="*/ 0 w 4984"/>
                <a:gd name="T1" fmla="*/ 2147483647 h 464"/>
                <a:gd name="T2" fmla="*/ 2147483647 w 4984"/>
                <a:gd name="T3" fmla="*/ 2147483647 h 464"/>
                <a:gd name="T4" fmla="*/ 2147483647 w 4984"/>
                <a:gd name="T5" fmla="*/ 2147483647 h 464"/>
                <a:gd name="T6" fmla="*/ 2147483647 w 4984"/>
                <a:gd name="T7" fmla="*/ 2147483647 h 464"/>
                <a:gd name="T8" fmla="*/ 2147483647 w 4984"/>
                <a:gd name="T9" fmla="*/ 2147483647 h 464"/>
                <a:gd name="T10" fmla="*/ 2147483647 w 4984"/>
                <a:gd name="T11" fmla="*/ 2147483647 h 464"/>
                <a:gd name="T12" fmla="*/ 2147483647 w 4984"/>
                <a:gd name="T13" fmla="*/ 2147483647 h 464"/>
                <a:gd name="T14" fmla="*/ 2147483647 w 4984"/>
                <a:gd name="T15" fmla="*/ 2147483647 h 464"/>
                <a:gd name="T16" fmla="*/ 2147483647 w 4984"/>
                <a:gd name="T17" fmla="*/ 2147483647 h 464"/>
                <a:gd name="T18" fmla="*/ 2147483647 w 4984"/>
                <a:gd name="T19" fmla="*/ 2147483647 h 464"/>
                <a:gd name="T20" fmla="*/ 2147483647 w 4984"/>
                <a:gd name="T21" fmla="*/ 2147483647 h 46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984"/>
                <a:gd name="T34" fmla="*/ 0 h 464"/>
                <a:gd name="T35" fmla="*/ 4984 w 4984"/>
                <a:gd name="T36" fmla="*/ 464 h 46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984" h="464">
                  <a:moveTo>
                    <a:pt x="0" y="392"/>
                  </a:moveTo>
                  <a:cubicBezTo>
                    <a:pt x="92" y="296"/>
                    <a:pt x="184" y="200"/>
                    <a:pt x="288" y="200"/>
                  </a:cubicBezTo>
                  <a:cubicBezTo>
                    <a:pt x="392" y="200"/>
                    <a:pt x="424" y="424"/>
                    <a:pt x="624" y="392"/>
                  </a:cubicBezTo>
                  <a:cubicBezTo>
                    <a:pt x="824" y="360"/>
                    <a:pt x="1280" y="16"/>
                    <a:pt x="1488" y="8"/>
                  </a:cubicBezTo>
                  <a:cubicBezTo>
                    <a:pt x="1696" y="0"/>
                    <a:pt x="1720" y="336"/>
                    <a:pt x="1872" y="344"/>
                  </a:cubicBezTo>
                  <a:cubicBezTo>
                    <a:pt x="2024" y="352"/>
                    <a:pt x="2264" y="96"/>
                    <a:pt x="2400" y="56"/>
                  </a:cubicBezTo>
                  <a:cubicBezTo>
                    <a:pt x="2536" y="16"/>
                    <a:pt x="2616" y="56"/>
                    <a:pt x="2688" y="104"/>
                  </a:cubicBezTo>
                  <a:cubicBezTo>
                    <a:pt x="2760" y="152"/>
                    <a:pt x="2648" y="360"/>
                    <a:pt x="2832" y="344"/>
                  </a:cubicBezTo>
                  <a:cubicBezTo>
                    <a:pt x="3016" y="328"/>
                    <a:pt x="3464" y="0"/>
                    <a:pt x="3792" y="8"/>
                  </a:cubicBezTo>
                  <a:cubicBezTo>
                    <a:pt x="4120" y="16"/>
                    <a:pt x="4616" y="320"/>
                    <a:pt x="4800" y="392"/>
                  </a:cubicBezTo>
                  <a:cubicBezTo>
                    <a:pt x="4984" y="464"/>
                    <a:pt x="4940" y="452"/>
                    <a:pt x="4896" y="440"/>
                  </a:cubicBezTo>
                </a:path>
              </a:pathLst>
            </a:custGeom>
            <a:noFill/>
            <a:ln w="254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grpSp>
          <p:nvGrpSpPr>
            <p:cNvPr id="50" name="Group 50"/>
            <p:cNvGrpSpPr>
              <a:grpSpLocks/>
            </p:cNvGrpSpPr>
            <p:nvPr/>
          </p:nvGrpSpPr>
          <p:grpSpPr bwMode="auto">
            <a:xfrm>
              <a:off x="2263775" y="2489200"/>
              <a:ext cx="3751263" cy="877888"/>
              <a:chOff x="480" y="1248"/>
              <a:chExt cx="4896" cy="528"/>
            </a:xfrm>
          </p:grpSpPr>
          <p:grpSp>
            <p:nvGrpSpPr>
              <p:cNvPr id="51" name="Group 51"/>
              <p:cNvGrpSpPr>
                <a:grpSpLocks/>
              </p:cNvGrpSpPr>
              <p:nvPr/>
            </p:nvGrpSpPr>
            <p:grpSpPr bwMode="auto">
              <a:xfrm>
                <a:off x="480" y="1296"/>
                <a:ext cx="4896" cy="384"/>
                <a:chOff x="480" y="1296"/>
                <a:chExt cx="4896" cy="384"/>
              </a:xfrm>
            </p:grpSpPr>
            <p:sp>
              <p:nvSpPr>
                <p:cNvPr id="69" name="Line 52"/>
                <p:cNvSpPr>
                  <a:spLocks noChangeShapeType="1"/>
                </p:cNvSpPr>
                <p:nvPr/>
              </p:nvSpPr>
              <p:spPr bwMode="auto">
                <a:xfrm>
                  <a:off x="480" y="1296"/>
                  <a:ext cx="48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0" name="Line 53"/>
                <p:cNvSpPr>
                  <a:spLocks noChangeShapeType="1"/>
                </p:cNvSpPr>
                <p:nvPr/>
              </p:nvSpPr>
              <p:spPr bwMode="auto">
                <a:xfrm>
                  <a:off x="480" y="1488"/>
                  <a:ext cx="48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1" name="Line 54"/>
                <p:cNvSpPr>
                  <a:spLocks noChangeShapeType="1"/>
                </p:cNvSpPr>
                <p:nvPr/>
              </p:nvSpPr>
              <p:spPr bwMode="auto">
                <a:xfrm>
                  <a:off x="480" y="1680"/>
                  <a:ext cx="48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sp>
            <p:nvSpPr>
              <p:cNvPr id="52" name="Line 55"/>
              <p:cNvSpPr>
                <a:spLocks noChangeShapeType="1"/>
              </p:cNvSpPr>
              <p:nvPr/>
            </p:nvSpPr>
            <p:spPr bwMode="auto">
              <a:xfrm>
                <a:off x="528" y="1248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3" name="Line 56"/>
              <p:cNvSpPr>
                <a:spLocks noChangeShapeType="1"/>
              </p:cNvSpPr>
              <p:nvPr/>
            </p:nvSpPr>
            <p:spPr bwMode="auto">
              <a:xfrm>
                <a:off x="828" y="1248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4" name="Line 57"/>
              <p:cNvSpPr>
                <a:spLocks noChangeShapeType="1"/>
              </p:cNvSpPr>
              <p:nvPr/>
            </p:nvSpPr>
            <p:spPr bwMode="auto">
              <a:xfrm>
                <a:off x="1128" y="1248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5" name="Line 58"/>
              <p:cNvSpPr>
                <a:spLocks noChangeShapeType="1"/>
              </p:cNvSpPr>
              <p:nvPr/>
            </p:nvSpPr>
            <p:spPr bwMode="auto">
              <a:xfrm>
                <a:off x="1428" y="1248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6" name="Line 59"/>
              <p:cNvSpPr>
                <a:spLocks noChangeShapeType="1"/>
              </p:cNvSpPr>
              <p:nvPr/>
            </p:nvSpPr>
            <p:spPr bwMode="auto">
              <a:xfrm>
                <a:off x="1728" y="1248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7" name="Line 60"/>
              <p:cNvSpPr>
                <a:spLocks noChangeShapeType="1"/>
              </p:cNvSpPr>
              <p:nvPr/>
            </p:nvSpPr>
            <p:spPr bwMode="auto">
              <a:xfrm>
                <a:off x="2028" y="1248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8" name="Line 61"/>
              <p:cNvSpPr>
                <a:spLocks noChangeShapeType="1"/>
              </p:cNvSpPr>
              <p:nvPr/>
            </p:nvSpPr>
            <p:spPr bwMode="auto">
              <a:xfrm>
                <a:off x="2328" y="1248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9" name="Line 62"/>
              <p:cNvSpPr>
                <a:spLocks noChangeShapeType="1"/>
              </p:cNvSpPr>
              <p:nvPr/>
            </p:nvSpPr>
            <p:spPr bwMode="auto">
              <a:xfrm>
                <a:off x="2628" y="1248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0" name="Line 63"/>
              <p:cNvSpPr>
                <a:spLocks noChangeShapeType="1"/>
              </p:cNvSpPr>
              <p:nvPr/>
            </p:nvSpPr>
            <p:spPr bwMode="auto">
              <a:xfrm>
                <a:off x="2928" y="1248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1" name="Line 64"/>
              <p:cNvSpPr>
                <a:spLocks noChangeShapeType="1"/>
              </p:cNvSpPr>
              <p:nvPr/>
            </p:nvSpPr>
            <p:spPr bwMode="auto">
              <a:xfrm>
                <a:off x="3228" y="1248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2" name="Line 65"/>
              <p:cNvSpPr>
                <a:spLocks noChangeShapeType="1"/>
              </p:cNvSpPr>
              <p:nvPr/>
            </p:nvSpPr>
            <p:spPr bwMode="auto">
              <a:xfrm>
                <a:off x="3528" y="1248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3" name="Line 66"/>
              <p:cNvSpPr>
                <a:spLocks noChangeShapeType="1"/>
              </p:cNvSpPr>
              <p:nvPr/>
            </p:nvSpPr>
            <p:spPr bwMode="auto">
              <a:xfrm>
                <a:off x="3828" y="1248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4" name="Line 67"/>
              <p:cNvSpPr>
                <a:spLocks noChangeShapeType="1"/>
              </p:cNvSpPr>
              <p:nvPr/>
            </p:nvSpPr>
            <p:spPr bwMode="auto">
              <a:xfrm>
                <a:off x="4128" y="1248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5" name="Line 68"/>
              <p:cNvSpPr>
                <a:spLocks noChangeShapeType="1"/>
              </p:cNvSpPr>
              <p:nvPr/>
            </p:nvSpPr>
            <p:spPr bwMode="auto">
              <a:xfrm>
                <a:off x="4428" y="1248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6" name="Line 69"/>
              <p:cNvSpPr>
                <a:spLocks noChangeShapeType="1"/>
              </p:cNvSpPr>
              <p:nvPr/>
            </p:nvSpPr>
            <p:spPr bwMode="auto">
              <a:xfrm>
                <a:off x="4728" y="1248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7" name="Line 70"/>
              <p:cNvSpPr>
                <a:spLocks noChangeShapeType="1"/>
              </p:cNvSpPr>
              <p:nvPr/>
            </p:nvSpPr>
            <p:spPr bwMode="auto">
              <a:xfrm>
                <a:off x="5028" y="1248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8" name="Line 71"/>
              <p:cNvSpPr>
                <a:spLocks noChangeShapeType="1"/>
              </p:cNvSpPr>
              <p:nvPr/>
            </p:nvSpPr>
            <p:spPr bwMode="auto">
              <a:xfrm>
                <a:off x="5328" y="1248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106" name="Ομάδα 105"/>
          <p:cNvGrpSpPr/>
          <p:nvPr/>
        </p:nvGrpSpPr>
        <p:grpSpPr>
          <a:xfrm>
            <a:off x="500641" y="3962203"/>
            <a:ext cx="3895725" cy="1862137"/>
            <a:chOff x="388938" y="3697288"/>
            <a:chExt cx="3895725" cy="1862137"/>
          </a:xfrm>
        </p:grpSpPr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388938" y="4249738"/>
              <a:ext cx="3751262" cy="877887"/>
              <a:chOff x="480" y="1248"/>
              <a:chExt cx="4896" cy="528"/>
            </a:xfrm>
          </p:grpSpPr>
          <p:grpSp>
            <p:nvGrpSpPr>
              <p:cNvPr id="5" name="Group 5"/>
              <p:cNvGrpSpPr>
                <a:grpSpLocks/>
              </p:cNvGrpSpPr>
              <p:nvPr/>
            </p:nvGrpSpPr>
            <p:grpSpPr bwMode="auto">
              <a:xfrm>
                <a:off x="480" y="1296"/>
                <a:ext cx="4896" cy="384"/>
                <a:chOff x="480" y="1296"/>
                <a:chExt cx="4896" cy="384"/>
              </a:xfrm>
            </p:grpSpPr>
            <p:sp>
              <p:nvSpPr>
                <p:cNvPr id="23" name="Line 6"/>
                <p:cNvSpPr>
                  <a:spLocks noChangeShapeType="1"/>
                </p:cNvSpPr>
                <p:nvPr/>
              </p:nvSpPr>
              <p:spPr bwMode="auto">
                <a:xfrm>
                  <a:off x="480" y="1296"/>
                  <a:ext cx="48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4" name="Line 7"/>
                <p:cNvSpPr>
                  <a:spLocks noChangeShapeType="1"/>
                </p:cNvSpPr>
                <p:nvPr/>
              </p:nvSpPr>
              <p:spPr bwMode="auto">
                <a:xfrm>
                  <a:off x="480" y="1488"/>
                  <a:ext cx="48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5" name="Line 8"/>
                <p:cNvSpPr>
                  <a:spLocks noChangeShapeType="1"/>
                </p:cNvSpPr>
                <p:nvPr/>
              </p:nvSpPr>
              <p:spPr bwMode="auto">
                <a:xfrm>
                  <a:off x="480" y="1680"/>
                  <a:ext cx="48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sp>
            <p:nvSpPr>
              <p:cNvPr id="6" name="Line 9"/>
              <p:cNvSpPr>
                <a:spLocks noChangeShapeType="1"/>
              </p:cNvSpPr>
              <p:nvPr/>
            </p:nvSpPr>
            <p:spPr bwMode="auto">
              <a:xfrm>
                <a:off x="528" y="1248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" name="Line 10"/>
              <p:cNvSpPr>
                <a:spLocks noChangeShapeType="1"/>
              </p:cNvSpPr>
              <p:nvPr/>
            </p:nvSpPr>
            <p:spPr bwMode="auto">
              <a:xfrm>
                <a:off x="828" y="1248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" name="Line 11"/>
              <p:cNvSpPr>
                <a:spLocks noChangeShapeType="1"/>
              </p:cNvSpPr>
              <p:nvPr/>
            </p:nvSpPr>
            <p:spPr bwMode="auto">
              <a:xfrm>
                <a:off x="1128" y="1248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9" name="Line 12"/>
              <p:cNvSpPr>
                <a:spLocks noChangeShapeType="1"/>
              </p:cNvSpPr>
              <p:nvPr/>
            </p:nvSpPr>
            <p:spPr bwMode="auto">
              <a:xfrm>
                <a:off x="1428" y="1248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" name="Line 13"/>
              <p:cNvSpPr>
                <a:spLocks noChangeShapeType="1"/>
              </p:cNvSpPr>
              <p:nvPr/>
            </p:nvSpPr>
            <p:spPr bwMode="auto">
              <a:xfrm>
                <a:off x="1728" y="1248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" name="Line 14"/>
              <p:cNvSpPr>
                <a:spLocks noChangeShapeType="1"/>
              </p:cNvSpPr>
              <p:nvPr/>
            </p:nvSpPr>
            <p:spPr bwMode="auto">
              <a:xfrm>
                <a:off x="2028" y="1248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" name="Line 15"/>
              <p:cNvSpPr>
                <a:spLocks noChangeShapeType="1"/>
              </p:cNvSpPr>
              <p:nvPr/>
            </p:nvSpPr>
            <p:spPr bwMode="auto">
              <a:xfrm>
                <a:off x="2328" y="1248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" name="Line 16"/>
              <p:cNvSpPr>
                <a:spLocks noChangeShapeType="1"/>
              </p:cNvSpPr>
              <p:nvPr/>
            </p:nvSpPr>
            <p:spPr bwMode="auto">
              <a:xfrm>
                <a:off x="2628" y="1248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" name="Line 17"/>
              <p:cNvSpPr>
                <a:spLocks noChangeShapeType="1"/>
              </p:cNvSpPr>
              <p:nvPr/>
            </p:nvSpPr>
            <p:spPr bwMode="auto">
              <a:xfrm>
                <a:off x="2928" y="1248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" name="Line 18"/>
              <p:cNvSpPr>
                <a:spLocks noChangeShapeType="1"/>
              </p:cNvSpPr>
              <p:nvPr/>
            </p:nvSpPr>
            <p:spPr bwMode="auto">
              <a:xfrm>
                <a:off x="3228" y="1248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" name="Line 19"/>
              <p:cNvSpPr>
                <a:spLocks noChangeShapeType="1"/>
              </p:cNvSpPr>
              <p:nvPr/>
            </p:nvSpPr>
            <p:spPr bwMode="auto">
              <a:xfrm>
                <a:off x="3528" y="1248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" name="Line 20"/>
              <p:cNvSpPr>
                <a:spLocks noChangeShapeType="1"/>
              </p:cNvSpPr>
              <p:nvPr/>
            </p:nvSpPr>
            <p:spPr bwMode="auto">
              <a:xfrm>
                <a:off x="3828" y="1248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8" name="Line 21"/>
              <p:cNvSpPr>
                <a:spLocks noChangeShapeType="1"/>
              </p:cNvSpPr>
              <p:nvPr/>
            </p:nvSpPr>
            <p:spPr bwMode="auto">
              <a:xfrm>
                <a:off x="4128" y="1248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" name="Line 22"/>
              <p:cNvSpPr>
                <a:spLocks noChangeShapeType="1"/>
              </p:cNvSpPr>
              <p:nvPr/>
            </p:nvSpPr>
            <p:spPr bwMode="auto">
              <a:xfrm>
                <a:off x="4428" y="1248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0" name="Line 23"/>
              <p:cNvSpPr>
                <a:spLocks noChangeShapeType="1"/>
              </p:cNvSpPr>
              <p:nvPr/>
            </p:nvSpPr>
            <p:spPr bwMode="auto">
              <a:xfrm>
                <a:off x="4728" y="1248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1" name="Line 24"/>
              <p:cNvSpPr>
                <a:spLocks noChangeShapeType="1"/>
              </p:cNvSpPr>
              <p:nvPr/>
            </p:nvSpPr>
            <p:spPr bwMode="auto">
              <a:xfrm>
                <a:off x="5028" y="1248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" name="Line 25"/>
              <p:cNvSpPr>
                <a:spLocks noChangeShapeType="1"/>
              </p:cNvSpPr>
              <p:nvPr/>
            </p:nvSpPr>
            <p:spPr bwMode="auto">
              <a:xfrm>
                <a:off x="5328" y="1248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72" name="Freeform 72"/>
            <p:cNvSpPr>
              <a:spLocks/>
            </p:cNvSpPr>
            <p:nvPr/>
          </p:nvSpPr>
          <p:spPr bwMode="auto">
            <a:xfrm>
              <a:off x="465138" y="3716338"/>
              <a:ext cx="3819525" cy="771525"/>
            </a:xfrm>
            <a:custGeom>
              <a:avLst/>
              <a:gdLst>
                <a:gd name="T0" fmla="*/ 0 w 4984"/>
                <a:gd name="T1" fmla="*/ 2147483647 h 464"/>
                <a:gd name="T2" fmla="*/ 2147483647 w 4984"/>
                <a:gd name="T3" fmla="*/ 2147483647 h 464"/>
                <a:gd name="T4" fmla="*/ 2147483647 w 4984"/>
                <a:gd name="T5" fmla="*/ 2147483647 h 464"/>
                <a:gd name="T6" fmla="*/ 2147483647 w 4984"/>
                <a:gd name="T7" fmla="*/ 2147483647 h 464"/>
                <a:gd name="T8" fmla="*/ 2147483647 w 4984"/>
                <a:gd name="T9" fmla="*/ 2147483647 h 464"/>
                <a:gd name="T10" fmla="*/ 2147483647 w 4984"/>
                <a:gd name="T11" fmla="*/ 2147483647 h 464"/>
                <a:gd name="T12" fmla="*/ 2147483647 w 4984"/>
                <a:gd name="T13" fmla="*/ 2147483647 h 464"/>
                <a:gd name="T14" fmla="*/ 2147483647 w 4984"/>
                <a:gd name="T15" fmla="*/ 2147483647 h 464"/>
                <a:gd name="T16" fmla="*/ 2147483647 w 4984"/>
                <a:gd name="T17" fmla="*/ 2147483647 h 464"/>
                <a:gd name="T18" fmla="*/ 2147483647 w 4984"/>
                <a:gd name="T19" fmla="*/ 2147483647 h 464"/>
                <a:gd name="T20" fmla="*/ 2147483647 w 4984"/>
                <a:gd name="T21" fmla="*/ 2147483647 h 46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984"/>
                <a:gd name="T34" fmla="*/ 0 h 464"/>
                <a:gd name="T35" fmla="*/ 4984 w 4984"/>
                <a:gd name="T36" fmla="*/ 464 h 46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984" h="464">
                  <a:moveTo>
                    <a:pt x="0" y="392"/>
                  </a:moveTo>
                  <a:cubicBezTo>
                    <a:pt x="92" y="296"/>
                    <a:pt x="184" y="200"/>
                    <a:pt x="288" y="200"/>
                  </a:cubicBezTo>
                  <a:cubicBezTo>
                    <a:pt x="392" y="200"/>
                    <a:pt x="424" y="424"/>
                    <a:pt x="624" y="392"/>
                  </a:cubicBezTo>
                  <a:cubicBezTo>
                    <a:pt x="824" y="360"/>
                    <a:pt x="1280" y="16"/>
                    <a:pt x="1488" y="8"/>
                  </a:cubicBezTo>
                  <a:cubicBezTo>
                    <a:pt x="1696" y="0"/>
                    <a:pt x="1720" y="336"/>
                    <a:pt x="1872" y="344"/>
                  </a:cubicBezTo>
                  <a:cubicBezTo>
                    <a:pt x="2024" y="352"/>
                    <a:pt x="2264" y="96"/>
                    <a:pt x="2400" y="56"/>
                  </a:cubicBezTo>
                  <a:cubicBezTo>
                    <a:pt x="2536" y="16"/>
                    <a:pt x="2616" y="56"/>
                    <a:pt x="2688" y="104"/>
                  </a:cubicBezTo>
                  <a:cubicBezTo>
                    <a:pt x="2760" y="152"/>
                    <a:pt x="2648" y="360"/>
                    <a:pt x="2832" y="344"/>
                  </a:cubicBezTo>
                  <a:cubicBezTo>
                    <a:pt x="3016" y="328"/>
                    <a:pt x="3464" y="0"/>
                    <a:pt x="3792" y="8"/>
                  </a:cubicBezTo>
                  <a:cubicBezTo>
                    <a:pt x="4120" y="16"/>
                    <a:pt x="4616" y="320"/>
                    <a:pt x="4800" y="392"/>
                  </a:cubicBezTo>
                  <a:cubicBezTo>
                    <a:pt x="4984" y="464"/>
                    <a:pt x="4940" y="452"/>
                    <a:pt x="4896" y="44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auto">
            <a:xfrm flipV="1">
              <a:off x="465138" y="4783138"/>
              <a:ext cx="3819525" cy="771525"/>
            </a:xfrm>
            <a:custGeom>
              <a:avLst/>
              <a:gdLst>
                <a:gd name="T0" fmla="*/ 0 w 4984"/>
                <a:gd name="T1" fmla="*/ 2147483647 h 464"/>
                <a:gd name="T2" fmla="*/ 2147483647 w 4984"/>
                <a:gd name="T3" fmla="*/ 2147483647 h 464"/>
                <a:gd name="T4" fmla="*/ 2147483647 w 4984"/>
                <a:gd name="T5" fmla="*/ 2147483647 h 464"/>
                <a:gd name="T6" fmla="*/ 2147483647 w 4984"/>
                <a:gd name="T7" fmla="*/ 2147483647 h 464"/>
                <a:gd name="T8" fmla="*/ 2147483647 w 4984"/>
                <a:gd name="T9" fmla="*/ 2147483647 h 464"/>
                <a:gd name="T10" fmla="*/ 2147483647 w 4984"/>
                <a:gd name="T11" fmla="*/ 2147483647 h 464"/>
                <a:gd name="T12" fmla="*/ 2147483647 w 4984"/>
                <a:gd name="T13" fmla="*/ 2147483647 h 464"/>
                <a:gd name="T14" fmla="*/ 2147483647 w 4984"/>
                <a:gd name="T15" fmla="*/ 2147483647 h 464"/>
                <a:gd name="T16" fmla="*/ 2147483647 w 4984"/>
                <a:gd name="T17" fmla="*/ 2147483647 h 464"/>
                <a:gd name="T18" fmla="*/ 2147483647 w 4984"/>
                <a:gd name="T19" fmla="*/ 2147483647 h 464"/>
                <a:gd name="T20" fmla="*/ 2147483647 w 4984"/>
                <a:gd name="T21" fmla="*/ 2147483647 h 46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984"/>
                <a:gd name="T34" fmla="*/ 0 h 464"/>
                <a:gd name="T35" fmla="*/ 4984 w 4984"/>
                <a:gd name="T36" fmla="*/ 464 h 46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984" h="464">
                  <a:moveTo>
                    <a:pt x="0" y="392"/>
                  </a:moveTo>
                  <a:cubicBezTo>
                    <a:pt x="92" y="296"/>
                    <a:pt x="184" y="200"/>
                    <a:pt x="288" y="200"/>
                  </a:cubicBezTo>
                  <a:cubicBezTo>
                    <a:pt x="392" y="200"/>
                    <a:pt x="424" y="424"/>
                    <a:pt x="624" y="392"/>
                  </a:cubicBezTo>
                  <a:cubicBezTo>
                    <a:pt x="824" y="360"/>
                    <a:pt x="1280" y="16"/>
                    <a:pt x="1488" y="8"/>
                  </a:cubicBezTo>
                  <a:cubicBezTo>
                    <a:pt x="1696" y="0"/>
                    <a:pt x="1720" y="336"/>
                    <a:pt x="1872" y="344"/>
                  </a:cubicBezTo>
                  <a:cubicBezTo>
                    <a:pt x="2024" y="352"/>
                    <a:pt x="2264" y="96"/>
                    <a:pt x="2400" y="56"/>
                  </a:cubicBezTo>
                  <a:cubicBezTo>
                    <a:pt x="2536" y="16"/>
                    <a:pt x="2616" y="56"/>
                    <a:pt x="2688" y="104"/>
                  </a:cubicBezTo>
                  <a:cubicBezTo>
                    <a:pt x="2760" y="152"/>
                    <a:pt x="2648" y="360"/>
                    <a:pt x="2832" y="344"/>
                  </a:cubicBezTo>
                  <a:cubicBezTo>
                    <a:pt x="3016" y="328"/>
                    <a:pt x="3464" y="0"/>
                    <a:pt x="3792" y="8"/>
                  </a:cubicBezTo>
                  <a:cubicBezTo>
                    <a:pt x="4120" y="16"/>
                    <a:pt x="4616" y="320"/>
                    <a:pt x="4800" y="392"/>
                  </a:cubicBezTo>
                  <a:cubicBezTo>
                    <a:pt x="4984" y="464"/>
                    <a:pt x="4940" y="452"/>
                    <a:pt x="4896" y="44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74" name="Freeform 74"/>
            <p:cNvSpPr>
              <a:spLocks/>
            </p:cNvSpPr>
            <p:nvPr/>
          </p:nvSpPr>
          <p:spPr bwMode="auto">
            <a:xfrm>
              <a:off x="465138" y="3697288"/>
              <a:ext cx="3679825" cy="1862137"/>
            </a:xfrm>
            <a:custGeom>
              <a:avLst/>
              <a:gdLst>
                <a:gd name="T0" fmla="*/ 0 w 4800"/>
                <a:gd name="T1" fmla="*/ 2147483647 h 1120"/>
                <a:gd name="T2" fmla="*/ 2147483647 w 4800"/>
                <a:gd name="T3" fmla="*/ 2147483647 h 1120"/>
                <a:gd name="T4" fmla="*/ 2147483647 w 4800"/>
                <a:gd name="T5" fmla="*/ 2147483647 h 1120"/>
                <a:gd name="T6" fmla="*/ 2147483647 w 4800"/>
                <a:gd name="T7" fmla="*/ 2147483647 h 1120"/>
                <a:gd name="T8" fmla="*/ 2147483647 w 4800"/>
                <a:gd name="T9" fmla="*/ 2147483647 h 1120"/>
                <a:gd name="T10" fmla="*/ 2147483647 w 4800"/>
                <a:gd name="T11" fmla="*/ 2147483647 h 1120"/>
                <a:gd name="T12" fmla="*/ 2147483647 w 4800"/>
                <a:gd name="T13" fmla="*/ 2147483647 h 1120"/>
                <a:gd name="T14" fmla="*/ 2147483647 w 4800"/>
                <a:gd name="T15" fmla="*/ 2147483647 h 1120"/>
                <a:gd name="T16" fmla="*/ 2147483647 w 4800"/>
                <a:gd name="T17" fmla="*/ 2147483647 h 1120"/>
                <a:gd name="T18" fmla="*/ 2147483647 w 4800"/>
                <a:gd name="T19" fmla="*/ 2147483647 h 1120"/>
                <a:gd name="T20" fmla="*/ 2147483647 w 4800"/>
                <a:gd name="T21" fmla="*/ 2147483647 h 1120"/>
                <a:gd name="T22" fmla="*/ 2147483647 w 4800"/>
                <a:gd name="T23" fmla="*/ 2147483647 h 1120"/>
                <a:gd name="T24" fmla="*/ 2147483647 w 4800"/>
                <a:gd name="T25" fmla="*/ 2147483647 h 1120"/>
                <a:gd name="T26" fmla="*/ 2147483647 w 4800"/>
                <a:gd name="T27" fmla="*/ 2147483647 h 1120"/>
                <a:gd name="T28" fmla="*/ 2147483647 w 4800"/>
                <a:gd name="T29" fmla="*/ 2147483647 h 1120"/>
                <a:gd name="T30" fmla="*/ 2147483647 w 4800"/>
                <a:gd name="T31" fmla="*/ 2147483647 h 1120"/>
                <a:gd name="T32" fmla="*/ 2147483647 w 4800"/>
                <a:gd name="T33" fmla="*/ 2147483647 h 1120"/>
                <a:gd name="T34" fmla="*/ 2147483647 w 4800"/>
                <a:gd name="T35" fmla="*/ 2147483647 h 1120"/>
                <a:gd name="T36" fmla="*/ 2147483647 w 4800"/>
                <a:gd name="T37" fmla="*/ 2147483647 h 1120"/>
                <a:gd name="T38" fmla="*/ 2147483647 w 4800"/>
                <a:gd name="T39" fmla="*/ 2147483647 h 1120"/>
                <a:gd name="T40" fmla="*/ 2147483647 w 4800"/>
                <a:gd name="T41" fmla="*/ 2147483647 h 1120"/>
                <a:gd name="T42" fmla="*/ 2147483647 w 4800"/>
                <a:gd name="T43" fmla="*/ 2147483647 h 1120"/>
                <a:gd name="T44" fmla="*/ 2147483647 w 4800"/>
                <a:gd name="T45" fmla="*/ 2147483647 h 1120"/>
                <a:gd name="T46" fmla="*/ 2147483647 w 4800"/>
                <a:gd name="T47" fmla="*/ 2147483647 h 1120"/>
                <a:gd name="T48" fmla="*/ 2147483647 w 4800"/>
                <a:gd name="T49" fmla="*/ 2147483647 h 1120"/>
                <a:gd name="T50" fmla="*/ 2147483647 w 4800"/>
                <a:gd name="T51" fmla="*/ 0 h 1120"/>
                <a:gd name="T52" fmla="*/ 2147483647 w 4800"/>
                <a:gd name="T53" fmla="*/ 2147483647 h 1120"/>
                <a:gd name="T54" fmla="*/ 2147483647 w 4800"/>
                <a:gd name="T55" fmla="*/ 2147483647 h 1120"/>
                <a:gd name="T56" fmla="*/ 2147483647 w 4800"/>
                <a:gd name="T57" fmla="*/ 2147483647 h 1120"/>
                <a:gd name="T58" fmla="*/ 2147483647 w 4800"/>
                <a:gd name="T59" fmla="*/ 2147483647 h 1120"/>
                <a:gd name="T60" fmla="*/ 2147483647 w 4800"/>
                <a:gd name="T61" fmla="*/ 2147483647 h 1120"/>
                <a:gd name="T62" fmla="*/ 2147483647 w 4800"/>
                <a:gd name="T63" fmla="*/ 2147483647 h 1120"/>
                <a:gd name="T64" fmla="*/ 2147483647 w 4800"/>
                <a:gd name="T65" fmla="*/ 2147483647 h 112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800"/>
                <a:gd name="T100" fmla="*/ 0 h 1120"/>
                <a:gd name="T101" fmla="*/ 4800 w 4800"/>
                <a:gd name="T102" fmla="*/ 1120 h 112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800" h="1120">
                  <a:moveTo>
                    <a:pt x="0" y="768"/>
                  </a:moveTo>
                  <a:cubicBezTo>
                    <a:pt x="48" y="492"/>
                    <a:pt x="96" y="216"/>
                    <a:pt x="144" y="240"/>
                  </a:cubicBezTo>
                  <a:cubicBezTo>
                    <a:pt x="192" y="264"/>
                    <a:pt x="232" y="888"/>
                    <a:pt x="288" y="912"/>
                  </a:cubicBezTo>
                  <a:cubicBezTo>
                    <a:pt x="344" y="936"/>
                    <a:pt x="432" y="416"/>
                    <a:pt x="480" y="384"/>
                  </a:cubicBezTo>
                  <a:cubicBezTo>
                    <a:pt x="528" y="352"/>
                    <a:pt x="528" y="728"/>
                    <a:pt x="576" y="720"/>
                  </a:cubicBezTo>
                  <a:cubicBezTo>
                    <a:pt x="624" y="712"/>
                    <a:pt x="712" y="312"/>
                    <a:pt x="768" y="336"/>
                  </a:cubicBezTo>
                  <a:cubicBezTo>
                    <a:pt x="824" y="360"/>
                    <a:pt x="864" y="888"/>
                    <a:pt x="912" y="864"/>
                  </a:cubicBezTo>
                  <a:cubicBezTo>
                    <a:pt x="960" y="840"/>
                    <a:pt x="1008" y="168"/>
                    <a:pt x="1056" y="192"/>
                  </a:cubicBezTo>
                  <a:cubicBezTo>
                    <a:pt x="1104" y="216"/>
                    <a:pt x="1152" y="1032"/>
                    <a:pt x="1200" y="1008"/>
                  </a:cubicBezTo>
                  <a:cubicBezTo>
                    <a:pt x="1248" y="984"/>
                    <a:pt x="1296" y="32"/>
                    <a:pt x="1344" y="48"/>
                  </a:cubicBezTo>
                  <a:cubicBezTo>
                    <a:pt x="1392" y="64"/>
                    <a:pt x="1432" y="1088"/>
                    <a:pt x="1488" y="1104"/>
                  </a:cubicBezTo>
                  <a:cubicBezTo>
                    <a:pt x="1544" y="1120"/>
                    <a:pt x="1632" y="192"/>
                    <a:pt x="1680" y="144"/>
                  </a:cubicBezTo>
                  <a:cubicBezTo>
                    <a:pt x="1728" y="96"/>
                    <a:pt x="1736" y="784"/>
                    <a:pt x="1776" y="816"/>
                  </a:cubicBezTo>
                  <a:cubicBezTo>
                    <a:pt x="1816" y="848"/>
                    <a:pt x="1864" y="320"/>
                    <a:pt x="1920" y="336"/>
                  </a:cubicBezTo>
                  <a:cubicBezTo>
                    <a:pt x="1976" y="352"/>
                    <a:pt x="2056" y="944"/>
                    <a:pt x="2112" y="912"/>
                  </a:cubicBezTo>
                  <a:cubicBezTo>
                    <a:pt x="2168" y="880"/>
                    <a:pt x="2208" y="112"/>
                    <a:pt x="2256" y="144"/>
                  </a:cubicBezTo>
                  <a:cubicBezTo>
                    <a:pt x="2304" y="176"/>
                    <a:pt x="2352" y="1120"/>
                    <a:pt x="2400" y="1104"/>
                  </a:cubicBezTo>
                  <a:cubicBezTo>
                    <a:pt x="2448" y="1088"/>
                    <a:pt x="2496" y="80"/>
                    <a:pt x="2544" y="48"/>
                  </a:cubicBezTo>
                  <a:cubicBezTo>
                    <a:pt x="2592" y="16"/>
                    <a:pt x="2640" y="856"/>
                    <a:pt x="2688" y="912"/>
                  </a:cubicBezTo>
                  <a:cubicBezTo>
                    <a:pt x="2736" y="968"/>
                    <a:pt x="2784" y="400"/>
                    <a:pt x="2832" y="384"/>
                  </a:cubicBezTo>
                  <a:cubicBezTo>
                    <a:pt x="2880" y="368"/>
                    <a:pt x="2920" y="848"/>
                    <a:pt x="2976" y="816"/>
                  </a:cubicBezTo>
                  <a:cubicBezTo>
                    <a:pt x="3032" y="784"/>
                    <a:pt x="3112" y="160"/>
                    <a:pt x="3168" y="192"/>
                  </a:cubicBezTo>
                  <a:cubicBezTo>
                    <a:pt x="3224" y="224"/>
                    <a:pt x="3264" y="1024"/>
                    <a:pt x="3312" y="1008"/>
                  </a:cubicBezTo>
                  <a:cubicBezTo>
                    <a:pt x="3360" y="992"/>
                    <a:pt x="3408" y="80"/>
                    <a:pt x="3456" y="96"/>
                  </a:cubicBezTo>
                  <a:cubicBezTo>
                    <a:pt x="3504" y="112"/>
                    <a:pt x="3552" y="1120"/>
                    <a:pt x="3600" y="1104"/>
                  </a:cubicBezTo>
                  <a:cubicBezTo>
                    <a:pt x="3648" y="1088"/>
                    <a:pt x="3688" y="0"/>
                    <a:pt x="3744" y="0"/>
                  </a:cubicBezTo>
                  <a:cubicBezTo>
                    <a:pt x="3800" y="0"/>
                    <a:pt x="3880" y="1088"/>
                    <a:pt x="3936" y="1104"/>
                  </a:cubicBezTo>
                  <a:cubicBezTo>
                    <a:pt x="3992" y="1120"/>
                    <a:pt x="4040" y="112"/>
                    <a:pt x="4080" y="96"/>
                  </a:cubicBezTo>
                  <a:cubicBezTo>
                    <a:pt x="4120" y="80"/>
                    <a:pt x="4128" y="992"/>
                    <a:pt x="4176" y="1008"/>
                  </a:cubicBezTo>
                  <a:cubicBezTo>
                    <a:pt x="4224" y="1024"/>
                    <a:pt x="4312" y="216"/>
                    <a:pt x="4368" y="192"/>
                  </a:cubicBezTo>
                  <a:cubicBezTo>
                    <a:pt x="4424" y="168"/>
                    <a:pt x="4464" y="840"/>
                    <a:pt x="4512" y="864"/>
                  </a:cubicBezTo>
                  <a:cubicBezTo>
                    <a:pt x="4560" y="888"/>
                    <a:pt x="4608" y="360"/>
                    <a:pt x="4656" y="336"/>
                  </a:cubicBezTo>
                  <a:cubicBezTo>
                    <a:pt x="4704" y="312"/>
                    <a:pt x="4776" y="656"/>
                    <a:pt x="4800" y="720"/>
                  </a:cubicBezTo>
                </a:path>
              </a:pathLst>
            </a:custGeom>
            <a:noFill/>
            <a:ln w="25400">
              <a:solidFill>
                <a:srgbClr val="F14A0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</p:grpSp>
      <p:sp>
        <p:nvSpPr>
          <p:cNvPr id="75" name="Text Box 75"/>
          <p:cNvSpPr txBox="1">
            <a:spLocks noChangeArrowheads="1"/>
          </p:cNvSpPr>
          <p:nvPr/>
        </p:nvSpPr>
        <p:spPr bwMode="auto">
          <a:xfrm>
            <a:off x="4135963" y="2270851"/>
            <a:ext cx="8720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l-GR" altLang="el-GR" sz="1400" dirty="0">
                <a:latin typeface="+mn-lt"/>
              </a:rPr>
              <a:t>Φέρον</a:t>
            </a:r>
            <a:endParaRPr lang="en-US" altLang="el-GR" sz="1400" dirty="0">
              <a:latin typeface="+mn-lt"/>
            </a:endParaRPr>
          </a:p>
        </p:txBody>
      </p:sp>
      <p:sp>
        <p:nvSpPr>
          <p:cNvPr id="76" name="Text Box 76"/>
          <p:cNvSpPr txBox="1">
            <a:spLocks noChangeArrowheads="1"/>
          </p:cNvSpPr>
          <p:nvPr/>
        </p:nvSpPr>
        <p:spPr bwMode="auto">
          <a:xfrm>
            <a:off x="3735388" y="3507831"/>
            <a:ext cx="16732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l-GR" altLang="el-GR" sz="1400" dirty="0">
                <a:latin typeface="+mn-lt"/>
              </a:rPr>
              <a:t>Σήμα Βασικής ζώνης</a:t>
            </a:r>
            <a:endParaRPr lang="en-US" altLang="el-GR" sz="1400" dirty="0">
              <a:latin typeface="+mn-lt"/>
            </a:endParaRPr>
          </a:p>
        </p:txBody>
      </p:sp>
      <p:sp>
        <p:nvSpPr>
          <p:cNvPr id="77" name="Line 78"/>
          <p:cNvSpPr>
            <a:spLocks noChangeShapeType="1"/>
          </p:cNvSpPr>
          <p:nvPr/>
        </p:nvSpPr>
        <p:spPr bwMode="auto">
          <a:xfrm flipV="1">
            <a:off x="2883478" y="5494140"/>
            <a:ext cx="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78" name="Text Box 79"/>
          <p:cNvSpPr txBox="1">
            <a:spLocks noChangeArrowheads="1"/>
          </p:cNvSpPr>
          <p:nvPr/>
        </p:nvSpPr>
        <p:spPr bwMode="auto">
          <a:xfrm>
            <a:off x="792741" y="6052940"/>
            <a:ext cx="3311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l-GR" altLang="el-GR" sz="1400" dirty="0">
                <a:latin typeface="+mn-lt"/>
              </a:rPr>
              <a:t>Σταθερή </a:t>
            </a:r>
            <a:r>
              <a:rPr lang="el-GR" altLang="el-GR" sz="1400" dirty="0" err="1">
                <a:latin typeface="+mn-lt"/>
              </a:rPr>
              <a:t>Συχν</a:t>
            </a:r>
            <a:r>
              <a:rPr lang="el-GR" altLang="el-GR" sz="1400" dirty="0">
                <a:latin typeface="+mn-lt"/>
              </a:rPr>
              <a:t>.</a:t>
            </a:r>
            <a:r>
              <a:rPr lang="en-US" altLang="el-GR" sz="1400" dirty="0">
                <a:latin typeface="+mn-lt"/>
              </a:rPr>
              <a:t>  </a:t>
            </a:r>
            <a:r>
              <a:rPr lang="el-GR" altLang="el-GR" sz="1400" dirty="0" err="1">
                <a:latin typeface="+mn-lt"/>
              </a:rPr>
              <a:t>Μεταβαλλ</a:t>
            </a:r>
            <a:r>
              <a:rPr lang="el-GR" altLang="el-GR" sz="1400" dirty="0">
                <a:latin typeface="+mn-lt"/>
              </a:rPr>
              <a:t>. Πλάτος, ΑΜ</a:t>
            </a:r>
            <a:endParaRPr lang="en-US" altLang="el-GR" sz="1400" dirty="0">
              <a:latin typeface="+mn-lt"/>
            </a:endParaRPr>
          </a:p>
        </p:txBody>
      </p:sp>
      <p:grpSp>
        <p:nvGrpSpPr>
          <p:cNvPr id="107" name="Ομάδα 106"/>
          <p:cNvGrpSpPr/>
          <p:nvPr/>
        </p:nvGrpSpPr>
        <p:grpSpPr>
          <a:xfrm>
            <a:off x="5032292" y="4535044"/>
            <a:ext cx="3676650" cy="838200"/>
            <a:chOff x="4643438" y="4308475"/>
            <a:chExt cx="3676650" cy="838200"/>
          </a:xfrm>
        </p:grpSpPr>
        <p:grpSp>
          <p:nvGrpSpPr>
            <p:cNvPr id="79" name="Group 102"/>
            <p:cNvGrpSpPr>
              <a:grpSpLocks/>
            </p:cNvGrpSpPr>
            <p:nvPr/>
          </p:nvGrpSpPr>
          <p:grpSpPr bwMode="auto">
            <a:xfrm>
              <a:off x="4643438" y="4308475"/>
              <a:ext cx="3600450" cy="838200"/>
              <a:chOff x="480" y="1248"/>
              <a:chExt cx="4896" cy="528"/>
            </a:xfrm>
          </p:grpSpPr>
          <p:grpSp>
            <p:nvGrpSpPr>
              <p:cNvPr id="80" name="Group 103"/>
              <p:cNvGrpSpPr>
                <a:grpSpLocks/>
              </p:cNvGrpSpPr>
              <p:nvPr/>
            </p:nvGrpSpPr>
            <p:grpSpPr bwMode="auto">
              <a:xfrm>
                <a:off x="480" y="1296"/>
                <a:ext cx="4896" cy="384"/>
                <a:chOff x="480" y="1296"/>
                <a:chExt cx="4896" cy="384"/>
              </a:xfrm>
            </p:grpSpPr>
            <p:sp>
              <p:nvSpPr>
                <p:cNvPr id="98" name="Line 104"/>
                <p:cNvSpPr>
                  <a:spLocks noChangeShapeType="1"/>
                </p:cNvSpPr>
                <p:nvPr/>
              </p:nvSpPr>
              <p:spPr bwMode="auto">
                <a:xfrm>
                  <a:off x="480" y="1296"/>
                  <a:ext cx="48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99" name="Line 105"/>
                <p:cNvSpPr>
                  <a:spLocks noChangeShapeType="1"/>
                </p:cNvSpPr>
                <p:nvPr/>
              </p:nvSpPr>
              <p:spPr bwMode="auto">
                <a:xfrm>
                  <a:off x="480" y="1488"/>
                  <a:ext cx="48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0" name="Line 106"/>
                <p:cNvSpPr>
                  <a:spLocks noChangeShapeType="1"/>
                </p:cNvSpPr>
                <p:nvPr/>
              </p:nvSpPr>
              <p:spPr bwMode="auto">
                <a:xfrm>
                  <a:off x="480" y="1680"/>
                  <a:ext cx="48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sp>
            <p:nvSpPr>
              <p:cNvPr id="81" name="Line 107"/>
              <p:cNvSpPr>
                <a:spLocks noChangeShapeType="1"/>
              </p:cNvSpPr>
              <p:nvPr/>
            </p:nvSpPr>
            <p:spPr bwMode="auto">
              <a:xfrm>
                <a:off x="528" y="1248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2" name="Line 108"/>
              <p:cNvSpPr>
                <a:spLocks noChangeShapeType="1"/>
              </p:cNvSpPr>
              <p:nvPr/>
            </p:nvSpPr>
            <p:spPr bwMode="auto">
              <a:xfrm>
                <a:off x="828" y="1248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3" name="Line 109"/>
              <p:cNvSpPr>
                <a:spLocks noChangeShapeType="1"/>
              </p:cNvSpPr>
              <p:nvPr/>
            </p:nvSpPr>
            <p:spPr bwMode="auto">
              <a:xfrm>
                <a:off x="1128" y="1248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4" name="Line 110"/>
              <p:cNvSpPr>
                <a:spLocks noChangeShapeType="1"/>
              </p:cNvSpPr>
              <p:nvPr/>
            </p:nvSpPr>
            <p:spPr bwMode="auto">
              <a:xfrm>
                <a:off x="1428" y="1248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5" name="Line 111"/>
              <p:cNvSpPr>
                <a:spLocks noChangeShapeType="1"/>
              </p:cNvSpPr>
              <p:nvPr/>
            </p:nvSpPr>
            <p:spPr bwMode="auto">
              <a:xfrm>
                <a:off x="1728" y="1248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6" name="Line 112"/>
              <p:cNvSpPr>
                <a:spLocks noChangeShapeType="1"/>
              </p:cNvSpPr>
              <p:nvPr/>
            </p:nvSpPr>
            <p:spPr bwMode="auto">
              <a:xfrm>
                <a:off x="2028" y="1248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7" name="Line 113"/>
              <p:cNvSpPr>
                <a:spLocks noChangeShapeType="1"/>
              </p:cNvSpPr>
              <p:nvPr/>
            </p:nvSpPr>
            <p:spPr bwMode="auto">
              <a:xfrm>
                <a:off x="2328" y="1248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8" name="Line 114"/>
              <p:cNvSpPr>
                <a:spLocks noChangeShapeType="1"/>
              </p:cNvSpPr>
              <p:nvPr/>
            </p:nvSpPr>
            <p:spPr bwMode="auto">
              <a:xfrm>
                <a:off x="2628" y="1248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9" name="Line 115"/>
              <p:cNvSpPr>
                <a:spLocks noChangeShapeType="1"/>
              </p:cNvSpPr>
              <p:nvPr/>
            </p:nvSpPr>
            <p:spPr bwMode="auto">
              <a:xfrm>
                <a:off x="2928" y="1248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90" name="Line 116"/>
              <p:cNvSpPr>
                <a:spLocks noChangeShapeType="1"/>
              </p:cNvSpPr>
              <p:nvPr/>
            </p:nvSpPr>
            <p:spPr bwMode="auto">
              <a:xfrm>
                <a:off x="3228" y="1248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91" name="Line 117"/>
              <p:cNvSpPr>
                <a:spLocks noChangeShapeType="1"/>
              </p:cNvSpPr>
              <p:nvPr/>
            </p:nvSpPr>
            <p:spPr bwMode="auto">
              <a:xfrm>
                <a:off x="3528" y="1248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92" name="Line 118"/>
              <p:cNvSpPr>
                <a:spLocks noChangeShapeType="1"/>
              </p:cNvSpPr>
              <p:nvPr/>
            </p:nvSpPr>
            <p:spPr bwMode="auto">
              <a:xfrm>
                <a:off x="3828" y="1248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93" name="Line 119"/>
              <p:cNvSpPr>
                <a:spLocks noChangeShapeType="1"/>
              </p:cNvSpPr>
              <p:nvPr/>
            </p:nvSpPr>
            <p:spPr bwMode="auto">
              <a:xfrm>
                <a:off x="4128" y="1248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94" name="Line 120"/>
              <p:cNvSpPr>
                <a:spLocks noChangeShapeType="1"/>
              </p:cNvSpPr>
              <p:nvPr/>
            </p:nvSpPr>
            <p:spPr bwMode="auto">
              <a:xfrm>
                <a:off x="4428" y="1248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95" name="Line 121"/>
              <p:cNvSpPr>
                <a:spLocks noChangeShapeType="1"/>
              </p:cNvSpPr>
              <p:nvPr/>
            </p:nvSpPr>
            <p:spPr bwMode="auto">
              <a:xfrm>
                <a:off x="4728" y="1248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96" name="Line 122"/>
              <p:cNvSpPr>
                <a:spLocks noChangeShapeType="1"/>
              </p:cNvSpPr>
              <p:nvPr/>
            </p:nvSpPr>
            <p:spPr bwMode="auto">
              <a:xfrm>
                <a:off x="5028" y="1248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97" name="Line 123"/>
              <p:cNvSpPr>
                <a:spLocks noChangeShapeType="1"/>
              </p:cNvSpPr>
              <p:nvPr/>
            </p:nvSpPr>
            <p:spPr bwMode="auto">
              <a:xfrm>
                <a:off x="5328" y="1248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101" name="Freeform 148"/>
            <p:cNvSpPr>
              <a:spLocks/>
            </p:cNvSpPr>
            <p:nvPr/>
          </p:nvSpPr>
          <p:spPr bwMode="auto">
            <a:xfrm>
              <a:off x="4719638" y="4371975"/>
              <a:ext cx="3600450" cy="698500"/>
            </a:xfrm>
            <a:custGeom>
              <a:avLst/>
              <a:gdLst>
                <a:gd name="T0" fmla="*/ 0 w 4896"/>
                <a:gd name="T1" fmla="*/ 2147483647 h 440"/>
                <a:gd name="T2" fmla="*/ 2147483647 w 4896"/>
                <a:gd name="T3" fmla="*/ 2147483647 h 440"/>
                <a:gd name="T4" fmla="*/ 2147483647 w 4896"/>
                <a:gd name="T5" fmla="*/ 2147483647 h 440"/>
                <a:gd name="T6" fmla="*/ 2147483647 w 4896"/>
                <a:gd name="T7" fmla="*/ 2147483647 h 440"/>
                <a:gd name="T8" fmla="*/ 2147483647 w 4896"/>
                <a:gd name="T9" fmla="*/ 2147483647 h 440"/>
                <a:gd name="T10" fmla="*/ 2147483647 w 4896"/>
                <a:gd name="T11" fmla="*/ 2147483647 h 440"/>
                <a:gd name="T12" fmla="*/ 2147483647 w 4896"/>
                <a:gd name="T13" fmla="*/ 2147483647 h 440"/>
                <a:gd name="T14" fmla="*/ 2147483647 w 4896"/>
                <a:gd name="T15" fmla="*/ 2147483647 h 440"/>
                <a:gd name="T16" fmla="*/ 2147483647 w 4896"/>
                <a:gd name="T17" fmla="*/ 2147483647 h 440"/>
                <a:gd name="T18" fmla="*/ 2147483647 w 4896"/>
                <a:gd name="T19" fmla="*/ 2147483647 h 440"/>
                <a:gd name="T20" fmla="*/ 2147483647 w 4896"/>
                <a:gd name="T21" fmla="*/ 2147483647 h 440"/>
                <a:gd name="T22" fmla="*/ 2147483647 w 4896"/>
                <a:gd name="T23" fmla="*/ 2147483647 h 440"/>
                <a:gd name="T24" fmla="*/ 2147483647 w 4896"/>
                <a:gd name="T25" fmla="*/ 2147483647 h 440"/>
                <a:gd name="T26" fmla="*/ 2147483647 w 4896"/>
                <a:gd name="T27" fmla="*/ 2147483647 h 440"/>
                <a:gd name="T28" fmla="*/ 2147483647 w 4896"/>
                <a:gd name="T29" fmla="*/ 2147483647 h 440"/>
                <a:gd name="T30" fmla="*/ 2147483647 w 4896"/>
                <a:gd name="T31" fmla="*/ 2147483647 h 440"/>
                <a:gd name="T32" fmla="*/ 2147483647 w 4896"/>
                <a:gd name="T33" fmla="*/ 2147483647 h 440"/>
                <a:gd name="T34" fmla="*/ 2147483647 w 4896"/>
                <a:gd name="T35" fmla="*/ 2147483647 h 440"/>
                <a:gd name="T36" fmla="*/ 2147483647 w 4896"/>
                <a:gd name="T37" fmla="*/ 2147483647 h 440"/>
                <a:gd name="T38" fmla="*/ 2147483647 w 4896"/>
                <a:gd name="T39" fmla="*/ 2147483647 h 440"/>
                <a:gd name="T40" fmla="*/ 2147483647 w 4896"/>
                <a:gd name="T41" fmla="*/ 2147483647 h 440"/>
                <a:gd name="T42" fmla="*/ 2147483647 w 4896"/>
                <a:gd name="T43" fmla="*/ 2147483647 h 440"/>
                <a:gd name="T44" fmla="*/ 2147483647 w 4896"/>
                <a:gd name="T45" fmla="*/ 2147483647 h 440"/>
                <a:gd name="T46" fmla="*/ 2147483647 w 4896"/>
                <a:gd name="T47" fmla="*/ 2147483647 h 440"/>
                <a:gd name="T48" fmla="*/ 2147483647 w 4896"/>
                <a:gd name="T49" fmla="*/ 2147483647 h 440"/>
                <a:gd name="T50" fmla="*/ 2147483647 w 4896"/>
                <a:gd name="T51" fmla="*/ 2147483647 h 440"/>
                <a:gd name="T52" fmla="*/ 2147483647 w 4896"/>
                <a:gd name="T53" fmla="*/ 2147483647 h 440"/>
                <a:gd name="T54" fmla="*/ 2147483647 w 4896"/>
                <a:gd name="T55" fmla="*/ 2147483647 h 440"/>
                <a:gd name="T56" fmla="*/ 2147483647 w 4896"/>
                <a:gd name="T57" fmla="*/ 2147483647 h 440"/>
                <a:gd name="T58" fmla="*/ 2147483647 w 4896"/>
                <a:gd name="T59" fmla="*/ 2147483647 h 440"/>
                <a:gd name="T60" fmla="*/ 2147483647 w 4896"/>
                <a:gd name="T61" fmla="*/ 2147483647 h 440"/>
                <a:gd name="T62" fmla="*/ 2147483647 w 4896"/>
                <a:gd name="T63" fmla="*/ 2147483647 h 440"/>
                <a:gd name="T64" fmla="*/ 2147483647 w 4896"/>
                <a:gd name="T65" fmla="*/ 2147483647 h 440"/>
                <a:gd name="T66" fmla="*/ 2147483647 w 4896"/>
                <a:gd name="T67" fmla="*/ 2147483647 h 440"/>
                <a:gd name="T68" fmla="*/ 2147483647 w 4896"/>
                <a:gd name="T69" fmla="*/ 2147483647 h 440"/>
                <a:gd name="T70" fmla="*/ 2147483647 w 4896"/>
                <a:gd name="T71" fmla="*/ 2147483647 h 440"/>
                <a:gd name="T72" fmla="*/ 2147483647 w 4896"/>
                <a:gd name="T73" fmla="*/ 2147483647 h 440"/>
                <a:gd name="T74" fmla="*/ 2147483647 w 4896"/>
                <a:gd name="T75" fmla="*/ 2147483647 h 440"/>
                <a:gd name="T76" fmla="*/ 2147483647 w 4896"/>
                <a:gd name="T77" fmla="*/ 2147483647 h 440"/>
                <a:gd name="T78" fmla="*/ 2147483647 w 4896"/>
                <a:gd name="T79" fmla="*/ 2147483647 h 440"/>
                <a:gd name="T80" fmla="*/ 2147483647 w 4896"/>
                <a:gd name="T81" fmla="*/ 2147483647 h 440"/>
                <a:gd name="T82" fmla="*/ 2147483647 w 4896"/>
                <a:gd name="T83" fmla="*/ 2147483647 h 440"/>
                <a:gd name="T84" fmla="*/ 2147483647 w 4896"/>
                <a:gd name="T85" fmla="*/ 2147483647 h 440"/>
                <a:gd name="T86" fmla="*/ 2147483647 w 4896"/>
                <a:gd name="T87" fmla="*/ 2147483647 h 440"/>
                <a:gd name="T88" fmla="*/ 2147483647 w 4896"/>
                <a:gd name="T89" fmla="*/ 2147483647 h 440"/>
                <a:gd name="T90" fmla="*/ 2147483647 w 4896"/>
                <a:gd name="T91" fmla="*/ 2147483647 h 440"/>
                <a:gd name="T92" fmla="*/ 2147483647 w 4896"/>
                <a:gd name="T93" fmla="*/ 2147483647 h 440"/>
                <a:gd name="T94" fmla="*/ 2147483647 w 4896"/>
                <a:gd name="T95" fmla="*/ 2147483647 h 440"/>
                <a:gd name="T96" fmla="*/ 2147483647 w 4896"/>
                <a:gd name="T97" fmla="*/ 2147483647 h 44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896"/>
                <a:gd name="T148" fmla="*/ 0 h 440"/>
                <a:gd name="T149" fmla="*/ 4896 w 4896"/>
                <a:gd name="T150" fmla="*/ 440 h 44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896" h="440">
                  <a:moveTo>
                    <a:pt x="0" y="392"/>
                  </a:moveTo>
                  <a:cubicBezTo>
                    <a:pt x="12" y="200"/>
                    <a:pt x="24" y="8"/>
                    <a:pt x="48" y="8"/>
                  </a:cubicBezTo>
                  <a:cubicBezTo>
                    <a:pt x="72" y="8"/>
                    <a:pt x="112" y="392"/>
                    <a:pt x="144" y="392"/>
                  </a:cubicBezTo>
                  <a:cubicBezTo>
                    <a:pt x="176" y="392"/>
                    <a:pt x="184" y="8"/>
                    <a:pt x="240" y="8"/>
                  </a:cubicBezTo>
                  <a:cubicBezTo>
                    <a:pt x="296" y="8"/>
                    <a:pt x="432" y="392"/>
                    <a:pt x="480" y="392"/>
                  </a:cubicBezTo>
                  <a:cubicBezTo>
                    <a:pt x="528" y="392"/>
                    <a:pt x="488" y="8"/>
                    <a:pt x="528" y="8"/>
                  </a:cubicBezTo>
                  <a:cubicBezTo>
                    <a:pt x="568" y="8"/>
                    <a:pt x="672" y="392"/>
                    <a:pt x="720" y="392"/>
                  </a:cubicBezTo>
                  <a:cubicBezTo>
                    <a:pt x="768" y="392"/>
                    <a:pt x="776" y="8"/>
                    <a:pt x="816" y="8"/>
                  </a:cubicBezTo>
                  <a:cubicBezTo>
                    <a:pt x="856" y="8"/>
                    <a:pt x="928" y="392"/>
                    <a:pt x="960" y="392"/>
                  </a:cubicBezTo>
                  <a:cubicBezTo>
                    <a:pt x="992" y="392"/>
                    <a:pt x="984" y="8"/>
                    <a:pt x="1008" y="8"/>
                  </a:cubicBezTo>
                  <a:cubicBezTo>
                    <a:pt x="1032" y="8"/>
                    <a:pt x="1080" y="392"/>
                    <a:pt x="1104" y="392"/>
                  </a:cubicBezTo>
                  <a:cubicBezTo>
                    <a:pt x="1128" y="392"/>
                    <a:pt x="1128" y="8"/>
                    <a:pt x="1152" y="8"/>
                  </a:cubicBezTo>
                  <a:cubicBezTo>
                    <a:pt x="1176" y="8"/>
                    <a:pt x="1224" y="392"/>
                    <a:pt x="1248" y="392"/>
                  </a:cubicBezTo>
                  <a:cubicBezTo>
                    <a:pt x="1272" y="392"/>
                    <a:pt x="1280" y="8"/>
                    <a:pt x="1296" y="8"/>
                  </a:cubicBezTo>
                  <a:cubicBezTo>
                    <a:pt x="1312" y="8"/>
                    <a:pt x="1328" y="392"/>
                    <a:pt x="1344" y="392"/>
                  </a:cubicBezTo>
                  <a:cubicBezTo>
                    <a:pt x="1360" y="392"/>
                    <a:pt x="1368" y="8"/>
                    <a:pt x="1392" y="8"/>
                  </a:cubicBezTo>
                  <a:cubicBezTo>
                    <a:pt x="1416" y="8"/>
                    <a:pt x="1464" y="392"/>
                    <a:pt x="1488" y="392"/>
                  </a:cubicBezTo>
                  <a:cubicBezTo>
                    <a:pt x="1512" y="392"/>
                    <a:pt x="1512" y="8"/>
                    <a:pt x="1536" y="8"/>
                  </a:cubicBezTo>
                  <a:cubicBezTo>
                    <a:pt x="1560" y="8"/>
                    <a:pt x="1592" y="392"/>
                    <a:pt x="1632" y="392"/>
                  </a:cubicBezTo>
                  <a:cubicBezTo>
                    <a:pt x="1672" y="392"/>
                    <a:pt x="1736" y="8"/>
                    <a:pt x="1776" y="8"/>
                  </a:cubicBezTo>
                  <a:cubicBezTo>
                    <a:pt x="1816" y="8"/>
                    <a:pt x="1840" y="392"/>
                    <a:pt x="1872" y="392"/>
                  </a:cubicBezTo>
                  <a:cubicBezTo>
                    <a:pt x="1904" y="392"/>
                    <a:pt x="1944" y="8"/>
                    <a:pt x="1968" y="8"/>
                  </a:cubicBezTo>
                  <a:cubicBezTo>
                    <a:pt x="1992" y="8"/>
                    <a:pt x="1984" y="392"/>
                    <a:pt x="2016" y="392"/>
                  </a:cubicBezTo>
                  <a:cubicBezTo>
                    <a:pt x="2048" y="392"/>
                    <a:pt x="2128" y="8"/>
                    <a:pt x="2160" y="8"/>
                  </a:cubicBezTo>
                  <a:cubicBezTo>
                    <a:pt x="2192" y="8"/>
                    <a:pt x="2192" y="392"/>
                    <a:pt x="2208" y="392"/>
                  </a:cubicBezTo>
                  <a:cubicBezTo>
                    <a:pt x="2224" y="392"/>
                    <a:pt x="2224" y="8"/>
                    <a:pt x="2256" y="8"/>
                  </a:cubicBezTo>
                  <a:cubicBezTo>
                    <a:pt x="2288" y="8"/>
                    <a:pt x="2368" y="392"/>
                    <a:pt x="2400" y="392"/>
                  </a:cubicBezTo>
                  <a:cubicBezTo>
                    <a:pt x="2432" y="392"/>
                    <a:pt x="2416" y="8"/>
                    <a:pt x="2448" y="8"/>
                  </a:cubicBezTo>
                  <a:cubicBezTo>
                    <a:pt x="2480" y="8"/>
                    <a:pt x="2552" y="392"/>
                    <a:pt x="2592" y="392"/>
                  </a:cubicBezTo>
                  <a:cubicBezTo>
                    <a:pt x="2632" y="392"/>
                    <a:pt x="2632" y="8"/>
                    <a:pt x="2688" y="8"/>
                  </a:cubicBezTo>
                  <a:cubicBezTo>
                    <a:pt x="2744" y="8"/>
                    <a:pt x="2872" y="392"/>
                    <a:pt x="2928" y="392"/>
                  </a:cubicBezTo>
                  <a:cubicBezTo>
                    <a:pt x="2984" y="392"/>
                    <a:pt x="2992" y="8"/>
                    <a:pt x="3024" y="8"/>
                  </a:cubicBezTo>
                  <a:cubicBezTo>
                    <a:pt x="3056" y="8"/>
                    <a:pt x="3088" y="392"/>
                    <a:pt x="3120" y="392"/>
                  </a:cubicBezTo>
                  <a:cubicBezTo>
                    <a:pt x="3152" y="392"/>
                    <a:pt x="3176" y="8"/>
                    <a:pt x="3216" y="8"/>
                  </a:cubicBezTo>
                  <a:cubicBezTo>
                    <a:pt x="3256" y="8"/>
                    <a:pt x="3320" y="392"/>
                    <a:pt x="3360" y="392"/>
                  </a:cubicBezTo>
                  <a:cubicBezTo>
                    <a:pt x="3400" y="392"/>
                    <a:pt x="3424" y="0"/>
                    <a:pt x="3456" y="8"/>
                  </a:cubicBezTo>
                  <a:cubicBezTo>
                    <a:pt x="3488" y="16"/>
                    <a:pt x="3520" y="440"/>
                    <a:pt x="3552" y="440"/>
                  </a:cubicBezTo>
                  <a:cubicBezTo>
                    <a:pt x="3584" y="440"/>
                    <a:pt x="3616" y="16"/>
                    <a:pt x="3648" y="8"/>
                  </a:cubicBezTo>
                  <a:cubicBezTo>
                    <a:pt x="3680" y="0"/>
                    <a:pt x="3720" y="392"/>
                    <a:pt x="3744" y="392"/>
                  </a:cubicBezTo>
                  <a:cubicBezTo>
                    <a:pt x="3768" y="392"/>
                    <a:pt x="3776" y="8"/>
                    <a:pt x="3792" y="8"/>
                  </a:cubicBezTo>
                  <a:cubicBezTo>
                    <a:pt x="3808" y="8"/>
                    <a:pt x="3824" y="392"/>
                    <a:pt x="3840" y="392"/>
                  </a:cubicBezTo>
                  <a:cubicBezTo>
                    <a:pt x="3856" y="392"/>
                    <a:pt x="3856" y="8"/>
                    <a:pt x="3888" y="8"/>
                  </a:cubicBezTo>
                  <a:cubicBezTo>
                    <a:pt x="3920" y="8"/>
                    <a:pt x="3992" y="392"/>
                    <a:pt x="4032" y="392"/>
                  </a:cubicBezTo>
                  <a:cubicBezTo>
                    <a:pt x="4072" y="392"/>
                    <a:pt x="4104" y="8"/>
                    <a:pt x="4128" y="8"/>
                  </a:cubicBezTo>
                  <a:cubicBezTo>
                    <a:pt x="4152" y="8"/>
                    <a:pt x="4144" y="392"/>
                    <a:pt x="4176" y="392"/>
                  </a:cubicBezTo>
                  <a:cubicBezTo>
                    <a:pt x="4208" y="392"/>
                    <a:pt x="4272" y="8"/>
                    <a:pt x="4320" y="8"/>
                  </a:cubicBezTo>
                  <a:cubicBezTo>
                    <a:pt x="4368" y="8"/>
                    <a:pt x="4408" y="392"/>
                    <a:pt x="4464" y="392"/>
                  </a:cubicBezTo>
                  <a:cubicBezTo>
                    <a:pt x="4520" y="392"/>
                    <a:pt x="4584" y="8"/>
                    <a:pt x="4656" y="8"/>
                  </a:cubicBezTo>
                  <a:cubicBezTo>
                    <a:pt x="4728" y="8"/>
                    <a:pt x="4856" y="328"/>
                    <a:pt x="4896" y="392"/>
                  </a:cubicBezTo>
                </a:path>
              </a:pathLst>
            </a:custGeom>
            <a:noFill/>
            <a:ln w="25400">
              <a:solidFill>
                <a:srgbClr val="F14A0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</p:grpSp>
      <p:sp>
        <p:nvSpPr>
          <p:cNvPr id="102" name="Text Box 149"/>
          <p:cNvSpPr txBox="1">
            <a:spLocks noChangeArrowheads="1"/>
          </p:cNvSpPr>
          <p:nvPr/>
        </p:nvSpPr>
        <p:spPr bwMode="auto">
          <a:xfrm>
            <a:off x="5019493" y="5743132"/>
            <a:ext cx="37022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l-GR" altLang="el-GR" sz="1400" dirty="0">
                <a:latin typeface="+mn-lt"/>
              </a:rPr>
              <a:t>Σταθερό πλάτος.</a:t>
            </a:r>
            <a:r>
              <a:rPr lang="en-US" altLang="el-GR" sz="1400" dirty="0">
                <a:latin typeface="+mn-lt"/>
              </a:rPr>
              <a:t>  </a:t>
            </a:r>
            <a:r>
              <a:rPr lang="el-GR" altLang="el-GR" sz="1400" dirty="0" err="1">
                <a:latin typeface="+mn-lt"/>
              </a:rPr>
              <a:t>Μεταβαλλ</a:t>
            </a:r>
            <a:r>
              <a:rPr lang="el-GR" altLang="el-GR" sz="1400" dirty="0">
                <a:latin typeface="+mn-lt"/>
              </a:rPr>
              <a:t>. Συχνότητα, </a:t>
            </a:r>
            <a:r>
              <a:rPr lang="en-US" altLang="el-GR" sz="1400" dirty="0">
                <a:latin typeface="+mn-lt"/>
              </a:rPr>
              <a:t>FM</a:t>
            </a:r>
          </a:p>
        </p:txBody>
      </p:sp>
      <p:sp>
        <p:nvSpPr>
          <p:cNvPr id="108" name="Line 78"/>
          <p:cNvSpPr>
            <a:spLocks noChangeShapeType="1"/>
          </p:cNvSpPr>
          <p:nvPr/>
        </p:nvSpPr>
        <p:spPr bwMode="auto">
          <a:xfrm flipV="1">
            <a:off x="6431866" y="5392539"/>
            <a:ext cx="0" cy="3409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696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Διαμόρφωση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b="1" dirty="0"/>
              <a:t>Γιατί είναι απαραίτητη η διαμόρφωση; </a:t>
            </a:r>
            <a:r>
              <a:rPr lang="el-GR" dirty="0"/>
              <a:t>Για να γίνει εφικτή η μετάδοση του σήματος στο μέσο διάδοσης.</a:t>
            </a:r>
          </a:p>
          <a:p>
            <a:pPr lvl="1"/>
            <a:r>
              <a:rPr lang="el-GR" dirty="0" smtClean="0"/>
              <a:t>Ενσύρματη </a:t>
            </a:r>
            <a:r>
              <a:rPr lang="el-GR" dirty="0"/>
              <a:t>μετάδοση</a:t>
            </a:r>
          </a:p>
          <a:p>
            <a:pPr lvl="2"/>
            <a:r>
              <a:rPr lang="el-GR" dirty="0"/>
              <a:t>Προσαρμογή στο μέσο διάδοσης.</a:t>
            </a:r>
          </a:p>
          <a:p>
            <a:pPr lvl="1"/>
            <a:r>
              <a:rPr lang="el-GR" dirty="0" smtClean="0"/>
              <a:t>Ασύρματη </a:t>
            </a:r>
            <a:r>
              <a:rPr lang="el-GR" dirty="0"/>
              <a:t>μετάδοση</a:t>
            </a:r>
          </a:p>
          <a:p>
            <a:pPr lvl="2"/>
            <a:r>
              <a:rPr lang="el-GR" dirty="0"/>
              <a:t>Γίνεται εφικτή η μετάδοση ΗΜ κυμάτων με κεραίες μικρών διαστάσεων. Ένα ΗΜ κύμα απαιτεί κεραία με μήκος συγκρίσιμου  του μήκους κύματος του εκπεμπόμενου/λαμβανόμενου σήματος. </a:t>
            </a:r>
          </a:p>
          <a:p>
            <a:pPr lvl="2"/>
            <a:r>
              <a:rPr lang="el-GR" dirty="0"/>
              <a:t>Επομένως η μετάδοση ΗΜ κυμάτων με χαμηλή συχνότητα θα απαιτούσε τεράστιες κεραίες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9825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Ψηφιακό σύστημα </a:t>
            </a:r>
            <a:r>
              <a:rPr lang="el-GR" dirty="0" smtClean="0"/>
              <a:t>επικοινωνίας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3"/>
            <a:ext cx="8229600" cy="336244"/>
          </a:xfrm>
        </p:spPr>
        <p:txBody>
          <a:bodyPr>
            <a:noAutofit/>
          </a:bodyPr>
          <a:lstStyle/>
          <a:p>
            <a:r>
              <a:rPr lang="el-GR" altLang="el-GR" sz="2200" dirty="0"/>
              <a:t>Η βασική διαφορά με τα αναλογικά συστήματα</a:t>
            </a:r>
            <a:r>
              <a:rPr lang="el-GR" altLang="el-GR" sz="2200" dirty="0" smtClean="0"/>
              <a:t>:</a:t>
            </a:r>
            <a:endParaRPr lang="el-GR" altLang="el-GR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2204864"/>
            <a:ext cx="1440160" cy="64807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l-GR" sz="2000" dirty="0" smtClean="0"/>
              <a:t>Αναλογικό σήμα</a:t>
            </a:r>
          </a:p>
        </p:txBody>
      </p:sp>
      <p:cxnSp>
        <p:nvCxnSpPr>
          <p:cNvPr id="8" name="Ευθύγραμμο βέλος σύνδεσης 7"/>
          <p:cNvCxnSpPr>
            <a:stCxn id="4" idx="3"/>
            <a:endCxn id="5" idx="1"/>
          </p:cNvCxnSpPr>
          <p:nvPr/>
        </p:nvCxnSpPr>
        <p:spPr>
          <a:xfrm>
            <a:off x="2123728" y="2528900"/>
            <a:ext cx="108186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205590" y="2060848"/>
            <a:ext cx="1584176" cy="93610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l-GR" altLang="el-GR" sz="2000" dirty="0"/>
              <a:t>Προσέγγιση με ψηφιακό σήμα</a:t>
            </a:r>
          </a:p>
        </p:txBody>
      </p:sp>
      <p:cxnSp>
        <p:nvCxnSpPr>
          <p:cNvPr id="9" name="Ευθύγραμμο βέλος σύνδεσης 8"/>
          <p:cNvCxnSpPr/>
          <p:nvPr/>
        </p:nvCxnSpPr>
        <p:spPr>
          <a:xfrm>
            <a:off x="4789766" y="2528900"/>
            <a:ext cx="108186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871628" y="2060848"/>
            <a:ext cx="2527139" cy="93610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l-GR" altLang="el-GR" sz="2000" dirty="0"/>
              <a:t>Αναπαράσταση των ψηφίων με αναλογικούς παλμούς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699" y="3140968"/>
            <a:ext cx="5876602" cy="317136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39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Μετατροπή επιπέδων σε </a:t>
            </a:r>
            <a:r>
              <a:rPr lang="en-US" dirty="0" smtClean="0"/>
              <a:t>bits</a:t>
            </a:r>
            <a:endParaRPr lang="el-GR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5266" y="1557338"/>
            <a:ext cx="3986168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10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Αντιστοιχία </a:t>
            </a:r>
            <a:r>
              <a:rPr lang="en-US" dirty="0"/>
              <a:t>bits </a:t>
            </a:r>
            <a:r>
              <a:rPr lang="el-GR" dirty="0"/>
              <a:t>σε </a:t>
            </a:r>
            <a:r>
              <a:rPr lang="el-GR" dirty="0" err="1" smtClean="0"/>
              <a:t>κυματομορφές</a:t>
            </a:r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509563"/>
            <a:ext cx="3131840" cy="4589462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6244" y="1673816"/>
            <a:ext cx="6047756" cy="44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60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Ψηφιακές Επικοινωνίες</a:t>
            </a:r>
            <a:br>
              <a:rPr lang="el-GR" dirty="0"/>
            </a:br>
            <a:endParaRPr lang="el-GR" dirty="0"/>
          </a:p>
        </p:txBody>
      </p:sp>
      <p:sp>
        <p:nvSpPr>
          <p:cNvPr id="5" name="Θέση κειμένου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273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Πλεονεκτήματα των ψηφιακών </a:t>
            </a:r>
            <a:r>
              <a:rPr lang="el-GR" dirty="0" smtClean="0"/>
              <a:t>συστημάτων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/>
              <a:t>Αντοχή στο θόρυβο</a:t>
            </a:r>
          </a:p>
          <a:p>
            <a:r>
              <a:rPr lang="el-GR" dirty="0" smtClean="0"/>
              <a:t>Καλύτεροι </a:t>
            </a:r>
            <a:r>
              <a:rPr lang="el-GR" dirty="0"/>
              <a:t>αλγόριθμοι κρυπτογράφησης</a:t>
            </a:r>
          </a:p>
          <a:p>
            <a:r>
              <a:rPr lang="el-GR" dirty="0"/>
              <a:t>Αξιόπιστη επεξεργασία σήματος.</a:t>
            </a:r>
          </a:p>
          <a:p>
            <a:r>
              <a:rPr lang="el-GR" dirty="0" smtClean="0"/>
              <a:t>Εύκολος </a:t>
            </a:r>
            <a:r>
              <a:rPr lang="el-GR" dirty="0"/>
              <a:t>σχεδιασμός (προγραμματιζόμενοι μικροεπεξεργαστές).</a:t>
            </a:r>
          </a:p>
          <a:p>
            <a:r>
              <a:rPr lang="el-GR" dirty="0"/>
              <a:t>Ευελιξία (</a:t>
            </a:r>
            <a:r>
              <a:rPr lang="el-GR" dirty="0" err="1"/>
              <a:t>modular</a:t>
            </a:r>
            <a:r>
              <a:rPr lang="el-GR" dirty="0"/>
              <a:t> </a:t>
            </a:r>
            <a:r>
              <a:rPr lang="el-GR" dirty="0" err="1"/>
              <a:t>architecture</a:t>
            </a:r>
            <a:r>
              <a:rPr lang="el-GR" dirty="0"/>
              <a:t>)</a:t>
            </a:r>
          </a:p>
          <a:p>
            <a:r>
              <a:rPr lang="el-GR" dirty="0"/>
              <a:t>Παρόμοια αντιμετώπιση, ανεξάρτητα του είδους της πληροφορίας</a:t>
            </a:r>
          </a:p>
          <a:p>
            <a:r>
              <a:rPr lang="el-GR" dirty="0" smtClean="0"/>
              <a:t>Ευκολότερη </a:t>
            </a:r>
            <a:r>
              <a:rPr lang="el-GR" dirty="0"/>
              <a:t>πολυπλεξία σημάτων.</a:t>
            </a:r>
          </a:p>
          <a:p>
            <a:r>
              <a:rPr lang="el-GR" dirty="0" smtClean="0"/>
              <a:t>Συμπίεση</a:t>
            </a:r>
            <a:endParaRPr lang="el-GR" dirty="0"/>
          </a:p>
          <a:p>
            <a:r>
              <a:rPr lang="el-GR" dirty="0"/>
              <a:t>Αποθήκευση και </a:t>
            </a:r>
            <a:r>
              <a:rPr lang="el-GR" dirty="0" smtClean="0"/>
              <a:t>ανάκτηση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2829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Μειονεκτήματα των ψηφιακών </a:t>
            </a:r>
            <a:r>
              <a:rPr lang="el-GR" dirty="0" smtClean="0"/>
              <a:t>συστημάτων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Συγχρονισμός</a:t>
            </a:r>
          </a:p>
        </p:txBody>
      </p:sp>
    </p:spTree>
    <p:extLst>
      <p:ext uri="{BB962C8B-B14F-4D97-AF65-F5344CB8AC3E}">
        <p14:creationId xmlns:p14="http://schemas.microsoft.com/office/powerpoint/2010/main" val="344708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Εισαγωγή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Κριτήρια </a:t>
            </a:r>
            <a:r>
              <a:rPr lang="el-GR" dirty="0" smtClean="0"/>
              <a:t>αξιολόγησης (1)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5019961" cy="4824536"/>
          </a:xfrm>
        </p:spPr>
        <p:txBody>
          <a:bodyPr>
            <a:normAutofit fontScale="62500" lnSpcReduction="20000"/>
          </a:bodyPr>
          <a:lstStyle/>
          <a:p>
            <a:r>
              <a:rPr lang="el-GR" dirty="0" smtClean="0"/>
              <a:t>Λόγος </a:t>
            </a:r>
            <a:r>
              <a:rPr lang="el-GR" dirty="0"/>
              <a:t>σήματος προς θόρυβο</a:t>
            </a:r>
          </a:p>
          <a:p>
            <a:pPr lvl="1"/>
            <a:r>
              <a:rPr lang="el-GR" dirty="0"/>
              <a:t>Ασύρματες επικοινωνίες</a:t>
            </a:r>
          </a:p>
          <a:p>
            <a:r>
              <a:rPr lang="el-GR" dirty="0"/>
              <a:t>Λόγος σήματος προς παρεμβολή συν </a:t>
            </a:r>
            <a:r>
              <a:rPr lang="el-GR" dirty="0" smtClean="0"/>
              <a:t>θόρυβο</a:t>
            </a:r>
          </a:p>
          <a:p>
            <a:r>
              <a:rPr lang="el-GR" dirty="0" smtClean="0"/>
              <a:t>Ρυθμός </a:t>
            </a:r>
            <a:r>
              <a:rPr lang="el-GR" dirty="0"/>
              <a:t>σφάλματος </a:t>
            </a:r>
            <a:r>
              <a:rPr lang="el-GR" dirty="0" err="1"/>
              <a:t>bit</a:t>
            </a:r>
            <a:r>
              <a:rPr lang="el-GR" dirty="0"/>
              <a:t> ή συμβόλου (BER ή SER)</a:t>
            </a:r>
          </a:p>
          <a:p>
            <a:r>
              <a:rPr lang="el-GR" dirty="0"/>
              <a:t>Αποδοτικότητα ισχύος (</a:t>
            </a:r>
            <a:r>
              <a:rPr lang="el-GR" dirty="0" err="1"/>
              <a:t>Power</a:t>
            </a:r>
            <a:r>
              <a:rPr lang="el-GR" dirty="0"/>
              <a:t> </a:t>
            </a:r>
            <a:r>
              <a:rPr lang="el-GR" dirty="0" err="1"/>
              <a:t>efficiency</a:t>
            </a:r>
            <a:r>
              <a:rPr lang="el-GR" dirty="0"/>
              <a:t>)</a:t>
            </a:r>
          </a:p>
          <a:p>
            <a:r>
              <a:rPr lang="el-GR" dirty="0"/>
              <a:t>Φασματική Αποδοτικότητα (</a:t>
            </a:r>
            <a:r>
              <a:rPr lang="el-GR" dirty="0" err="1"/>
              <a:t>Bandwidth</a:t>
            </a:r>
            <a:r>
              <a:rPr lang="el-GR" dirty="0"/>
              <a:t> </a:t>
            </a:r>
            <a:r>
              <a:rPr lang="el-GR" dirty="0" err="1"/>
              <a:t>efficiency</a:t>
            </a:r>
            <a:r>
              <a:rPr lang="el-GR" dirty="0"/>
              <a:t>)</a:t>
            </a:r>
          </a:p>
          <a:p>
            <a:r>
              <a:rPr lang="el-GR" dirty="0"/>
              <a:t>Ρυθμός μετάδοσης πληροφορίας (</a:t>
            </a:r>
            <a:r>
              <a:rPr lang="el-GR" dirty="0" err="1"/>
              <a:t>bit</a:t>
            </a:r>
            <a:r>
              <a:rPr lang="el-GR" dirty="0"/>
              <a:t> </a:t>
            </a:r>
            <a:r>
              <a:rPr lang="el-GR" dirty="0" err="1"/>
              <a:t>rate</a:t>
            </a:r>
            <a:r>
              <a:rPr lang="el-GR" dirty="0"/>
              <a:t>) ή χωρητικότητα καναλιού (</a:t>
            </a:r>
            <a:r>
              <a:rPr lang="el-GR" dirty="0" err="1"/>
              <a:t>capacity</a:t>
            </a:r>
            <a:r>
              <a:rPr lang="el-GR" dirty="0"/>
              <a:t>)</a:t>
            </a:r>
          </a:p>
          <a:p>
            <a:r>
              <a:rPr lang="el-GR" dirty="0"/>
              <a:t>Πιθανότητα διακοπής επικοινωνίας (</a:t>
            </a:r>
            <a:r>
              <a:rPr lang="el-GR" dirty="0" err="1"/>
              <a:t>outage</a:t>
            </a:r>
            <a:r>
              <a:rPr lang="el-GR" dirty="0"/>
              <a:t> </a:t>
            </a:r>
            <a:r>
              <a:rPr lang="el-GR" dirty="0" err="1"/>
              <a:t>probability</a:t>
            </a:r>
            <a:r>
              <a:rPr lang="el-GR" dirty="0" smtClean="0"/>
              <a:t>)</a:t>
            </a:r>
            <a:endParaRPr lang="el-GR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965326"/>
            <a:ext cx="15843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1417638"/>
            <a:ext cx="10620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144" y="2403094"/>
            <a:ext cx="1557337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105" y="2533269"/>
            <a:ext cx="1666875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7" y="4005064"/>
            <a:ext cx="1830388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43718" y="4941168"/>
            <a:ext cx="2414225" cy="2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5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Κριτήρια αξιολόγησης </a:t>
            </a:r>
            <a:r>
              <a:rPr lang="el-GR" dirty="0" smtClean="0"/>
              <a:t>(2)</a:t>
            </a:r>
            <a:endParaRPr lang="el-GR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259" y="2144128"/>
            <a:ext cx="6706181" cy="335238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04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Ψηφιακό σύστημα </a:t>
            </a:r>
            <a:r>
              <a:rPr lang="el-GR" dirty="0" smtClean="0"/>
              <a:t>επικοινωνίας</a:t>
            </a:r>
            <a:endParaRPr lang="el-GR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4275" y="1557338"/>
            <a:ext cx="6488149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35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Ψηφιακό σύστημα </a:t>
            </a:r>
            <a:r>
              <a:rPr lang="el-GR" dirty="0" smtClean="0"/>
              <a:t>επικοινωνίας – Πομπός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3573016"/>
            <a:ext cx="8229600" cy="2509739"/>
          </a:xfrm>
        </p:spPr>
        <p:txBody>
          <a:bodyPr>
            <a:normAutofit fontScale="85000" lnSpcReduction="20000"/>
          </a:bodyPr>
          <a:lstStyle/>
          <a:p>
            <a:r>
              <a:rPr lang="el-GR" dirty="0"/>
              <a:t>Πηγή πληροφορίας</a:t>
            </a:r>
          </a:p>
          <a:p>
            <a:r>
              <a:rPr lang="el-GR" dirty="0"/>
              <a:t>Κωδικοποίηση πηγής</a:t>
            </a:r>
          </a:p>
          <a:p>
            <a:r>
              <a:rPr lang="el-GR" dirty="0"/>
              <a:t>Κρυπτογράφηση</a:t>
            </a:r>
          </a:p>
          <a:p>
            <a:r>
              <a:rPr lang="el-GR" dirty="0"/>
              <a:t>Κωδικοποίηση καναλιού</a:t>
            </a:r>
          </a:p>
          <a:p>
            <a:r>
              <a:rPr lang="el-GR" dirty="0" smtClean="0"/>
              <a:t>Διαμόρφωση</a:t>
            </a:r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615" y="1711923"/>
            <a:ext cx="8132769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12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Κανάλι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/>
              <a:t>Πρόσθεση θορύβου</a:t>
            </a:r>
          </a:p>
          <a:p>
            <a:r>
              <a:rPr lang="el-GR" dirty="0"/>
              <a:t>Παραμόρφωση</a:t>
            </a:r>
          </a:p>
          <a:p>
            <a:r>
              <a:rPr lang="el-GR" dirty="0"/>
              <a:t>Χρονική καθυστέρηση </a:t>
            </a:r>
          </a:p>
          <a:p>
            <a:endParaRPr lang="el-GR" dirty="0"/>
          </a:p>
        </p:txBody>
      </p:sp>
      <p:pic>
        <p:nvPicPr>
          <p:cNvPr id="7" name="Content Placeholder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188" y="1600200"/>
            <a:ext cx="354262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387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Ψηφιακό σύστημα </a:t>
            </a:r>
            <a:r>
              <a:rPr lang="el-GR" dirty="0" smtClean="0"/>
              <a:t>επικοινωνίας</a:t>
            </a:r>
            <a:r>
              <a:rPr lang="el-GR" dirty="0"/>
              <a:t> – </a:t>
            </a:r>
            <a:r>
              <a:rPr lang="el-GR" dirty="0" smtClean="0"/>
              <a:t>Δέκτης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64156" y="3933056"/>
            <a:ext cx="8229600" cy="2149699"/>
          </a:xfrm>
        </p:spPr>
        <p:txBody>
          <a:bodyPr>
            <a:normAutofit fontScale="92500" lnSpcReduction="20000"/>
          </a:bodyPr>
          <a:lstStyle/>
          <a:p>
            <a:r>
              <a:rPr lang="el-GR" dirty="0" err="1"/>
              <a:t>Αποδιαμόρφωση</a:t>
            </a:r>
            <a:r>
              <a:rPr lang="el-GR" dirty="0"/>
              <a:t> </a:t>
            </a:r>
          </a:p>
          <a:p>
            <a:r>
              <a:rPr lang="el-GR" dirty="0"/>
              <a:t>Αποκωδικοποίηση καναλιού</a:t>
            </a:r>
          </a:p>
          <a:p>
            <a:r>
              <a:rPr lang="el-GR" dirty="0"/>
              <a:t>Αποκρυπτογράφηση</a:t>
            </a:r>
          </a:p>
          <a:p>
            <a:r>
              <a:rPr lang="el-GR" dirty="0"/>
              <a:t>Αποκωδικοποίηση </a:t>
            </a:r>
            <a:r>
              <a:rPr lang="el-GR" dirty="0" smtClean="0"/>
              <a:t>πηγής</a:t>
            </a:r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023" y="1901088"/>
            <a:ext cx="8333954" cy="154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85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Ψηφιακές </a:t>
            </a:r>
            <a:r>
              <a:rPr lang="el-GR" dirty="0" smtClean="0"/>
              <a:t>Διαμορφώσεις</a:t>
            </a:r>
            <a:r>
              <a:rPr lang="el-GR" dirty="0"/>
              <a:t> – </a:t>
            </a:r>
            <a:r>
              <a:rPr lang="el-GR" dirty="0" smtClean="0"/>
              <a:t>Πρώτη γεύση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4"/>
            <a:ext cx="8229600" cy="1015973"/>
          </a:xfrm>
        </p:spPr>
        <p:txBody>
          <a:bodyPr>
            <a:normAutofit lnSpcReduction="10000"/>
          </a:bodyPr>
          <a:lstStyle/>
          <a:p>
            <a:r>
              <a:rPr lang="el-GR" sz="1800" dirty="0"/>
              <a:t>Στα ψηφιακά συστήματα, η πηγή πληροφορίας (αν δεν είναι ήδη ψηφιακή, δηλαδή 0 και 1) μετατρέπεται σε ψηφιακό </a:t>
            </a:r>
            <a:r>
              <a:rPr lang="el-GR" sz="1800" dirty="0" smtClean="0"/>
              <a:t>σήμα.</a:t>
            </a:r>
          </a:p>
          <a:p>
            <a:r>
              <a:rPr lang="el-GR" sz="1800" dirty="0" smtClean="0"/>
              <a:t>Έπειτα </a:t>
            </a:r>
            <a:r>
              <a:rPr lang="el-GR" sz="1800" dirty="0"/>
              <a:t>κάθε </a:t>
            </a:r>
            <a:r>
              <a:rPr lang="el-GR" sz="1800" dirty="0" err="1"/>
              <a:t>bit</a:t>
            </a:r>
            <a:r>
              <a:rPr lang="el-GR" sz="1800" dirty="0"/>
              <a:t> ή μπλοκ από </a:t>
            </a:r>
            <a:r>
              <a:rPr lang="el-GR" sz="1800" dirty="0" err="1"/>
              <a:t>bits</a:t>
            </a:r>
            <a:r>
              <a:rPr lang="el-GR" sz="1800" dirty="0"/>
              <a:t> αναπαρίσταται από αναλογικούς </a:t>
            </a:r>
            <a:r>
              <a:rPr lang="el-GR" sz="1800" dirty="0" smtClean="0"/>
              <a:t>παλμούς.</a:t>
            </a:r>
            <a:endParaRPr lang="el-GR" sz="18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7" r="17691" b="6240"/>
          <a:stretch/>
        </p:blipFill>
        <p:spPr bwMode="auto">
          <a:xfrm>
            <a:off x="455778" y="2636912"/>
            <a:ext cx="3852003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8" b="8130"/>
          <a:stretch/>
        </p:blipFill>
        <p:spPr bwMode="auto">
          <a:xfrm>
            <a:off x="4763559" y="2670960"/>
            <a:ext cx="3924664" cy="119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464156" y="3963837"/>
            <a:ext cx="8229600" cy="689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l-GR" sz="1800" dirty="0" smtClean="0"/>
              <a:t>Κάθε </a:t>
            </a:r>
            <a:r>
              <a:rPr lang="en-US" altLang="el-GR" sz="1800" dirty="0" smtClean="0"/>
              <a:t>bit </a:t>
            </a:r>
            <a:r>
              <a:rPr lang="el-GR" altLang="el-GR" sz="1800" dirty="0" smtClean="0"/>
              <a:t>αναπαρίσταται από έναν ημιτονοειδή παλμό διαφορετικού πλάτους και ίδιας συχνότητας.</a:t>
            </a:r>
            <a:endParaRPr lang="el-GR" altLang="el-GR" sz="1800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08" y="4653310"/>
            <a:ext cx="3978275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691" y="4650135"/>
            <a:ext cx="4038600" cy="122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Θέση περιεχομένου 2"/>
          <p:cNvSpPr txBox="1">
            <a:spLocks/>
          </p:cNvSpPr>
          <p:nvPr/>
        </p:nvSpPr>
        <p:spPr>
          <a:xfrm>
            <a:off x="464156" y="5952281"/>
            <a:ext cx="8229600" cy="3570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l-GR" sz="1800" dirty="0"/>
              <a:t>Κάθε </a:t>
            </a:r>
            <a:r>
              <a:rPr lang="en-US" altLang="el-GR" sz="1800" dirty="0"/>
              <a:t>bit </a:t>
            </a:r>
            <a:r>
              <a:rPr lang="el-GR" altLang="el-GR" sz="1800" dirty="0"/>
              <a:t>αναπαρίσταται από έναν παλμό διαφορετικής συχνότητας ή φάσης.</a:t>
            </a:r>
          </a:p>
        </p:txBody>
      </p:sp>
    </p:spTree>
    <p:extLst>
      <p:ext uri="{BB962C8B-B14F-4D97-AF65-F5344CB8AC3E}">
        <p14:creationId xmlns:p14="http://schemas.microsoft.com/office/powerpoint/2010/main" val="393584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Τέλος Ενότητας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Εισαγωγή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smtClean="0"/>
              <a:t>στο πλαίσιο </a:t>
            </a:r>
            <a:r>
              <a:rPr lang="el-GR" sz="2000" dirty="0" smtClean="0"/>
              <a:t>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Διδάσκων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l-GR" sz="3600" b="1" dirty="0"/>
              <a:t>Παναγιώτης </a:t>
            </a:r>
            <a:r>
              <a:rPr lang="el-GR" sz="3600" b="1" dirty="0" err="1"/>
              <a:t>Μαθιόπουλος</a:t>
            </a:r>
            <a:r>
              <a:rPr lang="el-GR" sz="3600" b="1" dirty="0"/>
              <a:t> </a:t>
            </a:r>
            <a:r>
              <a:rPr lang="en-US" sz="3600" b="1" dirty="0"/>
              <a:t>Ph.D</a:t>
            </a:r>
            <a:r>
              <a:rPr lang="en-US" sz="3600" b="1" dirty="0" smtClean="0"/>
              <a:t>.</a:t>
            </a:r>
            <a:endParaRPr lang="en-US" sz="3600" b="1" dirty="0"/>
          </a:p>
          <a:p>
            <a:pPr marL="0" indent="0" algn="ctr">
              <a:buNone/>
            </a:pPr>
            <a:r>
              <a:rPr lang="el-GR" b="1" i="1" dirty="0"/>
              <a:t>Καθηγητής Ψηφιακών Επικοινωνιών</a:t>
            </a:r>
          </a:p>
          <a:p>
            <a:pPr marL="0" indent="0" algn="ctr">
              <a:buNone/>
            </a:pPr>
            <a:r>
              <a:rPr lang="el-GR" dirty="0"/>
              <a:t>Τμήμα Πληροφορικής και Τηλεπικοινωνιών</a:t>
            </a:r>
          </a:p>
          <a:p>
            <a:pPr marL="0" indent="0" algn="ctr">
              <a:buNone/>
            </a:pPr>
            <a:r>
              <a:rPr lang="el-GR" dirty="0" smtClean="0"/>
              <a:t>ΕΚΠΑ</a:t>
            </a:r>
            <a:endParaRPr lang="el-GR" dirty="0"/>
          </a:p>
          <a:p>
            <a:pPr marL="0" indent="0" algn="ctr">
              <a:buNone/>
            </a:pPr>
            <a:r>
              <a:rPr lang="en-US" b="1" i="1" dirty="0"/>
              <a:t>Professor (1989 – 2003)</a:t>
            </a:r>
          </a:p>
          <a:p>
            <a:pPr marL="0" indent="0" algn="ctr">
              <a:buNone/>
            </a:pPr>
            <a:r>
              <a:rPr lang="en-US" dirty="0"/>
              <a:t>Department of Electrical and Computer Engineering</a:t>
            </a:r>
          </a:p>
          <a:p>
            <a:pPr marL="0" indent="0" algn="ctr">
              <a:buNone/>
            </a:pPr>
            <a:r>
              <a:rPr lang="en-US" dirty="0"/>
              <a:t>The University of British Columbia </a:t>
            </a:r>
          </a:p>
          <a:p>
            <a:pPr marL="0" indent="0" algn="ctr">
              <a:buNone/>
            </a:pPr>
            <a:r>
              <a:rPr lang="el-GR" dirty="0" smtClean="0"/>
              <a:t>Καναδάς</a:t>
            </a:r>
            <a:endParaRPr lang="el-GR" dirty="0"/>
          </a:p>
          <a:p>
            <a:pPr marL="0" indent="0" algn="ctr">
              <a:buNone/>
            </a:pPr>
            <a:r>
              <a:rPr lang="el-GR" dirty="0"/>
              <a:t>   </a:t>
            </a:r>
            <a:r>
              <a:rPr lang="en-US" b="1" i="1" dirty="0"/>
              <a:t>Guest Professor (2009 – 2013)</a:t>
            </a:r>
          </a:p>
          <a:p>
            <a:pPr marL="0" indent="0" algn="ctr">
              <a:buNone/>
            </a:pPr>
            <a:r>
              <a:rPr lang="en-US" dirty="0"/>
              <a:t>Southwest Jiao Tong University </a:t>
            </a:r>
          </a:p>
          <a:p>
            <a:pPr marL="0" indent="0" algn="ctr">
              <a:buNone/>
            </a:pPr>
            <a:r>
              <a:rPr lang="en-US" dirty="0"/>
              <a:t>Chengdu, Sichuan Province</a:t>
            </a:r>
          </a:p>
          <a:p>
            <a:pPr marL="0" indent="0" algn="ctr">
              <a:buNone/>
            </a:pPr>
            <a:r>
              <a:rPr lang="el-GR" dirty="0" smtClean="0"/>
              <a:t>Κίνα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2934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l-GR" sz="2000" dirty="0" smtClean="0"/>
              <a:t>1.0</a:t>
            </a:r>
            <a:r>
              <a:rPr lang="el-GR" sz="2000" dirty="0" smtClean="0"/>
              <a:t>.</a:t>
            </a:r>
          </a:p>
          <a:p>
            <a:pPr marL="0" indent="0">
              <a:buNone/>
            </a:pPr>
            <a:r>
              <a:rPr lang="el-GR" sz="2000" dirty="0"/>
              <a:t>Έχουν προηγηθεί οι κάτωθι εκδόσεις:</a:t>
            </a:r>
          </a:p>
          <a:p>
            <a:r>
              <a:rPr lang="el-GR" sz="2000" dirty="0"/>
              <a:t>Έκδοση διαθέσιμη </a:t>
            </a:r>
            <a:r>
              <a:rPr lang="el-GR" sz="2000" dirty="0">
                <a:hlinkClick r:id="rId3"/>
              </a:rPr>
              <a:t>εδώ</a:t>
            </a:r>
            <a:r>
              <a:rPr lang="el-GR" sz="2000" dirty="0"/>
              <a:t>.</a:t>
            </a:r>
          </a:p>
          <a:p>
            <a:pPr marL="0" indent="0"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</a:t>
            </a:r>
            <a:r>
              <a:rPr lang="el-GR" sz="2000" dirty="0" err="1" smtClean="0"/>
              <a:t>Πανεπιστήμιον</a:t>
            </a:r>
            <a:r>
              <a:rPr lang="el-GR" sz="2000" dirty="0" smtClean="0"/>
              <a:t> Αθηνών</a:t>
            </a:r>
            <a:r>
              <a:rPr lang="en-US" sz="2000" dirty="0" smtClean="0"/>
              <a:t>, </a:t>
            </a:r>
            <a:r>
              <a:rPr lang="el-GR" sz="2000" dirty="0" err="1" smtClean="0"/>
              <a:t>Μαθιόπουλος</a:t>
            </a:r>
            <a:r>
              <a:rPr lang="el-GR" sz="2000" dirty="0" smtClean="0"/>
              <a:t> </a:t>
            </a:r>
            <a:r>
              <a:rPr lang="el-GR" sz="2000" dirty="0" smtClean="0"/>
              <a:t>Παναγιώτης 2015. </a:t>
            </a:r>
            <a:r>
              <a:rPr lang="el-GR" sz="2000" dirty="0"/>
              <a:t>Παναγιώτης </a:t>
            </a:r>
            <a:r>
              <a:rPr lang="el-GR" sz="2000" dirty="0" err="1"/>
              <a:t>Μαθιόπουλος</a:t>
            </a:r>
            <a:r>
              <a:rPr lang="el-GR" sz="2000" dirty="0"/>
              <a:t>. </a:t>
            </a:r>
            <a:r>
              <a:rPr lang="el-GR" sz="2000" dirty="0" smtClean="0"/>
              <a:t>«Ψηφιακές Επικοινωνίες, Εισαγωγή».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2015.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</a:t>
            </a:r>
            <a:r>
              <a:rPr lang="en-US" sz="2000" dirty="0" smtClean="0">
                <a:hlinkClick r:id="rId3"/>
              </a:rPr>
              <a:t>opencourses.uoa.gr/courses/DI38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5760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856984" cy="51125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"</a:t>
            </a:r>
            <a:r>
              <a:rPr lang="el-GR" sz="2000" dirty="0"/>
              <a:t>Η δομή και οργάνωση της παρουσίασης, καθώς και το υπόλοιπο περιεχόμενο, αποτελούν πνευματική ιδιοκτησία του συγγραφέα και του Πανεπιστημίου Αθηνών και διατίθενται με άδεια </a:t>
            </a:r>
            <a:r>
              <a:rPr lang="el-GR" sz="2000" dirty="0" err="1"/>
              <a:t>Creative</a:t>
            </a:r>
            <a:r>
              <a:rPr lang="el-GR" sz="2000" dirty="0"/>
              <a:t> </a:t>
            </a:r>
            <a:r>
              <a:rPr lang="el-GR" sz="2000" dirty="0" err="1"/>
              <a:t>Commons</a:t>
            </a:r>
            <a:r>
              <a:rPr lang="el-GR" sz="2000" dirty="0"/>
              <a:t> Αναφορά Μη Εμπορική Χρήση Παρόμοια Διανομή Έκδοση 4.0 ή μεταγενέστερη.</a:t>
            </a:r>
            <a:br>
              <a:rPr lang="el-GR" sz="2000" dirty="0"/>
            </a:b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/>
              <a:t>Οι Εικόνες/Σχήματα/Διαγράμματα/φωτογραφίες που περιέχονται στην παρουσίαση αποτελούν πνευματική ιδιοκτησία τρίτων. </a:t>
            </a:r>
            <a:endParaRPr lang="el-GR" sz="2000" dirty="0" smtClean="0"/>
          </a:p>
          <a:p>
            <a:pPr lvl="1"/>
            <a:r>
              <a:rPr lang="el-GR" sz="2000" dirty="0"/>
              <a:t>Τηλεπικοινωνιακά Συστήματα, Γ. Κ. Καραγιαννίδης, ΕΚΔΟΣΕΙΣ ΤΖΙΟΛΑ, 2η Έκδοση, 2010</a:t>
            </a:r>
          </a:p>
          <a:p>
            <a:pPr lvl="1"/>
            <a:r>
              <a:rPr lang="el-GR" sz="2000" dirty="0"/>
              <a:t>Τηλεπικοινωνιακά Συστήματα, J. </a:t>
            </a:r>
            <a:r>
              <a:rPr lang="el-GR" sz="2000" dirty="0" err="1"/>
              <a:t>Proakis</a:t>
            </a:r>
            <a:r>
              <a:rPr lang="el-GR" sz="2000" dirty="0"/>
              <a:t> και M. </a:t>
            </a:r>
            <a:r>
              <a:rPr lang="el-GR" sz="2000" dirty="0" err="1"/>
              <a:t>Salehi</a:t>
            </a:r>
            <a:r>
              <a:rPr lang="el-GR" sz="2000" dirty="0"/>
              <a:t>, ΕΚΔΟΣΕΙΣ ΕΤΑΙΡΕΙΑΣ ΑΞΙΟΠΟΙΗΣΕΩΣ ΚΑΙ ΔΙΑΧΕΙΡΙΣΕΩΣ ΤΗΣ ΠΕΡΙΟΥΣΙΑΣ ΤΟΥ ΠΑΝΕΠΙΣΤΗΜΙΟΥ ΑΘΗΝΩΝ, 2003</a:t>
            </a:r>
          </a:p>
          <a:p>
            <a:pPr marL="0" indent="0">
              <a:buNone/>
            </a:pPr>
            <a:r>
              <a:rPr lang="el-GR" sz="2000" dirty="0" smtClean="0"/>
              <a:t>Απαγορεύεται </a:t>
            </a:r>
            <a:r>
              <a:rPr lang="el-GR" sz="2000" dirty="0"/>
              <a:t>η αναπαραγωγή, αναδημοσίευση και διάθεσή τους στο κοινό με οποιονδήποτε τρόπο χωρίς τη λήψη άδειας από τους δικαιούχους. </a:t>
            </a:r>
            <a:r>
              <a:rPr lang="el-GR" sz="2000" dirty="0" smtClean="0"/>
              <a:t>"</a:t>
            </a:r>
            <a:endParaRPr lang="el-GR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Πληροφορίες Μαθήματος Ι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b="1" dirty="0"/>
              <a:t>Διδάσκων:  </a:t>
            </a:r>
            <a:r>
              <a:rPr lang="el-GR" dirty="0" err="1"/>
              <a:t>Καθ</a:t>
            </a:r>
            <a:r>
              <a:rPr lang="el-GR" dirty="0"/>
              <a:t>. Παναγιώτης </a:t>
            </a:r>
            <a:r>
              <a:rPr lang="el-GR" dirty="0" err="1"/>
              <a:t>Μαθιόπουλος</a:t>
            </a:r>
            <a:r>
              <a:rPr lang="el-GR" dirty="0"/>
              <a:t> (</a:t>
            </a:r>
            <a:r>
              <a:rPr lang="el-GR" dirty="0" err="1"/>
              <a:t>Prof</a:t>
            </a:r>
            <a:r>
              <a:rPr lang="el-GR" dirty="0"/>
              <a:t>. P. </a:t>
            </a:r>
            <a:r>
              <a:rPr lang="el-GR" dirty="0" err="1"/>
              <a:t>Takis</a:t>
            </a:r>
            <a:r>
              <a:rPr lang="el-GR" dirty="0"/>
              <a:t> </a:t>
            </a:r>
            <a:r>
              <a:rPr lang="el-GR" dirty="0" err="1"/>
              <a:t>Mathiopoulos</a:t>
            </a:r>
            <a:r>
              <a:rPr lang="el-GR" dirty="0"/>
              <a:t>)  </a:t>
            </a:r>
          </a:p>
          <a:p>
            <a:r>
              <a:rPr lang="el-GR" b="1" dirty="0"/>
              <a:t>e-</a:t>
            </a:r>
            <a:r>
              <a:rPr lang="el-GR" b="1" dirty="0" err="1"/>
              <a:t>mail</a:t>
            </a:r>
            <a:r>
              <a:rPr lang="el-GR" b="1" dirty="0"/>
              <a:t>:</a:t>
            </a:r>
            <a:r>
              <a:rPr lang="el-GR" dirty="0"/>
              <a:t> mathio@di.uoa.gr  URL: http://cgi.di.uoa.gr/~mathio/</a:t>
            </a:r>
          </a:p>
          <a:p>
            <a:r>
              <a:rPr lang="el-GR" b="1" dirty="0"/>
              <a:t>Ώρες γραφείου: </a:t>
            </a:r>
            <a:r>
              <a:rPr lang="el-GR" dirty="0"/>
              <a:t>Παρασκευή  15:00 -17:00</a:t>
            </a:r>
          </a:p>
          <a:p>
            <a:r>
              <a:rPr lang="el-GR" dirty="0"/>
              <a:t>Πληροφορίες για το μάθημα θα δίνονται στο e-</a:t>
            </a:r>
            <a:r>
              <a:rPr lang="el-GR" dirty="0" err="1"/>
              <a:t>class</a:t>
            </a:r>
            <a:r>
              <a:rPr lang="el-GR" dirty="0"/>
              <a:t>  (http://eclass.uoa.gr/)</a:t>
            </a:r>
          </a:p>
          <a:p>
            <a:r>
              <a:rPr lang="el-GR" b="1" dirty="0"/>
              <a:t>Συνεργάτες: </a:t>
            </a:r>
            <a:r>
              <a:rPr lang="el-GR" dirty="0"/>
              <a:t>?</a:t>
            </a:r>
          </a:p>
          <a:p>
            <a:r>
              <a:rPr lang="el-GR" b="1" dirty="0"/>
              <a:t>Βιβλιογραφία:</a:t>
            </a:r>
            <a:r>
              <a:rPr lang="el-GR" dirty="0"/>
              <a:t> Βιβλίο μαθήματος: ΤΗΛΕΠΙΚΟΙΝΩΝΙΑΚΑ ΣΥΣΤΗΜΑΤΑ – </a:t>
            </a:r>
            <a:r>
              <a:rPr lang="el-GR" dirty="0" smtClean="0"/>
              <a:t>2η </a:t>
            </a:r>
            <a:r>
              <a:rPr lang="el-GR" dirty="0"/>
              <a:t>Έκδοση (2012) Γ. Κ. Καραγιαννίδης </a:t>
            </a:r>
          </a:p>
          <a:p>
            <a:r>
              <a:rPr lang="el-GR" b="1" dirty="0"/>
              <a:t>Διδασκαλία:</a:t>
            </a:r>
            <a:r>
              <a:rPr lang="el-GR" dirty="0"/>
              <a:t> 2 ώρες θεωρία + 1 ώρα Συμπλήρωμα της Θεωρίας-Ασκήσεις (Παρασκευή 10:00-13:00 – Αίθουσα ΣΤ)</a:t>
            </a:r>
          </a:p>
          <a:p>
            <a:r>
              <a:rPr lang="el-GR" b="1" dirty="0" smtClean="0"/>
              <a:t>Βαθμολογία:</a:t>
            </a:r>
            <a:r>
              <a:rPr lang="el-GR" dirty="0" smtClean="0"/>
              <a:t>  </a:t>
            </a:r>
            <a:r>
              <a:rPr lang="el-GR" dirty="0"/>
              <a:t>Μια τελική γραπτή </a:t>
            </a:r>
            <a:r>
              <a:rPr lang="el-GR" dirty="0" smtClean="0"/>
              <a:t>εξέταση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9262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Πληροφορίες Μαθήματος ΙΙ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/>
              <a:t>Κεφάλαιο </a:t>
            </a:r>
            <a:r>
              <a:rPr lang="el-GR" dirty="0" smtClean="0"/>
              <a:t>0: </a:t>
            </a:r>
            <a:r>
              <a:rPr lang="el-GR" dirty="0"/>
              <a:t>Εισαγωγή</a:t>
            </a:r>
          </a:p>
          <a:p>
            <a:r>
              <a:rPr lang="el-GR" dirty="0"/>
              <a:t>Κεφάλαιο </a:t>
            </a:r>
            <a:r>
              <a:rPr lang="el-GR" dirty="0" smtClean="0"/>
              <a:t>6: </a:t>
            </a:r>
            <a:r>
              <a:rPr lang="el-GR" dirty="0"/>
              <a:t>Ψηφιακή Εκπομπή και Λήψη (Θα διδαχτεί ως γνωστή ύλη) </a:t>
            </a:r>
          </a:p>
          <a:p>
            <a:r>
              <a:rPr lang="el-GR" dirty="0"/>
              <a:t>Κεφάλαιο 7: Ψηφιακή Διαμόρφωση</a:t>
            </a:r>
          </a:p>
          <a:p>
            <a:r>
              <a:rPr lang="el-GR" dirty="0"/>
              <a:t>Κεφάλαιο 8: Ψηφιακές Διαμορφώσεις Υψηλής Φασματικής Αποδοτικότητας</a:t>
            </a:r>
          </a:p>
          <a:p>
            <a:r>
              <a:rPr lang="el-GR" dirty="0"/>
              <a:t>Κεφάλαιο 9: Ψηφιακές Επικοινωνίες σε Κανάλια με </a:t>
            </a:r>
            <a:r>
              <a:rPr lang="el-GR" dirty="0" err="1"/>
              <a:t>Διασυμβολική</a:t>
            </a:r>
            <a:r>
              <a:rPr lang="el-GR" dirty="0"/>
              <a:t> Παρεμβολή  </a:t>
            </a:r>
          </a:p>
          <a:p>
            <a:r>
              <a:rPr lang="el-GR" dirty="0"/>
              <a:t>Κεφάλαιο 6: Ο Συγχρονισμός στις Ψηφιακές Επικοινωνίες</a:t>
            </a:r>
          </a:p>
        </p:txBody>
      </p:sp>
    </p:spTree>
    <p:extLst>
      <p:ext uri="{BB962C8B-B14F-4D97-AF65-F5344CB8AC3E}">
        <p14:creationId xmlns:p14="http://schemas.microsoft.com/office/powerpoint/2010/main" val="339277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Τηλεπικοινωνιακά </a:t>
            </a:r>
            <a:r>
              <a:rPr lang="el-GR" dirty="0" smtClean="0"/>
              <a:t>Συστήματα (1)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/>
              <a:t>Τα τηλεπικοινωνιακά συστήματα έχουν στόχο την μετάδοση πληροφορίας από ένα σημείο σε ένα άλλο.</a:t>
            </a:r>
          </a:p>
          <a:p>
            <a:r>
              <a:rPr lang="el-GR" dirty="0"/>
              <a:t>Για την αποθήκευση και μετάδοση της πληροφορίας χρησιμοποιούν μεταβαλλόμενα ρεύματα και τάσεις (μεταβαλλόμενα ηλεκτρομαγνητικά πεδία).</a:t>
            </a:r>
          </a:p>
          <a:p>
            <a:r>
              <a:rPr lang="el-GR" dirty="0"/>
              <a:t>Χρησιμοποιούνται διάφορα μέσα για τη μετάδοση των σημάτων, όπως</a:t>
            </a:r>
          </a:p>
          <a:p>
            <a:pPr lvl="1"/>
            <a:r>
              <a:rPr lang="el-GR" dirty="0"/>
              <a:t>χάλκινα καλώδια (συστρεφόμενου ζεύγους, ομοαξονικά καλώδια...)</a:t>
            </a:r>
          </a:p>
          <a:p>
            <a:pPr lvl="1"/>
            <a:r>
              <a:rPr lang="el-GR" dirty="0"/>
              <a:t>κυματοδηγοί</a:t>
            </a:r>
          </a:p>
          <a:p>
            <a:pPr lvl="1"/>
            <a:r>
              <a:rPr lang="el-GR" dirty="0"/>
              <a:t>οπτικές ίνες</a:t>
            </a:r>
          </a:p>
          <a:p>
            <a:pPr lvl="1"/>
            <a:r>
              <a:rPr lang="el-GR" dirty="0" smtClean="0"/>
              <a:t>ασύρματα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7786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Τηλεπικοινωνιακά </a:t>
            </a:r>
            <a:r>
              <a:rPr lang="el-GR" dirty="0" smtClean="0"/>
              <a:t>Συστήματα (2)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Τα σήματα προσαρμόζονται στο μέσο μετάδοσης μέσω της διαμόρφωσης (</a:t>
            </a:r>
            <a:r>
              <a:rPr lang="el-GR" dirty="0" err="1"/>
              <a:t>modulation</a:t>
            </a:r>
            <a:r>
              <a:rPr lang="el-GR" dirty="0"/>
              <a:t>) και της κωδικοποίησης (</a:t>
            </a:r>
            <a:r>
              <a:rPr lang="el-GR" dirty="0" err="1"/>
              <a:t>coding</a:t>
            </a:r>
            <a:r>
              <a:rPr lang="el-GR" dirty="0"/>
              <a:t>).</a:t>
            </a:r>
          </a:p>
          <a:p>
            <a:r>
              <a:rPr lang="el-GR" dirty="0"/>
              <a:t>Οι τεχνικές διαμόρφωσης και κωδικοποίησης επιλέγονται με βάση</a:t>
            </a:r>
          </a:p>
          <a:p>
            <a:pPr lvl="1"/>
            <a:r>
              <a:rPr lang="el-GR" dirty="0"/>
              <a:t>το μέσο μετάδοσης</a:t>
            </a:r>
          </a:p>
          <a:p>
            <a:pPr lvl="1"/>
            <a:r>
              <a:rPr lang="el-GR" dirty="0"/>
              <a:t>Την πηγή πληροφορίας (στατιστική, τον ρυθμό μετάδοσης (</a:t>
            </a:r>
            <a:r>
              <a:rPr lang="el-GR" dirty="0" err="1"/>
              <a:t>rate</a:t>
            </a:r>
            <a:r>
              <a:rPr lang="el-GR" dirty="0"/>
              <a:t>) – ποιότητα επικοινωνίας (Quality of </a:t>
            </a:r>
            <a:r>
              <a:rPr lang="el-GR" dirty="0" err="1"/>
              <a:t>Service-QoS</a:t>
            </a:r>
            <a:r>
              <a:rPr lang="el-G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6971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Παράμετροι στα τηλεπικοινωνιακά </a:t>
            </a:r>
            <a:r>
              <a:rPr lang="el-GR" dirty="0" smtClean="0"/>
              <a:t>συστήματα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/>
              <a:t>Χρόνος μετάδοσης του μηνύματος (1 </a:t>
            </a:r>
            <a:r>
              <a:rPr lang="el-GR" dirty="0" err="1"/>
              <a:t>msec</a:t>
            </a:r>
            <a:r>
              <a:rPr lang="el-GR" dirty="0"/>
              <a:t>, 1 </a:t>
            </a:r>
            <a:r>
              <a:rPr lang="el-GR" dirty="0" err="1"/>
              <a:t>sec</a:t>
            </a:r>
            <a:r>
              <a:rPr lang="el-GR" dirty="0"/>
              <a:t>). Π.χ. η φωνή μέσω κινητής τηλεφωνίας μεταδίδεται σε </a:t>
            </a:r>
            <a:r>
              <a:rPr lang="el-GR" dirty="0" err="1"/>
              <a:t>msec</a:t>
            </a:r>
            <a:r>
              <a:rPr lang="el-GR" dirty="0"/>
              <a:t>. Μέσω δορυφόρου ο χρόνος μετάδοσης αυξάνεται σημαντικά</a:t>
            </a:r>
          </a:p>
          <a:p>
            <a:r>
              <a:rPr lang="el-GR" dirty="0"/>
              <a:t>Ποσότητα μεταδιδόμενης πληροφορίας (1 λέξη, ένα κείμενο, μια φωτογραφία κλπ.)</a:t>
            </a:r>
          </a:p>
          <a:p>
            <a:r>
              <a:rPr lang="el-GR" dirty="0"/>
              <a:t>Ρυθμός μετάδοσης της πληροφορίας (ποσότητα πληροφορίας στη μονάδα του χρόνου). π.χ. Με τα σήματα </a:t>
            </a:r>
            <a:r>
              <a:rPr lang="el-GR" dirty="0" err="1"/>
              <a:t>Morse</a:t>
            </a:r>
            <a:r>
              <a:rPr lang="el-GR" dirty="0"/>
              <a:t> μεταδίδουμε 10 λέξεις ανά </a:t>
            </a:r>
            <a:r>
              <a:rPr lang="el-GR" dirty="0" err="1"/>
              <a:t>sec</a:t>
            </a:r>
            <a:r>
              <a:rPr lang="el-GR" dirty="0"/>
              <a:t>. Με </a:t>
            </a:r>
            <a:r>
              <a:rPr lang="el-GR" dirty="0" err="1"/>
              <a:t>Εthernet</a:t>
            </a:r>
            <a:r>
              <a:rPr lang="el-GR" dirty="0"/>
              <a:t> μερικές εκατοντάδες </a:t>
            </a:r>
            <a:r>
              <a:rPr lang="el-GR" dirty="0" err="1"/>
              <a:t>Mb</a:t>
            </a:r>
            <a:r>
              <a:rPr lang="el-GR" dirty="0"/>
              <a:t>/</a:t>
            </a:r>
            <a:r>
              <a:rPr lang="el-GR" dirty="0" err="1"/>
              <a:t>sec</a:t>
            </a:r>
            <a:endParaRPr lang="el-GR" dirty="0"/>
          </a:p>
          <a:p>
            <a:r>
              <a:rPr lang="el-GR" dirty="0"/>
              <a:t>Ποιότητα επικοινωνίας (Quality-of-</a:t>
            </a:r>
            <a:r>
              <a:rPr lang="el-GR" dirty="0" err="1"/>
              <a:t>Service</a:t>
            </a:r>
            <a:r>
              <a:rPr lang="el-GR" dirty="0"/>
              <a:t>, </a:t>
            </a:r>
            <a:r>
              <a:rPr lang="el-GR" dirty="0" err="1"/>
              <a:t>QoS</a:t>
            </a:r>
            <a:r>
              <a:rPr lang="el-GR" dirty="0"/>
              <a:t>)</a:t>
            </a:r>
          </a:p>
          <a:p>
            <a:r>
              <a:rPr lang="el-GR" dirty="0"/>
              <a:t>Δυνατότητα διόρθωσης λαθών</a:t>
            </a:r>
          </a:p>
          <a:p>
            <a:r>
              <a:rPr lang="el-GR" dirty="0"/>
              <a:t>Κατανάλωση </a:t>
            </a:r>
            <a:r>
              <a:rPr lang="el-GR" dirty="0" smtClean="0"/>
              <a:t>ενέργειας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217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Πηγές </a:t>
            </a:r>
            <a:r>
              <a:rPr lang="el-GR" dirty="0" smtClean="0"/>
              <a:t>πληροφορίας</a:t>
            </a:r>
            <a:endParaRPr lang="el-GR" dirty="0"/>
          </a:p>
        </p:txBody>
      </p:sp>
      <p:sp>
        <p:nvSpPr>
          <p:cNvPr id="10" name="Θέση περιεχομένου 9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Αναλογικές πηγές πληροφορίας:</a:t>
            </a:r>
          </a:p>
          <a:p>
            <a:pPr lvl="1"/>
            <a:r>
              <a:rPr lang="el-GR" dirty="0"/>
              <a:t>Το σήμα ενός μικροφώνου</a:t>
            </a:r>
          </a:p>
          <a:p>
            <a:pPr lvl="1"/>
            <a:r>
              <a:rPr lang="el-GR" dirty="0"/>
              <a:t>Το σήμα μιας αναλογικής τηλεοπτικής </a:t>
            </a:r>
            <a:r>
              <a:rPr lang="el-GR" dirty="0" smtClean="0"/>
              <a:t>κάμερας</a:t>
            </a:r>
            <a:endParaRPr lang="el-GR" dirty="0"/>
          </a:p>
          <a:p>
            <a:r>
              <a:rPr lang="el-GR" dirty="0"/>
              <a:t>Ψηφιακές πηγές πληροφορίας:</a:t>
            </a:r>
          </a:p>
          <a:p>
            <a:pPr lvl="1"/>
            <a:r>
              <a:rPr lang="el-GR" dirty="0"/>
              <a:t>Υπολογιστές</a:t>
            </a:r>
          </a:p>
          <a:p>
            <a:pPr lvl="1"/>
            <a:r>
              <a:rPr lang="el-GR" dirty="0"/>
              <a:t>Ψηφιακή λήψη</a:t>
            </a:r>
          </a:p>
          <a:p>
            <a:endParaRPr lang="el-GR" dirty="0"/>
          </a:p>
        </p:txBody>
      </p:sp>
      <p:graphicFrame>
        <p:nvGraphicFramePr>
          <p:cNvPr id="13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34415082"/>
              </p:ext>
            </p:extLst>
          </p:nvPr>
        </p:nvGraphicFramePr>
        <p:xfrm>
          <a:off x="4648199" y="1833418"/>
          <a:ext cx="4038600" cy="209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Bitmap Image" r:id="rId3" imgW="6504762" imgH="3381847" progId="Paint.Picture">
                  <p:embed/>
                </p:oleObj>
              </mc:Choice>
              <mc:Fallback>
                <p:oleObj name="Bitmap Image" r:id="rId3" imgW="6504762" imgH="338184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199" y="1833418"/>
                        <a:ext cx="4038600" cy="209963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656" y="4348836"/>
            <a:ext cx="4103687" cy="1631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82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2923</TotalTime>
  <Words>1173</Words>
  <Application>Microsoft Office PowerPoint</Application>
  <PresentationFormat>On-screen Show (4:3)</PresentationFormat>
  <Paragraphs>188</Paragraphs>
  <Slides>34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ＭＳ Ｐゴシック</vt:lpstr>
      <vt:lpstr>Arial</vt:lpstr>
      <vt:lpstr>Calibri</vt:lpstr>
      <vt:lpstr>Times New Roman</vt:lpstr>
      <vt:lpstr>Wingdings</vt:lpstr>
      <vt:lpstr>Θέμα του Office</vt:lpstr>
      <vt:lpstr>Bitmap Image</vt:lpstr>
      <vt:lpstr>Ψηφιακές Επικοινωνίες</vt:lpstr>
      <vt:lpstr>Εισαγωγή</vt:lpstr>
      <vt:lpstr>Διδάσκων</vt:lpstr>
      <vt:lpstr>Πληροφορίες Μαθήματος Ι</vt:lpstr>
      <vt:lpstr>Πληροφορίες Μαθήματος ΙΙ</vt:lpstr>
      <vt:lpstr>Τηλεπικοινωνιακά Συστήματα (1)</vt:lpstr>
      <vt:lpstr>Τηλεπικοινωνιακά Συστήματα (2)</vt:lpstr>
      <vt:lpstr>Παράμετροι στα τηλεπικοινωνιακά συστήματα</vt:lpstr>
      <vt:lpstr>Πηγές πληροφορίας</vt:lpstr>
      <vt:lpstr>Αναλογικά σήματα – Ψηφιακά σήματα</vt:lpstr>
      <vt:lpstr>Βασικό αναλογικό σύστημα επικοινωνίας</vt:lpstr>
      <vt:lpstr>Αναλογικές Διαμορφώσεις ΑΜ – FM</vt:lpstr>
      <vt:lpstr>Διαμόρφωση</vt:lpstr>
      <vt:lpstr>Ψηφιακό σύστημα επικοινωνίας</vt:lpstr>
      <vt:lpstr>Μετατροπή επιπέδων σε bits</vt:lpstr>
      <vt:lpstr>Αντιστοιχία bits σε κυματομορφές</vt:lpstr>
      <vt:lpstr>Ψηφιακές Επικοινωνίες </vt:lpstr>
      <vt:lpstr>Πλεονεκτήματα των ψηφιακών συστημάτων</vt:lpstr>
      <vt:lpstr>Μειονεκτήματα των ψηφιακών συστημάτων</vt:lpstr>
      <vt:lpstr>Κριτήρια αξιολόγησης (1) </vt:lpstr>
      <vt:lpstr>Κριτήρια αξιολόγησης (2)</vt:lpstr>
      <vt:lpstr>Ψηφιακό σύστημα επικοινωνίας</vt:lpstr>
      <vt:lpstr>Ψηφιακό σύστημα επικοινωνίας – Πομπός</vt:lpstr>
      <vt:lpstr>Κανάλι</vt:lpstr>
      <vt:lpstr>Ψηφιακό σύστημα επικοινωνίας – Δέκτης</vt:lpstr>
      <vt:lpstr>Ψηφιακές Διαμορφώσεις – Πρώτη γεύση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Uoa</cp:lastModifiedBy>
  <cp:revision>192</cp:revision>
  <dcterms:created xsi:type="dcterms:W3CDTF">2012-09-06T09:03:05Z</dcterms:created>
  <dcterms:modified xsi:type="dcterms:W3CDTF">2016-02-16T09:17:28Z</dcterms:modified>
</cp:coreProperties>
</file>