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6" r:id="rId59"/>
    <p:sldId id="397" r:id="rId60"/>
    <p:sldId id="398" r:id="rId61"/>
    <p:sldId id="399" r:id="rId62"/>
    <p:sldId id="280" r:id="rId63"/>
    <p:sldId id="290" r:id="rId64"/>
    <p:sldId id="335" r:id="rId65"/>
    <p:sldId id="336" r:id="rId66"/>
    <p:sldId id="337" r:id="rId67"/>
    <p:sldId id="338" r:id="rId68"/>
    <p:sldId id="339" r:id="rId6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280"/>
            <p14:sldId id="290"/>
            <p14:sldId id="335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66" d="100"/>
          <a:sy n="66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9/3/2015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+mn-cs"/>
              </a:rPr>
              <a:t> Πληροφορική στην Εκπαίδευση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TrGy-MFaLo" TargetMode="External"/><Relationship Id="rId2" Type="http://schemas.openxmlformats.org/officeDocument/2006/relationships/hyperlink" Target="http://punya.educ.msu.edu/publications/journal_articles/mishra-koehler-tcr200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ZpcRmw" TargetMode="External"/><Relationship Id="rId2" Type="http://schemas.openxmlformats.org/officeDocument/2006/relationships/hyperlink" Target="http://ebooks.edu.gr/new/p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jTNlY6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punya.educ.msu.edu/publications/journal_articles/mishra-koehler-tcr2006.pdf" TargetMode="External"/><Relationship Id="rId2" Type="http://schemas.openxmlformats.org/officeDocument/2006/relationships/hyperlink" Target="http://ebooks.edu.gr/2013/classcoursespdf.php?classcode=DSGL-A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10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Διδακτική της Πληροφορικής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Προγράμματα Σπουδών Πληροφορικής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Μ. </a:t>
            </a:r>
            <a:r>
              <a:rPr lang="el-GR" sz="2800" dirty="0" err="1" smtClean="0"/>
              <a:t>Γρηγοριάδου</a:t>
            </a:r>
            <a:r>
              <a:rPr lang="el-GR" sz="2800" dirty="0" smtClean="0"/>
              <a:t>, Α. </a:t>
            </a:r>
            <a:r>
              <a:rPr lang="el-GR" sz="2800" dirty="0" err="1" smtClean="0"/>
              <a:t>Γόγουλου</a:t>
            </a:r>
            <a:r>
              <a:rPr lang="el-GR" sz="2800" dirty="0" smtClean="0"/>
              <a:t>, Ε. </a:t>
            </a:r>
            <a:r>
              <a:rPr lang="el-GR" sz="2800" dirty="0" err="1" smtClean="0"/>
              <a:t>Γουλή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4624"/>
            <a:ext cx="7128000" cy="6378351"/>
          </a:xfrm>
        </p:spPr>
      </p:pic>
    </p:spTree>
    <p:extLst>
      <p:ext uri="{BB962C8B-B14F-4D97-AF65-F5344CB8AC3E}">
        <p14:creationId xmlns="" xmlns:p14="http://schemas.microsoft.com/office/powerpoint/2010/main" val="37936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332656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ΠΣ του Πληροφορικού </a:t>
            </a:r>
            <a:r>
              <a:rPr lang="el-GR" sz="3600" b="1" dirty="0" err="1" smtClean="0"/>
              <a:t>Γραμματισμού</a:t>
            </a:r>
            <a:r>
              <a:rPr lang="el-GR" sz="3600" b="1" dirty="0" smtClean="0"/>
              <a:t> και των ΤΠΕ : σχέδια εργασίας-έρευνας (</a:t>
            </a:r>
            <a:r>
              <a:rPr lang="en-US" sz="3600" b="1" dirty="0" smtClean="0"/>
              <a:t>projects</a:t>
            </a:r>
            <a:r>
              <a:rPr lang="el-GR" sz="3600" b="1" dirty="0" smtClean="0"/>
              <a:t>) </a:t>
            </a:r>
            <a:endParaRPr lang="el-G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5950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Διάρκεια: 14-16 διδακτικές ώρες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Ποικίλα εργαλεία των ΤΠΕ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λογισμικά γενικής χρήσης, επεξεργασίας και ανάπτυξης πολυμέσων, εκπαιδευτικά περιβάλλοντα προγραμματισμού και ρομποτικής, εκπαιδευτικά λογισμικά (εννοιολογική χαρτογράφηση, προσομοιώσεις κ.λπ.), πηγές στον Παγκόσμιο Ιστό πληροφοριών (</a:t>
            </a:r>
            <a:r>
              <a:rPr lang="el-GR" sz="2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ιστοεξερευνήσεις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υπηρεσίες και εφαρμογές Web 2.0 (</a:t>
            </a:r>
            <a:r>
              <a:rPr lang="el-GR" sz="2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wikis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l-GR" sz="2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blogs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ηλεκτρονικές συζητήσεις, εργαλεία διαμοίρασης, επικοινωνίας κ.λπ.)</a:t>
            </a:r>
          </a:p>
        </p:txBody>
      </p:sp>
    </p:spTree>
    <p:extLst>
      <p:ext uri="{BB962C8B-B14F-4D97-AF65-F5344CB8AC3E}">
        <p14:creationId xmlns="" xmlns:p14="http://schemas.microsoft.com/office/powerpoint/2010/main" val="36181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358378" cy="990600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ΠΣ του Πληροφορικού </a:t>
            </a:r>
            <a:r>
              <a:rPr lang="el-GR" sz="3600" b="1" dirty="0" err="1" smtClean="0"/>
              <a:t>Γραμματισμού</a:t>
            </a:r>
            <a:r>
              <a:rPr lang="el-GR" sz="3600" b="1" dirty="0" smtClean="0"/>
              <a:t> και των ΤΠΕ : σχεδιασμός δραστηριοτήτων</a:t>
            </a:r>
            <a:r>
              <a:rPr lang="el-GR" b="1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τεχνολογικά εργαλεία 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και </a:t>
            </a: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εκπαιδευτικό υλικό 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που θα χρησιμοποιηθούν κατά την υλοποίηση της δραστηριότητας</a:t>
            </a:r>
          </a:p>
          <a:p>
            <a:pPr>
              <a:spcAft>
                <a:spcPts val="600"/>
              </a:spcAft>
            </a:pP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μαθησιακή υποστήριξη 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l-GR" sz="2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scaffolding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που πρέπει να παρέχεται στους μαθητές, τόσο από τον εκπαιδευτικό όσο και από την κοινότητα των συμμετεχόντων μαθητών, μέσα από τα τεχνολογικά εργαλεία</a:t>
            </a:r>
          </a:p>
          <a:p>
            <a:pPr>
              <a:spcAft>
                <a:spcPts val="600"/>
              </a:spcAft>
            </a:pP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μαθησιακή δραστηριότητα που καλούνται να υλοποιήσουν οι μαθητές, η οποία θα πρέπει να ολοκληρώνεται με </a:t>
            </a: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ένα ψηφιακό έργο-παραδοτέο</a:t>
            </a:r>
            <a:endParaRPr lang="el-GR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3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νοηματοδοτούμενο</a:t>
            </a: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πλαίσιο 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που σχετίζεται με αντικείμενα της Πληροφορικής και των ΤΠΕ, τη σχολική και την κοινωνική ζωή</a:t>
            </a:r>
          </a:p>
        </p:txBody>
      </p:sp>
    </p:spTree>
    <p:extLst>
      <p:ext uri="{BB962C8B-B14F-4D97-AF65-F5344CB8AC3E}">
        <p14:creationId xmlns="" xmlns:p14="http://schemas.microsoft.com/office/powerpoint/2010/main" val="15982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ΠΣ του Πληροφορικού </a:t>
            </a:r>
            <a:r>
              <a:rPr lang="el-GR" b="1" dirty="0" err="1" smtClean="0"/>
              <a:t>Γραμματισμού</a:t>
            </a:r>
            <a:r>
              <a:rPr lang="el-GR" b="1" dirty="0" smtClean="0"/>
              <a:t> και των ΤΠΕ : </a:t>
            </a:r>
            <a:r>
              <a:rPr lang="el-GR" b="1" i="1" dirty="0" smtClean="0"/>
              <a:t>Καινοτομίες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Εργαστηριακό μάθημα (</a:t>
            </a: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περίοδοι 2 ωρών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Σπειροειδής προσέγγιση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Ανοιχτό ΠΣ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Ενεργός συμμετοχή κάθε μαθητή (</a:t>
            </a: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δραστηριότητες, σχέδια έρευνας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Ολοκληρωμένα ψηφιακά έργα μαθητών - </a:t>
            </a: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ηλεκτρονικός φάκελος 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e-portfolio)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μαθητή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 αξιολόγηση των μαθητών δε γίνεται με συμβατικά τεστ ή διαγωνίσματα στο χαρτί αλλά από ποικίλες αναθέσεις (ασκήσεις, δραστηριότητες, σχέδια έρευνας, ηλεκτρονικά διαγωνίσματα στον υπολογιστή)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7311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Νέο Λύκειο: </a:t>
            </a:r>
            <a:r>
              <a:rPr lang="el-GR" b="1" i="1" dirty="0" smtClean="0"/>
              <a:t>Αλλαγές: Α’  Λυκείου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http://didefth.gr/lows/fek_2014_932b.pdf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Μάθημα Επιλογής (</a:t>
            </a:r>
            <a:r>
              <a:rPr lang="el-GR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 ωρών/</a:t>
            </a:r>
            <a:r>
              <a:rPr lang="el-GR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εβδ</a:t>
            </a:r>
            <a:r>
              <a:rPr lang="el-G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l-G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400" dirty="0" smtClean="0"/>
              <a:t>Σκοπός του μαθήματος είναι να βοηθήσει τους μαθητές να συμπληρώσουν και να εμβαθύνουν τις γνώσεις, δεξιότητες και στάσεις τους στην αξιοποίηση </a:t>
            </a:r>
          </a:p>
          <a:p>
            <a:pPr marL="539750" lvl="1" indent="0"/>
            <a:r>
              <a:rPr lang="el-GR" sz="2400" dirty="0" smtClean="0"/>
              <a:t>    υπολογιστικών συστημάτων, </a:t>
            </a:r>
          </a:p>
          <a:p>
            <a:pPr marL="900113" lvl="1" indent="-360363"/>
            <a:r>
              <a:rPr lang="el-GR" sz="2400" dirty="0" smtClean="0"/>
              <a:t> Διαδικτυακών τεχνολογιών και εφαρμογών της Πληροφορικής στο σύγχρονο κόσμο ως </a:t>
            </a:r>
          </a:p>
          <a:p>
            <a:pPr>
              <a:buNone/>
            </a:pPr>
            <a:r>
              <a:rPr lang="el-GR" sz="2400" dirty="0" smtClean="0"/>
              <a:t>     εργαλείων μάθησης, σκέψης, έκφρασης, επικοινωνίας, εργασίας και συνεργασίας δια ζώσης και από απόσταση.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20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Νέο Λύκειο: </a:t>
            </a:r>
            <a:r>
              <a:rPr lang="el-GR" b="1" i="1" dirty="0" smtClean="0"/>
              <a:t>Αλλαγές: Α’  Λυκείου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50965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Θεματικές Ενότητες</a:t>
            </a:r>
          </a:p>
          <a:p>
            <a:pPr>
              <a:buNone/>
            </a:pPr>
            <a:r>
              <a:rPr lang="el-GR" sz="2400" dirty="0" smtClean="0"/>
              <a:t>1. Υλικό – Λογισμικό και Εφαρμογές (14 ώρες)</a:t>
            </a:r>
          </a:p>
          <a:p>
            <a:pPr lvl="1"/>
            <a:r>
              <a:rPr lang="el-GR" sz="2100" dirty="0" smtClean="0"/>
              <a:t>Το υπολογιστικό σύστημα</a:t>
            </a:r>
          </a:p>
          <a:p>
            <a:pPr lvl="1"/>
            <a:r>
              <a:rPr lang="el-GR" sz="2100" dirty="0" smtClean="0"/>
              <a:t>Τεχνολογικές εξελίξεις υλικού</a:t>
            </a:r>
          </a:p>
          <a:p>
            <a:pPr lvl="1"/>
            <a:r>
              <a:rPr lang="el-GR" sz="2100" dirty="0" smtClean="0"/>
              <a:t>Λογισμικό Συστήματος και Λογισμικό Εφαρμογών</a:t>
            </a:r>
          </a:p>
          <a:p>
            <a:pPr lvl="1"/>
            <a:r>
              <a:rPr lang="el-GR" sz="2100" dirty="0" smtClean="0"/>
              <a:t>Ταξινόμηση Λογισμικού</a:t>
            </a:r>
          </a:p>
          <a:p>
            <a:pPr lvl="1"/>
            <a:r>
              <a:rPr lang="el-GR" sz="2100" dirty="0" smtClean="0"/>
              <a:t>Ελεύθερο Λογισμικό – Λογισμικό Ανοιχτού Κώδικα</a:t>
            </a:r>
          </a:p>
          <a:p>
            <a:pPr lvl="1"/>
            <a:r>
              <a:rPr lang="el-GR" sz="2100" dirty="0" smtClean="0"/>
              <a:t>Διαχείριση ψηφιακού υλικού και </a:t>
            </a:r>
            <a:r>
              <a:rPr lang="el-GR" sz="2100" dirty="0" err="1" smtClean="0"/>
              <a:t>πολυμεσικές</a:t>
            </a:r>
            <a:r>
              <a:rPr lang="el-GR" sz="2100" dirty="0" smtClean="0"/>
              <a:t> εφαρμογές</a:t>
            </a:r>
          </a:p>
          <a:p>
            <a:pPr lvl="1"/>
            <a:r>
              <a:rPr lang="el-GR" sz="2100" dirty="0" smtClean="0"/>
              <a:t>Ηλεκτρονικό εμπόριο, δημοπρασίες. Αναζήτηση, προβολή και </a:t>
            </a:r>
            <a:r>
              <a:rPr lang="el-GR" sz="2100" dirty="0" err="1" smtClean="0"/>
              <a:t>δαιφήμιση</a:t>
            </a:r>
            <a:r>
              <a:rPr lang="el-GR" sz="2100" dirty="0" smtClean="0"/>
              <a:t> στο Διαδίκτυο</a:t>
            </a:r>
          </a:p>
          <a:p>
            <a:pPr lvl="1"/>
            <a:r>
              <a:rPr lang="el-GR" sz="2100" dirty="0" smtClean="0"/>
              <a:t>Εφαρμογές Ρομποτικής</a:t>
            </a:r>
          </a:p>
          <a:p>
            <a:pPr lvl="1"/>
            <a:r>
              <a:rPr lang="el-GR" sz="2100" dirty="0" smtClean="0"/>
              <a:t>Πνευματικά Δικαιώματα και Άδειες Χρήσης</a:t>
            </a:r>
          </a:p>
          <a:p>
            <a:pPr lvl="1"/>
            <a:r>
              <a:rPr lang="el-GR" sz="2100" dirty="0" smtClean="0"/>
              <a:t>Κοινωνικές επιπτώσεις</a:t>
            </a:r>
          </a:p>
          <a:p>
            <a:endParaRPr lang="el-G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71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Νέο Λύκειο: </a:t>
            </a:r>
            <a:r>
              <a:rPr lang="el-GR" b="1" i="1" dirty="0" smtClean="0"/>
              <a:t>Αλλαγές: Α’  Λυκείου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31683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Θεματικές Ενότητες</a:t>
            </a:r>
          </a:p>
          <a:p>
            <a:pPr>
              <a:buNone/>
            </a:pPr>
            <a:r>
              <a:rPr lang="el-GR" sz="2400" dirty="0" smtClean="0"/>
              <a:t>2. Προγραμματιστικά Περιβάλλοντα – Δημιουργία Εφαρμογών (12 ώρες)</a:t>
            </a:r>
          </a:p>
          <a:p>
            <a:pPr lvl="1"/>
            <a:r>
              <a:rPr lang="el-GR" sz="2100" dirty="0" smtClean="0"/>
              <a:t>Κύκλος Ανάπτυξης Ζωής Εφαρμογών</a:t>
            </a:r>
          </a:p>
          <a:p>
            <a:pPr lvl="1"/>
            <a:r>
              <a:rPr lang="el-GR" sz="2100" dirty="0" smtClean="0"/>
              <a:t>Περιβάλλοντα Ανάπτυξης Εφαρμογών</a:t>
            </a:r>
          </a:p>
          <a:p>
            <a:pPr lvl="1"/>
            <a:r>
              <a:rPr lang="el-GR" sz="2100" dirty="0" smtClean="0"/>
              <a:t>Υλοποίηση εφαρμογής σε προγραμματιστικά περιβάλλοντα</a:t>
            </a:r>
          </a:p>
          <a:p>
            <a:endParaRPr lang="el-GR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653136"/>
            <a:ext cx="7992888" cy="81947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l-GR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Υλοποίηση ή τροποποίηση </a:t>
            </a:r>
            <a:r>
              <a:rPr kumimoji="0" lang="el-GR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μικροεφαρμογής</a:t>
            </a:r>
            <a:r>
              <a:rPr kumimoji="0" lang="el-GR" sz="23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σε χρήση </a:t>
            </a: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Inventor, Game Maker, Alice.</a:t>
            </a:r>
            <a:endParaRPr kumimoji="0" lang="el-G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0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Νέο Λύκειο: </a:t>
            </a:r>
            <a:r>
              <a:rPr lang="el-GR" b="1" i="1" dirty="0" smtClean="0"/>
              <a:t>Αλλαγές: Α’  Λυκείου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Θεματικές Ενότητες</a:t>
            </a:r>
          </a:p>
          <a:p>
            <a:pPr>
              <a:buNone/>
            </a:pPr>
            <a:r>
              <a:rPr lang="el-GR" sz="2400" dirty="0" smtClean="0"/>
              <a:t>3. Επικοινωνία και Διαδίκτυο (14 ώρες)</a:t>
            </a:r>
          </a:p>
          <a:p>
            <a:pPr lvl="1"/>
            <a:r>
              <a:rPr lang="el-GR" sz="2100" dirty="0" smtClean="0"/>
              <a:t>Δίκτυα υπολογιστών</a:t>
            </a:r>
          </a:p>
          <a:p>
            <a:pPr lvl="1"/>
            <a:r>
              <a:rPr lang="el-GR" sz="2100" dirty="0" smtClean="0"/>
              <a:t>Διαδίκτυο, </a:t>
            </a:r>
            <a:r>
              <a:rPr lang="en-US" sz="2100" dirty="0" smtClean="0"/>
              <a:t>Web 2.0 </a:t>
            </a:r>
            <a:r>
              <a:rPr lang="el-GR" sz="2100" dirty="0" smtClean="0"/>
              <a:t>και </a:t>
            </a:r>
            <a:r>
              <a:rPr lang="en-US" sz="2100" dirty="0" smtClean="0"/>
              <a:t>Web X.0</a:t>
            </a:r>
          </a:p>
          <a:p>
            <a:pPr lvl="1"/>
            <a:r>
              <a:rPr lang="el-GR" sz="2100" dirty="0" smtClean="0"/>
              <a:t>Υπηρεσίες και εφαρμογές Διαδικτύου</a:t>
            </a:r>
          </a:p>
          <a:p>
            <a:pPr lvl="1"/>
            <a:r>
              <a:rPr lang="el-GR" sz="2100" dirty="0" smtClean="0"/>
              <a:t>Εισαγωγή στην </a:t>
            </a:r>
            <a:r>
              <a:rPr lang="en-US" sz="2100" dirty="0" smtClean="0"/>
              <a:t>HTML</a:t>
            </a:r>
          </a:p>
          <a:p>
            <a:pPr lvl="1"/>
            <a:r>
              <a:rPr lang="el-GR" sz="2100" dirty="0" smtClean="0"/>
              <a:t>Η μάθηση στο Διαδίκτυο</a:t>
            </a:r>
          </a:p>
          <a:p>
            <a:pPr>
              <a:buNone/>
            </a:pPr>
            <a:r>
              <a:rPr lang="el-GR" sz="2400" dirty="0" smtClean="0"/>
              <a:t>4. Συνεργασία και Ασφάλεια στο Διαδίκτυο (14 ώρες)</a:t>
            </a:r>
          </a:p>
          <a:p>
            <a:pPr lvl="1"/>
            <a:r>
              <a:rPr lang="el-GR" sz="2100" dirty="0" smtClean="0"/>
              <a:t>Εφαρμογές νέφους</a:t>
            </a:r>
          </a:p>
          <a:p>
            <a:pPr lvl="1"/>
            <a:r>
              <a:rPr lang="el-GR" sz="2100" dirty="0" smtClean="0"/>
              <a:t>Τηλεργασία</a:t>
            </a:r>
          </a:p>
          <a:p>
            <a:pPr lvl="1"/>
            <a:r>
              <a:rPr lang="el-GR" sz="2100" dirty="0" smtClean="0"/>
              <a:t>Κοινωνικά δίκτυα</a:t>
            </a:r>
          </a:p>
          <a:p>
            <a:pPr lvl="1"/>
            <a:r>
              <a:rPr lang="el-GR" sz="2100" dirty="0" smtClean="0"/>
              <a:t>Ασφάλεια και Προστασία</a:t>
            </a:r>
          </a:p>
        </p:txBody>
      </p:sp>
    </p:spTree>
    <p:extLst>
      <p:ext uri="{BB962C8B-B14F-4D97-AF65-F5344CB8AC3E}">
        <p14:creationId xmlns="" xmlns:p14="http://schemas.microsoft.com/office/powerpoint/2010/main" val="34137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Νέο Λύκειο: </a:t>
            </a:r>
            <a:r>
              <a:rPr lang="el-GR" b="1" i="1" dirty="0" smtClean="0"/>
              <a:t>Αλλαγές: Β’  Λυκείου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43528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http://didefth.gr/lows/fek_2014_934b.pdf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Μάθημα Γενικής Παιδείας- Εργαστηριακό μάθημα (</a:t>
            </a:r>
            <a:r>
              <a:rPr lang="el-GR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ώρα/</a:t>
            </a:r>
            <a:r>
              <a:rPr lang="el-GR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εβδ</a:t>
            </a:r>
            <a:r>
              <a:rPr lang="el-GR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l-G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400" dirty="0" smtClean="0"/>
              <a:t>Σκοπός του μαθήματος είναι να γνωρίσουν οι μαθητές τομείς και θεμελιώδεις έννοιες της </a:t>
            </a:r>
            <a:r>
              <a:rPr lang="el-GR" sz="2400" b="1" dirty="0" smtClean="0"/>
              <a:t>Επιστήμης Υπολογιστών και Πληροφορικής</a:t>
            </a:r>
            <a:r>
              <a:rPr lang="el-GR" sz="2400" dirty="0" smtClean="0"/>
              <a:t> και να αναπτύξουν την αναλυτική και συνθετική τους σκέψη. Η προσέγγιση που ακολουθείται σχετίζεται με θέματα τόσο της Θεωρητικής όσο και της Εφαρμοσμένης Επιστήμης των Υπολογιστών. Με το πρώτο μέρος να καλύπτει θέματα της Θεωρητικής Επιστήμης των Υπολογιστών − από το Πρόβλημα στον Αλγόριθμο και από εκεί στον </a:t>
            </a:r>
            <a:r>
              <a:rPr lang="el-GR" sz="2400" b="1" dirty="0" smtClean="0"/>
              <a:t>Προγραμματισμό και τις Εφαρμογές το</a:t>
            </a:r>
            <a:r>
              <a:rPr lang="el-GR" sz="2400" dirty="0" smtClean="0"/>
              <a:t>υ − και το δεύτερο μέρος με την επισκόπηση </a:t>
            </a:r>
            <a:r>
              <a:rPr lang="el-GR" sz="2400" b="1" dirty="0" smtClean="0"/>
              <a:t>βασικών τομέων της Εφαρμοσμένης Επιστήμης των Υπολογιστών</a:t>
            </a:r>
            <a:r>
              <a:rPr lang="el-GR" sz="2400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878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Νέο Λύκειο: </a:t>
            </a:r>
            <a:r>
              <a:rPr lang="el-GR" b="1" i="1" dirty="0" smtClean="0"/>
              <a:t>Αλλαγές: Β’  Λυκείου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2406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Θεματικές Ενότητες</a:t>
            </a:r>
          </a:p>
          <a:p>
            <a:pPr marL="457200" indent="-457200">
              <a:buSzPct val="100000"/>
              <a:buAutoNum type="arabicPeriod"/>
            </a:pPr>
            <a:r>
              <a:rPr lang="el-GR" sz="2400" dirty="0" smtClean="0"/>
              <a:t>ΒΑΣΙΚΕΣ ΕΝΝΟΙΕΣ: Επιστήμη των Υπολογιστών </a:t>
            </a:r>
            <a:r>
              <a:rPr lang="el-GR" sz="2100" dirty="0" smtClean="0"/>
              <a:t>(1 ώρα)</a:t>
            </a:r>
          </a:p>
          <a:p>
            <a:pPr marL="457200" indent="-457200">
              <a:buSzPct val="100000"/>
              <a:buAutoNum type="arabicPeriod"/>
            </a:pPr>
            <a:r>
              <a:rPr lang="el-GR" sz="2400" dirty="0" smtClean="0"/>
              <a:t>ΘΕΜΑΤΑ ΘΕΩΡΗΤΙΚΗΣ ΕΠΙΣΤΗΜΗΣ ΤΩΝ ΥΠΟΛΟΓΙΣΤΩΝ</a:t>
            </a:r>
          </a:p>
          <a:p>
            <a:pPr marL="731520" lvl="1" indent="-457200"/>
            <a:r>
              <a:rPr lang="el-GR" sz="2100" dirty="0" smtClean="0"/>
              <a:t>Πρόβλημα (έννοια – κατηγορίες – διαδικασίες επίλυσης) (2 ώρες)</a:t>
            </a:r>
          </a:p>
          <a:p>
            <a:pPr marL="731520" lvl="1" indent="-457200"/>
            <a:r>
              <a:rPr lang="el-GR" sz="2100" dirty="0" smtClean="0"/>
              <a:t>Αλγόριθμοι (χαρακτηριστικά – ανάλυση αλγορίθμων – βασικοί τύποι – βασικές αλγοριθμικές δομές – </a:t>
            </a:r>
            <a:r>
              <a:rPr lang="el-GR" sz="2100" dirty="0" err="1" smtClean="0"/>
              <a:t>εκσφαλμάτωση</a:t>
            </a:r>
            <a:r>
              <a:rPr lang="el-GR" sz="2100" dirty="0" smtClean="0"/>
              <a:t>) (10 ώρες)</a:t>
            </a:r>
          </a:p>
          <a:p>
            <a:pPr marL="731520" lvl="1" indent="-457200"/>
            <a:r>
              <a:rPr lang="el-GR" sz="2100" dirty="0" smtClean="0"/>
              <a:t>Προγραμματισμός (6 ώρες)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400" dirty="0" smtClean="0"/>
              <a:t>ΘΕΜΑΤΑ ΕΦΑΡΜΟΣΜΕΝΗΣ ΕΠΙΣΤΗΜΗΣ ΤΩΝ ΥΠΟΛΟΓΙΣΤΩΝ </a:t>
            </a:r>
            <a:r>
              <a:rPr lang="el-GR" sz="2100" dirty="0" smtClean="0"/>
              <a:t>(8 ώρες)</a:t>
            </a:r>
          </a:p>
          <a:p>
            <a:pPr marL="731520" lvl="1" indent="-457200"/>
            <a:r>
              <a:rPr lang="el-GR" sz="2100" dirty="0" smtClean="0"/>
              <a:t>Λειτουργικά Συστήματα</a:t>
            </a:r>
          </a:p>
          <a:p>
            <a:pPr marL="731520" lvl="1" indent="-457200"/>
            <a:r>
              <a:rPr lang="el-GR" sz="2000" dirty="0" smtClean="0"/>
              <a:t>Πληροφοριακά Συστήματα </a:t>
            </a:r>
          </a:p>
          <a:p>
            <a:pPr marL="731520" lvl="1" indent="-457200"/>
            <a:r>
              <a:rPr lang="el-GR" sz="2000" dirty="0" smtClean="0"/>
              <a:t>Δίκτυα</a:t>
            </a:r>
          </a:p>
          <a:p>
            <a:pPr marL="731520" lvl="1" indent="-457200"/>
            <a:r>
              <a:rPr lang="el-GR" sz="2000" dirty="0" smtClean="0"/>
              <a:t>Τεχνητή Νοημοσύνη</a:t>
            </a:r>
            <a:endParaRPr lang="el-GR" sz="21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0674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Προσωπική εμπειρία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4876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   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   </a:t>
            </a:r>
            <a:r>
              <a:rPr lang="en-US" b="1" dirty="0" smtClean="0"/>
              <a:t>           </a:t>
            </a:r>
          </a:p>
          <a:p>
            <a:pPr>
              <a:buNone/>
            </a:pPr>
            <a:r>
              <a:rPr lang="en-US" b="1" dirty="0" smtClean="0"/>
              <a:t>              </a:t>
            </a:r>
            <a:r>
              <a:rPr lang="el-GR" b="1" dirty="0" smtClean="0"/>
              <a:t>Τι διδάχθηκα στα μαθήματα Πληροφορικής και σε ποιες βαθμίδες;</a:t>
            </a:r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   Ποια τα χαρακτηριστικά των μαθημάτων;</a:t>
            </a:r>
            <a:endParaRPr lang="el-GR" dirty="0" smtClean="0"/>
          </a:p>
        </p:txBody>
      </p:sp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347" y="3789844"/>
            <a:ext cx="1329117" cy="1357322"/>
          </a:xfrm>
          <a:prstGeom prst="rect">
            <a:avLst/>
          </a:prstGeom>
          <a:noFill/>
        </p:spPr>
      </p:pic>
      <p:pic>
        <p:nvPicPr>
          <p:cNvPr id="6" name="Picture 6" descr="question-mark-puzzle-isto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12922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00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Νέο Λύκειο: </a:t>
            </a:r>
            <a:r>
              <a:rPr lang="el-GR" b="1" i="1" dirty="0" smtClean="0"/>
              <a:t>Αλλαγές: Γ’  Λυκείου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820472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www.esos.gr/sites/default/files/articles-legacy/pliroforiki.pdf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Μάθημα 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Ομάδας Προσανατολισμού Θετικών Σπουδών (</a:t>
            </a: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ώρες/</a:t>
            </a:r>
            <a:r>
              <a:rPr lang="el-GR" sz="23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εβδ</a:t>
            </a:r>
            <a:r>
              <a:rPr lang="el-GR" sz="2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l-GR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400" dirty="0" smtClean="0"/>
              <a:t>Έχει σκοπό οι μαθητές να αναπτύξουν </a:t>
            </a:r>
            <a:r>
              <a:rPr lang="el-GR" sz="2400" b="1" dirty="0" smtClean="0"/>
              <a:t>αναλυτική και συνθετική σκέψη</a:t>
            </a:r>
            <a:r>
              <a:rPr lang="el-GR" sz="2400" dirty="0" smtClean="0"/>
              <a:t>, να αποκτήσουν </a:t>
            </a:r>
            <a:r>
              <a:rPr lang="el-GR" sz="2400" b="1" dirty="0" smtClean="0"/>
              <a:t>ικανότητες μεθοδολογικού χαρακτήρα</a:t>
            </a:r>
            <a:r>
              <a:rPr lang="el-GR" sz="2400" dirty="0" smtClean="0"/>
              <a:t> και να μπορούν να </a:t>
            </a:r>
            <a:r>
              <a:rPr lang="el-GR" sz="2400" b="1" dirty="0" smtClean="0"/>
              <a:t>επιλύουν προβλήματα </a:t>
            </a:r>
            <a:r>
              <a:rPr lang="el-GR" sz="2400" dirty="0" smtClean="0"/>
              <a:t>και να δημιουργούν τα αντίστοιχα </a:t>
            </a:r>
            <a:r>
              <a:rPr lang="el-GR" sz="2400" b="1" dirty="0" smtClean="0"/>
              <a:t>προγράμματα</a:t>
            </a:r>
            <a:r>
              <a:rPr lang="el-GR" sz="2400" dirty="0" smtClean="0"/>
              <a:t> σε προγραμματιστικό περιβάλλον. </a:t>
            </a:r>
          </a:p>
          <a:p>
            <a:pPr>
              <a:buNone/>
            </a:pPr>
            <a:r>
              <a:rPr lang="el-GR" sz="2400" dirty="0" smtClean="0"/>
              <a:t>    Παρέχει ένα επιστημονικό υπόβαθρο για την Επιστήμη Υπολογιστών/Πληροφορική και την αξιοποίηση της σε άλλες επιστήμες, παράλληλα με μια εφαρμοσμένη προσέγγιση όπου χρησιμοποιείται μια </a:t>
            </a:r>
            <a:r>
              <a:rPr lang="el-GR" sz="2400" b="1" dirty="0" smtClean="0"/>
              <a:t>πραγματική γλώσσα προγραμματισμού.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val="8008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Νέο Λύκειο: </a:t>
            </a:r>
            <a:r>
              <a:rPr lang="el-GR" b="1" i="1" dirty="0" smtClean="0"/>
              <a:t>Αλλαγές: Γ’  Λυκείου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139136" cy="52406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Θεματικές Ενότητες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Εισαγωγή στην Υπολογιστική Σκέψη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Υπολογιστής Γενικού Σκοπού: Υλικό και Λογισμικό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Βασικά στοιχεία γλώσσας προγραμματισμού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Λογική οργάνωση δεδομένων και αποθήκευσή τους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Από το πρόβλημα στον αλγόριθμο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Από τον αλγόριθμο στο πρόγραμμα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Προηγμένα στοιχεία γλώσσας προγραμματισμού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Δομές δεδομένων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Κλασικοί Αλγόριθμοι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Επίδοση και πολυπλοκότητα Αλγορίθμων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err="1" smtClean="0"/>
              <a:t>Αντικειμενοστρεφής</a:t>
            </a:r>
            <a:r>
              <a:rPr lang="el-GR" sz="2100" dirty="0" smtClean="0"/>
              <a:t> Προγραμματισμός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Ολοκληρωμένα Περιβάλλοντα Ανάπτυξης λογισμικού – </a:t>
            </a:r>
            <a:r>
              <a:rPr lang="en-US" sz="2100" dirty="0" smtClean="0"/>
              <a:t>IDE</a:t>
            </a:r>
            <a:endParaRPr lang="el-GR" sz="21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Εφαρμογές σε Γλώσσα Προγραμματισμού με χρήση </a:t>
            </a:r>
            <a:r>
              <a:rPr lang="en-US" sz="2100" dirty="0" smtClean="0"/>
              <a:t>API</a:t>
            </a:r>
            <a:endParaRPr lang="el-GR" sz="2100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sz="2100" dirty="0" smtClean="0"/>
              <a:t>Πληροφοριακά Συστήματα</a:t>
            </a:r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pPr marL="266700" indent="-266700">
              <a:buFont typeface="+mj-lt"/>
              <a:buAutoNum type="arabicPeriod"/>
            </a:pPr>
            <a:endParaRPr lang="el-GR" sz="2400" b="1" dirty="0" smtClean="0"/>
          </a:p>
          <a:p>
            <a:endParaRPr lang="el-GR" sz="2800" b="1" dirty="0" smtClean="0"/>
          </a:p>
          <a:p>
            <a:pPr lvl="1">
              <a:buNone/>
            </a:pPr>
            <a:endParaRPr lang="el-GR" sz="21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2160" y="1412776"/>
            <a:ext cx="25922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789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1219200" y="2857496"/>
            <a:ext cx="6858000" cy="1643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μοντέλο της Τεχνολογικής Παιδαγωγικής Γνώσης Περιεχομένου (ΤΠΓΠ – TPCK) - Εκπαιδευτικά Σενάρια</a:t>
            </a:r>
          </a:p>
        </p:txBody>
      </p:sp>
    </p:spTree>
    <p:extLst>
      <p:ext uri="{BB962C8B-B14F-4D97-AF65-F5344CB8AC3E}">
        <p14:creationId xmlns="" xmlns:p14="http://schemas.microsoft.com/office/powerpoint/2010/main" val="1313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smtClean="0"/>
              <a:t>Το μοντέλο της Τεχνολογικής Παιδαγωγικής Γνώσης Περιεχομένου (ΤΠΓΠ )</a:t>
            </a:r>
            <a:endParaRPr lang="el-GR" sz="3200" smtClean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651600"/>
            <a:ext cx="8507288" cy="480173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Μοντέλο (πλαίσιο-</a:t>
            </a:r>
            <a:r>
              <a:rPr lang="el-GR" sz="2400" dirty="0" err="1" smtClean="0"/>
              <a:t>εργαλείο</a:t>
            </a:r>
            <a:r>
              <a:rPr lang="el-GR" sz="2400" dirty="0" smtClean="0"/>
              <a:t>) ένταξης των ΤΠΕ στη σχολική τάξη</a:t>
            </a:r>
            <a:endParaRPr lang="en-US" sz="2400" dirty="0" smtClean="0"/>
          </a:p>
          <a:p>
            <a:r>
              <a:rPr lang="el-GR" sz="2400" dirty="0" smtClean="0"/>
              <a:t>Δεν αντιμετωπίζει ανεξάρτητα το Περιεχόμενο, την Παιδαγωγική και τα Τεχνολογικά μέσα αλλά μέσα από το σύνθετο σύστημα </a:t>
            </a:r>
            <a:r>
              <a:rPr lang="el-GR" sz="2400" dirty="0" err="1" smtClean="0"/>
              <a:t>αλληλοσυσχετίσεων</a:t>
            </a:r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</a:t>
            </a:r>
          </a:p>
          <a:p>
            <a:endParaRPr lang="el-GR" sz="2400" dirty="0" smtClean="0"/>
          </a:p>
          <a:p>
            <a:pPr>
              <a:buNone/>
            </a:pPr>
            <a:r>
              <a:rPr lang="el-GR" sz="1800" i="1" dirty="0" smtClean="0"/>
              <a:t>     </a:t>
            </a:r>
            <a:r>
              <a:rPr lang="en-US" sz="1800" i="1" dirty="0" err="1" smtClean="0"/>
              <a:t>Mishra</a:t>
            </a:r>
            <a:r>
              <a:rPr lang="en-US" sz="1800" i="1" dirty="0" smtClean="0"/>
              <a:t>, P., &amp; Koehler, M. J. (2006). </a:t>
            </a:r>
            <a:r>
              <a:rPr lang="en-US" sz="1800" i="1" dirty="0" smtClean="0">
                <a:hlinkClick r:id="rId2"/>
              </a:rPr>
              <a:t>Technological Pedagogical Content Knowledge: A new framework for teacher knowledge</a:t>
            </a:r>
            <a:r>
              <a:rPr lang="en-US" sz="1800" i="1" dirty="0" smtClean="0"/>
              <a:t>. Teachers College Record 108 (6), 1017-1054.</a:t>
            </a:r>
            <a:endParaRPr lang="el-GR" sz="1800" i="1" dirty="0" smtClean="0"/>
          </a:p>
          <a:p>
            <a:endParaRPr lang="el-GR" dirty="0" smtClean="0"/>
          </a:p>
        </p:txBody>
      </p:sp>
      <p:pic>
        <p:nvPicPr>
          <p:cNvPr id="52226" name="Picture 2" descr="http://megaicons.net/static/img/icons_sizes/8/178/512/photo-video-start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720080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84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smtClean="0"/>
              <a:t>Το μοντέλο ΤΠΓΠ </a:t>
            </a:r>
            <a:endParaRPr lang="el-GR" sz="3600" smtClean="0"/>
          </a:p>
        </p:txBody>
      </p:sp>
      <p:pic>
        <p:nvPicPr>
          <p:cNvPr id="10244" name="Εικόνα 3" descr="Περιγραφή: Σχήμα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285859"/>
            <a:ext cx="7429552" cy="49666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58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smtClean="0"/>
              <a:t>Παιδαγωγική Γνώση Περιεχομένου</a:t>
            </a:r>
            <a:endParaRPr lang="el-GR" smtClean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Επιστημονική γνώση 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Πρόγραμμα Σπουδών των επιμέρους </a:t>
            </a:r>
            <a:r>
              <a:rPr lang="el-GR" b="1" dirty="0" smtClean="0"/>
              <a:t>γνωστικών αντικειμένων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Μετασχηματισμός της επιστημονικής γνώσης 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Μαθησιακές </a:t>
            </a:r>
            <a:r>
              <a:rPr lang="el-GR" b="1" dirty="0" smtClean="0"/>
              <a:t>δυσκολίες</a:t>
            </a:r>
            <a:r>
              <a:rPr lang="el-GR" dirty="0" smtClean="0"/>
              <a:t> και παρανοήσεις των μαθητών (σε συγκεκριμένες ενότητες ή έννοιες) 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Μαθησιακές στρατηγικές 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Παιδαγωγικές και διδακτικές </a:t>
            </a:r>
            <a:r>
              <a:rPr lang="el-GR" b="1" dirty="0" smtClean="0"/>
              <a:t>στρατηγικές 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Εκπαιδευτικό πλαίσιο</a:t>
            </a:r>
          </a:p>
        </p:txBody>
      </p:sp>
    </p:spTree>
    <p:extLst>
      <p:ext uri="{BB962C8B-B14F-4D97-AF65-F5344CB8AC3E}">
        <p14:creationId xmlns="" xmlns:p14="http://schemas.microsoft.com/office/powerpoint/2010/main" val="11981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smtClean="0"/>
              <a:t>Τεχνολογική Γνώση Περιεχομένου</a:t>
            </a:r>
            <a:endParaRPr lang="el-GR" smtClean="0"/>
          </a:p>
        </p:txBody>
      </p:sp>
      <p:sp>
        <p:nvSpPr>
          <p:cNvPr id="1229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91636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700" dirty="0" smtClean="0"/>
              <a:t>Τεχνολογικά μέσα και εργαλεία διαθέσιμα για συγκεκριμένα γνωστικά αντικείμενα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Δεξιότητες χειρισμού και τεχνικές δεξιότητες σχετικά με συγκεκριμένες έννοιες και γνώσεις των φυσικών επιστημών, της γλώσσας και των μαθηματικών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Μετασχηματισμός της επιστημονικής γνώσης με ΤΠΕ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Επιστημονική μέθοδος και ΤΠΕ</a:t>
            </a:r>
          </a:p>
        </p:txBody>
      </p:sp>
    </p:spTree>
    <p:extLst>
      <p:ext uri="{BB962C8B-B14F-4D97-AF65-F5344CB8AC3E}">
        <p14:creationId xmlns="" xmlns:p14="http://schemas.microsoft.com/office/powerpoint/2010/main" val="24859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Τεχνολογική Παιδαγωγική Γνώση </a:t>
            </a:r>
            <a:endParaRPr lang="el-GR" smtClean="0"/>
          </a:p>
        </p:txBody>
      </p:sp>
      <p:sp>
        <p:nvSpPr>
          <p:cNvPr id="1331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563074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700" dirty="0" smtClean="0"/>
              <a:t>Μαθησιακές και διδακτικές </a:t>
            </a:r>
            <a:r>
              <a:rPr lang="el-GR" sz="2700" b="1" dirty="0" smtClean="0"/>
              <a:t>στρατηγικές βασισμένες σε ΤΠΕ 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Προώθηση επιστημονικής </a:t>
            </a:r>
            <a:r>
              <a:rPr lang="el-GR" sz="2700" b="1" dirty="0" smtClean="0"/>
              <a:t>διερεύνησης </a:t>
            </a:r>
            <a:r>
              <a:rPr lang="el-GR" sz="2700" dirty="0" smtClean="0"/>
              <a:t>με ΤΠΕ 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Υποστήριξη καλλιέργειας τεχνολογικών δεξιοτήτων 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Μαθησιακή </a:t>
            </a:r>
            <a:r>
              <a:rPr lang="el-GR" sz="2700" b="1" dirty="0" smtClean="0"/>
              <a:t>υποστήριξη</a:t>
            </a:r>
            <a:r>
              <a:rPr lang="el-GR" sz="2700" dirty="0" smtClean="0"/>
              <a:t> με ΤΠΕ (</a:t>
            </a:r>
            <a:r>
              <a:rPr lang="el-GR" sz="2700" dirty="0" err="1" smtClean="0"/>
              <a:t>scaffolding</a:t>
            </a:r>
            <a:r>
              <a:rPr lang="el-GR" sz="2700" dirty="0" smtClean="0"/>
              <a:t>) </a:t>
            </a:r>
          </a:p>
          <a:p>
            <a:pPr>
              <a:spcAft>
                <a:spcPts val="600"/>
              </a:spcAft>
            </a:pPr>
            <a:r>
              <a:rPr lang="el-GR" sz="2700" b="1" dirty="0" smtClean="0"/>
              <a:t>Χειρισμός</a:t>
            </a:r>
            <a:r>
              <a:rPr lang="el-GR" sz="2700" dirty="0" smtClean="0"/>
              <a:t> τεχνικών δυσκολιών σε υπολογιστικά λογισμικά και περιβάλλοντα</a:t>
            </a:r>
          </a:p>
        </p:txBody>
      </p:sp>
    </p:spTree>
    <p:extLst>
      <p:ext uri="{BB962C8B-B14F-4D97-AF65-F5344CB8AC3E}">
        <p14:creationId xmlns="" xmlns:p14="http://schemas.microsoft.com/office/powerpoint/2010/main" val="33362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Εκπαιδευτικό σενάριο με ΤΠΕ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20198"/>
            <a:ext cx="8229600" cy="4937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700" b="1" dirty="0" smtClean="0"/>
              <a:t>συνοδεύει</a:t>
            </a:r>
            <a:r>
              <a:rPr lang="el-GR" sz="2700" dirty="0" smtClean="0"/>
              <a:t> ένα υπολογιστικό περιβάλλον </a:t>
            </a:r>
          </a:p>
          <a:p>
            <a:pPr>
              <a:spcAft>
                <a:spcPts val="600"/>
              </a:spcAft>
            </a:pPr>
            <a:r>
              <a:rPr lang="el-GR" sz="2700" b="1" dirty="0" smtClean="0"/>
              <a:t>δημιουργείται</a:t>
            </a:r>
            <a:r>
              <a:rPr lang="el-GR" sz="2700" dirty="0" smtClean="0"/>
              <a:t> από εκπαιδευτικούς μέσα σε υπολογιστικά περιβάλλοντα που δε διαθέτουν έτοιμα σενάρια</a:t>
            </a:r>
          </a:p>
          <a:p>
            <a:pPr>
              <a:spcAft>
                <a:spcPts val="600"/>
              </a:spcAft>
            </a:pPr>
            <a:r>
              <a:rPr lang="el-GR" sz="2700" b="1" dirty="0" smtClean="0"/>
              <a:t>προκύπτει</a:t>
            </a:r>
            <a:r>
              <a:rPr lang="el-GR" sz="2700" dirty="0" smtClean="0"/>
              <a:t> από </a:t>
            </a:r>
            <a:r>
              <a:rPr lang="el-GR" sz="2700" b="1" dirty="0" smtClean="0"/>
              <a:t>προσαρμογή</a:t>
            </a:r>
            <a:r>
              <a:rPr lang="el-GR" sz="2700" dirty="0" smtClean="0"/>
              <a:t> υπαρχόντων σεναρίων στις διδακτικές ανάγκες 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μπορεί να </a:t>
            </a:r>
            <a:r>
              <a:rPr lang="el-GR" sz="2700" b="1" dirty="0" smtClean="0"/>
              <a:t>είναι τμήμα </a:t>
            </a:r>
            <a:r>
              <a:rPr lang="el-GR" sz="2700" dirty="0" smtClean="0"/>
              <a:t>του υποστηρικτικού υλικού για τον εκπαιδευτικό και του υλικού για το μαθητή (συμπεριλαμβάνεται το «φύλλο δραστηριότητας»)</a:t>
            </a:r>
          </a:p>
        </p:txBody>
      </p:sp>
    </p:spTree>
    <p:extLst>
      <p:ext uri="{BB962C8B-B14F-4D97-AF65-F5344CB8AC3E}">
        <p14:creationId xmlns="" xmlns:p14="http://schemas.microsoft.com/office/powerpoint/2010/main" val="38632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Εκπαιδευτικό σενάριο με ΤΠΕ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4156" y="1196753"/>
            <a:ext cx="8229600" cy="4032448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l-GR" b="1" dirty="0" smtClean="0"/>
              <a:t>Εκπαιδευτικό ή Διδακτικό Σενάριο</a:t>
            </a:r>
            <a:r>
              <a:rPr lang="el-GR" dirty="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el-GR" dirty="0" smtClean="0"/>
              <a:t>το σύνολο των </a:t>
            </a:r>
          </a:p>
          <a:p>
            <a:pPr lvl="1"/>
            <a:r>
              <a:rPr lang="el-GR" sz="2400" dirty="0" smtClean="0"/>
              <a:t>διδακτικών </a:t>
            </a:r>
            <a:r>
              <a:rPr lang="el-GR" sz="2400" b="1" dirty="0" smtClean="0"/>
              <a:t>δραστηριοτήτων</a:t>
            </a:r>
          </a:p>
          <a:p>
            <a:pPr lvl="1"/>
            <a:r>
              <a:rPr lang="el-GR" sz="2400" dirty="0" smtClean="0"/>
              <a:t>των χρησιμοποιούμενων </a:t>
            </a:r>
            <a:r>
              <a:rPr lang="el-GR" sz="2400" b="1" dirty="0" smtClean="0"/>
              <a:t>εργαλείων</a:t>
            </a:r>
            <a:r>
              <a:rPr lang="el-GR" sz="2400" dirty="0" smtClean="0"/>
              <a:t> (συμβολικών, όπως σχήματα ή λογισμικά και φυσικών, όπως ειδικές κατασκευές)</a:t>
            </a:r>
          </a:p>
          <a:p>
            <a:pPr lvl="1"/>
            <a:r>
              <a:rPr lang="el-GR" sz="2400" dirty="0" smtClean="0"/>
              <a:t>το γενικότερο </a:t>
            </a:r>
            <a:r>
              <a:rPr lang="el-GR" sz="2400" b="1" dirty="0" smtClean="0"/>
              <a:t>πλαίσιο</a:t>
            </a:r>
            <a:r>
              <a:rPr lang="el-GR" sz="2400" dirty="0" smtClean="0"/>
              <a:t> μέσα στο οποίο λαμβάνουν χώρα δραστηριότητες διδασκαλίας και μάθησης</a:t>
            </a:r>
          </a:p>
          <a:p>
            <a:pPr>
              <a:buFont typeface="Wingdings 2" pitchFamily="18" charset="2"/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5108991"/>
            <a:ext cx="807249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το σενάριο αποσκοπεί στη διδασκαλία και τη μάθηση μιας ή περισσοτέρων βασικών εννοιών ενός γνωστικού αντικειμένου μέσα από το υφιστάμενο πρόγραμμα σπουδών</a:t>
            </a:r>
            <a:endParaRPr lang="el-GR" sz="24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Ιστορική Αναδρομή: Αρχές δεκαετίας του </a:t>
            </a:r>
            <a:r>
              <a:rPr lang="el-GR" sz="3200" b="1" dirty="0" smtClean="0"/>
              <a:t>’90</a:t>
            </a:r>
            <a:endParaRPr lang="el-GR" sz="3200" b="1" dirty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48760"/>
            <a:ext cx="8229600" cy="49377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/>
              <a:t>Η Πληροφορική ως γνωστικό αντικείμενο</a:t>
            </a:r>
            <a:endParaRPr lang="el-GR" dirty="0" smtClean="0"/>
          </a:p>
          <a:p>
            <a:pPr lvl="1">
              <a:spcAft>
                <a:spcPts val="600"/>
              </a:spcAft>
            </a:pPr>
            <a:r>
              <a:rPr lang="el-GR" dirty="0" smtClean="0"/>
              <a:t>Η διδασκαλία της Πληροφορικής στη δευτεροβάθμια εκπαίδευση ταυτίζεται, ουσιαστικά, με την εξοικείωση των μαθητών με τη χρήση των υπολογιστών και την εκμάθηση γλωσσών προγραμματισμού και πακέτων γενικής χρήσης</a:t>
            </a:r>
          </a:p>
          <a:p>
            <a:pPr lvl="1">
              <a:spcAft>
                <a:spcPts val="600"/>
              </a:spcAft>
            </a:pPr>
            <a:r>
              <a:rPr lang="el-GR" dirty="0" smtClean="0"/>
              <a:t>Τεχνικά Επαγγελματικά Λύκεια (1985) και Ενιαία Πολυκλαδικά Λύκεια (1986)  </a:t>
            </a:r>
          </a:p>
          <a:p>
            <a:pPr lvl="1">
              <a:spcAft>
                <a:spcPts val="600"/>
              </a:spcAft>
            </a:pPr>
            <a:r>
              <a:rPr lang="el-GR" dirty="0" smtClean="0"/>
              <a:t>Εισαγωγή του μαθήματος της Πληροφορικής στο Γυμνάσιο (1992) </a:t>
            </a:r>
          </a:p>
          <a:p>
            <a:pPr lvl="1">
              <a:spcAft>
                <a:spcPts val="600"/>
              </a:spcAft>
            </a:pPr>
            <a:r>
              <a:rPr lang="el-GR" dirty="0" smtClean="0"/>
              <a:t>Δεν είχαν καθοριστεί σαφείς και ευρύτεροι διδακτικοί στόχοι, με αποτέλεσμα το μάθημα να είναι ασύνδετο με τα άλλα γνωστικά αντικείμενα, ενώ ήταν κυρίαρχες οι </a:t>
            </a:r>
            <a:r>
              <a:rPr lang="el-GR" u="sng" dirty="0" smtClean="0"/>
              <a:t>εμπειρικές-</a:t>
            </a:r>
            <a:r>
              <a:rPr lang="el-GR" u="sng" dirty="0" err="1" smtClean="0"/>
              <a:t>τεχνοκεντρικές </a:t>
            </a:r>
            <a:r>
              <a:rPr lang="el-GR" u="sng" dirty="0" smtClean="0"/>
              <a:t>διδακτικές προσεγγίσεις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9526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Εκπαιδευτικό σενάριο με ΤΠΕ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l-GR" b="1" dirty="0" smtClean="0"/>
              <a:t>Χαρακτηριστικά</a:t>
            </a:r>
            <a:r>
              <a:rPr lang="el-GR" dirty="0" smtClean="0"/>
              <a:t>: 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αφορά</a:t>
            </a:r>
            <a:r>
              <a:rPr lang="el-GR" dirty="0" smtClean="0"/>
              <a:t> εκπαιδευτικούς και μαθητές, κάνει χρήση κατάλληλων διδακτικών στρατηγικών 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αποσκοπεί</a:t>
            </a:r>
            <a:r>
              <a:rPr lang="el-GR" dirty="0" smtClean="0"/>
              <a:t> στην επίτευξη ενός μαθησιακού αποτελέσματος (μάθηση εννοιών) μέσω της χρήσης κατάλληλου υπολογιστικού περιβάλλοντος (εκπαιδευτικό λογισμικό ή και υλικό)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μπορεί να </a:t>
            </a:r>
            <a:r>
              <a:rPr lang="el-GR" b="1" dirty="0" smtClean="0"/>
              <a:t>προσεγγίζει</a:t>
            </a:r>
            <a:r>
              <a:rPr lang="el-GR" dirty="0" smtClean="0"/>
              <a:t> </a:t>
            </a:r>
            <a:r>
              <a:rPr lang="el-GR" dirty="0" err="1" smtClean="0"/>
              <a:t>διαθεματικά</a:t>
            </a:r>
            <a:r>
              <a:rPr lang="el-GR" dirty="0" smtClean="0"/>
              <a:t> ή διεπιστημονικά έννοιες από διάφορα γνωστικά αντικείμενα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περιέχει</a:t>
            </a:r>
            <a:r>
              <a:rPr lang="el-GR" dirty="0" smtClean="0"/>
              <a:t> οδηγίες για τους εκπαιδευτικούς, το θεωρητικό πλαίσιο, τα απαιτούμενα υλικά υλοποίησής του</a:t>
            </a:r>
          </a:p>
        </p:txBody>
      </p:sp>
    </p:spTree>
    <p:extLst>
      <p:ext uri="{BB962C8B-B14F-4D97-AF65-F5344CB8AC3E}">
        <p14:creationId xmlns="" xmlns:p14="http://schemas.microsoft.com/office/powerpoint/2010/main" val="2501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smtClean="0"/>
              <a:t>Προδιαγραφές ποιότητας εκπαιδευτικού σεναρίου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4411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700" dirty="0" smtClean="0"/>
              <a:t>προβληματική του σεναρίου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περιεχόμενο και μορφή του σεναρίου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ακολουθούμενη διδακτική μεθοδολογία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ακολουθούμενες διδακτικές στρατηγικές  </a:t>
            </a:r>
          </a:p>
          <a:p>
            <a:pPr>
              <a:spcAft>
                <a:spcPts val="600"/>
              </a:spcAft>
            </a:pPr>
            <a:r>
              <a:rPr lang="el-GR" sz="2700" dirty="0" smtClean="0"/>
              <a:t>αξιοποίηση των ΤΠΕ στη μαθησιακή διαδικασία</a:t>
            </a:r>
          </a:p>
        </p:txBody>
      </p:sp>
    </p:spTree>
    <p:extLst>
      <p:ext uri="{BB962C8B-B14F-4D97-AF65-F5344CB8AC3E}">
        <p14:creationId xmlns="" xmlns:p14="http://schemas.microsoft.com/office/powerpoint/2010/main" val="38525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Προβληματική του σεναρίου</a:t>
            </a: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50213" cy="4572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να αναδεικνύει την </a:t>
            </a:r>
            <a:r>
              <a:rPr lang="el-GR" b="1" dirty="0" smtClean="0"/>
              <a:t>προστιθέμενη αξία </a:t>
            </a:r>
            <a:r>
              <a:rPr lang="el-GR" dirty="0" smtClean="0"/>
              <a:t>που έχει η ψηφιακή τεχνολογία στην εκπαιδευτική διαδικασία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να αναδεικνύει τα </a:t>
            </a:r>
            <a:r>
              <a:rPr lang="el-GR" b="1" dirty="0" smtClean="0"/>
              <a:t>κριτήρια επιλογής </a:t>
            </a:r>
            <a:r>
              <a:rPr lang="el-GR" dirty="0" smtClean="0"/>
              <a:t>ποιοτικά κατάλληλων εκπαιδευτικών λογισμικών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να προωθεί τη </a:t>
            </a:r>
            <a:r>
              <a:rPr lang="el-GR" b="1" dirty="0" smtClean="0"/>
              <a:t>διεπιστημονική προσέγγιση </a:t>
            </a:r>
            <a:r>
              <a:rPr lang="el-GR" dirty="0" smtClean="0"/>
              <a:t>εννοιών και μεθόδων με την υποστήριξη που παρέχουν οι ΤΠΕ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να αναδεικνύει τη </a:t>
            </a:r>
            <a:r>
              <a:rPr lang="el-GR" b="1" dirty="0" smtClean="0"/>
              <a:t>δυναμική των κοινοτήτων μάθησης </a:t>
            </a:r>
            <a:r>
              <a:rPr lang="el-GR" dirty="0" smtClean="0"/>
              <a:t>που μπορούν να δημιουργηθούν με την αξιοποίηση του Διαδικτύου και ιδιαίτερα των εφαρμογών και των υπηρεσιών </a:t>
            </a:r>
            <a:r>
              <a:rPr lang="en-US" dirty="0" smtClean="0"/>
              <a:t>Web</a:t>
            </a:r>
            <a:r>
              <a:rPr lang="el-GR" dirty="0" smtClean="0"/>
              <a:t> 2.0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9864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Περιεχόμενο και μορφή του σεναρίου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1665312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να </a:t>
            </a:r>
            <a:r>
              <a:rPr lang="el-GR" b="1" dirty="0" smtClean="0"/>
              <a:t>εξειδικεύει</a:t>
            </a:r>
            <a:r>
              <a:rPr lang="el-GR" dirty="0" smtClean="0"/>
              <a:t> </a:t>
            </a:r>
            <a:r>
              <a:rPr lang="el-GR" b="1" dirty="0" smtClean="0"/>
              <a:t>σε αντικείμενα </a:t>
            </a:r>
            <a:r>
              <a:rPr lang="el-GR" dirty="0" smtClean="0"/>
              <a:t>και επιμέρους τμήματα του Προγράμματος Σπουδών όπου οι ΤΠΕ μπορούν να παίξουν ρόλο γνωστικού εργαλείου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να υποστηρίζει </a:t>
            </a:r>
            <a:r>
              <a:rPr lang="el-GR" b="1" dirty="0" smtClean="0"/>
              <a:t>διερευνητικού και </a:t>
            </a:r>
            <a:r>
              <a:rPr lang="el-GR" b="1" dirty="0" err="1" smtClean="0"/>
              <a:t>ανακαλυπτικού</a:t>
            </a:r>
            <a:r>
              <a:rPr lang="el-GR" b="1" dirty="0" smtClean="0"/>
              <a:t> </a:t>
            </a:r>
            <a:r>
              <a:rPr lang="el-GR" dirty="0" smtClean="0"/>
              <a:t>τύπου μαθησιακές καταστάσεις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να ευνοεί δραστηριότητες </a:t>
            </a:r>
            <a:r>
              <a:rPr lang="el-GR" b="1" dirty="0" smtClean="0"/>
              <a:t>επίλυσης προβλήματος, λήψης απόφασης </a:t>
            </a:r>
            <a:r>
              <a:rPr lang="el-GR" dirty="0" smtClean="0"/>
              <a:t>και</a:t>
            </a:r>
            <a:r>
              <a:rPr lang="el-GR" b="1" dirty="0" smtClean="0"/>
              <a:t> ανάπτυξης της κριτικής σκέψης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να υποστηρίζει δραστηριότητες σ</a:t>
            </a:r>
            <a:r>
              <a:rPr lang="el-GR" b="1" dirty="0" smtClean="0"/>
              <a:t>υμβολικής έκφρασης</a:t>
            </a:r>
            <a:r>
              <a:rPr lang="el-GR" dirty="0" smtClean="0"/>
              <a:t>, </a:t>
            </a:r>
            <a:r>
              <a:rPr lang="el-GR" b="1" dirty="0" smtClean="0"/>
              <a:t>επικοινωνίας</a:t>
            </a:r>
            <a:r>
              <a:rPr lang="el-GR" dirty="0" smtClean="0"/>
              <a:t> και </a:t>
            </a:r>
            <a:r>
              <a:rPr lang="el-GR" b="1" dirty="0" smtClean="0"/>
              <a:t>αναζήτησης πληροφοριών</a:t>
            </a:r>
          </a:p>
        </p:txBody>
      </p:sp>
    </p:spTree>
    <p:extLst>
      <p:ext uri="{BB962C8B-B14F-4D97-AF65-F5344CB8AC3E}">
        <p14:creationId xmlns="" xmlns:p14="http://schemas.microsoft.com/office/powerpoint/2010/main" val="22477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539750" y="-71462"/>
            <a:ext cx="860425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Ακολουθούμενες διδακτικές στρατηγικές </a:t>
            </a:r>
            <a:r>
              <a:rPr lang="en-US" sz="3100" b="1" dirty="0" smtClean="0"/>
              <a:t>(</a:t>
            </a:r>
            <a:r>
              <a:rPr lang="el-GR" sz="3100" b="1" dirty="0" smtClean="0"/>
              <a:t>1</a:t>
            </a:r>
            <a:r>
              <a:rPr lang="en-US" sz="3100" b="1" dirty="0" smtClean="0"/>
              <a:t>)</a:t>
            </a:r>
            <a:endParaRPr lang="el-GR" sz="3100" b="1" dirty="0" smtClean="0"/>
          </a:p>
        </p:txBody>
      </p:sp>
      <p:sp>
        <p:nvSpPr>
          <p:cNvPr id="2150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229600" cy="4572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400" dirty="0" smtClean="0"/>
              <a:t>από τη </a:t>
            </a:r>
            <a:r>
              <a:rPr lang="el-GR" sz="2400" b="1" dirty="0" smtClean="0"/>
              <a:t>μετωπική</a:t>
            </a:r>
            <a:r>
              <a:rPr lang="el-GR" sz="2400" dirty="0" smtClean="0"/>
              <a:t> διδασκαλία, στη διδασκαλία με ομάδες και τη </a:t>
            </a:r>
            <a:r>
              <a:rPr lang="el-GR" sz="2400" b="1" dirty="0" smtClean="0"/>
              <a:t>συνεργατική</a:t>
            </a:r>
            <a:r>
              <a:rPr lang="el-GR" sz="2400" dirty="0" smtClean="0"/>
              <a:t> μάθηση,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από τη </a:t>
            </a:r>
            <a:r>
              <a:rPr lang="el-GR" sz="2400" b="1" dirty="0" smtClean="0"/>
              <a:t>δασκαλοκεντρική</a:t>
            </a:r>
            <a:r>
              <a:rPr lang="el-GR" sz="2400" dirty="0" smtClean="0"/>
              <a:t> διδασκαλία (ΤΠΕ χρησιμοποιούνται ως εποπτικό μέσο), στη </a:t>
            </a:r>
            <a:r>
              <a:rPr lang="el-GR" sz="2400" b="1" dirty="0" err="1" smtClean="0"/>
              <a:t>μαθητοκεντρική</a:t>
            </a:r>
            <a:r>
              <a:rPr lang="el-GR" sz="2400" dirty="0" smtClean="0"/>
              <a:t> διδασκαλία (ΤΠΕ χρησιμοποιούνται ως γνωστικό εργαλείο)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από τη </a:t>
            </a:r>
            <a:r>
              <a:rPr lang="el-GR" sz="2400" b="1" dirty="0" smtClean="0"/>
              <a:t>διάλεξη</a:t>
            </a:r>
            <a:r>
              <a:rPr lang="el-GR" sz="2400" dirty="0" smtClean="0"/>
              <a:t> ως διδακτική μέθοδο στη </a:t>
            </a:r>
            <a:r>
              <a:rPr lang="el-GR" sz="2400" b="1" dirty="0" smtClean="0"/>
              <a:t>διερευνητική</a:t>
            </a:r>
            <a:r>
              <a:rPr lang="el-GR" sz="2400" dirty="0" smtClean="0"/>
              <a:t> και την </a:t>
            </a:r>
            <a:r>
              <a:rPr lang="el-GR" sz="2400" b="1" dirty="0" err="1" smtClean="0"/>
              <a:t>ανακαλυπτική</a:t>
            </a:r>
            <a:r>
              <a:rPr lang="el-GR" sz="2400" dirty="0" smtClean="0"/>
              <a:t> μέθοδο,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από την </a:t>
            </a:r>
            <a:r>
              <a:rPr lang="el-GR" sz="2400" b="1" dirty="0" smtClean="0"/>
              <a:t>παθητική</a:t>
            </a:r>
            <a:r>
              <a:rPr lang="el-GR" sz="2400" dirty="0" smtClean="0"/>
              <a:t>, σε μια </a:t>
            </a:r>
            <a:r>
              <a:rPr lang="el-GR" sz="2400" b="1" dirty="0" smtClean="0"/>
              <a:t>κινητοποιημένη</a:t>
            </a:r>
            <a:r>
              <a:rPr lang="el-GR" sz="2400" dirty="0" smtClean="0"/>
              <a:t> σχολική τάξη μέσα από την ενεργητική συμμετοχή, την επικοινωνία μεταξύ μαθητών και τις αυθεντικές δραστηριότητες</a:t>
            </a:r>
          </a:p>
        </p:txBody>
      </p:sp>
    </p:spTree>
    <p:extLst>
      <p:ext uri="{BB962C8B-B14F-4D97-AF65-F5344CB8AC3E}">
        <p14:creationId xmlns="" xmlns:p14="http://schemas.microsoft.com/office/powerpoint/2010/main" val="40735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539750" y="-24"/>
            <a:ext cx="860425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Ακολουθούμενες διδακτικές στρατηγικές </a:t>
            </a:r>
            <a:r>
              <a:rPr lang="en-US" sz="3100" b="1" dirty="0" smtClean="0"/>
              <a:t>(</a:t>
            </a:r>
            <a:r>
              <a:rPr lang="el-GR" sz="3100" b="1" dirty="0" smtClean="0"/>
              <a:t>2</a:t>
            </a:r>
            <a:r>
              <a:rPr lang="en-US" sz="3100" b="1" dirty="0" smtClean="0"/>
              <a:t>)</a:t>
            </a:r>
            <a:endParaRPr lang="el-GR" sz="3100" b="1" dirty="0" smtClean="0"/>
          </a:p>
        </p:txBody>
      </p:sp>
      <p:sp>
        <p:nvSpPr>
          <p:cNvPr id="2253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από μεθόδους αξιολόγησης του μαθητή που βασίζονται στο αποτέλεσμα </a:t>
            </a:r>
            <a:r>
              <a:rPr lang="el-GR" b="1" dirty="0" smtClean="0"/>
              <a:t>μιας και μόνης </a:t>
            </a:r>
            <a:r>
              <a:rPr lang="el-GR" dirty="0" smtClean="0"/>
              <a:t>τελικής δοκιμασίας σε μεθόδους που βασίζονται σε </a:t>
            </a:r>
            <a:r>
              <a:rPr lang="el-GR" b="1" dirty="0" smtClean="0"/>
              <a:t>διαδικασίες</a:t>
            </a:r>
            <a:r>
              <a:rPr lang="el-GR" dirty="0" smtClean="0"/>
              <a:t> και παραγόμενα προϊόντα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από ένα σύστημα μάθησης στο οποίο </a:t>
            </a:r>
            <a:r>
              <a:rPr lang="el-GR" b="1" dirty="0" smtClean="0"/>
              <a:t>όλοι μαθαίνουν τα ίδια πράγματα</a:t>
            </a:r>
            <a:r>
              <a:rPr lang="el-GR" dirty="0" smtClean="0"/>
              <a:t>, σε ένα σύστημα όπου ενδεχομένως ο </a:t>
            </a:r>
            <a:r>
              <a:rPr lang="el-GR" b="1" dirty="0" smtClean="0"/>
              <a:t>καθένας μαθαίνει διαφορετικά πράγματα</a:t>
            </a:r>
            <a:endParaRPr lang="el-GR" dirty="0" smtClean="0"/>
          </a:p>
          <a:p>
            <a:pPr>
              <a:spcAft>
                <a:spcPts val="600"/>
              </a:spcAft>
            </a:pPr>
            <a:r>
              <a:rPr lang="el-GR" dirty="0" smtClean="0"/>
              <a:t>από τους γνωστούς τρόπους επικοινωνίας (κυρίως προφορικής ή γραπτής) σε τρόπους επικοινωνίας που ενσωματώνουν </a:t>
            </a:r>
            <a:r>
              <a:rPr lang="el-GR" b="1" dirty="0" smtClean="0"/>
              <a:t>πολλαπλές αναπαραστάσεις</a:t>
            </a:r>
            <a:r>
              <a:rPr lang="el-GR" dirty="0" smtClean="0"/>
              <a:t>, εικόνες, κείμενα, σύμβολα, χάρτες πολλαπλών, συνδεδεμένων και ταυτόχρονων αναπαραστάσεων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29011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l-GR" sz="3200" b="1" dirty="0" smtClean="0"/>
              <a:t>Αξιοποίηση των ΤΠΕ στη μαθησιακή διαδικασία: ανάπτυξη ικανοτήτων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 smtClean="0"/>
              <a:t>Ικανότητα επίλυσης προβλημάτων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Ανάπτυξη της κριτικής σκέψης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Ικανότητα διερεύνησης και αναζήτησης πληροφοριών σε ένα ευρύ φάσμα δεδομένων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Ανάπτυξη δεξιοτήτων λήψης απόφασης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Δυνατότητα μοντελοποίησης φαινομένων και καταστάσεων των πραγματικού κόσμου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Ικανότητα συνεργασίας και από κοινού προσέγγισης και επίλυσης προβλημάτων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Διεπιστημονική προσέγγιση της γνώσης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Ανάπτυξη δεξιοτήτων μεταφοράς γνώσεων από ένα πλαίσιο σε ένα άλλο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6802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Δομή σεναρίου</a:t>
            </a:r>
          </a:p>
        </p:txBody>
      </p:sp>
      <p:pic>
        <p:nvPicPr>
          <p:cNvPr id="24580" name="Εικόνα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000" y="1340768"/>
            <a:ext cx="3960000" cy="493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8981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σεναρίου </a:t>
            </a:r>
            <a:r>
              <a:rPr lang="en-US" sz="2800" b="1" dirty="0" smtClean="0"/>
              <a:t>(</a:t>
            </a:r>
            <a:r>
              <a:rPr lang="el-GR" sz="2800" b="1" dirty="0" smtClean="0"/>
              <a:t>1</a:t>
            </a:r>
            <a:r>
              <a:rPr lang="en-US" sz="2800" b="1" dirty="0" smtClean="0"/>
              <a:t>)</a:t>
            </a:r>
            <a:endParaRPr lang="el-GR" sz="2800" b="1" dirty="0" smtClean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Συνοπτική παρουσίαση του Σεναρίου</a:t>
            </a:r>
            <a:endParaRPr lang="el-GR" dirty="0" smtClean="0"/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τίτλος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εκτιμώμενη διάρκεια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εμπλεκόμενες γνωστικές περιοχές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τάξεις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συμβατότητα με το πρόγραμμα σπουδών</a:t>
            </a:r>
          </a:p>
          <a:p>
            <a:pPr lvl="1"/>
            <a:r>
              <a:rPr lang="el-GR" sz="2400" b="1" u="sng" dirty="0" smtClean="0">
                <a:solidFill>
                  <a:schemeClr val="tx1"/>
                </a:solidFill>
              </a:rPr>
              <a:t>οργάνωση της διδασκαλίας</a:t>
            </a:r>
          </a:p>
          <a:p>
            <a:pPr lvl="1"/>
            <a:r>
              <a:rPr lang="el-GR" sz="2400" dirty="0" smtClean="0">
                <a:solidFill>
                  <a:schemeClr val="tx1"/>
                </a:solidFill>
              </a:rPr>
              <a:t>γνωστικά προαπαιτούμενα &amp; απαιτούμενη υλικοτεχνική υποδομή</a:t>
            </a:r>
          </a:p>
          <a:p>
            <a:pPr lvl="1"/>
            <a:r>
              <a:rPr lang="el-GR" sz="2400" b="1" u="sng" dirty="0" smtClean="0">
                <a:solidFill>
                  <a:schemeClr val="tx1"/>
                </a:solidFill>
              </a:rPr>
              <a:t>διδακτικοί στόχοι </a:t>
            </a:r>
            <a:r>
              <a:rPr lang="el-GR" sz="2400" dirty="0" smtClean="0">
                <a:solidFill>
                  <a:schemeClr val="tx1"/>
                </a:solidFill>
              </a:rPr>
              <a:t>(ως προς το γνωστικό αντικείμενο, ως προς τη χρήση των ΤΠΕ, ως προς τη μαθησιακή διαδικασία)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42144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Δομή σεναρίου </a:t>
            </a:r>
            <a:r>
              <a:rPr lang="en-US" sz="2800" b="1" dirty="0" smtClean="0"/>
              <a:t>(</a:t>
            </a:r>
            <a:r>
              <a:rPr lang="el-GR" sz="2800" b="1" dirty="0" smtClean="0"/>
              <a:t>2</a:t>
            </a:r>
            <a:r>
              <a:rPr lang="en-US" sz="2800" b="1" dirty="0" smtClean="0"/>
              <a:t>)</a:t>
            </a:r>
            <a:endParaRPr lang="el-GR" sz="2800" b="1" dirty="0" smtClean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420198"/>
            <a:ext cx="8229600" cy="4937760"/>
          </a:xfrm>
        </p:spPr>
        <p:txBody>
          <a:bodyPr/>
          <a:lstStyle/>
          <a:p>
            <a:r>
              <a:rPr lang="el-GR" b="1" dirty="0" smtClean="0"/>
              <a:t>Διδακτική προσέγγιση</a:t>
            </a:r>
            <a:r>
              <a:rPr lang="el-GR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l-GR" sz="2400" dirty="0" smtClean="0">
                <a:solidFill>
                  <a:schemeClr val="tx1"/>
                </a:solidFill>
              </a:rPr>
              <a:t>θεωρητική και μεθοδολογική προσέγγιση</a:t>
            </a:r>
          </a:p>
          <a:p>
            <a:pPr lvl="1">
              <a:spcAft>
                <a:spcPts val="600"/>
              </a:spcAft>
            </a:pPr>
            <a:r>
              <a:rPr lang="el-GR" sz="2400" dirty="0" smtClean="0">
                <a:solidFill>
                  <a:schemeClr val="tx1"/>
                </a:solidFill>
              </a:rPr>
              <a:t>διδακτική προσέγγιση με τις ΤΠΕ </a:t>
            </a:r>
          </a:p>
          <a:p>
            <a:pPr lvl="1">
              <a:spcAft>
                <a:spcPts val="600"/>
              </a:spcAft>
            </a:pPr>
            <a:r>
              <a:rPr lang="el-GR" sz="2400" dirty="0" smtClean="0">
                <a:solidFill>
                  <a:schemeClr val="tx1"/>
                </a:solidFill>
              </a:rPr>
              <a:t>η προβληματική του σεναρίου </a:t>
            </a:r>
          </a:p>
          <a:p>
            <a:pPr lvl="1">
              <a:spcAft>
                <a:spcPts val="600"/>
              </a:spcAft>
            </a:pPr>
            <a:r>
              <a:rPr lang="el-GR" sz="2400" b="1" u="sng" dirty="0" smtClean="0">
                <a:solidFill>
                  <a:schemeClr val="tx1"/>
                </a:solidFill>
              </a:rPr>
              <a:t>διδακτικές δραστηριότητες </a:t>
            </a:r>
          </a:p>
          <a:p>
            <a:pPr lvl="1">
              <a:spcAft>
                <a:spcPts val="600"/>
              </a:spcAft>
            </a:pPr>
            <a:r>
              <a:rPr lang="el-GR" sz="2400" b="1" u="sng" dirty="0" smtClean="0">
                <a:solidFill>
                  <a:schemeClr val="tx1"/>
                </a:solidFill>
              </a:rPr>
              <a:t>αξιολόγηση </a:t>
            </a:r>
          </a:p>
          <a:p>
            <a:pPr lvl="1">
              <a:spcAft>
                <a:spcPts val="600"/>
              </a:spcAft>
            </a:pPr>
            <a:r>
              <a:rPr lang="el-GR" sz="2400" dirty="0" smtClean="0">
                <a:solidFill>
                  <a:schemeClr val="tx1"/>
                </a:solidFill>
              </a:rPr>
              <a:t>πιθανές επεκτάσεις </a:t>
            </a:r>
          </a:p>
          <a:p>
            <a:pPr lvl="1">
              <a:spcAft>
                <a:spcPts val="600"/>
              </a:spcAft>
            </a:pPr>
            <a:r>
              <a:rPr lang="el-GR" sz="2400" dirty="0" smtClean="0">
                <a:solidFill>
                  <a:schemeClr val="tx1"/>
                </a:solidFill>
              </a:rPr>
              <a:t>βιβλιογραφία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23143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Ιστορική Αναδρομή: Τέλη της δεκαετίας του ’90 – Αρχές της δεκαετίας του 2000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4876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Η πραγματολογική προσέγγιση</a:t>
            </a:r>
          </a:p>
          <a:p>
            <a:pPr>
              <a:spcAft>
                <a:spcPts val="600"/>
              </a:spcAft>
            </a:pPr>
            <a:r>
              <a:rPr lang="el-GR" sz="2300" dirty="0" smtClean="0">
                <a:solidFill>
                  <a:schemeClr val="tx2"/>
                </a:solidFill>
              </a:rPr>
              <a:t>Η Πληροφορική αποτελεί μάθημα γενικής παιδείας ενώ, παράλληλα, οι ΤΠΕ αξιοποιούνται στην εκπαιδευτική διαδικασία ως εργαλείο έρευνας, μάθησης και επίλυσης προβλημάτων</a:t>
            </a:r>
          </a:p>
          <a:p>
            <a:pPr>
              <a:spcAft>
                <a:spcPts val="600"/>
              </a:spcAft>
            </a:pPr>
            <a:r>
              <a:rPr lang="el-GR" sz="2300" dirty="0" smtClean="0">
                <a:solidFill>
                  <a:schemeClr val="tx2"/>
                </a:solidFill>
              </a:rPr>
              <a:t>Η προσέγγιση αυτή υιοθετήθηκε στα πλαίσια του Ενιαίου Πλαισίου Προγράμματος Σπουδών Πληροφορικής (1998) με την επέκταση του μαθήματος της Πληροφορικής στο Ενιαίο Λύκειο</a:t>
            </a:r>
          </a:p>
          <a:p>
            <a:pPr>
              <a:spcAft>
                <a:spcPts val="600"/>
              </a:spcAft>
            </a:pPr>
            <a:r>
              <a:rPr lang="el-GR" sz="2300" dirty="0" smtClean="0">
                <a:solidFill>
                  <a:schemeClr val="tx2"/>
                </a:solidFill>
              </a:rPr>
              <a:t>Γενικός σκοπός του μαθήματος είναι η κατανόηση των </a:t>
            </a:r>
            <a:r>
              <a:rPr lang="el-GR" sz="2300" u="sng" dirty="0" smtClean="0">
                <a:solidFill>
                  <a:schemeClr val="tx2"/>
                </a:solidFill>
              </a:rPr>
              <a:t>βασικών αρχών</a:t>
            </a:r>
            <a:r>
              <a:rPr lang="el-GR" sz="2300" dirty="0" smtClean="0">
                <a:solidFill>
                  <a:schemeClr val="tx2"/>
                </a:solidFill>
              </a:rPr>
              <a:t> της επιστήμης των υπολογιστών, η εξοικείωση των μαθητών με τα </a:t>
            </a:r>
            <a:r>
              <a:rPr lang="el-GR" sz="2300" u="sng" dirty="0" smtClean="0">
                <a:solidFill>
                  <a:schemeClr val="tx2"/>
                </a:solidFill>
              </a:rPr>
              <a:t>σύγχρονα υπολογιστικά και δικτυακά εργαλεία</a:t>
            </a:r>
            <a:r>
              <a:rPr lang="el-GR" sz="2300" dirty="0" smtClean="0">
                <a:solidFill>
                  <a:schemeClr val="tx2"/>
                </a:solidFill>
              </a:rPr>
              <a:t>, καθώς και με τις </a:t>
            </a:r>
            <a:r>
              <a:rPr lang="el-GR" sz="2300" u="sng" dirty="0" smtClean="0">
                <a:solidFill>
                  <a:schemeClr val="tx2"/>
                </a:solidFill>
              </a:rPr>
              <a:t>μεθοδολογίες επίλυσης προβλημάτων </a:t>
            </a:r>
            <a:r>
              <a:rPr lang="el-GR" sz="2300" dirty="0" smtClean="0">
                <a:solidFill>
                  <a:schemeClr val="tx2"/>
                </a:solidFill>
              </a:rPr>
              <a:t>με εργαλεία ΤΠΕ</a:t>
            </a:r>
          </a:p>
        </p:txBody>
      </p:sp>
    </p:spTree>
    <p:extLst>
      <p:ext uri="{BB962C8B-B14F-4D97-AF65-F5344CB8AC3E}">
        <p14:creationId xmlns="" xmlns:p14="http://schemas.microsoft.com/office/powerpoint/2010/main" val="15821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Ενδεικτικό μοντέλο σχεδίασης εκπαιδευτικών σεναρίων  </a:t>
            </a:r>
            <a:r>
              <a:rPr lang="en-US" sz="3100" b="1" dirty="0" smtClean="0"/>
              <a:t>(</a:t>
            </a:r>
            <a:r>
              <a:rPr lang="el-GR" sz="3100" b="1" dirty="0" smtClean="0"/>
              <a:t>1</a:t>
            </a:r>
            <a:r>
              <a:rPr lang="en-US" sz="3100" b="1" dirty="0" smtClean="0"/>
              <a:t>)</a:t>
            </a:r>
            <a:r>
              <a:rPr lang="el-GR" sz="3100" b="1" dirty="0" smtClean="0"/>
              <a:t>             </a:t>
            </a: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121650" cy="4572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l-GR" b="1" dirty="0" smtClean="0"/>
              <a:t>Α</a:t>
            </a:r>
            <a:r>
              <a:rPr lang="el-GR" dirty="0" smtClean="0"/>
              <a:t>. Το </a:t>
            </a:r>
            <a:r>
              <a:rPr lang="el-GR" b="1" dirty="0" smtClean="0"/>
              <a:t>διδακτικό αντικείμενο</a:t>
            </a:r>
            <a:r>
              <a:rPr lang="el-GR" dirty="0" smtClean="0"/>
              <a:t> του εκπαιδευτικού σεναρίου (τίτλος, τάξη, εμπλεκόμενες γνωστικές περιοχές, γνωστικά προαπαιτούμενα, κλπ.) 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Β</a:t>
            </a:r>
            <a:r>
              <a:rPr lang="el-GR" dirty="0" smtClean="0"/>
              <a:t>. Οι </a:t>
            </a:r>
            <a:r>
              <a:rPr lang="el-GR" b="1" dirty="0" smtClean="0"/>
              <a:t>αναπαραστάσεις</a:t>
            </a:r>
            <a:r>
              <a:rPr lang="el-GR" dirty="0" smtClean="0"/>
              <a:t> των μαθητών και οι πιθανές δυσκολίες της σκέψης τους σχετικά με το γνωστικό αντικείμενο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Γ</a:t>
            </a:r>
            <a:r>
              <a:rPr lang="el-GR" dirty="0" smtClean="0"/>
              <a:t>. Οι </a:t>
            </a:r>
            <a:r>
              <a:rPr lang="el-GR" b="1" dirty="0" smtClean="0"/>
              <a:t>διδακτικοί στόχοι</a:t>
            </a:r>
            <a:r>
              <a:rPr lang="el-GR" dirty="0" smtClean="0"/>
              <a:t> του εκπαιδευτικού σεναρίου (ως προς το γνωστικό αντικείμενο, ως προς τη χρήση των ΤΠΕ, ως προς τη μαθησιακή διαδικασία) </a:t>
            </a:r>
          </a:p>
          <a:p>
            <a:pPr>
              <a:spcAft>
                <a:spcPts val="600"/>
              </a:spcAft>
            </a:pPr>
            <a:r>
              <a:rPr lang="el-GR" b="1" dirty="0" smtClean="0"/>
              <a:t>Δ</a:t>
            </a:r>
            <a:r>
              <a:rPr lang="el-GR" dirty="0" smtClean="0"/>
              <a:t>. Το </a:t>
            </a:r>
            <a:r>
              <a:rPr lang="el-GR" b="1" dirty="0" smtClean="0"/>
              <a:t>διδακτικό υλικό</a:t>
            </a:r>
            <a:r>
              <a:rPr lang="el-GR" dirty="0" smtClean="0"/>
              <a:t> του εκπαιδευτικού σεναρίου και η απαιτούμενη υλικοτεχνική υποδομή</a:t>
            </a:r>
          </a:p>
        </p:txBody>
      </p:sp>
    </p:spTree>
    <p:extLst>
      <p:ext uri="{BB962C8B-B14F-4D97-AF65-F5344CB8AC3E}">
        <p14:creationId xmlns="" xmlns:p14="http://schemas.microsoft.com/office/powerpoint/2010/main" val="34415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Ενδεικτικό μοντέλο σχεδίασης εκπαιδευτικών σεναρίων  </a:t>
            </a:r>
            <a:r>
              <a:rPr lang="en-US" sz="3100" b="1" dirty="0" smtClean="0"/>
              <a:t>(</a:t>
            </a:r>
            <a:r>
              <a:rPr lang="el-GR" sz="3100" b="1" dirty="0" smtClean="0"/>
              <a:t>2</a:t>
            </a:r>
            <a:r>
              <a:rPr lang="en-US" sz="3100" b="1" dirty="0" smtClean="0"/>
              <a:t>)</a:t>
            </a:r>
            <a:endParaRPr lang="el-GR" sz="3100" dirty="0" smtClean="0"/>
          </a:p>
        </p:txBody>
      </p:sp>
      <p:sp>
        <p:nvSpPr>
          <p:cNvPr id="28675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l-GR" sz="2900" b="1" dirty="0" smtClean="0"/>
              <a:t>Ε</a:t>
            </a:r>
            <a:r>
              <a:rPr lang="el-GR" sz="2900" dirty="0" smtClean="0"/>
              <a:t>. Η οργάνωση της διδασκαλίας στη βάση κατάλληλων </a:t>
            </a:r>
            <a:r>
              <a:rPr lang="el-GR" sz="2900" b="1" dirty="0" smtClean="0"/>
              <a:t>δραστηριοτήτων υλοποίησης</a:t>
            </a:r>
            <a:r>
              <a:rPr lang="el-GR" sz="2900" dirty="0" smtClean="0"/>
              <a:t> του εκπαιδευτικού σεναρίου στην τάξη (διδακτικές προσεγγίσεις και στρατηγικές, αξιοποίηση της προστιθέμενης αξίας των ΤΠΕ στη μαθησιακή διαδικασία, φύλλα εργασίας, κλπ.) </a:t>
            </a:r>
          </a:p>
          <a:p>
            <a:pPr>
              <a:spcAft>
                <a:spcPts val="600"/>
              </a:spcAft>
            </a:pPr>
            <a:r>
              <a:rPr lang="el-GR" sz="2900" b="1" dirty="0" smtClean="0"/>
              <a:t>ΣΤ</a:t>
            </a:r>
            <a:r>
              <a:rPr lang="el-GR" sz="2900" dirty="0" smtClean="0"/>
              <a:t>. Η </a:t>
            </a:r>
            <a:r>
              <a:rPr lang="el-GR" sz="2900" b="1" dirty="0" smtClean="0"/>
              <a:t>αξιολόγηση</a:t>
            </a:r>
            <a:r>
              <a:rPr lang="el-GR" sz="2900" dirty="0" smtClean="0"/>
              <a:t> (μαθητή και σεναρίου) και οι πιθανές επεκτάσεις του σεναρίου </a:t>
            </a:r>
          </a:p>
          <a:p>
            <a:pPr>
              <a:spcAft>
                <a:spcPts val="600"/>
              </a:spcAft>
            </a:pPr>
            <a:r>
              <a:rPr lang="el-GR" sz="2900" b="1" dirty="0" smtClean="0"/>
              <a:t>Ζ</a:t>
            </a:r>
            <a:r>
              <a:rPr lang="el-GR" sz="2900" dirty="0" smtClean="0"/>
              <a:t>. </a:t>
            </a:r>
            <a:r>
              <a:rPr lang="el-GR" sz="2900" b="1" dirty="0" smtClean="0"/>
              <a:t>Παρατηρήσεις</a:t>
            </a:r>
            <a:r>
              <a:rPr lang="el-GR" sz="2900" dirty="0" smtClean="0"/>
              <a:t> και </a:t>
            </a:r>
            <a:r>
              <a:rPr lang="el-GR" sz="2900" b="1" dirty="0" smtClean="0"/>
              <a:t>οδηγίες</a:t>
            </a:r>
            <a:r>
              <a:rPr lang="el-GR" sz="2900" dirty="0" smtClean="0"/>
              <a:t> για τους εκπαιδευτικούς, </a:t>
            </a:r>
            <a:r>
              <a:rPr lang="el-GR" sz="2900" b="1" dirty="0" smtClean="0"/>
              <a:t>βιβλιογραφία</a:t>
            </a:r>
            <a:endParaRPr lang="el-GR" sz="2900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557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Εκπαιδευτικά σενάρια: Παραδείγματα </a:t>
            </a:r>
            <a:endParaRPr lang="el-GR" sz="3100" dirty="0" smtClean="0"/>
          </a:p>
        </p:txBody>
      </p:sp>
      <p:sp>
        <p:nvSpPr>
          <p:cNvPr id="28675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b="1" dirty="0" smtClean="0">
                <a:hlinkClick r:id="rId2"/>
              </a:rPr>
              <a:t>http://ebooks.edu.gr/new/ps.php</a:t>
            </a:r>
            <a:endParaRPr lang="el-GR" b="1" dirty="0" smtClean="0"/>
          </a:p>
          <a:p>
            <a:pPr>
              <a:spcAft>
                <a:spcPts val="600"/>
              </a:spcAft>
              <a:buNone/>
            </a:pPr>
            <a:endParaRPr lang="en-US" b="1" dirty="0" smtClean="0"/>
          </a:p>
          <a:p>
            <a:pPr>
              <a:spcAft>
                <a:spcPts val="600"/>
              </a:spcAft>
              <a:buNone/>
            </a:pPr>
            <a:r>
              <a:rPr lang="el-GR" b="1" dirty="0" smtClean="0">
                <a:hlinkClick r:id="rId3"/>
              </a:rPr>
              <a:t>Οδηγός για ΤΠΕ Δημοτικού</a:t>
            </a:r>
            <a:endParaRPr lang="el-GR" dirty="0" smtClean="0"/>
          </a:p>
          <a:p>
            <a:pPr>
              <a:spcAft>
                <a:spcPts val="600"/>
              </a:spcAft>
              <a:buNone/>
            </a:pPr>
            <a:r>
              <a:rPr lang="el-GR" b="1" dirty="0" smtClean="0">
                <a:hlinkClick r:id="rId4"/>
              </a:rPr>
              <a:t>Οδηγός για ΤΠΕ Γυμνάσιο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0087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1219200" y="2857496"/>
            <a:ext cx="6858000" cy="1643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Ερευνητικές Εργασίες </a:t>
            </a:r>
            <a:br>
              <a:rPr lang="el-GR" dirty="0" smtClean="0"/>
            </a:br>
            <a:r>
              <a:rPr lang="el-GR" dirty="0" smtClean="0"/>
              <a:t>στη </a:t>
            </a:r>
            <a:br>
              <a:rPr lang="el-GR" dirty="0" smtClean="0"/>
            </a:br>
            <a:r>
              <a:rPr lang="el-GR" dirty="0" smtClean="0"/>
              <a:t>Δευτεροβάθμια Εκπαίδευση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57290" y="4929198"/>
            <a:ext cx="6781800" cy="114300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142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4499" y="764704"/>
            <a:ext cx="4643438" cy="5283200"/>
          </a:xfr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>
            <a:normAutofit fontScale="97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Μέθοδος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Project</a:t>
            </a: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l-GR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«Σχέδιο Εργασίας»</a:t>
            </a:r>
            <a:b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l-GR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ή 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l-GR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«Ερευνητική Εργασία»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20812" y="764704"/>
            <a:ext cx="4357687" cy="5283200"/>
          </a:xfr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>
            <a:normAutofit fontScale="97500" lnSpcReduction="10000"/>
          </a:bodyPr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Projicere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= </a:t>
            </a:r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σχεδιάζω, σκοπεύω, βάζω κάτι στο μυαλό μου</a:t>
            </a:r>
          </a:p>
          <a:p>
            <a:pPr eaLnBrk="1" hangingPunct="1">
              <a:defRPr/>
            </a:pPr>
            <a:endParaRPr lang="el-GR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Οι όροι: </a:t>
            </a: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σχέδιο, έργο, πρόγραμμα, πρόθεση, σκοπός </a:t>
            </a:r>
            <a:r>
              <a:rPr lang="el-GR" sz="2800" dirty="0" smtClean="0">
                <a:solidFill>
                  <a:schemeClr val="accent2">
                    <a:lumMod val="50000"/>
                  </a:schemeClr>
                </a:solidFill>
              </a:rPr>
              <a:t>περιλαμβάνονται στον όρο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Project</a:t>
            </a:r>
            <a:endParaRPr lang="el-GR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7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Παιδαγωγικές αρχές</a:t>
            </a:r>
            <a:endParaRPr lang="en-GB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491636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800" dirty="0" smtClean="0"/>
              <a:t>Διερευνητική μάθηση</a:t>
            </a:r>
            <a:endParaRPr lang="en-US" sz="2800" dirty="0" smtClean="0"/>
          </a:p>
          <a:p>
            <a:pPr eaLnBrk="1" hangingPunct="1"/>
            <a:r>
              <a:rPr lang="el-GR" sz="2800" dirty="0" err="1" smtClean="0"/>
              <a:t>Ομαδοσυνεργατική</a:t>
            </a:r>
            <a:r>
              <a:rPr lang="el-GR" sz="2800" dirty="0" smtClean="0"/>
              <a:t> διδασκαλία </a:t>
            </a:r>
          </a:p>
          <a:p>
            <a:pPr eaLnBrk="1" hangingPunct="1"/>
            <a:r>
              <a:rPr lang="el-GR" sz="2800" dirty="0" smtClean="0"/>
              <a:t>Διεπιστημονική συνεργασία</a:t>
            </a:r>
          </a:p>
          <a:p>
            <a:pPr eaLnBrk="1" hangingPunct="1"/>
            <a:endParaRPr lang="el-G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5352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Είδη Διερευνητικής Μάθησης:            </a:t>
            </a:r>
            <a:r>
              <a:rPr lang="el-GR" sz="2900" b="1" dirty="0" smtClean="0"/>
              <a:t>Διαφοροποίηση Βαθμού Καθοδήγησης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342928" y="1500174"/>
            <a:ext cx="8229600" cy="421484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sz="2400" b="1" dirty="0" smtClean="0"/>
              <a:t>ελεγχόμενες μορφές διερεύνησης</a:t>
            </a:r>
            <a:r>
              <a:rPr lang="el-GR" sz="2400" dirty="0" smtClean="0"/>
              <a:t>: ο εκπαιδευτικός ορίζει  ερωτήματα και βήματα  διερεύνησης και οι μαθητές επαληθεύουν συγκεκριμένη αρχή/γενίκευση </a:t>
            </a:r>
          </a:p>
          <a:p>
            <a:pPr>
              <a:spcAft>
                <a:spcPts val="1200"/>
              </a:spcAft>
            </a:pPr>
            <a:r>
              <a:rPr lang="el-GR" sz="2400" b="1" dirty="0" smtClean="0"/>
              <a:t>μορφές φθίνουσας καθοδήγησης</a:t>
            </a:r>
            <a:r>
              <a:rPr lang="el-GR" sz="2400" dirty="0" smtClean="0"/>
              <a:t>:  ο εκπαιδευτικός θέτει τα ερωτήματα και οι μαθητές επιλέγουν  βήματα και  δράσεις της έρευνας σε πλαίσιο καθοδήγησης</a:t>
            </a:r>
          </a:p>
          <a:p>
            <a:r>
              <a:rPr lang="el-GR" sz="2400" b="1" dirty="0" smtClean="0"/>
              <a:t>ακαθοδήγητες μορφές διερεύνησης</a:t>
            </a:r>
            <a:r>
              <a:rPr lang="el-GR" sz="2400" dirty="0" smtClean="0"/>
              <a:t>: ερωτήματα και διερευνητικές δράσεις καθορίζονται από τους μαθητές, χωρίς παρεμβάσεις του εκπαιδευτικού</a:t>
            </a:r>
          </a:p>
        </p:txBody>
      </p:sp>
    </p:spTree>
    <p:extLst>
      <p:ext uri="{BB962C8B-B14F-4D97-AF65-F5344CB8AC3E}">
        <p14:creationId xmlns="" xmlns:p14="http://schemas.microsoft.com/office/powerpoint/2010/main" val="17593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591550" cy="1295400"/>
          </a:xfrm>
        </p:spPr>
        <p:txBody>
          <a:bodyPr>
            <a:normAutofit/>
          </a:bodyPr>
          <a:lstStyle/>
          <a:p>
            <a:pPr algn="ctr"/>
            <a:r>
              <a:rPr lang="el-GR" sz="3500" dirty="0" smtClean="0"/>
              <a:t>    </a:t>
            </a:r>
            <a:r>
              <a:rPr lang="el-GR" b="1" dirty="0" smtClean="0"/>
              <a:t>Εργασία σε Ομάδες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357298"/>
            <a:ext cx="8591550" cy="5072098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None/>
              <a:defRPr/>
            </a:pPr>
            <a:r>
              <a:rPr lang="el-GR" sz="2400" dirty="0" smtClean="0"/>
              <a:t>Συμμετέχουν όλοι αποφασιστικά: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 smtClean="0"/>
              <a:t>Στη διαμόρφωση του θέματος και στον προγραμματισμό δράσεων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 smtClean="0"/>
              <a:t>Στην υλοποίηση της  εργασίας 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 smtClean="0"/>
              <a:t>Στη σύνθεση </a:t>
            </a:r>
          </a:p>
          <a:p>
            <a:pPr>
              <a:lnSpc>
                <a:spcPct val="150000"/>
              </a:lnSpc>
              <a:defRPr/>
            </a:pPr>
            <a:r>
              <a:rPr lang="el-GR" sz="2400" dirty="0" smtClean="0"/>
              <a:t>Στην παρουσίαση </a:t>
            </a:r>
          </a:p>
          <a:p>
            <a:pPr lvl="1">
              <a:spcAft>
                <a:spcPts val="600"/>
              </a:spcAft>
            </a:pPr>
            <a:endParaRPr lang="el-GR" sz="2800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Picture 3" descr="sno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286124"/>
            <a:ext cx="185737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06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472488" cy="55721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sz="2700" b="1" dirty="0" smtClean="0"/>
              <a:t>1</a:t>
            </a:r>
            <a:r>
              <a:rPr lang="el-GR" sz="2700" b="1" baseline="30000" dirty="0" smtClean="0"/>
              <a:t>η</a:t>
            </a:r>
            <a:r>
              <a:rPr lang="el-GR" sz="2700" b="1" dirty="0" smtClean="0"/>
              <a:t> :</a:t>
            </a:r>
            <a:r>
              <a:rPr lang="el-GR" sz="2700" dirty="0" smtClean="0"/>
              <a:t> Επιλογή θέματος, διατύπωση ερευνητικών ερωτημάτων. Κατανομή σε </a:t>
            </a:r>
            <a:r>
              <a:rPr lang="el-GR" sz="2700" dirty="0" err="1" smtClean="0"/>
              <a:t>υπο</a:t>
            </a:r>
            <a:r>
              <a:rPr lang="el-GR" sz="2700" dirty="0" smtClean="0"/>
              <a:t>-ομάδες, Αναζήτηση αρχικών πηγών, Διαμόρφωση πλαισίου δράσης</a:t>
            </a:r>
          </a:p>
          <a:p>
            <a:pPr eaLnBrk="1" hangingPunct="1">
              <a:spcBef>
                <a:spcPts val="1200"/>
              </a:spcBef>
            </a:pPr>
            <a:r>
              <a:rPr lang="el-GR" sz="2700" b="1" dirty="0" smtClean="0"/>
              <a:t>2</a:t>
            </a:r>
            <a:r>
              <a:rPr lang="el-GR" sz="2700" b="1" baseline="30000" dirty="0" smtClean="0"/>
              <a:t>η</a:t>
            </a:r>
            <a:r>
              <a:rPr lang="el-GR" sz="2700" b="1" dirty="0" smtClean="0"/>
              <a:t> :</a:t>
            </a:r>
            <a:r>
              <a:rPr lang="el-GR" sz="2700" dirty="0" smtClean="0"/>
              <a:t> Προγραμματισμός και Προετοιμασία της Ερευνητικής Ομάδας , επιλογή μεθοδολογικών εργαλείων</a:t>
            </a:r>
          </a:p>
          <a:p>
            <a:pPr eaLnBrk="1" hangingPunct="1">
              <a:spcBef>
                <a:spcPts val="1200"/>
              </a:spcBef>
            </a:pPr>
            <a:r>
              <a:rPr lang="el-GR" sz="2700" b="1" dirty="0" smtClean="0"/>
              <a:t>3</a:t>
            </a:r>
            <a:r>
              <a:rPr lang="el-GR" sz="2700" b="1" baseline="30000" dirty="0" smtClean="0"/>
              <a:t>η</a:t>
            </a:r>
            <a:r>
              <a:rPr lang="el-GR" sz="2700" b="1" dirty="0" smtClean="0"/>
              <a:t> :</a:t>
            </a:r>
            <a:r>
              <a:rPr lang="el-GR" sz="2700" dirty="0" smtClean="0"/>
              <a:t> Υλοποίηση Δράσεων από Υποομάδες για Συλλογή Δεδομένων Διεξαγωγή έρευνας, συγκέντρωση &amp; ταξινόμηση υλικού (εντός και εκτός τάξης)</a:t>
            </a:r>
          </a:p>
          <a:p>
            <a:pPr eaLnBrk="1" hangingPunct="1">
              <a:spcBef>
                <a:spcPts val="1200"/>
              </a:spcBef>
            </a:pPr>
            <a:r>
              <a:rPr lang="el-GR" sz="2700" b="1" dirty="0" smtClean="0"/>
              <a:t>4</a:t>
            </a:r>
            <a:r>
              <a:rPr lang="el-GR" sz="2700" b="1" baseline="30000" dirty="0" smtClean="0"/>
              <a:t>η</a:t>
            </a:r>
            <a:r>
              <a:rPr lang="el-GR" sz="2700" dirty="0" smtClean="0"/>
              <a:t> :Επεξεργασία  Δεδομένων από Ομάδα εντός Τάξης</a:t>
            </a:r>
            <a:endParaRPr lang="en-GB" sz="27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Φάσεις της μεθόδου </a:t>
            </a:r>
            <a:r>
              <a:rPr lang="en-US" b="1" dirty="0"/>
              <a:t>Project</a:t>
            </a:r>
            <a:r>
              <a:rPr lang="el-GR" b="1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912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652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1" dirty="0" smtClean="0"/>
              <a:t>Φάσεις της μεθόδου </a:t>
            </a:r>
            <a:r>
              <a:rPr lang="en-US" sz="3600" b="1" dirty="0" smtClean="0"/>
              <a:t>Project</a:t>
            </a:r>
            <a:r>
              <a:rPr lang="el-GR" sz="3600" b="1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6"/>
            <a:ext cx="8229600" cy="489585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el-GR" sz="2900" b="1" dirty="0" smtClean="0"/>
              <a:t>5</a:t>
            </a:r>
            <a:r>
              <a:rPr lang="el-GR" sz="2900" b="1" baseline="30000" dirty="0" smtClean="0"/>
              <a:t>η</a:t>
            </a:r>
            <a:r>
              <a:rPr lang="el-GR" sz="2900" dirty="0" smtClean="0"/>
              <a:t> : Επιλογή Τρόπων Αναπαράστασης των Νέων Γνώσεων  (Επεξεργασία , σύνθεση )</a:t>
            </a:r>
          </a:p>
          <a:p>
            <a:pPr eaLnBrk="1" hangingPunct="1">
              <a:spcBef>
                <a:spcPts val="1200"/>
              </a:spcBef>
            </a:pPr>
            <a:r>
              <a:rPr lang="el-GR" sz="2900" b="1" dirty="0" smtClean="0"/>
              <a:t>6</a:t>
            </a:r>
            <a:r>
              <a:rPr lang="el-GR" sz="2900" b="1" baseline="30000" dirty="0" smtClean="0"/>
              <a:t>η</a:t>
            </a:r>
            <a:r>
              <a:rPr lang="el-GR" sz="2900" dirty="0" smtClean="0"/>
              <a:t> :Προκαταρτική Παρουσίαση Εργασιών στην Ολομέλεια  Τμήματος </a:t>
            </a:r>
            <a:endParaRPr lang="en-GB" sz="2900" dirty="0" smtClean="0"/>
          </a:p>
          <a:p>
            <a:pPr eaLnBrk="1" hangingPunct="1">
              <a:spcBef>
                <a:spcPts val="1200"/>
              </a:spcBef>
            </a:pPr>
            <a:r>
              <a:rPr lang="el-GR" sz="2900" b="1" dirty="0" smtClean="0"/>
              <a:t>7</a:t>
            </a:r>
            <a:r>
              <a:rPr lang="el-GR" sz="2900" b="1" baseline="30000" dirty="0" smtClean="0"/>
              <a:t>η</a:t>
            </a:r>
            <a:r>
              <a:rPr lang="el-GR" sz="2900" b="1" dirty="0" smtClean="0"/>
              <a:t> </a:t>
            </a:r>
            <a:r>
              <a:rPr lang="el-GR" sz="2900" dirty="0" smtClean="0"/>
              <a:t> :Διαμόρφωση Φακέλου της Ερευνητικής Εργασίας</a:t>
            </a:r>
          </a:p>
          <a:p>
            <a:pPr eaLnBrk="1" hangingPunct="1">
              <a:spcBef>
                <a:spcPts val="1200"/>
              </a:spcBef>
            </a:pPr>
            <a:r>
              <a:rPr lang="el-GR" sz="2900" b="1" dirty="0" smtClean="0"/>
              <a:t>8</a:t>
            </a:r>
            <a:r>
              <a:rPr lang="el-GR" sz="2900" b="1" baseline="30000" dirty="0" smtClean="0"/>
              <a:t>η</a:t>
            </a:r>
            <a:r>
              <a:rPr lang="el-GR" sz="2900" dirty="0" smtClean="0"/>
              <a:t> : Συνοπτική Δημόσια Παρουσίαση  Εργασίας  στα Ελληνική ή/και Αγγλικά</a:t>
            </a:r>
          </a:p>
          <a:p>
            <a:pPr eaLnBrk="1" hangingPunct="1">
              <a:spcBef>
                <a:spcPts val="1200"/>
              </a:spcBef>
            </a:pPr>
            <a:r>
              <a:rPr lang="el-GR" sz="2900" b="1" dirty="0" smtClean="0"/>
              <a:t>9</a:t>
            </a:r>
            <a:r>
              <a:rPr lang="el-GR" sz="2900" b="1" baseline="30000" dirty="0" smtClean="0"/>
              <a:t>η</a:t>
            </a:r>
            <a:r>
              <a:rPr lang="el-GR" sz="2900" dirty="0" smtClean="0"/>
              <a:t> : Αξιολόγηση Ομαδικής Εργασίας και Ατομικής Συμβολής Μελών </a:t>
            </a:r>
          </a:p>
          <a:p>
            <a:pPr eaLnBrk="1" hangingPunct="1">
              <a:spcBef>
                <a:spcPts val="1200"/>
              </a:spcBef>
              <a:buFont typeface="Wingdings 2" pitchFamily="18" charset="2"/>
              <a:buNone/>
            </a:pPr>
            <a:endParaRPr lang="el-GR" sz="24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000" i="1" dirty="0" smtClean="0"/>
          </a:p>
          <a:p>
            <a:pPr eaLnBrk="1" hangingPunct="1">
              <a:lnSpc>
                <a:spcPct val="90000"/>
              </a:lnSpc>
            </a:pPr>
            <a:endParaRPr lang="el-G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7644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72518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Ιστορική Αναδρομή: Αρχές της δεκαετίας του 2010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348760"/>
            <a:ext cx="8229600" cy="4937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    Πληροφορικός </a:t>
            </a:r>
            <a:r>
              <a:rPr lang="el-GR" b="1" dirty="0" err="1" smtClean="0"/>
              <a:t>Γραμματισμός</a:t>
            </a:r>
            <a:r>
              <a:rPr lang="el-GR" b="1" dirty="0" smtClean="0"/>
              <a:t> - Η ενσωμάτωση των ΤΠΕ στο σχολείο</a:t>
            </a:r>
          </a:p>
          <a:p>
            <a:pPr lvl="1">
              <a:spcAft>
                <a:spcPts val="600"/>
              </a:spcAft>
              <a:buNone/>
            </a:pPr>
            <a:r>
              <a:rPr lang="el-GR" dirty="0" smtClean="0">
                <a:solidFill>
                  <a:schemeClr val="tx2"/>
                </a:solidFill>
              </a:rPr>
              <a:t>    Οι ΤΠΕ αποτελούν γνωστικά εργαλεία, στο πλαίσιο των σύγχρονων </a:t>
            </a:r>
            <a:r>
              <a:rPr lang="el-GR" dirty="0" err="1" smtClean="0">
                <a:solidFill>
                  <a:schemeClr val="tx2"/>
                </a:solidFill>
              </a:rPr>
              <a:t>κοινωνικο</a:t>
            </a:r>
            <a:r>
              <a:rPr lang="el-GR" dirty="0" smtClean="0">
                <a:solidFill>
                  <a:schemeClr val="tx2"/>
                </a:solidFill>
              </a:rPr>
              <a:t>-</a:t>
            </a:r>
            <a:r>
              <a:rPr lang="el-GR" dirty="0" err="1" smtClean="0">
                <a:solidFill>
                  <a:schemeClr val="tx2"/>
                </a:solidFill>
              </a:rPr>
              <a:t>εποικοδομιστικών</a:t>
            </a:r>
            <a:r>
              <a:rPr lang="el-GR" dirty="0" smtClean="0">
                <a:solidFill>
                  <a:schemeClr val="tx2"/>
                </a:solidFill>
              </a:rPr>
              <a:t> προσεγγίσεων για τη διδασκαλία και τη μάθηση</a:t>
            </a:r>
          </a:p>
          <a:p>
            <a:pPr lvl="1">
              <a:spcAft>
                <a:spcPts val="600"/>
              </a:spcAft>
              <a:buNone/>
            </a:pPr>
            <a:r>
              <a:rPr lang="el-GR" b="1" dirty="0" smtClean="0"/>
              <a:t>    Νέα Π.Σ.</a:t>
            </a:r>
            <a:r>
              <a:rPr lang="el-GR" dirty="0" smtClean="0"/>
              <a:t>: διδασκαλία των αντικειμένων της Πληροφορικής και των ΤΠΕ στο Δημοτικό και στο Γυμνάσιο </a:t>
            </a:r>
          </a:p>
          <a:p>
            <a:pPr lvl="1">
              <a:spcAft>
                <a:spcPts val="600"/>
              </a:spcAft>
              <a:buNone/>
            </a:pPr>
            <a:r>
              <a:rPr lang="el-GR" dirty="0" smtClean="0">
                <a:solidFill>
                  <a:schemeClr val="tx2"/>
                </a:solidFill>
              </a:rPr>
              <a:t>    </a:t>
            </a:r>
            <a:r>
              <a:rPr lang="el-GR" u="sng" dirty="0" smtClean="0">
                <a:solidFill>
                  <a:schemeClr val="tx2"/>
                </a:solidFill>
              </a:rPr>
              <a:t>Στόχος</a:t>
            </a:r>
            <a:r>
              <a:rPr lang="el-GR" dirty="0" smtClean="0">
                <a:solidFill>
                  <a:schemeClr val="tx2"/>
                </a:solidFill>
              </a:rPr>
              <a:t>:  </a:t>
            </a:r>
            <a:r>
              <a:rPr lang="el-GR" dirty="0" smtClean="0"/>
              <a:t>η ανάπτυξη ικανοτήτων αυτόνομης αξιοποίησης των σύγχρονων υπολογιστικών και δικτυακών εργαλείων για διερεύνηση, επικοινωνία, συνεργασία, μοντελοποίηση, επίλυση προβλημάτων και υποστήριξη της μάθησης</a:t>
            </a:r>
            <a:endParaRPr lang="el-G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7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8583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b="1" dirty="0" smtClean="0"/>
              <a:t>Δημιουργία Ομάδων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64156" y="126876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el-GR" sz="2700" dirty="0" smtClean="0"/>
              <a:t>Μπορεί να είναι ομάδες αντικειμένου</a:t>
            </a:r>
          </a:p>
          <a:p>
            <a:pPr>
              <a:spcBef>
                <a:spcPts val="1200"/>
              </a:spcBef>
              <a:defRPr/>
            </a:pPr>
            <a:r>
              <a:rPr lang="el-GR" sz="2700" dirty="0" smtClean="0"/>
              <a:t>Στην πλειονότητά τους αποτελούνται από 3-6 άτομα (Λειτουργικά 4)</a:t>
            </a:r>
          </a:p>
          <a:p>
            <a:pPr>
              <a:spcBef>
                <a:spcPts val="1200"/>
              </a:spcBef>
              <a:defRPr/>
            </a:pPr>
            <a:r>
              <a:rPr lang="el-GR" sz="2700" dirty="0" smtClean="0"/>
              <a:t>Ο ορισμός των ομάδων απαιτεί πλήρη γνώση των δυνατοτήτων των μαθητών και καταμερισμό ανάλογα με αυτές</a:t>
            </a:r>
          </a:p>
          <a:p>
            <a:pPr>
              <a:spcBef>
                <a:spcPts val="1200"/>
              </a:spcBef>
              <a:defRPr/>
            </a:pPr>
            <a:r>
              <a:rPr lang="el-GR" sz="2700" dirty="0" smtClean="0"/>
              <a:t>Ο εκπαιδευτικός συντονίζει, επιλύει προβλήματα δεν είναι παθητικός θεατής</a:t>
            </a:r>
          </a:p>
          <a:p>
            <a:pPr>
              <a:spcBef>
                <a:spcPts val="1200"/>
              </a:spcBef>
              <a:defRPr/>
            </a:pPr>
            <a:r>
              <a:rPr lang="el-GR" sz="2700" dirty="0" smtClean="0"/>
              <a:t>Παρέχει πηγές ή δυνατότητες αναζήτησης πηγών</a:t>
            </a:r>
          </a:p>
          <a:p>
            <a:pPr>
              <a:spcBef>
                <a:spcPts val="1200"/>
              </a:spcBef>
              <a:defRPr/>
            </a:pPr>
            <a:r>
              <a:rPr lang="el-GR" sz="2700" dirty="0" smtClean="0"/>
              <a:t>Βοηθά στη διαμόρφωση ερευνητικών εργαλείων</a:t>
            </a:r>
          </a:p>
        </p:txBody>
      </p:sp>
    </p:spTree>
    <p:extLst>
      <p:ext uri="{BB962C8B-B14F-4D97-AF65-F5344CB8AC3E}">
        <p14:creationId xmlns="" xmlns:p14="http://schemas.microsoft.com/office/powerpoint/2010/main" val="12758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1143000"/>
          </a:xfrm>
        </p:spPr>
        <p:txBody>
          <a:bodyPr/>
          <a:lstStyle/>
          <a:p>
            <a:r>
              <a:rPr lang="el-GR" sz="3200" b="1" dirty="0" smtClean="0"/>
              <a:t>Διαμόρφωση Διεπιστημονικών Θεμάτων: </a:t>
            </a:r>
            <a:r>
              <a:rPr lang="el-GR" sz="3000" b="1" dirty="0" smtClean="0"/>
              <a:t>Συνδυασμός Π.Σ., Ενδιαφερόντων, Υποδομών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785926"/>
            <a:ext cx="8074025" cy="3724275"/>
          </a:xfrm>
        </p:spPr>
        <p:txBody>
          <a:bodyPr>
            <a:normAutofit lnSpcReduction="10000"/>
          </a:bodyPr>
          <a:lstStyle/>
          <a:p>
            <a:r>
              <a:rPr lang="el-GR" sz="2900" dirty="0" smtClean="0"/>
              <a:t>Δύο τουλάχιστον εκπαιδευτικοί διαμορφώνουν  </a:t>
            </a:r>
            <a:r>
              <a:rPr lang="el-GR" sz="2900" b="1" dirty="0" smtClean="0"/>
              <a:t>διεπιστημονικό θέμα </a:t>
            </a:r>
            <a:r>
              <a:rPr lang="el-GR" sz="2900" dirty="0" smtClean="0"/>
              <a:t>που εμπλέκει διαφορετικά μαθήματα διαφορετικών πεδίων.</a:t>
            </a:r>
          </a:p>
          <a:p>
            <a:r>
              <a:rPr lang="el-GR" sz="2900" dirty="0" smtClean="0"/>
              <a:t>Θέματα συνδυάζουν τομείς μαθημάτων με </a:t>
            </a:r>
            <a:r>
              <a:rPr lang="el-GR" sz="2900" b="1" dirty="0" smtClean="0"/>
              <a:t>ενδιαφέροντα</a:t>
            </a:r>
            <a:r>
              <a:rPr lang="el-GR" sz="2900" dirty="0" smtClean="0"/>
              <a:t> μαθητών και εκπαιδευτικών.</a:t>
            </a:r>
          </a:p>
          <a:p>
            <a:r>
              <a:rPr lang="el-GR" sz="2900" dirty="0" smtClean="0"/>
              <a:t>Λαμβάνονται υπόψη οι υποδομές και οι διαθέσιμοι πόροι του σχολείου, των φορέων, κ.λπ.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20270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304800" y="-24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Έγκριση Διεπιστημονικών Θεμάτων:                  </a:t>
            </a:r>
            <a:r>
              <a:rPr lang="el-GR" sz="3300" b="1" dirty="0" smtClean="0"/>
              <a:t>Σύλλογος Αποφασίζει </a:t>
            </a:r>
            <a:r>
              <a:rPr lang="en-US" sz="3300" b="1" dirty="0" smtClean="0"/>
              <a:t>&amp;</a:t>
            </a:r>
            <a:r>
              <a:rPr lang="el-GR" sz="3300" b="1" dirty="0" smtClean="0"/>
              <a:t> Προγραμματίζει 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937760"/>
          </a:xfrm>
        </p:spPr>
        <p:txBody>
          <a:bodyPr/>
          <a:lstStyle/>
          <a:p>
            <a:r>
              <a:rPr lang="el-GR" sz="2700" dirty="0" smtClean="0"/>
              <a:t>Εκπαιδευτικοί υποβάλλουν προς έγκριση στο σύλλογο Θέμα (τίτλος, σκοποί, μεθοδολογία, αναμενόμενα αποτελέσματα, απαιτούμενα).</a:t>
            </a:r>
          </a:p>
          <a:p>
            <a:r>
              <a:rPr lang="el-GR" sz="2700" dirty="0" smtClean="0"/>
              <a:t>Σύλλογος μετά από συζήτηση εγκρίνει τόσα θέματα όσα τα τμήματα </a:t>
            </a:r>
            <a:r>
              <a:rPr lang="el-GR" sz="2700" b="1" dirty="0" smtClean="0"/>
              <a:t>συν ένα</a:t>
            </a:r>
            <a:r>
              <a:rPr lang="el-GR" sz="2700" dirty="0" smtClean="0"/>
              <a:t>. </a:t>
            </a:r>
          </a:p>
          <a:p>
            <a:r>
              <a:rPr lang="el-GR" sz="2700" dirty="0" smtClean="0"/>
              <a:t>Σύλλογος ορίζει υποδιευθυντή ή άλλον εκπαιδευτικό  </a:t>
            </a:r>
            <a:r>
              <a:rPr lang="el-GR" sz="2700" b="1" dirty="0" smtClean="0"/>
              <a:t>συντονιστή</a:t>
            </a:r>
            <a:r>
              <a:rPr lang="el-GR" sz="2700" dirty="0" smtClean="0"/>
              <a:t> για την κατανομή χώρων, πόρων στις Ερ. </a:t>
            </a:r>
            <a:r>
              <a:rPr lang="el-GR" sz="2700" dirty="0" err="1" smtClean="0"/>
              <a:t>Εργ</a:t>
            </a:r>
            <a:r>
              <a:rPr lang="el-GR" sz="2700" dirty="0" smtClean="0"/>
              <a:t>.  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7894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228600" y="-24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Επιλογή  Διεπιστημονικών Θεμάτων: </a:t>
            </a:r>
            <a:r>
              <a:rPr lang="el-GR" sz="3100" b="1" dirty="0" smtClean="0"/>
              <a:t>Μαθητές Επιλέγουν </a:t>
            </a:r>
            <a:r>
              <a:rPr lang="en-US" sz="3100" b="1" dirty="0" smtClean="0"/>
              <a:t>&amp;</a:t>
            </a:r>
            <a:r>
              <a:rPr lang="el-GR" sz="3100" b="1" dirty="0" smtClean="0"/>
              <a:t>Τμήμα Ενδιαφέροντος 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88"/>
            <a:ext cx="8074025" cy="3724275"/>
          </a:xfrm>
        </p:spPr>
        <p:txBody>
          <a:bodyPr>
            <a:normAutofit lnSpcReduction="10000"/>
          </a:bodyPr>
          <a:lstStyle/>
          <a:p>
            <a:r>
              <a:rPr lang="el-GR" sz="2900" dirty="0" smtClean="0"/>
              <a:t>Μαθητές επιλέγουν από  προτεινόμενα θέματα  και  δημιουργούνται από μαθητές διαφορετικών τμημάτων τα «</a:t>
            </a:r>
            <a:r>
              <a:rPr lang="el-GR" sz="2900" b="1" dirty="0" smtClean="0"/>
              <a:t>Τμήματα Ενδιαφέροντος</a:t>
            </a:r>
            <a:r>
              <a:rPr lang="el-GR" sz="2900" dirty="0" smtClean="0"/>
              <a:t>».</a:t>
            </a:r>
          </a:p>
          <a:p>
            <a:r>
              <a:rPr lang="el-GR" sz="2900" dirty="0" smtClean="0"/>
              <a:t>Προσπάθεια δημιουργίας  ισοδύναμων τμημάτων μέσω επιλογών και κληρώσεων.</a:t>
            </a:r>
          </a:p>
          <a:p>
            <a:r>
              <a:rPr lang="el-GR" sz="2900" dirty="0" smtClean="0"/>
              <a:t>Όσοι μαθητές δεν ενταχθούν σε πρώτη τους επιλογή προηγούνται στις επιλογές το επόμενο τετράμηνο.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10032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8 - Τίτλος"/>
          <p:cNvSpPr>
            <a:spLocks noGrp="1"/>
          </p:cNvSpPr>
          <p:nvPr>
            <p:ph type="title"/>
          </p:nvPr>
        </p:nvSpPr>
        <p:spPr>
          <a:xfrm>
            <a:off x="304800" y="-71462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3200" b="1" dirty="0" smtClean="0"/>
              <a:t>Οργάνωση Ομάδων, Κατανομή Θεμάτων: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600" b="1" dirty="0" smtClean="0"/>
              <a:t>Α. Ομάδες Κοινού Θέματος  Χαλαρής Συνεργασίας </a:t>
            </a:r>
          </a:p>
        </p:txBody>
      </p:sp>
      <p:grpSp>
        <p:nvGrpSpPr>
          <p:cNvPr id="2" name="Group 2"/>
          <p:cNvGrpSpPr>
            <a:grpSpLocks noGrp="1"/>
          </p:cNvGrpSpPr>
          <p:nvPr/>
        </p:nvGrpSpPr>
        <p:grpSpPr bwMode="auto">
          <a:xfrm>
            <a:off x="571472" y="1714488"/>
            <a:ext cx="8001056" cy="4214842"/>
            <a:chOff x="1860" y="7767"/>
            <a:chExt cx="8160" cy="814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60" y="7767"/>
              <a:ext cx="3390" cy="3390"/>
              <a:chOff x="1860" y="1545"/>
              <a:chExt cx="3390" cy="3390"/>
            </a:xfrm>
          </p:grpSpPr>
          <p:sp>
            <p:nvSpPr>
              <p:cNvPr id="22591" name="Oval 4"/>
              <p:cNvSpPr>
                <a:spLocks noChangeArrowheads="1"/>
              </p:cNvSpPr>
              <p:nvPr/>
            </p:nvSpPr>
            <p:spPr bwMode="auto">
              <a:xfrm>
                <a:off x="1860" y="1545"/>
                <a:ext cx="3390" cy="339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sp>
            <p:nvSpPr>
              <p:cNvPr id="22592" name="Text Box 5"/>
              <p:cNvSpPr txBox="1">
                <a:spLocks noChangeArrowheads="1"/>
              </p:cNvSpPr>
              <p:nvPr/>
            </p:nvSpPr>
            <p:spPr bwMode="auto">
              <a:xfrm>
                <a:off x="1992" y="1680"/>
                <a:ext cx="3141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l-GR" sz="800" b="1">
                    <a:latin typeface="Calibri" pitchFamily="34" charset="0"/>
                    <a:cs typeface="Arial" charset="0"/>
                  </a:rPr>
                  <a:t>Θέμα κοινό</a:t>
                </a:r>
                <a:br>
                  <a:rPr lang="el-GR" sz="800" b="1">
                    <a:latin typeface="Calibri" pitchFamily="34" charset="0"/>
                    <a:cs typeface="Arial" charset="0"/>
                  </a:rPr>
                </a:br>
                <a:r>
                  <a:rPr lang="el-GR" sz="800" b="1">
                    <a:latin typeface="Calibri" pitchFamily="34" charset="0"/>
                    <a:cs typeface="Arial" charset="0"/>
                  </a:rPr>
                  <a:t>1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η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Ομάδα &amp; Υποομάδες Υποδομή</a:t>
                </a:r>
              </a:p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188" y="2628"/>
                <a:ext cx="1078" cy="1781"/>
                <a:chOff x="2280" y="2721"/>
                <a:chExt cx="1230" cy="2034"/>
              </a:xfrm>
            </p:grpSpPr>
            <p:sp>
              <p:nvSpPr>
                <p:cNvPr id="22602" name="Oval 7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603" name="Oval 8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604" name="Oval 9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60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260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844" y="2628"/>
                <a:ext cx="1078" cy="1781"/>
                <a:chOff x="2280" y="2721"/>
                <a:chExt cx="1230" cy="2034"/>
              </a:xfrm>
            </p:grpSpPr>
            <p:sp>
              <p:nvSpPr>
                <p:cNvPr id="22597" name="Oval 13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98" name="Oval 14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99" name="Oval 15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60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260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 dirty="0">
                      <a:latin typeface="Calibri" pitchFamily="34" charset="0"/>
                      <a:cs typeface="Arial" charset="0"/>
                    </a:rPr>
                    <a:t>4</a:t>
                  </a:r>
                  <a:endParaRPr lang="el-GR" dirty="0">
                    <a:cs typeface="Arial" charset="0"/>
                  </a:endParaRPr>
                </a:p>
              </p:txBody>
            </p:sp>
          </p:grpSp>
          <p:cxnSp>
            <p:nvCxnSpPr>
              <p:cNvPr id="22595" name="AutoShape 18"/>
              <p:cNvCxnSpPr>
                <a:cxnSpLocks noChangeShapeType="1"/>
              </p:cNvCxnSpPr>
              <p:nvPr/>
            </p:nvCxnSpPr>
            <p:spPr bwMode="auto">
              <a:xfrm>
                <a:off x="3266" y="3069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596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266" y="3976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6630" y="7767"/>
              <a:ext cx="3390" cy="3390"/>
              <a:chOff x="1860" y="1545"/>
              <a:chExt cx="3390" cy="3390"/>
            </a:xfrm>
          </p:grpSpPr>
          <p:sp>
            <p:nvSpPr>
              <p:cNvPr id="22575" name="Oval 21"/>
              <p:cNvSpPr>
                <a:spLocks noChangeArrowheads="1"/>
              </p:cNvSpPr>
              <p:nvPr/>
            </p:nvSpPr>
            <p:spPr bwMode="auto">
              <a:xfrm>
                <a:off x="1860" y="1545"/>
                <a:ext cx="3390" cy="339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sp>
            <p:nvSpPr>
              <p:cNvPr id="22576" name="Text Box 22"/>
              <p:cNvSpPr txBox="1">
                <a:spLocks noChangeArrowheads="1"/>
              </p:cNvSpPr>
              <p:nvPr/>
            </p:nvSpPr>
            <p:spPr bwMode="auto">
              <a:xfrm>
                <a:off x="1992" y="1680"/>
                <a:ext cx="3141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l-GR" sz="800" b="1">
                    <a:latin typeface="Calibri" pitchFamily="34" charset="0"/>
                    <a:cs typeface="Arial" charset="0"/>
                  </a:rPr>
                  <a:t>       Θέμα κοινό                         2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η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Ομά</a:t>
                </a:r>
                <a:r>
                  <a:rPr lang="el-GR" sz="900" b="1">
                    <a:latin typeface="Calibri" pitchFamily="34" charset="0"/>
                    <a:cs typeface="Arial" charset="0"/>
                  </a:rPr>
                  <a:t>δα &amp;Υποομάδες</a:t>
                </a:r>
                <a:endParaRPr lang="el-GR" sz="800" b="1">
                  <a:latin typeface="Times New Roman" pitchFamily="18" charset="0"/>
                  <a:cs typeface="Arial" charset="0"/>
                </a:endParaRPr>
              </a:p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2188" y="2628"/>
                <a:ext cx="1078" cy="1781"/>
                <a:chOff x="2280" y="2721"/>
                <a:chExt cx="1230" cy="2034"/>
              </a:xfrm>
            </p:grpSpPr>
            <p:sp>
              <p:nvSpPr>
                <p:cNvPr id="22586" name="Oval 24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87" name="Oval 25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88" name="Oval 26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8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259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3844" y="2628"/>
                <a:ext cx="1078" cy="1781"/>
                <a:chOff x="2280" y="2721"/>
                <a:chExt cx="1230" cy="2034"/>
              </a:xfrm>
            </p:grpSpPr>
            <p:sp>
              <p:nvSpPr>
                <p:cNvPr id="22581" name="Oval 30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82" name="Oval 31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83" name="Oval 32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8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258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2579" name="AutoShape 35"/>
              <p:cNvCxnSpPr>
                <a:cxnSpLocks noChangeShapeType="1"/>
              </p:cNvCxnSpPr>
              <p:nvPr/>
            </p:nvCxnSpPr>
            <p:spPr bwMode="auto">
              <a:xfrm>
                <a:off x="3266" y="3069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580" name="AutoShape 36"/>
              <p:cNvCxnSpPr>
                <a:cxnSpLocks noChangeShapeType="1"/>
              </p:cNvCxnSpPr>
              <p:nvPr/>
            </p:nvCxnSpPr>
            <p:spPr bwMode="auto">
              <a:xfrm flipH="1">
                <a:off x="3266" y="3976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1860" y="12522"/>
              <a:ext cx="3390" cy="3390"/>
              <a:chOff x="1860" y="1545"/>
              <a:chExt cx="3390" cy="3390"/>
            </a:xfrm>
          </p:grpSpPr>
          <p:sp>
            <p:nvSpPr>
              <p:cNvPr id="22559" name="Oval 38"/>
              <p:cNvSpPr>
                <a:spLocks noChangeArrowheads="1"/>
              </p:cNvSpPr>
              <p:nvPr/>
            </p:nvSpPr>
            <p:spPr bwMode="auto">
              <a:xfrm>
                <a:off x="1860" y="1545"/>
                <a:ext cx="3390" cy="339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sp>
            <p:nvSpPr>
              <p:cNvPr id="22560" name="Text Box 39"/>
              <p:cNvSpPr txBox="1">
                <a:spLocks noChangeArrowheads="1"/>
              </p:cNvSpPr>
              <p:nvPr/>
            </p:nvSpPr>
            <p:spPr bwMode="auto">
              <a:xfrm>
                <a:off x="1992" y="1680"/>
                <a:ext cx="3141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l-GR" sz="800" b="1">
                    <a:latin typeface="Calibri" pitchFamily="34" charset="0"/>
                    <a:cs typeface="Arial" charset="0"/>
                  </a:rPr>
                  <a:t>Θέμα κοινό</a:t>
                </a:r>
                <a:r>
                  <a:rPr lang="el-GR" sz="1400" b="1">
                    <a:latin typeface="Times New Roman" pitchFamily="18" charset="0"/>
                    <a:cs typeface="Arial" charset="0"/>
                  </a:rPr>
                  <a:t/>
                </a:r>
                <a:br>
                  <a:rPr lang="el-GR" sz="1400" b="1">
                    <a:latin typeface="Times New Roman" pitchFamily="18" charset="0"/>
                    <a:cs typeface="Arial" charset="0"/>
                  </a:rPr>
                </a:br>
                <a:r>
                  <a:rPr lang="el-GR" sz="800" b="1">
                    <a:latin typeface="Calibri" pitchFamily="34" charset="0"/>
                    <a:cs typeface="Arial" charset="0"/>
                  </a:rPr>
                  <a:t>3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η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Ομάδα &amp;</a:t>
                </a:r>
                <a:r>
                  <a:rPr lang="el-GR" sz="1400" b="1">
                    <a:latin typeface="Calibri" pitchFamily="34" charset="0"/>
                    <a:cs typeface="Arial" charset="0"/>
                  </a:rPr>
                  <a:t> 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Υποομάδες</a:t>
                </a:r>
                <a:endParaRPr lang="el-GR" sz="800" b="1">
                  <a:latin typeface="Times New Roman" pitchFamily="18" charset="0"/>
                  <a:cs typeface="Arial" charset="0"/>
                </a:endParaRPr>
              </a:p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2188" y="2628"/>
                <a:ext cx="1078" cy="1781"/>
                <a:chOff x="2280" y="2721"/>
                <a:chExt cx="1230" cy="2034"/>
              </a:xfrm>
            </p:grpSpPr>
            <p:sp>
              <p:nvSpPr>
                <p:cNvPr id="22570" name="Oval 41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71" name="Oval 42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72" name="Oval 43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7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257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3844" y="2628"/>
                <a:ext cx="1078" cy="1781"/>
                <a:chOff x="2280" y="2721"/>
                <a:chExt cx="1230" cy="2034"/>
              </a:xfrm>
            </p:grpSpPr>
            <p:sp>
              <p:nvSpPr>
                <p:cNvPr id="22565" name="Oval 47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66" name="Oval 48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67" name="Oval 49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6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256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2563" name="AutoShape 52"/>
              <p:cNvCxnSpPr>
                <a:cxnSpLocks noChangeShapeType="1"/>
              </p:cNvCxnSpPr>
              <p:nvPr/>
            </p:nvCxnSpPr>
            <p:spPr bwMode="auto">
              <a:xfrm>
                <a:off x="3266" y="3069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564" name="AutoShape 53"/>
              <p:cNvCxnSpPr>
                <a:cxnSpLocks noChangeShapeType="1"/>
              </p:cNvCxnSpPr>
              <p:nvPr/>
            </p:nvCxnSpPr>
            <p:spPr bwMode="auto">
              <a:xfrm flipH="1">
                <a:off x="3266" y="3976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6630" y="12522"/>
              <a:ext cx="3390" cy="3390"/>
              <a:chOff x="1860" y="1545"/>
              <a:chExt cx="3390" cy="3390"/>
            </a:xfrm>
          </p:grpSpPr>
          <p:sp>
            <p:nvSpPr>
              <p:cNvPr id="22543" name="Oval 55"/>
              <p:cNvSpPr>
                <a:spLocks noChangeArrowheads="1"/>
              </p:cNvSpPr>
              <p:nvPr/>
            </p:nvSpPr>
            <p:spPr bwMode="auto">
              <a:xfrm>
                <a:off x="1860" y="1545"/>
                <a:ext cx="3390" cy="339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sp>
            <p:nvSpPr>
              <p:cNvPr id="22544" name="Text Box 56"/>
              <p:cNvSpPr txBox="1">
                <a:spLocks noChangeArrowheads="1"/>
              </p:cNvSpPr>
              <p:nvPr/>
            </p:nvSpPr>
            <p:spPr bwMode="auto">
              <a:xfrm>
                <a:off x="1992" y="1680"/>
                <a:ext cx="3141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l-GR" sz="800" b="1">
                    <a:latin typeface="Calibri" pitchFamily="34" charset="0"/>
                    <a:cs typeface="Arial" charset="0"/>
                  </a:rPr>
                  <a:t>Θέμα κοινό</a:t>
                </a:r>
                <a:r>
                  <a:rPr lang="el-GR" sz="1400" b="1">
                    <a:latin typeface="Times New Roman" pitchFamily="18" charset="0"/>
                    <a:cs typeface="Arial" charset="0"/>
                  </a:rPr>
                  <a:t/>
                </a:r>
                <a:br>
                  <a:rPr lang="el-GR" sz="1400" b="1">
                    <a:latin typeface="Times New Roman" pitchFamily="18" charset="0"/>
                    <a:cs typeface="Arial" charset="0"/>
                  </a:rPr>
                </a:b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4η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Ομάδα &amp;</a:t>
                </a:r>
                <a:r>
                  <a:rPr lang="el-GR" sz="1400" b="1">
                    <a:latin typeface="Calibri" pitchFamily="34" charset="0"/>
                    <a:cs typeface="Arial" charset="0"/>
                  </a:rPr>
                  <a:t> 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Υποομάδες</a:t>
                </a:r>
                <a:endParaRPr lang="el-GR" sz="800" b="1">
                  <a:latin typeface="Times New Roman" pitchFamily="18" charset="0"/>
                  <a:cs typeface="Arial" charset="0"/>
                </a:endParaRPr>
              </a:p>
              <a:p>
                <a:pPr algn="ctr" eaLnBrk="1" hangingPunct="1">
                  <a:spcAft>
                    <a:spcPts val="1000"/>
                  </a:spcAft>
                </a:pPr>
                <a:endParaRPr lang="el-GR" sz="1400" b="1">
                  <a:latin typeface="Times New Roman" pitchFamily="18" charset="0"/>
                  <a:cs typeface="Arial" charset="0"/>
                </a:endParaRPr>
              </a:p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grpSp>
            <p:nvGrpSpPr>
              <p:cNvPr id="13" name="Group 57"/>
              <p:cNvGrpSpPr>
                <a:grpSpLocks/>
              </p:cNvGrpSpPr>
              <p:nvPr/>
            </p:nvGrpSpPr>
            <p:grpSpPr bwMode="auto">
              <a:xfrm>
                <a:off x="2188" y="2628"/>
                <a:ext cx="1078" cy="1781"/>
                <a:chOff x="2280" y="2721"/>
                <a:chExt cx="1230" cy="2034"/>
              </a:xfrm>
            </p:grpSpPr>
            <p:sp>
              <p:nvSpPr>
                <p:cNvPr id="22554" name="Oval 58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55" name="Oval 59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56" name="Oval 60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57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255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3844" y="2628"/>
                <a:ext cx="1078" cy="1781"/>
                <a:chOff x="2280" y="2721"/>
                <a:chExt cx="1230" cy="2034"/>
              </a:xfrm>
            </p:grpSpPr>
            <p:sp>
              <p:nvSpPr>
                <p:cNvPr id="22549" name="Oval 64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50" name="Oval 65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51" name="Oval 66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52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2553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2547" name="AutoShape 69"/>
              <p:cNvCxnSpPr>
                <a:cxnSpLocks noChangeShapeType="1"/>
              </p:cNvCxnSpPr>
              <p:nvPr/>
            </p:nvCxnSpPr>
            <p:spPr bwMode="auto">
              <a:xfrm>
                <a:off x="3266" y="3069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548" name="AutoShape 70"/>
              <p:cNvCxnSpPr>
                <a:cxnSpLocks noChangeShapeType="1"/>
              </p:cNvCxnSpPr>
              <p:nvPr/>
            </p:nvCxnSpPr>
            <p:spPr bwMode="auto">
              <a:xfrm flipH="1">
                <a:off x="3266" y="3976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2536" name="AutoShape 71"/>
            <p:cNvCxnSpPr>
              <a:cxnSpLocks noChangeShapeType="1"/>
            </p:cNvCxnSpPr>
            <p:nvPr/>
          </p:nvCxnSpPr>
          <p:spPr bwMode="auto">
            <a:xfrm>
              <a:off x="5430" y="9462"/>
              <a:ext cx="99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2537" name="AutoShape 72"/>
            <p:cNvCxnSpPr>
              <a:cxnSpLocks noChangeShapeType="1"/>
            </p:cNvCxnSpPr>
            <p:nvPr/>
          </p:nvCxnSpPr>
          <p:spPr bwMode="auto">
            <a:xfrm>
              <a:off x="5430" y="14247"/>
              <a:ext cx="99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2538" name="AutoShape 73"/>
            <p:cNvCxnSpPr>
              <a:cxnSpLocks noChangeShapeType="1"/>
            </p:cNvCxnSpPr>
            <p:nvPr/>
          </p:nvCxnSpPr>
          <p:spPr bwMode="auto">
            <a:xfrm flipH="1">
              <a:off x="8310" y="11345"/>
              <a:ext cx="1" cy="99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2539" name="AutoShape 74"/>
            <p:cNvCxnSpPr>
              <a:cxnSpLocks noChangeShapeType="1"/>
            </p:cNvCxnSpPr>
            <p:nvPr/>
          </p:nvCxnSpPr>
          <p:spPr bwMode="auto">
            <a:xfrm flipH="1">
              <a:off x="3525" y="11345"/>
              <a:ext cx="1" cy="99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2540" name="AutoShape 75"/>
            <p:cNvCxnSpPr>
              <a:cxnSpLocks noChangeShapeType="1"/>
            </p:cNvCxnSpPr>
            <p:nvPr/>
          </p:nvCxnSpPr>
          <p:spPr bwMode="auto">
            <a:xfrm>
              <a:off x="5088" y="10857"/>
              <a:ext cx="1825" cy="18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2541" name="AutoShape 76"/>
            <p:cNvCxnSpPr>
              <a:cxnSpLocks noChangeShapeType="1"/>
            </p:cNvCxnSpPr>
            <p:nvPr/>
          </p:nvCxnSpPr>
          <p:spPr bwMode="auto">
            <a:xfrm rot="-5400000">
              <a:off x="5053" y="10892"/>
              <a:ext cx="1896" cy="18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22542" name="Text Box 77"/>
            <p:cNvSpPr txBox="1">
              <a:spLocks noChangeArrowheads="1"/>
            </p:cNvSpPr>
            <p:nvPr/>
          </p:nvSpPr>
          <p:spPr bwMode="auto">
            <a:xfrm>
              <a:off x="5193" y="10722"/>
              <a:ext cx="1629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l-GR" sz="1200">
                  <a:latin typeface="Calibri" pitchFamily="34" charset="0"/>
                  <a:cs typeface="Arial" charset="0"/>
                </a:rPr>
                <a:t>χαλαρές</a:t>
              </a:r>
              <a:br>
                <a:rPr lang="el-GR" sz="1200">
                  <a:latin typeface="Calibri" pitchFamily="34" charset="0"/>
                  <a:cs typeface="Arial" charset="0"/>
                </a:rPr>
              </a:br>
              <a:r>
                <a:rPr lang="el-GR" sz="1200">
                  <a:latin typeface="Calibri" pitchFamily="34" charset="0"/>
                  <a:cs typeface="Arial" charset="0"/>
                </a:rPr>
                <a:t>σχέσεις</a:t>
              </a:r>
              <a:endParaRPr lang="el-GR"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32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57200" y="206152"/>
            <a:ext cx="854395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Β. Επιμερισμός Διαστάσεων Θέματος σε Ομάδες </a:t>
            </a:r>
          </a:p>
        </p:txBody>
      </p:sp>
      <p:grpSp>
        <p:nvGrpSpPr>
          <p:cNvPr id="2" name="Group 2"/>
          <p:cNvGrpSpPr>
            <a:grpSpLocks noGrp="1"/>
          </p:cNvGrpSpPr>
          <p:nvPr/>
        </p:nvGrpSpPr>
        <p:grpSpPr bwMode="auto">
          <a:xfrm>
            <a:off x="500034" y="1785926"/>
            <a:ext cx="8031191" cy="4300549"/>
            <a:chOff x="1860" y="9451"/>
            <a:chExt cx="8160" cy="814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60" y="9451"/>
              <a:ext cx="3390" cy="3390"/>
              <a:chOff x="1860" y="1545"/>
              <a:chExt cx="3390" cy="3390"/>
            </a:xfrm>
          </p:grpSpPr>
          <p:sp>
            <p:nvSpPr>
              <p:cNvPr id="23615" name="Oval 4"/>
              <p:cNvSpPr>
                <a:spLocks noChangeArrowheads="1"/>
              </p:cNvSpPr>
              <p:nvPr/>
            </p:nvSpPr>
            <p:spPr bwMode="auto">
              <a:xfrm>
                <a:off x="1860" y="1545"/>
                <a:ext cx="3390" cy="339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sp>
            <p:nvSpPr>
              <p:cNvPr id="23616" name="Text Box 5"/>
              <p:cNvSpPr txBox="1">
                <a:spLocks noChangeArrowheads="1"/>
              </p:cNvSpPr>
              <p:nvPr/>
            </p:nvSpPr>
            <p:spPr bwMode="auto">
              <a:xfrm>
                <a:off x="1992" y="1680"/>
                <a:ext cx="3141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l-GR" sz="800" b="1">
                    <a:latin typeface="Calibri" pitchFamily="34" charset="0"/>
                    <a:cs typeface="Arial" charset="0"/>
                  </a:rPr>
                  <a:t>1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ο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Υπο-θέμα</a:t>
                </a:r>
                <a:r>
                  <a:rPr lang="el-GR" sz="1400" b="1">
                    <a:latin typeface="Times New Roman" pitchFamily="18" charset="0"/>
                    <a:cs typeface="Arial" charset="0"/>
                  </a:rPr>
                  <a:t/>
                </a:r>
                <a:br>
                  <a:rPr lang="el-GR" sz="1400" b="1">
                    <a:latin typeface="Times New Roman" pitchFamily="18" charset="0"/>
                    <a:cs typeface="Arial" charset="0"/>
                  </a:rPr>
                </a:br>
                <a:r>
                  <a:rPr lang="el-GR" sz="800" b="1">
                    <a:latin typeface="Calibri" pitchFamily="34" charset="0"/>
                    <a:cs typeface="Arial" charset="0"/>
                  </a:rPr>
                  <a:t>1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η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Ομάδα &amp;</a:t>
                </a:r>
                <a:r>
                  <a:rPr lang="el-GR" sz="1400" b="1">
                    <a:latin typeface="Calibri" pitchFamily="34" charset="0"/>
                    <a:cs typeface="Arial" charset="0"/>
                  </a:rPr>
                  <a:t> 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Υποομάδες</a:t>
                </a:r>
                <a:endParaRPr lang="el-GR" sz="800" b="1">
                  <a:latin typeface="Times New Roman" pitchFamily="18" charset="0"/>
                  <a:cs typeface="Arial" charset="0"/>
                </a:endParaRPr>
              </a:p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188" y="2628"/>
                <a:ext cx="1078" cy="1781"/>
                <a:chOff x="2280" y="2721"/>
                <a:chExt cx="1230" cy="2034"/>
              </a:xfrm>
            </p:grpSpPr>
            <p:sp>
              <p:nvSpPr>
                <p:cNvPr id="23626" name="Oval 7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27" name="Oval 8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28" name="Oval 9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36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844" y="2628"/>
                <a:ext cx="1078" cy="1781"/>
                <a:chOff x="2280" y="2721"/>
                <a:chExt cx="1230" cy="2034"/>
              </a:xfrm>
            </p:grpSpPr>
            <p:sp>
              <p:nvSpPr>
                <p:cNvPr id="23621" name="Oval 13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22" name="Oval 14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23" name="Oval 15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 dirty="0">
                      <a:latin typeface="Calibri" pitchFamily="34" charset="0"/>
                      <a:cs typeface="Arial" charset="0"/>
                    </a:rPr>
                    <a:t>3</a:t>
                  </a:r>
                  <a:endParaRPr lang="el-GR" dirty="0">
                    <a:cs typeface="Arial" charset="0"/>
                  </a:endParaRPr>
                </a:p>
              </p:txBody>
            </p:sp>
            <p:sp>
              <p:nvSpPr>
                <p:cNvPr id="236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3619" name="AutoShape 18"/>
              <p:cNvCxnSpPr>
                <a:cxnSpLocks noChangeShapeType="1"/>
              </p:cNvCxnSpPr>
              <p:nvPr/>
            </p:nvCxnSpPr>
            <p:spPr bwMode="auto">
              <a:xfrm>
                <a:off x="3266" y="3069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620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266" y="3976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6630" y="9451"/>
              <a:ext cx="3390" cy="3390"/>
              <a:chOff x="1860" y="1545"/>
              <a:chExt cx="3390" cy="3390"/>
            </a:xfrm>
          </p:grpSpPr>
          <p:sp>
            <p:nvSpPr>
              <p:cNvPr id="23599" name="Oval 21"/>
              <p:cNvSpPr>
                <a:spLocks noChangeArrowheads="1"/>
              </p:cNvSpPr>
              <p:nvPr/>
            </p:nvSpPr>
            <p:spPr bwMode="auto">
              <a:xfrm>
                <a:off x="1860" y="1545"/>
                <a:ext cx="3390" cy="339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sp>
            <p:nvSpPr>
              <p:cNvPr id="23600" name="Text Box 22"/>
              <p:cNvSpPr txBox="1">
                <a:spLocks noChangeArrowheads="1"/>
              </p:cNvSpPr>
              <p:nvPr/>
            </p:nvSpPr>
            <p:spPr bwMode="auto">
              <a:xfrm>
                <a:off x="1992" y="1680"/>
                <a:ext cx="3141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l-GR" sz="800" b="1">
                    <a:latin typeface="Calibri" pitchFamily="34" charset="0"/>
                    <a:cs typeface="Arial" charset="0"/>
                  </a:rPr>
                  <a:t>2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ο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 Υπο-θέμα</a:t>
                </a:r>
                <a:r>
                  <a:rPr lang="el-GR" sz="1400" b="1">
                    <a:latin typeface="Times New Roman" pitchFamily="18" charset="0"/>
                    <a:cs typeface="Arial" charset="0"/>
                  </a:rPr>
                  <a:t/>
                </a:r>
                <a:br>
                  <a:rPr lang="el-GR" sz="1400" b="1">
                    <a:latin typeface="Times New Roman" pitchFamily="18" charset="0"/>
                    <a:cs typeface="Arial" charset="0"/>
                  </a:rPr>
                </a:br>
                <a:r>
                  <a:rPr lang="el-GR" sz="800" b="1">
                    <a:latin typeface="Calibri" pitchFamily="34" charset="0"/>
                    <a:cs typeface="Arial" charset="0"/>
                  </a:rPr>
                  <a:t>2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η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Ομάδα &amp;</a:t>
                </a:r>
                <a:r>
                  <a:rPr lang="el-GR" sz="1400" b="1">
                    <a:latin typeface="Calibri" pitchFamily="34" charset="0"/>
                    <a:cs typeface="Arial" charset="0"/>
                  </a:rPr>
                  <a:t> 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Υποομάδες</a:t>
                </a:r>
                <a:endParaRPr lang="el-GR" sz="800" b="1">
                  <a:latin typeface="Times New Roman" pitchFamily="18" charset="0"/>
                  <a:cs typeface="Arial" charset="0"/>
                </a:endParaRP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l-GR" sz="1400" b="1">
                    <a:latin typeface="Times New Roman" pitchFamily="18" charset="0"/>
                    <a:cs typeface="Arial" charset="0"/>
                  </a:rPr>
                  <a:t/>
                </a:r>
                <a:br>
                  <a:rPr lang="el-GR" sz="1400" b="1">
                    <a:latin typeface="Times New Roman" pitchFamily="18" charset="0"/>
                    <a:cs typeface="Arial" charset="0"/>
                  </a:rPr>
                </a:br>
                <a:endParaRPr lang="el-GR" sz="1400" b="1">
                  <a:latin typeface="Calibri" pitchFamily="34" charset="0"/>
                  <a:cs typeface="Arial" charset="0"/>
                </a:endParaRPr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2188" y="2628"/>
                <a:ext cx="1078" cy="1781"/>
                <a:chOff x="2280" y="2721"/>
                <a:chExt cx="1230" cy="2034"/>
              </a:xfrm>
            </p:grpSpPr>
            <p:sp>
              <p:nvSpPr>
                <p:cNvPr id="23610" name="Oval 24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11" name="Oval 25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12" name="Oval 26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1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361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3844" y="2628"/>
                <a:ext cx="1078" cy="1781"/>
                <a:chOff x="2280" y="2721"/>
                <a:chExt cx="1230" cy="2034"/>
              </a:xfrm>
            </p:grpSpPr>
            <p:sp>
              <p:nvSpPr>
                <p:cNvPr id="23605" name="Oval 30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06" name="Oval 31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07" name="Oval 32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60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360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3603" name="AutoShape 35"/>
              <p:cNvCxnSpPr>
                <a:cxnSpLocks noChangeShapeType="1"/>
              </p:cNvCxnSpPr>
              <p:nvPr/>
            </p:nvCxnSpPr>
            <p:spPr bwMode="auto">
              <a:xfrm>
                <a:off x="3266" y="3069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604" name="AutoShape 36"/>
              <p:cNvCxnSpPr>
                <a:cxnSpLocks noChangeShapeType="1"/>
              </p:cNvCxnSpPr>
              <p:nvPr/>
            </p:nvCxnSpPr>
            <p:spPr bwMode="auto">
              <a:xfrm flipH="1">
                <a:off x="3266" y="3976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1860" y="14206"/>
              <a:ext cx="3390" cy="3390"/>
              <a:chOff x="1860" y="1545"/>
              <a:chExt cx="3390" cy="3390"/>
            </a:xfrm>
          </p:grpSpPr>
          <p:sp>
            <p:nvSpPr>
              <p:cNvPr id="23583" name="Oval 38"/>
              <p:cNvSpPr>
                <a:spLocks noChangeArrowheads="1"/>
              </p:cNvSpPr>
              <p:nvPr/>
            </p:nvSpPr>
            <p:spPr bwMode="auto">
              <a:xfrm>
                <a:off x="1860" y="1545"/>
                <a:ext cx="3390" cy="339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sp>
            <p:nvSpPr>
              <p:cNvPr id="23584" name="Text Box 39"/>
              <p:cNvSpPr txBox="1">
                <a:spLocks noChangeArrowheads="1"/>
              </p:cNvSpPr>
              <p:nvPr/>
            </p:nvSpPr>
            <p:spPr bwMode="auto">
              <a:xfrm>
                <a:off x="1992" y="1680"/>
                <a:ext cx="3141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l-GR" sz="800" b="1">
                    <a:latin typeface="Calibri" pitchFamily="34" charset="0"/>
                    <a:cs typeface="Arial" charset="0"/>
                  </a:rPr>
                  <a:t>3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ο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 Υπο-θέμα</a:t>
                </a:r>
                <a:r>
                  <a:rPr lang="el-GR" sz="1400" b="1">
                    <a:latin typeface="Times New Roman" pitchFamily="18" charset="0"/>
                    <a:cs typeface="Arial" charset="0"/>
                  </a:rPr>
                  <a:t/>
                </a:r>
                <a:br>
                  <a:rPr lang="el-GR" sz="1400" b="1">
                    <a:latin typeface="Times New Roman" pitchFamily="18" charset="0"/>
                    <a:cs typeface="Arial" charset="0"/>
                  </a:rPr>
                </a:br>
                <a:r>
                  <a:rPr lang="el-GR" sz="800" b="1">
                    <a:latin typeface="Calibri" pitchFamily="34" charset="0"/>
                    <a:cs typeface="Arial" charset="0"/>
                  </a:rPr>
                  <a:t>3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η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 Ομάδα &amp;</a:t>
                </a:r>
                <a:r>
                  <a:rPr lang="el-GR" sz="1400" b="1">
                    <a:latin typeface="Calibri" pitchFamily="34" charset="0"/>
                    <a:cs typeface="Arial" charset="0"/>
                  </a:rPr>
                  <a:t> 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Υποομάδες</a:t>
                </a:r>
                <a:endParaRPr lang="el-GR" sz="800" b="1">
                  <a:latin typeface="Times New Roman" pitchFamily="18" charset="0"/>
                  <a:cs typeface="Arial" charset="0"/>
                </a:endParaRPr>
              </a:p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2188" y="2628"/>
                <a:ext cx="1078" cy="1781"/>
                <a:chOff x="2280" y="2721"/>
                <a:chExt cx="1230" cy="2034"/>
              </a:xfrm>
            </p:grpSpPr>
            <p:sp>
              <p:nvSpPr>
                <p:cNvPr id="23594" name="Oval 41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95" name="Oval 42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96" name="Oval 43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9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359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3844" y="2628"/>
                <a:ext cx="1078" cy="1781"/>
                <a:chOff x="2280" y="2721"/>
                <a:chExt cx="1230" cy="2034"/>
              </a:xfrm>
            </p:grpSpPr>
            <p:sp>
              <p:nvSpPr>
                <p:cNvPr id="23589" name="Oval 47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90" name="Oval 48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91" name="Oval 49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9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359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3587" name="AutoShape 52"/>
              <p:cNvCxnSpPr>
                <a:cxnSpLocks noChangeShapeType="1"/>
              </p:cNvCxnSpPr>
              <p:nvPr/>
            </p:nvCxnSpPr>
            <p:spPr bwMode="auto">
              <a:xfrm>
                <a:off x="3266" y="3069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588" name="AutoShape 53"/>
              <p:cNvCxnSpPr>
                <a:cxnSpLocks noChangeShapeType="1"/>
              </p:cNvCxnSpPr>
              <p:nvPr/>
            </p:nvCxnSpPr>
            <p:spPr bwMode="auto">
              <a:xfrm flipH="1">
                <a:off x="3266" y="3976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6630" y="14206"/>
              <a:ext cx="3390" cy="3390"/>
              <a:chOff x="1860" y="1545"/>
              <a:chExt cx="3390" cy="3390"/>
            </a:xfrm>
          </p:grpSpPr>
          <p:sp>
            <p:nvSpPr>
              <p:cNvPr id="23567" name="Oval 55"/>
              <p:cNvSpPr>
                <a:spLocks noChangeArrowheads="1"/>
              </p:cNvSpPr>
              <p:nvPr/>
            </p:nvSpPr>
            <p:spPr bwMode="auto">
              <a:xfrm>
                <a:off x="1860" y="1545"/>
                <a:ext cx="3390" cy="3390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sp>
            <p:nvSpPr>
              <p:cNvPr id="23568" name="Text Box 56"/>
              <p:cNvSpPr txBox="1">
                <a:spLocks noChangeArrowheads="1"/>
              </p:cNvSpPr>
              <p:nvPr/>
            </p:nvSpPr>
            <p:spPr bwMode="auto">
              <a:xfrm>
                <a:off x="1992" y="1680"/>
                <a:ext cx="3141" cy="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l-GR" sz="800" b="1">
                    <a:latin typeface="Calibri" pitchFamily="34" charset="0"/>
                    <a:cs typeface="Arial" charset="0"/>
                  </a:rPr>
                  <a:t>4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ο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 Υπο-θέμα</a:t>
                </a:r>
                <a:r>
                  <a:rPr lang="el-GR" sz="1400" b="1">
                    <a:latin typeface="Times New Roman" pitchFamily="18" charset="0"/>
                    <a:cs typeface="Arial" charset="0"/>
                  </a:rPr>
                  <a:t/>
                </a:r>
                <a:br>
                  <a:rPr lang="el-GR" sz="1400" b="1">
                    <a:latin typeface="Times New Roman" pitchFamily="18" charset="0"/>
                    <a:cs typeface="Arial" charset="0"/>
                  </a:rPr>
                </a:br>
                <a:r>
                  <a:rPr lang="el-GR" sz="800" b="1">
                    <a:latin typeface="Calibri" pitchFamily="34" charset="0"/>
                    <a:cs typeface="Arial" charset="0"/>
                  </a:rPr>
                  <a:t>4</a:t>
                </a:r>
                <a:r>
                  <a:rPr lang="el-GR" sz="800" b="1" baseline="30000">
                    <a:latin typeface="Calibri" pitchFamily="34" charset="0"/>
                    <a:cs typeface="Arial" charset="0"/>
                  </a:rPr>
                  <a:t>η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 Ομάδα &amp;</a:t>
                </a:r>
                <a:r>
                  <a:rPr lang="el-GR" sz="1400" b="1">
                    <a:latin typeface="Calibri" pitchFamily="34" charset="0"/>
                    <a:cs typeface="Arial" charset="0"/>
                  </a:rPr>
                  <a:t> </a:t>
                </a:r>
                <a:r>
                  <a:rPr lang="el-GR" sz="800" b="1">
                    <a:latin typeface="Calibri" pitchFamily="34" charset="0"/>
                    <a:cs typeface="Arial" charset="0"/>
                  </a:rPr>
                  <a:t>Υποομάδες</a:t>
                </a:r>
                <a:endParaRPr lang="el-GR" sz="800" b="1">
                  <a:latin typeface="Times New Roman" pitchFamily="18" charset="0"/>
                  <a:cs typeface="Arial" charset="0"/>
                </a:endParaRP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l-GR" sz="1400" b="1">
                    <a:latin typeface="Times New Roman" pitchFamily="18" charset="0"/>
                    <a:cs typeface="Arial" charset="0"/>
                  </a:rPr>
                  <a:t/>
                </a:r>
                <a:br>
                  <a:rPr lang="el-GR" sz="1400" b="1">
                    <a:latin typeface="Times New Roman" pitchFamily="18" charset="0"/>
                    <a:cs typeface="Arial" charset="0"/>
                  </a:rPr>
                </a:br>
                <a:endParaRPr lang="el-GR" sz="1400" b="1">
                  <a:latin typeface="Calibri" pitchFamily="34" charset="0"/>
                  <a:cs typeface="Arial" charset="0"/>
                </a:endParaRPr>
              </a:p>
              <a:p>
                <a:pPr eaLnBrk="1" hangingPunct="1"/>
                <a:endParaRPr lang="el-GR">
                  <a:cs typeface="Arial" charset="0"/>
                </a:endParaRPr>
              </a:p>
            </p:txBody>
          </p:sp>
          <p:grpSp>
            <p:nvGrpSpPr>
              <p:cNvPr id="13" name="Group 57"/>
              <p:cNvGrpSpPr>
                <a:grpSpLocks/>
              </p:cNvGrpSpPr>
              <p:nvPr/>
            </p:nvGrpSpPr>
            <p:grpSpPr bwMode="auto">
              <a:xfrm>
                <a:off x="2188" y="2628"/>
                <a:ext cx="1078" cy="1781"/>
                <a:chOff x="2280" y="2721"/>
                <a:chExt cx="1230" cy="2034"/>
              </a:xfrm>
            </p:grpSpPr>
            <p:sp>
              <p:nvSpPr>
                <p:cNvPr id="23578" name="Oval 58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79" name="Oval 59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80" name="Oval 60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8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358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3844" y="2628"/>
                <a:ext cx="1078" cy="1781"/>
                <a:chOff x="2280" y="2721"/>
                <a:chExt cx="1230" cy="2034"/>
              </a:xfrm>
            </p:grpSpPr>
            <p:sp>
              <p:nvSpPr>
                <p:cNvPr id="23573" name="Oval 64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74" name="Oval 65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75" name="Oval 66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3576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357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3571" name="AutoShape 69"/>
              <p:cNvCxnSpPr>
                <a:cxnSpLocks noChangeShapeType="1"/>
              </p:cNvCxnSpPr>
              <p:nvPr/>
            </p:nvCxnSpPr>
            <p:spPr bwMode="auto">
              <a:xfrm>
                <a:off x="3266" y="3069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3572" name="AutoShape 70"/>
              <p:cNvCxnSpPr>
                <a:cxnSpLocks noChangeShapeType="1"/>
              </p:cNvCxnSpPr>
              <p:nvPr/>
            </p:nvCxnSpPr>
            <p:spPr bwMode="auto">
              <a:xfrm flipH="1">
                <a:off x="3266" y="3976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3560" name="AutoShape 71"/>
            <p:cNvCxnSpPr>
              <a:cxnSpLocks noChangeShapeType="1"/>
            </p:cNvCxnSpPr>
            <p:nvPr/>
          </p:nvCxnSpPr>
          <p:spPr bwMode="auto">
            <a:xfrm>
              <a:off x="5430" y="11146"/>
              <a:ext cx="99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3561" name="AutoShape 72"/>
            <p:cNvCxnSpPr>
              <a:cxnSpLocks noChangeShapeType="1"/>
            </p:cNvCxnSpPr>
            <p:nvPr/>
          </p:nvCxnSpPr>
          <p:spPr bwMode="auto">
            <a:xfrm>
              <a:off x="5430" y="15931"/>
              <a:ext cx="99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3562" name="AutoShape 73"/>
            <p:cNvCxnSpPr>
              <a:cxnSpLocks noChangeShapeType="1"/>
            </p:cNvCxnSpPr>
            <p:nvPr/>
          </p:nvCxnSpPr>
          <p:spPr bwMode="auto">
            <a:xfrm rot="5400000">
              <a:off x="7816" y="13523"/>
              <a:ext cx="99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3563" name="AutoShape 74"/>
            <p:cNvCxnSpPr>
              <a:cxnSpLocks noChangeShapeType="1"/>
            </p:cNvCxnSpPr>
            <p:nvPr/>
          </p:nvCxnSpPr>
          <p:spPr bwMode="auto">
            <a:xfrm rot="5400000">
              <a:off x="3031" y="13523"/>
              <a:ext cx="99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3564" name="AutoShape 75"/>
            <p:cNvCxnSpPr>
              <a:cxnSpLocks noChangeShapeType="1"/>
            </p:cNvCxnSpPr>
            <p:nvPr/>
          </p:nvCxnSpPr>
          <p:spPr bwMode="auto">
            <a:xfrm>
              <a:off x="5088" y="12541"/>
              <a:ext cx="1825" cy="18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3565" name="AutoShape 76"/>
            <p:cNvCxnSpPr>
              <a:cxnSpLocks noChangeShapeType="1"/>
            </p:cNvCxnSpPr>
            <p:nvPr/>
          </p:nvCxnSpPr>
          <p:spPr bwMode="auto">
            <a:xfrm rot="-5400000">
              <a:off x="5088" y="12541"/>
              <a:ext cx="1825" cy="189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23566" name="Text Box 77"/>
            <p:cNvSpPr txBox="1">
              <a:spLocks noChangeArrowheads="1"/>
            </p:cNvSpPr>
            <p:nvPr/>
          </p:nvSpPr>
          <p:spPr bwMode="auto">
            <a:xfrm>
              <a:off x="5193" y="12406"/>
              <a:ext cx="1629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l-GR" sz="1200">
                  <a:latin typeface="Calibri" pitchFamily="34" charset="0"/>
                  <a:cs typeface="Arial" charset="0"/>
                </a:rPr>
                <a:t>χαλαρές</a:t>
              </a:r>
              <a:br>
                <a:rPr lang="el-GR" sz="1200">
                  <a:latin typeface="Calibri" pitchFamily="34" charset="0"/>
                  <a:cs typeface="Arial" charset="0"/>
                </a:rPr>
              </a:br>
              <a:r>
                <a:rPr lang="el-GR" sz="1200">
                  <a:latin typeface="Calibri" pitchFamily="34" charset="0"/>
                  <a:cs typeface="Arial" charset="0"/>
                </a:rPr>
                <a:t>σχέσεις</a:t>
              </a:r>
              <a:endParaRPr lang="el-GR"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9957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381000" y="-2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Γ. Επιμερισμός  σε δύο </a:t>
            </a:r>
            <a:r>
              <a:rPr lang="el-GR" b="1" dirty="0" err="1" smtClean="0"/>
              <a:t>Υπο</a:t>
            </a:r>
            <a:r>
              <a:rPr lang="el-GR" b="1" dirty="0" smtClean="0"/>
              <a:t>-θέματα σε Συνεργαζόμενο Ζεύγος Ομάδων </a:t>
            </a:r>
          </a:p>
        </p:txBody>
      </p:sp>
      <p:grpSp>
        <p:nvGrpSpPr>
          <p:cNvPr id="2" name="Group 2"/>
          <p:cNvGrpSpPr>
            <a:grpSpLocks noGrp="1"/>
          </p:cNvGrpSpPr>
          <p:nvPr/>
        </p:nvGrpSpPr>
        <p:grpSpPr bwMode="auto">
          <a:xfrm>
            <a:off x="500034" y="1643050"/>
            <a:ext cx="8358246" cy="4572032"/>
            <a:chOff x="1996" y="4089"/>
            <a:chExt cx="8030" cy="8146"/>
          </a:xfrm>
        </p:grpSpPr>
        <p:sp>
          <p:nvSpPr>
            <p:cNvPr id="24580" name="Oval 3"/>
            <p:cNvSpPr>
              <a:spLocks noChangeArrowheads="1"/>
            </p:cNvSpPr>
            <p:nvPr/>
          </p:nvSpPr>
          <p:spPr bwMode="auto">
            <a:xfrm>
              <a:off x="5624" y="8845"/>
              <a:ext cx="4402" cy="339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>
                <a:cs typeface="Arial" charset="0"/>
              </a:endParaRPr>
            </a:p>
          </p:txBody>
        </p:sp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5624" y="4089"/>
              <a:ext cx="4402" cy="339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>
                <a:cs typeface="Arial" charset="0"/>
              </a:endParaRPr>
            </a:p>
          </p:txBody>
        </p:sp>
        <p:cxnSp>
          <p:nvCxnSpPr>
            <p:cNvPr id="24582" name="AutoShape 5"/>
            <p:cNvCxnSpPr>
              <a:cxnSpLocks noChangeShapeType="1"/>
            </p:cNvCxnSpPr>
            <p:nvPr/>
          </p:nvCxnSpPr>
          <p:spPr bwMode="auto">
            <a:xfrm rot="5400000">
              <a:off x="7325" y="8162"/>
              <a:ext cx="99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24583" name="AutoShape 6"/>
            <p:cNvCxnSpPr>
              <a:cxnSpLocks noChangeShapeType="1"/>
            </p:cNvCxnSpPr>
            <p:nvPr/>
          </p:nvCxnSpPr>
          <p:spPr bwMode="auto">
            <a:xfrm rot="5400000">
              <a:off x="3723" y="8162"/>
              <a:ext cx="990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342" y="7469"/>
              <a:ext cx="1318" cy="1318"/>
              <a:chOff x="5053" y="5144"/>
              <a:chExt cx="1896" cy="1896"/>
            </a:xfrm>
          </p:grpSpPr>
          <p:cxnSp>
            <p:nvCxnSpPr>
              <p:cNvPr id="24651" name="AutoShape 8"/>
              <p:cNvCxnSpPr>
                <a:cxnSpLocks noChangeShapeType="1"/>
              </p:cNvCxnSpPr>
              <p:nvPr/>
            </p:nvCxnSpPr>
            <p:spPr bwMode="auto">
              <a:xfrm>
                <a:off x="5088" y="5144"/>
                <a:ext cx="1825" cy="189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4652" name="AutoShape 9"/>
              <p:cNvCxnSpPr>
                <a:cxnSpLocks noChangeShapeType="1"/>
              </p:cNvCxnSpPr>
              <p:nvPr/>
            </p:nvCxnSpPr>
            <p:spPr bwMode="auto">
              <a:xfrm rot="-5400000">
                <a:off x="5088" y="5144"/>
                <a:ext cx="1825" cy="189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24585" name="Oval 10"/>
            <p:cNvSpPr>
              <a:spLocks noChangeArrowheads="1"/>
            </p:cNvSpPr>
            <p:nvPr/>
          </p:nvSpPr>
          <p:spPr bwMode="auto">
            <a:xfrm>
              <a:off x="1996" y="4089"/>
              <a:ext cx="4402" cy="339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>
                <a:cs typeface="Arial" charset="0"/>
              </a:endParaRPr>
            </a:p>
          </p:txBody>
        </p:sp>
        <p:sp>
          <p:nvSpPr>
            <p:cNvPr id="24586" name="Text Box 11"/>
            <p:cNvSpPr txBox="1">
              <a:spLocks noChangeArrowheads="1"/>
            </p:cNvSpPr>
            <p:nvPr/>
          </p:nvSpPr>
          <p:spPr bwMode="auto">
            <a:xfrm>
              <a:off x="2451" y="4224"/>
              <a:ext cx="3141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l-GR" sz="900" b="1">
                  <a:latin typeface="Calibri" pitchFamily="34" charset="0"/>
                  <a:cs typeface="Arial" charset="0"/>
                </a:rPr>
                <a:t>1</a:t>
              </a:r>
              <a:r>
                <a:rPr lang="el-GR" sz="900" b="1" baseline="30000">
                  <a:latin typeface="Calibri" pitchFamily="34" charset="0"/>
                  <a:cs typeface="Arial" charset="0"/>
                </a:rPr>
                <a:t>ο</a:t>
              </a:r>
              <a:r>
                <a:rPr lang="el-GR" sz="900" b="1">
                  <a:latin typeface="Calibri" pitchFamily="34" charset="0"/>
                  <a:cs typeface="Arial" charset="0"/>
                </a:rPr>
                <a:t> Υπο-θέμα                                   1</a:t>
              </a:r>
              <a:r>
                <a:rPr lang="el-GR" sz="900" b="1" baseline="30000">
                  <a:latin typeface="Calibri" pitchFamily="34" charset="0"/>
                  <a:cs typeface="Arial" charset="0"/>
                </a:rPr>
                <a:t>η</a:t>
              </a:r>
              <a:r>
                <a:rPr lang="el-GR" sz="900" b="1">
                  <a:latin typeface="Calibri" pitchFamily="34" charset="0"/>
                  <a:cs typeface="Arial" charset="0"/>
                </a:rPr>
                <a:t> Ομάδα &amp; Υποομάδες</a:t>
              </a:r>
            </a:p>
            <a:p>
              <a:pPr algn="ctr" eaLnBrk="1" hangingPunct="1">
                <a:spcAft>
                  <a:spcPts val="1000"/>
                </a:spcAft>
              </a:pPr>
              <a:endParaRPr lang="el-GR" sz="900" b="1">
                <a:latin typeface="Times New Roman" pitchFamily="18" charset="0"/>
                <a:cs typeface="Arial" charset="0"/>
              </a:endParaRPr>
            </a:p>
            <a:p>
              <a:pPr eaLnBrk="1" hangingPunct="1"/>
              <a:endParaRPr lang="el-GR">
                <a:cs typeface="Arial" charset="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562" y="5172"/>
              <a:ext cx="2734" cy="1781"/>
              <a:chOff x="2188" y="3137"/>
              <a:chExt cx="2734" cy="1781"/>
            </a:xfrm>
          </p:grpSpPr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188" y="3137"/>
                <a:ext cx="1078" cy="1781"/>
                <a:chOff x="2280" y="2721"/>
                <a:chExt cx="1230" cy="2034"/>
              </a:xfrm>
            </p:grpSpPr>
            <p:sp>
              <p:nvSpPr>
                <p:cNvPr id="24646" name="Oval 14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47" name="Oval 15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48" name="Oval 16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46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3844" y="3137"/>
                <a:ext cx="1078" cy="1781"/>
                <a:chOff x="2280" y="2721"/>
                <a:chExt cx="1230" cy="2034"/>
              </a:xfrm>
            </p:grpSpPr>
            <p:sp>
              <p:nvSpPr>
                <p:cNvPr id="24641" name="Oval 20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42" name="Oval 21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43" name="Oval 22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464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4639" name="AutoShape 25"/>
              <p:cNvCxnSpPr>
                <a:cxnSpLocks noChangeShapeType="1"/>
              </p:cNvCxnSpPr>
              <p:nvPr/>
            </p:nvCxnSpPr>
            <p:spPr bwMode="auto">
              <a:xfrm>
                <a:off x="3266" y="3578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40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3266" y="4485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4588" name="Text Box 27"/>
            <p:cNvSpPr txBox="1">
              <a:spLocks noChangeArrowheads="1"/>
            </p:cNvSpPr>
            <p:nvPr/>
          </p:nvSpPr>
          <p:spPr bwMode="auto">
            <a:xfrm>
              <a:off x="6422" y="4224"/>
              <a:ext cx="3141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l-GR" sz="900" b="1">
                  <a:latin typeface="Calibri" pitchFamily="34" charset="0"/>
                  <a:cs typeface="Arial" charset="0"/>
                </a:rPr>
                <a:t>2</a:t>
              </a:r>
              <a:r>
                <a:rPr lang="el-GR" sz="900" b="1" baseline="30000">
                  <a:latin typeface="Calibri" pitchFamily="34" charset="0"/>
                  <a:cs typeface="Arial" charset="0"/>
                </a:rPr>
                <a:t>ο</a:t>
              </a:r>
              <a:r>
                <a:rPr lang="el-GR" sz="900" b="1">
                  <a:latin typeface="Calibri" pitchFamily="34" charset="0"/>
                  <a:cs typeface="Arial" charset="0"/>
                </a:rPr>
                <a:t> Υπο-θέμα                                   2</a:t>
              </a:r>
              <a:r>
                <a:rPr lang="el-GR" sz="900" b="1" baseline="30000">
                  <a:latin typeface="Calibri" pitchFamily="34" charset="0"/>
                  <a:cs typeface="Arial" charset="0"/>
                </a:rPr>
                <a:t>η</a:t>
              </a:r>
              <a:r>
                <a:rPr lang="el-GR" sz="900" b="1">
                  <a:latin typeface="Calibri" pitchFamily="34" charset="0"/>
                  <a:cs typeface="Arial" charset="0"/>
                </a:rPr>
                <a:t> Ομάδα &amp; Υποομάδες</a:t>
              </a:r>
            </a:p>
            <a:p>
              <a:pPr eaLnBrk="1" hangingPunct="1"/>
              <a:endParaRPr lang="el-GR">
                <a:cs typeface="Arial" charset="0"/>
              </a:endParaRPr>
            </a:p>
          </p:txBody>
        </p: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6652" y="5172"/>
              <a:ext cx="2734" cy="1781"/>
              <a:chOff x="6958" y="3137"/>
              <a:chExt cx="2734" cy="1781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6958" y="3137"/>
                <a:ext cx="1078" cy="1781"/>
                <a:chOff x="2280" y="2721"/>
                <a:chExt cx="1230" cy="2034"/>
              </a:xfrm>
            </p:grpSpPr>
            <p:sp>
              <p:nvSpPr>
                <p:cNvPr id="24632" name="Oval 30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33" name="Oval 31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34" name="Oval 32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463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>
                <a:off x="8614" y="3137"/>
                <a:ext cx="1078" cy="1781"/>
                <a:chOff x="2280" y="2721"/>
                <a:chExt cx="1230" cy="2034"/>
              </a:xfrm>
            </p:grpSpPr>
            <p:sp>
              <p:nvSpPr>
                <p:cNvPr id="24627" name="Oval 36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28" name="Oval 37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29" name="Oval 38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3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463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4625" name="AutoShape 41"/>
              <p:cNvCxnSpPr>
                <a:cxnSpLocks noChangeShapeType="1"/>
              </p:cNvCxnSpPr>
              <p:nvPr/>
            </p:nvCxnSpPr>
            <p:spPr bwMode="auto">
              <a:xfrm>
                <a:off x="8036" y="3578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26" name="AutoShape 42"/>
              <p:cNvCxnSpPr>
                <a:cxnSpLocks noChangeShapeType="1"/>
              </p:cNvCxnSpPr>
              <p:nvPr/>
            </p:nvCxnSpPr>
            <p:spPr bwMode="auto">
              <a:xfrm flipH="1">
                <a:off x="8036" y="4485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4590" name="Oval 43"/>
            <p:cNvSpPr>
              <a:spLocks noChangeArrowheads="1"/>
            </p:cNvSpPr>
            <p:nvPr/>
          </p:nvSpPr>
          <p:spPr bwMode="auto">
            <a:xfrm>
              <a:off x="1996" y="8845"/>
              <a:ext cx="4402" cy="339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l-GR">
                <a:cs typeface="Arial" charset="0"/>
              </a:endParaRPr>
            </a:p>
          </p:txBody>
        </p:sp>
        <p:sp>
          <p:nvSpPr>
            <p:cNvPr id="24591" name="Text Box 44"/>
            <p:cNvSpPr txBox="1">
              <a:spLocks noChangeArrowheads="1"/>
            </p:cNvSpPr>
            <p:nvPr/>
          </p:nvSpPr>
          <p:spPr bwMode="auto">
            <a:xfrm>
              <a:off x="2451" y="8980"/>
              <a:ext cx="3141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l-GR" sz="900" b="1">
                  <a:latin typeface="Calibri" pitchFamily="34" charset="0"/>
                  <a:cs typeface="Arial" charset="0"/>
                </a:rPr>
                <a:t>1</a:t>
              </a:r>
              <a:r>
                <a:rPr lang="el-GR" sz="900" b="1" baseline="30000">
                  <a:latin typeface="Calibri" pitchFamily="34" charset="0"/>
                  <a:cs typeface="Arial" charset="0"/>
                </a:rPr>
                <a:t>ο</a:t>
              </a:r>
              <a:r>
                <a:rPr lang="el-GR" sz="900" b="1">
                  <a:latin typeface="Calibri" pitchFamily="34" charset="0"/>
                  <a:cs typeface="Arial" charset="0"/>
                </a:rPr>
                <a:t> Υπο-θέμα                                   3</a:t>
              </a:r>
              <a:r>
                <a:rPr lang="el-GR" sz="900" b="1" baseline="30000">
                  <a:latin typeface="Calibri" pitchFamily="34" charset="0"/>
                  <a:cs typeface="Arial" charset="0"/>
                </a:rPr>
                <a:t>η</a:t>
              </a:r>
              <a:r>
                <a:rPr lang="el-GR" sz="900" b="1">
                  <a:latin typeface="Calibri" pitchFamily="34" charset="0"/>
                  <a:cs typeface="Arial" charset="0"/>
                </a:rPr>
                <a:t> Ομάδα &amp; Υποομάδες</a:t>
              </a:r>
            </a:p>
            <a:p>
              <a:pPr eaLnBrk="1" hangingPunct="1"/>
              <a:endParaRPr lang="el-GR">
                <a:cs typeface="Arial" charset="0"/>
              </a:endParaRPr>
            </a:p>
          </p:txBody>
        </p: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2562" y="9927"/>
              <a:ext cx="2734" cy="1781"/>
              <a:chOff x="2188" y="7892"/>
              <a:chExt cx="2734" cy="1781"/>
            </a:xfrm>
          </p:grpSpPr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2188" y="7892"/>
                <a:ext cx="1078" cy="1781"/>
                <a:chOff x="2280" y="2721"/>
                <a:chExt cx="1230" cy="2034"/>
              </a:xfrm>
            </p:grpSpPr>
            <p:sp>
              <p:nvSpPr>
                <p:cNvPr id="24618" name="Oval 47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19" name="Oval 48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20" name="Oval 49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2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462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3844" y="7892"/>
                <a:ext cx="1078" cy="1781"/>
                <a:chOff x="2280" y="2721"/>
                <a:chExt cx="1230" cy="2034"/>
              </a:xfrm>
            </p:grpSpPr>
            <p:sp>
              <p:nvSpPr>
                <p:cNvPr id="24613" name="Oval 53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14" name="Oval 54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15" name="Oval 55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1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461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4611" name="AutoShape 58"/>
              <p:cNvCxnSpPr>
                <a:cxnSpLocks noChangeShapeType="1"/>
              </p:cNvCxnSpPr>
              <p:nvPr/>
            </p:nvCxnSpPr>
            <p:spPr bwMode="auto">
              <a:xfrm>
                <a:off x="3266" y="8333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612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3266" y="9240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4593" name="Text Box 60"/>
            <p:cNvSpPr txBox="1">
              <a:spLocks noChangeArrowheads="1"/>
            </p:cNvSpPr>
            <p:nvPr/>
          </p:nvSpPr>
          <p:spPr bwMode="auto">
            <a:xfrm>
              <a:off x="6422" y="8980"/>
              <a:ext cx="3141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</a:pPr>
              <a:r>
                <a:rPr lang="el-GR" sz="900" b="1">
                  <a:latin typeface="Calibri" pitchFamily="34" charset="0"/>
                  <a:cs typeface="Arial" charset="0"/>
                </a:rPr>
                <a:t>2</a:t>
              </a:r>
              <a:r>
                <a:rPr lang="el-GR" sz="900" b="1" baseline="30000">
                  <a:latin typeface="Calibri" pitchFamily="34" charset="0"/>
                  <a:cs typeface="Arial" charset="0"/>
                </a:rPr>
                <a:t>ο</a:t>
              </a:r>
              <a:r>
                <a:rPr lang="el-GR" sz="900" b="1">
                  <a:latin typeface="Calibri" pitchFamily="34" charset="0"/>
                  <a:cs typeface="Arial" charset="0"/>
                </a:rPr>
                <a:t> Υπο-θέμα                                   4</a:t>
              </a:r>
              <a:r>
                <a:rPr lang="el-GR" sz="900" b="1" baseline="30000">
                  <a:latin typeface="Calibri" pitchFamily="34" charset="0"/>
                  <a:cs typeface="Arial" charset="0"/>
                </a:rPr>
                <a:t>η</a:t>
              </a:r>
              <a:r>
                <a:rPr lang="el-GR" sz="900" b="1">
                  <a:latin typeface="Calibri" pitchFamily="34" charset="0"/>
                  <a:cs typeface="Arial" charset="0"/>
                </a:rPr>
                <a:t> Ομάδα &amp; Υποομάδες</a:t>
              </a:r>
            </a:p>
            <a:p>
              <a:pPr eaLnBrk="1" hangingPunct="1"/>
              <a:endParaRPr lang="el-GR">
                <a:cs typeface="Arial" charset="0"/>
              </a:endParaRPr>
            </a:p>
          </p:txBody>
        </p: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6652" y="9928"/>
              <a:ext cx="2734" cy="1781"/>
              <a:chOff x="6958" y="7892"/>
              <a:chExt cx="2734" cy="1781"/>
            </a:xfrm>
          </p:grpSpPr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6958" y="7892"/>
                <a:ext cx="1078" cy="1781"/>
                <a:chOff x="2280" y="2721"/>
                <a:chExt cx="1230" cy="2034"/>
              </a:xfrm>
            </p:grpSpPr>
            <p:sp>
              <p:nvSpPr>
                <p:cNvPr id="24604" name="Oval 63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05" name="Oval 64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06" name="Oval 65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0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1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4608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2</a:t>
                  </a:r>
                  <a:endParaRPr lang="el-GR">
                    <a:cs typeface="Arial" charset="0"/>
                  </a:endParaRPr>
                </a:p>
              </p:txBody>
            </p:sp>
          </p:grpSp>
          <p:grpSp>
            <p:nvGrpSpPr>
              <p:cNvPr id="15" name="Group 68"/>
              <p:cNvGrpSpPr>
                <a:grpSpLocks/>
              </p:cNvGrpSpPr>
              <p:nvPr/>
            </p:nvGrpSpPr>
            <p:grpSpPr bwMode="auto">
              <a:xfrm>
                <a:off x="8614" y="7892"/>
                <a:ext cx="1078" cy="1781"/>
                <a:chOff x="2280" y="2721"/>
                <a:chExt cx="1230" cy="2034"/>
              </a:xfrm>
            </p:grpSpPr>
            <p:sp>
              <p:nvSpPr>
                <p:cNvPr id="24599" name="Oval 69"/>
                <p:cNvSpPr>
                  <a:spLocks noChangeArrowheads="1"/>
                </p:cNvSpPr>
                <p:nvPr/>
              </p:nvSpPr>
              <p:spPr bwMode="auto">
                <a:xfrm>
                  <a:off x="2280" y="2721"/>
                  <a:ext cx="1230" cy="2034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00" name="Oval 70"/>
                <p:cNvSpPr>
                  <a:spLocks noChangeArrowheads="1"/>
                </p:cNvSpPr>
                <p:nvPr/>
              </p:nvSpPr>
              <p:spPr bwMode="auto">
                <a:xfrm>
                  <a:off x="2399" y="2736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01" name="Oval 71"/>
                <p:cNvSpPr>
                  <a:spLocks noChangeArrowheads="1"/>
                </p:cNvSpPr>
                <p:nvPr/>
              </p:nvSpPr>
              <p:spPr bwMode="auto">
                <a:xfrm>
                  <a:off x="2399" y="3738"/>
                  <a:ext cx="1006" cy="100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460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655" y="2962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3</a:t>
                  </a:r>
                  <a:endParaRPr lang="el-GR">
                    <a:cs typeface="Arial" charset="0"/>
                  </a:endParaRPr>
                </a:p>
              </p:txBody>
            </p:sp>
            <p:sp>
              <p:nvSpPr>
                <p:cNvPr id="2460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655" y="3985"/>
                  <a:ext cx="495" cy="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spcAft>
                      <a:spcPts val="1000"/>
                    </a:spcAft>
                  </a:pPr>
                  <a:r>
                    <a:rPr lang="en-US" sz="1600" b="1">
                      <a:latin typeface="Calibri" pitchFamily="34" charset="0"/>
                      <a:cs typeface="Arial" charset="0"/>
                    </a:rPr>
                    <a:t>4</a:t>
                  </a:r>
                  <a:endParaRPr lang="el-GR">
                    <a:cs typeface="Arial" charset="0"/>
                  </a:endParaRPr>
                </a:p>
              </p:txBody>
            </p:sp>
          </p:grpSp>
          <p:cxnSp>
            <p:nvCxnSpPr>
              <p:cNvPr id="24597" name="AutoShape 74"/>
              <p:cNvCxnSpPr>
                <a:cxnSpLocks noChangeShapeType="1"/>
              </p:cNvCxnSpPr>
              <p:nvPr/>
            </p:nvCxnSpPr>
            <p:spPr bwMode="auto">
              <a:xfrm>
                <a:off x="8036" y="8333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4598" name="AutoShape 75"/>
              <p:cNvCxnSpPr>
                <a:cxnSpLocks noChangeShapeType="1"/>
              </p:cNvCxnSpPr>
              <p:nvPr/>
            </p:nvCxnSpPr>
            <p:spPr bwMode="auto">
              <a:xfrm flipH="1">
                <a:off x="8036" y="9240"/>
                <a:ext cx="57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</p:spTree>
    <p:extLst>
      <p:ext uri="{BB962C8B-B14F-4D97-AF65-F5344CB8AC3E}">
        <p14:creationId xmlns="" xmlns:p14="http://schemas.microsoft.com/office/powerpoint/2010/main" val="1520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1" dirty="0" smtClean="0"/>
              <a:t>Αξιολόγηση</a:t>
            </a:r>
            <a:endParaRPr lang="el-GR" sz="3600" dirty="0" smtClean="0"/>
          </a:p>
        </p:txBody>
      </p:sp>
      <p:sp>
        <p:nvSpPr>
          <p:cNvPr id="38915" name="2 - Θέση περιεχομένου"/>
          <p:cNvSpPr>
            <a:spLocks noGrp="1"/>
          </p:cNvSpPr>
          <p:nvPr>
            <p:ph idx="1"/>
          </p:nvPr>
        </p:nvSpPr>
        <p:spPr>
          <a:xfrm>
            <a:off x="642910" y="1500174"/>
            <a:ext cx="7997825" cy="37242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Διαμορφωτική Αξιολόγηση</a:t>
            </a:r>
            <a:endParaRPr lang="el-GR" b="1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Τελική Αξιολόγηση</a:t>
            </a:r>
          </a:p>
          <a:p>
            <a:pPr>
              <a:lnSpc>
                <a:spcPct val="150000"/>
              </a:lnSpc>
            </a:pPr>
            <a:r>
              <a:rPr lang="el-GR" dirty="0" err="1" smtClean="0"/>
              <a:t>Αυτο</a:t>
            </a:r>
            <a:r>
              <a:rPr lang="el-GR" dirty="0" smtClean="0"/>
              <a:t>-αξιολόγηση του ατόμου και της ομάδας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Αξιολόγησης με </a:t>
            </a:r>
            <a:r>
              <a:rPr lang="en-US" dirty="0" smtClean="0"/>
              <a:t>rubrics</a:t>
            </a:r>
            <a:endParaRPr lang="el-GR" dirty="0" smtClean="0"/>
          </a:p>
          <a:p>
            <a:endParaRPr lang="el-GR" dirty="0" smtClean="0"/>
          </a:p>
        </p:txBody>
      </p:sp>
      <p:pic>
        <p:nvPicPr>
          <p:cNvPr id="4" name="Picture 3" descr="rubr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786190"/>
            <a:ext cx="2319341" cy="2047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7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1" dirty="0" smtClean="0"/>
              <a:t>Αξιολόγηση Συλλογικού Έργου Ομάδας:  </a:t>
            </a:r>
            <a:r>
              <a:rPr lang="el-GR" sz="3600" dirty="0" smtClean="0"/>
              <a:t>                                                        </a:t>
            </a:r>
            <a:r>
              <a:rPr lang="el-GR" sz="3200" dirty="0" smtClean="0"/>
              <a:t>Αξιολόγηση σε Τέσσερις Διαστάσεις </a:t>
            </a:r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14488"/>
            <a:ext cx="7997825" cy="3724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Αξιολόγηση </a:t>
            </a:r>
            <a:r>
              <a:rPr lang="el-GR" b="1" dirty="0" smtClean="0"/>
              <a:t>Ερευνητικής</a:t>
            </a:r>
            <a:r>
              <a:rPr lang="el-GR" dirty="0" smtClean="0"/>
              <a:t> </a:t>
            </a:r>
            <a:r>
              <a:rPr lang="el-GR" b="1" dirty="0" smtClean="0"/>
              <a:t>Διαδικασίας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Αξιολόγηση </a:t>
            </a:r>
            <a:r>
              <a:rPr lang="el-GR" b="1" dirty="0" smtClean="0"/>
              <a:t>Περιεχόμενου</a:t>
            </a:r>
            <a:r>
              <a:rPr lang="el-GR" dirty="0" smtClean="0"/>
              <a:t> Ερευνητικής Έκθεσης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Αξιολόγηση </a:t>
            </a:r>
            <a:r>
              <a:rPr lang="el-GR" b="1" dirty="0" smtClean="0"/>
              <a:t>Γλώσσας και Δομής </a:t>
            </a:r>
            <a:r>
              <a:rPr lang="el-GR" dirty="0" smtClean="0"/>
              <a:t>Ερευνητικής Έκθεσης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Αξιολόγηση </a:t>
            </a:r>
            <a:r>
              <a:rPr lang="el-GR" b="1" dirty="0" smtClean="0"/>
              <a:t>Δημόσιας Παρουσίασης </a:t>
            </a:r>
            <a:r>
              <a:rPr lang="el-GR" dirty="0" smtClean="0"/>
              <a:t>της Ομαδικής Εργασίας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33819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Υλικό</a:t>
            </a:r>
            <a:endParaRPr lang="el-GR" dirty="0" smtClean="0"/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357298"/>
            <a:ext cx="7997825" cy="3724275"/>
          </a:xfrm>
        </p:spPr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Νέα Προγράμματα Σπουδών και Υλικό για τον Εκπαιδευτικό (Διαθέσιμα Σενάρια)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   http://ebooks.edu.gr/new/ps.php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l-GR" dirty="0" smtClean="0"/>
          </a:p>
          <a:p>
            <a:pPr>
              <a:spcBef>
                <a:spcPts val="0"/>
              </a:spcBef>
            </a:pPr>
            <a:r>
              <a:rPr lang="el-GR" dirty="0" smtClean="0"/>
              <a:t>Υλικό για </a:t>
            </a:r>
            <a:r>
              <a:rPr lang="en-US" dirty="0" smtClean="0"/>
              <a:t>project </a:t>
            </a:r>
            <a:r>
              <a:rPr lang="el-GR" dirty="0" smtClean="0"/>
              <a:t>Λυκείου</a:t>
            </a:r>
          </a:p>
          <a:p>
            <a:pPr marL="273050" indent="-3175">
              <a:spcBef>
                <a:spcPts val="0"/>
              </a:spcBef>
              <a:buNone/>
            </a:pPr>
            <a:r>
              <a:rPr lang="en-US" dirty="0" smtClean="0"/>
              <a:t>http://goo.gl/B8aN7r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28375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900" b="1" dirty="0" smtClean="0"/>
              <a:t>Νέα Προγράμματα Σπουδών του </a:t>
            </a:r>
            <a:r>
              <a:rPr lang="el-GR" sz="2800" b="1" dirty="0" smtClean="0"/>
              <a:t>Πληροφορικού </a:t>
            </a:r>
            <a:r>
              <a:rPr lang="el-GR" sz="2800" b="1" dirty="0" err="1" smtClean="0"/>
              <a:t>Γραμματισμού</a:t>
            </a:r>
            <a:r>
              <a:rPr lang="el-GR" sz="2800" b="1" dirty="0" smtClean="0"/>
              <a:t> και των ΤΠΕ για τη βασική εκπαίδευση </a:t>
            </a:r>
            <a:endParaRPr lang="el-GR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052736"/>
            <a:ext cx="8643998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http://ebooks.edu.gr/new/ps.php</a:t>
            </a:r>
          </a:p>
          <a:p>
            <a:r>
              <a:rPr lang="el-G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Προσδοκώμενα μαθησιακά αποτελέσματα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Τί αναμένεται να μάθουν και να αναπτύξουν οι μαθητές στα πλαίσια του μαθήματος (γνώσεις, δεξιότητες και στάσεις για τις ΤΠΕ)</a:t>
            </a:r>
          </a:p>
          <a:p>
            <a:r>
              <a:rPr lang="el-G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Βασικά περιεχόμενα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Τα αντικείμενα, με τα οποία αναμένεται να ασχοληθούν οι μαθητές στο μάθημα των ΤΠΕ, καθώς επίσης την οργάνωση και έναν ενδεικτικό χρονοπρογραμματισμό</a:t>
            </a:r>
          </a:p>
          <a:p>
            <a:r>
              <a:rPr lang="el-G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Μαθησιακές δραστηριότητες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 Ενδεικτικές προτεινόμενες δραστηριότητες που αναδεικνύουν την παιδαγωγική φιλοσοφία του Π.Σ. για την επίτευξη των προσδοκώμενων μαθησιακών αποτελεσμάτων</a:t>
            </a:r>
          </a:p>
          <a:p>
            <a:r>
              <a:rPr lang="el-G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Το εκπαιδευτικό υλικό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Προτείνεται η αξιοποίηση πολλαπλού εκπαιδευτικού υλικού, όπως σχολικό εγχειρίδιο, ψηφιακό περιεχόμενο και πηγές στο Διαδίκτυο, λογισμικά γενικού και ειδικού σκοπού, εργαλεία Web 2.0, εκπαιδευτικό λογισμικό κ.λπ</a:t>
            </a:r>
            <a:r>
              <a:rPr lang="el-GR" sz="23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769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Δραστηριότητα</a:t>
            </a:r>
          </a:p>
        </p:txBody>
      </p:sp>
      <p:sp>
        <p:nvSpPr>
          <p:cNvPr id="29699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5" y="1357298"/>
            <a:ext cx="6952286" cy="4572000"/>
          </a:xfrm>
        </p:spPr>
        <p:txBody>
          <a:bodyPr>
            <a:normAutofit/>
          </a:bodyPr>
          <a:lstStyle/>
          <a:p>
            <a:pPr eaLnBrk="1" hangingPunct="1"/>
            <a:endParaRPr lang="el-GR" dirty="0" smtClean="0"/>
          </a:p>
          <a:p>
            <a:pPr lvl="1">
              <a:buNone/>
            </a:pPr>
            <a:r>
              <a:rPr lang="el-GR" dirty="0" smtClean="0">
                <a:solidFill>
                  <a:schemeClr val="tx1"/>
                </a:solidFill>
              </a:rPr>
              <a:t>(α) Να καθορίσετε ένα θέμα για </a:t>
            </a:r>
            <a:r>
              <a:rPr lang="en-US" dirty="0" smtClean="0">
                <a:solidFill>
                  <a:schemeClr val="tx1"/>
                </a:solidFill>
              </a:rPr>
              <a:t>project </a:t>
            </a:r>
            <a:r>
              <a:rPr lang="el-GR" dirty="0" smtClean="0">
                <a:solidFill>
                  <a:schemeClr val="tx1"/>
                </a:solidFill>
              </a:rPr>
              <a:t>(π.χ. Ολυμπιακοί Αγώνες). </a:t>
            </a:r>
          </a:p>
          <a:p>
            <a:pPr lvl="1">
              <a:buNone/>
            </a:pPr>
            <a:endParaRPr lang="el-GR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l-GR" dirty="0" smtClean="0">
                <a:solidFill>
                  <a:schemeClr val="tx1"/>
                </a:solidFill>
              </a:rPr>
              <a:t>(β) Να προσδιορίσετε θεματικούς άξονες εξέτασης του θέματος και να διατυπώσετε ερευνητικά ερωτήματα.</a:t>
            </a:r>
          </a:p>
          <a:p>
            <a:pPr eaLnBrk="1" hangingPunct="1"/>
            <a:endParaRPr lang="el-GR" dirty="0" smtClean="0"/>
          </a:p>
        </p:txBody>
      </p:sp>
      <p:pic>
        <p:nvPicPr>
          <p:cNvPr id="4" name="Picture 6" descr="question-mark-puzzle-ist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916832"/>
            <a:ext cx="12922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23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526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Βιβλιογραφία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072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000" dirty="0" err="1" smtClean="0"/>
              <a:t>Τζιμογιάννης</a:t>
            </a:r>
            <a:r>
              <a:rPr lang="el-GR" sz="2000" dirty="0" smtClean="0"/>
              <a:t> </a:t>
            </a:r>
            <a:r>
              <a:rPr lang="el-GR" sz="2000" dirty="0" err="1" smtClean="0"/>
              <a:t>Αθ</a:t>
            </a:r>
            <a:r>
              <a:rPr lang="el-GR" sz="2000" dirty="0" smtClean="0"/>
              <a:t>. (2011). </a:t>
            </a:r>
            <a:r>
              <a:rPr lang="el-GR" sz="2000" i="1" dirty="0" smtClean="0"/>
              <a:t>Το Πρόγραμμα Σπουδών του Πληροφορικού </a:t>
            </a:r>
            <a:r>
              <a:rPr lang="el-GR" sz="2000" i="1" dirty="0" err="1" smtClean="0"/>
              <a:t>Γραμματισμού</a:t>
            </a:r>
            <a:r>
              <a:rPr lang="el-GR" sz="2000" i="1" dirty="0" smtClean="0"/>
              <a:t> στην υποχρεωτική εκπαίδευση.</a:t>
            </a:r>
          </a:p>
          <a:p>
            <a:r>
              <a:rPr lang="el-GR" sz="2000" dirty="0" err="1" smtClean="0"/>
              <a:t>Τζιμογιάννης</a:t>
            </a:r>
            <a:r>
              <a:rPr lang="el-GR" sz="2000" dirty="0" smtClean="0"/>
              <a:t> </a:t>
            </a:r>
            <a:r>
              <a:rPr lang="el-GR" sz="2000" dirty="0" err="1" smtClean="0"/>
              <a:t>Αθ</a:t>
            </a:r>
            <a:r>
              <a:rPr lang="el-GR" sz="2000" dirty="0" smtClean="0"/>
              <a:t>. (2011). </a:t>
            </a:r>
            <a:r>
              <a:rPr lang="el-GR" sz="2000" i="1" dirty="0" smtClean="0"/>
              <a:t>Διδακτικός Σχεδιασμός με ΤΠΕ – Εκπαιδευτικά Σενάρια.</a:t>
            </a:r>
            <a:endParaRPr lang="en-US" sz="2000" i="1" dirty="0" smtClean="0"/>
          </a:p>
          <a:p>
            <a:r>
              <a:rPr lang="el-GR" sz="2000" dirty="0" err="1" smtClean="0"/>
              <a:t>Ματσαγγούρας</a:t>
            </a:r>
            <a:r>
              <a:rPr lang="el-GR" sz="2000" dirty="0" smtClean="0"/>
              <a:t> Η. (2011) . </a:t>
            </a:r>
            <a:r>
              <a:rPr lang="el-GR" sz="2000" i="1" dirty="0" smtClean="0"/>
              <a:t>Η Καινοτομία των Ερευνητικών Εργασιών στο Γενικό Λύκειο.</a:t>
            </a:r>
            <a:r>
              <a:rPr lang="en-US" sz="2000" i="1" dirty="0" smtClean="0"/>
              <a:t> </a:t>
            </a:r>
            <a:r>
              <a:rPr lang="en-US" sz="2000" i="1" dirty="0" smtClean="0">
                <a:hlinkClick r:id="rId2"/>
              </a:rPr>
              <a:t>http://ebooks.edu.gr/2013/classcoursespdf.php?classcode=DSGL-A</a:t>
            </a:r>
            <a:endParaRPr lang="en-US" sz="2000" i="1" dirty="0" smtClean="0"/>
          </a:p>
          <a:p>
            <a:r>
              <a:rPr lang="en-US" sz="2000" dirty="0" err="1" smtClean="0"/>
              <a:t>Mishra</a:t>
            </a:r>
            <a:r>
              <a:rPr lang="en-US" sz="2000" dirty="0" smtClean="0"/>
              <a:t>, P., &amp; Koehler, M. J. (2006). </a:t>
            </a:r>
            <a:r>
              <a:rPr lang="en-US" sz="2000" dirty="0" smtClean="0">
                <a:hlinkClick r:id="rId3"/>
              </a:rPr>
              <a:t>Technological Pedagogical Content Knowledge: A new framework for teacher knowledge</a:t>
            </a:r>
            <a:r>
              <a:rPr lang="en-US" sz="2000" dirty="0" smtClean="0"/>
              <a:t>. </a:t>
            </a:r>
            <a:r>
              <a:rPr lang="en-US" sz="2000" i="1" dirty="0" smtClean="0"/>
              <a:t>Teachers College Record</a:t>
            </a:r>
            <a:r>
              <a:rPr lang="en-US" sz="2000" dirty="0" smtClean="0"/>
              <a:t> 108 (6), 1017-1054.</a:t>
            </a:r>
            <a:endParaRPr lang="el-GR" sz="2000" i="1" dirty="0" smtClean="0"/>
          </a:p>
          <a:p>
            <a:endParaRPr lang="el-GR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39646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348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1.00</a:t>
            </a:r>
            <a:r>
              <a:rPr lang="el-GR" sz="2000" dirty="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18898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Μ. </a:t>
            </a:r>
            <a:r>
              <a:rPr lang="el-GR" sz="2000" dirty="0" err="1" smtClean="0">
                <a:solidFill>
                  <a:srgbClr val="FF0000"/>
                </a:solidFill>
              </a:rPr>
              <a:t>Γρηγοριάδου</a:t>
            </a:r>
            <a:r>
              <a:rPr lang="el-GR" sz="2000" dirty="0" smtClean="0">
                <a:solidFill>
                  <a:srgbClr val="FF0000"/>
                </a:solidFill>
              </a:rPr>
              <a:t>, Α. </a:t>
            </a:r>
            <a:r>
              <a:rPr lang="el-GR" sz="2000" dirty="0" err="1" smtClean="0">
                <a:solidFill>
                  <a:srgbClr val="FF0000"/>
                </a:solidFill>
              </a:rPr>
              <a:t>Γόγουλου</a:t>
            </a:r>
            <a:r>
              <a:rPr lang="el-GR" sz="2000" dirty="0" smtClean="0">
                <a:solidFill>
                  <a:srgbClr val="FF0000"/>
                </a:solidFill>
              </a:rPr>
              <a:t>, Ε. </a:t>
            </a:r>
            <a:r>
              <a:rPr lang="el-GR" sz="2000" dirty="0" err="1" smtClean="0">
                <a:solidFill>
                  <a:srgbClr val="FF0000"/>
                </a:solidFill>
              </a:rPr>
              <a:t>Γουλή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Διδακτική της Πληροφορικής. Θεματική Ενότητα 03: Προγράμματα Σπουδών Πληροφορικής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</a:rPr>
              <a:t>http://</a:t>
            </a:r>
            <a:r>
              <a:rPr lang="en-US" sz="2000" dirty="0" err="1">
                <a:solidFill>
                  <a:srgbClr val="FF0000"/>
                </a:solidFill>
              </a:rPr>
              <a:t>opencourses.uoa.gr</a:t>
            </a:r>
            <a:r>
              <a:rPr lang="en-US" sz="2000" dirty="0">
                <a:solidFill>
                  <a:srgbClr val="FF0000"/>
                </a:solidFill>
              </a:rPr>
              <a:t>/courses/DI20/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38068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962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7093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Autofit/>
          </a:bodyPr>
          <a:lstStyle/>
          <a:p>
            <a:r>
              <a:rPr lang="el-GR" sz="2900" b="1" dirty="0" smtClean="0"/>
              <a:t>ΠΣ του Πληροφορικού </a:t>
            </a:r>
            <a:r>
              <a:rPr lang="el-GR" sz="2900" b="1" dirty="0" err="1" smtClean="0"/>
              <a:t>Γραμματισμού</a:t>
            </a:r>
            <a:r>
              <a:rPr lang="el-GR" sz="2900" b="1" dirty="0" smtClean="0"/>
              <a:t> και των ΤΠΕ για τη βασική εκπαίδευση:  4 Συνιστώσες </a:t>
            </a:r>
            <a:r>
              <a:rPr lang="el-GR" sz="2800" b="1" dirty="0" smtClean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491636"/>
            <a:ext cx="8429684" cy="49377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Οι ΤΠΕ ως επιστημονικό πεδίο και τεχνολογικό εργαλείο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Διαπραγμάτευση των βασικών εννοιών, των αρχών και των μεθόδων που θεμελιώνουν την Πληροφορική ως επιστήμη στο ευρύτερο πλαίσιο των θετικών και τεχνολογικών επιστημών. </a:t>
            </a:r>
          </a:p>
          <a:p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Οι ΤΠΕ ως μαθησιακό-γνωστικό εργαλείο (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cognitive tool</a:t>
            </a:r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Οι ΤΠΕ διατρέχουν οριζόντια όλα τα αντικείμενα του Προγράμματος Σπουδών και θεωρούνται μέσο υποστήριξης των σύγχρονων παιδαγωγικών προσεγγίσεων, εργαλείο συνεργασίας και ανάπτυξης της κριτικής σκέψης και της δημιουργικής ικανότητας των μαθητών. </a:t>
            </a:r>
          </a:p>
        </p:txBody>
      </p:sp>
    </p:spTree>
    <p:extLst>
      <p:ext uri="{BB962C8B-B14F-4D97-AF65-F5344CB8AC3E}">
        <p14:creationId xmlns="" xmlns:p14="http://schemas.microsoft.com/office/powerpoint/2010/main" val="19767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ΠΣ του Πληροφορικού </a:t>
            </a:r>
            <a:r>
              <a:rPr lang="el-GR" sz="3200" b="1" dirty="0" err="1" smtClean="0"/>
              <a:t>Γραμματισμού</a:t>
            </a:r>
            <a:r>
              <a:rPr lang="el-GR" sz="3200" b="1" dirty="0" smtClean="0"/>
              <a:t> και των ΤΠΕ για τη βασική εκπαίδευση:  4 Συνιστώσες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491636"/>
            <a:ext cx="8429684" cy="49377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Οι ΤΠΕ ως μεθοδολογία επίλυσης προβλημάτων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Οι μαθητές χρησιμοποιούν ποικίλα εργαλεία ΤΠΕ και εμπλέκονται σε δραστηριότητες επίλυσης προβλημάτων, με σκοπό την καλλιέργεια </a:t>
            </a:r>
          </a:p>
          <a:p>
            <a:pPr lvl="1">
              <a:spcAft>
                <a:spcPts val="1200"/>
              </a:spcAft>
            </a:pP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δεξιοτήτων μεθοδολογικού χαρακτήρα 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(επεξεργασία δεδομένων, σχεδιασμός και υλοποίηση αλγορίθμων, μοντελοποίηση λύσεων, προγραμματισμός υπολογιστών, δημιουργικότητα και καινοτομία), και </a:t>
            </a:r>
          </a:p>
          <a:p>
            <a:pPr lvl="1">
              <a:spcAft>
                <a:spcPts val="1200"/>
              </a:spcAft>
            </a:pPr>
            <a:r>
              <a:rPr lang="el-GR" sz="23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δεξιοτήτων υψηλού επιπέδου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(διερεύνηση, κριτική και αναλυτική σκέψη, συνθετική ικανότητα, ικανότητες επικοινωνίας και συνεργασίας). </a:t>
            </a:r>
          </a:p>
        </p:txBody>
      </p:sp>
    </p:spTree>
    <p:extLst>
      <p:ext uri="{BB962C8B-B14F-4D97-AF65-F5344CB8AC3E}">
        <p14:creationId xmlns="" xmlns:p14="http://schemas.microsoft.com/office/powerpoint/2010/main" val="35668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ΠΣ του Πληροφορικού </a:t>
            </a:r>
            <a:r>
              <a:rPr lang="el-GR" sz="3200" b="1" dirty="0" err="1" smtClean="0"/>
              <a:t>Γραμματισμού</a:t>
            </a:r>
            <a:r>
              <a:rPr lang="el-GR" sz="3200" b="1" dirty="0" smtClean="0"/>
              <a:t> και των ΤΠΕ για τη βασική εκπαίδευση:  4 Συνιστώσες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429684" cy="49377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Οι ΤΠΕ ως κοινωνικό φαινόμενο</a:t>
            </a: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Αφορά στην κριτική επισκόπηση και αξιολόγηση των σύγχρονων εφαρμογών των ΤΠΕ με αναφορές στον κοινωνικό, εργασιακό, εκπαιδευτικό, επιστημονικό και πολιτισμικό τομέα. </a:t>
            </a:r>
          </a:p>
          <a:p>
            <a:pPr>
              <a:spcAft>
                <a:spcPts val="1200"/>
              </a:spcAft>
              <a:buNone/>
            </a:pPr>
            <a:r>
              <a:rPr lang="el-G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169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3527</Words>
  <Application>Microsoft Office PowerPoint</Application>
  <PresentationFormat>On-screen Show (4:3)</PresentationFormat>
  <Paragraphs>445</Paragraphs>
  <Slides>68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Θέμα του Office</vt:lpstr>
      <vt:lpstr>Διδακτική της Πληροφορικής</vt:lpstr>
      <vt:lpstr>Προσωπική εμπειρία</vt:lpstr>
      <vt:lpstr>Ιστορική Αναδρομή: Αρχές δεκαετίας του ’90</vt:lpstr>
      <vt:lpstr>Ιστορική Αναδρομή: Τέλη της δεκαετίας του ’90 – Αρχές της δεκαετίας του 2000</vt:lpstr>
      <vt:lpstr>Ιστορική Αναδρομή: Αρχές της δεκαετίας του 2010</vt:lpstr>
      <vt:lpstr>Νέα Προγράμματα Σπουδών του Πληροφορικού Γραμματισμού και των ΤΠΕ για τη βασική εκπαίδευση </vt:lpstr>
      <vt:lpstr>ΠΣ του Πληροφορικού Γραμματισμού και των ΤΠΕ για τη βασική εκπαίδευση:  4 Συνιστώσες (1)</vt:lpstr>
      <vt:lpstr>ΠΣ του Πληροφορικού Γραμματισμού και των ΤΠΕ για τη βασική εκπαίδευση:  4 Συνιστώσες (2)</vt:lpstr>
      <vt:lpstr>ΠΣ του Πληροφορικού Γραμματισμού και των ΤΠΕ για τη βασική εκπαίδευση:  4 Συνιστώσες (3)</vt:lpstr>
      <vt:lpstr>Slide 10</vt:lpstr>
      <vt:lpstr>ΠΣ του Πληροφορικού Γραμματισμού και των ΤΠΕ : σχέδια εργασίας-έρευνας (projects) </vt:lpstr>
      <vt:lpstr>ΠΣ του Πληροφορικού Γραμματισμού και των ΤΠΕ : σχεδιασμός δραστηριοτήτων </vt:lpstr>
      <vt:lpstr>ΠΣ του Πληροφορικού Γραμματισμού και των ΤΠΕ : Καινοτομίες</vt:lpstr>
      <vt:lpstr>Νέο Λύκειο: Αλλαγές: Α’  Λυκείου</vt:lpstr>
      <vt:lpstr>Νέο Λύκειο: Αλλαγές: Α’  Λυκείου</vt:lpstr>
      <vt:lpstr>Νέο Λύκειο: Αλλαγές: Α’  Λυκείου</vt:lpstr>
      <vt:lpstr>Νέο Λύκειο: Αλλαγές: Α’  Λυκείου</vt:lpstr>
      <vt:lpstr>Νέο Λύκειο: Αλλαγές: Β’  Λυκείου</vt:lpstr>
      <vt:lpstr>Νέο Λύκειο: Αλλαγές: Β’  Λυκείου</vt:lpstr>
      <vt:lpstr>Νέο Λύκειο: Αλλαγές: Γ’  Λυκείου</vt:lpstr>
      <vt:lpstr>Νέο Λύκειο: Αλλαγές: Γ’  Λυκείου</vt:lpstr>
      <vt:lpstr>Το μοντέλο της Τεχνολογικής Παιδαγωγικής Γνώσης Περιεχομένου (ΤΠΓΠ – TPCK) - Εκπαιδευτικά Σενάρια</vt:lpstr>
      <vt:lpstr>Το μοντέλο της Τεχνολογικής Παιδαγωγικής Γνώσης Περιεχομένου (ΤΠΓΠ )</vt:lpstr>
      <vt:lpstr>Το μοντέλο ΤΠΓΠ </vt:lpstr>
      <vt:lpstr>Παιδαγωγική Γνώση Περιεχομένου</vt:lpstr>
      <vt:lpstr>Τεχνολογική Γνώση Περιεχομένου</vt:lpstr>
      <vt:lpstr>Τεχνολογική Παιδαγωγική Γνώση </vt:lpstr>
      <vt:lpstr>Εκπαιδευτικό σενάριο με ΤΠΕ</vt:lpstr>
      <vt:lpstr>Εκπαιδευτικό σενάριο με ΤΠΕ</vt:lpstr>
      <vt:lpstr>Εκπαιδευτικό σενάριο με ΤΠΕ</vt:lpstr>
      <vt:lpstr>Προδιαγραφές ποιότητας εκπαιδευτικού σεναρίου</vt:lpstr>
      <vt:lpstr>Προβληματική του σεναρίου</vt:lpstr>
      <vt:lpstr>Περιεχόμενο και μορφή του σεναρίου</vt:lpstr>
      <vt:lpstr>Ακολουθούμενες διδακτικές στρατηγικές (1)</vt:lpstr>
      <vt:lpstr>Ακολουθούμενες διδακτικές στρατηγικές (2)</vt:lpstr>
      <vt:lpstr>Αξιοποίηση των ΤΠΕ στη μαθησιακή διαδικασία: ανάπτυξη ικανοτήτων</vt:lpstr>
      <vt:lpstr>Δομή σεναρίου</vt:lpstr>
      <vt:lpstr>Δομή σεναρίου (1)</vt:lpstr>
      <vt:lpstr>Δομή σεναρίου (2)</vt:lpstr>
      <vt:lpstr>Ενδεικτικό μοντέλο σχεδίασης εκπαιδευτικών σεναρίων  (1)             </vt:lpstr>
      <vt:lpstr>Ενδεικτικό μοντέλο σχεδίασης εκπαιδευτικών σεναρίων  (2)</vt:lpstr>
      <vt:lpstr>Εκπαιδευτικά σενάρια: Παραδείγματα </vt:lpstr>
      <vt:lpstr>Οι Ερευνητικές Εργασίες  στη  Δευτεροβάθμια Εκπαίδευση</vt:lpstr>
      <vt:lpstr>Slide 44</vt:lpstr>
      <vt:lpstr>Παιδαγωγικές αρχές</vt:lpstr>
      <vt:lpstr>Είδη Διερευνητικής Μάθησης:            Διαφοροποίηση Βαθμού Καθοδήγησης</vt:lpstr>
      <vt:lpstr>    Εργασία σε Ομάδες</vt:lpstr>
      <vt:lpstr>Φάσεις της μεθόδου Project </vt:lpstr>
      <vt:lpstr> Φάσεις της μεθόδου Project </vt:lpstr>
      <vt:lpstr>Δημιουργία Ομάδων</vt:lpstr>
      <vt:lpstr>Διαμόρφωση Διεπιστημονικών Θεμάτων: Συνδυασμός Π.Σ., Ενδιαφερόντων, Υποδομών</vt:lpstr>
      <vt:lpstr>Έγκριση Διεπιστημονικών Θεμάτων:                  Σύλλογος Αποφασίζει &amp; Προγραμματίζει </vt:lpstr>
      <vt:lpstr>Επιλογή  Διεπιστημονικών Θεμάτων: Μαθητές Επιλέγουν &amp;Τμήμα Ενδιαφέροντος </vt:lpstr>
      <vt:lpstr> Οργάνωση Ομάδων, Κατανομή Θεμάτων: Α. Ομάδες Κοινού Θέματος  Χαλαρής Συνεργασίας </vt:lpstr>
      <vt:lpstr>Β. Επιμερισμός Διαστάσεων Θέματος σε Ομάδες </vt:lpstr>
      <vt:lpstr>Γ. Επιμερισμός  σε δύο Υπο-θέματα σε Συνεργαζόμενο Ζεύγος Ομάδων </vt:lpstr>
      <vt:lpstr>  Αξιολόγηση</vt:lpstr>
      <vt:lpstr>  Αξιολόγηση Συλλογικού Έργου Ομάδας:                                                          Αξιολόγηση σε Τέσσερις Διαστάσεις </vt:lpstr>
      <vt:lpstr>  Υλικό</vt:lpstr>
      <vt:lpstr>Δραστηριότητα</vt:lpstr>
      <vt:lpstr>Βιβλιογραφία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user</cp:lastModifiedBy>
  <cp:revision>211</cp:revision>
  <dcterms:created xsi:type="dcterms:W3CDTF">2012-09-06T09:03:05Z</dcterms:created>
  <dcterms:modified xsi:type="dcterms:W3CDTF">2015-03-09T21:10:17Z</dcterms:modified>
</cp:coreProperties>
</file>