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tags/tag1.xml" ContentType="application/vnd.openxmlformats-officedocument.presentationml.tags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5"/>
  </p:notesMasterIdLst>
  <p:sldIdLst>
    <p:sldId id="455" r:id="rId2"/>
    <p:sldId id="454" r:id="rId3"/>
    <p:sldId id="257" r:id="rId4"/>
    <p:sldId id="338" r:id="rId5"/>
    <p:sldId id="259" r:id="rId6"/>
    <p:sldId id="260" r:id="rId7"/>
    <p:sldId id="261" r:id="rId8"/>
    <p:sldId id="262" r:id="rId9"/>
    <p:sldId id="357" r:id="rId10"/>
    <p:sldId id="264" r:id="rId11"/>
    <p:sldId id="265" r:id="rId12"/>
    <p:sldId id="442" r:id="rId13"/>
    <p:sldId id="441" r:id="rId14"/>
    <p:sldId id="443" r:id="rId15"/>
    <p:sldId id="266" r:id="rId16"/>
    <p:sldId id="444" r:id="rId17"/>
    <p:sldId id="445" r:id="rId18"/>
    <p:sldId id="446" r:id="rId19"/>
    <p:sldId id="438" r:id="rId20"/>
    <p:sldId id="267" r:id="rId21"/>
    <p:sldId id="268" r:id="rId22"/>
    <p:sldId id="269" r:id="rId23"/>
    <p:sldId id="439" r:id="rId24"/>
    <p:sldId id="270" r:id="rId25"/>
    <p:sldId id="271" r:id="rId26"/>
    <p:sldId id="272" r:id="rId27"/>
    <p:sldId id="447" r:id="rId28"/>
    <p:sldId id="273" r:id="rId29"/>
    <p:sldId id="274" r:id="rId30"/>
    <p:sldId id="275" r:id="rId31"/>
    <p:sldId id="276" r:id="rId32"/>
    <p:sldId id="277" r:id="rId33"/>
    <p:sldId id="358" r:id="rId34"/>
    <p:sldId id="360" r:id="rId35"/>
    <p:sldId id="448" r:id="rId36"/>
    <p:sldId id="373" r:id="rId37"/>
    <p:sldId id="403" r:id="rId38"/>
    <p:sldId id="376" r:id="rId39"/>
    <p:sldId id="378" r:id="rId40"/>
    <p:sldId id="379" r:id="rId41"/>
    <p:sldId id="380" r:id="rId42"/>
    <p:sldId id="377" r:id="rId43"/>
    <p:sldId id="368" r:id="rId44"/>
    <p:sldId id="384" r:id="rId45"/>
    <p:sldId id="385" r:id="rId46"/>
    <p:sldId id="386" r:id="rId47"/>
    <p:sldId id="372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390" r:id="rId61"/>
    <p:sldId id="391" r:id="rId62"/>
    <p:sldId id="449" r:id="rId63"/>
    <p:sldId id="393" r:id="rId64"/>
    <p:sldId id="394" r:id="rId65"/>
    <p:sldId id="395" r:id="rId66"/>
    <p:sldId id="396" r:id="rId67"/>
    <p:sldId id="399" r:id="rId68"/>
    <p:sldId id="450" r:id="rId69"/>
    <p:sldId id="400" r:id="rId70"/>
    <p:sldId id="401" r:id="rId71"/>
    <p:sldId id="402" r:id="rId72"/>
    <p:sldId id="451" r:id="rId73"/>
    <p:sldId id="404" r:id="rId74"/>
    <p:sldId id="405" r:id="rId75"/>
    <p:sldId id="452" r:id="rId76"/>
    <p:sldId id="407" r:id="rId77"/>
    <p:sldId id="408" r:id="rId78"/>
    <p:sldId id="410" r:id="rId79"/>
    <p:sldId id="417" r:id="rId80"/>
    <p:sldId id="411" r:id="rId81"/>
    <p:sldId id="412" r:id="rId82"/>
    <p:sldId id="413" r:id="rId83"/>
    <p:sldId id="414" r:id="rId84"/>
    <p:sldId id="415" r:id="rId85"/>
    <p:sldId id="416" r:id="rId86"/>
    <p:sldId id="409" r:id="rId87"/>
    <p:sldId id="307" r:id="rId88"/>
    <p:sldId id="308" r:id="rId89"/>
    <p:sldId id="309" r:id="rId90"/>
    <p:sldId id="310" r:id="rId91"/>
    <p:sldId id="431" r:id="rId92"/>
    <p:sldId id="432" r:id="rId93"/>
    <p:sldId id="433" r:id="rId94"/>
    <p:sldId id="434" r:id="rId95"/>
    <p:sldId id="311" r:id="rId96"/>
    <p:sldId id="312" r:id="rId97"/>
    <p:sldId id="435" r:id="rId98"/>
    <p:sldId id="436" r:id="rId99"/>
    <p:sldId id="440" r:id="rId100"/>
    <p:sldId id="456" r:id="rId101"/>
    <p:sldId id="457" r:id="rId102"/>
    <p:sldId id="458" r:id="rId103"/>
    <p:sldId id="459" r:id="rId104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4963" y="0"/>
            <a:ext cx="3168650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64163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21775"/>
            <a:ext cx="3168650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B1B37D63-F4D8-4005-A78F-F92CC41A2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6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688F82-59EE-4522-AECE-89AF1592B5FF}" type="slidenum">
              <a:rPr lang="en-US" smtClean="0">
                <a:ea typeface="DejaVu Sans" charset="0"/>
              </a:rPr>
              <a:pPr/>
              <a:t>3</a:t>
            </a:fld>
            <a:endParaRPr lang="en-US" smtClean="0">
              <a:ea typeface="DejaVu Sans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6246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4297E5-83F6-4077-9460-638D6946B235}" type="slidenum">
              <a:rPr lang="en-US" smtClean="0">
                <a:ea typeface="DejaVu Sans" charset="0"/>
              </a:rPr>
              <a:pPr/>
              <a:t>15</a:t>
            </a:fld>
            <a:endParaRPr lang="en-US" smtClean="0">
              <a:ea typeface="DejaVu Sans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92219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24134C4-E6EC-4704-827F-C4E5228A08C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67173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DCD7C2-D1AB-4520-B915-458A6D5A21AB}" type="slidenum">
              <a:rPr lang="en-US" smtClean="0">
                <a:ea typeface="DejaVu Sans" charset="0"/>
              </a:rPr>
              <a:pPr/>
              <a:t>20</a:t>
            </a:fld>
            <a:endParaRPr lang="en-US" smtClean="0">
              <a:ea typeface="DejaVu Sans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39734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A55555-1191-4285-98C6-EE72FA3D78F8}" type="slidenum">
              <a:rPr lang="en-US" smtClean="0">
                <a:ea typeface="DejaVu Sans" charset="0"/>
              </a:rPr>
              <a:pPr/>
              <a:t>21</a:t>
            </a:fld>
            <a:endParaRPr lang="en-US" smtClean="0">
              <a:ea typeface="DejaVu Sans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0372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AA45AA-DA9D-4979-A474-5EB2681593E9}" type="slidenum">
              <a:rPr lang="en-US" smtClean="0">
                <a:ea typeface="DejaVu Sans" charset="0"/>
              </a:rPr>
              <a:pPr/>
              <a:t>22</a:t>
            </a:fld>
            <a:endParaRPr lang="en-US" smtClean="0">
              <a:ea typeface="DejaVu Sans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18165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4A222E-33DE-4C19-AEC9-5B156338BF0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08345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EBCD85-5DE4-4406-9BD5-415F28AE81A7}" type="slidenum">
              <a:rPr lang="en-US" smtClean="0">
                <a:ea typeface="DejaVu Sans" charset="0"/>
              </a:rPr>
              <a:pPr/>
              <a:t>24</a:t>
            </a:fld>
            <a:endParaRPr lang="en-US" smtClean="0">
              <a:ea typeface="DejaVu Sans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34139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70ED759-CD79-47CA-9002-072E7E5C2E21}" type="slidenum">
              <a:rPr lang="en-US" smtClean="0">
                <a:ea typeface="DejaVu Sans" charset="0"/>
              </a:rPr>
              <a:pPr/>
              <a:t>25</a:t>
            </a:fld>
            <a:endParaRPr lang="en-US" smtClean="0">
              <a:ea typeface="DejaVu Sans" charset="0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3946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FD6DAB8-FD48-47FD-B767-010FDBBAD314}" type="slidenum">
              <a:rPr lang="en-US" smtClean="0">
                <a:ea typeface="DejaVu Sans" charset="0"/>
              </a:rPr>
              <a:pPr/>
              <a:t>26</a:t>
            </a:fld>
            <a:endParaRPr lang="en-US" smtClean="0">
              <a:ea typeface="DejaVu Sans" charset="0"/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14323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B9333F-984E-475A-A635-916482E503F4}" type="slidenum">
              <a:rPr lang="en-US" smtClean="0">
                <a:ea typeface="DejaVu Sans" charset="0"/>
              </a:rPr>
              <a:pPr/>
              <a:t>28</a:t>
            </a:fld>
            <a:endParaRPr lang="en-US" smtClean="0">
              <a:ea typeface="DejaVu Sans" charset="0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2078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118945-3222-42F8-9C13-25895F9EB500}" type="slidenum">
              <a:rPr lang="en-US" smtClean="0">
                <a:ea typeface="DejaVu Sans" charset="0"/>
              </a:rPr>
              <a:pPr/>
              <a:t>4</a:t>
            </a:fld>
            <a:endParaRPr lang="en-US" smtClean="0">
              <a:ea typeface="DejaVu Sans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28148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933184-8355-42F9-94FC-72AAF1DC7557}" type="slidenum">
              <a:rPr lang="en-US" smtClean="0">
                <a:ea typeface="DejaVu Sans" charset="0"/>
              </a:rPr>
              <a:pPr/>
              <a:t>29</a:t>
            </a:fld>
            <a:endParaRPr lang="en-US" smtClean="0">
              <a:ea typeface="DejaVu Sans" charset="0"/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27227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BB2E26-8628-46A7-8F93-30A740124DC2}" type="slidenum">
              <a:rPr lang="en-US" smtClean="0">
                <a:ea typeface="DejaVu Sans" charset="0"/>
              </a:rPr>
              <a:pPr/>
              <a:t>30</a:t>
            </a:fld>
            <a:endParaRPr lang="en-US" smtClean="0">
              <a:ea typeface="DejaVu Sans" charset="0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96832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21A12F-F3AE-40BD-85C8-D7982593D3DD}" type="slidenum">
              <a:rPr lang="en-US" smtClean="0">
                <a:ea typeface="DejaVu Sans" charset="0"/>
              </a:rPr>
              <a:pPr/>
              <a:t>31</a:t>
            </a:fld>
            <a:endParaRPr lang="en-US" smtClean="0">
              <a:ea typeface="DejaVu Sans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48724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D0E5E7-C3BE-4889-A353-CEE409A50E5B}" type="slidenum">
              <a:rPr lang="en-US" smtClean="0">
                <a:ea typeface="DejaVu Sans" charset="0"/>
              </a:rPr>
              <a:pPr/>
              <a:t>32</a:t>
            </a:fld>
            <a:endParaRPr lang="en-US" smtClean="0">
              <a:ea typeface="DejaVu Sans" charset="0"/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2518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46F487-CA15-4148-A09A-B9C85BCAB7F9}" type="slidenum">
              <a:rPr lang="en-US" smtClean="0">
                <a:ea typeface="DejaVu Sans" charset="0"/>
              </a:rPr>
              <a:pPr/>
              <a:t>33</a:t>
            </a:fld>
            <a:endParaRPr lang="en-US" smtClean="0">
              <a:ea typeface="DejaVu Sans" charset="0"/>
            </a:endParaRPr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05308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6B3593D-82AB-4CFE-9C80-DB4F9235AE3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0934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17C5752-4EE9-4DD5-93E2-BE7EF149D06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523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DD2615-B4FB-4847-AFEC-400163326C32}" type="slidenum">
              <a:rPr lang="en-US" smtClean="0">
                <a:ea typeface="DejaVu Sans" charset="0"/>
              </a:rPr>
              <a:pPr/>
              <a:t>36</a:t>
            </a:fld>
            <a:endParaRPr lang="en-US" smtClean="0">
              <a:ea typeface="DejaVu Sans" charset="0"/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14841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4C221DB-6A07-4CF8-8973-8A99F3F144E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0029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509871-7A01-494F-9B26-4B0345A165C3}" type="slidenum">
              <a:rPr lang="en-US" smtClean="0">
                <a:ea typeface="DejaVu Sans" charset="0"/>
              </a:rPr>
              <a:pPr/>
              <a:t>38</a:t>
            </a:fld>
            <a:endParaRPr lang="en-US" smtClean="0">
              <a:ea typeface="DejaVu Sans" charset="0"/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3229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9CEBFD-F42F-44D6-AB9D-2ECA0727CE77}" type="slidenum">
              <a:rPr lang="en-US" smtClean="0">
                <a:ea typeface="DejaVu Sans" charset="0"/>
              </a:rPr>
              <a:pPr/>
              <a:t>5</a:t>
            </a:fld>
            <a:endParaRPr lang="en-US" smtClean="0">
              <a:ea typeface="DejaVu Sans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32310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1939A4-738A-4CC8-A91F-6CC8573CAC38}" type="slidenum">
              <a:rPr lang="en-US" smtClean="0">
                <a:ea typeface="DejaVu Sans" charset="0"/>
              </a:rPr>
              <a:pPr/>
              <a:t>39</a:t>
            </a:fld>
            <a:endParaRPr lang="en-US" smtClean="0">
              <a:ea typeface="DejaVu Sans" charset="0"/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03595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77BA4A-0ADA-451B-AA23-DD35AE88C089}" type="slidenum">
              <a:rPr lang="en-US" smtClean="0">
                <a:ea typeface="DejaVu Sans" charset="0"/>
              </a:rPr>
              <a:pPr/>
              <a:t>40</a:t>
            </a:fld>
            <a:endParaRPr lang="en-US" smtClean="0">
              <a:ea typeface="DejaVu Sans" charset="0"/>
            </a:endParaRPr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156591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4BA4F4-1B5D-4082-8B28-5606004463E9}" type="slidenum">
              <a:rPr lang="en-US" smtClean="0">
                <a:ea typeface="DejaVu Sans" charset="0"/>
              </a:rPr>
              <a:pPr/>
              <a:t>41</a:t>
            </a:fld>
            <a:endParaRPr lang="en-US" smtClean="0">
              <a:ea typeface="DejaVu Sans" charset="0"/>
            </a:endParaRPr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91569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22E126-47CC-4A05-90F2-E0B989B2D591}" type="slidenum">
              <a:rPr lang="en-US" smtClean="0">
                <a:ea typeface="DejaVu Sans" charset="0"/>
              </a:rPr>
              <a:pPr/>
              <a:t>42</a:t>
            </a:fld>
            <a:endParaRPr lang="en-US" smtClean="0">
              <a:ea typeface="DejaVu Sans" charset="0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80257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59680C3-791E-40C2-AA0D-FC835F46350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703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981E32-65FD-4F98-B502-6604E9AC08FD}" type="slidenum">
              <a:rPr lang="en-US" smtClean="0">
                <a:ea typeface="DejaVu Sans" charset="0"/>
              </a:rPr>
              <a:pPr/>
              <a:t>44</a:t>
            </a:fld>
            <a:endParaRPr lang="en-US" smtClean="0">
              <a:ea typeface="DejaVu Sans" charset="0"/>
            </a:endParaRPr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5475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04EA27-594D-42DE-8B58-369C4141F4AA}" type="slidenum">
              <a:rPr lang="en-US" smtClean="0">
                <a:ea typeface="DejaVu Sans" charset="0"/>
              </a:rPr>
              <a:pPr/>
              <a:t>45</a:t>
            </a:fld>
            <a:endParaRPr lang="en-US" smtClean="0">
              <a:ea typeface="DejaVu Sans" charset="0"/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32140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A0FBBB-70C1-4AC0-9DE0-AC9C1FE08D5B}" type="slidenum">
              <a:rPr lang="en-US" smtClean="0">
                <a:ea typeface="DejaVu Sans" charset="0"/>
              </a:rPr>
              <a:pPr/>
              <a:t>46</a:t>
            </a:fld>
            <a:endParaRPr lang="en-US" smtClean="0">
              <a:ea typeface="DejaVu Sans" charset="0"/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05668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FC6AB9-B099-401E-BA5A-C8ECF74BFC2A}" type="slidenum">
              <a:rPr lang="en-US" smtClean="0">
                <a:ea typeface="DejaVu Sans" charset="0"/>
              </a:rPr>
              <a:pPr/>
              <a:t>47</a:t>
            </a:fld>
            <a:endParaRPr lang="en-US" smtClean="0">
              <a:ea typeface="DejaVu Sans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936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D8F2A3-F5D5-494A-AB8E-119015DEDC2B}" type="slidenum">
              <a:rPr lang="en-US" smtClean="0">
                <a:ea typeface="DejaVu Sans" charset="0"/>
              </a:rPr>
              <a:pPr/>
              <a:t>48</a:t>
            </a:fld>
            <a:endParaRPr lang="en-US" smtClean="0">
              <a:ea typeface="DejaVu Sans" charset="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3395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DC0305-DB3A-45E8-905B-EC973645B3B1}" type="slidenum">
              <a:rPr lang="en-US" smtClean="0">
                <a:ea typeface="DejaVu Sans" charset="0"/>
              </a:rPr>
              <a:pPr/>
              <a:t>6</a:t>
            </a:fld>
            <a:endParaRPr lang="en-US" smtClean="0">
              <a:ea typeface="DejaVu Sans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062847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8484E4-55D7-45B3-B62D-2C0AFBB7B250}" type="slidenum">
              <a:rPr lang="en-US" smtClean="0">
                <a:ea typeface="DejaVu Sans" charset="0"/>
              </a:rPr>
              <a:pPr/>
              <a:t>49</a:t>
            </a:fld>
            <a:endParaRPr lang="en-US" smtClean="0">
              <a:ea typeface="DejaVu Sans" charset="0"/>
            </a:endParaRPr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875077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8FF4A4-AB2C-4E8B-A288-E0580511CE5F}" type="slidenum">
              <a:rPr lang="en-US" smtClean="0">
                <a:ea typeface="DejaVu Sans" charset="0"/>
              </a:rPr>
              <a:pPr/>
              <a:t>50</a:t>
            </a:fld>
            <a:endParaRPr lang="en-US" smtClean="0">
              <a:ea typeface="DejaVu Sans" charset="0"/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2801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909808-BF77-4A6A-9EC9-9E9D08A0444F}" type="slidenum">
              <a:rPr lang="en-US" smtClean="0">
                <a:ea typeface="DejaVu Sans" charset="0"/>
              </a:rPr>
              <a:pPr/>
              <a:t>51</a:t>
            </a:fld>
            <a:endParaRPr lang="en-US" smtClean="0">
              <a:ea typeface="DejaVu Sans" charset="0"/>
            </a:endParaRPr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05183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73E009-5211-4531-8A42-997E6FA7BE90}" type="slidenum">
              <a:rPr lang="en-US" smtClean="0">
                <a:ea typeface="DejaVu Sans" charset="0"/>
              </a:rPr>
              <a:pPr/>
              <a:t>52</a:t>
            </a:fld>
            <a:endParaRPr lang="en-US" smtClean="0">
              <a:ea typeface="DejaVu Sans" charset="0"/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42363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CDFFAF4-6F77-4A3F-BC33-03FCA159C3F0}" type="slidenum">
              <a:rPr lang="en-US" smtClean="0">
                <a:ea typeface="DejaVu Sans" charset="0"/>
              </a:rPr>
              <a:pPr/>
              <a:t>53</a:t>
            </a:fld>
            <a:endParaRPr lang="en-US" smtClean="0">
              <a:ea typeface="DejaVu Sans" charset="0"/>
            </a:endParaRPr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920891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3F53AA-630C-48B2-9036-2619FD2FD1FB}" type="slidenum">
              <a:rPr lang="en-US" smtClean="0">
                <a:ea typeface="DejaVu Sans" charset="0"/>
              </a:rPr>
              <a:pPr/>
              <a:t>54</a:t>
            </a:fld>
            <a:endParaRPr lang="en-US" smtClean="0">
              <a:ea typeface="DejaVu Sans" charset="0"/>
            </a:endParaRPr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40371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3C16DF-C495-4F95-8F80-A236D21F6DFF}" type="slidenum">
              <a:rPr lang="en-US" smtClean="0">
                <a:ea typeface="DejaVu Sans" charset="0"/>
              </a:rPr>
              <a:pPr/>
              <a:t>55</a:t>
            </a:fld>
            <a:endParaRPr lang="en-US" smtClean="0">
              <a:ea typeface="DejaVu Sans" charset="0"/>
            </a:endParaRPr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597144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06BDEA-5FBA-4C37-9715-575B4968BF65}" type="slidenum">
              <a:rPr lang="en-US" smtClean="0">
                <a:ea typeface="DejaVu Sans" charset="0"/>
              </a:rPr>
              <a:pPr/>
              <a:t>56</a:t>
            </a:fld>
            <a:endParaRPr lang="en-US" smtClean="0">
              <a:ea typeface="DejaVu Sans" charset="0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826707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05BF76-5DEB-4B12-ABD2-5EB5E067084E}" type="slidenum">
              <a:rPr lang="en-US" smtClean="0">
                <a:ea typeface="DejaVu Sans" charset="0"/>
              </a:rPr>
              <a:pPr/>
              <a:t>57</a:t>
            </a:fld>
            <a:endParaRPr lang="en-US" smtClean="0">
              <a:ea typeface="DejaVu Sans" charset="0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381523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BD3AAE-E1E3-4B4E-A20F-27A407143A56}" type="slidenum">
              <a:rPr lang="en-US" smtClean="0">
                <a:ea typeface="DejaVu Sans" charset="0"/>
              </a:rPr>
              <a:pPr/>
              <a:t>58</a:t>
            </a:fld>
            <a:endParaRPr lang="en-US" smtClean="0">
              <a:ea typeface="DejaVu Sans" charset="0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52009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F10CE1-FB45-4B27-8533-639D48DE2BAB}" type="slidenum">
              <a:rPr lang="en-US" smtClean="0">
                <a:ea typeface="DejaVu Sans" charset="0"/>
              </a:rPr>
              <a:pPr/>
              <a:t>7</a:t>
            </a:fld>
            <a:endParaRPr lang="en-US" smtClean="0">
              <a:ea typeface="DejaVu Sans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806152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31551D-63A4-45AA-9E59-02E67C2B6DFB}" type="slidenum">
              <a:rPr lang="en-US" smtClean="0">
                <a:ea typeface="DejaVu Sans" charset="0"/>
              </a:rPr>
              <a:pPr/>
              <a:t>59</a:t>
            </a:fld>
            <a:endParaRPr lang="en-US" smtClean="0">
              <a:ea typeface="DejaVu Sans" charset="0"/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318360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98C569-619C-4ACF-A268-126CD91BBAD6}" type="slidenum">
              <a:rPr lang="en-US" smtClean="0">
                <a:ea typeface="DejaVu Sans" charset="0"/>
              </a:rPr>
              <a:pPr/>
              <a:t>60</a:t>
            </a:fld>
            <a:endParaRPr lang="en-US" smtClean="0">
              <a:ea typeface="DejaVu Sans" charset="0"/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968026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9C547B-D51F-473F-BDB3-CB45066C4B70}" type="slidenum">
              <a:rPr lang="en-US" smtClean="0">
                <a:ea typeface="DejaVu Sans" charset="0"/>
              </a:rPr>
              <a:pPr/>
              <a:t>61</a:t>
            </a:fld>
            <a:endParaRPr lang="en-US" smtClean="0">
              <a:ea typeface="DejaVu Sans" charset="0"/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588992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3E34B9-7ABC-4768-B574-9E7D064F212A}" type="slidenum">
              <a:rPr lang="en-US" smtClean="0">
                <a:ea typeface="DejaVu Sans" charset="0"/>
              </a:rPr>
              <a:pPr/>
              <a:t>62</a:t>
            </a:fld>
            <a:endParaRPr lang="en-US" smtClean="0">
              <a:ea typeface="DejaVu Sans" charset="0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414023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12241A-E7E5-4627-B19A-DE2AAF6DD348}" type="slidenum">
              <a:rPr lang="en-US" smtClean="0">
                <a:ea typeface="DejaVu Sans" charset="0"/>
              </a:rPr>
              <a:pPr/>
              <a:t>63</a:t>
            </a:fld>
            <a:endParaRPr lang="en-US" smtClean="0">
              <a:ea typeface="DejaVu Sans" charset="0"/>
            </a:endParaRPr>
          </a:p>
        </p:txBody>
      </p:sp>
      <p:sp>
        <p:nvSpPr>
          <p:cNvPr id="159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662216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6DA298-509E-46C1-88A7-2C324A1863AD}" type="slidenum">
              <a:rPr lang="en-US" smtClean="0">
                <a:ea typeface="DejaVu Sans" charset="0"/>
              </a:rPr>
              <a:pPr/>
              <a:t>64</a:t>
            </a:fld>
            <a:endParaRPr lang="en-US" smtClean="0">
              <a:ea typeface="DejaVu Sans" charset="0"/>
            </a:endParaRPr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967209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46B197-99D8-4E3C-A781-99BC8CFBD54F}" type="slidenum">
              <a:rPr lang="en-US" smtClean="0">
                <a:ea typeface="DejaVu Sans" charset="0"/>
              </a:rPr>
              <a:pPr/>
              <a:t>65</a:t>
            </a:fld>
            <a:endParaRPr lang="en-US" smtClean="0">
              <a:ea typeface="DejaVu Sans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944033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0F2E5F-8CBA-4F72-BE1F-DAE77AEFA7C1}" type="slidenum">
              <a:rPr lang="en-US" smtClean="0">
                <a:ea typeface="DejaVu Sans" charset="0"/>
              </a:rPr>
              <a:pPr/>
              <a:t>66</a:t>
            </a:fld>
            <a:endParaRPr lang="en-US" smtClean="0">
              <a:ea typeface="DejaVu Sans" charset="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594152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3C04FCB-8985-4FF6-B852-CA7BA0550DD7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15632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02A9AEE-2E19-4D43-AECD-FEF6CE2FDDF9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226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7AEA16-4A01-41AA-8F72-6FD8D36F2277}" type="slidenum">
              <a:rPr lang="en-US" smtClean="0">
                <a:ea typeface="DejaVu Sans" charset="0"/>
              </a:rPr>
              <a:pPr/>
              <a:t>8</a:t>
            </a:fld>
            <a:endParaRPr lang="en-US" smtClean="0">
              <a:ea typeface="DejaVu Sans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437036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C92484F-01FA-46C1-B052-A3CFFC048F31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18225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0A58ECB-B818-490D-934F-5721C5249947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36938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1FCD6D-B8C0-403D-A148-6D9804E63975}" type="slidenum">
              <a:rPr lang="en-US" smtClean="0">
                <a:ea typeface="DejaVu Sans" charset="0"/>
              </a:rPr>
              <a:pPr/>
              <a:t>73</a:t>
            </a:fld>
            <a:endParaRPr lang="en-US" smtClean="0">
              <a:ea typeface="DejaVu Sans" charset="0"/>
            </a:endParaRPr>
          </a:p>
        </p:txBody>
      </p:sp>
      <p:sp>
        <p:nvSpPr>
          <p:cNvPr id="167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7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598310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77056E-D81F-4DF0-AC88-535F3E26CB61}" type="slidenum">
              <a:rPr lang="en-US" smtClean="0">
                <a:ea typeface="DejaVu Sans" charset="0"/>
              </a:rPr>
              <a:pPr/>
              <a:t>74</a:t>
            </a:fld>
            <a:endParaRPr lang="en-US" smtClean="0">
              <a:ea typeface="DejaVu Sans" charset="0"/>
            </a:endParaRPr>
          </a:p>
        </p:txBody>
      </p:sp>
      <p:sp>
        <p:nvSpPr>
          <p:cNvPr id="168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113979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864CF3-5BE3-42F4-9D3E-0E42B2165C07}" type="slidenum">
              <a:rPr lang="en-US" smtClean="0">
                <a:ea typeface="DejaVu Sans" charset="0"/>
              </a:rPr>
              <a:pPr/>
              <a:t>76</a:t>
            </a:fld>
            <a:endParaRPr lang="en-US" smtClean="0">
              <a:ea typeface="DejaVu Sans" charset="0"/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173774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28CE90-37EE-47E9-82E1-E5222484F927}" type="slidenum">
              <a:rPr lang="en-US" smtClean="0">
                <a:ea typeface="DejaVu Sans" charset="0"/>
              </a:rPr>
              <a:pPr/>
              <a:t>77</a:t>
            </a:fld>
            <a:endParaRPr lang="en-US" smtClean="0">
              <a:ea typeface="DejaVu Sans" charset="0"/>
            </a:endParaRPr>
          </a:p>
        </p:txBody>
      </p:sp>
      <p:sp>
        <p:nvSpPr>
          <p:cNvPr id="171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1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033719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5DB9BB-F477-434B-BC83-CC6E3776819E}" type="slidenum">
              <a:rPr lang="en-US" smtClean="0">
                <a:ea typeface="DejaVu Sans" charset="0"/>
              </a:rPr>
              <a:pPr/>
              <a:t>78</a:t>
            </a:fld>
            <a:endParaRPr lang="en-US" smtClean="0">
              <a:ea typeface="DejaVu Sans" charset="0"/>
            </a:endParaRPr>
          </a:p>
        </p:txBody>
      </p:sp>
      <p:sp>
        <p:nvSpPr>
          <p:cNvPr id="172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2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904080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F5D4697-113C-402D-B953-9200C05EE7BA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260309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D5783E-C9FB-4B87-9F76-397C1D531794}" type="slidenum">
              <a:rPr lang="en-US" smtClean="0">
                <a:ea typeface="DejaVu Sans" charset="0"/>
              </a:rPr>
              <a:pPr/>
              <a:t>80</a:t>
            </a:fld>
            <a:endParaRPr lang="en-US" smtClean="0">
              <a:ea typeface="DejaVu Sans" charset="0"/>
            </a:endParaRPr>
          </a:p>
        </p:txBody>
      </p:sp>
      <p:sp>
        <p:nvSpPr>
          <p:cNvPr id="174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4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595865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9BC56B-0510-4927-AB27-A3F786BC1E4A}" type="slidenum">
              <a:rPr lang="en-US" smtClean="0">
                <a:ea typeface="DejaVu Sans" charset="0"/>
              </a:rPr>
              <a:pPr/>
              <a:t>81</a:t>
            </a:fld>
            <a:endParaRPr lang="en-US" smtClean="0">
              <a:ea typeface="DejaVu Sans" charset="0"/>
            </a:endParaRPr>
          </a:p>
        </p:txBody>
      </p:sp>
      <p:sp>
        <p:nvSpPr>
          <p:cNvPr id="175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5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6305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5D6EFA-8FA6-45D8-9B23-C0C56CCC8E3E}" type="slidenum">
              <a:rPr lang="en-US" smtClean="0">
                <a:ea typeface="DejaVu Sans" charset="0"/>
              </a:rPr>
              <a:pPr/>
              <a:t>9</a:t>
            </a:fld>
            <a:endParaRPr lang="en-US" smtClean="0">
              <a:ea typeface="DejaVu Sans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195375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ACA2FD-4D3C-4D62-A1EC-4EDFCAC078E5}" type="slidenum">
              <a:rPr lang="en-US" smtClean="0">
                <a:ea typeface="DejaVu Sans" charset="0"/>
              </a:rPr>
              <a:pPr/>
              <a:t>82</a:t>
            </a:fld>
            <a:endParaRPr lang="en-US" smtClean="0">
              <a:ea typeface="DejaVu Sans" charset="0"/>
            </a:endParaRPr>
          </a:p>
        </p:txBody>
      </p:sp>
      <p:sp>
        <p:nvSpPr>
          <p:cNvPr id="176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6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0867183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6BF1886-D418-4439-BC24-01599CB02F11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494335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2DF362A-F070-49D1-9A5D-03F14F163C6B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13755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A7A4635-1C3C-4FCA-9896-0E266067F48B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36152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A56943-1CEB-458F-B598-9966234D27A4}" type="slidenum">
              <a:rPr lang="en-US" smtClean="0">
                <a:ea typeface="DejaVu Sans" charset="0"/>
              </a:rPr>
              <a:pPr/>
              <a:t>86</a:t>
            </a:fld>
            <a:endParaRPr lang="en-US" smtClean="0">
              <a:ea typeface="DejaVu Sans" charset="0"/>
            </a:endParaRPr>
          </a:p>
        </p:txBody>
      </p:sp>
      <p:sp>
        <p:nvSpPr>
          <p:cNvPr id="180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0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298858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C2CE52-1A67-4E78-9B3B-5950C01D814F}" type="slidenum">
              <a:rPr lang="en-US" smtClean="0">
                <a:ea typeface="DejaVu Sans" charset="0"/>
              </a:rPr>
              <a:pPr/>
              <a:t>87</a:t>
            </a:fld>
            <a:endParaRPr lang="en-US" smtClean="0">
              <a:ea typeface="DejaVu Sans" charset="0"/>
            </a:endParaRPr>
          </a:p>
        </p:txBody>
      </p:sp>
      <p:sp>
        <p:nvSpPr>
          <p:cNvPr id="181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1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7436509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EDA89F-AE85-4F4A-859D-7D92F1A00F53}" type="slidenum">
              <a:rPr lang="en-US" smtClean="0">
                <a:ea typeface="DejaVu Sans" charset="0"/>
              </a:rPr>
              <a:pPr/>
              <a:t>88</a:t>
            </a:fld>
            <a:endParaRPr lang="en-US" smtClean="0">
              <a:ea typeface="DejaVu Sans" charset="0"/>
            </a:endParaRPr>
          </a:p>
        </p:txBody>
      </p:sp>
      <p:sp>
        <p:nvSpPr>
          <p:cNvPr id="182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2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5017144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DF4F85-C15C-4E37-9C20-C252F2EFD220}" type="slidenum">
              <a:rPr lang="en-US" smtClean="0">
                <a:ea typeface="DejaVu Sans" charset="0"/>
              </a:rPr>
              <a:pPr/>
              <a:t>89</a:t>
            </a:fld>
            <a:endParaRPr lang="en-US" smtClean="0">
              <a:ea typeface="DejaVu Sans" charset="0"/>
            </a:endParaRPr>
          </a:p>
        </p:txBody>
      </p:sp>
      <p:sp>
        <p:nvSpPr>
          <p:cNvPr id="183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3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489741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10D56E-84D1-4D8C-88C0-C3BC5D6D3957}" type="slidenum">
              <a:rPr lang="en-US" smtClean="0">
                <a:ea typeface="DejaVu Sans" charset="0"/>
              </a:rPr>
              <a:pPr/>
              <a:t>90</a:t>
            </a:fld>
            <a:endParaRPr lang="en-US" smtClean="0">
              <a:ea typeface="DejaVu Sans" charset="0"/>
            </a:endParaRPr>
          </a:p>
        </p:txBody>
      </p:sp>
      <p:sp>
        <p:nvSpPr>
          <p:cNvPr id="184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4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316263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3E114E8-B428-4D8D-8633-ABAB16A88E97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873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FF79A6-43F3-4FB1-B041-5D0EB589D892}" type="slidenum">
              <a:rPr lang="en-US" smtClean="0">
                <a:ea typeface="DejaVu Sans" charset="0"/>
              </a:rPr>
              <a:pPr/>
              <a:t>10</a:t>
            </a:fld>
            <a:endParaRPr lang="en-US" smtClean="0">
              <a:ea typeface="DejaVu Sans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7359761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9D120B-6F2B-4861-BEA9-5B116CDE85E7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65673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124C4CA-2008-44B3-838A-9502B479D553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884726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E3AC1D1-DF1D-474C-A441-B2C3342FF6A3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313001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B18985-6E87-4A28-8B55-FF2E849D509A}" type="slidenum">
              <a:rPr lang="en-US" smtClean="0">
                <a:ea typeface="DejaVu Sans" charset="0"/>
              </a:rPr>
              <a:pPr/>
              <a:t>95</a:t>
            </a:fld>
            <a:endParaRPr lang="en-US" smtClean="0">
              <a:ea typeface="DejaVu Sans" charset="0"/>
            </a:endParaRPr>
          </a:p>
        </p:txBody>
      </p:sp>
      <p:sp>
        <p:nvSpPr>
          <p:cNvPr id="189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9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717813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F5A77D-FD1B-4404-8CEE-A873C6F46047}" type="slidenum">
              <a:rPr lang="en-US" smtClean="0">
                <a:ea typeface="DejaVu Sans" charset="0"/>
              </a:rPr>
              <a:pPr/>
              <a:t>96</a:t>
            </a:fld>
            <a:endParaRPr lang="en-US" smtClean="0">
              <a:ea typeface="DejaVu Sans" charset="0"/>
            </a:endParaRPr>
          </a:p>
        </p:txBody>
      </p:sp>
      <p:sp>
        <p:nvSpPr>
          <p:cNvPr id="190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0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0207546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5206BA3-736A-4237-ABD6-2E248CDE85E0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693016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BE37E05-4CCF-4357-9DA4-31096B5882E2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35258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73CED3-B06E-4CC0-8EF6-07DF26FE86E4}" type="slidenum">
              <a:rPr lang="en-US" smtClean="0">
                <a:ea typeface="DejaVu Sans" charset="0"/>
              </a:rPr>
              <a:pPr/>
              <a:t>99</a:t>
            </a:fld>
            <a:endParaRPr lang="en-US" smtClean="0">
              <a:ea typeface="DejaVu Sans" charset="0"/>
            </a:endParaRPr>
          </a:p>
        </p:txBody>
      </p:sp>
      <p:sp>
        <p:nvSpPr>
          <p:cNvPr id="193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3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7619012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26295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24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DD9784-3B0F-477C-B7AB-A8CA2A0C5D39}" type="slidenum">
              <a:rPr lang="en-US" smtClean="0">
                <a:ea typeface="DejaVu Sans" charset="0"/>
              </a:rPr>
              <a:pPr/>
              <a:t>11</a:t>
            </a:fld>
            <a:endParaRPr lang="en-US" smtClean="0">
              <a:ea typeface="DejaVu Sans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4554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4887593-E2B6-41DA-A6D9-6D09BDBE4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F6F10505-7492-4C71-8503-CDA8787C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42875"/>
            <a:ext cx="1941513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875"/>
            <a:ext cx="56769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D384D47-C5A4-4089-9C09-CAF64ADD3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2875"/>
            <a:ext cx="7770813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0F56AB7-CC0E-435A-8264-CEB2C5D05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2875"/>
            <a:ext cx="7770813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4213" y="1600200"/>
            <a:ext cx="3810000" cy="2246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4213" y="39989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EF87449-C78C-4A5C-B987-2CCA58F4C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2875"/>
            <a:ext cx="7770813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9AB92892-9740-49DE-9075-E355DD9D7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2875"/>
            <a:ext cx="7770813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08413" cy="2246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998913"/>
            <a:ext cx="380841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4213" y="1600200"/>
            <a:ext cx="3810000" cy="464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6582BDB-65A2-47AC-A2A6-E6CE7DAEF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5113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917C3077-ECCA-462A-BA94-D2AC00FDA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62A54D6-EB86-4FFB-B345-0EF22618D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88C0418-E255-4B15-BE74-CEDEA1FE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9F09AEF-36FB-4DE3-856E-BAC1592D1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99859D3-2AD6-4827-8B81-D5352F8EA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538BB5D-B93A-4D03-99A1-C3FF53DAF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56CE6009-F925-4837-B4F3-3C41E9C5D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9F50702C-ACBA-407C-828E-56752161E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F567831-1B58-4B0D-AD55-C48DE7A02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42875"/>
            <a:ext cx="7770813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45113" y="6400800"/>
            <a:ext cx="28940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 pitchFamily="64" charset="0"/>
              </a:defRPr>
            </a:lvl1pPr>
          </a:lstStyle>
          <a:p>
            <a:r>
              <a:rPr lang="el-GR"/>
              <a:t>Ασφάλεια Δικτύων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048625" y="6400800"/>
            <a:ext cx="725488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9A9E9905-E2AE-4ED4-9838-C30A59E85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u="sng">
          <a:solidFill>
            <a:srgbClr val="3333CC"/>
          </a:solidFill>
          <a:latin typeface="+mj-lt"/>
          <a:ea typeface="DejaVu Sans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u="sng">
          <a:solidFill>
            <a:srgbClr val="3333CC"/>
          </a:solidFill>
          <a:latin typeface="Comic Sans MS" pitchFamily="64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u="sng">
          <a:solidFill>
            <a:srgbClr val="3333CC"/>
          </a:solidFill>
          <a:latin typeface="Comic Sans MS" pitchFamily="64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u="sng">
          <a:solidFill>
            <a:srgbClr val="3333CC"/>
          </a:solidFill>
          <a:latin typeface="Comic Sans MS" pitchFamily="64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u="sng">
          <a:solidFill>
            <a:srgbClr val="3333CC"/>
          </a:solidFill>
          <a:latin typeface="Comic Sans MS" pitchFamily="64" charset="0"/>
          <a:ea typeface="DejaVu Sans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u="sng">
          <a:solidFill>
            <a:srgbClr val="3333CC"/>
          </a:solidFill>
          <a:latin typeface="Comic Sans MS" pitchFamily="6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u="sng">
          <a:solidFill>
            <a:srgbClr val="3333CC"/>
          </a:solidFill>
          <a:latin typeface="Comic Sans MS" pitchFamily="6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u="sng">
          <a:solidFill>
            <a:srgbClr val="3333CC"/>
          </a:solidFill>
          <a:latin typeface="Comic Sans MS" pitchFamily="6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u="sng">
          <a:solidFill>
            <a:srgbClr val="3333CC"/>
          </a:solidFill>
          <a:latin typeface="Comic Sans MS" pitchFamily="6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DejaVu Sans" charset="0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DejaVu Sans" charset="0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DejaVu Sans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DejaVu Sans" charset="0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3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5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wmf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wmf"/><Relationship Id="rId4" Type="http://schemas.openxmlformats.org/officeDocument/2006/relationships/image" Target="../media/image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ΙΙ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429000"/>
            <a:ext cx="7315199" cy="25922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</a:t>
            </a:r>
            <a:r>
              <a:rPr lang="el-GR" b="1" dirty="0">
                <a:solidFill>
                  <a:srgbClr val="C00000"/>
                </a:solidFill>
                <a:latin typeface="Comic Sans MS" pitchFamily="66" charset="0"/>
              </a:rPr>
              <a:t>5</a:t>
            </a: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: Ασφάλεια Δικτύων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Διδάσκων: Χριστόφορος Πάνος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Βασικοί όροι κρυπτογραφίας</a:t>
            </a:r>
            <a:endParaRPr lang="en-US" sz="36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9925" y="4878388"/>
            <a:ext cx="8218488" cy="1266825"/>
          </a:xfrm>
        </p:spPr>
        <p:txBody>
          <a:bodyPr/>
          <a:lstStyle/>
          <a:p>
            <a:pPr>
              <a:buFont typeface="ZapfDingbats" pitchFamily="80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m </a:t>
            </a:r>
            <a:r>
              <a:rPr lang="el-GR" sz="2400" smtClean="0"/>
              <a:t>καθαρό κείμενο</a:t>
            </a:r>
            <a:endParaRPr lang="en-US" sz="2400" smtClean="0"/>
          </a:p>
          <a:p>
            <a:pPr>
              <a:buFont typeface="ZapfDingbats" pitchFamily="80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K</a:t>
            </a:r>
            <a:r>
              <a:rPr lang="el-GR" sz="2400" baseline="-25000" smtClean="0">
                <a:solidFill>
                  <a:srgbClr val="FF0000"/>
                </a:solidFill>
              </a:rPr>
              <a:t>Σ</a:t>
            </a:r>
            <a:r>
              <a:rPr lang="en-US" sz="2400" smtClean="0">
                <a:solidFill>
                  <a:srgbClr val="FF0000"/>
                </a:solidFill>
              </a:rPr>
              <a:t>(m) </a:t>
            </a:r>
            <a:r>
              <a:rPr lang="el-GR" sz="2400" smtClean="0"/>
              <a:t>κρυπτοκείμενο</a:t>
            </a:r>
            <a:r>
              <a:rPr lang="en-US" sz="2400" smtClean="0"/>
              <a:t>, </a:t>
            </a:r>
            <a:r>
              <a:rPr lang="el-GR" sz="2400" smtClean="0"/>
              <a:t>κρυπτογραφημένο με το κλειδί </a:t>
            </a:r>
            <a:r>
              <a:rPr lang="en-US" sz="2400" smtClean="0"/>
              <a:t>K</a:t>
            </a:r>
            <a:r>
              <a:rPr lang="el-GR" sz="2400" baseline="-25000" smtClean="0"/>
              <a:t>Σ</a:t>
            </a:r>
            <a:endParaRPr lang="en-US" sz="2400" smtClean="0"/>
          </a:p>
          <a:p>
            <a:pPr>
              <a:buFont typeface="ZapfDingbats" pitchFamily="80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m = K</a:t>
            </a:r>
            <a:r>
              <a:rPr lang="el-GR" sz="2400" baseline="-25000" smtClean="0">
                <a:solidFill>
                  <a:srgbClr val="FF3300"/>
                </a:solidFill>
              </a:rPr>
              <a:t>Μ</a:t>
            </a:r>
            <a:r>
              <a:rPr lang="en-US" sz="2400" smtClean="0">
                <a:solidFill>
                  <a:srgbClr val="FF3300"/>
                </a:solidFill>
              </a:rPr>
              <a:t>(K</a:t>
            </a:r>
            <a:r>
              <a:rPr lang="el-GR" sz="2400" baseline="-25000" smtClean="0">
                <a:solidFill>
                  <a:srgbClr val="FF3300"/>
                </a:solidFill>
              </a:rPr>
              <a:t>Σ</a:t>
            </a:r>
            <a:r>
              <a:rPr lang="en-US" sz="2400" smtClean="0">
                <a:solidFill>
                  <a:srgbClr val="FF3300"/>
                </a:solidFill>
              </a:rPr>
              <a:t>(m))</a:t>
            </a:r>
            <a:endParaRPr lang="en-US" sz="2400" baseline="-25000" smtClean="0">
              <a:solidFill>
                <a:srgbClr val="FF3300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00063" y="2647950"/>
            <a:ext cx="1114425" cy="7096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Καθαρό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 κείμενο</a:t>
            </a:r>
            <a:endParaRPr lang="en-US" sz="200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458075" y="2646363"/>
            <a:ext cx="1114425" cy="7096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Καθαρό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κείμενο</a:t>
            </a:r>
            <a:endParaRPr lang="en-US" sz="200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643313" y="2627313"/>
            <a:ext cx="1858962" cy="4016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κρυπτοκείμενο</a:t>
            </a:r>
            <a:endParaRPr lang="en-US" sz="2000">
              <a:solidFill>
                <a:srgbClr val="FF0000"/>
              </a:solidFill>
              <a:latin typeface="Comic Sans MS" pitchFamily="64" charset="0"/>
            </a:endParaRPr>
          </a:p>
        </p:txBody>
      </p:sp>
      <p:grpSp>
        <p:nvGrpSpPr>
          <p:cNvPr id="15367" name="Group 6"/>
          <p:cNvGrpSpPr>
            <a:grpSpLocks/>
          </p:cNvGrpSpPr>
          <p:nvPr/>
        </p:nvGrpSpPr>
        <p:grpSpPr bwMode="auto">
          <a:xfrm>
            <a:off x="2132013" y="1644650"/>
            <a:ext cx="523875" cy="612775"/>
            <a:chOff x="1343" y="1036"/>
            <a:chExt cx="330" cy="386"/>
          </a:xfrm>
        </p:grpSpPr>
        <p:sp>
          <p:nvSpPr>
            <p:cNvPr id="15391" name="Text Box 7"/>
            <p:cNvSpPr txBox="1">
              <a:spLocks noChangeArrowheads="1"/>
            </p:cNvSpPr>
            <p:nvPr/>
          </p:nvSpPr>
          <p:spPr bwMode="auto">
            <a:xfrm>
              <a:off x="1343" y="1036"/>
              <a:ext cx="231" cy="2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K</a:t>
              </a:r>
            </a:p>
          </p:txBody>
        </p:sp>
        <p:sp>
          <p:nvSpPr>
            <p:cNvPr id="15392" name="Text Box 8"/>
            <p:cNvSpPr txBox="1">
              <a:spLocks noChangeArrowheads="1"/>
            </p:cNvSpPr>
            <p:nvPr/>
          </p:nvSpPr>
          <p:spPr bwMode="auto">
            <a:xfrm>
              <a:off x="1437" y="1169"/>
              <a:ext cx="236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000">
                  <a:solidFill>
                    <a:srgbClr val="FF0000"/>
                  </a:solidFill>
                  <a:latin typeface="Comic Sans MS" pitchFamily="64" charset="0"/>
                </a:rPr>
                <a:t>Σ</a:t>
              </a:r>
              <a:endParaRPr lang="en-US" sz="20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763" y="3436938"/>
            <a:ext cx="10826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1976438" y="2582863"/>
            <a:ext cx="143192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latin typeface="Comic Sans MS" pitchFamily="64" charset="0"/>
              </a:rPr>
              <a:t>encryption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latin typeface="Comic Sans MS" pitchFamily="64" charset="0"/>
              </a:rPr>
              <a:t>algorithm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724525" y="2586038"/>
            <a:ext cx="1377950" cy="803275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702300" y="2609850"/>
            <a:ext cx="1525588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latin typeface="Comic Sans MS" pitchFamily="64" charset="0"/>
              </a:rPr>
              <a:t>decryption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latin typeface="Comic Sans MS" pitchFamily="64" charset="0"/>
              </a:rPr>
              <a:t>algorithm</a:t>
            </a: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3403600" y="2986088"/>
            <a:ext cx="2301875" cy="79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75" name="Freeform 16"/>
          <p:cNvSpPr>
            <a:spLocks/>
          </p:cNvSpPr>
          <p:nvPr/>
        </p:nvSpPr>
        <p:spPr bwMode="auto">
          <a:xfrm>
            <a:off x="3883025" y="3038475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8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6" name="Freeform 17"/>
          <p:cNvSpPr>
            <a:spLocks/>
          </p:cNvSpPr>
          <p:nvPr/>
        </p:nvSpPr>
        <p:spPr bwMode="auto">
          <a:xfrm flipH="1">
            <a:off x="4557713" y="3036888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8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7" name="Line 18"/>
          <p:cNvSpPr>
            <a:spLocks noChangeShapeType="1"/>
          </p:cNvSpPr>
          <p:nvPr/>
        </p:nvSpPr>
        <p:spPr bwMode="auto">
          <a:xfrm flipH="1">
            <a:off x="2371725" y="2193925"/>
            <a:ext cx="4763" cy="39211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 flipH="1">
            <a:off x="5942013" y="2163763"/>
            <a:ext cx="4762" cy="39211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2759075" y="1125538"/>
            <a:ext cx="2241550" cy="10175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Κλειδί κρυπτογράφησης της Σούλας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6470650" y="908050"/>
            <a:ext cx="2530475" cy="10175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Κλειδί αποκρυπτογράφησης του Μήτσου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15381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675" y="1870075"/>
            <a:ext cx="812800" cy="83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5382" name="Group 23"/>
          <p:cNvGrpSpPr>
            <a:grpSpLocks/>
          </p:cNvGrpSpPr>
          <p:nvPr/>
        </p:nvGrpSpPr>
        <p:grpSpPr bwMode="auto">
          <a:xfrm>
            <a:off x="5805488" y="1774825"/>
            <a:ext cx="539750" cy="612775"/>
            <a:chOff x="3657" y="1118"/>
            <a:chExt cx="340" cy="386"/>
          </a:xfrm>
        </p:grpSpPr>
        <p:sp>
          <p:nvSpPr>
            <p:cNvPr id="15389" name="Text Box 24"/>
            <p:cNvSpPr txBox="1">
              <a:spLocks noChangeArrowheads="1"/>
            </p:cNvSpPr>
            <p:nvPr/>
          </p:nvSpPr>
          <p:spPr bwMode="auto">
            <a:xfrm>
              <a:off x="3657" y="1118"/>
              <a:ext cx="231" cy="2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K</a:t>
              </a:r>
            </a:p>
          </p:txBody>
        </p:sp>
        <p:sp>
          <p:nvSpPr>
            <p:cNvPr id="15390" name="Text Box 25"/>
            <p:cNvSpPr txBox="1">
              <a:spLocks noChangeArrowheads="1"/>
            </p:cNvSpPr>
            <p:nvPr/>
          </p:nvSpPr>
          <p:spPr bwMode="auto">
            <a:xfrm>
              <a:off x="3740" y="1251"/>
              <a:ext cx="257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000">
                  <a:solidFill>
                    <a:srgbClr val="FF0000"/>
                  </a:solidFill>
                  <a:latin typeface="Comic Sans MS" pitchFamily="64" charset="0"/>
                </a:rPr>
                <a:t>Μ</a:t>
              </a:r>
              <a:endParaRPr lang="en-US" sz="20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sp>
        <p:nvSpPr>
          <p:cNvPr id="15383" name="Line 26"/>
          <p:cNvSpPr>
            <a:spLocks noChangeShapeType="1"/>
          </p:cNvSpPr>
          <p:nvPr/>
        </p:nvSpPr>
        <p:spPr bwMode="auto">
          <a:xfrm>
            <a:off x="1182688" y="3000375"/>
            <a:ext cx="674687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84" name="Line 27"/>
          <p:cNvSpPr>
            <a:spLocks noChangeShapeType="1"/>
          </p:cNvSpPr>
          <p:nvPr/>
        </p:nvSpPr>
        <p:spPr bwMode="auto">
          <a:xfrm>
            <a:off x="7172325" y="3022600"/>
            <a:ext cx="674688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5385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8050" y="1423988"/>
            <a:ext cx="465138" cy="24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86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6275" y="1517650"/>
            <a:ext cx="465138" cy="24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87" name="Rectangle 5"/>
          <p:cNvSpPr>
            <a:spLocks noChangeArrowheads="1"/>
          </p:cNvSpPr>
          <p:nvPr/>
        </p:nvSpPr>
        <p:spPr bwMode="auto">
          <a:xfrm>
            <a:off x="1928813" y="2571750"/>
            <a:ext cx="1643062" cy="1103313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Αλγόριθμος </a:t>
            </a:r>
          </a:p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κρυπτο-</a:t>
            </a:r>
          </a:p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γράφησης</a:t>
            </a:r>
            <a:endParaRPr lang="el-GR" sz="2000"/>
          </a:p>
        </p:txBody>
      </p:sp>
      <p:sp>
        <p:nvSpPr>
          <p:cNvPr id="15388" name="Rectangle 5"/>
          <p:cNvSpPr>
            <a:spLocks noChangeArrowheads="1"/>
          </p:cNvSpPr>
          <p:nvPr/>
        </p:nvSpPr>
        <p:spPr bwMode="auto">
          <a:xfrm>
            <a:off x="5715000" y="2571750"/>
            <a:ext cx="1643063" cy="1103313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Αλγόριθμος </a:t>
            </a:r>
          </a:p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Αποκρυπτο-</a:t>
            </a:r>
          </a:p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γράφησης</a:t>
            </a:r>
            <a:endParaRPr lang="el-GR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98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/>
                <a:cs typeface="Comic Sans MS"/>
              </a:rPr>
              <a:t>Άδεια Χρήσης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212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2014</a:t>
            </a:r>
            <a:r>
              <a:rPr lang="el-GR" sz="2000" dirty="0">
                <a:latin typeface="Comic Sans MS"/>
                <a:cs typeface="Comic Sans MS"/>
              </a:rPr>
              <a:t>. </a:t>
            </a:r>
            <a:r>
              <a:rPr lang="el-GR" sz="2000" dirty="0" smtClean="0">
                <a:latin typeface="Comic Sans MS"/>
                <a:cs typeface="Comic Sans MS"/>
              </a:rPr>
              <a:t>«Δίκτυα Επικοινωνιών ΙΙ. Ενότητα 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: </a:t>
            </a:r>
            <a:r>
              <a:rPr lang="el-GR" sz="2000" smtClean="0">
                <a:latin typeface="Comic Sans MS"/>
                <a:cs typeface="Comic Sans MS"/>
              </a:rPr>
              <a:t>Ασφάλεια Δικτύων». </a:t>
            </a:r>
            <a:r>
              <a:rPr lang="el-GR" sz="2000" dirty="0" smtClean="0">
                <a:latin typeface="Comic Sans MS"/>
                <a:cs typeface="Comic Sans MS"/>
              </a:rPr>
              <a:t>Έκδοση: 1.01. Αθήνα 2014.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://opencourses.uoa.gr/courses/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DI15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382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4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Μια απλή μέθοδος κρυπτογράφησης</a:t>
            </a:r>
            <a:endParaRPr lang="en-US" sz="36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285875"/>
            <a:ext cx="8640763" cy="990600"/>
          </a:xfrm>
        </p:spPr>
        <p:txBody>
          <a:bodyPr/>
          <a:lstStyle/>
          <a:p>
            <a:pPr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>
                <a:solidFill>
                  <a:srgbClr val="FF0000"/>
                </a:solidFill>
              </a:rPr>
              <a:t>Κρυπτοκείμενο αντικατάστασης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</a:t>
            </a:r>
            <a:r>
              <a:rPr lang="el-GR" sz="2400" smtClean="0"/>
              <a:t>αντικαθιστά ένα γράμμα με ένα άλλο (μονο-αλφαβητικά)</a:t>
            </a:r>
            <a:endParaRPr lang="en-US" sz="2400" smtClean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85813" y="2330450"/>
            <a:ext cx="81089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>
                <a:solidFill>
                  <a:srgbClr val="000000"/>
                </a:solidFill>
                <a:latin typeface="Courier New" pitchFamily="49" charset="0"/>
              </a:rPr>
              <a:t>καθαρό κείμενο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:  abcdefghijklmnopqrstuvwxyz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14375" y="3109913"/>
            <a:ext cx="81089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>
                <a:solidFill>
                  <a:srgbClr val="000000"/>
                </a:solidFill>
                <a:latin typeface="Courier New" pitchFamily="49" charset="0"/>
              </a:rPr>
              <a:t>κρυπτοκείμενο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:  mnbvcxzasdfghjklpoiuytrewq</a:t>
            </a:r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2286000" y="2740025"/>
            <a:ext cx="1588" cy="493713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6357938" y="2720975"/>
            <a:ext cx="1587" cy="493713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870075" y="3881438"/>
            <a:ext cx="71866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>
                <a:solidFill>
                  <a:srgbClr val="000000"/>
                </a:solidFill>
                <a:latin typeface="Courier New" pitchFamily="49" charset="0"/>
              </a:rPr>
              <a:t>καθαρό κείμενο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: bob. i love you. alice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1957388" y="4306888"/>
            <a:ext cx="71866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>
                <a:solidFill>
                  <a:srgbClr val="000000"/>
                </a:solidFill>
                <a:latin typeface="Courier New" pitchFamily="49" charset="0"/>
              </a:rPr>
              <a:t>κρυπτοκείμενο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: nkn. s gktc wky. mgsbc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1071563" y="3816350"/>
            <a:ext cx="80168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3333CC"/>
                </a:solidFill>
                <a:latin typeface="Comic Sans MS" pitchFamily="64" charset="0"/>
              </a:rPr>
              <a:t>π.χ.</a:t>
            </a:r>
            <a:r>
              <a:rPr lang="en-US" u="sng">
                <a:solidFill>
                  <a:srgbClr val="3333CC"/>
                </a:solidFill>
                <a:latin typeface="Comic Sans MS" pitchFamily="64" charset="0"/>
              </a:rPr>
              <a:t>: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52388" y="5016500"/>
            <a:ext cx="9007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“Mapping”  </a:t>
            </a:r>
            <a:r>
              <a:rPr lang="el-GR" u="sng">
                <a:solidFill>
                  <a:srgbClr val="FF0000"/>
                </a:solidFill>
                <a:latin typeface="Comic Sans MS" pitchFamily="64" charset="0"/>
              </a:rPr>
              <a:t>του σετ των 26 γραμμάτων σε ένα σετ 26 γραμμάτων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3413" cy="455613"/>
          </a:xfrm>
        </p:spPr>
        <p:txBody>
          <a:bodyPr/>
          <a:lstStyle/>
          <a:p>
            <a:pPr algn="l">
              <a:defRPr/>
            </a:pPr>
            <a:fld id="{3BDBEDAB-EBAD-448A-8015-534A3852B3E6}" type="slidenum">
              <a:rPr lang="en-US" smtClean="0">
                <a:latin typeface="Times New Roman" pitchFamily="16" charset="0"/>
              </a:rPr>
              <a:pPr algn="l">
                <a:defRPr/>
              </a:pPr>
              <a:t>12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l-GR" smtClean="0"/>
              <a:t>Πολύ-αλφαβητική κρυπτογραφία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150938"/>
            <a:ext cx="7772400" cy="4648200"/>
          </a:xfrm>
        </p:spPr>
        <p:txBody>
          <a:bodyPr/>
          <a:lstStyle/>
          <a:p>
            <a:r>
              <a:rPr lang="en-US" smtClean="0"/>
              <a:t>n </a:t>
            </a:r>
            <a:r>
              <a:rPr lang="el-GR" smtClean="0"/>
              <a:t>κρυπτοκείμενα αντικατάστασης</a:t>
            </a:r>
            <a:r>
              <a:rPr lang="en-US" smtClean="0"/>
              <a:t>, M</a:t>
            </a:r>
            <a:r>
              <a:rPr lang="en-US" baseline="-25000" smtClean="0"/>
              <a:t>1</a:t>
            </a:r>
            <a:r>
              <a:rPr lang="en-US" smtClean="0"/>
              <a:t>,M</a:t>
            </a:r>
            <a:r>
              <a:rPr lang="en-US" baseline="-25000" smtClean="0"/>
              <a:t>2</a:t>
            </a:r>
            <a:r>
              <a:rPr lang="en-US" smtClean="0"/>
              <a:t>,…,M</a:t>
            </a:r>
            <a:r>
              <a:rPr lang="en-US" baseline="-25000" smtClean="0"/>
              <a:t>n</a:t>
            </a:r>
          </a:p>
          <a:p>
            <a:r>
              <a:rPr lang="el-GR" smtClean="0"/>
              <a:t>Κυκλική σειρά</a:t>
            </a:r>
            <a:r>
              <a:rPr lang="en-US" smtClean="0"/>
              <a:t>:</a:t>
            </a:r>
          </a:p>
          <a:p>
            <a:pPr lvl="1"/>
            <a:r>
              <a:rPr lang="el-GR" smtClean="0">
                <a:solidFill>
                  <a:srgbClr val="008000"/>
                </a:solidFill>
              </a:rPr>
              <a:t>Π</a:t>
            </a:r>
            <a:r>
              <a:rPr lang="en-US" smtClean="0">
                <a:solidFill>
                  <a:srgbClr val="008000"/>
                </a:solidFill>
              </a:rPr>
              <a:t>.</a:t>
            </a:r>
            <a:r>
              <a:rPr lang="el-GR" smtClean="0">
                <a:solidFill>
                  <a:srgbClr val="008000"/>
                </a:solidFill>
              </a:rPr>
              <a:t>χ</a:t>
            </a:r>
            <a:r>
              <a:rPr lang="en-US" smtClean="0">
                <a:solidFill>
                  <a:srgbClr val="008000"/>
                </a:solidFill>
              </a:rPr>
              <a:t>., n=</a:t>
            </a:r>
            <a:r>
              <a:rPr lang="el-GR" smtClean="0">
                <a:solidFill>
                  <a:srgbClr val="008000"/>
                </a:solidFill>
              </a:rPr>
              <a:t>3</a:t>
            </a:r>
            <a:r>
              <a:rPr lang="en-US" smtClean="0">
                <a:solidFill>
                  <a:srgbClr val="008000"/>
                </a:solidFill>
              </a:rPr>
              <a:t>, M</a:t>
            </a:r>
            <a:r>
              <a:rPr lang="en-US" baseline="-25000" smtClean="0">
                <a:solidFill>
                  <a:srgbClr val="008000"/>
                </a:solidFill>
              </a:rPr>
              <a:t>1</a:t>
            </a:r>
            <a:r>
              <a:rPr lang="en-US" smtClean="0">
                <a:solidFill>
                  <a:srgbClr val="008000"/>
                </a:solidFill>
              </a:rPr>
              <a:t>,</a:t>
            </a:r>
            <a:r>
              <a:rPr lang="el-GR" smtClean="0">
                <a:solidFill>
                  <a:srgbClr val="008000"/>
                </a:solidFill>
              </a:rPr>
              <a:t> </a:t>
            </a:r>
            <a:r>
              <a:rPr lang="en-US" smtClean="0">
                <a:solidFill>
                  <a:srgbClr val="008000"/>
                </a:solidFill>
              </a:rPr>
              <a:t>M</a:t>
            </a:r>
            <a:r>
              <a:rPr lang="en-US" baseline="-25000" smtClean="0">
                <a:solidFill>
                  <a:srgbClr val="008000"/>
                </a:solidFill>
              </a:rPr>
              <a:t>3</a:t>
            </a:r>
            <a:r>
              <a:rPr lang="en-US" smtClean="0">
                <a:solidFill>
                  <a:srgbClr val="008000"/>
                </a:solidFill>
              </a:rPr>
              <a:t>,</a:t>
            </a:r>
            <a:r>
              <a:rPr lang="el-GR" baseline="-25000" smtClean="0">
                <a:solidFill>
                  <a:srgbClr val="008000"/>
                </a:solidFill>
              </a:rPr>
              <a:t> </a:t>
            </a:r>
            <a:r>
              <a:rPr lang="en-US" smtClean="0">
                <a:solidFill>
                  <a:srgbClr val="008000"/>
                </a:solidFill>
              </a:rPr>
              <a:t>M</a:t>
            </a:r>
            <a:r>
              <a:rPr lang="el-GR" baseline="-25000" smtClean="0">
                <a:solidFill>
                  <a:srgbClr val="008000"/>
                </a:solidFill>
              </a:rPr>
              <a:t>4</a:t>
            </a:r>
            <a:r>
              <a:rPr lang="en-US" smtClean="0">
                <a:solidFill>
                  <a:srgbClr val="008000"/>
                </a:solidFill>
              </a:rPr>
              <a:t>; M</a:t>
            </a:r>
            <a:r>
              <a:rPr lang="en-US" baseline="-25000" smtClean="0">
                <a:solidFill>
                  <a:srgbClr val="008000"/>
                </a:solidFill>
              </a:rPr>
              <a:t>1</a:t>
            </a:r>
            <a:r>
              <a:rPr lang="en-US" smtClean="0">
                <a:solidFill>
                  <a:srgbClr val="008000"/>
                </a:solidFill>
              </a:rPr>
              <a:t>,</a:t>
            </a:r>
            <a:r>
              <a:rPr lang="el-GR" smtClean="0">
                <a:solidFill>
                  <a:srgbClr val="008000"/>
                </a:solidFill>
              </a:rPr>
              <a:t> </a:t>
            </a:r>
            <a:r>
              <a:rPr lang="en-US" smtClean="0">
                <a:solidFill>
                  <a:srgbClr val="008000"/>
                </a:solidFill>
              </a:rPr>
              <a:t>M</a:t>
            </a:r>
            <a:r>
              <a:rPr lang="en-US" baseline="-25000" smtClean="0">
                <a:solidFill>
                  <a:srgbClr val="008000"/>
                </a:solidFill>
              </a:rPr>
              <a:t>3</a:t>
            </a:r>
            <a:r>
              <a:rPr lang="en-US" smtClean="0">
                <a:solidFill>
                  <a:srgbClr val="008000"/>
                </a:solidFill>
              </a:rPr>
              <a:t>,</a:t>
            </a:r>
            <a:r>
              <a:rPr lang="el-GR" baseline="-25000" smtClean="0">
                <a:solidFill>
                  <a:srgbClr val="008000"/>
                </a:solidFill>
              </a:rPr>
              <a:t> </a:t>
            </a:r>
            <a:r>
              <a:rPr lang="en-US" smtClean="0">
                <a:solidFill>
                  <a:srgbClr val="008000"/>
                </a:solidFill>
              </a:rPr>
              <a:t>M</a:t>
            </a:r>
            <a:r>
              <a:rPr lang="el-GR" baseline="-25000" smtClean="0">
                <a:solidFill>
                  <a:srgbClr val="008000"/>
                </a:solidFill>
              </a:rPr>
              <a:t>4</a:t>
            </a:r>
            <a:r>
              <a:rPr lang="en-US" smtClean="0">
                <a:solidFill>
                  <a:srgbClr val="008000"/>
                </a:solidFill>
              </a:rPr>
              <a:t>;</a:t>
            </a:r>
            <a:r>
              <a:rPr lang="en-US" smtClean="0"/>
              <a:t> </a:t>
            </a:r>
          </a:p>
          <a:p>
            <a:r>
              <a:rPr lang="el-GR" smtClean="0"/>
              <a:t>΄Για κάθε νέο σύμβολο καθαρού κειμένου, χρησιμοποιούμε κυκλικά τη σειρά μονο-αλβαβητικών κρυπτοκείμενων αντικατάστασης</a:t>
            </a:r>
            <a:endParaRPr lang="en-US" smtClean="0"/>
          </a:p>
          <a:p>
            <a:pPr lvl="1"/>
            <a:r>
              <a:rPr lang="en-US" smtClean="0">
                <a:solidFill>
                  <a:srgbClr val="008000"/>
                </a:solidFill>
              </a:rPr>
              <a:t>dog: d from M</a:t>
            </a:r>
            <a:r>
              <a:rPr lang="en-US" baseline="-25000" smtClean="0">
                <a:solidFill>
                  <a:srgbClr val="008000"/>
                </a:solidFill>
              </a:rPr>
              <a:t>1</a:t>
            </a:r>
            <a:r>
              <a:rPr lang="en-US" smtClean="0">
                <a:solidFill>
                  <a:srgbClr val="008000"/>
                </a:solidFill>
              </a:rPr>
              <a:t>, o from M</a:t>
            </a:r>
            <a:r>
              <a:rPr lang="en-US" baseline="-25000" smtClean="0">
                <a:solidFill>
                  <a:srgbClr val="008000"/>
                </a:solidFill>
              </a:rPr>
              <a:t>3</a:t>
            </a:r>
            <a:r>
              <a:rPr lang="en-US" smtClean="0">
                <a:solidFill>
                  <a:srgbClr val="008000"/>
                </a:solidFill>
              </a:rPr>
              <a:t>, g from M</a:t>
            </a:r>
            <a:r>
              <a:rPr lang="en-US" baseline="-25000" smtClean="0">
                <a:solidFill>
                  <a:srgbClr val="008000"/>
                </a:solidFill>
              </a:rPr>
              <a:t>4</a:t>
            </a:r>
          </a:p>
          <a:p>
            <a:r>
              <a:rPr lang="el-GR" u="sng" smtClean="0">
                <a:solidFill>
                  <a:srgbClr val="FF0000"/>
                </a:solidFill>
              </a:rPr>
              <a:t>Κλειδί: τα </a:t>
            </a:r>
            <a:r>
              <a:rPr lang="en-US" u="sng" smtClean="0">
                <a:solidFill>
                  <a:srgbClr val="FF0000"/>
                </a:solidFill>
              </a:rPr>
              <a:t>n </a:t>
            </a:r>
            <a:r>
              <a:rPr lang="el-GR" u="sng" smtClean="0">
                <a:solidFill>
                  <a:srgbClr val="FF0000"/>
                </a:solidFill>
              </a:rPr>
              <a:t>κρυπτοκείμενα αντικατάστασης και η κυκλική σειρά</a:t>
            </a: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3413" cy="455613"/>
          </a:xfrm>
        </p:spPr>
        <p:txBody>
          <a:bodyPr/>
          <a:lstStyle/>
          <a:p>
            <a:pPr algn="l">
              <a:defRPr/>
            </a:pPr>
            <a:fld id="{25B03C7A-86D1-47F2-8E35-7FAF5FB80F04}" type="slidenum">
              <a:rPr lang="en-US" smtClean="0">
                <a:latin typeface="Times New Roman" pitchFamily="16" charset="0"/>
              </a:rPr>
              <a:pPr algn="l">
                <a:defRPr/>
              </a:pPr>
              <a:t>13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Σπάζοντας ένα μηχανισμό κρυπτογράφησης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400" smtClean="0">
                <a:solidFill>
                  <a:srgbClr val="FF3300"/>
                </a:solidFill>
              </a:rPr>
              <a:t>Επίθεση κρυπτοκειμένου</a:t>
            </a:r>
            <a:r>
              <a:rPr lang="en-US" sz="2400" smtClean="0">
                <a:solidFill>
                  <a:srgbClr val="FF3300"/>
                </a:solidFill>
              </a:rPr>
              <a:t>: </a:t>
            </a:r>
            <a:r>
              <a:rPr lang="el-GR" sz="2400" smtClean="0">
                <a:solidFill>
                  <a:srgbClr val="FF3300"/>
                </a:solidFill>
              </a:rPr>
              <a:t>Η Λαμόγια κατέχει κρυπτοκείμενο που μπορεί να αναλύσει</a:t>
            </a:r>
            <a:endParaRPr lang="en-US" sz="2400" smtClean="0">
              <a:solidFill>
                <a:srgbClr val="FF0000"/>
              </a:solidFill>
            </a:endParaRPr>
          </a:p>
          <a:p>
            <a:r>
              <a:rPr lang="el-GR" sz="2400" smtClean="0">
                <a:solidFill>
                  <a:srgbClr val="FF0000"/>
                </a:solidFill>
              </a:rPr>
              <a:t>Δύο προσεγγίσεις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l-GR" sz="2000" smtClean="0"/>
              <a:t>Δοκιμή όλων των κλειδιών (</a:t>
            </a:r>
            <a:r>
              <a:rPr lang="en-US" sz="2000" smtClean="0"/>
              <a:t>Brute-Force</a:t>
            </a:r>
            <a:r>
              <a:rPr lang="el-GR" sz="2000" smtClean="0"/>
              <a:t>)</a:t>
            </a:r>
            <a:r>
              <a:rPr lang="en-US" sz="2000" smtClean="0"/>
              <a:t>. </a:t>
            </a:r>
            <a:r>
              <a:rPr lang="el-GR" sz="2000" smtClean="0"/>
              <a:t>Απαιτείται η ικανότητα κατανόησης του αποτελέσματος</a:t>
            </a:r>
            <a:endParaRPr lang="en-US" sz="2000" smtClean="0"/>
          </a:p>
          <a:p>
            <a:pPr lvl="1"/>
            <a:r>
              <a:rPr lang="el-GR" sz="2000" smtClean="0"/>
              <a:t>Στατιστική ανάλυση</a:t>
            </a:r>
            <a:endParaRPr lang="en-US" sz="200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97375" cy="4648200"/>
          </a:xfrm>
        </p:spPr>
        <p:txBody>
          <a:bodyPr/>
          <a:lstStyle/>
          <a:p>
            <a:r>
              <a:rPr lang="el-GR" sz="2400" smtClean="0">
                <a:solidFill>
                  <a:srgbClr val="FF3300"/>
                </a:solidFill>
              </a:rPr>
              <a:t>Επίθεση καθαρού κειμένου</a:t>
            </a:r>
            <a:r>
              <a:rPr lang="en-US" sz="2400" smtClean="0">
                <a:solidFill>
                  <a:srgbClr val="FF3300"/>
                </a:solidFill>
              </a:rPr>
              <a:t>:</a:t>
            </a:r>
            <a:r>
              <a:rPr lang="en-US" sz="2400" smtClean="0"/>
              <a:t> </a:t>
            </a:r>
            <a:r>
              <a:rPr lang="el-GR" sz="2400" smtClean="0"/>
              <a:t>Η Λαμόγια κατέχει ένα κομμάτι καθαρού κειμένου που αντιστοιχεί σε κάποιο κρυπτοκείμενο</a:t>
            </a:r>
            <a:endParaRPr lang="en-US" sz="2400" smtClean="0"/>
          </a:p>
          <a:p>
            <a:pPr lvl="1"/>
            <a:r>
              <a:rPr lang="el-GR" sz="2000" smtClean="0"/>
              <a:t>Π.χ.</a:t>
            </a:r>
            <a:r>
              <a:rPr lang="en-US" sz="2000" smtClean="0"/>
              <a:t>, </a:t>
            </a:r>
            <a:r>
              <a:rPr lang="el-GR" sz="2000" smtClean="0"/>
              <a:t>γνωρίζει τα ονόματα των οντοτήτων</a:t>
            </a:r>
            <a:endParaRPr lang="en-US" sz="2000" smtClean="0"/>
          </a:p>
          <a:p>
            <a:r>
              <a:rPr lang="el-GR" sz="2400" smtClean="0">
                <a:solidFill>
                  <a:srgbClr val="FF3300"/>
                </a:solidFill>
              </a:rPr>
              <a:t>Επίθεση επιλεγμένου καθαρού κειμένου</a:t>
            </a:r>
            <a:r>
              <a:rPr lang="en-US" sz="2400" smtClean="0">
                <a:solidFill>
                  <a:srgbClr val="FF3300"/>
                </a:solidFill>
              </a:rPr>
              <a:t>:</a:t>
            </a:r>
            <a:r>
              <a:rPr lang="en-US" sz="2400" smtClean="0"/>
              <a:t> </a:t>
            </a:r>
            <a:r>
              <a:rPr lang="el-GR" sz="2400" smtClean="0"/>
              <a:t>Η Λαμόγια μπορεί να λάβει το κρυπτοκείμενο για ένα επιλεγμένο καθαρό κείμενο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3413" cy="455613"/>
          </a:xfrm>
        </p:spPr>
        <p:txBody>
          <a:bodyPr/>
          <a:lstStyle/>
          <a:p>
            <a:pPr algn="l">
              <a:defRPr/>
            </a:pPr>
            <a:fld id="{44F3A4E3-15F5-4EA6-A41A-26287DEFB949}" type="slidenum">
              <a:rPr lang="en-US" smtClean="0">
                <a:latin typeface="Times New Roman" pitchFamily="16" charset="0"/>
              </a:rPr>
              <a:pPr algn="l">
                <a:defRPr/>
              </a:pPr>
              <a:t>14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Τύποι Κρυπτογραφίας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mtClean="0"/>
              <a:t>Η κρυπτογραφία βασίζεται στα κλειδιά</a:t>
            </a:r>
            <a:r>
              <a:rPr lang="en-US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l-GR" smtClean="0">
                <a:solidFill>
                  <a:srgbClr val="00B050"/>
                </a:solidFill>
              </a:rPr>
              <a:t>Ο αλγόριθμος είναι γνωστός σε όλους</a:t>
            </a:r>
            <a:endParaRPr lang="en-US" smtClean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l-GR" smtClean="0">
                <a:solidFill>
                  <a:srgbClr val="00B050"/>
                </a:solidFill>
              </a:rPr>
              <a:t>Μόνο τα κλειδιά είναι μυστικά</a:t>
            </a:r>
            <a:endParaRPr lang="en-US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l-GR" smtClean="0"/>
              <a:t>Κρυπτογραφία δημόσιου κλειδιού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l-GR" smtClean="0">
                <a:solidFill>
                  <a:srgbClr val="00B050"/>
                </a:solidFill>
              </a:rPr>
              <a:t>Χρήση δύο κλειδιών</a:t>
            </a:r>
            <a:endParaRPr lang="en-US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l-GR" smtClean="0"/>
              <a:t>Συμμετρική κρυπτογραφία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l-GR" smtClean="0">
                <a:solidFill>
                  <a:srgbClr val="00B050"/>
                </a:solidFill>
              </a:rPr>
              <a:t>Χρήση ενός κλειδιού</a:t>
            </a:r>
            <a:endParaRPr lang="en-US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l-GR" smtClean="0"/>
              <a:t>Συναρτήσεις κατακερματισμού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l-GR" smtClean="0">
                <a:solidFill>
                  <a:srgbClr val="00B050"/>
                </a:solidFill>
              </a:rPr>
              <a:t>Δεν γίνεται χρήση κλειδιών</a:t>
            </a:r>
            <a:endParaRPr lang="en-US" smtClean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l-GR" smtClean="0">
                <a:solidFill>
                  <a:srgbClr val="00B050"/>
                </a:solidFill>
              </a:rPr>
              <a:t>Τίποτα μυστικό. Πώς είναι χρήσιμες;</a:t>
            </a:r>
            <a:endParaRPr lang="en-US" smtClean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Συμμετρικό </a:t>
            </a:r>
            <a:r>
              <a:rPr lang="el-GR" sz="3600" smtClean="0"/>
              <a:t>κ</a:t>
            </a:r>
            <a:r>
              <a:rPr lang="en-US" sz="3600" smtClean="0"/>
              <a:t>λειδί </a:t>
            </a:r>
            <a:r>
              <a:rPr lang="el-GR" sz="3600" smtClean="0"/>
              <a:t>κ</a:t>
            </a:r>
            <a:r>
              <a:rPr lang="en-US" sz="3600" smtClean="0"/>
              <a:t>ρυπτογράφησης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smtClean="0">
                <a:solidFill>
                  <a:srgbClr val="FF0000"/>
                </a:solidFill>
              </a:rPr>
              <a:t>Συμμετρικό κλειδί</a:t>
            </a:r>
            <a:r>
              <a:rPr lang="en-US" sz="2400" smtClean="0"/>
              <a:t> κρυπτογράφησης: </a:t>
            </a:r>
            <a:r>
              <a:rPr lang="el-GR" sz="2400" smtClean="0"/>
              <a:t>Μήτσος και</a:t>
            </a:r>
            <a:r>
              <a:rPr lang="en-US" sz="2400" smtClean="0"/>
              <a:t> </a:t>
            </a:r>
            <a:r>
              <a:rPr lang="el-GR" sz="2400" smtClean="0"/>
              <a:t>Σούλα</a:t>
            </a:r>
            <a:r>
              <a:rPr lang="en-US" sz="2400" smtClean="0"/>
              <a:t> </a:t>
            </a:r>
            <a:r>
              <a:rPr lang="el-GR" sz="2400" smtClean="0"/>
              <a:t>μοιράζονται το ίδιο </a:t>
            </a:r>
            <a:r>
              <a:rPr lang="en-US" sz="2400" smtClean="0"/>
              <a:t>(</a:t>
            </a:r>
            <a:r>
              <a:rPr lang="el-GR" sz="2400" smtClean="0"/>
              <a:t>συμμετρικό</a:t>
            </a:r>
            <a:r>
              <a:rPr lang="en-US" sz="2400" smtClean="0"/>
              <a:t>)</a:t>
            </a:r>
            <a:r>
              <a:rPr lang="el-GR" sz="2400" smtClean="0"/>
              <a:t> γνωστό</a:t>
            </a:r>
            <a:r>
              <a:rPr lang="en-US" sz="2400" smtClean="0"/>
              <a:t> </a:t>
            </a:r>
            <a:r>
              <a:rPr lang="el-GR" sz="2400" smtClean="0"/>
              <a:t>κλειδί</a:t>
            </a:r>
            <a:r>
              <a:rPr lang="en-US" sz="2400" smtClean="0"/>
              <a:t>: K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/>
              <a:t>π.χ</a:t>
            </a:r>
            <a:r>
              <a:rPr lang="en-US" sz="2400" smtClean="0"/>
              <a:t>., </a:t>
            </a:r>
            <a:r>
              <a:rPr lang="el-GR" sz="2400" smtClean="0"/>
              <a:t>το κλειδί στο </a:t>
            </a:r>
            <a:r>
              <a:rPr lang="el-GR" sz="2400" smtClean="0">
                <a:solidFill>
                  <a:schemeClr val="tx1"/>
                </a:solidFill>
              </a:rPr>
              <a:t>κρυπτοκείμενο αντικατάστασης</a:t>
            </a:r>
            <a:r>
              <a:rPr lang="el-GR" sz="2400" smtClean="0">
                <a:solidFill>
                  <a:srgbClr val="FF0000"/>
                </a:solidFill>
              </a:rPr>
              <a:t> </a:t>
            </a:r>
            <a:r>
              <a:rPr lang="el-GR" sz="2400" smtClean="0"/>
              <a:t>είναι το μοτίβο αντικατάστασης των γραμμάτων</a:t>
            </a:r>
            <a:endParaRPr lang="en-US" sz="2400" smtClean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u="sng" smtClean="0">
                <a:solidFill>
                  <a:srgbClr val="FF0000"/>
                </a:solidFill>
              </a:rPr>
              <a:t>Ε:</a:t>
            </a:r>
            <a:r>
              <a:rPr lang="en-US" sz="2400" smtClean="0"/>
              <a:t> </a:t>
            </a:r>
            <a:r>
              <a:rPr lang="el-GR" sz="2400" smtClean="0"/>
              <a:t>πως οι</a:t>
            </a:r>
            <a:r>
              <a:rPr lang="en-US" sz="2400" smtClean="0"/>
              <a:t> </a:t>
            </a:r>
            <a:r>
              <a:rPr lang="el-GR" sz="2400" smtClean="0"/>
              <a:t>δύο οντότητες</a:t>
            </a:r>
            <a:r>
              <a:rPr lang="en-US" sz="2400" smtClean="0"/>
              <a:t> </a:t>
            </a:r>
            <a:r>
              <a:rPr lang="el-GR" sz="2400" smtClean="0"/>
              <a:t>αποφασίζουν την τιμή του κλειδιού ;</a:t>
            </a:r>
            <a:endParaRPr lang="en-US" sz="2400" smtClean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215188" y="2632075"/>
            <a:ext cx="1951037" cy="4016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καθαρό κείμενο</a:t>
            </a:r>
            <a:endParaRPr lang="en-US" sz="200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498850" y="2613025"/>
            <a:ext cx="1858963" cy="4016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κρυπτοκείμενο</a:t>
            </a:r>
            <a:endParaRPr lang="en-US" sz="2000">
              <a:solidFill>
                <a:srgbClr val="FF0000"/>
              </a:solidFill>
              <a:latin typeface="Comic Sans MS" pitchFamily="64" charset="0"/>
            </a:endParaRPr>
          </a:p>
        </p:txBody>
      </p:sp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2176463" y="1716088"/>
            <a:ext cx="808037" cy="584200"/>
            <a:chOff x="1371" y="1081"/>
            <a:chExt cx="509" cy="368"/>
          </a:xfrm>
        </p:grpSpPr>
        <p:sp>
          <p:nvSpPr>
            <p:cNvPr id="20511" name="Text Box 6"/>
            <p:cNvSpPr txBox="1">
              <a:spLocks noChangeArrowheads="1"/>
            </p:cNvSpPr>
            <p:nvPr/>
          </p:nvSpPr>
          <p:spPr bwMode="auto">
            <a:xfrm>
              <a:off x="1371" y="1081"/>
              <a:ext cx="231" cy="2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K</a:t>
              </a:r>
            </a:p>
          </p:txBody>
        </p:sp>
        <p:sp>
          <p:nvSpPr>
            <p:cNvPr id="20512" name="Text Box 7"/>
            <p:cNvSpPr txBox="1">
              <a:spLocks noChangeArrowheads="1"/>
            </p:cNvSpPr>
            <p:nvPr/>
          </p:nvSpPr>
          <p:spPr bwMode="auto">
            <a:xfrm>
              <a:off x="1434" y="1196"/>
              <a:ext cx="446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000">
                  <a:solidFill>
                    <a:srgbClr val="FF0000"/>
                  </a:solidFill>
                  <a:latin typeface="Comic Sans MS" pitchFamily="64" charset="0"/>
                </a:rPr>
                <a:t>Σ</a:t>
              </a: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  <a:r>
                <a:rPr lang="el-GR" sz="2000">
                  <a:solidFill>
                    <a:srgbClr val="FF0000"/>
                  </a:solidFill>
                  <a:latin typeface="Comic Sans MS" pitchFamily="64" charset="0"/>
                </a:rPr>
                <a:t>Μ</a:t>
              </a:r>
              <a:endParaRPr lang="en-US" sz="20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8" name="Line 13"/>
          <p:cNvSpPr>
            <a:spLocks noChangeShapeType="1"/>
          </p:cNvSpPr>
          <p:nvPr/>
        </p:nvSpPr>
        <p:spPr bwMode="auto">
          <a:xfrm>
            <a:off x="3594100" y="2986088"/>
            <a:ext cx="1692275" cy="79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89" name="Line 14"/>
          <p:cNvSpPr>
            <a:spLocks noChangeShapeType="1"/>
          </p:cNvSpPr>
          <p:nvPr/>
        </p:nvSpPr>
        <p:spPr bwMode="auto">
          <a:xfrm flipH="1">
            <a:off x="2371725" y="2193925"/>
            <a:ext cx="4763" cy="39211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2049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1" name="Line 16"/>
          <p:cNvSpPr>
            <a:spLocks noChangeShapeType="1"/>
          </p:cNvSpPr>
          <p:nvPr/>
        </p:nvSpPr>
        <p:spPr bwMode="auto">
          <a:xfrm>
            <a:off x="1238250" y="3011488"/>
            <a:ext cx="674688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92" name="Line 17"/>
          <p:cNvSpPr>
            <a:spLocks noChangeShapeType="1"/>
          </p:cNvSpPr>
          <p:nvPr/>
        </p:nvSpPr>
        <p:spPr bwMode="auto">
          <a:xfrm>
            <a:off x="6929438" y="3000375"/>
            <a:ext cx="674687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2049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3013" y="1641475"/>
            <a:ext cx="465137" cy="24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4" name="Text Box 19"/>
          <p:cNvSpPr txBox="1">
            <a:spLocks noChangeArrowheads="1"/>
          </p:cNvSpPr>
          <p:nvPr/>
        </p:nvSpPr>
        <p:spPr bwMode="auto">
          <a:xfrm>
            <a:off x="7643813" y="4500563"/>
            <a:ext cx="60325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Σ</a:t>
            </a:r>
            <a:r>
              <a:rPr lang="en-US" sz="1600">
                <a:solidFill>
                  <a:srgbClr val="000000"/>
                </a:solidFill>
                <a:latin typeface="Comic Sans MS" pitchFamily="64" charset="0"/>
              </a:rPr>
              <a:t>-</a:t>
            </a: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Μ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20495" name="Group 20"/>
          <p:cNvGrpSpPr>
            <a:grpSpLocks/>
          </p:cNvGrpSpPr>
          <p:nvPr/>
        </p:nvGrpSpPr>
        <p:grpSpPr bwMode="auto">
          <a:xfrm>
            <a:off x="5362575" y="1665288"/>
            <a:ext cx="808038" cy="584200"/>
            <a:chOff x="3378" y="1049"/>
            <a:chExt cx="509" cy="368"/>
          </a:xfrm>
        </p:grpSpPr>
        <p:sp>
          <p:nvSpPr>
            <p:cNvPr id="20509" name="Text Box 21"/>
            <p:cNvSpPr txBox="1">
              <a:spLocks noChangeArrowheads="1"/>
            </p:cNvSpPr>
            <p:nvPr/>
          </p:nvSpPr>
          <p:spPr bwMode="auto">
            <a:xfrm>
              <a:off x="3378" y="1049"/>
              <a:ext cx="231" cy="2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K</a:t>
              </a:r>
            </a:p>
          </p:txBody>
        </p:sp>
        <p:sp>
          <p:nvSpPr>
            <p:cNvPr id="20510" name="Text Box 22"/>
            <p:cNvSpPr txBox="1">
              <a:spLocks noChangeArrowheads="1"/>
            </p:cNvSpPr>
            <p:nvPr/>
          </p:nvSpPr>
          <p:spPr bwMode="auto">
            <a:xfrm>
              <a:off x="3441" y="1164"/>
              <a:ext cx="446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000">
                  <a:solidFill>
                    <a:srgbClr val="FF0000"/>
                  </a:solidFill>
                  <a:latin typeface="Comic Sans MS" pitchFamily="64" charset="0"/>
                </a:rPr>
                <a:t>Σ</a:t>
              </a: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  <a:r>
                <a:rPr lang="el-GR" sz="2000">
                  <a:solidFill>
                    <a:srgbClr val="FF0000"/>
                  </a:solidFill>
                  <a:latin typeface="Comic Sans MS" pitchFamily="64" charset="0"/>
                </a:rPr>
                <a:t>Μ</a:t>
              </a:r>
              <a:endParaRPr lang="en-US" sz="20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sp>
        <p:nvSpPr>
          <p:cNvPr id="20496" name="Line 23"/>
          <p:cNvSpPr>
            <a:spLocks noChangeShapeType="1"/>
          </p:cNvSpPr>
          <p:nvPr/>
        </p:nvSpPr>
        <p:spPr bwMode="auto">
          <a:xfrm flipH="1">
            <a:off x="5557838" y="2143125"/>
            <a:ext cx="4762" cy="39211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20497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125" y="1590675"/>
            <a:ext cx="465138" cy="24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8" name="Text Box 25"/>
          <p:cNvSpPr txBox="1">
            <a:spLocks noChangeArrowheads="1"/>
          </p:cNvSpPr>
          <p:nvPr/>
        </p:nvSpPr>
        <p:spPr bwMode="auto">
          <a:xfrm>
            <a:off x="388938" y="2643188"/>
            <a:ext cx="138430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Καθαρό </a:t>
            </a:r>
            <a:endParaRPr lang="en-US" sz="2000">
              <a:solidFill>
                <a:srgbClr val="FF0000"/>
              </a:solidFill>
              <a:latin typeface="Comic Sans MS" pitchFamily="6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κείμενο</a:t>
            </a: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, m</a:t>
            </a:r>
          </a:p>
        </p:txBody>
      </p:sp>
      <p:sp>
        <p:nvSpPr>
          <p:cNvPr id="20499" name="Text Box 26"/>
          <p:cNvSpPr txBox="1">
            <a:spLocks noChangeArrowheads="1"/>
          </p:cNvSpPr>
          <p:nvPr/>
        </p:nvSpPr>
        <p:spPr bwMode="auto">
          <a:xfrm>
            <a:off x="3663950" y="3149600"/>
            <a:ext cx="10255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K    (m)</a:t>
            </a:r>
          </a:p>
        </p:txBody>
      </p:sp>
      <p:sp>
        <p:nvSpPr>
          <p:cNvPr id="20500" name="Text Box 27"/>
          <p:cNvSpPr txBox="1">
            <a:spLocks noChangeArrowheads="1"/>
          </p:cNvSpPr>
          <p:nvPr/>
        </p:nvSpPr>
        <p:spPr bwMode="auto">
          <a:xfrm>
            <a:off x="3829050" y="3341688"/>
            <a:ext cx="498475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200">
                <a:solidFill>
                  <a:srgbClr val="FF0000"/>
                </a:solidFill>
                <a:latin typeface="Comic Sans MS" pitchFamily="64" charset="0"/>
              </a:rPr>
              <a:t>Σ</a:t>
            </a:r>
            <a:r>
              <a:rPr lang="en-US" sz="1200">
                <a:solidFill>
                  <a:srgbClr val="FF0000"/>
                </a:solidFill>
                <a:latin typeface="Comic Sans MS" pitchFamily="64" charset="0"/>
              </a:rPr>
              <a:t>-</a:t>
            </a:r>
            <a:r>
              <a:rPr lang="el-GR" sz="1200">
                <a:solidFill>
                  <a:srgbClr val="FF0000"/>
                </a:solidFill>
                <a:latin typeface="Comic Sans MS" pitchFamily="64" charset="0"/>
              </a:rPr>
              <a:t>Μ</a:t>
            </a:r>
            <a:endParaRPr lang="en-US" sz="1200">
              <a:solidFill>
                <a:srgbClr val="FF0000"/>
              </a:solidFill>
              <a:latin typeface="Comic Sans MS" pitchFamily="64" charset="0"/>
            </a:endParaRPr>
          </a:p>
        </p:txBody>
      </p:sp>
      <p:grpSp>
        <p:nvGrpSpPr>
          <p:cNvPr id="20501" name="Group 36"/>
          <p:cNvGrpSpPr>
            <a:grpSpLocks/>
          </p:cNvGrpSpPr>
          <p:nvPr/>
        </p:nvGrpSpPr>
        <p:grpSpPr bwMode="auto">
          <a:xfrm>
            <a:off x="6659563" y="3021013"/>
            <a:ext cx="2952750" cy="565150"/>
            <a:chOff x="7062019" y="785794"/>
            <a:chExt cx="2307341" cy="565159"/>
          </a:xfrm>
        </p:grpSpPr>
        <p:grpSp>
          <p:nvGrpSpPr>
            <p:cNvPr id="20504" name="Group 29"/>
            <p:cNvGrpSpPr>
              <a:grpSpLocks/>
            </p:cNvGrpSpPr>
            <p:nvPr/>
          </p:nvGrpSpPr>
          <p:grpSpPr bwMode="auto">
            <a:xfrm>
              <a:off x="8118500" y="815965"/>
              <a:ext cx="1025525" cy="534988"/>
              <a:chOff x="5019" y="1716"/>
              <a:chExt cx="646" cy="337"/>
            </a:xfrm>
          </p:grpSpPr>
          <p:sp>
            <p:nvSpPr>
              <p:cNvPr id="20507" name="Text Box 30"/>
              <p:cNvSpPr txBox="1">
                <a:spLocks noChangeArrowheads="1"/>
              </p:cNvSpPr>
              <p:nvPr/>
            </p:nvSpPr>
            <p:spPr bwMode="auto">
              <a:xfrm>
                <a:off x="5019" y="1716"/>
                <a:ext cx="64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K    (m)</a:t>
                </a:r>
              </a:p>
            </p:txBody>
          </p:sp>
          <p:sp>
            <p:nvSpPr>
              <p:cNvPr id="20508" name="Text Box 31"/>
              <p:cNvSpPr txBox="1">
                <a:spLocks noChangeArrowheads="1"/>
              </p:cNvSpPr>
              <p:nvPr/>
            </p:nvSpPr>
            <p:spPr bwMode="auto">
              <a:xfrm>
                <a:off x="5147" y="1877"/>
                <a:ext cx="245" cy="1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200">
                    <a:solidFill>
                      <a:srgbClr val="FF0000"/>
                    </a:solidFill>
                    <a:latin typeface="Comic Sans MS" pitchFamily="64" charset="0"/>
                  </a:rPr>
                  <a:t>Σ</a:t>
                </a:r>
                <a:r>
                  <a:rPr lang="en-US" sz="1200">
                    <a:solidFill>
                      <a:srgbClr val="FF0000"/>
                    </a:solidFill>
                    <a:latin typeface="Comic Sans MS" pitchFamily="64" charset="0"/>
                  </a:rPr>
                  <a:t>-</a:t>
                </a:r>
                <a:r>
                  <a:rPr lang="el-GR" sz="1200">
                    <a:solidFill>
                      <a:srgbClr val="FF0000"/>
                    </a:solidFill>
                    <a:latin typeface="Comic Sans MS" pitchFamily="64" charset="0"/>
                  </a:rPr>
                  <a:t>Μ</a:t>
                </a:r>
                <a:endParaRPr lang="en-US" sz="12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</p:grpSp>
        <p:sp>
          <p:nvSpPr>
            <p:cNvPr id="20505" name="Text Box 32"/>
            <p:cNvSpPr txBox="1">
              <a:spLocks noChangeArrowheads="1"/>
            </p:cNvSpPr>
            <p:nvPr/>
          </p:nvSpPr>
          <p:spPr bwMode="auto">
            <a:xfrm>
              <a:off x="7062019" y="785794"/>
              <a:ext cx="2307341" cy="463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m = K</a:t>
              </a:r>
              <a:r>
                <a:rPr lang="el-GR" sz="2000">
                  <a:solidFill>
                    <a:srgbClr val="FF0000"/>
                  </a:solidFill>
                  <a:latin typeface="Comic Sans MS" pitchFamily="64" charset="0"/>
                </a:rPr>
                <a:t> </a:t>
              </a: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 </a:t>
              </a:r>
              <a:r>
                <a:rPr lang="el-GR" sz="2000">
                  <a:solidFill>
                    <a:srgbClr val="FF0000"/>
                  </a:solidFill>
                  <a:latin typeface="Comic Sans MS" pitchFamily="64" charset="0"/>
                </a:rPr>
                <a:t> </a:t>
              </a: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(</a:t>
              </a: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 </a:t>
              </a:r>
              <a:r>
                <a:rPr lang="el-GR" sz="2000">
                  <a:solidFill>
                    <a:srgbClr val="FF0000"/>
                  </a:solidFill>
                  <a:latin typeface="Comic Sans MS" pitchFamily="64" charset="0"/>
                </a:rPr>
                <a:t> </a:t>
              </a: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       </a:t>
              </a: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  )</a:t>
              </a: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 </a:t>
              </a:r>
            </a:p>
          </p:txBody>
        </p:sp>
        <p:sp>
          <p:nvSpPr>
            <p:cNvPr id="20506" name="Text Box 33"/>
            <p:cNvSpPr txBox="1">
              <a:spLocks noChangeArrowheads="1"/>
            </p:cNvSpPr>
            <p:nvPr/>
          </p:nvSpPr>
          <p:spPr bwMode="auto">
            <a:xfrm>
              <a:off x="7752394" y="1071546"/>
              <a:ext cx="491434" cy="27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200">
                  <a:solidFill>
                    <a:srgbClr val="FF0000"/>
                  </a:solidFill>
                  <a:latin typeface="Comic Sans MS" pitchFamily="64" charset="0"/>
                </a:rPr>
                <a:t>Σ</a:t>
              </a:r>
              <a:r>
                <a:rPr lang="en-US" sz="1200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  <a:r>
                <a:rPr lang="el-GR" sz="1200">
                  <a:solidFill>
                    <a:srgbClr val="FF0000"/>
                  </a:solidFill>
                  <a:latin typeface="Comic Sans MS" pitchFamily="64" charset="0"/>
                </a:rPr>
                <a:t>Μ</a:t>
              </a:r>
              <a:endParaRPr lang="en-US" sz="12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sp>
        <p:nvSpPr>
          <p:cNvPr id="20502" name="Rectangle 5"/>
          <p:cNvSpPr>
            <a:spLocks noChangeArrowheads="1"/>
          </p:cNvSpPr>
          <p:nvPr/>
        </p:nvSpPr>
        <p:spPr bwMode="auto">
          <a:xfrm>
            <a:off x="5286375" y="2571750"/>
            <a:ext cx="1643063" cy="1103313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Αλγόριθμος </a:t>
            </a:r>
          </a:p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Αποκρυπτο-</a:t>
            </a:r>
          </a:p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γράφησης</a:t>
            </a:r>
            <a:endParaRPr lang="el-GR" sz="2000"/>
          </a:p>
        </p:txBody>
      </p:sp>
      <p:sp>
        <p:nvSpPr>
          <p:cNvPr id="20503" name="Rectangle 5"/>
          <p:cNvSpPr>
            <a:spLocks noChangeArrowheads="1"/>
          </p:cNvSpPr>
          <p:nvPr/>
        </p:nvSpPr>
        <p:spPr bwMode="auto">
          <a:xfrm>
            <a:off x="1928813" y="2571750"/>
            <a:ext cx="1643062" cy="1103313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Αλγόριθμος </a:t>
            </a:r>
          </a:p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κρυπτο-</a:t>
            </a:r>
          </a:p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γράφησης</a:t>
            </a:r>
            <a:endParaRPr lang="el-GR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3413" cy="455613"/>
          </a:xfrm>
        </p:spPr>
        <p:txBody>
          <a:bodyPr/>
          <a:lstStyle/>
          <a:p>
            <a:pPr algn="l">
              <a:defRPr/>
            </a:pPr>
            <a:fld id="{D76DBED0-6B2E-4C4B-98E7-099F64D6CA36}" type="slidenum">
              <a:rPr lang="en-US" smtClean="0">
                <a:latin typeface="Times New Roman" pitchFamily="16" charset="0"/>
              </a:rPr>
              <a:pPr algn="l">
                <a:defRPr/>
              </a:pPr>
              <a:t>16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2875"/>
            <a:ext cx="8569325" cy="1311275"/>
          </a:xfrm>
        </p:spPr>
        <p:txBody>
          <a:bodyPr/>
          <a:lstStyle/>
          <a:p>
            <a:r>
              <a:rPr lang="el-GR" sz="3600" smtClean="0"/>
              <a:t>Δύο τύποι συμμετρικής κρυπτογράφησης</a:t>
            </a:r>
            <a:endParaRPr lang="en-US" sz="360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Stream ciphers</a:t>
            </a:r>
          </a:p>
          <a:p>
            <a:pPr lvl="1"/>
            <a:r>
              <a:rPr lang="el-GR" smtClean="0">
                <a:solidFill>
                  <a:srgbClr val="00B050"/>
                </a:solidFill>
              </a:rPr>
              <a:t>Κρυπτογράφηση ενός </a:t>
            </a:r>
            <a:r>
              <a:rPr lang="en-US" smtClean="0">
                <a:solidFill>
                  <a:srgbClr val="00B050"/>
                </a:solidFill>
              </a:rPr>
              <a:t>bit </a:t>
            </a:r>
            <a:r>
              <a:rPr lang="el-GR" smtClean="0">
                <a:solidFill>
                  <a:srgbClr val="00B050"/>
                </a:solidFill>
              </a:rPr>
              <a:t>τη φορά</a:t>
            </a:r>
            <a:endParaRPr lang="en-US" smtClean="0">
              <a:solidFill>
                <a:srgbClr val="00B050"/>
              </a:solidFill>
            </a:endParaRPr>
          </a:p>
          <a:p>
            <a:r>
              <a:rPr lang="en-US" smtClean="0"/>
              <a:t>Block ciphers</a:t>
            </a:r>
          </a:p>
          <a:p>
            <a:pPr lvl="1"/>
            <a:r>
              <a:rPr lang="el-GR" smtClean="0">
                <a:solidFill>
                  <a:srgbClr val="00B050"/>
                </a:solidFill>
              </a:rPr>
              <a:t>Διαχωρισμός καθαρού κειμένου σε κομμάτια (ίσου μεγέθους)</a:t>
            </a:r>
            <a:endParaRPr lang="en-US" smtClean="0">
              <a:solidFill>
                <a:srgbClr val="00B050"/>
              </a:solidFill>
            </a:endParaRPr>
          </a:p>
          <a:p>
            <a:pPr lvl="1"/>
            <a:r>
              <a:rPr lang="el-GR" smtClean="0">
                <a:solidFill>
                  <a:srgbClr val="00B050"/>
                </a:solidFill>
              </a:rPr>
              <a:t>Κρυπτογράφηση κάθε κομματιού σα μονάδα</a:t>
            </a:r>
            <a:endParaRPr lang="en-US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3413" cy="455613"/>
          </a:xfrm>
        </p:spPr>
        <p:txBody>
          <a:bodyPr/>
          <a:lstStyle/>
          <a:p>
            <a:pPr algn="l">
              <a:defRPr/>
            </a:pPr>
            <a:fld id="{E99EEE28-D5E1-4B85-899B-D56CD07C527B}" type="slidenum">
              <a:rPr lang="en-US" smtClean="0">
                <a:latin typeface="Times New Roman" pitchFamily="16" charset="0"/>
              </a:rPr>
              <a:pPr algn="l">
                <a:defRPr/>
              </a:pPr>
              <a:t>17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 Ciphers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73238"/>
            <a:ext cx="7772400" cy="4475162"/>
          </a:xfrm>
        </p:spPr>
        <p:txBody>
          <a:bodyPr/>
          <a:lstStyle/>
          <a:p>
            <a:r>
              <a:rPr lang="el-GR" sz="2400" smtClean="0"/>
              <a:t>Συνδύασε κάθε </a:t>
            </a:r>
            <a:r>
              <a:rPr lang="en-US" sz="2400" smtClean="0"/>
              <a:t>bit </a:t>
            </a:r>
            <a:r>
              <a:rPr lang="el-GR" sz="2400" smtClean="0"/>
              <a:t>ενός </a:t>
            </a:r>
            <a:r>
              <a:rPr lang="en-US" sz="2400" smtClean="0"/>
              <a:t>keystream </a:t>
            </a:r>
            <a:r>
              <a:rPr lang="el-GR" sz="2400" smtClean="0"/>
              <a:t>με κάθε </a:t>
            </a:r>
            <a:r>
              <a:rPr lang="en-US" sz="2400" smtClean="0"/>
              <a:t>bit </a:t>
            </a:r>
            <a:r>
              <a:rPr lang="el-GR" sz="2400" smtClean="0"/>
              <a:t>καθαρού κειμένου</a:t>
            </a:r>
            <a:endParaRPr lang="en-US" sz="2400" smtClean="0"/>
          </a:p>
          <a:p>
            <a:r>
              <a:rPr lang="en-US" sz="2400" smtClean="0"/>
              <a:t>m(i) = ith bit </a:t>
            </a:r>
            <a:r>
              <a:rPr lang="el-GR" sz="2400" smtClean="0"/>
              <a:t>του μηνύματος</a:t>
            </a:r>
            <a:endParaRPr lang="en-US" sz="2400" smtClean="0">
              <a:sym typeface="Symbol" pitchFamily="18" charset="2"/>
            </a:endParaRPr>
          </a:p>
          <a:p>
            <a:r>
              <a:rPr lang="en-US" sz="2400" smtClean="0"/>
              <a:t>ks(i) = ith bit </a:t>
            </a:r>
            <a:r>
              <a:rPr lang="el-GR" sz="2400" smtClean="0"/>
              <a:t>του </a:t>
            </a:r>
            <a:r>
              <a:rPr lang="en-US" sz="2400" smtClean="0"/>
              <a:t>keystream</a:t>
            </a:r>
          </a:p>
          <a:p>
            <a:r>
              <a:rPr lang="en-US" sz="2400" smtClean="0"/>
              <a:t>c(i) = ith bit </a:t>
            </a:r>
            <a:r>
              <a:rPr lang="el-GR" sz="2400" smtClean="0"/>
              <a:t>του κρυπτοκειμένου</a:t>
            </a:r>
            <a:endParaRPr lang="en-US" sz="2400" smtClean="0"/>
          </a:p>
          <a:p>
            <a:r>
              <a:rPr lang="en-US" sz="2400" smtClean="0"/>
              <a:t>c(i) = ks(i) </a:t>
            </a:r>
            <a:r>
              <a:rPr lang="en-US" sz="2400" smtClean="0">
                <a:sym typeface="Symbol" pitchFamily="18" charset="2"/>
              </a:rPr>
              <a:t></a:t>
            </a:r>
            <a:r>
              <a:rPr lang="en-US" sz="2400" smtClean="0"/>
              <a:t> m(i)   (</a:t>
            </a:r>
            <a:r>
              <a:rPr lang="en-US" sz="2400" smtClean="0">
                <a:sym typeface="Symbol" pitchFamily="18" charset="2"/>
              </a:rPr>
              <a:t></a:t>
            </a:r>
            <a:r>
              <a:rPr lang="en-US" sz="2400" smtClean="0"/>
              <a:t> = exclusive or)</a:t>
            </a:r>
          </a:p>
          <a:p>
            <a:r>
              <a:rPr lang="en-US" sz="2400" smtClean="0"/>
              <a:t>m(i) = ks(i) </a:t>
            </a:r>
            <a:r>
              <a:rPr lang="en-US" sz="2400" smtClean="0">
                <a:sym typeface="Symbol" pitchFamily="18" charset="2"/>
              </a:rPr>
              <a:t></a:t>
            </a:r>
            <a:r>
              <a:rPr lang="en-US" sz="2400" smtClean="0"/>
              <a:t> c(i) </a:t>
            </a: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5867400" y="1190625"/>
            <a:ext cx="1585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pseudo random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3413" cy="455613"/>
          </a:xfrm>
        </p:spPr>
        <p:txBody>
          <a:bodyPr/>
          <a:lstStyle/>
          <a:p>
            <a:pPr algn="l">
              <a:defRPr/>
            </a:pPr>
            <a:fld id="{7AE9A032-4949-4D13-BB7A-351BFA808089}" type="slidenum">
              <a:rPr lang="en-US" smtClean="0">
                <a:latin typeface="Times New Roman" pitchFamily="16" charset="0"/>
              </a:rPr>
              <a:pPr algn="l">
                <a:defRPr/>
              </a:pPr>
              <a:t>18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 ciphers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2590800"/>
          </a:xfrm>
        </p:spPr>
        <p:txBody>
          <a:bodyPr/>
          <a:lstStyle/>
          <a:p>
            <a:r>
              <a:rPr lang="el-GR" smtClean="0"/>
              <a:t>Το μήνυμα κρυπτογραφείται σε </a:t>
            </a:r>
            <a:r>
              <a:rPr lang="en-US" smtClean="0"/>
              <a:t>blocks</a:t>
            </a:r>
            <a:r>
              <a:rPr lang="el-GR" smtClean="0"/>
              <a:t> των</a:t>
            </a:r>
            <a:r>
              <a:rPr lang="en-US" smtClean="0"/>
              <a:t> k bits (</a:t>
            </a:r>
            <a:r>
              <a:rPr lang="el-GR" smtClean="0"/>
              <a:t>π.χ.</a:t>
            </a:r>
            <a:r>
              <a:rPr lang="en-US" smtClean="0"/>
              <a:t>, 64-bit blocks).</a:t>
            </a:r>
          </a:p>
          <a:p>
            <a:r>
              <a:rPr lang="en-US" smtClean="0"/>
              <a:t>1-</a:t>
            </a:r>
            <a:r>
              <a:rPr lang="el-GR" smtClean="0"/>
              <a:t>προς</a:t>
            </a:r>
            <a:r>
              <a:rPr lang="en-US" smtClean="0"/>
              <a:t>-1 mapping</a:t>
            </a:r>
            <a:endParaRPr lang="el-GR" smtClean="0"/>
          </a:p>
          <a:p>
            <a:endParaRPr lang="en-US" smtClean="0"/>
          </a:p>
          <a:p>
            <a:pPr>
              <a:buFont typeface="ZapfDingbats" pitchFamily="80" charset="2"/>
              <a:buNone/>
            </a:pPr>
            <a:r>
              <a:rPr lang="el-GR" u="sng" smtClean="0">
                <a:solidFill>
                  <a:srgbClr val="FF0000"/>
                </a:solidFill>
              </a:rPr>
              <a:t>Παράδειγμα με</a:t>
            </a:r>
            <a:r>
              <a:rPr lang="en-US" u="sng" smtClean="0">
                <a:solidFill>
                  <a:srgbClr val="FF0000"/>
                </a:solidFill>
              </a:rPr>
              <a:t> k=3:</a:t>
            </a:r>
          </a:p>
          <a:p>
            <a:endParaRPr lang="en-US" smtClean="0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371600" y="4114800"/>
            <a:ext cx="1831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u="sng">
                <a:solidFill>
                  <a:schemeClr val="tx1"/>
                </a:solidFill>
              </a:rPr>
              <a:t>input</a:t>
            </a:r>
            <a:r>
              <a:rPr lang="en-US">
                <a:solidFill>
                  <a:schemeClr val="tx1"/>
                </a:solidFill>
              </a:rPr>
              <a:t>   </a:t>
            </a:r>
            <a:r>
              <a:rPr lang="en-US" u="sng">
                <a:solidFill>
                  <a:schemeClr val="tx1"/>
                </a:solidFill>
              </a:rPr>
              <a:t>output</a:t>
            </a: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000      110</a:t>
            </a: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001       111</a:t>
            </a: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010       101</a:t>
            </a: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011       100</a:t>
            </a:r>
          </a:p>
          <a:p>
            <a:pPr marL="457200" indent="-457200"/>
            <a:endParaRPr lang="en-US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4419600" y="4191000"/>
            <a:ext cx="1831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u="sng">
                <a:solidFill>
                  <a:schemeClr val="tx1"/>
                </a:solidFill>
              </a:rPr>
              <a:t>input</a:t>
            </a:r>
            <a:r>
              <a:rPr lang="en-US">
                <a:solidFill>
                  <a:schemeClr val="tx1"/>
                </a:solidFill>
              </a:rPr>
              <a:t>   </a:t>
            </a:r>
            <a:r>
              <a:rPr lang="en-US" u="sng">
                <a:solidFill>
                  <a:schemeClr val="tx1"/>
                </a:solidFill>
              </a:rPr>
              <a:t>output</a:t>
            </a: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100      011</a:t>
            </a: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101       010</a:t>
            </a: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110       000</a:t>
            </a: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111       001</a:t>
            </a:r>
          </a:p>
          <a:p>
            <a:pPr marL="457200" indent="-4572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392113" y="328613"/>
            <a:ext cx="3927475" cy="1143000"/>
          </a:xfrm>
        </p:spPr>
        <p:txBody>
          <a:bodyPr/>
          <a:lstStyle/>
          <a:p>
            <a:r>
              <a:rPr lang="el-GR" sz="3600" smtClean="0"/>
              <a:t>Κρυπτογραφικοί αλγόριθμοι δέσμης (</a:t>
            </a:r>
            <a:r>
              <a:rPr lang="en-US" sz="3600" smtClean="0"/>
              <a:t>Block Cipher</a:t>
            </a:r>
            <a:r>
              <a:rPr lang="el-GR" sz="3600" smtClean="0"/>
              <a:t>)</a:t>
            </a:r>
            <a:endParaRPr lang="en-US" smtClean="0"/>
          </a:p>
        </p:txBody>
      </p:sp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4400550" y="1157288"/>
            <a:ext cx="3532188" cy="2428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64-bit input</a:t>
            </a:r>
          </a:p>
        </p:txBody>
      </p:sp>
      <p:grpSp>
        <p:nvGrpSpPr>
          <p:cNvPr id="24580" name="Group 12"/>
          <p:cNvGrpSpPr>
            <a:grpSpLocks/>
          </p:cNvGrpSpPr>
          <p:nvPr/>
        </p:nvGrpSpPr>
        <p:grpSpPr bwMode="auto">
          <a:xfrm>
            <a:off x="3736975" y="2178050"/>
            <a:ext cx="379413" cy="357188"/>
            <a:chOff x="2276" y="1978"/>
            <a:chExt cx="239" cy="225"/>
          </a:xfrm>
        </p:grpSpPr>
        <p:sp>
          <p:nvSpPr>
            <p:cNvPr id="24666" name="Oval 13"/>
            <p:cNvSpPr>
              <a:spLocks noChangeArrowheads="1"/>
            </p:cNvSpPr>
            <p:nvPr/>
          </p:nvSpPr>
          <p:spPr bwMode="auto">
            <a:xfrm>
              <a:off x="2276" y="1978"/>
              <a:ext cx="232" cy="2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4667" name="Text Box 14"/>
            <p:cNvSpPr txBox="1">
              <a:spLocks noChangeArrowheads="1"/>
            </p:cNvSpPr>
            <p:nvPr/>
          </p:nvSpPr>
          <p:spPr bwMode="auto">
            <a:xfrm>
              <a:off x="2279" y="2000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mic Sans MS" pitchFamily="64" charset="0"/>
                </a:rPr>
                <a:t>T</a:t>
              </a:r>
              <a:r>
                <a:rPr lang="en-US" sz="1400" baseline="-25000">
                  <a:solidFill>
                    <a:schemeClr val="tx1"/>
                  </a:solidFill>
                  <a:latin typeface="Comic Sans MS" pitchFamily="64" charset="0"/>
                </a:rPr>
                <a:t>1</a:t>
              </a:r>
            </a:p>
          </p:txBody>
        </p:sp>
      </p:grpSp>
      <p:sp>
        <p:nvSpPr>
          <p:cNvPr id="24581" name="Rectangle 15"/>
          <p:cNvSpPr>
            <a:spLocks noChangeArrowheads="1"/>
          </p:cNvSpPr>
          <p:nvPr/>
        </p:nvSpPr>
        <p:spPr bwMode="auto">
          <a:xfrm>
            <a:off x="3671888" y="1690688"/>
            <a:ext cx="506412" cy="242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8bits</a:t>
            </a:r>
          </a:p>
        </p:txBody>
      </p:sp>
      <p:sp>
        <p:nvSpPr>
          <p:cNvPr id="24582" name="Rectangle 16"/>
          <p:cNvSpPr>
            <a:spLocks noChangeArrowheads="1"/>
          </p:cNvSpPr>
          <p:nvPr/>
        </p:nvSpPr>
        <p:spPr bwMode="auto">
          <a:xfrm>
            <a:off x="3663950" y="2781300"/>
            <a:ext cx="506413" cy="242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 bits</a:t>
            </a:r>
          </a:p>
        </p:txBody>
      </p:sp>
      <p:sp>
        <p:nvSpPr>
          <p:cNvPr id="24583" name="Line 17"/>
          <p:cNvSpPr>
            <a:spLocks noChangeShapeType="1"/>
          </p:cNvSpPr>
          <p:nvPr/>
        </p:nvSpPr>
        <p:spPr bwMode="auto">
          <a:xfrm>
            <a:off x="3910013" y="19319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84" name="Line 18"/>
          <p:cNvSpPr>
            <a:spLocks noChangeShapeType="1"/>
          </p:cNvSpPr>
          <p:nvPr/>
        </p:nvSpPr>
        <p:spPr bwMode="auto">
          <a:xfrm>
            <a:off x="3908425" y="255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85" name="Rectangle 19"/>
          <p:cNvSpPr>
            <a:spLocks noChangeArrowheads="1"/>
          </p:cNvSpPr>
          <p:nvPr/>
        </p:nvSpPr>
        <p:spPr bwMode="auto">
          <a:xfrm>
            <a:off x="4359275" y="1690688"/>
            <a:ext cx="506413" cy="242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8bits</a:t>
            </a:r>
          </a:p>
        </p:txBody>
      </p:sp>
      <p:sp>
        <p:nvSpPr>
          <p:cNvPr id="24586" name="Rectangle 20"/>
          <p:cNvSpPr>
            <a:spLocks noChangeArrowheads="1"/>
          </p:cNvSpPr>
          <p:nvPr/>
        </p:nvSpPr>
        <p:spPr bwMode="auto">
          <a:xfrm>
            <a:off x="4351338" y="2781300"/>
            <a:ext cx="506412" cy="242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 bits</a:t>
            </a:r>
          </a:p>
        </p:txBody>
      </p:sp>
      <p:sp>
        <p:nvSpPr>
          <p:cNvPr id="24587" name="Line 21"/>
          <p:cNvSpPr>
            <a:spLocks noChangeShapeType="1"/>
          </p:cNvSpPr>
          <p:nvPr/>
        </p:nvSpPr>
        <p:spPr bwMode="auto">
          <a:xfrm>
            <a:off x="4597400" y="19319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88" name="Line 22"/>
          <p:cNvSpPr>
            <a:spLocks noChangeShapeType="1"/>
          </p:cNvSpPr>
          <p:nvPr/>
        </p:nvSpPr>
        <p:spPr bwMode="auto">
          <a:xfrm>
            <a:off x="4595813" y="255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89" name="Rectangle 23"/>
          <p:cNvSpPr>
            <a:spLocks noChangeArrowheads="1"/>
          </p:cNvSpPr>
          <p:nvPr/>
        </p:nvSpPr>
        <p:spPr bwMode="auto">
          <a:xfrm>
            <a:off x="4997450" y="1690688"/>
            <a:ext cx="504825" cy="242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8bits</a:t>
            </a:r>
          </a:p>
        </p:txBody>
      </p:sp>
      <p:sp>
        <p:nvSpPr>
          <p:cNvPr id="24590" name="Rectangle 24"/>
          <p:cNvSpPr>
            <a:spLocks noChangeArrowheads="1"/>
          </p:cNvSpPr>
          <p:nvPr/>
        </p:nvSpPr>
        <p:spPr bwMode="auto">
          <a:xfrm>
            <a:off x="4989513" y="2781300"/>
            <a:ext cx="504825" cy="242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 bits</a:t>
            </a:r>
          </a:p>
        </p:txBody>
      </p:sp>
      <p:sp>
        <p:nvSpPr>
          <p:cNvPr id="24591" name="Line 25"/>
          <p:cNvSpPr>
            <a:spLocks noChangeShapeType="1"/>
          </p:cNvSpPr>
          <p:nvPr/>
        </p:nvSpPr>
        <p:spPr bwMode="auto">
          <a:xfrm>
            <a:off x="5233988" y="19319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92" name="Line 26"/>
          <p:cNvSpPr>
            <a:spLocks noChangeShapeType="1"/>
          </p:cNvSpPr>
          <p:nvPr/>
        </p:nvSpPr>
        <p:spPr bwMode="auto">
          <a:xfrm>
            <a:off x="5232400" y="255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5634038" y="1690688"/>
            <a:ext cx="506412" cy="242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8bits</a:t>
            </a:r>
          </a:p>
        </p:txBody>
      </p:sp>
      <p:sp>
        <p:nvSpPr>
          <p:cNvPr id="24594" name="Rectangle 28"/>
          <p:cNvSpPr>
            <a:spLocks noChangeArrowheads="1"/>
          </p:cNvSpPr>
          <p:nvPr/>
        </p:nvSpPr>
        <p:spPr bwMode="auto">
          <a:xfrm>
            <a:off x="5626100" y="2781300"/>
            <a:ext cx="506413" cy="242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 bits</a:t>
            </a:r>
          </a:p>
        </p:txBody>
      </p:sp>
      <p:sp>
        <p:nvSpPr>
          <p:cNvPr id="24595" name="Line 29"/>
          <p:cNvSpPr>
            <a:spLocks noChangeShapeType="1"/>
          </p:cNvSpPr>
          <p:nvPr/>
        </p:nvSpPr>
        <p:spPr bwMode="auto">
          <a:xfrm>
            <a:off x="5872163" y="19319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96" name="Line 30"/>
          <p:cNvSpPr>
            <a:spLocks noChangeShapeType="1"/>
          </p:cNvSpPr>
          <p:nvPr/>
        </p:nvSpPr>
        <p:spPr bwMode="auto">
          <a:xfrm>
            <a:off x="5870575" y="255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97" name="Rectangle 31"/>
          <p:cNvSpPr>
            <a:spLocks noChangeArrowheads="1"/>
          </p:cNvSpPr>
          <p:nvPr/>
        </p:nvSpPr>
        <p:spPr bwMode="auto">
          <a:xfrm>
            <a:off x="7546975" y="1690688"/>
            <a:ext cx="506413" cy="242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8bits</a:t>
            </a:r>
          </a:p>
        </p:txBody>
      </p:sp>
      <p:sp>
        <p:nvSpPr>
          <p:cNvPr id="24598" name="Rectangle 32"/>
          <p:cNvSpPr>
            <a:spLocks noChangeArrowheads="1"/>
          </p:cNvSpPr>
          <p:nvPr/>
        </p:nvSpPr>
        <p:spPr bwMode="auto">
          <a:xfrm>
            <a:off x="7539038" y="2781300"/>
            <a:ext cx="506412" cy="242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 bits</a:t>
            </a:r>
          </a:p>
        </p:txBody>
      </p:sp>
      <p:sp>
        <p:nvSpPr>
          <p:cNvPr id="24599" name="Line 33"/>
          <p:cNvSpPr>
            <a:spLocks noChangeShapeType="1"/>
          </p:cNvSpPr>
          <p:nvPr/>
        </p:nvSpPr>
        <p:spPr bwMode="auto">
          <a:xfrm>
            <a:off x="7785100" y="19319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00" name="Line 34"/>
          <p:cNvSpPr>
            <a:spLocks noChangeShapeType="1"/>
          </p:cNvSpPr>
          <p:nvPr/>
        </p:nvSpPr>
        <p:spPr bwMode="auto">
          <a:xfrm>
            <a:off x="7783513" y="255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01" name="Rectangle 35"/>
          <p:cNvSpPr>
            <a:spLocks noChangeArrowheads="1"/>
          </p:cNvSpPr>
          <p:nvPr/>
        </p:nvSpPr>
        <p:spPr bwMode="auto">
          <a:xfrm>
            <a:off x="6910388" y="1690688"/>
            <a:ext cx="506412" cy="242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8bits</a:t>
            </a:r>
          </a:p>
        </p:txBody>
      </p:sp>
      <p:sp>
        <p:nvSpPr>
          <p:cNvPr id="24602" name="Rectangle 36"/>
          <p:cNvSpPr>
            <a:spLocks noChangeArrowheads="1"/>
          </p:cNvSpPr>
          <p:nvPr/>
        </p:nvSpPr>
        <p:spPr bwMode="auto">
          <a:xfrm>
            <a:off x="6902450" y="2781300"/>
            <a:ext cx="506413" cy="242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 bits</a:t>
            </a:r>
          </a:p>
        </p:txBody>
      </p:sp>
      <p:sp>
        <p:nvSpPr>
          <p:cNvPr id="24603" name="Line 37"/>
          <p:cNvSpPr>
            <a:spLocks noChangeShapeType="1"/>
          </p:cNvSpPr>
          <p:nvPr/>
        </p:nvSpPr>
        <p:spPr bwMode="auto">
          <a:xfrm>
            <a:off x="7148513" y="19319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04" name="Line 38"/>
          <p:cNvSpPr>
            <a:spLocks noChangeShapeType="1"/>
          </p:cNvSpPr>
          <p:nvPr/>
        </p:nvSpPr>
        <p:spPr bwMode="auto">
          <a:xfrm>
            <a:off x="7146925" y="255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05" name="Rectangle 39"/>
          <p:cNvSpPr>
            <a:spLocks noChangeArrowheads="1"/>
          </p:cNvSpPr>
          <p:nvPr/>
        </p:nvSpPr>
        <p:spPr bwMode="auto">
          <a:xfrm>
            <a:off x="6272213" y="1690688"/>
            <a:ext cx="506412" cy="242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8bits</a:t>
            </a:r>
          </a:p>
        </p:txBody>
      </p:sp>
      <p:sp>
        <p:nvSpPr>
          <p:cNvPr id="24606" name="Rectangle 40"/>
          <p:cNvSpPr>
            <a:spLocks noChangeArrowheads="1"/>
          </p:cNvSpPr>
          <p:nvPr/>
        </p:nvSpPr>
        <p:spPr bwMode="auto">
          <a:xfrm>
            <a:off x="6264275" y="2781300"/>
            <a:ext cx="506413" cy="242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 bits</a:t>
            </a:r>
          </a:p>
        </p:txBody>
      </p:sp>
      <p:sp>
        <p:nvSpPr>
          <p:cNvPr id="24607" name="Line 41"/>
          <p:cNvSpPr>
            <a:spLocks noChangeShapeType="1"/>
          </p:cNvSpPr>
          <p:nvPr/>
        </p:nvSpPr>
        <p:spPr bwMode="auto">
          <a:xfrm>
            <a:off x="6510338" y="19319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08" name="Line 42"/>
          <p:cNvSpPr>
            <a:spLocks noChangeShapeType="1"/>
          </p:cNvSpPr>
          <p:nvPr/>
        </p:nvSpPr>
        <p:spPr bwMode="auto">
          <a:xfrm>
            <a:off x="6508750" y="255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09" name="Rectangle 43"/>
          <p:cNvSpPr>
            <a:spLocks noChangeArrowheads="1"/>
          </p:cNvSpPr>
          <p:nvPr/>
        </p:nvSpPr>
        <p:spPr bwMode="auto">
          <a:xfrm>
            <a:off x="8185150" y="1690688"/>
            <a:ext cx="506413" cy="242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8bits</a:t>
            </a:r>
          </a:p>
        </p:txBody>
      </p:sp>
      <p:sp>
        <p:nvSpPr>
          <p:cNvPr id="24610" name="Rectangle 44"/>
          <p:cNvSpPr>
            <a:spLocks noChangeArrowheads="1"/>
          </p:cNvSpPr>
          <p:nvPr/>
        </p:nvSpPr>
        <p:spPr bwMode="auto">
          <a:xfrm>
            <a:off x="8177213" y="2781300"/>
            <a:ext cx="506412" cy="242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8 bits</a:t>
            </a:r>
          </a:p>
        </p:txBody>
      </p:sp>
      <p:sp>
        <p:nvSpPr>
          <p:cNvPr id="24611" name="Line 45"/>
          <p:cNvSpPr>
            <a:spLocks noChangeShapeType="1"/>
          </p:cNvSpPr>
          <p:nvPr/>
        </p:nvSpPr>
        <p:spPr bwMode="auto">
          <a:xfrm>
            <a:off x="8423275" y="19319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12" name="Line 46"/>
          <p:cNvSpPr>
            <a:spLocks noChangeShapeType="1"/>
          </p:cNvSpPr>
          <p:nvPr/>
        </p:nvSpPr>
        <p:spPr bwMode="auto">
          <a:xfrm>
            <a:off x="8421688" y="255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13" name="Rectangle 47"/>
          <p:cNvSpPr>
            <a:spLocks noChangeArrowheads="1"/>
          </p:cNvSpPr>
          <p:nvPr/>
        </p:nvSpPr>
        <p:spPr bwMode="auto">
          <a:xfrm>
            <a:off x="4449763" y="3341688"/>
            <a:ext cx="3532187" cy="242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64-bit scrambler</a:t>
            </a:r>
          </a:p>
        </p:txBody>
      </p:sp>
      <p:sp>
        <p:nvSpPr>
          <p:cNvPr id="24614" name="Rectangle 48"/>
          <p:cNvSpPr>
            <a:spLocks noChangeArrowheads="1"/>
          </p:cNvSpPr>
          <p:nvPr/>
        </p:nvSpPr>
        <p:spPr bwMode="auto">
          <a:xfrm>
            <a:off x="4449763" y="4246563"/>
            <a:ext cx="3532187" cy="2444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64-bit output</a:t>
            </a:r>
          </a:p>
        </p:txBody>
      </p:sp>
      <p:sp>
        <p:nvSpPr>
          <p:cNvPr id="24615" name="Line 49"/>
          <p:cNvSpPr>
            <a:spLocks noChangeShapeType="1"/>
          </p:cNvSpPr>
          <p:nvPr/>
        </p:nvSpPr>
        <p:spPr bwMode="auto">
          <a:xfrm>
            <a:off x="4743450" y="3608388"/>
            <a:ext cx="1968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16" name="Line 50"/>
          <p:cNvSpPr>
            <a:spLocks noChangeShapeType="1"/>
          </p:cNvSpPr>
          <p:nvPr/>
        </p:nvSpPr>
        <p:spPr bwMode="auto">
          <a:xfrm flipH="1">
            <a:off x="4743450" y="3608388"/>
            <a:ext cx="5397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17" name="Line 51"/>
          <p:cNvSpPr>
            <a:spLocks noChangeShapeType="1"/>
          </p:cNvSpPr>
          <p:nvPr/>
        </p:nvSpPr>
        <p:spPr bwMode="auto">
          <a:xfrm flipH="1">
            <a:off x="5086350" y="3608388"/>
            <a:ext cx="588963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18" name="Line 52"/>
          <p:cNvSpPr>
            <a:spLocks noChangeShapeType="1"/>
          </p:cNvSpPr>
          <p:nvPr/>
        </p:nvSpPr>
        <p:spPr bwMode="auto">
          <a:xfrm>
            <a:off x="5480050" y="3608388"/>
            <a:ext cx="1460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19" name="Line 53"/>
          <p:cNvSpPr>
            <a:spLocks noChangeShapeType="1"/>
          </p:cNvSpPr>
          <p:nvPr/>
        </p:nvSpPr>
        <p:spPr bwMode="auto">
          <a:xfrm flipH="1">
            <a:off x="5822950" y="3608388"/>
            <a:ext cx="1968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20" name="Line 54"/>
          <p:cNvSpPr>
            <a:spLocks noChangeShapeType="1"/>
          </p:cNvSpPr>
          <p:nvPr/>
        </p:nvSpPr>
        <p:spPr bwMode="auto">
          <a:xfrm>
            <a:off x="5921375" y="3608388"/>
            <a:ext cx="833438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21" name="Line 55"/>
          <p:cNvSpPr>
            <a:spLocks noChangeShapeType="1"/>
          </p:cNvSpPr>
          <p:nvPr/>
        </p:nvSpPr>
        <p:spPr bwMode="auto">
          <a:xfrm>
            <a:off x="6362700" y="3608388"/>
            <a:ext cx="152082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22" name="Line 56"/>
          <p:cNvSpPr>
            <a:spLocks noChangeShapeType="1"/>
          </p:cNvSpPr>
          <p:nvPr/>
        </p:nvSpPr>
        <p:spPr bwMode="auto">
          <a:xfrm flipH="1">
            <a:off x="6116638" y="3608388"/>
            <a:ext cx="16192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23" name="Line 57"/>
          <p:cNvSpPr>
            <a:spLocks noChangeShapeType="1"/>
          </p:cNvSpPr>
          <p:nvPr/>
        </p:nvSpPr>
        <p:spPr bwMode="auto">
          <a:xfrm>
            <a:off x="7000875" y="3608388"/>
            <a:ext cx="24447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24" name="Line 58"/>
          <p:cNvSpPr>
            <a:spLocks noChangeShapeType="1"/>
          </p:cNvSpPr>
          <p:nvPr/>
        </p:nvSpPr>
        <p:spPr bwMode="auto">
          <a:xfrm flipH="1">
            <a:off x="3959225" y="1423988"/>
            <a:ext cx="63658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25" name="Line 59"/>
          <p:cNvSpPr>
            <a:spLocks noChangeShapeType="1"/>
          </p:cNvSpPr>
          <p:nvPr/>
        </p:nvSpPr>
        <p:spPr bwMode="auto">
          <a:xfrm flipH="1">
            <a:off x="4645025" y="1423988"/>
            <a:ext cx="34448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26" name="Line 60"/>
          <p:cNvSpPr>
            <a:spLocks noChangeShapeType="1"/>
          </p:cNvSpPr>
          <p:nvPr/>
        </p:nvSpPr>
        <p:spPr bwMode="auto">
          <a:xfrm flipH="1">
            <a:off x="5283200" y="1423988"/>
            <a:ext cx="1476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27" name="Line 61"/>
          <p:cNvSpPr>
            <a:spLocks noChangeShapeType="1"/>
          </p:cNvSpPr>
          <p:nvPr/>
        </p:nvSpPr>
        <p:spPr bwMode="auto">
          <a:xfrm flipH="1">
            <a:off x="5872163" y="1423988"/>
            <a:ext cx="49212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28" name="Line 62"/>
          <p:cNvSpPr>
            <a:spLocks noChangeShapeType="1"/>
          </p:cNvSpPr>
          <p:nvPr/>
        </p:nvSpPr>
        <p:spPr bwMode="auto">
          <a:xfrm>
            <a:off x="6461125" y="1423988"/>
            <a:ext cx="49213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29" name="Line 63"/>
          <p:cNvSpPr>
            <a:spLocks noChangeShapeType="1"/>
          </p:cNvSpPr>
          <p:nvPr/>
        </p:nvSpPr>
        <p:spPr bwMode="auto">
          <a:xfrm>
            <a:off x="7097713" y="1370013"/>
            <a:ext cx="49212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30" name="Line 64"/>
          <p:cNvSpPr>
            <a:spLocks noChangeShapeType="1"/>
          </p:cNvSpPr>
          <p:nvPr/>
        </p:nvSpPr>
        <p:spPr bwMode="auto">
          <a:xfrm>
            <a:off x="7588250" y="1423988"/>
            <a:ext cx="1476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31" name="Line 65"/>
          <p:cNvSpPr>
            <a:spLocks noChangeShapeType="1"/>
          </p:cNvSpPr>
          <p:nvPr/>
        </p:nvSpPr>
        <p:spPr bwMode="auto">
          <a:xfrm>
            <a:off x="7834313" y="1370013"/>
            <a:ext cx="53975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32" name="Line 66"/>
          <p:cNvSpPr>
            <a:spLocks noChangeShapeType="1"/>
          </p:cNvSpPr>
          <p:nvPr/>
        </p:nvSpPr>
        <p:spPr bwMode="auto">
          <a:xfrm>
            <a:off x="3910013" y="3022600"/>
            <a:ext cx="68580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33" name="Line 67"/>
          <p:cNvSpPr>
            <a:spLocks noChangeShapeType="1"/>
          </p:cNvSpPr>
          <p:nvPr/>
        </p:nvSpPr>
        <p:spPr bwMode="auto">
          <a:xfrm>
            <a:off x="4595813" y="3022600"/>
            <a:ext cx="344487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34" name="Line 68"/>
          <p:cNvSpPr>
            <a:spLocks noChangeShapeType="1"/>
          </p:cNvSpPr>
          <p:nvPr/>
        </p:nvSpPr>
        <p:spPr bwMode="auto">
          <a:xfrm>
            <a:off x="5233988" y="3022600"/>
            <a:ext cx="98425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35" name="Line 69"/>
          <p:cNvSpPr>
            <a:spLocks noChangeShapeType="1"/>
          </p:cNvSpPr>
          <p:nvPr/>
        </p:nvSpPr>
        <p:spPr bwMode="auto">
          <a:xfrm>
            <a:off x="5872163" y="3022600"/>
            <a:ext cx="49212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36" name="Line 70"/>
          <p:cNvSpPr>
            <a:spLocks noChangeShapeType="1"/>
          </p:cNvSpPr>
          <p:nvPr/>
        </p:nvSpPr>
        <p:spPr bwMode="auto">
          <a:xfrm flipH="1">
            <a:off x="6411913" y="3022600"/>
            <a:ext cx="98425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37" name="Line 71"/>
          <p:cNvSpPr>
            <a:spLocks noChangeShapeType="1"/>
          </p:cNvSpPr>
          <p:nvPr/>
        </p:nvSpPr>
        <p:spPr bwMode="auto">
          <a:xfrm flipH="1">
            <a:off x="6951663" y="3022600"/>
            <a:ext cx="195262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38" name="Line 72"/>
          <p:cNvSpPr>
            <a:spLocks noChangeShapeType="1"/>
          </p:cNvSpPr>
          <p:nvPr/>
        </p:nvSpPr>
        <p:spPr bwMode="auto">
          <a:xfrm flipH="1">
            <a:off x="7392988" y="3022600"/>
            <a:ext cx="392112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39" name="Line 73"/>
          <p:cNvSpPr>
            <a:spLocks noChangeShapeType="1"/>
          </p:cNvSpPr>
          <p:nvPr/>
        </p:nvSpPr>
        <p:spPr bwMode="auto">
          <a:xfrm flipH="1">
            <a:off x="7834313" y="3022600"/>
            <a:ext cx="588962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40" name="Text Box 74"/>
          <p:cNvSpPr txBox="1">
            <a:spLocks noChangeArrowheads="1"/>
          </p:cNvSpPr>
          <p:nvPr/>
        </p:nvSpPr>
        <p:spPr bwMode="auto">
          <a:xfrm>
            <a:off x="4846638" y="34067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sz="20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24641" name="Text Box 75"/>
          <p:cNvSpPr txBox="1">
            <a:spLocks noChangeArrowheads="1"/>
          </p:cNvSpPr>
          <p:nvPr/>
        </p:nvSpPr>
        <p:spPr bwMode="auto">
          <a:xfrm>
            <a:off x="2051050" y="1776413"/>
            <a:ext cx="136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solidFill>
                  <a:schemeClr val="tx1"/>
                </a:solidFill>
                <a:latin typeface="Comic Sans MS" pitchFamily="64" charset="0"/>
              </a:rPr>
              <a:t>Επανάληψη </a:t>
            </a:r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n </a:t>
            </a:r>
            <a:r>
              <a:rPr lang="el-GR" sz="1600">
                <a:solidFill>
                  <a:schemeClr val="tx1"/>
                </a:solidFill>
                <a:latin typeface="Comic Sans MS" pitchFamily="64" charset="0"/>
              </a:rPr>
              <a:t>φορές</a:t>
            </a:r>
            <a:endParaRPr lang="en-US" sz="1600">
              <a:solidFill>
                <a:schemeClr val="tx1"/>
              </a:solidFill>
              <a:latin typeface="Comic Sans MS" pitchFamily="64" charset="0"/>
            </a:endParaRPr>
          </a:p>
        </p:txBody>
      </p:sp>
      <p:grpSp>
        <p:nvGrpSpPr>
          <p:cNvPr id="24642" name="Group 76"/>
          <p:cNvGrpSpPr>
            <a:grpSpLocks/>
          </p:cNvGrpSpPr>
          <p:nvPr/>
        </p:nvGrpSpPr>
        <p:grpSpPr bwMode="auto">
          <a:xfrm>
            <a:off x="4413250" y="2159000"/>
            <a:ext cx="379413" cy="485775"/>
            <a:chOff x="2276" y="1978"/>
            <a:chExt cx="239" cy="306"/>
          </a:xfrm>
        </p:grpSpPr>
        <p:sp>
          <p:nvSpPr>
            <p:cNvPr id="24664" name="Oval 77"/>
            <p:cNvSpPr>
              <a:spLocks noChangeArrowheads="1"/>
            </p:cNvSpPr>
            <p:nvPr/>
          </p:nvSpPr>
          <p:spPr bwMode="auto">
            <a:xfrm>
              <a:off x="2276" y="1978"/>
              <a:ext cx="232" cy="2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4665" name="Text Box 78"/>
            <p:cNvSpPr txBox="1">
              <a:spLocks noChangeArrowheads="1"/>
            </p:cNvSpPr>
            <p:nvPr/>
          </p:nvSpPr>
          <p:spPr bwMode="auto">
            <a:xfrm>
              <a:off x="2279" y="2000"/>
              <a:ext cx="23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mic Sans MS" pitchFamily="64" charset="0"/>
                </a:rPr>
                <a:t>T</a:t>
              </a:r>
              <a:r>
                <a:rPr lang="en-US" sz="1400" baseline="-25000">
                  <a:solidFill>
                    <a:schemeClr val="tx1"/>
                  </a:solidFill>
                  <a:latin typeface="Comic Sans MS" pitchFamily="64" charset="0"/>
                </a:rPr>
                <a:t>2</a:t>
              </a:r>
            </a:p>
          </p:txBody>
        </p:sp>
      </p:grpSp>
      <p:grpSp>
        <p:nvGrpSpPr>
          <p:cNvPr id="24643" name="Group 79"/>
          <p:cNvGrpSpPr>
            <a:grpSpLocks/>
          </p:cNvGrpSpPr>
          <p:nvPr/>
        </p:nvGrpSpPr>
        <p:grpSpPr bwMode="auto">
          <a:xfrm>
            <a:off x="5051425" y="2159000"/>
            <a:ext cx="379413" cy="485775"/>
            <a:chOff x="2276" y="1978"/>
            <a:chExt cx="239" cy="306"/>
          </a:xfrm>
        </p:grpSpPr>
        <p:sp>
          <p:nvSpPr>
            <p:cNvPr id="24662" name="Oval 80"/>
            <p:cNvSpPr>
              <a:spLocks noChangeArrowheads="1"/>
            </p:cNvSpPr>
            <p:nvPr/>
          </p:nvSpPr>
          <p:spPr bwMode="auto">
            <a:xfrm>
              <a:off x="2276" y="1978"/>
              <a:ext cx="232" cy="2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4663" name="Text Box 81"/>
            <p:cNvSpPr txBox="1">
              <a:spLocks noChangeArrowheads="1"/>
            </p:cNvSpPr>
            <p:nvPr/>
          </p:nvSpPr>
          <p:spPr bwMode="auto">
            <a:xfrm>
              <a:off x="2279" y="2000"/>
              <a:ext cx="23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mic Sans MS" pitchFamily="64" charset="0"/>
                </a:rPr>
                <a:t>T</a:t>
              </a:r>
              <a:r>
                <a:rPr lang="en-US" sz="1400" baseline="-25000">
                  <a:solidFill>
                    <a:schemeClr val="tx1"/>
                  </a:solidFill>
                  <a:latin typeface="Comic Sans MS" pitchFamily="64" charset="0"/>
                </a:rPr>
                <a:t>3</a:t>
              </a:r>
            </a:p>
          </p:txBody>
        </p:sp>
      </p:grpSp>
      <p:grpSp>
        <p:nvGrpSpPr>
          <p:cNvPr id="24644" name="Group 82"/>
          <p:cNvGrpSpPr>
            <a:grpSpLocks/>
          </p:cNvGrpSpPr>
          <p:nvPr/>
        </p:nvGrpSpPr>
        <p:grpSpPr bwMode="auto">
          <a:xfrm>
            <a:off x="5708650" y="2178050"/>
            <a:ext cx="379413" cy="485775"/>
            <a:chOff x="2276" y="1978"/>
            <a:chExt cx="239" cy="306"/>
          </a:xfrm>
        </p:grpSpPr>
        <p:sp>
          <p:nvSpPr>
            <p:cNvPr id="24660" name="Oval 83"/>
            <p:cNvSpPr>
              <a:spLocks noChangeArrowheads="1"/>
            </p:cNvSpPr>
            <p:nvPr/>
          </p:nvSpPr>
          <p:spPr bwMode="auto">
            <a:xfrm>
              <a:off x="2276" y="1978"/>
              <a:ext cx="232" cy="2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4661" name="Text Box 84"/>
            <p:cNvSpPr txBox="1">
              <a:spLocks noChangeArrowheads="1"/>
            </p:cNvSpPr>
            <p:nvPr/>
          </p:nvSpPr>
          <p:spPr bwMode="auto">
            <a:xfrm>
              <a:off x="2279" y="2000"/>
              <a:ext cx="23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mic Sans MS" pitchFamily="64" charset="0"/>
                </a:rPr>
                <a:t>T</a:t>
              </a:r>
              <a:r>
                <a:rPr lang="en-US" sz="1400" baseline="-25000">
                  <a:solidFill>
                    <a:schemeClr val="tx1"/>
                  </a:solidFill>
                  <a:latin typeface="Comic Sans MS" pitchFamily="64" charset="0"/>
                </a:rPr>
                <a:t>4</a:t>
              </a:r>
            </a:p>
          </p:txBody>
        </p:sp>
      </p:grpSp>
      <p:grpSp>
        <p:nvGrpSpPr>
          <p:cNvPr id="24645" name="Group 85"/>
          <p:cNvGrpSpPr>
            <a:grpSpLocks/>
          </p:cNvGrpSpPr>
          <p:nvPr/>
        </p:nvGrpSpPr>
        <p:grpSpPr bwMode="auto">
          <a:xfrm>
            <a:off x="6975475" y="2168525"/>
            <a:ext cx="379413" cy="485775"/>
            <a:chOff x="2276" y="1978"/>
            <a:chExt cx="239" cy="306"/>
          </a:xfrm>
        </p:grpSpPr>
        <p:sp>
          <p:nvSpPr>
            <p:cNvPr id="24658" name="Oval 86"/>
            <p:cNvSpPr>
              <a:spLocks noChangeArrowheads="1"/>
            </p:cNvSpPr>
            <p:nvPr/>
          </p:nvSpPr>
          <p:spPr bwMode="auto">
            <a:xfrm>
              <a:off x="2276" y="1978"/>
              <a:ext cx="232" cy="2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4659" name="Text Box 87"/>
            <p:cNvSpPr txBox="1">
              <a:spLocks noChangeArrowheads="1"/>
            </p:cNvSpPr>
            <p:nvPr/>
          </p:nvSpPr>
          <p:spPr bwMode="auto">
            <a:xfrm>
              <a:off x="2279" y="2000"/>
              <a:ext cx="23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mic Sans MS" pitchFamily="64" charset="0"/>
                </a:rPr>
                <a:t>T</a:t>
              </a:r>
              <a:r>
                <a:rPr lang="en-US" sz="1400" baseline="-25000">
                  <a:solidFill>
                    <a:schemeClr val="tx1"/>
                  </a:solidFill>
                  <a:latin typeface="Comic Sans MS" pitchFamily="64" charset="0"/>
                </a:rPr>
                <a:t>6</a:t>
              </a:r>
            </a:p>
          </p:txBody>
        </p:sp>
      </p:grpSp>
      <p:grpSp>
        <p:nvGrpSpPr>
          <p:cNvPr id="24646" name="Group 88"/>
          <p:cNvGrpSpPr>
            <a:grpSpLocks/>
          </p:cNvGrpSpPr>
          <p:nvPr/>
        </p:nvGrpSpPr>
        <p:grpSpPr bwMode="auto">
          <a:xfrm>
            <a:off x="6337300" y="2197100"/>
            <a:ext cx="379413" cy="485775"/>
            <a:chOff x="2276" y="1978"/>
            <a:chExt cx="239" cy="306"/>
          </a:xfrm>
        </p:grpSpPr>
        <p:sp>
          <p:nvSpPr>
            <p:cNvPr id="24656" name="Oval 89"/>
            <p:cNvSpPr>
              <a:spLocks noChangeArrowheads="1"/>
            </p:cNvSpPr>
            <p:nvPr/>
          </p:nvSpPr>
          <p:spPr bwMode="auto">
            <a:xfrm>
              <a:off x="2276" y="1978"/>
              <a:ext cx="232" cy="2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4657" name="Text Box 90"/>
            <p:cNvSpPr txBox="1">
              <a:spLocks noChangeArrowheads="1"/>
            </p:cNvSpPr>
            <p:nvPr/>
          </p:nvSpPr>
          <p:spPr bwMode="auto">
            <a:xfrm>
              <a:off x="2279" y="2000"/>
              <a:ext cx="23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mic Sans MS" pitchFamily="64" charset="0"/>
                </a:rPr>
                <a:t>T</a:t>
              </a:r>
              <a:r>
                <a:rPr lang="en-US" sz="1400" baseline="-25000">
                  <a:solidFill>
                    <a:schemeClr val="tx1"/>
                  </a:solidFill>
                  <a:latin typeface="Comic Sans MS" pitchFamily="64" charset="0"/>
                </a:rPr>
                <a:t>5</a:t>
              </a:r>
            </a:p>
          </p:txBody>
        </p:sp>
      </p:grpSp>
      <p:grpSp>
        <p:nvGrpSpPr>
          <p:cNvPr id="24647" name="Group 91"/>
          <p:cNvGrpSpPr>
            <a:grpSpLocks/>
          </p:cNvGrpSpPr>
          <p:nvPr/>
        </p:nvGrpSpPr>
        <p:grpSpPr bwMode="auto">
          <a:xfrm>
            <a:off x="7594600" y="2168525"/>
            <a:ext cx="379413" cy="485775"/>
            <a:chOff x="2276" y="1978"/>
            <a:chExt cx="239" cy="306"/>
          </a:xfrm>
        </p:grpSpPr>
        <p:sp>
          <p:nvSpPr>
            <p:cNvPr id="24654" name="Oval 92"/>
            <p:cNvSpPr>
              <a:spLocks noChangeArrowheads="1"/>
            </p:cNvSpPr>
            <p:nvPr/>
          </p:nvSpPr>
          <p:spPr bwMode="auto">
            <a:xfrm>
              <a:off x="2276" y="1978"/>
              <a:ext cx="232" cy="2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4655" name="Text Box 93"/>
            <p:cNvSpPr txBox="1">
              <a:spLocks noChangeArrowheads="1"/>
            </p:cNvSpPr>
            <p:nvPr/>
          </p:nvSpPr>
          <p:spPr bwMode="auto">
            <a:xfrm>
              <a:off x="2279" y="2000"/>
              <a:ext cx="23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mic Sans MS" pitchFamily="64" charset="0"/>
                </a:rPr>
                <a:t>T</a:t>
              </a:r>
              <a:r>
                <a:rPr lang="en-US" sz="1400" baseline="-25000">
                  <a:solidFill>
                    <a:schemeClr val="tx1"/>
                  </a:solidFill>
                  <a:latin typeface="Comic Sans MS" pitchFamily="64" charset="0"/>
                </a:rPr>
                <a:t>7</a:t>
              </a:r>
            </a:p>
          </p:txBody>
        </p:sp>
      </p:grpSp>
      <p:grpSp>
        <p:nvGrpSpPr>
          <p:cNvPr id="24648" name="Group 94"/>
          <p:cNvGrpSpPr>
            <a:grpSpLocks/>
          </p:cNvGrpSpPr>
          <p:nvPr/>
        </p:nvGrpSpPr>
        <p:grpSpPr bwMode="auto">
          <a:xfrm>
            <a:off x="8223250" y="2149475"/>
            <a:ext cx="379413" cy="485775"/>
            <a:chOff x="2276" y="1978"/>
            <a:chExt cx="239" cy="306"/>
          </a:xfrm>
        </p:grpSpPr>
        <p:sp>
          <p:nvSpPr>
            <p:cNvPr id="24652" name="Oval 95"/>
            <p:cNvSpPr>
              <a:spLocks noChangeArrowheads="1"/>
            </p:cNvSpPr>
            <p:nvPr/>
          </p:nvSpPr>
          <p:spPr bwMode="auto">
            <a:xfrm>
              <a:off x="2276" y="1978"/>
              <a:ext cx="232" cy="2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4653" name="Text Box 96"/>
            <p:cNvSpPr txBox="1">
              <a:spLocks noChangeArrowheads="1"/>
            </p:cNvSpPr>
            <p:nvPr/>
          </p:nvSpPr>
          <p:spPr bwMode="auto">
            <a:xfrm>
              <a:off x="2279" y="2000"/>
              <a:ext cx="23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omic Sans MS" pitchFamily="64" charset="0"/>
                </a:rPr>
                <a:t>T</a:t>
              </a:r>
              <a:r>
                <a:rPr lang="en-US" sz="1400" baseline="-25000">
                  <a:solidFill>
                    <a:schemeClr val="tx1"/>
                  </a:solidFill>
                  <a:latin typeface="Comic Sans MS" pitchFamily="64" charset="0"/>
                </a:rPr>
                <a:t>8</a:t>
              </a:r>
            </a:p>
          </p:txBody>
        </p:sp>
      </p:grpSp>
      <p:sp>
        <p:nvSpPr>
          <p:cNvPr id="24649" name="Freeform 97"/>
          <p:cNvSpPr>
            <a:spLocks/>
          </p:cNvSpPr>
          <p:nvPr/>
        </p:nvSpPr>
        <p:spPr bwMode="auto">
          <a:xfrm>
            <a:off x="3533775" y="1266825"/>
            <a:ext cx="904875" cy="3095625"/>
          </a:xfrm>
          <a:custGeom>
            <a:avLst/>
            <a:gdLst>
              <a:gd name="T0" fmla="*/ 2147483647 w 498"/>
              <a:gd name="T1" fmla="*/ 2147483647 h 1950"/>
              <a:gd name="T2" fmla="*/ 0 w 498"/>
              <a:gd name="T3" fmla="*/ 2147483647 h 1950"/>
              <a:gd name="T4" fmla="*/ 0 w 498"/>
              <a:gd name="T5" fmla="*/ 0 h 1950"/>
              <a:gd name="T6" fmla="*/ 2147483647 w 498"/>
              <a:gd name="T7" fmla="*/ 0 h 1950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1950"/>
              <a:gd name="T14" fmla="*/ 498 w 498"/>
              <a:gd name="T15" fmla="*/ 1950 h 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1950">
                <a:moveTo>
                  <a:pt x="498" y="1950"/>
                </a:moveTo>
                <a:lnTo>
                  <a:pt x="0" y="1950"/>
                </a:lnTo>
                <a:lnTo>
                  <a:pt x="0" y="0"/>
                </a:lnTo>
                <a:lnTo>
                  <a:pt x="444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650" name="Rectangle 98"/>
          <p:cNvSpPr>
            <a:spLocks noChangeArrowheads="1"/>
          </p:cNvSpPr>
          <p:nvPr/>
        </p:nvSpPr>
        <p:spPr bwMode="auto">
          <a:xfrm>
            <a:off x="419100" y="5010150"/>
            <a:ext cx="8077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0" charset="2"/>
              <a:buChar char="r"/>
            </a:pP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Πολλαπλοί γύροι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: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κάθε ένα 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bit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εισόδου επηρεάζει όλα τα 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bits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 εξόδου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0" charset="2"/>
              <a:buChar char="r"/>
            </a:pP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block ciphers: DES, 3DES, AES</a:t>
            </a:r>
          </a:p>
        </p:txBody>
      </p:sp>
      <p:sp>
        <p:nvSpPr>
          <p:cNvPr id="24651" name="Rectangle 98"/>
          <p:cNvSpPr>
            <a:spLocks noChangeArrowheads="1"/>
          </p:cNvSpPr>
          <p:nvPr/>
        </p:nvSpPr>
        <p:spPr bwMode="auto">
          <a:xfrm>
            <a:off x="395288" y="3068638"/>
            <a:ext cx="2808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0" charset="2"/>
              <a:buChar char="r"/>
            </a:pP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Ένας γύρος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: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κάθε ένα 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bit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εισόδου επηρεάζει οκτώ 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bits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 εξόδου</a:t>
            </a:r>
            <a:endParaRPr lang="en-US">
              <a:solidFill>
                <a:schemeClr val="tx1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8810" y="0"/>
            <a:ext cx="5684702" cy="1531345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u="none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ΙΙ</a:t>
            </a:r>
            <a:r>
              <a:rPr lang="el-GR" u="none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u="none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  <a:t>Τμήμα Πληροφορικής και Τηλεπικοινωνιών</a:t>
            </a:r>
            <a:b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1800" u="none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b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1800" u="none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endParaRPr lang="el-GR" sz="1800" u="none" dirty="0">
              <a:latin typeface="Comic Sans MS" pitchFamily="66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67544" y="1628800"/>
            <a:ext cx="5122912" cy="4962419"/>
          </a:xfrm>
        </p:spPr>
        <p:txBody>
          <a:bodyPr/>
          <a:lstStyle/>
          <a:p>
            <a:pPr marL="182563" indent="-182563">
              <a:buClr>
                <a:srgbClr val="00B050"/>
              </a:buClr>
            </a:pPr>
            <a:r>
              <a:rPr lang="el-GR" sz="1800" b="1" u="sng" dirty="0" smtClean="0">
                <a:latin typeface="Comic Sans MS" pitchFamily="66" charset="0"/>
              </a:rPr>
              <a:t>Θεματικές Ενότητες (ΘΕ) μαθήματος:</a:t>
            </a: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</a:pPr>
            <a:r>
              <a:rPr lang="el-GR" b="1" dirty="0" smtClean="0">
                <a:latin typeface="Comic Sans MS" pitchFamily="66" charset="0"/>
              </a:rPr>
              <a:t>ΘΕ1: Εισαγωγή </a:t>
            </a:r>
          </a:p>
          <a:p>
            <a:pPr marL="452438" indent="-452438">
              <a:buClr>
                <a:srgbClr val="00B050"/>
              </a:buClr>
            </a:pPr>
            <a:r>
              <a:rPr lang="el-GR" b="1" dirty="0" smtClean="0">
                <a:latin typeface="Comic Sans MS" pitchFamily="66" charset="0"/>
              </a:rPr>
              <a:t>(Κεφ. 1 του βιβλίου)</a:t>
            </a: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ΘΕ2: Συστήματα Αναμονής (Μ/Μ/1 και παραλλαγές, Μ/</a:t>
            </a:r>
            <a:r>
              <a:rPr lang="en-US" b="1" dirty="0" smtClean="0">
                <a:latin typeface="Comic Sans MS" pitchFamily="66" charset="0"/>
              </a:rPr>
              <a:t>G/1, </a:t>
            </a:r>
            <a:r>
              <a:rPr lang="el-GR" b="1" dirty="0" smtClean="0">
                <a:latin typeface="Comic Sans MS" pitchFamily="66" charset="0"/>
              </a:rPr>
              <a:t>συστήματα με προτεραιότητες, δίκτυα ουρών)  </a:t>
            </a: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ΘΕ3: Ασύρματα/Κινητά Δίκτυα (ασύρματα τοπικά δίκτυα, υποστήριξη κινητικότητας στο διαδίκτυο, κινητά δίκτυα 3ης γενιάς)  </a:t>
            </a: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6 του βιβλίου)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solidFill>
                  <a:schemeClr val="tx1"/>
                </a:solidFill>
                <a:latin typeface="Comic Sans MS" pitchFamily="66" charset="0"/>
              </a:rPr>
              <a:t>ΘΕ4: Δικτύωση Πολυμέσων 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7 του βιβλίου)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sz="1800" b="1" dirty="0" smtClean="0">
                <a:solidFill>
                  <a:srgbClr val="C00000"/>
                </a:solidFill>
                <a:latin typeface="Comic Sans MS" pitchFamily="66" charset="0"/>
              </a:rPr>
              <a:t>ΘΕ5: Ασφάλεια Δικτύων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(Κεφ. 8 του βιβλίου)</a:t>
            </a:r>
          </a:p>
          <a:p>
            <a:pPr>
              <a:buFont typeface="Wingdings" pitchFamily="2" charset="2"/>
              <a:buChar char="Ø"/>
            </a:pPr>
            <a:endParaRPr lang="el-GR" sz="1200" dirty="0" smtClean="0">
              <a:latin typeface="Comic Sans MS" pitchFamily="66" charset="0"/>
            </a:endParaRPr>
          </a:p>
          <a:p>
            <a:pPr lvl="0"/>
            <a:endParaRPr lang="el-GR" sz="1600" dirty="0" smtClean="0">
              <a:latin typeface="Comic Sans MS" pitchFamily="66" charset="0"/>
              <a:ea typeface="ＭＳ Ｐゴシック" pitchFamily="34"/>
            </a:endParaRPr>
          </a:p>
          <a:p>
            <a:endParaRPr lang="el-GR" dirty="0">
              <a:latin typeface="Comic Sans MS" pitchFamily="66" charset="0"/>
            </a:endParaRPr>
          </a:p>
        </p:txBody>
      </p:sp>
      <p:pic>
        <p:nvPicPr>
          <p:cNvPr id="5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2060847"/>
            <a:ext cx="2660759" cy="22322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Ορθογώνιο"/>
          <p:cNvSpPr/>
          <p:nvPr/>
        </p:nvSpPr>
        <p:spPr>
          <a:xfrm flipH="1">
            <a:off x="6012160" y="4581128"/>
            <a:ext cx="288032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Οι  περισσότερες από τις διαφάνειες αυτές αποτελούν προσαρμογή και απόδοση στα ελληνικά των διαφανειών που συνοδεύουν το βιβλίο </a:t>
            </a:r>
            <a:r>
              <a:rPr lang="en-US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Computer Networking</a:t>
            </a: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 : </a:t>
            </a:r>
            <a:r>
              <a:rPr lang="en-US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dirty="0" smtClean="0">
                <a:latin typeface="Comic Sans MS" pitchFamily="66" charset="0"/>
              </a:rPr>
              <a:t>Addison-Wesley</a:t>
            </a:r>
            <a:r>
              <a:rPr lang="en-US" sz="1000" dirty="0" smtClean="0">
                <a:latin typeface="Comic Sans MS" pitchFamily="66" charset="0"/>
              </a:rPr>
              <a:t>.</a:t>
            </a: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dirty="0">
              <a:latin typeface="Comic Sans MS" pitchFamily="66" charset="0"/>
            </a:endParaRPr>
          </a:p>
          <a:p>
            <a:pPr marL="173038" lvl="0" indent="-173038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material copyright 1996-2012</a:t>
            </a:r>
          </a:p>
          <a:p>
            <a:pPr marL="173038" lvl="0" indent="-173038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J.F Kurose and K.W. Ross, All Rights Reserved</a:t>
            </a:r>
            <a:endParaRPr lang="el-GR" sz="1000" dirty="0" smtClean="0">
              <a:latin typeface="Comic Sans MS" pitchFamily="66" charset="0"/>
            </a:endParaRPr>
          </a:p>
          <a:p>
            <a:pPr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lvl="0"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για την θεματική ενότητα της Ασφάλειας Δικτύων στα ελληνικά :</a:t>
            </a:r>
          </a:p>
          <a:p>
            <a:pPr lvl="0"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Χριστόφορος </a:t>
            </a: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Πάνος</a:t>
            </a:r>
            <a:endParaRPr lang="el-GR" sz="10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2160" y="620688"/>
            <a:ext cx="277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B050"/>
              </a:buClr>
              <a:buNone/>
            </a:pPr>
            <a:r>
              <a:rPr lang="el-GR" sz="1100" b="1" dirty="0" smtClean="0">
                <a:solidFill>
                  <a:schemeClr val="tx1"/>
                </a:solidFill>
                <a:latin typeface="Comic Sans MS" pitchFamily="66" charset="0"/>
              </a:rPr>
              <a:t>Συνιστώμενο Βιβλίο: </a:t>
            </a:r>
          </a:p>
          <a:p>
            <a:pPr>
              <a:buClr>
                <a:srgbClr val="00B050"/>
              </a:buClr>
              <a:buNone/>
            </a:pPr>
            <a:r>
              <a:rPr lang="en-US" sz="1100" b="1" dirty="0" smtClean="0">
                <a:solidFill>
                  <a:srgbClr val="006600"/>
                </a:solidFill>
                <a:latin typeface="Comic Sans MS" pitchFamily="66" charset="0"/>
              </a:rPr>
              <a:t>Computer Networking: A Top-Down Approach, by Kurose</a:t>
            </a: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 &amp; </a:t>
            </a:r>
            <a:r>
              <a:rPr lang="en-US" sz="1100" b="1" dirty="0" smtClean="0">
                <a:solidFill>
                  <a:srgbClr val="006600"/>
                </a:solidFill>
                <a:latin typeface="Comic Sans MS" pitchFamily="66" charset="0"/>
              </a:rPr>
              <a:t>Ross,</a:t>
            </a:r>
          </a:p>
          <a:p>
            <a:pPr>
              <a:buClr>
                <a:srgbClr val="00B050"/>
              </a:buClr>
              <a:buNone/>
            </a:pPr>
            <a:r>
              <a:rPr lang="en-US" sz="1100" b="1" dirty="0" smtClean="0">
                <a:solidFill>
                  <a:srgbClr val="006600"/>
                </a:solidFill>
                <a:latin typeface="Comic Sans MS" pitchFamily="66" charset="0"/>
              </a:rPr>
              <a:t>Addison-Wesley</a:t>
            </a: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endParaRPr lang="en-US" sz="11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           </a:t>
            </a:r>
            <a:endParaRPr lang="en-US" sz="11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r">
              <a:buClr>
                <a:srgbClr val="00B050"/>
              </a:buClr>
              <a:buNone/>
            </a:pPr>
            <a:r>
              <a:rPr lang="el-GR" sz="1100" b="1" dirty="0" smtClean="0">
                <a:solidFill>
                  <a:schemeClr val="tx1"/>
                </a:solidFill>
                <a:latin typeface="Comic Sans MS" pitchFamily="66" charset="0"/>
              </a:rPr>
              <a:t>Ελληνική Μετάφραση:</a:t>
            </a:r>
          </a:p>
          <a:p>
            <a:pPr>
              <a:buClr>
                <a:srgbClr val="00B050"/>
              </a:buClr>
              <a:buNone/>
            </a:pP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Εκδόσεις : Μ. </a:t>
            </a:r>
            <a:r>
              <a:rPr lang="el-GR" sz="1100" b="1" dirty="0" err="1" smtClean="0">
                <a:solidFill>
                  <a:srgbClr val="006600"/>
                </a:solidFill>
                <a:latin typeface="Comic Sans MS" pitchFamily="66" charset="0"/>
              </a:rPr>
              <a:t>Γκιούρδας</a:t>
            </a:r>
            <a:endParaRPr lang="el-GR" sz="11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182563" indent="-182563">
              <a:buClr>
                <a:srgbClr val="00B050"/>
              </a:buClr>
            </a:pPr>
            <a:endParaRPr lang="el-GR" sz="11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264193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0" y="955903"/>
            <a:ext cx="344026" cy="467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Κρυπτογράφηση συμμετρικού κλειδιού </a:t>
            </a:r>
            <a:r>
              <a:rPr lang="en-US" sz="3600" smtClean="0"/>
              <a:t>DES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8325" y="1330325"/>
            <a:ext cx="8278813" cy="4786313"/>
          </a:xfrm>
        </p:spPr>
        <p:txBody>
          <a:bodyPr/>
          <a:lstStyle/>
          <a:p>
            <a:pPr marL="341313" indent="-341313"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>
                <a:solidFill>
                  <a:srgbClr val="FF0000"/>
                </a:solidFill>
              </a:rPr>
              <a:t>DES: Data Encryption Standard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200" smtClean="0"/>
              <a:t>US </a:t>
            </a:r>
            <a:r>
              <a:rPr lang="el-GR" sz="2200" smtClean="0"/>
              <a:t>πρότυπο</a:t>
            </a:r>
            <a:r>
              <a:rPr lang="en-US" sz="2200" smtClean="0"/>
              <a:t> [NIST 1993]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200" smtClean="0"/>
              <a:t>56-bit </a:t>
            </a:r>
            <a:r>
              <a:rPr lang="el-GR" sz="2200" smtClean="0"/>
              <a:t>συμμετρικό κλειδί</a:t>
            </a:r>
            <a:r>
              <a:rPr lang="en-US" sz="2200" smtClean="0"/>
              <a:t>, 64-bit </a:t>
            </a:r>
            <a:r>
              <a:rPr lang="el-GR" sz="2200" smtClean="0"/>
              <a:t>καθαρό κείμενο είσοδος</a:t>
            </a:r>
            <a:endParaRPr lang="en-US" sz="2200" smtClean="0"/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200" smtClean="0"/>
              <a:t>Πόσο ασφαλές είναι το</a:t>
            </a:r>
            <a:r>
              <a:rPr lang="en-US" sz="2200" smtClean="0"/>
              <a:t> DES</a:t>
            </a:r>
            <a:r>
              <a:rPr lang="el-GR" sz="2200" smtClean="0"/>
              <a:t>;</a:t>
            </a:r>
            <a:endParaRPr lang="en-US" sz="2200" smtClean="0"/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200" smtClean="0"/>
              <a:t>Διαγωνισμός </a:t>
            </a:r>
            <a:r>
              <a:rPr lang="en-US" sz="2200" smtClean="0"/>
              <a:t>DES Challenge: </a:t>
            </a:r>
            <a:r>
              <a:rPr lang="el-GR" sz="2200" smtClean="0"/>
              <a:t>η φράση</a:t>
            </a:r>
            <a:r>
              <a:rPr lang="en-US" sz="2200" smtClean="0"/>
              <a:t> (“Strong cryptography makes the world a safer place”)</a:t>
            </a:r>
            <a:r>
              <a:rPr lang="el-GR" sz="2200" smtClean="0"/>
              <a:t> κρυπτογραφήθηκε με ένα </a:t>
            </a:r>
            <a:r>
              <a:rPr lang="en-US" sz="2200" smtClean="0"/>
              <a:t>56-bit</a:t>
            </a:r>
            <a:r>
              <a:rPr lang="el-GR" sz="2200" smtClean="0"/>
              <a:t> κλειδί και αποκρυπτογραφήθηκε</a:t>
            </a:r>
            <a:r>
              <a:rPr lang="en-US" sz="2200" smtClean="0"/>
              <a:t> (</a:t>
            </a:r>
            <a:r>
              <a:rPr lang="el-GR" sz="2200" smtClean="0"/>
              <a:t>εξαντλητική μέθοδος</a:t>
            </a:r>
            <a:r>
              <a:rPr lang="en-US" sz="2200" smtClean="0"/>
              <a:t>) </a:t>
            </a:r>
            <a:r>
              <a:rPr lang="el-GR" sz="2200" smtClean="0"/>
              <a:t>σε </a:t>
            </a:r>
            <a:r>
              <a:rPr lang="en-US" sz="2200" smtClean="0"/>
              <a:t>4 </a:t>
            </a:r>
            <a:r>
              <a:rPr lang="el-GR" sz="2200" smtClean="0"/>
              <a:t>μήνες</a:t>
            </a:r>
            <a:endParaRPr lang="en-US" sz="2200" smtClean="0"/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200" smtClean="0"/>
              <a:t>Καμία γνωστή</a:t>
            </a:r>
            <a:r>
              <a:rPr lang="en-US" sz="2200" smtClean="0"/>
              <a:t> “backdoor” </a:t>
            </a:r>
            <a:r>
              <a:rPr lang="el-GR" sz="2200" smtClean="0"/>
              <a:t>προσέγγιση για δυνατότητα αποκρυπτογράφησης</a:t>
            </a:r>
            <a:endParaRPr lang="en-US" sz="2200" smtClean="0"/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200" smtClean="0"/>
              <a:t>το</a:t>
            </a:r>
            <a:r>
              <a:rPr lang="en-US" sz="2200" smtClean="0"/>
              <a:t> DES </a:t>
            </a:r>
            <a:r>
              <a:rPr lang="el-GR" sz="2200" smtClean="0"/>
              <a:t>μπορεί να γίνει ακόμα πιο ισχυρό</a:t>
            </a:r>
            <a:r>
              <a:rPr lang="en-US" sz="2200" smtClean="0"/>
              <a:t>: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200" smtClean="0"/>
              <a:t>Χρήση τριών κλειδιών στη σειρά</a:t>
            </a:r>
            <a:r>
              <a:rPr lang="en-US" sz="2200" smtClean="0"/>
              <a:t> (3-DES)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200" smtClean="0"/>
              <a:t>Χρήση αλυσίδωσης μπλοκ κρυπτομεθόδου</a:t>
            </a:r>
            <a:endParaRPr lang="en-US" sz="2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76238" y="2222500"/>
            <a:ext cx="3717925" cy="3492500"/>
          </a:xfrm>
          <a:prstGeom prst="rect">
            <a:avLst/>
          </a:prstGeom>
          <a:solidFill>
            <a:srgbClr val="FFFFFF"/>
          </a:solidFill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628650"/>
            <a:ext cx="3927475" cy="11906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Κρυπτογράφηση συμμετρικού κλειδιού </a:t>
            </a:r>
            <a:r>
              <a:rPr lang="en-US" sz="3600" smtClean="0"/>
              <a:t>DES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500313"/>
            <a:ext cx="3527425" cy="2768600"/>
          </a:xfrm>
        </p:spPr>
        <p:txBody>
          <a:bodyPr/>
          <a:lstStyle/>
          <a:p>
            <a:pPr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/>
              <a:t>Αρχική μετάθεση</a:t>
            </a:r>
            <a:endParaRPr lang="en-US" sz="2400" smtClean="0"/>
          </a:p>
          <a:p>
            <a:pPr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smtClean="0"/>
              <a:t>16 </a:t>
            </a:r>
            <a:r>
              <a:rPr lang="el-GR" sz="2400" smtClean="0"/>
              <a:t>παρόμοιοι «κύκλοι» ίδιας διαδικασίας</a:t>
            </a:r>
            <a:r>
              <a:rPr lang="en-US" sz="2400" smtClean="0"/>
              <a:t>, </a:t>
            </a:r>
            <a:r>
              <a:rPr lang="el-GR" sz="2400" smtClean="0"/>
              <a:t>κάθε διαδικασία χρησιμοποιεί διαφορετικό</a:t>
            </a:r>
            <a:r>
              <a:rPr lang="en-US" sz="2400" smtClean="0"/>
              <a:t> </a:t>
            </a:r>
            <a:r>
              <a:rPr lang="el-GR" sz="2400" smtClean="0"/>
              <a:t>κλειδί </a:t>
            </a:r>
            <a:r>
              <a:rPr lang="en-US" sz="2400" smtClean="0"/>
              <a:t>48 bits</a:t>
            </a:r>
          </a:p>
          <a:p>
            <a:pPr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/>
              <a:t>Τελική μετάθεση</a:t>
            </a:r>
            <a:endParaRPr lang="en-US" sz="2400" smtClean="0"/>
          </a:p>
          <a:p>
            <a:pPr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 smtClean="0"/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400050" y="1965325"/>
            <a:ext cx="2314575" cy="463550"/>
            <a:chOff x="337" y="1271"/>
            <a:chExt cx="1458" cy="292"/>
          </a:xfrm>
        </p:grpSpPr>
        <p:sp>
          <p:nvSpPr>
            <p:cNvPr id="26631" name="Rectangle 5"/>
            <p:cNvSpPr>
              <a:spLocks noChangeArrowheads="1"/>
            </p:cNvSpPr>
            <p:nvPr/>
          </p:nvSpPr>
          <p:spPr bwMode="auto">
            <a:xfrm>
              <a:off x="371" y="1275"/>
              <a:ext cx="1370" cy="2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337" y="1271"/>
              <a:ext cx="1458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DES </a:t>
              </a:r>
              <a:r>
                <a:rPr lang="el-GR">
                  <a:solidFill>
                    <a:srgbClr val="FF0000"/>
                  </a:solidFill>
                  <a:latin typeface="Comic Sans MS" pitchFamily="64" charset="0"/>
                </a:rPr>
                <a:t>λειτουργία</a:t>
              </a:r>
              <a:endParaRPr lang="en-US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AES: Advanced Encryption Standard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marL="341313" indent="-341313"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καινούργιο</a:t>
            </a:r>
            <a:r>
              <a:rPr lang="en-US" smtClean="0"/>
              <a:t> NIST </a:t>
            </a:r>
            <a:r>
              <a:rPr lang="el-GR" smtClean="0"/>
              <a:t>προτύπο </a:t>
            </a:r>
            <a:r>
              <a:rPr lang="en-US" smtClean="0"/>
              <a:t>(Nov. 2001) </a:t>
            </a:r>
            <a:r>
              <a:rPr lang="el-GR" smtClean="0"/>
              <a:t>συμμετρικού κλειδιού</a:t>
            </a:r>
            <a:r>
              <a:rPr lang="en-US" smtClean="0"/>
              <a:t>, </a:t>
            </a:r>
            <a:r>
              <a:rPr lang="el-GR" smtClean="0"/>
              <a:t>αντικαθιστά το</a:t>
            </a:r>
            <a:r>
              <a:rPr lang="en-US" smtClean="0"/>
              <a:t> DES</a:t>
            </a:r>
          </a:p>
          <a:p>
            <a:pPr marL="341313" indent="-341313"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Επεξεργάζεται δεδομένα με</a:t>
            </a:r>
            <a:r>
              <a:rPr lang="en-US" smtClean="0"/>
              <a:t> 128 bit </a:t>
            </a:r>
            <a:r>
              <a:rPr lang="el-GR" smtClean="0"/>
              <a:t>μπλοκ</a:t>
            </a:r>
            <a:endParaRPr lang="en-US" smtClean="0"/>
          </a:p>
          <a:p>
            <a:pPr marL="341313" indent="-341313"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128, 192, </a:t>
            </a:r>
            <a:r>
              <a:rPr lang="el-GR" smtClean="0"/>
              <a:t>ή</a:t>
            </a:r>
            <a:r>
              <a:rPr lang="en-US" smtClean="0"/>
              <a:t> 256 bit </a:t>
            </a:r>
            <a:r>
              <a:rPr lang="el-GR" smtClean="0"/>
              <a:t>κλειδιά</a:t>
            </a:r>
            <a:endParaRPr lang="en-US" smtClean="0"/>
          </a:p>
          <a:p>
            <a:pPr marL="341313" indent="-341313"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Αποκρυπτογράφηση εξαντλητικής μεθόδου (</a:t>
            </a:r>
            <a:r>
              <a:rPr lang="en-US" smtClean="0"/>
              <a:t>brute force</a:t>
            </a:r>
            <a:r>
              <a:rPr lang="el-GR" smtClean="0"/>
              <a:t>)</a:t>
            </a:r>
            <a:r>
              <a:rPr lang="en-US" smtClean="0"/>
              <a:t> (</a:t>
            </a:r>
            <a:r>
              <a:rPr lang="el-GR" smtClean="0"/>
              <a:t>δοκιμή κάθε πιθανού κλειδιού</a:t>
            </a:r>
            <a:r>
              <a:rPr lang="en-US" smtClean="0"/>
              <a:t>)</a:t>
            </a:r>
            <a:r>
              <a:rPr lang="el-GR" smtClean="0"/>
              <a:t>. Αν μια μηχανή θέλει </a:t>
            </a:r>
            <a:r>
              <a:rPr lang="en-US" smtClean="0"/>
              <a:t>1 sec </a:t>
            </a:r>
            <a:r>
              <a:rPr lang="el-GR" smtClean="0"/>
              <a:t>στο</a:t>
            </a:r>
            <a:r>
              <a:rPr lang="en-US" smtClean="0"/>
              <a:t> DES,</a:t>
            </a:r>
            <a:r>
              <a:rPr lang="el-GR" smtClean="0"/>
              <a:t> τότε</a:t>
            </a:r>
            <a:r>
              <a:rPr lang="en-US" smtClean="0"/>
              <a:t> </a:t>
            </a:r>
            <a:r>
              <a:rPr lang="el-GR" smtClean="0"/>
              <a:t>θέλει </a:t>
            </a:r>
            <a:r>
              <a:rPr lang="en-US" smtClean="0"/>
              <a:t>149 </a:t>
            </a:r>
            <a:r>
              <a:rPr lang="el-GR" smtClean="0"/>
              <a:t>τρισεκατομμύρια χρόνια στο</a:t>
            </a:r>
            <a:r>
              <a:rPr lang="en-US" smtClean="0"/>
              <a:t> AES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8"/>
          <p:cNvSpPr>
            <a:spLocks noChangeArrowheads="1"/>
          </p:cNvSpPr>
          <p:nvPr/>
        </p:nvSpPr>
        <p:spPr bwMode="auto">
          <a:xfrm>
            <a:off x="6000750" y="5829300"/>
            <a:ext cx="666750" cy="400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75" name="Rectangle 47"/>
          <p:cNvSpPr>
            <a:spLocks noChangeArrowheads="1"/>
          </p:cNvSpPr>
          <p:nvPr/>
        </p:nvSpPr>
        <p:spPr bwMode="auto">
          <a:xfrm>
            <a:off x="5934075" y="3476625"/>
            <a:ext cx="561975" cy="400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76" name="Rectangle 35"/>
          <p:cNvSpPr>
            <a:spLocks noChangeArrowheads="1"/>
          </p:cNvSpPr>
          <p:nvPr/>
        </p:nvSpPr>
        <p:spPr bwMode="auto">
          <a:xfrm>
            <a:off x="4419600" y="1485900"/>
            <a:ext cx="476250" cy="276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373063" y="223838"/>
            <a:ext cx="7927975" cy="1143000"/>
          </a:xfrm>
        </p:spPr>
        <p:txBody>
          <a:bodyPr/>
          <a:lstStyle/>
          <a:p>
            <a:r>
              <a:rPr lang="el-GR" sz="3600" smtClean="0"/>
              <a:t>Κρυπταλγόριθμος αλυσιδωτής δέσμης</a:t>
            </a:r>
            <a:endParaRPr lang="en-US" smtClean="0"/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3840163" y="158432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4" charset="0"/>
              </a:rPr>
              <a:t>t=1</a:t>
            </a: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4362450" y="1481138"/>
            <a:ext cx="1735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4" charset="0"/>
              </a:rPr>
              <a:t>m(1)   </a:t>
            </a:r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= “HTTP/1.1”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6115050" y="1581150"/>
            <a:ext cx="971550" cy="58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 sz="2000">
                <a:latin typeface="Comic Sans MS" pitchFamily="64" charset="0"/>
              </a:rPr>
              <a:t>block</a:t>
            </a:r>
          </a:p>
          <a:p>
            <a:pPr>
              <a:lnSpc>
                <a:spcPct val="70000"/>
              </a:lnSpc>
            </a:pPr>
            <a:r>
              <a:rPr lang="en-US" sz="2000">
                <a:latin typeface="Comic Sans MS" pitchFamily="64" charset="0"/>
              </a:rPr>
              <a:t>cipher</a:t>
            </a:r>
          </a:p>
        </p:txBody>
      </p:sp>
      <p:sp>
        <p:nvSpPr>
          <p:cNvPr id="28681" name="Line 14"/>
          <p:cNvSpPr>
            <a:spLocks noChangeShapeType="1"/>
          </p:cNvSpPr>
          <p:nvPr/>
        </p:nvSpPr>
        <p:spPr bwMode="auto">
          <a:xfrm>
            <a:off x="4648200" y="185737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82" name="Rectangle 36"/>
          <p:cNvSpPr>
            <a:spLocks noChangeArrowheads="1"/>
          </p:cNvSpPr>
          <p:nvPr/>
        </p:nvSpPr>
        <p:spPr bwMode="auto">
          <a:xfrm>
            <a:off x="7143750" y="1504950"/>
            <a:ext cx="476250" cy="276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3" name="Line 15"/>
          <p:cNvSpPr>
            <a:spLocks noChangeShapeType="1"/>
          </p:cNvSpPr>
          <p:nvPr/>
        </p:nvSpPr>
        <p:spPr bwMode="auto">
          <a:xfrm>
            <a:off x="7096125" y="1876425"/>
            <a:ext cx="113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7089775" y="1490663"/>
            <a:ext cx="186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4" charset="0"/>
              </a:rPr>
              <a:t>c(1)    </a:t>
            </a:r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= “k329aM02”</a:t>
            </a:r>
          </a:p>
        </p:txBody>
      </p:sp>
      <p:sp>
        <p:nvSpPr>
          <p:cNvPr id="28685" name="Text Box 23"/>
          <p:cNvSpPr txBox="1">
            <a:spLocks noChangeArrowheads="1"/>
          </p:cNvSpPr>
          <p:nvPr/>
        </p:nvSpPr>
        <p:spPr bwMode="auto">
          <a:xfrm>
            <a:off x="3851275" y="19177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8686" name="Rectangle 24"/>
          <p:cNvSpPr>
            <a:spLocks noChangeArrowheads="1"/>
          </p:cNvSpPr>
          <p:nvPr/>
        </p:nvSpPr>
        <p:spPr bwMode="auto">
          <a:xfrm>
            <a:off x="238125" y="3284538"/>
            <a:ext cx="4183063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0" charset="2"/>
              <a:buChar char="r"/>
            </a:pPr>
            <a:r>
              <a:rPr lang="el-GR" i="1">
                <a:solidFill>
                  <a:srgbClr val="FF3300"/>
                </a:solidFill>
                <a:latin typeface="Comic Sans MS" pitchFamily="64" charset="0"/>
              </a:rPr>
              <a:t>Κρυπταλγόριθμος αλυσιδωτής δέσμης</a:t>
            </a:r>
            <a:r>
              <a:rPr lang="en-US" i="1">
                <a:solidFill>
                  <a:srgbClr val="FF3300"/>
                </a:solidFill>
                <a:latin typeface="Comic Sans MS" pitchFamily="64" charset="0"/>
              </a:rPr>
              <a:t>:</a:t>
            </a:r>
            <a:r>
              <a:rPr lang="en-US">
                <a:latin typeface="Comic Sans MS" pitchFamily="64" charset="0"/>
              </a:rPr>
              <a:t>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Το μπλοκ εισαγωγής 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m(i),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υποβάλλεται σε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 XOR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με το προηγούμενο μπλοκ, 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c(i-1)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0" charset="2"/>
              <a:buChar char="m"/>
            </a:pP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c(0) </a:t>
            </a: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αποστέλλεται στο παραλήπτη</a:t>
            </a:r>
            <a:endParaRPr lang="en-US" sz="2000">
              <a:solidFill>
                <a:schemeClr val="tx1"/>
              </a:solidFill>
              <a:latin typeface="Comic Sans MS" pitchFamily="6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0" charset="2"/>
              <a:buChar char="m"/>
            </a:pP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Τι γίνεται στο 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“HTTP/1.1” </a:t>
            </a: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βάση του παραπάνω σεναρίου;</a:t>
            </a:r>
            <a:endParaRPr lang="en-US" sz="2000">
              <a:solidFill>
                <a:schemeClr val="tx1"/>
              </a:solidFill>
              <a:latin typeface="Comic Sans MS" pitchFamily="64" charset="0"/>
            </a:endParaRPr>
          </a:p>
        </p:txBody>
      </p:sp>
      <p:grpSp>
        <p:nvGrpSpPr>
          <p:cNvPr id="28687" name="Group 49"/>
          <p:cNvGrpSpPr>
            <a:grpSpLocks/>
          </p:cNvGrpSpPr>
          <p:nvPr/>
        </p:nvGrpSpPr>
        <p:grpSpPr bwMode="auto">
          <a:xfrm>
            <a:off x="6000750" y="4071938"/>
            <a:ext cx="542925" cy="641350"/>
            <a:chOff x="3780" y="2565"/>
            <a:chExt cx="342" cy="404"/>
          </a:xfrm>
        </p:grpSpPr>
        <p:sp>
          <p:nvSpPr>
            <p:cNvPr id="28708" name="Oval 31"/>
            <p:cNvSpPr>
              <a:spLocks noChangeArrowheads="1"/>
            </p:cNvSpPr>
            <p:nvPr/>
          </p:nvSpPr>
          <p:spPr bwMode="auto">
            <a:xfrm>
              <a:off x="3780" y="2634"/>
              <a:ext cx="342" cy="2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709" name="Text Box 32"/>
            <p:cNvSpPr txBox="1">
              <a:spLocks noChangeArrowheads="1"/>
            </p:cNvSpPr>
            <p:nvPr/>
          </p:nvSpPr>
          <p:spPr bwMode="auto">
            <a:xfrm>
              <a:off x="3803" y="2565"/>
              <a:ext cx="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tx1"/>
                  </a:solidFill>
                  <a:latin typeface="Comic Sans MS" pitchFamily="64" charset="0"/>
                </a:rPr>
                <a:t>+</a:t>
              </a:r>
            </a:p>
          </p:txBody>
        </p:sp>
      </p:grpSp>
      <p:sp>
        <p:nvSpPr>
          <p:cNvPr id="28688" name="Text Box 33"/>
          <p:cNvSpPr txBox="1">
            <a:spLocks noChangeArrowheads="1"/>
          </p:cNvSpPr>
          <p:nvPr/>
        </p:nvSpPr>
        <p:spPr bwMode="auto">
          <a:xfrm>
            <a:off x="5908675" y="3465513"/>
            <a:ext cx="639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4" charset="0"/>
              </a:rPr>
              <a:t>m(i)</a:t>
            </a:r>
          </a:p>
        </p:txBody>
      </p:sp>
      <p:sp>
        <p:nvSpPr>
          <p:cNvPr id="28689" name="Text Box 34"/>
          <p:cNvSpPr txBox="1">
            <a:spLocks noChangeArrowheads="1"/>
          </p:cNvSpPr>
          <p:nvPr/>
        </p:nvSpPr>
        <p:spPr bwMode="auto">
          <a:xfrm>
            <a:off x="6056313" y="5827713"/>
            <a:ext cx="57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4" charset="0"/>
              </a:rPr>
              <a:t>c(i)</a:t>
            </a:r>
          </a:p>
        </p:txBody>
      </p:sp>
      <p:sp>
        <p:nvSpPr>
          <p:cNvPr id="28690" name="Rectangle 38"/>
          <p:cNvSpPr>
            <a:spLocks noChangeArrowheads="1"/>
          </p:cNvSpPr>
          <p:nvPr/>
        </p:nvSpPr>
        <p:spPr bwMode="auto">
          <a:xfrm>
            <a:off x="4419600" y="2247900"/>
            <a:ext cx="476250" cy="276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1" name="Text Box 39"/>
          <p:cNvSpPr txBox="1">
            <a:spLocks noChangeArrowheads="1"/>
          </p:cNvSpPr>
          <p:nvPr/>
        </p:nvSpPr>
        <p:spPr bwMode="auto">
          <a:xfrm>
            <a:off x="3770313" y="2346325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4" charset="0"/>
              </a:rPr>
              <a:t>t=17</a:t>
            </a:r>
          </a:p>
        </p:txBody>
      </p:sp>
      <p:sp>
        <p:nvSpPr>
          <p:cNvPr id="28692" name="Text Box 40"/>
          <p:cNvSpPr txBox="1">
            <a:spLocks noChangeArrowheads="1"/>
          </p:cNvSpPr>
          <p:nvPr/>
        </p:nvSpPr>
        <p:spPr bwMode="auto">
          <a:xfrm>
            <a:off x="4337050" y="2243138"/>
            <a:ext cx="1843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4" charset="0"/>
              </a:rPr>
              <a:t>m(17)   </a:t>
            </a:r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= “HTTP/1.1”</a:t>
            </a:r>
          </a:p>
        </p:txBody>
      </p:sp>
      <p:sp>
        <p:nvSpPr>
          <p:cNvPr id="28693" name="Rectangle 41"/>
          <p:cNvSpPr>
            <a:spLocks noChangeArrowheads="1"/>
          </p:cNvSpPr>
          <p:nvPr/>
        </p:nvSpPr>
        <p:spPr bwMode="auto">
          <a:xfrm>
            <a:off x="6115050" y="2343150"/>
            <a:ext cx="971550" cy="58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 sz="2000">
                <a:latin typeface="Comic Sans MS" pitchFamily="64" charset="0"/>
              </a:rPr>
              <a:t>block</a:t>
            </a:r>
          </a:p>
          <a:p>
            <a:pPr>
              <a:lnSpc>
                <a:spcPct val="70000"/>
              </a:lnSpc>
            </a:pPr>
            <a:r>
              <a:rPr lang="en-US" sz="2000">
                <a:latin typeface="Comic Sans MS" pitchFamily="64" charset="0"/>
              </a:rPr>
              <a:t>cipher</a:t>
            </a:r>
          </a:p>
        </p:txBody>
      </p:sp>
      <p:sp>
        <p:nvSpPr>
          <p:cNvPr id="28694" name="Line 42"/>
          <p:cNvSpPr>
            <a:spLocks noChangeShapeType="1"/>
          </p:cNvSpPr>
          <p:nvPr/>
        </p:nvSpPr>
        <p:spPr bwMode="auto">
          <a:xfrm>
            <a:off x="4648200" y="261937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95" name="Rectangle 43"/>
          <p:cNvSpPr>
            <a:spLocks noChangeArrowheads="1"/>
          </p:cNvSpPr>
          <p:nvPr/>
        </p:nvSpPr>
        <p:spPr bwMode="auto">
          <a:xfrm>
            <a:off x="7143750" y="2266950"/>
            <a:ext cx="476250" cy="276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6" name="Line 44"/>
          <p:cNvSpPr>
            <a:spLocks noChangeShapeType="1"/>
          </p:cNvSpPr>
          <p:nvPr/>
        </p:nvSpPr>
        <p:spPr bwMode="auto">
          <a:xfrm>
            <a:off x="7096125" y="2638425"/>
            <a:ext cx="113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97" name="Text Box 45"/>
          <p:cNvSpPr txBox="1">
            <a:spLocks noChangeArrowheads="1"/>
          </p:cNvSpPr>
          <p:nvPr/>
        </p:nvSpPr>
        <p:spPr bwMode="auto">
          <a:xfrm>
            <a:off x="7083425" y="2252663"/>
            <a:ext cx="196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4" charset="0"/>
              </a:rPr>
              <a:t>c(17)    </a:t>
            </a:r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= “k329aM02”</a:t>
            </a:r>
          </a:p>
        </p:txBody>
      </p:sp>
      <p:sp>
        <p:nvSpPr>
          <p:cNvPr id="28698" name="Rectangle 46"/>
          <p:cNvSpPr>
            <a:spLocks noChangeArrowheads="1"/>
          </p:cNvSpPr>
          <p:nvPr/>
        </p:nvSpPr>
        <p:spPr bwMode="auto">
          <a:xfrm>
            <a:off x="5857875" y="4933950"/>
            <a:ext cx="971550" cy="58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 sz="2000">
                <a:latin typeface="Comic Sans MS" pitchFamily="64" charset="0"/>
              </a:rPr>
              <a:t>block</a:t>
            </a:r>
          </a:p>
          <a:p>
            <a:pPr>
              <a:lnSpc>
                <a:spcPct val="70000"/>
              </a:lnSpc>
            </a:pPr>
            <a:r>
              <a:rPr lang="en-US" sz="2000">
                <a:latin typeface="Comic Sans MS" pitchFamily="64" charset="0"/>
              </a:rPr>
              <a:t>cipher</a:t>
            </a:r>
          </a:p>
        </p:txBody>
      </p:sp>
      <p:sp>
        <p:nvSpPr>
          <p:cNvPr id="28699" name="Line 50"/>
          <p:cNvSpPr>
            <a:spLocks noChangeShapeType="1"/>
          </p:cNvSpPr>
          <p:nvPr/>
        </p:nvSpPr>
        <p:spPr bwMode="auto">
          <a:xfrm>
            <a:off x="6257925" y="3914775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700" name="Rectangle 51"/>
          <p:cNvSpPr>
            <a:spLocks noChangeArrowheads="1"/>
          </p:cNvSpPr>
          <p:nvPr/>
        </p:nvSpPr>
        <p:spPr bwMode="auto">
          <a:xfrm>
            <a:off x="4743450" y="4200525"/>
            <a:ext cx="666750" cy="400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01" name="Text Box 52"/>
          <p:cNvSpPr txBox="1">
            <a:spLocks noChangeArrowheads="1"/>
          </p:cNvSpPr>
          <p:nvPr/>
        </p:nvSpPr>
        <p:spPr bwMode="auto">
          <a:xfrm>
            <a:off x="4689475" y="4198938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4" charset="0"/>
              </a:rPr>
              <a:t>c(i-1)</a:t>
            </a:r>
          </a:p>
        </p:txBody>
      </p:sp>
      <p:sp>
        <p:nvSpPr>
          <p:cNvPr id="28702" name="Line 53"/>
          <p:cNvSpPr>
            <a:spLocks noChangeShapeType="1"/>
          </p:cNvSpPr>
          <p:nvPr/>
        </p:nvSpPr>
        <p:spPr bwMode="auto">
          <a:xfrm>
            <a:off x="5429250" y="4400550"/>
            <a:ext cx="56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703" name="Line 54"/>
          <p:cNvSpPr>
            <a:spLocks noChangeShapeType="1"/>
          </p:cNvSpPr>
          <p:nvPr/>
        </p:nvSpPr>
        <p:spPr bwMode="auto">
          <a:xfrm>
            <a:off x="6276975" y="4648200"/>
            <a:ext cx="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704" name="Line 55"/>
          <p:cNvSpPr>
            <a:spLocks noChangeShapeType="1"/>
          </p:cNvSpPr>
          <p:nvPr/>
        </p:nvSpPr>
        <p:spPr bwMode="auto">
          <a:xfrm>
            <a:off x="6334125" y="5524500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705" name="Freeform 57"/>
          <p:cNvSpPr>
            <a:spLocks/>
          </p:cNvSpPr>
          <p:nvPr/>
        </p:nvSpPr>
        <p:spPr bwMode="auto">
          <a:xfrm>
            <a:off x="5114925" y="4638675"/>
            <a:ext cx="876300" cy="1381125"/>
          </a:xfrm>
          <a:custGeom>
            <a:avLst/>
            <a:gdLst>
              <a:gd name="T0" fmla="*/ 2147483647 w 552"/>
              <a:gd name="T1" fmla="*/ 2147483647 h 870"/>
              <a:gd name="T2" fmla="*/ 0 w 552"/>
              <a:gd name="T3" fmla="*/ 2147483647 h 870"/>
              <a:gd name="T4" fmla="*/ 0 w 552"/>
              <a:gd name="T5" fmla="*/ 0 h 870"/>
              <a:gd name="T6" fmla="*/ 0 60000 65536"/>
              <a:gd name="T7" fmla="*/ 0 60000 65536"/>
              <a:gd name="T8" fmla="*/ 0 60000 65536"/>
              <a:gd name="T9" fmla="*/ 0 w 552"/>
              <a:gd name="T10" fmla="*/ 0 h 870"/>
              <a:gd name="T11" fmla="*/ 552 w 552"/>
              <a:gd name="T12" fmla="*/ 870 h 8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870">
                <a:moveTo>
                  <a:pt x="552" y="870"/>
                </a:moveTo>
                <a:lnTo>
                  <a:pt x="0" y="87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706" name="Line 58"/>
          <p:cNvSpPr>
            <a:spLocks noChangeShapeType="1"/>
          </p:cNvSpPr>
          <p:nvPr/>
        </p:nvSpPr>
        <p:spPr bwMode="auto">
          <a:xfrm>
            <a:off x="6697663" y="6037263"/>
            <a:ext cx="113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707" name="Rectangle 24"/>
          <p:cNvSpPr>
            <a:spLocks noChangeArrowheads="1"/>
          </p:cNvSpPr>
          <p:nvPr/>
        </p:nvSpPr>
        <p:spPr bwMode="auto">
          <a:xfrm>
            <a:off x="250825" y="1346200"/>
            <a:ext cx="38576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0" charset="2"/>
              <a:buChar char="r"/>
            </a:pP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Αλγόριθμος δέσμης: σε περίπτωση επανάληψης του μπλοκ εισόδου παράγεται το ίδιο κρυπτόγραμμα. </a:t>
            </a:r>
            <a:endParaRPr lang="en-US" sz="2000">
              <a:solidFill>
                <a:schemeClr val="tx1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352925" y="1504950"/>
            <a:ext cx="4291013" cy="4754563"/>
          </a:xfrm>
          <a:prstGeom prst="rect">
            <a:avLst/>
          </a:prstGeom>
          <a:solidFill>
            <a:srgbClr val="CCFFFF"/>
          </a:solidFill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Κρυπτογραφία δημόσιου κλειδιού</a:t>
            </a:r>
            <a:endParaRPr lang="en-US" sz="360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3986213" cy="46482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b="1" i="1" u="sng" smtClean="0">
                <a:solidFill>
                  <a:srgbClr val="FF0000"/>
                </a:solidFill>
              </a:rPr>
              <a:t>Κρυπτογραφία  συμμετρικού κλειδιού</a:t>
            </a:r>
            <a:endParaRPr lang="en-US" sz="2400" b="1" i="1" u="sng" smtClean="0">
              <a:solidFill>
                <a:srgbClr val="FF0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000" smtClean="0"/>
              <a:t>προϋποθέτει ο αποστολέας και ο παραλήπτης να γνωρίζουν ένα μυστικό κλειδί</a:t>
            </a:r>
            <a:endParaRPr lang="en-US" sz="2000" smtClean="0"/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000" smtClean="0"/>
              <a:t>Ε</a:t>
            </a:r>
            <a:r>
              <a:rPr lang="en-US" sz="2000" smtClean="0"/>
              <a:t>: </a:t>
            </a:r>
            <a:r>
              <a:rPr lang="el-GR" sz="2000" smtClean="0"/>
              <a:t>πώς μπορούν να συμφωνήσουν για το μυστικό κλειδί με ασφαλή τρόπο</a:t>
            </a:r>
            <a:r>
              <a:rPr lang="en-US" sz="2000" smtClean="0"/>
              <a:t> (</a:t>
            </a:r>
            <a:r>
              <a:rPr lang="el-GR" sz="2000" smtClean="0"/>
              <a:t>και ιδιαίτερα αν δεν έχουν συναντηθεί ποτέ τους</a:t>
            </a:r>
            <a:r>
              <a:rPr lang="en-US" sz="2000" smtClean="0"/>
              <a:t>)</a:t>
            </a:r>
            <a:r>
              <a:rPr lang="el-GR" sz="2000" smtClean="0"/>
              <a:t>;</a:t>
            </a:r>
            <a:endParaRPr lang="en-US" sz="2000" smtClean="0"/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 smtClean="0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4633913" y="1571625"/>
            <a:ext cx="3938587" cy="476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b="1" i="1" u="sng">
                <a:solidFill>
                  <a:srgbClr val="FF0000"/>
                </a:solidFill>
                <a:latin typeface="Comic Sans MS" pitchFamily="64" charset="0"/>
              </a:rPr>
              <a:t>Κρυπτογραφία δημόσιου κλειδιού</a:t>
            </a:r>
            <a:endParaRPr lang="en-US" b="1" i="1" u="sng">
              <a:solidFill>
                <a:srgbClr val="FF0000"/>
              </a:solidFill>
              <a:latin typeface="Comic Sans MS" pitchFamily="64" charset="0"/>
            </a:endParaRP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Διαφορετική προσέγγιση [Diffie-Hellman76, RSA78]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Αποστολέας και παραλ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ή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πτ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η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ς δεν μοιρ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ά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ζονται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κάποιο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μυστικό κλειδί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i="1">
                <a:solidFill>
                  <a:srgbClr val="3333CC"/>
                </a:solidFill>
                <a:latin typeface="Comic Sans MS" pitchFamily="64" charset="0"/>
              </a:rPr>
              <a:t>Δημόσιο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κλειδ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ί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κρυπτογράφησης γνωστό σε όλους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i="1">
                <a:solidFill>
                  <a:srgbClr val="3333CC"/>
                </a:solidFill>
                <a:latin typeface="Comic Sans MS" pitchFamily="64" charset="0"/>
              </a:rPr>
              <a:t>Ιδιωτικό 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κλειδί αποκρυπτογράφησης γνωστ</a:t>
            </a: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ό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 μόνο στον παραλήπτη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9438" y="1647825"/>
            <a:ext cx="563562" cy="171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Κρυπτογραφία δημόσιου κλειδιού</a:t>
            </a:r>
            <a:endParaRPr lang="en-US" sz="3600" smtClean="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9050" y="3733800"/>
            <a:ext cx="1909763" cy="7096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Καθαρό μήνυμα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m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598863" y="3736975"/>
            <a:ext cx="1858962" cy="4016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κρυπτοκείμενο</a:t>
            </a:r>
            <a:endParaRPr lang="en-US" sz="2000">
              <a:solidFill>
                <a:srgbClr val="FF0000"/>
              </a:solidFill>
              <a:latin typeface="Comic Sans MS" pitchFamily="64" charset="0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913" y="2982913"/>
            <a:ext cx="511175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000250" y="3683000"/>
            <a:ext cx="1643063" cy="1103313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308600" y="3719513"/>
            <a:ext cx="1525588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latin typeface="Comic Sans MS" pitchFamily="64" charset="0"/>
              </a:rPr>
              <a:t>decryption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latin typeface="Comic Sans MS" pitchFamily="64" charset="0"/>
              </a:rPr>
              <a:t>algorithm</a:t>
            </a: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V="1">
            <a:off x="3530600" y="4089400"/>
            <a:ext cx="1809750" cy="79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6473825" y="1598613"/>
            <a:ext cx="1762125" cy="6492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Δημόσιο κλειδί του Μήτσου</a:t>
            </a:r>
            <a:endParaRPr lang="en-US" sz="180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8963" y="3000375"/>
            <a:ext cx="665162" cy="67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1285875" y="4121150"/>
            <a:ext cx="674688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7170738" y="4076700"/>
            <a:ext cx="674687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3073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8150" y="1744663"/>
            <a:ext cx="4587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7231063" y="3732213"/>
            <a:ext cx="1114425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Καθαρό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 κείμενο</a:t>
            </a:r>
            <a:endParaRPr lang="en-US" sz="2000">
              <a:solidFill>
                <a:srgbClr val="FF0000"/>
              </a:solidFill>
              <a:latin typeface="Comic Sans MS" pitchFamily="64" charset="0"/>
            </a:endParaRPr>
          </a:p>
        </p:txBody>
      </p:sp>
      <p:grpSp>
        <p:nvGrpSpPr>
          <p:cNvPr id="30735" name="Group 16"/>
          <p:cNvGrpSpPr>
            <a:grpSpLocks/>
          </p:cNvGrpSpPr>
          <p:nvPr/>
        </p:nvGrpSpPr>
        <p:grpSpPr bwMode="auto">
          <a:xfrm>
            <a:off x="3956050" y="4064000"/>
            <a:ext cx="873125" cy="620713"/>
            <a:chOff x="2492" y="2560"/>
            <a:chExt cx="550" cy="391"/>
          </a:xfrm>
        </p:grpSpPr>
        <p:sp>
          <p:nvSpPr>
            <p:cNvPr id="30754" name="Text Box 17"/>
            <p:cNvSpPr txBox="1">
              <a:spLocks noChangeArrowheads="1"/>
            </p:cNvSpPr>
            <p:nvPr/>
          </p:nvSpPr>
          <p:spPr bwMode="auto">
            <a:xfrm>
              <a:off x="2492" y="2615"/>
              <a:ext cx="55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K  (m)</a:t>
              </a:r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2590" y="2736"/>
              <a:ext cx="229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FF0000"/>
                  </a:solidFill>
                  <a:latin typeface="Comic Sans MS" pitchFamily="64" charset="0"/>
                </a:rPr>
                <a:t>Μ</a:t>
              </a:r>
              <a:endParaRPr lang="en-US" sz="16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30756" name="Text Box 19"/>
            <p:cNvSpPr txBox="1">
              <a:spLocks noChangeArrowheads="1"/>
            </p:cNvSpPr>
            <p:nvPr/>
          </p:nvSpPr>
          <p:spPr bwMode="auto">
            <a:xfrm>
              <a:off x="2616" y="2560"/>
              <a:ext cx="175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sp>
        <p:nvSpPr>
          <p:cNvPr id="30736" name="Text Box 20"/>
          <p:cNvSpPr txBox="1">
            <a:spLocks noChangeArrowheads="1"/>
          </p:cNvSpPr>
          <p:nvPr/>
        </p:nvSpPr>
        <p:spPr bwMode="auto">
          <a:xfrm>
            <a:off x="6019800" y="1658938"/>
            <a:ext cx="41275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K </a:t>
            </a:r>
          </a:p>
        </p:txBody>
      </p:sp>
      <p:sp>
        <p:nvSpPr>
          <p:cNvPr id="30737" name="Text Box 21"/>
          <p:cNvSpPr txBox="1">
            <a:spLocks noChangeArrowheads="1"/>
          </p:cNvSpPr>
          <p:nvPr/>
        </p:nvSpPr>
        <p:spPr bwMode="auto">
          <a:xfrm>
            <a:off x="6137275" y="1838325"/>
            <a:ext cx="363538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FF0000"/>
                </a:solidFill>
                <a:latin typeface="Comic Sans MS" pitchFamily="64" charset="0"/>
              </a:rPr>
              <a:t>M</a:t>
            </a:r>
          </a:p>
        </p:txBody>
      </p:sp>
      <p:sp>
        <p:nvSpPr>
          <p:cNvPr id="30738" name="Text Box 22"/>
          <p:cNvSpPr txBox="1">
            <a:spLocks noChangeArrowheads="1"/>
          </p:cNvSpPr>
          <p:nvPr/>
        </p:nvSpPr>
        <p:spPr bwMode="auto">
          <a:xfrm>
            <a:off x="6178550" y="1558925"/>
            <a:ext cx="27781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FF0000"/>
                </a:solidFill>
                <a:latin typeface="Comic Sans MS" pitchFamily="64" charset="0"/>
              </a:rPr>
              <a:t>+</a:t>
            </a:r>
          </a:p>
        </p:txBody>
      </p:sp>
      <p:sp>
        <p:nvSpPr>
          <p:cNvPr id="30739" name="Text Box 23"/>
          <p:cNvSpPr txBox="1">
            <a:spLocks noChangeArrowheads="1"/>
          </p:cNvSpPr>
          <p:nvPr/>
        </p:nvSpPr>
        <p:spPr bwMode="auto">
          <a:xfrm>
            <a:off x="6470650" y="2276475"/>
            <a:ext cx="1762125" cy="6492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Ιδιωτικό κλειδί του Μήτσου</a:t>
            </a:r>
            <a:endParaRPr lang="en-US" sz="180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30740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388" y="2416175"/>
            <a:ext cx="542925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41" name="Text Box 25"/>
          <p:cNvSpPr txBox="1">
            <a:spLocks noChangeArrowheads="1"/>
          </p:cNvSpPr>
          <p:nvPr/>
        </p:nvSpPr>
        <p:spPr bwMode="auto">
          <a:xfrm>
            <a:off x="6029325" y="2349500"/>
            <a:ext cx="4127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K </a:t>
            </a:r>
          </a:p>
        </p:txBody>
      </p:sp>
      <p:sp>
        <p:nvSpPr>
          <p:cNvPr id="30742" name="Text Box 26"/>
          <p:cNvSpPr txBox="1">
            <a:spLocks noChangeArrowheads="1"/>
          </p:cNvSpPr>
          <p:nvPr/>
        </p:nvSpPr>
        <p:spPr bwMode="auto">
          <a:xfrm>
            <a:off x="6210300" y="2541588"/>
            <a:ext cx="36353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FF0000"/>
                </a:solidFill>
                <a:latin typeface="Comic Sans MS" pitchFamily="64" charset="0"/>
              </a:rPr>
              <a:t>M</a:t>
            </a:r>
          </a:p>
        </p:txBody>
      </p:sp>
      <p:sp>
        <p:nvSpPr>
          <p:cNvPr id="30743" name="Text Box 27"/>
          <p:cNvSpPr txBox="1">
            <a:spLocks noChangeArrowheads="1"/>
          </p:cNvSpPr>
          <p:nvPr/>
        </p:nvSpPr>
        <p:spPr bwMode="auto">
          <a:xfrm>
            <a:off x="6257925" y="2262188"/>
            <a:ext cx="26511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FF0000"/>
                </a:solidFill>
                <a:latin typeface="Comic Sans MS" pitchFamily="64" charset="0"/>
              </a:rPr>
              <a:t>-</a:t>
            </a:r>
          </a:p>
        </p:txBody>
      </p:sp>
      <p:grpSp>
        <p:nvGrpSpPr>
          <p:cNvPr id="30744" name="Group 28"/>
          <p:cNvGrpSpPr>
            <a:grpSpLocks/>
          </p:cNvGrpSpPr>
          <p:nvPr/>
        </p:nvGrpSpPr>
        <p:grpSpPr bwMode="auto">
          <a:xfrm>
            <a:off x="7262813" y="4260850"/>
            <a:ext cx="1882775" cy="639763"/>
            <a:chOff x="4310" y="2684"/>
            <a:chExt cx="1186" cy="403"/>
          </a:xfrm>
        </p:grpSpPr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4310" y="2724"/>
              <a:ext cx="118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m = K  </a:t>
              </a: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(</a:t>
              </a: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K  (m)</a:t>
              </a: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)</a:t>
              </a:r>
            </a:p>
          </p:txBody>
        </p:sp>
        <p:sp>
          <p:nvSpPr>
            <p:cNvPr id="30750" name="Text Box 30"/>
            <p:cNvSpPr txBox="1">
              <a:spLocks noChangeArrowheads="1"/>
            </p:cNvSpPr>
            <p:nvPr/>
          </p:nvSpPr>
          <p:spPr bwMode="auto">
            <a:xfrm>
              <a:off x="4973" y="2872"/>
              <a:ext cx="229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FF0000"/>
                  </a:solidFill>
                  <a:latin typeface="Comic Sans MS" pitchFamily="64" charset="0"/>
                </a:rPr>
                <a:t>Μ</a:t>
              </a:r>
              <a:endParaRPr lang="en-US" sz="16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4996" y="2690"/>
              <a:ext cx="175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  <p:sp>
          <p:nvSpPr>
            <p:cNvPr id="30752" name="Text Box 32"/>
            <p:cNvSpPr txBox="1">
              <a:spLocks noChangeArrowheads="1"/>
            </p:cNvSpPr>
            <p:nvPr/>
          </p:nvSpPr>
          <p:spPr bwMode="auto">
            <a:xfrm>
              <a:off x="4712" y="2860"/>
              <a:ext cx="229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FF0000"/>
                  </a:solidFill>
                  <a:latin typeface="Comic Sans MS" pitchFamily="64" charset="0"/>
                </a:rPr>
                <a:t>Μ</a:t>
              </a:r>
              <a:endParaRPr lang="en-US" sz="16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30753" name="Text Box 33"/>
            <p:cNvSpPr txBox="1">
              <a:spLocks noChangeArrowheads="1"/>
            </p:cNvSpPr>
            <p:nvPr/>
          </p:nvSpPr>
          <p:spPr bwMode="auto">
            <a:xfrm>
              <a:off x="4748" y="2684"/>
              <a:ext cx="167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</a:p>
          </p:txBody>
        </p:sp>
      </p:grpSp>
      <p:sp>
        <p:nvSpPr>
          <p:cNvPr id="30745" name="Freeform 34"/>
          <p:cNvSpPr>
            <a:spLocks/>
          </p:cNvSpPr>
          <p:nvPr/>
        </p:nvSpPr>
        <p:spPr bwMode="auto">
          <a:xfrm>
            <a:off x="3001963" y="1874838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8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46" name="Freeform 35"/>
          <p:cNvSpPr>
            <a:spLocks/>
          </p:cNvSpPr>
          <p:nvPr/>
        </p:nvSpPr>
        <p:spPr bwMode="auto">
          <a:xfrm>
            <a:off x="5446713" y="2547938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8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47" name="Text Box 6"/>
          <p:cNvSpPr txBox="1">
            <a:spLocks noChangeArrowheads="1"/>
          </p:cNvSpPr>
          <p:nvPr/>
        </p:nvSpPr>
        <p:spPr bwMode="auto">
          <a:xfrm>
            <a:off x="1978025" y="3692525"/>
            <a:ext cx="1593850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Αλγόριθμος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Κρυπτο-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γράφησης</a:t>
            </a:r>
            <a:endParaRPr lang="en-US" sz="2000">
              <a:solidFill>
                <a:srgbClr val="FFFFFF"/>
              </a:solidFill>
              <a:latin typeface="Comic Sans MS" pitchFamily="64" charset="0"/>
            </a:endParaRPr>
          </a:p>
        </p:txBody>
      </p:sp>
      <p:sp>
        <p:nvSpPr>
          <p:cNvPr id="30748" name="Rectangle 5"/>
          <p:cNvSpPr>
            <a:spLocks noChangeArrowheads="1"/>
          </p:cNvSpPr>
          <p:nvPr/>
        </p:nvSpPr>
        <p:spPr bwMode="auto">
          <a:xfrm>
            <a:off x="5500688" y="3714750"/>
            <a:ext cx="1643062" cy="1103313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Αλγόριθμος </a:t>
            </a:r>
          </a:p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Αποκρυπτο-</a:t>
            </a:r>
          </a:p>
          <a:p>
            <a:pPr algn="ctr"/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γράφησης</a:t>
            </a:r>
            <a:endParaRPr lang="el-GR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Αλγόριθμοι κρυπτογράφησης δημόσιου κλειδιού</a:t>
            </a:r>
            <a:endParaRPr lang="en-US" sz="36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95500" y="2341563"/>
            <a:ext cx="5619750" cy="625475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Χρειάζεται </a:t>
            </a:r>
            <a:r>
              <a:rPr lang="en-US" smtClean="0"/>
              <a:t>K  ( ) </a:t>
            </a:r>
            <a:r>
              <a:rPr lang="el-GR" smtClean="0"/>
              <a:t>και</a:t>
            </a:r>
            <a:r>
              <a:rPr lang="en-US" smtClean="0"/>
              <a:t> K  ( ) </a:t>
            </a:r>
            <a:r>
              <a:rPr lang="el-GR" smtClean="0"/>
              <a:t>τέτοια ώστε</a:t>
            </a:r>
            <a:endParaRPr lang="en-US" smtClean="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086225" y="2565400"/>
            <a:ext cx="4556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Μ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602288" y="2603500"/>
            <a:ext cx="4556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Μ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4452938" y="2001838"/>
            <a:ext cx="3333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953125" y="2000250"/>
            <a:ext cx="3333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7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2800">
                <a:solidFill>
                  <a:srgbClr val="000000"/>
                </a:solidFill>
                <a:latin typeface="Comic Sans MS" pitchFamily="64" charset="0"/>
              </a:rPr>
              <a:t>Με δεδομένο ένα δημόσιο κλειδί</a:t>
            </a:r>
            <a:r>
              <a:rPr lang="en-US" sz="2800">
                <a:solidFill>
                  <a:srgbClr val="000000"/>
                </a:solidFill>
                <a:latin typeface="Comic Sans MS" pitchFamily="64" charset="0"/>
              </a:rPr>
              <a:t> K  , </a:t>
            </a:r>
            <a:r>
              <a:rPr lang="el-GR" sz="2800">
                <a:solidFill>
                  <a:srgbClr val="000000"/>
                </a:solidFill>
                <a:latin typeface="Comic Sans MS" pitchFamily="64" charset="0"/>
              </a:rPr>
              <a:t>πρέπει να είναι αδύνατο να υπολογιστεί το αντίστιχο ιδιωτικό κλειδί </a:t>
            </a:r>
            <a:r>
              <a:rPr lang="en-US" sz="2800">
                <a:solidFill>
                  <a:srgbClr val="000000"/>
                </a:solidFill>
                <a:latin typeface="Comic Sans MS" pitchFamily="64" charset="0"/>
              </a:rPr>
              <a:t>K  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4729163" y="5326063"/>
            <a:ext cx="4556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Μ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2286000" y="4468813"/>
            <a:ext cx="4333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Μ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534988" y="1535113"/>
            <a:ext cx="234315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>
                <a:solidFill>
                  <a:srgbClr val="000000"/>
                </a:solidFill>
                <a:latin typeface="Comic Sans MS" pitchFamily="64" charset="0"/>
              </a:rPr>
              <a:t>Απαιτούμενα</a:t>
            </a:r>
            <a:r>
              <a:rPr lang="en-US" sz="2800">
                <a:solidFill>
                  <a:srgbClr val="000000"/>
                </a:solidFill>
                <a:latin typeface="Comic Sans MS" pitchFamily="64" charset="0"/>
              </a:rPr>
              <a:t>:</a:t>
            </a:r>
          </a:p>
        </p:txBody>
      </p:sp>
      <p:grpSp>
        <p:nvGrpSpPr>
          <p:cNvPr id="31756" name="Group 11"/>
          <p:cNvGrpSpPr>
            <a:grpSpLocks/>
          </p:cNvGrpSpPr>
          <p:nvPr/>
        </p:nvGrpSpPr>
        <p:grpSpPr bwMode="auto">
          <a:xfrm>
            <a:off x="1468438" y="2336800"/>
            <a:ext cx="550862" cy="531813"/>
            <a:chOff x="925" y="1472"/>
            <a:chExt cx="347" cy="335"/>
          </a:xfrm>
        </p:grpSpPr>
        <p:sp>
          <p:nvSpPr>
            <p:cNvPr id="31772" name="Oval 12"/>
            <p:cNvSpPr>
              <a:spLocks noChangeArrowheads="1"/>
            </p:cNvSpPr>
            <p:nvPr/>
          </p:nvSpPr>
          <p:spPr bwMode="auto">
            <a:xfrm>
              <a:off x="925" y="1482"/>
              <a:ext cx="348" cy="326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73" name="Text Box 13"/>
            <p:cNvSpPr txBox="1">
              <a:spLocks noChangeArrowheads="1"/>
            </p:cNvSpPr>
            <p:nvPr/>
          </p:nvSpPr>
          <p:spPr bwMode="auto">
            <a:xfrm>
              <a:off x="990" y="1472"/>
              <a:ext cx="226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3333CC"/>
                  </a:solidFill>
                </a:rPr>
                <a:t>1</a:t>
              </a:r>
            </a:p>
          </p:txBody>
        </p:sp>
      </p:grp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1490663" y="3841750"/>
            <a:ext cx="550862" cy="531813"/>
            <a:chOff x="939" y="2420"/>
            <a:chExt cx="347" cy="335"/>
          </a:xfrm>
        </p:grpSpPr>
        <p:sp>
          <p:nvSpPr>
            <p:cNvPr id="31770" name="Oval 15"/>
            <p:cNvSpPr>
              <a:spLocks noChangeArrowheads="1"/>
            </p:cNvSpPr>
            <p:nvPr/>
          </p:nvSpPr>
          <p:spPr bwMode="auto">
            <a:xfrm>
              <a:off x="939" y="2430"/>
              <a:ext cx="348" cy="326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71" name="Text Box 16"/>
            <p:cNvSpPr txBox="1">
              <a:spLocks noChangeArrowheads="1"/>
            </p:cNvSpPr>
            <p:nvPr/>
          </p:nvSpPr>
          <p:spPr bwMode="auto">
            <a:xfrm>
              <a:off x="1004" y="2420"/>
              <a:ext cx="226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3333CC"/>
                  </a:solidFill>
                </a:rPr>
                <a:t>2</a:t>
              </a:r>
            </a:p>
          </p:txBody>
        </p:sp>
      </p:grpSp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955675" y="5832475"/>
            <a:ext cx="7010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FF0000"/>
                </a:solidFill>
                <a:latin typeface="Comic Sans MS" pitchFamily="64" charset="0"/>
              </a:rPr>
              <a:t>RSA:</a:t>
            </a:r>
            <a:r>
              <a:rPr lang="en-US" sz="2800">
                <a:solidFill>
                  <a:srgbClr val="000000"/>
                </a:solidFill>
                <a:latin typeface="Comic Sans MS" pitchFamily="64" charset="0"/>
              </a:rPr>
              <a:t> Rivest, Shamir, Adelson </a:t>
            </a:r>
            <a:r>
              <a:rPr lang="el-GR" sz="2800">
                <a:solidFill>
                  <a:srgbClr val="000000"/>
                </a:solidFill>
                <a:latin typeface="Comic Sans MS" pitchFamily="64" charset="0"/>
              </a:rPr>
              <a:t>αλγόριθμος</a:t>
            </a:r>
            <a:endParaRPr lang="en-US" sz="28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31759" name="Text Box 18"/>
          <p:cNvSpPr txBox="1">
            <a:spLocks noChangeArrowheads="1"/>
          </p:cNvSpPr>
          <p:nvPr/>
        </p:nvSpPr>
        <p:spPr bwMode="auto">
          <a:xfrm>
            <a:off x="4173538" y="2190750"/>
            <a:ext cx="327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+</a:t>
            </a:r>
          </a:p>
        </p:txBody>
      </p:sp>
      <p:sp>
        <p:nvSpPr>
          <p:cNvPr id="31760" name="Text Box 19"/>
          <p:cNvSpPr txBox="1">
            <a:spLocks noChangeArrowheads="1"/>
          </p:cNvSpPr>
          <p:nvPr/>
        </p:nvSpPr>
        <p:spPr bwMode="auto">
          <a:xfrm>
            <a:off x="5643563" y="2143125"/>
            <a:ext cx="3063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-</a:t>
            </a:r>
          </a:p>
        </p:txBody>
      </p:sp>
      <p:grpSp>
        <p:nvGrpSpPr>
          <p:cNvPr id="31761" name="Group 20"/>
          <p:cNvGrpSpPr>
            <a:grpSpLocks/>
          </p:cNvGrpSpPr>
          <p:nvPr/>
        </p:nvGrpSpPr>
        <p:grpSpPr bwMode="auto">
          <a:xfrm>
            <a:off x="3241675" y="3000375"/>
            <a:ext cx="2824163" cy="949325"/>
            <a:chOff x="2042" y="1741"/>
            <a:chExt cx="1779" cy="598"/>
          </a:xfrm>
        </p:grpSpPr>
        <p:grpSp>
          <p:nvGrpSpPr>
            <p:cNvPr id="31764" name="Group 21"/>
            <p:cNvGrpSpPr>
              <a:grpSpLocks/>
            </p:cNvGrpSpPr>
            <p:nvPr/>
          </p:nvGrpSpPr>
          <p:grpSpPr bwMode="auto">
            <a:xfrm>
              <a:off x="2042" y="1876"/>
              <a:ext cx="1779" cy="463"/>
              <a:chOff x="2042" y="1876"/>
              <a:chExt cx="1779" cy="463"/>
            </a:xfrm>
          </p:grpSpPr>
          <p:sp>
            <p:nvSpPr>
              <p:cNvPr id="31767" name="Text Box 22"/>
              <p:cNvSpPr txBox="1">
                <a:spLocks noChangeArrowheads="1"/>
              </p:cNvSpPr>
              <p:nvPr/>
            </p:nvSpPr>
            <p:spPr bwMode="auto">
              <a:xfrm>
                <a:off x="2042" y="1876"/>
                <a:ext cx="1779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800">
                    <a:solidFill>
                      <a:srgbClr val="FF0000"/>
                    </a:solidFill>
                    <a:latin typeface="Comic Sans MS" pitchFamily="64" charset="0"/>
                  </a:rPr>
                  <a:t>K  (K  (m))  =  m</a:t>
                </a:r>
                <a:r>
                  <a:rPr lang="en-US" sz="2800">
                    <a:solidFill>
                      <a:srgbClr val="000000"/>
                    </a:solidFill>
                    <a:latin typeface="Comic Sans MS" pitchFamily="64" charset="0"/>
                  </a:rPr>
                  <a:t> </a:t>
                </a:r>
              </a:p>
            </p:txBody>
          </p:sp>
          <p:sp>
            <p:nvSpPr>
              <p:cNvPr id="31768" name="Text Box 23"/>
              <p:cNvSpPr txBox="1">
                <a:spLocks noChangeArrowheads="1"/>
              </p:cNvSpPr>
              <p:nvPr/>
            </p:nvSpPr>
            <p:spPr bwMode="auto">
              <a:xfrm>
                <a:off x="2486" y="2047"/>
                <a:ext cx="286" cy="2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>
                    <a:solidFill>
                      <a:srgbClr val="FF0000"/>
                    </a:solidFill>
                    <a:latin typeface="Comic Sans MS" pitchFamily="64" charset="0"/>
                  </a:rPr>
                  <a:t>Μ</a:t>
                </a:r>
                <a:endParaRPr lang="en-US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31769" name="Text Box 24"/>
              <p:cNvSpPr txBox="1">
                <a:spLocks noChangeArrowheads="1"/>
              </p:cNvSpPr>
              <p:nvPr/>
            </p:nvSpPr>
            <p:spPr bwMode="auto">
              <a:xfrm>
                <a:off x="2168" y="2033"/>
                <a:ext cx="286" cy="2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>
                    <a:solidFill>
                      <a:srgbClr val="FF0000"/>
                    </a:solidFill>
                    <a:latin typeface="Comic Sans MS" pitchFamily="64" charset="0"/>
                  </a:rPr>
                  <a:t>Μ</a:t>
                </a:r>
                <a:endParaRPr lang="en-US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</p:grpSp>
        <p:sp>
          <p:nvSpPr>
            <p:cNvPr id="31765" name="Text Box 25"/>
            <p:cNvSpPr txBox="1">
              <a:spLocks noChangeArrowheads="1"/>
            </p:cNvSpPr>
            <p:nvPr/>
          </p:nvSpPr>
          <p:spPr bwMode="auto">
            <a:xfrm>
              <a:off x="2198" y="1741"/>
              <a:ext cx="193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</a:p>
          </p:txBody>
        </p:sp>
        <p:sp>
          <p:nvSpPr>
            <p:cNvPr id="31766" name="Text Box 26"/>
            <p:cNvSpPr txBox="1">
              <a:spLocks noChangeArrowheads="1"/>
            </p:cNvSpPr>
            <p:nvPr/>
          </p:nvSpPr>
          <p:spPr bwMode="auto">
            <a:xfrm>
              <a:off x="2554" y="1757"/>
              <a:ext cx="20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sp>
        <p:nvSpPr>
          <p:cNvPr id="31762" name="Text Box 27"/>
          <p:cNvSpPr txBox="1">
            <a:spLocks noChangeArrowheads="1"/>
          </p:cNvSpPr>
          <p:nvPr/>
        </p:nvSpPr>
        <p:spPr bwMode="auto">
          <a:xfrm>
            <a:off x="2357438" y="4111625"/>
            <a:ext cx="327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+</a:t>
            </a:r>
          </a:p>
        </p:txBody>
      </p:sp>
      <p:sp>
        <p:nvSpPr>
          <p:cNvPr id="31763" name="Text Box 28"/>
          <p:cNvSpPr txBox="1">
            <a:spLocks noChangeArrowheads="1"/>
          </p:cNvSpPr>
          <p:nvPr/>
        </p:nvSpPr>
        <p:spPr bwMode="auto">
          <a:xfrm>
            <a:off x="4837113" y="4968875"/>
            <a:ext cx="3063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3413" cy="455613"/>
          </a:xfrm>
        </p:spPr>
        <p:txBody>
          <a:bodyPr/>
          <a:lstStyle/>
          <a:p>
            <a:pPr algn="l">
              <a:defRPr/>
            </a:pPr>
            <a:fld id="{E67EA1B0-7B56-4097-868E-6616E27E6947}" type="slidenum">
              <a:rPr lang="en-US" smtClean="0">
                <a:latin typeface="Times New Roman" pitchFamily="16" charset="0"/>
              </a:rPr>
              <a:pPr algn="l">
                <a:defRPr/>
              </a:pPr>
              <a:t>27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7999413" cy="1311275"/>
          </a:xfrm>
        </p:spPr>
        <p:txBody>
          <a:bodyPr/>
          <a:lstStyle/>
          <a:p>
            <a:r>
              <a:rPr lang="el-GR" sz="3600" smtClean="0"/>
              <a:t>Προαπαιτούμενο</a:t>
            </a:r>
            <a:r>
              <a:rPr lang="en-US" sz="3600" smtClean="0"/>
              <a:t>: modular </a:t>
            </a:r>
            <a:r>
              <a:rPr lang="el-GR" sz="3600" smtClean="0"/>
              <a:t>αριθμητική</a:t>
            </a:r>
            <a:endParaRPr lang="en-US" sz="360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134350" cy="4648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mtClean="0"/>
              <a:t>x mod n = </a:t>
            </a:r>
            <a:r>
              <a:rPr lang="el-GR" smtClean="0"/>
              <a:t>υπόλοιπο του </a:t>
            </a:r>
            <a:r>
              <a:rPr lang="en-US" smtClean="0"/>
              <a:t>x </a:t>
            </a:r>
            <a:r>
              <a:rPr lang="el-GR" smtClean="0"/>
              <a:t>όταν διαιρούμε με </a:t>
            </a:r>
            <a:r>
              <a:rPr lang="en-US" smtClean="0"/>
              <a:t>n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/>
              <a:t>Facts:</a:t>
            </a:r>
          </a:p>
          <a:p>
            <a:pPr marL="914400" lvl="1" indent="-457200">
              <a:lnSpc>
                <a:spcPct val="90000"/>
              </a:lnSpc>
              <a:buFont typeface="ZapfDingbats" pitchFamily="80" charset="2"/>
              <a:buNone/>
            </a:pPr>
            <a:r>
              <a:rPr lang="en-US" smtClean="0">
                <a:solidFill>
                  <a:schemeClr val="accent2"/>
                </a:solidFill>
              </a:rPr>
              <a:t>[(a mod n) + (b mod n)] mod n = (a+b) mod n</a:t>
            </a:r>
          </a:p>
          <a:p>
            <a:pPr marL="914400" lvl="1" indent="-457200">
              <a:lnSpc>
                <a:spcPct val="90000"/>
              </a:lnSpc>
              <a:buFont typeface="ZapfDingbats" pitchFamily="80" charset="2"/>
              <a:buNone/>
            </a:pPr>
            <a:r>
              <a:rPr lang="en-US" smtClean="0">
                <a:solidFill>
                  <a:schemeClr val="accent2"/>
                </a:solidFill>
              </a:rPr>
              <a:t>[(a mod n) - (b mod n)] mod n = (a-b) mod n</a:t>
            </a:r>
          </a:p>
          <a:p>
            <a:pPr marL="914400" lvl="1" indent="-457200">
              <a:lnSpc>
                <a:spcPct val="90000"/>
              </a:lnSpc>
              <a:buFont typeface="ZapfDingbats" pitchFamily="80" charset="2"/>
              <a:buNone/>
            </a:pPr>
            <a:r>
              <a:rPr lang="en-US" smtClean="0">
                <a:solidFill>
                  <a:schemeClr val="accent2"/>
                </a:solidFill>
              </a:rPr>
              <a:t>[(a mod n) * (b mod n)] mod n = (a*b) mod n</a:t>
            </a:r>
          </a:p>
          <a:p>
            <a:pPr marL="533400" indent="-533400">
              <a:lnSpc>
                <a:spcPct val="90000"/>
              </a:lnSpc>
            </a:pPr>
            <a:r>
              <a:rPr lang="el-GR" smtClean="0"/>
              <a:t>Οπότε</a:t>
            </a:r>
            <a:endParaRPr lang="en-US" smtClean="0"/>
          </a:p>
          <a:p>
            <a:pPr marL="533400" indent="-533400">
              <a:lnSpc>
                <a:spcPct val="90000"/>
              </a:lnSpc>
              <a:buFont typeface="ZapfDingbats" pitchFamily="80" charset="2"/>
              <a:buNone/>
            </a:pPr>
            <a:r>
              <a:rPr lang="en-US" smtClean="0"/>
              <a:t>      </a:t>
            </a:r>
            <a:r>
              <a:rPr lang="en-US" smtClean="0">
                <a:solidFill>
                  <a:schemeClr val="accent2"/>
                </a:solidFill>
              </a:rPr>
              <a:t>(a mod n)</a:t>
            </a:r>
            <a:r>
              <a:rPr lang="en-US" baseline="30000" smtClean="0">
                <a:solidFill>
                  <a:schemeClr val="accent2"/>
                </a:solidFill>
              </a:rPr>
              <a:t>d</a:t>
            </a:r>
            <a:r>
              <a:rPr lang="en-US" smtClean="0">
                <a:solidFill>
                  <a:schemeClr val="accent2"/>
                </a:solidFill>
              </a:rPr>
              <a:t> mod n = a</a:t>
            </a:r>
            <a:r>
              <a:rPr lang="en-US" baseline="30000" smtClean="0">
                <a:solidFill>
                  <a:schemeClr val="accent2"/>
                </a:solidFill>
              </a:rPr>
              <a:t>d</a:t>
            </a:r>
            <a:r>
              <a:rPr lang="en-US" smtClean="0">
                <a:solidFill>
                  <a:schemeClr val="accent2"/>
                </a:solidFill>
              </a:rPr>
              <a:t> mod n</a:t>
            </a:r>
          </a:p>
          <a:p>
            <a:pPr marL="533400" indent="-533400">
              <a:lnSpc>
                <a:spcPct val="90000"/>
              </a:lnSpc>
            </a:pPr>
            <a:r>
              <a:rPr lang="el-GR" smtClean="0"/>
              <a:t>Π.χ.</a:t>
            </a:r>
            <a:r>
              <a:rPr lang="en-US" smtClean="0"/>
              <a:t>: x=14, n=10, d=2:</a:t>
            </a:r>
            <a:br>
              <a:rPr lang="en-US" smtClean="0"/>
            </a:br>
            <a:r>
              <a:rPr lang="en-US" smtClean="0"/>
              <a:t>(x mod n)</a:t>
            </a:r>
            <a:r>
              <a:rPr lang="en-US" baseline="30000" smtClean="0"/>
              <a:t>d</a:t>
            </a:r>
            <a:r>
              <a:rPr lang="en-US" smtClean="0"/>
              <a:t> mod n = 4</a:t>
            </a:r>
            <a:r>
              <a:rPr lang="en-US" baseline="30000" smtClean="0"/>
              <a:t>2</a:t>
            </a:r>
            <a:r>
              <a:rPr lang="en-US" smtClean="0"/>
              <a:t> mod 10 = 6</a:t>
            </a:r>
            <a:br>
              <a:rPr lang="en-US" smtClean="0"/>
            </a:br>
            <a:r>
              <a:rPr lang="en-US" smtClean="0"/>
              <a:t>x</a:t>
            </a:r>
            <a:r>
              <a:rPr lang="en-US" baseline="30000" smtClean="0"/>
              <a:t>d</a:t>
            </a:r>
            <a:r>
              <a:rPr lang="en-US" smtClean="0"/>
              <a:t> = 14</a:t>
            </a:r>
            <a:r>
              <a:rPr lang="en-US" baseline="30000" smtClean="0"/>
              <a:t>2</a:t>
            </a:r>
            <a:r>
              <a:rPr lang="en-US" smtClean="0"/>
              <a:t> = 196   x</a:t>
            </a:r>
            <a:r>
              <a:rPr lang="en-US" baseline="30000" smtClean="0"/>
              <a:t>d</a:t>
            </a:r>
            <a:r>
              <a:rPr lang="en-US" smtClean="0"/>
              <a:t> mod 10  = 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RSA: </a:t>
            </a:r>
            <a:r>
              <a:rPr lang="el-GR" smtClean="0"/>
              <a:t>Διαλέγοντας κλειδιά</a:t>
            </a:r>
            <a:endParaRPr lang="en-US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55638" y="1476375"/>
            <a:ext cx="6911975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3333CC"/>
                </a:solidFill>
                <a:latin typeface="Comic Sans MS" pitchFamily="64" charset="0"/>
              </a:rPr>
              <a:t>1.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Διάλεξε δύο μεγάλους πρώτους αριθμούς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p, q.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  (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π.χ.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, 1024 bits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το κάθε ένα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)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09600" y="2462213"/>
            <a:ext cx="49466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3333CC"/>
                </a:solidFill>
                <a:latin typeface="Comic Sans MS" pitchFamily="64" charset="0"/>
              </a:rPr>
              <a:t>2.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Υπολόγισε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FF0000"/>
                </a:solidFill>
                <a:latin typeface="Comic Sans MS" pitchFamily="64" charset="0"/>
              </a:rPr>
              <a:t>n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 = pq,  z = (p-1)(q-1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)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04838" y="3132138"/>
            <a:ext cx="8612187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3333CC"/>
                </a:solidFill>
                <a:latin typeface="Comic Sans MS" pitchFamily="64" charset="0"/>
              </a:rPr>
              <a:t>3.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Διάλεξε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FF0000"/>
                </a:solidFill>
                <a:latin typeface="Comic Sans MS" pitchFamily="64" charset="0"/>
              </a:rPr>
              <a:t>e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 (</a:t>
            </a:r>
            <a:r>
              <a:rPr lang="el-GR" i="1">
                <a:solidFill>
                  <a:srgbClr val="000000"/>
                </a:solidFill>
                <a:latin typeface="Comic Sans MS" pitchFamily="64" charset="0"/>
              </a:rPr>
              <a:t>με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 e&lt;n)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τέτοιο ώστε να μην έχει κανένα κοινό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   παράγοντα με το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z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εκτός από το 1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.</a:t>
            </a:r>
            <a:endParaRPr lang="el-GR">
              <a:solidFill>
                <a:srgbClr val="000000"/>
              </a:solidFill>
              <a:latin typeface="Comic Sans MS" pitchFamily="6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 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(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e, z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είναι σχετικά πρώτοι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).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620713" y="4310063"/>
            <a:ext cx="8358187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3333CC"/>
                </a:solidFill>
                <a:latin typeface="Comic Sans MS" pitchFamily="64" charset="0"/>
              </a:rPr>
              <a:t>4.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Διάλεξε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FF0000"/>
                </a:solidFill>
                <a:latin typeface="Comic Sans MS" pitchFamily="64" charset="0"/>
              </a:rPr>
              <a:t>d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τέτοιο ώστε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το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ed-1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να διαιρείται ακριβώς με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   το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z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. (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με άλλα λόγια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: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ed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mod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z  = 1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).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655638" y="5156200"/>
            <a:ext cx="81311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3333CC"/>
                </a:solidFill>
                <a:latin typeface="Comic Sans MS" pitchFamily="64" charset="0"/>
              </a:rPr>
              <a:t>5.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Το δημόσιο κλειδί είναι</a:t>
            </a:r>
            <a:r>
              <a:rPr lang="el-GR" i="1">
                <a:solidFill>
                  <a:srgbClr val="000000"/>
                </a:solidFill>
                <a:latin typeface="Comic Sans MS" pitchFamily="64" charset="0"/>
              </a:rPr>
              <a:t>το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(</a:t>
            </a:r>
            <a:r>
              <a:rPr lang="en-US" i="1">
                <a:solidFill>
                  <a:srgbClr val="FF0000"/>
                </a:solidFill>
                <a:latin typeface="Comic Sans MS" pitchFamily="64" charset="0"/>
              </a:rPr>
              <a:t>n,e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).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Ιδιωτικό είναι το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 (</a:t>
            </a:r>
            <a:r>
              <a:rPr lang="en-US" i="1">
                <a:solidFill>
                  <a:srgbClr val="FF0000"/>
                </a:solidFill>
                <a:latin typeface="Comic Sans MS" pitchFamily="64" charset="0"/>
              </a:rPr>
              <a:t>n,d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).</a:t>
            </a:r>
          </a:p>
        </p:txBody>
      </p:sp>
      <p:grpSp>
        <p:nvGrpSpPr>
          <p:cNvPr id="33800" name="Group 7"/>
          <p:cNvGrpSpPr>
            <a:grpSpLocks/>
          </p:cNvGrpSpPr>
          <p:nvPr/>
        </p:nvGrpSpPr>
        <p:grpSpPr bwMode="auto">
          <a:xfrm>
            <a:off x="4643438" y="5673725"/>
            <a:ext cx="587375" cy="709613"/>
            <a:chOff x="1939" y="3574"/>
            <a:chExt cx="370" cy="447"/>
          </a:xfrm>
        </p:grpSpPr>
        <p:sp>
          <p:nvSpPr>
            <p:cNvPr id="33807" name="Text Box 8"/>
            <p:cNvSpPr txBox="1">
              <a:spLocks noChangeArrowheads="1"/>
            </p:cNvSpPr>
            <p:nvPr/>
          </p:nvSpPr>
          <p:spPr bwMode="auto">
            <a:xfrm>
              <a:off x="1939" y="3646"/>
              <a:ext cx="279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K</a:t>
              </a: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 </a:t>
              </a:r>
            </a:p>
          </p:txBody>
        </p:sp>
        <p:sp>
          <p:nvSpPr>
            <p:cNvPr id="33808" name="Text Box 9"/>
            <p:cNvSpPr txBox="1">
              <a:spLocks noChangeArrowheads="1"/>
            </p:cNvSpPr>
            <p:nvPr/>
          </p:nvSpPr>
          <p:spPr bwMode="auto">
            <a:xfrm>
              <a:off x="2052" y="3768"/>
              <a:ext cx="257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M</a:t>
              </a:r>
            </a:p>
          </p:txBody>
        </p:sp>
        <p:sp>
          <p:nvSpPr>
            <p:cNvPr id="33809" name="Text Box 10"/>
            <p:cNvSpPr txBox="1">
              <a:spLocks noChangeArrowheads="1"/>
            </p:cNvSpPr>
            <p:nvPr/>
          </p:nvSpPr>
          <p:spPr bwMode="auto">
            <a:xfrm>
              <a:off x="2077" y="3574"/>
              <a:ext cx="19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grpSp>
        <p:nvGrpSpPr>
          <p:cNvPr id="33801" name="Group 11"/>
          <p:cNvGrpSpPr>
            <a:grpSpLocks/>
          </p:cNvGrpSpPr>
          <p:nvPr/>
        </p:nvGrpSpPr>
        <p:grpSpPr bwMode="auto">
          <a:xfrm>
            <a:off x="7948613" y="5643563"/>
            <a:ext cx="587375" cy="709612"/>
            <a:chOff x="3737" y="3555"/>
            <a:chExt cx="370" cy="447"/>
          </a:xfrm>
        </p:grpSpPr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3737" y="3627"/>
              <a:ext cx="279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K</a:t>
              </a: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 </a:t>
              </a:r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3850" y="3749"/>
              <a:ext cx="257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M</a:t>
              </a: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3880" y="3555"/>
              <a:ext cx="18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</a:p>
          </p:txBody>
        </p:sp>
      </p:grpSp>
      <p:sp>
        <p:nvSpPr>
          <p:cNvPr id="33802" name="AutoShape 15"/>
          <p:cNvSpPr>
            <a:spLocks/>
          </p:cNvSpPr>
          <p:nvPr/>
        </p:nvSpPr>
        <p:spPr bwMode="auto">
          <a:xfrm rot="5400000">
            <a:off x="4823619" y="5349082"/>
            <a:ext cx="165100" cy="760412"/>
          </a:xfrm>
          <a:prstGeom prst="rightBrace">
            <a:avLst>
              <a:gd name="adj1" fmla="val 38381"/>
              <a:gd name="adj2" fmla="val 50000"/>
            </a:avLst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3" name="AutoShape 16"/>
          <p:cNvSpPr>
            <a:spLocks/>
          </p:cNvSpPr>
          <p:nvPr/>
        </p:nvSpPr>
        <p:spPr bwMode="auto">
          <a:xfrm rot="5400000">
            <a:off x="8181182" y="5318918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RSA: </a:t>
            </a:r>
            <a:r>
              <a:rPr lang="el-GR" smtClean="0"/>
              <a:t>Κρυπτογράφηση Αποκρυπτογράφηση </a:t>
            </a:r>
            <a:endParaRPr lang="en-US" smtClean="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9525" y="1500188"/>
            <a:ext cx="91646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3333CC"/>
                </a:solidFill>
                <a:latin typeface="Comic Sans MS" pitchFamily="64" charset="0"/>
              </a:rPr>
              <a:t>0.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Υπολόγισε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(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n,e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)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(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n,d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)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όπως περιγράφτηκε προηγουμένως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9525" y="2179638"/>
            <a:ext cx="9317038" cy="966787"/>
            <a:chOff x="421" y="1373"/>
            <a:chExt cx="5869" cy="609"/>
          </a:xfrm>
        </p:grpSpPr>
        <p:sp>
          <p:nvSpPr>
            <p:cNvPr id="34836" name="Text Box 4"/>
            <p:cNvSpPr txBox="1">
              <a:spLocks noChangeArrowheads="1"/>
            </p:cNvSpPr>
            <p:nvPr/>
          </p:nvSpPr>
          <p:spPr bwMode="auto">
            <a:xfrm>
              <a:off x="421" y="1373"/>
              <a:ext cx="3870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3333CC"/>
                  </a:solidFill>
                  <a:latin typeface="Comic Sans MS" pitchFamily="64" charset="0"/>
                </a:rPr>
                <a:t>1.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 </a:t>
              </a:r>
              <a:r>
                <a:rPr lang="el-GR">
                  <a:solidFill>
                    <a:srgbClr val="000000"/>
                  </a:solidFill>
                  <a:latin typeface="Comic Sans MS" pitchFamily="64" charset="0"/>
                </a:rPr>
                <a:t>Για την κρυπτογράφηση του 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m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, </a:t>
              </a:r>
              <a:r>
                <a:rPr lang="el-GR">
                  <a:solidFill>
                    <a:srgbClr val="000000"/>
                  </a:solidFill>
                  <a:latin typeface="Comic Sans MS" pitchFamily="64" charset="0"/>
                </a:rPr>
                <a:t>υπολόγισε</a:t>
              </a:r>
              <a:endParaRPr lang="en-US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grpSp>
          <p:nvGrpSpPr>
            <p:cNvPr id="34837" name="Group 5"/>
            <p:cNvGrpSpPr>
              <a:grpSpLocks/>
            </p:cNvGrpSpPr>
            <p:nvPr/>
          </p:nvGrpSpPr>
          <p:grpSpPr bwMode="auto">
            <a:xfrm>
              <a:off x="578" y="1620"/>
              <a:ext cx="1450" cy="362"/>
              <a:chOff x="578" y="1620"/>
              <a:chExt cx="1450" cy="362"/>
            </a:xfrm>
          </p:grpSpPr>
          <p:sp>
            <p:nvSpPr>
              <p:cNvPr id="34841" name="Text Box 6"/>
              <p:cNvSpPr txBox="1">
                <a:spLocks noChangeArrowheads="1"/>
              </p:cNvSpPr>
              <p:nvPr/>
            </p:nvSpPr>
            <p:spPr bwMode="auto">
              <a:xfrm>
                <a:off x="578" y="1693"/>
                <a:ext cx="1451" cy="2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i="1">
                    <a:solidFill>
                      <a:srgbClr val="FF0000"/>
                    </a:solidFill>
                    <a:latin typeface="Comic Sans MS" pitchFamily="64" charset="0"/>
                  </a:rPr>
                  <a:t>c = m   </a:t>
                </a:r>
                <a:r>
                  <a:rPr lang="en-US">
                    <a:solidFill>
                      <a:srgbClr val="FF0000"/>
                    </a:solidFill>
                    <a:latin typeface="Comic Sans MS" pitchFamily="64" charset="0"/>
                  </a:rPr>
                  <a:t>mod</a:t>
                </a:r>
                <a:r>
                  <a:rPr lang="en-US" i="1">
                    <a:solidFill>
                      <a:srgbClr val="FF0000"/>
                    </a:solidFill>
                    <a:latin typeface="Comic Sans MS" pitchFamily="64" charset="0"/>
                  </a:rPr>
                  <a:t>  n</a:t>
                </a:r>
              </a:p>
            </p:txBody>
          </p:sp>
          <p:sp>
            <p:nvSpPr>
              <p:cNvPr id="34842" name="Text Box 7"/>
              <p:cNvSpPr txBox="1">
                <a:spLocks noChangeArrowheads="1"/>
              </p:cNvSpPr>
              <p:nvPr/>
            </p:nvSpPr>
            <p:spPr bwMode="auto">
              <a:xfrm>
                <a:off x="1115" y="1620"/>
                <a:ext cx="220" cy="2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i="1">
                    <a:solidFill>
                      <a:srgbClr val="FF0000"/>
                    </a:solidFill>
                    <a:latin typeface="Comic Sans MS" pitchFamily="64" charset="0"/>
                  </a:rPr>
                  <a:t>e</a:t>
                </a:r>
              </a:p>
            </p:txBody>
          </p:sp>
        </p:grpSp>
        <p:grpSp>
          <p:nvGrpSpPr>
            <p:cNvPr id="34838" name="Group 8"/>
            <p:cNvGrpSpPr>
              <a:grpSpLocks/>
            </p:cNvGrpSpPr>
            <p:nvPr/>
          </p:nvGrpSpPr>
          <p:grpSpPr bwMode="auto">
            <a:xfrm>
              <a:off x="1980" y="1555"/>
              <a:ext cx="4310" cy="422"/>
              <a:chOff x="1980" y="1555"/>
              <a:chExt cx="4310" cy="422"/>
            </a:xfrm>
          </p:grpSpPr>
          <p:sp>
            <p:nvSpPr>
              <p:cNvPr id="34839" name="Text Box 9"/>
              <p:cNvSpPr txBox="1">
                <a:spLocks noChangeArrowheads="1"/>
              </p:cNvSpPr>
              <p:nvPr/>
            </p:nvSpPr>
            <p:spPr bwMode="auto">
              <a:xfrm>
                <a:off x="1980" y="1685"/>
                <a:ext cx="4310" cy="2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  <a:latin typeface="Comic Sans MS" pitchFamily="64" charset="0"/>
                  </a:rPr>
                  <a:t>(</a:t>
                </a:r>
                <a:r>
                  <a:rPr lang="el-GR">
                    <a:solidFill>
                      <a:srgbClr val="000000"/>
                    </a:solidFill>
                    <a:latin typeface="Comic Sans MS" pitchFamily="64" charset="0"/>
                  </a:rPr>
                  <a:t>δηλ. το υπόλοιπο όταν το </a:t>
                </a:r>
                <a:r>
                  <a:rPr lang="en-US" i="1">
                    <a:solidFill>
                      <a:srgbClr val="000000"/>
                    </a:solidFill>
                    <a:latin typeface="Comic Sans MS" pitchFamily="64" charset="0"/>
                  </a:rPr>
                  <a:t>m</a:t>
                </a:r>
                <a:r>
                  <a:rPr lang="en-US">
                    <a:solidFill>
                      <a:srgbClr val="000000"/>
                    </a:solidFill>
                    <a:latin typeface="Comic Sans MS" pitchFamily="64" charset="0"/>
                  </a:rPr>
                  <a:t> </a:t>
                </a:r>
                <a:r>
                  <a:rPr lang="el-GR">
                    <a:solidFill>
                      <a:srgbClr val="000000"/>
                    </a:solidFill>
                    <a:latin typeface="Comic Sans MS" pitchFamily="64" charset="0"/>
                  </a:rPr>
                  <a:t> διαιρείται με το</a:t>
                </a:r>
                <a:r>
                  <a:rPr lang="en-US">
                    <a:solidFill>
                      <a:srgbClr val="000000"/>
                    </a:solidFill>
                    <a:latin typeface="Comic Sans MS" pitchFamily="64" charset="0"/>
                  </a:rPr>
                  <a:t> </a:t>
                </a:r>
                <a:r>
                  <a:rPr lang="en-US" i="1">
                    <a:solidFill>
                      <a:srgbClr val="000000"/>
                    </a:solidFill>
                    <a:latin typeface="Comic Sans MS" pitchFamily="64" charset="0"/>
                  </a:rPr>
                  <a:t>n</a:t>
                </a:r>
                <a:r>
                  <a:rPr lang="en-US">
                    <a:solidFill>
                      <a:srgbClr val="000000"/>
                    </a:solidFill>
                    <a:latin typeface="Comic Sans MS" pitchFamily="64" charset="0"/>
                  </a:rPr>
                  <a:t>)</a:t>
                </a:r>
              </a:p>
            </p:txBody>
          </p:sp>
          <p:sp>
            <p:nvSpPr>
              <p:cNvPr id="34840" name="Text Box 10"/>
              <p:cNvSpPr txBox="1">
                <a:spLocks noChangeArrowheads="1"/>
              </p:cNvSpPr>
              <p:nvPr/>
            </p:nvSpPr>
            <p:spPr bwMode="auto">
              <a:xfrm>
                <a:off x="4380" y="1555"/>
                <a:ext cx="220" cy="2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i="1">
                    <a:solidFill>
                      <a:srgbClr val="000000"/>
                    </a:solidFill>
                    <a:latin typeface="Comic Sans MS" pitchFamily="64" charset="0"/>
                  </a:rPr>
                  <a:t>e</a:t>
                </a:r>
              </a:p>
            </p:txBody>
          </p:sp>
        </p:grpSp>
      </p:grpSp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0" y="3449638"/>
            <a:ext cx="66325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3333CC"/>
                </a:solidFill>
                <a:latin typeface="Comic Sans MS" pitchFamily="64" charset="0"/>
              </a:rPr>
              <a:t>2.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Για την αποκρυπτογράφηση του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c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,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υπολόγισε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34822" name="Group 12"/>
          <p:cNvGrpSpPr>
            <a:grpSpLocks/>
          </p:cNvGrpSpPr>
          <p:nvPr/>
        </p:nvGrpSpPr>
        <p:grpSpPr bwMode="auto">
          <a:xfrm>
            <a:off x="249238" y="3841750"/>
            <a:ext cx="2301875" cy="573088"/>
            <a:chOff x="578" y="2420"/>
            <a:chExt cx="1450" cy="361"/>
          </a:xfrm>
        </p:grpSpPr>
        <p:sp>
          <p:nvSpPr>
            <p:cNvPr id="34834" name="Text Box 13"/>
            <p:cNvSpPr txBox="1">
              <a:spLocks noChangeArrowheads="1"/>
            </p:cNvSpPr>
            <p:nvPr/>
          </p:nvSpPr>
          <p:spPr bwMode="auto">
            <a:xfrm>
              <a:off x="578" y="2493"/>
              <a:ext cx="1451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FF0000"/>
                  </a:solidFill>
                  <a:latin typeface="Comic Sans MS" pitchFamily="64" charset="0"/>
                </a:rPr>
                <a:t>m = c   </a:t>
              </a: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FF0000"/>
                  </a:solidFill>
                  <a:latin typeface="Comic Sans MS" pitchFamily="64" charset="0"/>
                </a:rPr>
                <a:t>  n</a:t>
              </a:r>
            </a:p>
          </p:txBody>
        </p:sp>
        <p:sp>
          <p:nvSpPr>
            <p:cNvPr id="34835" name="Text Box 14"/>
            <p:cNvSpPr txBox="1">
              <a:spLocks noChangeArrowheads="1"/>
            </p:cNvSpPr>
            <p:nvPr/>
          </p:nvSpPr>
          <p:spPr bwMode="auto">
            <a:xfrm>
              <a:off x="1111" y="2420"/>
              <a:ext cx="22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FF0000"/>
                  </a:solidFill>
                  <a:latin typeface="Comic Sans MS" pitchFamily="64" charset="0"/>
                </a:rPr>
                <a:t>d</a:t>
              </a:r>
            </a:p>
          </p:txBody>
        </p:sp>
      </p:grpSp>
      <p:sp>
        <p:nvSpPr>
          <p:cNvPr id="34823" name="Text Box 15"/>
          <p:cNvSpPr txBox="1">
            <a:spLocks noChangeArrowheads="1"/>
          </p:cNvSpPr>
          <p:nvPr/>
        </p:nvSpPr>
        <p:spPr bwMode="auto">
          <a:xfrm>
            <a:off x="2439988" y="3933825"/>
            <a:ext cx="678338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(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δηλ. το υπόλοιπο όταν το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c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 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διαιρείται με το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n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)</a:t>
            </a:r>
          </a:p>
        </p:txBody>
      </p:sp>
      <p:sp>
        <p:nvSpPr>
          <p:cNvPr id="34824" name="Text Box 16"/>
          <p:cNvSpPr txBox="1">
            <a:spLocks noChangeArrowheads="1"/>
          </p:cNvSpPr>
          <p:nvPr/>
        </p:nvSpPr>
        <p:spPr bwMode="auto">
          <a:xfrm>
            <a:off x="6213475" y="3795713"/>
            <a:ext cx="358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d</a:t>
            </a:r>
          </a:p>
        </p:txBody>
      </p:sp>
      <p:grpSp>
        <p:nvGrpSpPr>
          <p:cNvPr id="34825" name="Group 17"/>
          <p:cNvGrpSpPr>
            <a:grpSpLocks/>
          </p:cNvGrpSpPr>
          <p:nvPr/>
        </p:nvGrpSpPr>
        <p:grpSpPr bwMode="auto">
          <a:xfrm>
            <a:off x="2965450" y="4922838"/>
            <a:ext cx="3933825" cy="619125"/>
            <a:chOff x="1868" y="3101"/>
            <a:chExt cx="2478" cy="390"/>
          </a:xfrm>
        </p:grpSpPr>
        <p:sp>
          <p:nvSpPr>
            <p:cNvPr id="34830" name="Text Box 18"/>
            <p:cNvSpPr txBox="1">
              <a:spLocks noChangeArrowheads="1"/>
            </p:cNvSpPr>
            <p:nvPr/>
          </p:nvSpPr>
          <p:spPr bwMode="auto">
            <a:xfrm>
              <a:off x="1868" y="3202"/>
              <a:ext cx="171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m  =  (m   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 n)</a:t>
              </a:r>
            </a:p>
          </p:txBody>
        </p:sp>
        <p:sp>
          <p:nvSpPr>
            <p:cNvPr id="34831" name="Text Box 19"/>
            <p:cNvSpPr txBox="1">
              <a:spLocks noChangeArrowheads="1"/>
            </p:cNvSpPr>
            <p:nvPr/>
          </p:nvSpPr>
          <p:spPr bwMode="auto">
            <a:xfrm>
              <a:off x="2618" y="3122"/>
              <a:ext cx="22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e</a:t>
              </a:r>
            </a:p>
          </p:txBody>
        </p:sp>
        <p:sp>
          <p:nvSpPr>
            <p:cNvPr id="34832" name="Text Box 20"/>
            <p:cNvSpPr txBox="1">
              <a:spLocks noChangeArrowheads="1"/>
            </p:cNvSpPr>
            <p:nvPr/>
          </p:nvSpPr>
          <p:spPr bwMode="auto">
            <a:xfrm>
              <a:off x="3533" y="3203"/>
              <a:ext cx="81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 n</a:t>
              </a:r>
            </a:p>
          </p:txBody>
        </p:sp>
        <p:sp>
          <p:nvSpPr>
            <p:cNvPr id="34833" name="Text Box 21"/>
            <p:cNvSpPr txBox="1">
              <a:spLocks noChangeArrowheads="1"/>
            </p:cNvSpPr>
            <p:nvPr/>
          </p:nvSpPr>
          <p:spPr bwMode="auto">
            <a:xfrm>
              <a:off x="3451" y="3101"/>
              <a:ext cx="22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d</a:t>
              </a:r>
            </a:p>
          </p:txBody>
        </p:sp>
      </p:grpSp>
      <p:sp>
        <p:nvSpPr>
          <p:cNvPr id="34826" name="Text Box 22"/>
          <p:cNvSpPr txBox="1">
            <a:spLocks noChangeArrowheads="1"/>
          </p:cNvSpPr>
          <p:nvPr/>
        </p:nvSpPr>
        <p:spPr bwMode="auto">
          <a:xfrm>
            <a:off x="1670050" y="5108575"/>
            <a:ext cx="12557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3333CC"/>
                </a:solidFill>
                <a:latin typeface="Comic Sans MS" pitchFamily="64" charset="0"/>
              </a:rPr>
              <a:t>Μαγικό</a:t>
            </a:r>
            <a:r>
              <a:rPr lang="en-US">
                <a:solidFill>
                  <a:srgbClr val="3333CC"/>
                </a:solidFill>
                <a:latin typeface="Comic Sans MS" pitchFamily="64" charset="0"/>
              </a:rPr>
              <a:t>!</a:t>
            </a:r>
          </a:p>
        </p:txBody>
      </p:sp>
      <p:sp>
        <p:nvSpPr>
          <p:cNvPr id="34827" name="Rectangle 23"/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ect">
            <a:avLst/>
          </a:prstGeom>
          <a:noFill/>
          <a:ln w="1908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28" name="AutoShape 24"/>
          <p:cNvSpPr>
            <a:spLocks/>
          </p:cNvSpPr>
          <p:nvPr/>
        </p:nvSpPr>
        <p:spPr bwMode="auto">
          <a:xfrm rot="-5400000">
            <a:off x="4687094" y="4985544"/>
            <a:ext cx="139700" cy="1223962"/>
          </a:xfrm>
          <a:prstGeom prst="leftBrace">
            <a:avLst>
              <a:gd name="adj1" fmla="val 73011"/>
              <a:gd name="adj2" fmla="val 52954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29" name="Text Box 25"/>
          <p:cNvSpPr txBox="1">
            <a:spLocks noChangeArrowheads="1"/>
          </p:cNvSpPr>
          <p:nvPr/>
        </p:nvSpPr>
        <p:spPr bwMode="auto">
          <a:xfrm>
            <a:off x="4656138" y="5584825"/>
            <a:ext cx="4365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Ασφάλεια Δικτύων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21675" cy="4972050"/>
          </a:xfrm>
        </p:spPr>
        <p:txBody>
          <a:bodyPr/>
          <a:lstStyle/>
          <a:p>
            <a:pPr marL="341313" indent="-341313"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u="sng" smtClean="0">
                <a:solidFill>
                  <a:srgbClr val="FF0000"/>
                </a:solidFill>
              </a:rPr>
              <a:t>Στόχοι:</a:t>
            </a:r>
            <a:r>
              <a:rPr lang="en-US" smtClean="0"/>
              <a:t> 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/>
              <a:t>Κατανόηση βασικών </a:t>
            </a:r>
            <a:r>
              <a:rPr lang="el-GR" smtClean="0"/>
              <a:t>θεμάτων </a:t>
            </a:r>
            <a:r>
              <a:rPr lang="en-US" smtClean="0"/>
              <a:t>ασφάλειας δικτύων:</a:t>
            </a:r>
            <a:r>
              <a:rPr lang="en-US" sz="2400" smtClean="0"/>
              <a:t> 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Κρυπτογραφία και οι εφαρμόγες της πέρα από την κρυπτογράφηση δεδομένων</a:t>
            </a:r>
            <a:endParaRPr lang="en-US" smtClean="0"/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Α</a:t>
            </a:r>
            <a:r>
              <a:rPr lang="en-US" smtClean="0"/>
              <a:t>υθεντικοποίηση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/>
              <a:t>Ακεραιότητα μην</a:t>
            </a:r>
            <a:r>
              <a:rPr lang="el-GR" smtClean="0"/>
              <a:t>ύ</a:t>
            </a:r>
            <a:r>
              <a:rPr lang="en-US" smtClean="0"/>
              <a:t>ματος</a:t>
            </a:r>
          </a:p>
          <a:p>
            <a:pPr marL="341313" indent="-341313"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/>
              <a:t>Η ασφάλεια στη πράξη: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/>
              <a:t>Firewalls </a:t>
            </a:r>
            <a:r>
              <a:rPr lang="el-GR" smtClean="0"/>
              <a:t>και συστήματα εντοπισμού παρεισφρήσεων</a:t>
            </a:r>
            <a:endParaRPr lang="en-US" smtClean="0"/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Ασφάλεια σε επίπεδο εφαρμογής, μεταφοράς, δικτύου και ζεύξης</a:t>
            </a: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RSA </a:t>
            </a:r>
            <a:r>
              <a:rPr lang="el-GR" sz="3600" smtClean="0"/>
              <a:t>Παράδειγμα</a:t>
            </a:r>
            <a:r>
              <a:rPr lang="en-US" sz="3600" smtClean="0"/>
              <a:t>: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00013" y="1300163"/>
            <a:ext cx="67786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O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Μήτσος διαλέγει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p=5, q=7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. 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Μετά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n=35, z=24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311400" y="1724025"/>
            <a:ext cx="6167438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e=5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 (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άρα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e, z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σχετικά πρώτοι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).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d=29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(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άρα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ed-1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διαιρείται ακριβώς με το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z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)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2012950" y="3335338"/>
            <a:ext cx="11398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000000"/>
                </a:solidFill>
                <a:latin typeface="Comic Sans MS" pitchFamily="64" charset="0"/>
              </a:rPr>
              <a:t>γράμμα</a:t>
            </a:r>
            <a:endParaRPr lang="en-US" u="sng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603625" y="3311525"/>
            <a:ext cx="4175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>
                <a:solidFill>
                  <a:srgbClr val="000000"/>
                </a:solidFill>
                <a:latin typeface="Comic Sans MS" pitchFamily="64" charset="0"/>
              </a:rPr>
              <a:t>m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4860925" y="3321050"/>
            <a:ext cx="4175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>
                <a:solidFill>
                  <a:srgbClr val="000000"/>
                </a:solidFill>
                <a:latin typeface="Comic Sans MS" pitchFamily="64" charset="0"/>
              </a:rPr>
              <a:t>m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5083175" y="3179763"/>
            <a:ext cx="349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e</a:t>
            </a:r>
          </a:p>
        </p:txBody>
      </p:sp>
      <p:grpSp>
        <p:nvGrpSpPr>
          <p:cNvPr id="35849" name="Group 8"/>
          <p:cNvGrpSpPr>
            <a:grpSpLocks/>
          </p:cNvGrpSpPr>
          <p:nvPr/>
        </p:nvGrpSpPr>
        <p:grpSpPr bwMode="auto">
          <a:xfrm>
            <a:off x="6496050" y="3190875"/>
            <a:ext cx="2011363" cy="587375"/>
            <a:chOff x="4092" y="2010"/>
            <a:chExt cx="1267" cy="370"/>
          </a:xfrm>
        </p:grpSpPr>
        <p:sp>
          <p:nvSpPr>
            <p:cNvPr id="35868" name="Text Box 9"/>
            <p:cNvSpPr txBox="1">
              <a:spLocks noChangeArrowheads="1"/>
            </p:cNvSpPr>
            <p:nvPr/>
          </p:nvSpPr>
          <p:spPr bwMode="auto">
            <a:xfrm>
              <a:off x="4092" y="2091"/>
              <a:ext cx="1268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u="sng">
                  <a:solidFill>
                    <a:srgbClr val="000000"/>
                  </a:solidFill>
                  <a:latin typeface="Comic Sans MS" pitchFamily="64" charset="0"/>
                </a:rPr>
                <a:t>c = m  mod  n</a:t>
              </a:r>
            </a:p>
          </p:txBody>
        </p:sp>
        <p:sp>
          <p:nvSpPr>
            <p:cNvPr id="35869" name="Text Box 10"/>
            <p:cNvSpPr txBox="1">
              <a:spLocks noChangeArrowheads="1"/>
            </p:cNvSpPr>
            <p:nvPr/>
          </p:nvSpPr>
          <p:spPr bwMode="auto">
            <a:xfrm>
              <a:off x="4542" y="2010"/>
              <a:ext cx="22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e</a:t>
              </a:r>
            </a:p>
          </p:txBody>
        </p:sp>
      </p:grp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2368550" y="3810000"/>
            <a:ext cx="2476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latin typeface="Arial" charset="0"/>
              </a:rPr>
              <a:t>l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3514725" y="3832225"/>
            <a:ext cx="5191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4389438" y="3824288"/>
            <a:ext cx="1365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latin typeface="Arial" charset="0"/>
              </a:rPr>
              <a:t>1524832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7410450" y="3822700"/>
            <a:ext cx="5191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latin typeface="Arial" charset="0"/>
              </a:rPr>
              <a:t>17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2132013" y="4957763"/>
            <a:ext cx="3381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>
                <a:solidFill>
                  <a:srgbClr val="000000"/>
                </a:solidFill>
                <a:latin typeface="Comic Sans MS" pitchFamily="64" charset="0"/>
              </a:rPr>
              <a:t>c</a:t>
            </a:r>
          </a:p>
        </p:txBody>
      </p:sp>
      <p:grpSp>
        <p:nvGrpSpPr>
          <p:cNvPr id="35855" name="Group 16"/>
          <p:cNvGrpSpPr>
            <a:grpSpLocks/>
          </p:cNvGrpSpPr>
          <p:nvPr/>
        </p:nvGrpSpPr>
        <p:grpSpPr bwMode="auto">
          <a:xfrm>
            <a:off x="5845175" y="4883150"/>
            <a:ext cx="2011363" cy="587375"/>
            <a:chOff x="3682" y="2934"/>
            <a:chExt cx="1267" cy="370"/>
          </a:xfrm>
        </p:grpSpPr>
        <p:sp>
          <p:nvSpPr>
            <p:cNvPr id="35866" name="Text Box 17"/>
            <p:cNvSpPr txBox="1">
              <a:spLocks noChangeArrowheads="1"/>
            </p:cNvSpPr>
            <p:nvPr/>
          </p:nvSpPr>
          <p:spPr bwMode="auto">
            <a:xfrm>
              <a:off x="3682" y="3015"/>
              <a:ext cx="1268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u="sng">
                  <a:solidFill>
                    <a:srgbClr val="000000"/>
                  </a:solidFill>
                  <a:latin typeface="Comic Sans MS" pitchFamily="64" charset="0"/>
                </a:rPr>
                <a:t>m = c  mod  n</a:t>
              </a:r>
            </a:p>
          </p:txBody>
        </p:sp>
        <p:sp>
          <p:nvSpPr>
            <p:cNvPr id="35867" name="Text Box 18"/>
            <p:cNvSpPr txBox="1">
              <a:spLocks noChangeArrowheads="1"/>
            </p:cNvSpPr>
            <p:nvPr/>
          </p:nvSpPr>
          <p:spPr bwMode="auto">
            <a:xfrm>
              <a:off x="4128" y="2934"/>
              <a:ext cx="22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d</a:t>
              </a:r>
            </a:p>
          </p:txBody>
        </p:sp>
      </p:grpSp>
      <p:sp>
        <p:nvSpPr>
          <p:cNvPr id="35856" name="Text Box 19"/>
          <p:cNvSpPr txBox="1">
            <a:spLocks noChangeArrowheads="1"/>
          </p:cNvSpPr>
          <p:nvPr/>
        </p:nvSpPr>
        <p:spPr bwMode="auto">
          <a:xfrm>
            <a:off x="1981200" y="5384800"/>
            <a:ext cx="5191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latin typeface="Arial" charset="0"/>
              </a:rPr>
              <a:t>17</a:t>
            </a:r>
          </a:p>
        </p:txBody>
      </p:sp>
      <p:sp>
        <p:nvSpPr>
          <p:cNvPr id="35857" name="Text Box 20"/>
          <p:cNvSpPr txBox="1">
            <a:spLocks noChangeArrowheads="1"/>
          </p:cNvSpPr>
          <p:nvPr/>
        </p:nvSpPr>
        <p:spPr bwMode="auto">
          <a:xfrm>
            <a:off x="2654300" y="5494338"/>
            <a:ext cx="3252788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481968572106750915091411825223071697</a:t>
            </a:r>
          </a:p>
        </p:txBody>
      </p:sp>
      <p:sp>
        <p:nvSpPr>
          <p:cNvPr id="35858" name="Text Box 21"/>
          <p:cNvSpPr txBox="1">
            <a:spLocks noChangeArrowheads="1"/>
          </p:cNvSpPr>
          <p:nvPr/>
        </p:nvSpPr>
        <p:spPr bwMode="auto">
          <a:xfrm>
            <a:off x="6583363" y="5397500"/>
            <a:ext cx="5191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grpSp>
        <p:nvGrpSpPr>
          <p:cNvPr id="35859" name="Group 22"/>
          <p:cNvGrpSpPr>
            <a:grpSpLocks/>
          </p:cNvGrpSpPr>
          <p:nvPr/>
        </p:nvGrpSpPr>
        <p:grpSpPr bwMode="auto">
          <a:xfrm>
            <a:off x="3262313" y="4813300"/>
            <a:ext cx="508000" cy="612775"/>
            <a:chOff x="2055" y="2890"/>
            <a:chExt cx="320" cy="386"/>
          </a:xfrm>
        </p:grpSpPr>
        <p:sp>
          <p:nvSpPr>
            <p:cNvPr id="35864" name="Text Box 23"/>
            <p:cNvSpPr txBox="1">
              <a:spLocks noChangeArrowheads="1"/>
            </p:cNvSpPr>
            <p:nvPr/>
          </p:nvSpPr>
          <p:spPr bwMode="auto">
            <a:xfrm>
              <a:off x="2055" y="2987"/>
              <a:ext cx="213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u="sng">
                  <a:solidFill>
                    <a:srgbClr val="000000"/>
                  </a:solidFill>
                  <a:latin typeface="Comic Sans MS" pitchFamily="64" charset="0"/>
                </a:rPr>
                <a:t>c</a:t>
              </a:r>
            </a:p>
          </p:txBody>
        </p:sp>
        <p:sp>
          <p:nvSpPr>
            <p:cNvPr id="35865" name="Text Box 24"/>
            <p:cNvSpPr txBox="1">
              <a:spLocks noChangeArrowheads="1"/>
            </p:cNvSpPr>
            <p:nvPr/>
          </p:nvSpPr>
          <p:spPr bwMode="auto">
            <a:xfrm>
              <a:off x="2150" y="2890"/>
              <a:ext cx="22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d</a:t>
              </a:r>
            </a:p>
          </p:txBody>
        </p:sp>
      </p:grp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7867650" y="4994275"/>
            <a:ext cx="11398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000000"/>
                </a:solidFill>
                <a:latin typeface="Comic Sans MS" pitchFamily="64" charset="0"/>
              </a:rPr>
              <a:t>γράμμα</a:t>
            </a:r>
            <a:endParaRPr lang="en-US" u="sng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8223250" y="5468938"/>
            <a:ext cx="2476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latin typeface="Arial" charset="0"/>
              </a:rPr>
              <a:t>l</a:t>
            </a:r>
          </a:p>
        </p:txBody>
      </p:sp>
      <p:sp>
        <p:nvSpPr>
          <p:cNvPr id="35862" name="Text Box 27"/>
          <p:cNvSpPr txBox="1">
            <a:spLocks noChangeArrowheads="1"/>
          </p:cNvSpPr>
          <p:nvPr/>
        </p:nvSpPr>
        <p:spPr bwMode="auto">
          <a:xfrm>
            <a:off x="34925" y="3098800"/>
            <a:ext cx="2055813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3333CC"/>
                </a:solidFill>
                <a:latin typeface="Comic Sans MS" pitchFamily="64" charset="0"/>
              </a:rPr>
              <a:t>Κρυπτογράφηση</a:t>
            </a:r>
            <a:r>
              <a:rPr lang="en-US" sz="2000">
                <a:solidFill>
                  <a:srgbClr val="3333CC"/>
                </a:solidFill>
                <a:latin typeface="Comic Sans MS" pitchFamily="64" charset="0"/>
              </a:rPr>
              <a:t>:</a:t>
            </a:r>
          </a:p>
        </p:txBody>
      </p:sp>
      <p:sp>
        <p:nvSpPr>
          <p:cNvPr id="35863" name="Text Box 28"/>
          <p:cNvSpPr txBox="1">
            <a:spLocks noChangeArrowheads="1"/>
          </p:cNvSpPr>
          <p:nvPr/>
        </p:nvSpPr>
        <p:spPr bwMode="auto">
          <a:xfrm>
            <a:off x="-73025" y="4572000"/>
            <a:ext cx="2519363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3333CC"/>
                </a:solidFill>
                <a:latin typeface="Comic Sans MS" pitchFamily="64" charset="0"/>
              </a:rPr>
              <a:t>Αποκρυπτογράφηση</a:t>
            </a:r>
            <a:r>
              <a:rPr lang="en-US" sz="2000">
                <a:solidFill>
                  <a:srgbClr val="3333CC"/>
                </a:solidFill>
                <a:latin typeface="Comic Sans MS" pitchFamily="64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RSA: </a:t>
            </a:r>
            <a:r>
              <a:rPr lang="el-GR" smtClean="0"/>
              <a:t>γιατί</a:t>
            </a:r>
            <a:endParaRPr lang="en-US" smtClean="0"/>
          </a:p>
        </p:txBody>
      </p:sp>
      <p:grpSp>
        <p:nvGrpSpPr>
          <p:cNvPr id="36867" name="Group 2"/>
          <p:cNvGrpSpPr>
            <a:grpSpLocks/>
          </p:cNvGrpSpPr>
          <p:nvPr/>
        </p:nvGrpSpPr>
        <p:grpSpPr bwMode="auto">
          <a:xfrm>
            <a:off x="3286125" y="465138"/>
            <a:ext cx="3933825" cy="620712"/>
            <a:chOff x="2737" y="293"/>
            <a:chExt cx="2478" cy="391"/>
          </a:xfrm>
        </p:grpSpPr>
        <p:sp>
          <p:nvSpPr>
            <p:cNvPr id="36892" name="Text Box 3"/>
            <p:cNvSpPr txBox="1">
              <a:spLocks noChangeArrowheads="1"/>
            </p:cNvSpPr>
            <p:nvPr/>
          </p:nvSpPr>
          <p:spPr bwMode="auto">
            <a:xfrm>
              <a:off x="2737" y="394"/>
              <a:ext cx="171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3333CC"/>
                  </a:solidFill>
                  <a:latin typeface="Comic Sans MS" pitchFamily="64" charset="0"/>
                </a:rPr>
                <a:t>m  =  (m   </a:t>
              </a:r>
              <a:r>
                <a:rPr lang="en-US">
                  <a:solidFill>
                    <a:srgbClr val="3333CC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3333CC"/>
                  </a:solidFill>
                  <a:latin typeface="Comic Sans MS" pitchFamily="64" charset="0"/>
                </a:rPr>
                <a:t>  n)</a:t>
              </a:r>
            </a:p>
          </p:txBody>
        </p:sp>
        <p:sp>
          <p:nvSpPr>
            <p:cNvPr id="36893" name="Text Box 4"/>
            <p:cNvSpPr txBox="1">
              <a:spLocks noChangeArrowheads="1"/>
            </p:cNvSpPr>
            <p:nvPr/>
          </p:nvSpPr>
          <p:spPr bwMode="auto">
            <a:xfrm>
              <a:off x="3487" y="314"/>
              <a:ext cx="22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3333CC"/>
                  </a:solidFill>
                  <a:latin typeface="Comic Sans MS" pitchFamily="64" charset="0"/>
                </a:rPr>
                <a:t>e</a:t>
              </a:r>
            </a:p>
          </p:txBody>
        </p:sp>
        <p:sp>
          <p:nvSpPr>
            <p:cNvPr id="36894" name="Text Box 5"/>
            <p:cNvSpPr txBox="1">
              <a:spLocks noChangeArrowheads="1"/>
            </p:cNvSpPr>
            <p:nvPr/>
          </p:nvSpPr>
          <p:spPr bwMode="auto">
            <a:xfrm>
              <a:off x="4402" y="395"/>
              <a:ext cx="81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3333CC"/>
                  </a:solidFill>
                  <a:latin typeface="Comic Sans MS" pitchFamily="64" charset="0"/>
                </a:rPr>
                <a:t> </a:t>
              </a:r>
              <a:r>
                <a:rPr lang="en-US">
                  <a:solidFill>
                    <a:srgbClr val="3333CC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3333CC"/>
                  </a:solidFill>
                  <a:latin typeface="Comic Sans MS" pitchFamily="64" charset="0"/>
                </a:rPr>
                <a:t>  n</a:t>
              </a:r>
            </a:p>
          </p:txBody>
        </p:sp>
        <p:sp>
          <p:nvSpPr>
            <p:cNvPr id="36895" name="Text Box 6"/>
            <p:cNvSpPr txBox="1">
              <a:spLocks noChangeArrowheads="1"/>
            </p:cNvSpPr>
            <p:nvPr/>
          </p:nvSpPr>
          <p:spPr bwMode="auto">
            <a:xfrm>
              <a:off x="4320" y="293"/>
              <a:ext cx="22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3333CC"/>
                  </a:solidFill>
                  <a:latin typeface="Comic Sans MS" pitchFamily="64" charset="0"/>
                </a:rPr>
                <a:t>d</a:t>
              </a:r>
            </a:p>
          </p:txBody>
        </p:sp>
      </p:grpSp>
      <p:grpSp>
        <p:nvGrpSpPr>
          <p:cNvPr id="36868" name="Group 7"/>
          <p:cNvGrpSpPr>
            <a:grpSpLocks/>
          </p:cNvGrpSpPr>
          <p:nvPr/>
        </p:nvGrpSpPr>
        <p:grpSpPr bwMode="auto">
          <a:xfrm>
            <a:off x="614363" y="3033713"/>
            <a:ext cx="5067300" cy="635000"/>
            <a:chOff x="387" y="1834"/>
            <a:chExt cx="3192" cy="400"/>
          </a:xfrm>
        </p:grpSpPr>
        <p:sp>
          <p:nvSpPr>
            <p:cNvPr id="36887" name="Text Box 8"/>
            <p:cNvSpPr txBox="1">
              <a:spLocks noChangeArrowheads="1"/>
            </p:cNvSpPr>
            <p:nvPr/>
          </p:nvSpPr>
          <p:spPr bwMode="auto">
            <a:xfrm>
              <a:off x="387" y="1936"/>
              <a:ext cx="120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(m   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 n)</a:t>
              </a:r>
            </a:p>
          </p:txBody>
        </p:sp>
        <p:sp>
          <p:nvSpPr>
            <p:cNvPr id="36888" name="Text Box 9"/>
            <p:cNvSpPr txBox="1">
              <a:spLocks noChangeArrowheads="1"/>
            </p:cNvSpPr>
            <p:nvPr/>
          </p:nvSpPr>
          <p:spPr bwMode="auto">
            <a:xfrm>
              <a:off x="651" y="1834"/>
              <a:ext cx="22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e</a:t>
              </a:r>
            </a:p>
          </p:txBody>
        </p:sp>
        <p:sp>
          <p:nvSpPr>
            <p:cNvPr id="36889" name="Text Box 10"/>
            <p:cNvSpPr txBox="1">
              <a:spLocks noChangeArrowheads="1"/>
            </p:cNvSpPr>
            <p:nvPr/>
          </p:nvSpPr>
          <p:spPr bwMode="auto">
            <a:xfrm>
              <a:off x="1573" y="1945"/>
              <a:ext cx="2007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 n  =  m    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n</a:t>
              </a:r>
            </a:p>
          </p:txBody>
        </p:sp>
        <p:sp>
          <p:nvSpPr>
            <p:cNvPr id="36890" name="Text Box 11"/>
            <p:cNvSpPr txBox="1">
              <a:spLocks noChangeArrowheads="1"/>
            </p:cNvSpPr>
            <p:nvPr/>
          </p:nvSpPr>
          <p:spPr bwMode="auto">
            <a:xfrm>
              <a:off x="1491" y="1843"/>
              <a:ext cx="22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d</a:t>
              </a:r>
            </a:p>
          </p:txBody>
        </p:sp>
        <p:sp>
          <p:nvSpPr>
            <p:cNvPr id="36891" name="Text Box 12"/>
            <p:cNvSpPr txBox="1">
              <a:spLocks noChangeArrowheads="1"/>
            </p:cNvSpPr>
            <p:nvPr/>
          </p:nvSpPr>
          <p:spPr bwMode="auto">
            <a:xfrm>
              <a:off x="2689" y="1849"/>
              <a:ext cx="332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ed</a:t>
              </a:r>
            </a:p>
          </p:txBody>
        </p:sp>
      </p:grp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654050" y="1414463"/>
            <a:ext cx="755650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3333CC"/>
                </a:solidFill>
                <a:latin typeface="Comic Sans MS" pitchFamily="64" charset="0"/>
              </a:rPr>
              <a:t>Χρήσιμο θεώρημα από θεωρία αριθμών</a:t>
            </a:r>
            <a:r>
              <a:rPr lang="en-US">
                <a:solidFill>
                  <a:srgbClr val="3333CC"/>
                </a:solidFill>
                <a:latin typeface="Comic Sans MS" pitchFamily="64" charset="0"/>
              </a:rPr>
              <a:t>: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Αν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p,q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πρώτοι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Comic Sans MS" pitchFamily="64" charset="0"/>
              </a:rPr>
              <a:t>n = pq,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τότε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:</a:t>
            </a:r>
          </a:p>
        </p:txBody>
      </p:sp>
      <p:grpSp>
        <p:nvGrpSpPr>
          <p:cNvPr id="36870" name="Group 14"/>
          <p:cNvGrpSpPr>
            <a:grpSpLocks/>
          </p:cNvGrpSpPr>
          <p:nvPr/>
        </p:nvGrpSpPr>
        <p:grpSpPr bwMode="auto">
          <a:xfrm>
            <a:off x="2071688" y="2143125"/>
            <a:ext cx="5183187" cy="642938"/>
            <a:chOff x="1305" y="1305"/>
            <a:chExt cx="3265" cy="405"/>
          </a:xfrm>
        </p:grpSpPr>
        <p:sp>
          <p:nvSpPr>
            <p:cNvPr id="36884" name="Text Box 15"/>
            <p:cNvSpPr txBox="1">
              <a:spLocks noChangeArrowheads="1"/>
            </p:cNvSpPr>
            <p:nvPr/>
          </p:nvSpPr>
          <p:spPr bwMode="auto">
            <a:xfrm>
              <a:off x="1305" y="1420"/>
              <a:ext cx="3265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x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  mod 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n = x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                           mod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n</a:t>
              </a:r>
            </a:p>
          </p:txBody>
        </p:sp>
        <p:sp>
          <p:nvSpPr>
            <p:cNvPr id="36885" name="Text Box 16"/>
            <p:cNvSpPr txBox="1">
              <a:spLocks noChangeArrowheads="1"/>
            </p:cNvSpPr>
            <p:nvPr/>
          </p:nvSpPr>
          <p:spPr bwMode="auto">
            <a:xfrm>
              <a:off x="1451" y="1305"/>
              <a:ext cx="21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y</a:t>
              </a:r>
            </a:p>
          </p:txBody>
        </p:sp>
        <p:sp>
          <p:nvSpPr>
            <p:cNvPr id="36886" name="Text Box 17"/>
            <p:cNvSpPr txBox="1">
              <a:spLocks noChangeArrowheads="1"/>
            </p:cNvSpPr>
            <p:nvPr/>
          </p:nvSpPr>
          <p:spPr bwMode="auto">
            <a:xfrm>
              <a:off x="2440" y="1330"/>
              <a:ext cx="1520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y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 mod 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(p-1)(q-1)</a:t>
              </a:r>
            </a:p>
          </p:txBody>
        </p:sp>
      </p:grpSp>
      <p:grpSp>
        <p:nvGrpSpPr>
          <p:cNvPr id="36871" name="Group 18"/>
          <p:cNvGrpSpPr>
            <a:grpSpLocks/>
          </p:cNvGrpSpPr>
          <p:nvPr/>
        </p:nvGrpSpPr>
        <p:grpSpPr bwMode="auto">
          <a:xfrm>
            <a:off x="3716338" y="3738563"/>
            <a:ext cx="4291012" cy="644525"/>
            <a:chOff x="2341" y="2278"/>
            <a:chExt cx="2703" cy="406"/>
          </a:xfrm>
        </p:grpSpPr>
        <p:sp>
          <p:nvSpPr>
            <p:cNvPr id="36882" name="Text Box 19"/>
            <p:cNvSpPr txBox="1">
              <a:spLocks noChangeArrowheads="1"/>
            </p:cNvSpPr>
            <p:nvPr/>
          </p:nvSpPr>
          <p:spPr bwMode="auto">
            <a:xfrm>
              <a:off x="2341" y="2395"/>
              <a:ext cx="270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=  m                             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n</a:t>
              </a:r>
            </a:p>
          </p:txBody>
        </p:sp>
        <p:sp>
          <p:nvSpPr>
            <p:cNvPr id="36883" name="Text Box 20"/>
            <p:cNvSpPr txBox="1">
              <a:spLocks noChangeArrowheads="1"/>
            </p:cNvSpPr>
            <p:nvPr/>
          </p:nvSpPr>
          <p:spPr bwMode="auto">
            <a:xfrm>
              <a:off x="2715" y="2278"/>
              <a:ext cx="1815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ed  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(p-1)(q-1)</a:t>
              </a:r>
            </a:p>
          </p:txBody>
        </p:sp>
      </p:grpSp>
      <p:grpSp>
        <p:nvGrpSpPr>
          <p:cNvPr id="36872" name="Group 21"/>
          <p:cNvGrpSpPr>
            <a:grpSpLocks/>
          </p:cNvGrpSpPr>
          <p:nvPr/>
        </p:nvGrpSpPr>
        <p:grpSpPr bwMode="auto">
          <a:xfrm>
            <a:off x="3724275" y="4703763"/>
            <a:ext cx="4291013" cy="644525"/>
            <a:chOff x="2346" y="2886"/>
            <a:chExt cx="2703" cy="406"/>
          </a:xfrm>
        </p:grpSpPr>
        <p:sp>
          <p:nvSpPr>
            <p:cNvPr id="36880" name="Text Box 22"/>
            <p:cNvSpPr txBox="1">
              <a:spLocks noChangeArrowheads="1"/>
            </p:cNvSpPr>
            <p:nvPr/>
          </p:nvSpPr>
          <p:spPr bwMode="auto">
            <a:xfrm>
              <a:off x="2346" y="3003"/>
              <a:ext cx="270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=  m   </a:t>
              </a: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mod</a:t>
              </a: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 n</a:t>
              </a:r>
            </a:p>
          </p:txBody>
        </p:sp>
        <p:sp>
          <p:nvSpPr>
            <p:cNvPr id="36881" name="Text Box 23"/>
            <p:cNvSpPr txBox="1">
              <a:spLocks noChangeArrowheads="1"/>
            </p:cNvSpPr>
            <p:nvPr/>
          </p:nvSpPr>
          <p:spPr bwMode="auto">
            <a:xfrm>
              <a:off x="2720" y="2886"/>
              <a:ext cx="1815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1</a:t>
              </a:r>
            </a:p>
          </p:txBody>
        </p:sp>
      </p:grpSp>
      <p:grpSp>
        <p:nvGrpSpPr>
          <p:cNvPr id="36873" name="Group 24"/>
          <p:cNvGrpSpPr>
            <a:grpSpLocks/>
          </p:cNvGrpSpPr>
          <p:nvPr/>
        </p:nvGrpSpPr>
        <p:grpSpPr bwMode="auto">
          <a:xfrm>
            <a:off x="3763963" y="5867400"/>
            <a:ext cx="4291012" cy="644525"/>
            <a:chOff x="2371" y="3696"/>
            <a:chExt cx="2703" cy="406"/>
          </a:xfrm>
        </p:grpSpPr>
        <p:sp>
          <p:nvSpPr>
            <p:cNvPr id="36878" name="Text Box 25"/>
            <p:cNvSpPr txBox="1">
              <a:spLocks noChangeArrowheads="1"/>
            </p:cNvSpPr>
            <p:nvPr/>
          </p:nvSpPr>
          <p:spPr bwMode="auto">
            <a:xfrm>
              <a:off x="2371" y="3813"/>
              <a:ext cx="270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>
                  <a:solidFill>
                    <a:srgbClr val="000000"/>
                  </a:solidFill>
                  <a:latin typeface="Comic Sans MS" pitchFamily="64" charset="0"/>
                </a:rPr>
                <a:t>=  m</a:t>
              </a:r>
            </a:p>
          </p:txBody>
        </p:sp>
        <p:sp>
          <p:nvSpPr>
            <p:cNvPr id="36879" name="Text Box 26"/>
            <p:cNvSpPr txBox="1">
              <a:spLocks noChangeArrowheads="1"/>
            </p:cNvSpPr>
            <p:nvPr/>
          </p:nvSpPr>
          <p:spPr bwMode="auto">
            <a:xfrm>
              <a:off x="2745" y="3696"/>
              <a:ext cx="1815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6874" name="Text Box 27"/>
          <p:cNvSpPr txBox="1">
            <a:spLocks noChangeArrowheads="1"/>
          </p:cNvSpPr>
          <p:nvPr/>
        </p:nvSpPr>
        <p:spPr bwMode="auto">
          <a:xfrm>
            <a:off x="4200525" y="4281488"/>
            <a:ext cx="3248025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(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με την παραπάνω θεωρία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)</a:t>
            </a:r>
          </a:p>
        </p:txBody>
      </p:sp>
      <p:sp>
        <p:nvSpPr>
          <p:cNvPr id="36875" name="Text Box 28"/>
          <p:cNvSpPr txBox="1">
            <a:spLocks noChangeArrowheads="1"/>
          </p:cNvSpPr>
          <p:nvPr/>
        </p:nvSpPr>
        <p:spPr bwMode="auto">
          <a:xfrm>
            <a:off x="4122738" y="5362575"/>
            <a:ext cx="4830762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(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αφού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3333CC"/>
                </a:solidFill>
                <a:latin typeface="Comic Sans MS" pitchFamily="64" charset="0"/>
              </a:rPr>
              <a:t>επιλέξαμε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US" sz="2000" i="1">
                <a:solidFill>
                  <a:srgbClr val="000000"/>
                </a:solidFill>
                <a:latin typeface="Comic Sans MS" pitchFamily="64" charset="0"/>
              </a:rPr>
              <a:t>ed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 να διαιρείται από το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>
                <a:solidFill>
                  <a:srgbClr val="000000"/>
                </a:solidFill>
                <a:latin typeface="Comic Sans MS" pitchFamily="64" charset="0"/>
              </a:rPr>
              <a:t>(p-1)(q-1)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 με υπόλοιπο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1 )</a:t>
            </a:r>
          </a:p>
        </p:txBody>
      </p:sp>
      <p:sp>
        <p:nvSpPr>
          <p:cNvPr id="36876" name="Line 29"/>
          <p:cNvSpPr>
            <a:spLocks noChangeShapeType="1"/>
          </p:cNvSpPr>
          <p:nvPr/>
        </p:nvSpPr>
        <p:spPr bwMode="auto">
          <a:xfrm>
            <a:off x="3357563" y="1041400"/>
            <a:ext cx="3784600" cy="1588"/>
          </a:xfrm>
          <a:prstGeom prst="line">
            <a:avLst/>
          </a:prstGeom>
          <a:noFill/>
          <a:ln w="19080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6877" name="Line 30"/>
          <p:cNvSpPr>
            <a:spLocks noChangeShapeType="1"/>
          </p:cNvSpPr>
          <p:nvPr/>
        </p:nvSpPr>
        <p:spPr bwMode="auto">
          <a:xfrm>
            <a:off x="1708150" y="2978150"/>
            <a:ext cx="5078413" cy="158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RSA: </a:t>
            </a:r>
            <a:r>
              <a:rPr lang="el-GR" sz="3600" smtClean="0"/>
              <a:t>άλλη μια σημαντική ιδιότητα</a:t>
            </a:r>
            <a:endParaRPr lang="en-US" sz="3600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57200" y="1422400"/>
            <a:ext cx="878363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>
                <a:solidFill>
                  <a:srgbClr val="000000"/>
                </a:solidFill>
                <a:latin typeface="Comic Sans MS" pitchFamily="64" charset="0"/>
              </a:rPr>
              <a:t>Η παρακάτω ιδιότητα θα είναι </a:t>
            </a:r>
            <a:r>
              <a:rPr lang="el-GR" sz="2800" i="1">
                <a:solidFill>
                  <a:schemeClr val="accent2"/>
                </a:solidFill>
                <a:latin typeface="Comic Sans MS" pitchFamily="64" charset="0"/>
              </a:rPr>
              <a:t>π</a:t>
            </a:r>
            <a:r>
              <a:rPr lang="el-GR" sz="2800" i="1">
                <a:solidFill>
                  <a:srgbClr val="3333CC"/>
                </a:solidFill>
                <a:latin typeface="Comic Sans MS" pitchFamily="64" charset="0"/>
              </a:rPr>
              <a:t>ολύ χρήσιμη </a:t>
            </a:r>
            <a:r>
              <a:rPr lang="el-GR" sz="2800">
                <a:solidFill>
                  <a:srgbClr val="000000"/>
                </a:solidFill>
                <a:latin typeface="Comic Sans MS" pitchFamily="64" charset="0"/>
              </a:rPr>
              <a:t>αργότερα</a:t>
            </a:r>
            <a:endParaRPr lang="en-US" sz="2800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1638300" y="2257425"/>
            <a:ext cx="5254625" cy="949325"/>
            <a:chOff x="1032" y="1422"/>
            <a:chExt cx="3310" cy="598"/>
          </a:xfrm>
        </p:grpSpPr>
        <p:grpSp>
          <p:nvGrpSpPr>
            <p:cNvPr id="37898" name="Group 4"/>
            <p:cNvGrpSpPr>
              <a:grpSpLocks/>
            </p:cNvGrpSpPr>
            <p:nvPr/>
          </p:nvGrpSpPr>
          <p:grpSpPr bwMode="auto">
            <a:xfrm>
              <a:off x="1032" y="1422"/>
              <a:ext cx="1804" cy="598"/>
              <a:chOff x="1032" y="1422"/>
              <a:chExt cx="1804" cy="598"/>
            </a:xfrm>
          </p:grpSpPr>
          <p:grpSp>
            <p:nvGrpSpPr>
              <p:cNvPr id="37905" name="Group 5"/>
              <p:cNvGrpSpPr>
                <a:grpSpLocks/>
              </p:cNvGrpSpPr>
              <p:nvPr/>
            </p:nvGrpSpPr>
            <p:grpSpPr bwMode="auto">
              <a:xfrm>
                <a:off x="1032" y="1527"/>
                <a:ext cx="1804" cy="493"/>
                <a:chOff x="1032" y="1527"/>
                <a:chExt cx="1804" cy="493"/>
              </a:xfrm>
            </p:grpSpPr>
            <p:sp>
              <p:nvSpPr>
                <p:cNvPr id="3790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032" y="1527"/>
                  <a:ext cx="1804" cy="36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800">
                      <a:solidFill>
                        <a:srgbClr val="FF0000"/>
                      </a:solidFill>
                      <a:latin typeface="Comic Sans MS" pitchFamily="64" charset="0"/>
                    </a:rPr>
                    <a:t>K  </a:t>
                  </a:r>
                  <a:r>
                    <a:rPr lang="en-US" sz="3200">
                      <a:solidFill>
                        <a:srgbClr val="FF0000"/>
                      </a:solidFill>
                      <a:latin typeface="Comic Sans MS" pitchFamily="64" charset="0"/>
                    </a:rPr>
                    <a:t>(</a:t>
                  </a:r>
                  <a:r>
                    <a:rPr lang="en-US" sz="2800">
                      <a:solidFill>
                        <a:srgbClr val="FF0000"/>
                      </a:solidFill>
                      <a:latin typeface="Comic Sans MS" pitchFamily="64" charset="0"/>
                    </a:rPr>
                    <a:t>K  (m)</a:t>
                  </a:r>
                  <a:r>
                    <a:rPr lang="en-US" sz="3200">
                      <a:solidFill>
                        <a:srgbClr val="FF0000"/>
                      </a:solidFill>
                      <a:latin typeface="Comic Sans MS" pitchFamily="64" charset="0"/>
                    </a:rPr>
                    <a:t>)</a:t>
                  </a:r>
                  <a:r>
                    <a:rPr lang="en-US" sz="2800">
                      <a:solidFill>
                        <a:srgbClr val="FF0000"/>
                      </a:solidFill>
                      <a:latin typeface="Comic Sans MS" pitchFamily="64" charset="0"/>
                    </a:rPr>
                    <a:t>  =  m</a:t>
                  </a:r>
                  <a:r>
                    <a:rPr lang="en-US" sz="2800">
                      <a:solidFill>
                        <a:srgbClr val="000000"/>
                      </a:solidFill>
                      <a:latin typeface="Comic Sans MS" pitchFamily="64" charset="0"/>
                    </a:rPr>
                    <a:t> </a:t>
                  </a:r>
                </a:p>
              </p:txBody>
            </p:sp>
            <p:sp>
              <p:nvSpPr>
                <p:cNvPr id="3790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489" y="1728"/>
                  <a:ext cx="286" cy="29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l-GR">
                      <a:solidFill>
                        <a:srgbClr val="FF0000"/>
                      </a:solidFill>
                      <a:latin typeface="Comic Sans MS" pitchFamily="64" charset="0"/>
                    </a:rPr>
                    <a:t>Μ</a:t>
                  </a:r>
                  <a:endParaRPr lang="en-US">
                    <a:solidFill>
                      <a:srgbClr val="FF0000"/>
                    </a:solidFill>
                    <a:latin typeface="Comic Sans MS" pitchFamily="64" charset="0"/>
                  </a:endParaRPr>
                </a:p>
              </p:txBody>
            </p:sp>
            <p:sp>
              <p:nvSpPr>
                <p:cNvPr id="3791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171" y="1714"/>
                  <a:ext cx="286" cy="29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l-GR">
                      <a:solidFill>
                        <a:srgbClr val="FF0000"/>
                      </a:solidFill>
                      <a:latin typeface="Comic Sans MS" pitchFamily="64" charset="0"/>
                    </a:rPr>
                    <a:t>Μ</a:t>
                  </a:r>
                  <a:endParaRPr lang="en-US">
                    <a:solidFill>
                      <a:srgbClr val="FF0000"/>
                    </a:solidFill>
                    <a:latin typeface="Comic Sans MS" pitchFamily="64" charset="0"/>
                  </a:endParaRPr>
                </a:p>
              </p:txBody>
            </p:sp>
          </p:grpSp>
          <p:sp>
            <p:nvSpPr>
              <p:cNvPr id="37906" name="Text Box 9"/>
              <p:cNvSpPr txBox="1">
                <a:spLocks noChangeArrowheads="1"/>
              </p:cNvSpPr>
              <p:nvPr/>
            </p:nvSpPr>
            <p:spPr bwMode="auto">
              <a:xfrm>
                <a:off x="1201" y="1422"/>
                <a:ext cx="193" cy="2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FF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  <p:sp>
            <p:nvSpPr>
              <p:cNvPr id="37907" name="Text Box 10"/>
              <p:cNvSpPr txBox="1">
                <a:spLocks noChangeArrowheads="1"/>
              </p:cNvSpPr>
              <p:nvPr/>
            </p:nvSpPr>
            <p:spPr bwMode="auto">
              <a:xfrm>
                <a:off x="1557" y="1438"/>
                <a:ext cx="206" cy="2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FF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3027" y="1540"/>
              <a:ext cx="1315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FF0000"/>
                  </a:solidFill>
                  <a:latin typeface="Comic Sans MS" pitchFamily="64" charset="0"/>
                </a:rPr>
                <a:t>K  </a:t>
              </a:r>
              <a:r>
                <a:rPr lang="en-US" sz="3200">
                  <a:solidFill>
                    <a:srgbClr val="FF0000"/>
                  </a:solidFill>
                  <a:latin typeface="Comic Sans MS" pitchFamily="64" charset="0"/>
                </a:rPr>
                <a:t>(</a:t>
              </a:r>
              <a:r>
                <a:rPr lang="en-US" sz="2800">
                  <a:solidFill>
                    <a:srgbClr val="FF0000"/>
                  </a:solidFill>
                  <a:latin typeface="Comic Sans MS" pitchFamily="64" charset="0"/>
                </a:rPr>
                <a:t>K  (m)</a:t>
              </a:r>
              <a:r>
                <a:rPr lang="en-US" sz="3200">
                  <a:solidFill>
                    <a:srgbClr val="FF0000"/>
                  </a:solidFill>
                  <a:latin typeface="Comic Sans MS" pitchFamily="64" charset="0"/>
                </a:rPr>
                <a:t>)</a:t>
              </a:r>
              <a:r>
                <a:rPr lang="en-US" sz="2800">
                  <a:solidFill>
                    <a:srgbClr val="FF0000"/>
                  </a:solidFill>
                  <a:latin typeface="Comic Sans MS" pitchFamily="64" charset="0"/>
                </a:rPr>
                <a:t>  </a:t>
              </a: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3523" y="1723"/>
              <a:ext cx="28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>
                  <a:solidFill>
                    <a:srgbClr val="FF0000"/>
                  </a:solidFill>
                  <a:latin typeface="Comic Sans MS" pitchFamily="64" charset="0"/>
                </a:rPr>
                <a:t>Μ</a:t>
              </a:r>
              <a:endParaRPr lang="en-US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3168" y="1727"/>
              <a:ext cx="28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>
                  <a:solidFill>
                    <a:srgbClr val="FF0000"/>
                  </a:solidFill>
                  <a:latin typeface="Comic Sans MS" pitchFamily="64" charset="0"/>
                </a:rPr>
                <a:t>Μ</a:t>
              </a:r>
              <a:endParaRPr lang="en-US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3185" y="1472"/>
              <a:ext cx="20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3542" y="1442"/>
              <a:ext cx="193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2792" y="1591"/>
              <a:ext cx="212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=</a:t>
              </a:r>
            </a:p>
          </p:txBody>
        </p:sp>
      </p:grpSp>
      <p:sp>
        <p:nvSpPr>
          <p:cNvPr id="37893" name="Text Box 17"/>
          <p:cNvSpPr txBox="1">
            <a:spLocks noChangeArrowheads="1"/>
          </p:cNvSpPr>
          <p:nvPr/>
        </p:nvSpPr>
        <p:spPr bwMode="auto">
          <a:xfrm>
            <a:off x="1143000" y="3357563"/>
            <a:ext cx="2917825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Χρήση δημόσιου κλειδιού πρώτα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και έπειτα ακολουθεί το ιδιωτικό κλειδί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37894" name="Text Box 18"/>
          <p:cNvSpPr txBox="1">
            <a:spLocks noChangeArrowheads="1"/>
          </p:cNvSpPr>
          <p:nvPr/>
        </p:nvSpPr>
        <p:spPr bwMode="auto">
          <a:xfrm>
            <a:off x="4494213" y="3357563"/>
            <a:ext cx="2917825" cy="194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Χρήση ιδιωτικού κλειδιού πρώτα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και έπειτα ακολουθεί το δημόσιο κλειδί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37895" name="AutoShape 19"/>
          <p:cNvSpPr>
            <a:spLocks/>
          </p:cNvSpPr>
          <p:nvPr/>
        </p:nvSpPr>
        <p:spPr bwMode="auto">
          <a:xfrm rot="5400000">
            <a:off x="2484437" y="2511426"/>
            <a:ext cx="138113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896" name="AutoShape 20"/>
          <p:cNvSpPr>
            <a:spLocks/>
          </p:cNvSpPr>
          <p:nvPr/>
        </p:nvSpPr>
        <p:spPr bwMode="auto">
          <a:xfrm rot="5400000">
            <a:off x="5756276" y="2503487"/>
            <a:ext cx="138112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897" name="Text Box 21"/>
          <p:cNvSpPr txBox="1">
            <a:spLocks noChangeArrowheads="1"/>
          </p:cNvSpPr>
          <p:nvPr/>
        </p:nvSpPr>
        <p:spPr bwMode="auto">
          <a:xfrm>
            <a:off x="2708275" y="5200650"/>
            <a:ext cx="34671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i="1">
                <a:solidFill>
                  <a:srgbClr val="3333CC"/>
                </a:solidFill>
                <a:latin typeface="Comic Sans MS" pitchFamily="64" charset="0"/>
              </a:rPr>
              <a:t>Το αποτέλεσμα είναι το ίδιο</a:t>
            </a:r>
            <a:r>
              <a:rPr lang="en-US" sz="2800" i="1">
                <a:solidFill>
                  <a:srgbClr val="3333CC"/>
                </a:solidFill>
                <a:latin typeface="Comic Sans MS" pitchFamily="64" charset="0"/>
              </a:rPr>
              <a:t>!</a:t>
            </a:r>
            <a:r>
              <a:rPr lang="en-US" sz="28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/>
              <a:t>Ασφάλεια Δικτύων</a:t>
            </a:r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Τι είναι η ασφ</a:t>
            </a:r>
            <a:r>
              <a:rPr lang="el-GR" smtClean="0">
                <a:solidFill>
                  <a:schemeClr val="tx1"/>
                </a:solidFill>
              </a:rPr>
              <a:t>ά</a:t>
            </a:r>
            <a:r>
              <a:rPr lang="en-US" smtClean="0">
                <a:solidFill>
                  <a:schemeClr val="tx1"/>
                </a:solidFill>
              </a:rPr>
              <a:t>λεια δικτύων;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Αρχές κρυπτογραφίας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rgbClr val="FF0000"/>
                </a:solidFill>
              </a:rPr>
              <a:t>Α</a:t>
            </a:r>
            <a:r>
              <a:rPr lang="el-GR" smtClean="0">
                <a:solidFill>
                  <a:srgbClr val="FF0000"/>
                </a:solidFill>
              </a:rPr>
              <a:t>κεραιότητα μηνύματος</a:t>
            </a:r>
            <a:endParaRPr lang="en-US" smtClean="0">
              <a:solidFill>
                <a:srgbClr val="FF0000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Αυθεντικοποίηση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το </a:t>
            </a:r>
            <a:r>
              <a:rPr lang="en-US" smtClean="0"/>
              <a:t>e-mail</a:t>
            </a:r>
            <a:endParaRPr lang="el-GR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συνδέσεις </a:t>
            </a:r>
            <a:r>
              <a:rPr lang="en-US" smtClean="0"/>
              <a:t>TCP: SSL</a:t>
            </a:r>
            <a:endParaRPr lang="el-GR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Ασφάλεια επιπέδου δικτύου</a:t>
            </a:r>
            <a:r>
              <a:rPr lang="en-US" smtClean="0"/>
              <a:t>: IPsec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ασύρματα τοπικά δίκτυα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Firewalls </a:t>
            </a:r>
            <a:r>
              <a:rPr lang="el-GR" smtClean="0"/>
              <a:t>και </a:t>
            </a:r>
            <a:r>
              <a:rPr lang="en-US" smtClean="0"/>
              <a:t>IDS</a:t>
            </a:r>
            <a:endParaRPr lang="en-US" smtClean="0">
              <a:solidFill>
                <a:srgbClr val="FF0000"/>
              </a:solidFill>
            </a:endParaRPr>
          </a:p>
          <a:p>
            <a:pPr marL="341313" indent="-341313">
              <a:buSzPct val="69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Ακεραιότητα Μηνύματος</a:t>
            </a:r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54138"/>
            <a:ext cx="80137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0" charset="2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ZapfDingbats" pitchFamily="80" charset="2"/>
              <a:buNone/>
            </a:pPr>
            <a:r>
              <a:rPr lang="el-GR" smtClean="0"/>
              <a:t>Ο </a:t>
            </a:r>
            <a:r>
              <a:rPr lang="en-US" smtClean="0"/>
              <a:t>Bob </a:t>
            </a:r>
            <a:r>
              <a:rPr lang="el-GR" smtClean="0"/>
              <a:t>λαμβάνει ένα μήνυμα </a:t>
            </a:r>
            <a:r>
              <a:rPr lang="en-US" smtClean="0"/>
              <a:t>m </a:t>
            </a:r>
            <a:r>
              <a:rPr lang="el-GR" smtClean="0"/>
              <a:t>από την</a:t>
            </a:r>
            <a:r>
              <a:rPr lang="en-US" smtClean="0"/>
              <a:t> Alice</a:t>
            </a:r>
            <a:r>
              <a:rPr lang="el-GR" smtClean="0"/>
              <a:t> και θέλει να διαπιστώσει πώς</a:t>
            </a:r>
            <a:r>
              <a:rPr lang="en-US" smtClean="0"/>
              <a:t>:</a:t>
            </a:r>
            <a:endParaRPr lang="en-US" sz="2400" smtClean="0"/>
          </a:p>
          <a:p>
            <a:pPr>
              <a:lnSpc>
                <a:spcPct val="90000"/>
              </a:lnSpc>
              <a:buFont typeface="Times New Roman" pitchFamily="16" charset="0"/>
              <a:buNone/>
            </a:pPr>
            <a:r>
              <a:rPr lang="el-GR" sz="2400" smtClean="0"/>
              <a:t>Το μήνυμα προέρχεται πραγματικά από την </a:t>
            </a:r>
            <a:r>
              <a:rPr lang="en-US" sz="2400" smtClean="0"/>
              <a:t>Alice </a:t>
            </a:r>
          </a:p>
          <a:p>
            <a:pPr>
              <a:lnSpc>
                <a:spcPct val="90000"/>
              </a:lnSpc>
              <a:buFont typeface="Times New Roman" pitchFamily="16" charset="0"/>
              <a:buNone/>
            </a:pPr>
            <a:r>
              <a:rPr lang="el-GR" sz="2400" smtClean="0"/>
              <a:t>Το μήνυμα δεν έχει τροποποιηθεί μετά την αποστολή του</a:t>
            </a:r>
            <a:endParaRPr lang="en-US" sz="2400" smtClean="0"/>
          </a:p>
          <a:p>
            <a:pPr>
              <a:lnSpc>
                <a:spcPct val="90000"/>
              </a:lnSpc>
              <a:buFont typeface="Times New Roman" pitchFamily="16" charset="0"/>
              <a:buNone/>
            </a:pPr>
            <a:r>
              <a:rPr lang="el-GR" sz="2400" smtClean="0"/>
              <a:t>Το μήνυμα δεν έχει γίνει «</a:t>
            </a:r>
            <a:r>
              <a:rPr lang="en-US" sz="2400" smtClean="0"/>
              <a:t>replayed</a:t>
            </a:r>
            <a:r>
              <a:rPr lang="el-GR" sz="2400" smtClean="0"/>
              <a:t>»</a:t>
            </a:r>
            <a:endParaRPr lang="en-US" sz="2400" smtClean="0"/>
          </a:p>
          <a:p>
            <a:pPr>
              <a:lnSpc>
                <a:spcPct val="90000"/>
              </a:lnSpc>
              <a:buFont typeface="Times New Roman" pitchFamily="16" charset="0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0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Ακεραιότητα Μηνύματος</a:t>
            </a: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54138"/>
            <a:ext cx="80137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0" charset="2"/>
              <a:buNone/>
            </a:pPr>
            <a:r>
              <a:rPr lang="el-GR" smtClean="0">
                <a:solidFill>
                  <a:srgbClr val="FF3300"/>
                </a:solidFill>
              </a:rPr>
              <a:t>Σύνοψη μηνύματος</a:t>
            </a:r>
            <a:r>
              <a:rPr lang="en-US" smtClean="0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600"/>
              </a:spcBef>
              <a:buClr>
                <a:srgbClr val="3333CC"/>
              </a:buClr>
              <a:buSzPct val="85000"/>
              <a:buFont typeface="Times New Roman" pitchFamily="16" charset="0"/>
              <a:buNone/>
            </a:pPr>
            <a:r>
              <a:rPr lang="el-GR" sz="2400" u="sng" smtClean="0">
                <a:solidFill>
                  <a:srgbClr val="FF0000"/>
                </a:solidFill>
              </a:rPr>
              <a:t>Στόχος</a:t>
            </a:r>
            <a:r>
              <a:rPr lang="en-US" sz="2400" u="sng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</a:t>
            </a:r>
            <a:r>
              <a:rPr lang="el-GR" sz="2400" smtClean="0"/>
              <a:t>ένα σταθερού μήκους</a:t>
            </a:r>
            <a:r>
              <a:rPr lang="en-US" sz="2400" smtClean="0"/>
              <a:t>, </a:t>
            </a:r>
            <a:r>
              <a:rPr lang="el-GR" sz="2400" smtClean="0"/>
              <a:t>εύκολο να υπολογιστεί, ψηφιακό «αποτύπωμα»</a:t>
            </a:r>
            <a:endParaRPr lang="en-US" sz="2400" smtClean="0"/>
          </a:p>
          <a:p>
            <a:pPr>
              <a:spcBef>
                <a:spcPts val="600"/>
              </a:spcBef>
              <a:buClr>
                <a:srgbClr val="3333CC"/>
              </a:buClr>
              <a:buSzPct val="85000"/>
              <a:buFont typeface="Times New Roman" pitchFamily="16" charset="0"/>
              <a:buNone/>
            </a:pPr>
            <a:r>
              <a:rPr lang="el-GR" sz="2400" smtClean="0"/>
              <a:t>Εφαρμογή συνάρτησης κατακερματισμού </a:t>
            </a:r>
            <a:r>
              <a:rPr lang="en-US" sz="2400" smtClean="0"/>
              <a:t>H </a:t>
            </a:r>
            <a:r>
              <a:rPr lang="el-GR" sz="2400" smtClean="0"/>
              <a:t>στο</a:t>
            </a:r>
            <a:r>
              <a:rPr lang="en-US" sz="2400" smtClean="0"/>
              <a:t> </a:t>
            </a:r>
            <a:r>
              <a:rPr lang="en-US" sz="2400" i="1" smtClean="0"/>
              <a:t>m</a:t>
            </a:r>
            <a:r>
              <a:rPr lang="en-US" sz="2400" smtClean="0"/>
              <a:t>, </a:t>
            </a:r>
            <a:r>
              <a:rPr lang="el-GR" sz="2400" smtClean="0"/>
              <a:t>με έξοδο μια σταθερού μήκους σύνοψη μηνύματος</a:t>
            </a:r>
            <a:r>
              <a:rPr lang="en-US" sz="2400" smtClean="0"/>
              <a:t>, </a:t>
            </a:r>
            <a:r>
              <a:rPr lang="en-US" sz="2400" i="1" smtClean="0"/>
              <a:t>H(m).</a:t>
            </a:r>
          </a:p>
          <a:p>
            <a:pPr>
              <a:spcBef>
                <a:spcPts val="600"/>
              </a:spcBef>
              <a:buClr>
                <a:srgbClr val="3333CC"/>
              </a:buClr>
              <a:buSzPct val="85000"/>
              <a:buFont typeface="Times New Roman" pitchFamily="16" charset="0"/>
              <a:buNone/>
            </a:pPr>
            <a:r>
              <a:rPr lang="el-GR" sz="2400" smtClean="0"/>
              <a:t>Με δεδομένη σύνοψη μηνύματος </a:t>
            </a:r>
            <a:r>
              <a:rPr lang="en-US" sz="2400" smtClean="0"/>
              <a:t>x,</a:t>
            </a:r>
            <a:r>
              <a:rPr lang="el-GR" sz="2400" smtClean="0"/>
              <a:t> είναι υπολογιστικά ανέφικτο να βρεθεί </a:t>
            </a:r>
            <a:r>
              <a:rPr lang="en-US" sz="2400" smtClean="0"/>
              <a:t>m </a:t>
            </a:r>
            <a:r>
              <a:rPr lang="el-GR" sz="2400" smtClean="0"/>
              <a:t>τέτοιο ώστε </a:t>
            </a:r>
            <a:r>
              <a:rPr lang="en-US" sz="2400" smtClean="0"/>
              <a:t>x = H(m)</a:t>
            </a:r>
            <a:r>
              <a:rPr lang="el-GR" sz="2400" smtClean="0"/>
              <a:t> (</a:t>
            </a:r>
            <a:r>
              <a:rPr lang="en-US" sz="2400" smtClean="0"/>
              <a:t>no collisions</a:t>
            </a:r>
            <a:r>
              <a:rPr lang="el-GR" sz="2400" smtClean="0"/>
              <a:t>)</a:t>
            </a:r>
            <a:endParaRPr lang="en-US" sz="2400" smtClean="0"/>
          </a:p>
          <a:p>
            <a:pPr>
              <a:lnSpc>
                <a:spcPct val="90000"/>
              </a:lnSpc>
              <a:buFont typeface="ZapfDingbats" pitchFamily="80" charset="2"/>
              <a:buNone/>
            </a:pPr>
            <a:endParaRPr lang="en-US" sz="2400" smtClean="0"/>
          </a:p>
        </p:txBody>
      </p: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4572000" y="4292600"/>
            <a:ext cx="3657600" cy="2247900"/>
            <a:chOff x="3070" y="529"/>
            <a:chExt cx="1896" cy="1189"/>
          </a:xfrm>
        </p:grpSpPr>
        <p:sp>
          <p:nvSpPr>
            <p:cNvPr id="40965" name="Rectangle 6"/>
            <p:cNvSpPr>
              <a:spLocks noChangeArrowheads="1"/>
            </p:cNvSpPr>
            <p:nvPr/>
          </p:nvSpPr>
          <p:spPr bwMode="auto">
            <a:xfrm>
              <a:off x="4313" y="1452"/>
              <a:ext cx="507" cy="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966" name="Rectangle 7"/>
            <p:cNvSpPr>
              <a:spLocks noChangeArrowheads="1"/>
            </p:cNvSpPr>
            <p:nvPr/>
          </p:nvSpPr>
          <p:spPr bwMode="auto">
            <a:xfrm>
              <a:off x="3073" y="536"/>
              <a:ext cx="854" cy="5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967" name="Text Box 8"/>
            <p:cNvSpPr txBox="1">
              <a:spLocks noChangeArrowheads="1"/>
            </p:cNvSpPr>
            <p:nvPr/>
          </p:nvSpPr>
          <p:spPr bwMode="auto">
            <a:xfrm>
              <a:off x="3070" y="529"/>
              <a:ext cx="84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large 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</a:rPr>
                <a:t>message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40968" name="Rectangle 9"/>
            <p:cNvSpPr>
              <a:spLocks noChangeArrowheads="1"/>
            </p:cNvSpPr>
            <p:nvPr/>
          </p:nvSpPr>
          <p:spPr bwMode="auto">
            <a:xfrm>
              <a:off x="4241" y="609"/>
              <a:ext cx="698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969" name="Text Box 10"/>
            <p:cNvSpPr txBox="1">
              <a:spLocks noChangeArrowheads="1"/>
            </p:cNvSpPr>
            <p:nvPr/>
          </p:nvSpPr>
          <p:spPr bwMode="auto">
            <a:xfrm>
              <a:off x="4216" y="615"/>
              <a:ext cx="75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H: Hash</a:t>
              </a:r>
            </a:p>
            <a:p>
              <a:pPr algn="ctr"/>
              <a:r>
                <a:rPr lang="en-US"/>
                <a:t>Function</a:t>
              </a:r>
            </a:p>
          </p:txBody>
        </p:sp>
        <p:sp>
          <p:nvSpPr>
            <p:cNvPr id="40970" name="Line 11"/>
            <p:cNvSpPr>
              <a:spLocks noChangeShapeType="1"/>
            </p:cNvSpPr>
            <p:nvPr/>
          </p:nvSpPr>
          <p:spPr bwMode="auto">
            <a:xfrm>
              <a:off x="3930" y="832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971" name="Text Box 12"/>
            <p:cNvSpPr txBox="1">
              <a:spLocks noChangeArrowheads="1"/>
            </p:cNvSpPr>
            <p:nvPr/>
          </p:nvSpPr>
          <p:spPr bwMode="auto">
            <a:xfrm>
              <a:off x="4282" y="1467"/>
              <a:ext cx="5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H(m)</a:t>
              </a:r>
            </a:p>
          </p:txBody>
        </p:sp>
        <p:sp>
          <p:nvSpPr>
            <p:cNvPr id="40972" name="Line 13"/>
            <p:cNvSpPr>
              <a:spLocks noChangeShapeType="1"/>
            </p:cNvSpPr>
            <p:nvPr/>
          </p:nvSpPr>
          <p:spPr bwMode="auto">
            <a:xfrm>
              <a:off x="4513" y="1096"/>
              <a:ext cx="0" cy="3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417513"/>
            <a:ext cx="7656512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smtClean="0"/>
              <a:t>Άθροισμα ελέγχου κεφαλίδας </a:t>
            </a:r>
            <a:r>
              <a:rPr lang="en-US" sz="3200" smtClean="0"/>
              <a:t>IP: </a:t>
            </a:r>
            <a:r>
              <a:rPr lang="el-GR" sz="3200" smtClean="0"/>
              <a:t>κακή συνάρτηση κατακερματισμού.</a:t>
            </a:r>
            <a:endParaRPr lang="en-US" sz="32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1571625"/>
            <a:ext cx="8424863" cy="2122488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smtClean="0"/>
              <a:t>To </a:t>
            </a:r>
            <a:r>
              <a:rPr lang="el-GR" sz="2400" smtClean="0"/>
              <a:t>άθροισμα ελέγχου κεφαλίδας </a:t>
            </a:r>
            <a:r>
              <a:rPr lang="en-US" sz="2400" smtClean="0"/>
              <a:t>IP </a:t>
            </a:r>
            <a:r>
              <a:rPr lang="el-GR" sz="2400" smtClean="0"/>
              <a:t>έχει κάποιες ιδιότητες συναρτήσεων κατακερματισμού</a:t>
            </a:r>
            <a:r>
              <a:rPr lang="en-US" sz="2400" smtClean="0"/>
              <a:t>: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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/>
              <a:t>Παράγει σύνοψη σταθερού μήκους</a:t>
            </a:r>
            <a:r>
              <a:rPr lang="en-US" sz="2400" smtClean="0"/>
              <a:t> (16-bit) </a:t>
            </a:r>
            <a:r>
              <a:rPr lang="el-GR" sz="2400" smtClean="0"/>
              <a:t>του μηνύματος</a:t>
            </a:r>
            <a:endParaRPr lang="en-US" sz="2400" smtClean="0"/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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smtClean="0"/>
              <a:t>many-to-1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84175" y="3309938"/>
            <a:ext cx="8424863" cy="97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Αλλά με δεδομένο ένα μήνυμα και τιμή σύνοψης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είναι εύκολο να βρεθεί ένα άλλο μήνυμα με την ίδια τιμή σύνοψης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: 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55613" y="4608513"/>
            <a:ext cx="12477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I O U 1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0 0 . 9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9 B O B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1793875" y="4608513"/>
            <a:ext cx="18573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49 4F 55 31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30 30 2E 39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39 42 D2 42</a:t>
            </a: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471488" y="4249738"/>
            <a:ext cx="1168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u="sng">
                <a:solidFill>
                  <a:srgbClr val="000000"/>
                </a:solidFill>
                <a:latin typeface="Comic Sans MS" pitchFamily="64" charset="0"/>
              </a:rPr>
              <a:t>message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1814513" y="4244975"/>
            <a:ext cx="18843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u="sng">
                <a:solidFill>
                  <a:srgbClr val="000000"/>
                </a:solidFill>
                <a:latin typeface="Comic Sans MS" pitchFamily="64" charset="0"/>
              </a:rPr>
              <a:t>ASCII format</a:t>
            </a: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1912938" y="5627688"/>
            <a:ext cx="16033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1806575" y="5661025"/>
            <a:ext cx="18573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B2 C1 D2 AC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476875" y="4592638"/>
            <a:ext cx="12477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I O U </a:t>
            </a:r>
            <a:r>
              <a:rPr lang="en-US" sz="2000" b="1" u="sng">
                <a:solidFill>
                  <a:srgbClr val="FF0000"/>
                </a:solidFill>
                <a:latin typeface="Courier New" pitchFamily="49" charset="0"/>
              </a:rPr>
              <a:t>9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0 0 . </a:t>
            </a:r>
            <a:r>
              <a:rPr lang="en-US" sz="2000" b="1" u="sng">
                <a:solidFill>
                  <a:srgbClr val="FF0000"/>
                </a:solidFill>
                <a:latin typeface="Courier New" pitchFamily="49" charset="0"/>
              </a:rPr>
              <a:t>1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9 B O B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815138" y="4592638"/>
            <a:ext cx="18573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49 4F 55 </a:t>
            </a:r>
            <a:r>
              <a:rPr lang="en-US" sz="2000" b="1" u="sng">
                <a:solidFill>
                  <a:srgbClr val="FF0000"/>
                </a:solidFill>
                <a:latin typeface="Courier New" pitchFamily="49" charset="0"/>
              </a:rPr>
              <a:t>39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30 30 2E </a:t>
            </a:r>
            <a:r>
              <a:rPr lang="en-US" sz="2000" b="1" u="sng">
                <a:solidFill>
                  <a:srgbClr val="FF0000"/>
                </a:solidFill>
                <a:latin typeface="Courier New" pitchFamily="49" charset="0"/>
              </a:rPr>
              <a:t>31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39 42 D2 42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492750" y="4233863"/>
            <a:ext cx="1168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u="sng">
                <a:solidFill>
                  <a:srgbClr val="000000"/>
                </a:solidFill>
                <a:latin typeface="Comic Sans MS" pitchFamily="64" charset="0"/>
              </a:rPr>
              <a:t>message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6835775" y="4229100"/>
            <a:ext cx="18843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u="sng">
                <a:solidFill>
                  <a:srgbClr val="000000"/>
                </a:solidFill>
                <a:latin typeface="Comic Sans MS" pitchFamily="64" charset="0"/>
              </a:rPr>
              <a:t>ASCII format</a:t>
            </a:r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6934200" y="5611813"/>
            <a:ext cx="16033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6827838" y="5645150"/>
            <a:ext cx="18573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B2 C1 D2 AC</a:t>
            </a:r>
          </a:p>
        </p:txBody>
      </p:sp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3749675" y="5719763"/>
            <a:ext cx="293370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3333CC"/>
                </a:solidFill>
                <a:latin typeface="Comic Sans MS" pitchFamily="64" charset="0"/>
              </a:rPr>
              <a:t>διαφορετικά μηνύματα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3333CC"/>
                </a:solidFill>
                <a:latin typeface="Comic Sans MS" pitchFamily="64" charset="0"/>
              </a:rPr>
              <a:t>αλλά με την ίδια σύνοψη</a:t>
            </a:r>
            <a:endParaRPr lang="en-US" sz="2000">
              <a:solidFill>
                <a:srgbClr val="3333CC"/>
              </a:solidFill>
              <a:latin typeface="Comic Sans MS" pitchFamily="64" charset="0"/>
            </a:endParaRPr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 flipH="1" flipV="1">
            <a:off x="3598863" y="5851525"/>
            <a:ext cx="384175" cy="87313"/>
          </a:xfrm>
          <a:prstGeom prst="line">
            <a:avLst/>
          </a:prstGeom>
          <a:noFill/>
          <a:ln w="19080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2003" name="Line 18"/>
          <p:cNvSpPr>
            <a:spLocks noChangeShapeType="1"/>
          </p:cNvSpPr>
          <p:nvPr/>
        </p:nvSpPr>
        <p:spPr bwMode="auto">
          <a:xfrm flipV="1">
            <a:off x="6510338" y="5835650"/>
            <a:ext cx="381000" cy="87313"/>
          </a:xfrm>
          <a:prstGeom prst="line">
            <a:avLst/>
          </a:prstGeom>
          <a:noFill/>
          <a:ln w="19080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Σύνοψη Μηνύματος</a:t>
            </a:r>
            <a:r>
              <a:rPr lang="en-US" sz="3600" smtClean="0"/>
              <a:t> (MAC)</a:t>
            </a:r>
            <a:endParaRPr lang="en-US" sz="2800" smtClean="0"/>
          </a:p>
        </p:txBody>
      </p:sp>
      <p:grpSp>
        <p:nvGrpSpPr>
          <p:cNvPr id="43011" name="Group 39"/>
          <p:cNvGrpSpPr>
            <a:grpSpLocks/>
          </p:cNvGrpSpPr>
          <p:nvPr/>
        </p:nvGrpSpPr>
        <p:grpSpPr bwMode="auto">
          <a:xfrm>
            <a:off x="962025" y="3113088"/>
            <a:ext cx="561975" cy="411162"/>
            <a:chOff x="606" y="1961"/>
            <a:chExt cx="354" cy="259"/>
          </a:xfrm>
        </p:grpSpPr>
        <p:sp>
          <p:nvSpPr>
            <p:cNvPr id="43066" name="Rectangle 15"/>
            <p:cNvSpPr>
              <a:spLocks noChangeArrowheads="1"/>
            </p:cNvSpPr>
            <p:nvPr/>
          </p:nvSpPr>
          <p:spPr bwMode="auto">
            <a:xfrm>
              <a:off x="606" y="1968"/>
              <a:ext cx="35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Text Box 16"/>
            <p:cNvSpPr txBox="1">
              <a:spLocks noChangeArrowheads="1"/>
            </p:cNvSpPr>
            <p:nvPr/>
          </p:nvSpPr>
          <p:spPr bwMode="auto">
            <a:xfrm>
              <a:off x="670" y="196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4" charset="0"/>
                </a:rPr>
                <a:t>m</a:t>
              </a:r>
            </a:p>
          </p:txBody>
        </p:sp>
      </p:grpSp>
      <p:sp>
        <p:nvSpPr>
          <p:cNvPr id="43012" name="Text Box 17"/>
          <p:cNvSpPr txBox="1">
            <a:spLocks noChangeArrowheads="1"/>
          </p:cNvSpPr>
          <p:nvPr/>
        </p:nvSpPr>
        <p:spPr bwMode="auto">
          <a:xfrm>
            <a:off x="1062038" y="4332288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s</a:t>
            </a:r>
          </a:p>
        </p:txBody>
      </p:sp>
      <p:sp>
        <p:nvSpPr>
          <p:cNvPr id="43013" name="Text Box 20"/>
          <p:cNvSpPr txBox="1">
            <a:spLocks noChangeArrowheads="1"/>
          </p:cNvSpPr>
          <p:nvPr/>
        </p:nvSpPr>
        <p:spPr bwMode="auto">
          <a:xfrm>
            <a:off x="201613" y="4675188"/>
            <a:ext cx="192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(</a:t>
            </a: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κοινό μυστικό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)</a:t>
            </a:r>
          </a:p>
        </p:txBody>
      </p:sp>
      <p:sp>
        <p:nvSpPr>
          <p:cNvPr id="43014" name="Text Box 26"/>
          <p:cNvSpPr txBox="1">
            <a:spLocks noChangeArrowheads="1"/>
          </p:cNvSpPr>
          <p:nvPr/>
        </p:nvSpPr>
        <p:spPr bwMode="auto">
          <a:xfrm>
            <a:off x="615950" y="2617788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(</a:t>
            </a: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μύνημα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)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209675" y="3571875"/>
            <a:ext cx="1966913" cy="790575"/>
            <a:chOff x="762" y="2250"/>
            <a:chExt cx="1239" cy="498"/>
          </a:xfrm>
        </p:grpSpPr>
        <p:sp>
          <p:nvSpPr>
            <p:cNvPr id="43058" name="Rectangle 5"/>
            <p:cNvSpPr>
              <a:spLocks noChangeArrowheads="1"/>
            </p:cNvSpPr>
            <p:nvPr/>
          </p:nvSpPr>
          <p:spPr bwMode="auto">
            <a:xfrm>
              <a:off x="989" y="2364"/>
              <a:ext cx="507" cy="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Text Box 11"/>
            <p:cNvSpPr txBox="1">
              <a:spLocks noChangeArrowheads="1"/>
            </p:cNvSpPr>
            <p:nvPr/>
          </p:nvSpPr>
          <p:spPr bwMode="auto">
            <a:xfrm>
              <a:off x="970" y="2379"/>
              <a:ext cx="56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H(</a:t>
              </a:r>
              <a:r>
                <a:rPr lang="en-US" sz="3200" baseline="10000">
                  <a:solidFill>
                    <a:srgbClr val="FF0000"/>
                  </a:solidFill>
                  <a:latin typeface="Comic Sans MS" pitchFamily="64" charset="0"/>
                </a:rPr>
                <a:t>.</a:t>
              </a: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)</a:t>
              </a:r>
            </a:p>
          </p:txBody>
        </p:sp>
        <p:sp>
          <p:nvSpPr>
            <p:cNvPr id="43060" name="Freeform 18"/>
            <p:cNvSpPr>
              <a:spLocks/>
            </p:cNvSpPr>
            <p:nvPr/>
          </p:nvSpPr>
          <p:spPr bwMode="auto">
            <a:xfrm>
              <a:off x="762" y="2250"/>
              <a:ext cx="234" cy="198"/>
            </a:xfrm>
            <a:custGeom>
              <a:avLst/>
              <a:gdLst>
                <a:gd name="T0" fmla="*/ 0 w 360"/>
                <a:gd name="T1" fmla="*/ 0 h 210"/>
                <a:gd name="T2" fmla="*/ 0 w 360"/>
                <a:gd name="T3" fmla="*/ 124 h 210"/>
                <a:gd name="T4" fmla="*/ 8 w 360"/>
                <a:gd name="T5" fmla="*/ 124 h 210"/>
                <a:gd name="T6" fmla="*/ 0 60000 65536"/>
                <a:gd name="T7" fmla="*/ 0 60000 65536"/>
                <a:gd name="T8" fmla="*/ 0 60000 65536"/>
                <a:gd name="T9" fmla="*/ 0 w 360"/>
                <a:gd name="T10" fmla="*/ 0 h 210"/>
                <a:gd name="T11" fmla="*/ 360 w 360"/>
                <a:gd name="T12" fmla="*/ 210 h 2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210">
                  <a:moveTo>
                    <a:pt x="0" y="0"/>
                  </a:moveTo>
                  <a:lnTo>
                    <a:pt x="0" y="210"/>
                  </a:lnTo>
                  <a:lnTo>
                    <a:pt x="360" y="21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61" name="Freeform 19"/>
            <p:cNvSpPr>
              <a:spLocks/>
            </p:cNvSpPr>
            <p:nvPr/>
          </p:nvSpPr>
          <p:spPr bwMode="auto">
            <a:xfrm flipV="1">
              <a:off x="762" y="2550"/>
              <a:ext cx="234" cy="198"/>
            </a:xfrm>
            <a:custGeom>
              <a:avLst/>
              <a:gdLst>
                <a:gd name="T0" fmla="*/ 0 w 360"/>
                <a:gd name="T1" fmla="*/ 0 h 210"/>
                <a:gd name="T2" fmla="*/ 0 w 360"/>
                <a:gd name="T3" fmla="*/ 124 h 210"/>
                <a:gd name="T4" fmla="*/ 8 w 360"/>
                <a:gd name="T5" fmla="*/ 124 h 210"/>
                <a:gd name="T6" fmla="*/ 0 60000 65536"/>
                <a:gd name="T7" fmla="*/ 0 60000 65536"/>
                <a:gd name="T8" fmla="*/ 0 60000 65536"/>
                <a:gd name="T9" fmla="*/ 0 w 360"/>
                <a:gd name="T10" fmla="*/ 0 h 210"/>
                <a:gd name="T11" fmla="*/ 360 w 360"/>
                <a:gd name="T12" fmla="*/ 210 h 2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210">
                  <a:moveTo>
                    <a:pt x="0" y="0"/>
                  </a:moveTo>
                  <a:lnTo>
                    <a:pt x="0" y="210"/>
                  </a:lnTo>
                  <a:lnTo>
                    <a:pt x="360" y="21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62" name="Freeform 30"/>
            <p:cNvSpPr>
              <a:spLocks/>
            </p:cNvSpPr>
            <p:nvPr/>
          </p:nvSpPr>
          <p:spPr bwMode="auto">
            <a:xfrm>
              <a:off x="1500" y="2262"/>
              <a:ext cx="66" cy="240"/>
            </a:xfrm>
            <a:custGeom>
              <a:avLst/>
              <a:gdLst>
                <a:gd name="T0" fmla="*/ 0 w 192"/>
                <a:gd name="T1" fmla="*/ 240 h 240"/>
                <a:gd name="T2" fmla="*/ 0 w 192"/>
                <a:gd name="T3" fmla="*/ 240 h 240"/>
                <a:gd name="T4" fmla="*/ 0 w 192"/>
                <a:gd name="T5" fmla="*/ 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240"/>
                  </a:moveTo>
                  <a:lnTo>
                    <a:pt x="192" y="24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063" name="Group 33"/>
            <p:cNvGrpSpPr>
              <a:grpSpLocks/>
            </p:cNvGrpSpPr>
            <p:nvPr/>
          </p:nvGrpSpPr>
          <p:grpSpPr bwMode="auto">
            <a:xfrm>
              <a:off x="1573" y="2388"/>
              <a:ext cx="428" cy="252"/>
              <a:chOff x="2179" y="2964"/>
              <a:chExt cx="428" cy="252"/>
            </a:xfrm>
          </p:grpSpPr>
          <p:sp>
            <p:nvSpPr>
              <p:cNvPr id="43064" name="Rectangle 31"/>
              <p:cNvSpPr>
                <a:spLocks noChangeArrowheads="1"/>
              </p:cNvSpPr>
              <p:nvPr/>
            </p:nvSpPr>
            <p:spPr bwMode="auto">
              <a:xfrm>
                <a:off x="2214" y="2964"/>
                <a:ext cx="354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Text Box 32"/>
              <p:cNvSpPr txBox="1">
                <a:spLocks noChangeArrowheads="1"/>
              </p:cNvSpPr>
              <p:nvPr/>
            </p:nvSpPr>
            <p:spPr bwMode="auto">
              <a:xfrm>
                <a:off x="2179" y="3006"/>
                <a:ext cx="4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  <a:latin typeface="Comic Sans MS" pitchFamily="64" charset="0"/>
                  </a:rPr>
                  <a:t>H(m+s)</a:t>
                </a:r>
              </a:p>
            </p:txBody>
          </p:sp>
        </p:grpSp>
      </p:grpSp>
      <p:pic>
        <p:nvPicPr>
          <p:cNvPr id="43016" name="Picture 37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63" y="1878013"/>
            <a:ext cx="5937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38" descr="B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8700" y="4202113"/>
            <a:ext cx="7191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1571625" y="2686050"/>
            <a:ext cx="4286250" cy="1141413"/>
            <a:chOff x="990" y="1692"/>
            <a:chExt cx="2700" cy="719"/>
          </a:xfrm>
        </p:grpSpPr>
        <p:sp>
          <p:nvSpPr>
            <p:cNvPr id="43044" name="Freeform 34"/>
            <p:cNvSpPr>
              <a:spLocks/>
            </p:cNvSpPr>
            <p:nvPr/>
          </p:nvSpPr>
          <p:spPr bwMode="auto">
            <a:xfrm>
              <a:off x="2323" y="1692"/>
              <a:ext cx="1198" cy="719"/>
            </a:xfrm>
            <a:custGeom>
              <a:avLst/>
              <a:gdLst>
                <a:gd name="T0" fmla="*/ 1142 w 1198"/>
                <a:gd name="T1" fmla="*/ 3 h 719"/>
                <a:gd name="T2" fmla="*/ 1116 w 1198"/>
                <a:gd name="T3" fmla="*/ 0 h 719"/>
                <a:gd name="T4" fmla="*/ 1082 w 1198"/>
                <a:gd name="T5" fmla="*/ 7 h 719"/>
                <a:gd name="T6" fmla="*/ 1036 w 1198"/>
                <a:gd name="T7" fmla="*/ 24 h 719"/>
                <a:gd name="T8" fmla="*/ 956 w 1198"/>
                <a:gd name="T9" fmla="*/ 56 h 719"/>
                <a:gd name="T10" fmla="*/ 904 w 1198"/>
                <a:gd name="T11" fmla="*/ 73 h 719"/>
                <a:gd name="T12" fmla="*/ 866 w 1198"/>
                <a:gd name="T13" fmla="*/ 77 h 719"/>
                <a:gd name="T14" fmla="*/ 798 w 1198"/>
                <a:gd name="T15" fmla="*/ 75 h 719"/>
                <a:gd name="T16" fmla="*/ 719 w 1198"/>
                <a:gd name="T17" fmla="*/ 65 h 719"/>
                <a:gd name="T18" fmla="*/ 632 w 1198"/>
                <a:gd name="T19" fmla="*/ 56 h 719"/>
                <a:gd name="T20" fmla="*/ 574 w 1198"/>
                <a:gd name="T21" fmla="*/ 58 h 719"/>
                <a:gd name="T22" fmla="*/ 524 w 1198"/>
                <a:gd name="T23" fmla="*/ 65 h 719"/>
                <a:gd name="T24" fmla="*/ 464 w 1198"/>
                <a:gd name="T25" fmla="*/ 76 h 719"/>
                <a:gd name="T26" fmla="*/ 398 w 1198"/>
                <a:gd name="T27" fmla="*/ 89 h 719"/>
                <a:gd name="T28" fmla="*/ 274 w 1198"/>
                <a:gd name="T29" fmla="*/ 117 h 719"/>
                <a:gd name="T30" fmla="*/ 190 w 1198"/>
                <a:gd name="T31" fmla="*/ 144 h 719"/>
                <a:gd name="T32" fmla="*/ 131 w 1198"/>
                <a:gd name="T33" fmla="*/ 169 h 719"/>
                <a:gd name="T34" fmla="*/ 82 w 1198"/>
                <a:gd name="T35" fmla="*/ 198 h 719"/>
                <a:gd name="T36" fmla="*/ 47 w 1198"/>
                <a:gd name="T37" fmla="*/ 232 h 719"/>
                <a:gd name="T38" fmla="*/ 23 w 1198"/>
                <a:gd name="T39" fmla="*/ 273 h 719"/>
                <a:gd name="T40" fmla="*/ 8 w 1198"/>
                <a:gd name="T41" fmla="*/ 323 h 719"/>
                <a:gd name="T42" fmla="*/ 1 w 1198"/>
                <a:gd name="T43" fmla="*/ 378 h 719"/>
                <a:gd name="T44" fmla="*/ 0 w 1198"/>
                <a:gd name="T45" fmla="*/ 434 h 719"/>
                <a:gd name="T46" fmla="*/ 6 w 1198"/>
                <a:gd name="T47" fmla="*/ 489 h 719"/>
                <a:gd name="T48" fmla="*/ 17 w 1198"/>
                <a:gd name="T49" fmla="*/ 539 h 719"/>
                <a:gd name="T50" fmla="*/ 33 w 1198"/>
                <a:gd name="T51" fmla="*/ 582 h 719"/>
                <a:gd name="T52" fmla="*/ 51 w 1198"/>
                <a:gd name="T53" fmla="*/ 615 h 719"/>
                <a:gd name="T54" fmla="*/ 77 w 1198"/>
                <a:gd name="T55" fmla="*/ 638 h 719"/>
                <a:gd name="T56" fmla="*/ 110 w 1198"/>
                <a:gd name="T57" fmla="*/ 656 h 719"/>
                <a:gd name="T58" fmla="*/ 159 w 1198"/>
                <a:gd name="T59" fmla="*/ 670 h 719"/>
                <a:gd name="T60" fmla="*/ 248 w 1198"/>
                <a:gd name="T61" fmla="*/ 683 h 719"/>
                <a:gd name="T62" fmla="*/ 342 w 1198"/>
                <a:gd name="T63" fmla="*/ 692 h 719"/>
                <a:gd name="T64" fmla="*/ 401 w 1198"/>
                <a:gd name="T65" fmla="*/ 700 h 719"/>
                <a:gd name="T66" fmla="*/ 492 w 1198"/>
                <a:gd name="T67" fmla="*/ 710 h 719"/>
                <a:gd name="T68" fmla="*/ 631 w 1198"/>
                <a:gd name="T69" fmla="*/ 717 h 719"/>
                <a:gd name="T70" fmla="*/ 708 w 1198"/>
                <a:gd name="T71" fmla="*/ 719 h 719"/>
                <a:gd name="T72" fmla="*/ 753 w 1198"/>
                <a:gd name="T73" fmla="*/ 719 h 719"/>
                <a:gd name="T74" fmla="*/ 791 w 1198"/>
                <a:gd name="T75" fmla="*/ 719 h 719"/>
                <a:gd name="T76" fmla="*/ 824 w 1198"/>
                <a:gd name="T77" fmla="*/ 718 h 719"/>
                <a:gd name="T78" fmla="*/ 876 w 1198"/>
                <a:gd name="T79" fmla="*/ 712 h 719"/>
                <a:gd name="T80" fmla="*/ 931 w 1198"/>
                <a:gd name="T81" fmla="*/ 700 h 719"/>
                <a:gd name="T82" fmla="*/ 977 w 1198"/>
                <a:gd name="T83" fmla="*/ 687 h 719"/>
                <a:gd name="T84" fmla="*/ 1029 w 1198"/>
                <a:gd name="T85" fmla="*/ 672 h 719"/>
                <a:gd name="T86" fmla="*/ 1096 w 1198"/>
                <a:gd name="T87" fmla="*/ 652 h 719"/>
                <a:gd name="T88" fmla="*/ 1142 w 1198"/>
                <a:gd name="T89" fmla="*/ 627 h 719"/>
                <a:gd name="T90" fmla="*/ 1168 w 1198"/>
                <a:gd name="T91" fmla="*/ 601 h 719"/>
                <a:gd name="T92" fmla="*/ 1188 w 1198"/>
                <a:gd name="T93" fmla="*/ 554 h 719"/>
                <a:gd name="T94" fmla="*/ 1196 w 1198"/>
                <a:gd name="T95" fmla="*/ 498 h 719"/>
                <a:gd name="T96" fmla="*/ 1197 w 1198"/>
                <a:gd name="T97" fmla="*/ 433 h 719"/>
                <a:gd name="T98" fmla="*/ 1196 w 1198"/>
                <a:gd name="T99" fmla="*/ 361 h 719"/>
                <a:gd name="T100" fmla="*/ 1196 w 1198"/>
                <a:gd name="T101" fmla="*/ 321 h 719"/>
                <a:gd name="T102" fmla="*/ 1197 w 1198"/>
                <a:gd name="T103" fmla="*/ 271 h 719"/>
                <a:gd name="T104" fmla="*/ 1197 w 1198"/>
                <a:gd name="T105" fmla="*/ 166 h 719"/>
                <a:gd name="T106" fmla="*/ 1194 w 1198"/>
                <a:gd name="T107" fmla="*/ 103 h 719"/>
                <a:gd name="T108" fmla="*/ 1186 w 1198"/>
                <a:gd name="T109" fmla="*/ 61 h 719"/>
                <a:gd name="T110" fmla="*/ 1173 w 1198"/>
                <a:gd name="T111" fmla="*/ 28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45" name="Rectangle 29"/>
            <p:cNvSpPr>
              <a:spLocks noChangeArrowheads="1"/>
            </p:cNvSpPr>
            <p:nvPr/>
          </p:nvSpPr>
          <p:spPr bwMode="auto">
            <a:xfrm>
              <a:off x="1313" y="1986"/>
              <a:ext cx="549" cy="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Text Box 35"/>
            <p:cNvSpPr txBox="1">
              <a:spLocks noChangeArrowheads="1"/>
            </p:cNvSpPr>
            <p:nvPr/>
          </p:nvSpPr>
          <p:spPr bwMode="auto">
            <a:xfrm>
              <a:off x="2614" y="1893"/>
              <a:ext cx="7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chemeClr val="tx1"/>
                  </a:solidFill>
                  <a:latin typeface="Comic Sans MS" pitchFamily="64" charset="0"/>
                </a:rPr>
                <a:t>Διαδίκτυο</a:t>
              </a:r>
              <a:endParaRPr lang="en-US" sz="1800">
                <a:solidFill>
                  <a:schemeClr val="tx1"/>
                </a:solidFill>
                <a:latin typeface="Comic Sans MS" pitchFamily="64" charset="0"/>
              </a:endParaRPr>
            </a:p>
          </p:txBody>
        </p:sp>
        <p:sp>
          <p:nvSpPr>
            <p:cNvPr id="43047" name="Text Box 23"/>
            <p:cNvSpPr txBox="1">
              <a:spLocks noChangeArrowheads="1"/>
            </p:cNvSpPr>
            <p:nvPr/>
          </p:nvSpPr>
          <p:spPr bwMode="auto">
            <a:xfrm>
              <a:off x="1291" y="1988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3300"/>
                  </a:solidFill>
                  <a:latin typeface="Comic Sans MS" pitchFamily="64" charset="0"/>
                </a:rPr>
                <a:t>append</a:t>
              </a:r>
            </a:p>
          </p:txBody>
        </p:sp>
        <p:sp>
          <p:nvSpPr>
            <p:cNvPr id="43048" name="Line 24"/>
            <p:cNvSpPr>
              <a:spLocks noChangeShapeType="1"/>
            </p:cNvSpPr>
            <p:nvPr/>
          </p:nvSpPr>
          <p:spPr bwMode="auto">
            <a:xfrm>
              <a:off x="990" y="2106"/>
              <a:ext cx="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49" name="Line 36"/>
            <p:cNvSpPr>
              <a:spLocks noChangeShapeType="1"/>
            </p:cNvSpPr>
            <p:nvPr/>
          </p:nvSpPr>
          <p:spPr bwMode="auto">
            <a:xfrm>
              <a:off x="1890" y="2106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050" name="Group 46"/>
            <p:cNvGrpSpPr>
              <a:grpSpLocks/>
            </p:cNvGrpSpPr>
            <p:nvPr/>
          </p:nvGrpSpPr>
          <p:grpSpPr bwMode="auto">
            <a:xfrm>
              <a:off x="1884" y="1811"/>
              <a:ext cx="747" cy="259"/>
              <a:chOff x="2340" y="2717"/>
              <a:chExt cx="747" cy="259"/>
            </a:xfrm>
          </p:grpSpPr>
          <p:grpSp>
            <p:nvGrpSpPr>
              <p:cNvPr id="43052" name="Group 40"/>
              <p:cNvGrpSpPr>
                <a:grpSpLocks/>
              </p:cNvGrpSpPr>
              <p:nvPr/>
            </p:nvGrpSpPr>
            <p:grpSpPr bwMode="auto">
              <a:xfrm>
                <a:off x="2340" y="2717"/>
                <a:ext cx="354" cy="259"/>
                <a:chOff x="606" y="1961"/>
                <a:chExt cx="354" cy="259"/>
              </a:xfrm>
            </p:grpSpPr>
            <p:sp>
              <p:nvSpPr>
                <p:cNvPr id="43056" name="Rectangle 41"/>
                <p:cNvSpPr>
                  <a:spLocks noChangeArrowheads="1"/>
                </p:cNvSpPr>
                <p:nvPr/>
              </p:nvSpPr>
              <p:spPr bwMode="auto">
                <a:xfrm>
                  <a:off x="606" y="1968"/>
                  <a:ext cx="354" cy="25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670" y="1961"/>
                  <a:ext cx="24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Comic Sans MS" pitchFamily="64" charset="0"/>
                    </a:rPr>
                    <a:t>m</a:t>
                  </a:r>
                </a:p>
              </p:txBody>
            </p:sp>
          </p:grpSp>
          <p:grpSp>
            <p:nvGrpSpPr>
              <p:cNvPr id="43053" name="Group 43"/>
              <p:cNvGrpSpPr>
                <a:grpSpLocks/>
              </p:cNvGrpSpPr>
              <p:nvPr/>
            </p:nvGrpSpPr>
            <p:grpSpPr bwMode="auto">
              <a:xfrm>
                <a:off x="2659" y="2724"/>
                <a:ext cx="428" cy="252"/>
                <a:chOff x="2179" y="2964"/>
                <a:chExt cx="428" cy="252"/>
              </a:xfrm>
            </p:grpSpPr>
            <p:sp>
              <p:nvSpPr>
                <p:cNvPr id="43054" name="Rectangle 44"/>
                <p:cNvSpPr>
                  <a:spLocks noChangeArrowheads="1"/>
                </p:cNvSpPr>
                <p:nvPr/>
              </p:nvSpPr>
              <p:spPr bwMode="auto">
                <a:xfrm>
                  <a:off x="2214" y="2964"/>
                  <a:ext cx="354" cy="2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179" y="3006"/>
                  <a:ext cx="42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chemeClr val="tx1"/>
                      </a:solidFill>
                      <a:latin typeface="Comic Sans MS" pitchFamily="64" charset="0"/>
                    </a:rPr>
                    <a:t>H(m+s)</a:t>
                  </a:r>
                </a:p>
              </p:txBody>
            </p:sp>
          </p:grpSp>
        </p:grpSp>
        <p:sp>
          <p:nvSpPr>
            <p:cNvPr id="43051" name="Line 47"/>
            <p:cNvSpPr>
              <a:spLocks noChangeShapeType="1"/>
            </p:cNvSpPr>
            <p:nvPr/>
          </p:nvSpPr>
          <p:spPr bwMode="auto">
            <a:xfrm>
              <a:off x="3474" y="2106"/>
              <a:ext cx="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3019" name="Freeform 58"/>
          <p:cNvSpPr>
            <a:spLocks/>
          </p:cNvSpPr>
          <p:nvPr/>
        </p:nvSpPr>
        <p:spPr bwMode="auto">
          <a:xfrm>
            <a:off x="5800725" y="2143125"/>
            <a:ext cx="371475" cy="314325"/>
          </a:xfrm>
          <a:custGeom>
            <a:avLst/>
            <a:gdLst>
              <a:gd name="T0" fmla="*/ 0 w 360"/>
              <a:gd name="T1" fmla="*/ 0 h 210"/>
              <a:gd name="T2" fmla="*/ 0 w 360"/>
              <a:gd name="T3" fmla="*/ 2147483647 h 210"/>
              <a:gd name="T4" fmla="*/ 2147483647 w 360"/>
              <a:gd name="T5" fmla="*/ 2147483647 h 210"/>
              <a:gd name="T6" fmla="*/ 0 60000 65536"/>
              <a:gd name="T7" fmla="*/ 0 60000 65536"/>
              <a:gd name="T8" fmla="*/ 0 60000 65536"/>
              <a:gd name="T9" fmla="*/ 0 w 360"/>
              <a:gd name="T10" fmla="*/ 0 h 210"/>
              <a:gd name="T11" fmla="*/ 360 w 360"/>
              <a:gd name="T12" fmla="*/ 210 h 2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210">
                <a:moveTo>
                  <a:pt x="0" y="0"/>
                </a:moveTo>
                <a:lnTo>
                  <a:pt x="0" y="210"/>
                </a:lnTo>
                <a:lnTo>
                  <a:pt x="360" y="21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20" name="Text Box 59"/>
          <p:cNvSpPr txBox="1">
            <a:spLocks noChangeArrowheads="1"/>
          </p:cNvSpPr>
          <p:nvPr/>
        </p:nvSpPr>
        <p:spPr bwMode="auto">
          <a:xfrm>
            <a:off x="5653088" y="1779588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s</a:t>
            </a:r>
          </a:p>
        </p:txBody>
      </p: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5819775" y="2543175"/>
            <a:ext cx="2452688" cy="1419225"/>
            <a:chOff x="3666" y="1602"/>
            <a:chExt cx="1545" cy="894"/>
          </a:xfrm>
        </p:grpSpPr>
        <p:sp>
          <p:nvSpPr>
            <p:cNvPr id="43038" name="Line 61"/>
            <p:cNvSpPr>
              <a:spLocks noChangeShapeType="1"/>
            </p:cNvSpPr>
            <p:nvPr/>
          </p:nvSpPr>
          <p:spPr bwMode="auto">
            <a:xfrm>
              <a:off x="3666" y="2496"/>
              <a:ext cx="1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039" name="Group 65"/>
            <p:cNvGrpSpPr>
              <a:grpSpLocks/>
            </p:cNvGrpSpPr>
            <p:nvPr/>
          </p:nvGrpSpPr>
          <p:grpSpPr bwMode="auto">
            <a:xfrm>
              <a:off x="4650" y="1848"/>
              <a:ext cx="561" cy="501"/>
              <a:chOff x="2136" y="3336"/>
              <a:chExt cx="561" cy="501"/>
            </a:xfrm>
          </p:grpSpPr>
          <p:sp>
            <p:nvSpPr>
              <p:cNvPr id="43042" name="AutoShape 62"/>
              <p:cNvSpPr>
                <a:spLocks noChangeArrowheads="1"/>
              </p:cNvSpPr>
              <p:nvPr/>
            </p:nvSpPr>
            <p:spPr bwMode="auto">
              <a:xfrm>
                <a:off x="2136" y="3336"/>
                <a:ext cx="561" cy="501"/>
              </a:xfrm>
              <a:prstGeom prst="diamond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3" name="Text Box 64"/>
              <p:cNvSpPr txBox="1">
                <a:spLocks noChangeArrowheads="1"/>
              </p:cNvSpPr>
              <p:nvPr/>
            </p:nvSpPr>
            <p:spPr bwMode="auto">
              <a:xfrm>
                <a:off x="2136" y="3483"/>
                <a:ext cx="55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  <a:latin typeface="Comic Sans MS" pitchFamily="64" charset="0"/>
                  </a:rPr>
                  <a:t>compare</a:t>
                </a:r>
              </a:p>
            </p:txBody>
          </p:sp>
        </p:grpSp>
        <p:sp>
          <p:nvSpPr>
            <p:cNvPr id="43040" name="Line 67"/>
            <p:cNvSpPr>
              <a:spLocks noChangeShapeType="1"/>
            </p:cNvSpPr>
            <p:nvPr/>
          </p:nvSpPr>
          <p:spPr bwMode="auto">
            <a:xfrm flipH="1" flipV="1">
              <a:off x="4926" y="2340"/>
              <a:ext cx="6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41" name="Freeform 68"/>
            <p:cNvSpPr>
              <a:spLocks/>
            </p:cNvSpPr>
            <p:nvPr/>
          </p:nvSpPr>
          <p:spPr bwMode="auto">
            <a:xfrm>
              <a:off x="4416" y="1602"/>
              <a:ext cx="498" cy="240"/>
            </a:xfrm>
            <a:custGeom>
              <a:avLst/>
              <a:gdLst>
                <a:gd name="T0" fmla="*/ 0 w 480"/>
                <a:gd name="T1" fmla="*/ 0 h 240"/>
                <a:gd name="T2" fmla="*/ 668 w 480"/>
                <a:gd name="T3" fmla="*/ 0 h 240"/>
                <a:gd name="T4" fmla="*/ 668 w 480"/>
                <a:gd name="T5" fmla="*/ 240 h 240"/>
                <a:gd name="T6" fmla="*/ 0 60000 65536"/>
                <a:gd name="T7" fmla="*/ 0 60000 65536"/>
                <a:gd name="T8" fmla="*/ 0 60000 65536"/>
                <a:gd name="T9" fmla="*/ 0 w 480"/>
                <a:gd name="T10" fmla="*/ 0 h 240"/>
                <a:gd name="T11" fmla="*/ 480 w 48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40">
                  <a:moveTo>
                    <a:pt x="0" y="0"/>
                  </a:moveTo>
                  <a:lnTo>
                    <a:pt x="480" y="0"/>
                  </a:lnTo>
                  <a:lnTo>
                    <a:pt x="480" y="24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5838825" y="2105025"/>
            <a:ext cx="1881188" cy="1857375"/>
            <a:chOff x="3678" y="1326"/>
            <a:chExt cx="1185" cy="1170"/>
          </a:xfrm>
        </p:grpSpPr>
        <p:sp>
          <p:nvSpPr>
            <p:cNvPr id="43024" name="Line 48"/>
            <p:cNvSpPr>
              <a:spLocks noChangeShapeType="1"/>
            </p:cNvSpPr>
            <p:nvPr/>
          </p:nvSpPr>
          <p:spPr bwMode="auto">
            <a:xfrm>
              <a:off x="3678" y="168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025" name="Line 49"/>
            <p:cNvSpPr>
              <a:spLocks noChangeShapeType="1"/>
            </p:cNvSpPr>
            <p:nvPr/>
          </p:nvSpPr>
          <p:spPr bwMode="auto">
            <a:xfrm>
              <a:off x="3678" y="1680"/>
              <a:ext cx="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026" name="Group 50"/>
            <p:cNvGrpSpPr>
              <a:grpSpLocks/>
            </p:cNvGrpSpPr>
            <p:nvPr/>
          </p:nvGrpSpPr>
          <p:grpSpPr bwMode="auto">
            <a:xfrm>
              <a:off x="3708" y="1769"/>
              <a:ext cx="354" cy="259"/>
              <a:chOff x="606" y="1961"/>
              <a:chExt cx="354" cy="259"/>
            </a:xfrm>
          </p:grpSpPr>
          <p:sp>
            <p:nvSpPr>
              <p:cNvPr id="43036" name="Rectangle 51"/>
              <p:cNvSpPr>
                <a:spLocks noChangeArrowheads="1"/>
              </p:cNvSpPr>
              <p:nvPr/>
            </p:nvSpPr>
            <p:spPr bwMode="auto">
              <a:xfrm>
                <a:off x="606" y="1968"/>
                <a:ext cx="354" cy="2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7" name="Text Box 52"/>
              <p:cNvSpPr txBox="1">
                <a:spLocks noChangeArrowheads="1"/>
              </p:cNvSpPr>
              <p:nvPr/>
            </p:nvSpPr>
            <p:spPr bwMode="auto">
              <a:xfrm>
                <a:off x="670" y="1961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Comic Sans MS" pitchFamily="64" charset="0"/>
                  </a:rPr>
                  <a:t>m</a:t>
                </a:r>
              </a:p>
            </p:txBody>
          </p:sp>
        </p:grpSp>
        <p:grpSp>
          <p:nvGrpSpPr>
            <p:cNvPr id="43027" name="Group 53"/>
            <p:cNvGrpSpPr>
              <a:grpSpLocks/>
            </p:cNvGrpSpPr>
            <p:nvPr/>
          </p:nvGrpSpPr>
          <p:grpSpPr bwMode="auto">
            <a:xfrm>
              <a:off x="3679" y="2202"/>
              <a:ext cx="428" cy="252"/>
              <a:chOff x="2179" y="2964"/>
              <a:chExt cx="428" cy="252"/>
            </a:xfrm>
          </p:grpSpPr>
          <p:sp>
            <p:nvSpPr>
              <p:cNvPr id="43034" name="Rectangle 54"/>
              <p:cNvSpPr>
                <a:spLocks noChangeArrowheads="1"/>
              </p:cNvSpPr>
              <p:nvPr/>
            </p:nvSpPr>
            <p:spPr bwMode="auto">
              <a:xfrm>
                <a:off x="2214" y="2964"/>
                <a:ext cx="354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5" name="Text Box 55"/>
              <p:cNvSpPr txBox="1">
                <a:spLocks noChangeArrowheads="1"/>
              </p:cNvSpPr>
              <p:nvPr/>
            </p:nvSpPr>
            <p:spPr bwMode="auto">
              <a:xfrm>
                <a:off x="2179" y="3006"/>
                <a:ext cx="4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  <a:latin typeface="Comic Sans MS" pitchFamily="64" charset="0"/>
                  </a:rPr>
                  <a:t>H(m+s)</a:t>
                </a:r>
              </a:p>
            </p:txBody>
          </p:sp>
        </p:grpSp>
        <p:grpSp>
          <p:nvGrpSpPr>
            <p:cNvPr id="43028" name="Group 77"/>
            <p:cNvGrpSpPr>
              <a:grpSpLocks/>
            </p:cNvGrpSpPr>
            <p:nvPr/>
          </p:nvGrpSpPr>
          <p:grpSpPr bwMode="auto">
            <a:xfrm>
              <a:off x="3892" y="1326"/>
              <a:ext cx="971" cy="436"/>
              <a:chOff x="3892" y="1326"/>
              <a:chExt cx="971" cy="436"/>
            </a:xfrm>
          </p:grpSpPr>
          <p:sp>
            <p:nvSpPr>
              <p:cNvPr id="43029" name="Rectangle 56"/>
              <p:cNvSpPr>
                <a:spLocks noChangeArrowheads="1"/>
              </p:cNvSpPr>
              <p:nvPr/>
            </p:nvSpPr>
            <p:spPr bwMode="auto">
              <a:xfrm>
                <a:off x="3911" y="1482"/>
                <a:ext cx="507" cy="2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0" name="Text Box 57"/>
              <p:cNvSpPr txBox="1">
                <a:spLocks noChangeArrowheads="1"/>
              </p:cNvSpPr>
              <p:nvPr/>
            </p:nvSpPr>
            <p:spPr bwMode="auto">
              <a:xfrm>
                <a:off x="3892" y="1497"/>
                <a:ext cx="563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H(</a:t>
                </a:r>
                <a:r>
                  <a:rPr lang="en-US" sz="3200" baseline="10000">
                    <a:solidFill>
                      <a:srgbClr val="FF0000"/>
                    </a:solidFill>
                    <a:latin typeface="Comic Sans MS" pitchFamily="64" charset="0"/>
                  </a:rPr>
                  <a:t>.</a:t>
                </a: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)</a:t>
                </a:r>
              </a:p>
            </p:txBody>
          </p:sp>
          <p:grpSp>
            <p:nvGrpSpPr>
              <p:cNvPr id="43031" name="Group 69"/>
              <p:cNvGrpSpPr>
                <a:grpSpLocks/>
              </p:cNvGrpSpPr>
              <p:nvPr/>
            </p:nvGrpSpPr>
            <p:grpSpPr bwMode="auto">
              <a:xfrm>
                <a:off x="4435" y="1326"/>
                <a:ext cx="428" cy="252"/>
                <a:chOff x="2179" y="2964"/>
                <a:chExt cx="428" cy="252"/>
              </a:xfrm>
            </p:grpSpPr>
            <p:sp>
              <p:nvSpPr>
                <p:cNvPr id="43032" name="Rectangle 70"/>
                <p:cNvSpPr>
                  <a:spLocks noChangeArrowheads="1"/>
                </p:cNvSpPr>
                <p:nvPr/>
              </p:nvSpPr>
              <p:spPr bwMode="auto">
                <a:xfrm>
                  <a:off x="2214" y="2964"/>
                  <a:ext cx="354" cy="2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179" y="3006"/>
                  <a:ext cx="42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chemeClr val="tx1"/>
                      </a:solidFill>
                      <a:latin typeface="Comic Sans MS" pitchFamily="64" charset="0"/>
                    </a:rPr>
                    <a:t>H(m+s)</a:t>
                  </a:r>
                </a:p>
              </p:txBody>
            </p:sp>
          </p:grpSp>
        </p:grpSp>
      </p:grpSp>
      <p:sp>
        <p:nvSpPr>
          <p:cNvPr id="43023" name="Text Box 80"/>
          <p:cNvSpPr txBox="1">
            <a:spLocks noChangeArrowheads="1"/>
          </p:cNvSpPr>
          <p:nvPr/>
        </p:nvSpPr>
        <p:spPr bwMode="auto">
          <a:xfrm>
            <a:off x="4859338" y="1520825"/>
            <a:ext cx="192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(</a:t>
            </a: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κοινό μυστικό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Αλγόριθμοι συναρτήσεων κατακερματισμού</a:t>
            </a:r>
            <a:endParaRPr lang="en-US" sz="36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6113" y="1423988"/>
            <a:ext cx="8131175" cy="46482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>
                <a:solidFill>
                  <a:srgbClr val="FF0000"/>
                </a:solidFill>
              </a:rPr>
              <a:t>MD5 </a:t>
            </a:r>
            <a:r>
              <a:rPr lang="el-GR" sz="2400" smtClean="0">
                <a:solidFill>
                  <a:srgbClr val="FF0000"/>
                </a:solidFill>
              </a:rPr>
              <a:t>συνάρτηση κατακερματισμού ευρέως χρησιμοποιούμενη</a:t>
            </a:r>
            <a:r>
              <a:rPr lang="en-US" sz="2400" smtClean="0">
                <a:solidFill>
                  <a:srgbClr val="FF0000"/>
                </a:solidFill>
              </a:rPr>
              <a:t> (RFC 1321)</a:t>
            </a:r>
            <a:r>
              <a:rPr lang="en-US" sz="2400" smtClean="0"/>
              <a:t> 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Υπολογίζει </a:t>
            </a:r>
            <a:r>
              <a:rPr lang="en-US" smtClean="0"/>
              <a:t>128-bit </a:t>
            </a:r>
            <a:r>
              <a:rPr lang="el-GR" smtClean="0"/>
              <a:t>σύνοψη μηνύματος με μια διαδικασία 4 βημάτων</a:t>
            </a:r>
            <a:r>
              <a:rPr lang="en-US" smtClean="0"/>
              <a:t>. 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Για τυχαίο</a:t>
            </a:r>
            <a:r>
              <a:rPr lang="en-US" smtClean="0"/>
              <a:t> 128-bit x, </a:t>
            </a:r>
            <a:r>
              <a:rPr lang="el-GR" smtClean="0"/>
              <a:t>«φαίνεται» να είναι δύσκολο να κατασκευαστεί μήνυμα </a:t>
            </a:r>
            <a:r>
              <a:rPr lang="en-US" smtClean="0"/>
              <a:t>m </a:t>
            </a:r>
            <a:r>
              <a:rPr lang="el-GR" smtClean="0"/>
              <a:t>με </a:t>
            </a:r>
            <a:r>
              <a:rPr lang="en-US" smtClean="0"/>
              <a:t>MD5 </a:t>
            </a:r>
            <a:r>
              <a:rPr lang="el-GR" smtClean="0"/>
              <a:t>σύνοψη ίσο με </a:t>
            </a:r>
            <a:r>
              <a:rPr lang="en-US" smtClean="0"/>
              <a:t>x.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>
                <a:solidFill>
                  <a:srgbClr val="FF0000"/>
                </a:solidFill>
              </a:rPr>
              <a:t>SHA-1 </a:t>
            </a:r>
            <a:r>
              <a:rPr lang="el-GR" sz="2400" smtClean="0">
                <a:solidFill>
                  <a:srgbClr val="FF0000"/>
                </a:solidFill>
              </a:rPr>
              <a:t>χρησιμοποιείται επίσης</a:t>
            </a:r>
            <a:endParaRPr lang="en-US" sz="2400" smtClean="0">
              <a:solidFill>
                <a:srgbClr val="FF0000"/>
              </a:solidFill>
            </a:endParaRP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US standard [</a:t>
            </a:r>
            <a:r>
              <a:rPr lang="en-US" sz="2000" smtClean="0"/>
              <a:t>NIST, FIPS PUB 180-1]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160-bit </a:t>
            </a:r>
            <a:r>
              <a:rPr lang="el-GR" smtClean="0"/>
              <a:t>σύνοψη μηνύματος</a:t>
            </a: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Ψηφιακές Υπογραφές</a:t>
            </a:r>
            <a:endParaRPr lang="en-US" sz="28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 marL="341313" indent="-341313"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>
                <a:solidFill>
                  <a:srgbClr val="FF0000"/>
                </a:solidFill>
              </a:rPr>
              <a:t>Κρυπτογραφική τεχνική ανάλογη με τις χειρόγραφες υπογραφές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/>
              <a:t>Ο αποστολέας</a:t>
            </a:r>
            <a:r>
              <a:rPr lang="en-US" sz="2400" smtClean="0"/>
              <a:t> (</a:t>
            </a:r>
            <a:r>
              <a:rPr lang="el-GR" sz="2400" smtClean="0"/>
              <a:t>Μήτσος</a:t>
            </a:r>
            <a:r>
              <a:rPr lang="en-US" sz="2400" smtClean="0"/>
              <a:t>) </a:t>
            </a:r>
            <a:r>
              <a:rPr lang="el-GR" sz="2400" smtClean="0"/>
              <a:t>υπογράφει ψηφιακά τα δεδομένα του</a:t>
            </a:r>
            <a:r>
              <a:rPr lang="en-US" sz="2400" smtClean="0"/>
              <a:t>,  </a:t>
            </a:r>
            <a:r>
              <a:rPr lang="el-GR" sz="2400" smtClean="0"/>
              <a:t>για να κατοχυρώσει ότι ανήκουν στην ιδιοκτησία του</a:t>
            </a:r>
            <a:r>
              <a:rPr lang="en-US" sz="2400" smtClean="0"/>
              <a:t>. 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>
                <a:solidFill>
                  <a:srgbClr val="3333CC"/>
                </a:solidFill>
              </a:rPr>
              <a:t>Εξακριβώνεται η εγκυρότητα της υπογραφής και δεν μπορεί να πλαστογραφηθεί</a:t>
            </a:r>
            <a:r>
              <a:rPr lang="en-US" sz="2400" smtClean="0">
                <a:solidFill>
                  <a:srgbClr val="3333CC"/>
                </a:solidFill>
              </a:rPr>
              <a:t>:</a:t>
            </a:r>
            <a:r>
              <a:rPr lang="en-US" sz="2400" smtClean="0"/>
              <a:t> </a:t>
            </a:r>
            <a:r>
              <a:rPr lang="el-GR" sz="2400" smtClean="0"/>
              <a:t>Ο παραλήπτης</a:t>
            </a:r>
            <a:r>
              <a:rPr lang="en-US" sz="2400" smtClean="0"/>
              <a:t> (</a:t>
            </a:r>
            <a:r>
              <a:rPr lang="el-GR" sz="2400" smtClean="0"/>
              <a:t>Σούλα</a:t>
            </a:r>
            <a:r>
              <a:rPr lang="en-US" sz="2400" smtClean="0"/>
              <a:t>) </a:t>
            </a:r>
            <a:r>
              <a:rPr lang="el-GR" sz="2400" smtClean="0"/>
              <a:t>μπορεί να αποδείξει σε οποιονδήποτε, ότι μόνο ο Μήτσος</a:t>
            </a:r>
            <a:r>
              <a:rPr lang="en-US" sz="2400" smtClean="0"/>
              <a:t> </a:t>
            </a:r>
            <a:r>
              <a:rPr lang="el-GR" sz="2400" smtClean="0"/>
              <a:t>και κάνεις άλλος υπέγραψε τα δεδομένα που έλαβε.</a:t>
            </a:r>
            <a:endParaRPr lang="en-US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/>
              <a:t>Ασφάλεια Δικτύων</a:t>
            </a:r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rgbClr val="FF0000"/>
                </a:solidFill>
              </a:rPr>
              <a:t>Τι είναι η ασφ</a:t>
            </a:r>
            <a:r>
              <a:rPr lang="el-GR" smtClean="0">
                <a:solidFill>
                  <a:srgbClr val="FF0000"/>
                </a:solidFill>
              </a:rPr>
              <a:t>ά</a:t>
            </a:r>
            <a:r>
              <a:rPr lang="en-US" smtClean="0">
                <a:solidFill>
                  <a:srgbClr val="FF0000"/>
                </a:solidFill>
              </a:rPr>
              <a:t>λεια δικτύων;</a:t>
            </a:r>
            <a:endParaRPr lang="en-US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Αρχές κρυπτογραφίας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Ακεραιότητα</a:t>
            </a:r>
            <a:r>
              <a:rPr lang="el-GR" smtClean="0"/>
              <a:t> μηνύματος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Αυθεντικοποίηση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το </a:t>
            </a:r>
            <a:r>
              <a:rPr lang="en-US" smtClean="0"/>
              <a:t>e-mail</a:t>
            </a:r>
            <a:endParaRPr lang="el-GR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συνδέσεις </a:t>
            </a:r>
            <a:r>
              <a:rPr lang="en-US" smtClean="0"/>
              <a:t>TCP: SSL</a:t>
            </a:r>
            <a:endParaRPr lang="el-GR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Ασφάλεια επιπέδου δικτύου</a:t>
            </a:r>
            <a:r>
              <a:rPr lang="en-US" smtClean="0"/>
              <a:t>: IPsec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ασύρματα τοπικά δίκτυα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Firewalls </a:t>
            </a:r>
            <a:r>
              <a:rPr lang="el-GR" smtClean="0"/>
              <a:t>και </a:t>
            </a:r>
            <a:r>
              <a:rPr lang="en-US" smtClean="0"/>
              <a:t>IDS</a:t>
            </a:r>
            <a:endParaRPr lang="en-US" smtClean="0">
              <a:solidFill>
                <a:srgbClr val="FF0000"/>
              </a:solidFill>
            </a:endParaRPr>
          </a:p>
          <a:p>
            <a:pPr marL="341313" indent="-341313">
              <a:buSzPct val="69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6311900" y="3543300"/>
            <a:ext cx="2311400" cy="1814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952500" y="3736975"/>
            <a:ext cx="2311400" cy="1549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Ψηφιακές υπογραφές</a:t>
            </a:r>
            <a:endParaRPr lang="en-US" sz="2800" smtClean="0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3288" y="1285875"/>
            <a:ext cx="7391400" cy="2032000"/>
          </a:xfrm>
        </p:spPr>
        <p:txBody>
          <a:bodyPr/>
          <a:lstStyle/>
          <a:p>
            <a:pPr marL="341313" indent="-341313"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>
                <a:solidFill>
                  <a:srgbClr val="FF0000"/>
                </a:solidFill>
              </a:rPr>
              <a:t>Απλή ψηφιακή υπογραφή για το μήνυμα</a:t>
            </a:r>
            <a:r>
              <a:rPr lang="en-US" smtClean="0">
                <a:solidFill>
                  <a:srgbClr val="FF0000"/>
                </a:solidFill>
              </a:rPr>
              <a:t> m: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/>
              <a:t>Ο Μήτσος υπογράφει το</a:t>
            </a:r>
            <a:r>
              <a:rPr lang="en-US" sz="2400" smtClean="0"/>
              <a:t> m </a:t>
            </a:r>
            <a:r>
              <a:rPr lang="el-GR" sz="2400" smtClean="0"/>
              <a:t>με την κρυπτογράφηση του μηνύματος με το ιδιωτικό του κλειδί </a:t>
            </a:r>
            <a:r>
              <a:rPr lang="en-US" sz="2400" smtClean="0"/>
              <a:t>K</a:t>
            </a:r>
            <a:r>
              <a:rPr lang="en-US" sz="2400" baseline="-25000" smtClean="0"/>
              <a:t>B</a:t>
            </a:r>
            <a:r>
              <a:rPr lang="en-US" sz="2400" smtClean="0"/>
              <a:t>, </a:t>
            </a:r>
            <a:r>
              <a:rPr lang="el-GR" sz="2400" smtClean="0"/>
              <a:t>δημιουργώντας το</a:t>
            </a:r>
            <a:r>
              <a:rPr lang="en-US" sz="2400" smtClean="0"/>
              <a:t> K</a:t>
            </a:r>
            <a:r>
              <a:rPr lang="el-GR" sz="2400" baseline="-25000" smtClean="0"/>
              <a:t>Μ</a:t>
            </a:r>
            <a:r>
              <a:rPr lang="en-US" sz="2400" smtClean="0"/>
              <a:t>(m)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6215063" y="2000250"/>
            <a:ext cx="5969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-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3786188" y="2387600"/>
            <a:ext cx="5969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-</a:t>
            </a: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990600" y="3467100"/>
            <a:ext cx="2120900" cy="133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Σούλα</a:t>
            </a:r>
            <a:endParaRPr lang="en-US" sz="1800">
              <a:solidFill>
                <a:srgbClr val="000000"/>
              </a:solidFill>
              <a:latin typeface="Arial Unicode MS" pitchFamily="32" charset="0"/>
              <a:cs typeface="Arial Unicode MS" pitchFamily="32" charset="0"/>
            </a:endParaRPr>
          </a:p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Μου λείπεις πολύ, σε σκέφτομαι συνέχεια</a:t>
            </a:r>
            <a:r>
              <a:rPr lang="en-US" sz="14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 …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Μήτσος</a:t>
            </a:r>
            <a:endParaRPr lang="en-US" sz="1800">
              <a:solidFill>
                <a:srgbClr val="000000"/>
              </a:solidFill>
              <a:latin typeface="Arial Unicode MS" pitchFamily="32" charset="0"/>
              <a:cs typeface="Arial Unicode MS" pitchFamily="32" charset="0"/>
            </a:endParaRP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285750" y="3143250"/>
            <a:ext cx="3562350" cy="4016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Το μήνυμα</a:t>
            </a: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, m</a:t>
            </a:r>
            <a:r>
              <a:rPr lang="el-GR" sz="2000">
                <a:solidFill>
                  <a:srgbClr val="FF0000"/>
                </a:solidFill>
                <a:latin typeface="Comic Sans MS" pitchFamily="64" charset="0"/>
              </a:rPr>
              <a:t> του Μήτσου</a:t>
            </a:r>
            <a:endParaRPr lang="en-US" sz="200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4141788" y="3810000"/>
            <a:ext cx="1417637" cy="1690688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4121150" y="3867150"/>
            <a:ext cx="1598613" cy="163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Αλγόριθμος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κρυπτογρ-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άφησης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δημόσιου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FFFFFF"/>
                </a:solidFill>
                <a:latin typeface="Comic Sans MS" pitchFamily="64" charset="0"/>
              </a:rPr>
              <a:t>κλειδιού</a:t>
            </a:r>
            <a:endParaRPr lang="en-US" sz="2000">
              <a:solidFill>
                <a:srgbClr val="FFFFFF"/>
              </a:solidFill>
              <a:latin typeface="Comic Sans MS" pitchFamily="64" charset="0"/>
            </a:endParaRPr>
          </a:p>
        </p:txBody>
      </p:sp>
      <p:sp>
        <p:nvSpPr>
          <p:cNvPr id="46092" name="Line 11"/>
          <p:cNvSpPr>
            <a:spLocks noChangeShapeType="1"/>
          </p:cNvSpPr>
          <p:nvPr/>
        </p:nvSpPr>
        <p:spPr bwMode="auto">
          <a:xfrm>
            <a:off x="3409950" y="4273550"/>
            <a:ext cx="674688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4908550" y="3000375"/>
            <a:ext cx="17621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Ιδιωτικό κλειδί του Μήτσου</a:t>
            </a:r>
            <a:endParaRPr lang="en-US" sz="180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4609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75" y="3184525"/>
            <a:ext cx="458788" cy="23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6095" name="Group 14"/>
          <p:cNvGrpSpPr>
            <a:grpSpLocks/>
          </p:cNvGrpSpPr>
          <p:nvPr/>
        </p:nvGrpSpPr>
        <p:grpSpPr bwMode="auto">
          <a:xfrm>
            <a:off x="4492625" y="2973388"/>
            <a:ext cx="506413" cy="608012"/>
            <a:chOff x="2830" y="1873"/>
            <a:chExt cx="319" cy="383"/>
          </a:xfrm>
        </p:grpSpPr>
        <p:grpSp>
          <p:nvGrpSpPr>
            <p:cNvPr id="46105" name="Group 15"/>
            <p:cNvGrpSpPr>
              <a:grpSpLocks/>
            </p:cNvGrpSpPr>
            <p:nvPr/>
          </p:nvGrpSpPr>
          <p:grpSpPr bwMode="auto">
            <a:xfrm>
              <a:off x="2830" y="1944"/>
              <a:ext cx="319" cy="312"/>
              <a:chOff x="2830" y="1944"/>
              <a:chExt cx="319" cy="312"/>
            </a:xfrm>
          </p:grpSpPr>
          <p:sp>
            <p:nvSpPr>
              <p:cNvPr id="46107" name="Text Box 16"/>
              <p:cNvSpPr txBox="1">
                <a:spLocks noChangeArrowheads="1"/>
              </p:cNvSpPr>
              <p:nvPr/>
            </p:nvSpPr>
            <p:spPr bwMode="auto">
              <a:xfrm>
                <a:off x="2830" y="1944"/>
                <a:ext cx="26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K </a:t>
                </a:r>
              </a:p>
            </p:txBody>
          </p:sp>
          <p:sp>
            <p:nvSpPr>
              <p:cNvPr id="46108" name="Text Box 17"/>
              <p:cNvSpPr txBox="1">
                <a:spLocks noChangeArrowheads="1"/>
              </p:cNvSpPr>
              <p:nvPr/>
            </p:nvSpPr>
            <p:spPr bwMode="auto">
              <a:xfrm>
                <a:off x="2920" y="2041"/>
                <a:ext cx="229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600">
                    <a:solidFill>
                      <a:srgbClr val="FF0000"/>
                    </a:solidFill>
                    <a:latin typeface="Comic Sans MS" pitchFamily="64" charset="0"/>
                  </a:rPr>
                  <a:t>Μ</a:t>
                </a:r>
                <a:endParaRPr lang="en-US" sz="16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</p:grpSp>
        <p:sp>
          <p:nvSpPr>
            <p:cNvPr id="46106" name="Text Box 18"/>
            <p:cNvSpPr txBox="1">
              <a:spLocks noChangeArrowheads="1"/>
            </p:cNvSpPr>
            <p:nvPr/>
          </p:nvSpPr>
          <p:spPr bwMode="auto">
            <a:xfrm>
              <a:off x="2950" y="1873"/>
              <a:ext cx="167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</a:p>
          </p:txBody>
        </p:sp>
      </p:grpSp>
      <p:sp>
        <p:nvSpPr>
          <p:cNvPr id="46096" name="Line 19"/>
          <p:cNvSpPr>
            <a:spLocks noChangeShapeType="1"/>
          </p:cNvSpPr>
          <p:nvPr/>
        </p:nvSpPr>
        <p:spPr bwMode="auto">
          <a:xfrm>
            <a:off x="4489450" y="3333750"/>
            <a:ext cx="1588" cy="4699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097" name="Line 20"/>
          <p:cNvSpPr>
            <a:spLocks noChangeShapeType="1"/>
          </p:cNvSpPr>
          <p:nvPr/>
        </p:nvSpPr>
        <p:spPr bwMode="auto">
          <a:xfrm>
            <a:off x="5594350" y="4273550"/>
            <a:ext cx="674688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6438900" y="3602038"/>
            <a:ext cx="2120900" cy="175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Το μήνυμα του Μήτσου το οποίο έχει υπογραφεί </a:t>
            </a:r>
            <a:r>
              <a:rPr lang="en-US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(</a:t>
            </a:r>
            <a:r>
              <a:rPr lang="el-GR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κρυπτογραφηθεί</a:t>
            </a:r>
            <a:r>
              <a:rPr lang="en-US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) </a:t>
            </a:r>
            <a:r>
              <a:rPr lang="el-GR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με το ιδιωτικό του κλειδί</a:t>
            </a:r>
            <a:endParaRPr lang="en-US" sz="1800">
              <a:solidFill>
                <a:srgbClr val="000000"/>
              </a:solidFill>
              <a:latin typeface="Arial Unicode MS" pitchFamily="32" charset="0"/>
              <a:cs typeface="Arial Unicode MS" pitchFamily="32" charset="0"/>
            </a:endParaRPr>
          </a:p>
        </p:txBody>
      </p:sp>
      <p:grpSp>
        <p:nvGrpSpPr>
          <p:cNvPr id="46099" name="Group 22"/>
          <p:cNvGrpSpPr>
            <a:grpSpLocks/>
          </p:cNvGrpSpPr>
          <p:nvPr/>
        </p:nvGrpSpPr>
        <p:grpSpPr bwMode="auto">
          <a:xfrm>
            <a:off x="7007225" y="3011488"/>
            <a:ext cx="506413" cy="608012"/>
            <a:chOff x="4414" y="1897"/>
            <a:chExt cx="319" cy="383"/>
          </a:xfrm>
        </p:grpSpPr>
        <p:grpSp>
          <p:nvGrpSpPr>
            <p:cNvPr id="46101" name="Group 23"/>
            <p:cNvGrpSpPr>
              <a:grpSpLocks/>
            </p:cNvGrpSpPr>
            <p:nvPr/>
          </p:nvGrpSpPr>
          <p:grpSpPr bwMode="auto">
            <a:xfrm>
              <a:off x="4414" y="1968"/>
              <a:ext cx="319" cy="312"/>
              <a:chOff x="4414" y="1968"/>
              <a:chExt cx="319" cy="312"/>
            </a:xfrm>
          </p:grpSpPr>
          <p:sp>
            <p:nvSpPr>
              <p:cNvPr id="46103" name="Text Box 24"/>
              <p:cNvSpPr txBox="1">
                <a:spLocks noChangeArrowheads="1"/>
              </p:cNvSpPr>
              <p:nvPr/>
            </p:nvSpPr>
            <p:spPr bwMode="auto">
              <a:xfrm>
                <a:off x="4414" y="1968"/>
                <a:ext cx="26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K </a:t>
                </a:r>
              </a:p>
            </p:txBody>
          </p:sp>
          <p:sp>
            <p:nvSpPr>
              <p:cNvPr id="46104" name="Text Box 25"/>
              <p:cNvSpPr txBox="1">
                <a:spLocks noChangeArrowheads="1"/>
              </p:cNvSpPr>
              <p:nvPr/>
            </p:nvSpPr>
            <p:spPr bwMode="auto">
              <a:xfrm>
                <a:off x="4504" y="2065"/>
                <a:ext cx="229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600">
                    <a:solidFill>
                      <a:srgbClr val="FF0000"/>
                    </a:solidFill>
                    <a:latin typeface="Comic Sans MS" pitchFamily="64" charset="0"/>
                  </a:rPr>
                  <a:t>Μ</a:t>
                </a:r>
                <a:endParaRPr lang="en-US" sz="16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</p:grpSp>
        <p:sp>
          <p:nvSpPr>
            <p:cNvPr id="46102" name="Text Box 26"/>
            <p:cNvSpPr txBox="1">
              <a:spLocks noChangeArrowheads="1"/>
            </p:cNvSpPr>
            <p:nvPr/>
          </p:nvSpPr>
          <p:spPr bwMode="auto">
            <a:xfrm>
              <a:off x="4534" y="1897"/>
              <a:ext cx="167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</a:p>
          </p:txBody>
        </p:sp>
      </p:grpSp>
      <p:sp>
        <p:nvSpPr>
          <p:cNvPr id="46100" name="Text Box 27"/>
          <p:cNvSpPr txBox="1">
            <a:spLocks noChangeArrowheads="1"/>
          </p:cNvSpPr>
          <p:nvPr/>
        </p:nvSpPr>
        <p:spPr bwMode="auto">
          <a:xfrm>
            <a:off x="7231063" y="3111500"/>
            <a:ext cx="6778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(m)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369888" y="301625"/>
            <a:ext cx="7772400" cy="9144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Ψηφιακές Υπογραφές</a:t>
            </a:r>
            <a:r>
              <a:rPr lang="en-US" sz="3600" smtClean="0"/>
              <a:t> (</a:t>
            </a:r>
            <a:r>
              <a:rPr lang="el-GR" sz="3600" smtClean="0"/>
              <a:t>περισσότερα</a:t>
            </a:r>
            <a:r>
              <a:rPr lang="en-US" sz="3600" smtClean="0"/>
              <a:t>)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4838" y="1071563"/>
            <a:ext cx="8147050" cy="2936875"/>
          </a:xfrm>
        </p:spPr>
        <p:txBody>
          <a:bodyPr/>
          <a:lstStyle/>
          <a:p>
            <a:pPr marL="341313" indent="-341313">
              <a:lnSpc>
                <a:spcPct val="11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dirty="0" smtClean="0"/>
              <a:t>Υποθέστε ότι η Σούλα λαμβάνει το μήνυμα </a:t>
            </a:r>
            <a:r>
              <a:rPr lang="en-US" sz="2200" dirty="0" smtClean="0"/>
              <a:t>m, </a:t>
            </a:r>
            <a:r>
              <a:rPr lang="el-GR" sz="2200" dirty="0" smtClean="0"/>
              <a:t>ψηφιακή υπογραφή</a:t>
            </a:r>
            <a:r>
              <a:rPr lang="en-US" sz="2200" dirty="0" smtClean="0"/>
              <a:t> K</a:t>
            </a:r>
            <a:r>
              <a:rPr lang="el-GR" sz="2200" baseline="-25000" dirty="0" smtClean="0"/>
              <a:t>Μ</a:t>
            </a:r>
            <a:r>
              <a:rPr lang="en-US" sz="2200" dirty="0" smtClean="0"/>
              <a:t>(m)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marL="341313" indent="-341313">
              <a:lnSpc>
                <a:spcPct val="11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dirty="0" smtClean="0"/>
              <a:t>Η Σούλα</a:t>
            </a:r>
            <a:r>
              <a:rPr lang="en-US" sz="2200" dirty="0" smtClean="0"/>
              <a:t> </a:t>
            </a:r>
            <a:r>
              <a:rPr lang="el-GR" sz="2200" dirty="0" smtClean="0"/>
              <a:t>εξακριβώνει το</a:t>
            </a:r>
            <a:r>
              <a:rPr lang="en-US" sz="2200" dirty="0" smtClean="0"/>
              <a:t> m </a:t>
            </a:r>
            <a:r>
              <a:rPr lang="el-GR" sz="2200" dirty="0" smtClean="0"/>
              <a:t>το οποίο έχει υπογραφεί από τον Μήτσο</a:t>
            </a:r>
            <a:r>
              <a:rPr lang="en-US" sz="2200" dirty="0" smtClean="0"/>
              <a:t> </a:t>
            </a:r>
            <a:r>
              <a:rPr lang="el-GR" sz="2200" dirty="0" smtClean="0"/>
              <a:t>με το δημόσιο κλειδί του   </a:t>
            </a:r>
            <a:r>
              <a:rPr lang="en-US" sz="2200" dirty="0" smtClean="0"/>
              <a:t>K</a:t>
            </a:r>
            <a:r>
              <a:rPr lang="el-GR" sz="2200" baseline="-25000" dirty="0" smtClean="0"/>
              <a:t>Μ</a:t>
            </a:r>
            <a:r>
              <a:rPr lang="en-US" sz="2200" dirty="0" smtClean="0"/>
              <a:t> </a:t>
            </a:r>
            <a:r>
              <a:rPr lang="el-GR" sz="2200" dirty="0" smtClean="0"/>
              <a:t>στο</a:t>
            </a:r>
            <a:r>
              <a:rPr lang="en-US" sz="2200" dirty="0" smtClean="0"/>
              <a:t> K</a:t>
            </a:r>
            <a:r>
              <a:rPr lang="el-GR" sz="2200" baseline="-25000" dirty="0" smtClean="0"/>
              <a:t>Μ</a:t>
            </a:r>
            <a:r>
              <a:rPr lang="en-US" sz="2200" dirty="0" smtClean="0"/>
              <a:t>(m)</a:t>
            </a:r>
            <a:r>
              <a:rPr lang="el-GR" sz="2200" dirty="0" smtClean="0"/>
              <a:t>, δηλ. ελέγχει αν</a:t>
            </a:r>
            <a:r>
              <a:rPr lang="en-US" sz="2200" dirty="0" smtClean="0"/>
              <a:t> K</a:t>
            </a:r>
            <a:r>
              <a:rPr lang="el-GR" sz="2200" baseline="-25000" dirty="0" smtClean="0"/>
              <a:t>Μ</a:t>
            </a:r>
            <a:r>
              <a:rPr lang="en-US" sz="2200" dirty="0" smtClean="0"/>
              <a:t>(K</a:t>
            </a:r>
            <a:r>
              <a:rPr lang="el-GR" sz="2200" baseline="-25000" dirty="0" smtClean="0"/>
              <a:t>Μ</a:t>
            </a:r>
            <a:r>
              <a:rPr lang="en-US" sz="2200" dirty="0" smtClean="0"/>
              <a:t>(m) ) = m.</a:t>
            </a:r>
          </a:p>
          <a:p>
            <a:pPr marL="341313" indent="-341313">
              <a:lnSpc>
                <a:spcPct val="11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dirty="0" smtClean="0"/>
              <a:t>Αν</a:t>
            </a:r>
            <a:r>
              <a:rPr lang="en-US" sz="2200" dirty="0" smtClean="0"/>
              <a:t> K</a:t>
            </a:r>
            <a:r>
              <a:rPr lang="el-GR" sz="2200" baseline="-25000" dirty="0" smtClean="0"/>
              <a:t>Μ</a:t>
            </a:r>
            <a:r>
              <a:rPr lang="en-US" sz="2200" dirty="0" smtClean="0"/>
              <a:t>(K</a:t>
            </a:r>
            <a:r>
              <a:rPr lang="el-GR" sz="2200" baseline="-25000" dirty="0" smtClean="0"/>
              <a:t>Μ</a:t>
            </a:r>
            <a:r>
              <a:rPr lang="en-US" sz="2200" dirty="0" smtClean="0"/>
              <a:t>(m) ) = m, </a:t>
            </a:r>
            <a:r>
              <a:rPr lang="el-GR" sz="2200" dirty="0" smtClean="0"/>
              <a:t>τότε όποιος υπέγραψε το</a:t>
            </a:r>
            <a:r>
              <a:rPr lang="en-US" sz="2200" dirty="0" smtClean="0"/>
              <a:t> m </a:t>
            </a:r>
            <a:r>
              <a:rPr lang="el-GR" sz="2200" dirty="0" smtClean="0"/>
              <a:t>πρέπει να χρησιμοποίησε το ιδιωτικό κλειδί του Μήτσου</a:t>
            </a:r>
            <a:r>
              <a:rPr lang="en-US" sz="2200" dirty="0" smtClean="0"/>
              <a:t>.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dirty="0" smtClean="0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1285875" y="2928938"/>
            <a:ext cx="7366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+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143500" y="2143125"/>
            <a:ext cx="7366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+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1620838" y="2500313"/>
            <a:ext cx="7366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-</a:t>
            </a: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2192338" y="1285875"/>
            <a:ext cx="7366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-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1643063" y="2928938"/>
            <a:ext cx="7366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-</a:t>
            </a: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6000750" y="2149475"/>
            <a:ext cx="7366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-</a:t>
            </a: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1214438" y="2500313"/>
            <a:ext cx="7366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+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990600" y="3857625"/>
            <a:ext cx="7391400" cy="322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</a:pPr>
            <a:r>
              <a:rPr lang="el-GR" sz="2200">
                <a:solidFill>
                  <a:srgbClr val="FF0000"/>
                </a:solidFill>
                <a:latin typeface="Comic Sans MS" pitchFamily="64" charset="0"/>
              </a:rPr>
              <a:t>Η Σούλα εξακριβώνει έτσι ότι</a:t>
            </a:r>
            <a:r>
              <a:rPr lang="en-US" sz="2200">
                <a:solidFill>
                  <a:srgbClr val="FF0000"/>
                </a:solidFill>
                <a:latin typeface="Comic Sans MS" pitchFamily="64" charset="0"/>
              </a:rPr>
              <a:t>:</a:t>
            </a:r>
          </a:p>
          <a:p>
            <a:pPr marL="798513" lvl="1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75000"/>
              <a:buFont typeface="ZapfDingbats" pitchFamily="80" charset="2"/>
              <a:buChar char=""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</a:pP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Ο Μήτσος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υπέγραψε το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m.</a:t>
            </a:r>
          </a:p>
          <a:p>
            <a:pPr marL="798513" lvl="1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75000"/>
              <a:buFont typeface="ZapfDingbats" pitchFamily="80" charset="2"/>
              <a:buChar char=""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</a:pP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Κανείς άλλος δεν υπέγραψε το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m.</a:t>
            </a:r>
          </a:p>
          <a:p>
            <a:pPr marL="798513" lvl="1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75000"/>
              <a:buFont typeface="ZapfDingbats" pitchFamily="80" charset="2"/>
              <a:buChar char=""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</a:pP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Ο Μήτσος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υπέγραψε το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m 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και όχι το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m’.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</a:pPr>
            <a:r>
              <a:rPr lang="el-GR" sz="2200">
                <a:solidFill>
                  <a:srgbClr val="FF0000"/>
                </a:solidFill>
                <a:latin typeface="Comic Sans MS" pitchFamily="64" charset="0"/>
              </a:rPr>
              <a:t>Μη-αποκύρηξη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:</a:t>
            </a:r>
          </a:p>
          <a:p>
            <a:pPr marL="798513" lvl="1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75000"/>
              <a:buFont typeface="Wingdings" charset="2"/>
              <a:buChar char=""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</a:pP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Η Σούλα έχει το δικαίωμα να πάρει το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m, 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και την υπογραφή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K</a:t>
            </a:r>
            <a:r>
              <a:rPr lang="el-GR" sz="2200" baseline="-25000">
                <a:solidFill>
                  <a:srgbClr val="000000"/>
                </a:solidFill>
                <a:latin typeface="Comic Sans MS" pitchFamily="64" charset="0"/>
              </a:rPr>
              <a:t>Μ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(m) 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για δικαστικό έλεγχο για να αποδείξει ότι ο Μήτσος υπέγραψε το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m.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</a:pPr>
            <a:endParaRPr lang="en-US" sz="22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3071813" y="5857875"/>
            <a:ext cx="7366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3652838" y="2405063"/>
            <a:ext cx="762000" cy="407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31" name="Line 8"/>
          <p:cNvSpPr>
            <a:spLocks noChangeShapeType="1"/>
          </p:cNvSpPr>
          <p:nvPr/>
        </p:nvSpPr>
        <p:spPr bwMode="auto">
          <a:xfrm>
            <a:off x="1428750" y="2500313"/>
            <a:ext cx="506413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3603625" y="2428875"/>
            <a:ext cx="84613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H(m)</a:t>
            </a:r>
          </a:p>
        </p:txBody>
      </p:sp>
      <p:sp>
        <p:nvSpPr>
          <p:cNvPr id="48133" name="Line 10"/>
          <p:cNvSpPr>
            <a:spLocks noChangeShapeType="1"/>
          </p:cNvSpPr>
          <p:nvPr/>
        </p:nvSpPr>
        <p:spPr bwMode="auto">
          <a:xfrm>
            <a:off x="3789363" y="2840038"/>
            <a:ext cx="1587" cy="32861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34" name="Line 11"/>
          <p:cNvSpPr>
            <a:spLocks noChangeShapeType="1"/>
          </p:cNvSpPr>
          <p:nvPr/>
        </p:nvSpPr>
        <p:spPr bwMode="auto">
          <a:xfrm>
            <a:off x="3154363" y="2560638"/>
            <a:ext cx="506412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1428750" y="3252788"/>
            <a:ext cx="10223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Ιδιωτικό κλειδί του Μήτσου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4813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150" y="3336925"/>
            <a:ext cx="458788" cy="23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8137" name="Group 17"/>
          <p:cNvGrpSpPr>
            <a:grpSpLocks/>
          </p:cNvGrpSpPr>
          <p:nvPr/>
        </p:nvGrpSpPr>
        <p:grpSpPr bwMode="auto">
          <a:xfrm>
            <a:off x="2413000" y="3659188"/>
            <a:ext cx="506413" cy="608012"/>
            <a:chOff x="1520" y="2305"/>
            <a:chExt cx="319" cy="383"/>
          </a:xfrm>
        </p:grpSpPr>
        <p:grpSp>
          <p:nvGrpSpPr>
            <p:cNvPr id="48216" name="Group 18"/>
            <p:cNvGrpSpPr>
              <a:grpSpLocks/>
            </p:cNvGrpSpPr>
            <p:nvPr/>
          </p:nvGrpSpPr>
          <p:grpSpPr bwMode="auto">
            <a:xfrm>
              <a:off x="1520" y="2376"/>
              <a:ext cx="319" cy="312"/>
              <a:chOff x="1520" y="2376"/>
              <a:chExt cx="319" cy="312"/>
            </a:xfrm>
          </p:grpSpPr>
          <p:sp>
            <p:nvSpPr>
              <p:cNvPr id="48218" name="Text Box 19"/>
              <p:cNvSpPr txBox="1">
                <a:spLocks noChangeArrowheads="1"/>
              </p:cNvSpPr>
              <p:nvPr/>
            </p:nvSpPr>
            <p:spPr bwMode="auto">
              <a:xfrm>
                <a:off x="1520" y="2376"/>
                <a:ext cx="26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K </a:t>
                </a:r>
              </a:p>
            </p:txBody>
          </p:sp>
          <p:sp>
            <p:nvSpPr>
              <p:cNvPr id="48219" name="Text Box 20"/>
              <p:cNvSpPr txBox="1">
                <a:spLocks noChangeArrowheads="1"/>
              </p:cNvSpPr>
              <p:nvPr/>
            </p:nvSpPr>
            <p:spPr bwMode="auto">
              <a:xfrm>
                <a:off x="1610" y="2473"/>
                <a:ext cx="229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600">
                    <a:solidFill>
                      <a:srgbClr val="FF0000"/>
                    </a:solidFill>
                    <a:latin typeface="Comic Sans MS" pitchFamily="64" charset="0"/>
                  </a:rPr>
                  <a:t>Μ</a:t>
                </a:r>
                <a:endParaRPr lang="en-US" sz="16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</p:grpSp>
        <p:sp>
          <p:nvSpPr>
            <p:cNvPr id="48217" name="Text Box 21"/>
            <p:cNvSpPr txBox="1">
              <a:spLocks noChangeArrowheads="1"/>
            </p:cNvSpPr>
            <p:nvPr/>
          </p:nvSpPr>
          <p:spPr bwMode="auto">
            <a:xfrm>
              <a:off x="1640" y="2305"/>
              <a:ext cx="167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</a:p>
          </p:txBody>
        </p:sp>
      </p:grpSp>
      <p:sp>
        <p:nvSpPr>
          <p:cNvPr id="48138" name="Line 22"/>
          <p:cNvSpPr>
            <a:spLocks noChangeShapeType="1"/>
          </p:cNvSpPr>
          <p:nvPr/>
        </p:nvSpPr>
        <p:spPr bwMode="auto">
          <a:xfrm flipV="1">
            <a:off x="2535238" y="3700463"/>
            <a:ext cx="565150" cy="11112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39" name="Line 23"/>
          <p:cNvSpPr>
            <a:spLocks noChangeShapeType="1"/>
          </p:cNvSpPr>
          <p:nvPr/>
        </p:nvSpPr>
        <p:spPr bwMode="auto">
          <a:xfrm>
            <a:off x="3800475" y="4402138"/>
            <a:ext cx="15875" cy="3127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48140" name="Group 24"/>
          <p:cNvGrpSpPr>
            <a:grpSpLocks/>
          </p:cNvGrpSpPr>
          <p:nvPr/>
        </p:nvGrpSpPr>
        <p:grpSpPr bwMode="auto">
          <a:xfrm>
            <a:off x="828675" y="4799013"/>
            <a:ext cx="844550" cy="519112"/>
            <a:chOff x="522" y="3023"/>
            <a:chExt cx="532" cy="327"/>
          </a:xfrm>
        </p:grpSpPr>
        <p:sp>
          <p:nvSpPr>
            <p:cNvPr id="48214" name="Text Box 25"/>
            <p:cNvSpPr txBox="1">
              <a:spLocks noChangeArrowheads="1"/>
            </p:cNvSpPr>
            <p:nvPr/>
          </p:nvSpPr>
          <p:spPr bwMode="auto">
            <a:xfrm>
              <a:off x="522" y="3023"/>
              <a:ext cx="533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000000"/>
                  </a:solidFill>
                  <a:latin typeface="Comic Sans MS" pitchFamily="64" charset="0"/>
                </a:rPr>
                <a:t>+</a:t>
              </a:r>
            </a:p>
          </p:txBody>
        </p:sp>
        <p:sp>
          <p:nvSpPr>
            <p:cNvPr id="48215" name="Oval 26"/>
            <p:cNvSpPr>
              <a:spLocks noChangeArrowheads="1"/>
            </p:cNvSpPr>
            <p:nvPr/>
          </p:nvSpPr>
          <p:spPr bwMode="auto">
            <a:xfrm>
              <a:off x="690" y="3116"/>
              <a:ext cx="195" cy="160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8141" name="Line 27"/>
          <p:cNvSpPr>
            <a:spLocks noChangeShapeType="1"/>
          </p:cNvSpPr>
          <p:nvPr/>
        </p:nvSpPr>
        <p:spPr bwMode="auto">
          <a:xfrm>
            <a:off x="1276350" y="2928938"/>
            <a:ext cx="1588" cy="1981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42" name="Line 28"/>
          <p:cNvSpPr>
            <a:spLocks noChangeShapeType="1"/>
          </p:cNvSpPr>
          <p:nvPr/>
        </p:nvSpPr>
        <p:spPr bwMode="auto">
          <a:xfrm>
            <a:off x="1249363" y="5222875"/>
            <a:ext cx="3175" cy="304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48143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" y="5551488"/>
            <a:ext cx="627063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44" name="Rectangle 30"/>
          <p:cNvSpPr>
            <a:spLocks noChangeArrowheads="1"/>
          </p:cNvSpPr>
          <p:nvPr/>
        </p:nvSpPr>
        <p:spPr bwMode="auto">
          <a:xfrm>
            <a:off x="285750" y="1085850"/>
            <a:ext cx="3810000" cy="11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Ο Μήτσος στέλνει ένα μήνυμα που έχει υπογραφεί ψηφιακά</a:t>
            </a:r>
            <a:r>
              <a:rPr lang="en-US" sz="1800">
                <a:solidFill>
                  <a:srgbClr val="000000"/>
                </a:solidFill>
                <a:latin typeface="Comic Sans MS" pitchFamily="64" charset="0"/>
              </a:rPr>
              <a:t>:</a:t>
            </a:r>
          </a:p>
        </p:txBody>
      </p:sp>
      <p:sp>
        <p:nvSpPr>
          <p:cNvPr id="45087" name="Rectangle 31"/>
          <p:cNvSpPr>
            <a:spLocks noGrp="1" noChangeArrowheads="1"/>
          </p:cNvSpPr>
          <p:nvPr>
            <p:ph type="body"/>
          </p:nvPr>
        </p:nvSpPr>
        <p:spPr>
          <a:xfrm>
            <a:off x="4214813" y="928688"/>
            <a:ext cx="3992562" cy="1057275"/>
          </a:xfrm>
        </p:spPr>
        <p:txBody>
          <a:bodyPr anchor="t"/>
          <a:lstStyle/>
          <a:p>
            <a:pPr marL="342900" indent="-34290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1800" u="none" smtClean="0">
                <a:solidFill>
                  <a:srgbClr val="000000"/>
                </a:solidFill>
              </a:rPr>
              <a:t>Η Σούλα ελέγχει την υπογραφή και την ακεραιότητα του μηνύματος που έχει υπογραφεί ψηφιακά</a:t>
            </a:r>
            <a:r>
              <a:rPr lang="en-US" sz="2000" u="none" smtClean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48146" name="Group 33"/>
          <p:cNvGrpSpPr>
            <a:grpSpLocks/>
          </p:cNvGrpSpPr>
          <p:nvPr/>
        </p:nvGrpSpPr>
        <p:grpSpPr bwMode="auto">
          <a:xfrm>
            <a:off x="3094038" y="5083175"/>
            <a:ext cx="1465262" cy="542925"/>
            <a:chOff x="1927" y="3002"/>
            <a:chExt cx="923" cy="342"/>
          </a:xfrm>
        </p:grpSpPr>
        <p:sp>
          <p:nvSpPr>
            <p:cNvPr id="48212" name="Text Box 34"/>
            <p:cNvSpPr txBox="1">
              <a:spLocks noChangeArrowheads="1"/>
            </p:cNvSpPr>
            <p:nvPr/>
          </p:nvSpPr>
          <p:spPr bwMode="auto">
            <a:xfrm>
              <a:off x="1927" y="3091"/>
              <a:ext cx="923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0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48213" name="Text Box 35"/>
            <p:cNvSpPr txBox="1">
              <a:spLocks noChangeArrowheads="1"/>
            </p:cNvSpPr>
            <p:nvPr/>
          </p:nvSpPr>
          <p:spPr bwMode="auto">
            <a:xfrm>
              <a:off x="1935" y="3002"/>
              <a:ext cx="533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0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sp>
        <p:nvSpPr>
          <p:cNvPr id="48147" name="Line 38"/>
          <p:cNvSpPr>
            <a:spLocks noChangeShapeType="1"/>
          </p:cNvSpPr>
          <p:nvPr/>
        </p:nvSpPr>
        <p:spPr bwMode="auto">
          <a:xfrm flipH="1">
            <a:off x="1376363" y="5078413"/>
            <a:ext cx="1804987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48148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0038" y="2201863"/>
            <a:ext cx="627062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49" name="Line 40"/>
          <p:cNvSpPr>
            <a:spLocks noChangeShapeType="1"/>
          </p:cNvSpPr>
          <p:nvPr/>
        </p:nvSpPr>
        <p:spPr bwMode="auto">
          <a:xfrm>
            <a:off x="8116888" y="3000375"/>
            <a:ext cx="15875" cy="3127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48150" name="Group 41"/>
          <p:cNvGrpSpPr>
            <a:grpSpLocks/>
          </p:cNvGrpSpPr>
          <p:nvPr/>
        </p:nvGrpSpPr>
        <p:grpSpPr bwMode="auto">
          <a:xfrm>
            <a:off x="7215188" y="1706563"/>
            <a:ext cx="1722437" cy="1373187"/>
            <a:chOff x="4545" y="1289"/>
            <a:chExt cx="1085" cy="865"/>
          </a:xfrm>
        </p:grpSpPr>
        <p:grpSp>
          <p:nvGrpSpPr>
            <p:cNvPr id="48207" name="Group 42"/>
            <p:cNvGrpSpPr>
              <a:grpSpLocks/>
            </p:cNvGrpSpPr>
            <p:nvPr/>
          </p:nvGrpSpPr>
          <p:grpSpPr bwMode="auto">
            <a:xfrm>
              <a:off x="4597" y="1808"/>
              <a:ext cx="955" cy="346"/>
              <a:chOff x="4597" y="1808"/>
              <a:chExt cx="955" cy="346"/>
            </a:xfrm>
          </p:grpSpPr>
          <p:sp>
            <p:nvSpPr>
              <p:cNvPr id="48210" name="Text Box 43"/>
              <p:cNvSpPr txBox="1">
                <a:spLocks noChangeArrowheads="1"/>
              </p:cNvSpPr>
              <p:nvPr/>
            </p:nvSpPr>
            <p:spPr bwMode="auto">
              <a:xfrm>
                <a:off x="4629" y="1901"/>
                <a:ext cx="923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baseline="33000">
                    <a:solidFill>
                      <a:srgbClr val="00FEE7"/>
                    </a:solidFill>
                    <a:latin typeface="Comic Sans MS" pitchFamily="64" charset="0"/>
                  </a:rPr>
                  <a:t> </a:t>
                </a: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(H(m))</a:t>
                </a:r>
              </a:p>
            </p:txBody>
          </p:sp>
          <p:sp>
            <p:nvSpPr>
              <p:cNvPr id="48211" name="Text Box 44"/>
              <p:cNvSpPr txBox="1">
                <a:spLocks noChangeArrowheads="1"/>
              </p:cNvSpPr>
              <p:nvPr/>
            </p:nvSpPr>
            <p:spPr bwMode="auto">
              <a:xfrm>
                <a:off x="4597" y="1808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48208" name="Rectangle 45"/>
            <p:cNvSpPr>
              <a:spLocks noChangeArrowheads="1"/>
            </p:cNvSpPr>
            <p:nvPr/>
          </p:nvSpPr>
          <p:spPr bwMode="auto">
            <a:xfrm>
              <a:off x="4700" y="1294"/>
              <a:ext cx="780" cy="80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209" name="Text Box 46"/>
            <p:cNvSpPr txBox="1">
              <a:spLocks noChangeArrowheads="1"/>
            </p:cNvSpPr>
            <p:nvPr/>
          </p:nvSpPr>
          <p:spPr bwMode="auto">
            <a:xfrm>
              <a:off x="4545" y="1289"/>
              <a:ext cx="1085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FF0000"/>
                  </a:solidFill>
                  <a:latin typeface="Comic Sans MS" pitchFamily="64" charset="0"/>
                </a:rPr>
                <a:t>Κρυπτογρα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FF0000"/>
                  </a:solidFill>
                  <a:latin typeface="Comic Sans MS" pitchFamily="64" charset="0"/>
                </a:rPr>
                <a:t>φημένη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FF0000"/>
                  </a:solidFill>
                  <a:latin typeface="Comic Sans MS" pitchFamily="64" charset="0"/>
                </a:rPr>
                <a:t>σύνοψη μηνύματος</a:t>
              </a:r>
              <a:endParaRPr lang="en-US" sz="16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48151" name="Group 47"/>
          <p:cNvGrpSpPr>
            <a:grpSpLocks/>
          </p:cNvGrpSpPr>
          <p:nvPr/>
        </p:nvGrpSpPr>
        <p:grpSpPr bwMode="auto">
          <a:xfrm>
            <a:off x="4554538" y="3254375"/>
            <a:ext cx="1803400" cy="793750"/>
            <a:chOff x="2903" y="2050"/>
            <a:chExt cx="1136" cy="500"/>
          </a:xfrm>
        </p:grpSpPr>
        <p:sp>
          <p:nvSpPr>
            <p:cNvPr id="48205" name="Rectangle 48"/>
            <p:cNvSpPr>
              <a:spLocks noChangeArrowheads="1"/>
            </p:cNvSpPr>
            <p:nvPr/>
          </p:nvSpPr>
          <p:spPr bwMode="auto">
            <a:xfrm>
              <a:off x="3004" y="2050"/>
              <a:ext cx="900" cy="49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206" name="Text Box 49"/>
            <p:cNvSpPr txBox="1">
              <a:spLocks noChangeArrowheads="1"/>
            </p:cNvSpPr>
            <p:nvPr/>
          </p:nvSpPr>
          <p:spPr bwMode="auto">
            <a:xfrm>
              <a:off x="2903" y="2070"/>
              <a:ext cx="1136" cy="4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Μακροσκελές μήνυμα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pitchFamily="64" charset="0"/>
                </a:rPr>
                <a:t>m</a:t>
              </a:r>
            </a:p>
          </p:txBody>
        </p:sp>
      </p:grpSp>
      <p:grpSp>
        <p:nvGrpSpPr>
          <p:cNvPr id="48152" name="Group 50"/>
          <p:cNvGrpSpPr>
            <a:grpSpLocks/>
          </p:cNvGrpSpPr>
          <p:nvPr/>
        </p:nvGrpSpPr>
        <p:grpSpPr bwMode="auto">
          <a:xfrm>
            <a:off x="4576763" y="4286250"/>
            <a:ext cx="1924050" cy="649288"/>
            <a:chOff x="2973" y="2745"/>
            <a:chExt cx="1212" cy="409"/>
          </a:xfrm>
        </p:grpSpPr>
        <p:sp>
          <p:nvSpPr>
            <p:cNvPr id="48203" name="Rectangle 51"/>
            <p:cNvSpPr>
              <a:spLocks noChangeArrowheads="1"/>
            </p:cNvSpPr>
            <p:nvPr/>
          </p:nvSpPr>
          <p:spPr bwMode="auto">
            <a:xfrm>
              <a:off x="3037" y="2752"/>
              <a:ext cx="1103" cy="398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204" name="Text Box 52"/>
            <p:cNvSpPr txBox="1">
              <a:spLocks noChangeArrowheads="1"/>
            </p:cNvSpPr>
            <p:nvPr/>
          </p:nvSpPr>
          <p:spPr bwMode="auto">
            <a:xfrm>
              <a:off x="2973" y="2745"/>
              <a:ext cx="1212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FFFF"/>
                  </a:solidFill>
                  <a:latin typeface="Comic Sans MS" pitchFamily="64" charset="0"/>
                </a:rPr>
                <a:t>H:</a:t>
              </a: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 Συνάρτηση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κατακερματισμού</a:t>
              </a:r>
              <a:endParaRPr lang="en-US" sz="1800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48153" name="Group 53"/>
          <p:cNvGrpSpPr>
            <a:grpSpLocks/>
          </p:cNvGrpSpPr>
          <p:nvPr/>
        </p:nvGrpSpPr>
        <p:grpSpPr bwMode="auto">
          <a:xfrm>
            <a:off x="5289550" y="5132388"/>
            <a:ext cx="871538" cy="420687"/>
            <a:chOff x="3332" y="3233"/>
            <a:chExt cx="549" cy="265"/>
          </a:xfrm>
        </p:grpSpPr>
        <p:sp>
          <p:nvSpPr>
            <p:cNvPr id="48201" name="Rectangle 54"/>
            <p:cNvSpPr>
              <a:spLocks noChangeArrowheads="1"/>
            </p:cNvSpPr>
            <p:nvPr/>
          </p:nvSpPr>
          <p:spPr bwMode="auto">
            <a:xfrm>
              <a:off x="3363" y="3233"/>
              <a:ext cx="480" cy="25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202" name="Text Box 55"/>
            <p:cNvSpPr txBox="1">
              <a:spLocks noChangeArrowheads="1"/>
            </p:cNvSpPr>
            <p:nvPr/>
          </p:nvSpPr>
          <p:spPr bwMode="auto">
            <a:xfrm>
              <a:off x="3332" y="3248"/>
              <a:ext cx="55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H(m)</a:t>
              </a:r>
            </a:p>
          </p:txBody>
        </p:sp>
      </p:grpSp>
      <p:grpSp>
        <p:nvGrpSpPr>
          <p:cNvPr id="48154" name="Group 56"/>
          <p:cNvGrpSpPr>
            <a:grpSpLocks/>
          </p:cNvGrpSpPr>
          <p:nvPr/>
        </p:nvGrpSpPr>
        <p:grpSpPr bwMode="auto">
          <a:xfrm>
            <a:off x="7500938" y="3357563"/>
            <a:ext cx="1360487" cy="1212850"/>
            <a:chOff x="3945" y="2240"/>
            <a:chExt cx="857" cy="591"/>
          </a:xfrm>
        </p:grpSpPr>
        <p:sp>
          <p:nvSpPr>
            <p:cNvPr id="48199" name="Rectangle 57"/>
            <p:cNvSpPr>
              <a:spLocks noChangeArrowheads="1"/>
            </p:cNvSpPr>
            <p:nvPr/>
          </p:nvSpPr>
          <p:spPr bwMode="auto">
            <a:xfrm>
              <a:off x="4004" y="2240"/>
              <a:ext cx="751" cy="591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200" name="Text Box 58"/>
            <p:cNvSpPr txBox="1">
              <a:spLocks noChangeArrowheads="1"/>
            </p:cNvSpPr>
            <p:nvPr/>
          </p:nvSpPr>
          <p:spPr bwMode="auto">
            <a:xfrm>
              <a:off x="3945" y="2240"/>
              <a:ext cx="857" cy="5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Ψηφιακή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 υπογραφή</a:t>
              </a:r>
              <a:endParaRPr lang="en-US" sz="1800">
                <a:solidFill>
                  <a:srgbClr val="FFFFFF"/>
                </a:solidFill>
                <a:latin typeface="Comic Sans MS" pitchFamily="64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FFFF"/>
                  </a:solidFill>
                  <a:latin typeface="Comic Sans MS" pitchFamily="64" charset="0"/>
                </a:rPr>
                <a:t>(</a:t>
              </a: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αποκρυπ-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τογράφηση)</a:t>
              </a:r>
              <a:endParaRPr lang="en-US" sz="1800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</p:grpSp>
      <p:sp>
        <p:nvSpPr>
          <p:cNvPr id="48155" name="Line 59"/>
          <p:cNvSpPr>
            <a:spLocks noChangeShapeType="1"/>
          </p:cNvSpPr>
          <p:nvPr/>
        </p:nvSpPr>
        <p:spPr bwMode="auto">
          <a:xfrm>
            <a:off x="8132763" y="4748213"/>
            <a:ext cx="15875" cy="3127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48156" name="Group 60"/>
          <p:cNvGrpSpPr>
            <a:grpSpLocks/>
          </p:cNvGrpSpPr>
          <p:nvPr/>
        </p:nvGrpSpPr>
        <p:grpSpPr bwMode="auto">
          <a:xfrm>
            <a:off x="7762875" y="5129213"/>
            <a:ext cx="871538" cy="420687"/>
            <a:chOff x="4890" y="3231"/>
            <a:chExt cx="549" cy="265"/>
          </a:xfrm>
        </p:grpSpPr>
        <p:sp>
          <p:nvSpPr>
            <p:cNvPr id="48197" name="Rectangle 61"/>
            <p:cNvSpPr>
              <a:spLocks noChangeArrowheads="1"/>
            </p:cNvSpPr>
            <p:nvPr/>
          </p:nvSpPr>
          <p:spPr bwMode="auto">
            <a:xfrm>
              <a:off x="4921" y="3231"/>
              <a:ext cx="480" cy="25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98" name="Text Box 62"/>
            <p:cNvSpPr txBox="1">
              <a:spLocks noChangeArrowheads="1"/>
            </p:cNvSpPr>
            <p:nvPr/>
          </p:nvSpPr>
          <p:spPr bwMode="auto">
            <a:xfrm>
              <a:off x="4890" y="3246"/>
              <a:ext cx="55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H(m)</a:t>
              </a:r>
            </a:p>
          </p:txBody>
        </p:sp>
      </p:grpSp>
      <p:sp>
        <p:nvSpPr>
          <p:cNvPr id="48157" name="Line 63"/>
          <p:cNvSpPr>
            <a:spLocks noChangeShapeType="1"/>
          </p:cNvSpPr>
          <p:nvPr/>
        </p:nvSpPr>
        <p:spPr bwMode="auto">
          <a:xfrm flipH="1">
            <a:off x="6002338" y="2571750"/>
            <a:ext cx="1452562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8158" name="Line 64"/>
          <p:cNvSpPr>
            <a:spLocks noChangeShapeType="1"/>
          </p:cNvSpPr>
          <p:nvPr/>
        </p:nvSpPr>
        <p:spPr bwMode="auto">
          <a:xfrm>
            <a:off x="5638800" y="2914650"/>
            <a:ext cx="15875" cy="3127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59" name="Line 65"/>
          <p:cNvSpPr>
            <a:spLocks noChangeShapeType="1"/>
          </p:cNvSpPr>
          <p:nvPr/>
        </p:nvSpPr>
        <p:spPr bwMode="auto">
          <a:xfrm>
            <a:off x="5678488" y="4037013"/>
            <a:ext cx="15875" cy="3127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60" name="Line 66"/>
          <p:cNvSpPr>
            <a:spLocks noChangeShapeType="1"/>
          </p:cNvSpPr>
          <p:nvPr/>
        </p:nvSpPr>
        <p:spPr bwMode="auto">
          <a:xfrm>
            <a:off x="5689600" y="4892675"/>
            <a:ext cx="15875" cy="3127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61" name="Text Box 67"/>
          <p:cNvSpPr txBox="1">
            <a:spLocks noChangeArrowheads="1"/>
          </p:cNvSpPr>
          <p:nvPr/>
        </p:nvSpPr>
        <p:spPr bwMode="auto">
          <a:xfrm>
            <a:off x="6111875" y="3213100"/>
            <a:ext cx="960438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Δημόσιο κλειδί του Μήτσου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48162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63" y="3727450"/>
            <a:ext cx="458787" cy="23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8163" name="Group 69"/>
          <p:cNvGrpSpPr>
            <a:grpSpLocks/>
          </p:cNvGrpSpPr>
          <p:nvPr/>
        </p:nvGrpSpPr>
        <p:grpSpPr bwMode="auto">
          <a:xfrm>
            <a:off x="6983413" y="4049713"/>
            <a:ext cx="506412" cy="608012"/>
            <a:chOff x="4399" y="2551"/>
            <a:chExt cx="319" cy="383"/>
          </a:xfrm>
        </p:grpSpPr>
        <p:grpSp>
          <p:nvGrpSpPr>
            <p:cNvPr id="48193" name="Group 70"/>
            <p:cNvGrpSpPr>
              <a:grpSpLocks/>
            </p:cNvGrpSpPr>
            <p:nvPr/>
          </p:nvGrpSpPr>
          <p:grpSpPr bwMode="auto">
            <a:xfrm>
              <a:off x="4399" y="2622"/>
              <a:ext cx="319" cy="312"/>
              <a:chOff x="4399" y="2622"/>
              <a:chExt cx="319" cy="312"/>
            </a:xfrm>
          </p:grpSpPr>
          <p:sp>
            <p:nvSpPr>
              <p:cNvPr id="48195" name="Text Box 71"/>
              <p:cNvSpPr txBox="1">
                <a:spLocks noChangeArrowheads="1"/>
              </p:cNvSpPr>
              <p:nvPr/>
            </p:nvSpPr>
            <p:spPr bwMode="auto">
              <a:xfrm>
                <a:off x="4399" y="2622"/>
                <a:ext cx="26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K </a:t>
                </a:r>
              </a:p>
            </p:txBody>
          </p:sp>
          <p:sp>
            <p:nvSpPr>
              <p:cNvPr id="48196" name="Text Box 72"/>
              <p:cNvSpPr txBox="1">
                <a:spLocks noChangeArrowheads="1"/>
              </p:cNvSpPr>
              <p:nvPr/>
            </p:nvSpPr>
            <p:spPr bwMode="auto">
              <a:xfrm>
                <a:off x="4489" y="2719"/>
                <a:ext cx="229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600">
                    <a:solidFill>
                      <a:srgbClr val="FF0000"/>
                    </a:solidFill>
                    <a:latin typeface="Comic Sans MS" pitchFamily="64" charset="0"/>
                  </a:rPr>
                  <a:t>Μ</a:t>
                </a:r>
                <a:endParaRPr lang="en-US" sz="16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</p:grpSp>
        <p:sp>
          <p:nvSpPr>
            <p:cNvPr id="48194" name="Text Box 73"/>
            <p:cNvSpPr txBox="1">
              <a:spLocks noChangeArrowheads="1"/>
            </p:cNvSpPr>
            <p:nvPr/>
          </p:nvSpPr>
          <p:spPr bwMode="auto">
            <a:xfrm>
              <a:off x="4515" y="2551"/>
              <a:ext cx="175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sp>
        <p:nvSpPr>
          <p:cNvPr id="48164" name="Line 74"/>
          <p:cNvSpPr>
            <a:spLocks noChangeShapeType="1"/>
          </p:cNvSpPr>
          <p:nvPr/>
        </p:nvSpPr>
        <p:spPr bwMode="auto">
          <a:xfrm flipV="1">
            <a:off x="7105650" y="4090988"/>
            <a:ext cx="423863" cy="11112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65" name="Line 75"/>
          <p:cNvSpPr>
            <a:spLocks noChangeShapeType="1"/>
          </p:cNvSpPr>
          <p:nvPr/>
        </p:nvSpPr>
        <p:spPr bwMode="auto">
          <a:xfrm>
            <a:off x="5681663" y="5581650"/>
            <a:ext cx="873125" cy="2111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66" name="Line 76"/>
          <p:cNvSpPr>
            <a:spLocks noChangeShapeType="1"/>
          </p:cNvSpPr>
          <p:nvPr/>
        </p:nvSpPr>
        <p:spPr bwMode="auto">
          <a:xfrm flipH="1">
            <a:off x="7297738" y="5575300"/>
            <a:ext cx="876300" cy="2111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67" name="Text Box 77"/>
          <p:cNvSpPr txBox="1">
            <a:spLocks noChangeArrowheads="1"/>
          </p:cNvSpPr>
          <p:nvPr/>
        </p:nvSpPr>
        <p:spPr bwMode="auto">
          <a:xfrm>
            <a:off x="6286500" y="5640388"/>
            <a:ext cx="1439863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Ίσες       τιμές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?</a:t>
            </a:r>
          </a:p>
        </p:txBody>
      </p:sp>
      <p:sp>
        <p:nvSpPr>
          <p:cNvPr id="48168" name="Rectangle 78"/>
          <p:cNvSpPr>
            <a:spLocks noChangeArrowheads="1"/>
          </p:cNvSpPr>
          <p:nvPr/>
        </p:nvSpPr>
        <p:spPr bwMode="auto">
          <a:xfrm>
            <a:off x="244475" y="0"/>
            <a:ext cx="818356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>
                <a:solidFill>
                  <a:srgbClr val="3333CC"/>
                </a:solidFill>
                <a:latin typeface="Comic Sans MS" pitchFamily="64" charset="0"/>
              </a:rPr>
              <a:t>Ψηφιακή υπογραφή</a:t>
            </a:r>
            <a:r>
              <a:rPr lang="en-US" sz="3200">
                <a:solidFill>
                  <a:srgbClr val="3333CC"/>
                </a:solidFill>
                <a:latin typeface="Comic Sans MS" pitchFamily="64" charset="0"/>
              </a:rPr>
              <a:t> = </a:t>
            </a:r>
            <a:r>
              <a:rPr lang="el-GR" sz="3200">
                <a:solidFill>
                  <a:srgbClr val="3333CC"/>
                </a:solidFill>
                <a:latin typeface="Comic Sans MS" pitchFamily="64" charset="0"/>
              </a:rPr>
              <a:t>υπογραφή σύνοψης μηνύματος</a:t>
            </a:r>
            <a:endParaRPr lang="en-US" sz="3200">
              <a:solidFill>
                <a:srgbClr val="3333CC"/>
              </a:solidFill>
              <a:latin typeface="Comic Sans MS" pitchFamily="64" charset="0"/>
            </a:endParaRPr>
          </a:p>
        </p:txBody>
      </p:sp>
      <p:grpSp>
        <p:nvGrpSpPr>
          <p:cNvPr id="48169" name="Group 47"/>
          <p:cNvGrpSpPr>
            <a:grpSpLocks/>
          </p:cNvGrpSpPr>
          <p:nvPr/>
        </p:nvGrpSpPr>
        <p:grpSpPr bwMode="auto">
          <a:xfrm>
            <a:off x="0" y="2071688"/>
            <a:ext cx="1803400" cy="833437"/>
            <a:chOff x="-62" y="1209"/>
            <a:chExt cx="1136" cy="525"/>
          </a:xfrm>
        </p:grpSpPr>
        <p:sp>
          <p:nvSpPr>
            <p:cNvPr id="48191" name="Rectangle 48"/>
            <p:cNvSpPr>
              <a:spLocks noChangeArrowheads="1"/>
            </p:cNvSpPr>
            <p:nvPr/>
          </p:nvSpPr>
          <p:spPr bwMode="auto">
            <a:xfrm>
              <a:off x="28" y="1209"/>
              <a:ext cx="900" cy="49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92" name="Text Box 49"/>
            <p:cNvSpPr txBox="1">
              <a:spLocks noChangeArrowheads="1"/>
            </p:cNvSpPr>
            <p:nvPr/>
          </p:nvSpPr>
          <p:spPr bwMode="auto">
            <a:xfrm>
              <a:off x="-62" y="1254"/>
              <a:ext cx="1136" cy="4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Μακροσκελές μήνυμα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pitchFamily="64" charset="0"/>
                </a:rPr>
                <a:t>m</a:t>
              </a:r>
            </a:p>
          </p:txBody>
        </p:sp>
      </p:grpSp>
      <p:grpSp>
        <p:nvGrpSpPr>
          <p:cNvPr id="48170" name="Group 50"/>
          <p:cNvGrpSpPr>
            <a:grpSpLocks/>
          </p:cNvGrpSpPr>
          <p:nvPr/>
        </p:nvGrpSpPr>
        <p:grpSpPr bwMode="auto">
          <a:xfrm>
            <a:off x="1958975" y="1785938"/>
            <a:ext cx="1184275" cy="1346200"/>
            <a:chOff x="3037" y="2752"/>
            <a:chExt cx="746" cy="848"/>
          </a:xfrm>
        </p:grpSpPr>
        <p:sp>
          <p:nvSpPr>
            <p:cNvPr id="48189" name="Rectangle 51"/>
            <p:cNvSpPr>
              <a:spLocks noChangeArrowheads="1"/>
            </p:cNvSpPr>
            <p:nvPr/>
          </p:nvSpPr>
          <p:spPr bwMode="auto">
            <a:xfrm>
              <a:off x="3037" y="2752"/>
              <a:ext cx="701" cy="848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90" name="Text Box 52"/>
            <p:cNvSpPr txBox="1">
              <a:spLocks noChangeArrowheads="1"/>
            </p:cNvSpPr>
            <p:nvPr/>
          </p:nvSpPr>
          <p:spPr bwMode="auto">
            <a:xfrm>
              <a:off x="3076" y="2798"/>
              <a:ext cx="707" cy="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FFFF"/>
                  </a:solidFill>
                  <a:latin typeface="Comic Sans MS" pitchFamily="64" charset="0"/>
                </a:rPr>
                <a:t>H:</a:t>
              </a: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 Συνά-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ρτηση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κατακερ-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ματισμού</a:t>
              </a:r>
              <a:endParaRPr lang="en-US" sz="1800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48171" name="Group 56"/>
          <p:cNvGrpSpPr>
            <a:grpSpLocks/>
          </p:cNvGrpSpPr>
          <p:nvPr/>
        </p:nvGrpSpPr>
        <p:grpSpPr bwMode="auto">
          <a:xfrm>
            <a:off x="3214688" y="3143250"/>
            <a:ext cx="1360487" cy="1212850"/>
            <a:chOff x="3945" y="2240"/>
            <a:chExt cx="857" cy="591"/>
          </a:xfrm>
        </p:grpSpPr>
        <p:sp>
          <p:nvSpPr>
            <p:cNvPr id="48187" name="Rectangle 57"/>
            <p:cNvSpPr>
              <a:spLocks noChangeArrowheads="1"/>
            </p:cNvSpPr>
            <p:nvPr/>
          </p:nvSpPr>
          <p:spPr bwMode="auto">
            <a:xfrm>
              <a:off x="4004" y="2240"/>
              <a:ext cx="751" cy="591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88" name="Text Box 58"/>
            <p:cNvSpPr txBox="1">
              <a:spLocks noChangeArrowheads="1"/>
            </p:cNvSpPr>
            <p:nvPr/>
          </p:nvSpPr>
          <p:spPr bwMode="auto">
            <a:xfrm>
              <a:off x="3945" y="2240"/>
              <a:ext cx="857" cy="5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Ψηφιακή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 υπογραφή</a:t>
              </a:r>
              <a:endParaRPr lang="en-US" sz="1800">
                <a:solidFill>
                  <a:srgbClr val="FFFFFF"/>
                </a:solidFill>
                <a:latin typeface="Comic Sans MS" pitchFamily="64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FFFF"/>
                  </a:solidFill>
                  <a:latin typeface="Comic Sans MS" pitchFamily="64" charset="0"/>
                </a:rPr>
                <a:t>(</a:t>
              </a: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αποκρυπ-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τογράφηση)</a:t>
              </a:r>
              <a:endParaRPr lang="en-US" sz="1800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48172" name="Group 41"/>
          <p:cNvGrpSpPr>
            <a:grpSpLocks/>
          </p:cNvGrpSpPr>
          <p:nvPr/>
        </p:nvGrpSpPr>
        <p:grpSpPr bwMode="auto">
          <a:xfrm>
            <a:off x="2992438" y="4706938"/>
            <a:ext cx="1722437" cy="1338262"/>
            <a:chOff x="4545" y="1289"/>
            <a:chExt cx="1085" cy="843"/>
          </a:xfrm>
        </p:grpSpPr>
        <p:grpSp>
          <p:nvGrpSpPr>
            <p:cNvPr id="48182" name="Group 42"/>
            <p:cNvGrpSpPr>
              <a:grpSpLocks/>
            </p:cNvGrpSpPr>
            <p:nvPr/>
          </p:nvGrpSpPr>
          <p:grpSpPr bwMode="auto">
            <a:xfrm>
              <a:off x="4635" y="1834"/>
              <a:ext cx="950" cy="298"/>
              <a:chOff x="4635" y="1834"/>
              <a:chExt cx="950" cy="298"/>
            </a:xfrm>
          </p:grpSpPr>
          <p:sp>
            <p:nvSpPr>
              <p:cNvPr id="48185" name="Text Box 43"/>
              <p:cNvSpPr txBox="1">
                <a:spLocks noChangeArrowheads="1"/>
              </p:cNvSpPr>
              <p:nvPr/>
            </p:nvSpPr>
            <p:spPr bwMode="auto">
              <a:xfrm>
                <a:off x="4662" y="1879"/>
                <a:ext cx="923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(H(m))</a:t>
                </a:r>
              </a:p>
            </p:txBody>
          </p:sp>
          <p:sp>
            <p:nvSpPr>
              <p:cNvPr id="48186" name="Text Box 44"/>
              <p:cNvSpPr txBox="1">
                <a:spLocks noChangeArrowheads="1"/>
              </p:cNvSpPr>
              <p:nvPr/>
            </p:nvSpPr>
            <p:spPr bwMode="auto">
              <a:xfrm>
                <a:off x="4635" y="1834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</p:grpSp>
        <p:sp>
          <p:nvSpPr>
            <p:cNvPr id="48183" name="Rectangle 45"/>
            <p:cNvSpPr>
              <a:spLocks noChangeArrowheads="1"/>
            </p:cNvSpPr>
            <p:nvPr/>
          </p:nvSpPr>
          <p:spPr bwMode="auto">
            <a:xfrm>
              <a:off x="4700" y="1294"/>
              <a:ext cx="780" cy="80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84" name="Text Box 46"/>
            <p:cNvSpPr txBox="1">
              <a:spLocks noChangeArrowheads="1"/>
            </p:cNvSpPr>
            <p:nvPr/>
          </p:nvSpPr>
          <p:spPr bwMode="auto">
            <a:xfrm>
              <a:off x="4545" y="1289"/>
              <a:ext cx="1085" cy="6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FF0000"/>
                  </a:solidFill>
                  <a:latin typeface="Comic Sans MS" pitchFamily="64" charset="0"/>
                </a:rPr>
                <a:t>Κρυπτογρα-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FF0000"/>
                  </a:solidFill>
                  <a:latin typeface="Comic Sans MS" pitchFamily="64" charset="0"/>
                </a:rPr>
                <a:t>φημένη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FF0000"/>
                  </a:solidFill>
                  <a:latin typeface="Comic Sans MS" pitchFamily="64" charset="0"/>
                </a:rPr>
                <a:t>σύνοψη μηνύματος</a:t>
              </a:r>
              <a:endParaRPr lang="en-US" sz="16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48173" name="Group 18"/>
          <p:cNvGrpSpPr>
            <a:grpSpLocks/>
          </p:cNvGrpSpPr>
          <p:nvPr/>
        </p:nvGrpSpPr>
        <p:grpSpPr bwMode="auto">
          <a:xfrm>
            <a:off x="7358063" y="2643188"/>
            <a:ext cx="506412" cy="581025"/>
            <a:chOff x="1520" y="2376"/>
            <a:chExt cx="319" cy="251"/>
          </a:xfrm>
        </p:grpSpPr>
        <p:sp>
          <p:nvSpPr>
            <p:cNvPr id="48180" name="Text Box 19"/>
            <p:cNvSpPr txBox="1">
              <a:spLocks noChangeArrowheads="1"/>
            </p:cNvSpPr>
            <p:nvPr/>
          </p:nvSpPr>
          <p:spPr bwMode="auto">
            <a:xfrm>
              <a:off x="1520" y="2376"/>
              <a:ext cx="26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K </a:t>
              </a:r>
            </a:p>
          </p:txBody>
        </p:sp>
        <p:sp>
          <p:nvSpPr>
            <p:cNvPr id="48181" name="Text Box 20"/>
            <p:cNvSpPr txBox="1">
              <a:spLocks noChangeArrowheads="1"/>
            </p:cNvSpPr>
            <p:nvPr/>
          </p:nvSpPr>
          <p:spPr bwMode="auto">
            <a:xfrm>
              <a:off x="1610" y="2473"/>
              <a:ext cx="229" cy="1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FF0000"/>
                  </a:solidFill>
                  <a:latin typeface="Comic Sans MS" pitchFamily="64" charset="0"/>
                </a:rPr>
                <a:t>Μ</a:t>
              </a:r>
              <a:endParaRPr lang="en-US" sz="16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48174" name="Group 17"/>
          <p:cNvGrpSpPr>
            <a:grpSpLocks/>
          </p:cNvGrpSpPr>
          <p:nvPr/>
        </p:nvGrpSpPr>
        <p:grpSpPr bwMode="auto">
          <a:xfrm>
            <a:off x="3214688" y="5429250"/>
            <a:ext cx="506412" cy="908050"/>
            <a:chOff x="1520" y="2305"/>
            <a:chExt cx="319" cy="322"/>
          </a:xfrm>
        </p:grpSpPr>
        <p:grpSp>
          <p:nvGrpSpPr>
            <p:cNvPr id="48176" name="Group 18"/>
            <p:cNvGrpSpPr>
              <a:grpSpLocks/>
            </p:cNvGrpSpPr>
            <p:nvPr/>
          </p:nvGrpSpPr>
          <p:grpSpPr bwMode="auto">
            <a:xfrm>
              <a:off x="1520" y="2376"/>
              <a:ext cx="319" cy="251"/>
              <a:chOff x="1520" y="2376"/>
              <a:chExt cx="319" cy="251"/>
            </a:xfrm>
          </p:grpSpPr>
          <p:sp>
            <p:nvSpPr>
              <p:cNvPr id="48178" name="Text Box 19"/>
              <p:cNvSpPr txBox="1">
                <a:spLocks noChangeArrowheads="1"/>
              </p:cNvSpPr>
              <p:nvPr/>
            </p:nvSpPr>
            <p:spPr bwMode="auto">
              <a:xfrm>
                <a:off x="1520" y="2376"/>
                <a:ext cx="26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K </a:t>
                </a:r>
              </a:p>
            </p:txBody>
          </p:sp>
          <p:sp>
            <p:nvSpPr>
              <p:cNvPr id="48179" name="Text Box 20"/>
              <p:cNvSpPr txBox="1">
                <a:spLocks noChangeArrowheads="1"/>
              </p:cNvSpPr>
              <p:nvPr/>
            </p:nvSpPr>
            <p:spPr bwMode="auto">
              <a:xfrm>
                <a:off x="1610" y="2473"/>
                <a:ext cx="229" cy="1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600">
                    <a:solidFill>
                      <a:srgbClr val="FF0000"/>
                    </a:solidFill>
                    <a:latin typeface="Comic Sans MS" pitchFamily="64" charset="0"/>
                  </a:rPr>
                  <a:t>Μ</a:t>
                </a:r>
                <a:endParaRPr lang="en-US" sz="16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</p:grp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1640" y="2305"/>
              <a:ext cx="115" cy="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6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  <p:sp>
        <p:nvSpPr>
          <p:cNvPr id="48175" name="Text Box 21"/>
          <p:cNvSpPr txBox="1">
            <a:spLocks noChangeArrowheads="1"/>
          </p:cNvSpPr>
          <p:nvPr/>
        </p:nvSpPr>
        <p:spPr bwMode="auto">
          <a:xfrm>
            <a:off x="3336925" y="5572125"/>
            <a:ext cx="306388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FF0000"/>
                </a:solidFill>
                <a:latin typeface="Comic Sans MS" pitchFamily="64" charset="0"/>
              </a:rPr>
              <a:t>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Πιστοποίηση δημόσιου κλειδιού</a:t>
            </a:r>
            <a:endParaRPr lang="en-US" sz="2800" smtClean="0"/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9288" y="1263650"/>
            <a:ext cx="7921625" cy="4648200"/>
          </a:xfrm>
        </p:spPr>
        <p:txBody>
          <a:bodyPr/>
          <a:lstStyle/>
          <a:p>
            <a:pPr marL="341313" indent="-341313"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u="sng" smtClean="0">
                <a:solidFill>
                  <a:srgbClr val="FF0000"/>
                </a:solidFill>
              </a:rPr>
              <a:t>Πρόβλημα δημόσιου κλειδιού</a:t>
            </a:r>
            <a:r>
              <a:rPr lang="en-US" u="sng" smtClean="0">
                <a:solidFill>
                  <a:srgbClr val="FF0000"/>
                </a:solidFill>
              </a:rPr>
              <a:t>: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/>
              <a:t>Όταν η Σούλα αποκτήσει το δημόσιο κλειδί του Μήτσου</a:t>
            </a:r>
            <a:r>
              <a:rPr lang="en-US" sz="2400" smtClean="0"/>
              <a:t> (</a:t>
            </a:r>
            <a:r>
              <a:rPr lang="el-GR" sz="2400" smtClean="0"/>
              <a:t>από μια ιστοσελίδα</a:t>
            </a:r>
            <a:r>
              <a:rPr lang="en-US" sz="2400" smtClean="0"/>
              <a:t>, e-mail, </a:t>
            </a:r>
            <a:r>
              <a:rPr lang="el-GR" sz="2400" smtClean="0"/>
              <a:t>δισκέτα</a:t>
            </a:r>
            <a:r>
              <a:rPr lang="en-US" sz="2400" smtClean="0"/>
              <a:t>), </a:t>
            </a:r>
            <a:r>
              <a:rPr lang="el-GR" sz="2400" smtClean="0"/>
              <a:t>πως είναι σίγουρη ότι είναι πράγματι το δημόσιο κλειδί του Μήτσου και όχι της Λαμόγια;</a:t>
            </a:r>
            <a:endParaRPr lang="en-US" sz="2400" smtClean="0"/>
          </a:p>
          <a:p>
            <a:pPr marL="341313" indent="-341313"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>
                <a:solidFill>
                  <a:srgbClr val="FF0000"/>
                </a:solidFill>
              </a:rPr>
              <a:t>Λύση</a:t>
            </a:r>
            <a:r>
              <a:rPr lang="en-US" smtClean="0">
                <a:solidFill>
                  <a:srgbClr val="FF0000"/>
                </a:solidFill>
              </a:rPr>
              <a:t>: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/>
              <a:t>Έμπιστη αρχή πιστοποίησης (</a:t>
            </a:r>
            <a:r>
              <a:rPr lang="en-US" sz="2400" smtClean="0"/>
              <a:t>CA</a:t>
            </a:r>
            <a:r>
              <a:rPr lang="el-GR" sz="2400" smtClean="0"/>
              <a:t>)</a:t>
            </a:r>
            <a:endParaRPr lang="en-US" sz="2400" smtClean="0"/>
          </a:p>
          <a:p>
            <a:pPr lvl="1"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Αρχή Πιστοποίησης</a:t>
            </a:r>
            <a:r>
              <a:rPr lang="en-US" sz="3600" smtClean="0"/>
              <a:t>-Certificate Authority </a:t>
            </a:r>
            <a:r>
              <a:rPr lang="el-GR" sz="3600" smtClean="0"/>
              <a:t>(</a:t>
            </a:r>
            <a:r>
              <a:rPr lang="en-US" sz="3600" smtClean="0"/>
              <a:t>CA)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1441450"/>
            <a:ext cx="7902575" cy="46482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>
                <a:solidFill>
                  <a:srgbClr val="FF0000"/>
                </a:solidFill>
              </a:rPr>
              <a:t>Αρχή πιστοποίησης</a:t>
            </a:r>
            <a:r>
              <a:rPr lang="en-US" sz="1800" smtClean="0">
                <a:solidFill>
                  <a:srgbClr val="FF0000"/>
                </a:solidFill>
              </a:rPr>
              <a:t> (CA): </a:t>
            </a:r>
            <a:r>
              <a:rPr lang="el-GR" sz="1800" smtClean="0"/>
              <a:t>δέσμευση δημόσιου κλειδιού με μια συγκεκριμένη οντότητα</a:t>
            </a:r>
            <a:r>
              <a:rPr lang="en-US" sz="1800" smtClean="0"/>
              <a:t> E.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E (</a:t>
            </a:r>
            <a:r>
              <a:rPr lang="el-GR" sz="1800" smtClean="0"/>
              <a:t>φυσικό πρόσωπο</a:t>
            </a:r>
            <a:r>
              <a:rPr lang="en-US" sz="1800" smtClean="0"/>
              <a:t>, </a:t>
            </a:r>
            <a:r>
              <a:rPr lang="el-GR" sz="1800" smtClean="0"/>
              <a:t>δρομολογητής</a:t>
            </a:r>
            <a:r>
              <a:rPr lang="en-US" sz="1800" smtClean="0"/>
              <a:t>) </a:t>
            </a:r>
            <a:r>
              <a:rPr lang="el-GR" sz="1800" smtClean="0"/>
              <a:t>εγγράφει το δημόσιο κλειδί του με το</a:t>
            </a:r>
            <a:r>
              <a:rPr lang="en-US" sz="1800" smtClean="0"/>
              <a:t> CA.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E </a:t>
            </a:r>
            <a:r>
              <a:rPr lang="el-GR" sz="1800" smtClean="0"/>
              <a:t>δίνει μια απόδειξη της ταυτότητας του στο</a:t>
            </a:r>
            <a:r>
              <a:rPr lang="en-US" sz="1800" smtClean="0"/>
              <a:t> CA. 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CA </a:t>
            </a:r>
            <a:r>
              <a:rPr lang="el-GR" sz="1800" smtClean="0"/>
              <a:t>δημιουργεί το πιστοποιητικό</a:t>
            </a:r>
            <a:r>
              <a:rPr lang="en-US" sz="1800" smtClean="0"/>
              <a:t> </a:t>
            </a:r>
            <a:r>
              <a:rPr lang="el-GR" sz="1800" smtClean="0"/>
              <a:t>δεσμεύοντας το </a:t>
            </a:r>
            <a:r>
              <a:rPr lang="en-US" sz="1800" smtClean="0"/>
              <a:t>E </a:t>
            </a:r>
            <a:r>
              <a:rPr lang="el-GR" sz="1800" smtClean="0"/>
              <a:t>με το δημόσιο κλειδί του</a:t>
            </a:r>
            <a:r>
              <a:rPr lang="en-US" sz="1800" smtClean="0"/>
              <a:t>.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Το πιστοποιητικό περιέχει το δημόσιο κλειδί του </a:t>
            </a:r>
            <a:r>
              <a:rPr lang="en-US" sz="1800" smtClean="0"/>
              <a:t>E</a:t>
            </a:r>
            <a:r>
              <a:rPr lang="el-GR" sz="1800" smtClean="0"/>
              <a:t> το όποιο έχει υπογραφεί ψηφιακά από το </a:t>
            </a:r>
            <a:r>
              <a:rPr lang="en-US" sz="1800" smtClean="0"/>
              <a:t>CA</a:t>
            </a:r>
            <a:r>
              <a:rPr lang="el-GR" sz="1800" smtClean="0"/>
              <a:t>, δηλ.</a:t>
            </a:r>
            <a:r>
              <a:rPr lang="en-US" sz="1800" smtClean="0"/>
              <a:t> </a:t>
            </a:r>
            <a:r>
              <a:rPr lang="el-GR" sz="1800" smtClean="0"/>
              <a:t>το </a:t>
            </a:r>
            <a:r>
              <a:rPr lang="en-US" sz="1800" smtClean="0"/>
              <a:t>CA </a:t>
            </a:r>
            <a:r>
              <a:rPr lang="el-GR" sz="1800" smtClean="0"/>
              <a:t>λεει </a:t>
            </a:r>
            <a:r>
              <a:rPr lang="en-US" sz="1800" smtClean="0"/>
              <a:t>“</a:t>
            </a:r>
            <a:r>
              <a:rPr lang="el-GR" sz="1800" smtClean="0"/>
              <a:t>αυτό είναι το δημόσιο κλειδί του </a:t>
            </a:r>
            <a:r>
              <a:rPr lang="en-US" sz="1800" smtClean="0"/>
              <a:t>E”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225" y="5303838"/>
            <a:ext cx="11557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388" y="6026150"/>
            <a:ext cx="590550" cy="60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571500" y="4610100"/>
            <a:ext cx="960438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Δημόσιο κλειδί του Μήτσου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4732338"/>
            <a:ext cx="4587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0184" name="Group 7"/>
          <p:cNvGrpSpPr>
            <a:grpSpLocks/>
          </p:cNvGrpSpPr>
          <p:nvPr/>
        </p:nvGrpSpPr>
        <p:grpSpPr bwMode="auto">
          <a:xfrm>
            <a:off x="1593850" y="4824413"/>
            <a:ext cx="506413" cy="608012"/>
            <a:chOff x="1291" y="2925"/>
            <a:chExt cx="319" cy="383"/>
          </a:xfrm>
        </p:grpSpPr>
        <p:grpSp>
          <p:nvGrpSpPr>
            <p:cNvPr id="50209" name="Group 8"/>
            <p:cNvGrpSpPr>
              <a:grpSpLocks/>
            </p:cNvGrpSpPr>
            <p:nvPr/>
          </p:nvGrpSpPr>
          <p:grpSpPr bwMode="auto">
            <a:xfrm>
              <a:off x="1291" y="2996"/>
              <a:ext cx="319" cy="312"/>
              <a:chOff x="1291" y="2996"/>
              <a:chExt cx="319" cy="312"/>
            </a:xfrm>
          </p:grpSpPr>
          <p:sp>
            <p:nvSpPr>
              <p:cNvPr id="50211" name="Text Box 9"/>
              <p:cNvSpPr txBox="1">
                <a:spLocks noChangeArrowheads="1"/>
              </p:cNvSpPr>
              <p:nvPr/>
            </p:nvSpPr>
            <p:spPr bwMode="auto">
              <a:xfrm>
                <a:off x="1291" y="2996"/>
                <a:ext cx="26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K </a:t>
                </a:r>
              </a:p>
            </p:txBody>
          </p:sp>
          <p:sp>
            <p:nvSpPr>
              <p:cNvPr id="50212" name="Text Box 10"/>
              <p:cNvSpPr txBox="1">
                <a:spLocks noChangeArrowheads="1"/>
              </p:cNvSpPr>
              <p:nvPr/>
            </p:nvSpPr>
            <p:spPr bwMode="auto">
              <a:xfrm>
                <a:off x="1381" y="3093"/>
                <a:ext cx="229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600">
                    <a:solidFill>
                      <a:srgbClr val="FF0000"/>
                    </a:solidFill>
                    <a:latin typeface="Comic Sans MS" pitchFamily="64" charset="0"/>
                  </a:rPr>
                  <a:t>Μ</a:t>
                </a:r>
                <a:endParaRPr lang="en-US" sz="16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</p:grpSp>
        <p:sp>
          <p:nvSpPr>
            <p:cNvPr id="50210" name="Text Box 11"/>
            <p:cNvSpPr txBox="1">
              <a:spLocks noChangeArrowheads="1"/>
            </p:cNvSpPr>
            <p:nvPr/>
          </p:nvSpPr>
          <p:spPr bwMode="auto">
            <a:xfrm>
              <a:off x="1407" y="2925"/>
              <a:ext cx="175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2562225" y="4975225"/>
            <a:ext cx="698500" cy="615950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0186" name="Text Box 13"/>
          <p:cNvSpPr txBox="1">
            <a:spLocks noChangeArrowheads="1"/>
          </p:cNvSpPr>
          <p:nvPr/>
        </p:nvSpPr>
        <p:spPr bwMode="auto">
          <a:xfrm>
            <a:off x="142875" y="5830888"/>
            <a:ext cx="1731963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Πληροφορίες για την ταυτότητα του Μήτσου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50187" name="Line 14"/>
          <p:cNvSpPr>
            <a:spLocks noChangeShapeType="1"/>
          </p:cNvSpPr>
          <p:nvPr/>
        </p:nvSpPr>
        <p:spPr bwMode="auto">
          <a:xfrm flipV="1">
            <a:off x="2525713" y="5756275"/>
            <a:ext cx="741362" cy="344488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0188" name="Text Box 18"/>
          <p:cNvSpPr txBox="1">
            <a:spLocks noChangeArrowheads="1"/>
          </p:cNvSpPr>
          <p:nvPr/>
        </p:nvSpPr>
        <p:spPr bwMode="auto">
          <a:xfrm>
            <a:off x="4494213" y="5543550"/>
            <a:ext cx="1149350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Ιδιωτικό κλειδί του </a:t>
            </a:r>
            <a:r>
              <a:rPr lang="en-US" sz="1600">
                <a:solidFill>
                  <a:srgbClr val="000000"/>
                </a:solidFill>
                <a:latin typeface="Comic Sans MS" pitchFamily="64" charset="0"/>
              </a:rPr>
              <a:t>CA </a:t>
            </a:r>
          </a:p>
        </p:txBody>
      </p:sp>
      <p:pic>
        <p:nvPicPr>
          <p:cNvPr id="5018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6588" y="5640388"/>
            <a:ext cx="458787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0190" name="Group 20"/>
          <p:cNvGrpSpPr>
            <a:grpSpLocks/>
          </p:cNvGrpSpPr>
          <p:nvPr/>
        </p:nvGrpSpPr>
        <p:grpSpPr bwMode="auto">
          <a:xfrm>
            <a:off x="5410200" y="5875338"/>
            <a:ext cx="620713" cy="477837"/>
            <a:chOff x="3408" y="3497"/>
            <a:chExt cx="391" cy="301"/>
          </a:xfrm>
        </p:grpSpPr>
        <p:sp>
          <p:nvSpPr>
            <p:cNvPr id="50207" name="Text Box 21"/>
            <p:cNvSpPr txBox="1">
              <a:spLocks noChangeArrowheads="1"/>
            </p:cNvSpPr>
            <p:nvPr/>
          </p:nvSpPr>
          <p:spPr bwMode="auto">
            <a:xfrm>
              <a:off x="3408" y="3497"/>
              <a:ext cx="26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K </a:t>
              </a:r>
            </a:p>
          </p:txBody>
        </p:sp>
        <p:sp>
          <p:nvSpPr>
            <p:cNvPr id="50208" name="Text Box 22"/>
            <p:cNvSpPr txBox="1">
              <a:spLocks noChangeArrowheads="1"/>
            </p:cNvSpPr>
            <p:nvPr/>
          </p:nvSpPr>
          <p:spPr bwMode="auto">
            <a:xfrm>
              <a:off x="3517" y="3586"/>
              <a:ext cx="284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CA</a:t>
              </a:r>
            </a:p>
          </p:txBody>
        </p:sp>
      </p:grpSp>
      <p:sp>
        <p:nvSpPr>
          <p:cNvPr id="50191" name="Text Box 23"/>
          <p:cNvSpPr txBox="1">
            <a:spLocks noChangeArrowheads="1"/>
          </p:cNvSpPr>
          <p:nvPr/>
        </p:nvSpPr>
        <p:spPr bwMode="auto">
          <a:xfrm>
            <a:off x="5595938" y="5710238"/>
            <a:ext cx="3063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-</a:t>
            </a:r>
          </a:p>
        </p:txBody>
      </p:sp>
      <p:sp>
        <p:nvSpPr>
          <p:cNvPr id="50192" name="Line 24"/>
          <p:cNvSpPr>
            <a:spLocks noChangeShapeType="1"/>
          </p:cNvSpPr>
          <p:nvPr/>
        </p:nvSpPr>
        <p:spPr bwMode="auto">
          <a:xfrm flipV="1">
            <a:off x="5634038" y="5454650"/>
            <a:ext cx="1587" cy="4318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0193" name="Line 25"/>
          <p:cNvSpPr>
            <a:spLocks noChangeShapeType="1"/>
          </p:cNvSpPr>
          <p:nvPr/>
        </p:nvSpPr>
        <p:spPr bwMode="auto">
          <a:xfrm>
            <a:off x="2135188" y="4818063"/>
            <a:ext cx="2222500" cy="63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0194" name="Line 26"/>
          <p:cNvSpPr>
            <a:spLocks noChangeShapeType="1"/>
          </p:cNvSpPr>
          <p:nvPr/>
        </p:nvSpPr>
        <p:spPr bwMode="auto">
          <a:xfrm flipV="1">
            <a:off x="6089650" y="4818063"/>
            <a:ext cx="1133475" cy="127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50195" name="Group 27"/>
          <p:cNvGrpSpPr>
            <a:grpSpLocks/>
          </p:cNvGrpSpPr>
          <p:nvPr/>
        </p:nvGrpSpPr>
        <p:grpSpPr bwMode="auto">
          <a:xfrm>
            <a:off x="7058025" y="4527550"/>
            <a:ext cx="857250" cy="1157288"/>
            <a:chOff x="4446" y="2648"/>
            <a:chExt cx="540" cy="729"/>
          </a:xfrm>
        </p:grpSpPr>
        <p:pic>
          <p:nvPicPr>
            <p:cNvPr id="50200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50201" name="Group 29"/>
            <p:cNvGrpSpPr>
              <a:grpSpLocks/>
            </p:cNvGrpSpPr>
            <p:nvPr/>
          </p:nvGrpSpPr>
          <p:grpSpPr bwMode="auto">
            <a:xfrm>
              <a:off x="4614" y="2766"/>
              <a:ext cx="301" cy="380"/>
              <a:chOff x="4614" y="2766"/>
              <a:chExt cx="301" cy="380"/>
            </a:xfrm>
          </p:grpSpPr>
          <p:grpSp>
            <p:nvGrpSpPr>
              <p:cNvPr id="50203" name="Group 30"/>
              <p:cNvGrpSpPr>
                <a:grpSpLocks/>
              </p:cNvGrpSpPr>
              <p:nvPr/>
            </p:nvGrpSpPr>
            <p:grpSpPr bwMode="auto">
              <a:xfrm>
                <a:off x="4614" y="2837"/>
                <a:ext cx="301" cy="309"/>
                <a:chOff x="4614" y="2837"/>
                <a:chExt cx="301" cy="309"/>
              </a:xfrm>
            </p:grpSpPr>
            <p:sp>
              <p:nvSpPr>
                <p:cNvPr id="5020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614" y="2837"/>
                  <a:ext cx="260" cy="25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FF0000"/>
                      </a:solidFill>
                      <a:latin typeface="Comic Sans MS" pitchFamily="64" charset="0"/>
                    </a:rPr>
                    <a:t>K </a:t>
                  </a:r>
                </a:p>
              </p:txBody>
            </p:sp>
            <p:sp>
              <p:nvSpPr>
                <p:cNvPr id="5020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721" y="2934"/>
                  <a:ext cx="195" cy="2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600">
                      <a:solidFill>
                        <a:srgbClr val="FF0000"/>
                      </a:solidFill>
                      <a:latin typeface="Comic Sans MS" pitchFamily="64" charset="0"/>
                    </a:rPr>
                    <a:t>B</a:t>
                  </a:r>
                </a:p>
              </p:txBody>
            </p:sp>
          </p:grpSp>
          <p:sp>
            <p:nvSpPr>
              <p:cNvPr id="50204" name="Text Box 33"/>
              <p:cNvSpPr txBox="1">
                <a:spLocks noChangeArrowheads="1"/>
              </p:cNvSpPr>
              <p:nvPr/>
            </p:nvSpPr>
            <p:spPr bwMode="auto">
              <a:xfrm>
                <a:off x="4730" y="2766"/>
                <a:ext cx="175" cy="2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FF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pic>
          <p:nvPicPr>
            <p:cNvPr id="50202" name="Picture 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1" y="3120"/>
              <a:ext cx="289" cy="1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50196" name="Text Box 35"/>
          <p:cNvSpPr txBox="1">
            <a:spLocks noChangeArrowheads="1"/>
          </p:cNvSpPr>
          <p:nvPr/>
        </p:nvSpPr>
        <p:spPr bwMode="auto">
          <a:xfrm>
            <a:off x="6319838" y="5461000"/>
            <a:ext cx="2824162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Πιστοποιητικό για το δημόσιο κλειδί του Μήτσου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έχει υπογραφεί από το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CA</a:t>
            </a:r>
          </a:p>
        </p:txBody>
      </p:sp>
      <p:grpSp>
        <p:nvGrpSpPr>
          <p:cNvPr id="50197" name="Group 11"/>
          <p:cNvGrpSpPr>
            <a:grpSpLocks/>
          </p:cNvGrpSpPr>
          <p:nvPr/>
        </p:nvGrpSpPr>
        <p:grpSpPr bwMode="auto">
          <a:xfrm>
            <a:off x="3929063" y="4395788"/>
            <a:ext cx="2743200" cy="955675"/>
            <a:chOff x="1935" y="2158"/>
            <a:chExt cx="1728" cy="602"/>
          </a:xfrm>
        </p:grpSpPr>
        <p:sp>
          <p:nvSpPr>
            <p:cNvPr id="50198" name="Rectangle 12"/>
            <p:cNvSpPr>
              <a:spLocks noChangeArrowheads="1"/>
            </p:cNvSpPr>
            <p:nvPr/>
          </p:nvSpPr>
          <p:spPr bwMode="auto">
            <a:xfrm>
              <a:off x="2205" y="2158"/>
              <a:ext cx="1215" cy="602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99" name="Text Box 13"/>
            <p:cNvSpPr txBox="1">
              <a:spLocks noChangeArrowheads="1"/>
            </p:cNvSpPr>
            <p:nvPr/>
          </p:nvSpPr>
          <p:spPr bwMode="auto">
            <a:xfrm>
              <a:off x="1935" y="2160"/>
              <a:ext cx="1728" cy="5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Ψηφιακή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υπογραφή</a:t>
              </a:r>
              <a:endParaRPr lang="en-US" sz="1800">
                <a:solidFill>
                  <a:srgbClr val="FFFFFF"/>
                </a:solidFill>
                <a:latin typeface="Comic Sans MS" pitchFamily="64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FFFF"/>
                  </a:solidFill>
                  <a:latin typeface="Comic Sans MS" pitchFamily="64" charset="0"/>
                </a:rPr>
                <a:t>(</a:t>
              </a: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κρυπτογράφηση)</a:t>
              </a:r>
              <a:endParaRPr lang="en-US" sz="1800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2"/>
          <p:cNvSpPr>
            <a:spLocks noChangeShapeType="1"/>
          </p:cNvSpPr>
          <p:nvPr/>
        </p:nvSpPr>
        <p:spPr bwMode="auto">
          <a:xfrm flipV="1">
            <a:off x="5248275" y="3884613"/>
            <a:ext cx="1133475" cy="127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Αρχή πιστοποίησης</a:t>
            </a:r>
            <a:endParaRPr lang="en-US" sz="3600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875" y="1281113"/>
            <a:ext cx="7727950" cy="46482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smtClean="0"/>
              <a:t>Όταν η Σούλα θέλει το δημόσιο κλειδί του</a:t>
            </a:r>
            <a:r>
              <a:rPr lang="en-US" sz="2400" smtClean="0"/>
              <a:t> </a:t>
            </a:r>
            <a:r>
              <a:rPr lang="el-GR" sz="2400" smtClean="0"/>
              <a:t>Μήτσου</a:t>
            </a:r>
            <a:r>
              <a:rPr lang="en-US" sz="2400" smtClean="0"/>
              <a:t>: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rgbClr val="FF0000"/>
                </a:solidFill>
              </a:rPr>
              <a:t>Αποκτά το πιστοποιητικό του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l-GR" smtClean="0">
                <a:solidFill>
                  <a:srgbClr val="FF0000"/>
                </a:solidFill>
              </a:rPr>
              <a:t>Μήτσου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rgbClr val="FF0000"/>
                </a:solidFill>
              </a:rPr>
              <a:t>Εφαρμόζει το δημόσιο κλειδί της αρχής πιστοποίησης στο πιστοποιητικό του Μήτσου, ανακτά το δημόσιο κλειδί του Μήτσου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5241925"/>
            <a:ext cx="938212" cy="74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6897688" y="3467100"/>
            <a:ext cx="960437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Δημόσιο κλειδί του Μήτσου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413" y="3595688"/>
            <a:ext cx="458787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1208" name="Group 6"/>
          <p:cNvGrpSpPr>
            <a:grpSpLocks/>
          </p:cNvGrpSpPr>
          <p:nvPr/>
        </p:nvGrpSpPr>
        <p:grpSpPr bwMode="auto">
          <a:xfrm>
            <a:off x="6389688" y="3830638"/>
            <a:ext cx="506412" cy="608012"/>
            <a:chOff x="4025" y="2413"/>
            <a:chExt cx="319" cy="383"/>
          </a:xfrm>
        </p:grpSpPr>
        <p:grpSp>
          <p:nvGrpSpPr>
            <p:cNvPr id="51228" name="Group 7"/>
            <p:cNvGrpSpPr>
              <a:grpSpLocks/>
            </p:cNvGrpSpPr>
            <p:nvPr/>
          </p:nvGrpSpPr>
          <p:grpSpPr bwMode="auto">
            <a:xfrm>
              <a:off x="4025" y="2484"/>
              <a:ext cx="319" cy="312"/>
              <a:chOff x="4025" y="2484"/>
              <a:chExt cx="319" cy="312"/>
            </a:xfrm>
          </p:grpSpPr>
          <p:sp>
            <p:nvSpPr>
              <p:cNvPr id="51230" name="Text Box 8"/>
              <p:cNvSpPr txBox="1">
                <a:spLocks noChangeArrowheads="1"/>
              </p:cNvSpPr>
              <p:nvPr/>
            </p:nvSpPr>
            <p:spPr bwMode="auto">
              <a:xfrm>
                <a:off x="4025" y="2484"/>
                <a:ext cx="26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4" charset="0"/>
                  </a:rPr>
                  <a:t>K </a:t>
                </a:r>
              </a:p>
            </p:txBody>
          </p:sp>
          <p:sp>
            <p:nvSpPr>
              <p:cNvPr id="51231" name="Text Box 9"/>
              <p:cNvSpPr txBox="1">
                <a:spLocks noChangeArrowheads="1"/>
              </p:cNvSpPr>
              <p:nvPr/>
            </p:nvSpPr>
            <p:spPr bwMode="auto">
              <a:xfrm>
                <a:off x="4115" y="2581"/>
                <a:ext cx="229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600">
                    <a:solidFill>
                      <a:srgbClr val="FF0000"/>
                    </a:solidFill>
                    <a:latin typeface="Comic Sans MS" pitchFamily="64" charset="0"/>
                  </a:rPr>
                  <a:t>Μ</a:t>
                </a:r>
                <a:endParaRPr lang="en-US" sz="16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</p:grpSp>
        <p:sp>
          <p:nvSpPr>
            <p:cNvPr id="51229" name="Text Box 10"/>
            <p:cNvSpPr txBox="1">
              <a:spLocks noChangeArrowheads="1"/>
            </p:cNvSpPr>
            <p:nvPr/>
          </p:nvSpPr>
          <p:spPr bwMode="auto">
            <a:xfrm>
              <a:off x="4141" y="2413"/>
              <a:ext cx="175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grpSp>
        <p:nvGrpSpPr>
          <p:cNvPr id="51209" name="Group 11"/>
          <p:cNvGrpSpPr>
            <a:grpSpLocks/>
          </p:cNvGrpSpPr>
          <p:nvPr/>
        </p:nvGrpSpPr>
        <p:grpSpPr bwMode="auto">
          <a:xfrm>
            <a:off x="3214688" y="3425825"/>
            <a:ext cx="2743200" cy="955675"/>
            <a:chOff x="2025" y="2158"/>
            <a:chExt cx="1728" cy="602"/>
          </a:xfrm>
        </p:grpSpPr>
        <p:sp>
          <p:nvSpPr>
            <p:cNvPr id="51226" name="Rectangle 12"/>
            <p:cNvSpPr>
              <a:spLocks noChangeArrowheads="1"/>
            </p:cNvSpPr>
            <p:nvPr/>
          </p:nvSpPr>
          <p:spPr bwMode="auto">
            <a:xfrm>
              <a:off x="2160" y="2158"/>
              <a:ext cx="1395" cy="602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227" name="Text Box 13"/>
            <p:cNvSpPr txBox="1">
              <a:spLocks noChangeArrowheads="1"/>
            </p:cNvSpPr>
            <p:nvPr/>
          </p:nvSpPr>
          <p:spPr bwMode="auto">
            <a:xfrm>
              <a:off x="2025" y="2160"/>
              <a:ext cx="1728" cy="5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Ψηφιακή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υπογραφή</a:t>
              </a:r>
              <a:endParaRPr lang="en-US" sz="1800">
                <a:solidFill>
                  <a:srgbClr val="FFFFFF"/>
                </a:solidFill>
                <a:latin typeface="Comic Sans MS" pitchFamily="64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FFFF"/>
                  </a:solidFill>
                  <a:latin typeface="Comic Sans MS" pitchFamily="64" charset="0"/>
                </a:rPr>
                <a:t>(</a:t>
              </a:r>
              <a:r>
                <a:rPr lang="el-GR" sz="1800">
                  <a:solidFill>
                    <a:srgbClr val="FFFFFF"/>
                  </a:solidFill>
                  <a:latin typeface="Comic Sans MS" pitchFamily="64" charset="0"/>
                </a:rPr>
                <a:t>αποκρυπτογράφηση)</a:t>
              </a:r>
              <a:endParaRPr lang="en-US" sz="1800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</p:grpSp>
      <p:sp>
        <p:nvSpPr>
          <p:cNvPr id="51210" name="Text Box 14"/>
          <p:cNvSpPr txBox="1">
            <a:spLocks noChangeArrowheads="1"/>
          </p:cNvSpPr>
          <p:nvPr/>
        </p:nvSpPr>
        <p:spPr bwMode="auto">
          <a:xfrm>
            <a:off x="2897188" y="4699000"/>
            <a:ext cx="14605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Δημόσιο κλειδί </a:t>
            </a:r>
            <a:r>
              <a:rPr lang="en-US" sz="1600">
                <a:solidFill>
                  <a:srgbClr val="000000"/>
                </a:solidFill>
                <a:latin typeface="Comic Sans MS" pitchFamily="64" charset="0"/>
              </a:rPr>
              <a:t>CA</a:t>
            </a:r>
          </a:p>
        </p:txBody>
      </p:sp>
      <p:pic>
        <p:nvPicPr>
          <p:cNvPr id="512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88" y="4533900"/>
            <a:ext cx="458787" cy="23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1212" name="Group 16"/>
          <p:cNvGrpSpPr>
            <a:grpSpLocks/>
          </p:cNvGrpSpPr>
          <p:nvPr/>
        </p:nvGrpSpPr>
        <p:grpSpPr bwMode="auto">
          <a:xfrm>
            <a:off x="4786313" y="4810125"/>
            <a:ext cx="620712" cy="477838"/>
            <a:chOff x="3015" y="3030"/>
            <a:chExt cx="391" cy="301"/>
          </a:xfrm>
        </p:grpSpPr>
        <p:sp>
          <p:nvSpPr>
            <p:cNvPr id="51224" name="Text Box 17"/>
            <p:cNvSpPr txBox="1">
              <a:spLocks noChangeArrowheads="1"/>
            </p:cNvSpPr>
            <p:nvPr/>
          </p:nvSpPr>
          <p:spPr bwMode="auto">
            <a:xfrm>
              <a:off x="3015" y="3030"/>
              <a:ext cx="26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Comic Sans MS" pitchFamily="64" charset="0"/>
                </a:rPr>
                <a:t>K </a:t>
              </a:r>
            </a:p>
          </p:txBody>
        </p:sp>
        <p:sp>
          <p:nvSpPr>
            <p:cNvPr id="51225" name="Text Box 18"/>
            <p:cNvSpPr txBox="1">
              <a:spLocks noChangeArrowheads="1"/>
            </p:cNvSpPr>
            <p:nvPr/>
          </p:nvSpPr>
          <p:spPr bwMode="auto">
            <a:xfrm>
              <a:off x="3124" y="3119"/>
              <a:ext cx="284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0000"/>
                  </a:solidFill>
                  <a:latin typeface="Comic Sans MS" pitchFamily="64" charset="0"/>
                </a:rPr>
                <a:t>CA</a:t>
              </a:r>
            </a:p>
          </p:txBody>
        </p:sp>
      </p:grpSp>
      <p:sp>
        <p:nvSpPr>
          <p:cNvPr id="51213" name="Text Box 19"/>
          <p:cNvSpPr txBox="1">
            <a:spLocks noChangeArrowheads="1"/>
          </p:cNvSpPr>
          <p:nvPr/>
        </p:nvSpPr>
        <p:spPr bwMode="auto">
          <a:xfrm>
            <a:off x="4960938" y="4645025"/>
            <a:ext cx="327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+</a:t>
            </a:r>
          </a:p>
        </p:txBody>
      </p:sp>
      <p:sp>
        <p:nvSpPr>
          <p:cNvPr id="51214" name="Line 20"/>
          <p:cNvSpPr>
            <a:spLocks noChangeShapeType="1"/>
          </p:cNvSpPr>
          <p:nvPr/>
        </p:nvSpPr>
        <p:spPr bwMode="auto">
          <a:xfrm flipV="1">
            <a:off x="4603750" y="4448175"/>
            <a:ext cx="1588" cy="896938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15" name="Line 21"/>
          <p:cNvSpPr>
            <a:spLocks noChangeShapeType="1"/>
          </p:cNvSpPr>
          <p:nvPr/>
        </p:nvSpPr>
        <p:spPr bwMode="auto">
          <a:xfrm>
            <a:off x="1785938" y="3857625"/>
            <a:ext cx="1627187" cy="63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51216" name="Group 23"/>
          <p:cNvGrpSpPr>
            <a:grpSpLocks/>
          </p:cNvGrpSpPr>
          <p:nvPr/>
        </p:nvGrpSpPr>
        <p:grpSpPr bwMode="auto">
          <a:xfrm>
            <a:off x="1558925" y="3305175"/>
            <a:ext cx="858838" cy="1158875"/>
            <a:chOff x="982" y="2082"/>
            <a:chExt cx="541" cy="730"/>
          </a:xfrm>
        </p:grpSpPr>
        <p:pic>
          <p:nvPicPr>
            <p:cNvPr id="51217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82" y="2082"/>
              <a:ext cx="541" cy="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51218" name="Group 25"/>
            <p:cNvGrpSpPr>
              <a:grpSpLocks/>
            </p:cNvGrpSpPr>
            <p:nvPr/>
          </p:nvGrpSpPr>
          <p:grpSpPr bwMode="auto">
            <a:xfrm>
              <a:off x="1150" y="2200"/>
              <a:ext cx="319" cy="383"/>
              <a:chOff x="1150" y="2200"/>
              <a:chExt cx="319" cy="383"/>
            </a:xfrm>
          </p:grpSpPr>
          <p:grpSp>
            <p:nvGrpSpPr>
              <p:cNvPr id="51220" name="Group 26"/>
              <p:cNvGrpSpPr>
                <a:grpSpLocks/>
              </p:cNvGrpSpPr>
              <p:nvPr/>
            </p:nvGrpSpPr>
            <p:grpSpPr bwMode="auto">
              <a:xfrm>
                <a:off x="1150" y="2271"/>
                <a:ext cx="319" cy="312"/>
                <a:chOff x="1150" y="2271"/>
                <a:chExt cx="319" cy="312"/>
              </a:xfrm>
            </p:grpSpPr>
            <p:sp>
              <p:nvSpPr>
                <p:cNvPr id="5122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150" y="2271"/>
                  <a:ext cx="260" cy="25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FF0000"/>
                      </a:solidFill>
                      <a:latin typeface="Comic Sans MS" pitchFamily="64" charset="0"/>
                    </a:rPr>
                    <a:t>K </a:t>
                  </a:r>
                </a:p>
              </p:txBody>
            </p:sp>
            <p:sp>
              <p:nvSpPr>
                <p:cNvPr id="5122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240" y="2368"/>
                  <a:ext cx="229" cy="21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l-GR" sz="1600">
                      <a:solidFill>
                        <a:srgbClr val="FF0000"/>
                      </a:solidFill>
                      <a:latin typeface="Comic Sans MS" pitchFamily="64" charset="0"/>
                    </a:rPr>
                    <a:t>Μ</a:t>
                  </a:r>
                  <a:endParaRPr lang="en-US" sz="1600">
                    <a:solidFill>
                      <a:srgbClr val="FF0000"/>
                    </a:solidFill>
                    <a:latin typeface="Comic Sans MS" pitchFamily="64" charset="0"/>
                  </a:endParaRPr>
                </a:p>
              </p:txBody>
            </p:sp>
          </p:grpSp>
          <p:sp>
            <p:nvSpPr>
              <p:cNvPr id="51221" name="Text Box 29"/>
              <p:cNvSpPr txBox="1">
                <a:spLocks noChangeArrowheads="1"/>
              </p:cNvSpPr>
              <p:nvPr/>
            </p:nvSpPr>
            <p:spPr bwMode="auto">
              <a:xfrm>
                <a:off x="1266" y="2200"/>
                <a:ext cx="175" cy="2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FF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pic>
          <p:nvPicPr>
            <p:cNvPr id="51219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7" y="2554"/>
              <a:ext cx="289" cy="1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smtClean="0"/>
              <a:t>Ένα πιστοποιητικό περιέχει</a:t>
            </a:r>
            <a:r>
              <a:rPr lang="en-US" sz="3200" smtClean="0"/>
              <a:t>: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8950" y="1071563"/>
            <a:ext cx="8154988" cy="1266825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Serial number (</a:t>
            </a:r>
            <a:r>
              <a:rPr lang="el-GR" sz="2400" smtClean="0"/>
              <a:t>μοναδικό για τον εκδότη</a:t>
            </a:r>
            <a:r>
              <a:rPr lang="en-US" sz="2400" smtClean="0"/>
              <a:t>)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smtClean="0"/>
              <a:t>Πληροφορίες για τον κάτοχο του πιστοποιητικού, όπως αλγόριθμοι και κλειδιά</a:t>
            </a:r>
            <a:r>
              <a:rPr lang="en-US" sz="2400" smtClean="0"/>
              <a:t> (</a:t>
            </a:r>
            <a:r>
              <a:rPr lang="el-GR" sz="2400" smtClean="0"/>
              <a:t>δε φαίνονται στο σχήμα</a:t>
            </a:r>
            <a:r>
              <a:rPr lang="en-US" sz="2400" smtClean="0"/>
              <a:t>)</a:t>
            </a:r>
          </a:p>
        </p:txBody>
      </p:sp>
      <p:grpSp>
        <p:nvGrpSpPr>
          <p:cNvPr id="52228" name="Group 3"/>
          <p:cNvGrpSpPr>
            <a:grpSpLocks/>
          </p:cNvGrpSpPr>
          <p:nvPr/>
        </p:nvGrpSpPr>
        <p:grpSpPr bwMode="auto">
          <a:xfrm>
            <a:off x="420688" y="2676525"/>
            <a:ext cx="5491162" cy="3927475"/>
            <a:chOff x="265" y="1686"/>
            <a:chExt cx="3459" cy="2474"/>
          </a:xfrm>
        </p:grpSpPr>
        <p:pic>
          <p:nvPicPr>
            <p:cNvPr id="522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" y="1686"/>
              <a:ext cx="3460" cy="2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2237" name="Text Box 5"/>
            <p:cNvSpPr txBox="1">
              <a:spLocks noChangeArrowheads="1"/>
            </p:cNvSpPr>
            <p:nvPr/>
          </p:nvSpPr>
          <p:spPr bwMode="auto">
            <a:xfrm>
              <a:off x="265" y="1686"/>
              <a:ext cx="3460" cy="2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6364288" y="2317750"/>
            <a:ext cx="2565400" cy="1265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Πληροφορίες για τον εκδότη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Έγκυρες ημερομηνίες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Ψηφιακή υπογραφή του εκδότη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52230" name="Freeform 7"/>
          <p:cNvSpPr>
            <a:spLocks/>
          </p:cNvSpPr>
          <p:nvPr/>
        </p:nvSpPr>
        <p:spPr bwMode="auto">
          <a:xfrm>
            <a:off x="133350" y="1495425"/>
            <a:ext cx="534988" cy="2308225"/>
          </a:xfrm>
          <a:custGeom>
            <a:avLst/>
            <a:gdLst>
              <a:gd name="T0" fmla="*/ 2147483647 w 337"/>
              <a:gd name="T1" fmla="*/ 0 h 1454"/>
              <a:gd name="T2" fmla="*/ 2147483647 w 337"/>
              <a:gd name="T3" fmla="*/ 0 h 1454"/>
              <a:gd name="T4" fmla="*/ 0 w 337"/>
              <a:gd name="T5" fmla="*/ 2147483647 h 1454"/>
              <a:gd name="T6" fmla="*/ 2147483647 w 337"/>
              <a:gd name="T7" fmla="*/ 2147483647 h 1454"/>
              <a:gd name="T8" fmla="*/ 0 60000 65536"/>
              <a:gd name="T9" fmla="*/ 0 60000 65536"/>
              <a:gd name="T10" fmla="*/ 0 60000 65536"/>
              <a:gd name="T11" fmla="*/ 0 60000 65536"/>
              <a:gd name="T12" fmla="*/ 0 w 337"/>
              <a:gd name="T13" fmla="*/ 0 h 1454"/>
              <a:gd name="T14" fmla="*/ 337 w 337"/>
              <a:gd name="T15" fmla="*/ 1454 h 1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7" h="1454">
                <a:moveTo>
                  <a:pt x="337" y="0"/>
                </a:moveTo>
                <a:lnTo>
                  <a:pt x="7" y="0"/>
                </a:lnTo>
                <a:lnTo>
                  <a:pt x="0" y="1454"/>
                </a:lnTo>
                <a:lnTo>
                  <a:pt x="145" y="1453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1" name="Oval 8"/>
          <p:cNvSpPr>
            <a:spLocks noChangeArrowheads="1"/>
          </p:cNvSpPr>
          <p:nvPr/>
        </p:nvSpPr>
        <p:spPr bwMode="auto">
          <a:xfrm>
            <a:off x="2714625" y="1517650"/>
            <a:ext cx="2743200" cy="482600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 flipH="1">
            <a:off x="2297113" y="2057400"/>
            <a:ext cx="561975" cy="107315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 flipH="1">
            <a:off x="5235575" y="2562225"/>
            <a:ext cx="1320800" cy="55403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 flipH="1">
            <a:off x="4867275" y="3767138"/>
            <a:ext cx="1685925" cy="117475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 flipH="1" flipV="1">
            <a:off x="2122488" y="4092575"/>
            <a:ext cx="4414837" cy="10953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/>
              <a:t>Ασφάλεια Δικτύων</a:t>
            </a:r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Τι είναι η ασφ</a:t>
            </a:r>
            <a:r>
              <a:rPr lang="el-GR" smtClean="0">
                <a:solidFill>
                  <a:schemeClr val="tx1"/>
                </a:solidFill>
              </a:rPr>
              <a:t>ά</a:t>
            </a:r>
            <a:r>
              <a:rPr lang="en-US" smtClean="0">
                <a:solidFill>
                  <a:schemeClr val="tx1"/>
                </a:solidFill>
              </a:rPr>
              <a:t>λεια δικτύων;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Αρχές κρυπτογραφίας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</a:t>
            </a:r>
            <a:r>
              <a:rPr lang="el-GR" smtClean="0">
                <a:solidFill>
                  <a:schemeClr val="tx1"/>
                </a:solidFill>
              </a:rPr>
              <a:t>κεραιότητα μηνύματος</a:t>
            </a:r>
            <a:endParaRPr lang="en-US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rgbClr val="FF0000"/>
                </a:solidFill>
              </a:rPr>
              <a:t>Αυθεντικοποίηση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το </a:t>
            </a:r>
            <a:r>
              <a:rPr lang="en-US" smtClean="0"/>
              <a:t>e-mail</a:t>
            </a:r>
            <a:endParaRPr lang="el-GR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συνδέσεις </a:t>
            </a:r>
            <a:r>
              <a:rPr lang="en-US" smtClean="0"/>
              <a:t>TCP: SSL</a:t>
            </a:r>
            <a:endParaRPr lang="el-GR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Ασφάλεια επιπέδου δικτύου</a:t>
            </a:r>
            <a:r>
              <a:rPr lang="en-US" smtClean="0"/>
              <a:t>: IPsec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ασύρματα τοπικά δίκτυα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Firewalls </a:t>
            </a:r>
            <a:r>
              <a:rPr lang="el-GR" smtClean="0"/>
              <a:t>και </a:t>
            </a:r>
            <a:r>
              <a:rPr lang="en-US" smtClean="0"/>
              <a:t>IDS</a:t>
            </a:r>
            <a:endParaRPr lang="en-US" smtClean="0">
              <a:solidFill>
                <a:srgbClr val="FF0000"/>
              </a:solidFill>
            </a:endParaRPr>
          </a:p>
          <a:p>
            <a:pPr marL="341313" indent="-341313">
              <a:buSzPct val="69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Αυθεντικοποίηση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966788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u="sng" smtClean="0">
                <a:solidFill>
                  <a:srgbClr val="FF0000"/>
                </a:solidFill>
              </a:rPr>
              <a:t>Στόχος:</a:t>
            </a:r>
            <a:r>
              <a:rPr lang="en-US" smtClean="0"/>
              <a:t> Ο </a:t>
            </a:r>
            <a:r>
              <a:rPr lang="el-GR" smtClean="0"/>
              <a:t>Μήτσος </a:t>
            </a:r>
            <a:r>
              <a:rPr lang="en-US" smtClean="0"/>
              <a:t>θέλει απ</a:t>
            </a:r>
            <a:r>
              <a:rPr lang="el-GR" smtClean="0"/>
              <a:t>ό</a:t>
            </a:r>
            <a:r>
              <a:rPr lang="en-US" smtClean="0"/>
              <a:t> την </a:t>
            </a:r>
            <a:r>
              <a:rPr lang="el-GR" smtClean="0"/>
              <a:t>Σούλα</a:t>
            </a:r>
            <a:r>
              <a:rPr lang="en-US" smtClean="0"/>
              <a:t> να του ”αποδείξει” την ταυτ</a:t>
            </a:r>
            <a:r>
              <a:rPr lang="el-GR" smtClean="0"/>
              <a:t>ό</a:t>
            </a:r>
            <a:r>
              <a:rPr lang="en-US" smtClean="0"/>
              <a:t>τητ</a:t>
            </a:r>
            <a:r>
              <a:rPr lang="el-GR" smtClean="0"/>
              <a:t>ά</a:t>
            </a:r>
            <a:r>
              <a:rPr lang="en-US" smtClean="0"/>
              <a:t> της.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19063" y="2654300"/>
            <a:ext cx="69183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l-GR" u="sng">
                <a:solidFill>
                  <a:srgbClr val="FF0000"/>
                </a:solidFill>
                <a:latin typeface="Comic Sans MS" pitchFamily="64" charset="0"/>
              </a:rPr>
              <a:t>πρωτόκολλο </a:t>
            </a: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ap1.0: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Η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λέει “Είμαι η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200650" y="4135438"/>
            <a:ext cx="2917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Σενάριο Αποτυχίας;</a:t>
            </a:r>
          </a:p>
        </p:txBody>
      </p:sp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8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81" name="Line 8"/>
          <p:cNvSpPr>
            <a:spLocks noChangeShapeType="1"/>
          </p:cNvSpPr>
          <p:nvPr/>
        </p:nvSpPr>
        <p:spPr bwMode="auto">
          <a:xfrm>
            <a:off x="1490663" y="4248150"/>
            <a:ext cx="18700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4282" name="Text Box 9"/>
          <p:cNvSpPr txBox="1">
            <a:spLocks noChangeArrowheads="1"/>
          </p:cNvSpPr>
          <p:nvPr/>
        </p:nvSpPr>
        <p:spPr bwMode="auto">
          <a:xfrm>
            <a:off x="1236663" y="3749675"/>
            <a:ext cx="23225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“Είμαι η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Αυθεντικοποίηση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966788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u="sng" smtClean="0">
                <a:solidFill>
                  <a:srgbClr val="FF0000"/>
                </a:solidFill>
              </a:rPr>
              <a:t>Στόχος:</a:t>
            </a:r>
            <a:r>
              <a:rPr lang="en-US" smtClean="0"/>
              <a:t> Ο </a:t>
            </a:r>
            <a:r>
              <a:rPr lang="el-GR" smtClean="0"/>
              <a:t>Μήτσος </a:t>
            </a:r>
            <a:r>
              <a:rPr lang="en-US" smtClean="0"/>
              <a:t>θέλει απ</a:t>
            </a:r>
            <a:r>
              <a:rPr lang="el-GR" smtClean="0"/>
              <a:t>ό</a:t>
            </a:r>
            <a:r>
              <a:rPr lang="en-US" smtClean="0"/>
              <a:t> την </a:t>
            </a:r>
            <a:r>
              <a:rPr lang="el-GR" smtClean="0"/>
              <a:t>Σούλα</a:t>
            </a:r>
            <a:r>
              <a:rPr lang="en-US" smtClean="0"/>
              <a:t> να του ”αποδείξει” την ταυτ</a:t>
            </a:r>
            <a:r>
              <a:rPr lang="el-GR" smtClean="0"/>
              <a:t>ό</a:t>
            </a:r>
            <a:r>
              <a:rPr lang="en-US" smtClean="0"/>
              <a:t>τητ</a:t>
            </a:r>
            <a:r>
              <a:rPr lang="el-GR" smtClean="0"/>
              <a:t>ά</a:t>
            </a:r>
            <a:r>
              <a:rPr lang="en-US" smtClean="0"/>
              <a:t> της.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431800" y="2654300"/>
            <a:ext cx="69167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FF0000"/>
                </a:solidFill>
                <a:latin typeface="Comic Sans MS" pitchFamily="64" charset="0"/>
              </a:rPr>
              <a:t>πρωτόκολλο</a:t>
            </a: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 ap1.0: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Η Σούλα λέει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“Είμαι η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407025" y="3786188"/>
            <a:ext cx="3522663" cy="230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Σε ένα δίκτυο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,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Ο Μήτσος δεν «βλέπει»την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έτσι η Λαμόγια απλά δηλώνει ότι αυτή είναι η Σούλα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305" name="Line 8"/>
          <p:cNvSpPr>
            <a:spLocks noChangeShapeType="1"/>
          </p:cNvSpPr>
          <p:nvPr/>
        </p:nvSpPr>
        <p:spPr bwMode="auto">
          <a:xfrm flipV="1">
            <a:off x="2784475" y="4471988"/>
            <a:ext cx="773113" cy="10302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5306" name="Text Box 9"/>
          <p:cNvSpPr txBox="1">
            <a:spLocks noChangeArrowheads="1"/>
          </p:cNvSpPr>
          <p:nvPr/>
        </p:nvSpPr>
        <p:spPr bwMode="auto">
          <a:xfrm>
            <a:off x="2963863" y="5002213"/>
            <a:ext cx="23225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“Είμαι η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Τι είναι η ασφάλεια δικτύων;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862513"/>
          </a:xfrm>
        </p:spPr>
        <p:txBody>
          <a:bodyPr/>
          <a:lstStyle/>
          <a:p>
            <a:pPr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200" smtClean="0">
                <a:solidFill>
                  <a:srgbClr val="FF0000"/>
                </a:solidFill>
              </a:rPr>
              <a:t>Εμπιστευτικότητα:</a:t>
            </a:r>
            <a:r>
              <a:rPr lang="en-US" sz="2200" smtClean="0"/>
              <a:t> μόνο ο αποστολέας και ο παραλήπτης θα πρέπει να διαβ</a:t>
            </a:r>
            <a:r>
              <a:rPr lang="el-GR" sz="2200" smtClean="0"/>
              <a:t>ά</a:t>
            </a:r>
            <a:r>
              <a:rPr lang="en-US" sz="2200" smtClean="0"/>
              <a:t>σουν το περιεχόμενο του μηνύματος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200" smtClean="0"/>
              <a:t>Ο αποστολέας κρυπτογραφεί το μ</a:t>
            </a:r>
            <a:r>
              <a:rPr lang="el-GR" sz="2200" smtClean="0"/>
              <a:t>ή</a:t>
            </a:r>
            <a:r>
              <a:rPr lang="en-US" sz="2200" smtClean="0"/>
              <a:t>νυμα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200" smtClean="0"/>
              <a:t>Ο </a:t>
            </a:r>
            <a:r>
              <a:rPr lang="el-GR" sz="2200" smtClean="0"/>
              <a:t>παραλήπτης απο</a:t>
            </a:r>
            <a:r>
              <a:rPr lang="en-US" sz="2200" smtClean="0"/>
              <a:t>κρυπτογραφεί το μ</a:t>
            </a:r>
            <a:r>
              <a:rPr lang="el-GR" sz="2200" smtClean="0"/>
              <a:t>ή</a:t>
            </a:r>
            <a:r>
              <a:rPr lang="en-US" sz="2200" smtClean="0"/>
              <a:t>νυμα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200" smtClean="0">
                <a:solidFill>
                  <a:srgbClr val="FF0000"/>
                </a:solidFill>
              </a:rPr>
              <a:t>Αυθεντικοποίηση</a:t>
            </a:r>
            <a:r>
              <a:rPr lang="en-US" sz="2200" smtClean="0">
                <a:solidFill>
                  <a:srgbClr val="FF0000"/>
                </a:solidFill>
              </a:rPr>
              <a:t>:</a:t>
            </a:r>
            <a:r>
              <a:rPr lang="en-US" sz="2200" smtClean="0"/>
              <a:t> </a:t>
            </a:r>
            <a:r>
              <a:rPr lang="el-GR" sz="2200" smtClean="0"/>
              <a:t>αποστολέας και παραλήπτης θέλουν να εξακριβώσουν ο ένας την ταυτότητα του άλλου</a:t>
            </a:r>
            <a:endParaRPr lang="en-US" sz="2200" smtClean="0"/>
          </a:p>
          <a:p>
            <a:pPr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200" smtClean="0">
                <a:solidFill>
                  <a:srgbClr val="FF0000"/>
                </a:solidFill>
              </a:rPr>
              <a:t>Ακεραιότητα μηνύματος</a:t>
            </a:r>
            <a:r>
              <a:rPr lang="en-US" sz="2200" smtClean="0">
                <a:solidFill>
                  <a:srgbClr val="FF0000"/>
                </a:solidFill>
              </a:rPr>
              <a:t>:</a:t>
            </a:r>
            <a:r>
              <a:rPr lang="en-US" sz="2200" smtClean="0"/>
              <a:t> </a:t>
            </a:r>
            <a:r>
              <a:rPr lang="el-GR" sz="2200" smtClean="0"/>
              <a:t>αποστολέας και παραλήπτης θέλουν να διαβεβαιωθούν ότι τα μηνύματα δεν τροποποιήθηκαν</a:t>
            </a:r>
            <a:r>
              <a:rPr lang="en-US" sz="2200" smtClean="0"/>
              <a:t> </a:t>
            </a:r>
            <a:r>
              <a:rPr lang="el-GR" sz="2200" smtClean="0"/>
              <a:t>(ή αν τροποποιήθηκαν να το αντιληφθούν)</a:t>
            </a:r>
            <a:endParaRPr lang="en-US" sz="2200" smtClean="0"/>
          </a:p>
          <a:p>
            <a:pPr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200" smtClean="0">
                <a:solidFill>
                  <a:srgbClr val="FF0000"/>
                </a:solidFill>
              </a:rPr>
              <a:t>Πρόσβαση και διαθεσιμότητα</a:t>
            </a:r>
            <a:r>
              <a:rPr lang="en-US" sz="2200" smtClean="0">
                <a:solidFill>
                  <a:srgbClr val="FF0000"/>
                </a:solidFill>
              </a:rPr>
              <a:t>:</a:t>
            </a:r>
            <a:r>
              <a:rPr lang="en-US" sz="2200" smtClean="0"/>
              <a:t> </a:t>
            </a:r>
            <a:r>
              <a:rPr lang="el-GR" sz="2200" smtClean="0"/>
              <a:t>οι υπηρεσίες πρέπει πάντα να είναι προσβάσιμες και διαθέσιμες στους τελικούς χρήστες</a:t>
            </a:r>
            <a:endParaRPr lang="en-US" sz="2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04788"/>
            <a:ext cx="7772400" cy="11906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Αυθεντικοποίηση: </a:t>
            </a:r>
            <a:r>
              <a:rPr lang="el-GR" sz="3600" smtClean="0"/>
              <a:t>ά</a:t>
            </a:r>
            <a:r>
              <a:rPr lang="en-US" sz="3600" smtClean="0"/>
              <a:t>λλη μια προσπ</a:t>
            </a:r>
            <a:r>
              <a:rPr lang="el-GR" sz="3600" smtClean="0"/>
              <a:t>ά</a:t>
            </a:r>
            <a:r>
              <a:rPr lang="en-US" sz="3600" smtClean="0"/>
              <a:t>θεια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-447675" y="1452563"/>
            <a:ext cx="9004300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FF0000"/>
                </a:solidFill>
                <a:latin typeface="Comic Sans MS" pitchFamily="64" charset="0"/>
              </a:rPr>
              <a:t>πρωτόκολλο</a:t>
            </a: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 ap2.0: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Η Σούλα λέει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“Είμαι η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μέσα σε ένα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IP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πακέτο το οποίο περιέχει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την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IP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διεύθυνση της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6032500" y="4113213"/>
            <a:ext cx="28813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Σενάριο αποτυχίας;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8" name="Line 7"/>
          <p:cNvSpPr>
            <a:spLocks noChangeShapeType="1"/>
          </p:cNvSpPr>
          <p:nvPr/>
        </p:nvSpPr>
        <p:spPr bwMode="auto">
          <a:xfrm>
            <a:off x="1238250" y="4262438"/>
            <a:ext cx="3798888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56329" name="Group 8"/>
          <p:cNvGrpSpPr>
            <a:grpSpLocks/>
          </p:cNvGrpSpPr>
          <p:nvPr/>
        </p:nvGrpSpPr>
        <p:grpSpPr bwMode="auto">
          <a:xfrm>
            <a:off x="1500188" y="3433763"/>
            <a:ext cx="3043237" cy="633412"/>
            <a:chOff x="945" y="2163"/>
            <a:chExt cx="1917" cy="399"/>
          </a:xfrm>
        </p:grpSpPr>
        <p:sp>
          <p:nvSpPr>
            <p:cNvPr id="56330" name="Rectangle 9"/>
            <p:cNvSpPr>
              <a:spLocks noChangeArrowheads="1"/>
            </p:cNvSpPr>
            <p:nvPr/>
          </p:nvSpPr>
          <p:spPr bwMode="auto">
            <a:xfrm>
              <a:off x="1001" y="2163"/>
              <a:ext cx="1799" cy="399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31" name="Text Box 10"/>
            <p:cNvSpPr txBox="1">
              <a:spLocks noChangeArrowheads="1"/>
            </p:cNvSpPr>
            <p:nvPr/>
          </p:nvSpPr>
          <p:spPr bwMode="auto">
            <a:xfrm>
              <a:off x="1750" y="2249"/>
              <a:ext cx="1112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Είμαι η </a:t>
              </a:r>
              <a:r>
                <a:rPr lang="el-GR" sz="2000">
                  <a:solidFill>
                    <a:srgbClr val="000000"/>
                  </a:solidFill>
                  <a:latin typeface="Comic Sans MS" pitchFamily="64" charset="0"/>
                </a:rPr>
                <a:t>Σούλα</a:t>
              </a:r>
              <a:endParaRPr lang="en-US" sz="20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56332" name="Text Box 11"/>
            <p:cNvSpPr txBox="1">
              <a:spLocks noChangeArrowheads="1"/>
            </p:cNvSpPr>
            <p:nvPr/>
          </p:nvSpPr>
          <p:spPr bwMode="auto">
            <a:xfrm>
              <a:off x="945" y="2165"/>
              <a:ext cx="919" cy="3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700">
                  <a:solidFill>
                    <a:srgbClr val="000000"/>
                  </a:solidFill>
                  <a:latin typeface="Comic Sans MS" pitchFamily="64" charset="0"/>
                </a:rPr>
                <a:t>IP </a:t>
              </a:r>
              <a:r>
                <a:rPr lang="el-GR" sz="1700">
                  <a:solidFill>
                    <a:srgbClr val="000000"/>
                  </a:solidFill>
                  <a:latin typeface="Comic Sans MS" pitchFamily="64" charset="0"/>
                </a:rPr>
                <a:t>διεύθυνση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700">
                  <a:solidFill>
                    <a:srgbClr val="000000"/>
                  </a:solidFill>
                  <a:latin typeface="Comic Sans MS" pitchFamily="64" charset="0"/>
                </a:rPr>
                <a:t>της Σούλας</a:t>
              </a:r>
              <a:endParaRPr lang="en-US" sz="17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56333" name="Line 12"/>
            <p:cNvSpPr>
              <a:spLocks noChangeShapeType="1"/>
            </p:cNvSpPr>
            <p:nvPr/>
          </p:nvSpPr>
          <p:spPr bwMode="auto">
            <a:xfrm>
              <a:off x="1799" y="2169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04788"/>
            <a:ext cx="7772400" cy="11906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Αυθεντικοποίηση: άλλη μια προσπάθεια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351588" y="3986213"/>
            <a:ext cx="2792412" cy="194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Η Λαμόγια απλά δημιουργεί ένα πακέτο με την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IP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διεύθυνση της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Σούλας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2925763" y="4260850"/>
            <a:ext cx="2111375" cy="12414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7352" name="Text Box 2"/>
          <p:cNvSpPr txBox="1">
            <a:spLocks noChangeArrowheads="1"/>
          </p:cNvSpPr>
          <p:nvPr/>
        </p:nvSpPr>
        <p:spPr bwMode="auto">
          <a:xfrm>
            <a:off x="-357188" y="1500188"/>
            <a:ext cx="9072563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FF0000"/>
                </a:solidFill>
                <a:latin typeface="Comic Sans MS" pitchFamily="64" charset="0"/>
              </a:rPr>
              <a:t>πρωτόκολλο </a:t>
            </a: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ap2.0: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Η Σούλα λέει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“Είμαι η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μέσα σε ένα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IP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πακέτο το οποίο περιέχει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την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IP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διεύθυνσή της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grpSp>
        <p:nvGrpSpPr>
          <p:cNvPr id="57353" name="Group 8"/>
          <p:cNvGrpSpPr>
            <a:grpSpLocks/>
          </p:cNvGrpSpPr>
          <p:nvPr/>
        </p:nvGrpSpPr>
        <p:grpSpPr bwMode="auto">
          <a:xfrm>
            <a:off x="3087688" y="4938713"/>
            <a:ext cx="3043237" cy="633412"/>
            <a:chOff x="945" y="2163"/>
            <a:chExt cx="1917" cy="399"/>
          </a:xfrm>
        </p:grpSpPr>
        <p:sp>
          <p:nvSpPr>
            <p:cNvPr id="57354" name="Rectangle 9"/>
            <p:cNvSpPr>
              <a:spLocks noChangeArrowheads="1"/>
            </p:cNvSpPr>
            <p:nvPr/>
          </p:nvSpPr>
          <p:spPr bwMode="auto">
            <a:xfrm>
              <a:off x="1001" y="2163"/>
              <a:ext cx="1799" cy="399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55" name="Text Box 10"/>
            <p:cNvSpPr txBox="1">
              <a:spLocks noChangeArrowheads="1"/>
            </p:cNvSpPr>
            <p:nvPr/>
          </p:nvSpPr>
          <p:spPr bwMode="auto">
            <a:xfrm>
              <a:off x="1750" y="2249"/>
              <a:ext cx="1112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Είμαι η </a:t>
              </a:r>
              <a:r>
                <a:rPr lang="el-GR" sz="2000">
                  <a:solidFill>
                    <a:srgbClr val="000000"/>
                  </a:solidFill>
                  <a:latin typeface="Comic Sans MS" pitchFamily="64" charset="0"/>
                </a:rPr>
                <a:t>Σούλα</a:t>
              </a:r>
              <a:endParaRPr lang="en-US" sz="20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57356" name="Text Box 11"/>
            <p:cNvSpPr txBox="1">
              <a:spLocks noChangeArrowheads="1"/>
            </p:cNvSpPr>
            <p:nvPr/>
          </p:nvSpPr>
          <p:spPr bwMode="auto">
            <a:xfrm>
              <a:off x="945" y="2165"/>
              <a:ext cx="919" cy="3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700">
                  <a:solidFill>
                    <a:srgbClr val="000000"/>
                  </a:solidFill>
                  <a:latin typeface="Comic Sans MS" pitchFamily="64" charset="0"/>
                </a:rPr>
                <a:t>IP </a:t>
              </a:r>
              <a:r>
                <a:rPr lang="el-GR" sz="1700">
                  <a:solidFill>
                    <a:srgbClr val="000000"/>
                  </a:solidFill>
                  <a:latin typeface="Comic Sans MS" pitchFamily="64" charset="0"/>
                </a:rPr>
                <a:t>διεύθυνση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700">
                  <a:solidFill>
                    <a:srgbClr val="000000"/>
                  </a:solidFill>
                  <a:latin typeface="Comic Sans MS" pitchFamily="64" charset="0"/>
                </a:rPr>
                <a:t>της Σούλας</a:t>
              </a:r>
              <a:endParaRPr lang="en-US" sz="17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57357" name="Line 12"/>
            <p:cNvSpPr>
              <a:spLocks noChangeShapeType="1"/>
            </p:cNvSpPr>
            <p:nvPr/>
          </p:nvSpPr>
          <p:spPr bwMode="auto">
            <a:xfrm>
              <a:off x="1799" y="2169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04788"/>
            <a:ext cx="7772400" cy="11906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Αυθεντικοποίηση: άλλη μια προσπάθεια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-481013" y="1428750"/>
            <a:ext cx="9482138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FF0000"/>
                </a:solidFill>
                <a:latin typeface="Comic Sans MS" pitchFamily="64" charset="0"/>
              </a:rPr>
              <a:t>πρωτόκολλο</a:t>
            </a: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 ap3.0: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Η</a:t>
            </a:r>
            <a:r>
              <a:rPr lang="el-GR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 λέει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“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είμαι η 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και στέλνει τον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κωδικό πρόσβασης της για να το αποδείξει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6032500" y="4549775"/>
            <a:ext cx="28813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Σενάριο αποτυχίας;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5325" y="3670300"/>
            <a:ext cx="812800" cy="83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6" name="Line 7"/>
          <p:cNvSpPr>
            <a:spLocks noChangeShapeType="1"/>
          </p:cNvSpPr>
          <p:nvPr/>
        </p:nvSpPr>
        <p:spPr bwMode="auto">
          <a:xfrm>
            <a:off x="1209675" y="4065588"/>
            <a:ext cx="4154488" cy="11112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58377" name="Group 8"/>
          <p:cNvGrpSpPr>
            <a:grpSpLocks/>
          </p:cNvGrpSpPr>
          <p:nvPr/>
        </p:nvGrpSpPr>
        <p:grpSpPr bwMode="auto">
          <a:xfrm>
            <a:off x="928688" y="3306763"/>
            <a:ext cx="4651375" cy="633412"/>
            <a:chOff x="585" y="2083"/>
            <a:chExt cx="2444" cy="399"/>
          </a:xfrm>
        </p:grpSpPr>
        <p:sp>
          <p:nvSpPr>
            <p:cNvPr id="58385" name="Rectangle 9"/>
            <p:cNvSpPr>
              <a:spLocks noChangeArrowheads="1"/>
            </p:cNvSpPr>
            <p:nvPr/>
          </p:nvSpPr>
          <p:spPr bwMode="auto">
            <a:xfrm>
              <a:off x="720" y="2083"/>
              <a:ext cx="2205" cy="399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6" name="Text Box 10"/>
            <p:cNvSpPr txBox="1">
              <a:spLocks noChangeArrowheads="1"/>
            </p:cNvSpPr>
            <p:nvPr/>
          </p:nvSpPr>
          <p:spPr bwMode="auto">
            <a:xfrm>
              <a:off x="2036" y="2160"/>
              <a:ext cx="99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είμαι η Σούλα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58387" name="Text Box 11"/>
            <p:cNvSpPr txBox="1">
              <a:spLocks noChangeArrowheads="1"/>
            </p:cNvSpPr>
            <p:nvPr/>
          </p:nvSpPr>
          <p:spPr bwMode="auto">
            <a:xfrm>
              <a:off x="585" y="2105"/>
              <a:ext cx="9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omic Sans MS" pitchFamily="64" charset="0"/>
                </a:rPr>
                <a:t>IP</a:t>
              </a: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 διεύθυνση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Σούλα</a:t>
              </a:r>
              <a:endParaRPr lang="en-US" sz="16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58388" name="Line 12"/>
            <p:cNvSpPr>
              <a:spLocks noChangeShapeType="1"/>
            </p:cNvSpPr>
            <p:nvPr/>
          </p:nvSpPr>
          <p:spPr bwMode="auto">
            <a:xfrm>
              <a:off x="1479" y="2089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389" name="Text Box 13"/>
            <p:cNvSpPr txBox="1">
              <a:spLocks noChangeArrowheads="1"/>
            </p:cNvSpPr>
            <p:nvPr/>
          </p:nvSpPr>
          <p:spPr bwMode="auto">
            <a:xfrm>
              <a:off x="1411" y="2097"/>
              <a:ext cx="778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Κωδικός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της Σούλας</a:t>
              </a:r>
              <a:endParaRPr lang="en-US" sz="16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58390" name="Line 14"/>
            <p:cNvSpPr>
              <a:spLocks noChangeShapeType="1"/>
            </p:cNvSpPr>
            <p:nvPr/>
          </p:nvSpPr>
          <p:spPr bwMode="auto">
            <a:xfrm>
              <a:off x="2115" y="2089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8378" name="Group 15"/>
          <p:cNvGrpSpPr>
            <a:grpSpLocks/>
          </p:cNvGrpSpPr>
          <p:nvPr/>
        </p:nvGrpSpPr>
        <p:grpSpPr bwMode="auto">
          <a:xfrm>
            <a:off x="2643188" y="4235450"/>
            <a:ext cx="1909762" cy="633413"/>
            <a:chOff x="1665" y="2668"/>
            <a:chExt cx="1203" cy="399"/>
          </a:xfrm>
        </p:grpSpPr>
        <p:sp>
          <p:nvSpPr>
            <p:cNvPr id="58382" name="Rectangle 16"/>
            <p:cNvSpPr>
              <a:spLocks noChangeArrowheads="1"/>
            </p:cNvSpPr>
            <p:nvPr/>
          </p:nvSpPr>
          <p:spPr bwMode="auto">
            <a:xfrm>
              <a:off x="1665" y="2668"/>
              <a:ext cx="1203" cy="399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3" name="Text Box 17"/>
            <p:cNvSpPr txBox="1">
              <a:spLocks noChangeArrowheads="1"/>
            </p:cNvSpPr>
            <p:nvPr/>
          </p:nvSpPr>
          <p:spPr bwMode="auto">
            <a:xfrm>
              <a:off x="2509" y="2742"/>
              <a:ext cx="3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OK</a:t>
              </a:r>
            </a:p>
          </p:txBody>
        </p:sp>
        <p:sp>
          <p:nvSpPr>
            <p:cNvPr id="58384" name="Line 19"/>
            <p:cNvSpPr>
              <a:spLocks noChangeShapeType="1"/>
            </p:cNvSpPr>
            <p:nvPr/>
          </p:nvSpPr>
          <p:spPr bwMode="auto">
            <a:xfrm>
              <a:off x="2461" y="2674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8379" name="Line 20"/>
          <p:cNvSpPr>
            <a:spLocks noChangeShapeType="1"/>
          </p:cNvSpPr>
          <p:nvPr/>
        </p:nvSpPr>
        <p:spPr bwMode="auto">
          <a:xfrm>
            <a:off x="5378450" y="3641725"/>
            <a:ext cx="5619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8380" name="Line 21"/>
          <p:cNvSpPr>
            <a:spLocks noChangeShapeType="1"/>
          </p:cNvSpPr>
          <p:nvPr/>
        </p:nvSpPr>
        <p:spPr bwMode="auto">
          <a:xfrm flipH="1">
            <a:off x="2214563" y="4551363"/>
            <a:ext cx="45561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8381" name="Rectangle 29"/>
          <p:cNvSpPr>
            <a:spLocks noChangeArrowheads="1"/>
          </p:cNvSpPr>
          <p:nvPr/>
        </p:nvSpPr>
        <p:spPr bwMode="auto">
          <a:xfrm>
            <a:off x="1000125" y="42735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Comic Sans MS" pitchFamily="64" charset="0"/>
              </a:rPr>
              <a:t>IP</a:t>
            </a: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 διεύθυνση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Σούλας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04788"/>
            <a:ext cx="7772400" cy="11906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Αυθεντικοποίηση: άλλη μια προσπάθεια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070600" y="2786063"/>
            <a:ext cx="3001963" cy="224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 i="1">
                <a:solidFill>
                  <a:srgbClr val="FF0000"/>
                </a:solidFill>
                <a:latin typeface="Comic Sans MS" pitchFamily="64" charset="0"/>
              </a:rPr>
              <a:t>Επίθεση μέσω  αναπαραγωγής</a:t>
            </a:r>
            <a:r>
              <a:rPr lang="en-US" sz="2000" i="1">
                <a:solidFill>
                  <a:srgbClr val="FF0000"/>
                </a:solidFill>
                <a:latin typeface="Comic Sans MS" pitchFamily="64" charset="0"/>
              </a:rPr>
              <a:t>: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Η Λαμόγια καταγράφει τον κωδικό της Σούλας και μετά το χρησιμοποιεί για να αυθεντικοποιηθεί στον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Μήτσο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1209675" y="4065588"/>
            <a:ext cx="3798888" cy="1587"/>
          </a:xfrm>
          <a:prstGeom prst="line">
            <a:avLst/>
          </a:prstGeom>
          <a:noFill/>
          <a:ln w="57240">
            <a:solidFill>
              <a:srgbClr val="80808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5940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9450" y="5337175"/>
            <a:ext cx="862013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401" name="Line 21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9402" name="Line 22"/>
          <p:cNvSpPr>
            <a:spLocks noChangeShapeType="1"/>
          </p:cNvSpPr>
          <p:nvPr/>
        </p:nvSpPr>
        <p:spPr bwMode="auto">
          <a:xfrm flipH="1">
            <a:off x="3343275" y="4214813"/>
            <a:ext cx="1860550" cy="1554162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9403" name="Line 30"/>
          <p:cNvSpPr>
            <a:spLocks noChangeShapeType="1"/>
          </p:cNvSpPr>
          <p:nvPr/>
        </p:nvSpPr>
        <p:spPr bwMode="auto">
          <a:xfrm flipV="1">
            <a:off x="4548188" y="4740275"/>
            <a:ext cx="679450" cy="5826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9404" name="Line 31"/>
          <p:cNvSpPr>
            <a:spLocks noChangeShapeType="1"/>
          </p:cNvSpPr>
          <p:nvPr/>
        </p:nvSpPr>
        <p:spPr bwMode="auto">
          <a:xfrm flipH="1">
            <a:off x="3695700" y="4878388"/>
            <a:ext cx="368300" cy="292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9405" name="Text Box 2"/>
          <p:cNvSpPr txBox="1">
            <a:spLocks noChangeArrowheads="1"/>
          </p:cNvSpPr>
          <p:nvPr/>
        </p:nvSpPr>
        <p:spPr bwMode="auto">
          <a:xfrm>
            <a:off x="-296863" y="1381125"/>
            <a:ext cx="9440863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FF0000"/>
                </a:solidFill>
                <a:latin typeface="Comic Sans MS" pitchFamily="64" charset="0"/>
              </a:rPr>
              <a:t>πρωτόκολλο</a:t>
            </a: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 ap3.0: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Η Σούλα λέει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“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είμαι η 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και στέλνει τον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κωδικό πρόσβασης της για να το αποδείξει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59406" name="Group 15"/>
          <p:cNvGrpSpPr>
            <a:grpSpLocks/>
          </p:cNvGrpSpPr>
          <p:nvPr/>
        </p:nvGrpSpPr>
        <p:grpSpPr bwMode="auto">
          <a:xfrm>
            <a:off x="2805113" y="4214813"/>
            <a:ext cx="1909762" cy="633412"/>
            <a:chOff x="1665" y="2668"/>
            <a:chExt cx="1203" cy="399"/>
          </a:xfrm>
        </p:grpSpPr>
        <p:sp>
          <p:nvSpPr>
            <p:cNvPr id="59421" name="Rectangle 16"/>
            <p:cNvSpPr>
              <a:spLocks noChangeArrowheads="1"/>
            </p:cNvSpPr>
            <p:nvPr/>
          </p:nvSpPr>
          <p:spPr bwMode="auto">
            <a:xfrm>
              <a:off x="1665" y="2668"/>
              <a:ext cx="1203" cy="399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422" name="Text Box 17"/>
            <p:cNvSpPr txBox="1">
              <a:spLocks noChangeArrowheads="1"/>
            </p:cNvSpPr>
            <p:nvPr/>
          </p:nvSpPr>
          <p:spPr bwMode="auto">
            <a:xfrm>
              <a:off x="2509" y="2742"/>
              <a:ext cx="3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OK</a:t>
              </a:r>
            </a:p>
          </p:txBody>
        </p:sp>
        <p:sp>
          <p:nvSpPr>
            <p:cNvPr id="59423" name="Line 19"/>
            <p:cNvSpPr>
              <a:spLocks noChangeShapeType="1"/>
            </p:cNvSpPr>
            <p:nvPr/>
          </p:nvSpPr>
          <p:spPr bwMode="auto">
            <a:xfrm>
              <a:off x="2461" y="2674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9407" name="Rectangle 50"/>
          <p:cNvSpPr>
            <a:spLocks noChangeArrowheads="1"/>
          </p:cNvSpPr>
          <p:nvPr/>
        </p:nvSpPr>
        <p:spPr bwMode="auto">
          <a:xfrm>
            <a:off x="1071563" y="421481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Comic Sans MS" pitchFamily="64" charset="0"/>
              </a:rPr>
              <a:t>IP</a:t>
            </a: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 διεύθυνση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Σούλας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59408" name="Group 8"/>
          <p:cNvGrpSpPr>
            <a:grpSpLocks/>
          </p:cNvGrpSpPr>
          <p:nvPr/>
        </p:nvGrpSpPr>
        <p:grpSpPr bwMode="auto">
          <a:xfrm>
            <a:off x="3533775" y="5367338"/>
            <a:ext cx="4638675" cy="633412"/>
            <a:chOff x="585" y="2083"/>
            <a:chExt cx="2444" cy="399"/>
          </a:xfrm>
        </p:grpSpPr>
        <p:sp>
          <p:nvSpPr>
            <p:cNvPr id="59415" name="Rectangle 9"/>
            <p:cNvSpPr>
              <a:spLocks noChangeArrowheads="1"/>
            </p:cNvSpPr>
            <p:nvPr/>
          </p:nvSpPr>
          <p:spPr bwMode="auto">
            <a:xfrm>
              <a:off x="720" y="2083"/>
              <a:ext cx="2205" cy="399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416" name="Text Box 10"/>
            <p:cNvSpPr txBox="1">
              <a:spLocks noChangeArrowheads="1"/>
            </p:cNvSpPr>
            <p:nvPr/>
          </p:nvSpPr>
          <p:spPr bwMode="auto">
            <a:xfrm>
              <a:off x="2036" y="2160"/>
              <a:ext cx="99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είμαι η Σούλα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59417" name="Text Box 11"/>
            <p:cNvSpPr txBox="1">
              <a:spLocks noChangeArrowheads="1"/>
            </p:cNvSpPr>
            <p:nvPr/>
          </p:nvSpPr>
          <p:spPr bwMode="auto">
            <a:xfrm>
              <a:off x="585" y="2105"/>
              <a:ext cx="9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omic Sans MS" pitchFamily="64" charset="0"/>
                </a:rPr>
                <a:t>IP</a:t>
              </a: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 διεύθυνση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Σούλας</a:t>
              </a:r>
              <a:endParaRPr lang="en-US" sz="16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59418" name="Line 12"/>
            <p:cNvSpPr>
              <a:spLocks noChangeShapeType="1"/>
            </p:cNvSpPr>
            <p:nvPr/>
          </p:nvSpPr>
          <p:spPr bwMode="auto">
            <a:xfrm>
              <a:off x="1479" y="2089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419" name="Text Box 13"/>
            <p:cNvSpPr txBox="1">
              <a:spLocks noChangeArrowheads="1"/>
            </p:cNvSpPr>
            <p:nvPr/>
          </p:nvSpPr>
          <p:spPr bwMode="auto">
            <a:xfrm>
              <a:off x="1411" y="2097"/>
              <a:ext cx="778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Κωδικός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της Σούλας</a:t>
              </a:r>
              <a:endParaRPr lang="en-US" sz="16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59420" name="Line 14"/>
            <p:cNvSpPr>
              <a:spLocks noChangeShapeType="1"/>
            </p:cNvSpPr>
            <p:nvPr/>
          </p:nvSpPr>
          <p:spPr bwMode="auto">
            <a:xfrm>
              <a:off x="2115" y="2089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247775" y="3152775"/>
            <a:ext cx="3611563" cy="6334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>
              <a:ea typeface="+mn-ea"/>
            </a:endParaRPr>
          </a:p>
        </p:txBody>
      </p:sp>
      <p:sp>
        <p:nvSpPr>
          <p:cNvPr id="59410" name="Text Box 10"/>
          <p:cNvSpPr txBox="1">
            <a:spLocks noChangeArrowheads="1"/>
          </p:cNvSpPr>
          <p:nvPr/>
        </p:nvSpPr>
        <p:spPr bwMode="auto">
          <a:xfrm>
            <a:off x="3348038" y="3214688"/>
            <a:ext cx="1576387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είμαι η Σούλα</a:t>
            </a:r>
            <a:endParaRPr lang="en-US" sz="18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59411" name="Text Box 11"/>
          <p:cNvSpPr txBox="1">
            <a:spLocks noChangeArrowheads="1"/>
          </p:cNvSpPr>
          <p:nvPr/>
        </p:nvSpPr>
        <p:spPr bwMode="auto">
          <a:xfrm>
            <a:off x="1071563" y="3127375"/>
            <a:ext cx="157162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Comic Sans MS" pitchFamily="64" charset="0"/>
              </a:rPr>
              <a:t>IP</a:t>
            </a: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 διεύθυνση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Σούλας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59412" name="Line 12"/>
          <p:cNvSpPr>
            <a:spLocks noChangeShapeType="1"/>
          </p:cNvSpPr>
          <p:nvPr/>
        </p:nvSpPr>
        <p:spPr bwMode="auto">
          <a:xfrm>
            <a:off x="2452688" y="3162300"/>
            <a:ext cx="1587" cy="6238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3" name="Text Box 13"/>
          <p:cNvSpPr txBox="1">
            <a:spLocks noChangeArrowheads="1"/>
          </p:cNvSpPr>
          <p:nvPr/>
        </p:nvSpPr>
        <p:spPr bwMode="auto">
          <a:xfrm>
            <a:off x="2293938" y="3143250"/>
            <a:ext cx="123507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Κωδικός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της Σούλας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59414" name="Line 14"/>
          <p:cNvSpPr>
            <a:spLocks noChangeShapeType="1"/>
          </p:cNvSpPr>
          <p:nvPr/>
        </p:nvSpPr>
        <p:spPr bwMode="auto">
          <a:xfrm>
            <a:off x="3462338" y="3162300"/>
            <a:ext cx="1587" cy="6238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Αυθεντικοποίηση: άλλη μια προσπάθεια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-646113" y="1452563"/>
            <a:ext cx="9610726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FF0000"/>
                </a:solidFill>
                <a:latin typeface="Comic Sans MS" pitchFamily="64" charset="0"/>
              </a:rPr>
              <a:t>πρωτόκολλο</a:t>
            </a: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 ap3.1: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Η Σούλα λέει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“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είμαι η 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και στέλνει τον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κωδικό πρόσβασης της </a:t>
            </a:r>
            <a:r>
              <a:rPr lang="el-GR" i="1">
                <a:solidFill>
                  <a:srgbClr val="3333CC"/>
                </a:solidFill>
                <a:latin typeface="Comic Sans MS" pitchFamily="64" charset="0"/>
              </a:rPr>
              <a:t>κρυπτογραφημένο 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για να το αποδείξει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6032500" y="4113213"/>
            <a:ext cx="28813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Σενάριο αποτυχίας;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2088" y="3670300"/>
            <a:ext cx="812800" cy="83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24" name="Line 7"/>
          <p:cNvSpPr>
            <a:spLocks noChangeShapeType="1"/>
          </p:cNvSpPr>
          <p:nvPr/>
        </p:nvSpPr>
        <p:spPr bwMode="auto">
          <a:xfrm>
            <a:off x="1209675" y="4065588"/>
            <a:ext cx="3798888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0425" name="Line 20"/>
          <p:cNvSpPr>
            <a:spLocks noChangeShapeType="1"/>
          </p:cNvSpPr>
          <p:nvPr/>
        </p:nvSpPr>
        <p:spPr bwMode="auto">
          <a:xfrm>
            <a:off x="4873625" y="3600450"/>
            <a:ext cx="5619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0426" name="Line 21"/>
          <p:cNvSpPr>
            <a:spLocks noChangeShapeType="1"/>
          </p:cNvSpPr>
          <p:nvPr/>
        </p:nvSpPr>
        <p:spPr bwMode="auto">
          <a:xfrm flipH="1">
            <a:off x="2455863" y="4537075"/>
            <a:ext cx="54451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0427" name="Group 8"/>
          <p:cNvGrpSpPr>
            <a:grpSpLocks/>
          </p:cNvGrpSpPr>
          <p:nvPr/>
        </p:nvGrpSpPr>
        <p:grpSpPr bwMode="auto">
          <a:xfrm>
            <a:off x="247650" y="3081338"/>
            <a:ext cx="4972050" cy="633412"/>
            <a:chOff x="135" y="2083"/>
            <a:chExt cx="2894" cy="399"/>
          </a:xfrm>
        </p:grpSpPr>
        <p:sp>
          <p:nvSpPr>
            <p:cNvPr id="60433" name="Rectangle 9"/>
            <p:cNvSpPr>
              <a:spLocks noChangeArrowheads="1"/>
            </p:cNvSpPr>
            <p:nvPr/>
          </p:nvSpPr>
          <p:spPr bwMode="auto">
            <a:xfrm>
              <a:off x="225" y="2083"/>
              <a:ext cx="2700" cy="399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34" name="Text Box 10"/>
            <p:cNvSpPr txBox="1">
              <a:spLocks noChangeArrowheads="1"/>
            </p:cNvSpPr>
            <p:nvPr/>
          </p:nvSpPr>
          <p:spPr bwMode="auto">
            <a:xfrm>
              <a:off x="2036" y="2160"/>
              <a:ext cx="99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είμαι η Σούλα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0435" name="Text Box 11"/>
            <p:cNvSpPr txBox="1">
              <a:spLocks noChangeArrowheads="1"/>
            </p:cNvSpPr>
            <p:nvPr/>
          </p:nvSpPr>
          <p:spPr bwMode="auto">
            <a:xfrm>
              <a:off x="135" y="2083"/>
              <a:ext cx="9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omic Sans MS" pitchFamily="64" charset="0"/>
                </a:rPr>
                <a:t>IP</a:t>
              </a: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 διεύθυνση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Σούλας</a:t>
              </a:r>
              <a:endParaRPr lang="en-US" sz="16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0436" name="Line 12"/>
            <p:cNvSpPr>
              <a:spLocks noChangeShapeType="1"/>
            </p:cNvSpPr>
            <p:nvPr/>
          </p:nvSpPr>
          <p:spPr bwMode="auto">
            <a:xfrm>
              <a:off x="1035" y="2089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37" name="Text Box 13"/>
            <p:cNvSpPr txBox="1">
              <a:spLocks noChangeArrowheads="1"/>
            </p:cNvSpPr>
            <p:nvPr/>
          </p:nvSpPr>
          <p:spPr bwMode="auto">
            <a:xfrm>
              <a:off x="949" y="2083"/>
              <a:ext cx="1301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Κρυπτογραφημένος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Κωδικός της Σούλας</a:t>
              </a:r>
              <a:endParaRPr lang="en-US" sz="16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0438" name="Line 14"/>
            <p:cNvSpPr>
              <a:spLocks noChangeShapeType="1"/>
            </p:cNvSpPr>
            <p:nvPr/>
          </p:nvSpPr>
          <p:spPr bwMode="auto">
            <a:xfrm>
              <a:off x="2115" y="2089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0428" name="Group 15"/>
          <p:cNvGrpSpPr>
            <a:grpSpLocks/>
          </p:cNvGrpSpPr>
          <p:nvPr/>
        </p:nvGrpSpPr>
        <p:grpSpPr bwMode="auto">
          <a:xfrm>
            <a:off x="3071813" y="4286250"/>
            <a:ext cx="1909762" cy="633413"/>
            <a:chOff x="1665" y="2668"/>
            <a:chExt cx="1203" cy="399"/>
          </a:xfrm>
        </p:grpSpPr>
        <p:sp>
          <p:nvSpPr>
            <p:cNvPr id="60430" name="Rectangle 16"/>
            <p:cNvSpPr>
              <a:spLocks noChangeArrowheads="1"/>
            </p:cNvSpPr>
            <p:nvPr/>
          </p:nvSpPr>
          <p:spPr bwMode="auto">
            <a:xfrm>
              <a:off x="1665" y="2668"/>
              <a:ext cx="1203" cy="399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31" name="Text Box 17"/>
            <p:cNvSpPr txBox="1">
              <a:spLocks noChangeArrowheads="1"/>
            </p:cNvSpPr>
            <p:nvPr/>
          </p:nvSpPr>
          <p:spPr bwMode="auto">
            <a:xfrm>
              <a:off x="2509" y="2742"/>
              <a:ext cx="3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OK</a:t>
              </a:r>
            </a:p>
          </p:txBody>
        </p:sp>
        <p:sp>
          <p:nvSpPr>
            <p:cNvPr id="60432" name="Line 19"/>
            <p:cNvSpPr>
              <a:spLocks noChangeShapeType="1"/>
            </p:cNvSpPr>
            <p:nvPr/>
          </p:nvSpPr>
          <p:spPr bwMode="auto">
            <a:xfrm>
              <a:off x="2461" y="2674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0429" name="Rectangle 40"/>
          <p:cNvSpPr>
            <a:spLocks noChangeArrowheads="1"/>
          </p:cNvSpPr>
          <p:nvPr/>
        </p:nvSpPr>
        <p:spPr bwMode="auto">
          <a:xfrm>
            <a:off x="1428750" y="43576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Comic Sans MS" pitchFamily="64" charset="0"/>
              </a:rPr>
              <a:t>IP</a:t>
            </a: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 διεύθυνση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Σούλας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204788"/>
            <a:ext cx="7734300" cy="11906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Αυθεντικοποίηση: άλλη μια προσπάθεια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143625" y="3000375"/>
            <a:ext cx="2881313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Η επίθεση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μέσω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αναπαραγωγής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 είναι ακόμα εφικτή!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1209675" y="4065588"/>
            <a:ext cx="3798888" cy="1587"/>
          </a:xfrm>
          <a:prstGeom prst="line">
            <a:avLst/>
          </a:prstGeom>
          <a:noFill/>
          <a:ln w="57240">
            <a:solidFill>
              <a:srgbClr val="80808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3287713" y="3429000"/>
            <a:ext cx="27305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64" charset="0"/>
              </a:rPr>
              <a:t>“</a:t>
            </a:r>
          </a:p>
        </p:txBody>
      </p:sp>
      <p:sp>
        <p:nvSpPr>
          <p:cNvPr id="61449" name="Line 19"/>
          <p:cNvSpPr>
            <a:spLocks noChangeShapeType="1"/>
          </p:cNvSpPr>
          <p:nvPr/>
        </p:nvSpPr>
        <p:spPr bwMode="auto">
          <a:xfrm>
            <a:off x="4627563" y="3500438"/>
            <a:ext cx="561975" cy="1587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6145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9450" y="5337175"/>
            <a:ext cx="862013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51" name="Line 21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1452" name="Line 22"/>
          <p:cNvSpPr>
            <a:spLocks noChangeShapeType="1"/>
          </p:cNvSpPr>
          <p:nvPr/>
        </p:nvSpPr>
        <p:spPr bwMode="auto">
          <a:xfrm flipH="1">
            <a:off x="3343275" y="4214813"/>
            <a:ext cx="1860550" cy="1554162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1453" name="Line 30"/>
          <p:cNvSpPr>
            <a:spLocks noChangeShapeType="1"/>
          </p:cNvSpPr>
          <p:nvPr/>
        </p:nvSpPr>
        <p:spPr bwMode="auto">
          <a:xfrm flipV="1">
            <a:off x="4548188" y="4740275"/>
            <a:ext cx="679450" cy="5826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1454" name="Line 31"/>
          <p:cNvSpPr>
            <a:spLocks noChangeShapeType="1"/>
          </p:cNvSpPr>
          <p:nvPr/>
        </p:nvSpPr>
        <p:spPr bwMode="auto">
          <a:xfrm flipH="1">
            <a:off x="3695700" y="4878388"/>
            <a:ext cx="368300" cy="292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823" name="Rectangle 9"/>
          <p:cNvSpPr>
            <a:spLocks noChangeArrowheads="1"/>
          </p:cNvSpPr>
          <p:nvPr/>
        </p:nvSpPr>
        <p:spPr bwMode="auto">
          <a:xfrm>
            <a:off x="179388" y="3071813"/>
            <a:ext cx="4824412" cy="6334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>
              <a:ea typeface="+mn-ea"/>
            </a:endParaRPr>
          </a:p>
        </p:txBody>
      </p:sp>
      <p:sp>
        <p:nvSpPr>
          <p:cNvPr id="61456" name="Text Box 10"/>
          <p:cNvSpPr txBox="1">
            <a:spLocks noChangeArrowheads="1"/>
          </p:cNvSpPr>
          <p:nvPr/>
        </p:nvSpPr>
        <p:spPr bwMode="auto">
          <a:xfrm>
            <a:off x="3500438" y="3201988"/>
            <a:ext cx="1576387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είμαι η Σούλα</a:t>
            </a:r>
            <a:endParaRPr lang="en-US" sz="18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57" name="Text Box 11"/>
          <p:cNvSpPr txBox="1">
            <a:spLocks noChangeArrowheads="1"/>
          </p:cNvSpPr>
          <p:nvPr/>
        </p:nvSpPr>
        <p:spPr bwMode="auto">
          <a:xfrm>
            <a:off x="319088" y="3055938"/>
            <a:ext cx="1373187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Comic Sans MS" pitchFamily="64" charset="0"/>
              </a:rPr>
              <a:t>IP</a:t>
            </a: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 διεύθυνση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Σούλας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58" name="Line 12"/>
          <p:cNvSpPr>
            <a:spLocks noChangeShapeType="1"/>
          </p:cNvSpPr>
          <p:nvPr/>
        </p:nvSpPr>
        <p:spPr bwMode="auto">
          <a:xfrm>
            <a:off x="1747838" y="3081338"/>
            <a:ext cx="1587" cy="6238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1459" name="Text Box 13"/>
          <p:cNvSpPr txBox="1">
            <a:spLocks noChangeArrowheads="1"/>
          </p:cNvSpPr>
          <p:nvPr/>
        </p:nvSpPr>
        <p:spPr bwMode="auto">
          <a:xfrm>
            <a:off x="1573213" y="3055938"/>
            <a:ext cx="206375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Κρυπτογραφημένος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Κωδικός της Σούλας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60" name="Line 14"/>
          <p:cNvSpPr>
            <a:spLocks noChangeShapeType="1"/>
          </p:cNvSpPr>
          <p:nvPr/>
        </p:nvSpPr>
        <p:spPr bwMode="auto">
          <a:xfrm>
            <a:off x="3462338" y="3081338"/>
            <a:ext cx="1587" cy="6238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1461" name="Text Box 2"/>
          <p:cNvSpPr txBox="1">
            <a:spLocks noChangeArrowheads="1"/>
          </p:cNvSpPr>
          <p:nvPr/>
        </p:nvSpPr>
        <p:spPr bwMode="auto">
          <a:xfrm>
            <a:off x="-538163" y="1428750"/>
            <a:ext cx="9682163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FF0000"/>
                </a:solidFill>
                <a:latin typeface="Comic Sans MS" pitchFamily="64" charset="0"/>
              </a:rPr>
              <a:t>πρωτόκολλο</a:t>
            </a: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 ap3.1: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Η Σούλα λέει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“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είμαι η 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και στέλνει τον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κωδικό πρόσβασης της </a:t>
            </a:r>
            <a:r>
              <a:rPr lang="el-GR" i="1">
                <a:solidFill>
                  <a:srgbClr val="3333CC"/>
                </a:solidFill>
                <a:latin typeface="Comic Sans MS" pitchFamily="64" charset="0"/>
              </a:rPr>
              <a:t>κρυπτογραφημένο 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για να το αποδείξει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61462" name="Group 15"/>
          <p:cNvGrpSpPr>
            <a:grpSpLocks/>
          </p:cNvGrpSpPr>
          <p:nvPr/>
        </p:nvGrpSpPr>
        <p:grpSpPr bwMode="auto">
          <a:xfrm>
            <a:off x="3000375" y="4143375"/>
            <a:ext cx="1909763" cy="633413"/>
            <a:chOff x="1665" y="2668"/>
            <a:chExt cx="1203" cy="399"/>
          </a:xfrm>
        </p:grpSpPr>
        <p:sp>
          <p:nvSpPr>
            <p:cNvPr id="61471" name="Rectangle 16"/>
            <p:cNvSpPr>
              <a:spLocks noChangeArrowheads="1"/>
            </p:cNvSpPr>
            <p:nvPr/>
          </p:nvSpPr>
          <p:spPr bwMode="auto">
            <a:xfrm>
              <a:off x="1665" y="2668"/>
              <a:ext cx="1203" cy="399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72" name="Text Box 17"/>
            <p:cNvSpPr txBox="1">
              <a:spLocks noChangeArrowheads="1"/>
            </p:cNvSpPr>
            <p:nvPr/>
          </p:nvSpPr>
          <p:spPr bwMode="auto">
            <a:xfrm>
              <a:off x="2509" y="2742"/>
              <a:ext cx="3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OK</a:t>
              </a:r>
            </a:p>
          </p:txBody>
        </p:sp>
        <p:sp>
          <p:nvSpPr>
            <p:cNvPr id="61473" name="Line 19"/>
            <p:cNvSpPr>
              <a:spLocks noChangeShapeType="1"/>
            </p:cNvSpPr>
            <p:nvPr/>
          </p:nvSpPr>
          <p:spPr bwMode="auto">
            <a:xfrm>
              <a:off x="2461" y="2674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1463" name="Group 8"/>
          <p:cNvGrpSpPr>
            <a:grpSpLocks/>
          </p:cNvGrpSpPr>
          <p:nvPr/>
        </p:nvGrpSpPr>
        <p:grpSpPr bwMode="auto">
          <a:xfrm>
            <a:off x="3605213" y="5367338"/>
            <a:ext cx="5287962" cy="633412"/>
            <a:chOff x="135" y="2083"/>
            <a:chExt cx="2894" cy="399"/>
          </a:xfrm>
        </p:grpSpPr>
        <p:sp>
          <p:nvSpPr>
            <p:cNvPr id="61465" name="Rectangle 9"/>
            <p:cNvSpPr>
              <a:spLocks noChangeArrowheads="1"/>
            </p:cNvSpPr>
            <p:nvPr/>
          </p:nvSpPr>
          <p:spPr bwMode="auto">
            <a:xfrm>
              <a:off x="225" y="2083"/>
              <a:ext cx="2700" cy="399"/>
            </a:xfrm>
            <a:prstGeom prst="rect">
              <a:avLst/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66" name="Text Box 10"/>
            <p:cNvSpPr txBox="1">
              <a:spLocks noChangeArrowheads="1"/>
            </p:cNvSpPr>
            <p:nvPr/>
          </p:nvSpPr>
          <p:spPr bwMode="auto">
            <a:xfrm>
              <a:off x="2036" y="2160"/>
              <a:ext cx="99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είμαι η Σούλα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1467" name="Text Box 11"/>
            <p:cNvSpPr txBox="1">
              <a:spLocks noChangeArrowheads="1"/>
            </p:cNvSpPr>
            <p:nvPr/>
          </p:nvSpPr>
          <p:spPr bwMode="auto">
            <a:xfrm>
              <a:off x="135" y="2083"/>
              <a:ext cx="9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omic Sans MS" pitchFamily="64" charset="0"/>
                </a:rPr>
                <a:t>IP</a:t>
              </a: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 διεύθυνση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Σούλας</a:t>
              </a:r>
              <a:endParaRPr lang="en-US" sz="16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1468" name="Line 12"/>
            <p:cNvSpPr>
              <a:spLocks noChangeShapeType="1"/>
            </p:cNvSpPr>
            <p:nvPr/>
          </p:nvSpPr>
          <p:spPr bwMode="auto">
            <a:xfrm>
              <a:off x="1035" y="2089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469" name="Text Box 13"/>
            <p:cNvSpPr txBox="1">
              <a:spLocks noChangeArrowheads="1"/>
            </p:cNvSpPr>
            <p:nvPr/>
          </p:nvSpPr>
          <p:spPr bwMode="auto">
            <a:xfrm>
              <a:off x="949" y="2083"/>
              <a:ext cx="1301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Κρυπτογραφημένος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600">
                  <a:solidFill>
                    <a:srgbClr val="000000"/>
                  </a:solidFill>
                  <a:latin typeface="Comic Sans MS" pitchFamily="64" charset="0"/>
                </a:rPr>
                <a:t>Κωδικός της Σούλας</a:t>
              </a:r>
              <a:endParaRPr lang="en-US" sz="16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1470" name="Line 14"/>
            <p:cNvSpPr>
              <a:spLocks noChangeShapeType="1"/>
            </p:cNvSpPr>
            <p:nvPr/>
          </p:nvSpPr>
          <p:spPr bwMode="auto">
            <a:xfrm>
              <a:off x="2115" y="2089"/>
              <a:ext cx="1" cy="3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1464" name="Rectangle 53"/>
          <p:cNvSpPr>
            <a:spLocks noChangeArrowheads="1"/>
          </p:cNvSpPr>
          <p:nvPr/>
        </p:nvSpPr>
        <p:spPr bwMode="auto">
          <a:xfrm>
            <a:off x="1357313" y="420211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Comic Sans MS" pitchFamily="64" charset="0"/>
              </a:rPr>
              <a:t>IP</a:t>
            </a: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 διεύθυνση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Σούλας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04788"/>
            <a:ext cx="7772400" cy="11906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Αυθεντικοποίηση: άλλη μια προσπάθεια</a:t>
            </a: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44463" y="1370013"/>
            <a:ext cx="785653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u="sng">
                <a:solidFill>
                  <a:srgbClr val="FF0000"/>
                </a:solidFill>
                <a:latin typeface="Comic Sans MS" pitchFamily="64" charset="0"/>
              </a:rPr>
              <a:t>Στόχος</a:t>
            </a: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την αποφυγή της επίθεσης μέσω αναπαραγωγής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352550" y="6007100"/>
            <a:ext cx="22367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μειονεκτήματα;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0" y="1885950"/>
            <a:ext cx="898366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>
                <a:solidFill>
                  <a:srgbClr val="FF0000"/>
                </a:solidFill>
                <a:latin typeface="Comic Sans MS" pitchFamily="64" charset="0"/>
              </a:rPr>
              <a:t>Nonce: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ένας</a:t>
            </a:r>
            <a:r>
              <a:rPr lang="el-GR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αριθμός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(R)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που θα χρησιμοποιηθεί μόνο μια φορά</a:t>
            </a:r>
            <a:endParaRPr lang="en-US" i="1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-215900" y="2370138"/>
            <a:ext cx="8574088" cy="101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u="sng">
                <a:solidFill>
                  <a:srgbClr val="FF0000"/>
                </a:solidFill>
                <a:latin typeface="Comic Sans MS" pitchFamily="64" charset="0"/>
              </a:rPr>
              <a:t>ap4.0:</a:t>
            </a: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Για να αποδείξει ότι η Σούλα είναι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«ενεργή»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ο Μήτσος στέλνει στην Σούλα </a:t>
            </a: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nonce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, R. 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Η Σούλα πρέπει να επιστρέψει το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R,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κρυπτογραφημένο με ένα διαμοιρασμένο μυστικό κλειδί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938" y="3810000"/>
            <a:ext cx="6985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7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4300" y="3759200"/>
            <a:ext cx="812800" cy="83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3" name="Line 8"/>
          <p:cNvSpPr>
            <a:spLocks noChangeShapeType="1"/>
          </p:cNvSpPr>
          <p:nvPr/>
        </p:nvSpPr>
        <p:spPr bwMode="auto">
          <a:xfrm>
            <a:off x="2733675" y="3892550"/>
            <a:ext cx="3697288" cy="26193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3592513" y="3540125"/>
            <a:ext cx="22828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“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είμαι η 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</a:t>
            </a:r>
          </a:p>
        </p:txBody>
      </p:sp>
      <p:sp>
        <p:nvSpPr>
          <p:cNvPr id="62475" name="Line 10"/>
          <p:cNvSpPr>
            <a:spLocks noChangeShapeType="1"/>
          </p:cNvSpPr>
          <p:nvPr/>
        </p:nvSpPr>
        <p:spPr bwMode="auto">
          <a:xfrm flipH="1">
            <a:off x="2725738" y="4510088"/>
            <a:ext cx="3700462" cy="26193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>
            <a:off x="2735263" y="5170488"/>
            <a:ext cx="3697287" cy="26193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2477" name="Text Box 12"/>
          <p:cNvSpPr txBox="1">
            <a:spLocks noChangeArrowheads="1"/>
          </p:cNvSpPr>
          <p:nvPr/>
        </p:nvSpPr>
        <p:spPr bwMode="auto">
          <a:xfrm>
            <a:off x="4294188" y="4214813"/>
            <a:ext cx="3730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R</a:t>
            </a:r>
          </a:p>
        </p:txBody>
      </p:sp>
      <p:grpSp>
        <p:nvGrpSpPr>
          <p:cNvPr id="62478" name="Group 13"/>
          <p:cNvGrpSpPr>
            <a:grpSpLocks/>
          </p:cNvGrpSpPr>
          <p:nvPr/>
        </p:nvGrpSpPr>
        <p:grpSpPr bwMode="auto">
          <a:xfrm>
            <a:off x="4527550" y="4816475"/>
            <a:ext cx="1146175" cy="582613"/>
            <a:chOff x="2852" y="2988"/>
            <a:chExt cx="722" cy="367"/>
          </a:xfrm>
        </p:grpSpPr>
        <p:sp>
          <p:nvSpPr>
            <p:cNvPr id="62480" name="Text Box 14"/>
            <p:cNvSpPr txBox="1">
              <a:spLocks noChangeArrowheads="1"/>
            </p:cNvSpPr>
            <p:nvPr/>
          </p:nvSpPr>
          <p:spPr bwMode="auto">
            <a:xfrm>
              <a:off x="2852" y="2988"/>
              <a:ext cx="722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K    (R)</a:t>
              </a:r>
            </a:p>
          </p:txBody>
        </p:sp>
        <p:sp>
          <p:nvSpPr>
            <p:cNvPr id="62481" name="Text Box 15"/>
            <p:cNvSpPr txBox="1">
              <a:spLocks noChangeArrowheads="1"/>
            </p:cNvSpPr>
            <p:nvPr/>
          </p:nvSpPr>
          <p:spPr bwMode="auto">
            <a:xfrm>
              <a:off x="2921" y="3121"/>
              <a:ext cx="41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Σ</a:t>
              </a: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-</a:t>
              </a: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Μ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</p:grpSp>
      <p:sp>
        <p:nvSpPr>
          <p:cNvPr id="62479" name="Text Box 16"/>
          <p:cNvSpPr txBox="1">
            <a:spLocks noChangeArrowheads="1"/>
          </p:cNvSpPr>
          <p:nvPr/>
        </p:nvSpPr>
        <p:spPr bwMode="auto">
          <a:xfrm>
            <a:off x="6858000" y="4087813"/>
            <a:ext cx="2332038" cy="2557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Η Σούλα είναι «ενεργή» και μόνο η Σούλα γνωρίζει το κλειδί για να κρυπτογραφήσει το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nonce,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άρα πρέπει να είναι η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Σούλα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Αυθεντικοποίηση: ap5.0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4513" y="1214438"/>
            <a:ext cx="8355012" cy="46482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smtClean="0"/>
              <a:t>ap4.0 </a:t>
            </a:r>
            <a:r>
              <a:rPr lang="el-GR" sz="2400" smtClean="0"/>
              <a:t>απαιτεί ένα διαμοιρασμένο συμμετρικό κλειδί</a:t>
            </a:r>
            <a:endParaRPr lang="en-US" sz="2400" smtClean="0"/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/>
              <a:t>Μπορούμε να αυθεντικοποιήσουμε με χρήση κρυπτογραφίας δημόσιου κλειδιού;</a:t>
            </a:r>
            <a:endParaRPr lang="en-US" sz="2400" smtClean="0"/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u="sng" smtClean="0">
                <a:solidFill>
                  <a:srgbClr val="FF0000"/>
                </a:solidFill>
              </a:rPr>
              <a:t>ap5.0:</a:t>
            </a:r>
            <a:r>
              <a:rPr lang="en-US" sz="2400" smtClean="0"/>
              <a:t> </a:t>
            </a:r>
            <a:r>
              <a:rPr lang="el-GR" sz="2400" smtClean="0"/>
              <a:t>χρήση</a:t>
            </a:r>
            <a:r>
              <a:rPr lang="en-US" sz="2400" smtClean="0"/>
              <a:t> nonce, </a:t>
            </a:r>
            <a:r>
              <a:rPr lang="el-GR" sz="2400" smtClean="0"/>
              <a:t>κρυπτογραφία δημόσιου κλειδιού</a:t>
            </a:r>
            <a:endParaRPr lang="en-US" sz="2400" smtClean="0"/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3360738"/>
            <a:ext cx="698500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275" y="3309938"/>
            <a:ext cx="812800" cy="83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4" name="Line 5"/>
          <p:cNvSpPr>
            <a:spLocks noChangeShapeType="1"/>
          </p:cNvSpPr>
          <p:nvPr/>
        </p:nvSpPr>
        <p:spPr bwMode="auto">
          <a:xfrm>
            <a:off x="1644650" y="3443288"/>
            <a:ext cx="3697288" cy="26193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2503488" y="3090863"/>
            <a:ext cx="22828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“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είμαι η 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”</a:t>
            </a:r>
          </a:p>
        </p:txBody>
      </p:sp>
      <p:sp>
        <p:nvSpPr>
          <p:cNvPr id="63496" name="Line 7"/>
          <p:cNvSpPr>
            <a:spLocks noChangeShapeType="1"/>
          </p:cNvSpPr>
          <p:nvPr/>
        </p:nvSpPr>
        <p:spPr bwMode="auto">
          <a:xfrm flipH="1">
            <a:off x="1608138" y="3830638"/>
            <a:ext cx="3700462" cy="26193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3497" name="Line 8"/>
          <p:cNvSpPr>
            <a:spLocks noChangeShapeType="1"/>
          </p:cNvSpPr>
          <p:nvPr/>
        </p:nvSpPr>
        <p:spPr bwMode="auto">
          <a:xfrm>
            <a:off x="1660525" y="4302125"/>
            <a:ext cx="3697288" cy="26193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3498" name="Text Box 9"/>
          <p:cNvSpPr txBox="1">
            <a:spLocks noChangeArrowheads="1"/>
          </p:cNvSpPr>
          <p:nvPr/>
        </p:nvSpPr>
        <p:spPr bwMode="auto">
          <a:xfrm>
            <a:off x="2392363" y="3621088"/>
            <a:ext cx="3730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R</a:t>
            </a:r>
          </a:p>
        </p:txBody>
      </p:sp>
      <p:sp>
        <p:nvSpPr>
          <p:cNvPr id="63499" name="Text Box 10"/>
          <p:cNvSpPr txBox="1">
            <a:spLocks noChangeArrowheads="1"/>
          </p:cNvSpPr>
          <p:nvPr/>
        </p:nvSpPr>
        <p:spPr bwMode="auto">
          <a:xfrm>
            <a:off x="6332538" y="3068638"/>
            <a:ext cx="2332037" cy="101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Ο Μήτσος υπολογίζει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63500" name="Group 11"/>
          <p:cNvGrpSpPr>
            <a:grpSpLocks/>
          </p:cNvGrpSpPr>
          <p:nvPr/>
        </p:nvGrpSpPr>
        <p:grpSpPr bwMode="auto">
          <a:xfrm>
            <a:off x="4076700" y="3878263"/>
            <a:ext cx="1055688" cy="677862"/>
            <a:chOff x="2568" y="2443"/>
            <a:chExt cx="665" cy="427"/>
          </a:xfrm>
        </p:grpSpPr>
        <p:sp>
          <p:nvSpPr>
            <p:cNvPr id="63524" name="Text Box 12"/>
            <p:cNvSpPr txBox="1">
              <a:spLocks noChangeArrowheads="1"/>
            </p:cNvSpPr>
            <p:nvPr/>
          </p:nvSpPr>
          <p:spPr bwMode="auto">
            <a:xfrm>
              <a:off x="2568" y="2531"/>
              <a:ext cx="665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K   (R)</a:t>
              </a:r>
            </a:p>
          </p:txBody>
        </p:sp>
        <p:sp>
          <p:nvSpPr>
            <p:cNvPr id="63525" name="Text Box 13"/>
            <p:cNvSpPr txBox="1">
              <a:spLocks noChangeArrowheads="1"/>
            </p:cNvSpPr>
            <p:nvPr/>
          </p:nvSpPr>
          <p:spPr bwMode="auto">
            <a:xfrm>
              <a:off x="2703" y="2636"/>
              <a:ext cx="22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Σ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3526" name="Text Box 14"/>
            <p:cNvSpPr txBox="1">
              <a:spLocks noChangeArrowheads="1"/>
            </p:cNvSpPr>
            <p:nvPr/>
          </p:nvSpPr>
          <p:spPr bwMode="auto">
            <a:xfrm>
              <a:off x="2711" y="2443"/>
              <a:ext cx="18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-</a:t>
              </a:r>
            </a:p>
          </p:txBody>
        </p:sp>
      </p:grpSp>
      <p:sp>
        <p:nvSpPr>
          <p:cNvPr id="63501" name="Line 15"/>
          <p:cNvSpPr>
            <a:spLocks noChangeShapeType="1"/>
          </p:cNvSpPr>
          <p:nvPr/>
        </p:nvSpPr>
        <p:spPr bwMode="auto">
          <a:xfrm flipH="1">
            <a:off x="1644650" y="4724400"/>
            <a:ext cx="3700463" cy="26193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3502" name="Text Box 16"/>
          <p:cNvSpPr txBox="1">
            <a:spLocks noChangeArrowheads="1"/>
          </p:cNvSpPr>
          <p:nvPr/>
        </p:nvSpPr>
        <p:spPr bwMode="auto">
          <a:xfrm>
            <a:off x="2062163" y="4700588"/>
            <a:ext cx="3262312" cy="3714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64" charset="0"/>
              </a:rPr>
              <a:t>“</a:t>
            </a: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στείλε το δημόσιο κλειδί σου</a:t>
            </a:r>
            <a:r>
              <a:rPr lang="en-US" sz="1800">
                <a:solidFill>
                  <a:srgbClr val="000000"/>
                </a:solidFill>
                <a:latin typeface="Comic Sans MS" pitchFamily="64" charset="0"/>
              </a:rPr>
              <a:t>”</a:t>
            </a:r>
          </a:p>
        </p:txBody>
      </p:sp>
      <p:sp>
        <p:nvSpPr>
          <p:cNvPr id="63503" name="Line 17"/>
          <p:cNvSpPr>
            <a:spLocks noChangeShapeType="1"/>
          </p:cNvSpPr>
          <p:nvPr/>
        </p:nvSpPr>
        <p:spPr bwMode="auto">
          <a:xfrm>
            <a:off x="1697038" y="5295900"/>
            <a:ext cx="3697287" cy="26193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3504" name="Group 18"/>
          <p:cNvGrpSpPr>
            <a:grpSpLocks/>
          </p:cNvGrpSpPr>
          <p:nvPr/>
        </p:nvGrpSpPr>
        <p:grpSpPr bwMode="auto">
          <a:xfrm>
            <a:off x="4500563" y="4857750"/>
            <a:ext cx="549275" cy="720725"/>
            <a:chOff x="2851" y="3070"/>
            <a:chExt cx="346" cy="454"/>
          </a:xfrm>
        </p:grpSpPr>
        <p:sp>
          <p:nvSpPr>
            <p:cNvPr id="63521" name="Text Box 19"/>
            <p:cNvSpPr txBox="1">
              <a:spLocks noChangeArrowheads="1"/>
            </p:cNvSpPr>
            <p:nvPr/>
          </p:nvSpPr>
          <p:spPr bwMode="auto">
            <a:xfrm>
              <a:off x="2851" y="3166"/>
              <a:ext cx="34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K  </a:t>
              </a:r>
            </a:p>
          </p:txBody>
        </p:sp>
        <p:sp>
          <p:nvSpPr>
            <p:cNvPr id="63522" name="Text Box 20"/>
            <p:cNvSpPr txBox="1">
              <a:spLocks noChangeArrowheads="1"/>
            </p:cNvSpPr>
            <p:nvPr/>
          </p:nvSpPr>
          <p:spPr bwMode="auto">
            <a:xfrm>
              <a:off x="2937" y="3290"/>
              <a:ext cx="22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Σ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3523" name="Text Box 21"/>
            <p:cNvSpPr txBox="1">
              <a:spLocks noChangeArrowheads="1"/>
            </p:cNvSpPr>
            <p:nvPr/>
          </p:nvSpPr>
          <p:spPr bwMode="auto">
            <a:xfrm>
              <a:off x="2977" y="3070"/>
              <a:ext cx="19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grpSp>
        <p:nvGrpSpPr>
          <p:cNvPr id="63505" name="Group 22"/>
          <p:cNvGrpSpPr>
            <a:grpSpLocks/>
          </p:cNvGrpSpPr>
          <p:nvPr/>
        </p:nvGrpSpPr>
        <p:grpSpPr bwMode="auto">
          <a:xfrm>
            <a:off x="6403975" y="3587750"/>
            <a:ext cx="2028825" cy="747713"/>
            <a:chOff x="4034" y="2260"/>
            <a:chExt cx="1278" cy="471"/>
          </a:xfrm>
        </p:grpSpPr>
        <p:sp>
          <p:nvSpPr>
            <p:cNvPr id="63514" name="Text Box 23"/>
            <p:cNvSpPr txBox="1">
              <a:spLocks noChangeArrowheads="1"/>
            </p:cNvSpPr>
            <p:nvPr/>
          </p:nvSpPr>
          <p:spPr bwMode="auto">
            <a:xfrm>
              <a:off x="4231" y="2373"/>
              <a:ext cx="1081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pitchFamily="64" charset="0"/>
                </a:rPr>
                <a:t>(K  (R)) = R</a:t>
              </a:r>
            </a:p>
          </p:txBody>
        </p:sp>
        <p:sp>
          <p:nvSpPr>
            <p:cNvPr id="63515" name="Text Box 24"/>
            <p:cNvSpPr txBox="1">
              <a:spLocks noChangeArrowheads="1"/>
            </p:cNvSpPr>
            <p:nvPr/>
          </p:nvSpPr>
          <p:spPr bwMode="auto">
            <a:xfrm>
              <a:off x="4418" y="2497"/>
              <a:ext cx="22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Σ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3516" name="Text Box 25"/>
            <p:cNvSpPr txBox="1">
              <a:spLocks noChangeArrowheads="1"/>
            </p:cNvSpPr>
            <p:nvPr/>
          </p:nvSpPr>
          <p:spPr bwMode="auto">
            <a:xfrm>
              <a:off x="4443" y="2260"/>
              <a:ext cx="18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-</a:t>
              </a:r>
            </a:p>
          </p:txBody>
        </p:sp>
        <p:grpSp>
          <p:nvGrpSpPr>
            <p:cNvPr id="63517" name="Group 26"/>
            <p:cNvGrpSpPr>
              <a:grpSpLocks/>
            </p:cNvGrpSpPr>
            <p:nvPr/>
          </p:nvGrpSpPr>
          <p:grpSpPr bwMode="auto">
            <a:xfrm>
              <a:off x="4034" y="2264"/>
              <a:ext cx="346" cy="454"/>
              <a:chOff x="4034" y="2264"/>
              <a:chExt cx="346" cy="454"/>
            </a:xfrm>
          </p:grpSpPr>
          <p:sp>
            <p:nvSpPr>
              <p:cNvPr id="63518" name="Text Box 27"/>
              <p:cNvSpPr txBox="1">
                <a:spLocks noChangeArrowheads="1"/>
              </p:cNvSpPr>
              <p:nvPr/>
            </p:nvSpPr>
            <p:spPr bwMode="auto">
              <a:xfrm>
                <a:off x="4034" y="2360"/>
                <a:ext cx="346" cy="2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  <a:latin typeface="Comic Sans MS" pitchFamily="64" charset="0"/>
                  </a:rPr>
                  <a:t>K  </a:t>
                </a:r>
              </a:p>
            </p:txBody>
          </p:sp>
          <p:sp>
            <p:nvSpPr>
              <p:cNvPr id="63519" name="Text Box 28"/>
              <p:cNvSpPr txBox="1">
                <a:spLocks noChangeArrowheads="1"/>
              </p:cNvSpPr>
              <p:nvPr/>
            </p:nvSpPr>
            <p:spPr bwMode="auto">
              <a:xfrm>
                <a:off x="4120" y="2484"/>
                <a:ext cx="224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800">
                    <a:solidFill>
                      <a:srgbClr val="000000"/>
                    </a:solidFill>
                    <a:latin typeface="Comic Sans MS" pitchFamily="64" charset="0"/>
                  </a:rPr>
                  <a:t>Σ</a:t>
                </a:r>
                <a:endParaRPr lang="en-US" sz="1800">
                  <a:solidFill>
                    <a:srgbClr val="00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63520" name="Text Box 29"/>
              <p:cNvSpPr txBox="1">
                <a:spLocks noChangeArrowheads="1"/>
              </p:cNvSpPr>
              <p:nvPr/>
            </p:nvSpPr>
            <p:spPr bwMode="auto">
              <a:xfrm>
                <a:off x="4160" y="2264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</p:grpSp>
      <p:sp>
        <p:nvSpPr>
          <p:cNvPr id="63506" name="Text Box 30"/>
          <p:cNvSpPr txBox="1">
            <a:spLocks noChangeArrowheads="1"/>
          </p:cNvSpPr>
          <p:nvPr/>
        </p:nvSpPr>
        <p:spPr bwMode="auto">
          <a:xfrm>
            <a:off x="5867400" y="4183063"/>
            <a:ext cx="3035300" cy="163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και ξέρει ότι μόνο η Σούλα μπορεί να έχει το ιδιωτικό κλειδί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με το οποίο κρυπτογραφήθηκε  το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R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, έτσι ώστε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63507" name="Group 31"/>
          <p:cNvGrpSpPr>
            <a:grpSpLocks/>
          </p:cNvGrpSpPr>
          <p:nvPr/>
        </p:nvGrpSpPr>
        <p:grpSpPr bwMode="auto">
          <a:xfrm>
            <a:off x="6500813" y="5594350"/>
            <a:ext cx="1870075" cy="768350"/>
            <a:chOff x="4095" y="3305"/>
            <a:chExt cx="1178" cy="484"/>
          </a:xfrm>
        </p:grpSpPr>
        <p:sp>
          <p:nvSpPr>
            <p:cNvPr id="63508" name="Text Box 32"/>
            <p:cNvSpPr txBox="1">
              <a:spLocks noChangeArrowheads="1"/>
            </p:cNvSpPr>
            <p:nvPr/>
          </p:nvSpPr>
          <p:spPr bwMode="auto">
            <a:xfrm>
              <a:off x="4352" y="3448"/>
              <a:ext cx="92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(K  (R)) = R</a:t>
              </a:r>
            </a:p>
          </p:txBody>
        </p:sp>
        <p:sp>
          <p:nvSpPr>
            <p:cNvPr id="63509" name="Text Box 33"/>
            <p:cNvSpPr txBox="1">
              <a:spLocks noChangeArrowheads="1"/>
            </p:cNvSpPr>
            <p:nvPr/>
          </p:nvSpPr>
          <p:spPr bwMode="auto">
            <a:xfrm>
              <a:off x="4490" y="3536"/>
              <a:ext cx="236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000">
                  <a:solidFill>
                    <a:srgbClr val="000000"/>
                  </a:solidFill>
                  <a:latin typeface="Comic Sans MS" pitchFamily="64" charset="0"/>
                </a:rPr>
                <a:t>Σ</a:t>
              </a:r>
              <a:endParaRPr lang="en-US" sz="20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3510" name="Text Box 34"/>
            <p:cNvSpPr txBox="1">
              <a:spLocks noChangeArrowheads="1"/>
            </p:cNvSpPr>
            <p:nvPr/>
          </p:nvSpPr>
          <p:spPr bwMode="auto">
            <a:xfrm>
              <a:off x="4485" y="3305"/>
              <a:ext cx="18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-</a:t>
              </a:r>
            </a:p>
          </p:txBody>
        </p:sp>
        <p:sp>
          <p:nvSpPr>
            <p:cNvPr id="63511" name="Text Box 35"/>
            <p:cNvSpPr txBox="1">
              <a:spLocks noChangeArrowheads="1"/>
            </p:cNvSpPr>
            <p:nvPr/>
          </p:nvSpPr>
          <p:spPr bwMode="auto">
            <a:xfrm>
              <a:off x="4095" y="3435"/>
              <a:ext cx="308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K  </a:t>
              </a:r>
            </a:p>
          </p:txBody>
        </p:sp>
        <p:sp>
          <p:nvSpPr>
            <p:cNvPr id="63512" name="Text Box 36"/>
            <p:cNvSpPr txBox="1">
              <a:spLocks noChangeArrowheads="1"/>
            </p:cNvSpPr>
            <p:nvPr/>
          </p:nvSpPr>
          <p:spPr bwMode="auto">
            <a:xfrm>
              <a:off x="4192" y="3522"/>
              <a:ext cx="236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000">
                  <a:solidFill>
                    <a:srgbClr val="000000"/>
                  </a:solidFill>
                  <a:latin typeface="Comic Sans MS" pitchFamily="64" charset="0"/>
                </a:rPr>
                <a:t>Σ</a:t>
              </a:r>
              <a:endParaRPr lang="en-US" sz="20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3513" name="Text Box 37"/>
            <p:cNvSpPr txBox="1">
              <a:spLocks noChangeArrowheads="1"/>
            </p:cNvSpPr>
            <p:nvPr/>
          </p:nvSpPr>
          <p:spPr bwMode="auto">
            <a:xfrm>
              <a:off x="4220" y="3337"/>
              <a:ext cx="19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+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4800600" cy="9525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ap5.0: κενό ασφάλειας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8475" y="1106488"/>
            <a:ext cx="7818438" cy="4648200"/>
          </a:xfrm>
        </p:spPr>
        <p:txBody>
          <a:bodyPr/>
          <a:lstStyle/>
          <a:p>
            <a:pPr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>
                <a:solidFill>
                  <a:srgbClr val="FF0000"/>
                </a:solidFill>
              </a:rPr>
              <a:t>Επίθεση μέσω ενδιάμεσου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</a:t>
            </a:r>
            <a:r>
              <a:rPr lang="el-GR" sz="2400" smtClean="0"/>
              <a:t>Η Λαμόγια υποδύεται την</a:t>
            </a:r>
            <a:r>
              <a:rPr lang="en-US" sz="2400" smtClean="0"/>
              <a:t> </a:t>
            </a:r>
            <a:r>
              <a:rPr lang="el-GR" sz="2400" smtClean="0"/>
              <a:t>Σούλα </a:t>
            </a:r>
            <a:r>
              <a:rPr lang="en-US" sz="2400" smtClean="0"/>
              <a:t>(</a:t>
            </a:r>
            <a:r>
              <a:rPr lang="el-GR" sz="2400" smtClean="0"/>
              <a:t>στον</a:t>
            </a:r>
            <a:r>
              <a:rPr lang="en-US" sz="2400" smtClean="0"/>
              <a:t> </a:t>
            </a:r>
            <a:r>
              <a:rPr lang="el-GR" sz="2400" smtClean="0"/>
              <a:t>Μήτσο</a:t>
            </a:r>
            <a:r>
              <a:rPr lang="en-US" sz="2400" smtClean="0"/>
              <a:t>) </a:t>
            </a:r>
            <a:r>
              <a:rPr lang="el-GR" sz="2400" smtClean="0"/>
              <a:t>και τον</a:t>
            </a:r>
            <a:r>
              <a:rPr lang="en-US" sz="2400" smtClean="0"/>
              <a:t> </a:t>
            </a:r>
            <a:r>
              <a:rPr lang="el-GR" sz="2400" smtClean="0"/>
              <a:t>Μήτσο</a:t>
            </a:r>
            <a:r>
              <a:rPr lang="en-US" sz="2400" smtClean="0"/>
              <a:t> (</a:t>
            </a:r>
            <a:r>
              <a:rPr lang="el-GR" sz="2400" smtClean="0"/>
              <a:t>στην</a:t>
            </a:r>
            <a:r>
              <a:rPr lang="en-US" sz="2400" smtClean="0"/>
              <a:t> </a:t>
            </a:r>
            <a:r>
              <a:rPr lang="el-GR" sz="2400" smtClean="0"/>
              <a:t>Σούλα</a:t>
            </a:r>
            <a:r>
              <a:rPr lang="en-US" sz="2400" smtClean="0"/>
              <a:t>)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3175" y="2306638"/>
            <a:ext cx="800100" cy="81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638" y="2195513"/>
            <a:ext cx="752475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1936750" y="2678113"/>
            <a:ext cx="224948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2163763" y="2328863"/>
            <a:ext cx="1608137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Είμαι η Σούλα</a:t>
            </a:r>
            <a:endParaRPr lang="en-US" sz="18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4521" name="Line 8"/>
          <p:cNvSpPr>
            <a:spLocks noChangeShapeType="1"/>
          </p:cNvSpPr>
          <p:nvPr/>
        </p:nvSpPr>
        <p:spPr bwMode="auto">
          <a:xfrm>
            <a:off x="5183188" y="2717800"/>
            <a:ext cx="224948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4522" name="Text Box 9"/>
          <p:cNvSpPr txBox="1">
            <a:spLocks noChangeArrowheads="1"/>
          </p:cNvSpPr>
          <p:nvPr/>
        </p:nvSpPr>
        <p:spPr bwMode="auto">
          <a:xfrm>
            <a:off x="5410200" y="2368550"/>
            <a:ext cx="16081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Είμαι η Σούλα</a:t>
            </a:r>
            <a:endParaRPr lang="en-US" sz="18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4523" name="Line 10"/>
          <p:cNvSpPr>
            <a:spLocks noChangeShapeType="1"/>
          </p:cNvSpPr>
          <p:nvPr/>
        </p:nvSpPr>
        <p:spPr bwMode="auto">
          <a:xfrm flipH="1">
            <a:off x="5221288" y="2786063"/>
            <a:ext cx="2168525" cy="2809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4524" name="Text Box 11"/>
          <p:cNvSpPr txBox="1">
            <a:spLocks noChangeArrowheads="1"/>
          </p:cNvSpPr>
          <p:nvPr/>
        </p:nvSpPr>
        <p:spPr bwMode="auto">
          <a:xfrm>
            <a:off x="5335588" y="2701925"/>
            <a:ext cx="3238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64" charset="0"/>
              </a:rPr>
              <a:t>R</a:t>
            </a:r>
          </a:p>
        </p:txBody>
      </p:sp>
      <p:sp>
        <p:nvSpPr>
          <p:cNvPr id="64525" name="Line 12"/>
          <p:cNvSpPr>
            <a:spLocks noChangeShapeType="1"/>
          </p:cNvSpPr>
          <p:nvPr/>
        </p:nvSpPr>
        <p:spPr bwMode="auto">
          <a:xfrm>
            <a:off x="5251450" y="3235325"/>
            <a:ext cx="22494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4526" name="Group 13"/>
          <p:cNvGrpSpPr>
            <a:grpSpLocks/>
          </p:cNvGrpSpPr>
          <p:nvPr/>
        </p:nvGrpSpPr>
        <p:grpSpPr bwMode="auto">
          <a:xfrm>
            <a:off x="6516688" y="2781300"/>
            <a:ext cx="838200" cy="682625"/>
            <a:chOff x="4105" y="1752"/>
            <a:chExt cx="528" cy="430"/>
          </a:xfrm>
        </p:grpSpPr>
        <p:sp>
          <p:nvSpPr>
            <p:cNvPr id="64575" name="Text Box 14"/>
            <p:cNvSpPr txBox="1">
              <a:spLocks noChangeArrowheads="1"/>
            </p:cNvSpPr>
            <p:nvPr/>
          </p:nvSpPr>
          <p:spPr bwMode="auto">
            <a:xfrm>
              <a:off x="4190" y="1948"/>
              <a:ext cx="21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Λ</a:t>
              </a:r>
              <a:endParaRPr lang="en-US" sz="18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grpSp>
          <p:nvGrpSpPr>
            <p:cNvPr id="64576" name="Group 15"/>
            <p:cNvGrpSpPr>
              <a:grpSpLocks/>
            </p:cNvGrpSpPr>
            <p:nvPr/>
          </p:nvGrpSpPr>
          <p:grpSpPr bwMode="auto">
            <a:xfrm>
              <a:off x="4105" y="1752"/>
              <a:ext cx="528" cy="322"/>
              <a:chOff x="4105" y="1752"/>
              <a:chExt cx="528" cy="322"/>
            </a:xfrm>
          </p:grpSpPr>
          <p:sp>
            <p:nvSpPr>
              <p:cNvPr id="64577" name="Text Box 16"/>
              <p:cNvSpPr txBox="1">
                <a:spLocks noChangeArrowheads="1"/>
              </p:cNvSpPr>
              <p:nvPr/>
            </p:nvSpPr>
            <p:spPr bwMode="auto">
              <a:xfrm>
                <a:off x="4105" y="1842"/>
                <a:ext cx="528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   (R)</a:t>
                </a:r>
              </a:p>
            </p:txBody>
          </p:sp>
          <p:sp>
            <p:nvSpPr>
              <p:cNvPr id="64578" name="Text Box 17"/>
              <p:cNvSpPr txBox="1">
                <a:spLocks noChangeArrowheads="1"/>
              </p:cNvSpPr>
              <p:nvPr/>
            </p:nvSpPr>
            <p:spPr bwMode="auto">
              <a:xfrm>
                <a:off x="4199" y="1752"/>
                <a:ext cx="17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FF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</p:grpSp>
      <p:sp>
        <p:nvSpPr>
          <p:cNvPr id="64527" name="Line 18"/>
          <p:cNvSpPr>
            <a:spLocks noChangeShapeType="1"/>
          </p:cNvSpPr>
          <p:nvPr/>
        </p:nvSpPr>
        <p:spPr bwMode="auto">
          <a:xfrm flipH="1">
            <a:off x="5287963" y="3403600"/>
            <a:ext cx="2168525" cy="2809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4528" name="Text Box 19"/>
          <p:cNvSpPr txBox="1">
            <a:spLocks noChangeArrowheads="1"/>
          </p:cNvSpPr>
          <p:nvPr/>
        </p:nvSpPr>
        <p:spPr bwMode="auto">
          <a:xfrm>
            <a:off x="5140325" y="3360738"/>
            <a:ext cx="274955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στείλε το δημόσιο κλειδί σου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4529" name="Line 20"/>
          <p:cNvSpPr>
            <a:spLocks noChangeShapeType="1"/>
          </p:cNvSpPr>
          <p:nvPr/>
        </p:nvSpPr>
        <p:spPr bwMode="auto">
          <a:xfrm>
            <a:off x="5319713" y="3922713"/>
            <a:ext cx="22494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4530" name="Group 21"/>
          <p:cNvGrpSpPr>
            <a:grpSpLocks/>
          </p:cNvGrpSpPr>
          <p:nvPr/>
        </p:nvGrpSpPr>
        <p:grpSpPr bwMode="auto">
          <a:xfrm>
            <a:off x="6948488" y="3525838"/>
            <a:ext cx="527050" cy="696912"/>
            <a:chOff x="4377" y="2221"/>
            <a:chExt cx="332" cy="439"/>
          </a:xfrm>
        </p:grpSpPr>
        <p:grpSp>
          <p:nvGrpSpPr>
            <p:cNvPr id="64571" name="Group 22"/>
            <p:cNvGrpSpPr>
              <a:grpSpLocks/>
            </p:cNvGrpSpPr>
            <p:nvPr/>
          </p:nvGrpSpPr>
          <p:grpSpPr bwMode="auto">
            <a:xfrm>
              <a:off x="4377" y="2336"/>
              <a:ext cx="332" cy="324"/>
              <a:chOff x="4377" y="2336"/>
              <a:chExt cx="332" cy="324"/>
            </a:xfrm>
          </p:grpSpPr>
          <p:sp>
            <p:nvSpPr>
              <p:cNvPr id="64573" name="Text Box 23"/>
              <p:cNvSpPr txBox="1">
                <a:spLocks noChangeArrowheads="1"/>
              </p:cNvSpPr>
              <p:nvPr/>
            </p:nvSpPr>
            <p:spPr bwMode="auto">
              <a:xfrm>
                <a:off x="4463" y="2426"/>
                <a:ext cx="214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800">
                    <a:solidFill>
                      <a:srgbClr val="FF0000"/>
                    </a:solidFill>
                    <a:latin typeface="Comic Sans MS" pitchFamily="64" charset="0"/>
                  </a:rPr>
                  <a:t>Λ</a:t>
                </a:r>
                <a:endParaRPr lang="en-US" sz="18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64574" name="Text Box 24"/>
              <p:cNvSpPr txBox="1">
                <a:spLocks noChangeArrowheads="1"/>
              </p:cNvSpPr>
              <p:nvPr/>
            </p:nvSpPr>
            <p:spPr bwMode="auto">
              <a:xfrm>
                <a:off x="4377" y="2336"/>
                <a:ext cx="332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   </a:t>
                </a:r>
              </a:p>
            </p:txBody>
          </p:sp>
        </p:grpSp>
        <p:sp>
          <p:nvSpPr>
            <p:cNvPr id="64572" name="Text Box 25"/>
            <p:cNvSpPr txBox="1">
              <a:spLocks noChangeArrowheads="1"/>
            </p:cNvSpPr>
            <p:nvPr/>
          </p:nvSpPr>
          <p:spPr bwMode="auto">
            <a:xfrm>
              <a:off x="4486" y="2221"/>
              <a:ext cx="18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sp>
        <p:nvSpPr>
          <p:cNvPr id="64531" name="Line 26"/>
          <p:cNvSpPr>
            <a:spLocks noChangeShapeType="1"/>
          </p:cNvSpPr>
          <p:nvPr/>
        </p:nvSpPr>
        <p:spPr bwMode="auto">
          <a:xfrm flipH="1">
            <a:off x="1898650" y="3430588"/>
            <a:ext cx="2168525" cy="2809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4532" name="Line 27"/>
          <p:cNvSpPr>
            <a:spLocks noChangeShapeType="1"/>
          </p:cNvSpPr>
          <p:nvPr/>
        </p:nvSpPr>
        <p:spPr bwMode="auto">
          <a:xfrm>
            <a:off x="1928813" y="3879850"/>
            <a:ext cx="224948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4533" name="Group 28"/>
          <p:cNvGrpSpPr>
            <a:grpSpLocks/>
          </p:cNvGrpSpPr>
          <p:nvPr/>
        </p:nvGrpSpPr>
        <p:grpSpPr bwMode="auto">
          <a:xfrm>
            <a:off x="3151188" y="3411538"/>
            <a:ext cx="836612" cy="682625"/>
            <a:chOff x="1985" y="2149"/>
            <a:chExt cx="527" cy="430"/>
          </a:xfrm>
        </p:grpSpPr>
        <p:sp>
          <p:nvSpPr>
            <p:cNvPr id="64567" name="Text Box 29"/>
            <p:cNvSpPr txBox="1">
              <a:spLocks noChangeArrowheads="1"/>
            </p:cNvSpPr>
            <p:nvPr/>
          </p:nvSpPr>
          <p:spPr bwMode="auto">
            <a:xfrm>
              <a:off x="2084" y="2345"/>
              <a:ext cx="22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Σ</a:t>
              </a:r>
              <a:endParaRPr lang="en-US" sz="18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grpSp>
          <p:nvGrpSpPr>
            <p:cNvPr id="64568" name="Group 30"/>
            <p:cNvGrpSpPr>
              <a:grpSpLocks/>
            </p:cNvGrpSpPr>
            <p:nvPr/>
          </p:nvGrpSpPr>
          <p:grpSpPr bwMode="auto">
            <a:xfrm>
              <a:off x="1985" y="2149"/>
              <a:ext cx="527" cy="323"/>
              <a:chOff x="1985" y="2149"/>
              <a:chExt cx="527" cy="323"/>
            </a:xfrm>
          </p:grpSpPr>
          <p:sp>
            <p:nvSpPr>
              <p:cNvPr id="64569" name="Text Box 31"/>
              <p:cNvSpPr txBox="1">
                <a:spLocks noChangeArrowheads="1"/>
              </p:cNvSpPr>
              <p:nvPr/>
            </p:nvSpPr>
            <p:spPr bwMode="auto">
              <a:xfrm>
                <a:off x="1985" y="2241"/>
                <a:ext cx="528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   (R)</a:t>
                </a:r>
              </a:p>
            </p:txBody>
          </p:sp>
          <p:sp>
            <p:nvSpPr>
              <p:cNvPr id="64570" name="Text Box 32"/>
              <p:cNvSpPr txBox="1">
                <a:spLocks noChangeArrowheads="1"/>
              </p:cNvSpPr>
              <p:nvPr/>
            </p:nvSpPr>
            <p:spPr bwMode="auto">
              <a:xfrm>
                <a:off x="2097" y="2149"/>
                <a:ext cx="17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FF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</p:grpSp>
      <p:sp>
        <p:nvSpPr>
          <p:cNvPr id="64534" name="Line 33"/>
          <p:cNvSpPr>
            <a:spLocks noChangeShapeType="1"/>
          </p:cNvSpPr>
          <p:nvPr/>
        </p:nvSpPr>
        <p:spPr bwMode="auto">
          <a:xfrm flipH="1">
            <a:off x="1965325" y="4048125"/>
            <a:ext cx="2168525" cy="2809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4535" name="Text Box 34"/>
          <p:cNvSpPr txBox="1">
            <a:spLocks noChangeArrowheads="1"/>
          </p:cNvSpPr>
          <p:nvPr/>
        </p:nvSpPr>
        <p:spPr bwMode="auto">
          <a:xfrm>
            <a:off x="1817688" y="3944938"/>
            <a:ext cx="280670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>
                <a:solidFill>
                  <a:srgbClr val="000000"/>
                </a:solidFill>
                <a:latin typeface="Comic Sans MS" pitchFamily="64" charset="0"/>
              </a:rPr>
              <a:t>στείλε το δημόσιο κλειδί σου</a:t>
            </a:r>
            <a:endParaRPr lang="en-US" sz="16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4536" name="Line 35"/>
          <p:cNvSpPr>
            <a:spLocks noChangeShapeType="1"/>
          </p:cNvSpPr>
          <p:nvPr/>
        </p:nvSpPr>
        <p:spPr bwMode="auto">
          <a:xfrm>
            <a:off x="1997075" y="4567238"/>
            <a:ext cx="224948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4537" name="Group 36"/>
          <p:cNvGrpSpPr>
            <a:grpSpLocks/>
          </p:cNvGrpSpPr>
          <p:nvPr/>
        </p:nvGrpSpPr>
        <p:grpSpPr bwMode="auto">
          <a:xfrm>
            <a:off x="3500438" y="4087813"/>
            <a:ext cx="527050" cy="696912"/>
            <a:chOff x="2205" y="2575"/>
            <a:chExt cx="332" cy="439"/>
          </a:xfrm>
        </p:grpSpPr>
        <p:grpSp>
          <p:nvGrpSpPr>
            <p:cNvPr id="64563" name="Group 37"/>
            <p:cNvGrpSpPr>
              <a:grpSpLocks/>
            </p:cNvGrpSpPr>
            <p:nvPr/>
          </p:nvGrpSpPr>
          <p:grpSpPr bwMode="auto">
            <a:xfrm>
              <a:off x="2205" y="2685"/>
              <a:ext cx="332" cy="329"/>
              <a:chOff x="2205" y="2685"/>
              <a:chExt cx="332" cy="329"/>
            </a:xfrm>
          </p:grpSpPr>
          <p:sp>
            <p:nvSpPr>
              <p:cNvPr id="64565" name="Text Box 38"/>
              <p:cNvSpPr txBox="1">
                <a:spLocks noChangeArrowheads="1"/>
              </p:cNvSpPr>
              <p:nvPr/>
            </p:nvSpPr>
            <p:spPr bwMode="auto">
              <a:xfrm>
                <a:off x="2294" y="2780"/>
                <a:ext cx="224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800">
                    <a:solidFill>
                      <a:srgbClr val="FF0000"/>
                    </a:solidFill>
                    <a:latin typeface="Comic Sans MS" pitchFamily="64" charset="0"/>
                  </a:rPr>
                  <a:t>Σ</a:t>
                </a:r>
                <a:endParaRPr lang="en-US" sz="1800">
                  <a:solidFill>
                    <a:srgbClr val="FF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64566" name="Text Box 39"/>
              <p:cNvSpPr txBox="1">
                <a:spLocks noChangeArrowheads="1"/>
              </p:cNvSpPr>
              <p:nvPr/>
            </p:nvSpPr>
            <p:spPr bwMode="auto">
              <a:xfrm>
                <a:off x="2205" y="2685"/>
                <a:ext cx="332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   </a:t>
                </a:r>
              </a:p>
            </p:txBody>
          </p:sp>
        </p:grpSp>
        <p:sp>
          <p:nvSpPr>
            <p:cNvPr id="64564" name="Text Box 40"/>
            <p:cNvSpPr txBox="1">
              <a:spLocks noChangeArrowheads="1"/>
            </p:cNvSpPr>
            <p:nvPr/>
          </p:nvSpPr>
          <p:spPr bwMode="auto">
            <a:xfrm>
              <a:off x="2321" y="2575"/>
              <a:ext cx="18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sp>
        <p:nvSpPr>
          <p:cNvPr id="64538" name="Line 41"/>
          <p:cNvSpPr>
            <a:spLocks noChangeShapeType="1"/>
          </p:cNvSpPr>
          <p:nvPr/>
        </p:nvSpPr>
        <p:spPr bwMode="auto">
          <a:xfrm flipH="1">
            <a:off x="5362575" y="5024438"/>
            <a:ext cx="21717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4539" name="Group 42"/>
          <p:cNvGrpSpPr>
            <a:grpSpLocks/>
          </p:cNvGrpSpPr>
          <p:nvPr/>
        </p:nvGrpSpPr>
        <p:grpSpPr bwMode="auto">
          <a:xfrm>
            <a:off x="5940425" y="4506913"/>
            <a:ext cx="873125" cy="682625"/>
            <a:chOff x="3742" y="2839"/>
            <a:chExt cx="550" cy="430"/>
          </a:xfrm>
        </p:grpSpPr>
        <p:sp>
          <p:nvSpPr>
            <p:cNvPr id="64560" name="Text Box 43"/>
            <p:cNvSpPr txBox="1">
              <a:spLocks noChangeArrowheads="1"/>
            </p:cNvSpPr>
            <p:nvPr/>
          </p:nvSpPr>
          <p:spPr bwMode="auto">
            <a:xfrm>
              <a:off x="3868" y="3035"/>
              <a:ext cx="21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Λ</a:t>
              </a:r>
              <a:endParaRPr lang="en-US" sz="18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64561" name="Text Box 44"/>
            <p:cNvSpPr txBox="1">
              <a:spLocks noChangeArrowheads="1"/>
            </p:cNvSpPr>
            <p:nvPr/>
          </p:nvSpPr>
          <p:spPr bwMode="auto">
            <a:xfrm>
              <a:off x="3742" y="2931"/>
              <a:ext cx="55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K   (m)</a:t>
              </a:r>
            </a:p>
          </p:txBody>
        </p:sp>
        <p:sp>
          <p:nvSpPr>
            <p:cNvPr id="64562" name="Text Box 45"/>
            <p:cNvSpPr txBox="1">
              <a:spLocks noChangeArrowheads="1"/>
            </p:cNvSpPr>
            <p:nvPr/>
          </p:nvSpPr>
          <p:spPr bwMode="auto">
            <a:xfrm>
              <a:off x="3829" y="2839"/>
              <a:ext cx="18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grpSp>
        <p:nvGrpSpPr>
          <p:cNvPr id="64540" name="Group 46"/>
          <p:cNvGrpSpPr>
            <a:grpSpLocks/>
          </p:cNvGrpSpPr>
          <p:nvPr/>
        </p:nvGrpSpPr>
        <p:grpSpPr bwMode="auto">
          <a:xfrm>
            <a:off x="3851275" y="5170488"/>
            <a:ext cx="1751013" cy="692150"/>
            <a:chOff x="2426" y="3172"/>
            <a:chExt cx="1103" cy="436"/>
          </a:xfrm>
        </p:grpSpPr>
        <p:sp>
          <p:nvSpPr>
            <p:cNvPr id="64555" name="Text Box 47"/>
            <p:cNvSpPr txBox="1">
              <a:spLocks noChangeArrowheads="1"/>
            </p:cNvSpPr>
            <p:nvPr/>
          </p:nvSpPr>
          <p:spPr bwMode="auto">
            <a:xfrm>
              <a:off x="2761" y="3366"/>
              <a:ext cx="21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Λ</a:t>
              </a:r>
              <a:endParaRPr lang="en-US" sz="18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64556" name="Text Box 48"/>
            <p:cNvSpPr txBox="1">
              <a:spLocks noChangeArrowheads="1"/>
            </p:cNvSpPr>
            <p:nvPr/>
          </p:nvSpPr>
          <p:spPr bwMode="auto">
            <a:xfrm>
              <a:off x="2426" y="3254"/>
              <a:ext cx="110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m = K  (K   (m))</a:t>
              </a:r>
            </a:p>
          </p:txBody>
        </p:sp>
        <p:sp>
          <p:nvSpPr>
            <p:cNvPr id="64557" name="Text Box 49"/>
            <p:cNvSpPr txBox="1">
              <a:spLocks noChangeArrowheads="1"/>
            </p:cNvSpPr>
            <p:nvPr/>
          </p:nvSpPr>
          <p:spPr bwMode="auto">
            <a:xfrm>
              <a:off x="3014" y="3172"/>
              <a:ext cx="18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  <p:sp>
          <p:nvSpPr>
            <p:cNvPr id="64558" name="Text Box 50"/>
            <p:cNvSpPr txBox="1">
              <a:spLocks noChangeArrowheads="1"/>
            </p:cNvSpPr>
            <p:nvPr/>
          </p:nvSpPr>
          <p:spPr bwMode="auto">
            <a:xfrm>
              <a:off x="3005" y="3374"/>
              <a:ext cx="21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Λ</a:t>
              </a:r>
              <a:endParaRPr lang="en-US" sz="18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64559" name="Text Box 51"/>
            <p:cNvSpPr txBox="1">
              <a:spLocks noChangeArrowheads="1"/>
            </p:cNvSpPr>
            <p:nvPr/>
          </p:nvSpPr>
          <p:spPr bwMode="auto">
            <a:xfrm>
              <a:off x="2778" y="3172"/>
              <a:ext cx="17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</a:p>
          </p:txBody>
        </p:sp>
      </p:grpSp>
      <p:sp>
        <p:nvSpPr>
          <p:cNvPr id="64541" name="Text Box 52"/>
          <p:cNvSpPr txBox="1">
            <a:spLocks noChangeArrowheads="1"/>
          </p:cNvSpPr>
          <p:nvPr/>
        </p:nvSpPr>
        <p:spPr bwMode="auto">
          <a:xfrm>
            <a:off x="3971925" y="4714875"/>
            <a:ext cx="1385888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Η Λαμόγια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λαμβάνει το</a:t>
            </a:r>
            <a:endParaRPr lang="en-US" sz="18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4542" name="Text Box 53"/>
          <p:cNvSpPr txBox="1">
            <a:spLocks noChangeArrowheads="1"/>
          </p:cNvSpPr>
          <p:nvPr/>
        </p:nvSpPr>
        <p:spPr bwMode="auto">
          <a:xfrm>
            <a:off x="3786188" y="5646738"/>
            <a:ext cx="2857500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Στέλνει το </a:t>
            </a:r>
            <a:r>
              <a:rPr lang="en-US" sz="1800">
                <a:solidFill>
                  <a:srgbClr val="000000"/>
                </a:solidFill>
                <a:latin typeface="Comic Sans MS" pitchFamily="64" charset="0"/>
              </a:rPr>
              <a:t>m </a:t>
            </a: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στην</a:t>
            </a:r>
            <a:r>
              <a:rPr lang="en-US" sz="18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Σούλα κρυπτογραφημένο με το δημόσιο κλειδί της</a:t>
            </a:r>
            <a:endParaRPr lang="en-US" sz="18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4543" name="Line 54"/>
          <p:cNvSpPr>
            <a:spLocks noChangeShapeType="1"/>
          </p:cNvSpPr>
          <p:nvPr/>
        </p:nvSpPr>
        <p:spPr bwMode="auto">
          <a:xfrm flipH="1">
            <a:off x="1643063" y="5773738"/>
            <a:ext cx="21717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4544" name="Group 55"/>
          <p:cNvGrpSpPr>
            <a:grpSpLocks/>
          </p:cNvGrpSpPr>
          <p:nvPr/>
        </p:nvGrpSpPr>
        <p:grpSpPr bwMode="auto">
          <a:xfrm>
            <a:off x="2568575" y="5230813"/>
            <a:ext cx="803275" cy="682625"/>
            <a:chOff x="1618" y="3295"/>
            <a:chExt cx="506" cy="430"/>
          </a:xfrm>
        </p:grpSpPr>
        <p:sp>
          <p:nvSpPr>
            <p:cNvPr id="64552" name="Text Box 56"/>
            <p:cNvSpPr txBox="1">
              <a:spLocks noChangeArrowheads="1"/>
            </p:cNvSpPr>
            <p:nvPr/>
          </p:nvSpPr>
          <p:spPr bwMode="auto">
            <a:xfrm>
              <a:off x="1696" y="3491"/>
              <a:ext cx="22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Σ</a:t>
              </a:r>
              <a:endParaRPr lang="en-US" sz="18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64553" name="Text Box 57"/>
            <p:cNvSpPr txBox="1">
              <a:spLocks noChangeArrowheads="1"/>
            </p:cNvSpPr>
            <p:nvPr/>
          </p:nvSpPr>
          <p:spPr bwMode="auto">
            <a:xfrm>
              <a:off x="1618" y="3405"/>
              <a:ext cx="50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K  (m)</a:t>
              </a:r>
            </a:p>
          </p:txBody>
        </p:sp>
        <p:sp>
          <p:nvSpPr>
            <p:cNvPr id="64554" name="Text Box 58"/>
            <p:cNvSpPr txBox="1">
              <a:spLocks noChangeArrowheads="1"/>
            </p:cNvSpPr>
            <p:nvPr/>
          </p:nvSpPr>
          <p:spPr bwMode="auto">
            <a:xfrm>
              <a:off x="1661" y="3295"/>
              <a:ext cx="18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</p:grpSp>
      <p:grpSp>
        <p:nvGrpSpPr>
          <p:cNvPr id="64545" name="Group 59"/>
          <p:cNvGrpSpPr>
            <a:grpSpLocks/>
          </p:cNvGrpSpPr>
          <p:nvPr/>
        </p:nvGrpSpPr>
        <p:grpSpPr bwMode="auto">
          <a:xfrm>
            <a:off x="306388" y="5670550"/>
            <a:ext cx="1751012" cy="692150"/>
            <a:chOff x="193" y="3572"/>
            <a:chExt cx="1103" cy="436"/>
          </a:xfrm>
        </p:grpSpPr>
        <p:sp>
          <p:nvSpPr>
            <p:cNvPr id="64547" name="Text Box 60"/>
            <p:cNvSpPr txBox="1">
              <a:spLocks noChangeArrowheads="1"/>
            </p:cNvSpPr>
            <p:nvPr/>
          </p:nvSpPr>
          <p:spPr bwMode="auto">
            <a:xfrm>
              <a:off x="541" y="3766"/>
              <a:ext cx="22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Σ</a:t>
              </a:r>
              <a:endParaRPr lang="en-US" sz="18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64548" name="Text Box 61"/>
            <p:cNvSpPr txBox="1">
              <a:spLocks noChangeArrowheads="1"/>
            </p:cNvSpPr>
            <p:nvPr/>
          </p:nvSpPr>
          <p:spPr bwMode="auto">
            <a:xfrm>
              <a:off x="193" y="3654"/>
              <a:ext cx="110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m = K  (K   (m))</a:t>
              </a:r>
            </a:p>
          </p:txBody>
        </p:sp>
        <p:sp>
          <p:nvSpPr>
            <p:cNvPr id="64549" name="Text Box 62"/>
            <p:cNvSpPr txBox="1">
              <a:spLocks noChangeArrowheads="1"/>
            </p:cNvSpPr>
            <p:nvPr/>
          </p:nvSpPr>
          <p:spPr bwMode="auto">
            <a:xfrm>
              <a:off x="798" y="3572"/>
              <a:ext cx="18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pitchFamily="64" charset="0"/>
                </a:rPr>
                <a:t>+</a:t>
              </a:r>
            </a:p>
          </p:txBody>
        </p:sp>
        <p:sp>
          <p:nvSpPr>
            <p:cNvPr id="64550" name="Text Box 63"/>
            <p:cNvSpPr txBox="1">
              <a:spLocks noChangeArrowheads="1"/>
            </p:cNvSpPr>
            <p:nvPr/>
          </p:nvSpPr>
          <p:spPr bwMode="auto">
            <a:xfrm>
              <a:off x="785" y="3774"/>
              <a:ext cx="22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Σ</a:t>
              </a:r>
              <a:endParaRPr lang="en-US" sz="18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  <p:sp>
          <p:nvSpPr>
            <p:cNvPr id="64551" name="Text Box 64"/>
            <p:cNvSpPr txBox="1">
              <a:spLocks noChangeArrowheads="1"/>
            </p:cNvSpPr>
            <p:nvPr/>
          </p:nvSpPr>
          <p:spPr bwMode="auto">
            <a:xfrm>
              <a:off x="562" y="3572"/>
              <a:ext cx="17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pitchFamily="64" charset="0"/>
                </a:rPr>
                <a:t>-</a:t>
              </a:r>
            </a:p>
          </p:txBody>
        </p:sp>
      </p:grpSp>
      <p:sp>
        <p:nvSpPr>
          <p:cNvPr id="64546" name="Text Box 65"/>
          <p:cNvSpPr txBox="1">
            <a:spLocks noChangeArrowheads="1"/>
          </p:cNvSpPr>
          <p:nvPr/>
        </p:nvSpPr>
        <p:spPr bwMode="auto">
          <a:xfrm>
            <a:off x="2238375" y="3305175"/>
            <a:ext cx="3238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64" charset="0"/>
              </a:rPr>
              <a:t>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4800600" cy="9525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ap5.0: κενό ασφ</a:t>
            </a:r>
            <a:r>
              <a:rPr lang="el-GR" sz="3600" smtClean="0"/>
              <a:t>ά</a:t>
            </a:r>
            <a:r>
              <a:rPr lang="en-US" sz="3600" smtClean="0"/>
              <a:t>λε</a:t>
            </a:r>
            <a:r>
              <a:rPr lang="el-GR" sz="3600" smtClean="0"/>
              <a:t>ι</a:t>
            </a:r>
            <a:r>
              <a:rPr lang="en-US" sz="3600" smtClean="0"/>
              <a:t>ας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8475" y="1106488"/>
            <a:ext cx="7593013" cy="1214437"/>
          </a:xfrm>
        </p:spPr>
        <p:txBody>
          <a:bodyPr/>
          <a:lstStyle/>
          <a:p>
            <a:pPr>
              <a:spcBef>
                <a:spcPts val="6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400" smtClean="0">
                <a:solidFill>
                  <a:srgbClr val="FF0000"/>
                </a:solidFill>
              </a:rPr>
              <a:t>Επίθεση μέσω ενδιάμεσου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</a:t>
            </a:r>
            <a:r>
              <a:rPr lang="el-GR" sz="2400" smtClean="0"/>
              <a:t>Η Λαμόγια υποδύεται την</a:t>
            </a:r>
            <a:r>
              <a:rPr lang="en-US" sz="2400" smtClean="0"/>
              <a:t> </a:t>
            </a:r>
            <a:r>
              <a:rPr lang="el-GR" sz="2400" smtClean="0"/>
              <a:t>Σούλα </a:t>
            </a:r>
            <a:r>
              <a:rPr lang="en-US" sz="2400" smtClean="0"/>
              <a:t>(</a:t>
            </a:r>
            <a:r>
              <a:rPr lang="el-GR" sz="2400" smtClean="0"/>
              <a:t>στον</a:t>
            </a:r>
            <a:r>
              <a:rPr lang="en-US" sz="2400" smtClean="0"/>
              <a:t> </a:t>
            </a:r>
            <a:r>
              <a:rPr lang="el-GR" sz="2400" smtClean="0"/>
              <a:t>Μήτσο</a:t>
            </a:r>
            <a:r>
              <a:rPr lang="en-US" sz="2400" smtClean="0"/>
              <a:t>) </a:t>
            </a:r>
            <a:r>
              <a:rPr lang="el-GR" sz="2400" smtClean="0"/>
              <a:t>και τον</a:t>
            </a:r>
            <a:r>
              <a:rPr lang="en-US" sz="2400" smtClean="0"/>
              <a:t> </a:t>
            </a:r>
            <a:r>
              <a:rPr lang="el-GR" sz="2400" smtClean="0"/>
              <a:t>Μήτσο</a:t>
            </a:r>
            <a:r>
              <a:rPr lang="en-US" sz="2400" smtClean="0"/>
              <a:t> (</a:t>
            </a:r>
            <a:r>
              <a:rPr lang="el-GR" sz="2400" smtClean="0"/>
              <a:t>στην</a:t>
            </a:r>
            <a:r>
              <a:rPr lang="en-US" sz="2400" smtClean="0"/>
              <a:t> </a:t>
            </a:r>
            <a:r>
              <a:rPr lang="el-GR" sz="2400" smtClean="0"/>
              <a:t>Σούλα</a:t>
            </a:r>
            <a:r>
              <a:rPr lang="en-US" sz="2400" smtClean="0"/>
              <a:t>)</a:t>
            </a: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3175" y="2306638"/>
            <a:ext cx="800100" cy="81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638" y="2195513"/>
            <a:ext cx="752475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1936750" y="2678113"/>
            <a:ext cx="2249488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5183188" y="2717800"/>
            <a:ext cx="2249487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517525" y="3452813"/>
            <a:ext cx="8013700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Δύσκολες να εντοπιστούν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:</a:t>
            </a:r>
          </a:p>
          <a:p>
            <a:pPr>
              <a:buClr>
                <a:srgbClr val="3333CC"/>
              </a:buClr>
              <a:buSzPct val="85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Ο Μήτσος λαμβάνει οτιδήποτε στέλνει η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και αντίστροφα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. (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π.χ.,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έτσι ο Μήτσος και η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 μπορούν να συναντηθούν μια εβδομάδα αργότερα και να ξαναδούν την συνομιλία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)</a:t>
            </a:r>
          </a:p>
          <a:p>
            <a:pPr>
              <a:buClr>
                <a:srgbClr val="3333CC"/>
              </a:buClr>
              <a:buSzPct val="85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το πρόβλημα είναι ότι η Λαμόγια λαμβάνει επίσης όλα τα μηνύματα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!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smtClean="0"/>
              <a:t>Φίλοι και εχθροί: </a:t>
            </a:r>
            <a:r>
              <a:rPr lang="el-GR" sz="3200" smtClean="0"/>
              <a:t>Σούλα</a:t>
            </a:r>
            <a:r>
              <a:rPr lang="en-US" sz="3200" smtClean="0"/>
              <a:t>, </a:t>
            </a:r>
            <a:r>
              <a:rPr lang="el-GR" sz="3200" smtClean="0"/>
              <a:t>Μήτσος</a:t>
            </a:r>
            <a:r>
              <a:rPr lang="en-US" sz="3200" smtClean="0"/>
              <a:t>, </a:t>
            </a:r>
            <a:r>
              <a:rPr lang="el-GR" sz="3200" smtClean="0"/>
              <a:t>Λαμόγια</a:t>
            </a:r>
            <a:endParaRPr lang="en-US" sz="32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82700"/>
            <a:ext cx="8142288" cy="2074863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smtClean="0"/>
              <a:t>Γνωστά πρόσωπα στο κόσμο της ασφάλειας</a:t>
            </a:r>
            <a:endParaRPr lang="en-US" sz="2400" smtClean="0"/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Ο </a:t>
            </a:r>
            <a:r>
              <a:rPr lang="el-GR" sz="2400" smtClean="0"/>
              <a:t>Μήτσος </a:t>
            </a:r>
            <a:r>
              <a:rPr lang="en-US" sz="2400" smtClean="0"/>
              <a:t>και η </a:t>
            </a:r>
            <a:r>
              <a:rPr lang="el-GR" sz="2400" smtClean="0"/>
              <a:t>Σούλα</a:t>
            </a:r>
            <a:r>
              <a:rPr lang="en-US" sz="2400" smtClean="0"/>
              <a:t> επιθυμού</a:t>
            </a:r>
            <a:r>
              <a:rPr lang="el-GR" sz="2400" smtClean="0"/>
              <a:t>ν</a:t>
            </a:r>
            <a:r>
              <a:rPr lang="en-US" sz="2400" smtClean="0"/>
              <a:t> να επικοινωνήσουν με ασφαλ</a:t>
            </a:r>
            <a:r>
              <a:rPr lang="el-GR" sz="2400" smtClean="0"/>
              <a:t>ή</a:t>
            </a:r>
            <a:r>
              <a:rPr lang="en-US" sz="2400" smtClean="0"/>
              <a:t> τρόπο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Η </a:t>
            </a:r>
            <a:r>
              <a:rPr lang="el-GR" sz="2400" smtClean="0"/>
              <a:t>Λαμόγια </a:t>
            </a:r>
            <a:r>
              <a:rPr lang="en-US" sz="2400" smtClean="0"/>
              <a:t>(</a:t>
            </a:r>
            <a:r>
              <a:rPr lang="el-GR" sz="2400" smtClean="0"/>
              <a:t>κακόβουλος χρήστης</a:t>
            </a:r>
            <a:r>
              <a:rPr lang="en-US" sz="2400" smtClean="0"/>
              <a:t>) μπορε</a:t>
            </a:r>
            <a:r>
              <a:rPr lang="el-GR" sz="2400" smtClean="0"/>
              <a:t>ί</a:t>
            </a:r>
            <a:r>
              <a:rPr lang="en-US" sz="2400" smtClean="0"/>
              <a:t> να παρ</a:t>
            </a:r>
            <a:r>
              <a:rPr lang="el-GR" sz="2400" smtClean="0"/>
              <a:t>έ</a:t>
            </a:r>
            <a:r>
              <a:rPr lang="en-US" sz="2400" smtClean="0"/>
              <a:t>μβει, να διαγρ</a:t>
            </a:r>
            <a:r>
              <a:rPr lang="el-GR" sz="2400" smtClean="0"/>
              <a:t>ά</a:t>
            </a:r>
            <a:r>
              <a:rPr lang="en-US" sz="2400" smtClean="0"/>
              <a:t>ψει ή να προσθ</a:t>
            </a:r>
            <a:r>
              <a:rPr lang="el-GR" sz="2400" smtClean="0"/>
              <a:t>έ</a:t>
            </a:r>
            <a:r>
              <a:rPr lang="en-US" sz="2400" smtClean="0"/>
              <a:t>σει μηνύματα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8488" y="5337175"/>
            <a:ext cx="10826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2052638" y="4205288"/>
            <a:ext cx="1293812" cy="803275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2036763" y="4208463"/>
            <a:ext cx="139223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FFFFFF"/>
                </a:solidFill>
                <a:latin typeface="Comic Sans MS" pitchFamily="64" charset="0"/>
              </a:rPr>
              <a:t>Ασφαλης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FFFFFF"/>
                </a:solidFill>
                <a:latin typeface="Comic Sans MS" pitchFamily="64" charset="0"/>
              </a:rPr>
              <a:t>αποστολεας</a:t>
            </a:r>
            <a:endParaRPr lang="en-US" sz="1800">
              <a:solidFill>
                <a:srgbClr val="FFFFFF"/>
              </a:solidFill>
              <a:latin typeface="Comic Sans MS" pitchFamily="64" charset="0"/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5745163" y="4279900"/>
            <a:ext cx="14192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FFFFFF"/>
                </a:solidFill>
                <a:latin typeface="Comic Sans MS" pitchFamily="64" charset="0"/>
              </a:rPr>
              <a:t>Ασφαλης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FFFFFF"/>
                </a:solidFill>
                <a:latin typeface="Comic Sans MS" pitchFamily="64" charset="0"/>
              </a:rPr>
              <a:t>παραληπτης</a:t>
            </a:r>
            <a:endParaRPr lang="en-US" sz="1800">
              <a:solidFill>
                <a:srgbClr val="FFFFFF"/>
              </a:solidFill>
              <a:latin typeface="Comic Sans MS" pitchFamily="64" charset="0"/>
            </a:endParaRP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3149600" y="3460750"/>
            <a:ext cx="10525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κανάλι</a:t>
            </a:r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>
            <a:off x="3375025" y="4616450"/>
            <a:ext cx="2460625" cy="158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4200525" y="3417888"/>
            <a:ext cx="1889125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δεδομένα</a:t>
            </a:r>
            <a:r>
              <a:rPr lang="en-US" sz="1800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el-GR" sz="1800">
                <a:solidFill>
                  <a:srgbClr val="000000"/>
                </a:solidFill>
                <a:latin typeface="Comic Sans MS" pitchFamily="64" charset="0"/>
              </a:rPr>
              <a:t>μηνύματα ελέγχου</a:t>
            </a:r>
            <a:endParaRPr lang="en-US" sz="18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81" name="Freeform 16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82" name="Freeform 17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>
            <a:off x="1279525" y="4586288"/>
            <a:ext cx="814388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284" name="Text Box 19"/>
          <p:cNvSpPr txBox="1">
            <a:spLocks noChangeArrowheads="1"/>
          </p:cNvSpPr>
          <p:nvPr/>
        </p:nvSpPr>
        <p:spPr bwMode="auto">
          <a:xfrm>
            <a:off x="71438" y="4183063"/>
            <a:ext cx="1428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δεδομένα</a:t>
            </a:r>
          </a:p>
        </p:txBody>
      </p:sp>
      <p:sp>
        <p:nvSpPr>
          <p:cNvPr id="11285" name="Line 20"/>
          <p:cNvSpPr>
            <a:spLocks noChangeShapeType="1"/>
          </p:cNvSpPr>
          <p:nvPr/>
        </p:nvSpPr>
        <p:spPr bwMode="auto">
          <a:xfrm>
            <a:off x="7086600" y="4556125"/>
            <a:ext cx="814388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286" name="Text Box 21"/>
          <p:cNvSpPr txBox="1">
            <a:spLocks noChangeArrowheads="1"/>
          </p:cNvSpPr>
          <p:nvPr/>
        </p:nvSpPr>
        <p:spPr bwMode="auto">
          <a:xfrm>
            <a:off x="7715250" y="4111625"/>
            <a:ext cx="1428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δεδομένα</a:t>
            </a:r>
          </a:p>
        </p:txBody>
      </p:sp>
      <p:sp>
        <p:nvSpPr>
          <p:cNvPr id="11287" name="Text Box 22"/>
          <p:cNvSpPr txBox="1">
            <a:spLocks noChangeArrowheads="1"/>
          </p:cNvSpPr>
          <p:nvPr/>
        </p:nvSpPr>
        <p:spPr bwMode="auto">
          <a:xfrm>
            <a:off x="425450" y="3254375"/>
            <a:ext cx="104616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3333CC"/>
                </a:solidFill>
                <a:latin typeface="Comic Sans MS" pitchFamily="64" charset="0"/>
              </a:rPr>
              <a:t>Σούλα</a:t>
            </a:r>
            <a:endParaRPr lang="en-US">
              <a:solidFill>
                <a:srgbClr val="3333CC"/>
              </a:solidFill>
              <a:latin typeface="Comic Sans MS" pitchFamily="64" charset="0"/>
            </a:endParaRPr>
          </a:p>
        </p:txBody>
      </p:sp>
      <p:sp>
        <p:nvSpPr>
          <p:cNvPr id="11288" name="Text Box 23"/>
          <p:cNvSpPr txBox="1">
            <a:spLocks noChangeArrowheads="1"/>
          </p:cNvSpPr>
          <p:nvPr/>
        </p:nvSpPr>
        <p:spPr bwMode="auto">
          <a:xfrm>
            <a:off x="7740650" y="3141663"/>
            <a:ext cx="12430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3333CC"/>
                </a:solidFill>
                <a:latin typeface="Comic Sans MS" pitchFamily="64" charset="0"/>
              </a:rPr>
              <a:t>Μήτσος</a:t>
            </a:r>
            <a:endParaRPr lang="en-US">
              <a:solidFill>
                <a:srgbClr val="3333CC"/>
              </a:solidFill>
              <a:latin typeface="Comic Sans MS" pitchFamily="64" charset="0"/>
            </a:endParaRPr>
          </a:p>
        </p:txBody>
      </p:sp>
      <p:sp>
        <p:nvSpPr>
          <p:cNvPr id="11289" name="Text Box 24"/>
          <p:cNvSpPr txBox="1">
            <a:spLocks noChangeArrowheads="1"/>
          </p:cNvSpPr>
          <p:nvPr/>
        </p:nvSpPr>
        <p:spPr bwMode="auto">
          <a:xfrm>
            <a:off x="3203575" y="5727700"/>
            <a:ext cx="12779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3333CC"/>
                </a:solidFill>
                <a:latin typeface="Comic Sans MS" pitchFamily="64" charset="0"/>
              </a:rPr>
              <a:t>Λαμόγια</a:t>
            </a:r>
            <a:endParaRPr lang="en-US">
              <a:solidFill>
                <a:srgbClr val="3333CC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/>
              <a:t>Ασφάλεια Δικτύων</a:t>
            </a:r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Τι είναι η ασφ</a:t>
            </a:r>
            <a:r>
              <a:rPr lang="el-GR" smtClean="0">
                <a:solidFill>
                  <a:schemeClr val="tx1"/>
                </a:solidFill>
              </a:rPr>
              <a:t>ά</a:t>
            </a:r>
            <a:r>
              <a:rPr lang="en-US" smtClean="0">
                <a:solidFill>
                  <a:schemeClr val="tx1"/>
                </a:solidFill>
              </a:rPr>
              <a:t>λεια δικτύων;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Αρχές κρυπτογραφίας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</a:t>
            </a:r>
            <a:r>
              <a:rPr lang="el-GR" smtClean="0">
                <a:solidFill>
                  <a:schemeClr val="tx1"/>
                </a:solidFill>
              </a:rPr>
              <a:t>κεραιότητα μηνύματος</a:t>
            </a:r>
            <a:endParaRPr lang="en-US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Αυθεντικοποίηση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rgbClr val="FF0000"/>
                </a:solidFill>
              </a:rPr>
              <a:t>Διασφαλίζοντας το </a:t>
            </a:r>
            <a:r>
              <a:rPr lang="en-US" smtClean="0">
                <a:solidFill>
                  <a:srgbClr val="FF0000"/>
                </a:solidFill>
              </a:rPr>
              <a:t>e-mail</a:t>
            </a:r>
            <a:endParaRPr lang="el-GR" smtClean="0">
              <a:solidFill>
                <a:srgbClr val="FF0000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συνδέσεις </a:t>
            </a:r>
            <a:r>
              <a:rPr lang="en-US" smtClean="0"/>
              <a:t>TCP: SSL</a:t>
            </a:r>
            <a:endParaRPr lang="el-GR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Ασφάλεια επιπέδου δικτύου</a:t>
            </a:r>
            <a:r>
              <a:rPr lang="en-US" smtClean="0"/>
              <a:t>: IPsec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ασύρματα τοπικά δίκτυα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Firewalls </a:t>
            </a:r>
            <a:r>
              <a:rPr lang="el-GR" smtClean="0"/>
              <a:t>και </a:t>
            </a:r>
            <a:r>
              <a:rPr lang="en-US" smtClean="0"/>
              <a:t>IDS</a:t>
            </a:r>
            <a:endParaRPr lang="en-US" smtClean="0">
              <a:solidFill>
                <a:srgbClr val="FF0000"/>
              </a:solidFill>
            </a:endParaRPr>
          </a:p>
          <a:p>
            <a:pPr marL="341313" indent="-341313">
              <a:buSzPct val="69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Ασφάλεια στην ηλεκτρονική αλληλογραφία</a:t>
            </a:r>
            <a:endParaRPr lang="en-US" sz="2800" smtClean="0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09600" y="4805363"/>
            <a:ext cx="6699250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FF0000"/>
                </a:solidFill>
                <a:latin typeface="Comic Sans MS" pitchFamily="64" charset="0"/>
              </a:rPr>
              <a:t>Σούλα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:</a:t>
            </a:r>
          </a:p>
          <a:p>
            <a:pPr>
              <a:buClr>
                <a:srgbClr val="3333CC"/>
              </a:buClr>
              <a:buSzPct val="85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παράγει τυχαίο συμμετρικό κλειδί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K</a:t>
            </a:r>
            <a:r>
              <a:rPr lang="en-US" sz="2000" baseline="-25000">
                <a:solidFill>
                  <a:srgbClr val="000000"/>
                </a:solidFill>
                <a:latin typeface="Comic Sans MS" pitchFamily="64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  <a:p>
            <a:pPr>
              <a:buClr>
                <a:srgbClr val="3333CC"/>
              </a:buClr>
              <a:buSzPct val="85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 κρυπτογραφεί το μήνυμα με το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K</a:t>
            </a:r>
            <a:r>
              <a:rPr lang="en-US" sz="2000" baseline="-25000">
                <a:solidFill>
                  <a:srgbClr val="000000"/>
                </a:solidFill>
                <a:latin typeface="Comic Sans MS" pitchFamily="64" charset="0"/>
              </a:rPr>
              <a:t>S 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(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για αποδοτικότητα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)</a:t>
            </a:r>
          </a:p>
          <a:p>
            <a:pPr>
              <a:buClr>
                <a:srgbClr val="3333CC"/>
              </a:buClr>
              <a:buSzPct val="85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κρυπτογραφεί το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K</a:t>
            </a:r>
            <a:r>
              <a:rPr lang="en-US" sz="2000" baseline="-25000">
                <a:solidFill>
                  <a:srgbClr val="000000"/>
                </a:solidFill>
                <a:latin typeface="Comic Sans MS" pitchFamily="64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με το δημόσιο κλειδί του Μήτσου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  <a:p>
            <a:pPr>
              <a:buClr>
                <a:srgbClr val="3333CC"/>
              </a:buClr>
              <a:buSzPct val="85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στέλνει το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K</a:t>
            </a:r>
            <a:r>
              <a:rPr lang="en-US" sz="2000" baseline="-25000">
                <a:solidFill>
                  <a:srgbClr val="000000"/>
                </a:solidFill>
                <a:latin typeface="Comic Sans MS" pitchFamily="64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(m)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και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K</a:t>
            </a:r>
            <a:r>
              <a:rPr lang="el-GR" sz="2000" baseline="-25000">
                <a:solidFill>
                  <a:srgbClr val="000000"/>
                </a:solidFill>
                <a:latin typeface="Comic Sans MS" pitchFamily="64" charset="0"/>
              </a:rPr>
              <a:t>Μ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(K</a:t>
            </a:r>
            <a:r>
              <a:rPr lang="en-US" sz="2000" baseline="-25000">
                <a:solidFill>
                  <a:srgbClr val="000000"/>
                </a:solidFill>
                <a:latin typeface="Comic Sans MS" pitchFamily="64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)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στον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Μήτσο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214313" y="1341438"/>
            <a:ext cx="875030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CC"/>
              </a:buClr>
              <a:buSzPct val="85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Η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 θέλει να στείλει ένα εμπιστευτικό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e-mail, m,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στον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Μήτσο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</p:txBody>
      </p:sp>
      <p:grpSp>
        <p:nvGrpSpPr>
          <p:cNvPr id="67589" name="Group 4"/>
          <p:cNvGrpSpPr>
            <a:grpSpLocks/>
          </p:cNvGrpSpPr>
          <p:nvPr/>
        </p:nvGrpSpPr>
        <p:grpSpPr bwMode="auto">
          <a:xfrm>
            <a:off x="517525" y="1831975"/>
            <a:ext cx="8112125" cy="2806700"/>
            <a:chOff x="326" y="1154"/>
            <a:chExt cx="5110" cy="1768"/>
          </a:xfrm>
        </p:grpSpPr>
        <p:sp>
          <p:nvSpPr>
            <p:cNvPr id="67590" name="Freeform 5"/>
            <p:cNvSpPr>
              <a:spLocks noChangeArrowheads="1"/>
            </p:cNvSpPr>
            <p:nvPr/>
          </p:nvSpPr>
          <p:spPr bwMode="auto">
            <a:xfrm>
              <a:off x="2494" y="1884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0 w 2135"/>
                <a:gd name="T5" fmla="*/ 0 h 1662"/>
                <a:gd name="T6" fmla="*/ 0 w 2135"/>
                <a:gd name="T7" fmla="*/ 0 h 1662"/>
                <a:gd name="T8" fmla="*/ 0 w 2135"/>
                <a:gd name="T9" fmla="*/ 0 h 1662"/>
                <a:gd name="T10" fmla="*/ 0 w 2135"/>
                <a:gd name="T11" fmla="*/ 0 h 1662"/>
                <a:gd name="T12" fmla="*/ 0 w 2135"/>
                <a:gd name="T13" fmla="*/ 0 h 1662"/>
                <a:gd name="T14" fmla="*/ 0 w 2135"/>
                <a:gd name="T15" fmla="*/ 0 h 1662"/>
                <a:gd name="T16" fmla="*/ 0 w 2135"/>
                <a:gd name="T17" fmla="*/ 0 h 1662"/>
                <a:gd name="T18" fmla="*/ 0 w 2135"/>
                <a:gd name="T19" fmla="*/ 0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591" name="Line 6"/>
            <p:cNvSpPr>
              <a:spLocks noChangeShapeType="1"/>
            </p:cNvSpPr>
            <p:nvPr/>
          </p:nvSpPr>
          <p:spPr bwMode="auto">
            <a:xfrm>
              <a:off x="674" y="1685"/>
              <a:ext cx="319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759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6" y="1224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759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9" y="1833"/>
              <a:ext cx="343" cy="4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67594" name="Group 9"/>
            <p:cNvGrpSpPr>
              <a:grpSpLocks/>
            </p:cNvGrpSpPr>
            <p:nvPr/>
          </p:nvGrpSpPr>
          <p:grpSpPr bwMode="auto">
            <a:xfrm>
              <a:off x="987" y="1379"/>
              <a:ext cx="474" cy="520"/>
              <a:chOff x="987" y="1379"/>
              <a:chExt cx="474" cy="520"/>
            </a:xfrm>
          </p:grpSpPr>
          <p:sp>
            <p:nvSpPr>
              <p:cNvPr id="67653" name="Rectangle 10"/>
              <p:cNvSpPr>
                <a:spLocks noChangeArrowheads="1"/>
              </p:cNvSpPr>
              <p:nvPr/>
            </p:nvSpPr>
            <p:spPr bwMode="auto">
              <a:xfrm>
                <a:off x="987" y="1562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54" name="Text Box 11"/>
              <p:cNvSpPr txBox="1">
                <a:spLocks noChangeArrowheads="1"/>
              </p:cNvSpPr>
              <p:nvPr/>
            </p:nvSpPr>
            <p:spPr bwMode="auto">
              <a:xfrm>
                <a:off x="1003" y="1579"/>
                <a:ext cx="428" cy="3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n-US" baseline="-25000">
                    <a:solidFill>
                      <a:srgbClr val="000000"/>
                    </a:solidFill>
                    <a:latin typeface="Comic Sans MS" pitchFamily="64" charset="0"/>
                  </a:rPr>
                  <a:t>S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67655" name="Text Box 12"/>
              <p:cNvSpPr txBox="1">
                <a:spLocks noChangeArrowheads="1"/>
              </p:cNvSpPr>
              <p:nvPr/>
            </p:nvSpPr>
            <p:spPr bwMode="auto">
              <a:xfrm>
                <a:off x="1219" y="1379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  <p:grpSp>
          <p:nvGrpSpPr>
            <p:cNvPr id="67595" name="Group 13"/>
            <p:cNvGrpSpPr>
              <a:grpSpLocks/>
            </p:cNvGrpSpPr>
            <p:nvPr/>
          </p:nvGrpSpPr>
          <p:grpSpPr bwMode="auto">
            <a:xfrm>
              <a:off x="989" y="2135"/>
              <a:ext cx="488" cy="466"/>
              <a:chOff x="989" y="2135"/>
              <a:chExt cx="488" cy="466"/>
            </a:xfrm>
          </p:grpSpPr>
          <p:sp>
            <p:nvSpPr>
              <p:cNvPr id="67649" name="Rectangle 14"/>
              <p:cNvSpPr>
                <a:spLocks noChangeArrowheads="1"/>
              </p:cNvSpPr>
              <p:nvPr/>
            </p:nvSpPr>
            <p:spPr bwMode="auto">
              <a:xfrm>
                <a:off x="1002" y="2318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50" name="Text Box 15"/>
              <p:cNvSpPr txBox="1">
                <a:spLocks noChangeArrowheads="1"/>
              </p:cNvSpPr>
              <p:nvPr/>
            </p:nvSpPr>
            <p:spPr bwMode="auto">
              <a:xfrm>
                <a:off x="989" y="2353"/>
                <a:ext cx="468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67651" name="Text Box 16"/>
              <p:cNvSpPr txBox="1">
                <a:spLocks noChangeArrowheads="1"/>
              </p:cNvSpPr>
              <p:nvPr/>
            </p:nvSpPr>
            <p:spPr bwMode="auto">
              <a:xfrm>
                <a:off x="1215" y="2135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  <p:sp>
            <p:nvSpPr>
              <p:cNvPr id="67652" name="Text Box 17"/>
              <p:cNvSpPr txBox="1">
                <a:spLocks noChangeArrowheads="1"/>
              </p:cNvSpPr>
              <p:nvPr/>
            </p:nvSpPr>
            <p:spPr bwMode="auto">
              <a:xfrm>
                <a:off x="1093" y="2252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grpSp>
          <p:nvGrpSpPr>
            <p:cNvPr id="67596" name="Group 18"/>
            <p:cNvGrpSpPr>
              <a:grpSpLocks/>
            </p:cNvGrpSpPr>
            <p:nvPr/>
          </p:nvGrpSpPr>
          <p:grpSpPr bwMode="auto">
            <a:xfrm>
              <a:off x="1756" y="1901"/>
              <a:ext cx="401" cy="327"/>
              <a:chOff x="1756" y="1901"/>
              <a:chExt cx="401" cy="327"/>
            </a:xfrm>
          </p:grpSpPr>
          <p:sp>
            <p:nvSpPr>
              <p:cNvPr id="67647" name="Oval 19"/>
              <p:cNvSpPr>
                <a:spLocks noChangeArrowheads="1"/>
              </p:cNvSpPr>
              <p:nvPr/>
            </p:nvSpPr>
            <p:spPr bwMode="auto">
              <a:xfrm>
                <a:off x="1829" y="1965"/>
                <a:ext cx="238" cy="211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48" name="Text Box 20"/>
              <p:cNvSpPr txBox="1">
                <a:spLocks noChangeArrowheads="1"/>
              </p:cNvSpPr>
              <p:nvPr/>
            </p:nvSpPr>
            <p:spPr bwMode="auto">
              <a:xfrm>
                <a:off x="1756" y="1901"/>
                <a:ext cx="402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17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grpSp>
          <p:nvGrpSpPr>
            <p:cNvPr id="67597" name="Group 21"/>
            <p:cNvGrpSpPr>
              <a:grpSpLocks/>
            </p:cNvGrpSpPr>
            <p:nvPr/>
          </p:nvGrpSpPr>
          <p:grpSpPr bwMode="auto">
            <a:xfrm>
              <a:off x="3652" y="1887"/>
              <a:ext cx="401" cy="327"/>
              <a:chOff x="3652" y="1887"/>
              <a:chExt cx="401" cy="327"/>
            </a:xfrm>
          </p:grpSpPr>
          <p:sp>
            <p:nvSpPr>
              <p:cNvPr id="67645" name="Oval 22"/>
              <p:cNvSpPr>
                <a:spLocks noChangeArrowheads="1"/>
              </p:cNvSpPr>
              <p:nvPr/>
            </p:nvSpPr>
            <p:spPr bwMode="auto">
              <a:xfrm>
                <a:off x="3725" y="1951"/>
                <a:ext cx="238" cy="211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46" name="Text Box 23"/>
              <p:cNvSpPr txBox="1">
                <a:spLocks noChangeArrowheads="1"/>
              </p:cNvSpPr>
              <p:nvPr/>
            </p:nvSpPr>
            <p:spPr bwMode="auto">
              <a:xfrm>
                <a:off x="3652" y="1887"/>
                <a:ext cx="402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17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67598" name="Line 24"/>
            <p:cNvSpPr>
              <a:spLocks noChangeShapeType="1"/>
            </p:cNvSpPr>
            <p:nvPr/>
          </p:nvSpPr>
          <p:spPr bwMode="auto">
            <a:xfrm>
              <a:off x="706" y="2458"/>
              <a:ext cx="319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599" name="Text Box 25"/>
            <p:cNvSpPr txBox="1">
              <a:spLocks noChangeArrowheads="1"/>
            </p:cNvSpPr>
            <p:nvPr/>
          </p:nvSpPr>
          <p:spPr bwMode="auto">
            <a:xfrm>
              <a:off x="1456" y="1446"/>
              <a:ext cx="554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(m )</a:t>
              </a:r>
            </a:p>
          </p:txBody>
        </p:sp>
        <p:grpSp>
          <p:nvGrpSpPr>
            <p:cNvPr id="67600" name="Group 26"/>
            <p:cNvGrpSpPr>
              <a:grpSpLocks/>
            </p:cNvGrpSpPr>
            <p:nvPr/>
          </p:nvGrpSpPr>
          <p:grpSpPr bwMode="auto">
            <a:xfrm>
              <a:off x="1454" y="2408"/>
              <a:ext cx="647" cy="311"/>
              <a:chOff x="1454" y="2408"/>
              <a:chExt cx="647" cy="311"/>
            </a:xfrm>
          </p:grpSpPr>
          <p:sp>
            <p:nvSpPr>
              <p:cNvPr id="67643" name="Text Box 27"/>
              <p:cNvSpPr txBox="1">
                <a:spLocks noChangeArrowheads="1"/>
              </p:cNvSpPr>
              <p:nvPr/>
            </p:nvSpPr>
            <p:spPr bwMode="auto">
              <a:xfrm>
                <a:off x="1454" y="2485"/>
                <a:ext cx="647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(K</a:t>
                </a:r>
                <a:r>
                  <a:rPr lang="en-US" baseline="-25000">
                    <a:solidFill>
                      <a:srgbClr val="000000"/>
                    </a:solidFill>
                    <a:latin typeface="Comic Sans MS" pitchFamily="64" charset="0"/>
                  </a:rPr>
                  <a:t>S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 )</a:t>
                </a:r>
              </a:p>
            </p:txBody>
          </p:sp>
          <p:sp>
            <p:nvSpPr>
              <p:cNvPr id="67644" name="Text Box 28"/>
              <p:cNvSpPr txBox="1">
                <a:spLocks noChangeArrowheads="1"/>
              </p:cNvSpPr>
              <p:nvPr/>
            </p:nvSpPr>
            <p:spPr bwMode="auto">
              <a:xfrm>
                <a:off x="1556" y="2408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sp>
          <p:nvSpPr>
            <p:cNvPr id="67601" name="Freeform 29"/>
            <p:cNvSpPr>
              <a:spLocks/>
            </p:cNvSpPr>
            <p:nvPr/>
          </p:nvSpPr>
          <p:spPr bwMode="auto">
            <a:xfrm>
              <a:off x="1463" y="169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602" name="Freeform 30"/>
            <p:cNvSpPr>
              <a:spLocks/>
            </p:cNvSpPr>
            <p:nvPr/>
          </p:nvSpPr>
          <p:spPr bwMode="auto">
            <a:xfrm flipV="1">
              <a:off x="1477" y="2206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603" name="Text Box 31"/>
            <p:cNvSpPr txBox="1">
              <a:spLocks noChangeArrowheads="1"/>
            </p:cNvSpPr>
            <p:nvPr/>
          </p:nvSpPr>
          <p:spPr bwMode="auto">
            <a:xfrm>
              <a:off x="437" y="1546"/>
              <a:ext cx="23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m</a:t>
              </a:r>
            </a:p>
          </p:txBody>
        </p:sp>
        <p:sp>
          <p:nvSpPr>
            <p:cNvPr id="67604" name="Text Box 32"/>
            <p:cNvSpPr txBox="1">
              <a:spLocks noChangeArrowheads="1"/>
            </p:cNvSpPr>
            <p:nvPr/>
          </p:nvSpPr>
          <p:spPr bwMode="auto">
            <a:xfrm>
              <a:off x="4369" y="1973"/>
              <a:ext cx="289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</a:p>
          </p:txBody>
        </p:sp>
        <p:sp>
          <p:nvSpPr>
            <p:cNvPr id="67605" name="Text Box 33"/>
            <p:cNvSpPr txBox="1">
              <a:spLocks noChangeArrowheads="1"/>
            </p:cNvSpPr>
            <p:nvPr/>
          </p:nvSpPr>
          <p:spPr bwMode="auto">
            <a:xfrm>
              <a:off x="991" y="1154"/>
              <a:ext cx="289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</a:p>
          </p:txBody>
        </p:sp>
        <p:sp>
          <p:nvSpPr>
            <p:cNvPr id="67606" name="Line 34"/>
            <p:cNvSpPr>
              <a:spLocks noChangeShapeType="1"/>
            </p:cNvSpPr>
            <p:nvPr/>
          </p:nvSpPr>
          <p:spPr bwMode="auto">
            <a:xfrm>
              <a:off x="1244" y="1334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607" name="Group 35"/>
            <p:cNvGrpSpPr>
              <a:grpSpLocks/>
            </p:cNvGrpSpPr>
            <p:nvPr/>
          </p:nvGrpSpPr>
          <p:grpSpPr bwMode="auto">
            <a:xfrm>
              <a:off x="963" y="2584"/>
              <a:ext cx="317" cy="333"/>
              <a:chOff x="963" y="2584"/>
              <a:chExt cx="317" cy="333"/>
            </a:xfrm>
          </p:grpSpPr>
          <p:sp>
            <p:nvSpPr>
              <p:cNvPr id="67641" name="Text Box 36"/>
              <p:cNvSpPr txBox="1">
                <a:spLocks noChangeArrowheads="1"/>
              </p:cNvSpPr>
              <p:nvPr/>
            </p:nvSpPr>
            <p:spPr bwMode="auto">
              <a:xfrm>
                <a:off x="963" y="2683"/>
                <a:ext cx="317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endParaRPr lang="en-US" baseline="-25000">
                  <a:solidFill>
                    <a:srgbClr val="00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67642" name="Text Box 37"/>
              <p:cNvSpPr txBox="1">
                <a:spLocks noChangeArrowheads="1"/>
              </p:cNvSpPr>
              <p:nvPr/>
            </p:nvSpPr>
            <p:spPr bwMode="auto">
              <a:xfrm>
                <a:off x="1068" y="2584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sp>
          <p:nvSpPr>
            <p:cNvPr id="67608" name="Line 38"/>
            <p:cNvSpPr>
              <a:spLocks noChangeShapeType="1"/>
            </p:cNvSpPr>
            <p:nvPr/>
          </p:nvSpPr>
          <p:spPr bwMode="auto">
            <a:xfrm>
              <a:off x="1231" y="2618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7609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7" y="2792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7610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" y="1876"/>
              <a:ext cx="332" cy="4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7611" name="Line 41"/>
            <p:cNvSpPr>
              <a:spLocks noChangeShapeType="1"/>
            </p:cNvSpPr>
            <p:nvPr/>
          </p:nvSpPr>
          <p:spPr bwMode="auto">
            <a:xfrm flipV="1">
              <a:off x="2095" y="2064"/>
              <a:ext cx="484" cy="1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12" name="Line 42"/>
            <p:cNvSpPr>
              <a:spLocks noChangeShapeType="1"/>
            </p:cNvSpPr>
            <p:nvPr/>
          </p:nvSpPr>
          <p:spPr bwMode="auto">
            <a:xfrm>
              <a:off x="3279" y="2060"/>
              <a:ext cx="484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7613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1" y="1819"/>
              <a:ext cx="343" cy="4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7614" name="Text Box 44"/>
            <p:cNvSpPr txBox="1">
              <a:spLocks noChangeArrowheads="1"/>
            </p:cNvSpPr>
            <p:nvPr/>
          </p:nvSpPr>
          <p:spPr bwMode="auto">
            <a:xfrm>
              <a:off x="2565" y="1971"/>
              <a:ext cx="765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Διαδίκτυο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7615" name="Freeform 45"/>
            <p:cNvSpPr>
              <a:spLocks/>
            </p:cNvSpPr>
            <p:nvPr/>
          </p:nvSpPr>
          <p:spPr bwMode="auto">
            <a:xfrm flipH="1">
              <a:off x="3836" y="1686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67616" name="Group 46"/>
            <p:cNvGrpSpPr>
              <a:grpSpLocks/>
            </p:cNvGrpSpPr>
            <p:nvPr/>
          </p:nvGrpSpPr>
          <p:grpSpPr bwMode="auto">
            <a:xfrm>
              <a:off x="4292" y="1366"/>
              <a:ext cx="474" cy="520"/>
              <a:chOff x="4292" y="1366"/>
              <a:chExt cx="474" cy="520"/>
            </a:xfrm>
          </p:grpSpPr>
          <p:sp>
            <p:nvSpPr>
              <p:cNvPr id="67638" name="Rectangle 47"/>
              <p:cNvSpPr>
                <a:spLocks noChangeArrowheads="1"/>
              </p:cNvSpPr>
              <p:nvPr/>
            </p:nvSpPr>
            <p:spPr bwMode="auto">
              <a:xfrm>
                <a:off x="4292" y="1549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39" name="Text Box 48"/>
              <p:cNvSpPr txBox="1">
                <a:spLocks noChangeArrowheads="1"/>
              </p:cNvSpPr>
              <p:nvPr/>
            </p:nvSpPr>
            <p:spPr bwMode="auto">
              <a:xfrm>
                <a:off x="4308" y="1566"/>
                <a:ext cx="428" cy="3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n-US" baseline="-25000">
                    <a:solidFill>
                      <a:srgbClr val="000000"/>
                    </a:solidFill>
                    <a:latin typeface="Comic Sans MS" pitchFamily="64" charset="0"/>
                  </a:rPr>
                  <a:t>S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67640" name="Text Box 49"/>
              <p:cNvSpPr txBox="1">
                <a:spLocks noChangeArrowheads="1"/>
              </p:cNvSpPr>
              <p:nvPr/>
            </p:nvSpPr>
            <p:spPr bwMode="auto">
              <a:xfrm>
                <a:off x="4524" y="1366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  <p:sp>
          <p:nvSpPr>
            <p:cNvPr id="67617" name="Freeform 50"/>
            <p:cNvSpPr>
              <a:spLocks/>
            </p:cNvSpPr>
            <p:nvPr/>
          </p:nvSpPr>
          <p:spPr bwMode="auto">
            <a:xfrm flipH="1" flipV="1">
              <a:off x="3850" y="221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67618" name="Group 51"/>
            <p:cNvGrpSpPr>
              <a:grpSpLocks/>
            </p:cNvGrpSpPr>
            <p:nvPr/>
          </p:nvGrpSpPr>
          <p:grpSpPr bwMode="auto">
            <a:xfrm>
              <a:off x="4294" y="2130"/>
              <a:ext cx="488" cy="466"/>
              <a:chOff x="4294" y="2130"/>
              <a:chExt cx="488" cy="466"/>
            </a:xfrm>
          </p:grpSpPr>
          <p:sp>
            <p:nvSpPr>
              <p:cNvPr id="67634" name="Rectangle 52"/>
              <p:cNvSpPr>
                <a:spLocks noChangeArrowheads="1"/>
              </p:cNvSpPr>
              <p:nvPr/>
            </p:nvSpPr>
            <p:spPr bwMode="auto">
              <a:xfrm>
                <a:off x="4307" y="2313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35" name="Text Box 53"/>
              <p:cNvSpPr txBox="1">
                <a:spLocks noChangeArrowheads="1"/>
              </p:cNvSpPr>
              <p:nvPr/>
            </p:nvSpPr>
            <p:spPr bwMode="auto">
              <a:xfrm>
                <a:off x="4294" y="2348"/>
                <a:ext cx="468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67636" name="Text Box 54"/>
              <p:cNvSpPr txBox="1">
                <a:spLocks noChangeArrowheads="1"/>
              </p:cNvSpPr>
              <p:nvPr/>
            </p:nvSpPr>
            <p:spPr bwMode="auto">
              <a:xfrm>
                <a:off x="4520" y="2130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  <p:sp>
            <p:nvSpPr>
              <p:cNvPr id="67637" name="Text Box 55"/>
              <p:cNvSpPr txBox="1">
                <a:spLocks noChangeArrowheads="1"/>
              </p:cNvSpPr>
              <p:nvPr/>
            </p:nvSpPr>
            <p:spPr bwMode="auto">
              <a:xfrm>
                <a:off x="4403" y="2247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67619" name="Line 56"/>
            <p:cNvSpPr>
              <a:spLocks noChangeShapeType="1"/>
            </p:cNvSpPr>
            <p:nvPr/>
          </p:nvSpPr>
          <p:spPr bwMode="auto">
            <a:xfrm>
              <a:off x="4390" y="1855"/>
              <a:ext cx="18" cy="48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7620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0" y="2039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67621" name="Group 58"/>
            <p:cNvGrpSpPr>
              <a:grpSpLocks/>
            </p:cNvGrpSpPr>
            <p:nvPr/>
          </p:nvGrpSpPr>
          <p:grpSpPr bwMode="auto">
            <a:xfrm>
              <a:off x="4139" y="2568"/>
              <a:ext cx="317" cy="344"/>
              <a:chOff x="4139" y="2568"/>
              <a:chExt cx="317" cy="344"/>
            </a:xfrm>
          </p:grpSpPr>
          <p:sp>
            <p:nvSpPr>
              <p:cNvPr id="67632" name="Text Box 59"/>
              <p:cNvSpPr txBox="1">
                <a:spLocks noChangeArrowheads="1"/>
              </p:cNvSpPr>
              <p:nvPr/>
            </p:nvSpPr>
            <p:spPr bwMode="auto">
              <a:xfrm>
                <a:off x="4139" y="2678"/>
                <a:ext cx="317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endParaRPr lang="en-US" baseline="-25000">
                  <a:solidFill>
                    <a:srgbClr val="00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67633" name="Text Box 60"/>
              <p:cNvSpPr txBox="1">
                <a:spLocks noChangeArrowheads="1"/>
              </p:cNvSpPr>
              <p:nvPr/>
            </p:nvSpPr>
            <p:spPr bwMode="auto">
              <a:xfrm>
                <a:off x="4249" y="2568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67622" name="Line 61"/>
            <p:cNvSpPr>
              <a:spLocks noChangeShapeType="1"/>
            </p:cNvSpPr>
            <p:nvPr/>
          </p:nvSpPr>
          <p:spPr bwMode="auto">
            <a:xfrm>
              <a:off x="4407" y="2613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7623" name="Picture 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3" y="2787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7624" name="Text Box 63"/>
            <p:cNvSpPr txBox="1">
              <a:spLocks noChangeArrowheads="1"/>
            </p:cNvSpPr>
            <p:nvPr/>
          </p:nvSpPr>
          <p:spPr bwMode="auto">
            <a:xfrm>
              <a:off x="469" y="2343"/>
              <a:ext cx="289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</a:p>
          </p:txBody>
        </p:sp>
        <p:sp>
          <p:nvSpPr>
            <p:cNvPr id="67625" name="Line 64"/>
            <p:cNvSpPr>
              <a:spLocks noChangeShapeType="1"/>
            </p:cNvSpPr>
            <p:nvPr/>
          </p:nvSpPr>
          <p:spPr bwMode="auto">
            <a:xfrm>
              <a:off x="4774" y="1689"/>
              <a:ext cx="319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26" name="Text Box 65"/>
            <p:cNvSpPr txBox="1">
              <a:spLocks noChangeArrowheads="1"/>
            </p:cNvSpPr>
            <p:nvPr/>
          </p:nvSpPr>
          <p:spPr bwMode="auto">
            <a:xfrm>
              <a:off x="5086" y="1559"/>
              <a:ext cx="23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m</a:t>
              </a:r>
            </a:p>
          </p:txBody>
        </p:sp>
        <p:pic>
          <p:nvPicPr>
            <p:cNvPr id="67627" name="Picture 6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31" y="1965"/>
              <a:ext cx="405" cy="4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7628" name="Text Box 67"/>
            <p:cNvSpPr txBox="1">
              <a:spLocks noChangeArrowheads="1"/>
            </p:cNvSpPr>
            <p:nvPr/>
          </p:nvSpPr>
          <p:spPr bwMode="auto">
            <a:xfrm>
              <a:off x="3701" y="1441"/>
              <a:ext cx="554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(m )</a:t>
              </a:r>
            </a:p>
          </p:txBody>
        </p:sp>
        <p:grpSp>
          <p:nvGrpSpPr>
            <p:cNvPr id="67629" name="Group 68"/>
            <p:cNvGrpSpPr>
              <a:grpSpLocks/>
            </p:cNvGrpSpPr>
            <p:nvPr/>
          </p:nvGrpSpPr>
          <p:grpSpPr bwMode="auto">
            <a:xfrm>
              <a:off x="3552" y="2370"/>
              <a:ext cx="647" cy="335"/>
              <a:chOff x="3552" y="2370"/>
              <a:chExt cx="647" cy="335"/>
            </a:xfrm>
          </p:grpSpPr>
          <p:sp>
            <p:nvSpPr>
              <p:cNvPr id="67630" name="Text Box 69"/>
              <p:cNvSpPr txBox="1">
                <a:spLocks noChangeArrowheads="1"/>
              </p:cNvSpPr>
              <p:nvPr/>
            </p:nvSpPr>
            <p:spPr bwMode="auto">
              <a:xfrm>
                <a:off x="3552" y="2471"/>
                <a:ext cx="647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(K</a:t>
                </a:r>
                <a:r>
                  <a:rPr lang="en-US" baseline="-25000">
                    <a:solidFill>
                      <a:srgbClr val="000000"/>
                    </a:solidFill>
                    <a:latin typeface="Comic Sans MS" pitchFamily="64" charset="0"/>
                  </a:rPr>
                  <a:t>S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 )</a:t>
                </a:r>
              </a:p>
            </p:txBody>
          </p:sp>
          <p:sp>
            <p:nvSpPr>
              <p:cNvPr id="67631" name="Text Box 70"/>
              <p:cNvSpPr txBox="1">
                <a:spLocks noChangeArrowheads="1"/>
              </p:cNvSpPr>
              <p:nvPr/>
            </p:nvSpPr>
            <p:spPr bwMode="auto">
              <a:xfrm>
                <a:off x="3654" y="2370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Ασφάλεια στην ηλεκτρονική αλληλογραφία</a:t>
            </a:r>
            <a:endParaRPr lang="en-US" sz="2800" smtClean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14313" y="1341438"/>
            <a:ext cx="875030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CC"/>
              </a:buClr>
              <a:buSzPct val="85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Η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 θέλει να στείλει ένα εμπιστευτικό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e-mail, m,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στον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Μήτσο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517525" y="1831975"/>
            <a:ext cx="8112125" cy="2806700"/>
            <a:chOff x="326" y="1154"/>
            <a:chExt cx="5110" cy="1768"/>
          </a:xfrm>
        </p:grpSpPr>
        <p:sp>
          <p:nvSpPr>
            <p:cNvPr id="68614" name="Freeform 5"/>
            <p:cNvSpPr>
              <a:spLocks noChangeArrowheads="1"/>
            </p:cNvSpPr>
            <p:nvPr/>
          </p:nvSpPr>
          <p:spPr bwMode="auto">
            <a:xfrm>
              <a:off x="2494" y="1884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0 w 2135"/>
                <a:gd name="T5" fmla="*/ 0 h 1662"/>
                <a:gd name="T6" fmla="*/ 0 w 2135"/>
                <a:gd name="T7" fmla="*/ 0 h 1662"/>
                <a:gd name="T8" fmla="*/ 0 w 2135"/>
                <a:gd name="T9" fmla="*/ 0 h 1662"/>
                <a:gd name="T10" fmla="*/ 0 w 2135"/>
                <a:gd name="T11" fmla="*/ 0 h 1662"/>
                <a:gd name="T12" fmla="*/ 0 w 2135"/>
                <a:gd name="T13" fmla="*/ 0 h 1662"/>
                <a:gd name="T14" fmla="*/ 0 w 2135"/>
                <a:gd name="T15" fmla="*/ 0 h 1662"/>
                <a:gd name="T16" fmla="*/ 0 w 2135"/>
                <a:gd name="T17" fmla="*/ 0 h 1662"/>
                <a:gd name="T18" fmla="*/ 0 w 2135"/>
                <a:gd name="T19" fmla="*/ 0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15" name="Line 6"/>
            <p:cNvSpPr>
              <a:spLocks noChangeShapeType="1"/>
            </p:cNvSpPr>
            <p:nvPr/>
          </p:nvSpPr>
          <p:spPr bwMode="auto">
            <a:xfrm>
              <a:off x="674" y="1685"/>
              <a:ext cx="319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861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6" y="1224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861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9" y="1833"/>
              <a:ext cx="343" cy="4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68618" name="Group 9"/>
            <p:cNvGrpSpPr>
              <a:grpSpLocks/>
            </p:cNvGrpSpPr>
            <p:nvPr/>
          </p:nvGrpSpPr>
          <p:grpSpPr bwMode="auto">
            <a:xfrm>
              <a:off x="987" y="1379"/>
              <a:ext cx="474" cy="520"/>
              <a:chOff x="987" y="1379"/>
              <a:chExt cx="474" cy="520"/>
            </a:xfrm>
          </p:grpSpPr>
          <p:sp>
            <p:nvSpPr>
              <p:cNvPr id="68677" name="Rectangle 10"/>
              <p:cNvSpPr>
                <a:spLocks noChangeArrowheads="1"/>
              </p:cNvSpPr>
              <p:nvPr/>
            </p:nvSpPr>
            <p:spPr bwMode="auto">
              <a:xfrm>
                <a:off x="987" y="1562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78" name="Text Box 11"/>
              <p:cNvSpPr txBox="1">
                <a:spLocks noChangeArrowheads="1"/>
              </p:cNvSpPr>
              <p:nvPr/>
            </p:nvSpPr>
            <p:spPr bwMode="auto">
              <a:xfrm>
                <a:off x="1003" y="1579"/>
                <a:ext cx="428" cy="3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n-US" baseline="-25000">
                    <a:solidFill>
                      <a:srgbClr val="000000"/>
                    </a:solidFill>
                    <a:latin typeface="Comic Sans MS" pitchFamily="64" charset="0"/>
                  </a:rPr>
                  <a:t>S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68679" name="Text Box 12"/>
              <p:cNvSpPr txBox="1">
                <a:spLocks noChangeArrowheads="1"/>
              </p:cNvSpPr>
              <p:nvPr/>
            </p:nvSpPr>
            <p:spPr bwMode="auto">
              <a:xfrm>
                <a:off x="1219" y="1379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  <p:grpSp>
          <p:nvGrpSpPr>
            <p:cNvPr id="68619" name="Group 13"/>
            <p:cNvGrpSpPr>
              <a:grpSpLocks/>
            </p:cNvGrpSpPr>
            <p:nvPr/>
          </p:nvGrpSpPr>
          <p:grpSpPr bwMode="auto">
            <a:xfrm>
              <a:off x="989" y="2135"/>
              <a:ext cx="488" cy="466"/>
              <a:chOff x="989" y="2135"/>
              <a:chExt cx="488" cy="466"/>
            </a:xfrm>
          </p:grpSpPr>
          <p:sp>
            <p:nvSpPr>
              <p:cNvPr id="68673" name="Rectangle 14"/>
              <p:cNvSpPr>
                <a:spLocks noChangeArrowheads="1"/>
              </p:cNvSpPr>
              <p:nvPr/>
            </p:nvSpPr>
            <p:spPr bwMode="auto">
              <a:xfrm>
                <a:off x="1002" y="2318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74" name="Text Box 15"/>
              <p:cNvSpPr txBox="1">
                <a:spLocks noChangeArrowheads="1"/>
              </p:cNvSpPr>
              <p:nvPr/>
            </p:nvSpPr>
            <p:spPr bwMode="auto">
              <a:xfrm>
                <a:off x="989" y="2353"/>
                <a:ext cx="468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68675" name="Text Box 16"/>
              <p:cNvSpPr txBox="1">
                <a:spLocks noChangeArrowheads="1"/>
              </p:cNvSpPr>
              <p:nvPr/>
            </p:nvSpPr>
            <p:spPr bwMode="auto">
              <a:xfrm>
                <a:off x="1215" y="2135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  <p:sp>
            <p:nvSpPr>
              <p:cNvPr id="68676" name="Text Box 17"/>
              <p:cNvSpPr txBox="1">
                <a:spLocks noChangeArrowheads="1"/>
              </p:cNvSpPr>
              <p:nvPr/>
            </p:nvSpPr>
            <p:spPr bwMode="auto">
              <a:xfrm>
                <a:off x="1093" y="2252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grpSp>
          <p:nvGrpSpPr>
            <p:cNvPr id="68620" name="Group 18"/>
            <p:cNvGrpSpPr>
              <a:grpSpLocks/>
            </p:cNvGrpSpPr>
            <p:nvPr/>
          </p:nvGrpSpPr>
          <p:grpSpPr bwMode="auto">
            <a:xfrm>
              <a:off x="1756" y="1901"/>
              <a:ext cx="401" cy="327"/>
              <a:chOff x="1756" y="1901"/>
              <a:chExt cx="401" cy="327"/>
            </a:xfrm>
          </p:grpSpPr>
          <p:sp>
            <p:nvSpPr>
              <p:cNvPr id="68671" name="Oval 19"/>
              <p:cNvSpPr>
                <a:spLocks noChangeArrowheads="1"/>
              </p:cNvSpPr>
              <p:nvPr/>
            </p:nvSpPr>
            <p:spPr bwMode="auto">
              <a:xfrm>
                <a:off x="1829" y="1965"/>
                <a:ext cx="238" cy="211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72" name="Text Box 20"/>
              <p:cNvSpPr txBox="1">
                <a:spLocks noChangeArrowheads="1"/>
              </p:cNvSpPr>
              <p:nvPr/>
            </p:nvSpPr>
            <p:spPr bwMode="auto">
              <a:xfrm>
                <a:off x="1756" y="1901"/>
                <a:ext cx="402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17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grpSp>
          <p:nvGrpSpPr>
            <p:cNvPr id="68621" name="Group 21"/>
            <p:cNvGrpSpPr>
              <a:grpSpLocks/>
            </p:cNvGrpSpPr>
            <p:nvPr/>
          </p:nvGrpSpPr>
          <p:grpSpPr bwMode="auto">
            <a:xfrm>
              <a:off x="3652" y="1887"/>
              <a:ext cx="401" cy="327"/>
              <a:chOff x="3652" y="1887"/>
              <a:chExt cx="401" cy="327"/>
            </a:xfrm>
          </p:grpSpPr>
          <p:sp>
            <p:nvSpPr>
              <p:cNvPr id="68669" name="Oval 22"/>
              <p:cNvSpPr>
                <a:spLocks noChangeArrowheads="1"/>
              </p:cNvSpPr>
              <p:nvPr/>
            </p:nvSpPr>
            <p:spPr bwMode="auto">
              <a:xfrm>
                <a:off x="3725" y="1951"/>
                <a:ext cx="238" cy="211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70" name="Text Box 23"/>
              <p:cNvSpPr txBox="1">
                <a:spLocks noChangeArrowheads="1"/>
              </p:cNvSpPr>
              <p:nvPr/>
            </p:nvSpPr>
            <p:spPr bwMode="auto">
              <a:xfrm>
                <a:off x="3652" y="1887"/>
                <a:ext cx="402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17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68622" name="Line 24"/>
            <p:cNvSpPr>
              <a:spLocks noChangeShapeType="1"/>
            </p:cNvSpPr>
            <p:nvPr/>
          </p:nvSpPr>
          <p:spPr bwMode="auto">
            <a:xfrm>
              <a:off x="706" y="2458"/>
              <a:ext cx="319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23" name="Text Box 25"/>
            <p:cNvSpPr txBox="1">
              <a:spLocks noChangeArrowheads="1"/>
            </p:cNvSpPr>
            <p:nvPr/>
          </p:nvSpPr>
          <p:spPr bwMode="auto">
            <a:xfrm>
              <a:off x="1456" y="1446"/>
              <a:ext cx="554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(m )</a:t>
              </a:r>
            </a:p>
          </p:txBody>
        </p:sp>
        <p:grpSp>
          <p:nvGrpSpPr>
            <p:cNvPr id="68624" name="Group 26"/>
            <p:cNvGrpSpPr>
              <a:grpSpLocks/>
            </p:cNvGrpSpPr>
            <p:nvPr/>
          </p:nvGrpSpPr>
          <p:grpSpPr bwMode="auto">
            <a:xfrm>
              <a:off x="1454" y="2408"/>
              <a:ext cx="647" cy="311"/>
              <a:chOff x="1454" y="2408"/>
              <a:chExt cx="647" cy="311"/>
            </a:xfrm>
          </p:grpSpPr>
          <p:sp>
            <p:nvSpPr>
              <p:cNvPr id="68667" name="Text Box 27"/>
              <p:cNvSpPr txBox="1">
                <a:spLocks noChangeArrowheads="1"/>
              </p:cNvSpPr>
              <p:nvPr/>
            </p:nvSpPr>
            <p:spPr bwMode="auto">
              <a:xfrm>
                <a:off x="1454" y="2485"/>
                <a:ext cx="647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(K</a:t>
                </a:r>
                <a:r>
                  <a:rPr lang="en-US" baseline="-25000">
                    <a:solidFill>
                      <a:srgbClr val="000000"/>
                    </a:solidFill>
                    <a:latin typeface="Comic Sans MS" pitchFamily="64" charset="0"/>
                  </a:rPr>
                  <a:t>S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 )</a:t>
                </a:r>
              </a:p>
            </p:txBody>
          </p:sp>
          <p:sp>
            <p:nvSpPr>
              <p:cNvPr id="68668" name="Text Box 28"/>
              <p:cNvSpPr txBox="1">
                <a:spLocks noChangeArrowheads="1"/>
              </p:cNvSpPr>
              <p:nvPr/>
            </p:nvSpPr>
            <p:spPr bwMode="auto">
              <a:xfrm>
                <a:off x="1556" y="2408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sp>
          <p:nvSpPr>
            <p:cNvPr id="68625" name="Freeform 29"/>
            <p:cNvSpPr>
              <a:spLocks/>
            </p:cNvSpPr>
            <p:nvPr/>
          </p:nvSpPr>
          <p:spPr bwMode="auto">
            <a:xfrm>
              <a:off x="1463" y="169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26" name="Freeform 30"/>
            <p:cNvSpPr>
              <a:spLocks/>
            </p:cNvSpPr>
            <p:nvPr/>
          </p:nvSpPr>
          <p:spPr bwMode="auto">
            <a:xfrm flipV="1">
              <a:off x="1477" y="2206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27" name="Text Box 31"/>
            <p:cNvSpPr txBox="1">
              <a:spLocks noChangeArrowheads="1"/>
            </p:cNvSpPr>
            <p:nvPr/>
          </p:nvSpPr>
          <p:spPr bwMode="auto">
            <a:xfrm>
              <a:off x="437" y="1546"/>
              <a:ext cx="23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m</a:t>
              </a:r>
            </a:p>
          </p:txBody>
        </p:sp>
        <p:sp>
          <p:nvSpPr>
            <p:cNvPr id="68628" name="Text Box 32"/>
            <p:cNvSpPr txBox="1">
              <a:spLocks noChangeArrowheads="1"/>
            </p:cNvSpPr>
            <p:nvPr/>
          </p:nvSpPr>
          <p:spPr bwMode="auto">
            <a:xfrm>
              <a:off x="4369" y="1973"/>
              <a:ext cx="289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</a:p>
          </p:txBody>
        </p:sp>
        <p:sp>
          <p:nvSpPr>
            <p:cNvPr id="68629" name="Text Box 33"/>
            <p:cNvSpPr txBox="1">
              <a:spLocks noChangeArrowheads="1"/>
            </p:cNvSpPr>
            <p:nvPr/>
          </p:nvSpPr>
          <p:spPr bwMode="auto">
            <a:xfrm>
              <a:off x="991" y="1154"/>
              <a:ext cx="289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</a:p>
          </p:txBody>
        </p:sp>
        <p:sp>
          <p:nvSpPr>
            <p:cNvPr id="68630" name="Line 34"/>
            <p:cNvSpPr>
              <a:spLocks noChangeShapeType="1"/>
            </p:cNvSpPr>
            <p:nvPr/>
          </p:nvSpPr>
          <p:spPr bwMode="auto">
            <a:xfrm>
              <a:off x="1244" y="1334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8631" name="Group 35"/>
            <p:cNvGrpSpPr>
              <a:grpSpLocks/>
            </p:cNvGrpSpPr>
            <p:nvPr/>
          </p:nvGrpSpPr>
          <p:grpSpPr bwMode="auto">
            <a:xfrm>
              <a:off x="963" y="2584"/>
              <a:ext cx="317" cy="333"/>
              <a:chOff x="963" y="2584"/>
              <a:chExt cx="317" cy="333"/>
            </a:xfrm>
          </p:grpSpPr>
          <p:sp>
            <p:nvSpPr>
              <p:cNvPr id="68665" name="Text Box 36"/>
              <p:cNvSpPr txBox="1">
                <a:spLocks noChangeArrowheads="1"/>
              </p:cNvSpPr>
              <p:nvPr/>
            </p:nvSpPr>
            <p:spPr bwMode="auto">
              <a:xfrm>
                <a:off x="963" y="2683"/>
                <a:ext cx="317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endParaRPr lang="en-US" baseline="-25000">
                  <a:solidFill>
                    <a:srgbClr val="00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68666" name="Text Box 37"/>
              <p:cNvSpPr txBox="1">
                <a:spLocks noChangeArrowheads="1"/>
              </p:cNvSpPr>
              <p:nvPr/>
            </p:nvSpPr>
            <p:spPr bwMode="auto">
              <a:xfrm>
                <a:off x="1068" y="2584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sp>
          <p:nvSpPr>
            <p:cNvPr id="68632" name="Line 38"/>
            <p:cNvSpPr>
              <a:spLocks noChangeShapeType="1"/>
            </p:cNvSpPr>
            <p:nvPr/>
          </p:nvSpPr>
          <p:spPr bwMode="auto">
            <a:xfrm>
              <a:off x="1231" y="2618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8633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7" y="2792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8634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" y="1876"/>
              <a:ext cx="332" cy="4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8635" name="Line 41"/>
            <p:cNvSpPr>
              <a:spLocks noChangeShapeType="1"/>
            </p:cNvSpPr>
            <p:nvPr/>
          </p:nvSpPr>
          <p:spPr bwMode="auto">
            <a:xfrm flipV="1">
              <a:off x="2095" y="2064"/>
              <a:ext cx="484" cy="1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36" name="Line 42"/>
            <p:cNvSpPr>
              <a:spLocks noChangeShapeType="1"/>
            </p:cNvSpPr>
            <p:nvPr/>
          </p:nvSpPr>
          <p:spPr bwMode="auto">
            <a:xfrm>
              <a:off x="3279" y="2060"/>
              <a:ext cx="484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8637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1" y="1819"/>
              <a:ext cx="343" cy="4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8638" name="Text Box 44"/>
            <p:cNvSpPr txBox="1">
              <a:spLocks noChangeArrowheads="1"/>
            </p:cNvSpPr>
            <p:nvPr/>
          </p:nvSpPr>
          <p:spPr bwMode="auto">
            <a:xfrm>
              <a:off x="2565" y="1971"/>
              <a:ext cx="765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Διαδίκτυο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8639" name="Freeform 45"/>
            <p:cNvSpPr>
              <a:spLocks/>
            </p:cNvSpPr>
            <p:nvPr/>
          </p:nvSpPr>
          <p:spPr bwMode="auto">
            <a:xfrm flipH="1">
              <a:off x="3836" y="1686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68640" name="Group 46"/>
            <p:cNvGrpSpPr>
              <a:grpSpLocks/>
            </p:cNvGrpSpPr>
            <p:nvPr/>
          </p:nvGrpSpPr>
          <p:grpSpPr bwMode="auto">
            <a:xfrm>
              <a:off x="4292" y="1366"/>
              <a:ext cx="474" cy="520"/>
              <a:chOff x="4292" y="1366"/>
              <a:chExt cx="474" cy="520"/>
            </a:xfrm>
          </p:grpSpPr>
          <p:sp>
            <p:nvSpPr>
              <p:cNvPr id="68662" name="Rectangle 47"/>
              <p:cNvSpPr>
                <a:spLocks noChangeArrowheads="1"/>
              </p:cNvSpPr>
              <p:nvPr/>
            </p:nvSpPr>
            <p:spPr bwMode="auto">
              <a:xfrm>
                <a:off x="4292" y="1549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63" name="Text Box 48"/>
              <p:cNvSpPr txBox="1">
                <a:spLocks noChangeArrowheads="1"/>
              </p:cNvSpPr>
              <p:nvPr/>
            </p:nvSpPr>
            <p:spPr bwMode="auto">
              <a:xfrm>
                <a:off x="4308" y="1566"/>
                <a:ext cx="428" cy="3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n-US" baseline="-25000">
                    <a:solidFill>
                      <a:srgbClr val="000000"/>
                    </a:solidFill>
                    <a:latin typeface="Comic Sans MS" pitchFamily="64" charset="0"/>
                  </a:rPr>
                  <a:t>S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68664" name="Text Box 49"/>
              <p:cNvSpPr txBox="1">
                <a:spLocks noChangeArrowheads="1"/>
              </p:cNvSpPr>
              <p:nvPr/>
            </p:nvSpPr>
            <p:spPr bwMode="auto">
              <a:xfrm>
                <a:off x="4524" y="1366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  <p:sp>
          <p:nvSpPr>
            <p:cNvPr id="68641" name="Freeform 50"/>
            <p:cNvSpPr>
              <a:spLocks/>
            </p:cNvSpPr>
            <p:nvPr/>
          </p:nvSpPr>
          <p:spPr bwMode="auto">
            <a:xfrm flipH="1" flipV="1">
              <a:off x="3850" y="221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68642" name="Group 51"/>
            <p:cNvGrpSpPr>
              <a:grpSpLocks/>
            </p:cNvGrpSpPr>
            <p:nvPr/>
          </p:nvGrpSpPr>
          <p:grpSpPr bwMode="auto">
            <a:xfrm>
              <a:off x="4294" y="2130"/>
              <a:ext cx="488" cy="466"/>
              <a:chOff x="4294" y="2130"/>
              <a:chExt cx="488" cy="466"/>
            </a:xfrm>
          </p:grpSpPr>
          <p:sp>
            <p:nvSpPr>
              <p:cNvPr id="68658" name="Rectangle 52"/>
              <p:cNvSpPr>
                <a:spLocks noChangeArrowheads="1"/>
              </p:cNvSpPr>
              <p:nvPr/>
            </p:nvSpPr>
            <p:spPr bwMode="auto">
              <a:xfrm>
                <a:off x="4307" y="2313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59" name="Text Box 53"/>
              <p:cNvSpPr txBox="1">
                <a:spLocks noChangeArrowheads="1"/>
              </p:cNvSpPr>
              <p:nvPr/>
            </p:nvSpPr>
            <p:spPr bwMode="auto">
              <a:xfrm>
                <a:off x="4294" y="2348"/>
                <a:ext cx="468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68660" name="Text Box 54"/>
              <p:cNvSpPr txBox="1">
                <a:spLocks noChangeArrowheads="1"/>
              </p:cNvSpPr>
              <p:nvPr/>
            </p:nvSpPr>
            <p:spPr bwMode="auto">
              <a:xfrm>
                <a:off x="4520" y="2130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  <p:sp>
            <p:nvSpPr>
              <p:cNvPr id="68661" name="Text Box 55"/>
              <p:cNvSpPr txBox="1">
                <a:spLocks noChangeArrowheads="1"/>
              </p:cNvSpPr>
              <p:nvPr/>
            </p:nvSpPr>
            <p:spPr bwMode="auto">
              <a:xfrm>
                <a:off x="4403" y="2247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68643" name="Line 56"/>
            <p:cNvSpPr>
              <a:spLocks noChangeShapeType="1"/>
            </p:cNvSpPr>
            <p:nvPr/>
          </p:nvSpPr>
          <p:spPr bwMode="auto">
            <a:xfrm>
              <a:off x="4390" y="1855"/>
              <a:ext cx="18" cy="48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8644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0" y="2039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68645" name="Group 58"/>
            <p:cNvGrpSpPr>
              <a:grpSpLocks/>
            </p:cNvGrpSpPr>
            <p:nvPr/>
          </p:nvGrpSpPr>
          <p:grpSpPr bwMode="auto">
            <a:xfrm>
              <a:off x="4139" y="2568"/>
              <a:ext cx="317" cy="344"/>
              <a:chOff x="4139" y="2568"/>
              <a:chExt cx="317" cy="344"/>
            </a:xfrm>
          </p:grpSpPr>
          <p:sp>
            <p:nvSpPr>
              <p:cNvPr id="68656" name="Text Box 59"/>
              <p:cNvSpPr txBox="1">
                <a:spLocks noChangeArrowheads="1"/>
              </p:cNvSpPr>
              <p:nvPr/>
            </p:nvSpPr>
            <p:spPr bwMode="auto">
              <a:xfrm>
                <a:off x="4139" y="2678"/>
                <a:ext cx="317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endParaRPr lang="en-US" baseline="-25000">
                  <a:solidFill>
                    <a:srgbClr val="00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68657" name="Text Box 60"/>
              <p:cNvSpPr txBox="1">
                <a:spLocks noChangeArrowheads="1"/>
              </p:cNvSpPr>
              <p:nvPr/>
            </p:nvSpPr>
            <p:spPr bwMode="auto">
              <a:xfrm>
                <a:off x="4249" y="2568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68646" name="Line 61"/>
            <p:cNvSpPr>
              <a:spLocks noChangeShapeType="1"/>
            </p:cNvSpPr>
            <p:nvPr/>
          </p:nvSpPr>
          <p:spPr bwMode="auto">
            <a:xfrm>
              <a:off x="4407" y="2613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8647" name="Picture 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3" y="2787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8648" name="Text Box 63"/>
            <p:cNvSpPr txBox="1">
              <a:spLocks noChangeArrowheads="1"/>
            </p:cNvSpPr>
            <p:nvPr/>
          </p:nvSpPr>
          <p:spPr bwMode="auto">
            <a:xfrm>
              <a:off x="469" y="2343"/>
              <a:ext cx="289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</a:p>
          </p:txBody>
        </p:sp>
        <p:sp>
          <p:nvSpPr>
            <p:cNvPr id="68649" name="Line 64"/>
            <p:cNvSpPr>
              <a:spLocks noChangeShapeType="1"/>
            </p:cNvSpPr>
            <p:nvPr/>
          </p:nvSpPr>
          <p:spPr bwMode="auto">
            <a:xfrm>
              <a:off x="4774" y="1689"/>
              <a:ext cx="319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50" name="Text Box 65"/>
            <p:cNvSpPr txBox="1">
              <a:spLocks noChangeArrowheads="1"/>
            </p:cNvSpPr>
            <p:nvPr/>
          </p:nvSpPr>
          <p:spPr bwMode="auto">
            <a:xfrm>
              <a:off x="5086" y="1559"/>
              <a:ext cx="23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m</a:t>
              </a:r>
            </a:p>
          </p:txBody>
        </p:sp>
        <p:pic>
          <p:nvPicPr>
            <p:cNvPr id="68651" name="Picture 6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31" y="1965"/>
              <a:ext cx="405" cy="4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8652" name="Text Box 67"/>
            <p:cNvSpPr txBox="1">
              <a:spLocks noChangeArrowheads="1"/>
            </p:cNvSpPr>
            <p:nvPr/>
          </p:nvSpPr>
          <p:spPr bwMode="auto">
            <a:xfrm>
              <a:off x="3701" y="1441"/>
              <a:ext cx="554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(m )</a:t>
              </a:r>
            </a:p>
          </p:txBody>
        </p:sp>
        <p:grpSp>
          <p:nvGrpSpPr>
            <p:cNvPr id="68653" name="Group 68"/>
            <p:cNvGrpSpPr>
              <a:grpSpLocks/>
            </p:cNvGrpSpPr>
            <p:nvPr/>
          </p:nvGrpSpPr>
          <p:grpSpPr bwMode="auto">
            <a:xfrm>
              <a:off x="3552" y="2370"/>
              <a:ext cx="647" cy="335"/>
              <a:chOff x="3552" y="2370"/>
              <a:chExt cx="647" cy="335"/>
            </a:xfrm>
          </p:grpSpPr>
          <p:sp>
            <p:nvSpPr>
              <p:cNvPr id="68654" name="Text Box 69"/>
              <p:cNvSpPr txBox="1">
                <a:spLocks noChangeArrowheads="1"/>
              </p:cNvSpPr>
              <p:nvPr/>
            </p:nvSpPr>
            <p:spPr bwMode="auto">
              <a:xfrm>
                <a:off x="3552" y="2471"/>
                <a:ext cx="647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(K</a:t>
                </a:r>
                <a:r>
                  <a:rPr lang="en-US" baseline="-25000">
                    <a:solidFill>
                      <a:srgbClr val="000000"/>
                    </a:solidFill>
                    <a:latin typeface="Comic Sans MS" pitchFamily="64" charset="0"/>
                  </a:rPr>
                  <a:t>S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 )</a:t>
                </a:r>
              </a:p>
            </p:txBody>
          </p:sp>
          <p:sp>
            <p:nvSpPr>
              <p:cNvPr id="68655" name="Text Box 70"/>
              <p:cNvSpPr txBox="1">
                <a:spLocks noChangeArrowheads="1"/>
              </p:cNvSpPr>
              <p:nvPr/>
            </p:nvSpPr>
            <p:spPr bwMode="auto">
              <a:xfrm>
                <a:off x="3654" y="2370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</p:grpSp>
      <p:sp>
        <p:nvSpPr>
          <p:cNvPr id="68613" name="Text Box 2"/>
          <p:cNvSpPr txBox="1">
            <a:spLocks noChangeArrowheads="1"/>
          </p:cNvSpPr>
          <p:nvPr/>
        </p:nvSpPr>
        <p:spPr bwMode="auto">
          <a:xfrm>
            <a:off x="603250" y="4805363"/>
            <a:ext cx="7683500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FF0000"/>
                </a:solidFill>
                <a:latin typeface="Comic Sans MS" pitchFamily="64" charset="0"/>
              </a:rPr>
              <a:t>Μήτσος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:</a:t>
            </a:r>
          </a:p>
          <a:p>
            <a:pPr>
              <a:buClr>
                <a:srgbClr val="3333CC"/>
              </a:buClr>
              <a:buSzPct val="85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χρησιμοποιεί το ιδιωτικό του κλειδί για να αποκρυπτογραφήσει και να ανακτήσει το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K</a:t>
            </a:r>
            <a:r>
              <a:rPr lang="en-US" baseline="-25000">
                <a:solidFill>
                  <a:srgbClr val="000000"/>
                </a:solidFill>
                <a:latin typeface="Comic Sans MS" pitchFamily="64" charset="0"/>
              </a:rPr>
              <a:t>S</a:t>
            </a:r>
          </a:p>
          <a:p>
            <a:pPr>
              <a:buClr>
                <a:srgbClr val="3333CC"/>
              </a:buClr>
              <a:buSzPct val="85000"/>
              <a:buFont typeface="Wingdings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  χρησιμοποιεί το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K</a:t>
            </a:r>
            <a:r>
              <a:rPr lang="en-US" baseline="-25000">
                <a:solidFill>
                  <a:srgbClr val="000000"/>
                </a:solidFill>
                <a:latin typeface="Comic Sans MS" pitchFamily="64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για να αποκρυπτογραφήσει το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K</a:t>
            </a:r>
            <a:r>
              <a:rPr lang="en-US" baseline="-25000">
                <a:solidFill>
                  <a:srgbClr val="000000"/>
                </a:solidFill>
                <a:latin typeface="Comic Sans MS" pitchFamily="64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(m)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και να ανακτήσει το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Ασφάλεια στην ηλεκτρονική αλληλογραφία</a:t>
            </a:r>
            <a:r>
              <a:rPr lang="en-US" sz="3600" smtClean="0"/>
              <a:t> (</a:t>
            </a:r>
            <a:r>
              <a:rPr lang="el-GR" sz="3600" smtClean="0"/>
              <a:t>συνέχεια</a:t>
            </a:r>
            <a:r>
              <a:rPr lang="en-US" sz="3600" smtClean="0"/>
              <a:t>)</a:t>
            </a: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517525" y="1358900"/>
            <a:ext cx="7443788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Η Σούλα θέλει να παρέχει αυθεντικοποίηση αποστολέα,  ακεραιότητα μηνύματος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214313" y="5183188"/>
            <a:ext cx="9021762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Η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Σούλα υπογράφει ψηφιακά το μήνυμα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  <a:p>
            <a:pPr>
              <a:buFont typeface="Comic Sans MS" pitchFamily="6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Στέλνει το μήνυμα 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(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καθαρό κείμενο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)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και την ψηφιακή υπογραφή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385763" y="2349500"/>
            <a:ext cx="8575675" cy="2579688"/>
            <a:chOff x="243" y="1480"/>
            <a:chExt cx="5402" cy="1625"/>
          </a:xfrm>
        </p:grpSpPr>
        <p:sp>
          <p:nvSpPr>
            <p:cNvPr id="69638" name="Freeform 5"/>
            <p:cNvSpPr>
              <a:spLocks/>
            </p:cNvSpPr>
            <p:nvPr/>
          </p:nvSpPr>
          <p:spPr bwMode="auto">
            <a:xfrm>
              <a:off x="1233" y="2092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60468 w 476"/>
                <a:gd name="T3" fmla="*/ 0 h 247"/>
                <a:gd name="T4" fmla="*/ 60468 w 476"/>
                <a:gd name="T5" fmla="*/ 470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39" name="Freeform 6"/>
            <p:cNvSpPr>
              <a:spLocks noChangeArrowheads="1"/>
            </p:cNvSpPr>
            <p:nvPr/>
          </p:nvSpPr>
          <p:spPr bwMode="auto">
            <a:xfrm>
              <a:off x="2411" y="2295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0 w 2135"/>
                <a:gd name="T5" fmla="*/ 0 h 1662"/>
                <a:gd name="T6" fmla="*/ 0 w 2135"/>
                <a:gd name="T7" fmla="*/ 0 h 1662"/>
                <a:gd name="T8" fmla="*/ 0 w 2135"/>
                <a:gd name="T9" fmla="*/ 0 h 1662"/>
                <a:gd name="T10" fmla="*/ 0 w 2135"/>
                <a:gd name="T11" fmla="*/ 0 h 1662"/>
                <a:gd name="T12" fmla="*/ 0 w 2135"/>
                <a:gd name="T13" fmla="*/ 0 h 1662"/>
                <a:gd name="T14" fmla="*/ 0 w 2135"/>
                <a:gd name="T15" fmla="*/ 0 h 1662"/>
                <a:gd name="T16" fmla="*/ 0 w 2135"/>
                <a:gd name="T17" fmla="*/ 0 h 1662"/>
                <a:gd name="T18" fmla="*/ 0 w 2135"/>
                <a:gd name="T19" fmla="*/ 0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0" name="Line 7"/>
            <p:cNvSpPr>
              <a:spLocks noChangeShapeType="1"/>
            </p:cNvSpPr>
            <p:nvPr/>
          </p:nvSpPr>
          <p:spPr bwMode="auto">
            <a:xfrm flipV="1">
              <a:off x="555" y="2094"/>
              <a:ext cx="227" cy="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964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6" y="2244"/>
              <a:ext cx="343" cy="4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69642" name="Group 9"/>
            <p:cNvGrpSpPr>
              <a:grpSpLocks/>
            </p:cNvGrpSpPr>
            <p:nvPr/>
          </p:nvGrpSpPr>
          <p:grpSpPr bwMode="auto">
            <a:xfrm>
              <a:off x="776" y="1780"/>
              <a:ext cx="474" cy="456"/>
              <a:chOff x="776" y="1780"/>
              <a:chExt cx="474" cy="456"/>
            </a:xfrm>
          </p:grpSpPr>
          <p:sp>
            <p:nvSpPr>
              <p:cNvPr id="69696" name="Rectangle 10"/>
              <p:cNvSpPr>
                <a:spLocks noChangeArrowheads="1"/>
              </p:cNvSpPr>
              <p:nvPr/>
            </p:nvSpPr>
            <p:spPr bwMode="auto">
              <a:xfrm>
                <a:off x="776" y="1954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97" name="Text Box 11"/>
              <p:cNvSpPr txBox="1">
                <a:spLocks noChangeArrowheads="1"/>
              </p:cNvSpPr>
              <p:nvPr/>
            </p:nvSpPr>
            <p:spPr bwMode="auto">
              <a:xfrm>
                <a:off x="837" y="1980"/>
                <a:ext cx="37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H( )</a:t>
                </a:r>
              </a:p>
            </p:txBody>
          </p:sp>
          <p:sp>
            <p:nvSpPr>
              <p:cNvPr id="69698" name="Text Box 12"/>
              <p:cNvSpPr txBox="1">
                <a:spLocks noChangeArrowheads="1"/>
              </p:cNvSpPr>
              <p:nvPr/>
            </p:nvSpPr>
            <p:spPr bwMode="auto">
              <a:xfrm>
                <a:off x="990" y="1780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  <p:grpSp>
          <p:nvGrpSpPr>
            <p:cNvPr id="69643" name="Group 13"/>
            <p:cNvGrpSpPr>
              <a:grpSpLocks/>
            </p:cNvGrpSpPr>
            <p:nvPr/>
          </p:nvGrpSpPr>
          <p:grpSpPr bwMode="auto">
            <a:xfrm>
              <a:off x="1320" y="1760"/>
              <a:ext cx="479" cy="466"/>
              <a:chOff x="1320" y="1760"/>
              <a:chExt cx="479" cy="466"/>
            </a:xfrm>
          </p:grpSpPr>
          <p:sp>
            <p:nvSpPr>
              <p:cNvPr id="69692" name="Rectangle 14"/>
              <p:cNvSpPr>
                <a:spLocks noChangeArrowheads="1"/>
              </p:cNvSpPr>
              <p:nvPr/>
            </p:nvSpPr>
            <p:spPr bwMode="auto">
              <a:xfrm>
                <a:off x="1324" y="1943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93" name="Text Box 15"/>
              <p:cNvSpPr txBox="1">
                <a:spLocks noChangeArrowheads="1"/>
              </p:cNvSpPr>
              <p:nvPr/>
            </p:nvSpPr>
            <p:spPr bwMode="auto">
              <a:xfrm>
                <a:off x="1320" y="1978"/>
                <a:ext cx="451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Σ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69694" name="Text Box 16"/>
              <p:cNvSpPr txBox="1">
                <a:spLocks noChangeArrowheads="1"/>
              </p:cNvSpPr>
              <p:nvPr/>
            </p:nvSpPr>
            <p:spPr bwMode="auto">
              <a:xfrm>
                <a:off x="1537" y="1760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  <p:sp>
            <p:nvSpPr>
              <p:cNvPr id="69695" name="Text Box 17"/>
              <p:cNvSpPr txBox="1">
                <a:spLocks noChangeArrowheads="1"/>
              </p:cNvSpPr>
              <p:nvPr/>
            </p:nvSpPr>
            <p:spPr bwMode="auto">
              <a:xfrm>
                <a:off x="1420" y="1877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grpSp>
          <p:nvGrpSpPr>
            <p:cNvPr id="69644" name="Group 18"/>
            <p:cNvGrpSpPr>
              <a:grpSpLocks/>
            </p:cNvGrpSpPr>
            <p:nvPr/>
          </p:nvGrpSpPr>
          <p:grpSpPr bwMode="auto">
            <a:xfrm>
              <a:off x="1673" y="2312"/>
              <a:ext cx="401" cy="327"/>
              <a:chOff x="1673" y="2312"/>
              <a:chExt cx="401" cy="327"/>
            </a:xfrm>
          </p:grpSpPr>
          <p:sp>
            <p:nvSpPr>
              <p:cNvPr id="69690" name="Oval 19"/>
              <p:cNvSpPr>
                <a:spLocks noChangeArrowheads="1"/>
              </p:cNvSpPr>
              <p:nvPr/>
            </p:nvSpPr>
            <p:spPr bwMode="auto">
              <a:xfrm>
                <a:off x="1746" y="2376"/>
                <a:ext cx="238" cy="211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91" name="Text Box 20"/>
              <p:cNvSpPr txBox="1">
                <a:spLocks noChangeArrowheads="1"/>
              </p:cNvSpPr>
              <p:nvPr/>
            </p:nvSpPr>
            <p:spPr bwMode="auto">
              <a:xfrm>
                <a:off x="1673" y="2312"/>
                <a:ext cx="402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17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grpSp>
          <p:nvGrpSpPr>
            <p:cNvPr id="69645" name="Group 21"/>
            <p:cNvGrpSpPr>
              <a:grpSpLocks/>
            </p:cNvGrpSpPr>
            <p:nvPr/>
          </p:nvGrpSpPr>
          <p:grpSpPr bwMode="auto">
            <a:xfrm>
              <a:off x="3569" y="2298"/>
              <a:ext cx="401" cy="327"/>
              <a:chOff x="3569" y="2298"/>
              <a:chExt cx="401" cy="327"/>
            </a:xfrm>
          </p:grpSpPr>
          <p:sp>
            <p:nvSpPr>
              <p:cNvPr id="69688" name="Oval 22"/>
              <p:cNvSpPr>
                <a:spLocks noChangeArrowheads="1"/>
              </p:cNvSpPr>
              <p:nvPr/>
            </p:nvSpPr>
            <p:spPr bwMode="auto">
              <a:xfrm>
                <a:off x="3642" y="2362"/>
                <a:ext cx="238" cy="211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89" name="Text Box 23"/>
              <p:cNvSpPr txBox="1">
                <a:spLocks noChangeArrowheads="1"/>
              </p:cNvSpPr>
              <p:nvPr/>
            </p:nvSpPr>
            <p:spPr bwMode="auto">
              <a:xfrm>
                <a:off x="3569" y="2298"/>
                <a:ext cx="402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17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69646" name="Text Box 24"/>
            <p:cNvSpPr txBox="1">
              <a:spLocks noChangeArrowheads="1"/>
            </p:cNvSpPr>
            <p:nvPr/>
          </p:nvSpPr>
          <p:spPr bwMode="auto">
            <a:xfrm>
              <a:off x="4858" y="1921"/>
              <a:ext cx="554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H(m )</a:t>
              </a:r>
            </a:p>
          </p:txBody>
        </p:sp>
        <p:grpSp>
          <p:nvGrpSpPr>
            <p:cNvPr id="69647" name="Group 25"/>
            <p:cNvGrpSpPr>
              <a:grpSpLocks/>
            </p:cNvGrpSpPr>
            <p:nvPr/>
          </p:nvGrpSpPr>
          <p:grpSpPr bwMode="auto">
            <a:xfrm>
              <a:off x="1784" y="1762"/>
              <a:ext cx="740" cy="336"/>
              <a:chOff x="1784" y="1762"/>
              <a:chExt cx="740" cy="336"/>
            </a:xfrm>
          </p:grpSpPr>
          <p:sp>
            <p:nvSpPr>
              <p:cNvPr id="69686" name="Text Box 26"/>
              <p:cNvSpPr txBox="1">
                <a:spLocks noChangeArrowheads="1"/>
              </p:cNvSpPr>
              <p:nvPr/>
            </p:nvSpPr>
            <p:spPr bwMode="auto">
              <a:xfrm>
                <a:off x="1784" y="1864"/>
                <a:ext cx="740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Σ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(H(m))</a:t>
                </a:r>
              </a:p>
            </p:txBody>
          </p:sp>
          <p:sp>
            <p:nvSpPr>
              <p:cNvPr id="69687" name="Text Box 27"/>
              <p:cNvSpPr txBox="1">
                <a:spLocks noChangeArrowheads="1"/>
              </p:cNvSpPr>
              <p:nvPr/>
            </p:nvSpPr>
            <p:spPr bwMode="auto">
              <a:xfrm>
                <a:off x="1880" y="1762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69648" name="Freeform 28"/>
            <p:cNvSpPr>
              <a:spLocks/>
            </p:cNvSpPr>
            <p:nvPr/>
          </p:nvSpPr>
          <p:spPr bwMode="auto">
            <a:xfrm flipV="1">
              <a:off x="636" y="2618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2147483647 w 476"/>
                <a:gd name="T3" fmla="*/ 0 h 247"/>
                <a:gd name="T4" fmla="*/ 2147483647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9" name="Text Box 29"/>
            <p:cNvSpPr txBox="1">
              <a:spLocks noChangeArrowheads="1"/>
            </p:cNvSpPr>
            <p:nvPr/>
          </p:nvSpPr>
          <p:spPr bwMode="auto">
            <a:xfrm>
              <a:off x="355" y="1957"/>
              <a:ext cx="23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m</a:t>
              </a:r>
            </a:p>
          </p:txBody>
        </p:sp>
        <p:grpSp>
          <p:nvGrpSpPr>
            <p:cNvPr id="69650" name="Group 30"/>
            <p:cNvGrpSpPr>
              <a:grpSpLocks/>
            </p:cNvGrpSpPr>
            <p:nvPr/>
          </p:nvGrpSpPr>
          <p:grpSpPr bwMode="auto">
            <a:xfrm>
              <a:off x="1274" y="1485"/>
              <a:ext cx="300" cy="335"/>
              <a:chOff x="1274" y="1485"/>
              <a:chExt cx="300" cy="335"/>
            </a:xfrm>
          </p:grpSpPr>
          <p:sp>
            <p:nvSpPr>
              <p:cNvPr id="69684" name="Text Box 31"/>
              <p:cNvSpPr txBox="1">
                <a:spLocks noChangeArrowheads="1"/>
              </p:cNvSpPr>
              <p:nvPr/>
            </p:nvSpPr>
            <p:spPr bwMode="auto">
              <a:xfrm>
                <a:off x="1274" y="1586"/>
                <a:ext cx="300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Σ</a:t>
                </a:r>
                <a:endParaRPr lang="en-US" baseline="-25000">
                  <a:solidFill>
                    <a:srgbClr val="00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69685" name="Text Box 32"/>
              <p:cNvSpPr txBox="1">
                <a:spLocks noChangeArrowheads="1"/>
              </p:cNvSpPr>
              <p:nvPr/>
            </p:nvSpPr>
            <p:spPr bwMode="auto">
              <a:xfrm>
                <a:off x="1374" y="1485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69651" name="Line 33"/>
            <p:cNvSpPr>
              <a:spLocks noChangeShapeType="1"/>
            </p:cNvSpPr>
            <p:nvPr/>
          </p:nvSpPr>
          <p:spPr bwMode="auto">
            <a:xfrm>
              <a:off x="1559" y="1712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9652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86" y="1677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9653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" y="2287"/>
              <a:ext cx="332" cy="4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9654" name="Line 36"/>
            <p:cNvSpPr>
              <a:spLocks noChangeShapeType="1"/>
            </p:cNvSpPr>
            <p:nvPr/>
          </p:nvSpPr>
          <p:spPr bwMode="auto">
            <a:xfrm flipV="1">
              <a:off x="2012" y="2475"/>
              <a:ext cx="484" cy="1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55" name="Line 37"/>
            <p:cNvSpPr>
              <a:spLocks noChangeShapeType="1"/>
            </p:cNvSpPr>
            <p:nvPr/>
          </p:nvSpPr>
          <p:spPr bwMode="auto">
            <a:xfrm>
              <a:off x="3196" y="2471"/>
              <a:ext cx="484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9656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" y="2230"/>
              <a:ext cx="343" cy="4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9657" name="Text Box 39"/>
            <p:cNvSpPr txBox="1">
              <a:spLocks noChangeArrowheads="1"/>
            </p:cNvSpPr>
            <p:nvPr/>
          </p:nvSpPr>
          <p:spPr bwMode="auto">
            <a:xfrm>
              <a:off x="2475" y="2376"/>
              <a:ext cx="765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Διαδίκτυο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69658" name="Freeform 40"/>
            <p:cNvSpPr>
              <a:spLocks/>
            </p:cNvSpPr>
            <p:nvPr/>
          </p:nvSpPr>
          <p:spPr bwMode="auto">
            <a:xfrm flipH="1">
              <a:off x="3753" y="209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59" name="Freeform 41"/>
            <p:cNvSpPr>
              <a:spLocks/>
            </p:cNvSpPr>
            <p:nvPr/>
          </p:nvSpPr>
          <p:spPr bwMode="auto">
            <a:xfrm flipH="1" flipV="1">
              <a:off x="3767" y="2623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69660" name="Picture 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40" y="2239"/>
              <a:ext cx="405" cy="4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9661" name="Text Box 43"/>
            <p:cNvSpPr txBox="1">
              <a:spLocks noChangeArrowheads="1"/>
            </p:cNvSpPr>
            <p:nvPr/>
          </p:nvSpPr>
          <p:spPr bwMode="auto">
            <a:xfrm>
              <a:off x="406" y="2758"/>
              <a:ext cx="23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m</a:t>
              </a:r>
            </a:p>
          </p:txBody>
        </p:sp>
        <p:grpSp>
          <p:nvGrpSpPr>
            <p:cNvPr id="69662" name="Group 44"/>
            <p:cNvGrpSpPr>
              <a:grpSpLocks/>
            </p:cNvGrpSpPr>
            <p:nvPr/>
          </p:nvGrpSpPr>
          <p:grpSpPr bwMode="auto">
            <a:xfrm>
              <a:off x="4232" y="1747"/>
              <a:ext cx="479" cy="466"/>
              <a:chOff x="4232" y="1747"/>
              <a:chExt cx="479" cy="466"/>
            </a:xfrm>
          </p:grpSpPr>
          <p:sp>
            <p:nvSpPr>
              <p:cNvPr id="69680" name="Rectangle 45"/>
              <p:cNvSpPr>
                <a:spLocks noChangeArrowheads="1"/>
              </p:cNvSpPr>
              <p:nvPr/>
            </p:nvSpPr>
            <p:spPr bwMode="auto">
              <a:xfrm>
                <a:off x="4236" y="1930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81" name="Text Box 46"/>
              <p:cNvSpPr txBox="1">
                <a:spLocks noChangeArrowheads="1"/>
              </p:cNvSpPr>
              <p:nvPr/>
            </p:nvSpPr>
            <p:spPr bwMode="auto">
              <a:xfrm>
                <a:off x="4232" y="1965"/>
                <a:ext cx="451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Σ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69682" name="Text Box 47"/>
              <p:cNvSpPr txBox="1">
                <a:spLocks noChangeArrowheads="1"/>
              </p:cNvSpPr>
              <p:nvPr/>
            </p:nvSpPr>
            <p:spPr bwMode="auto">
              <a:xfrm>
                <a:off x="4449" y="1747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  <p:sp>
            <p:nvSpPr>
              <p:cNvPr id="69683" name="Text Box 48"/>
              <p:cNvSpPr txBox="1">
                <a:spLocks noChangeArrowheads="1"/>
              </p:cNvSpPr>
              <p:nvPr/>
            </p:nvSpPr>
            <p:spPr bwMode="auto">
              <a:xfrm>
                <a:off x="4327" y="1864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sp>
          <p:nvSpPr>
            <p:cNvPr id="69663" name="Line 49"/>
            <p:cNvSpPr>
              <a:spLocks noChangeShapeType="1"/>
            </p:cNvSpPr>
            <p:nvPr/>
          </p:nvSpPr>
          <p:spPr bwMode="auto">
            <a:xfrm>
              <a:off x="4644" y="1698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69664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2" y="1645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69665" name="Group 51"/>
            <p:cNvGrpSpPr>
              <a:grpSpLocks/>
            </p:cNvGrpSpPr>
            <p:nvPr/>
          </p:nvGrpSpPr>
          <p:grpSpPr bwMode="auto">
            <a:xfrm>
              <a:off x="4360" y="1480"/>
              <a:ext cx="300" cy="326"/>
              <a:chOff x="4360" y="1480"/>
              <a:chExt cx="300" cy="326"/>
            </a:xfrm>
          </p:grpSpPr>
          <p:sp>
            <p:nvSpPr>
              <p:cNvPr id="69678" name="Text Box 52"/>
              <p:cNvSpPr txBox="1">
                <a:spLocks noChangeArrowheads="1"/>
              </p:cNvSpPr>
              <p:nvPr/>
            </p:nvSpPr>
            <p:spPr bwMode="auto">
              <a:xfrm>
                <a:off x="4360" y="1572"/>
                <a:ext cx="300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Σ</a:t>
                </a:r>
                <a:endParaRPr lang="en-US" baseline="-25000">
                  <a:solidFill>
                    <a:srgbClr val="00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69679" name="Text Box 53"/>
              <p:cNvSpPr txBox="1">
                <a:spLocks noChangeArrowheads="1"/>
              </p:cNvSpPr>
              <p:nvPr/>
            </p:nvSpPr>
            <p:spPr bwMode="auto">
              <a:xfrm>
                <a:off x="4455" y="1480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grpSp>
          <p:nvGrpSpPr>
            <p:cNvPr id="69666" name="Group 54"/>
            <p:cNvGrpSpPr>
              <a:grpSpLocks/>
            </p:cNvGrpSpPr>
            <p:nvPr/>
          </p:nvGrpSpPr>
          <p:grpSpPr bwMode="auto">
            <a:xfrm>
              <a:off x="3498" y="1757"/>
              <a:ext cx="740" cy="336"/>
              <a:chOff x="3498" y="1757"/>
              <a:chExt cx="740" cy="336"/>
            </a:xfrm>
          </p:grpSpPr>
          <p:sp>
            <p:nvSpPr>
              <p:cNvPr id="69676" name="Text Box 55"/>
              <p:cNvSpPr txBox="1">
                <a:spLocks noChangeArrowheads="1"/>
              </p:cNvSpPr>
              <p:nvPr/>
            </p:nvSpPr>
            <p:spPr bwMode="auto">
              <a:xfrm>
                <a:off x="3498" y="1859"/>
                <a:ext cx="740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Σ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(H(m))</a:t>
                </a:r>
              </a:p>
            </p:txBody>
          </p:sp>
          <p:sp>
            <p:nvSpPr>
              <p:cNvPr id="69677" name="Text Box 56"/>
              <p:cNvSpPr txBox="1">
                <a:spLocks noChangeArrowheads="1"/>
              </p:cNvSpPr>
              <p:nvPr/>
            </p:nvSpPr>
            <p:spPr bwMode="auto">
              <a:xfrm>
                <a:off x="3594" y="1757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69667" name="Text Box 57"/>
            <p:cNvSpPr txBox="1">
              <a:spLocks noChangeArrowheads="1"/>
            </p:cNvSpPr>
            <p:nvPr/>
          </p:nvSpPr>
          <p:spPr bwMode="auto">
            <a:xfrm>
              <a:off x="3747" y="2854"/>
              <a:ext cx="23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m</a:t>
              </a:r>
            </a:p>
          </p:txBody>
        </p:sp>
        <p:grpSp>
          <p:nvGrpSpPr>
            <p:cNvPr id="69668" name="Group 58"/>
            <p:cNvGrpSpPr>
              <a:grpSpLocks/>
            </p:cNvGrpSpPr>
            <p:nvPr/>
          </p:nvGrpSpPr>
          <p:grpSpPr bwMode="auto">
            <a:xfrm>
              <a:off x="4247" y="2525"/>
              <a:ext cx="474" cy="456"/>
              <a:chOff x="4247" y="2525"/>
              <a:chExt cx="474" cy="456"/>
            </a:xfrm>
          </p:grpSpPr>
          <p:sp>
            <p:nvSpPr>
              <p:cNvPr id="69673" name="Rectangle 59"/>
              <p:cNvSpPr>
                <a:spLocks noChangeArrowheads="1"/>
              </p:cNvSpPr>
              <p:nvPr/>
            </p:nvSpPr>
            <p:spPr bwMode="auto">
              <a:xfrm>
                <a:off x="4247" y="2699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74" name="Text Box 60"/>
              <p:cNvSpPr txBox="1">
                <a:spLocks noChangeArrowheads="1"/>
              </p:cNvSpPr>
              <p:nvPr/>
            </p:nvSpPr>
            <p:spPr bwMode="auto">
              <a:xfrm>
                <a:off x="4308" y="2725"/>
                <a:ext cx="37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H( )</a:t>
                </a:r>
              </a:p>
            </p:txBody>
          </p:sp>
          <p:sp>
            <p:nvSpPr>
              <p:cNvPr id="69675" name="Text Box 61"/>
              <p:cNvSpPr txBox="1">
                <a:spLocks noChangeArrowheads="1"/>
              </p:cNvSpPr>
              <p:nvPr/>
            </p:nvSpPr>
            <p:spPr bwMode="auto">
              <a:xfrm>
                <a:off x="4461" y="2525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  <p:sp>
          <p:nvSpPr>
            <p:cNvPr id="69669" name="Freeform 62"/>
            <p:cNvSpPr>
              <a:spLocks/>
            </p:cNvSpPr>
            <p:nvPr/>
          </p:nvSpPr>
          <p:spPr bwMode="auto">
            <a:xfrm flipV="1">
              <a:off x="4739" y="2618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0 w 476"/>
                <a:gd name="T3" fmla="*/ 0 h 247"/>
                <a:gd name="T4" fmla="*/ 0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70" name="Freeform 63"/>
            <p:cNvSpPr>
              <a:spLocks/>
            </p:cNvSpPr>
            <p:nvPr/>
          </p:nvSpPr>
          <p:spPr bwMode="auto">
            <a:xfrm>
              <a:off x="4726" y="2066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0 w 476"/>
                <a:gd name="T3" fmla="*/ 0 h 247"/>
                <a:gd name="T4" fmla="*/ 0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71" name="Text Box 64"/>
            <p:cNvSpPr txBox="1">
              <a:spLocks noChangeArrowheads="1"/>
            </p:cNvSpPr>
            <p:nvPr/>
          </p:nvSpPr>
          <p:spPr bwMode="auto">
            <a:xfrm>
              <a:off x="4891" y="2794"/>
              <a:ext cx="554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pitchFamily="64" charset="0"/>
                </a:rPr>
                <a:t>H(m )</a:t>
              </a:r>
            </a:p>
          </p:txBody>
        </p:sp>
        <p:sp>
          <p:nvSpPr>
            <p:cNvPr id="69672" name="Text Box 65"/>
            <p:cNvSpPr txBox="1">
              <a:spLocks noChangeArrowheads="1"/>
            </p:cNvSpPr>
            <p:nvPr/>
          </p:nvSpPr>
          <p:spPr bwMode="auto">
            <a:xfrm>
              <a:off x="4465" y="2342"/>
              <a:ext cx="8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FF0000"/>
                  </a:solidFill>
                  <a:latin typeface="Comic Sans MS" pitchFamily="64" charset="0"/>
                </a:rPr>
                <a:t>σύγκριση</a:t>
              </a:r>
              <a:endParaRPr lang="en-US" sz="1800">
                <a:solidFill>
                  <a:srgbClr val="FF0000"/>
                </a:solidFill>
                <a:latin typeface="Comic Sans MS" pitchFamily="6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smtClean="0"/>
              <a:t>Ασφάλεια στην ηλεκτρονική αλληλογραφία </a:t>
            </a:r>
            <a:r>
              <a:rPr lang="en-US" sz="2800" smtClean="0"/>
              <a:t>(</a:t>
            </a:r>
            <a:r>
              <a:rPr lang="el-GR" sz="2800" smtClean="0"/>
              <a:t>συνέχεια</a:t>
            </a:r>
            <a:r>
              <a:rPr lang="en-US" sz="2800" smtClean="0"/>
              <a:t>)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523875" y="1311275"/>
            <a:ext cx="8620125" cy="83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l-GR" sz="2000">
                <a:solidFill>
                  <a:srgbClr val="000000"/>
                </a:solidFill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Η Σούλα θέλει να παρέχει εμπιστευτικότητα, αυθεντικοποίηση αποστολέα,  ακεραιότητα μηνύματος 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874713" y="5595938"/>
            <a:ext cx="7591425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3333CC"/>
                </a:solidFill>
                <a:latin typeface="Comic Sans MS" pitchFamily="64" charset="0"/>
              </a:rPr>
              <a:t>Η Σούλα χρησιμοποιεί τρία κλειδιά</a:t>
            </a:r>
            <a:r>
              <a:rPr lang="en-US">
                <a:solidFill>
                  <a:srgbClr val="3333CC"/>
                </a:solidFill>
                <a:latin typeface="Comic Sans MS" pitchFamily="64" charset="0"/>
              </a:rPr>
              <a:t>: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το ιδωτικό της κλειδί, το δημόσιο κλειδί του Μήτσου</a:t>
            </a:r>
            <a:r>
              <a:rPr lang="en-US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το νέο συμμετρικό κλειδί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70661" name="Group 4"/>
          <p:cNvGrpSpPr>
            <a:grpSpLocks/>
          </p:cNvGrpSpPr>
          <p:nvPr/>
        </p:nvGrpSpPr>
        <p:grpSpPr bwMode="auto">
          <a:xfrm>
            <a:off x="1023938" y="2133600"/>
            <a:ext cx="6983412" cy="3533775"/>
            <a:chOff x="645" y="1185"/>
            <a:chExt cx="4399" cy="2226"/>
          </a:xfrm>
        </p:grpSpPr>
        <p:sp>
          <p:nvSpPr>
            <p:cNvPr id="70662" name="Freeform 5"/>
            <p:cNvSpPr>
              <a:spLocks/>
            </p:cNvSpPr>
            <p:nvPr/>
          </p:nvSpPr>
          <p:spPr bwMode="auto">
            <a:xfrm>
              <a:off x="1635" y="1799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60468 w 476"/>
                <a:gd name="T3" fmla="*/ 0 h 247"/>
                <a:gd name="T4" fmla="*/ 60468 w 476"/>
                <a:gd name="T5" fmla="*/ 470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63" name="Line 6"/>
            <p:cNvSpPr>
              <a:spLocks noChangeShapeType="1"/>
            </p:cNvSpPr>
            <p:nvPr/>
          </p:nvSpPr>
          <p:spPr bwMode="auto">
            <a:xfrm flipV="1">
              <a:off x="957" y="1801"/>
              <a:ext cx="227" cy="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70664" name="Group 7"/>
            <p:cNvGrpSpPr>
              <a:grpSpLocks/>
            </p:cNvGrpSpPr>
            <p:nvPr/>
          </p:nvGrpSpPr>
          <p:grpSpPr bwMode="auto">
            <a:xfrm>
              <a:off x="1178" y="1487"/>
              <a:ext cx="474" cy="456"/>
              <a:chOff x="1178" y="1487"/>
              <a:chExt cx="474" cy="456"/>
            </a:xfrm>
          </p:grpSpPr>
          <p:sp>
            <p:nvSpPr>
              <p:cNvPr id="70717" name="Rectangle 8"/>
              <p:cNvSpPr>
                <a:spLocks noChangeArrowheads="1"/>
              </p:cNvSpPr>
              <p:nvPr/>
            </p:nvSpPr>
            <p:spPr bwMode="auto">
              <a:xfrm>
                <a:off x="1178" y="1661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718" name="Text Box 9"/>
              <p:cNvSpPr txBox="1">
                <a:spLocks noChangeArrowheads="1"/>
              </p:cNvSpPr>
              <p:nvPr/>
            </p:nvSpPr>
            <p:spPr bwMode="auto">
              <a:xfrm>
                <a:off x="1239" y="1687"/>
                <a:ext cx="37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H( )</a:t>
                </a:r>
              </a:p>
            </p:txBody>
          </p:sp>
          <p:sp>
            <p:nvSpPr>
              <p:cNvPr id="70719" name="Text Box 10"/>
              <p:cNvSpPr txBox="1">
                <a:spLocks noChangeArrowheads="1"/>
              </p:cNvSpPr>
              <p:nvPr/>
            </p:nvSpPr>
            <p:spPr bwMode="auto">
              <a:xfrm>
                <a:off x="1392" y="1487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  <p:grpSp>
          <p:nvGrpSpPr>
            <p:cNvPr id="70665" name="Group 11"/>
            <p:cNvGrpSpPr>
              <a:grpSpLocks/>
            </p:cNvGrpSpPr>
            <p:nvPr/>
          </p:nvGrpSpPr>
          <p:grpSpPr bwMode="auto">
            <a:xfrm>
              <a:off x="1722" y="1467"/>
              <a:ext cx="479" cy="466"/>
              <a:chOff x="1722" y="1467"/>
              <a:chExt cx="479" cy="466"/>
            </a:xfrm>
          </p:grpSpPr>
          <p:sp>
            <p:nvSpPr>
              <p:cNvPr id="70713" name="Rectangle 12"/>
              <p:cNvSpPr>
                <a:spLocks noChangeArrowheads="1"/>
              </p:cNvSpPr>
              <p:nvPr/>
            </p:nvSpPr>
            <p:spPr bwMode="auto">
              <a:xfrm>
                <a:off x="1726" y="1650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714" name="Text Box 13"/>
              <p:cNvSpPr txBox="1">
                <a:spLocks noChangeArrowheads="1"/>
              </p:cNvSpPr>
              <p:nvPr/>
            </p:nvSpPr>
            <p:spPr bwMode="auto">
              <a:xfrm>
                <a:off x="1722" y="1685"/>
                <a:ext cx="451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Σ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70715" name="Text Box 14"/>
              <p:cNvSpPr txBox="1">
                <a:spLocks noChangeArrowheads="1"/>
              </p:cNvSpPr>
              <p:nvPr/>
            </p:nvSpPr>
            <p:spPr bwMode="auto">
              <a:xfrm>
                <a:off x="1939" y="1467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  <p:sp>
            <p:nvSpPr>
              <p:cNvPr id="70716" name="Text Box 15"/>
              <p:cNvSpPr txBox="1">
                <a:spLocks noChangeArrowheads="1"/>
              </p:cNvSpPr>
              <p:nvPr/>
            </p:nvSpPr>
            <p:spPr bwMode="auto">
              <a:xfrm>
                <a:off x="1822" y="1584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grpSp>
          <p:nvGrpSpPr>
            <p:cNvPr id="70666" name="Group 16"/>
            <p:cNvGrpSpPr>
              <a:grpSpLocks/>
            </p:cNvGrpSpPr>
            <p:nvPr/>
          </p:nvGrpSpPr>
          <p:grpSpPr bwMode="auto">
            <a:xfrm>
              <a:off x="2075" y="2019"/>
              <a:ext cx="401" cy="327"/>
              <a:chOff x="2075" y="2019"/>
              <a:chExt cx="401" cy="327"/>
            </a:xfrm>
          </p:grpSpPr>
          <p:sp>
            <p:nvSpPr>
              <p:cNvPr id="70711" name="Oval 17"/>
              <p:cNvSpPr>
                <a:spLocks noChangeArrowheads="1"/>
              </p:cNvSpPr>
              <p:nvPr/>
            </p:nvSpPr>
            <p:spPr bwMode="auto">
              <a:xfrm>
                <a:off x="2148" y="2083"/>
                <a:ext cx="238" cy="211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712" name="Text Box 18"/>
              <p:cNvSpPr txBox="1">
                <a:spLocks noChangeArrowheads="1"/>
              </p:cNvSpPr>
              <p:nvPr/>
            </p:nvSpPr>
            <p:spPr bwMode="auto">
              <a:xfrm>
                <a:off x="2075" y="2019"/>
                <a:ext cx="402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17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grpSp>
          <p:nvGrpSpPr>
            <p:cNvPr id="70667" name="Group 19"/>
            <p:cNvGrpSpPr>
              <a:grpSpLocks/>
            </p:cNvGrpSpPr>
            <p:nvPr/>
          </p:nvGrpSpPr>
          <p:grpSpPr bwMode="auto">
            <a:xfrm>
              <a:off x="2186" y="1469"/>
              <a:ext cx="740" cy="336"/>
              <a:chOff x="2186" y="1469"/>
              <a:chExt cx="740" cy="336"/>
            </a:xfrm>
          </p:grpSpPr>
          <p:sp>
            <p:nvSpPr>
              <p:cNvPr id="70709" name="Text Box 20"/>
              <p:cNvSpPr txBox="1">
                <a:spLocks noChangeArrowheads="1"/>
              </p:cNvSpPr>
              <p:nvPr/>
            </p:nvSpPr>
            <p:spPr bwMode="auto">
              <a:xfrm>
                <a:off x="2186" y="1571"/>
                <a:ext cx="740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Σ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(H(m))</a:t>
                </a:r>
              </a:p>
            </p:txBody>
          </p:sp>
          <p:sp>
            <p:nvSpPr>
              <p:cNvPr id="70710" name="Text Box 21"/>
              <p:cNvSpPr txBox="1">
                <a:spLocks noChangeArrowheads="1"/>
              </p:cNvSpPr>
              <p:nvPr/>
            </p:nvSpPr>
            <p:spPr bwMode="auto">
              <a:xfrm>
                <a:off x="2282" y="1469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70668" name="Freeform 22"/>
            <p:cNvSpPr>
              <a:spLocks/>
            </p:cNvSpPr>
            <p:nvPr/>
          </p:nvSpPr>
          <p:spPr bwMode="auto">
            <a:xfrm flipV="1">
              <a:off x="1038" y="2325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2147483647 w 476"/>
                <a:gd name="T3" fmla="*/ 0 h 247"/>
                <a:gd name="T4" fmla="*/ 2147483647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69" name="Text Box 23"/>
            <p:cNvSpPr txBox="1">
              <a:spLocks noChangeArrowheads="1"/>
            </p:cNvSpPr>
            <p:nvPr/>
          </p:nvSpPr>
          <p:spPr bwMode="auto">
            <a:xfrm>
              <a:off x="757" y="1664"/>
              <a:ext cx="23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m</a:t>
              </a:r>
            </a:p>
          </p:txBody>
        </p:sp>
        <p:grpSp>
          <p:nvGrpSpPr>
            <p:cNvPr id="70670" name="Group 24"/>
            <p:cNvGrpSpPr>
              <a:grpSpLocks/>
            </p:cNvGrpSpPr>
            <p:nvPr/>
          </p:nvGrpSpPr>
          <p:grpSpPr bwMode="auto">
            <a:xfrm>
              <a:off x="1676" y="1185"/>
              <a:ext cx="300" cy="342"/>
              <a:chOff x="1676" y="1185"/>
              <a:chExt cx="300" cy="342"/>
            </a:xfrm>
          </p:grpSpPr>
          <p:sp>
            <p:nvSpPr>
              <p:cNvPr id="70707" name="Text Box 25"/>
              <p:cNvSpPr txBox="1">
                <a:spLocks noChangeArrowheads="1"/>
              </p:cNvSpPr>
              <p:nvPr/>
            </p:nvSpPr>
            <p:spPr bwMode="auto">
              <a:xfrm>
                <a:off x="1676" y="1293"/>
                <a:ext cx="300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Σ</a:t>
                </a:r>
                <a:endParaRPr lang="en-US" baseline="-25000">
                  <a:solidFill>
                    <a:srgbClr val="00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70708" name="Text Box 26"/>
              <p:cNvSpPr txBox="1">
                <a:spLocks noChangeArrowheads="1"/>
              </p:cNvSpPr>
              <p:nvPr/>
            </p:nvSpPr>
            <p:spPr bwMode="auto">
              <a:xfrm>
                <a:off x="1792" y="1185"/>
                <a:ext cx="1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-</a:t>
                </a:r>
              </a:p>
            </p:txBody>
          </p:sp>
        </p:grpSp>
        <p:sp>
          <p:nvSpPr>
            <p:cNvPr id="70671" name="Line 27"/>
            <p:cNvSpPr>
              <a:spLocks noChangeShapeType="1"/>
            </p:cNvSpPr>
            <p:nvPr/>
          </p:nvSpPr>
          <p:spPr bwMode="auto">
            <a:xfrm>
              <a:off x="1961" y="1419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70672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8" y="1384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0673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" y="1994"/>
              <a:ext cx="332" cy="4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0674" name="Text Box 30"/>
            <p:cNvSpPr txBox="1">
              <a:spLocks noChangeArrowheads="1"/>
            </p:cNvSpPr>
            <p:nvPr/>
          </p:nvSpPr>
          <p:spPr bwMode="auto">
            <a:xfrm>
              <a:off x="808" y="2465"/>
              <a:ext cx="23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m</a:t>
              </a:r>
            </a:p>
          </p:txBody>
        </p:sp>
        <p:sp>
          <p:nvSpPr>
            <p:cNvPr id="70675" name="Freeform 31"/>
            <p:cNvSpPr>
              <a:spLocks noChangeArrowheads="1"/>
            </p:cNvSpPr>
            <p:nvPr/>
          </p:nvSpPr>
          <p:spPr bwMode="auto">
            <a:xfrm>
              <a:off x="4203" y="2373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0 w 2135"/>
                <a:gd name="T5" fmla="*/ 0 h 1662"/>
                <a:gd name="T6" fmla="*/ 0 w 2135"/>
                <a:gd name="T7" fmla="*/ 0 h 1662"/>
                <a:gd name="T8" fmla="*/ 0 w 2135"/>
                <a:gd name="T9" fmla="*/ 0 h 1662"/>
                <a:gd name="T10" fmla="*/ 0 w 2135"/>
                <a:gd name="T11" fmla="*/ 0 h 1662"/>
                <a:gd name="T12" fmla="*/ 0 w 2135"/>
                <a:gd name="T13" fmla="*/ 0 h 1662"/>
                <a:gd name="T14" fmla="*/ 0 w 2135"/>
                <a:gd name="T15" fmla="*/ 0 h 1662"/>
                <a:gd name="T16" fmla="*/ 0 w 2135"/>
                <a:gd name="T17" fmla="*/ 0 h 1662"/>
                <a:gd name="T18" fmla="*/ 0 w 2135"/>
                <a:gd name="T19" fmla="*/ 0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76" name="Line 32"/>
            <p:cNvSpPr>
              <a:spLocks noChangeShapeType="1"/>
            </p:cNvSpPr>
            <p:nvPr/>
          </p:nvSpPr>
          <p:spPr bwMode="auto">
            <a:xfrm>
              <a:off x="2383" y="2174"/>
              <a:ext cx="319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70677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" y="1694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0678" name="Picture 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68" y="2322"/>
              <a:ext cx="343" cy="4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70679" name="Group 35"/>
            <p:cNvGrpSpPr>
              <a:grpSpLocks/>
            </p:cNvGrpSpPr>
            <p:nvPr/>
          </p:nvGrpSpPr>
          <p:grpSpPr bwMode="auto">
            <a:xfrm>
              <a:off x="2696" y="1868"/>
              <a:ext cx="474" cy="520"/>
              <a:chOff x="2696" y="1868"/>
              <a:chExt cx="474" cy="520"/>
            </a:xfrm>
          </p:grpSpPr>
          <p:sp>
            <p:nvSpPr>
              <p:cNvPr id="70704" name="Rectangle 36"/>
              <p:cNvSpPr>
                <a:spLocks noChangeArrowheads="1"/>
              </p:cNvSpPr>
              <p:nvPr/>
            </p:nvSpPr>
            <p:spPr bwMode="auto">
              <a:xfrm>
                <a:off x="2696" y="2051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705" name="Text Box 37"/>
              <p:cNvSpPr txBox="1">
                <a:spLocks noChangeArrowheads="1"/>
              </p:cNvSpPr>
              <p:nvPr/>
            </p:nvSpPr>
            <p:spPr bwMode="auto">
              <a:xfrm>
                <a:off x="2712" y="2068"/>
                <a:ext cx="428" cy="3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n-US" baseline="-25000">
                    <a:solidFill>
                      <a:srgbClr val="000000"/>
                    </a:solidFill>
                    <a:latin typeface="Comic Sans MS" pitchFamily="64" charset="0"/>
                  </a:rPr>
                  <a:t>S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70706" name="Text Box 38"/>
              <p:cNvSpPr txBox="1">
                <a:spLocks noChangeArrowheads="1"/>
              </p:cNvSpPr>
              <p:nvPr/>
            </p:nvSpPr>
            <p:spPr bwMode="auto">
              <a:xfrm>
                <a:off x="2928" y="1868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  <p:grpSp>
          <p:nvGrpSpPr>
            <p:cNvPr id="70680" name="Group 39"/>
            <p:cNvGrpSpPr>
              <a:grpSpLocks/>
            </p:cNvGrpSpPr>
            <p:nvPr/>
          </p:nvGrpSpPr>
          <p:grpSpPr bwMode="auto">
            <a:xfrm>
              <a:off x="2698" y="2624"/>
              <a:ext cx="488" cy="466"/>
              <a:chOff x="2698" y="2624"/>
              <a:chExt cx="488" cy="466"/>
            </a:xfrm>
          </p:grpSpPr>
          <p:sp>
            <p:nvSpPr>
              <p:cNvPr id="70700" name="Rectangle 40"/>
              <p:cNvSpPr>
                <a:spLocks noChangeArrowheads="1"/>
              </p:cNvSpPr>
              <p:nvPr/>
            </p:nvSpPr>
            <p:spPr bwMode="auto">
              <a:xfrm>
                <a:off x="2711" y="2807"/>
                <a:ext cx="475" cy="28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701" name="Text Box 41"/>
              <p:cNvSpPr txBox="1">
                <a:spLocks noChangeArrowheads="1"/>
              </p:cNvSpPr>
              <p:nvPr/>
            </p:nvSpPr>
            <p:spPr bwMode="auto">
              <a:xfrm>
                <a:off x="2698" y="2842"/>
                <a:ext cx="468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 )</a:t>
                </a:r>
              </a:p>
            </p:txBody>
          </p:sp>
          <p:sp>
            <p:nvSpPr>
              <p:cNvPr id="70702" name="Text Box 42"/>
              <p:cNvSpPr txBox="1">
                <a:spLocks noChangeArrowheads="1"/>
              </p:cNvSpPr>
              <p:nvPr/>
            </p:nvSpPr>
            <p:spPr bwMode="auto">
              <a:xfrm>
                <a:off x="2924" y="2624"/>
                <a:ext cx="193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4000">
                    <a:solidFill>
                      <a:srgbClr val="000000"/>
                    </a:solidFill>
                  </a:rPr>
                  <a:t>.</a:t>
                </a:r>
              </a:p>
            </p:txBody>
          </p:sp>
          <p:sp>
            <p:nvSpPr>
              <p:cNvPr id="70703" name="Text Box 43"/>
              <p:cNvSpPr txBox="1">
                <a:spLocks noChangeArrowheads="1"/>
              </p:cNvSpPr>
              <p:nvPr/>
            </p:nvSpPr>
            <p:spPr bwMode="auto">
              <a:xfrm>
                <a:off x="2802" y="2748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grpSp>
          <p:nvGrpSpPr>
            <p:cNvPr id="70681" name="Group 44"/>
            <p:cNvGrpSpPr>
              <a:grpSpLocks/>
            </p:cNvGrpSpPr>
            <p:nvPr/>
          </p:nvGrpSpPr>
          <p:grpSpPr bwMode="auto">
            <a:xfrm>
              <a:off x="3465" y="2390"/>
              <a:ext cx="401" cy="327"/>
              <a:chOff x="3465" y="2390"/>
              <a:chExt cx="401" cy="327"/>
            </a:xfrm>
          </p:grpSpPr>
          <p:sp>
            <p:nvSpPr>
              <p:cNvPr id="70698" name="Oval 45"/>
              <p:cNvSpPr>
                <a:spLocks noChangeArrowheads="1"/>
              </p:cNvSpPr>
              <p:nvPr/>
            </p:nvSpPr>
            <p:spPr bwMode="auto">
              <a:xfrm>
                <a:off x="3538" y="2454"/>
                <a:ext cx="238" cy="211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699" name="Text Box 46"/>
              <p:cNvSpPr txBox="1">
                <a:spLocks noChangeArrowheads="1"/>
              </p:cNvSpPr>
              <p:nvPr/>
            </p:nvSpPr>
            <p:spPr bwMode="auto">
              <a:xfrm>
                <a:off x="3465" y="2390"/>
                <a:ext cx="402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17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sp>
          <p:nvSpPr>
            <p:cNvPr id="70682" name="Line 47"/>
            <p:cNvSpPr>
              <a:spLocks noChangeShapeType="1"/>
            </p:cNvSpPr>
            <p:nvPr/>
          </p:nvSpPr>
          <p:spPr bwMode="auto">
            <a:xfrm>
              <a:off x="2415" y="2947"/>
              <a:ext cx="319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70683" name="Group 48"/>
            <p:cNvGrpSpPr>
              <a:grpSpLocks/>
            </p:cNvGrpSpPr>
            <p:nvPr/>
          </p:nvGrpSpPr>
          <p:grpSpPr bwMode="auto">
            <a:xfrm>
              <a:off x="3163" y="2884"/>
              <a:ext cx="647" cy="324"/>
              <a:chOff x="3163" y="2884"/>
              <a:chExt cx="647" cy="324"/>
            </a:xfrm>
          </p:grpSpPr>
          <p:sp>
            <p:nvSpPr>
              <p:cNvPr id="70696" name="Text Box 49"/>
              <p:cNvSpPr txBox="1">
                <a:spLocks noChangeArrowheads="1"/>
              </p:cNvSpPr>
              <p:nvPr/>
            </p:nvSpPr>
            <p:spPr bwMode="auto">
              <a:xfrm>
                <a:off x="3163" y="2974"/>
                <a:ext cx="647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(K</a:t>
                </a:r>
                <a:r>
                  <a:rPr lang="en-US" baseline="-25000">
                    <a:solidFill>
                      <a:srgbClr val="000000"/>
                    </a:solidFill>
                    <a:latin typeface="Comic Sans MS" pitchFamily="64" charset="0"/>
                  </a:rPr>
                  <a:t>S</a:t>
                </a: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 )</a:t>
                </a:r>
              </a:p>
            </p:txBody>
          </p:sp>
          <p:sp>
            <p:nvSpPr>
              <p:cNvPr id="70697" name="Text Box 50"/>
              <p:cNvSpPr txBox="1">
                <a:spLocks noChangeArrowheads="1"/>
              </p:cNvSpPr>
              <p:nvPr/>
            </p:nvSpPr>
            <p:spPr bwMode="auto">
              <a:xfrm>
                <a:off x="3265" y="2884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sp>
          <p:nvSpPr>
            <p:cNvPr id="70684" name="Freeform 51"/>
            <p:cNvSpPr>
              <a:spLocks/>
            </p:cNvSpPr>
            <p:nvPr/>
          </p:nvSpPr>
          <p:spPr bwMode="auto">
            <a:xfrm>
              <a:off x="3172" y="2179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85" name="Freeform 52"/>
            <p:cNvSpPr>
              <a:spLocks/>
            </p:cNvSpPr>
            <p:nvPr/>
          </p:nvSpPr>
          <p:spPr bwMode="auto">
            <a:xfrm flipV="1">
              <a:off x="3186" y="2696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86" name="Text Box 53"/>
            <p:cNvSpPr txBox="1">
              <a:spLocks noChangeArrowheads="1"/>
            </p:cNvSpPr>
            <p:nvPr/>
          </p:nvSpPr>
          <p:spPr bwMode="auto">
            <a:xfrm>
              <a:off x="3066" y="1652"/>
              <a:ext cx="289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</a:p>
          </p:txBody>
        </p:sp>
        <p:sp>
          <p:nvSpPr>
            <p:cNvPr id="70687" name="Line 54"/>
            <p:cNvSpPr>
              <a:spLocks noChangeShapeType="1"/>
            </p:cNvSpPr>
            <p:nvPr/>
          </p:nvSpPr>
          <p:spPr bwMode="auto">
            <a:xfrm>
              <a:off x="3090" y="1823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70688" name="Group 55"/>
            <p:cNvGrpSpPr>
              <a:grpSpLocks/>
            </p:cNvGrpSpPr>
            <p:nvPr/>
          </p:nvGrpSpPr>
          <p:grpSpPr bwMode="auto">
            <a:xfrm>
              <a:off x="2672" y="3055"/>
              <a:ext cx="317" cy="351"/>
              <a:chOff x="2672" y="3055"/>
              <a:chExt cx="317" cy="351"/>
            </a:xfrm>
          </p:grpSpPr>
          <p:sp>
            <p:nvSpPr>
              <p:cNvPr id="70694" name="Text Box 56"/>
              <p:cNvSpPr txBox="1">
                <a:spLocks noChangeArrowheads="1"/>
              </p:cNvSpPr>
              <p:nvPr/>
            </p:nvSpPr>
            <p:spPr bwMode="auto">
              <a:xfrm>
                <a:off x="2672" y="3172"/>
                <a:ext cx="317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Comic Sans MS" pitchFamily="64" charset="0"/>
                  </a:rPr>
                  <a:t>K</a:t>
                </a:r>
                <a:r>
                  <a:rPr lang="el-GR" baseline="-25000">
                    <a:solidFill>
                      <a:srgbClr val="000000"/>
                    </a:solidFill>
                    <a:latin typeface="Comic Sans MS" pitchFamily="64" charset="0"/>
                  </a:rPr>
                  <a:t>Μ</a:t>
                </a:r>
                <a:endParaRPr lang="en-US" baseline="-25000">
                  <a:solidFill>
                    <a:srgbClr val="000000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70695" name="Text Box 57"/>
              <p:cNvSpPr txBox="1">
                <a:spLocks noChangeArrowheads="1"/>
              </p:cNvSpPr>
              <p:nvPr/>
            </p:nvSpPr>
            <p:spPr bwMode="auto">
              <a:xfrm>
                <a:off x="2777" y="3055"/>
                <a:ext cx="19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pitchFamily="64" charset="0"/>
                  </a:rPr>
                  <a:t>+</a:t>
                </a:r>
              </a:p>
            </p:txBody>
          </p:sp>
        </p:grpSp>
        <p:sp>
          <p:nvSpPr>
            <p:cNvPr id="70689" name="Line 58"/>
            <p:cNvSpPr>
              <a:spLocks noChangeShapeType="1"/>
            </p:cNvSpPr>
            <p:nvPr/>
          </p:nvSpPr>
          <p:spPr bwMode="auto">
            <a:xfrm>
              <a:off x="2940" y="3107"/>
              <a:ext cx="9" cy="2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70690" name="Picture 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6" y="3281"/>
              <a:ext cx="252" cy="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0691" name="Line 60"/>
            <p:cNvSpPr>
              <a:spLocks noChangeShapeType="1"/>
            </p:cNvSpPr>
            <p:nvPr/>
          </p:nvSpPr>
          <p:spPr bwMode="auto">
            <a:xfrm flipV="1">
              <a:off x="3804" y="2553"/>
              <a:ext cx="484" cy="1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92" name="Text Box 61"/>
            <p:cNvSpPr txBox="1">
              <a:spLocks noChangeArrowheads="1"/>
            </p:cNvSpPr>
            <p:nvPr/>
          </p:nvSpPr>
          <p:spPr bwMode="auto">
            <a:xfrm>
              <a:off x="4274" y="2461"/>
              <a:ext cx="765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Διαδίκτυο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70693" name="Text Box 62"/>
            <p:cNvSpPr txBox="1">
              <a:spLocks noChangeArrowheads="1"/>
            </p:cNvSpPr>
            <p:nvPr/>
          </p:nvSpPr>
          <p:spPr bwMode="auto">
            <a:xfrm>
              <a:off x="2178" y="2832"/>
              <a:ext cx="289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omic Sans MS" pitchFamily="64" charset="0"/>
                </a:rPr>
                <a:t>K</a:t>
              </a:r>
              <a:r>
                <a:rPr lang="en-US" baseline="-25000">
                  <a:solidFill>
                    <a:srgbClr val="000000"/>
                  </a:solidFill>
                  <a:latin typeface="Comic Sans MS" pitchFamily="64" charset="0"/>
                </a:rPr>
                <a:t>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Pretty good privacy (PGP)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67163" cy="4648200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000" smtClean="0"/>
              <a:t>Σχήμα ασφαλούς ηλεκτρονικής αλληλογραφίας,</a:t>
            </a:r>
            <a:r>
              <a:rPr lang="en-US" sz="2000" smtClean="0"/>
              <a:t> de-facto </a:t>
            </a:r>
            <a:r>
              <a:rPr lang="el-GR" sz="2000" smtClean="0"/>
              <a:t>πρότυπο</a:t>
            </a:r>
            <a:r>
              <a:rPr lang="en-US" sz="2000" smtClean="0"/>
              <a:t>.</a:t>
            </a:r>
          </a:p>
          <a:p>
            <a:pPr marL="341313" indent="-341313"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000" smtClean="0"/>
              <a:t>Χρησιμοποιεί κρυπτογράφηση συμμετρικού κλειδιού, δημόσιου κλειδιού, συναρτήσεις κατακερματισμού και ψηφιακές υπογραφές</a:t>
            </a:r>
            <a:r>
              <a:rPr lang="en-US" sz="2000" smtClean="0"/>
              <a:t>.</a:t>
            </a:r>
          </a:p>
          <a:p>
            <a:pPr marL="341313" indent="-341313"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000" smtClean="0"/>
              <a:t>Παρέχει εμπιστευτικότητα, αυθεντικοποίηση αποστολέα, ακεραιότητα.</a:t>
            </a:r>
            <a:endParaRPr lang="en-US" sz="2000" smtClean="0"/>
          </a:p>
          <a:p>
            <a:pPr marL="341313" indent="-341313"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000" smtClean="0"/>
              <a:t>Ο δημιουργός</a:t>
            </a:r>
            <a:r>
              <a:rPr lang="en-US" sz="2000" smtClean="0"/>
              <a:t> Phil Zimmerman, </a:t>
            </a:r>
            <a:r>
              <a:rPr lang="el-GR" sz="2000" smtClean="0"/>
              <a:t>ήταν επί 3 χρόνια </a:t>
            </a:r>
            <a:r>
              <a:rPr lang="en-US" sz="2000" smtClean="0"/>
              <a:t> </a:t>
            </a:r>
            <a:r>
              <a:rPr lang="el-GR" sz="2000" smtClean="0"/>
              <a:t>στόχος ομοσπονδιακής έρευνας</a:t>
            </a:r>
            <a:r>
              <a:rPr lang="en-US" sz="2000" smtClean="0"/>
              <a:t>.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43438" y="2135188"/>
            <a:ext cx="4205287" cy="3605212"/>
          </a:xfrm>
          <a:ln w="9360">
            <a:solidFill>
              <a:srgbClr val="FF0000"/>
            </a:solidFill>
            <a:miter lim="800000"/>
          </a:ln>
        </p:spPr>
        <p:txBody>
          <a:bodyPr/>
          <a:lstStyle/>
          <a:p>
            <a:pPr>
              <a:spcBef>
                <a:spcPct val="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smtClean="0">
                <a:latin typeface="Courier New" pitchFamily="49" charset="0"/>
              </a:rPr>
              <a:t>---BEGIN PGP SIGNED MESSAGE---</a:t>
            </a:r>
          </a:p>
          <a:p>
            <a:pPr>
              <a:spcBef>
                <a:spcPct val="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smtClean="0">
                <a:latin typeface="Courier New" pitchFamily="49" charset="0"/>
              </a:rPr>
              <a:t>Hash: SHA1</a:t>
            </a:r>
          </a:p>
          <a:p>
            <a:pPr>
              <a:spcBef>
                <a:spcPct val="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600" smtClean="0"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smtClean="0">
                <a:latin typeface="Courier New" pitchFamily="49" charset="0"/>
              </a:rPr>
              <a:t>Bob:My husband is out of town tonight.Passionately yours, Alice</a:t>
            </a:r>
          </a:p>
          <a:p>
            <a:pPr>
              <a:spcBef>
                <a:spcPct val="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600" smtClean="0"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smtClean="0">
                <a:latin typeface="Courier New" pitchFamily="49" charset="0"/>
              </a:rPr>
              <a:t>---BEGIN PGP SIGNATURE---</a:t>
            </a:r>
          </a:p>
          <a:p>
            <a:pPr>
              <a:spcBef>
                <a:spcPct val="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smtClean="0">
                <a:latin typeface="Courier New" pitchFamily="49" charset="0"/>
              </a:rPr>
              <a:t>Version: PGP 5.0</a:t>
            </a:r>
          </a:p>
          <a:p>
            <a:pPr>
              <a:spcBef>
                <a:spcPct val="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smtClean="0">
                <a:latin typeface="Courier New" pitchFamily="49" charset="0"/>
              </a:rPr>
              <a:t>Charset: noconv</a:t>
            </a:r>
          </a:p>
          <a:p>
            <a:pPr>
              <a:spcBef>
                <a:spcPct val="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smtClean="0">
                <a:latin typeface="Courier New" pitchFamily="49" charset="0"/>
              </a:rPr>
              <a:t>yhHJRHhGJGhgg/12EpJ+lo8gE4vB3mqJhFEvZP9t6n7G6m5Gw2</a:t>
            </a:r>
          </a:p>
          <a:p>
            <a:pPr>
              <a:spcBef>
                <a:spcPct val="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smtClean="0">
                <a:latin typeface="Courier New" pitchFamily="49" charset="0"/>
              </a:rPr>
              <a:t>---END PGP SIGNATURE---</a:t>
            </a:r>
          </a:p>
          <a:p>
            <a:pPr>
              <a:spcBef>
                <a:spcPts val="4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600" smtClean="0">
              <a:latin typeface="Courier New" pitchFamily="49" charset="0"/>
            </a:endParaRP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5143500" y="1647825"/>
            <a:ext cx="3641725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Ένα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PGP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μήνυμα με υπογραφή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/>
              <a:t>Ασφάλεια Δικτύων</a:t>
            </a:r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Τι είναι η ασφ</a:t>
            </a:r>
            <a:r>
              <a:rPr lang="el-GR" smtClean="0">
                <a:solidFill>
                  <a:schemeClr val="tx1"/>
                </a:solidFill>
              </a:rPr>
              <a:t>ά</a:t>
            </a:r>
            <a:r>
              <a:rPr lang="en-US" smtClean="0">
                <a:solidFill>
                  <a:schemeClr val="tx1"/>
                </a:solidFill>
              </a:rPr>
              <a:t>λεια δικτύων;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Αρχές κρυπτογραφίας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</a:t>
            </a:r>
            <a:r>
              <a:rPr lang="el-GR" smtClean="0">
                <a:solidFill>
                  <a:schemeClr val="tx1"/>
                </a:solidFill>
              </a:rPr>
              <a:t>κεραιότητα μηνύματος</a:t>
            </a:r>
            <a:endParaRPr lang="en-US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Αυθεντικοποίηση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chemeClr val="tx1"/>
                </a:solidFill>
              </a:rPr>
              <a:t>Διασφαλίζοντας το </a:t>
            </a:r>
            <a:r>
              <a:rPr lang="en-US" smtClean="0">
                <a:solidFill>
                  <a:schemeClr val="tx1"/>
                </a:solidFill>
              </a:rPr>
              <a:t>e-mail</a:t>
            </a:r>
            <a:endParaRPr lang="el-GR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rgbClr val="FF0000"/>
                </a:solidFill>
              </a:rPr>
              <a:t>Διασφαλίζοντας συνδέσεις </a:t>
            </a:r>
            <a:r>
              <a:rPr lang="en-US" smtClean="0">
                <a:solidFill>
                  <a:srgbClr val="FF0000"/>
                </a:solidFill>
              </a:rPr>
              <a:t>TCP: SSL</a:t>
            </a:r>
            <a:endParaRPr lang="el-GR" smtClean="0">
              <a:solidFill>
                <a:srgbClr val="FF0000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Ασφάλεια επιπέδου δικτύου</a:t>
            </a:r>
            <a:r>
              <a:rPr lang="en-US" smtClean="0"/>
              <a:t>: IPsec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ασύρματα τοπικά δίκτυα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Firewalls </a:t>
            </a:r>
            <a:r>
              <a:rPr lang="el-GR" smtClean="0"/>
              <a:t>και </a:t>
            </a:r>
            <a:r>
              <a:rPr lang="en-US" smtClean="0"/>
              <a:t>IDS</a:t>
            </a:r>
            <a:endParaRPr lang="en-US" smtClean="0">
              <a:solidFill>
                <a:srgbClr val="FF0000"/>
              </a:solidFill>
            </a:endParaRPr>
          </a:p>
          <a:p>
            <a:pPr marL="341313" indent="-341313">
              <a:buSzPct val="69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Secure sockets layer (SSL)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06525"/>
            <a:ext cx="8429625" cy="4648200"/>
          </a:xfrm>
        </p:spPr>
        <p:txBody>
          <a:bodyPr/>
          <a:lstStyle/>
          <a:p>
            <a:pPr>
              <a:buFont typeface="Times New Roman" pitchFamily="16" charset="0"/>
              <a:buNone/>
            </a:pPr>
            <a:r>
              <a:rPr lang="el-GR" sz="2400" smtClean="0">
                <a:solidFill>
                  <a:srgbClr val="FF0000"/>
                </a:solidFill>
              </a:rPr>
              <a:t>Παρέχει ασφάλεια επιπέδου μεταφοράς σε οποιαδήποτε εφαρμογή βασισμένη στο</a:t>
            </a:r>
            <a:r>
              <a:rPr lang="en-US" sz="2400" smtClean="0">
                <a:solidFill>
                  <a:srgbClr val="FF0000"/>
                </a:solidFill>
              </a:rPr>
              <a:t>TCP. </a:t>
            </a:r>
          </a:p>
          <a:p>
            <a:pPr lvl="1">
              <a:buFont typeface="Times New Roman" pitchFamily="16" charset="0"/>
              <a:buNone/>
            </a:pPr>
            <a:r>
              <a:rPr lang="el-GR" sz="2000" smtClean="0"/>
              <a:t>Χρησιμοποιείται μεταξύ προγραμμάτων περιήγησης (</a:t>
            </a:r>
            <a:r>
              <a:rPr lang="en-US" sz="2000" smtClean="0"/>
              <a:t>Web browsers</a:t>
            </a:r>
            <a:r>
              <a:rPr lang="el-GR" sz="2000" smtClean="0"/>
              <a:t>)</a:t>
            </a:r>
            <a:r>
              <a:rPr lang="en-US" sz="2000" smtClean="0"/>
              <a:t>, </a:t>
            </a:r>
            <a:r>
              <a:rPr lang="el-GR" sz="2000" smtClean="0"/>
              <a:t>εξυπηρέτες για </a:t>
            </a:r>
            <a:r>
              <a:rPr lang="en-US" sz="2000" smtClean="0"/>
              <a:t>e-commerce (shttp).</a:t>
            </a:r>
          </a:p>
          <a:p>
            <a:pPr>
              <a:spcBef>
                <a:spcPts val="600"/>
              </a:spcBef>
              <a:buClr>
                <a:srgbClr val="3333CC"/>
              </a:buClr>
              <a:buSzPct val="85000"/>
              <a:buFont typeface="Times New Roman" pitchFamily="16" charset="0"/>
              <a:buNone/>
            </a:pPr>
            <a:r>
              <a:rPr lang="el-GR" sz="1900" smtClean="0"/>
              <a:t>Υπηρεσίες ασφάλειας</a:t>
            </a:r>
            <a:r>
              <a:rPr lang="en-US" sz="1900" smtClean="0"/>
              <a:t>:</a:t>
            </a:r>
          </a:p>
          <a:p>
            <a:pPr lvl="1">
              <a:spcBef>
                <a:spcPts val="500"/>
              </a:spcBef>
              <a:buClr>
                <a:srgbClr val="3333CC"/>
              </a:buClr>
              <a:buSzPct val="75000"/>
              <a:buFont typeface="Times New Roman" pitchFamily="16" charset="0"/>
              <a:buNone/>
            </a:pPr>
            <a:r>
              <a:rPr lang="el-GR" sz="1900" smtClean="0"/>
              <a:t>Αυθεντικοποίηση εξυπηρέτη, Κρυπτογράφηση δεδομένων, Αυθεντικοποίηση πελάτη</a:t>
            </a:r>
            <a:r>
              <a:rPr lang="en-US" sz="1900" smtClean="0"/>
              <a:t> (</a:t>
            </a:r>
            <a:r>
              <a:rPr lang="el-GR" sz="1900" smtClean="0"/>
              <a:t>προαιρετικό</a:t>
            </a:r>
            <a:r>
              <a:rPr lang="en-US" sz="1900" smtClean="0"/>
              <a:t>)</a:t>
            </a:r>
          </a:p>
        </p:txBody>
      </p:sp>
      <p:sp>
        <p:nvSpPr>
          <p:cNvPr id="73732" name="Rectangle 7"/>
          <p:cNvSpPr>
            <a:spLocks noChangeArrowheads="1"/>
          </p:cNvSpPr>
          <p:nvPr/>
        </p:nvSpPr>
        <p:spPr bwMode="auto">
          <a:xfrm>
            <a:off x="4935538" y="4548188"/>
            <a:ext cx="1711325" cy="309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5067300" y="44307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73734" name="Rectangle 9"/>
          <p:cNvSpPr>
            <a:spLocks noChangeArrowheads="1"/>
          </p:cNvSpPr>
          <p:nvPr/>
        </p:nvSpPr>
        <p:spPr bwMode="auto">
          <a:xfrm>
            <a:off x="4935538" y="4857750"/>
            <a:ext cx="1711325" cy="39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5489575" y="4879975"/>
            <a:ext cx="64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TCP</a:t>
            </a:r>
          </a:p>
        </p:txBody>
      </p:sp>
      <p:sp>
        <p:nvSpPr>
          <p:cNvPr id="73736" name="Rectangle 11"/>
          <p:cNvSpPr>
            <a:spLocks noChangeArrowheads="1"/>
          </p:cNvSpPr>
          <p:nvPr/>
        </p:nvSpPr>
        <p:spPr bwMode="auto">
          <a:xfrm>
            <a:off x="4935538" y="5251450"/>
            <a:ext cx="1711325" cy="39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737" name="Text Box 12"/>
          <p:cNvSpPr txBox="1">
            <a:spLocks noChangeArrowheads="1"/>
          </p:cNvSpPr>
          <p:nvPr/>
        </p:nvSpPr>
        <p:spPr bwMode="auto">
          <a:xfrm>
            <a:off x="5589588" y="5294313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IP</a:t>
            </a:r>
          </a:p>
        </p:txBody>
      </p:sp>
      <p:sp>
        <p:nvSpPr>
          <p:cNvPr id="73738" name="Text Box 13"/>
          <p:cNvSpPr txBox="1">
            <a:spLocks noChangeArrowheads="1"/>
          </p:cNvSpPr>
          <p:nvPr/>
        </p:nvSpPr>
        <p:spPr bwMode="auto">
          <a:xfrm>
            <a:off x="4676775" y="5753100"/>
            <a:ext cx="297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4" charset="0"/>
              </a:rPr>
              <a:t>TCP enhanced with SSL</a:t>
            </a:r>
          </a:p>
        </p:txBody>
      </p:sp>
      <p:sp>
        <p:nvSpPr>
          <p:cNvPr id="73739" name="Oval 14"/>
          <p:cNvSpPr>
            <a:spLocks noChangeArrowheads="1"/>
          </p:cNvSpPr>
          <p:nvPr/>
        </p:nvSpPr>
        <p:spPr bwMode="auto">
          <a:xfrm>
            <a:off x="2981325" y="4822825"/>
            <a:ext cx="141288" cy="68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 flipV="1">
            <a:off x="1816100" y="4891088"/>
            <a:ext cx="1165225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3741" name="Text Box 16"/>
          <p:cNvSpPr txBox="1">
            <a:spLocks noChangeArrowheads="1"/>
          </p:cNvSpPr>
          <p:nvPr/>
        </p:nvSpPr>
        <p:spPr bwMode="auto">
          <a:xfrm>
            <a:off x="1162050" y="4968875"/>
            <a:ext cx="1038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TCP </a:t>
            </a:r>
          </a:p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socket</a:t>
            </a:r>
          </a:p>
        </p:txBody>
      </p:sp>
      <p:sp>
        <p:nvSpPr>
          <p:cNvPr id="73742" name="Rectangle 18"/>
          <p:cNvSpPr>
            <a:spLocks noChangeArrowheads="1"/>
          </p:cNvSpPr>
          <p:nvPr/>
        </p:nvSpPr>
        <p:spPr bwMode="auto">
          <a:xfrm>
            <a:off x="2232025" y="4262438"/>
            <a:ext cx="1711325" cy="58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743" name="Text Box 19"/>
          <p:cNvSpPr txBox="1">
            <a:spLocks noChangeArrowheads="1"/>
          </p:cNvSpPr>
          <p:nvPr/>
        </p:nvSpPr>
        <p:spPr bwMode="auto">
          <a:xfrm>
            <a:off x="2373313" y="4368800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Application</a:t>
            </a:r>
          </a:p>
        </p:txBody>
      </p:sp>
      <p:sp>
        <p:nvSpPr>
          <p:cNvPr id="73744" name="Rectangle 20"/>
          <p:cNvSpPr>
            <a:spLocks noChangeArrowheads="1"/>
          </p:cNvSpPr>
          <p:nvPr/>
        </p:nvSpPr>
        <p:spPr bwMode="auto">
          <a:xfrm>
            <a:off x="2232025" y="4849813"/>
            <a:ext cx="1711325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745" name="Text Box 21"/>
          <p:cNvSpPr txBox="1">
            <a:spLocks noChangeArrowheads="1"/>
          </p:cNvSpPr>
          <p:nvPr/>
        </p:nvSpPr>
        <p:spPr bwMode="auto">
          <a:xfrm>
            <a:off x="2784475" y="4872038"/>
            <a:ext cx="64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TCP</a:t>
            </a:r>
          </a:p>
        </p:txBody>
      </p:sp>
      <p:sp>
        <p:nvSpPr>
          <p:cNvPr id="73746" name="Rectangle 22"/>
          <p:cNvSpPr>
            <a:spLocks noChangeArrowheads="1"/>
          </p:cNvSpPr>
          <p:nvPr/>
        </p:nvSpPr>
        <p:spPr bwMode="auto">
          <a:xfrm>
            <a:off x="2232025" y="5245100"/>
            <a:ext cx="1711325" cy="39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747" name="Text Box 23"/>
          <p:cNvSpPr txBox="1">
            <a:spLocks noChangeArrowheads="1"/>
          </p:cNvSpPr>
          <p:nvPr/>
        </p:nvSpPr>
        <p:spPr bwMode="auto">
          <a:xfrm>
            <a:off x="2908300" y="5299075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IP</a:t>
            </a:r>
          </a:p>
        </p:txBody>
      </p:sp>
      <p:sp>
        <p:nvSpPr>
          <p:cNvPr id="73748" name="Text Box 24"/>
          <p:cNvSpPr txBox="1">
            <a:spLocks noChangeArrowheads="1"/>
          </p:cNvSpPr>
          <p:nvPr/>
        </p:nvSpPr>
        <p:spPr bwMode="auto">
          <a:xfrm>
            <a:off x="1971675" y="5746750"/>
            <a:ext cx="170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4" charset="0"/>
              </a:rPr>
              <a:t>       TCP API</a:t>
            </a:r>
          </a:p>
        </p:txBody>
      </p:sp>
      <p:sp>
        <p:nvSpPr>
          <p:cNvPr id="73749" name="Rectangle 25"/>
          <p:cNvSpPr>
            <a:spLocks noChangeArrowheads="1"/>
          </p:cNvSpPr>
          <p:nvPr/>
        </p:nvSpPr>
        <p:spPr bwMode="auto">
          <a:xfrm>
            <a:off x="4935538" y="4010025"/>
            <a:ext cx="1711325" cy="53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750" name="Text Box 26"/>
          <p:cNvSpPr txBox="1">
            <a:spLocks noChangeArrowheads="1"/>
          </p:cNvSpPr>
          <p:nvPr/>
        </p:nvSpPr>
        <p:spPr bwMode="auto">
          <a:xfrm>
            <a:off x="5016500" y="45085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SSL sublayer</a:t>
            </a:r>
          </a:p>
        </p:txBody>
      </p:sp>
      <p:sp>
        <p:nvSpPr>
          <p:cNvPr id="73751" name="Oval 27"/>
          <p:cNvSpPr>
            <a:spLocks noChangeArrowheads="1"/>
          </p:cNvSpPr>
          <p:nvPr/>
        </p:nvSpPr>
        <p:spPr bwMode="auto">
          <a:xfrm>
            <a:off x="5681663" y="4514850"/>
            <a:ext cx="141287" cy="68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752" name="Text Box 28"/>
          <p:cNvSpPr txBox="1">
            <a:spLocks noChangeArrowheads="1"/>
          </p:cNvSpPr>
          <p:nvPr/>
        </p:nvSpPr>
        <p:spPr bwMode="auto">
          <a:xfrm>
            <a:off x="5094288" y="4100513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Application</a:t>
            </a:r>
          </a:p>
        </p:txBody>
      </p:sp>
      <p:sp>
        <p:nvSpPr>
          <p:cNvPr id="73753" name="Line 29"/>
          <p:cNvSpPr>
            <a:spLocks noChangeShapeType="1"/>
          </p:cNvSpPr>
          <p:nvPr/>
        </p:nvSpPr>
        <p:spPr bwMode="auto">
          <a:xfrm flipH="1" flipV="1">
            <a:off x="5822950" y="4583113"/>
            <a:ext cx="120650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3754" name="Text Box 30"/>
          <p:cNvSpPr txBox="1">
            <a:spLocks noChangeArrowheads="1"/>
          </p:cNvSpPr>
          <p:nvPr/>
        </p:nvSpPr>
        <p:spPr bwMode="auto">
          <a:xfrm>
            <a:off x="7029450" y="4678363"/>
            <a:ext cx="809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SSL</a:t>
            </a:r>
          </a:p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socket</a:t>
            </a:r>
          </a:p>
        </p:txBody>
      </p:sp>
      <p:sp>
        <p:nvSpPr>
          <p:cNvPr id="73755" name="Line 31"/>
          <p:cNvSpPr>
            <a:spLocks noChangeShapeType="1"/>
          </p:cNvSpPr>
          <p:nvPr/>
        </p:nvSpPr>
        <p:spPr bwMode="auto">
          <a:xfrm flipV="1">
            <a:off x="4021138" y="4848225"/>
            <a:ext cx="83661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SSL: </a:t>
            </a:r>
            <a:r>
              <a:rPr lang="el-GR" sz="3600" smtClean="0"/>
              <a:t>τρία στάδια</a:t>
            </a:r>
            <a:endParaRPr lang="en-US" sz="36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i="1" smtClean="0">
                <a:solidFill>
                  <a:srgbClr val="FF3300"/>
                </a:solidFill>
              </a:rPr>
              <a:t>Χειραψία:</a:t>
            </a:r>
            <a:r>
              <a:rPr lang="en-US" smtClean="0"/>
              <a:t> </a:t>
            </a:r>
            <a:r>
              <a:rPr lang="el-GR" smtClean="0"/>
              <a:t>Χρήση ψηφιακών πιστοποιητικών για την αυθεντικοποίηση της Σούλας και του Μήτσου και για την ανταλλαγή κλειδιού συνόδου</a:t>
            </a:r>
            <a:endParaRPr lang="en-US" smtClean="0"/>
          </a:p>
          <a:p>
            <a:r>
              <a:rPr lang="el-GR" i="1" smtClean="0">
                <a:solidFill>
                  <a:srgbClr val="FF3300"/>
                </a:solidFill>
              </a:rPr>
              <a:t>Παραγωγή κλειδιών</a:t>
            </a:r>
            <a:r>
              <a:rPr lang="en-US" i="1" smtClean="0">
                <a:solidFill>
                  <a:srgbClr val="FF3300"/>
                </a:solidFill>
              </a:rPr>
              <a:t>: </a:t>
            </a:r>
            <a:r>
              <a:rPr lang="el-GR" smtClean="0"/>
              <a:t>Χρήση του κλειδιού συνόδου για τη παραγωγή κλειδιών</a:t>
            </a:r>
            <a:endParaRPr lang="en-US" smtClean="0"/>
          </a:p>
          <a:p>
            <a:r>
              <a:rPr lang="el-GR" i="1" smtClean="0">
                <a:solidFill>
                  <a:srgbClr val="FF3300"/>
                </a:solidFill>
              </a:rPr>
              <a:t>Μεταφορά δεδομένων: </a:t>
            </a:r>
            <a:r>
              <a:rPr lang="el-GR" smtClean="0"/>
              <a:t>Διαχωρισμός των δεδομένων σε μια σειρά από </a:t>
            </a:r>
            <a:r>
              <a:rPr lang="en-US" smtClean="0"/>
              <a:t>records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SSL: </a:t>
            </a:r>
            <a:r>
              <a:rPr lang="el-GR" sz="3600" smtClean="0"/>
              <a:t>τρία στάδια</a:t>
            </a:r>
            <a:endParaRPr lang="en-US" sz="3600" smtClean="0"/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227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0" charset="2"/>
              <a:buNone/>
            </a:pPr>
            <a:r>
              <a:rPr lang="en-US" i="1" smtClean="0">
                <a:solidFill>
                  <a:srgbClr val="FF3300"/>
                </a:solidFill>
              </a:rPr>
              <a:t>1. </a:t>
            </a:r>
            <a:r>
              <a:rPr lang="el-GR" i="1" smtClean="0">
                <a:solidFill>
                  <a:srgbClr val="FF3300"/>
                </a:solidFill>
              </a:rPr>
              <a:t>Χειραψία</a:t>
            </a:r>
            <a:r>
              <a:rPr lang="en-US" i="1" smtClean="0">
                <a:solidFill>
                  <a:srgbClr val="FF3300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Times New Roman" pitchFamily="16" charset="0"/>
              <a:buNone/>
            </a:pPr>
            <a:r>
              <a:rPr lang="el-GR" sz="2400" smtClean="0"/>
              <a:t>Ο Μήτσος δημιουργεί μια νέα σύνδεση </a:t>
            </a:r>
            <a:r>
              <a:rPr lang="en-US" sz="2400" smtClean="0"/>
              <a:t>TCP </a:t>
            </a:r>
            <a:r>
              <a:rPr lang="el-GR" sz="2400" smtClean="0"/>
              <a:t>με την</a:t>
            </a:r>
            <a:r>
              <a:rPr lang="en-US" sz="2400" smtClean="0"/>
              <a:t> </a:t>
            </a:r>
            <a:r>
              <a:rPr lang="el-GR" sz="2400" smtClean="0"/>
              <a:t>Σούλα</a:t>
            </a:r>
            <a:endParaRPr lang="en-US" sz="2400" smtClean="0"/>
          </a:p>
          <a:p>
            <a:pPr>
              <a:lnSpc>
                <a:spcPct val="90000"/>
              </a:lnSpc>
              <a:buFont typeface="Times New Roman" pitchFamily="16" charset="0"/>
              <a:buNone/>
            </a:pPr>
            <a:r>
              <a:rPr lang="el-GR" sz="2400" smtClean="0"/>
              <a:t>Ο Μήτσος αυθεντικοποιεί την Σούλα μέσω μίας Αρχής Πιστοποίησης</a:t>
            </a:r>
            <a:endParaRPr lang="en-US" sz="2400" smtClean="0"/>
          </a:p>
          <a:p>
            <a:pPr>
              <a:lnSpc>
                <a:spcPct val="90000"/>
              </a:lnSpc>
              <a:buFont typeface="Times New Roman" pitchFamily="16" charset="0"/>
              <a:buNone/>
            </a:pPr>
            <a:r>
              <a:rPr lang="el-GR" sz="2400" smtClean="0"/>
              <a:t>Ο Μήτσος δημιουργεί,  κρυπτογραφεί (χρησιμοποιώντας το δημόσιο κλειδί της Σούλας)</a:t>
            </a:r>
            <a:r>
              <a:rPr lang="en-US" sz="2400" smtClean="0"/>
              <a:t>, </a:t>
            </a:r>
            <a:r>
              <a:rPr lang="el-GR" sz="2400" smtClean="0"/>
              <a:t>και αποστέλλει στην Σούλα το κλειδί συνόδου</a:t>
            </a:r>
            <a:endParaRPr lang="en-US" sz="2400" smtClean="0"/>
          </a:p>
        </p:txBody>
      </p:sp>
      <p:pic>
        <p:nvPicPr>
          <p:cNvPr id="75780" name="Picture 8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1127125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9" descr="B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038" y="1100138"/>
            <a:ext cx="6429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Line 11"/>
          <p:cNvSpPr>
            <a:spLocks noChangeShapeType="1"/>
          </p:cNvSpPr>
          <p:nvPr/>
        </p:nvSpPr>
        <p:spPr bwMode="auto">
          <a:xfrm>
            <a:off x="4632325" y="3386138"/>
            <a:ext cx="31654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5783" name="Text Box 12"/>
          <p:cNvSpPr txBox="1">
            <a:spLocks noChangeArrowheads="1"/>
          </p:cNvSpPr>
          <p:nvPr/>
        </p:nvSpPr>
        <p:spPr bwMode="auto">
          <a:xfrm rot="356003">
            <a:off x="5359400" y="3198813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SSL hello</a:t>
            </a:r>
          </a:p>
        </p:txBody>
      </p:sp>
      <p:sp>
        <p:nvSpPr>
          <p:cNvPr id="75784" name="Line 13"/>
          <p:cNvSpPr>
            <a:spLocks noChangeShapeType="1"/>
          </p:cNvSpPr>
          <p:nvPr/>
        </p:nvSpPr>
        <p:spPr bwMode="auto">
          <a:xfrm flipH="1">
            <a:off x="4632325" y="3886200"/>
            <a:ext cx="316547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5785" name="Text Box 14"/>
          <p:cNvSpPr txBox="1">
            <a:spLocks noChangeArrowheads="1"/>
          </p:cNvSpPr>
          <p:nvPr/>
        </p:nvSpPr>
        <p:spPr bwMode="auto">
          <a:xfrm rot="-575500">
            <a:off x="5434013" y="3790950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certificate</a:t>
            </a:r>
          </a:p>
        </p:txBody>
      </p:sp>
      <p:sp>
        <p:nvSpPr>
          <p:cNvPr id="75786" name="Text Box 16"/>
          <p:cNvSpPr txBox="1">
            <a:spLocks noChangeArrowheads="1"/>
          </p:cNvSpPr>
          <p:nvPr/>
        </p:nvSpPr>
        <p:spPr bwMode="auto">
          <a:xfrm rot="329687">
            <a:off x="5508625" y="5100638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K</a:t>
            </a:r>
            <a:r>
              <a:rPr lang="el-GR" sz="2000" baseline="-25000">
                <a:solidFill>
                  <a:schemeClr val="tx1"/>
                </a:solidFill>
                <a:latin typeface="Comic Sans MS" pitchFamily="64" charset="0"/>
              </a:rPr>
              <a:t>Σ</a:t>
            </a:r>
            <a:r>
              <a:rPr lang="en-US" sz="2000" baseline="30000">
                <a:solidFill>
                  <a:schemeClr val="tx1"/>
                </a:solidFill>
                <a:latin typeface="Comic Sans MS" pitchFamily="64" charset="0"/>
              </a:rPr>
              <a:t>+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(MS)</a:t>
            </a:r>
          </a:p>
        </p:txBody>
      </p:sp>
      <p:sp>
        <p:nvSpPr>
          <p:cNvPr id="75787" name="Line 17"/>
          <p:cNvSpPr>
            <a:spLocks noChangeShapeType="1"/>
          </p:cNvSpPr>
          <p:nvPr/>
        </p:nvSpPr>
        <p:spPr bwMode="auto">
          <a:xfrm>
            <a:off x="4641850" y="1697038"/>
            <a:ext cx="31654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5788" name="Line 18"/>
          <p:cNvSpPr>
            <a:spLocks noChangeShapeType="1"/>
          </p:cNvSpPr>
          <p:nvPr/>
        </p:nvSpPr>
        <p:spPr bwMode="auto">
          <a:xfrm flipH="1">
            <a:off x="4635500" y="1549400"/>
            <a:ext cx="7938" cy="434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5789" name="Line 19"/>
          <p:cNvSpPr>
            <a:spLocks noChangeShapeType="1"/>
          </p:cNvSpPr>
          <p:nvPr/>
        </p:nvSpPr>
        <p:spPr bwMode="auto">
          <a:xfrm flipH="1">
            <a:off x="7796213" y="1639888"/>
            <a:ext cx="9525" cy="4827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5790" name="Text Box 20"/>
          <p:cNvSpPr txBox="1">
            <a:spLocks noChangeArrowheads="1"/>
          </p:cNvSpPr>
          <p:nvPr/>
        </p:nvSpPr>
        <p:spPr bwMode="auto">
          <a:xfrm rot="274593">
            <a:off x="5795963" y="1477963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TCP SYN</a:t>
            </a:r>
          </a:p>
        </p:txBody>
      </p:sp>
      <p:sp>
        <p:nvSpPr>
          <p:cNvPr id="75791" name="Line 21"/>
          <p:cNvSpPr>
            <a:spLocks noChangeShapeType="1"/>
          </p:cNvSpPr>
          <p:nvPr/>
        </p:nvSpPr>
        <p:spPr bwMode="auto">
          <a:xfrm flipH="1">
            <a:off x="4641850" y="2135188"/>
            <a:ext cx="316547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5792" name="Text Box 22"/>
          <p:cNvSpPr txBox="1">
            <a:spLocks noChangeArrowheads="1"/>
          </p:cNvSpPr>
          <p:nvPr/>
        </p:nvSpPr>
        <p:spPr bwMode="auto">
          <a:xfrm rot="-561106">
            <a:off x="5011738" y="2146300"/>
            <a:ext cx="1595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TCP SYNACK</a:t>
            </a:r>
          </a:p>
        </p:txBody>
      </p:sp>
      <p:sp>
        <p:nvSpPr>
          <p:cNvPr id="75793" name="Line 23"/>
          <p:cNvSpPr>
            <a:spLocks noChangeShapeType="1"/>
          </p:cNvSpPr>
          <p:nvPr/>
        </p:nvSpPr>
        <p:spPr bwMode="auto">
          <a:xfrm>
            <a:off x="4625975" y="2803525"/>
            <a:ext cx="31654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5794" name="Text Box 24"/>
          <p:cNvSpPr txBox="1">
            <a:spLocks noChangeArrowheads="1"/>
          </p:cNvSpPr>
          <p:nvPr/>
        </p:nvSpPr>
        <p:spPr bwMode="auto">
          <a:xfrm rot="265795">
            <a:off x="6124575" y="2690813"/>
            <a:ext cx="1109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TCP ACK</a:t>
            </a:r>
          </a:p>
        </p:txBody>
      </p:sp>
      <p:sp>
        <p:nvSpPr>
          <p:cNvPr id="75795" name="Text Box 25"/>
          <p:cNvSpPr txBox="1">
            <a:spLocks noChangeArrowheads="1"/>
          </p:cNvSpPr>
          <p:nvPr/>
        </p:nvSpPr>
        <p:spPr bwMode="auto">
          <a:xfrm>
            <a:off x="7143750" y="5286375"/>
            <a:ext cx="200025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solidFill>
                  <a:schemeClr val="tx1"/>
                </a:solidFill>
                <a:latin typeface="Comic Sans MS" pitchFamily="64" charset="0"/>
              </a:rPr>
              <a:t>Αποκρυπτογράφιση  Κλειδιού Συνόδου μέσω </a:t>
            </a:r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K</a:t>
            </a:r>
            <a:r>
              <a:rPr lang="el-GR" sz="1600" baseline="-25000">
                <a:solidFill>
                  <a:schemeClr val="tx1"/>
                </a:solidFill>
                <a:latin typeface="Comic Sans MS" pitchFamily="64" charset="0"/>
              </a:rPr>
              <a:t>Σ</a:t>
            </a:r>
            <a:r>
              <a:rPr lang="en-US" sz="1600" baseline="30000">
                <a:solidFill>
                  <a:schemeClr val="tx1"/>
                </a:solidFill>
                <a:latin typeface="Comic Sans MS" pitchFamily="64" charset="0"/>
              </a:rPr>
              <a:t>-</a:t>
            </a:r>
            <a:endParaRPr lang="en-US" sz="16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75796" name="Text Box 10"/>
          <p:cNvSpPr txBox="1">
            <a:spLocks noChangeArrowheads="1"/>
          </p:cNvSpPr>
          <p:nvPr/>
        </p:nvSpPr>
        <p:spPr bwMode="auto">
          <a:xfrm>
            <a:off x="4268788" y="4618038"/>
            <a:ext cx="1209675" cy="1077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solidFill>
                  <a:schemeClr val="tx1"/>
                </a:solidFill>
                <a:latin typeface="Comic Sans MS" pitchFamily="64" charset="0"/>
              </a:rPr>
              <a:t>Δημιουργία</a:t>
            </a:r>
          </a:p>
          <a:p>
            <a:r>
              <a:rPr lang="el-GR" sz="1600">
                <a:solidFill>
                  <a:schemeClr val="tx1"/>
                </a:solidFill>
                <a:latin typeface="Comic Sans MS" pitchFamily="64" charset="0"/>
              </a:rPr>
              <a:t>Κλειδιού</a:t>
            </a:r>
          </a:p>
          <a:p>
            <a:r>
              <a:rPr lang="el-GR" sz="1600">
                <a:solidFill>
                  <a:schemeClr val="tx1"/>
                </a:solidFill>
                <a:latin typeface="Comic Sans MS" pitchFamily="64" charset="0"/>
              </a:rPr>
              <a:t>Συνόδου</a:t>
            </a:r>
          </a:p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(MS)</a:t>
            </a:r>
          </a:p>
        </p:txBody>
      </p:sp>
      <p:sp>
        <p:nvSpPr>
          <p:cNvPr id="75797" name="Line 15"/>
          <p:cNvSpPr>
            <a:spLocks noChangeShapeType="1"/>
          </p:cNvSpPr>
          <p:nvPr/>
        </p:nvSpPr>
        <p:spPr bwMode="auto">
          <a:xfrm>
            <a:off x="4624388" y="5346700"/>
            <a:ext cx="261461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7772400" cy="13128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Ποιο</a:t>
            </a:r>
            <a:r>
              <a:rPr lang="el-GR" smtClean="0"/>
              <a:t>ί</a:t>
            </a:r>
            <a:r>
              <a:rPr lang="en-US" smtClean="0"/>
              <a:t> μπορε</a:t>
            </a:r>
            <a:r>
              <a:rPr lang="el-GR" smtClean="0"/>
              <a:t>ί</a:t>
            </a:r>
            <a:r>
              <a:rPr lang="en-US" smtClean="0"/>
              <a:t> να ε</a:t>
            </a:r>
            <a:r>
              <a:rPr lang="el-GR" smtClean="0"/>
              <a:t>ί</a:t>
            </a:r>
            <a:r>
              <a:rPr lang="en-US" smtClean="0"/>
              <a:t>ναι οι</a:t>
            </a:r>
            <a:r>
              <a:rPr lang="el-GR" smtClean="0"/>
              <a:t>:</a:t>
            </a:r>
            <a:r>
              <a:rPr lang="en-US" smtClean="0"/>
              <a:t> </a:t>
            </a:r>
            <a:r>
              <a:rPr lang="el-GR" smtClean="0"/>
              <a:t>Μήτσος</a:t>
            </a:r>
            <a:r>
              <a:rPr lang="en-US" smtClean="0"/>
              <a:t>, </a:t>
            </a:r>
            <a:r>
              <a:rPr lang="el-GR" smtClean="0"/>
              <a:t>Σούλα</a:t>
            </a:r>
            <a:r>
              <a:rPr lang="en-US" smtClean="0"/>
              <a:t>;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6068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Φυσικά Πρόσωπα!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Προγράμματα περιήγησης στο διαδίκτυο (</a:t>
            </a:r>
            <a:r>
              <a:rPr lang="en-US" smtClean="0"/>
              <a:t>Web browser</a:t>
            </a:r>
            <a:r>
              <a:rPr lang="el-GR" smtClean="0"/>
              <a:t>), </a:t>
            </a:r>
            <a:r>
              <a:rPr lang="en-US" smtClean="0"/>
              <a:t>Web </a:t>
            </a:r>
            <a:r>
              <a:rPr lang="el-GR" smtClean="0"/>
              <a:t>εξυπηρέτες</a:t>
            </a:r>
            <a:endParaRPr lang="en-US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on-line </a:t>
            </a:r>
            <a:r>
              <a:rPr lang="el-GR" smtClean="0"/>
              <a:t>τραπεζικές/</a:t>
            </a:r>
            <a:r>
              <a:rPr lang="en-US" smtClean="0"/>
              <a:t>ηλεκτρονικ</a:t>
            </a:r>
            <a:r>
              <a:rPr lang="el-GR" smtClean="0"/>
              <a:t>έ</a:t>
            </a:r>
            <a:r>
              <a:rPr lang="en-US" smtClean="0"/>
              <a:t>ς</a:t>
            </a:r>
            <a:r>
              <a:rPr lang="el-GR" smtClean="0"/>
              <a:t> </a:t>
            </a:r>
            <a:r>
              <a:rPr lang="en-US" smtClean="0"/>
              <a:t>συναλλαγ</a:t>
            </a:r>
            <a:r>
              <a:rPr lang="el-GR" smtClean="0"/>
              <a:t>έ</a:t>
            </a:r>
            <a:r>
              <a:rPr lang="en-US" smtClean="0"/>
              <a:t>ς</a:t>
            </a:r>
            <a:r>
              <a:rPr lang="el-GR" smtClean="0"/>
              <a:t>, πελάτες/εξυπηρέτες</a:t>
            </a:r>
            <a:endParaRPr lang="en-US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DNS </a:t>
            </a:r>
            <a:r>
              <a:rPr lang="el-GR" smtClean="0"/>
              <a:t>εξυπηρέτες</a:t>
            </a:r>
            <a:endParaRPr lang="en-US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Δρομολογητές </a:t>
            </a:r>
            <a:r>
              <a:rPr lang="en-US" smtClean="0"/>
              <a:t>που ανταλλ</a:t>
            </a:r>
            <a:r>
              <a:rPr lang="el-GR" smtClean="0"/>
              <a:t>ά</a:t>
            </a:r>
            <a:r>
              <a:rPr lang="en-US" smtClean="0"/>
              <a:t>σουν δεδομ</a:t>
            </a:r>
            <a:r>
              <a:rPr lang="el-GR" smtClean="0"/>
              <a:t>έ</a:t>
            </a:r>
            <a:r>
              <a:rPr lang="en-US" smtClean="0"/>
              <a:t>να για </a:t>
            </a:r>
            <a:r>
              <a:rPr lang="el-GR" smtClean="0"/>
              <a:t>τους πίνακες δρομολόγησης</a:t>
            </a: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SSL: </a:t>
            </a:r>
            <a:r>
              <a:rPr lang="el-GR" sz="3600" smtClean="0"/>
              <a:t>τρία στάδια</a:t>
            </a:r>
            <a:endParaRPr lang="en-US" sz="36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937500" cy="4648200"/>
          </a:xfrm>
        </p:spPr>
        <p:txBody>
          <a:bodyPr/>
          <a:lstStyle/>
          <a:p>
            <a:pPr>
              <a:buFont typeface="ZapfDingbats" pitchFamily="80" charset="2"/>
              <a:buNone/>
            </a:pPr>
            <a:r>
              <a:rPr lang="en-US" i="1" smtClean="0">
                <a:solidFill>
                  <a:srgbClr val="FF3300"/>
                </a:solidFill>
              </a:rPr>
              <a:t>2. </a:t>
            </a:r>
            <a:r>
              <a:rPr lang="el-GR" i="1" smtClean="0">
                <a:solidFill>
                  <a:srgbClr val="FF3300"/>
                </a:solidFill>
              </a:rPr>
              <a:t>Παραγωγή κλειδιών</a:t>
            </a:r>
            <a:r>
              <a:rPr lang="en-US" i="1" smtClean="0">
                <a:solidFill>
                  <a:srgbClr val="FF3300"/>
                </a:solidFill>
              </a:rPr>
              <a:t>:</a:t>
            </a:r>
          </a:p>
          <a:p>
            <a:pPr>
              <a:buFont typeface="Times New Roman" pitchFamily="16" charset="0"/>
              <a:buNone/>
            </a:pPr>
            <a:r>
              <a:rPr lang="el-GR" sz="2400" smtClean="0"/>
              <a:t>Η Σούλα και ο</a:t>
            </a:r>
            <a:r>
              <a:rPr lang="en-US" sz="2400" smtClean="0"/>
              <a:t> </a:t>
            </a:r>
            <a:r>
              <a:rPr lang="el-GR" sz="2400" smtClean="0"/>
              <a:t>Μήτσος</a:t>
            </a:r>
            <a:r>
              <a:rPr lang="en-US" sz="2400" smtClean="0"/>
              <a:t> </a:t>
            </a:r>
            <a:r>
              <a:rPr lang="el-GR" sz="2400" smtClean="0"/>
              <a:t>χρησιμοποιούν το κοινό κλειδί συνόδου για να παράγουν </a:t>
            </a:r>
            <a:r>
              <a:rPr lang="en-US" sz="2400" smtClean="0"/>
              <a:t>4 </a:t>
            </a:r>
            <a:r>
              <a:rPr lang="el-GR" sz="2400" smtClean="0"/>
              <a:t>κλειδιά</a:t>
            </a:r>
            <a:r>
              <a:rPr lang="en-US" sz="2400" smtClean="0"/>
              <a:t>:</a:t>
            </a:r>
          </a:p>
          <a:p>
            <a:pPr lvl="1">
              <a:buFont typeface="Times New Roman" pitchFamily="16" charset="0"/>
              <a:buNone/>
            </a:pPr>
            <a:r>
              <a:rPr lang="en-US" sz="2000" smtClean="0"/>
              <a:t>E</a:t>
            </a:r>
            <a:r>
              <a:rPr lang="el-GR" sz="2000" baseline="-25000" smtClean="0"/>
              <a:t>Μ</a:t>
            </a:r>
            <a:r>
              <a:rPr lang="en-US" sz="2000" smtClean="0"/>
              <a:t>: </a:t>
            </a:r>
            <a:r>
              <a:rPr lang="el-GR" sz="2000" smtClean="0"/>
              <a:t>Μ</a:t>
            </a:r>
            <a:r>
              <a:rPr lang="en-US" sz="2000" smtClean="0"/>
              <a:t>-&gt;</a:t>
            </a:r>
            <a:r>
              <a:rPr lang="el-GR" sz="2000" smtClean="0"/>
              <a:t>Σ</a:t>
            </a:r>
            <a:r>
              <a:rPr lang="en-US" sz="2000" smtClean="0"/>
              <a:t> </a:t>
            </a:r>
            <a:r>
              <a:rPr lang="el-GR" sz="2000" smtClean="0"/>
              <a:t>κλειδί κρυπτογράφησης δεδομένων</a:t>
            </a:r>
            <a:endParaRPr lang="en-US" sz="2000" smtClean="0"/>
          </a:p>
          <a:p>
            <a:pPr lvl="1">
              <a:buFont typeface="Times New Roman" pitchFamily="16" charset="0"/>
              <a:buNone/>
            </a:pPr>
            <a:r>
              <a:rPr lang="en-US" sz="2000" smtClean="0"/>
              <a:t>E</a:t>
            </a:r>
            <a:r>
              <a:rPr lang="el-GR" sz="2000" baseline="-25000" smtClean="0"/>
              <a:t>Σ</a:t>
            </a:r>
            <a:r>
              <a:rPr lang="en-US" sz="2000" smtClean="0"/>
              <a:t>: </a:t>
            </a:r>
            <a:r>
              <a:rPr lang="el-GR" sz="2000" smtClean="0"/>
              <a:t>Σ</a:t>
            </a:r>
            <a:r>
              <a:rPr lang="en-US" sz="2000" smtClean="0"/>
              <a:t>-&gt;</a:t>
            </a:r>
            <a:r>
              <a:rPr lang="el-GR" sz="2000" smtClean="0"/>
              <a:t>Μ</a:t>
            </a:r>
            <a:r>
              <a:rPr lang="en-US" sz="2000" smtClean="0"/>
              <a:t> </a:t>
            </a:r>
            <a:r>
              <a:rPr lang="el-GR" sz="2000" smtClean="0"/>
              <a:t>κλειδί κρυπτογράφησης δεδομένων</a:t>
            </a:r>
            <a:endParaRPr lang="en-US" sz="2000" smtClean="0"/>
          </a:p>
          <a:p>
            <a:pPr lvl="1">
              <a:buFont typeface="Times New Roman" pitchFamily="16" charset="0"/>
              <a:buNone/>
            </a:pPr>
            <a:r>
              <a:rPr lang="en-US" sz="2000" smtClean="0"/>
              <a:t>M</a:t>
            </a:r>
            <a:r>
              <a:rPr lang="el-GR" sz="2000" baseline="-25000" smtClean="0"/>
              <a:t>Μ</a:t>
            </a:r>
            <a:r>
              <a:rPr lang="en-US" sz="2000" smtClean="0"/>
              <a:t>: </a:t>
            </a:r>
            <a:r>
              <a:rPr lang="el-GR" sz="2000" smtClean="0"/>
              <a:t>Μ</a:t>
            </a:r>
            <a:r>
              <a:rPr lang="en-US" sz="2000" smtClean="0"/>
              <a:t>-&gt;</a:t>
            </a:r>
            <a:r>
              <a:rPr lang="el-GR" sz="2000" smtClean="0"/>
              <a:t>Σ</a:t>
            </a:r>
            <a:r>
              <a:rPr lang="en-US" sz="2000" smtClean="0"/>
              <a:t> </a:t>
            </a:r>
            <a:r>
              <a:rPr lang="el-GR" sz="2000" smtClean="0"/>
              <a:t>κλειδί συνάρτησης κατακερματισμού</a:t>
            </a:r>
            <a:endParaRPr lang="en-US" sz="2000" smtClean="0"/>
          </a:p>
          <a:p>
            <a:pPr lvl="1">
              <a:buFont typeface="Times New Roman" pitchFamily="16" charset="0"/>
              <a:buNone/>
            </a:pPr>
            <a:r>
              <a:rPr lang="en-US" sz="2000" smtClean="0"/>
              <a:t>M</a:t>
            </a:r>
            <a:r>
              <a:rPr lang="el-GR" sz="2000" baseline="-25000" smtClean="0"/>
              <a:t>Σ</a:t>
            </a:r>
            <a:r>
              <a:rPr lang="en-US" sz="2000" smtClean="0"/>
              <a:t>: </a:t>
            </a:r>
            <a:r>
              <a:rPr lang="el-GR" sz="2000" smtClean="0"/>
              <a:t>Σ</a:t>
            </a:r>
            <a:r>
              <a:rPr lang="en-US" sz="2000" smtClean="0"/>
              <a:t>-&gt;</a:t>
            </a:r>
            <a:r>
              <a:rPr lang="el-GR" sz="2000" smtClean="0"/>
              <a:t>Μ κλειδί συνάρτησης κατακερματισμού</a:t>
            </a:r>
            <a:endParaRPr lang="en-US" sz="2000" smtClean="0"/>
          </a:p>
          <a:p>
            <a:pPr>
              <a:buFont typeface="Times New Roman" pitchFamily="16" charset="0"/>
              <a:buNone/>
            </a:pPr>
            <a:endParaRPr lang="en-US" sz="2400" smtClean="0"/>
          </a:p>
          <a:p>
            <a:pPr>
              <a:buFont typeface="Times New Roman" pitchFamily="16" charset="0"/>
              <a:buNone/>
            </a:pPr>
            <a:r>
              <a:rPr lang="el-GR" sz="2400" smtClean="0"/>
              <a:t>Γιατί </a:t>
            </a:r>
            <a:r>
              <a:rPr lang="en-US" sz="2400" smtClean="0"/>
              <a:t>4 </a:t>
            </a:r>
            <a:r>
              <a:rPr lang="el-GR" sz="2400" smtClean="0"/>
              <a:t>κλειδιά</a:t>
            </a:r>
            <a:r>
              <a:rPr lang="en-US" sz="24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SSL: </a:t>
            </a:r>
            <a:r>
              <a:rPr lang="el-GR" sz="3600" smtClean="0"/>
              <a:t>τρία στάδια</a:t>
            </a:r>
            <a:endParaRPr lang="en-US" sz="36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231900"/>
            <a:ext cx="4159250" cy="592138"/>
          </a:xfrm>
        </p:spPr>
        <p:txBody>
          <a:bodyPr/>
          <a:lstStyle/>
          <a:p>
            <a:pPr>
              <a:buFont typeface="ZapfDingbats" pitchFamily="80" charset="2"/>
              <a:buNone/>
            </a:pPr>
            <a:r>
              <a:rPr lang="en-US" i="1" smtClean="0">
                <a:solidFill>
                  <a:srgbClr val="FF3300"/>
                </a:solidFill>
              </a:rPr>
              <a:t>3. </a:t>
            </a:r>
            <a:r>
              <a:rPr lang="el-GR" i="1" smtClean="0">
                <a:solidFill>
                  <a:srgbClr val="FF3300"/>
                </a:solidFill>
              </a:rPr>
              <a:t>Μεταφορά δεδομένων</a:t>
            </a:r>
            <a:endParaRPr lang="en-US" i="1" smtClean="0">
              <a:solidFill>
                <a:srgbClr val="FF3300"/>
              </a:solidFill>
            </a:endParaRPr>
          </a:p>
        </p:txBody>
      </p:sp>
      <p:pic>
        <p:nvPicPr>
          <p:cNvPr id="77828" name="Picture 72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575" y="1209675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Line 82"/>
          <p:cNvSpPr>
            <a:spLocks noChangeShapeType="1"/>
          </p:cNvSpPr>
          <p:nvPr/>
        </p:nvSpPr>
        <p:spPr bwMode="auto">
          <a:xfrm>
            <a:off x="9132888" y="2978150"/>
            <a:ext cx="11112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77830" name="Group 7"/>
          <p:cNvGrpSpPr>
            <a:grpSpLocks/>
          </p:cNvGrpSpPr>
          <p:nvPr/>
        </p:nvGrpSpPr>
        <p:grpSpPr bwMode="auto">
          <a:xfrm>
            <a:off x="5680075" y="2563813"/>
            <a:ext cx="754063" cy="725487"/>
            <a:chOff x="694" y="2457"/>
            <a:chExt cx="475" cy="457"/>
          </a:xfrm>
        </p:grpSpPr>
        <p:sp>
          <p:nvSpPr>
            <p:cNvPr id="77936" name="Rectangle 8"/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937" name="Text Box 9"/>
            <p:cNvSpPr txBox="1">
              <a:spLocks noChangeArrowheads="1"/>
            </p:cNvSpPr>
            <p:nvPr/>
          </p:nvSpPr>
          <p:spPr bwMode="auto">
            <a:xfrm>
              <a:off x="754" y="2657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4" charset="0"/>
                </a:rPr>
                <a:t>H( )</a:t>
              </a:r>
            </a:p>
          </p:txBody>
        </p:sp>
        <p:sp>
          <p:nvSpPr>
            <p:cNvPr id="77938" name="Text Box 10"/>
            <p:cNvSpPr txBox="1">
              <a:spLocks noChangeArrowheads="1"/>
            </p:cNvSpPr>
            <p:nvPr/>
          </p:nvSpPr>
          <p:spPr bwMode="auto">
            <a:xfrm>
              <a:off x="907" y="2457"/>
              <a:ext cx="1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/>
                <a:t>.</a:t>
              </a:r>
            </a:p>
          </p:txBody>
        </p:sp>
      </p:grpSp>
      <p:sp>
        <p:nvSpPr>
          <p:cNvPr id="77831" name="Text Box 25"/>
          <p:cNvSpPr txBox="1">
            <a:spLocks noChangeArrowheads="1"/>
          </p:cNvSpPr>
          <p:nvPr/>
        </p:nvSpPr>
        <p:spPr bwMode="auto">
          <a:xfrm>
            <a:off x="6545263" y="2409825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4" charset="0"/>
              </a:rPr>
              <a:t>M</a:t>
            </a:r>
            <a:r>
              <a:rPr lang="en-US" baseline="-25000">
                <a:latin typeface="Comic Sans MS" pitchFamily="64" charset="0"/>
              </a:rPr>
              <a:t>B</a:t>
            </a:r>
            <a:endParaRPr lang="en-US" sz="1800">
              <a:latin typeface="Comic Sans MS" pitchFamily="64" charset="0"/>
            </a:endParaRPr>
          </a:p>
        </p:txBody>
      </p:sp>
      <p:pic>
        <p:nvPicPr>
          <p:cNvPr id="77832" name="Picture 28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6607175" y="2797175"/>
            <a:ext cx="4000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3" name="Text Box 63"/>
          <p:cNvSpPr txBox="1">
            <a:spLocks noChangeArrowheads="1"/>
          </p:cNvSpPr>
          <p:nvPr/>
        </p:nvSpPr>
        <p:spPr bwMode="auto">
          <a:xfrm>
            <a:off x="3721100" y="1846263"/>
            <a:ext cx="181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mic Sans MS" pitchFamily="64" charset="0"/>
              </a:rPr>
              <a:t>b</a:t>
            </a:r>
            <a:r>
              <a:rPr lang="en-US" sz="1600" baseline="-25000">
                <a:latin typeface="Comic Sans MS" pitchFamily="64" charset="0"/>
              </a:rPr>
              <a:t>1</a:t>
            </a:r>
            <a:r>
              <a:rPr lang="en-US" sz="1600">
                <a:latin typeface="Comic Sans MS" pitchFamily="64" charset="0"/>
              </a:rPr>
              <a:t>b</a:t>
            </a:r>
            <a:r>
              <a:rPr lang="en-US" sz="1600" baseline="-25000">
                <a:latin typeface="Comic Sans MS" pitchFamily="64" charset="0"/>
              </a:rPr>
              <a:t>2</a:t>
            </a:r>
            <a:r>
              <a:rPr lang="en-US" sz="1600">
                <a:latin typeface="Comic Sans MS" pitchFamily="64" charset="0"/>
              </a:rPr>
              <a:t>b</a:t>
            </a:r>
            <a:r>
              <a:rPr lang="en-US" sz="1600" baseline="-25000">
                <a:latin typeface="Comic Sans MS" pitchFamily="64" charset="0"/>
              </a:rPr>
              <a:t>3</a:t>
            </a:r>
            <a:r>
              <a:rPr lang="en-US" sz="1600">
                <a:latin typeface="Comic Sans MS" pitchFamily="64" charset="0"/>
              </a:rPr>
              <a:t> … b</a:t>
            </a:r>
            <a:r>
              <a:rPr lang="en-US" sz="1600" baseline="-25000">
                <a:latin typeface="Comic Sans MS" pitchFamily="64" charset="0"/>
              </a:rPr>
              <a:t>n</a:t>
            </a:r>
          </a:p>
        </p:txBody>
      </p:sp>
      <p:sp>
        <p:nvSpPr>
          <p:cNvPr id="439366" name="Rectangle 70"/>
          <p:cNvSpPr>
            <a:spLocks noChangeArrowheads="1"/>
          </p:cNvSpPr>
          <p:nvPr/>
        </p:nvSpPr>
        <p:spPr bwMode="auto">
          <a:xfrm>
            <a:off x="3963988" y="2487613"/>
            <a:ext cx="1266825" cy="328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7835" name="Text Box 71"/>
          <p:cNvSpPr txBox="1">
            <a:spLocks noChangeArrowheads="1"/>
          </p:cNvSpPr>
          <p:nvPr/>
        </p:nvSpPr>
        <p:spPr bwMode="auto">
          <a:xfrm>
            <a:off x="3979863" y="2466975"/>
            <a:ext cx="1274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mic Sans MS" pitchFamily="64" charset="0"/>
              </a:rPr>
              <a:t>d</a:t>
            </a:r>
            <a:endParaRPr lang="en-US" sz="1600" baseline="-25000">
              <a:latin typeface="Comic Sans MS" pitchFamily="64" charset="0"/>
            </a:endParaRPr>
          </a:p>
        </p:txBody>
      </p:sp>
      <p:sp>
        <p:nvSpPr>
          <p:cNvPr id="77836" name="Line 73"/>
          <p:cNvSpPr>
            <a:spLocks noChangeShapeType="1"/>
          </p:cNvSpPr>
          <p:nvPr/>
        </p:nvSpPr>
        <p:spPr bwMode="auto">
          <a:xfrm flipH="1">
            <a:off x="6470650" y="3063875"/>
            <a:ext cx="29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37" name="Freeform 74"/>
          <p:cNvSpPr>
            <a:spLocks/>
          </p:cNvSpPr>
          <p:nvPr/>
        </p:nvSpPr>
        <p:spPr bwMode="auto">
          <a:xfrm>
            <a:off x="5251450" y="2641600"/>
            <a:ext cx="809625" cy="176213"/>
          </a:xfrm>
          <a:custGeom>
            <a:avLst/>
            <a:gdLst>
              <a:gd name="T0" fmla="*/ 0 w 510"/>
              <a:gd name="T1" fmla="*/ 0 h 111"/>
              <a:gd name="T2" fmla="*/ 2147483647 w 510"/>
              <a:gd name="T3" fmla="*/ 0 h 111"/>
              <a:gd name="T4" fmla="*/ 2147483647 w 510"/>
              <a:gd name="T5" fmla="*/ 2147483647 h 111"/>
              <a:gd name="T6" fmla="*/ 0 60000 65536"/>
              <a:gd name="T7" fmla="*/ 0 60000 65536"/>
              <a:gd name="T8" fmla="*/ 0 60000 65536"/>
              <a:gd name="T9" fmla="*/ 0 w 510"/>
              <a:gd name="T10" fmla="*/ 0 h 111"/>
              <a:gd name="T11" fmla="*/ 510 w 510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111">
                <a:moveTo>
                  <a:pt x="0" y="0"/>
                </a:moveTo>
                <a:lnTo>
                  <a:pt x="510" y="0"/>
                </a:lnTo>
                <a:lnTo>
                  <a:pt x="510" y="111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77838" name="Group 86"/>
          <p:cNvGrpSpPr>
            <a:grpSpLocks/>
          </p:cNvGrpSpPr>
          <p:nvPr/>
        </p:nvGrpSpPr>
        <p:grpSpPr bwMode="auto">
          <a:xfrm>
            <a:off x="3976688" y="3522663"/>
            <a:ext cx="1879600" cy="336550"/>
            <a:chOff x="3583" y="2534"/>
            <a:chExt cx="1184" cy="212"/>
          </a:xfrm>
        </p:grpSpPr>
        <p:sp>
          <p:nvSpPr>
            <p:cNvPr id="77931" name="Rectangle 76"/>
            <p:cNvSpPr>
              <a:spLocks noChangeArrowheads="1"/>
            </p:cNvSpPr>
            <p:nvPr/>
          </p:nvSpPr>
          <p:spPr bwMode="auto">
            <a:xfrm>
              <a:off x="3583" y="2537"/>
              <a:ext cx="1149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932" name="Text Box 77"/>
            <p:cNvSpPr txBox="1">
              <a:spLocks noChangeArrowheads="1"/>
            </p:cNvSpPr>
            <p:nvPr/>
          </p:nvSpPr>
          <p:spPr bwMode="auto">
            <a:xfrm>
              <a:off x="3587" y="2534"/>
              <a:ext cx="80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omic Sans MS" pitchFamily="64" charset="0"/>
                </a:rPr>
                <a:t>d</a:t>
              </a:r>
              <a:endParaRPr lang="en-US" sz="1600" baseline="-25000">
                <a:solidFill>
                  <a:schemeClr val="tx1"/>
                </a:solidFill>
                <a:latin typeface="Comic Sans MS" pitchFamily="64" charset="0"/>
              </a:endParaRPr>
            </a:p>
          </p:txBody>
        </p:sp>
        <p:sp>
          <p:nvSpPr>
            <p:cNvPr id="77933" name="Line 80"/>
            <p:cNvSpPr>
              <a:spLocks noChangeShapeType="1"/>
            </p:cNvSpPr>
            <p:nvPr/>
          </p:nvSpPr>
          <p:spPr bwMode="auto">
            <a:xfrm>
              <a:off x="4361" y="2535"/>
              <a:ext cx="1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7934" name="Rectangle 81"/>
            <p:cNvSpPr>
              <a:spLocks noChangeArrowheads="1"/>
            </p:cNvSpPr>
            <p:nvPr/>
          </p:nvSpPr>
          <p:spPr bwMode="auto">
            <a:xfrm>
              <a:off x="4365" y="2542"/>
              <a:ext cx="365" cy="1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935" name="Text Box 79"/>
            <p:cNvSpPr txBox="1">
              <a:spLocks noChangeArrowheads="1"/>
            </p:cNvSpPr>
            <p:nvPr/>
          </p:nvSpPr>
          <p:spPr bwMode="auto">
            <a:xfrm>
              <a:off x="4264" y="2534"/>
              <a:ext cx="50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omic Sans MS" pitchFamily="64" charset="0"/>
                </a:rPr>
                <a:t>H(d)</a:t>
              </a:r>
              <a:endParaRPr lang="en-US" sz="1600" baseline="-25000">
                <a:latin typeface="Comic Sans MS" pitchFamily="64" charset="0"/>
              </a:endParaRPr>
            </a:p>
          </p:txBody>
        </p:sp>
      </p:grpSp>
      <p:sp>
        <p:nvSpPr>
          <p:cNvPr id="77839" name="Line 83"/>
          <p:cNvSpPr>
            <a:spLocks noChangeShapeType="1"/>
          </p:cNvSpPr>
          <p:nvPr/>
        </p:nvSpPr>
        <p:spPr bwMode="auto">
          <a:xfrm>
            <a:off x="4595813" y="2184400"/>
            <a:ext cx="11112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40" name="Line 84"/>
          <p:cNvSpPr>
            <a:spLocks noChangeShapeType="1"/>
          </p:cNvSpPr>
          <p:nvPr/>
        </p:nvSpPr>
        <p:spPr bwMode="auto">
          <a:xfrm>
            <a:off x="4630738" y="2852738"/>
            <a:ext cx="0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41" name="Freeform 85"/>
          <p:cNvSpPr>
            <a:spLocks/>
          </p:cNvSpPr>
          <p:nvPr/>
        </p:nvSpPr>
        <p:spPr bwMode="auto">
          <a:xfrm>
            <a:off x="5465763" y="3298825"/>
            <a:ext cx="609600" cy="222250"/>
          </a:xfrm>
          <a:custGeom>
            <a:avLst/>
            <a:gdLst>
              <a:gd name="T0" fmla="*/ 2147483647 w 384"/>
              <a:gd name="T1" fmla="*/ 0 h 140"/>
              <a:gd name="T2" fmla="*/ 2147483647 w 384"/>
              <a:gd name="T3" fmla="*/ 2147483647 h 140"/>
              <a:gd name="T4" fmla="*/ 0 w 384"/>
              <a:gd name="T5" fmla="*/ 2147483647 h 140"/>
              <a:gd name="T6" fmla="*/ 0 w 384"/>
              <a:gd name="T7" fmla="*/ 2147483647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0"/>
              <a:gd name="T14" fmla="*/ 384 w 384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0">
                <a:moveTo>
                  <a:pt x="384" y="0"/>
                </a:moveTo>
                <a:lnTo>
                  <a:pt x="384" y="81"/>
                </a:lnTo>
                <a:lnTo>
                  <a:pt x="0" y="81"/>
                </a:lnTo>
                <a:lnTo>
                  <a:pt x="0" y="1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77842" name="Group 114"/>
          <p:cNvGrpSpPr>
            <a:grpSpLocks/>
          </p:cNvGrpSpPr>
          <p:nvPr/>
        </p:nvGrpSpPr>
        <p:grpSpPr bwMode="auto">
          <a:xfrm>
            <a:off x="3975100" y="4608513"/>
            <a:ext cx="1879600" cy="352425"/>
            <a:chOff x="2216" y="2627"/>
            <a:chExt cx="1184" cy="222"/>
          </a:xfrm>
        </p:grpSpPr>
        <p:grpSp>
          <p:nvGrpSpPr>
            <p:cNvPr id="77924" name="Group 87"/>
            <p:cNvGrpSpPr>
              <a:grpSpLocks/>
            </p:cNvGrpSpPr>
            <p:nvPr/>
          </p:nvGrpSpPr>
          <p:grpSpPr bwMode="auto">
            <a:xfrm>
              <a:off x="2216" y="2627"/>
              <a:ext cx="1184" cy="212"/>
              <a:chOff x="3583" y="2534"/>
              <a:chExt cx="1184" cy="212"/>
            </a:xfrm>
          </p:grpSpPr>
          <p:sp>
            <p:nvSpPr>
              <p:cNvPr id="77926" name="Rectangle 88"/>
              <p:cNvSpPr>
                <a:spLocks noChangeArrowheads="1"/>
              </p:cNvSpPr>
              <p:nvPr/>
            </p:nvSpPr>
            <p:spPr bwMode="auto">
              <a:xfrm>
                <a:off x="3583" y="2537"/>
                <a:ext cx="1149" cy="2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7927" name="Text Box 89"/>
              <p:cNvSpPr txBox="1">
                <a:spLocks noChangeArrowheads="1"/>
              </p:cNvSpPr>
              <p:nvPr/>
            </p:nvSpPr>
            <p:spPr bwMode="auto">
              <a:xfrm>
                <a:off x="3587" y="2534"/>
                <a:ext cx="80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omic Sans MS" pitchFamily="64" charset="0"/>
                  </a:rPr>
                  <a:t>d</a:t>
                </a:r>
                <a:endParaRPr lang="en-US" sz="1600" baseline="-25000">
                  <a:latin typeface="Comic Sans MS" pitchFamily="64" charset="0"/>
                </a:endParaRPr>
              </a:p>
            </p:txBody>
          </p:sp>
          <p:sp>
            <p:nvSpPr>
              <p:cNvPr id="77928" name="Line 90"/>
              <p:cNvSpPr>
                <a:spLocks noChangeShapeType="1"/>
              </p:cNvSpPr>
              <p:nvPr/>
            </p:nvSpPr>
            <p:spPr bwMode="auto">
              <a:xfrm>
                <a:off x="4361" y="2535"/>
                <a:ext cx="1" cy="2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7929" name="Rectangle 91"/>
              <p:cNvSpPr>
                <a:spLocks noChangeArrowheads="1"/>
              </p:cNvSpPr>
              <p:nvPr/>
            </p:nvSpPr>
            <p:spPr bwMode="auto">
              <a:xfrm>
                <a:off x="4365" y="2542"/>
                <a:ext cx="365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7930" name="Text Box 92"/>
              <p:cNvSpPr txBox="1">
                <a:spLocks noChangeArrowheads="1"/>
              </p:cNvSpPr>
              <p:nvPr/>
            </p:nvSpPr>
            <p:spPr bwMode="auto">
              <a:xfrm>
                <a:off x="4264" y="2534"/>
                <a:ext cx="50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omic Sans MS" pitchFamily="64" charset="0"/>
                  </a:rPr>
                  <a:t>H(d)</a:t>
                </a:r>
                <a:endParaRPr lang="en-US" sz="1600" baseline="-25000">
                  <a:latin typeface="Comic Sans MS" pitchFamily="64" charset="0"/>
                </a:endParaRPr>
              </a:p>
            </p:txBody>
          </p:sp>
        </p:grpSp>
        <p:sp>
          <p:nvSpPr>
            <p:cNvPr id="77925" name="Rectangle 94" descr="Wide upward diagonal"/>
            <p:cNvSpPr>
              <a:spLocks noChangeArrowheads="1"/>
            </p:cNvSpPr>
            <p:nvPr/>
          </p:nvSpPr>
          <p:spPr bwMode="auto">
            <a:xfrm>
              <a:off x="2223" y="2628"/>
              <a:ext cx="1137" cy="221"/>
            </a:xfrm>
            <a:prstGeom prst="rect">
              <a:avLst/>
            </a:prstGeom>
            <a:pattFill prst="wdUpDiag">
              <a:fgClr>
                <a:schemeClr val="accent1">
                  <a:alpha val="41960"/>
                </a:schemeClr>
              </a:fgClr>
              <a:bgClr>
                <a:schemeClr val="bg1">
                  <a:alpha val="41960"/>
                </a:schemeClr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7843" name="Group 95"/>
          <p:cNvGrpSpPr>
            <a:grpSpLocks/>
          </p:cNvGrpSpPr>
          <p:nvPr/>
        </p:nvGrpSpPr>
        <p:grpSpPr bwMode="auto">
          <a:xfrm>
            <a:off x="5705475" y="3654425"/>
            <a:ext cx="754063" cy="725488"/>
            <a:chOff x="694" y="2457"/>
            <a:chExt cx="475" cy="457"/>
          </a:xfrm>
        </p:grpSpPr>
        <p:sp>
          <p:nvSpPr>
            <p:cNvPr id="77921" name="Rectangle 96"/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922" name="Text Box 97"/>
            <p:cNvSpPr txBox="1">
              <a:spLocks noChangeArrowheads="1"/>
            </p:cNvSpPr>
            <p:nvPr/>
          </p:nvSpPr>
          <p:spPr bwMode="auto">
            <a:xfrm>
              <a:off x="754" y="2657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4" charset="0"/>
                </a:rPr>
                <a:t>H( )</a:t>
              </a:r>
            </a:p>
          </p:txBody>
        </p:sp>
        <p:sp>
          <p:nvSpPr>
            <p:cNvPr id="77923" name="Text Box 98"/>
            <p:cNvSpPr txBox="1">
              <a:spLocks noChangeArrowheads="1"/>
            </p:cNvSpPr>
            <p:nvPr/>
          </p:nvSpPr>
          <p:spPr bwMode="auto">
            <a:xfrm>
              <a:off x="907" y="2457"/>
              <a:ext cx="1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/>
                <a:t>.</a:t>
              </a:r>
            </a:p>
          </p:txBody>
        </p:sp>
      </p:grpSp>
      <p:sp>
        <p:nvSpPr>
          <p:cNvPr id="77844" name="Text Box 99"/>
          <p:cNvSpPr txBox="1">
            <a:spLocks noChangeArrowheads="1"/>
          </p:cNvSpPr>
          <p:nvPr/>
        </p:nvSpPr>
        <p:spPr bwMode="auto">
          <a:xfrm>
            <a:off x="6621463" y="33909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4" charset="0"/>
              </a:rPr>
              <a:t>E</a:t>
            </a:r>
            <a:r>
              <a:rPr lang="en-US" baseline="-25000">
                <a:latin typeface="Comic Sans MS" pitchFamily="64" charset="0"/>
              </a:rPr>
              <a:t>B</a:t>
            </a:r>
            <a:endParaRPr lang="en-US" sz="1800">
              <a:latin typeface="Comic Sans MS" pitchFamily="64" charset="0"/>
            </a:endParaRPr>
          </a:p>
        </p:txBody>
      </p:sp>
      <p:pic>
        <p:nvPicPr>
          <p:cNvPr id="77845" name="Picture 100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6654800" y="3778250"/>
            <a:ext cx="4000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6" name="Line 101"/>
          <p:cNvSpPr>
            <a:spLocks noChangeShapeType="1"/>
          </p:cNvSpPr>
          <p:nvPr/>
        </p:nvSpPr>
        <p:spPr bwMode="auto">
          <a:xfrm flipH="1">
            <a:off x="6518275" y="4044950"/>
            <a:ext cx="29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47" name="Freeform 102"/>
          <p:cNvSpPr>
            <a:spLocks/>
          </p:cNvSpPr>
          <p:nvPr/>
        </p:nvSpPr>
        <p:spPr bwMode="auto">
          <a:xfrm>
            <a:off x="5805488" y="3695700"/>
            <a:ext cx="282575" cy="200025"/>
          </a:xfrm>
          <a:custGeom>
            <a:avLst/>
            <a:gdLst>
              <a:gd name="T0" fmla="*/ 0 w 510"/>
              <a:gd name="T1" fmla="*/ 0 h 111"/>
              <a:gd name="T2" fmla="*/ 2147483647 w 510"/>
              <a:gd name="T3" fmla="*/ 0 h 111"/>
              <a:gd name="T4" fmla="*/ 2147483647 w 510"/>
              <a:gd name="T5" fmla="*/ 2147483647 h 111"/>
              <a:gd name="T6" fmla="*/ 0 60000 65536"/>
              <a:gd name="T7" fmla="*/ 0 60000 65536"/>
              <a:gd name="T8" fmla="*/ 0 60000 65536"/>
              <a:gd name="T9" fmla="*/ 0 w 510"/>
              <a:gd name="T10" fmla="*/ 0 h 111"/>
              <a:gd name="T11" fmla="*/ 510 w 510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111">
                <a:moveTo>
                  <a:pt x="0" y="0"/>
                </a:moveTo>
                <a:lnTo>
                  <a:pt x="510" y="0"/>
                </a:lnTo>
                <a:lnTo>
                  <a:pt x="510" y="111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48" name="Freeform 103"/>
          <p:cNvSpPr>
            <a:spLocks/>
          </p:cNvSpPr>
          <p:nvPr/>
        </p:nvSpPr>
        <p:spPr bwMode="auto">
          <a:xfrm>
            <a:off x="4924425" y="4387850"/>
            <a:ext cx="1136650" cy="234950"/>
          </a:xfrm>
          <a:custGeom>
            <a:avLst/>
            <a:gdLst>
              <a:gd name="T0" fmla="*/ 2147483647 w 384"/>
              <a:gd name="T1" fmla="*/ 0 h 140"/>
              <a:gd name="T2" fmla="*/ 2147483647 w 384"/>
              <a:gd name="T3" fmla="*/ 2147483647 h 140"/>
              <a:gd name="T4" fmla="*/ 0 w 384"/>
              <a:gd name="T5" fmla="*/ 2147483647 h 140"/>
              <a:gd name="T6" fmla="*/ 0 w 384"/>
              <a:gd name="T7" fmla="*/ 2147483647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0"/>
              <a:gd name="T14" fmla="*/ 384 w 384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0">
                <a:moveTo>
                  <a:pt x="384" y="0"/>
                </a:moveTo>
                <a:lnTo>
                  <a:pt x="384" y="81"/>
                </a:lnTo>
                <a:lnTo>
                  <a:pt x="0" y="81"/>
                </a:lnTo>
                <a:lnTo>
                  <a:pt x="0" y="1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49" name="Text Box 104"/>
          <p:cNvSpPr txBox="1">
            <a:spLocks noChangeArrowheads="1"/>
          </p:cNvSpPr>
          <p:nvPr/>
        </p:nvSpPr>
        <p:spPr bwMode="auto">
          <a:xfrm>
            <a:off x="1577975" y="1827213"/>
            <a:ext cx="197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4" charset="0"/>
              </a:rPr>
              <a:t>TCP byte stream</a:t>
            </a:r>
          </a:p>
        </p:txBody>
      </p:sp>
      <p:sp>
        <p:nvSpPr>
          <p:cNvPr id="77850" name="Text Box 106"/>
          <p:cNvSpPr txBox="1">
            <a:spLocks noChangeArrowheads="1"/>
          </p:cNvSpPr>
          <p:nvPr/>
        </p:nvSpPr>
        <p:spPr bwMode="auto">
          <a:xfrm>
            <a:off x="635000" y="2484438"/>
            <a:ext cx="303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4" charset="0"/>
              </a:rPr>
              <a:t>block n bytes together</a:t>
            </a:r>
          </a:p>
        </p:txBody>
      </p:sp>
      <p:sp>
        <p:nvSpPr>
          <p:cNvPr id="77851" name="Text Box 108"/>
          <p:cNvSpPr txBox="1">
            <a:spLocks noChangeArrowheads="1"/>
          </p:cNvSpPr>
          <p:nvPr/>
        </p:nvSpPr>
        <p:spPr bwMode="auto">
          <a:xfrm>
            <a:off x="7315200" y="2740025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4" charset="0"/>
              </a:rPr>
              <a:t> compute MAC</a:t>
            </a:r>
          </a:p>
        </p:txBody>
      </p:sp>
      <p:sp>
        <p:nvSpPr>
          <p:cNvPr id="77852" name="Text Box 109"/>
          <p:cNvSpPr txBox="1">
            <a:spLocks noChangeArrowheads="1"/>
          </p:cNvSpPr>
          <p:nvPr/>
        </p:nvSpPr>
        <p:spPr bwMode="auto">
          <a:xfrm>
            <a:off x="7385050" y="3843338"/>
            <a:ext cx="1606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4" charset="0"/>
              </a:rPr>
              <a:t> encrypt d, MAC, SSL seq. #</a:t>
            </a:r>
          </a:p>
        </p:txBody>
      </p:sp>
      <p:sp>
        <p:nvSpPr>
          <p:cNvPr id="77853" name="Line 110"/>
          <p:cNvSpPr>
            <a:spLocks noChangeShapeType="1"/>
          </p:cNvSpPr>
          <p:nvPr/>
        </p:nvSpPr>
        <p:spPr bwMode="auto">
          <a:xfrm flipH="1">
            <a:off x="6542088" y="4248150"/>
            <a:ext cx="293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54" name="Text Box 111"/>
          <p:cNvSpPr txBox="1">
            <a:spLocks noChangeArrowheads="1"/>
          </p:cNvSpPr>
          <p:nvPr/>
        </p:nvSpPr>
        <p:spPr bwMode="auto">
          <a:xfrm>
            <a:off x="6235700" y="4043363"/>
            <a:ext cx="1606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mic Sans MS" pitchFamily="64" charset="0"/>
              </a:rPr>
              <a:t>SSL </a:t>
            </a:r>
          </a:p>
          <a:p>
            <a:pPr algn="ctr"/>
            <a:r>
              <a:rPr lang="en-US" sz="1400">
                <a:latin typeface="Comic Sans MS" pitchFamily="64" charset="0"/>
              </a:rPr>
              <a:t>seq. #</a:t>
            </a:r>
          </a:p>
        </p:txBody>
      </p:sp>
      <p:grpSp>
        <p:nvGrpSpPr>
          <p:cNvPr id="77855" name="Group 115"/>
          <p:cNvGrpSpPr>
            <a:grpSpLocks/>
          </p:cNvGrpSpPr>
          <p:nvPr/>
        </p:nvGrpSpPr>
        <p:grpSpPr bwMode="auto">
          <a:xfrm>
            <a:off x="3998913" y="5416550"/>
            <a:ext cx="1879600" cy="352425"/>
            <a:chOff x="2216" y="2627"/>
            <a:chExt cx="1184" cy="222"/>
          </a:xfrm>
        </p:grpSpPr>
        <p:grpSp>
          <p:nvGrpSpPr>
            <p:cNvPr id="77914" name="Group 116"/>
            <p:cNvGrpSpPr>
              <a:grpSpLocks/>
            </p:cNvGrpSpPr>
            <p:nvPr/>
          </p:nvGrpSpPr>
          <p:grpSpPr bwMode="auto">
            <a:xfrm>
              <a:off x="2216" y="2627"/>
              <a:ext cx="1184" cy="212"/>
              <a:chOff x="3583" y="2534"/>
              <a:chExt cx="1184" cy="212"/>
            </a:xfrm>
          </p:grpSpPr>
          <p:sp>
            <p:nvSpPr>
              <p:cNvPr id="77916" name="Rectangle 117"/>
              <p:cNvSpPr>
                <a:spLocks noChangeArrowheads="1"/>
              </p:cNvSpPr>
              <p:nvPr/>
            </p:nvSpPr>
            <p:spPr bwMode="auto">
              <a:xfrm>
                <a:off x="3583" y="2537"/>
                <a:ext cx="1149" cy="2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7917" name="Text Box 118"/>
              <p:cNvSpPr txBox="1">
                <a:spLocks noChangeArrowheads="1"/>
              </p:cNvSpPr>
              <p:nvPr/>
            </p:nvSpPr>
            <p:spPr bwMode="auto">
              <a:xfrm>
                <a:off x="3587" y="2534"/>
                <a:ext cx="80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omic Sans MS" pitchFamily="64" charset="0"/>
                  </a:rPr>
                  <a:t>d</a:t>
                </a:r>
                <a:endParaRPr lang="en-US" sz="1600" baseline="-25000">
                  <a:latin typeface="Comic Sans MS" pitchFamily="64" charset="0"/>
                </a:endParaRPr>
              </a:p>
            </p:txBody>
          </p:sp>
          <p:sp>
            <p:nvSpPr>
              <p:cNvPr id="77918" name="Line 119"/>
              <p:cNvSpPr>
                <a:spLocks noChangeShapeType="1"/>
              </p:cNvSpPr>
              <p:nvPr/>
            </p:nvSpPr>
            <p:spPr bwMode="auto">
              <a:xfrm>
                <a:off x="4361" y="2535"/>
                <a:ext cx="1" cy="2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7919" name="Rectangle 120"/>
              <p:cNvSpPr>
                <a:spLocks noChangeArrowheads="1"/>
              </p:cNvSpPr>
              <p:nvPr/>
            </p:nvSpPr>
            <p:spPr bwMode="auto">
              <a:xfrm>
                <a:off x="4365" y="2542"/>
                <a:ext cx="365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7920" name="Text Box 121"/>
              <p:cNvSpPr txBox="1">
                <a:spLocks noChangeArrowheads="1"/>
              </p:cNvSpPr>
              <p:nvPr/>
            </p:nvSpPr>
            <p:spPr bwMode="auto">
              <a:xfrm>
                <a:off x="4264" y="2534"/>
                <a:ext cx="50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omic Sans MS" pitchFamily="64" charset="0"/>
                  </a:rPr>
                  <a:t>H(d)</a:t>
                </a:r>
                <a:endParaRPr lang="en-US" sz="1600" baseline="-25000">
                  <a:latin typeface="Comic Sans MS" pitchFamily="64" charset="0"/>
                </a:endParaRPr>
              </a:p>
            </p:txBody>
          </p:sp>
        </p:grpSp>
        <p:sp>
          <p:nvSpPr>
            <p:cNvPr id="77915" name="Rectangle 122" descr="Wide upward diagonal"/>
            <p:cNvSpPr>
              <a:spLocks noChangeArrowheads="1"/>
            </p:cNvSpPr>
            <p:nvPr/>
          </p:nvSpPr>
          <p:spPr bwMode="auto">
            <a:xfrm>
              <a:off x="2223" y="2628"/>
              <a:ext cx="1137" cy="221"/>
            </a:xfrm>
            <a:prstGeom prst="rect">
              <a:avLst/>
            </a:prstGeom>
            <a:pattFill prst="wdUpDiag">
              <a:fgClr>
                <a:schemeClr val="accent1">
                  <a:alpha val="41960"/>
                </a:schemeClr>
              </a:fgClr>
              <a:bgClr>
                <a:schemeClr val="bg1">
                  <a:alpha val="41960"/>
                </a:schemeClr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56" name="Rectangle 123"/>
          <p:cNvSpPr>
            <a:spLocks noChangeArrowheads="1"/>
          </p:cNvSpPr>
          <p:nvPr/>
        </p:nvSpPr>
        <p:spPr bwMode="auto">
          <a:xfrm>
            <a:off x="2522538" y="5424488"/>
            <a:ext cx="1476375" cy="3190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57" name="Text Box 124"/>
          <p:cNvSpPr txBox="1">
            <a:spLocks noChangeArrowheads="1"/>
          </p:cNvSpPr>
          <p:nvPr/>
        </p:nvSpPr>
        <p:spPr bwMode="auto">
          <a:xfrm>
            <a:off x="2427288" y="5419725"/>
            <a:ext cx="159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mic Sans MS" pitchFamily="64" charset="0"/>
              </a:rPr>
              <a:t>Type  Ver  Len</a:t>
            </a:r>
            <a:endParaRPr lang="en-US" sz="1600" baseline="-25000">
              <a:latin typeface="Comic Sans MS" pitchFamily="64" charset="0"/>
            </a:endParaRPr>
          </a:p>
        </p:txBody>
      </p:sp>
      <p:sp>
        <p:nvSpPr>
          <p:cNvPr id="77858" name="Line 125"/>
          <p:cNvSpPr>
            <a:spLocks noChangeShapeType="1"/>
          </p:cNvSpPr>
          <p:nvPr/>
        </p:nvSpPr>
        <p:spPr bwMode="auto">
          <a:xfrm>
            <a:off x="3057525" y="541972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7859" name="Line 126"/>
          <p:cNvSpPr>
            <a:spLocks noChangeShapeType="1"/>
          </p:cNvSpPr>
          <p:nvPr/>
        </p:nvSpPr>
        <p:spPr bwMode="auto">
          <a:xfrm>
            <a:off x="3524250" y="541972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7860" name="Text Box 127"/>
          <p:cNvSpPr txBox="1">
            <a:spLocks noChangeArrowheads="1"/>
          </p:cNvSpPr>
          <p:nvPr/>
        </p:nvSpPr>
        <p:spPr bwMode="auto">
          <a:xfrm>
            <a:off x="885825" y="5208588"/>
            <a:ext cx="14811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4" charset="0"/>
              </a:rPr>
              <a:t>SSL record </a:t>
            </a:r>
          </a:p>
          <a:p>
            <a:pPr algn="ctr"/>
            <a:r>
              <a:rPr lang="en-US" sz="1800">
                <a:latin typeface="Comic Sans MS" pitchFamily="64" charset="0"/>
              </a:rPr>
              <a:t>format</a:t>
            </a:r>
          </a:p>
          <a:p>
            <a:pPr algn="ctr"/>
            <a:endParaRPr lang="en-US" sz="1800">
              <a:latin typeface="Comic Sans MS" pitchFamily="64" charset="0"/>
            </a:endParaRPr>
          </a:p>
        </p:txBody>
      </p:sp>
      <p:sp>
        <p:nvSpPr>
          <p:cNvPr id="77861" name="Line 128"/>
          <p:cNvSpPr>
            <a:spLocks noChangeShapeType="1"/>
          </p:cNvSpPr>
          <p:nvPr/>
        </p:nvSpPr>
        <p:spPr bwMode="auto">
          <a:xfrm>
            <a:off x="4667250" y="49720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62" name="AutoShape 129"/>
          <p:cNvSpPr>
            <a:spLocks/>
          </p:cNvSpPr>
          <p:nvPr/>
        </p:nvSpPr>
        <p:spPr bwMode="auto">
          <a:xfrm rot="5400000" flipV="1">
            <a:off x="4862513" y="4967288"/>
            <a:ext cx="104775" cy="1781175"/>
          </a:xfrm>
          <a:prstGeom prst="rightBrace">
            <a:avLst>
              <a:gd name="adj1" fmla="val 1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63" name="AutoShape 130"/>
          <p:cNvSpPr>
            <a:spLocks/>
          </p:cNvSpPr>
          <p:nvPr/>
        </p:nvSpPr>
        <p:spPr bwMode="auto">
          <a:xfrm rot="5400000" flipV="1">
            <a:off x="3224213" y="5100638"/>
            <a:ext cx="104775" cy="1495425"/>
          </a:xfrm>
          <a:prstGeom prst="rightBrace">
            <a:avLst>
              <a:gd name="adj1" fmla="val 11893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64" name="Text Box 131"/>
          <p:cNvSpPr txBox="1">
            <a:spLocks noChangeArrowheads="1"/>
          </p:cNvSpPr>
          <p:nvPr/>
        </p:nvSpPr>
        <p:spPr bwMode="auto">
          <a:xfrm>
            <a:off x="3943350" y="5965825"/>
            <a:ext cx="19558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4" charset="0"/>
              </a:rPr>
              <a:t>encrypted using E</a:t>
            </a:r>
            <a:r>
              <a:rPr lang="en-US" sz="1600" baseline="-25000">
                <a:latin typeface="Comic Sans MS" pitchFamily="64" charset="0"/>
              </a:rPr>
              <a:t>B</a:t>
            </a:r>
          </a:p>
          <a:p>
            <a:pPr algn="ctr"/>
            <a:endParaRPr lang="en-US" sz="1800">
              <a:latin typeface="Comic Sans MS" pitchFamily="64" charset="0"/>
            </a:endParaRPr>
          </a:p>
        </p:txBody>
      </p:sp>
      <p:sp>
        <p:nvSpPr>
          <p:cNvPr id="77865" name="Text Box 132"/>
          <p:cNvSpPr txBox="1">
            <a:spLocks noChangeArrowheads="1"/>
          </p:cNvSpPr>
          <p:nvPr/>
        </p:nvSpPr>
        <p:spPr bwMode="auto">
          <a:xfrm>
            <a:off x="2643188" y="5975350"/>
            <a:ext cx="1357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4" charset="0"/>
              </a:rPr>
              <a:t>unencrypted</a:t>
            </a:r>
            <a:endParaRPr lang="en-US" sz="1800">
              <a:latin typeface="Comic Sans MS" pitchFamily="64" charset="0"/>
            </a:endParaRPr>
          </a:p>
        </p:txBody>
      </p:sp>
      <p:pic>
        <p:nvPicPr>
          <p:cNvPr id="77866" name="Picture 72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575" y="1211263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67" name="Line 82"/>
          <p:cNvSpPr>
            <a:spLocks noChangeShapeType="1"/>
          </p:cNvSpPr>
          <p:nvPr/>
        </p:nvSpPr>
        <p:spPr bwMode="auto">
          <a:xfrm>
            <a:off x="9132888" y="2979738"/>
            <a:ext cx="11112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77868" name="Group 7"/>
          <p:cNvGrpSpPr>
            <a:grpSpLocks/>
          </p:cNvGrpSpPr>
          <p:nvPr/>
        </p:nvGrpSpPr>
        <p:grpSpPr bwMode="auto">
          <a:xfrm>
            <a:off x="5680075" y="2565400"/>
            <a:ext cx="754063" cy="725488"/>
            <a:chOff x="694" y="2457"/>
            <a:chExt cx="475" cy="457"/>
          </a:xfrm>
        </p:grpSpPr>
        <p:sp>
          <p:nvSpPr>
            <p:cNvPr id="77911" name="Rectangle 8"/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912" name="Text Box 9"/>
            <p:cNvSpPr txBox="1">
              <a:spLocks noChangeArrowheads="1"/>
            </p:cNvSpPr>
            <p:nvPr/>
          </p:nvSpPr>
          <p:spPr bwMode="auto">
            <a:xfrm>
              <a:off x="754" y="2657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omic Sans MS" pitchFamily="64" charset="0"/>
                </a:rPr>
                <a:t>H( )</a:t>
              </a:r>
            </a:p>
          </p:txBody>
        </p:sp>
        <p:sp>
          <p:nvSpPr>
            <p:cNvPr id="77913" name="Text Box 10"/>
            <p:cNvSpPr txBox="1">
              <a:spLocks noChangeArrowheads="1"/>
            </p:cNvSpPr>
            <p:nvPr/>
          </p:nvSpPr>
          <p:spPr bwMode="auto">
            <a:xfrm>
              <a:off x="907" y="2457"/>
              <a:ext cx="1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77869" name="Text Box 25"/>
          <p:cNvSpPr txBox="1">
            <a:spLocks noChangeArrowheads="1"/>
          </p:cNvSpPr>
          <p:nvPr/>
        </p:nvSpPr>
        <p:spPr bwMode="auto">
          <a:xfrm>
            <a:off x="6518275" y="2411413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M</a:t>
            </a:r>
            <a:r>
              <a:rPr lang="el-GR" baseline="-25000">
                <a:solidFill>
                  <a:schemeClr val="tx1"/>
                </a:solidFill>
                <a:latin typeface="Comic Sans MS" pitchFamily="64" charset="0"/>
              </a:rPr>
              <a:t>Μ</a:t>
            </a:r>
            <a:endParaRPr lang="en-US" sz="1800">
              <a:solidFill>
                <a:schemeClr val="tx1"/>
              </a:solidFill>
              <a:latin typeface="Comic Sans MS" pitchFamily="64" charset="0"/>
            </a:endParaRPr>
          </a:p>
        </p:txBody>
      </p:sp>
      <p:pic>
        <p:nvPicPr>
          <p:cNvPr id="77870" name="Picture 28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6607175" y="2798763"/>
            <a:ext cx="4000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71" name="Text Box 63"/>
          <p:cNvSpPr txBox="1">
            <a:spLocks noChangeArrowheads="1"/>
          </p:cNvSpPr>
          <p:nvPr/>
        </p:nvSpPr>
        <p:spPr bwMode="auto">
          <a:xfrm>
            <a:off x="3721100" y="1847850"/>
            <a:ext cx="181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b</a:t>
            </a:r>
            <a:r>
              <a:rPr lang="en-US" sz="1600" baseline="-25000">
                <a:solidFill>
                  <a:schemeClr val="tx1"/>
                </a:solidFill>
                <a:latin typeface="Comic Sans MS" pitchFamily="64" charset="0"/>
              </a:rPr>
              <a:t>1</a:t>
            </a:r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b</a:t>
            </a:r>
            <a:r>
              <a:rPr lang="en-US" sz="1600" baseline="-25000">
                <a:solidFill>
                  <a:schemeClr val="tx1"/>
                </a:solidFill>
                <a:latin typeface="Comic Sans MS" pitchFamily="64" charset="0"/>
              </a:rPr>
              <a:t>2</a:t>
            </a:r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b</a:t>
            </a:r>
            <a:r>
              <a:rPr lang="en-US" sz="1600" baseline="-25000">
                <a:solidFill>
                  <a:schemeClr val="tx1"/>
                </a:solidFill>
                <a:latin typeface="Comic Sans MS" pitchFamily="64" charset="0"/>
              </a:rPr>
              <a:t>3</a:t>
            </a:r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 … b</a:t>
            </a:r>
            <a:r>
              <a:rPr lang="en-US" sz="1600" baseline="-25000">
                <a:solidFill>
                  <a:schemeClr val="tx1"/>
                </a:solidFill>
                <a:latin typeface="Comic Sans MS" pitchFamily="64" charset="0"/>
              </a:rPr>
              <a:t>n</a:t>
            </a:r>
          </a:p>
        </p:txBody>
      </p:sp>
      <p:sp>
        <p:nvSpPr>
          <p:cNvPr id="77872" name="Text Box 71"/>
          <p:cNvSpPr txBox="1">
            <a:spLocks noChangeArrowheads="1"/>
          </p:cNvSpPr>
          <p:nvPr/>
        </p:nvSpPr>
        <p:spPr bwMode="auto">
          <a:xfrm>
            <a:off x="3979863" y="2468563"/>
            <a:ext cx="1274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d</a:t>
            </a:r>
            <a:endParaRPr lang="en-US" sz="1600" baseline="-250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77873" name="Line 73"/>
          <p:cNvSpPr>
            <a:spLocks noChangeShapeType="1"/>
          </p:cNvSpPr>
          <p:nvPr/>
        </p:nvSpPr>
        <p:spPr bwMode="auto">
          <a:xfrm flipH="1">
            <a:off x="6470650" y="3065463"/>
            <a:ext cx="29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74" name="Freeform 74"/>
          <p:cNvSpPr>
            <a:spLocks/>
          </p:cNvSpPr>
          <p:nvPr/>
        </p:nvSpPr>
        <p:spPr bwMode="auto">
          <a:xfrm>
            <a:off x="5251450" y="2643188"/>
            <a:ext cx="809625" cy="176212"/>
          </a:xfrm>
          <a:custGeom>
            <a:avLst/>
            <a:gdLst>
              <a:gd name="T0" fmla="*/ 0 w 510"/>
              <a:gd name="T1" fmla="*/ 0 h 111"/>
              <a:gd name="T2" fmla="*/ 2147483647 w 510"/>
              <a:gd name="T3" fmla="*/ 0 h 111"/>
              <a:gd name="T4" fmla="*/ 2147483647 w 510"/>
              <a:gd name="T5" fmla="*/ 2147483647 h 111"/>
              <a:gd name="T6" fmla="*/ 0 60000 65536"/>
              <a:gd name="T7" fmla="*/ 0 60000 65536"/>
              <a:gd name="T8" fmla="*/ 0 60000 65536"/>
              <a:gd name="T9" fmla="*/ 0 w 510"/>
              <a:gd name="T10" fmla="*/ 0 h 111"/>
              <a:gd name="T11" fmla="*/ 510 w 510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111">
                <a:moveTo>
                  <a:pt x="0" y="0"/>
                </a:moveTo>
                <a:lnTo>
                  <a:pt x="510" y="0"/>
                </a:lnTo>
                <a:lnTo>
                  <a:pt x="510" y="111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75" name="Line 83"/>
          <p:cNvSpPr>
            <a:spLocks noChangeShapeType="1"/>
          </p:cNvSpPr>
          <p:nvPr/>
        </p:nvSpPr>
        <p:spPr bwMode="auto">
          <a:xfrm>
            <a:off x="4595813" y="2185988"/>
            <a:ext cx="11112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76" name="Line 84"/>
          <p:cNvSpPr>
            <a:spLocks noChangeShapeType="1"/>
          </p:cNvSpPr>
          <p:nvPr/>
        </p:nvSpPr>
        <p:spPr bwMode="auto">
          <a:xfrm>
            <a:off x="4630738" y="2854325"/>
            <a:ext cx="0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77" name="Freeform 85"/>
          <p:cNvSpPr>
            <a:spLocks/>
          </p:cNvSpPr>
          <p:nvPr/>
        </p:nvSpPr>
        <p:spPr bwMode="auto">
          <a:xfrm>
            <a:off x="5465763" y="3300413"/>
            <a:ext cx="609600" cy="222250"/>
          </a:xfrm>
          <a:custGeom>
            <a:avLst/>
            <a:gdLst>
              <a:gd name="T0" fmla="*/ 2147483647 w 384"/>
              <a:gd name="T1" fmla="*/ 0 h 140"/>
              <a:gd name="T2" fmla="*/ 2147483647 w 384"/>
              <a:gd name="T3" fmla="*/ 2147483647 h 140"/>
              <a:gd name="T4" fmla="*/ 0 w 384"/>
              <a:gd name="T5" fmla="*/ 2147483647 h 140"/>
              <a:gd name="T6" fmla="*/ 0 w 384"/>
              <a:gd name="T7" fmla="*/ 2147483647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0"/>
              <a:gd name="T14" fmla="*/ 384 w 384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0">
                <a:moveTo>
                  <a:pt x="384" y="0"/>
                </a:moveTo>
                <a:lnTo>
                  <a:pt x="384" y="81"/>
                </a:lnTo>
                <a:lnTo>
                  <a:pt x="0" y="81"/>
                </a:lnTo>
                <a:lnTo>
                  <a:pt x="0" y="1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77878" name="Group 95"/>
          <p:cNvGrpSpPr>
            <a:grpSpLocks/>
          </p:cNvGrpSpPr>
          <p:nvPr/>
        </p:nvGrpSpPr>
        <p:grpSpPr bwMode="auto">
          <a:xfrm>
            <a:off x="5705475" y="3656013"/>
            <a:ext cx="754063" cy="725487"/>
            <a:chOff x="694" y="2457"/>
            <a:chExt cx="475" cy="457"/>
          </a:xfrm>
        </p:grpSpPr>
        <p:sp>
          <p:nvSpPr>
            <p:cNvPr id="77908" name="Rectangle 96"/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909" name="Text Box 97"/>
            <p:cNvSpPr txBox="1">
              <a:spLocks noChangeArrowheads="1"/>
            </p:cNvSpPr>
            <p:nvPr/>
          </p:nvSpPr>
          <p:spPr bwMode="auto">
            <a:xfrm>
              <a:off x="754" y="2657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omic Sans MS" pitchFamily="64" charset="0"/>
                </a:rPr>
                <a:t>H( )</a:t>
              </a:r>
            </a:p>
          </p:txBody>
        </p:sp>
        <p:sp>
          <p:nvSpPr>
            <p:cNvPr id="77910" name="Text Box 98"/>
            <p:cNvSpPr txBox="1">
              <a:spLocks noChangeArrowheads="1"/>
            </p:cNvSpPr>
            <p:nvPr/>
          </p:nvSpPr>
          <p:spPr bwMode="auto">
            <a:xfrm>
              <a:off x="907" y="2457"/>
              <a:ext cx="1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77879" name="Text Box 99"/>
          <p:cNvSpPr txBox="1">
            <a:spLocks noChangeArrowheads="1"/>
          </p:cNvSpPr>
          <p:nvPr/>
        </p:nvSpPr>
        <p:spPr bwMode="auto">
          <a:xfrm>
            <a:off x="6594475" y="3392488"/>
            <a:ext cx="509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E</a:t>
            </a:r>
            <a:r>
              <a:rPr lang="el-GR" baseline="-25000">
                <a:solidFill>
                  <a:schemeClr val="tx1"/>
                </a:solidFill>
                <a:latin typeface="Comic Sans MS" pitchFamily="64" charset="0"/>
              </a:rPr>
              <a:t>Μ</a:t>
            </a:r>
            <a:endParaRPr lang="en-US" sz="1800">
              <a:solidFill>
                <a:schemeClr val="tx1"/>
              </a:solidFill>
              <a:latin typeface="Comic Sans MS" pitchFamily="64" charset="0"/>
            </a:endParaRPr>
          </a:p>
        </p:txBody>
      </p:sp>
      <p:pic>
        <p:nvPicPr>
          <p:cNvPr id="77880" name="Picture 100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6654800" y="3779838"/>
            <a:ext cx="4000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81" name="Line 101"/>
          <p:cNvSpPr>
            <a:spLocks noChangeShapeType="1"/>
          </p:cNvSpPr>
          <p:nvPr/>
        </p:nvSpPr>
        <p:spPr bwMode="auto">
          <a:xfrm flipH="1">
            <a:off x="6518275" y="4046538"/>
            <a:ext cx="29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82" name="Freeform 102"/>
          <p:cNvSpPr>
            <a:spLocks/>
          </p:cNvSpPr>
          <p:nvPr/>
        </p:nvSpPr>
        <p:spPr bwMode="auto">
          <a:xfrm>
            <a:off x="5805488" y="3697288"/>
            <a:ext cx="282575" cy="200025"/>
          </a:xfrm>
          <a:custGeom>
            <a:avLst/>
            <a:gdLst>
              <a:gd name="T0" fmla="*/ 0 w 510"/>
              <a:gd name="T1" fmla="*/ 0 h 111"/>
              <a:gd name="T2" fmla="*/ 2147483647 w 510"/>
              <a:gd name="T3" fmla="*/ 0 h 111"/>
              <a:gd name="T4" fmla="*/ 2147483647 w 510"/>
              <a:gd name="T5" fmla="*/ 2147483647 h 111"/>
              <a:gd name="T6" fmla="*/ 0 60000 65536"/>
              <a:gd name="T7" fmla="*/ 0 60000 65536"/>
              <a:gd name="T8" fmla="*/ 0 60000 65536"/>
              <a:gd name="T9" fmla="*/ 0 w 510"/>
              <a:gd name="T10" fmla="*/ 0 h 111"/>
              <a:gd name="T11" fmla="*/ 510 w 510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111">
                <a:moveTo>
                  <a:pt x="0" y="0"/>
                </a:moveTo>
                <a:lnTo>
                  <a:pt x="510" y="0"/>
                </a:lnTo>
                <a:lnTo>
                  <a:pt x="510" y="111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83" name="Freeform 103"/>
          <p:cNvSpPr>
            <a:spLocks/>
          </p:cNvSpPr>
          <p:nvPr/>
        </p:nvSpPr>
        <p:spPr bwMode="auto">
          <a:xfrm>
            <a:off x="4924425" y="4389438"/>
            <a:ext cx="1136650" cy="234950"/>
          </a:xfrm>
          <a:custGeom>
            <a:avLst/>
            <a:gdLst>
              <a:gd name="T0" fmla="*/ 2147483647 w 384"/>
              <a:gd name="T1" fmla="*/ 0 h 140"/>
              <a:gd name="T2" fmla="*/ 2147483647 w 384"/>
              <a:gd name="T3" fmla="*/ 2147483647 h 140"/>
              <a:gd name="T4" fmla="*/ 0 w 384"/>
              <a:gd name="T5" fmla="*/ 2147483647 h 140"/>
              <a:gd name="T6" fmla="*/ 0 w 384"/>
              <a:gd name="T7" fmla="*/ 2147483647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0"/>
              <a:gd name="T14" fmla="*/ 384 w 384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0">
                <a:moveTo>
                  <a:pt x="384" y="0"/>
                </a:moveTo>
                <a:lnTo>
                  <a:pt x="384" y="81"/>
                </a:lnTo>
                <a:lnTo>
                  <a:pt x="0" y="81"/>
                </a:lnTo>
                <a:lnTo>
                  <a:pt x="0" y="1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84" name="Text Box 104"/>
          <p:cNvSpPr txBox="1">
            <a:spLocks noChangeArrowheads="1"/>
          </p:cNvSpPr>
          <p:nvPr/>
        </p:nvSpPr>
        <p:spPr bwMode="auto">
          <a:xfrm>
            <a:off x="1577975" y="1828800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>
                <a:solidFill>
                  <a:schemeClr val="tx1"/>
                </a:solidFill>
                <a:latin typeface="Comic Sans MS" pitchFamily="64" charset="0"/>
              </a:rPr>
              <a:t>Ροή δεδομένων</a:t>
            </a:r>
            <a:endParaRPr lang="en-US" sz="18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77885" name="Text Box 106"/>
          <p:cNvSpPr txBox="1">
            <a:spLocks noChangeArrowheads="1"/>
          </p:cNvSpPr>
          <p:nvPr/>
        </p:nvSpPr>
        <p:spPr bwMode="auto">
          <a:xfrm>
            <a:off x="635000" y="2486025"/>
            <a:ext cx="3036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800">
                <a:solidFill>
                  <a:schemeClr val="tx1"/>
                </a:solidFill>
                <a:latin typeface="Comic Sans MS" pitchFamily="64" charset="0"/>
              </a:rPr>
              <a:t>Κομμάτια από </a:t>
            </a:r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n bytes</a:t>
            </a:r>
          </a:p>
        </p:txBody>
      </p:sp>
      <p:sp>
        <p:nvSpPr>
          <p:cNvPr id="77886" name="Text Box 108"/>
          <p:cNvSpPr txBox="1">
            <a:spLocks noChangeArrowheads="1"/>
          </p:cNvSpPr>
          <p:nvPr/>
        </p:nvSpPr>
        <p:spPr bwMode="auto">
          <a:xfrm>
            <a:off x="7315200" y="2741613"/>
            <a:ext cx="1606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 </a:t>
            </a:r>
            <a:r>
              <a:rPr lang="el-GR" sz="1800">
                <a:solidFill>
                  <a:schemeClr val="tx1"/>
                </a:solidFill>
                <a:latin typeface="Comic Sans MS" pitchFamily="64" charset="0"/>
              </a:rPr>
              <a:t>Υπολογισμός Σύνοψης Μηνύματος</a:t>
            </a:r>
            <a:endParaRPr lang="en-US" sz="18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77887" name="Text Box 109"/>
          <p:cNvSpPr txBox="1">
            <a:spLocks noChangeArrowheads="1"/>
          </p:cNvSpPr>
          <p:nvPr/>
        </p:nvSpPr>
        <p:spPr bwMode="auto">
          <a:xfrm>
            <a:off x="7286625" y="3844925"/>
            <a:ext cx="185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 </a:t>
            </a:r>
            <a:r>
              <a:rPr lang="el-GR" sz="1800">
                <a:solidFill>
                  <a:schemeClr val="tx1"/>
                </a:solidFill>
                <a:latin typeface="Comic Sans MS" pitchFamily="64" charset="0"/>
              </a:rPr>
              <a:t>Κρυπτογράφηση</a:t>
            </a:r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 d, </a:t>
            </a:r>
            <a:r>
              <a:rPr lang="el-GR" sz="1800">
                <a:solidFill>
                  <a:schemeClr val="tx1"/>
                </a:solidFill>
                <a:latin typeface="Comic Sans MS" pitchFamily="64" charset="0"/>
              </a:rPr>
              <a:t>Σύνοψη Μηνύματος</a:t>
            </a:r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, SSL seq. #</a:t>
            </a:r>
          </a:p>
        </p:txBody>
      </p:sp>
      <p:sp>
        <p:nvSpPr>
          <p:cNvPr id="77888" name="Line 110"/>
          <p:cNvSpPr>
            <a:spLocks noChangeShapeType="1"/>
          </p:cNvSpPr>
          <p:nvPr/>
        </p:nvSpPr>
        <p:spPr bwMode="auto">
          <a:xfrm flipH="1">
            <a:off x="6542088" y="4249738"/>
            <a:ext cx="293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89" name="Text Box 111"/>
          <p:cNvSpPr txBox="1">
            <a:spLocks noChangeArrowheads="1"/>
          </p:cNvSpPr>
          <p:nvPr/>
        </p:nvSpPr>
        <p:spPr bwMode="auto">
          <a:xfrm>
            <a:off x="6235700" y="4044950"/>
            <a:ext cx="1606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SSL 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Comic Sans MS" pitchFamily="64" charset="0"/>
              </a:rPr>
              <a:t>seq. #</a:t>
            </a:r>
          </a:p>
        </p:txBody>
      </p:sp>
      <p:grpSp>
        <p:nvGrpSpPr>
          <p:cNvPr id="77890" name="Group 115"/>
          <p:cNvGrpSpPr>
            <a:grpSpLocks/>
          </p:cNvGrpSpPr>
          <p:nvPr/>
        </p:nvGrpSpPr>
        <p:grpSpPr bwMode="auto">
          <a:xfrm>
            <a:off x="3998913" y="5418138"/>
            <a:ext cx="1879600" cy="352425"/>
            <a:chOff x="2216" y="2627"/>
            <a:chExt cx="1184" cy="222"/>
          </a:xfrm>
        </p:grpSpPr>
        <p:grpSp>
          <p:nvGrpSpPr>
            <p:cNvPr id="77901" name="Group 116"/>
            <p:cNvGrpSpPr>
              <a:grpSpLocks/>
            </p:cNvGrpSpPr>
            <p:nvPr/>
          </p:nvGrpSpPr>
          <p:grpSpPr bwMode="auto">
            <a:xfrm>
              <a:off x="2216" y="2627"/>
              <a:ext cx="1184" cy="212"/>
              <a:chOff x="3583" y="2534"/>
              <a:chExt cx="1184" cy="212"/>
            </a:xfrm>
          </p:grpSpPr>
          <p:sp>
            <p:nvSpPr>
              <p:cNvPr id="77903" name="Rectangle 117"/>
              <p:cNvSpPr>
                <a:spLocks noChangeArrowheads="1"/>
              </p:cNvSpPr>
              <p:nvPr/>
            </p:nvSpPr>
            <p:spPr bwMode="auto">
              <a:xfrm>
                <a:off x="3583" y="2537"/>
                <a:ext cx="1149" cy="2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7904" name="Text Box 118"/>
              <p:cNvSpPr txBox="1">
                <a:spLocks noChangeArrowheads="1"/>
              </p:cNvSpPr>
              <p:nvPr/>
            </p:nvSpPr>
            <p:spPr bwMode="auto">
              <a:xfrm>
                <a:off x="3587" y="2534"/>
                <a:ext cx="80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omic Sans MS" pitchFamily="64" charset="0"/>
                  </a:rPr>
                  <a:t>d</a:t>
                </a:r>
                <a:endParaRPr lang="en-US" sz="1600" baseline="-25000">
                  <a:latin typeface="Comic Sans MS" pitchFamily="64" charset="0"/>
                </a:endParaRPr>
              </a:p>
            </p:txBody>
          </p:sp>
          <p:sp>
            <p:nvSpPr>
              <p:cNvPr id="77905" name="Line 119"/>
              <p:cNvSpPr>
                <a:spLocks noChangeShapeType="1"/>
              </p:cNvSpPr>
              <p:nvPr/>
            </p:nvSpPr>
            <p:spPr bwMode="auto">
              <a:xfrm>
                <a:off x="4361" y="2535"/>
                <a:ext cx="1" cy="2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7906" name="Rectangle 120"/>
              <p:cNvSpPr>
                <a:spLocks noChangeArrowheads="1"/>
              </p:cNvSpPr>
              <p:nvPr/>
            </p:nvSpPr>
            <p:spPr bwMode="auto">
              <a:xfrm>
                <a:off x="4365" y="2542"/>
                <a:ext cx="365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7907" name="Text Box 121"/>
              <p:cNvSpPr txBox="1">
                <a:spLocks noChangeArrowheads="1"/>
              </p:cNvSpPr>
              <p:nvPr/>
            </p:nvSpPr>
            <p:spPr bwMode="auto">
              <a:xfrm>
                <a:off x="4264" y="2534"/>
                <a:ext cx="50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omic Sans MS" pitchFamily="64" charset="0"/>
                  </a:rPr>
                  <a:t>H(d)</a:t>
                </a:r>
                <a:endParaRPr lang="en-US" sz="1600" baseline="-25000">
                  <a:latin typeface="Comic Sans MS" pitchFamily="64" charset="0"/>
                </a:endParaRPr>
              </a:p>
            </p:txBody>
          </p:sp>
        </p:grpSp>
        <p:sp>
          <p:nvSpPr>
            <p:cNvPr id="77902" name="Rectangle 122" descr="Wide upward diagonal"/>
            <p:cNvSpPr>
              <a:spLocks noChangeArrowheads="1"/>
            </p:cNvSpPr>
            <p:nvPr/>
          </p:nvSpPr>
          <p:spPr bwMode="auto">
            <a:xfrm>
              <a:off x="2223" y="2628"/>
              <a:ext cx="1137" cy="221"/>
            </a:xfrm>
            <a:prstGeom prst="rect">
              <a:avLst/>
            </a:prstGeom>
            <a:pattFill prst="wdUpDiag">
              <a:fgClr>
                <a:schemeClr val="accent1">
                  <a:alpha val="41960"/>
                </a:schemeClr>
              </a:fgClr>
              <a:bgClr>
                <a:schemeClr val="bg1">
                  <a:alpha val="41960"/>
                </a:schemeClr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91" name="Rectangle 123"/>
          <p:cNvSpPr>
            <a:spLocks noChangeArrowheads="1"/>
          </p:cNvSpPr>
          <p:nvPr/>
        </p:nvSpPr>
        <p:spPr bwMode="auto">
          <a:xfrm>
            <a:off x="2522538" y="5426075"/>
            <a:ext cx="1476375" cy="3190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92" name="Text Box 124"/>
          <p:cNvSpPr txBox="1">
            <a:spLocks noChangeArrowheads="1"/>
          </p:cNvSpPr>
          <p:nvPr/>
        </p:nvSpPr>
        <p:spPr bwMode="auto">
          <a:xfrm>
            <a:off x="2427288" y="5421313"/>
            <a:ext cx="159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Type</a:t>
            </a:r>
            <a:r>
              <a:rPr lang="en-US" sz="1600">
                <a:latin typeface="Comic Sans MS" pitchFamily="64" charset="0"/>
              </a:rPr>
              <a:t>  </a:t>
            </a:r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Ver</a:t>
            </a:r>
            <a:r>
              <a:rPr lang="en-US" sz="1600">
                <a:latin typeface="Comic Sans MS" pitchFamily="64" charset="0"/>
              </a:rPr>
              <a:t>  </a:t>
            </a:r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Len</a:t>
            </a:r>
            <a:endParaRPr lang="en-US" sz="1600" baseline="-250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77893" name="Line 125"/>
          <p:cNvSpPr>
            <a:spLocks noChangeShapeType="1"/>
          </p:cNvSpPr>
          <p:nvPr/>
        </p:nvSpPr>
        <p:spPr bwMode="auto">
          <a:xfrm>
            <a:off x="3057525" y="54213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7894" name="Line 126"/>
          <p:cNvSpPr>
            <a:spLocks noChangeShapeType="1"/>
          </p:cNvSpPr>
          <p:nvPr/>
        </p:nvSpPr>
        <p:spPr bwMode="auto">
          <a:xfrm>
            <a:off x="3524250" y="54213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7895" name="Text Box 127"/>
          <p:cNvSpPr txBox="1">
            <a:spLocks noChangeArrowheads="1"/>
          </p:cNvSpPr>
          <p:nvPr/>
        </p:nvSpPr>
        <p:spPr bwMode="auto">
          <a:xfrm>
            <a:off x="885825" y="5210175"/>
            <a:ext cx="1481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SSL record 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format</a:t>
            </a:r>
          </a:p>
          <a:p>
            <a:pPr algn="ctr"/>
            <a:endParaRPr lang="en-US" sz="18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77896" name="Line 128"/>
          <p:cNvSpPr>
            <a:spLocks noChangeShapeType="1"/>
          </p:cNvSpPr>
          <p:nvPr/>
        </p:nvSpPr>
        <p:spPr bwMode="auto">
          <a:xfrm>
            <a:off x="4667250" y="4973638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7897" name="AutoShape 129"/>
          <p:cNvSpPr>
            <a:spLocks/>
          </p:cNvSpPr>
          <p:nvPr/>
        </p:nvSpPr>
        <p:spPr bwMode="auto">
          <a:xfrm rot="5400000" flipV="1">
            <a:off x="4862513" y="4968875"/>
            <a:ext cx="104775" cy="1781175"/>
          </a:xfrm>
          <a:prstGeom prst="rightBrace">
            <a:avLst>
              <a:gd name="adj1" fmla="val 1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898" name="AutoShape 130"/>
          <p:cNvSpPr>
            <a:spLocks/>
          </p:cNvSpPr>
          <p:nvPr/>
        </p:nvSpPr>
        <p:spPr bwMode="auto">
          <a:xfrm rot="5400000" flipV="1">
            <a:off x="3224213" y="5102225"/>
            <a:ext cx="104775" cy="1495425"/>
          </a:xfrm>
          <a:prstGeom prst="rightBrace">
            <a:avLst>
              <a:gd name="adj1" fmla="val 11893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899" name="Text Box 131"/>
          <p:cNvSpPr txBox="1">
            <a:spLocks noChangeArrowheads="1"/>
          </p:cNvSpPr>
          <p:nvPr/>
        </p:nvSpPr>
        <p:spPr bwMode="auto">
          <a:xfrm>
            <a:off x="3943350" y="5967413"/>
            <a:ext cx="16684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>
                <a:solidFill>
                  <a:schemeClr val="tx1"/>
                </a:solidFill>
                <a:latin typeface="Comic Sans MS" pitchFamily="64" charset="0"/>
              </a:rPr>
              <a:t>Κρυπτ. μέσω </a:t>
            </a:r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E</a:t>
            </a:r>
            <a:r>
              <a:rPr lang="el-GR" sz="1600" baseline="-25000">
                <a:solidFill>
                  <a:schemeClr val="tx1"/>
                </a:solidFill>
                <a:latin typeface="Comic Sans MS" pitchFamily="64" charset="0"/>
              </a:rPr>
              <a:t>Μ</a:t>
            </a:r>
            <a:endParaRPr lang="en-US" sz="1600" baseline="-25000">
              <a:solidFill>
                <a:schemeClr val="tx1"/>
              </a:solidFill>
              <a:latin typeface="Comic Sans MS" pitchFamily="64" charset="0"/>
            </a:endParaRPr>
          </a:p>
          <a:p>
            <a:pPr algn="ctr"/>
            <a:endParaRPr lang="en-US" sz="18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77900" name="Text Box 132"/>
          <p:cNvSpPr txBox="1">
            <a:spLocks noChangeArrowheads="1"/>
          </p:cNvSpPr>
          <p:nvPr/>
        </p:nvSpPr>
        <p:spPr bwMode="auto">
          <a:xfrm>
            <a:off x="2643188" y="5976938"/>
            <a:ext cx="1195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>
                <a:solidFill>
                  <a:schemeClr val="tx1"/>
                </a:solidFill>
                <a:latin typeface="Comic Sans MS" pitchFamily="64" charset="0"/>
              </a:rPr>
              <a:t>Μη κρυπτ. </a:t>
            </a:r>
            <a:endParaRPr lang="en-US" sz="1800">
              <a:solidFill>
                <a:schemeClr val="tx1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3413" cy="455613"/>
          </a:xfrm>
        </p:spPr>
        <p:txBody>
          <a:bodyPr/>
          <a:lstStyle/>
          <a:p>
            <a:pPr algn="l">
              <a:defRPr/>
            </a:pPr>
            <a:fld id="{35D2B6FA-C44F-4CCC-96A1-B1C509892104}" type="slidenum">
              <a:rPr lang="en-US" smtClean="0">
                <a:latin typeface="Times New Roman" pitchFamily="16" charset="0"/>
              </a:rPr>
              <a:pPr algn="l">
                <a:defRPr/>
              </a:pPr>
              <a:t>72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SSL: </a:t>
            </a:r>
            <a:r>
              <a:rPr lang="el-GR" smtClean="0"/>
              <a:t>Επιθέσεις;</a:t>
            </a:r>
            <a:endParaRPr lang="en-US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Replay or re-order?</a:t>
            </a:r>
          </a:p>
          <a:p>
            <a:r>
              <a:rPr lang="el-GR" smtClean="0"/>
              <a:t>Λύσεις;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/>
              <a:t>Ασφάλεια Δικτύων</a:t>
            </a:r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Τι είναι η ασφ</a:t>
            </a:r>
            <a:r>
              <a:rPr lang="el-GR" smtClean="0">
                <a:solidFill>
                  <a:schemeClr val="tx1"/>
                </a:solidFill>
              </a:rPr>
              <a:t>ά</a:t>
            </a:r>
            <a:r>
              <a:rPr lang="en-US" smtClean="0">
                <a:solidFill>
                  <a:schemeClr val="tx1"/>
                </a:solidFill>
              </a:rPr>
              <a:t>λεια δικτύων;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Αρχές κρυπτογραφίας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</a:t>
            </a:r>
            <a:r>
              <a:rPr lang="el-GR" smtClean="0">
                <a:solidFill>
                  <a:schemeClr val="tx1"/>
                </a:solidFill>
              </a:rPr>
              <a:t>κεραιότητα μηνύματος</a:t>
            </a:r>
            <a:endParaRPr lang="en-US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Αυθεντικοποίηση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chemeClr val="tx1"/>
                </a:solidFill>
              </a:rPr>
              <a:t>Διασφαλίζοντας το </a:t>
            </a:r>
            <a:r>
              <a:rPr lang="en-US" smtClean="0">
                <a:solidFill>
                  <a:schemeClr val="tx1"/>
                </a:solidFill>
              </a:rPr>
              <a:t>e-mail</a:t>
            </a:r>
            <a:endParaRPr lang="el-GR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chemeClr val="tx1"/>
                </a:solidFill>
              </a:rPr>
              <a:t>Διασφαλίζοντας συνδέσεις </a:t>
            </a:r>
            <a:r>
              <a:rPr lang="en-US" smtClean="0">
                <a:solidFill>
                  <a:schemeClr val="tx1"/>
                </a:solidFill>
              </a:rPr>
              <a:t>TCP: SSL</a:t>
            </a:r>
            <a:endParaRPr lang="el-GR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rgbClr val="FF0000"/>
                </a:solidFill>
              </a:rPr>
              <a:t>Ασφάλεια επιπέδου δικτύου</a:t>
            </a:r>
            <a:r>
              <a:rPr lang="en-US" smtClean="0">
                <a:solidFill>
                  <a:srgbClr val="FF0000"/>
                </a:solidFill>
              </a:rPr>
              <a:t>: IPsec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ασύρματα τοπικά δίκτυα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Firewalls </a:t>
            </a:r>
            <a:r>
              <a:rPr lang="el-GR" smtClean="0"/>
              <a:t>και </a:t>
            </a:r>
            <a:r>
              <a:rPr lang="en-US" smtClean="0"/>
              <a:t>IDS</a:t>
            </a:r>
            <a:endParaRPr lang="en-US" smtClean="0">
              <a:solidFill>
                <a:srgbClr val="FF0000"/>
              </a:solidFill>
            </a:endParaRPr>
          </a:p>
          <a:p>
            <a:pPr marL="341313" indent="-341313">
              <a:buSzPct val="69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Ασφάλεια επιπέδου δικτύου: </a:t>
            </a:r>
            <a:r>
              <a:rPr lang="en-US" sz="3600" smtClean="0"/>
              <a:t>IPsec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4163" y="1376363"/>
            <a:ext cx="4083050" cy="5111750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>
                <a:solidFill>
                  <a:srgbClr val="FF0000"/>
                </a:solidFill>
              </a:rPr>
              <a:t>Εμπιστευτικότητα επιπέδου δικτύου</a:t>
            </a:r>
            <a:r>
              <a:rPr lang="en-US" sz="1800" smtClean="0">
                <a:solidFill>
                  <a:srgbClr val="FF0000"/>
                </a:solidFill>
              </a:rPr>
              <a:t>:</a:t>
            </a:r>
            <a:r>
              <a:rPr lang="en-US" sz="1800" smtClean="0"/>
              <a:t> 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Αποστολέας κρυπτογραφεί τα δεδομένα του </a:t>
            </a:r>
            <a:r>
              <a:rPr lang="en-US" sz="1800" smtClean="0"/>
              <a:t>IP </a:t>
            </a:r>
            <a:r>
              <a:rPr lang="el-GR" sz="1800" smtClean="0"/>
              <a:t>δεδομενογράμματος</a:t>
            </a:r>
            <a:endParaRPr lang="en-US" sz="1800" smtClean="0"/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Τμήματα </a:t>
            </a:r>
            <a:r>
              <a:rPr lang="en-US" sz="1800" smtClean="0"/>
              <a:t>TCP </a:t>
            </a:r>
            <a:r>
              <a:rPr lang="el-GR" sz="1800" smtClean="0"/>
              <a:t>και</a:t>
            </a:r>
            <a:r>
              <a:rPr lang="en-US" sz="1800" smtClean="0"/>
              <a:t> UDP</a:t>
            </a:r>
            <a:r>
              <a:rPr lang="el-GR" sz="1800" smtClean="0"/>
              <a:t>,</a:t>
            </a:r>
            <a:r>
              <a:rPr lang="en-US" sz="1800" smtClean="0"/>
              <a:t> ICMP </a:t>
            </a:r>
            <a:r>
              <a:rPr lang="el-GR" sz="1800" smtClean="0"/>
              <a:t>και </a:t>
            </a:r>
            <a:r>
              <a:rPr lang="en-US" sz="1800" smtClean="0"/>
              <a:t>SNMP </a:t>
            </a:r>
            <a:r>
              <a:rPr lang="el-GR" sz="1800" smtClean="0"/>
              <a:t>μηνύματα</a:t>
            </a:r>
            <a:endParaRPr lang="en-US" sz="1800" smtClean="0"/>
          </a:p>
          <a:p>
            <a:pPr marL="341313" indent="-341313"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>
                <a:solidFill>
                  <a:srgbClr val="FF0000"/>
                </a:solidFill>
              </a:rPr>
              <a:t>Αυθεντικοποίηση επιπέδου δικτύου </a:t>
            </a:r>
            <a:endParaRPr lang="en-US" sz="1800" smtClean="0">
              <a:solidFill>
                <a:srgbClr val="FF0000"/>
              </a:solidFill>
            </a:endParaRP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Ο παραλήπτης μπορεί να αυθεντικοποιήσει την </a:t>
            </a:r>
            <a:r>
              <a:rPr lang="en-US" sz="1800" smtClean="0"/>
              <a:t>IP </a:t>
            </a:r>
            <a:r>
              <a:rPr lang="el-GR" sz="1800" smtClean="0"/>
              <a:t>διεύθυνση του αποστολέα</a:t>
            </a:r>
            <a:endParaRPr lang="en-US" sz="1800" smtClean="0"/>
          </a:p>
          <a:p>
            <a:pPr marL="341313" indent="-341313"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>
                <a:solidFill>
                  <a:srgbClr val="FF0000"/>
                </a:solidFill>
              </a:rPr>
              <a:t>Δύο κύρια πρωτόκολλα</a:t>
            </a:r>
            <a:r>
              <a:rPr lang="en-US" sz="1800" smtClean="0">
                <a:solidFill>
                  <a:srgbClr val="FF0000"/>
                </a:solidFill>
              </a:rPr>
              <a:t>: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authentication header (AH)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encapsulation security payload (ESP)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495800" y="1600200"/>
            <a:ext cx="4079875" cy="4648200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>
                <a:solidFill>
                  <a:srgbClr val="FF0000"/>
                </a:solidFill>
              </a:rPr>
              <a:t>Στο</a:t>
            </a:r>
            <a:r>
              <a:rPr lang="en-US" sz="1800" smtClean="0">
                <a:solidFill>
                  <a:srgbClr val="FF0000"/>
                </a:solidFill>
              </a:rPr>
              <a:t> AH </a:t>
            </a:r>
            <a:r>
              <a:rPr lang="el-GR" sz="1800" smtClean="0">
                <a:solidFill>
                  <a:srgbClr val="FF0000"/>
                </a:solidFill>
              </a:rPr>
              <a:t>και στο</a:t>
            </a:r>
            <a:r>
              <a:rPr lang="en-US" sz="1800" smtClean="0">
                <a:solidFill>
                  <a:srgbClr val="FF0000"/>
                </a:solidFill>
              </a:rPr>
              <a:t> ESP, </a:t>
            </a:r>
            <a:r>
              <a:rPr lang="el-GR" sz="1800" smtClean="0">
                <a:solidFill>
                  <a:srgbClr val="FF0000"/>
                </a:solidFill>
              </a:rPr>
              <a:t>ο αποστολέας και ο παραλήπτης κάνουν μια δικτυακή χειραψία</a:t>
            </a:r>
            <a:r>
              <a:rPr lang="en-US" sz="1800" smtClean="0">
                <a:solidFill>
                  <a:srgbClr val="FF0000"/>
                </a:solidFill>
              </a:rPr>
              <a:t>: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Δημιουργία μιας λογικής σύνδεσης επιπέδου δικτύου ονομαζόμενο συσχέτιση ασφαλείας</a:t>
            </a:r>
            <a:r>
              <a:rPr lang="en-US" sz="1800" smtClean="0"/>
              <a:t> </a:t>
            </a:r>
          </a:p>
          <a:p>
            <a:pPr marL="341313" indent="-341313"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>
                <a:solidFill>
                  <a:srgbClr val="FF0000"/>
                </a:solidFill>
              </a:rPr>
              <a:t>Κάθε συσχέτιση ασφαλείας είναι μονοκατευθυντική</a:t>
            </a:r>
            <a:r>
              <a:rPr lang="en-US" sz="1800" smtClean="0">
                <a:solidFill>
                  <a:srgbClr val="FF0000"/>
                </a:solidFill>
              </a:rPr>
              <a:t>.</a:t>
            </a:r>
          </a:p>
          <a:p>
            <a:pPr marL="341313" indent="-341313"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>
                <a:solidFill>
                  <a:srgbClr val="FF0000"/>
                </a:solidFill>
              </a:rPr>
              <a:t>Μοναδικά προσδιορίζεται με</a:t>
            </a:r>
            <a:r>
              <a:rPr lang="en-US" sz="1800" smtClean="0">
                <a:solidFill>
                  <a:srgbClr val="FF0000"/>
                </a:solidFill>
              </a:rPr>
              <a:t>: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Πρωτόκολλο ασφαλείας</a:t>
            </a:r>
            <a:r>
              <a:rPr lang="en-US" sz="1800" smtClean="0"/>
              <a:t> (AH </a:t>
            </a:r>
            <a:r>
              <a:rPr lang="el-GR" sz="1800" smtClean="0"/>
              <a:t>ή</a:t>
            </a:r>
            <a:r>
              <a:rPr lang="en-US" sz="1800" smtClean="0"/>
              <a:t> ESP)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Την διεύθυνση προέλευσης</a:t>
            </a:r>
            <a:r>
              <a:rPr lang="en-US" sz="1800" smtClean="0"/>
              <a:t> IP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Ταυτότητα σύνδεσης </a:t>
            </a:r>
            <a:r>
              <a:rPr lang="en-US" sz="1800" smtClean="0"/>
              <a:t>32-bit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8"/>
          <p:cNvGrpSpPr>
            <a:grpSpLocks/>
          </p:cNvGrpSpPr>
          <p:nvPr/>
        </p:nvGrpSpPr>
        <p:grpSpPr bwMode="auto">
          <a:xfrm>
            <a:off x="546100" y="582613"/>
            <a:ext cx="8031163" cy="6084887"/>
            <a:chOff x="336" y="96"/>
            <a:chExt cx="5059" cy="3833"/>
          </a:xfrm>
        </p:grpSpPr>
        <p:sp>
          <p:nvSpPr>
            <p:cNvPr id="1031" name="Freeform 2"/>
            <p:cNvSpPr>
              <a:spLocks/>
            </p:cNvSpPr>
            <p:nvPr/>
          </p:nvSpPr>
          <p:spPr bwMode="auto">
            <a:xfrm>
              <a:off x="960" y="96"/>
              <a:ext cx="1776" cy="955"/>
            </a:xfrm>
            <a:custGeom>
              <a:avLst/>
              <a:gdLst>
                <a:gd name="T0" fmla="*/ 2219 w 1292"/>
                <a:gd name="T1" fmla="*/ 2 h 1255"/>
                <a:gd name="T2" fmla="*/ 324 w 1292"/>
                <a:gd name="T3" fmla="*/ 23 h 1255"/>
                <a:gd name="T4" fmla="*/ 271 w 1292"/>
                <a:gd name="T5" fmla="*/ 78 h 1255"/>
                <a:gd name="T6" fmla="*/ 488 w 1292"/>
                <a:gd name="T7" fmla="*/ 123 h 1255"/>
                <a:gd name="T8" fmla="*/ 2269 w 1292"/>
                <a:gd name="T9" fmla="*/ 129 h 1255"/>
                <a:gd name="T10" fmla="*/ 5997 w 1292"/>
                <a:gd name="T11" fmla="*/ 167 h 1255"/>
                <a:gd name="T12" fmla="*/ 9226 w 1292"/>
                <a:gd name="T13" fmla="*/ 183 h 1255"/>
                <a:gd name="T14" fmla="*/ 11114 w 1292"/>
                <a:gd name="T15" fmla="*/ 151 h 1255"/>
                <a:gd name="T16" fmla="*/ 11782 w 1292"/>
                <a:gd name="T17" fmla="*/ 65 h 1255"/>
                <a:gd name="T18" fmla="*/ 11171 w 1292"/>
                <a:gd name="T19" fmla="*/ 32 h 1255"/>
                <a:gd name="T20" fmla="*/ 6947 w 1292"/>
                <a:gd name="T21" fmla="*/ 18 h 1255"/>
                <a:gd name="T22" fmla="*/ 2219 w 1292"/>
                <a:gd name="T23" fmla="*/ 2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32" name="Line 3"/>
            <p:cNvSpPr>
              <a:spLocks noChangeShapeType="1"/>
            </p:cNvSpPr>
            <p:nvPr/>
          </p:nvSpPr>
          <p:spPr bwMode="auto">
            <a:xfrm flipV="1">
              <a:off x="2640" y="816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864" y="2160"/>
              <a:ext cx="359" cy="180"/>
              <a:chOff x="533" y="321"/>
              <a:chExt cx="359" cy="180"/>
            </a:xfrm>
          </p:grpSpPr>
          <p:grpSp>
            <p:nvGrpSpPr>
              <p:cNvPr id="1118" name="Group 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1120" name="Oval 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1" name="Line 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2" name="Line 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3" name="Rectangle 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4" name="Oval 1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25" name="Group 1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113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3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3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126" name="Group 1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112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2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2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119" name="Line 1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34" name="Group 20"/>
            <p:cNvGrpSpPr>
              <a:grpSpLocks/>
            </p:cNvGrpSpPr>
            <p:nvPr/>
          </p:nvGrpSpPr>
          <p:grpSpPr bwMode="auto">
            <a:xfrm>
              <a:off x="3024" y="2208"/>
              <a:ext cx="359" cy="180"/>
              <a:chOff x="533" y="321"/>
              <a:chExt cx="359" cy="180"/>
            </a:xfrm>
          </p:grpSpPr>
          <p:grpSp>
            <p:nvGrpSpPr>
              <p:cNvPr id="1103" name="Group 21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1105" name="Oval 22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6" name="Line 23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" name="Line 24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" name="Rectangle 25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9" name="Oval 26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10" name="Group 27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1115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1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1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111" name="Group 31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1112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1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1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104" name="Line 35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035" name="Line 36"/>
            <p:cNvSpPr>
              <a:spLocks noChangeShapeType="1"/>
            </p:cNvSpPr>
            <p:nvPr/>
          </p:nvSpPr>
          <p:spPr bwMode="auto">
            <a:xfrm flipH="1">
              <a:off x="1056" y="768"/>
              <a:ext cx="288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6" name="Line 37"/>
            <p:cNvSpPr>
              <a:spLocks noChangeShapeType="1"/>
            </p:cNvSpPr>
            <p:nvPr/>
          </p:nvSpPr>
          <p:spPr bwMode="auto">
            <a:xfrm>
              <a:off x="2448" y="960"/>
              <a:ext cx="67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026" name="Object 38"/>
            <p:cNvGraphicFramePr>
              <a:graphicFrameLocks noChangeAspect="1"/>
            </p:cNvGraphicFramePr>
            <p:nvPr/>
          </p:nvGraphicFramePr>
          <p:xfrm>
            <a:off x="864" y="3312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312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7" name="Group 39"/>
            <p:cNvGrpSpPr>
              <a:grpSpLocks/>
            </p:cNvGrpSpPr>
            <p:nvPr/>
          </p:nvGrpSpPr>
          <p:grpSpPr bwMode="auto">
            <a:xfrm>
              <a:off x="336" y="3216"/>
              <a:ext cx="288" cy="401"/>
              <a:chOff x="4180" y="783"/>
              <a:chExt cx="150" cy="307"/>
            </a:xfrm>
          </p:grpSpPr>
          <p:sp>
            <p:nvSpPr>
              <p:cNvPr id="1095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096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097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098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099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0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1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102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8" name="Line 48"/>
            <p:cNvSpPr>
              <a:spLocks noChangeShapeType="1"/>
            </p:cNvSpPr>
            <p:nvPr/>
          </p:nvSpPr>
          <p:spPr bwMode="auto">
            <a:xfrm flipV="1">
              <a:off x="528" y="2352"/>
              <a:ext cx="38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9" name="Line 49"/>
            <p:cNvSpPr>
              <a:spLocks noChangeShapeType="1"/>
            </p:cNvSpPr>
            <p:nvPr/>
          </p:nvSpPr>
          <p:spPr bwMode="auto">
            <a:xfrm flipH="1" flipV="1">
              <a:off x="1056" y="2304"/>
              <a:ext cx="4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027" name="Object 50"/>
            <p:cNvGraphicFramePr>
              <a:graphicFrameLocks noChangeAspect="1"/>
            </p:cNvGraphicFramePr>
            <p:nvPr/>
          </p:nvGraphicFramePr>
          <p:xfrm>
            <a:off x="1488" y="3312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312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" name="Line 51"/>
            <p:cNvSpPr>
              <a:spLocks noChangeShapeType="1"/>
            </p:cNvSpPr>
            <p:nvPr/>
          </p:nvSpPr>
          <p:spPr bwMode="auto">
            <a:xfrm>
              <a:off x="1200" y="2304"/>
              <a:ext cx="48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41" name="Group 52"/>
            <p:cNvGrpSpPr>
              <a:grpSpLocks/>
            </p:cNvGrpSpPr>
            <p:nvPr/>
          </p:nvGrpSpPr>
          <p:grpSpPr bwMode="auto">
            <a:xfrm>
              <a:off x="3264" y="3072"/>
              <a:ext cx="288" cy="401"/>
              <a:chOff x="4180" y="783"/>
              <a:chExt cx="150" cy="307"/>
            </a:xfrm>
          </p:grpSpPr>
          <p:sp>
            <p:nvSpPr>
              <p:cNvPr id="1087" name="AutoShape 5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088" name="Rectangle 5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089" name="Rectangle 5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090" name="AutoShape 5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091" name="Line 5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2" name="Line 5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3" name="Rectangle 5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094" name="Rectangle 6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graphicFrame>
          <p:nvGraphicFramePr>
            <p:cNvPr id="1028" name="Object 61"/>
            <p:cNvGraphicFramePr>
              <a:graphicFrameLocks noChangeAspect="1"/>
            </p:cNvGraphicFramePr>
            <p:nvPr/>
          </p:nvGraphicFramePr>
          <p:xfrm>
            <a:off x="3984" y="3168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3168"/>
                          <a:ext cx="385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2" name="Line 62"/>
            <p:cNvSpPr>
              <a:spLocks noChangeShapeType="1"/>
            </p:cNvSpPr>
            <p:nvPr/>
          </p:nvSpPr>
          <p:spPr bwMode="auto">
            <a:xfrm>
              <a:off x="3120" y="2352"/>
              <a:ext cx="19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3" name="Line 63"/>
            <p:cNvSpPr>
              <a:spLocks noChangeShapeType="1"/>
            </p:cNvSpPr>
            <p:nvPr/>
          </p:nvSpPr>
          <p:spPr bwMode="auto">
            <a:xfrm>
              <a:off x="3312" y="2304"/>
              <a:ext cx="76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44" name="Group 64"/>
            <p:cNvGrpSpPr>
              <a:grpSpLocks/>
            </p:cNvGrpSpPr>
            <p:nvPr/>
          </p:nvGrpSpPr>
          <p:grpSpPr bwMode="auto">
            <a:xfrm>
              <a:off x="3264" y="528"/>
              <a:ext cx="1152" cy="192"/>
              <a:chOff x="3792" y="1056"/>
              <a:chExt cx="1152" cy="192"/>
            </a:xfrm>
          </p:grpSpPr>
          <p:sp>
            <p:nvSpPr>
              <p:cNvPr id="1084" name="Rectangle 65"/>
              <p:cNvSpPr>
                <a:spLocks noChangeArrowheads="1"/>
              </p:cNvSpPr>
              <p:nvPr/>
            </p:nvSpPr>
            <p:spPr bwMode="auto">
              <a:xfrm>
                <a:off x="3792" y="1056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IP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header</a:t>
                </a:r>
              </a:p>
            </p:txBody>
          </p:sp>
          <p:sp>
            <p:nvSpPr>
              <p:cNvPr id="1085" name="Rectangle 66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IPsec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header</a:t>
                </a:r>
              </a:p>
            </p:txBody>
          </p:sp>
          <p:sp>
            <p:nvSpPr>
              <p:cNvPr id="1086" name="Rectangle 67"/>
              <p:cNvSpPr>
                <a:spLocks noChangeArrowheads="1"/>
              </p:cNvSpPr>
              <p:nvPr/>
            </p:nvSpPr>
            <p:spPr bwMode="auto">
              <a:xfrm>
                <a:off x="4464" y="1056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Secure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payload</a:t>
                </a:r>
              </a:p>
            </p:txBody>
          </p:sp>
        </p:grpSp>
        <p:grpSp>
          <p:nvGrpSpPr>
            <p:cNvPr id="1045" name="Group 68"/>
            <p:cNvGrpSpPr>
              <a:grpSpLocks/>
            </p:cNvGrpSpPr>
            <p:nvPr/>
          </p:nvGrpSpPr>
          <p:grpSpPr bwMode="auto">
            <a:xfrm rot="-4660239">
              <a:off x="432" y="1344"/>
              <a:ext cx="1152" cy="192"/>
              <a:chOff x="3792" y="1056"/>
              <a:chExt cx="1152" cy="192"/>
            </a:xfrm>
          </p:grpSpPr>
          <p:sp>
            <p:nvSpPr>
              <p:cNvPr id="1081" name="Rectangle 69"/>
              <p:cNvSpPr>
                <a:spLocks noChangeArrowheads="1"/>
              </p:cNvSpPr>
              <p:nvPr/>
            </p:nvSpPr>
            <p:spPr bwMode="auto">
              <a:xfrm>
                <a:off x="3792" y="1056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IP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header</a:t>
                </a:r>
              </a:p>
            </p:txBody>
          </p:sp>
          <p:sp>
            <p:nvSpPr>
              <p:cNvPr id="1082" name="Rectangle 70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IPsec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header</a:t>
                </a:r>
              </a:p>
            </p:txBody>
          </p:sp>
          <p:sp>
            <p:nvSpPr>
              <p:cNvPr id="1083" name="Rectangle 71"/>
              <p:cNvSpPr>
                <a:spLocks noChangeArrowheads="1"/>
              </p:cNvSpPr>
              <p:nvPr/>
            </p:nvSpPr>
            <p:spPr bwMode="auto">
              <a:xfrm>
                <a:off x="4464" y="1056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Secure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payload</a:t>
                </a:r>
              </a:p>
            </p:txBody>
          </p:sp>
        </p:grpSp>
        <p:grpSp>
          <p:nvGrpSpPr>
            <p:cNvPr id="1046" name="Group 72"/>
            <p:cNvGrpSpPr>
              <a:grpSpLocks/>
            </p:cNvGrpSpPr>
            <p:nvPr/>
          </p:nvGrpSpPr>
          <p:grpSpPr bwMode="auto">
            <a:xfrm rot="3579777">
              <a:off x="2400" y="1440"/>
              <a:ext cx="1152" cy="192"/>
              <a:chOff x="3792" y="1056"/>
              <a:chExt cx="1152" cy="192"/>
            </a:xfrm>
          </p:grpSpPr>
          <p:sp>
            <p:nvSpPr>
              <p:cNvPr id="1078" name="Rectangle 73"/>
              <p:cNvSpPr>
                <a:spLocks noChangeArrowheads="1"/>
              </p:cNvSpPr>
              <p:nvPr/>
            </p:nvSpPr>
            <p:spPr bwMode="auto">
              <a:xfrm>
                <a:off x="3792" y="1056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IP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header</a:t>
                </a:r>
              </a:p>
            </p:txBody>
          </p:sp>
          <p:sp>
            <p:nvSpPr>
              <p:cNvPr id="1079" name="Rectangle 7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IPsec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header</a:t>
                </a:r>
              </a:p>
            </p:txBody>
          </p:sp>
          <p:sp>
            <p:nvSpPr>
              <p:cNvPr id="1080" name="Rectangle 75"/>
              <p:cNvSpPr>
                <a:spLocks noChangeArrowheads="1"/>
              </p:cNvSpPr>
              <p:nvPr/>
            </p:nvSpPr>
            <p:spPr bwMode="auto">
              <a:xfrm>
                <a:off x="4464" y="1056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Secure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payload</a:t>
                </a:r>
              </a:p>
            </p:txBody>
          </p:sp>
        </p:grpSp>
        <p:grpSp>
          <p:nvGrpSpPr>
            <p:cNvPr id="1047" name="Group 76"/>
            <p:cNvGrpSpPr>
              <a:grpSpLocks/>
            </p:cNvGrpSpPr>
            <p:nvPr/>
          </p:nvGrpSpPr>
          <p:grpSpPr bwMode="auto">
            <a:xfrm rot="-4012749">
              <a:off x="168" y="2568"/>
              <a:ext cx="816" cy="192"/>
              <a:chOff x="4320" y="1728"/>
              <a:chExt cx="816" cy="192"/>
            </a:xfrm>
          </p:grpSpPr>
          <p:sp>
            <p:nvSpPr>
              <p:cNvPr id="1076" name="Rectangle 77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IP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header</a:t>
                </a:r>
              </a:p>
            </p:txBody>
          </p:sp>
          <p:sp>
            <p:nvSpPr>
              <p:cNvPr id="1077" name="Rectangle 78"/>
              <p:cNvSpPr>
                <a:spLocks noChangeArrowheads="1"/>
              </p:cNvSpPr>
              <p:nvPr/>
            </p:nvSpPr>
            <p:spPr bwMode="auto">
              <a:xfrm>
                <a:off x="4656" y="1728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payload</a:t>
                </a:r>
              </a:p>
            </p:txBody>
          </p:sp>
        </p:grpSp>
        <p:grpSp>
          <p:nvGrpSpPr>
            <p:cNvPr id="1048" name="Group 79"/>
            <p:cNvGrpSpPr>
              <a:grpSpLocks/>
            </p:cNvGrpSpPr>
            <p:nvPr/>
          </p:nvGrpSpPr>
          <p:grpSpPr bwMode="auto">
            <a:xfrm rot="3125522">
              <a:off x="3480" y="2616"/>
              <a:ext cx="816" cy="192"/>
              <a:chOff x="4320" y="1728"/>
              <a:chExt cx="816" cy="192"/>
            </a:xfrm>
          </p:grpSpPr>
          <p:sp>
            <p:nvSpPr>
              <p:cNvPr id="1074" name="Rectangle 80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IP</a:t>
                </a:r>
              </a:p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header</a:t>
                </a:r>
              </a:p>
            </p:txBody>
          </p:sp>
          <p:sp>
            <p:nvSpPr>
              <p:cNvPr id="1075" name="Rectangle 81"/>
              <p:cNvSpPr>
                <a:spLocks noChangeArrowheads="1"/>
              </p:cNvSpPr>
              <p:nvPr/>
            </p:nvSpPr>
            <p:spPr bwMode="auto">
              <a:xfrm>
                <a:off x="4656" y="1728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payload</a:t>
                </a:r>
              </a:p>
            </p:txBody>
          </p:sp>
        </p:grpSp>
        <p:sp>
          <p:nvSpPr>
            <p:cNvPr id="1049" name="Text Box 82"/>
            <p:cNvSpPr txBox="1">
              <a:spLocks noChangeArrowheads="1"/>
            </p:cNvSpPr>
            <p:nvPr/>
          </p:nvSpPr>
          <p:spPr bwMode="auto">
            <a:xfrm>
              <a:off x="624" y="3696"/>
              <a:ext cx="8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tx1"/>
                  </a:solidFill>
                </a:rPr>
                <a:t>headquarters</a:t>
              </a:r>
            </a:p>
          </p:txBody>
        </p:sp>
        <p:sp>
          <p:nvSpPr>
            <p:cNvPr id="1050" name="Text Box 83"/>
            <p:cNvSpPr txBox="1">
              <a:spLocks noChangeArrowheads="1"/>
            </p:cNvSpPr>
            <p:nvPr/>
          </p:nvSpPr>
          <p:spPr bwMode="auto">
            <a:xfrm>
              <a:off x="3206" y="3530"/>
              <a:ext cx="8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tx1"/>
                  </a:solidFill>
                </a:rPr>
                <a:t>branch office</a:t>
              </a:r>
            </a:p>
          </p:txBody>
        </p:sp>
        <p:sp>
          <p:nvSpPr>
            <p:cNvPr id="1051" name="Text Box 84"/>
            <p:cNvSpPr txBox="1">
              <a:spLocks noChangeArrowheads="1"/>
            </p:cNvSpPr>
            <p:nvPr/>
          </p:nvSpPr>
          <p:spPr bwMode="auto">
            <a:xfrm>
              <a:off x="4608" y="1056"/>
              <a:ext cx="78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tx1"/>
                  </a:solidFill>
                </a:rPr>
                <a:t>salesperson</a:t>
              </a:r>
              <a:br>
                <a:rPr lang="en-US" sz="1800">
                  <a:solidFill>
                    <a:schemeClr val="tx1"/>
                  </a:solidFill>
                </a:rPr>
              </a:br>
              <a:r>
                <a:rPr lang="en-US" sz="1800">
                  <a:solidFill>
                    <a:schemeClr val="tx1"/>
                  </a:solidFill>
                </a:rPr>
                <a:t>in hotel</a:t>
              </a:r>
            </a:p>
          </p:txBody>
        </p:sp>
        <p:grpSp>
          <p:nvGrpSpPr>
            <p:cNvPr id="1052" name="Group 85"/>
            <p:cNvGrpSpPr>
              <a:grpSpLocks noChangeAspect="1"/>
            </p:cNvGrpSpPr>
            <p:nvPr/>
          </p:nvGrpSpPr>
          <p:grpSpPr bwMode="auto">
            <a:xfrm>
              <a:off x="4752" y="672"/>
              <a:ext cx="379" cy="354"/>
              <a:chOff x="4770" y="1854"/>
              <a:chExt cx="379" cy="354"/>
            </a:xfrm>
          </p:grpSpPr>
          <p:sp>
            <p:nvSpPr>
              <p:cNvPr id="1057" name="AutoShape 86"/>
              <p:cNvSpPr>
                <a:spLocks noChangeAspect="1" noChangeArrowheads="1" noTextEdit="1"/>
              </p:cNvSpPr>
              <p:nvPr/>
            </p:nvSpPr>
            <p:spPr bwMode="auto">
              <a:xfrm>
                <a:off x="4770" y="1854"/>
                <a:ext cx="379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8" name="Freeform 87"/>
              <p:cNvSpPr>
                <a:spLocks/>
              </p:cNvSpPr>
              <p:nvPr/>
            </p:nvSpPr>
            <p:spPr bwMode="auto">
              <a:xfrm>
                <a:off x="4773" y="1855"/>
                <a:ext cx="376" cy="353"/>
              </a:xfrm>
              <a:custGeom>
                <a:avLst/>
                <a:gdLst>
                  <a:gd name="T0" fmla="*/ 0 w 1878"/>
                  <a:gd name="T1" fmla="*/ 0 h 1766"/>
                  <a:gd name="T2" fmla="*/ 0 w 1878"/>
                  <a:gd name="T3" fmla="*/ 0 h 1766"/>
                  <a:gd name="T4" fmla="*/ 0 w 1878"/>
                  <a:gd name="T5" fmla="*/ 0 h 1766"/>
                  <a:gd name="T6" fmla="*/ 0 w 1878"/>
                  <a:gd name="T7" fmla="*/ 0 h 1766"/>
                  <a:gd name="T8" fmla="*/ 0 w 1878"/>
                  <a:gd name="T9" fmla="*/ 0 h 1766"/>
                  <a:gd name="T10" fmla="*/ 0 w 1878"/>
                  <a:gd name="T11" fmla="*/ 0 h 1766"/>
                  <a:gd name="T12" fmla="*/ 0 w 1878"/>
                  <a:gd name="T13" fmla="*/ 0 h 1766"/>
                  <a:gd name="T14" fmla="*/ 0 w 1878"/>
                  <a:gd name="T15" fmla="*/ 0 h 1766"/>
                  <a:gd name="T16" fmla="*/ 0 w 1878"/>
                  <a:gd name="T17" fmla="*/ 0 h 1766"/>
                  <a:gd name="T18" fmla="*/ 0 w 1878"/>
                  <a:gd name="T19" fmla="*/ 0 h 1766"/>
                  <a:gd name="T20" fmla="*/ 0 w 1878"/>
                  <a:gd name="T21" fmla="*/ 0 h 1766"/>
                  <a:gd name="T22" fmla="*/ 0 w 1878"/>
                  <a:gd name="T23" fmla="*/ 0 h 1766"/>
                  <a:gd name="T24" fmla="*/ 0 w 1878"/>
                  <a:gd name="T25" fmla="*/ 0 h 1766"/>
                  <a:gd name="T26" fmla="*/ 0 w 1878"/>
                  <a:gd name="T27" fmla="*/ 0 h 1766"/>
                  <a:gd name="T28" fmla="*/ 0 w 1878"/>
                  <a:gd name="T29" fmla="*/ 0 h 1766"/>
                  <a:gd name="T30" fmla="*/ 0 w 1878"/>
                  <a:gd name="T31" fmla="*/ 0 h 1766"/>
                  <a:gd name="T32" fmla="*/ 0 w 1878"/>
                  <a:gd name="T33" fmla="*/ 0 h 1766"/>
                  <a:gd name="T34" fmla="*/ 0 w 1878"/>
                  <a:gd name="T35" fmla="*/ 0 h 1766"/>
                  <a:gd name="T36" fmla="*/ 0 w 1878"/>
                  <a:gd name="T37" fmla="*/ 0 h 1766"/>
                  <a:gd name="T38" fmla="*/ 0 w 1878"/>
                  <a:gd name="T39" fmla="*/ 0 h 1766"/>
                  <a:gd name="T40" fmla="*/ 0 w 1878"/>
                  <a:gd name="T41" fmla="*/ 0 h 1766"/>
                  <a:gd name="T42" fmla="*/ 0 w 1878"/>
                  <a:gd name="T43" fmla="*/ 0 h 1766"/>
                  <a:gd name="T44" fmla="*/ 0 w 1878"/>
                  <a:gd name="T45" fmla="*/ 0 h 1766"/>
                  <a:gd name="T46" fmla="*/ 0 w 1878"/>
                  <a:gd name="T47" fmla="*/ 0 h 1766"/>
                  <a:gd name="T48" fmla="*/ 0 w 1878"/>
                  <a:gd name="T49" fmla="*/ 0 h 1766"/>
                  <a:gd name="T50" fmla="*/ 0 w 1878"/>
                  <a:gd name="T51" fmla="*/ 0 h 1766"/>
                  <a:gd name="T52" fmla="*/ 0 w 1878"/>
                  <a:gd name="T53" fmla="*/ 0 h 1766"/>
                  <a:gd name="T54" fmla="*/ 0 w 1878"/>
                  <a:gd name="T55" fmla="*/ 0 h 1766"/>
                  <a:gd name="T56" fmla="*/ 0 w 1878"/>
                  <a:gd name="T57" fmla="*/ 0 h 1766"/>
                  <a:gd name="T58" fmla="*/ 0 w 1878"/>
                  <a:gd name="T59" fmla="*/ 0 h 1766"/>
                  <a:gd name="T60" fmla="*/ 0 w 1878"/>
                  <a:gd name="T61" fmla="*/ 0 h 1766"/>
                  <a:gd name="T62" fmla="*/ 0 w 1878"/>
                  <a:gd name="T63" fmla="*/ 0 h 1766"/>
                  <a:gd name="T64" fmla="*/ 0 w 1878"/>
                  <a:gd name="T65" fmla="*/ 0 h 1766"/>
                  <a:gd name="T66" fmla="*/ 0 w 1878"/>
                  <a:gd name="T67" fmla="*/ 0 h 1766"/>
                  <a:gd name="T68" fmla="*/ 0 w 1878"/>
                  <a:gd name="T69" fmla="*/ 0 h 1766"/>
                  <a:gd name="T70" fmla="*/ 0 w 1878"/>
                  <a:gd name="T71" fmla="*/ 0 h 1766"/>
                  <a:gd name="T72" fmla="*/ 0 w 1878"/>
                  <a:gd name="T73" fmla="*/ 0 h 1766"/>
                  <a:gd name="T74" fmla="*/ 0 w 1878"/>
                  <a:gd name="T75" fmla="*/ 0 h 1766"/>
                  <a:gd name="T76" fmla="*/ 0 w 1878"/>
                  <a:gd name="T77" fmla="*/ 0 h 1766"/>
                  <a:gd name="T78" fmla="*/ 0 w 1878"/>
                  <a:gd name="T79" fmla="*/ 0 h 1766"/>
                  <a:gd name="T80" fmla="*/ 0 w 1878"/>
                  <a:gd name="T81" fmla="*/ 0 h 1766"/>
                  <a:gd name="T82" fmla="*/ 0 w 1878"/>
                  <a:gd name="T83" fmla="*/ 0 h 1766"/>
                  <a:gd name="T84" fmla="*/ 0 w 1878"/>
                  <a:gd name="T85" fmla="*/ 0 h 1766"/>
                  <a:gd name="T86" fmla="*/ 0 w 1878"/>
                  <a:gd name="T87" fmla="*/ 0 h 1766"/>
                  <a:gd name="T88" fmla="*/ 0 w 1878"/>
                  <a:gd name="T89" fmla="*/ 0 h 1766"/>
                  <a:gd name="T90" fmla="*/ 0 w 1878"/>
                  <a:gd name="T91" fmla="*/ 0 h 1766"/>
                  <a:gd name="T92" fmla="*/ 0 w 1878"/>
                  <a:gd name="T93" fmla="*/ 0 h 176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78"/>
                  <a:gd name="T142" fmla="*/ 0 h 1766"/>
                  <a:gd name="T143" fmla="*/ 1878 w 1878"/>
                  <a:gd name="T144" fmla="*/ 1766 h 176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78" h="1766">
                    <a:moveTo>
                      <a:pt x="645" y="0"/>
                    </a:moveTo>
                    <a:lnTo>
                      <a:pt x="647" y="0"/>
                    </a:lnTo>
                    <a:lnTo>
                      <a:pt x="653" y="0"/>
                    </a:lnTo>
                    <a:lnTo>
                      <a:pt x="663" y="0"/>
                    </a:lnTo>
                    <a:lnTo>
                      <a:pt x="676" y="0"/>
                    </a:lnTo>
                    <a:lnTo>
                      <a:pt x="693" y="1"/>
                    </a:lnTo>
                    <a:lnTo>
                      <a:pt x="713" y="1"/>
                    </a:lnTo>
                    <a:lnTo>
                      <a:pt x="736" y="2"/>
                    </a:lnTo>
                    <a:lnTo>
                      <a:pt x="762" y="3"/>
                    </a:lnTo>
                    <a:lnTo>
                      <a:pt x="792" y="5"/>
                    </a:lnTo>
                    <a:lnTo>
                      <a:pt x="824" y="7"/>
                    </a:lnTo>
                    <a:lnTo>
                      <a:pt x="857" y="9"/>
                    </a:lnTo>
                    <a:lnTo>
                      <a:pt x="894" y="12"/>
                    </a:lnTo>
                    <a:lnTo>
                      <a:pt x="933" y="15"/>
                    </a:lnTo>
                    <a:lnTo>
                      <a:pt x="973" y="19"/>
                    </a:lnTo>
                    <a:lnTo>
                      <a:pt x="1016" y="24"/>
                    </a:lnTo>
                    <a:lnTo>
                      <a:pt x="1061" y="29"/>
                    </a:lnTo>
                    <a:lnTo>
                      <a:pt x="1107" y="35"/>
                    </a:lnTo>
                    <a:lnTo>
                      <a:pt x="1154" y="42"/>
                    </a:lnTo>
                    <a:lnTo>
                      <a:pt x="1203" y="50"/>
                    </a:lnTo>
                    <a:lnTo>
                      <a:pt x="1252" y="58"/>
                    </a:lnTo>
                    <a:lnTo>
                      <a:pt x="1303" y="67"/>
                    </a:lnTo>
                    <a:lnTo>
                      <a:pt x="1354" y="79"/>
                    </a:lnTo>
                    <a:lnTo>
                      <a:pt x="1406" y="90"/>
                    </a:lnTo>
                    <a:lnTo>
                      <a:pt x="1459" y="103"/>
                    </a:lnTo>
                    <a:lnTo>
                      <a:pt x="1512" y="116"/>
                    </a:lnTo>
                    <a:lnTo>
                      <a:pt x="1565" y="131"/>
                    </a:lnTo>
                    <a:lnTo>
                      <a:pt x="1618" y="147"/>
                    </a:lnTo>
                    <a:lnTo>
                      <a:pt x="1671" y="164"/>
                    </a:lnTo>
                    <a:lnTo>
                      <a:pt x="1724" y="182"/>
                    </a:lnTo>
                    <a:lnTo>
                      <a:pt x="1776" y="202"/>
                    </a:lnTo>
                    <a:lnTo>
                      <a:pt x="1827" y="223"/>
                    </a:lnTo>
                    <a:lnTo>
                      <a:pt x="1878" y="247"/>
                    </a:lnTo>
                    <a:lnTo>
                      <a:pt x="1714" y="1057"/>
                    </a:lnTo>
                    <a:lnTo>
                      <a:pt x="1718" y="1058"/>
                    </a:lnTo>
                    <a:lnTo>
                      <a:pt x="1727" y="1063"/>
                    </a:lnTo>
                    <a:lnTo>
                      <a:pt x="1740" y="1072"/>
                    </a:lnTo>
                    <a:lnTo>
                      <a:pt x="1753" y="1088"/>
                    </a:lnTo>
                    <a:lnTo>
                      <a:pt x="1763" y="1112"/>
                    </a:lnTo>
                    <a:lnTo>
                      <a:pt x="1766" y="1144"/>
                    </a:lnTo>
                    <a:lnTo>
                      <a:pt x="1762" y="1188"/>
                    </a:lnTo>
                    <a:lnTo>
                      <a:pt x="1746" y="1244"/>
                    </a:lnTo>
                    <a:lnTo>
                      <a:pt x="1459" y="1637"/>
                    </a:lnTo>
                    <a:lnTo>
                      <a:pt x="1420" y="1637"/>
                    </a:lnTo>
                    <a:lnTo>
                      <a:pt x="1313" y="1766"/>
                    </a:lnTo>
                    <a:lnTo>
                      <a:pt x="1311" y="1766"/>
                    </a:lnTo>
                    <a:lnTo>
                      <a:pt x="1303" y="1765"/>
                    </a:lnTo>
                    <a:lnTo>
                      <a:pt x="1293" y="1764"/>
                    </a:lnTo>
                    <a:lnTo>
                      <a:pt x="1279" y="1762"/>
                    </a:lnTo>
                    <a:lnTo>
                      <a:pt x="1260" y="1760"/>
                    </a:lnTo>
                    <a:lnTo>
                      <a:pt x="1238" y="1757"/>
                    </a:lnTo>
                    <a:lnTo>
                      <a:pt x="1213" y="1754"/>
                    </a:lnTo>
                    <a:lnTo>
                      <a:pt x="1184" y="1750"/>
                    </a:lnTo>
                    <a:lnTo>
                      <a:pt x="1153" y="1745"/>
                    </a:lnTo>
                    <a:lnTo>
                      <a:pt x="1118" y="1740"/>
                    </a:lnTo>
                    <a:lnTo>
                      <a:pt x="1081" y="1734"/>
                    </a:lnTo>
                    <a:lnTo>
                      <a:pt x="1042" y="1727"/>
                    </a:lnTo>
                    <a:lnTo>
                      <a:pt x="1000" y="1720"/>
                    </a:lnTo>
                    <a:lnTo>
                      <a:pt x="956" y="1712"/>
                    </a:lnTo>
                    <a:lnTo>
                      <a:pt x="910" y="1702"/>
                    </a:lnTo>
                    <a:lnTo>
                      <a:pt x="862" y="1692"/>
                    </a:lnTo>
                    <a:lnTo>
                      <a:pt x="813" y="1681"/>
                    </a:lnTo>
                    <a:lnTo>
                      <a:pt x="762" y="1669"/>
                    </a:lnTo>
                    <a:lnTo>
                      <a:pt x="710" y="1656"/>
                    </a:lnTo>
                    <a:lnTo>
                      <a:pt x="658" y="1643"/>
                    </a:lnTo>
                    <a:lnTo>
                      <a:pt x="604" y="1628"/>
                    </a:lnTo>
                    <a:lnTo>
                      <a:pt x="550" y="1612"/>
                    </a:lnTo>
                    <a:lnTo>
                      <a:pt x="496" y="1595"/>
                    </a:lnTo>
                    <a:lnTo>
                      <a:pt x="441" y="1578"/>
                    </a:lnTo>
                    <a:lnTo>
                      <a:pt x="386" y="1559"/>
                    </a:lnTo>
                    <a:lnTo>
                      <a:pt x="331" y="1539"/>
                    </a:lnTo>
                    <a:lnTo>
                      <a:pt x="277" y="1517"/>
                    </a:lnTo>
                    <a:lnTo>
                      <a:pt x="223" y="1494"/>
                    </a:lnTo>
                    <a:lnTo>
                      <a:pt x="170" y="1470"/>
                    </a:lnTo>
                    <a:lnTo>
                      <a:pt x="117" y="1446"/>
                    </a:lnTo>
                    <a:lnTo>
                      <a:pt x="67" y="1419"/>
                    </a:lnTo>
                    <a:lnTo>
                      <a:pt x="17" y="1392"/>
                    </a:lnTo>
                    <a:lnTo>
                      <a:pt x="16" y="1387"/>
                    </a:lnTo>
                    <a:lnTo>
                      <a:pt x="12" y="1373"/>
                    </a:lnTo>
                    <a:lnTo>
                      <a:pt x="7" y="1351"/>
                    </a:lnTo>
                    <a:lnTo>
                      <a:pt x="3" y="1326"/>
                    </a:lnTo>
                    <a:lnTo>
                      <a:pt x="0" y="1299"/>
                    </a:lnTo>
                    <a:lnTo>
                      <a:pt x="0" y="1271"/>
                    </a:lnTo>
                    <a:lnTo>
                      <a:pt x="3" y="1246"/>
                    </a:lnTo>
                    <a:lnTo>
                      <a:pt x="12" y="1224"/>
                    </a:lnTo>
                    <a:lnTo>
                      <a:pt x="384" y="895"/>
                    </a:lnTo>
                    <a:lnTo>
                      <a:pt x="383" y="892"/>
                    </a:lnTo>
                    <a:lnTo>
                      <a:pt x="382" y="883"/>
                    </a:lnTo>
                    <a:lnTo>
                      <a:pt x="382" y="868"/>
                    </a:lnTo>
                    <a:lnTo>
                      <a:pt x="386" y="850"/>
                    </a:lnTo>
                    <a:lnTo>
                      <a:pt x="394" y="828"/>
                    </a:lnTo>
                    <a:lnTo>
                      <a:pt x="409" y="805"/>
                    </a:lnTo>
                    <a:lnTo>
                      <a:pt x="431" y="780"/>
                    </a:lnTo>
                    <a:lnTo>
                      <a:pt x="464" y="755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9" name="Freeform 88"/>
              <p:cNvSpPr>
                <a:spLocks/>
              </p:cNvSpPr>
              <p:nvPr/>
            </p:nvSpPr>
            <p:spPr bwMode="auto">
              <a:xfrm>
                <a:off x="4898" y="1879"/>
                <a:ext cx="215" cy="166"/>
              </a:xfrm>
              <a:custGeom>
                <a:avLst/>
                <a:gdLst>
                  <a:gd name="T0" fmla="*/ 0 w 1079"/>
                  <a:gd name="T1" fmla="*/ 0 h 830"/>
                  <a:gd name="T2" fmla="*/ 0 w 1079"/>
                  <a:gd name="T3" fmla="*/ 0 h 830"/>
                  <a:gd name="T4" fmla="*/ 0 w 1079"/>
                  <a:gd name="T5" fmla="*/ 0 h 830"/>
                  <a:gd name="T6" fmla="*/ 0 w 1079"/>
                  <a:gd name="T7" fmla="*/ 0 h 830"/>
                  <a:gd name="T8" fmla="*/ 0 w 1079"/>
                  <a:gd name="T9" fmla="*/ 0 h 8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9"/>
                  <a:gd name="T16" fmla="*/ 0 h 830"/>
                  <a:gd name="T17" fmla="*/ 1079 w 1079"/>
                  <a:gd name="T18" fmla="*/ 830 h 8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9" h="830">
                    <a:moveTo>
                      <a:pt x="142" y="0"/>
                    </a:moveTo>
                    <a:lnTo>
                      <a:pt x="1079" y="191"/>
                    </a:lnTo>
                    <a:lnTo>
                      <a:pt x="926" y="830"/>
                    </a:lnTo>
                    <a:lnTo>
                      <a:pt x="0" y="614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0" name="Freeform 89"/>
              <p:cNvSpPr>
                <a:spLocks/>
              </p:cNvSpPr>
              <p:nvPr/>
            </p:nvSpPr>
            <p:spPr bwMode="auto">
              <a:xfrm>
                <a:off x="4912" y="1889"/>
                <a:ext cx="165" cy="66"/>
              </a:xfrm>
              <a:custGeom>
                <a:avLst/>
                <a:gdLst>
                  <a:gd name="T0" fmla="*/ 0 w 825"/>
                  <a:gd name="T1" fmla="*/ 0 h 327"/>
                  <a:gd name="T2" fmla="*/ 0 w 825"/>
                  <a:gd name="T3" fmla="*/ 0 h 327"/>
                  <a:gd name="T4" fmla="*/ 0 w 825"/>
                  <a:gd name="T5" fmla="*/ 0 h 327"/>
                  <a:gd name="T6" fmla="*/ 0 w 825"/>
                  <a:gd name="T7" fmla="*/ 0 h 327"/>
                  <a:gd name="T8" fmla="*/ 0 w 825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5"/>
                  <a:gd name="T16" fmla="*/ 0 h 327"/>
                  <a:gd name="T17" fmla="*/ 825 w 82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5" h="327">
                    <a:moveTo>
                      <a:pt x="97" y="0"/>
                    </a:moveTo>
                    <a:lnTo>
                      <a:pt x="825" y="137"/>
                    </a:lnTo>
                    <a:lnTo>
                      <a:pt x="173" y="97"/>
                    </a:lnTo>
                    <a:lnTo>
                      <a:pt x="0" y="327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1" name="Freeform 90"/>
              <p:cNvSpPr>
                <a:spLocks/>
              </p:cNvSpPr>
              <p:nvPr/>
            </p:nvSpPr>
            <p:spPr bwMode="auto">
              <a:xfrm>
                <a:off x="4858" y="2042"/>
                <a:ext cx="219" cy="60"/>
              </a:xfrm>
              <a:custGeom>
                <a:avLst/>
                <a:gdLst>
                  <a:gd name="T0" fmla="*/ 0 w 1092"/>
                  <a:gd name="T1" fmla="*/ 0 h 301"/>
                  <a:gd name="T2" fmla="*/ 0 w 1092"/>
                  <a:gd name="T3" fmla="*/ 0 h 301"/>
                  <a:gd name="T4" fmla="*/ 0 w 1092"/>
                  <a:gd name="T5" fmla="*/ 0 h 301"/>
                  <a:gd name="T6" fmla="*/ 0 w 1092"/>
                  <a:gd name="T7" fmla="*/ 0 h 301"/>
                  <a:gd name="T8" fmla="*/ 0 w 1092"/>
                  <a:gd name="T9" fmla="*/ 0 h 3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2"/>
                  <a:gd name="T16" fmla="*/ 0 h 301"/>
                  <a:gd name="T17" fmla="*/ 1092 w 1092"/>
                  <a:gd name="T18" fmla="*/ 301 h 3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2" h="301">
                    <a:moveTo>
                      <a:pt x="35" y="0"/>
                    </a:moveTo>
                    <a:lnTo>
                      <a:pt x="1092" y="256"/>
                    </a:lnTo>
                    <a:lnTo>
                      <a:pt x="1064" y="301"/>
                    </a:lnTo>
                    <a:lnTo>
                      <a:pt x="0" y="2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2" name="Freeform 91"/>
              <p:cNvSpPr>
                <a:spLocks/>
              </p:cNvSpPr>
              <p:nvPr/>
            </p:nvSpPr>
            <p:spPr bwMode="auto">
              <a:xfrm>
                <a:off x="4838" y="2059"/>
                <a:ext cx="219" cy="62"/>
              </a:xfrm>
              <a:custGeom>
                <a:avLst/>
                <a:gdLst>
                  <a:gd name="T0" fmla="*/ 0 w 1098"/>
                  <a:gd name="T1" fmla="*/ 0 h 306"/>
                  <a:gd name="T2" fmla="*/ 0 w 1098"/>
                  <a:gd name="T3" fmla="*/ 0 h 306"/>
                  <a:gd name="T4" fmla="*/ 0 w 1098"/>
                  <a:gd name="T5" fmla="*/ 0 h 306"/>
                  <a:gd name="T6" fmla="*/ 0 w 1098"/>
                  <a:gd name="T7" fmla="*/ 0 h 306"/>
                  <a:gd name="T8" fmla="*/ 0 w 1098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8"/>
                  <a:gd name="T16" fmla="*/ 0 h 306"/>
                  <a:gd name="T17" fmla="*/ 1098 w 1098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8" h="306">
                    <a:moveTo>
                      <a:pt x="40" y="0"/>
                    </a:moveTo>
                    <a:lnTo>
                      <a:pt x="1098" y="256"/>
                    </a:lnTo>
                    <a:lnTo>
                      <a:pt x="1064" y="306"/>
                    </a:lnTo>
                    <a:lnTo>
                      <a:pt x="0" y="3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3" name="Freeform 92"/>
              <p:cNvSpPr>
                <a:spLocks/>
              </p:cNvSpPr>
              <p:nvPr/>
            </p:nvSpPr>
            <p:spPr bwMode="auto">
              <a:xfrm>
                <a:off x="4819" y="2078"/>
                <a:ext cx="219" cy="62"/>
              </a:xfrm>
              <a:custGeom>
                <a:avLst/>
                <a:gdLst>
                  <a:gd name="T0" fmla="*/ 0 w 1098"/>
                  <a:gd name="T1" fmla="*/ 0 h 307"/>
                  <a:gd name="T2" fmla="*/ 0 w 1098"/>
                  <a:gd name="T3" fmla="*/ 0 h 307"/>
                  <a:gd name="T4" fmla="*/ 0 w 1098"/>
                  <a:gd name="T5" fmla="*/ 0 h 307"/>
                  <a:gd name="T6" fmla="*/ 0 w 1098"/>
                  <a:gd name="T7" fmla="*/ 0 h 307"/>
                  <a:gd name="T8" fmla="*/ 0 w 1098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8"/>
                  <a:gd name="T16" fmla="*/ 0 h 307"/>
                  <a:gd name="T17" fmla="*/ 1098 w 1098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8" h="307">
                    <a:moveTo>
                      <a:pt x="40" y="0"/>
                    </a:moveTo>
                    <a:lnTo>
                      <a:pt x="1098" y="257"/>
                    </a:lnTo>
                    <a:lnTo>
                      <a:pt x="1063" y="307"/>
                    </a:lnTo>
                    <a:lnTo>
                      <a:pt x="0" y="3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4" name="Freeform 93"/>
              <p:cNvSpPr>
                <a:spLocks/>
              </p:cNvSpPr>
              <p:nvPr/>
            </p:nvSpPr>
            <p:spPr bwMode="auto">
              <a:xfrm>
                <a:off x="4873" y="2116"/>
                <a:ext cx="33" cy="14"/>
              </a:xfrm>
              <a:custGeom>
                <a:avLst/>
                <a:gdLst>
                  <a:gd name="T0" fmla="*/ 0 w 165"/>
                  <a:gd name="T1" fmla="*/ 0 h 71"/>
                  <a:gd name="T2" fmla="*/ 0 w 165"/>
                  <a:gd name="T3" fmla="*/ 0 h 71"/>
                  <a:gd name="T4" fmla="*/ 0 w 165"/>
                  <a:gd name="T5" fmla="*/ 0 h 71"/>
                  <a:gd name="T6" fmla="*/ 0 w 165"/>
                  <a:gd name="T7" fmla="*/ 0 h 71"/>
                  <a:gd name="T8" fmla="*/ 0 w 165"/>
                  <a:gd name="T9" fmla="*/ 0 h 71"/>
                  <a:gd name="T10" fmla="*/ 0 w 165"/>
                  <a:gd name="T11" fmla="*/ 0 h 71"/>
                  <a:gd name="T12" fmla="*/ 0 w 165"/>
                  <a:gd name="T13" fmla="*/ 0 h 71"/>
                  <a:gd name="T14" fmla="*/ 0 w 165"/>
                  <a:gd name="T15" fmla="*/ 0 h 71"/>
                  <a:gd name="T16" fmla="*/ 0 w 165"/>
                  <a:gd name="T17" fmla="*/ 0 h 71"/>
                  <a:gd name="T18" fmla="*/ 0 w 165"/>
                  <a:gd name="T19" fmla="*/ 0 h 71"/>
                  <a:gd name="T20" fmla="*/ 0 w 165"/>
                  <a:gd name="T21" fmla="*/ 0 h 71"/>
                  <a:gd name="T22" fmla="*/ 0 w 165"/>
                  <a:gd name="T23" fmla="*/ 0 h 71"/>
                  <a:gd name="T24" fmla="*/ 0 w 165"/>
                  <a:gd name="T25" fmla="*/ 0 h 71"/>
                  <a:gd name="T26" fmla="*/ 0 w 165"/>
                  <a:gd name="T27" fmla="*/ 0 h 71"/>
                  <a:gd name="T28" fmla="*/ 0 w 165"/>
                  <a:gd name="T29" fmla="*/ 0 h 71"/>
                  <a:gd name="T30" fmla="*/ 0 w 165"/>
                  <a:gd name="T31" fmla="*/ 0 h 71"/>
                  <a:gd name="T32" fmla="*/ 0 w 165"/>
                  <a:gd name="T33" fmla="*/ 0 h 71"/>
                  <a:gd name="T34" fmla="*/ 0 w 165"/>
                  <a:gd name="T35" fmla="*/ 0 h 71"/>
                  <a:gd name="T36" fmla="*/ 0 w 165"/>
                  <a:gd name="T37" fmla="*/ 0 h 71"/>
                  <a:gd name="T38" fmla="*/ 0 w 165"/>
                  <a:gd name="T39" fmla="*/ 0 h 71"/>
                  <a:gd name="T40" fmla="*/ 0 w 165"/>
                  <a:gd name="T41" fmla="*/ 0 h 71"/>
                  <a:gd name="T42" fmla="*/ 0 w 165"/>
                  <a:gd name="T43" fmla="*/ 0 h 71"/>
                  <a:gd name="T44" fmla="*/ 0 w 165"/>
                  <a:gd name="T45" fmla="*/ 0 h 71"/>
                  <a:gd name="T46" fmla="*/ 0 w 165"/>
                  <a:gd name="T47" fmla="*/ 0 h 71"/>
                  <a:gd name="T48" fmla="*/ 0 w 165"/>
                  <a:gd name="T49" fmla="*/ 0 h 71"/>
                  <a:gd name="T50" fmla="*/ 0 w 165"/>
                  <a:gd name="T51" fmla="*/ 0 h 71"/>
                  <a:gd name="T52" fmla="*/ 0 w 165"/>
                  <a:gd name="T53" fmla="*/ 0 h 71"/>
                  <a:gd name="T54" fmla="*/ 0 w 165"/>
                  <a:gd name="T55" fmla="*/ 0 h 71"/>
                  <a:gd name="T56" fmla="*/ 0 w 165"/>
                  <a:gd name="T57" fmla="*/ 0 h 71"/>
                  <a:gd name="T58" fmla="*/ 0 w 165"/>
                  <a:gd name="T59" fmla="*/ 0 h 71"/>
                  <a:gd name="T60" fmla="*/ 0 w 165"/>
                  <a:gd name="T61" fmla="*/ 0 h 71"/>
                  <a:gd name="T62" fmla="*/ 0 w 165"/>
                  <a:gd name="T63" fmla="*/ 0 h 71"/>
                  <a:gd name="T64" fmla="*/ 0 w 165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5"/>
                  <a:gd name="T100" fmla="*/ 0 h 71"/>
                  <a:gd name="T101" fmla="*/ 165 w 165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5" h="71">
                    <a:moveTo>
                      <a:pt x="15" y="1"/>
                    </a:moveTo>
                    <a:lnTo>
                      <a:pt x="20" y="1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78" y="2"/>
                    </a:lnTo>
                    <a:lnTo>
                      <a:pt x="103" y="7"/>
                    </a:lnTo>
                    <a:lnTo>
                      <a:pt x="128" y="16"/>
                    </a:lnTo>
                    <a:lnTo>
                      <a:pt x="149" y="30"/>
                    </a:lnTo>
                    <a:lnTo>
                      <a:pt x="165" y="50"/>
                    </a:lnTo>
                    <a:lnTo>
                      <a:pt x="165" y="51"/>
                    </a:lnTo>
                    <a:lnTo>
                      <a:pt x="165" y="55"/>
                    </a:lnTo>
                    <a:lnTo>
                      <a:pt x="164" y="61"/>
                    </a:lnTo>
                    <a:lnTo>
                      <a:pt x="161" y="66"/>
                    </a:lnTo>
                    <a:lnTo>
                      <a:pt x="156" y="70"/>
                    </a:lnTo>
                    <a:lnTo>
                      <a:pt x="149" y="71"/>
                    </a:lnTo>
                    <a:lnTo>
                      <a:pt x="138" y="70"/>
                    </a:lnTo>
                    <a:lnTo>
                      <a:pt x="124" y="64"/>
                    </a:lnTo>
                    <a:lnTo>
                      <a:pt x="124" y="62"/>
                    </a:lnTo>
                    <a:lnTo>
                      <a:pt x="123" y="57"/>
                    </a:lnTo>
                    <a:lnTo>
                      <a:pt x="120" y="51"/>
                    </a:lnTo>
                    <a:lnTo>
                      <a:pt x="113" y="44"/>
                    </a:lnTo>
                    <a:lnTo>
                      <a:pt x="100" y="37"/>
                    </a:lnTo>
                    <a:lnTo>
                      <a:pt x="81" y="31"/>
                    </a:lnTo>
                    <a:lnTo>
                      <a:pt x="55" y="28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3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5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5" name="Freeform 94"/>
              <p:cNvSpPr>
                <a:spLocks/>
              </p:cNvSpPr>
              <p:nvPr/>
            </p:nvSpPr>
            <p:spPr bwMode="auto">
              <a:xfrm>
                <a:off x="4875" y="2126"/>
                <a:ext cx="19" cy="11"/>
              </a:xfrm>
              <a:custGeom>
                <a:avLst/>
                <a:gdLst>
                  <a:gd name="T0" fmla="*/ 0 w 92"/>
                  <a:gd name="T1" fmla="*/ 0 h 57"/>
                  <a:gd name="T2" fmla="*/ 0 w 92"/>
                  <a:gd name="T3" fmla="*/ 0 h 57"/>
                  <a:gd name="T4" fmla="*/ 0 w 92"/>
                  <a:gd name="T5" fmla="*/ 0 h 57"/>
                  <a:gd name="T6" fmla="*/ 0 w 92"/>
                  <a:gd name="T7" fmla="*/ 0 h 57"/>
                  <a:gd name="T8" fmla="*/ 0 w 92"/>
                  <a:gd name="T9" fmla="*/ 0 h 57"/>
                  <a:gd name="T10" fmla="*/ 0 w 92"/>
                  <a:gd name="T11" fmla="*/ 0 h 57"/>
                  <a:gd name="T12" fmla="*/ 0 w 92"/>
                  <a:gd name="T13" fmla="*/ 0 h 57"/>
                  <a:gd name="T14" fmla="*/ 0 w 92"/>
                  <a:gd name="T15" fmla="*/ 0 h 57"/>
                  <a:gd name="T16" fmla="*/ 0 w 92"/>
                  <a:gd name="T17" fmla="*/ 0 h 57"/>
                  <a:gd name="T18" fmla="*/ 0 w 92"/>
                  <a:gd name="T19" fmla="*/ 0 h 57"/>
                  <a:gd name="T20" fmla="*/ 0 w 92"/>
                  <a:gd name="T21" fmla="*/ 0 h 57"/>
                  <a:gd name="T22" fmla="*/ 0 w 92"/>
                  <a:gd name="T23" fmla="*/ 0 h 57"/>
                  <a:gd name="T24" fmla="*/ 0 w 92"/>
                  <a:gd name="T25" fmla="*/ 0 h 57"/>
                  <a:gd name="T26" fmla="*/ 0 w 92"/>
                  <a:gd name="T27" fmla="*/ 0 h 57"/>
                  <a:gd name="T28" fmla="*/ 0 w 92"/>
                  <a:gd name="T29" fmla="*/ 0 h 57"/>
                  <a:gd name="T30" fmla="*/ 0 w 92"/>
                  <a:gd name="T31" fmla="*/ 0 h 57"/>
                  <a:gd name="T32" fmla="*/ 0 w 92"/>
                  <a:gd name="T33" fmla="*/ 0 h 57"/>
                  <a:gd name="T34" fmla="*/ 0 w 92"/>
                  <a:gd name="T35" fmla="*/ 0 h 57"/>
                  <a:gd name="T36" fmla="*/ 0 w 92"/>
                  <a:gd name="T37" fmla="*/ 0 h 57"/>
                  <a:gd name="T38" fmla="*/ 0 w 92"/>
                  <a:gd name="T39" fmla="*/ 0 h 57"/>
                  <a:gd name="T40" fmla="*/ 0 w 92"/>
                  <a:gd name="T41" fmla="*/ 0 h 57"/>
                  <a:gd name="T42" fmla="*/ 0 w 92"/>
                  <a:gd name="T43" fmla="*/ 0 h 57"/>
                  <a:gd name="T44" fmla="*/ 0 w 92"/>
                  <a:gd name="T45" fmla="*/ 0 h 57"/>
                  <a:gd name="T46" fmla="*/ 0 w 92"/>
                  <a:gd name="T47" fmla="*/ 0 h 57"/>
                  <a:gd name="T48" fmla="*/ 0 w 92"/>
                  <a:gd name="T49" fmla="*/ 0 h 57"/>
                  <a:gd name="T50" fmla="*/ 0 w 92"/>
                  <a:gd name="T51" fmla="*/ 0 h 57"/>
                  <a:gd name="T52" fmla="*/ 0 w 92"/>
                  <a:gd name="T53" fmla="*/ 0 h 57"/>
                  <a:gd name="T54" fmla="*/ 0 w 92"/>
                  <a:gd name="T55" fmla="*/ 0 h 57"/>
                  <a:gd name="T56" fmla="*/ 0 w 92"/>
                  <a:gd name="T57" fmla="*/ 0 h 57"/>
                  <a:gd name="T58" fmla="*/ 0 w 92"/>
                  <a:gd name="T59" fmla="*/ 0 h 57"/>
                  <a:gd name="T60" fmla="*/ 0 w 92"/>
                  <a:gd name="T61" fmla="*/ 0 h 57"/>
                  <a:gd name="T62" fmla="*/ 0 w 92"/>
                  <a:gd name="T63" fmla="*/ 0 h 57"/>
                  <a:gd name="T64" fmla="*/ 0 w 92"/>
                  <a:gd name="T65" fmla="*/ 0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57"/>
                  <a:gd name="T101" fmla="*/ 92 w 92"/>
                  <a:gd name="T102" fmla="*/ 57 h 5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57">
                    <a:moveTo>
                      <a:pt x="37" y="53"/>
                    </a:moveTo>
                    <a:lnTo>
                      <a:pt x="47" y="55"/>
                    </a:lnTo>
                    <a:lnTo>
                      <a:pt x="56" y="57"/>
                    </a:lnTo>
                    <a:lnTo>
                      <a:pt x="64" y="57"/>
                    </a:lnTo>
                    <a:lnTo>
                      <a:pt x="72" y="57"/>
                    </a:lnTo>
                    <a:lnTo>
                      <a:pt x="79" y="55"/>
                    </a:lnTo>
                    <a:lnTo>
                      <a:pt x="84" y="52"/>
                    </a:lnTo>
                    <a:lnTo>
                      <a:pt x="88" y="49"/>
                    </a:lnTo>
                    <a:lnTo>
                      <a:pt x="91" y="44"/>
                    </a:lnTo>
                    <a:lnTo>
                      <a:pt x="92" y="39"/>
                    </a:lnTo>
                    <a:lnTo>
                      <a:pt x="91" y="34"/>
                    </a:lnTo>
                    <a:lnTo>
                      <a:pt x="88" y="28"/>
                    </a:lnTo>
                    <a:lnTo>
                      <a:pt x="84" y="23"/>
                    </a:lnTo>
                    <a:lnTo>
                      <a:pt x="78" y="18"/>
                    </a:lnTo>
                    <a:lnTo>
                      <a:pt x="71" y="13"/>
                    </a:lnTo>
                    <a:lnTo>
                      <a:pt x="64" y="8"/>
                    </a:lnTo>
                    <a:lnTo>
                      <a:pt x="55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20" y="1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9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4" y="30"/>
                    </a:lnTo>
                    <a:lnTo>
                      <a:pt x="8" y="35"/>
                    </a:lnTo>
                    <a:lnTo>
                      <a:pt x="14" y="40"/>
                    </a:lnTo>
                    <a:lnTo>
                      <a:pt x="21" y="45"/>
                    </a:lnTo>
                    <a:lnTo>
                      <a:pt x="28" y="49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6" name="Freeform 95"/>
              <p:cNvSpPr>
                <a:spLocks/>
              </p:cNvSpPr>
              <p:nvPr/>
            </p:nvSpPr>
            <p:spPr bwMode="auto">
              <a:xfrm>
                <a:off x="4782" y="2105"/>
                <a:ext cx="255" cy="94"/>
              </a:xfrm>
              <a:custGeom>
                <a:avLst/>
                <a:gdLst>
                  <a:gd name="T0" fmla="*/ 0 w 1275"/>
                  <a:gd name="T1" fmla="*/ 0 h 469"/>
                  <a:gd name="T2" fmla="*/ 0 w 1275"/>
                  <a:gd name="T3" fmla="*/ 0 h 469"/>
                  <a:gd name="T4" fmla="*/ 0 w 1275"/>
                  <a:gd name="T5" fmla="*/ 0 h 469"/>
                  <a:gd name="T6" fmla="*/ 0 w 1275"/>
                  <a:gd name="T7" fmla="*/ 0 h 469"/>
                  <a:gd name="T8" fmla="*/ 0 w 1275"/>
                  <a:gd name="T9" fmla="*/ 0 h 469"/>
                  <a:gd name="T10" fmla="*/ 0 w 1275"/>
                  <a:gd name="T11" fmla="*/ 0 h 469"/>
                  <a:gd name="T12" fmla="*/ 0 w 1275"/>
                  <a:gd name="T13" fmla="*/ 0 h 469"/>
                  <a:gd name="T14" fmla="*/ 0 w 1275"/>
                  <a:gd name="T15" fmla="*/ 0 h 469"/>
                  <a:gd name="T16" fmla="*/ 0 w 1275"/>
                  <a:gd name="T17" fmla="*/ 0 h 469"/>
                  <a:gd name="T18" fmla="*/ 0 w 1275"/>
                  <a:gd name="T19" fmla="*/ 0 h 469"/>
                  <a:gd name="T20" fmla="*/ 0 w 1275"/>
                  <a:gd name="T21" fmla="*/ 0 h 469"/>
                  <a:gd name="T22" fmla="*/ 0 w 1275"/>
                  <a:gd name="T23" fmla="*/ 0 h 469"/>
                  <a:gd name="T24" fmla="*/ 0 w 1275"/>
                  <a:gd name="T25" fmla="*/ 0 h 469"/>
                  <a:gd name="T26" fmla="*/ 0 w 1275"/>
                  <a:gd name="T27" fmla="*/ 0 h 469"/>
                  <a:gd name="T28" fmla="*/ 0 w 1275"/>
                  <a:gd name="T29" fmla="*/ 0 h 469"/>
                  <a:gd name="T30" fmla="*/ 0 w 1275"/>
                  <a:gd name="T31" fmla="*/ 0 h 469"/>
                  <a:gd name="T32" fmla="*/ 0 w 1275"/>
                  <a:gd name="T33" fmla="*/ 0 h 469"/>
                  <a:gd name="T34" fmla="*/ 0 w 1275"/>
                  <a:gd name="T35" fmla="*/ 0 h 469"/>
                  <a:gd name="T36" fmla="*/ 0 w 1275"/>
                  <a:gd name="T37" fmla="*/ 0 h 469"/>
                  <a:gd name="T38" fmla="*/ 0 w 1275"/>
                  <a:gd name="T39" fmla="*/ 0 h 469"/>
                  <a:gd name="T40" fmla="*/ 0 w 1275"/>
                  <a:gd name="T41" fmla="*/ 0 h 469"/>
                  <a:gd name="T42" fmla="*/ 0 w 1275"/>
                  <a:gd name="T43" fmla="*/ 0 h 469"/>
                  <a:gd name="T44" fmla="*/ 0 w 1275"/>
                  <a:gd name="T45" fmla="*/ 0 h 469"/>
                  <a:gd name="T46" fmla="*/ 0 w 1275"/>
                  <a:gd name="T47" fmla="*/ 0 h 469"/>
                  <a:gd name="T48" fmla="*/ 0 w 1275"/>
                  <a:gd name="T49" fmla="*/ 0 h 469"/>
                  <a:gd name="T50" fmla="*/ 0 w 1275"/>
                  <a:gd name="T51" fmla="*/ 0 h 469"/>
                  <a:gd name="T52" fmla="*/ 0 w 1275"/>
                  <a:gd name="T53" fmla="*/ 0 h 469"/>
                  <a:gd name="T54" fmla="*/ 0 w 1275"/>
                  <a:gd name="T55" fmla="*/ 0 h 469"/>
                  <a:gd name="T56" fmla="*/ 0 w 1275"/>
                  <a:gd name="T57" fmla="*/ 0 h 469"/>
                  <a:gd name="T58" fmla="*/ 0 w 1275"/>
                  <a:gd name="T59" fmla="*/ 0 h 469"/>
                  <a:gd name="T60" fmla="*/ 0 w 1275"/>
                  <a:gd name="T61" fmla="*/ 0 h 469"/>
                  <a:gd name="T62" fmla="*/ 0 w 1275"/>
                  <a:gd name="T63" fmla="*/ 0 h 469"/>
                  <a:gd name="T64" fmla="*/ 0 w 1275"/>
                  <a:gd name="T65" fmla="*/ 0 h 469"/>
                  <a:gd name="T66" fmla="*/ 0 w 1275"/>
                  <a:gd name="T67" fmla="*/ 0 h 469"/>
                  <a:gd name="T68" fmla="*/ 0 w 1275"/>
                  <a:gd name="T69" fmla="*/ 0 h 469"/>
                  <a:gd name="T70" fmla="*/ 0 w 1275"/>
                  <a:gd name="T71" fmla="*/ 0 h 469"/>
                  <a:gd name="T72" fmla="*/ 0 w 1275"/>
                  <a:gd name="T73" fmla="*/ 0 h 469"/>
                  <a:gd name="T74" fmla="*/ 0 w 1275"/>
                  <a:gd name="T75" fmla="*/ 0 h 469"/>
                  <a:gd name="T76" fmla="*/ 0 w 1275"/>
                  <a:gd name="T77" fmla="*/ 0 h 469"/>
                  <a:gd name="T78" fmla="*/ 0 w 1275"/>
                  <a:gd name="T79" fmla="*/ 0 h 4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75"/>
                  <a:gd name="T121" fmla="*/ 0 h 469"/>
                  <a:gd name="T122" fmla="*/ 1275 w 1275"/>
                  <a:gd name="T123" fmla="*/ 469 h 46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75" h="469">
                    <a:moveTo>
                      <a:pt x="1274" y="363"/>
                    </a:moveTo>
                    <a:lnTo>
                      <a:pt x="1272" y="363"/>
                    </a:lnTo>
                    <a:lnTo>
                      <a:pt x="1264" y="362"/>
                    </a:lnTo>
                    <a:lnTo>
                      <a:pt x="1254" y="361"/>
                    </a:lnTo>
                    <a:lnTo>
                      <a:pt x="1240" y="359"/>
                    </a:lnTo>
                    <a:lnTo>
                      <a:pt x="1222" y="357"/>
                    </a:lnTo>
                    <a:lnTo>
                      <a:pt x="1199" y="354"/>
                    </a:lnTo>
                    <a:lnTo>
                      <a:pt x="1174" y="351"/>
                    </a:lnTo>
                    <a:lnTo>
                      <a:pt x="1146" y="347"/>
                    </a:lnTo>
                    <a:lnTo>
                      <a:pt x="1115" y="342"/>
                    </a:lnTo>
                    <a:lnTo>
                      <a:pt x="1080" y="336"/>
                    </a:lnTo>
                    <a:lnTo>
                      <a:pt x="1043" y="330"/>
                    </a:lnTo>
                    <a:lnTo>
                      <a:pt x="1005" y="324"/>
                    </a:lnTo>
                    <a:lnTo>
                      <a:pt x="963" y="316"/>
                    </a:lnTo>
                    <a:lnTo>
                      <a:pt x="919" y="308"/>
                    </a:lnTo>
                    <a:lnTo>
                      <a:pt x="874" y="299"/>
                    </a:lnTo>
                    <a:lnTo>
                      <a:pt x="827" y="289"/>
                    </a:lnTo>
                    <a:lnTo>
                      <a:pt x="779" y="278"/>
                    </a:lnTo>
                    <a:lnTo>
                      <a:pt x="730" y="266"/>
                    </a:lnTo>
                    <a:lnTo>
                      <a:pt x="679" y="253"/>
                    </a:lnTo>
                    <a:lnTo>
                      <a:pt x="627" y="240"/>
                    </a:lnTo>
                    <a:lnTo>
                      <a:pt x="575" y="226"/>
                    </a:lnTo>
                    <a:lnTo>
                      <a:pt x="522" y="211"/>
                    </a:lnTo>
                    <a:lnTo>
                      <a:pt x="469" y="194"/>
                    </a:lnTo>
                    <a:lnTo>
                      <a:pt x="416" y="177"/>
                    </a:lnTo>
                    <a:lnTo>
                      <a:pt x="362" y="159"/>
                    </a:lnTo>
                    <a:lnTo>
                      <a:pt x="309" y="140"/>
                    </a:lnTo>
                    <a:lnTo>
                      <a:pt x="257" y="119"/>
                    </a:lnTo>
                    <a:lnTo>
                      <a:pt x="205" y="97"/>
                    </a:lnTo>
                    <a:lnTo>
                      <a:pt x="154" y="75"/>
                    </a:lnTo>
                    <a:lnTo>
                      <a:pt x="104" y="51"/>
                    </a:lnTo>
                    <a:lnTo>
                      <a:pt x="55" y="26"/>
                    </a:lnTo>
                    <a:lnTo>
                      <a:pt x="7" y="0"/>
                    </a:lnTo>
                    <a:lnTo>
                      <a:pt x="6" y="4"/>
                    </a:lnTo>
                    <a:lnTo>
                      <a:pt x="4" y="14"/>
                    </a:lnTo>
                    <a:lnTo>
                      <a:pt x="2" y="30"/>
                    </a:lnTo>
                    <a:lnTo>
                      <a:pt x="0" y="49"/>
                    </a:lnTo>
                    <a:lnTo>
                      <a:pt x="0" y="70"/>
                    </a:lnTo>
                    <a:lnTo>
                      <a:pt x="2" y="91"/>
                    </a:lnTo>
                    <a:lnTo>
                      <a:pt x="8" y="111"/>
                    </a:lnTo>
                    <a:lnTo>
                      <a:pt x="18" y="128"/>
                    </a:lnTo>
                    <a:lnTo>
                      <a:pt x="19" y="129"/>
                    </a:lnTo>
                    <a:lnTo>
                      <a:pt x="23" y="131"/>
                    </a:lnTo>
                    <a:lnTo>
                      <a:pt x="29" y="134"/>
                    </a:lnTo>
                    <a:lnTo>
                      <a:pt x="37" y="138"/>
                    </a:lnTo>
                    <a:lnTo>
                      <a:pt x="47" y="144"/>
                    </a:lnTo>
                    <a:lnTo>
                      <a:pt x="59" y="151"/>
                    </a:lnTo>
                    <a:lnTo>
                      <a:pt x="75" y="158"/>
                    </a:lnTo>
                    <a:lnTo>
                      <a:pt x="92" y="167"/>
                    </a:lnTo>
                    <a:lnTo>
                      <a:pt x="111" y="176"/>
                    </a:lnTo>
                    <a:lnTo>
                      <a:pt x="134" y="186"/>
                    </a:lnTo>
                    <a:lnTo>
                      <a:pt x="158" y="197"/>
                    </a:lnTo>
                    <a:lnTo>
                      <a:pt x="185" y="209"/>
                    </a:lnTo>
                    <a:lnTo>
                      <a:pt x="214" y="221"/>
                    </a:lnTo>
                    <a:lnTo>
                      <a:pt x="246" y="234"/>
                    </a:lnTo>
                    <a:lnTo>
                      <a:pt x="279" y="247"/>
                    </a:lnTo>
                    <a:lnTo>
                      <a:pt x="316" y="260"/>
                    </a:lnTo>
                    <a:lnTo>
                      <a:pt x="356" y="275"/>
                    </a:lnTo>
                    <a:lnTo>
                      <a:pt x="396" y="289"/>
                    </a:lnTo>
                    <a:lnTo>
                      <a:pt x="440" y="303"/>
                    </a:lnTo>
                    <a:lnTo>
                      <a:pt x="487" y="317"/>
                    </a:lnTo>
                    <a:lnTo>
                      <a:pt x="536" y="331"/>
                    </a:lnTo>
                    <a:lnTo>
                      <a:pt x="588" y="345"/>
                    </a:lnTo>
                    <a:lnTo>
                      <a:pt x="642" y="359"/>
                    </a:lnTo>
                    <a:lnTo>
                      <a:pt x="698" y="373"/>
                    </a:lnTo>
                    <a:lnTo>
                      <a:pt x="758" y="386"/>
                    </a:lnTo>
                    <a:lnTo>
                      <a:pt x="819" y="400"/>
                    </a:lnTo>
                    <a:lnTo>
                      <a:pt x="883" y="412"/>
                    </a:lnTo>
                    <a:lnTo>
                      <a:pt x="951" y="425"/>
                    </a:lnTo>
                    <a:lnTo>
                      <a:pt x="1020" y="438"/>
                    </a:lnTo>
                    <a:lnTo>
                      <a:pt x="1092" y="449"/>
                    </a:lnTo>
                    <a:lnTo>
                      <a:pt x="1168" y="459"/>
                    </a:lnTo>
                    <a:lnTo>
                      <a:pt x="1245" y="469"/>
                    </a:lnTo>
                    <a:lnTo>
                      <a:pt x="1246" y="467"/>
                    </a:lnTo>
                    <a:lnTo>
                      <a:pt x="1250" y="461"/>
                    </a:lnTo>
                    <a:lnTo>
                      <a:pt x="1255" y="452"/>
                    </a:lnTo>
                    <a:lnTo>
                      <a:pt x="1261" y="439"/>
                    </a:lnTo>
                    <a:lnTo>
                      <a:pt x="1268" y="423"/>
                    </a:lnTo>
                    <a:lnTo>
                      <a:pt x="1272" y="405"/>
                    </a:lnTo>
                    <a:lnTo>
                      <a:pt x="1275" y="385"/>
                    </a:lnTo>
                    <a:lnTo>
                      <a:pt x="1274" y="363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7" name="Freeform 96"/>
              <p:cNvSpPr>
                <a:spLocks/>
              </p:cNvSpPr>
              <p:nvPr/>
            </p:nvSpPr>
            <p:spPr bwMode="auto">
              <a:xfrm>
                <a:off x="4880" y="2014"/>
                <a:ext cx="29" cy="21"/>
              </a:xfrm>
              <a:custGeom>
                <a:avLst/>
                <a:gdLst>
                  <a:gd name="T0" fmla="*/ 0 w 148"/>
                  <a:gd name="T1" fmla="*/ 0 h 107"/>
                  <a:gd name="T2" fmla="*/ 0 w 148"/>
                  <a:gd name="T3" fmla="*/ 0 h 107"/>
                  <a:gd name="T4" fmla="*/ 0 w 148"/>
                  <a:gd name="T5" fmla="*/ 0 h 107"/>
                  <a:gd name="T6" fmla="*/ 0 w 148"/>
                  <a:gd name="T7" fmla="*/ 0 h 107"/>
                  <a:gd name="T8" fmla="*/ 0 w 148"/>
                  <a:gd name="T9" fmla="*/ 0 h 107"/>
                  <a:gd name="T10" fmla="*/ 0 w 148"/>
                  <a:gd name="T11" fmla="*/ 0 h 107"/>
                  <a:gd name="T12" fmla="*/ 0 w 148"/>
                  <a:gd name="T13" fmla="*/ 0 h 107"/>
                  <a:gd name="T14" fmla="*/ 0 w 148"/>
                  <a:gd name="T15" fmla="*/ 0 h 107"/>
                  <a:gd name="T16" fmla="*/ 0 w 148"/>
                  <a:gd name="T17" fmla="*/ 0 h 107"/>
                  <a:gd name="T18" fmla="*/ 0 w 148"/>
                  <a:gd name="T19" fmla="*/ 0 h 107"/>
                  <a:gd name="T20" fmla="*/ 0 w 148"/>
                  <a:gd name="T21" fmla="*/ 0 h 107"/>
                  <a:gd name="T22" fmla="*/ 0 w 148"/>
                  <a:gd name="T23" fmla="*/ 0 h 107"/>
                  <a:gd name="T24" fmla="*/ 0 w 148"/>
                  <a:gd name="T25" fmla="*/ 0 h 107"/>
                  <a:gd name="T26" fmla="*/ 0 w 148"/>
                  <a:gd name="T27" fmla="*/ 0 h 107"/>
                  <a:gd name="T28" fmla="*/ 0 w 148"/>
                  <a:gd name="T29" fmla="*/ 0 h 107"/>
                  <a:gd name="T30" fmla="*/ 0 w 148"/>
                  <a:gd name="T31" fmla="*/ 0 h 107"/>
                  <a:gd name="T32" fmla="*/ 0 w 148"/>
                  <a:gd name="T33" fmla="*/ 0 h 107"/>
                  <a:gd name="T34" fmla="*/ 0 w 148"/>
                  <a:gd name="T35" fmla="*/ 0 h 107"/>
                  <a:gd name="T36" fmla="*/ 0 w 148"/>
                  <a:gd name="T37" fmla="*/ 0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8"/>
                  <a:gd name="T58" fmla="*/ 0 h 107"/>
                  <a:gd name="T59" fmla="*/ 148 w 148"/>
                  <a:gd name="T60" fmla="*/ 107 h 1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8" h="107">
                    <a:moveTo>
                      <a:pt x="46" y="0"/>
                    </a:moveTo>
                    <a:lnTo>
                      <a:pt x="43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5" y="13"/>
                    </a:lnTo>
                    <a:lnTo>
                      <a:pt x="6" y="23"/>
                    </a:lnTo>
                    <a:lnTo>
                      <a:pt x="1" y="38"/>
                    </a:lnTo>
                    <a:lnTo>
                      <a:pt x="0" y="57"/>
                    </a:lnTo>
                    <a:lnTo>
                      <a:pt x="6" y="83"/>
                    </a:lnTo>
                    <a:lnTo>
                      <a:pt x="86" y="107"/>
                    </a:lnTo>
                    <a:lnTo>
                      <a:pt x="85" y="102"/>
                    </a:lnTo>
                    <a:lnTo>
                      <a:pt x="85" y="91"/>
                    </a:lnTo>
                    <a:lnTo>
                      <a:pt x="85" y="74"/>
                    </a:lnTo>
                    <a:lnTo>
                      <a:pt x="88" y="56"/>
                    </a:lnTo>
                    <a:lnTo>
                      <a:pt x="94" y="39"/>
                    </a:lnTo>
                    <a:lnTo>
                      <a:pt x="105" y="26"/>
                    </a:lnTo>
                    <a:lnTo>
                      <a:pt x="122" y="19"/>
                    </a:lnTo>
                    <a:lnTo>
                      <a:pt x="148" y="2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8" name="Freeform 97"/>
              <p:cNvSpPr>
                <a:spLocks/>
              </p:cNvSpPr>
              <p:nvPr/>
            </p:nvSpPr>
            <p:spPr bwMode="auto">
              <a:xfrm>
                <a:off x="5047" y="2053"/>
                <a:ext cx="30" cy="21"/>
              </a:xfrm>
              <a:custGeom>
                <a:avLst/>
                <a:gdLst>
                  <a:gd name="T0" fmla="*/ 0 w 147"/>
                  <a:gd name="T1" fmla="*/ 0 h 106"/>
                  <a:gd name="T2" fmla="*/ 0 w 147"/>
                  <a:gd name="T3" fmla="*/ 0 h 106"/>
                  <a:gd name="T4" fmla="*/ 0 w 147"/>
                  <a:gd name="T5" fmla="*/ 0 h 106"/>
                  <a:gd name="T6" fmla="*/ 0 w 147"/>
                  <a:gd name="T7" fmla="*/ 0 h 106"/>
                  <a:gd name="T8" fmla="*/ 0 w 147"/>
                  <a:gd name="T9" fmla="*/ 0 h 106"/>
                  <a:gd name="T10" fmla="*/ 0 w 147"/>
                  <a:gd name="T11" fmla="*/ 0 h 106"/>
                  <a:gd name="T12" fmla="*/ 0 w 147"/>
                  <a:gd name="T13" fmla="*/ 0 h 106"/>
                  <a:gd name="T14" fmla="*/ 0 w 147"/>
                  <a:gd name="T15" fmla="*/ 0 h 106"/>
                  <a:gd name="T16" fmla="*/ 0 w 147"/>
                  <a:gd name="T17" fmla="*/ 0 h 106"/>
                  <a:gd name="T18" fmla="*/ 0 w 147"/>
                  <a:gd name="T19" fmla="*/ 0 h 106"/>
                  <a:gd name="T20" fmla="*/ 0 w 147"/>
                  <a:gd name="T21" fmla="*/ 0 h 106"/>
                  <a:gd name="T22" fmla="*/ 0 w 147"/>
                  <a:gd name="T23" fmla="*/ 0 h 106"/>
                  <a:gd name="T24" fmla="*/ 0 w 147"/>
                  <a:gd name="T25" fmla="*/ 0 h 106"/>
                  <a:gd name="T26" fmla="*/ 0 w 147"/>
                  <a:gd name="T27" fmla="*/ 0 h 106"/>
                  <a:gd name="T28" fmla="*/ 0 w 147"/>
                  <a:gd name="T29" fmla="*/ 0 h 106"/>
                  <a:gd name="T30" fmla="*/ 0 w 147"/>
                  <a:gd name="T31" fmla="*/ 0 h 106"/>
                  <a:gd name="T32" fmla="*/ 0 w 147"/>
                  <a:gd name="T33" fmla="*/ 0 h 106"/>
                  <a:gd name="T34" fmla="*/ 0 w 147"/>
                  <a:gd name="T35" fmla="*/ 0 h 106"/>
                  <a:gd name="T36" fmla="*/ 0 w 147"/>
                  <a:gd name="T37" fmla="*/ 0 h 1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7"/>
                  <a:gd name="T58" fmla="*/ 0 h 106"/>
                  <a:gd name="T59" fmla="*/ 147 w 147"/>
                  <a:gd name="T60" fmla="*/ 106 h 1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7" h="106">
                    <a:moveTo>
                      <a:pt x="45" y="0"/>
                    </a:moveTo>
                    <a:lnTo>
                      <a:pt x="42" y="0"/>
                    </a:lnTo>
                    <a:lnTo>
                      <a:pt x="35" y="2"/>
                    </a:lnTo>
                    <a:lnTo>
                      <a:pt x="25" y="6"/>
                    </a:lnTo>
                    <a:lnTo>
                      <a:pt x="15" y="12"/>
                    </a:lnTo>
                    <a:lnTo>
                      <a:pt x="6" y="22"/>
                    </a:lnTo>
                    <a:lnTo>
                      <a:pt x="0" y="37"/>
                    </a:lnTo>
                    <a:lnTo>
                      <a:pt x="0" y="58"/>
                    </a:lnTo>
                    <a:lnTo>
                      <a:pt x="6" y="84"/>
                    </a:lnTo>
                    <a:lnTo>
                      <a:pt x="84" y="106"/>
                    </a:lnTo>
                    <a:lnTo>
                      <a:pt x="83" y="102"/>
                    </a:lnTo>
                    <a:lnTo>
                      <a:pt x="83" y="90"/>
                    </a:lnTo>
                    <a:lnTo>
                      <a:pt x="83" y="74"/>
                    </a:lnTo>
                    <a:lnTo>
                      <a:pt x="86" y="56"/>
                    </a:lnTo>
                    <a:lnTo>
                      <a:pt x="92" y="39"/>
                    </a:lnTo>
                    <a:lnTo>
                      <a:pt x="104" y="26"/>
                    </a:lnTo>
                    <a:lnTo>
                      <a:pt x="122" y="19"/>
                    </a:lnTo>
                    <a:lnTo>
                      <a:pt x="147" y="2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9" name="Freeform 98"/>
              <p:cNvSpPr>
                <a:spLocks/>
              </p:cNvSpPr>
              <p:nvPr/>
            </p:nvSpPr>
            <p:spPr bwMode="auto">
              <a:xfrm>
                <a:off x="4911" y="2020"/>
                <a:ext cx="127" cy="36"/>
              </a:xfrm>
              <a:custGeom>
                <a:avLst/>
                <a:gdLst>
                  <a:gd name="T0" fmla="*/ 0 w 634"/>
                  <a:gd name="T1" fmla="*/ 0 h 179"/>
                  <a:gd name="T2" fmla="*/ 0 w 634"/>
                  <a:gd name="T3" fmla="*/ 0 h 179"/>
                  <a:gd name="T4" fmla="*/ 0 w 634"/>
                  <a:gd name="T5" fmla="*/ 0 h 179"/>
                  <a:gd name="T6" fmla="*/ 0 w 634"/>
                  <a:gd name="T7" fmla="*/ 0 h 179"/>
                  <a:gd name="T8" fmla="*/ 0 w 63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4"/>
                  <a:gd name="T16" fmla="*/ 0 h 179"/>
                  <a:gd name="T17" fmla="*/ 634 w 63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4" h="179">
                    <a:moveTo>
                      <a:pt x="0" y="39"/>
                    </a:moveTo>
                    <a:lnTo>
                      <a:pt x="605" y="179"/>
                    </a:lnTo>
                    <a:lnTo>
                      <a:pt x="634" y="140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0" name="Freeform 99"/>
              <p:cNvSpPr>
                <a:spLocks/>
              </p:cNvSpPr>
              <p:nvPr/>
            </p:nvSpPr>
            <p:spPr bwMode="auto">
              <a:xfrm>
                <a:off x="4910" y="2035"/>
                <a:ext cx="122" cy="33"/>
              </a:xfrm>
              <a:custGeom>
                <a:avLst/>
                <a:gdLst>
                  <a:gd name="T0" fmla="*/ 0 w 610"/>
                  <a:gd name="T1" fmla="*/ 0 h 167"/>
                  <a:gd name="T2" fmla="*/ 0 w 610"/>
                  <a:gd name="T3" fmla="*/ 0 h 167"/>
                  <a:gd name="T4" fmla="*/ 0 w 610"/>
                  <a:gd name="T5" fmla="*/ 0 h 167"/>
                  <a:gd name="T6" fmla="*/ 0 w 610"/>
                  <a:gd name="T7" fmla="*/ 0 h 167"/>
                  <a:gd name="T8" fmla="*/ 0 w 610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0"/>
                  <a:gd name="T16" fmla="*/ 0 h 167"/>
                  <a:gd name="T17" fmla="*/ 610 w 610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0" h="167">
                    <a:moveTo>
                      <a:pt x="0" y="27"/>
                    </a:moveTo>
                    <a:lnTo>
                      <a:pt x="604" y="167"/>
                    </a:lnTo>
                    <a:lnTo>
                      <a:pt x="610" y="139"/>
                    </a:lnTo>
                    <a:lnTo>
                      <a:pt x="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1" name="Freeform 100"/>
              <p:cNvSpPr>
                <a:spLocks/>
              </p:cNvSpPr>
              <p:nvPr/>
            </p:nvSpPr>
            <p:spPr bwMode="auto">
              <a:xfrm>
                <a:off x="5041" y="2102"/>
                <a:ext cx="74" cy="90"/>
              </a:xfrm>
              <a:custGeom>
                <a:avLst/>
                <a:gdLst>
                  <a:gd name="T0" fmla="*/ 0 w 368"/>
                  <a:gd name="T1" fmla="*/ 0 h 453"/>
                  <a:gd name="T2" fmla="*/ 0 w 368"/>
                  <a:gd name="T3" fmla="*/ 0 h 453"/>
                  <a:gd name="T4" fmla="*/ 0 w 368"/>
                  <a:gd name="T5" fmla="*/ 0 h 453"/>
                  <a:gd name="T6" fmla="*/ 0 w 368"/>
                  <a:gd name="T7" fmla="*/ 0 h 453"/>
                  <a:gd name="T8" fmla="*/ 0 w 368"/>
                  <a:gd name="T9" fmla="*/ 0 h 453"/>
                  <a:gd name="T10" fmla="*/ 0 w 368"/>
                  <a:gd name="T11" fmla="*/ 0 h 453"/>
                  <a:gd name="T12" fmla="*/ 0 w 368"/>
                  <a:gd name="T13" fmla="*/ 0 h 453"/>
                  <a:gd name="T14" fmla="*/ 0 w 368"/>
                  <a:gd name="T15" fmla="*/ 0 h 4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8"/>
                  <a:gd name="T25" fmla="*/ 0 h 453"/>
                  <a:gd name="T26" fmla="*/ 368 w 368"/>
                  <a:gd name="T27" fmla="*/ 453 h 4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8" h="453">
                    <a:moveTo>
                      <a:pt x="0" y="453"/>
                    </a:moveTo>
                    <a:lnTo>
                      <a:pt x="74" y="346"/>
                    </a:lnTo>
                    <a:lnTo>
                      <a:pt x="108" y="346"/>
                    </a:lnTo>
                    <a:lnTo>
                      <a:pt x="368" y="0"/>
                    </a:lnTo>
                    <a:lnTo>
                      <a:pt x="113" y="251"/>
                    </a:lnTo>
                    <a:lnTo>
                      <a:pt x="57" y="257"/>
                    </a:lnTo>
                    <a:lnTo>
                      <a:pt x="0" y="319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2" name="Freeform 101"/>
              <p:cNvSpPr>
                <a:spLocks/>
              </p:cNvSpPr>
              <p:nvPr/>
            </p:nvSpPr>
            <p:spPr bwMode="auto">
              <a:xfrm>
                <a:off x="4921" y="1865"/>
                <a:ext cx="205" cy="44"/>
              </a:xfrm>
              <a:custGeom>
                <a:avLst/>
                <a:gdLst>
                  <a:gd name="T0" fmla="*/ 0 w 1029"/>
                  <a:gd name="T1" fmla="*/ 0 h 219"/>
                  <a:gd name="T2" fmla="*/ 0 w 1029"/>
                  <a:gd name="T3" fmla="*/ 0 h 219"/>
                  <a:gd name="T4" fmla="*/ 0 w 1029"/>
                  <a:gd name="T5" fmla="*/ 0 h 219"/>
                  <a:gd name="T6" fmla="*/ 0 w 1029"/>
                  <a:gd name="T7" fmla="*/ 0 h 219"/>
                  <a:gd name="T8" fmla="*/ 0 w 1029"/>
                  <a:gd name="T9" fmla="*/ 0 h 219"/>
                  <a:gd name="T10" fmla="*/ 0 w 1029"/>
                  <a:gd name="T11" fmla="*/ 0 h 219"/>
                  <a:gd name="T12" fmla="*/ 0 w 1029"/>
                  <a:gd name="T13" fmla="*/ 0 h 219"/>
                  <a:gd name="T14" fmla="*/ 0 w 1029"/>
                  <a:gd name="T15" fmla="*/ 0 h 219"/>
                  <a:gd name="T16" fmla="*/ 0 w 1029"/>
                  <a:gd name="T17" fmla="*/ 0 h 219"/>
                  <a:gd name="T18" fmla="*/ 0 w 1029"/>
                  <a:gd name="T19" fmla="*/ 0 h 219"/>
                  <a:gd name="T20" fmla="*/ 0 w 1029"/>
                  <a:gd name="T21" fmla="*/ 0 h 219"/>
                  <a:gd name="T22" fmla="*/ 0 w 1029"/>
                  <a:gd name="T23" fmla="*/ 0 h 219"/>
                  <a:gd name="T24" fmla="*/ 0 w 1029"/>
                  <a:gd name="T25" fmla="*/ 0 h 219"/>
                  <a:gd name="T26" fmla="*/ 0 w 1029"/>
                  <a:gd name="T27" fmla="*/ 0 h 219"/>
                  <a:gd name="T28" fmla="*/ 0 w 1029"/>
                  <a:gd name="T29" fmla="*/ 0 h 219"/>
                  <a:gd name="T30" fmla="*/ 0 w 1029"/>
                  <a:gd name="T31" fmla="*/ 0 h 219"/>
                  <a:gd name="T32" fmla="*/ 0 w 1029"/>
                  <a:gd name="T33" fmla="*/ 0 h 219"/>
                  <a:gd name="T34" fmla="*/ 0 w 1029"/>
                  <a:gd name="T35" fmla="*/ 0 h 219"/>
                  <a:gd name="T36" fmla="*/ 0 w 1029"/>
                  <a:gd name="T37" fmla="*/ 0 h 219"/>
                  <a:gd name="T38" fmla="*/ 0 w 1029"/>
                  <a:gd name="T39" fmla="*/ 0 h 219"/>
                  <a:gd name="T40" fmla="*/ 0 w 1029"/>
                  <a:gd name="T41" fmla="*/ 0 h 219"/>
                  <a:gd name="T42" fmla="*/ 0 w 1029"/>
                  <a:gd name="T43" fmla="*/ 0 h 219"/>
                  <a:gd name="T44" fmla="*/ 0 w 1029"/>
                  <a:gd name="T45" fmla="*/ 0 h 219"/>
                  <a:gd name="T46" fmla="*/ 0 w 1029"/>
                  <a:gd name="T47" fmla="*/ 0 h 219"/>
                  <a:gd name="T48" fmla="*/ 0 w 1029"/>
                  <a:gd name="T49" fmla="*/ 0 h 219"/>
                  <a:gd name="T50" fmla="*/ 0 w 1029"/>
                  <a:gd name="T51" fmla="*/ 0 h 219"/>
                  <a:gd name="T52" fmla="*/ 0 w 1029"/>
                  <a:gd name="T53" fmla="*/ 0 h 219"/>
                  <a:gd name="T54" fmla="*/ 0 w 1029"/>
                  <a:gd name="T55" fmla="*/ 0 h 219"/>
                  <a:gd name="T56" fmla="*/ 0 w 1029"/>
                  <a:gd name="T57" fmla="*/ 0 h 219"/>
                  <a:gd name="T58" fmla="*/ 0 w 1029"/>
                  <a:gd name="T59" fmla="*/ 0 h 219"/>
                  <a:gd name="T60" fmla="*/ 0 w 1029"/>
                  <a:gd name="T61" fmla="*/ 0 h 219"/>
                  <a:gd name="T62" fmla="*/ 0 w 1029"/>
                  <a:gd name="T63" fmla="*/ 0 h 219"/>
                  <a:gd name="T64" fmla="*/ 0 w 1029"/>
                  <a:gd name="T65" fmla="*/ 0 h 219"/>
                  <a:gd name="T66" fmla="*/ 0 w 1029"/>
                  <a:gd name="T67" fmla="*/ 0 h 2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9"/>
                  <a:gd name="T103" fmla="*/ 0 h 219"/>
                  <a:gd name="T104" fmla="*/ 1029 w 1029"/>
                  <a:gd name="T105" fmla="*/ 219 h 2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9" h="219">
                    <a:moveTo>
                      <a:pt x="0" y="0"/>
                    </a:moveTo>
                    <a:lnTo>
                      <a:pt x="1029" y="219"/>
                    </a:lnTo>
                    <a:lnTo>
                      <a:pt x="1028" y="218"/>
                    </a:lnTo>
                    <a:lnTo>
                      <a:pt x="1024" y="217"/>
                    </a:lnTo>
                    <a:lnTo>
                      <a:pt x="1017" y="214"/>
                    </a:lnTo>
                    <a:lnTo>
                      <a:pt x="1008" y="209"/>
                    </a:lnTo>
                    <a:lnTo>
                      <a:pt x="995" y="204"/>
                    </a:lnTo>
                    <a:lnTo>
                      <a:pt x="981" y="199"/>
                    </a:lnTo>
                    <a:lnTo>
                      <a:pt x="965" y="192"/>
                    </a:lnTo>
                    <a:lnTo>
                      <a:pt x="946" y="183"/>
                    </a:lnTo>
                    <a:lnTo>
                      <a:pt x="925" y="175"/>
                    </a:lnTo>
                    <a:lnTo>
                      <a:pt x="902" y="167"/>
                    </a:lnTo>
                    <a:lnTo>
                      <a:pt x="876" y="158"/>
                    </a:lnTo>
                    <a:lnTo>
                      <a:pt x="850" y="148"/>
                    </a:lnTo>
                    <a:lnTo>
                      <a:pt x="820" y="138"/>
                    </a:lnTo>
                    <a:lnTo>
                      <a:pt x="789" y="128"/>
                    </a:lnTo>
                    <a:lnTo>
                      <a:pt x="756" y="118"/>
                    </a:lnTo>
                    <a:lnTo>
                      <a:pt x="722" y="108"/>
                    </a:lnTo>
                    <a:lnTo>
                      <a:pt x="686" y="97"/>
                    </a:lnTo>
                    <a:lnTo>
                      <a:pt x="648" y="87"/>
                    </a:lnTo>
                    <a:lnTo>
                      <a:pt x="609" y="77"/>
                    </a:lnTo>
                    <a:lnTo>
                      <a:pt x="568" y="67"/>
                    </a:lnTo>
                    <a:lnTo>
                      <a:pt x="527" y="58"/>
                    </a:lnTo>
                    <a:lnTo>
                      <a:pt x="484" y="49"/>
                    </a:lnTo>
                    <a:lnTo>
                      <a:pt x="439" y="41"/>
                    </a:lnTo>
                    <a:lnTo>
                      <a:pt x="394" y="33"/>
                    </a:lnTo>
                    <a:lnTo>
                      <a:pt x="347" y="25"/>
                    </a:lnTo>
                    <a:lnTo>
                      <a:pt x="300" y="18"/>
                    </a:lnTo>
                    <a:lnTo>
                      <a:pt x="252" y="13"/>
                    </a:lnTo>
                    <a:lnTo>
                      <a:pt x="203" y="8"/>
                    </a:lnTo>
                    <a:lnTo>
                      <a:pt x="153" y="4"/>
                    </a:lnTo>
                    <a:lnTo>
                      <a:pt x="103" y="2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3" name="Freeform 102"/>
              <p:cNvSpPr>
                <a:spLocks/>
              </p:cNvSpPr>
              <p:nvPr/>
            </p:nvSpPr>
            <p:spPr bwMode="auto">
              <a:xfrm>
                <a:off x="4878" y="1866"/>
                <a:ext cx="41" cy="132"/>
              </a:xfrm>
              <a:custGeom>
                <a:avLst/>
                <a:gdLst>
                  <a:gd name="T0" fmla="*/ 0 w 209"/>
                  <a:gd name="T1" fmla="*/ 0 h 659"/>
                  <a:gd name="T2" fmla="*/ 0 w 209"/>
                  <a:gd name="T3" fmla="*/ 0 h 659"/>
                  <a:gd name="T4" fmla="*/ 0 w 209"/>
                  <a:gd name="T5" fmla="*/ 0 h 659"/>
                  <a:gd name="T6" fmla="*/ 0 w 209"/>
                  <a:gd name="T7" fmla="*/ 0 h 659"/>
                  <a:gd name="T8" fmla="*/ 0 w 209"/>
                  <a:gd name="T9" fmla="*/ 0 h 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659"/>
                  <a:gd name="T17" fmla="*/ 209 w 209"/>
                  <a:gd name="T18" fmla="*/ 659 h 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659">
                    <a:moveTo>
                      <a:pt x="209" y="0"/>
                    </a:moveTo>
                    <a:lnTo>
                      <a:pt x="45" y="659"/>
                    </a:lnTo>
                    <a:lnTo>
                      <a:pt x="0" y="648"/>
                    </a:lnTo>
                    <a:lnTo>
                      <a:pt x="147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53" name="Text Box 103"/>
            <p:cNvSpPr txBox="1">
              <a:spLocks noChangeArrowheads="1"/>
            </p:cNvSpPr>
            <p:nvPr/>
          </p:nvSpPr>
          <p:spPr bwMode="auto">
            <a:xfrm>
              <a:off x="1334" y="266"/>
              <a:ext cx="56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tx1"/>
                  </a:solidFill>
                </a:rPr>
                <a:t>Public</a:t>
              </a:r>
              <a:br>
                <a:rPr lang="en-US" sz="1800">
                  <a:solidFill>
                    <a:schemeClr val="tx1"/>
                  </a:solidFill>
                </a:rPr>
              </a:br>
              <a:r>
                <a:rPr lang="en-US" sz="1800">
                  <a:solidFill>
                    <a:schemeClr val="tx1"/>
                  </a:solidFill>
                </a:rPr>
                <a:t>Internet</a:t>
              </a:r>
            </a:p>
          </p:txBody>
        </p:sp>
        <p:sp>
          <p:nvSpPr>
            <p:cNvPr id="1054" name="Text Box 104"/>
            <p:cNvSpPr txBox="1">
              <a:spLocks noChangeArrowheads="1"/>
            </p:cNvSpPr>
            <p:nvPr/>
          </p:nvSpPr>
          <p:spPr bwMode="auto">
            <a:xfrm>
              <a:off x="4704" y="384"/>
              <a:ext cx="4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chemeClr val="tx1"/>
                  </a:solidFill>
                </a:rPr>
                <a:t>laptop </a:t>
              </a:r>
            </a:p>
            <a:p>
              <a:pPr eaLnBrk="1" hangingPunct="1"/>
              <a:r>
                <a:rPr lang="en-US" sz="1200">
                  <a:solidFill>
                    <a:schemeClr val="tx1"/>
                  </a:solidFill>
                </a:rPr>
                <a:t>w/ IPsec</a:t>
              </a:r>
            </a:p>
          </p:txBody>
        </p:sp>
        <p:sp>
          <p:nvSpPr>
            <p:cNvPr id="1055" name="Text Box 105"/>
            <p:cNvSpPr txBox="1">
              <a:spLocks noChangeArrowheads="1"/>
            </p:cNvSpPr>
            <p:nvPr/>
          </p:nvSpPr>
          <p:spPr bwMode="auto">
            <a:xfrm>
              <a:off x="1238" y="2040"/>
              <a:ext cx="6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chemeClr val="tx1"/>
                  </a:solidFill>
                </a:rPr>
                <a:t>Router w/</a:t>
              </a:r>
            </a:p>
            <a:p>
              <a:pPr eaLnBrk="1" hangingPunct="1"/>
              <a:r>
                <a:rPr lang="en-US" sz="1200">
                  <a:solidFill>
                    <a:schemeClr val="tx1"/>
                  </a:solidFill>
                </a:rPr>
                <a:t>IPv4 and IPsec</a:t>
              </a:r>
            </a:p>
          </p:txBody>
        </p:sp>
        <p:sp>
          <p:nvSpPr>
            <p:cNvPr id="1056" name="Text Box 106"/>
            <p:cNvSpPr txBox="1">
              <a:spLocks noChangeArrowheads="1"/>
            </p:cNvSpPr>
            <p:nvPr/>
          </p:nvSpPr>
          <p:spPr bwMode="auto">
            <a:xfrm>
              <a:off x="3360" y="2064"/>
              <a:ext cx="6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chemeClr val="tx1"/>
                  </a:solidFill>
                </a:rPr>
                <a:t>Router w/</a:t>
              </a:r>
            </a:p>
            <a:p>
              <a:pPr eaLnBrk="1" hangingPunct="1"/>
              <a:r>
                <a:rPr lang="en-US" sz="1200">
                  <a:solidFill>
                    <a:schemeClr val="tx1"/>
                  </a:solidFill>
                </a:rPr>
                <a:t>IPv4 and IPsec</a:t>
              </a:r>
            </a:p>
          </p:txBody>
        </p:sp>
      </p:grpSp>
      <p:sp>
        <p:nvSpPr>
          <p:cNvPr id="1030" name="Text Box 109"/>
          <p:cNvSpPr txBox="1">
            <a:spLocks noChangeArrowheads="1"/>
          </p:cNvSpPr>
          <p:nvPr/>
        </p:nvSpPr>
        <p:spPr bwMode="auto">
          <a:xfrm>
            <a:off x="2566988" y="134938"/>
            <a:ext cx="4037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Virtual Private Network (VPN)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Το πρωτόκολλο </a:t>
            </a:r>
            <a:r>
              <a:rPr lang="en-US" sz="3600" smtClean="0"/>
              <a:t>ESP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6900" y="1341438"/>
            <a:ext cx="4410075" cy="28067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smtClean="0"/>
              <a:t>Παρέχει εμπιστευτικότητα</a:t>
            </a:r>
            <a:r>
              <a:rPr lang="en-US" sz="2200" smtClean="0"/>
              <a:t>, </a:t>
            </a:r>
            <a:r>
              <a:rPr lang="el-GR" sz="2200" smtClean="0"/>
              <a:t>αυθεντικοποίηση υπολογιστή υπηρεσίας</a:t>
            </a:r>
            <a:r>
              <a:rPr lang="en-US" sz="2200" smtClean="0"/>
              <a:t>, </a:t>
            </a:r>
            <a:r>
              <a:rPr lang="el-GR" sz="2200" smtClean="0"/>
              <a:t>ακεραιότητα δεδομένων</a:t>
            </a:r>
            <a:r>
              <a:rPr lang="en-US" sz="2200" smtClean="0"/>
              <a:t>.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smtClean="0"/>
              <a:t>Δεδομένα και ουρά </a:t>
            </a:r>
            <a:r>
              <a:rPr lang="en-US" sz="2200" smtClean="0"/>
              <a:t>ESP </a:t>
            </a:r>
            <a:r>
              <a:rPr lang="el-GR" sz="2200" smtClean="0"/>
              <a:t>κρυπτογραφημένα</a:t>
            </a:r>
            <a:r>
              <a:rPr lang="en-US" sz="2200" smtClean="0"/>
              <a:t>.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smtClean="0"/>
              <a:t>Η ουρά </a:t>
            </a:r>
            <a:r>
              <a:rPr lang="en-US" sz="2200" smtClean="0"/>
              <a:t>ESP </a:t>
            </a:r>
            <a:r>
              <a:rPr lang="el-GR" sz="2200" smtClean="0"/>
              <a:t>περιέχει </a:t>
            </a:r>
            <a:r>
              <a:rPr lang="en-US" sz="2200" smtClean="0"/>
              <a:t>padding </a:t>
            </a:r>
            <a:r>
              <a:rPr lang="el-GR" sz="2200" smtClean="0"/>
              <a:t>και πεδίο κεφαλίδας πακέτου</a:t>
            </a:r>
            <a:r>
              <a:rPr lang="en-US" sz="2400" smtClean="0"/>
              <a:t>.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060950" y="1590675"/>
            <a:ext cx="3810000" cy="2462213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smtClean="0"/>
              <a:t>Η κεφαλίδα </a:t>
            </a:r>
            <a:r>
              <a:rPr lang="en-US" sz="2200" smtClean="0"/>
              <a:t>ESP </a:t>
            </a:r>
            <a:r>
              <a:rPr lang="el-GR" sz="2200" smtClean="0"/>
              <a:t>περιέχει το </a:t>
            </a:r>
            <a:r>
              <a:rPr lang="en-US" sz="2200" smtClean="0"/>
              <a:t>sequence number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smtClean="0"/>
              <a:t>πρωτόκολλο</a:t>
            </a:r>
            <a:r>
              <a:rPr lang="en-US" sz="2200" smtClean="0"/>
              <a:t> = 50.</a:t>
            </a:r>
            <a:r>
              <a:rPr lang="en-US" sz="2400" smtClean="0"/>
              <a:t> 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smtClean="0"/>
              <a:t>Αυθεντικοποίηση </a:t>
            </a:r>
            <a:r>
              <a:rPr lang="en-US" sz="2200" smtClean="0"/>
              <a:t>ESP </a:t>
            </a:r>
            <a:r>
              <a:rPr lang="el-GR" sz="2200" smtClean="0"/>
              <a:t>= </a:t>
            </a:r>
            <a:r>
              <a:rPr lang="en-US" sz="2200" smtClean="0"/>
              <a:t>MAC</a:t>
            </a: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1176338" y="5078413"/>
            <a:ext cx="7112000" cy="76200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1071563" y="5241925"/>
            <a:ext cx="1576387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Κεφαλίδα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IP</a:t>
            </a:r>
          </a:p>
        </p:txBody>
      </p:sp>
      <p:sp>
        <p:nvSpPr>
          <p:cNvPr id="81927" name="Text Box 6"/>
          <p:cNvSpPr txBox="1">
            <a:spLocks noChangeArrowheads="1"/>
          </p:cNvSpPr>
          <p:nvPr/>
        </p:nvSpPr>
        <p:spPr bwMode="auto">
          <a:xfrm>
            <a:off x="3714750" y="5270500"/>
            <a:ext cx="20701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Τμήμα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TCP/UDP</a:t>
            </a:r>
          </a:p>
        </p:txBody>
      </p:sp>
      <p:sp>
        <p:nvSpPr>
          <p:cNvPr id="81928" name="Line 7"/>
          <p:cNvSpPr>
            <a:spLocks noChangeShapeType="1"/>
          </p:cNvSpPr>
          <p:nvPr/>
        </p:nvSpPr>
        <p:spPr bwMode="auto">
          <a:xfrm>
            <a:off x="2655888" y="5083175"/>
            <a:ext cx="1587" cy="5127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2647950" y="5092700"/>
            <a:ext cx="1001713" cy="744538"/>
          </a:xfrm>
          <a:prstGeom prst="rect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2536825" y="5111750"/>
            <a:ext cx="1249363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900">
                <a:solidFill>
                  <a:srgbClr val="FFFFFF"/>
                </a:solidFill>
                <a:latin typeface="Comic Sans MS" pitchFamily="64" charset="0"/>
              </a:rPr>
              <a:t>Κεφαλίδα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>
                <a:solidFill>
                  <a:srgbClr val="FFFFFF"/>
                </a:solidFill>
                <a:latin typeface="Comic Sans MS" pitchFamily="64" charset="0"/>
              </a:rPr>
              <a:t>ESP</a:t>
            </a:r>
          </a:p>
        </p:txBody>
      </p:sp>
      <p:grpSp>
        <p:nvGrpSpPr>
          <p:cNvPr id="81931" name="Group 10"/>
          <p:cNvGrpSpPr>
            <a:grpSpLocks/>
          </p:cNvGrpSpPr>
          <p:nvPr/>
        </p:nvGrpSpPr>
        <p:grpSpPr bwMode="auto">
          <a:xfrm>
            <a:off x="6021388" y="5094288"/>
            <a:ext cx="1001712" cy="754062"/>
            <a:chOff x="3793" y="3209"/>
            <a:chExt cx="631" cy="475"/>
          </a:xfrm>
        </p:grpSpPr>
        <p:sp>
          <p:nvSpPr>
            <p:cNvPr id="81946" name="Line 11"/>
            <p:cNvSpPr>
              <a:spLocks noChangeShapeType="1"/>
            </p:cNvSpPr>
            <p:nvPr/>
          </p:nvSpPr>
          <p:spPr bwMode="auto">
            <a:xfrm>
              <a:off x="3798" y="3209"/>
              <a:ext cx="1" cy="32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947" name="Rectangle 12"/>
            <p:cNvSpPr>
              <a:spLocks noChangeArrowheads="1"/>
            </p:cNvSpPr>
            <p:nvPr/>
          </p:nvSpPr>
          <p:spPr bwMode="auto">
            <a:xfrm>
              <a:off x="3793" y="3215"/>
              <a:ext cx="631" cy="469"/>
            </a:xfrm>
            <a:prstGeom prst="rect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1948" name="Text Box 13"/>
            <p:cNvSpPr txBox="1">
              <a:spLocks noChangeArrowheads="1"/>
            </p:cNvSpPr>
            <p:nvPr/>
          </p:nvSpPr>
          <p:spPr bwMode="auto">
            <a:xfrm>
              <a:off x="3813" y="3227"/>
              <a:ext cx="547" cy="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000">
                  <a:solidFill>
                    <a:srgbClr val="FFFFFF"/>
                  </a:solidFill>
                  <a:latin typeface="Comic Sans MS" pitchFamily="64" charset="0"/>
                </a:rPr>
                <a:t>Ουρά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FFFF"/>
                  </a:solidFill>
                  <a:latin typeface="Comic Sans MS" pitchFamily="64" charset="0"/>
                </a:rPr>
                <a:t>ESP</a:t>
              </a:r>
            </a:p>
          </p:txBody>
        </p:sp>
      </p:grpSp>
      <p:grpSp>
        <p:nvGrpSpPr>
          <p:cNvPr id="81932" name="Group 14"/>
          <p:cNvGrpSpPr>
            <a:grpSpLocks/>
          </p:cNvGrpSpPr>
          <p:nvPr/>
        </p:nvGrpSpPr>
        <p:grpSpPr bwMode="auto">
          <a:xfrm>
            <a:off x="7016750" y="5092700"/>
            <a:ext cx="1698625" cy="754063"/>
            <a:chOff x="4420" y="3208"/>
            <a:chExt cx="800" cy="475"/>
          </a:xfrm>
        </p:grpSpPr>
        <p:sp>
          <p:nvSpPr>
            <p:cNvPr id="81943" name="Line 15"/>
            <p:cNvSpPr>
              <a:spLocks noChangeShapeType="1"/>
            </p:cNvSpPr>
            <p:nvPr/>
          </p:nvSpPr>
          <p:spPr bwMode="auto">
            <a:xfrm>
              <a:off x="4426" y="3208"/>
              <a:ext cx="1" cy="32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944" name="Rectangle 16"/>
            <p:cNvSpPr>
              <a:spLocks noChangeArrowheads="1"/>
            </p:cNvSpPr>
            <p:nvPr/>
          </p:nvSpPr>
          <p:spPr bwMode="auto">
            <a:xfrm>
              <a:off x="4420" y="3214"/>
              <a:ext cx="800" cy="469"/>
            </a:xfrm>
            <a:prstGeom prst="rect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1945" name="Text Box 17"/>
            <p:cNvSpPr txBox="1">
              <a:spLocks noChangeArrowheads="1"/>
            </p:cNvSpPr>
            <p:nvPr/>
          </p:nvSpPr>
          <p:spPr bwMode="auto">
            <a:xfrm>
              <a:off x="4444" y="3226"/>
              <a:ext cx="766" cy="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000">
                  <a:solidFill>
                    <a:srgbClr val="FFFFFF"/>
                  </a:solidFill>
                  <a:latin typeface="Comic Sans MS" pitchFamily="64" charset="0"/>
                </a:rPr>
                <a:t>Αυθεντικοποίηση </a:t>
              </a:r>
              <a:r>
                <a:rPr lang="en-US" sz="2000">
                  <a:solidFill>
                    <a:srgbClr val="FFFFFF"/>
                  </a:solidFill>
                  <a:latin typeface="Comic Sans MS" pitchFamily="64" charset="0"/>
                </a:rPr>
                <a:t>ESP</a:t>
              </a:r>
            </a:p>
          </p:txBody>
        </p:sp>
      </p:grpSp>
      <p:sp>
        <p:nvSpPr>
          <p:cNvPr id="81933" name="Line 18"/>
          <p:cNvSpPr>
            <a:spLocks noChangeShapeType="1"/>
          </p:cNvSpPr>
          <p:nvPr/>
        </p:nvSpPr>
        <p:spPr bwMode="auto">
          <a:xfrm>
            <a:off x="7032625" y="5076825"/>
            <a:ext cx="12700" cy="7461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4" name="Text Box 19"/>
          <p:cNvSpPr txBox="1">
            <a:spLocks noChangeArrowheads="1"/>
          </p:cNvSpPr>
          <p:nvPr/>
        </p:nvSpPr>
        <p:spPr bwMode="auto">
          <a:xfrm>
            <a:off x="4286250" y="4500563"/>
            <a:ext cx="2209800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κρυπτογραφημένο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81935" name="Line 21"/>
          <p:cNvSpPr>
            <a:spLocks noChangeShapeType="1"/>
          </p:cNvSpPr>
          <p:nvPr/>
        </p:nvSpPr>
        <p:spPr bwMode="auto">
          <a:xfrm>
            <a:off x="3709988" y="4851400"/>
            <a:ext cx="96996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6" name="Text Box 22"/>
          <p:cNvSpPr txBox="1">
            <a:spLocks noChangeArrowheads="1"/>
          </p:cNvSpPr>
          <p:nvPr/>
        </p:nvSpPr>
        <p:spPr bwMode="auto">
          <a:xfrm>
            <a:off x="3654425" y="4170363"/>
            <a:ext cx="2346325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αυθεντικοποιημένο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81937" name="Line 23"/>
          <p:cNvSpPr>
            <a:spLocks noChangeShapeType="1"/>
          </p:cNvSpPr>
          <p:nvPr/>
        </p:nvSpPr>
        <p:spPr bwMode="auto">
          <a:xfrm>
            <a:off x="2667000" y="4510088"/>
            <a:ext cx="969963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8" name="Line 25"/>
          <p:cNvSpPr>
            <a:spLocks noChangeShapeType="1"/>
          </p:cNvSpPr>
          <p:nvPr/>
        </p:nvSpPr>
        <p:spPr bwMode="auto">
          <a:xfrm>
            <a:off x="2628900" y="4332288"/>
            <a:ext cx="1588" cy="744537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9" name="Line 26"/>
          <p:cNvSpPr>
            <a:spLocks noChangeShapeType="1"/>
          </p:cNvSpPr>
          <p:nvPr/>
        </p:nvSpPr>
        <p:spPr bwMode="auto">
          <a:xfrm>
            <a:off x="7029450" y="4316413"/>
            <a:ext cx="1588" cy="744537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0" name="Line 27"/>
          <p:cNvSpPr>
            <a:spLocks noChangeShapeType="1"/>
          </p:cNvSpPr>
          <p:nvPr/>
        </p:nvSpPr>
        <p:spPr bwMode="auto">
          <a:xfrm>
            <a:off x="3636963" y="4665663"/>
            <a:ext cx="1587" cy="490537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1" name="Line 20"/>
          <p:cNvSpPr>
            <a:spLocks noChangeShapeType="1"/>
          </p:cNvSpPr>
          <p:nvPr/>
        </p:nvSpPr>
        <p:spPr bwMode="auto">
          <a:xfrm>
            <a:off x="6030913" y="4500563"/>
            <a:ext cx="9699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1942" name="Line 20"/>
          <p:cNvSpPr>
            <a:spLocks noChangeShapeType="1"/>
          </p:cNvSpPr>
          <p:nvPr/>
        </p:nvSpPr>
        <p:spPr bwMode="auto">
          <a:xfrm>
            <a:off x="6030913" y="4857750"/>
            <a:ext cx="96996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/>
              <a:t>Ασφάλεια Δικτύων</a:t>
            </a:r>
            <a:endParaRPr lang="en-US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Τι είναι η ασφ</a:t>
            </a:r>
            <a:r>
              <a:rPr lang="el-GR" smtClean="0">
                <a:solidFill>
                  <a:schemeClr val="tx1"/>
                </a:solidFill>
              </a:rPr>
              <a:t>ά</a:t>
            </a:r>
            <a:r>
              <a:rPr lang="en-US" smtClean="0">
                <a:solidFill>
                  <a:schemeClr val="tx1"/>
                </a:solidFill>
              </a:rPr>
              <a:t>λεια δικτύων;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Αρχές κρυπτογραφίας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</a:t>
            </a:r>
            <a:r>
              <a:rPr lang="el-GR" smtClean="0">
                <a:solidFill>
                  <a:schemeClr val="tx1"/>
                </a:solidFill>
              </a:rPr>
              <a:t>κεραιότητα μηνύματος</a:t>
            </a:r>
            <a:endParaRPr lang="en-US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Αυθεντικοποίηση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chemeClr val="tx1"/>
                </a:solidFill>
              </a:rPr>
              <a:t>Διασφαλίζοντας το </a:t>
            </a:r>
            <a:r>
              <a:rPr lang="en-US" smtClean="0">
                <a:solidFill>
                  <a:schemeClr val="tx1"/>
                </a:solidFill>
              </a:rPr>
              <a:t>e-mail</a:t>
            </a:r>
            <a:endParaRPr lang="el-GR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chemeClr val="tx1"/>
                </a:solidFill>
              </a:rPr>
              <a:t>Διασφαλίζοντας συνδέσεις </a:t>
            </a:r>
            <a:r>
              <a:rPr lang="en-US" smtClean="0">
                <a:solidFill>
                  <a:schemeClr val="tx1"/>
                </a:solidFill>
              </a:rPr>
              <a:t>TCP: SSL</a:t>
            </a:r>
            <a:endParaRPr lang="el-GR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chemeClr val="tx1"/>
                </a:solidFill>
              </a:rPr>
              <a:t>Ασφάλεια επιπέδου δικτύου</a:t>
            </a:r>
            <a:r>
              <a:rPr lang="en-US" smtClean="0">
                <a:solidFill>
                  <a:schemeClr val="tx1"/>
                </a:solidFill>
              </a:rPr>
              <a:t>: IPsec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rgbClr val="FF0000"/>
                </a:solidFill>
              </a:rPr>
              <a:t>Διασφαλίζοντας ασύρματα τοπικά δίκτυα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Firewalls </a:t>
            </a:r>
            <a:r>
              <a:rPr lang="el-GR" smtClean="0"/>
              <a:t>και </a:t>
            </a:r>
            <a:r>
              <a:rPr lang="en-US" smtClean="0"/>
              <a:t>IDS</a:t>
            </a:r>
            <a:endParaRPr lang="en-US" smtClean="0">
              <a:solidFill>
                <a:srgbClr val="FF0000"/>
              </a:solidFill>
            </a:endParaRPr>
          </a:p>
          <a:p>
            <a:pPr marL="341313" indent="-341313">
              <a:buSzPct val="69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Ασφάλεια στο </a:t>
            </a:r>
            <a:r>
              <a:rPr lang="en-US" sz="3600" smtClean="0"/>
              <a:t>IEEE 802.11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7313"/>
            <a:ext cx="8283575" cy="478155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smtClean="0">
                <a:solidFill>
                  <a:srgbClr val="FF0000"/>
                </a:solidFill>
              </a:rPr>
              <a:t>War-driving:</a:t>
            </a:r>
            <a:r>
              <a:rPr lang="en-US" sz="2400" smtClean="0"/>
              <a:t> </a:t>
            </a:r>
            <a:r>
              <a:rPr lang="el-GR" sz="2000" smtClean="0"/>
              <a:t>οδήγηση σε μια γεωγραφική περιοχή των ΗΠΑ (Β</a:t>
            </a:r>
            <a:r>
              <a:rPr lang="en-US" sz="2000" smtClean="0"/>
              <a:t>ay area</a:t>
            </a:r>
            <a:r>
              <a:rPr lang="el-GR" sz="2000" smtClean="0"/>
              <a:t>)</a:t>
            </a:r>
            <a:r>
              <a:rPr lang="en-US" sz="2000" smtClean="0"/>
              <a:t>, </a:t>
            </a:r>
            <a:r>
              <a:rPr lang="el-GR" sz="2000" smtClean="0"/>
              <a:t>για τον εντοπισμό ασύρματων δικτύων </a:t>
            </a:r>
            <a:r>
              <a:rPr lang="en-US" sz="2000" smtClean="0"/>
              <a:t>IEEE 802.11</a:t>
            </a:r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000" smtClean="0"/>
              <a:t>Περισσότερα από</a:t>
            </a:r>
            <a:r>
              <a:rPr lang="en-US" sz="2000" smtClean="0"/>
              <a:t> 9000 </a:t>
            </a:r>
            <a:r>
              <a:rPr lang="el-GR" sz="2000" smtClean="0"/>
              <a:t>διαθέσιμα ασύρματα δίκτυα σε κεντρικούς δρόμους</a:t>
            </a:r>
            <a:endParaRPr lang="en-US" sz="2000" smtClean="0"/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85% </a:t>
            </a:r>
            <a:r>
              <a:rPr lang="el-GR" sz="2000" smtClean="0"/>
              <a:t>δεν εφαρμόζουν κρυπτογράφηση/αυθεντικοποίηση</a:t>
            </a:r>
            <a:endParaRPr lang="en-US" sz="2000" smtClean="0"/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000" smtClean="0"/>
              <a:t>Παρακολούθηση πακέτων και διάφορες επιθέσεις εύκολες να πραγματοποιηθούν</a:t>
            </a:r>
            <a:r>
              <a:rPr lang="en-US" sz="2000" smtClean="0"/>
              <a:t>!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i="1" smtClean="0">
                <a:solidFill>
                  <a:srgbClr val="FF0000"/>
                </a:solidFill>
              </a:rPr>
              <a:t>Διασφαλίζοντας το 802.11</a:t>
            </a:r>
            <a:r>
              <a:rPr lang="en-US" sz="2400" i="1" smtClean="0">
                <a:solidFill>
                  <a:srgbClr val="FF0000"/>
                </a:solidFill>
              </a:rPr>
              <a:t>: </a:t>
            </a:r>
            <a:endParaRPr lang="en-US" sz="2000" i="1" smtClean="0"/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000" smtClean="0"/>
              <a:t>κρυπτογράφηση, αποκρυπτογράφηση</a:t>
            </a:r>
            <a:endParaRPr lang="en-US" sz="2000" smtClean="0"/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000" smtClean="0"/>
              <a:t>Πρώτη προσπάθεια: το πρωτόκολλο </a:t>
            </a:r>
            <a:r>
              <a:rPr lang="en-US" sz="2000" smtClean="0"/>
              <a:t>WEP, </a:t>
            </a:r>
            <a:r>
              <a:rPr lang="el-GR" sz="2000" smtClean="0"/>
              <a:t>αποτυχία. </a:t>
            </a:r>
            <a:endParaRPr lang="en-US" sz="2000" smtClean="0"/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State of the art: </a:t>
            </a:r>
            <a:r>
              <a:rPr lang="el-GR" sz="2000" smtClean="0"/>
              <a:t>Το πρωτόκολλο 802.11</a:t>
            </a:r>
            <a:r>
              <a:rPr lang="en-US" sz="2000" smtClean="0"/>
              <a:t>i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Wired Equivalent Privacy (WEP):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83575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smtClean="0"/>
              <a:t>αυθεντικοποίηση όπως στο πρωτόκολλο</a:t>
            </a:r>
            <a:r>
              <a:rPr lang="en-US" sz="2400" smtClean="0"/>
              <a:t> </a:t>
            </a:r>
            <a:r>
              <a:rPr lang="en-US" sz="2400" i="1" smtClean="0"/>
              <a:t>ap4.0</a:t>
            </a:r>
          </a:p>
          <a:p>
            <a:pPr marL="457200" lvl="1" indent="0">
              <a:lnSpc>
                <a:spcPct val="90000"/>
              </a:lnSpc>
              <a:buClr>
                <a:srgbClr val="3333CC"/>
              </a:buClr>
              <a:buSzPct val="75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Υπολογιστής υπηρεσίας κάνει μια αίτηση αυθεντικοποίησης στο σημείο προσπέλασης (</a:t>
            </a:r>
            <a:r>
              <a:rPr lang="en-US" smtClean="0"/>
              <a:t>access point)</a:t>
            </a:r>
          </a:p>
          <a:p>
            <a:pPr marL="457200" lvl="1" indent="0">
              <a:lnSpc>
                <a:spcPct val="90000"/>
              </a:lnSpc>
              <a:buClr>
                <a:srgbClr val="3333CC"/>
              </a:buClr>
              <a:buSzPct val="75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Το σημείο προσπέλασης στέλνει ένα</a:t>
            </a:r>
            <a:r>
              <a:rPr lang="en-US" smtClean="0"/>
              <a:t> 128 bit nonce</a:t>
            </a:r>
          </a:p>
          <a:p>
            <a:pPr marL="457200" lvl="1" indent="0">
              <a:lnSpc>
                <a:spcPct val="90000"/>
              </a:lnSpc>
              <a:buClr>
                <a:srgbClr val="3333CC"/>
              </a:buClr>
              <a:buSzPct val="75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Ο υπολογιστής υπηρεσίας κρυπτογραφεί το </a:t>
            </a:r>
            <a:r>
              <a:rPr lang="en-US" smtClean="0"/>
              <a:t>nonce </a:t>
            </a:r>
            <a:r>
              <a:rPr lang="el-GR" smtClean="0"/>
              <a:t>χρησιμοποιώντας ένα συμμετρικό κλειδί</a:t>
            </a:r>
            <a:endParaRPr lang="en-US" smtClean="0"/>
          </a:p>
          <a:p>
            <a:pPr marL="457200" lvl="1" indent="0">
              <a:lnSpc>
                <a:spcPct val="90000"/>
              </a:lnSpc>
              <a:buClr>
                <a:srgbClr val="3333CC"/>
              </a:buClr>
              <a:buSzPct val="75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Το σημείο προσπέλασης αποκρυπτογραφεί το </a:t>
            </a:r>
            <a:r>
              <a:rPr lang="en-US" smtClean="0"/>
              <a:t>nonce,</a:t>
            </a:r>
            <a:r>
              <a:rPr lang="el-GR" smtClean="0"/>
              <a:t> και αυθεντικοποιεί τον υπολογιστή υπηρεσίας</a:t>
            </a:r>
            <a:endParaRPr lang="en-US" smtClean="0"/>
          </a:p>
          <a:p>
            <a:pPr marL="0" indent="0"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smtClean="0"/>
              <a:t>Δεν απαιτείται μηχανισμός διανομής κλειδιού</a:t>
            </a:r>
            <a:endParaRPr lang="en-US" sz="2400" smtClean="0"/>
          </a:p>
          <a:p>
            <a:pPr marL="0" indent="0"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smtClean="0"/>
              <a:t>Αυθεντικοποίηση: αρκεί η γνώση του διαμοιραζόμενου κλειδιού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1663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smtClean="0"/>
              <a:t>Οι κακοί</a:t>
            </a:r>
            <a:r>
              <a:rPr lang="en-US" sz="3200" smtClean="0"/>
              <a:t>!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772400" cy="4764087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u="sng" smtClean="0">
                <a:solidFill>
                  <a:srgbClr val="FF0000"/>
                </a:solidFill>
              </a:rPr>
              <a:t>Ε</a:t>
            </a:r>
            <a:r>
              <a:rPr lang="en-US" u="sng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Τι μπορεί να κάνει ένας κακόβουλος;</a:t>
            </a:r>
            <a:endParaRPr lang="en-US" smtClean="0"/>
          </a:p>
          <a:p>
            <a:pPr>
              <a:lnSpc>
                <a:spcPct val="90000"/>
              </a:lnSpc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u="sng" smtClean="0">
                <a:solidFill>
                  <a:srgbClr val="FF0000"/>
                </a:solidFill>
              </a:rPr>
              <a:t>A:</a:t>
            </a:r>
            <a:r>
              <a:rPr lang="en-US" smtClean="0"/>
              <a:t> </a:t>
            </a:r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>
                <a:solidFill>
                  <a:schemeClr val="tx1"/>
                </a:solidFill>
              </a:rPr>
              <a:t>Παθητικά να </a:t>
            </a:r>
            <a:r>
              <a:rPr lang="el-GR" i="1" smtClean="0">
                <a:solidFill>
                  <a:srgbClr val="FF0000"/>
                </a:solidFill>
              </a:rPr>
              <a:t>ακούσει</a:t>
            </a:r>
            <a:r>
              <a:rPr lang="el-GR" smtClean="0">
                <a:solidFill>
                  <a:srgbClr val="FF0000"/>
                </a:solidFill>
              </a:rPr>
              <a:t>  </a:t>
            </a:r>
            <a:r>
              <a:rPr lang="el-GR" smtClean="0">
                <a:solidFill>
                  <a:schemeClr val="tx1"/>
                </a:solidFill>
              </a:rPr>
              <a:t>και</a:t>
            </a:r>
            <a:r>
              <a:rPr lang="el-GR" smtClean="0">
                <a:solidFill>
                  <a:srgbClr val="FF0000"/>
                </a:solidFill>
              </a:rPr>
              <a:t> </a:t>
            </a:r>
            <a:r>
              <a:rPr lang="el-GR" smtClean="0">
                <a:solidFill>
                  <a:schemeClr val="tx1"/>
                </a:solidFill>
              </a:rPr>
              <a:t>να </a:t>
            </a:r>
            <a:r>
              <a:rPr lang="el-GR" i="1" smtClean="0">
                <a:solidFill>
                  <a:srgbClr val="FF0000"/>
                </a:solidFill>
              </a:rPr>
              <a:t>διαβάσει</a:t>
            </a:r>
            <a:r>
              <a:rPr lang="el-GR" smtClean="0">
                <a:solidFill>
                  <a:srgbClr val="FF0000"/>
                </a:solidFill>
              </a:rPr>
              <a:t> </a:t>
            </a:r>
            <a:r>
              <a:rPr lang="el-GR" smtClean="0">
                <a:solidFill>
                  <a:schemeClr val="tx1"/>
                </a:solidFill>
              </a:rPr>
              <a:t>τα μηνύματα</a:t>
            </a:r>
            <a:endParaRPr lang="en-US" smtClean="0">
              <a:solidFill>
                <a:schemeClr val="tx1"/>
              </a:solidFill>
            </a:endParaRPr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Ενεργά να </a:t>
            </a:r>
            <a:r>
              <a:rPr lang="el-GR" i="1" smtClean="0">
                <a:solidFill>
                  <a:srgbClr val="FF0000"/>
                </a:solidFill>
              </a:rPr>
              <a:t>εισάγει</a:t>
            </a:r>
            <a:r>
              <a:rPr lang="el-GR" smtClean="0"/>
              <a:t>  δικά του μηνύματα στην σύνδεση</a:t>
            </a:r>
            <a:endParaRPr lang="en-US" smtClean="0"/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i="1" smtClean="0">
                <a:solidFill>
                  <a:srgbClr val="FF0000"/>
                </a:solidFill>
              </a:rPr>
              <a:t>Να υποδυθεί μια άλλη οντότητα</a:t>
            </a:r>
            <a:r>
              <a:rPr lang="en-US" i="1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μπορεί να χρησιμοποιήσει </a:t>
            </a:r>
            <a:r>
              <a:rPr lang="en-US" smtClean="0"/>
              <a:t>IP </a:t>
            </a:r>
            <a:r>
              <a:rPr lang="el-GR" smtClean="0"/>
              <a:t>διευθύνσεις άλλων χρηστών </a:t>
            </a:r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i="1" smtClean="0">
                <a:solidFill>
                  <a:srgbClr val="FF0000"/>
                </a:solidFill>
              </a:rPr>
              <a:t>hijacking:</a:t>
            </a:r>
            <a:r>
              <a:rPr lang="en-US" smtClean="0"/>
              <a:t> </a:t>
            </a:r>
            <a:r>
              <a:rPr lang="el-GR" smtClean="0"/>
              <a:t>να εισχωρήσει σε μια σύνδεση και να διώξει τον αποστολέα ή τον παραλήπτη </a:t>
            </a:r>
            <a:endParaRPr lang="en-US" smtClean="0"/>
          </a:p>
          <a:p>
            <a:pPr marL="741363" lvl="1" indent="-284163">
              <a:lnSpc>
                <a:spcPct val="90000"/>
              </a:lnSpc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i="1" smtClean="0">
                <a:solidFill>
                  <a:srgbClr val="FF0000"/>
                </a:solidFill>
              </a:rPr>
              <a:t>Άρνηση παροχής υπηρεσιών </a:t>
            </a:r>
            <a:r>
              <a:rPr lang="en-US" smtClean="0"/>
              <a:t>: </a:t>
            </a:r>
            <a:r>
              <a:rPr lang="el-GR" smtClean="0"/>
              <a:t>οι χρήστες δεν μπορούν να έχουν πρόσβαση στις επιθυμητές υπηρεσίες (θα μελετήσουμε αναλυτικά την επίθεση αυτή αργότερα)</a:t>
            </a:r>
            <a:endParaRPr lang="en-US" smtClean="0"/>
          </a:p>
          <a:p>
            <a:pPr>
              <a:lnSpc>
                <a:spcPct val="90000"/>
              </a:lnSpc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WEP</a:t>
            </a:r>
            <a:r>
              <a:rPr lang="el-GR" sz="3600" smtClean="0"/>
              <a:t>: κρυπτογράφηση δεδομένων</a:t>
            </a:r>
            <a:endParaRPr lang="en-US" sz="3600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83575" cy="4830763"/>
          </a:xfrm>
        </p:spPr>
        <p:txBody>
          <a:bodyPr/>
          <a:lstStyle/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smtClean="0"/>
              <a:t>Υπολογιστής υπηρεσίας και σταθμός βάσης μοιράζονται ένα</a:t>
            </a:r>
            <a:r>
              <a:rPr lang="en-US" sz="2200" smtClean="0"/>
              <a:t> 40 bit </a:t>
            </a:r>
            <a:r>
              <a:rPr lang="el-GR" sz="2200" smtClean="0"/>
              <a:t>συμμετρικό κλειδί</a:t>
            </a:r>
            <a:r>
              <a:rPr lang="en-US" sz="2200" smtClean="0"/>
              <a:t> (</a:t>
            </a:r>
            <a:r>
              <a:rPr lang="el-GR" sz="2200" smtClean="0"/>
              <a:t>σχεδόν μόνιμο</a:t>
            </a:r>
            <a:r>
              <a:rPr lang="en-US" sz="2200" smtClean="0"/>
              <a:t>)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smtClean="0"/>
              <a:t>Ένα </a:t>
            </a:r>
            <a:r>
              <a:rPr lang="en-US" sz="2200" smtClean="0"/>
              <a:t>24-bit initialization vector (IV) </a:t>
            </a:r>
            <a:r>
              <a:rPr lang="el-GR" sz="2200" smtClean="0"/>
              <a:t>προσαρτάται για να δημιουργηθεί ένα</a:t>
            </a:r>
            <a:r>
              <a:rPr lang="en-US" sz="2200" smtClean="0"/>
              <a:t> 64-bit </a:t>
            </a:r>
            <a:r>
              <a:rPr lang="el-GR" sz="2200" smtClean="0"/>
              <a:t>κλειδί</a:t>
            </a:r>
            <a:endParaRPr lang="en-US" sz="2200" smtClean="0"/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smtClean="0"/>
              <a:t>64 bit </a:t>
            </a:r>
            <a:r>
              <a:rPr lang="el-GR" sz="2200" smtClean="0"/>
              <a:t>κλειδί χρησιμοποιείται για να παράγει ένα ρεύμα τιμών κλειδιών ,</a:t>
            </a:r>
            <a:r>
              <a:rPr lang="en-US" sz="2200" smtClean="0"/>
              <a:t> k</a:t>
            </a:r>
            <a:r>
              <a:rPr lang="en-US" sz="2200" baseline="-25000" smtClean="0"/>
              <a:t>i</a:t>
            </a:r>
            <a:r>
              <a:rPr lang="en-US" sz="2200" b="1" baseline="44000" smtClean="0"/>
              <a:t>IV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smtClean="0"/>
              <a:t>k</a:t>
            </a:r>
            <a:r>
              <a:rPr lang="en-US" sz="2200" baseline="-25000" smtClean="0"/>
              <a:t>i</a:t>
            </a:r>
            <a:r>
              <a:rPr lang="en-US" sz="2200" b="1" baseline="44000" smtClean="0"/>
              <a:t>IV </a:t>
            </a:r>
            <a:r>
              <a:rPr lang="el-GR" sz="2200" smtClean="0"/>
              <a:t>χρησιμοποιείται για να κρυπτογραφήσει το</a:t>
            </a:r>
            <a:r>
              <a:rPr lang="en-US" sz="2200" smtClean="0"/>
              <a:t> i</a:t>
            </a:r>
            <a:r>
              <a:rPr lang="el-GR" sz="2200" smtClean="0"/>
              <a:t>-οστο</a:t>
            </a:r>
            <a:r>
              <a:rPr lang="en-US" sz="2200" smtClean="0"/>
              <a:t> byte, d</a:t>
            </a:r>
            <a:r>
              <a:rPr lang="en-US" sz="2200" baseline="-25000" smtClean="0"/>
              <a:t>i</a:t>
            </a:r>
            <a:r>
              <a:rPr lang="en-US" sz="2200" smtClean="0"/>
              <a:t>, </a:t>
            </a:r>
            <a:r>
              <a:rPr lang="el-GR" sz="2200" smtClean="0"/>
              <a:t>του πλαισίου</a:t>
            </a:r>
            <a:r>
              <a:rPr lang="en-US" sz="2200" smtClean="0"/>
              <a:t>:</a:t>
            </a:r>
          </a:p>
          <a:p>
            <a:pPr marL="341313" indent="-341313" algn="ctr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smtClean="0"/>
              <a:t>c</a:t>
            </a:r>
            <a:r>
              <a:rPr lang="en-US" sz="2200" baseline="-25000" smtClean="0"/>
              <a:t>i</a:t>
            </a:r>
            <a:r>
              <a:rPr lang="en-US" sz="2200" i="1" smtClean="0"/>
              <a:t> = </a:t>
            </a:r>
            <a:r>
              <a:rPr lang="en-US" sz="2200" smtClean="0"/>
              <a:t>d</a:t>
            </a:r>
            <a:r>
              <a:rPr lang="en-US" sz="2200" baseline="-25000" smtClean="0"/>
              <a:t>i</a:t>
            </a:r>
            <a:r>
              <a:rPr lang="en-US" sz="2200" i="1" smtClean="0"/>
              <a:t> </a:t>
            </a:r>
            <a:r>
              <a:rPr lang="en-US" sz="2200" smtClean="0"/>
              <a:t>XOR</a:t>
            </a:r>
            <a:r>
              <a:rPr lang="en-US" sz="2200" i="1" smtClean="0"/>
              <a:t>  </a:t>
            </a:r>
            <a:r>
              <a:rPr lang="en-US" sz="2200" smtClean="0"/>
              <a:t>k</a:t>
            </a:r>
            <a:r>
              <a:rPr lang="en-US" sz="2200" baseline="-25000" smtClean="0"/>
              <a:t>i</a:t>
            </a:r>
            <a:r>
              <a:rPr lang="en-US" sz="2200" b="1" baseline="44000" smtClean="0"/>
              <a:t>IV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smtClean="0"/>
              <a:t>Το </a:t>
            </a:r>
            <a:r>
              <a:rPr lang="en-US" sz="2200" smtClean="0"/>
              <a:t>IV </a:t>
            </a:r>
            <a:r>
              <a:rPr lang="el-GR" sz="2200" smtClean="0"/>
              <a:t>και τα κρυπτογραφημένα </a:t>
            </a:r>
            <a:r>
              <a:rPr lang="en-US" sz="2200" smtClean="0"/>
              <a:t>bytes, c</a:t>
            </a:r>
            <a:r>
              <a:rPr lang="en-US" sz="2200" baseline="-25000" smtClean="0"/>
              <a:t>i </a:t>
            </a:r>
            <a:r>
              <a:rPr lang="el-GR" sz="2200" smtClean="0"/>
              <a:t>στέλνονται μέσα στο πλαίσιο</a:t>
            </a:r>
            <a:endParaRPr lang="en-US" sz="2200" smtClean="0"/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802.11 WEP </a:t>
            </a:r>
            <a:r>
              <a:rPr lang="el-GR" sz="3600" smtClean="0"/>
              <a:t>κρυπτογράφηση</a:t>
            </a:r>
            <a:endParaRPr lang="en-US" sz="360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346200"/>
          <a:ext cx="91440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icture" r:id="rId4" imgW="6690360" imgH="2825496" progId="Word.Picture.8">
                  <p:embed/>
                </p:oleObj>
              </mc:Choice>
              <mc:Fallback>
                <p:oleObj name="Picture" r:id="rId4" imgW="6690360" imgH="282549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6200"/>
                        <a:ext cx="9144000" cy="386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22438" y="4802188"/>
            <a:ext cx="5010150" cy="4635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WEP </a:t>
            </a:r>
            <a:r>
              <a:rPr lang="el-GR">
                <a:solidFill>
                  <a:srgbClr val="FF0000"/>
                </a:solidFill>
                <a:latin typeface="Comic Sans MS" pitchFamily="64" charset="0"/>
              </a:rPr>
              <a:t>κρυπτογράφηση (αποστολέας)</a:t>
            </a:r>
            <a:endParaRPr lang="en-US">
              <a:solidFill>
                <a:srgbClr val="FF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Παραβιάζοντας την ασφάλεια του</a:t>
            </a:r>
            <a:r>
              <a:rPr lang="en-US" sz="3600" smtClean="0"/>
              <a:t> 802.11 WEP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3050" y="1363663"/>
            <a:ext cx="8513763" cy="5092700"/>
          </a:xfrm>
        </p:spPr>
        <p:txBody>
          <a:bodyPr/>
          <a:lstStyle/>
          <a:p>
            <a:pPr marL="341313" indent="-341313"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>
                <a:solidFill>
                  <a:srgbClr val="FF0000"/>
                </a:solidFill>
              </a:rPr>
              <a:t>Κενό ασφαλείας</a:t>
            </a:r>
            <a:r>
              <a:rPr lang="en-US" smtClean="0">
                <a:solidFill>
                  <a:srgbClr val="FF0000"/>
                </a:solidFill>
              </a:rPr>
              <a:t>: 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smtClean="0"/>
              <a:t>24-bit IV, </a:t>
            </a:r>
            <a:r>
              <a:rPr lang="el-GR" sz="2000" smtClean="0"/>
              <a:t>ένα</a:t>
            </a:r>
            <a:r>
              <a:rPr lang="en-US" sz="2000" smtClean="0"/>
              <a:t> IV </a:t>
            </a:r>
            <a:r>
              <a:rPr lang="el-GR" sz="2000" smtClean="0"/>
              <a:t>ανά</a:t>
            </a:r>
            <a:r>
              <a:rPr lang="en-US" sz="2000" smtClean="0"/>
              <a:t> </a:t>
            </a:r>
            <a:r>
              <a:rPr lang="el-GR" sz="2000" smtClean="0"/>
              <a:t>πλαίσιο</a:t>
            </a:r>
            <a:r>
              <a:rPr lang="en-US" sz="2000" smtClean="0"/>
              <a:t>, -&gt; </a:t>
            </a:r>
            <a:r>
              <a:rPr lang="el-GR" sz="2000" smtClean="0"/>
              <a:t>χρησιμοποίηση ίδιων τιμών </a:t>
            </a:r>
            <a:r>
              <a:rPr lang="en-US" sz="2000" smtClean="0"/>
              <a:t>IV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smtClean="0"/>
              <a:t>IV </a:t>
            </a:r>
            <a:r>
              <a:rPr lang="el-GR" sz="2000" smtClean="0"/>
              <a:t>μεταδίδονται σε καθαρό κείμενο</a:t>
            </a:r>
            <a:r>
              <a:rPr lang="en-US" sz="2000" smtClean="0"/>
              <a:t> -&gt; </a:t>
            </a:r>
            <a:r>
              <a:rPr lang="el-GR" sz="2000" smtClean="0"/>
              <a:t>γνώση της χρησιμοποίησης ίδιων τιμών </a:t>
            </a:r>
            <a:r>
              <a:rPr lang="en-US" sz="2000" smtClean="0"/>
              <a:t>IV</a:t>
            </a:r>
          </a:p>
          <a:p>
            <a:pPr marL="341313" indent="-341313"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b="1" smtClean="0">
                <a:solidFill>
                  <a:srgbClr val="FF0000"/>
                </a:solidFill>
              </a:rPr>
              <a:t>Επίθεση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000" smtClean="0"/>
              <a:t>Η Λαμόγια προκαλεί την Σούλα</a:t>
            </a:r>
            <a:r>
              <a:rPr lang="en-US" sz="2000" smtClean="0"/>
              <a:t> </a:t>
            </a:r>
            <a:r>
              <a:rPr lang="el-GR" sz="2000" smtClean="0"/>
              <a:t>να κρυπτογραφήσει ένα γνωστό καθαρό κείμενο</a:t>
            </a:r>
            <a:r>
              <a:rPr lang="en-US" sz="2000" smtClean="0"/>
              <a:t> d</a:t>
            </a:r>
            <a:r>
              <a:rPr lang="en-US" sz="2000" baseline="-25000" smtClean="0"/>
              <a:t>1</a:t>
            </a:r>
            <a:r>
              <a:rPr lang="en-US" sz="2000" smtClean="0"/>
              <a:t> d</a:t>
            </a:r>
            <a:r>
              <a:rPr lang="en-US" sz="2000" baseline="-25000" smtClean="0"/>
              <a:t>2</a:t>
            </a:r>
            <a:r>
              <a:rPr lang="en-US" sz="2000" smtClean="0"/>
              <a:t> d</a:t>
            </a:r>
            <a:r>
              <a:rPr lang="en-US" sz="2000" baseline="-25000" smtClean="0"/>
              <a:t>3</a:t>
            </a:r>
            <a:r>
              <a:rPr lang="en-US" sz="2000" smtClean="0"/>
              <a:t> d</a:t>
            </a:r>
            <a:r>
              <a:rPr lang="en-US" sz="2000" baseline="-25000" smtClean="0"/>
              <a:t>4</a:t>
            </a:r>
            <a:r>
              <a:rPr lang="en-US" sz="2000" smtClean="0"/>
              <a:t> … 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000" smtClean="0"/>
              <a:t>Η Λαμόγια</a:t>
            </a:r>
            <a:r>
              <a:rPr lang="en-US" sz="2000" smtClean="0"/>
              <a:t> </a:t>
            </a:r>
            <a:r>
              <a:rPr lang="el-GR" sz="2000" smtClean="0"/>
              <a:t>βλέπει</a:t>
            </a:r>
            <a:r>
              <a:rPr lang="en-US" sz="2000" smtClean="0"/>
              <a:t>: c</a:t>
            </a:r>
            <a:r>
              <a:rPr lang="en-US" sz="2000" baseline="-25000" smtClean="0"/>
              <a:t>i</a:t>
            </a:r>
            <a:r>
              <a:rPr lang="en-US" sz="2000" i="1" smtClean="0"/>
              <a:t> = </a:t>
            </a:r>
            <a:r>
              <a:rPr lang="en-US" sz="2000" smtClean="0"/>
              <a:t>d</a:t>
            </a:r>
            <a:r>
              <a:rPr lang="en-US" sz="2000" baseline="-25000" smtClean="0"/>
              <a:t>i</a:t>
            </a:r>
            <a:r>
              <a:rPr lang="en-US" sz="2000" i="1" smtClean="0"/>
              <a:t> </a:t>
            </a:r>
            <a:r>
              <a:rPr lang="en-US" sz="2000" smtClean="0"/>
              <a:t>XOR</a:t>
            </a:r>
            <a:r>
              <a:rPr lang="en-US" sz="2000" i="1" smtClean="0"/>
              <a:t>  </a:t>
            </a:r>
            <a:r>
              <a:rPr lang="en-US" sz="2000" smtClean="0"/>
              <a:t>k</a:t>
            </a:r>
            <a:r>
              <a:rPr lang="en-US" sz="2000" baseline="-25000" smtClean="0"/>
              <a:t>i</a:t>
            </a:r>
            <a:r>
              <a:rPr lang="en-US" sz="2000" b="1" baseline="44000" smtClean="0"/>
              <a:t>IV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000" smtClean="0"/>
              <a:t>Η Λαμόγια</a:t>
            </a:r>
            <a:r>
              <a:rPr lang="en-US" sz="2000" smtClean="0"/>
              <a:t> </a:t>
            </a:r>
            <a:r>
              <a:rPr lang="el-GR" sz="2000" smtClean="0"/>
              <a:t>γνωρίζει τα </a:t>
            </a:r>
            <a:r>
              <a:rPr lang="en-US" sz="2000" smtClean="0"/>
              <a:t>c</a:t>
            </a:r>
            <a:r>
              <a:rPr lang="en-US" sz="2000" baseline="-25000" smtClean="0"/>
              <a:t>i</a:t>
            </a:r>
            <a:r>
              <a:rPr lang="en-US" sz="2000" smtClean="0"/>
              <a:t> d</a:t>
            </a:r>
            <a:r>
              <a:rPr lang="en-US" sz="2000" baseline="-25000" smtClean="0"/>
              <a:t>i</a:t>
            </a:r>
            <a:r>
              <a:rPr lang="en-US" sz="2000" smtClean="0"/>
              <a:t>, </a:t>
            </a:r>
            <a:r>
              <a:rPr lang="el-GR" sz="2000" smtClean="0"/>
              <a:t>έτσι μπορεί να υπολογίσει το</a:t>
            </a:r>
            <a:r>
              <a:rPr lang="en-US" sz="2000" smtClean="0"/>
              <a:t> </a:t>
            </a:r>
            <a:r>
              <a:rPr lang="en-US" sz="2000" i="1" smtClean="0"/>
              <a:t> </a:t>
            </a:r>
            <a:r>
              <a:rPr lang="en-US" sz="2000" smtClean="0"/>
              <a:t>k</a:t>
            </a:r>
            <a:r>
              <a:rPr lang="en-US" sz="2000" baseline="-25000" smtClean="0"/>
              <a:t>i</a:t>
            </a:r>
            <a:r>
              <a:rPr lang="en-US" sz="2000" b="1" baseline="44000" smtClean="0"/>
              <a:t>IV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000" smtClean="0"/>
              <a:t>Η Λαμόγια</a:t>
            </a:r>
            <a:r>
              <a:rPr lang="en-US" sz="2000" smtClean="0"/>
              <a:t> </a:t>
            </a:r>
            <a:r>
              <a:rPr lang="el-GR" sz="2000" smtClean="0"/>
              <a:t>γνωρίζει την ακολουθία κλειδιών</a:t>
            </a:r>
            <a:r>
              <a:rPr lang="en-US" sz="2000" smtClean="0"/>
              <a:t> k</a:t>
            </a:r>
            <a:r>
              <a:rPr lang="en-US" sz="2000" baseline="-25000" smtClean="0"/>
              <a:t>1</a:t>
            </a:r>
            <a:r>
              <a:rPr lang="en-US" sz="2000" b="1" baseline="44000" smtClean="0"/>
              <a:t>IV </a:t>
            </a:r>
            <a:r>
              <a:rPr lang="en-US" sz="2000" smtClean="0"/>
              <a:t>k</a:t>
            </a:r>
            <a:r>
              <a:rPr lang="en-US" sz="2000" baseline="-25000" smtClean="0"/>
              <a:t>2</a:t>
            </a:r>
            <a:r>
              <a:rPr lang="en-US" sz="2000" b="1" baseline="44000" smtClean="0"/>
              <a:t>IV </a:t>
            </a:r>
            <a:r>
              <a:rPr lang="en-US" sz="2000" smtClean="0"/>
              <a:t>k</a:t>
            </a:r>
            <a:r>
              <a:rPr lang="en-US" sz="2000" baseline="-25000" smtClean="0"/>
              <a:t>3</a:t>
            </a:r>
            <a:r>
              <a:rPr lang="en-US" sz="2000" b="1" baseline="44000" smtClean="0"/>
              <a:t>IV </a:t>
            </a:r>
            <a:r>
              <a:rPr lang="en-US" sz="2000" smtClean="0"/>
              <a:t>…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000" smtClean="0"/>
              <a:t>Την επόμενη φορά που θα χρησιμοποιηθεί ξανά το ίδιο</a:t>
            </a:r>
            <a:r>
              <a:rPr lang="en-US" sz="2000" smtClean="0"/>
              <a:t> IV, </a:t>
            </a:r>
            <a:r>
              <a:rPr lang="el-GR" sz="2000" smtClean="0"/>
              <a:t>η Λαμόγια</a:t>
            </a:r>
            <a:r>
              <a:rPr lang="en-US" sz="2000" smtClean="0"/>
              <a:t> </a:t>
            </a:r>
            <a:r>
              <a:rPr lang="el-GR" sz="2000" smtClean="0"/>
              <a:t>μπορεί να αποκρυπτογραφήσει</a:t>
            </a:r>
            <a:r>
              <a:rPr lang="en-US" sz="2000" smtClean="0"/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smtClean="0"/>
              <a:t> 802.11i: </a:t>
            </a:r>
            <a:r>
              <a:rPr lang="el-GR" smtClean="0"/>
              <a:t>Βελτιωμένη ασφάλεια</a:t>
            </a:r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</a:pPr>
            <a:r>
              <a:rPr lang="el-GR" smtClean="0"/>
              <a:t>Πολλαπλοί </a:t>
            </a:r>
            <a:r>
              <a:rPr lang="en-US" smtClean="0"/>
              <a:t>(</a:t>
            </a:r>
            <a:r>
              <a:rPr lang="el-GR" smtClean="0"/>
              <a:t>ισχυρότεροι</a:t>
            </a:r>
            <a:r>
              <a:rPr lang="en-US" smtClean="0"/>
              <a:t>) </a:t>
            </a:r>
            <a:r>
              <a:rPr lang="el-GR" smtClean="0"/>
              <a:t>μηχανισμοί κρυπτογράφησης</a:t>
            </a:r>
            <a:endParaRPr lang="en-US" smtClean="0"/>
          </a:p>
          <a:p>
            <a:pPr>
              <a:buFont typeface="Times New Roman" pitchFamily="16" charset="0"/>
              <a:buNone/>
            </a:pPr>
            <a:r>
              <a:rPr lang="el-GR" smtClean="0"/>
              <a:t>Παρέχεται διανομή κλειδιού</a:t>
            </a:r>
            <a:endParaRPr lang="en-US" smtClean="0"/>
          </a:p>
          <a:p>
            <a:pPr>
              <a:buFont typeface="Times New Roman" pitchFamily="16" charset="0"/>
              <a:buNone/>
            </a:pPr>
            <a:r>
              <a:rPr lang="el-GR" smtClean="0"/>
              <a:t>Γίνεται χρήση διακομιστή αυθεντικοποίησης διαφορετικού από το σημείο προσπέλασης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2"/>
          <p:cNvGrpSpPr>
            <a:grpSpLocks/>
          </p:cNvGrpSpPr>
          <p:nvPr/>
        </p:nvGrpSpPr>
        <p:grpSpPr bwMode="auto">
          <a:xfrm>
            <a:off x="911225" y="1727200"/>
            <a:ext cx="822325" cy="727075"/>
            <a:chOff x="2870" y="1518"/>
            <a:chExt cx="292" cy="320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r:id="rId4" imgW="826829" imgH="840406" progId="">
                    <p:embed/>
                  </p:oleObj>
                </mc:Choice>
                <mc:Fallback>
                  <p:oleObj r:id="rId4" imgW="826829" imgH="840406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r:id="rId6" imgW="1268295" imgH="1199426" progId="">
                    <p:embed/>
                  </p:oleObj>
                </mc:Choice>
                <mc:Fallback>
                  <p:oleObj r:id="rId6" imgW="1268295" imgH="119942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7" name="Group 5"/>
          <p:cNvGrpSpPr>
            <a:grpSpLocks/>
          </p:cNvGrpSpPr>
          <p:nvPr/>
        </p:nvGrpSpPr>
        <p:grpSpPr bwMode="auto">
          <a:xfrm flipH="1">
            <a:off x="3587750" y="1665288"/>
            <a:ext cx="633413" cy="412750"/>
            <a:chOff x="2700" y="926"/>
            <a:chExt cx="435" cy="406"/>
          </a:xfrm>
        </p:grpSpPr>
        <p:sp>
          <p:nvSpPr>
            <p:cNvPr id="3142" name="Freeform 6"/>
            <p:cNvSpPr>
              <a:spLocks noEditPoints="1"/>
            </p:cNvSpPr>
            <p:nvPr/>
          </p:nvSpPr>
          <p:spPr bwMode="auto">
            <a:xfrm>
              <a:off x="2700" y="926"/>
              <a:ext cx="435" cy="374"/>
            </a:xfrm>
            <a:custGeom>
              <a:avLst/>
              <a:gdLst>
                <a:gd name="T0" fmla="*/ 0 w 2742"/>
                <a:gd name="T1" fmla="*/ 0 h 2869"/>
                <a:gd name="T2" fmla="*/ 0 w 2742"/>
                <a:gd name="T3" fmla="*/ 0 h 2869"/>
                <a:gd name="T4" fmla="*/ 0 w 2742"/>
                <a:gd name="T5" fmla="*/ 0 h 2869"/>
                <a:gd name="T6" fmla="*/ 0 w 2742"/>
                <a:gd name="T7" fmla="*/ 0 h 2869"/>
                <a:gd name="T8" fmla="*/ 0 w 2742"/>
                <a:gd name="T9" fmla="*/ 0 h 2869"/>
                <a:gd name="T10" fmla="*/ 0 w 2742"/>
                <a:gd name="T11" fmla="*/ 0 h 2869"/>
                <a:gd name="T12" fmla="*/ 0 w 2742"/>
                <a:gd name="T13" fmla="*/ 0 h 2869"/>
                <a:gd name="T14" fmla="*/ 0 w 2742"/>
                <a:gd name="T15" fmla="*/ 0 h 2869"/>
                <a:gd name="T16" fmla="*/ 0 w 2742"/>
                <a:gd name="T17" fmla="*/ 0 h 2869"/>
                <a:gd name="T18" fmla="*/ 0 w 2742"/>
                <a:gd name="T19" fmla="*/ 0 h 2869"/>
                <a:gd name="T20" fmla="*/ 0 w 2742"/>
                <a:gd name="T21" fmla="*/ 0 h 2869"/>
                <a:gd name="T22" fmla="*/ 0 w 2742"/>
                <a:gd name="T23" fmla="*/ 0 h 2869"/>
                <a:gd name="T24" fmla="*/ 0 w 2742"/>
                <a:gd name="T25" fmla="*/ 0 h 2869"/>
                <a:gd name="T26" fmla="*/ 0 w 2742"/>
                <a:gd name="T27" fmla="*/ 0 h 2869"/>
                <a:gd name="T28" fmla="*/ 0 w 2742"/>
                <a:gd name="T29" fmla="*/ 0 h 2869"/>
                <a:gd name="T30" fmla="*/ 0 w 2742"/>
                <a:gd name="T31" fmla="*/ 0 h 2869"/>
                <a:gd name="T32" fmla="*/ 0 w 2742"/>
                <a:gd name="T33" fmla="*/ 0 h 2869"/>
                <a:gd name="T34" fmla="*/ 0 w 2742"/>
                <a:gd name="T35" fmla="*/ 0 h 2869"/>
                <a:gd name="T36" fmla="*/ 0 w 2742"/>
                <a:gd name="T37" fmla="*/ 0 h 2869"/>
                <a:gd name="T38" fmla="*/ 0 w 2742"/>
                <a:gd name="T39" fmla="*/ 0 h 2869"/>
                <a:gd name="T40" fmla="*/ 0 w 2742"/>
                <a:gd name="T41" fmla="*/ 0 h 2869"/>
                <a:gd name="T42" fmla="*/ 0 w 2742"/>
                <a:gd name="T43" fmla="*/ 0 h 2869"/>
                <a:gd name="T44" fmla="*/ 0 w 2742"/>
                <a:gd name="T45" fmla="*/ 0 h 2869"/>
                <a:gd name="T46" fmla="*/ 0 w 2742"/>
                <a:gd name="T47" fmla="*/ 0 h 2869"/>
                <a:gd name="T48" fmla="*/ 0 w 2742"/>
                <a:gd name="T49" fmla="*/ 0 h 2869"/>
                <a:gd name="T50" fmla="*/ 0 w 2742"/>
                <a:gd name="T51" fmla="*/ 0 h 2869"/>
                <a:gd name="T52" fmla="*/ 0 w 2742"/>
                <a:gd name="T53" fmla="*/ 0 h 2869"/>
                <a:gd name="T54" fmla="*/ 0 w 2742"/>
                <a:gd name="T55" fmla="*/ 0 h 2869"/>
                <a:gd name="T56" fmla="*/ 0 w 2742"/>
                <a:gd name="T57" fmla="*/ 0 h 2869"/>
                <a:gd name="T58" fmla="*/ 0 w 2742"/>
                <a:gd name="T59" fmla="*/ 0 h 2869"/>
                <a:gd name="T60" fmla="*/ 0 w 2742"/>
                <a:gd name="T61" fmla="*/ 0 h 2869"/>
                <a:gd name="T62" fmla="*/ 0 w 2742"/>
                <a:gd name="T63" fmla="*/ 0 h 2869"/>
                <a:gd name="T64" fmla="*/ 0 w 2742"/>
                <a:gd name="T65" fmla="*/ 0 h 2869"/>
                <a:gd name="T66" fmla="*/ 0 w 2742"/>
                <a:gd name="T67" fmla="*/ 0 h 2869"/>
                <a:gd name="T68" fmla="*/ 0 w 2742"/>
                <a:gd name="T69" fmla="*/ 0 h 2869"/>
                <a:gd name="T70" fmla="*/ 0 w 2742"/>
                <a:gd name="T71" fmla="*/ 0 h 2869"/>
                <a:gd name="T72" fmla="*/ 0 w 2742"/>
                <a:gd name="T73" fmla="*/ 0 h 2869"/>
                <a:gd name="T74" fmla="*/ 0 w 2742"/>
                <a:gd name="T75" fmla="*/ 0 h 2869"/>
                <a:gd name="T76" fmla="*/ 0 w 2742"/>
                <a:gd name="T77" fmla="*/ 0 h 2869"/>
                <a:gd name="T78" fmla="*/ 0 w 2742"/>
                <a:gd name="T79" fmla="*/ 0 h 2869"/>
                <a:gd name="T80" fmla="*/ 0 w 2742"/>
                <a:gd name="T81" fmla="*/ 0 h 2869"/>
                <a:gd name="T82" fmla="*/ 0 w 2742"/>
                <a:gd name="T83" fmla="*/ 0 h 2869"/>
                <a:gd name="T84" fmla="*/ 0 w 2742"/>
                <a:gd name="T85" fmla="*/ 0 h 2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2"/>
                <a:gd name="T130" fmla="*/ 0 h 2869"/>
                <a:gd name="T131" fmla="*/ 2742 w 2742"/>
                <a:gd name="T132" fmla="*/ 2869 h 2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2" h="2869">
                  <a:moveTo>
                    <a:pt x="1945" y="0"/>
                  </a:moveTo>
                  <a:lnTo>
                    <a:pt x="2028" y="3"/>
                  </a:lnTo>
                  <a:lnTo>
                    <a:pt x="2110" y="13"/>
                  </a:lnTo>
                  <a:lnTo>
                    <a:pt x="2187" y="30"/>
                  </a:lnTo>
                  <a:lnTo>
                    <a:pt x="2261" y="54"/>
                  </a:lnTo>
                  <a:lnTo>
                    <a:pt x="2328" y="83"/>
                  </a:lnTo>
                  <a:lnTo>
                    <a:pt x="2393" y="119"/>
                  </a:lnTo>
                  <a:lnTo>
                    <a:pt x="2451" y="160"/>
                  </a:lnTo>
                  <a:lnTo>
                    <a:pt x="2506" y="208"/>
                  </a:lnTo>
                  <a:lnTo>
                    <a:pt x="2560" y="266"/>
                  </a:lnTo>
                  <a:lnTo>
                    <a:pt x="2611" y="331"/>
                  </a:lnTo>
                  <a:lnTo>
                    <a:pt x="2653" y="402"/>
                  </a:lnTo>
                  <a:lnTo>
                    <a:pt x="2689" y="482"/>
                  </a:lnTo>
                  <a:lnTo>
                    <a:pt x="2715" y="570"/>
                  </a:lnTo>
                  <a:lnTo>
                    <a:pt x="2735" y="670"/>
                  </a:lnTo>
                  <a:lnTo>
                    <a:pt x="2742" y="781"/>
                  </a:lnTo>
                  <a:lnTo>
                    <a:pt x="2742" y="907"/>
                  </a:lnTo>
                  <a:lnTo>
                    <a:pt x="2726" y="1042"/>
                  </a:lnTo>
                  <a:lnTo>
                    <a:pt x="2695" y="1188"/>
                  </a:lnTo>
                  <a:lnTo>
                    <a:pt x="2648" y="1339"/>
                  </a:lnTo>
                  <a:lnTo>
                    <a:pt x="2587" y="1496"/>
                  </a:lnTo>
                  <a:lnTo>
                    <a:pt x="2510" y="1653"/>
                  </a:lnTo>
                  <a:lnTo>
                    <a:pt x="2420" y="1810"/>
                  </a:lnTo>
                  <a:lnTo>
                    <a:pt x="2315" y="1963"/>
                  </a:lnTo>
                  <a:lnTo>
                    <a:pt x="2200" y="2111"/>
                  </a:lnTo>
                  <a:lnTo>
                    <a:pt x="2045" y="2274"/>
                  </a:lnTo>
                  <a:lnTo>
                    <a:pt x="1879" y="2423"/>
                  </a:lnTo>
                  <a:lnTo>
                    <a:pt x="1703" y="2554"/>
                  </a:lnTo>
                  <a:lnTo>
                    <a:pt x="1521" y="2666"/>
                  </a:lnTo>
                  <a:lnTo>
                    <a:pt x="1333" y="2755"/>
                  </a:lnTo>
                  <a:lnTo>
                    <a:pt x="1142" y="2821"/>
                  </a:lnTo>
                  <a:lnTo>
                    <a:pt x="949" y="2858"/>
                  </a:lnTo>
                  <a:lnTo>
                    <a:pt x="761" y="2869"/>
                  </a:lnTo>
                  <a:lnTo>
                    <a:pt x="583" y="2846"/>
                  </a:lnTo>
                  <a:lnTo>
                    <a:pt x="430" y="2796"/>
                  </a:lnTo>
                  <a:lnTo>
                    <a:pt x="300" y="2720"/>
                  </a:lnTo>
                  <a:lnTo>
                    <a:pt x="194" y="2623"/>
                  </a:lnTo>
                  <a:lnTo>
                    <a:pt x="110" y="2505"/>
                  </a:lnTo>
                  <a:lnTo>
                    <a:pt x="51" y="2368"/>
                  </a:lnTo>
                  <a:lnTo>
                    <a:pt x="13" y="2216"/>
                  </a:lnTo>
                  <a:lnTo>
                    <a:pt x="0" y="2052"/>
                  </a:lnTo>
                  <a:lnTo>
                    <a:pt x="6" y="1906"/>
                  </a:lnTo>
                  <a:lnTo>
                    <a:pt x="30" y="1756"/>
                  </a:lnTo>
                  <a:lnTo>
                    <a:pt x="68" y="1602"/>
                  </a:lnTo>
                  <a:lnTo>
                    <a:pt x="122" y="1450"/>
                  </a:lnTo>
                  <a:lnTo>
                    <a:pt x="186" y="1298"/>
                  </a:lnTo>
                  <a:lnTo>
                    <a:pt x="264" y="1152"/>
                  </a:lnTo>
                  <a:lnTo>
                    <a:pt x="349" y="1011"/>
                  </a:lnTo>
                  <a:lnTo>
                    <a:pt x="442" y="881"/>
                  </a:lnTo>
                  <a:lnTo>
                    <a:pt x="537" y="761"/>
                  </a:lnTo>
                  <a:lnTo>
                    <a:pt x="633" y="653"/>
                  </a:lnTo>
                  <a:lnTo>
                    <a:pt x="730" y="557"/>
                  </a:lnTo>
                  <a:lnTo>
                    <a:pt x="827" y="471"/>
                  </a:lnTo>
                  <a:lnTo>
                    <a:pt x="922" y="393"/>
                  </a:lnTo>
                  <a:lnTo>
                    <a:pt x="1020" y="324"/>
                  </a:lnTo>
                  <a:lnTo>
                    <a:pt x="1118" y="261"/>
                  </a:lnTo>
                  <a:lnTo>
                    <a:pt x="1219" y="206"/>
                  </a:lnTo>
                  <a:lnTo>
                    <a:pt x="1308" y="158"/>
                  </a:lnTo>
                  <a:lnTo>
                    <a:pt x="1400" y="118"/>
                  </a:lnTo>
                  <a:lnTo>
                    <a:pt x="1491" y="82"/>
                  </a:lnTo>
                  <a:lnTo>
                    <a:pt x="1584" y="53"/>
                  </a:lnTo>
                  <a:lnTo>
                    <a:pt x="1675" y="29"/>
                  </a:lnTo>
                  <a:lnTo>
                    <a:pt x="1766" y="13"/>
                  </a:lnTo>
                  <a:lnTo>
                    <a:pt x="1855" y="3"/>
                  </a:lnTo>
                  <a:lnTo>
                    <a:pt x="1945" y="0"/>
                  </a:lnTo>
                  <a:close/>
                  <a:moveTo>
                    <a:pt x="1928" y="39"/>
                  </a:moveTo>
                  <a:lnTo>
                    <a:pt x="1843" y="42"/>
                  </a:lnTo>
                  <a:lnTo>
                    <a:pt x="1757" y="52"/>
                  </a:lnTo>
                  <a:lnTo>
                    <a:pt x="1671" y="67"/>
                  </a:lnTo>
                  <a:lnTo>
                    <a:pt x="1584" y="91"/>
                  </a:lnTo>
                  <a:lnTo>
                    <a:pt x="1497" y="119"/>
                  </a:lnTo>
                  <a:lnTo>
                    <a:pt x="1409" y="154"/>
                  </a:lnTo>
                  <a:lnTo>
                    <a:pt x="1321" y="193"/>
                  </a:lnTo>
                  <a:lnTo>
                    <a:pt x="1236" y="239"/>
                  </a:lnTo>
                  <a:lnTo>
                    <a:pt x="1140" y="293"/>
                  </a:lnTo>
                  <a:lnTo>
                    <a:pt x="1047" y="353"/>
                  </a:lnTo>
                  <a:lnTo>
                    <a:pt x="954" y="420"/>
                  </a:lnTo>
                  <a:lnTo>
                    <a:pt x="865" y="495"/>
                  </a:lnTo>
                  <a:lnTo>
                    <a:pt x="774" y="576"/>
                  </a:lnTo>
                  <a:lnTo>
                    <a:pt x="685" y="668"/>
                  </a:lnTo>
                  <a:lnTo>
                    <a:pt x="597" y="768"/>
                  </a:lnTo>
                  <a:lnTo>
                    <a:pt x="509" y="882"/>
                  </a:lnTo>
                  <a:lnTo>
                    <a:pt x="424" y="1005"/>
                  </a:lnTo>
                  <a:lnTo>
                    <a:pt x="348" y="1135"/>
                  </a:lnTo>
                  <a:lnTo>
                    <a:pt x="279" y="1271"/>
                  </a:lnTo>
                  <a:lnTo>
                    <a:pt x="224" y="1411"/>
                  </a:lnTo>
                  <a:lnTo>
                    <a:pt x="177" y="1551"/>
                  </a:lnTo>
                  <a:lnTo>
                    <a:pt x="145" y="1691"/>
                  </a:lnTo>
                  <a:lnTo>
                    <a:pt x="127" y="1827"/>
                  </a:lnTo>
                  <a:lnTo>
                    <a:pt x="126" y="1960"/>
                  </a:lnTo>
                  <a:lnTo>
                    <a:pt x="141" y="2106"/>
                  </a:lnTo>
                  <a:lnTo>
                    <a:pt x="179" y="2241"/>
                  </a:lnTo>
                  <a:lnTo>
                    <a:pt x="237" y="2361"/>
                  </a:lnTo>
                  <a:lnTo>
                    <a:pt x="315" y="2467"/>
                  </a:lnTo>
                  <a:lnTo>
                    <a:pt x="414" y="2554"/>
                  </a:lnTo>
                  <a:lnTo>
                    <a:pt x="535" y="2620"/>
                  </a:lnTo>
                  <a:lnTo>
                    <a:pt x="674" y="2664"/>
                  </a:lnTo>
                  <a:lnTo>
                    <a:pt x="836" y="2684"/>
                  </a:lnTo>
                  <a:lnTo>
                    <a:pt x="1007" y="2675"/>
                  </a:lnTo>
                  <a:lnTo>
                    <a:pt x="1182" y="2642"/>
                  </a:lnTo>
                  <a:lnTo>
                    <a:pt x="1355" y="2583"/>
                  </a:lnTo>
                  <a:lnTo>
                    <a:pt x="1526" y="2505"/>
                  </a:lnTo>
                  <a:lnTo>
                    <a:pt x="1692" y="2405"/>
                  </a:lnTo>
                  <a:lnTo>
                    <a:pt x="1853" y="2289"/>
                  </a:lnTo>
                  <a:lnTo>
                    <a:pt x="2005" y="2156"/>
                  </a:lnTo>
                  <a:lnTo>
                    <a:pt x="2149" y="2012"/>
                  </a:lnTo>
                  <a:lnTo>
                    <a:pt x="2257" y="1877"/>
                  </a:lnTo>
                  <a:lnTo>
                    <a:pt x="2355" y="1738"/>
                  </a:lnTo>
                  <a:lnTo>
                    <a:pt x="2440" y="1595"/>
                  </a:lnTo>
                  <a:lnTo>
                    <a:pt x="2514" y="1451"/>
                  </a:lnTo>
                  <a:lnTo>
                    <a:pt x="2573" y="1307"/>
                  </a:lnTo>
                  <a:lnTo>
                    <a:pt x="2620" y="1167"/>
                  </a:lnTo>
                  <a:lnTo>
                    <a:pt x="2652" y="1033"/>
                  </a:lnTo>
                  <a:lnTo>
                    <a:pt x="2670" y="907"/>
                  </a:lnTo>
                  <a:lnTo>
                    <a:pt x="2673" y="789"/>
                  </a:lnTo>
                  <a:lnTo>
                    <a:pt x="2666" y="684"/>
                  </a:lnTo>
                  <a:lnTo>
                    <a:pt x="2651" y="589"/>
                  </a:lnTo>
                  <a:lnTo>
                    <a:pt x="2627" y="505"/>
                  </a:lnTo>
                  <a:lnTo>
                    <a:pt x="2595" y="428"/>
                  </a:lnTo>
                  <a:lnTo>
                    <a:pt x="2558" y="360"/>
                  </a:lnTo>
                  <a:lnTo>
                    <a:pt x="2511" y="298"/>
                  </a:lnTo>
                  <a:lnTo>
                    <a:pt x="2462" y="244"/>
                  </a:lnTo>
                  <a:lnTo>
                    <a:pt x="2409" y="196"/>
                  </a:lnTo>
                  <a:lnTo>
                    <a:pt x="2354" y="156"/>
                  </a:lnTo>
                  <a:lnTo>
                    <a:pt x="2293" y="122"/>
                  </a:lnTo>
                  <a:lnTo>
                    <a:pt x="2229" y="93"/>
                  </a:lnTo>
                  <a:lnTo>
                    <a:pt x="2159" y="69"/>
                  </a:lnTo>
                  <a:lnTo>
                    <a:pt x="2085" y="52"/>
                  </a:lnTo>
                  <a:lnTo>
                    <a:pt x="2008" y="42"/>
                  </a:lnTo>
                  <a:lnTo>
                    <a:pt x="1928" y="39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3" name="Freeform 7"/>
            <p:cNvSpPr>
              <a:spLocks noEditPoints="1"/>
            </p:cNvSpPr>
            <p:nvPr/>
          </p:nvSpPr>
          <p:spPr bwMode="auto">
            <a:xfrm>
              <a:off x="2738" y="931"/>
              <a:ext cx="378" cy="325"/>
            </a:xfrm>
            <a:custGeom>
              <a:avLst/>
              <a:gdLst>
                <a:gd name="T0" fmla="*/ 0 w 2384"/>
                <a:gd name="T1" fmla="*/ 0 h 2490"/>
                <a:gd name="T2" fmla="*/ 0 w 2384"/>
                <a:gd name="T3" fmla="*/ 0 h 2490"/>
                <a:gd name="T4" fmla="*/ 0 w 2384"/>
                <a:gd name="T5" fmla="*/ 0 h 2490"/>
                <a:gd name="T6" fmla="*/ 0 w 2384"/>
                <a:gd name="T7" fmla="*/ 0 h 2490"/>
                <a:gd name="T8" fmla="*/ 0 w 2384"/>
                <a:gd name="T9" fmla="*/ 0 h 2490"/>
                <a:gd name="T10" fmla="*/ 0 w 2384"/>
                <a:gd name="T11" fmla="*/ 0 h 2490"/>
                <a:gd name="T12" fmla="*/ 0 w 2384"/>
                <a:gd name="T13" fmla="*/ 0 h 2490"/>
                <a:gd name="T14" fmla="*/ 0 w 2384"/>
                <a:gd name="T15" fmla="*/ 0 h 2490"/>
                <a:gd name="T16" fmla="*/ 0 w 2384"/>
                <a:gd name="T17" fmla="*/ 0 h 2490"/>
                <a:gd name="T18" fmla="*/ 0 w 2384"/>
                <a:gd name="T19" fmla="*/ 0 h 2490"/>
                <a:gd name="T20" fmla="*/ 0 w 2384"/>
                <a:gd name="T21" fmla="*/ 0 h 2490"/>
                <a:gd name="T22" fmla="*/ 0 w 2384"/>
                <a:gd name="T23" fmla="*/ 0 h 2490"/>
                <a:gd name="T24" fmla="*/ 0 w 2384"/>
                <a:gd name="T25" fmla="*/ 0 h 2490"/>
                <a:gd name="T26" fmla="*/ 0 w 2384"/>
                <a:gd name="T27" fmla="*/ 0 h 2490"/>
                <a:gd name="T28" fmla="*/ 0 w 2384"/>
                <a:gd name="T29" fmla="*/ 0 h 2490"/>
                <a:gd name="T30" fmla="*/ 0 w 2384"/>
                <a:gd name="T31" fmla="*/ 0 h 2490"/>
                <a:gd name="T32" fmla="*/ 0 w 2384"/>
                <a:gd name="T33" fmla="*/ 0 h 2490"/>
                <a:gd name="T34" fmla="*/ 0 w 2384"/>
                <a:gd name="T35" fmla="*/ 0 h 2490"/>
                <a:gd name="T36" fmla="*/ 0 w 2384"/>
                <a:gd name="T37" fmla="*/ 0 h 2490"/>
                <a:gd name="T38" fmla="*/ 0 w 2384"/>
                <a:gd name="T39" fmla="*/ 0 h 2490"/>
                <a:gd name="T40" fmla="*/ 0 w 2384"/>
                <a:gd name="T41" fmla="*/ 0 h 2490"/>
                <a:gd name="T42" fmla="*/ 0 w 2384"/>
                <a:gd name="T43" fmla="*/ 0 h 2490"/>
                <a:gd name="T44" fmla="*/ 0 w 2384"/>
                <a:gd name="T45" fmla="*/ 0 h 2490"/>
                <a:gd name="T46" fmla="*/ 0 w 2384"/>
                <a:gd name="T47" fmla="*/ 0 h 2490"/>
                <a:gd name="T48" fmla="*/ 0 w 2384"/>
                <a:gd name="T49" fmla="*/ 0 h 2490"/>
                <a:gd name="T50" fmla="*/ 0 w 2384"/>
                <a:gd name="T51" fmla="*/ 0 h 2490"/>
                <a:gd name="T52" fmla="*/ 0 w 2384"/>
                <a:gd name="T53" fmla="*/ 0 h 2490"/>
                <a:gd name="T54" fmla="*/ 0 w 2384"/>
                <a:gd name="T55" fmla="*/ 0 h 2490"/>
                <a:gd name="T56" fmla="*/ 0 w 2384"/>
                <a:gd name="T57" fmla="*/ 0 h 2490"/>
                <a:gd name="T58" fmla="*/ 0 w 2384"/>
                <a:gd name="T59" fmla="*/ 0 h 2490"/>
                <a:gd name="T60" fmla="*/ 0 w 2384"/>
                <a:gd name="T61" fmla="*/ 0 h 2490"/>
                <a:gd name="T62" fmla="*/ 0 w 2384"/>
                <a:gd name="T63" fmla="*/ 0 h 2490"/>
                <a:gd name="T64" fmla="*/ 0 w 2384"/>
                <a:gd name="T65" fmla="*/ 0 h 2490"/>
                <a:gd name="T66" fmla="*/ 0 w 2384"/>
                <a:gd name="T67" fmla="*/ 0 h 2490"/>
                <a:gd name="T68" fmla="*/ 0 w 2384"/>
                <a:gd name="T69" fmla="*/ 0 h 2490"/>
                <a:gd name="T70" fmla="*/ 0 w 2384"/>
                <a:gd name="T71" fmla="*/ 0 h 2490"/>
                <a:gd name="T72" fmla="*/ 0 w 2384"/>
                <a:gd name="T73" fmla="*/ 0 h 2490"/>
                <a:gd name="T74" fmla="*/ 0 w 2384"/>
                <a:gd name="T75" fmla="*/ 0 h 2490"/>
                <a:gd name="T76" fmla="*/ 0 w 2384"/>
                <a:gd name="T77" fmla="*/ 0 h 2490"/>
                <a:gd name="T78" fmla="*/ 0 w 2384"/>
                <a:gd name="T79" fmla="*/ 0 h 2490"/>
                <a:gd name="T80" fmla="*/ 0 w 2384"/>
                <a:gd name="T81" fmla="*/ 0 h 2490"/>
                <a:gd name="T82" fmla="*/ 0 w 2384"/>
                <a:gd name="T83" fmla="*/ 0 h 2490"/>
                <a:gd name="T84" fmla="*/ 0 w 2384"/>
                <a:gd name="T85" fmla="*/ 0 h 24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84"/>
                <a:gd name="T130" fmla="*/ 0 h 2490"/>
                <a:gd name="T131" fmla="*/ 2384 w 2384"/>
                <a:gd name="T132" fmla="*/ 2490 h 24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84" h="2490">
                  <a:moveTo>
                    <a:pt x="1689" y="0"/>
                  </a:moveTo>
                  <a:lnTo>
                    <a:pt x="1762" y="3"/>
                  </a:lnTo>
                  <a:lnTo>
                    <a:pt x="1833" y="12"/>
                  </a:lnTo>
                  <a:lnTo>
                    <a:pt x="1900" y="26"/>
                  </a:lnTo>
                  <a:lnTo>
                    <a:pt x="1966" y="48"/>
                  </a:lnTo>
                  <a:lnTo>
                    <a:pt x="2025" y="74"/>
                  </a:lnTo>
                  <a:lnTo>
                    <a:pt x="2081" y="105"/>
                  </a:lnTo>
                  <a:lnTo>
                    <a:pt x="2133" y="142"/>
                  </a:lnTo>
                  <a:lnTo>
                    <a:pt x="2182" y="185"/>
                  </a:lnTo>
                  <a:lnTo>
                    <a:pt x="2228" y="235"/>
                  </a:lnTo>
                  <a:lnTo>
                    <a:pt x="2271" y="291"/>
                  </a:lnTo>
                  <a:lnTo>
                    <a:pt x="2308" y="353"/>
                  </a:lnTo>
                  <a:lnTo>
                    <a:pt x="2339" y="422"/>
                  </a:lnTo>
                  <a:lnTo>
                    <a:pt x="2362" y="500"/>
                  </a:lnTo>
                  <a:lnTo>
                    <a:pt x="2378" y="586"/>
                  </a:lnTo>
                  <a:lnTo>
                    <a:pt x="2384" y="683"/>
                  </a:lnTo>
                  <a:lnTo>
                    <a:pt x="2384" y="793"/>
                  </a:lnTo>
                  <a:lnTo>
                    <a:pt x="2369" y="910"/>
                  </a:lnTo>
                  <a:lnTo>
                    <a:pt x="2342" y="1037"/>
                  </a:lnTo>
                  <a:lnTo>
                    <a:pt x="2299" y="1168"/>
                  </a:lnTo>
                  <a:lnTo>
                    <a:pt x="2246" y="1304"/>
                  </a:lnTo>
                  <a:lnTo>
                    <a:pt x="2179" y="1440"/>
                  </a:lnTo>
                  <a:lnTo>
                    <a:pt x="2102" y="1575"/>
                  </a:lnTo>
                  <a:lnTo>
                    <a:pt x="2011" y="1707"/>
                  </a:lnTo>
                  <a:lnTo>
                    <a:pt x="1911" y="1835"/>
                  </a:lnTo>
                  <a:lnTo>
                    <a:pt x="1775" y="1975"/>
                  </a:lnTo>
                  <a:lnTo>
                    <a:pt x="1632" y="2104"/>
                  </a:lnTo>
                  <a:lnTo>
                    <a:pt x="1478" y="2218"/>
                  </a:lnTo>
                  <a:lnTo>
                    <a:pt x="1321" y="2315"/>
                  </a:lnTo>
                  <a:lnTo>
                    <a:pt x="1157" y="2392"/>
                  </a:lnTo>
                  <a:lnTo>
                    <a:pt x="991" y="2449"/>
                  </a:lnTo>
                  <a:lnTo>
                    <a:pt x="826" y="2481"/>
                  </a:lnTo>
                  <a:lnTo>
                    <a:pt x="662" y="2490"/>
                  </a:lnTo>
                  <a:lnTo>
                    <a:pt x="507" y="2471"/>
                  </a:lnTo>
                  <a:lnTo>
                    <a:pt x="376" y="2428"/>
                  </a:lnTo>
                  <a:lnTo>
                    <a:pt x="263" y="2363"/>
                  </a:lnTo>
                  <a:lnTo>
                    <a:pt x="170" y="2279"/>
                  </a:lnTo>
                  <a:lnTo>
                    <a:pt x="97" y="2175"/>
                  </a:lnTo>
                  <a:lnTo>
                    <a:pt x="45" y="2058"/>
                  </a:lnTo>
                  <a:lnTo>
                    <a:pt x="12" y="1926"/>
                  </a:lnTo>
                  <a:lnTo>
                    <a:pt x="0" y="1784"/>
                  </a:lnTo>
                  <a:lnTo>
                    <a:pt x="4" y="1658"/>
                  </a:lnTo>
                  <a:lnTo>
                    <a:pt x="24" y="1529"/>
                  </a:lnTo>
                  <a:lnTo>
                    <a:pt x="58" y="1397"/>
                  </a:lnTo>
                  <a:lnTo>
                    <a:pt x="103" y="1265"/>
                  </a:lnTo>
                  <a:lnTo>
                    <a:pt x="159" y="1134"/>
                  </a:lnTo>
                  <a:lnTo>
                    <a:pt x="225" y="1006"/>
                  </a:lnTo>
                  <a:lnTo>
                    <a:pt x="297" y="884"/>
                  </a:lnTo>
                  <a:lnTo>
                    <a:pt x="378" y="771"/>
                  </a:lnTo>
                  <a:lnTo>
                    <a:pt x="460" y="665"/>
                  </a:lnTo>
                  <a:lnTo>
                    <a:pt x="543" y="572"/>
                  </a:lnTo>
                  <a:lnTo>
                    <a:pt x="626" y="487"/>
                  </a:lnTo>
                  <a:lnTo>
                    <a:pt x="711" y="413"/>
                  </a:lnTo>
                  <a:lnTo>
                    <a:pt x="795" y="345"/>
                  </a:lnTo>
                  <a:lnTo>
                    <a:pt x="880" y="284"/>
                  </a:lnTo>
                  <a:lnTo>
                    <a:pt x="966" y="230"/>
                  </a:lnTo>
                  <a:lnTo>
                    <a:pt x="1055" y="181"/>
                  </a:lnTo>
                  <a:lnTo>
                    <a:pt x="1132" y="138"/>
                  </a:lnTo>
                  <a:lnTo>
                    <a:pt x="1213" y="103"/>
                  </a:lnTo>
                  <a:lnTo>
                    <a:pt x="1293" y="71"/>
                  </a:lnTo>
                  <a:lnTo>
                    <a:pt x="1375" y="47"/>
                  </a:lnTo>
                  <a:lnTo>
                    <a:pt x="1454" y="26"/>
                  </a:lnTo>
                  <a:lnTo>
                    <a:pt x="1534" y="12"/>
                  </a:lnTo>
                  <a:lnTo>
                    <a:pt x="1611" y="3"/>
                  </a:lnTo>
                  <a:lnTo>
                    <a:pt x="1689" y="0"/>
                  </a:lnTo>
                  <a:close/>
                  <a:moveTo>
                    <a:pt x="1676" y="35"/>
                  </a:moveTo>
                  <a:lnTo>
                    <a:pt x="1601" y="38"/>
                  </a:lnTo>
                  <a:lnTo>
                    <a:pt x="1526" y="45"/>
                  </a:lnTo>
                  <a:lnTo>
                    <a:pt x="1450" y="60"/>
                  </a:lnTo>
                  <a:lnTo>
                    <a:pt x="1374" y="80"/>
                  </a:lnTo>
                  <a:lnTo>
                    <a:pt x="1296" y="105"/>
                  </a:lnTo>
                  <a:lnTo>
                    <a:pt x="1220" y="136"/>
                  </a:lnTo>
                  <a:lnTo>
                    <a:pt x="1142" y="171"/>
                  </a:lnTo>
                  <a:lnTo>
                    <a:pt x="1069" y="211"/>
                  </a:lnTo>
                  <a:lnTo>
                    <a:pt x="985" y="257"/>
                  </a:lnTo>
                  <a:lnTo>
                    <a:pt x="905" y="310"/>
                  </a:lnTo>
                  <a:lnTo>
                    <a:pt x="824" y="367"/>
                  </a:lnTo>
                  <a:lnTo>
                    <a:pt x="746" y="433"/>
                  </a:lnTo>
                  <a:lnTo>
                    <a:pt x="667" y="504"/>
                  </a:lnTo>
                  <a:lnTo>
                    <a:pt x="590" y="585"/>
                  </a:lnTo>
                  <a:lnTo>
                    <a:pt x="512" y="673"/>
                  </a:lnTo>
                  <a:lnTo>
                    <a:pt x="438" y="772"/>
                  </a:lnTo>
                  <a:lnTo>
                    <a:pt x="363" y="878"/>
                  </a:lnTo>
                  <a:lnTo>
                    <a:pt x="297" y="992"/>
                  </a:lnTo>
                  <a:lnTo>
                    <a:pt x="239" y="1109"/>
                  </a:lnTo>
                  <a:lnTo>
                    <a:pt x="191" y="1230"/>
                  </a:lnTo>
                  <a:lnTo>
                    <a:pt x="151" y="1350"/>
                  </a:lnTo>
                  <a:lnTo>
                    <a:pt x="124" y="1472"/>
                  </a:lnTo>
                  <a:lnTo>
                    <a:pt x="108" y="1591"/>
                  </a:lnTo>
                  <a:lnTo>
                    <a:pt x="108" y="1706"/>
                  </a:lnTo>
                  <a:lnTo>
                    <a:pt x="123" y="1832"/>
                  </a:lnTo>
                  <a:lnTo>
                    <a:pt x="155" y="1948"/>
                  </a:lnTo>
                  <a:lnTo>
                    <a:pt x="205" y="2053"/>
                  </a:lnTo>
                  <a:lnTo>
                    <a:pt x="275" y="2144"/>
                  </a:lnTo>
                  <a:lnTo>
                    <a:pt x="360" y="2218"/>
                  </a:lnTo>
                  <a:lnTo>
                    <a:pt x="465" y="2276"/>
                  </a:lnTo>
                  <a:lnTo>
                    <a:pt x="586" y="2314"/>
                  </a:lnTo>
                  <a:lnTo>
                    <a:pt x="727" y="2330"/>
                  </a:lnTo>
                  <a:lnTo>
                    <a:pt x="875" y="2323"/>
                  </a:lnTo>
                  <a:lnTo>
                    <a:pt x="1026" y="2294"/>
                  </a:lnTo>
                  <a:lnTo>
                    <a:pt x="1176" y="2245"/>
                  </a:lnTo>
                  <a:lnTo>
                    <a:pt x="1324" y="2177"/>
                  </a:lnTo>
                  <a:lnTo>
                    <a:pt x="1469" y="2090"/>
                  </a:lnTo>
                  <a:lnTo>
                    <a:pt x="1608" y="1990"/>
                  </a:lnTo>
                  <a:lnTo>
                    <a:pt x="1740" y="1875"/>
                  </a:lnTo>
                  <a:lnTo>
                    <a:pt x="1865" y="1749"/>
                  </a:lnTo>
                  <a:lnTo>
                    <a:pt x="1960" y="1633"/>
                  </a:lnTo>
                  <a:lnTo>
                    <a:pt x="2046" y="1513"/>
                  </a:lnTo>
                  <a:lnTo>
                    <a:pt x="2120" y="1389"/>
                  </a:lnTo>
                  <a:lnTo>
                    <a:pt x="2184" y="1265"/>
                  </a:lnTo>
                  <a:lnTo>
                    <a:pt x="2236" y="1140"/>
                  </a:lnTo>
                  <a:lnTo>
                    <a:pt x="2276" y="1019"/>
                  </a:lnTo>
                  <a:lnTo>
                    <a:pt x="2303" y="901"/>
                  </a:lnTo>
                  <a:lnTo>
                    <a:pt x="2320" y="792"/>
                  </a:lnTo>
                  <a:lnTo>
                    <a:pt x="2322" y="690"/>
                  </a:lnTo>
                  <a:lnTo>
                    <a:pt x="2318" y="598"/>
                  </a:lnTo>
                  <a:lnTo>
                    <a:pt x="2304" y="515"/>
                  </a:lnTo>
                  <a:lnTo>
                    <a:pt x="2285" y="442"/>
                  </a:lnTo>
                  <a:lnTo>
                    <a:pt x="2257" y="375"/>
                  </a:lnTo>
                  <a:lnTo>
                    <a:pt x="2223" y="315"/>
                  </a:lnTo>
                  <a:lnTo>
                    <a:pt x="2183" y="261"/>
                  </a:lnTo>
                  <a:lnTo>
                    <a:pt x="2140" y="213"/>
                  </a:lnTo>
                  <a:lnTo>
                    <a:pt x="2095" y="173"/>
                  </a:lnTo>
                  <a:lnTo>
                    <a:pt x="2047" y="138"/>
                  </a:lnTo>
                  <a:lnTo>
                    <a:pt x="1994" y="107"/>
                  </a:lnTo>
                  <a:lnTo>
                    <a:pt x="1938" y="83"/>
                  </a:lnTo>
                  <a:lnTo>
                    <a:pt x="1877" y="61"/>
                  </a:lnTo>
                  <a:lnTo>
                    <a:pt x="1812" y="47"/>
                  </a:lnTo>
                  <a:lnTo>
                    <a:pt x="1745" y="38"/>
                  </a:lnTo>
                  <a:lnTo>
                    <a:pt x="1676" y="35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4" name="Freeform 8"/>
            <p:cNvSpPr>
              <a:spLocks noEditPoints="1"/>
            </p:cNvSpPr>
            <p:nvPr/>
          </p:nvSpPr>
          <p:spPr bwMode="auto">
            <a:xfrm>
              <a:off x="2776" y="937"/>
              <a:ext cx="321" cy="275"/>
            </a:xfrm>
            <a:custGeom>
              <a:avLst/>
              <a:gdLst>
                <a:gd name="T0" fmla="*/ 0 w 2027"/>
                <a:gd name="T1" fmla="*/ 0 h 2112"/>
                <a:gd name="T2" fmla="*/ 0 w 2027"/>
                <a:gd name="T3" fmla="*/ 0 h 2112"/>
                <a:gd name="T4" fmla="*/ 0 w 2027"/>
                <a:gd name="T5" fmla="*/ 0 h 2112"/>
                <a:gd name="T6" fmla="*/ 0 w 2027"/>
                <a:gd name="T7" fmla="*/ 0 h 2112"/>
                <a:gd name="T8" fmla="*/ 0 w 2027"/>
                <a:gd name="T9" fmla="*/ 0 h 2112"/>
                <a:gd name="T10" fmla="*/ 0 w 2027"/>
                <a:gd name="T11" fmla="*/ 0 h 2112"/>
                <a:gd name="T12" fmla="*/ 0 w 2027"/>
                <a:gd name="T13" fmla="*/ 0 h 2112"/>
                <a:gd name="T14" fmla="*/ 0 w 2027"/>
                <a:gd name="T15" fmla="*/ 0 h 2112"/>
                <a:gd name="T16" fmla="*/ 0 w 2027"/>
                <a:gd name="T17" fmla="*/ 0 h 2112"/>
                <a:gd name="T18" fmla="*/ 0 w 2027"/>
                <a:gd name="T19" fmla="*/ 0 h 2112"/>
                <a:gd name="T20" fmla="*/ 0 w 2027"/>
                <a:gd name="T21" fmla="*/ 0 h 2112"/>
                <a:gd name="T22" fmla="*/ 0 w 2027"/>
                <a:gd name="T23" fmla="*/ 0 h 2112"/>
                <a:gd name="T24" fmla="*/ 0 w 2027"/>
                <a:gd name="T25" fmla="*/ 0 h 2112"/>
                <a:gd name="T26" fmla="*/ 0 w 2027"/>
                <a:gd name="T27" fmla="*/ 0 h 2112"/>
                <a:gd name="T28" fmla="*/ 0 w 2027"/>
                <a:gd name="T29" fmla="*/ 0 h 2112"/>
                <a:gd name="T30" fmla="*/ 0 w 2027"/>
                <a:gd name="T31" fmla="*/ 0 h 2112"/>
                <a:gd name="T32" fmla="*/ 0 w 2027"/>
                <a:gd name="T33" fmla="*/ 0 h 2112"/>
                <a:gd name="T34" fmla="*/ 0 w 2027"/>
                <a:gd name="T35" fmla="*/ 0 h 2112"/>
                <a:gd name="T36" fmla="*/ 0 w 2027"/>
                <a:gd name="T37" fmla="*/ 0 h 2112"/>
                <a:gd name="T38" fmla="*/ 0 w 2027"/>
                <a:gd name="T39" fmla="*/ 0 h 2112"/>
                <a:gd name="T40" fmla="*/ 0 w 2027"/>
                <a:gd name="T41" fmla="*/ 0 h 2112"/>
                <a:gd name="T42" fmla="*/ 0 w 2027"/>
                <a:gd name="T43" fmla="*/ 0 h 2112"/>
                <a:gd name="T44" fmla="*/ 0 w 2027"/>
                <a:gd name="T45" fmla="*/ 0 h 2112"/>
                <a:gd name="T46" fmla="*/ 0 w 2027"/>
                <a:gd name="T47" fmla="*/ 0 h 2112"/>
                <a:gd name="T48" fmla="*/ 0 w 2027"/>
                <a:gd name="T49" fmla="*/ 0 h 2112"/>
                <a:gd name="T50" fmla="*/ 0 w 2027"/>
                <a:gd name="T51" fmla="*/ 0 h 2112"/>
                <a:gd name="T52" fmla="*/ 0 w 2027"/>
                <a:gd name="T53" fmla="*/ 0 h 2112"/>
                <a:gd name="T54" fmla="*/ 0 w 2027"/>
                <a:gd name="T55" fmla="*/ 0 h 2112"/>
                <a:gd name="T56" fmla="*/ 0 w 2027"/>
                <a:gd name="T57" fmla="*/ 0 h 2112"/>
                <a:gd name="T58" fmla="*/ 0 w 2027"/>
                <a:gd name="T59" fmla="*/ 0 h 2112"/>
                <a:gd name="T60" fmla="*/ 0 w 2027"/>
                <a:gd name="T61" fmla="*/ 0 h 2112"/>
                <a:gd name="T62" fmla="*/ 0 w 2027"/>
                <a:gd name="T63" fmla="*/ 0 h 2112"/>
                <a:gd name="T64" fmla="*/ 0 w 2027"/>
                <a:gd name="T65" fmla="*/ 0 h 2112"/>
                <a:gd name="T66" fmla="*/ 0 w 2027"/>
                <a:gd name="T67" fmla="*/ 0 h 2112"/>
                <a:gd name="T68" fmla="*/ 0 w 2027"/>
                <a:gd name="T69" fmla="*/ 0 h 2112"/>
                <a:gd name="T70" fmla="*/ 0 w 2027"/>
                <a:gd name="T71" fmla="*/ 0 h 2112"/>
                <a:gd name="T72" fmla="*/ 0 w 2027"/>
                <a:gd name="T73" fmla="*/ 0 h 2112"/>
                <a:gd name="T74" fmla="*/ 0 w 2027"/>
                <a:gd name="T75" fmla="*/ 0 h 2112"/>
                <a:gd name="T76" fmla="*/ 0 w 2027"/>
                <a:gd name="T77" fmla="*/ 0 h 2112"/>
                <a:gd name="T78" fmla="*/ 0 w 2027"/>
                <a:gd name="T79" fmla="*/ 0 h 2112"/>
                <a:gd name="T80" fmla="*/ 0 w 2027"/>
                <a:gd name="T81" fmla="*/ 0 h 2112"/>
                <a:gd name="T82" fmla="*/ 0 w 2027"/>
                <a:gd name="T83" fmla="*/ 0 h 2112"/>
                <a:gd name="T84" fmla="*/ 0 w 2027"/>
                <a:gd name="T85" fmla="*/ 0 h 21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7"/>
                <a:gd name="T130" fmla="*/ 0 h 2112"/>
                <a:gd name="T131" fmla="*/ 2027 w 2027"/>
                <a:gd name="T132" fmla="*/ 2112 h 21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7" h="2112">
                  <a:moveTo>
                    <a:pt x="1435" y="0"/>
                  </a:moveTo>
                  <a:lnTo>
                    <a:pt x="1497" y="1"/>
                  </a:lnTo>
                  <a:lnTo>
                    <a:pt x="1559" y="10"/>
                  </a:lnTo>
                  <a:lnTo>
                    <a:pt x="1617" y="22"/>
                  </a:lnTo>
                  <a:lnTo>
                    <a:pt x="1672" y="41"/>
                  </a:lnTo>
                  <a:lnTo>
                    <a:pt x="1723" y="63"/>
                  </a:lnTo>
                  <a:lnTo>
                    <a:pt x="1772" y="90"/>
                  </a:lnTo>
                  <a:lnTo>
                    <a:pt x="1816" y="123"/>
                  </a:lnTo>
                  <a:lnTo>
                    <a:pt x="1857" y="159"/>
                  </a:lnTo>
                  <a:lnTo>
                    <a:pt x="1897" y="201"/>
                  </a:lnTo>
                  <a:lnTo>
                    <a:pt x="1933" y="249"/>
                  </a:lnTo>
                  <a:lnTo>
                    <a:pt x="1963" y="302"/>
                  </a:lnTo>
                  <a:lnTo>
                    <a:pt x="1990" y="363"/>
                  </a:lnTo>
                  <a:lnTo>
                    <a:pt x="2009" y="429"/>
                  </a:lnTo>
                  <a:lnTo>
                    <a:pt x="2022" y="504"/>
                  </a:lnTo>
                  <a:lnTo>
                    <a:pt x="2027" y="586"/>
                  </a:lnTo>
                  <a:lnTo>
                    <a:pt x="2026" y="679"/>
                  </a:lnTo>
                  <a:lnTo>
                    <a:pt x="2013" y="778"/>
                  </a:lnTo>
                  <a:lnTo>
                    <a:pt x="1989" y="886"/>
                  </a:lnTo>
                  <a:lnTo>
                    <a:pt x="1954" y="997"/>
                  </a:lnTo>
                  <a:lnTo>
                    <a:pt x="1908" y="1112"/>
                  </a:lnTo>
                  <a:lnTo>
                    <a:pt x="1850" y="1226"/>
                  </a:lnTo>
                  <a:lnTo>
                    <a:pt x="1783" y="1341"/>
                  </a:lnTo>
                  <a:lnTo>
                    <a:pt x="1706" y="1452"/>
                  </a:lnTo>
                  <a:lnTo>
                    <a:pt x="1621" y="1561"/>
                  </a:lnTo>
                  <a:lnTo>
                    <a:pt x="1506" y="1680"/>
                  </a:lnTo>
                  <a:lnTo>
                    <a:pt x="1384" y="1788"/>
                  </a:lnTo>
                  <a:lnTo>
                    <a:pt x="1254" y="1882"/>
                  </a:lnTo>
                  <a:lnTo>
                    <a:pt x="1121" y="1965"/>
                  </a:lnTo>
                  <a:lnTo>
                    <a:pt x="982" y="2029"/>
                  </a:lnTo>
                  <a:lnTo>
                    <a:pt x="842" y="2077"/>
                  </a:lnTo>
                  <a:lnTo>
                    <a:pt x="701" y="2104"/>
                  </a:lnTo>
                  <a:lnTo>
                    <a:pt x="563" y="2112"/>
                  </a:lnTo>
                  <a:lnTo>
                    <a:pt x="433" y="2095"/>
                  </a:lnTo>
                  <a:lnTo>
                    <a:pt x="321" y="2060"/>
                  </a:lnTo>
                  <a:lnTo>
                    <a:pt x="224" y="2005"/>
                  </a:lnTo>
                  <a:lnTo>
                    <a:pt x="146" y="1935"/>
                  </a:lnTo>
                  <a:lnTo>
                    <a:pt x="83" y="1847"/>
                  </a:lnTo>
                  <a:lnTo>
                    <a:pt x="39" y="1749"/>
                  </a:lnTo>
                  <a:lnTo>
                    <a:pt x="11" y="1637"/>
                  </a:lnTo>
                  <a:lnTo>
                    <a:pt x="0" y="1518"/>
                  </a:lnTo>
                  <a:lnTo>
                    <a:pt x="3" y="1411"/>
                  </a:lnTo>
                  <a:lnTo>
                    <a:pt x="19" y="1303"/>
                  </a:lnTo>
                  <a:lnTo>
                    <a:pt x="46" y="1190"/>
                  </a:lnTo>
                  <a:lnTo>
                    <a:pt x="84" y="1079"/>
                  </a:lnTo>
                  <a:lnTo>
                    <a:pt x="130" y="967"/>
                  </a:lnTo>
                  <a:lnTo>
                    <a:pt x="185" y="860"/>
                  </a:lnTo>
                  <a:lnTo>
                    <a:pt x="246" y="757"/>
                  </a:lnTo>
                  <a:lnTo>
                    <a:pt x="315" y="661"/>
                  </a:lnTo>
                  <a:lnTo>
                    <a:pt x="385" y="571"/>
                  </a:lnTo>
                  <a:lnTo>
                    <a:pt x="455" y="491"/>
                  </a:lnTo>
                  <a:lnTo>
                    <a:pt x="526" y="418"/>
                  </a:lnTo>
                  <a:lnTo>
                    <a:pt x="597" y="355"/>
                  </a:lnTo>
                  <a:lnTo>
                    <a:pt x="668" y="296"/>
                  </a:lnTo>
                  <a:lnTo>
                    <a:pt x="740" y="245"/>
                  </a:lnTo>
                  <a:lnTo>
                    <a:pt x="814" y="198"/>
                  </a:lnTo>
                  <a:lnTo>
                    <a:pt x="889" y="156"/>
                  </a:lnTo>
                  <a:lnTo>
                    <a:pt x="956" y="120"/>
                  </a:lnTo>
                  <a:lnTo>
                    <a:pt x="1025" y="89"/>
                  </a:lnTo>
                  <a:lnTo>
                    <a:pt x="1094" y="62"/>
                  </a:lnTo>
                  <a:lnTo>
                    <a:pt x="1164" y="41"/>
                  </a:lnTo>
                  <a:lnTo>
                    <a:pt x="1232" y="22"/>
                  </a:lnTo>
                  <a:lnTo>
                    <a:pt x="1300" y="10"/>
                  </a:lnTo>
                  <a:lnTo>
                    <a:pt x="1368" y="1"/>
                  </a:lnTo>
                  <a:lnTo>
                    <a:pt x="1435" y="0"/>
                  </a:lnTo>
                  <a:close/>
                  <a:moveTo>
                    <a:pt x="1422" y="32"/>
                  </a:moveTo>
                  <a:lnTo>
                    <a:pt x="1357" y="34"/>
                  </a:lnTo>
                  <a:lnTo>
                    <a:pt x="1294" y="41"/>
                  </a:lnTo>
                  <a:lnTo>
                    <a:pt x="1228" y="53"/>
                  </a:lnTo>
                  <a:lnTo>
                    <a:pt x="1164" y="70"/>
                  </a:lnTo>
                  <a:lnTo>
                    <a:pt x="1098" y="90"/>
                  </a:lnTo>
                  <a:lnTo>
                    <a:pt x="1032" y="118"/>
                  </a:lnTo>
                  <a:lnTo>
                    <a:pt x="966" y="147"/>
                  </a:lnTo>
                  <a:lnTo>
                    <a:pt x="903" y="182"/>
                  </a:lnTo>
                  <a:lnTo>
                    <a:pt x="832" y="222"/>
                  </a:lnTo>
                  <a:lnTo>
                    <a:pt x="762" y="267"/>
                  </a:lnTo>
                  <a:lnTo>
                    <a:pt x="694" y="316"/>
                  </a:lnTo>
                  <a:lnTo>
                    <a:pt x="627" y="372"/>
                  </a:lnTo>
                  <a:lnTo>
                    <a:pt x="559" y="433"/>
                  </a:lnTo>
                  <a:lnTo>
                    <a:pt x="494" y="501"/>
                  </a:lnTo>
                  <a:lnTo>
                    <a:pt x="428" y="576"/>
                  </a:lnTo>
                  <a:lnTo>
                    <a:pt x="365" y="661"/>
                  </a:lnTo>
                  <a:lnTo>
                    <a:pt x="303" y="750"/>
                  </a:lnTo>
                  <a:lnTo>
                    <a:pt x="247" y="847"/>
                  </a:lnTo>
                  <a:lnTo>
                    <a:pt x="198" y="946"/>
                  </a:lnTo>
                  <a:lnTo>
                    <a:pt x="158" y="1050"/>
                  </a:lnTo>
                  <a:lnTo>
                    <a:pt x="124" y="1152"/>
                  </a:lnTo>
                  <a:lnTo>
                    <a:pt x="102" y="1255"/>
                  </a:lnTo>
                  <a:lnTo>
                    <a:pt x="91" y="1356"/>
                  </a:lnTo>
                  <a:lnTo>
                    <a:pt x="91" y="1452"/>
                  </a:lnTo>
                  <a:lnTo>
                    <a:pt x="104" y="1558"/>
                  </a:lnTo>
                  <a:lnTo>
                    <a:pt x="132" y="1658"/>
                  </a:lnTo>
                  <a:lnTo>
                    <a:pt x="175" y="1745"/>
                  </a:lnTo>
                  <a:lnTo>
                    <a:pt x="234" y="1822"/>
                  </a:lnTo>
                  <a:lnTo>
                    <a:pt x="308" y="1884"/>
                  </a:lnTo>
                  <a:lnTo>
                    <a:pt x="397" y="1931"/>
                  </a:lnTo>
                  <a:lnTo>
                    <a:pt x="500" y="1962"/>
                  </a:lnTo>
                  <a:lnTo>
                    <a:pt x="619" y="1978"/>
                  </a:lnTo>
                  <a:lnTo>
                    <a:pt x="744" y="1971"/>
                  </a:lnTo>
                  <a:lnTo>
                    <a:pt x="872" y="1947"/>
                  </a:lnTo>
                  <a:lnTo>
                    <a:pt x="998" y="1904"/>
                  </a:lnTo>
                  <a:lnTo>
                    <a:pt x="1125" y="1847"/>
                  </a:lnTo>
                  <a:lnTo>
                    <a:pt x="1246" y="1774"/>
                  </a:lnTo>
                  <a:lnTo>
                    <a:pt x="1365" y="1690"/>
                  </a:lnTo>
                  <a:lnTo>
                    <a:pt x="1477" y="1593"/>
                  </a:lnTo>
                  <a:lnTo>
                    <a:pt x="1582" y="1489"/>
                  </a:lnTo>
                  <a:lnTo>
                    <a:pt x="1662" y="1390"/>
                  </a:lnTo>
                  <a:lnTo>
                    <a:pt x="1736" y="1288"/>
                  </a:lnTo>
                  <a:lnTo>
                    <a:pt x="1799" y="1184"/>
                  </a:lnTo>
                  <a:lnTo>
                    <a:pt x="1854" y="1079"/>
                  </a:lnTo>
                  <a:lnTo>
                    <a:pt x="1898" y="973"/>
                  </a:lnTo>
                  <a:lnTo>
                    <a:pt x="1934" y="871"/>
                  </a:lnTo>
                  <a:lnTo>
                    <a:pt x="1958" y="771"/>
                  </a:lnTo>
                  <a:lnTo>
                    <a:pt x="1973" y="679"/>
                  </a:lnTo>
                  <a:lnTo>
                    <a:pt x="1976" y="591"/>
                  </a:lnTo>
                  <a:lnTo>
                    <a:pt x="1972" y="514"/>
                  </a:lnTo>
                  <a:lnTo>
                    <a:pt x="1961" y="443"/>
                  </a:lnTo>
                  <a:lnTo>
                    <a:pt x="1945" y="381"/>
                  </a:lnTo>
                  <a:lnTo>
                    <a:pt x="1920" y="323"/>
                  </a:lnTo>
                  <a:lnTo>
                    <a:pt x="1893" y="272"/>
                  </a:lnTo>
                  <a:lnTo>
                    <a:pt x="1859" y="226"/>
                  </a:lnTo>
                  <a:lnTo>
                    <a:pt x="1822" y="185"/>
                  </a:lnTo>
                  <a:lnTo>
                    <a:pt x="1783" y="150"/>
                  </a:lnTo>
                  <a:lnTo>
                    <a:pt x="1742" y="119"/>
                  </a:lnTo>
                  <a:lnTo>
                    <a:pt x="1695" y="93"/>
                  </a:lnTo>
                  <a:lnTo>
                    <a:pt x="1648" y="71"/>
                  </a:lnTo>
                  <a:lnTo>
                    <a:pt x="1595" y="53"/>
                  </a:lnTo>
                  <a:lnTo>
                    <a:pt x="1541" y="41"/>
                  </a:lnTo>
                  <a:lnTo>
                    <a:pt x="1481" y="34"/>
                  </a:lnTo>
                  <a:lnTo>
                    <a:pt x="1422" y="32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5" name="Freeform 9"/>
            <p:cNvSpPr>
              <a:spLocks noEditPoints="1"/>
            </p:cNvSpPr>
            <p:nvPr/>
          </p:nvSpPr>
          <p:spPr bwMode="auto">
            <a:xfrm>
              <a:off x="2813" y="943"/>
              <a:ext cx="265" cy="226"/>
            </a:xfrm>
            <a:custGeom>
              <a:avLst/>
              <a:gdLst>
                <a:gd name="T0" fmla="*/ 0 w 1670"/>
                <a:gd name="T1" fmla="*/ 0 h 1734"/>
                <a:gd name="T2" fmla="*/ 0 w 1670"/>
                <a:gd name="T3" fmla="*/ 0 h 1734"/>
                <a:gd name="T4" fmla="*/ 0 w 1670"/>
                <a:gd name="T5" fmla="*/ 0 h 1734"/>
                <a:gd name="T6" fmla="*/ 0 w 1670"/>
                <a:gd name="T7" fmla="*/ 0 h 1734"/>
                <a:gd name="T8" fmla="*/ 0 w 1670"/>
                <a:gd name="T9" fmla="*/ 0 h 1734"/>
                <a:gd name="T10" fmla="*/ 0 w 1670"/>
                <a:gd name="T11" fmla="*/ 0 h 1734"/>
                <a:gd name="T12" fmla="*/ 0 w 1670"/>
                <a:gd name="T13" fmla="*/ 0 h 1734"/>
                <a:gd name="T14" fmla="*/ 0 w 1670"/>
                <a:gd name="T15" fmla="*/ 0 h 1734"/>
                <a:gd name="T16" fmla="*/ 0 w 1670"/>
                <a:gd name="T17" fmla="*/ 0 h 1734"/>
                <a:gd name="T18" fmla="*/ 0 w 1670"/>
                <a:gd name="T19" fmla="*/ 0 h 1734"/>
                <a:gd name="T20" fmla="*/ 0 w 1670"/>
                <a:gd name="T21" fmla="*/ 0 h 1734"/>
                <a:gd name="T22" fmla="*/ 0 w 1670"/>
                <a:gd name="T23" fmla="*/ 0 h 1734"/>
                <a:gd name="T24" fmla="*/ 0 w 1670"/>
                <a:gd name="T25" fmla="*/ 0 h 1734"/>
                <a:gd name="T26" fmla="*/ 0 w 1670"/>
                <a:gd name="T27" fmla="*/ 0 h 1734"/>
                <a:gd name="T28" fmla="*/ 0 w 1670"/>
                <a:gd name="T29" fmla="*/ 0 h 1734"/>
                <a:gd name="T30" fmla="*/ 0 w 1670"/>
                <a:gd name="T31" fmla="*/ 0 h 1734"/>
                <a:gd name="T32" fmla="*/ 0 w 1670"/>
                <a:gd name="T33" fmla="*/ 0 h 1734"/>
                <a:gd name="T34" fmla="*/ 0 w 1670"/>
                <a:gd name="T35" fmla="*/ 0 h 1734"/>
                <a:gd name="T36" fmla="*/ 0 w 1670"/>
                <a:gd name="T37" fmla="*/ 0 h 1734"/>
                <a:gd name="T38" fmla="*/ 0 w 1670"/>
                <a:gd name="T39" fmla="*/ 0 h 1734"/>
                <a:gd name="T40" fmla="*/ 0 w 1670"/>
                <a:gd name="T41" fmla="*/ 0 h 1734"/>
                <a:gd name="T42" fmla="*/ 0 w 1670"/>
                <a:gd name="T43" fmla="*/ 0 h 1734"/>
                <a:gd name="T44" fmla="*/ 0 w 1670"/>
                <a:gd name="T45" fmla="*/ 0 h 1734"/>
                <a:gd name="T46" fmla="*/ 0 w 1670"/>
                <a:gd name="T47" fmla="*/ 0 h 1734"/>
                <a:gd name="T48" fmla="*/ 0 w 1670"/>
                <a:gd name="T49" fmla="*/ 0 h 1734"/>
                <a:gd name="T50" fmla="*/ 0 w 1670"/>
                <a:gd name="T51" fmla="*/ 0 h 1734"/>
                <a:gd name="T52" fmla="*/ 0 w 1670"/>
                <a:gd name="T53" fmla="*/ 0 h 1734"/>
                <a:gd name="T54" fmla="*/ 0 w 1670"/>
                <a:gd name="T55" fmla="*/ 0 h 1734"/>
                <a:gd name="T56" fmla="*/ 0 w 1670"/>
                <a:gd name="T57" fmla="*/ 0 h 1734"/>
                <a:gd name="T58" fmla="*/ 0 w 1670"/>
                <a:gd name="T59" fmla="*/ 0 h 1734"/>
                <a:gd name="T60" fmla="*/ 0 w 1670"/>
                <a:gd name="T61" fmla="*/ 0 h 1734"/>
                <a:gd name="T62" fmla="*/ 0 w 1670"/>
                <a:gd name="T63" fmla="*/ 0 h 1734"/>
                <a:gd name="T64" fmla="*/ 0 w 1670"/>
                <a:gd name="T65" fmla="*/ 0 h 1734"/>
                <a:gd name="T66" fmla="*/ 0 w 1670"/>
                <a:gd name="T67" fmla="*/ 0 h 1734"/>
                <a:gd name="T68" fmla="*/ 0 w 1670"/>
                <a:gd name="T69" fmla="*/ 0 h 1734"/>
                <a:gd name="T70" fmla="*/ 0 w 1670"/>
                <a:gd name="T71" fmla="*/ 0 h 1734"/>
                <a:gd name="T72" fmla="*/ 0 w 1670"/>
                <a:gd name="T73" fmla="*/ 0 h 1734"/>
                <a:gd name="T74" fmla="*/ 0 w 1670"/>
                <a:gd name="T75" fmla="*/ 0 h 1734"/>
                <a:gd name="T76" fmla="*/ 0 w 1670"/>
                <a:gd name="T77" fmla="*/ 0 h 1734"/>
                <a:gd name="T78" fmla="*/ 0 w 1670"/>
                <a:gd name="T79" fmla="*/ 0 h 1734"/>
                <a:gd name="T80" fmla="*/ 0 w 1670"/>
                <a:gd name="T81" fmla="*/ 0 h 1734"/>
                <a:gd name="T82" fmla="*/ 0 w 1670"/>
                <a:gd name="T83" fmla="*/ 0 h 1734"/>
                <a:gd name="T84" fmla="*/ 0 w 1670"/>
                <a:gd name="T85" fmla="*/ 0 h 1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70"/>
                <a:gd name="T130" fmla="*/ 0 h 1734"/>
                <a:gd name="T131" fmla="*/ 1670 w 1670"/>
                <a:gd name="T132" fmla="*/ 1734 h 17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70" h="1734">
                  <a:moveTo>
                    <a:pt x="1181" y="0"/>
                  </a:moveTo>
                  <a:lnTo>
                    <a:pt x="1234" y="2"/>
                  </a:lnTo>
                  <a:lnTo>
                    <a:pt x="1284" y="8"/>
                  </a:lnTo>
                  <a:lnTo>
                    <a:pt x="1332" y="20"/>
                  </a:lnTo>
                  <a:lnTo>
                    <a:pt x="1378" y="35"/>
                  </a:lnTo>
                  <a:lnTo>
                    <a:pt x="1421" y="53"/>
                  </a:lnTo>
                  <a:lnTo>
                    <a:pt x="1461" y="75"/>
                  </a:lnTo>
                  <a:lnTo>
                    <a:pt x="1497" y="101"/>
                  </a:lnTo>
                  <a:lnTo>
                    <a:pt x="1532" y="132"/>
                  </a:lnTo>
                  <a:lnTo>
                    <a:pt x="1564" y="168"/>
                  </a:lnTo>
                  <a:lnTo>
                    <a:pt x="1594" y="208"/>
                  </a:lnTo>
                  <a:lnTo>
                    <a:pt x="1620" y="253"/>
                  </a:lnTo>
                  <a:lnTo>
                    <a:pt x="1642" y="304"/>
                  </a:lnTo>
                  <a:lnTo>
                    <a:pt x="1656" y="358"/>
                  </a:lnTo>
                  <a:lnTo>
                    <a:pt x="1666" y="420"/>
                  </a:lnTo>
                  <a:lnTo>
                    <a:pt x="1670" y="487"/>
                  </a:lnTo>
                  <a:lnTo>
                    <a:pt x="1669" y="564"/>
                  </a:lnTo>
                  <a:lnTo>
                    <a:pt x="1657" y="646"/>
                  </a:lnTo>
                  <a:lnTo>
                    <a:pt x="1637" y="733"/>
                  </a:lnTo>
                  <a:lnTo>
                    <a:pt x="1607" y="824"/>
                  </a:lnTo>
                  <a:lnTo>
                    <a:pt x="1570" y="919"/>
                  </a:lnTo>
                  <a:lnTo>
                    <a:pt x="1520" y="1012"/>
                  </a:lnTo>
                  <a:lnTo>
                    <a:pt x="1466" y="1107"/>
                  </a:lnTo>
                  <a:lnTo>
                    <a:pt x="1402" y="1198"/>
                  </a:lnTo>
                  <a:lnTo>
                    <a:pt x="1332" y="1286"/>
                  </a:lnTo>
                  <a:lnTo>
                    <a:pt x="1238" y="1382"/>
                  </a:lnTo>
                  <a:lnTo>
                    <a:pt x="1137" y="1469"/>
                  </a:lnTo>
                  <a:lnTo>
                    <a:pt x="1031" y="1547"/>
                  </a:lnTo>
                  <a:lnTo>
                    <a:pt x="921" y="1614"/>
                  </a:lnTo>
                  <a:lnTo>
                    <a:pt x="808" y="1666"/>
                  </a:lnTo>
                  <a:lnTo>
                    <a:pt x="694" y="1704"/>
                  </a:lnTo>
                  <a:lnTo>
                    <a:pt x="579" y="1726"/>
                  </a:lnTo>
                  <a:lnTo>
                    <a:pt x="466" y="1734"/>
                  </a:lnTo>
                  <a:lnTo>
                    <a:pt x="359" y="1720"/>
                  </a:lnTo>
                  <a:lnTo>
                    <a:pt x="266" y="1690"/>
                  </a:lnTo>
                  <a:lnTo>
                    <a:pt x="187" y="1646"/>
                  </a:lnTo>
                  <a:lnTo>
                    <a:pt x="122" y="1589"/>
                  </a:lnTo>
                  <a:lnTo>
                    <a:pt x="71" y="1518"/>
                  </a:lnTo>
                  <a:lnTo>
                    <a:pt x="33" y="1437"/>
                  </a:lnTo>
                  <a:lnTo>
                    <a:pt x="9" y="1348"/>
                  </a:lnTo>
                  <a:lnTo>
                    <a:pt x="0" y="1251"/>
                  </a:lnTo>
                  <a:lnTo>
                    <a:pt x="1" y="1163"/>
                  </a:lnTo>
                  <a:lnTo>
                    <a:pt x="13" y="1074"/>
                  </a:lnTo>
                  <a:lnTo>
                    <a:pt x="35" y="983"/>
                  </a:lnTo>
                  <a:lnTo>
                    <a:pt x="66" y="892"/>
                  </a:lnTo>
                  <a:lnTo>
                    <a:pt x="102" y="801"/>
                  </a:lnTo>
                  <a:lnTo>
                    <a:pt x="147" y="713"/>
                  </a:lnTo>
                  <a:lnTo>
                    <a:pt x="196" y="628"/>
                  </a:lnTo>
                  <a:lnTo>
                    <a:pt x="251" y="549"/>
                  </a:lnTo>
                  <a:lnTo>
                    <a:pt x="308" y="474"/>
                  </a:lnTo>
                  <a:lnTo>
                    <a:pt x="366" y="408"/>
                  </a:lnTo>
                  <a:lnTo>
                    <a:pt x="424" y="349"/>
                  </a:lnTo>
                  <a:lnTo>
                    <a:pt x="484" y="296"/>
                  </a:lnTo>
                  <a:lnTo>
                    <a:pt x="542" y="247"/>
                  </a:lnTo>
                  <a:lnTo>
                    <a:pt x="603" y="204"/>
                  </a:lnTo>
                  <a:lnTo>
                    <a:pt x="663" y="165"/>
                  </a:lnTo>
                  <a:lnTo>
                    <a:pt x="725" y="131"/>
                  </a:lnTo>
                  <a:lnTo>
                    <a:pt x="781" y="100"/>
                  </a:lnTo>
                  <a:lnTo>
                    <a:pt x="839" y="74"/>
                  </a:lnTo>
                  <a:lnTo>
                    <a:pt x="896" y="52"/>
                  </a:lnTo>
                  <a:lnTo>
                    <a:pt x="954" y="34"/>
                  </a:lnTo>
                  <a:lnTo>
                    <a:pt x="1011" y="18"/>
                  </a:lnTo>
                  <a:lnTo>
                    <a:pt x="1069" y="8"/>
                  </a:lnTo>
                  <a:lnTo>
                    <a:pt x="1124" y="2"/>
                  </a:lnTo>
                  <a:lnTo>
                    <a:pt x="1181" y="0"/>
                  </a:lnTo>
                  <a:close/>
                  <a:moveTo>
                    <a:pt x="1169" y="26"/>
                  </a:moveTo>
                  <a:lnTo>
                    <a:pt x="1115" y="27"/>
                  </a:lnTo>
                  <a:lnTo>
                    <a:pt x="1062" y="34"/>
                  </a:lnTo>
                  <a:lnTo>
                    <a:pt x="1008" y="44"/>
                  </a:lnTo>
                  <a:lnTo>
                    <a:pt x="955" y="58"/>
                  </a:lnTo>
                  <a:lnTo>
                    <a:pt x="900" y="75"/>
                  </a:lnTo>
                  <a:lnTo>
                    <a:pt x="844" y="97"/>
                  </a:lnTo>
                  <a:lnTo>
                    <a:pt x="790" y="122"/>
                  </a:lnTo>
                  <a:lnTo>
                    <a:pt x="737" y="151"/>
                  </a:lnTo>
                  <a:lnTo>
                    <a:pt x="677" y="185"/>
                  </a:lnTo>
                  <a:lnTo>
                    <a:pt x="621" y="224"/>
                  </a:lnTo>
                  <a:lnTo>
                    <a:pt x="563" y="265"/>
                  </a:lnTo>
                  <a:lnTo>
                    <a:pt x="508" y="311"/>
                  </a:lnTo>
                  <a:lnTo>
                    <a:pt x="453" y="362"/>
                  </a:lnTo>
                  <a:lnTo>
                    <a:pt x="399" y="418"/>
                  </a:lnTo>
                  <a:lnTo>
                    <a:pt x="346" y="479"/>
                  </a:lnTo>
                  <a:lnTo>
                    <a:pt x="294" y="549"/>
                  </a:lnTo>
                  <a:lnTo>
                    <a:pt x="244" y="622"/>
                  </a:lnTo>
                  <a:lnTo>
                    <a:pt x="199" y="703"/>
                  </a:lnTo>
                  <a:lnTo>
                    <a:pt x="159" y="784"/>
                  </a:lnTo>
                  <a:lnTo>
                    <a:pt x="128" y="869"/>
                  </a:lnTo>
                  <a:lnTo>
                    <a:pt x="100" y="953"/>
                  </a:lnTo>
                  <a:lnTo>
                    <a:pt x="84" y="1037"/>
                  </a:lnTo>
                  <a:lnTo>
                    <a:pt x="73" y="1117"/>
                  </a:lnTo>
                  <a:lnTo>
                    <a:pt x="75" y="1197"/>
                  </a:lnTo>
                  <a:lnTo>
                    <a:pt x="86" y="1283"/>
                  </a:lnTo>
                  <a:lnTo>
                    <a:pt x="109" y="1363"/>
                  </a:lnTo>
                  <a:lnTo>
                    <a:pt x="146" y="1434"/>
                  </a:lnTo>
                  <a:lnTo>
                    <a:pt x="195" y="1498"/>
                  </a:lnTo>
                  <a:lnTo>
                    <a:pt x="255" y="1548"/>
                  </a:lnTo>
                  <a:lnTo>
                    <a:pt x="328" y="1587"/>
                  </a:lnTo>
                  <a:lnTo>
                    <a:pt x="413" y="1613"/>
                  </a:lnTo>
                  <a:lnTo>
                    <a:pt x="511" y="1624"/>
                  </a:lnTo>
                  <a:lnTo>
                    <a:pt x="614" y="1618"/>
                  </a:lnTo>
                  <a:lnTo>
                    <a:pt x="717" y="1598"/>
                  </a:lnTo>
                  <a:lnTo>
                    <a:pt x="821" y="1564"/>
                  </a:lnTo>
                  <a:lnTo>
                    <a:pt x="925" y="1518"/>
                  </a:lnTo>
                  <a:lnTo>
                    <a:pt x="1026" y="1459"/>
                  </a:lnTo>
                  <a:lnTo>
                    <a:pt x="1123" y="1389"/>
                  </a:lnTo>
                  <a:lnTo>
                    <a:pt x="1215" y="1311"/>
                  </a:lnTo>
                  <a:lnTo>
                    <a:pt x="1301" y="1225"/>
                  </a:lnTo>
                  <a:lnTo>
                    <a:pt x="1367" y="1145"/>
                  </a:lnTo>
                  <a:lnTo>
                    <a:pt x="1426" y="1063"/>
                  </a:lnTo>
                  <a:lnTo>
                    <a:pt x="1479" y="977"/>
                  </a:lnTo>
                  <a:lnTo>
                    <a:pt x="1526" y="892"/>
                  </a:lnTo>
                  <a:lnTo>
                    <a:pt x="1562" y="806"/>
                  </a:lnTo>
                  <a:lnTo>
                    <a:pt x="1591" y="722"/>
                  </a:lnTo>
                  <a:lnTo>
                    <a:pt x="1612" y="641"/>
                  </a:lnTo>
                  <a:lnTo>
                    <a:pt x="1625" y="564"/>
                  </a:lnTo>
                  <a:lnTo>
                    <a:pt x="1628" y="492"/>
                  </a:lnTo>
                  <a:lnTo>
                    <a:pt x="1625" y="428"/>
                  </a:lnTo>
                  <a:lnTo>
                    <a:pt x="1616" y="368"/>
                  </a:lnTo>
                  <a:lnTo>
                    <a:pt x="1603" y="318"/>
                  </a:lnTo>
                  <a:lnTo>
                    <a:pt x="1584" y="270"/>
                  </a:lnTo>
                  <a:lnTo>
                    <a:pt x="1560" y="227"/>
                  </a:lnTo>
                  <a:lnTo>
                    <a:pt x="1533" y="189"/>
                  </a:lnTo>
                  <a:lnTo>
                    <a:pt x="1504" y="154"/>
                  </a:lnTo>
                  <a:lnTo>
                    <a:pt x="1471" y="124"/>
                  </a:lnTo>
                  <a:lnTo>
                    <a:pt x="1437" y="98"/>
                  </a:lnTo>
                  <a:lnTo>
                    <a:pt x="1398" y="76"/>
                  </a:lnTo>
                  <a:lnTo>
                    <a:pt x="1358" y="58"/>
                  </a:lnTo>
                  <a:lnTo>
                    <a:pt x="1314" y="44"/>
                  </a:lnTo>
                  <a:lnTo>
                    <a:pt x="1269" y="34"/>
                  </a:lnTo>
                  <a:lnTo>
                    <a:pt x="1220" y="27"/>
                  </a:lnTo>
                  <a:lnTo>
                    <a:pt x="1169" y="26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6" name="Freeform 10"/>
            <p:cNvSpPr>
              <a:spLocks noEditPoints="1"/>
            </p:cNvSpPr>
            <p:nvPr/>
          </p:nvSpPr>
          <p:spPr bwMode="auto">
            <a:xfrm>
              <a:off x="2851" y="949"/>
              <a:ext cx="208" cy="176"/>
            </a:xfrm>
            <a:custGeom>
              <a:avLst/>
              <a:gdLst>
                <a:gd name="T0" fmla="*/ 0 w 1314"/>
                <a:gd name="T1" fmla="*/ 0 h 1353"/>
                <a:gd name="T2" fmla="*/ 0 w 1314"/>
                <a:gd name="T3" fmla="*/ 0 h 1353"/>
                <a:gd name="T4" fmla="*/ 0 w 1314"/>
                <a:gd name="T5" fmla="*/ 0 h 1353"/>
                <a:gd name="T6" fmla="*/ 0 w 1314"/>
                <a:gd name="T7" fmla="*/ 0 h 1353"/>
                <a:gd name="T8" fmla="*/ 0 w 1314"/>
                <a:gd name="T9" fmla="*/ 0 h 1353"/>
                <a:gd name="T10" fmla="*/ 0 w 1314"/>
                <a:gd name="T11" fmla="*/ 0 h 1353"/>
                <a:gd name="T12" fmla="*/ 0 w 1314"/>
                <a:gd name="T13" fmla="*/ 0 h 1353"/>
                <a:gd name="T14" fmla="*/ 0 w 1314"/>
                <a:gd name="T15" fmla="*/ 0 h 1353"/>
                <a:gd name="T16" fmla="*/ 0 w 1314"/>
                <a:gd name="T17" fmla="*/ 0 h 1353"/>
                <a:gd name="T18" fmla="*/ 0 w 1314"/>
                <a:gd name="T19" fmla="*/ 0 h 1353"/>
                <a:gd name="T20" fmla="*/ 0 w 1314"/>
                <a:gd name="T21" fmla="*/ 0 h 1353"/>
                <a:gd name="T22" fmla="*/ 0 w 1314"/>
                <a:gd name="T23" fmla="*/ 0 h 1353"/>
                <a:gd name="T24" fmla="*/ 0 w 1314"/>
                <a:gd name="T25" fmla="*/ 0 h 1353"/>
                <a:gd name="T26" fmla="*/ 0 w 1314"/>
                <a:gd name="T27" fmla="*/ 0 h 1353"/>
                <a:gd name="T28" fmla="*/ 0 w 1314"/>
                <a:gd name="T29" fmla="*/ 0 h 1353"/>
                <a:gd name="T30" fmla="*/ 0 w 1314"/>
                <a:gd name="T31" fmla="*/ 0 h 1353"/>
                <a:gd name="T32" fmla="*/ 0 w 1314"/>
                <a:gd name="T33" fmla="*/ 0 h 1353"/>
                <a:gd name="T34" fmla="*/ 0 w 1314"/>
                <a:gd name="T35" fmla="*/ 0 h 1353"/>
                <a:gd name="T36" fmla="*/ 0 w 1314"/>
                <a:gd name="T37" fmla="*/ 0 h 1353"/>
                <a:gd name="T38" fmla="*/ 0 w 1314"/>
                <a:gd name="T39" fmla="*/ 0 h 1353"/>
                <a:gd name="T40" fmla="*/ 0 w 1314"/>
                <a:gd name="T41" fmla="*/ 0 h 1353"/>
                <a:gd name="T42" fmla="*/ 0 w 1314"/>
                <a:gd name="T43" fmla="*/ 0 h 1353"/>
                <a:gd name="T44" fmla="*/ 0 w 1314"/>
                <a:gd name="T45" fmla="*/ 0 h 1353"/>
                <a:gd name="T46" fmla="*/ 0 w 1314"/>
                <a:gd name="T47" fmla="*/ 0 h 1353"/>
                <a:gd name="T48" fmla="*/ 0 w 1314"/>
                <a:gd name="T49" fmla="*/ 0 h 1353"/>
                <a:gd name="T50" fmla="*/ 0 w 1314"/>
                <a:gd name="T51" fmla="*/ 0 h 1353"/>
                <a:gd name="T52" fmla="*/ 0 w 1314"/>
                <a:gd name="T53" fmla="*/ 0 h 1353"/>
                <a:gd name="T54" fmla="*/ 0 w 1314"/>
                <a:gd name="T55" fmla="*/ 0 h 1353"/>
                <a:gd name="T56" fmla="*/ 0 w 1314"/>
                <a:gd name="T57" fmla="*/ 0 h 1353"/>
                <a:gd name="T58" fmla="*/ 0 w 1314"/>
                <a:gd name="T59" fmla="*/ 0 h 1353"/>
                <a:gd name="T60" fmla="*/ 0 w 1314"/>
                <a:gd name="T61" fmla="*/ 0 h 1353"/>
                <a:gd name="T62" fmla="*/ 0 w 1314"/>
                <a:gd name="T63" fmla="*/ 0 h 1353"/>
                <a:gd name="T64" fmla="*/ 0 w 1314"/>
                <a:gd name="T65" fmla="*/ 0 h 1353"/>
                <a:gd name="T66" fmla="*/ 0 w 1314"/>
                <a:gd name="T67" fmla="*/ 0 h 1353"/>
                <a:gd name="T68" fmla="*/ 0 w 1314"/>
                <a:gd name="T69" fmla="*/ 0 h 1353"/>
                <a:gd name="T70" fmla="*/ 0 w 1314"/>
                <a:gd name="T71" fmla="*/ 0 h 1353"/>
                <a:gd name="T72" fmla="*/ 0 w 1314"/>
                <a:gd name="T73" fmla="*/ 0 h 1353"/>
                <a:gd name="T74" fmla="*/ 0 w 1314"/>
                <a:gd name="T75" fmla="*/ 0 h 1353"/>
                <a:gd name="T76" fmla="*/ 0 w 1314"/>
                <a:gd name="T77" fmla="*/ 0 h 1353"/>
                <a:gd name="T78" fmla="*/ 0 w 1314"/>
                <a:gd name="T79" fmla="*/ 0 h 1353"/>
                <a:gd name="T80" fmla="*/ 0 w 1314"/>
                <a:gd name="T81" fmla="*/ 0 h 1353"/>
                <a:gd name="T82" fmla="*/ 0 w 1314"/>
                <a:gd name="T83" fmla="*/ 0 h 1353"/>
                <a:gd name="T84" fmla="*/ 0 w 1314"/>
                <a:gd name="T85" fmla="*/ 0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4"/>
                <a:gd name="T130" fmla="*/ 0 h 1353"/>
                <a:gd name="T131" fmla="*/ 1314 w 1314"/>
                <a:gd name="T132" fmla="*/ 1353 h 13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4" h="1353">
                  <a:moveTo>
                    <a:pt x="926" y="0"/>
                  </a:moveTo>
                  <a:lnTo>
                    <a:pt x="967" y="2"/>
                  </a:lnTo>
                  <a:lnTo>
                    <a:pt x="1010" y="7"/>
                  </a:lnTo>
                  <a:lnTo>
                    <a:pt x="1047" y="15"/>
                  </a:lnTo>
                  <a:lnTo>
                    <a:pt x="1086" y="28"/>
                  </a:lnTo>
                  <a:lnTo>
                    <a:pt x="1120" y="42"/>
                  </a:lnTo>
                  <a:lnTo>
                    <a:pt x="1150" y="61"/>
                  </a:lnTo>
                  <a:lnTo>
                    <a:pt x="1180" y="82"/>
                  </a:lnTo>
                  <a:lnTo>
                    <a:pt x="1207" y="106"/>
                  </a:lnTo>
                  <a:lnTo>
                    <a:pt x="1232" y="135"/>
                  </a:lnTo>
                  <a:lnTo>
                    <a:pt x="1255" y="167"/>
                  </a:lnTo>
                  <a:lnTo>
                    <a:pt x="1276" y="202"/>
                  </a:lnTo>
                  <a:lnTo>
                    <a:pt x="1292" y="242"/>
                  </a:lnTo>
                  <a:lnTo>
                    <a:pt x="1304" y="284"/>
                  </a:lnTo>
                  <a:lnTo>
                    <a:pt x="1312" y="333"/>
                  </a:lnTo>
                  <a:lnTo>
                    <a:pt x="1314" y="388"/>
                  </a:lnTo>
                  <a:lnTo>
                    <a:pt x="1313" y="448"/>
                  </a:lnTo>
                  <a:lnTo>
                    <a:pt x="1303" y="513"/>
                  </a:lnTo>
                  <a:lnTo>
                    <a:pt x="1286" y="581"/>
                  </a:lnTo>
                  <a:lnTo>
                    <a:pt x="1262" y="652"/>
                  </a:lnTo>
                  <a:lnTo>
                    <a:pt x="1231" y="726"/>
                  </a:lnTo>
                  <a:lnTo>
                    <a:pt x="1192" y="798"/>
                  </a:lnTo>
                  <a:lnTo>
                    <a:pt x="1148" y="872"/>
                  </a:lnTo>
                  <a:lnTo>
                    <a:pt x="1098" y="942"/>
                  </a:lnTo>
                  <a:lnTo>
                    <a:pt x="1042" y="1010"/>
                  </a:lnTo>
                  <a:lnTo>
                    <a:pt x="968" y="1084"/>
                  </a:lnTo>
                  <a:lnTo>
                    <a:pt x="891" y="1152"/>
                  </a:lnTo>
                  <a:lnTo>
                    <a:pt x="808" y="1211"/>
                  </a:lnTo>
                  <a:lnTo>
                    <a:pt x="723" y="1263"/>
                  </a:lnTo>
                  <a:lnTo>
                    <a:pt x="634" y="1302"/>
                  </a:lnTo>
                  <a:lnTo>
                    <a:pt x="545" y="1331"/>
                  </a:lnTo>
                  <a:lnTo>
                    <a:pt x="456" y="1348"/>
                  </a:lnTo>
                  <a:lnTo>
                    <a:pt x="368" y="1353"/>
                  </a:lnTo>
                  <a:lnTo>
                    <a:pt x="284" y="1343"/>
                  </a:lnTo>
                  <a:lnTo>
                    <a:pt x="212" y="1321"/>
                  </a:lnTo>
                  <a:lnTo>
                    <a:pt x="150" y="1286"/>
                  </a:lnTo>
                  <a:lnTo>
                    <a:pt x="100" y="1244"/>
                  </a:lnTo>
                  <a:lnTo>
                    <a:pt x="58" y="1189"/>
                  </a:lnTo>
                  <a:lnTo>
                    <a:pt x="29" y="1127"/>
                  </a:lnTo>
                  <a:lnTo>
                    <a:pt x="9" y="1059"/>
                  </a:lnTo>
                  <a:lnTo>
                    <a:pt x="2" y="985"/>
                  </a:lnTo>
                  <a:lnTo>
                    <a:pt x="0" y="917"/>
                  </a:lnTo>
                  <a:lnTo>
                    <a:pt x="8" y="847"/>
                  </a:lnTo>
                  <a:lnTo>
                    <a:pt x="23" y="776"/>
                  </a:lnTo>
                  <a:lnTo>
                    <a:pt x="47" y="705"/>
                  </a:lnTo>
                  <a:lnTo>
                    <a:pt x="74" y="634"/>
                  </a:lnTo>
                  <a:lnTo>
                    <a:pt x="107" y="566"/>
                  </a:lnTo>
                  <a:lnTo>
                    <a:pt x="146" y="500"/>
                  </a:lnTo>
                  <a:lnTo>
                    <a:pt x="189" y="438"/>
                  </a:lnTo>
                  <a:lnTo>
                    <a:pt x="233" y="379"/>
                  </a:lnTo>
                  <a:lnTo>
                    <a:pt x="278" y="327"/>
                  </a:lnTo>
                  <a:lnTo>
                    <a:pt x="323" y="279"/>
                  </a:lnTo>
                  <a:lnTo>
                    <a:pt x="369" y="237"/>
                  </a:lnTo>
                  <a:lnTo>
                    <a:pt x="416" y="198"/>
                  </a:lnTo>
                  <a:lnTo>
                    <a:pt x="462" y="164"/>
                  </a:lnTo>
                  <a:lnTo>
                    <a:pt x="510" y="132"/>
                  </a:lnTo>
                  <a:lnTo>
                    <a:pt x="561" y="105"/>
                  </a:lnTo>
                  <a:lnTo>
                    <a:pt x="604" y="80"/>
                  </a:lnTo>
                  <a:lnTo>
                    <a:pt x="651" y="60"/>
                  </a:lnTo>
                  <a:lnTo>
                    <a:pt x="697" y="42"/>
                  </a:lnTo>
                  <a:lnTo>
                    <a:pt x="744" y="28"/>
                  </a:lnTo>
                  <a:lnTo>
                    <a:pt x="789" y="15"/>
                  </a:lnTo>
                  <a:lnTo>
                    <a:pt x="835" y="7"/>
                  </a:lnTo>
                  <a:lnTo>
                    <a:pt x="881" y="2"/>
                  </a:lnTo>
                  <a:lnTo>
                    <a:pt x="926" y="0"/>
                  </a:lnTo>
                  <a:close/>
                  <a:moveTo>
                    <a:pt x="918" y="21"/>
                  </a:moveTo>
                  <a:lnTo>
                    <a:pt x="874" y="22"/>
                  </a:lnTo>
                  <a:lnTo>
                    <a:pt x="832" y="28"/>
                  </a:lnTo>
                  <a:lnTo>
                    <a:pt x="788" y="35"/>
                  </a:lnTo>
                  <a:lnTo>
                    <a:pt x="744" y="47"/>
                  </a:lnTo>
                  <a:lnTo>
                    <a:pt x="700" y="60"/>
                  </a:lnTo>
                  <a:lnTo>
                    <a:pt x="656" y="78"/>
                  </a:lnTo>
                  <a:lnTo>
                    <a:pt x="613" y="97"/>
                  </a:lnTo>
                  <a:lnTo>
                    <a:pt x="571" y="122"/>
                  </a:lnTo>
                  <a:lnTo>
                    <a:pt x="524" y="148"/>
                  </a:lnTo>
                  <a:lnTo>
                    <a:pt x="478" y="179"/>
                  </a:lnTo>
                  <a:lnTo>
                    <a:pt x="433" y="211"/>
                  </a:lnTo>
                  <a:lnTo>
                    <a:pt x="390" y="248"/>
                  </a:lnTo>
                  <a:lnTo>
                    <a:pt x="346" y="288"/>
                  </a:lnTo>
                  <a:lnTo>
                    <a:pt x="305" y="333"/>
                  </a:lnTo>
                  <a:lnTo>
                    <a:pt x="262" y="383"/>
                  </a:lnTo>
                  <a:lnTo>
                    <a:pt x="224" y="438"/>
                  </a:lnTo>
                  <a:lnTo>
                    <a:pt x="184" y="496"/>
                  </a:lnTo>
                  <a:lnTo>
                    <a:pt x="149" y="558"/>
                  </a:lnTo>
                  <a:lnTo>
                    <a:pt x="119" y="621"/>
                  </a:lnTo>
                  <a:lnTo>
                    <a:pt x="94" y="687"/>
                  </a:lnTo>
                  <a:lnTo>
                    <a:pt x="75" y="752"/>
                  </a:lnTo>
                  <a:lnTo>
                    <a:pt x="62" y="816"/>
                  </a:lnTo>
                  <a:lnTo>
                    <a:pt x="56" y="880"/>
                  </a:lnTo>
                  <a:lnTo>
                    <a:pt x="58" y="942"/>
                  </a:lnTo>
                  <a:lnTo>
                    <a:pt x="67" y="1007"/>
                  </a:lnTo>
                  <a:lnTo>
                    <a:pt x="88" y="1069"/>
                  </a:lnTo>
                  <a:lnTo>
                    <a:pt x="116" y="1124"/>
                  </a:lnTo>
                  <a:lnTo>
                    <a:pt x="155" y="1173"/>
                  </a:lnTo>
                  <a:lnTo>
                    <a:pt x="202" y="1210"/>
                  </a:lnTo>
                  <a:lnTo>
                    <a:pt x="258" y="1241"/>
                  </a:lnTo>
                  <a:lnTo>
                    <a:pt x="324" y="1260"/>
                  </a:lnTo>
                  <a:lnTo>
                    <a:pt x="402" y="1271"/>
                  </a:lnTo>
                  <a:lnTo>
                    <a:pt x="482" y="1266"/>
                  </a:lnTo>
                  <a:lnTo>
                    <a:pt x="563" y="1251"/>
                  </a:lnTo>
                  <a:lnTo>
                    <a:pt x="644" y="1224"/>
                  </a:lnTo>
                  <a:lnTo>
                    <a:pt x="726" y="1189"/>
                  </a:lnTo>
                  <a:lnTo>
                    <a:pt x="803" y="1143"/>
                  </a:lnTo>
                  <a:lnTo>
                    <a:pt x="879" y="1090"/>
                  </a:lnTo>
                  <a:lnTo>
                    <a:pt x="950" y="1029"/>
                  </a:lnTo>
                  <a:lnTo>
                    <a:pt x="1019" y="965"/>
                  </a:lnTo>
                  <a:lnTo>
                    <a:pt x="1070" y="903"/>
                  </a:lnTo>
                  <a:lnTo>
                    <a:pt x="1118" y="838"/>
                  </a:lnTo>
                  <a:lnTo>
                    <a:pt x="1160" y="771"/>
                  </a:lnTo>
                  <a:lnTo>
                    <a:pt x="1196" y="704"/>
                  </a:lnTo>
                  <a:lnTo>
                    <a:pt x="1225" y="637"/>
                  </a:lnTo>
                  <a:lnTo>
                    <a:pt x="1249" y="571"/>
                  </a:lnTo>
                  <a:lnTo>
                    <a:pt x="1265" y="508"/>
                  </a:lnTo>
                  <a:lnTo>
                    <a:pt x="1277" y="448"/>
                  </a:lnTo>
                  <a:lnTo>
                    <a:pt x="1280" y="392"/>
                  </a:lnTo>
                  <a:lnTo>
                    <a:pt x="1278" y="341"/>
                  </a:lnTo>
                  <a:lnTo>
                    <a:pt x="1272" y="296"/>
                  </a:lnTo>
                  <a:lnTo>
                    <a:pt x="1262" y="255"/>
                  </a:lnTo>
                  <a:lnTo>
                    <a:pt x="1246" y="216"/>
                  </a:lnTo>
                  <a:lnTo>
                    <a:pt x="1228" y="182"/>
                  </a:lnTo>
                  <a:lnTo>
                    <a:pt x="1207" y="151"/>
                  </a:lnTo>
                  <a:lnTo>
                    <a:pt x="1184" y="124"/>
                  </a:lnTo>
                  <a:lnTo>
                    <a:pt x="1158" y="100"/>
                  </a:lnTo>
                  <a:lnTo>
                    <a:pt x="1131" y="79"/>
                  </a:lnTo>
                  <a:lnTo>
                    <a:pt x="1100" y="61"/>
                  </a:lnTo>
                  <a:lnTo>
                    <a:pt x="1069" y="47"/>
                  </a:lnTo>
                  <a:lnTo>
                    <a:pt x="1033" y="35"/>
                  </a:lnTo>
                  <a:lnTo>
                    <a:pt x="997" y="28"/>
                  </a:lnTo>
                  <a:lnTo>
                    <a:pt x="958" y="22"/>
                  </a:lnTo>
                  <a:lnTo>
                    <a:pt x="918" y="21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7" name="Freeform 11"/>
            <p:cNvSpPr>
              <a:spLocks noEditPoints="1"/>
            </p:cNvSpPr>
            <p:nvPr/>
          </p:nvSpPr>
          <p:spPr bwMode="auto">
            <a:xfrm>
              <a:off x="2888" y="955"/>
              <a:ext cx="152" cy="127"/>
            </a:xfrm>
            <a:custGeom>
              <a:avLst/>
              <a:gdLst>
                <a:gd name="T0" fmla="*/ 0 w 956"/>
                <a:gd name="T1" fmla="*/ 0 h 974"/>
                <a:gd name="T2" fmla="*/ 0 w 956"/>
                <a:gd name="T3" fmla="*/ 0 h 974"/>
                <a:gd name="T4" fmla="*/ 0 w 956"/>
                <a:gd name="T5" fmla="*/ 0 h 974"/>
                <a:gd name="T6" fmla="*/ 0 w 956"/>
                <a:gd name="T7" fmla="*/ 0 h 974"/>
                <a:gd name="T8" fmla="*/ 0 w 956"/>
                <a:gd name="T9" fmla="*/ 0 h 974"/>
                <a:gd name="T10" fmla="*/ 0 w 956"/>
                <a:gd name="T11" fmla="*/ 0 h 974"/>
                <a:gd name="T12" fmla="*/ 0 w 956"/>
                <a:gd name="T13" fmla="*/ 0 h 974"/>
                <a:gd name="T14" fmla="*/ 0 w 956"/>
                <a:gd name="T15" fmla="*/ 0 h 974"/>
                <a:gd name="T16" fmla="*/ 0 w 956"/>
                <a:gd name="T17" fmla="*/ 0 h 974"/>
                <a:gd name="T18" fmla="*/ 0 w 956"/>
                <a:gd name="T19" fmla="*/ 0 h 974"/>
                <a:gd name="T20" fmla="*/ 0 w 956"/>
                <a:gd name="T21" fmla="*/ 0 h 974"/>
                <a:gd name="T22" fmla="*/ 0 w 956"/>
                <a:gd name="T23" fmla="*/ 0 h 974"/>
                <a:gd name="T24" fmla="*/ 0 w 956"/>
                <a:gd name="T25" fmla="*/ 0 h 974"/>
                <a:gd name="T26" fmla="*/ 0 w 956"/>
                <a:gd name="T27" fmla="*/ 0 h 974"/>
                <a:gd name="T28" fmla="*/ 0 w 956"/>
                <a:gd name="T29" fmla="*/ 0 h 974"/>
                <a:gd name="T30" fmla="*/ 0 w 956"/>
                <a:gd name="T31" fmla="*/ 0 h 974"/>
                <a:gd name="T32" fmla="*/ 0 w 956"/>
                <a:gd name="T33" fmla="*/ 0 h 974"/>
                <a:gd name="T34" fmla="*/ 0 w 956"/>
                <a:gd name="T35" fmla="*/ 0 h 974"/>
                <a:gd name="T36" fmla="*/ 0 w 956"/>
                <a:gd name="T37" fmla="*/ 0 h 974"/>
                <a:gd name="T38" fmla="*/ 0 w 956"/>
                <a:gd name="T39" fmla="*/ 0 h 974"/>
                <a:gd name="T40" fmla="*/ 0 w 956"/>
                <a:gd name="T41" fmla="*/ 0 h 974"/>
                <a:gd name="T42" fmla="*/ 0 w 956"/>
                <a:gd name="T43" fmla="*/ 0 h 974"/>
                <a:gd name="T44" fmla="*/ 0 w 956"/>
                <a:gd name="T45" fmla="*/ 0 h 974"/>
                <a:gd name="T46" fmla="*/ 0 w 956"/>
                <a:gd name="T47" fmla="*/ 0 h 974"/>
                <a:gd name="T48" fmla="*/ 0 w 956"/>
                <a:gd name="T49" fmla="*/ 0 h 974"/>
                <a:gd name="T50" fmla="*/ 0 w 956"/>
                <a:gd name="T51" fmla="*/ 0 h 974"/>
                <a:gd name="T52" fmla="*/ 0 w 956"/>
                <a:gd name="T53" fmla="*/ 0 h 974"/>
                <a:gd name="T54" fmla="*/ 0 w 956"/>
                <a:gd name="T55" fmla="*/ 0 h 974"/>
                <a:gd name="T56" fmla="*/ 0 w 956"/>
                <a:gd name="T57" fmla="*/ 0 h 974"/>
                <a:gd name="T58" fmla="*/ 0 w 956"/>
                <a:gd name="T59" fmla="*/ 0 h 974"/>
                <a:gd name="T60" fmla="*/ 0 w 956"/>
                <a:gd name="T61" fmla="*/ 0 h 974"/>
                <a:gd name="T62" fmla="*/ 0 w 956"/>
                <a:gd name="T63" fmla="*/ 0 h 974"/>
                <a:gd name="T64" fmla="*/ 0 w 956"/>
                <a:gd name="T65" fmla="*/ 0 h 974"/>
                <a:gd name="T66" fmla="*/ 0 w 956"/>
                <a:gd name="T67" fmla="*/ 0 h 974"/>
                <a:gd name="T68" fmla="*/ 0 w 956"/>
                <a:gd name="T69" fmla="*/ 0 h 974"/>
                <a:gd name="T70" fmla="*/ 0 w 956"/>
                <a:gd name="T71" fmla="*/ 0 h 974"/>
                <a:gd name="T72" fmla="*/ 0 w 956"/>
                <a:gd name="T73" fmla="*/ 0 h 974"/>
                <a:gd name="T74" fmla="*/ 0 w 956"/>
                <a:gd name="T75" fmla="*/ 0 h 974"/>
                <a:gd name="T76" fmla="*/ 0 w 956"/>
                <a:gd name="T77" fmla="*/ 0 h 974"/>
                <a:gd name="T78" fmla="*/ 0 w 956"/>
                <a:gd name="T79" fmla="*/ 0 h 974"/>
                <a:gd name="T80" fmla="*/ 0 w 956"/>
                <a:gd name="T81" fmla="*/ 0 h 974"/>
                <a:gd name="T82" fmla="*/ 0 w 956"/>
                <a:gd name="T83" fmla="*/ 0 h 974"/>
                <a:gd name="T84" fmla="*/ 0 w 956"/>
                <a:gd name="T85" fmla="*/ 0 h 9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6"/>
                <a:gd name="T130" fmla="*/ 0 h 974"/>
                <a:gd name="T131" fmla="*/ 956 w 956"/>
                <a:gd name="T132" fmla="*/ 974 h 9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6" h="974">
                  <a:moveTo>
                    <a:pt x="672" y="0"/>
                  </a:moveTo>
                  <a:lnTo>
                    <a:pt x="703" y="0"/>
                  </a:lnTo>
                  <a:lnTo>
                    <a:pt x="734" y="3"/>
                  </a:lnTo>
                  <a:lnTo>
                    <a:pt x="764" y="10"/>
                  </a:lnTo>
                  <a:lnTo>
                    <a:pt x="792" y="20"/>
                  </a:lnTo>
                  <a:lnTo>
                    <a:pt x="817" y="31"/>
                  </a:lnTo>
                  <a:lnTo>
                    <a:pt x="841" y="45"/>
                  </a:lnTo>
                  <a:lnTo>
                    <a:pt x="863" y="60"/>
                  </a:lnTo>
                  <a:lnTo>
                    <a:pt x="884" y="80"/>
                  </a:lnTo>
                  <a:lnTo>
                    <a:pt x="902" y="100"/>
                  </a:lnTo>
                  <a:lnTo>
                    <a:pt x="917" y="125"/>
                  </a:lnTo>
                  <a:lnTo>
                    <a:pt x="932" y="151"/>
                  </a:lnTo>
                  <a:lnTo>
                    <a:pt x="943" y="180"/>
                  </a:lnTo>
                  <a:lnTo>
                    <a:pt x="951" y="213"/>
                  </a:lnTo>
                  <a:lnTo>
                    <a:pt x="956" y="249"/>
                  </a:lnTo>
                  <a:lnTo>
                    <a:pt x="956" y="289"/>
                  </a:lnTo>
                  <a:lnTo>
                    <a:pt x="955" y="333"/>
                  </a:lnTo>
                  <a:lnTo>
                    <a:pt x="946" y="378"/>
                  </a:lnTo>
                  <a:lnTo>
                    <a:pt x="933" y="428"/>
                  </a:lnTo>
                  <a:lnTo>
                    <a:pt x="913" y="479"/>
                  </a:lnTo>
                  <a:lnTo>
                    <a:pt x="892" y="531"/>
                  </a:lnTo>
                  <a:lnTo>
                    <a:pt x="862" y="583"/>
                  </a:lnTo>
                  <a:lnTo>
                    <a:pt x="830" y="635"/>
                  </a:lnTo>
                  <a:lnTo>
                    <a:pt x="793" y="684"/>
                  </a:lnTo>
                  <a:lnTo>
                    <a:pt x="753" y="733"/>
                  </a:lnTo>
                  <a:lnTo>
                    <a:pt x="700" y="784"/>
                  </a:lnTo>
                  <a:lnTo>
                    <a:pt x="644" y="832"/>
                  </a:lnTo>
                  <a:lnTo>
                    <a:pt x="584" y="874"/>
                  </a:lnTo>
                  <a:lnTo>
                    <a:pt x="524" y="910"/>
                  </a:lnTo>
                  <a:lnTo>
                    <a:pt x="460" y="937"/>
                  </a:lnTo>
                  <a:lnTo>
                    <a:pt x="396" y="959"/>
                  </a:lnTo>
                  <a:lnTo>
                    <a:pt x="331" y="970"/>
                  </a:lnTo>
                  <a:lnTo>
                    <a:pt x="269" y="974"/>
                  </a:lnTo>
                  <a:lnTo>
                    <a:pt x="209" y="967"/>
                  </a:lnTo>
                  <a:lnTo>
                    <a:pt x="157" y="951"/>
                  </a:lnTo>
                  <a:lnTo>
                    <a:pt x="112" y="928"/>
                  </a:lnTo>
                  <a:lnTo>
                    <a:pt x="76" y="897"/>
                  </a:lnTo>
                  <a:lnTo>
                    <a:pt x="45" y="858"/>
                  </a:lnTo>
                  <a:lnTo>
                    <a:pt x="23" y="815"/>
                  </a:lnTo>
                  <a:lnTo>
                    <a:pt x="7" y="768"/>
                  </a:lnTo>
                  <a:lnTo>
                    <a:pt x="1" y="716"/>
                  </a:lnTo>
                  <a:lnTo>
                    <a:pt x="0" y="667"/>
                  </a:lnTo>
                  <a:lnTo>
                    <a:pt x="3" y="619"/>
                  </a:lnTo>
                  <a:lnTo>
                    <a:pt x="12" y="569"/>
                  </a:lnTo>
                  <a:lnTo>
                    <a:pt x="28" y="519"/>
                  </a:lnTo>
                  <a:lnTo>
                    <a:pt x="46" y="468"/>
                  </a:lnTo>
                  <a:lnTo>
                    <a:pt x="69" y="418"/>
                  </a:lnTo>
                  <a:lnTo>
                    <a:pt x="95" y="370"/>
                  </a:lnTo>
                  <a:lnTo>
                    <a:pt x="126" y="325"/>
                  </a:lnTo>
                  <a:lnTo>
                    <a:pt x="157" y="282"/>
                  </a:lnTo>
                  <a:lnTo>
                    <a:pt x="189" y="244"/>
                  </a:lnTo>
                  <a:lnTo>
                    <a:pt x="222" y="209"/>
                  </a:lnTo>
                  <a:lnTo>
                    <a:pt x="256" y="178"/>
                  </a:lnTo>
                  <a:lnTo>
                    <a:pt x="290" y="148"/>
                  </a:lnTo>
                  <a:lnTo>
                    <a:pt x="325" y="122"/>
                  </a:lnTo>
                  <a:lnTo>
                    <a:pt x="360" y="99"/>
                  </a:lnTo>
                  <a:lnTo>
                    <a:pt x="397" y="78"/>
                  </a:lnTo>
                  <a:lnTo>
                    <a:pt x="431" y="59"/>
                  </a:lnTo>
                  <a:lnTo>
                    <a:pt x="466" y="43"/>
                  </a:lnTo>
                  <a:lnTo>
                    <a:pt x="499" y="29"/>
                  </a:lnTo>
                  <a:lnTo>
                    <a:pt x="534" y="19"/>
                  </a:lnTo>
                  <a:lnTo>
                    <a:pt x="568" y="10"/>
                  </a:lnTo>
                  <a:lnTo>
                    <a:pt x="602" y="3"/>
                  </a:lnTo>
                  <a:lnTo>
                    <a:pt x="637" y="0"/>
                  </a:lnTo>
                  <a:lnTo>
                    <a:pt x="672" y="0"/>
                  </a:lnTo>
                  <a:close/>
                  <a:moveTo>
                    <a:pt x="666" y="14"/>
                  </a:moveTo>
                  <a:lnTo>
                    <a:pt x="632" y="14"/>
                  </a:lnTo>
                  <a:lnTo>
                    <a:pt x="600" y="18"/>
                  </a:lnTo>
                  <a:lnTo>
                    <a:pt x="568" y="24"/>
                  </a:lnTo>
                  <a:lnTo>
                    <a:pt x="535" y="34"/>
                  </a:lnTo>
                  <a:lnTo>
                    <a:pt x="502" y="45"/>
                  </a:lnTo>
                  <a:lnTo>
                    <a:pt x="469" y="58"/>
                  </a:lnTo>
                  <a:lnTo>
                    <a:pt x="436" y="72"/>
                  </a:lnTo>
                  <a:lnTo>
                    <a:pt x="405" y="90"/>
                  </a:lnTo>
                  <a:lnTo>
                    <a:pt x="370" y="109"/>
                  </a:lnTo>
                  <a:lnTo>
                    <a:pt x="336" y="134"/>
                  </a:lnTo>
                  <a:lnTo>
                    <a:pt x="303" y="157"/>
                  </a:lnTo>
                  <a:lnTo>
                    <a:pt x="272" y="185"/>
                  </a:lnTo>
                  <a:lnTo>
                    <a:pt x="240" y="215"/>
                  </a:lnTo>
                  <a:lnTo>
                    <a:pt x="209" y="249"/>
                  </a:lnTo>
                  <a:lnTo>
                    <a:pt x="178" y="285"/>
                  </a:lnTo>
                  <a:lnTo>
                    <a:pt x="151" y="325"/>
                  </a:lnTo>
                  <a:lnTo>
                    <a:pt x="122" y="366"/>
                  </a:lnTo>
                  <a:lnTo>
                    <a:pt x="98" y="410"/>
                  </a:lnTo>
                  <a:lnTo>
                    <a:pt x="77" y="457"/>
                  </a:lnTo>
                  <a:lnTo>
                    <a:pt x="61" y="504"/>
                  </a:lnTo>
                  <a:lnTo>
                    <a:pt x="49" y="550"/>
                  </a:lnTo>
                  <a:lnTo>
                    <a:pt x="41" y="596"/>
                  </a:lnTo>
                  <a:lnTo>
                    <a:pt x="38" y="641"/>
                  </a:lnTo>
                  <a:lnTo>
                    <a:pt x="42" y="685"/>
                  </a:lnTo>
                  <a:lnTo>
                    <a:pt x="50" y="732"/>
                  </a:lnTo>
                  <a:lnTo>
                    <a:pt x="65" y="775"/>
                  </a:lnTo>
                  <a:lnTo>
                    <a:pt x="86" y="813"/>
                  </a:lnTo>
                  <a:lnTo>
                    <a:pt x="116" y="848"/>
                  </a:lnTo>
                  <a:lnTo>
                    <a:pt x="149" y="874"/>
                  </a:lnTo>
                  <a:lnTo>
                    <a:pt x="191" y="896"/>
                  </a:lnTo>
                  <a:lnTo>
                    <a:pt x="238" y="910"/>
                  </a:lnTo>
                  <a:lnTo>
                    <a:pt x="294" y="916"/>
                  </a:lnTo>
                  <a:lnTo>
                    <a:pt x="351" y="912"/>
                  </a:lnTo>
                  <a:lnTo>
                    <a:pt x="409" y="902"/>
                  </a:lnTo>
                  <a:lnTo>
                    <a:pt x="467" y="884"/>
                  </a:lnTo>
                  <a:lnTo>
                    <a:pt x="525" y="859"/>
                  </a:lnTo>
                  <a:lnTo>
                    <a:pt x="580" y="827"/>
                  </a:lnTo>
                  <a:lnTo>
                    <a:pt x="635" y="790"/>
                  </a:lnTo>
                  <a:lnTo>
                    <a:pt x="686" y="747"/>
                  </a:lnTo>
                  <a:lnTo>
                    <a:pt x="735" y="702"/>
                  </a:lnTo>
                  <a:lnTo>
                    <a:pt x="774" y="657"/>
                  </a:lnTo>
                  <a:lnTo>
                    <a:pt x="809" y="612"/>
                  </a:lnTo>
                  <a:lnTo>
                    <a:pt x="840" y="564"/>
                  </a:lnTo>
                  <a:lnTo>
                    <a:pt x="867" y="517"/>
                  </a:lnTo>
                  <a:lnTo>
                    <a:pt x="889" y="468"/>
                  </a:lnTo>
                  <a:lnTo>
                    <a:pt x="907" y="422"/>
                  </a:lnTo>
                  <a:lnTo>
                    <a:pt x="920" y="375"/>
                  </a:lnTo>
                  <a:lnTo>
                    <a:pt x="929" y="333"/>
                  </a:lnTo>
                  <a:lnTo>
                    <a:pt x="932" y="291"/>
                  </a:lnTo>
                  <a:lnTo>
                    <a:pt x="930" y="254"/>
                  </a:lnTo>
                  <a:lnTo>
                    <a:pt x="926" y="220"/>
                  </a:lnTo>
                  <a:lnTo>
                    <a:pt x="920" y="191"/>
                  </a:lnTo>
                  <a:lnTo>
                    <a:pt x="910" y="162"/>
                  </a:lnTo>
                  <a:lnTo>
                    <a:pt x="898" y="136"/>
                  </a:lnTo>
                  <a:lnTo>
                    <a:pt x="883" y="113"/>
                  </a:lnTo>
                  <a:lnTo>
                    <a:pt x="866" y="94"/>
                  </a:lnTo>
                  <a:lnTo>
                    <a:pt x="846" y="74"/>
                  </a:lnTo>
                  <a:lnTo>
                    <a:pt x="826" y="59"/>
                  </a:lnTo>
                  <a:lnTo>
                    <a:pt x="802" y="45"/>
                  </a:lnTo>
                  <a:lnTo>
                    <a:pt x="779" y="34"/>
                  </a:lnTo>
                  <a:lnTo>
                    <a:pt x="752" y="24"/>
                  </a:lnTo>
                  <a:lnTo>
                    <a:pt x="725" y="18"/>
                  </a:lnTo>
                  <a:lnTo>
                    <a:pt x="695" y="14"/>
                  </a:lnTo>
                  <a:lnTo>
                    <a:pt x="666" y="14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8" name="Freeform 12"/>
            <p:cNvSpPr>
              <a:spLocks noEditPoints="1"/>
            </p:cNvSpPr>
            <p:nvPr/>
          </p:nvSpPr>
          <p:spPr bwMode="auto">
            <a:xfrm>
              <a:off x="2925" y="960"/>
              <a:ext cx="96" cy="78"/>
            </a:xfrm>
            <a:custGeom>
              <a:avLst/>
              <a:gdLst>
                <a:gd name="T0" fmla="*/ 0 w 603"/>
                <a:gd name="T1" fmla="*/ 0 h 596"/>
                <a:gd name="T2" fmla="*/ 0 w 603"/>
                <a:gd name="T3" fmla="*/ 0 h 596"/>
                <a:gd name="T4" fmla="*/ 0 w 603"/>
                <a:gd name="T5" fmla="*/ 0 h 596"/>
                <a:gd name="T6" fmla="*/ 0 w 603"/>
                <a:gd name="T7" fmla="*/ 0 h 596"/>
                <a:gd name="T8" fmla="*/ 0 w 603"/>
                <a:gd name="T9" fmla="*/ 0 h 596"/>
                <a:gd name="T10" fmla="*/ 0 w 603"/>
                <a:gd name="T11" fmla="*/ 0 h 596"/>
                <a:gd name="T12" fmla="*/ 0 w 603"/>
                <a:gd name="T13" fmla="*/ 0 h 596"/>
                <a:gd name="T14" fmla="*/ 0 w 603"/>
                <a:gd name="T15" fmla="*/ 0 h 596"/>
                <a:gd name="T16" fmla="*/ 0 w 603"/>
                <a:gd name="T17" fmla="*/ 0 h 596"/>
                <a:gd name="T18" fmla="*/ 0 w 603"/>
                <a:gd name="T19" fmla="*/ 0 h 596"/>
                <a:gd name="T20" fmla="*/ 0 w 603"/>
                <a:gd name="T21" fmla="*/ 0 h 596"/>
                <a:gd name="T22" fmla="*/ 0 w 603"/>
                <a:gd name="T23" fmla="*/ 0 h 596"/>
                <a:gd name="T24" fmla="*/ 0 w 603"/>
                <a:gd name="T25" fmla="*/ 0 h 596"/>
                <a:gd name="T26" fmla="*/ 0 w 603"/>
                <a:gd name="T27" fmla="*/ 0 h 596"/>
                <a:gd name="T28" fmla="*/ 0 w 603"/>
                <a:gd name="T29" fmla="*/ 0 h 596"/>
                <a:gd name="T30" fmla="*/ 0 w 603"/>
                <a:gd name="T31" fmla="*/ 0 h 596"/>
                <a:gd name="T32" fmla="*/ 0 w 603"/>
                <a:gd name="T33" fmla="*/ 0 h 596"/>
                <a:gd name="T34" fmla="*/ 0 w 603"/>
                <a:gd name="T35" fmla="*/ 0 h 596"/>
                <a:gd name="T36" fmla="*/ 0 w 603"/>
                <a:gd name="T37" fmla="*/ 0 h 596"/>
                <a:gd name="T38" fmla="*/ 0 w 603"/>
                <a:gd name="T39" fmla="*/ 0 h 596"/>
                <a:gd name="T40" fmla="*/ 0 w 603"/>
                <a:gd name="T41" fmla="*/ 0 h 596"/>
                <a:gd name="T42" fmla="*/ 0 w 603"/>
                <a:gd name="T43" fmla="*/ 0 h 596"/>
                <a:gd name="T44" fmla="*/ 0 w 603"/>
                <a:gd name="T45" fmla="*/ 0 h 596"/>
                <a:gd name="T46" fmla="*/ 0 w 603"/>
                <a:gd name="T47" fmla="*/ 0 h 596"/>
                <a:gd name="T48" fmla="*/ 0 w 603"/>
                <a:gd name="T49" fmla="*/ 0 h 596"/>
                <a:gd name="T50" fmla="*/ 0 w 603"/>
                <a:gd name="T51" fmla="*/ 0 h 596"/>
                <a:gd name="T52" fmla="*/ 0 w 603"/>
                <a:gd name="T53" fmla="*/ 0 h 596"/>
                <a:gd name="T54" fmla="*/ 0 w 603"/>
                <a:gd name="T55" fmla="*/ 0 h 596"/>
                <a:gd name="T56" fmla="*/ 0 w 603"/>
                <a:gd name="T57" fmla="*/ 0 h 596"/>
                <a:gd name="T58" fmla="*/ 0 w 603"/>
                <a:gd name="T59" fmla="*/ 0 h 596"/>
                <a:gd name="T60" fmla="*/ 0 w 603"/>
                <a:gd name="T61" fmla="*/ 0 h 596"/>
                <a:gd name="T62" fmla="*/ 0 w 603"/>
                <a:gd name="T63" fmla="*/ 0 h 596"/>
                <a:gd name="T64" fmla="*/ 0 w 603"/>
                <a:gd name="T65" fmla="*/ 0 h 596"/>
                <a:gd name="T66" fmla="*/ 0 w 603"/>
                <a:gd name="T67" fmla="*/ 0 h 596"/>
                <a:gd name="T68" fmla="*/ 0 w 603"/>
                <a:gd name="T69" fmla="*/ 0 h 596"/>
                <a:gd name="T70" fmla="*/ 0 w 603"/>
                <a:gd name="T71" fmla="*/ 0 h 596"/>
                <a:gd name="T72" fmla="*/ 0 w 603"/>
                <a:gd name="T73" fmla="*/ 0 h 596"/>
                <a:gd name="T74" fmla="*/ 0 w 603"/>
                <a:gd name="T75" fmla="*/ 0 h 596"/>
                <a:gd name="T76" fmla="*/ 0 w 603"/>
                <a:gd name="T77" fmla="*/ 0 h 596"/>
                <a:gd name="T78" fmla="*/ 0 w 603"/>
                <a:gd name="T79" fmla="*/ 0 h 596"/>
                <a:gd name="T80" fmla="*/ 0 w 603"/>
                <a:gd name="T81" fmla="*/ 0 h 596"/>
                <a:gd name="T82" fmla="*/ 0 w 603"/>
                <a:gd name="T83" fmla="*/ 0 h 596"/>
                <a:gd name="T84" fmla="*/ 0 w 603"/>
                <a:gd name="T85" fmla="*/ 0 h 5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3"/>
                <a:gd name="T130" fmla="*/ 0 h 596"/>
                <a:gd name="T131" fmla="*/ 603 w 603"/>
                <a:gd name="T132" fmla="*/ 596 h 5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3" h="596">
                  <a:moveTo>
                    <a:pt x="421" y="0"/>
                  </a:moveTo>
                  <a:lnTo>
                    <a:pt x="442" y="0"/>
                  </a:lnTo>
                  <a:lnTo>
                    <a:pt x="463" y="3"/>
                  </a:lnTo>
                  <a:lnTo>
                    <a:pt x="482" y="7"/>
                  </a:lnTo>
                  <a:lnTo>
                    <a:pt x="501" y="15"/>
                  </a:lnTo>
                  <a:lnTo>
                    <a:pt x="517" y="21"/>
                  </a:lnTo>
                  <a:lnTo>
                    <a:pt x="534" y="31"/>
                  </a:lnTo>
                  <a:lnTo>
                    <a:pt x="548" y="42"/>
                  </a:lnTo>
                  <a:lnTo>
                    <a:pt x="561" y="56"/>
                  </a:lnTo>
                  <a:lnTo>
                    <a:pt x="571" y="69"/>
                  </a:lnTo>
                  <a:lnTo>
                    <a:pt x="583" y="86"/>
                  </a:lnTo>
                  <a:lnTo>
                    <a:pt x="590" y="102"/>
                  </a:lnTo>
                  <a:lnTo>
                    <a:pt x="598" y="123"/>
                  </a:lnTo>
                  <a:lnTo>
                    <a:pt x="601" y="142"/>
                  </a:lnTo>
                  <a:lnTo>
                    <a:pt x="603" y="167"/>
                  </a:lnTo>
                  <a:lnTo>
                    <a:pt x="602" y="192"/>
                  </a:lnTo>
                  <a:lnTo>
                    <a:pt x="601" y="220"/>
                  </a:lnTo>
                  <a:lnTo>
                    <a:pt x="593" y="247"/>
                  </a:lnTo>
                  <a:lnTo>
                    <a:pt x="584" y="278"/>
                  </a:lnTo>
                  <a:lnTo>
                    <a:pt x="571" y="309"/>
                  </a:lnTo>
                  <a:lnTo>
                    <a:pt x="556" y="340"/>
                  </a:lnTo>
                  <a:lnTo>
                    <a:pt x="536" y="371"/>
                  </a:lnTo>
                  <a:lnTo>
                    <a:pt x="516" y="402"/>
                  </a:lnTo>
                  <a:lnTo>
                    <a:pt x="491" y="432"/>
                  </a:lnTo>
                  <a:lnTo>
                    <a:pt x="466" y="460"/>
                  </a:lnTo>
                  <a:lnTo>
                    <a:pt x="433" y="488"/>
                  </a:lnTo>
                  <a:lnTo>
                    <a:pt x="399" y="516"/>
                  </a:lnTo>
                  <a:lnTo>
                    <a:pt x="363" y="540"/>
                  </a:lnTo>
                  <a:lnTo>
                    <a:pt x="327" y="561"/>
                  </a:lnTo>
                  <a:lnTo>
                    <a:pt x="288" y="576"/>
                  </a:lnTo>
                  <a:lnTo>
                    <a:pt x="251" y="588"/>
                  </a:lnTo>
                  <a:lnTo>
                    <a:pt x="212" y="593"/>
                  </a:lnTo>
                  <a:lnTo>
                    <a:pt x="175" y="596"/>
                  </a:lnTo>
                  <a:lnTo>
                    <a:pt x="139" y="590"/>
                  </a:lnTo>
                  <a:lnTo>
                    <a:pt x="106" y="583"/>
                  </a:lnTo>
                  <a:lnTo>
                    <a:pt x="79" y="570"/>
                  </a:lnTo>
                  <a:lnTo>
                    <a:pt x="56" y="553"/>
                  </a:lnTo>
                  <a:lnTo>
                    <a:pt x="37" y="531"/>
                  </a:lnTo>
                  <a:lnTo>
                    <a:pt x="21" y="508"/>
                  </a:lnTo>
                  <a:lnTo>
                    <a:pt x="9" y="479"/>
                  </a:lnTo>
                  <a:lnTo>
                    <a:pt x="4" y="451"/>
                  </a:lnTo>
                  <a:lnTo>
                    <a:pt x="0" y="423"/>
                  </a:lnTo>
                  <a:lnTo>
                    <a:pt x="0" y="393"/>
                  </a:lnTo>
                  <a:lnTo>
                    <a:pt x="4" y="362"/>
                  </a:lnTo>
                  <a:lnTo>
                    <a:pt x="12" y="332"/>
                  </a:lnTo>
                  <a:lnTo>
                    <a:pt x="21" y="301"/>
                  </a:lnTo>
                  <a:lnTo>
                    <a:pt x="34" y="272"/>
                  </a:lnTo>
                  <a:lnTo>
                    <a:pt x="48" y="242"/>
                  </a:lnTo>
                  <a:lnTo>
                    <a:pt x="66" y="215"/>
                  </a:lnTo>
                  <a:lnTo>
                    <a:pt x="84" y="186"/>
                  </a:lnTo>
                  <a:lnTo>
                    <a:pt x="104" y="163"/>
                  </a:lnTo>
                  <a:lnTo>
                    <a:pt x="123" y="140"/>
                  </a:lnTo>
                  <a:lnTo>
                    <a:pt x="145" y="121"/>
                  </a:lnTo>
                  <a:lnTo>
                    <a:pt x="166" y="100"/>
                  </a:lnTo>
                  <a:lnTo>
                    <a:pt x="189" y="83"/>
                  </a:lnTo>
                  <a:lnTo>
                    <a:pt x="212" y="68"/>
                  </a:lnTo>
                  <a:lnTo>
                    <a:pt x="235" y="55"/>
                  </a:lnTo>
                  <a:lnTo>
                    <a:pt x="257" y="42"/>
                  </a:lnTo>
                  <a:lnTo>
                    <a:pt x="281" y="30"/>
                  </a:lnTo>
                  <a:lnTo>
                    <a:pt x="304" y="21"/>
                  </a:lnTo>
                  <a:lnTo>
                    <a:pt x="328" y="13"/>
                  </a:lnTo>
                  <a:lnTo>
                    <a:pt x="352" y="7"/>
                  </a:lnTo>
                  <a:lnTo>
                    <a:pt x="375" y="3"/>
                  </a:lnTo>
                  <a:lnTo>
                    <a:pt x="398" y="0"/>
                  </a:lnTo>
                  <a:lnTo>
                    <a:pt x="421" y="0"/>
                  </a:lnTo>
                  <a:close/>
                  <a:moveTo>
                    <a:pt x="416" y="11"/>
                  </a:moveTo>
                  <a:lnTo>
                    <a:pt x="394" y="11"/>
                  </a:lnTo>
                  <a:lnTo>
                    <a:pt x="372" y="13"/>
                  </a:lnTo>
                  <a:lnTo>
                    <a:pt x="350" y="17"/>
                  </a:lnTo>
                  <a:lnTo>
                    <a:pt x="328" y="25"/>
                  </a:lnTo>
                  <a:lnTo>
                    <a:pt x="305" y="31"/>
                  </a:lnTo>
                  <a:lnTo>
                    <a:pt x="283" y="41"/>
                  </a:lnTo>
                  <a:lnTo>
                    <a:pt x="261" y="51"/>
                  </a:lnTo>
                  <a:lnTo>
                    <a:pt x="241" y="64"/>
                  </a:lnTo>
                  <a:lnTo>
                    <a:pt x="217" y="75"/>
                  </a:lnTo>
                  <a:lnTo>
                    <a:pt x="197" y="91"/>
                  </a:lnTo>
                  <a:lnTo>
                    <a:pt x="175" y="106"/>
                  </a:lnTo>
                  <a:lnTo>
                    <a:pt x="155" y="126"/>
                  </a:lnTo>
                  <a:lnTo>
                    <a:pt x="136" y="144"/>
                  </a:lnTo>
                  <a:lnTo>
                    <a:pt x="117" y="166"/>
                  </a:lnTo>
                  <a:lnTo>
                    <a:pt x="99" y="189"/>
                  </a:lnTo>
                  <a:lnTo>
                    <a:pt x="83" y="215"/>
                  </a:lnTo>
                  <a:lnTo>
                    <a:pt x="66" y="241"/>
                  </a:lnTo>
                  <a:lnTo>
                    <a:pt x="52" y="268"/>
                  </a:lnTo>
                  <a:lnTo>
                    <a:pt x="40" y="296"/>
                  </a:lnTo>
                  <a:lnTo>
                    <a:pt x="34" y="325"/>
                  </a:lnTo>
                  <a:lnTo>
                    <a:pt x="28" y="352"/>
                  </a:lnTo>
                  <a:lnTo>
                    <a:pt x="25" y="380"/>
                  </a:lnTo>
                  <a:lnTo>
                    <a:pt x="25" y="406"/>
                  </a:lnTo>
                  <a:lnTo>
                    <a:pt x="29" y="433"/>
                  </a:lnTo>
                  <a:lnTo>
                    <a:pt x="34" y="459"/>
                  </a:lnTo>
                  <a:lnTo>
                    <a:pt x="44" y="485"/>
                  </a:lnTo>
                  <a:lnTo>
                    <a:pt x="59" y="507"/>
                  </a:lnTo>
                  <a:lnTo>
                    <a:pt x="78" y="526"/>
                  </a:lnTo>
                  <a:lnTo>
                    <a:pt x="99" y="541"/>
                  </a:lnTo>
                  <a:lnTo>
                    <a:pt x="124" y="553"/>
                  </a:lnTo>
                  <a:lnTo>
                    <a:pt x="154" y="561"/>
                  </a:lnTo>
                  <a:lnTo>
                    <a:pt x="188" y="565"/>
                  </a:lnTo>
                  <a:lnTo>
                    <a:pt x="222" y="562"/>
                  </a:lnTo>
                  <a:lnTo>
                    <a:pt x="257" y="556"/>
                  </a:lnTo>
                  <a:lnTo>
                    <a:pt x="292" y="545"/>
                  </a:lnTo>
                  <a:lnTo>
                    <a:pt x="327" y="531"/>
                  </a:lnTo>
                  <a:lnTo>
                    <a:pt x="361" y="512"/>
                  </a:lnTo>
                  <a:lnTo>
                    <a:pt x="394" y="491"/>
                  </a:lnTo>
                  <a:lnTo>
                    <a:pt x="425" y="467"/>
                  </a:lnTo>
                  <a:lnTo>
                    <a:pt x="456" y="441"/>
                  </a:lnTo>
                  <a:lnTo>
                    <a:pt x="479" y="415"/>
                  </a:lnTo>
                  <a:lnTo>
                    <a:pt x="501" y="388"/>
                  </a:lnTo>
                  <a:lnTo>
                    <a:pt x="521" y="359"/>
                  </a:lnTo>
                  <a:lnTo>
                    <a:pt x="540" y="332"/>
                  </a:lnTo>
                  <a:lnTo>
                    <a:pt x="554" y="303"/>
                  </a:lnTo>
                  <a:lnTo>
                    <a:pt x="567" y="274"/>
                  </a:lnTo>
                  <a:lnTo>
                    <a:pt x="576" y="246"/>
                  </a:lnTo>
                  <a:lnTo>
                    <a:pt x="584" y="220"/>
                  </a:lnTo>
                  <a:lnTo>
                    <a:pt x="587" y="194"/>
                  </a:lnTo>
                  <a:lnTo>
                    <a:pt x="588" y="171"/>
                  </a:lnTo>
                  <a:lnTo>
                    <a:pt x="585" y="149"/>
                  </a:lnTo>
                  <a:lnTo>
                    <a:pt x="583" y="130"/>
                  </a:lnTo>
                  <a:lnTo>
                    <a:pt x="576" y="110"/>
                  </a:lnTo>
                  <a:lnTo>
                    <a:pt x="568" y="93"/>
                  </a:lnTo>
                  <a:lnTo>
                    <a:pt x="559" y="78"/>
                  </a:lnTo>
                  <a:lnTo>
                    <a:pt x="549" y="65"/>
                  </a:lnTo>
                  <a:lnTo>
                    <a:pt x="536" y="52"/>
                  </a:lnTo>
                  <a:lnTo>
                    <a:pt x="523" y="42"/>
                  </a:lnTo>
                  <a:lnTo>
                    <a:pt x="508" y="31"/>
                  </a:lnTo>
                  <a:lnTo>
                    <a:pt x="492" y="25"/>
                  </a:lnTo>
                  <a:lnTo>
                    <a:pt x="474" y="17"/>
                  </a:lnTo>
                  <a:lnTo>
                    <a:pt x="456" y="13"/>
                  </a:lnTo>
                  <a:lnTo>
                    <a:pt x="435" y="11"/>
                  </a:lnTo>
                  <a:lnTo>
                    <a:pt x="416" y="11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9" name="Freeform 13"/>
            <p:cNvSpPr>
              <a:spLocks noEditPoints="1"/>
            </p:cNvSpPr>
            <p:nvPr/>
          </p:nvSpPr>
          <p:spPr bwMode="auto">
            <a:xfrm>
              <a:off x="2962" y="966"/>
              <a:ext cx="41" cy="28"/>
            </a:xfrm>
            <a:custGeom>
              <a:avLst/>
              <a:gdLst>
                <a:gd name="T0" fmla="*/ 0 w 256"/>
                <a:gd name="T1" fmla="*/ 0 h 219"/>
                <a:gd name="T2" fmla="*/ 0 w 256"/>
                <a:gd name="T3" fmla="*/ 0 h 219"/>
                <a:gd name="T4" fmla="*/ 0 w 256"/>
                <a:gd name="T5" fmla="*/ 0 h 219"/>
                <a:gd name="T6" fmla="*/ 0 w 256"/>
                <a:gd name="T7" fmla="*/ 0 h 219"/>
                <a:gd name="T8" fmla="*/ 0 w 256"/>
                <a:gd name="T9" fmla="*/ 0 h 219"/>
                <a:gd name="T10" fmla="*/ 0 w 256"/>
                <a:gd name="T11" fmla="*/ 0 h 219"/>
                <a:gd name="T12" fmla="*/ 0 w 256"/>
                <a:gd name="T13" fmla="*/ 0 h 219"/>
                <a:gd name="T14" fmla="*/ 0 w 256"/>
                <a:gd name="T15" fmla="*/ 0 h 219"/>
                <a:gd name="T16" fmla="*/ 0 w 256"/>
                <a:gd name="T17" fmla="*/ 0 h 219"/>
                <a:gd name="T18" fmla="*/ 0 w 256"/>
                <a:gd name="T19" fmla="*/ 0 h 219"/>
                <a:gd name="T20" fmla="*/ 0 w 256"/>
                <a:gd name="T21" fmla="*/ 0 h 219"/>
                <a:gd name="T22" fmla="*/ 0 w 256"/>
                <a:gd name="T23" fmla="*/ 0 h 219"/>
                <a:gd name="T24" fmla="*/ 0 w 256"/>
                <a:gd name="T25" fmla="*/ 0 h 219"/>
                <a:gd name="T26" fmla="*/ 0 w 256"/>
                <a:gd name="T27" fmla="*/ 0 h 219"/>
                <a:gd name="T28" fmla="*/ 0 w 256"/>
                <a:gd name="T29" fmla="*/ 0 h 219"/>
                <a:gd name="T30" fmla="*/ 0 w 256"/>
                <a:gd name="T31" fmla="*/ 0 h 219"/>
                <a:gd name="T32" fmla="*/ 0 w 256"/>
                <a:gd name="T33" fmla="*/ 0 h 219"/>
                <a:gd name="T34" fmla="*/ 0 w 256"/>
                <a:gd name="T35" fmla="*/ 0 h 219"/>
                <a:gd name="T36" fmla="*/ 0 w 256"/>
                <a:gd name="T37" fmla="*/ 0 h 219"/>
                <a:gd name="T38" fmla="*/ 0 w 256"/>
                <a:gd name="T39" fmla="*/ 0 h 219"/>
                <a:gd name="T40" fmla="*/ 0 w 256"/>
                <a:gd name="T41" fmla="*/ 0 h 219"/>
                <a:gd name="T42" fmla="*/ 0 w 256"/>
                <a:gd name="T43" fmla="*/ 0 h 219"/>
                <a:gd name="T44" fmla="*/ 0 w 256"/>
                <a:gd name="T45" fmla="*/ 0 h 219"/>
                <a:gd name="T46" fmla="*/ 0 w 256"/>
                <a:gd name="T47" fmla="*/ 0 h 219"/>
                <a:gd name="T48" fmla="*/ 0 w 256"/>
                <a:gd name="T49" fmla="*/ 0 h 219"/>
                <a:gd name="T50" fmla="*/ 0 w 256"/>
                <a:gd name="T51" fmla="*/ 0 h 219"/>
                <a:gd name="T52" fmla="*/ 0 w 256"/>
                <a:gd name="T53" fmla="*/ 0 h 219"/>
                <a:gd name="T54" fmla="*/ 0 w 256"/>
                <a:gd name="T55" fmla="*/ 0 h 219"/>
                <a:gd name="T56" fmla="*/ 0 w 256"/>
                <a:gd name="T57" fmla="*/ 0 h 219"/>
                <a:gd name="T58" fmla="*/ 0 w 256"/>
                <a:gd name="T59" fmla="*/ 0 h 219"/>
                <a:gd name="T60" fmla="*/ 0 w 256"/>
                <a:gd name="T61" fmla="*/ 0 h 219"/>
                <a:gd name="T62" fmla="*/ 0 w 256"/>
                <a:gd name="T63" fmla="*/ 0 h 219"/>
                <a:gd name="T64" fmla="*/ 0 w 256"/>
                <a:gd name="T65" fmla="*/ 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9"/>
                <a:gd name="T101" fmla="*/ 256 w 256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9">
                  <a:moveTo>
                    <a:pt x="173" y="0"/>
                  </a:moveTo>
                  <a:lnTo>
                    <a:pt x="194" y="2"/>
                  </a:lnTo>
                  <a:lnTo>
                    <a:pt x="213" y="7"/>
                  </a:lnTo>
                  <a:lnTo>
                    <a:pt x="230" y="16"/>
                  </a:lnTo>
                  <a:lnTo>
                    <a:pt x="243" y="30"/>
                  </a:lnTo>
                  <a:lnTo>
                    <a:pt x="251" y="44"/>
                  </a:lnTo>
                  <a:lnTo>
                    <a:pt x="256" y="64"/>
                  </a:lnTo>
                  <a:lnTo>
                    <a:pt x="255" y="83"/>
                  </a:lnTo>
                  <a:lnTo>
                    <a:pt x="249" y="106"/>
                  </a:lnTo>
                  <a:lnTo>
                    <a:pt x="238" y="127"/>
                  </a:lnTo>
                  <a:lnTo>
                    <a:pt x="222" y="149"/>
                  </a:lnTo>
                  <a:lnTo>
                    <a:pt x="204" y="167"/>
                  </a:lnTo>
                  <a:lnTo>
                    <a:pt x="184" y="185"/>
                  </a:lnTo>
                  <a:lnTo>
                    <a:pt x="159" y="198"/>
                  </a:lnTo>
                  <a:lnTo>
                    <a:pt x="134" y="210"/>
                  </a:lnTo>
                  <a:lnTo>
                    <a:pt x="109" y="216"/>
                  </a:lnTo>
                  <a:lnTo>
                    <a:pt x="83" y="219"/>
                  </a:lnTo>
                  <a:lnTo>
                    <a:pt x="58" y="215"/>
                  </a:lnTo>
                  <a:lnTo>
                    <a:pt x="39" y="208"/>
                  </a:lnTo>
                  <a:lnTo>
                    <a:pt x="22" y="197"/>
                  </a:lnTo>
                  <a:lnTo>
                    <a:pt x="11" y="184"/>
                  </a:lnTo>
                  <a:lnTo>
                    <a:pt x="3" y="166"/>
                  </a:lnTo>
                  <a:lnTo>
                    <a:pt x="0" y="148"/>
                  </a:lnTo>
                  <a:lnTo>
                    <a:pt x="2" y="127"/>
                  </a:lnTo>
                  <a:lnTo>
                    <a:pt x="11" y="106"/>
                  </a:lnTo>
                  <a:lnTo>
                    <a:pt x="22" y="83"/>
                  </a:lnTo>
                  <a:lnTo>
                    <a:pt x="38" y="62"/>
                  </a:lnTo>
                  <a:lnTo>
                    <a:pt x="56" y="44"/>
                  </a:lnTo>
                  <a:lnTo>
                    <a:pt x="78" y="30"/>
                  </a:lnTo>
                  <a:lnTo>
                    <a:pt x="100" y="16"/>
                  </a:lnTo>
                  <a:lnTo>
                    <a:pt x="124" y="7"/>
                  </a:lnTo>
                  <a:lnTo>
                    <a:pt x="147" y="2"/>
                  </a:lnTo>
                  <a:lnTo>
                    <a:pt x="173" y="0"/>
                  </a:lnTo>
                  <a:close/>
                  <a:moveTo>
                    <a:pt x="172" y="8"/>
                  </a:moveTo>
                  <a:lnTo>
                    <a:pt x="147" y="8"/>
                  </a:lnTo>
                  <a:lnTo>
                    <a:pt x="124" y="13"/>
                  </a:lnTo>
                  <a:lnTo>
                    <a:pt x="102" y="21"/>
                  </a:lnTo>
                  <a:lnTo>
                    <a:pt x="82" y="34"/>
                  </a:lnTo>
                  <a:lnTo>
                    <a:pt x="61" y="48"/>
                  </a:lnTo>
                  <a:lnTo>
                    <a:pt x="44" y="65"/>
                  </a:lnTo>
                  <a:lnTo>
                    <a:pt x="29" y="84"/>
                  </a:lnTo>
                  <a:lnTo>
                    <a:pt x="18" y="106"/>
                  </a:lnTo>
                  <a:lnTo>
                    <a:pt x="11" y="126"/>
                  </a:lnTo>
                  <a:lnTo>
                    <a:pt x="8" y="145"/>
                  </a:lnTo>
                  <a:lnTo>
                    <a:pt x="11" y="163"/>
                  </a:lnTo>
                  <a:lnTo>
                    <a:pt x="18" y="180"/>
                  </a:lnTo>
                  <a:lnTo>
                    <a:pt x="29" y="191"/>
                  </a:lnTo>
                  <a:lnTo>
                    <a:pt x="44" y="203"/>
                  </a:lnTo>
                  <a:lnTo>
                    <a:pt x="63" y="210"/>
                  </a:lnTo>
                  <a:lnTo>
                    <a:pt x="87" y="212"/>
                  </a:lnTo>
                  <a:lnTo>
                    <a:pt x="110" y="210"/>
                  </a:lnTo>
                  <a:lnTo>
                    <a:pt x="133" y="203"/>
                  </a:lnTo>
                  <a:lnTo>
                    <a:pt x="156" y="191"/>
                  </a:lnTo>
                  <a:lnTo>
                    <a:pt x="180" y="180"/>
                  </a:lnTo>
                  <a:lnTo>
                    <a:pt x="199" y="163"/>
                  </a:lnTo>
                  <a:lnTo>
                    <a:pt x="218" y="146"/>
                  </a:lnTo>
                  <a:lnTo>
                    <a:pt x="233" y="126"/>
                  </a:lnTo>
                  <a:lnTo>
                    <a:pt x="243" y="106"/>
                  </a:lnTo>
                  <a:lnTo>
                    <a:pt x="247" y="84"/>
                  </a:lnTo>
                  <a:lnTo>
                    <a:pt x="248" y="66"/>
                  </a:lnTo>
                  <a:lnTo>
                    <a:pt x="244" y="49"/>
                  </a:lnTo>
                  <a:lnTo>
                    <a:pt x="236" y="35"/>
                  </a:lnTo>
                  <a:lnTo>
                    <a:pt x="225" y="22"/>
                  </a:lnTo>
                  <a:lnTo>
                    <a:pt x="209" y="15"/>
                  </a:lnTo>
                  <a:lnTo>
                    <a:pt x="191" y="9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50" name="Freeform 14"/>
            <p:cNvSpPr>
              <a:spLocks noEditPoints="1"/>
            </p:cNvSpPr>
            <p:nvPr/>
          </p:nvSpPr>
          <p:spPr bwMode="auto">
            <a:xfrm>
              <a:off x="2700" y="926"/>
              <a:ext cx="435" cy="374"/>
            </a:xfrm>
            <a:custGeom>
              <a:avLst/>
              <a:gdLst>
                <a:gd name="T0" fmla="*/ 0 w 2742"/>
                <a:gd name="T1" fmla="*/ 0 h 2869"/>
                <a:gd name="T2" fmla="*/ 0 w 2742"/>
                <a:gd name="T3" fmla="*/ 0 h 2869"/>
                <a:gd name="T4" fmla="*/ 0 w 2742"/>
                <a:gd name="T5" fmla="*/ 0 h 2869"/>
                <a:gd name="T6" fmla="*/ 0 w 2742"/>
                <a:gd name="T7" fmla="*/ 0 h 2869"/>
                <a:gd name="T8" fmla="*/ 0 w 2742"/>
                <a:gd name="T9" fmla="*/ 0 h 2869"/>
                <a:gd name="T10" fmla="*/ 0 w 2742"/>
                <a:gd name="T11" fmla="*/ 0 h 2869"/>
                <a:gd name="T12" fmla="*/ 0 w 2742"/>
                <a:gd name="T13" fmla="*/ 0 h 2869"/>
                <a:gd name="T14" fmla="*/ 0 w 2742"/>
                <a:gd name="T15" fmla="*/ 0 h 2869"/>
                <a:gd name="T16" fmla="*/ 0 w 2742"/>
                <a:gd name="T17" fmla="*/ 0 h 2869"/>
                <a:gd name="T18" fmla="*/ 0 w 2742"/>
                <a:gd name="T19" fmla="*/ 0 h 2869"/>
                <a:gd name="T20" fmla="*/ 0 w 2742"/>
                <a:gd name="T21" fmla="*/ 0 h 2869"/>
                <a:gd name="T22" fmla="*/ 0 w 2742"/>
                <a:gd name="T23" fmla="*/ 0 h 2869"/>
                <a:gd name="T24" fmla="*/ 0 w 2742"/>
                <a:gd name="T25" fmla="*/ 0 h 2869"/>
                <a:gd name="T26" fmla="*/ 0 w 2742"/>
                <a:gd name="T27" fmla="*/ 0 h 2869"/>
                <a:gd name="T28" fmla="*/ 0 w 2742"/>
                <a:gd name="T29" fmla="*/ 0 h 2869"/>
                <a:gd name="T30" fmla="*/ 0 w 2742"/>
                <a:gd name="T31" fmla="*/ 0 h 2869"/>
                <a:gd name="T32" fmla="*/ 0 w 2742"/>
                <a:gd name="T33" fmla="*/ 0 h 2869"/>
                <a:gd name="T34" fmla="*/ 0 w 2742"/>
                <a:gd name="T35" fmla="*/ 0 h 2869"/>
                <a:gd name="T36" fmla="*/ 0 w 2742"/>
                <a:gd name="T37" fmla="*/ 0 h 2869"/>
                <a:gd name="T38" fmla="*/ 0 w 2742"/>
                <a:gd name="T39" fmla="*/ 0 h 2869"/>
                <a:gd name="T40" fmla="*/ 0 w 2742"/>
                <a:gd name="T41" fmla="*/ 0 h 2869"/>
                <a:gd name="T42" fmla="*/ 0 w 2742"/>
                <a:gd name="T43" fmla="*/ 0 h 2869"/>
                <a:gd name="T44" fmla="*/ 0 w 2742"/>
                <a:gd name="T45" fmla="*/ 0 h 2869"/>
                <a:gd name="T46" fmla="*/ 0 w 2742"/>
                <a:gd name="T47" fmla="*/ 0 h 2869"/>
                <a:gd name="T48" fmla="*/ 0 w 2742"/>
                <a:gd name="T49" fmla="*/ 0 h 2869"/>
                <a:gd name="T50" fmla="*/ 0 w 2742"/>
                <a:gd name="T51" fmla="*/ 0 h 2869"/>
                <a:gd name="T52" fmla="*/ 0 w 2742"/>
                <a:gd name="T53" fmla="*/ 0 h 2869"/>
                <a:gd name="T54" fmla="*/ 0 w 2742"/>
                <a:gd name="T55" fmla="*/ 0 h 2869"/>
                <a:gd name="T56" fmla="*/ 0 w 2742"/>
                <a:gd name="T57" fmla="*/ 0 h 2869"/>
                <a:gd name="T58" fmla="*/ 0 w 2742"/>
                <a:gd name="T59" fmla="*/ 0 h 2869"/>
                <a:gd name="T60" fmla="*/ 0 w 2742"/>
                <a:gd name="T61" fmla="*/ 0 h 2869"/>
                <a:gd name="T62" fmla="*/ 0 w 2742"/>
                <a:gd name="T63" fmla="*/ 0 h 2869"/>
                <a:gd name="T64" fmla="*/ 0 w 2742"/>
                <a:gd name="T65" fmla="*/ 0 h 2869"/>
                <a:gd name="T66" fmla="*/ 0 w 2742"/>
                <a:gd name="T67" fmla="*/ 0 h 2869"/>
                <a:gd name="T68" fmla="*/ 0 w 2742"/>
                <a:gd name="T69" fmla="*/ 0 h 2869"/>
                <a:gd name="T70" fmla="*/ 0 w 2742"/>
                <a:gd name="T71" fmla="*/ 0 h 2869"/>
                <a:gd name="T72" fmla="*/ 0 w 2742"/>
                <a:gd name="T73" fmla="*/ 0 h 2869"/>
                <a:gd name="T74" fmla="*/ 0 w 2742"/>
                <a:gd name="T75" fmla="*/ 0 h 2869"/>
                <a:gd name="T76" fmla="*/ 0 w 2742"/>
                <a:gd name="T77" fmla="*/ 0 h 2869"/>
                <a:gd name="T78" fmla="*/ 0 w 2742"/>
                <a:gd name="T79" fmla="*/ 0 h 2869"/>
                <a:gd name="T80" fmla="*/ 0 w 2742"/>
                <a:gd name="T81" fmla="*/ 0 h 2869"/>
                <a:gd name="T82" fmla="*/ 0 w 2742"/>
                <a:gd name="T83" fmla="*/ 0 h 2869"/>
                <a:gd name="T84" fmla="*/ 0 w 2742"/>
                <a:gd name="T85" fmla="*/ 0 h 2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2"/>
                <a:gd name="T130" fmla="*/ 0 h 2869"/>
                <a:gd name="T131" fmla="*/ 2742 w 2742"/>
                <a:gd name="T132" fmla="*/ 2869 h 2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2" h="2869">
                  <a:moveTo>
                    <a:pt x="1945" y="0"/>
                  </a:moveTo>
                  <a:lnTo>
                    <a:pt x="2028" y="3"/>
                  </a:lnTo>
                  <a:lnTo>
                    <a:pt x="2110" y="13"/>
                  </a:lnTo>
                  <a:lnTo>
                    <a:pt x="2187" y="30"/>
                  </a:lnTo>
                  <a:lnTo>
                    <a:pt x="2261" y="54"/>
                  </a:lnTo>
                  <a:lnTo>
                    <a:pt x="2328" y="83"/>
                  </a:lnTo>
                  <a:lnTo>
                    <a:pt x="2393" y="119"/>
                  </a:lnTo>
                  <a:lnTo>
                    <a:pt x="2451" y="160"/>
                  </a:lnTo>
                  <a:lnTo>
                    <a:pt x="2506" y="208"/>
                  </a:lnTo>
                  <a:lnTo>
                    <a:pt x="2560" y="266"/>
                  </a:lnTo>
                  <a:lnTo>
                    <a:pt x="2611" y="331"/>
                  </a:lnTo>
                  <a:lnTo>
                    <a:pt x="2653" y="402"/>
                  </a:lnTo>
                  <a:lnTo>
                    <a:pt x="2689" y="482"/>
                  </a:lnTo>
                  <a:lnTo>
                    <a:pt x="2715" y="570"/>
                  </a:lnTo>
                  <a:lnTo>
                    <a:pt x="2735" y="670"/>
                  </a:lnTo>
                  <a:lnTo>
                    <a:pt x="2742" y="781"/>
                  </a:lnTo>
                  <a:lnTo>
                    <a:pt x="2742" y="907"/>
                  </a:lnTo>
                  <a:lnTo>
                    <a:pt x="2726" y="1042"/>
                  </a:lnTo>
                  <a:lnTo>
                    <a:pt x="2695" y="1188"/>
                  </a:lnTo>
                  <a:lnTo>
                    <a:pt x="2648" y="1339"/>
                  </a:lnTo>
                  <a:lnTo>
                    <a:pt x="2587" y="1496"/>
                  </a:lnTo>
                  <a:lnTo>
                    <a:pt x="2510" y="1653"/>
                  </a:lnTo>
                  <a:lnTo>
                    <a:pt x="2420" y="1810"/>
                  </a:lnTo>
                  <a:lnTo>
                    <a:pt x="2315" y="1963"/>
                  </a:lnTo>
                  <a:lnTo>
                    <a:pt x="2200" y="2111"/>
                  </a:lnTo>
                  <a:lnTo>
                    <a:pt x="2045" y="2274"/>
                  </a:lnTo>
                  <a:lnTo>
                    <a:pt x="1879" y="2423"/>
                  </a:lnTo>
                  <a:lnTo>
                    <a:pt x="1703" y="2554"/>
                  </a:lnTo>
                  <a:lnTo>
                    <a:pt x="1521" y="2666"/>
                  </a:lnTo>
                  <a:lnTo>
                    <a:pt x="1333" y="2755"/>
                  </a:lnTo>
                  <a:lnTo>
                    <a:pt x="1142" y="2821"/>
                  </a:lnTo>
                  <a:lnTo>
                    <a:pt x="949" y="2858"/>
                  </a:lnTo>
                  <a:lnTo>
                    <a:pt x="761" y="2869"/>
                  </a:lnTo>
                  <a:lnTo>
                    <a:pt x="583" y="2846"/>
                  </a:lnTo>
                  <a:lnTo>
                    <a:pt x="430" y="2796"/>
                  </a:lnTo>
                  <a:lnTo>
                    <a:pt x="300" y="2720"/>
                  </a:lnTo>
                  <a:lnTo>
                    <a:pt x="194" y="2623"/>
                  </a:lnTo>
                  <a:lnTo>
                    <a:pt x="110" y="2505"/>
                  </a:lnTo>
                  <a:lnTo>
                    <a:pt x="51" y="2368"/>
                  </a:lnTo>
                  <a:lnTo>
                    <a:pt x="13" y="2216"/>
                  </a:lnTo>
                  <a:lnTo>
                    <a:pt x="0" y="2052"/>
                  </a:lnTo>
                  <a:lnTo>
                    <a:pt x="6" y="1906"/>
                  </a:lnTo>
                  <a:lnTo>
                    <a:pt x="30" y="1756"/>
                  </a:lnTo>
                  <a:lnTo>
                    <a:pt x="68" y="1602"/>
                  </a:lnTo>
                  <a:lnTo>
                    <a:pt x="122" y="1450"/>
                  </a:lnTo>
                  <a:lnTo>
                    <a:pt x="186" y="1298"/>
                  </a:lnTo>
                  <a:lnTo>
                    <a:pt x="264" y="1152"/>
                  </a:lnTo>
                  <a:lnTo>
                    <a:pt x="349" y="1011"/>
                  </a:lnTo>
                  <a:lnTo>
                    <a:pt x="442" y="881"/>
                  </a:lnTo>
                  <a:lnTo>
                    <a:pt x="537" y="761"/>
                  </a:lnTo>
                  <a:lnTo>
                    <a:pt x="633" y="653"/>
                  </a:lnTo>
                  <a:lnTo>
                    <a:pt x="730" y="557"/>
                  </a:lnTo>
                  <a:lnTo>
                    <a:pt x="827" y="471"/>
                  </a:lnTo>
                  <a:lnTo>
                    <a:pt x="922" y="393"/>
                  </a:lnTo>
                  <a:lnTo>
                    <a:pt x="1020" y="324"/>
                  </a:lnTo>
                  <a:lnTo>
                    <a:pt x="1118" y="261"/>
                  </a:lnTo>
                  <a:lnTo>
                    <a:pt x="1219" y="206"/>
                  </a:lnTo>
                  <a:lnTo>
                    <a:pt x="1308" y="158"/>
                  </a:lnTo>
                  <a:lnTo>
                    <a:pt x="1400" y="118"/>
                  </a:lnTo>
                  <a:lnTo>
                    <a:pt x="1491" y="82"/>
                  </a:lnTo>
                  <a:lnTo>
                    <a:pt x="1584" y="53"/>
                  </a:lnTo>
                  <a:lnTo>
                    <a:pt x="1675" y="29"/>
                  </a:lnTo>
                  <a:lnTo>
                    <a:pt x="1766" y="13"/>
                  </a:lnTo>
                  <a:lnTo>
                    <a:pt x="1855" y="3"/>
                  </a:lnTo>
                  <a:lnTo>
                    <a:pt x="1945" y="0"/>
                  </a:lnTo>
                  <a:close/>
                  <a:moveTo>
                    <a:pt x="1928" y="39"/>
                  </a:moveTo>
                  <a:lnTo>
                    <a:pt x="1843" y="42"/>
                  </a:lnTo>
                  <a:lnTo>
                    <a:pt x="1757" y="52"/>
                  </a:lnTo>
                  <a:lnTo>
                    <a:pt x="1671" y="67"/>
                  </a:lnTo>
                  <a:lnTo>
                    <a:pt x="1584" y="91"/>
                  </a:lnTo>
                  <a:lnTo>
                    <a:pt x="1497" y="119"/>
                  </a:lnTo>
                  <a:lnTo>
                    <a:pt x="1409" y="154"/>
                  </a:lnTo>
                  <a:lnTo>
                    <a:pt x="1321" y="193"/>
                  </a:lnTo>
                  <a:lnTo>
                    <a:pt x="1236" y="239"/>
                  </a:lnTo>
                  <a:lnTo>
                    <a:pt x="1140" y="293"/>
                  </a:lnTo>
                  <a:lnTo>
                    <a:pt x="1047" y="353"/>
                  </a:lnTo>
                  <a:lnTo>
                    <a:pt x="954" y="420"/>
                  </a:lnTo>
                  <a:lnTo>
                    <a:pt x="865" y="495"/>
                  </a:lnTo>
                  <a:lnTo>
                    <a:pt x="774" y="576"/>
                  </a:lnTo>
                  <a:lnTo>
                    <a:pt x="685" y="668"/>
                  </a:lnTo>
                  <a:lnTo>
                    <a:pt x="597" y="768"/>
                  </a:lnTo>
                  <a:lnTo>
                    <a:pt x="509" y="882"/>
                  </a:lnTo>
                  <a:lnTo>
                    <a:pt x="424" y="1005"/>
                  </a:lnTo>
                  <a:lnTo>
                    <a:pt x="348" y="1135"/>
                  </a:lnTo>
                  <a:lnTo>
                    <a:pt x="279" y="1271"/>
                  </a:lnTo>
                  <a:lnTo>
                    <a:pt x="224" y="1411"/>
                  </a:lnTo>
                  <a:lnTo>
                    <a:pt x="177" y="1551"/>
                  </a:lnTo>
                  <a:lnTo>
                    <a:pt x="145" y="1691"/>
                  </a:lnTo>
                  <a:lnTo>
                    <a:pt x="127" y="1827"/>
                  </a:lnTo>
                  <a:lnTo>
                    <a:pt x="126" y="1960"/>
                  </a:lnTo>
                  <a:lnTo>
                    <a:pt x="141" y="2106"/>
                  </a:lnTo>
                  <a:lnTo>
                    <a:pt x="179" y="2241"/>
                  </a:lnTo>
                  <a:lnTo>
                    <a:pt x="237" y="2361"/>
                  </a:lnTo>
                  <a:lnTo>
                    <a:pt x="315" y="2467"/>
                  </a:lnTo>
                  <a:lnTo>
                    <a:pt x="414" y="2554"/>
                  </a:lnTo>
                  <a:lnTo>
                    <a:pt x="535" y="2620"/>
                  </a:lnTo>
                  <a:lnTo>
                    <a:pt x="674" y="2664"/>
                  </a:lnTo>
                  <a:lnTo>
                    <a:pt x="836" y="2684"/>
                  </a:lnTo>
                  <a:lnTo>
                    <a:pt x="1007" y="2675"/>
                  </a:lnTo>
                  <a:lnTo>
                    <a:pt x="1182" y="2642"/>
                  </a:lnTo>
                  <a:lnTo>
                    <a:pt x="1355" y="2583"/>
                  </a:lnTo>
                  <a:lnTo>
                    <a:pt x="1526" y="2505"/>
                  </a:lnTo>
                  <a:lnTo>
                    <a:pt x="1692" y="2405"/>
                  </a:lnTo>
                  <a:lnTo>
                    <a:pt x="1853" y="2289"/>
                  </a:lnTo>
                  <a:lnTo>
                    <a:pt x="2005" y="2156"/>
                  </a:lnTo>
                  <a:lnTo>
                    <a:pt x="2149" y="2012"/>
                  </a:lnTo>
                  <a:lnTo>
                    <a:pt x="2257" y="1877"/>
                  </a:lnTo>
                  <a:lnTo>
                    <a:pt x="2355" y="1738"/>
                  </a:lnTo>
                  <a:lnTo>
                    <a:pt x="2440" y="1595"/>
                  </a:lnTo>
                  <a:lnTo>
                    <a:pt x="2514" y="1451"/>
                  </a:lnTo>
                  <a:lnTo>
                    <a:pt x="2573" y="1307"/>
                  </a:lnTo>
                  <a:lnTo>
                    <a:pt x="2620" y="1167"/>
                  </a:lnTo>
                  <a:lnTo>
                    <a:pt x="2652" y="1033"/>
                  </a:lnTo>
                  <a:lnTo>
                    <a:pt x="2670" y="907"/>
                  </a:lnTo>
                  <a:lnTo>
                    <a:pt x="2673" y="789"/>
                  </a:lnTo>
                  <a:lnTo>
                    <a:pt x="2666" y="684"/>
                  </a:lnTo>
                  <a:lnTo>
                    <a:pt x="2651" y="589"/>
                  </a:lnTo>
                  <a:lnTo>
                    <a:pt x="2627" y="505"/>
                  </a:lnTo>
                  <a:lnTo>
                    <a:pt x="2595" y="428"/>
                  </a:lnTo>
                  <a:lnTo>
                    <a:pt x="2558" y="360"/>
                  </a:lnTo>
                  <a:lnTo>
                    <a:pt x="2511" y="298"/>
                  </a:lnTo>
                  <a:lnTo>
                    <a:pt x="2462" y="244"/>
                  </a:lnTo>
                  <a:lnTo>
                    <a:pt x="2409" y="196"/>
                  </a:lnTo>
                  <a:lnTo>
                    <a:pt x="2354" y="156"/>
                  </a:lnTo>
                  <a:lnTo>
                    <a:pt x="2293" y="122"/>
                  </a:lnTo>
                  <a:lnTo>
                    <a:pt x="2229" y="93"/>
                  </a:lnTo>
                  <a:lnTo>
                    <a:pt x="2159" y="69"/>
                  </a:lnTo>
                  <a:lnTo>
                    <a:pt x="2085" y="52"/>
                  </a:lnTo>
                  <a:lnTo>
                    <a:pt x="2008" y="42"/>
                  </a:lnTo>
                  <a:lnTo>
                    <a:pt x="1928" y="39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51" name="Freeform 15"/>
            <p:cNvSpPr>
              <a:spLocks noEditPoints="1"/>
            </p:cNvSpPr>
            <p:nvPr/>
          </p:nvSpPr>
          <p:spPr bwMode="auto">
            <a:xfrm>
              <a:off x="2962" y="966"/>
              <a:ext cx="41" cy="28"/>
            </a:xfrm>
            <a:custGeom>
              <a:avLst/>
              <a:gdLst>
                <a:gd name="T0" fmla="*/ 0 w 256"/>
                <a:gd name="T1" fmla="*/ 0 h 219"/>
                <a:gd name="T2" fmla="*/ 0 w 256"/>
                <a:gd name="T3" fmla="*/ 0 h 219"/>
                <a:gd name="T4" fmla="*/ 0 w 256"/>
                <a:gd name="T5" fmla="*/ 0 h 219"/>
                <a:gd name="T6" fmla="*/ 0 w 256"/>
                <a:gd name="T7" fmla="*/ 0 h 219"/>
                <a:gd name="T8" fmla="*/ 0 w 256"/>
                <a:gd name="T9" fmla="*/ 0 h 219"/>
                <a:gd name="T10" fmla="*/ 0 w 256"/>
                <a:gd name="T11" fmla="*/ 0 h 219"/>
                <a:gd name="T12" fmla="*/ 0 w 256"/>
                <a:gd name="T13" fmla="*/ 0 h 219"/>
                <a:gd name="T14" fmla="*/ 0 w 256"/>
                <a:gd name="T15" fmla="*/ 0 h 219"/>
                <a:gd name="T16" fmla="*/ 0 w 256"/>
                <a:gd name="T17" fmla="*/ 0 h 219"/>
                <a:gd name="T18" fmla="*/ 0 w 256"/>
                <a:gd name="T19" fmla="*/ 0 h 219"/>
                <a:gd name="T20" fmla="*/ 0 w 256"/>
                <a:gd name="T21" fmla="*/ 0 h 219"/>
                <a:gd name="T22" fmla="*/ 0 w 256"/>
                <a:gd name="T23" fmla="*/ 0 h 219"/>
                <a:gd name="T24" fmla="*/ 0 w 256"/>
                <a:gd name="T25" fmla="*/ 0 h 219"/>
                <a:gd name="T26" fmla="*/ 0 w 256"/>
                <a:gd name="T27" fmla="*/ 0 h 219"/>
                <a:gd name="T28" fmla="*/ 0 w 256"/>
                <a:gd name="T29" fmla="*/ 0 h 219"/>
                <a:gd name="T30" fmla="*/ 0 w 256"/>
                <a:gd name="T31" fmla="*/ 0 h 219"/>
                <a:gd name="T32" fmla="*/ 0 w 256"/>
                <a:gd name="T33" fmla="*/ 0 h 219"/>
                <a:gd name="T34" fmla="*/ 0 w 256"/>
                <a:gd name="T35" fmla="*/ 0 h 219"/>
                <a:gd name="T36" fmla="*/ 0 w 256"/>
                <a:gd name="T37" fmla="*/ 0 h 219"/>
                <a:gd name="T38" fmla="*/ 0 w 256"/>
                <a:gd name="T39" fmla="*/ 0 h 219"/>
                <a:gd name="T40" fmla="*/ 0 w 256"/>
                <a:gd name="T41" fmla="*/ 0 h 219"/>
                <a:gd name="T42" fmla="*/ 0 w 256"/>
                <a:gd name="T43" fmla="*/ 0 h 219"/>
                <a:gd name="T44" fmla="*/ 0 w 256"/>
                <a:gd name="T45" fmla="*/ 0 h 219"/>
                <a:gd name="T46" fmla="*/ 0 w 256"/>
                <a:gd name="T47" fmla="*/ 0 h 219"/>
                <a:gd name="T48" fmla="*/ 0 w 256"/>
                <a:gd name="T49" fmla="*/ 0 h 219"/>
                <a:gd name="T50" fmla="*/ 0 w 256"/>
                <a:gd name="T51" fmla="*/ 0 h 219"/>
                <a:gd name="T52" fmla="*/ 0 w 256"/>
                <a:gd name="T53" fmla="*/ 0 h 219"/>
                <a:gd name="T54" fmla="*/ 0 w 256"/>
                <a:gd name="T55" fmla="*/ 0 h 219"/>
                <a:gd name="T56" fmla="*/ 0 w 256"/>
                <a:gd name="T57" fmla="*/ 0 h 219"/>
                <a:gd name="T58" fmla="*/ 0 w 256"/>
                <a:gd name="T59" fmla="*/ 0 h 219"/>
                <a:gd name="T60" fmla="*/ 0 w 256"/>
                <a:gd name="T61" fmla="*/ 0 h 219"/>
                <a:gd name="T62" fmla="*/ 0 w 256"/>
                <a:gd name="T63" fmla="*/ 0 h 219"/>
                <a:gd name="T64" fmla="*/ 0 w 256"/>
                <a:gd name="T65" fmla="*/ 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9"/>
                <a:gd name="T101" fmla="*/ 256 w 256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9">
                  <a:moveTo>
                    <a:pt x="173" y="0"/>
                  </a:moveTo>
                  <a:lnTo>
                    <a:pt x="194" y="2"/>
                  </a:lnTo>
                  <a:lnTo>
                    <a:pt x="213" y="7"/>
                  </a:lnTo>
                  <a:lnTo>
                    <a:pt x="230" y="16"/>
                  </a:lnTo>
                  <a:lnTo>
                    <a:pt x="243" y="30"/>
                  </a:lnTo>
                  <a:lnTo>
                    <a:pt x="251" y="44"/>
                  </a:lnTo>
                  <a:lnTo>
                    <a:pt x="256" y="64"/>
                  </a:lnTo>
                  <a:lnTo>
                    <a:pt x="255" y="83"/>
                  </a:lnTo>
                  <a:lnTo>
                    <a:pt x="249" y="106"/>
                  </a:lnTo>
                  <a:lnTo>
                    <a:pt x="238" y="127"/>
                  </a:lnTo>
                  <a:lnTo>
                    <a:pt x="222" y="149"/>
                  </a:lnTo>
                  <a:lnTo>
                    <a:pt x="204" y="167"/>
                  </a:lnTo>
                  <a:lnTo>
                    <a:pt x="184" y="185"/>
                  </a:lnTo>
                  <a:lnTo>
                    <a:pt x="159" y="198"/>
                  </a:lnTo>
                  <a:lnTo>
                    <a:pt x="134" y="210"/>
                  </a:lnTo>
                  <a:lnTo>
                    <a:pt x="109" y="216"/>
                  </a:lnTo>
                  <a:lnTo>
                    <a:pt x="83" y="219"/>
                  </a:lnTo>
                  <a:lnTo>
                    <a:pt x="58" y="215"/>
                  </a:lnTo>
                  <a:lnTo>
                    <a:pt x="39" y="208"/>
                  </a:lnTo>
                  <a:lnTo>
                    <a:pt x="22" y="197"/>
                  </a:lnTo>
                  <a:lnTo>
                    <a:pt x="11" y="184"/>
                  </a:lnTo>
                  <a:lnTo>
                    <a:pt x="3" y="166"/>
                  </a:lnTo>
                  <a:lnTo>
                    <a:pt x="0" y="148"/>
                  </a:lnTo>
                  <a:lnTo>
                    <a:pt x="2" y="127"/>
                  </a:lnTo>
                  <a:lnTo>
                    <a:pt x="11" y="106"/>
                  </a:lnTo>
                  <a:lnTo>
                    <a:pt x="22" y="83"/>
                  </a:lnTo>
                  <a:lnTo>
                    <a:pt x="38" y="62"/>
                  </a:lnTo>
                  <a:lnTo>
                    <a:pt x="56" y="44"/>
                  </a:lnTo>
                  <a:lnTo>
                    <a:pt x="78" y="30"/>
                  </a:lnTo>
                  <a:lnTo>
                    <a:pt x="100" y="16"/>
                  </a:lnTo>
                  <a:lnTo>
                    <a:pt x="124" y="7"/>
                  </a:lnTo>
                  <a:lnTo>
                    <a:pt x="147" y="2"/>
                  </a:lnTo>
                  <a:lnTo>
                    <a:pt x="173" y="0"/>
                  </a:lnTo>
                  <a:close/>
                  <a:moveTo>
                    <a:pt x="172" y="8"/>
                  </a:moveTo>
                  <a:lnTo>
                    <a:pt x="147" y="8"/>
                  </a:lnTo>
                  <a:lnTo>
                    <a:pt x="124" y="13"/>
                  </a:lnTo>
                  <a:lnTo>
                    <a:pt x="102" y="21"/>
                  </a:lnTo>
                  <a:lnTo>
                    <a:pt x="82" y="34"/>
                  </a:lnTo>
                  <a:lnTo>
                    <a:pt x="61" y="48"/>
                  </a:lnTo>
                  <a:lnTo>
                    <a:pt x="44" y="65"/>
                  </a:lnTo>
                  <a:lnTo>
                    <a:pt x="29" y="84"/>
                  </a:lnTo>
                  <a:lnTo>
                    <a:pt x="18" y="106"/>
                  </a:lnTo>
                  <a:lnTo>
                    <a:pt x="11" y="126"/>
                  </a:lnTo>
                  <a:lnTo>
                    <a:pt x="8" y="145"/>
                  </a:lnTo>
                  <a:lnTo>
                    <a:pt x="11" y="163"/>
                  </a:lnTo>
                  <a:lnTo>
                    <a:pt x="18" y="180"/>
                  </a:lnTo>
                  <a:lnTo>
                    <a:pt x="29" y="191"/>
                  </a:lnTo>
                  <a:lnTo>
                    <a:pt x="44" y="203"/>
                  </a:lnTo>
                  <a:lnTo>
                    <a:pt x="63" y="210"/>
                  </a:lnTo>
                  <a:lnTo>
                    <a:pt x="87" y="212"/>
                  </a:lnTo>
                  <a:lnTo>
                    <a:pt x="110" y="210"/>
                  </a:lnTo>
                  <a:lnTo>
                    <a:pt x="133" y="203"/>
                  </a:lnTo>
                  <a:lnTo>
                    <a:pt x="156" y="191"/>
                  </a:lnTo>
                  <a:lnTo>
                    <a:pt x="180" y="180"/>
                  </a:lnTo>
                  <a:lnTo>
                    <a:pt x="199" y="163"/>
                  </a:lnTo>
                  <a:lnTo>
                    <a:pt x="218" y="146"/>
                  </a:lnTo>
                  <a:lnTo>
                    <a:pt x="233" y="126"/>
                  </a:lnTo>
                  <a:lnTo>
                    <a:pt x="243" y="106"/>
                  </a:lnTo>
                  <a:lnTo>
                    <a:pt x="247" y="84"/>
                  </a:lnTo>
                  <a:lnTo>
                    <a:pt x="248" y="66"/>
                  </a:lnTo>
                  <a:lnTo>
                    <a:pt x="244" y="49"/>
                  </a:lnTo>
                  <a:lnTo>
                    <a:pt x="236" y="35"/>
                  </a:lnTo>
                  <a:lnTo>
                    <a:pt x="225" y="22"/>
                  </a:lnTo>
                  <a:lnTo>
                    <a:pt x="209" y="15"/>
                  </a:lnTo>
                  <a:lnTo>
                    <a:pt x="191" y="9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52" name="Freeform 16"/>
            <p:cNvSpPr>
              <a:spLocks/>
            </p:cNvSpPr>
            <p:nvPr/>
          </p:nvSpPr>
          <p:spPr bwMode="auto">
            <a:xfrm>
              <a:off x="2833" y="1233"/>
              <a:ext cx="64" cy="99"/>
            </a:xfrm>
            <a:custGeom>
              <a:avLst/>
              <a:gdLst>
                <a:gd name="T0" fmla="*/ 0 w 404"/>
                <a:gd name="T1" fmla="*/ 0 h 759"/>
                <a:gd name="T2" fmla="*/ 0 w 404"/>
                <a:gd name="T3" fmla="*/ 0 h 759"/>
                <a:gd name="T4" fmla="*/ 0 w 404"/>
                <a:gd name="T5" fmla="*/ 0 h 759"/>
                <a:gd name="T6" fmla="*/ 0 w 404"/>
                <a:gd name="T7" fmla="*/ 0 h 759"/>
                <a:gd name="T8" fmla="*/ 0 w 404"/>
                <a:gd name="T9" fmla="*/ 0 h 7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759"/>
                <a:gd name="T17" fmla="*/ 404 w 404"/>
                <a:gd name="T18" fmla="*/ 759 h 7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759">
                  <a:moveTo>
                    <a:pt x="235" y="0"/>
                  </a:moveTo>
                  <a:lnTo>
                    <a:pt x="404" y="57"/>
                  </a:lnTo>
                  <a:lnTo>
                    <a:pt x="170" y="759"/>
                  </a:lnTo>
                  <a:lnTo>
                    <a:pt x="0" y="70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53" name="Freeform 17"/>
            <p:cNvSpPr>
              <a:spLocks/>
            </p:cNvSpPr>
            <p:nvPr/>
          </p:nvSpPr>
          <p:spPr bwMode="auto">
            <a:xfrm>
              <a:off x="2840" y="1238"/>
              <a:ext cx="49" cy="88"/>
            </a:xfrm>
            <a:custGeom>
              <a:avLst/>
              <a:gdLst>
                <a:gd name="T0" fmla="*/ 0 w 310"/>
                <a:gd name="T1" fmla="*/ 0 h 677"/>
                <a:gd name="T2" fmla="*/ 0 w 310"/>
                <a:gd name="T3" fmla="*/ 0 h 677"/>
                <a:gd name="T4" fmla="*/ 0 w 310"/>
                <a:gd name="T5" fmla="*/ 0 h 677"/>
                <a:gd name="T6" fmla="*/ 0 w 310"/>
                <a:gd name="T7" fmla="*/ 0 h 677"/>
                <a:gd name="T8" fmla="*/ 0 w 310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677"/>
                <a:gd name="T17" fmla="*/ 310 w 310"/>
                <a:gd name="T18" fmla="*/ 677 h 6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677">
                  <a:moveTo>
                    <a:pt x="215" y="0"/>
                  </a:moveTo>
                  <a:lnTo>
                    <a:pt x="310" y="31"/>
                  </a:lnTo>
                  <a:lnTo>
                    <a:pt x="95" y="677"/>
                  </a:lnTo>
                  <a:lnTo>
                    <a:pt x="0" y="64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54" name="Freeform 18"/>
            <p:cNvSpPr>
              <a:spLocks/>
            </p:cNvSpPr>
            <p:nvPr/>
          </p:nvSpPr>
          <p:spPr bwMode="auto">
            <a:xfrm>
              <a:off x="2871" y="1145"/>
              <a:ext cx="58" cy="98"/>
            </a:xfrm>
            <a:custGeom>
              <a:avLst/>
              <a:gdLst>
                <a:gd name="T0" fmla="*/ 0 w 366"/>
                <a:gd name="T1" fmla="*/ 0 h 747"/>
                <a:gd name="T2" fmla="*/ 0 w 366"/>
                <a:gd name="T3" fmla="*/ 0 h 747"/>
                <a:gd name="T4" fmla="*/ 0 w 366"/>
                <a:gd name="T5" fmla="*/ 0 h 747"/>
                <a:gd name="T6" fmla="*/ 0 w 366"/>
                <a:gd name="T7" fmla="*/ 0 h 747"/>
                <a:gd name="T8" fmla="*/ 0 w 366"/>
                <a:gd name="T9" fmla="*/ 0 h 7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747"/>
                <a:gd name="T17" fmla="*/ 366 w 366"/>
                <a:gd name="T18" fmla="*/ 747 h 7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747">
                  <a:moveTo>
                    <a:pt x="232" y="0"/>
                  </a:moveTo>
                  <a:lnTo>
                    <a:pt x="366" y="43"/>
                  </a:lnTo>
                  <a:lnTo>
                    <a:pt x="131" y="747"/>
                  </a:lnTo>
                  <a:lnTo>
                    <a:pt x="0" y="70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55" name="Freeform 19"/>
            <p:cNvSpPr>
              <a:spLocks/>
            </p:cNvSpPr>
            <p:nvPr/>
          </p:nvSpPr>
          <p:spPr bwMode="auto">
            <a:xfrm>
              <a:off x="2877" y="1151"/>
              <a:ext cx="46" cy="87"/>
            </a:xfrm>
            <a:custGeom>
              <a:avLst/>
              <a:gdLst>
                <a:gd name="T0" fmla="*/ 0 w 288"/>
                <a:gd name="T1" fmla="*/ 0 h 670"/>
                <a:gd name="T2" fmla="*/ 0 w 288"/>
                <a:gd name="T3" fmla="*/ 0 h 670"/>
                <a:gd name="T4" fmla="*/ 0 w 288"/>
                <a:gd name="T5" fmla="*/ 0 h 670"/>
                <a:gd name="T6" fmla="*/ 0 w 288"/>
                <a:gd name="T7" fmla="*/ 0 h 670"/>
                <a:gd name="T8" fmla="*/ 0 w 288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670"/>
                <a:gd name="T17" fmla="*/ 288 w 288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670">
                  <a:moveTo>
                    <a:pt x="215" y="0"/>
                  </a:moveTo>
                  <a:lnTo>
                    <a:pt x="288" y="25"/>
                  </a:lnTo>
                  <a:lnTo>
                    <a:pt x="74" y="670"/>
                  </a:lnTo>
                  <a:lnTo>
                    <a:pt x="0" y="64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56" name="Freeform 20"/>
            <p:cNvSpPr>
              <a:spLocks/>
            </p:cNvSpPr>
            <p:nvPr/>
          </p:nvSpPr>
          <p:spPr bwMode="auto">
            <a:xfrm>
              <a:off x="2910" y="1058"/>
              <a:ext cx="52" cy="95"/>
            </a:xfrm>
            <a:custGeom>
              <a:avLst/>
              <a:gdLst>
                <a:gd name="T0" fmla="*/ 0 w 328"/>
                <a:gd name="T1" fmla="*/ 0 h 733"/>
                <a:gd name="T2" fmla="*/ 0 w 328"/>
                <a:gd name="T3" fmla="*/ 0 h 733"/>
                <a:gd name="T4" fmla="*/ 0 w 328"/>
                <a:gd name="T5" fmla="*/ 0 h 733"/>
                <a:gd name="T6" fmla="*/ 0 w 328"/>
                <a:gd name="T7" fmla="*/ 0 h 733"/>
                <a:gd name="T8" fmla="*/ 0 w 328"/>
                <a:gd name="T9" fmla="*/ 0 h 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733"/>
                <a:gd name="T17" fmla="*/ 328 w 328"/>
                <a:gd name="T18" fmla="*/ 733 h 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733">
                  <a:moveTo>
                    <a:pt x="232" y="0"/>
                  </a:moveTo>
                  <a:lnTo>
                    <a:pt x="328" y="31"/>
                  </a:lnTo>
                  <a:lnTo>
                    <a:pt x="94" y="733"/>
                  </a:lnTo>
                  <a:lnTo>
                    <a:pt x="0" y="70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57" name="Freeform 21"/>
            <p:cNvSpPr>
              <a:spLocks/>
            </p:cNvSpPr>
            <p:nvPr/>
          </p:nvSpPr>
          <p:spPr bwMode="auto">
            <a:xfrm>
              <a:off x="2915" y="1063"/>
              <a:ext cx="42" cy="86"/>
            </a:xfrm>
            <a:custGeom>
              <a:avLst/>
              <a:gdLst>
                <a:gd name="T0" fmla="*/ 0 w 267"/>
                <a:gd name="T1" fmla="*/ 0 h 663"/>
                <a:gd name="T2" fmla="*/ 0 w 267"/>
                <a:gd name="T3" fmla="*/ 0 h 663"/>
                <a:gd name="T4" fmla="*/ 0 w 267"/>
                <a:gd name="T5" fmla="*/ 0 h 663"/>
                <a:gd name="T6" fmla="*/ 0 w 267"/>
                <a:gd name="T7" fmla="*/ 0 h 663"/>
                <a:gd name="T8" fmla="*/ 0 w 267"/>
                <a:gd name="T9" fmla="*/ 0 h 6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63"/>
                <a:gd name="T17" fmla="*/ 267 w 267"/>
                <a:gd name="T18" fmla="*/ 663 h 6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63">
                  <a:moveTo>
                    <a:pt x="215" y="0"/>
                  </a:moveTo>
                  <a:lnTo>
                    <a:pt x="267" y="18"/>
                  </a:lnTo>
                  <a:lnTo>
                    <a:pt x="53" y="663"/>
                  </a:lnTo>
                  <a:lnTo>
                    <a:pt x="0" y="64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58" name="Freeform 22"/>
            <p:cNvSpPr>
              <a:spLocks/>
            </p:cNvSpPr>
            <p:nvPr/>
          </p:nvSpPr>
          <p:spPr bwMode="auto">
            <a:xfrm>
              <a:off x="2949" y="970"/>
              <a:ext cx="46" cy="94"/>
            </a:xfrm>
            <a:custGeom>
              <a:avLst/>
              <a:gdLst>
                <a:gd name="T0" fmla="*/ 0 w 289"/>
                <a:gd name="T1" fmla="*/ 0 h 722"/>
                <a:gd name="T2" fmla="*/ 0 w 289"/>
                <a:gd name="T3" fmla="*/ 0 h 722"/>
                <a:gd name="T4" fmla="*/ 0 w 289"/>
                <a:gd name="T5" fmla="*/ 0 h 722"/>
                <a:gd name="T6" fmla="*/ 0 w 289"/>
                <a:gd name="T7" fmla="*/ 0 h 722"/>
                <a:gd name="T8" fmla="*/ 0 w 289"/>
                <a:gd name="T9" fmla="*/ 0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722"/>
                <a:gd name="T17" fmla="*/ 289 w 289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722">
                  <a:moveTo>
                    <a:pt x="233" y="0"/>
                  </a:moveTo>
                  <a:lnTo>
                    <a:pt x="289" y="18"/>
                  </a:lnTo>
                  <a:lnTo>
                    <a:pt x="56" y="722"/>
                  </a:lnTo>
                  <a:lnTo>
                    <a:pt x="0" y="70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59" name="Freeform 23"/>
            <p:cNvSpPr>
              <a:spLocks/>
            </p:cNvSpPr>
            <p:nvPr/>
          </p:nvSpPr>
          <p:spPr bwMode="auto">
            <a:xfrm>
              <a:off x="2953" y="974"/>
              <a:ext cx="39" cy="86"/>
            </a:xfrm>
            <a:custGeom>
              <a:avLst/>
              <a:gdLst>
                <a:gd name="T0" fmla="*/ 0 w 247"/>
                <a:gd name="T1" fmla="*/ 0 h 655"/>
                <a:gd name="T2" fmla="*/ 0 w 247"/>
                <a:gd name="T3" fmla="*/ 0 h 655"/>
                <a:gd name="T4" fmla="*/ 0 w 247"/>
                <a:gd name="T5" fmla="*/ 0 h 655"/>
                <a:gd name="T6" fmla="*/ 0 w 247"/>
                <a:gd name="T7" fmla="*/ 0 h 655"/>
                <a:gd name="T8" fmla="*/ 0 w 247"/>
                <a:gd name="T9" fmla="*/ 0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655"/>
                <a:gd name="T17" fmla="*/ 247 w 247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655">
                  <a:moveTo>
                    <a:pt x="214" y="0"/>
                  </a:moveTo>
                  <a:lnTo>
                    <a:pt x="247" y="10"/>
                  </a:lnTo>
                  <a:lnTo>
                    <a:pt x="31" y="655"/>
                  </a:lnTo>
                  <a:lnTo>
                    <a:pt x="0" y="6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0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8" name="Group 24"/>
          <p:cNvGrpSpPr>
            <a:grpSpLocks/>
          </p:cNvGrpSpPr>
          <p:nvPr/>
        </p:nvGrpSpPr>
        <p:grpSpPr bwMode="auto">
          <a:xfrm>
            <a:off x="3814763" y="1419225"/>
            <a:ext cx="1336675" cy="1066800"/>
            <a:chOff x="2560" y="899"/>
            <a:chExt cx="842" cy="672"/>
          </a:xfrm>
        </p:grpSpPr>
        <p:sp>
          <p:nvSpPr>
            <p:cNvPr id="311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780" y="899"/>
              <a:ext cx="622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14" name="Freeform 26"/>
            <p:cNvSpPr>
              <a:spLocks/>
            </p:cNvSpPr>
            <p:nvPr/>
          </p:nvSpPr>
          <p:spPr bwMode="auto">
            <a:xfrm>
              <a:off x="2560" y="1288"/>
              <a:ext cx="424" cy="283"/>
            </a:xfrm>
            <a:custGeom>
              <a:avLst/>
              <a:gdLst>
                <a:gd name="T0" fmla="*/ 0 w 2669"/>
                <a:gd name="T1" fmla="*/ 0 h 2174"/>
                <a:gd name="T2" fmla="*/ 0 w 2669"/>
                <a:gd name="T3" fmla="*/ 0 h 2174"/>
                <a:gd name="T4" fmla="*/ 0 w 2669"/>
                <a:gd name="T5" fmla="*/ 0 h 2174"/>
                <a:gd name="T6" fmla="*/ 0 w 2669"/>
                <a:gd name="T7" fmla="*/ 0 h 2174"/>
                <a:gd name="T8" fmla="*/ 0 w 2669"/>
                <a:gd name="T9" fmla="*/ 0 h 2174"/>
                <a:gd name="T10" fmla="*/ 0 w 2669"/>
                <a:gd name="T11" fmla="*/ 0 h 2174"/>
                <a:gd name="T12" fmla="*/ 0 w 2669"/>
                <a:gd name="T13" fmla="*/ 0 h 2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69"/>
                <a:gd name="T22" fmla="*/ 0 h 2174"/>
                <a:gd name="T23" fmla="*/ 2669 w 2669"/>
                <a:gd name="T24" fmla="*/ 2174 h 2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69" h="2174">
                  <a:moveTo>
                    <a:pt x="0" y="398"/>
                  </a:moveTo>
                  <a:lnTo>
                    <a:pt x="188" y="1723"/>
                  </a:lnTo>
                  <a:lnTo>
                    <a:pt x="1005" y="2174"/>
                  </a:lnTo>
                  <a:lnTo>
                    <a:pt x="2559" y="1269"/>
                  </a:lnTo>
                  <a:lnTo>
                    <a:pt x="2669" y="167"/>
                  </a:lnTo>
                  <a:lnTo>
                    <a:pt x="1897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15" name="Freeform 27"/>
            <p:cNvSpPr>
              <a:spLocks/>
            </p:cNvSpPr>
            <p:nvPr/>
          </p:nvSpPr>
          <p:spPr bwMode="auto">
            <a:xfrm>
              <a:off x="2574" y="1297"/>
              <a:ext cx="396" cy="265"/>
            </a:xfrm>
            <a:custGeom>
              <a:avLst/>
              <a:gdLst>
                <a:gd name="T0" fmla="*/ 0 w 2494"/>
                <a:gd name="T1" fmla="*/ 0 h 2032"/>
                <a:gd name="T2" fmla="*/ 0 w 2494"/>
                <a:gd name="T3" fmla="*/ 0 h 2032"/>
                <a:gd name="T4" fmla="*/ 0 w 2494"/>
                <a:gd name="T5" fmla="*/ 0 h 2032"/>
                <a:gd name="T6" fmla="*/ 0 w 2494"/>
                <a:gd name="T7" fmla="*/ 0 h 2032"/>
                <a:gd name="T8" fmla="*/ 0 w 2494"/>
                <a:gd name="T9" fmla="*/ 0 h 2032"/>
                <a:gd name="T10" fmla="*/ 0 w 2494"/>
                <a:gd name="T11" fmla="*/ 0 h 2032"/>
                <a:gd name="T12" fmla="*/ 0 w 2494"/>
                <a:gd name="T13" fmla="*/ 0 h 20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94"/>
                <a:gd name="T22" fmla="*/ 0 h 2032"/>
                <a:gd name="T23" fmla="*/ 2494 w 2494"/>
                <a:gd name="T24" fmla="*/ 2032 h 20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94" h="2032">
                  <a:moveTo>
                    <a:pt x="0" y="372"/>
                  </a:moveTo>
                  <a:lnTo>
                    <a:pt x="176" y="1610"/>
                  </a:lnTo>
                  <a:lnTo>
                    <a:pt x="937" y="2032"/>
                  </a:lnTo>
                  <a:lnTo>
                    <a:pt x="2392" y="1187"/>
                  </a:lnTo>
                  <a:lnTo>
                    <a:pt x="2494" y="157"/>
                  </a:lnTo>
                  <a:lnTo>
                    <a:pt x="1773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16" name="Freeform 28"/>
            <p:cNvSpPr>
              <a:spLocks/>
            </p:cNvSpPr>
            <p:nvPr/>
          </p:nvSpPr>
          <p:spPr bwMode="auto">
            <a:xfrm>
              <a:off x="2585" y="1355"/>
              <a:ext cx="138" cy="195"/>
            </a:xfrm>
            <a:custGeom>
              <a:avLst/>
              <a:gdLst>
                <a:gd name="T0" fmla="*/ 0 w 866"/>
                <a:gd name="T1" fmla="*/ 0 h 1496"/>
                <a:gd name="T2" fmla="*/ 0 w 866"/>
                <a:gd name="T3" fmla="*/ 0 h 1496"/>
                <a:gd name="T4" fmla="*/ 0 w 866"/>
                <a:gd name="T5" fmla="*/ 0 h 1496"/>
                <a:gd name="T6" fmla="*/ 0 w 866"/>
                <a:gd name="T7" fmla="*/ 0 h 1496"/>
                <a:gd name="T8" fmla="*/ 0 w 866"/>
                <a:gd name="T9" fmla="*/ 0 h 1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"/>
                <a:gd name="T16" fmla="*/ 0 h 1496"/>
                <a:gd name="T17" fmla="*/ 866 w 866"/>
                <a:gd name="T18" fmla="*/ 1496 h 1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" h="1496">
                  <a:moveTo>
                    <a:pt x="866" y="329"/>
                  </a:moveTo>
                  <a:lnTo>
                    <a:pt x="828" y="1496"/>
                  </a:lnTo>
                  <a:lnTo>
                    <a:pt x="180" y="1108"/>
                  </a:lnTo>
                  <a:lnTo>
                    <a:pt x="0" y="0"/>
                  </a:lnTo>
                  <a:lnTo>
                    <a:pt x="866" y="329"/>
                  </a:lnTo>
                  <a:close/>
                </a:path>
              </a:pathLst>
            </a:custGeom>
            <a:solidFill>
              <a:srgbClr val="87615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17" name="Freeform 29"/>
            <p:cNvSpPr>
              <a:spLocks/>
            </p:cNvSpPr>
            <p:nvPr/>
          </p:nvSpPr>
          <p:spPr bwMode="auto">
            <a:xfrm>
              <a:off x="2598" y="1305"/>
              <a:ext cx="353" cy="78"/>
            </a:xfrm>
            <a:custGeom>
              <a:avLst/>
              <a:gdLst>
                <a:gd name="T0" fmla="*/ 0 w 2224"/>
                <a:gd name="T1" fmla="*/ 0 h 598"/>
                <a:gd name="T2" fmla="*/ 0 w 2224"/>
                <a:gd name="T3" fmla="*/ 0 h 598"/>
                <a:gd name="T4" fmla="*/ 0 w 2224"/>
                <a:gd name="T5" fmla="*/ 0 h 598"/>
                <a:gd name="T6" fmla="*/ 0 w 2224"/>
                <a:gd name="T7" fmla="*/ 0 h 598"/>
                <a:gd name="T8" fmla="*/ 0 w 2224"/>
                <a:gd name="T9" fmla="*/ 0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4"/>
                <a:gd name="T16" fmla="*/ 0 h 598"/>
                <a:gd name="T17" fmla="*/ 2224 w 2224"/>
                <a:gd name="T18" fmla="*/ 598 h 5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4" h="598">
                  <a:moveTo>
                    <a:pt x="838" y="598"/>
                  </a:moveTo>
                  <a:lnTo>
                    <a:pt x="0" y="349"/>
                  </a:lnTo>
                  <a:lnTo>
                    <a:pt x="1606" y="0"/>
                  </a:lnTo>
                  <a:lnTo>
                    <a:pt x="2224" y="138"/>
                  </a:lnTo>
                  <a:lnTo>
                    <a:pt x="838" y="598"/>
                  </a:lnTo>
                  <a:close/>
                </a:path>
              </a:pathLst>
            </a:cu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18" name="Freeform 30"/>
            <p:cNvSpPr>
              <a:spLocks/>
            </p:cNvSpPr>
            <p:nvPr/>
          </p:nvSpPr>
          <p:spPr bwMode="auto">
            <a:xfrm>
              <a:off x="2794" y="1398"/>
              <a:ext cx="52" cy="17"/>
            </a:xfrm>
            <a:custGeom>
              <a:avLst/>
              <a:gdLst>
                <a:gd name="T0" fmla="*/ 0 w 331"/>
                <a:gd name="T1" fmla="*/ 0 h 135"/>
                <a:gd name="T2" fmla="*/ 0 w 331"/>
                <a:gd name="T3" fmla="*/ 0 h 135"/>
                <a:gd name="T4" fmla="*/ 0 w 331"/>
                <a:gd name="T5" fmla="*/ 0 h 135"/>
                <a:gd name="T6" fmla="*/ 0 w 331"/>
                <a:gd name="T7" fmla="*/ 0 h 135"/>
                <a:gd name="T8" fmla="*/ 0 w 331"/>
                <a:gd name="T9" fmla="*/ 0 h 135"/>
                <a:gd name="T10" fmla="*/ 0 w 331"/>
                <a:gd name="T11" fmla="*/ 0 h 135"/>
                <a:gd name="T12" fmla="*/ 0 w 331"/>
                <a:gd name="T13" fmla="*/ 0 h 135"/>
                <a:gd name="T14" fmla="*/ 0 w 331"/>
                <a:gd name="T15" fmla="*/ 0 h 135"/>
                <a:gd name="T16" fmla="*/ 0 w 331"/>
                <a:gd name="T17" fmla="*/ 0 h 135"/>
                <a:gd name="T18" fmla="*/ 0 w 331"/>
                <a:gd name="T19" fmla="*/ 0 h 135"/>
                <a:gd name="T20" fmla="*/ 0 w 331"/>
                <a:gd name="T21" fmla="*/ 0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1"/>
                <a:gd name="T34" fmla="*/ 0 h 135"/>
                <a:gd name="T35" fmla="*/ 331 w 331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1" h="135">
                  <a:moveTo>
                    <a:pt x="44" y="0"/>
                  </a:moveTo>
                  <a:lnTo>
                    <a:pt x="306" y="96"/>
                  </a:lnTo>
                  <a:lnTo>
                    <a:pt x="311" y="105"/>
                  </a:lnTo>
                  <a:lnTo>
                    <a:pt x="318" y="114"/>
                  </a:lnTo>
                  <a:lnTo>
                    <a:pt x="324" y="123"/>
                  </a:lnTo>
                  <a:lnTo>
                    <a:pt x="331" y="135"/>
                  </a:lnTo>
                  <a:lnTo>
                    <a:pt x="0" y="15"/>
                  </a:lnTo>
                  <a:lnTo>
                    <a:pt x="11" y="9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19" name="Freeform 31"/>
            <p:cNvSpPr>
              <a:spLocks/>
            </p:cNvSpPr>
            <p:nvPr/>
          </p:nvSpPr>
          <p:spPr bwMode="auto">
            <a:xfrm>
              <a:off x="2777" y="1406"/>
              <a:ext cx="75" cy="26"/>
            </a:xfrm>
            <a:custGeom>
              <a:avLst/>
              <a:gdLst>
                <a:gd name="T0" fmla="*/ 0 w 479"/>
                <a:gd name="T1" fmla="*/ 0 h 197"/>
                <a:gd name="T2" fmla="*/ 0 w 479"/>
                <a:gd name="T3" fmla="*/ 0 h 197"/>
                <a:gd name="T4" fmla="*/ 0 w 479"/>
                <a:gd name="T5" fmla="*/ 0 h 197"/>
                <a:gd name="T6" fmla="*/ 0 w 479"/>
                <a:gd name="T7" fmla="*/ 0 h 197"/>
                <a:gd name="T8" fmla="*/ 0 w 479"/>
                <a:gd name="T9" fmla="*/ 0 h 197"/>
                <a:gd name="T10" fmla="*/ 0 w 479"/>
                <a:gd name="T11" fmla="*/ 0 h 197"/>
                <a:gd name="T12" fmla="*/ 0 w 479"/>
                <a:gd name="T13" fmla="*/ 0 h 197"/>
                <a:gd name="T14" fmla="*/ 0 w 479"/>
                <a:gd name="T15" fmla="*/ 0 h 197"/>
                <a:gd name="T16" fmla="*/ 0 w 479"/>
                <a:gd name="T17" fmla="*/ 0 h 197"/>
                <a:gd name="T18" fmla="*/ 0 w 479"/>
                <a:gd name="T19" fmla="*/ 0 h 197"/>
                <a:gd name="T20" fmla="*/ 0 w 479"/>
                <a:gd name="T21" fmla="*/ 0 h 197"/>
                <a:gd name="T22" fmla="*/ 0 w 479"/>
                <a:gd name="T23" fmla="*/ 0 h 197"/>
                <a:gd name="T24" fmla="*/ 0 w 479"/>
                <a:gd name="T25" fmla="*/ 0 h 197"/>
                <a:gd name="T26" fmla="*/ 0 w 479"/>
                <a:gd name="T27" fmla="*/ 0 h 197"/>
                <a:gd name="T28" fmla="*/ 0 w 479"/>
                <a:gd name="T29" fmla="*/ 0 h 197"/>
                <a:gd name="T30" fmla="*/ 0 w 479"/>
                <a:gd name="T31" fmla="*/ 0 h 197"/>
                <a:gd name="T32" fmla="*/ 0 w 479"/>
                <a:gd name="T33" fmla="*/ 0 h 197"/>
                <a:gd name="T34" fmla="*/ 0 w 479"/>
                <a:gd name="T35" fmla="*/ 0 h 197"/>
                <a:gd name="T36" fmla="*/ 0 w 479"/>
                <a:gd name="T37" fmla="*/ 0 h 197"/>
                <a:gd name="T38" fmla="*/ 0 w 479"/>
                <a:gd name="T39" fmla="*/ 0 h 197"/>
                <a:gd name="T40" fmla="*/ 0 w 479"/>
                <a:gd name="T41" fmla="*/ 0 h 197"/>
                <a:gd name="T42" fmla="*/ 0 w 479"/>
                <a:gd name="T43" fmla="*/ 0 h 197"/>
                <a:gd name="T44" fmla="*/ 0 w 479"/>
                <a:gd name="T45" fmla="*/ 0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9"/>
                <a:gd name="T70" fmla="*/ 0 h 197"/>
                <a:gd name="T71" fmla="*/ 479 w 479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9" h="197">
                  <a:moveTo>
                    <a:pt x="24" y="0"/>
                  </a:moveTo>
                  <a:lnTo>
                    <a:pt x="80" y="19"/>
                  </a:lnTo>
                  <a:lnTo>
                    <a:pt x="136" y="40"/>
                  </a:lnTo>
                  <a:lnTo>
                    <a:pt x="192" y="60"/>
                  </a:lnTo>
                  <a:lnTo>
                    <a:pt x="249" y="81"/>
                  </a:lnTo>
                  <a:lnTo>
                    <a:pt x="304" y="102"/>
                  </a:lnTo>
                  <a:lnTo>
                    <a:pt x="361" y="122"/>
                  </a:lnTo>
                  <a:lnTo>
                    <a:pt x="417" y="143"/>
                  </a:lnTo>
                  <a:lnTo>
                    <a:pt x="473" y="164"/>
                  </a:lnTo>
                  <a:lnTo>
                    <a:pt x="473" y="171"/>
                  </a:lnTo>
                  <a:lnTo>
                    <a:pt x="476" y="180"/>
                  </a:lnTo>
                  <a:lnTo>
                    <a:pt x="476" y="188"/>
                  </a:lnTo>
                  <a:lnTo>
                    <a:pt x="479" y="197"/>
                  </a:lnTo>
                  <a:lnTo>
                    <a:pt x="418" y="174"/>
                  </a:lnTo>
                  <a:lnTo>
                    <a:pt x="359" y="152"/>
                  </a:lnTo>
                  <a:lnTo>
                    <a:pt x="298" y="130"/>
                  </a:lnTo>
                  <a:lnTo>
                    <a:pt x="238" y="108"/>
                  </a:lnTo>
                  <a:lnTo>
                    <a:pt x="178" y="86"/>
                  </a:lnTo>
                  <a:lnTo>
                    <a:pt x="118" y="64"/>
                  </a:lnTo>
                  <a:lnTo>
                    <a:pt x="58" y="42"/>
                  </a:lnTo>
                  <a:lnTo>
                    <a:pt x="0" y="22"/>
                  </a:lnTo>
                  <a:lnTo>
                    <a:pt x="11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0" name="Freeform 32"/>
            <p:cNvSpPr>
              <a:spLocks/>
            </p:cNvSpPr>
            <p:nvPr/>
          </p:nvSpPr>
          <p:spPr bwMode="auto">
            <a:xfrm>
              <a:off x="2765" y="1416"/>
              <a:ext cx="88" cy="30"/>
            </a:xfrm>
            <a:custGeom>
              <a:avLst/>
              <a:gdLst>
                <a:gd name="T0" fmla="*/ 0 w 551"/>
                <a:gd name="T1" fmla="*/ 0 h 225"/>
                <a:gd name="T2" fmla="*/ 0 w 551"/>
                <a:gd name="T3" fmla="*/ 0 h 225"/>
                <a:gd name="T4" fmla="*/ 0 w 551"/>
                <a:gd name="T5" fmla="*/ 0 h 225"/>
                <a:gd name="T6" fmla="*/ 0 w 551"/>
                <a:gd name="T7" fmla="*/ 0 h 225"/>
                <a:gd name="T8" fmla="*/ 0 w 551"/>
                <a:gd name="T9" fmla="*/ 0 h 225"/>
                <a:gd name="T10" fmla="*/ 0 w 551"/>
                <a:gd name="T11" fmla="*/ 0 h 225"/>
                <a:gd name="T12" fmla="*/ 0 w 551"/>
                <a:gd name="T13" fmla="*/ 0 h 225"/>
                <a:gd name="T14" fmla="*/ 0 w 551"/>
                <a:gd name="T15" fmla="*/ 0 h 225"/>
                <a:gd name="T16" fmla="*/ 0 w 551"/>
                <a:gd name="T17" fmla="*/ 0 h 225"/>
                <a:gd name="T18" fmla="*/ 0 w 551"/>
                <a:gd name="T19" fmla="*/ 0 h 225"/>
                <a:gd name="T20" fmla="*/ 0 w 551"/>
                <a:gd name="T21" fmla="*/ 0 h 225"/>
                <a:gd name="T22" fmla="*/ 0 w 551"/>
                <a:gd name="T23" fmla="*/ 0 h 225"/>
                <a:gd name="T24" fmla="*/ 0 w 551"/>
                <a:gd name="T25" fmla="*/ 0 h 225"/>
                <a:gd name="T26" fmla="*/ 0 w 551"/>
                <a:gd name="T27" fmla="*/ 0 h 225"/>
                <a:gd name="T28" fmla="*/ 0 w 551"/>
                <a:gd name="T29" fmla="*/ 0 h 225"/>
                <a:gd name="T30" fmla="*/ 0 w 551"/>
                <a:gd name="T31" fmla="*/ 0 h 225"/>
                <a:gd name="T32" fmla="*/ 0 w 551"/>
                <a:gd name="T33" fmla="*/ 0 h 225"/>
                <a:gd name="T34" fmla="*/ 0 w 551"/>
                <a:gd name="T35" fmla="*/ 0 h 225"/>
                <a:gd name="T36" fmla="*/ 0 w 551"/>
                <a:gd name="T37" fmla="*/ 0 h 225"/>
                <a:gd name="T38" fmla="*/ 0 w 551"/>
                <a:gd name="T39" fmla="*/ 0 h 225"/>
                <a:gd name="T40" fmla="*/ 0 w 551"/>
                <a:gd name="T41" fmla="*/ 0 h 225"/>
                <a:gd name="T42" fmla="*/ 0 w 551"/>
                <a:gd name="T43" fmla="*/ 0 h 225"/>
                <a:gd name="T44" fmla="*/ 0 w 551"/>
                <a:gd name="T45" fmla="*/ 0 h 2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1"/>
                <a:gd name="T70" fmla="*/ 0 h 225"/>
                <a:gd name="T71" fmla="*/ 551 w 551"/>
                <a:gd name="T72" fmla="*/ 225 h 2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1" h="225">
                  <a:moveTo>
                    <a:pt x="16" y="0"/>
                  </a:moveTo>
                  <a:lnTo>
                    <a:pt x="82" y="24"/>
                  </a:lnTo>
                  <a:lnTo>
                    <a:pt x="149" y="48"/>
                  </a:lnTo>
                  <a:lnTo>
                    <a:pt x="217" y="73"/>
                  </a:lnTo>
                  <a:lnTo>
                    <a:pt x="284" y="98"/>
                  </a:lnTo>
                  <a:lnTo>
                    <a:pt x="349" y="122"/>
                  </a:lnTo>
                  <a:lnTo>
                    <a:pt x="417" y="146"/>
                  </a:lnTo>
                  <a:lnTo>
                    <a:pt x="484" y="171"/>
                  </a:lnTo>
                  <a:lnTo>
                    <a:pt x="551" y="196"/>
                  </a:lnTo>
                  <a:lnTo>
                    <a:pt x="550" y="203"/>
                  </a:lnTo>
                  <a:lnTo>
                    <a:pt x="548" y="211"/>
                  </a:lnTo>
                  <a:lnTo>
                    <a:pt x="548" y="217"/>
                  </a:lnTo>
                  <a:lnTo>
                    <a:pt x="548" y="225"/>
                  </a:lnTo>
                  <a:lnTo>
                    <a:pt x="479" y="199"/>
                  </a:lnTo>
                  <a:lnTo>
                    <a:pt x="410" y="175"/>
                  </a:lnTo>
                  <a:lnTo>
                    <a:pt x="342" y="149"/>
                  </a:lnTo>
                  <a:lnTo>
                    <a:pt x="273" y="124"/>
                  </a:lnTo>
                  <a:lnTo>
                    <a:pt x="204" y="98"/>
                  </a:lnTo>
                  <a:lnTo>
                    <a:pt x="135" y="74"/>
                  </a:lnTo>
                  <a:lnTo>
                    <a:pt x="67" y="49"/>
                  </a:lnTo>
                  <a:lnTo>
                    <a:pt x="0" y="25"/>
                  </a:lnTo>
                  <a:lnTo>
                    <a:pt x="7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1" name="Freeform 33"/>
            <p:cNvSpPr>
              <a:spLocks/>
            </p:cNvSpPr>
            <p:nvPr/>
          </p:nvSpPr>
          <p:spPr bwMode="auto">
            <a:xfrm>
              <a:off x="2758" y="1429"/>
              <a:ext cx="91" cy="30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0 w 576"/>
                <a:gd name="T5" fmla="*/ 0 h 234"/>
                <a:gd name="T6" fmla="*/ 0 w 576"/>
                <a:gd name="T7" fmla="*/ 0 h 234"/>
                <a:gd name="T8" fmla="*/ 0 w 576"/>
                <a:gd name="T9" fmla="*/ 0 h 234"/>
                <a:gd name="T10" fmla="*/ 0 w 576"/>
                <a:gd name="T11" fmla="*/ 0 h 234"/>
                <a:gd name="T12" fmla="*/ 0 w 576"/>
                <a:gd name="T13" fmla="*/ 0 h 234"/>
                <a:gd name="T14" fmla="*/ 0 w 576"/>
                <a:gd name="T15" fmla="*/ 0 h 234"/>
                <a:gd name="T16" fmla="*/ 0 w 576"/>
                <a:gd name="T17" fmla="*/ 0 h 234"/>
                <a:gd name="T18" fmla="*/ 0 w 576"/>
                <a:gd name="T19" fmla="*/ 0 h 234"/>
                <a:gd name="T20" fmla="*/ 0 w 576"/>
                <a:gd name="T21" fmla="*/ 0 h 234"/>
                <a:gd name="T22" fmla="*/ 0 w 576"/>
                <a:gd name="T23" fmla="*/ 0 h 234"/>
                <a:gd name="T24" fmla="*/ 0 w 576"/>
                <a:gd name="T25" fmla="*/ 0 h 234"/>
                <a:gd name="T26" fmla="*/ 0 w 576"/>
                <a:gd name="T27" fmla="*/ 0 h 234"/>
                <a:gd name="T28" fmla="*/ 0 w 576"/>
                <a:gd name="T29" fmla="*/ 0 h 234"/>
                <a:gd name="T30" fmla="*/ 0 w 576"/>
                <a:gd name="T31" fmla="*/ 0 h 234"/>
                <a:gd name="T32" fmla="*/ 0 w 576"/>
                <a:gd name="T33" fmla="*/ 0 h 234"/>
                <a:gd name="T34" fmla="*/ 0 w 576"/>
                <a:gd name="T35" fmla="*/ 0 h 234"/>
                <a:gd name="T36" fmla="*/ 0 w 576"/>
                <a:gd name="T37" fmla="*/ 0 h 234"/>
                <a:gd name="T38" fmla="*/ 0 w 576"/>
                <a:gd name="T39" fmla="*/ 0 h 234"/>
                <a:gd name="T40" fmla="*/ 0 w 576"/>
                <a:gd name="T41" fmla="*/ 0 h 234"/>
                <a:gd name="T42" fmla="*/ 0 w 576"/>
                <a:gd name="T43" fmla="*/ 0 h 234"/>
                <a:gd name="T44" fmla="*/ 0 w 576"/>
                <a:gd name="T45" fmla="*/ 0 h 234"/>
                <a:gd name="T46" fmla="*/ 0 w 576"/>
                <a:gd name="T47" fmla="*/ 0 h 234"/>
                <a:gd name="T48" fmla="*/ 0 w 576"/>
                <a:gd name="T49" fmla="*/ 0 h 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6"/>
                <a:gd name="T76" fmla="*/ 0 h 234"/>
                <a:gd name="T77" fmla="*/ 576 w 576"/>
                <a:gd name="T78" fmla="*/ 234 h 2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6" h="234">
                  <a:moveTo>
                    <a:pt x="11" y="0"/>
                  </a:moveTo>
                  <a:lnTo>
                    <a:pt x="81" y="25"/>
                  </a:lnTo>
                  <a:lnTo>
                    <a:pt x="152" y="52"/>
                  </a:lnTo>
                  <a:lnTo>
                    <a:pt x="223" y="76"/>
                  </a:lnTo>
                  <a:lnTo>
                    <a:pt x="294" y="103"/>
                  </a:lnTo>
                  <a:lnTo>
                    <a:pt x="363" y="128"/>
                  </a:lnTo>
                  <a:lnTo>
                    <a:pt x="434" y="154"/>
                  </a:lnTo>
                  <a:lnTo>
                    <a:pt x="505" y="180"/>
                  </a:lnTo>
                  <a:lnTo>
                    <a:pt x="576" y="207"/>
                  </a:lnTo>
                  <a:lnTo>
                    <a:pt x="572" y="215"/>
                  </a:lnTo>
                  <a:lnTo>
                    <a:pt x="571" y="224"/>
                  </a:lnTo>
                  <a:lnTo>
                    <a:pt x="568" y="229"/>
                  </a:lnTo>
                  <a:lnTo>
                    <a:pt x="567" y="234"/>
                  </a:lnTo>
                  <a:lnTo>
                    <a:pt x="495" y="207"/>
                  </a:lnTo>
                  <a:lnTo>
                    <a:pt x="424" y="181"/>
                  </a:lnTo>
                  <a:lnTo>
                    <a:pt x="353" y="155"/>
                  </a:lnTo>
                  <a:lnTo>
                    <a:pt x="283" y="129"/>
                  </a:lnTo>
                  <a:lnTo>
                    <a:pt x="212" y="103"/>
                  </a:lnTo>
                  <a:lnTo>
                    <a:pt x="141" y="78"/>
                  </a:lnTo>
                  <a:lnTo>
                    <a:pt x="70" y="52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7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2" name="Freeform 34"/>
            <p:cNvSpPr>
              <a:spLocks/>
            </p:cNvSpPr>
            <p:nvPr/>
          </p:nvSpPr>
          <p:spPr bwMode="auto">
            <a:xfrm>
              <a:off x="2755" y="1442"/>
              <a:ext cx="88" cy="29"/>
            </a:xfrm>
            <a:custGeom>
              <a:avLst/>
              <a:gdLst>
                <a:gd name="T0" fmla="*/ 0 w 555"/>
                <a:gd name="T1" fmla="*/ 0 h 226"/>
                <a:gd name="T2" fmla="*/ 0 w 555"/>
                <a:gd name="T3" fmla="*/ 0 h 226"/>
                <a:gd name="T4" fmla="*/ 0 w 555"/>
                <a:gd name="T5" fmla="*/ 0 h 226"/>
                <a:gd name="T6" fmla="*/ 0 w 555"/>
                <a:gd name="T7" fmla="*/ 0 h 226"/>
                <a:gd name="T8" fmla="*/ 0 w 555"/>
                <a:gd name="T9" fmla="*/ 0 h 226"/>
                <a:gd name="T10" fmla="*/ 0 w 555"/>
                <a:gd name="T11" fmla="*/ 0 h 226"/>
                <a:gd name="T12" fmla="*/ 0 w 555"/>
                <a:gd name="T13" fmla="*/ 0 h 226"/>
                <a:gd name="T14" fmla="*/ 0 w 555"/>
                <a:gd name="T15" fmla="*/ 0 h 226"/>
                <a:gd name="T16" fmla="*/ 0 w 555"/>
                <a:gd name="T17" fmla="*/ 0 h 226"/>
                <a:gd name="T18" fmla="*/ 0 w 555"/>
                <a:gd name="T19" fmla="*/ 0 h 226"/>
                <a:gd name="T20" fmla="*/ 0 w 555"/>
                <a:gd name="T21" fmla="*/ 0 h 226"/>
                <a:gd name="T22" fmla="*/ 0 w 555"/>
                <a:gd name="T23" fmla="*/ 0 h 226"/>
                <a:gd name="T24" fmla="*/ 0 w 555"/>
                <a:gd name="T25" fmla="*/ 0 h 226"/>
                <a:gd name="T26" fmla="*/ 0 w 555"/>
                <a:gd name="T27" fmla="*/ 0 h 226"/>
                <a:gd name="T28" fmla="*/ 0 w 555"/>
                <a:gd name="T29" fmla="*/ 0 h 226"/>
                <a:gd name="T30" fmla="*/ 0 w 555"/>
                <a:gd name="T31" fmla="*/ 0 h 226"/>
                <a:gd name="T32" fmla="*/ 0 w 555"/>
                <a:gd name="T33" fmla="*/ 0 h 226"/>
                <a:gd name="T34" fmla="*/ 0 w 555"/>
                <a:gd name="T35" fmla="*/ 0 h 226"/>
                <a:gd name="T36" fmla="*/ 0 w 555"/>
                <a:gd name="T37" fmla="*/ 0 h 226"/>
                <a:gd name="T38" fmla="*/ 0 w 555"/>
                <a:gd name="T39" fmla="*/ 0 h 226"/>
                <a:gd name="T40" fmla="*/ 0 w 555"/>
                <a:gd name="T41" fmla="*/ 0 h 226"/>
                <a:gd name="T42" fmla="*/ 0 w 555"/>
                <a:gd name="T43" fmla="*/ 0 h 226"/>
                <a:gd name="T44" fmla="*/ 0 w 555"/>
                <a:gd name="T45" fmla="*/ 0 h 2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5"/>
                <a:gd name="T70" fmla="*/ 0 h 226"/>
                <a:gd name="T71" fmla="*/ 555 w 555"/>
                <a:gd name="T72" fmla="*/ 226 h 2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5" h="226">
                  <a:moveTo>
                    <a:pt x="5" y="0"/>
                  </a:moveTo>
                  <a:lnTo>
                    <a:pt x="72" y="24"/>
                  </a:lnTo>
                  <a:lnTo>
                    <a:pt x="140" y="50"/>
                  </a:lnTo>
                  <a:lnTo>
                    <a:pt x="209" y="75"/>
                  </a:lnTo>
                  <a:lnTo>
                    <a:pt x="278" y="101"/>
                  </a:lnTo>
                  <a:lnTo>
                    <a:pt x="347" y="125"/>
                  </a:lnTo>
                  <a:lnTo>
                    <a:pt x="415" y="151"/>
                  </a:lnTo>
                  <a:lnTo>
                    <a:pt x="485" y="175"/>
                  </a:lnTo>
                  <a:lnTo>
                    <a:pt x="555" y="201"/>
                  </a:lnTo>
                  <a:lnTo>
                    <a:pt x="546" y="213"/>
                  </a:lnTo>
                  <a:lnTo>
                    <a:pt x="538" y="226"/>
                  </a:lnTo>
                  <a:lnTo>
                    <a:pt x="469" y="200"/>
                  </a:lnTo>
                  <a:lnTo>
                    <a:pt x="402" y="175"/>
                  </a:lnTo>
                  <a:lnTo>
                    <a:pt x="335" y="151"/>
                  </a:lnTo>
                  <a:lnTo>
                    <a:pt x="268" y="126"/>
                  </a:lnTo>
                  <a:lnTo>
                    <a:pt x="201" y="102"/>
                  </a:lnTo>
                  <a:lnTo>
                    <a:pt x="134" y="77"/>
                  </a:lnTo>
                  <a:lnTo>
                    <a:pt x="67" y="5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3" name="Freeform 35"/>
            <p:cNvSpPr>
              <a:spLocks/>
            </p:cNvSpPr>
            <p:nvPr/>
          </p:nvSpPr>
          <p:spPr bwMode="auto">
            <a:xfrm>
              <a:off x="2755" y="1456"/>
              <a:ext cx="77" cy="26"/>
            </a:xfrm>
            <a:custGeom>
              <a:avLst/>
              <a:gdLst>
                <a:gd name="T0" fmla="*/ 0 w 486"/>
                <a:gd name="T1" fmla="*/ 0 h 200"/>
                <a:gd name="T2" fmla="*/ 0 w 486"/>
                <a:gd name="T3" fmla="*/ 0 h 200"/>
                <a:gd name="T4" fmla="*/ 0 w 486"/>
                <a:gd name="T5" fmla="*/ 0 h 200"/>
                <a:gd name="T6" fmla="*/ 0 w 486"/>
                <a:gd name="T7" fmla="*/ 0 h 200"/>
                <a:gd name="T8" fmla="*/ 0 w 486"/>
                <a:gd name="T9" fmla="*/ 0 h 200"/>
                <a:gd name="T10" fmla="*/ 0 w 486"/>
                <a:gd name="T11" fmla="*/ 0 h 200"/>
                <a:gd name="T12" fmla="*/ 0 w 486"/>
                <a:gd name="T13" fmla="*/ 0 h 200"/>
                <a:gd name="T14" fmla="*/ 0 w 486"/>
                <a:gd name="T15" fmla="*/ 0 h 200"/>
                <a:gd name="T16" fmla="*/ 0 w 486"/>
                <a:gd name="T17" fmla="*/ 0 h 200"/>
                <a:gd name="T18" fmla="*/ 0 w 486"/>
                <a:gd name="T19" fmla="*/ 0 h 200"/>
                <a:gd name="T20" fmla="*/ 0 w 486"/>
                <a:gd name="T21" fmla="*/ 0 h 200"/>
                <a:gd name="T22" fmla="*/ 0 w 486"/>
                <a:gd name="T23" fmla="*/ 0 h 200"/>
                <a:gd name="T24" fmla="*/ 0 w 486"/>
                <a:gd name="T25" fmla="*/ 0 h 200"/>
                <a:gd name="T26" fmla="*/ 0 w 486"/>
                <a:gd name="T27" fmla="*/ 0 h 200"/>
                <a:gd name="T28" fmla="*/ 0 w 486"/>
                <a:gd name="T29" fmla="*/ 0 h 200"/>
                <a:gd name="T30" fmla="*/ 0 w 486"/>
                <a:gd name="T31" fmla="*/ 0 h 200"/>
                <a:gd name="T32" fmla="*/ 0 w 486"/>
                <a:gd name="T33" fmla="*/ 0 h 200"/>
                <a:gd name="T34" fmla="*/ 0 w 486"/>
                <a:gd name="T35" fmla="*/ 0 h 200"/>
                <a:gd name="T36" fmla="*/ 0 w 486"/>
                <a:gd name="T37" fmla="*/ 0 h 200"/>
                <a:gd name="T38" fmla="*/ 0 w 486"/>
                <a:gd name="T39" fmla="*/ 0 h 200"/>
                <a:gd name="T40" fmla="*/ 0 w 486"/>
                <a:gd name="T41" fmla="*/ 0 h 200"/>
                <a:gd name="T42" fmla="*/ 0 w 486"/>
                <a:gd name="T43" fmla="*/ 0 h 200"/>
                <a:gd name="T44" fmla="*/ 0 w 486"/>
                <a:gd name="T45" fmla="*/ 0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6"/>
                <a:gd name="T70" fmla="*/ 0 h 200"/>
                <a:gd name="T71" fmla="*/ 486 w 486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6" h="200">
                  <a:moveTo>
                    <a:pt x="0" y="0"/>
                  </a:moveTo>
                  <a:lnTo>
                    <a:pt x="59" y="22"/>
                  </a:lnTo>
                  <a:lnTo>
                    <a:pt x="121" y="44"/>
                  </a:lnTo>
                  <a:lnTo>
                    <a:pt x="180" y="65"/>
                  </a:lnTo>
                  <a:lnTo>
                    <a:pt x="242" y="89"/>
                  </a:lnTo>
                  <a:lnTo>
                    <a:pt x="303" y="111"/>
                  </a:lnTo>
                  <a:lnTo>
                    <a:pt x="364" y="133"/>
                  </a:lnTo>
                  <a:lnTo>
                    <a:pt x="424" y="156"/>
                  </a:lnTo>
                  <a:lnTo>
                    <a:pt x="486" y="179"/>
                  </a:lnTo>
                  <a:lnTo>
                    <a:pt x="473" y="189"/>
                  </a:lnTo>
                  <a:lnTo>
                    <a:pt x="462" y="200"/>
                  </a:lnTo>
                  <a:lnTo>
                    <a:pt x="404" y="178"/>
                  </a:lnTo>
                  <a:lnTo>
                    <a:pt x="347" y="157"/>
                  </a:lnTo>
                  <a:lnTo>
                    <a:pt x="290" y="135"/>
                  </a:lnTo>
                  <a:lnTo>
                    <a:pt x="233" y="115"/>
                  </a:lnTo>
                  <a:lnTo>
                    <a:pt x="175" y="94"/>
                  </a:lnTo>
                  <a:lnTo>
                    <a:pt x="118" y="73"/>
                  </a:lnTo>
                  <a:lnTo>
                    <a:pt x="61" y="53"/>
                  </a:lnTo>
                  <a:lnTo>
                    <a:pt x="5" y="33"/>
                  </a:lnTo>
                  <a:lnTo>
                    <a:pt x="3" y="24"/>
                  </a:lnTo>
                  <a:lnTo>
                    <a:pt x="2" y="16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4" name="Freeform 36"/>
            <p:cNvSpPr>
              <a:spLocks/>
            </p:cNvSpPr>
            <p:nvPr/>
          </p:nvSpPr>
          <p:spPr bwMode="auto">
            <a:xfrm>
              <a:off x="2760" y="1472"/>
              <a:ext cx="55" cy="19"/>
            </a:xfrm>
            <a:custGeom>
              <a:avLst/>
              <a:gdLst>
                <a:gd name="T0" fmla="*/ 0 w 345"/>
                <a:gd name="T1" fmla="*/ 0 h 141"/>
                <a:gd name="T2" fmla="*/ 0 w 345"/>
                <a:gd name="T3" fmla="*/ 0 h 141"/>
                <a:gd name="T4" fmla="*/ 0 w 345"/>
                <a:gd name="T5" fmla="*/ 0 h 141"/>
                <a:gd name="T6" fmla="*/ 0 w 345"/>
                <a:gd name="T7" fmla="*/ 0 h 141"/>
                <a:gd name="T8" fmla="*/ 0 w 345"/>
                <a:gd name="T9" fmla="*/ 0 h 141"/>
                <a:gd name="T10" fmla="*/ 0 w 345"/>
                <a:gd name="T11" fmla="*/ 0 h 141"/>
                <a:gd name="T12" fmla="*/ 0 w 345"/>
                <a:gd name="T13" fmla="*/ 0 h 141"/>
                <a:gd name="T14" fmla="*/ 0 w 345"/>
                <a:gd name="T15" fmla="*/ 0 h 141"/>
                <a:gd name="T16" fmla="*/ 0 w 345"/>
                <a:gd name="T17" fmla="*/ 0 h 141"/>
                <a:gd name="T18" fmla="*/ 0 w 345"/>
                <a:gd name="T19" fmla="*/ 0 h 141"/>
                <a:gd name="T20" fmla="*/ 0 w 345"/>
                <a:gd name="T21" fmla="*/ 0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5"/>
                <a:gd name="T34" fmla="*/ 0 h 141"/>
                <a:gd name="T35" fmla="*/ 345 w 34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5" h="141">
                  <a:moveTo>
                    <a:pt x="0" y="0"/>
                  </a:moveTo>
                  <a:lnTo>
                    <a:pt x="345" y="125"/>
                  </a:lnTo>
                  <a:lnTo>
                    <a:pt x="333" y="129"/>
                  </a:lnTo>
                  <a:lnTo>
                    <a:pt x="324" y="133"/>
                  </a:lnTo>
                  <a:lnTo>
                    <a:pt x="313" y="137"/>
                  </a:lnTo>
                  <a:lnTo>
                    <a:pt x="304" y="141"/>
                  </a:lnTo>
                  <a:lnTo>
                    <a:pt x="24" y="37"/>
                  </a:lnTo>
                  <a:lnTo>
                    <a:pt x="16" y="27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5" name="Freeform 37"/>
            <p:cNvSpPr>
              <a:spLocks/>
            </p:cNvSpPr>
            <p:nvPr/>
          </p:nvSpPr>
          <p:spPr bwMode="auto">
            <a:xfrm>
              <a:off x="2820" y="1421"/>
              <a:ext cx="31" cy="66"/>
            </a:xfrm>
            <a:custGeom>
              <a:avLst/>
              <a:gdLst>
                <a:gd name="T0" fmla="*/ 0 w 195"/>
                <a:gd name="T1" fmla="*/ 0 h 502"/>
                <a:gd name="T2" fmla="*/ 0 w 195"/>
                <a:gd name="T3" fmla="*/ 0 h 502"/>
                <a:gd name="T4" fmla="*/ 0 w 195"/>
                <a:gd name="T5" fmla="*/ 0 h 502"/>
                <a:gd name="T6" fmla="*/ 0 w 195"/>
                <a:gd name="T7" fmla="*/ 0 h 502"/>
                <a:gd name="T8" fmla="*/ 0 w 195"/>
                <a:gd name="T9" fmla="*/ 0 h 502"/>
                <a:gd name="T10" fmla="*/ 0 w 195"/>
                <a:gd name="T11" fmla="*/ 0 h 502"/>
                <a:gd name="T12" fmla="*/ 0 w 195"/>
                <a:gd name="T13" fmla="*/ 0 h 502"/>
                <a:gd name="T14" fmla="*/ 0 w 195"/>
                <a:gd name="T15" fmla="*/ 0 h 502"/>
                <a:gd name="T16" fmla="*/ 0 w 195"/>
                <a:gd name="T17" fmla="*/ 0 h 502"/>
                <a:gd name="T18" fmla="*/ 0 w 195"/>
                <a:gd name="T19" fmla="*/ 0 h 502"/>
                <a:gd name="T20" fmla="*/ 0 w 195"/>
                <a:gd name="T21" fmla="*/ 0 h 5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502"/>
                <a:gd name="T35" fmla="*/ 195 w 195"/>
                <a:gd name="T36" fmla="*/ 502 h 5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502">
                  <a:moveTo>
                    <a:pt x="195" y="36"/>
                  </a:moveTo>
                  <a:lnTo>
                    <a:pt x="32" y="480"/>
                  </a:lnTo>
                  <a:lnTo>
                    <a:pt x="23" y="486"/>
                  </a:lnTo>
                  <a:lnTo>
                    <a:pt x="15" y="491"/>
                  </a:lnTo>
                  <a:lnTo>
                    <a:pt x="8" y="496"/>
                  </a:lnTo>
                  <a:lnTo>
                    <a:pt x="0" y="502"/>
                  </a:lnTo>
                  <a:lnTo>
                    <a:pt x="183" y="0"/>
                  </a:lnTo>
                  <a:lnTo>
                    <a:pt x="186" y="8"/>
                  </a:lnTo>
                  <a:lnTo>
                    <a:pt x="190" y="17"/>
                  </a:lnTo>
                  <a:lnTo>
                    <a:pt x="192" y="26"/>
                  </a:lnTo>
                  <a:lnTo>
                    <a:pt x="195" y="36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6" name="Freeform 38"/>
            <p:cNvSpPr>
              <a:spLocks/>
            </p:cNvSpPr>
            <p:nvPr/>
          </p:nvSpPr>
          <p:spPr bwMode="auto">
            <a:xfrm>
              <a:off x="2804" y="1409"/>
              <a:ext cx="39" cy="83"/>
            </a:xfrm>
            <a:custGeom>
              <a:avLst/>
              <a:gdLst>
                <a:gd name="T0" fmla="*/ 0 w 249"/>
                <a:gd name="T1" fmla="*/ 0 h 637"/>
                <a:gd name="T2" fmla="*/ 0 w 249"/>
                <a:gd name="T3" fmla="*/ 0 h 637"/>
                <a:gd name="T4" fmla="*/ 0 w 249"/>
                <a:gd name="T5" fmla="*/ 0 h 637"/>
                <a:gd name="T6" fmla="*/ 0 w 249"/>
                <a:gd name="T7" fmla="*/ 0 h 637"/>
                <a:gd name="T8" fmla="*/ 0 w 249"/>
                <a:gd name="T9" fmla="*/ 0 h 637"/>
                <a:gd name="T10" fmla="*/ 0 w 249"/>
                <a:gd name="T11" fmla="*/ 0 h 637"/>
                <a:gd name="T12" fmla="*/ 0 w 249"/>
                <a:gd name="T13" fmla="*/ 0 h 637"/>
                <a:gd name="T14" fmla="*/ 0 w 249"/>
                <a:gd name="T15" fmla="*/ 0 h 637"/>
                <a:gd name="T16" fmla="*/ 0 w 249"/>
                <a:gd name="T17" fmla="*/ 0 h 637"/>
                <a:gd name="T18" fmla="*/ 0 w 249"/>
                <a:gd name="T19" fmla="*/ 0 h 637"/>
                <a:gd name="T20" fmla="*/ 0 w 249"/>
                <a:gd name="T21" fmla="*/ 0 h 637"/>
                <a:gd name="T22" fmla="*/ 0 w 249"/>
                <a:gd name="T23" fmla="*/ 0 h 637"/>
                <a:gd name="T24" fmla="*/ 0 w 249"/>
                <a:gd name="T25" fmla="*/ 0 h 637"/>
                <a:gd name="T26" fmla="*/ 0 w 249"/>
                <a:gd name="T27" fmla="*/ 0 h 637"/>
                <a:gd name="T28" fmla="*/ 0 w 249"/>
                <a:gd name="T29" fmla="*/ 0 h 637"/>
                <a:gd name="T30" fmla="*/ 0 w 249"/>
                <a:gd name="T31" fmla="*/ 0 h 637"/>
                <a:gd name="T32" fmla="*/ 0 w 249"/>
                <a:gd name="T33" fmla="*/ 0 h 637"/>
                <a:gd name="T34" fmla="*/ 0 w 249"/>
                <a:gd name="T35" fmla="*/ 0 h 637"/>
                <a:gd name="T36" fmla="*/ 0 w 249"/>
                <a:gd name="T37" fmla="*/ 0 h 637"/>
                <a:gd name="T38" fmla="*/ 0 w 249"/>
                <a:gd name="T39" fmla="*/ 0 h 637"/>
                <a:gd name="T40" fmla="*/ 0 w 249"/>
                <a:gd name="T41" fmla="*/ 0 h 637"/>
                <a:gd name="T42" fmla="*/ 0 w 249"/>
                <a:gd name="T43" fmla="*/ 0 h 637"/>
                <a:gd name="T44" fmla="*/ 0 w 249"/>
                <a:gd name="T45" fmla="*/ 0 h 6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9"/>
                <a:gd name="T70" fmla="*/ 0 h 637"/>
                <a:gd name="T71" fmla="*/ 249 w 249"/>
                <a:gd name="T72" fmla="*/ 637 h 6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9" h="637">
                  <a:moveTo>
                    <a:pt x="249" y="22"/>
                  </a:moveTo>
                  <a:lnTo>
                    <a:pt x="220" y="97"/>
                  </a:lnTo>
                  <a:lnTo>
                    <a:pt x="192" y="173"/>
                  </a:lnTo>
                  <a:lnTo>
                    <a:pt x="164" y="249"/>
                  </a:lnTo>
                  <a:lnTo>
                    <a:pt x="136" y="326"/>
                  </a:lnTo>
                  <a:lnTo>
                    <a:pt x="108" y="402"/>
                  </a:lnTo>
                  <a:lnTo>
                    <a:pt x="81" y="478"/>
                  </a:lnTo>
                  <a:lnTo>
                    <a:pt x="53" y="554"/>
                  </a:lnTo>
                  <a:lnTo>
                    <a:pt x="25" y="632"/>
                  </a:lnTo>
                  <a:lnTo>
                    <a:pt x="19" y="633"/>
                  </a:lnTo>
                  <a:lnTo>
                    <a:pt x="13" y="634"/>
                  </a:lnTo>
                  <a:lnTo>
                    <a:pt x="5" y="635"/>
                  </a:lnTo>
                  <a:lnTo>
                    <a:pt x="0" y="637"/>
                  </a:lnTo>
                  <a:lnTo>
                    <a:pt x="28" y="557"/>
                  </a:lnTo>
                  <a:lnTo>
                    <a:pt x="58" y="477"/>
                  </a:lnTo>
                  <a:lnTo>
                    <a:pt x="86" y="397"/>
                  </a:lnTo>
                  <a:lnTo>
                    <a:pt x="116" y="318"/>
                  </a:lnTo>
                  <a:lnTo>
                    <a:pt x="144" y="238"/>
                  </a:lnTo>
                  <a:lnTo>
                    <a:pt x="174" y="159"/>
                  </a:lnTo>
                  <a:lnTo>
                    <a:pt x="202" y="79"/>
                  </a:lnTo>
                  <a:lnTo>
                    <a:pt x="232" y="0"/>
                  </a:lnTo>
                  <a:lnTo>
                    <a:pt x="240" y="9"/>
                  </a:lnTo>
                  <a:lnTo>
                    <a:pt x="249" y="22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7" name="Freeform 39"/>
            <p:cNvSpPr>
              <a:spLocks/>
            </p:cNvSpPr>
            <p:nvPr/>
          </p:nvSpPr>
          <p:spPr bwMode="auto">
            <a:xfrm>
              <a:off x="2789" y="1401"/>
              <a:ext cx="44" cy="91"/>
            </a:xfrm>
            <a:custGeom>
              <a:avLst/>
              <a:gdLst>
                <a:gd name="T0" fmla="*/ 0 w 274"/>
                <a:gd name="T1" fmla="*/ 0 h 699"/>
                <a:gd name="T2" fmla="*/ 0 w 274"/>
                <a:gd name="T3" fmla="*/ 0 h 699"/>
                <a:gd name="T4" fmla="*/ 0 w 274"/>
                <a:gd name="T5" fmla="*/ 0 h 699"/>
                <a:gd name="T6" fmla="*/ 0 w 274"/>
                <a:gd name="T7" fmla="*/ 0 h 699"/>
                <a:gd name="T8" fmla="*/ 0 w 274"/>
                <a:gd name="T9" fmla="*/ 0 h 699"/>
                <a:gd name="T10" fmla="*/ 0 w 274"/>
                <a:gd name="T11" fmla="*/ 0 h 699"/>
                <a:gd name="T12" fmla="*/ 0 w 274"/>
                <a:gd name="T13" fmla="*/ 0 h 699"/>
                <a:gd name="T14" fmla="*/ 0 w 274"/>
                <a:gd name="T15" fmla="*/ 0 h 699"/>
                <a:gd name="T16" fmla="*/ 0 w 274"/>
                <a:gd name="T17" fmla="*/ 0 h 699"/>
                <a:gd name="T18" fmla="*/ 0 w 274"/>
                <a:gd name="T19" fmla="*/ 0 h 699"/>
                <a:gd name="T20" fmla="*/ 0 w 274"/>
                <a:gd name="T21" fmla="*/ 0 h 699"/>
                <a:gd name="T22" fmla="*/ 0 w 274"/>
                <a:gd name="T23" fmla="*/ 0 h 699"/>
                <a:gd name="T24" fmla="*/ 0 w 274"/>
                <a:gd name="T25" fmla="*/ 0 h 699"/>
                <a:gd name="T26" fmla="*/ 0 w 274"/>
                <a:gd name="T27" fmla="*/ 0 h 699"/>
                <a:gd name="T28" fmla="*/ 0 w 274"/>
                <a:gd name="T29" fmla="*/ 0 h 699"/>
                <a:gd name="T30" fmla="*/ 0 w 274"/>
                <a:gd name="T31" fmla="*/ 0 h 699"/>
                <a:gd name="T32" fmla="*/ 0 w 274"/>
                <a:gd name="T33" fmla="*/ 0 h 699"/>
                <a:gd name="T34" fmla="*/ 0 w 274"/>
                <a:gd name="T35" fmla="*/ 0 h 699"/>
                <a:gd name="T36" fmla="*/ 0 w 274"/>
                <a:gd name="T37" fmla="*/ 0 h 699"/>
                <a:gd name="T38" fmla="*/ 0 w 274"/>
                <a:gd name="T39" fmla="*/ 0 h 699"/>
                <a:gd name="T40" fmla="*/ 0 w 274"/>
                <a:gd name="T41" fmla="*/ 0 h 6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4"/>
                <a:gd name="T64" fmla="*/ 0 h 699"/>
                <a:gd name="T65" fmla="*/ 274 w 274"/>
                <a:gd name="T66" fmla="*/ 699 h 6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4" h="699">
                  <a:moveTo>
                    <a:pt x="274" y="13"/>
                  </a:moveTo>
                  <a:lnTo>
                    <a:pt x="242" y="98"/>
                  </a:lnTo>
                  <a:lnTo>
                    <a:pt x="211" y="184"/>
                  </a:lnTo>
                  <a:lnTo>
                    <a:pt x="180" y="269"/>
                  </a:lnTo>
                  <a:lnTo>
                    <a:pt x="149" y="355"/>
                  </a:lnTo>
                  <a:lnTo>
                    <a:pt x="116" y="440"/>
                  </a:lnTo>
                  <a:lnTo>
                    <a:pt x="85" y="526"/>
                  </a:lnTo>
                  <a:lnTo>
                    <a:pt x="54" y="612"/>
                  </a:lnTo>
                  <a:lnTo>
                    <a:pt x="24" y="699"/>
                  </a:lnTo>
                  <a:lnTo>
                    <a:pt x="12" y="696"/>
                  </a:lnTo>
                  <a:lnTo>
                    <a:pt x="0" y="695"/>
                  </a:lnTo>
                  <a:lnTo>
                    <a:pt x="31" y="607"/>
                  </a:lnTo>
                  <a:lnTo>
                    <a:pt x="64" y="520"/>
                  </a:lnTo>
                  <a:lnTo>
                    <a:pt x="95" y="434"/>
                  </a:lnTo>
                  <a:lnTo>
                    <a:pt x="127" y="347"/>
                  </a:lnTo>
                  <a:lnTo>
                    <a:pt x="158" y="260"/>
                  </a:lnTo>
                  <a:lnTo>
                    <a:pt x="190" y="173"/>
                  </a:lnTo>
                  <a:lnTo>
                    <a:pt x="222" y="87"/>
                  </a:lnTo>
                  <a:lnTo>
                    <a:pt x="256" y="0"/>
                  </a:lnTo>
                  <a:lnTo>
                    <a:pt x="265" y="5"/>
                  </a:lnTo>
                  <a:lnTo>
                    <a:pt x="274" y="13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8" name="Freeform 40"/>
            <p:cNvSpPr>
              <a:spLocks/>
            </p:cNvSpPr>
            <p:nvPr/>
          </p:nvSpPr>
          <p:spPr bwMode="auto">
            <a:xfrm>
              <a:off x="2777" y="1397"/>
              <a:ext cx="44" cy="92"/>
            </a:xfrm>
            <a:custGeom>
              <a:avLst/>
              <a:gdLst>
                <a:gd name="T0" fmla="*/ 0 w 276"/>
                <a:gd name="T1" fmla="*/ 0 h 707"/>
                <a:gd name="T2" fmla="*/ 0 w 276"/>
                <a:gd name="T3" fmla="*/ 0 h 707"/>
                <a:gd name="T4" fmla="*/ 0 w 276"/>
                <a:gd name="T5" fmla="*/ 0 h 707"/>
                <a:gd name="T6" fmla="*/ 0 w 276"/>
                <a:gd name="T7" fmla="*/ 0 h 707"/>
                <a:gd name="T8" fmla="*/ 0 w 276"/>
                <a:gd name="T9" fmla="*/ 0 h 707"/>
                <a:gd name="T10" fmla="*/ 0 w 276"/>
                <a:gd name="T11" fmla="*/ 0 h 707"/>
                <a:gd name="T12" fmla="*/ 0 w 276"/>
                <a:gd name="T13" fmla="*/ 0 h 707"/>
                <a:gd name="T14" fmla="*/ 0 w 276"/>
                <a:gd name="T15" fmla="*/ 0 h 707"/>
                <a:gd name="T16" fmla="*/ 0 w 276"/>
                <a:gd name="T17" fmla="*/ 0 h 707"/>
                <a:gd name="T18" fmla="*/ 0 w 276"/>
                <a:gd name="T19" fmla="*/ 0 h 707"/>
                <a:gd name="T20" fmla="*/ 0 w 276"/>
                <a:gd name="T21" fmla="*/ 0 h 707"/>
                <a:gd name="T22" fmla="*/ 0 w 276"/>
                <a:gd name="T23" fmla="*/ 0 h 707"/>
                <a:gd name="T24" fmla="*/ 0 w 276"/>
                <a:gd name="T25" fmla="*/ 0 h 707"/>
                <a:gd name="T26" fmla="*/ 0 w 276"/>
                <a:gd name="T27" fmla="*/ 0 h 707"/>
                <a:gd name="T28" fmla="*/ 0 w 276"/>
                <a:gd name="T29" fmla="*/ 0 h 707"/>
                <a:gd name="T30" fmla="*/ 0 w 276"/>
                <a:gd name="T31" fmla="*/ 0 h 707"/>
                <a:gd name="T32" fmla="*/ 0 w 276"/>
                <a:gd name="T33" fmla="*/ 0 h 707"/>
                <a:gd name="T34" fmla="*/ 0 w 276"/>
                <a:gd name="T35" fmla="*/ 0 h 707"/>
                <a:gd name="T36" fmla="*/ 0 w 276"/>
                <a:gd name="T37" fmla="*/ 0 h 707"/>
                <a:gd name="T38" fmla="*/ 0 w 276"/>
                <a:gd name="T39" fmla="*/ 0 h 707"/>
                <a:gd name="T40" fmla="*/ 0 w 276"/>
                <a:gd name="T41" fmla="*/ 0 h 7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707"/>
                <a:gd name="T65" fmla="*/ 276 w 276"/>
                <a:gd name="T66" fmla="*/ 707 h 7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707">
                  <a:moveTo>
                    <a:pt x="276" y="5"/>
                  </a:moveTo>
                  <a:lnTo>
                    <a:pt x="242" y="91"/>
                  </a:lnTo>
                  <a:lnTo>
                    <a:pt x="211" y="179"/>
                  </a:lnTo>
                  <a:lnTo>
                    <a:pt x="178" y="267"/>
                  </a:lnTo>
                  <a:lnTo>
                    <a:pt x="147" y="355"/>
                  </a:lnTo>
                  <a:lnTo>
                    <a:pt x="114" y="442"/>
                  </a:lnTo>
                  <a:lnTo>
                    <a:pt x="82" y="530"/>
                  </a:lnTo>
                  <a:lnTo>
                    <a:pt x="51" y="618"/>
                  </a:lnTo>
                  <a:lnTo>
                    <a:pt x="20" y="707"/>
                  </a:lnTo>
                  <a:lnTo>
                    <a:pt x="10" y="701"/>
                  </a:lnTo>
                  <a:lnTo>
                    <a:pt x="0" y="695"/>
                  </a:lnTo>
                  <a:lnTo>
                    <a:pt x="31" y="608"/>
                  </a:lnTo>
                  <a:lnTo>
                    <a:pt x="63" y="521"/>
                  </a:lnTo>
                  <a:lnTo>
                    <a:pt x="94" y="433"/>
                  </a:lnTo>
                  <a:lnTo>
                    <a:pt x="126" y="347"/>
                  </a:lnTo>
                  <a:lnTo>
                    <a:pt x="157" y="259"/>
                  </a:lnTo>
                  <a:lnTo>
                    <a:pt x="189" y="173"/>
                  </a:lnTo>
                  <a:lnTo>
                    <a:pt x="220" y="86"/>
                  </a:lnTo>
                  <a:lnTo>
                    <a:pt x="253" y="0"/>
                  </a:lnTo>
                  <a:lnTo>
                    <a:pt x="264" y="2"/>
                  </a:lnTo>
                  <a:lnTo>
                    <a:pt x="276" y="5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9" name="Freeform 41"/>
            <p:cNvSpPr>
              <a:spLocks/>
            </p:cNvSpPr>
            <p:nvPr/>
          </p:nvSpPr>
          <p:spPr bwMode="auto">
            <a:xfrm>
              <a:off x="2766" y="1397"/>
              <a:ext cx="41" cy="86"/>
            </a:xfrm>
            <a:custGeom>
              <a:avLst/>
              <a:gdLst>
                <a:gd name="T0" fmla="*/ 0 w 258"/>
                <a:gd name="T1" fmla="*/ 0 h 658"/>
                <a:gd name="T2" fmla="*/ 0 w 258"/>
                <a:gd name="T3" fmla="*/ 0 h 658"/>
                <a:gd name="T4" fmla="*/ 0 w 258"/>
                <a:gd name="T5" fmla="*/ 0 h 658"/>
                <a:gd name="T6" fmla="*/ 0 w 258"/>
                <a:gd name="T7" fmla="*/ 0 h 658"/>
                <a:gd name="T8" fmla="*/ 0 w 258"/>
                <a:gd name="T9" fmla="*/ 0 h 658"/>
                <a:gd name="T10" fmla="*/ 0 w 258"/>
                <a:gd name="T11" fmla="*/ 0 h 658"/>
                <a:gd name="T12" fmla="*/ 0 w 258"/>
                <a:gd name="T13" fmla="*/ 0 h 658"/>
                <a:gd name="T14" fmla="*/ 0 w 258"/>
                <a:gd name="T15" fmla="*/ 0 h 658"/>
                <a:gd name="T16" fmla="*/ 0 w 258"/>
                <a:gd name="T17" fmla="*/ 0 h 658"/>
                <a:gd name="T18" fmla="*/ 0 w 258"/>
                <a:gd name="T19" fmla="*/ 0 h 658"/>
                <a:gd name="T20" fmla="*/ 0 w 258"/>
                <a:gd name="T21" fmla="*/ 0 h 658"/>
                <a:gd name="T22" fmla="*/ 0 w 258"/>
                <a:gd name="T23" fmla="*/ 0 h 658"/>
                <a:gd name="T24" fmla="*/ 0 w 258"/>
                <a:gd name="T25" fmla="*/ 0 h 658"/>
                <a:gd name="T26" fmla="*/ 0 w 258"/>
                <a:gd name="T27" fmla="*/ 0 h 658"/>
                <a:gd name="T28" fmla="*/ 0 w 258"/>
                <a:gd name="T29" fmla="*/ 0 h 658"/>
                <a:gd name="T30" fmla="*/ 0 w 258"/>
                <a:gd name="T31" fmla="*/ 0 h 658"/>
                <a:gd name="T32" fmla="*/ 0 w 258"/>
                <a:gd name="T33" fmla="*/ 0 h 658"/>
                <a:gd name="T34" fmla="*/ 0 w 258"/>
                <a:gd name="T35" fmla="*/ 0 h 658"/>
                <a:gd name="T36" fmla="*/ 0 w 258"/>
                <a:gd name="T37" fmla="*/ 0 h 658"/>
                <a:gd name="T38" fmla="*/ 0 w 258"/>
                <a:gd name="T39" fmla="*/ 0 h 658"/>
                <a:gd name="T40" fmla="*/ 0 w 258"/>
                <a:gd name="T41" fmla="*/ 0 h 6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8"/>
                <a:gd name="T64" fmla="*/ 0 h 658"/>
                <a:gd name="T65" fmla="*/ 258 w 258"/>
                <a:gd name="T66" fmla="*/ 658 h 6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8" h="658">
                  <a:moveTo>
                    <a:pt x="258" y="0"/>
                  </a:moveTo>
                  <a:lnTo>
                    <a:pt x="227" y="81"/>
                  </a:lnTo>
                  <a:lnTo>
                    <a:pt x="198" y="164"/>
                  </a:lnTo>
                  <a:lnTo>
                    <a:pt x="167" y="247"/>
                  </a:lnTo>
                  <a:lnTo>
                    <a:pt x="137" y="329"/>
                  </a:lnTo>
                  <a:lnTo>
                    <a:pt x="106" y="410"/>
                  </a:lnTo>
                  <a:lnTo>
                    <a:pt x="76" y="493"/>
                  </a:lnTo>
                  <a:lnTo>
                    <a:pt x="47" y="576"/>
                  </a:lnTo>
                  <a:lnTo>
                    <a:pt x="17" y="658"/>
                  </a:lnTo>
                  <a:lnTo>
                    <a:pt x="8" y="649"/>
                  </a:lnTo>
                  <a:lnTo>
                    <a:pt x="0" y="640"/>
                  </a:lnTo>
                  <a:lnTo>
                    <a:pt x="29" y="559"/>
                  </a:lnTo>
                  <a:lnTo>
                    <a:pt x="58" y="480"/>
                  </a:lnTo>
                  <a:lnTo>
                    <a:pt x="87" y="400"/>
                  </a:lnTo>
                  <a:lnTo>
                    <a:pt x="116" y="321"/>
                  </a:lnTo>
                  <a:lnTo>
                    <a:pt x="145" y="241"/>
                  </a:lnTo>
                  <a:lnTo>
                    <a:pt x="174" y="163"/>
                  </a:lnTo>
                  <a:lnTo>
                    <a:pt x="203" y="83"/>
                  </a:lnTo>
                  <a:lnTo>
                    <a:pt x="232" y="4"/>
                  </a:lnTo>
                  <a:lnTo>
                    <a:pt x="244" y="1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0" name="Freeform 42"/>
            <p:cNvSpPr>
              <a:spLocks/>
            </p:cNvSpPr>
            <p:nvPr/>
          </p:nvSpPr>
          <p:spPr bwMode="auto">
            <a:xfrm>
              <a:off x="2757" y="1400"/>
              <a:ext cx="34" cy="72"/>
            </a:xfrm>
            <a:custGeom>
              <a:avLst/>
              <a:gdLst>
                <a:gd name="T0" fmla="*/ 0 w 213"/>
                <a:gd name="T1" fmla="*/ 0 h 547"/>
                <a:gd name="T2" fmla="*/ 0 w 213"/>
                <a:gd name="T3" fmla="*/ 0 h 547"/>
                <a:gd name="T4" fmla="*/ 0 w 213"/>
                <a:gd name="T5" fmla="*/ 0 h 547"/>
                <a:gd name="T6" fmla="*/ 0 w 213"/>
                <a:gd name="T7" fmla="*/ 0 h 547"/>
                <a:gd name="T8" fmla="*/ 0 w 213"/>
                <a:gd name="T9" fmla="*/ 0 h 547"/>
                <a:gd name="T10" fmla="*/ 0 w 213"/>
                <a:gd name="T11" fmla="*/ 0 h 547"/>
                <a:gd name="T12" fmla="*/ 0 w 213"/>
                <a:gd name="T13" fmla="*/ 0 h 547"/>
                <a:gd name="T14" fmla="*/ 0 w 213"/>
                <a:gd name="T15" fmla="*/ 0 h 547"/>
                <a:gd name="T16" fmla="*/ 0 w 213"/>
                <a:gd name="T17" fmla="*/ 0 h 547"/>
                <a:gd name="T18" fmla="*/ 0 w 213"/>
                <a:gd name="T19" fmla="*/ 0 h 547"/>
                <a:gd name="T20" fmla="*/ 0 w 213"/>
                <a:gd name="T21" fmla="*/ 0 h 547"/>
                <a:gd name="T22" fmla="*/ 0 w 213"/>
                <a:gd name="T23" fmla="*/ 0 h 547"/>
                <a:gd name="T24" fmla="*/ 0 w 213"/>
                <a:gd name="T25" fmla="*/ 0 h 547"/>
                <a:gd name="T26" fmla="*/ 0 w 213"/>
                <a:gd name="T27" fmla="*/ 0 h 547"/>
                <a:gd name="T28" fmla="*/ 0 w 213"/>
                <a:gd name="T29" fmla="*/ 0 h 547"/>
                <a:gd name="T30" fmla="*/ 0 w 213"/>
                <a:gd name="T31" fmla="*/ 0 h 547"/>
                <a:gd name="T32" fmla="*/ 0 w 213"/>
                <a:gd name="T33" fmla="*/ 0 h 547"/>
                <a:gd name="T34" fmla="*/ 0 w 213"/>
                <a:gd name="T35" fmla="*/ 0 h 547"/>
                <a:gd name="T36" fmla="*/ 0 w 213"/>
                <a:gd name="T37" fmla="*/ 0 h 547"/>
                <a:gd name="T38" fmla="*/ 0 w 213"/>
                <a:gd name="T39" fmla="*/ 0 h 547"/>
                <a:gd name="T40" fmla="*/ 0 w 213"/>
                <a:gd name="T41" fmla="*/ 0 h 547"/>
                <a:gd name="T42" fmla="*/ 0 w 213"/>
                <a:gd name="T43" fmla="*/ 0 h 547"/>
                <a:gd name="T44" fmla="*/ 0 w 213"/>
                <a:gd name="T45" fmla="*/ 0 h 547"/>
                <a:gd name="T46" fmla="*/ 0 w 213"/>
                <a:gd name="T47" fmla="*/ 0 h 547"/>
                <a:gd name="T48" fmla="*/ 0 w 213"/>
                <a:gd name="T49" fmla="*/ 0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3"/>
                <a:gd name="T76" fmla="*/ 0 h 547"/>
                <a:gd name="T77" fmla="*/ 213 w 213"/>
                <a:gd name="T78" fmla="*/ 547 h 5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3" h="547">
                  <a:moveTo>
                    <a:pt x="213" y="0"/>
                  </a:moveTo>
                  <a:lnTo>
                    <a:pt x="187" y="67"/>
                  </a:lnTo>
                  <a:lnTo>
                    <a:pt x="163" y="136"/>
                  </a:lnTo>
                  <a:lnTo>
                    <a:pt x="137" y="204"/>
                  </a:lnTo>
                  <a:lnTo>
                    <a:pt x="112" y="274"/>
                  </a:lnTo>
                  <a:lnTo>
                    <a:pt x="86" y="341"/>
                  </a:lnTo>
                  <a:lnTo>
                    <a:pt x="62" y="409"/>
                  </a:lnTo>
                  <a:lnTo>
                    <a:pt x="36" y="478"/>
                  </a:lnTo>
                  <a:lnTo>
                    <a:pt x="13" y="547"/>
                  </a:lnTo>
                  <a:lnTo>
                    <a:pt x="9" y="538"/>
                  </a:lnTo>
                  <a:lnTo>
                    <a:pt x="5" y="531"/>
                  </a:lnTo>
                  <a:lnTo>
                    <a:pt x="1" y="523"/>
                  </a:lnTo>
                  <a:lnTo>
                    <a:pt x="0" y="516"/>
                  </a:lnTo>
                  <a:lnTo>
                    <a:pt x="22" y="453"/>
                  </a:lnTo>
                  <a:lnTo>
                    <a:pt x="45" y="390"/>
                  </a:lnTo>
                  <a:lnTo>
                    <a:pt x="67" y="327"/>
                  </a:lnTo>
                  <a:lnTo>
                    <a:pt x="90" y="265"/>
                  </a:lnTo>
                  <a:lnTo>
                    <a:pt x="113" y="203"/>
                  </a:lnTo>
                  <a:lnTo>
                    <a:pt x="137" y="141"/>
                  </a:lnTo>
                  <a:lnTo>
                    <a:pt x="160" y="79"/>
                  </a:lnTo>
                  <a:lnTo>
                    <a:pt x="183" y="17"/>
                  </a:lnTo>
                  <a:lnTo>
                    <a:pt x="190" y="10"/>
                  </a:lnTo>
                  <a:lnTo>
                    <a:pt x="196" y="6"/>
                  </a:lnTo>
                  <a:lnTo>
                    <a:pt x="204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1" name="Freeform 43"/>
            <p:cNvSpPr>
              <a:spLocks/>
            </p:cNvSpPr>
            <p:nvPr/>
          </p:nvSpPr>
          <p:spPr bwMode="auto">
            <a:xfrm>
              <a:off x="2754" y="1413"/>
              <a:ext cx="17" cy="38"/>
            </a:xfrm>
            <a:custGeom>
              <a:avLst/>
              <a:gdLst>
                <a:gd name="T0" fmla="*/ 0 w 110"/>
                <a:gd name="T1" fmla="*/ 0 h 296"/>
                <a:gd name="T2" fmla="*/ 0 w 110"/>
                <a:gd name="T3" fmla="*/ 0 h 296"/>
                <a:gd name="T4" fmla="*/ 0 w 110"/>
                <a:gd name="T5" fmla="*/ 0 h 296"/>
                <a:gd name="T6" fmla="*/ 0 w 110"/>
                <a:gd name="T7" fmla="*/ 0 h 296"/>
                <a:gd name="T8" fmla="*/ 0 w 110"/>
                <a:gd name="T9" fmla="*/ 0 h 296"/>
                <a:gd name="T10" fmla="*/ 0 w 110"/>
                <a:gd name="T11" fmla="*/ 0 h 296"/>
                <a:gd name="T12" fmla="*/ 0 w 110"/>
                <a:gd name="T13" fmla="*/ 0 h 296"/>
                <a:gd name="T14" fmla="*/ 0 w 110"/>
                <a:gd name="T15" fmla="*/ 0 h 296"/>
                <a:gd name="T16" fmla="*/ 0 w 110"/>
                <a:gd name="T17" fmla="*/ 0 h 296"/>
                <a:gd name="T18" fmla="*/ 0 w 110"/>
                <a:gd name="T19" fmla="*/ 0 h 296"/>
                <a:gd name="T20" fmla="*/ 0 w 110"/>
                <a:gd name="T21" fmla="*/ 0 h 296"/>
                <a:gd name="T22" fmla="*/ 0 w 110"/>
                <a:gd name="T23" fmla="*/ 0 h 296"/>
                <a:gd name="T24" fmla="*/ 0 w 110"/>
                <a:gd name="T25" fmla="*/ 0 h 296"/>
                <a:gd name="T26" fmla="*/ 0 w 110"/>
                <a:gd name="T27" fmla="*/ 0 h 296"/>
                <a:gd name="T28" fmla="*/ 0 w 110"/>
                <a:gd name="T29" fmla="*/ 0 h 296"/>
                <a:gd name="T30" fmla="*/ 0 w 110"/>
                <a:gd name="T31" fmla="*/ 0 h 296"/>
                <a:gd name="T32" fmla="*/ 0 w 110"/>
                <a:gd name="T33" fmla="*/ 0 h 296"/>
                <a:gd name="T34" fmla="*/ 0 w 110"/>
                <a:gd name="T35" fmla="*/ 0 h 296"/>
                <a:gd name="T36" fmla="*/ 0 w 110"/>
                <a:gd name="T37" fmla="*/ 0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296"/>
                <a:gd name="T59" fmla="*/ 110 w 110"/>
                <a:gd name="T60" fmla="*/ 296 h 2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296">
                  <a:moveTo>
                    <a:pt x="110" y="0"/>
                  </a:moveTo>
                  <a:lnTo>
                    <a:pt x="0" y="296"/>
                  </a:lnTo>
                  <a:lnTo>
                    <a:pt x="0" y="285"/>
                  </a:lnTo>
                  <a:lnTo>
                    <a:pt x="0" y="275"/>
                  </a:lnTo>
                  <a:lnTo>
                    <a:pt x="0" y="263"/>
                  </a:lnTo>
                  <a:lnTo>
                    <a:pt x="1" y="253"/>
                  </a:lnTo>
                  <a:lnTo>
                    <a:pt x="1" y="241"/>
                  </a:lnTo>
                  <a:lnTo>
                    <a:pt x="4" y="229"/>
                  </a:lnTo>
                  <a:lnTo>
                    <a:pt x="5" y="218"/>
                  </a:lnTo>
                  <a:lnTo>
                    <a:pt x="9" y="207"/>
                  </a:lnTo>
                  <a:lnTo>
                    <a:pt x="59" y="73"/>
                  </a:lnTo>
                  <a:lnTo>
                    <a:pt x="63" y="62"/>
                  </a:lnTo>
                  <a:lnTo>
                    <a:pt x="70" y="53"/>
                  </a:lnTo>
                  <a:lnTo>
                    <a:pt x="75" y="42"/>
                  </a:lnTo>
                  <a:lnTo>
                    <a:pt x="83" y="34"/>
                  </a:lnTo>
                  <a:lnTo>
                    <a:pt x="88" y="24"/>
                  </a:lnTo>
                  <a:lnTo>
                    <a:pt x="94" y="15"/>
                  </a:lnTo>
                  <a:lnTo>
                    <a:pt x="102" y="7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2" name="Freeform 44"/>
            <p:cNvSpPr>
              <a:spLocks/>
            </p:cNvSpPr>
            <p:nvPr/>
          </p:nvSpPr>
          <p:spPr bwMode="auto">
            <a:xfrm>
              <a:off x="2754" y="1397"/>
              <a:ext cx="99" cy="95"/>
            </a:xfrm>
            <a:custGeom>
              <a:avLst/>
              <a:gdLst>
                <a:gd name="T0" fmla="*/ 0 w 621"/>
                <a:gd name="T1" fmla="*/ 0 h 729"/>
                <a:gd name="T2" fmla="*/ 0 w 621"/>
                <a:gd name="T3" fmla="*/ 0 h 729"/>
                <a:gd name="T4" fmla="*/ 0 w 621"/>
                <a:gd name="T5" fmla="*/ 0 h 729"/>
                <a:gd name="T6" fmla="*/ 0 w 621"/>
                <a:gd name="T7" fmla="*/ 0 h 729"/>
                <a:gd name="T8" fmla="*/ 0 w 621"/>
                <a:gd name="T9" fmla="*/ 0 h 729"/>
                <a:gd name="T10" fmla="*/ 0 w 621"/>
                <a:gd name="T11" fmla="*/ 0 h 729"/>
                <a:gd name="T12" fmla="*/ 0 w 621"/>
                <a:gd name="T13" fmla="*/ 0 h 729"/>
                <a:gd name="T14" fmla="*/ 0 w 621"/>
                <a:gd name="T15" fmla="*/ 0 h 729"/>
                <a:gd name="T16" fmla="*/ 0 w 621"/>
                <a:gd name="T17" fmla="*/ 0 h 729"/>
                <a:gd name="T18" fmla="*/ 0 w 621"/>
                <a:gd name="T19" fmla="*/ 0 h 729"/>
                <a:gd name="T20" fmla="*/ 0 w 621"/>
                <a:gd name="T21" fmla="*/ 0 h 729"/>
                <a:gd name="T22" fmla="*/ 0 w 621"/>
                <a:gd name="T23" fmla="*/ 0 h 729"/>
                <a:gd name="T24" fmla="*/ 0 w 621"/>
                <a:gd name="T25" fmla="*/ 0 h 729"/>
                <a:gd name="T26" fmla="*/ 0 w 621"/>
                <a:gd name="T27" fmla="*/ 0 h 729"/>
                <a:gd name="T28" fmla="*/ 0 w 621"/>
                <a:gd name="T29" fmla="*/ 0 h 729"/>
                <a:gd name="T30" fmla="*/ 0 w 621"/>
                <a:gd name="T31" fmla="*/ 0 h 729"/>
                <a:gd name="T32" fmla="*/ 0 w 621"/>
                <a:gd name="T33" fmla="*/ 0 h 729"/>
                <a:gd name="T34" fmla="*/ 0 w 621"/>
                <a:gd name="T35" fmla="*/ 0 h 729"/>
                <a:gd name="T36" fmla="*/ 0 w 621"/>
                <a:gd name="T37" fmla="*/ 0 h 729"/>
                <a:gd name="T38" fmla="*/ 0 w 621"/>
                <a:gd name="T39" fmla="*/ 0 h 729"/>
                <a:gd name="T40" fmla="*/ 0 w 621"/>
                <a:gd name="T41" fmla="*/ 0 h 729"/>
                <a:gd name="T42" fmla="*/ 0 w 621"/>
                <a:gd name="T43" fmla="*/ 0 h 729"/>
                <a:gd name="T44" fmla="*/ 0 w 621"/>
                <a:gd name="T45" fmla="*/ 0 h 729"/>
                <a:gd name="T46" fmla="*/ 0 w 621"/>
                <a:gd name="T47" fmla="*/ 0 h 729"/>
                <a:gd name="T48" fmla="*/ 0 w 621"/>
                <a:gd name="T49" fmla="*/ 0 h 729"/>
                <a:gd name="T50" fmla="*/ 0 w 621"/>
                <a:gd name="T51" fmla="*/ 0 h 729"/>
                <a:gd name="T52" fmla="*/ 0 w 621"/>
                <a:gd name="T53" fmla="*/ 0 h 729"/>
                <a:gd name="T54" fmla="*/ 0 w 621"/>
                <a:gd name="T55" fmla="*/ 0 h 729"/>
                <a:gd name="T56" fmla="*/ 0 w 621"/>
                <a:gd name="T57" fmla="*/ 0 h 729"/>
                <a:gd name="T58" fmla="*/ 0 w 621"/>
                <a:gd name="T59" fmla="*/ 0 h 729"/>
                <a:gd name="T60" fmla="*/ 0 w 621"/>
                <a:gd name="T61" fmla="*/ 0 h 729"/>
                <a:gd name="T62" fmla="*/ 0 w 621"/>
                <a:gd name="T63" fmla="*/ 0 h 729"/>
                <a:gd name="T64" fmla="*/ 0 w 621"/>
                <a:gd name="T65" fmla="*/ 0 h 7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1"/>
                <a:gd name="T100" fmla="*/ 0 h 729"/>
                <a:gd name="T101" fmla="*/ 621 w 621"/>
                <a:gd name="T102" fmla="*/ 729 h 7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1" h="729">
                  <a:moveTo>
                    <a:pt x="440" y="15"/>
                  </a:moveTo>
                  <a:lnTo>
                    <a:pt x="493" y="41"/>
                  </a:lnTo>
                  <a:lnTo>
                    <a:pt x="538" y="81"/>
                  </a:lnTo>
                  <a:lnTo>
                    <a:pt x="574" y="130"/>
                  </a:lnTo>
                  <a:lnTo>
                    <a:pt x="602" y="190"/>
                  </a:lnTo>
                  <a:lnTo>
                    <a:pt x="617" y="254"/>
                  </a:lnTo>
                  <a:lnTo>
                    <a:pt x="621" y="323"/>
                  </a:lnTo>
                  <a:lnTo>
                    <a:pt x="613" y="395"/>
                  </a:lnTo>
                  <a:lnTo>
                    <a:pt x="595" y="469"/>
                  </a:lnTo>
                  <a:lnTo>
                    <a:pt x="561" y="536"/>
                  </a:lnTo>
                  <a:lnTo>
                    <a:pt x="521" y="596"/>
                  </a:lnTo>
                  <a:lnTo>
                    <a:pt x="472" y="645"/>
                  </a:lnTo>
                  <a:lnTo>
                    <a:pt x="419" y="685"/>
                  </a:lnTo>
                  <a:lnTo>
                    <a:pt x="361" y="713"/>
                  </a:lnTo>
                  <a:lnTo>
                    <a:pt x="302" y="728"/>
                  </a:lnTo>
                  <a:lnTo>
                    <a:pt x="241" y="729"/>
                  </a:lnTo>
                  <a:lnTo>
                    <a:pt x="183" y="716"/>
                  </a:lnTo>
                  <a:lnTo>
                    <a:pt x="128" y="687"/>
                  </a:lnTo>
                  <a:lnTo>
                    <a:pt x="83" y="647"/>
                  </a:lnTo>
                  <a:lnTo>
                    <a:pt x="46" y="596"/>
                  </a:lnTo>
                  <a:lnTo>
                    <a:pt x="21" y="540"/>
                  </a:lnTo>
                  <a:lnTo>
                    <a:pt x="4" y="474"/>
                  </a:lnTo>
                  <a:lnTo>
                    <a:pt x="0" y="405"/>
                  </a:lnTo>
                  <a:lnTo>
                    <a:pt x="8" y="333"/>
                  </a:lnTo>
                  <a:lnTo>
                    <a:pt x="28" y="262"/>
                  </a:lnTo>
                  <a:lnTo>
                    <a:pt x="58" y="192"/>
                  </a:lnTo>
                  <a:lnTo>
                    <a:pt x="99" y="133"/>
                  </a:lnTo>
                  <a:lnTo>
                    <a:pt x="147" y="83"/>
                  </a:lnTo>
                  <a:lnTo>
                    <a:pt x="201" y="44"/>
                  </a:lnTo>
                  <a:lnTo>
                    <a:pt x="258" y="15"/>
                  </a:lnTo>
                  <a:lnTo>
                    <a:pt x="319" y="1"/>
                  </a:lnTo>
                  <a:lnTo>
                    <a:pt x="379" y="0"/>
                  </a:lnTo>
                  <a:lnTo>
                    <a:pt x="440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3" name="Freeform 45"/>
            <p:cNvSpPr>
              <a:spLocks/>
            </p:cNvSpPr>
            <p:nvPr/>
          </p:nvSpPr>
          <p:spPr bwMode="auto">
            <a:xfrm>
              <a:off x="2892" y="1355"/>
              <a:ext cx="35" cy="40"/>
            </a:xfrm>
            <a:custGeom>
              <a:avLst/>
              <a:gdLst>
                <a:gd name="T0" fmla="*/ 0 w 220"/>
                <a:gd name="T1" fmla="*/ 0 h 304"/>
                <a:gd name="T2" fmla="*/ 0 w 220"/>
                <a:gd name="T3" fmla="*/ 0 h 304"/>
                <a:gd name="T4" fmla="*/ 0 w 220"/>
                <a:gd name="T5" fmla="*/ 0 h 304"/>
                <a:gd name="T6" fmla="*/ 0 w 220"/>
                <a:gd name="T7" fmla="*/ 0 h 304"/>
                <a:gd name="T8" fmla="*/ 0 w 220"/>
                <a:gd name="T9" fmla="*/ 0 h 304"/>
                <a:gd name="T10" fmla="*/ 0 w 220"/>
                <a:gd name="T11" fmla="*/ 0 h 304"/>
                <a:gd name="T12" fmla="*/ 0 w 220"/>
                <a:gd name="T13" fmla="*/ 0 h 304"/>
                <a:gd name="T14" fmla="*/ 0 w 220"/>
                <a:gd name="T15" fmla="*/ 0 h 304"/>
                <a:gd name="T16" fmla="*/ 0 w 220"/>
                <a:gd name="T17" fmla="*/ 0 h 304"/>
                <a:gd name="T18" fmla="*/ 0 w 220"/>
                <a:gd name="T19" fmla="*/ 0 h 304"/>
                <a:gd name="T20" fmla="*/ 0 w 220"/>
                <a:gd name="T21" fmla="*/ 0 h 304"/>
                <a:gd name="T22" fmla="*/ 0 w 220"/>
                <a:gd name="T23" fmla="*/ 0 h 304"/>
                <a:gd name="T24" fmla="*/ 0 w 220"/>
                <a:gd name="T25" fmla="*/ 0 h 304"/>
                <a:gd name="T26" fmla="*/ 0 w 220"/>
                <a:gd name="T27" fmla="*/ 0 h 304"/>
                <a:gd name="T28" fmla="*/ 0 w 220"/>
                <a:gd name="T29" fmla="*/ 0 h 304"/>
                <a:gd name="T30" fmla="*/ 0 w 220"/>
                <a:gd name="T31" fmla="*/ 0 h 304"/>
                <a:gd name="T32" fmla="*/ 0 w 220"/>
                <a:gd name="T33" fmla="*/ 0 h 304"/>
                <a:gd name="T34" fmla="*/ 0 w 220"/>
                <a:gd name="T35" fmla="*/ 0 h 304"/>
                <a:gd name="T36" fmla="*/ 0 w 220"/>
                <a:gd name="T37" fmla="*/ 0 h 304"/>
                <a:gd name="T38" fmla="*/ 0 w 220"/>
                <a:gd name="T39" fmla="*/ 0 h 304"/>
                <a:gd name="T40" fmla="*/ 0 w 220"/>
                <a:gd name="T41" fmla="*/ 0 h 304"/>
                <a:gd name="T42" fmla="*/ 0 w 220"/>
                <a:gd name="T43" fmla="*/ 0 h 304"/>
                <a:gd name="T44" fmla="*/ 0 w 220"/>
                <a:gd name="T45" fmla="*/ 0 h 304"/>
                <a:gd name="T46" fmla="*/ 0 w 220"/>
                <a:gd name="T47" fmla="*/ 0 h 304"/>
                <a:gd name="T48" fmla="*/ 0 w 220"/>
                <a:gd name="T49" fmla="*/ 0 h 304"/>
                <a:gd name="T50" fmla="*/ 0 w 220"/>
                <a:gd name="T51" fmla="*/ 0 h 304"/>
                <a:gd name="T52" fmla="*/ 0 w 220"/>
                <a:gd name="T53" fmla="*/ 0 h 304"/>
                <a:gd name="T54" fmla="*/ 0 w 220"/>
                <a:gd name="T55" fmla="*/ 0 h 304"/>
                <a:gd name="T56" fmla="*/ 0 w 220"/>
                <a:gd name="T57" fmla="*/ 0 h 304"/>
                <a:gd name="T58" fmla="*/ 0 w 220"/>
                <a:gd name="T59" fmla="*/ 0 h 304"/>
                <a:gd name="T60" fmla="*/ 0 w 220"/>
                <a:gd name="T61" fmla="*/ 0 h 304"/>
                <a:gd name="T62" fmla="*/ 0 w 220"/>
                <a:gd name="T63" fmla="*/ 0 h 304"/>
                <a:gd name="T64" fmla="*/ 0 w 220"/>
                <a:gd name="T65" fmla="*/ 0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304"/>
                <a:gd name="T101" fmla="*/ 220 w 220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304">
                  <a:moveTo>
                    <a:pt x="141" y="1"/>
                  </a:moveTo>
                  <a:lnTo>
                    <a:pt x="160" y="8"/>
                  </a:lnTo>
                  <a:lnTo>
                    <a:pt x="178" y="20"/>
                  </a:lnTo>
                  <a:lnTo>
                    <a:pt x="194" y="39"/>
                  </a:lnTo>
                  <a:lnTo>
                    <a:pt x="207" y="60"/>
                  </a:lnTo>
                  <a:lnTo>
                    <a:pt x="215" y="85"/>
                  </a:lnTo>
                  <a:lnTo>
                    <a:pt x="220" y="113"/>
                  </a:lnTo>
                  <a:lnTo>
                    <a:pt x="220" y="143"/>
                  </a:lnTo>
                  <a:lnTo>
                    <a:pt x="217" y="174"/>
                  </a:lnTo>
                  <a:lnTo>
                    <a:pt x="208" y="204"/>
                  </a:lnTo>
                  <a:lnTo>
                    <a:pt x="197" y="231"/>
                  </a:lnTo>
                  <a:lnTo>
                    <a:pt x="181" y="254"/>
                  </a:lnTo>
                  <a:lnTo>
                    <a:pt x="164" y="275"/>
                  </a:lnTo>
                  <a:lnTo>
                    <a:pt x="144" y="289"/>
                  </a:lnTo>
                  <a:lnTo>
                    <a:pt x="124" y="299"/>
                  </a:lnTo>
                  <a:lnTo>
                    <a:pt x="102" y="304"/>
                  </a:lnTo>
                  <a:lnTo>
                    <a:pt x="82" y="304"/>
                  </a:lnTo>
                  <a:lnTo>
                    <a:pt x="60" y="297"/>
                  </a:lnTo>
                  <a:lnTo>
                    <a:pt x="42" y="284"/>
                  </a:lnTo>
                  <a:lnTo>
                    <a:pt x="26" y="266"/>
                  </a:lnTo>
                  <a:lnTo>
                    <a:pt x="15" y="245"/>
                  </a:lnTo>
                  <a:lnTo>
                    <a:pt x="5" y="219"/>
                  </a:lnTo>
                  <a:lnTo>
                    <a:pt x="0" y="192"/>
                  </a:lnTo>
                  <a:lnTo>
                    <a:pt x="0" y="161"/>
                  </a:lnTo>
                  <a:lnTo>
                    <a:pt x="5" y="131"/>
                  </a:lnTo>
                  <a:lnTo>
                    <a:pt x="13" y="100"/>
                  </a:lnTo>
                  <a:lnTo>
                    <a:pt x="25" y="73"/>
                  </a:lnTo>
                  <a:lnTo>
                    <a:pt x="39" y="50"/>
                  </a:lnTo>
                  <a:lnTo>
                    <a:pt x="57" y="31"/>
                  </a:lnTo>
                  <a:lnTo>
                    <a:pt x="75" y="15"/>
                  </a:lnTo>
                  <a:lnTo>
                    <a:pt x="97" y="5"/>
                  </a:lnTo>
                  <a:lnTo>
                    <a:pt x="118" y="0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4" name="Freeform 46"/>
            <p:cNvSpPr>
              <a:spLocks/>
            </p:cNvSpPr>
            <p:nvPr/>
          </p:nvSpPr>
          <p:spPr bwMode="auto">
            <a:xfrm>
              <a:off x="2897" y="1361"/>
              <a:ext cx="25" cy="28"/>
            </a:xfrm>
            <a:custGeom>
              <a:avLst/>
              <a:gdLst>
                <a:gd name="T0" fmla="*/ 0 w 157"/>
                <a:gd name="T1" fmla="*/ 0 h 218"/>
                <a:gd name="T2" fmla="*/ 0 w 157"/>
                <a:gd name="T3" fmla="*/ 0 h 218"/>
                <a:gd name="T4" fmla="*/ 0 w 157"/>
                <a:gd name="T5" fmla="*/ 0 h 218"/>
                <a:gd name="T6" fmla="*/ 0 w 157"/>
                <a:gd name="T7" fmla="*/ 0 h 218"/>
                <a:gd name="T8" fmla="*/ 0 w 157"/>
                <a:gd name="T9" fmla="*/ 0 h 218"/>
                <a:gd name="T10" fmla="*/ 0 w 157"/>
                <a:gd name="T11" fmla="*/ 0 h 218"/>
                <a:gd name="T12" fmla="*/ 0 w 157"/>
                <a:gd name="T13" fmla="*/ 0 h 218"/>
                <a:gd name="T14" fmla="*/ 0 w 157"/>
                <a:gd name="T15" fmla="*/ 0 h 218"/>
                <a:gd name="T16" fmla="*/ 0 w 157"/>
                <a:gd name="T17" fmla="*/ 0 h 218"/>
                <a:gd name="T18" fmla="*/ 0 w 157"/>
                <a:gd name="T19" fmla="*/ 0 h 218"/>
                <a:gd name="T20" fmla="*/ 0 w 157"/>
                <a:gd name="T21" fmla="*/ 0 h 218"/>
                <a:gd name="T22" fmla="*/ 0 w 157"/>
                <a:gd name="T23" fmla="*/ 0 h 218"/>
                <a:gd name="T24" fmla="*/ 0 w 157"/>
                <a:gd name="T25" fmla="*/ 0 h 218"/>
                <a:gd name="T26" fmla="*/ 0 w 157"/>
                <a:gd name="T27" fmla="*/ 0 h 218"/>
                <a:gd name="T28" fmla="*/ 0 w 157"/>
                <a:gd name="T29" fmla="*/ 0 h 218"/>
                <a:gd name="T30" fmla="*/ 0 w 157"/>
                <a:gd name="T31" fmla="*/ 0 h 218"/>
                <a:gd name="T32" fmla="*/ 0 w 157"/>
                <a:gd name="T33" fmla="*/ 0 h 218"/>
                <a:gd name="T34" fmla="*/ 0 w 157"/>
                <a:gd name="T35" fmla="*/ 0 h 218"/>
                <a:gd name="T36" fmla="*/ 0 w 157"/>
                <a:gd name="T37" fmla="*/ 0 h 218"/>
                <a:gd name="T38" fmla="*/ 0 w 157"/>
                <a:gd name="T39" fmla="*/ 0 h 218"/>
                <a:gd name="T40" fmla="*/ 0 w 157"/>
                <a:gd name="T41" fmla="*/ 0 h 218"/>
                <a:gd name="T42" fmla="*/ 0 w 157"/>
                <a:gd name="T43" fmla="*/ 0 h 218"/>
                <a:gd name="T44" fmla="*/ 0 w 157"/>
                <a:gd name="T45" fmla="*/ 0 h 218"/>
                <a:gd name="T46" fmla="*/ 0 w 157"/>
                <a:gd name="T47" fmla="*/ 0 h 218"/>
                <a:gd name="T48" fmla="*/ 0 w 157"/>
                <a:gd name="T49" fmla="*/ 0 h 218"/>
                <a:gd name="T50" fmla="*/ 0 w 157"/>
                <a:gd name="T51" fmla="*/ 0 h 218"/>
                <a:gd name="T52" fmla="*/ 0 w 157"/>
                <a:gd name="T53" fmla="*/ 0 h 218"/>
                <a:gd name="T54" fmla="*/ 0 w 157"/>
                <a:gd name="T55" fmla="*/ 0 h 218"/>
                <a:gd name="T56" fmla="*/ 0 w 157"/>
                <a:gd name="T57" fmla="*/ 0 h 218"/>
                <a:gd name="T58" fmla="*/ 0 w 157"/>
                <a:gd name="T59" fmla="*/ 0 h 218"/>
                <a:gd name="T60" fmla="*/ 0 w 157"/>
                <a:gd name="T61" fmla="*/ 0 h 218"/>
                <a:gd name="T62" fmla="*/ 0 w 157"/>
                <a:gd name="T63" fmla="*/ 0 h 218"/>
                <a:gd name="T64" fmla="*/ 0 w 157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218"/>
                <a:gd name="T101" fmla="*/ 157 w 157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218">
                  <a:moveTo>
                    <a:pt x="102" y="1"/>
                  </a:moveTo>
                  <a:lnTo>
                    <a:pt x="115" y="5"/>
                  </a:lnTo>
                  <a:lnTo>
                    <a:pt x="128" y="14"/>
                  </a:lnTo>
                  <a:lnTo>
                    <a:pt x="138" y="27"/>
                  </a:lnTo>
                  <a:lnTo>
                    <a:pt x="147" y="44"/>
                  </a:lnTo>
                  <a:lnTo>
                    <a:pt x="153" y="60"/>
                  </a:lnTo>
                  <a:lnTo>
                    <a:pt x="157" y="81"/>
                  </a:lnTo>
                  <a:lnTo>
                    <a:pt x="157" y="102"/>
                  </a:lnTo>
                  <a:lnTo>
                    <a:pt x="155" y="125"/>
                  </a:lnTo>
                  <a:lnTo>
                    <a:pt x="147" y="146"/>
                  </a:lnTo>
                  <a:lnTo>
                    <a:pt x="140" y="165"/>
                  </a:lnTo>
                  <a:lnTo>
                    <a:pt x="129" y="180"/>
                  </a:lnTo>
                  <a:lnTo>
                    <a:pt x="118" y="196"/>
                  </a:lnTo>
                  <a:lnTo>
                    <a:pt x="104" y="206"/>
                  </a:lnTo>
                  <a:lnTo>
                    <a:pt x="89" y="214"/>
                  </a:lnTo>
                  <a:lnTo>
                    <a:pt x="74" y="218"/>
                  </a:lnTo>
                  <a:lnTo>
                    <a:pt x="58" y="218"/>
                  </a:lnTo>
                  <a:lnTo>
                    <a:pt x="42" y="211"/>
                  </a:lnTo>
                  <a:lnTo>
                    <a:pt x="29" y="202"/>
                  </a:lnTo>
                  <a:lnTo>
                    <a:pt x="17" y="189"/>
                  </a:lnTo>
                  <a:lnTo>
                    <a:pt x="11" y="175"/>
                  </a:lnTo>
                  <a:lnTo>
                    <a:pt x="3" y="156"/>
                  </a:lnTo>
                  <a:lnTo>
                    <a:pt x="0" y="138"/>
                  </a:lnTo>
                  <a:lnTo>
                    <a:pt x="0" y="116"/>
                  </a:lnTo>
                  <a:lnTo>
                    <a:pt x="4" y="95"/>
                  </a:lnTo>
                  <a:lnTo>
                    <a:pt x="8" y="72"/>
                  </a:lnTo>
                  <a:lnTo>
                    <a:pt x="17" y="53"/>
                  </a:lnTo>
                  <a:lnTo>
                    <a:pt x="27" y="35"/>
                  </a:lnTo>
                  <a:lnTo>
                    <a:pt x="42" y="22"/>
                  </a:lnTo>
                  <a:lnTo>
                    <a:pt x="55" y="10"/>
                  </a:lnTo>
                  <a:lnTo>
                    <a:pt x="70" y="4"/>
                  </a:lnTo>
                  <a:lnTo>
                    <a:pt x="86" y="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5" name="Freeform 47"/>
            <p:cNvSpPr>
              <a:spLocks/>
            </p:cNvSpPr>
            <p:nvPr/>
          </p:nvSpPr>
          <p:spPr bwMode="auto">
            <a:xfrm>
              <a:off x="2912" y="1365"/>
              <a:ext cx="17" cy="22"/>
            </a:xfrm>
            <a:custGeom>
              <a:avLst/>
              <a:gdLst>
                <a:gd name="T0" fmla="*/ 0 w 111"/>
                <a:gd name="T1" fmla="*/ 0 h 167"/>
                <a:gd name="T2" fmla="*/ 0 w 111"/>
                <a:gd name="T3" fmla="*/ 0 h 167"/>
                <a:gd name="T4" fmla="*/ 0 w 111"/>
                <a:gd name="T5" fmla="*/ 0 h 167"/>
                <a:gd name="T6" fmla="*/ 0 w 111"/>
                <a:gd name="T7" fmla="*/ 0 h 167"/>
                <a:gd name="T8" fmla="*/ 0 w 111"/>
                <a:gd name="T9" fmla="*/ 0 h 167"/>
                <a:gd name="T10" fmla="*/ 0 w 111"/>
                <a:gd name="T11" fmla="*/ 0 h 167"/>
                <a:gd name="T12" fmla="*/ 0 w 111"/>
                <a:gd name="T13" fmla="*/ 0 h 167"/>
                <a:gd name="T14" fmla="*/ 0 w 111"/>
                <a:gd name="T15" fmla="*/ 0 h 167"/>
                <a:gd name="T16" fmla="*/ 0 w 111"/>
                <a:gd name="T17" fmla="*/ 0 h 167"/>
                <a:gd name="T18" fmla="*/ 0 w 111"/>
                <a:gd name="T19" fmla="*/ 0 h 167"/>
                <a:gd name="T20" fmla="*/ 0 w 111"/>
                <a:gd name="T21" fmla="*/ 0 h 167"/>
                <a:gd name="T22" fmla="*/ 0 w 111"/>
                <a:gd name="T23" fmla="*/ 0 h 167"/>
                <a:gd name="T24" fmla="*/ 0 w 111"/>
                <a:gd name="T25" fmla="*/ 0 h 167"/>
                <a:gd name="T26" fmla="*/ 0 w 111"/>
                <a:gd name="T27" fmla="*/ 0 h 167"/>
                <a:gd name="T28" fmla="*/ 0 w 111"/>
                <a:gd name="T29" fmla="*/ 0 h 167"/>
                <a:gd name="T30" fmla="*/ 0 w 111"/>
                <a:gd name="T31" fmla="*/ 0 h 167"/>
                <a:gd name="T32" fmla="*/ 0 w 111"/>
                <a:gd name="T33" fmla="*/ 0 h 167"/>
                <a:gd name="T34" fmla="*/ 0 w 111"/>
                <a:gd name="T35" fmla="*/ 0 h 167"/>
                <a:gd name="T36" fmla="*/ 0 w 111"/>
                <a:gd name="T37" fmla="*/ 0 h 167"/>
                <a:gd name="T38" fmla="*/ 0 w 111"/>
                <a:gd name="T39" fmla="*/ 0 h 167"/>
                <a:gd name="T40" fmla="*/ 0 w 111"/>
                <a:gd name="T41" fmla="*/ 0 h 167"/>
                <a:gd name="T42" fmla="*/ 0 w 111"/>
                <a:gd name="T43" fmla="*/ 0 h 167"/>
                <a:gd name="T44" fmla="*/ 0 w 111"/>
                <a:gd name="T45" fmla="*/ 0 h 167"/>
                <a:gd name="T46" fmla="*/ 0 w 111"/>
                <a:gd name="T47" fmla="*/ 0 h 167"/>
                <a:gd name="T48" fmla="*/ 0 w 111"/>
                <a:gd name="T49" fmla="*/ 0 h 167"/>
                <a:gd name="T50" fmla="*/ 0 w 111"/>
                <a:gd name="T51" fmla="*/ 0 h 167"/>
                <a:gd name="T52" fmla="*/ 0 w 111"/>
                <a:gd name="T53" fmla="*/ 0 h 167"/>
                <a:gd name="T54" fmla="*/ 0 w 111"/>
                <a:gd name="T55" fmla="*/ 0 h 167"/>
                <a:gd name="T56" fmla="*/ 0 w 111"/>
                <a:gd name="T57" fmla="*/ 0 h 167"/>
                <a:gd name="T58" fmla="*/ 0 w 111"/>
                <a:gd name="T59" fmla="*/ 0 h 167"/>
                <a:gd name="T60" fmla="*/ 0 w 111"/>
                <a:gd name="T61" fmla="*/ 0 h 167"/>
                <a:gd name="T62" fmla="*/ 0 w 111"/>
                <a:gd name="T63" fmla="*/ 0 h 167"/>
                <a:gd name="T64" fmla="*/ 0 w 111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"/>
                <a:gd name="T100" fmla="*/ 0 h 167"/>
                <a:gd name="T101" fmla="*/ 111 w 111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" h="167">
                  <a:moveTo>
                    <a:pt x="73" y="1"/>
                  </a:moveTo>
                  <a:lnTo>
                    <a:pt x="82" y="4"/>
                  </a:lnTo>
                  <a:lnTo>
                    <a:pt x="91" y="10"/>
                  </a:lnTo>
                  <a:lnTo>
                    <a:pt x="98" y="19"/>
                  </a:lnTo>
                  <a:lnTo>
                    <a:pt x="105" y="32"/>
                  </a:lnTo>
                  <a:lnTo>
                    <a:pt x="109" y="45"/>
                  </a:lnTo>
                  <a:lnTo>
                    <a:pt x="111" y="60"/>
                  </a:lnTo>
                  <a:lnTo>
                    <a:pt x="111" y="77"/>
                  </a:lnTo>
                  <a:lnTo>
                    <a:pt x="110" y="95"/>
                  </a:lnTo>
                  <a:lnTo>
                    <a:pt x="105" y="109"/>
                  </a:lnTo>
                  <a:lnTo>
                    <a:pt x="98" y="125"/>
                  </a:lnTo>
                  <a:lnTo>
                    <a:pt x="89" y="138"/>
                  </a:lnTo>
                  <a:lnTo>
                    <a:pt x="82" y="151"/>
                  </a:lnTo>
                  <a:lnTo>
                    <a:pt x="71" y="158"/>
                  </a:lnTo>
                  <a:lnTo>
                    <a:pt x="61" y="165"/>
                  </a:lnTo>
                  <a:lnTo>
                    <a:pt x="51" y="167"/>
                  </a:lnTo>
                  <a:lnTo>
                    <a:pt x="40" y="167"/>
                  </a:lnTo>
                  <a:lnTo>
                    <a:pt x="29" y="164"/>
                  </a:lnTo>
                  <a:lnTo>
                    <a:pt x="21" y="156"/>
                  </a:lnTo>
                  <a:lnTo>
                    <a:pt x="13" y="146"/>
                  </a:lnTo>
                  <a:lnTo>
                    <a:pt x="8" y="135"/>
                  </a:lnTo>
                  <a:lnTo>
                    <a:pt x="3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3" y="73"/>
                  </a:lnTo>
                  <a:lnTo>
                    <a:pt x="7" y="55"/>
                  </a:lnTo>
                  <a:lnTo>
                    <a:pt x="13" y="41"/>
                  </a:lnTo>
                  <a:lnTo>
                    <a:pt x="21" y="28"/>
                  </a:lnTo>
                  <a:lnTo>
                    <a:pt x="30" y="18"/>
                  </a:lnTo>
                  <a:lnTo>
                    <a:pt x="39" y="9"/>
                  </a:lnTo>
                  <a:lnTo>
                    <a:pt x="51" y="4"/>
                  </a:lnTo>
                  <a:lnTo>
                    <a:pt x="61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6" name="Freeform 48"/>
            <p:cNvSpPr>
              <a:spLocks/>
            </p:cNvSpPr>
            <p:nvPr/>
          </p:nvSpPr>
          <p:spPr bwMode="auto">
            <a:xfrm>
              <a:off x="2897" y="1406"/>
              <a:ext cx="28" cy="32"/>
            </a:xfrm>
            <a:custGeom>
              <a:avLst/>
              <a:gdLst>
                <a:gd name="T0" fmla="*/ 0 w 178"/>
                <a:gd name="T1" fmla="*/ 0 h 248"/>
                <a:gd name="T2" fmla="*/ 0 w 178"/>
                <a:gd name="T3" fmla="*/ 0 h 248"/>
                <a:gd name="T4" fmla="*/ 0 w 178"/>
                <a:gd name="T5" fmla="*/ 0 h 248"/>
                <a:gd name="T6" fmla="*/ 0 w 178"/>
                <a:gd name="T7" fmla="*/ 0 h 248"/>
                <a:gd name="T8" fmla="*/ 0 w 178"/>
                <a:gd name="T9" fmla="*/ 0 h 248"/>
                <a:gd name="T10" fmla="*/ 0 w 178"/>
                <a:gd name="T11" fmla="*/ 0 h 248"/>
                <a:gd name="T12" fmla="*/ 0 w 178"/>
                <a:gd name="T13" fmla="*/ 0 h 248"/>
                <a:gd name="T14" fmla="*/ 0 w 178"/>
                <a:gd name="T15" fmla="*/ 0 h 248"/>
                <a:gd name="T16" fmla="*/ 0 w 178"/>
                <a:gd name="T17" fmla="*/ 0 h 248"/>
                <a:gd name="T18" fmla="*/ 0 w 178"/>
                <a:gd name="T19" fmla="*/ 0 h 248"/>
                <a:gd name="T20" fmla="*/ 0 w 178"/>
                <a:gd name="T21" fmla="*/ 0 h 248"/>
                <a:gd name="T22" fmla="*/ 0 w 178"/>
                <a:gd name="T23" fmla="*/ 0 h 248"/>
                <a:gd name="T24" fmla="*/ 0 w 178"/>
                <a:gd name="T25" fmla="*/ 0 h 248"/>
                <a:gd name="T26" fmla="*/ 0 w 178"/>
                <a:gd name="T27" fmla="*/ 0 h 248"/>
                <a:gd name="T28" fmla="*/ 0 w 178"/>
                <a:gd name="T29" fmla="*/ 0 h 248"/>
                <a:gd name="T30" fmla="*/ 0 w 178"/>
                <a:gd name="T31" fmla="*/ 0 h 248"/>
                <a:gd name="T32" fmla="*/ 0 w 178"/>
                <a:gd name="T33" fmla="*/ 0 h 248"/>
                <a:gd name="T34" fmla="*/ 0 w 178"/>
                <a:gd name="T35" fmla="*/ 0 h 248"/>
                <a:gd name="T36" fmla="*/ 0 w 178"/>
                <a:gd name="T37" fmla="*/ 0 h 248"/>
                <a:gd name="T38" fmla="*/ 0 w 178"/>
                <a:gd name="T39" fmla="*/ 0 h 248"/>
                <a:gd name="T40" fmla="*/ 0 w 178"/>
                <a:gd name="T41" fmla="*/ 0 h 248"/>
                <a:gd name="T42" fmla="*/ 0 w 178"/>
                <a:gd name="T43" fmla="*/ 0 h 248"/>
                <a:gd name="T44" fmla="*/ 0 w 178"/>
                <a:gd name="T45" fmla="*/ 0 h 248"/>
                <a:gd name="T46" fmla="*/ 0 w 178"/>
                <a:gd name="T47" fmla="*/ 0 h 248"/>
                <a:gd name="T48" fmla="*/ 0 w 178"/>
                <a:gd name="T49" fmla="*/ 0 h 248"/>
                <a:gd name="T50" fmla="*/ 0 w 178"/>
                <a:gd name="T51" fmla="*/ 0 h 248"/>
                <a:gd name="T52" fmla="*/ 0 w 178"/>
                <a:gd name="T53" fmla="*/ 0 h 248"/>
                <a:gd name="T54" fmla="*/ 0 w 178"/>
                <a:gd name="T55" fmla="*/ 0 h 248"/>
                <a:gd name="T56" fmla="*/ 0 w 178"/>
                <a:gd name="T57" fmla="*/ 0 h 248"/>
                <a:gd name="T58" fmla="*/ 0 w 178"/>
                <a:gd name="T59" fmla="*/ 0 h 248"/>
                <a:gd name="T60" fmla="*/ 0 w 178"/>
                <a:gd name="T61" fmla="*/ 0 h 248"/>
                <a:gd name="T62" fmla="*/ 0 w 178"/>
                <a:gd name="T63" fmla="*/ 0 h 248"/>
                <a:gd name="T64" fmla="*/ 0 w 178"/>
                <a:gd name="T65" fmla="*/ 0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248"/>
                <a:gd name="T101" fmla="*/ 178 w 178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248">
                  <a:moveTo>
                    <a:pt x="112" y="3"/>
                  </a:moveTo>
                  <a:lnTo>
                    <a:pt x="127" y="7"/>
                  </a:lnTo>
                  <a:lnTo>
                    <a:pt x="143" y="18"/>
                  </a:lnTo>
                  <a:lnTo>
                    <a:pt x="155" y="32"/>
                  </a:lnTo>
                  <a:lnTo>
                    <a:pt x="166" y="50"/>
                  </a:lnTo>
                  <a:lnTo>
                    <a:pt x="173" y="68"/>
                  </a:lnTo>
                  <a:lnTo>
                    <a:pt x="176" y="92"/>
                  </a:lnTo>
                  <a:lnTo>
                    <a:pt x="178" y="116"/>
                  </a:lnTo>
                  <a:lnTo>
                    <a:pt x="175" y="142"/>
                  </a:lnTo>
                  <a:lnTo>
                    <a:pt x="167" y="165"/>
                  </a:lnTo>
                  <a:lnTo>
                    <a:pt x="157" y="187"/>
                  </a:lnTo>
                  <a:lnTo>
                    <a:pt x="145" y="207"/>
                  </a:lnTo>
                  <a:lnTo>
                    <a:pt x="131" y="223"/>
                  </a:lnTo>
                  <a:lnTo>
                    <a:pt x="114" y="235"/>
                  </a:lnTo>
                  <a:lnTo>
                    <a:pt x="99" y="244"/>
                  </a:lnTo>
                  <a:lnTo>
                    <a:pt x="81" y="248"/>
                  </a:lnTo>
                  <a:lnTo>
                    <a:pt x="64" y="248"/>
                  </a:lnTo>
                  <a:lnTo>
                    <a:pt x="46" y="241"/>
                  </a:lnTo>
                  <a:lnTo>
                    <a:pt x="32" y="231"/>
                  </a:lnTo>
                  <a:lnTo>
                    <a:pt x="19" y="216"/>
                  </a:lnTo>
                  <a:lnTo>
                    <a:pt x="10" y="199"/>
                  </a:lnTo>
                  <a:lnTo>
                    <a:pt x="2" y="178"/>
                  </a:lnTo>
                  <a:lnTo>
                    <a:pt x="0" y="156"/>
                  </a:lnTo>
                  <a:lnTo>
                    <a:pt x="0" y="132"/>
                  </a:lnTo>
                  <a:lnTo>
                    <a:pt x="3" y="109"/>
                  </a:lnTo>
                  <a:lnTo>
                    <a:pt x="9" y="83"/>
                  </a:lnTo>
                  <a:lnTo>
                    <a:pt x="19" y="61"/>
                  </a:lnTo>
                  <a:lnTo>
                    <a:pt x="29" y="41"/>
                  </a:lnTo>
                  <a:lnTo>
                    <a:pt x="45" y="26"/>
                  </a:lnTo>
                  <a:lnTo>
                    <a:pt x="59" y="13"/>
                  </a:lnTo>
                  <a:lnTo>
                    <a:pt x="76" y="4"/>
                  </a:lnTo>
                  <a:lnTo>
                    <a:pt x="94" y="0"/>
                  </a:lnTo>
                  <a:lnTo>
                    <a:pt x="11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7" name="Freeform 49"/>
            <p:cNvSpPr>
              <a:spLocks/>
            </p:cNvSpPr>
            <p:nvPr/>
          </p:nvSpPr>
          <p:spPr bwMode="auto">
            <a:xfrm>
              <a:off x="2901" y="1410"/>
              <a:ext cx="20" cy="23"/>
            </a:xfrm>
            <a:custGeom>
              <a:avLst/>
              <a:gdLst>
                <a:gd name="T0" fmla="*/ 0 w 127"/>
                <a:gd name="T1" fmla="*/ 0 h 177"/>
                <a:gd name="T2" fmla="*/ 0 w 127"/>
                <a:gd name="T3" fmla="*/ 0 h 177"/>
                <a:gd name="T4" fmla="*/ 0 w 127"/>
                <a:gd name="T5" fmla="*/ 0 h 177"/>
                <a:gd name="T6" fmla="*/ 0 w 127"/>
                <a:gd name="T7" fmla="*/ 0 h 177"/>
                <a:gd name="T8" fmla="*/ 0 w 127"/>
                <a:gd name="T9" fmla="*/ 0 h 177"/>
                <a:gd name="T10" fmla="*/ 0 w 127"/>
                <a:gd name="T11" fmla="*/ 0 h 177"/>
                <a:gd name="T12" fmla="*/ 0 w 127"/>
                <a:gd name="T13" fmla="*/ 0 h 177"/>
                <a:gd name="T14" fmla="*/ 0 w 127"/>
                <a:gd name="T15" fmla="*/ 0 h 177"/>
                <a:gd name="T16" fmla="*/ 0 w 127"/>
                <a:gd name="T17" fmla="*/ 0 h 177"/>
                <a:gd name="T18" fmla="*/ 0 w 127"/>
                <a:gd name="T19" fmla="*/ 0 h 177"/>
                <a:gd name="T20" fmla="*/ 0 w 127"/>
                <a:gd name="T21" fmla="*/ 0 h 177"/>
                <a:gd name="T22" fmla="*/ 0 w 127"/>
                <a:gd name="T23" fmla="*/ 0 h 177"/>
                <a:gd name="T24" fmla="*/ 0 w 127"/>
                <a:gd name="T25" fmla="*/ 0 h 177"/>
                <a:gd name="T26" fmla="*/ 0 w 127"/>
                <a:gd name="T27" fmla="*/ 0 h 177"/>
                <a:gd name="T28" fmla="*/ 0 w 127"/>
                <a:gd name="T29" fmla="*/ 0 h 177"/>
                <a:gd name="T30" fmla="*/ 0 w 127"/>
                <a:gd name="T31" fmla="*/ 0 h 177"/>
                <a:gd name="T32" fmla="*/ 0 w 127"/>
                <a:gd name="T33" fmla="*/ 0 h 177"/>
                <a:gd name="T34" fmla="*/ 0 w 127"/>
                <a:gd name="T35" fmla="*/ 0 h 177"/>
                <a:gd name="T36" fmla="*/ 0 w 127"/>
                <a:gd name="T37" fmla="*/ 0 h 177"/>
                <a:gd name="T38" fmla="*/ 0 w 127"/>
                <a:gd name="T39" fmla="*/ 0 h 177"/>
                <a:gd name="T40" fmla="*/ 0 w 127"/>
                <a:gd name="T41" fmla="*/ 0 h 177"/>
                <a:gd name="T42" fmla="*/ 0 w 127"/>
                <a:gd name="T43" fmla="*/ 0 h 177"/>
                <a:gd name="T44" fmla="*/ 0 w 127"/>
                <a:gd name="T45" fmla="*/ 0 h 177"/>
                <a:gd name="T46" fmla="*/ 0 w 127"/>
                <a:gd name="T47" fmla="*/ 0 h 177"/>
                <a:gd name="T48" fmla="*/ 0 w 127"/>
                <a:gd name="T49" fmla="*/ 0 h 177"/>
                <a:gd name="T50" fmla="*/ 0 w 127"/>
                <a:gd name="T51" fmla="*/ 0 h 177"/>
                <a:gd name="T52" fmla="*/ 0 w 127"/>
                <a:gd name="T53" fmla="*/ 0 h 177"/>
                <a:gd name="T54" fmla="*/ 0 w 127"/>
                <a:gd name="T55" fmla="*/ 0 h 177"/>
                <a:gd name="T56" fmla="*/ 0 w 127"/>
                <a:gd name="T57" fmla="*/ 0 h 177"/>
                <a:gd name="T58" fmla="*/ 0 w 127"/>
                <a:gd name="T59" fmla="*/ 0 h 177"/>
                <a:gd name="T60" fmla="*/ 0 w 127"/>
                <a:gd name="T61" fmla="*/ 0 h 177"/>
                <a:gd name="T62" fmla="*/ 0 w 127"/>
                <a:gd name="T63" fmla="*/ 0 h 177"/>
                <a:gd name="T64" fmla="*/ 0 w 12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177"/>
                <a:gd name="T101" fmla="*/ 127 w 12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177">
                  <a:moveTo>
                    <a:pt x="83" y="2"/>
                  </a:moveTo>
                  <a:lnTo>
                    <a:pt x="93" y="5"/>
                  </a:lnTo>
                  <a:lnTo>
                    <a:pt x="103" y="13"/>
                  </a:lnTo>
                  <a:lnTo>
                    <a:pt x="111" y="22"/>
                  </a:lnTo>
                  <a:lnTo>
                    <a:pt x="120" y="35"/>
                  </a:lnTo>
                  <a:lnTo>
                    <a:pt x="124" y="49"/>
                  </a:lnTo>
                  <a:lnTo>
                    <a:pt x="127" y="65"/>
                  </a:lnTo>
                  <a:lnTo>
                    <a:pt x="127" y="82"/>
                  </a:lnTo>
                  <a:lnTo>
                    <a:pt x="127" y="101"/>
                  </a:lnTo>
                  <a:lnTo>
                    <a:pt x="120" y="116"/>
                  </a:lnTo>
                  <a:lnTo>
                    <a:pt x="114" y="133"/>
                  </a:lnTo>
                  <a:lnTo>
                    <a:pt x="105" y="146"/>
                  </a:lnTo>
                  <a:lnTo>
                    <a:pt x="96" y="159"/>
                  </a:lnTo>
                  <a:lnTo>
                    <a:pt x="84" y="167"/>
                  </a:lnTo>
                  <a:lnTo>
                    <a:pt x="72" y="174"/>
                  </a:lnTo>
                  <a:lnTo>
                    <a:pt x="60" y="177"/>
                  </a:lnTo>
                  <a:lnTo>
                    <a:pt x="48" y="177"/>
                  </a:lnTo>
                  <a:lnTo>
                    <a:pt x="35" y="172"/>
                  </a:lnTo>
                  <a:lnTo>
                    <a:pt x="23" y="164"/>
                  </a:lnTo>
                  <a:lnTo>
                    <a:pt x="14" y="154"/>
                  </a:lnTo>
                  <a:lnTo>
                    <a:pt x="8" y="142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0" y="93"/>
                  </a:lnTo>
                  <a:lnTo>
                    <a:pt x="4" y="76"/>
                  </a:lnTo>
                  <a:lnTo>
                    <a:pt x="7" y="57"/>
                  </a:lnTo>
                  <a:lnTo>
                    <a:pt x="14" y="43"/>
                  </a:lnTo>
                  <a:lnTo>
                    <a:pt x="22" y="29"/>
                  </a:lnTo>
                  <a:lnTo>
                    <a:pt x="34" y="18"/>
                  </a:lnTo>
                  <a:lnTo>
                    <a:pt x="44" y="8"/>
                  </a:lnTo>
                  <a:lnTo>
                    <a:pt x="57" y="3"/>
                  </a:lnTo>
                  <a:lnTo>
                    <a:pt x="69" y="0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8" name="Freeform 50"/>
            <p:cNvSpPr>
              <a:spLocks/>
            </p:cNvSpPr>
            <p:nvPr/>
          </p:nvSpPr>
          <p:spPr bwMode="auto">
            <a:xfrm>
              <a:off x="2913" y="1413"/>
              <a:ext cx="14" cy="18"/>
            </a:xfrm>
            <a:custGeom>
              <a:avLst/>
              <a:gdLst>
                <a:gd name="T0" fmla="*/ 0 w 88"/>
                <a:gd name="T1" fmla="*/ 0 h 137"/>
                <a:gd name="T2" fmla="*/ 0 w 88"/>
                <a:gd name="T3" fmla="*/ 0 h 137"/>
                <a:gd name="T4" fmla="*/ 0 w 88"/>
                <a:gd name="T5" fmla="*/ 0 h 137"/>
                <a:gd name="T6" fmla="*/ 0 w 88"/>
                <a:gd name="T7" fmla="*/ 0 h 137"/>
                <a:gd name="T8" fmla="*/ 0 w 88"/>
                <a:gd name="T9" fmla="*/ 0 h 137"/>
                <a:gd name="T10" fmla="*/ 0 w 88"/>
                <a:gd name="T11" fmla="*/ 0 h 137"/>
                <a:gd name="T12" fmla="*/ 0 w 88"/>
                <a:gd name="T13" fmla="*/ 0 h 137"/>
                <a:gd name="T14" fmla="*/ 0 w 88"/>
                <a:gd name="T15" fmla="*/ 0 h 137"/>
                <a:gd name="T16" fmla="*/ 0 w 88"/>
                <a:gd name="T17" fmla="*/ 0 h 137"/>
                <a:gd name="T18" fmla="*/ 0 w 88"/>
                <a:gd name="T19" fmla="*/ 0 h 137"/>
                <a:gd name="T20" fmla="*/ 0 w 88"/>
                <a:gd name="T21" fmla="*/ 0 h 137"/>
                <a:gd name="T22" fmla="*/ 0 w 88"/>
                <a:gd name="T23" fmla="*/ 0 h 137"/>
                <a:gd name="T24" fmla="*/ 0 w 88"/>
                <a:gd name="T25" fmla="*/ 0 h 137"/>
                <a:gd name="T26" fmla="*/ 0 w 88"/>
                <a:gd name="T27" fmla="*/ 0 h 137"/>
                <a:gd name="T28" fmla="*/ 0 w 88"/>
                <a:gd name="T29" fmla="*/ 0 h 137"/>
                <a:gd name="T30" fmla="*/ 0 w 88"/>
                <a:gd name="T31" fmla="*/ 0 h 137"/>
                <a:gd name="T32" fmla="*/ 0 w 88"/>
                <a:gd name="T33" fmla="*/ 0 h 137"/>
                <a:gd name="T34" fmla="*/ 0 w 88"/>
                <a:gd name="T35" fmla="*/ 0 h 137"/>
                <a:gd name="T36" fmla="*/ 0 w 88"/>
                <a:gd name="T37" fmla="*/ 0 h 137"/>
                <a:gd name="T38" fmla="*/ 0 w 88"/>
                <a:gd name="T39" fmla="*/ 0 h 137"/>
                <a:gd name="T40" fmla="*/ 0 w 88"/>
                <a:gd name="T41" fmla="*/ 0 h 137"/>
                <a:gd name="T42" fmla="*/ 0 w 88"/>
                <a:gd name="T43" fmla="*/ 0 h 137"/>
                <a:gd name="T44" fmla="*/ 0 w 88"/>
                <a:gd name="T45" fmla="*/ 0 h 137"/>
                <a:gd name="T46" fmla="*/ 0 w 88"/>
                <a:gd name="T47" fmla="*/ 0 h 137"/>
                <a:gd name="T48" fmla="*/ 0 w 88"/>
                <a:gd name="T49" fmla="*/ 0 h 137"/>
                <a:gd name="T50" fmla="*/ 0 w 88"/>
                <a:gd name="T51" fmla="*/ 0 h 137"/>
                <a:gd name="T52" fmla="*/ 0 w 88"/>
                <a:gd name="T53" fmla="*/ 0 h 137"/>
                <a:gd name="T54" fmla="*/ 0 w 88"/>
                <a:gd name="T55" fmla="*/ 0 h 137"/>
                <a:gd name="T56" fmla="*/ 0 w 88"/>
                <a:gd name="T57" fmla="*/ 0 h 137"/>
                <a:gd name="T58" fmla="*/ 0 w 88"/>
                <a:gd name="T59" fmla="*/ 0 h 137"/>
                <a:gd name="T60" fmla="*/ 0 w 88"/>
                <a:gd name="T61" fmla="*/ 0 h 137"/>
                <a:gd name="T62" fmla="*/ 0 w 88"/>
                <a:gd name="T63" fmla="*/ 0 h 137"/>
                <a:gd name="T64" fmla="*/ 0 w 88"/>
                <a:gd name="T65" fmla="*/ 0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37"/>
                <a:gd name="T101" fmla="*/ 88 w 88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37">
                  <a:moveTo>
                    <a:pt x="58" y="1"/>
                  </a:moveTo>
                  <a:lnTo>
                    <a:pt x="65" y="4"/>
                  </a:lnTo>
                  <a:lnTo>
                    <a:pt x="73" y="9"/>
                  </a:lnTo>
                  <a:lnTo>
                    <a:pt x="79" y="17"/>
                  </a:lnTo>
                  <a:lnTo>
                    <a:pt x="84" y="27"/>
                  </a:lnTo>
                  <a:lnTo>
                    <a:pt x="87" y="37"/>
                  </a:lnTo>
                  <a:lnTo>
                    <a:pt x="88" y="50"/>
                  </a:lnTo>
                  <a:lnTo>
                    <a:pt x="88" y="63"/>
                  </a:lnTo>
                  <a:lnTo>
                    <a:pt x="88" y="77"/>
                  </a:lnTo>
                  <a:lnTo>
                    <a:pt x="83" y="89"/>
                  </a:lnTo>
                  <a:lnTo>
                    <a:pt x="79" y="102"/>
                  </a:lnTo>
                  <a:lnTo>
                    <a:pt x="73" y="112"/>
                  </a:lnTo>
                  <a:lnTo>
                    <a:pt x="66" y="122"/>
                  </a:lnTo>
                  <a:lnTo>
                    <a:pt x="57" y="129"/>
                  </a:lnTo>
                  <a:lnTo>
                    <a:pt x="49" y="134"/>
                  </a:lnTo>
                  <a:lnTo>
                    <a:pt x="40" y="137"/>
                  </a:lnTo>
                  <a:lnTo>
                    <a:pt x="33" y="137"/>
                  </a:lnTo>
                  <a:lnTo>
                    <a:pt x="22" y="133"/>
                  </a:lnTo>
                  <a:lnTo>
                    <a:pt x="16" y="128"/>
                  </a:lnTo>
                  <a:lnTo>
                    <a:pt x="9" y="119"/>
                  </a:lnTo>
                  <a:lnTo>
                    <a:pt x="5" y="111"/>
                  </a:lnTo>
                  <a:lnTo>
                    <a:pt x="2" y="99"/>
                  </a:lnTo>
                  <a:lnTo>
                    <a:pt x="0" y="88"/>
                  </a:lnTo>
                  <a:lnTo>
                    <a:pt x="0" y="75"/>
                  </a:lnTo>
                  <a:lnTo>
                    <a:pt x="3" y="62"/>
                  </a:lnTo>
                  <a:lnTo>
                    <a:pt x="5" y="46"/>
                  </a:lnTo>
                  <a:lnTo>
                    <a:pt x="9" y="35"/>
                  </a:lnTo>
                  <a:lnTo>
                    <a:pt x="16" y="23"/>
                  </a:lnTo>
                  <a:lnTo>
                    <a:pt x="24" y="15"/>
                  </a:lnTo>
                  <a:lnTo>
                    <a:pt x="31" y="6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9" name="Freeform 51"/>
            <p:cNvSpPr>
              <a:spLocks/>
            </p:cNvSpPr>
            <p:nvPr/>
          </p:nvSpPr>
          <p:spPr bwMode="auto">
            <a:xfrm>
              <a:off x="2601" y="1372"/>
              <a:ext cx="108" cy="165"/>
            </a:xfrm>
            <a:custGeom>
              <a:avLst/>
              <a:gdLst>
                <a:gd name="T0" fmla="*/ 0 w 686"/>
                <a:gd name="T1" fmla="*/ 0 h 1261"/>
                <a:gd name="T2" fmla="*/ 0 w 686"/>
                <a:gd name="T3" fmla="*/ 0 h 1261"/>
                <a:gd name="T4" fmla="*/ 0 w 686"/>
                <a:gd name="T5" fmla="*/ 0 h 1261"/>
                <a:gd name="T6" fmla="*/ 0 w 686"/>
                <a:gd name="T7" fmla="*/ 0 h 1261"/>
                <a:gd name="T8" fmla="*/ 0 w 686"/>
                <a:gd name="T9" fmla="*/ 0 h 1261"/>
                <a:gd name="T10" fmla="*/ 0 w 686"/>
                <a:gd name="T11" fmla="*/ 0 h 1261"/>
                <a:gd name="T12" fmla="*/ 0 w 686"/>
                <a:gd name="T13" fmla="*/ 0 h 1261"/>
                <a:gd name="T14" fmla="*/ 0 w 686"/>
                <a:gd name="T15" fmla="*/ 0 h 1261"/>
                <a:gd name="T16" fmla="*/ 0 w 686"/>
                <a:gd name="T17" fmla="*/ 0 h 1261"/>
                <a:gd name="T18" fmla="*/ 0 w 686"/>
                <a:gd name="T19" fmla="*/ 0 h 1261"/>
                <a:gd name="T20" fmla="*/ 0 w 686"/>
                <a:gd name="T21" fmla="*/ 0 h 1261"/>
                <a:gd name="T22" fmla="*/ 0 w 686"/>
                <a:gd name="T23" fmla="*/ 0 h 1261"/>
                <a:gd name="T24" fmla="*/ 0 w 686"/>
                <a:gd name="T25" fmla="*/ 0 h 1261"/>
                <a:gd name="T26" fmla="*/ 0 w 686"/>
                <a:gd name="T27" fmla="*/ 0 h 1261"/>
                <a:gd name="T28" fmla="*/ 0 w 686"/>
                <a:gd name="T29" fmla="*/ 0 h 1261"/>
                <a:gd name="T30" fmla="*/ 0 w 686"/>
                <a:gd name="T31" fmla="*/ 0 h 12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6"/>
                <a:gd name="T49" fmla="*/ 0 h 1261"/>
                <a:gd name="T50" fmla="*/ 686 w 686"/>
                <a:gd name="T51" fmla="*/ 1261 h 12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6" h="1261">
                  <a:moveTo>
                    <a:pt x="686" y="245"/>
                  </a:moveTo>
                  <a:lnTo>
                    <a:pt x="0" y="0"/>
                  </a:lnTo>
                  <a:lnTo>
                    <a:pt x="532" y="307"/>
                  </a:lnTo>
                  <a:lnTo>
                    <a:pt x="52" y="195"/>
                  </a:lnTo>
                  <a:lnTo>
                    <a:pt x="491" y="452"/>
                  </a:lnTo>
                  <a:lnTo>
                    <a:pt x="82" y="359"/>
                  </a:lnTo>
                  <a:lnTo>
                    <a:pt x="482" y="626"/>
                  </a:lnTo>
                  <a:lnTo>
                    <a:pt x="122" y="533"/>
                  </a:lnTo>
                  <a:lnTo>
                    <a:pt x="451" y="780"/>
                  </a:lnTo>
                  <a:lnTo>
                    <a:pt x="133" y="687"/>
                  </a:lnTo>
                  <a:lnTo>
                    <a:pt x="451" y="922"/>
                  </a:lnTo>
                  <a:lnTo>
                    <a:pt x="175" y="852"/>
                  </a:lnTo>
                  <a:lnTo>
                    <a:pt x="420" y="1015"/>
                  </a:lnTo>
                  <a:lnTo>
                    <a:pt x="206" y="994"/>
                  </a:lnTo>
                  <a:lnTo>
                    <a:pt x="677" y="1261"/>
                  </a:lnTo>
                  <a:lnTo>
                    <a:pt x="686" y="245"/>
                  </a:lnTo>
                  <a:close/>
                </a:path>
              </a:pathLst>
            </a:custGeom>
            <a:solidFill>
              <a:srgbClr val="9E8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0" name="Freeform 52"/>
            <p:cNvSpPr>
              <a:spLocks/>
            </p:cNvSpPr>
            <p:nvPr/>
          </p:nvSpPr>
          <p:spPr bwMode="auto">
            <a:xfrm>
              <a:off x="2635" y="1318"/>
              <a:ext cx="213" cy="58"/>
            </a:xfrm>
            <a:custGeom>
              <a:avLst/>
              <a:gdLst>
                <a:gd name="T0" fmla="*/ 0 w 1342"/>
                <a:gd name="T1" fmla="*/ 0 h 451"/>
                <a:gd name="T2" fmla="*/ 0 w 1342"/>
                <a:gd name="T3" fmla="*/ 0 h 451"/>
                <a:gd name="T4" fmla="*/ 0 w 1342"/>
                <a:gd name="T5" fmla="*/ 0 h 451"/>
                <a:gd name="T6" fmla="*/ 0 w 1342"/>
                <a:gd name="T7" fmla="*/ 0 h 451"/>
                <a:gd name="T8" fmla="*/ 0 w 1342"/>
                <a:gd name="T9" fmla="*/ 0 h 451"/>
                <a:gd name="T10" fmla="*/ 0 w 1342"/>
                <a:gd name="T11" fmla="*/ 0 h 451"/>
                <a:gd name="T12" fmla="*/ 0 w 1342"/>
                <a:gd name="T13" fmla="*/ 0 h 451"/>
                <a:gd name="T14" fmla="*/ 0 w 1342"/>
                <a:gd name="T15" fmla="*/ 0 h 451"/>
                <a:gd name="T16" fmla="*/ 0 w 1342"/>
                <a:gd name="T17" fmla="*/ 0 h 451"/>
                <a:gd name="T18" fmla="*/ 0 w 1342"/>
                <a:gd name="T19" fmla="*/ 0 h 4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2"/>
                <a:gd name="T31" fmla="*/ 0 h 451"/>
                <a:gd name="T32" fmla="*/ 1342 w 1342"/>
                <a:gd name="T33" fmla="*/ 451 h 4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2" h="451">
                  <a:moveTo>
                    <a:pt x="0" y="257"/>
                  </a:moveTo>
                  <a:lnTo>
                    <a:pt x="1137" y="0"/>
                  </a:lnTo>
                  <a:lnTo>
                    <a:pt x="379" y="236"/>
                  </a:lnTo>
                  <a:lnTo>
                    <a:pt x="1168" y="71"/>
                  </a:lnTo>
                  <a:lnTo>
                    <a:pt x="513" y="286"/>
                  </a:lnTo>
                  <a:lnTo>
                    <a:pt x="1261" y="103"/>
                  </a:lnTo>
                  <a:lnTo>
                    <a:pt x="645" y="348"/>
                  </a:lnTo>
                  <a:lnTo>
                    <a:pt x="1342" y="184"/>
                  </a:lnTo>
                  <a:lnTo>
                    <a:pt x="604" y="451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8FF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1" name="Freeform 53"/>
            <p:cNvSpPr>
              <a:spLocks/>
            </p:cNvSpPr>
            <p:nvPr/>
          </p:nvSpPr>
          <p:spPr bwMode="auto">
            <a:xfrm>
              <a:off x="2737" y="1324"/>
              <a:ext cx="230" cy="220"/>
            </a:xfrm>
            <a:custGeom>
              <a:avLst/>
              <a:gdLst>
                <a:gd name="T0" fmla="*/ 0 w 1455"/>
                <a:gd name="T1" fmla="*/ 0 h 1685"/>
                <a:gd name="T2" fmla="*/ 0 w 1455"/>
                <a:gd name="T3" fmla="*/ 0 h 1685"/>
                <a:gd name="T4" fmla="*/ 0 w 1455"/>
                <a:gd name="T5" fmla="*/ 0 h 1685"/>
                <a:gd name="T6" fmla="*/ 0 w 1455"/>
                <a:gd name="T7" fmla="*/ 0 h 1685"/>
                <a:gd name="T8" fmla="*/ 0 w 1455"/>
                <a:gd name="T9" fmla="*/ 0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5"/>
                <a:gd name="T16" fmla="*/ 0 h 1685"/>
                <a:gd name="T17" fmla="*/ 1455 w 1455"/>
                <a:gd name="T18" fmla="*/ 1685 h 1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5" h="1685">
                  <a:moveTo>
                    <a:pt x="0" y="1685"/>
                  </a:moveTo>
                  <a:lnTo>
                    <a:pt x="60" y="549"/>
                  </a:lnTo>
                  <a:lnTo>
                    <a:pt x="1455" y="0"/>
                  </a:lnTo>
                  <a:lnTo>
                    <a:pt x="1356" y="917"/>
                  </a:lnTo>
                  <a:lnTo>
                    <a:pt x="0" y="1685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3079" name="Picture 54" descr="chztfzup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6538" y="1724025"/>
            <a:ext cx="59055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Line 55"/>
          <p:cNvSpPr>
            <a:spLocks noChangeShapeType="1"/>
          </p:cNvSpPr>
          <p:nvPr/>
        </p:nvSpPr>
        <p:spPr bwMode="auto">
          <a:xfrm>
            <a:off x="4468813" y="219868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6807" name="Cloud"/>
          <p:cNvSpPr>
            <a:spLocks noChangeAspect="1" noEditPoints="1" noChangeArrowheads="1"/>
          </p:cNvSpPr>
          <p:nvPr/>
        </p:nvSpPr>
        <p:spPr bwMode="auto">
          <a:xfrm>
            <a:off x="4910138" y="1809750"/>
            <a:ext cx="1263650" cy="846138"/>
          </a:xfrm>
          <a:custGeom>
            <a:avLst/>
            <a:gdLst>
              <a:gd name="T0" fmla="*/ 229329 w 21600"/>
              <a:gd name="T1" fmla="*/ 16572905 h 21600"/>
              <a:gd name="T2" fmla="*/ 36963225 w 21600"/>
              <a:gd name="T3" fmla="*/ 33110516 h 21600"/>
              <a:gd name="T4" fmla="*/ 73864847 w 21600"/>
              <a:gd name="T5" fmla="*/ 16572905 h 21600"/>
              <a:gd name="T6" fmla="*/ 36963225 w 21600"/>
              <a:gd name="T7" fmla="*/ 18951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Text Box 57"/>
          <p:cNvSpPr txBox="1">
            <a:spLocks noChangeArrowheads="1"/>
          </p:cNvSpPr>
          <p:nvPr/>
        </p:nvSpPr>
        <p:spPr bwMode="auto">
          <a:xfrm>
            <a:off x="2794000" y="1679575"/>
            <a:ext cx="2586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AP: </a:t>
            </a:r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Σημείο προσπέλασης</a:t>
            </a:r>
            <a:endParaRPr lang="en-US" sz="1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83" name="Text Box 58"/>
          <p:cNvSpPr txBox="1">
            <a:spLocks noChangeArrowheads="1"/>
          </p:cNvSpPr>
          <p:nvPr/>
        </p:nvSpPr>
        <p:spPr bwMode="auto">
          <a:xfrm>
            <a:off x="6829425" y="1700213"/>
            <a:ext cx="2463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AS:</a:t>
            </a:r>
          </a:p>
          <a:p>
            <a:pPr algn="ctr" eaLnBrk="1" hangingPunct="1"/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Διακομιστής αυθεντικοποίησης</a:t>
            </a:r>
            <a:endParaRPr lang="en-US" sz="1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84" name="Text Box 59"/>
          <p:cNvSpPr txBox="1">
            <a:spLocks noChangeArrowheads="1"/>
          </p:cNvSpPr>
          <p:nvPr/>
        </p:nvSpPr>
        <p:spPr bwMode="auto">
          <a:xfrm>
            <a:off x="4789488" y="1916113"/>
            <a:ext cx="1582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Ενσύρματο δίκτυο</a:t>
            </a:r>
            <a:endParaRPr lang="en-US" sz="1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85" name="Text Box 60"/>
          <p:cNvSpPr txBox="1">
            <a:spLocks noChangeArrowheads="1"/>
          </p:cNvSpPr>
          <p:nvPr/>
        </p:nvSpPr>
        <p:spPr bwMode="auto">
          <a:xfrm>
            <a:off x="1331913" y="1700213"/>
            <a:ext cx="1930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STA:</a:t>
            </a:r>
          </a:p>
          <a:p>
            <a:pPr algn="ctr" eaLnBrk="1" hangingPunct="1"/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Υπολογιστής υπηρεσίας</a:t>
            </a:r>
            <a:endParaRPr lang="en-US" sz="1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86" name="Group 61"/>
          <p:cNvGrpSpPr>
            <a:grpSpLocks/>
          </p:cNvGrpSpPr>
          <p:nvPr/>
        </p:nvGrpSpPr>
        <p:grpSpPr bwMode="auto">
          <a:xfrm>
            <a:off x="1403350" y="2767013"/>
            <a:ext cx="2557463" cy="584200"/>
            <a:chOff x="1095" y="1409"/>
            <a:chExt cx="1611" cy="368"/>
          </a:xfrm>
        </p:grpSpPr>
        <p:sp>
          <p:nvSpPr>
            <p:cNvPr id="3111" name="Oval 62"/>
            <p:cNvSpPr>
              <a:spLocks noChangeArrowheads="1"/>
            </p:cNvSpPr>
            <p:nvPr/>
          </p:nvSpPr>
          <p:spPr bwMode="auto">
            <a:xfrm>
              <a:off x="1446" y="1440"/>
              <a:ext cx="168" cy="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12" name="Text Box 63"/>
            <p:cNvSpPr txBox="1">
              <a:spLocks noChangeArrowheads="1"/>
            </p:cNvSpPr>
            <p:nvPr/>
          </p:nvSpPr>
          <p:spPr bwMode="auto">
            <a:xfrm>
              <a:off x="1095" y="1409"/>
              <a:ext cx="161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1   </a:t>
              </a:r>
              <a:r>
                <a:rPr lang="el-GR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Εντοπισμός δυνατοτήτων ασφάλειας</a:t>
              </a:r>
              <a:endParaRPr lang="en-US" sz="16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Line 64"/>
          <p:cNvSpPr>
            <a:spLocks noChangeShapeType="1"/>
          </p:cNvSpPr>
          <p:nvPr/>
        </p:nvSpPr>
        <p:spPr bwMode="auto">
          <a:xfrm>
            <a:off x="1333500" y="2735263"/>
            <a:ext cx="264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088" name="Line 65"/>
          <p:cNvSpPr>
            <a:spLocks noChangeShapeType="1"/>
          </p:cNvSpPr>
          <p:nvPr/>
        </p:nvSpPr>
        <p:spPr bwMode="auto">
          <a:xfrm flipH="1">
            <a:off x="1392238" y="3794125"/>
            <a:ext cx="2554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089" name="Line 66"/>
          <p:cNvSpPr>
            <a:spLocks noChangeShapeType="1"/>
          </p:cNvSpPr>
          <p:nvPr/>
        </p:nvSpPr>
        <p:spPr bwMode="auto">
          <a:xfrm flipH="1">
            <a:off x="4433888" y="3800475"/>
            <a:ext cx="2554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90" name="Freeform 67"/>
          <p:cNvSpPr>
            <a:spLocks/>
          </p:cNvSpPr>
          <p:nvPr/>
        </p:nvSpPr>
        <p:spPr bwMode="auto">
          <a:xfrm>
            <a:off x="3889375" y="3548063"/>
            <a:ext cx="609600" cy="260350"/>
          </a:xfrm>
          <a:custGeom>
            <a:avLst/>
            <a:gdLst>
              <a:gd name="T0" fmla="*/ 2147483647 w 384"/>
              <a:gd name="T1" fmla="*/ 2147483647 h 164"/>
              <a:gd name="T2" fmla="*/ 2147483647 w 384"/>
              <a:gd name="T3" fmla="*/ 2147483647 h 164"/>
              <a:gd name="T4" fmla="*/ 2147483647 w 384"/>
              <a:gd name="T5" fmla="*/ 2147483647 h 164"/>
              <a:gd name="T6" fmla="*/ 0 60000 65536"/>
              <a:gd name="T7" fmla="*/ 0 60000 65536"/>
              <a:gd name="T8" fmla="*/ 0 60000 65536"/>
              <a:gd name="T9" fmla="*/ 0 w 384"/>
              <a:gd name="T10" fmla="*/ 0 h 164"/>
              <a:gd name="T11" fmla="*/ 384 w 384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64">
                <a:moveTo>
                  <a:pt x="18" y="164"/>
                </a:moveTo>
                <a:cubicBezTo>
                  <a:pt x="47" y="138"/>
                  <a:pt x="0" y="0"/>
                  <a:pt x="192" y="9"/>
                </a:cubicBezTo>
                <a:cubicBezTo>
                  <a:pt x="384" y="18"/>
                  <a:pt x="308" y="132"/>
                  <a:pt x="338" y="164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091" name="Group 68"/>
          <p:cNvGrpSpPr>
            <a:grpSpLocks/>
          </p:cNvGrpSpPr>
          <p:nvPr/>
        </p:nvGrpSpPr>
        <p:grpSpPr bwMode="auto">
          <a:xfrm>
            <a:off x="6180138" y="4762500"/>
            <a:ext cx="296862" cy="336550"/>
            <a:chOff x="1864" y="3225"/>
            <a:chExt cx="187" cy="212"/>
          </a:xfrm>
        </p:grpSpPr>
        <p:sp>
          <p:nvSpPr>
            <p:cNvPr id="3109" name="Oval 69"/>
            <p:cNvSpPr>
              <a:spLocks noChangeArrowheads="1"/>
            </p:cNvSpPr>
            <p:nvPr/>
          </p:nvSpPr>
          <p:spPr bwMode="auto">
            <a:xfrm>
              <a:off x="1871" y="3256"/>
              <a:ext cx="168" cy="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10" name="Text Box 70"/>
            <p:cNvSpPr txBox="1">
              <a:spLocks noChangeArrowheads="1"/>
            </p:cNvSpPr>
            <p:nvPr/>
          </p:nvSpPr>
          <p:spPr bwMode="auto">
            <a:xfrm>
              <a:off x="1864" y="322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092" name="Text Box 71"/>
          <p:cNvSpPr txBox="1">
            <a:spLocks noChangeArrowheads="1"/>
          </p:cNvSpPr>
          <p:nvPr/>
        </p:nvSpPr>
        <p:spPr bwMode="auto">
          <a:xfrm>
            <a:off x="2132013" y="3811588"/>
            <a:ext cx="5103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STA </a:t>
            </a:r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και </a:t>
            </a: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AS </a:t>
            </a:r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αμοιβαία αυθεντικοποιούνται και από κοινού παράγουν το </a:t>
            </a: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Master Key (MK).</a:t>
            </a:r>
          </a:p>
        </p:txBody>
      </p:sp>
      <p:grpSp>
        <p:nvGrpSpPr>
          <p:cNvPr id="3093" name="Group 72"/>
          <p:cNvGrpSpPr>
            <a:grpSpLocks/>
          </p:cNvGrpSpPr>
          <p:nvPr/>
        </p:nvGrpSpPr>
        <p:grpSpPr bwMode="auto">
          <a:xfrm>
            <a:off x="2106613" y="3797300"/>
            <a:ext cx="296862" cy="336550"/>
            <a:chOff x="1864" y="3225"/>
            <a:chExt cx="187" cy="212"/>
          </a:xfrm>
        </p:grpSpPr>
        <p:sp>
          <p:nvSpPr>
            <p:cNvPr id="3107" name="Oval 73"/>
            <p:cNvSpPr>
              <a:spLocks noChangeArrowheads="1"/>
            </p:cNvSpPr>
            <p:nvPr/>
          </p:nvSpPr>
          <p:spPr bwMode="auto">
            <a:xfrm>
              <a:off x="1871" y="3256"/>
              <a:ext cx="168" cy="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8" name="Text Box 74"/>
            <p:cNvSpPr txBox="1">
              <a:spLocks noChangeArrowheads="1"/>
            </p:cNvSpPr>
            <p:nvPr/>
          </p:nvSpPr>
          <p:spPr bwMode="auto">
            <a:xfrm>
              <a:off x="1864" y="322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3094" name="Group 75"/>
          <p:cNvGrpSpPr>
            <a:grpSpLocks/>
          </p:cNvGrpSpPr>
          <p:nvPr/>
        </p:nvGrpSpPr>
        <p:grpSpPr bwMode="auto">
          <a:xfrm>
            <a:off x="1368425" y="4668838"/>
            <a:ext cx="296863" cy="336550"/>
            <a:chOff x="1864" y="3225"/>
            <a:chExt cx="187" cy="212"/>
          </a:xfrm>
        </p:grpSpPr>
        <p:sp>
          <p:nvSpPr>
            <p:cNvPr id="3105" name="Oval 76"/>
            <p:cNvSpPr>
              <a:spLocks noChangeArrowheads="1"/>
            </p:cNvSpPr>
            <p:nvPr/>
          </p:nvSpPr>
          <p:spPr bwMode="auto">
            <a:xfrm>
              <a:off x="1871" y="3256"/>
              <a:ext cx="168" cy="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6" name="Text Box 77"/>
            <p:cNvSpPr txBox="1">
              <a:spLocks noChangeArrowheads="1"/>
            </p:cNvSpPr>
            <p:nvPr/>
          </p:nvSpPr>
          <p:spPr bwMode="auto">
            <a:xfrm>
              <a:off x="1864" y="322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095" name="Text Box 78"/>
          <p:cNvSpPr txBox="1">
            <a:spLocks noChangeArrowheads="1"/>
          </p:cNvSpPr>
          <p:nvPr/>
        </p:nvSpPr>
        <p:spPr bwMode="auto">
          <a:xfrm>
            <a:off x="1336675" y="4660900"/>
            <a:ext cx="1870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Το </a:t>
            </a: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STA </a:t>
            </a:r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παράγει το</a:t>
            </a:r>
            <a:endParaRPr lang="en-US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Pairwise Master </a:t>
            </a:r>
          </a:p>
          <a:p>
            <a:pPr algn="ctr" eaLnBrk="1" hangingPunct="1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Key (PMK)</a:t>
            </a:r>
          </a:p>
        </p:txBody>
      </p:sp>
      <p:sp>
        <p:nvSpPr>
          <p:cNvPr id="3096" name="Line 79"/>
          <p:cNvSpPr>
            <a:spLocks noChangeShapeType="1"/>
          </p:cNvSpPr>
          <p:nvPr/>
        </p:nvSpPr>
        <p:spPr bwMode="auto">
          <a:xfrm>
            <a:off x="4330700" y="4775200"/>
            <a:ext cx="264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97" name="Text Box 80"/>
          <p:cNvSpPr txBox="1">
            <a:spLocks noChangeArrowheads="1"/>
          </p:cNvSpPr>
          <p:nvPr/>
        </p:nvSpPr>
        <p:spPr bwMode="auto">
          <a:xfrm>
            <a:off x="6372225" y="4786313"/>
            <a:ext cx="2779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Το </a:t>
            </a: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AS </a:t>
            </a:r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παράγει το ίδιο </a:t>
            </a: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PMK, </a:t>
            </a:r>
          </a:p>
          <a:p>
            <a:pPr algn="ctr" eaLnBrk="1" hangingPunct="1"/>
            <a:r>
              <a:rPr lang="el-GR" sz="1600">
                <a:solidFill>
                  <a:schemeClr val="tx1"/>
                </a:solidFill>
                <a:latin typeface="Arial" charset="0"/>
                <a:cs typeface="Arial" charset="0"/>
              </a:rPr>
              <a:t>Το οποίο και αποστέλλει στο </a:t>
            </a: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3098" name="Line 81"/>
          <p:cNvSpPr>
            <a:spLocks noChangeShapeType="1"/>
          </p:cNvSpPr>
          <p:nvPr/>
        </p:nvSpPr>
        <p:spPr bwMode="auto">
          <a:xfrm>
            <a:off x="1457325" y="5761038"/>
            <a:ext cx="264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3099" name="Group 82"/>
          <p:cNvGrpSpPr>
            <a:grpSpLocks/>
          </p:cNvGrpSpPr>
          <p:nvPr/>
        </p:nvGrpSpPr>
        <p:grpSpPr bwMode="auto">
          <a:xfrm>
            <a:off x="1644650" y="5807075"/>
            <a:ext cx="7254875" cy="584200"/>
            <a:chOff x="1439" y="3627"/>
            <a:chExt cx="4570" cy="368"/>
          </a:xfrm>
        </p:grpSpPr>
        <p:grpSp>
          <p:nvGrpSpPr>
            <p:cNvPr id="3101" name="Group 83"/>
            <p:cNvGrpSpPr>
              <a:grpSpLocks/>
            </p:cNvGrpSpPr>
            <p:nvPr/>
          </p:nvGrpSpPr>
          <p:grpSpPr bwMode="auto">
            <a:xfrm>
              <a:off x="1439" y="3632"/>
              <a:ext cx="187" cy="212"/>
              <a:chOff x="1864" y="3225"/>
              <a:chExt cx="187" cy="212"/>
            </a:xfrm>
          </p:grpSpPr>
          <p:sp>
            <p:nvSpPr>
              <p:cNvPr id="3103" name="Oval 84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4" name="Text Box 85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6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3102" name="Text Box 86"/>
            <p:cNvSpPr txBox="1">
              <a:spLocks noChangeArrowheads="1"/>
            </p:cNvSpPr>
            <p:nvPr/>
          </p:nvSpPr>
          <p:spPr bwMode="auto">
            <a:xfrm>
              <a:off x="1514" y="3627"/>
              <a:ext cx="449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STA</a:t>
              </a:r>
              <a:r>
                <a:rPr lang="el-GR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 και</a:t>
              </a:r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 AP </a:t>
              </a:r>
              <a:r>
                <a:rPr lang="el-GR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κάνουν χρήση του </a:t>
              </a:r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PMK </a:t>
              </a:r>
              <a:r>
                <a:rPr lang="el-GR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για να παράξουν το </a:t>
              </a:r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Temporal Key (TK) </a:t>
              </a:r>
              <a:r>
                <a:rPr lang="el-GR" sz="1600">
                  <a:solidFill>
                    <a:schemeClr val="tx1"/>
                  </a:solidFill>
                  <a:latin typeface="Arial" charset="0"/>
                  <a:cs typeface="Arial" charset="0"/>
                </a:rPr>
                <a:t>το οποίο χρησιμοποιείται για κρυπτογράφηση και ακεραιότητα</a:t>
              </a:r>
              <a:endParaRPr lang="en-US" sz="16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100" name="Rectangle 87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  <a:noFill/>
        </p:spPr>
        <p:txBody>
          <a:bodyPr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 802.11i: </a:t>
            </a:r>
            <a:r>
              <a:rPr lang="el-GR" sz="3600" smtClean="0">
                <a:solidFill>
                  <a:schemeClr val="tx1"/>
                </a:solidFill>
              </a:rPr>
              <a:t>4 φάσεις λειτουργίας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2"/>
          <p:cNvGrpSpPr>
            <a:grpSpLocks/>
          </p:cNvGrpSpPr>
          <p:nvPr/>
        </p:nvGrpSpPr>
        <p:grpSpPr bwMode="auto">
          <a:xfrm>
            <a:off x="4638675" y="5727700"/>
            <a:ext cx="2828925" cy="668338"/>
            <a:chOff x="567" y="1481"/>
            <a:chExt cx="1810" cy="421"/>
          </a:xfrm>
        </p:grpSpPr>
        <p:sp>
          <p:nvSpPr>
            <p:cNvPr id="4168" name="Rectangle 3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Line 4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509713" y="5734050"/>
            <a:ext cx="2873375" cy="668338"/>
            <a:chOff x="567" y="1481"/>
            <a:chExt cx="1810" cy="421"/>
          </a:xfrm>
        </p:grpSpPr>
        <p:sp>
          <p:nvSpPr>
            <p:cNvPr id="4166" name="Rectangle 6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Line 7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1308100" y="4141788"/>
            <a:ext cx="822325" cy="727075"/>
            <a:chOff x="2870" y="1518"/>
            <a:chExt cx="292" cy="320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r:id="rId4" imgW="826829" imgH="840406" progId="">
                    <p:embed/>
                  </p:oleObj>
                </mc:Choice>
                <mc:Fallback>
                  <p:oleObj r:id="rId4" imgW="826829" imgH="840406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r:id="rId6" imgW="1268295" imgH="1199426" progId="">
                    <p:embed/>
                  </p:oleObj>
                </mc:Choice>
                <mc:Fallback>
                  <p:oleObj r:id="rId6" imgW="1268295" imgH="119942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3" name="Group 11"/>
          <p:cNvGrpSpPr>
            <a:grpSpLocks/>
          </p:cNvGrpSpPr>
          <p:nvPr/>
        </p:nvGrpSpPr>
        <p:grpSpPr bwMode="auto">
          <a:xfrm flipH="1">
            <a:off x="3984625" y="4003675"/>
            <a:ext cx="633413" cy="412750"/>
            <a:chOff x="2700" y="926"/>
            <a:chExt cx="435" cy="406"/>
          </a:xfrm>
        </p:grpSpPr>
        <p:sp>
          <p:nvSpPr>
            <p:cNvPr id="4148" name="Freeform 12"/>
            <p:cNvSpPr>
              <a:spLocks noEditPoints="1"/>
            </p:cNvSpPr>
            <p:nvPr/>
          </p:nvSpPr>
          <p:spPr bwMode="auto">
            <a:xfrm>
              <a:off x="2700" y="926"/>
              <a:ext cx="435" cy="374"/>
            </a:xfrm>
            <a:custGeom>
              <a:avLst/>
              <a:gdLst>
                <a:gd name="T0" fmla="*/ 0 w 2742"/>
                <a:gd name="T1" fmla="*/ 0 h 2869"/>
                <a:gd name="T2" fmla="*/ 0 w 2742"/>
                <a:gd name="T3" fmla="*/ 0 h 2869"/>
                <a:gd name="T4" fmla="*/ 0 w 2742"/>
                <a:gd name="T5" fmla="*/ 0 h 2869"/>
                <a:gd name="T6" fmla="*/ 0 w 2742"/>
                <a:gd name="T7" fmla="*/ 0 h 2869"/>
                <a:gd name="T8" fmla="*/ 0 w 2742"/>
                <a:gd name="T9" fmla="*/ 0 h 2869"/>
                <a:gd name="T10" fmla="*/ 0 w 2742"/>
                <a:gd name="T11" fmla="*/ 0 h 2869"/>
                <a:gd name="T12" fmla="*/ 0 w 2742"/>
                <a:gd name="T13" fmla="*/ 0 h 2869"/>
                <a:gd name="T14" fmla="*/ 0 w 2742"/>
                <a:gd name="T15" fmla="*/ 0 h 2869"/>
                <a:gd name="T16" fmla="*/ 0 w 2742"/>
                <a:gd name="T17" fmla="*/ 0 h 2869"/>
                <a:gd name="T18" fmla="*/ 0 w 2742"/>
                <a:gd name="T19" fmla="*/ 0 h 2869"/>
                <a:gd name="T20" fmla="*/ 0 w 2742"/>
                <a:gd name="T21" fmla="*/ 0 h 2869"/>
                <a:gd name="T22" fmla="*/ 0 w 2742"/>
                <a:gd name="T23" fmla="*/ 0 h 2869"/>
                <a:gd name="T24" fmla="*/ 0 w 2742"/>
                <a:gd name="T25" fmla="*/ 0 h 2869"/>
                <a:gd name="T26" fmla="*/ 0 w 2742"/>
                <a:gd name="T27" fmla="*/ 0 h 2869"/>
                <a:gd name="T28" fmla="*/ 0 w 2742"/>
                <a:gd name="T29" fmla="*/ 0 h 2869"/>
                <a:gd name="T30" fmla="*/ 0 w 2742"/>
                <a:gd name="T31" fmla="*/ 0 h 2869"/>
                <a:gd name="T32" fmla="*/ 0 w 2742"/>
                <a:gd name="T33" fmla="*/ 0 h 2869"/>
                <a:gd name="T34" fmla="*/ 0 w 2742"/>
                <a:gd name="T35" fmla="*/ 0 h 2869"/>
                <a:gd name="T36" fmla="*/ 0 w 2742"/>
                <a:gd name="T37" fmla="*/ 0 h 2869"/>
                <a:gd name="T38" fmla="*/ 0 w 2742"/>
                <a:gd name="T39" fmla="*/ 0 h 2869"/>
                <a:gd name="T40" fmla="*/ 0 w 2742"/>
                <a:gd name="T41" fmla="*/ 0 h 2869"/>
                <a:gd name="T42" fmla="*/ 0 w 2742"/>
                <a:gd name="T43" fmla="*/ 0 h 2869"/>
                <a:gd name="T44" fmla="*/ 0 w 2742"/>
                <a:gd name="T45" fmla="*/ 0 h 2869"/>
                <a:gd name="T46" fmla="*/ 0 w 2742"/>
                <a:gd name="T47" fmla="*/ 0 h 2869"/>
                <a:gd name="T48" fmla="*/ 0 w 2742"/>
                <a:gd name="T49" fmla="*/ 0 h 2869"/>
                <a:gd name="T50" fmla="*/ 0 w 2742"/>
                <a:gd name="T51" fmla="*/ 0 h 2869"/>
                <a:gd name="T52" fmla="*/ 0 w 2742"/>
                <a:gd name="T53" fmla="*/ 0 h 2869"/>
                <a:gd name="T54" fmla="*/ 0 w 2742"/>
                <a:gd name="T55" fmla="*/ 0 h 2869"/>
                <a:gd name="T56" fmla="*/ 0 w 2742"/>
                <a:gd name="T57" fmla="*/ 0 h 2869"/>
                <a:gd name="T58" fmla="*/ 0 w 2742"/>
                <a:gd name="T59" fmla="*/ 0 h 2869"/>
                <a:gd name="T60" fmla="*/ 0 w 2742"/>
                <a:gd name="T61" fmla="*/ 0 h 2869"/>
                <a:gd name="T62" fmla="*/ 0 w 2742"/>
                <a:gd name="T63" fmla="*/ 0 h 2869"/>
                <a:gd name="T64" fmla="*/ 0 w 2742"/>
                <a:gd name="T65" fmla="*/ 0 h 2869"/>
                <a:gd name="T66" fmla="*/ 0 w 2742"/>
                <a:gd name="T67" fmla="*/ 0 h 2869"/>
                <a:gd name="T68" fmla="*/ 0 w 2742"/>
                <a:gd name="T69" fmla="*/ 0 h 2869"/>
                <a:gd name="T70" fmla="*/ 0 w 2742"/>
                <a:gd name="T71" fmla="*/ 0 h 2869"/>
                <a:gd name="T72" fmla="*/ 0 w 2742"/>
                <a:gd name="T73" fmla="*/ 0 h 2869"/>
                <a:gd name="T74" fmla="*/ 0 w 2742"/>
                <a:gd name="T75" fmla="*/ 0 h 2869"/>
                <a:gd name="T76" fmla="*/ 0 w 2742"/>
                <a:gd name="T77" fmla="*/ 0 h 2869"/>
                <a:gd name="T78" fmla="*/ 0 w 2742"/>
                <a:gd name="T79" fmla="*/ 0 h 2869"/>
                <a:gd name="T80" fmla="*/ 0 w 2742"/>
                <a:gd name="T81" fmla="*/ 0 h 2869"/>
                <a:gd name="T82" fmla="*/ 0 w 2742"/>
                <a:gd name="T83" fmla="*/ 0 h 2869"/>
                <a:gd name="T84" fmla="*/ 0 w 2742"/>
                <a:gd name="T85" fmla="*/ 0 h 2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2"/>
                <a:gd name="T130" fmla="*/ 0 h 2869"/>
                <a:gd name="T131" fmla="*/ 2742 w 2742"/>
                <a:gd name="T132" fmla="*/ 2869 h 2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2" h="2869">
                  <a:moveTo>
                    <a:pt x="1945" y="0"/>
                  </a:moveTo>
                  <a:lnTo>
                    <a:pt x="2028" y="3"/>
                  </a:lnTo>
                  <a:lnTo>
                    <a:pt x="2110" y="13"/>
                  </a:lnTo>
                  <a:lnTo>
                    <a:pt x="2187" y="30"/>
                  </a:lnTo>
                  <a:lnTo>
                    <a:pt x="2261" y="54"/>
                  </a:lnTo>
                  <a:lnTo>
                    <a:pt x="2328" y="83"/>
                  </a:lnTo>
                  <a:lnTo>
                    <a:pt x="2393" y="119"/>
                  </a:lnTo>
                  <a:lnTo>
                    <a:pt x="2451" y="160"/>
                  </a:lnTo>
                  <a:lnTo>
                    <a:pt x="2506" y="208"/>
                  </a:lnTo>
                  <a:lnTo>
                    <a:pt x="2560" y="266"/>
                  </a:lnTo>
                  <a:lnTo>
                    <a:pt x="2611" y="331"/>
                  </a:lnTo>
                  <a:lnTo>
                    <a:pt x="2653" y="402"/>
                  </a:lnTo>
                  <a:lnTo>
                    <a:pt x="2689" y="482"/>
                  </a:lnTo>
                  <a:lnTo>
                    <a:pt x="2715" y="570"/>
                  </a:lnTo>
                  <a:lnTo>
                    <a:pt x="2735" y="670"/>
                  </a:lnTo>
                  <a:lnTo>
                    <a:pt x="2742" y="781"/>
                  </a:lnTo>
                  <a:lnTo>
                    <a:pt x="2742" y="907"/>
                  </a:lnTo>
                  <a:lnTo>
                    <a:pt x="2726" y="1042"/>
                  </a:lnTo>
                  <a:lnTo>
                    <a:pt x="2695" y="1188"/>
                  </a:lnTo>
                  <a:lnTo>
                    <a:pt x="2648" y="1339"/>
                  </a:lnTo>
                  <a:lnTo>
                    <a:pt x="2587" y="1496"/>
                  </a:lnTo>
                  <a:lnTo>
                    <a:pt x="2510" y="1653"/>
                  </a:lnTo>
                  <a:lnTo>
                    <a:pt x="2420" y="1810"/>
                  </a:lnTo>
                  <a:lnTo>
                    <a:pt x="2315" y="1963"/>
                  </a:lnTo>
                  <a:lnTo>
                    <a:pt x="2200" y="2111"/>
                  </a:lnTo>
                  <a:lnTo>
                    <a:pt x="2045" y="2274"/>
                  </a:lnTo>
                  <a:lnTo>
                    <a:pt x="1879" y="2423"/>
                  </a:lnTo>
                  <a:lnTo>
                    <a:pt x="1703" y="2554"/>
                  </a:lnTo>
                  <a:lnTo>
                    <a:pt x="1521" y="2666"/>
                  </a:lnTo>
                  <a:lnTo>
                    <a:pt x="1333" y="2755"/>
                  </a:lnTo>
                  <a:lnTo>
                    <a:pt x="1142" y="2821"/>
                  </a:lnTo>
                  <a:lnTo>
                    <a:pt x="949" y="2858"/>
                  </a:lnTo>
                  <a:lnTo>
                    <a:pt x="761" y="2869"/>
                  </a:lnTo>
                  <a:lnTo>
                    <a:pt x="583" y="2846"/>
                  </a:lnTo>
                  <a:lnTo>
                    <a:pt x="430" y="2796"/>
                  </a:lnTo>
                  <a:lnTo>
                    <a:pt x="300" y="2720"/>
                  </a:lnTo>
                  <a:lnTo>
                    <a:pt x="194" y="2623"/>
                  </a:lnTo>
                  <a:lnTo>
                    <a:pt x="110" y="2505"/>
                  </a:lnTo>
                  <a:lnTo>
                    <a:pt x="51" y="2368"/>
                  </a:lnTo>
                  <a:lnTo>
                    <a:pt x="13" y="2216"/>
                  </a:lnTo>
                  <a:lnTo>
                    <a:pt x="0" y="2052"/>
                  </a:lnTo>
                  <a:lnTo>
                    <a:pt x="6" y="1906"/>
                  </a:lnTo>
                  <a:lnTo>
                    <a:pt x="30" y="1756"/>
                  </a:lnTo>
                  <a:lnTo>
                    <a:pt x="68" y="1602"/>
                  </a:lnTo>
                  <a:lnTo>
                    <a:pt x="122" y="1450"/>
                  </a:lnTo>
                  <a:lnTo>
                    <a:pt x="186" y="1298"/>
                  </a:lnTo>
                  <a:lnTo>
                    <a:pt x="264" y="1152"/>
                  </a:lnTo>
                  <a:lnTo>
                    <a:pt x="349" y="1011"/>
                  </a:lnTo>
                  <a:lnTo>
                    <a:pt x="442" y="881"/>
                  </a:lnTo>
                  <a:lnTo>
                    <a:pt x="537" y="761"/>
                  </a:lnTo>
                  <a:lnTo>
                    <a:pt x="633" y="653"/>
                  </a:lnTo>
                  <a:lnTo>
                    <a:pt x="730" y="557"/>
                  </a:lnTo>
                  <a:lnTo>
                    <a:pt x="827" y="471"/>
                  </a:lnTo>
                  <a:lnTo>
                    <a:pt x="922" y="393"/>
                  </a:lnTo>
                  <a:lnTo>
                    <a:pt x="1020" y="324"/>
                  </a:lnTo>
                  <a:lnTo>
                    <a:pt x="1118" y="261"/>
                  </a:lnTo>
                  <a:lnTo>
                    <a:pt x="1219" y="206"/>
                  </a:lnTo>
                  <a:lnTo>
                    <a:pt x="1308" y="158"/>
                  </a:lnTo>
                  <a:lnTo>
                    <a:pt x="1400" y="118"/>
                  </a:lnTo>
                  <a:lnTo>
                    <a:pt x="1491" y="82"/>
                  </a:lnTo>
                  <a:lnTo>
                    <a:pt x="1584" y="53"/>
                  </a:lnTo>
                  <a:lnTo>
                    <a:pt x="1675" y="29"/>
                  </a:lnTo>
                  <a:lnTo>
                    <a:pt x="1766" y="13"/>
                  </a:lnTo>
                  <a:lnTo>
                    <a:pt x="1855" y="3"/>
                  </a:lnTo>
                  <a:lnTo>
                    <a:pt x="1945" y="0"/>
                  </a:lnTo>
                  <a:close/>
                  <a:moveTo>
                    <a:pt x="1928" y="39"/>
                  </a:moveTo>
                  <a:lnTo>
                    <a:pt x="1843" y="42"/>
                  </a:lnTo>
                  <a:lnTo>
                    <a:pt x="1757" y="52"/>
                  </a:lnTo>
                  <a:lnTo>
                    <a:pt x="1671" y="67"/>
                  </a:lnTo>
                  <a:lnTo>
                    <a:pt x="1584" y="91"/>
                  </a:lnTo>
                  <a:lnTo>
                    <a:pt x="1497" y="119"/>
                  </a:lnTo>
                  <a:lnTo>
                    <a:pt x="1409" y="154"/>
                  </a:lnTo>
                  <a:lnTo>
                    <a:pt x="1321" y="193"/>
                  </a:lnTo>
                  <a:lnTo>
                    <a:pt x="1236" y="239"/>
                  </a:lnTo>
                  <a:lnTo>
                    <a:pt x="1140" y="293"/>
                  </a:lnTo>
                  <a:lnTo>
                    <a:pt x="1047" y="353"/>
                  </a:lnTo>
                  <a:lnTo>
                    <a:pt x="954" y="420"/>
                  </a:lnTo>
                  <a:lnTo>
                    <a:pt x="865" y="495"/>
                  </a:lnTo>
                  <a:lnTo>
                    <a:pt x="774" y="576"/>
                  </a:lnTo>
                  <a:lnTo>
                    <a:pt x="685" y="668"/>
                  </a:lnTo>
                  <a:lnTo>
                    <a:pt x="597" y="768"/>
                  </a:lnTo>
                  <a:lnTo>
                    <a:pt x="509" y="882"/>
                  </a:lnTo>
                  <a:lnTo>
                    <a:pt x="424" y="1005"/>
                  </a:lnTo>
                  <a:lnTo>
                    <a:pt x="348" y="1135"/>
                  </a:lnTo>
                  <a:lnTo>
                    <a:pt x="279" y="1271"/>
                  </a:lnTo>
                  <a:lnTo>
                    <a:pt x="224" y="1411"/>
                  </a:lnTo>
                  <a:lnTo>
                    <a:pt x="177" y="1551"/>
                  </a:lnTo>
                  <a:lnTo>
                    <a:pt x="145" y="1691"/>
                  </a:lnTo>
                  <a:lnTo>
                    <a:pt x="127" y="1827"/>
                  </a:lnTo>
                  <a:lnTo>
                    <a:pt x="126" y="1960"/>
                  </a:lnTo>
                  <a:lnTo>
                    <a:pt x="141" y="2106"/>
                  </a:lnTo>
                  <a:lnTo>
                    <a:pt x="179" y="2241"/>
                  </a:lnTo>
                  <a:lnTo>
                    <a:pt x="237" y="2361"/>
                  </a:lnTo>
                  <a:lnTo>
                    <a:pt x="315" y="2467"/>
                  </a:lnTo>
                  <a:lnTo>
                    <a:pt x="414" y="2554"/>
                  </a:lnTo>
                  <a:lnTo>
                    <a:pt x="535" y="2620"/>
                  </a:lnTo>
                  <a:lnTo>
                    <a:pt x="674" y="2664"/>
                  </a:lnTo>
                  <a:lnTo>
                    <a:pt x="836" y="2684"/>
                  </a:lnTo>
                  <a:lnTo>
                    <a:pt x="1007" y="2675"/>
                  </a:lnTo>
                  <a:lnTo>
                    <a:pt x="1182" y="2642"/>
                  </a:lnTo>
                  <a:lnTo>
                    <a:pt x="1355" y="2583"/>
                  </a:lnTo>
                  <a:lnTo>
                    <a:pt x="1526" y="2505"/>
                  </a:lnTo>
                  <a:lnTo>
                    <a:pt x="1692" y="2405"/>
                  </a:lnTo>
                  <a:lnTo>
                    <a:pt x="1853" y="2289"/>
                  </a:lnTo>
                  <a:lnTo>
                    <a:pt x="2005" y="2156"/>
                  </a:lnTo>
                  <a:lnTo>
                    <a:pt x="2149" y="2012"/>
                  </a:lnTo>
                  <a:lnTo>
                    <a:pt x="2257" y="1877"/>
                  </a:lnTo>
                  <a:lnTo>
                    <a:pt x="2355" y="1738"/>
                  </a:lnTo>
                  <a:lnTo>
                    <a:pt x="2440" y="1595"/>
                  </a:lnTo>
                  <a:lnTo>
                    <a:pt x="2514" y="1451"/>
                  </a:lnTo>
                  <a:lnTo>
                    <a:pt x="2573" y="1307"/>
                  </a:lnTo>
                  <a:lnTo>
                    <a:pt x="2620" y="1167"/>
                  </a:lnTo>
                  <a:lnTo>
                    <a:pt x="2652" y="1033"/>
                  </a:lnTo>
                  <a:lnTo>
                    <a:pt x="2670" y="907"/>
                  </a:lnTo>
                  <a:lnTo>
                    <a:pt x="2673" y="789"/>
                  </a:lnTo>
                  <a:lnTo>
                    <a:pt x="2666" y="684"/>
                  </a:lnTo>
                  <a:lnTo>
                    <a:pt x="2651" y="589"/>
                  </a:lnTo>
                  <a:lnTo>
                    <a:pt x="2627" y="505"/>
                  </a:lnTo>
                  <a:lnTo>
                    <a:pt x="2595" y="428"/>
                  </a:lnTo>
                  <a:lnTo>
                    <a:pt x="2558" y="360"/>
                  </a:lnTo>
                  <a:lnTo>
                    <a:pt x="2511" y="298"/>
                  </a:lnTo>
                  <a:lnTo>
                    <a:pt x="2462" y="244"/>
                  </a:lnTo>
                  <a:lnTo>
                    <a:pt x="2409" y="196"/>
                  </a:lnTo>
                  <a:lnTo>
                    <a:pt x="2354" y="156"/>
                  </a:lnTo>
                  <a:lnTo>
                    <a:pt x="2293" y="122"/>
                  </a:lnTo>
                  <a:lnTo>
                    <a:pt x="2229" y="93"/>
                  </a:lnTo>
                  <a:lnTo>
                    <a:pt x="2159" y="69"/>
                  </a:lnTo>
                  <a:lnTo>
                    <a:pt x="2085" y="52"/>
                  </a:lnTo>
                  <a:lnTo>
                    <a:pt x="2008" y="42"/>
                  </a:lnTo>
                  <a:lnTo>
                    <a:pt x="1928" y="39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9" name="Freeform 13"/>
            <p:cNvSpPr>
              <a:spLocks noEditPoints="1"/>
            </p:cNvSpPr>
            <p:nvPr/>
          </p:nvSpPr>
          <p:spPr bwMode="auto">
            <a:xfrm>
              <a:off x="2738" y="931"/>
              <a:ext cx="378" cy="325"/>
            </a:xfrm>
            <a:custGeom>
              <a:avLst/>
              <a:gdLst>
                <a:gd name="T0" fmla="*/ 0 w 2384"/>
                <a:gd name="T1" fmla="*/ 0 h 2490"/>
                <a:gd name="T2" fmla="*/ 0 w 2384"/>
                <a:gd name="T3" fmla="*/ 0 h 2490"/>
                <a:gd name="T4" fmla="*/ 0 w 2384"/>
                <a:gd name="T5" fmla="*/ 0 h 2490"/>
                <a:gd name="T6" fmla="*/ 0 w 2384"/>
                <a:gd name="T7" fmla="*/ 0 h 2490"/>
                <a:gd name="T8" fmla="*/ 0 w 2384"/>
                <a:gd name="T9" fmla="*/ 0 h 2490"/>
                <a:gd name="T10" fmla="*/ 0 w 2384"/>
                <a:gd name="T11" fmla="*/ 0 h 2490"/>
                <a:gd name="T12" fmla="*/ 0 w 2384"/>
                <a:gd name="T13" fmla="*/ 0 h 2490"/>
                <a:gd name="T14" fmla="*/ 0 w 2384"/>
                <a:gd name="T15" fmla="*/ 0 h 2490"/>
                <a:gd name="T16" fmla="*/ 0 w 2384"/>
                <a:gd name="T17" fmla="*/ 0 h 2490"/>
                <a:gd name="T18" fmla="*/ 0 w 2384"/>
                <a:gd name="T19" fmla="*/ 0 h 2490"/>
                <a:gd name="T20" fmla="*/ 0 w 2384"/>
                <a:gd name="T21" fmla="*/ 0 h 2490"/>
                <a:gd name="T22" fmla="*/ 0 w 2384"/>
                <a:gd name="T23" fmla="*/ 0 h 2490"/>
                <a:gd name="T24" fmla="*/ 0 w 2384"/>
                <a:gd name="T25" fmla="*/ 0 h 2490"/>
                <a:gd name="T26" fmla="*/ 0 w 2384"/>
                <a:gd name="T27" fmla="*/ 0 h 2490"/>
                <a:gd name="T28" fmla="*/ 0 w 2384"/>
                <a:gd name="T29" fmla="*/ 0 h 2490"/>
                <a:gd name="T30" fmla="*/ 0 w 2384"/>
                <a:gd name="T31" fmla="*/ 0 h 2490"/>
                <a:gd name="T32" fmla="*/ 0 w 2384"/>
                <a:gd name="T33" fmla="*/ 0 h 2490"/>
                <a:gd name="T34" fmla="*/ 0 w 2384"/>
                <a:gd name="T35" fmla="*/ 0 h 2490"/>
                <a:gd name="T36" fmla="*/ 0 w 2384"/>
                <a:gd name="T37" fmla="*/ 0 h 2490"/>
                <a:gd name="T38" fmla="*/ 0 w 2384"/>
                <a:gd name="T39" fmla="*/ 0 h 2490"/>
                <a:gd name="T40" fmla="*/ 0 w 2384"/>
                <a:gd name="T41" fmla="*/ 0 h 2490"/>
                <a:gd name="T42" fmla="*/ 0 w 2384"/>
                <a:gd name="T43" fmla="*/ 0 h 2490"/>
                <a:gd name="T44" fmla="*/ 0 w 2384"/>
                <a:gd name="T45" fmla="*/ 0 h 2490"/>
                <a:gd name="T46" fmla="*/ 0 w 2384"/>
                <a:gd name="T47" fmla="*/ 0 h 2490"/>
                <a:gd name="T48" fmla="*/ 0 w 2384"/>
                <a:gd name="T49" fmla="*/ 0 h 2490"/>
                <a:gd name="T50" fmla="*/ 0 w 2384"/>
                <a:gd name="T51" fmla="*/ 0 h 2490"/>
                <a:gd name="T52" fmla="*/ 0 w 2384"/>
                <a:gd name="T53" fmla="*/ 0 h 2490"/>
                <a:gd name="T54" fmla="*/ 0 w 2384"/>
                <a:gd name="T55" fmla="*/ 0 h 2490"/>
                <a:gd name="T56" fmla="*/ 0 w 2384"/>
                <a:gd name="T57" fmla="*/ 0 h 2490"/>
                <a:gd name="T58" fmla="*/ 0 w 2384"/>
                <a:gd name="T59" fmla="*/ 0 h 2490"/>
                <a:gd name="T60" fmla="*/ 0 w 2384"/>
                <a:gd name="T61" fmla="*/ 0 h 2490"/>
                <a:gd name="T62" fmla="*/ 0 w 2384"/>
                <a:gd name="T63" fmla="*/ 0 h 2490"/>
                <a:gd name="T64" fmla="*/ 0 w 2384"/>
                <a:gd name="T65" fmla="*/ 0 h 2490"/>
                <a:gd name="T66" fmla="*/ 0 w 2384"/>
                <a:gd name="T67" fmla="*/ 0 h 2490"/>
                <a:gd name="T68" fmla="*/ 0 w 2384"/>
                <a:gd name="T69" fmla="*/ 0 h 2490"/>
                <a:gd name="T70" fmla="*/ 0 w 2384"/>
                <a:gd name="T71" fmla="*/ 0 h 2490"/>
                <a:gd name="T72" fmla="*/ 0 w 2384"/>
                <a:gd name="T73" fmla="*/ 0 h 2490"/>
                <a:gd name="T74" fmla="*/ 0 w 2384"/>
                <a:gd name="T75" fmla="*/ 0 h 2490"/>
                <a:gd name="T76" fmla="*/ 0 w 2384"/>
                <a:gd name="T77" fmla="*/ 0 h 2490"/>
                <a:gd name="T78" fmla="*/ 0 w 2384"/>
                <a:gd name="T79" fmla="*/ 0 h 2490"/>
                <a:gd name="T80" fmla="*/ 0 w 2384"/>
                <a:gd name="T81" fmla="*/ 0 h 2490"/>
                <a:gd name="T82" fmla="*/ 0 w 2384"/>
                <a:gd name="T83" fmla="*/ 0 h 2490"/>
                <a:gd name="T84" fmla="*/ 0 w 2384"/>
                <a:gd name="T85" fmla="*/ 0 h 24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84"/>
                <a:gd name="T130" fmla="*/ 0 h 2490"/>
                <a:gd name="T131" fmla="*/ 2384 w 2384"/>
                <a:gd name="T132" fmla="*/ 2490 h 24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84" h="2490">
                  <a:moveTo>
                    <a:pt x="1689" y="0"/>
                  </a:moveTo>
                  <a:lnTo>
                    <a:pt x="1762" y="3"/>
                  </a:lnTo>
                  <a:lnTo>
                    <a:pt x="1833" y="12"/>
                  </a:lnTo>
                  <a:lnTo>
                    <a:pt x="1900" y="26"/>
                  </a:lnTo>
                  <a:lnTo>
                    <a:pt x="1966" y="48"/>
                  </a:lnTo>
                  <a:lnTo>
                    <a:pt x="2025" y="74"/>
                  </a:lnTo>
                  <a:lnTo>
                    <a:pt x="2081" y="105"/>
                  </a:lnTo>
                  <a:lnTo>
                    <a:pt x="2133" y="142"/>
                  </a:lnTo>
                  <a:lnTo>
                    <a:pt x="2182" y="185"/>
                  </a:lnTo>
                  <a:lnTo>
                    <a:pt x="2228" y="235"/>
                  </a:lnTo>
                  <a:lnTo>
                    <a:pt x="2271" y="291"/>
                  </a:lnTo>
                  <a:lnTo>
                    <a:pt x="2308" y="353"/>
                  </a:lnTo>
                  <a:lnTo>
                    <a:pt x="2339" y="422"/>
                  </a:lnTo>
                  <a:lnTo>
                    <a:pt x="2362" y="500"/>
                  </a:lnTo>
                  <a:lnTo>
                    <a:pt x="2378" y="586"/>
                  </a:lnTo>
                  <a:lnTo>
                    <a:pt x="2384" y="683"/>
                  </a:lnTo>
                  <a:lnTo>
                    <a:pt x="2384" y="793"/>
                  </a:lnTo>
                  <a:lnTo>
                    <a:pt x="2369" y="910"/>
                  </a:lnTo>
                  <a:lnTo>
                    <a:pt x="2342" y="1037"/>
                  </a:lnTo>
                  <a:lnTo>
                    <a:pt x="2299" y="1168"/>
                  </a:lnTo>
                  <a:lnTo>
                    <a:pt x="2246" y="1304"/>
                  </a:lnTo>
                  <a:lnTo>
                    <a:pt x="2179" y="1440"/>
                  </a:lnTo>
                  <a:lnTo>
                    <a:pt x="2102" y="1575"/>
                  </a:lnTo>
                  <a:lnTo>
                    <a:pt x="2011" y="1707"/>
                  </a:lnTo>
                  <a:lnTo>
                    <a:pt x="1911" y="1835"/>
                  </a:lnTo>
                  <a:lnTo>
                    <a:pt x="1775" y="1975"/>
                  </a:lnTo>
                  <a:lnTo>
                    <a:pt x="1632" y="2104"/>
                  </a:lnTo>
                  <a:lnTo>
                    <a:pt x="1478" y="2218"/>
                  </a:lnTo>
                  <a:lnTo>
                    <a:pt x="1321" y="2315"/>
                  </a:lnTo>
                  <a:lnTo>
                    <a:pt x="1157" y="2392"/>
                  </a:lnTo>
                  <a:lnTo>
                    <a:pt x="991" y="2449"/>
                  </a:lnTo>
                  <a:lnTo>
                    <a:pt x="826" y="2481"/>
                  </a:lnTo>
                  <a:lnTo>
                    <a:pt x="662" y="2490"/>
                  </a:lnTo>
                  <a:lnTo>
                    <a:pt x="507" y="2471"/>
                  </a:lnTo>
                  <a:lnTo>
                    <a:pt x="376" y="2428"/>
                  </a:lnTo>
                  <a:lnTo>
                    <a:pt x="263" y="2363"/>
                  </a:lnTo>
                  <a:lnTo>
                    <a:pt x="170" y="2279"/>
                  </a:lnTo>
                  <a:lnTo>
                    <a:pt x="97" y="2175"/>
                  </a:lnTo>
                  <a:lnTo>
                    <a:pt x="45" y="2058"/>
                  </a:lnTo>
                  <a:lnTo>
                    <a:pt x="12" y="1926"/>
                  </a:lnTo>
                  <a:lnTo>
                    <a:pt x="0" y="1784"/>
                  </a:lnTo>
                  <a:lnTo>
                    <a:pt x="4" y="1658"/>
                  </a:lnTo>
                  <a:lnTo>
                    <a:pt x="24" y="1529"/>
                  </a:lnTo>
                  <a:lnTo>
                    <a:pt x="58" y="1397"/>
                  </a:lnTo>
                  <a:lnTo>
                    <a:pt x="103" y="1265"/>
                  </a:lnTo>
                  <a:lnTo>
                    <a:pt x="159" y="1134"/>
                  </a:lnTo>
                  <a:lnTo>
                    <a:pt x="225" y="1006"/>
                  </a:lnTo>
                  <a:lnTo>
                    <a:pt x="297" y="884"/>
                  </a:lnTo>
                  <a:lnTo>
                    <a:pt x="378" y="771"/>
                  </a:lnTo>
                  <a:lnTo>
                    <a:pt x="460" y="665"/>
                  </a:lnTo>
                  <a:lnTo>
                    <a:pt x="543" y="572"/>
                  </a:lnTo>
                  <a:lnTo>
                    <a:pt x="626" y="487"/>
                  </a:lnTo>
                  <a:lnTo>
                    <a:pt x="711" y="413"/>
                  </a:lnTo>
                  <a:lnTo>
                    <a:pt x="795" y="345"/>
                  </a:lnTo>
                  <a:lnTo>
                    <a:pt x="880" y="284"/>
                  </a:lnTo>
                  <a:lnTo>
                    <a:pt x="966" y="230"/>
                  </a:lnTo>
                  <a:lnTo>
                    <a:pt x="1055" y="181"/>
                  </a:lnTo>
                  <a:lnTo>
                    <a:pt x="1132" y="138"/>
                  </a:lnTo>
                  <a:lnTo>
                    <a:pt x="1213" y="103"/>
                  </a:lnTo>
                  <a:lnTo>
                    <a:pt x="1293" y="71"/>
                  </a:lnTo>
                  <a:lnTo>
                    <a:pt x="1375" y="47"/>
                  </a:lnTo>
                  <a:lnTo>
                    <a:pt x="1454" y="26"/>
                  </a:lnTo>
                  <a:lnTo>
                    <a:pt x="1534" y="12"/>
                  </a:lnTo>
                  <a:lnTo>
                    <a:pt x="1611" y="3"/>
                  </a:lnTo>
                  <a:lnTo>
                    <a:pt x="1689" y="0"/>
                  </a:lnTo>
                  <a:close/>
                  <a:moveTo>
                    <a:pt x="1676" y="35"/>
                  </a:moveTo>
                  <a:lnTo>
                    <a:pt x="1601" y="38"/>
                  </a:lnTo>
                  <a:lnTo>
                    <a:pt x="1526" y="45"/>
                  </a:lnTo>
                  <a:lnTo>
                    <a:pt x="1450" y="60"/>
                  </a:lnTo>
                  <a:lnTo>
                    <a:pt x="1374" y="80"/>
                  </a:lnTo>
                  <a:lnTo>
                    <a:pt x="1296" y="105"/>
                  </a:lnTo>
                  <a:lnTo>
                    <a:pt x="1220" y="136"/>
                  </a:lnTo>
                  <a:lnTo>
                    <a:pt x="1142" y="171"/>
                  </a:lnTo>
                  <a:lnTo>
                    <a:pt x="1069" y="211"/>
                  </a:lnTo>
                  <a:lnTo>
                    <a:pt x="985" y="257"/>
                  </a:lnTo>
                  <a:lnTo>
                    <a:pt x="905" y="310"/>
                  </a:lnTo>
                  <a:lnTo>
                    <a:pt x="824" y="367"/>
                  </a:lnTo>
                  <a:lnTo>
                    <a:pt x="746" y="433"/>
                  </a:lnTo>
                  <a:lnTo>
                    <a:pt x="667" y="504"/>
                  </a:lnTo>
                  <a:lnTo>
                    <a:pt x="590" y="585"/>
                  </a:lnTo>
                  <a:lnTo>
                    <a:pt x="512" y="673"/>
                  </a:lnTo>
                  <a:lnTo>
                    <a:pt x="438" y="772"/>
                  </a:lnTo>
                  <a:lnTo>
                    <a:pt x="363" y="878"/>
                  </a:lnTo>
                  <a:lnTo>
                    <a:pt x="297" y="992"/>
                  </a:lnTo>
                  <a:lnTo>
                    <a:pt x="239" y="1109"/>
                  </a:lnTo>
                  <a:lnTo>
                    <a:pt x="191" y="1230"/>
                  </a:lnTo>
                  <a:lnTo>
                    <a:pt x="151" y="1350"/>
                  </a:lnTo>
                  <a:lnTo>
                    <a:pt x="124" y="1472"/>
                  </a:lnTo>
                  <a:lnTo>
                    <a:pt x="108" y="1591"/>
                  </a:lnTo>
                  <a:lnTo>
                    <a:pt x="108" y="1706"/>
                  </a:lnTo>
                  <a:lnTo>
                    <a:pt x="123" y="1832"/>
                  </a:lnTo>
                  <a:lnTo>
                    <a:pt x="155" y="1948"/>
                  </a:lnTo>
                  <a:lnTo>
                    <a:pt x="205" y="2053"/>
                  </a:lnTo>
                  <a:lnTo>
                    <a:pt x="275" y="2144"/>
                  </a:lnTo>
                  <a:lnTo>
                    <a:pt x="360" y="2218"/>
                  </a:lnTo>
                  <a:lnTo>
                    <a:pt x="465" y="2276"/>
                  </a:lnTo>
                  <a:lnTo>
                    <a:pt x="586" y="2314"/>
                  </a:lnTo>
                  <a:lnTo>
                    <a:pt x="727" y="2330"/>
                  </a:lnTo>
                  <a:lnTo>
                    <a:pt x="875" y="2323"/>
                  </a:lnTo>
                  <a:lnTo>
                    <a:pt x="1026" y="2294"/>
                  </a:lnTo>
                  <a:lnTo>
                    <a:pt x="1176" y="2245"/>
                  </a:lnTo>
                  <a:lnTo>
                    <a:pt x="1324" y="2177"/>
                  </a:lnTo>
                  <a:lnTo>
                    <a:pt x="1469" y="2090"/>
                  </a:lnTo>
                  <a:lnTo>
                    <a:pt x="1608" y="1990"/>
                  </a:lnTo>
                  <a:lnTo>
                    <a:pt x="1740" y="1875"/>
                  </a:lnTo>
                  <a:lnTo>
                    <a:pt x="1865" y="1749"/>
                  </a:lnTo>
                  <a:lnTo>
                    <a:pt x="1960" y="1633"/>
                  </a:lnTo>
                  <a:lnTo>
                    <a:pt x="2046" y="1513"/>
                  </a:lnTo>
                  <a:lnTo>
                    <a:pt x="2120" y="1389"/>
                  </a:lnTo>
                  <a:lnTo>
                    <a:pt x="2184" y="1265"/>
                  </a:lnTo>
                  <a:lnTo>
                    <a:pt x="2236" y="1140"/>
                  </a:lnTo>
                  <a:lnTo>
                    <a:pt x="2276" y="1019"/>
                  </a:lnTo>
                  <a:lnTo>
                    <a:pt x="2303" y="901"/>
                  </a:lnTo>
                  <a:lnTo>
                    <a:pt x="2320" y="792"/>
                  </a:lnTo>
                  <a:lnTo>
                    <a:pt x="2322" y="690"/>
                  </a:lnTo>
                  <a:lnTo>
                    <a:pt x="2318" y="598"/>
                  </a:lnTo>
                  <a:lnTo>
                    <a:pt x="2304" y="515"/>
                  </a:lnTo>
                  <a:lnTo>
                    <a:pt x="2285" y="442"/>
                  </a:lnTo>
                  <a:lnTo>
                    <a:pt x="2257" y="375"/>
                  </a:lnTo>
                  <a:lnTo>
                    <a:pt x="2223" y="315"/>
                  </a:lnTo>
                  <a:lnTo>
                    <a:pt x="2183" y="261"/>
                  </a:lnTo>
                  <a:lnTo>
                    <a:pt x="2140" y="213"/>
                  </a:lnTo>
                  <a:lnTo>
                    <a:pt x="2095" y="173"/>
                  </a:lnTo>
                  <a:lnTo>
                    <a:pt x="2047" y="138"/>
                  </a:lnTo>
                  <a:lnTo>
                    <a:pt x="1994" y="107"/>
                  </a:lnTo>
                  <a:lnTo>
                    <a:pt x="1938" y="83"/>
                  </a:lnTo>
                  <a:lnTo>
                    <a:pt x="1877" y="61"/>
                  </a:lnTo>
                  <a:lnTo>
                    <a:pt x="1812" y="47"/>
                  </a:lnTo>
                  <a:lnTo>
                    <a:pt x="1745" y="38"/>
                  </a:lnTo>
                  <a:lnTo>
                    <a:pt x="1676" y="35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0" name="Freeform 14"/>
            <p:cNvSpPr>
              <a:spLocks noEditPoints="1"/>
            </p:cNvSpPr>
            <p:nvPr/>
          </p:nvSpPr>
          <p:spPr bwMode="auto">
            <a:xfrm>
              <a:off x="2776" y="937"/>
              <a:ext cx="321" cy="275"/>
            </a:xfrm>
            <a:custGeom>
              <a:avLst/>
              <a:gdLst>
                <a:gd name="T0" fmla="*/ 0 w 2027"/>
                <a:gd name="T1" fmla="*/ 0 h 2112"/>
                <a:gd name="T2" fmla="*/ 0 w 2027"/>
                <a:gd name="T3" fmla="*/ 0 h 2112"/>
                <a:gd name="T4" fmla="*/ 0 w 2027"/>
                <a:gd name="T5" fmla="*/ 0 h 2112"/>
                <a:gd name="T6" fmla="*/ 0 w 2027"/>
                <a:gd name="T7" fmla="*/ 0 h 2112"/>
                <a:gd name="T8" fmla="*/ 0 w 2027"/>
                <a:gd name="T9" fmla="*/ 0 h 2112"/>
                <a:gd name="T10" fmla="*/ 0 w 2027"/>
                <a:gd name="T11" fmla="*/ 0 h 2112"/>
                <a:gd name="T12" fmla="*/ 0 w 2027"/>
                <a:gd name="T13" fmla="*/ 0 h 2112"/>
                <a:gd name="T14" fmla="*/ 0 w 2027"/>
                <a:gd name="T15" fmla="*/ 0 h 2112"/>
                <a:gd name="T16" fmla="*/ 0 w 2027"/>
                <a:gd name="T17" fmla="*/ 0 h 2112"/>
                <a:gd name="T18" fmla="*/ 0 w 2027"/>
                <a:gd name="T19" fmla="*/ 0 h 2112"/>
                <a:gd name="T20" fmla="*/ 0 w 2027"/>
                <a:gd name="T21" fmla="*/ 0 h 2112"/>
                <a:gd name="T22" fmla="*/ 0 w 2027"/>
                <a:gd name="T23" fmla="*/ 0 h 2112"/>
                <a:gd name="T24" fmla="*/ 0 w 2027"/>
                <a:gd name="T25" fmla="*/ 0 h 2112"/>
                <a:gd name="T26" fmla="*/ 0 w 2027"/>
                <a:gd name="T27" fmla="*/ 0 h 2112"/>
                <a:gd name="T28" fmla="*/ 0 w 2027"/>
                <a:gd name="T29" fmla="*/ 0 h 2112"/>
                <a:gd name="T30" fmla="*/ 0 w 2027"/>
                <a:gd name="T31" fmla="*/ 0 h 2112"/>
                <a:gd name="T32" fmla="*/ 0 w 2027"/>
                <a:gd name="T33" fmla="*/ 0 h 2112"/>
                <a:gd name="T34" fmla="*/ 0 w 2027"/>
                <a:gd name="T35" fmla="*/ 0 h 2112"/>
                <a:gd name="T36" fmla="*/ 0 w 2027"/>
                <a:gd name="T37" fmla="*/ 0 h 2112"/>
                <a:gd name="T38" fmla="*/ 0 w 2027"/>
                <a:gd name="T39" fmla="*/ 0 h 2112"/>
                <a:gd name="T40" fmla="*/ 0 w 2027"/>
                <a:gd name="T41" fmla="*/ 0 h 2112"/>
                <a:gd name="T42" fmla="*/ 0 w 2027"/>
                <a:gd name="T43" fmla="*/ 0 h 2112"/>
                <a:gd name="T44" fmla="*/ 0 w 2027"/>
                <a:gd name="T45" fmla="*/ 0 h 2112"/>
                <a:gd name="T46" fmla="*/ 0 w 2027"/>
                <a:gd name="T47" fmla="*/ 0 h 2112"/>
                <a:gd name="T48" fmla="*/ 0 w 2027"/>
                <a:gd name="T49" fmla="*/ 0 h 2112"/>
                <a:gd name="T50" fmla="*/ 0 w 2027"/>
                <a:gd name="T51" fmla="*/ 0 h 2112"/>
                <a:gd name="T52" fmla="*/ 0 w 2027"/>
                <a:gd name="T53" fmla="*/ 0 h 2112"/>
                <a:gd name="T54" fmla="*/ 0 w 2027"/>
                <a:gd name="T55" fmla="*/ 0 h 2112"/>
                <a:gd name="T56" fmla="*/ 0 w 2027"/>
                <a:gd name="T57" fmla="*/ 0 h 2112"/>
                <a:gd name="T58" fmla="*/ 0 w 2027"/>
                <a:gd name="T59" fmla="*/ 0 h 2112"/>
                <a:gd name="T60" fmla="*/ 0 w 2027"/>
                <a:gd name="T61" fmla="*/ 0 h 2112"/>
                <a:gd name="T62" fmla="*/ 0 w 2027"/>
                <a:gd name="T63" fmla="*/ 0 h 2112"/>
                <a:gd name="T64" fmla="*/ 0 w 2027"/>
                <a:gd name="T65" fmla="*/ 0 h 2112"/>
                <a:gd name="T66" fmla="*/ 0 w 2027"/>
                <a:gd name="T67" fmla="*/ 0 h 2112"/>
                <a:gd name="T68" fmla="*/ 0 w 2027"/>
                <a:gd name="T69" fmla="*/ 0 h 2112"/>
                <a:gd name="T70" fmla="*/ 0 w 2027"/>
                <a:gd name="T71" fmla="*/ 0 h 2112"/>
                <a:gd name="T72" fmla="*/ 0 w 2027"/>
                <a:gd name="T73" fmla="*/ 0 h 2112"/>
                <a:gd name="T74" fmla="*/ 0 w 2027"/>
                <a:gd name="T75" fmla="*/ 0 h 2112"/>
                <a:gd name="T76" fmla="*/ 0 w 2027"/>
                <a:gd name="T77" fmla="*/ 0 h 2112"/>
                <a:gd name="T78" fmla="*/ 0 w 2027"/>
                <a:gd name="T79" fmla="*/ 0 h 2112"/>
                <a:gd name="T80" fmla="*/ 0 w 2027"/>
                <a:gd name="T81" fmla="*/ 0 h 2112"/>
                <a:gd name="T82" fmla="*/ 0 w 2027"/>
                <a:gd name="T83" fmla="*/ 0 h 2112"/>
                <a:gd name="T84" fmla="*/ 0 w 2027"/>
                <a:gd name="T85" fmla="*/ 0 h 21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7"/>
                <a:gd name="T130" fmla="*/ 0 h 2112"/>
                <a:gd name="T131" fmla="*/ 2027 w 2027"/>
                <a:gd name="T132" fmla="*/ 2112 h 21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7" h="2112">
                  <a:moveTo>
                    <a:pt x="1435" y="0"/>
                  </a:moveTo>
                  <a:lnTo>
                    <a:pt x="1497" y="1"/>
                  </a:lnTo>
                  <a:lnTo>
                    <a:pt x="1559" y="10"/>
                  </a:lnTo>
                  <a:lnTo>
                    <a:pt x="1617" y="22"/>
                  </a:lnTo>
                  <a:lnTo>
                    <a:pt x="1672" y="41"/>
                  </a:lnTo>
                  <a:lnTo>
                    <a:pt x="1723" y="63"/>
                  </a:lnTo>
                  <a:lnTo>
                    <a:pt x="1772" y="90"/>
                  </a:lnTo>
                  <a:lnTo>
                    <a:pt x="1816" y="123"/>
                  </a:lnTo>
                  <a:lnTo>
                    <a:pt x="1857" y="159"/>
                  </a:lnTo>
                  <a:lnTo>
                    <a:pt x="1897" y="201"/>
                  </a:lnTo>
                  <a:lnTo>
                    <a:pt x="1933" y="249"/>
                  </a:lnTo>
                  <a:lnTo>
                    <a:pt x="1963" y="302"/>
                  </a:lnTo>
                  <a:lnTo>
                    <a:pt x="1990" y="363"/>
                  </a:lnTo>
                  <a:lnTo>
                    <a:pt x="2009" y="429"/>
                  </a:lnTo>
                  <a:lnTo>
                    <a:pt x="2022" y="504"/>
                  </a:lnTo>
                  <a:lnTo>
                    <a:pt x="2027" y="586"/>
                  </a:lnTo>
                  <a:lnTo>
                    <a:pt x="2026" y="679"/>
                  </a:lnTo>
                  <a:lnTo>
                    <a:pt x="2013" y="778"/>
                  </a:lnTo>
                  <a:lnTo>
                    <a:pt x="1989" y="886"/>
                  </a:lnTo>
                  <a:lnTo>
                    <a:pt x="1954" y="997"/>
                  </a:lnTo>
                  <a:lnTo>
                    <a:pt x="1908" y="1112"/>
                  </a:lnTo>
                  <a:lnTo>
                    <a:pt x="1850" y="1226"/>
                  </a:lnTo>
                  <a:lnTo>
                    <a:pt x="1783" y="1341"/>
                  </a:lnTo>
                  <a:lnTo>
                    <a:pt x="1706" y="1452"/>
                  </a:lnTo>
                  <a:lnTo>
                    <a:pt x="1621" y="1561"/>
                  </a:lnTo>
                  <a:lnTo>
                    <a:pt x="1506" y="1680"/>
                  </a:lnTo>
                  <a:lnTo>
                    <a:pt x="1384" y="1788"/>
                  </a:lnTo>
                  <a:lnTo>
                    <a:pt x="1254" y="1882"/>
                  </a:lnTo>
                  <a:lnTo>
                    <a:pt x="1121" y="1965"/>
                  </a:lnTo>
                  <a:lnTo>
                    <a:pt x="982" y="2029"/>
                  </a:lnTo>
                  <a:lnTo>
                    <a:pt x="842" y="2077"/>
                  </a:lnTo>
                  <a:lnTo>
                    <a:pt x="701" y="2104"/>
                  </a:lnTo>
                  <a:lnTo>
                    <a:pt x="563" y="2112"/>
                  </a:lnTo>
                  <a:lnTo>
                    <a:pt x="433" y="2095"/>
                  </a:lnTo>
                  <a:lnTo>
                    <a:pt x="321" y="2060"/>
                  </a:lnTo>
                  <a:lnTo>
                    <a:pt x="224" y="2005"/>
                  </a:lnTo>
                  <a:lnTo>
                    <a:pt x="146" y="1935"/>
                  </a:lnTo>
                  <a:lnTo>
                    <a:pt x="83" y="1847"/>
                  </a:lnTo>
                  <a:lnTo>
                    <a:pt x="39" y="1749"/>
                  </a:lnTo>
                  <a:lnTo>
                    <a:pt x="11" y="1637"/>
                  </a:lnTo>
                  <a:lnTo>
                    <a:pt x="0" y="1518"/>
                  </a:lnTo>
                  <a:lnTo>
                    <a:pt x="3" y="1411"/>
                  </a:lnTo>
                  <a:lnTo>
                    <a:pt x="19" y="1303"/>
                  </a:lnTo>
                  <a:lnTo>
                    <a:pt x="46" y="1190"/>
                  </a:lnTo>
                  <a:lnTo>
                    <a:pt x="84" y="1079"/>
                  </a:lnTo>
                  <a:lnTo>
                    <a:pt x="130" y="967"/>
                  </a:lnTo>
                  <a:lnTo>
                    <a:pt x="185" y="860"/>
                  </a:lnTo>
                  <a:lnTo>
                    <a:pt x="246" y="757"/>
                  </a:lnTo>
                  <a:lnTo>
                    <a:pt x="315" y="661"/>
                  </a:lnTo>
                  <a:lnTo>
                    <a:pt x="385" y="571"/>
                  </a:lnTo>
                  <a:lnTo>
                    <a:pt x="455" y="491"/>
                  </a:lnTo>
                  <a:lnTo>
                    <a:pt x="526" y="418"/>
                  </a:lnTo>
                  <a:lnTo>
                    <a:pt x="597" y="355"/>
                  </a:lnTo>
                  <a:lnTo>
                    <a:pt x="668" y="296"/>
                  </a:lnTo>
                  <a:lnTo>
                    <a:pt x="740" y="245"/>
                  </a:lnTo>
                  <a:lnTo>
                    <a:pt x="814" y="198"/>
                  </a:lnTo>
                  <a:lnTo>
                    <a:pt x="889" y="156"/>
                  </a:lnTo>
                  <a:lnTo>
                    <a:pt x="956" y="120"/>
                  </a:lnTo>
                  <a:lnTo>
                    <a:pt x="1025" y="89"/>
                  </a:lnTo>
                  <a:lnTo>
                    <a:pt x="1094" y="62"/>
                  </a:lnTo>
                  <a:lnTo>
                    <a:pt x="1164" y="41"/>
                  </a:lnTo>
                  <a:lnTo>
                    <a:pt x="1232" y="22"/>
                  </a:lnTo>
                  <a:lnTo>
                    <a:pt x="1300" y="10"/>
                  </a:lnTo>
                  <a:lnTo>
                    <a:pt x="1368" y="1"/>
                  </a:lnTo>
                  <a:lnTo>
                    <a:pt x="1435" y="0"/>
                  </a:lnTo>
                  <a:close/>
                  <a:moveTo>
                    <a:pt x="1422" y="32"/>
                  </a:moveTo>
                  <a:lnTo>
                    <a:pt x="1357" y="34"/>
                  </a:lnTo>
                  <a:lnTo>
                    <a:pt x="1294" y="41"/>
                  </a:lnTo>
                  <a:lnTo>
                    <a:pt x="1228" y="53"/>
                  </a:lnTo>
                  <a:lnTo>
                    <a:pt x="1164" y="70"/>
                  </a:lnTo>
                  <a:lnTo>
                    <a:pt x="1098" y="90"/>
                  </a:lnTo>
                  <a:lnTo>
                    <a:pt x="1032" y="118"/>
                  </a:lnTo>
                  <a:lnTo>
                    <a:pt x="966" y="147"/>
                  </a:lnTo>
                  <a:lnTo>
                    <a:pt x="903" y="182"/>
                  </a:lnTo>
                  <a:lnTo>
                    <a:pt x="832" y="222"/>
                  </a:lnTo>
                  <a:lnTo>
                    <a:pt x="762" y="267"/>
                  </a:lnTo>
                  <a:lnTo>
                    <a:pt x="694" y="316"/>
                  </a:lnTo>
                  <a:lnTo>
                    <a:pt x="627" y="372"/>
                  </a:lnTo>
                  <a:lnTo>
                    <a:pt x="559" y="433"/>
                  </a:lnTo>
                  <a:lnTo>
                    <a:pt x="494" y="501"/>
                  </a:lnTo>
                  <a:lnTo>
                    <a:pt x="428" y="576"/>
                  </a:lnTo>
                  <a:lnTo>
                    <a:pt x="365" y="661"/>
                  </a:lnTo>
                  <a:lnTo>
                    <a:pt x="303" y="750"/>
                  </a:lnTo>
                  <a:lnTo>
                    <a:pt x="247" y="847"/>
                  </a:lnTo>
                  <a:lnTo>
                    <a:pt x="198" y="946"/>
                  </a:lnTo>
                  <a:lnTo>
                    <a:pt x="158" y="1050"/>
                  </a:lnTo>
                  <a:lnTo>
                    <a:pt x="124" y="1152"/>
                  </a:lnTo>
                  <a:lnTo>
                    <a:pt x="102" y="1255"/>
                  </a:lnTo>
                  <a:lnTo>
                    <a:pt x="91" y="1356"/>
                  </a:lnTo>
                  <a:lnTo>
                    <a:pt x="91" y="1452"/>
                  </a:lnTo>
                  <a:lnTo>
                    <a:pt x="104" y="1558"/>
                  </a:lnTo>
                  <a:lnTo>
                    <a:pt x="132" y="1658"/>
                  </a:lnTo>
                  <a:lnTo>
                    <a:pt x="175" y="1745"/>
                  </a:lnTo>
                  <a:lnTo>
                    <a:pt x="234" y="1822"/>
                  </a:lnTo>
                  <a:lnTo>
                    <a:pt x="308" y="1884"/>
                  </a:lnTo>
                  <a:lnTo>
                    <a:pt x="397" y="1931"/>
                  </a:lnTo>
                  <a:lnTo>
                    <a:pt x="500" y="1962"/>
                  </a:lnTo>
                  <a:lnTo>
                    <a:pt x="619" y="1978"/>
                  </a:lnTo>
                  <a:lnTo>
                    <a:pt x="744" y="1971"/>
                  </a:lnTo>
                  <a:lnTo>
                    <a:pt x="872" y="1947"/>
                  </a:lnTo>
                  <a:lnTo>
                    <a:pt x="998" y="1904"/>
                  </a:lnTo>
                  <a:lnTo>
                    <a:pt x="1125" y="1847"/>
                  </a:lnTo>
                  <a:lnTo>
                    <a:pt x="1246" y="1774"/>
                  </a:lnTo>
                  <a:lnTo>
                    <a:pt x="1365" y="1690"/>
                  </a:lnTo>
                  <a:lnTo>
                    <a:pt x="1477" y="1593"/>
                  </a:lnTo>
                  <a:lnTo>
                    <a:pt x="1582" y="1489"/>
                  </a:lnTo>
                  <a:lnTo>
                    <a:pt x="1662" y="1390"/>
                  </a:lnTo>
                  <a:lnTo>
                    <a:pt x="1736" y="1288"/>
                  </a:lnTo>
                  <a:lnTo>
                    <a:pt x="1799" y="1184"/>
                  </a:lnTo>
                  <a:lnTo>
                    <a:pt x="1854" y="1079"/>
                  </a:lnTo>
                  <a:lnTo>
                    <a:pt x="1898" y="973"/>
                  </a:lnTo>
                  <a:lnTo>
                    <a:pt x="1934" y="871"/>
                  </a:lnTo>
                  <a:lnTo>
                    <a:pt x="1958" y="771"/>
                  </a:lnTo>
                  <a:lnTo>
                    <a:pt x="1973" y="679"/>
                  </a:lnTo>
                  <a:lnTo>
                    <a:pt x="1976" y="591"/>
                  </a:lnTo>
                  <a:lnTo>
                    <a:pt x="1972" y="514"/>
                  </a:lnTo>
                  <a:lnTo>
                    <a:pt x="1961" y="443"/>
                  </a:lnTo>
                  <a:lnTo>
                    <a:pt x="1945" y="381"/>
                  </a:lnTo>
                  <a:lnTo>
                    <a:pt x="1920" y="323"/>
                  </a:lnTo>
                  <a:lnTo>
                    <a:pt x="1893" y="272"/>
                  </a:lnTo>
                  <a:lnTo>
                    <a:pt x="1859" y="226"/>
                  </a:lnTo>
                  <a:lnTo>
                    <a:pt x="1822" y="185"/>
                  </a:lnTo>
                  <a:lnTo>
                    <a:pt x="1783" y="150"/>
                  </a:lnTo>
                  <a:lnTo>
                    <a:pt x="1742" y="119"/>
                  </a:lnTo>
                  <a:lnTo>
                    <a:pt x="1695" y="93"/>
                  </a:lnTo>
                  <a:lnTo>
                    <a:pt x="1648" y="71"/>
                  </a:lnTo>
                  <a:lnTo>
                    <a:pt x="1595" y="53"/>
                  </a:lnTo>
                  <a:lnTo>
                    <a:pt x="1541" y="41"/>
                  </a:lnTo>
                  <a:lnTo>
                    <a:pt x="1481" y="34"/>
                  </a:lnTo>
                  <a:lnTo>
                    <a:pt x="1422" y="32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1" name="Freeform 15"/>
            <p:cNvSpPr>
              <a:spLocks noEditPoints="1"/>
            </p:cNvSpPr>
            <p:nvPr/>
          </p:nvSpPr>
          <p:spPr bwMode="auto">
            <a:xfrm>
              <a:off x="2813" y="943"/>
              <a:ext cx="265" cy="226"/>
            </a:xfrm>
            <a:custGeom>
              <a:avLst/>
              <a:gdLst>
                <a:gd name="T0" fmla="*/ 0 w 1670"/>
                <a:gd name="T1" fmla="*/ 0 h 1734"/>
                <a:gd name="T2" fmla="*/ 0 w 1670"/>
                <a:gd name="T3" fmla="*/ 0 h 1734"/>
                <a:gd name="T4" fmla="*/ 0 w 1670"/>
                <a:gd name="T5" fmla="*/ 0 h 1734"/>
                <a:gd name="T6" fmla="*/ 0 w 1670"/>
                <a:gd name="T7" fmla="*/ 0 h 1734"/>
                <a:gd name="T8" fmla="*/ 0 w 1670"/>
                <a:gd name="T9" fmla="*/ 0 h 1734"/>
                <a:gd name="T10" fmla="*/ 0 w 1670"/>
                <a:gd name="T11" fmla="*/ 0 h 1734"/>
                <a:gd name="T12" fmla="*/ 0 w 1670"/>
                <a:gd name="T13" fmla="*/ 0 h 1734"/>
                <a:gd name="T14" fmla="*/ 0 w 1670"/>
                <a:gd name="T15" fmla="*/ 0 h 1734"/>
                <a:gd name="T16" fmla="*/ 0 w 1670"/>
                <a:gd name="T17" fmla="*/ 0 h 1734"/>
                <a:gd name="T18" fmla="*/ 0 w 1670"/>
                <a:gd name="T19" fmla="*/ 0 h 1734"/>
                <a:gd name="T20" fmla="*/ 0 w 1670"/>
                <a:gd name="T21" fmla="*/ 0 h 1734"/>
                <a:gd name="T22" fmla="*/ 0 w 1670"/>
                <a:gd name="T23" fmla="*/ 0 h 1734"/>
                <a:gd name="T24" fmla="*/ 0 w 1670"/>
                <a:gd name="T25" fmla="*/ 0 h 1734"/>
                <a:gd name="T26" fmla="*/ 0 w 1670"/>
                <a:gd name="T27" fmla="*/ 0 h 1734"/>
                <a:gd name="T28" fmla="*/ 0 w 1670"/>
                <a:gd name="T29" fmla="*/ 0 h 1734"/>
                <a:gd name="T30" fmla="*/ 0 w 1670"/>
                <a:gd name="T31" fmla="*/ 0 h 1734"/>
                <a:gd name="T32" fmla="*/ 0 w 1670"/>
                <a:gd name="T33" fmla="*/ 0 h 1734"/>
                <a:gd name="T34" fmla="*/ 0 w 1670"/>
                <a:gd name="T35" fmla="*/ 0 h 1734"/>
                <a:gd name="T36" fmla="*/ 0 w 1670"/>
                <a:gd name="T37" fmla="*/ 0 h 1734"/>
                <a:gd name="T38" fmla="*/ 0 w 1670"/>
                <a:gd name="T39" fmla="*/ 0 h 1734"/>
                <a:gd name="T40" fmla="*/ 0 w 1670"/>
                <a:gd name="T41" fmla="*/ 0 h 1734"/>
                <a:gd name="T42" fmla="*/ 0 w 1670"/>
                <a:gd name="T43" fmla="*/ 0 h 1734"/>
                <a:gd name="T44" fmla="*/ 0 w 1670"/>
                <a:gd name="T45" fmla="*/ 0 h 1734"/>
                <a:gd name="T46" fmla="*/ 0 w 1670"/>
                <a:gd name="T47" fmla="*/ 0 h 1734"/>
                <a:gd name="T48" fmla="*/ 0 w 1670"/>
                <a:gd name="T49" fmla="*/ 0 h 1734"/>
                <a:gd name="T50" fmla="*/ 0 w 1670"/>
                <a:gd name="T51" fmla="*/ 0 h 1734"/>
                <a:gd name="T52" fmla="*/ 0 w 1670"/>
                <a:gd name="T53" fmla="*/ 0 h 1734"/>
                <a:gd name="T54" fmla="*/ 0 w 1670"/>
                <a:gd name="T55" fmla="*/ 0 h 1734"/>
                <a:gd name="T56" fmla="*/ 0 w 1670"/>
                <a:gd name="T57" fmla="*/ 0 h 1734"/>
                <a:gd name="T58" fmla="*/ 0 w 1670"/>
                <a:gd name="T59" fmla="*/ 0 h 1734"/>
                <a:gd name="T60" fmla="*/ 0 w 1670"/>
                <a:gd name="T61" fmla="*/ 0 h 1734"/>
                <a:gd name="T62" fmla="*/ 0 w 1670"/>
                <a:gd name="T63" fmla="*/ 0 h 1734"/>
                <a:gd name="T64" fmla="*/ 0 w 1670"/>
                <a:gd name="T65" fmla="*/ 0 h 1734"/>
                <a:gd name="T66" fmla="*/ 0 w 1670"/>
                <a:gd name="T67" fmla="*/ 0 h 1734"/>
                <a:gd name="T68" fmla="*/ 0 w 1670"/>
                <a:gd name="T69" fmla="*/ 0 h 1734"/>
                <a:gd name="T70" fmla="*/ 0 w 1670"/>
                <a:gd name="T71" fmla="*/ 0 h 1734"/>
                <a:gd name="T72" fmla="*/ 0 w 1670"/>
                <a:gd name="T73" fmla="*/ 0 h 1734"/>
                <a:gd name="T74" fmla="*/ 0 w 1670"/>
                <a:gd name="T75" fmla="*/ 0 h 1734"/>
                <a:gd name="T76" fmla="*/ 0 w 1670"/>
                <a:gd name="T77" fmla="*/ 0 h 1734"/>
                <a:gd name="T78" fmla="*/ 0 w 1670"/>
                <a:gd name="T79" fmla="*/ 0 h 1734"/>
                <a:gd name="T80" fmla="*/ 0 w 1670"/>
                <a:gd name="T81" fmla="*/ 0 h 1734"/>
                <a:gd name="T82" fmla="*/ 0 w 1670"/>
                <a:gd name="T83" fmla="*/ 0 h 1734"/>
                <a:gd name="T84" fmla="*/ 0 w 1670"/>
                <a:gd name="T85" fmla="*/ 0 h 1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70"/>
                <a:gd name="T130" fmla="*/ 0 h 1734"/>
                <a:gd name="T131" fmla="*/ 1670 w 1670"/>
                <a:gd name="T132" fmla="*/ 1734 h 17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70" h="1734">
                  <a:moveTo>
                    <a:pt x="1181" y="0"/>
                  </a:moveTo>
                  <a:lnTo>
                    <a:pt x="1234" y="2"/>
                  </a:lnTo>
                  <a:lnTo>
                    <a:pt x="1284" y="8"/>
                  </a:lnTo>
                  <a:lnTo>
                    <a:pt x="1332" y="20"/>
                  </a:lnTo>
                  <a:lnTo>
                    <a:pt x="1378" y="35"/>
                  </a:lnTo>
                  <a:lnTo>
                    <a:pt x="1421" y="53"/>
                  </a:lnTo>
                  <a:lnTo>
                    <a:pt x="1461" y="75"/>
                  </a:lnTo>
                  <a:lnTo>
                    <a:pt x="1497" y="101"/>
                  </a:lnTo>
                  <a:lnTo>
                    <a:pt x="1532" y="132"/>
                  </a:lnTo>
                  <a:lnTo>
                    <a:pt x="1564" y="168"/>
                  </a:lnTo>
                  <a:lnTo>
                    <a:pt x="1594" y="208"/>
                  </a:lnTo>
                  <a:lnTo>
                    <a:pt x="1620" y="253"/>
                  </a:lnTo>
                  <a:lnTo>
                    <a:pt x="1642" y="304"/>
                  </a:lnTo>
                  <a:lnTo>
                    <a:pt x="1656" y="358"/>
                  </a:lnTo>
                  <a:lnTo>
                    <a:pt x="1666" y="420"/>
                  </a:lnTo>
                  <a:lnTo>
                    <a:pt x="1670" y="487"/>
                  </a:lnTo>
                  <a:lnTo>
                    <a:pt x="1669" y="564"/>
                  </a:lnTo>
                  <a:lnTo>
                    <a:pt x="1657" y="646"/>
                  </a:lnTo>
                  <a:lnTo>
                    <a:pt x="1637" y="733"/>
                  </a:lnTo>
                  <a:lnTo>
                    <a:pt x="1607" y="824"/>
                  </a:lnTo>
                  <a:lnTo>
                    <a:pt x="1570" y="919"/>
                  </a:lnTo>
                  <a:lnTo>
                    <a:pt x="1520" y="1012"/>
                  </a:lnTo>
                  <a:lnTo>
                    <a:pt x="1466" y="1107"/>
                  </a:lnTo>
                  <a:lnTo>
                    <a:pt x="1402" y="1198"/>
                  </a:lnTo>
                  <a:lnTo>
                    <a:pt x="1332" y="1286"/>
                  </a:lnTo>
                  <a:lnTo>
                    <a:pt x="1238" y="1382"/>
                  </a:lnTo>
                  <a:lnTo>
                    <a:pt x="1137" y="1469"/>
                  </a:lnTo>
                  <a:lnTo>
                    <a:pt x="1031" y="1547"/>
                  </a:lnTo>
                  <a:lnTo>
                    <a:pt x="921" y="1614"/>
                  </a:lnTo>
                  <a:lnTo>
                    <a:pt x="808" y="1666"/>
                  </a:lnTo>
                  <a:lnTo>
                    <a:pt x="694" y="1704"/>
                  </a:lnTo>
                  <a:lnTo>
                    <a:pt x="579" y="1726"/>
                  </a:lnTo>
                  <a:lnTo>
                    <a:pt x="466" y="1734"/>
                  </a:lnTo>
                  <a:lnTo>
                    <a:pt x="359" y="1720"/>
                  </a:lnTo>
                  <a:lnTo>
                    <a:pt x="266" y="1690"/>
                  </a:lnTo>
                  <a:lnTo>
                    <a:pt x="187" y="1646"/>
                  </a:lnTo>
                  <a:lnTo>
                    <a:pt x="122" y="1589"/>
                  </a:lnTo>
                  <a:lnTo>
                    <a:pt x="71" y="1518"/>
                  </a:lnTo>
                  <a:lnTo>
                    <a:pt x="33" y="1437"/>
                  </a:lnTo>
                  <a:lnTo>
                    <a:pt x="9" y="1348"/>
                  </a:lnTo>
                  <a:lnTo>
                    <a:pt x="0" y="1251"/>
                  </a:lnTo>
                  <a:lnTo>
                    <a:pt x="1" y="1163"/>
                  </a:lnTo>
                  <a:lnTo>
                    <a:pt x="13" y="1074"/>
                  </a:lnTo>
                  <a:lnTo>
                    <a:pt x="35" y="983"/>
                  </a:lnTo>
                  <a:lnTo>
                    <a:pt x="66" y="892"/>
                  </a:lnTo>
                  <a:lnTo>
                    <a:pt x="102" y="801"/>
                  </a:lnTo>
                  <a:lnTo>
                    <a:pt x="147" y="713"/>
                  </a:lnTo>
                  <a:lnTo>
                    <a:pt x="196" y="628"/>
                  </a:lnTo>
                  <a:lnTo>
                    <a:pt x="251" y="549"/>
                  </a:lnTo>
                  <a:lnTo>
                    <a:pt x="308" y="474"/>
                  </a:lnTo>
                  <a:lnTo>
                    <a:pt x="366" y="408"/>
                  </a:lnTo>
                  <a:lnTo>
                    <a:pt x="424" y="349"/>
                  </a:lnTo>
                  <a:lnTo>
                    <a:pt x="484" y="296"/>
                  </a:lnTo>
                  <a:lnTo>
                    <a:pt x="542" y="247"/>
                  </a:lnTo>
                  <a:lnTo>
                    <a:pt x="603" y="204"/>
                  </a:lnTo>
                  <a:lnTo>
                    <a:pt x="663" y="165"/>
                  </a:lnTo>
                  <a:lnTo>
                    <a:pt x="725" y="131"/>
                  </a:lnTo>
                  <a:lnTo>
                    <a:pt x="781" y="100"/>
                  </a:lnTo>
                  <a:lnTo>
                    <a:pt x="839" y="74"/>
                  </a:lnTo>
                  <a:lnTo>
                    <a:pt x="896" y="52"/>
                  </a:lnTo>
                  <a:lnTo>
                    <a:pt x="954" y="34"/>
                  </a:lnTo>
                  <a:lnTo>
                    <a:pt x="1011" y="18"/>
                  </a:lnTo>
                  <a:lnTo>
                    <a:pt x="1069" y="8"/>
                  </a:lnTo>
                  <a:lnTo>
                    <a:pt x="1124" y="2"/>
                  </a:lnTo>
                  <a:lnTo>
                    <a:pt x="1181" y="0"/>
                  </a:lnTo>
                  <a:close/>
                  <a:moveTo>
                    <a:pt x="1169" y="26"/>
                  </a:moveTo>
                  <a:lnTo>
                    <a:pt x="1115" y="27"/>
                  </a:lnTo>
                  <a:lnTo>
                    <a:pt x="1062" y="34"/>
                  </a:lnTo>
                  <a:lnTo>
                    <a:pt x="1008" y="44"/>
                  </a:lnTo>
                  <a:lnTo>
                    <a:pt x="955" y="58"/>
                  </a:lnTo>
                  <a:lnTo>
                    <a:pt x="900" y="75"/>
                  </a:lnTo>
                  <a:lnTo>
                    <a:pt x="844" y="97"/>
                  </a:lnTo>
                  <a:lnTo>
                    <a:pt x="790" y="122"/>
                  </a:lnTo>
                  <a:lnTo>
                    <a:pt x="737" y="151"/>
                  </a:lnTo>
                  <a:lnTo>
                    <a:pt x="677" y="185"/>
                  </a:lnTo>
                  <a:lnTo>
                    <a:pt x="621" y="224"/>
                  </a:lnTo>
                  <a:lnTo>
                    <a:pt x="563" y="265"/>
                  </a:lnTo>
                  <a:lnTo>
                    <a:pt x="508" y="311"/>
                  </a:lnTo>
                  <a:lnTo>
                    <a:pt x="453" y="362"/>
                  </a:lnTo>
                  <a:lnTo>
                    <a:pt x="399" y="418"/>
                  </a:lnTo>
                  <a:lnTo>
                    <a:pt x="346" y="479"/>
                  </a:lnTo>
                  <a:lnTo>
                    <a:pt x="294" y="549"/>
                  </a:lnTo>
                  <a:lnTo>
                    <a:pt x="244" y="622"/>
                  </a:lnTo>
                  <a:lnTo>
                    <a:pt x="199" y="703"/>
                  </a:lnTo>
                  <a:lnTo>
                    <a:pt x="159" y="784"/>
                  </a:lnTo>
                  <a:lnTo>
                    <a:pt x="128" y="869"/>
                  </a:lnTo>
                  <a:lnTo>
                    <a:pt x="100" y="953"/>
                  </a:lnTo>
                  <a:lnTo>
                    <a:pt x="84" y="1037"/>
                  </a:lnTo>
                  <a:lnTo>
                    <a:pt x="73" y="1117"/>
                  </a:lnTo>
                  <a:lnTo>
                    <a:pt x="75" y="1197"/>
                  </a:lnTo>
                  <a:lnTo>
                    <a:pt x="86" y="1283"/>
                  </a:lnTo>
                  <a:lnTo>
                    <a:pt x="109" y="1363"/>
                  </a:lnTo>
                  <a:lnTo>
                    <a:pt x="146" y="1434"/>
                  </a:lnTo>
                  <a:lnTo>
                    <a:pt x="195" y="1498"/>
                  </a:lnTo>
                  <a:lnTo>
                    <a:pt x="255" y="1548"/>
                  </a:lnTo>
                  <a:lnTo>
                    <a:pt x="328" y="1587"/>
                  </a:lnTo>
                  <a:lnTo>
                    <a:pt x="413" y="1613"/>
                  </a:lnTo>
                  <a:lnTo>
                    <a:pt x="511" y="1624"/>
                  </a:lnTo>
                  <a:lnTo>
                    <a:pt x="614" y="1618"/>
                  </a:lnTo>
                  <a:lnTo>
                    <a:pt x="717" y="1598"/>
                  </a:lnTo>
                  <a:lnTo>
                    <a:pt x="821" y="1564"/>
                  </a:lnTo>
                  <a:lnTo>
                    <a:pt x="925" y="1518"/>
                  </a:lnTo>
                  <a:lnTo>
                    <a:pt x="1026" y="1459"/>
                  </a:lnTo>
                  <a:lnTo>
                    <a:pt x="1123" y="1389"/>
                  </a:lnTo>
                  <a:lnTo>
                    <a:pt x="1215" y="1311"/>
                  </a:lnTo>
                  <a:lnTo>
                    <a:pt x="1301" y="1225"/>
                  </a:lnTo>
                  <a:lnTo>
                    <a:pt x="1367" y="1145"/>
                  </a:lnTo>
                  <a:lnTo>
                    <a:pt x="1426" y="1063"/>
                  </a:lnTo>
                  <a:lnTo>
                    <a:pt x="1479" y="977"/>
                  </a:lnTo>
                  <a:lnTo>
                    <a:pt x="1526" y="892"/>
                  </a:lnTo>
                  <a:lnTo>
                    <a:pt x="1562" y="806"/>
                  </a:lnTo>
                  <a:lnTo>
                    <a:pt x="1591" y="722"/>
                  </a:lnTo>
                  <a:lnTo>
                    <a:pt x="1612" y="641"/>
                  </a:lnTo>
                  <a:lnTo>
                    <a:pt x="1625" y="564"/>
                  </a:lnTo>
                  <a:lnTo>
                    <a:pt x="1628" y="492"/>
                  </a:lnTo>
                  <a:lnTo>
                    <a:pt x="1625" y="428"/>
                  </a:lnTo>
                  <a:lnTo>
                    <a:pt x="1616" y="368"/>
                  </a:lnTo>
                  <a:lnTo>
                    <a:pt x="1603" y="318"/>
                  </a:lnTo>
                  <a:lnTo>
                    <a:pt x="1584" y="270"/>
                  </a:lnTo>
                  <a:lnTo>
                    <a:pt x="1560" y="227"/>
                  </a:lnTo>
                  <a:lnTo>
                    <a:pt x="1533" y="189"/>
                  </a:lnTo>
                  <a:lnTo>
                    <a:pt x="1504" y="154"/>
                  </a:lnTo>
                  <a:lnTo>
                    <a:pt x="1471" y="124"/>
                  </a:lnTo>
                  <a:lnTo>
                    <a:pt x="1437" y="98"/>
                  </a:lnTo>
                  <a:lnTo>
                    <a:pt x="1398" y="76"/>
                  </a:lnTo>
                  <a:lnTo>
                    <a:pt x="1358" y="58"/>
                  </a:lnTo>
                  <a:lnTo>
                    <a:pt x="1314" y="44"/>
                  </a:lnTo>
                  <a:lnTo>
                    <a:pt x="1269" y="34"/>
                  </a:lnTo>
                  <a:lnTo>
                    <a:pt x="1220" y="27"/>
                  </a:lnTo>
                  <a:lnTo>
                    <a:pt x="1169" y="26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2" name="Freeform 16"/>
            <p:cNvSpPr>
              <a:spLocks noEditPoints="1"/>
            </p:cNvSpPr>
            <p:nvPr/>
          </p:nvSpPr>
          <p:spPr bwMode="auto">
            <a:xfrm>
              <a:off x="2851" y="949"/>
              <a:ext cx="208" cy="176"/>
            </a:xfrm>
            <a:custGeom>
              <a:avLst/>
              <a:gdLst>
                <a:gd name="T0" fmla="*/ 0 w 1314"/>
                <a:gd name="T1" fmla="*/ 0 h 1353"/>
                <a:gd name="T2" fmla="*/ 0 w 1314"/>
                <a:gd name="T3" fmla="*/ 0 h 1353"/>
                <a:gd name="T4" fmla="*/ 0 w 1314"/>
                <a:gd name="T5" fmla="*/ 0 h 1353"/>
                <a:gd name="T6" fmla="*/ 0 w 1314"/>
                <a:gd name="T7" fmla="*/ 0 h 1353"/>
                <a:gd name="T8" fmla="*/ 0 w 1314"/>
                <a:gd name="T9" fmla="*/ 0 h 1353"/>
                <a:gd name="T10" fmla="*/ 0 w 1314"/>
                <a:gd name="T11" fmla="*/ 0 h 1353"/>
                <a:gd name="T12" fmla="*/ 0 w 1314"/>
                <a:gd name="T13" fmla="*/ 0 h 1353"/>
                <a:gd name="T14" fmla="*/ 0 w 1314"/>
                <a:gd name="T15" fmla="*/ 0 h 1353"/>
                <a:gd name="T16" fmla="*/ 0 w 1314"/>
                <a:gd name="T17" fmla="*/ 0 h 1353"/>
                <a:gd name="T18" fmla="*/ 0 w 1314"/>
                <a:gd name="T19" fmla="*/ 0 h 1353"/>
                <a:gd name="T20" fmla="*/ 0 w 1314"/>
                <a:gd name="T21" fmla="*/ 0 h 1353"/>
                <a:gd name="T22" fmla="*/ 0 w 1314"/>
                <a:gd name="T23" fmla="*/ 0 h 1353"/>
                <a:gd name="T24" fmla="*/ 0 w 1314"/>
                <a:gd name="T25" fmla="*/ 0 h 1353"/>
                <a:gd name="T26" fmla="*/ 0 w 1314"/>
                <a:gd name="T27" fmla="*/ 0 h 1353"/>
                <a:gd name="T28" fmla="*/ 0 w 1314"/>
                <a:gd name="T29" fmla="*/ 0 h 1353"/>
                <a:gd name="T30" fmla="*/ 0 w 1314"/>
                <a:gd name="T31" fmla="*/ 0 h 1353"/>
                <a:gd name="T32" fmla="*/ 0 w 1314"/>
                <a:gd name="T33" fmla="*/ 0 h 1353"/>
                <a:gd name="T34" fmla="*/ 0 w 1314"/>
                <a:gd name="T35" fmla="*/ 0 h 1353"/>
                <a:gd name="T36" fmla="*/ 0 w 1314"/>
                <a:gd name="T37" fmla="*/ 0 h 1353"/>
                <a:gd name="T38" fmla="*/ 0 w 1314"/>
                <a:gd name="T39" fmla="*/ 0 h 1353"/>
                <a:gd name="T40" fmla="*/ 0 w 1314"/>
                <a:gd name="T41" fmla="*/ 0 h 1353"/>
                <a:gd name="T42" fmla="*/ 0 w 1314"/>
                <a:gd name="T43" fmla="*/ 0 h 1353"/>
                <a:gd name="T44" fmla="*/ 0 w 1314"/>
                <a:gd name="T45" fmla="*/ 0 h 1353"/>
                <a:gd name="T46" fmla="*/ 0 w 1314"/>
                <a:gd name="T47" fmla="*/ 0 h 1353"/>
                <a:gd name="T48" fmla="*/ 0 w 1314"/>
                <a:gd name="T49" fmla="*/ 0 h 1353"/>
                <a:gd name="T50" fmla="*/ 0 w 1314"/>
                <a:gd name="T51" fmla="*/ 0 h 1353"/>
                <a:gd name="T52" fmla="*/ 0 w 1314"/>
                <a:gd name="T53" fmla="*/ 0 h 1353"/>
                <a:gd name="T54" fmla="*/ 0 w 1314"/>
                <a:gd name="T55" fmla="*/ 0 h 1353"/>
                <a:gd name="T56" fmla="*/ 0 w 1314"/>
                <a:gd name="T57" fmla="*/ 0 h 1353"/>
                <a:gd name="T58" fmla="*/ 0 w 1314"/>
                <a:gd name="T59" fmla="*/ 0 h 1353"/>
                <a:gd name="T60" fmla="*/ 0 w 1314"/>
                <a:gd name="T61" fmla="*/ 0 h 1353"/>
                <a:gd name="T62" fmla="*/ 0 w 1314"/>
                <a:gd name="T63" fmla="*/ 0 h 1353"/>
                <a:gd name="T64" fmla="*/ 0 w 1314"/>
                <a:gd name="T65" fmla="*/ 0 h 1353"/>
                <a:gd name="T66" fmla="*/ 0 w 1314"/>
                <a:gd name="T67" fmla="*/ 0 h 1353"/>
                <a:gd name="T68" fmla="*/ 0 w 1314"/>
                <a:gd name="T69" fmla="*/ 0 h 1353"/>
                <a:gd name="T70" fmla="*/ 0 w 1314"/>
                <a:gd name="T71" fmla="*/ 0 h 1353"/>
                <a:gd name="T72" fmla="*/ 0 w 1314"/>
                <a:gd name="T73" fmla="*/ 0 h 1353"/>
                <a:gd name="T74" fmla="*/ 0 w 1314"/>
                <a:gd name="T75" fmla="*/ 0 h 1353"/>
                <a:gd name="T76" fmla="*/ 0 w 1314"/>
                <a:gd name="T77" fmla="*/ 0 h 1353"/>
                <a:gd name="T78" fmla="*/ 0 w 1314"/>
                <a:gd name="T79" fmla="*/ 0 h 1353"/>
                <a:gd name="T80" fmla="*/ 0 w 1314"/>
                <a:gd name="T81" fmla="*/ 0 h 1353"/>
                <a:gd name="T82" fmla="*/ 0 w 1314"/>
                <a:gd name="T83" fmla="*/ 0 h 1353"/>
                <a:gd name="T84" fmla="*/ 0 w 1314"/>
                <a:gd name="T85" fmla="*/ 0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4"/>
                <a:gd name="T130" fmla="*/ 0 h 1353"/>
                <a:gd name="T131" fmla="*/ 1314 w 1314"/>
                <a:gd name="T132" fmla="*/ 1353 h 13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4" h="1353">
                  <a:moveTo>
                    <a:pt x="926" y="0"/>
                  </a:moveTo>
                  <a:lnTo>
                    <a:pt x="967" y="2"/>
                  </a:lnTo>
                  <a:lnTo>
                    <a:pt x="1010" y="7"/>
                  </a:lnTo>
                  <a:lnTo>
                    <a:pt x="1047" y="15"/>
                  </a:lnTo>
                  <a:lnTo>
                    <a:pt x="1086" y="28"/>
                  </a:lnTo>
                  <a:lnTo>
                    <a:pt x="1120" y="42"/>
                  </a:lnTo>
                  <a:lnTo>
                    <a:pt x="1150" y="61"/>
                  </a:lnTo>
                  <a:lnTo>
                    <a:pt x="1180" y="82"/>
                  </a:lnTo>
                  <a:lnTo>
                    <a:pt x="1207" y="106"/>
                  </a:lnTo>
                  <a:lnTo>
                    <a:pt x="1232" y="135"/>
                  </a:lnTo>
                  <a:lnTo>
                    <a:pt x="1255" y="167"/>
                  </a:lnTo>
                  <a:lnTo>
                    <a:pt x="1276" y="202"/>
                  </a:lnTo>
                  <a:lnTo>
                    <a:pt x="1292" y="242"/>
                  </a:lnTo>
                  <a:lnTo>
                    <a:pt x="1304" y="284"/>
                  </a:lnTo>
                  <a:lnTo>
                    <a:pt x="1312" y="333"/>
                  </a:lnTo>
                  <a:lnTo>
                    <a:pt x="1314" y="388"/>
                  </a:lnTo>
                  <a:lnTo>
                    <a:pt x="1313" y="448"/>
                  </a:lnTo>
                  <a:lnTo>
                    <a:pt x="1303" y="513"/>
                  </a:lnTo>
                  <a:lnTo>
                    <a:pt x="1286" y="581"/>
                  </a:lnTo>
                  <a:lnTo>
                    <a:pt x="1262" y="652"/>
                  </a:lnTo>
                  <a:lnTo>
                    <a:pt x="1231" y="726"/>
                  </a:lnTo>
                  <a:lnTo>
                    <a:pt x="1192" y="798"/>
                  </a:lnTo>
                  <a:lnTo>
                    <a:pt x="1148" y="872"/>
                  </a:lnTo>
                  <a:lnTo>
                    <a:pt x="1098" y="942"/>
                  </a:lnTo>
                  <a:lnTo>
                    <a:pt x="1042" y="1010"/>
                  </a:lnTo>
                  <a:lnTo>
                    <a:pt x="968" y="1084"/>
                  </a:lnTo>
                  <a:lnTo>
                    <a:pt x="891" y="1152"/>
                  </a:lnTo>
                  <a:lnTo>
                    <a:pt x="808" y="1211"/>
                  </a:lnTo>
                  <a:lnTo>
                    <a:pt x="723" y="1263"/>
                  </a:lnTo>
                  <a:lnTo>
                    <a:pt x="634" y="1302"/>
                  </a:lnTo>
                  <a:lnTo>
                    <a:pt x="545" y="1331"/>
                  </a:lnTo>
                  <a:lnTo>
                    <a:pt x="456" y="1348"/>
                  </a:lnTo>
                  <a:lnTo>
                    <a:pt x="368" y="1353"/>
                  </a:lnTo>
                  <a:lnTo>
                    <a:pt x="284" y="1343"/>
                  </a:lnTo>
                  <a:lnTo>
                    <a:pt x="212" y="1321"/>
                  </a:lnTo>
                  <a:lnTo>
                    <a:pt x="150" y="1286"/>
                  </a:lnTo>
                  <a:lnTo>
                    <a:pt x="100" y="1244"/>
                  </a:lnTo>
                  <a:lnTo>
                    <a:pt x="58" y="1189"/>
                  </a:lnTo>
                  <a:lnTo>
                    <a:pt x="29" y="1127"/>
                  </a:lnTo>
                  <a:lnTo>
                    <a:pt x="9" y="1059"/>
                  </a:lnTo>
                  <a:lnTo>
                    <a:pt x="2" y="985"/>
                  </a:lnTo>
                  <a:lnTo>
                    <a:pt x="0" y="917"/>
                  </a:lnTo>
                  <a:lnTo>
                    <a:pt x="8" y="847"/>
                  </a:lnTo>
                  <a:lnTo>
                    <a:pt x="23" y="776"/>
                  </a:lnTo>
                  <a:lnTo>
                    <a:pt x="47" y="705"/>
                  </a:lnTo>
                  <a:lnTo>
                    <a:pt x="74" y="634"/>
                  </a:lnTo>
                  <a:lnTo>
                    <a:pt x="107" y="566"/>
                  </a:lnTo>
                  <a:lnTo>
                    <a:pt x="146" y="500"/>
                  </a:lnTo>
                  <a:lnTo>
                    <a:pt x="189" y="438"/>
                  </a:lnTo>
                  <a:lnTo>
                    <a:pt x="233" y="379"/>
                  </a:lnTo>
                  <a:lnTo>
                    <a:pt x="278" y="327"/>
                  </a:lnTo>
                  <a:lnTo>
                    <a:pt x="323" y="279"/>
                  </a:lnTo>
                  <a:lnTo>
                    <a:pt x="369" y="237"/>
                  </a:lnTo>
                  <a:lnTo>
                    <a:pt x="416" y="198"/>
                  </a:lnTo>
                  <a:lnTo>
                    <a:pt x="462" y="164"/>
                  </a:lnTo>
                  <a:lnTo>
                    <a:pt x="510" y="132"/>
                  </a:lnTo>
                  <a:lnTo>
                    <a:pt x="561" y="105"/>
                  </a:lnTo>
                  <a:lnTo>
                    <a:pt x="604" y="80"/>
                  </a:lnTo>
                  <a:lnTo>
                    <a:pt x="651" y="60"/>
                  </a:lnTo>
                  <a:lnTo>
                    <a:pt x="697" y="42"/>
                  </a:lnTo>
                  <a:lnTo>
                    <a:pt x="744" y="28"/>
                  </a:lnTo>
                  <a:lnTo>
                    <a:pt x="789" y="15"/>
                  </a:lnTo>
                  <a:lnTo>
                    <a:pt x="835" y="7"/>
                  </a:lnTo>
                  <a:lnTo>
                    <a:pt x="881" y="2"/>
                  </a:lnTo>
                  <a:lnTo>
                    <a:pt x="926" y="0"/>
                  </a:lnTo>
                  <a:close/>
                  <a:moveTo>
                    <a:pt x="918" y="21"/>
                  </a:moveTo>
                  <a:lnTo>
                    <a:pt x="874" y="22"/>
                  </a:lnTo>
                  <a:lnTo>
                    <a:pt x="832" y="28"/>
                  </a:lnTo>
                  <a:lnTo>
                    <a:pt x="788" y="35"/>
                  </a:lnTo>
                  <a:lnTo>
                    <a:pt x="744" y="47"/>
                  </a:lnTo>
                  <a:lnTo>
                    <a:pt x="700" y="60"/>
                  </a:lnTo>
                  <a:lnTo>
                    <a:pt x="656" y="78"/>
                  </a:lnTo>
                  <a:lnTo>
                    <a:pt x="613" y="97"/>
                  </a:lnTo>
                  <a:lnTo>
                    <a:pt x="571" y="122"/>
                  </a:lnTo>
                  <a:lnTo>
                    <a:pt x="524" y="148"/>
                  </a:lnTo>
                  <a:lnTo>
                    <a:pt x="478" y="179"/>
                  </a:lnTo>
                  <a:lnTo>
                    <a:pt x="433" y="211"/>
                  </a:lnTo>
                  <a:lnTo>
                    <a:pt x="390" y="248"/>
                  </a:lnTo>
                  <a:lnTo>
                    <a:pt x="346" y="288"/>
                  </a:lnTo>
                  <a:lnTo>
                    <a:pt x="305" y="333"/>
                  </a:lnTo>
                  <a:lnTo>
                    <a:pt x="262" y="383"/>
                  </a:lnTo>
                  <a:lnTo>
                    <a:pt x="224" y="438"/>
                  </a:lnTo>
                  <a:lnTo>
                    <a:pt x="184" y="496"/>
                  </a:lnTo>
                  <a:lnTo>
                    <a:pt x="149" y="558"/>
                  </a:lnTo>
                  <a:lnTo>
                    <a:pt x="119" y="621"/>
                  </a:lnTo>
                  <a:lnTo>
                    <a:pt x="94" y="687"/>
                  </a:lnTo>
                  <a:lnTo>
                    <a:pt x="75" y="752"/>
                  </a:lnTo>
                  <a:lnTo>
                    <a:pt x="62" y="816"/>
                  </a:lnTo>
                  <a:lnTo>
                    <a:pt x="56" y="880"/>
                  </a:lnTo>
                  <a:lnTo>
                    <a:pt x="58" y="942"/>
                  </a:lnTo>
                  <a:lnTo>
                    <a:pt x="67" y="1007"/>
                  </a:lnTo>
                  <a:lnTo>
                    <a:pt x="88" y="1069"/>
                  </a:lnTo>
                  <a:lnTo>
                    <a:pt x="116" y="1124"/>
                  </a:lnTo>
                  <a:lnTo>
                    <a:pt x="155" y="1173"/>
                  </a:lnTo>
                  <a:lnTo>
                    <a:pt x="202" y="1210"/>
                  </a:lnTo>
                  <a:lnTo>
                    <a:pt x="258" y="1241"/>
                  </a:lnTo>
                  <a:lnTo>
                    <a:pt x="324" y="1260"/>
                  </a:lnTo>
                  <a:lnTo>
                    <a:pt x="402" y="1271"/>
                  </a:lnTo>
                  <a:lnTo>
                    <a:pt x="482" y="1266"/>
                  </a:lnTo>
                  <a:lnTo>
                    <a:pt x="563" y="1251"/>
                  </a:lnTo>
                  <a:lnTo>
                    <a:pt x="644" y="1224"/>
                  </a:lnTo>
                  <a:lnTo>
                    <a:pt x="726" y="1189"/>
                  </a:lnTo>
                  <a:lnTo>
                    <a:pt x="803" y="1143"/>
                  </a:lnTo>
                  <a:lnTo>
                    <a:pt x="879" y="1090"/>
                  </a:lnTo>
                  <a:lnTo>
                    <a:pt x="950" y="1029"/>
                  </a:lnTo>
                  <a:lnTo>
                    <a:pt x="1019" y="965"/>
                  </a:lnTo>
                  <a:lnTo>
                    <a:pt x="1070" y="903"/>
                  </a:lnTo>
                  <a:lnTo>
                    <a:pt x="1118" y="838"/>
                  </a:lnTo>
                  <a:lnTo>
                    <a:pt x="1160" y="771"/>
                  </a:lnTo>
                  <a:lnTo>
                    <a:pt x="1196" y="704"/>
                  </a:lnTo>
                  <a:lnTo>
                    <a:pt x="1225" y="637"/>
                  </a:lnTo>
                  <a:lnTo>
                    <a:pt x="1249" y="571"/>
                  </a:lnTo>
                  <a:lnTo>
                    <a:pt x="1265" y="508"/>
                  </a:lnTo>
                  <a:lnTo>
                    <a:pt x="1277" y="448"/>
                  </a:lnTo>
                  <a:lnTo>
                    <a:pt x="1280" y="392"/>
                  </a:lnTo>
                  <a:lnTo>
                    <a:pt x="1278" y="341"/>
                  </a:lnTo>
                  <a:lnTo>
                    <a:pt x="1272" y="296"/>
                  </a:lnTo>
                  <a:lnTo>
                    <a:pt x="1262" y="255"/>
                  </a:lnTo>
                  <a:lnTo>
                    <a:pt x="1246" y="216"/>
                  </a:lnTo>
                  <a:lnTo>
                    <a:pt x="1228" y="182"/>
                  </a:lnTo>
                  <a:lnTo>
                    <a:pt x="1207" y="151"/>
                  </a:lnTo>
                  <a:lnTo>
                    <a:pt x="1184" y="124"/>
                  </a:lnTo>
                  <a:lnTo>
                    <a:pt x="1158" y="100"/>
                  </a:lnTo>
                  <a:lnTo>
                    <a:pt x="1131" y="79"/>
                  </a:lnTo>
                  <a:lnTo>
                    <a:pt x="1100" y="61"/>
                  </a:lnTo>
                  <a:lnTo>
                    <a:pt x="1069" y="47"/>
                  </a:lnTo>
                  <a:lnTo>
                    <a:pt x="1033" y="35"/>
                  </a:lnTo>
                  <a:lnTo>
                    <a:pt x="997" y="28"/>
                  </a:lnTo>
                  <a:lnTo>
                    <a:pt x="958" y="22"/>
                  </a:lnTo>
                  <a:lnTo>
                    <a:pt x="918" y="21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3" name="Freeform 17"/>
            <p:cNvSpPr>
              <a:spLocks noEditPoints="1"/>
            </p:cNvSpPr>
            <p:nvPr/>
          </p:nvSpPr>
          <p:spPr bwMode="auto">
            <a:xfrm>
              <a:off x="2888" y="955"/>
              <a:ext cx="152" cy="127"/>
            </a:xfrm>
            <a:custGeom>
              <a:avLst/>
              <a:gdLst>
                <a:gd name="T0" fmla="*/ 0 w 956"/>
                <a:gd name="T1" fmla="*/ 0 h 974"/>
                <a:gd name="T2" fmla="*/ 0 w 956"/>
                <a:gd name="T3" fmla="*/ 0 h 974"/>
                <a:gd name="T4" fmla="*/ 0 w 956"/>
                <a:gd name="T5" fmla="*/ 0 h 974"/>
                <a:gd name="T6" fmla="*/ 0 w 956"/>
                <a:gd name="T7" fmla="*/ 0 h 974"/>
                <a:gd name="T8" fmla="*/ 0 w 956"/>
                <a:gd name="T9" fmla="*/ 0 h 974"/>
                <a:gd name="T10" fmla="*/ 0 w 956"/>
                <a:gd name="T11" fmla="*/ 0 h 974"/>
                <a:gd name="T12" fmla="*/ 0 w 956"/>
                <a:gd name="T13" fmla="*/ 0 h 974"/>
                <a:gd name="T14" fmla="*/ 0 w 956"/>
                <a:gd name="T15" fmla="*/ 0 h 974"/>
                <a:gd name="T16" fmla="*/ 0 w 956"/>
                <a:gd name="T17" fmla="*/ 0 h 974"/>
                <a:gd name="T18" fmla="*/ 0 w 956"/>
                <a:gd name="T19" fmla="*/ 0 h 974"/>
                <a:gd name="T20" fmla="*/ 0 w 956"/>
                <a:gd name="T21" fmla="*/ 0 h 974"/>
                <a:gd name="T22" fmla="*/ 0 w 956"/>
                <a:gd name="T23" fmla="*/ 0 h 974"/>
                <a:gd name="T24" fmla="*/ 0 w 956"/>
                <a:gd name="T25" fmla="*/ 0 h 974"/>
                <a:gd name="T26" fmla="*/ 0 w 956"/>
                <a:gd name="T27" fmla="*/ 0 h 974"/>
                <a:gd name="T28" fmla="*/ 0 w 956"/>
                <a:gd name="T29" fmla="*/ 0 h 974"/>
                <a:gd name="T30" fmla="*/ 0 w 956"/>
                <a:gd name="T31" fmla="*/ 0 h 974"/>
                <a:gd name="T32" fmla="*/ 0 w 956"/>
                <a:gd name="T33" fmla="*/ 0 h 974"/>
                <a:gd name="T34" fmla="*/ 0 w 956"/>
                <a:gd name="T35" fmla="*/ 0 h 974"/>
                <a:gd name="T36" fmla="*/ 0 w 956"/>
                <a:gd name="T37" fmla="*/ 0 h 974"/>
                <a:gd name="T38" fmla="*/ 0 w 956"/>
                <a:gd name="T39" fmla="*/ 0 h 974"/>
                <a:gd name="T40" fmla="*/ 0 w 956"/>
                <a:gd name="T41" fmla="*/ 0 h 974"/>
                <a:gd name="T42" fmla="*/ 0 w 956"/>
                <a:gd name="T43" fmla="*/ 0 h 974"/>
                <a:gd name="T44" fmla="*/ 0 w 956"/>
                <a:gd name="T45" fmla="*/ 0 h 974"/>
                <a:gd name="T46" fmla="*/ 0 w 956"/>
                <a:gd name="T47" fmla="*/ 0 h 974"/>
                <a:gd name="T48" fmla="*/ 0 w 956"/>
                <a:gd name="T49" fmla="*/ 0 h 974"/>
                <a:gd name="T50" fmla="*/ 0 w 956"/>
                <a:gd name="T51" fmla="*/ 0 h 974"/>
                <a:gd name="T52" fmla="*/ 0 w 956"/>
                <a:gd name="T53" fmla="*/ 0 h 974"/>
                <a:gd name="T54" fmla="*/ 0 w 956"/>
                <a:gd name="T55" fmla="*/ 0 h 974"/>
                <a:gd name="T56" fmla="*/ 0 w 956"/>
                <a:gd name="T57" fmla="*/ 0 h 974"/>
                <a:gd name="T58" fmla="*/ 0 w 956"/>
                <a:gd name="T59" fmla="*/ 0 h 974"/>
                <a:gd name="T60" fmla="*/ 0 w 956"/>
                <a:gd name="T61" fmla="*/ 0 h 974"/>
                <a:gd name="T62" fmla="*/ 0 w 956"/>
                <a:gd name="T63" fmla="*/ 0 h 974"/>
                <a:gd name="T64" fmla="*/ 0 w 956"/>
                <a:gd name="T65" fmla="*/ 0 h 974"/>
                <a:gd name="T66" fmla="*/ 0 w 956"/>
                <a:gd name="T67" fmla="*/ 0 h 974"/>
                <a:gd name="T68" fmla="*/ 0 w 956"/>
                <a:gd name="T69" fmla="*/ 0 h 974"/>
                <a:gd name="T70" fmla="*/ 0 w 956"/>
                <a:gd name="T71" fmla="*/ 0 h 974"/>
                <a:gd name="T72" fmla="*/ 0 w 956"/>
                <a:gd name="T73" fmla="*/ 0 h 974"/>
                <a:gd name="T74" fmla="*/ 0 w 956"/>
                <a:gd name="T75" fmla="*/ 0 h 974"/>
                <a:gd name="T76" fmla="*/ 0 w 956"/>
                <a:gd name="T77" fmla="*/ 0 h 974"/>
                <a:gd name="T78" fmla="*/ 0 w 956"/>
                <a:gd name="T79" fmla="*/ 0 h 974"/>
                <a:gd name="T80" fmla="*/ 0 w 956"/>
                <a:gd name="T81" fmla="*/ 0 h 974"/>
                <a:gd name="T82" fmla="*/ 0 w 956"/>
                <a:gd name="T83" fmla="*/ 0 h 974"/>
                <a:gd name="T84" fmla="*/ 0 w 956"/>
                <a:gd name="T85" fmla="*/ 0 h 9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6"/>
                <a:gd name="T130" fmla="*/ 0 h 974"/>
                <a:gd name="T131" fmla="*/ 956 w 956"/>
                <a:gd name="T132" fmla="*/ 974 h 9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6" h="974">
                  <a:moveTo>
                    <a:pt x="672" y="0"/>
                  </a:moveTo>
                  <a:lnTo>
                    <a:pt x="703" y="0"/>
                  </a:lnTo>
                  <a:lnTo>
                    <a:pt x="734" y="3"/>
                  </a:lnTo>
                  <a:lnTo>
                    <a:pt x="764" y="10"/>
                  </a:lnTo>
                  <a:lnTo>
                    <a:pt x="792" y="20"/>
                  </a:lnTo>
                  <a:lnTo>
                    <a:pt x="817" y="31"/>
                  </a:lnTo>
                  <a:lnTo>
                    <a:pt x="841" y="45"/>
                  </a:lnTo>
                  <a:lnTo>
                    <a:pt x="863" y="60"/>
                  </a:lnTo>
                  <a:lnTo>
                    <a:pt x="884" y="80"/>
                  </a:lnTo>
                  <a:lnTo>
                    <a:pt x="902" y="100"/>
                  </a:lnTo>
                  <a:lnTo>
                    <a:pt x="917" y="125"/>
                  </a:lnTo>
                  <a:lnTo>
                    <a:pt x="932" y="151"/>
                  </a:lnTo>
                  <a:lnTo>
                    <a:pt x="943" y="180"/>
                  </a:lnTo>
                  <a:lnTo>
                    <a:pt x="951" y="213"/>
                  </a:lnTo>
                  <a:lnTo>
                    <a:pt x="956" y="249"/>
                  </a:lnTo>
                  <a:lnTo>
                    <a:pt x="956" y="289"/>
                  </a:lnTo>
                  <a:lnTo>
                    <a:pt x="955" y="333"/>
                  </a:lnTo>
                  <a:lnTo>
                    <a:pt x="946" y="378"/>
                  </a:lnTo>
                  <a:lnTo>
                    <a:pt x="933" y="428"/>
                  </a:lnTo>
                  <a:lnTo>
                    <a:pt x="913" y="479"/>
                  </a:lnTo>
                  <a:lnTo>
                    <a:pt x="892" y="531"/>
                  </a:lnTo>
                  <a:lnTo>
                    <a:pt x="862" y="583"/>
                  </a:lnTo>
                  <a:lnTo>
                    <a:pt x="830" y="635"/>
                  </a:lnTo>
                  <a:lnTo>
                    <a:pt x="793" y="684"/>
                  </a:lnTo>
                  <a:lnTo>
                    <a:pt x="753" y="733"/>
                  </a:lnTo>
                  <a:lnTo>
                    <a:pt x="700" y="784"/>
                  </a:lnTo>
                  <a:lnTo>
                    <a:pt x="644" y="832"/>
                  </a:lnTo>
                  <a:lnTo>
                    <a:pt x="584" y="874"/>
                  </a:lnTo>
                  <a:lnTo>
                    <a:pt x="524" y="910"/>
                  </a:lnTo>
                  <a:lnTo>
                    <a:pt x="460" y="937"/>
                  </a:lnTo>
                  <a:lnTo>
                    <a:pt x="396" y="959"/>
                  </a:lnTo>
                  <a:lnTo>
                    <a:pt x="331" y="970"/>
                  </a:lnTo>
                  <a:lnTo>
                    <a:pt x="269" y="974"/>
                  </a:lnTo>
                  <a:lnTo>
                    <a:pt x="209" y="967"/>
                  </a:lnTo>
                  <a:lnTo>
                    <a:pt x="157" y="951"/>
                  </a:lnTo>
                  <a:lnTo>
                    <a:pt x="112" y="928"/>
                  </a:lnTo>
                  <a:lnTo>
                    <a:pt x="76" y="897"/>
                  </a:lnTo>
                  <a:lnTo>
                    <a:pt x="45" y="858"/>
                  </a:lnTo>
                  <a:lnTo>
                    <a:pt x="23" y="815"/>
                  </a:lnTo>
                  <a:lnTo>
                    <a:pt x="7" y="768"/>
                  </a:lnTo>
                  <a:lnTo>
                    <a:pt x="1" y="716"/>
                  </a:lnTo>
                  <a:lnTo>
                    <a:pt x="0" y="667"/>
                  </a:lnTo>
                  <a:lnTo>
                    <a:pt x="3" y="619"/>
                  </a:lnTo>
                  <a:lnTo>
                    <a:pt x="12" y="569"/>
                  </a:lnTo>
                  <a:lnTo>
                    <a:pt x="28" y="519"/>
                  </a:lnTo>
                  <a:lnTo>
                    <a:pt x="46" y="468"/>
                  </a:lnTo>
                  <a:lnTo>
                    <a:pt x="69" y="418"/>
                  </a:lnTo>
                  <a:lnTo>
                    <a:pt x="95" y="370"/>
                  </a:lnTo>
                  <a:lnTo>
                    <a:pt x="126" y="325"/>
                  </a:lnTo>
                  <a:lnTo>
                    <a:pt x="157" y="282"/>
                  </a:lnTo>
                  <a:lnTo>
                    <a:pt x="189" y="244"/>
                  </a:lnTo>
                  <a:lnTo>
                    <a:pt x="222" y="209"/>
                  </a:lnTo>
                  <a:lnTo>
                    <a:pt x="256" y="178"/>
                  </a:lnTo>
                  <a:lnTo>
                    <a:pt x="290" y="148"/>
                  </a:lnTo>
                  <a:lnTo>
                    <a:pt x="325" y="122"/>
                  </a:lnTo>
                  <a:lnTo>
                    <a:pt x="360" y="99"/>
                  </a:lnTo>
                  <a:lnTo>
                    <a:pt x="397" y="78"/>
                  </a:lnTo>
                  <a:lnTo>
                    <a:pt x="431" y="59"/>
                  </a:lnTo>
                  <a:lnTo>
                    <a:pt x="466" y="43"/>
                  </a:lnTo>
                  <a:lnTo>
                    <a:pt x="499" y="29"/>
                  </a:lnTo>
                  <a:lnTo>
                    <a:pt x="534" y="19"/>
                  </a:lnTo>
                  <a:lnTo>
                    <a:pt x="568" y="10"/>
                  </a:lnTo>
                  <a:lnTo>
                    <a:pt x="602" y="3"/>
                  </a:lnTo>
                  <a:lnTo>
                    <a:pt x="637" y="0"/>
                  </a:lnTo>
                  <a:lnTo>
                    <a:pt x="672" y="0"/>
                  </a:lnTo>
                  <a:close/>
                  <a:moveTo>
                    <a:pt x="666" y="14"/>
                  </a:moveTo>
                  <a:lnTo>
                    <a:pt x="632" y="14"/>
                  </a:lnTo>
                  <a:lnTo>
                    <a:pt x="600" y="18"/>
                  </a:lnTo>
                  <a:lnTo>
                    <a:pt x="568" y="24"/>
                  </a:lnTo>
                  <a:lnTo>
                    <a:pt x="535" y="34"/>
                  </a:lnTo>
                  <a:lnTo>
                    <a:pt x="502" y="45"/>
                  </a:lnTo>
                  <a:lnTo>
                    <a:pt x="469" y="58"/>
                  </a:lnTo>
                  <a:lnTo>
                    <a:pt x="436" y="72"/>
                  </a:lnTo>
                  <a:lnTo>
                    <a:pt x="405" y="90"/>
                  </a:lnTo>
                  <a:lnTo>
                    <a:pt x="370" y="109"/>
                  </a:lnTo>
                  <a:lnTo>
                    <a:pt x="336" y="134"/>
                  </a:lnTo>
                  <a:lnTo>
                    <a:pt x="303" y="157"/>
                  </a:lnTo>
                  <a:lnTo>
                    <a:pt x="272" y="185"/>
                  </a:lnTo>
                  <a:lnTo>
                    <a:pt x="240" y="215"/>
                  </a:lnTo>
                  <a:lnTo>
                    <a:pt x="209" y="249"/>
                  </a:lnTo>
                  <a:lnTo>
                    <a:pt x="178" y="285"/>
                  </a:lnTo>
                  <a:lnTo>
                    <a:pt x="151" y="325"/>
                  </a:lnTo>
                  <a:lnTo>
                    <a:pt x="122" y="366"/>
                  </a:lnTo>
                  <a:lnTo>
                    <a:pt x="98" y="410"/>
                  </a:lnTo>
                  <a:lnTo>
                    <a:pt x="77" y="457"/>
                  </a:lnTo>
                  <a:lnTo>
                    <a:pt x="61" y="504"/>
                  </a:lnTo>
                  <a:lnTo>
                    <a:pt x="49" y="550"/>
                  </a:lnTo>
                  <a:lnTo>
                    <a:pt x="41" y="596"/>
                  </a:lnTo>
                  <a:lnTo>
                    <a:pt x="38" y="641"/>
                  </a:lnTo>
                  <a:lnTo>
                    <a:pt x="42" y="685"/>
                  </a:lnTo>
                  <a:lnTo>
                    <a:pt x="50" y="732"/>
                  </a:lnTo>
                  <a:lnTo>
                    <a:pt x="65" y="775"/>
                  </a:lnTo>
                  <a:lnTo>
                    <a:pt x="86" y="813"/>
                  </a:lnTo>
                  <a:lnTo>
                    <a:pt x="116" y="848"/>
                  </a:lnTo>
                  <a:lnTo>
                    <a:pt x="149" y="874"/>
                  </a:lnTo>
                  <a:lnTo>
                    <a:pt x="191" y="896"/>
                  </a:lnTo>
                  <a:lnTo>
                    <a:pt x="238" y="910"/>
                  </a:lnTo>
                  <a:lnTo>
                    <a:pt x="294" y="916"/>
                  </a:lnTo>
                  <a:lnTo>
                    <a:pt x="351" y="912"/>
                  </a:lnTo>
                  <a:lnTo>
                    <a:pt x="409" y="902"/>
                  </a:lnTo>
                  <a:lnTo>
                    <a:pt x="467" y="884"/>
                  </a:lnTo>
                  <a:lnTo>
                    <a:pt x="525" y="859"/>
                  </a:lnTo>
                  <a:lnTo>
                    <a:pt x="580" y="827"/>
                  </a:lnTo>
                  <a:lnTo>
                    <a:pt x="635" y="790"/>
                  </a:lnTo>
                  <a:lnTo>
                    <a:pt x="686" y="747"/>
                  </a:lnTo>
                  <a:lnTo>
                    <a:pt x="735" y="702"/>
                  </a:lnTo>
                  <a:lnTo>
                    <a:pt x="774" y="657"/>
                  </a:lnTo>
                  <a:lnTo>
                    <a:pt x="809" y="612"/>
                  </a:lnTo>
                  <a:lnTo>
                    <a:pt x="840" y="564"/>
                  </a:lnTo>
                  <a:lnTo>
                    <a:pt x="867" y="517"/>
                  </a:lnTo>
                  <a:lnTo>
                    <a:pt x="889" y="468"/>
                  </a:lnTo>
                  <a:lnTo>
                    <a:pt x="907" y="422"/>
                  </a:lnTo>
                  <a:lnTo>
                    <a:pt x="920" y="375"/>
                  </a:lnTo>
                  <a:lnTo>
                    <a:pt x="929" y="333"/>
                  </a:lnTo>
                  <a:lnTo>
                    <a:pt x="932" y="291"/>
                  </a:lnTo>
                  <a:lnTo>
                    <a:pt x="930" y="254"/>
                  </a:lnTo>
                  <a:lnTo>
                    <a:pt x="926" y="220"/>
                  </a:lnTo>
                  <a:lnTo>
                    <a:pt x="920" y="191"/>
                  </a:lnTo>
                  <a:lnTo>
                    <a:pt x="910" y="162"/>
                  </a:lnTo>
                  <a:lnTo>
                    <a:pt x="898" y="136"/>
                  </a:lnTo>
                  <a:lnTo>
                    <a:pt x="883" y="113"/>
                  </a:lnTo>
                  <a:lnTo>
                    <a:pt x="866" y="94"/>
                  </a:lnTo>
                  <a:lnTo>
                    <a:pt x="846" y="74"/>
                  </a:lnTo>
                  <a:lnTo>
                    <a:pt x="826" y="59"/>
                  </a:lnTo>
                  <a:lnTo>
                    <a:pt x="802" y="45"/>
                  </a:lnTo>
                  <a:lnTo>
                    <a:pt x="779" y="34"/>
                  </a:lnTo>
                  <a:lnTo>
                    <a:pt x="752" y="24"/>
                  </a:lnTo>
                  <a:lnTo>
                    <a:pt x="725" y="18"/>
                  </a:lnTo>
                  <a:lnTo>
                    <a:pt x="695" y="14"/>
                  </a:lnTo>
                  <a:lnTo>
                    <a:pt x="666" y="14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4" name="Freeform 18"/>
            <p:cNvSpPr>
              <a:spLocks noEditPoints="1"/>
            </p:cNvSpPr>
            <p:nvPr/>
          </p:nvSpPr>
          <p:spPr bwMode="auto">
            <a:xfrm>
              <a:off x="2925" y="960"/>
              <a:ext cx="96" cy="78"/>
            </a:xfrm>
            <a:custGeom>
              <a:avLst/>
              <a:gdLst>
                <a:gd name="T0" fmla="*/ 0 w 603"/>
                <a:gd name="T1" fmla="*/ 0 h 596"/>
                <a:gd name="T2" fmla="*/ 0 w 603"/>
                <a:gd name="T3" fmla="*/ 0 h 596"/>
                <a:gd name="T4" fmla="*/ 0 w 603"/>
                <a:gd name="T5" fmla="*/ 0 h 596"/>
                <a:gd name="T6" fmla="*/ 0 w 603"/>
                <a:gd name="T7" fmla="*/ 0 h 596"/>
                <a:gd name="T8" fmla="*/ 0 w 603"/>
                <a:gd name="T9" fmla="*/ 0 h 596"/>
                <a:gd name="T10" fmla="*/ 0 w 603"/>
                <a:gd name="T11" fmla="*/ 0 h 596"/>
                <a:gd name="T12" fmla="*/ 0 w 603"/>
                <a:gd name="T13" fmla="*/ 0 h 596"/>
                <a:gd name="T14" fmla="*/ 0 w 603"/>
                <a:gd name="T15" fmla="*/ 0 h 596"/>
                <a:gd name="T16" fmla="*/ 0 w 603"/>
                <a:gd name="T17" fmla="*/ 0 h 596"/>
                <a:gd name="T18" fmla="*/ 0 w 603"/>
                <a:gd name="T19" fmla="*/ 0 h 596"/>
                <a:gd name="T20" fmla="*/ 0 w 603"/>
                <a:gd name="T21" fmla="*/ 0 h 596"/>
                <a:gd name="T22" fmla="*/ 0 w 603"/>
                <a:gd name="T23" fmla="*/ 0 h 596"/>
                <a:gd name="T24" fmla="*/ 0 w 603"/>
                <a:gd name="T25" fmla="*/ 0 h 596"/>
                <a:gd name="T26" fmla="*/ 0 w 603"/>
                <a:gd name="T27" fmla="*/ 0 h 596"/>
                <a:gd name="T28" fmla="*/ 0 w 603"/>
                <a:gd name="T29" fmla="*/ 0 h 596"/>
                <a:gd name="T30" fmla="*/ 0 w 603"/>
                <a:gd name="T31" fmla="*/ 0 h 596"/>
                <a:gd name="T32" fmla="*/ 0 w 603"/>
                <a:gd name="T33" fmla="*/ 0 h 596"/>
                <a:gd name="T34" fmla="*/ 0 w 603"/>
                <a:gd name="T35" fmla="*/ 0 h 596"/>
                <a:gd name="T36" fmla="*/ 0 w 603"/>
                <a:gd name="T37" fmla="*/ 0 h 596"/>
                <a:gd name="T38" fmla="*/ 0 w 603"/>
                <a:gd name="T39" fmla="*/ 0 h 596"/>
                <a:gd name="T40" fmla="*/ 0 w 603"/>
                <a:gd name="T41" fmla="*/ 0 h 596"/>
                <a:gd name="T42" fmla="*/ 0 w 603"/>
                <a:gd name="T43" fmla="*/ 0 h 596"/>
                <a:gd name="T44" fmla="*/ 0 w 603"/>
                <a:gd name="T45" fmla="*/ 0 h 596"/>
                <a:gd name="T46" fmla="*/ 0 w 603"/>
                <a:gd name="T47" fmla="*/ 0 h 596"/>
                <a:gd name="T48" fmla="*/ 0 w 603"/>
                <a:gd name="T49" fmla="*/ 0 h 596"/>
                <a:gd name="T50" fmla="*/ 0 w 603"/>
                <a:gd name="T51" fmla="*/ 0 h 596"/>
                <a:gd name="T52" fmla="*/ 0 w 603"/>
                <a:gd name="T53" fmla="*/ 0 h 596"/>
                <a:gd name="T54" fmla="*/ 0 w 603"/>
                <a:gd name="T55" fmla="*/ 0 h 596"/>
                <a:gd name="T56" fmla="*/ 0 w 603"/>
                <a:gd name="T57" fmla="*/ 0 h 596"/>
                <a:gd name="T58" fmla="*/ 0 w 603"/>
                <a:gd name="T59" fmla="*/ 0 h 596"/>
                <a:gd name="T60" fmla="*/ 0 w 603"/>
                <a:gd name="T61" fmla="*/ 0 h 596"/>
                <a:gd name="T62" fmla="*/ 0 w 603"/>
                <a:gd name="T63" fmla="*/ 0 h 596"/>
                <a:gd name="T64" fmla="*/ 0 w 603"/>
                <a:gd name="T65" fmla="*/ 0 h 596"/>
                <a:gd name="T66" fmla="*/ 0 w 603"/>
                <a:gd name="T67" fmla="*/ 0 h 596"/>
                <a:gd name="T68" fmla="*/ 0 w 603"/>
                <a:gd name="T69" fmla="*/ 0 h 596"/>
                <a:gd name="T70" fmla="*/ 0 w 603"/>
                <a:gd name="T71" fmla="*/ 0 h 596"/>
                <a:gd name="T72" fmla="*/ 0 w 603"/>
                <a:gd name="T73" fmla="*/ 0 h 596"/>
                <a:gd name="T74" fmla="*/ 0 w 603"/>
                <a:gd name="T75" fmla="*/ 0 h 596"/>
                <a:gd name="T76" fmla="*/ 0 w 603"/>
                <a:gd name="T77" fmla="*/ 0 h 596"/>
                <a:gd name="T78" fmla="*/ 0 w 603"/>
                <a:gd name="T79" fmla="*/ 0 h 596"/>
                <a:gd name="T80" fmla="*/ 0 w 603"/>
                <a:gd name="T81" fmla="*/ 0 h 596"/>
                <a:gd name="T82" fmla="*/ 0 w 603"/>
                <a:gd name="T83" fmla="*/ 0 h 596"/>
                <a:gd name="T84" fmla="*/ 0 w 603"/>
                <a:gd name="T85" fmla="*/ 0 h 5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3"/>
                <a:gd name="T130" fmla="*/ 0 h 596"/>
                <a:gd name="T131" fmla="*/ 603 w 603"/>
                <a:gd name="T132" fmla="*/ 596 h 5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3" h="596">
                  <a:moveTo>
                    <a:pt x="421" y="0"/>
                  </a:moveTo>
                  <a:lnTo>
                    <a:pt x="442" y="0"/>
                  </a:lnTo>
                  <a:lnTo>
                    <a:pt x="463" y="3"/>
                  </a:lnTo>
                  <a:lnTo>
                    <a:pt x="482" y="7"/>
                  </a:lnTo>
                  <a:lnTo>
                    <a:pt x="501" y="15"/>
                  </a:lnTo>
                  <a:lnTo>
                    <a:pt x="517" y="21"/>
                  </a:lnTo>
                  <a:lnTo>
                    <a:pt x="534" y="31"/>
                  </a:lnTo>
                  <a:lnTo>
                    <a:pt x="548" y="42"/>
                  </a:lnTo>
                  <a:lnTo>
                    <a:pt x="561" y="56"/>
                  </a:lnTo>
                  <a:lnTo>
                    <a:pt x="571" y="69"/>
                  </a:lnTo>
                  <a:lnTo>
                    <a:pt x="583" y="86"/>
                  </a:lnTo>
                  <a:lnTo>
                    <a:pt x="590" y="102"/>
                  </a:lnTo>
                  <a:lnTo>
                    <a:pt x="598" y="123"/>
                  </a:lnTo>
                  <a:lnTo>
                    <a:pt x="601" y="142"/>
                  </a:lnTo>
                  <a:lnTo>
                    <a:pt x="603" y="167"/>
                  </a:lnTo>
                  <a:lnTo>
                    <a:pt x="602" y="192"/>
                  </a:lnTo>
                  <a:lnTo>
                    <a:pt x="601" y="220"/>
                  </a:lnTo>
                  <a:lnTo>
                    <a:pt x="593" y="247"/>
                  </a:lnTo>
                  <a:lnTo>
                    <a:pt x="584" y="278"/>
                  </a:lnTo>
                  <a:lnTo>
                    <a:pt x="571" y="309"/>
                  </a:lnTo>
                  <a:lnTo>
                    <a:pt x="556" y="340"/>
                  </a:lnTo>
                  <a:lnTo>
                    <a:pt x="536" y="371"/>
                  </a:lnTo>
                  <a:lnTo>
                    <a:pt x="516" y="402"/>
                  </a:lnTo>
                  <a:lnTo>
                    <a:pt x="491" y="432"/>
                  </a:lnTo>
                  <a:lnTo>
                    <a:pt x="466" y="460"/>
                  </a:lnTo>
                  <a:lnTo>
                    <a:pt x="433" y="488"/>
                  </a:lnTo>
                  <a:lnTo>
                    <a:pt x="399" y="516"/>
                  </a:lnTo>
                  <a:lnTo>
                    <a:pt x="363" y="540"/>
                  </a:lnTo>
                  <a:lnTo>
                    <a:pt x="327" y="561"/>
                  </a:lnTo>
                  <a:lnTo>
                    <a:pt x="288" y="576"/>
                  </a:lnTo>
                  <a:lnTo>
                    <a:pt x="251" y="588"/>
                  </a:lnTo>
                  <a:lnTo>
                    <a:pt x="212" y="593"/>
                  </a:lnTo>
                  <a:lnTo>
                    <a:pt x="175" y="596"/>
                  </a:lnTo>
                  <a:lnTo>
                    <a:pt x="139" y="590"/>
                  </a:lnTo>
                  <a:lnTo>
                    <a:pt x="106" y="583"/>
                  </a:lnTo>
                  <a:lnTo>
                    <a:pt x="79" y="570"/>
                  </a:lnTo>
                  <a:lnTo>
                    <a:pt x="56" y="553"/>
                  </a:lnTo>
                  <a:lnTo>
                    <a:pt x="37" y="531"/>
                  </a:lnTo>
                  <a:lnTo>
                    <a:pt x="21" y="508"/>
                  </a:lnTo>
                  <a:lnTo>
                    <a:pt x="9" y="479"/>
                  </a:lnTo>
                  <a:lnTo>
                    <a:pt x="4" y="451"/>
                  </a:lnTo>
                  <a:lnTo>
                    <a:pt x="0" y="423"/>
                  </a:lnTo>
                  <a:lnTo>
                    <a:pt x="0" y="393"/>
                  </a:lnTo>
                  <a:lnTo>
                    <a:pt x="4" y="362"/>
                  </a:lnTo>
                  <a:lnTo>
                    <a:pt x="12" y="332"/>
                  </a:lnTo>
                  <a:lnTo>
                    <a:pt x="21" y="301"/>
                  </a:lnTo>
                  <a:lnTo>
                    <a:pt x="34" y="272"/>
                  </a:lnTo>
                  <a:lnTo>
                    <a:pt x="48" y="242"/>
                  </a:lnTo>
                  <a:lnTo>
                    <a:pt x="66" y="215"/>
                  </a:lnTo>
                  <a:lnTo>
                    <a:pt x="84" y="186"/>
                  </a:lnTo>
                  <a:lnTo>
                    <a:pt x="104" y="163"/>
                  </a:lnTo>
                  <a:lnTo>
                    <a:pt x="123" y="140"/>
                  </a:lnTo>
                  <a:lnTo>
                    <a:pt x="145" y="121"/>
                  </a:lnTo>
                  <a:lnTo>
                    <a:pt x="166" y="100"/>
                  </a:lnTo>
                  <a:lnTo>
                    <a:pt x="189" y="83"/>
                  </a:lnTo>
                  <a:lnTo>
                    <a:pt x="212" y="68"/>
                  </a:lnTo>
                  <a:lnTo>
                    <a:pt x="235" y="55"/>
                  </a:lnTo>
                  <a:lnTo>
                    <a:pt x="257" y="42"/>
                  </a:lnTo>
                  <a:lnTo>
                    <a:pt x="281" y="30"/>
                  </a:lnTo>
                  <a:lnTo>
                    <a:pt x="304" y="21"/>
                  </a:lnTo>
                  <a:lnTo>
                    <a:pt x="328" y="13"/>
                  </a:lnTo>
                  <a:lnTo>
                    <a:pt x="352" y="7"/>
                  </a:lnTo>
                  <a:lnTo>
                    <a:pt x="375" y="3"/>
                  </a:lnTo>
                  <a:lnTo>
                    <a:pt x="398" y="0"/>
                  </a:lnTo>
                  <a:lnTo>
                    <a:pt x="421" y="0"/>
                  </a:lnTo>
                  <a:close/>
                  <a:moveTo>
                    <a:pt x="416" y="11"/>
                  </a:moveTo>
                  <a:lnTo>
                    <a:pt x="394" y="11"/>
                  </a:lnTo>
                  <a:lnTo>
                    <a:pt x="372" y="13"/>
                  </a:lnTo>
                  <a:lnTo>
                    <a:pt x="350" y="17"/>
                  </a:lnTo>
                  <a:lnTo>
                    <a:pt x="328" y="25"/>
                  </a:lnTo>
                  <a:lnTo>
                    <a:pt x="305" y="31"/>
                  </a:lnTo>
                  <a:lnTo>
                    <a:pt x="283" y="41"/>
                  </a:lnTo>
                  <a:lnTo>
                    <a:pt x="261" y="51"/>
                  </a:lnTo>
                  <a:lnTo>
                    <a:pt x="241" y="64"/>
                  </a:lnTo>
                  <a:lnTo>
                    <a:pt x="217" y="75"/>
                  </a:lnTo>
                  <a:lnTo>
                    <a:pt x="197" y="91"/>
                  </a:lnTo>
                  <a:lnTo>
                    <a:pt x="175" y="106"/>
                  </a:lnTo>
                  <a:lnTo>
                    <a:pt x="155" y="126"/>
                  </a:lnTo>
                  <a:lnTo>
                    <a:pt x="136" y="144"/>
                  </a:lnTo>
                  <a:lnTo>
                    <a:pt x="117" y="166"/>
                  </a:lnTo>
                  <a:lnTo>
                    <a:pt x="99" y="189"/>
                  </a:lnTo>
                  <a:lnTo>
                    <a:pt x="83" y="215"/>
                  </a:lnTo>
                  <a:lnTo>
                    <a:pt x="66" y="241"/>
                  </a:lnTo>
                  <a:lnTo>
                    <a:pt x="52" y="268"/>
                  </a:lnTo>
                  <a:lnTo>
                    <a:pt x="40" y="296"/>
                  </a:lnTo>
                  <a:lnTo>
                    <a:pt x="34" y="325"/>
                  </a:lnTo>
                  <a:lnTo>
                    <a:pt x="28" y="352"/>
                  </a:lnTo>
                  <a:lnTo>
                    <a:pt x="25" y="380"/>
                  </a:lnTo>
                  <a:lnTo>
                    <a:pt x="25" y="406"/>
                  </a:lnTo>
                  <a:lnTo>
                    <a:pt x="29" y="433"/>
                  </a:lnTo>
                  <a:lnTo>
                    <a:pt x="34" y="459"/>
                  </a:lnTo>
                  <a:lnTo>
                    <a:pt x="44" y="485"/>
                  </a:lnTo>
                  <a:lnTo>
                    <a:pt x="59" y="507"/>
                  </a:lnTo>
                  <a:lnTo>
                    <a:pt x="78" y="526"/>
                  </a:lnTo>
                  <a:lnTo>
                    <a:pt x="99" y="541"/>
                  </a:lnTo>
                  <a:lnTo>
                    <a:pt x="124" y="553"/>
                  </a:lnTo>
                  <a:lnTo>
                    <a:pt x="154" y="561"/>
                  </a:lnTo>
                  <a:lnTo>
                    <a:pt x="188" y="565"/>
                  </a:lnTo>
                  <a:lnTo>
                    <a:pt x="222" y="562"/>
                  </a:lnTo>
                  <a:lnTo>
                    <a:pt x="257" y="556"/>
                  </a:lnTo>
                  <a:lnTo>
                    <a:pt x="292" y="545"/>
                  </a:lnTo>
                  <a:lnTo>
                    <a:pt x="327" y="531"/>
                  </a:lnTo>
                  <a:lnTo>
                    <a:pt x="361" y="512"/>
                  </a:lnTo>
                  <a:lnTo>
                    <a:pt x="394" y="491"/>
                  </a:lnTo>
                  <a:lnTo>
                    <a:pt x="425" y="467"/>
                  </a:lnTo>
                  <a:lnTo>
                    <a:pt x="456" y="441"/>
                  </a:lnTo>
                  <a:lnTo>
                    <a:pt x="479" y="415"/>
                  </a:lnTo>
                  <a:lnTo>
                    <a:pt x="501" y="388"/>
                  </a:lnTo>
                  <a:lnTo>
                    <a:pt x="521" y="359"/>
                  </a:lnTo>
                  <a:lnTo>
                    <a:pt x="540" y="332"/>
                  </a:lnTo>
                  <a:lnTo>
                    <a:pt x="554" y="303"/>
                  </a:lnTo>
                  <a:lnTo>
                    <a:pt x="567" y="274"/>
                  </a:lnTo>
                  <a:lnTo>
                    <a:pt x="576" y="246"/>
                  </a:lnTo>
                  <a:lnTo>
                    <a:pt x="584" y="220"/>
                  </a:lnTo>
                  <a:lnTo>
                    <a:pt x="587" y="194"/>
                  </a:lnTo>
                  <a:lnTo>
                    <a:pt x="588" y="171"/>
                  </a:lnTo>
                  <a:lnTo>
                    <a:pt x="585" y="149"/>
                  </a:lnTo>
                  <a:lnTo>
                    <a:pt x="583" y="130"/>
                  </a:lnTo>
                  <a:lnTo>
                    <a:pt x="576" y="110"/>
                  </a:lnTo>
                  <a:lnTo>
                    <a:pt x="568" y="93"/>
                  </a:lnTo>
                  <a:lnTo>
                    <a:pt x="559" y="78"/>
                  </a:lnTo>
                  <a:lnTo>
                    <a:pt x="549" y="65"/>
                  </a:lnTo>
                  <a:lnTo>
                    <a:pt x="536" y="52"/>
                  </a:lnTo>
                  <a:lnTo>
                    <a:pt x="523" y="42"/>
                  </a:lnTo>
                  <a:lnTo>
                    <a:pt x="508" y="31"/>
                  </a:lnTo>
                  <a:lnTo>
                    <a:pt x="492" y="25"/>
                  </a:lnTo>
                  <a:lnTo>
                    <a:pt x="474" y="17"/>
                  </a:lnTo>
                  <a:lnTo>
                    <a:pt x="456" y="13"/>
                  </a:lnTo>
                  <a:lnTo>
                    <a:pt x="435" y="11"/>
                  </a:lnTo>
                  <a:lnTo>
                    <a:pt x="416" y="11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5" name="Freeform 19"/>
            <p:cNvSpPr>
              <a:spLocks noEditPoints="1"/>
            </p:cNvSpPr>
            <p:nvPr/>
          </p:nvSpPr>
          <p:spPr bwMode="auto">
            <a:xfrm>
              <a:off x="2962" y="966"/>
              <a:ext cx="41" cy="28"/>
            </a:xfrm>
            <a:custGeom>
              <a:avLst/>
              <a:gdLst>
                <a:gd name="T0" fmla="*/ 0 w 256"/>
                <a:gd name="T1" fmla="*/ 0 h 219"/>
                <a:gd name="T2" fmla="*/ 0 w 256"/>
                <a:gd name="T3" fmla="*/ 0 h 219"/>
                <a:gd name="T4" fmla="*/ 0 w 256"/>
                <a:gd name="T5" fmla="*/ 0 h 219"/>
                <a:gd name="T6" fmla="*/ 0 w 256"/>
                <a:gd name="T7" fmla="*/ 0 h 219"/>
                <a:gd name="T8" fmla="*/ 0 w 256"/>
                <a:gd name="T9" fmla="*/ 0 h 219"/>
                <a:gd name="T10" fmla="*/ 0 w 256"/>
                <a:gd name="T11" fmla="*/ 0 h 219"/>
                <a:gd name="T12" fmla="*/ 0 w 256"/>
                <a:gd name="T13" fmla="*/ 0 h 219"/>
                <a:gd name="T14" fmla="*/ 0 w 256"/>
                <a:gd name="T15" fmla="*/ 0 h 219"/>
                <a:gd name="T16" fmla="*/ 0 w 256"/>
                <a:gd name="T17" fmla="*/ 0 h 219"/>
                <a:gd name="T18" fmla="*/ 0 w 256"/>
                <a:gd name="T19" fmla="*/ 0 h 219"/>
                <a:gd name="T20" fmla="*/ 0 w 256"/>
                <a:gd name="T21" fmla="*/ 0 h 219"/>
                <a:gd name="T22" fmla="*/ 0 w 256"/>
                <a:gd name="T23" fmla="*/ 0 h 219"/>
                <a:gd name="T24" fmla="*/ 0 w 256"/>
                <a:gd name="T25" fmla="*/ 0 h 219"/>
                <a:gd name="T26" fmla="*/ 0 w 256"/>
                <a:gd name="T27" fmla="*/ 0 h 219"/>
                <a:gd name="T28" fmla="*/ 0 w 256"/>
                <a:gd name="T29" fmla="*/ 0 h 219"/>
                <a:gd name="T30" fmla="*/ 0 w 256"/>
                <a:gd name="T31" fmla="*/ 0 h 219"/>
                <a:gd name="T32" fmla="*/ 0 w 256"/>
                <a:gd name="T33" fmla="*/ 0 h 219"/>
                <a:gd name="T34" fmla="*/ 0 w 256"/>
                <a:gd name="T35" fmla="*/ 0 h 219"/>
                <a:gd name="T36" fmla="*/ 0 w 256"/>
                <a:gd name="T37" fmla="*/ 0 h 219"/>
                <a:gd name="T38" fmla="*/ 0 w 256"/>
                <a:gd name="T39" fmla="*/ 0 h 219"/>
                <a:gd name="T40" fmla="*/ 0 w 256"/>
                <a:gd name="T41" fmla="*/ 0 h 219"/>
                <a:gd name="T42" fmla="*/ 0 w 256"/>
                <a:gd name="T43" fmla="*/ 0 h 219"/>
                <a:gd name="T44" fmla="*/ 0 w 256"/>
                <a:gd name="T45" fmla="*/ 0 h 219"/>
                <a:gd name="T46" fmla="*/ 0 w 256"/>
                <a:gd name="T47" fmla="*/ 0 h 219"/>
                <a:gd name="T48" fmla="*/ 0 w 256"/>
                <a:gd name="T49" fmla="*/ 0 h 219"/>
                <a:gd name="T50" fmla="*/ 0 w 256"/>
                <a:gd name="T51" fmla="*/ 0 h 219"/>
                <a:gd name="T52" fmla="*/ 0 w 256"/>
                <a:gd name="T53" fmla="*/ 0 h 219"/>
                <a:gd name="T54" fmla="*/ 0 w 256"/>
                <a:gd name="T55" fmla="*/ 0 h 219"/>
                <a:gd name="T56" fmla="*/ 0 w 256"/>
                <a:gd name="T57" fmla="*/ 0 h 219"/>
                <a:gd name="T58" fmla="*/ 0 w 256"/>
                <a:gd name="T59" fmla="*/ 0 h 219"/>
                <a:gd name="T60" fmla="*/ 0 w 256"/>
                <a:gd name="T61" fmla="*/ 0 h 219"/>
                <a:gd name="T62" fmla="*/ 0 w 256"/>
                <a:gd name="T63" fmla="*/ 0 h 219"/>
                <a:gd name="T64" fmla="*/ 0 w 256"/>
                <a:gd name="T65" fmla="*/ 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9"/>
                <a:gd name="T101" fmla="*/ 256 w 256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9">
                  <a:moveTo>
                    <a:pt x="173" y="0"/>
                  </a:moveTo>
                  <a:lnTo>
                    <a:pt x="194" y="2"/>
                  </a:lnTo>
                  <a:lnTo>
                    <a:pt x="213" y="7"/>
                  </a:lnTo>
                  <a:lnTo>
                    <a:pt x="230" y="16"/>
                  </a:lnTo>
                  <a:lnTo>
                    <a:pt x="243" y="30"/>
                  </a:lnTo>
                  <a:lnTo>
                    <a:pt x="251" y="44"/>
                  </a:lnTo>
                  <a:lnTo>
                    <a:pt x="256" y="64"/>
                  </a:lnTo>
                  <a:lnTo>
                    <a:pt x="255" y="83"/>
                  </a:lnTo>
                  <a:lnTo>
                    <a:pt x="249" y="106"/>
                  </a:lnTo>
                  <a:lnTo>
                    <a:pt x="238" y="127"/>
                  </a:lnTo>
                  <a:lnTo>
                    <a:pt x="222" y="149"/>
                  </a:lnTo>
                  <a:lnTo>
                    <a:pt x="204" y="167"/>
                  </a:lnTo>
                  <a:lnTo>
                    <a:pt x="184" y="185"/>
                  </a:lnTo>
                  <a:lnTo>
                    <a:pt x="159" y="198"/>
                  </a:lnTo>
                  <a:lnTo>
                    <a:pt x="134" y="210"/>
                  </a:lnTo>
                  <a:lnTo>
                    <a:pt x="109" y="216"/>
                  </a:lnTo>
                  <a:lnTo>
                    <a:pt x="83" y="219"/>
                  </a:lnTo>
                  <a:lnTo>
                    <a:pt x="58" y="215"/>
                  </a:lnTo>
                  <a:lnTo>
                    <a:pt x="39" y="208"/>
                  </a:lnTo>
                  <a:lnTo>
                    <a:pt x="22" y="197"/>
                  </a:lnTo>
                  <a:lnTo>
                    <a:pt x="11" y="184"/>
                  </a:lnTo>
                  <a:lnTo>
                    <a:pt x="3" y="166"/>
                  </a:lnTo>
                  <a:lnTo>
                    <a:pt x="0" y="148"/>
                  </a:lnTo>
                  <a:lnTo>
                    <a:pt x="2" y="127"/>
                  </a:lnTo>
                  <a:lnTo>
                    <a:pt x="11" y="106"/>
                  </a:lnTo>
                  <a:lnTo>
                    <a:pt x="22" y="83"/>
                  </a:lnTo>
                  <a:lnTo>
                    <a:pt x="38" y="62"/>
                  </a:lnTo>
                  <a:lnTo>
                    <a:pt x="56" y="44"/>
                  </a:lnTo>
                  <a:lnTo>
                    <a:pt x="78" y="30"/>
                  </a:lnTo>
                  <a:lnTo>
                    <a:pt x="100" y="16"/>
                  </a:lnTo>
                  <a:lnTo>
                    <a:pt x="124" y="7"/>
                  </a:lnTo>
                  <a:lnTo>
                    <a:pt x="147" y="2"/>
                  </a:lnTo>
                  <a:lnTo>
                    <a:pt x="173" y="0"/>
                  </a:lnTo>
                  <a:close/>
                  <a:moveTo>
                    <a:pt x="172" y="8"/>
                  </a:moveTo>
                  <a:lnTo>
                    <a:pt x="147" y="8"/>
                  </a:lnTo>
                  <a:lnTo>
                    <a:pt x="124" y="13"/>
                  </a:lnTo>
                  <a:lnTo>
                    <a:pt x="102" y="21"/>
                  </a:lnTo>
                  <a:lnTo>
                    <a:pt x="82" y="34"/>
                  </a:lnTo>
                  <a:lnTo>
                    <a:pt x="61" y="48"/>
                  </a:lnTo>
                  <a:lnTo>
                    <a:pt x="44" y="65"/>
                  </a:lnTo>
                  <a:lnTo>
                    <a:pt x="29" y="84"/>
                  </a:lnTo>
                  <a:lnTo>
                    <a:pt x="18" y="106"/>
                  </a:lnTo>
                  <a:lnTo>
                    <a:pt x="11" y="126"/>
                  </a:lnTo>
                  <a:lnTo>
                    <a:pt x="8" y="145"/>
                  </a:lnTo>
                  <a:lnTo>
                    <a:pt x="11" y="163"/>
                  </a:lnTo>
                  <a:lnTo>
                    <a:pt x="18" y="180"/>
                  </a:lnTo>
                  <a:lnTo>
                    <a:pt x="29" y="191"/>
                  </a:lnTo>
                  <a:lnTo>
                    <a:pt x="44" y="203"/>
                  </a:lnTo>
                  <a:lnTo>
                    <a:pt x="63" y="210"/>
                  </a:lnTo>
                  <a:lnTo>
                    <a:pt x="87" y="212"/>
                  </a:lnTo>
                  <a:lnTo>
                    <a:pt x="110" y="210"/>
                  </a:lnTo>
                  <a:lnTo>
                    <a:pt x="133" y="203"/>
                  </a:lnTo>
                  <a:lnTo>
                    <a:pt x="156" y="191"/>
                  </a:lnTo>
                  <a:lnTo>
                    <a:pt x="180" y="180"/>
                  </a:lnTo>
                  <a:lnTo>
                    <a:pt x="199" y="163"/>
                  </a:lnTo>
                  <a:lnTo>
                    <a:pt x="218" y="146"/>
                  </a:lnTo>
                  <a:lnTo>
                    <a:pt x="233" y="126"/>
                  </a:lnTo>
                  <a:lnTo>
                    <a:pt x="243" y="106"/>
                  </a:lnTo>
                  <a:lnTo>
                    <a:pt x="247" y="84"/>
                  </a:lnTo>
                  <a:lnTo>
                    <a:pt x="248" y="66"/>
                  </a:lnTo>
                  <a:lnTo>
                    <a:pt x="244" y="49"/>
                  </a:lnTo>
                  <a:lnTo>
                    <a:pt x="236" y="35"/>
                  </a:lnTo>
                  <a:lnTo>
                    <a:pt x="225" y="22"/>
                  </a:lnTo>
                  <a:lnTo>
                    <a:pt x="209" y="15"/>
                  </a:lnTo>
                  <a:lnTo>
                    <a:pt x="191" y="9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6" name="Freeform 20"/>
            <p:cNvSpPr>
              <a:spLocks noEditPoints="1"/>
            </p:cNvSpPr>
            <p:nvPr/>
          </p:nvSpPr>
          <p:spPr bwMode="auto">
            <a:xfrm>
              <a:off x="2700" y="926"/>
              <a:ext cx="435" cy="374"/>
            </a:xfrm>
            <a:custGeom>
              <a:avLst/>
              <a:gdLst>
                <a:gd name="T0" fmla="*/ 0 w 2742"/>
                <a:gd name="T1" fmla="*/ 0 h 2869"/>
                <a:gd name="T2" fmla="*/ 0 w 2742"/>
                <a:gd name="T3" fmla="*/ 0 h 2869"/>
                <a:gd name="T4" fmla="*/ 0 w 2742"/>
                <a:gd name="T5" fmla="*/ 0 h 2869"/>
                <a:gd name="T6" fmla="*/ 0 w 2742"/>
                <a:gd name="T7" fmla="*/ 0 h 2869"/>
                <a:gd name="T8" fmla="*/ 0 w 2742"/>
                <a:gd name="T9" fmla="*/ 0 h 2869"/>
                <a:gd name="T10" fmla="*/ 0 w 2742"/>
                <a:gd name="T11" fmla="*/ 0 h 2869"/>
                <a:gd name="T12" fmla="*/ 0 w 2742"/>
                <a:gd name="T13" fmla="*/ 0 h 2869"/>
                <a:gd name="T14" fmla="*/ 0 w 2742"/>
                <a:gd name="T15" fmla="*/ 0 h 2869"/>
                <a:gd name="T16" fmla="*/ 0 w 2742"/>
                <a:gd name="T17" fmla="*/ 0 h 2869"/>
                <a:gd name="T18" fmla="*/ 0 w 2742"/>
                <a:gd name="T19" fmla="*/ 0 h 2869"/>
                <a:gd name="T20" fmla="*/ 0 w 2742"/>
                <a:gd name="T21" fmla="*/ 0 h 2869"/>
                <a:gd name="T22" fmla="*/ 0 w 2742"/>
                <a:gd name="T23" fmla="*/ 0 h 2869"/>
                <a:gd name="T24" fmla="*/ 0 w 2742"/>
                <a:gd name="T25" fmla="*/ 0 h 2869"/>
                <a:gd name="T26" fmla="*/ 0 w 2742"/>
                <a:gd name="T27" fmla="*/ 0 h 2869"/>
                <a:gd name="T28" fmla="*/ 0 w 2742"/>
                <a:gd name="T29" fmla="*/ 0 h 2869"/>
                <a:gd name="T30" fmla="*/ 0 w 2742"/>
                <a:gd name="T31" fmla="*/ 0 h 2869"/>
                <a:gd name="T32" fmla="*/ 0 w 2742"/>
                <a:gd name="T33" fmla="*/ 0 h 2869"/>
                <a:gd name="T34" fmla="*/ 0 w 2742"/>
                <a:gd name="T35" fmla="*/ 0 h 2869"/>
                <a:gd name="T36" fmla="*/ 0 w 2742"/>
                <a:gd name="T37" fmla="*/ 0 h 2869"/>
                <a:gd name="T38" fmla="*/ 0 w 2742"/>
                <a:gd name="T39" fmla="*/ 0 h 2869"/>
                <a:gd name="T40" fmla="*/ 0 w 2742"/>
                <a:gd name="T41" fmla="*/ 0 h 2869"/>
                <a:gd name="T42" fmla="*/ 0 w 2742"/>
                <a:gd name="T43" fmla="*/ 0 h 2869"/>
                <a:gd name="T44" fmla="*/ 0 w 2742"/>
                <a:gd name="T45" fmla="*/ 0 h 2869"/>
                <a:gd name="T46" fmla="*/ 0 w 2742"/>
                <a:gd name="T47" fmla="*/ 0 h 2869"/>
                <a:gd name="T48" fmla="*/ 0 w 2742"/>
                <a:gd name="T49" fmla="*/ 0 h 2869"/>
                <a:gd name="T50" fmla="*/ 0 w 2742"/>
                <a:gd name="T51" fmla="*/ 0 h 2869"/>
                <a:gd name="T52" fmla="*/ 0 w 2742"/>
                <a:gd name="T53" fmla="*/ 0 h 2869"/>
                <a:gd name="T54" fmla="*/ 0 w 2742"/>
                <a:gd name="T55" fmla="*/ 0 h 2869"/>
                <a:gd name="T56" fmla="*/ 0 w 2742"/>
                <a:gd name="T57" fmla="*/ 0 h 2869"/>
                <a:gd name="T58" fmla="*/ 0 w 2742"/>
                <a:gd name="T59" fmla="*/ 0 h 2869"/>
                <a:gd name="T60" fmla="*/ 0 w 2742"/>
                <a:gd name="T61" fmla="*/ 0 h 2869"/>
                <a:gd name="T62" fmla="*/ 0 w 2742"/>
                <a:gd name="T63" fmla="*/ 0 h 2869"/>
                <a:gd name="T64" fmla="*/ 0 w 2742"/>
                <a:gd name="T65" fmla="*/ 0 h 2869"/>
                <a:gd name="T66" fmla="*/ 0 w 2742"/>
                <a:gd name="T67" fmla="*/ 0 h 2869"/>
                <a:gd name="T68" fmla="*/ 0 w 2742"/>
                <a:gd name="T69" fmla="*/ 0 h 2869"/>
                <a:gd name="T70" fmla="*/ 0 w 2742"/>
                <a:gd name="T71" fmla="*/ 0 h 2869"/>
                <a:gd name="T72" fmla="*/ 0 w 2742"/>
                <a:gd name="T73" fmla="*/ 0 h 2869"/>
                <a:gd name="T74" fmla="*/ 0 w 2742"/>
                <a:gd name="T75" fmla="*/ 0 h 2869"/>
                <a:gd name="T76" fmla="*/ 0 w 2742"/>
                <a:gd name="T77" fmla="*/ 0 h 2869"/>
                <a:gd name="T78" fmla="*/ 0 w 2742"/>
                <a:gd name="T79" fmla="*/ 0 h 2869"/>
                <a:gd name="T80" fmla="*/ 0 w 2742"/>
                <a:gd name="T81" fmla="*/ 0 h 2869"/>
                <a:gd name="T82" fmla="*/ 0 w 2742"/>
                <a:gd name="T83" fmla="*/ 0 h 2869"/>
                <a:gd name="T84" fmla="*/ 0 w 2742"/>
                <a:gd name="T85" fmla="*/ 0 h 2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2"/>
                <a:gd name="T130" fmla="*/ 0 h 2869"/>
                <a:gd name="T131" fmla="*/ 2742 w 2742"/>
                <a:gd name="T132" fmla="*/ 2869 h 2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2" h="2869">
                  <a:moveTo>
                    <a:pt x="1945" y="0"/>
                  </a:moveTo>
                  <a:lnTo>
                    <a:pt x="2028" y="3"/>
                  </a:lnTo>
                  <a:lnTo>
                    <a:pt x="2110" y="13"/>
                  </a:lnTo>
                  <a:lnTo>
                    <a:pt x="2187" y="30"/>
                  </a:lnTo>
                  <a:lnTo>
                    <a:pt x="2261" y="54"/>
                  </a:lnTo>
                  <a:lnTo>
                    <a:pt x="2328" y="83"/>
                  </a:lnTo>
                  <a:lnTo>
                    <a:pt x="2393" y="119"/>
                  </a:lnTo>
                  <a:lnTo>
                    <a:pt x="2451" y="160"/>
                  </a:lnTo>
                  <a:lnTo>
                    <a:pt x="2506" y="208"/>
                  </a:lnTo>
                  <a:lnTo>
                    <a:pt x="2560" y="266"/>
                  </a:lnTo>
                  <a:lnTo>
                    <a:pt x="2611" y="331"/>
                  </a:lnTo>
                  <a:lnTo>
                    <a:pt x="2653" y="402"/>
                  </a:lnTo>
                  <a:lnTo>
                    <a:pt x="2689" y="482"/>
                  </a:lnTo>
                  <a:lnTo>
                    <a:pt x="2715" y="570"/>
                  </a:lnTo>
                  <a:lnTo>
                    <a:pt x="2735" y="670"/>
                  </a:lnTo>
                  <a:lnTo>
                    <a:pt x="2742" y="781"/>
                  </a:lnTo>
                  <a:lnTo>
                    <a:pt x="2742" y="907"/>
                  </a:lnTo>
                  <a:lnTo>
                    <a:pt x="2726" y="1042"/>
                  </a:lnTo>
                  <a:lnTo>
                    <a:pt x="2695" y="1188"/>
                  </a:lnTo>
                  <a:lnTo>
                    <a:pt x="2648" y="1339"/>
                  </a:lnTo>
                  <a:lnTo>
                    <a:pt x="2587" y="1496"/>
                  </a:lnTo>
                  <a:lnTo>
                    <a:pt x="2510" y="1653"/>
                  </a:lnTo>
                  <a:lnTo>
                    <a:pt x="2420" y="1810"/>
                  </a:lnTo>
                  <a:lnTo>
                    <a:pt x="2315" y="1963"/>
                  </a:lnTo>
                  <a:lnTo>
                    <a:pt x="2200" y="2111"/>
                  </a:lnTo>
                  <a:lnTo>
                    <a:pt x="2045" y="2274"/>
                  </a:lnTo>
                  <a:lnTo>
                    <a:pt x="1879" y="2423"/>
                  </a:lnTo>
                  <a:lnTo>
                    <a:pt x="1703" y="2554"/>
                  </a:lnTo>
                  <a:lnTo>
                    <a:pt x="1521" y="2666"/>
                  </a:lnTo>
                  <a:lnTo>
                    <a:pt x="1333" y="2755"/>
                  </a:lnTo>
                  <a:lnTo>
                    <a:pt x="1142" y="2821"/>
                  </a:lnTo>
                  <a:lnTo>
                    <a:pt x="949" y="2858"/>
                  </a:lnTo>
                  <a:lnTo>
                    <a:pt x="761" y="2869"/>
                  </a:lnTo>
                  <a:lnTo>
                    <a:pt x="583" y="2846"/>
                  </a:lnTo>
                  <a:lnTo>
                    <a:pt x="430" y="2796"/>
                  </a:lnTo>
                  <a:lnTo>
                    <a:pt x="300" y="2720"/>
                  </a:lnTo>
                  <a:lnTo>
                    <a:pt x="194" y="2623"/>
                  </a:lnTo>
                  <a:lnTo>
                    <a:pt x="110" y="2505"/>
                  </a:lnTo>
                  <a:lnTo>
                    <a:pt x="51" y="2368"/>
                  </a:lnTo>
                  <a:lnTo>
                    <a:pt x="13" y="2216"/>
                  </a:lnTo>
                  <a:lnTo>
                    <a:pt x="0" y="2052"/>
                  </a:lnTo>
                  <a:lnTo>
                    <a:pt x="6" y="1906"/>
                  </a:lnTo>
                  <a:lnTo>
                    <a:pt x="30" y="1756"/>
                  </a:lnTo>
                  <a:lnTo>
                    <a:pt x="68" y="1602"/>
                  </a:lnTo>
                  <a:lnTo>
                    <a:pt x="122" y="1450"/>
                  </a:lnTo>
                  <a:lnTo>
                    <a:pt x="186" y="1298"/>
                  </a:lnTo>
                  <a:lnTo>
                    <a:pt x="264" y="1152"/>
                  </a:lnTo>
                  <a:lnTo>
                    <a:pt x="349" y="1011"/>
                  </a:lnTo>
                  <a:lnTo>
                    <a:pt x="442" y="881"/>
                  </a:lnTo>
                  <a:lnTo>
                    <a:pt x="537" y="761"/>
                  </a:lnTo>
                  <a:lnTo>
                    <a:pt x="633" y="653"/>
                  </a:lnTo>
                  <a:lnTo>
                    <a:pt x="730" y="557"/>
                  </a:lnTo>
                  <a:lnTo>
                    <a:pt x="827" y="471"/>
                  </a:lnTo>
                  <a:lnTo>
                    <a:pt x="922" y="393"/>
                  </a:lnTo>
                  <a:lnTo>
                    <a:pt x="1020" y="324"/>
                  </a:lnTo>
                  <a:lnTo>
                    <a:pt x="1118" y="261"/>
                  </a:lnTo>
                  <a:lnTo>
                    <a:pt x="1219" y="206"/>
                  </a:lnTo>
                  <a:lnTo>
                    <a:pt x="1308" y="158"/>
                  </a:lnTo>
                  <a:lnTo>
                    <a:pt x="1400" y="118"/>
                  </a:lnTo>
                  <a:lnTo>
                    <a:pt x="1491" y="82"/>
                  </a:lnTo>
                  <a:lnTo>
                    <a:pt x="1584" y="53"/>
                  </a:lnTo>
                  <a:lnTo>
                    <a:pt x="1675" y="29"/>
                  </a:lnTo>
                  <a:lnTo>
                    <a:pt x="1766" y="13"/>
                  </a:lnTo>
                  <a:lnTo>
                    <a:pt x="1855" y="3"/>
                  </a:lnTo>
                  <a:lnTo>
                    <a:pt x="1945" y="0"/>
                  </a:lnTo>
                  <a:close/>
                  <a:moveTo>
                    <a:pt x="1928" y="39"/>
                  </a:moveTo>
                  <a:lnTo>
                    <a:pt x="1843" y="42"/>
                  </a:lnTo>
                  <a:lnTo>
                    <a:pt x="1757" y="52"/>
                  </a:lnTo>
                  <a:lnTo>
                    <a:pt x="1671" y="67"/>
                  </a:lnTo>
                  <a:lnTo>
                    <a:pt x="1584" y="91"/>
                  </a:lnTo>
                  <a:lnTo>
                    <a:pt x="1497" y="119"/>
                  </a:lnTo>
                  <a:lnTo>
                    <a:pt x="1409" y="154"/>
                  </a:lnTo>
                  <a:lnTo>
                    <a:pt x="1321" y="193"/>
                  </a:lnTo>
                  <a:lnTo>
                    <a:pt x="1236" y="239"/>
                  </a:lnTo>
                  <a:lnTo>
                    <a:pt x="1140" y="293"/>
                  </a:lnTo>
                  <a:lnTo>
                    <a:pt x="1047" y="353"/>
                  </a:lnTo>
                  <a:lnTo>
                    <a:pt x="954" y="420"/>
                  </a:lnTo>
                  <a:lnTo>
                    <a:pt x="865" y="495"/>
                  </a:lnTo>
                  <a:lnTo>
                    <a:pt x="774" y="576"/>
                  </a:lnTo>
                  <a:lnTo>
                    <a:pt x="685" y="668"/>
                  </a:lnTo>
                  <a:lnTo>
                    <a:pt x="597" y="768"/>
                  </a:lnTo>
                  <a:lnTo>
                    <a:pt x="509" y="882"/>
                  </a:lnTo>
                  <a:lnTo>
                    <a:pt x="424" y="1005"/>
                  </a:lnTo>
                  <a:lnTo>
                    <a:pt x="348" y="1135"/>
                  </a:lnTo>
                  <a:lnTo>
                    <a:pt x="279" y="1271"/>
                  </a:lnTo>
                  <a:lnTo>
                    <a:pt x="224" y="1411"/>
                  </a:lnTo>
                  <a:lnTo>
                    <a:pt x="177" y="1551"/>
                  </a:lnTo>
                  <a:lnTo>
                    <a:pt x="145" y="1691"/>
                  </a:lnTo>
                  <a:lnTo>
                    <a:pt x="127" y="1827"/>
                  </a:lnTo>
                  <a:lnTo>
                    <a:pt x="126" y="1960"/>
                  </a:lnTo>
                  <a:lnTo>
                    <a:pt x="141" y="2106"/>
                  </a:lnTo>
                  <a:lnTo>
                    <a:pt x="179" y="2241"/>
                  </a:lnTo>
                  <a:lnTo>
                    <a:pt x="237" y="2361"/>
                  </a:lnTo>
                  <a:lnTo>
                    <a:pt x="315" y="2467"/>
                  </a:lnTo>
                  <a:lnTo>
                    <a:pt x="414" y="2554"/>
                  </a:lnTo>
                  <a:lnTo>
                    <a:pt x="535" y="2620"/>
                  </a:lnTo>
                  <a:lnTo>
                    <a:pt x="674" y="2664"/>
                  </a:lnTo>
                  <a:lnTo>
                    <a:pt x="836" y="2684"/>
                  </a:lnTo>
                  <a:lnTo>
                    <a:pt x="1007" y="2675"/>
                  </a:lnTo>
                  <a:lnTo>
                    <a:pt x="1182" y="2642"/>
                  </a:lnTo>
                  <a:lnTo>
                    <a:pt x="1355" y="2583"/>
                  </a:lnTo>
                  <a:lnTo>
                    <a:pt x="1526" y="2505"/>
                  </a:lnTo>
                  <a:lnTo>
                    <a:pt x="1692" y="2405"/>
                  </a:lnTo>
                  <a:lnTo>
                    <a:pt x="1853" y="2289"/>
                  </a:lnTo>
                  <a:lnTo>
                    <a:pt x="2005" y="2156"/>
                  </a:lnTo>
                  <a:lnTo>
                    <a:pt x="2149" y="2012"/>
                  </a:lnTo>
                  <a:lnTo>
                    <a:pt x="2257" y="1877"/>
                  </a:lnTo>
                  <a:lnTo>
                    <a:pt x="2355" y="1738"/>
                  </a:lnTo>
                  <a:lnTo>
                    <a:pt x="2440" y="1595"/>
                  </a:lnTo>
                  <a:lnTo>
                    <a:pt x="2514" y="1451"/>
                  </a:lnTo>
                  <a:lnTo>
                    <a:pt x="2573" y="1307"/>
                  </a:lnTo>
                  <a:lnTo>
                    <a:pt x="2620" y="1167"/>
                  </a:lnTo>
                  <a:lnTo>
                    <a:pt x="2652" y="1033"/>
                  </a:lnTo>
                  <a:lnTo>
                    <a:pt x="2670" y="907"/>
                  </a:lnTo>
                  <a:lnTo>
                    <a:pt x="2673" y="789"/>
                  </a:lnTo>
                  <a:lnTo>
                    <a:pt x="2666" y="684"/>
                  </a:lnTo>
                  <a:lnTo>
                    <a:pt x="2651" y="589"/>
                  </a:lnTo>
                  <a:lnTo>
                    <a:pt x="2627" y="505"/>
                  </a:lnTo>
                  <a:lnTo>
                    <a:pt x="2595" y="428"/>
                  </a:lnTo>
                  <a:lnTo>
                    <a:pt x="2558" y="360"/>
                  </a:lnTo>
                  <a:lnTo>
                    <a:pt x="2511" y="298"/>
                  </a:lnTo>
                  <a:lnTo>
                    <a:pt x="2462" y="244"/>
                  </a:lnTo>
                  <a:lnTo>
                    <a:pt x="2409" y="196"/>
                  </a:lnTo>
                  <a:lnTo>
                    <a:pt x="2354" y="156"/>
                  </a:lnTo>
                  <a:lnTo>
                    <a:pt x="2293" y="122"/>
                  </a:lnTo>
                  <a:lnTo>
                    <a:pt x="2229" y="93"/>
                  </a:lnTo>
                  <a:lnTo>
                    <a:pt x="2159" y="69"/>
                  </a:lnTo>
                  <a:lnTo>
                    <a:pt x="2085" y="52"/>
                  </a:lnTo>
                  <a:lnTo>
                    <a:pt x="2008" y="42"/>
                  </a:lnTo>
                  <a:lnTo>
                    <a:pt x="1928" y="39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7" name="Freeform 21"/>
            <p:cNvSpPr>
              <a:spLocks noEditPoints="1"/>
            </p:cNvSpPr>
            <p:nvPr/>
          </p:nvSpPr>
          <p:spPr bwMode="auto">
            <a:xfrm>
              <a:off x="2962" y="966"/>
              <a:ext cx="41" cy="28"/>
            </a:xfrm>
            <a:custGeom>
              <a:avLst/>
              <a:gdLst>
                <a:gd name="T0" fmla="*/ 0 w 256"/>
                <a:gd name="T1" fmla="*/ 0 h 219"/>
                <a:gd name="T2" fmla="*/ 0 w 256"/>
                <a:gd name="T3" fmla="*/ 0 h 219"/>
                <a:gd name="T4" fmla="*/ 0 w 256"/>
                <a:gd name="T5" fmla="*/ 0 h 219"/>
                <a:gd name="T6" fmla="*/ 0 w 256"/>
                <a:gd name="T7" fmla="*/ 0 h 219"/>
                <a:gd name="T8" fmla="*/ 0 w 256"/>
                <a:gd name="T9" fmla="*/ 0 h 219"/>
                <a:gd name="T10" fmla="*/ 0 w 256"/>
                <a:gd name="T11" fmla="*/ 0 h 219"/>
                <a:gd name="T12" fmla="*/ 0 w 256"/>
                <a:gd name="T13" fmla="*/ 0 h 219"/>
                <a:gd name="T14" fmla="*/ 0 w 256"/>
                <a:gd name="T15" fmla="*/ 0 h 219"/>
                <a:gd name="T16" fmla="*/ 0 w 256"/>
                <a:gd name="T17" fmla="*/ 0 h 219"/>
                <a:gd name="T18" fmla="*/ 0 w 256"/>
                <a:gd name="T19" fmla="*/ 0 h 219"/>
                <a:gd name="T20" fmla="*/ 0 w 256"/>
                <a:gd name="T21" fmla="*/ 0 h 219"/>
                <a:gd name="T22" fmla="*/ 0 w 256"/>
                <a:gd name="T23" fmla="*/ 0 h 219"/>
                <a:gd name="T24" fmla="*/ 0 w 256"/>
                <a:gd name="T25" fmla="*/ 0 h 219"/>
                <a:gd name="T26" fmla="*/ 0 w 256"/>
                <a:gd name="T27" fmla="*/ 0 h 219"/>
                <a:gd name="T28" fmla="*/ 0 w 256"/>
                <a:gd name="T29" fmla="*/ 0 h 219"/>
                <a:gd name="T30" fmla="*/ 0 w 256"/>
                <a:gd name="T31" fmla="*/ 0 h 219"/>
                <a:gd name="T32" fmla="*/ 0 w 256"/>
                <a:gd name="T33" fmla="*/ 0 h 219"/>
                <a:gd name="T34" fmla="*/ 0 w 256"/>
                <a:gd name="T35" fmla="*/ 0 h 219"/>
                <a:gd name="T36" fmla="*/ 0 w 256"/>
                <a:gd name="T37" fmla="*/ 0 h 219"/>
                <a:gd name="T38" fmla="*/ 0 w 256"/>
                <a:gd name="T39" fmla="*/ 0 h 219"/>
                <a:gd name="T40" fmla="*/ 0 w 256"/>
                <a:gd name="T41" fmla="*/ 0 h 219"/>
                <a:gd name="T42" fmla="*/ 0 w 256"/>
                <a:gd name="T43" fmla="*/ 0 h 219"/>
                <a:gd name="T44" fmla="*/ 0 w 256"/>
                <a:gd name="T45" fmla="*/ 0 h 219"/>
                <a:gd name="T46" fmla="*/ 0 w 256"/>
                <a:gd name="T47" fmla="*/ 0 h 219"/>
                <a:gd name="T48" fmla="*/ 0 w 256"/>
                <a:gd name="T49" fmla="*/ 0 h 219"/>
                <a:gd name="T50" fmla="*/ 0 w 256"/>
                <a:gd name="T51" fmla="*/ 0 h 219"/>
                <a:gd name="T52" fmla="*/ 0 w 256"/>
                <a:gd name="T53" fmla="*/ 0 h 219"/>
                <a:gd name="T54" fmla="*/ 0 w 256"/>
                <a:gd name="T55" fmla="*/ 0 h 219"/>
                <a:gd name="T56" fmla="*/ 0 w 256"/>
                <a:gd name="T57" fmla="*/ 0 h 219"/>
                <a:gd name="T58" fmla="*/ 0 w 256"/>
                <a:gd name="T59" fmla="*/ 0 h 219"/>
                <a:gd name="T60" fmla="*/ 0 w 256"/>
                <a:gd name="T61" fmla="*/ 0 h 219"/>
                <a:gd name="T62" fmla="*/ 0 w 256"/>
                <a:gd name="T63" fmla="*/ 0 h 219"/>
                <a:gd name="T64" fmla="*/ 0 w 256"/>
                <a:gd name="T65" fmla="*/ 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9"/>
                <a:gd name="T101" fmla="*/ 256 w 256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9">
                  <a:moveTo>
                    <a:pt x="173" y="0"/>
                  </a:moveTo>
                  <a:lnTo>
                    <a:pt x="194" y="2"/>
                  </a:lnTo>
                  <a:lnTo>
                    <a:pt x="213" y="7"/>
                  </a:lnTo>
                  <a:lnTo>
                    <a:pt x="230" y="16"/>
                  </a:lnTo>
                  <a:lnTo>
                    <a:pt x="243" y="30"/>
                  </a:lnTo>
                  <a:lnTo>
                    <a:pt x="251" y="44"/>
                  </a:lnTo>
                  <a:lnTo>
                    <a:pt x="256" y="64"/>
                  </a:lnTo>
                  <a:lnTo>
                    <a:pt x="255" y="83"/>
                  </a:lnTo>
                  <a:lnTo>
                    <a:pt x="249" y="106"/>
                  </a:lnTo>
                  <a:lnTo>
                    <a:pt x="238" y="127"/>
                  </a:lnTo>
                  <a:lnTo>
                    <a:pt x="222" y="149"/>
                  </a:lnTo>
                  <a:lnTo>
                    <a:pt x="204" y="167"/>
                  </a:lnTo>
                  <a:lnTo>
                    <a:pt x="184" y="185"/>
                  </a:lnTo>
                  <a:lnTo>
                    <a:pt x="159" y="198"/>
                  </a:lnTo>
                  <a:lnTo>
                    <a:pt x="134" y="210"/>
                  </a:lnTo>
                  <a:lnTo>
                    <a:pt x="109" y="216"/>
                  </a:lnTo>
                  <a:lnTo>
                    <a:pt x="83" y="219"/>
                  </a:lnTo>
                  <a:lnTo>
                    <a:pt x="58" y="215"/>
                  </a:lnTo>
                  <a:lnTo>
                    <a:pt x="39" y="208"/>
                  </a:lnTo>
                  <a:lnTo>
                    <a:pt x="22" y="197"/>
                  </a:lnTo>
                  <a:lnTo>
                    <a:pt x="11" y="184"/>
                  </a:lnTo>
                  <a:lnTo>
                    <a:pt x="3" y="166"/>
                  </a:lnTo>
                  <a:lnTo>
                    <a:pt x="0" y="148"/>
                  </a:lnTo>
                  <a:lnTo>
                    <a:pt x="2" y="127"/>
                  </a:lnTo>
                  <a:lnTo>
                    <a:pt x="11" y="106"/>
                  </a:lnTo>
                  <a:lnTo>
                    <a:pt x="22" y="83"/>
                  </a:lnTo>
                  <a:lnTo>
                    <a:pt x="38" y="62"/>
                  </a:lnTo>
                  <a:lnTo>
                    <a:pt x="56" y="44"/>
                  </a:lnTo>
                  <a:lnTo>
                    <a:pt x="78" y="30"/>
                  </a:lnTo>
                  <a:lnTo>
                    <a:pt x="100" y="16"/>
                  </a:lnTo>
                  <a:lnTo>
                    <a:pt x="124" y="7"/>
                  </a:lnTo>
                  <a:lnTo>
                    <a:pt x="147" y="2"/>
                  </a:lnTo>
                  <a:lnTo>
                    <a:pt x="173" y="0"/>
                  </a:lnTo>
                  <a:close/>
                  <a:moveTo>
                    <a:pt x="172" y="8"/>
                  </a:moveTo>
                  <a:lnTo>
                    <a:pt x="147" y="8"/>
                  </a:lnTo>
                  <a:lnTo>
                    <a:pt x="124" y="13"/>
                  </a:lnTo>
                  <a:lnTo>
                    <a:pt x="102" y="21"/>
                  </a:lnTo>
                  <a:lnTo>
                    <a:pt x="82" y="34"/>
                  </a:lnTo>
                  <a:lnTo>
                    <a:pt x="61" y="48"/>
                  </a:lnTo>
                  <a:lnTo>
                    <a:pt x="44" y="65"/>
                  </a:lnTo>
                  <a:lnTo>
                    <a:pt x="29" y="84"/>
                  </a:lnTo>
                  <a:lnTo>
                    <a:pt x="18" y="106"/>
                  </a:lnTo>
                  <a:lnTo>
                    <a:pt x="11" y="126"/>
                  </a:lnTo>
                  <a:lnTo>
                    <a:pt x="8" y="145"/>
                  </a:lnTo>
                  <a:lnTo>
                    <a:pt x="11" y="163"/>
                  </a:lnTo>
                  <a:lnTo>
                    <a:pt x="18" y="180"/>
                  </a:lnTo>
                  <a:lnTo>
                    <a:pt x="29" y="191"/>
                  </a:lnTo>
                  <a:lnTo>
                    <a:pt x="44" y="203"/>
                  </a:lnTo>
                  <a:lnTo>
                    <a:pt x="63" y="210"/>
                  </a:lnTo>
                  <a:lnTo>
                    <a:pt x="87" y="212"/>
                  </a:lnTo>
                  <a:lnTo>
                    <a:pt x="110" y="210"/>
                  </a:lnTo>
                  <a:lnTo>
                    <a:pt x="133" y="203"/>
                  </a:lnTo>
                  <a:lnTo>
                    <a:pt x="156" y="191"/>
                  </a:lnTo>
                  <a:lnTo>
                    <a:pt x="180" y="180"/>
                  </a:lnTo>
                  <a:lnTo>
                    <a:pt x="199" y="163"/>
                  </a:lnTo>
                  <a:lnTo>
                    <a:pt x="218" y="146"/>
                  </a:lnTo>
                  <a:lnTo>
                    <a:pt x="233" y="126"/>
                  </a:lnTo>
                  <a:lnTo>
                    <a:pt x="243" y="106"/>
                  </a:lnTo>
                  <a:lnTo>
                    <a:pt x="247" y="84"/>
                  </a:lnTo>
                  <a:lnTo>
                    <a:pt x="248" y="66"/>
                  </a:lnTo>
                  <a:lnTo>
                    <a:pt x="244" y="49"/>
                  </a:lnTo>
                  <a:lnTo>
                    <a:pt x="236" y="35"/>
                  </a:lnTo>
                  <a:lnTo>
                    <a:pt x="225" y="22"/>
                  </a:lnTo>
                  <a:lnTo>
                    <a:pt x="209" y="15"/>
                  </a:lnTo>
                  <a:lnTo>
                    <a:pt x="191" y="9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C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8" name="Freeform 22"/>
            <p:cNvSpPr>
              <a:spLocks/>
            </p:cNvSpPr>
            <p:nvPr/>
          </p:nvSpPr>
          <p:spPr bwMode="auto">
            <a:xfrm>
              <a:off x="2833" y="1233"/>
              <a:ext cx="64" cy="99"/>
            </a:xfrm>
            <a:custGeom>
              <a:avLst/>
              <a:gdLst>
                <a:gd name="T0" fmla="*/ 0 w 404"/>
                <a:gd name="T1" fmla="*/ 0 h 759"/>
                <a:gd name="T2" fmla="*/ 0 w 404"/>
                <a:gd name="T3" fmla="*/ 0 h 759"/>
                <a:gd name="T4" fmla="*/ 0 w 404"/>
                <a:gd name="T5" fmla="*/ 0 h 759"/>
                <a:gd name="T6" fmla="*/ 0 w 404"/>
                <a:gd name="T7" fmla="*/ 0 h 759"/>
                <a:gd name="T8" fmla="*/ 0 w 404"/>
                <a:gd name="T9" fmla="*/ 0 h 7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759"/>
                <a:gd name="T17" fmla="*/ 404 w 404"/>
                <a:gd name="T18" fmla="*/ 759 h 7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759">
                  <a:moveTo>
                    <a:pt x="235" y="0"/>
                  </a:moveTo>
                  <a:lnTo>
                    <a:pt x="404" y="57"/>
                  </a:lnTo>
                  <a:lnTo>
                    <a:pt x="170" y="759"/>
                  </a:lnTo>
                  <a:lnTo>
                    <a:pt x="0" y="70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59" name="Freeform 23"/>
            <p:cNvSpPr>
              <a:spLocks/>
            </p:cNvSpPr>
            <p:nvPr/>
          </p:nvSpPr>
          <p:spPr bwMode="auto">
            <a:xfrm>
              <a:off x="2840" y="1238"/>
              <a:ext cx="49" cy="88"/>
            </a:xfrm>
            <a:custGeom>
              <a:avLst/>
              <a:gdLst>
                <a:gd name="T0" fmla="*/ 0 w 310"/>
                <a:gd name="T1" fmla="*/ 0 h 677"/>
                <a:gd name="T2" fmla="*/ 0 w 310"/>
                <a:gd name="T3" fmla="*/ 0 h 677"/>
                <a:gd name="T4" fmla="*/ 0 w 310"/>
                <a:gd name="T5" fmla="*/ 0 h 677"/>
                <a:gd name="T6" fmla="*/ 0 w 310"/>
                <a:gd name="T7" fmla="*/ 0 h 677"/>
                <a:gd name="T8" fmla="*/ 0 w 310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677"/>
                <a:gd name="T17" fmla="*/ 310 w 310"/>
                <a:gd name="T18" fmla="*/ 677 h 6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677">
                  <a:moveTo>
                    <a:pt x="215" y="0"/>
                  </a:moveTo>
                  <a:lnTo>
                    <a:pt x="310" y="31"/>
                  </a:lnTo>
                  <a:lnTo>
                    <a:pt x="95" y="677"/>
                  </a:lnTo>
                  <a:lnTo>
                    <a:pt x="0" y="64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0" name="Freeform 24"/>
            <p:cNvSpPr>
              <a:spLocks/>
            </p:cNvSpPr>
            <p:nvPr/>
          </p:nvSpPr>
          <p:spPr bwMode="auto">
            <a:xfrm>
              <a:off x="2871" y="1145"/>
              <a:ext cx="58" cy="98"/>
            </a:xfrm>
            <a:custGeom>
              <a:avLst/>
              <a:gdLst>
                <a:gd name="T0" fmla="*/ 0 w 366"/>
                <a:gd name="T1" fmla="*/ 0 h 747"/>
                <a:gd name="T2" fmla="*/ 0 w 366"/>
                <a:gd name="T3" fmla="*/ 0 h 747"/>
                <a:gd name="T4" fmla="*/ 0 w 366"/>
                <a:gd name="T5" fmla="*/ 0 h 747"/>
                <a:gd name="T6" fmla="*/ 0 w 366"/>
                <a:gd name="T7" fmla="*/ 0 h 747"/>
                <a:gd name="T8" fmla="*/ 0 w 366"/>
                <a:gd name="T9" fmla="*/ 0 h 7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747"/>
                <a:gd name="T17" fmla="*/ 366 w 366"/>
                <a:gd name="T18" fmla="*/ 747 h 7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747">
                  <a:moveTo>
                    <a:pt x="232" y="0"/>
                  </a:moveTo>
                  <a:lnTo>
                    <a:pt x="366" y="43"/>
                  </a:lnTo>
                  <a:lnTo>
                    <a:pt x="131" y="747"/>
                  </a:lnTo>
                  <a:lnTo>
                    <a:pt x="0" y="70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1" name="Freeform 25"/>
            <p:cNvSpPr>
              <a:spLocks/>
            </p:cNvSpPr>
            <p:nvPr/>
          </p:nvSpPr>
          <p:spPr bwMode="auto">
            <a:xfrm>
              <a:off x="2877" y="1151"/>
              <a:ext cx="46" cy="87"/>
            </a:xfrm>
            <a:custGeom>
              <a:avLst/>
              <a:gdLst>
                <a:gd name="T0" fmla="*/ 0 w 288"/>
                <a:gd name="T1" fmla="*/ 0 h 670"/>
                <a:gd name="T2" fmla="*/ 0 w 288"/>
                <a:gd name="T3" fmla="*/ 0 h 670"/>
                <a:gd name="T4" fmla="*/ 0 w 288"/>
                <a:gd name="T5" fmla="*/ 0 h 670"/>
                <a:gd name="T6" fmla="*/ 0 w 288"/>
                <a:gd name="T7" fmla="*/ 0 h 670"/>
                <a:gd name="T8" fmla="*/ 0 w 288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670"/>
                <a:gd name="T17" fmla="*/ 288 w 288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670">
                  <a:moveTo>
                    <a:pt x="215" y="0"/>
                  </a:moveTo>
                  <a:lnTo>
                    <a:pt x="288" y="25"/>
                  </a:lnTo>
                  <a:lnTo>
                    <a:pt x="74" y="670"/>
                  </a:lnTo>
                  <a:lnTo>
                    <a:pt x="0" y="64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2" name="Freeform 26"/>
            <p:cNvSpPr>
              <a:spLocks/>
            </p:cNvSpPr>
            <p:nvPr/>
          </p:nvSpPr>
          <p:spPr bwMode="auto">
            <a:xfrm>
              <a:off x="2910" y="1058"/>
              <a:ext cx="52" cy="95"/>
            </a:xfrm>
            <a:custGeom>
              <a:avLst/>
              <a:gdLst>
                <a:gd name="T0" fmla="*/ 0 w 328"/>
                <a:gd name="T1" fmla="*/ 0 h 733"/>
                <a:gd name="T2" fmla="*/ 0 w 328"/>
                <a:gd name="T3" fmla="*/ 0 h 733"/>
                <a:gd name="T4" fmla="*/ 0 w 328"/>
                <a:gd name="T5" fmla="*/ 0 h 733"/>
                <a:gd name="T6" fmla="*/ 0 w 328"/>
                <a:gd name="T7" fmla="*/ 0 h 733"/>
                <a:gd name="T8" fmla="*/ 0 w 328"/>
                <a:gd name="T9" fmla="*/ 0 h 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733"/>
                <a:gd name="T17" fmla="*/ 328 w 328"/>
                <a:gd name="T18" fmla="*/ 733 h 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733">
                  <a:moveTo>
                    <a:pt x="232" y="0"/>
                  </a:moveTo>
                  <a:lnTo>
                    <a:pt x="328" y="31"/>
                  </a:lnTo>
                  <a:lnTo>
                    <a:pt x="94" y="733"/>
                  </a:lnTo>
                  <a:lnTo>
                    <a:pt x="0" y="70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3" name="Freeform 27"/>
            <p:cNvSpPr>
              <a:spLocks/>
            </p:cNvSpPr>
            <p:nvPr/>
          </p:nvSpPr>
          <p:spPr bwMode="auto">
            <a:xfrm>
              <a:off x="2915" y="1063"/>
              <a:ext cx="42" cy="86"/>
            </a:xfrm>
            <a:custGeom>
              <a:avLst/>
              <a:gdLst>
                <a:gd name="T0" fmla="*/ 0 w 267"/>
                <a:gd name="T1" fmla="*/ 0 h 663"/>
                <a:gd name="T2" fmla="*/ 0 w 267"/>
                <a:gd name="T3" fmla="*/ 0 h 663"/>
                <a:gd name="T4" fmla="*/ 0 w 267"/>
                <a:gd name="T5" fmla="*/ 0 h 663"/>
                <a:gd name="T6" fmla="*/ 0 w 267"/>
                <a:gd name="T7" fmla="*/ 0 h 663"/>
                <a:gd name="T8" fmla="*/ 0 w 267"/>
                <a:gd name="T9" fmla="*/ 0 h 6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63"/>
                <a:gd name="T17" fmla="*/ 267 w 267"/>
                <a:gd name="T18" fmla="*/ 663 h 6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63">
                  <a:moveTo>
                    <a:pt x="215" y="0"/>
                  </a:moveTo>
                  <a:lnTo>
                    <a:pt x="267" y="18"/>
                  </a:lnTo>
                  <a:lnTo>
                    <a:pt x="53" y="663"/>
                  </a:lnTo>
                  <a:lnTo>
                    <a:pt x="0" y="64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4" name="Freeform 28"/>
            <p:cNvSpPr>
              <a:spLocks/>
            </p:cNvSpPr>
            <p:nvPr/>
          </p:nvSpPr>
          <p:spPr bwMode="auto">
            <a:xfrm>
              <a:off x="2949" y="970"/>
              <a:ext cx="46" cy="94"/>
            </a:xfrm>
            <a:custGeom>
              <a:avLst/>
              <a:gdLst>
                <a:gd name="T0" fmla="*/ 0 w 289"/>
                <a:gd name="T1" fmla="*/ 0 h 722"/>
                <a:gd name="T2" fmla="*/ 0 w 289"/>
                <a:gd name="T3" fmla="*/ 0 h 722"/>
                <a:gd name="T4" fmla="*/ 0 w 289"/>
                <a:gd name="T5" fmla="*/ 0 h 722"/>
                <a:gd name="T6" fmla="*/ 0 w 289"/>
                <a:gd name="T7" fmla="*/ 0 h 722"/>
                <a:gd name="T8" fmla="*/ 0 w 289"/>
                <a:gd name="T9" fmla="*/ 0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722"/>
                <a:gd name="T17" fmla="*/ 289 w 289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722">
                  <a:moveTo>
                    <a:pt x="233" y="0"/>
                  </a:moveTo>
                  <a:lnTo>
                    <a:pt x="289" y="18"/>
                  </a:lnTo>
                  <a:lnTo>
                    <a:pt x="56" y="722"/>
                  </a:lnTo>
                  <a:lnTo>
                    <a:pt x="0" y="70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65" name="Freeform 29"/>
            <p:cNvSpPr>
              <a:spLocks/>
            </p:cNvSpPr>
            <p:nvPr/>
          </p:nvSpPr>
          <p:spPr bwMode="auto">
            <a:xfrm>
              <a:off x="2953" y="974"/>
              <a:ext cx="39" cy="86"/>
            </a:xfrm>
            <a:custGeom>
              <a:avLst/>
              <a:gdLst>
                <a:gd name="T0" fmla="*/ 0 w 247"/>
                <a:gd name="T1" fmla="*/ 0 h 655"/>
                <a:gd name="T2" fmla="*/ 0 w 247"/>
                <a:gd name="T3" fmla="*/ 0 h 655"/>
                <a:gd name="T4" fmla="*/ 0 w 247"/>
                <a:gd name="T5" fmla="*/ 0 h 655"/>
                <a:gd name="T6" fmla="*/ 0 w 247"/>
                <a:gd name="T7" fmla="*/ 0 h 655"/>
                <a:gd name="T8" fmla="*/ 0 w 247"/>
                <a:gd name="T9" fmla="*/ 0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655"/>
                <a:gd name="T17" fmla="*/ 247 w 247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655">
                  <a:moveTo>
                    <a:pt x="214" y="0"/>
                  </a:moveTo>
                  <a:lnTo>
                    <a:pt x="247" y="10"/>
                  </a:lnTo>
                  <a:lnTo>
                    <a:pt x="31" y="655"/>
                  </a:lnTo>
                  <a:lnTo>
                    <a:pt x="0" y="6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0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04" name="Group 30"/>
          <p:cNvGrpSpPr>
            <a:grpSpLocks/>
          </p:cNvGrpSpPr>
          <p:nvPr/>
        </p:nvGrpSpPr>
        <p:grpSpPr bwMode="auto">
          <a:xfrm>
            <a:off x="4225925" y="3651250"/>
            <a:ext cx="1336675" cy="1066800"/>
            <a:chOff x="2560" y="899"/>
            <a:chExt cx="842" cy="672"/>
          </a:xfrm>
        </p:grpSpPr>
        <p:sp>
          <p:nvSpPr>
            <p:cNvPr id="4119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780" y="899"/>
              <a:ext cx="622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0" name="Freeform 32"/>
            <p:cNvSpPr>
              <a:spLocks/>
            </p:cNvSpPr>
            <p:nvPr/>
          </p:nvSpPr>
          <p:spPr bwMode="auto">
            <a:xfrm>
              <a:off x="2560" y="1288"/>
              <a:ext cx="424" cy="283"/>
            </a:xfrm>
            <a:custGeom>
              <a:avLst/>
              <a:gdLst>
                <a:gd name="T0" fmla="*/ 0 w 2669"/>
                <a:gd name="T1" fmla="*/ 0 h 2174"/>
                <a:gd name="T2" fmla="*/ 0 w 2669"/>
                <a:gd name="T3" fmla="*/ 0 h 2174"/>
                <a:gd name="T4" fmla="*/ 0 w 2669"/>
                <a:gd name="T5" fmla="*/ 0 h 2174"/>
                <a:gd name="T6" fmla="*/ 0 w 2669"/>
                <a:gd name="T7" fmla="*/ 0 h 2174"/>
                <a:gd name="T8" fmla="*/ 0 w 2669"/>
                <a:gd name="T9" fmla="*/ 0 h 2174"/>
                <a:gd name="T10" fmla="*/ 0 w 2669"/>
                <a:gd name="T11" fmla="*/ 0 h 2174"/>
                <a:gd name="T12" fmla="*/ 0 w 2669"/>
                <a:gd name="T13" fmla="*/ 0 h 2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69"/>
                <a:gd name="T22" fmla="*/ 0 h 2174"/>
                <a:gd name="T23" fmla="*/ 2669 w 2669"/>
                <a:gd name="T24" fmla="*/ 2174 h 2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69" h="2174">
                  <a:moveTo>
                    <a:pt x="0" y="398"/>
                  </a:moveTo>
                  <a:lnTo>
                    <a:pt x="188" y="1723"/>
                  </a:lnTo>
                  <a:lnTo>
                    <a:pt x="1005" y="2174"/>
                  </a:lnTo>
                  <a:lnTo>
                    <a:pt x="2559" y="1269"/>
                  </a:lnTo>
                  <a:lnTo>
                    <a:pt x="2669" y="167"/>
                  </a:lnTo>
                  <a:lnTo>
                    <a:pt x="1897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1" name="Freeform 33"/>
            <p:cNvSpPr>
              <a:spLocks/>
            </p:cNvSpPr>
            <p:nvPr/>
          </p:nvSpPr>
          <p:spPr bwMode="auto">
            <a:xfrm>
              <a:off x="2574" y="1297"/>
              <a:ext cx="396" cy="265"/>
            </a:xfrm>
            <a:custGeom>
              <a:avLst/>
              <a:gdLst>
                <a:gd name="T0" fmla="*/ 0 w 2494"/>
                <a:gd name="T1" fmla="*/ 0 h 2032"/>
                <a:gd name="T2" fmla="*/ 0 w 2494"/>
                <a:gd name="T3" fmla="*/ 0 h 2032"/>
                <a:gd name="T4" fmla="*/ 0 w 2494"/>
                <a:gd name="T5" fmla="*/ 0 h 2032"/>
                <a:gd name="T6" fmla="*/ 0 w 2494"/>
                <a:gd name="T7" fmla="*/ 0 h 2032"/>
                <a:gd name="T8" fmla="*/ 0 w 2494"/>
                <a:gd name="T9" fmla="*/ 0 h 2032"/>
                <a:gd name="T10" fmla="*/ 0 w 2494"/>
                <a:gd name="T11" fmla="*/ 0 h 2032"/>
                <a:gd name="T12" fmla="*/ 0 w 2494"/>
                <a:gd name="T13" fmla="*/ 0 h 20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94"/>
                <a:gd name="T22" fmla="*/ 0 h 2032"/>
                <a:gd name="T23" fmla="*/ 2494 w 2494"/>
                <a:gd name="T24" fmla="*/ 2032 h 20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94" h="2032">
                  <a:moveTo>
                    <a:pt x="0" y="372"/>
                  </a:moveTo>
                  <a:lnTo>
                    <a:pt x="176" y="1610"/>
                  </a:lnTo>
                  <a:lnTo>
                    <a:pt x="937" y="2032"/>
                  </a:lnTo>
                  <a:lnTo>
                    <a:pt x="2392" y="1187"/>
                  </a:lnTo>
                  <a:lnTo>
                    <a:pt x="2494" y="157"/>
                  </a:lnTo>
                  <a:lnTo>
                    <a:pt x="1773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2" name="Freeform 34"/>
            <p:cNvSpPr>
              <a:spLocks/>
            </p:cNvSpPr>
            <p:nvPr/>
          </p:nvSpPr>
          <p:spPr bwMode="auto">
            <a:xfrm>
              <a:off x="2585" y="1355"/>
              <a:ext cx="138" cy="195"/>
            </a:xfrm>
            <a:custGeom>
              <a:avLst/>
              <a:gdLst>
                <a:gd name="T0" fmla="*/ 0 w 866"/>
                <a:gd name="T1" fmla="*/ 0 h 1496"/>
                <a:gd name="T2" fmla="*/ 0 w 866"/>
                <a:gd name="T3" fmla="*/ 0 h 1496"/>
                <a:gd name="T4" fmla="*/ 0 w 866"/>
                <a:gd name="T5" fmla="*/ 0 h 1496"/>
                <a:gd name="T6" fmla="*/ 0 w 866"/>
                <a:gd name="T7" fmla="*/ 0 h 1496"/>
                <a:gd name="T8" fmla="*/ 0 w 866"/>
                <a:gd name="T9" fmla="*/ 0 h 1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"/>
                <a:gd name="T16" fmla="*/ 0 h 1496"/>
                <a:gd name="T17" fmla="*/ 866 w 866"/>
                <a:gd name="T18" fmla="*/ 1496 h 1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" h="1496">
                  <a:moveTo>
                    <a:pt x="866" y="329"/>
                  </a:moveTo>
                  <a:lnTo>
                    <a:pt x="828" y="1496"/>
                  </a:lnTo>
                  <a:lnTo>
                    <a:pt x="180" y="1108"/>
                  </a:lnTo>
                  <a:lnTo>
                    <a:pt x="0" y="0"/>
                  </a:lnTo>
                  <a:lnTo>
                    <a:pt x="866" y="329"/>
                  </a:lnTo>
                  <a:close/>
                </a:path>
              </a:pathLst>
            </a:custGeom>
            <a:solidFill>
              <a:srgbClr val="87615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3" name="Freeform 35"/>
            <p:cNvSpPr>
              <a:spLocks/>
            </p:cNvSpPr>
            <p:nvPr/>
          </p:nvSpPr>
          <p:spPr bwMode="auto">
            <a:xfrm>
              <a:off x="2598" y="1305"/>
              <a:ext cx="353" cy="78"/>
            </a:xfrm>
            <a:custGeom>
              <a:avLst/>
              <a:gdLst>
                <a:gd name="T0" fmla="*/ 0 w 2224"/>
                <a:gd name="T1" fmla="*/ 0 h 598"/>
                <a:gd name="T2" fmla="*/ 0 w 2224"/>
                <a:gd name="T3" fmla="*/ 0 h 598"/>
                <a:gd name="T4" fmla="*/ 0 w 2224"/>
                <a:gd name="T5" fmla="*/ 0 h 598"/>
                <a:gd name="T6" fmla="*/ 0 w 2224"/>
                <a:gd name="T7" fmla="*/ 0 h 598"/>
                <a:gd name="T8" fmla="*/ 0 w 2224"/>
                <a:gd name="T9" fmla="*/ 0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4"/>
                <a:gd name="T16" fmla="*/ 0 h 598"/>
                <a:gd name="T17" fmla="*/ 2224 w 2224"/>
                <a:gd name="T18" fmla="*/ 598 h 5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4" h="598">
                  <a:moveTo>
                    <a:pt x="838" y="598"/>
                  </a:moveTo>
                  <a:lnTo>
                    <a:pt x="0" y="349"/>
                  </a:lnTo>
                  <a:lnTo>
                    <a:pt x="1606" y="0"/>
                  </a:lnTo>
                  <a:lnTo>
                    <a:pt x="2224" y="138"/>
                  </a:lnTo>
                  <a:lnTo>
                    <a:pt x="838" y="598"/>
                  </a:lnTo>
                  <a:close/>
                </a:path>
              </a:pathLst>
            </a:cu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4" name="Freeform 36"/>
            <p:cNvSpPr>
              <a:spLocks/>
            </p:cNvSpPr>
            <p:nvPr/>
          </p:nvSpPr>
          <p:spPr bwMode="auto">
            <a:xfrm>
              <a:off x="2794" y="1398"/>
              <a:ext cx="52" cy="17"/>
            </a:xfrm>
            <a:custGeom>
              <a:avLst/>
              <a:gdLst>
                <a:gd name="T0" fmla="*/ 0 w 331"/>
                <a:gd name="T1" fmla="*/ 0 h 135"/>
                <a:gd name="T2" fmla="*/ 0 w 331"/>
                <a:gd name="T3" fmla="*/ 0 h 135"/>
                <a:gd name="T4" fmla="*/ 0 w 331"/>
                <a:gd name="T5" fmla="*/ 0 h 135"/>
                <a:gd name="T6" fmla="*/ 0 w 331"/>
                <a:gd name="T7" fmla="*/ 0 h 135"/>
                <a:gd name="T8" fmla="*/ 0 w 331"/>
                <a:gd name="T9" fmla="*/ 0 h 135"/>
                <a:gd name="T10" fmla="*/ 0 w 331"/>
                <a:gd name="T11" fmla="*/ 0 h 135"/>
                <a:gd name="T12" fmla="*/ 0 w 331"/>
                <a:gd name="T13" fmla="*/ 0 h 135"/>
                <a:gd name="T14" fmla="*/ 0 w 331"/>
                <a:gd name="T15" fmla="*/ 0 h 135"/>
                <a:gd name="T16" fmla="*/ 0 w 331"/>
                <a:gd name="T17" fmla="*/ 0 h 135"/>
                <a:gd name="T18" fmla="*/ 0 w 331"/>
                <a:gd name="T19" fmla="*/ 0 h 135"/>
                <a:gd name="T20" fmla="*/ 0 w 331"/>
                <a:gd name="T21" fmla="*/ 0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1"/>
                <a:gd name="T34" fmla="*/ 0 h 135"/>
                <a:gd name="T35" fmla="*/ 331 w 331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1" h="135">
                  <a:moveTo>
                    <a:pt x="44" y="0"/>
                  </a:moveTo>
                  <a:lnTo>
                    <a:pt x="306" y="96"/>
                  </a:lnTo>
                  <a:lnTo>
                    <a:pt x="311" y="105"/>
                  </a:lnTo>
                  <a:lnTo>
                    <a:pt x="318" y="114"/>
                  </a:lnTo>
                  <a:lnTo>
                    <a:pt x="324" y="123"/>
                  </a:lnTo>
                  <a:lnTo>
                    <a:pt x="331" y="135"/>
                  </a:lnTo>
                  <a:lnTo>
                    <a:pt x="0" y="15"/>
                  </a:lnTo>
                  <a:lnTo>
                    <a:pt x="11" y="9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5" name="Freeform 37"/>
            <p:cNvSpPr>
              <a:spLocks/>
            </p:cNvSpPr>
            <p:nvPr/>
          </p:nvSpPr>
          <p:spPr bwMode="auto">
            <a:xfrm>
              <a:off x="2777" y="1406"/>
              <a:ext cx="75" cy="26"/>
            </a:xfrm>
            <a:custGeom>
              <a:avLst/>
              <a:gdLst>
                <a:gd name="T0" fmla="*/ 0 w 479"/>
                <a:gd name="T1" fmla="*/ 0 h 197"/>
                <a:gd name="T2" fmla="*/ 0 w 479"/>
                <a:gd name="T3" fmla="*/ 0 h 197"/>
                <a:gd name="T4" fmla="*/ 0 w 479"/>
                <a:gd name="T5" fmla="*/ 0 h 197"/>
                <a:gd name="T6" fmla="*/ 0 w 479"/>
                <a:gd name="T7" fmla="*/ 0 h 197"/>
                <a:gd name="T8" fmla="*/ 0 w 479"/>
                <a:gd name="T9" fmla="*/ 0 h 197"/>
                <a:gd name="T10" fmla="*/ 0 w 479"/>
                <a:gd name="T11" fmla="*/ 0 h 197"/>
                <a:gd name="T12" fmla="*/ 0 w 479"/>
                <a:gd name="T13" fmla="*/ 0 h 197"/>
                <a:gd name="T14" fmla="*/ 0 w 479"/>
                <a:gd name="T15" fmla="*/ 0 h 197"/>
                <a:gd name="T16" fmla="*/ 0 w 479"/>
                <a:gd name="T17" fmla="*/ 0 h 197"/>
                <a:gd name="T18" fmla="*/ 0 w 479"/>
                <a:gd name="T19" fmla="*/ 0 h 197"/>
                <a:gd name="T20" fmla="*/ 0 w 479"/>
                <a:gd name="T21" fmla="*/ 0 h 197"/>
                <a:gd name="T22" fmla="*/ 0 w 479"/>
                <a:gd name="T23" fmla="*/ 0 h 197"/>
                <a:gd name="T24" fmla="*/ 0 w 479"/>
                <a:gd name="T25" fmla="*/ 0 h 197"/>
                <a:gd name="T26" fmla="*/ 0 w 479"/>
                <a:gd name="T27" fmla="*/ 0 h 197"/>
                <a:gd name="T28" fmla="*/ 0 w 479"/>
                <a:gd name="T29" fmla="*/ 0 h 197"/>
                <a:gd name="T30" fmla="*/ 0 w 479"/>
                <a:gd name="T31" fmla="*/ 0 h 197"/>
                <a:gd name="T32" fmla="*/ 0 w 479"/>
                <a:gd name="T33" fmla="*/ 0 h 197"/>
                <a:gd name="T34" fmla="*/ 0 w 479"/>
                <a:gd name="T35" fmla="*/ 0 h 197"/>
                <a:gd name="T36" fmla="*/ 0 w 479"/>
                <a:gd name="T37" fmla="*/ 0 h 197"/>
                <a:gd name="T38" fmla="*/ 0 w 479"/>
                <a:gd name="T39" fmla="*/ 0 h 197"/>
                <a:gd name="T40" fmla="*/ 0 w 479"/>
                <a:gd name="T41" fmla="*/ 0 h 197"/>
                <a:gd name="T42" fmla="*/ 0 w 479"/>
                <a:gd name="T43" fmla="*/ 0 h 197"/>
                <a:gd name="T44" fmla="*/ 0 w 479"/>
                <a:gd name="T45" fmla="*/ 0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9"/>
                <a:gd name="T70" fmla="*/ 0 h 197"/>
                <a:gd name="T71" fmla="*/ 479 w 479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9" h="197">
                  <a:moveTo>
                    <a:pt x="24" y="0"/>
                  </a:moveTo>
                  <a:lnTo>
                    <a:pt x="80" y="19"/>
                  </a:lnTo>
                  <a:lnTo>
                    <a:pt x="136" y="40"/>
                  </a:lnTo>
                  <a:lnTo>
                    <a:pt x="192" y="60"/>
                  </a:lnTo>
                  <a:lnTo>
                    <a:pt x="249" y="81"/>
                  </a:lnTo>
                  <a:lnTo>
                    <a:pt x="304" y="102"/>
                  </a:lnTo>
                  <a:lnTo>
                    <a:pt x="361" y="122"/>
                  </a:lnTo>
                  <a:lnTo>
                    <a:pt x="417" y="143"/>
                  </a:lnTo>
                  <a:lnTo>
                    <a:pt x="473" y="164"/>
                  </a:lnTo>
                  <a:lnTo>
                    <a:pt x="473" y="171"/>
                  </a:lnTo>
                  <a:lnTo>
                    <a:pt x="476" y="180"/>
                  </a:lnTo>
                  <a:lnTo>
                    <a:pt x="476" y="188"/>
                  </a:lnTo>
                  <a:lnTo>
                    <a:pt x="479" y="197"/>
                  </a:lnTo>
                  <a:lnTo>
                    <a:pt x="418" y="174"/>
                  </a:lnTo>
                  <a:lnTo>
                    <a:pt x="359" y="152"/>
                  </a:lnTo>
                  <a:lnTo>
                    <a:pt x="298" y="130"/>
                  </a:lnTo>
                  <a:lnTo>
                    <a:pt x="238" y="108"/>
                  </a:lnTo>
                  <a:lnTo>
                    <a:pt x="178" y="86"/>
                  </a:lnTo>
                  <a:lnTo>
                    <a:pt x="118" y="64"/>
                  </a:lnTo>
                  <a:lnTo>
                    <a:pt x="58" y="42"/>
                  </a:lnTo>
                  <a:lnTo>
                    <a:pt x="0" y="22"/>
                  </a:lnTo>
                  <a:lnTo>
                    <a:pt x="11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6" name="Freeform 38"/>
            <p:cNvSpPr>
              <a:spLocks/>
            </p:cNvSpPr>
            <p:nvPr/>
          </p:nvSpPr>
          <p:spPr bwMode="auto">
            <a:xfrm>
              <a:off x="2765" y="1416"/>
              <a:ext cx="88" cy="30"/>
            </a:xfrm>
            <a:custGeom>
              <a:avLst/>
              <a:gdLst>
                <a:gd name="T0" fmla="*/ 0 w 551"/>
                <a:gd name="T1" fmla="*/ 0 h 225"/>
                <a:gd name="T2" fmla="*/ 0 w 551"/>
                <a:gd name="T3" fmla="*/ 0 h 225"/>
                <a:gd name="T4" fmla="*/ 0 w 551"/>
                <a:gd name="T5" fmla="*/ 0 h 225"/>
                <a:gd name="T6" fmla="*/ 0 w 551"/>
                <a:gd name="T7" fmla="*/ 0 h 225"/>
                <a:gd name="T8" fmla="*/ 0 w 551"/>
                <a:gd name="T9" fmla="*/ 0 h 225"/>
                <a:gd name="T10" fmla="*/ 0 w 551"/>
                <a:gd name="T11" fmla="*/ 0 h 225"/>
                <a:gd name="T12" fmla="*/ 0 w 551"/>
                <a:gd name="T13" fmla="*/ 0 h 225"/>
                <a:gd name="T14" fmla="*/ 0 w 551"/>
                <a:gd name="T15" fmla="*/ 0 h 225"/>
                <a:gd name="T16" fmla="*/ 0 w 551"/>
                <a:gd name="T17" fmla="*/ 0 h 225"/>
                <a:gd name="T18" fmla="*/ 0 w 551"/>
                <a:gd name="T19" fmla="*/ 0 h 225"/>
                <a:gd name="T20" fmla="*/ 0 w 551"/>
                <a:gd name="T21" fmla="*/ 0 h 225"/>
                <a:gd name="T22" fmla="*/ 0 w 551"/>
                <a:gd name="T23" fmla="*/ 0 h 225"/>
                <a:gd name="T24" fmla="*/ 0 w 551"/>
                <a:gd name="T25" fmla="*/ 0 h 225"/>
                <a:gd name="T26" fmla="*/ 0 w 551"/>
                <a:gd name="T27" fmla="*/ 0 h 225"/>
                <a:gd name="T28" fmla="*/ 0 w 551"/>
                <a:gd name="T29" fmla="*/ 0 h 225"/>
                <a:gd name="T30" fmla="*/ 0 w 551"/>
                <a:gd name="T31" fmla="*/ 0 h 225"/>
                <a:gd name="T32" fmla="*/ 0 w 551"/>
                <a:gd name="T33" fmla="*/ 0 h 225"/>
                <a:gd name="T34" fmla="*/ 0 w 551"/>
                <a:gd name="T35" fmla="*/ 0 h 225"/>
                <a:gd name="T36" fmla="*/ 0 w 551"/>
                <a:gd name="T37" fmla="*/ 0 h 225"/>
                <a:gd name="T38" fmla="*/ 0 w 551"/>
                <a:gd name="T39" fmla="*/ 0 h 225"/>
                <a:gd name="T40" fmla="*/ 0 w 551"/>
                <a:gd name="T41" fmla="*/ 0 h 225"/>
                <a:gd name="T42" fmla="*/ 0 w 551"/>
                <a:gd name="T43" fmla="*/ 0 h 225"/>
                <a:gd name="T44" fmla="*/ 0 w 551"/>
                <a:gd name="T45" fmla="*/ 0 h 2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1"/>
                <a:gd name="T70" fmla="*/ 0 h 225"/>
                <a:gd name="T71" fmla="*/ 551 w 551"/>
                <a:gd name="T72" fmla="*/ 225 h 2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1" h="225">
                  <a:moveTo>
                    <a:pt x="16" y="0"/>
                  </a:moveTo>
                  <a:lnTo>
                    <a:pt x="82" y="24"/>
                  </a:lnTo>
                  <a:lnTo>
                    <a:pt x="149" y="48"/>
                  </a:lnTo>
                  <a:lnTo>
                    <a:pt x="217" y="73"/>
                  </a:lnTo>
                  <a:lnTo>
                    <a:pt x="284" y="98"/>
                  </a:lnTo>
                  <a:lnTo>
                    <a:pt x="349" y="122"/>
                  </a:lnTo>
                  <a:lnTo>
                    <a:pt x="417" y="146"/>
                  </a:lnTo>
                  <a:lnTo>
                    <a:pt x="484" y="171"/>
                  </a:lnTo>
                  <a:lnTo>
                    <a:pt x="551" y="196"/>
                  </a:lnTo>
                  <a:lnTo>
                    <a:pt x="550" y="203"/>
                  </a:lnTo>
                  <a:lnTo>
                    <a:pt x="548" y="211"/>
                  </a:lnTo>
                  <a:lnTo>
                    <a:pt x="548" y="217"/>
                  </a:lnTo>
                  <a:lnTo>
                    <a:pt x="548" y="225"/>
                  </a:lnTo>
                  <a:lnTo>
                    <a:pt x="479" y="199"/>
                  </a:lnTo>
                  <a:lnTo>
                    <a:pt x="410" y="175"/>
                  </a:lnTo>
                  <a:lnTo>
                    <a:pt x="342" y="149"/>
                  </a:lnTo>
                  <a:lnTo>
                    <a:pt x="273" y="124"/>
                  </a:lnTo>
                  <a:lnTo>
                    <a:pt x="204" y="98"/>
                  </a:lnTo>
                  <a:lnTo>
                    <a:pt x="135" y="74"/>
                  </a:lnTo>
                  <a:lnTo>
                    <a:pt x="67" y="49"/>
                  </a:lnTo>
                  <a:lnTo>
                    <a:pt x="0" y="25"/>
                  </a:lnTo>
                  <a:lnTo>
                    <a:pt x="7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7" name="Freeform 39"/>
            <p:cNvSpPr>
              <a:spLocks/>
            </p:cNvSpPr>
            <p:nvPr/>
          </p:nvSpPr>
          <p:spPr bwMode="auto">
            <a:xfrm>
              <a:off x="2758" y="1429"/>
              <a:ext cx="91" cy="30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0 w 576"/>
                <a:gd name="T5" fmla="*/ 0 h 234"/>
                <a:gd name="T6" fmla="*/ 0 w 576"/>
                <a:gd name="T7" fmla="*/ 0 h 234"/>
                <a:gd name="T8" fmla="*/ 0 w 576"/>
                <a:gd name="T9" fmla="*/ 0 h 234"/>
                <a:gd name="T10" fmla="*/ 0 w 576"/>
                <a:gd name="T11" fmla="*/ 0 h 234"/>
                <a:gd name="T12" fmla="*/ 0 w 576"/>
                <a:gd name="T13" fmla="*/ 0 h 234"/>
                <a:gd name="T14" fmla="*/ 0 w 576"/>
                <a:gd name="T15" fmla="*/ 0 h 234"/>
                <a:gd name="T16" fmla="*/ 0 w 576"/>
                <a:gd name="T17" fmla="*/ 0 h 234"/>
                <a:gd name="T18" fmla="*/ 0 w 576"/>
                <a:gd name="T19" fmla="*/ 0 h 234"/>
                <a:gd name="T20" fmla="*/ 0 w 576"/>
                <a:gd name="T21" fmla="*/ 0 h 234"/>
                <a:gd name="T22" fmla="*/ 0 w 576"/>
                <a:gd name="T23" fmla="*/ 0 h 234"/>
                <a:gd name="T24" fmla="*/ 0 w 576"/>
                <a:gd name="T25" fmla="*/ 0 h 234"/>
                <a:gd name="T26" fmla="*/ 0 w 576"/>
                <a:gd name="T27" fmla="*/ 0 h 234"/>
                <a:gd name="T28" fmla="*/ 0 w 576"/>
                <a:gd name="T29" fmla="*/ 0 h 234"/>
                <a:gd name="T30" fmla="*/ 0 w 576"/>
                <a:gd name="T31" fmla="*/ 0 h 234"/>
                <a:gd name="T32" fmla="*/ 0 w 576"/>
                <a:gd name="T33" fmla="*/ 0 h 234"/>
                <a:gd name="T34" fmla="*/ 0 w 576"/>
                <a:gd name="T35" fmla="*/ 0 h 234"/>
                <a:gd name="T36" fmla="*/ 0 w 576"/>
                <a:gd name="T37" fmla="*/ 0 h 234"/>
                <a:gd name="T38" fmla="*/ 0 w 576"/>
                <a:gd name="T39" fmla="*/ 0 h 234"/>
                <a:gd name="T40" fmla="*/ 0 w 576"/>
                <a:gd name="T41" fmla="*/ 0 h 234"/>
                <a:gd name="T42" fmla="*/ 0 w 576"/>
                <a:gd name="T43" fmla="*/ 0 h 234"/>
                <a:gd name="T44" fmla="*/ 0 w 576"/>
                <a:gd name="T45" fmla="*/ 0 h 234"/>
                <a:gd name="T46" fmla="*/ 0 w 576"/>
                <a:gd name="T47" fmla="*/ 0 h 234"/>
                <a:gd name="T48" fmla="*/ 0 w 576"/>
                <a:gd name="T49" fmla="*/ 0 h 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6"/>
                <a:gd name="T76" fmla="*/ 0 h 234"/>
                <a:gd name="T77" fmla="*/ 576 w 576"/>
                <a:gd name="T78" fmla="*/ 234 h 2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6" h="234">
                  <a:moveTo>
                    <a:pt x="11" y="0"/>
                  </a:moveTo>
                  <a:lnTo>
                    <a:pt x="81" y="25"/>
                  </a:lnTo>
                  <a:lnTo>
                    <a:pt x="152" y="52"/>
                  </a:lnTo>
                  <a:lnTo>
                    <a:pt x="223" y="76"/>
                  </a:lnTo>
                  <a:lnTo>
                    <a:pt x="294" y="103"/>
                  </a:lnTo>
                  <a:lnTo>
                    <a:pt x="363" y="128"/>
                  </a:lnTo>
                  <a:lnTo>
                    <a:pt x="434" y="154"/>
                  </a:lnTo>
                  <a:lnTo>
                    <a:pt x="505" y="180"/>
                  </a:lnTo>
                  <a:lnTo>
                    <a:pt x="576" y="207"/>
                  </a:lnTo>
                  <a:lnTo>
                    <a:pt x="572" y="215"/>
                  </a:lnTo>
                  <a:lnTo>
                    <a:pt x="571" y="224"/>
                  </a:lnTo>
                  <a:lnTo>
                    <a:pt x="568" y="229"/>
                  </a:lnTo>
                  <a:lnTo>
                    <a:pt x="567" y="234"/>
                  </a:lnTo>
                  <a:lnTo>
                    <a:pt x="495" y="207"/>
                  </a:lnTo>
                  <a:lnTo>
                    <a:pt x="424" y="181"/>
                  </a:lnTo>
                  <a:lnTo>
                    <a:pt x="353" y="155"/>
                  </a:lnTo>
                  <a:lnTo>
                    <a:pt x="283" y="129"/>
                  </a:lnTo>
                  <a:lnTo>
                    <a:pt x="212" y="103"/>
                  </a:lnTo>
                  <a:lnTo>
                    <a:pt x="141" y="78"/>
                  </a:lnTo>
                  <a:lnTo>
                    <a:pt x="70" y="52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7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8" name="Freeform 40"/>
            <p:cNvSpPr>
              <a:spLocks/>
            </p:cNvSpPr>
            <p:nvPr/>
          </p:nvSpPr>
          <p:spPr bwMode="auto">
            <a:xfrm>
              <a:off x="2755" y="1442"/>
              <a:ext cx="88" cy="29"/>
            </a:xfrm>
            <a:custGeom>
              <a:avLst/>
              <a:gdLst>
                <a:gd name="T0" fmla="*/ 0 w 555"/>
                <a:gd name="T1" fmla="*/ 0 h 226"/>
                <a:gd name="T2" fmla="*/ 0 w 555"/>
                <a:gd name="T3" fmla="*/ 0 h 226"/>
                <a:gd name="T4" fmla="*/ 0 w 555"/>
                <a:gd name="T5" fmla="*/ 0 h 226"/>
                <a:gd name="T6" fmla="*/ 0 w 555"/>
                <a:gd name="T7" fmla="*/ 0 h 226"/>
                <a:gd name="T8" fmla="*/ 0 w 555"/>
                <a:gd name="T9" fmla="*/ 0 h 226"/>
                <a:gd name="T10" fmla="*/ 0 w 555"/>
                <a:gd name="T11" fmla="*/ 0 h 226"/>
                <a:gd name="T12" fmla="*/ 0 w 555"/>
                <a:gd name="T13" fmla="*/ 0 h 226"/>
                <a:gd name="T14" fmla="*/ 0 w 555"/>
                <a:gd name="T15" fmla="*/ 0 h 226"/>
                <a:gd name="T16" fmla="*/ 0 w 555"/>
                <a:gd name="T17" fmla="*/ 0 h 226"/>
                <a:gd name="T18" fmla="*/ 0 w 555"/>
                <a:gd name="T19" fmla="*/ 0 h 226"/>
                <a:gd name="T20" fmla="*/ 0 w 555"/>
                <a:gd name="T21" fmla="*/ 0 h 226"/>
                <a:gd name="T22" fmla="*/ 0 w 555"/>
                <a:gd name="T23" fmla="*/ 0 h 226"/>
                <a:gd name="T24" fmla="*/ 0 w 555"/>
                <a:gd name="T25" fmla="*/ 0 h 226"/>
                <a:gd name="T26" fmla="*/ 0 w 555"/>
                <a:gd name="T27" fmla="*/ 0 h 226"/>
                <a:gd name="T28" fmla="*/ 0 w 555"/>
                <a:gd name="T29" fmla="*/ 0 h 226"/>
                <a:gd name="T30" fmla="*/ 0 w 555"/>
                <a:gd name="T31" fmla="*/ 0 h 226"/>
                <a:gd name="T32" fmla="*/ 0 w 555"/>
                <a:gd name="T33" fmla="*/ 0 h 226"/>
                <a:gd name="T34" fmla="*/ 0 w 555"/>
                <a:gd name="T35" fmla="*/ 0 h 226"/>
                <a:gd name="T36" fmla="*/ 0 w 555"/>
                <a:gd name="T37" fmla="*/ 0 h 226"/>
                <a:gd name="T38" fmla="*/ 0 w 555"/>
                <a:gd name="T39" fmla="*/ 0 h 226"/>
                <a:gd name="T40" fmla="*/ 0 w 555"/>
                <a:gd name="T41" fmla="*/ 0 h 226"/>
                <a:gd name="T42" fmla="*/ 0 w 555"/>
                <a:gd name="T43" fmla="*/ 0 h 226"/>
                <a:gd name="T44" fmla="*/ 0 w 555"/>
                <a:gd name="T45" fmla="*/ 0 h 2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5"/>
                <a:gd name="T70" fmla="*/ 0 h 226"/>
                <a:gd name="T71" fmla="*/ 555 w 555"/>
                <a:gd name="T72" fmla="*/ 226 h 2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5" h="226">
                  <a:moveTo>
                    <a:pt x="5" y="0"/>
                  </a:moveTo>
                  <a:lnTo>
                    <a:pt x="72" y="24"/>
                  </a:lnTo>
                  <a:lnTo>
                    <a:pt x="140" y="50"/>
                  </a:lnTo>
                  <a:lnTo>
                    <a:pt x="209" y="75"/>
                  </a:lnTo>
                  <a:lnTo>
                    <a:pt x="278" y="101"/>
                  </a:lnTo>
                  <a:lnTo>
                    <a:pt x="347" y="125"/>
                  </a:lnTo>
                  <a:lnTo>
                    <a:pt x="415" y="151"/>
                  </a:lnTo>
                  <a:lnTo>
                    <a:pt x="485" y="175"/>
                  </a:lnTo>
                  <a:lnTo>
                    <a:pt x="555" y="201"/>
                  </a:lnTo>
                  <a:lnTo>
                    <a:pt x="546" y="213"/>
                  </a:lnTo>
                  <a:lnTo>
                    <a:pt x="538" y="226"/>
                  </a:lnTo>
                  <a:lnTo>
                    <a:pt x="469" y="200"/>
                  </a:lnTo>
                  <a:lnTo>
                    <a:pt x="402" y="175"/>
                  </a:lnTo>
                  <a:lnTo>
                    <a:pt x="335" y="151"/>
                  </a:lnTo>
                  <a:lnTo>
                    <a:pt x="268" y="126"/>
                  </a:lnTo>
                  <a:lnTo>
                    <a:pt x="201" y="102"/>
                  </a:lnTo>
                  <a:lnTo>
                    <a:pt x="134" y="77"/>
                  </a:lnTo>
                  <a:lnTo>
                    <a:pt x="67" y="5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29" name="Freeform 41"/>
            <p:cNvSpPr>
              <a:spLocks/>
            </p:cNvSpPr>
            <p:nvPr/>
          </p:nvSpPr>
          <p:spPr bwMode="auto">
            <a:xfrm>
              <a:off x="2755" y="1456"/>
              <a:ext cx="77" cy="26"/>
            </a:xfrm>
            <a:custGeom>
              <a:avLst/>
              <a:gdLst>
                <a:gd name="T0" fmla="*/ 0 w 486"/>
                <a:gd name="T1" fmla="*/ 0 h 200"/>
                <a:gd name="T2" fmla="*/ 0 w 486"/>
                <a:gd name="T3" fmla="*/ 0 h 200"/>
                <a:gd name="T4" fmla="*/ 0 w 486"/>
                <a:gd name="T5" fmla="*/ 0 h 200"/>
                <a:gd name="T6" fmla="*/ 0 w 486"/>
                <a:gd name="T7" fmla="*/ 0 h 200"/>
                <a:gd name="T8" fmla="*/ 0 w 486"/>
                <a:gd name="T9" fmla="*/ 0 h 200"/>
                <a:gd name="T10" fmla="*/ 0 w 486"/>
                <a:gd name="T11" fmla="*/ 0 h 200"/>
                <a:gd name="T12" fmla="*/ 0 w 486"/>
                <a:gd name="T13" fmla="*/ 0 h 200"/>
                <a:gd name="T14" fmla="*/ 0 w 486"/>
                <a:gd name="T15" fmla="*/ 0 h 200"/>
                <a:gd name="T16" fmla="*/ 0 w 486"/>
                <a:gd name="T17" fmla="*/ 0 h 200"/>
                <a:gd name="T18" fmla="*/ 0 w 486"/>
                <a:gd name="T19" fmla="*/ 0 h 200"/>
                <a:gd name="T20" fmla="*/ 0 w 486"/>
                <a:gd name="T21" fmla="*/ 0 h 200"/>
                <a:gd name="T22" fmla="*/ 0 w 486"/>
                <a:gd name="T23" fmla="*/ 0 h 200"/>
                <a:gd name="T24" fmla="*/ 0 w 486"/>
                <a:gd name="T25" fmla="*/ 0 h 200"/>
                <a:gd name="T26" fmla="*/ 0 w 486"/>
                <a:gd name="T27" fmla="*/ 0 h 200"/>
                <a:gd name="T28" fmla="*/ 0 w 486"/>
                <a:gd name="T29" fmla="*/ 0 h 200"/>
                <a:gd name="T30" fmla="*/ 0 w 486"/>
                <a:gd name="T31" fmla="*/ 0 h 200"/>
                <a:gd name="T32" fmla="*/ 0 w 486"/>
                <a:gd name="T33" fmla="*/ 0 h 200"/>
                <a:gd name="T34" fmla="*/ 0 w 486"/>
                <a:gd name="T35" fmla="*/ 0 h 200"/>
                <a:gd name="T36" fmla="*/ 0 w 486"/>
                <a:gd name="T37" fmla="*/ 0 h 200"/>
                <a:gd name="T38" fmla="*/ 0 w 486"/>
                <a:gd name="T39" fmla="*/ 0 h 200"/>
                <a:gd name="T40" fmla="*/ 0 w 486"/>
                <a:gd name="T41" fmla="*/ 0 h 200"/>
                <a:gd name="T42" fmla="*/ 0 w 486"/>
                <a:gd name="T43" fmla="*/ 0 h 200"/>
                <a:gd name="T44" fmla="*/ 0 w 486"/>
                <a:gd name="T45" fmla="*/ 0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6"/>
                <a:gd name="T70" fmla="*/ 0 h 200"/>
                <a:gd name="T71" fmla="*/ 486 w 486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6" h="200">
                  <a:moveTo>
                    <a:pt x="0" y="0"/>
                  </a:moveTo>
                  <a:lnTo>
                    <a:pt x="59" y="22"/>
                  </a:lnTo>
                  <a:lnTo>
                    <a:pt x="121" y="44"/>
                  </a:lnTo>
                  <a:lnTo>
                    <a:pt x="180" y="65"/>
                  </a:lnTo>
                  <a:lnTo>
                    <a:pt x="242" y="89"/>
                  </a:lnTo>
                  <a:lnTo>
                    <a:pt x="303" y="111"/>
                  </a:lnTo>
                  <a:lnTo>
                    <a:pt x="364" y="133"/>
                  </a:lnTo>
                  <a:lnTo>
                    <a:pt x="424" y="156"/>
                  </a:lnTo>
                  <a:lnTo>
                    <a:pt x="486" y="179"/>
                  </a:lnTo>
                  <a:lnTo>
                    <a:pt x="473" y="189"/>
                  </a:lnTo>
                  <a:lnTo>
                    <a:pt x="462" y="200"/>
                  </a:lnTo>
                  <a:lnTo>
                    <a:pt x="404" y="178"/>
                  </a:lnTo>
                  <a:lnTo>
                    <a:pt x="347" y="157"/>
                  </a:lnTo>
                  <a:lnTo>
                    <a:pt x="290" y="135"/>
                  </a:lnTo>
                  <a:lnTo>
                    <a:pt x="233" y="115"/>
                  </a:lnTo>
                  <a:lnTo>
                    <a:pt x="175" y="94"/>
                  </a:lnTo>
                  <a:lnTo>
                    <a:pt x="118" y="73"/>
                  </a:lnTo>
                  <a:lnTo>
                    <a:pt x="61" y="53"/>
                  </a:lnTo>
                  <a:lnTo>
                    <a:pt x="5" y="33"/>
                  </a:lnTo>
                  <a:lnTo>
                    <a:pt x="3" y="24"/>
                  </a:lnTo>
                  <a:lnTo>
                    <a:pt x="2" y="16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0" name="Freeform 42"/>
            <p:cNvSpPr>
              <a:spLocks/>
            </p:cNvSpPr>
            <p:nvPr/>
          </p:nvSpPr>
          <p:spPr bwMode="auto">
            <a:xfrm>
              <a:off x="2760" y="1472"/>
              <a:ext cx="55" cy="19"/>
            </a:xfrm>
            <a:custGeom>
              <a:avLst/>
              <a:gdLst>
                <a:gd name="T0" fmla="*/ 0 w 345"/>
                <a:gd name="T1" fmla="*/ 0 h 141"/>
                <a:gd name="T2" fmla="*/ 0 w 345"/>
                <a:gd name="T3" fmla="*/ 0 h 141"/>
                <a:gd name="T4" fmla="*/ 0 w 345"/>
                <a:gd name="T5" fmla="*/ 0 h 141"/>
                <a:gd name="T6" fmla="*/ 0 w 345"/>
                <a:gd name="T7" fmla="*/ 0 h 141"/>
                <a:gd name="T8" fmla="*/ 0 w 345"/>
                <a:gd name="T9" fmla="*/ 0 h 141"/>
                <a:gd name="T10" fmla="*/ 0 w 345"/>
                <a:gd name="T11" fmla="*/ 0 h 141"/>
                <a:gd name="T12" fmla="*/ 0 w 345"/>
                <a:gd name="T13" fmla="*/ 0 h 141"/>
                <a:gd name="T14" fmla="*/ 0 w 345"/>
                <a:gd name="T15" fmla="*/ 0 h 141"/>
                <a:gd name="T16" fmla="*/ 0 w 345"/>
                <a:gd name="T17" fmla="*/ 0 h 141"/>
                <a:gd name="T18" fmla="*/ 0 w 345"/>
                <a:gd name="T19" fmla="*/ 0 h 141"/>
                <a:gd name="T20" fmla="*/ 0 w 345"/>
                <a:gd name="T21" fmla="*/ 0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5"/>
                <a:gd name="T34" fmla="*/ 0 h 141"/>
                <a:gd name="T35" fmla="*/ 345 w 34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5" h="141">
                  <a:moveTo>
                    <a:pt x="0" y="0"/>
                  </a:moveTo>
                  <a:lnTo>
                    <a:pt x="345" y="125"/>
                  </a:lnTo>
                  <a:lnTo>
                    <a:pt x="333" y="129"/>
                  </a:lnTo>
                  <a:lnTo>
                    <a:pt x="324" y="133"/>
                  </a:lnTo>
                  <a:lnTo>
                    <a:pt x="313" y="137"/>
                  </a:lnTo>
                  <a:lnTo>
                    <a:pt x="304" y="141"/>
                  </a:lnTo>
                  <a:lnTo>
                    <a:pt x="24" y="37"/>
                  </a:lnTo>
                  <a:lnTo>
                    <a:pt x="16" y="27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1" name="Freeform 43"/>
            <p:cNvSpPr>
              <a:spLocks/>
            </p:cNvSpPr>
            <p:nvPr/>
          </p:nvSpPr>
          <p:spPr bwMode="auto">
            <a:xfrm>
              <a:off x="2820" y="1421"/>
              <a:ext cx="31" cy="66"/>
            </a:xfrm>
            <a:custGeom>
              <a:avLst/>
              <a:gdLst>
                <a:gd name="T0" fmla="*/ 0 w 195"/>
                <a:gd name="T1" fmla="*/ 0 h 502"/>
                <a:gd name="T2" fmla="*/ 0 w 195"/>
                <a:gd name="T3" fmla="*/ 0 h 502"/>
                <a:gd name="T4" fmla="*/ 0 w 195"/>
                <a:gd name="T5" fmla="*/ 0 h 502"/>
                <a:gd name="T6" fmla="*/ 0 w 195"/>
                <a:gd name="T7" fmla="*/ 0 h 502"/>
                <a:gd name="T8" fmla="*/ 0 w 195"/>
                <a:gd name="T9" fmla="*/ 0 h 502"/>
                <a:gd name="T10" fmla="*/ 0 w 195"/>
                <a:gd name="T11" fmla="*/ 0 h 502"/>
                <a:gd name="T12" fmla="*/ 0 w 195"/>
                <a:gd name="T13" fmla="*/ 0 h 502"/>
                <a:gd name="T14" fmla="*/ 0 w 195"/>
                <a:gd name="T15" fmla="*/ 0 h 502"/>
                <a:gd name="T16" fmla="*/ 0 w 195"/>
                <a:gd name="T17" fmla="*/ 0 h 502"/>
                <a:gd name="T18" fmla="*/ 0 w 195"/>
                <a:gd name="T19" fmla="*/ 0 h 502"/>
                <a:gd name="T20" fmla="*/ 0 w 195"/>
                <a:gd name="T21" fmla="*/ 0 h 5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502"/>
                <a:gd name="T35" fmla="*/ 195 w 195"/>
                <a:gd name="T36" fmla="*/ 502 h 5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502">
                  <a:moveTo>
                    <a:pt x="195" y="36"/>
                  </a:moveTo>
                  <a:lnTo>
                    <a:pt x="32" y="480"/>
                  </a:lnTo>
                  <a:lnTo>
                    <a:pt x="23" y="486"/>
                  </a:lnTo>
                  <a:lnTo>
                    <a:pt x="15" y="491"/>
                  </a:lnTo>
                  <a:lnTo>
                    <a:pt x="8" y="496"/>
                  </a:lnTo>
                  <a:lnTo>
                    <a:pt x="0" y="502"/>
                  </a:lnTo>
                  <a:lnTo>
                    <a:pt x="183" y="0"/>
                  </a:lnTo>
                  <a:lnTo>
                    <a:pt x="186" y="8"/>
                  </a:lnTo>
                  <a:lnTo>
                    <a:pt x="190" y="17"/>
                  </a:lnTo>
                  <a:lnTo>
                    <a:pt x="192" y="26"/>
                  </a:lnTo>
                  <a:lnTo>
                    <a:pt x="195" y="36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2" name="Freeform 44"/>
            <p:cNvSpPr>
              <a:spLocks/>
            </p:cNvSpPr>
            <p:nvPr/>
          </p:nvSpPr>
          <p:spPr bwMode="auto">
            <a:xfrm>
              <a:off x="2804" y="1409"/>
              <a:ext cx="39" cy="83"/>
            </a:xfrm>
            <a:custGeom>
              <a:avLst/>
              <a:gdLst>
                <a:gd name="T0" fmla="*/ 0 w 249"/>
                <a:gd name="T1" fmla="*/ 0 h 637"/>
                <a:gd name="T2" fmla="*/ 0 w 249"/>
                <a:gd name="T3" fmla="*/ 0 h 637"/>
                <a:gd name="T4" fmla="*/ 0 w 249"/>
                <a:gd name="T5" fmla="*/ 0 h 637"/>
                <a:gd name="T6" fmla="*/ 0 w 249"/>
                <a:gd name="T7" fmla="*/ 0 h 637"/>
                <a:gd name="T8" fmla="*/ 0 w 249"/>
                <a:gd name="T9" fmla="*/ 0 h 637"/>
                <a:gd name="T10" fmla="*/ 0 w 249"/>
                <a:gd name="T11" fmla="*/ 0 h 637"/>
                <a:gd name="T12" fmla="*/ 0 w 249"/>
                <a:gd name="T13" fmla="*/ 0 h 637"/>
                <a:gd name="T14" fmla="*/ 0 w 249"/>
                <a:gd name="T15" fmla="*/ 0 h 637"/>
                <a:gd name="T16" fmla="*/ 0 w 249"/>
                <a:gd name="T17" fmla="*/ 0 h 637"/>
                <a:gd name="T18" fmla="*/ 0 w 249"/>
                <a:gd name="T19" fmla="*/ 0 h 637"/>
                <a:gd name="T20" fmla="*/ 0 w 249"/>
                <a:gd name="T21" fmla="*/ 0 h 637"/>
                <a:gd name="T22" fmla="*/ 0 w 249"/>
                <a:gd name="T23" fmla="*/ 0 h 637"/>
                <a:gd name="T24" fmla="*/ 0 w 249"/>
                <a:gd name="T25" fmla="*/ 0 h 637"/>
                <a:gd name="T26" fmla="*/ 0 w 249"/>
                <a:gd name="T27" fmla="*/ 0 h 637"/>
                <a:gd name="T28" fmla="*/ 0 w 249"/>
                <a:gd name="T29" fmla="*/ 0 h 637"/>
                <a:gd name="T30" fmla="*/ 0 w 249"/>
                <a:gd name="T31" fmla="*/ 0 h 637"/>
                <a:gd name="T32" fmla="*/ 0 w 249"/>
                <a:gd name="T33" fmla="*/ 0 h 637"/>
                <a:gd name="T34" fmla="*/ 0 w 249"/>
                <a:gd name="T35" fmla="*/ 0 h 637"/>
                <a:gd name="T36" fmla="*/ 0 w 249"/>
                <a:gd name="T37" fmla="*/ 0 h 637"/>
                <a:gd name="T38" fmla="*/ 0 w 249"/>
                <a:gd name="T39" fmla="*/ 0 h 637"/>
                <a:gd name="T40" fmla="*/ 0 w 249"/>
                <a:gd name="T41" fmla="*/ 0 h 637"/>
                <a:gd name="T42" fmla="*/ 0 w 249"/>
                <a:gd name="T43" fmla="*/ 0 h 637"/>
                <a:gd name="T44" fmla="*/ 0 w 249"/>
                <a:gd name="T45" fmla="*/ 0 h 6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9"/>
                <a:gd name="T70" fmla="*/ 0 h 637"/>
                <a:gd name="T71" fmla="*/ 249 w 249"/>
                <a:gd name="T72" fmla="*/ 637 h 6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9" h="637">
                  <a:moveTo>
                    <a:pt x="249" y="22"/>
                  </a:moveTo>
                  <a:lnTo>
                    <a:pt x="220" y="97"/>
                  </a:lnTo>
                  <a:lnTo>
                    <a:pt x="192" y="173"/>
                  </a:lnTo>
                  <a:lnTo>
                    <a:pt x="164" y="249"/>
                  </a:lnTo>
                  <a:lnTo>
                    <a:pt x="136" y="326"/>
                  </a:lnTo>
                  <a:lnTo>
                    <a:pt x="108" y="402"/>
                  </a:lnTo>
                  <a:lnTo>
                    <a:pt x="81" y="478"/>
                  </a:lnTo>
                  <a:lnTo>
                    <a:pt x="53" y="554"/>
                  </a:lnTo>
                  <a:lnTo>
                    <a:pt x="25" y="632"/>
                  </a:lnTo>
                  <a:lnTo>
                    <a:pt x="19" y="633"/>
                  </a:lnTo>
                  <a:lnTo>
                    <a:pt x="13" y="634"/>
                  </a:lnTo>
                  <a:lnTo>
                    <a:pt x="5" y="635"/>
                  </a:lnTo>
                  <a:lnTo>
                    <a:pt x="0" y="637"/>
                  </a:lnTo>
                  <a:lnTo>
                    <a:pt x="28" y="557"/>
                  </a:lnTo>
                  <a:lnTo>
                    <a:pt x="58" y="477"/>
                  </a:lnTo>
                  <a:lnTo>
                    <a:pt x="86" y="397"/>
                  </a:lnTo>
                  <a:lnTo>
                    <a:pt x="116" y="318"/>
                  </a:lnTo>
                  <a:lnTo>
                    <a:pt x="144" y="238"/>
                  </a:lnTo>
                  <a:lnTo>
                    <a:pt x="174" y="159"/>
                  </a:lnTo>
                  <a:lnTo>
                    <a:pt x="202" y="79"/>
                  </a:lnTo>
                  <a:lnTo>
                    <a:pt x="232" y="0"/>
                  </a:lnTo>
                  <a:lnTo>
                    <a:pt x="240" y="9"/>
                  </a:lnTo>
                  <a:lnTo>
                    <a:pt x="249" y="22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3" name="Freeform 45"/>
            <p:cNvSpPr>
              <a:spLocks/>
            </p:cNvSpPr>
            <p:nvPr/>
          </p:nvSpPr>
          <p:spPr bwMode="auto">
            <a:xfrm>
              <a:off x="2789" y="1401"/>
              <a:ext cx="44" cy="91"/>
            </a:xfrm>
            <a:custGeom>
              <a:avLst/>
              <a:gdLst>
                <a:gd name="T0" fmla="*/ 0 w 274"/>
                <a:gd name="T1" fmla="*/ 0 h 699"/>
                <a:gd name="T2" fmla="*/ 0 w 274"/>
                <a:gd name="T3" fmla="*/ 0 h 699"/>
                <a:gd name="T4" fmla="*/ 0 w 274"/>
                <a:gd name="T5" fmla="*/ 0 h 699"/>
                <a:gd name="T6" fmla="*/ 0 w 274"/>
                <a:gd name="T7" fmla="*/ 0 h 699"/>
                <a:gd name="T8" fmla="*/ 0 w 274"/>
                <a:gd name="T9" fmla="*/ 0 h 699"/>
                <a:gd name="T10" fmla="*/ 0 w 274"/>
                <a:gd name="T11" fmla="*/ 0 h 699"/>
                <a:gd name="T12" fmla="*/ 0 w 274"/>
                <a:gd name="T13" fmla="*/ 0 h 699"/>
                <a:gd name="T14" fmla="*/ 0 w 274"/>
                <a:gd name="T15" fmla="*/ 0 h 699"/>
                <a:gd name="T16" fmla="*/ 0 w 274"/>
                <a:gd name="T17" fmla="*/ 0 h 699"/>
                <a:gd name="T18" fmla="*/ 0 w 274"/>
                <a:gd name="T19" fmla="*/ 0 h 699"/>
                <a:gd name="T20" fmla="*/ 0 w 274"/>
                <a:gd name="T21" fmla="*/ 0 h 699"/>
                <a:gd name="T22" fmla="*/ 0 w 274"/>
                <a:gd name="T23" fmla="*/ 0 h 699"/>
                <a:gd name="T24" fmla="*/ 0 w 274"/>
                <a:gd name="T25" fmla="*/ 0 h 699"/>
                <a:gd name="T26" fmla="*/ 0 w 274"/>
                <a:gd name="T27" fmla="*/ 0 h 699"/>
                <a:gd name="T28" fmla="*/ 0 w 274"/>
                <a:gd name="T29" fmla="*/ 0 h 699"/>
                <a:gd name="T30" fmla="*/ 0 w 274"/>
                <a:gd name="T31" fmla="*/ 0 h 699"/>
                <a:gd name="T32" fmla="*/ 0 w 274"/>
                <a:gd name="T33" fmla="*/ 0 h 699"/>
                <a:gd name="T34" fmla="*/ 0 w 274"/>
                <a:gd name="T35" fmla="*/ 0 h 699"/>
                <a:gd name="T36" fmla="*/ 0 w 274"/>
                <a:gd name="T37" fmla="*/ 0 h 699"/>
                <a:gd name="T38" fmla="*/ 0 w 274"/>
                <a:gd name="T39" fmla="*/ 0 h 699"/>
                <a:gd name="T40" fmla="*/ 0 w 274"/>
                <a:gd name="T41" fmla="*/ 0 h 6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4"/>
                <a:gd name="T64" fmla="*/ 0 h 699"/>
                <a:gd name="T65" fmla="*/ 274 w 274"/>
                <a:gd name="T66" fmla="*/ 699 h 6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4" h="699">
                  <a:moveTo>
                    <a:pt x="274" y="13"/>
                  </a:moveTo>
                  <a:lnTo>
                    <a:pt x="242" y="98"/>
                  </a:lnTo>
                  <a:lnTo>
                    <a:pt x="211" y="184"/>
                  </a:lnTo>
                  <a:lnTo>
                    <a:pt x="180" y="269"/>
                  </a:lnTo>
                  <a:lnTo>
                    <a:pt x="149" y="355"/>
                  </a:lnTo>
                  <a:lnTo>
                    <a:pt x="116" y="440"/>
                  </a:lnTo>
                  <a:lnTo>
                    <a:pt x="85" y="526"/>
                  </a:lnTo>
                  <a:lnTo>
                    <a:pt x="54" y="612"/>
                  </a:lnTo>
                  <a:lnTo>
                    <a:pt x="24" y="699"/>
                  </a:lnTo>
                  <a:lnTo>
                    <a:pt x="12" y="696"/>
                  </a:lnTo>
                  <a:lnTo>
                    <a:pt x="0" y="695"/>
                  </a:lnTo>
                  <a:lnTo>
                    <a:pt x="31" y="607"/>
                  </a:lnTo>
                  <a:lnTo>
                    <a:pt x="64" y="520"/>
                  </a:lnTo>
                  <a:lnTo>
                    <a:pt x="95" y="434"/>
                  </a:lnTo>
                  <a:lnTo>
                    <a:pt x="127" y="347"/>
                  </a:lnTo>
                  <a:lnTo>
                    <a:pt x="158" y="260"/>
                  </a:lnTo>
                  <a:lnTo>
                    <a:pt x="190" y="173"/>
                  </a:lnTo>
                  <a:lnTo>
                    <a:pt x="222" y="87"/>
                  </a:lnTo>
                  <a:lnTo>
                    <a:pt x="256" y="0"/>
                  </a:lnTo>
                  <a:lnTo>
                    <a:pt x="265" y="5"/>
                  </a:lnTo>
                  <a:lnTo>
                    <a:pt x="274" y="13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4" name="Freeform 46"/>
            <p:cNvSpPr>
              <a:spLocks/>
            </p:cNvSpPr>
            <p:nvPr/>
          </p:nvSpPr>
          <p:spPr bwMode="auto">
            <a:xfrm>
              <a:off x="2777" y="1397"/>
              <a:ext cx="44" cy="92"/>
            </a:xfrm>
            <a:custGeom>
              <a:avLst/>
              <a:gdLst>
                <a:gd name="T0" fmla="*/ 0 w 276"/>
                <a:gd name="T1" fmla="*/ 0 h 707"/>
                <a:gd name="T2" fmla="*/ 0 w 276"/>
                <a:gd name="T3" fmla="*/ 0 h 707"/>
                <a:gd name="T4" fmla="*/ 0 w 276"/>
                <a:gd name="T5" fmla="*/ 0 h 707"/>
                <a:gd name="T6" fmla="*/ 0 w 276"/>
                <a:gd name="T7" fmla="*/ 0 h 707"/>
                <a:gd name="T8" fmla="*/ 0 w 276"/>
                <a:gd name="T9" fmla="*/ 0 h 707"/>
                <a:gd name="T10" fmla="*/ 0 w 276"/>
                <a:gd name="T11" fmla="*/ 0 h 707"/>
                <a:gd name="T12" fmla="*/ 0 w 276"/>
                <a:gd name="T13" fmla="*/ 0 h 707"/>
                <a:gd name="T14" fmla="*/ 0 w 276"/>
                <a:gd name="T15" fmla="*/ 0 h 707"/>
                <a:gd name="T16" fmla="*/ 0 w 276"/>
                <a:gd name="T17" fmla="*/ 0 h 707"/>
                <a:gd name="T18" fmla="*/ 0 w 276"/>
                <a:gd name="T19" fmla="*/ 0 h 707"/>
                <a:gd name="T20" fmla="*/ 0 w 276"/>
                <a:gd name="T21" fmla="*/ 0 h 707"/>
                <a:gd name="T22" fmla="*/ 0 w 276"/>
                <a:gd name="T23" fmla="*/ 0 h 707"/>
                <a:gd name="T24" fmla="*/ 0 w 276"/>
                <a:gd name="T25" fmla="*/ 0 h 707"/>
                <a:gd name="T26" fmla="*/ 0 w 276"/>
                <a:gd name="T27" fmla="*/ 0 h 707"/>
                <a:gd name="T28" fmla="*/ 0 w 276"/>
                <a:gd name="T29" fmla="*/ 0 h 707"/>
                <a:gd name="T30" fmla="*/ 0 w 276"/>
                <a:gd name="T31" fmla="*/ 0 h 707"/>
                <a:gd name="T32" fmla="*/ 0 w 276"/>
                <a:gd name="T33" fmla="*/ 0 h 707"/>
                <a:gd name="T34" fmla="*/ 0 w 276"/>
                <a:gd name="T35" fmla="*/ 0 h 707"/>
                <a:gd name="T36" fmla="*/ 0 w 276"/>
                <a:gd name="T37" fmla="*/ 0 h 707"/>
                <a:gd name="T38" fmla="*/ 0 w 276"/>
                <a:gd name="T39" fmla="*/ 0 h 707"/>
                <a:gd name="T40" fmla="*/ 0 w 276"/>
                <a:gd name="T41" fmla="*/ 0 h 7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707"/>
                <a:gd name="T65" fmla="*/ 276 w 276"/>
                <a:gd name="T66" fmla="*/ 707 h 7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707">
                  <a:moveTo>
                    <a:pt x="276" y="5"/>
                  </a:moveTo>
                  <a:lnTo>
                    <a:pt x="242" y="91"/>
                  </a:lnTo>
                  <a:lnTo>
                    <a:pt x="211" y="179"/>
                  </a:lnTo>
                  <a:lnTo>
                    <a:pt x="178" y="267"/>
                  </a:lnTo>
                  <a:lnTo>
                    <a:pt x="147" y="355"/>
                  </a:lnTo>
                  <a:lnTo>
                    <a:pt x="114" y="442"/>
                  </a:lnTo>
                  <a:lnTo>
                    <a:pt x="82" y="530"/>
                  </a:lnTo>
                  <a:lnTo>
                    <a:pt x="51" y="618"/>
                  </a:lnTo>
                  <a:lnTo>
                    <a:pt x="20" y="707"/>
                  </a:lnTo>
                  <a:lnTo>
                    <a:pt x="10" y="701"/>
                  </a:lnTo>
                  <a:lnTo>
                    <a:pt x="0" y="695"/>
                  </a:lnTo>
                  <a:lnTo>
                    <a:pt x="31" y="608"/>
                  </a:lnTo>
                  <a:lnTo>
                    <a:pt x="63" y="521"/>
                  </a:lnTo>
                  <a:lnTo>
                    <a:pt x="94" y="433"/>
                  </a:lnTo>
                  <a:lnTo>
                    <a:pt x="126" y="347"/>
                  </a:lnTo>
                  <a:lnTo>
                    <a:pt x="157" y="259"/>
                  </a:lnTo>
                  <a:lnTo>
                    <a:pt x="189" y="173"/>
                  </a:lnTo>
                  <a:lnTo>
                    <a:pt x="220" y="86"/>
                  </a:lnTo>
                  <a:lnTo>
                    <a:pt x="253" y="0"/>
                  </a:lnTo>
                  <a:lnTo>
                    <a:pt x="264" y="2"/>
                  </a:lnTo>
                  <a:lnTo>
                    <a:pt x="276" y="5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5" name="Freeform 47"/>
            <p:cNvSpPr>
              <a:spLocks/>
            </p:cNvSpPr>
            <p:nvPr/>
          </p:nvSpPr>
          <p:spPr bwMode="auto">
            <a:xfrm>
              <a:off x="2766" y="1397"/>
              <a:ext cx="41" cy="86"/>
            </a:xfrm>
            <a:custGeom>
              <a:avLst/>
              <a:gdLst>
                <a:gd name="T0" fmla="*/ 0 w 258"/>
                <a:gd name="T1" fmla="*/ 0 h 658"/>
                <a:gd name="T2" fmla="*/ 0 w 258"/>
                <a:gd name="T3" fmla="*/ 0 h 658"/>
                <a:gd name="T4" fmla="*/ 0 w 258"/>
                <a:gd name="T5" fmla="*/ 0 h 658"/>
                <a:gd name="T6" fmla="*/ 0 w 258"/>
                <a:gd name="T7" fmla="*/ 0 h 658"/>
                <a:gd name="T8" fmla="*/ 0 w 258"/>
                <a:gd name="T9" fmla="*/ 0 h 658"/>
                <a:gd name="T10" fmla="*/ 0 w 258"/>
                <a:gd name="T11" fmla="*/ 0 h 658"/>
                <a:gd name="T12" fmla="*/ 0 w 258"/>
                <a:gd name="T13" fmla="*/ 0 h 658"/>
                <a:gd name="T14" fmla="*/ 0 w 258"/>
                <a:gd name="T15" fmla="*/ 0 h 658"/>
                <a:gd name="T16" fmla="*/ 0 w 258"/>
                <a:gd name="T17" fmla="*/ 0 h 658"/>
                <a:gd name="T18" fmla="*/ 0 w 258"/>
                <a:gd name="T19" fmla="*/ 0 h 658"/>
                <a:gd name="T20" fmla="*/ 0 w 258"/>
                <a:gd name="T21" fmla="*/ 0 h 658"/>
                <a:gd name="T22" fmla="*/ 0 w 258"/>
                <a:gd name="T23" fmla="*/ 0 h 658"/>
                <a:gd name="T24" fmla="*/ 0 w 258"/>
                <a:gd name="T25" fmla="*/ 0 h 658"/>
                <a:gd name="T26" fmla="*/ 0 w 258"/>
                <a:gd name="T27" fmla="*/ 0 h 658"/>
                <a:gd name="T28" fmla="*/ 0 w 258"/>
                <a:gd name="T29" fmla="*/ 0 h 658"/>
                <a:gd name="T30" fmla="*/ 0 w 258"/>
                <a:gd name="T31" fmla="*/ 0 h 658"/>
                <a:gd name="T32" fmla="*/ 0 w 258"/>
                <a:gd name="T33" fmla="*/ 0 h 658"/>
                <a:gd name="T34" fmla="*/ 0 w 258"/>
                <a:gd name="T35" fmla="*/ 0 h 658"/>
                <a:gd name="T36" fmla="*/ 0 w 258"/>
                <a:gd name="T37" fmla="*/ 0 h 658"/>
                <a:gd name="T38" fmla="*/ 0 w 258"/>
                <a:gd name="T39" fmla="*/ 0 h 658"/>
                <a:gd name="T40" fmla="*/ 0 w 258"/>
                <a:gd name="T41" fmla="*/ 0 h 6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8"/>
                <a:gd name="T64" fmla="*/ 0 h 658"/>
                <a:gd name="T65" fmla="*/ 258 w 258"/>
                <a:gd name="T66" fmla="*/ 658 h 6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8" h="658">
                  <a:moveTo>
                    <a:pt x="258" y="0"/>
                  </a:moveTo>
                  <a:lnTo>
                    <a:pt x="227" y="81"/>
                  </a:lnTo>
                  <a:lnTo>
                    <a:pt x="198" y="164"/>
                  </a:lnTo>
                  <a:lnTo>
                    <a:pt x="167" y="247"/>
                  </a:lnTo>
                  <a:lnTo>
                    <a:pt x="137" y="329"/>
                  </a:lnTo>
                  <a:lnTo>
                    <a:pt x="106" y="410"/>
                  </a:lnTo>
                  <a:lnTo>
                    <a:pt x="76" y="493"/>
                  </a:lnTo>
                  <a:lnTo>
                    <a:pt x="47" y="576"/>
                  </a:lnTo>
                  <a:lnTo>
                    <a:pt x="17" y="658"/>
                  </a:lnTo>
                  <a:lnTo>
                    <a:pt x="8" y="649"/>
                  </a:lnTo>
                  <a:lnTo>
                    <a:pt x="0" y="640"/>
                  </a:lnTo>
                  <a:lnTo>
                    <a:pt x="29" y="559"/>
                  </a:lnTo>
                  <a:lnTo>
                    <a:pt x="58" y="480"/>
                  </a:lnTo>
                  <a:lnTo>
                    <a:pt x="87" y="400"/>
                  </a:lnTo>
                  <a:lnTo>
                    <a:pt x="116" y="321"/>
                  </a:lnTo>
                  <a:lnTo>
                    <a:pt x="145" y="241"/>
                  </a:lnTo>
                  <a:lnTo>
                    <a:pt x="174" y="163"/>
                  </a:lnTo>
                  <a:lnTo>
                    <a:pt x="203" y="83"/>
                  </a:lnTo>
                  <a:lnTo>
                    <a:pt x="232" y="4"/>
                  </a:lnTo>
                  <a:lnTo>
                    <a:pt x="244" y="1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6" name="Freeform 48"/>
            <p:cNvSpPr>
              <a:spLocks/>
            </p:cNvSpPr>
            <p:nvPr/>
          </p:nvSpPr>
          <p:spPr bwMode="auto">
            <a:xfrm>
              <a:off x="2757" y="1400"/>
              <a:ext cx="34" cy="72"/>
            </a:xfrm>
            <a:custGeom>
              <a:avLst/>
              <a:gdLst>
                <a:gd name="T0" fmla="*/ 0 w 213"/>
                <a:gd name="T1" fmla="*/ 0 h 547"/>
                <a:gd name="T2" fmla="*/ 0 w 213"/>
                <a:gd name="T3" fmla="*/ 0 h 547"/>
                <a:gd name="T4" fmla="*/ 0 w 213"/>
                <a:gd name="T5" fmla="*/ 0 h 547"/>
                <a:gd name="T6" fmla="*/ 0 w 213"/>
                <a:gd name="T7" fmla="*/ 0 h 547"/>
                <a:gd name="T8" fmla="*/ 0 w 213"/>
                <a:gd name="T9" fmla="*/ 0 h 547"/>
                <a:gd name="T10" fmla="*/ 0 w 213"/>
                <a:gd name="T11" fmla="*/ 0 h 547"/>
                <a:gd name="T12" fmla="*/ 0 w 213"/>
                <a:gd name="T13" fmla="*/ 0 h 547"/>
                <a:gd name="T14" fmla="*/ 0 w 213"/>
                <a:gd name="T15" fmla="*/ 0 h 547"/>
                <a:gd name="T16" fmla="*/ 0 w 213"/>
                <a:gd name="T17" fmla="*/ 0 h 547"/>
                <a:gd name="T18" fmla="*/ 0 w 213"/>
                <a:gd name="T19" fmla="*/ 0 h 547"/>
                <a:gd name="T20" fmla="*/ 0 w 213"/>
                <a:gd name="T21" fmla="*/ 0 h 547"/>
                <a:gd name="T22" fmla="*/ 0 w 213"/>
                <a:gd name="T23" fmla="*/ 0 h 547"/>
                <a:gd name="T24" fmla="*/ 0 w 213"/>
                <a:gd name="T25" fmla="*/ 0 h 547"/>
                <a:gd name="T26" fmla="*/ 0 w 213"/>
                <a:gd name="T27" fmla="*/ 0 h 547"/>
                <a:gd name="T28" fmla="*/ 0 w 213"/>
                <a:gd name="T29" fmla="*/ 0 h 547"/>
                <a:gd name="T30" fmla="*/ 0 w 213"/>
                <a:gd name="T31" fmla="*/ 0 h 547"/>
                <a:gd name="T32" fmla="*/ 0 w 213"/>
                <a:gd name="T33" fmla="*/ 0 h 547"/>
                <a:gd name="T34" fmla="*/ 0 w 213"/>
                <a:gd name="T35" fmla="*/ 0 h 547"/>
                <a:gd name="T36" fmla="*/ 0 w 213"/>
                <a:gd name="T37" fmla="*/ 0 h 547"/>
                <a:gd name="T38" fmla="*/ 0 w 213"/>
                <a:gd name="T39" fmla="*/ 0 h 547"/>
                <a:gd name="T40" fmla="*/ 0 w 213"/>
                <a:gd name="T41" fmla="*/ 0 h 547"/>
                <a:gd name="T42" fmla="*/ 0 w 213"/>
                <a:gd name="T43" fmla="*/ 0 h 547"/>
                <a:gd name="T44" fmla="*/ 0 w 213"/>
                <a:gd name="T45" fmla="*/ 0 h 547"/>
                <a:gd name="T46" fmla="*/ 0 w 213"/>
                <a:gd name="T47" fmla="*/ 0 h 547"/>
                <a:gd name="T48" fmla="*/ 0 w 213"/>
                <a:gd name="T49" fmla="*/ 0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3"/>
                <a:gd name="T76" fmla="*/ 0 h 547"/>
                <a:gd name="T77" fmla="*/ 213 w 213"/>
                <a:gd name="T78" fmla="*/ 547 h 5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3" h="547">
                  <a:moveTo>
                    <a:pt x="213" y="0"/>
                  </a:moveTo>
                  <a:lnTo>
                    <a:pt x="187" y="67"/>
                  </a:lnTo>
                  <a:lnTo>
                    <a:pt x="163" y="136"/>
                  </a:lnTo>
                  <a:lnTo>
                    <a:pt x="137" y="204"/>
                  </a:lnTo>
                  <a:lnTo>
                    <a:pt x="112" y="274"/>
                  </a:lnTo>
                  <a:lnTo>
                    <a:pt x="86" y="341"/>
                  </a:lnTo>
                  <a:lnTo>
                    <a:pt x="62" y="409"/>
                  </a:lnTo>
                  <a:lnTo>
                    <a:pt x="36" y="478"/>
                  </a:lnTo>
                  <a:lnTo>
                    <a:pt x="13" y="547"/>
                  </a:lnTo>
                  <a:lnTo>
                    <a:pt x="9" y="538"/>
                  </a:lnTo>
                  <a:lnTo>
                    <a:pt x="5" y="531"/>
                  </a:lnTo>
                  <a:lnTo>
                    <a:pt x="1" y="523"/>
                  </a:lnTo>
                  <a:lnTo>
                    <a:pt x="0" y="516"/>
                  </a:lnTo>
                  <a:lnTo>
                    <a:pt x="22" y="453"/>
                  </a:lnTo>
                  <a:lnTo>
                    <a:pt x="45" y="390"/>
                  </a:lnTo>
                  <a:lnTo>
                    <a:pt x="67" y="327"/>
                  </a:lnTo>
                  <a:lnTo>
                    <a:pt x="90" y="265"/>
                  </a:lnTo>
                  <a:lnTo>
                    <a:pt x="113" y="203"/>
                  </a:lnTo>
                  <a:lnTo>
                    <a:pt x="137" y="141"/>
                  </a:lnTo>
                  <a:lnTo>
                    <a:pt x="160" y="79"/>
                  </a:lnTo>
                  <a:lnTo>
                    <a:pt x="183" y="17"/>
                  </a:lnTo>
                  <a:lnTo>
                    <a:pt x="190" y="10"/>
                  </a:lnTo>
                  <a:lnTo>
                    <a:pt x="196" y="6"/>
                  </a:lnTo>
                  <a:lnTo>
                    <a:pt x="204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7" name="Freeform 49"/>
            <p:cNvSpPr>
              <a:spLocks/>
            </p:cNvSpPr>
            <p:nvPr/>
          </p:nvSpPr>
          <p:spPr bwMode="auto">
            <a:xfrm>
              <a:off x="2754" y="1413"/>
              <a:ext cx="17" cy="38"/>
            </a:xfrm>
            <a:custGeom>
              <a:avLst/>
              <a:gdLst>
                <a:gd name="T0" fmla="*/ 0 w 110"/>
                <a:gd name="T1" fmla="*/ 0 h 296"/>
                <a:gd name="T2" fmla="*/ 0 w 110"/>
                <a:gd name="T3" fmla="*/ 0 h 296"/>
                <a:gd name="T4" fmla="*/ 0 w 110"/>
                <a:gd name="T5" fmla="*/ 0 h 296"/>
                <a:gd name="T6" fmla="*/ 0 w 110"/>
                <a:gd name="T7" fmla="*/ 0 h 296"/>
                <a:gd name="T8" fmla="*/ 0 w 110"/>
                <a:gd name="T9" fmla="*/ 0 h 296"/>
                <a:gd name="T10" fmla="*/ 0 w 110"/>
                <a:gd name="T11" fmla="*/ 0 h 296"/>
                <a:gd name="T12" fmla="*/ 0 w 110"/>
                <a:gd name="T13" fmla="*/ 0 h 296"/>
                <a:gd name="T14" fmla="*/ 0 w 110"/>
                <a:gd name="T15" fmla="*/ 0 h 296"/>
                <a:gd name="T16" fmla="*/ 0 w 110"/>
                <a:gd name="T17" fmla="*/ 0 h 296"/>
                <a:gd name="T18" fmla="*/ 0 w 110"/>
                <a:gd name="T19" fmla="*/ 0 h 296"/>
                <a:gd name="T20" fmla="*/ 0 w 110"/>
                <a:gd name="T21" fmla="*/ 0 h 296"/>
                <a:gd name="T22" fmla="*/ 0 w 110"/>
                <a:gd name="T23" fmla="*/ 0 h 296"/>
                <a:gd name="T24" fmla="*/ 0 w 110"/>
                <a:gd name="T25" fmla="*/ 0 h 296"/>
                <a:gd name="T26" fmla="*/ 0 w 110"/>
                <a:gd name="T27" fmla="*/ 0 h 296"/>
                <a:gd name="T28" fmla="*/ 0 w 110"/>
                <a:gd name="T29" fmla="*/ 0 h 296"/>
                <a:gd name="T30" fmla="*/ 0 w 110"/>
                <a:gd name="T31" fmla="*/ 0 h 296"/>
                <a:gd name="T32" fmla="*/ 0 w 110"/>
                <a:gd name="T33" fmla="*/ 0 h 296"/>
                <a:gd name="T34" fmla="*/ 0 w 110"/>
                <a:gd name="T35" fmla="*/ 0 h 296"/>
                <a:gd name="T36" fmla="*/ 0 w 110"/>
                <a:gd name="T37" fmla="*/ 0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296"/>
                <a:gd name="T59" fmla="*/ 110 w 110"/>
                <a:gd name="T60" fmla="*/ 296 h 2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296">
                  <a:moveTo>
                    <a:pt x="110" y="0"/>
                  </a:moveTo>
                  <a:lnTo>
                    <a:pt x="0" y="296"/>
                  </a:lnTo>
                  <a:lnTo>
                    <a:pt x="0" y="285"/>
                  </a:lnTo>
                  <a:lnTo>
                    <a:pt x="0" y="275"/>
                  </a:lnTo>
                  <a:lnTo>
                    <a:pt x="0" y="263"/>
                  </a:lnTo>
                  <a:lnTo>
                    <a:pt x="1" y="253"/>
                  </a:lnTo>
                  <a:lnTo>
                    <a:pt x="1" y="241"/>
                  </a:lnTo>
                  <a:lnTo>
                    <a:pt x="4" y="229"/>
                  </a:lnTo>
                  <a:lnTo>
                    <a:pt x="5" y="218"/>
                  </a:lnTo>
                  <a:lnTo>
                    <a:pt x="9" y="207"/>
                  </a:lnTo>
                  <a:lnTo>
                    <a:pt x="59" y="73"/>
                  </a:lnTo>
                  <a:lnTo>
                    <a:pt x="63" y="62"/>
                  </a:lnTo>
                  <a:lnTo>
                    <a:pt x="70" y="53"/>
                  </a:lnTo>
                  <a:lnTo>
                    <a:pt x="75" y="42"/>
                  </a:lnTo>
                  <a:lnTo>
                    <a:pt x="83" y="34"/>
                  </a:lnTo>
                  <a:lnTo>
                    <a:pt x="88" y="24"/>
                  </a:lnTo>
                  <a:lnTo>
                    <a:pt x="94" y="15"/>
                  </a:lnTo>
                  <a:lnTo>
                    <a:pt x="102" y="7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8" name="Freeform 50"/>
            <p:cNvSpPr>
              <a:spLocks/>
            </p:cNvSpPr>
            <p:nvPr/>
          </p:nvSpPr>
          <p:spPr bwMode="auto">
            <a:xfrm>
              <a:off x="2754" y="1397"/>
              <a:ext cx="99" cy="95"/>
            </a:xfrm>
            <a:custGeom>
              <a:avLst/>
              <a:gdLst>
                <a:gd name="T0" fmla="*/ 0 w 621"/>
                <a:gd name="T1" fmla="*/ 0 h 729"/>
                <a:gd name="T2" fmla="*/ 0 w 621"/>
                <a:gd name="T3" fmla="*/ 0 h 729"/>
                <a:gd name="T4" fmla="*/ 0 w 621"/>
                <a:gd name="T5" fmla="*/ 0 h 729"/>
                <a:gd name="T6" fmla="*/ 0 w 621"/>
                <a:gd name="T7" fmla="*/ 0 h 729"/>
                <a:gd name="T8" fmla="*/ 0 w 621"/>
                <a:gd name="T9" fmla="*/ 0 h 729"/>
                <a:gd name="T10" fmla="*/ 0 w 621"/>
                <a:gd name="T11" fmla="*/ 0 h 729"/>
                <a:gd name="T12" fmla="*/ 0 w 621"/>
                <a:gd name="T13" fmla="*/ 0 h 729"/>
                <a:gd name="T14" fmla="*/ 0 w 621"/>
                <a:gd name="T15" fmla="*/ 0 h 729"/>
                <a:gd name="T16" fmla="*/ 0 w 621"/>
                <a:gd name="T17" fmla="*/ 0 h 729"/>
                <a:gd name="T18" fmla="*/ 0 w 621"/>
                <a:gd name="T19" fmla="*/ 0 h 729"/>
                <a:gd name="T20" fmla="*/ 0 w 621"/>
                <a:gd name="T21" fmla="*/ 0 h 729"/>
                <a:gd name="T22" fmla="*/ 0 w 621"/>
                <a:gd name="T23" fmla="*/ 0 h 729"/>
                <a:gd name="T24" fmla="*/ 0 w 621"/>
                <a:gd name="T25" fmla="*/ 0 h 729"/>
                <a:gd name="T26" fmla="*/ 0 w 621"/>
                <a:gd name="T27" fmla="*/ 0 h 729"/>
                <a:gd name="T28" fmla="*/ 0 w 621"/>
                <a:gd name="T29" fmla="*/ 0 h 729"/>
                <a:gd name="T30" fmla="*/ 0 w 621"/>
                <a:gd name="T31" fmla="*/ 0 h 729"/>
                <a:gd name="T32" fmla="*/ 0 w 621"/>
                <a:gd name="T33" fmla="*/ 0 h 729"/>
                <a:gd name="T34" fmla="*/ 0 w 621"/>
                <a:gd name="T35" fmla="*/ 0 h 729"/>
                <a:gd name="T36" fmla="*/ 0 w 621"/>
                <a:gd name="T37" fmla="*/ 0 h 729"/>
                <a:gd name="T38" fmla="*/ 0 w 621"/>
                <a:gd name="T39" fmla="*/ 0 h 729"/>
                <a:gd name="T40" fmla="*/ 0 w 621"/>
                <a:gd name="T41" fmla="*/ 0 h 729"/>
                <a:gd name="T42" fmla="*/ 0 w 621"/>
                <a:gd name="T43" fmla="*/ 0 h 729"/>
                <a:gd name="T44" fmla="*/ 0 w 621"/>
                <a:gd name="T45" fmla="*/ 0 h 729"/>
                <a:gd name="T46" fmla="*/ 0 w 621"/>
                <a:gd name="T47" fmla="*/ 0 h 729"/>
                <a:gd name="T48" fmla="*/ 0 w 621"/>
                <a:gd name="T49" fmla="*/ 0 h 729"/>
                <a:gd name="T50" fmla="*/ 0 w 621"/>
                <a:gd name="T51" fmla="*/ 0 h 729"/>
                <a:gd name="T52" fmla="*/ 0 w 621"/>
                <a:gd name="T53" fmla="*/ 0 h 729"/>
                <a:gd name="T54" fmla="*/ 0 w 621"/>
                <a:gd name="T55" fmla="*/ 0 h 729"/>
                <a:gd name="T56" fmla="*/ 0 w 621"/>
                <a:gd name="T57" fmla="*/ 0 h 729"/>
                <a:gd name="T58" fmla="*/ 0 w 621"/>
                <a:gd name="T59" fmla="*/ 0 h 729"/>
                <a:gd name="T60" fmla="*/ 0 w 621"/>
                <a:gd name="T61" fmla="*/ 0 h 729"/>
                <a:gd name="T62" fmla="*/ 0 w 621"/>
                <a:gd name="T63" fmla="*/ 0 h 729"/>
                <a:gd name="T64" fmla="*/ 0 w 621"/>
                <a:gd name="T65" fmla="*/ 0 h 7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1"/>
                <a:gd name="T100" fmla="*/ 0 h 729"/>
                <a:gd name="T101" fmla="*/ 621 w 621"/>
                <a:gd name="T102" fmla="*/ 729 h 7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1" h="729">
                  <a:moveTo>
                    <a:pt x="440" y="15"/>
                  </a:moveTo>
                  <a:lnTo>
                    <a:pt x="493" y="41"/>
                  </a:lnTo>
                  <a:lnTo>
                    <a:pt x="538" y="81"/>
                  </a:lnTo>
                  <a:lnTo>
                    <a:pt x="574" y="130"/>
                  </a:lnTo>
                  <a:lnTo>
                    <a:pt x="602" y="190"/>
                  </a:lnTo>
                  <a:lnTo>
                    <a:pt x="617" y="254"/>
                  </a:lnTo>
                  <a:lnTo>
                    <a:pt x="621" y="323"/>
                  </a:lnTo>
                  <a:lnTo>
                    <a:pt x="613" y="395"/>
                  </a:lnTo>
                  <a:lnTo>
                    <a:pt x="595" y="469"/>
                  </a:lnTo>
                  <a:lnTo>
                    <a:pt x="561" y="536"/>
                  </a:lnTo>
                  <a:lnTo>
                    <a:pt x="521" y="596"/>
                  </a:lnTo>
                  <a:lnTo>
                    <a:pt x="472" y="645"/>
                  </a:lnTo>
                  <a:lnTo>
                    <a:pt x="419" y="685"/>
                  </a:lnTo>
                  <a:lnTo>
                    <a:pt x="361" y="713"/>
                  </a:lnTo>
                  <a:lnTo>
                    <a:pt x="302" y="728"/>
                  </a:lnTo>
                  <a:lnTo>
                    <a:pt x="241" y="729"/>
                  </a:lnTo>
                  <a:lnTo>
                    <a:pt x="183" y="716"/>
                  </a:lnTo>
                  <a:lnTo>
                    <a:pt x="128" y="687"/>
                  </a:lnTo>
                  <a:lnTo>
                    <a:pt x="83" y="647"/>
                  </a:lnTo>
                  <a:lnTo>
                    <a:pt x="46" y="596"/>
                  </a:lnTo>
                  <a:lnTo>
                    <a:pt x="21" y="540"/>
                  </a:lnTo>
                  <a:lnTo>
                    <a:pt x="4" y="474"/>
                  </a:lnTo>
                  <a:lnTo>
                    <a:pt x="0" y="405"/>
                  </a:lnTo>
                  <a:lnTo>
                    <a:pt x="8" y="333"/>
                  </a:lnTo>
                  <a:lnTo>
                    <a:pt x="28" y="262"/>
                  </a:lnTo>
                  <a:lnTo>
                    <a:pt x="58" y="192"/>
                  </a:lnTo>
                  <a:lnTo>
                    <a:pt x="99" y="133"/>
                  </a:lnTo>
                  <a:lnTo>
                    <a:pt x="147" y="83"/>
                  </a:lnTo>
                  <a:lnTo>
                    <a:pt x="201" y="44"/>
                  </a:lnTo>
                  <a:lnTo>
                    <a:pt x="258" y="15"/>
                  </a:lnTo>
                  <a:lnTo>
                    <a:pt x="319" y="1"/>
                  </a:lnTo>
                  <a:lnTo>
                    <a:pt x="379" y="0"/>
                  </a:lnTo>
                  <a:lnTo>
                    <a:pt x="440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39" name="Freeform 51"/>
            <p:cNvSpPr>
              <a:spLocks/>
            </p:cNvSpPr>
            <p:nvPr/>
          </p:nvSpPr>
          <p:spPr bwMode="auto">
            <a:xfrm>
              <a:off x="2892" y="1355"/>
              <a:ext cx="35" cy="40"/>
            </a:xfrm>
            <a:custGeom>
              <a:avLst/>
              <a:gdLst>
                <a:gd name="T0" fmla="*/ 0 w 220"/>
                <a:gd name="T1" fmla="*/ 0 h 304"/>
                <a:gd name="T2" fmla="*/ 0 w 220"/>
                <a:gd name="T3" fmla="*/ 0 h 304"/>
                <a:gd name="T4" fmla="*/ 0 w 220"/>
                <a:gd name="T5" fmla="*/ 0 h 304"/>
                <a:gd name="T6" fmla="*/ 0 w 220"/>
                <a:gd name="T7" fmla="*/ 0 h 304"/>
                <a:gd name="T8" fmla="*/ 0 w 220"/>
                <a:gd name="T9" fmla="*/ 0 h 304"/>
                <a:gd name="T10" fmla="*/ 0 w 220"/>
                <a:gd name="T11" fmla="*/ 0 h 304"/>
                <a:gd name="T12" fmla="*/ 0 w 220"/>
                <a:gd name="T13" fmla="*/ 0 h 304"/>
                <a:gd name="T14" fmla="*/ 0 w 220"/>
                <a:gd name="T15" fmla="*/ 0 h 304"/>
                <a:gd name="T16" fmla="*/ 0 w 220"/>
                <a:gd name="T17" fmla="*/ 0 h 304"/>
                <a:gd name="T18" fmla="*/ 0 w 220"/>
                <a:gd name="T19" fmla="*/ 0 h 304"/>
                <a:gd name="T20" fmla="*/ 0 w 220"/>
                <a:gd name="T21" fmla="*/ 0 h 304"/>
                <a:gd name="T22" fmla="*/ 0 w 220"/>
                <a:gd name="T23" fmla="*/ 0 h 304"/>
                <a:gd name="T24" fmla="*/ 0 w 220"/>
                <a:gd name="T25" fmla="*/ 0 h 304"/>
                <a:gd name="T26" fmla="*/ 0 w 220"/>
                <a:gd name="T27" fmla="*/ 0 h 304"/>
                <a:gd name="T28" fmla="*/ 0 w 220"/>
                <a:gd name="T29" fmla="*/ 0 h 304"/>
                <a:gd name="T30" fmla="*/ 0 w 220"/>
                <a:gd name="T31" fmla="*/ 0 h 304"/>
                <a:gd name="T32" fmla="*/ 0 w 220"/>
                <a:gd name="T33" fmla="*/ 0 h 304"/>
                <a:gd name="T34" fmla="*/ 0 w 220"/>
                <a:gd name="T35" fmla="*/ 0 h 304"/>
                <a:gd name="T36" fmla="*/ 0 w 220"/>
                <a:gd name="T37" fmla="*/ 0 h 304"/>
                <a:gd name="T38" fmla="*/ 0 w 220"/>
                <a:gd name="T39" fmla="*/ 0 h 304"/>
                <a:gd name="T40" fmla="*/ 0 w 220"/>
                <a:gd name="T41" fmla="*/ 0 h 304"/>
                <a:gd name="T42" fmla="*/ 0 w 220"/>
                <a:gd name="T43" fmla="*/ 0 h 304"/>
                <a:gd name="T44" fmla="*/ 0 w 220"/>
                <a:gd name="T45" fmla="*/ 0 h 304"/>
                <a:gd name="T46" fmla="*/ 0 w 220"/>
                <a:gd name="T47" fmla="*/ 0 h 304"/>
                <a:gd name="T48" fmla="*/ 0 w 220"/>
                <a:gd name="T49" fmla="*/ 0 h 304"/>
                <a:gd name="T50" fmla="*/ 0 w 220"/>
                <a:gd name="T51" fmla="*/ 0 h 304"/>
                <a:gd name="T52" fmla="*/ 0 w 220"/>
                <a:gd name="T53" fmla="*/ 0 h 304"/>
                <a:gd name="T54" fmla="*/ 0 w 220"/>
                <a:gd name="T55" fmla="*/ 0 h 304"/>
                <a:gd name="T56" fmla="*/ 0 w 220"/>
                <a:gd name="T57" fmla="*/ 0 h 304"/>
                <a:gd name="T58" fmla="*/ 0 w 220"/>
                <a:gd name="T59" fmla="*/ 0 h 304"/>
                <a:gd name="T60" fmla="*/ 0 w 220"/>
                <a:gd name="T61" fmla="*/ 0 h 304"/>
                <a:gd name="T62" fmla="*/ 0 w 220"/>
                <a:gd name="T63" fmla="*/ 0 h 304"/>
                <a:gd name="T64" fmla="*/ 0 w 220"/>
                <a:gd name="T65" fmla="*/ 0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304"/>
                <a:gd name="T101" fmla="*/ 220 w 220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304">
                  <a:moveTo>
                    <a:pt x="141" y="1"/>
                  </a:moveTo>
                  <a:lnTo>
                    <a:pt x="160" y="8"/>
                  </a:lnTo>
                  <a:lnTo>
                    <a:pt x="178" y="20"/>
                  </a:lnTo>
                  <a:lnTo>
                    <a:pt x="194" y="39"/>
                  </a:lnTo>
                  <a:lnTo>
                    <a:pt x="207" y="60"/>
                  </a:lnTo>
                  <a:lnTo>
                    <a:pt x="215" y="85"/>
                  </a:lnTo>
                  <a:lnTo>
                    <a:pt x="220" y="113"/>
                  </a:lnTo>
                  <a:lnTo>
                    <a:pt x="220" y="143"/>
                  </a:lnTo>
                  <a:lnTo>
                    <a:pt x="217" y="174"/>
                  </a:lnTo>
                  <a:lnTo>
                    <a:pt x="208" y="204"/>
                  </a:lnTo>
                  <a:lnTo>
                    <a:pt x="197" y="231"/>
                  </a:lnTo>
                  <a:lnTo>
                    <a:pt x="181" y="254"/>
                  </a:lnTo>
                  <a:lnTo>
                    <a:pt x="164" y="275"/>
                  </a:lnTo>
                  <a:lnTo>
                    <a:pt x="144" y="289"/>
                  </a:lnTo>
                  <a:lnTo>
                    <a:pt x="124" y="299"/>
                  </a:lnTo>
                  <a:lnTo>
                    <a:pt x="102" y="304"/>
                  </a:lnTo>
                  <a:lnTo>
                    <a:pt x="82" y="304"/>
                  </a:lnTo>
                  <a:lnTo>
                    <a:pt x="60" y="297"/>
                  </a:lnTo>
                  <a:lnTo>
                    <a:pt x="42" y="284"/>
                  </a:lnTo>
                  <a:lnTo>
                    <a:pt x="26" y="266"/>
                  </a:lnTo>
                  <a:lnTo>
                    <a:pt x="15" y="245"/>
                  </a:lnTo>
                  <a:lnTo>
                    <a:pt x="5" y="219"/>
                  </a:lnTo>
                  <a:lnTo>
                    <a:pt x="0" y="192"/>
                  </a:lnTo>
                  <a:lnTo>
                    <a:pt x="0" y="161"/>
                  </a:lnTo>
                  <a:lnTo>
                    <a:pt x="5" y="131"/>
                  </a:lnTo>
                  <a:lnTo>
                    <a:pt x="13" y="100"/>
                  </a:lnTo>
                  <a:lnTo>
                    <a:pt x="25" y="73"/>
                  </a:lnTo>
                  <a:lnTo>
                    <a:pt x="39" y="50"/>
                  </a:lnTo>
                  <a:lnTo>
                    <a:pt x="57" y="31"/>
                  </a:lnTo>
                  <a:lnTo>
                    <a:pt x="75" y="15"/>
                  </a:lnTo>
                  <a:lnTo>
                    <a:pt x="97" y="5"/>
                  </a:lnTo>
                  <a:lnTo>
                    <a:pt x="118" y="0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0" name="Freeform 52"/>
            <p:cNvSpPr>
              <a:spLocks/>
            </p:cNvSpPr>
            <p:nvPr/>
          </p:nvSpPr>
          <p:spPr bwMode="auto">
            <a:xfrm>
              <a:off x="2897" y="1361"/>
              <a:ext cx="25" cy="28"/>
            </a:xfrm>
            <a:custGeom>
              <a:avLst/>
              <a:gdLst>
                <a:gd name="T0" fmla="*/ 0 w 157"/>
                <a:gd name="T1" fmla="*/ 0 h 218"/>
                <a:gd name="T2" fmla="*/ 0 w 157"/>
                <a:gd name="T3" fmla="*/ 0 h 218"/>
                <a:gd name="T4" fmla="*/ 0 w 157"/>
                <a:gd name="T5" fmla="*/ 0 h 218"/>
                <a:gd name="T6" fmla="*/ 0 w 157"/>
                <a:gd name="T7" fmla="*/ 0 h 218"/>
                <a:gd name="T8" fmla="*/ 0 w 157"/>
                <a:gd name="T9" fmla="*/ 0 h 218"/>
                <a:gd name="T10" fmla="*/ 0 w 157"/>
                <a:gd name="T11" fmla="*/ 0 h 218"/>
                <a:gd name="T12" fmla="*/ 0 w 157"/>
                <a:gd name="T13" fmla="*/ 0 h 218"/>
                <a:gd name="T14" fmla="*/ 0 w 157"/>
                <a:gd name="T15" fmla="*/ 0 h 218"/>
                <a:gd name="T16" fmla="*/ 0 w 157"/>
                <a:gd name="T17" fmla="*/ 0 h 218"/>
                <a:gd name="T18" fmla="*/ 0 w 157"/>
                <a:gd name="T19" fmla="*/ 0 h 218"/>
                <a:gd name="T20" fmla="*/ 0 w 157"/>
                <a:gd name="T21" fmla="*/ 0 h 218"/>
                <a:gd name="T22" fmla="*/ 0 w 157"/>
                <a:gd name="T23" fmla="*/ 0 h 218"/>
                <a:gd name="T24" fmla="*/ 0 w 157"/>
                <a:gd name="T25" fmla="*/ 0 h 218"/>
                <a:gd name="T26" fmla="*/ 0 w 157"/>
                <a:gd name="T27" fmla="*/ 0 h 218"/>
                <a:gd name="T28" fmla="*/ 0 w 157"/>
                <a:gd name="T29" fmla="*/ 0 h 218"/>
                <a:gd name="T30" fmla="*/ 0 w 157"/>
                <a:gd name="T31" fmla="*/ 0 h 218"/>
                <a:gd name="T32" fmla="*/ 0 w 157"/>
                <a:gd name="T33" fmla="*/ 0 h 218"/>
                <a:gd name="T34" fmla="*/ 0 w 157"/>
                <a:gd name="T35" fmla="*/ 0 h 218"/>
                <a:gd name="T36" fmla="*/ 0 w 157"/>
                <a:gd name="T37" fmla="*/ 0 h 218"/>
                <a:gd name="T38" fmla="*/ 0 w 157"/>
                <a:gd name="T39" fmla="*/ 0 h 218"/>
                <a:gd name="T40" fmla="*/ 0 w 157"/>
                <a:gd name="T41" fmla="*/ 0 h 218"/>
                <a:gd name="T42" fmla="*/ 0 w 157"/>
                <a:gd name="T43" fmla="*/ 0 h 218"/>
                <a:gd name="T44" fmla="*/ 0 w 157"/>
                <a:gd name="T45" fmla="*/ 0 h 218"/>
                <a:gd name="T46" fmla="*/ 0 w 157"/>
                <a:gd name="T47" fmla="*/ 0 h 218"/>
                <a:gd name="T48" fmla="*/ 0 w 157"/>
                <a:gd name="T49" fmla="*/ 0 h 218"/>
                <a:gd name="T50" fmla="*/ 0 w 157"/>
                <a:gd name="T51" fmla="*/ 0 h 218"/>
                <a:gd name="T52" fmla="*/ 0 w 157"/>
                <a:gd name="T53" fmla="*/ 0 h 218"/>
                <a:gd name="T54" fmla="*/ 0 w 157"/>
                <a:gd name="T55" fmla="*/ 0 h 218"/>
                <a:gd name="T56" fmla="*/ 0 w 157"/>
                <a:gd name="T57" fmla="*/ 0 h 218"/>
                <a:gd name="T58" fmla="*/ 0 w 157"/>
                <a:gd name="T59" fmla="*/ 0 h 218"/>
                <a:gd name="T60" fmla="*/ 0 w 157"/>
                <a:gd name="T61" fmla="*/ 0 h 218"/>
                <a:gd name="T62" fmla="*/ 0 w 157"/>
                <a:gd name="T63" fmla="*/ 0 h 218"/>
                <a:gd name="T64" fmla="*/ 0 w 157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218"/>
                <a:gd name="T101" fmla="*/ 157 w 157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218">
                  <a:moveTo>
                    <a:pt x="102" y="1"/>
                  </a:moveTo>
                  <a:lnTo>
                    <a:pt x="115" y="5"/>
                  </a:lnTo>
                  <a:lnTo>
                    <a:pt x="128" y="14"/>
                  </a:lnTo>
                  <a:lnTo>
                    <a:pt x="138" y="27"/>
                  </a:lnTo>
                  <a:lnTo>
                    <a:pt x="147" y="44"/>
                  </a:lnTo>
                  <a:lnTo>
                    <a:pt x="153" y="60"/>
                  </a:lnTo>
                  <a:lnTo>
                    <a:pt x="157" y="81"/>
                  </a:lnTo>
                  <a:lnTo>
                    <a:pt x="157" y="102"/>
                  </a:lnTo>
                  <a:lnTo>
                    <a:pt x="155" y="125"/>
                  </a:lnTo>
                  <a:lnTo>
                    <a:pt x="147" y="146"/>
                  </a:lnTo>
                  <a:lnTo>
                    <a:pt x="140" y="165"/>
                  </a:lnTo>
                  <a:lnTo>
                    <a:pt x="129" y="180"/>
                  </a:lnTo>
                  <a:lnTo>
                    <a:pt x="118" y="196"/>
                  </a:lnTo>
                  <a:lnTo>
                    <a:pt x="104" y="206"/>
                  </a:lnTo>
                  <a:lnTo>
                    <a:pt x="89" y="214"/>
                  </a:lnTo>
                  <a:lnTo>
                    <a:pt x="74" y="218"/>
                  </a:lnTo>
                  <a:lnTo>
                    <a:pt x="58" y="218"/>
                  </a:lnTo>
                  <a:lnTo>
                    <a:pt x="42" y="211"/>
                  </a:lnTo>
                  <a:lnTo>
                    <a:pt x="29" y="202"/>
                  </a:lnTo>
                  <a:lnTo>
                    <a:pt x="17" y="189"/>
                  </a:lnTo>
                  <a:lnTo>
                    <a:pt x="11" y="175"/>
                  </a:lnTo>
                  <a:lnTo>
                    <a:pt x="3" y="156"/>
                  </a:lnTo>
                  <a:lnTo>
                    <a:pt x="0" y="138"/>
                  </a:lnTo>
                  <a:lnTo>
                    <a:pt x="0" y="116"/>
                  </a:lnTo>
                  <a:lnTo>
                    <a:pt x="4" y="95"/>
                  </a:lnTo>
                  <a:lnTo>
                    <a:pt x="8" y="72"/>
                  </a:lnTo>
                  <a:lnTo>
                    <a:pt x="17" y="53"/>
                  </a:lnTo>
                  <a:lnTo>
                    <a:pt x="27" y="35"/>
                  </a:lnTo>
                  <a:lnTo>
                    <a:pt x="42" y="22"/>
                  </a:lnTo>
                  <a:lnTo>
                    <a:pt x="55" y="10"/>
                  </a:lnTo>
                  <a:lnTo>
                    <a:pt x="70" y="4"/>
                  </a:lnTo>
                  <a:lnTo>
                    <a:pt x="86" y="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1" name="Freeform 53"/>
            <p:cNvSpPr>
              <a:spLocks/>
            </p:cNvSpPr>
            <p:nvPr/>
          </p:nvSpPr>
          <p:spPr bwMode="auto">
            <a:xfrm>
              <a:off x="2912" y="1365"/>
              <a:ext cx="17" cy="22"/>
            </a:xfrm>
            <a:custGeom>
              <a:avLst/>
              <a:gdLst>
                <a:gd name="T0" fmla="*/ 0 w 111"/>
                <a:gd name="T1" fmla="*/ 0 h 167"/>
                <a:gd name="T2" fmla="*/ 0 w 111"/>
                <a:gd name="T3" fmla="*/ 0 h 167"/>
                <a:gd name="T4" fmla="*/ 0 w 111"/>
                <a:gd name="T5" fmla="*/ 0 h 167"/>
                <a:gd name="T6" fmla="*/ 0 w 111"/>
                <a:gd name="T7" fmla="*/ 0 h 167"/>
                <a:gd name="T8" fmla="*/ 0 w 111"/>
                <a:gd name="T9" fmla="*/ 0 h 167"/>
                <a:gd name="T10" fmla="*/ 0 w 111"/>
                <a:gd name="T11" fmla="*/ 0 h 167"/>
                <a:gd name="T12" fmla="*/ 0 w 111"/>
                <a:gd name="T13" fmla="*/ 0 h 167"/>
                <a:gd name="T14" fmla="*/ 0 w 111"/>
                <a:gd name="T15" fmla="*/ 0 h 167"/>
                <a:gd name="T16" fmla="*/ 0 w 111"/>
                <a:gd name="T17" fmla="*/ 0 h 167"/>
                <a:gd name="T18" fmla="*/ 0 w 111"/>
                <a:gd name="T19" fmla="*/ 0 h 167"/>
                <a:gd name="T20" fmla="*/ 0 w 111"/>
                <a:gd name="T21" fmla="*/ 0 h 167"/>
                <a:gd name="T22" fmla="*/ 0 w 111"/>
                <a:gd name="T23" fmla="*/ 0 h 167"/>
                <a:gd name="T24" fmla="*/ 0 w 111"/>
                <a:gd name="T25" fmla="*/ 0 h 167"/>
                <a:gd name="T26" fmla="*/ 0 w 111"/>
                <a:gd name="T27" fmla="*/ 0 h 167"/>
                <a:gd name="T28" fmla="*/ 0 w 111"/>
                <a:gd name="T29" fmla="*/ 0 h 167"/>
                <a:gd name="T30" fmla="*/ 0 w 111"/>
                <a:gd name="T31" fmla="*/ 0 h 167"/>
                <a:gd name="T32" fmla="*/ 0 w 111"/>
                <a:gd name="T33" fmla="*/ 0 h 167"/>
                <a:gd name="T34" fmla="*/ 0 w 111"/>
                <a:gd name="T35" fmla="*/ 0 h 167"/>
                <a:gd name="T36" fmla="*/ 0 w 111"/>
                <a:gd name="T37" fmla="*/ 0 h 167"/>
                <a:gd name="T38" fmla="*/ 0 w 111"/>
                <a:gd name="T39" fmla="*/ 0 h 167"/>
                <a:gd name="T40" fmla="*/ 0 w 111"/>
                <a:gd name="T41" fmla="*/ 0 h 167"/>
                <a:gd name="T42" fmla="*/ 0 w 111"/>
                <a:gd name="T43" fmla="*/ 0 h 167"/>
                <a:gd name="T44" fmla="*/ 0 w 111"/>
                <a:gd name="T45" fmla="*/ 0 h 167"/>
                <a:gd name="T46" fmla="*/ 0 w 111"/>
                <a:gd name="T47" fmla="*/ 0 h 167"/>
                <a:gd name="T48" fmla="*/ 0 w 111"/>
                <a:gd name="T49" fmla="*/ 0 h 167"/>
                <a:gd name="T50" fmla="*/ 0 w 111"/>
                <a:gd name="T51" fmla="*/ 0 h 167"/>
                <a:gd name="T52" fmla="*/ 0 w 111"/>
                <a:gd name="T53" fmla="*/ 0 h 167"/>
                <a:gd name="T54" fmla="*/ 0 w 111"/>
                <a:gd name="T55" fmla="*/ 0 h 167"/>
                <a:gd name="T56" fmla="*/ 0 w 111"/>
                <a:gd name="T57" fmla="*/ 0 h 167"/>
                <a:gd name="T58" fmla="*/ 0 w 111"/>
                <a:gd name="T59" fmla="*/ 0 h 167"/>
                <a:gd name="T60" fmla="*/ 0 w 111"/>
                <a:gd name="T61" fmla="*/ 0 h 167"/>
                <a:gd name="T62" fmla="*/ 0 w 111"/>
                <a:gd name="T63" fmla="*/ 0 h 167"/>
                <a:gd name="T64" fmla="*/ 0 w 111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"/>
                <a:gd name="T100" fmla="*/ 0 h 167"/>
                <a:gd name="T101" fmla="*/ 111 w 111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" h="167">
                  <a:moveTo>
                    <a:pt x="73" y="1"/>
                  </a:moveTo>
                  <a:lnTo>
                    <a:pt x="82" y="4"/>
                  </a:lnTo>
                  <a:lnTo>
                    <a:pt x="91" y="10"/>
                  </a:lnTo>
                  <a:lnTo>
                    <a:pt x="98" y="19"/>
                  </a:lnTo>
                  <a:lnTo>
                    <a:pt x="105" y="32"/>
                  </a:lnTo>
                  <a:lnTo>
                    <a:pt x="109" y="45"/>
                  </a:lnTo>
                  <a:lnTo>
                    <a:pt x="111" y="60"/>
                  </a:lnTo>
                  <a:lnTo>
                    <a:pt x="111" y="77"/>
                  </a:lnTo>
                  <a:lnTo>
                    <a:pt x="110" y="95"/>
                  </a:lnTo>
                  <a:lnTo>
                    <a:pt x="105" y="109"/>
                  </a:lnTo>
                  <a:lnTo>
                    <a:pt x="98" y="125"/>
                  </a:lnTo>
                  <a:lnTo>
                    <a:pt x="89" y="138"/>
                  </a:lnTo>
                  <a:lnTo>
                    <a:pt x="82" y="151"/>
                  </a:lnTo>
                  <a:lnTo>
                    <a:pt x="71" y="158"/>
                  </a:lnTo>
                  <a:lnTo>
                    <a:pt x="61" y="165"/>
                  </a:lnTo>
                  <a:lnTo>
                    <a:pt x="51" y="167"/>
                  </a:lnTo>
                  <a:lnTo>
                    <a:pt x="40" y="167"/>
                  </a:lnTo>
                  <a:lnTo>
                    <a:pt x="29" y="164"/>
                  </a:lnTo>
                  <a:lnTo>
                    <a:pt x="21" y="156"/>
                  </a:lnTo>
                  <a:lnTo>
                    <a:pt x="13" y="146"/>
                  </a:lnTo>
                  <a:lnTo>
                    <a:pt x="8" y="135"/>
                  </a:lnTo>
                  <a:lnTo>
                    <a:pt x="3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3" y="73"/>
                  </a:lnTo>
                  <a:lnTo>
                    <a:pt x="7" y="55"/>
                  </a:lnTo>
                  <a:lnTo>
                    <a:pt x="13" y="41"/>
                  </a:lnTo>
                  <a:lnTo>
                    <a:pt x="21" y="28"/>
                  </a:lnTo>
                  <a:lnTo>
                    <a:pt x="30" y="18"/>
                  </a:lnTo>
                  <a:lnTo>
                    <a:pt x="39" y="9"/>
                  </a:lnTo>
                  <a:lnTo>
                    <a:pt x="51" y="4"/>
                  </a:lnTo>
                  <a:lnTo>
                    <a:pt x="61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2" name="Freeform 54"/>
            <p:cNvSpPr>
              <a:spLocks/>
            </p:cNvSpPr>
            <p:nvPr/>
          </p:nvSpPr>
          <p:spPr bwMode="auto">
            <a:xfrm>
              <a:off x="2897" y="1406"/>
              <a:ext cx="28" cy="32"/>
            </a:xfrm>
            <a:custGeom>
              <a:avLst/>
              <a:gdLst>
                <a:gd name="T0" fmla="*/ 0 w 178"/>
                <a:gd name="T1" fmla="*/ 0 h 248"/>
                <a:gd name="T2" fmla="*/ 0 w 178"/>
                <a:gd name="T3" fmla="*/ 0 h 248"/>
                <a:gd name="T4" fmla="*/ 0 w 178"/>
                <a:gd name="T5" fmla="*/ 0 h 248"/>
                <a:gd name="T6" fmla="*/ 0 w 178"/>
                <a:gd name="T7" fmla="*/ 0 h 248"/>
                <a:gd name="T8" fmla="*/ 0 w 178"/>
                <a:gd name="T9" fmla="*/ 0 h 248"/>
                <a:gd name="T10" fmla="*/ 0 w 178"/>
                <a:gd name="T11" fmla="*/ 0 h 248"/>
                <a:gd name="T12" fmla="*/ 0 w 178"/>
                <a:gd name="T13" fmla="*/ 0 h 248"/>
                <a:gd name="T14" fmla="*/ 0 w 178"/>
                <a:gd name="T15" fmla="*/ 0 h 248"/>
                <a:gd name="T16" fmla="*/ 0 w 178"/>
                <a:gd name="T17" fmla="*/ 0 h 248"/>
                <a:gd name="T18" fmla="*/ 0 w 178"/>
                <a:gd name="T19" fmla="*/ 0 h 248"/>
                <a:gd name="T20" fmla="*/ 0 w 178"/>
                <a:gd name="T21" fmla="*/ 0 h 248"/>
                <a:gd name="T22" fmla="*/ 0 w 178"/>
                <a:gd name="T23" fmla="*/ 0 h 248"/>
                <a:gd name="T24" fmla="*/ 0 w 178"/>
                <a:gd name="T25" fmla="*/ 0 h 248"/>
                <a:gd name="T26" fmla="*/ 0 w 178"/>
                <a:gd name="T27" fmla="*/ 0 h 248"/>
                <a:gd name="T28" fmla="*/ 0 w 178"/>
                <a:gd name="T29" fmla="*/ 0 h 248"/>
                <a:gd name="T30" fmla="*/ 0 w 178"/>
                <a:gd name="T31" fmla="*/ 0 h 248"/>
                <a:gd name="T32" fmla="*/ 0 w 178"/>
                <a:gd name="T33" fmla="*/ 0 h 248"/>
                <a:gd name="T34" fmla="*/ 0 w 178"/>
                <a:gd name="T35" fmla="*/ 0 h 248"/>
                <a:gd name="T36" fmla="*/ 0 w 178"/>
                <a:gd name="T37" fmla="*/ 0 h 248"/>
                <a:gd name="T38" fmla="*/ 0 w 178"/>
                <a:gd name="T39" fmla="*/ 0 h 248"/>
                <a:gd name="T40" fmla="*/ 0 w 178"/>
                <a:gd name="T41" fmla="*/ 0 h 248"/>
                <a:gd name="T42" fmla="*/ 0 w 178"/>
                <a:gd name="T43" fmla="*/ 0 h 248"/>
                <a:gd name="T44" fmla="*/ 0 w 178"/>
                <a:gd name="T45" fmla="*/ 0 h 248"/>
                <a:gd name="T46" fmla="*/ 0 w 178"/>
                <a:gd name="T47" fmla="*/ 0 h 248"/>
                <a:gd name="T48" fmla="*/ 0 w 178"/>
                <a:gd name="T49" fmla="*/ 0 h 248"/>
                <a:gd name="T50" fmla="*/ 0 w 178"/>
                <a:gd name="T51" fmla="*/ 0 h 248"/>
                <a:gd name="T52" fmla="*/ 0 w 178"/>
                <a:gd name="T53" fmla="*/ 0 h 248"/>
                <a:gd name="T54" fmla="*/ 0 w 178"/>
                <a:gd name="T55" fmla="*/ 0 h 248"/>
                <a:gd name="T56" fmla="*/ 0 w 178"/>
                <a:gd name="T57" fmla="*/ 0 h 248"/>
                <a:gd name="T58" fmla="*/ 0 w 178"/>
                <a:gd name="T59" fmla="*/ 0 h 248"/>
                <a:gd name="T60" fmla="*/ 0 w 178"/>
                <a:gd name="T61" fmla="*/ 0 h 248"/>
                <a:gd name="T62" fmla="*/ 0 w 178"/>
                <a:gd name="T63" fmla="*/ 0 h 248"/>
                <a:gd name="T64" fmla="*/ 0 w 178"/>
                <a:gd name="T65" fmla="*/ 0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248"/>
                <a:gd name="T101" fmla="*/ 178 w 178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248">
                  <a:moveTo>
                    <a:pt x="112" y="3"/>
                  </a:moveTo>
                  <a:lnTo>
                    <a:pt x="127" y="7"/>
                  </a:lnTo>
                  <a:lnTo>
                    <a:pt x="143" y="18"/>
                  </a:lnTo>
                  <a:lnTo>
                    <a:pt x="155" y="32"/>
                  </a:lnTo>
                  <a:lnTo>
                    <a:pt x="166" y="50"/>
                  </a:lnTo>
                  <a:lnTo>
                    <a:pt x="173" y="68"/>
                  </a:lnTo>
                  <a:lnTo>
                    <a:pt x="176" y="92"/>
                  </a:lnTo>
                  <a:lnTo>
                    <a:pt x="178" y="116"/>
                  </a:lnTo>
                  <a:lnTo>
                    <a:pt x="175" y="142"/>
                  </a:lnTo>
                  <a:lnTo>
                    <a:pt x="167" y="165"/>
                  </a:lnTo>
                  <a:lnTo>
                    <a:pt x="157" y="187"/>
                  </a:lnTo>
                  <a:lnTo>
                    <a:pt x="145" y="207"/>
                  </a:lnTo>
                  <a:lnTo>
                    <a:pt x="131" y="223"/>
                  </a:lnTo>
                  <a:lnTo>
                    <a:pt x="114" y="235"/>
                  </a:lnTo>
                  <a:lnTo>
                    <a:pt x="99" y="244"/>
                  </a:lnTo>
                  <a:lnTo>
                    <a:pt x="81" y="248"/>
                  </a:lnTo>
                  <a:lnTo>
                    <a:pt x="64" y="248"/>
                  </a:lnTo>
                  <a:lnTo>
                    <a:pt x="46" y="241"/>
                  </a:lnTo>
                  <a:lnTo>
                    <a:pt x="32" y="231"/>
                  </a:lnTo>
                  <a:lnTo>
                    <a:pt x="19" y="216"/>
                  </a:lnTo>
                  <a:lnTo>
                    <a:pt x="10" y="199"/>
                  </a:lnTo>
                  <a:lnTo>
                    <a:pt x="2" y="178"/>
                  </a:lnTo>
                  <a:lnTo>
                    <a:pt x="0" y="156"/>
                  </a:lnTo>
                  <a:lnTo>
                    <a:pt x="0" y="132"/>
                  </a:lnTo>
                  <a:lnTo>
                    <a:pt x="3" y="109"/>
                  </a:lnTo>
                  <a:lnTo>
                    <a:pt x="9" y="83"/>
                  </a:lnTo>
                  <a:lnTo>
                    <a:pt x="19" y="61"/>
                  </a:lnTo>
                  <a:lnTo>
                    <a:pt x="29" y="41"/>
                  </a:lnTo>
                  <a:lnTo>
                    <a:pt x="45" y="26"/>
                  </a:lnTo>
                  <a:lnTo>
                    <a:pt x="59" y="13"/>
                  </a:lnTo>
                  <a:lnTo>
                    <a:pt x="76" y="4"/>
                  </a:lnTo>
                  <a:lnTo>
                    <a:pt x="94" y="0"/>
                  </a:lnTo>
                  <a:lnTo>
                    <a:pt x="11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3" name="Freeform 55"/>
            <p:cNvSpPr>
              <a:spLocks/>
            </p:cNvSpPr>
            <p:nvPr/>
          </p:nvSpPr>
          <p:spPr bwMode="auto">
            <a:xfrm>
              <a:off x="2901" y="1410"/>
              <a:ext cx="20" cy="23"/>
            </a:xfrm>
            <a:custGeom>
              <a:avLst/>
              <a:gdLst>
                <a:gd name="T0" fmla="*/ 0 w 127"/>
                <a:gd name="T1" fmla="*/ 0 h 177"/>
                <a:gd name="T2" fmla="*/ 0 w 127"/>
                <a:gd name="T3" fmla="*/ 0 h 177"/>
                <a:gd name="T4" fmla="*/ 0 w 127"/>
                <a:gd name="T5" fmla="*/ 0 h 177"/>
                <a:gd name="T6" fmla="*/ 0 w 127"/>
                <a:gd name="T7" fmla="*/ 0 h 177"/>
                <a:gd name="T8" fmla="*/ 0 w 127"/>
                <a:gd name="T9" fmla="*/ 0 h 177"/>
                <a:gd name="T10" fmla="*/ 0 w 127"/>
                <a:gd name="T11" fmla="*/ 0 h 177"/>
                <a:gd name="T12" fmla="*/ 0 w 127"/>
                <a:gd name="T13" fmla="*/ 0 h 177"/>
                <a:gd name="T14" fmla="*/ 0 w 127"/>
                <a:gd name="T15" fmla="*/ 0 h 177"/>
                <a:gd name="T16" fmla="*/ 0 w 127"/>
                <a:gd name="T17" fmla="*/ 0 h 177"/>
                <a:gd name="T18" fmla="*/ 0 w 127"/>
                <a:gd name="T19" fmla="*/ 0 h 177"/>
                <a:gd name="T20" fmla="*/ 0 w 127"/>
                <a:gd name="T21" fmla="*/ 0 h 177"/>
                <a:gd name="T22" fmla="*/ 0 w 127"/>
                <a:gd name="T23" fmla="*/ 0 h 177"/>
                <a:gd name="T24" fmla="*/ 0 w 127"/>
                <a:gd name="T25" fmla="*/ 0 h 177"/>
                <a:gd name="T26" fmla="*/ 0 w 127"/>
                <a:gd name="T27" fmla="*/ 0 h 177"/>
                <a:gd name="T28" fmla="*/ 0 w 127"/>
                <a:gd name="T29" fmla="*/ 0 h 177"/>
                <a:gd name="T30" fmla="*/ 0 w 127"/>
                <a:gd name="T31" fmla="*/ 0 h 177"/>
                <a:gd name="T32" fmla="*/ 0 w 127"/>
                <a:gd name="T33" fmla="*/ 0 h 177"/>
                <a:gd name="T34" fmla="*/ 0 w 127"/>
                <a:gd name="T35" fmla="*/ 0 h 177"/>
                <a:gd name="T36" fmla="*/ 0 w 127"/>
                <a:gd name="T37" fmla="*/ 0 h 177"/>
                <a:gd name="T38" fmla="*/ 0 w 127"/>
                <a:gd name="T39" fmla="*/ 0 h 177"/>
                <a:gd name="T40" fmla="*/ 0 w 127"/>
                <a:gd name="T41" fmla="*/ 0 h 177"/>
                <a:gd name="T42" fmla="*/ 0 w 127"/>
                <a:gd name="T43" fmla="*/ 0 h 177"/>
                <a:gd name="T44" fmla="*/ 0 w 127"/>
                <a:gd name="T45" fmla="*/ 0 h 177"/>
                <a:gd name="T46" fmla="*/ 0 w 127"/>
                <a:gd name="T47" fmla="*/ 0 h 177"/>
                <a:gd name="T48" fmla="*/ 0 w 127"/>
                <a:gd name="T49" fmla="*/ 0 h 177"/>
                <a:gd name="T50" fmla="*/ 0 w 127"/>
                <a:gd name="T51" fmla="*/ 0 h 177"/>
                <a:gd name="T52" fmla="*/ 0 w 127"/>
                <a:gd name="T53" fmla="*/ 0 h 177"/>
                <a:gd name="T54" fmla="*/ 0 w 127"/>
                <a:gd name="T55" fmla="*/ 0 h 177"/>
                <a:gd name="T56" fmla="*/ 0 w 127"/>
                <a:gd name="T57" fmla="*/ 0 h 177"/>
                <a:gd name="T58" fmla="*/ 0 w 127"/>
                <a:gd name="T59" fmla="*/ 0 h 177"/>
                <a:gd name="T60" fmla="*/ 0 w 127"/>
                <a:gd name="T61" fmla="*/ 0 h 177"/>
                <a:gd name="T62" fmla="*/ 0 w 127"/>
                <a:gd name="T63" fmla="*/ 0 h 177"/>
                <a:gd name="T64" fmla="*/ 0 w 12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177"/>
                <a:gd name="T101" fmla="*/ 127 w 12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177">
                  <a:moveTo>
                    <a:pt x="83" y="2"/>
                  </a:moveTo>
                  <a:lnTo>
                    <a:pt x="93" y="5"/>
                  </a:lnTo>
                  <a:lnTo>
                    <a:pt x="103" y="13"/>
                  </a:lnTo>
                  <a:lnTo>
                    <a:pt x="111" y="22"/>
                  </a:lnTo>
                  <a:lnTo>
                    <a:pt x="120" y="35"/>
                  </a:lnTo>
                  <a:lnTo>
                    <a:pt x="124" y="49"/>
                  </a:lnTo>
                  <a:lnTo>
                    <a:pt x="127" y="65"/>
                  </a:lnTo>
                  <a:lnTo>
                    <a:pt x="127" y="82"/>
                  </a:lnTo>
                  <a:lnTo>
                    <a:pt x="127" y="101"/>
                  </a:lnTo>
                  <a:lnTo>
                    <a:pt x="120" y="116"/>
                  </a:lnTo>
                  <a:lnTo>
                    <a:pt x="114" y="133"/>
                  </a:lnTo>
                  <a:lnTo>
                    <a:pt x="105" y="146"/>
                  </a:lnTo>
                  <a:lnTo>
                    <a:pt x="96" y="159"/>
                  </a:lnTo>
                  <a:lnTo>
                    <a:pt x="84" y="167"/>
                  </a:lnTo>
                  <a:lnTo>
                    <a:pt x="72" y="174"/>
                  </a:lnTo>
                  <a:lnTo>
                    <a:pt x="60" y="177"/>
                  </a:lnTo>
                  <a:lnTo>
                    <a:pt x="48" y="177"/>
                  </a:lnTo>
                  <a:lnTo>
                    <a:pt x="35" y="172"/>
                  </a:lnTo>
                  <a:lnTo>
                    <a:pt x="23" y="164"/>
                  </a:lnTo>
                  <a:lnTo>
                    <a:pt x="14" y="154"/>
                  </a:lnTo>
                  <a:lnTo>
                    <a:pt x="8" y="142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0" y="93"/>
                  </a:lnTo>
                  <a:lnTo>
                    <a:pt x="4" y="76"/>
                  </a:lnTo>
                  <a:lnTo>
                    <a:pt x="7" y="57"/>
                  </a:lnTo>
                  <a:lnTo>
                    <a:pt x="14" y="43"/>
                  </a:lnTo>
                  <a:lnTo>
                    <a:pt x="22" y="29"/>
                  </a:lnTo>
                  <a:lnTo>
                    <a:pt x="34" y="18"/>
                  </a:lnTo>
                  <a:lnTo>
                    <a:pt x="44" y="8"/>
                  </a:lnTo>
                  <a:lnTo>
                    <a:pt x="57" y="3"/>
                  </a:lnTo>
                  <a:lnTo>
                    <a:pt x="69" y="0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4" name="Freeform 56"/>
            <p:cNvSpPr>
              <a:spLocks/>
            </p:cNvSpPr>
            <p:nvPr/>
          </p:nvSpPr>
          <p:spPr bwMode="auto">
            <a:xfrm>
              <a:off x="2913" y="1413"/>
              <a:ext cx="14" cy="18"/>
            </a:xfrm>
            <a:custGeom>
              <a:avLst/>
              <a:gdLst>
                <a:gd name="T0" fmla="*/ 0 w 88"/>
                <a:gd name="T1" fmla="*/ 0 h 137"/>
                <a:gd name="T2" fmla="*/ 0 w 88"/>
                <a:gd name="T3" fmla="*/ 0 h 137"/>
                <a:gd name="T4" fmla="*/ 0 w 88"/>
                <a:gd name="T5" fmla="*/ 0 h 137"/>
                <a:gd name="T6" fmla="*/ 0 w 88"/>
                <a:gd name="T7" fmla="*/ 0 h 137"/>
                <a:gd name="T8" fmla="*/ 0 w 88"/>
                <a:gd name="T9" fmla="*/ 0 h 137"/>
                <a:gd name="T10" fmla="*/ 0 w 88"/>
                <a:gd name="T11" fmla="*/ 0 h 137"/>
                <a:gd name="T12" fmla="*/ 0 w 88"/>
                <a:gd name="T13" fmla="*/ 0 h 137"/>
                <a:gd name="T14" fmla="*/ 0 w 88"/>
                <a:gd name="T15" fmla="*/ 0 h 137"/>
                <a:gd name="T16" fmla="*/ 0 w 88"/>
                <a:gd name="T17" fmla="*/ 0 h 137"/>
                <a:gd name="T18" fmla="*/ 0 w 88"/>
                <a:gd name="T19" fmla="*/ 0 h 137"/>
                <a:gd name="T20" fmla="*/ 0 w 88"/>
                <a:gd name="T21" fmla="*/ 0 h 137"/>
                <a:gd name="T22" fmla="*/ 0 w 88"/>
                <a:gd name="T23" fmla="*/ 0 h 137"/>
                <a:gd name="T24" fmla="*/ 0 w 88"/>
                <a:gd name="T25" fmla="*/ 0 h 137"/>
                <a:gd name="T26" fmla="*/ 0 w 88"/>
                <a:gd name="T27" fmla="*/ 0 h 137"/>
                <a:gd name="T28" fmla="*/ 0 w 88"/>
                <a:gd name="T29" fmla="*/ 0 h 137"/>
                <a:gd name="T30" fmla="*/ 0 w 88"/>
                <a:gd name="T31" fmla="*/ 0 h 137"/>
                <a:gd name="T32" fmla="*/ 0 w 88"/>
                <a:gd name="T33" fmla="*/ 0 h 137"/>
                <a:gd name="T34" fmla="*/ 0 w 88"/>
                <a:gd name="T35" fmla="*/ 0 h 137"/>
                <a:gd name="T36" fmla="*/ 0 w 88"/>
                <a:gd name="T37" fmla="*/ 0 h 137"/>
                <a:gd name="T38" fmla="*/ 0 w 88"/>
                <a:gd name="T39" fmla="*/ 0 h 137"/>
                <a:gd name="T40" fmla="*/ 0 w 88"/>
                <a:gd name="T41" fmla="*/ 0 h 137"/>
                <a:gd name="T42" fmla="*/ 0 w 88"/>
                <a:gd name="T43" fmla="*/ 0 h 137"/>
                <a:gd name="T44" fmla="*/ 0 w 88"/>
                <a:gd name="T45" fmla="*/ 0 h 137"/>
                <a:gd name="T46" fmla="*/ 0 w 88"/>
                <a:gd name="T47" fmla="*/ 0 h 137"/>
                <a:gd name="T48" fmla="*/ 0 w 88"/>
                <a:gd name="T49" fmla="*/ 0 h 137"/>
                <a:gd name="T50" fmla="*/ 0 w 88"/>
                <a:gd name="T51" fmla="*/ 0 h 137"/>
                <a:gd name="T52" fmla="*/ 0 w 88"/>
                <a:gd name="T53" fmla="*/ 0 h 137"/>
                <a:gd name="T54" fmla="*/ 0 w 88"/>
                <a:gd name="T55" fmla="*/ 0 h 137"/>
                <a:gd name="T56" fmla="*/ 0 w 88"/>
                <a:gd name="T57" fmla="*/ 0 h 137"/>
                <a:gd name="T58" fmla="*/ 0 w 88"/>
                <a:gd name="T59" fmla="*/ 0 h 137"/>
                <a:gd name="T60" fmla="*/ 0 w 88"/>
                <a:gd name="T61" fmla="*/ 0 h 137"/>
                <a:gd name="T62" fmla="*/ 0 w 88"/>
                <a:gd name="T63" fmla="*/ 0 h 137"/>
                <a:gd name="T64" fmla="*/ 0 w 88"/>
                <a:gd name="T65" fmla="*/ 0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37"/>
                <a:gd name="T101" fmla="*/ 88 w 88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37">
                  <a:moveTo>
                    <a:pt x="58" y="1"/>
                  </a:moveTo>
                  <a:lnTo>
                    <a:pt x="65" y="4"/>
                  </a:lnTo>
                  <a:lnTo>
                    <a:pt x="73" y="9"/>
                  </a:lnTo>
                  <a:lnTo>
                    <a:pt x="79" y="17"/>
                  </a:lnTo>
                  <a:lnTo>
                    <a:pt x="84" y="27"/>
                  </a:lnTo>
                  <a:lnTo>
                    <a:pt x="87" y="37"/>
                  </a:lnTo>
                  <a:lnTo>
                    <a:pt x="88" y="50"/>
                  </a:lnTo>
                  <a:lnTo>
                    <a:pt x="88" y="63"/>
                  </a:lnTo>
                  <a:lnTo>
                    <a:pt x="88" y="77"/>
                  </a:lnTo>
                  <a:lnTo>
                    <a:pt x="83" y="89"/>
                  </a:lnTo>
                  <a:lnTo>
                    <a:pt x="79" y="102"/>
                  </a:lnTo>
                  <a:lnTo>
                    <a:pt x="73" y="112"/>
                  </a:lnTo>
                  <a:lnTo>
                    <a:pt x="66" y="122"/>
                  </a:lnTo>
                  <a:lnTo>
                    <a:pt x="57" y="129"/>
                  </a:lnTo>
                  <a:lnTo>
                    <a:pt x="49" y="134"/>
                  </a:lnTo>
                  <a:lnTo>
                    <a:pt x="40" y="137"/>
                  </a:lnTo>
                  <a:lnTo>
                    <a:pt x="33" y="137"/>
                  </a:lnTo>
                  <a:lnTo>
                    <a:pt x="22" y="133"/>
                  </a:lnTo>
                  <a:lnTo>
                    <a:pt x="16" y="128"/>
                  </a:lnTo>
                  <a:lnTo>
                    <a:pt x="9" y="119"/>
                  </a:lnTo>
                  <a:lnTo>
                    <a:pt x="5" y="111"/>
                  </a:lnTo>
                  <a:lnTo>
                    <a:pt x="2" y="99"/>
                  </a:lnTo>
                  <a:lnTo>
                    <a:pt x="0" y="88"/>
                  </a:lnTo>
                  <a:lnTo>
                    <a:pt x="0" y="75"/>
                  </a:lnTo>
                  <a:lnTo>
                    <a:pt x="3" y="62"/>
                  </a:lnTo>
                  <a:lnTo>
                    <a:pt x="5" y="46"/>
                  </a:lnTo>
                  <a:lnTo>
                    <a:pt x="9" y="35"/>
                  </a:lnTo>
                  <a:lnTo>
                    <a:pt x="16" y="23"/>
                  </a:lnTo>
                  <a:lnTo>
                    <a:pt x="24" y="15"/>
                  </a:lnTo>
                  <a:lnTo>
                    <a:pt x="31" y="6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5" name="Freeform 57"/>
            <p:cNvSpPr>
              <a:spLocks/>
            </p:cNvSpPr>
            <p:nvPr/>
          </p:nvSpPr>
          <p:spPr bwMode="auto">
            <a:xfrm>
              <a:off x="2601" y="1372"/>
              <a:ext cx="108" cy="165"/>
            </a:xfrm>
            <a:custGeom>
              <a:avLst/>
              <a:gdLst>
                <a:gd name="T0" fmla="*/ 0 w 686"/>
                <a:gd name="T1" fmla="*/ 0 h 1261"/>
                <a:gd name="T2" fmla="*/ 0 w 686"/>
                <a:gd name="T3" fmla="*/ 0 h 1261"/>
                <a:gd name="T4" fmla="*/ 0 w 686"/>
                <a:gd name="T5" fmla="*/ 0 h 1261"/>
                <a:gd name="T6" fmla="*/ 0 w 686"/>
                <a:gd name="T7" fmla="*/ 0 h 1261"/>
                <a:gd name="T8" fmla="*/ 0 w 686"/>
                <a:gd name="T9" fmla="*/ 0 h 1261"/>
                <a:gd name="T10" fmla="*/ 0 w 686"/>
                <a:gd name="T11" fmla="*/ 0 h 1261"/>
                <a:gd name="T12" fmla="*/ 0 w 686"/>
                <a:gd name="T13" fmla="*/ 0 h 1261"/>
                <a:gd name="T14" fmla="*/ 0 w 686"/>
                <a:gd name="T15" fmla="*/ 0 h 1261"/>
                <a:gd name="T16" fmla="*/ 0 w 686"/>
                <a:gd name="T17" fmla="*/ 0 h 1261"/>
                <a:gd name="T18" fmla="*/ 0 w 686"/>
                <a:gd name="T19" fmla="*/ 0 h 1261"/>
                <a:gd name="T20" fmla="*/ 0 w 686"/>
                <a:gd name="T21" fmla="*/ 0 h 1261"/>
                <a:gd name="T22" fmla="*/ 0 w 686"/>
                <a:gd name="T23" fmla="*/ 0 h 1261"/>
                <a:gd name="T24" fmla="*/ 0 w 686"/>
                <a:gd name="T25" fmla="*/ 0 h 1261"/>
                <a:gd name="T26" fmla="*/ 0 w 686"/>
                <a:gd name="T27" fmla="*/ 0 h 1261"/>
                <a:gd name="T28" fmla="*/ 0 w 686"/>
                <a:gd name="T29" fmla="*/ 0 h 1261"/>
                <a:gd name="T30" fmla="*/ 0 w 686"/>
                <a:gd name="T31" fmla="*/ 0 h 12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6"/>
                <a:gd name="T49" fmla="*/ 0 h 1261"/>
                <a:gd name="T50" fmla="*/ 686 w 686"/>
                <a:gd name="T51" fmla="*/ 1261 h 12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6" h="1261">
                  <a:moveTo>
                    <a:pt x="686" y="245"/>
                  </a:moveTo>
                  <a:lnTo>
                    <a:pt x="0" y="0"/>
                  </a:lnTo>
                  <a:lnTo>
                    <a:pt x="532" y="307"/>
                  </a:lnTo>
                  <a:lnTo>
                    <a:pt x="52" y="195"/>
                  </a:lnTo>
                  <a:lnTo>
                    <a:pt x="491" y="452"/>
                  </a:lnTo>
                  <a:lnTo>
                    <a:pt x="82" y="359"/>
                  </a:lnTo>
                  <a:lnTo>
                    <a:pt x="482" y="626"/>
                  </a:lnTo>
                  <a:lnTo>
                    <a:pt x="122" y="533"/>
                  </a:lnTo>
                  <a:lnTo>
                    <a:pt x="451" y="780"/>
                  </a:lnTo>
                  <a:lnTo>
                    <a:pt x="133" y="687"/>
                  </a:lnTo>
                  <a:lnTo>
                    <a:pt x="451" y="922"/>
                  </a:lnTo>
                  <a:lnTo>
                    <a:pt x="175" y="852"/>
                  </a:lnTo>
                  <a:lnTo>
                    <a:pt x="420" y="1015"/>
                  </a:lnTo>
                  <a:lnTo>
                    <a:pt x="206" y="994"/>
                  </a:lnTo>
                  <a:lnTo>
                    <a:pt x="677" y="1261"/>
                  </a:lnTo>
                  <a:lnTo>
                    <a:pt x="686" y="245"/>
                  </a:lnTo>
                  <a:close/>
                </a:path>
              </a:pathLst>
            </a:custGeom>
            <a:solidFill>
              <a:srgbClr val="9E8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6" name="Freeform 58"/>
            <p:cNvSpPr>
              <a:spLocks/>
            </p:cNvSpPr>
            <p:nvPr/>
          </p:nvSpPr>
          <p:spPr bwMode="auto">
            <a:xfrm>
              <a:off x="2635" y="1318"/>
              <a:ext cx="213" cy="58"/>
            </a:xfrm>
            <a:custGeom>
              <a:avLst/>
              <a:gdLst>
                <a:gd name="T0" fmla="*/ 0 w 1342"/>
                <a:gd name="T1" fmla="*/ 0 h 451"/>
                <a:gd name="T2" fmla="*/ 0 w 1342"/>
                <a:gd name="T3" fmla="*/ 0 h 451"/>
                <a:gd name="T4" fmla="*/ 0 w 1342"/>
                <a:gd name="T5" fmla="*/ 0 h 451"/>
                <a:gd name="T6" fmla="*/ 0 w 1342"/>
                <a:gd name="T7" fmla="*/ 0 h 451"/>
                <a:gd name="T8" fmla="*/ 0 w 1342"/>
                <a:gd name="T9" fmla="*/ 0 h 451"/>
                <a:gd name="T10" fmla="*/ 0 w 1342"/>
                <a:gd name="T11" fmla="*/ 0 h 451"/>
                <a:gd name="T12" fmla="*/ 0 w 1342"/>
                <a:gd name="T13" fmla="*/ 0 h 451"/>
                <a:gd name="T14" fmla="*/ 0 w 1342"/>
                <a:gd name="T15" fmla="*/ 0 h 451"/>
                <a:gd name="T16" fmla="*/ 0 w 1342"/>
                <a:gd name="T17" fmla="*/ 0 h 451"/>
                <a:gd name="T18" fmla="*/ 0 w 1342"/>
                <a:gd name="T19" fmla="*/ 0 h 4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2"/>
                <a:gd name="T31" fmla="*/ 0 h 451"/>
                <a:gd name="T32" fmla="*/ 1342 w 1342"/>
                <a:gd name="T33" fmla="*/ 451 h 4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2" h="451">
                  <a:moveTo>
                    <a:pt x="0" y="257"/>
                  </a:moveTo>
                  <a:lnTo>
                    <a:pt x="1137" y="0"/>
                  </a:lnTo>
                  <a:lnTo>
                    <a:pt x="379" y="236"/>
                  </a:lnTo>
                  <a:lnTo>
                    <a:pt x="1168" y="71"/>
                  </a:lnTo>
                  <a:lnTo>
                    <a:pt x="513" y="286"/>
                  </a:lnTo>
                  <a:lnTo>
                    <a:pt x="1261" y="103"/>
                  </a:lnTo>
                  <a:lnTo>
                    <a:pt x="645" y="348"/>
                  </a:lnTo>
                  <a:lnTo>
                    <a:pt x="1342" y="184"/>
                  </a:lnTo>
                  <a:lnTo>
                    <a:pt x="604" y="451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8FF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47" name="Freeform 59"/>
            <p:cNvSpPr>
              <a:spLocks/>
            </p:cNvSpPr>
            <p:nvPr/>
          </p:nvSpPr>
          <p:spPr bwMode="auto">
            <a:xfrm>
              <a:off x="2737" y="1324"/>
              <a:ext cx="230" cy="220"/>
            </a:xfrm>
            <a:custGeom>
              <a:avLst/>
              <a:gdLst>
                <a:gd name="T0" fmla="*/ 0 w 1455"/>
                <a:gd name="T1" fmla="*/ 0 h 1685"/>
                <a:gd name="T2" fmla="*/ 0 w 1455"/>
                <a:gd name="T3" fmla="*/ 0 h 1685"/>
                <a:gd name="T4" fmla="*/ 0 w 1455"/>
                <a:gd name="T5" fmla="*/ 0 h 1685"/>
                <a:gd name="T6" fmla="*/ 0 w 1455"/>
                <a:gd name="T7" fmla="*/ 0 h 1685"/>
                <a:gd name="T8" fmla="*/ 0 w 1455"/>
                <a:gd name="T9" fmla="*/ 0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5"/>
                <a:gd name="T16" fmla="*/ 0 h 1685"/>
                <a:gd name="T17" fmla="*/ 1455 w 1455"/>
                <a:gd name="T18" fmla="*/ 1685 h 1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5" h="1685">
                  <a:moveTo>
                    <a:pt x="0" y="1685"/>
                  </a:moveTo>
                  <a:lnTo>
                    <a:pt x="60" y="549"/>
                  </a:lnTo>
                  <a:lnTo>
                    <a:pt x="1455" y="0"/>
                  </a:lnTo>
                  <a:lnTo>
                    <a:pt x="1356" y="917"/>
                  </a:lnTo>
                  <a:lnTo>
                    <a:pt x="0" y="1685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4105" name="Picture 60" descr="chztfzup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6613" y="4108450"/>
            <a:ext cx="59055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Line 61"/>
          <p:cNvSpPr>
            <a:spLocks noChangeShapeType="1"/>
          </p:cNvSpPr>
          <p:nvPr/>
        </p:nvSpPr>
        <p:spPr bwMode="auto">
          <a:xfrm>
            <a:off x="4865688" y="4613275"/>
            <a:ext cx="233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7833" name="Cloud"/>
          <p:cNvSpPr>
            <a:spLocks noChangeAspect="1" noEditPoints="1" noChangeArrowheads="1"/>
          </p:cNvSpPr>
          <p:nvPr/>
        </p:nvSpPr>
        <p:spPr bwMode="auto">
          <a:xfrm>
            <a:off x="5307013" y="4149725"/>
            <a:ext cx="1263650" cy="846138"/>
          </a:xfrm>
          <a:custGeom>
            <a:avLst/>
            <a:gdLst>
              <a:gd name="T0" fmla="*/ 229329 w 21600"/>
              <a:gd name="T1" fmla="*/ 16572905 h 21600"/>
              <a:gd name="T2" fmla="*/ 36963225 w 21600"/>
              <a:gd name="T3" fmla="*/ 33110516 h 21600"/>
              <a:gd name="T4" fmla="*/ 73864847 w 21600"/>
              <a:gd name="T5" fmla="*/ 16572905 h 21600"/>
              <a:gd name="T6" fmla="*/ 36963225 w 21600"/>
              <a:gd name="T7" fmla="*/ 18951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8" name="Text Box 63"/>
          <p:cNvSpPr txBox="1">
            <a:spLocks noChangeArrowheads="1"/>
          </p:cNvSpPr>
          <p:nvPr/>
        </p:nvSpPr>
        <p:spPr bwMode="auto">
          <a:xfrm>
            <a:off x="5457825" y="4240213"/>
            <a:ext cx="895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109" name="Rectangle 64"/>
          <p:cNvSpPr>
            <a:spLocks noChangeArrowheads="1"/>
          </p:cNvSpPr>
          <p:nvPr/>
        </p:nvSpPr>
        <p:spPr bwMode="auto">
          <a:xfrm>
            <a:off x="1524000" y="5067300"/>
            <a:ext cx="5937250" cy="666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65"/>
          <p:cNvSpPr txBox="1">
            <a:spLocks noChangeArrowheads="1"/>
          </p:cNvSpPr>
          <p:nvPr/>
        </p:nvSpPr>
        <p:spPr bwMode="auto">
          <a:xfrm>
            <a:off x="3957638" y="50736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EAP TLS</a:t>
            </a:r>
          </a:p>
        </p:txBody>
      </p:sp>
      <p:sp>
        <p:nvSpPr>
          <p:cNvPr id="4111" name="Line 66"/>
          <p:cNvSpPr>
            <a:spLocks noChangeShapeType="1"/>
          </p:cNvSpPr>
          <p:nvPr/>
        </p:nvSpPr>
        <p:spPr bwMode="auto">
          <a:xfrm>
            <a:off x="1538288" y="5400675"/>
            <a:ext cx="592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12" name="Text Box 67"/>
          <p:cNvSpPr txBox="1">
            <a:spLocks noChangeArrowheads="1"/>
          </p:cNvSpPr>
          <p:nvPr/>
        </p:nvSpPr>
        <p:spPr bwMode="auto">
          <a:xfrm>
            <a:off x="4168775" y="53832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EAP </a:t>
            </a:r>
          </a:p>
        </p:txBody>
      </p:sp>
      <p:sp>
        <p:nvSpPr>
          <p:cNvPr id="4113" name="Text Box 68"/>
          <p:cNvSpPr txBox="1">
            <a:spLocks noChangeArrowheads="1"/>
          </p:cNvSpPr>
          <p:nvPr/>
        </p:nvSpPr>
        <p:spPr bwMode="auto">
          <a:xfrm>
            <a:off x="1665288" y="5737225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EAP over LAN (EAPoL) </a:t>
            </a:r>
          </a:p>
        </p:txBody>
      </p:sp>
      <p:sp>
        <p:nvSpPr>
          <p:cNvPr id="4114" name="Text Box 69"/>
          <p:cNvSpPr txBox="1">
            <a:spLocks noChangeArrowheads="1"/>
          </p:cNvSpPr>
          <p:nvPr/>
        </p:nvSpPr>
        <p:spPr bwMode="auto">
          <a:xfrm>
            <a:off x="2179638" y="606742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IEEE 802.11 </a:t>
            </a:r>
          </a:p>
        </p:txBody>
      </p:sp>
      <p:sp>
        <p:nvSpPr>
          <p:cNvPr id="4115" name="Text Box 70"/>
          <p:cNvSpPr txBox="1">
            <a:spLocks noChangeArrowheads="1"/>
          </p:cNvSpPr>
          <p:nvPr/>
        </p:nvSpPr>
        <p:spPr bwMode="auto">
          <a:xfrm>
            <a:off x="5351463" y="5724525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RADIUS</a:t>
            </a:r>
          </a:p>
        </p:txBody>
      </p:sp>
      <p:sp>
        <p:nvSpPr>
          <p:cNvPr id="4116" name="Text Box 71"/>
          <p:cNvSpPr txBox="1">
            <a:spLocks noChangeArrowheads="1"/>
          </p:cNvSpPr>
          <p:nvPr/>
        </p:nvSpPr>
        <p:spPr bwMode="auto">
          <a:xfrm>
            <a:off x="5430838" y="60785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UDP/IP</a:t>
            </a:r>
          </a:p>
        </p:txBody>
      </p:sp>
      <p:sp>
        <p:nvSpPr>
          <p:cNvPr id="4117" name="Rectangle 7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337550" cy="1143000"/>
          </a:xfrm>
          <a:noFill/>
        </p:spPr>
        <p:txBody>
          <a:bodyPr/>
          <a:lstStyle/>
          <a:p>
            <a:r>
              <a:rPr lang="en-US" sz="3600" smtClean="0"/>
              <a:t>EAP: </a:t>
            </a:r>
            <a:r>
              <a:rPr lang="en-US" sz="3200" smtClean="0"/>
              <a:t>extensible authentication protocol</a:t>
            </a:r>
          </a:p>
        </p:txBody>
      </p:sp>
      <p:sp>
        <p:nvSpPr>
          <p:cNvPr id="4118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563563" y="1295400"/>
            <a:ext cx="8259762" cy="2730500"/>
          </a:xfrm>
        </p:spPr>
        <p:txBody>
          <a:bodyPr/>
          <a:lstStyle/>
          <a:p>
            <a:pPr>
              <a:buFont typeface="Times New Roman" pitchFamily="16" charset="0"/>
              <a:buNone/>
            </a:pPr>
            <a:r>
              <a:rPr lang="en-US" sz="2700" smtClean="0"/>
              <a:t>EAP: </a:t>
            </a:r>
            <a:r>
              <a:rPr lang="el-GR" sz="2700" smtClean="0"/>
              <a:t>πρωτόκολλο πιστοποίησης ταυτότητας μεταξύ υπολογιστή υπηρεσίας και διακομιστή αυθεντικοποίησης </a:t>
            </a:r>
          </a:p>
          <a:p>
            <a:pPr>
              <a:buFont typeface="Times New Roman" pitchFamily="16" charset="0"/>
              <a:buNone/>
            </a:pPr>
            <a:r>
              <a:rPr lang="el-GR" sz="2700" smtClean="0"/>
              <a:t>Το </a:t>
            </a:r>
            <a:r>
              <a:rPr lang="en-US" sz="2700" smtClean="0"/>
              <a:t>EAP </a:t>
            </a:r>
            <a:r>
              <a:rPr lang="el-GR" sz="2700" smtClean="0"/>
              <a:t>κάνει χρήση χωριστών συνδέσεων</a:t>
            </a:r>
            <a:endParaRPr lang="en-US" sz="2700" smtClean="0"/>
          </a:p>
          <a:p>
            <a:pPr lvl="1">
              <a:buFont typeface="Times New Roman" pitchFamily="16" charset="0"/>
              <a:buNone/>
            </a:pPr>
            <a:r>
              <a:rPr lang="el-GR" sz="2200" smtClean="0"/>
              <a:t>Υπολογιστής υπηρεσίας-προς</a:t>
            </a:r>
            <a:r>
              <a:rPr lang="en-US" sz="2200" smtClean="0"/>
              <a:t>-AP (EAP over LAN)</a:t>
            </a:r>
          </a:p>
          <a:p>
            <a:pPr lvl="1">
              <a:buFont typeface="Times New Roman" pitchFamily="16" charset="0"/>
              <a:buNone/>
            </a:pPr>
            <a:r>
              <a:rPr lang="en-US" sz="2200" smtClean="0"/>
              <a:t>AP </a:t>
            </a:r>
            <a:r>
              <a:rPr lang="el-GR" sz="2200" smtClean="0"/>
              <a:t>προς</a:t>
            </a:r>
            <a:r>
              <a:rPr lang="en-US" sz="2200" smtClean="0"/>
              <a:t> </a:t>
            </a:r>
            <a:r>
              <a:rPr lang="el-GR" sz="2200" smtClean="0"/>
              <a:t>διακομιστή αυθεντικοποίησης</a:t>
            </a:r>
            <a:r>
              <a:rPr lang="en-US" sz="2200" smtClean="0"/>
              <a:t>(RADIUS over UDP)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/>
              <a:t>Ασφάλεια Δικτύων</a:t>
            </a:r>
            <a:endParaRPr lang="en-US" smtClean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Τι είναι η ασφ</a:t>
            </a:r>
            <a:r>
              <a:rPr lang="el-GR" smtClean="0">
                <a:solidFill>
                  <a:schemeClr val="tx1"/>
                </a:solidFill>
              </a:rPr>
              <a:t>ά</a:t>
            </a:r>
            <a:r>
              <a:rPr lang="en-US" smtClean="0">
                <a:solidFill>
                  <a:schemeClr val="tx1"/>
                </a:solidFill>
              </a:rPr>
              <a:t>λεια δικτύων;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Αρχές κρυπτογραφίας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</a:t>
            </a:r>
            <a:r>
              <a:rPr lang="el-GR" smtClean="0">
                <a:solidFill>
                  <a:schemeClr val="tx1"/>
                </a:solidFill>
              </a:rPr>
              <a:t>κεραιότητα μηνύματος</a:t>
            </a:r>
            <a:endParaRPr lang="en-US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Αυθεντικοποίηση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chemeClr val="tx1"/>
                </a:solidFill>
              </a:rPr>
              <a:t>Διασφαλίζοντας το </a:t>
            </a:r>
            <a:r>
              <a:rPr lang="en-US" smtClean="0">
                <a:solidFill>
                  <a:schemeClr val="tx1"/>
                </a:solidFill>
              </a:rPr>
              <a:t>e-mail</a:t>
            </a:r>
            <a:endParaRPr lang="el-GR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chemeClr val="tx1"/>
                </a:solidFill>
              </a:rPr>
              <a:t>Διασφαλίζοντας συνδέσεις </a:t>
            </a:r>
            <a:r>
              <a:rPr lang="en-US" smtClean="0">
                <a:solidFill>
                  <a:schemeClr val="tx1"/>
                </a:solidFill>
              </a:rPr>
              <a:t>TCP: SSL</a:t>
            </a:r>
            <a:endParaRPr lang="el-GR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>
                <a:solidFill>
                  <a:schemeClr val="tx1"/>
                </a:solidFill>
              </a:rPr>
              <a:t>Ασφάλεια επιπέδου δικτύου</a:t>
            </a:r>
            <a:r>
              <a:rPr lang="en-US" smtClean="0">
                <a:solidFill>
                  <a:schemeClr val="tx1"/>
                </a:solidFill>
              </a:rPr>
              <a:t>: IPsec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ασύρματα τοπικά δίκτυα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rgbClr val="FF0000"/>
                </a:solidFill>
              </a:rPr>
              <a:t>Firewalls </a:t>
            </a:r>
            <a:r>
              <a:rPr lang="el-GR" smtClean="0">
                <a:solidFill>
                  <a:srgbClr val="FF0000"/>
                </a:solidFill>
              </a:rPr>
              <a:t>και </a:t>
            </a:r>
            <a:r>
              <a:rPr lang="en-US" smtClean="0">
                <a:solidFill>
                  <a:srgbClr val="FF0000"/>
                </a:solidFill>
              </a:rPr>
              <a:t>IDS</a:t>
            </a:r>
          </a:p>
          <a:p>
            <a:pPr marL="341313" indent="-341313">
              <a:buSzPct val="69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/>
        </p:nvSpPr>
        <p:spPr bwMode="auto">
          <a:xfrm>
            <a:off x="496888" y="1692275"/>
            <a:ext cx="7110412" cy="1450975"/>
          </a:xfrm>
          <a:prstGeom prst="rect">
            <a:avLst/>
          </a:prstGeom>
          <a:solidFill>
            <a:srgbClr val="FFFFFF"/>
          </a:solidFill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Firewalls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555625" y="1643063"/>
            <a:ext cx="6981825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  <a:latin typeface="Comic Sans MS" pitchFamily="64" charset="0"/>
              </a:rPr>
              <a:t>Απομονώνει το εσωτερικό δίκτυο ενός υπολογιστή από το διαδίκτυο, επιτρέποντας σε ορισμένα πακέτα να περνούν και μπλοκάροντας τα άλλα πακέτα.</a:t>
            </a:r>
            <a:endParaRPr lang="en-US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90118" name="Group 5"/>
          <p:cNvGrpSpPr>
            <a:grpSpLocks/>
          </p:cNvGrpSpPr>
          <p:nvPr/>
        </p:nvGrpSpPr>
        <p:grpSpPr bwMode="auto">
          <a:xfrm>
            <a:off x="565150" y="1296988"/>
            <a:ext cx="1265238" cy="458787"/>
            <a:chOff x="356" y="817"/>
            <a:chExt cx="797" cy="289"/>
          </a:xfrm>
        </p:grpSpPr>
        <p:sp>
          <p:nvSpPr>
            <p:cNvPr id="90467" name="Rectangle 6"/>
            <p:cNvSpPr>
              <a:spLocks noChangeArrowheads="1"/>
            </p:cNvSpPr>
            <p:nvPr/>
          </p:nvSpPr>
          <p:spPr bwMode="auto">
            <a:xfrm>
              <a:off x="429" y="854"/>
              <a:ext cx="636" cy="23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68" name="Text Box 7"/>
            <p:cNvSpPr txBox="1">
              <a:spLocks noChangeArrowheads="1"/>
            </p:cNvSpPr>
            <p:nvPr/>
          </p:nvSpPr>
          <p:spPr bwMode="auto">
            <a:xfrm>
              <a:off x="356" y="817"/>
              <a:ext cx="798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0000"/>
                  </a:solidFill>
                  <a:latin typeface="Comic Sans MS" pitchFamily="64" charset="0"/>
                </a:rPr>
                <a:t>firewall</a:t>
              </a:r>
            </a:p>
          </p:txBody>
        </p:sp>
      </p:grp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0" y="18907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0120" name="AutoShape 9"/>
          <p:cNvSpPr>
            <a:spLocks noChangeArrowheads="1"/>
          </p:cNvSpPr>
          <p:nvPr/>
        </p:nvSpPr>
        <p:spPr bwMode="auto">
          <a:xfrm>
            <a:off x="1697038" y="3286125"/>
            <a:ext cx="5200650" cy="2909888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910388" y="5880100"/>
            <a:ext cx="4762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0122" name="Freeform 11"/>
          <p:cNvSpPr>
            <a:spLocks noChangeArrowheads="1"/>
          </p:cNvSpPr>
          <p:nvPr/>
        </p:nvSpPr>
        <p:spPr bwMode="auto">
          <a:xfrm>
            <a:off x="4092575" y="4703763"/>
            <a:ext cx="219075" cy="1012825"/>
          </a:xfrm>
          <a:custGeom>
            <a:avLst/>
            <a:gdLst>
              <a:gd name="T0" fmla="*/ 0 w 138"/>
              <a:gd name="T1" fmla="*/ 2147483647 h 638"/>
              <a:gd name="T2" fmla="*/ 2147483647 w 138"/>
              <a:gd name="T3" fmla="*/ 2147483647 h 638"/>
              <a:gd name="T4" fmla="*/ 2147483647 w 138"/>
              <a:gd name="T5" fmla="*/ 2147483647 h 638"/>
              <a:gd name="T6" fmla="*/ 2147483647 w 138"/>
              <a:gd name="T7" fmla="*/ 2147483647 h 638"/>
              <a:gd name="T8" fmla="*/ 0 w 138"/>
              <a:gd name="T9" fmla="*/ 0 h 638"/>
              <a:gd name="T10" fmla="*/ 0 w 138"/>
              <a:gd name="T11" fmla="*/ 2147483647 h 6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"/>
              <a:gd name="T19" fmla="*/ 0 h 638"/>
              <a:gd name="T20" fmla="*/ 138 w 138"/>
              <a:gd name="T21" fmla="*/ 638 h 6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" h="638">
                <a:moveTo>
                  <a:pt x="0" y="485"/>
                </a:moveTo>
                <a:lnTo>
                  <a:pt x="138" y="638"/>
                </a:lnTo>
                <a:lnTo>
                  <a:pt x="138" y="77"/>
                </a:lnTo>
                <a:lnTo>
                  <a:pt x="116" y="49"/>
                </a:lnTo>
                <a:lnTo>
                  <a:pt x="0" y="0"/>
                </a:lnTo>
                <a:lnTo>
                  <a:pt x="0" y="485"/>
                </a:ln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2882900" y="3454400"/>
            <a:ext cx="4763" cy="1873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3616325" y="5730875"/>
            <a:ext cx="1449388" cy="3317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665663" y="5792788"/>
            <a:ext cx="4762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5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90126" name="Group 15"/>
          <p:cNvGrpSpPr>
            <a:grpSpLocks/>
          </p:cNvGrpSpPr>
          <p:nvPr/>
        </p:nvGrpSpPr>
        <p:grpSpPr bwMode="auto">
          <a:xfrm>
            <a:off x="1730375" y="3529013"/>
            <a:ext cx="5116513" cy="2543175"/>
            <a:chOff x="1090" y="2000"/>
            <a:chExt cx="3223" cy="1602"/>
          </a:xfrm>
        </p:grpSpPr>
        <p:sp>
          <p:nvSpPr>
            <p:cNvPr id="90128" name="Freeform 16"/>
            <p:cNvSpPr>
              <a:spLocks noChangeArrowheads="1"/>
            </p:cNvSpPr>
            <p:nvPr/>
          </p:nvSpPr>
          <p:spPr bwMode="auto">
            <a:xfrm>
              <a:off x="1090" y="2000"/>
              <a:ext cx="1672" cy="977"/>
            </a:xfrm>
            <a:custGeom>
              <a:avLst/>
              <a:gdLst>
                <a:gd name="T0" fmla="*/ 77 w 1672"/>
                <a:gd name="T1" fmla="*/ 3 h 977"/>
                <a:gd name="T2" fmla="*/ 127 w 1672"/>
                <a:gd name="T3" fmla="*/ 1 h 977"/>
                <a:gd name="T4" fmla="*/ 187 w 1672"/>
                <a:gd name="T5" fmla="*/ 17 h 977"/>
                <a:gd name="T6" fmla="*/ 281 w 1672"/>
                <a:gd name="T7" fmla="*/ 54 h 977"/>
                <a:gd name="T8" fmla="*/ 380 w 1672"/>
                <a:gd name="T9" fmla="*/ 90 h 977"/>
                <a:gd name="T10" fmla="*/ 451 w 1672"/>
                <a:gd name="T11" fmla="*/ 104 h 977"/>
                <a:gd name="T12" fmla="*/ 518 w 1672"/>
                <a:gd name="T13" fmla="*/ 104 h 977"/>
                <a:gd name="T14" fmla="*/ 641 w 1672"/>
                <a:gd name="T15" fmla="*/ 90 h 977"/>
                <a:gd name="T16" fmla="*/ 774 w 1672"/>
                <a:gd name="T17" fmla="*/ 76 h 977"/>
                <a:gd name="T18" fmla="*/ 853 w 1672"/>
                <a:gd name="T19" fmla="*/ 76 h 977"/>
                <a:gd name="T20" fmla="*/ 942 w 1672"/>
                <a:gd name="T21" fmla="*/ 88 h 977"/>
                <a:gd name="T22" fmla="*/ 1046 w 1672"/>
                <a:gd name="T23" fmla="*/ 106 h 977"/>
                <a:gd name="T24" fmla="*/ 1190 w 1672"/>
                <a:gd name="T25" fmla="*/ 134 h 977"/>
                <a:gd name="T26" fmla="*/ 1361 w 1672"/>
                <a:gd name="T27" fmla="*/ 180 h 977"/>
                <a:gd name="T28" fmla="*/ 1471 w 1672"/>
                <a:gd name="T29" fmla="*/ 220 h 977"/>
                <a:gd name="T30" fmla="*/ 1543 w 1672"/>
                <a:gd name="T31" fmla="*/ 258 h 977"/>
                <a:gd name="T32" fmla="*/ 1579 w 1672"/>
                <a:gd name="T33" fmla="*/ 284 h 977"/>
                <a:gd name="T34" fmla="*/ 1616 w 1672"/>
                <a:gd name="T35" fmla="*/ 326 h 977"/>
                <a:gd name="T36" fmla="*/ 1651 w 1672"/>
                <a:gd name="T37" fmla="*/ 403 h 977"/>
                <a:gd name="T38" fmla="*/ 1669 w 1672"/>
                <a:gd name="T39" fmla="*/ 493 h 977"/>
                <a:gd name="T40" fmla="*/ 1671 w 1672"/>
                <a:gd name="T41" fmla="*/ 588 h 977"/>
                <a:gd name="T42" fmla="*/ 1660 w 1672"/>
                <a:gd name="T43" fmla="*/ 680 h 977"/>
                <a:gd name="T44" fmla="*/ 1637 w 1672"/>
                <a:gd name="T45" fmla="*/ 762 h 977"/>
                <a:gd name="T46" fmla="*/ 1607 w 1672"/>
                <a:gd name="T47" fmla="*/ 825 h 977"/>
                <a:gd name="T48" fmla="*/ 1564 w 1672"/>
                <a:gd name="T49" fmla="*/ 867 h 977"/>
                <a:gd name="T50" fmla="*/ 1506 w 1672"/>
                <a:gd name="T51" fmla="*/ 895 h 977"/>
                <a:gd name="T52" fmla="*/ 1436 w 1672"/>
                <a:gd name="T53" fmla="*/ 912 h 977"/>
                <a:gd name="T54" fmla="*/ 1293 w 1672"/>
                <a:gd name="T55" fmla="*/ 930 h 977"/>
                <a:gd name="T56" fmla="*/ 1146 w 1672"/>
                <a:gd name="T57" fmla="*/ 946 h 977"/>
                <a:gd name="T58" fmla="*/ 1059 w 1672"/>
                <a:gd name="T59" fmla="*/ 956 h 977"/>
                <a:gd name="T60" fmla="*/ 907 w 1672"/>
                <a:gd name="T61" fmla="*/ 969 h 977"/>
                <a:gd name="T62" fmla="*/ 754 w 1672"/>
                <a:gd name="T63" fmla="*/ 974 h 977"/>
                <a:gd name="T64" fmla="*/ 668 w 1672"/>
                <a:gd name="T65" fmla="*/ 977 h 977"/>
                <a:gd name="T66" fmla="*/ 593 w 1672"/>
                <a:gd name="T67" fmla="*/ 977 h 977"/>
                <a:gd name="T68" fmla="*/ 532 w 1672"/>
                <a:gd name="T69" fmla="*/ 974 h 977"/>
                <a:gd name="T70" fmla="*/ 483 w 1672"/>
                <a:gd name="T71" fmla="*/ 971 h 977"/>
                <a:gd name="T72" fmla="*/ 417 w 1672"/>
                <a:gd name="T73" fmla="*/ 960 h 977"/>
                <a:gd name="T74" fmla="*/ 326 w 1672"/>
                <a:gd name="T75" fmla="*/ 937 h 977"/>
                <a:gd name="T76" fmla="*/ 236 w 1672"/>
                <a:gd name="T77" fmla="*/ 914 h 977"/>
                <a:gd name="T78" fmla="*/ 142 w 1672"/>
                <a:gd name="T79" fmla="*/ 886 h 977"/>
                <a:gd name="T80" fmla="*/ 78 w 1672"/>
                <a:gd name="T81" fmla="*/ 852 h 977"/>
                <a:gd name="T82" fmla="*/ 47 w 1672"/>
                <a:gd name="T83" fmla="*/ 822 h 977"/>
                <a:gd name="T84" fmla="*/ 26 w 1672"/>
                <a:gd name="T85" fmla="*/ 786 h 977"/>
                <a:gd name="T86" fmla="*/ 7 w 1672"/>
                <a:gd name="T87" fmla="*/ 716 h 977"/>
                <a:gd name="T88" fmla="*/ 0 w 1672"/>
                <a:gd name="T89" fmla="*/ 611 h 977"/>
                <a:gd name="T90" fmla="*/ 2 w 1672"/>
                <a:gd name="T91" fmla="*/ 491 h 977"/>
                <a:gd name="T92" fmla="*/ 1 w 1672"/>
                <a:gd name="T93" fmla="*/ 418 h 977"/>
                <a:gd name="T94" fmla="*/ 0 w 1672"/>
                <a:gd name="T95" fmla="*/ 333 h 977"/>
                <a:gd name="T96" fmla="*/ 2 w 1672"/>
                <a:gd name="T97" fmla="*/ 189 h 977"/>
                <a:gd name="T98" fmla="*/ 12 w 1672"/>
                <a:gd name="T99" fmla="*/ 110 h 977"/>
                <a:gd name="T100" fmla="*/ 29 w 1672"/>
                <a:gd name="T101" fmla="*/ 48 h 977"/>
                <a:gd name="T102" fmla="*/ 47 w 1672"/>
                <a:gd name="T103" fmla="*/ 22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29" name="Freeform 17"/>
            <p:cNvSpPr>
              <a:spLocks noChangeArrowheads="1"/>
            </p:cNvSpPr>
            <p:nvPr/>
          </p:nvSpPr>
          <p:spPr bwMode="auto">
            <a:xfrm>
              <a:off x="1880" y="2877"/>
              <a:ext cx="112" cy="72"/>
            </a:xfrm>
            <a:custGeom>
              <a:avLst/>
              <a:gdLst>
                <a:gd name="T0" fmla="*/ 43 w 112"/>
                <a:gd name="T1" fmla="*/ 0 h 72"/>
                <a:gd name="T2" fmla="*/ 0 w 112"/>
                <a:gd name="T3" fmla="*/ 72 h 72"/>
                <a:gd name="T4" fmla="*/ 69 w 112"/>
                <a:gd name="T5" fmla="*/ 72 h 72"/>
                <a:gd name="T6" fmla="*/ 112 w 112"/>
                <a:gd name="T7" fmla="*/ 0 h 72"/>
                <a:gd name="T8" fmla="*/ 43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30" name="Rectangle 18"/>
            <p:cNvSpPr>
              <a:spLocks noChangeArrowheads="1"/>
            </p:cNvSpPr>
            <p:nvPr/>
          </p:nvSpPr>
          <p:spPr bwMode="auto">
            <a:xfrm>
              <a:off x="1937" y="2644"/>
              <a:ext cx="52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1881" y="2711"/>
              <a:ext cx="71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1881" y="2711"/>
              <a:ext cx="71" cy="236"/>
            </a:xfrm>
            <a:prstGeom prst="rect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33" name="Freeform 21"/>
            <p:cNvSpPr>
              <a:spLocks noChangeArrowheads="1"/>
            </p:cNvSpPr>
            <p:nvPr/>
          </p:nvSpPr>
          <p:spPr bwMode="auto">
            <a:xfrm>
              <a:off x="1880" y="2641"/>
              <a:ext cx="112" cy="72"/>
            </a:xfrm>
            <a:custGeom>
              <a:avLst/>
              <a:gdLst>
                <a:gd name="T0" fmla="*/ 43 w 112"/>
                <a:gd name="T1" fmla="*/ 0 h 72"/>
                <a:gd name="T2" fmla="*/ 0 w 112"/>
                <a:gd name="T3" fmla="*/ 72 h 72"/>
                <a:gd name="T4" fmla="*/ 69 w 112"/>
                <a:gd name="T5" fmla="*/ 72 h 72"/>
                <a:gd name="T6" fmla="*/ 112 w 112"/>
                <a:gd name="T7" fmla="*/ 0 h 72"/>
                <a:gd name="T8" fmla="*/ 43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34" name="Freeform 22"/>
            <p:cNvSpPr>
              <a:spLocks noChangeArrowheads="1"/>
            </p:cNvSpPr>
            <p:nvPr/>
          </p:nvSpPr>
          <p:spPr bwMode="auto">
            <a:xfrm>
              <a:off x="1880" y="2641"/>
              <a:ext cx="112" cy="72"/>
            </a:xfrm>
            <a:custGeom>
              <a:avLst/>
              <a:gdLst>
                <a:gd name="T0" fmla="*/ 43 w 112"/>
                <a:gd name="T1" fmla="*/ 0 h 72"/>
                <a:gd name="T2" fmla="*/ 0 w 112"/>
                <a:gd name="T3" fmla="*/ 72 h 72"/>
                <a:gd name="T4" fmla="*/ 69 w 112"/>
                <a:gd name="T5" fmla="*/ 72 h 72"/>
                <a:gd name="T6" fmla="*/ 112 w 112"/>
                <a:gd name="T7" fmla="*/ 0 h 72"/>
                <a:gd name="T8" fmla="*/ 43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1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35" name="Line 23"/>
            <p:cNvSpPr>
              <a:spLocks noChangeShapeType="1"/>
            </p:cNvSpPr>
            <p:nvPr/>
          </p:nvSpPr>
          <p:spPr bwMode="auto">
            <a:xfrm>
              <a:off x="1992" y="2647"/>
              <a:ext cx="1" cy="230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136" name="Line 24"/>
            <p:cNvSpPr>
              <a:spLocks noChangeShapeType="1"/>
            </p:cNvSpPr>
            <p:nvPr/>
          </p:nvSpPr>
          <p:spPr bwMode="auto">
            <a:xfrm flipH="1">
              <a:off x="1951" y="2877"/>
              <a:ext cx="42" cy="70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137" name="Rectangle 25"/>
            <p:cNvSpPr>
              <a:spLocks noChangeArrowheads="1"/>
            </p:cNvSpPr>
            <p:nvPr/>
          </p:nvSpPr>
          <p:spPr bwMode="auto">
            <a:xfrm>
              <a:off x="1891" y="2742"/>
              <a:ext cx="46" cy="135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38" name="Rectangle 26"/>
            <p:cNvSpPr>
              <a:spLocks noChangeArrowheads="1"/>
            </p:cNvSpPr>
            <p:nvPr/>
          </p:nvSpPr>
          <p:spPr bwMode="auto">
            <a:xfrm>
              <a:off x="1891" y="2742"/>
              <a:ext cx="46" cy="135"/>
            </a:xfrm>
            <a:prstGeom prst="rect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39" name="Rectangle 27"/>
            <p:cNvSpPr>
              <a:spLocks noChangeArrowheads="1"/>
            </p:cNvSpPr>
            <p:nvPr/>
          </p:nvSpPr>
          <p:spPr bwMode="auto">
            <a:xfrm>
              <a:off x="1898" y="2783"/>
              <a:ext cx="35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40" name="Freeform 28"/>
            <p:cNvSpPr>
              <a:spLocks noChangeArrowheads="1"/>
            </p:cNvSpPr>
            <p:nvPr/>
          </p:nvSpPr>
          <p:spPr bwMode="auto">
            <a:xfrm>
              <a:off x="1176" y="2645"/>
              <a:ext cx="249" cy="208"/>
            </a:xfrm>
            <a:custGeom>
              <a:avLst/>
              <a:gdLst>
                <a:gd name="T0" fmla="*/ 70 w 249"/>
                <a:gd name="T1" fmla="*/ 14 h 208"/>
                <a:gd name="T2" fmla="*/ 70 w 249"/>
                <a:gd name="T3" fmla="*/ 14 h 208"/>
                <a:gd name="T4" fmla="*/ 73 w 249"/>
                <a:gd name="T5" fmla="*/ 14 h 208"/>
                <a:gd name="T6" fmla="*/ 75 w 249"/>
                <a:gd name="T7" fmla="*/ 13 h 208"/>
                <a:gd name="T8" fmla="*/ 79 w 249"/>
                <a:gd name="T9" fmla="*/ 12 h 208"/>
                <a:gd name="T10" fmla="*/ 83 w 249"/>
                <a:gd name="T11" fmla="*/ 10 h 208"/>
                <a:gd name="T12" fmla="*/ 88 w 249"/>
                <a:gd name="T13" fmla="*/ 9 h 208"/>
                <a:gd name="T14" fmla="*/ 95 w 249"/>
                <a:gd name="T15" fmla="*/ 8 h 208"/>
                <a:gd name="T16" fmla="*/ 103 w 249"/>
                <a:gd name="T17" fmla="*/ 6 h 208"/>
                <a:gd name="T18" fmla="*/ 111 w 249"/>
                <a:gd name="T19" fmla="*/ 5 h 208"/>
                <a:gd name="T20" fmla="*/ 121 w 249"/>
                <a:gd name="T21" fmla="*/ 3 h 208"/>
                <a:gd name="T22" fmla="*/ 132 w 249"/>
                <a:gd name="T23" fmla="*/ 2 h 208"/>
                <a:gd name="T24" fmla="*/ 144 w 249"/>
                <a:gd name="T25" fmla="*/ 1 h 208"/>
                <a:gd name="T26" fmla="*/ 157 w 249"/>
                <a:gd name="T27" fmla="*/ 0 h 208"/>
                <a:gd name="T28" fmla="*/ 170 w 249"/>
                <a:gd name="T29" fmla="*/ 0 h 208"/>
                <a:gd name="T30" fmla="*/ 185 w 249"/>
                <a:gd name="T31" fmla="*/ 0 h 208"/>
                <a:gd name="T32" fmla="*/ 201 w 249"/>
                <a:gd name="T33" fmla="*/ 0 h 208"/>
                <a:gd name="T34" fmla="*/ 208 w 249"/>
                <a:gd name="T35" fmla="*/ 28 h 208"/>
                <a:gd name="T36" fmla="*/ 210 w 249"/>
                <a:gd name="T37" fmla="*/ 29 h 208"/>
                <a:gd name="T38" fmla="*/ 216 w 249"/>
                <a:gd name="T39" fmla="*/ 33 h 208"/>
                <a:gd name="T40" fmla="*/ 222 w 249"/>
                <a:gd name="T41" fmla="*/ 40 h 208"/>
                <a:gd name="T42" fmla="*/ 226 w 249"/>
                <a:gd name="T43" fmla="*/ 50 h 208"/>
                <a:gd name="T44" fmla="*/ 240 w 249"/>
                <a:gd name="T45" fmla="*/ 116 h 208"/>
                <a:gd name="T46" fmla="*/ 247 w 249"/>
                <a:gd name="T47" fmla="*/ 144 h 208"/>
                <a:gd name="T48" fmla="*/ 247 w 249"/>
                <a:gd name="T49" fmla="*/ 146 h 208"/>
                <a:gd name="T50" fmla="*/ 248 w 249"/>
                <a:gd name="T51" fmla="*/ 151 h 208"/>
                <a:gd name="T52" fmla="*/ 248 w 249"/>
                <a:gd name="T53" fmla="*/ 159 h 208"/>
                <a:gd name="T54" fmla="*/ 244 w 249"/>
                <a:gd name="T55" fmla="*/ 169 h 208"/>
                <a:gd name="T56" fmla="*/ 0 w 249"/>
                <a:gd name="T57" fmla="*/ 162 h 208"/>
                <a:gd name="T58" fmla="*/ 25 w 249"/>
                <a:gd name="T59" fmla="*/ 149 h 208"/>
                <a:gd name="T60" fmla="*/ 25 w 249"/>
                <a:gd name="T61" fmla="*/ 28 h 208"/>
                <a:gd name="T62" fmla="*/ 26 w 249"/>
                <a:gd name="T63" fmla="*/ 27 h 208"/>
                <a:gd name="T64" fmla="*/ 28 w 249"/>
                <a:gd name="T65" fmla="*/ 26 h 208"/>
                <a:gd name="T66" fmla="*/ 32 w 249"/>
                <a:gd name="T67" fmla="*/ 24 h 208"/>
                <a:gd name="T68" fmla="*/ 37 w 249"/>
                <a:gd name="T69" fmla="*/ 22 h 208"/>
                <a:gd name="T70" fmla="*/ 42 w 249"/>
                <a:gd name="T71" fmla="*/ 22 h 208"/>
                <a:gd name="T72" fmla="*/ 49 w 249"/>
                <a:gd name="T73" fmla="*/ 22 h 208"/>
                <a:gd name="T74" fmla="*/ 58 w 249"/>
                <a:gd name="T75" fmla="*/ 23 h 208"/>
                <a:gd name="T76" fmla="*/ 68 w 249"/>
                <a:gd name="T77" fmla="*/ 2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3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8"/>
                  </a:lnTo>
                  <a:lnTo>
                    <a:pt x="240" y="116"/>
                  </a:lnTo>
                  <a:lnTo>
                    <a:pt x="208" y="132"/>
                  </a:lnTo>
                  <a:lnTo>
                    <a:pt x="247" y="144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1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8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41" name="Freeform 29"/>
            <p:cNvSpPr>
              <a:spLocks noChangeArrowheads="1"/>
            </p:cNvSpPr>
            <p:nvPr/>
          </p:nvSpPr>
          <p:spPr bwMode="auto">
            <a:xfrm>
              <a:off x="1263" y="2660"/>
              <a:ext cx="79" cy="91"/>
            </a:xfrm>
            <a:custGeom>
              <a:avLst/>
              <a:gdLst>
                <a:gd name="T0" fmla="*/ 78 w 79"/>
                <a:gd name="T1" fmla="*/ 4 h 91"/>
                <a:gd name="T2" fmla="*/ 78 w 79"/>
                <a:gd name="T3" fmla="*/ 4 h 91"/>
                <a:gd name="T4" fmla="*/ 77 w 79"/>
                <a:gd name="T5" fmla="*/ 4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0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4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1 h 91"/>
                <a:gd name="T34" fmla="*/ 4 w 79"/>
                <a:gd name="T35" fmla="*/ 13 h 91"/>
                <a:gd name="T36" fmla="*/ 3 w 79"/>
                <a:gd name="T37" fmla="*/ 18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60 h 91"/>
                <a:gd name="T46" fmla="*/ 2 w 79"/>
                <a:gd name="T47" fmla="*/ 74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8 h 91"/>
                <a:gd name="T56" fmla="*/ 11 w 79"/>
                <a:gd name="T57" fmla="*/ 88 h 91"/>
                <a:gd name="T58" fmla="*/ 15 w 79"/>
                <a:gd name="T59" fmla="*/ 88 h 91"/>
                <a:gd name="T60" fmla="*/ 18 w 79"/>
                <a:gd name="T61" fmla="*/ 88 h 91"/>
                <a:gd name="T62" fmla="*/ 22 w 79"/>
                <a:gd name="T63" fmla="*/ 88 h 91"/>
                <a:gd name="T64" fmla="*/ 27 w 79"/>
                <a:gd name="T65" fmla="*/ 88 h 91"/>
                <a:gd name="T66" fmla="*/ 32 w 79"/>
                <a:gd name="T67" fmla="*/ 87 h 91"/>
                <a:gd name="T68" fmla="*/ 38 w 79"/>
                <a:gd name="T69" fmla="*/ 88 h 91"/>
                <a:gd name="T70" fmla="*/ 44 w 79"/>
                <a:gd name="T71" fmla="*/ 88 h 91"/>
                <a:gd name="T72" fmla="*/ 50 w 79"/>
                <a:gd name="T73" fmla="*/ 88 h 91"/>
                <a:gd name="T74" fmla="*/ 57 w 79"/>
                <a:gd name="T75" fmla="*/ 88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8 h 91"/>
                <a:gd name="T84" fmla="*/ 78 w 79"/>
                <a:gd name="T85" fmla="*/ 81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8 h 91"/>
                <a:gd name="T94" fmla="*/ 77 w 79"/>
                <a:gd name="T95" fmla="*/ 15 h 91"/>
                <a:gd name="T96" fmla="*/ 78 w 79"/>
                <a:gd name="T97" fmla="*/ 4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4"/>
                  </a:moveTo>
                  <a:lnTo>
                    <a:pt x="78" y="4"/>
                  </a:lnTo>
                  <a:lnTo>
                    <a:pt x="77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2" y="74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7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8"/>
                  </a:lnTo>
                  <a:lnTo>
                    <a:pt x="78" y="81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42" name="Freeform 30"/>
            <p:cNvSpPr>
              <a:spLocks noChangeArrowheads="1"/>
            </p:cNvSpPr>
            <p:nvPr/>
          </p:nvSpPr>
          <p:spPr bwMode="auto">
            <a:xfrm>
              <a:off x="1271" y="2685"/>
              <a:ext cx="132" cy="90"/>
            </a:xfrm>
            <a:custGeom>
              <a:avLst/>
              <a:gdLst>
                <a:gd name="T0" fmla="*/ 1 w 132"/>
                <a:gd name="T1" fmla="*/ 67 h 90"/>
                <a:gd name="T2" fmla="*/ 0 w 132"/>
                <a:gd name="T3" fmla="*/ 79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8 h 90"/>
                <a:gd name="T10" fmla="*/ 91 w 132"/>
                <a:gd name="T11" fmla="*/ 87 h 90"/>
                <a:gd name="T12" fmla="*/ 94 w 132"/>
                <a:gd name="T13" fmla="*/ 85 h 90"/>
                <a:gd name="T14" fmla="*/ 98 w 132"/>
                <a:gd name="T15" fmla="*/ 83 h 90"/>
                <a:gd name="T16" fmla="*/ 103 w 132"/>
                <a:gd name="T17" fmla="*/ 79 h 90"/>
                <a:gd name="T18" fmla="*/ 107 w 132"/>
                <a:gd name="T19" fmla="*/ 76 h 90"/>
                <a:gd name="T20" fmla="*/ 112 w 132"/>
                <a:gd name="T21" fmla="*/ 71 h 90"/>
                <a:gd name="T22" fmla="*/ 117 w 132"/>
                <a:gd name="T23" fmla="*/ 66 h 90"/>
                <a:gd name="T24" fmla="*/ 121 w 132"/>
                <a:gd name="T25" fmla="*/ 60 h 90"/>
                <a:gd name="T26" fmla="*/ 125 w 132"/>
                <a:gd name="T27" fmla="*/ 55 h 90"/>
                <a:gd name="T28" fmla="*/ 128 w 132"/>
                <a:gd name="T29" fmla="*/ 47 h 90"/>
                <a:gd name="T30" fmla="*/ 131 w 132"/>
                <a:gd name="T31" fmla="*/ 39 h 90"/>
                <a:gd name="T32" fmla="*/ 132 w 132"/>
                <a:gd name="T33" fmla="*/ 31 h 90"/>
                <a:gd name="T34" fmla="*/ 132 w 132"/>
                <a:gd name="T35" fmla="*/ 23 h 90"/>
                <a:gd name="T36" fmla="*/ 129 w 132"/>
                <a:gd name="T37" fmla="*/ 14 h 90"/>
                <a:gd name="T38" fmla="*/ 129 w 132"/>
                <a:gd name="T39" fmla="*/ 12 h 90"/>
                <a:gd name="T40" fmla="*/ 128 w 132"/>
                <a:gd name="T41" fmla="*/ 11 h 90"/>
                <a:gd name="T42" fmla="*/ 127 w 132"/>
                <a:gd name="T43" fmla="*/ 9 h 90"/>
                <a:gd name="T44" fmla="*/ 126 w 132"/>
                <a:gd name="T45" fmla="*/ 7 h 90"/>
                <a:gd name="T46" fmla="*/ 124 w 132"/>
                <a:gd name="T47" fmla="*/ 4 h 90"/>
                <a:gd name="T48" fmla="*/ 120 w 132"/>
                <a:gd name="T49" fmla="*/ 2 h 90"/>
                <a:gd name="T50" fmla="*/ 117 w 132"/>
                <a:gd name="T51" fmla="*/ 1 h 90"/>
                <a:gd name="T52" fmla="*/ 113 w 132"/>
                <a:gd name="T53" fmla="*/ 0 h 90"/>
                <a:gd name="T54" fmla="*/ 113 w 132"/>
                <a:gd name="T55" fmla="*/ 2 h 90"/>
                <a:gd name="T56" fmla="*/ 114 w 132"/>
                <a:gd name="T57" fmla="*/ 5 h 90"/>
                <a:gd name="T58" fmla="*/ 117 w 132"/>
                <a:gd name="T59" fmla="*/ 11 h 90"/>
                <a:gd name="T60" fmla="*/ 118 w 132"/>
                <a:gd name="T61" fmla="*/ 19 h 90"/>
                <a:gd name="T62" fmla="*/ 118 w 132"/>
                <a:gd name="T63" fmla="*/ 29 h 90"/>
                <a:gd name="T64" fmla="*/ 117 w 132"/>
                <a:gd name="T65" fmla="*/ 39 h 90"/>
                <a:gd name="T66" fmla="*/ 114 w 132"/>
                <a:gd name="T67" fmla="*/ 51 h 90"/>
                <a:gd name="T68" fmla="*/ 108 w 132"/>
                <a:gd name="T69" fmla="*/ 64 h 90"/>
                <a:gd name="T70" fmla="*/ 108 w 132"/>
                <a:gd name="T71" fmla="*/ 64 h 90"/>
                <a:gd name="T72" fmla="*/ 108 w 132"/>
                <a:gd name="T73" fmla="*/ 64 h 90"/>
                <a:gd name="T74" fmla="*/ 107 w 132"/>
                <a:gd name="T75" fmla="*/ 65 h 90"/>
                <a:gd name="T76" fmla="*/ 106 w 132"/>
                <a:gd name="T77" fmla="*/ 66 h 90"/>
                <a:gd name="T78" fmla="*/ 105 w 132"/>
                <a:gd name="T79" fmla="*/ 66 h 90"/>
                <a:gd name="T80" fmla="*/ 103 w 132"/>
                <a:gd name="T81" fmla="*/ 67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1 h 90"/>
                <a:gd name="T88" fmla="*/ 92 w 132"/>
                <a:gd name="T89" fmla="*/ 72 h 90"/>
                <a:gd name="T90" fmla="*/ 90 w 132"/>
                <a:gd name="T91" fmla="*/ 72 h 90"/>
                <a:gd name="T92" fmla="*/ 85 w 132"/>
                <a:gd name="T93" fmla="*/ 73 h 90"/>
                <a:gd name="T94" fmla="*/ 82 w 132"/>
                <a:gd name="T95" fmla="*/ 73 h 90"/>
                <a:gd name="T96" fmla="*/ 78 w 132"/>
                <a:gd name="T97" fmla="*/ 73 h 90"/>
                <a:gd name="T98" fmla="*/ 73 w 132"/>
                <a:gd name="T99" fmla="*/ 72 h 90"/>
                <a:gd name="T100" fmla="*/ 69 w 132"/>
                <a:gd name="T101" fmla="*/ 72 h 90"/>
                <a:gd name="T102" fmla="*/ 69 w 132"/>
                <a:gd name="T103" fmla="*/ 84 h 90"/>
                <a:gd name="T104" fmla="*/ 3 w 132"/>
                <a:gd name="T105" fmla="*/ 77 h 90"/>
                <a:gd name="T106" fmla="*/ 1 w 132"/>
                <a:gd name="T107" fmla="*/ 6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9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6"/>
                  </a:lnTo>
                  <a:lnTo>
                    <a:pt x="112" y="71"/>
                  </a:lnTo>
                  <a:lnTo>
                    <a:pt x="117" y="66"/>
                  </a:lnTo>
                  <a:lnTo>
                    <a:pt x="121" y="60"/>
                  </a:lnTo>
                  <a:lnTo>
                    <a:pt x="125" y="55"/>
                  </a:lnTo>
                  <a:lnTo>
                    <a:pt x="128" y="47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3"/>
                  </a:lnTo>
                  <a:lnTo>
                    <a:pt x="129" y="14"/>
                  </a:lnTo>
                  <a:lnTo>
                    <a:pt x="129" y="12"/>
                  </a:lnTo>
                  <a:lnTo>
                    <a:pt x="128" y="11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4"/>
                  </a:lnTo>
                  <a:lnTo>
                    <a:pt x="120" y="2"/>
                  </a:lnTo>
                  <a:lnTo>
                    <a:pt x="117" y="1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4" y="5"/>
                  </a:lnTo>
                  <a:lnTo>
                    <a:pt x="117" y="11"/>
                  </a:lnTo>
                  <a:lnTo>
                    <a:pt x="118" y="19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4"/>
                  </a:lnTo>
                  <a:lnTo>
                    <a:pt x="107" y="65"/>
                  </a:lnTo>
                  <a:lnTo>
                    <a:pt x="106" y="66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1"/>
                  </a:lnTo>
                  <a:lnTo>
                    <a:pt x="92" y="72"/>
                  </a:lnTo>
                  <a:lnTo>
                    <a:pt x="90" y="72"/>
                  </a:lnTo>
                  <a:lnTo>
                    <a:pt x="85" y="73"/>
                  </a:lnTo>
                  <a:lnTo>
                    <a:pt x="82" y="73"/>
                  </a:lnTo>
                  <a:lnTo>
                    <a:pt x="78" y="73"/>
                  </a:lnTo>
                  <a:lnTo>
                    <a:pt x="73" y="72"/>
                  </a:lnTo>
                  <a:lnTo>
                    <a:pt x="69" y="72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43" name="Freeform 31"/>
            <p:cNvSpPr>
              <a:spLocks noChangeArrowheads="1"/>
            </p:cNvSpPr>
            <p:nvPr/>
          </p:nvSpPr>
          <p:spPr bwMode="auto">
            <a:xfrm>
              <a:off x="1255" y="2773"/>
              <a:ext cx="96" cy="32"/>
            </a:xfrm>
            <a:custGeom>
              <a:avLst/>
              <a:gdLst>
                <a:gd name="T0" fmla="*/ 96 w 96"/>
                <a:gd name="T1" fmla="*/ 12 h 32"/>
                <a:gd name="T2" fmla="*/ 1 w 96"/>
                <a:gd name="T3" fmla="*/ 0 h 32"/>
                <a:gd name="T4" fmla="*/ 0 w 96"/>
                <a:gd name="T5" fmla="*/ 12 h 32"/>
                <a:gd name="T6" fmla="*/ 93 w 96"/>
                <a:gd name="T7" fmla="*/ 32 h 32"/>
                <a:gd name="T8" fmla="*/ 96 w 96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44" name="Freeform 32"/>
            <p:cNvSpPr>
              <a:spLocks noChangeArrowheads="1"/>
            </p:cNvSpPr>
            <p:nvPr/>
          </p:nvSpPr>
          <p:spPr bwMode="auto">
            <a:xfrm>
              <a:off x="1302" y="2784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45" name="Freeform 33"/>
            <p:cNvSpPr>
              <a:spLocks noChangeArrowheads="1"/>
            </p:cNvSpPr>
            <p:nvPr/>
          </p:nvSpPr>
          <p:spPr bwMode="auto">
            <a:xfrm>
              <a:off x="1260" y="2777"/>
              <a:ext cx="28" cy="10"/>
            </a:xfrm>
            <a:custGeom>
              <a:avLst/>
              <a:gdLst>
                <a:gd name="T0" fmla="*/ 28 w 28"/>
                <a:gd name="T1" fmla="*/ 5 h 10"/>
                <a:gd name="T2" fmla="*/ 0 w 28"/>
                <a:gd name="T3" fmla="*/ 0 h 10"/>
                <a:gd name="T4" fmla="*/ 0 w 28"/>
                <a:gd name="T5" fmla="*/ 5 h 10"/>
                <a:gd name="T6" fmla="*/ 27 w 28"/>
                <a:gd name="T7" fmla="*/ 10 h 10"/>
                <a:gd name="T8" fmla="*/ 28 w 28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7" y="1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46" name="Freeform 34"/>
            <p:cNvSpPr>
              <a:spLocks noChangeArrowheads="1"/>
            </p:cNvSpPr>
            <p:nvPr/>
          </p:nvSpPr>
          <p:spPr bwMode="auto">
            <a:xfrm>
              <a:off x="1192" y="2786"/>
              <a:ext cx="162" cy="55"/>
            </a:xfrm>
            <a:custGeom>
              <a:avLst/>
              <a:gdLst>
                <a:gd name="T0" fmla="*/ 0 w 162"/>
                <a:gd name="T1" fmla="*/ 17 h 55"/>
                <a:gd name="T2" fmla="*/ 0 w 162"/>
                <a:gd name="T3" fmla="*/ 17 h 55"/>
                <a:gd name="T4" fmla="*/ 1 w 162"/>
                <a:gd name="T5" fmla="*/ 17 h 55"/>
                <a:gd name="T6" fmla="*/ 2 w 162"/>
                <a:gd name="T7" fmla="*/ 17 h 55"/>
                <a:gd name="T8" fmla="*/ 4 w 162"/>
                <a:gd name="T9" fmla="*/ 15 h 55"/>
                <a:gd name="T10" fmla="*/ 7 w 162"/>
                <a:gd name="T11" fmla="*/ 15 h 55"/>
                <a:gd name="T12" fmla="*/ 10 w 162"/>
                <a:gd name="T13" fmla="*/ 15 h 55"/>
                <a:gd name="T14" fmla="*/ 14 w 162"/>
                <a:gd name="T15" fmla="*/ 14 h 55"/>
                <a:gd name="T16" fmla="*/ 17 w 162"/>
                <a:gd name="T17" fmla="*/ 13 h 55"/>
                <a:gd name="T18" fmla="*/ 21 w 162"/>
                <a:gd name="T19" fmla="*/ 12 h 55"/>
                <a:gd name="T20" fmla="*/ 24 w 162"/>
                <a:gd name="T21" fmla="*/ 11 h 55"/>
                <a:gd name="T22" fmla="*/ 28 w 162"/>
                <a:gd name="T23" fmla="*/ 10 h 55"/>
                <a:gd name="T24" fmla="*/ 31 w 162"/>
                <a:gd name="T25" fmla="*/ 8 h 55"/>
                <a:gd name="T26" fmla="*/ 35 w 162"/>
                <a:gd name="T27" fmla="*/ 6 h 55"/>
                <a:gd name="T28" fmla="*/ 37 w 162"/>
                <a:gd name="T29" fmla="*/ 5 h 55"/>
                <a:gd name="T30" fmla="*/ 40 w 162"/>
                <a:gd name="T31" fmla="*/ 3 h 55"/>
                <a:gd name="T32" fmla="*/ 43 w 162"/>
                <a:gd name="T33" fmla="*/ 0 h 55"/>
                <a:gd name="T34" fmla="*/ 162 w 162"/>
                <a:gd name="T35" fmla="*/ 28 h 55"/>
                <a:gd name="T36" fmla="*/ 162 w 162"/>
                <a:gd name="T37" fmla="*/ 28 h 55"/>
                <a:gd name="T38" fmla="*/ 161 w 162"/>
                <a:gd name="T39" fmla="*/ 29 h 55"/>
                <a:gd name="T40" fmla="*/ 159 w 162"/>
                <a:gd name="T41" fmla="*/ 31 h 55"/>
                <a:gd name="T42" fmla="*/ 158 w 162"/>
                <a:gd name="T43" fmla="*/ 32 h 55"/>
                <a:gd name="T44" fmla="*/ 157 w 162"/>
                <a:gd name="T45" fmla="*/ 33 h 55"/>
                <a:gd name="T46" fmla="*/ 155 w 162"/>
                <a:gd name="T47" fmla="*/ 35 h 55"/>
                <a:gd name="T48" fmla="*/ 152 w 162"/>
                <a:gd name="T49" fmla="*/ 36 h 55"/>
                <a:gd name="T50" fmla="*/ 150 w 162"/>
                <a:gd name="T51" fmla="*/ 39 h 55"/>
                <a:gd name="T52" fmla="*/ 147 w 162"/>
                <a:gd name="T53" fmla="*/ 41 h 55"/>
                <a:gd name="T54" fmla="*/ 144 w 162"/>
                <a:gd name="T55" fmla="*/ 43 h 55"/>
                <a:gd name="T56" fmla="*/ 141 w 162"/>
                <a:gd name="T57" fmla="*/ 46 h 55"/>
                <a:gd name="T58" fmla="*/ 137 w 162"/>
                <a:gd name="T59" fmla="*/ 48 h 55"/>
                <a:gd name="T60" fmla="*/ 135 w 162"/>
                <a:gd name="T61" fmla="*/ 50 h 55"/>
                <a:gd name="T62" fmla="*/ 131 w 162"/>
                <a:gd name="T63" fmla="*/ 52 h 55"/>
                <a:gd name="T64" fmla="*/ 128 w 162"/>
                <a:gd name="T65" fmla="*/ 53 h 55"/>
                <a:gd name="T66" fmla="*/ 126 w 162"/>
                <a:gd name="T67" fmla="*/ 55 h 55"/>
                <a:gd name="T68" fmla="*/ 0 w 162"/>
                <a:gd name="T69" fmla="*/ 17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47" name="Freeform 35"/>
            <p:cNvSpPr>
              <a:spLocks noChangeArrowheads="1"/>
            </p:cNvSpPr>
            <p:nvPr/>
          </p:nvSpPr>
          <p:spPr bwMode="auto">
            <a:xfrm>
              <a:off x="1354" y="2780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48" name="Freeform 36"/>
            <p:cNvSpPr>
              <a:spLocks noChangeArrowheads="1"/>
            </p:cNvSpPr>
            <p:nvPr/>
          </p:nvSpPr>
          <p:spPr bwMode="auto">
            <a:xfrm>
              <a:off x="1203" y="2671"/>
              <a:ext cx="32" cy="122"/>
            </a:xfrm>
            <a:custGeom>
              <a:avLst/>
              <a:gdLst>
                <a:gd name="T0" fmla="*/ 32 w 32"/>
                <a:gd name="T1" fmla="*/ 2 h 122"/>
                <a:gd name="T2" fmla="*/ 32 w 32"/>
                <a:gd name="T3" fmla="*/ 2 h 122"/>
                <a:gd name="T4" fmla="*/ 31 w 32"/>
                <a:gd name="T5" fmla="*/ 2 h 122"/>
                <a:gd name="T6" fmla="*/ 31 w 32"/>
                <a:gd name="T7" fmla="*/ 2 h 122"/>
                <a:gd name="T8" fmla="*/ 29 w 32"/>
                <a:gd name="T9" fmla="*/ 1 h 122"/>
                <a:gd name="T10" fmla="*/ 27 w 32"/>
                <a:gd name="T11" fmla="*/ 1 h 122"/>
                <a:gd name="T12" fmla="*/ 26 w 32"/>
                <a:gd name="T13" fmla="*/ 1 h 122"/>
                <a:gd name="T14" fmla="*/ 24 w 32"/>
                <a:gd name="T15" fmla="*/ 0 h 122"/>
                <a:gd name="T16" fmla="*/ 22 w 32"/>
                <a:gd name="T17" fmla="*/ 0 h 122"/>
                <a:gd name="T18" fmla="*/ 20 w 32"/>
                <a:gd name="T19" fmla="*/ 0 h 122"/>
                <a:gd name="T20" fmla="*/ 18 w 32"/>
                <a:gd name="T21" fmla="*/ 0 h 122"/>
                <a:gd name="T22" fmla="*/ 14 w 32"/>
                <a:gd name="T23" fmla="*/ 0 h 122"/>
                <a:gd name="T24" fmla="*/ 12 w 32"/>
                <a:gd name="T25" fmla="*/ 0 h 122"/>
                <a:gd name="T26" fmla="*/ 10 w 32"/>
                <a:gd name="T27" fmla="*/ 1 h 122"/>
                <a:gd name="T28" fmla="*/ 6 w 32"/>
                <a:gd name="T29" fmla="*/ 2 h 122"/>
                <a:gd name="T30" fmla="*/ 4 w 32"/>
                <a:gd name="T31" fmla="*/ 3 h 122"/>
                <a:gd name="T32" fmla="*/ 0 w 32"/>
                <a:gd name="T33" fmla="*/ 5 h 122"/>
                <a:gd name="T34" fmla="*/ 0 w 32"/>
                <a:gd name="T35" fmla="*/ 122 h 122"/>
                <a:gd name="T36" fmla="*/ 1 w 32"/>
                <a:gd name="T37" fmla="*/ 122 h 122"/>
                <a:gd name="T38" fmla="*/ 1 w 32"/>
                <a:gd name="T39" fmla="*/ 122 h 122"/>
                <a:gd name="T40" fmla="*/ 3 w 32"/>
                <a:gd name="T41" fmla="*/ 122 h 122"/>
                <a:gd name="T42" fmla="*/ 4 w 32"/>
                <a:gd name="T43" fmla="*/ 122 h 122"/>
                <a:gd name="T44" fmla="*/ 5 w 32"/>
                <a:gd name="T45" fmla="*/ 122 h 122"/>
                <a:gd name="T46" fmla="*/ 7 w 32"/>
                <a:gd name="T47" fmla="*/ 121 h 122"/>
                <a:gd name="T48" fmla="*/ 8 w 32"/>
                <a:gd name="T49" fmla="*/ 121 h 122"/>
                <a:gd name="T50" fmla="*/ 11 w 32"/>
                <a:gd name="T51" fmla="*/ 121 h 122"/>
                <a:gd name="T52" fmla="*/ 13 w 32"/>
                <a:gd name="T53" fmla="*/ 120 h 122"/>
                <a:gd name="T54" fmla="*/ 15 w 32"/>
                <a:gd name="T55" fmla="*/ 119 h 122"/>
                <a:gd name="T56" fmla="*/ 18 w 32"/>
                <a:gd name="T57" fmla="*/ 119 h 122"/>
                <a:gd name="T58" fmla="*/ 21 w 32"/>
                <a:gd name="T59" fmla="*/ 118 h 122"/>
                <a:gd name="T60" fmla="*/ 24 w 32"/>
                <a:gd name="T61" fmla="*/ 115 h 122"/>
                <a:gd name="T62" fmla="*/ 26 w 32"/>
                <a:gd name="T63" fmla="*/ 114 h 122"/>
                <a:gd name="T64" fmla="*/ 29 w 32"/>
                <a:gd name="T65" fmla="*/ 113 h 122"/>
                <a:gd name="T66" fmla="*/ 32 w 32"/>
                <a:gd name="T67" fmla="*/ 111 h 122"/>
                <a:gd name="T68" fmla="*/ 32 w 32"/>
                <a:gd name="T69" fmla="*/ 2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2"/>
                <a:gd name="T107" fmla="*/ 32 w 32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2">
                  <a:moveTo>
                    <a:pt x="32" y="2"/>
                  </a:moveTo>
                  <a:lnTo>
                    <a:pt x="32" y="2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122"/>
                  </a:lnTo>
                  <a:lnTo>
                    <a:pt x="1" y="122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8" y="121"/>
                  </a:lnTo>
                  <a:lnTo>
                    <a:pt x="11" y="121"/>
                  </a:lnTo>
                  <a:lnTo>
                    <a:pt x="13" y="120"/>
                  </a:lnTo>
                  <a:lnTo>
                    <a:pt x="15" y="119"/>
                  </a:lnTo>
                  <a:lnTo>
                    <a:pt x="18" y="119"/>
                  </a:lnTo>
                  <a:lnTo>
                    <a:pt x="21" y="118"/>
                  </a:lnTo>
                  <a:lnTo>
                    <a:pt x="24" y="115"/>
                  </a:lnTo>
                  <a:lnTo>
                    <a:pt x="26" y="114"/>
                  </a:lnTo>
                  <a:lnTo>
                    <a:pt x="29" y="113"/>
                  </a:lnTo>
                  <a:lnTo>
                    <a:pt x="32" y="111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49" name="Freeform 37"/>
            <p:cNvSpPr>
              <a:spLocks noChangeArrowheads="1"/>
            </p:cNvSpPr>
            <p:nvPr/>
          </p:nvSpPr>
          <p:spPr bwMode="auto">
            <a:xfrm>
              <a:off x="1204" y="2672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1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3 h 104"/>
                <a:gd name="T42" fmla="*/ 3 w 27"/>
                <a:gd name="T43" fmla="*/ 103 h 104"/>
                <a:gd name="T44" fmla="*/ 4 w 27"/>
                <a:gd name="T45" fmla="*/ 103 h 104"/>
                <a:gd name="T46" fmla="*/ 6 w 27"/>
                <a:gd name="T47" fmla="*/ 103 h 104"/>
                <a:gd name="T48" fmla="*/ 7 w 27"/>
                <a:gd name="T49" fmla="*/ 103 h 104"/>
                <a:gd name="T50" fmla="*/ 10 w 27"/>
                <a:gd name="T51" fmla="*/ 101 h 104"/>
                <a:gd name="T52" fmla="*/ 11 w 27"/>
                <a:gd name="T53" fmla="*/ 101 h 104"/>
                <a:gd name="T54" fmla="*/ 13 w 27"/>
                <a:gd name="T55" fmla="*/ 100 h 104"/>
                <a:gd name="T56" fmla="*/ 16 w 27"/>
                <a:gd name="T57" fmla="*/ 99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7 h 104"/>
                <a:gd name="T64" fmla="*/ 25 w 27"/>
                <a:gd name="T65" fmla="*/ 94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3" y="103"/>
                  </a:lnTo>
                  <a:lnTo>
                    <a:pt x="4" y="103"/>
                  </a:lnTo>
                  <a:lnTo>
                    <a:pt x="6" y="103"/>
                  </a:lnTo>
                  <a:lnTo>
                    <a:pt x="7" y="103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50" name="Freeform 38"/>
            <p:cNvSpPr>
              <a:spLocks noChangeArrowheads="1"/>
            </p:cNvSpPr>
            <p:nvPr/>
          </p:nvSpPr>
          <p:spPr bwMode="auto">
            <a:xfrm>
              <a:off x="1206" y="2673"/>
              <a:ext cx="22" cy="84"/>
            </a:xfrm>
            <a:custGeom>
              <a:avLst/>
              <a:gdLst>
                <a:gd name="T0" fmla="*/ 22 w 22"/>
                <a:gd name="T1" fmla="*/ 1 h 84"/>
                <a:gd name="T2" fmla="*/ 22 w 22"/>
                <a:gd name="T3" fmla="*/ 1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0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0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3 h 84"/>
                <a:gd name="T48" fmla="*/ 5 w 22"/>
                <a:gd name="T49" fmla="*/ 83 h 84"/>
                <a:gd name="T50" fmla="*/ 7 w 22"/>
                <a:gd name="T51" fmla="*/ 83 h 84"/>
                <a:gd name="T52" fmla="*/ 9 w 22"/>
                <a:gd name="T53" fmla="*/ 82 h 84"/>
                <a:gd name="T54" fmla="*/ 10 w 22"/>
                <a:gd name="T55" fmla="*/ 82 h 84"/>
                <a:gd name="T56" fmla="*/ 12 w 22"/>
                <a:gd name="T57" fmla="*/ 81 h 84"/>
                <a:gd name="T58" fmla="*/ 14 w 22"/>
                <a:gd name="T59" fmla="*/ 81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1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0" y="82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51" name="Freeform 39"/>
            <p:cNvSpPr>
              <a:spLocks noChangeArrowheads="1"/>
            </p:cNvSpPr>
            <p:nvPr/>
          </p:nvSpPr>
          <p:spPr bwMode="auto">
            <a:xfrm>
              <a:off x="1207" y="2673"/>
              <a:ext cx="17" cy="65"/>
            </a:xfrm>
            <a:custGeom>
              <a:avLst/>
              <a:gdLst>
                <a:gd name="T0" fmla="*/ 17 w 17"/>
                <a:gd name="T1" fmla="*/ 2 h 65"/>
                <a:gd name="T2" fmla="*/ 17 w 17"/>
                <a:gd name="T3" fmla="*/ 2 h 65"/>
                <a:gd name="T4" fmla="*/ 16 w 17"/>
                <a:gd name="T5" fmla="*/ 1 h 65"/>
                <a:gd name="T6" fmla="*/ 14 w 17"/>
                <a:gd name="T7" fmla="*/ 1 h 65"/>
                <a:gd name="T8" fmla="*/ 11 w 17"/>
                <a:gd name="T9" fmla="*/ 1 h 65"/>
                <a:gd name="T10" fmla="*/ 9 w 17"/>
                <a:gd name="T11" fmla="*/ 0 h 65"/>
                <a:gd name="T12" fmla="*/ 6 w 17"/>
                <a:gd name="T13" fmla="*/ 1 h 65"/>
                <a:gd name="T14" fmla="*/ 2 w 17"/>
                <a:gd name="T15" fmla="*/ 2 h 65"/>
                <a:gd name="T16" fmla="*/ 0 w 17"/>
                <a:gd name="T17" fmla="*/ 3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5 h 65"/>
                <a:gd name="T26" fmla="*/ 6 w 17"/>
                <a:gd name="T27" fmla="*/ 64 h 65"/>
                <a:gd name="T28" fmla="*/ 8 w 17"/>
                <a:gd name="T29" fmla="*/ 64 h 65"/>
                <a:gd name="T30" fmla="*/ 11 w 17"/>
                <a:gd name="T31" fmla="*/ 63 h 65"/>
                <a:gd name="T32" fmla="*/ 14 w 17"/>
                <a:gd name="T33" fmla="*/ 61 h 65"/>
                <a:gd name="T34" fmla="*/ 17 w 17"/>
                <a:gd name="T35" fmla="*/ 58 h 65"/>
                <a:gd name="T36" fmla="*/ 17 w 1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52" name="Freeform 40"/>
            <p:cNvSpPr>
              <a:spLocks noChangeArrowheads="1"/>
            </p:cNvSpPr>
            <p:nvPr/>
          </p:nvSpPr>
          <p:spPr bwMode="auto">
            <a:xfrm>
              <a:off x="1207" y="2674"/>
              <a:ext cx="14" cy="47"/>
            </a:xfrm>
            <a:custGeom>
              <a:avLst/>
              <a:gdLst>
                <a:gd name="T0" fmla="*/ 14 w 14"/>
                <a:gd name="T1" fmla="*/ 1 h 47"/>
                <a:gd name="T2" fmla="*/ 14 w 14"/>
                <a:gd name="T3" fmla="*/ 1 h 47"/>
                <a:gd name="T4" fmla="*/ 13 w 14"/>
                <a:gd name="T5" fmla="*/ 1 h 47"/>
                <a:gd name="T6" fmla="*/ 11 w 14"/>
                <a:gd name="T7" fmla="*/ 1 h 47"/>
                <a:gd name="T8" fmla="*/ 9 w 14"/>
                <a:gd name="T9" fmla="*/ 0 h 47"/>
                <a:gd name="T10" fmla="*/ 8 w 14"/>
                <a:gd name="T11" fmla="*/ 0 h 47"/>
                <a:gd name="T12" fmla="*/ 6 w 14"/>
                <a:gd name="T13" fmla="*/ 1 h 47"/>
                <a:gd name="T14" fmla="*/ 2 w 14"/>
                <a:gd name="T15" fmla="*/ 1 h 47"/>
                <a:gd name="T16" fmla="*/ 0 w 14"/>
                <a:gd name="T17" fmla="*/ 4 h 47"/>
                <a:gd name="T18" fmla="*/ 0 w 14"/>
                <a:gd name="T19" fmla="*/ 47 h 47"/>
                <a:gd name="T20" fmla="*/ 1 w 14"/>
                <a:gd name="T21" fmla="*/ 47 h 47"/>
                <a:gd name="T22" fmla="*/ 1 w 14"/>
                <a:gd name="T23" fmla="*/ 46 h 47"/>
                <a:gd name="T24" fmla="*/ 3 w 14"/>
                <a:gd name="T25" fmla="*/ 46 h 47"/>
                <a:gd name="T26" fmla="*/ 4 w 14"/>
                <a:gd name="T27" fmla="*/ 46 h 47"/>
                <a:gd name="T28" fmla="*/ 7 w 14"/>
                <a:gd name="T29" fmla="*/ 44 h 47"/>
                <a:gd name="T30" fmla="*/ 9 w 14"/>
                <a:gd name="T31" fmla="*/ 44 h 47"/>
                <a:gd name="T32" fmla="*/ 11 w 14"/>
                <a:gd name="T33" fmla="*/ 43 h 47"/>
                <a:gd name="T34" fmla="*/ 14 w 14"/>
                <a:gd name="T35" fmla="*/ 41 h 47"/>
                <a:gd name="T36" fmla="*/ 14 w 14"/>
                <a:gd name="T37" fmla="*/ 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53" name="Freeform 41"/>
            <p:cNvSpPr>
              <a:spLocks noChangeArrowheads="1"/>
            </p:cNvSpPr>
            <p:nvPr/>
          </p:nvSpPr>
          <p:spPr bwMode="auto">
            <a:xfrm>
              <a:off x="1208" y="2675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0 h 27"/>
                <a:gd name="T14" fmla="*/ 1 w 9"/>
                <a:gd name="T15" fmla="*/ 1 h 27"/>
                <a:gd name="T16" fmla="*/ 0 w 9"/>
                <a:gd name="T17" fmla="*/ 3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6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4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54" name="Freeform 42"/>
            <p:cNvSpPr>
              <a:spLocks noChangeArrowheads="1"/>
            </p:cNvSpPr>
            <p:nvPr/>
          </p:nvSpPr>
          <p:spPr bwMode="auto">
            <a:xfrm>
              <a:off x="1319" y="2752"/>
              <a:ext cx="14" cy="13"/>
            </a:xfrm>
            <a:custGeom>
              <a:avLst/>
              <a:gdLst>
                <a:gd name="T0" fmla="*/ 7 w 14"/>
                <a:gd name="T1" fmla="*/ 13 h 13"/>
                <a:gd name="T2" fmla="*/ 8 w 14"/>
                <a:gd name="T3" fmla="*/ 13 h 13"/>
                <a:gd name="T4" fmla="*/ 9 w 14"/>
                <a:gd name="T5" fmla="*/ 13 h 13"/>
                <a:gd name="T6" fmla="*/ 10 w 14"/>
                <a:gd name="T7" fmla="*/ 12 h 13"/>
                <a:gd name="T8" fmla="*/ 11 w 14"/>
                <a:gd name="T9" fmla="*/ 11 h 13"/>
                <a:gd name="T10" fmla="*/ 13 w 14"/>
                <a:gd name="T11" fmla="*/ 11 h 13"/>
                <a:gd name="T12" fmla="*/ 13 w 14"/>
                <a:gd name="T13" fmla="*/ 10 h 13"/>
                <a:gd name="T14" fmla="*/ 14 w 14"/>
                <a:gd name="T15" fmla="*/ 7 h 13"/>
                <a:gd name="T16" fmla="*/ 14 w 14"/>
                <a:gd name="T17" fmla="*/ 6 h 13"/>
                <a:gd name="T18" fmla="*/ 14 w 14"/>
                <a:gd name="T19" fmla="*/ 5 h 13"/>
                <a:gd name="T20" fmla="*/ 13 w 14"/>
                <a:gd name="T21" fmla="*/ 4 h 13"/>
                <a:gd name="T22" fmla="*/ 13 w 14"/>
                <a:gd name="T23" fmla="*/ 3 h 13"/>
                <a:gd name="T24" fmla="*/ 11 w 14"/>
                <a:gd name="T25" fmla="*/ 2 h 13"/>
                <a:gd name="T26" fmla="*/ 10 w 14"/>
                <a:gd name="T27" fmla="*/ 0 h 13"/>
                <a:gd name="T28" fmla="*/ 9 w 14"/>
                <a:gd name="T29" fmla="*/ 0 h 13"/>
                <a:gd name="T30" fmla="*/ 8 w 14"/>
                <a:gd name="T31" fmla="*/ 0 h 13"/>
                <a:gd name="T32" fmla="*/ 7 w 14"/>
                <a:gd name="T33" fmla="*/ 0 h 13"/>
                <a:gd name="T34" fmla="*/ 6 w 14"/>
                <a:gd name="T35" fmla="*/ 0 h 13"/>
                <a:gd name="T36" fmla="*/ 4 w 14"/>
                <a:gd name="T37" fmla="*/ 0 h 13"/>
                <a:gd name="T38" fmla="*/ 3 w 14"/>
                <a:gd name="T39" fmla="*/ 0 h 13"/>
                <a:gd name="T40" fmla="*/ 2 w 14"/>
                <a:gd name="T41" fmla="*/ 2 h 13"/>
                <a:gd name="T42" fmla="*/ 1 w 14"/>
                <a:gd name="T43" fmla="*/ 3 h 13"/>
                <a:gd name="T44" fmla="*/ 1 w 14"/>
                <a:gd name="T45" fmla="*/ 4 h 13"/>
                <a:gd name="T46" fmla="*/ 0 w 14"/>
                <a:gd name="T47" fmla="*/ 5 h 13"/>
                <a:gd name="T48" fmla="*/ 0 w 14"/>
                <a:gd name="T49" fmla="*/ 6 h 13"/>
                <a:gd name="T50" fmla="*/ 0 w 14"/>
                <a:gd name="T51" fmla="*/ 7 h 13"/>
                <a:gd name="T52" fmla="*/ 1 w 14"/>
                <a:gd name="T53" fmla="*/ 10 h 13"/>
                <a:gd name="T54" fmla="*/ 1 w 14"/>
                <a:gd name="T55" fmla="*/ 11 h 13"/>
                <a:gd name="T56" fmla="*/ 2 w 14"/>
                <a:gd name="T57" fmla="*/ 11 h 13"/>
                <a:gd name="T58" fmla="*/ 3 w 14"/>
                <a:gd name="T59" fmla="*/ 12 h 13"/>
                <a:gd name="T60" fmla="*/ 4 w 14"/>
                <a:gd name="T61" fmla="*/ 13 h 13"/>
                <a:gd name="T62" fmla="*/ 6 w 14"/>
                <a:gd name="T63" fmla="*/ 13 h 13"/>
                <a:gd name="T64" fmla="*/ 7 w 14"/>
                <a:gd name="T65" fmla="*/ 13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55" name="Freeform 43"/>
            <p:cNvSpPr>
              <a:spLocks noChangeArrowheads="1"/>
            </p:cNvSpPr>
            <p:nvPr/>
          </p:nvSpPr>
          <p:spPr bwMode="auto">
            <a:xfrm>
              <a:off x="1278" y="2752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6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2 h 7"/>
                <a:gd name="T12" fmla="*/ 6 w 7"/>
                <a:gd name="T13" fmla="*/ 2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2 h 7"/>
                <a:gd name="T22" fmla="*/ 0 w 7"/>
                <a:gd name="T23" fmla="*/ 2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6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56" name="Freeform 44"/>
            <p:cNvSpPr>
              <a:spLocks noChangeArrowheads="1"/>
            </p:cNvSpPr>
            <p:nvPr/>
          </p:nvSpPr>
          <p:spPr bwMode="auto">
            <a:xfrm>
              <a:off x="1290" y="2752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5 w 5"/>
                <a:gd name="T11" fmla="*/ 3 h 7"/>
                <a:gd name="T12" fmla="*/ 5 w 5"/>
                <a:gd name="T13" fmla="*/ 2 h 7"/>
                <a:gd name="T14" fmla="*/ 4 w 5"/>
                <a:gd name="T15" fmla="*/ 0 h 7"/>
                <a:gd name="T16" fmla="*/ 3 w 5"/>
                <a:gd name="T17" fmla="*/ 0 h 7"/>
                <a:gd name="T18" fmla="*/ 2 w 5"/>
                <a:gd name="T19" fmla="*/ 0 h 7"/>
                <a:gd name="T20" fmla="*/ 1 w 5"/>
                <a:gd name="T21" fmla="*/ 2 h 7"/>
                <a:gd name="T22" fmla="*/ 0 w 5"/>
                <a:gd name="T23" fmla="*/ 3 h 7"/>
                <a:gd name="T24" fmla="*/ 0 w 5"/>
                <a:gd name="T25" fmla="*/ 4 h 7"/>
                <a:gd name="T26" fmla="*/ 0 w 5"/>
                <a:gd name="T27" fmla="*/ 5 h 7"/>
                <a:gd name="T28" fmla="*/ 1 w 5"/>
                <a:gd name="T29" fmla="*/ 6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57" name="Freeform 45"/>
            <p:cNvSpPr>
              <a:spLocks noChangeArrowheads="1"/>
            </p:cNvSpPr>
            <p:nvPr/>
          </p:nvSpPr>
          <p:spPr bwMode="auto">
            <a:xfrm>
              <a:off x="1244" y="2660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4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6 h 92"/>
                <a:gd name="T14" fmla="*/ 1 w 19"/>
                <a:gd name="T15" fmla="*/ 74 h 92"/>
                <a:gd name="T16" fmla="*/ 5 w 19"/>
                <a:gd name="T17" fmla="*/ 92 h 92"/>
                <a:gd name="T18" fmla="*/ 19 w 19"/>
                <a:gd name="T19" fmla="*/ 91 h 92"/>
                <a:gd name="T20" fmla="*/ 18 w 19"/>
                <a:gd name="T21" fmla="*/ 89 h 92"/>
                <a:gd name="T22" fmla="*/ 16 w 19"/>
                <a:gd name="T23" fmla="*/ 81 h 92"/>
                <a:gd name="T24" fmla="*/ 15 w 19"/>
                <a:gd name="T25" fmla="*/ 70 h 92"/>
                <a:gd name="T26" fmla="*/ 14 w 19"/>
                <a:gd name="T27" fmla="*/ 56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0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4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1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58" name="Freeform 46"/>
            <p:cNvSpPr>
              <a:spLocks noChangeArrowheads="1"/>
            </p:cNvSpPr>
            <p:nvPr/>
          </p:nvSpPr>
          <p:spPr bwMode="auto">
            <a:xfrm>
              <a:off x="1342" y="2648"/>
              <a:ext cx="27" cy="103"/>
            </a:xfrm>
            <a:custGeom>
              <a:avLst/>
              <a:gdLst>
                <a:gd name="T0" fmla="*/ 27 w 27"/>
                <a:gd name="T1" fmla="*/ 0 h 103"/>
                <a:gd name="T2" fmla="*/ 26 w 27"/>
                <a:gd name="T3" fmla="*/ 2 h 103"/>
                <a:gd name="T4" fmla="*/ 25 w 27"/>
                <a:gd name="T5" fmla="*/ 4 h 103"/>
                <a:gd name="T6" fmla="*/ 22 w 27"/>
                <a:gd name="T7" fmla="*/ 10 h 103"/>
                <a:gd name="T8" fmla="*/ 20 w 27"/>
                <a:gd name="T9" fmla="*/ 18 h 103"/>
                <a:gd name="T10" fmla="*/ 18 w 27"/>
                <a:gd name="T11" fmla="*/ 32 h 103"/>
                <a:gd name="T12" fmla="*/ 16 w 27"/>
                <a:gd name="T13" fmla="*/ 49 h 103"/>
                <a:gd name="T14" fmla="*/ 18 w 27"/>
                <a:gd name="T15" fmla="*/ 73 h 103"/>
                <a:gd name="T16" fmla="*/ 20 w 27"/>
                <a:gd name="T17" fmla="*/ 103 h 103"/>
                <a:gd name="T18" fmla="*/ 5 w 27"/>
                <a:gd name="T19" fmla="*/ 103 h 103"/>
                <a:gd name="T20" fmla="*/ 5 w 27"/>
                <a:gd name="T21" fmla="*/ 101 h 103"/>
                <a:gd name="T22" fmla="*/ 4 w 27"/>
                <a:gd name="T23" fmla="*/ 92 h 103"/>
                <a:gd name="T24" fmla="*/ 2 w 27"/>
                <a:gd name="T25" fmla="*/ 80 h 103"/>
                <a:gd name="T26" fmla="*/ 1 w 27"/>
                <a:gd name="T27" fmla="*/ 65 h 103"/>
                <a:gd name="T28" fmla="*/ 0 w 27"/>
                <a:gd name="T29" fmla="*/ 47 h 103"/>
                <a:gd name="T30" fmla="*/ 1 w 27"/>
                <a:gd name="T31" fmla="*/ 31 h 103"/>
                <a:gd name="T32" fmla="*/ 4 w 27"/>
                <a:gd name="T33" fmla="*/ 14 h 103"/>
                <a:gd name="T34" fmla="*/ 9 w 27"/>
                <a:gd name="T35" fmla="*/ 0 h 103"/>
                <a:gd name="T36" fmla="*/ 27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2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5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59" name="Freeform 47"/>
            <p:cNvSpPr>
              <a:spLocks noChangeArrowheads="1"/>
            </p:cNvSpPr>
            <p:nvPr/>
          </p:nvSpPr>
          <p:spPr bwMode="auto">
            <a:xfrm>
              <a:off x="1244" y="2665"/>
              <a:ext cx="18" cy="80"/>
            </a:xfrm>
            <a:custGeom>
              <a:avLst/>
              <a:gdLst>
                <a:gd name="T0" fmla="*/ 6 w 18"/>
                <a:gd name="T1" fmla="*/ 2 h 80"/>
                <a:gd name="T2" fmla="*/ 6 w 18"/>
                <a:gd name="T3" fmla="*/ 3 h 80"/>
                <a:gd name="T4" fmla="*/ 5 w 18"/>
                <a:gd name="T5" fmla="*/ 8 h 80"/>
                <a:gd name="T6" fmla="*/ 2 w 18"/>
                <a:gd name="T7" fmla="*/ 15 h 80"/>
                <a:gd name="T8" fmla="*/ 1 w 18"/>
                <a:gd name="T9" fmla="*/ 24 h 80"/>
                <a:gd name="T10" fmla="*/ 0 w 18"/>
                <a:gd name="T11" fmla="*/ 36 h 80"/>
                <a:gd name="T12" fmla="*/ 1 w 18"/>
                <a:gd name="T13" fmla="*/ 50 h 80"/>
                <a:gd name="T14" fmla="*/ 2 w 18"/>
                <a:gd name="T15" fmla="*/ 65 h 80"/>
                <a:gd name="T16" fmla="*/ 5 w 18"/>
                <a:gd name="T17" fmla="*/ 80 h 80"/>
                <a:gd name="T18" fmla="*/ 16 w 18"/>
                <a:gd name="T19" fmla="*/ 80 h 80"/>
                <a:gd name="T20" fmla="*/ 16 w 18"/>
                <a:gd name="T21" fmla="*/ 78 h 80"/>
                <a:gd name="T22" fmla="*/ 15 w 18"/>
                <a:gd name="T23" fmla="*/ 71 h 80"/>
                <a:gd name="T24" fmla="*/ 14 w 18"/>
                <a:gd name="T25" fmla="*/ 62 h 80"/>
                <a:gd name="T26" fmla="*/ 13 w 18"/>
                <a:gd name="T27" fmla="*/ 50 h 80"/>
                <a:gd name="T28" fmla="*/ 12 w 18"/>
                <a:gd name="T29" fmla="*/ 37 h 80"/>
                <a:gd name="T30" fmla="*/ 12 w 18"/>
                <a:gd name="T31" fmla="*/ 24 h 80"/>
                <a:gd name="T32" fmla="*/ 14 w 18"/>
                <a:gd name="T33" fmla="*/ 11 h 80"/>
                <a:gd name="T34" fmla="*/ 18 w 18"/>
                <a:gd name="T35" fmla="*/ 1 h 80"/>
                <a:gd name="T36" fmla="*/ 18 w 18"/>
                <a:gd name="T37" fmla="*/ 1 h 80"/>
                <a:gd name="T38" fmla="*/ 18 w 18"/>
                <a:gd name="T39" fmla="*/ 1 h 80"/>
                <a:gd name="T40" fmla="*/ 18 w 18"/>
                <a:gd name="T41" fmla="*/ 1 h 80"/>
                <a:gd name="T42" fmla="*/ 16 w 18"/>
                <a:gd name="T43" fmla="*/ 0 h 80"/>
                <a:gd name="T44" fmla="*/ 15 w 18"/>
                <a:gd name="T45" fmla="*/ 0 h 80"/>
                <a:gd name="T46" fmla="*/ 13 w 18"/>
                <a:gd name="T47" fmla="*/ 0 h 80"/>
                <a:gd name="T48" fmla="*/ 9 w 18"/>
                <a:gd name="T49" fmla="*/ 1 h 80"/>
                <a:gd name="T50" fmla="*/ 6 w 18"/>
                <a:gd name="T51" fmla="*/ 2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60" name="Freeform 48"/>
            <p:cNvSpPr>
              <a:spLocks noChangeArrowheads="1"/>
            </p:cNvSpPr>
            <p:nvPr/>
          </p:nvSpPr>
          <p:spPr bwMode="auto">
            <a:xfrm>
              <a:off x="1245" y="2671"/>
              <a:ext cx="14" cy="69"/>
            </a:xfrm>
            <a:custGeom>
              <a:avLst/>
              <a:gdLst>
                <a:gd name="T0" fmla="*/ 5 w 14"/>
                <a:gd name="T1" fmla="*/ 1 h 69"/>
                <a:gd name="T2" fmla="*/ 5 w 14"/>
                <a:gd name="T3" fmla="*/ 2 h 69"/>
                <a:gd name="T4" fmla="*/ 4 w 14"/>
                <a:gd name="T5" fmla="*/ 7 h 69"/>
                <a:gd name="T6" fmla="*/ 3 w 14"/>
                <a:gd name="T7" fmla="*/ 12 h 69"/>
                <a:gd name="T8" fmla="*/ 1 w 14"/>
                <a:gd name="T9" fmla="*/ 21 h 69"/>
                <a:gd name="T10" fmla="*/ 0 w 14"/>
                <a:gd name="T11" fmla="*/ 30 h 69"/>
                <a:gd name="T12" fmla="*/ 0 w 14"/>
                <a:gd name="T13" fmla="*/ 42 h 69"/>
                <a:gd name="T14" fmla="*/ 1 w 14"/>
                <a:gd name="T15" fmla="*/ 54 h 69"/>
                <a:gd name="T16" fmla="*/ 4 w 14"/>
                <a:gd name="T17" fmla="*/ 69 h 69"/>
                <a:gd name="T18" fmla="*/ 14 w 14"/>
                <a:gd name="T19" fmla="*/ 67 h 69"/>
                <a:gd name="T20" fmla="*/ 13 w 14"/>
                <a:gd name="T21" fmla="*/ 66 h 69"/>
                <a:gd name="T22" fmla="*/ 13 w 14"/>
                <a:gd name="T23" fmla="*/ 60 h 69"/>
                <a:gd name="T24" fmla="*/ 12 w 14"/>
                <a:gd name="T25" fmla="*/ 52 h 69"/>
                <a:gd name="T26" fmla="*/ 11 w 14"/>
                <a:gd name="T27" fmla="*/ 42 h 69"/>
                <a:gd name="T28" fmla="*/ 10 w 14"/>
                <a:gd name="T29" fmla="*/ 31 h 69"/>
                <a:gd name="T30" fmla="*/ 10 w 14"/>
                <a:gd name="T31" fmla="*/ 19 h 69"/>
                <a:gd name="T32" fmla="*/ 12 w 14"/>
                <a:gd name="T33" fmla="*/ 9 h 69"/>
                <a:gd name="T34" fmla="*/ 14 w 14"/>
                <a:gd name="T35" fmla="*/ 1 h 69"/>
                <a:gd name="T36" fmla="*/ 14 w 14"/>
                <a:gd name="T37" fmla="*/ 1 h 69"/>
                <a:gd name="T38" fmla="*/ 14 w 14"/>
                <a:gd name="T39" fmla="*/ 0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0 h 69"/>
                <a:gd name="T50" fmla="*/ 5 w 14"/>
                <a:gd name="T51" fmla="*/ 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4" y="7"/>
                  </a:lnTo>
                  <a:lnTo>
                    <a:pt x="3" y="12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4" y="69"/>
                  </a:lnTo>
                  <a:lnTo>
                    <a:pt x="14" y="67"/>
                  </a:lnTo>
                  <a:lnTo>
                    <a:pt x="13" y="66"/>
                  </a:lnTo>
                  <a:lnTo>
                    <a:pt x="13" y="60"/>
                  </a:lnTo>
                  <a:lnTo>
                    <a:pt x="12" y="52"/>
                  </a:lnTo>
                  <a:lnTo>
                    <a:pt x="11" y="42"/>
                  </a:lnTo>
                  <a:lnTo>
                    <a:pt x="10" y="31"/>
                  </a:lnTo>
                  <a:lnTo>
                    <a:pt x="10" y="19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61" name="Freeform 49"/>
            <p:cNvSpPr>
              <a:spLocks noChangeArrowheads="1"/>
            </p:cNvSpPr>
            <p:nvPr/>
          </p:nvSpPr>
          <p:spPr bwMode="auto">
            <a:xfrm>
              <a:off x="1246" y="2676"/>
              <a:ext cx="12" cy="56"/>
            </a:xfrm>
            <a:custGeom>
              <a:avLst/>
              <a:gdLst>
                <a:gd name="T0" fmla="*/ 4 w 12"/>
                <a:gd name="T1" fmla="*/ 2 h 56"/>
                <a:gd name="T2" fmla="*/ 3 w 12"/>
                <a:gd name="T3" fmla="*/ 2 h 56"/>
                <a:gd name="T4" fmla="*/ 3 w 12"/>
                <a:gd name="T5" fmla="*/ 5 h 56"/>
                <a:gd name="T6" fmla="*/ 2 w 12"/>
                <a:gd name="T7" fmla="*/ 11 h 56"/>
                <a:gd name="T8" fmla="*/ 0 w 12"/>
                <a:gd name="T9" fmla="*/ 17 h 56"/>
                <a:gd name="T10" fmla="*/ 0 w 12"/>
                <a:gd name="T11" fmla="*/ 25 h 56"/>
                <a:gd name="T12" fmla="*/ 0 w 12"/>
                <a:gd name="T13" fmla="*/ 35 h 56"/>
                <a:gd name="T14" fmla="*/ 2 w 12"/>
                <a:gd name="T15" fmla="*/ 46 h 56"/>
                <a:gd name="T16" fmla="*/ 3 w 12"/>
                <a:gd name="T17" fmla="*/ 56 h 56"/>
                <a:gd name="T18" fmla="*/ 11 w 12"/>
                <a:gd name="T19" fmla="*/ 56 h 56"/>
                <a:gd name="T20" fmla="*/ 11 w 12"/>
                <a:gd name="T21" fmla="*/ 55 h 56"/>
                <a:gd name="T22" fmla="*/ 10 w 12"/>
                <a:gd name="T23" fmla="*/ 51 h 56"/>
                <a:gd name="T24" fmla="*/ 10 w 12"/>
                <a:gd name="T25" fmla="*/ 44 h 56"/>
                <a:gd name="T26" fmla="*/ 9 w 12"/>
                <a:gd name="T27" fmla="*/ 35 h 56"/>
                <a:gd name="T28" fmla="*/ 7 w 12"/>
                <a:gd name="T29" fmla="*/ 26 h 56"/>
                <a:gd name="T30" fmla="*/ 9 w 12"/>
                <a:gd name="T31" fmla="*/ 17 h 56"/>
                <a:gd name="T32" fmla="*/ 10 w 12"/>
                <a:gd name="T33" fmla="*/ 7 h 56"/>
                <a:gd name="T34" fmla="*/ 12 w 12"/>
                <a:gd name="T35" fmla="*/ 0 h 56"/>
                <a:gd name="T36" fmla="*/ 12 w 12"/>
                <a:gd name="T37" fmla="*/ 0 h 56"/>
                <a:gd name="T38" fmla="*/ 12 w 12"/>
                <a:gd name="T39" fmla="*/ 0 h 56"/>
                <a:gd name="T40" fmla="*/ 12 w 12"/>
                <a:gd name="T41" fmla="*/ 0 h 56"/>
                <a:gd name="T42" fmla="*/ 11 w 12"/>
                <a:gd name="T43" fmla="*/ 0 h 56"/>
                <a:gd name="T44" fmla="*/ 10 w 12"/>
                <a:gd name="T45" fmla="*/ 0 h 56"/>
                <a:gd name="T46" fmla="*/ 9 w 12"/>
                <a:gd name="T47" fmla="*/ 0 h 56"/>
                <a:gd name="T48" fmla="*/ 6 w 12"/>
                <a:gd name="T49" fmla="*/ 0 h 56"/>
                <a:gd name="T50" fmla="*/ 4 w 12"/>
                <a:gd name="T51" fmla="*/ 2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2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1"/>
                  </a:lnTo>
                  <a:lnTo>
                    <a:pt x="10" y="44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62" name="Freeform 50"/>
            <p:cNvSpPr>
              <a:spLocks noChangeArrowheads="1"/>
            </p:cNvSpPr>
            <p:nvPr/>
          </p:nvSpPr>
          <p:spPr bwMode="auto">
            <a:xfrm>
              <a:off x="1246" y="2681"/>
              <a:ext cx="10" cy="46"/>
            </a:xfrm>
            <a:custGeom>
              <a:avLst/>
              <a:gdLst>
                <a:gd name="T0" fmla="*/ 4 w 10"/>
                <a:gd name="T1" fmla="*/ 1 h 46"/>
                <a:gd name="T2" fmla="*/ 3 w 10"/>
                <a:gd name="T3" fmla="*/ 2 h 46"/>
                <a:gd name="T4" fmla="*/ 3 w 10"/>
                <a:gd name="T5" fmla="*/ 5 h 46"/>
                <a:gd name="T6" fmla="*/ 2 w 10"/>
                <a:gd name="T7" fmla="*/ 8 h 46"/>
                <a:gd name="T8" fmla="*/ 2 w 10"/>
                <a:gd name="T9" fmla="*/ 14 h 46"/>
                <a:gd name="T10" fmla="*/ 0 w 10"/>
                <a:gd name="T11" fmla="*/ 21 h 46"/>
                <a:gd name="T12" fmla="*/ 0 w 10"/>
                <a:gd name="T13" fmla="*/ 28 h 46"/>
                <a:gd name="T14" fmla="*/ 2 w 10"/>
                <a:gd name="T15" fmla="*/ 36 h 46"/>
                <a:gd name="T16" fmla="*/ 3 w 10"/>
                <a:gd name="T17" fmla="*/ 46 h 46"/>
                <a:gd name="T18" fmla="*/ 10 w 10"/>
                <a:gd name="T19" fmla="*/ 46 h 46"/>
                <a:gd name="T20" fmla="*/ 10 w 10"/>
                <a:gd name="T21" fmla="*/ 43 h 46"/>
                <a:gd name="T22" fmla="*/ 9 w 10"/>
                <a:gd name="T23" fmla="*/ 40 h 46"/>
                <a:gd name="T24" fmla="*/ 7 w 10"/>
                <a:gd name="T25" fmla="*/ 35 h 46"/>
                <a:gd name="T26" fmla="*/ 7 w 10"/>
                <a:gd name="T27" fmla="*/ 28 h 46"/>
                <a:gd name="T28" fmla="*/ 6 w 10"/>
                <a:gd name="T29" fmla="*/ 21 h 46"/>
                <a:gd name="T30" fmla="*/ 7 w 10"/>
                <a:gd name="T31" fmla="*/ 14 h 46"/>
                <a:gd name="T32" fmla="*/ 7 w 10"/>
                <a:gd name="T33" fmla="*/ 7 h 46"/>
                <a:gd name="T34" fmla="*/ 10 w 10"/>
                <a:gd name="T35" fmla="*/ 1 h 46"/>
                <a:gd name="T36" fmla="*/ 10 w 10"/>
                <a:gd name="T37" fmla="*/ 1 h 46"/>
                <a:gd name="T38" fmla="*/ 10 w 10"/>
                <a:gd name="T39" fmla="*/ 1 h 46"/>
                <a:gd name="T40" fmla="*/ 10 w 10"/>
                <a:gd name="T41" fmla="*/ 0 h 46"/>
                <a:gd name="T42" fmla="*/ 10 w 10"/>
                <a:gd name="T43" fmla="*/ 0 h 46"/>
                <a:gd name="T44" fmla="*/ 9 w 10"/>
                <a:gd name="T45" fmla="*/ 0 h 46"/>
                <a:gd name="T46" fmla="*/ 7 w 10"/>
                <a:gd name="T47" fmla="*/ 0 h 46"/>
                <a:gd name="T48" fmla="*/ 6 w 10"/>
                <a:gd name="T49" fmla="*/ 1 h 46"/>
                <a:gd name="T50" fmla="*/ 4 w 10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6"/>
                <a:gd name="T80" fmla="*/ 10 w 10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6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6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63" name="Freeform 51"/>
            <p:cNvSpPr>
              <a:spLocks noChangeArrowheads="1"/>
            </p:cNvSpPr>
            <p:nvPr/>
          </p:nvSpPr>
          <p:spPr bwMode="auto">
            <a:xfrm>
              <a:off x="1248" y="2687"/>
              <a:ext cx="7" cy="33"/>
            </a:xfrm>
            <a:custGeom>
              <a:avLst/>
              <a:gdLst>
                <a:gd name="T0" fmla="*/ 2 w 7"/>
                <a:gd name="T1" fmla="*/ 1 h 33"/>
                <a:gd name="T2" fmla="*/ 1 w 7"/>
                <a:gd name="T3" fmla="*/ 1 h 33"/>
                <a:gd name="T4" fmla="*/ 1 w 7"/>
                <a:gd name="T5" fmla="*/ 3 h 33"/>
                <a:gd name="T6" fmla="*/ 0 w 7"/>
                <a:gd name="T7" fmla="*/ 6 h 33"/>
                <a:gd name="T8" fmla="*/ 0 w 7"/>
                <a:gd name="T9" fmla="*/ 10 h 33"/>
                <a:gd name="T10" fmla="*/ 0 w 7"/>
                <a:gd name="T11" fmla="*/ 15 h 33"/>
                <a:gd name="T12" fmla="*/ 0 w 7"/>
                <a:gd name="T13" fmla="*/ 20 h 33"/>
                <a:gd name="T14" fmla="*/ 0 w 7"/>
                <a:gd name="T15" fmla="*/ 27 h 33"/>
                <a:gd name="T16" fmla="*/ 1 w 7"/>
                <a:gd name="T17" fmla="*/ 33 h 33"/>
                <a:gd name="T18" fmla="*/ 5 w 7"/>
                <a:gd name="T19" fmla="*/ 33 h 33"/>
                <a:gd name="T20" fmla="*/ 5 w 7"/>
                <a:gd name="T21" fmla="*/ 31 h 33"/>
                <a:gd name="T22" fmla="*/ 5 w 7"/>
                <a:gd name="T23" fmla="*/ 29 h 33"/>
                <a:gd name="T24" fmla="*/ 4 w 7"/>
                <a:gd name="T25" fmla="*/ 26 h 33"/>
                <a:gd name="T26" fmla="*/ 4 w 7"/>
                <a:gd name="T27" fmla="*/ 20 h 33"/>
                <a:gd name="T28" fmla="*/ 4 w 7"/>
                <a:gd name="T29" fmla="*/ 15 h 33"/>
                <a:gd name="T30" fmla="*/ 4 w 7"/>
                <a:gd name="T31" fmla="*/ 9 h 33"/>
                <a:gd name="T32" fmla="*/ 4 w 7"/>
                <a:gd name="T33" fmla="*/ 5 h 33"/>
                <a:gd name="T34" fmla="*/ 7 w 7"/>
                <a:gd name="T35" fmla="*/ 0 h 33"/>
                <a:gd name="T36" fmla="*/ 7 w 7"/>
                <a:gd name="T37" fmla="*/ 0 h 33"/>
                <a:gd name="T38" fmla="*/ 7 w 7"/>
                <a:gd name="T39" fmla="*/ 0 h 33"/>
                <a:gd name="T40" fmla="*/ 5 w 7"/>
                <a:gd name="T41" fmla="*/ 0 h 33"/>
                <a:gd name="T42" fmla="*/ 5 w 7"/>
                <a:gd name="T43" fmla="*/ 0 h 33"/>
                <a:gd name="T44" fmla="*/ 5 w 7"/>
                <a:gd name="T45" fmla="*/ 0 h 33"/>
                <a:gd name="T46" fmla="*/ 4 w 7"/>
                <a:gd name="T47" fmla="*/ 0 h 33"/>
                <a:gd name="T48" fmla="*/ 3 w 7"/>
                <a:gd name="T49" fmla="*/ 0 h 33"/>
                <a:gd name="T50" fmla="*/ 2 w 7"/>
                <a:gd name="T51" fmla="*/ 1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3"/>
                <a:gd name="T80" fmla="*/ 7 w 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3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64" name="Freeform 52"/>
            <p:cNvSpPr>
              <a:spLocks noChangeArrowheads="1"/>
            </p:cNvSpPr>
            <p:nvPr/>
          </p:nvSpPr>
          <p:spPr bwMode="auto">
            <a:xfrm>
              <a:off x="1343" y="2654"/>
              <a:ext cx="24" cy="90"/>
            </a:xfrm>
            <a:custGeom>
              <a:avLst/>
              <a:gdLst>
                <a:gd name="T0" fmla="*/ 24 w 24"/>
                <a:gd name="T1" fmla="*/ 1 h 90"/>
                <a:gd name="T2" fmla="*/ 22 w 24"/>
                <a:gd name="T3" fmla="*/ 1 h 90"/>
                <a:gd name="T4" fmla="*/ 21 w 24"/>
                <a:gd name="T5" fmla="*/ 4 h 90"/>
                <a:gd name="T6" fmla="*/ 19 w 24"/>
                <a:gd name="T7" fmla="*/ 8 h 90"/>
                <a:gd name="T8" fmla="*/ 17 w 24"/>
                <a:gd name="T9" fmla="*/ 17 h 90"/>
                <a:gd name="T10" fmla="*/ 15 w 24"/>
                <a:gd name="T11" fmla="*/ 28 h 90"/>
                <a:gd name="T12" fmla="*/ 14 w 24"/>
                <a:gd name="T13" fmla="*/ 43 h 90"/>
                <a:gd name="T14" fmla="*/ 15 w 24"/>
                <a:gd name="T15" fmla="*/ 64 h 90"/>
                <a:gd name="T16" fmla="*/ 18 w 24"/>
                <a:gd name="T17" fmla="*/ 90 h 90"/>
                <a:gd name="T18" fmla="*/ 5 w 24"/>
                <a:gd name="T19" fmla="*/ 90 h 90"/>
                <a:gd name="T20" fmla="*/ 4 w 24"/>
                <a:gd name="T21" fmla="*/ 88 h 90"/>
                <a:gd name="T22" fmla="*/ 3 w 24"/>
                <a:gd name="T23" fmla="*/ 81 h 90"/>
                <a:gd name="T24" fmla="*/ 1 w 24"/>
                <a:gd name="T25" fmla="*/ 69 h 90"/>
                <a:gd name="T26" fmla="*/ 0 w 24"/>
                <a:gd name="T27" fmla="*/ 56 h 90"/>
                <a:gd name="T28" fmla="*/ 0 w 24"/>
                <a:gd name="T29" fmla="*/ 41 h 90"/>
                <a:gd name="T30" fmla="*/ 1 w 24"/>
                <a:gd name="T31" fmla="*/ 27 h 90"/>
                <a:gd name="T32" fmla="*/ 4 w 24"/>
                <a:gd name="T33" fmla="*/ 13 h 90"/>
                <a:gd name="T34" fmla="*/ 7 w 24"/>
                <a:gd name="T35" fmla="*/ 0 h 90"/>
                <a:gd name="T36" fmla="*/ 24 w 24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7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65" name="Freeform 53"/>
            <p:cNvSpPr>
              <a:spLocks noChangeArrowheads="1"/>
            </p:cNvSpPr>
            <p:nvPr/>
          </p:nvSpPr>
          <p:spPr bwMode="auto">
            <a:xfrm>
              <a:off x="1344" y="2661"/>
              <a:ext cx="19" cy="76"/>
            </a:xfrm>
            <a:custGeom>
              <a:avLst/>
              <a:gdLst>
                <a:gd name="T0" fmla="*/ 19 w 19"/>
                <a:gd name="T1" fmla="*/ 0 h 76"/>
                <a:gd name="T2" fmla="*/ 19 w 19"/>
                <a:gd name="T3" fmla="*/ 0 h 76"/>
                <a:gd name="T4" fmla="*/ 18 w 19"/>
                <a:gd name="T5" fmla="*/ 3 h 76"/>
                <a:gd name="T6" fmla="*/ 17 w 19"/>
                <a:gd name="T7" fmla="*/ 7 h 76"/>
                <a:gd name="T8" fmla="*/ 14 w 19"/>
                <a:gd name="T9" fmla="*/ 13 h 76"/>
                <a:gd name="T10" fmla="*/ 13 w 19"/>
                <a:gd name="T11" fmla="*/ 22 h 76"/>
                <a:gd name="T12" fmla="*/ 12 w 19"/>
                <a:gd name="T13" fmla="*/ 36 h 76"/>
                <a:gd name="T14" fmla="*/ 13 w 19"/>
                <a:gd name="T15" fmla="*/ 54 h 76"/>
                <a:gd name="T16" fmla="*/ 14 w 19"/>
                <a:gd name="T17" fmla="*/ 76 h 76"/>
                <a:gd name="T18" fmla="*/ 4 w 19"/>
                <a:gd name="T19" fmla="*/ 76 h 76"/>
                <a:gd name="T20" fmla="*/ 4 w 19"/>
                <a:gd name="T21" fmla="*/ 74 h 76"/>
                <a:gd name="T22" fmla="*/ 3 w 19"/>
                <a:gd name="T23" fmla="*/ 68 h 76"/>
                <a:gd name="T24" fmla="*/ 2 w 19"/>
                <a:gd name="T25" fmla="*/ 59 h 76"/>
                <a:gd name="T26" fmla="*/ 0 w 19"/>
                <a:gd name="T27" fmla="*/ 47 h 76"/>
                <a:gd name="T28" fmla="*/ 0 w 19"/>
                <a:gd name="T29" fmla="*/ 35 h 76"/>
                <a:gd name="T30" fmla="*/ 0 w 19"/>
                <a:gd name="T31" fmla="*/ 22 h 76"/>
                <a:gd name="T32" fmla="*/ 3 w 19"/>
                <a:gd name="T33" fmla="*/ 10 h 76"/>
                <a:gd name="T34" fmla="*/ 6 w 19"/>
                <a:gd name="T35" fmla="*/ 0 h 76"/>
                <a:gd name="T36" fmla="*/ 19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3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9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66" name="Freeform 54"/>
            <p:cNvSpPr>
              <a:spLocks noChangeArrowheads="1"/>
            </p:cNvSpPr>
            <p:nvPr/>
          </p:nvSpPr>
          <p:spPr bwMode="auto">
            <a:xfrm>
              <a:off x="1346" y="2667"/>
              <a:ext cx="15" cy="63"/>
            </a:xfrm>
            <a:custGeom>
              <a:avLst/>
              <a:gdLst>
                <a:gd name="T0" fmla="*/ 15 w 15"/>
                <a:gd name="T1" fmla="*/ 0 h 63"/>
                <a:gd name="T2" fmla="*/ 15 w 15"/>
                <a:gd name="T3" fmla="*/ 1 h 63"/>
                <a:gd name="T4" fmla="*/ 14 w 15"/>
                <a:gd name="T5" fmla="*/ 2 h 63"/>
                <a:gd name="T6" fmla="*/ 12 w 15"/>
                <a:gd name="T7" fmla="*/ 6 h 63"/>
                <a:gd name="T8" fmla="*/ 11 w 15"/>
                <a:gd name="T9" fmla="*/ 12 h 63"/>
                <a:gd name="T10" fmla="*/ 10 w 15"/>
                <a:gd name="T11" fmla="*/ 19 h 63"/>
                <a:gd name="T12" fmla="*/ 9 w 15"/>
                <a:gd name="T13" fmla="*/ 30 h 63"/>
                <a:gd name="T14" fmla="*/ 10 w 15"/>
                <a:gd name="T15" fmla="*/ 44 h 63"/>
                <a:gd name="T16" fmla="*/ 11 w 15"/>
                <a:gd name="T17" fmla="*/ 63 h 63"/>
                <a:gd name="T18" fmla="*/ 2 w 15"/>
                <a:gd name="T19" fmla="*/ 63 h 63"/>
                <a:gd name="T20" fmla="*/ 2 w 15"/>
                <a:gd name="T21" fmla="*/ 62 h 63"/>
                <a:gd name="T22" fmla="*/ 1 w 15"/>
                <a:gd name="T23" fmla="*/ 56 h 63"/>
                <a:gd name="T24" fmla="*/ 0 w 15"/>
                <a:gd name="T25" fmla="*/ 49 h 63"/>
                <a:gd name="T26" fmla="*/ 0 w 15"/>
                <a:gd name="T27" fmla="*/ 40 h 63"/>
                <a:gd name="T28" fmla="*/ 0 w 15"/>
                <a:gd name="T29" fmla="*/ 29 h 63"/>
                <a:gd name="T30" fmla="*/ 0 w 15"/>
                <a:gd name="T31" fmla="*/ 19 h 63"/>
                <a:gd name="T32" fmla="*/ 1 w 15"/>
                <a:gd name="T33" fmla="*/ 8 h 63"/>
                <a:gd name="T34" fmla="*/ 4 w 15"/>
                <a:gd name="T35" fmla="*/ 0 h 63"/>
                <a:gd name="T36" fmla="*/ 15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67" name="Freeform 55"/>
            <p:cNvSpPr>
              <a:spLocks noChangeArrowheads="1"/>
            </p:cNvSpPr>
            <p:nvPr/>
          </p:nvSpPr>
          <p:spPr bwMode="auto">
            <a:xfrm>
              <a:off x="1346" y="2673"/>
              <a:ext cx="12" cy="50"/>
            </a:xfrm>
            <a:custGeom>
              <a:avLst/>
              <a:gdLst>
                <a:gd name="T0" fmla="*/ 12 w 12"/>
                <a:gd name="T1" fmla="*/ 1 h 50"/>
                <a:gd name="T2" fmla="*/ 12 w 12"/>
                <a:gd name="T3" fmla="*/ 1 h 50"/>
                <a:gd name="T4" fmla="*/ 11 w 12"/>
                <a:gd name="T5" fmla="*/ 2 h 50"/>
                <a:gd name="T6" fmla="*/ 10 w 12"/>
                <a:gd name="T7" fmla="*/ 5 h 50"/>
                <a:gd name="T8" fmla="*/ 9 w 12"/>
                <a:gd name="T9" fmla="*/ 9 h 50"/>
                <a:gd name="T10" fmla="*/ 9 w 12"/>
                <a:gd name="T11" fmla="*/ 15 h 50"/>
                <a:gd name="T12" fmla="*/ 8 w 12"/>
                <a:gd name="T13" fmla="*/ 24 h 50"/>
                <a:gd name="T14" fmla="*/ 8 w 12"/>
                <a:gd name="T15" fmla="*/ 36 h 50"/>
                <a:gd name="T16" fmla="*/ 9 w 12"/>
                <a:gd name="T17" fmla="*/ 50 h 50"/>
                <a:gd name="T18" fmla="*/ 2 w 12"/>
                <a:gd name="T19" fmla="*/ 50 h 50"/>
                <a:gd name="T20" fmla="*/ 2 w 12"/>
                <a:gd name="T21" fmla="*/ 49 h 50"/>
                <a:gd name="T22" fmla="*/ 2 w 12"/>
                <a:gd name="T23" fmla="*/ 45 h 50"/>
                <a:gd name="T24" fmla="*/ 1 w 12"/>
                <a:gd name="T25" fmla="*/ 38 h 50"/>
                <a:gd name="T26" fmla="*/ 1 w 12"/>
                <a:gd name="T27" fmla="*/ 31 h 50"/>
                <a:gd name="T28" fmla="*/ 0 w 12"/>
                <a:gd name="T29" fmla="*/ 23 h 50"/>
                <a:gd name="T30" fmla="*/ 1 w 12"/>
                <a:gd name="T31" fmla="*/ 15 h 50"/>
                <a:gd name="T32" fmla="*/ 2 w 12"/>
                <a:gd name="T33" fmla="*/ 7 h 50"/>
                <a:gd name="T34" fmla="*/ 4 w 12"/>
                <a:gd name="T35" fmla="*/ 0 h 50"/>
                <a:gd name="T36" fmla="*/ 12 w 1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68" name="Freeform 56"/>
            <p:cNvSpPr>
              <a:spLocks noChangeArrowheads="1"/>
            </p:cNvSpPr>
            <p:nvPr/>
          </p:nvSpPr>
          <p:spPr bwMode="auto">
            <a:xfrm>
              <a:off x="1347" y="2680"/>
              <a:ext cx="9" cy="36"/>
            </a:xfrm>
            <a:custGeom>
              <a:avLst/>
              <a:gdLst>
                <a:gd name="T0" fmla="*/ 9 w 9"/>
                <a:gd name="T1" fmla="*/ 0 h 36"/>
                <a:gd name="T2" fmla="*/ 9 w 9"/>
                <a:gd name="T3" fmla="*/ 0 h 36"/>
                <a:gd name="T4" fmla="*/ 8 w 9"/>
                <a:gd name="T5" fmla="*/ 1 h 36"/>
                <a:gd name="T6" fmla="*/ 8 w 9"/>
                <a:gd name="T7" fmla="*/ 3 h 36"/>
                <a:gd name="T8" fmla="*/ 7 w 9"/>
                <a:gd name="T9" fmla="*/ 6 h 36"/>
                <a:gd name="T10" fmla="*/ 6 w 9"/>
                <a:gd name="T11" fmla="*/ 10 h 36"/>
                <a:gd name="T12" fmla="*/ 6 w 9"/>
                <a:gd name="T13" fmla="*/ 17 h 36"/>
                <a:gd name="T14" fmla="*/ 6 w 9"/>
                <a:gd name="T15" fmla="*/ 26 h 36"/>
                <a:gd name="T16" fmla="*/ 7 w 9"/>
                <a:gd name="T17" fmla="*/ 36 h 36"/>
                <a:gd name="T18" fmla="*/ 2 w 9"/>
                <a:gd name="T19" fmla="*/ 36 h 36"/>
                <a:gd name="T20" fmla="*/ 1 w 9"/>
                <a:gd name="T21" fmla="*/ 36 h 36"/>
                <a:gd name="T22" fmla="*/ 1 w 9"/>
                <a:gd name="T23" fmla="*/ 33 h 36"/>
                <a:gd name="T24" fmla="*/ 1 w 9"/>
                <a:gd name="T25" fmla="*/ 28 h 36"/>
                <a:gd name="T26" fmla="*/ 0 w 9"/>
                <a:gd name="T27" fmla="*/ 22 h 36"/>
                <a:gd name="T28" fmla="*/ 0 w 9"/>
                <a:gd name="T29" fmla="*/ 16 h 36"/>
                <a:gd name="T30" fmla="*/ 0 w 9"/>
                <a:gd name="T31" fmla="*/ 10 h 36"/>
                <a:gd name="T32" fmla="*/ 1 w 9"/>
                <a:gd name="T33" fmla="*/ 5 h 36"/>
                <a:gd name="T34" fmla="*/ 3 w 9"/>
                <a:gd name="T35" fmla="*/ 0 h 36"/>
                <a:gd name="T36" fmla="*/ 9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6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69" name="Rectangle 57"/>
            <p:cNvSpPr>
              <a:spLocks noChangeArrowheads="1"/>
            </p:cNvSpPr>
            <p:nvPr/>
          </p:nvSpPr>
          <p:spPr bwMode="auto">
            <a:xfrm>
              <a:off x="1224" y="2671"/>
              <a:ext cx="4" cy="1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70" name="Freeform 58"/>
            <p:cNvSpPr>
              <a:spLocks noChangeArrowheads="1"/>
            </p:cNvSpPr>
            <p:nvPr/>
          </p:nvSpPr>
          <p:spPr bwMode="auto">
            <a:xfrm>
              <a:off x="1266" y="2668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10 h 55"/>
                <a:gd name="T6" fmla="*/ 1 w 46"/>
                <a:gd name="T7" fmla="*/ 14 h 55"/>
                <a:gd name="T8" fmla="*/ 0 w 46"/>
                <a:gd name="T9" fmla="*/ 20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4 h 55"/>
                <a:gd name="T20" fmla="*/ 3 w 46"/>
                <a:gd name="T21" fmla="*/ 53 h 55"/>
                <a:gd name="T22" fmla="*/ 3 w 46"/>
                <a:gd name="T23" fmla="*/ 52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2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7 h 55"/>
                <a:gd name="T46" fmla="*/ 21 w 46"/>
                <a:gd name="T47" fmla="*/ 14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10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3 h 55"/>
                <a:gd name="T66" fmla="*/ 46 w 46"/>
                <a:gd name="T67" fmla="*/ 3 h 55"/>
                <a:gd name="T68" fmla="*/ 45 w 46"/>
                <a:gd name="T69" fmla="*/ 3 h 55"/>
                <a:gd name="T70" fmla="*/ 43 w 46"/>
                <a:gd name="T71" fmla="*/ 3 h 55"/>
                <a:gd name="T72" fmla="*/ 42 w 46"/>
                <a:gd name="T73" fmla="*/ 1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0 h 55"/>
                <a:gd name="T82" fmla="*/ 28 w 46"/>
                <a:gd name="T83" fmla="*/ 0 h 55"/>
                <a:gd name="T84" fmla="*/ 26 w 46"/>
                <a:gd name="T85" fmla="*/ 0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1 h 55"/>
                <a:gd name="T92" fmla="*/ 11 w 46"/>
                <a:gd name="T93" fmla="*/ 3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10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71" name="Freeform 59"/>
            <p:cNvSpPr>
              <a:spLocks noChangeArrowheads="1"/>
            </p:cNvSpPr>
            <p:nvPr/>
          </p:nvSpPr>
          <p:spPr bwMode="auto">
            <a:xfrm>
              <a:off x="1202" y="2709"/>
              <a:ext cx="37" cy="9"/>
            </a:xfrm>
            <a:custGeom>
              <a:avLst/>
              <a:gdLst>
                <a:gd name="T0" fmla="*/ 0 w 37"/>
                <a:gd name="T1" fmla="*/ 6 h 9"/>
                <a:gd name="T2" fmla="*/ 0 w 37"/>
                <a:gd name="T3" fmla="*/ 6 h 9"/>
                <a:gd name="T4" fmla="*/ 0 w 37"/>
                <a:gd name="T5" fmla="*/ 6 h 9"/>
                <a:gd name="T6" fmla="*/ 1 w 37"/>
                <a:gd name="T7" fmla="*/ 5 h 9"/>
                <a:gd name="T8" fmla="*/ 1 w 37"/>
                <a:gd name="T9" fmla="*/ 5 h 9"/>
                <a:gd name="T10" fmla="*/ 2 w 37"/>
                <a:gd name="T11" fmla="*/ 4 h 9"/>
                <a:gd name="T12" fmla="*/ 4 w 37"/>
                <a:gd name="T13" fmla="*/ 2 h 9"/>
                <a:gd name="T14" fmla="*/ 5 w 37"/>
                <a:gd name="T15" fmla="*/ 2 h 9"/>
                <a:gd name="T16" fmla="*/ 7 w 37"/>
                <a:gd name="T17" fmla="*/ 1 h 9"/>
                <a:gd name="T18" fmla="*/ 9 w 37"/>
                <a:gd name="T19" fmla="*/ 0 h 9"/>
                <a:gd name="T20" fmla="*/ 12 w 37"/>
                <a:gd name="T21" fmla="*/ 0 h 9"/>
                <a:gd name="T22" fmla="*/ 15 w 37"/>
                <a:gd name="T23" fmla="*/ 0 h 9"/>
                <a:gd name="T24" fmla="*/ 19 w 37"/>
                <a:gd name="T25" fmla="*/ 0 h 9"/>
                <a:gd name="T26" fmla="*/ 22 w 37"/>
                <a:gd name="T27" fmla="*/ 0 h 9"/>
                <a:gd name="T28" fmla="*/ 27 w 37"/>
                <a:gd name="T29" fmla="*/ 1 h 9"/>
                <a:gd name="T30" fmla="*/ 32 w 37"/>
                <a:gd name="T31" fmla="*/ 1 h 9"/>
                <a:gd name="T32" fmla="*/ 37 w 37"/>
                <a:gd name="T33" fmla="*/ 4 h 9"/>
                <a:gd name="T34" fmla="*/ 37 w 37"/>
                <a:gd name="T35" fmla="*/ 6 h 9"/>
                <a:gd name="T36" fmla="*/ 36 w 37"/>
                <a:gd name="T37" fmla="*/ 6 h 9"/>
                <a:gd name="T38" fmla="*/ 36 w 37"/>
                <a:gd name="T39" fmla="*/ 5 h 9"/>
                <a:gd name="T40" fmla="*/ 34 w 37"/>
                <a:gd name="T41" fmla="*/ 5 h 9"/>
                <a:gd name="T42" fmla="*/ 33 w 37"/>
                <a:gd name="T43" fmla="*/ 5 h 9"/>
                <a:gd name="T44" fmla="*/ 30 w 37"/>
                <a:gd name="T45" fmla="*/ 4 h 9"/>
                <a:gd name="T46" fmla="*/ 28 w 37"/>
                <a:gd name="T47" fmla="*/ 4 h 9"/>
                <a:gd name="T48" fmla="*/ 25 w 37"/>
                <a:gd name="T49" fmla="*/ 2 h 9"/>
                <a:gd name="T50" fmla="*/ 22 w 37"/>
                <a:gd name="T51" fmla="*/ 2 h 9"/>
                <a:gd name="T52" fmla="*/ 19 w 37"/>
                <a:gd name="T53" fmla="*/ 2 h 9"/>
                <a:gd name="T54" fmla="*/ 15 w 37"/>
                <a:gd name="T55" fmla="*/ 2 h 9"/>
                <a:gd name="T56" fmla="*/ 13 w 37"/>
                <a:gd name="T57" fmla="*/ 2 h 9"/>
                <a:gd name="T58" fmla="*/ 9 w 37"/>
                <a:gd name="T59" fmla="*/ 4 h 9"/>
                <a:gd name="T60" fmla="*/ 7 w 37"/>
                <a:gd name="T61" fmla="*/ 5 h 9"/>
                <a:gd name="T62" fmla="*/ 5 w 37"/>
                <a:gd name="T63" fmla="*/ 6 h 9"/>
                <a:gd name="T64" fmla="*/ 2 w 37"/>
                <a:gd name="T65" fmla="*/ 7 h 9"/>
                <a:gd name="T66" fmla="*/ 0 w 37"/>
                <a:gd name="T67" fmla="*/ 9 h 9"/>
                <a:gd name="T68" fmla="*/ 0 w 37"/>
                <a:gd name="T69" fmla="*/ 6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72" name="Freeform 60"/>
            <p:cNvSpPr>
              <a:spLocks noChangeArrowheads="1"/>
            </p:cNvSpPr>
            <p:nvPr/>
          </p:nvSpPr>
          <p:spPr bwMode="auto">
            <a:xfrm>
              <a:off x="1202" y="2685"/>
              <a:ext cx="37" cy="10"/>
            </a:xfrm>
            <a:custGeom>
              <a:avLst/>
              <a:gdLst>
                <a:gd name="T0" fmla="*/ 0 w 37"/>
                <a:gd name="T1" fmla="*/ 5 h 10"/>
                <a:gd name="T2" fmla="*/ 0 w 37"/>
                <a:gd name="T3" fmla="*/ 5 h 10"/>
                <a:gd name="T4" fmla="*/ 0 w 37"/>
                <a:gd name="T5" fmla="*/ 5 h 10"/>
                <a:gd name="T6" fmla="*/ 1 w 37"/>
                <a:gd name="T7" fmla="*/ 5 h 10"/>
                <a:gd name="T8" fmla="*/ 1 w 37"/>
                <a:gd name="T9" fmla="*/ 4 h 10"/>
                <a:gd name="T10" fmla="*/ 2 w 37"/>
                <a:gd name="T11" fmla="*/ 3 h 10"/>
                <a:gd name="T12" fmla="*/ 4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2 w 37"/>
                <a:gd name="T21" fmla="*/ 0 h 10"/>
                <a:gd name="T22" fmla="*/ 15 w 37"/>
                <a:gd name="T23" fmla="*/ 0 h 10"/>
                <a:gd name="T24" fmla="*/ 19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2 w 37"/>
                <a:gd name="T31" fmla="*/ 2 h 10"/>
                <a:gd name="T32" fmla="*/ 37 w 37"/>
                <a:gd name="T33" fmla="*/ 3 h 10"/>
                <a:gd name="T34" fmla="*/ 37 w 37"/>
                <a:gd name="T35" fmla="*/ 5 h 10"/>
                <a:gd name="T36" fmla="*/ 36 w 37"/>
                <a:gd name="T37" fmla="*/ 5 h 10"/>
                <a:gd name="T38" fmla="*/ 36 w 37"/>
                <a:gd name="T39" fmla="*/ 4 h 10"/>
                <a:gd name="T40" fmla="*/ 34 w 37"/>
                <a:gd name="T41" fmla="*/ 4 h 10"/>
                <a:gd name="T42" fmla="*/ 33 w 37"/>
                <a:gd name="T43" fmla="*/ 4 h 10"/>
                <a:gd name="T44" fmla="*/ 30 w 37"/>
                <a:gd name="T45" fmla="*/ 3 h 10"/>
                <a:gd name="T46" fmla="*/ 28 w 37"/>
                <a:gd name="T47" fmla="*/ 3 h 10"/>
                <a:gd name="T48" fmla="*/ 25 w 37"/>
                <a:gd name="T49" fmla="*/ 3 h 10"/>
                <a:gd name="T50" fmla="*/ 22 w 37"/>
                <a:gd name="T51" fmla="*/ 2 h 10"/>
                <a:gd name="T52" fmla="*/ 19 w 37"/>
                <a:gd name="T53" fmla="*/ 2 h 10"/>
                <a:gd name="T54" fmla="*/ 15 w 37"/>
                <a:gd name="T55" fmla="*/ 2 h 10"/>
                <a:gd name="T56" fmla="*/ 13 w 37"/>
                <a:gd name="T57" fmla="*/ 2 h 10"/>
                <a:gd name="T58" fmla="*/ 9 w 37"/>
                <a:gd name="T59" fmla="*/ 3 h 10"/>
                <a:gd name="T60" fmla="*/ 7 w 37"/>
                <a:gd name="T61" fmla="*/ 4 h 10"/>
                <a:gd name="T62" fmla="*/ 5 w 37"/>
                <a:gd name="T63" fmla="*/ 5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5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73" name="Freeform 61"/>
            <p:cNvSpPr>
              <a:spLocks noChangeArrowheads="1"/>
            </p:cNvSpPr>
            <p:nvPr/>
          </p:nvSpPr>
          <p:spPr bwMode="auto">
            <a:xfrm>
              <a:off x="1237" y="2673"/>
              <a:ext cx="61" cy="112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109 h 112"/>
                <a:gd name="T4" fmla="*/ 19 w 61"/>
                <a:gd name="T5" fmla="*/ 112 h 112"/>
                <a:gd name="T6" fmla="*/ 18 w 61"/>
                <a:gd name="T7" fmla="*/ 98 h 112"/>
                <a:gd name="T8" fmla="*/ 61 w 61"/>
                <a:gd name="T9" fmla="*/ 104 h 112"/>
                <a:gd name="T10" fmla="*/ 61 w 61"/>
                <a:gd name="T11" fmla="*/ 98 h 112"/>
                <a:gd name="T12" fmla="*/ 30 w 61"/>
                <a:gd name="T13" fmla="*/ 95 h 112"/>
                <a:gd name="T14" fmla="*/ 29 w 61"/>
                <a:gd name="T15" fmla="*/ 82 h 112"/>
                <a:gd name="T16" fmla="*/ 9 w 61"/>
                <a:gd name="T17" fmla="*/ 82 h 112"/>
                <a:gd name="T18" fmla="*/ 8 w 61"/>
                <a:gd name="T19" fmla="*/ 81 h 112"/>
                <a:gd name="T20" fmla="*/ 7 w 61"/>
                <a:gd name="T21" fmla="*/ 76 h 112"/>
                <a:gd name="T22" fmla="*/ 6 w 61"/>
                <a:gd name="T23" fmla="*/ 69 h 112"/>
                <a:gd name="T24" fmla="*/ 4 w 61"/>
                <a:gd name="T25" fmla="*/ 58 h 112"/>
                <a:gd name="T26" fmla="*/ 2 w 61"/>
                <a:gd name="T27" fmla="*/ 47 h 112"/>
                <a:gd name="T28" fmla="*/ 1 w 61"/>
                <a:gd name="T29" fmla="*/ 34 h 112"/>
                <a:gd name="T30" fmla="*/ 2 w 61"/>
                <a:gd name="T31" fmla="*/ 19 h 112"/>
                <a:gd name="T32" fmla="*/ 6 w 61"/>
                <a:gd name="T33" fmla="*/ 3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9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5"/>
                  </a:lnTo>
                  <a:lnTo>
                    <a:pt x="29" y="82"/>
                  </a:lnTo>
                  <a:lnTo>
                    <a:pt x="9" y="82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7"/>
                  </a:lnTo>
                  <a:lnTo>
                    <a:pt x="1" y="34"/>
                  </a:lnTo>
                  <a:lnTo>
                    <a:pt x="2" y="19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74" name="Freeform 62"/>
            <p:cNvSpPr>
              <a:spLocks noChangeArrowheads="1"/>
            </p:cNvSpPr>
            <p:nvPr/>
          </p:nvSpPr>
          <p:spPr bwMode="auto">
            <a:xfrm>
              <a:off x="1267" y="2647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1 h 15"/>
                <a:gd name="T14" fmla="*/ 19 w 79"/>
                <a:gd name="T15" fmla="*/ 10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10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3 h 15"/>
                <a:gd name="T58" fmla="*/ 25 w 79"/>
                <a:gd name="T59" fmla="*/ 4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1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3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75" name="Freeform 63"/>
            <p:cNvSpPr>
              <a:spLocks noChangeArrowheads="1"/>
            </p:cNvSpPr>
            <p:nvPr/>
          </p:nvSpPr>
          <p:spPr bwMode="auto">
            <a:xfrm>
              <a:off x="1222" y="2787"/>
              <a:ext cx="132" cy="45"/>
            </a:xfrm>
            <a:custGeom>
              <a:avLst/>
              <a:gdLst>
                <a:gd name="T0" fmla="*/ 55 w 132"/>
                <a:gd name="T1" fmla="*/ 44 h 45"/>
                <a:gd name="T2" fmla="*/ 56 w 132"/>
                <a:gd name="T3" fmla="*/ 44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7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2 h 45"/>
                <a:gd name="T26" fmla="*/ 80 w 132"/>
                <a:gd name="T27" fmla="*/ 30 h 45"/>
                <a:gd name="T28" fmla="*/ 82 w 132"/>
                <a:gd name="T29" fmla="*/ 28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30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5 h 45"/>
                <a:gd name="T64" fmla="*/ 76 w 132"/>
                <a:gd name="T65" fmla="*/ 37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4 h 45"/>
                <a:gd name="T74" fmla="*/ 57 w 132"/>
                <a:gd name="T75" fmla="*/ 45 h 45"/>
                <a:gd name="T76" fmla="*/ 55 w 132"/>
                <a:gd name="T77" fmla="*/ 44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4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4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76" name="Freeform 64"/>
            <p:cNvSpPr>
              <a:spLocks noChangeArrowheads="1"/>
            </p:cNvSpPr>
            <p:nvPr/>
          </p:nvSpPr>
          <p:spPr bwMode="auto">
            <a:xfrm>
              <a:off x="1194" y="2799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77" name="Freeform 65"/>
            <p:cNvSpPr>
              <a:spLocks noChangeArrowheads="1"/>
            </p:cNvSpPr>
            <p:nvPr/>
          </p:nvSpPr>
          <p:spPr bwMode="auto">
            <a:xfrm>
              <a:off x="1217" y="2794"/>
              <a:ext cx="132" cy="35"/>
            </a:xfrm>
            <a:custGeom>
              <a:avLst/>
              <a:gdLst>
                <a:gd name="T0" fmla="*/ 0 w 132"/>
                <a:gd name="T1" fmla="*/ 0 h 35"/>
                <a:gd name="T2" fmla="*/ 130 w 132"/>
                <a:gd name="T3" fmla="*/ 35 h 35"/>
                <a:gd name="T4" fmla="*/ 132 w 132"/>
                <a:gd name="T5" fmla="*/ 35 h 35"/>
                <a:gd name="T6" fmla="*/ 4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78" name="Freeform 66"/>
            <p:cNvSpPr>
              <a:spLocks noChangeArrowheads="1"/>
            </p:cNvSpPr>
            <p:nvPr/>
          </p:nvSpPr>
          <p:spPr bwMode="auto">
            <a:xfrm>
              <a:off x="1207" y="2796"/>
              <a:ext cx="133" cy="38"/>
            </a:xfrm>
            <a:custGeom>
              <a:avLst/>
              <a:gdLst>
                <a:gd name="T0" fmla="*/ 0 w 133"/>
                <a:gd name="T1" fmla="*/ 0 h 38"/>
                <a:gd name="T2" fmla="*/ 130 w 133"/>
                <a:gd name="T3" fmla="*/ 38 h 38"/>
                <a:gd name="T4" fmla="*/ 133 w 133"/>
                <a:gd name="T5" fmla="*/ 38 h 38"/>
                <a:gd name="T6" fmla="*/ 3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79" name="Freeform 67"/>
            <p:cNvSpPr>
              <a:spLocks noChangeArrowheads="1"/>
            </p:cNvSpPr>
            <p:nvPr/>
          </p:nvSpPr>
          <p:spPr bwMode="auto">
            <a:xfrm>
              <a:off x="1692" y="2479"/>
              <a:ext cx="326" cy="65"/>
            </a:xfrm>
            <a:custGeom>
              <a:avLst/>
              <a:gdLst>
                <a:gd name="T0" fmla="*/ 146 w 326"/>
                <a:gd name="T1" fmla="*/ 0 h 65"/>
                <a:gd name="T2" fmla="*/ 115 w 326"/>
                <a:gd name="T3" fmla="*/ 1 h 65"/>
                <a:gd name="T4" fmla="*/ 85 w 326"/>
                <a:gd name="T5" fmla="*/ 3 h 65"/>
                <a:gd name="T6" fmla="*/ 60 w 326"/>
                <a:gd name="T7" fmla="*/ 7 h 65"/>
                <a:gd name="T8" fmla="*/ 38 w 326"/>
                <a:gd name="T9" fmla="*/ 12 h 65"/>
                <a:gd name="T10" fmla="*/ 28 w 326"/>
                <a:gd name="T11" fmla="*/ 14 h 65"/>
                <a:gd name="T12" fmla="*/ 20 w 326"/>
                <a:gd name="T13" fmla="*/ 17 h 65"/>
                <a:gd name="T14" fmla="*/ 13 w 326"/>
                <a:gd name="T15" fmla="*/ 20 h 65"/>
                <a:gd name="T16" fmla="*/ 7 w 326"/>
                <a:gd name="T17" fmla="*/ 23 h 65"/>
                <a:gd name="T18" fmla="*/ 4 w 326"/>
                <a:gd name="T19" fmla="*/ 26 h 65"/>
                <a:gd name="T20" fmla="*/ 0 w 326"/>
                <a:gd name="T21" fmla="*/ 29 h 65"/>
                <a:gd name="T22" fmla="*/ 0 w 326"/>
                <a:gd name="T23" fmla="*/ 33 h 65"/>
                <a:gd name="T24" fmla="*/ 0 w 326"/>
                <a:gd name="T25" fmla="*/ 36 h 65"/>
                <a:gd name="T26" fmla="*/ 4 w 326"/>
                <a:gd name="T27" fmla="*/ 40 h 65"/>
                <a:gd name="T28" fmla="*/ 7 w 326"/>
                <a:gd name="T29" fmla="*/ 43 h 65"/>
                <a:gd name="T30" fmla="*/ 13 w 326"/>
                <a:gd name="T31" fmla="*/ 46 h 65"/>
                <a:gd name="T32" fmla="*/ 20 w 326"/>
                <a:gd name="T33" fmla="*/ 49 h 65"/>
                <a:gd name="T34" fmla="*/ 28 w 326"/>
                <a:gd name="T35" fmla="*/ 51 h 65"/>
                <a:gd name="T36" fmla="*/ 38 w 326"/>
                <a:gd name="T37" fmla="*/ 54 h 65"/>
                <a:gd name="T38" fmla="*/ 60 w 326"/>
                <a:gd name="T39" fmla="*/ 58 h 65"/>
                <a:gd name="T40" fmla="*/ 85 w 326"/>
                <a:gd name="T41" fmla="*/ 62 h 65"/>
                <a:gd name="T42" fmla="*/ 115 w 326"/>
                <a:gd name="T43" fmla="*/ 64 h 65"/>
                <a:gd name="T44" fmla="*/ 146 w 326"/>
                <a:gd name="T45" fmla="*/ 65 h 65"/>
                <a:gd name="T46" fmla="*/ 180 w 326"/>
                <a:gd name="T47" fmla="*/ 65 h 65"/>
                <a:gd name="T48" fmla="*/ 211 w 326"/>
                <a:gd name="T49" fmla="*/ 64 h 65"/>
                <a:gd name="T50" fmla="*/ 241 w 326"/>
                <a:gd name="T51" fmla="*/ 62 h 65"/>
                <a:gd name="T52" fmla="*/ 266 w 326"/>
                <a:gd name="T53" fmla="*/ 58 h 65"/>
                <a:gd name="T54" fmla="*/ 288 w 326"/>
                <a:gd name="T55" fmla="*/ 54 h 65"/>
                <a:gd name="T56" fmla="*/ 298 w 326"/>
                <a:gd name="T57" fmla="*/ 51 h 65"/>
                <a:gd name="T58" fmla="*/ 306 w 326"/>
                <a:gd name="T59" fmla="*/ 49 h 65"/>
                <a:gd name="T60" fmla="*/ 313 w 326"/>
                <a:gd name="T61" fmla="*/ 46 h 65"/>
                <a:gd name="T62" fmla="*/ 319 w 326"/>
                <a:gd name="T63" fmla="*/ 43 h 65"/>
                <a:gd name="T64" fmla="*/ 322 w 326"/>
                <a:gd name="T65" fmla="*/ 40 h 65"/>
                <a:gd name="T66" fmla="*/ 325 w 326"/>
                <a:gd name="T67" fmla="*/ 36 h 65"/>
                <a:gd name="T68" fmla="*/ 326 w 326"/>
                <a:gd name="T69" fmla="*/ 33 h 65"/>
                <a:gd name="T70" fmla="*/ 325 w 326"/>
                <a:gd name="T71" fmla="*/ 29 h 65"/>
                <a:gd name="T72" fmla="*/ 322 w 326"/>
                <a:gd name="T73" fmla="*/ 26 h 65"/>
                <a:gd name="T74" fmla="*/ 319 w 326"/>
                <a:gd name="T75" fmla="*/ 23 h 65"/>
                <a:gd name="T76" fmla="*/ 313 w 326"/>
                <a:gd name="T77" fmla="*/ 20 h 65"/>
                <a:gd name="T78" fmla="*/ 306 w 326"/>
                <a:gd name="T79" fmla="*/ 17 h 65"/>
                <a:gd name="T80" fmla="*/ 298 w 326"/>
                <a:gd name="T81" fmla="*/ 14 h 65"/>
                <a:gd name="T82" fmla="*/ 288 w 326"/>
                <a:gd name="T83" fmla="*/ 12 h 65"/>
                <a:gd name="T84" fmla="*/ 266 w 326"/>
                <a:gd name="T85" fmla="*/ 7 h 65"/>
                <a:gd name="T86" fmla="*/ 241 w 326"/>
                <a:gd name="T87" fmla="*/ 3 h 65"/>
                <a:gd name="T88" fmla="*/ 211 w 326"/>
                <a:gd name="T89" fmla="*/ 1 h 65"/>
                <a:gd name="T90" fmla="*/ 180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80" name="Freeform 68"/>
            <p:cNvSpPr>
              <a:spLocks noChangeArrowheads="1"/>
            </p:cNvSpPr>
            <p:nvPr/>
          </p:nvSpPr>
          <p:spPr bwMode="auto">
            <a:xfrm>
              <a:off x="1692" y="2479"/>
              <a:ext cx="326" cy="65"/>
            </a:xfrm>
            <a:custGeom>
              <a:avLst/>
              <a:gdLst>
                <a:gd name="T0" fmla="*/ 146 w 326"/>
                <a:gd name="T1" fmla="*/ 0 h 65"/>
                <a:gd name="T2" fmla="*/ 115 w 326"/>
                <a:gd name="T3" fmla="*/ 1 h 65"/>
                <a:gd name="T4" fmla="*/ 85 w 326"/>
                <a:gd name="T5" fmla="*/ 3 h 65"/>
                <a:gd name="T6" fmla="*/ 60 w 326"/>
                <a:gd name="T7" fmla="*/ 7 h 65"/>
                <a:gd name="T8" fmla="*/ 38 w 326"/>
                <a:gd name="T9" fmla="*/ 12 h 65"/>
                <a:gd name="T10" fmla="*/ 28 w 326"/>
                <a:gd name="T11" fmla="*/ 14 h 65"/>
                <a:gd name="T12" fmla="*/ 20 w 326"/>
                <a:gd name="T13" fmla="*/ 17 h 65"/>
                <a:gd name="T14" fmla="*/ 13 w 326"/>
                <a:gd name="T15" fmla="*/ 20 h 65"/>
                <a:gd name="T16" fmla="*/ 7 w 326"/>
                <a:gd name="T17" fmla="*/ 23 h 65"/>
                <a:gd name="T18" fmla="*/ 4 w 326"/>
                <a:gd name="T19" fmla="*/ 26 h 65"/>
                <a:gd name="T20" fmla="*/ 0 w 326"/>
                <a:gd name="T21" fmla="*/ 29 h 65"/>
                <a:gd name="T22" fmla="*/ 0 w 326"/>
                <a:gd name="T23" fmla="*/ 33 h 65"/>
                <a:gd name="T24" fmla="*/ 0 w 326"/>
                <a:gd name="T25" fmla="*/ 36 h 65"/>
                <a:gd name="T26" fmla="*/ 4 w 326"/>
                <a:gd name="T27" fmla="*/ 40 h 65"/>
                <a:gd name="T28" fmla="*/ 7 w 326"/>
                <a:gd name="T29" fmla="*/ 43 h 65"/>
                <a:gd name="T30" fmla="*/ 13 w 326"/>
                <a:gd name="T31" fmla="*/ 46 h 65"/>
                <a:gd name="T32" fmla="*/ 20 w 326"/>
                <a:gd name="T33" fmla="*/ 49 h 65"/>
                <a:gd name="T34" fmla="*/ 28 w 326"/>
                <a:gd name="T35" fmla="*/ 51 h 65"/>
                <a:gd name="T36" fmla="*/ 38 w 326"/>
                <a:gd name="T37" fmla="*/ 54 h 65"/>
                <a:gd name="T38" fmla="*/ 60 w 326"/>
                <a:gd name="T39" fmla="*/ 58 h 65"/>
                <a:gd name="T40" fmla="*/ 85 w 326"/>
                <a:gd name="T41" fmla="*/ 62 h 65"/>
                <a:gd name="T42" fmla="*/ 115 w 326"/>
                <a:gd name="T43" fmla="*/ 64 h 65"/>
                <a:gd name="T44" fmla="*/ 146 w 326"/>
                <a:gd name="T45" fmla="*/ 65 h 65"/>
                <a:gd name="T46" fmla="*/ 180 w 326"/>
                <a:gd name="T47" fmla="*/ 65 h 65"/>
                <a:gd name="T48" fmla="*/ 211 w 326"/>
                <a:gd name="T49" fmla="*/ 64 h 65"/>
                <a:gd name="T50" fmla="*/ 241 w 326"/>
                <a:gd name="T51" fmla="*/ 62 h 65"/>
                <a:gd name="T52" fmla="*/ 266 w 326"/>
                <a:gd name="T53" fmla="*/ 58 h 65"/>
                <a:gd name="T54" fmla="*/ 288 w 326"/>
                <a:gd name="T55" fmla="*/ 54 h 65"/>
                <a:gd name="T56" fmla="*/ 298 w 326"/>
                <a:gd name="T57" fmla="*/ 51 h 65"/>
                <a:gd name="T58" fmla="*/ 306 w 326"/>
                <a:gd name="T59" fmla="*/ 49 h 65"/>
                <a:gd name="T60" fmla="*/ 313 w 326"/>
                <a:gd name="T61" fmla="*/ 46 h 65"/>
                <a:gd name="T62" fmla="*/ 319 w 326"/>
                <a:gd name="T63" fmla="*/ 43 h 65"/>
                <a:gd name="T64" fmla="*/ 322 w 326"/>
                <a:gd name="T65" fmla="*/ 40 h 65"/>
                <a:gd name="T66" fmla="*/ 325 w 326"/>
                <a:gd name="T67" fmla="*/ 36 h 65"/>
                <a:gd name="T68" fmla="*/ 326 w 326"/>
                <a:gd name="T69" fmla="*/ 33 h 65"/>
                <a:gd name="T70" fmla="*/ 325 w 326"/>
                <a:gd name="T71" fmla="*/ 29 h 65"/>
                <a:gd name="T72" fmla="*/ 322 w 326"/>
                <a:gd name="T73" fmla="*/ 26 h 65"/>
                <a:gd name="T74" fmla="*/ 319 w 326"/>
                <a:gd name="T75" fmla="*/ 23 h 65"/>
                <a:gd name="T76" fmla="*/ 313 w 326"/>
                <a:gd name="T77" fmla="*/ 20 h 65"/>
                <a:gd name="T78" fmla="*/ 306 w 326"/>
                <a:gd name="T79" fmla="*/ 17 h 65"/>
                <a:gd name="T80" fmla="*/ 298 w 326"/>
                <a:gd name="T81" fmla="*/ 14 h 65"/>
                <a:gd name="T82" fmla="*/ 288 w 326"/>
                <a:gd name="T83" fmla="*/ 12 h 65"/>
                <a:gd name="T84" fmla="*/ 266 w 326"/>
                <a:gd name="T85" fmla="*/ 7 h 65"/>
                <a:gd name="T86" fmla="*/ 241 w 326"/>
                <a:gd name="T87" fmla="*/ 3 h 65"/>
                <a:gd name="T88" fmla="*/ 211 w 326"/>
                <a:gd name="T89" fmla="*/ 1 h 65"/>
                <a:gd name="T90" fmla="*/ 180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81" name="Line 69"/>
            <p:cNvSpPr>
              <a:spLocks noChangeShapeType="1"/>
            </p:cNvSpPr>
            <p:nvPr/>
          </p:nvSpPr>
          <p:spPr bwMode="auto">
            <a:xfrm>
              <a:off x="1692" y="2473"/>
              <a:ext cx="1" cy="41"/>
            </a:xfrm>
            <a:prstGeom prst="line">
              <a:avLst/>
            </a:prstGeom>
            <a:noFill/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182" name="Line 70"/>
            <p:cNvSpPr>
              <a:spLocks noChangeShapeType="1"/>
            </p:cNvSpPr>
            <p:nvPr/>
          </p:nvSpPr>
          <p:spPr bwMode="auto">
            <a:xfrm>
              <a:off x="2018" y="2473"/>
              <a:ext cx="1" cy="41"/>
            </a:xfrm>
            <a:prstGeom prst="line">
              <a:avLst/>
            </a:prstGeom>
            <a:noFill/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183" name="Rectangle 71"/>
            <p:cNvSpPr>
              <a:spLocks noChangeArrowheads="1"/>
            </p:cNvSpPr>
            <p:nvPr/>
          </p:nvSpPr>
          <p:spPr bwMode="auto">
            <a:xfrm>
              <a:off x="1692" y="2473"/>
              <a:ext cx="322" cy="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84" name="Rectangle 72"/>
            <p:cNvSpPr>
              <a:spLocks noChangeArrowheads="1"/>
            </p:cNvSpPr>
            <p:nvPr/>
          </p:nvSpPr>
          <p:spPr bwMode="auto">
            <a:xfrm>
              <a:off x="1876" y="2490"/>
              <a:ext cx="26" cy="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3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0185" name="Freeform 73"/>
            <p:cNvSpPr>
              <a:spLocks noChangeArrowheads="1"/>
            </p:cNvSpPr>
            <p:nvPr/>
          </p:nvSpPr>
          <p:spPr bwMode="auto">
            <a:xfrm>
              <a:off x="1689" y="2425"/>
              <a:ext cx="325" cy="77"/>
            </a:xfrm>
            <a:custGeom>
              <a:avLst/>
              <a:gdLst>
                <a:gd name="T0" fmla="*/ 147 w 325"/>
                <a:gd name="T1" fmla="*/ 0 h 77"/>
                <a:gd name="T2" fmla="*/ 114 w 325"/>
                <a:gd name="T3" fmla="*/ 1 h 77"/>
                <a:gd name="T4" fmla="*/ 85 w 325"/>
                <a:gd name="T5" fmla="*/ 5 h 77"/>
                <a:gd name="T6" fmla="*/ 59 w 325"/>
                <a:gd name="T7" fmla="*/ 10 h 77"/>
                <a:gd name="T8" fmla="*/ 37 w 325"/>
                <a:gd name="T9" fmla="*/ 14 h 77"/>
                <a:gd name="T10" fmla="*/ 28 w 325"/>
                <a:gd name="T11" fmla="*/ 18 h 77"/>
                <a:gd name="T12" fmla="*/ 20 w 325"/>
                <a:gd name="T13" fmla="*/ 20 h 77"/>
                <a:gd name="T14" fmla="*/ 13 w 325"/>
                <a:gd name="T15" fmla="*/ 24 h 77"/>
                <a:gd name="T16" fmla="*/ 8 w 325"/>
                <a:gd name="T17" fmla="*/ 27 h 77"/>
                <a:gd name="T18" fmla="*/ 3 w 325"/>
                <a:gd name="T19" fmla="*/ 31 h 77"/>
                <a:gd name="T20" fmla="*/ 1 w 325"/>
                <a:gd name="T21" fmla="*/ 35 h 77"/>
                <a:gd name="T22" fmla="*/ 0 w 325"/>
                <a:gd name="T23" fmla="*/ 39 h 77"/>
                <a:gd name="T24" fmla="*/ 1 w 325"/>
                <a:gd name="T25" fmla="*/ 42 h 77"/>
                <a:gd name="T26" fmla="*/ 3 w 325"/>
                <a:gd name="T27" fmla="*/ 47 h 77"/>
                <a:gd name="T28" fmla="*/ 8 w 325"/>
                <a:gd name="T29" fmla="*/ 50 h 77"/>
                <a:gd name="T30" fmla="*/ 13 w 325"/>
                <a:gd name="T31" fmla="*/ 54 h 77"/>
                <a:gd name="T32" fmla="*/ 20 w 325"/>
                <a:gd name="T33" fmla="*/ 57 h 77"/>
                <a:gd name="T34" fmla="*/ 28 w 325"/>
                <a:gd name="T35" fmla="*/ 61 h 77"/>
                <a:gd name="T36" fmla="*/ 37 w 325"/>
                <a:gd name="T37" fmla="*/ 63 h 77"/>
                <a:gd name="T38" fmla="*/ 59 w 325"/>
                <a:gd name="T39" fmla="*/ 69 h 77"/>
                <a:gd name="T40" fmla="*/ 85 w 325"/>
                <a:gd name="T41" fmla="*/ 73 h 77"/>
                <a:gd name="T42" fmla="*/ 114 w 325"/>
                <a:gd name="T43" fmla="*/ 76 h 77"/>
                <a:gd name="T44" fmla="*/ 146 w 325"/>
                <a:gd name="T45" fmla="*/ 77 h 77"/>
                <a:gd name="T46" fmla="*/ 179 w 325"/>
                <a:gd name="T47" fmla="*/ 77 h 77"/>
                <a:gd name="T48" fmla="*/ 211 w 325"/>
                <a:gd name="T49" fmla="*/ 76 h 77"/>
                <a:gd name="T50" fmla="*/ 240 w 325"/>
                <a:gd name="T51" fmla="*/ 73 h 77"/>
                <a:gd name="T52" fmla="*/ 267 w 325"/>
                <a:gd name="T53" fmla="*/ 69 h 77"/>
                <a:gd name="T54" fmla="*/ 289 w 325"/>
                <a:gd name="T55" fmla="*/ 63 h 77"/>
                <a:gd name="T56" fmla="*/ 298 w 325"/>
                <a:gd name="T57" fmla="*/ 61 h 77"/>
                <a:gd name="T58" fmla="*/ 307 w 325"/>
                <a:gd name="T59" fmla="*/ 57 h 77"/>
                <a:gd name="T60" fmla="*/ 312 w 325"/>
                <a:gd name="T61" fmla="*/ 54 h 77"/>
                <a:gd name="T62" fmla="*/ 318 w 325"/>
                <a:gd name="T63" fmla="*/ 50 h 77"/>
                <a:gd name="T64" fmla="*/ 323 w 325"/>
                <a:gd name="T65" fmla="*/ 47 h 77"/>
                <a:gd name="T66" fmla="*/ 325 w 325"/>
                <a:gd name="T67" fmla="*/ 42 h 77"/>
                <a:gd name="T68" fmla="*/ 325 w 325"/>
                <a:gd name="T69" fmla="*/ 39 h 77"/>
                <a:gd name="T70" fmla="*/ 325 w 325"/>
                <a:gd name="T71" fmla="*/ 35 h 77"/>
                <a:gd name="T72" fmla="*/ 323 w 325"/>
                <a:gd name="T73" fmla="*/ 31 h 77"/>
                <a:gd name="T74" fmla="*/ 318 w 325"/>
                <a:gd name="T75" fmla="*/ 27 h 77"/>
                <a:gd name="T76" fmla="*/ 312 w 325"/>
                <a:gd name="T77" fmla="*/ 24 h 77"/>
                <a:gd name="T78" fmla="*/ 307 w 325"/>
                <a:gd name="T79" fmla="*/ 20 h 77"/>
                <a:gd name="T80" fmla="*/ 298 w 325"/>
                <a:gd name="T81" fmla="*/ 18 h 77"/>
                <a:gd name="T82" fmla="*/ 289 w 325"/>
                <a:gd name="T83" fmla="*/ 14 h 77"/>
                <a:gd name="T84" fmla="*/ 267 w 325"/>
                <a:gd name="T85" fmla="*/ 10 h 77"/>
                <a:gd name="T86" fmla="*/ 240 w 325"/>
                <a:gd name="T87" fmla="*/ 5 h 77"/>
                <a:gd name="T88" fmla="*/ 211 w 325"/>
                <a:gd name="T89" fmla="*/ 1 h 77"/>
                <a:gd name="T90" fmla="*/ 179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86" name="Freeform 74"/>
            <p:cNvSpPr>
              <a:spLocks noChangeArrowheads="1"/>
            </p:cNvSpPr>
            <p:nvPr/>
          </p:nvSpPr>
          <p:spPr bwMode="auto">
            <a:xfrm>
              <a:off x="1689" y="2425"/>
              <a:ext cx="325" cy="77"/>
            </a:xfrm>
            <a:custGeom>
              <a:avLst/>
              <a:gdLst>
                <a:gd name="T0" fmla="*/ 147 w 325"/>
                <a:gd name="T1" fmla="*/ 0 h 77"/>
                <a:gd name="T2" fmla="*/ 114 w 325"/>
                <a:gd name="T3" fmla="*/ 1 h 77"/>
                <a:gd name="T4" fmla="*/ 85 w 325"/>
                <a:gd name="T5" fmla="*/ 5 h 77"/>
                <a:gd name="T6" fmla="*/ 59 w 325"/>
                <a:gd name="T7" fmla="*/ 10 h 77"/>
                <a:gd name="T8" fmla="*/ 37 w 325"/>
                <a:gd name="T9" fmla="*/ 14 h 77"/>
                <a:gd name="T10" fmla="*/ 28 w 325"/>
                <a:gd name="T11" fmla="*/ 18 h 77"/>
                <a:gd name="T12" fmla="*/ 20 w 325"/>
                <a:gd name="T13" fmla="*/ 20 h 77"/>
                <a:gd name="T14" fmla="*/ 13 w 325"/>
                <a:gd name="T15" fmla="*/ 24 h 77"/>
                <a:gd name="T16" fmla="*/ 8 w 325"/>
                <a:gd name="T17" fmla="*/ 27 h 77"/>
                <a:gd name="T18" fmla="*/ 3 w 325"/>
                <a:gd name="T19" fmla="*/ 31 h 77"/>
                <a:gd name="T20" fmla="*/ 1 w 325"/>
                <a:gd name="T21" fmla="*/ 35 h 77"/>
                <a:gd name="T22" fmla="*/ 0 w 325"/>
                <a:gd name="T23" fmla="*/ 39 h 77"/>
                <a:gd name="T24" fmla="*/ 1 w 325"/>
                <a:gd name="T25" fmla="*/ 42 h 77"/>
                <a:gd name="T26" fmla="*/ 3 w 325"/>
                <a:gd name="T27" fmla="*/ 47 h 77"/>
                <a:gd name="T28" fmla="*/ 8 w 325"/>
                <a:gd name="T29" fmla="*/ 50 h 77"/>
                <a:gd name="T30" fmla="*/ 13 w 325"/>
                <a:gd name="T31" fmla="*/ 54 h 77"/>
                <a:gd name="T32" fmla="*/ 20 w 325"/>
                <a:gd name="T33" fmla="*/ 57 h 77"/>
                <a:gd name="T34" fmla="*/ 28 w 325"/>
                <a:gd name="T35" fmla="*/ 61 h 77"/>
                <a:gd name="T36" fmla="*/ 37 w 325"/>
                <a:gd name="T37" fmla="*/ 63 h 77"/>
                <a:gd name="T38" fmla="*/ 59 w 325"/>
                <a:gd name="T39" fmla="*/ 69 h 77"/>
                <a:gd name="T40" fmla="*/ 85 w 325"/>
                <a:gd name="T41" fmla="*/ 73 h 77"/>
                <a:gd name="T42" fmla="*/ 114 w 325"/>
                <a:gd name="T43" fmla="*/ 76 h 77"/>
                <a:gd name="T44" fmla="*/ 146 w 325"/>
                <a:gd name="T45" fmla="*/ 77 h 77"/>
                <a:gd name="T46" fmla="*/ 179 w 325"/>
                <a:gd name="T47" fmla="*/ 77 h 77"/>
                <a:gd name="T48" fmla="*/ 211 w 325"/>
                <a:gd name="T49" fmla="*/ 76 h 77"/>
                <a:gd name="T50" fmla="*/ 240 w 325"/>
                <a:gd name="T51" fmla="*/ 73 h 77"/>
                <a:gd name="T52" fmla="*/ 267 w 325"/>
                <a:gd name="T53" fmla="*/ 69 h 77"/>
                <a:gd name="T54" fmla="*/ 289 w 325"/>
                <a:gd name="T55" fmla="*/ 63 h 77"/>
                <a:gd name="T56" fmla="*/ 298 w 325"/>
                <a:gd name="T57" fmla="*/ 61 h 77"/>
                <a:gd name="T58" fmla="*/ 307 w 325"/>
                <a:gd name="T59" fmla="*/ 57 h 77"/>
                <a:gd name="T60" fmla="*/ 312 w 325"/>
                <a:gd name="T61" fmla="*/ 54 h 77"/>
                <a:gd name="T62" fmla="*/ 318 w 325"/>
                <a:gd name="T63" fmla="*/ 50 h 77"/>
                <a:gd name="T64" fmla="*/ 323 w 325"/>
                <a:gd name="T65" fmla="*/ 47 h 77"/>
                <a:gd name="T66" fmla="*/ 325 w 325"/>
                <a:gd name="T67" fmla="*/ 42 h 77"/>
                <a:gd name="T68" fmla="*/ 325 w 325"/>
                <a:gd name="T69" fmla="*/ 39 h 77"/>
                <a:gd name="T70" fmla="*/ 325 w 325"/>
                <a:gd name="T71" fmla="*/ 35 h 77"/>
                <a:gd name="T72" fmla="*/ 323 w 325"/>
                <a:gd name="T73" fmla="*/ 31 h 77"/>
                <a:gd name="T74" fmla="*/ 318 w 325"/>
                <a:gd name="T75" fmla="*/ 27 h 77"/>
                <a:gd name="T76" fmla="*/ 312 w 325"/>
                <a:gd name="T77" fmla="*/ 24 h 77"/>
                <a:gd name="T78" fmla="*/ 307 w 325"/>
                <a:gd name="T79" fmla="*/ 20 h 77"/>
                <a:gd name="T80" fmla="*/ 298 w 325"/>
                <a:gd name="T81" fmla="*/ 18 h 77"/>
                <a:gd name="T82" fmla="*/ 289 w 325"/>
                <a:gd name="T83" fmla="*/ 14 h 77"/>
                <a:gd name="T84" fmla="*/ 267 w 325"/>
                <a:gd name="T85" fmla="*/ 10 h 77"/>
                <a:gd name="T86" fmla="*/ 240 w 325"/>
                <a:gd name="T87" fmla="*/ 5 h 77"/>
                <a:gd name="T88" fmla="*/ 211 w 325"/>
                <a:gd name="T89" fmla="*/ 1 h 77"/>
                <a:gd name="T90" fmla="*/ 179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87" name="Line 75"/>
            <p:cNvSpPr>
              <a:spLocks noChangeShapeType="1"/>
            </p:cNvSpPr>
            <p:nvPr/>
          </p:nvSpPr>
          <p:spPr bwMode="auto">
            <a:xfrm>
              <a:off x="1767" y="2443"/>
              <a:ext cx="58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188" name="Line 76"/>
            <p:cNvSpPr>
              <a:spLocks noChangeShapeType="1"/>
            </p:cNvSpPr>
            <p:nvPr/>
          </p:nvSpPr>
          <p:spPr bwMode="auto">
            <a:xfrm>
              <a:off x="1878" y="2487"/>
              <a:ext cx="51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189" name="Line 77"/>
            <p:cNvSpPr>
              <a:spLocks noChangeShapeType="1"/>
            </p:cNvSpPr>
            <p:nvPr/>
          </p:nvSpPr>
          <p:spPr bwMode="auto">
            <a:xfrm>
              <a:off x="1821" y="2443"/>
              <a:ext cx="59" cy="44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190" name="Line 78"/>
            <p:cNvSpPr>
              <a:spLocks noChangeShapeType="1"/>
            </p:cNvSpPr>
            <p:nvPr/>
          </p:nvSpPr>
          <p:spPr bwMode="auto">
            <a:xfrm>
              <a:off x="1767" y="2486"/>
              <a:ext cx="58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191" name="Line 79"/>
            <p:cNvSpPr>
              <a:spLocks noChangeShapeType="1"/>
            </p:cNvSpPr>
            <p:nvPr/>
          </p:nvSpPr>
          <p:spPr bwMode="auto">
            <a:xfrm>
              <a:off x="1878" y="2442"/>
              <a:ext cx="51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192" name="Line 80"/>
            <p:cNvSpPr>
              <a:spLocks noChangeShapeType="1"/>
            </p:cNvSpPr>
            <p:nvPr/>
          </p:nvSpPr>
          <p:spPr bwMode="auto">
            <a:xfrm flipV="1">
              <a:off x="1821" y="2441"/>
              <a:ext cx="59" cy="46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193" name="Rectangle 81"/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94" name="Freeform 82"/>
            <p:cNvSpPr>
              <a:spLocks noChangeArrowheads="1"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95" name="Rectangle 83"/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96" name="Rectangle 84"/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97" name="Rectangle 85"/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98" name="Rectangle 86"/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99" name="Rectangle 87"/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00" name="Rectangle 88"/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01" name="Rectangle 89"/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02" name="Rectangle 90"/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03" name="Rectangle 91"/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04" name="Rectangle 92"/>
            <p:cNvSpPr>
              <a:spLocks noChangeArrowheads="1"/>
            </p:cNvSpPr>
            <p:nvPr/>
          </p:nvSpPr>
          <p:spPr bwMode="auto">
            <a:xfrm>
              <a:off x="2737" y="3155"/>
              <a:ext cx="42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05" name="Rectangle 93"/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06" name="Rectangle 94"/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07" name="Rectangle 95"/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08" name="Rectangle 96"/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09" name="Rectangle 97"/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10" name="Rectangle 98"/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11" name="Rectangle 99"/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12" name="Rectangle 100"/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13" name="Rectangle 101"/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14" name="Rectangle 102"/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15" name="Rectangle 103"/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16" name="Rectangle 104"/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17" name="Rectangle 105"/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18" name="Rectangle 106"/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19" name="Rectangle 107"/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20" name="Rectangle 108"/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21" name="Rectangle 109"/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22" name="Rectangle 110"/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23" name="Rectangle 111"/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24" name="Rectangle 112"/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25" name="Rectangle 113"/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26" name="Rectangle 114"/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27" name="Rectangle 115"/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28" name="Rectangle 116"/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29" name="Rectangle 117"/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30" name="Rectangle 118"/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31" name="Freeform 119"/>
            <p:cNvSpPr>
              <a:spLocks noChangeArrowheads="1"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32" name="Freeform 120"/>
            <p:cNvSpPr>
              <a:spLocks noChangeArrowheads="1"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33" name="Freeform 121"/>
            <p:cNvSpPr>
              <a:spLocks noChangeArrowheads="1"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34" name="Freeform 122"/>
            <p:cNvSpPr>
              <a:spLocks noChangeArrowheads="1"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35" name="Freeform 123"/>
            <p:cNvSpPr>
              <a:spLocks noChangeArrowheads="1"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36" name="Freeform 124"/>
            <p:cNvSpPr>
              <a:spLocks noChangeArrowheads="1"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37" name="Freeform 125"/>
            <p:cNvSpPr>
              <a:spLocks noChangeArrowheads="1"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38" name="Freeform 126"/>
            <p:cNvSpPr>
              <a:spLocks noChangeArrowheads="1"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39" name="Freeform 127"/>
            <p:cNvSpPr>
              <a:spLocks noChangeArrowheads="1"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40" name="Freeform 128"/>
            <p:cNvSpPr>
              <a:spLocks noChangeArrowheads="1"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41" name="Freeform 129"/>
            <p:cNvSpPr>
              <a:spLocks noChangeArrowheads="1"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42" name="Freeform 130"/>
            <p:cNvSpPr>
              <a:spLocks noChangeArrowheads="1"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43" name="Freeform 131"/>
            <p:cNvSpPr>
              <a:spLocks noChangeArrowheads="1"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44" name="Freeform 132"/>
            <p:cNvSpPr>
              <a:spLocks noChangeArrowheads="1"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45" name="Freeform 133"/>
            <p:cNvSpPr>
              <a:spLocks noChangeArrowheads="1"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46" name="Freeform 134"/>
            <p:cNvSpPr>
              <a:spLocks noChangeArrowheads="1"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47" name="Freeform 135"/>
            <p:cNvSpPr>
              <a:spLocks noChangeArrowheads="1"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48" name="Freeform 136"/>
            <p:cNvSpPr>
              <a:spLocks noChangeArrowheads="1"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49" name="Freeform 137"/>
            <p:cNvSpPr>
              <a:spLocks noChangeArrowheads="1"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50" name="Freeform 138"/>
            <p:cNvSpPr>
              <a:spLocks noChangeArrowheads="1"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51" name="Freeform 139"/>
            <p:cNvSpPr>
              <a:spLocks noChangeArrowheads="1"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52" name="Freeform 140"/>
            <p:cNvSpPr>
              <a:spLocks noChangeArrowheads="1"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53" name="Freeform 141"/>
            <p:cNvSpPr>
              <a:spLocks noChangeArrowheads="1"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54" name="Freeform 142"/>
            <p:cNvSpPr>
              <a:spLocks noChangeArrowheads="1"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55" name="Freeform 143"/>
            <p:cNvSpPr>
              <a:spLocks noChangeArrowheads="1"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56" name="Freeform 144"/>
            <p:cNvSpPr>
              <a:spLocks noChangeArrowheads="1"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57" name="Freeform 145"/>
            <p:cNvSpPr>
              <a:spLocks noChangeArrowheads="1"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58" name="Freeform 146"/>
            <p:cNvSpPr>
              <a:spLocks noChangeArrowheads="1"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59" name="Freeform 147"/>
            <p:cNvSpPr>
              <a:spLocks noChangeArrowheads="1"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60" name="Freeform 148"/>
            <p:cNvSpPr>
              <a:spLocks noChangeArrowheads="1"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61" name="Freeform 149"/>
            <p:cNvSpPr>
              <a:spLocks noChangeArrowheads="1"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62" name="Freeform 150"/>
            <p:cNvSpPr>
              <a:spLocks noChangeArrowheads="1"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63" name="Freeform 151"/>
            <p:cNvSpPr>
              <a:spLocks noChangeArrowheads="1"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64" name="Freeform 152"/>
            <p:cNvSpPr>
              <a:spLocks noChangeArrowheads="1"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65" name="Freeform 153"/>
            <p:cNvSpPr>
              <a:spLocks noChangeArrowheads="1"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66" name="Freeform 154"/>
            <p:cNvSpPr>
              <a:spLocks noChangeArrowheads="1"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67" name="Freeform 155"/>
            <p:cNvSpPr>
              <a:spLocks noChangeArrowheads="1"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68" name="Freeform 156"/>
            <p:cNvSpPr>
              <a:spLocks noChangeArrowheads="1"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69" name="Freeform 157"/>
            <p:cNvSpPr>
              <a:spLocks noChangeArrowheads="1"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70" name="Freeform 158"/>
            <p:cNvSpPr>
              <a:spLocks noChangeArrowheads="1"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71" name="Freeform 159"/>
            <p:cNvSpPr>
              <a:spLocks noChangeArrowheads="1"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72" name="Freeform 160"/>
            <p:cNvSpPr>
              <a:spLocks noChangeArrowheads="1"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73" name="Freeform 161"/>
            <p:cNvSpPr>
              <a:spLocks noChangeArrowheads="1"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74" name="Freeform 162"/>
            <p:cNvSpPr>
              <a:spLocks noChangeArrowheads="1"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75" name="Freeform 163"/>
            <p:cNvSpPr>
              <a:spLocks noChangeArrowheads="1"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76" name="Freeform 164"/>
            <p:cNvSpPr>
              <a:spLocks noChangeArrowheads="1"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77" name="Freeform 165"/>
            <p:cNvSpPr>
              <a:spLocks noChangeArrowheads="1"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78" name="Freeform 166"/>
            <p:cNvSpPr>
              <a:spLocks noChangeArrowheads="1"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79" name="Freeform 167"/>
            <p:cNvSpPr>
              <a:spLocks noChangeArrowheads="1"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80" name="Freeform 168"/>
            <p:cNvSpPr>
              <a:spLocks noChangeArrowheads="1"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81" name="Freeform 169"/>
            <p:cNvSpPr>
              <a:spLocks noChangeArrowheads="1"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82" name="Freeform 170"/>
            <p:cNvSpPr>
              <a:spLocks noChangeArrowheads="1"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83" name="Freeform 171"/>
            <p:cNvSpPr>
              <a:spLocks noChangeArrowheads="1"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84" name="Freeform 172"/>
            <p:cNvSpPr>
              <a:spLocks noChangeArrowheads="1"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85" name="Freeform 173"/>
            <p:cNvSpPr>
              <a:spLocks noChangeArrowheads="1"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86" name="Freeform 174"/>
            <p:cNvSpPr>
              <a:spLocks noChangeArrowheads="1"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87" name="Freeform 175"/>
            <p:cNvSpPr>
              <a:spLocks noChangeArrowheads="1"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88" name="Freeform 176"/>
            <p:cNvSpPr>
              <a:spLocks noChangeArrowheads="1"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89" name="Freeform 177"/>
            <p:cNvSpPr>
              <a:spLocks noChangeArrowheads="1"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90" name="Freeform 178"/>
            <p:cNvSpPr>
              <a:spLocks noChangeArrowheads="1"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91" name="Freeform 179"/>
            <p:cNvSpPr>
              <a:spLocks noChangeArrowheads="1"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92" name="Freeform 180"/>
            <p:cNvSpPr>
              <a:spLocks noChangeArrowheads="1"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93" name="Freeform 181"/>
            <p:cNvSpPr>
              <a:spLocks noChangeArrowheads="1"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94" name="Freeform 182"/>
            <p:cNvSpPr>
              <a:spLocks noChangeArrowheads="1"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95" name="Freeform 183"/>
            <p:cNvSpPr>
              <a:spLocks noChangeArrowheads="1"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96" name="Freeform 184"/>
            <p:cNvSpPr>
              <a:spLocks noChangeArrowheads="1"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97" name="Freeform 185"/>
            <p:cNvSpPr>
              <a:spLocks noChangeArrowheads="1"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98" name="Freeform 186"/>
            <p:cNvSpPr>
              <a:spLocks noChangeArrowheads="1"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299" name="Rectangle 187"/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00" name="Freeform 188"/>
            <p:cNvSpPr>
              <a:spLocks noChangeArrowheads="1"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01" name="Freeform 189"/>
            <p:cNvSpPr>
              <a:spLocks noChangeArrowheads="1"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02" name="Freeform 190"/>
            <p:cNvSpPr>
              <a:spLocks noChangeArrowheads="1"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03" name="Freeform 191"/>
            <p:cNvSpPr>
              <a:spLocks noChangeArrowheads="1"/>
            </p:cNvSpPr>
            <p:nvPr/>
          </p:nvSpPr>
          <p:spPr bwMode="auto">
            <a:xfrm>
              <a:off x="2401" y="2585"/>
              <a:ext cx="403" cy="77"/>
            </a:xfrm>
            <a:custGeom>
              <a:avLst/>
              <a:gdLst>
                <a:gd name="T0" fmla="*/ 181 w 403"/>
                <a:gd name="T1" fmla="*/ 0 h 77"/>
                <a:gd name="T2" fmla="*/ 142 w 403"/>
                <a:gd name="T3" fmla="*/ 1 h 77"/>
                <a:gd name="T4" fmla="*/ 106 w 403"/>
                <a:gd name="T5" fmla="*/ 5 h 77"/>
                <a:gd name="T6" fmla="*/ 81 w 403"/>
                <a:gd name="T7" fmla="*/ 7 h 77"/>
                <a:gd name="T8" fmla="*/ 66 w 403"/>
                <a:gd name="T9" fmla="*/ 10 h 77"/>
                <a:gd name="T10" fmla="*/ 52 w 403"/>
                <a:gd name="T11" fmla="*/ 13 h 77"/>
                <a:gd name="T12" fmla="*/ 40 w 403"/>
                <a:gd name="T13" fmla="*/ 15 h 77"/>
                <a:gd name="T14" fmla="*/ 29 w 403"/>
                <a:gd name="T15" fmla="*/ 19 h 77"/>
                <a:gd name="T16" fmla="*/ 19 w 403"/>
                <a:gd name="T17" fmla="*/ 22 h 77"/>
                <a:gd name="T18" fmla="*/ 12 w 403"/>
                <a:gd name="T19" fmla="*/ 26 h 77"/>
                <a:gd name="T20" fmla="*/ 7 w 403"/>
                <a:gd name="T21" fmla="*/ 29 h 77"/>
                <a:gd name="T22" fmla="*/ 2 w 403"/>
                <a:gd name="T23" fmla="*/ 33 h 77"/>
                <a:gd name="T24" fmla="*/ 0 w 403"/>
                <a:gd name="T25" fmla="*/ 36 h 77"/>
                <a:gd name="T26" fmla="*/ 0 w 403"/>
                <a:gd name="T27" fmla="*/ 41 h 77"/>
                <a:gd name="T28" fmla="*/ 2 w 403"/>
                <a:gd name="T29" fmla="*/ 45 h 77"/>
                <a:gd name="T30" fmla="*/ 7 w 403"/>
                <a:gd name="T31" fmla="*/ 48 h 77"/>
                <a:gd name="T32" fmla="*/ 12 w 403"/>
                <a:gd name="T33" fmla="*/ 52 h 77"/>
                <a:gd name="T34" fmla="*/ 19 w 403"/>
                <a:gd name="T35" fmla="*/ 55 h 77"/>
                <a:gd name="T36" fmla="*/ 29 w 403"/>
                <a:gd name="T37" fmla="*/ 59 h 77"/>
                <a:gd name="T38" fmla="*/ 40 w 403"/>
                <a:gd name="T39" fmla="*/ 62 h 77"/>
                <a:gd name="T40" fmla="*/ 52 w 403"/>
                <a:gd name="T41" fmla="*/ 65 h 77"/>
                <a:gd name="T42" fmla="*/ 66 w 403"/>
                <a:gd name="T43" fmla="*/ 68 h 77"/>
                <a:gd name="T44" fmla="*/ 81 w 403"/>
                <a:gd name="T45" fmla="*/ 70 h 77"/>
                <a:gd name="T46" fmla="*/ 106 w 403"/>
                <a:gd name="T47" fmla="*/ 73 h 77"/>
                <a:gd name="T48" fmla="*/ 142 w 403"/>
                <a:gd name="T49" fmla="*/ 76 h 77"/>
                <a:gd name="T50" fmla="*/ 181 w 403"/>
                <a:gd name="T51" fmla="*/ 77 h 77"/>
                <a:gd name="T52" fmla="*/ 223 w 403"/>
                <a:gd name="T53" fmla="*/ 77 h 77"/>
                <a:gd name="T54" fmla="*/ 261 w 403"/>
                <a:gd name="T55" fmla="*/ 76 h 77"/>
                <a:gd name="T56" fmla="*/ 297 w 403"/>
                <a:gd name="T57" fmla="*/ 73 h 77"/>
                <a:gd name="T58" fmla="*/ 322 w 403"/>
                <a:gd name="T59" fmla="*/ 70 h 77"/>
                <a:gd name="T60" fmla="*/ 337 w 403"/>
                <a:gd name="T61" fmla="*/ 68 h 77"/>
                <a:gd name="T62" fmla="*/ 351 w 403"/>
                <a:gd name="T63" fmla="*/ 65 h 77"/>
                <a:gd name="T64" fmla="*/ 363 w 403"/>
                <a:gd name="T65" fmla="*/ 62 h 77"/>
                <a:gd name="T66" fmla="*/ 374 w 403"/>
                <a:gd name="T67" fmla="*/ 59 h 77"/>
                <a:gd name="T68" fmla="*/ 384 w 403"/>
                <a:gd name="T69" fmla="*/ 55 h 77"/>
                <a:gd name="T70" fmla="*/ 391 w 403"/>
                <a:gd name="T71" fmla="*/ 52 h 77"/>
                <a:gd name="T72" fmla="*/ 396 w 403"/>
                <a:gd name="T73" fmla="*/ 48 h 77"/>
                <a:gd name="T74" fmla="*/ 401 w 403"/>
                <a:gd name="T75" fmla="*/ 45 h 77"/>
                <a:gd name="T76" fmla="*/ 402 w 403"/>
                <a:gd name="T77" fmla="*/ 41 h 77"/>
                <a:gd name="T78" fmla="*/ 402 w 403"/>
                <a:gd name="T79" fmla="*/ 36 h 77"/>
                <a:gd name="T80" fmla="*/ 401 w 403"/>
                <a:gd name="T81" fmla="*/ 33 h 77"/>
                <a:gd name="T82" fmla="*/ 396 w 403"/>
                <a:gd name="T83" fmla="*/ 29 h 77"/>
                <a:gd name="T84" fmla="*/ 391 w 403"/>
                <a:gd name="T85" fmla="*/ 26 h 77"/>
                <a:gd name="T86" fmla="*/ 384 w 403"/>
                <a:gd name="T87" fmla="*/ 22 h 77"/>
                <a:gd name="T88" fmla="*/ 374 w 403"/>
                <a:gd name="T89" fmla="*/ 19 h 77"/>
                <a:gd name="T90" fmla="*/ 363 w 403"/>
                <a:gd name="T91" fmla="*/ 15 h 77"/>
                <a:gd name="T92" fmla="*/ 351 w 403"/>
                <a:gd name="T93" fmla="*/ 13 h 77"/>
                <a:gd name="T94" fmla="*/ 337 w 403"/>
                <a:gd name="T95" fmla="*/ 10 h 77"/>
                <a:gd name="T96" fmla="*/ 322 w 403"/>
                <a:gd name="T97" fmla="*/ 7 h 77"/>
                <a:gd name="T98" fmla="*/ 297 w 403"/>
                <a:gd name="T99" fmla="*/ 5 h 77"/>
                <a:gd name="T100" fmla="*/ 261 w 403"/>
                <a:gd name="T101" fmla="*/ 1 h 77"/>
                <a:gd name="T102" fmla="*/ 223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04" name="Freeform 192"/>
            <p:cNvSpPr>
              <a:spLocks noChangeArrowheads="1"/>
            </p:cNvSpPr>
            <p:nvPr/>
          </p:nvSpPr>
          <p:spPr bwMode="auto">
            <a:xfrm>
              <a:off x="2401" y="2585"/>
              <a:ext cx="403" cy="77"/>
            </a:xfrm>
            <a:custGeom>
              <a:avLst/>
              <a:gdLst>
                <a:gd name="T0" fmla="*/ 181 w 403"/>
                <a:gd name="T1" fmla="*/ 0 h 77"/>
                <a:gd name="T2" fmla="*/ 142 w 403"/>
                <a:gd name="T3" fmla="*/ 1 h 77"/>
                <a:gd name="T4" fmla="*/ 106 w 403"/>
                <a:gd name="T5" fmla="*/ 5 h 77"/>
                <a:gd name="T6" fmla="*/ 81 w 403"/>
                <a:gd name="T7" fmla="*/ 7 h 77"/>
                <a:gd name="T8" fmla="*/ 66 w 403"/>
                <a:gd name="T9" fmla="*/ 10 h 77"/>
                <a:gd name="T10" fmla="*/ 52 w 403"/>
                <a:gd name="T11" fmla="*/ 13 h 77"/>
                <a:gd name="T12" fmla="*/ 40 w 403"/>
                <a:gd name="T13" fmla="*/ 15 h 77"/>
                <a:gd name="T14" fmla="*/ 29 w 403"/>
                <a:gd name="T15" fmla="*/ 19 h 77"/>
                <a:gd name="T16" fmla="*/ 19 w 403"/>
                <a:gd name="T17" fmla="*/ 22 h 77"/>
                <a:gd name="T18" fmla="*/ 12 w 403"/>
                <a:gd name="T19" fmla="*/ 26 h 77"/>
                <a:gd name="T20" fmla="*/ 7 w 403"/>
                <a:gd name="T21" fmla="*/ 29 h 77"/>
                <a:gd name="T22" fmla="*/ 2 w 403"/>
                <a:gd name="T23" fmla="*/ 33 h 77"/>
                <a:gd name="T24" fmla="*/ 0 w 403"/>
                <a:gd name="T25" fmla="*/ 36 h 77"/>
                <a:gd name="T26" fmla="*/ 0 w 403"/>
                <a:gd name="T27" fmla="*/ 41 h 77"/>
                <a:gd name="T28" fmla="*/ 2 w 403"/>
                <a:gd name="T29" fmla="*/ 45 h 77"/>
                <a:gd name="T30" fmla="*/ 7 w 403"/>
                <a:gd name="T31" fmla="*/ 48 h 77"/>
                <a:gd name="T32" fmla="*/ 12 w 403"/>
                <a:gd name="T33" fmla="*/ 52 h 77"/>
                <a:gd name="T34" fmla="*/ 19 w 403"/>
                <a:gd name="T35" fmla="*/ 55 h 77"/>
                <a:gd name="T36" fmla="*/ 29 w 403"/>
                <a:gd name="T37" fmla="*/ 59 h 77"/>
                <a:gd name="T38" fmla="*/ 40 w 403"/>
                <a:gd name="T39" fmla="*/ 62 h 77"/>
                <a:gd name="T40" fmla="*/ 52 w 403"/>
                <a:gd name="T41" fmla="*/ 65 h 77"/>
                <a:gd name="T42" fmla="*/ 66 w 403"/>
                <a:gd name="T43" fmla="*/ 68 h 77"/>
                <a:gd name="T44" fmla="*/ 81 w 403"/>
                <a:gd name="T45" fmla="*/ 70 h 77"/>
                <a:gd name="T46" fmla="*/ 106 w 403"/>
                <a:gd name="T47" fmla="*/ 73 h 77"/>
                <a:gd name="T48" fmla="*/ 142 w 403"/>
                <a:gd name="T49" fmla="*/ 76 h 77"/>
                <a:gd name="T50" fmla="*/ 181 w 403"/>
                <a:gd name="T51" fmla="*/ 77 h 77"/>
                <a:gd name="T52" fmla="*/ 223 w 403"/>
                <a:gd name="T53" fmla="*/ 77 h 77"/>
                <a:gd name="T54" fmla="*/ 261 w 403"/>
                <a:gd name="T55" fmla="*/ 76 h 77"/>
                <a:gd name="T56" fmla="*/ 297 w 403"/>
                <a:gd name="T57" fmla="*/ 73 h 77"/>
                <a:gd name="T58" fmla="*/ 322 w 403"/>
                <a:gd name="T59" fmla="*/ 70 h 77"/>
                <a:gd name="T60" fmla="*/ 337 w 403"/>
                <a:gd name="T61" fmla="*/ 68 h 77"/>
                <a:gd name="T62" fmla="*/ 351 w 403"/>
                <a:gd name="T63" fmla="*/ 65 h 77"/>
                <a:gd name="T64" fmla="*/ 363 w 403"/>
                <a:gd name="T65" fmla="*/ 62 h 77"/>
                <a:gd name="T66" fmla="*/ 374 w 403"/>
                <a:gd name="T67" fmla="*/ 59 h 77"/>
                <a:gd name="T68" fmla="*/ 384 w 403"/>
                <a:gd name="T69" fmla="*/ 55 h 77"/>
                <a:gd name="T70" fmla="*/ 391 w 403"/>
                <a:gd name="T71" fmla="*/ 52 h 77"/>
                <a:gd name="T72" fmla="*/ 396 w 403"/>
                <a:gd name="T73" fmla="*/ 48 h 77"/>
                <a:gd name="T74" fmla="*/ 401 w 403"/>
                <a:gd name="T75" fmla="*/ 45 h 77"/>
                <a:gd name="T76" fmla="*/ 402 w 403"/>
                <a:gd name="T77" fmla="*/ 41 h 77"/>
                <a:gd name="T78" fmla="*/ 402 w 403"/>
                <a:gd name="T79" fmla="*/ 36 h 77"/>
                <a:gd name="T80" fmla="*/ 401 w 403"/>
                <a:gd name="T81" fmla="*/ 33 h 77"/>
                <a:gd name="T82" fmla="*/ 396 w 403"/>
                <a:gd name="T83" fmla="*/ 29 h 77"/>
                <a:gd name="T84" fmla="*/ 391 w 403"/>
                <a:gd name="T85" fmla="*/ 26 h 77"/>
                <a:gd name="T86" fmla="*/ 384 w 403"/>
                <a:gd name="T87" fmla="*/ 22 h 77"/>
                <a:gd name="T88" fmla="*/ 374 w 403"/>
                <a:gd name="T89" fmla="*/ 19 h 77"/>
                <a:gd name="T90" fmla="*/ 363 w 403"/>
                <a:gd name="T91" fmla="*/ 15 h 77"/>
                <a:gd name="T92" fmla="*/ 351 w 403"/>
                <a:gd name="T93" fmla="*/ 13 h 77"/>
                <a:gd name="T94" fmla="*/ 337 w 403"/>
                <a:gd name="T95" fmla="*/ 10 h 77"/>
                <a:gd name="T96" fmla="*/ 322 w 403"/>
                <a:gd name="T97" fmla="*/ 7 h 77"/>
                <a:gd name="T98" fmla="*/ 297 w 403"/>
                <a:gd name="T99" fmla="*/ 5 h 77"/>
                <a:gd name="T100" fmla="*/ 261 w 403"/>
                <a:gd name="T101" fmla="*/ 1 h 77"/>
                <a:gd name="T102" fmla="*/ 223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05" name="Line 193"/>
            <p:cNvSpPr>
              <a:spLocks noChangeShapeType="1"/>
            </p:cNvSpPr>
            <p:nvPr/>
          </p:nvSpPr>
          <p:spPr bwMode="auto">
            <a:xfrm>
              <a:off x="2401" y="2578"/>
              <a:ext cx="1" cy="48"/>
            </a:xfrm>
            <a:prstGeom prst="line">
              <a:avLst/>
            </a:prstGeom>
            <a:noFill/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06" name="Line 194"/>
            <p:cNvSpPr>
              <a:spLocks noChangeShapeType="1"/>
            </p:cNvSpPr>
            <p:nvPr/>
          </p:nvSpPr>
          <p:spPr bwMode="auto">
            <a:xfrm>
              <a:off x="2804" y="2578"/>
              <a:ext cx="1" cy="48"/>
            </a:xfrm>
            <a:prstGeom prst="line">
              <a:avLst/>
            </a:prstGeom>
            <a:noFill/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07" name="Rectangle 195"/>
            <p:cNvSpPr>
              <a:spLocks noChangeArrowheads="1"/>
            </p:cNvSpPr>
            <p:nvPr/>
          </p:nvSpPr>
          <p:spPr bwMode="auto">
            <a:xfrm>
              <a:off x="2401" y="2578"/>
              <a:ext cx="400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08" name="Rectangle 196"/>
            <p:cNvSpPr>
              <a:spLocks noChangeArrowheads="1"/>
            </p:cNvSpPr>
            <p:nvPr/>
          </p:nvSpPr>
          <p:spPr bwMode="auto">
            <a:xfrm>
              <a:off x="2623" y="2596"/>
              <a:ext cx="26" cy="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3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0309" name="Freeform 197"/>
            <p:cNvSpPr>
              <a:spLocks noChangeArrowheads="1"/>
            </p:cNvSpPr>
            <p:nvPr/>
          </p:nvSpPr>
          <p:spPr bwMode="auto">
            <a:xfrm>
              <a:off x="2397" y="2522"/>
              <a:ext cx="404" cy="91"/>
            </a:xfrm>
            <a:custGeom>
              <a:avLst/>
              <a:gdLst>
                <a:gd name="T0" fmla="*/ 181 w 404"/>
                <a:gd name="T1" fmla="*/ 0 h 91"/>
                <a:gd name="T2" fmla="*/ 143 w 404"/>
                <a:gd name="T3" fmla="*/ 3 h 91"/>
                <a:gd name="T4" fmla="*/ 106 w 404"/>
                <a:gd name="T5" fmla="*/ 6 h 91"/>
                <a:gd name="T6" fmla="*/ 82 w 404"/>
                <a:gd name="T7" fmla="*/ 10 h 91"/>
                <a:gd name="T8" fmla="*/ 67 w 404"/>
                <a:gd name="T9" fmla="*/ 12 h 91"/>
                <a:gd name="T10" fmla="*/ 53 w 404"/>
                <a:gd name="T11" fmla="*/ 15 h 91"/>
                <a:gd name="T12" fmla="*/ 41 w 404"/>
                <a:gd name="T13" fmla="*/ 19 h 91"/>
                <a:gd name="T14" fmla="*/ 29 w 404"/>
                <a:gd name="T15" fmla="*/ 22 h 91"/>
                <a:gd name="T16" fmla="*/ 20 w 404"/>
                <a:gd name="T17" fmla="*/ 26 h 91"/>
                <a:gd name="T18" fmla="*/ 13 w 404"/>
                <a:gd name="T19" fmla="*/ 29 h 91"/>
                <a:gd name="T20" fmla="*/ 7 w 404"/>
                <a:gd name="T21" fmla="*/ 34 h 91"/>
                <a:gd name="T22" fmla="*/ 2 w 404"/>
                <a:gd name="T23" fmla="*/ 39 h 91"/>
                <a:gd name="T24" fmla="*/ 0 w 404"/>
                <a:gd name="T25" fmla="*/ 43 h 91"/>
                <a:gd name="T26" fmla="*/ 0 w 404"/>
                <a:gd name="T27" fmla="*/ 48 h 91"/>
                <a:gd name="T28" fmla="*/ 2 w 404"/>
                <a:gd name="T29" fmla="*/ 53 h 91"/>
                <a:gd name="T30" fmla="*/ 7 w 404"/>
                <a:gd name="T31" fmla="*/ 57 h 91"/>
                <a:gd name="T32" fmla="*/ 13 w 404"/>
                <a:gd name="T33" fmla="*/ 61 h 91"/>
                <a:gd name="T34" fmla="*/ 20 w 404"/>
                <a:gd name="T35" fmla="*/ 66 h 91"/>
                <a:gd name="T36" fmla="*/ 29 w 404"/>
                <a:gd name="T37" fmla="*/ 69 h 91"/>
                <a:gd name="T38" fmla="*/ 41 w 404"/>
                <a:gd name="T39" fmla="*/ 73 h 91"/>
                <a:gd name="T40" fmla="*/ 53 w 404"/>
                <a:gd name="T41" fmla="*/ 76 h 91"/>
                <a:gd name="T42" fmla="*/ 67 w 404"/>
                <a:gd name="T43" fmla="*/ 80 h 91"/>
                <a:gd name="T44" fmla="*/ 82 w 404"/>
                <a:gd name="T45" fmla="*/ 82 h 91"/>
                <a:gd name="T46" fmla="*/ 106 w 404"/>
                <a:gd name="T47" fmla="*/ 85 h 91"/>
                <a:gd name="T48" fmla="*/ 143 w 404"/>
                <a:gd name="T49" fmla="*/ 89 h 91"/>
                <a:gd name="T50" fmla="*/ 181 w 404"/>
                <a:gd name="T51" fmla="*/ 91 h 91"/>
                <a:gd name="T52" fmla="*/ 223 w 404"/>
                <a:gd name="T53" fmla="*/ 91 h 91"/>
                <a:gd name="T54" fmla="*/ 262 w 404"/>
                <a:gd name="T55" fmla="*/ 89 h 91"/>
                <a:gd name="T56" fmla="*/ 298 w 404"/>
                <a:gd name="T57" fmla="*/ 85 h 91"/>
                <a:gd name="T58" fmla="*/ 322 w 404"/>
                <a:gd name="T59" fmla="*/ 82 h 91"/>
                <a:gd name="T60" fmla="*/ 337 w 404"/>
                <a:gd name="T61" fmla="*/ 80 h 91"/>
                <a:gd name="T62" fmla="*/ 351 w 404"/>
                <a:gd name="T63" fmla="*/ 76 h 91"/>
                <a:gd name="T64" fmla="*/ 363 w 404"/>
                <a:gd name="T65" fmla="*/ 73 h 91"/>
                <a:gd name="T66" fmla="*/ 375 w 404"/>
                <a:gd name="T67" fmla="*/ 69 h 91"/>
                <a:gd name="T68" fmla="*/ 384 w 404"/>
                <a:gd name="T69" fmla="*/ 66 h 91"/>
                <a:gd name="T70" fmla="*/ 391 w 404"/>
                <a:gd name="T71" fmla="*/ 61 h 91"/>
                <a:gd name="T72" fmla="*/ 397 w 404"/>
                <a:gd name="T73" fmla="*/ 57 h 91"/>
                <a:gd name="T74" fmla="*/ 402 w 404"/>
                <a:gd name="T75" fmla="*/ 53 h 91"/>
                <a:gd name="T76" fmla="*/ 404 w 404"/>
                <a:gd name="T77" fmla="*/ 48 h 91"/>
                <a:gd name="T78" fmla="*/ 404 w 404"/>
                <a:gd name="T79" fmla="*/ 43 h 91"/>
                <a:gd name="T80" fmla="*/ 402 w 404"/>
                <a:gd name="T81" fmla="*/ 39 h 91"/>
                <a:gd name="T82" fmla="*/ 397 w 404"/>
                <a:gd name="T83" fmla="*/ 34 h 91"/>
                <a:gd name="T84" fmla="*/ 391 w 404"/>
                <a:gd name="T85" fmla="*/ 29 h 91"/>
                <a:gd name="T86" fmla="*/ 384 w 404"/>
                <a:gd name="T87" fmla="*/ 26 h 91"/>
                <a:gd name="T88" fmla="*/ 375 w 404"/>
                <a:gd name="T89" fmla="*/ 22 h 91"/>
                <a:gd name="T90" fmla="*/ 363 w 404"/>
                <a:gd name="T91" fmla="*/ 19 h 91"/>
                <a:gd name="T92" fmla="*/ 351 w 404"/>
                <a:gd name="T93" fmla="*/ 15 h 91"/>
                <a:gd name="T94" fmla="*/ 337 w 404"/>
                <a:gd name="T95" fmla="*/ 12 h 91"/>
                <a:gd name="T96" fmla="*/ 322 w 404"/>
                <a:gd name="T97" fmla="*/ 10 h 91"/>
                <a:gd name="T98" fmla="*/ 298 w 404"/>
                <a:gd name="T99" fmla="*/ 6 h 91"/>
                <a:gd name="T100" fmla="*/ 262 w 404"/>
                <a:gd name="T101" fmla="*/ 3 h 91"/>
                <a:gd name="T102" fmla="*/ 223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10" name="Freeform 198"/>
            <p:cNvSpPr>
              <a:spLocks noChangeArrowheads="1"/>
            </p:cNvSpPr>
            <p:nvPr/>
          </p:nvSpPr>
          <p:spPr bwMode="auto">
            <a:xfrm>
              <a:off x="2397" y="2522"/>
              <a:ext cx="404" cy="91"/>
            </a:xfrm>
            <a:custGeom>
              <a:avLst/>
              <a:gdLst>
                <a:gd name="T0" fmla="*/ 181 w 404"/>
                <a:gd name="T1" fmla="*/ 0 h 91"/>
                <a:gd name="T2" fmla="*/ 143 w 404"/>
                <a:gd name="T3" fmla="*/ 3 h 91"/>
                <a:gd name="T4" fmla="*/ 106 w 404"/>
                <a:gd name="T5" fmla="*/ 6 h 91"/>
                <a:gd name="T6" fmla="*/ 82 w 404"/>
                <a:gd name="T7" fmla="*/ 10 h 91"/>
                <a:gd name="T8" fmla="*/ 67 w 404"/>
                <a:gd name="T9" fmla="*/ 12 h 91"/>
                <a:gd name="T10" fmla="*/ 53 w 404"/>
                <a:gd name="T11" fmla="*/ 15 h 91"/>
                <a:gd name="T12" fmla="*/ 41 w 404"/>
                <a:gd name="T13" fmla="*/ 19 h 91"/>
                <a:gd name="T14" fmla="*/ 29 w 404"/>
                <a:gd name="T15" fmla="*/ 22 h 91"/>
                <a:gd name="T16" fmla="*/ 20 w 404"/>
                <a:gd name="T17" fmla="*/ 26 h 91"/>
                <a:gd name="T18" fmla="*/ 13 w 404"/>
                <a:gd name="T19" fmla="*/ 29 h 91"/>
                <a:gd name="T20" fmla="*/ 7 w 404"/>
                <a:gd name="T21" fmla="*/ 34 h 91"/>
                <a:gd name="T22" fmla="*/ 2 w 404"/>
                <a:gd name="T23" fmla="*/ 39 h 91"/>
                <a:gd name="T24" fmla="*/ 0 w 404"/>
                <a:gd name="T25" fmla="*/ 43 h 91"/>
                <a:gd name="T26" fmla="*/ 0 w 404"/>
                <a:gd name="T27" fmla="*/ 48 h 91"/>
                <a:gd name="T28" fmla="*/ 2 w 404"/>
                <a:gd name="T29" fmla="*/ 53 h 91"/>
                <a:gd name="T30" fmla="*/ 7 w 404"/>
                <a:gd name="T31" fmla="*/ 57 h 91"/>
                <a:gd name="T32" fmla="*/ 13 w 404"/>
                <a:gd name="T33" fmla="*/ 61 h 91"/>
                <a:gd name="T34" fmla="*/ 20 w 404"/>
                <a:gd name="T35" fmla="*/ 66 h 91"/>
                <a:gd name="T36" fmla="*/ 29 w 404"/>
                <a:gd name="T37" fmla="*/ 69 h 91"/>
                <a:gd name="T38" fmla="*/ 41 w 404"/>
                <a:gd name="T39" fmla="*/ 73 h 91"/>
                <a:gd name="T40" fmla="*/ 53 w 404"/>
                <a:gd name="T41" fmla="*/ 76 h 91"/>
                <a:gd name="T42" fmla="*/ 67 w 404"/>
                <a:gd name="T43" fmla="*/ 80 h 91"/>
                <a:gd name="T44" fmla="*/ 82 w 404"/>
                <a:gd name="T45" fmla="*/ 82 h 91"/>
                <a:gd name="T46" fmla="*/ 106 w 404"/>
                <a:gd name="T47" fmla="*/ 85 h 91"/>
                <a:gd name="T48" fmla="*/ 143 w 404"/>
                <a:gd name="T49" fmla="*/ 89 h 91"/>
                <a:gd name="T50" fmla="*/ 181 w 404"/>
                <a:gd name="T51" fmla="*/ 91 h 91"/>
                <a:gd name="T52" fmla="*/ 223 w 404"/>
                <a:gd name="T53" fmla="*/ 91 h 91"/>
                <a:gd name="T54" fmla="*/ 262 w 404"/>
                <a:gd name="T55" fmla="*/ 89 h 91"/>
                <a:gd name="T56" fmla="*/ 298 w 404"/>
                <a:gd name="T57" fmla="*/ 85 h 91"/>
                <a:gd name="T58" fmla="*/ 322 w 404"/>
                <a:gd name="T59" fmla="*/ 82 h 91"/>
                <a:gd name="T60" fmla="*/ 337 w 404"/>
                <a:gd name="T61" fmla="*/ 80 h 91"/>
                <a:gd name="T62" fmla="*/ 351 w 404"/>
                <a:gd name="T63" fmla="*/ 76 h 91"/>
                <a:gd name="T64" fmla="*/ 363 w 404"/>
                <a:gd name="T65" fmla="*/ 73 h 91"/>
                <a:gd name="T66" fmla="*/ 375 w 404"/>
                <a:gd name="T67" fmla="*/ 69 h 91"/>
                <a:gd name="T68" fmla="*/ 384 w 404"/>
                <a:gd name="T69" fmla="*/ 66 h 91"/>
                <a:gd name="T70" fmla="*/ 391 w 404"/>
                <a:gd name="T71" fmla="*/ 61 h 91"/>
                <a:gd name="T72" fmla="*/ 397 w 404"/>
                <a:gd name="T73" fmla="*/ 57 h 91"/>
                <a:gd name="T74" fmla="*/ 402 w 404"/>
                <a:gd name="T75" fmla="*/ 53 h 91"/>
                <a:gd name="T76" fmla="*/ 404 w 404"/>
                <a:gd name="T77" fmla="*/ 48 h 91"/>
                <a:gd name="T78" fmla="*/ 404 w 404"/>
                <a:gd name="T79" fmla="*/ 43 h 91"/>
                <a:gd name="T80" fmla="*/ 402 w 404"/>
                <a:gd name="T81" fmla="*/ 39 h 91"/>
                <a:gd name="T82" fmla="*/ 397 w 404"/>
                <a:gd name="T83" fmla="*/ 34 h 91"/>
                <a:gd name="T84" fmla="*/ 391 w 404"/>
                <a:gd name="T85" fmla="*/ 29 h 91"/>
                <a:gd name="T86" fmla="*/ 384 w 404"/>
                <a:gd name="T87" fmla="*/ 26 h 91"/>
                <a:gd name="T88" fmla="*/ 375 w 404"/>
                <a:gd name="T89" fmla="*/ 22 h 91"/>
                <a:gd name="T90" fmla="*/ 363 w 404"/>
                <a:gd name="T91" fmla="*/ 19 h 91"/>
                <a:gd name="T92" fmla="*/ 351 w 404"/>
                <a:gd name="T93" fmla="*/ 15 h 91"/>
                <a:gd name="T94" fmla="*/ 337 w 404"/>
                <a:gd name="T95" fmla="*/ 12 h 91"/>
                <a:gd name="T96" fmla="*/ 322 w 404"/>
                <a:gd name="T97" fmla="*/ 10 h 91"/>
                <a:gd name="T98" fmla="*/ 298 w 404"/>
                <a:gd name="T99" fmla="*/ 6 h 91"/>
                <a:gd name="T100" fmla="*/ 262 w 404"/>
                <a:gd name="T101" fmla="*/ 3 h 91"/>
                <a:gd name="T102" fmla="*/ 223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11" name="Line 199"/>
            <p:cNvSpPr>
              <a:spLocks noChangeShapeType="1"/>
            </p:cNvSpPr>
            <p:nvPr/>
          </p:nvSpPr>
          <p:spPr bwMode="auto">
            <a:xfrm flipV="1">
              <a:off x="2495" y="2541"/>
              <a:ext cx="71" cy="3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12" name="Line 200"/>
            <p:cNvSpPr>
              <a:spLocks noChangeShapeType="1"/>
            </p:cNvSpPr>
            <p:nvPr/>
          </p:nvSpPr>
          <p:spPr bwMode="auto">
            <a:xfrm>
              <a:off x="2632" y="2595"/>
              <a:ext cx="63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13" name="Line 201"/>
            <p:cNvSpPr>
              <a:spLocks noChangeShapeType="1"/>
            </p:cNvSpPr>
            <p:nvPr/>
          </p:nvSpPr>
          <p:spPr bwMode="auto">
            <a:xfrm>
              <a:off x="2561" y="2543"/>
              <a:ext cx="74" cy="52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14" name="Line 202"/>
            <p:cNvSpPr>
              <a:spLocks noChangeShapeType="1"/>
            </p:cNvSpPr>
            <p:nvPr/>
          </p:nvSpPr>
          <p:spPr bwMode="auto">
            <a:xfrm>
              <a:off x="2495" y="2593"/>
              <a:ext cx="71" cy="2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15" name="Line 203"/>
            <p:cNvSpPr>
              <a:spLocks noChangeShapeType="1"/>
            </p:cNvSpPr>
            <p:nvPr/>
          </p:nvSpPr>
          <p:spPr bwMode="auto">
            <a:xfrm>
              <a:off x="2632" y="2542"/>
              <a:ext cx="63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16" name="Line 204"/>
            <p:cNvSpPr>
              <a:spLocks noChangeShapeType="1"/>
            </p:cNvSpPr>
            <p:nvPr/>
          </p:nvSpPr>
          <p:spPr bwMode="auto">
            <a:xfrm flipV="1">
              <a:off x="2561" y="2541"/>
              <a:ext cx="74" cy="53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17" name="Line 205"/>
            <p:cNvSpPr>
              <a:spLocks noChangeShapeType="1"/>
            </p:cNvSpPr>
            <p:nvPr/>
          </p:nvSpPr>
          <p:spPr bwMode="auto">
            <a:xfrm>
              <a:off x="1573" y="2188"/>
              <a:ext cx="1" cy="547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18" name="Line 206"/>
            <p:cNvSpPr>
              <a:spLocks noChangeShapeType="1"/>
            </p:cNvSpPr>
            <p:nvPr/>
          </p:nvSpPr>
          <p:spPr bwMode="auto">
            <a:xfrm>
              <a:off x="1428" y="2188"/>
              <a:ext cx="145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19" name="Line 207"/>
            <p:cNvSpPr>
              <a:spLocks noChangeShapeType="1"/>
            </p:cNvSpPr>
            <p:nvPr/>
          </p:nvSpPr>
          <p:spPr bwMode="auto">
            <a:xfrm>
              <a:off x="1428" y="2509"/>
              <a:ext cx="145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20" name="Line 208"/>
            <p:cNvSpPr>
              <a:spLocks noChangeShapeType="1"/>
            </p:cNvSpPr>
            <p:nvPr/>
          </p:nvSpPr>
          <p:spPr bwMode="auto">
            <a:xfrm>
              <a:off x="1428" y="2732"/>
              <a:ext cx="145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21" name="Line 209"/>
            <p:cNvSpPr>
              <a:spLocks noChangeShapeType="1"/>
            </p:cNvSpPr>
            <p:nvPr/>
          </p:nvSpPr>
          <p:spPr bwMode="auto">
            <a:xfrm>
              <a:off x="1573" y="2475"/>
              <a:ext cx="116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22" name="Line 210"/>
            <p:cNvSpPr>
              <a:spLocks noChangeShapeType="1"/>
            </p:cNvSpPr>
            <p:nvPr/>
          </p:nvSpPr>
          <p:spPr bwMode="auto">
            <a:xfrm>
              <a:off x="2018" y="2487"/>
              <a:ext cx="115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23" name="Line 211"/>
            <p:cNvSpPr>
              <a:spLocks noChangeShapeType="1"/>
            </p:cNvSpPr>
            <p:nvPr/>
          </p:nvSpPr>
          <p:spPr bwMode="auto">
            <a:xfrm>
              <a:off x="2135" y="2245"/>
              <a:ext cx="1" cy="490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24" name="Line 212"/>
            <p:cNvSpPr>
              <a:spLocks noChangeShapeType="1"/>
            </p:cNvSpPr>
            <p:nvPr/>
          </p:nvSpPr>
          <p:spPr bwMode="auto">
            <a:xfrm>
              <a:off x="1989" y="2245"/>
              <a:ext cx="144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25" name="Line 213"/>
            <p:cNvSpPr>
              <a:spLocks noChangeShapeType="1"/>
            </p:cNvSpPr>
            <p:nvPr/>
          </p:nvSpPr>
          <p:spPr bwMode="auto">
            <a:xfrm>
              <a:off x="1989" y="2735"/>
              <a:ext cx="144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326" name="Freeform 214"/>
            <p:cNvSpPr>
              <a:spLocks noChangeArrowheads="1"/>
            </p:cNvSpPr>
            <p:nvPr/>
          </p:nvSpPr>
          <p:spPr bwMode="auto">
            <a:xfrm>
              <a:off x="1176" y="2396"/>
              <a:ext cx="249" cy="208"/>
            </a:xfrm>
            <a:custGeom>
              <a:avLst/>
              <a:gdLst>
                <a:gd name="T0" fmla="*/ 70 w 249"/>
                <a:gd name="T1" fmla="*/ 14 h 208"/>
                <a:gd name="T2" fmla="*/ 70 w 249"/>
                <a:gd name="T3" fmla="*/ 14 h 208"/>
                <a:gd name="T4" fmla="*/ 73 w 249"/>
                <a:gd name="T5" fmla="*/ 14 h 208"/>
                <a:gd name="T6" fmla="*/ 75 w 249"/>
                <a:gd name="T7" fmla="*/ 12 h 208"/>
                <a:gd name="T8" fmla="*/ 79 w 249"/>
                <a:gd name="T9" fmla="*/ 11 h 208"/>
                <a:gd name="T10" fmla="*/ 83 w 249"/>
                <a:gd name="T11" fmla="*/ 10 h 208"/>
                <a:gd name="T12" fmla="*/ 88 w 249"/>
                <a:gd name="T13" fmla="*/ 9 h 208"/>
                <a:gd name="T14" fmla="*/ 95 w 249"/>
                <a:gd name="T15" fmla="*/ 8 h 208"/>
                <a:gd name="T16" fmla="*/ 103 w 249"/>
                <a:gd name="T17" fmla="*/ 5 h 208"/>
                <a:gd name="T18" fmla="*/ 111 w 249"/>
                <a:gd name="T19" fmla="*/ 4 h 208"/>
                <a:gd name="T20" fmla="*/ 121 w 249"/>
                <a:gd name="T21" fmla="*/ 3 h 208"/>
                <a:gd name="T22" fmla="*/ 132 w 249"/>
                <a:gd name="T23" fmla="*/ 2 h 208"/>
                <a:gd name="T24" fmla="*/ 144 w 249"/>
                <a:gd name="T25" fmla="*/ 1 h 208"/>
                <a:gd name="T26" fmla="*/ 157 w 249"/>
                <a:gd name="T27" fmla="*/ 0 h 208"/>
                <a:gd name="T28" fmla="*/ 170 w 249"/>
                <a:gd name="T29" fmla="*/ 0 h 208"/>
                <a:gd name="T30" fmla="*/ 185 w 249"/>
                <a:gd name="T31" fmla="*/ 0 h 208"/>
                <a:gd name="T32" fmla="*/ 201 w 249"/>
                <a:gd name="T33" fmla="*/ 0 h 208"/>
                <a:gd name="T34" fmla="*/ 208 w 249"/>
                <a:gd name="T35" fmla="*/ 28 h 208"/>
                <a:gd name="T36" fmla="*/ 210 w 249"/>
                <a:gd name="T37" fmla="*/ 29 h 208"/>
                <a:gd name="T38" fmla="*/ 216 w 249"/>
                <a:gd name="T39" fmla="*/ 32 h 208"/>
                <a:gd name="T40" fmla="*/ 222 w 249"/>
                <a:gd name="T41" fmla="*/ 39 h 208"/>
                <a:gd name="T42" fmla="*/ 226 w 249"/>
                <a:gd name="T43" fmla="*/ 50 h 208"/>
                <a:gd name="T44" fmla="*/ 240 w 249"/>
                <a:gd name="T45" fmla="*/ 115 h 208"/>
                <a:gd name="T46" fmla="*/ 247 w 249"/>
                <a:gd name="T47" fmla="*/ 143 h 208"/>
                <a:gd name="T48" fmla="*/ 247 w 249"/>
                <a:gd name="T49" fmla="*/ 146 h 208"/>
                <a:gd name="T50" fmla="*/ 248 w 249"/>
                <a:gd name="T51" fmla="*/ 150 h 208"/>
                <a:gd name="T52" fmla="*/ 248 w 249"/>
                <a:gd name="T53" fmla="*/ 159 h 208"/>
                <a:gd name="T54" fmla="*/ 244 w 249"/>
                <a:gd name="T55" fmla="*/ 169 h 208"/>
                <a:gd name="T56" fmla="*/ 0 w 249"/>
                <a:gd name="T57" fmla="*/ 162 h 208"/>
                <a:gd name="T58" fmla="*/ 25 w 249"/>
                <a:gd name="T59" fmla="*/ 149 h 208"/>
                <a:gd name="T60" fmla="*/ 25 w 249"/>
                <a:gd name="T61" fmla="*/ 28 h 208"/>
                <a:gd name="T62" fmla="*/ 26 w 249"/>
                <a:gd name="T63" fmla="*/ 27 h 208"/>
                <a:gd name="T64" fmla="*/ 28 w 249"/>
                <a:gd name="T65" fmla="*/ 25 h 208"/>
                <a:gd name="T66" fmla="*/ 32 w 249"/>
                <a:gd name="T67" fmla="*/ 24 h 208"/>
                <a:gd name="T68" fmla="*/ 37 w 249"/>
                <a:gd name="T69" fmla="*/ 22 h 208"/>
                <a:gd name="T70" fmla="*/ 42 w 249"/>
                <a:gd name="T71" fmla="*/ 22 h 208"/>
                <a:gd name="T72" fmla="*/ 49 w 249"/>
                <a:gd name="T73" fmla="*/ 22 h 208"/>
                <a:gd name="T74" fmla="*/ 58 w 249"/>
                <a:gd name="T75" fmla="*/ 23 h 208"/>
                <a:gd name="T76" fmla="*/ 68 w 249"/>
                <a:gd name="T77" fmla="*/ 2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5"/>
                  </a:lnTo>
                  <a:lnTo>
                    <a:pt x="107" y="5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7"/>
                  </a:lnTo>
                  <a:lnTo>
                    <a:pt x="240" y="115"/>
                  </a:lnTo>
                  <a:lnTo>
                    <a:pt x="208" y="132"/>
                  </a:lnTo>
                  <a:lnTo>
                    <a:pt x="247" y="143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0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7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27" name="Freeform 215"/>
            <p:cNvSpPr>
              <a:spLocks noChangeArrowheads="1"/>
            </p:cNvSpPr>
            <p:nvPr/>
          </p:nvSpPr>
          <p:spPr bwMode="auto">
            <a:xfrm>
              <a:off x="1263" y="2411"/>
              <a:ext cx="79" cy="91"/>
            </a:xfrm>
            <a:custGeom>
              <a:avLst/>
              <a:gdLst>
                <a:gd name="T0" fmla="*/ 78 w 79"/>
                <a:gd name="T1" fmla="*/ 3 h 91"/>
                <a:gd name="T2" fmla="*/ 78 w 79"/>
                <a:gd name="T3" fmla="*/ 3 h 91"/>
                <a:gd name="T4" fmla="*/ 77 w 79"/>
                <a:gd name="T5" fmla="*/ 3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0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3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0 h 91"/>
                <a:gd name="T34" fmla="*/ 4 w 79"/>
                <a:gd name="T35" fmla="*/ 13 h 91"/>
                <a:gd name="T36" fmla="*/ 3 w 79"/>
                <a:gd name="T37" fmla="*/ 17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59 h 91"/>
                <a:gd name="T46" fmla="*/ 2 w 79"/>
                <a:gd name="T47" fmla="*/ 73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7 h 91"/>
                <a:gd name="T56" fmla="*/ 11 w 79"/>
                <a:gd name="T57" fmla="*/ 87 h 91"/>
                <a:gd name="T58" fmla="*/ 15 w 79"/>
                <a:gd name="T59" fmla="*/ 87 h 91"/>
                <a:gd name="T60" fmla="*/ 18 w 79"/>
                <a:gd name="T61" fmla="*/ 87 h 91"/>
                <a:gd name="T62" fmla="*/ 22 w 79"/>
                <a:gd name="T63" fmla="*/ 87 h 91"/>
                <a:gd name="T64" fmla="*/ 27 w 79"/>
                <a:gd name="T65" fmla="*/ 87 h 91"/>
                <a:gd name="T66" fmla="*/ 32 w 79"/>
                <a:gd name="T67" fmla="*/ 86 h 91"/>
                <a:gd name="T68" fmla="*/ 38 w 79"/>
                <a:gd name="T69" fmla="*/ 87 h 91"/>
                <a:gd name="T70" fmla="*/ 44 w 79"/>
                <a:gd name="T71" fmla="*/ 87 h 91"/>
                <a:gd name="T72" fmla="*/ 50 w 79"/>
                <a:gd name="T73" fmla="*/ 87 h 91"/>
                <a:gd name="T74" fmla="*/ 57 w 79"/>
                <a:gd name="T75" fmla="*/ 87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7 h 91"/>
                <a:gd name="T84" fmla="*/ 78 w 79"/>
                <a:gd name="T85" fmla="*/ 80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8 h 91"/>
                <a:gd name="T94" fmla="*/ 77 w 79"/>
                <a:gd name="T95" fmla="*/ 15 h 91"/>
                <a:gd name="T96" fmla="*/ 78 w 79"/>
                <a:gd name="T97" fmla="*/ 3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2" y="73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15" y="87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7" y="87"/>
                  </a:lnTo>
                  <a:lnTo>
                    <a:pt x="32" y="86"/>
                  </a:lnTo>
                  <a:lnTo>
                    <a:pt x="38" y="87"/>
                  </a:lnTo>
                  <a:lnTo>
                    <a:pt x="44" y="87"/>
                  </a:lnTo>
                  <a:lnTo>
                    <a:pt x="50" y="87"/>
                  </a:lnTo>
                  <a:lnTo>
                    <a:pt x="57" y="87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78" y="80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28" name="Freeform 216"/>
            <p:cNvSpPr>
              <a:spLocks noChangeArrowheads="1"/>
            </p:cNvSpPr>
            <p:nvPr/>
          </p:nvSpPr>
          <p:spPr bwMode="auto">
            <a:xfrm>
              <a:off x="1271" y="2435"/>
              <a:ext cx="132" cy="90"/>
            </a:xfrm>
            <a:custGeom>
              <a:avLst/>
              <a:gdLst>
                <a:gd name="T0" fmla="*/ 1 w 132"/>
                <a:gd name="T1" fmla="*/ 68 h 90"/>
                <a:gd name="T2" fmla="*/ 0 w 132"/>
                <a:gd name="T3" fmla="*/ 80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9 h 90"/>
                <a:gd name="T10" fmla="*/ 91 w 132"/>
                <a:gd name="T11" fmla="*/ 88 h 90"/>
                <a:gd name="T12" fmla="*/ 94 w 132"/>
                <a:gd name="T13" fmla="*/ 86 h 90"/>
                <a:gd name="T14" fmla="*/ 98 w 132"/>
                <a:gd name="T15" fmla="*/ 83 h 90"/>
                <a:gd name="T16" fmla="*/ 103 w 132"/>
                <a:gd name="T17" fmla="*/ 80 h 90"/>
                <a:gd name="T18" fmla="*/ 107 w 132"/>
                <a:gd name="T19" fmla="*/ 76 h 90"/>
                <a:gd name="T20" fmla="*/ 112 w 132"/>
                <a:gd name="T21" fmla="*/ 72 h 90"/>
                <a:gd name="T22" fmla="*/ 117 w 132"/>
                <a:gd name="T23" fmla="*/ 67 h 90"/>
                <a:gd name="T24" fmla="*/ 121 w 132"/>
                <a:gd name="T25" fmla="*/ 61 h 90"/>
                <a:gd name="T26" fmla="*/ 125 w 132"/>
                <a:gd name="T27" fmla="*/ 55 h 90"/>
                <a:gd name="T28" fmla="*/ 128 w 132"/>
                <a:gd name="T29" fmla="*/ 48 h 90"/>
                <a:gd name="T30" fmla="*/ 131 w 132"/>
                <a:gd name="T31" fmla="*/ 40 h 90"/>
                <a:gd name="T32" fmla="*/ 132 w 132"/>
                <a:gd name="T33" fmla="*/ 32 h 90"/>
                <a:gd name="T34" fmla="*/ 132 w 132"/>
                <a:gd name="T35" fmla="*/ 24 h 90"/>
                <a:gd name="T36" fmla="*/ 129 w 132"/>
                <a:gd name="T37" fmla="*/ 14 h 90"/>
                <a:gd name="T38" fmla="*/ 129 w 132"/>
                <a:gd name="T39" fmla="*/ 13 h 90"/>
                <a:gd name="T40" fmla="*/ 128 w 132"/>
                <a:gd name="T41" fmla="*/ 12 h 90"/>
                <a:gd name="T42" fmla="*/ 127 w 132"/>
                <a:gd name="T43" fmla="*/ 10 h 90"/>
                <a:gd name="T44" fmla="*/ 126 w 132"/>
                <a:gd name="T45" fmla="*/ 7 h 90"/>
                <a:gd name="T46" fmla="*/ 124 w 132"/>
                <a:gd name="T47" fmla="*/ 5 h 90"/>
                <a:gd name="T48" fmla="*/ 120 w 132"/>
                <a:gd name="T49" fmla="*/ 3 h 90"/>
                <a:gd name="T50" fmla="*/ 117 w 132"/>
                <a:gd name="T51" fmla="*/ 2 h 90"/>
                <a:gd name="T52" fmla="*/ 113 w 132"/>
                <a:gd name="T53" fmla="*/ 0 h 90"/>
                <a:gd name="T54" fmla="*/ 113 w 132"/>
                <a:gd name="T55" fmla="*/ 3 h 90"/>
                <a:gd name="T56" fmla="*/ 114 w 132"/>
                <a:gd name="T57" fmla="*/ 6 h 90"/>
                <a:gd name="T58" fmla="*/ 117 w 132"/>
                <a:gd name="T59" fmla="*/ 12 h 90"/>
                <a:gd name="T60" fmla="*/ 118 w 132"/>
                <a:gd name="T61" fmla="*/ 20 h 90"/>
                <a:gd name="T62" fmla="*/ 118 w 132"/>
                <a:gd name="T63" fmla="*/ 30 h 90"/>
                <a:gd name="T64" fmla="*/ 117 w 132"/>
                <a:gd name="T65" fmla="*/ 40 h 90"/>
                <a:gd name="T66" fmla="*/ 114 w 132"/>
                <a:gd name="T67" fmla="*/ 52 h 90"/>
                <a:gd name="T68" fmla="*/ 108 w 132"/>
                <a:gd name="T69" fmla="*/ 65 h 90"/>
                <a:gd name="T70" fmla="*/ 108 w 132"/>
                <a:gd name="T71" fmla="*/ 65 h 90"/>
                <a:gd name="T72" fmla="*/ 108 w 132"/>
                <a:gd name="T73" fmla="*/ 65 h 90"/>
                <a:gd name="T74" fmla="*/ 107 w 132"/>
                <a:gd name="T75" fmla="*/ 66 h 90"/>
                <a:gd name="T76" fmla="*/ 106 w 132"/>
                <a:gd name="T77" fmla="*/ 67 h 90"/>
                <a:gd name="T78" fmla="*/ 105 w 132"/>
                <a:gd name="T79" fmla="*/ 67 h 90"/>
                <a:gd name="T80" fmla="*/ 103 w 132"/>
                <a:gd name="T81" fmla="*/ 68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2 h 90"/>
                <a:gd name="T88" fmla="*/ 92 w 132"/>
                <a:gd name="T89" fmla="*/ 73 h 90"/>
                <a:gd name="T90" fmla="*/ 90 w 132"/>
                <a:gd name="T91" fmla="*/ 73 h 90"/>
                <a:gd name="T92" fmla="*/ 85 w 132"/>
                <a:gd name="T93" fmla="*/ 74 h 90"/>
                <a:gd name="T94" fmla="*/ 82 w 132"/>
                <a:gd name="T95" fmla="*/ 74 h 90"/>
                <a:gd name="T96" fmla="*/ 78 w 132"/>
                <a:gd name="T97" fmla="*/ 74 h 90"/>
                <a:gd name="T98" fmla="*/ 73 w 132"/>
                <a:gd name="T99" fmla="*/ 73 h 90"/>
                <a:gd name="T100" fmla="*/ 69 w 132"/>
                <a:gd name="T101" fmla="*/ 73 h 90"/>
                <a:gd name="T102" fmla="*/ 69 w 132"/>
                <a:gd name="T103" fmla="*/ 84 h 90"/>
                <a:gd name="T104" fmla="*/ 3 w 132"/>
                <a:gd name="T105" fmla="*/ 77 h 90"/>
                <a:gd name="T106" fmla="*/ 1 w 132"/>
                <a:gd name="T107" fmla="*/ 68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8"/>
                  </a:moveTo>
                  <a:lnTo>
                    <a:pt x="0" y="80"/>
                  </a:lnTo>
                  <a:lnTo>
                    <a:pt x="86" y="90"/>
                  </a:lnTo>
                  <a:lnTo>
                    <a:pt x="89" y="89"/>
                  </a:lnTo>
                  <a:lnTo>
                    <a:pt x="91" y="88"/>
                  </a:lnTo>
                  <a:lnTo>
                    <a:pt x="94" y="86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7" y="76"/>
                  </a:lnTo>
                  <a:lnTo>
                    <a:pt x="112" y="72"/>
                  </a:lnTo>
                  <a:lnTo>
                    <a:pt x="117" y="67"/>
                  </a:lnTo>
                  <a:lnTo>
                    <a:pt x="121" y="61"/>
                  </a:lnTo>
                  <a:lnTo>
                    <a:pt x="125" y="55"/>
                  </a:lnTo>
                  <a:lnTo>
                    <a:pt x="128" y="48"/>
                  </a:lnTo>
                  <a:lnTo>
                    <a:pt x="131" y="40"/>
                  </a:lnTo>
                  <a:lnTo>
                    <a:pt x="132" y="32"/>
                  </a:lnTo>
                  <a:lnTo>
                    <a:pt x="132" y="24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8" y="12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4" y="5"/>
                  </a:lnTo>
                  <a:lnTo>
                    <a:pt x="120" y="3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7" y="12"/>
                  </a:lnTo>
                  <a:lnTo>
                    <a:pt x="118" y="20"/>
                  </a:lnTo>
                  <a:lnTo>
                    <a:pt x="118" y="30"/>
                  </a:lnTo>
                  <a:lnTo>
                    <a:pt x="117" y="40"/>
                  </a:lnTo>
                  <a:lnTo>
                    <a:pt x="114" y="52"/>
                  </a:lnTo>
                  <a:lnTo>
                    <a:pt x="108" y="65"/>
                  </a:lnTo>
                  <a:lnTo>
                    <a:pt x="107" y="66"/>
                  </a:lnTo>
                  <a:lnTo>
                    <a:pt x="106" y="67"/>
                  </a:lnTo>
                  <a:lnTo>
                    <a:pt x="105" y="67"/>
                  </a:lnTo>
                  <a:lnTo>
                    <a:pt x="103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2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3" y="73"/>
                  </a:lnTo>
                  <a:lnTo>
                    <a:pt x="69" y="73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29" name="Freeform 217"/>
            <p:cNvSpPr>
              <a:spLocks noChangeArrowheads="1"/>
            </p:cNvSpPr>
            <p:nvPr/>
          </p:nvSpPr>
          <p:spPr bwMode="auto">
            <a:xfrm>
              <a:off x="1255" y="2524"/>
              <a:ext cx="96" cy="32"/>
            </a:xfrm>
            <a:custGeom>
              <a:avLst/>
              <a:gdLst>
                <a:gd name="T0" fmla="*/ 96 w 96"/>
                <a:gd name="T1" fmla="*/ 12 h 32"/>
                <a:gd name="T2" fmla="*/ 1 w 96"/>
                <a:gd name="T3" fmla="*/ 0 h 32"/>
                <a:gd name="T4" fmla="*/ 0 w 96"/>
                <a:gd name="T5" fmla="*/ 12 h 32"/>
                <a:gd name="T6" fmla="*/ 93 w 96"/>
                <a:gd name="T7" fmla="*/ 32 h 32"/>
                <a:gd name="T8" fmla="*/ 96 w 96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30" name="Freeform 218"/>
            <p:cNvSpPr>
              <a:spLocks noChangeArrowheads="1"/>
            </p:cNvSpPr>
            <p:nvPr/>
          </p:nvSpPr>
          <p:spPr bwMode="auto">
            <a:xfrm>
              <a:off x="1302" y="2535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31" name="Freeform 219"/>
            <p:cNvSpPr>
              <a:spLocks noChangeArrowheads="1"/>
            </p:cNvSpPr>
            <p:nvPr/>
          </p:nvSpPr>
          <p:spPr bwMode="auto">
            <a:xfrm>
              <a:off x="1260" y="2528"/>
              <a:ext cx="28" cy="10"/>
            </a:xfrm>
            <a:custGeom>
              <a:avLst/>
              <a:gdLst>
                <a:gd name="T0" fmla="*/ 28 w 28"/>
                <a:gd name="T1" fmla="*/ 4 h 10"/>
                <a:gd name="T2" fmla="*/ 0 w 28"/>
                <a:gd name="T3" fmla="*/ 0 h 10"/>
                <a:gd name="T4" fmla="*/ 0 w 28"/>
                <a:gd name="T5" fmla="*/ 4 h 10"/>
                <a:gd name="T6" fmla="*/ 27 w 28"/>
                <a:gd name="T7" fmla="*/ 10 h 10"/>
                <a:gd name="T8" fmla="*/ 28 w 2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32" name="Freeform 220"/>
            <p:cNvSpPr>
              <a:spLocks noChangeArrowheads="1"/>
            </p:cNvSpPr>
            <p:nvPr/>
          </p:nvSpPr>
          <p:spPr bwMode="auto">
            <a:xfrm>
              <a:off x="1192" y="2537"/>
              <a:ext cx="162" cy="55"/>
            </a:xfrm>
            <a:custGeom>
              <a:avLst/>
              <a:gdLst>
                <a:gd name="T0" fmla="*/ 0 w 162"/>
                <a:gd name="T1" fmla="*/ 16 h 55"/>
                <a:gd name="T2" fmla="*/ 0 w 162"/>
                <a:gd name="T3" fmla="*/ 16 h 55"/>
                <a:gd name="T4" fmla="*/ 1 w 162"/>
                <a:gd name="T5" fmla="*/ 16 h 55"/>
                <a:gd name="T6" fmla="*/ 2 w 162"/>
                <a:gd name="T7" fmla="*/ 16 h 55"/>
                <a:gd name="T8" fmla="*/ 4 w 162"/>
                <a:gd name="T9" fmla="*/ 15 h 55"/>
                <a:gd name="T10" fmla="*/ 7 w 162"/>
                <a:gd name="T11" fmla="*/ 15 h 55"/>
                <a:gd name="T12" fmla="*/ 10 w 162"/>
                <a:gd name="T13" fmla="*/ 15 h 55"/>
                <a:gd name="T14" fmla="*/ 14 w 162"/>
                <a:gd name="T15" fmla="*/ 14 h 55"/>
                <a:gd name="T16" fmla="*/ 17 w 162"/>
                <a:gd name="T17" fmla="*/ 13 h 55"/>
                <a:gd name="T18" fmla="*/ 21 w 162"/>
                <a:gd name="T19" fmla="*/ 12 h 55"/>
                <a:gd name="T20" fmla="*/ 24 w 162"/>
                <a:gd name="T21" fmla="*/ 11 h 55"/>
                <a:gd name="T22" fmla="*/ 28 w 162"/>
                <a:gd name="T23" fmla="*/ 9 h 55"/>
                <a:gd name="T24" fmla="*/ 31 w 162"/>
                <a:gd name="T25" fmla="*/ 8 h 55"/>
                <a:gd name="T26" fmla="*/ 35 w 162"/>
                <a:gd name="T27" fmla="*/ 6 h 55"/>
                <a:gd name="T28" fmla="*/ 37 w 162"/>
                <a:gd name="T29" fmla="*/ 5 h 55"/>
                <a:gd name="T30" fmla="*/ 40 w 162"/>
                <a:gd name="T31" fmla="*/ 2 h 55"/>
                <a:gd name="T32" fmla="*/ 43 w 162"/>
                <a:gd name="T33" fmla="*/ 0 h 55"/>
                <a:gd name="T34" fmla="*/ 162 w 162"/>
                <a:gd name="T35" fmla="*/ 28 h 55"/>
                <a:gd name="T36" fmla="*/ 162 w 162"/>
                <a:gd name="T37" fmla="*/ 28 h 55"/>
                <a:gd name="T38" fmla="*/ 161 w 162"/>
                <a:gd name="T39" fmla="*/ 29 h 55"/>
                <a:gd name="T40" fmla="*/ 159 w 162"/>
                <a:gd name="T41" fmla="*/ 30 h 55"/>
                <a:gd name="T42" fmla="*/ 158 w 162"/>
                <a:gd name="T43" fmla="*/ 32 h 55"/>
                <a:gd name="T44" fmla="*/ 157 w 162"/>
                <a:gd name="T45" fmla="*/ 33 h 55"/>
                <a:gd name="T46" fmla="*/ 155 w 162"/>
                <a:gd name="T47" fmla="*/ 35 h 55"/>
                <a:gd name="T48" fmla="*/ 152 w 162"/>
                <a:gd name="T49" fmla="*/ 36 h 55"/>
                <a:gd name="T50" fmla="*/ 150 w 162"/>
                <a:gd name="T51" fmla="*/ 39 h 55"/>
                <a:gd name="T52" fmla="*/ 147 w 162"/>
                <a:gd name="T53" fmla="*/ 41 h 55"/>
                <a:gd name="T54" fmla="*/ 144 w 162"/>
                <a:gd name="T55" fmla="*/ 43 h 55"/>
                <a:gd name="T56" fmla="*/ 141 w 162"/>
                <a:gd name="T57" fmla="*/ 46 h 55"/>
                <a:gd name="T58" fmla="*/ 137 w 162"/>
                <a:gd name="T59" fmla="*/ 48 h 55"/>
                <a:gd name="T60" fmla="*/ 135 w 162"/>
                <a:gd name="T61" fmla="*/ 50 h 55"/>
                <a:gd name="T62" fmla="*/ 131 w 162"/>
                <a:gd name="T63" fmla="*/ 51 h 55"/>
                <a:gd name="T64" fmla="*/ 128 w 162"/>
                <a:gd name="T65" fmla="*/ 53 h 55"/>
                <a:gd name="T66" fmla="*/ 126 w 162"/>
                <a:gd name="T67" fmla="*/ 55 h 55"/>
                <a:gd name="T68" fmla="*/ 0 w 162"/>
                <a:gd name="T69" fmla="*/ 16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0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1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33" name="Freeform 221"/>
            <p:cNvSpPr>
              <a:spLocks noChangeArrowheads="1"/>
            </p:cNvSpPr>
            <p:nvPr/>
          </p:nvSpPr>
          <p:spPr bwMode="auto">
            <a:xfrm>
              <a:off x="1354" y="2531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34" name="Freeform 222"/>
            <p:cNvSpPr>
              <a:spLocks noChangeArrowheads="1"/>
            </p:cNvSpPr>
            <p:nvPr/>
          </p:nvSpPr>
          <p:spPr bwMode="auto">
            <a:xfrm>
              <a:off x="1203" y="2421"/>
              <a:ext cx="32" cy="123"/>
            </a:xfrm>
            <a:custGeom>
              <a:avLst/>
              <a:gdLst>
                <a:gd name="T0" fmla="*/ 32 w 32"/>
                <a:gd name="T1" fmla="*/ 3 h 123"/>
                <a:gd name="T2" fmla="*/ 32 w 32"/>
                <a:gd name="T3" fmla="*/ 3 h 123"/>
                <a:gd name="T4" fmla="*/ 31 w 32"/>
                <a:gd name="T5" fmla="*/ 3 h 123"/>
                <a:gd name="T6" fmla="*/ 31 w 32"/>
                <a:gd name="T7" fmla="*/ 3 h 123"/>
                <a:gd name="T8" fmla="*/ 29 w 32"/>
                <a:gd name="T9" fmla="*/ 2 h 123"/>
                <a:gd name="T10" fmla="*/ 27 w 32"/>
                <a:gd name="T11" fmla="*/ 2 h 123"/>
                <a:gd name="T12" fmla="*/ 26 w 32"/>
                <a:gd name="T13" fmla="*/ 2 h 123"/>
                <a:gd name="T14" fmla="*/ 24 w 32"/>
                <a:gd name="T15" fmla="*/ 0 h 123"/>
                <a:gd name="T16" fmla="*/ 22 w 32"/>
                <a:gd name="T17" fmla="*/ 0 h 123"/>
                <a:gd name="T18" fmla="*/ 20 w 32"/>
                <a:gd name="T19" fmla="*/ 0 h 123"/>
                <a:gd name="T20" fmla="*/ 18 w 32"/>
                <a:gd name="T21" fmla="*/ 0 h 123"/>
                <a:gd name="T22" fmla="*/ 14 w 32"/>
                <a:gd name="T23" fmla="*/ 0 h 123"/>
                <a:gd name="T24" fmla="*/ 12 w 32"/>
                <a:gd name="T25" fmla="*/ 0 h 123"/>
                <a:gd name="T26" fmla="*/ 10 w 32"/>
                <a:gd name="T27" fmla="*/ 2 h 123"/>
                <a:gd name="T28" fmla="*/ 6 w 32"/>
                <a:gd name="T29" fmla="*/ 3 h 123"/>
                <a:gd name="T30" fmla="*/ 4 w 32"/>
                <a:gd name="T31" fmla="*/ 4 h 123"/>
                <a:gd name="T32" fmla="*/ 0 w 32"/>
                <a:gd name="T33" fmla="*/ 6 h 123"/>
                <a:gd name="T34" fmla="*/ 0 w 32"/>
                <a:gd name="T35" fmla="*/ 123 h 123"/>
                <a:gd name="T36" fmla="*/ 1 w 32"/>
                <a:gd name="T37" fmla="*/ 123 h 123"/>
                <a:gd name="T38" fmla="*/ 1 w 32"/>
                <a:gd name="T39" fmla="*/ 123 h 123"/>
                <a:gd name="T40" fmla="*/ 3 w 32"/>
                <a:gd name="T41" fmla="*/ 123 h 123"/>
                <a:gd name="T42" fmla="*/ 4 w 32"/>
                <a:gd name="T43" fmla="*/ 123 h 123"/>
                <a:gd name="T44" fmla="*/ 5 w 32"/>
                <a:gd name="T45" fmla="*/ 123 h 123"/>
                <a:gd name="T46" fmla="*/ 7 w 32"/>
                <a:gd name="T47" fmla="*/ 122 h 123"/>
                <a:gd name="T48" fmla="*/ 8 w 32"/>
                <a:gd name="T49" fmla="*/ 122 h 123"/>
                <a:gd name="T50" fmla="*/ 11 w 32"/>
                <a:gd name="T51" fmla="*/ 122 h 123"/>
                <a:gd name="T52" fmla="*/ 13 w 32"/>
                <a:gd name="T53" fmla="*/ 121 h 123"/>
                <a:gd name="T54" fmla="*/ 15 w 32"/>
                <a:gd name="T55" fmla="*/ 120 h 123"/>
                <a:gd name="T56" fmla="*/ 18 w 32"/>
                <a:gd name="T57" fmla="*/ 120 h 123"/>
                <a:gd name="T58" fmla="*/ 21 w 32"/>
                <a:gd name="T59" fmla="*/ 118 h 123"/>
                <a:gd name="T60" fmla="*/ 24 w 32"/>
                <a:gd name="T61" fmla="*/ 116 h 123"/>
                <a:gd name="T62" fmla="*/ 26 w 32"/>
                <a:gd name="T63" fmla="*/ 115 h 123"/>
                <a:gd name="T64" fmla="*/ 29 w 32"/>
                <a:gd name="T65" fmla="*/ 114 h 123"/>
                <a:gd name="T66" fmla="*/ 32 w 32"/>
                <a:gd name="T67" fmla="*/ 111 h 123"/>
                <a:gd name="T68" fmla="*/ 32 w 32"/>
                <a:gd name="T69" fmla="*/ 3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3"/>
                <a:gd name="T107" fmla="*/ 32 w 32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3">
                  <a:moveTo>
                    <a:pt x="32" y="3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5" y="123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11" y="122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9" y="114"/>
                  </a:lnTo>
                  <a:lnTo>
                    <a:pt x="32" y="111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35" name="Freeform 223"/>
            <p:cNvSpPr>
              <a:spLocks noChangeArrowheads="1"/>
            </p:cNvSpPr>
            <p:nvPr/>
          </p:nvSpPr>
          <p:spPr bwMode="auto">
            <a:xfrm>
              <a:off x="1204" y="2423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1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2 h 104"/>
                <a:gd name="T42" fmla="*/ 3 w 27"/>
                <a:gd name="T43" fmla="*/ 102 h 104"/>
                <a:gd name="T44" fmla="*/ 4 w 27"/>
                <a:gd name="T45" fmla="*/ 102 h 104"/>
                <a:gd name="T46" fmla="*/ 6 w 27"/>
                <a:gd name="T47" fmla="*/ 102 h 104"/>
                <a:gd name="T48" fmla="*/ 7 w 27"/>
                <a:gd name="T49" fmla="*/ 102 h 104"/>
                <a:gd name="T50" fmla="*/ 10 w 27"/>
                <a:gd name="T51" fmla="*/ 101 h 104"/>
                <a:gd name="T52" fmla="*/ 11 w 27"/>
                <a:gd name="T53" fmla="*/ 101 h 104"/>
                <a:gd name="T54" fmla="*/ 13 w 27"/>
                <a:gd name="T55" fmla="*/ 100 h 104"/>
                <a:gd name="T56" fmla="*/ 16 w 27"/>
                <a:gd name="T57" fmla="*/ 99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6 h 104"/>
                <a:gd name="T64" fmla="*/ 25 w 27"/>
                <a:gd name="T65" fmla="*/ 94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6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36" name="Freeform 224"/>
            <p:cNvSpPr>
              <a:spLocks noChangeArrowheads="1"/>
            </p:cNvSpPr>
            <p:nvPr/>
          </p:nvSpPr>
          <p:spPr bwMode="auto">
            <a:xfrm>
              <a:off x="1206" y="2424"/>
              <a:ext cx="22" cy="84"/>
            </a:xfrm>
            <a:custGeom>
              <a:avLst/>
              <a:gdLst>
                <a:gd name="T0" fmla="*/ 22 w 22"/>
                <a:gd name="T1" fmla="*/ 1 h 84"/>
                <a:gd name="T2" fmla="*/ 22 w 22"/>
                <a:gd name="T3" fmla="*/ 1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0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0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3 h 84"/>
                <a:gd name="T48" fmla="*/ 5 w 22"/>
                <a:gd name="T49" fmla="*/ 83 h 84"/>
                <a:gd name="T50" fmla="*/ 7 w 22"/>
                <a:gd name="T51" fmla="*/ 83 h 84"/>
                <a:gd name="T52" fmla="*/ 9 w 22"/>
                <a:gd name="T53" fmla="*/ 81 h 84"/>
                <a:gd name="T54" fmla="*/ 10 w 22"/>
                <a:gd name="T55" fmla="*/ 81 h 84"/>
                <a:gd name="T56" fmla="*/ 12 w 22"/>
                <a:gd name="T57" fmla="*/ 80 h 84"/>
                <a:gd name="T58" fmla="*/ 14 w 22"/>
                <a:gd name="T59" fmla="*/ 80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1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1"/>
                  </a:lnTo>
                  <a:lnTo>
                    <a:pt x="10" y="81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37" name="Freeform 225"/>
            <p:cNvSpPr>
              <a:spLocks noChangeArrowheads="1"/>
            </p:cNvSpPr>
            <p:nvPr/>
          </p:nvSpPr>
          <p:spPr bwMode="auto">
            <a:xfrm>
              <a:off x="1207" y="2424"/>
              <a:ext cx="17" cy="65"/>
            </a:xfrm>
            <a:custGeom>
              <a:avLst/>
              <a:gdLst>
                <a:gd name="T0" fmla="*/ 17 w 17"/>
                <a:gd name="T1" fmla="*/ 2 h 65"/>
                <a:gd name="T2" fmla="*/ 17 w 17"/>
                <a:gd name="T3" fmla="*/ 2 h 65"/>
                <a:gd name="T4" fmla="*/ 16 w 17"/>
                <a:gd name="T5" fmla="*/ 1 h 65"/>
                <a:gd name="T6" fmla="*/ 14 w 17"/>
                <a:gd name="T7" fmla="*/ 1 h 65"/>
                <a:gd name="T8" fmla="*/ 11 w 17"/>
                <a:gd name="T9" fmla="*/ 1 h 65"/>
                <a:gd name="T10" fmla="*/ 9 w 17"/>
                <a:gd name="T11" fmla="*/ 0 h 65"/>
                <a:gd name="T12" fmla="*/ 6 w 17"/>
                <a:gd name="T13" fmla="*/ 1 h 65"/>
                <a:gd name="T14" fmla="*/ 2 w 17"/>
                <a:gd name="T15" fmla="*/ 2 h 65"/>
                <a:gd name="T16" fmla="*/ 0 w 17"/>
                <a:gd name="T17" fmla="*/ 3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5 h 65"/>
                <a:gd name="T26" fmla="*/ 6 w 17"/>
                <a:gd name="T27" fmla="*/ 64 h 65"/>
                <a:gd name="T28" fmla="*/ 8 w 17"/>
                <a:gd name="T29" fmla="*/ 64 h 65"/>
                <a:gd name="T30" fmla="*/ 11 w 17"/>
                <a:gd name="T31" fmla="*/ 63 h 65"/>
                <a:gd name="T32" fmla="*/ 14 w 17"/>
                <a:gd name="T33" fmla="*/ 60 h 65"/>
                <a:gd name="T34" fmla="*/ 17 w 17"/>
                <a:gd name="T35" fmla="*/ 58 h 65"/>
                <a:gd name="T36" fmla="*/ 17 w 1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0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38" name="Freeform 226"/>
            <p:cNvSpPr>
              <a:spLocks noChangeArrowheads="1"/>
            </p:cNvSpPr>
            <p:nvPr/>
          </p:nvSpPr>
          <p:spPr bwMode="auto">
            <a:xfrm>
              <a:off x="1207" y="2425"/>
              <a:ext cx="14" cy="47"/>
            </a:xfrm>
            <a:custGeom>
              <a:avLst/>
              <a:gdLst>
                <a:gd name="T0" fmla="*/ 14 w 14"/>
                <a:gd name="T1" fmla="*/ 1 h 47"/>
                <a:gd name="T2" fmla="*/ 14 w 14"/>
                <a:gd name="T3" fmla="*/ 1 h 47"/>
                <a:gd name="T4" fmla="*/ 13 w 14"/>
                <a:gd name="T5" fmla="*/ 1 h 47"/>
                <a:gd name="T6" fmla="*/ 11 w 14"/>
                <a:gd name="T7" fmla="*/ 1 h 47"/>
                <a:gd name="T8" fmla="*/ 9 w 14"/>
                <a:gd name="T9" fmla="*/ 0 h 47"/>
                <a:gd name="T10" fmla="*/ 8 w 14"/>
                <a:gd name="T11" fmla="*/ 0 h 47"/>
                <a:gd name="T12" fmla="*/ 6 w 14"/>
                <a:gd name="T13" fmla="*/ 1 h 47"/>
                <a:gd name="T14" fmla="*/ 2 w 14"/>
                <a:gd name="T15" fmla="*/ 1 h 47"/>
                <a:gd name="T16" fmla="*/ 0 w 14"/>
                <a:gd name="T17" fmla="*/ 3 h 47"/>
                <a:gd name="T18" fmla="*/ 0 w 14"/>
                <a:gd name="T19" fmla="*/ 47 h 47"/>
                <a:gd name="T20" fmla="*/ 1 w 14"/>
                <a:gd name="T21" fmla="*/ 47 h 47"/>
                <a:gd name="T22" fmla="*/ 1 w 14"/>
                <a:gd name="T23" fmla="*/ 45 h 47"/>
                <a:gd name="T24" fmla="*/ 3 w 14"/>
                <a:gd name="T25" fmla="*/ 45 h 47"/>
                <a:gd name="T26" fmla="*/ 4 w 14"/>
                <a:gd name="T27" fmla="*/ 45 h 47"/>
                <a:gd name="T28" fmla="*/ 7 w 14"/>
                <a:gd name="T29" fmla="*/ 44 h 47"/>
                <a:gd name="T30" fmla="*/ 9 w 14"/>
                <a:gd name="T31" fmla="*/ 44 h 47"/>
                <a:gd name="T32" fmla="*/ 11 w 14"/>
                <a:gd name="T33" fmla="*/ 43 h 47"/>
                <a:gd name="T34" fmla="*/ 14 w 14"/>
                <a:gd name="T35" fmla="*/ 41 h 47"/>
                <a:gd name="T36" fmla="*/ 14 w 14"/>
                <a:gd name="T37" fmla="*/ 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39" name="Freeform 227"/>
            <p:cNvSpPr>
              <a:spLocks noChangeArrowheads="1"/>
            </p:cNvSpPr>
            <p:nvPr/>
          </p:nvSpPr>
          <p:spPr bwMode="auto">
            <a:xfrm>
              <a:off x="1208" y="2426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0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6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40" name="Freeform 228"/>
            <p:cNvSpPr>
              <a:spLocks noChangeArrowheads="1"/>
            </p:cNvSpPr>
            <p:nvPr/>
          </p:nvSpPr>
          <p:spPr bwMode="auto">
            <a:xfrm>
              <a:off x="1319" y="2503"/>
              <a:ext cx="14" cy="13"/>
            </a:xfrm>
            <a:custGeom>
              <a:avLst/>
              <a:gdLst>
                <a:gd name="T0" fmla="*/ 7 w 14"/>
                <a:gd name="T1" fmla="*/ 13 h 13"/>
                <a:gd name="T2" fmla="*/ 8 w 14"/>
                <a:gd name="T3" fmla="*/ 13 h 13"/>
                <a:gd name="T4" fmla="*/ 9 w 14"/>
                <a:gd name="T5" fmla="*/ 13 h 13"/>
                <a:gd name="T6" fmla="*/ 10 w 14"/>
                <a:gd name="T7" fmla="*/ 12 h 13"/>
                <a:gd name="T8" fmla="*/ 11 w 14"/>
                <a:gd name="T9" fmla="*/ 11 h 13"/>
                <a:gd name="T10" fmla="*/ 13 w 14"/>
                <a:gd name="T11" fmla="*/ 11 h 13"/>
                <a:gd name="T12" fmla="*/ 13 w 14"/>
                <a:gd name="T13" fmla="*/ 9 h 13"/>
                <a:gd name="T14" fmla="*/ 14 w 14"/>
                <a:gd name="T15" fmla="*/ 7 h 13"/>
                <a:gd name="T16" fmla="*/ 14 w 14"/>
                <a:gd name="T17" fmla="*/ 6 h 13"/>
                <a:gd name="T18" fmla="*/ 14 w 14"/>
                <a:gd name="T19" fmla="*/ 5 h 13"/>
                <a:gd name="T20" fmla="*/ 13 w 14"/>
                <a:gd name="T21" fmla="*/ 4 h 13"/>
                <a:gd name="T22" fmla="*/ 13 w 14"/>
                <a:gd name="T23" fmla="*/ 2 h 13"/>
                <a:gd name="T24" fmla="*/ 11 w 14"/>
                <a:gd name="T25" fmla="*/ 1 h 13"/>
                <a:gd name="T26" fmla="*/ 10 w 14"/>
                <a:gd name="T27" fmla="*/ 0 h 13"/>
                <a:gd name="T28" fmla="*/ 9 w 14"/>
                <a:gd name="T29" fmla="*/ 0 h 13"/>
                <a:gd name="T30" fmla="*/ 8 w 14"/>
                <a:gd name="T31" fmla="*/ 0 h 13"/>
                <a:gd name="T32" fmla="*/ 7 w 14"/>
                <a:gd name="T33" fmla="*/ 0 h 13"/>
                <a:gd name="T34" fmla="*/ 6 w 14"/>
                <a:gd name="T35" fmla="*/ 0 h 13"/>
                <a:gd name="T36" fmla="*/ 4 w 14"/>
                <a:gd name="T37" fmla="*/ 0 h 13"/>
                <a:gd name="T38" fmla="*/ 3 w 14"/>
                <a:gd name="T39" fmla="*/ 0 h 13"/>
                <a:gd name="T40" fmla="*/ 2 w 14"/>
                <a:gd name="T41" fmla="*/ 1 h 13"/>
                <a:gd name="T42" fmla="*/ 1 w 14"/>
                <a:gd name="T43" fmla="*/ 2 h 13"/>
                <a:gd name="T44" fmla="*/ 1 w 14"/>
                <a:gd name="T45" fmla="*/ 4 h 13"/>
                <a:gd name="T46" fmla="*/ 0 w 14"/>
                <a:gd name="T47" fmla="*/ 5 h 13"/>
                <a:gd name="T48" fmla="*/ 0 w 14"/>
                <a:gd name="T49" fmla="*/ 6 h 13"/>
                <a:gd name="T50" fmla="*/ 0 w 14"/>
                <a:gd name="T51" fmla="*/ 7 h 13"/>
                <a:gd name="T52" fmla="*/ 1 w 14"/>
                <a:gd name="T53" fmla="*/ 9 h 13"/>
                <a:gd name="T54" fmla="*/ 1 w 14"/>
                <a:gd name="T55" fmla="*/ 11 h 13"/>
                <a:gd name="T56" fmla="*/ 2 w 14"/>
                <a:gd name="T57" fmla="*/ 11 h 13"/>
                <a:gd name="T58" fmla="*/ 3 w 14"/>
                <a:gd name="T59" fmla="*/ 12 h 13"/>
                <a:gd name="T60" fmla="*/ 4 w 14"/>
                <a:gd name="T61" fmla="*/ 13 h 13"/>
                <a:gd name="T62" fmla="*/ 6 w 14"/>
                <a:gd name="T63" fmla="*/ 13 h 13"/>
                <a:gd name="T64" fmla="*/ 7 w 14"/>
                <a:gd name="T65" fmla="*/ 13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41" name="Freeform 229"/>
            <p:cNvSpPr>
              <a:spLocks noChangeArrowheads="1"/>
            </p:cNvSpPr>
            <p:nvPr/>
          </p:nvSpPr>
          <p:spPr bwMode="auto">
            <a:xfrm>
              <a:off x="1278" y="2503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6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1 h 7"/>
                <a:gd name="T12" fmla="*/ 6 w 7"/>
                <a:gd name="T13" fmla="*/ 1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1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6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42" name="Freeform 230"/>
            <p:cNvSpPr>
              <a:spLocks noChangeArrowheads="1"/>
            </p:cNvSpPr>
            <p:nvPr/>
          </p:nvSpPr>
          <p:spPr bwMode="auto">
            <a:xfrm>
              <a:off x="1290" y="2503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5 w 5"/>
                <a:gd name="T11" fmla="*/ 2 h 7"/>
                <a:gd name="T12" fmla="*/ 5 w 5"/>
                <a:gd name="T13" fmla="*/ 1 h 7"/>
                <a:gd name="T14" fmla="*/ 4 w 5"/>
                <a:gd name="T15" fmla="*/ 0 h 7"/>
                <a:gd name="T16" fmla="*/ 3 w 5"/>
                <a:gd name="T17" fmla="*/ 0 h 7"/>
                <a:gd name="T18" fmla="*/ 2 w 5"/>
                <a:gd name="T19" fmla="*/ 0 h 7"/>
                <a:gd name="T20" fmla="*/ 1 w 5"/>
                <a:gd name="T21" fmla="*/ 1 h 7"/>
                <a:gd name="T22" fmla="*/ 0 w 5"/>
                <a:gd name="T23" fmla="*/ 2 h 7"/>
                <a:gd name="T24" fmla="*/ 0 w 5"/>
                <a:gd name="T25" fmla="*/ 4 h 7"/>
                <a:gd name="T26" fmla="*/ 0 w 5"/>
                <a:gd name="T27" fmla="*/ 5 h 7"/>
                <a:gd name="T28" fmla="*/ 1 w 5"/>
                <a:gd name="T29" fmla="*/ 6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43" name="Freeform 231"/>
            <p:cNvSpPr>
              <a:spLocks noChangeArrowheads="1"/>
            </p:cNvSpPr>
            <p:nvPr/>
          </p:nvSpPr>
          <p:spPr bwMode="auto">
            <a:xfrm>
              <a:off x="1244" y="2411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3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6 h 92"/>
                <a:gd name="T14" fmla="*/ 1 w 19"/>
                <a:gd name="T15" fmla="*/ 73 h 92"/>
                <a:gd name="T16" fmla="*/ 5 w 19"/>
                <a:gd name="T17" fmla="*/ 92 h 92"/>
                <a:gd name="T18" fmla="*/ 19 w 19"/>
                <a:gd name="T19" fmla="*/ 91 h 92"/>
                <a:gd name="T20" fmla="*/ 18 w 19"/>
                <a:gd name="T21" fmla="*/ 89 h 92"/>
                <a:gd name="T22" fmla="*/ 16 w 19"/>
                <a:gd name="T23" fmla="*/ 80 h 92"/>
                <a:gd name="T24" fmla="*/ 15 w 19"/>
                <a:gd name="T25" fmla="*/ 70 h 92"/>
                <a:gd name="T26" fmla="*/ 14 w 19"/>
                <a:gd name="T27" fmla="*/ 56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0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0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44" name="Freeform 232"/>
            <p:cNvSpPr>
              <a:spLocks noChangeArrowheads="1"/>
            </p:cNvSpPr>
            <p:nvPr/>
          </p:nvSpPr>
          <p:spPr bwMode="auto">
            <a:xfrm>
              <a:off x="1342" y="2399"/>
              <a:ext cx="27" cy="103"/>
            </a:xfrm>
            <a:custGeom>
              <a:avLst/>
              <a:gdLst>
                <a:gd name="T0" fmla="*/ 27 w 27"/>
                <a:gd name="T1" fmla="*/ 0 h 103"/>
                <a:gd name="T2" fmla="*/ 26 w 27"/>
                <a:gd name="T3" fmla="*/ 1 h 103"/>
                <a:gd name="T4" fmla="*/ 25 w 27"/>
                <a:gd name="T5" fmla="*/ 4 h 103"/>
                <a:gd name="T6" fmla="*/ 22 w 27"/>
                <a:gd name="T7" fmla="*/ 9 h 103"/>
                <a:gd name="T8" fmla="*/ 20 w 27"/>
                <a:gd name="T9" fmla="*/ 18 h 103"/>
                <a:gd name="T10" fmla="*/ 18 w 27"/>
                <a:gd name="T11" fmla="*/ 32 h 103"/>
                <a:gd name="T12" fmla="*/ 16 w 27"/>
                <a:gd name="T13" fmla="*/ 49 h 103"/>
                <a:gd name="T14" fmla="*/ 18 w 27"/>
                <a:gd name="T15" fmla="*/ 73 h 103"/>
                <a:gd name="T16" fmla="*/ 20 w 27"/>
                <a:gd name="T17" fmla="*/ 103 h 103"/>
                <a:gd name="T18" fmla="*/ 5 w 27"/>
                <a:gd name="T19" fmla="*/ 103 h 103"/>
                <a:gd name="T20" fmla="*/ 5 w 27"/>
                <a:gd name="T21" fmla="*/ 101 h 103"/>
                <a:gd name="T22" fmla="*/ 4 w 27"/>
                <a:gd name="T23" fmla="*/ 91 h 103"/>
                <a:gd name="T24" fmla="*/ 2 w 27"/>
                <a:gd name="T25" fmla="*/ 80 h 103"/>
                <a:gd name="T26" fmla="*/ 1 w 27"/>
                <a:gd name="T27" fmla="*/ 64 h 103"/>
                <a:gd name="T28" fmla="*/ 0 w 27"/>
                <a:gd name="T29" fmla="*/ 47 h 103"/>
                <a:gd name="T30" fmla="*/ 1 w 27"/>
                <a:gd name="T31" fmla="*/ 31 h 103"/>
                <a:gd name="T32" fmla="*/ 4 w 27"/>
                <a:gd name="T33" fmla="*/ 14 h 103"/>
                <a:gd name="T34" fmla="*/ 9 w 27"/>
                <a:gd name="T35" fmla="*/ 0 h 103"/>
                <a:gd name="T36" fmla="*/ 27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45" name="Freeform 233"/>
            <p:cNvSpPr>
              <a:spLocks noChangeArrowheads="1"/>
            </p:cNvSpPr>
            <p:nvPr/>
          </p:nvSpPr>
          <p:spPr bwMode="auto">
            <a:xfrm>
              <a:off x="1244" y="2416"/>
              <a:ext cx="18" cy="80"/>
            </a:xfrm>
            <a:custGeom>
              <a:avLst/>
              <a:gdLst>
                <a:gd name="T0" fmla="*/ 6 w 18"/>
                <a:gd name="T1" fmla="*/ 2 h 80"/>
                <a:gd name="T2" fmla="*/ 6 w 18"/>
                <a:gd name="T3" fmla="*/ 3 h 80"/>
                <a:gd name="T4" fmla="*/ 5 w 18"/>
                <a:gd name="T5" fmla="*/ 8 h 80"/>
                <a:gd name="T6" fmla="*/ 2 w 18"/>
                <a:gd name="T7" fmla="*/ 15 h 80"/>
                <a:gd name="T8" fmla="*/ 1 w 18"/>
                <a:gd name="T9" fmla="*/ 24 h 80"/>
                <a:gd name="T10" fmla="*/ 0 w 18"/>
                <a:gd name="T11" fmla="*/ 36 h 80"/>
                <a:gd name="T12" fmla="*/ 1 w 18"/>
                <a:gd name="T13" fmla="*/ 50 h 80"/>
                <a:gd name="T14" fmla="*/ 2 w 18"/>
                <a:gd name="T15" fmla="*/ 65 h 80"/>
                <a:gd name="T16" fmla="*/ 5 w 18"/>
                <a:gd name="T17" fmla="*/ 80 h 80"/>
                <a:gd name="T18" fmla="*/ 16 w 18"/>
                <a:gd name="T19" fmla="*/ 80 h 80"/>
                <a:gd name="T20" fmla="*/ 16 w 18"/>
                <a:gd name="T21" fmla="*/ 78 h 80"/>
                <a:gd name="T22" fmla="*/ 15 w 18"/>
                <a:gd name="T23" fmla="*/ 71 h 80"/>
                <a:gd name="T24" fmla="*/ 14 w 18"/>
                <a:gd name="T25" fmla="*/ 61 h 80"/>
                <a:gd name="T26" fmla="*/ 13 w 18"/>
                <a:gd name="T27" fmla="*/ 50 h 80"/>
                <a:gd name="T28" fmla="*/ 12 w 18"/>
                <a:gd name="T29" fmla="*/ 37 h 80"/>
                <a:gd name="T30" fmla="*/ 12 w 18"/>
                <a:gd name="T31" fmla="*/ 24 h 80"/>
                <a:gd name="T32" fmla="*/ 14 w 18"/>
                <a:gd name="T33" fmla="*/ 11 h 80"/>
                <a:gd name="T34" fmla="*/ 18 w 18"/>
                <a:gd name="T35" fmla="*/ 1 h 80"/>
                <a:gd name="T36" fmla="*/ 18 w 18"/>
                <a:gd name="T37" fmla="*/ 1 h 80"/>
                <a:gd name="T38" fmla="*/ 18 w 18"/>
                <a:gd name="T39" fmla="*/ 1 h 80"/>
                <a:gd name="T40" fmla="*/ 18 w 18"/>
                <a:gd name="T41" fmla="*/ 1 h 80"/>
                <a:gd name="T42" fmla="*/ 16 w 18"/>
                <a:gd name="T43" fmla="*/ 0 h 80"/>
                <a:gd name="T44" fmla="*/ 15 w 18"/>
                <a:gd name="T45" fmla="*/ 0 h 80"/>
                <a:gd name="T46" fmla="*/ 13 w 18"/>
                <a:gd name="T47" fmla="*/ 0 h 80"/>
                <a:gd name="T48" fmla="*/ 9 w 18"/>
                <a:gd name="T49" fmla="*/ 1 h 80"/>
                <a:gd name="T50" fmla="*/ 6 w 18"/>
                <a:gd name="T51" fmla="*/ 2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46" name="Freeform 234"/>
            <p:cNvSpPr>
              <a:spLocks noChangeArrowheads="1"/>
            </p:cNvSpPr>
            <p:nvPr/>
          </p:nvSpPr>
          <p:spPr bwMode="auto">
            <a:xfrm>
              <a:off x="1245" y="2421"/>
              <a:ext cx="14" cy="69"/>
            </a:xfrm>
            <a:custGeom>
              <a:avLst/>
              <a:gdLst>
                <a:gd name="T0" fmla="*/ 5 w 14"/>
                <a:gd name="T1" fmla="*/ 2 h 69"/>
                <a:gd name="T2" fmla="*/ 5 w 14"/>
                <a:gd name="T3" fmla="*/ 3 h 69"/>
                <a:gd name="T4" fmla="*/ 4 w 14"/>
                <a:gd name="T5" fmla="*/ 7 h 69"/>
                <a:gd name="T6" fmla="*/ 3 w 14"/>
                <a:gd name="T7" fmla="*/ 13 h 69"/>
                <a:gd name="T8" fmla="*/ 1 w 14"/>
                <a:gd name="T9" fmla="*/ 21 h 69"/>
                <a:gd name="T10" fmla="*/ 0 w 14"/>
                <a:gd name="T11" fmla="*/ 31 h 69"/>
                <a:gd name="T12" fmla="*/ 0 w 14"/>
                <a:gd name="T13" fmla="*/ 42 h 69"/>
                <a:gd name="T14" fmla="*/ 1 w 14"/>
                <a:gd name="T15" fmla="*/ 55 h 69"/>
                <a:gd name="T16" fmla="*/ 4 w 14"/>
                <a:gd name="T17" fmla="*/ 69 h 69"/>
                <a:gd name="T18" fmla="*/ 14 w 14"/>
                <a:gd name="T19" fmla="*/ 68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1 w 14"/>
                <a:gd name="T27" fmla="*/ 42 h 69"/>
                <a:gd name="T28" fmla="*/ 10 w 14"/>
                <a:gd name="T29" fmla="*/ 32 h 69"/>
                <a:gd name="T30" fmla="*/ 10 w 14"/>
                <a:gd name="T31" fmla="*/ 20 h 69"/>
                <a:gd name="T32" fmla="*/ 12 w 14"/>
                <a:gd name="T33" fmla="*/ 10 h 69"/>
                <a:gd name="T34" fmla="*/ 14 w 14"/>
                <a:gd name="T35" fmla="*/ 2 h 69"/>
                <a:gd name="T36" fmla="*/ 14 w 14"/>
                <a:gd name="T37" fmla="*/ 2 h 69"/>
                <a:gd name="T38" fmla="*/ 14 w 14"/>
                <a:gd name="T39" fmla="*/ 0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0 h 69"/>
                <a:gd name="T50" fmla="*/ 5 w 14"/>
                <a:gd name="T51" fmla="*/ 2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1" y="55"/>
                  </a:lnTo>
                  <a:lnTo>
                    <a:pt x="4" y="69"/>
                  </a:lnTo>
                  <a:lnTo>
                    <a:pt x="14" y="68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2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47" name="Freeform 235"/>
            <p:cNvSpPr>
              <a:spLocks noChangeArrowheads="1"/>
            </p:cNvSpPr>
            <p:nvPr/>
          </p:nvSpPr>
          <p:spPr bwMode="auto">
            <a:xfrm>
              <a:off x="1246" y="2427"/>
              <a:ext cx="12" cy="56"/>
            </a:xfrm>
            <a:custGeom>
              <a:avLst/>
              <a:gdLst>
                <a:gd name="T0" fmla="*/ 4 w 12"/>
                <a:gd name="T1" fmla="*/ 1 h 56"/>
                <a:gd name="T2" fmla="*/ 3 w 12"/>
                <a:gd name="T3" fmla="*/ 1 h 56"/>
                <a:gd name="T4" fmla="*/ 3 w 12"/>
                <a:gd name="T5" fmla="*/ 5 h 56"/>
                <a:gd name="T6" fmla="*/ 2 w 12"/>
                <a:gd name="T7" fmla="*/ 11 h 56"/>
                <a:gd name="T8" fmla="*/ 0 w 12"/>
                <a:gd name="T9" fmla="*/ 17 h 56"/>
                <a:gd name="T10" fmla="*/ 0 w 12"/>
                <a:gd name="T11" fmla="*/ 25 h 56"/>
                <a:gd name="T12" fmla="*/ 0 w 12"/>
                <a:gd name="T13" fmla="*/ 35 h 56"/>
                <a:gd name="T14" fmla="*/ 2 w 12"/>
                <a:gd name="T15" fmla="*/ 46 h 56"/>
                <a:gd name="T16" fmla="*/ 3 w 12"/>
                <a:gd name="T17" fmla="*/ 56 h 56"/>
                <a:gd name="T18" fmla="*/ 11 w 12"/>
                <a:gd name="T19" fmla="*/ 56 h 56"/>
                <a:gd name="T20" fmla="*/ 11 w 12"/>
                <a:gd name="T21" fmla="*/ 55 h 56"/>
                <a:gd name="T22" fmla="*/ 10 w 12"/>
                <a:gd name="T23" fmla="*/ 50 h 56"/>
                <a:gd name="T24" fmla="*/ 10 w 12"/>
                <a:gd name="T25" fmla="*/ 43 h 56"/>
                <a:gd name="T26" fmla="*/ 9 w 12"/>
                <a:gd name="T27" fmla="*/ 35 h 56"/>
                <a:gd name="T28" fmla="*/ 7 w 12"/>
                <a:gd name="T29" fmla="*/ 26 h 56"/>
                <a:gd name="T30" fmla="*/ 9 w 12"/>
                <a:gd name="T31" fmla="*/ 17 h 56"/>
                <a:gd name="T32" fmla="*/ 10 w 12"/>
                <a:gd name="T33" fmla="*/ 7 h 56"/>
                <a:gd name="T34" fmla="*/ 12 w 12"/>
                <a:gd name="T35" fmla="*/ 0 h 56"/>
                <a:gd name="T36" fmla="*/ 12 w 12"/>
                <a:gd name="T37" fmla="*/ 0 h 56"/>
                <a:gd name="T38" fmla="*/ 12 w 12"/>
                <a:gd name="T39" fmla="*/ 0 h 56"/>
                <a:gd name="T40" fmla="*/ 12 w 12"/>
                <a:gd name="T41" fmla="*/ 0 h 56"/>
                <a:gd name="T42" fmla="*/ 11 w 12"/>
                <a:gd name="T43" fmla="*/ 0 h 56"/>
                <a:gd name="T44" fmla="*/ 10 w 12"/>
                <a:gd name="T45" fmla="*/ 0 h 56"/>
                <a:gd name="T46" fmla="*/ 9 w 12"/>
                <a:gd name="T47" fmla="*/ 0 h 56"/>
                <a:gd name="T48" fmla="*/ 6 w 12"/>
                <a:gd name="T49" fmla="*/ 0 h 56"/>
                <a:gd name="T50" fmla="*/ 4 w 12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1"/>
                  </a:moveTo>
                  <a:lnTo>
                    <a:pt x="3" y="1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48" name="Freeform 236"/>
            <p:cNvSpPr>
              <a:spLocks noChangeArrowheads="1"/>
            </p:cNvSpPr>
            <p:nvPr/>
          </p:nvSpPr>
          <p:spPr bwMode="auto">
            <a:xfrm>
              <a:off x="1246" y="2432"/>
              <a:ext cx="10" cy="45"/>
            </a:xfrm>
            <a:custGeom>
              <a:avLst/>
              <a:gdLst>
                <a:gd name="T0" fmla="*/ 4 w 10"/>
                <a:gd name="T1" fmla="*/ 1 h 45"/>
                <a:gd name="T2" fmla="*/ 3 w 10"/>
                <a:gd name="T3" fmla="*/ 2 h 45"/>
                <a:gd name="T4" fmla="*/ 3 w 10"/>
                <a:gd name="T5" fmla="*/ 5 h 45"/>
                <a:gd name="T6" fmla="*/ 2 w 10"/>
                <a:gd name="T7" fmla="*/ 8 h 45"/>
                <a:gd name="T8" fmla="*/ 2 w 10"/>
                <a:gd name="T9" fmla="*/ 14 h 45"/>
                <a:gd name="T10" fmla="*/ 0 w 10"/>
                <a:gd name="T11" fmla="*/ 21 h 45"/>
                <a:gd name="T12" fmla="*/ 0 w 10"/>
                <a:gd name="T13" fmla="*/ 28 h 45"/>
                <a:gd name="T14" fmla="*/ 2 w 10"/>
                <a:gd name="T15" fmla="*/ 36 h 45"/>
                <a:gd name="T16" fmla="*/ 3 w 10"/>
                <a:gd name="T17" fmla="*/ 45 h 45"/>
                <a:gd name="T18" fmla="*/ 10 w 10"/>
                <a:gd name="T19" fmla="*/ 45 h 45"/>
                <a:gd name="T20" fmla="*/ 10 w 10"/>
                <a:gd name="T21" fmla="*/ 43 h 45"/>
                <a:gd name="T22" fmla="*/ 9 w 10"/>
                <a:gd name="T23" fmla="*/ 40 h 45"/>
                <a:gd name="T24" fmla="*/ 7 w 10"/>
                <a:gd name="T25" fmla="*/ 35 h 45"/>
                <a:gd name="T26" fmla="*/ 7 w 10"/>
                <a:gd name="T27" fmla="*/ 28 h 45"/>
                <a:gd name="T28" fmla="*/ 6 w 10"/>
                <a:gd name="T29" fmla="*/ 21 h 45"/>
                <a:gd name="T30" fmla="*/ 7 w 10"/>
                <a:gd name="T31" fmla="*/ 14 h 45"/>
                <a:gd name="T32" fmla="*/ 7 w 10"/>
                <a:gd name="T33" fmla="*/ 7 h 45"/>
                <a:gd name="T34" fmla="*/ 10 w 10"/>
                <a:gd name="T35" fmla="*/ 1 h 45"/>
                <a:gd name="T36" fmla="*/ 10 w 10"/>
                <a:gd name="T37" fmla="*/ 1 h 45"/>
                <a:gd name="T38" fmla="*/ 10 w 10"/>
                <a:gd name="T39" fmla="*/ 1 h 45"/>
                <a:gd name="T40" fmla="*/ 10 w 10"/>
                <a:gd name="T41" fmla="*/ 0 h 45"/>
                <a:gd name="T42" fmla="*/ 10 w 10"/>
                <a:gd name="T43" fmla="*/ 0 h 45"/>
                <a:gd name="T44" fmla="*/ 9 w 10"/>
                <a:gd name="T45" fmla="*/ 0 h 45"/>
                <a:gd name="T46" fmla="*/ 7 w 10"/>
                <a:gd name="T47" fmla="*/ 0 h 45"/>
                <a:gd name="T48" fmla="*/ 6 w 10"/>
                <a:gd name="T49" fmla="*/ 1 h 45"/>
                <a:gd name="T50" fmla="*/ 4 w 10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49" name="Freeform 237"/>
            <p:cNvSpPr>
              <a:spLocks noChangeArrowheads="1"/>
            </p:cNvSpPr>
            <p:nvPr/>
          </p:nvSpPr>
          <p:spPr bwMode="auto">
            <a:xfrm>
              <a:off x="1248" y="2438"/>
              <a:ext cx="7" cy="32"/>
            </a:xfrm>
            <a:custGeom>
              <a:avLst/>
              <a:gdLst>
                <a:gd name="T0" fmla="*/ 2 w 7"/>
                <a:gd name="T1" fmla="*/ 1 h 32"/>
                <a:gd name="T2" fmla="*/ 1 w 7"/>
                <a:gd name="T3" fmla="*/ 1 h 32"/>
                <a:gd name="T4" fmla="*/ 1 w 7"/>
                <a:gd name="T5" fmla="*/ 3 h 32"/>
                <a:gd name="T6" fmla="*/ 0 w 7"/>
                <a:gd name="T7" fmla="*/ 6 h 32"/>
                <a:gd name="T8" fmla="*/ 0 w 7"/>
                <a:gd name="T9" fmla="*/ 10 h 32"/>
                <a:gd name="T10" fmla="*/ 0 w 7"/>
                <a:gd name="T11" fmla="*/ 15 h 32"/>
                <a:gd name="T12" fmla="*/ 0 w 7"/>
                <a:gd name="T13" fmla="*/ 20 h 32"/>
                <a:gd name="T14" fmla="*/ 0 w 7"/>
                <a:gd name="T15" fmla="*/ 27 h 32"/>
                <a:gd name="T16" fmla="*/ 1 w 7"/>
                <a:gd name="T17" fmla="*/ 32 h 32"/>
                <a:gd name="T18" fmla="*/ 5 w 7"/>
                <a:gd name="T19" fmla="*/ 32 h 32"/>
                <a:gd name="T20" fmla="*/ 5 w 7"/>
                <a:gd name="T21" fmla="*/ 31 h 32"/>
                <a:gd name="T22" fmla="*/ 5 w 7"/>
                <a:gd name="T23" fmla="*/ 29 h 32"/>
                <a:gd name="T24" fmla="*/ 4 w 7"/>
                <a:gd name="T25" fmla="*/ 25 h 32"/>
                <a:gd name="T26" fmla="*/ 4 w 7"/>
                <a:gd name="T27" fmla="*/ 20 h 32"/>
                <a:gd name="T28" fmla="*/ 4 w 7"/>
                <a:gd name="T29" fmla="*/ 15 h 32"/>
                <a:gd name="T30" fmla="*/ 4 w 7"/>
                <a:gd name="T31" fmla="*/ 9 h 32"/>
                <a:gd name="T32" fmla="*/ 4 w 7"/>
                <a:gd name="T33" fmla="*/ 4 h 32"/>
                <a:gd name="T34" fmla="*/ 7 w 7"/>
                <a:gd name="T35" fmla="*/ 0 h 32"/>
                <a:gd name="T36" fmla="*/ 7 w 7"/>
                <a:gd name="T37" fmla="*/ 0 h 32"/>
                <a:gd name="T38" fmla="*/ 7 w 7"/>
                <a:gd name="T39" fmla="*/ 0 h 32"/>
                <a:gd name="T40" fmla="*/ 5 w 7"/>
                <a:gd name="T41" fmla="*/ 0 h 32"/>
                <a:gd name="T42" fmla="*/ 5 w 7"/>
                <a:gd name="T43" fmla="*/ 0 h 32"/>
                <a:gd name="T44" fmla="*/ 5 w 7"/>
                <a:gd name="T45" fmla="*/ 0 h 32"/>
                <a:gd name="T46" fmla="*/ 4 w 7"/>
                <a:gd name="T47" fmla="*/ 0 h 32"/>
                <a:gd name="T48" fmla="*/ 3 w 7"/>
                <a:gd name="T49" fmla="*/ 0 h 32"/>
                <a:gd name="T50" fmla="*/ 2 w 7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2"/>
                <a:gd name="T80" fmla="*/ 7 w 7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2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50" name="Freeform 238"/>
            <p:cNvSpPr>
              <a:spLocks noChangeArrowheads="1"/>
            </p:cNvSpPr>
            <p:nvPr/>
          </p:nvSpPr>
          <p:spPr bwMode="auto">
            <a:xfrm>
              <a:off x="1343" y="2405"/>
              <a:ext cx="24" cy="90"/>
            </a:xfrm>
            <a:custGeom>
              <a:avLst/>
              <a:gdLst>
                <a:gd name="T0" fmla="*/ 24 w 24"/>
                <a:gd name="T1" fmla="*/ 1 h 90"/>
                <a:gd name="T2" fmla="*/ 22 w 24"/>
                <a:gd name="T3" fmla="*/ 1 h 90"/>
                <a:gd name="T4" fmla="*/ 21 w 24"/>
                <a:gd name="T5" fmla="*/ 3 h 90"/>
                <a:gd name="T6" fmla="*/ 19 w 24"/>
                <a:gd name="T7" fmla="*/ 8 h 90"/>
                <a:gd name="T8" fmla="*/ 17 w 24"/>
                <a:gd name="T9" fmla="*/ 16 h 90"/>
                <a:gd name="T10" fmla="*/ 15 w 24"/>
                <a:gd name="T11" fmla="*/ 28 h 90"/>
                <a:gd name="T12" fmla="*/ 14 w 24"/>
                <a:gd name="T13" fmla="*/ 43 h 90"/>
                <a:gd name="T14" fmla="*/ 15 w 24"/>
                <a:gd name="T15" fmla="*/ 64 h 90"/>
                <a:gd name="T16" fmla="*/ 18 w 24"/>
                <a:gd name="T17" fmla="*/ 90 h 90"/>
                <a:gd name="T18" fmla="*/ 5 w 24"/>
                <a:gd name="T19" fmla="*/ 90 h 90"/>
                <a:gd name="T20" fmla="*/ 4 w 24"/>
                <a:gd name="T21" fmla="*/ 88 h 90"/>
                <a:gd name="T22" fmla="*/ 3 w 24"/>
                <a:gd name="T23" fmla="*/ 81 h 90"/>
                <a:gd name="T24" fmla="*/ 1 w 24"/>
                <a:gd name="T25" fmla="*/ 69 h 90"/>
                <a:gd name="T26" fmla="*/ 0 w 24"/>
                <a:gd name="T27" fmla="*/ 56 h 90"/>
                <a:gd name="T28" fmla="*/ 0 w 24"/>
                <a:gd name="T29" fmla="*/ 41 h 90"/>
                <a:gd name="T30" fmla="*/ 1 w 24"/>
                <a:gd name="T31" fmla="*/ 27 h 90"/>
                <a:gd name="T32" fmla="*/ 4 w 24"/>
                <a:gd name="T33" fmla="*/ 13 h 90"/>
                <a:gd name="T34" fmla="*/ 7 w 24"/>
                <a:gd name="T35" fmla="*/ 0 h 90"/>
                <a:gd name="T36" fmla="*/ 24 w 24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51" name="Freeform 239"/>
            <p:cNvSpPr>
              <a:spLocks noChangeArrowheads="1"/>
            </p:cNvSpPr>
            <p:nvPr/>
          </p:nvSpPr>
          <p:spPr bwMode="auto">
            <a:xfrm>
              <a:off x="1344" y="2412"/>
              <a:ext cx="19" cy="76"/>
            </a:xfrm>
            <a:custGeom>
              <a:avLst/>
              <a:gdLst>
                <a:gd name="T0" fmla="*/ 19 w 19"/>
                <a:gd name="T1" fmla="*/ 0 h 76"/>
                <a:gd name="T2" fmla="*/ 19 w 19"/>
                <a:gd name="T3" fmla="*/ 0 h 76"/>
                <a:gd name="T4" fmla="*/ 18 w 19"/>
                <a:gd name="T5" fmla="*/ 2 h 76"/>
                <a:gd name="T6" fmla="*/ 17 w 19"/>
                <a:gd name="T7" fmla="*/ 7 h 76"/>
                <a:gd name="T8" fmla="*/ 14 w 19"/>
                <a:gd name="T9" fmla="*/ 13 h 76"/>
                <a:gd name="T10" fmla="*/ 13 w 19"/>
                <a:gd name="T11" fmla="*/ 22 h 76"/>
                <a:gd name="T12" fmla="*/ 12 w 19"/>
                <a:gd name="T13" fmla="*/ 36 h 76"/>
                <a:gd name="T14" fmla="*/ 13 w 19"/>
                <a:gd name="T15" fmla="*/ 54 h 76"/>
                <a:gd name="T16" fmla="*/ 14 w 19"/>
                <a:gd name="T17" fmla="*/ 76 h 76"/>
                <a:gd name="T18" fmla="*/ 4 w 19"/>
                <a:gd name="T19" fmla="*/ 76 h 76"/>
                <a:gd name="T20" fmla="*/ 4 w 19"/>
                <a:gd name="T21" fmla="*/ 74 h 76"/>
                <a:gd name="T22" fmla="*/ 3 w 19"/>
                <a:gd name="T23" fmla="*/ 68 h 76"/>
                <a:gd name="T24" fmla="*/ 2 w 19"/>
                <a:gd name="T25" fmla="*/ 58 h 76"/>
                <a:gd name="T26" fmla="*/ 0 w 19"/>
                <a:gd name="T27" fmla="*/ 47 h 76"/>
                <a:gd name="T28" fmla="*/ 0 w 19"/>
                <a:gd name="T29" fmla="*/ 35 h 76"/>
                <a:gd name="T30" fmla="*/ 0 w 19"/>
                <a:gd name="T31" fmla="*/ 22 h 76"/>
                <a:gd name="T32" fmla="*/ 3 w 19"/>
                <a:gd name="T33" fmla="*/ 9 h 76"/>
                <a:gd name="T34" fmla="*/ 6 w 19"/>
                <a:gd name="T35" fmla="*/ 0 h 76"/>
                <a:gd name="T36" fmla="*/ 19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9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52" name="Freeform 240"/>
            <p:cNvSpPr>
              <a:spLocks noChangeArrowheads="1"/>
            </p:cNvSpPr>
            <p:nvPr/>
          </p:nvSpPr>
          <p:spPr bwMode="auto">
            <a:xfrm>
              <a:off x="1346" y="2418"/>
              <a:ext cx="15" cy="63"/>
            </a:xfrm>
            <a:custGeom>
              <a:avLst/>
              <a:gdLst>
                <a:gd name="T0" fmla="*/ 15 w 15"/>
                <a:gd name="T1" fmla="*/ 0 h 63"/>
                <a:gd name="T2" fmla="*/ 15 w 15"/>
                <a:gd name="T3" fmla="*/ 1 h 63"/>
                <a:gd name="T4" fmla="*/ 14 w 15"/>
                <a:gd name="T5" fmla="*/ 2 h 63"/>
                <a:gd name="T6" fmla="*/ 12 w 15"/>
                <a:gd name="T7" fmla="*/ 6 h 63"/>
                <a:gd name="T8" fmla="*/ 11 w 15"/>
                <a:gd name="T9" fmla="*/ 12 h 63"/>
                <a:gd name="T10" fmla="*/ 10 w 15"/>
                <a:gd name="T11" fmla="*/ 19 h 63"/>
                <a:gd name="T12" fmla="*/ 9 w 15"/>
                <a:gd name="T13" fmla="*/ 30 h 63"/>
                <a:gd name="T14" fmla="*/ 10 w 15"/>
                <a:gd name="T15" fmla="*/ 44 h 63"/>
                <a:gd name="T16" fmla="*/ 11 w 15"/>
                <a:gd name="T17" fmla="*/ 63 h 63"/>
                <a:gd name="T18" fmla="*/ 2 w 15"/>
                <a:gd name="T19" fmla="*/ 63 h 63"/>
                <a:gd name="T20" fmla="*/ 2 w 15"/>
                <a:gd name="T21" fmla="*/ 62 h 63"/>
                <a:gd name="T22" fmla="*/ 1 w 15"/>
                <a:gd name="T23" fmla="*/ 56 h 63"/>
                <a:gd name="T24" fmla="*/ 0 w 15"/>
                <a:gd name="T25" fmla="*/ 49 h 63"/>
                <a:gd name="T26" fmla="*/ 0 w 15"/>
                <a:gd name="T27" fmla="*/ 40 h 63"/>
                <a:gd name="T28" fmla="*/ 0 w 15"/>
                <a:gd name="T29" fmla="*/ 29 h 63"/>
                <a:gd name="T30" fmla="*/ 0 w 15"/>
                <a:gd name="T31" fmla="*/ 19 h 63"/>
                <a:gd name="T32" fmla="*/ 1 w 15"/>
                <a:gd name="T33" fmla="*/ 8 h 63"/>
                <a:gd name="T34" fmla="*/ 4 w 15"/>
                <a:gd name="T35" fmla="*/ 0 h 63"/>
                <a:gd name="T36" fmla="*/ 15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53" name="Freeform 241"/>
            <p:cNvSpPr>
              <a:spLocks noChangeArrowheads="1"/>
            </p:cNvSpPr>
            <p:nvPr/>
          </p:nvSpPr>
          <p:spPr bwMode="auto">
            <a:xfrm>
              <a:off x="1346" y="2424"/>
              <a:ext cx="12" cy="50"/>
            </a:xfrm>
            <a:custGeom>
              <a:avLst/>
              <a:gdLst>
                <a:gd name="T0" fmla="*/ 12 w 12"/>
                <a:gd name="T1" fmla="*/ 1 h 50"/>
                <a:gd name="T2" fmla="*/ 12 w 12"/>
                <a:gd name="T3" fmla="*/ 1 h 50"/>
                <a:gd name="T4" fmla="*/ 11 w 12"/>
                <a:gd name="T5" fmla="*/ 2 h 50"/>
                <a:gd name="T6" fmla="*/ 10 w 12"/>
                <a:gd name="T7" fmla="*/ 4 h 50"/>
                <a:gd name="T8" fmla="*/ 9 w 12"/>
                <a:gd name="T9" fmla="*/ 9 h 50"/>
                <a:gd name="T10" fmla="*/ 9 w 12"/>
                <a:gd name="T11" fmla="*/ 15 h 50"/>
                <a:gd name="T12" fmla="*/ 8 w 12"/>
                <a:gd name="T13" fmla="*/ 24 h 50"/>
                <a:gd name="T14" fmla="*/ 8 w 12"/>
                <a:gd name="T15" fmla="*/ 36 h 50"/>
                <a:gd name="T16" fmla="*/ 9 w 12"/>
                <a:gd name="T17" fmla="*/ 50 h 50"/>
                <a:gd name="T18" fmla="*/ 2 w 12"/>
                <a:gd name="T19" fmla="*/ 50 h 50"/>
                <a:gd name="T20" fmla="*/ 2 w 12"/>
                <a:gd name="T21" fmla="*/ 49 h 50"/>
                <a:gd name="T22" fmla="*/ 2 w 12"/>
                <a:gd name="T23" fmla="*/ 45 h 50"/>
                <a:gd name="T24" fmla="*/ 1 w 12"/>
                <a:gd name="T25" fmla="*/ 38 h 50"/>
                <a:gd name="T26" fmla="*/ 1 w 12"/>
                <a:gd name="T27" fmla="*/ 31 h 50"/>
                <a:gd name="T28" fmla="*/ 0 w 12"/>
                <a:gd name="T29" fmla="*/ 23 h 50"/>
                <a:gd name="T30" fmla="*/ 1 w 12"/>
                <a:gd name="T31" fmla="*/ 15 h 50"/>
                <a:gd name="T32" fmla="*/ 2 w 12"/>
                <a:gd name="T33" fmla="*/ 7 h 50"/>
                <a:gd name="T34" fmla="*/ 4 w 12"/>
                <a:gd name="T35" fmla="*/ 0 h 50"/>
                <a:gd name="T36" fmla="*/ 12 w 1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54" name="Freeform 242"/>
            <p:cNvSpPr>
              <a:spLocks noChangeArrowheads="1"/>
            </p:cNvSpPr>
            <p:nvPr/>
          </p:nvSpPr>
          <p:spPr bwMode="auto">
            <a:xfrm>
              <a:off x="1347" y="2431"/>
              <a:ext cx="9" cy="36"/>
            </a:xfrm>
            <a:custGeom>
              <a:avLst/>
              <a:gdLst>
                <a:gd name="T0" fmla="*/ 9 w 9"/>
                <a:gd name="T1" fmla="*/ 0 h 36"/>
                <a:gd name="T2" fmla="*/ 9 w 9"/>
                <a:gd name="T3" fmla="*/ 0 h 36"/>
                <a:gd name="T4" fmla="*/ 8 w 9"/>
                <a:gd name="T5" fmla="*/ 1 h 36"/>
                <a:gd name="T6" fmla="*/ 8 w 9"/>
                <a:gd name="T7" fmla="*/ 3 h 36"/>
                <a:gd name="T8" fmla="*/ 7 w 9"/>
                <a:gd name="T9" fmla="*/ 6 h 36"/>
                <a:gd name="T10" fmla="*/ 6 w 9"/>
                <a:gd name="T11" fmla="*/ 10 h 36"/>
                <a:gd name="T12" fmla="*/ 6 w 9"/>
                <a:gd name="T13" fmla="*/ 17 h 36"/>
                <a:gd name="T14" fmla="*/ 6 w 9"/>
                <a:gd name="T15" fmla="*/ 25 h 36"/>
                <a:gd name="T16" fmla="*/ 7 w 9"/>
                <a:gd name="T17" fmla="*/ 36 h 36"/>
                <a:gd name="T18" fmla="*/ 2 w 9"/>
                <a:gd name="T19" fmla="*/ 36 h 36"/>
                <a:gd name="T20" fmla="*/ 1 w 9"/>
                <a:gd name="T21" fmla="*/ 36 h 36"/>
                <a:gd name="T22" fmla="*/ 1 w 9"/>
                <a:gd name="T23" fmla="*/ 32 h 36"/>
                <a:gd name="T24" fmla="*/ 1 w 9"/>
                <a:gd name="T25" fmla="*/ 28 h 36"/>
                <a:gd name="T26" fmla="*/ 0 w 9"/>
                <a:gd name="T27" fmla="*/ 22 h 36"/>
                <a:gd name="T28" fmla="*/ 0 w 9"/>
                <a:gd name="T29" fmla="*/ 16 h 36"/>
                <a:gd name="T30" fmla="*/ 0 w 9"/>
                <a:gd name="T31" fmla="*/ 10 h 36"/>
                <a:gd name="T32" fmla="*/ 1 w 9"/>
                <a:gd name="T33" fmla="*/ 4 h 36"/>
                <a:gd name="T34" fmla="*/ 3 w 9"/>
                <a:gd name="T35" fmla="*/ 0 h 36"/>
                <a:gd name="T36" fmla="*/ 9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55" name="Rectangle 243"/>
            <p:cNvSpPr>
              <a:spLocks noChangeArrowheads="1"/>
            </p:cNvSpPr>
            <p:nvPr/>
          </p:nvSpPr>
          <p:spPr bwMode="auto">
            <a:xfrm>
              <a:off x="1224" y="2421"/>
              <a:ext cx="4" cy="1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56" name="Freeform 244"/>
            <p:cNvSpPr>
              <a:spLocks noChangeArrowheads="1"/>
            </p:cNvSpPr>
            <p:nvPr/>
          </p:nvSpPr>
          <p:spPr bwMode="auto">
            <a:xfrm>
              <a:off x="1266" y="2419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9 h 55"/>
                <a:gd name="T6" fmla="*/ 1 w 46"/>
                <a:gd name="T7" fmla="*/ 14 h 55"/>
                <a:gd name="T8" fmla="*/ 0 w 46"/>
                <a:gd name="T9" fmla="*/ 20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4 h 55"/>
                <a:gd name="T20" fmla="*/ 3 w 46"/>
                <a:gd name="T21" fmla="*/ 53 h 55"/>
                <a:gd name="T22" fmla="*/ 3 w 46"/>
                <a:gd name="T23" fmla="*/ 51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2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6 h 55"/>
                <a:gd name="T46" fmla="*/ 21 w 46"/>
                <a:gd name="T47" fmla="*/ 14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9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2 h 55"/>
                <a:gd name="T66" fmla="*/ 46 w 46"/>
                <a:gd name="T67" fmla="*/ 2 h 55"/>
                <a:gd name="T68" fmla="*/ 45 w 46"/>
                <a:gd name="T69" fmla="*/ 2 h 55"/>
                <a:gd name="T70" fmla="*/ 43 w 46"/>
                <a:gd name="T71" fmla="*/ 2 h 55"/>
                <a:gd name="T72" fmla="*/ 42 w 46"/>
                <a:gd name="T73" fmla="*/ 1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0 h 55"/>
                <a:gd name="T82" fmla="*/ 28 w 46"/>
                <a:gd name="T83" fmla="*/ 0 h 55"/>
                <a:gd name="T84" fmla="*/ 26 w 46"/>
                <a:gd name="T85" fmla="*/ 0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1 h 55"/>
                <a:gd name="T92" fmla="*/ 11 w 46"/>
                <a:gd name="T93" fmla="*/ 2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57" name="Freeform 245"/>
            <p:cNvSpPr>
              <a:spLocks noChangeArrowheads="1"/>
            </p:cNvSpPr>
            <p:nvPr/>
          </p:nvSpPr>
          <p:spPr bwMode="auto">
            <a:xfrm>
              <a:off x="1202" y="2460"/>
              <a:ext cx="37" cy="9"/>
            </a:xfrm>
            <a:custGeom>
              <a:avLst/>
              <a:gdLst>
                <a:gd name="T0" fmla="*/ 0 w 37"/>
                <a:gd name="T1" fmla="*/ 6 h 9"/>
                <a:gd name="T2" fmla="*/ 0 w 37"/>
                <a:gd name="T3" fmla="*/ 6 h 9"/>
                <a:gd name="T4" fmla="*/ 0 w 37"/>
                <a:gd name="T5" fmla="*/ 6 h 9"/>
                <a:gd name="T6" fmla="*/ 1 w 37"/>
                <a:gd name="T7" fmla="*/ 5 h 9"/>
                <a:gd name="T8" fmla="*/ 1 w 37"/>
                <a:gd name="T9" fmla="*/ 5 h 9"/>
                <a:gd name="T10" fmla="*/ 2 w 37"/>
                <a:gd name="T11" fmla="*/ 3 h 9"/>
                <a:gd name="T12" fmla="*/ 4 w 37"/>
                <a:gd name="T13" fmla="*/ 2 h 9"/>
                <a:gd name="T14" fmla="*/ 5 w 37"/>
                <a:gd name="T15" fmla="*/ 2 h 9"/>
                <a:gd name="T16" fmla="*/ 7 w 37"/>
                <a:gd name="T17" fmla="*/ 1 h 9"/>
                <a:gd name="T18" fmla="*/ 9 w 37"/>
                <a:gd name="T19" fmla="*/ 0 h 9"/>
                <a:gd name="T20" fmla="*/ 12 w 37"/>
                <a:gd name="T21" fmla="*/ 0 h 9"/>
                <a:gd name="T22" fmla="*/ 15 w 37"/>
                <a:gd name="T23" fmla="*/ 0 h 9"/>
                <a:gd name="T24" fmla="*/ 19 w 37"/>
                <a:gd name="T25" fmla="*/ 0 h 9"/>
                <a:gd name="T26" fmla="*/ 22 w 37"/>
                <a:gd name="T27" fmla="*/ 0 h 9"/>
                <a:gd name="T28" fmla="*/ 27 w 37"/>
                <a:gd name="T29" fmla="*/ 1 h 9"/>
                <a:gd name="T30" fmla="*/ 32 w 37"/>
                <a:gd name="T31" fmla="*/ 1 h 9"/>
                <a:gd name="T32" fmla="*/ 37 w 37"/>
                <a:gd name="T33" fmla="*/ 3 h 9"/>
                <a:gd name="T34" fmla="*/ 37 w 37"/>
                <a:gd name="T35" fmla="*/ 6 h 9"/>
                <a:gd name="T36" fmla="*/ 36 w 37"/>
                <a:gd name="T37" fmla="*/ 6 h 9"/>
                <a:gd name="T38" fmla="*/ 36 w 37"/>
                <a:gd name="T39" fmla="*/ 5 h 9"/>
                <a:gd name="T40" fmla="*/ 34 w 37"/>
                <a:gd name="T41" fmla="*/ 5 h 9"/>
                <a:gd name="T42" fmla="*/ 33 w 37"/>
                <a:gd name="T43" fmla="*/ 5 h 9"/>
                <a:gd name="T44" fmla="*/ 30 w 37"/>
                <a:gd name="T45" fmla="*/ 3 h 9"/>
                <a:gd name="T46" fmla="*/ 28 w 37"/>
                <a:gd name="T47" fmla="*/ 3 h 9"/>
                <a:gd name="T48" fmla="*/ 25 w 37"/>
                <a:gd name="T49" fmla="*/ 2 h 9"/>
                <a:gd name="T50" fmla="*/ 22 w 37"/>
                <a:gd name="T51" fmla="*/ 2 h 9"/>
                <a:gd name="T52" fmla="*/ 19 w 37"/>
                <a:gd name="T53" fmla="*/ 2 h 9"/>
                <a:gd name="T54" fmla="*/ 15 w 37"/>
                <a:gd name="T55" fmla="*/ 2 h 9"/>
                <a:gd name="T56" fmla="*/ 13 w 37"/>
                <a:gd name="T57" fmla="*/ 2 h 9"/>
                <a:gd name="T58" fmla="*/ 9 w 37"/>
                <a:gd name="T59" fmla="*/ 3 h 9"/>
                <a:gd name="T60" fmla="*/ 7 w 37"/>
                <a:gd name="T61" fmla="*/ 5 h 9"/>
                <a:gd name="T62" fmla="*/ 5 w 37"/>
                <a:gd name="T63" fmla="*/ 6 h 9"/>
                <a:gd name="T64" fmla="*/ 2 w 37"/>
                <a:gd name="T65" fmla="*/ 7 h 9"/>
                <a:gd name="T66" fmla="*/ 0 w 37"/>
                <a:gd name="T67" fmla="*/ 9 h 9"/>
                <a:gd name="T68" fmla="*/ 0 w 37"/>
                <a:gd name="T69" fmla="*/ 6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58" name="Freeform 246"/>
            <p:cNvSpPr>
              <a:spLocks noChangeArrowheads="1"/>
            </p:cNvSpPr>
            <p:nvPr/>
          </p:nvSpPr>
          <p:spPr bwMode="auto">
            <a:xfrm>
              <a:off x="1202" y="2435"/>
              <a:ext cx="37" cy="11"/>
            </a:xfrm>
            <a:custGeom>
              <a:avLst/>
              <a:gdLst>
                <a:gd name="T0" fmla="*/ 0 w 37"/>
                <a:gd name="T1" fmla="*/ 6 h 11"/>
                <a:gd name="T2" fmla="*/ 0 w 37"/>
                <a:gd name="T3" fmla="*/ 6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4 w 37"/>
                <a:gd name="T13" fmla="*/ 4 h 11"/>
                <a:gd name="T14" fmla="*/ 5 w 37"/>
                <a:gd name="T15" fmla="*/ 3 h 11"/>
                <a:gd name="T16" fmla="*/ 7 w 37"/>
                <a:gd name="T17" fmla="*/ 2 h 11"/>
                <a:gd name="T18" fmla="*/ 9 w 37"/>
                <a:gd name="T19" fmla="*/ 2 h 11"/>
                <a:gd name="T20" fmla="*/ 12 w 37"/>
                <a:gd name="T21" fmla="*/ 0 h 11"/>
                <a:gd name="T22" fmla="*/ 15 w 37"/>
                <a:gd name="T23" fmla="*/ 0 h 11"/>
                <a:gd name="T24" fmla="*/ 19 w 37"/>
                <a:gd name="T25" fmla="*/ 0 h 11"/>
                <a:gd name="T26" fmla="*/ 22 w 37"/>
                <a:gd name="T27" fmla="*/ 0 h 11"/>
                <a:gd name="T28" fmla="*/ 27 w 37"/>
                <a:gd name="T29" fmla="*/ 2 h 11"/>
                <a:gd name="T30" fmla="*/ 32 w 37"/>
                <a:gd name="T31" fmla="*/ 3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5 h 11"/>
                <a:gd name="T40" fmla="*/ 34 w 37"/>
                <a:gd name="T41" fmla="*/ 5 h 11"/>
                <a:gd name="T42" fmla="*/ 33 w 37"/>
                <a:gd name="T43" fmla="*/ 5 h 11"/>
                <a:gd name="T44" fmla="*/ 30 w 37"/>
                <a:gd name="T45" fmla="*/ 4 h 11"/>
                <a:gd name="T46" fmla="*/ 28 w 37"/>
                <a:gd name="T47" fmla="*/ 4 h 11"/>
                <a:gd name="T48" fmla="*/ 25 w 37"/>
                <a:gd name="T49" fmla="*/ 4 h 11"/>
                <a:gd name="T50" fmla="*/ 22 w 37"/>
                <a:gd name="T51" fmla="*/ 3 h 11"/>
                <a:gd name="T52" fmla="*/ 19 w 37"/>
                <a:gd name="T53" fmla="*/ 3 h 11"/>
                <a:gd name="T54" fmla="*/ 15 w 37"/>
                <a:gd name="T55" fmla="*/ 3 h 11"/>
                <a:gd name="T56" fmla="*/ 13 w 37"/>
                <a:gd name="T57" fmla="*/ 3 h 11"/>
                <a:gd name="T58" fmla="*/ 9 w 37"/>
                <a:gd name="T59" fmla="*/ 4 h 11"/>
                <a:gd name="T60" fmla="*/ 7 w 37"/>
                <a:gd name="T61" fmla="*/ 5 h 11"/>
                <a:gd name="T62" fmla="*/ 5 w 37"/>
                <a:gd name="T63" fmla="*/ 6 h 11"/>
                <a:gd name="T64" fmla="*/ 2 w 37"/>
                <a:gd name="T65" fmla="*/ 9 h 11"/>
                <a:gd name="T66" fmla="*/ 0 w 37"/>
                <a:gd name="T67" fmla="*/ 11 h 11"/>
                <a:gd name="T68" fmla="*/ 0 w 37"/>
                <a:gd name="T69" fmla="*/ 6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59" name="Freeform 247"/>
            <p:cNvSpPr>
              <a:spLocks noChangeArrowheads="1"/>
            </p:cNvSpPr>
            <p:nvPr/>
          </p:nvSpPr>
          <p:spPr bwMode="auto">
            <a:xfrm>
              <a:off x="1237" y="2424"/>
              <a:ext cx="61" cy="112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108 h 112"/>
                <a:gd name="T4" fmla="*/ 19 w 61"/>
                <a:gd name="T5" fmla="*/ 112 h 112"/>
                <a:gd name="T6" fmla="*/ 18 w 61"/>
                <a:gd name="T7" fmla="*/ 98 h 112"/>
                <a:gd name="T8" fmla="*/ 61 w 61"/>
                <a:gd name="T9" fmla="*/ 104 h 112"/>
                <a:gd name="T10" fmla="*/ 61 w 61"/>
                <a:gd name="T11" fmla="*/ 98 h 112"/>
                <a:gd name="T12" fmla="*/ 30 w 61"/>
                <a:gd name="T13" fmla="*/ 94 h 112"/>
                <a:gd name="T14" fmla="*/ 29 w 61"/>
                <a:gd name="T15" fmla="*/ 81 h 112"/>
                <a:gd name="T16" fmla="*/ 9 w 61"/>
                <a:gd name="T17" fmla="*/ 81 h 112"/>
                <a:gd name="T18" fmla="*/ 8 w 61"/>
                <a:gd name="T19" fmla="*/ 80 h 112"/>
                <a:gd name="T20" fmla="*/ 7 w 61"/>
                <a:gd name="T21" fmla="*/ 76 h 112"/>
                <a:gd name="T22" fmla="*/ 6 w 61"/>
                <a:gd name="T23" fmla="*/ 69 h 112"/>
                <a:gd name="T24" fmla="*/ 4 w 61"/>
                <a:gd name="T25" fmla="*/ 58 h 112"/>
                <a:gd name="T26" fmla="*/ 2 w 61"/>
                <a:gd name="T27" fmla="*/ 46 h 112"/>
                <a:gd name="T28" fmla="*/ 1 w 61"/>
                <a:gd name="T29" fmla="*/ 34 h 112"/>
                <a:gd name="T30" fmla="*/ 2 w 61"/>
                <a:gd name="T31" fmla="*/ 18 h 112"/>
                <a:gd name="T32" fmla="*/ 6 w 61"/>
                <a:gd name="T33" fmla="*/ 3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8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4"/>
                  </a:lnTo>
                  <a:lnTo>
                    <a:pt x="29" y="81"/>
                  </a:lnTo>
                  <a:lnTo>
                    <a:pt x="9" y="81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6"/>
                  </a:lnTo>
                  <a:lnTo>
                    <a:pt x="1" y="34"/>
                  </a:lnTo>
                  <a:lnTo>
                    <a:pt x="2" y="18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60" name="Freeform 248"/>
            <p:cNvSpPr>
              <a:spLocks noChangeArrowheads="1"/>
            </p:cNvSpPr>
            <p:nvPr/>
          </p:nvSpPr>
          <p:spPr bwMode="auto">
            <a:xfrm>
              <a:off x="1267" y="2398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0 h 15"/>
                <a:gd name="T14" fmla="*/ 19 w 79"/>
                <a:gd name="T15" fmla="*/ 9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9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2 h 15"/>
                <a:gd name="T58" fmla="*/ 25 w 79"/>
                <a:gd name="T59" fmla="*/ 3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61" name="Freeform 249"/>
            <p:cNvSpPr>
              <a:spLocks noChangeArrowheads="1"/>
            </p:cNvSpPr>
            <p:nvPr/>
          </p:nvSpPr>
          <p:spPr bwMode="auto">
            <a:xfrm>
              <a:off x="1222" y="2538"/>
              <a:ext cx="132" cy="45"/>
            </a:xfrm>
            <a:custGeom>
              <a:avLst/>
              <a:gdLst>
                <a:gd name="T0" fmla="*/ 55 w 132"/>
                <a:gd name="T1" fmla="*/ 43 h 45"/>
                <a:gd name="T2" fmla="*/ 56 w 132"/>
                <a:gd name="T3" fmla="*/ 43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6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2 h 45"/>
                <a:gd name="T26" fmla="*/ 80 w 132"/>
                <a:gd name="T27" fmla="*/ 29 h 45"/>
                <a:gd name="T28" fmla="*/ 82 w 132"/>
                <a:gd name="T29" fmla="*/ 28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29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5 h 45"/>
                <a:gd name="T64" fmla="*/ 76 w 132"/>
                <a:gd name="T65" fmla="*/ 36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3 h 45"/>
                <a:gd name="T74" fmla="*/ 57 w 132"/>
                <a:gd name="T75" fmla="*/ 45 h 45"/>
                <a:gd name="T76" fmla="*/ 55 w 132"/>
                <a:gd name="T77" fmla="*/ 43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3"/>
                  </a:moveTo>
                  <a:lnTo>
                    <a:pt x="56" y="43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6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7" y="45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62" name="Freeform 250"/>
            <p:cNvSpPr>
              <a:spLocks noChangeArrowheads="1"/>
            </p:cNvSpPr>
            <p:nvPr/>
          </p:nvSpPr>
          <p:spPr bwMode="auto">
            <a:xfrm>
              <a:off x="1194" y="2550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63" name="Freeform 251"/>
            <p:cNvSpPr>
              <a:spLocks noChangeArrowheads="1"/>
            </p:cNvSpPr>
            <p:nvPr/>
          </p:nvSpPr>
          <p:spPr bwMode="auto">
            <a:xfrm>
              <a:off x="1217" y="2545"/>
              <a:ext cx="132" cy="35"/>
            </a:xfrm>
            <a:custGeom>
              <a:avLst/>
              <a:gdLst>
                <a:gd name="T0" fmla="*/ 0 w 132"/>
                <a:gd name="T1" fmla="*/ 0 h 35"/>
                <a:gd name="T2" fmla="*/ 130 w 132"/>
                <a:gd name="T3" fmla="*/ 35 h 35"/>
                <a:gd name="T4" fmla="*/ 132 w 132"/>
                <a:gd name="T5" fmla="*/ 35 h 35"/>
                <a:gd name="T6" fmla="*/ 4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64" name="Freeform 252"/>
            <p:cNvSpPr>
              <a:spLocks noChangeArrowheads="1"/>
            </p:cNvSpPr>
            <p:nvPr/>
          </p:nvSpPr>
          <p:spPr bwMode="auto">
            <a:xfrm>
              <a:off x="1207" y="2546"/>
              <a:ext cx="133" cy="39"/>
            </a:xfrm>
            <a:custGeom>
              <a:avLst/>
              <a:gdLst>
                <a:gd name="T0" fmla="*/ 0 w 133"/>
                <a:gd name="T1" fmla="*/ 0 h 39"/>
                <a:gd name="T2" fmla="*/ 130 w 133"/>
                <a:gd name="T3" fmla="*/ 39 h 39"/>
                <a:gd name="T4" fmla="*/ 133 w 133"/>
                <a:gd name="T5" fmla="*/ 39 h 39"/>
                <a:gd name="T6" fmla="*/ 3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0" y="39"/>
                  </a:lnTo>
                  <a:lnTo>
                    <a:pt x="133" y="39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65" name="Freeform 253"/>
            <p:cNvSpPr>
              <a:spLocks noChangeArrowheads="1"/>
            </p:cNvSpPr>
            <p:nvPr/>
          </p:nvSpPr>
          <p:spPr bwMode="auto">
            <a:xfrm>
              <a:off x="1176" y="2084"/>
              <a:ext cx="249" cy="209"/>
            </a:xfrm>
            <a:custGeom>
              <a:avLst/>
              <a:gdLst>
                <a:gd name="T0" fmla="*/ 70 w 249"/>
                <a:gd name="T1" fmla="*/ 14 h 209"/>
                <a:gd name="T2" fmla="*/ 70 w 249"/>
                <a:gd name="T3" fmla="*/ 14 h 209"/>
                <a:gd name="T4" fmla="*/ 73 w 249"/>
                <a:gd name="T5" fmla="*/ 14 h 209"/>
                <a:gd name="T6" fmla="*/ 75 w 249"/>
                <a:gd name="T7" fmla="*/ 13 h 209"/>
                <a:gd name="T8" fmla="*/ 79 w 249"/>
                <a:gd name="T9" fmla="*/ 11 h 209"/>
                <a:gd name="T10" fmla="*/ 83 w 249"/>
                <a:gd name="T11" fmla="*/ 10 h 209"/>
                <a:gd name="T12" fmla="*/ 88 w 249"/>
                <a:gd name="T13" fmla="*/ 9 h 209"/>
                <a:gd name="T14" fmla="*/ 95 w 249"/>
                <a:gd name="T15" fmla="*/ 8 h 209"/>
                <a:gd name="T16" fmla="*/ 103 w 249"/>
                <a:gd name="T17" fmla="*/ 6 h 209"/>
                <a:gd name="T18" fmla="*/ 111 w 249"/>
                <a:gd name="T19" fmla="*/ 4 h 209"/>
                <a:gd name="T20" fmla="*/ 121 w 249"/>
                <a:gd name="T21" fmla="*/ 3 h 209"/>
                <a:gd name="T22" fmla="*/ 132 w 249"/>
                <a:gd name="T23" fmla="*/ 2 h 209"/>
                <a:gd name="T24" fmla="*/ 144 w 249"/>
                <a:gd name="T25" fmla="*/ 1 h 209"/>
                <a:gd name="T26" fmla="*/ 157 w 249"/>
                <a:gd name="T27" fmla="*/ 0 h 209"/>
                <a:gd name="T28" fmla="*/ 170 w 249"/>
                <a:gd name="T29" fmla="*/ 0 h 209"/>
                <a:gd name="T30" fmla="*/ 185 w 249"/>
                <a:gd name="T31" fmla="*/ 0 h 209"/>
                <a:gd name="T32" fmla="*/ 201 w 249"/>
                <a:gd name="T33" fmla="*/ 0 h 209"/>
                <a:gd name="T34" fmla="*/ 208 w 249"/>
                <a:gd name="T35" fmla="*/ 28 h 209"/>
                <a:gd name="T36" fmla="*/ 210 w 249"/>
                <a:gd name="T37" fmla="*/ 29 h 209"/>
                <a:gd name="T38" fmla="*/ 216 w 249"/>
                <a:gd name="T39" fmla="*/ 34 h 209"/>
                <a:gd name="T40" fmla="*/ 222 w 249"/>
                <a:gd name="T41" fmla="*/ 39 h 209"/>
                <a:gd name="T42" fmla="*/ 226 w 249"/>
                <a:gd name="T43" fmla="*/ 50 h 209"/>
                <a:gd name="T44" fmla="*/ 240 w 249"/>
                <a:gd name="T45" fmla="*/ 117 h 209"/>
                <a:gd name="T46" fmla="*/ 247 w 249"/>
                <a:gd name="T47" fmla="*/ 145 h 209"/>
                <a:gd name="T48" fmla="*/ 247 w 249"/>
                <a:gd name="T49" fmla="*/ 146 h 209"/>
                <a:gd name="T50" fmla="*/ 248 w 249"/>
                <a:gd name="T51" fmla="*/ 152 h 209"/>
                <a:gd name="T52" fmla="*/ 248 w 249"/>
                <a:gd name="T53" fmla="*/ 160 h 209"/>
                <a:gd name="T54" fmla="*/ 244 w 249"/>
                <a:gd name="T55" fmla="*/ 170 h 209"/>
                <a:gd name="T56" fmla="*/ 0 w 249"/>
                <a:gd name="T57" fmla="*/ 163 h 209"/>
                <a:gd name="T58" fmla="*/ 25 w 249"/>
                <a:gd name="T59" fmla="*/ 150 h 209"/>
                <a:gd name="T60" fmla="*/ 25 w 249"/>
                <a:gd name="T61" fmla="*/ 28 h 209"/>
                <a:gd name="T62" fmla="*/ 26 w 249"/>
                <a:gd name="T63" fmla="*/ 27 h 209"/>
                <a:gd name="T64" fmla="*/ 28 w 249"/>
                <a:gd name="T65" fmla="*/ 25 h 209"/>
                <a:gd name="T66" fmla="*/ 32 w 249"/>
                <a:gd name="T67" fmla="*/ 24 h 209"/>
                <a:gd name="T68" fmla="*/ 37 w 249"/>
                <a:gd name="T69" fmla="*/ 23 h 209"/>
                <a:gd name="T70" fmla="*/ 42 w 249"/>
                <a:gd name="T71" fmla="*/ 22 h 209"/>
                <a:gd name="T72" fmla="*/ 49 w 249"/>
                <a:gd name="T73" fmla="*/ 22 h 209"/>
                <a:gd name="T74" fmla="*/ 58 w 249"/>
                <a:gd name="T75" fmla="*/ 23 h 209"/>
                <a:gd name="T76" fmla="*/ 68 w 249"/>
                <a:gd name="T77" fmla="*/ 27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10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4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9"/>
                  </a:lnTo>
                  <a:lnTo>
                    <a:pt x="240" y="117"/>
                  </a:lnTo>
                  <a:lnTo>
                    <a:pt x="208" y="133"/>
                  </a:lnTo>
                  <a:lnTo>
                    <a:pt x="247" y="145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9" y="155"/>
                  </a:lnTo>
                  <a:lnTo>
                    <a:pt x="248" y="160"/>
                  </a:lnTo>
                  <a:lnTo>
                    <a:pt x="247" y="164"/>
                  </a:lnTo>
                  <a:lnTo>
                    <a:pt x="244" y="170"/>
                  </a:lnTo>
                  <a:lnTo>
                    <a:pt x="144" y="209"/>
                  </a:lnTo>
                  <a:lnTo>
                    <a:pt x="0" y="163"/>
                  </a:lnTo>
                  <a:lnTo>
                    <a:pt x="3" y="159"/>
                  </a:lnTo>
                  <a:lnTo>
                    <a:pt x="25" y="150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66" name="Freeform 254"/>
            <p:cNvSpPr>
              <a:spLocks noChangeArrowheads="1"/>
            </p:cNvSpPr>
            <p:nvPr/>
          </p:nvSpPr>
          <p:spPr bwMode="auto">
            <a:xfrm>
              <a:off x="1263" y="2099"/>
              <a:ext cx="79" cy="91"/>
            </a:xfrm>
            <a:custGeom>
              <a:avLst/>
              <a:gdLst>
                <a:gd name="T0" fmla="*/ 78 w 79"/>
                <a:gd name="T1" fmla="*/ 3 h 91"/>
                <a:gd name="T2" fmla="*/ 78 w 79"/>
                <a:gd name="T3" fmla="*/ 3 h 91"/>
                <a:gd name="T4" fmla="*/ 77 w 79"/>
                <a:gd name="T5" fmla="*/ 3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1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3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2 h 91"/>
                <a:gd name="T34" fmla="*/ 4 w 79"/>
                <a:gd name="T35" fmla="*/ 13 h 91"/>
                <a:gd name="T36" fmla="*/ 3 w 79"/>
                <a:gd name="T37" fmla="*/ 17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61 h 91"/>
                <a:gd name="T46" fmla="*/ 2 w 79"/>
                <a:gd name="T47" fmla="*/ 75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9 h 91"/>
                <a:gd name="T56" fmla="*/ 11 w 79"/>
                <a:gd name="T57" fmla="*/ 89 h 91"/>
                <a:gd name="T58" fmla="*/ 15 w 79"/>
                <a:gd name="T59" fmla="*/ 88 h 91"/>
                <a:gd name="T60" fmla="*/ 18 w 79"/>
                <a:gd name="T61" fmla="*/ 88 h 91"/>
                <a:gd name="T62" fmla="*/ 22 w 79"/>
                <a:gd name="T63" fmla="*/ 88 h 91"/>
                <a:gd name="T64" fmla="*/ 27 w 79"/>
                <a:gd name="T65" fmla="*/ 88 h 91"/>
                <a:gd name="T66" fmla="*/ 32 w 79"/>
                <a:gd name="T67" fmla="*/ 88 h 91"/>
                <a:gd name="T68" fmla="*/ 38 w 79"/>
                <a:gd name="T69" fmla="*/ 88 h 91"/>
                <a:gd name="T70" fmla="*/ 44 w 79"/>
                <a:gd name="T71" fmla="*/ 88 h 91"/>
                <a:gd name="T72" fmla="*/ 50 w 79"/>
                <a:gd name="T73" fmla="*/ 88 h 91"/>
                <a:gd name="T74" fmla="*/ 57 w 79"/>
                <a:gd name="T75" fmla="*/ 89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9 h 91"/>
                <a:gd name="T84" fmla="*/ 78 w 79"/>
                <a:gd name="T85" fmla="*/ 82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9 h 91"/>
                <a:gd name="T94" fmla="*/ 77 w 79"/>
                <a:gd name="T95" fmla="*/ 15 h 91"/>
                <a:gd name="T96" fmla="*/ 78 w 79"/>
                <a:gd name="T97" fmla="*/ 3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9"/>
                  </a:lnTo>
                  <a:lnTo>
                    <a:pt x="11" y="89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9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8" y="82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9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67" name="Freeform 255"/>
            <p:cNvSpPr>
              <a:spLocks noChangeArrowheads="1"/>
            </p:cNvSpPr>
            <p:nvPr/>
          </p:nvSpPr>
          <p:spPr bwMode="auto">
            <a:xfrm>
              <a:off x="1271" y="2125"/>
              <a:ext cx="132" cy="90"/>
            </a:xfrm>
            <a:custGeom>
              <a:avLst/>
              <a:gdLst>
                <a:gd name="T0" fmla="*/ 1 w 132"/>
                <a:gd name="T1" fmla="*/ 67 h 90"/>
                <a:gd name="T2" fmla="*/ 0 w 132"/>
                <a:gd name="T3" fmla="*/ 78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8 h 90"/>
                <a:gd name="T10" fmla="*/ 91 w 132"/>
                <a:gd name="T11" fmla="*/ 87 h 90"/>
                <a:gd name="T12" fmla="*/ 94 w 132"/>
                <a:gd name="T13" fmla="*/ 85 h 90"/>
                <a:gd name="T14" fmla="*/ 98 w 132"/>
                <a:gd name="T15" fmla="*/ 83 h 90"/>
                <a:gd name="T16" fmla="*/ 103 w 132"/>
                <a:gd name="T17" fmla="*/ 79 h 90"/>
                <a:gd name="T18" fmla="*/ 107 w 132"/>
                <a:gd name="T19" fmla="*/ 74 h 90"/>
                <a:gd name="T20" fmla="*/ 112 w 132"/>
                <a:gd name="T21" fmla="*/ 71 h 90"/>
                <a:gd name="T22" fmla="*/ 117 w 132"/>
                <a:gd name="T23" fmla="*/ 65 h 90"/>
                <a:gd name="T24" fmla="*/ 121 w 132"/>
                <a:gd name="T25" fmla="*/ 59 h 90"/>
                <a:gd name="T26" fmla="*/ 125 w 132"/>
                <a:gd name="T27" fmla="*/ 53 h 90"/>
                <a:gd name="T28" fmla="*/ 128 w 132"/>
                <a:gd name="T29" fmla="*/ 46 h 90"/>
                <a:gd name="T30" fmla="*/ 131 w 132"/>
                <a:gd name="T31" fmla="*/ 39 h 90"/>
                <a:gd name="T32" fmla="*/ 132 w 132"/>
                <a:gd name="T33" fmla="*/ 31 h 90"/>
                <a:gd name="T34" fmla="*/ 132 w 132"/>
                <a:gd name="T35" fmla="*/ 22 h 90"/>
                <a:gd name="T36" fmla="*/ 129 w 132"/>
                <a:gd name="T37" fmla="*/ 12 h 90"/>
                <a:gd name="T38" fmla="*/ 129 w 132"/>
                <a:gd name="T39" fmla="*/ 12 h 90"/>
                <a:gd name="T40" fmla="*/ 128 w 132"/>
                <a:gd name="T41" fmla="*/ 10 h 90"/>
                <a:gd name="T42" fmla="*/ 127 w 132"/>
                <a:gd name="T43" fmla="*/ 9 h 90"/>
                <a:gd name="T44" fmla="*/ 126 w 132"/>
                <a:gd name="T45" fmla="*/ 7 h 90"/>
                <a:gd name="T46" fmla="*/ 124 w 132"/>
                <a:gd name="T47" fmla="*/ 3 h 90"/>
                <a:gd name="T48" fmla="*/ 120 w 132"/>
                <a:gd name="T49" fmla="*/ 2 h 90"/>
                <a:gd name="T50" fmla="*/ 117 w 132"/>
                <a:gd name="T51" fmla="*/ 0 h 90"/>
                <a:gd name="T52" fmla="*/ 113 w 132"/>
                <a:gd name="T53" fmla="*/ 0 h 90"/>
                <a:gd name="T54" fmla="*/ 113 w 132"/>
                <a:gd name="T55" fmla="*/ 1 h 90"/>
                <a:gd name="T56" fmla="*/ 114 w 132"/>
                <a:gd name="T57" fmla="*/ 4 h 90"/>
                <a:gd name="T58" fmla="*/ 117 w 132"/>
                <a:gd name="T59" fmla="*/ 11 h 90"/>
                <a:gd name="T60" fmla="*/ 118 w 132"/>
                <a:gd name="T61" fmla="*/ 18 h 90"/>
                <a:gd name="T62" fmla="*/ 118 w 132"/>
                <a:gd name="T63" fmla="*/ 29 h 90"/>
                <a:gd name="T64" fmla="*/ 117 w 132"/>
                <a:gd name="T65" fmla="*/ 39 h 90"/>
                <a:gd name="T66" fmla="*/ 114 w 132"/>
                <a:gd name="T67" fmla="*/ 51 h 90"/>
                <a:gd name="T68" fmla="*/ 108 w 132"/>
                <a:gd name="T69" fmla="*/ 63 h 90"/>
                <a:gd name="T70" fmla="*/ 108 w 132"/>
                <a:gd name="T71" fmla="*/ 63 h 90"/>
                <a:gd name="T72" fmla="*/ 108 w 132"/>
                <a:gd name="T73" fmla="*/ 64 h 90"/>
                <a:gd name="T74" fmla="*/ 107 w 132"/>
                <a:gd name="T75" fmla="*/ 64 h 90"/>
                <a:gd name="T76" fmla="*/ 106 w 132"/>
                <a:gd name="T77" fmla="*/ 65 h 90"/>
                <a:gd name="T78" fmla="*/ 105 w 132"/>
                <a:gd name="T79" fmla="*/ 66 h 90"/>
                <a:gd name="T80" fmla="*/ 103 w 132"/>
                <a:gd name="T81" fmla="*/ 67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0 h 90"/>
                <a:gd name="T88" fmla="*/ 92 w 132"/>
                <a:gd name="T89" fmla="*/ 71 h 90"/>
                <a:gd name="T90" fmla="*/ 90 w 132"/>
                <a:gd name="T91" fmla="*/ 72 h 90"/>
                <a:gd name="T92" fmla="*/ 85 w 132"/>
                <a:gd name="T93" fmla="*/ 72 h 90"/>
                <a:gd name="T94" fmla="*/ 82 w 132"/>
                <a:gd name="T95" fmla="*/ 72 h 90"/>
                <a:gd name="T96" fmla="*/ 78 w 132"/>
                <a:gd name="T97" fmla="*/ 72 h 90"/>
                <a:gd name="T98" fmla="*/ 73 w 132"/>
                <a:gd name="T99" fmla="*/ 72 h 90"/>
                <a:gd name="T100" fmla="*/ 69 w 132"/>
                <a:gd name="T101" fmla="*/ 71 h 90"/>
                <a:gd name="T102" fmla="*/ 69 w 132"/>
                <a:gd name="T103" fmla="*/ 83 h 90"/>
                <a:gd name="T104" fmla="*/ 3 w 132"/>
                <a:gd name="T105" fmla="*/ 76 h 90"/>
                <a:gd name="T106" fmla="*/ 1 w 132"/>
                <a:gd name="T107" fmla="*/ 6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4"/>
                  </a:lnTo>
                  <a:lnTo>
                    <a:pt x="112" y="71"/>
                  </a:lnTo>
                  <a:lnTo>
                    <a:pt x="117" y="65"/>
                  </a:lnTo>
                  <a:lnTo>
                    <a:pt x="121" y="59"/>
                  </a:lnTo>
                  <a:lnTo>
                    <a:pt x="125" y="53"/>
                  </a:lnTo>
                  <a:lnTo>
                    <a:pt x="128" y="46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2"/>
                  </a:lnTo>
                  <a:lnTo>
                    <a:pt x="129" y="12"/>
                  </a:lnTo>
                  <a:lnTo>
                    <a:pt x="128" y="10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3"/>
                  </a:lnTo>
                  <a:lnTo>
                    <a:pt x="120" y="2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4"/>
                  </a:lnTo>
                  <a:lnTo>
                    <a:pt x="117" y="11"/>
                  </a:lnTo>
                  <a:lnTo>
                    <a:pt x="118" y="18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5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2" y="71"/>
                  </a:lnTo>
                  <a:lnTo>
                    <a:pt x="90" y="72"/>
                  </a:lnTo>
                  <a:lnTo>
                    <a:pt x="85" y="72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73" y="72"/>
                  </a:lnTo>
                  <a:lnTo>
                    <a:pt x="69" y="71"/>
                  </a:lnTo>
                  <a:lnTo>
                    <a:pt x="69" y="83"/>
                  </a:lnTo>
                  <a:lnTo>
                    <a:pt x="3" y="76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68" name="Freeform 256"/>
            <p:cNvSpPr>
              <a:spLocks noChangeArrowheads="1"/>
            </p:cNvSpPr>
            <p:nvPr/>
          </p:nvSpPr>
          <p:spPr bwMode="auto">
            <a:xfrm>
              <a:off x="1255" y="2213"/>
              <a:ext cx="96" cy="31"/>
            </a:xfrm>
            <a:custGeom>
              <a:avLst/>
              <a:gdLst>
                <a:gd name="T0" fmla="*/ 96 w 96"/>
                <a:gd name="T1" fmla="*/ 11 h 31"/>
                <a:gd name="T2" fmla="*/ 1 w 96"/>
                <a:gd name="T3" fmla="*/ 0 h 31"/>
                <a:gd name="T4" fmla="*/ 0 w 96"/>
                <a:gd name="T5" fmla="*/ 11 h 31"/>
                <a:gd name="T6" fmla="*/ 93 w 96"/>
                <a:gd name="T7" fmla="*/ 31 h 31"/>
                <a:gd name="T8" fmla="*/ 96 w 9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1"/>
                <a:gd name="T17" fmla="*/ 96 w 9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1">
                  <a:moveTo>
                    <a:pt x="96" y="11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93" y="31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69" name="Freeform 257"/>
            <p:cNvSpPr>
              <a:spLocks noChangeArrowheads="1"/>
            </p:cNvSpPr>
            <p:nvPr/>
          </p:nvSpPr>
          <p:spPr bwMode="auto">
            <a:xfrm>
              <a:off x="1302" y="2223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70" name="Freeform 258"/>
            <p:cNvSpPr>
              <a:spLocks noChangeArrowheads="1"/>
            </p:cNvSpPr>
            <p:nvPr/>
          </p:nvSpPr>
          <p:spPr bwMode="auto">
            <a:xfrm>
              <a:off x="1260" y="2216"/>
              <a:ext cx="28" cy="10"/>
            </a:xfrm>
            <a:custGeom>
              <a:avLst/>
              <a:gdLst>
                <a:gd name="T0" fmla="*/ 28 w 28"/>
                <a:gd name="T1" fmla="*/ 4 h 10"/>
                <a:gd name="T2" fmla="*/ 0 w 28"/>
                <a:gd name="T3" fmla="*/ 0 h 10"/>
                <a:gd name="T4" fmla="*/ 0 w 28"/>
                <a:gd name="T5" fmla="*/ 6 h 10"/>
                <a:gd name="T6" fmla="*/ 27 w 28"/>
                <a:gd name="T7" fmla="*/ 10 h 10"/>
                <a:gd name="T8" fmla="*/ 28 w 2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71" name="Freeform 259"/>
            <p:cNvSpPr>
              <a:spLocks noChangeArrowheads="1"/>
            </p:cNvSpPr>
            <p:nvPr/>
          </p:nvSpPr>
          <p:spPr bwMode="auto">
            <a:xfrm>
              <a:off x="1192" y="2226"/>
              <a:ext cx="162" cy="54"/>
            </a:xfrm>
            <a:custGeom>
              <a:avLst/>
              <a:gdLst>
                <a:gd name="T0" fmla="*/ 0 w 162"/>
                <a:gd name="T1" fmla="*/ 17 h 54"/>
                <a:gd name="T2" fmla="*/ 0 w 162"/>
                <a:gd name="T3" fmla="*/ 17 h 54"/>
                <a:gd name="T4" fmla="*/ 1 w 162"/>
                <a:gd name="T5" fmla="*/ 17 h 54"/>
                <a:gd name="T6" fmla="*/ 2 w 162"/>
                <a:gd name="T7" fmla="*/ 17 h 54"/>
                <a:gd name="T8" fmla="*/ 4 w 162"/>
                <a:gd name="T9" fmla="*/ 15 h 54"/>
                <a:gd name="T10" fmla="*/ 7 w 162"/>
                <a:gd name="T11" fmla="*/ 15 h 54"/>
                <a:gd name="T12" fmla="*/ 10 w 162"/>
                <a:gd name="T13" fmla="*/ 14 h 54"/>
                <a:gd name="T14" fmla="*/ 14 w 162"/>
                <a:gd name="T15" fmla="*/ 14 h 54"/>
                <a:gd name="T16" fmla="*/ 17 w 162"/>
                <a:gd name="T17" fmla="*/ 13 h 54"/>
                <a:gd name="T18" fmla="*/ 21 w 162"/>
                <a:gd name="T19" fmla="*/ 12 h 54"/>
                <a:gd name="T20" fmla="*/ 24 w 162"/>
                <a:gd name="T21" fmla="*/ 11 h 54"/>
                <a:gd name="T22" fmla="*/ 28 w 162"/>
                <a:gd name="T23" fmla="*/ 10 h 54"/>
                <a:gd name="T24" fmla="*/ 31 w 162"/>
                <a:gd name="T25" fmla="*/ 8 h 54"/>
                <a:gd name="T26" fmla="*/ 35 w 162"/>
                <a:gd name="T27" fmla="*/ 6 h 54"/>
                <a:gd name="T28" fmla="*/ 37 w 162"/>
                <a:gd name="T29" fmla="*/ 5 h 54"/>
                <a:gd name="T30" fmla="*/ 40 w 162"/>
                <a:gd name="T31" fmla="*/ 3 h 54"/>
                <a:gd name="T32" fmla="*/ 43 w 162"/>
                <a:gd name="T33" fmla="*/ 0 h 54"/>
                <a:gd name="T34" fmla="*/ 162 w 162"/>
                <a:gd name="T35" fmla="*/ 28 h 54"/>
                <a:gd name="T36" fmla="*/ 162 w 162"/>
                <a:gd name="T37" fmla="*/ 28 h 54"/>
                <a:gd name="T38" fmla="*/ 161 w 162"/>
                <a:gd name="T39" fmla="*/ 28 h 54"/>
                <a:gd name="T40" fmla="*/ 159 w 162"/>
                <a:gd name="T41" fmla="*/ 29 h 54"/>
                <a:gd name="T42" fmla="*/ 158 w 162"/>
                <a:gd name="T43" fmla="*/ 31 h 54"/>
                <a:gd name="T44" fmla="*/ 157 w 162"/>
                <a:gd name="T45" fmla="*/ 33 h 54"/>
                <a:gd name="T46" fmla="*/ 155 w 162"/>
                <a:gd name="T47" fmla="*/ 34 h 54"/>
                <a:gd name="T48" fmla="*/ 152 w 162"/>
                <a:gd name="T49" fmla="*/ 36 h 54"/>
                <a:gd name="T50" fmla="*/ 150 w 162"/>
                <a:gd name="T51" fmla="*/ 39 h 54"/>
                <a:gd name="T52" fmla="*/ 147 w 162"/>
                <a:gd name="T53" fmla="*/ 41 h 54"/>
                <a:gd name="T54" fmla="*/ 144 w 162"/>
                <a:gd name="T55" fmla="*/ 43 h 54"/>
                <a:gd name="T56" fmla="*/ 141 w 162"/>
                <a:gd name="T57" fmla="*/ 46 h 54"/>
                <a:gd name="T58" fmla="*/ 137 w 162"/>
                <a:gd name="T59" fmla="*/ 48 h 54"/>
                <a:gd name="T60" fmla="*/ 135 w 162"/>
                <a:gd name="T61" fmla="*/ 49 h 54"/>
                <a:gd name="T62" fmla="*/ 131 w 162"/>
                <a:gd name="T63" fmla="*/ 52 h 54"/>
                <a:gd name="T64" fmla="*/ 128 w 162"/>
                <a:gd name="T65" fmla="*/ 53 h 54"/>
                <a:gd name="T66" fmla="*/ 126 w 162"/>
                <a:gd name="T67" fmla="*/ 54 h 54"/>
                <a:gd name="T68" fmla="*/ 0 w 162"/>
                <a:gd name="T69" fmla="*/ 1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8" y="31"/>
                  </a:lnTo>
                  <a:lnTo>
                    <a:pt x="157" y="33"/>
                  </a:lnTo>
                  <a:lnTo>
                    <a:pt x="155" y="34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72" name="Freeform 260"/>
            <p:cNvSpPr>
              <a:spLocks noChangeArrowheads="1"/>
            </p:cNvSpPr>
            <p:nvPr/>
          </p:nvSpPr>
          <p:spPr bwMode="auto">
            <a:xfrm>
              <a:off x="1354" y="2220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73" name="Freeform 261"/>
            <p:cNvSpPr>
              <a:spLocks noChangeArrowheads="1"/>
            </p:cNvSpPr>
            <p:nvPr/>
          </p:nvSpPr>
          <p:spPr bwMode="auto">
            <a:xfrm>
              <a:off x="1203" y="2109"/>
              <a:ext cx="32" cy="124"/>
            </a:xfrm>
            <a:custGeom>
              <a:avLst/>
              <a:gdLst>
                <a:gd name="T0" fmla="*/ 32 w 32"/>
                <a:gd name="T1" fmla="*/ 4 h 124"/>
                <a:gd name="T2" fmla="*/ 32 w 32"/>
                <a:gd name="T3" fmla="*/ 3 h 124"/>
                <a:gd name="T4" fmla="*/ 31 w 32"/>
                <a:gd name="T5" fmla="*/ 3 h 124"/>
                <a:gd name="T6" fmla="*/ 31 w 32"/>
                <a:gd name="T7" fmla="*/ 3 h 124"/>
                <a:gd name="T8" fmla="*/ 29 w 32"/>
                <a:gd name="T9" fmla="*/ 3 h 124"/>
                <a:gd name="T10" fmla="*/ 27 w 32"/>
                <a:gd name="T11" fmla="*/ 2 h 124"/>
                <a:gd name="T12" fmla="*/ 26 w 32"/>
                <a:gd name="T13" fmla="*/ 2 h 124"/>
                <a:gd name="T14" fmla="*/ 24 w 32"/>
                <a:gd name="T15" fmla="*/ 0 h 124"/>
                <a:gd name="T16" fmla="*/ 22 w 32"/>
                <a:gd name="T17" fmla="*/ 0 h 124"/>
                <a:gd name="T18" fmla="*/ 20 w 32"/>
                <a:gd name="T19" fmla="*/ 0 h 124"/>
                <a:gd name="T20" fmla="*/ 18 w 32"/>
                <a:gd name="T21" fmla="*/ 0 h 124"/>
                <a:gd name="T22" fmla="*/ 14 w 32"/>
                <a:gd name="T23" fmla="*/ 0 h 124"/>
                <a:gd name="T24" fmla="*/ 12 w 32"/>
                <a:gd name="T25" fmla="*/ 2 h 124"/>
                <a:gd name="T26" fmla="*/ 10 w 32"/>
                <a:gd name="T27" fmla="*/ 2 h 124"/>
                <a:gd name="T28" fmla="*/ 6 w 32"/>
                <a:gd name="T29" fmla="*/ 3 h 124"/>
                <a:gd name="T30" fmla="*/ 4 w 32"/>
                <a:gd name="T31" fmla="*/ 4 h 124"/>
                <a:gd name="T32" fmla="*/ 0 w 32"/>
                <a:gd name="T33" fmla="*/ 6 h 124"/>
                <a:gd name="T34" fmla="*/ 0 w 32"/>
                <a:gd name="T35" fmla="*/ 124 h 124"/>
                <a:gd name="T36" fmla="*/ 1 w 32"/>
                <a:gd name="T37" fmla="*/ 124 h 124"/>
                <a:gd name="T38" fmla="*/ 1 w 32"/>
                <a:gd name="T39" fmla="*/ 124 h 124"/>
                <a:gd name="T40" fmla="*/ 3 w 32"/>
                <a:gd name="T41" fmla="*/ 124 h 124"/>
                <a:gd name="T42" fmla="*/ 4 w 32"/>
                <a:gd name="T43" fmla="*/ 124 h 124"/>
                <a:gd name="T44" fmla="*/ 5 w 32"/>
                <a:gd name="T45" fmla="*/ 123 h 124"/>
                <a:gd name="T46" fmla="*/ 7 w 32"/>
                <a:gd name="T47" fmla="*/ 123 h 124"/>
                <a:gd name="T48" fmla="*/ 8 w 32"/>
                <a:gd name="T49" fmla="*/ 123 h 124"/>
                <a:gd name="T50" fmla="*/ 11 w 32"/>
                <a:gd name="T51" fmla="*/ 122 h 124"/>
                <a:gd name="T52" fmla="*/ 13 w 32"/>
                <a:gd name="T53" fmla="*/ 122 h 124"/>
                <a:gd name="T54" fmla="*/ 15 w 32"/>
                <a:gd name="T55" fmla="*/ 121 h 124"/>
                <a:gd name="T56" fmla="*/ 18 w 32"/>
                <a:gd name="T57" fmla="*/ 120 h 124"/>
                <a:gd name="T58" fmla="*/ 21 w 32"/>
                <a:gd name="T59" fmla="*/ 118 h 124"/>
                <a:gd name="T60" fmla="*/ 24 w 32"/>
                <a:gd name="T61" fmla="*/ 117 h 124"/>
                <a:gd name="T62" fmla="*/ 26 w 32"/>
                <a:gd name="T63" fmla="*/ 116 h 124"/>
                <a:gd name="T64" fmla="*/ 29 w 32"/>
                <a:gd name="T65" fmla="*/ 114 h 124"/>
                <a:gd name="T66" fmla="*/ 32 w 32"/>
                <a:gd name="T67" fmla="*/ 113 h 124"/>
                <a:gd name="T68" fmla="*/ 32 w 32"/>
                <a:gd name="T69" fmla="*/ 4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4"/>
                <a:gd name="T107" fmla="*/ 32 w 32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4">
                  <a:moveTo>
                    <a:pt x="32" y="4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3" y="124"/>
                  </a:lnTo>
                  <a:lnTo>
                    <a:pt x="4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5" y="121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7"/>
                  </a:lnTo>
                  <a:lnTo>
                    <a:pt x="26" y="116"/>
                  </a:lnTo>
                  <a:lnTo>
                    <a:pt x="29" y="114"/>
                  </a:lnTo>
                  <a:lnTo>
                    <a:pt x="32" y="113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74" name="Freeform 262"/>
            <p:cNvSpPr>
              <a:spLocks noChangeArrowheads="1"/>
            </p:cNvSpPr>
            <p:nvPr/>
          </p:nvSpPr>
          <p:spPr bwMode="auto">
            <a:xfrm>
              <a:off x="1204" y="2111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2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4 h 104"/>
                <a:gd name="T42" fmla="*/ 3 w 27"/>
                <a:gd name="T43" fmla="*/ 104 h 104"/>
                <a:gd name="T44" fmla="*/ 4 w 27"/>
                <a:gd name="T45" fmla="*/ 104 h 104"/>
                <a:gd name="T46" fmla="*/ 6 w 27"/>
                <a:gd name="T47" fmla="*/ 104 h 104"/>
                <a:gd name="T48" fmla="*/ 7 w 27"/>
                <a:gd name="T49" fmla="*/ 102 h 104"/>
                <a:gd name="T50" fmla="*/ 10 w 27"/>
                <a:gd name="T51" fmla="*/ 102 h 104"/>
                <a:gd name="T52" fmla="*/ 11 w 27"/>
                <a:gd name="T53" fmla="*/ 101 h 104"/>
                <a:gd name="T54" fmla="*/ 13 w 27"/>
                <a:gd name="T55" fmla="*/ 101 h 104"/>
                <a:gd name="T56" fmla="*/ 16 w 27"/>
                <a:gd name="T57" fmla="*/ 100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7 h 104"/>
                <a:gd name="T64" fmla="*/ 25 w 27"/>
                <a:gd name="T65" fmla="*/ 95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2"/>
                  </a:lnTo>
                  <a:lnTo>
                    <a:pt x="10" y="102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6" y="100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5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75" name="Freeform 263"/>
            <p:cNvSpPr>
              <a:spLocks noChangeArrowheads="1"/>
            </p:cNvSpPr>
            <p:nvPr/>
          </p:nvSpPr>
          <p:spPr bwMode="auto">
            <a:xfrm>
              <a:off x="1206" y="2112"/>
              <a:ext cx="22" cy="84"/>
            </a:xfrm>
            <a:custGeom>
              <a:avLst/>
              <a:gdLst>
                <a:gd name="T0" fmla="*/ 22 w 22"/>
                <a:gd name="T1" fmla="*/ 2 h 84"/>
                <a:gd name="T2" fmla="*/ 22 w 22"/>
                <a:gd name="T3" fmla="*/ 2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1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1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4 h 84"/>
                <a:gd name="T48" fmla="*/ 5 w 22"/>
                <a:gd name="T49" fmla="*/ 84 h 84"/>
                <a:gd name="T50" fmla="*/ 7 w 22"/>
                <a:gd name="T51" fmla="*/ 83 h 84"/>
                <a:gd name="T52" fmla="*/ 9 w 22"/>
                <a:gd name="T53" fmla="*/ 83 h 84"/>
                <a:gd name="T54" fmla="*/ 10 w 22"/>
                <a:gd name="T55" fmla="*/ 82 h 84"/>
                <a:gd name="T56" fmla="*/ 12 w 22"/>
                <a:gd name="T57" fmla="*/ 82 h 84"/>
                <a:gd name="T58" fmla="*/ 14 w 22"/>
                <a:gd name="T59" fmla="*/ 80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2"/>
                  </a:move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9" y="83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76" name="Freeform 264"/>
            <p:cNvSpPr>
              <a:spLocks noChangeArrowheads="1"/>
            </p:cNvSpPr>
            <p:nvPr/>
          </p:nvSpPr>
          <p:spPr bwMode="auto">
            <a:xfrm>
              <a:off x="1207" y="2113"/>
              <a:ext cx="17" cy="65"/>
            </a:xfrm>
            <a:custGeom>
              <a:avLst/>
              <a:gdLst>
                <a:gd name="T0" fmla="*/ 17 w 17"/>
                <a:gd name="T1" fmla="*/ 1 h 65"/>
                <a:gd name="T2" fmla="*/ 17 w 17"/>
                <a:gd name="T3" fmla="*/ 1 h 65"/>
                <a:gd name="T4" fmla="*/ 16 w 17"/>
                <a:gd name="T5" fmla="*/ 1 h 65"/>
                <a:gd name="T6" fmla="*/ 14 w 17"/>
                <a:gd name="T7" fmla="*/ 0 h 65"/>
                <a:gd name="T8" fmla="*/ 11 w 17"/>
                <a:gd name="T9" fmla="*/ 0 h 65"/>
                <a:gd name="T10" fmla="*/ 9 w 17"/>
                <a:gd name="T11" fmla="*/ 0 h 65"/>
                <a:gd name="T12" fmla="*/ 6 w 17"/>
                <a:gd name="T13" fmla="*/ 0 h 65"/>
                <a:gd name="T14" fmla="*/ 2 w 17"/>
                <a:gd name="T15" fmla="*/ 1 h 65"/>
                <a:gd name="T16" fmla="*/ 0 w 17"/>
                <a:gd name="T17" fmla="*/ 2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4 h 65"/>
                <a:gd name="T26" fmla="*/ 6 w 17"/>
                <a:gd name="T27" fmla="*/ 64 h 65"/>
                <a:gd name="T28" fmla="*/ 8 w 17"/>
                <a:gd name="T29" fmla="*/ 63 h 65"/>
                <a:gd name="T30" fmla="*/ 11 w 17"/>
                <a:gd name="T31" fmla="*/ 62 h 65"/>
                <a:gd name="T32" fmla="*/ 14 w 17"/>
                <a:gd name="T33" fmla="*/ 61 h 65"/>
                <a:gd name="T34" fmla="*/ 17 w 17"/>
                <a:gd name="T35" fmla="*/ 58 h 65"/>
                <a:gd name="T36" fmla="*/ 17 w 17"/>
                <a:gd name="T37" fmla="*/ 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1"/>
                  </a:moveTo>
                  <a:lnTo>
                    <a:pt x="17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11" y="62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77" name="Freeform 265"/>
            <p:cNvSpPr>
              <a:spLocks noChangeArrowheads="1"/>
            </p:cNvSpPr>
            <p:nvPr/>
          </p:nvSpPr>
          <p:spPr bwMode="auto">
            <a:xfrm>
              <a:off x="1207" y="2114"/>
              <a:ext cx="14" cy="46"/>
            </a:xfrm>
            <a:custGeom>
              <a:avLst/>
              <a:gdLst>
                <a:gd name="T0" fmla="*/ 14 w 14"/>
                <a:gd name="T1" fmla="*/ 1 h 46"/>
                <a:gd name="T2" fmla="*/ 14 w 14"/>
                <a:gd name="T3" fmla="*/ 0 h 46"/>
                <a:gd name="T4" fmla="*/ 13 w 14"/>
                <a:gd name="T5" fmla="*/ 0 h 46"/>
                <a:gd name="T6" fmla="*/ 11 w 14"/>
                <a:gd name="T7" fmla="*/ 0 h 46"/>
                <a:gd name="T8" fmla="*/ 9 w 14"/>
                <a:gd name="T9" fmla="*/ 0 h 46"/>
                <a:gd name="T10" fmla="*/ 8 w 14"/>
                <a:gd name="T11" fmla="*/ 0 h 46"/>
                <a:gd name="T12" fmla="*/ 6 w 14"/>
                <a:gd name="T13" fmla="*/ 0 h 46"/>
                <a:gd name="T14" fmla="*/ 2 w 14"/>
                <a:gd name="T15" fmla="*/ 0 h 46"/>
                <a:gd name="T16" fmla="*/ 0 w 14"/>
                <a:gd name="T17" fmla="*/ 2 h 46"/>
                <a:gd name="T18" fmla="*/ 0 w 14"/>
                <a:gd name="T19" fmla="*/ 46 h 46"/>
                <a:gd name="T20" fmla="*/ 1 w 14"/>
                <a:gd name="T21" fmla="*/ 46 h 46"/>
                <a:gd name="T22" fmla="*/ 1 w 14"/>
                <a:gd name="T23" fmla="*/ 46 h 46"/>
                <a:gd name="T24" fmla="*/ 3 w 14"/>
                <a:gd name="T25" fmla="*/ 46 h 46"/>
                <a:gd name="T26" fmla="*/ 4 w 14"/>
                <a:gd name="T27" fmla="*/ 44 h 46"/>
                <a:gd name="T28" fmla="*/ 7 w 14"/>
                <a:gd name="T29" fmla="*/ 44 h 46"/>
                <a:gd name="T30" fmla="*/ 9 w 14"/>
                <a:gd name="T31" fmla="*/ 43 h 46"/>
                <a:gd name="T32" fmla="*/ 11 w 14"/>
                <a:gd name="T33" fmla="*/ 42 h 46"/>
                <a:gd name="T34" fmla="*/ 14 w 14"/>
                <a:gd name="T35" fmla="*/ 41 h 46"/>
                <a:gd name="T36" fmla="*/ 14 w 14"/>
                <a:gd name="T37" fmla="*/ 1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6"/>
                <a:gd name="T59" fmla="*/ 14 w 1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6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4"/>
                  </a:lnTo>
                  <a:lnTo>
                    <a:pt x="7" y="44"/>
                  </a:lnTo>
                  <a:lnTo>
                    <a:pt x="9" y="43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78" name="Freeform 266"/>
            <p:cNvSpPr>
              <a:spLocks noChangeArrowheads="1"/>
            </p:cNvSpPr>
            <p:nvPr/>
          </p:nvSpPr>
          <p:spPr bwMode="auto">
            <a:xfrm>
              <a:off x="1208" y="2114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1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7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79" name="Freeform 267"/>
            <p:cNvSpPr>
              <a:spLocks noChangeArrowheads="1"/>
            </p:cNvSpPr>
            <p:nvPr/>
          </p:nvSpPr>
          <p:spPr bwMode="auto">
            <a:xfrm>
              <a:off x="1319" y="2191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8 w 14"/>
                <a:gd name="T3" fmla="*/ 14 h 14"/>
                <a:gd name="T4" fmla="*/ 9 w 14"/>
                <a:gd name="T5" fmla="*/ 13 h 14"/>
                <a:gd name="T6" fmla="*/ 10 w 14"/>
                <a:gd name="T7" fmla="*/ 13 h 14"/>
                <a:gd name="T8" fmla="*/ 11 w 14"/>
                <a:gd name="T9" fmla="*/ 12 h 14"/>
                <a:gd name="T10" fmla="*/ 13 w 14"/>
                <a:gd name="T11" fmla="*/ 11 h 14"/>
                <a:gd name="T12" fmla="*/ 13 w 14"/>
                <a:gd name="T13" fmla="*/ 10 h 14"/>
                <a:gd name="T14" fmla="*/ 14 w 14"/>
                <a:gd name="T15" fmla="*/ 8 h 14"/>
                <a:gd name="T16" fmla="*/ 14 w 14"/>
                <a:gd name="T17" fmla="*/ 7 h 14"/>
                <a:gd name="T18" fmla="*/ 14 w 14"/>
                <a:gd name="T19" fmla="*/ 6 h 14"/>
                <a:gd name="T20" fmla="*/ 13 w 14"/>
                <a:gd name="T21" fmla="*/ 5 h 14"/>
                <a:gd name="T22" fmla="*/ 13 w 14"/>
                <a:gd name="T23" fmla="*/ 4 h 14"/>
                <a:gd name="T24" fmla="*/ 11 w 14"/>
                <a:gd name="T25" fmla="*/ 3 h 14"/>
                <a:gd name="T26" fmla="*/ 10 w 14"/>
                <a:gd name="T27" fmla="*/ 1 h 14"/>
                <a:gd name="T28" fmla="*/ 9 w 14"/>
                <a:gd name="T29" fmla="*/ 0 h 14"/>
                <a:gd name="T30" fmla="*/ 8 w 14"/>
                <a:gd name="T31" fmla="*/ 0 h 14"/>
                <a:gd name="T32" fmla="*/ 7 w 14"/>
                <a:gd name="T33" fmla="*/ 0 h 14"/>
                <a:gd name="T34" fmla="*/ 6 w 14"/>
                <a:gd name="T35" fmla="*/ 0 h 14"/>
                <a:gd name="T36" fmla="*/ 4 w 14"/>
                <a:gd name="T37" fmla="*/ 0 h 14"/>
                <a:gd name="T38" fmla="*/ 3 w 14"/>
                <a:gd name="T39" fmla="*/ 1 h 14"/>
                <a:gd name="T40" fmla="*/ 2 w 14"/>
                <a:gd name="T41" fmla="*/ 3 h 14"/>
                <a:gd name="T42" fmla="*/ 1 w 14"/>
                <a:gd name="T43" fmla="*/ 4 h 14"/>
                <a:gd name="T44" fmla="*/ 1 w 14"/>
                <a:gd name="T45" fmla="*/ 5 h 14"/>
                <a:gd name="T46" fmla="*/ 0 w 14"/>
                <a:gd name="T47" fmla="*/ 6 h 14"/>
                <a:gd name="T48" fmla="*/ 0 w 14"/>
                <a:gd name="T49" fmla="*/ 7 h 14"/>
                <a:gd name="T50" fmla="*/ 0 w 14"/>
                <a:gd name="T51" fmla="*/ 8 h 14"/>
                <a:gd name="T52" fmla="*/ 1 w 14"/>
                <a:gd name="T53" fmla="*/ 10 h 14"/>
                <a:gd name="T54" fmla="*/ 1 w 14"/>
                <a:gd name="T55" fmla="*/ 11 h 14"/>
                <a:gd name="T56" fmla="*/ 2 w 14"/>
                <a:gd name="T57" fmla="*/ 12 h 14"/>
                <a:gd name="T58" fmla="*/ 3 w 14"/>
                <a:gd name="T59" fmla="*/ 13 h 14"/>
                <a:gd name="T60" fmla="*/ 4 w 14"/>
                <a:gd name="T61" fmla="*/ 13 h 14"/>
                <a:gd name="T62" fmla="*/ 6 w 14"/>
                <a:gd name="T63" fmla="*/ 14 h 14"/>
                <a:gd name="T64" fmla="*/ 7 w 14"/>
                <a:gd name="T65" fmla="*/ 14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8" y="14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80" name="Freeform 268"/>
            <p:cNvSpPr>
              <a:spLocks noChangeArrowheads="1"/>
            </p:cNvSpPr>
            <p:nvPr/>
          </p:nvSpPr>
          <p:spPr bwMode="auto">
            <a:xfrm>
              <a:off x="1278" y="2191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7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3 h 7"/>
                <a:gd name="T12" fmla="*/ 6 w 7"/>
                <a:gd name="T13" fmla="*/ 1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3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7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81" name="Freeform 269"/>
            <p:cNvSpPr>
              <a:spLocks noChangeArrowheads="1"/>
            </p:cNvSpPr>
            <p:nvPr/>
          </p:nvSpPr>
          <p:spPr bwMode="auto">
            <a:xfrm>
              <a:off x="1290" y="2191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7 h 7"/>
                <a:gd name="T6" fmla="*/ 5 w 5"/>
                <a:gd name="T7" fmla="*/ 6 h 7"/>
                <a:gd name="T8" fmla="*/ 5 w 5"/>
                <a:gd name="T9" fmla="*/ 4 h 7"/>
                <a:gd name="T10" fmla="*/ 5 w 5"/>
                <a:gd name="T11" fmla="*/ 3 h 7"/>
                <a:gd name="T12" fmla="*/ 5 w 5"/>
                <a:gd name="T13" fmla="*/ 1 h 7"/>
                <a:gd name="T14" fmla="*/ 4 w 5"/>
                <a:gd name="T15" fmla="*/ 1 h 7"/>
                <a:gd name="T16" fmla="*/ 3 w 5"/>
                <a:gd name="T17" fmla="*/ 0 h 7"/>
                <a:gd name="T18" fmla="*/ 2 w 5"/>
                <a:gd name="T19" fmla="*/ 1 h 7"/>
                <a:gd name="T20" fmla="*/ 1 w 5"/>
                <a:gd name="T21" fmla="*/ 1 h 7"/>
                <a:gd name="T22" fmla="*/ 0 w 5"/>
                <a:gd name="T23" fmla="*/ 3 h 7"/>
                <a:gd name="T24" fmla="*/ 0 w 5"/>
                <a:gd name="T25" fmla="*/ 4 h 7"/>
                <a:gd name="T26" fmla="*/ 0 w 5"/>
                <a:gd name="T27" fmla="*/ 6 h 7"/>
                <a:gd name="T28" fmla="*/ 1 w 5"/>
                <a:gd name="T29" fmla="*/ 7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82" name="Freeform 270"/>
            <p:cNvSpPr>
              <a:spLocks noChangeArrowheads="1"/>
            </p:cNvSpPr>
            <p:nvPr/>
          </p:nvSpPr>
          <p:spPr bwMode="auto">
            <a:xfrm>
              <a:off x="1244" y="2099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3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7 h 92"/>
                <a:gd name="T14" fmla="*/ 1 w 19"/>
                <a:gd name="T15" fmla="*/ 73 h 92"/>
                <a:gd name="T16" fmla="*/ 5 w 19"/>
                <a:gd name="T17" fmla="*/ 92 h 92"/>
                <a:gd name="T18" fmla="*/ 19 w 19"/>
                <a:gd name="T19" fmla="*/ 92 h 92"/>
                <a:gd name="T20" fmla="*/ 18 w 19"/>
                <a:gd name="T21" fmla="*/ 89 h 92"/>
                <a:gd name="T22" fmla="*/ 16 w 19"/>
                <a:gd name="T23" fmla="*/ 82 h 92"/>
                <a:gd name="T24" fmla="*/ 15 w 19"/>
                <a:gd name="T25" fmla="*/ 70 h 92"/>
                <a:gd name="T26" fmla="*/ 14 w 19"/>
                <a:gd name="T27" fmla="*/ 57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1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2"/>
                  </a:lnTo>
                  <a:lnTo>
                    <a:pt x="18" y="89"/>
                  </a:lnTo>
                  <a:lnTo>
                    <a:pt x="16" y="82"/>
                  </a:lnTo>
                  <a:lnTo>
                    <a:pt x="15" y="70"/>
                  </a:lnTo>
                  <a:lnTo>
                    <a:pt x="14" y="57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83" name="Freeform 271"/>
            <p:cNvSpPr>
              <a:spLocks noChangeArrowheads="1"/>
            </p:cNvSpPr>
            <p:nvPr/>
          </p:nvSpPr>
          <p:spPr bwMode="auto">
            <a:xfrm>
              <a:off x="1342" y="2087"/>
              <a:ext cx="27" cy="104"/>
            </a:xfrm>
            <a:custGeom>
              <a:avLst/>
              <a:gdLst>
                <a:gd name="T0" fmla="*/ 27 w 27"/>
                <a:gd name="T1" fmla="*/ 0 h 104"/>
                <a:gd name="T2" fmla="*/ 26 w 27"/>
                <a:gd name="T3" fmla="*/ 1 h 104"/>
                <a:gd name="T4" fmla="*/ 25 w 27"/>
                <a:gd name="T5" fmla="*/ 4 h 104"/>
                <a:gd name="T6" fmla="*/ 22 w 27"/>
                <a:gd name="T7" fmla="*/ 10 h 104"/>
                <a:gd name="T8" fmla="*/ 20 w 27"/>
                <a:gd name="T9" fmla="*/ 19 h 104"/>
                <a:gd name="T10" fmla="*/ 18 w 27"/>
                <a:gd name="T11" fmla="*/ 32 h 104"/>
                <a:gd name="T12" fmla="*/ 16 w 27"/>
                <a:gd name="T13" fmla="*/ 49 h 104"/>
                <a:gd name="T14" fmla="*/ 18 w 27"/>
                <a:gd name="T15" fmla="*/ 74 h 104"/>
                <a:gd name="T16" fmla="*/ 20 w 27"/>
                <a:gd name="T17" fmla="*/ 104 h 104"/>
                <a:gd name="T18" fmla="*/ 5 w 27"/>
                <a:gd name="T19" fmla="*/ 104 h 104"/>
                <a:gd name="T20" fmla="*/ 5 w 27"/>
                <a:gd name="T21" fmla="*/ 101 h 104"/>
                <a:gd name="T22" fmla="*/ 4 w 27"/>
                <a:gd name="T23" fmla="*/ 92 h 104"/>
                <a:gd name="T24" fmla="*/ 2 w 27"/>
                <a:gd name="T25" fmla="*/ 80 h 104"/>
                <a:gd name="T26" fmla="*/ 1 w 27"/>
                <a:gd name="T27" fmla="*/ 64 h 104"/>
                <a:gd name="T28" fmla="*/ 0 w 27"/>
                <a:gd name="T29" fmla="*/ 47 h 104"/>
                <a:gd name="T30" fmla="*/ 1 w 27"/>
                <a:gd name="T31" fmla="*/ 31 h 104"/>
                <a:gd name="T32" fmla="*/ 4 w 27"/>
                <a:gd name="T33" fmla="*/ 14 h 104"/>
                <a:gd name="T34" fmla="*/ 9 w 27"/>
                <a:gd name="T35" fmla="*/ 0 h 104"/>
                <a:gd name="T36" fmla="*/ 27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9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4"/>
                  </a:lnTo>
                  <a:lnTo>
                    <a:pt x="20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84" name="Freeform 272"/>
            <p:cNvSpPr>
              <a:spLocks noChangeArrowheads="1"/>
            </p:cNvSpPr>
            <p:nvPr/>
          </p:nvSpPr>
          <p:spPr bwMode="auto">
            <a:xfrm>
              <a:off x="1244" y="2104"/>
              <a:ext cx="18" cy="81"/>
            </a:xfrm>
            <a:custGeom>
              <a:avLst/>
              <a:gdLst>
                <a:gd name="T0" fmla="*/ 6 w 18"/>
                <a:gd name="T1" fmla="*/ 2 h 81"/>
                <a:gd name="T2" fmla="*/ 6 w 18"/>
                <a:gd name="T3" fmla="*/ 3 h 81"/>
                <a:gd name="T4" fmla="*/ 5 w 18"/>
                <a:gd name="T5" fmla="*/ 8 h 81"/>
                <a:gd name="T6" fmla="*/ 2 w 18"/>
                <a:gd name="T7" fmla="*/ 15 h 81"/>
                <a:gd name="T8" fmla="*/ 1 w 18"/>
                <a:gd name="T9" fmla="*/ 25 h 81"/>
                <a:gd name="T10" fmla="*/ 0 w 18"/>
                <a:gd name="T11" fmla="*/ 37 h 81"/>
                <a:gd name="T12" fmla="*/ 1 w 18"/>
                <a:gd name="T13" fmla="*/ 50 h 81"/>
                <a:gd name="T14" fmla="*/ 2 w 18"/>
                <a:gd name="T15" fmla="*/ 65 h 81"/>
                <a:gd name="T16" fmla="*/ 5 w 18"/>
                <a:gd name="T17" fmla="*/ 81 h 81"/>
                <a:gd name="T18" fmla="*/ 16 w 18"/>
                <a:gd name="T19" fmla="*/ 80 h 81"/>
                <a:gd name="T20" fmla="*/ 16 w 18"/>
                <a:gd name="T21" fmla="*/ 78 h 81"/>
                <a:gd name="T22" fmla="*/ 15 w 18"/>
                <a:gd name="T23" fmla="*/ 72 h 81"/>
                <a:gd name="T24" fmla="*/ 14 w 18"/>
                <a:gd name="T25" fmla="*/ 61 h 81"/>
                <a:gd name="T26" fmla="*/ 13 w 18"/>
                <a:gd name="T27" fmla="*/ 50 h 81"/>
                <a:gd name="T28" fmla="*/ 12 w 18"/>
                <a:gd name="T29" fmla="*/ 37 h 81"/>
                <a:gd name="T30" fmla="*/ 12 w 18"/>
                <a:gd name="T31" fmla="*/ 24 h 81"/>
                <a:gd name="T32" fmla="*/ 14 w 18"/>
                <a:gd name="T33" fmla="*/ 11 h 81"/>
                <a:gd name="T34" fmla="*/ 18 w 18"/>
                <a:gd name="T35" fmla="*/ 1 h 81"/>
                <a:gd name="T36" fmla="*/ 18 w 18"/>
                <a:gd name="T37" fmla="*/ 1 h 81"/>
                <a:gd name="T38" fmla="*/ 18 w 18"/>
                <a:gd name="T39" fmla="*/ 1 h 81"/>
                <a:gd name="T40" fmla="*/ 18 w 18"/>
                <a:gd name="T41" fmla="*/ 1 h 81"/>
                <a:gd name="T42" fmla="*/ 16 w 18"/>
                <a:gd name="T43" fmla="*/ 0 h 81"/>
                <a:gd name="T44" fmla="*/ 15 w 18"/>
                <a:gd name="T45" fmla="*/ 0 h 81"/>
                <a:gd name="T46" fmla="*/ 13 w 18"/>
                <a:gd name="T47" fmla="*/ 1 h 81"/>
                <a:gd name="T48" fmla="*/ 9 w 18"/>
                <a:gd name="T49" fmla="*/ 1 h 81"/>
                <a:gd name="T50" fmla="*/ 6 w 18"/>
                <a:gd name="T51" fmla="*/ 2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1"/>
                <a:gd name="T80" fmla="*/ 18 w 18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1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1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2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85" name="Freeform 273"/>
            <p:cNvSpPr>
              <a:spLocks noChangeArrowheads="1"/>
            </p:cNvSpPr>
            <p:nvPr/>
          </p:nvSpPr>
          <p:spPr bwMode="auto">
            <a:xfrm>
              <a:off x="1245" y="2109"/>
              <a:ext cx="14" cy="69"/>
            </a:xfrm>
            <a:custGeom>
              <a:avLst/>
              <a:gdLst>
                <a:gd name="T0" fmla="*/ 5 w 14"/>
                <a:gd name="T1" fmla="*/ 2 h 69"/>
                <a:gd name="T2" fmla="*/ 5 w 14"/>
                <a:gd name="T3" fmla="*/ 3 h 69"/>
                <a:gd name="T4" fmla="*/ 4 w 14"/>
                <a:gd name="T5" fmla="*/ 7 h 69"/>
                <a:gd name="T6" fmla="*/ 3 w 14"/>
                <a:gd name="T7" fmla="*/ 13 h 69"/>
                <a:gd name="T8" fmla="*/ 1 w 14"/>
                <a:gd name="T9" fmla="*/ 21 h 69"/>
                <a:gd name="T10" fmla="*/ 0 w 14"/>
                <a:gd name="T11" fmla="*/ 32 h 69"/>
                <a:gd name="T12" fmla="*/ 0 w 14"/>
                <a:gd name="T13" fmla="*/ 44 h 69"/>
                <a:gd name="T14" fmla="*/ 1 w 14"/>
                <a:gd name="T15" fmla="*/ 56 h 69"/>
                <a:gd name="T16" fmla="*/ 4 w 14"/>
                <a:gd name="T17" fmla="*/ 69 h 69"/>
                <a:gd name="T18" fmla="*/ 14 w 14"/>
                <a:gd name="T19" fmla="*/ 69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1 w 14"/>
                <a:gd name="T27" fmla="*/ 44 h 69"/>
                <a:gd name="T28" fmla="*/ 10 w 14"/>
                <a:gd name="T29" fmla="*/ 32 h 69"/>
                <a:gd name="T30" fmla="*/ 10 w 14"/>
                <a:gd name="T31" fmla="*/ 20 h 69"/>
                <a:gd name="T32" fmla="*/ 12 w 14"/>
                <a:gd name="T33" fmla="*/ 10 h 69"/>
                <a:gd name="T34" fmla="*/ 14 w 14"/>
                <a:gd name="T35" fmla="*/ 2 h 69"/>
                <a:gd name="T36" fmla="*/ 14 w 14"/>
                <a:gd name="T37" fmla="*/ 2 h 69"/>
                <a:gd name="T38" fmla="*/ 14 w 14"/>
                <a:gd name="T39" fmla="*/ 2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2 h 69"/>
                <a:gd name="T50" fmla="*/ 5 w 14"/>
                <a:gd name="T51" fmla="*/ 2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1" y="56"/>
                  </a:lnTo>
                  <a:lnTo>
                    <a:pt x="4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4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86" name="Freeform 274"/>
            <p:cNvSpPr>
              <a:spLocks noChangeArrowheads="1"/>
            </p:cNvSpPr>
            <p:nvPr/>
          </p:nvSpPr>
          <p:spPr bwMode="auto">
            <a:xfrm>
              <a:off x="1246" y="2115"/>
              <a:ext cx="12" cy="57"/>
            </a:xfrm>
            <a:custGeom>
              <a:avLst/>
              <a:gdLst>
                <a:gd name="T0" fmla="*/ 4 w 12"/>
                <a:gd name="T1" fmla="*/ 1 h 57"/>
                <a:gd name="T2" fmla="*/ 3 w 12"/>
                <a:gd name="T3" fmla="*/ 3 h 57"/>
                <a:gd name="T4" fmla="*/ 3 w 12"/>
                <a:gd name="T5" fmla="*/ 5 h 57"/>
                <a:gd name="T6" fmla="*/ 2 w 12"/>
                <a:gd name="T7" fmla="*/ 11 h 57"/>
                <a:gd name="T8" fmla="*/ 0 w 12"/>
                <a:gd name="T9" fmla="*/ 18 h 57"/>
                <a:gd name="T10" fmla="*/ 0 w 12"/>
                <a:gd name="T11" fmla="*/ 26 h 57"/>
                <a:gd name="T12" fmla="*/ 0 w 12"/>
                <a:gd name="T13" fmla="*/ 35 h 57"/>
                <a:gd name="T14" fmla="*/ 2 w 12"/>
                <a:gd name="T15" fmla="*/ 46 h 57"/>
                <a:gd name="T16" fmla="*/ 3 w 12"/>
                <a:gd name="T17" fmla="*/ 57 h 57"/>
                <a:gd name="T18" fmla="*/ 11 w 12"/>
                <a:gd name="T19" fmla="*/ 56 h 57"/>
                <a:gd name="T20" fmla="*/ 11 w 12"/>
                <a:gd name="T21" fmla="*/ 55 h 57"/>
                <a:gd name="T22" fmla="*/ 10 w 12"/>
                <a:gd name="T23" fmla="*/ 50 h 57"/>
                <a:gd name="T24" fmla="*/ 10 w 12"/>
                <a:gd name="T25" fmla="*/ 43 h 57"/>
                <a:gd name="T26" fmla="*/ 9 w 12"/>
                <a:gd name="T27" fmla="*/ 35 h 57"/>
                <a:gd name="T28" fmla="*/ 7 w 12"/>
                <a:gd name="T29" fmla="*/ 26 h 57"/>
                <a:gd name="T30" fmla="*/ 9 w 12"/>
                <a:gd name="T31" fmla="*/ 17 h 57"/>
                <a:gd name="T32" fmla="*/ 10 w 12"/>
                <a:gd name="T33" fmla="*/ 8 h 57"/>
                <a:gd name="T34" fmla="*/ 12 w 12"/>
                <a:gd name="T35" fmla="*/ 0 h 57"/>
                <a:gd name="T36" fmla="*/ 12 w 12"/>
                <a:gd name="T37" fmla="*/ 0 h 57"/>
                <a:gd name="T38" fmla="*/ 12 w 12"/>
                <a:gd name="T39" fmla="*/ 0 h 57"/>
                <a:gd name="T40" fmla="*/ 12 w 12"/>
                <a:gd name="T41" fmla="*/ 0 h 57"/>
                <a:gd name="T42" fmla="*/ 11 w 12"/>
                <a:gd name="T43" fmla="*/ 0 h 57"/>
                <a:gd name="T44" fmla="*/ 10 w 12"/>
                <a:gd name="T45" fmla="*/ 0 h 57"/>
                <a:gd name="T46" fmla="*/ 9 w 12"/>
                <a:gd name="T47" fmla="*/ 0 h 57"/>
                <a:gd name="T48" fmla="*/ 6 w 12"/>
                <a:gd name="T49" fmla="*/ 0 h 57"/>
                <a:gd name="T50" fmla="*/ 4 w 12"/>
                <a:gd name="T51" fmla="*/ 1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87" name="Freeform 275"/>
            <p:cNvSpPr>
              <a:spLocks noChangeArrowheads="1"/>
            </p:cNvSpPr>
            <p:nvPr/>
          </p:nvSpPr>
          <p:spPr bwMode="auto">
            <a:xfrm>
              <a:off x="1246" y="2120"/>
              <a:ext cx="10" cy="45"/>
            </a:xfrm>
            <a:custGeom>
              <a:avLst/>
              <a:gdLst>
                <a:gd name="T0" fmla="*/ 4 w 10"/>
                <a:gd name="T1" fmla="*/ 1 h 45"/>
                <a:gd name="T2" fmla="*/ 3 w 10"/>
                <a:gd name="T3" fmla="*/ 2 h 45"/>
                <a:gd name="T4" fmla="*/ 3 w 10"/>
                <a:gd name="T5" fmla="*/ 5 h 45"/>
                <a:gd name="T6" fmla="*/ 2 w 10"/>
                <a:gd name="T7" fmla="*/ 9 h 45"/>
                <a:gd name="T8" fmla="*/ 2 w 10"/>
                <a:gd name="T9" fmla="*/ 14 h 45"/>
                <a:gd name="T10" fmla="*/ 0 w 10"/>
                <a:gd name="T11" fmla="*/ 21 h 45"/>
                <a:gd name="T12" fmla="*/ 0 w 10"/>
                <a:gd name="T13" fmla="*/ 28 h 45"/>
                <a:gd name="T14" fmla="*/ 2 w 10"/>
                <a:gd name="T15" fmla="*/ 37 h 45"/>
                <a:gd name="T16" fmla="*/ 3 w 10"/>
                <a:gd name="T17" fmla="*/ 45 h 45"/>
                <a:gd name="T18" fmla="*/ 10 w 10"/>
                <a:gd name="T19" fmla="*/ 45 h 45"/>
                <a:gd name="T20" fmla="*/ 10 w 10"/>
                <a:gd name="T21" fmla="*/ 44 h 45"/>
                <a:gd name="T22" fmla="*/ 9 w 10"/>
                <a:gd name="T23" fmla="*/ 41 h 45"/>
                <a:gd name="T24" fmla="*/ 7 w 10"/>
                <a:gd name="T25" fmla="*/ 35 h 45"/>
                <a:gd name="T26" fmla="*/ 7 w 10"/>
                <a:gd name="T27" fmla="*/ 28 h 45"/>
                <a:gd name="T28" fmla="*/ 6 w 10"/>
                <a:gd name="T29" fmla="*/ 21 h 45"/>
                <a:gd name="T30" fmla="*/ 7 w 10"/>
                <a:gd name="T31" fmla="*/ 14 h 45"/>
                <a:gd name="T32" fmla="*/ 7 w 10"/>
                <a:gd name="T33" fmla="*/ 7 h 45"/>
                <a:gd name="T34" fmla="*/ 10 w 10"/>
                <a:gd name="T35" fmla="*/ 1 h 45"/>
                <a:gd name="T36" fmla="*/ 10 w 10"/>
                <a:gd name="T37" fmla="*/ 1 h 45"/>
                <a:gd name="T38" fmla="*/ 10 w 10"/>
                <a:gd name="T39" fmla="*/ 1 h 45"/>
                <a:gd name="T40" fmla="*/ 10 w 10"/>
                <a:gd name="T41" fmla="*/ 1 h 45"/>
                <a:gd name="T42" fmla="*/ 10 w 10"/>
                <a:gd name="T43" fmla="*/ 0 h 45"/>
                <a:gd name="T44" fmla="*/ 9 w 10"/>
                <a:gd name="T45" fmla="*/ 0 h 45"/>
                <a:gd name="T46" fmla="*/ 7 w 10"/>
                <a:gd name="T47" fmla="*/ 1 h 45"/>
                <a:gd name="T48" fmla="*/ 6 w 10"/>
                <a:gd name="T49" fmla="*/ 1 h 45"/>
                <a:gd name="T50" fmla="*/ 4 w 10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9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7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9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88" name="Freeform 276"/>
            <p:cNvSpPr>
              <a:spLocks noChangeArrowheads="1"/>
            </p:cNvSpPr>
            <p:nvPr/>
          </p:nvSpPr>
          <p:spPr bwMode="auto">
            <a:xfrm>
              <a:off x="1248" y="2126"/>
              <a:ext cx="7" cy="34"/>
            </a:xfrm>
            <a:custGeom>
              <a:avLst/>
              <a:gdLst>
                <a:gd name="T0" fmla="*/ 2 w 7"/>
                <a:gd name="T1" fmla="*/ 1 h 34"/>
                <a:gd name="T2" fmla="*/ 1 w 7"/>
                <a:gd name="T3" fmla="*/ 1 h 34"/>
                <a:gd name="T4" fmla="*/ 1 w 7"/>
                <a:gd name="T5" fmla="*/ 3 h 34"/>
                <a:gd name="T6" fmla="*/ 0 w 7"/>
                <a:gd name="T7" fmla="*/ 6 h 34"/>
                <a:gd name="T8" fmla="*/ 0 w 7"/>
                <a:gd name="T9" fmla="*/ 10 h 34"/>
                <a:gd name="T10" fmla="*/ 0 w 7"/>
                <a:gd name="T11" fmla="*/ 15 h 34"/>
                <a:gd name="T12" fmla="*/ 0 w 7"/>
                <a:gd name="T13" fmla="*/ 21 h 34"/>
                <a:gd name="T14" fmla="*/ 0 w 7"/>
                <a:gd name="T15" fmla="*/ 27 h 34"/>
                <a:gd name="T16" fmla="*/ 1 w 7"/>
                <a:gd name="T17" fmla="*/ 34 h 34"/>
                <a:gd name="T18" fmla="*/ 5 w 7"/>
                <a:gd name="T19" fmla="*/ 34 h 34"/>
                <a:gd name="T20" fmla="*/ 5 w 7"/>
                <a:gd name="T21" fmla="*/ 32 h 34"/>
                <a:gd name="T22" fmla="*/ 5 w 7"/>
                <a:gd name="T23" fmla="*/ 29 h 34"/>
                <a:gd name="T24" fmla="*/ 4 w 7"/>
                <a:gd name="T25" fmla="*/ 25 h 34"/>
                <a:gd name="T26" fmla="*/ 4 w 7"/>
                <a:gd name="T27" fmla="*/ 21 h 34"/>
                <a:gd name="T28" fmla="*/ 4 w 7"/>
                <a:gd name="T29" fmla="*/ 15 h 34"/>
                <a:gd name="T30" fmla="*/ 4 w 7"/>
                <a:gd name="T31" fmla="*/ 10 h 34"/>
                <a:gd name="T32" fmla="*/ 4 w 7"/>
                <a:gd name="T33" fmla="*/ 4 h 34"/>
                <a:gd name="T34" fmla="*/ 7 w 7"/>
                <a:gd name="T35" fmla="*/ 1 h 34"/>
                <a:gd name="T36" fmla="*/ 7 w 7"/>
                <a:gd name="T37" fmla="*/ 1 h 34"/>
                <a:gd name="T38" fmla="*/ 7 w 7"/>
                <a:gd name="T39" fmla="*/ 0 h 34"/>
                <a:gd name="T40" fmla="*/ 5 w 7"/>
                <a:gd name="T41" fmla="*/ 0 h 34"/>
                <a:gd name="T42" fmla="*/ 5 w 7"/>
                <a:gd name="T43" fmla="*/ 0 h 34"/>
                <a:gd name="T44" fmla="*/ 5 w 7"/>
                <a:gd name="T45" fmla="*/ 0 h 34"/>
                <a:gd name="T46" fmla="*/ 4 w 7"/>
                <a:gd name="T47" fmla="*/ 0 h 34"/>
                <a:gd name="T48" fmla="*/ 3 w 7"/>
                <a:gd name="T49" fmla="*/ 0 h 34"/>
                <a:gd name="T50" fmla="*/ 2 w 7"/>
                <a:gd name="T51" fmla="*/ 1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4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89" name="Freeform 277"/>
            <p:cNvSpPr>
              <a:spLocks noChangeArrowheads="1"/>
            </p:cNvSpPr>
            <p:nvPr/>
          </p:nvSpPr>
          <p:spPr bwMode="auto">
            <a:xfrm>
              <a:off x="1343" y="2093"/>
              <a:ext cx="24" cy="91"/>
            </a:xfrm>
            <a:custGeom>
              <a:avLst/>
              <a:gdLst>
                <a:gd name="T0" fmla="*/ 24 w 24"/>
                <a:gd name="T1" fmla="*/ 1 h 91"/>
                <a:gd name="T2" fmla="*/ 22 w 24"/>
                <a:gd name="T3" fmla="*/ 1 h 91"/>
                <a:gd name="T4" fmla="*/ 21 w 24"/>
                <a:gd name="T5" fmla="*/ 4 h 91"/>
                <a:gd name="T6" fmla="*/ 19 w 24"/>
                <a:gd name="T7" fmla="*/ 8 h 91"/>
                <a:gd name="T8" fmla="*/ 17 w 24"/>
                <a:gd name="T9" fmla="*/ 16 h 91"/>
                <a:gd name="T10" fmla="*/ 15 w 24"/>
                <a:gd name="T11" fmla="*/ 28 h 91"/>
                <a:gd name="T12" fmla="*/ 14 w 24"/>
                <a:gd name="T13" fmla="*/ 43 h 91"/>
                <a:gd name="T14" fmla="*/ 15 w 24"/>
                <a:gd name="T15" fmla="*/ 64 h 91"/>
                <a:gd name="T16" fmla="*/ 18 w 24"/>
                <a:gd name="T17" fmla="*/ 91 h 91"/>
                <a:gd name="T18" fmla="*/ 5 w 24"/>
                <a:gd name="T19" fmla="*/ 91 h 91"/>
                <a:gd name="T20" fmla="*/ 4 w 24"/>
                <a:gd name="T21" fmla="*/ 88 h 91"/>
                <a:gd name="T22" fmla="*/ 3 w 24"/>
                <a:gd name="T23" fmla="*/ 81 h 91"/>
                <a:gd name="T24" fmla="*/ 1 w 24"/>
                <a:gd name="T25" fmla="*/ 70 h 91"/>
                <a:gd name="T26" fmla="*/ 0 w 24"/>
                <a:gd name="T27" fmla="*/ 56 h 91"/>
                <a:gd name="T28" fmla="*/ 0 w 24"/>
                <a:gd name="T29" fmla="*/ 42 h 91"/>
                <a:gd name="T30" fmla="*/ 1 w 24"/>
                <a:gd name="T31" fmla="*/ 27 h 91"/>
                <a:gd name="T32" fmla="*/ 4 w 24"/>
                <a:gd name="T33" fmla="*/ 13 h 91"/>
                <a:gd name="T34" fmla="*/ 7 w 24"/>
                <a:gd name="T35" fmla="*/ 0 h 91"/>
                <a:gd name="T36" fmla="*/ 24 w 24"/>
                <a:gd name="T37" fmla="*/ 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1"/>
                <a:gd name="T59" fmla="*/ 24 w 24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1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1"/>
                  </a:lnTo>
                  <a:lnTo>
                    <a:pt x="5" y="91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90" name="Freeform 278"/>
            <p:cNvSpPr>
              <a:spLocks noChangeArrowheads="1"/>
            </p:cNvSpPr>
            <p:nvPr/>
          </p:nvSpPr>
          <p:spPr bwMode="auto">
            <a:xfrm>
              <a:off x="1344" y="2100"/>
              <a:ext cx="19" cy="77"/>
            </a:xfrm>
            <a:custGeom>
              <a:avLst/>
              <a:gdLst>
                <a:gd name="T0" fmla="*/ 19 w 19"/>
                <a:gd name="T1" fmla="*/ 0 h 77"/>
                <a:gd name="T2" fmla="*/ 19 w 19"/>
                <a:gd name="T3" fmla="*/ 1 h 77"/>
                <a:gd name="T4" fmla="*/ 18 w 19"/>
                <a:gd name="T5" fmla="*/ 2 h 77"/>
                <a:gd name="T6" fmla="*/ 17 w 19"/>
                <a:gd name="T7" fmla="*/ 7 h 77"/>
                <a:gd name="T8" fmla="*/ 14 w 19"/>
                <a:gd name="T9" fmla="*/ 13 h 77"/>
                <a:gd name="T10" fmla="*/ 13 w 19"/>
                <a:gd name="T11" fmla="*/ 23 h 77"/>
                <a:gd name="T12" fmla="*/ 12 w 19"/>
                <a:gd name="T13" fmla="*/ 36 h 77"/>
                <a:gd name="T14" fmla="*/ 13 w 19"/>
                <a:gd name="T15" fmla="*/ 54 h 77"/>
                <a:gd name="T16" fmla="*/ 14 w 19"/>
                <a:gd name="T17" fmla="*/ 77 h 77"/>
                <a:gd name="T18" fmla="*/ 4 w 19"/>
                <a:gd name="T19" fmla="*/ 77 h 77"/>
                <a:gd name="T20" fmla="*/ 4 w 19"/>
                <a:gd name="T21" fmla="*/ 75 h 77"/>
                <a:gd name="T22" fmla="*/ 3 w 19"/>
                <a:gd name="T23" fmla="*/ 69 h 77"/>
                <a:gd name="T24" fmla="*/ 2 w 19"/>
                <a:gd name="T25" fmla="*/ 60 h 77"/>
                <a:gd name="T26" fmla="*/ 0 w 19"/>
                <a:gd name="T27" fmla="*/ 48 h 77"/>
                <a:gd name="T28" fmla="*/ 0 w 19"/>
                <a:gd name="T29" fmla="*/ 35 h 77"/>
                <a:gd name="T30" fmla="*/ 0 w 19"/>
                <a:gd name="T31" fmla="*/ 22 h 77"/>
                <a:gd name="T32" fmla="*/ 3 w 19"/>
                <a:gd name="T33" fmla="*/ 11 h 77"/>
                <a:gd name="T34" fmla="*/ 6 w 19"/>
                <a:gd name="T35" fmla="*/ 0 h 77"/>
                <a:gd name="T36" fmla="*/ 19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91" name="Freeform 279"/>
            <p:cNvSpPr>
              <a:spLocks noChangeArrowheads="1"/>
            </p:cNvSpPr>
            <p:nvPr/>
          </p:nvSpPr>
          <p:spPr bwMode="auto">
            <a:xfrm>
              <a:off x="1346" y="2106"/>
              <a:ext cx="15" cy="64"/>
            </a:xfrm>
            <a:custGeom>
              <a:avLst/>
              <a:gdLst>
                <a:gd name="T0" fmla="*/ 15 w 15"/>
                <a:gd name="T1" fmla="*/ 0 h 64"/>
                <a:gd name="T2" fmla="*/ 15 w 15"/>
                <a:gd name="T3" fmla="*/ 1 h 64"/>
                <a:gd name="T4" fmla="*/ 14 w 15"/>
                <a:gd name="T5" fmla="*/ 2 h 64"/>
                <a:gd name="T6" fmla="*/ 12 w 15"/>
                <a:gd name="T7" fmla="*/ 6 h 64"/>
                <a:gd name="T8" fmla="*/ 11 w 15"/>
                <a:gd name="T9" fmla="*/ 12 h 64"/>
                <a:gd name="T10" fmla="*/ 10 w 15"/>
                <a:gd name="T11" fmla="*/ 20 h 64"/>
                <a:gd name="T12" fmla="*/ 9 w 15"/>
                <a:gd name="T13" fmla="*/ 30 h 64"/>
                <a:gd name="T14" fmla="*/ 10 w 15"/>
                <a:gd name="T15" fmla="*/ 45 h 64"/>
                <a:gd name="T16" fmla="*/ 11 w 15"/>
                <a:gd name="T17" fmla="*/ 64 h 64"/>
                <a:gd name="T18" fmla="*/ 2 w 15"/>
                <a:gd name="T19" fmla="*/ 64 h 64"/>
                <a:gd name="T20" fmla="*/ 2 w 15"/>
                <a:gd name="T21" fmla="*/ 62 h 64"/>
                <a:gd name="T22" fmla="*/ 1 w 15"/>
                <a:gd name="T23" fmla="*/ 57 h 64"/>
                <a:gd name="T24" fmla="*/ 0 w 15"/>
                <a:gd name="T25" fmla="*/ 49 h 64"/>
                <a:gd name="T26" fmla="*/ 0 w 15"/>
                <a:gd name="T27" fmla="*/ 40 h 64"/>
                <a:gd name="T28" fmla="*/ 0 w 15"/>
                <a:gd name="T29" fmla="*/ 29 h 64"/>
                <a:gd name="T30" fmla="*/ 0 w 15"/>
                <a:gd name="T31" fmla="*/ 19 h 64"/>
                <a:gd name="T32" fmla="*/ 1 w 15"/>
                <a:gd name="T33" fmla="*/ 8 h 64"/>
                <a:gd name="T34" fmla="*/ 4 w 15"/>
                <a:gd name="T35" fmla="*/ 0 h 64"/>
                <a:gd name="T36" fmla="*/ 15 w 15"/>
                <a:gd name="T37" fmla="*/ 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4"/>
                <a:gd name="T59" fmla="*/ 15 w 15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4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20"/>
                  </a:lnTo>
                  <a:lnTo>
                    <a:pt x="9" y="30"/>
                  </a:lnTo>
                  <a:lnTo>
                    <a:pt x="10" y="45"/>
                  </a:lnTo>
                  <a:lnTo>
                    <a:pt x="11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92" name="Freeform 280"/>
            <p:cNvSpPr>
              <a:spLocks noChangeArrowheads="1"/>
            </p:cNvSpPr>
            <p:nvPr/>
          </p:nvSpPr>
          <p:spPr bwMode="auto">
            <a:xfrm>
              <a:off x="1346" y="2112"/>
              <a:ext cx="12" cy="51"/>
            </a:xfrm>
            <a:custGeom>
              <a:avLst/>
              <a:gdLst>
                <a:gd name="T0" fmla="*/ 12 w 12"/>
                <a:gd name="T1" fmla="*/ 1 h 51"/>
                <a:gd name="T2" fmla="*/ 12 w 12"/>
                <a:gd name="T3" fmla="*/ 1 h 51"/>
                <a:gd name="T4" fmla="*/ 11 w 12"/>
                <a:gd name="T5" fmla="*/ 2 h 51"/>
                <a:gd name="T6" fmla="*/ 10 w 12"/>
                <a:gd name="T7" fmla="*/ 4 h 51"/>
                <a:gd name="T8" fmla="*/ 9 w 12"/>
                <a:gd name="T9" fmla="*/ 9 h 51"/>
                <a:gd name="T10" fmla="*/ 9 w 12"/>
                <a:gd name="T11" fmla="*/ 16 h 51"/>
                <a:gd name="T12" fmla="*/ 8 w 12"/>
                <a:gd name="T13" fmla="*/ 24 h 51"/>
                <a:gd name="T14" fmla="*/ 8 w 12"/>
                <a:gd name="T15" fmla="*/ 36 h 51"/>
                <a:gd name="T16" fmla="*/ 9 w 12"/>
                <a:gd name="T17" fmla="*/ 51 h 51"/>
                <a:gd name="T18" fmla="*/ 2 w 12"/>
                <a:gd name="T19" fmla="*/ 51 h 51"/>
                <a:gd name="T20" fmla="*/ 2 w 12"/>
                <a:gd name="T21" fmla="*/ 50 h 51"/>
                <a:gd name="T22" fmla="*/ 2 w 12"/>
                <a:gd name="T23" fmla="*/ 45 h 51"/>
                <a:gd name="T24" fmla="*/ 1 w 12"/>
                <a:gd name="T25" fmla="*/ 39 h 51"/>
                <a:gd name="T26" fmla="*/ 1 w 12"/>
                <a:gd name="T27" fmla="*/ 31 h 51"/>
                <a:gd name="T28" fmla="*/ 0 w 12"/>
                <a:gd name="T29" fmla="*/ 23 h 51"/>
                <a:gd name="T30" fmla="*/ 1 w 12"/>
                <a:gd name="T31" fmla="*/ 15 h 51"/>
                <a:gd name="T32" fmla="*/ 2 w 12"/>
                <a:gd name="T33" fmla="*/ 7 h 51"/>
                <a:gd name="T34" fmla="*/ 4 w 12"/>
                <a:gd name="T35" fmla="*/ 0 h 51"/>
                <a:gd name="T36" fmla="*/ 12 w 12"/>
                <a:gd name="T37" fmla="*/ 1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1"/>
                <a:gd name="T59" fmla="*/ 12 w 12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1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6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1" y="39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93" name="Freeform 281"/>
            <p:cNvSpPr>
              <a:spLocks noChangeArrowheads="1"/>
            </p:cNvSpPr>
            <p:nvPr/>
          </p:nvSpPr>
          <p:spPr bwMode="auto">
            <a:xfrm>
              <a:off x="1347" y="2119"/>
              <a:ext cx="9" cy="37"/>
            </a:xfrm>
            <a:custGeom>
              <a:avLst/>
              <a:gdLst>
                <a:gd name="T0" fmla="*/ 9 w 9"/>
                <a:gd name="T1" fmla="*/ 0 h 37"/>
                <a:gd name="T2" fmla="*/ 9 w 9"/>
                <a:gd name="T3" fmla="*/ 0 h 37"/>
                <a:gd name="T4" fmla="*/ 8 w 9"/>
                <a:gd name="T5" fmla="*/ 1 h 37"/>
                <a:gd name="T6" fmla="*/ 8 w 9"/>
                <a:gd name="T7" fmla="*/ 3 h 37"/>
                <a:gd name="T8" fmla="*/ 7 w 9"/>
                <a:gd name="T9" fmla="*/ 6 h 37"/>
                <a:gd name="T10" fmla="*/ 6 w 9"/>
                <a:gd name="T11" fmla="*/ 10 h 37"/>
                <a:gd name="T12" fmla="*/ 6 w 9"/>
                <a:gd name="T13" fmla="*/ 17 h 37"/>
                <a:gd name="T14" fmla="*/ 6 w 9"/>
                <a:gd name="T15" fmla="*/ 25 h 37"/>
                <a:gd name="T16" fmla="*/ 7 w 9"/>
                <a:gd name="T17" fmla="*/ 37 h 37"/>
                <a:gd name="T18" fmla="*/ 2 w 9"/>
                <a:gd name="T19" fmla="*/ 37 h 37"/>
                <a:gd name="T20" fmla="*/ 1 w 9"/>
                <a:gd name="T21" fmla="*/ 36 h 37"/>
                <a:gd name="T22" fmla="*/ 1 w 9"/>
                <a:gd name="T23" fmla="*/ 32 h 37"/>
                <a:gd name="T24" fmla="*/ 1 w 9"/>
                <a:gd name="T25" fmla="*/ 28 h 37"/>
                <a:gd name="T26" fmla="*/ 0 w 9"/>
                <a:gd name="T27" fmla="*/ 23 h 37"/>
                <a:gd name="T28" fmla="*/ 0 w 9"/>
                <a:gd name="T29" fmla="*/ 16 h 37"/>
                <a:gd name="T30" fmla="*/ 0 w 9"/>
                <a:gd name="T31" fmla="*/ 10 h 37"/>
                <a:gd name="T32" fmla="*/ 1 w 9"/>
                <a:gd name="T33" fmla="*/ 4 h 37"/>
                <a:gd name="T34" fmla="*/ 3 w 9"/>
                <a:gd name="T35" fmla="*/ 0 h 37"/>
                <a:gd name="T36" fmla="*/ 9 w 9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7"/>
                <a:gd name="T59" fmla="*/ 9 w 9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7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94" name="Rectangle 282"/>
            <p:cNvSpPr>
              <a:spLocks noChangeArrowheads="1"/>
            </p:cNvSpPr>
            <p:nvPr/>
          </p:nvSpPr>
          <p:spPr bwMode="auto">
            <a:xfrm>
              <a:off x="1224" y="2109"/>
              <a:ext cx="4" cy="1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95" name="Freeform 283"/>
            <p:cNvSpPr>
              <a:spLocks noChangeArrowheads="1"/>
            </p:cNvSpPr>
            <p:nvPr/>
          </p:nvSpPr>
          <p:spPr bwMode="auto">
            <a:xfrm>
              <a:off x="1266" y="2107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9 h 55"/>
                <a:gd name="T6" fmla="*/ 1 w 46"/>
                <a:gd name="T7" fmla="*/ 14 h 55"/>
                <a:gd name="T8" fmla="*/ 0 w 46"/>
                <a:gd name="T9" fmla="*/ 21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5 h 55"/>
                <a:gd name="T20" fmla="*/ 3 w 46"/>
                <a:gd name="T21" fmla="*/ 54 h 55"/>
                <a:gd name="T22" fmla="*/ 3 w 46"/>
                <a:gd name="T23" fmla="*/ 51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3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6 h 55"/>
                <a:gd name="T46" fmla="*/ 21 w 46"/>
                <a:gd name="T47" fmla="*/ 15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9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2 h 55"/>
                <a:gd name="T66" fmla="*/ 46 w 46"/>
                <a:gd name="T67" fmla="*/ 2 h 55"/>
                <a:gd name="T68" fmla="*/ 45 w 46"/>
                <a:gd name="T69" fmla="*/ 2 h 55"/>
                <a:gd name="T70" fmla="*/ 43 w 46"/>
                <a:gd name="T71" fmla="*/ 2 h 55"/>
                <a:gd name="T72" fmla="*/ 42 w 46"/>
                <a:gd name="T73" fmla="*/ 2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1 h 55"/>
                <a:gd name="T82" fmla="*/ 28 w 46"/>
                <a:gd name="T83" fmla="*/ 0 h 55"/>
                <a:gd name="T84" fmla="*/ 26 w 46"/>
                <a:gd name="T85" fmla="*/ 1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2 h 55"/>
                <a:gd name="T92" fmla="*/ 11 w 46"/>
                <a:gd name="T93" fmla="*/ 2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96" name="Freeform 284"/>
            <p:cNvSpPr>
              <a:spLocks noChangeArrowheads="1"/>
            </p:cNvSpPr>
            <p:nvPr/>
          </p:nvSpPr>
          <p:spPr bwMode="auto">
            <a:xfrm>
              <a:off x="1202" y="2148"/>
              <a:ext cx="37" cy="10"/>
            </a:xfrm>
            <a:custGeom>
              <a:avLst/>
              <a:gdLst>
                <a:gd name="T0" fmla="*/ 0 w 37"/>
                <a:gd name="T1" fmla="*/ 7 h 10"/>
                <a:gd name="T2" fmla="*/ 0 w 37"/>
                <a:gd name="T3" fmla="*/ 7 h 10"/>
                <a:gd name="T4" fmla="*/ 0 w 37"/>
                <a:gd name="T5" fmla="*/ 6 h 10"/>
                <a:gd name="T6" fmla="*/ 1 w 37"/>
                <a:gd name="T7" fmla="*/ 6 h 10"/>
                <a:gd name="T8" fmla="*/ 1 w 37"/>
                <a:gd name="T9" fmla="*/ 5 h 10"/>
                <a:gd name="T10" fmla="*/ 2 w 37"/>
                <a:gd name="T11" fmla="*/ 3 h 10"/>
                <a:gd name="T12" fmla="*/ 4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2 w 37"/>
                <a:gd name="T21" fmla="*/ 0 h 10"/>
                <a:gd name="T22" fmla="*/ 15 w 37"/>
                <a:gd name="T23" fmla="*/ 0 h 10"/>
                <a:gd name="T24" fmla="*/ 19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2 w 37"/>
                <a:gd name="T31" fmla="*/ 2 h 10"/>
                <a:gd name="T32" fmla="*/ 37 w 37"/>
                <a:gd name="T33" fmla="*/ 3 h 10"/>
                <a:gd name="T34" fmla="*/ 37 w 37"/>
                <a:gd name="T35" fmla="*/ 6 h 10"/>
                <a:gd name="T36" fmla="*/ 36 w 37"/>
                <a:gd name="T37" fmla="*/ 6 h 10"/>
                <a:gd name="T38" fmla="*/ 36 w 37"/>
                <a:gd name="T39" fmla="*/ 6 h 10"/>
                <a:gd name="T40" fmla="*/ 34 w 37"/>
                <a:gd name="T41" fmla="*/ 5 h 10"/>
                <a:gd name="T42" fmla="*/ 33 w 37"/>
                <a:gd name="T43" fmla="*/ 5 h 10"/>
                <a:gd name="T44" fmla="*/ 30 w 37"/>
                <a:gd name="T45" fmla="*/ 3 h 10"/>
                <a:gd name="T46" fmla="*/ 28 w 37"/>
                <a:gd name="T47" fmla="*/ 3 h 10"/>
                <a:gd name="T48" fmla="*/ 25 w 37"/>
                <a:gd name="T49" fmla="*/ 3 h 10"/>
                <a:gd name="T50" fmla="*/ 22 w 37"/>
                <a:gd name="T51" fmla="*/ 2 h 10"/>
                <a:gd name="T52" fmla="*/ 19 w 37"/>
                <a:gd name="T53" fmla="*/ 2 h 10"/>
                <a:gd name="T54" fmla="*/ 15 w 37"/>
                <a:gd name="T55" fmla="*/ 2 h 10"/>
                <a:gd name="T56" fmla="*/ 13 w 37"/>
                <a:gd name="T57" fmla="*/ 3 h 10"/>
                <a:gd name="T58" fmla="*/ 9 w 37"/>
                <a:gd name="T59" fmla="*/ 3 h 10"/>
                <a:gd name="T60" fmla="*/ 7 w 37"/>
                <a:gd name="T61" fmla="*/ 5 h 10"/>
                <a:gd name="T62" fmla="*/ 5 w 37"/>
                <a:gd name="T63" fmla="*/ 6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97" name="Freeform 285"/>
            <p:cNvSpPr>
              <a:spLocks noChangeArrowheads="1"/>
            </p:cNvSpPr>
            <p:nvPr/>
          </p:nvSpPr>
          <p:spPr bwMode="auto">
            <a:xfrm>
              <a:off x="1202" y="2123"/>
              <a:ext cx="37" cy="11"/>
            </a:xfrm>
            <a:custGeom>
              <a:avLst/>
              <a:gdLst>
                <a:gd name="T0" fmla="*/ 0 w 37"/>
                <a:gd name="T1" fmla="*/ 7 h 11"/>
                <a:gd name="T2" fmla="*/ 0 w 37"/>
                <a:gd name="T3" fmla="*/ 7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4 w 37"/>
                <a:gd name="T13" fmla="*/ 4 h 11"/>
                <a:gd name="T14" fmla="*/ 5 w 37"/>
                <a:gd name="T15" fmla="*/ 3 h 11"/>
                <a:gd name="T16" fmla="*/ 7 w 37"/>
                <a:gd name="T17" fmla="*/ 2 h 11"/>
                <a:gd name="T18" fmla="*/ 9 w 37"/>
                <a:gd name="T19" fmla="*/ 2 h 11"/>
                <a:gd name="T20" fmla="*/ 12 w 37"/>
                <a:gd name="T21" fmla="*/ 0 h 11"/>
                <a:gd name="T22" fmla="*/ 15 w 37"/>
                <a:gd name="T23" fmla="*/ 0 h 11"/>
                <a:gd name="T24" fmla="*/ 19 w 37"/>
                <a:gd name="T25" fmla="*/ 0 h 11"/>
                <a:gd name="T26" fmla="*/ 22 w 37"/>
                <a:gd name="T27" fmla="*/ 0 h 11"/>
                <a:gd name="T28" fmla="*/ 27 w 37"/>
                <a:gd name="T29" fmla="*/ 2 h 11"/>
                <a:gd name="T30" fmla="*/ 32 w 37"/>
                <a:gd name="T31" fmla="*/ 3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6 h 11"/>
                <a:gd name="T40" fmla="*/ 34 w 37"/>
                <a:gd name="T41" fmla="*/ 5 h 11"/>
                <a:gd name="T42" fmla="*/ 33 w 37"/>
                <a:gd name="T43" fmla="*/ 5 h 11"/>
                <a:gd name="T44" fmla="*/ 30 w 37"/>
                <a:gd name="T45" fmla="*/ 5 h 11"/>
                <a:gd name="T46" fmla="*/ 28 w 37"/>
                <a:gd name="T47" fmla="*/ 4 h 11"/>
                <a:gd name="T48" fmla="*/ 25 w 37"/>
                <a:gd name="T49" fmla="*/ 4 h 11"/>
                <a:gd name="T50" fmla="*/ 22 w 37"/>
                <a:gd name="T51" fmla="*/ 3 h 11"/>
                <a:gd name="T52" fmla="*/ 19 w 37"/>
                <a:gd name="T53" fmla="*/ 3 h 11"/>
                <a:gd name="T54" fmla="*/ 15 w 37"/>
                <a:gd name="T55" fmla="*/ 3 h 11"/>
                <a:gd name="T56" fmla="*/ 13 w 37"/>
                <a:gd name="T57" fmla="*/ 4 h 11"/>
                <a:gd name="T58" fmla="*/ 9 w 37"/>
                <a:gd name="T59" fmla="*/ 4 h 11"/>
                <a:gd name="T60" fmla="*/ 7 w 37"/>
                <a:gd name="T61" fmla="*/ 5 h 11"/>
                <a:gd name="T62" fmla="*/ 5 w 37"/>
                <a:gd name="T63" fmla="*/ 6 h 11"/>
                <a:gd name="T64" fmla="*/ 2 w 37"/>
                <a:gd name="T65" fmla="*/ 9 h 11"/>
                <a:gd name="T66" fmla="*/ 0 w 37"/>
                <a:gd name="T67" fmla="*/ 11 h 11"/>
                <a:gd name="T68" fmla="*/ 0 w 37"/>
                <a:gd name="T69" fmla="*/ 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98" name="Freeform 286"/>
            <p:cNvSpPr>
              <a:spLocks noChangeArrowheads="1"/>
            </p:cNvSpPr>
            <p:nvPr/>
          </p:nvSpPr>
          <p:spPr bwMode="auto">
            <a:xfrm>
              <a:off x="1237" y="2112"/>
              <a:ext cx="61" cy="113"/>
            </a:xfrm>
            <a:custGeom>
              <a:avLst/>
              <a:gdLst>
                <a:gd name="T0" fmla="*/ 0 w 61"/>
                <a:gd name="T1" fmla="*/ 0 h 113"/>
                <a:gd name="T2" fmla="*/ 0 w 61"/>
                <a:gd name="T3" fmla="*/ 110 h 113"/>
                <a:gd name="T4" fmla="*/ 19 w 61"/>
                <a:gd name="T5" fmla="*/ 113 h 113"/>
                <a:gd name="T6" fmla="*/ 18 w 61"/>
                <a:gd name="T7" fmla="*/ 98 h 113"/>
                <a:gd name="T8" fmla="*/ 61 w 61"/>
                <a:gd name="T9" fmla="*/ 105 h 113"/>
                <a:gd name="T10" fmla="*/ 61 w 61"/>
                <a:gd name="T11" fmla="*/ 99 h 113"/>
                <a:gd name="T12" fmla="*/ 30 w 61"/>
                <a:gd name="T13" fmla="*/ 96 h 113"/>
                <a:gd name="T14" fmla="*/ 29 w 61"/>
                <a:gd name="T15" fmla="*/ 83 h 113"/>
                <a:gd name="T16" fmla="*/ 9 w 61"/>
                <a:gd name="T17" fmla="*/ 83 h 113"/>
                <a:gd name="T18" fmla="*/ 8 w 61"/>
                <a:gd name="T19" fmla="*/ 80 h 113"/>
                <a:gd name="T20" fmla="*/ 7 w 61"/>
                <a:gd name="T21" fmla="*/ 76 h 113"/>
                <a:gd name="T22" fmla="*/ 6 w 61"/>
                <a:gd name="T23" fmla="*/ 69 h 113"/>
                <a:gd name="T24" fmla="*/ 4 w 61"/>
                <a:gd name="T25" fmla="*/ 59 h 113"/>
                <a:gd name="T26" fmla="*/ 2 w 61"/>
                <a:gd name="T27" fmla="*/ 48 h 113"/>
                <a:gd name="T28" fmla="*/ 1 w 61"/>
                <a:gd name="T29" fmla="*/ 34 h 113"/>
                <a:gd name="T30" fmla="*/ 2 w 61"/>
                <a:gd name="T31" fmla="*/ 20 h 113"/>
                <a:gd name="T32" fmla="*/ 6 w 61"/>
                <a:gd name="T33" fmla="*/ 3 h 113"/>
                <a:gd name="T34" fmla="*/ 0 w 61"/>
                <a:gd name="T35" fmla="*/ 0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3"/>
                <a:gd name="T56" fmla="*/ 61 w 61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3">
                  <a:moveTo>
                    <a:pt x="0" y="0"/>
                  </a:moveTo>
                  <a:lnTo>
                    <a:pt x="0" y="110"/>
                  </a:lnTo>
                  <a:lnTo>
                    <a:pt x="19" y="113"/>
                  </a:lnTo>
                  <a:lnTo>
                    <a:pt x="18" y="98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9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399" name="Freeform 287"/>
            <p:cNvSpPr>
              <a:spLocks noChangeArrowheads="1"/>
            </p:cNvSpPr>
            <p:nvPr/>
          </p:nvSpPr>
          <p:spPr bwMode="auto">
            <a:xfrm>
              <a:off x="1267" y="2086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1 h 15"/>
                <a:gd name="T14" fmla="*/ 19 w 79"/>
                <a:gd name="T15" fmla="*/ 9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9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2 h 15"/>
                <a:gd name="T58" fmla="*/ 25 w 79"/>
                <a:gd name="T59" fmla="*/ 4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00" name="Freeform 288"/>
            <p:cNvSpPr>
              <a:spLocks noChangeArrowheads="1"/>
            </p:cNvSpPr>
            <p:nvPr/>
          </p:nvSpPr>
          <p:spPr bwMode="auto">
            <a:xfrm>
              <a:off x="1222" y="2227"/>
              <a:ext cx="132" cy="45"/>
            </a:xfrm>
            <a:custGeom>
              <a:avLst/>
              <a:gdLst>
                <a:gd name="T0" fmla="*/ 55 w 132"/>
                <a:gd name="T1" fmla="*/ 44 h 45"/>
                <a:gd name="T2" fmla="*/ 56 w 132"/>
                <a:gd name="T3" fmla="*/ 42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7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1 h 45"/>
                <a:gd name="T26" fmla="*/ 80 w 132"/>
                <a:gd name="T27" fmla="*/ 30 h 45"/>
                <a:gd name="T28" fmla="*/ 82 w 132"/>
                <a:gd name="T29" fmla="*/ 27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30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4 h 45"/>
                <a:gd name="T64" fmla="*/ 76 w 132"/>
                <a:gd name="T65" fmla="*/ 37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2 h 45"/>
                <a:gd name="T74" fmla="*/ 57 w 132"/>
                <a:gd name="T75" fmla="*/ 45 h 45"/>
                <a:gd name="T76" fmla="*/ 55 w 132"/>
                <a:gd name="T77" fmla="*/ 44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2" y="27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2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01" name="Freeform 289"/>
            <p:cNvSpPr>
              <a:spLocks noChangeArrowheads="1"/>
            </p:cNvSpPr>
            <p:nvPr/>
          </p:nvSpPr>
          <p:spPr bwMode="auto">
            <a:xfrm>
              <a:off x="1194" y="2239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02" name="Freeform 290"/>
            <p:cNvSpPr>
              <a:spLocks noChangeArrowheads="1"/>
            </p:cNvSpPr>
            <p:nvPr/>
          </p:nvSpPr>
          <p:spPr bwMode="auto">
            <a:xfrm>
              <a:off x="1217" y="2233"/>
              <a:ext cx="132" cy="36"/>
            </a:xfrm>
            <a:custGeom>
              <a:avLst/>
              <a:gdLst>
                <a:gd name="T0" fmla="*/ 0 w 132"/>
                <a:gd name="T1" fmla="*/ 0 h 36"/>
                <a:gd name="T2" fmla="*/ 130 w 132"/>
                <a:gd name="T3" fmla="*/ 36 h 36"/>
                <a:gd name="T4" fmla="*/ 132 w 132"/>
                <a:gd name="T5" fmla="*/ 35 h 36"/>
                <a:gd name="T6" fmla="*/ 4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30" y="36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03" name="Freeform 291"/>
            <p:cNvSpPr>
              <a:spLocks noChangeArrowheads="1"/>
            </p:cNvSpPr>
            <p:nvPr/>
          </p:nvSpPr>
          <p:spPr bwMode="auto">
            <a:xfrm>
              <a:off x="1207" y="2236"/>
              <a:ext cx="133" cy="38"/>
            </a:xfrm>
            <a:custGeom>
              <a:avLst/>
              <a:gdLst>
                <a:gd name="T0" fmla="*/ 0 w 133"/>
                <a:gd name="T1" fmla="*/ 0 h 38"/>
                <a:gd name="T2" fmla="*/ 130 w 133"/>
                <a:gd name="T3" fmla="*/ 38 h 38"/>
                <a:gd name="T4" fmla="*/ 133 w 133"/>
                <a:gd name="T5" fmla="*/ 38 h 38"/>
                <a:gd name="T6" fmla="*/ 3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04" name="Freeform 292"/>
            <p:cNvSpPr>
              <a:spLocks noChangeArrowheads="1"/>
            </p:cNvSpPr>
            <p:nvPr/>
          </p:nvSpPr>
          <p:spPr bwMode="auto">
            <a:xfrm>
              <a:off x="1768" y="2150"/>
              <a:ext cx="249" cy="209"/>
            </a:xfrm>
            <a:custGeom>
              <a:avLst/>
              <a:gdLst>
                <a:gd name="T0" fmla="*/ 70 w 249"/>
                <a:gd name="T1" fmla="*/ 14 h 209"/>
                <a:gd name="T2" fmla="*/ 70 w 249"/>
                <a:gd name="T3" fmla="*/ 14 h 209"/>
                <a:gd name="T4" fmla="*/ 72 w 249"/>
                <a:gd name="T5" fmla="*/ 14 h 209"/>
                <a:gd name="T6" fmla="*/ 75 w 249"/>
                <a:gd name="T7" fmla="*/ 13 h 209"/>
                <a:gd name="T8" fmla="*/ 78 w 249"/>
                <a:gd name="T9" fmla="*/ 12 h 209"/>
                <a:gd name="T10" fmla="*/ 83 w 249"/>
                <a:gd name="T11" fmla="*/ 11 h 209"/>
                <a:gd name="T12" fmla="*/ 88 w 249"/>
                <a:gd name="T13" fmla="*/ 10 h 209"/>
                <a:gd name="T14" fmla="*/ 95 w 249"/>
                <a:gd name="T15" fmla="*/ 8 h 209"/>
                <a:gd name="T16" fmla="*/ 103 w 249"/>
                <a:gd name="T17" fmla="*/ 6 h 209"/>
                <a:gd name="T18" fmla="*/ 111 w 249"/>
                <a:gd name="T19" fmla="*/ 5 h 209"/>
                <a:gd name="T20" fmla="*/ 120 w 249"/>
                <a:gd name="T21" fmla="*/ 4 h 209"/>
                <a:gd name="T22" fmla="*/ 132 w 249"/>
                <a:gd name="T23" fmla="*/ 3 h 209"/>
                <a:gd name="T24" fmla="*/ 144 w 249"/>
                <a:gd name="T25" fmla="*/ 1 h 209"/>
                <a:gd name="T26" fmla="*/ 156 w 249"/>
                <a:gd name="T27" fmla="*/ 0 h 209"/>
                <a:gd name="T28" fmla="*/ 169 w 249"/>
                <a:gd name="T29" fmla="*/ 0 h 209"/>
                <a:gd name="T30" fmla="*/ 184 w 249"/>
                <a:gd name="T31" fmla="*/ 0 h 209"/>
                <a:gd name="T32" fmla="*/ 201 w 249"/>
                <a:gd name="T33" fmla="*/ 0 h 209"/>
                <a:gd name="T34" fmla="*/ 208 w 249"/>
                <a:gd name="T35" fmla="*/ 28 h 209"/>
                <a:gd name="T36" fmla="*/ 210 w 249"/>
                <a:gd name="T37" fmla="*/ 29 h 209"/>
                <a:gd name="T38" fmla="*/ 216 w 249"/>
                <a:gd name="T39" fmla="*/ 34 h 209"/>
                <a:gd name="T40" fmla="*/ 222 w 249"/>
                <a:gd name="T41" fmla="*/ 40 h 209"/>
                <a:gd name="T42" fmla="*/ 225 w 249"/>
                <a:gd name="T43" fmla="*/ 51 h 209"/>
                <a:gd name="T44" fmla="*/ 239 w 249"/>
                <a:gd name="T45" fmla="*/ 117 h 209"/>
                <a:gd name="T46" fmla="*/ 246 w 249"/>
                <a:gd name="T47" fmla="*/ 145 h 209"/>
                <a:gd name="T48" fmla="*/ 246 w 249"/>
                <a:gd name="T49" fmla="*/ 146 h 209"/>
                <a:gd name="T50" fmla="*/ 248 w 249"/>
                <a:gd name="T51" fmla="*/ 152 h 209"/>
                <a:gd name="T52" fmla="*/ 248 w 249"/>
                <a:gd name="T53" fmla="*/ 160 h 209"/>
                <a:gd name="T54" fmla="*/ 244 w 249"/>
                <a:gd name="T55" fmla="*/ 171 h 209"/>
                <a:gd name="T56" fmla="*/ 0 w 249"/>
                <a:gd name="T57" fmla="*/ 164 h 209"/>
                <a:gd name="T58" fmla="*/ 25 w 249"/>
                <a:gd name="T59" fmla="*/ 151 h 209"/>
                <a:gd name="T60" fmla="*/ 25 w 249"/>
                <a:gd name="T61" fmla="*/ 28 h 209"/>
                <a:gd name="T62" fmla="*/ 26 w 249"/>
                <a:gd name="T63" fmla="*/ 27 h 209"/>
                <a:gd name="T64" fmla="*/ 28 w 249"/>
                <a:gd name="T65" fmla="*/ 26 h 209"/>
                <a:gd name="T66" fmla="*/ 32 w 249"/>
                <a:gd name="T67" fmla="*/ 25 h 209"/>
                <a:gd name="T68" fmla="*/ 36 w 249"/>
                <a:gd name="T69" fmla="*/ 24 h 209"/>
                <a:gd name="T70" fmla="*/ 42 w 249"/>
                <a:gd name="T71" fmla="*/ 22 h 209"/>
                <a:gd name="T72" fmla="*/ 49 w 249"/>
                <a:gd name="T73" fmla="*/ 22 h 209"/>
                <a:gd name="T74" fmla="*/ 57 w 249"/>
                <a:gd name="T75" fmla="*/ 24 h 209"/>
                <a:gd name="T76" fmla="*/ 68 w 249"/>
                <a:gd name="T77" fmla="*/ 27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8" y="10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0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1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2" y="32"/>
                  </a:lnTo>
                  <a:lnTo>
                    <a:pt x="216" y="34"/>
                  </a:lnTo>
                  <a:lnTo>
                    <a:pt x="219" y="37"/>
                  </a:lnTo>
                  <a:lnTo>
                    <a:pt x="222" y="40"/>
                  </a:lnTo>
                  <a:lnTo>
                    <a:pt x="224" y="45"/>
                  </a:lnTo>
                  <a:lnTo>
                    <a:pt x="225" y="51"/>
                  </a:lnTo>
                  <a:lnTo>
                    <a:pt x="245" y="69"/>
                  </a:lnTo>
                  <a:lnTo>
                    <a:pt x="239" y="117"/>
                  </a:lnTo>
                  <a:lnTo>
                    <a:pt x="208" y="133"/>
                  </a:lnTo>
                  <a:lnTo>
                    <a:pt x="246" y="145"/>
                  </a:lnTo>
                  <a:lnTo>
                    <a:pt x="246" y="146"/>
                  </a:lnTo>
                  <a:lnTo>
                    <a:pt x="248" y="149"/>
                  </a:lnTo>
                  <a:lnTo>
                    <a:pt x="248" y="152"/>
                  </a:lnTo>
                  <a:lnTo>
                    <a:pt x="249" y="156"/>
                  </a:lnTo>
                  <a:lnTo>
                    <a:pt x="248" y="160"/>
                  </a:lnTo>
                  <a:lnTo>
                    <a:pt x="246" y="165"/>
                  </a:lnTo>
                  <a:lnTo>
                    <a:pt x="244" y="171"/>
                  </a:lnTo>
                  <a:lnTo>
                    <a:pt x="144" y="209"/>
                  </a:lnTo>
                  <a:lnTo>
                    <a:pt x="0" y="164"/>
                  </a:lnTo>
                  <a:lnTo>
                    <a:pt x="2" y="159"/>
                  </a:lnTo>
                  <a:lnTo>
                    <a:pt x="25" y="151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05" name="Freeform 293"/>
            <p:cNvSpPr>
              <a:spLocks noChangeArrowheads="1"/>
            </p:cNvSpPr>
            <p:nvPr/>
          </p:nvSpPr>
          <p:spPr bwMode="auto">
            <a:xfrm>
              <a:off x="1854" y="2165"/>
              <a:ext cx="80" cy="92"/>
            </a:xfrm>
            <a:custGeom>
              <a:avLst/>
              <a:gdLst>
                <a:gd name="T0" fmla="*/ 79 w 80"/>
                <a:gd name="T1" fmla="*/ 4 h 92"/>
                <a:gd name="T2" fmla="*/ 79 w 80"/>
                <a:gd name="T3" fmla="*/ 4 h 92"/>
                <a:gd name="T4" fmla="*/ 77 w 80"/>
                <a:gd name="T5" fmla="*/ 4 h 92"/>
                <a:gd name="T6" fmla="*/ 75 w 80"/>
                <a:gd name="T7" fmla="*/ 3 h 92"/>
                <a:gd name="T8" fmla="*/ 73 w 80"/>
                <a:gd name="T9" fmla="*/ 3 h 92"/>
                <a:gd name="T10" fmla="*/ 69 w 80"/>
                <a:gd name="T11" fmla="*/ 2 h 92"/>
                <a:gd name="T12" fmla="*/ 66 w 80"/>
                <a:gd name="T13" fmla="*/ 2 h 92"/>
                <a:gd name="T14" fmla="*/ 61 w 80"/>
                <a:gd name="T15" fmla="*/ 2 h 92"/>
                <a:gd name="T16" fmla="*/ 56 w 80"/>
                <a:gd name="T17" fmla="*/ 0 h 92"/>
                <a:gd name="T18" fmla="*/ 51 w 80"/>
                <a:gd name="T19" fmla="*/ 0 h 92"/>
                <a:gd name="T20" fmla="*/ 45 w 80"/>
                <a:gd name="T21" fmla="*/ 2 h 92"/>
                <a:gd name="T22" fmla="*/ 39 w 80"/>
                <a:gd name="T23" fmla="*/ 2 h 92"/>
                <a:gd name="T24" fmla="*/ 32 w 80"/>
                <a:gd name="T25" fmla="*/ 3 h 92"/>
                <a:gd name="T26" fmla="*/ 26 w 80"/>
                <a:gd name="T27" fmla="*/ 4 h 92"/>
                <a:gd name="T28" fmla="*/ 19 w 80"/>
                <a:gd name="T29" fmla="*/ 6 h 92"/>
                <a:gd name="T30" fmla="*/ 12 w 80"/>
                <a:gd name="T31" fmla="*/ 9 h 92"/>
                <a:gd name="T32" fmla="*/ 5 w 80"/>
                <a:gd name="T33" fmla="*/ 12 h 92"/>
                <a:gd name="T34" fmla="*/ 5 w 80"/>
                <a:gd name="T35" fmla="*/ 13 h 92"/>
                <a:gd name="T36" fmla="*/ 4 w 80"/>
                <a:gd name="T37" fmla="*/ 18 h 92"/>
                <a:gd name="T38" fmla="*/ 2 w 80"/>
                <a:gd name="T39" fmla="*/ 26 h 92"/>
                <a:gd name="T40" fmla="*/ 0 w 80"/>
                <a:gd name="T41" fmla="*/ 36 h 92"/>
                <a:gd name="T42" fmla="*/ 0 w 80"/>
                <a:gd name="T43" fmla="*/ 47 h 92"/>
                <a:gd name="T44" fmla="*/ 0 w 80"/>
                <a:gd name="T45" fmla="*/ 61 h 92"/>
                <a:gd name="T46" fmla="*/ 3 w 80"/>
                <a:gd name="T47" fmla="*/ 75 h 92"/>
                <a:gd name="T48" fmla="*/ 6 w 80"/>
                <a:gd name="T49" fmla="*/ 89 h 92"/>
                <a:gd name="T50" fmla="*/ 7 w 80"/>
                <a:gd name="T51" fmla="*/ 89 h 92"/>
                <a:gd name="T52" fmla="*/ 9 w 80"/>
                <a:gd name="T53" fmla="*/ 89 h 92"/>
                <a:gd name="T54" fmla="*/ 10 w 80"/>
                <a:gd name="T55" fmla="*/ 89 h 92"/>
                <a:gd name="T56" fmla="*/ 12 w 80"/>
                <a:gd name="T57" fmla="*/ 89 h 92"/>
                <a:gd name="T58" fmla="*/ 16 w 80"/>
                <a:gd name="T59" fmla="*/ 88 h 92"/>
                <a:gd name="T60" fmla="*/ 19 w 80"/>
                <a:gd name="T61" fmla="*/ 88 h 92"/>
                <a:gd name="T62" fmla="*/ 23 w 80"/>
                <a:gd name="T63" fmla="*/ 88 h 92"/>
                <a:gd name="T64" fmla="*/ 27 w 80"/>
                <a:gd name="T65" fmla="*/ 88 h 92"/>
                <a:gd name="T66" fmla="*/ 33 w 80"/>
                <a:gd name="T67" fmla="*/ 88 h 92"/>
                <a:gd name="T68" fmla="*/ 39 w 80"/>
                <a:gd name="T69" fmla="*/ 88 h 92"/>
                <a:gd name="T70" fmla="*/ 45 w 80"/>
                <a:gd name="T71" fmla="*/ 88 h 92"/>
                <a:gd name="T72" fmla="*/ 51 w 80"/>
                <a:gd name="T73" fmla="*/ 88 h 92"/>
                <a:gd name="T74" fmla="*/ 58 w 80"/>
                <a:gd name="T75" fmla="*/ 89 h 92"/>
                <a:gd name="T76" fmla="*/ 65 w 80"/>
                <a:gd name="T77" fmla="*/ 89 h 92"/>
                <a:gd name="T78" fmla="*/ 72 w 80"/>
                <a:gd name="T79" fmla="*/ 90 h 92"/>
                <a:gd name="T80" fmla="*/ 80 w 80"/>
                <a:gd name="T81" fmla="*/ 92 h 92"/>
                <a:gd name="T82" fmla="*/ 80 w 80"/>
                <a:gd name="T83" fmla="*/ 89 h 92"/>
                <a:gd name="T84" fmla="*/ 79 w 80"/>
                <a:gd name="T85" fmla="*/ 82 h 92"/>
                <a:gd name="T86" fmla="*/ 77 w 80"/>
                <a:gd name="T87" fmla="*/ 71 h 92"/>
                <a:gd name="T88" fmla="*/ 76 w 80"/>
                <a:gd name="T89" fmla="*/ 58 h 92"/>
                <a:gd name="T90" fmla="*/ 76 w 80"/>
                <a:gd name="T91" fmla="*/ 44 h 92"/>
                <a:gd name="T92" fmla="*/ 76 w 80"/>
                <a:gd name="T93" fmla="*/ 30 h 92"/>
                <a:gd name="T94" fmla="*/ 77 w 80"/>
                <a:gd name="T95" fmla="*/ 16 h 92"/>
                <a:gd name="T96" fmla="*/ 79 w 80"/>
                <a:gd name="T97" fmla="*/ 4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92"/>
                <a:gd name="T149" fmla="*/ 80 w 80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92">
                  <a:moveTo>
                    <a:pt x="79" y="4"/>
                  </a:move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2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3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9" y="89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6" y="88"/>
                  </a:lnTo>
                  <a:lnTo>
                    <a:pt x="19" y="88"/>
                  </a:lnTo>
                  <a:lnTo>
                    <a:pt x="23" y="88"/>
                  </a:lnTo>
                  <a:lnTo>
                    <a:pt x="27" y="88"/>
                  </a:lnTo>
                  <a:lnTo>
                    <a:pt x="33" y="88"/>
                  </a:lnTo>
                  <a:lnTo>
                    <a:pt x="39" y="88"/>
                  </a:lnTo>
                  <a:lnTo>
                    <a:pt x="45" y="88"/>
                  </a:lnTo>
                  <a:lnTo>
                    <a:pt x="51" y="88"/>
                  </a:lnTo>
                  <a:lnTo>
                    <a:pt x="58" y="89"/>
                  </a:lnTo>
                  <a:lnTo>
                    <a:pt x="65" y="89"/>
                  </a:lnTo>
                  <a:lnTo>
                    <a:pt x="72" y="90"/>
                  </a:lnTo>
                  <a:lnTo>
                    <a:pt x="80" y="92"/>
                  </a:lnTo>
                  <a:lnTo>
                    <a:pt x="80" y="89"/>
                  </a:lnTo>
                  <a:lnTo>
                    <a:pt x="79" y="82"/>
                  </a:lnTo>
                  <a:lnTo>
                    <a:pt x="77" y="71"/>
                  </a:lnTo>
                  <a:lnTo>
                    <a:pt x="76" y="58"/>
                  </a:lnTo>
                  <a:lnTo>
                    <a:pt x="76" y="44"/>
                  </a:lnTo>
                  <a:lnTo>
                    <a:pt x="76" y="30"/>
                  </a:lnTo>
                  <a:lnTo>
                    <a:pt x="77" y="16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06" name="Freeform 294"/>
            <p:cNvSpPr>
              <a:spLocks noChangeArrowheads="1"/>
            </p:cNvSpPr>
            <p:nvPr/>
          </p:nvSpPr>
          <p:spPr bwMode="auto">
            <a:xfrm>
              <a:off x="1863" y="2191"/>
              <a:ext cx="131" cy="90"/>
            </a:xfrm>
            <a:custGeom>
              <a:avLst/>
              <a:gdLst>
                <a:gd name="T0" fmla="*/ 1 w 131"/>
                <a:gd name="T1" fmla="*/ 68 h 90"/>
                <a:gd name="T2" fmla="*/ 0 w 131"/>
                <a:gd name="T3" fmla="*/ 78 h 90"/>
                <a:gd name="T4" fmla="*/ 86 w 131"/>
                <a:gd name="T5" fmla="*/ 90 h 90"/>
                <a:gd name="T6" fmla="*/ 86 w 131"/>
                <a:gd name="T7" fmla="*/ 90 h 90"/>
                <a:gd name="T8" fmla="*/ 88 w 131"/>
                <a:gd name="T9" fmla="*/ 89 h 90"/>
                <a:gd name="T10" fmla="*/ 91 w 131"/>
                <a:gd name="T11" fmla="*/ 88 h 90"/>
                <a:gd name="T12" fmla="*/ 94 w 131"/>
                <a:gd name="T13" fmla="*/ 85 h 90"/>
                <a:gd name="T14" fmla="*/ 98 w 131"/>
                <a:gd name="T15" fmla="*/ 83 h 90"/>
                <a:gd name="T16" fmla="*/ 102 w 131"/>
                <a:gd name="T17" fmla="*/ 80 h 90"/>
                <a:gd name="T18" fmla="*/ 107 w 131"/>
                <a:gd name="T19" fmla="*/ 75 h 90"/>
                <a:gd name="T20" fmla="*/ 112 w 131"/>
                <a:gd name="T21" fmla="*/ 71 h 90"/>
                <a:gd name="T22" fmla="*/ 116 w 131"/>
                <a:gd name="T23" fmla="*/ 66 h 90"/>
                <a:gd name="T24" fmla="*/ 121 w 131"/>
                <a:gd name="T25" fmla="*/ 60 h 90"/>
                <a:gd name="T26" fmla="*/ 124 w 131"/>
                <a:gd name="T27" fmla="*/ 54 h 90"/>
                <a:gd name="T28" fmla="*/ 128 w 131"/>
                <a:gd name="T29" fmla="*/ 47 h 90"/>
                <a:gd name="T30" fmla="*/ 130 w 131"/>
                <a:gd name="T31" fmla="*/ 40 h 90"/>
                <a:gd name="T32" fmla="*/ 131 w 131"/>
                <a:gd name="T33" fmla="*/ 32 h 90"/>
                <a:gd name="T34" fmla="*/ 131 w 131"/>
                <a:gd name="T35" fmla="*/ 22 h 90"/>
                <a:gd name="T36" fmla="*/ 129 w 131"/>
                <a:gd name="T37" fmla="*/ 13 h 90"/>
                <a:gd name="T38" fmla="*/ 129 w 131"/>
                <a:gd name="T39" fmla="*/ 13 h 90"/>
                <a:gd name="T40" fmla="*/ 128 w 131"/>
                <a:gd name="T41" fmla="*/ 11 h 90"/>
                <a:gd name="T42" fmla="*/ 127 w 131"/>
                <a:gd name="T43" fmla="*/ 10 h 90"/>
                <a:gd name="T44" fmla="*/ 126 w 131"/>
                <a:gd name="T45" fmla="*/ 7 h 90"/>
                <a:gd name="T46" fmla="*/ 123 w 131"/>
                <a:gd name="T47" fmla="*/ 4 h 90"/>
                <a:gd name="T48" fmla="*/ 120 w 131"/>
                <a:gd name="T49" fmla="*/ 3 h 90"/>
                <a:gd name="T50" fmla="*/ 116 w 131"/>
                <a:gd name="T51" fmla="*/ 0 h 90"/>
                <a:gd name="T52" fmla="*/ 113 w 131"/>
                <a:gd name="T53" fmla="*/ 0 h 90"/>
                <a:gd name="T54" fmla="*/ 113 w 131"/>
                <a:gd name="T55" fmla="*/ 1 h 90"/>
                <a:gd name="T56" fmla="*/ 114 w 131"/>
                <a:gd name="T57" fmla="*/ 5 h 90"/>
                <a:gd name="T58" fmla="*/ 116 w 131"/>
                <a:gd name="T59" fmla="*/ 12 h 90"/>
                <a:gd name="T60" fmla="*/ 117 w 131"/>
                <a:gd name="T61" fmla="*/ 19 h 90"/>
                <a:gd name="T62" fmla="*/ 117 w 131"/>
                <a:gd name="T63" fmla="*/ 29 h 90"/>
                <a:gd name="T64" fmla="*/ 116 w 131"/>
                <a:gd name="T65" fmla="*/ 40 h 90"/>
                <a:gd name="T66" fmla="*/ 114 w 131"/>
                <a:gd name="T67" fmla="*/ 52 h 90"/>
                <a:gd name="T68" fmla="*/ 108 w 131"/>
                <a:gd name="T69" fmla="*/ 63 h 90"/>
                <a:gd name="T70" fmla="*/ 108 w 131"/>
                <a:gd name="T71" fmla="*/ 63 h 90"/>
                <a:gd name="T72" fmla="*/ 108 w 131"/>
                <a:gd name="T73" fmla="*/ 64 h 90"/>
                <a:gd name="T74" fmla="*/ 107 w 131"/>
                <a:gd name="T75" fmla="*/ 64 h 90"/>
                <a:gd name="T76" fmla="*/ 106 w 131"/>
                <a:gd name="T77" fmla="*/ 66 h 90"/>
                <a:gd name="T78" fmla="*/ 105 w 131"/>
                <a:gd name="T79" fmla="*/ 67 h 90"/>
                <a:gd name="T80" fmla="*/ 102 w 131"/>
                <a:gd name="T81" fmla="*/ 68 h 90"/>
                <a:gd name="T82" fmla="*/ 100 w 131"/>
                <a:gd name="T83" fmla="*/ 69 h 90"/>
                <a:gd name="T84" fmla="*/ 98 w 131"/>
                <a:gd name="T85" fmla="*/ 70 h 90"/>
                <a:gd name="T86" fmla="*/ 95 w 131"/>
                <a:gd name="T87" fmla="*/ 70 h 90"/>
                <a:gd name="T88" fmla="*/ 92 w 131"/>
                <a:gd name="T89" fmla="*/ 71 h 90"/>
                <a:gd name="T90" fmla="*/ 89 w 131"/>
                <a:gd name="T91" fmla="*/ 73 h 90"/>
                <a:gd name="T92" fmla="*/ 85 w 131"/>
                <a:gd name="T93" fmla="*/ 73 h 90"/>
                <a:gd name="T94" fmla="*/ 81 w 131"/>
                <a:gd name="T95" fmla="*/ 73 h 90"/>
                <a:gd name="T96" fmla="*/ 78 w 131"/>
                <a:gd name="T97" fmla="*/ 73 h 90"/>
                <a:gd name="T98" fmla="*/ 73 w 131"/>
                <a:gd name="T99" fmla="*/ 73 h 90"/>
                <a:gd name="T100" fmla="*/ 68 w 131"/>
                <a:gd name="T101" fmla="*/ 71 h 90"/>
                <a:gd name="T102" fmla="*/ 68 w 131"/>
                <a:gd name="T103" fmla="*/ 83 h 90"/>
                <a:gd name="T104" fmla="*/ 3 w 131"/>
                <a:gd name="T105" fmla="*/ 76 h 90"/>
                <a:gd name="T106" fmla="*/ 1 w 131"/>
                <a:gd name="T107" fmla="*/ 68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1"/>
                <a:gd name="T163" fmla="*/ 0 h 90"/>
                <a:gd name="T164" fmla="*/ 131 w 131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1" h="90">
                  <a:moveTo>
                    <a:pt x="1" y="68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8" y="89"/>
                  </a:lnTo>
                  <a:lnTo>
                    <a:pt x="91" y="88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2" y="80"/>
                  </a:lnTo>
                  <a:lnTo>
                    <a:pt x="107" y="75"/>
                  </a:lnTo>
                  <a:lnTo>
                    <a:pt x="112" y="71"/>
                  </a:lnTo>
                  <a:lnTo>
                    <a:pt x="116" y="66"/>
                  </a:lnTo>
                  <a:lnTo>
                    <a:pt x="121" y="60"/>
                  </a:lnTo>
                  <a:lnTo>
                    <a:pt x="124" y="54"/>
                  </a:lnTo>
                  <a:lnTo>
                    <a:pt x="128" y="47"/>
                  </a:lnTo>
                  <a:lnTo>
                    <a:pt x="130" y="40"/>
                  </a:lnTo>
                  <a:lnTo>
                    <a:pt x="131" y="32"/>
                  </a:lnTo>
                  <a:lnTo>
                    <a:pt x="131" y="22"/>
                  </a:lnTo>
                  <a:lnTo>
                    <a:pt x="129" y="13"/>
                  </a:lnTo>
                  <a:lnTo>
                    <a:pt x="128" y="11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3" y="4"/>
                  </a:lnTo>
                  <a:lnTo>
                    <a:pt x="120" y="3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5"/>
                  </a:lnTo>
                  <a:lnTo>
                    <a:pt x="116" y="12"/>
                  </a:lnTo>
                  <a:lnTo>
                    <a:pt x="117" y="19"/>
                  </a:lnTo>
                  <a:lnTo>
                    <a:pt x="117" y="29"/>
                  </a:lnTo>
                  <a:lnTo>
                    <a:pt x="116" y="40"/>
                  </a:lnTo>
                  <a:lnTo>
                    <a:pt x="114" y="52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6"/>
                  </a:lnTo>
                  <a:lnTo>
                    <a:pt x="105" y="67"/>
                  </a:lnTo>
                  <a:lnTo>
                    <a:pt x="102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2" y="71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1" y="73"/>
                  </a:lnTo>
                  <a:lnTo>
                    <a:pt x="78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8" y="83"/>
                  </a:lnTo>
                  <a:lnTo>
                    <a:pt x="3" y="76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07" name="Freeform 295"/>
            <p:cNvSpPr>
              <a:spLocks noChangeArrowheads="1"/>
            </p:cNvSpPr>
            <p:nvPr/>
          </p:nvSpPr>
          <p:spPr bwMode="auto">
            <a:xfrm>
              <a:off x="1846" y="2280"/>
              <a:ext cx="97" cy="30"/>
            </a:xfrm>
            <a:custGeom>
              <a:avLst/>
              <a:gdLst>
                <a:gd name="T0" fmla="*/ 97 w 97"/>
                <a:gd name="T1" fmla="*/ 10 h 30"/>
                <a:gd name="T2" fmla="*/ 1 w 97"/>
                <a:gd name="T3" fmla="*/ 0 h 30"/>
                <a:gd name="T4" fmla="*/ 0 w 97"/>
                <a:gd name="T5" fmla="*/ 10 h 30"/>
                <a:gd name="T6" fmla="*/ 94 w 97"/>
                <a:gd name="T7" fmla="*/ 30 h 30"/>
                <a:gd name="T8" fmla="*/ 97 w 97"/>
                <a:gd name="T9" fmla="*/ 1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0"/>
                <a:gd name="T17" fmla="*/ 97 w 9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0">
                  <a:moveTo>
                    <a:pt x="97" y="10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94" y="30"/>
                  </a:lnTo>
                  <a:lnTo>
                    <a:pt x="9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08" name="Freeform 296"/>
            <p:cNvSpPr>
              <a:spLocks noChangeArrowheads="1"/>
            </p:cNvSpPr>
            <p:nvPr/>
          </p:nvSpPr>
          <p:spPr bwMode="auto">
            <a:xfrm>
              <a:off x="1894" y="2289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1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09" name="Freeform 297"/>
            <p:cNvSpPr>
              <a:spLocks noChangeArrowheads="1"/>
            </p:cNvSpPr>
            <p:nvPr/>
          </p:nvSpPr>
          <p:spPr bwMode="auto">
            <a:xfrm>
              <a:off x="1852" y="2282"/>
              <a:ext cx="28" cy="11"/>
            </a:xfrm>
            <a:custGeom>
              <a:avLst/>
              <a:gdLst>
                <a:gd name="T0" fmla="*/ 28 w 28"/>
                <a:gd name="T1" fmla="*/ 5 h 11"/>
                <a:gd name="T2" fmla="*/ 0 w 28"/>
                <a:gd name="T3" fmla="*/ 0 h 11"/>
                <a:gd name="T4" fmla="*/ 0 w 28"/>
                <a:gd name="T5" fmla="*/ 6 h 11"/>
                <a:gd name="T6" fmla="*/ 27 w 28"/>
                <a:gd name="T7" fmla="*/ 11 h 11"/>
                <a:gd name="T8" fmla="*/ 28 w 2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28" y="5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1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10" name="Freeform 298"/>
            <p:cNvSpPr>
              <a:spLocks noChangeArrowheads="1"/>
            </p:cNvSpPr>
            <p:nvPr/>
          </p:nvSpPr>
          <p:spPr bwMode="auto">
            <a:xfrm>
              <a:off x="1783" y="2293"/>
              <a:ext cx="162" cy="54"/>
            </a:xfrm>
            <a:custGeom>
              <a:avLst/>
              <a:gdLst>
                <a:gd name="T0" fmla="*/ 0 w 162"/>
                <a:gd name="T1" fmla="*/ 16 h 54"/>
                <a:gd name="T2" fmla="*/ 0 w 162"/>
                <a:gd name="T3" fmla="*/ 16 h 54"/>
                <a:gd name="T4" fmla="*/ 1 w 162"/>
                <a:gd name="T5" fmla="*/ 16 h 54"/>
                <a:gd name="T6" fmla="*/ 3 w 162"/>
                <a:gd name="T7" fmla="*/ 16 h 54"/>
                <a:gd name="T8" fmla="*/ 5 w 162"/>
                <a:gd name="T9" fmla="*/ 15 h 54"/>
                <a:gd name="T10" fmla="*/ 7 w 162"/>
                <a:gd name="T11" fmla="*/ 15 h 54"/>
                <a:gd name="T12" fmla="*/ 11 w 162"/>
                <a:gd name="T13" fmla="*/ 14 h 54"/>
                <a:gd name="T14" fmla="*/ 14 w 162"/>
                <a:gd name="T15" fmla="*/ 14 h 54"/>
                <a:gd name="T16" fmla="*/ 18 w 162"/>
                <a:gd name="T17" fmla="*/ 13 h 54"/>
                <a:gd name="T18" fmla="*/ 21 w 162"/>
                <a:gd name="T19" fmla="*/ 12 h 54"/>
                <a:gd name="T20" fmla="*/ 25 w 162"/>
                <a:gd name="T21" fmla="*/ 10 h 54"/>
                <a:gd name="T22" fmla="*/ 28 w 162"/>
                <a:gd name="T23" fmla="*/ 9 h 54"/>
                <a:gd name="T24" fmla="*/ 32 w 162"/>
                <a:gd name="T25" fmla="*/ 8 h 54"/>
                <a:gd name="T26" fmla="*/ 35 w 162"/>
                <a:gd name="T27" fmla="*/ 6 h 54"/>
                <a:gd name="T28" fmla="*/ 38 w 162"/>
                <a:gd name="T29" fmla="*/ 4 h 54"/>
                <a:gd name="T30" fmla="*/ 41 w 162"/>
                <a:gd name="T31" fmla="*/ 2 h 54"/>
                <a:gd name="T32" fmla="*/ 43 w 162"/>
                <a:gd name="T33" fmla="*/ 0 h 54"/>
                <a:gd name="T34" fmla="*/ 162 w 162"/>
                <a:gd name="T35" fmla="*/ 28 h 54"/>
                <a:gd name="T36" fmla="*/ 162 w 162"/>
                <a:gd name="T37" fmla="*/ 28 h 54"/>
                <a:gd name="T38" fmla="*/ 161 w 162"/>
                <a:gd name="T39" fmla="*/ 28 h 54"/>
                <a:gd name="T40" fmla="*/ 160 w 162"/>
                <a:gd name="T41" fmla="*/ 29 h 54"/>
                <a:gd name="T42" fmla="*/ 159 w 162"/>
                <a:gd name="T43" fmla="*/ 30 h 54"/>
                <a:gd name="T44" fmla="*/ 158 w 162"/>
                <a:gd name="T45" fmla="*/ 33 h 54"/>
                <a:gd name="T46" fmla="*/ 155 w 162"/>
                <a:gd name="T47" fmla="*/ 34 h 54"/>
                <a:gd name="T48" fmla="*/ 153 w 162"/>
                <a:gd name="T49" fmla="*/ 36 h 54"/>
                <a:gd name="T50" fmla="*/ 151 w 162"/>
                <a:gd name="T51" fmla="*/ 38 h 54"/>
                <a:gd name="T52" fmla="*/ 147 w 162"/>
                <a:gd name="T53" fmla="*/ 41 h 54"/>
                <a:gd name="T54" fmla="*/ 145 w 162"/>
                <a:gd name="T55" fmla="*/ 43 h 54"/>
                <a:gd name="T56" fmla="*/ 141 w 162"/>
                <a:gd name="T57" fmla="*/ 45 h 54"/>
                <a:gd name="T58" fmla="*/ 138 w 162"/>
                <a:gd name="T59" fmla="*/ 48 h 54"/>
                <a:gd name="T60" fmla="*/ 136 w 162"/>
                <a:gd name="T61" fmla="*/ 49 h 54"/>
                <a:gd name="T62" fmla="*/ 132 w 162"/>
                <a:gd name="T63" fmla="*/ 51 h 54"/>
                <a:gd name="T64" fmla="*/ 129 w 162"/>
                <a:gd name="T65" fmla="*/ 52 h 54"/>
                <a:gd name="T66" fmla="*/ 126 w 162"/>
                <a:gd name="T67" fmla="*/ 54 h 54"/>
                <a:gd name="T68" fmla="*/ 0 w 162"/>
                <a:gd name="T69" fmla="*/ 16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2" y="8"/>
                  </a:lnTo>
                  <a:lnTo>
                    <a:pt x="35" y="6"/>
                  </a:lnTo>
                  <a:lnTo>
                    <a:pt x="38" y="4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60" y="29"/>
                  </a:lnTo>
                  <a:lnTo>
                    <a:pt x="159" y="30"/>
                  </a:lnTo>
                  <a:lnTo>
                    <a:pt x="158" y="33"/>
                  </a:lnTo>
                  <a:lnTo>
                    <a:pt x="155" y="34"/>
                  </a:lnTo>
                  <a:lnTo>
                    <a:pt x="153" y="36"/>
                  </a:lnTo>
                  <a:lnTo>
                    <a:pt x="151" y="38"/>
                  </a:lnTo>
                  <a:lnTo>
                    <a:pt x="147" y="41"/>
                  </a:lnTo>
                  <a:lnTo>
                    <a:pt x="145" y="43"/>
                  </a:lnTo>
                  <a:lnTo>
                    <a:pt x="141" y="45"/>
                  </a:lnTo>
                  <a:lnTo>
                    <a:pt x="138" y="48"/>
                  </a:lnTo>
                  <a:lnTo>
                    <a:pt x="136" y="49"/>
                  </a:lnTo>
                  <a:lnTo>
                    <a:pt x="132" y="51"/>
                  </a:lnTo>
                  <a:lnTo>
                    <a:pt x="129" y="52"/>
                  </a:lnTo>
                  <a:lnTo>
                    <a:pt x="126" y="5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11" name="Freeform 299"/>
            <p:cNvSpPr>
              <a:spLocks noChangeArrowheads="1"/>
            </p:cNvSpPr>
            <p:nvPr/>
          </p:nvSpPr>
          <p:spPr bwMode="auto">
            <a:xfrm>
              <a:off x="1945" y="2287"/>
              <a:ext cx="58" cy="26"/>
            </a:xfrm>
            <a:custGeom>
              <a:avLst/>
              <a:gdLst>
                <a:gd name="T0" fmla="*/ 6 w 58"/>
                <a:gd name="T1" fmla="*/ 26 h 26"/>
                <a:gd name="T2" fmla="*/ 58 w 58"/>
                <a:gd name="T3" fmla="*/ 10 h 26"/>
                <a:gd name="T4" fmla="*/ 26 w 58"/>
                <a:gd name="T5" fmla="*/ 0 h 26"/>
                <a:gd name="T6" fmla="*/ 0 w 58"/>
                <a:gd name="T7" fmla="*/ 3 h 26"/>
                <a:gd name="T8" fmla="*/ 0 w 58"/>
                <a:gd name="T9" fmla="*/ 25 h 26"/>
                <a:gd name="T10" fmla="*/ 6 w 58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26"/>
                <a:gd name="T20" fmla="*/ 58 w 5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26">
                  <a:moveTo>
                    <a:pt x="6" y="26"/>
                  </a:moveTo>
                  <a:lnTo>
                    <a:pt x="58" y="1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12" name="Freeform 300"/>
            <p:cNvSpPr>
              <a:spLocks noChangeArrowheads="1"/>
            </p:cNvSpPr>
            <p:nvPr/>
          </p:nvSpPr>
          <p:spPr bwMode="auto">
            <a:xfrm>
              <a:off x="1795" y="2176"/>
              <a:ext cx="31" cy="124"/>
            </a:xfrm>
            <a:custGeom>
              <a:avLst/>
              <a:gdLst>
                <a:gd name="T0" fmla="*/ 31 w 31"/>
                <a:gd name="T1" fmla="*/ 3 h 124"/>
                <a:gd name="T2" fmla="*/ 31 w 31"/>
                <a:gd name="T3" fmla="*/ 2 h 124"/>
                <a:gd name="T4" fmla="*/ 30 w 31"/>
                <a:gd name="T5" fmla="*/ 2 h 124"/>
                <a:gd name="T6" fmla="*/ 30 w 31"/>
                <a:gd name="T7" fmla="*/ 2 h 124"/>
                <a:gd name="T8" fmla="*/ 29 w 31"/>
                <a:gd name="T9" fmla="*/ 2 h 124"/>
                <a:gd name="T10" fmla="*/ 27 w 31"/>
                <a:gd name="T11" fmla="*/ 1 h 124"/>
                <a:gd name="T12" fmla="*/ 26 w 31"/>
                <a:gd name="T13" fmla="*/ 1 h 124"/>
                <a:gd name="T14" fmla="*/ 23 w 31"/>
                <a:gd name="T15" fmla="*/ 0 h 124"/>
                <a:gd name="T16" fmla="*/ 22 w 31"/>
                <a:gd name="T17" fmla="*/ 0 h 124"/>
                <a:gd name="T18" fmla="*/ 20 w 31"/>
                <a:gd name="T19" fmla="*/ 0 h 124"/>
                <a:gd name="T20" fmla="*/ 17 w 31"/>
                <a:gd name="T21" fmla="*/ 0 h 124"/>
                <a:gd name="T22" fmla="*/ 14 w 31"/>
                <a:gd name="T23" fmla="*/ 0 h 124"/>
                <a:gd name="T24" fmla="*/ 12 w 31"/>
                <a:gd name="T25" fmla="*/ 1 h 124"/>
                <a:gd name="T26" fmla="*/ 9 w 31"/>
                <a:gd name="T27" fmla="*/ 1 h 124"/>
                <a:gd name="T28" fmla="*/ 6 w 31"/>
                <a:gd name="T29" fmla="*/ 2 h 124"/>
                <a:gd name="T30" fmla="*/ 3 w 31"/>
                <a:gd name="T31" fmla="*/ 3 h 124"/>
                <a:gd name="T32" fmla="*/ 0 w 31"/>
                <a:gd name="T33" fmla="*/ 6 h 124"/>
                <a:gd name="T34" fmla="*/ 0 w 31"/>
                <a:gd name="T35" fmla="*/ 124 h 124"/>
                <a:gd name="T36" fmla="*/ 1 w 31"/>
                <a:gd name="T37" fmla="*/ 124 h 124"/>
                <a:gd name="T38" fmla="*/ 1 w 31"/>
                <a:gd name="T39" fmla="*/ 124 h 124"/>
                <a:gd name="T40" fmla="*/ 2 w 31"/>
                <a:gd name="T41" fmla="*/ 124 h 124"/>
                <a:gd name="T42" fmla="*/ 3 w 31"/>
                <a:gd name="T43" fmla="*/ 124 h 124"/>
                <a:gd name="T44" fmla="*/ 5 w 31"/>
                <a:gd name="T45" fmla="*/ 123 h 124"/>
                <a:gd name="T46" fmla="*/ 7 w 31"/>
                <a:gd name="T47" fmla="*/ 123 h 124"/>
                <a:gd name="T48" fmla="*/ 8 w 31"/>
                <a:gd name="T49" fmla="*/ 123 h 124"/>
                <a:gd name="T50" fmla="*/ 10 w 31"/>
                <a:gd name="T51" fmla="*/ 121 h 124"/>
                <a:gd name="T52" fmla="*/ 13 w 31"/>
                <a:gd name="T53" fmla="*/ 121 h 124"/>
                <a:gd name="T54" fmla="*/ 15 w 31"/>
                <a:gd name="T55" fmla="*/ 120 h 124"/>
                <a:gd name="T56" fmla="*/ 17 w 31"/>
                <a:gd name="T57" fmla="*/ 119 h 124"/>
                <a:gd name="T58" fmla="*/ 21 w 31"/>
                <a:gd name="T59" fmla="*/ 118 h 124"/>
                <a:gd name="T60" fmla="*/ 23 w 31"/>
                <a:gd name="T61" fmla="*/ 117 h 124"/>
                <a:gd name="T62" fmla="*/ 26 w 31"/>
                <a:gd name="T63" fmla="*/ 116 h 124"/>
                <a:gd name="T64" fmla="*/ 29 w 31"/>
                <a:gd name="T65" fmla="*/ 113 h 124"/>
                <a:gd name="T66" fmla="*/ 31 w 31"/>
                <a:gd name="T67" fmla="*/ 112 h 124"/>
                <a:gd name="T68" fmla="*/ 31 w 31"/>
                <a:gd name="T69" fmla="*/ 3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"/>
                <a:gd name="T106" fmla="*/ 0 h 124"/>
                <a:gd name="T107" fmla="*/ 31 w 31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" h="124">
                  <a:moveTo>
                    <a:pt x="31" y="3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0" y="121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21" y="118"/>
                  </a:lnTo>
                  <a:lnTo>
                    <a:pt x="23" y="117"/>
                  </a:lnTo>
                  <a:lnTo>
                    <a:pt x="26" y="116"/>
                  </a:lnTo>
                  <a:lnTo>
                    <a:pt x="29" y="113"/>
                  </a:lnTo>
                  <a:lnTo>
                    <a:pt x="31" y="112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13" name="Freeform 301"/>
            <p:cNvSpPr>
              <a:spLocks noChangeArrowheads="1"/>
            </p:cNvSpPr>
            <p:nvPr/>
          </p:nvSpPr>
          <p:spPr bwMode="auto">
            <a:xfrm>
              <a:off x="1796" y="2177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2 h 104"/>
                <a:gd name="T8" fmla="*/ 25 w 27"/>
                <a:gd name="T9" fmla="*/ 1 h 104"/>
                <a:gd name="T10" fmla="*/ 23 w 27"/>
                <a:gd name="T11" fmla="*/ 1 h 104"/>
                <a:gd name="T12" fmla="*/ 22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6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9 w 27"/>
                <a:gd name="T25" fmla="*/ 0 h 104"/>
                <a:gd name="T26" fmla="*/ 8 w 27"/>
                <a:gd name="T27" fmla="*/ 1 h 104"/>
                <a:gd name="T28" fmla="*/ 5 w 27"/>
                <a:gd name="T29" fmla="*/ 2 h 104"/>
                <a:gd name="T30" fmla="*/ 2 w 27"/>
                <a:gd name="T31" fmla="*/ 4 h 104"/>
                <a:gd name="T32" fmla="*/ 0 w 27"/>
                <a:gd name="T33" fmla="*/ 5 h 104"/>
                <a:gd name="T34" fmla="*/ 0 w 27"/>
                <a:gd name="T35" fmla="*/ 104 h 104"/>
                <a:gd name="T36" fmla="*/ 0 w 27"/>
                <a:gd name="T37" fmla="*/ 104 h 104"/>
                <a:gd name="T38" fmla="*/ 1 w 27"/>
                <a:gd name="T39" fmla="*/ 104 h 104"/>
                <a:gd name="T40" fmla="*/ 1 w 27"/>
                <a:gd name="T41" fmla="*/ 104 h 104"/>
                <a:gd name="T42" fmla="*/ 2 w 27"/>
                <a:gd name="T43" fmla="*/ 104 h 104"/>
                <a:gd name="T44" fmla="*/ 4 w 27"/>
                <a:gd name="T45" fmla="*/ 104 h 104"/>
                <a:gd name="T46" fmla="*/ 6 w 27"/>
                <a:gd name="T47" fmla="*/ 104 h 104"/>
                <a:gd name="T48" fmla="*/ 7 w 27"/>
                <a:gd name="T49" fmla="*/ 103 h 104"/>
                <a:gd name="T50" fmla="*/ 9 w 27"/>
                <a:gd name="T51" fmla="*/ 103 h 104"/>
                <a:gd name="T52" fmla="*/ 11 w 27"/>
                <a:gd name="T53" fmla="*/ 102 h 104"/>
                <a:gd name="T54" fmla="*/ 13 w 27"/>
                <a:gd name="T55" fmla="*/ 102 h 104"/>
                <a:gd name="T56" fmla="*/ 15 w 27"/>
                <a:gd name="T57" fmla="*/ 101 h 104"/>
                <a:gd name="T58" fmla="*/ 18 w 27"/>
                <a:gd name="T59" fmla="*/ 99 h 104"/>
                <a:gd name="T60" fmla="*/ 20 w 27"/>
                <a:gd name="T61" fmla="*/ 98 h 104"/>
                <a:gd name="T62" fmla="*/ 22 w 27"/>
                <a:gd name="T63" fmla="*/ 97 h 104"/>
                <a:gd name="T64" fmla="*/ 25 w 27"/>
                <a:gd name="T65" fmla="*/ 96 h 104"/>
                <a:gd name="T66" fmla="*/ 27 w 27"/>
                <a:gd name="T67" fmla="*/ 94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2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1" y="102"/>
                  </a:lnTo>
                  <a:lnTo>
                    <a:pt x="13" y="102"/>
                  </a:lnTo>
                  <a:lnTo>
                    <a:pt x="15" y="101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2" y="97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14" name="Freeform 302"/>
            <p:cNvSpPr>
              <a:spLocks noChangeArrowheads="1"/>
            </p:cNvSpPr>
            <p:nvPr/>
          </p:nvSpPr>
          <p:spPr bwMode="auto">
            <a:xfrm>
              <a:off x="1797" y="2178"/>
              <a:ext cx="22" cy="84"/>
            </a:xfrm>
            <a:custGeom>
              <a:avLst/>
              <a:gdLst>
                <a:gd name="T0" fmla="*/ 22 w 22"/>
                <a:gd name="T1" fmla="*/ 3 h 84"/>
                <a:gd name="T2" fmla="*/ 22 w 22"/>
                <a:gd name="T3" fmla="*/ 3 h 84"/>
                <a:gd name="T4" fmla="*/ 21 w 22"/>
                <a:gd name="T5" fmla="*/ 1 h 84"/>
                <a:gd name="T6" fmla="*/ 21 w 22"/>
                <a:gd name="T7" fmla="*/ 1 h 84"/>
                <a:gd name="T8" fmla="*/ 20 w 22"/>
                <a:gd name="T9" fmla="*/ 1 h 84"/>
                <a:gd name="T10" fmla="*/ 19 w 22"/>
                <a:gd name="T11" fmla="*/ 1 h 84"/>
                <a:gd name="T12" fmla="*/ 18 w 22"/>
                <a:gd name="T13" fmla="*/ 0 h 84"/>
                <a:gd name="T14" fmla="*/ 17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2 w 22"/>
                <a:gd name="T21" fmla="*/ 0 h 84"/>
                <a:gd name="T22" fmla="*/ 10 w 22"/>
                <a:gd name="T23" fmla="*/ 0 h 84"/>
                <a:gd name="T24" fmla="*/ 8 w 22"/>
                <a:gd name="T25" fmla="*/ 0 h 84"/>
                <a:gd name="T26" fmla="*/ 6 w 22"/>
                <a:gd name="T27" fmla="*/ 1 h 84"/>
                <a:gd name="T28" fmla="*/ 4 w 22"/>
                <a:gd name="T29" fmla="*/ 1 h 84"/>
                <a:gd name="T30" fmla="*/ 3 w 22"/>
                <a:gd name="T31" fmla="*/ 3 h 84"/>
                <a:gd name="T32" fmla="*/ 0 w 22"/>
                <a:gd name="T33" fmla="*/ 4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3 w 22"/>
                <a:gd name="T43" fmla="*/ 84 h 84"/>
                <a:gd name="T44" fmla="*/ 4 w 22"/>
                <a:gd name="T45" fmla="*/ 84 h 84"/>
                <a:gd name="T46" fmla="*/ 5 w 22"/>
                <a:gd name="T47" fmla="*/ 84 h 84"/>
                <a:gd name="T48" fmla="*/ 6 w 22"/>
                <a:gd name="T49" fmla="*/ 84 h 84"/>
                <a:gd name="T50" fmla="*/ 7 w 22"/>
                <a:gd name="T51" fmla="*/ 83 h 84"/>
                <a:gd name="T52" fmla="*/ 10 w 22"/>
                <a:gd name="T53" fmla="*/ 83 h 84"/>
                <a:gd name="T54" fmla="*/ 11 w 22"/>
                <a:gd name="T55" fmla="*/ 82 h 84"/>
                <a:gd name="T56" fmla="*/ 13 w 22"/>
                <a:gd name="T57" fmla="*/ 82 h 84"/>
                <a:gd name="T58" fmla="*/ 14 w 22"/>
                <a:gd name="T59" fmla="*/ 81 h 84"/>
                <a:gd name="T60" fmla="*/ 17 w 22"/>
                <a:gd name="T61" fmla="*/ 80 h 84"/>
                <a:gd name="T62" fmla="*/ 19 w 22"/>
                <a:gd name="T63" fmla="*/ 79 h 84"/>
                <a:gd name="T64" fmla="*/ 20 w 22"/>
                <a:gd name="T65" fmla="*/ 77 h 84"/>
                <a:gd name="T66" fmla="*/ 22 w 22"/>
                <a:gd name="T67" fmla="*/ 76 h 84"/>
                <a:gd name="T68" fmla="*/ 22 w 22"/>
                <a:gd name="T69" fmla="*/ 3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3"/>
                  </a:moveTo>
                  <a:lnTo>
                    <a:pt x="22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7" y="83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4" y="81"/>
                  </a:lnTo>
                  <a:lnTo>
                    <a:pt x="17" y="80"/>
                  </a:lnTo>
                  <a:lnTo>
                    <a:pt x="19" y="79"/>
                  </a:lnTo>
                  <a:lnTo>
                    <a:pt x="20" y="77"/>
                  </a:lnTo>
                  <a:lnTo>
                    <a:pt x="22" y="7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15" name="Freeform 303"/>
            <p:cNvSpPr>
              <a:spLocks noChangeArrowheads="1"/>
            </p:cNvSpPr>
            <p:nvPr/>
          </p:nvSpPr>
          <p:spPr bwMode="auto">
            <a:xfrm>
              <a:off x="1798" y="2179"/>
              <a:ext cx="18" cy="66"/>
            </a:xfrm>
            <a:custGeom>
              <a:avLst/>
              <a:gdLst>
                <a:gd name="T0" fmla="*/ 18 w 18"/>
                <a:gd name="T1" fmla="*/ 2 h 66"/>
                <a:gd name="T2" fmla="*/ 18 w 18"/>
                <a:gd name="T3" fmla="*/ 2 h 66"/>
                <a:gd name="T4" fmla="*/ 17 w 18"/>
                <a:gd name="T5" fmla="*/ 2 h 66"/>
                <a:gd name="T6" fmla="*/ 14 w 18"/>
                <a:gd name="T7" fmla="*/ 0 h 66"/>
                <a:gd name="T8" fmla="*/ 12 w 18"/>
                <a:gd name="T9" fmla="*/ 0 h 66"/>
                <a:gd name="T10" fmla="*/ 10 w 18"/>
                <a:gd name="T11" fmla="*/ 0 h 66"/>
                <a:gd name="T12" fmla="*/ 6 w 18"/>
                <a:gd name="T13" fmla="*/ 0 h 66"/>
                <a:gd name="T14" fmla="*/ 3 w 18"/>
                <a:gd name="T15" fmla="*/ 2 h 66"/>
                <a:gd name="T16" fmla="*/ 0 w 18"/>
                <a:gd name="T17" fmla="*/ 3 h 66"/>
                <a:gd name="T18" fmla="*/ 0 w 18"/>
                <a:gd name="T19" fmla="*/ 66 h 66"/>
                <a:gd name="T20" fmla="*/ 0 w 18"/>
                <a:gd name="T21" fmla="*/ 66 h 66"/>
                <a:gd name="T22" fmla="*/ 2 w 18"/>
                <a:gd name="T23" fmla="*/ 66 h 66"/>
                <a:gd name="T24" fmla="*/ 4 w 18"/>
                <a:gd name="T25" fmla="*/ 65 h 66"/>
                <a:gd name="T26" fmla="*/ 6 w 18"/>
                <a:gd name="T27" fmla="*/ 65 h 66"/>
                <a:gd name="T28" fmla="*/ 9 w 18"/>
                <a:gd name="T29" fmla="*/ 64 h 66"/>
                <a:gd name="T30" fmla="*/ 12 w 18"/>
                <a:gd name="T31" fmla="*/ 62 h 66"/>
                <a:gd name="T32" fmla="*/ 14 w 18"/>
                <a:gd name="T33" fmla="*/ 61 h 66"/>
                <a:gd name="T34" fmla="*/ 18 w 18"/>
                <a:gd name="T35" fmla="*/ 59 h 66"/>
                <a:gd name="T36" fmla="*/ 18 w 18"/>
                <a:gd name="T37" fmla="*/ 2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66"/>
                <a:gd name="T59" fmla="*/ 18 w 18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66">
                  <a:moveTo>
                    <a:pt x="18" y="2"/>
                  </a:moveTo>
                  <a:lnTo>
                    <a:pt x="18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2" y="62"/>
                  </a:lnTo>
                  <a:lnTo>
                    <a:pt x="14" y="61"/>
                  </a:lnTo>
                  <a:lnTo>
                    <a:pt x="18" y="59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16" name="Freeform 304"/>
            <p:cNvSpPr>
              <a:spLocks noChangeArrowheads="1"/>
            </p:cNvSpPr>
            <p:nvPr/>
          </p:nvSpPr>
          <p:spPr bwMode="auto">
            <a:xfrm>
              <a:off x="1798" y="2181"/>
              <a:ext cx="14" cy="45"/>
            </a:xfrm>
            <a:custGeom>
              <a:avLst/>
              <a:gdLst>
                <a:gd name="T0" fmla="*/ 14 w 14"/>
                <a:gd name="T1" fmla="*/ 1 h 45"/>
                <a:gd name="T2" fmla="*/ 14 w 14"/>
                <a:gd name="T3" fmla="*/ 0 h 45"/>
                <a:gd name="T4" fmla="*/ 13 w 14"/>
                <a:gd name="T5" fmla="*/ 0 h 45"/>
                <a:gd name="T6" fmla="*/ 12 w 14"/>
                <a:gd name="T7" fmla="*/ 0 h 45"/>
                <a:gd name="T8" fmla="*/ 10 w 14"/>
                <a:gd name="T9" fmla="*/ 0 h 45"/>
                <a:gd name="T10" fmla="*/ 9 w 14"/>
                <a:gd name="T11" fmla="*/ 0 h 45"/>
                <a:gd name="T12" fmla="*/ 6 w 14"/>
                <a:gd name="T13" fmla="*/ 0 h 45"/>
                <a:gd name="T14" fmla="*/ 3 w 14"/>
                <a:gd name="T15" fmla="*/ 0 h 45"/>
                <a:gd name="T16" fmla="*/ 0 w 14"/>
                <a:gd name="T17" fmla="*/ 2 h 45"/>
                <a:gd name="T18" fmla="*/ 0 w 14"/>
                <a:gd name="T19" fmla="*/ 45 h 45"/>
                <a:gd name="T20" fmla="*/ 2 w 14"/>
                <a:gd name="T21" fmla="*/ 45 h 45"/>
                <a:gd name="T22" fmla="*/ 2 w 14"/>
                <a:gd name="T23" fmla="*/ 45 h 45"/>
                <a:gd name="T24" fmla="*/ 4 w 14"/>
                <a:gd name="T25" fmla="*/ 45 h 45"/>
                <a:gd name="T26" fmla="*/ 5 w 14"/>
                <a:gd name="T27" fmla="*/ 44 h 45"/>
                <a:gd name="T28" fmla="*/ 7 w 14"/>
                <a:gd name="T29" fmla="*/ 44 h 45"/>
                <a:gd name="T30" fmla="*/ 10 w 14"/>
                <a:gd name="T31" fmla="*/ 43 h 45"/>
                <a:gd name="T32" fmla="*/ 12 w 14"/>
                <a:gd name="T33" fmla="*/ 42 h 45"/>
                <a:gd name="T34" fmla="*/ 14 w 14"/>
                <a:gd name="T35" fmla="*/ 41 h 45"/>
                <a:gd name="T36" fmla="*/ 14 w 14"/>
                <a:gd name="T37" fmla="*/ 1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5"/>
                <a:gd name="T59" fmla="*/ 14 w 14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5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10" y="43"/>
                  </a:lnTo>
                  <a:lnTo>
                    <a:pt x="12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17" name="Freeform 305"/>
            <p:cNvSpPr>
              <a:spLocks noChangeArrowheads="1"/>
            </p:cNvSpPr>
            <p:nvPr/>
          </p:nvSpPr>
          <p:spPr bwMode="auto">
            <a:xfrm>
              <a:off x="1800" y="2181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5 w 9"/>
                <a:gd name="T9" fmla="*/ 0 h 27"/>
                <a:gd name="T10" fmla="*/ 4 w 9"/>
                <a:gd name="T11" fmla="*/ 0 h 27"/>
                <a:gd name="T12" fmla="*/ 3 w 9"/>
                <a:gd name="T13" fmla="*/ 1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4 w 9"/>
                <a:gd name="T29" fmla="*/ 27 h 27"/>
                <a:gd name="T30" fmla="*/ 5 w 9"/>
                <a:gd name="T31" fmla="*/ 25 h 27"/>
                <a:gd name="T32" fmla="*/ 8 w 9"/>
                <a:gd name="T33" fmla="*/ 24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18" name="Freeform 306"/>
            <p:cNvSpPr>
              <a:spLocks noChangeArrowheads="1"/>
            </p:cNvSpPr>
            <p:nvPr/>
          </p:nvSpPr>
          <p:spPr bwMode="auto">
            <a:xfrm>
              <a:off x="1910" y="2258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9 w 14"/>
                <a:gd name="T3" fmla="*/ 14 h 14"/>
                <a:gd name="T4" fmla="*/ 10 w 14"/>
                <a:gd name="T5" fmla="*/ 13 h 14"/>
                <a:gd name="T6" fmla="*/ 11 w 14"/>
                <a:gd name="T7" fmla="*/ 13 h 14"/>
                <a:gd name="T8" fmla="*/ 12 w 14"/>
                <a:gd name="T9" fmla="*/ 11 h 14"/>
                <a:gd name="T10" fmla="*/ 13 w 14"/>
                <a:gd name="T11" fmla="*/ 10 h 14"/>
                <a:gd name="T12" fmla="*/ 13 w 14"/>
                <a:gd name="T13" fmla="*/ 9 h 14"/>
                <a:gd name="T14" fmla="*/ 14 w 14"/>
                <a:gd name="T15" fmla="*/ 8 h 14"/>
                <a:gd name="T16" fmla="*/ 14 w 14"/>
                <a:gd name="T17" fmla="*/ 7 h 14"/>
                <a:gd name="T18" fmla="*/ 14 w 14"/>
                <a:gd name="T19" fmla="*/ 6 h 14"/>
                <a:gd name="T20" fmla="*/ 13 w 14"/>
                <a:gd name="T21" fmla="*/ 4 h 14"/>
                <a:gd name="T22" fmla="*/ 13 w 14"/>
                <a:gd name="T23" fmla="*/ 3 h 14"/>
                <a:gd name="T24" fmla="*/ 12 w 14"/>
                <a:gd name="T25" fmla="*/ 2 h 14"/>
                <a:gd name="T26" fmla="*/ 11 w 14"/>
                <a:gd name="T27" fmla="*/ 1 h 14"/>
                <a:gd name="T28" fmla="*/ 10 w 14"/>
                <a:gd name="T29" fmla="*/ 0 h 14"/>
                <a:gd name="T30" fmla="*/ 9 w 14"/>
                <a:gd name="T31" fmla="*/ 0 h 14"/>
                <a:gd name="T32" fmla="*/ 7 w 14"/>
                <a:gd name="T33" fmla="*/ 0 h 14"/>
                <a:gd name="T34" fmla="*/ 6 w 14"/>
                <a:gd name="T35" fmla="*/ 0 h 14"/>
                <a:gd name="T36" fmla="*/ 5 w 14"/>
                <a:gd name="T37" fmla="*/ 0 h 14"/>
                <a:gd name="T38" fmla="*/ 4 w 14"/>
                <a:gd name="T39" fmla="*/ 1 h 14"/>
                <a:gd name="T40" fmla="*/ 3 w 14"/>
                <a:gd name="T41" fmla="*/ 2 h 14"/>
                <a:gd name="T42" fmla="*/ 2 w 14"/>
                <a:gd name="T43" fmla="*/ 3 h 14"/>
                <a:gd name="T44" fmla="*/ 2 w 14"/>
                <a:gd name="T45" fmla="*/ 4 h 14"/>
                <a:gd name="T46" fmla="*/ 0 w 14"/>
                <a:gd name="T47" fmla="*/ 6 h 14"/>
                <a:gd name="T48" fmla="*/ 0 w 14"/>
                <a:gd name="T49" fmla="*/ 7 h 14"/>
                <a:gd name="T50" fmla="*/ 0 w 14"/>
                <a:gd name="T51" fmla="*/ 8 h 14"/>
                <a:gd name="T52" fmla="*/ 2 w 14"/>
                <a:gd name="T53" fmla="*/ 9 h 14"/>
                <a:gd name="T54" fmla="*/ 2 w 14"/>
                <a:gd name="T55" fmla="*/ 10 h 14"/>
                <a:gd name="T56" fmla="*/ 3 w 14"/>
                <a:gd name="T57" fmla="*/ 11 h 14"/>
                <a:gd name="T58" fmla="*/ 4 w 14"/>
                <a:gd name="T59" fmla="*/ 13 h 14"/>
                <a:gd name="T60" fmla="*/ 5 w 14"/>
                <a:gd name="T61" fmla="*/ 13 h 14"/>
                <a:gd name="T62" fmla="*/ 6 w 14"/>
                <a:gd name="T63" fmla="*/ 14 h 14"/>
                <a:gd name="T64" fmla="*/ 7 w 14"/>
                <a:gd name="T65" fmla="*/ 14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9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19" name="Freeform 307"/>
            <p:cNvSpPr>
              <a:spLocks noChangeArrowheads="1"/>
            </p:cNvSpPr>
            <p:nvPr/>
          </p:nvSpPr>
          <p:spPr bwMode="auto">
            <a:xfrm>
              <a:off x="1870" y="2258"/>
              <a:ext cx="7" cy="7"/>
            </a:xfrm>
            <a:custGeom>
              <a:avLst/>
              <a:gdLst>
                <a:gd name="T0" fmla="*/ 3 w 7"/>
                <a:gd name="T1" fmla="*/ 7 h 7"/>
                <a:gd name="T2" fmla="*/ 4 w 7"/>
                <a:gd name="T3" fmla="*/ 7 h 7"/>
                <a:gd name="T4" fmla="*/ 5 w 7"/>
                <a:gd name="T5" fmla="*/ 6 h 7"/>
                <a:gd name="T6" fmla="*/ 5 w 7"/>
                <a:gd name="T7" fmla="*/ 4 h 7"/>
                <a:gd name="T8" fmla="*/ 7 w 7"/>
                <a:gd name="T9" fmla="*/ 3 h 7"/>
                <a:gd name="T10" fmla="*/ 5 w 7"/>
                <a:gd name="T11" fmla="*/ 2 h 7"/>
                <a:gd name="T12" fmla="*/ 5 w 7"/>
                <a:gd name="T13" fmla="*/ 1 h 7"/>
                <a:gd name="T14" fmla="*/ 4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2 h 7"/>
                <a:gd name="T24" fmla="*/ 0 w 7"/>
                <a:gd name="T25" fmla="*/ 3 h 7"/>
                <a:gd name="T26" fmla="*/ 0 w 7"/>
                <a:gd name="T27" fmla="*/ 4 h 7"/>
                <a:gd name="T28" fmla="*/ 1 w 7"/>
                <a:gd name="T29" fmla="*/ 6 h 7"/>
                <a:gd name="T30" fmla="*/ 2 w 7"/>
                <a:gd name="T31" fmla="*/ 7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20" name="Freeform 308"/>
            <p:cNvSpPr>
              <a:spLocks noChangeArrowheads="1"/>
            </p:cNvSpPr>
            <p:nvPr/>
          </p:nvSpPr>
          <p:spPr bwMode="auto">
            <a:xfrm>
              <a:off x="1881" y="2258"/>
              <a:ext cx="6" cy="7"/>
            </a:xfrm>
            <a:custGeom>
              <a:avLst/>
              <a:gdLst>
                <a:gd name="T0" fmla="*/ 4 w 6"/>
                <a:gd name="T1" fmla="*/ 7 h 7"/>
                <a:gd name="T2" fmla="*/ 5 w 6"/>
                <a:gd name="T3" fmla="*/ 7 h 7"/>
                <a:gd name="T4" fmla="*/ 6 w 6"/>
                <a:gd name="T5" fmla="*/ 7 h 7"/>
                <a:gd name="T6" fmla="*/ 6 w 6"/>
                <a:gd name="T7" fmla="*/ 6 h 7"/>
                <a:gd name="T8" fmla="*/ 6 w 6"/>
                <a:gd name="T9" fmla="*/ 3 h 7"/>
                <a:gd name="T10" fmla="*/ 6 w 6"/>
                <a:gd name="T11" fmla="*/ 2 h 7"/>
                <a:gd name="T12" fmla="*/ 6 w 6"/>
                <a:gd name="T13" fmla="*/ 1 h 7"/>
                <a:gd name="T14" fmla="*/ 5 w 6"/>
                <a:gd name="T15" fmla="*/ 1 h 7"/>
                <a:gd name="T16" fmla="*/ 4 w 6"/>
                <a:gd name="T17" fmla="*/ 0 h 7"/>
                <a:gd name="T18" fmla="*/ 3 w 6"/>
                <a:gd name="T19" fmla="*/ 1 h 7"/>
                <a:gd name="T20" fmla="*/ 1 w 6"/>
                <a:gd name="T21" fmla="*/ 1 h 7"/>
                <a:gd name="T22" fmla="*/ 0 w 6"/>
                <a:gd name="T23" fmla="*/ 2 h 7"/>
                <a:gd name="T24" fmla="*/ 0 w 6"/>
                <a:gd name="T25" fmla="*/ 3 h 7"/>
                <a:gd name="T26" fmla="*/ 0 w 6"/>
                <a:gd name="T27" fmla="*/ 6 h 7"/>
                <a:gd name="T28" fmla="*/ 1 w 6"/>
                <a:gd name="T29" fmla="*/ 7 h 7"/>
                <a:gd name="T30" fmla="*/ 3 w 6"/>
                <a:gd name="T31" fmla="*/ 7 h 7"/>
                <a:gd name="T32" fmla="*/ 4 w 6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7"/>
                <a:gd name="T53" fmla="*/ 6 w 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21" name="Freeform 309"/>
            <p:cNvSpPr>
              <a:spLocks noChangeArrowheads="1"/>
            </p:cNvSpPr>
            <p:nvPr/>
          </p:nvSpPr>
          <p:spPr bwMode="auto">
            <a:xfrm>
              <a:off x="1836" y="2165"/>
              <a:ext cx="18" cy="93"/>
            </a:xfrm>
            <a:custGeom>
              <a:avLst/>
              <a:gdLst>
                <a:gd name="T0" fmla="*/ 6 w 18"/>
                <a:gd name="T1" fmla="*/ 2 h 93"/>
                <a:gd name="T2" fmla="*/ 6 w 18"/>
                <a:gd name="T3" fmla="*/ 4 h 93"/>
                <a:gd name="T4" fmla="*/ 3 w 18"/>
                <a:gd name="T5" fmla="*/ 9 h 93"/>
                <a:gd name="T6" fmla="*/ 2 w 18"/>
                <a:gd name="T7" fmla="*/ 17 h 93"/>
                <a:gd name="T8" fmla="*/ 1 w 18"/>
                <a:gd name="T9" fmla="*/ 29 h 93"/>
                <a:gd name="T10" fmla="*/ 0 w 18"/>
                <a:gd name="T11" fmla="*/ 41 h 93"/>
                <a:gd name="T12" fmla="*/ 0 w 18"/>
                <a:gd name="T13" fmla="*/ 58 h 93"/>
                <a:gd name="T14" fmla="*/ 1 w 18"/>
                <a:gd name="T15" fmla="*/ 74 h 93"/>
                <a:gd name="T16" fmla="*/ 4 w 18"/>
                <a:gd name="T17" fmla="*/ 93 h 93"/>
                <a:gd name="T18" fmla="*/ 18 w 18"/>
                <a:gd name="T19" fmla="*/ 93 h 93"/>
                <a:gd name="T20" fmla="*/ 17 w 18"/>
                <a:gd name="T21" fmla="*/ 89 h 93"/>
                <a:gd name="T22" fmla="*/ 16 w 18"/>
                <a:gd name="T23" fmla="*/ 82 h 93"/>
                <a:gd name="T24" fmla="*/ 15 w 18"/>
                <a:gd name="T25" fmla="*/ 71 h 93"/>
                <a:gd name="T26" fmla="*/ 14 w 18"/>
                <a:gd name="T27" fmla="*/ 58 h 93"/>
                <a:gd name="T28" fmla="*/ 13 w 18"/>
                <a:gd name="T29" fmla="*/ 43 h 93"/>
                <a:gd name="T30" fmla="*/ 13 w 18"/>
                <a:gd name="T31" fmla="*/ 27 h 93"/>
                <a:gd name="T32" fmla="*/ 15 w 18"/>
                <a:gd name="T33" fmla="*/ 13 h 93"/>
                <a:gd name="T34" fmla="*/ 18 w 18"/>
                <a:gd name="T35" fmla="*/ 2 h 93"/>
                <a:gd name="T36" fmla="*/ 18 w 18"/>
                <a:gd name="T37" fmla="*/ 2 h 93"/>
                <a:gd name="T38" fmla="*/ 18 w 18"/>
                <a:gd name="T39" fmla="*/ 0 h 93"/>
                <a:gd name="T40" fmla="*/ 18 w 18"/>
                <a:gd name="T41" fmla="*/ 0 h 93"/>
                <a:gd name="T42" fmla="*/ 17 w 18"/>
                <a:gd name="T43" fmla="*/ 0 h 93"/>
                <a:gd name="T44" fmla="*/ 16 w 18"/>
                <a:gd name="T45" fmla="*/ 0 h 93"/>
                <a:gd name="T46" fmla="*/ 14 w 18"/>
                <a:gd name="T47" fmla="*/ 0 h 93"/>
                <a:gd name="T48" fmla="*/ 10 w 18"/>
                <a:gd name="T49" fmla="*/ 0 h 93"/>
                <a:gd name="T50" fmla="*/ 6 w 18"/>
                <a:gd name="T51" fmla="*/ 2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93"/>
                <a:gd name="T80" fmla="*/ 18 w 18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93">
                  <a:moveTo>
                    <a:pt x="6" y="2"/>
                  </a:moveTo>
                  <a:lnTo>
                    <a:pt x="6" y="4"/>
                  </a:lnTo>
                  <a:lnTo>
                    <a:pt x="3" y="9"/>
                  </a:lnTo>
                  <a:lnTo>
                    <a:pt x="2" y="17"/>
                  </a:lnTo>
                  <a:lnTo>
                    <a:pt x="1" y="29"/>
                  </a:lnTo>
                  <a:lnTo>
                    <a:pt x="0" y="41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4" y="93"/>
                  </a:lnTo>
                  <a:lnTo>
                    <a:pt x="18" y="93"/>
                  </a:lnTo>
                  <a:lnTo>
                    <a:pt x="17" y="89"/>
                  </a:lnTo>
                  <a:lnTo>
                    <a:pt x="16" y="82"/>
                  </a:lnTo>
                  <a:lnTo>
                    <a:pt x="15" y="71"/>
                  </a:lnTo>
                  <a:lnTo>
                    <a:pt x="14" y="58"/>
                  </a:lnTo>
                  <a:lnTo>
                    <a:pt x="13" y="43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22" name="Freeform 310"/>
            <p:cNvSpPr>
              <a:spLocks noChangeArrowheads="1"/>
            </p:cNvSpPr>
            <p:nvPr/>
          </p:nvSpPr>
          <p:spPr bwMode="auto">
            <a:xfrm>
              <a:off x="1934" y="2154"/>
              <a:ext cx="27" cy="104"/>
            </a:xfrm>
            <a:custGeom>
              <a:avLst/>
              <a:gdLst>
                <a:gd name="T0" fmla="*/ 27 w 27"/>
                <a:gd name="T1" fmla="*/ 0 h 104"/>
                <a:gd name="T2" fmla="*/ 25 w 27"/>
                <a:gd name="T3" fmla="*/ 1 h 104"/>
                <a:gd name="T4" fmla="*/ 24 w 27"/>
                <a:gd name="T5" fmla="*/ 3 h 104"/>
                <a:gd name="T6" fmla="*/ 22 w 27"/>
                <a:gd name="T7" fmla="*/ 9 h 104"/>
                <a:gd name="T8" fmla="*/ 20 w 27"/>
                <a:gd name="T9" fmla="*/ 18 h 104"/>
                <a:gd name="T10" fmla="*/ 17 w 27"/>
                <a:gd name="T11" fmla="*/ 31 h 104"/>
                <a:gd name="T12" fmla="*/ 16 w 27"/>
                <a:gd name="T13" fmla="*/ 49 h 104"/>
                <a:gd name="T14" fmla="*/ 17 w 27"/>
                <a:gd name="T15" fmla="*/ 73 h 104"/>
                <a:gd name="T16" fmla="*/ 20 w 27"/>
                <a:gd name="T17" fmla="*/ 104 h 104"/>
                <a:gd name="T18" fmla="*/ 4 w 27"/>
                <a:gd name="T19" fmla="*/ 104 h 104"/>
                <a:gd name="T20" fmla="*/ 4 w 27"/>
                <a:gd name="T21" fmla="*/ 100 h 104"/>
                <a:gd name="T22" fmla="*/ 3 w 27"/>
                <a:gd name="T23" fmla="*/ 92 h 104"/>
                <a:gd name="T24" fmla="*/ 2 w 27"/>
                <a:gd name="T25" fmla="*/ 79 h 104"/>
                <a:gd name="T26" fmla="*/ 1 w 27"/>
                <a:gd name="T27" fmla="*/ 64 h 104"/>
                <a:gd name="T28" fmla="*/ 0 w 27"/>
                <a:gd name="T29" fmla="*/ 47 h 104"/>
                <a:gd name="T30" fmla="*/ 1 w 27"/>
                <a:gd name="T31" fmla="*/ 30 h 104"/>
                <a:gd name="T32" fmla="*/ 3 w 27"/>
                <a:gd name="T33" fmla="*/ 14 h 104"/>
                <a:gd name="T34" fmla="*/ 9 w 27"/>
                <a:gd name="T35" fmla="*/ 0 h 104"/>
                <a:gd name="T36" fmla="*/ 27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5" y="1"/>
                  </a:lnTo>
                  <a:lnTo>
                    <a:pt x="24" y="3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7" y="31"/>
                  </a:lnTo>
                  <a:lnTo>
                    <a:pt x="16" y="49"/>
                  </a:lnTo>
                  <a:lnTo>
                    <a:pt x="17" y="73"/>
                  </a:lnTo>
                  <a:lnTo>
                    <a:pt x="20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3" y="92"/>
                  </a:lnTo>
                  <a:lnTo>
                    <a:pt x="2" y="79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0"/>
                  </a:lnTo>
                  <a:lnTo>
                    <a:pt x="3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23" name="Freeform 311"/>
            <p:cNvSpPr>
              <a:spLocks noChangeArrowheads="1"/>
            </p:cNvSpPr>
            <p:nvPr/>
          </p:nvSpPr>
          <p:spPr bwMode="auto">
            <a:xfrm>
              <a:off x="1836" y="2170"/>
              <a:ext cx="17" cy="82"/>
            </a:xfrm>
            <a:custGeom>
              <a:avLst/>
              <a:gdLst>
                <a:gd name="T0" fmla="*/ 6 w 17"/>
                <a:gd name="T1" fmla="*/ 2 h 82"/>
                <a:gd name="T2" fmla="*/ 6 w 17"/>
                <a:gd name="T3" fmla="*/ 4 h 82"/>
                <a:gd name="T4" fmla="*/ 4 w 17"/>
                <a:gd name="T5" fmla="*/ 8 h 82"/>
                <a:gd name="T6" fmla="*/ 2 w 17"/>
                <a:gd name="T7" fmla="*/ 15 h 82"/>
                <a:gd name="T8" fmla="*/ 1 w 17"/>
                <a:gd name="T9" fmla="*/ 26 h 82"/>
                <a:gd name="T10" fmla="*/ 0 w 17"/>
                <a:gd name="T11" fmla="*/ 38 h 82"/>
                <a:gd name="T12" fmla="*/ 1 w 17"/>
                <a:gd name="T13" fmla="*/ 50 h 82"/>
                <a:gd name="T14" fmla="*/ 2 w 17"/>
                <a:gd name="T15" fmla="*/ 66 h 82"/>
                <a:gd name="T16" fmla="*/ 4 w 17"/>
                <a:gd name="T17" fmla="*/ 82 h 82"/>
                <a:gd name="T18" fmla="*/ 16 w 17"/>
                <a:gd name="T19" fmla="*/ 81 h 82"/>
                <a:gd name="T20" fmla="*/ 16 w 17"/>
                <a:gd name="T21" fmla="*/ 78 h 82"/>
                <a:gd name="T22" fmla="*/ 15 w 17"/>
                <a:gd name="T23" fmla="*/ 73 h 82"/>
                <a:gd name="T24" fmla="*/ 14 w 17"/>
                <a:gd name="T25" fmla="*/ 62 h 82"/>
                <a:gd name="T26" fmla="*/ 13 w 17"/>
                <a:gd name="T27" fmla="*/ 50 h 82"/>
                <a:gd name="T28" fmla="*/ 11 w 17"/>
                <a:gd name="T29" fmla="*/ 38 h 82"/>
                <a:gd name="T30" fmla="*/ 11 w 17"/>
                <a:gd name="T31" fmla="*/ 25 h 82"/>
                <a:gd name="T32" fmla="*/ 14 w 17"/>
                <a:gd name="T33" fmla="*/ 12 h 82"/>
                <a:gd name="T34" fmla="*/ 17 w 17"/>
                <a:gd name="T35" fmla="*/ 1 h 82"/>
                <a:gd name="T36" fmla="*/ 17 w 17"/>
                <a:gd name="T37" fmla="*/ 1 h 82"/>
                <a:gd name="T38" fmla="*/ 17 w 17"/>
                <a:gd name="T39" fmla="*/ 1 h 82"/>
                <a:gd name="T40" fmla="*/ 17 w 17"/>
                <a:gd name="T41" fmla="*/ 1 h 82"/>
                <a:gd name="T42" fmla="*/ 16 w 17"/>
                <a:gd name="T43" fmla="*/ 0 h 82"/>
                <a:gd name="T44" fmla="*/ 15 w 17"/>
                <a:gd name="T45" fmla="*/ 0 h 82"/>
                <a:gd name="T46" fmla="*/ 13 w 17"/>
                <a:gd name="T47" fmla="*/ 1 h 82"/>
                <a:gd name="T48" fmla="*/ 9 w 17"/>
                <a:gd name="T49" fmla="*/ 1 h 82"/>
                <a:gd name="T50" fmla="*/ 6 w 17"/>
                <a:gd name="T51" fmla="*/ 2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82"/>
                <a:gd name="T80" fmla="*/ 17 w 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82">
                  <a:moveTo>
                    <a:pt x="6" y="2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8"/>
                  </a:lnTo>
                  <a:lnTo>
                    <a:pt x="1" y="50"/>
                  </a:lnTo>
                  <a:lnTo>
                    <a:pt x="2" y="66"/>
                  </a:lnTo>
                  <a:lnTo>
                    <a:pt x="4" y="82"/>
                  </a:lnTo>
                  <a:lnTo>
                    <a:pt x="16" y="81"/>
                  </a:lnTo>
                  <a:lnTo>
                    <a:pt x="16" y="78"/>
                  </a:lnTo>
                  <a:lnTo>
                    <a:pt x="15" y="73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1" y="38"/>
                  </a:lnTo>
                  <a:lnTo>
                    <a:pt x="11" y="25"/>
                  </a:lnTo>
                  <a:lnTo>
                    <a:pt x="14" y="1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24" name="Freeform 312"/>
            <p:cNvSpPr>
              <a:spLocks noChangeArrowheads="1"/>
            </p:cNvSpPr>
            <p:nvPr/>
          </p:nvSpPr>
          <p:spPr bwMode="auto">
            <a:xfrm>
              <a:off x="1837" y="2176"/>
              <a:ext cx="14" cy="69"/>
            </a:xfrm>
            <a:custGeom>
              <a:avLst/>
              <a:gdLst>
                <a:gd name="T0" fmla="*/ 5 w 14"/>
                <a:gd name="T1" fmla="*/ 1 h 69"/>
                <a:gd name="T2" fmla="*/ 5 w 14"/>
                <a:gd name="T3" fmla="*/ 2 h 69"/>
                <a:gd name="T4" fmla="*/ 3 w 14"/>
                <a:gd name="T5" fmla="*/ 7 h 69"/>
                <a:gd name="T6" fmla="*/ 2 w 14"/>
                <a:gd name="T7" fmla="*/ 13 h 69"/>
                <a:gd name="T8" fmla="*/ 1 w 14"/>
                <a:gd name="T9" fmla="*/ 21 h 69"/>
                <a:gd name="T10" fmla="*/ 0 w 14"/>
                <a:gd name="T11" fmla="*/ 32 h 69"/>
                <a:gd name="T12" fmla="*/ 0 w 14"/>
                <a:gd name="T13" fmla="*/ 43 h 69"/>
                <a:gd name="T14" fmla="*/ 1 w 14"/>
                <a:gd name="T15" fmla="*/ 56 h 69"/>
                <a:gd name="T16" fmla="*/ 3 w 14"/>
                <a:gd name="T17" fmla="*/ 69 h 69"/>
                <a:gd name="T18" fmla="*/ 14 w 14"/>
                <a:gd name="T19" fmla="*/ 69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0 w 14"/>
                <a:gd name="T27" fmla="*/ 43 h 69"/>
                <a:gd name="T28" fmla="*/ 9 w 14"/>
                <a:gd name="T29" fmla="*/ 32 h 69"/>
                <a:gd name="T30" fmla="*/ 9 w 14"/>
                <a:gd name="T31" fmla="*/ 20 h 69"/>
                <a:gd name="T32" fmla="*/ 12 w 14"/>
                <a:gd name="T33" fmla="*/ 9 h 69"/>
                <a:gd name="T34" fmla="*/ 14 w 14"/>
                <a:gd name="T35" fmla="*/ 1 h 69"/>
                <a:gd name="T36" fmla="*/ 14 w 14"/>
                <a:gd name="T37" fmla="*/ 1 h 69"/>
                <a:gd name="T38" fmla="*/ 14 w 14"/>
                <a:gd name="T39" fmla="*/ 1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0 w 14"/>
                <a:gd name="T47" fmla="*/ 0 h 69"/>
                <a:gd name="T48" fmla="*/ 8 w 14"/>
                <a:gd name="T49" fmla="*/ 1 h 69"/>
                <a:gd name="T50" fmla="*/ 5 w 14"/>
                <a:gd name="T51" fmla="*/ 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3" y="7"/>
                  </a:lnTo>
                  <a:lnTo>
                    <a:pt x="2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" y="56"/>
                  </a:lnTo>
                  <a:lnTo>
                    <a:pt x="3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9" y="32"/>
                  </a:lnTo>
                  <a:lnTo>
                    <a:pt x="9" y="20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25" name="Freeform 313"/>
            <p:cNvSpPr>
              <a:spLocks noChangeArrowheads="1"/>
            </p:cNvSpPr>
            <p:nvPr/>
          </p:nvSpPr>
          <p:spPr bwMode="auto">
            <a:xfrm>
              <a:off x="1838" y="2182"/>
              <a:ext cx="12" cy="57"/>
            </a:xfrm>
            <a:custGeom>
              <a:avLst/>
              <a:gdLst>
                <a:gd name="T0" fmla="*/ 4 w 12"/>
                <a:gd name="T1" fmla="*/ 1 h 57"/>
                <a:gd name="T2" fmla="*/ 2 w 12"/>
                <a:gd name="T3" fmla="*/ 2 h 57"/>
                <a:gd name="T4" fmla="*/ 2 w 12"/>
                <a:gd name="T5" fmla="*/ 5 h 57"/>
                <a:gd name="T6" fmla="*/ 1 w 12"/>
                <a:gd name="T7" fmla="*/ 10 h 57"/>
                <a:gd name="T8" fmla="*/ 0 w 12"/>
                <a:gd name="T9" fmla="*/ 17 h 57"/>
                <a:gd name="T10" fmla="*/ 0 w 12"/>
                <a:gd name="T11" fmla="*/ 26 h 57"/>
                <a:gd name="T12" fmla="*/ 0 w 12"/>
                <a:gd name="T13" fmla="*/ 35 h 57"/>
                <a:gd name="T14" fmla="*/ 1 w 12"/>
                <a:gd name="T15" fmla="*/ 45 h 57"/>
                <a:gd name="T16" fmla="*/ 2 w 12"/>
                <a:gd name="T17" fmla="*/ 57 h 57"/>
                <a:gd name="T18" fmla="*/ 11 w 12"/>
                <a:gd name="T19" fmla="*/ 56 h 57"/>
                <a:gd name="T20" fmla="*/ 11 w 12"/>
                <a:gd name="T21" fmla="*/ 55 h 57"/>
                <a:gd name="T22" fmla="*/ 9 w 12"/>
                <a:gd name="T23" fmla="*/ 50 h 57"/>
                <a:gd name="T24" fmla="*/ 9 w 12"/>
                <a:gd name="T25" fmla="*/ 43 h 57"/>
                <a:gd name="T26" fmla="*/ 8 w 12"/>
                <a:gd name="T27" fmla="*/ 35 h 57"/>
                <a:gd name="T28" fmla="*/ 7 w 12"/>
                <a:gd name="T29" fmla="*/ 26 h 57"/>
                <a:gd name="T30" fmla="*/ 8 w 12"/>
                <a:gd name="T31" fmla="*/ 16 h 57"/>
                <a:gd name="T32" fmla="*/ 9 w 12"/>
                <a:gd name="T33" fmla="*/ 8 h 57"/>
                <a:gd name="T34" fmla="*/ 12 w 12"/>
                <a:gd name="T35" fmla="*/ 0 h 57"/>
                <a:gd name="T36" fmla="*/ 12 w 12"/>
                <a:gd name="T37" fmla="*/ 0 h 57"/>
                <a:gd name="T38" fmla="*/ 12 w 12"/>
                <a:gd name="T39" fmla="*/ 0 h 57"/>
                <a:gd name="T40" fmla="*/ 12 w 12"/>
                <a:gd name="T41" fmla="*/ 0 h 57"/>
                <a:gd name="T42" fmla="*/ 11 w 12"/>
                <a:gd name="T43" fmla="*/ 0 h 57"/>
                <a:gd name="T44" fmla="*/ 9 w 12"/>
                <a:gd name="T45" fmla="*/ 0 h 57"/>
                <a:gd name="T46" fmla="*/ 8 w 12"/>
                <a:gd name="T47" fmla="*/ 0 h 57"/>
                <a:gd name="T48" fmla="*/ 6 w 12"/>
                <a:gd name="T49" fmla="*/ 0 h 57"/>
                <a:gd name="T50" fmla="*/ 4 w 12"/>
                <a:gd name="T51" fmla="*/ 1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1" y="45"/>
                  </a:lnTo>
                  <a:lnTo>
                    <a:pt x="2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8" y="35"/>
                  </a:lnTo>
                  <a:lnTo>
                    <a:pt x="7" y="26"/>
                  </a:lnTo>
                  <a:lnTo>
                    <a:pt x="8" y="16"/>
                  </a:lnTo>
                  <a:lnTo>
                    <a:pt x="9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26" name="Freeform 314"/>
            <p:cNvSpPr>
              <a:spLocks noChangeArrowheads="1"/>
            </p:cNvSpPr>
            <p:nvPr/>
          </p:nvSpPr>
          <p:spPr bwMode="auto">
            <a:xfrm>
              <a:off x="1838" y="2187"/>
              <a:ext cx="9" cy="45"/>
            </a:xfrm>
            <a:custGeom>
              <a:avLst/>
              <a:gdLst>
                <a:gd name="T0" fmla="*/ 4 w 9"/>
                <a:gd name="T1" fmla="*/ 1 h 45"/>
                <a:gd name="T2" fmla="*/ 2 w 9"/>
                <a:gd name="T3" fmla="*/ 2 h 45"/>
                <a:gd name="T4" fmla="*/ 2 w 9"/>
                <a:gd name="T5" fmla="*/ 4 h 45"/>
                <a:gd name="T6" fmla="*/ 1 w 9"/>
                <a:gd name="T7" fmla="*/ 9 h 45"/>
                <a:gd name="T8" fmla="*/ 1 w 9"/>
                <a:gd name="T9" fmla="*/ 14 h 45"/>
                <a:gd name="T10" fmla="*/ 0 w 9"/>
                <a:gd name="T11" fmla="*/ 21 h 45"/>
                <a:gd name="T12" fmla="*/ 0 w 9"/>
                <a:gd name="T13" fmla="*/ 28 h 45"/>
                <a:gd name="T14" fmla="*/ 1 w 9"/>
                <a:gd name="T15" fmla="*/ 37 h 45"/>
                <a:gd name="T16" fmla="*/ 2 w 9"/>
                <a:gd name="T17" fmla="*/ 45 h 45"/>
                <a:gd name="T18" fmla="*/ 9 w 9"/>
                <a:gd name="T19" fmla="*/ 45 h 45"/>
                <a:gd name="T20" fmla="*/ 9 w 9"/>
                <a:gd name="T21" fmla="*/ 44 h 45"/>
                <a:gd name="T22" fmla="*/ 8 w 9"/>
                <a:gd name="T23" fmla="*/ 40 h 45"/>
                <a:gd name="T24" fmla="*/ 7 w 9"/>
                <a:gd name="T25" fmla="*/ 35 h 45"/>
                <a:gd name="T26" fmla="*/ 7 w 9"/>
                <a:gd name="T27" fmla="*/ 28 h 45"/>
                <a:gd name="T28" fmla="*/ 6 w 9"/>
                <a:gd name="T29" fmla="*/ 21 h 45"/>
                <a:gd name="T30" fmla="*/ 7 w 9"/>
                <a:gd name="T31" fmla="*/ 14 h 45"/>
                <a:gd name="T32" fmla="*/ 7 w 9"/>
                <a:gd name="T33" fmla="*/ 7 h 45"/>
                <a:gd name="T34" fmla="*/ 9 w 9"/>
                <a:gd name="T35" fmla="*/ 1 h 45"/>
                <a:gd name="T36" fmla="*/ 9 w 9"/>
                <a:gd name="T37" fmla="*/ 1 h 45"/>
                <a:gd name="T38" fmla="*/ 9 w 9"/>
                <a:gd name="T39" fmla="*/ 1 h 45"/>
                <a:gd name="T40" fmla="*/ 9 w 9"/>
                <a:gd name="T41" fmla="*/ 1 h 45"/>
                <a:gd name="T42" fmla="*/ 9 w 9"/>
                <a:gd name="T43" fmla="*/ 0 h 45"/>
                <a:gd name="T44" fmla="*/ 8 w 9"/>
                <a:gd name="T45" fmla="*/ 0 h 45"/>
                <a:gd name="T46" fmla="*/ 7 w 9"/>
                <a:gd name="T47" fmla="*/ 1 h 45"/>
                <a:gd name="T48" fmla="*/ 6 w 9"/>
                <a:gd name="T49" fmla="*/ 1 h 45"/>
                <a:gd name="T50" fmla="*/ 4 w 9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45"/>
                <a:gd name="T80" fmla="*/ 9 w 9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45">
                  <a:moveTo>
                    <a:pt x="4" y="1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2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8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27" name="Freeform 315"/>
            <p:cNvSpPr>
              <a:spLocks noChangeArrowheads="1"/>
            </p:cNvSpPr>
            <p:nvPr/>
          </p:nvSpPr>
          <p:spPr bwMode="auto">
            <a:xfrm>
              <a:off x="1839" y="2192"/>
              <a:ext cx="7" cy="34"/>
            </a:xfrm>
            <a:custGeom>
              <a:avLst/>
              <a:gdLst>
                <a:gd name="T0" fmla="*/ 3 w 7"/>
                <a:gd name="T1" fmla="*/ 2 h 34"/>
                <a:gd name="T2" fmla="*/ 1 w 7"/>
                <a:gd name="T3" fmla="*/ 2 h 34"/>
                <a:gd name="T4" fmla="*/ 1 w 7"/>
                <a:gd name="T5" fmla="*/ 4 h 34"/>
                <a:gd name="T6" fmla="*/ 0 w 7"/>
                <a:gd name="T7" fmla="*/ 6 h 34"/>
                <a:gd name="T8" fmla="*/ 0 w 7"/>
                <a:gd name="T9" fmla="*/ 11 h 34"/>
                <a:gd name="T10" fmla="*/ 0 w 7"/>
                <a:gd name="T11" fmla="*/ 16 h 34"/>
                <a:gd name="T12" fmla="*/ 0 w 7"/>
                <a:gd name="T13" fmla="*/ 21 h 34"/>
                <a:gd name="T14" fmla="*/ 0 w 7"/>
                <a:gd name="T15" fmla="*/ 27 h 34"/>
                <a:gd name="T16" fmla="*/ 1 w 7"/>
                <a:gd name="T17" fmla="*/ 34 h 34"/>
                <a:gd name="T18" fmla="*/ 6 w 7"/>
                <a:gd name="T19" fmla="*/ 34 h 34"/>
                <a:gd name="T20" fmla="*/ 6 w 7"/>
                <a:gd name="T21" fmla="*/ 33 h 34"/>
                <a:gd name="T22" fmla="*/ 6 w 7"/>
                <a:gd name="T23" fmla="*/ 30 h 34"/>
                <a:gd name="T24" fmla="*/ 5 w 7"/>
                <a:gd name="T25" fmla="*/ 26 h 34"/>
                <a:gd name="T26" fmla="*/ 5 w 7"/>
                <a:gd name="T27" fmla="*/ 21 h 34"/>
                <a:gd name="T28" fmla="*/ 5 w 7"/>
                <a:gd name="T29" fmla="*/ 16 h 34"/>
                <a:gd name="T30" fmla="*/ 5 w 7"/>
                <a:gd name="T31" fmla="*/ 11 h 34"/>
                <a:gd name="T32" fmla="*/ 5 w 7"/>
                <a:gd name="T33" fmla="*/ 5 h 34"/>
                <a:gd name="T34" fmla="*/ 7 w 7"/>
                <a:gd name="T35" fmla="*/ 2 h 34"/>
                <a:gd name="T36" fmla="*/ 7 w 7"/>
                <a:gd name="T37" fmla="*/ 2 h 34"/>
                <a:gd name="T38" fmla="*/ 7 w 7"/>
                <a:gd name="T39" fmla="*/ 0 h 34"/>
                <a:gd name="T40" fmla="*/ 6 w 7"/>
                <a:gd name="T41" fmla="*/ 0 h 34"/>
                <a:gd name="T42" fmla="*/ 6 w 7"/>
                <a:gd name="T43" fmla="*/ 0 h 34"/>
                <a:gd name="T44" fmla="*/ 6 w 7"/>
                <a:gd name="T45" fmla="*/ 0 h 34"/>
                <a:gd name="T46" fmla="*/ 5 w 7"/>
                <a:gd name="T47" fmla="*/ 0 h 34"/>
                <a:gd name="T48" fmla="*/ 4 w 7"/>
                <a:gd name="T49" fmla="*/ 0 h 34"/>
                <a:gd name="T50" fmla="*/ 3 w 7"/>
                <a:gd name="T51" fmla="*/ 2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3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28" name="Freeform 316"/>
            <p:cNvSpPr>
              <a:spLocks noChangeArrowheads="1"/>
            </p:cNvSpPr>
            <p:nvPr/>
          </p:nvSpPr>
          <p:spPr bwMode="auto">
            <a:xfrm>
              <a:off x="1935" y="2160"/>
              <a:ext cx="23" cy="91"/>
            </a:xfrm>
            <a:custGeom>
              <a:avLst/>
              <a:gdLst>
                <a:gd name="T0" fmla="*/ 23 w 23"/>
                <a:gd name="T1" fmla="*/ 1 h 91"/>
                <a:gd name="T2" fmla="*/ 22 w 23"/>
                <a:gd name="T3" fmla="*/ 1 h 91"/>
                <a:gd name="T4" fmla="*/ 21 w 23"/>
                <a:gd name="T5" fmla="*/ 3 h 91"/>
                <a:gd name="T6" fmla="*/ 19 w 23"/>
                <a:gd name="T7" fmla="*/ 8 h 91"/>
                <a:gd name="T8" fmla="*/ 16 w 23"/>
                <a:gd name="T9" fmla="*/ 16 h 91"/>
                <a:gd name="T10" fmla="*/ 15 w 23"/>
                <a:gd name="T11" fmla="*/ 28 h 91"/>
                <a:gd name="T12" fmla="*/ 14 w 23"/>
                <a:gd name="T13" fmla="*/ 43 h 91"/>
                <a:gd name="T14" fmla="*/ 15 w 23"/>
                <a:gd name="T15" fmla="*/ 64 h 91"/>
                <a:gd name="T16" fmla="*/ 17 w 23"/>
                <a:gd name="T17" fmla="*/ 91 h 91"/>
                <a:gd name="T18" fmla="*/ 5 w 23"/>
                <a:gd name="T19" fmla="*/ 91 h 91"/>
                <a:gd name="T20" fmla="*/ 3 w 23"/>
                <a:gd name="T21" fmla="*/ 87 h 91"/>
                <a:gd name="T22" fmla="*/ 2 w 23"/>
                <a:gd name="T23" fmla="*/ 80 h 91"/>
                <a:gd name="T24" fmla="*/ 1 w 23"/>
                <a:gd name="T25" fmla="*/ 70 h 91"/>
                <a:gd name="T26" fmla="*/ 0 w 23"/>
                <a:gd name="T27" fmla="*/ 56 h 91"/>
                <a:gd name="T28" fmla="*/ 0 w 23"/>
                <a:gd name="T29" fmla="*/ 42 h 91"/>
                <a:gd name="T30" fmla="*/ 1 w 23"/>
                <a:gd name="T31" fmla="*/ 27 h 91"/>
                <a:gd name="T32" fmla="*/ 3 w 23"/>
                <a:gd name="T33" fmla="*/ 12 h 91"/>
                <a:gd name="T34" fmla="*/ 7 w 23"/>
                <a:gd name="T35" fmla="*/ 0 h 91"/>
                <a:gd name="T36" fmla="*/ 23 w 23"/>
                <a:gd name="T37" fmla="*/ 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91"/>
                <a:gd name="T59" fmla="*/ 23 w 23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91">
                  <a:moveTo>
                    <a:pt x="23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6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7" y="91"/>
                  </a:lnTo>
                  <a:lnTo>
                    <a:pt x="5" y="91"/>
                  </a:lnTo>
                  <a:lnTo>
                    <a:pt x="3" y="87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3" y="12"/>
                  </a:lnTo>
                  <a:lnTo>
                    <a:pt x="7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29" name="Freeform 317"/>
            <p:cNvSpPr>
              <a:spLocks noChangeArrowheads="1"/>
            </p:cNvSpPr>
            <p:nvPr/>
          </p:nvSpPr>
          <p:spPr bwMode="auto">
            <a:xfrm>
              <a:off x="1936" y="2167"/>
              <a:ext cx="19" cy="77"/>
            </a:xfrm>
            <a:custGeom>
              <a:avLst/>
              <a:gdLst>
                <a:gd name="T0" fmla="*/ 19 w 19"/>
                <a:gd name="T1" fmla="*/ 0 h 77"/>
                <a:gd name="T2" fmla="*/ 19 w 19"/>
                <a:gd name="T3" fmla="*/ 1 h 77"/>
                <a:gd name="T4" fmla="*/ 18 w 19"/>
                <a:gd name="T5" fmla="*/ 2 h 77"/>
                <a:gd name="T6" fmla="*/ 16 w 19"/>
                <a:gd name="T7" fmla="*/ 7 h 77"/>
                <a:gd name="T8" fmla="*/ 14 w 19"/>
                <a:gd name="T9" fmla="*/ 12 h 77"/>
                <a:gd name="T10" fmla="*/ 13 w 19"/>
                <a:gd name="T11" fmla="*/ 23 h 77"/>
                <a:gd name="T12" fmla="*/ 12 w 19"/>
                <a:gd name="T13" fmla="*/ 36 h 77"/>
                <a:gd name="T14" fmla="*/ 13 w 19"/>
                <a:gd name="T15" fmla="*/ 53 h 77"/>
                <a:gd name="T16" fmla="*/ 14 w 19"/>
                <a:gd name="T17" fmla="*/ 77 h 77"/>
                <a:gd name="T18" fmla="*/ 4 w 19"/>
                <a:gd name="T19" fmla="*/ 77 h 77"/>
                <a:gd name="T20" fmla="*/ 4 w 19"/>
                <a:gd name="T21" fmla="*/ 74 h 77"/>
                <a:gd name="T22" fmla="*/ 2 w 19"/>
                <a:gd name="T23" fmla="*/ 69 h 77"/>
                <a:gd name="T24" fmla="*/ 1 w 19"/>
                <a:gd name="T25" fmla="*/ 59 h 77"/>
                <a:gd name="T26" fmla="*/ 0 w 19"/>
                <a:gd name="T27" fmla="*/ 48 h 77"/>
                <a:gd name="T28" fmla="*/ 0 w 19"/>
                <a:gd name="T29" fmla="*/ 35 h 77"/>
                <a:gd name="T30" fmla="*/ 0 w 19"/>
                <a:gd name="T31" fmla="*/ 22 h 77"/>
                <a:gd name="T32" fmla="*/ 2 w 19"/>
                <a:gd name="T33" fmla="*/ 10 h 77"/>
                <a:gd name="T34" fmla="*/ 6 w 19"/>
                <a:gd name="T35" fmla="*/ 0 h 77"/>
                <a:gd name="T36" fmla="*/ 19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6" y="7"/>
                  </a:lnTo>
                  <a:lnTo>
                    <a:pt x="14" y="12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3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59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30" name="Freeform 318"/>
            <p:cNvSpPr>
              <a:spLocks noChangeArrowheads="1"/>
            </p:cNvSpPr>
            <p:nvPr/>
          </p:nvSpPr>
          <p:spPr bwMode="auto">
            <a:xfrm>
              <a:off x="1937" y="2172"/>
              <a:ext cx="15" cy="65"/>
            </a:xfrm>
            <a:custGeom>
              <a:avLst/>
              <a:gdLst>
                <a:gd name="T0" fmla="*/ 15 w 15"/>
                <a:gd name="T1" fmla="*/ 0 h 65"/>
                <a:gd name="T2" fmla="*/ 15 w 15"/>
                <a:gd name="T3" fmla="*/ 2 h 65"/>
                <a:gd name="T4" fmla="*/ 14 w 15"/>
                <a:gd name="T5" fmla="*/ 3 h 65"/>
                <a:gd name="T6" fmla="*/ 13 w 15"/>
                <a:gd name="T7" fmla="*/ 6 h 65"/>
                <a:gd name="T8" fmla="*/ 12 w 15"/>
                <a:gd name="T9" fmla="*/ 12 h 65"/>
                <a:gd name="T10" fmla="*/ 11 w 15"/>
                <a:gd name="T11" fmla="*/ 20 h 65"/>
                <a:gd name="T12" fmla="*/ 10 w 15"/>
                <a:gd name="T13" fmla="*/ 31 h 65"/>
                <a:gd name="T14" fmla="*/ 11 w 15"/>
                <a:gd name="T15" fmla="*/ 46 h 65"/>
                <a:gd name="T16" fmla="*/ 12 w 15"/>
                <a:gd name="T17" fmla="*/ 65 h 65"/>
                <a:gd name="T18" fmla="*/ 3 w 15"/>
                <a:gd name="T19" fmla="*/ 65 h 65"/>
                <a:gd name="T20" fmla="*/ 3 w 15"/>
                <a:gd name="T21" fmla="*/ 62 h 65"/>
                <a:gd name="T22" fmla="*/ 1 w 15"/>
                <a:gd name="T23" fmla="*/ 58 h 65"/>
                <a:gd name="T24" fmla="*/ 0 w 15"/>
                <a:gd name="T25" fmla="*/ 50 h 65"/>
                <a:gd name="T26" fmla="*/ 0 w 15"/>
                <a:gd name="T27" fmla="*/ 40 h 65"/>
                <a:gd name="T28" fmla="*/ 0 w 15"/>
                <a:gd name="T29" fmla="*/ 30 h 65"/>
                <a:gd name="T30" fmla="*/ 0 w 15"/>
                <a:gd name="T31" fmla="*/ 19 h 65"/>
                <a:gd name="T32" fmla="*/ 1 w 15"/>
                <a:gd name="T33" fmla="*/ 9 h 65"/>
                <a:gd name="T34" fmla="*/ 5 w 15"/>
                <a:gd name="T35" fmla="*/ 0 h 65"/>
                <a:gd name="T36" fmla="*/ 15 w 15"/>
                <a:gd name="T37" fmla="*/ 0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5"/>
                <a:gd name="T59" fmla="*/ 15 w 15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5">
                  <a:moveTo>
                    <a:pt x="15" y="0"/>
                  </a:moveTo>
                  <a:lnTo>
                    <a:pt x="15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2" y="12"/>
                  </a:lnTo>
                  <a:lnTo>
                    <a:pt x="11" y="20"/>
                  </a:lnTo>
                  <a:lnTo>
                    <a:pt x="10" y="31"/>
                  </a:lnTo>
                  <a:lnTo>
                    <a:pt x="11" y="46"/>
                  </a:lnTo>
                  <a:lnTo>
                    <a:pt x="12" y="65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" y="9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31" name="Freeform 319"/>
            <p:cNvSpPr>
              <a:spLocks noChangeArrowheads="1"/>
            </p:cNvSpPr>
            <p:nvPr/>
          </p:nvSpPr>
          <p:spPr bwMode="auto">
            <a:xfrm>
              <a:off x="1937" y="2178"/>
              <a:ext cx="13" cy="52"/>
            </a:xfrm>
            <a:custGeom>
              <a:avLst/>
              <a:gdLst>
                <a:gd name="T0" fmla="*/ 13 w 13"/>
                <a:gd name="T1" fmla="*/ 1 h 52"/>
                <a:gd name="T2" fmla="*/ 13 w 13"/>
                <a:gd name="T3" fmla="*/ 1 h 52"/>
                <a:gd name="T4" fmla="*/ 12 w 13"/>
                <a:gd name="T5" fmla="*/ 3 h 52"/>
                <a:gd name="T6" fmla="*/ 11 w 13"/>
                <a:gd name="T7" fmla="*/ 5 h 52"/>
                <a:gd name="T8" fmla="*/ 10 w 13"/>
                <a:gd name="T9" fmla="*/ 10 h 52"/>
                <a:gd name="T10" fmla="*/ 10 w 13"/>
                <a:gd name="T11" fmla="*/ 17 h 52"/>
                <a:gd name="T12" fmla="*/ 8 w 13"/>
                <a:gd name="T13" fmla="*/ 25 h 52"/>
                <a:gd name="T14" fmla="*/ 8 w 13"/>
                <a:gd name="T15" fmla="*/ 37 h 52"/>
                <a:gd name="T16" fmla="*/ 10 w 13"/>
                <a:gd name="T17" fmla="*/ 52 h 52"/>
                <a:gd name="T18" fmla="*/ 3 w 13"/>
                <a:gd name="T19" fmla="*/ 52 h 52"/>
                <a:gd name="T20" fmla="*/ 3 w 13"/>
                <a:gd name="T21" fmla="*/ 51 h 52"/>
                <a:gd name="T22" fmla="*/ 3 w 13"/>
                <a:gd name="T23" fmla="*/ 46 h 52"/>
                <a:gd name="T24" fmla="*/ 1 w 13"/>
                <a:gd name="T25" fmla="*/ 40 h 52"/>
                <a:gd name="T26" fmla="*/ 1 w 13"/>
                <a:gd name="T27" fmla="*/ 32 h 52"/>
                <a:gd name="T28" fmla="*/ 0 w 13"/>
                <a:gd name="T29" fmla="*/ 24 h 52"/>
                <a:gd name="T30" fmla="*/ 1 w 13"/>
                <a:gd name="T31" fmla="*/ 16 h 52"/>
                <a:gd name="T32" fmla="*/ 3 w 13"/>
                <a:gd name="T33" fmla="*/ 7 h 52"/>
                <a:gd name="T34" fmla="*/ 5 w 13"/>
                <a:gd name="T35" fmla="*/ 0 h 52"/>
                <a:gd name="T36" fmla="*/ 13 w 13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52"/>
                <a:gd name="T59" fmla="*/ 13 w 13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52">
                  <a:moveTo>
                    <a:pt x="13" y="1"/>
                  </a:moveTo>
                  <a:lnTo>
                    <a:pt x="13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10"/>
                  </a:lnTo>
                  <a:lnTo>
                    <a:pt x="10" y="17"/>
                  </a:lnTo>
                  <a:lnTo>
                    <a:pt x="8" y="25"/>
                  </a:lnTo>
                  <a:lnTo>
                    <a:pt x="8" y="37"/>
                  </a:lnTo>
                  <a:lnTo>
                    <a:pt x="10" y="52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3" y="7"/>
                  </a:lnTo>
                  <a:lnTo>
                    <a:pt x="5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32" name="Freeform 320"/>
            <p:cNvSpPr>
              <a:spLocks noChangeArrowheads="1"/>
            </p:cNvSpPr>
            <p:nvPr/>
          </p:nvSpPr>
          <p:spPr bwMode="auto">
            <a:xfrm>
              <a:off x="1938" y="2185"/>
              <a:ext cx="10" cy="38"/>
            </a:xfrm>
            <a:custGeom>
              <a:avLst/>
              <a:gdLst>
                <a:gd name="T0" fmla="*/ 10 w 10"/>
                <a:gd name="T1" fmla="*/ 0 h 38"/>
                <a:gd name="T2" fmla="*/ 10 w 10"/>
                <a:gd name="T3" fmla="*/ 0 h 38"/>
                <a:gd name="T4" fmla="*/ 9 w 10"/>
                <a:gd name="T5" fmla="*/ 2 h 38"/>
                <a:gd name="T6" fmla="*/ 9 w 10"/>
                <a:gd name="T7" fmla="*/ 4 h 38"/>
                <a:gd name="T8" fmla="*/ 7 w 10"/>
                <a:gd name="T9" fmla="*/ 6 h 38"/>
                <a:gd name="T10" fmla="*/ 6 w 10"/>
                <a:gd name="T11" fmla="*/ 11 h 38"/>
                <a:gd name="T12" fmla="*/ 6 w 10"/>
                <a:gd name="T13" fmla="*/ 18 h 38"/>
                <a:gd name="T14" fmla="*/ 6 w 10"/>
                <a:gd name="T15" fmla="*/ 26 h 38"/>
                <a:gd name="T16" fmla="*/ 7 w 10"/>
                <a:gd name="T17" fmla="*/ 38 h 38"/>
                <a:gd name="T18" fmla="*/ 3 w 10"/>
                <a:gd name="T19" fmla="*/ 38 h 38"/>
                <a:gd name="T20" fmla="*/ 2 w 10"/>
                <a:gd name="T21" fmla="*/ 37 h 38"/>
                <a:gd name="T22" fmla="*/ 2 w 10"/>
                <a:gd name="T23" fmla="*/ 33 h 38"/>
                <a:gd name="T24" fmla="*/ 2 w 10"/>
                <a:gd name="T25" fmla="*/ 28 h 38"/>
                <a:gd name="T26" fmla="*/ 0 w 10"/>
                <a:gd name="T27" fmla="*/ 24 h 38"/>
                <a:gd name="T28" fmla="*/ 0 w 10"/>
                <a:gd name="T29" fmla="*/ 17 h 38"/>
                <a:gd name="T30" fmla="*/ 0 w 10"/>
                <a:gd name="T31" fmla="*/ 11 h 38"/>
                <a:gd name="T32" fmla="*/ 2 w 10"/>
                <a:gd name="T33" fmla="*/ 5 h 38"/>
                <a:gd name="T34" fmla="*/ 4 w 10"/>
                <a:gd name="T35" fmla="*/ 0 h 38"/>
                <a:gd name="T36" fmla="*/ 10 w 10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38"/>
                <a:gd name="T59" fmla="*/ 10 w 10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38">
                  <a:moveTo>
                    <a:pt x="10" y="0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11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33" name="Freeform 321"/>
            <p:cNvSpPr>
              <a:spLocks noChangeArrowheads="1"/>
            </p:cNvSpPr>
            <p:nvPr/>
          </p:nvSpPr>
          <p:spPr bwMode="auto">
            <a:xfrm>
              <a:off x="1858" y="2174"/>
              <a:ext cx="45" cy="55"/>
            </a:xfrm>
            <a:custGeom>
              <a:avLst/>
              <a:gdLst>
                <a:gd name="T0" fmla="*/ 3 w 45"/>
                <a:gd name="T1" fmla="*/ 5 h 55"/>
                <a:gd name="T2" fmla="*/ 3 w 45"/>
                <a:gd name="T3" fmla="*/ 7 h 55"/>
                <a:gd name="T4" fmla="*/ 2 w 45"/>
                <a:gd name="T5" fmla="*/ 9 h 55"/>
                <a:gd name="T6" fmla="*/ 1 w 45"/>
                <a:gd name="T7" fmla="*/ 14 h 55"/>
                <a:gd name="T8" fmla="*/ 0 w 45"/>
                <a:gd name="T9" fmla="*/ 21 h 55"/>
                <a:gd name="T10" fmla="*/ 0 w 45"/>
                <a:gd name="T11" fmla="*/ 28 h 55"/>
                <a:gd name="T12" fmla="*/ 0 w 45"/>
                <a:gd name="T13" fmla="*/ 36 h 55"/>
                <a:gd name="T14" fmla="*/ 0 w 45"/>
                <a:gd name="T15" fmla="*/ 45 h 55"/>
                <a:gd name="T16" fmla="*/ 2 w 45"/>
                <a:gd name="T17" fmla="*/ 55 h 55"/>
                <a:gd name="T18" fmla="*/ 2 w 45"/>
                <a:gd name="T19" fmla="*/ 55 h 55"/>
                <a:gd name="T20" fmla="*/ 2 w 45"/>
                <a:gd name="T21" fmla="*/ 53 h 55"/>
                <a:gd name="T22" fmla="*/ 2 w 45"/>
                <a:gd name="T23" fmla="*/ 51 h 55"/>
                <a:gd name="T24" fmla="*/ 2 w 45"/>
                <a:gd name="T25" fmla="*/ 49 h 55"/>
                <a:gd name="T26" fmla="*/ 2 w 45"/>
                <a:gd name="T27" fmla="*/ 45 h 55"/>
                <a:gd name="T28" fmla="*/ 3 w 45"/>
                <a:gd name="T29" fmla="*/ 43 h 55"/>
                <a:gd name="T30" fmla="*/ 3 w 45"/>
                <a:gd name="T31" fmla="*/ 38 h 55"/>
                <a:gd name="T32" fmla="*/ 5 w 45"/>
                <a:gd name="T33" fmla="*/ 35 h 55"/>
                <a:gd name="T34" fmla="*/ 6 w 45"/>
                <a:gd name="T35" fmla="*/ 31 h 55"/>
                <a:gd name="T36" fmla="*/ 7 w 45"/>
                <a:gd name="T37" fmla="*/ 28 h 55"/>
                <a:gd name="T38" fmla="*/ 8 w 45"/>
                <a:gd name="T39" fmla="*/ 24 h 55"/>
                <a:gd name="T40" fmla="*/ 10 w 45"/>
                <a:gd name="T41" fmla="*/ 21 h 55"/>
                <a:gd name="T42" fmla="*/ 14 w 45"/>
                <a:gd name="T43" fmla="*/ 18 h 55"/>
                <a:gd name="T44" fmla="*/ 16 w 45"/>
                <a:gd name="T45" fmla="*/ 16 h 55"/>
                <a:gd name="T46" fmla="*/ 21 w 45"/>
                <a:gd name="T47" fmla="*/ 15 h 55"/>
                <a:gd name="T48" fmla="*/ 26 w 45"/>
                <a:gd name="T49" fmla="*/ 14 h 55"/>
                <a:gd name="T50" fmla="*/ 26 w 45"/>
                <a:gd name="T51" fmla="*/ 13 h 55"/>
                <a:gd name="T52" fmla="*/ 26 w 45"/>
                <a:gd name="T53" fmla="*/ 13 h 55"/>
                <a:gd name="T54" fmla="*/ 28 w 45"/>
                <a:gd name="T55" fmla="*/ 11 h 55"/>
                <a:gd name="T56" fmla="*/ 29 w 45"/>
                <a:gd name="T57" fmla="*/ 10 h 55"/>
                <a:gd name="T58" fmla="*/ 33 w 45"/>
                <a:gd name="T59" fmla="*/ 9 h 55"/>
                <a:gd name="T60" fmla="*/ 36 w 45"/>
                <a:gd name="T61" fmla="*/ 7 h 55"/>
                <a:gd name="T62" fmla="*/ 41 w 45"/>
                <a:gd name="T63" fmla="*/ 4 h 55"/>
                <a:gd name="T64" fmla="*/ 45 w 45"/>
                <a:gd name="T65" fmla="*/ 2 h 55"/>
                <a:gd name="T66" fmla="*/ 45 w 45"/>
                <a:gd name="T67" fmla="*/ 2 h 55"/>
                <a:gd name="T68" fmla="*/ 44 w 45"/>
                <a:gd name="T69" fmla="*/ 2 h 55"/>
                <a:gd name="T70" fmla="*/ 43 w 45"/>
                <a:gd name="T71" fmla="*/ 2 h 55"/>
                <a:gd name="T72" fmla="*/ 42 w 45"/>
                <a:gd name="T73" fmla="*/ 2 h 55"/>
                <a:gd name="T74" fmla="*/ 40 w 45"/>
                <a:gd name="T75" fmla="*/ 1 h 55"/>
                <a:gd name="T76" fmla="*/ 37 w 45"/>
                <a:gd name="T77" fmla="*/ 1 h 55"/>
                <a:gd name="T78" fmla="*/ 35 w 45"/>
                <a:gd name="T79" fmla="*/ 1 h 55"/>
                <a:gd name="T80" fmla="*/ 31 w 45"/>
                <a:gd name="T81" fmla="*/ 1 h 55"/>
                <a:gd name="T82" fmla="*/ 28 w 45"/>
                <a:gd name="T83" fmla="*/ 0 h 55"/>
                <a:gd name="T84" fmla="*/ 26 w 45"/>
                <a:gd name="T85" fmla="*/ 1 h 55"/>
                <a:gd name="T86" fmla="*/ 22 w 45"/>
                <a:gd name="T87" fmla="*/ 1 h 55"/>
                <a:gd name="T88" fmla="*/ 19 w 45"/>
                <a:gd name="T89" fmla="*/ 1 h 55"/>
                <a:gd name="T90" fmla="*/ 14 w 45"/>
                <a:gd name="T91" fmla="*/ 2 h 55"/>
                <a:gd name="T92" fmla="*/ 10 w 45"/>
                <a:gd name="T93" fmla="*/ 2 h 55"/>
                <a:gd name="T94" fmla="*/ 7 w 45"/>
                <a:gd name="T95" fmla="*/ 3 h 55"/>
                <a:gd name="T96" fmla="*/ 3 w 45"/>
                <a:gd name="T97" fmla="*/ 5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55"/>
                <a:gd name="T149" fmla="*/ 45 w 45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55">
                  <a:moveTo>
                    <a:pt x="3" y="5"/>
                  </a:moveTo>
                  <a:lnTo>
                    <a:pt x="3" y="7"/>
                  </a:lnTo>
                  <a:lnTo>
                    <a:pt x="2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34" name="Freeform 322"/>
            <p:cNvSpPr>
              <a:spLocks noChangeArrowheads="1"/>
            </p:cNvSpPr>
            <p:nvPr/>
          </p:nvSpPr>
          <p:spPr bwMode="auto">
            <a:xfrm>
              <a:off x="1794" y="2215"/>
              <a:ext cx="37" cy="10"/>
            </a:xfrm>
            <a:custGeom>
              <a:avLst/>
              <a:gdLst>
                <a:gd name="T0" fmla="*/ 0 w 37"/>
                <a:gd name="T1" fmla="*/ 7 h 10"/>
                <a:gd name="T2" fmla="*/ 0 w 37"/>
                <a:gd name="T3" fmla="*/ 7 h 10"/>
                <a:gd name="T4" fmla="*/ 0 w 37"/>
                <a:gd name="T5" fmla="*/ 5 h 10"/>
                <a:gd name="T6" fmla="*/ 1 w 37"/>
                <a:gd name="T7" fmla="*/ 5 h 10"/>
                <a:gd name="T8" fmla="*/ 1 w 37"/>
                <a:gd name="T9" fmla="*/ 4 h 10"/>
                <a:gd name="T10" fmla="*/ 2 w 37"/>
                <a:gd name="T11" fmla="*/ 3 h 10"/>
                <a:gd name="T12" fmla="*/ 3 w 37"/>
                <a:gd name="T13" fmla="*/ 3 h 10"/>
                <a:gd name="T14" fmla="*/ 4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1 w 37"/>
                <a:gd name="T21" fmla="*/ 0 h 10"/>
                <a:gd name="T22" fmla="*/ 15 w 37"/>
                <a:gd name="T23" fmla="*/ 0 h 10"/>
                <a:gd name="T24" fmla="*/ 18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1 w 37"/>
                <a:gd name="T31" fmla="*/ 2 h 10"/>
                <a:gd name="T32" fmla="*/ 37 w 37"/>
                <a:gd name="T33" fmla="*/ 3 h 10"/>
                <a:gd name="T34" fmla="*/ 37 w 37"/>
                <a:gd name="T35" fmla="*/ 5 h 10"/>
                <a:gd name="T36" fmla="*/ 36 w 37"/>
                <a:gd name="T37" fmla="*/ 5 h 10"/>
                <a:gd name="T38" fmla="*/ 36 w 37"/>
                <a:gd name="T39" fmla="*/ 5 h 10"/>
                <a:gd name="T40" fmla="*/ 34 w 37"/>
                <a:gd name="T41" fmla="*/ 4 h 10"/>
                <a:gd name="T42" fmla="*/ 32 w 37"/>
                <a:gd name="T43" fmla="*/ 4 h 10"/>
                <a:gd name="T44" fmla="*/ 30 w 37"/>
                <a:gd name="T45" fmla="*/ 3 h 10"/>
                <a:gd name="T46" fmla="*/ 28 w 37"/>
                <a:gd name="T47" fmla="*/ 3 h 10"/>
                <a:gd name="T48" fmla="*/ 24 w 37"/>
                <a:gd name="T49" fmla="*/ 3 h 10"/>
                <a:gd name="T50" fmla="*/ 22 w 37"/>
                <a:gd name="T51" fmla="*/ 2 h 10"/>
                <a:gd name="T52" fmla="*/ 18 w 37"/>
                <a:gd name="T53" fmla="*/ 2 h 10"/>
                <a:gd name="T54" fmla="*/ 15 w 37"/>
                <a:gd name="T55" fmla="*/ 2 h 10"/>
                <a:gd name="T56" fmla="*/ 13 w 37"/>
                <a:gd name="T57" fmla="*/ 3 h 10"/>
                <a:gd name="T58" fmla="*/ 9 w 37"/>
                <a:gd name="T59" fmla="*/ 3 h 10"/>
                <a:gd name="T60" fmla="*/ 7 w 37"/>
                <a:gd name="T61" fmla="*/ 4 h 10"/>
                <a:gd name="T62" fmla="*/ 4 w 37"/>
                <a:gd name="T63" fmla="*/ 5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35" name="Freeform 323"/>
            <p:cNvSpPr>
              <a:spLocks noChangeArrowheads="1"/>
            </p:cNvSpPr>
            <p:nvPr/>
          </p:nvSpPr>
          <p:spPr bwMode="auto">
            <a:xfrm>
              <a:off x="1794" y="2190"/>
              <a:ext cx="37" cy="11"/>
            </a:xfrm>
            <a:custGeom>
              <a:avLst/>
              <a:gdLst>
                <a:gd name="T0" fmla="*/ 0 w 37"/>
                <a:gd name="T1" fmla="*/ 7 h 11"/>
                <a:gd name="T2" fmla="*/ 0 w 37"/>
                <a:gd name="T3" fmla="*/ 7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3 w 37"/>
                <a:gd name="T13" fmla="*/ 4 h 11"/>
                <a:gd name="T14" fmla="*/ 4 w 37"/>
                <a:gd name="T15" fmla="*/ 2 h 11"/>
                <a:gd name="T16" fmla="*/ 7 w 37"/>
                <a:gd name="T17" fmla="*/ 1 h 11"/>
                <a:gd name="T18" fmla="*/ 9 w 37"/>
                <a:gd name="T19" fmla="*/ 1 h 11"/>
                <a:gd name="T20" fmla="*/ 11 w 37"/>
                <a:gd name="T21" fmla="*/ 0 h 11"/>
                <a:gd name="T22" fmla="*/ 15 w 37"/>
                <a:gd name="T23" fmla="*/ 0 h 11"/>
                <a:gd name="T24" fmla="*/ 18 w 37"/>
                <a:gd name="T25" fmla="*/ 0 h 11"/>
                <a:gd name="T26" fmla="*/ 22 w 37"/>
                <a:gd name="T27" fmla="*/ 0 h 11"/>
                <a:gd name="T28" fmla="*/ 27 w 37"/>
                <a:gd name="T29" fmla="*/ 1 h 11"/>
                <a:gd name="T30" fmla="*/ 31 w 37"/>
                <a:gd name="T31" fmla="*/ 2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6 h 11"/>
                <a:gd name="T40" fmla="*/ 34 w 37"/>
                <a:gd name="T41" fmla="*/ 5 h 11"/>
                <a:gd name="T42" fmla="*/ 32 w 37"/>
                <a:gd name="T43" fmla="*/ 5 h 11"/>
                <a:gd name="T44" fmla="*/ 30 w 37"/>
                <a:gd name="T45" fmla="*/ 5 h 11"/>
                <a:gd name="T46" fmla="*/ 28 w 37"/>
                <a:gd name="T47" fmla="*/ 4 h 11"/>
                <a:gd name="T48" fmla="*/ 24 w 37"/>
                <a:gd name="T49" fmla="*/ 4 h 11"/>
                <a:gd name="T50" fmla="*/ 22 w 37"/>
                <a:gd name="T51" fmla="*/ 2 h 11"/>
                <a:gd name="T52" fmla="*/ 18 w 37"/>
                <a:gd name="T53" fmla="*/ 2 h 11"/>
                <a:gd name="T54" fmla="*/ 15 w 37"/>
                <a:gd name="T55" fmla="*/ 2 h 11"/>
                <a:gd name="T56" fmla="*/ 13 w 37"/>
                <a:gd name="T57" fmla="*/ 4 h 11"/>
                <a:gd name="T58" fmla="*/ 9 w 37"/>
                <a:gd name="T59" fmla="*/ 4 h 11"/>
                <a:gd name="T60" fmla="*/ 7 w 37"/>
                <a:gd name="T61" fmla="*/ 5 h 11"/>
                <a:gd name="T62" fmla="*/ 4 w 37"/>
                <a:gd name="T63" fmla="*/ 6 h 11"/>
                <a:gd name="T64" fmla="*/ 2 w 37"/>
                <a:gd name="T65" fmla="*/ 8 h 11"/>
                <a:gd name="T66" fmla="*/ 0 w 37"/>
                <a:gd name="T67" fmla="*/ 11 h 11"/>
                <a:gd name="T68" fmla="*/ 0 w 37"/>
                <a:gd name="T69" fmla="*/ 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36" name="Freeform 324"/>
            <p:cNvSpPr>
              <a:spLocks noChangeArrowheads="1"/>
            </p:cNvSpPr>
            <p:nvPr/>
          </p:nvSpPr>
          <p:spPr bwMode="auto">
            <a:xfrm>
              <a:off x="1829" y="2178"/>
              <a:ext cx="60" cy="114"/>
            </a:xfrm>
            <a:custGeom>
              <a:avLst/>
              <a:gdLst>
                <a:gd name="T0" fmla="*/ 0 w 60"/>
                <a:gd name="T1" fmla="*/ 0 h 114"/>
                <a:gd name="T2" fmla="*/ 0 w 60"/>
                <a:gd name="T3" fmla="*/ 110 h 114"/>
                <a:gd name="T4" fmla="*/ 18 w 60"/>
                <a:gd name="T5" fmla="*/ 114 h 114"/>
                <a:gd name="T6" fmla="*/ 17 w 60"/>
                <a:gd name="T7" fmla="*/ 98 h 114"/>
                <a:gd name="T8" fmla="*/ 60 w 60"/>
                <a:gd name="T9" fmla="*/ 105 h 114"/>
                <a:gd name="T10" fmla="*/ 60 w 60"/>
                <a:gd name="T11" fmla="*/ 100 h 114"/>
                <a:gd name="T12" fmla="*/ 30 w 60"/>
                <a:gd name="T13" fmla="*/ 96 h 114"/>
                <a:gd name="T14" fmla="*/ 29 w 60"/>
                <a:gd name="T15" fmla="*/ 83 h 114"/>
                <a:gd name="T16" fmla="*/ 9 w 60"/>
                <a:gd name="T17" fmla="*/ 83 h 114"/>
                <a:gd name="T18" fmla="*/ 8 w 60"/>
                <a:gd name="T19" fmla="*/ 81 h 114"/>
                <a:gd name="T20" fmla="*/ 7 w 60"/>
                <a:gd name="T21" fmla="*/ 76 h 114"/>
                <a:gd name="T22" fmla="*/ 6 w 60"/>
                <a:gd name="T23" fmla="*/ 69 h 114"/>
                <a:gd name="T24" fmla="*/ 3 w 60"/>
                <a:gd name="T25" fmla="*/ 60 h 114"/>
                <a:gd name="T26" fmla="*/ 2 w 60"/>
                <a:gd name="T27" fmla="*/ 48 h 114"/>
                <a:gd name="T28" fmla="*/ 1 w 60"/>
                <a:gd name="T29" fmla="*/ 34 h 114"/>
                <a:gd name="T30" fmla="*/ 2 w 60"/>
                <a:gd name="T31" fmla="*/ 20 h 114"/>
                <a:gd name="T32" fmla="*/ 6 w 60"/>
                <a:gd name="T33" fmla="*/ 4 h 114"/>
                <a:gd name="T34" fmla="*/ 0 w 60"/>
                <a:gd name="T35" fmla="*/ 0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114"/>
                <a:gd name="T56" fmla="*/ 60 w 60"/>
                <a:gd name="T57" fmla="*/ 114 h 1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114">
                  <a:moveTo>
                    <a:pt x="0" y="0"/>
                  </a:moveTo>
                  <a:lnTo>
                    <a:pt x="0" y="110"/>
                  </a:lnTo>
                  <a:lnTo>
                    <a:pt x="18" y="114"/>
                  </a:lnTo>
                  <a:lnTo>
                    <a:pt x="17" y="98"/>
                  </a:lnTo>
                  <a:lnTo>
                    <a:pt x="60" y="105"/>
                  </a:lnTo>
                  <a:lnTo>
                    <a:pt x="60" y="100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3" y="60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37" name="Freeform 325"/>
            <p:cNvSpPr>
              <a:spLocks noChangeArrowheads="1"/>
            </p:cNvSpPr>
            <p:nvPr/>
          </p:nvSpPr>
          <p:spPr bwMode="auto">
            <a:xfrm>
              <a:off x="1859" y="2153"/>
              <a:ext cx="78" cy="15"/>
            </a:xfrm>
            <a:custGeom>
              <a:avLst/>
              <a:gdLst>
                <a:gd name="T0" fmla="*/ 0 w 78"/>
                <a:gd name="T1" fmla="*/ 15 h 15"/>
                <a:gd name="T2" fmla="*/ 0 w 78"/>
                <a:gd name="T3" fmla="*/ 15 h 15"/>
                <a:gd name="T4" fmla="*/ 2 w 78"/>
                <a:gd name="T5" fmla="*/ 14 h 15"/>
                <a:gd name="T6" fmla="*/ 4 w 78"/>
                <a:gd name="T7" fmla="*/ 14 h 15"/>
                <a:gd name="T8" fmla="*/ 7 w 78"/>
                <a:gd name="T9" fmla="*/ 12 h 15"/>
                <a:gd name="T10" fmla="*/ 11 w 78"/>
                <a:gd name="T11" fmla="*/ 11 h 15"/>
                <a:gd name="T12" fmla="*/ 14 w 78"/>
                <a:gd name="T13" fmla="*/ 10 h 15"/>
                <a:gd name="T14" fmla="*/ 19 w 78"/>
                <a:gd name="T15" fmla="*/ 9 h 15"/>
                <a:gd name="T16" fmla="*/ 23 w 78"/>
                <a:gd name="T17" fmla="*/ 8 h 15"/>
                <a:gd name="T18" fmla="*/ 29 w 78"/>
                <a:gd name="T19" fmla="*/ 8 h 15"/>
                <a:gd name="T20" fmla="*/ 35 w 78"/>
                <a:gd name="T21" fmla="*/ 7 h 15"/>
                <a:gd name="T22" fmla="*/ 42 w 78"/>
                <a:gd name="T23" fmla="*/ 7 h 15"/>
                <a:gd name="T24" fmla="*/ 48 w 78"/>
                <a:gd name="T25" fmla="*/ 5 h 15"/>
                <a:gd name="T26" fmla="*/ 55 w 78"/>
                <a:gd name="T27" fmla="*/ 7 h 15"/>
                <a:gd name="T28" fmla="*/ 62 w 78"/>
                <a:gd name="T29" fmla="*/ 7 h 15"/>
                <a:gd name="T30" fmla="*/ 69 w 78"/>
                <a:gd name="T31" fmla="*/ 8 h 15"/>
                <a:gd name="T32" fmla="*/ 76 w 78"/>
                <a:gd name="T33" fmla="*/ 9 h 15"/>
                <a:gd name="T34" fmla="*/ 78 w 78"/>
                <a:gd name="T35" fmla="*/ 0 h 15"/>
                <a:gd name="T36" fmla="*/ 78 w 78"/>
                <a:gd name="T37" fmla="*/ 0 h 15"/>
                <a:gd name="T38" fmla="*/ 76 w 78"/>
                <a:gd name="T39" fmla="*/ 0 h 15"/>
                <a:gd name="T40" fmla="*/ 74 w 78"/>
                <a:gd name="T41" fmla="*/ 0 h 15"/>
                <a:gd name="T42" fmla="*/ 70 w 78"/>
                <a:gd name="T43" fmla="*/ 0 h 15"/>
                <a:gd name="T44" fmla="*/ 65 w 78"/>
                <a:gd name="T45" fmla="*/ 0 h 15"/>
                <a:gd name="T46" fmla="*/ 61 w 78"/>
                <a:gd name="T47" fmla="*/ 0 h 15"/>
                <a:gd name="T48" fmla="*/ 56 w 78"/>
                <a:gd name="T49" fmla="*/ 0 h 15"/>
                <a:gd name="T50" fmla="*/ 50 w 78"/>
                <a:gd name="T51" fmla="*/ 1 h 15"/>
                <a:gd name="T52" fmla="*/ 43 w 78"/>
                <a:gd name="T53" fmla="*/ 1 h 15"/>
                <a:gd name="T54" fmla="*/ 37 w 78"/>
                <a:gd name="T55" fmla="*/ 1 h 15"/>
                <a:gd name="T56" fmla="*/ 30 w 78"/>
                <a:gd name="T57" fmla="*/ 2 h 15"/>
                <a:gd name="T58" fmla="*/ 25 w 78"/>
                <a:gd name="T59" fmla="*/ 3 h 15"/>
                <a:gd name="T60" fmla="*/ 18 w 78"/>
                <a:gd name="T61" fmla="*/ 4 h 15"/>
                <a:gd name="T62" fmla="*/ 12 w 78"/>
                <a:gd name="T63" fmla="*/ 5 h 15"/>
                <a:gd name="T64" fmla="*/ 6 w 78"/>
                <a:gd name="T65" fmla="*/ 7 h 15"/>
                <a:gd name="T66" fmla="*/ 0 w 78"/>
                <a:gd name="T67" fmla="*/ 8 h 15"/>
                <a:gd name="T68" fmla="*/ 0 w 78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15"/>
                <a:gd name="T107" fmla="*/ 78 w 78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15">
                  <a:moveTo>
                    <a:pt x="0" y="15"/>
                  </a:moveTo>
                  <a:lnTo>
                    <a:pt x="0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9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5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43" y="1"/>
                  </a:lnTo>
                  <a:lnTo>
                    <a:pt x="37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38" name="Freeform 326"/>
            <p:cNvSpPr>
              <a:spLocks noChangeArrowheads="1"/>
            </p:cNvSpPr>
            <p:nvPr/>
          </p:nvSpPr>
          <p:spPr bwMode="auto">
            <a:xfrm>
              <a:off x="1814" y="2294"/>
              <a:ext cx="131" cy="44"/>
            </a:xfrm>
            <a:custGeom>
              <a:avLst/>
              <a:gdLst>
                <a:gd name="T0" fmla="*/ 54 w 131"/>
                <a:gd name="T1" fmla="*/ 43 h 44"/>
                <a:gd name="T2" fmla="*/ 56 w 131"/>
                <a:gd name="T3" fmla="*/ 42 h 44"/>
                <a:gd name="T4" fmla="*/ 56 w 131"/>
                <a:gd name="T5" fmla="*/ 42 h 44"/>
                <a:gd name="T6" fmla="*/ 57 w 131"/>
                <a:gd name="T7" fmla="*/ 42 h 44"/>
                <a:gd name="T8" fmla="*/ 59 w 131"/>
                <a:gd name="T9" fmla="*/ 41 h 44"/>
                <a:gd name="T10" fmla="*/ 60 w 131"/>
                <a:gd name="T11" fmla="*/ 41 h 44"/>
                <a:gd name="T12" fmla="*/ 63 w 131"/>
                <a:gd name="T13" fmla="*/ 40 h 44"/>
                <a:gd name="T14" fmla="*/ 65 w 131"/>
                <a:gd name="T15" fmla="*/ 39 h 44"/>
                <a:gd name="T16" fmla="*/ 67 w 131"/>
                <a:gd name="T17" fmla="*/ 37 h 44"/>
                <a:gd name="T18" fmla="*/ 71 w 131"/>
                <a:gd name="T19" fmla="*/ 36 h 44"/>
                <a:gd name="T20" fmla="*/ 73 w 131"/>
                <a:gd name="T21" fmla="*/ 34 h 44"/>
                <a:gd name="T22" fmla="*/ 75 w 131"/>
                <a:gd name="T23" fmla="*/ 33 h 44"/>
                <a:gd name="T24" fmla="*/ 78 w 131"/>
                <a:gd name="T25" fmla="*/ 30 h 44"/>
                <a:gd name="T26" fmla="*/ 80 w 131"/>
                <a:gd name="T27" fmla="*/ 29 h 44"/>
                <a:gd name="T28" fmla="*/ 81 w 131"/>
                <a:gd name="T29" fmla="*/ 27 h 44"/>
                <a:gd name="T30" fmla="*/ 84 w 131"/>
                <a:gd name="T31" fmla="*/ 26 h 44"/>
                <a:gd name="T32" fmla="*/ 85 w 131"/>
                <a:gd name="T33" fmla="*/ 23 h 44"/>
                <a:gd name="T34" fmla="*/ 0 w 131"/>
                <a:gd name="T35" fmla="*/ 2 h 44"/>
                <a:gd name="T36" fmla="*/ 5 w 131"/>
                <a:gd name="T37" fmla="*/ 0 h 44"/>
                <a:gd name="T38" fmla="*/ 131 w 131"/>
                <a:gd name="T39" fmla="*/ 32 h 44"/>
                <a:gd name="T40" fmla="*/ 126 w 131"/>
                <a:gd name="T41" fmla="*/ 34 h 44"/>
                <a:gd name="T42" fmla="*/ 89 w 131"/>
                <a:gd name="T43" fmla="*/ 25 h 44"/>
                <a:gd name="T44" fmla="*/ 89 w 131"/>
                <a:gd name="T45" fmla="*/ 25 h 44"/>
                <a:gd name="T46" fmla="*/ 89 w 131"/>
                <a:gd name="T47" fmla="*/ 26 h 44"/>
                <a:gd name="T48" fmla="*/ 88 w 131"/>
                <a:gd name="T49" fmla="*/ 26 h 44"/>
                <a:gd name="T50" fmla="*/ 88 w 131"/>
                <a:gd name="T51" fmla="*/ 27 h 44"/>
                <a:gd name="T52" fmla="*/ 87 w 131"/>
                <a:gd name="T53" fmla="*/ 28 h 44"/>
                <a:gd name="T54" fmla="*/ 86 w 131"/>
                <a:gd name="T55" fmla="*/ 29 h 44"/>
                <a:gd name="T56" fmla="*/ 85 w 131"/>
                <a:gd name="T57" fmla="*/ 30 h 44"/>
                <a:gd name="T58" fmla="*/ 82 w 131"/>
                <a:gd name="T59" fmla="*/ 32 h 44"/>
                <a:gd name="T60" fmla="*/ 80 w 131"/>
                <a:gd name="T61" fmla="*/ 33 h 44"/>
                <a:gd name="T62" fmla="*/ 78 w 131"/>
                <a:gd name="T63" fmla="*/ 34 h 44"/>
                <a:gd name="T64" fmla="*/ 75 w 131"/>
                <a:gd name="T65" fmla="*/ 36 h 44"/>
                <a:gd name="T66" fmla="*/ 72 w 131"/>
                <a:gd name="T67" fmla="*/ 37 h 44"/>
                <a:gd name="T68" fmla="*/ 70 w 131"/>
                <a:gd name="T69" fmla="*/ 40 h 44"/>
                <a:gd name="T70" fmla="*/ 65 w 131"/>
                <a:gd name="T71" fmla="*/ 41 h 44"/>
                <a:gd name="T72" fmla="*/ 61 w 131"/>
                <a:gd name="T73" fmla="*/ 42 h 44"/>
                <a:gd name="T74" fmla="*/ 57 w 131"/>
                <a:gd name="T75" fmla="*/ 44 h 44"/>
                <a:gd name="T76" fmla="*/ 54 w 131"/>
                <a:gd name="T77" fmla="*/ 43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44"/>
                <a:gd name="T119" fmla="*/ 131 w 131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44">
                  <a:moveTo>
                    <a:pt x="54" y="43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7" y="37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1" y="27"/>
                  </a:lnTo>
                  <a:lnTo>
                    <a:pt x="84" y="26"/>
                  </a:lnTo>
                  <a:lnTo>
                    <a:pt x="85" y="23"/>
                  </a:lnTo>
                  <a:lnTo>
                    <a:pt x="0" y="2"/>
                  </a:lnTo>
                  <a:lnTo>
                    <a:pt x="5" y="0"/>
                  </a:lnTo>
                  <a:lnTo>
                    <a:pt x="131" y="32"/>
                  </a:lnTo>
                  <a:lnTo>
                    <a:pt x="126" y="34"/>
                  </a:lnTo>
                  <a:lnTo>
                    <a:pt x="89" y="25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5" y="36"/>
                  </a:lnTo>
                  <a:lnTo>
                    <a:pt x="72" y="37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1" y="42"/>
                  </a:lnTo>
                  <a:lnTo>
                    <a:pt x="57" y="44"/>
                  </a:lnTo>
                  <a:lnTo>
                    <a:pt x="54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39" name="Freeform 327"/>
            <p:cNvSpPr>
              <a:spLocks noChangeArrowheads="1"/>
            </p:cNvSpPr>
            <p:nvPr/>
          </p:nvSpPr>
          <p:spPr bwMode="auto">
            <a:xfrm>
              <a:off x="1786" y="2306"/>
              <a:ext cx="135" cy="39"/>
            </a:xfrm>
            <a:custGeom>
              <a:avLst/>
              <a:gdLst>
                <a:gd name="T0" fmla="*/ 0 w 135"/>
                <a:gd name="T1" fmla="*/ 0 h 39"/>
                <a:gd name="T2" fmla="*/ 131 w 135"/>
                <a:gd name="T3" fmla="*/ 39 h 39"/>
                <a:gd name="T4" fmla="*/ 135 w 135"/>
                <a:gd name="T5" fmla="*/ 39 h 39"/>
                <a:gd name="T6" fmla="*/ 4 w 135"/>
                <a:gd name="T7" fmla="*/ 0 h 39"/>
                <a:gd name="T8" fmla="*/ 0 w 13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39"/>
                <a:gd name="T17" fmla="*/ 135 w 1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39">
                  <a:moveTo>
                    <a:pt x="0" y="0"/>
                  </a:moveTo>
                  <a:lnTo>
                    <a:pt x="131" y="39"/>
                  </a:lnTo>
                  <a:lnTo>
                    <a:pt x="135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40" name="Freeform 328"/>
            <p:cNvSpPr>
              <a:spLocks noChangeArrowheads="1"/>
            </p:cNvSpPr>
            <p:nvPr/>
          </p:nvSpPr>
          <p:spPr bwMode="auto">
            <a:xfrm>
              <a:off x="1809" y="2300"/>
              <a:ext cx="132" cy="36"/>
            </a:xfrm>
            <a:custGeom>
              <a:avLst/>
              <a:gdLst>
                <a:gd name="T0" fmla="*/ 0 w 132"/>
                <a:gd name="T1" fmla="*/ 0 h 36"/>
                <a:gd name="T2" fmla="*/ 129 w 132"/>
                <a:gd name="T3" fmla="*/ 36 h 36"/>
                <a:gd name="T4" fmla="*/ 132 w 132"/>
                <a:gd name="T5" fmla="*/ 35 h 36"/>
                <a:gd name="T6" fmla="*/ 3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29" y="36"/>
                  </a:lnTo>
                  <a:lnTo>
                    <a:pt x="132" y="3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41" name="Freeform 329"/>
            <p:cNvSpPr>
              <a:spLocks noChangeArrowheads="1"/>
            </p:cNvSpPr>
            <p:nvPr/>
          </p:nvSpPr>
          <p:spPr bwMode="auto">
            <a:xfrm>
              <a:off x="1798" y="2302"/>
              <a:ext cx="133" cy="39"/>
            </a:xfrm>
            <a:custGeom>
              <a:avLst/>
              <a:gdLst>
                <a:gd name="T0" fmla="*/ 0 w 133"/>
                <a:gd name="T1" fmla="*/ 0 h 39"/>
                <a:gd name="T2" fmla="*/ 131 w 133"/>
                <a:gd name="T3" fmla="*/ 39 h 39"/>
                <a:gd name="T4" fmla="*/ 133 w 133"/>
                <a:gd name="T5" fmla="*/ 39 h 39"/>
                <a:gd name="T6" fmla="*/ 4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1" y="39"/>
                  </a:lnTo>
                  <a:lnTo>
                    <a:pt x="133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42" name="Line 330"/>
            <p:cNvSpPr>
              <a:spLocks noChangeShapeType="1"/>
            </p:cNvSpPr>
            <p:nvPr/>
          </p:nvSpPr>
          <p:spPr bwMode="auto">
            <a:xfrm>
              <a:off x="2135" y="2613"/>
              <a:ext cx="274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443" name="Freeform 331"/>
            <p:cNvSpPr>
              <a:spLocks noChangeArrowheads="1"/>
            </p:cNvSpPr>
            <p:nvPr/>
          </p:nvSpPr>
          <p:spPr bwMode="auto">
            <a:xfrm>
              <a:off x="2520" y="2428"/>
              <a:ext cx="203" cy="103"/>
            </a:xfrm>
            <a:custGeom>
              <a:avLst/>
              <a:gdLst>
                <a:gd name="T0" fmla="*/ 78 w 203"/>
                <a:gd name="T1" fmla="*/ 0 h 103"/>
                <a:gd name="T2" fmla="*/ 0 w 203"/>
                <a:gd name="T3" fmla="*/ 103 h 103"/>
                <a:gd name="T4" fmla="*/ 125 w 203"/>
                <a:gd name="T5" fmla="*/ 103 h 103"/>
                <a:gd name="T6" fmla="*/ 203 w 203"/>
                <a:gd name="T7" fmla="*/ 0 h 103"/>
                <a:gd name="T8" fmla="*/ 78 w 203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03"/>
                <a:gd name="T17" fmla="*/ 203 w 20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03">
                  <a:moveTo>
                    <a:pt x="78" y="0"/>
                  </a:moveTo>
                  <a:lnTo>
                    <a:pt x="0" y="103"/>
                  </a:lnTo>
                  <a:lnTo>
                    <a:pt x="125" y="103"/>
                  </a:lnTo>
                  <a:lnTo>
                    <a:pt x="20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44" name="Rectangle 332"/>
            <p:cNvSpPr>
              <a:spLocks noChangeArrowheads="1"/>
            </p:cNvSpPr>
            <p:nvPr/>
          </p:nvSpPr>
          <p:spPr bwMode="auto">
            <a:xfrm>
              <a:off x="2622" y="2088"/>
              <a:ext cx="94" cy="343"/>
            </a:xfrm>
            <a:prstGeom prst="rect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45" name="Rectangle 333"/>
            <p:cNvSpPr>
              <a:spLocks noChangeArrowheads="1"/>
            </p:cNvSpPr>
            <p:nvPr/>
          </p:nvSpPr>
          <p:spPr bwMode="auto">
            <a:xfrm>
              <a:off x="2522" y="2185"/>
              <a:ext cx="127" cy="343"/>
            </a:xfrm>
            <a:prstGeom prst="rect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46" name="Rectangle 334"/>
            <p:cNvSpPr>
              <a:spLocks noChangeArrowheads="1"/>
            </p:cNvSpPr>
            <p:nvPr/>
          </p:nvSpPr>
          <p:spPr bwMode="auto">
            <a:xfrm>
              <a:off x="2522" y="2185"/>
              <a:ext cx="127" cy="343"/>
            </a:xfrm>
            <a:prstGeom prst="rect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47" name="Freeform 335"/>
            <p:cNvSpPr>
              <a:spLocks noChangeArrowheads="1"/>
            </p:cNvSpPr>
            <p:nvPr/>
          </p:nvSpPr>
          <p:spPr bwMode="auto">
            <a:xfrm>
              <a:off x="2520" y="2085"/>
              <a:ext cx="203" cy="104"/>
            </a:xfrm>
            <a:custGeom>
              <a:avLst/>
              <a:gdLst>
                <a:gd name="T0" fmla="*/ 78 w 203"/>
                <a:gd name="T1" fmla="*/ 0 h 104"/>
                <a:gd name="T2" fmla="*/ 0 w 203"/>
                <a:gd name="T3" fmla="*/ 104 h 104"/>
                <a:gd name="T4" fmla="*/ 125 w 203"/>
                <a:gd name="T5" fmla="*/ 104 h 104"/>
                <a:gd name="T6" fmla="*/ 203 w 203"/>
                <a:gd name="T7" fmla="*/ 0 h 104"/>
                <a:gd name="T8" fmla="*/ 78 w 20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04"/>
                <a:gd name="T17" fmla="*/ 203 w 203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04">
                  <a:moveTo>
                    <a:pt x="78" y="0"/>
                  </a:moveTo>
                  <a:lnTo>
                    <a:pt x="0" y="104"/>
                  </a:lnTo>
                  <a:lnTo>
                    <a:pt x="125" y="104"/>
                  </a:lnTo>
                  <a:lnTo>
                    <a:pt x="20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48" name="Freeform 336"/>
            <p:cNvSpPr>
              <a:spLocks noChangeArrowheads="1"/>
            </p:cNvSpPr>
            <p:nvPr/>
          </p:nvSpPr>
          <p:spPr bwMode="auto">
            <a:xfrm>
              <a:off x="2520" y="2085"/>
              <a:ext cx="203" cy="104"/>
            </a:xfrm>
            <a:custGeom>
              <a:avLst/>
              <a:gdLst>
                <a:gd name="T0" fmla="*/ 78 w 203"/>
                <a:gd name="T1" fmla="*/ 0 h 104"/>
                <a:gd name="T2" fmla="*/ 0 w 203"/>
                <a:gd name="T3" fmla="*/ 104 h 104"/>
                <a:gd name="T4" fmla="*/ 125 w 203"/>
                <a:gd name="T5" fmla="*/ 104 h 104"/>
                <a:gd name="T6" fmla="*/ 203 w 203"/>
                <a:gd name="T7" fmla="*/ 0 h 104"/>
                <a:gd name="T8" fmla="*/ 78 w 20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04"/>
                <a:gd name="T17" fmla="*/ 203 w 203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04">
                  <a:moveTo>
                    <a:pt x="78" y="0"/>
                  </a:moveTo>
                  <a:lnTo>
                    <a:pt x="0" y="104"/>
                  </a:lnTo>
                  <a:lnTo>
                    <a:pt x="125" y="104"/>
                  </a:lnTo>
                  <a:lnTo>
                    <a:pt x="203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11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49" name="Line 337"/>
            <p:cNvSpPr>
              <a:spLocks noChangeShapeType="1"/>
            </p:cNvSpPr>
            <p:nvPr/>
          </p:nvSpPr>
          <p:spPr bwMode="auto">
            <a:xfrm>
              <a:off x="2723" y="2092"/>
              <a:ext cx="1" cy="336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450" name="Line 338"/>
            <p:cNvSpPr>
              <a:spLocks noChangeShapeType="1"/>
            </p:cNvSpPr>
            <p:nvPr/>
          </p:nvSpPr>
          <p:spPr bwMode="auto">
            <a:xfrm flipH="1">
              <a:off x="2648" y="2428"/>
              <a:ext cx="76" cy="100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451" name="Rectangle 339"/>
            <p:cNvSpPr>
              <a:spLocks noChangeArrowheads="1"/>
            </p:cNvSpPr>
            <p:nvPr/>
          </p:nvSpPr>
          <p:spPr bwMode="auto">
            <a:xfrm>
              <a:off x="2537" y="2230"/>
              <a:ext cx="85" cy="198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52" name="Rectangle 340"/>
            <p:cNvSpPr>
              <a:spLocks noChangeArrowheads="1"/>
            </p:cNvSpPr>
            <p:nvPr/>
          </p:nvSpPr>
          <p:spPr bwMode="auto">
            <a:xfrm>
              <a:off x="2537" y="2230"/>
              <a:ext cx="85" cy="198"/>
            </a:xfrm>
            <a:prstGeom prst="rect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53" name="Rectangle 341"/>
            <p:cNvSpPr>
              <a:spLocks noChangeArrowheads="1"/>
            </p:cNvSpPr>
            <p:nvPr/>
          </p:nvSpPr>
          <p:spPr bwMode="auto">
            <a:xfrm>
              <a:off x="2550" y="2290"/>
              <a:ext cx="64" cy="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54" name="Freeform 342"/>
            <p:cNvSpPr>
              <a:spLocks noChangeArrowheads="1"/>
            </p:cNvSpPr>
            <p:nvPr/>
          </p:nvSpPr>
          <p:spPr bwMode="auto">
            <a:xfrm>
              <a:off x="3115" y="2220"/>
              <a:ext cx="1198" cy="719"/>
            </a:xfrm>
            <a:custGeom>
              <a:avLst/>
              <a:gdLst>
                <a:gd name="T0" fmla="*/ 1142 w 1198"/>
                <a:gd name="T1" fmla="*/ 3 h 719"/>
                <a:gd name="T2" fmla="*/ 1116 w 1198"/>
                <a:gd name="T3" fmla="*/ 0 h 719"/>
                <a:gd name="T4" fmla="*/ 1082 w 1198"/>
                <a:gd name="T5" fmla="*/ 7 h 719"/>
                <a:gd name="T6" fmla="*/ 1036 w 1198"/>
                <a:gd name="T7" fmla="*/ 24 h 719"/>
                <a:gd name="T8" fmla="*/ 956 w 1198"/>
                <a:gd name="T9" fmla="*/ 56 h 719"/>
                <a:gd name="T10" fmla="*/ 904 w 1198"/>
                <a:gd name="T11" fmla="*/ 73 h 719"/>
                <a:gd name="T12" fmla="*/ 866 w 1198"/>
                <a:gd name="T13" fmla="*/ 77 h 719"/>
                <a:gd name="T14" fmla="*/ 798 w 1198"/>
                <a:gd name="T15" fmla="*/ 75 h 719"/>
                <a:gd name="T16" fmla="*/ 719 w 1198"/>
                <a:gd name="T17" fmla="*/ 65 h 719"/>
                <a:gd name="T18" fmla="*/ 632 w 1198"/>
                <a:gd name="T19" fmla="*/ 56 h 719"/>
                <a:gd name="T20" fmla="*/ 574 w 1198"/>
                <a:gd name="T21" fmla="*/ 58 h 719"/>
                <a:gd name="T22" fmla="*/ 524 w 1198"/>
                <a:gd name="T23" fmla="*/ 65 h 719"/>
                <a:gd name="T24" fmla="*/ 464 w 1198"/>
                <a:gd name="T25" fmla="*/ 76 h 719"/>
                <a:gd name="T26" fmla="*/ 398 w 1198"/>
                <a:gd name="T27" fmla="*/ 89 h 719"/>
                <a:gd name="T28" fmla="*/ 274 w 1198"/>
                <a:gd name="T29" fmla="*/ 117 h 719"/>
                <a:gd name="T30" fmla="*/ 190 w 1198"/>
                <a:gd name="T31" fmla="*/ 144 h 719"/>
                <a:gd name="T32" fmla="*/ 131 w 1198"/>
                <a:gd name="T33" fmla="*/ 169 h 719"/>
                <a:gd name="T34" fmla="*/ 82 w 1198"/>
                <a:gd name="T35" fmla="*/ 198 h 719"/>
                <a:gd name="T36" fmla="*/ 47 w 1198"/>
                <a:gd name="T37" fmla="*/ 232 h 719"/>
                <a:gd name="T38" fmla="*/ 23 w 1198"/>
                <a:gd name="T39" fmla="*/ 273 h 719"/>
                <a:gd name="T40" fmla="*/ 8 w 1198"/>
                <a:gd name="T41" fmla="*/ 323 h 719"/>
                <a:gd name="T42" fmla="*/ 1 w 1198"/>
                <a:gd name="T43" fmla="*/ 378 h 719"/>
                <a:gd name="T44" fmla="*/ 0 w 1198"/>
                <a:gd name="T45" fmla="*/ 434 h 719"/>
                <a:gd name="T46" fmla="*/ 6 w 1198"/>
                <a:gd name="T47" fmla="*/ 489 h 719"/>
                <a:gd name="T48" fmla="*/ 17 w 1198"/>
                <a:gd name="T49" fmla="*/ 539 h 719"/>
                <a:gd name="T50" fmla="*/ 33 w 1198"/>
                <a:gd name="T51" fmla="*/ 582 h 719"/>
                <a:gd name="T52" fmla="*/ 51 w 1198"/>
                <a:gd name="T53" fmla="*/ 615 h 719"/>
                <a:gd name="T54" fmla="*/ 77 w 1198"/>
                <a:gd name="T55" fmla="*/ 638 h 719"/>
                <a:gd name="T56" fmla="*/ 110 w 1198"/>
                <a:gd name="T57" fmla="*/ 656 h 719"/>
                <a:gd name="T58" fmla="*/ 159 w 1198"/>
                <a:gd name="T59" fmla="*/ 670 h 719"/>
                <a:gd name="T60" fmla="*/ 248 w 1198"/>
                <a:gd name="T61" fmla="*/ 683 h 719"/>
                <a:gd name="T62" fmla="*/ 342 w 1198"/>
                <a:gd name="T63" fmla="*/ 692 h 719"/>
                <a:gd name="T64" fmla="*/ 401 w 1198"/>
                <a:gd name="T65" fmla="*/ 700 h 719"/>
                <a:gd name="T66" fmla="*/ 492 w 1198"/>
                <a:gd name="T67" fmla="*/ 710 h 719"/>
                <a:gd name="T68" fmla="*/ 631 w 1198"/>
                <a:gd name="T69" fmla="*/ 717 h 719"/>
                <a:gd name="T70" fmla="*/ 708 w 1198"/>
                <a:gd name="T71" fmla="*/ 719 h 719"/>
                <a:gd name="T72" fmla="*/ 753 w 1198"/>
                <a:gd name="T73" fmla="*/ 719 h 719"/>
                <a:gd name="T74" fmla="*/ 791 w 1198"/>
                <a:gd name="T75" fmla="*/ 719 h 719"/>
                <a:gd name="T76" fmla="*/ 824 w 1198"/>
                <a:gd name="T77" fmla="*/ 718 h 719"/>
                <a:gd name="T78" fmla="*/ 876 w 1198"/>
                <a:gd name="T79" fmla="*/ 712 h 719"/>
                <a:gd name="T80" fmla="*/ 931 w 1198"/>
                <a:gd name="T81" fmla="*/ 700 h 719"/>
                <a:gd name="T82" fmla="*/ 977 w 1198"/>
                <a:gd name="T83" fmla="*/ 687 h 719"/>
                <a:gd name="T84" fmla="*/ 1029 w 1198"/>
                <a:gd name="T85" fmla="*/ 672 h 719"/>
                <a:gd name="T86" fmla="*/ 1096 w 1198"/>
                <a:gd name="T87" fmla="*/ 652 h 719"/>
                <a:gd name="T88" fmla="*/ 1142 w 1198"/>
                <a:gd name="T89" fmla="*/ 627 h 719"/>
                <a:gd name="T90" fmla="*/ 1168 w 1198"/>
                <a:gd name="T91" fmla="*/ 601 h 719"/>
                <a:gd name="T92" fmla="*/ 1188 w 1198"/>
                <a:gd name="T93" fmla="*/ 554 h 719"/>
                <a:gd name="T94" fmla="*/ 1196 w 1198"/>
                <a:gd name="T95" fmla="*/ 498 h 719"/>
                <a:gd name="T96" fmla="*/ 1197 w 1198"/>
                <a:gd name="T97" fmla="*/ 433 h 719"/>
                <a:gd name="T98" fmla="*/ 1196 w 1198"/>
                <a:gd name="T99" fmla="*/ 361 h 719"/>
                <a:gd name="T100" fmla="*/ 1196 w 1198"/>
                <a:gd name="T101" fmla="*/ 321 h 719"/>
                <a:gd name="T102" fmla="*/ 1197 w 1198"/>
                <a:gd name="T103" fmla="*/ 271 h 719"/>
                <a:gd name="T104" fmla="*/ 1197 w 1198"/>
                <a:gd name="T105" fmla="*/ 166 h 719"/>
                <a:gd name="T106" fmla="*/ 1194 w 1198"/>
                <a:gd name="T107" fmla="*/ 103 h 719"/>
                <a:gd name="T108" fmla="*/ 1186 w 1198"/>
                <a:gd name="T109" fmla="*/ 61 h 719"/>
                <a:gd name="T110" fmla="*/ 1173 w 1198"/>
                <a:gd name="T111" fmla="*/ 28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55" name="Line 343"/>
            <p:cNvSpPr>
              <a:spLocks noChangeShapeType="1"/>
            </p:cNvSpPr>
            <p:nvPr/>
          </p:nvSpPr>
          <p:spPr bwMode="auto">
            <a:xfrm flipV="1">
              <a:off x="2804" y="2601"/>
              <a:ext cx="309" cy="4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456" name="Rectangle 344"/>
            <p:cNvSpPr>
              <a:spLocks noChangeArrowheads="1"/>
            </p:cNvSpPr>
            <p:nvPr/>
          </p:nvSpPr>
          <p:spPr bwMode="auto">
            <a:xfrm>
              <a:off x="2210" y="3109"/>
              <a:ext cx="30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5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0457" name="Rectangle 345"/>
            <p:cNvSpPr>
              <a:spLocks noChangeArrowheads="1"/>
            </p:cNvSpPr>
            <p:nvPr/>
          </p:nvSpPr>
          <p:spPr bwMode="auto">
            <a:xfrm>
              <a:off x="2099" y="3243"/>
              <a:ext cx="30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5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0458" name="Rectangle 346"/>
            <p:cNvSpPr>
              <a:spLocks noChangeArrowheads="1"/>
            </p:cNvSpPr>
            <p:nvPr/>
          </p:nvSpPr>
          <p:spPr bwMode="auto">
            <a:xfrm>
              <a:off x="3255" y="3073"/>
              <a:ext cx="913" cy="3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59" name="Rectangle 347"/>
            <p:cNvSpPr>
              <a:spLocks noChangeArrowheads="1"/>
            </p:cNvSpPr>
            <p:nvPr/>
          </p:nvSpPr>
          <p:spPr bwMode="auto">
            <a:xfrm>
              <a:off x="3912" y="3109"/>
              <a:ext cx="30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5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0460" name="Rectangle 348"/>
            <p:cNvSpPr>
              <a:spLocks noChangeArrowheads="1"/>
            </p:cNvSpPr>
            <p:nvPr/>
          </p:nvSpPr>
          <p:spPr bwMode="auto">
            <a:xfrm>
              <a:off x="3917" y="3243"/>
              <a:ext cx="30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5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0461" name="Freeform 349"/>
            <p:cNvSpPr>
              <a:spLocks noChangeArrowheads="1"/>
            </p:cNvSpPr>
            <p:nvPr/>
          </p:nvSpPr>
          <p:spPr bwMode="auto">
            <a:xfrm>
              <a:off x="2182" y="3219"/>
              <a:ext cx="384" cy="59"/>
            </a:xfrm>
            <a:custGeom>
              <a:avLst/>
              <a:gdLst>
                <a:gd name="T0" fmla="*/ 4 w 384"/>
                <a:gd name="T1" fmla="*/ 26 h 59"/>
                <a:gd name="T2" fmla="*/ 335 w 384"/>
                <a:gd name="T3" fmla="*/ 26 h 59"/>
                <a:gd name="T4" fmla="*/ 337 w 384"/>
                <a:gd name="T5" fmla="*/ 26 h 59"/>
                <a:gd name="T6" fmla="*/ 338 w 384"/>
                <a:gd name="T7" fmla="*/ 26 h 59"/>
                <a:gd name="T8" fmla="*/ 339 w 384"/>
                <a:gd name="T9" fmla="*/ 27 h 59"/>
                <a:gd name="T10" fmla="*/ 339 w 384"/>
                <a:gd name="T11" fmla="*/ 30 h 59"/>
                <a:gd name="T12" fmla="*/ 339 w 384"/>
                <a:gd name="T13" fmla="*/ 31 h 59"/>
                <a:gd name="T14" fmla="*/ 338 w 384"/>
                <a:gd name="T15" fmla="*/ 32 h 59"/>
                <a:gd name="T16" fmla="*/ 337 w 384"/>
                <a:gd name="T17" fmla="*/ 33 h 59"/>
                <a:gd name="T18" fmla="*/ 335 w 384"/>
                <a:gd name="T19" fmla="*/ 33 h 59"/>
                <a:gd name="T20" fmla="*/ 4 w 384"/>
                <a:gd name="T21" fmla="*/ 33 h 59"/>
                <a:gd name="T22" fmla="*/ 3 w 384"/>
                <a:gd name="T23" fmla="*/ 33 h 59"/>
                <a:gd name="T24" fmla="*/ 2 w 384"/>
                <a:gd name="T25" fmla="*/ 32 h 59"/>
                <a:gd name="T26" fmla="*/ 2 w 384"/>
                <a:gd name="T27" fmla="*/ 31 h 59"/>
                <a:gd name="T28" fmla="*/ 0 w 384"/>
                <a:gd name="T29" fmla="*/ 30 h 59"/>
                <a:gd name="T30" fmla="*/ 2 w 384"/>
                <a:gd name="T31" fmla="*/ 27 h 59"/>
                <a:gd name="T32" fmla="*/ 2 w 384"/>
                <a:gd name="T33" fmla="*/ 26 h 59"/>
                <a:gd name="T34" fmla="*/ 3 w 384"/>
                <a:gd name="T35" fmla="*/ 26 h 59"/>
                <a:gd name="T36" fmla="*/ 4 w 384"/>
                <a:gd name="T37" fmla="*/ 26 h 59"/>
                <a:gd name="T38" fmla="*/ 4 w 384"/>
                <a:gd name="T39" fmla="*/ 26 h 59"/>
                <a:gd name="T40" fmla="*/ 326 w 384"/>
                <a:gd name="T41" fmla="*/ 0 h 59"/>
                <a:gd name="T42" fmla="*/ 384 w 384"/>
                <a:gd name="T43" fmla="*/ 30 h 59"/>
                <a:gd name="T44" fmla="*/ 326 w 384"/>
                <a:gd name="T45" fmla="*/ 59 h 59"/>
                <a:gd name="T46" fmla="*/ 326 w 384"/>
                <a:gd name="T47" fmla="*/ 0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4" y="26"/>
                  </a:moveTo>
                  <a:lnTo>
                    <a:pt x="335" y="26"/>
                  </a:lnTo>
                  <a:lnTo>
                    <a:pt x="337" y="26"/>
                  </a:lnTo>
                  <a:lnTo>
                    <a:pt x="338" y="26"/>
                  </a:lnTo>
                  <a:lnTo>
                    <a:pt x="339" y="27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8" y="32"/>
                  </a:lnTo>
                  <a:lnTo>
                    <a:pt x="337" y="33"/>
                  </a:lnTo>
                  <a:lnTo>
                    <a:pt x="33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4" y="26"/>
                  </a:lnTo>
                  <a:close/>
                  <a:moveTo>
                    <a:pt x="326" y="0"/>
                  </a:moveTo>
                  <a:lnTo>
                    <a:pt x="384" y="30"/>
                  </a:lnTo>
                  <a:lnTo>
                    <a:pt x="326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62" name="Freeform 350"/>
            <p:cNvSpPr>
              <a:spLocks noChangeArrowheads="1"/>
            </p:cNvSpPr>
            <p:nvPr/>
          </p:nvSpPr>
          <p:spPr bwMode="auto">
            <a:xfrm>
              <a:off x="1175" y="3219"/>
              <a:ext cx="384" cy="59"/>
            </a:xfrm>
            <a:custGeom>
              <a:avLst/>
              <a:gdLst>
                <a:gd name="T0" fmla="*/ 381 w 384"/>
                <a:gd name="T1" fmla="*/ 33 h 59"/>
                <a:gd name="T2" fmla="*/ 49 w 384"/>
                <a:gd name="T3" fmla="*/ 33 h 59"/>
                <a:gd name="T4" fmla="*/ 48 w 384"/>
                <a:gd name="T5" fmla="*/ 33 h 59"/>
                <a:gd name="T6" fmla="*/ 47 w 384"/>
                <a:gd name="T7" fmla="*/ 32 h 59"/>
                <a:gd name="T8" fmla="*/ 46 w 384"/>
                <a:gd name="T9" fmla="*/ 31 h 59"/>
                <a:gd name="T10" fmla="*/ 46 w 384"/>
                <a:gd name="T11" fmla="*/ 30 h 59"/>
                <a:gd name="T12" fmla="*/ 46 w 384"/>
                <a:gd name="T13" fmla="*/ 28 h 59"/>
                <a:gd name="T14" fmla="*/ 47 w 384"/>
                <a:gd name="T15" fmla="*/ 27 h 59"/>
                <a:gd name="T16" fmla="*/ 48 w 384"/>
                <a:gd name="T17" fmla="*/ 26 h 59"/>
                <a:gd name="T18" fmla="*/ 49 w 384"/>
                <a:gd name="T19" fmla="*/ 26 h 59"/>
                <a:gd name="T20" fmla="*/ 381 w 384"/>
                <a:gd name="T21" fmla="*/ 26 h 59"/>
                <a:gd name="T22" fmla="*/ 382 w 384"/>
                <a:gd name="T23" fmla="*/ 26 h 59"/>
                <a:gd name="T24" fmla="*/ 383 w 384"/>
                <a:gd name="T25" fmla="*/ 26 h 59"/>
                <a:gd name="T26" fmla="*/ 384 w 384"/>
                <a:gd name="T27" fmla="*/ 27 h 59"/>
                <a:gd name="T28" fmla="*/ 384 w 384"/>
                <a:gd name="T29" fmla="*/ 30 h 59"/>
                <a:gd name="T30" fmla="*/ 384 w 384"/>
                <a:gd name="T31" fmla="*/ 31 h 59"/>
                <a:gd name="T32" fmla="*/ 383 w 384"/>
                <a:gd name="T33" fmla="*/ 32 h 59"/>
                <a:gd name="T34" fmla="*/ 382 w 384"/>
                <a:gd name="T35" fmla="*/ 33 h 59"/>
                <a:gd name="T36" fmla="*/ 381 w 384"/>
                <a:gd name="T37" fmla="*/ 33 h 59"/>
                <a:gd name="T38" fmla="*/ 381 w 384"/>
                <a:gd name="T39" fmla="*/ 33 h 59"/>
                <a:gd name="T40" fmla="*/ 59 w 384"/>
                <a:gd name="T41" fmla="*/ 59 h 59"/>
                <a:gd name="T42" fmla="*/ 0 w 384"/>
                <a:gd name="T43" fmla="*/ 30 h 59"/>
                <a:gd name="T44" fmla="*/ 59 w 384"/>
                <a:gd name="T45" fmla="*/ 0 h 59"/>
                <a:gd name="T46" fmla="*/ 59 w 384"/>
                <a:gd name="T47" fmla="*/ 59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381" y="33"/>
                  </a:moveTo>
                  <a:lnTo>
                    <a:pt x="49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7" y="27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381" y="26"/>
                  </a:lnTo>
                  <a:lnTo>
                    <a:pt x="382" y="26"/>
                  </a:lnTo>
                  <a:lnTo>
                    <a:pt x="383" y="26"/>
                  </a:lnTo>
                  <a:lnTo>
                    <a:pt x="384" y="27"/>
                  </a:lnTo>
                  <a:lnTo>
                    <a:pt x="384" y="30"/>
                  </a:lnTo>
                  <a:lnTo>
                    <a:pt x="384" y="31"/>
                  </a:lnTo>
                  <a:lnTo>
                    <a:pt x="383" y="32"/>
                  </a:lnTo>
                  <a:lnTo>
                    <a:pt x="382" y="33"/>
                  </a:lnTo>
                  <a:lnTo>
                    <a:pt x="381" y="33"/>
                  </a:lnTo>
                  <a:close/>
                  <a:moveTo>
                    <a:pt x="59" y="59"/>
                  </a:moveTo>
                  <a:lnTo>
                    <a:pt x="0" y="30"/>
                  </a:lnTo>
                  <a:lnTo>
                    <a:pt x="59" y="0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000000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63" name="Freeform 351"/>
            <p:cNvSpPr>
              <a:spLocks noChangeArrowheads="1"/>
            </p:cNvSpPr>
            <p:nvPr/>
          </p:nvSpPr>
          <p:spPr bwMode="auto">
            <a:xfrm>
              <a:off x="3891" y="3219"/>
              <a:ext cx="384" cy="59"/>
            </a:xfrm>
            <a:custGeom>
              <a:avLst/>
              <a:gdLst>
                <a:gd name="T0" fmla="*/ 4 w 384"/>
                <a:gd name="T1" fmla="*/ 26 h 59"/>
                <a:gd name="T2" fmla="*/ 335 w 384"/>
                <a:gd name="T3" fmla="*/ 26 h 59"/>
                <a:gd name="T4" fmla="*/ 336 w 384"/>
                <a:gd name="T5" fmla="*/ 26 h 59"/>
                <a:gd name="T6" fmla="*/ 337 w 384"/>
                <a:gd name="T7" fmla="*/ 27 h 59"/>
                <a:gd name="T8" fmla="*/ 338 w 384"/>
                <a:gd name="T9" fmla="*/ 28 h 59"/>
                <a:gd name="T10" fmla="*/ 338 w 384"/>
                <a:gd name="T11" fmla="*/ 30 h 59"/>
                <a:gd name="T12" fmla="*/ 338 w 384"/>
                <a:gd name="T13" fmla="*/ 31 h 59"/>
                <a:gd name="T14" fmla="*/ 337 w 384"/>
                <a:gd name="T15" fmla="*/ 32 h 59"/>
                <a:gd name="T16" fmla="*/ 336 w 384"/>
                <a:gd name="T17" fmla="*/ 33 h 59"/>
                <a:gd name="T18" fmla="*/ 335 w 384"/>
                <a:gd name="T19" fmla="*/ 33 h 59"/>
                <a:gd name="T20" fmla="*/ 4 w 384"/>
                <a:gd name="T21" fmla="*/ 33 h 59"/>
                <a:gd name="T22" fmla="*/ 2 w 384"/>
                <a:gd name="T23" fmla="*/ 33 h 59"/>
                <a:gd name="T24" fmla="*/ 1 w 384"/>
                <a:gd name="T25" fmla="*/ 32 h 59"/>
                <a:gd name="T26" fmla="*/ 0 w 384"/>
                <a:gd name="T27" fmla="*/ 31 h 59"/>
                <a:gd name="T28" fmla="*/ 0 w 384"/>
                <a:gd name="T29" fmla="*/ 30 h 59"/>
                <a:gd name="T30" fmla="*/ 0 w 384"/>
                <a:gd name="T31" fmla="*/ 27 h 59"/>
                <a:gd name="T32" fmla="*/ 1 w 384"/>
                <a:gd name="T33" fmla="*/ 26 h 59"/>
                <a:gd name="T34" fmla="*/ 2 w 384"/>
                <a:gd name="T35" fmla="*/ 26 h 59"/>
                <a:gd name="T36" fmla="*/ 4 w 384"/>
                <a:gd name="T37" fmla="*/ 26 h 59"/>
                <a:gd name="T38" fmla="*/ 4 w 384"/>
                <a:gd name="T39" fmla="*/ 26 h 59"/>
                <a:gd name="T40" fmla="*/ 326 w 384"/>
                <a:gd name="T41" fmla="*/ 0 h 59"/>
                <a:gd name="T42" fmla="*/ 384 w 384"/>
                <a:gd name="T43" fmla="*/ 30 h 59"/>
                <a:gd name="T44" fmla="*/ 326 w 384"/>
                <a:gd name="T45" fmla="*/ 59 h 59"/>
                <a:gd name="T46" fmla="*/ 326 w 384"/>
                <a:gd name="T47" fmla="*/ 0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4" y="26"/>
                  </a:moveTo>
                  <a:lnTo>
                    <a:pt x="335" y="26"/>
                  </a:lnTo>
                  <a:lnTo>
                    <a:pt x="336" y="26"/>
                  </a:lnTo>
                  <a:lnTo>
                    <a:pt x="337" y="27"/>
                  </a:lnTo>
                  <a:lnTo>
                    <a:pt x="338" y="28"/>
                  </a:lnTo>
                  <a:lnTo>
                    <a:pt x="338" y="30"/>
                  </a:lnTo>
                  <a:lnTo>
                    <a:pt x="338" y="31"/>
                  </a:lnTo>
                  <a:lnTo>
                    <a:pt x="337" y="32"/>
                  </a:lnTo>
                  <a:lnTo>
                    <a:pt x="336" y="33"/>
                  </a:lnTo>
                  <a:lnTo>
                    <a:pt x="335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4" y="26"/>
                  </a:lnTo>
                  <a:close/>
                  <a:moveTo>
                    <a:pt x="326" y="0"/>
                  </a:moveTo>
                  <a:lnTo>
                    <a:pt x="384" y="30"/>
                  </a:lnTo>
                  <a:lnTo>
                    <a:pt x="326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64" name="Freeform 352"/>
            <p:cNvSpPr>
              <a:spLocks noChangeArrowheads="1"/>
            </p:cNvSpPr>
            <p:nvPr/>
          </p:nvSpPr>
          <p:spPr bwMode="auto">
            <a:xfrm>
              <a:off x="2843" y="3219"/>
              <a:ext cx="524" cy="59"/>
            </a:xfrm>
            <a:custGeom>
              <a:avLst/>
              <a:gdLst>
                <a:gd name="T0" fmla="*/ 7 w 671"/>
                <a:gd name="T1" fmla="*/ 33 h 59"/>
                <a:gd name="T2" fmla="*/ 2 w 671"/>
                <a:gd name="T3" fmla="*/ 33 h 59"/>
                <a:gd name="T4" fmla="*/ 2 w 671"/>
                <a:gd name="T5" fmla="*/ 33 h 59"/>
                <a:gd name="T6" fmla="*/ 2 w 671"/>
                <a:gd name="T7" fmla="*/ 32 h 59"/>
                <a:gd name="T8" fmla="*/ 2 w 671"/>
                <a:gd name="T9" fmla="*/ 31 h 59"/>
                <a:gd name="T10" fmla="*/ 2 w 671"/>
                <a:gd name="T11" fmla="*/ 30 h 59"/>
                <a:gd name="T12" fmla="*/ 2 w 671"/>
                <a:gd name="T13" fmla="*/ 28 h 59"/>
                <a:gd name="T14" fmla="*/ 2 w 671"/>
                <a:gd name="T15" fmla="*/ 27 h 59"/>
                <a:gd name="T16" fmla="*/ 2 w 671"/>
                <a:gd name="T17" fmla="*/ 26 h 59"/>
                <a:gd name="T18" fmla="*/ 2 w 671"/>
                <a:gd name="T19" fmla="*/ 26 h 59"/>
                <a:gd name="T20" fmla="*/ 7 w 671"/>
                <a:gd name="T21" fmla="*/ 26 h 59"/>
                <a:gd name="T22" fmla="*/ 7 w 671"/>
                <a:gd name="T23" fmla="*/ 26 h 59"/>
                <a:gd name="T24" fmla="*/ 7 w 671"/>
                <a:gd name="T25" fmla="*/ 26 h 59"/>
                <a:gd name="T26" fmla="*/ 7 w 671"/>
                <a:gd name="T27" fmla="*/ 27 h 59"/>
                <a:gd name="T28" fmla="*/ 7 w 671"/>
                <a:gd name="T29" fmla="*/ 30 h 59"/>
                <a:gd name="T30" fmla="*/ 7 w 671"/>
                <a:gd name="T31" fmla="*/ 31 h 59"/>
                <a:gd name="T32" fmla="*/ 7 w 671"/>
                <a:gd name="T33" fmla="*/ 32 h 59"/>
                <a:gd name="T34" fmla="*/ 7 w 671"/>
                <a:gd name="T35" fmla="*/ 33 h 59"/>
                <a:gd name="T36" fmla="*/ 7 w 671"/>
                <a:gd name="T37" fmla="*/ 33 h 59"/>
                <a:gd name="T38" fmla="*/ 7 w 671"/>
                <a:gd name="T39" fmla="*/ 33 h 59"/>
                <a:gd name="T40" fmla="*/ 2 w 671"/>
                <a:gd name="T41" fmla="*/ 59 h 59"/>
                <a:gd name="T42" fmla="*/ 0 w 671"/>
                <a:gd name="T43" fmla="*/ 30 h 59"/>
                <a:gd name="T44" fmla="*/ 2 w 671"/>
                <a:gd name="T45" fmla="*/ 0 h 59"/>
                <a:gd name="T46" fmla="*/ 2 w 671"/>
                <a:gd name="T47" fmla="*/ 59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1"/>
                <a:gd name="T73" fmla="*/ 0 h 59"/>
                <a:gd name="T74" fmla="*/ 671 w 671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1" h="59">
                  <a:moveTo>
                    <a:pt x="668" y="33"/>
                  </a:moveTo>
                  <a:lnTo>
                    <a:pt x="49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7" y="27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668" y="26"/>
                  </a:lnTo>
                  <a:lnTo>
                    <a:pt x="669" y="26"/>
                  </a:lnTo>
                  <a:lnTo>
                    <a:pt x="670" y="26"/>
                  </a:lnTo>
                  <a:lnTo>
                    <a:pt x="671" y="27"/>
                  </a:lnTo>
                  <a:lnTo>
                    <a:pt x="671" y="30"/>
                  </a:lnTo>
                  <a:lnTo>
                    <a:pt x="671" y="31"/>
                  </a:lnTo>
                  <a:lnTo>
                    <a:pt x="670" y="32"/>
                  </a:lnTo>
                  <a:lnTo>
                    <a:pt x="669" y="33"/>
                  </a:lnTo>
                  <a:lnTo>
                    <a:pt x="668" y="33"/>
                  </a:lnTo>
                  <a:close/>
                  <a:moveTo>
                    <a:pt x="58" y="59"/>
                  </a:moveTo>
                  <a:lnTo>
                    <a:pt x="0" y="30"/>
                  </a:lnTo>
                  <a:lnTo>
                    <a:pt x="58" y="0"/>
                  </a:lnTo>
                  <a:lnTo>
                    <a:pt x="58" y="59"/>
                  </a:lnTo>
                  <a:close/>
                </a:path>
              </a:pathLst>
            </a:custGeom>
            <a:solidFill>
              <a:srgbClr val="000000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465" name="Text Box 353"/>
            <p:cNvSpPr txBox="1">
              <a:spLocks noChangeArrowheads="1"/>
            </p:cNvSpPr>
            <p:nvPr/>
          </p:nvSpPr>
          <p:spPr bwMode="auto">
            <a:xfrm>
              <a:off x="1347" y="3061"/>
              <a:ext cx="1109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Διαχειριζόμενο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δίκτυο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  <p:sp>
          <p:nvSpPr>
            <p:cNvPr id="90466" name="Text Box 354"/>
            <p:cNvSpPr txBox="1">
              <a:spLocks noChangeArrowheads="1"/>
            </p:cNvSpPr>
            <p:nvPr/>
          </p:nvSpPr>
          <p:spPr bwMode="auto">
            <a:xfrm>
              <a:off x="3286" y="3039"/>
              <a:ext cx="765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>
                  <a:solidFill>
                    <a:srgbClr val="000000"/>
                  </a:solidFill>
                  <a:latin typeface="Comic Sans MS" pitchFamily="64" charset="0"/>
                </a:rPr>
                <a:t>Διαδίκτυο</a:t>
              </a:r>
              <a:endParaRPr lang="en-US" sz="1800">
                <a:solidFill>
                  <a:srgbClr val="000000"/>
                </a:solidFill>
                <a:latin typeface="Comic Sans MS" pitchFamily="64" charset="0"/>
              </a:endParaRPr>
            </a:p>
          </p:txBody>
        </p:sp>
      </p:grpSp>
      <p:sp>
        <p:nvSpPr>
          <p:cNvPr id="90127" name="Text Box 355"/>
          <p:cNvSpPr txBox="1">
            <a:spLocks noChangeArrowheads="1"/>
          </p:cNvSpPr>
          <p:nvPr/>
        </p:nvSpPr>
        <p:spPr bwMode="auto">
          <a:xfrm>
            <a:off x="3846513" y="5989638"/>
            <a:ext cx="9953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64" charset="0"/>
              </a:rPr>
              <a:t>firewall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/>
              <a:t>Firewalls: </a:t>
            </a:r>
            <a:r>
              <a:rPr lang="el-GR" sz="3600" smtClean="0"/>
              <a:t>Τι προσφέρουν;</a:t>
            </a:r>
            <a:endParaRPr lang="en-US" sz="3600" smtClean="0"/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573088" y="1260475"/>
            <a:ext cx="7897812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2200">
                <a:solidFill>
                  <a:srgbClr val="FF0000"/>
                </a:solidFill>
                <a:latin typeface="Comic Sans MS" pitchFamily="64" charset="0"/>
              </a:rPr>
              <a:t>Παρεμπόδιση επιθέσεων άρνησης υπηρεσιών</a:t>
            </a:r>
            <a:r>
              <a:rPr lang="en-US" sz="2200">
                <a:solidFill>
                  <a:srgbClr val="FF0000"/>
                </a:solidFill>
                <a:latin typeface="Comic Sans MS" pitchFamily="64" charset="0"/>
              </a:rPr>
              <a:t>:</a:t>
            </a:r>
          </a:p>
          <a:p>
            <a:pPr marL="741363" lvl="1" indent="-284163">
              <a:spcBef>
                <a:spcPts val="6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Πλημμύρα 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SYN: 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ο επιτιθέμενος εγκαθιστά πολλές ψεύτικες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TCP 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συνδέσεις και δεν αφήνει πόρους για πραγματικές συνδέσεις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. 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2200">
                <a:solidFill>
                  <a:srgbClr val="FF0000"/>
                </a:solidFill>
                <a:latin typeface="Comic Sans MS" pitchFamily="64" charset="0"/>
              </a:rPr>
              <a:t>Αποτρέπει παράνομη μετατροπή/πρόσβαση σε εσωτερικά δεδομένα</a:t>
            </a:r>
            <a:endParaRPr lang="en-US" sz="2200">
              <a:solidFill>
                <a:srgbClr val="FF0000"/>
              </a:solidFill>
              <a:latin typeface="Comic Sans MS" pitchFamily="64" charset="0"/>
            </a:endParaRPr>
          </a:p>
          <a:p>
            <a:pPr marL="741363" lvl="1" indent="-284163">
              <a:spcBef>
                <a:spcPts val="6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2100">
                <a:solidFill>
                  <a:srgbClr val="000000"/>
                </a:solidFill>
                <a:latin typeface="Comic Sans MS" pitchFamily="64" charset="0"/>
              </a:rPr>
              <a:t>π.χ. επιτιθέμενος αντικαθιστά μια ιστοσελίδα με μια άλλη</a:t>
            </a:r>
            <a:endParaRPr lang="en-US" sz="21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2200">
                <a:solidFill>
                  <a:srgbClr val="FF0000"/>
                </a:solidFill>
                <a:latin typeface="Comic Sans MS" pitchFamily="64" charset="0"/>
              </a:rPr>
              <a:t>Επιτρέπει μόνο την εξουσιοδοτημένη πρόσβαση στο εσωτερικό δίκτυο</a:t>
            </a:r>
            <a:r>
              <a:rPr lang="en-US" sz="220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(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σύνολο από αυθεντικοποιημένους χρήστες/υπολογιστές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)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2200">
                <a:solidFill>
                  <a:srgbClr val="FF0000"/>
                </a:solidFill>
                <a:latin typeface="Comic Sans MS" pitchFamily="64" charset="0"/>
              </a:rPr>
              <a:t>Τρεις τύποι </a:t>
            </a:r>
            <a:r>
              <a:rPr lang="en-US" sz="2200">
                <a:solidFill>
                  <a:srgbClr val="FF0000"/>
                </a:solidFill>
                <a:latin typeface="Comic Sans MS" pitchFamily="64" charset="0"/>
              </a:rPr>
              <a:t>firewall:</a:t>
            </a:r>
          </a:p>
          <a:p>
            <a:pPr marL="741363" lvl="1" indent="-284163">
              <a:spcBef>
                <a:spcPts val="6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Φιλτραρίσματος πακέτων (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stateless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)</a:t>
            </a:r>
          </a:p>
          <a:p>
            <a:pPr marL="741363" lvl="1" indent="-284163">
              <a:spcBef>
                <a:spcPts val="6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Φιλτραρίσματος πακέτων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(</a:t>
            </a:r>
            <a:r>
              <a:rPr lang="en-US" sz="2200">
                <a:solidFill>
                  <a:srgbClr val="000000"/>
                </a:solidFill>
                <a:latin typeface="Comic Sans MS" pitchFamily="64" charset="0"/>
              </a:rPr>
              <a:t>stateful</a:t>
            </a: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)</a:t>
            </a:r>
          </a:p>
          <a:p>
            <a:pPr marL="741363" lvl="1" indent="-284163">
              <a:spcBef>
                <a:spcPts val="6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sz="2200">
                <a:solidFill>
                  <a:srgbClr val="000000"/>
                </a:solidFill>
                <a:latin typeface="Comic Sans MS" pitchFamily="64" charset="0"/>
              </a:rPr>
              <a:t>Επιπέδου εφαρμογής</a:t>
            </a:r>
            <a:endParaRPr lang="en-US" sz="220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val 1"/>
          <p:cNvSpPr>
            <a:spLocks noChangeArrowheads="1"/>
          </p:cNvSpPr>
          <p:nvPr/>
        </p:nvSpPr>
        <p:spPr bwMode="auto">
          <a:xfrm>
            <a:off x="3994150" y="1503363"/>
            <a:ext cx="1435100" cy="407987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163" name="Oval 2"/>
          <p:cNvSpPr>
            <a:spLocks noChangeArrowheads="1"/>
          </p:cNvSpPr>
          <p:nvPr/>
        </p:nvSpPr>
        <p:spPr bwMode="auto">
          <a:xfrm>
            <a:off x="4554538" y="323850"/>
            <a:ext cx="2897187" cy="1404938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smtClean="0"/>
              <a:t>Φιλτράρισμα</a:t>
            </a:r>
            <a:br>
              <a:rPr lang="el-GR" sz="3600" smtClean="0"/>
            </a:br>
            <a:r>
              <a:rPr lang="el-GR" sz="3600" smtClean="0"/>
              <a:t>πακέτων</a:t>
            </a:r>
            <a:r>
              <a:rPr lang="en-US" sz="3600" smtClean="0"/>
              <a:t> (stateless)</a:t>
            </a:r>
          </a:p>
        </p:txBody>
      </p:sp>
      <p:sp>
        <p:nvSpPr>
          <p:cNvPr id="921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7838" y="3562350"/>
            <a:ext cx="7512050" cy="2879725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smtClean="0"/>
              <a:t>Εσωτερικό δίκτυο συνδέεται με το διαδίκτυο με έναν δρομολογητή</a:t>
            </a:r>
            <a:r>
              <a:rPr lang="en-US" sz="2400" smtClean="0">
                <a:solidFill>
                  <a:srgbClr val="FF0000"/>
                </a:solidFill>
              </a:rPr>
              <a:t> firewall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smtClean="0"/>
              <a:t>Ο δρομολογητής φιλτράρει ένα προς ένα τα πακέτα,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l-GR" sz="2400" smtClean="0"/>
              <a:t>η απόφαση για το αν θα προωθηθούν τα πακέτα ή όχι εξαρτάται από</a:t>
            </a:r>
            <a:r>
              <a:rPr lang="en-US" sz="2400" smtClean="0"/>
              <a:t>: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IP </a:t>
            </a:r>
            <a:r>
              <a:rPr lang="el-GR" sz="2000" smtClean="0"/>
              <a:t>Διευθύνσεις προέλευσης και προορισμού</a:t>
            </a:r>
            <a:endParaRPr lang="en-US" sz="2000" smtClean="0"/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000" smtClean="0"/>
              <a:t>Θύρα προέλευσης και προορισμού</a:t>
            </a:r>
            <a:r>
              <a:rPr lang="en-US" sz="2000" smtClean="0"/>
              <a:t>TCP/UDP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ICMP </a:t>
            </a:r>
            <a:r>
              <a:rPr lang="el-GR" sz="2000" smtClean="0"/>
              <a:t>τύπος μηνύματος</a:t>
            </a:r>
            <a:endParaRPr lang="en-US" sz="2000" smtClean="0"/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bits </a:t>
            </a:r>
            <a:r>
              <a:rPr lang="el-GR" sz="2000" smtClean="0"/>
              <a:t>του </a:t>
            </a:r>
            <a:r>
              <a:rPr lang="en-US" sz="2000" smtClean="0"/>
              <a:t>TCP</a:t>
            </a:r>
            <a:r>
              <a:rPr lang="el-GR" sz="2000" smtClean="0"/>
              <a:t>:</a:t>
            </a:r>
            <a:r>
              <a:rPr lang="en-US" sz="2000" smtClean="0"/>
              <a:t> SYN </a:t>
            </a:r>
            <a:r>
              <a:rPr lang="el-GR" sz="2000" smtClean="0"/>
              <a:t>ή </a:t>
            </a:r>
            <a:r>
              <a:rPr lang="en-US" sz="2000" smtClean="0"/>
              <a:t>ACK</a:t>
            </a:r>
          </a:p>
        </p:txBody>
      </p:sp>
      <p:grpSp>
        <p:nvGrpSpPr>
          <p:cNvPr id="92166" name="Group 5"/>
          <p:cNvGrpSpPr>
            <a:grpSpLocks/>
          </p:cNvGrpSpPr>
          <p:nvPr/>
        </p:nvGrpSpPr>
        <p:grpSpPr bwMode="auto">
          <a:xfrm>
            <a:off x="1620838" y="1517650"/>
            <a:ext cx="5086350" cy="1746250"/>
            <a:chOff x="1021" y="956"/>
            <a:chExt cx="3204" cy="1100"/>
          </a:xfrm>
        </p:grpSpPr>
        <p:sp>
          <p:nvSpPr>
            <p:cNvPr id="92174" name="Freeform 6"/>
            <p:cNvSpPr>
              <a:spLocks noChangeArrowheads="1"/>
            </p:cNvSpPr>
            <p:nvPr/>
          </p:nvSpPr>
          <p:spPr bwMode="auto">
            <a:xfrm>
              <a:off x="1021" y="956"/>
              <a:ext cx="1934" cy="1101"/>
            </a:xfrm>
            <a:custGeom>
              <a:avLst/>
              <a:gdLst>
                <a:gd name="T0" fmla="*/ 1065 w 1672"/>
                <a:gd name="T1" fmla="*/ 3 h 977"/>
                <a:gd name="T2" fmla="*/ 1751 w 1672"/>
                <a:gd name="T3" fmla="*/ 1 h 977"/>
                <a:gd name="T4" fmla="*/ 2561 w 1672"/>
                <a:gd name="T5" fmla="*/ 142 h 977"/>
                <a:gd name="T6" fmla="*/ 3859 w 1672"/>
                <a:gd name="T7" fmla="*/ 470 h 977"/>
                <a:gd name="T8" fmla="*/ 5228 w 1672"/>
                <a:gd name="T9" fmla="*/ 763 h 977"/>
                <a:gd name="T10" fmla="*/ 6213 w 1672"/>
                <a:gd name="T11" fmla="*/ 891 h 977"/>
                <a:gd name="T12" fmla="*/ 7119 w 1672"/>
                <a:gd name="T13" fmla="*/ 891 h 977"/>
                <a:gd name="T14" fmla="*/ 8800 w 1672"/>
                <a:gd name="T15" fmla="*/ 763 h 977"/>
                <a:gd name="T16" fmla="*/ 10625 w 1672"/>
                <a:gd name="T17" fmla="*/ 657 h 977"/>
                <a:gd name="T18" fmla="*/ 11721 w 1672"/>
                <a:gd name="T19" fmla="*/ 657 h 977"/>
                <a:gd name="T20" fmla="*/ 12960 w 1672"/>
                <a:gd name="T21" fmla="*/ 758 h 977"/>
                <a:gd name="T22" fmla="*/ 14372 w 1672"/>
                <a:gd name="T23" fmla="*/ 904 h 977"/>
                <a:gd name="T24" fmla="*/ 16340 w 1672"/>
                <a:gd name="T25" fmla="*/ 1148 h 977"/>
                <a:gd name="T26" fmla="*/ 18707 w 1672"/>
                <a:gd name="T27" fmla="*/ 1552 h 977"/>
                <a:gd name="T28" fmla="*/ 20227 w 1672"/>
                <a:gd name="T29" fmla="*/ 1885 h 977"/>
                <a:gd name="T30" fmla="*/ 21203 w 1672"/>
                <a:gd name="T31" fmla="*/ 2221 h 977"/>
                <a:gd name="T32" fmla="*/ 21689 w 1672"/>
                <a:gd name="T33" fmla="*/ 2443 h 977"/>
                <a:gd name="T34" fmla="*/ 22192 w 1672"/>
                <a:gd name="T35" fmla="*/ 2805 h 977"/>
                <a:gd name="T36" fmla="*/ 22685 w 1672"/>
                <a:gd name="T37" fmla="*/ 3461 h 977"/>
                <a:gd name="T38" fmla="*/ 22942 w 1672"/>
                <a:gd name="T39" fmla="*/ 4243 h 977"/>
                <a:gd name="T40" fmla="*/ 22952 w 1672"/>
                <a:gd name="T41" fmla="*/ 5054 h 977"/>
                <a:gd name="T42" fmla="*/ 22815 w 1672"/>
                <a:gd name="T43" fmla="*/ 5841 h 977"/>
                <a:gd name="T44" fmla="*/ 22492 w 1672"/>
                <a:gd name="T45" fmla="*/ 6550 h 977"/>
                <a:gd name="T46" fmla="*/ 22081 w 1672"/>
                <a:gd name="T47" fmla="*/ 7088 h 977"/>
                <a:gd name="T48" fmla="*/ 21485 w 1672"/>
                <a:gd name="T49" fmla="*/ 7456 h 977"/>
                <a:gd name="T50" fmla="*/ 20691 w 1672"/>
                <a:gd name="T51" fmla="*/ 7688 h 977"/>
                <a:gd name="T52" fmla="*/ 19730 w 1672"/>
                <a:gd name="T53" fmla="*/ 7833 h 977"/>
                <a:gd name="T54" fmla="*/ 17766 w 1672"/>
                <a:gd name="T55" fmla="*/ 7988 h 977"/>
                <a:gd name="T56" fmla="*/ 15753 w 1672"/>
                <a:gd name="T57" fmla="*/ 8123 h 977"/>
                <a:gd name="T58" fmla="*/ 14555 w 1672"/>
                <a:gd name="T59" fmla="*/ 8219 h 977"/>
                <a:gd name="T60" fmla="*/ 12451 w 1672"/>
                <a:gd name="T61" fmla="*/ 8328 h 977"/>
                <a:gd name="T62" fmla="*/ 10364 w 1672"/>
                <a:gd name="T63" fmla="*/ 8364 h 977"/>
                <a:gd name="T64" fmla="*/ 9176 w 1672"/>
                <a:gd name="T65" fmla="*/ 8402 h 977"/>
                <a:gd name="T66" fmla="*/ 8136 w 1672"/>
                <a:gd name="T67" fmla="*/ 8402 h 977"/>
                <a:gd name="T68" fmla="*/ 7301 w 1672"/>
                <a:gd name="T69" fmla="*/ 8364 h 977"/>
                <a:gd name="T70" fmla="*/ 6645 w 1672"/>
                <a:gd name="T71" fmla="*/ 8336 h 977"/>
                <a:gd name="T72" fmla="*/ 5726 w 1672"/>
                <a:gd name="T73" fmla="*/ 8243 h 977"/>
                <a:gd name="T74" fmla="*/ 4472 w 1672"/>
                <a:gd name="T75" fmla="*/ 8053 h 977"/>
                <a:gd name="T76" fmla="*/ 3251 w 1672"/>
                <a:gd name="T77" fmla="*/ 7856 h 977"/>
                <a:gd name="T78" fmla="*/ 1946 w 1672"/>
                <a:gd name="T79" fmla="*/ 7603 h 977"/>
                <a:gd name="T80" fmla="*/ 1066 w 1672"/>
                <a:gd name="T81" fmla="*/ 7315 h 977"/>
                <a:gd name="T82" fmla="*/ 635 w 1672"/>
                <a:gd name="T83" fmla="*/ 7064 h 977"/>
                <a:gd name="T84" fmla="*/ 353 w 1672"/>
                <a:gd name="T85" fmla="*/ 6747 h 977"/>
                <a:gd name="T86" fmla="*/ 93 w 1672"/>
                <a:gd name="T87" fmla="*/ 6146 h 977"/>
                <a:gd name="T88" fmla="*/ 0 w 1672"/>
                <a:gd name="T89" fmla="*/ 5250 h 977"/>
                <a:gd name="T90" fmla="*/ 2 w 1672"/>
                <a:gd name="T91" fmla="*/ 4210 h 977"/>
                <a:gd name="T92" fmla="*/ 1 w 1672"/>
                <a:gd name="T93" fmla="*/ 3588 h 977"/>
                <a:gd name="T94" fmla="*/ 0 w 1672"/>
                <a:gd name="T95" fmla="*/ 2868 h 977"/>
                <a:gd name="T96" fmla="*/ 2 w 1672"/>
                <a:gd name="T97" fmla="*/ 1619 h 977"/>
                <a:gd name="T98" fmla="*/ 168 w 1672"/>
                <a:gd name="T99" fmla="*/ 950 h 977"/>
                <a:gd name="T100" fmla="*/ 401 w 1672"/>
                <a:gd name="T101" fmla="*/ 417 h 977"/>
                <a:gd name="T102" fmla="*/ 635 w 1672"/>
                <a:gd name="T103" fmla="*/ 192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75" name="Rectangle 7"/>
            <p:cNvSpPr>
              <a:spLocks noChangeArrowheads="1"/>
            </p:cNvSpPr>
            <p:nvPr/>
          </p:nvSpPr>
          <p:spPr bwMode="auto">
            <a:xfrm>
              <a:off x="2000" y="1682"/>
              <a:ext cx="60" cy="266"/>
            </a:xfrm>
            <a:prstGeom prst="rect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76" name="Rectangle 8"/>
            <p:cNvSpPr>
              <a:spLocks noChangeArrowheads="1"/>
            </p:cNvSpPr>
            <p:nvPr/>
          </p:nvSpPr>
          <p:spPr bwMode="auto">
            <a:xfrm>
              <a:off x="1935" y="1757"/>
              <a:ext cx="82" cy="266"/>
            </a:xfrm>
            <a:prstGeom prst="rect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77" name="Rectangle 9"/>
            <p:cNvSpPr>
              <a:spLocks noChangeArrowheads="1"/>
            </p:cNvSpPr>
            <p:nvPr/>
          </p:nvSpPr>
          <p:spPr bwMode="auto">
            <a:xfrm>
              <a:off x="1935" y="1757"/>
              <a:ext cx="82" cy="266"/>
            </a:xfrm>
            <a:prstGeom prst="rect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78" name="Freeform 10"/>
            <p:cNvSpPr>
              <a:spLocks noChangeArrowheads="1"/>
            </p:cNvSpPr>
            <p:nvPr/>
          </p:nvSpPr>
          <p:spPr bwMode="auto">
            <a:xfrm>
              <a:off x="1935" y="1678"/>
              <a:ext cx="129" cy="81"/>
            </a:xfrm>
            <a:custGeom>
              <a:avLst/>
              <a:gdLst>
                <a:gd name="T0" fmla="*/ 566 w 112"/>
                <a:gd name="T1" fmla="*/ 0 h 72"/>
                <a:gd name="T2" fmla="*/ 0 w 112"/>
                <a:gd name="T3" fmla="*/ 595 h 72"/>
                <a:gd name="T4" fmla="*/ 872 w 112"/>
                <a:gd name="T5" fmla="*/ 595 h 72"/>
                <a:gd name="T6" fmla="*/ 1433 w 112"/>
                <a:gd name="T7" fmla="*/ 0 h 72"/>
                <a:gd name="T8" fmla="*/ 566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79" name="Freeform 11"/>
            <p:cNvSpPr>
              <a:spLocks noChangeArrowheads="1"/>
            </p:cNvSpPr>
            <p:nvPr/>
          </p:nvSpPr>
          <p:spPr bwMode="auto">
            <a:xfrm>
              <a:off x="1935" y="1678"/>
              <a:ext cx="129" cy="81"/>
            </a:xfrm>
            <a:custGeom>
              <a:avLst/>
              <a:gdLst>
                <a:gd name="T0" fmla="*/ 566 w 112"/>
                <a:gd name="T1" fmla="*/ 0 h 72"/>
                <a:gd name="T2" fmla="*/ 0 w 112"/>
                <a:gd name="T3" fmla="*/ 595 h 72"/>
                <a:gd name="T4" fmla="*/ 872 w 112"/>
                <a:gd name="T5" fmla="*/ 595 h 72"/>
                <a:gd name="T6" fmla="*/ 1433 w 112"/>
                <a:gd name="T7" fmla="*/ 0 h 72"/>
                <a:gd name="T8" fmla="*/ 566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1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80" name="Line 12"/>
            <p:cNvSpPr>
              <a:spLocks noChangeShapeType="1"/>
            </p:cNvSpPr>
            <p:nvPr/>
          </p:nvSpPr>
          <p:spPr bwMode="auto">
            <a:xfrm>
              <a:off x="2064" y="1685"/>
              <a:ext cx="1" cy="259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181" name="Rectangle 13"/>
            <p:cNvSpPr>
              <a:spLocks noChangeArrowheads="1"/>
            </p:cNvSpPr>
            <p:nvPr/>
          </p:nvSpPr>
          <p:spPr bwMode="auto">
            <a:xfrm>
              <a:off x="1948" y="1792"/>
              <a:ext cx="53" cy="152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82" name="Rectangle 14"/>
            <p:cNvSpPr>
              <a:spLocks noChangeArrowheads="1"/>
            </p:cNvSpPr>
            <p:nvPr/>
          </p:nvSpPr>
          <p:spPr bwMode="auto">
            <a:xfrm>
              <a:off x="1948" y="1792"/>
              <a:ext cx="53" cy="152"/>
            </a:xfrm>
            <a:prstGeom prst="rect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83" name="Rectangle 15"/>
            <p:cNvSpPr>
              <a:spLocks noChangeArrowheads="1"/>
            </p:cNvSpPr>
            <p:nvPr/>
          </p:nvSpPr>
          <p:spPr bwMode="auto">
            <a:xfrm>
              <a:off x="1955" y="1838"/>
              <a:ext cx="41" cy="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84" name="Freeform 16"/>
            <p:cNvSpPr>
              <a:spLocks noChangeArrowheads="1"/>
            </p:cNvSpPr>
            <p:nvPr/>
          </p:nvSpPr>
          <p:spPr bwMode="auto">
            <a:xfrm>
              <a:off x="1120" y="1683"/>
              <a:ext cx="288" cy="234"/>
            </a:xfrm>
            <a:custGeom>
              <a:avLst/>
              <a:gdLst>
                <a:gd name="T0" fmla="*/ 967 w 249"/>
                <a:gd name="T1" fmla="*/ 120 h 208"/>
                <a:gd name="T2" fmla="*/ 967 w 249"/>
                <a:gd name="T3" fmla="*/ 120 h 208"/>
                <a:gd name="T4" fmla="*/ 990 w 249"/>
                <a:gd name="T5" fmla="*/ 120 h 208"/>
                <a:gd name="T6" fmla="*/ 1036 w 249"/>
                <a:gd name="T7" fmla="*/ 111 h 208"/>
                <a:gd name="T8" fmla="*/ 1069 w 249"/>
                <a:gd name="T9" fmla="*/ 107 h 208"/>
                <a:gd name="T10" fmla="*/ 1136 w 249"/>
                <a:gd name="T11" fmla="*/ 84 h 208"/>
                <a:gd name="T12" fmla="*/ 1206 w 249"/>
                <a:gd name="T13" fmla="*/ 75 h 208"/>
                <a:gd name="T14" fmla="*/ 1307 w 249"/>
                <a:gd name="T15" fmla="*/ 67 h 208"/>
                <a:gd name="T16" fmla="*/ 1425 w 249"/>
                <a:gd name="T17" fmla="*/ 53 h 208"/>
                <a:gd name="T18" fmla="*/ 1520 w 249"/>
                <a:gd name="T19" fmla="*/ 47 h 208"/>
                <a:gd name="T20" fmla="*/ 1654 w 249"/>
                <a:gd name="T21" fmla="*/ 3 h 208"/>
                <a:gd name="T22" fmla="*/ 1818 w 249"/>
                <a:gd name="T23" fmla="*/ 2 h 208"/>
                <a:gd name="T24" fmla="*/ 1973 w 249"/>
                <a:gd name="T25" fmla="*/ 1 h 208"/>
                <a:gd name="T26" fmla="*/ 2158 w 249"/>
                <a:gd name="T27" fmla="*/ 0 h 208"/>
                <a:gd name="T28" fmla="*/ 2340 w 249"/>
                <a:gd name="T29" fmla="*/ 0 h 208"/>
                <a:gd name="T30" fmla="*/ 2550 w 249"/>
                <a:gd name="T31" fmla="*/ 0 h 208"/>
                <a:gd name="T32" fmla="*/ 2753 w 249"/>
                <a:gd name="T33" fmla="*/ 0 h 208"/>
                <a:gd name="T34" fmla="*/ 2868 w 249"/>
                <a:gd name="T35" fmla="*/ 231 h 208"/>
                <a:gd name="T36" fmla="*/ 2883 w 249"/>
                <a:gd name="T37" fmla="*/ 243 h 208"/>
                <a:gd name="T38" fmla="*/ 2961 w 249"/>
                <a:gd name="T39" fmla="*/ 273 h 208"/>
                <a:gd name="T40" fmla="*/ 3043 w 249"/>
                <a:gd name="T41" fmla="*/ 331 h 208"/>
                <a:gd name="T42" fmla="*/ 3095 w 249"/>
                <a:gd name="T43" fmla="*/ 417 h 208"/>
                <a:gd name="T44" fmla="*/ 3291 w 249"/>
                <a:gd name="T45" fmla="*/ 963 h 208"/>
                <a:gd name="T46" fmla="*/ 3392 w 249"/>
                <a:gd name="T47" fmla="*/ 1205 h 208"/>
                <a:gd name="T48" fmla="*/ 3392 w 249"/>
                <a:gd name="T49" fmla="*/ 1218 h 208"/>
                <a:gd name="T50" fmla="*/ 3411 w 249"/>
                <a:gd name="T51" fmla="*/ 1254 h 208"/>
                <a:gd name="T52" fmla="*/ 3411 w 249"/>
                <a:gd name="T53" fmla="*/ 1320 h 208"/>
                <a:gd name="T54" fmla="*/ 3339 w 249"/>
                <a:gd name="T55" fmla="*/ 1410 h 208"/>
                <a:gd name="T56" fmla="*/ 0 w 249"/>
                <a:gd name="T57" fmla="*/ 1356 h 208"/>
                <a:gd name="T58" fmla="*/ 347 w 249"/>
                <a:gd name="T59" fmla="*/ 1252 h 208"/>
                <a:gd name="T60" fmla="*/ 347 w 249"/>
                <a:gd name="T61" fmla="*/ 231 h 208"/>
                <a:gd name="T62" fmla="*/ 353 w 249"/>
                <a:gd name="T63" fmla="*/ 226 h 208"/>
                <a:gd name="T64" fmla="*/ 384 w 249"/>
                <a:gd name="T65" fmla="*/ 216 h 208"/>
                <a:gd name="T66" fmla="*/ 444 w 249"/>
                <a:gd name="T67" fmla="*/ 201 h 208"/>
                <a:gd name="T68" fmla="*/ 514 w 249"/>
                <a:gd name="T69" fmla="*/ 182 h 208"/>
                <a:gd name="T70" fmla="*/ 583 w 249"/>
                <a:gd name="T71" fmla="*/ 182 h 208"/>
                <a:gd name="T72" fmla="*/ 674 w 249"/>
                <a:gd name="T73" fmla="*/ 182 h 208"/>
                <a:gd name="T74" fmla="*/ 796 w 249"/>
                <a:gd name="T75" fmla="*/ 192 h 208"/>
                <a:gd name="T76" fmla="*/ 924 w 249"/>
                <a:gd name="T77" fmla="*/ 226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3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8"/>
                  </a:lnTo>
                  <a:lnTo>
                    <a:pt x="240" y="116"/>
                  </a:lnTo>
                  <a:lnTo>
                    <a:pt x="208" y="132"/>
                  </a:lnTo>
                  <a:lnTo>
                    <a:pt x="247" y="144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1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8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85" name="Freeform 17"/>
            <p:cNvSpPr>
              <a:spLocks noChangeArrowheads="1"/>
            </p:cNvSpPr>
            <p:nvPr/>
          </p:nvSpPr>
          <p:spPr bwMode="auto">
            <a:xfrm>
              <a:off x="1221" y="1700"/>
              <a:ext cx="91" cy="102"/>
            </a:xfrm>
            <a:custGeom>
              <a:avLst/>
              <a:gdLst>
                <a:gd name="T0" fmla="*/ 1001 w 79"/>
                <a:gd name="T1" fmla="*/ 4 h 91"/>
                <a:gd name="T2" fmla="*/ 1001 w 79"/>
                <a:gd name="T3" fmla="*/ 4 h 91"/>
                <a:gd name="T4" fmla="*/ 996 w 79"/>
                <a:gd name="T5" fmla="*/ 4 h 91"/>
                <a:gd name="T6" fmla="*/ 940 w 79"/>
                <a:gd name="T7" fmla="*/ 2 h 91"/>
                <a:gd name="T8" fmla="*/ 924 w 79"/>
                <a:gd name="T9" fmla="*/ 2 h 91"/>
                <a:gd name="T10" fmla="*/ 872 w 79"/>
                <a:gd name="T11" fmla="*/ 1 h 91"/>
                <a:gd name="T12" fmla="*/ 819 w 79"/>
                <a:gd name="T13" fmla="*/ 1 h 91"/>
                <a:gd name="T14" fmla="*/ 757 w 79"/>
                <a:gd name="T15" fmla="*/ 1 h 91"/>
                <a:gd name="T16" fmla="*/ 711 w 79"/>
                <a:gd name="T17" fmla="*/ 0 h 91"/>
                <a:gd name="T18" fmla="*/ 652 w 79"/>
                <a:gd name="T19" fmla="*/ 0 h 91"/>
                <a:gd name="T20" fmla="*/ 569 w 79"/>
                <a:gd name="T21" fmla="*/ 0 h 91"/>
                <a:gd name="T22" fmla="*/ 494 w 79"/>
                <a:gd name="T23" fmla="*/ 1 h 91"/>
                <a:gd name="T24" fmla="*/ 385 w 79"/>
                <a:gd name="T25" fmla="*/ 2 h 91"/>
                <a:gd name="T26" fmla="*/ 323 w 79"/>
                <a:gd name="T27" fmla="*/ 4 h 91"/>
                <a:gd name="T28" fmla="*/ 242 w 79"/>
                <a:gd name="T29" fmla="*/ 48 h 91"/>
                <a:gd name="T30" fmla="*/ 142 w 79"/>
                <a:gd name="T31" fmla="*/ 61 h 91"/>
                <a:gd name="T32" fmla="*/ 58 w 79"/>
                <a:gd name="T33" fmla="*/ 85 h 91"/>
                <a:gd name="T34" fmla="*/ 58 w 79"/>
                <a:gd name="T35" fmla="*/ 106 h 91"/>
                <a:gd name="T36" fmla="*/ 3 w 79"/>
                <a:gd name="T37" fmla="*/ 136 h 91"/>
                <a:gd name="T38" fmla="*/ 1 w 79"/>
                <a:gd name="T39" fmla="*/ 205 h 91"/>
                <a:gd name="T40" fmla="*/ 0 w 79"/>
                <a:gd name="T41" fmla="*/ 269 h 91"/>
                <a:gd name="T42" fmla="*/ 0 w 79"/>
                <a:gd name="T43" fmla="*/ 365 h 91"/>
                <a:gd name="T44" fmla="*/ 0 w 79"/>
                <a:gd name="T45" fmla="*/ 462 h 91"/>
                <a:gd name="T46" fmla="*/ 2 w 79"/>
                <a:gd name="T47" fmla="*/ 575 h 91"/>
                <a:gd name="T48" fmla="*/ 77 w 79"/>
                <a:gd name="T49" fmla="*/ 696 h 91"/>
                <a:gd name="T50" fmla="*/ 89 w 79"/>
                <a:gd name="T51" fmla="*/ 696 h 91"/>
                <a:gd name="T52" fmla="*/ 103 w 79"/>
                <a:gd name="T53" fmla="*/ 696 h 91"/>
                <a:gd name="T54" fmla="*/ 119 w 79"/>
                <a:gd name="T55" fmla="*/ 688 h 91"/>
                <a:gd name="T56" fmla="*/ 142 w 79"/>
                <a:gd name="T57" fmla="*/ 688 h 91"/>
                <a:gd name="T58" fmla="*/ 189 w 79"/>
                <a:gd name="T59" fmla="*/ 688 h 91"/>
                <a:gd name="T60" fmla="*/ 242 w 79"/>
                <a:gd name="T61" fmla="*/ 688 h 91"/>
                <a:gd name="T62" fmla="*/ 280 w 79"/>
                <a:gd name="T63" fmla="*/ 688 h 91"/>
                <a:gd name="T64" fmla="*/ 334 w 79"/>
                <a:gd name="T65" fmla="*/ 688 h 91"/>
                <a:gd name="T66" fmla="*/ 426 w 79"/>
                <a:gd name="T67" fmla="*/ 685 h 91"/>
                <a:gd name="T68" fmla="*/ 494 w 79"/>
                <a:gd name="T69" fmla="*/ 688 h 91"/>
                <a:gd name="T70" fmla="*/ 569 w 79"/>
                <a:gd name="T71" fmla="*/ 688 h 91"/>
                <a:gd name="T72" fmla="*/ 652 w 79"/>
                <a:gd name="T73" fmla="*/ 688 h 91"/>
                <a:gd name="T74" fmla="*/ 728 w 79"/>
                <a:gd name="T75" fmla="*/ 688 h 91"/>
                <a:gd name="T76" fmla="*/ 816 w 79"/>
                <a:gd name="T77" fmla="*/ 696 h 91"/>
                <a:gd name="T78" fmla="*/ 897 w 79"/>
                <a:gd name="T79" fmla="*/ 701 h 91"/>
                <a:gd name="T80" fmla="*/ 1004 w 79"/>
                <a:gd name="T81" fmla="*/ 703 h 91"/>
                <a:gd name="T82" fmla="*/ 1004 w 79"/>
                <a:gd name="T83" fmla="*/ 688 h 91"/>
                <a:gd name="T84" fmla="*/ 1001 w 79"/>
                <a:gd name="T85" fmla="*/ 627 h 91"/>
                <a:gd name="T86" fmla="*/ 996 w 79"/>
                <a:gd name="T87" fmla="*/ 545 h 91"/>
                <a:gd name="T88" fmla="*/ 966 w 79"/>
                <a:gd name="T89" fmla="*/ 445 h 91"/>
                <a:gd name="T90" fmla="*/ 966 w 79"/>
                <a:gd name="T91" fmla="*/ 331 h 91"/>
                <a:gd name="T92" fmla="*/ 966 w 79"/>
                <a:gd name="T93" fmla="*/ 214 h 91"/>
                <a:gd name="T94" fmla="*/ 996 w 79"/>
                <a:gd name="T95" fmla="*/ 119 h 91"/>
                <a:gd name="T96" fmla="*/ 1001 w 79"/>
                <a:gd name="T97" fmla="*/ 4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4"/>
                  </a:moveTo>
                  <a:lnTo>
                    <a:pt x="78" y="4"/>
                  </a:lnTo>
                  <a:lnTo>
                    <a:pt x="77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2" y="74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7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8"/>
                  </a:lnTo>
                  <a:lnTo>
                    <a:pt x="78" y="81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86" name="Freeform 18"/>
            <p:cNvSpPr>
              <a:spLocks noChangeArrowheads="1"/>
            </p:cNvSpPr>
            <p:nvPr/>
          </p:nvSpPr>
          <p:spPr bwMode="auto">
            <a:xfrm>
              <a:off x="1230" y="1728"/>
              <a:ext cx="153" cy="101"/>
            </a:xfrm>
            <a:custGeom>
              <a:avLst/>
              <a:gdLst>
                <a:gd name="T0" fmla="*/ 1 w 132"/>
                <a:gd name="T1" fmla="*/ 527 h 90"/>
                <a:gd name="T2" fmla="*/ 0 w 132"/>
                <a:gd name="T3" fmla="*/ 631 h 90"/>
                <a:gd name="T4" fmla="*/ 1231 w 132"/>
                <a:gd name="T5" fmla="*/ 718 h 90"/>
                <a:gd name="T6" fmla="*/ 1231 w 132"/>
                <a:gd name="T7" fmla="*/ 718 h 90"/>
                <a:gd name="T8" fmla="*/ 1255 w 132"/>
                <a:gd name="T9" fmla="*/ 701 h 90"/>
                <a:gd name="T10" fmla="*/ 1285 w 132"/>
                <a:gd name="T11" fmla="*/ 697 h 90"/>
                <a:gd name="T12" fmla="*/ 1338 w 132"/>
                <a:gd name="T13" fmla="*/ 680 h 90"/>
                <a:gd name="T14" fmla="*/ 1399 w 132"/>
                <a:gd name="T15" fmla="*/ 658 h 90"/>
                <a:gd name="T16" fmla="*/ 1455 w 132"/>
                <a:gd name="T17" fmla="*/ 631 h 90"/>
                <a:gd name="T18" fmla="*/ 1538 w 132"/>
                <a:gd name="T19" fmla="*/ 606 h 90"/>
                <a:gd name="T20" fmla="*/ 1596 w 132"/>
                <a:gd name="T21" fmla="*/ 570 h 90"/>
                <a:gd name="T22" fmla="*/ 1673 w 132"/>
                <a:gd name="T23" fmla="*/ 522 h 90"/>
                <a:gd name="T24" fmla="*/ 1725 w 132"/>
                <a:gd name="T25" fmla="*/ 470 h 90"/>
                <a:gd name="T26" fmla="*/ 1784 w 132"/>
                <a:gd name="T27" fmla="*/ 446 h 90"/>
                <a:gd name="T28" fmla="*/ 1824 w 132"/>
                <a:gd name="T29" fmla="*/ 369 h 90"/>
                <a:gd name="T30" fmla="*/ 1872 w 132"/>
                <a:gd name="T31" fmla="*/ 315 h 90"/>
                <a:gd name="T32" fmla="*/ 1880 w 132"/>
                <a:gd name="T33" fmla="*/ 250 h 90"/>
                <a:gd name="T34" fmla="*/ 1880 w 132"/>
                <a:gd name="T35" fmla="*/ 185 h 90"/>
                <a:gd name="T36" fmla="*/ 1848 w 132"/>
                <a:gd name="T37" fmla="*/ 112 h 90"/>
                <a:gd name="T38" fmla="*/ 1848 w 132"/>
                <a:gd name="T39" fmla="*/ 95 h 90"/>
                <a:gd name="T40" fmla="*/ 1824 w 132"/>
                <a:gd name="T41" fmla="*/ 85 h 90"/>
                <a:gd name="T42" fmla="*/ 1800 w 132"/>
                <a:gd name="T43" fmla="*/ 68 h 90"/>
                <a:gd name="T44" fmla="*/ 1798 w 132"/>
                <a:gd name="T45" fmla="*/ 54 h 90"/>
                <a:gd name="T46" fmla="*/ 1783 w 132"/>
                <a:gd name="T47" fmla="*/ 4 h 90"/>
                <a:gd name="T48" fmla="*/ 1713 w 132"/>
                <a:gd name="T49" fmla="*/ 2 h 90"/>
                <a:gd name="T50" fmla="*/ 1673 w 132"/>
                <a:gd name="T51" fmla="*/ 1 h 90"/>
                <a:gd name="T52" fmla="*/ 1615 w 132"/>
                <a:gd name="T53" fmla="*/ 0 h 90"/>
                <a:gd name="T54" fmla="*/ 1615 w 132"/>
                <a:gd name="T55" fmla="*/ 2 h 90"/>
                <a:gd name="T56" fmla="*/ 1622 w 132"/>
                <a:gd name="T57" fmla="*/ 43 h 90"/>
                <a:gd name="T58" fmla="*/ 1673 w 132"/>
                <a:gd name="T59" fmla="*/ 85 h 90"/>
                <a:gd name="T60" fmla="*/ 1681 w 132"/>
                <a:gd name="T61" fmla="*/ 152 h 90"/>
                <a:gd name="T62" fmla="*/ 1681 w 132"/>
                <a:gd name="T63" fmla="*/ 233 h 90"/>
                <a:gd name="T64" fmla="*/ 1673 w 132"/>
                <a:gd name="T65" fmla="*/ 315 h 90"/>
                <a:gd name="T66" fmla="*/ 1622 w 132"/>
                <a:gd name="T67" fmla="*/ 406 h 90"/>
                <a:gd name="T68" fmla="*/ 1539 w 132"/>
                <a:gd name="T69" fmla="*/ 512 h 90"/>
                <a:gd name="T70" fmla="*/ 1539 w 132"/>
                <a:gd name="T71" fmla="*/ 512 h 90"/>
                <a:gd name="T72" fmla="*/ 1539 w 132"/>
                <a:gd name="T73" fmla="*/ 512 h 90"/>
                <a:gd name="T74" fmla="*/ 1538 w 132"/>
                <a:gd name="T75" fmla="*/ 518 h 90"/>
                <a:gd name="T76" fmla="*/ 1518 w 132"/>
                <a:gd name="T77" fmla="*/ 522 h 90"/>
                <a:gd name="T78" fmla="*/ 1489 w 132"/>
                <a:gd name="T79" fmla="*/ 522 h 90"/>
                <a:gd name="T80" fmla="*/ 1455 w 132"/>
                <a:gd name="T81" fmla="*/ 527 h 90"/>
                <a:gd name="T82" fmla="*/ 1427 w 132"/>
                <a:gd name="T83" fmla="*/ 550 h 90"/>
                <a:gd name="T84" fmla="*/ 1399 w 132"/>
                <a:gd name="T85" fmla="*/ 562 h 90"/>
                <a:gd name="T86" fmla="*/ 1375 w 132"/>
                <a:gd name="T87" fmla="*/ 570 h 90"/>
                <a:gd name="T88" fmla="*/ 1327 w 132"/>
                <a:gd name="T89" fmla="*/ 575 h 90"/>
                <a:gd name="T90" fmla="*/ 1284 w 132"/>
                <a:gd name="T91" fmla="*/ 575 h 90"/>
                <a:gd name="T92" fmla="*/ 1214 w 132"/>
                <a:gd name="T93" fmla="*/ 581 h 90"/>
                <a:gd name="T94" fmla="*/ 1156 w 132"/>
                <a:gd name="T95" fmla="*/ 581 h 90"/>
                <a:gd name="T96" fmla="*/ 1108 w 132"/>
                <a:gd name="T97" fmla="*/ 581 h 90"/>
                <a:gd name="T98" fmla="*/ 1047 w 132"/>
                <a:gd name="T99" fmla="*/ 575 h 90"/>
                <a:gd name="T100" fmla="*/ 989 w 132"/>
                <a:gd name="T101" fmla="*/ 575 h 90"/>
                <a:gd name="T102" fmla="*/ 989 w 132"/>
                <a:gd name="T103" fmla="*/ 663 h 90"/>
                <a:gd name="T104" fmla="*/ 3 w 132"/>
                <a:gd name="T105" fmla="*/ 617 h 90"/>
                <a:gd name="T106" fmla="*/ 1 w 132"/>
                <a:gd name="T107" fmla="*/ 52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9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6"/>
                  </a:lnTo>
                  <a:lnTo>
                    <a:pt x="112" y="71"/>
                  </a:lnTo>
                  <a:lnTo>
                    <a:pt x="117" y="66"/>
                  </a:lnTo>
                  <a:lnTo>
                    <a:pt x="121" y="60"/>
                  </a:lnTo>
                  <a:lnTo>
                    <a:pt x="125" y="55"/>
                  </a:lnTo>
                  <a:lnTo>
                    <a:pt x="128" y="47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3"/>
                  </a:lnTo>
                  <a:lnTo>
                    <a:pt x="129" y="14"/>
                  </a:lnTo>
                  <a:lnTo>
                    <a:pt x="129" y="12"/>
                  </a:lnTo>
                  <a:lnTo>
                    <a:pt x="128" y="11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4"/>
                  </a:lnTo>
                  <a:lnTo>
                    <a:pt x="120" y="2"/>
                  </a:lnTo>
                  <a:lnTo>
                    <a:pt x="117" y="1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4" y="5"/>
                  </a:lnTo>
                  <a:lnTo>
                    <a:pt x="117" y="11"/>
                  </a:lnTo>
                  <a:lnTo>
                    <a:pt x="118" y="19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4"/>
                  </a:lnTo>
                  <a:lnTo>
                    <a:pt x="107" y="65"/>
                  </a:lnTo>
                  <a:lnTo>
                    <a:pt x="106" y="66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1"/>
                  </a:lnTo>
                  <a:lnTo>
                    <a:pt x="92" y="72"/>
                  </a:lnTo>
                  <a:lnTo>
                    <a:pt x="90" y="72"/>
                  </a:lnTo>
                  <a:lnTo>
                    <a:pt x="85" y="73"/>
                  </a:lnTo>
                  <a:lnTo>
                    <a:pt x="82" y="73"/>
                  </a:lnTo>
                  <a:lnTo>
                    <a:pt x="78" y="73"/>
                  </a:lnTo>
                  <a:lnTo>
                    <a:pt x="73" y="72"/>
                  </a:lnTo>
                  <a:lnTo>
                    <a:pt x="69" y="72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87" name="Freeform 19"/>
            <p:cNvSpPr>
              <a:spLocks noChangeArrowheads="1"/>
            </p:cNvSpPr>
            <p:nvPr/>
          </p:nvSpPr>
          <p:spPr bwMode="auto">
            <a:xfrm>
              <a:off x="1212" y="1827"/>
              <a:ext cx="111" cy="36"/>
            </a:xfrm>
            <a:custGeom>
              <a:avLst/>
              <a:gdLst>
                <a:gd name="T0" fmla="*/ 1307 w 96"/>
                <a:gd name="T1" fmla="*/ 99 h 32"/>
                <a:gd name="T2" fmla="*/ 1 w 96"/>
                <a:gd name="T3" fmla="*/ 0 h 32"/>
                <a:gd name="T4" fmla="*/ 0 w 96"/>
                <a:gd name="T5" fmla="*/ 99 h 32"/>
                <a:gd name="T6" fmla="*/ 1280 w 96"/>
                <a:gd name="T7" fmla="*/ 261 h 32"/>
                <a:gd name="T8" fmla="*/ 1307 w 96"/>
                <a:gd name="T9" fmla="*/ 9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88" name="Freeform 20"/>
            <p:cNvSpPr>
              <a:spLocks noChangeArrowheads="1"/>
            </p:cNvSpPr>
            <p:nvPr/>
          </p:nvSpPr>
          <p:spPr bwMode="auto">
            <a:xfrm>
              <a:off x="1266" y="1839"/>
              <a:ext cx="48" cy="16"/>
            </a:xfrm>
            <a:custGeom>
              <a:avLst/>
              <a:gdLst>
                <a:gd name="T0" fmla="*/ 464 w 42"/>
                <a:gd name="T1" fmla="*/ 64 h 14"/>
                <a:gd name="T2" fmla="*/ 2 w 42"/>
                <a:gd name="T3" fmla="*/ 0 h 14"/>
                <a:gd name="T4" fmla="*/ 0 w 42"/>
                <a:gd name="T5" fmla="*/ 64 h 14"/>
                <a:gd name="T6" fmla="*/ 450 w 42"/>
                <a:gd name="T7" fmla="*/ 155 h 14"/>
                <a:gd name="T8" fmla="*/ 464 w 42"/>
                <a:gd name="T9" fmla="*/ 6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89" name="Freeform 21"/>
            <p:cNvSpPr>
              <a:spLocks noChangeArrowheads="1"/>
            </p:cNvSpPr>
            <p:nvPr/>
          </p:nvSpPr>
          <p:spPr bwMode="auto">
            <a:xfrm>
              <a:off x="1218" y="1831"/>
              <a:ext cx="32" cy="11"/>
            </a:xfrm>
            <a:custGeom>
              <a:avLst/>
              <a:gdLst>
                <a:gd name="T0" fmla="*/ 311 w 28"/>
                <a:gd name="T1" fmla="*/ 33 h 10"/>
                <a:gd name="T2" fmla="*/ 0 w 28"/>
                <a:gd name="T3" fmla="*/ 0 h 10"/>
                <a:gd name="T4" fmla="*/ 0 w 28"/>
                <a:gd name="T5" fmla="*/ 33 h 10"/>
                <a:gd name="T6" fmla="*/ 302 w 28"/>
                <a:gd name="T7" fmla="*/ 52 h 10"/>
                <a:gd name="T8" fmla="*/ 311 w 28"/>
                <a:gd name="T9" fmla="*/ 3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7" y="1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90" name="Freeform 22"/>
            <p:cNvSpPr>
              <a:spLocks noChangeArrowheads="1"/>
            </p:cNvSpPr>
            <p:nvPr/>
          </p:nvSpPr>
          <p:spPr bwMode="auto">
            <a:xfrm>
              <a:off x="1139" y="1842"/>
              <a:ext cx="187" cy="62"/>
            </a:xfrm>
            <a:custGeom>
              <a:avLst/>
              <a:gdLst>
                <a:gd name="T0" fmla="*/ 0 w 162"/>
                <a:gd name="T1" fmla="*/ 142 h 55"/>
                <a:gd name="T2" fmla="*/ 0 w 162"/>
                <a:gd name="T3" fmla="*/ 142 h 55"/>
                <a:gd name="T4" fmla="*/ 1 w 162"/>
                <a:gd name="T5" fmla="*/ 142 h 55"/>
                <a:gd name="T6" fmla="*/ 2 w 162"/>
                <a:gd name="T7" fmla="*/ 142 h 55"/>
                <a:gd name="T8" fmla="*/ 58 w 162"/>
                <a:gd name="T9" fmla="*/ 126 h 55"/>
                <a:gd name="T10" fmla="*/ 89 w 162"/>
                <a:gd name="T11" fmla="*/ 126 h 55"/>
                <a:gd name="T12" fmla="*/ 137 w 162"/>
                <a:gd name="T13" fmla="*/ 126 h 55"/>
                <a:gd name="T14" fmla="*/ 182 w 162"/>
                <a:gd name="T15" fmla="*/ 124 h 55"/>
                <a:gd name="T16" fmla="*/ 230 w 162"/>
                <a:gd name="T17" fmla="*/ 112 h 55"/>
                <a:gd name="T18" fmla="*/ 279 w 162"/>
                <a:gd name="T19" fmla="*/ 110 h 55"/>
                <a:gd name="T20" fmla="*/ 322 w 162"/>
                <a:gd name="T21" fmla="*/ 98 h 55"/>
                <a:gd name="T22" fmla="*/ 372 w 162"/>
                <a:gd name="T23" fmla="*/ 87 h 55"/>
                <a:gd name="T24" fmla="*/ 407 w 162"/>
                <a:gd name="T25" fmla="*/ 68 h 55"/>
                <a:gd name="T26" fmla="*/ 457 w 162"/>
                <a:gd name="T27" fmla="*/ 53 h 55"/>
                <a:gd name="T28" fmla="*/ 495 w 162"/>
                <a:gd name="T29" fmla="*/ 47 h 55"/>
                <a:gd name="T30" fmla="*/ 528 w 162"/>
                <a:gd name="T31" fmla="*/ 3 h 55"/>
                <a:gd name="T32" fmla="*/ 571 w 162"/>
                <a:gd name="T33" fmla="*/ 0 h 55"/>
                <a:gd name="T34" fmla="*/ 2141 w 162"/>
                <a:gd name="T35" fmla="*/ 254 h 55"/>
                <a:gd name="T36" fmla="*/ 2141 w 162"/>
                <a:gd name="T37" fmla="*/ 254 h 55"/>
                <a:gd name="T38" fmla="*/ 2130 w 162"/>
                <a:gd name="T39" fmla="*/ 256 h 55"/>
                <a:gd name="T40" fmla="*/ 2104 w 162"/>
                <a:gd name="T41" fmla="*/ 263 h 55"/>
                <a:gd name="T42" fmla="*/ 2074 w 162"/>
                <a:gd name="T43" fmla="*/ 286 h 55"/>
                <a:gd name="T44" fmla="*/ 2073 w 162"/>
                <a:gd name="T45" fmla="*/ 289 h 55"/>
                <a:gd name="T46" fmla="*/ 2066 w 162"/>
                <a:gd name="T47" fmla="*/ 296 h 55"/>
                <a:gd name="T48" fmla="*/ 2005 w 162"/>
                <a:gd name="T49" fmla="*/ 322 h 55"/>
                <a:gd name="T50" fmla="*/ 1989 w 162"/>
                <a:gd name="T51" fmla="*/ 334 h 55"/>
                <a:gd name="T52" fmla="*/ 1943 w 162"/>
                <a:gd name="T53" fmla="*/ 363 h 55"/>
                <a:gd name="T54" fmla="*/ 1914 w 162"/>
                <a:gd name="T55" fmla="*/ 370 h 55"/>
                <a:gd name="T56" fmla="*/ 1873 w 162"/>
                <a:gd name="T57" fmla="*/ 409 h 55"/>
                <a:gd name="T58" fmla="*/ 1797 w 162"/>
                <a:gd name="T59" fmla="*/ 417 h 55"/>
                <a:gd name="T60" fmla="*/ 1793 w 162"/>
                <a:gd name="T61" fmla="*/ 425 h 55"/>
                <a:gd name="T62" fmla="*/ 1730 w 162"/>
                <a:gd name="T63" fmla="*/ 461 h 55"/>
                <a:gd name="T64" fmla="*/ 1692 w 162"/>
                <a:gd name="T65" fmla="*/ 467 h 55"/>
                <a:gd name="T66" fmla="*/ 1661 w 162"/>
                <a:gd name="T67" fmla="*/ 471 h 55"/>
                <a:gd name="T68" fmla="*/ 0 w 162"/>
                <a:gd name="T69" fmla="*/ 142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91" name="Freeform 23"/>
            <p:cNvSpPr>
              <a:spLocks noChangeArrowheads="1"/>
            </p:cNvSpPr>
            <p:nvPr/>
          </p:nvSpPr>
          <p:spPr bwMode="auto">
            <a:xfrm>
              <a:off x="1326" y="1835"/>
              <a:ext cx="66" cy="29"/>
            </a:xfrm>
            <a:custGeom>
              <a:avLst/>
              <a:gdLst>
                <a:gd name="T0" fmla="*/ 80 w 57"/>
                <a:gd name="T1" fmla="*/ 184 h 26"/>
                <a:gd name="T2" fmla="*/ 797 w 57"/>
                <a:gd name="T3" fmla="*/ 77 h 26"/>
                <a:gd name="T4" fmla="*/ 351 w 57"/>
                <a:gd name="T5" fmla="*/ 0 h 26"/>
                <a:gd name="T6" fmla="*/ 0 w 57"/>
                <a:gd name="T7" fmla="*/ 4 h 26"/>
                <a:gd name="T8" fmla="*/ 0 w 57"/>
                <a:gd name="T9" fmla="*/ 183 h 26"/>
                <a:gd name="T10" fmla="*/ 80 w 57"/>
                <a:gd name="T11" fmla="*/ 184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92" name="Freeform 24"/>
            <p:cNvSpPr>
              <a:spLocks noChangeArrowheads="1"/>
            </p:cNvSpPr>
            <p:nvPr/>
          </p:nvSpPr>
          <p:spPr bwMode="auto">
            <a:xfrm>
              <a:off x="1152" y="1712"/>
              <a:ext cx="37" cy="137"/>
            </a:xfrm>
            <a:custGeom>
              <a:avLst/>
              <a:gdLst>
                <a:gd name="T0" fmla="*/ 443 w 32"/>
                <a:gd name="T1" fmla="*/ 2 h 122"/>
                <a:gd name="T2" fmla="*/ 443 w 32"/>
                <a:gd name="T3" fmla="*/ 2 h 122"/>
                <a:gd name="T4" fmla="*/ 435 w 32"/>
                <a:gd name="T5" fmla="*/ 2 h 122"/>
                <a:gd name="T6" fmla="*/ 435 w 32"/>
                <a:gd name="T7" fmla="*/ 2 h 122"/>
                <a:gd name="T8" fmla="*/ 393 w 32"/>
                <a:gd name="T9" fmla="*/ 1 h 122"/>
                <a:gd name="T10" fmla="*/ 376 w 32"/>
                <a:gd name="T11" fmla="*/ 1 h 122"/>
                <a:gd name="T12" fmla="*/ 353 w 32"/>
                <a:gd name="T13" fmla="*/ 1 h 122"/>
                <a:gd name="T14" fmla="*/ 331 w 32"/>
                <a:gd name="T15" fmla="*/ 0 h 122"/>
                <a:gd name="T16" fmla="*/ 299 w 32"/>
                <a:gd name="T17" fmla="*/ 0 h 122"/>
                <a:gd name="T18" fmla="*/ 281 w 32"/>
                <a:gd name="T19" fmla="*/ 0 h 122"/>
                <a:gd name="T20" fmla="*/ 247 w 32"/>
                <a:gd name="T21" fmla="*/ 0 h 122"/>
                <a:gd name="T22" fmla="*/ 190 w 32"/>
                <a:gd name="T23" fmla="*/ 0 h 122"/>
                <a:gd name="T24" fmla="*/ 164 w 32"/>
                <a:gd name="T25" fmla="*/ 0 h 122"/>
                <a:gd name="T26" fmla="*/ 142 w 32"/>
                <a:gd name="T27" fmla="*/ 1 h 122"/>
                <a:gd name="T28" fmla="*/ 80 w 32"/>
                <a:gd name="T29" fmla="*/ 2 h 122"/>
                <a:gd name="T30" fmla="*/ 60 w 32"/>
                <a:gd name="T31" fmla="*/ 3 h 122"/>
                <a:gd name="T32" fmla="*/ 0 w 32"/>
                <a:gd name="T33" fmla="*/ 43 h 122"/>
                <a:gd name="T34" fmla="*/ 0 w 32"/>
                <a:gd name="T35" fmla="*/ 986 h 122"/>
                <a:gd name="T36" fmla="*/ 1 w 32"/>
                <a:gd name="T37" fmla="*/ 986 h 122"/>
                <a:gd name="T38" fmla="*/ 1 w 32"/>
                <a:gd name="T39" fmla="*/ 986 h 122"/>
                <a:gd name="T40" fmla="*/ 3 w 32"/>
                <a:gd name="T41" fmla="*/ 986 h 122"/>
                <a:gd name="T42" fmla="*/ 60 w 32"/>
                <a:gd name="T43" fmla="*/ 986 h 122"/>
                <a:gd name="T44" fmla="*/ 69 w 32"/>
                <a:gd name="T45" fmla="*/ 986 h 122"/>
                <a:gd name="T46" fmla="*/ 92 w 32"/>
                <a:gd name="T47" fmla="*/ 984 h 122"/>
                <a:gd name="T48" fmla="*/ 106 w 32"/>
                <a:gd name="T49" fmla="*/ 984 h 122"/>
                <a:gd name="T50" fmla="*/ 157 w 32"/>
                <a:gd name="T51" fmla="*/ 984 h 122"/>
                <a:gd name="T52" fmla="*/ 182 w 32"/>
                <a:gd name="T53" fmla="*/ 978 h 122"/>
                <a:gd name="T54" fmla="*/ 210 w 32"/>
                <a:gd name="T55" fmla="*/ 956 h 122"/>
                <a:gd name="T56" fmla="*/ 247 w 32"/>
                <a:gd name="T57" fmla="*/ 956 h 122"/>
                <a:gd name="T58" fmla="*/ 286 w 32"/>
                <a:gd name="T59" fmla="*/ 953 h 122"/>
                <a:gd name="T60" fmla="*/ 331 w 32"/>
                <a:gd name="T61" fmla="*/ 930 h 122"/>
                <a:gd name="T62" fmla="*/ 353 w 32"/>
                <a:gd name="T63" fmla="*/ 923 h 122"/>
                <a:gd name="T64" fmla="*/ 393 w 32"/>
                <a:gd name="T65" fmla="*/ 916 h 122"/>
                <a:gd name="T66" fmla="*/ 443 w 32"/>
                <a:gd name="T67" fmla="*/ 892 h 122"/>
                <a:gd name="T68" fmla="*/ 443 w 32"/>
                <a:gd name="T69" fmla="*/ 2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2"/>
                <a:gd name="T107" fmla="*/ 32 w 32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2">
                  <a:moveTo>
                    <a:pt x="32" y="2"/>
                  </a:moveTo>
                  <a:lnTo>
                    <a:pt x="32" y="2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122"/>
                  </a:lnTo>
                  <a:lnTo>
                    <a:pt x="1" y="122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8" y="121"/>
                  </a:lnTo>
                  <a:lnTo>
                    <a:pt x="11" y="121"/>
                  </a:lnTo>
                  <a:lnTo>
                    <a:pt x="13" y="120"/>
                  </a:lnTo>
                  <a:lnTo>
                    <a:pt x="15" y="119"/>
                  </a:lnTo>
                  <a:lnTo>
                    <a:pt x="18" y="119"/>
                  </a:lnTo>
                  <a:lnTo>
                    <a:pt x="21" y="118"/>
                  </a:lnTo>
                  <a:lnTo>
                    <a:pt x="24" y="115"/>
                  </a:lnTo>
                  <a:lnTo>
                    <a:pt x="26" y="114"/>
                  </a:lnTo>
                  <a:lnTo>
                    <a:pt x="29" y="113"/>
                  </a:lnTo>
                  <a:lnTo>
                    <a:pt x="32" y="111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93" name="Freeform 25"/>
            <p:cNvSpPr>
              <a:spLocks noChangeArrowheads="1"/>
            </p:cNvSpPr>
            <p:nvPr/>
          </p:nvSpPr>
          <p:spPr bwMode="auto">
            <a:xfrm>
              <a:off x="1153" y="1713"/>
              <a:ext cx="31" cy="117"/>
            </a:xfrm>
            <a:custGeom>
              <a:avLst/>
              <a:gdLst>
                <a:gd name="T0" fmla="*/ 326 w 27"/>
                <a:gd name="T1" fmla="*/ 2 h 104"/>
                <a:gd name="T2" fmla="*/ 326 w 27"/>
                <a:gd name="T3" fmla="*/ 2 h 104"/>
                <a:gd name="T4" fmla="*/ 313 w 27"/>
                <a:gd name="T5" fmla="*/ 2 h 104"/>
                <a:gd name="T6" fmla="*/ 313 w 27"/>
                <a:gd name="T7" fmla="*/ 1 h 104"/>
                <a:gd name="T8" fmla="*/ 309 w 27"/>
                <a:gd name="T9" fmla="*/ 1 h 104"/>
                <a:gd name="T10" fmla="*/ 286 w 27"/>
                <a:gd name="T11" fmla="*/ 1 h 104"/>
                <a:gd name="T12" fmla="*/ 273 w 27"/>
                <a:gd name="T13" fmla="*/ 0 h 104"/>
                <a:gd name="T14" fmla="*/ 238 w 27"/>
                <a:gd name="T15" fmla="*/ 0 h 104"/>
                <a:gd name="T16" fmla="*/ 234 w 27"/>
                <a:gd name="T17" fmla="*/ 0 h 104"/>
                <a:gd name="T18" fmla="*/ 207 w 27"/>
                <a:gd name="T19" fmla="*/ 0 h 104"/>
                <a:gd name="T20" fmla="*/ 165 w 27"/>
                <a:gd name="T21" fmla="*/ 0 h 104"/>
                <a:gd name="T22" fmla="*/ 144 w 27"/>
                <a:gd name="T23" fmla="*/ 0 h 104"/>
                <a:gd name="T24" fmla="*/ 119 w 27"/>
                <a:gd name="T25" fmla="*/ 0 h 104"/>
                <a:gd name="T26" fmla="*/ 104 w 27"/>
                <a:gd name="T27" fmla="*/ 1 h 104"/>
                <a:gd name="T28" fmla="*/ 60 w 27"/>
                <a:gd name="T29" fmla="*/ 2 h 104"/>
                <a:gd name="T30" fmla="*/ 3 w 27"/>
                <a:gd name="T31" fmla="*/ 3 h 104"/>
                <a:gd name="T32" fmla="*/ 0 w 27"/>
                <a:gd name="T33" fmla="*/ 42 h 104"/>
                <a:gd name="T34" fmla="*/ 0 w 27"/>
                <a:gd name="T35" fmla="*/ 879 h 104"/>
                <a:gd name="T36" fmla="*/ 0 w 27"/>
                <a:gd name="T37" fmla="*/ 879 h 104"/>
                <a:gd name="T38" fmla="*/ 2 w 27"/>
                <a:gd name="T39" fmla="*/ 879 h 104"/>
                <a:gd name="T40" fmla="*/ 2 w 27"/>
                <a:gd name="T41" fmla="*/ 856 h 104"/>
                <a:gd name="T42" fmla="*/ 3 w 27"/>
                <a:gd name="T43" fmla="*/ 856 h 104"/>
                <a:gd name="T44" fmla="*/ 52 w 27"/>
                <a:gd name="T45" fmla="*/ 856 h 104"/>
                <a:gd name="T46" fmla="*/ 69 w 27"/>
                <a:gd name="T47" fmla="*/ 856 h 104"/>
                <a:gd name="T48" fmla="*/ 79 w 27"/>
                <a:gd name="T49" fmla="*/ 856 h 104"/>
                <a:gd name="T50" fmla="*/ 119 w 27"/>
                <a:gd name="T51" fmla="*/ 846 h 104"/>
                <a:gd name="T52" fmla="*/ 137 w 27"/>
                <a:gd name="T53" fmla="*/ 846 h 104"/>
                <a:gd name="T54" fmla="*/ 157 w 27"/>
                <a:gd name="T55" fmla="*/ 840 h 104"/>
                <a:gd name="T56" fmla="*/ 189 w 27"/>
                <a:gd name="T57" fmla="*/ 824 h 104"/>
                <a:gd name="T58" fmla="*/ 217 w 27"/>
                <a:gd name="T59" fmla="*/ 824 h 104"/>
                <a:gd name="T60" fmla="*/ 238 w 27"/>
                <a:gd name="T61" fmla="*/ 812 h 104"/>
                <a:gd name="T62" fmla="*/ 273 w 27"/>
                <a:gd name="T63" fmla="*/ 808 h 104"/>
                <a:gd name="T64" fmla="*/ 309 w 27"/>
                <a:gd name="T65" fmla="*/ 783 h 104"/>
                <a:gd name="T66" fmla="*/ 326 w 27"/>
                <a:gd name="T67" fmla="*/ 782 h 104"/>
                <a:gd name="T68" fmla="*/ 326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3" y="103"/>
                  </a:lnTo>
                  <a:lnTo>
                    <a:pt x="4" y="103"/>
                  </a:lnTo>
                  <a:lnTo>
                    <a:pt x="6" y="103"/>
                  </a:lnTo>
                  <a:lnTo>
                    <a:pt x="7" y="103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94" name="Freeform 26"/>
            <p:cNvSpPr>
              <a:spLocks noChangeArrowheads="1"/>
            </p:cNvSpPr>
            <p:nvPr/>
          </p:nvSpPr>
          <p:spPr bwMode="auto">
            <a:xfrm>
              <a:off x="1155" y="1714"/>
              <a:ext cx="25" cy="95"/>
            </a:xfrm>
            <a:custGeom>
              <a:avLst/>
              <a:gdLst>
                <a:gd name="T0" fmla="*/ 217 w 22"/>
                <a:gd name="T1" fmla="*/ 1 h 84"/>
                <a:gd name="T2" fmla="*/ 217 w 22"/>
                <a:gd name="T3" fmla="*/ 1 h 84"/>
                <a:gd name="T4" fmla="*/ 208 w 22"/>
                <a:gd name="T5" fmla="*/ 1 h 84"/>
                <a:gd name="T6" fmla="*/ 208 w 22"/>
                <a:gd name="T7" fmla="*/ 1 h 84"/>
                <a:gd name="T8" fmla="*/ 191 w 22"/>
                <a:gd name="T9" fmla="*/ 1 h 84"/>
                <a:gd name="T10" fmla="*/ 181 w 22"/>
                <a:gd name="T11" fmla="*/ 0 h 84"/>
                <a:gd name="T12" fmla="*/ 168 w 22"/>
                <a:gd name="T13" fmla="*/ 0 h 84"/>
                <a:gd name="T14" fmla="*/ 159 w 22"/>
                <a:gd name="T15" fmla="*/ 0 h 84"/>
                <a:gd name="T16" fmla="*/ 148 w 22"/>
                <a:gd name="T17" fmla="*/ 0 h 84"/>
                <a:gd name="T18" fmla="*/ 140 w 22"/>
                <a:gd name="T19" fmla="*/ 0 h 84"/>
                <a:gd name="T20" fmla="*/ 108 w 22"/>
                <a:gd name="T21" fmla="*/ 0 h 84"/>
                <a:gd name="T22" fmla="*/ 84 w 22"/>
                <a:gd name="T23" fmla="*/ 0 h 84"/>
                <a:gd name="T24" fmla="*/ 74 w 22"/>
                <a:gd name="T25" fmla="*/ 0 h 84"/>
                <a:gd name="T26" fmla="*/ 50 w 22"/>
                <a:gd name="T27" fmla="*/ 0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763 h 84"/>
                <a:gd name="T36" fmla="*/ 0 w 22"/>
                <a:gd name="T37" fmla="*/ 763 h 84"/>
                <a:gd name="T38" fmla="*/ 0 w 22"/>
                <a:gd name="T39" fmla="*/ 763 h 84"/>
                <a:gd name="T40" fmla="*/ 1 w 22"/>
                <a:gd name="T41" fmla="*/ 763 h 84"/>
                <a:gd name="T42" fmla="*/ 2 w 22"/>
                <a:gd name="T43" fmla="*/ 763 h 84"/>
                <a:gd name="T44" fmla="*/ 3 w 22"/>
                <a:gd name="T45" fmla="*/ 763 h 84"/>
                <a:gd name="T46" fmla="*/ 44 w 22"/>
                <a:gd name="T47" fmla="*/ 762 h 84"/>
                <a:gd name="T48" fmla="*/ 50 w 22"/>
                <a:gd name="T49" fmla="*/ 762 h 84"/>
                <a:gd name="T50" fmla="*/ 65 w 22"/>
                <a:gd name="T51" fmla="*/ 762 h 84"/>
                <a:gd name="T52" fmla="*/ 84 w 22"/>
                <a:gd name="T53" fmla="*/ 761 h 84"/>
                <a:gd name="T54" fmla="*/ 95 w 22"/>
                <a:gd name="T55" fmla="*/ 761 h 84"/>
                <a:gd name="T56" fmla="*/ 123 w 22"/>
                <a:gd name="T57" fmla="*/ 740 h 84"/>
                <a:gd name="T58" fmla="*/ 140 w 22"/>
                <a:gd name="T59" fmla="*/ 740 h 84"/>
                <a:gd name="T60" fmla="*/ 159 w 22"/>
                <a:gd name="T61" fmla="*/ 722 h 84"/>
                <a:gd name="T62" fmla="*/ 181 w 22"/>
                <a:gd name="T63" fmla="*/ 716 h 84"/>
                <a:gd name="T64" fmla="*/ 191 w 22"/>
                <a:gd name="T65" fmla="*/ 707 h 84"/>
                <a:gd name="T66" fmla="*/ 217 w 22"/>
                <a:gd name="T67" fmla="*/ 690 h 84"/>
                <a:gd name="T68" fmla="*/ 217 w 22"/>
                <a:gd name="T69" fmla="*/ 1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0" y="82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95" name="Freeform 27"/>
            <p:cNvSpPr>
              <a:spLocks noChangeArrowheads="1"/>
            </p:cNvSpPr>
            <p:nvPr/>
          </p:nvSpPr>
          <p:spPr bwMode="auto">
            <a:xfrm>
              <a:off x="1156" y="1714"/>
              <a:ext cx="20" cy="73"/>
            </a:xfrm>
            <a:custGeom>
              <a:avLst/>
              <a:gdLst>
                <a:gd name="T0" fmla="*/ 324 w 17"/>
                <a:gd name="T1" fmla="*/ 2 h 65"/>
                <a:gd name="T2" fmla="*/ 324 w 17"/>
                <a:gd name="T3" fmla="*/ 2 h 65"/>
                <a:gd name="T4" fmla="*/ 295 w 17"/>
                <a:gd name="T5" fmla="*/ 1 h 65"/>
                <a:gd name="T6" fmla="*/ 251 w 17"/>
                <a:gd name="T7" fmla="*/ 1 h 65"/>
                <a:gd name="T8" fmla="*/ 202 w 17"/>
                <a:gd name="T9" fmla="*/ 1 h 65"/>
                <a:gd name="T10" fmla="*/ 172 w 17"/>
                <a:gd name="T11" fmla="*/ 0 h 65"/>
                <a:gd name="T12" fmla="*/ 105 w 17"/>
                <a:gd name="T13" fmla="*/ 1 h 65"/>
                <a:gd name="T14" fmla="*/ 2 w 17"/>
                <a:gd name="T15" fmla="*/ 2 h 65"/>
                <a:gd name="T16" fmla="*/ 0 w 17"/>
                <a:gd name="T17" fmla="*/ 3 h 65"/>
                <a:gd name="T18" fmla="*/ 0 w 17"/>
                <a:gd name="T19" fmla="*/ 522 h 65"/>
                <a:gd name="T20" fmla="*/ 0 w 17"/>
                <a:gd name="T21" fmla="*/ 522 h 65"/>
                <a:gd name="T22" fmla="*/ 1 w 17"/>
                <a:gd name="T23" fmla="*/ 522 h 65"/>
                <a:gd name="T24" fmla="*/ 65 w 17"/>
                <a:gd name="T25" fmla="*/ 522 h 65"/>
                <a:gd name="T26" fmla="*/ 105 w 17"/>
                <a:gd name="T27" fmla="*/ 520 h 65"/>
                <a:gd name="T28" fmla="*/ 146 w 17"/>
                <a:gd name="T29" fmla="*/ 520 h 65"/>
                <a:gd name="T30" fmla="*/ 202 w 17"/>
                <a:gd name="T31" fmla="*/ 514 h 65"/>
                <a:gd name="T32" fmla="*/ 251 w 17"/>
                <a:gd name="T33" fmla="*/ 492 h 65"/>
                <a:gd name="T34" fmla="*/ 324 w 17"/>
                <a:gd name="T35" fmla="*/ 465 h 65"/>
                <a:gd name="T36" fmla="*/ 324 w 1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96" name="Freeform 28"/>
            <p:cNvSpPr>
              <a:spLocks noChangeArrowheads="1"/>
            </p:cNvSpPr>
            <p:nvPr/>
          </p:nvSpPr>
          <p:spPr bwMode="auto">
            <a:xfrm>
              <a:off x="1156" y="1716"/>
              <a:ext cx="16" cy="53"/>
            </a:xfrm>
            <a:custGeom>
              <a:avLst/>
              <a:gdLst>
                <a:gd name="T0" fmla="*/ 155 w 14"/>
                <a:gd name="T1" fmla="*/ 1 h 47"/>
                <a:gd name="T2" fmla="*/ 155 w 14"/>
                <a:gd name="T3" fmla="*/ 1 h 47"/>
                <a:gd name="T4" fmla="*/ 143 w 14"/>
                <a:gd name="T5" fmla="*/ 1 h 47"/>
                <a:gd name="T6" fmla="*/ 125 w 14"/>
                <a:gd name="T7" fmla="*/ 1 h 47"/>
                <a:gd name="T8" fmla="*/ 95 w 14"/>
                <a:gd name="T9" fmla="*/ 0 h 47"/>
                <a:gd name="T10" fmla="*/ 83 w 14"/>
                <a:gd name="T11" fmla="*/ 0 h 47"/>
                <a:gd name="T12" fmla="*/ 64 w 14"/>
                <a:gd name="T13" fmla="*/ 1 h 47"/>
                <a:gd name="T14" fmla="*/ 2 w 14"/>
                <a:gd name="T15" fmla="*/ 1 h 47"/>
                <a:gd name="T16" fmla="*/ 0 w 14"/>
                <a:gd name="T17" fmla="*/ 42 h 47"/>
                <a:gd name="T18" fmla="*/ 0 w 14"/>
                <a:gd name="T19" fmla="*/ 416 h 47"/>
                <a:gd name="T20" fmla="*/ 1 w 14"/>
                <a:gd name="T21" fmla="*/ 416 h 47"/>
                <a:gd name="T22" fmla="*/ 1 w 14"/>
                <a:gd name="T23" fmla="*/ 413 h 47"/>
                <a:gd name="T24" fmla="*/ 3 w 14"/>
                <a:gd name="T25" fmla="*/ 413 h 47"/>
                <a:gd name="T26" fmla="*/ 49 w 14"/>
                <a:gd name="T27" fmla="*/ 413 h 47"/>
                <a:gd name="T28" fmla="*/ 73 w 14"/>
                <a:gd name="T29" fmla="*/ 381 h 47"/>
                <a:gd name="T30" fmla="*/ 95 w 14"/>
                <a:gd name="T31" fmla="*/ 381 h 47"/>
                <a:gd name="T32" fmla="*/ 125 w 14"/>
                <a:gd name="T33" fmla="*/ 370 h 47"/>
                <a:gd name="T34" fmla="*/ 155 w 14"/>
                <a:gd name="T35" fmla="*/ 366 h 47"/>
                <a:gd name="T36" fmla="*/ 155 w 14"/>
                <a:gd name="T37" fmla="*/ 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97" name="Freeform 29"/>
            <p:cNvSpPr>
              <a:spLocks noChangeArrowheads="1"/>
            </p:cNvSpPr>
            <p:nvPr/>
          </p:nvSpPr>
          <p:spPr bwMode="auto">
            <a:xfrm>
              <a:off x="1157" y="1716"/>
              <a:ext cx="10" cy="30"/>
            </a:xfrm>
            <a:custGeom>
              <a:avLst/>
              <a:gdLst>
                <a:gd name="T0" fmla="*/ 57 w 9"/>
                <a:gd name="T1" fmla="*/ 1 h 27"/>
                <a:gd name="T2" fmla="*/ 57 w 9"/>
                <a:gd name="T3" fmla="*/ 1 h 27"/>
                <a:gd name="T4" fmla="*/ 51 w 9"/>
                <a:gd name="T5" fmla="*/ 1 h 27"/>
                <a:gd name="T6" fmla="*/ 46 w 9"/>
                <a:gd name="T7" fmla="*/ 1 h 27"/>
                <a:gd name="T8" fmla="*/ 41 w 9"/>
                <a:gd name="T9" fmla="*/ 0 h 27"/>
                <a:gd name="T10" fmla="*/ 37 w 9"/>
                <a:gd name="T11" fmla="*/ 0 h 27"/>
                <a:gd name="T12" fmla="*/ 3 w 9"/>
                <a:gd name="T13" fmla="*/ 0 h 27"/>
                <a:gd name="T14" fmla="*/ 1 w 9"/>
                <a:gd name="T15" fmla="*/ 1 h 27"/>
                <a:gd name="T16" fmla="*/ 0 w 9"/>
                <a:gd name="T17" fmla="*/ 3 h 27"/>
                <a:gd name="T18" fmla="*/ 0 w 9"/>
                <a:gd name="T19" fmla="*/ 182 h 27"/>
                <a:gd name="T20" fmla="*/ 0 w 9"/>
                <a:gd name="T21" fmla="*/ 182 h 27"/>
                <a:gd name="T22" fmla="*/ 1 w 9"/>
                <a:gd name="T23" fmla="*/ 182 h 27"/>
                <a:gd name="T24" fmla="*/ 2 w 9"/>
                <a:gd name="T25" fmla="*/ 182 h 27"/>
                <a:gd name="T26" fmla="*/ 3 w 9"/>
                <a:gd name="T27" fmla="*/ 182 h 27"/>
                <a:gd name="T28" fmla="*/ 37 w 9"/>
                <a:gd name="T29" fmla="*/ 170 h 27"/>
                <a:gd name="T30" fmla="*/ 41 w 9"/>
                <a:gd name="T31" fmla="*/ 170 h 27"/>
                <a:gd name="T32" fmla="*/ 51 w 9"/>
                <a:gd name="T33" fmla="*/ 166 h 27"/>
                <a:gd name="T34" fmla="*/ 57 w 9"/>
                <a:gd name="T35" fmla="*/ 164 h 27"/>
                <a:gd name="T36" fmla="*/ 57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98" name="Freeform 30"/>
            <p:cNvSpPr>
              <a:spLocks noChangeArrowheads="1"/>
            </p:cNvSpPr>
            <p:nvPr/>
          </p:nvSpPr>
          <p:spPr bwMode="auto">
            <a:xfrm>
              <a:off x="1286" y="1803"/>
              <a:ext cx="16" cy="15"/>
            </a:xfrm>
            <a:custGeom>
              <a:avLst/>
              <a:gdLst>
                <a:gd name="T0" fmla="*/ 73 w 14"/>
                <a:gd name="T1" fmla="*/ 172 h 13"/>
                <a:gd name="T2" fmla="*/ 83 w 14"/>
                <a:gd name="T3" fmla="*/ 172 h 13"/>
                <a:gd name="T4" fmla="*/ 95 w 14"/>
                <a:gd name="T5" fmla="*/ 172 h 13"/>
                <a:gd name="T6" fmla="*/ 109 w 14"/>
                <a:gd name="T7" fmla="*/ 158 h 13"/>
                <a:gd name="T8" fmla="*/ 125 w 14"/>
                <a:gd name="T9" fmla="*/ 149 h 13"/>
                <a:gd name="T10" fmla="*/ 143 w 14"/>
                <a:gd name="T11" fmla="*/ 149 h 13"/>
                <a:gd name="T12" fmla="*/ 143 w 14"/>
                <a:gd name="T13" fmla="*/ 137 h 13"/>
                <a:gd name="T14" fmla="*/ 155 w 14"/>
                <a:gd name="T15" fmla="*/ 89 h 13"/>
                <a:gd name="T16" fmla="*/ 155 w 14"/>
                <a:gd name="T17" fmla="*/ 77 h 13"/>
                <a:gd name="T18" fmla="*/ 155 w 14"/>
                <a:gd name="T19" fmla="*/ 67 h 13"/>
                <a:gd name="T20" fmla="*/ 143 w 14"/>
                <a:gd name="T21" fmla="*/ 58 h 13"/>
                <a:gd name="T22" fmla="*/ 143 w 14"/>
                <a:gd name="T23" fmla="*/ 3 h 13"/>
                <a:gd name="T24" fmla="*/ 125 w 14"/>
                <a:gd name="T25" fmla="*/ 2 h 13"/>
                <a:gd name="T26" fmla="*/ 109 w 14"/>
                <a:gd name="T27" fmla="*/ 0 h 13"/>
                <a:gd name="T28" fmla="*/ 95 w 14"/>
                <a:gd name="T29" fmla="*/ 0 h 13"/>
                <a:gd name="T30" fmla="*/ 83 w 14"/>
                <a:gd name="T31" fmla="*/ 0 h 13"/>
                <a:gd name="T32" fmla="*/ 73 w 14"/>
                <a:gd name="T33" fmla="*/ 0 h 13"/>
                <a:gd name="T34" fmla="*/ 64 w 14"/>
                <a:gd name="T35" fmla="*/ 0 h 13"/>
                <a:gd name="T36" fmla="*/ 49 w 14"/>
                <a:gd name="T37" fmla="*/ 0 h 13"/>
                <a:gd name="T38" fmla="*/ 3 w 14"/>
                <a:gd name="T39" fmla="*/ 0 h 13"/>
                <a:gd name="T40" fmla="*/ 2 w 14"/>
                <a:gd name="T41" fmla="*/ 2 h 13"/>
                <a:gd name="T42" fmla="*/ 1 w 14"/>
                <a:gd name="T43" fmla="*/ 3 h 13"/>
                <a:gd name="T44" fmla="*/ 1 w 14"/>
                <a:gd name="T45" fmla="*/ 58 h 13"/>
                <a:gd name="T46" fmla="*/ 0 w 14"/>
                <a:gd name="T47" fmla="*/ 67 h 13"/>
                <a:gd name="T48" fmla="*/ 0 w 14"/>
                <a:gd name="T49" fmla="*/ 77 h 13"/>
                <a:gd name="T50" fmla="*/ 0 w 14"/>
                <a:gd name="T51" fmla="*/ 89 h 13"/>
                <a:gd name="T52" fmla="*/ 1 w 14"/>
                <a:gd name="T53" fmla="*/ 137 h 13"/>
                <a:gd name="T54" fmla="*/ 1 w 14"/>
                <a:gd name="T55" fmla="*/ 149 h 13"/>
                <a:gd name="T56" fmla="*/ 2 w 14"/>
                <a:gd name="T57" fmla="*/ 149 h 13"/>
                <a:gd name="T58" fmla="*/ 3 w 14"/>
                <a:gd name="T59" fmla="*/ 158 h 13"/>
                <a:gd name="T60" fmla="*/ 49 w 14"/>
                <a:gd name="T61" fmla="*/ 172 h 13"/>
                <a:gd name="T62" fmla="*/ 64 w 14"/>
                <a:gd name="T63" fmla="*/ 172 h 13"/>
                <a:gd name="T64" fmla="*/ 73 w 14"/>
                <a:gd name="T65" fmla="*/ 172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99" name="Freeform 31"/>
            <p:cNvSpPr>
              <a:spLocks noChangeArrowheads="1"/>
            </p:cNvSpPr>
            <p:nvPr/>
          </p:nvSpPr>
          <p:spPr bwMode="auto">
            <a:xfrm>
              <a:off x="1238" y="1803"/>
              <a:ext cx="8" cy="8"/>
            </a:xfrm>
            <a:custGeom>
              <a:avLst/>
              <a:gdLst>
                <a:gd name="T0" fmla="*/ 3 w 7"/>
                <a:gd name="T1" fmla="*/ 73 h 7"/>
                <a:gd name="T2" fmla="*/ 56 w 7"/>
                <a:gd name="T3" fmla="*/ 64 h 7"/>
                <a:gd name="T4" fmla="*/ 64 w 7"/>
                <a:gd name="T5" fmla="*/ 64 h 7"/>
                <a:gd name="T6" fmla="*/ 64 w 7"/>
                <a:gd name="T7" fmla="*/ 56 h 7"/>
                <a:gd name="T8" fmla="*/ 73 w 7"/>
                <a:gd name="T9" fmla="*/ 49 h 7"/>
                <a:gd name="T10" fmla="*/ 64 w 7"/>
                <a:gd name="T11" fmla="*/ 2 h 7"/>
                <a:gd name="T12" fmla="*/ 64 w 7"/>
                <a:gd name="T13" fmla="*/ 2 h 7"/>
                <a:gd name="T14" fmla="*/ 56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2 h 7"/>
                <a:gd name="T22" fmla="*/ 0 w 7"/>
                <a:gd name="T23" fmla="*/ 2 h 7"/>
                <a:gd name="T24" fmla="*/ 0 w 7"/>
                <a:gd name="T25" fmla="*/ 49 h 7"/>
                <a:gd name="T26" fmla="*/ 0 w 7"/>
                <a:gd name="T27" fmla="*/ 56 h 7"/>
                <a:gd name="T28" fmla="*/ 1 w 7"/>
                <a:gd name="T29" fmla="*/ 64 h 7"/>
                <a:gd name="T30" fmla="*/ 2 w 7"/>
                <a:gd name="T31" fmla="*/ 64 h 7"/>
                <a:gd name="T32" fmla="*/ 3 w 7"/>
                <a:gd name="T33" fmla="*/ 73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00" name="Freeform 32"/>
            <p:cNvSpPr>
              <a:spLocks noChangeArrowheads="1"/>
            </p:cNvSpPr>
            <p:nvPr/>
          </p:nvSpPr>
          <p:spPr bwMode="auto">
            <a:xfrm>
              <a:off x="1252" y="1803"/>
              <a:ext cx="6" cy="8"/>
            </a:xfrm>
            <a:custGeom>
              <a:avLst/>
              <a:gdLst>
                <a:gd name="T0" fmla="*/ 86 w 5"/>
                <a:gd name="T1" fmla="*/ 73 h 7"/>
                <a:gd name="T2" fmla="*/ 103 w 5"/>
                <a:gd name="T3" fmla="*/ 73 h 7"/>
                <a:gd name="T4" fmla="*/ 124 w 5"/>
                <a:gd name="T5" fmla="*/ 64 h 7"/>
                <a:gd name="T6" fmla="*/ 124 w 5"/>
                <a:gd name="T7" fmla="*/ 56 h 7"/>
                <a:gd name="T8" fmla="*/ 124 w 5"/>
                <a:gd name="T9" fmla="*/ 49 h 7"/>
                <a:gd name="T10" fmla="*/ 124 w 5"/>
                <a:gd name="T11" fmla="*/ 3 h 7"/>
                <a:gd name="T12" fmla="*/ 124 w 5"/>
                <a:gd name="T13" fmla="*/ 2 h 7"/>
                <a:gd name="T14" fmla="*/ 103 w 5"/>
                <a:gd name="T15" fmla="*/ 0 h 7"/>
                <a:gd name="T16" fmla="*/ 86 w 5"/>
                <a:gd name="T17" fmla="*/ 0 h 7"/>
                <a:gd name="T18" fmla="*/ 2 w 5"/>
                <a:gd name="T19" fmla="*/ 0 h 7"/>
                <a:gd name="T20" fmla="*/ 1 w 5"/>
                <a:gd name="T21" fmla="*/ 2 h 7"/>
                <a:gd name="T22" fmla="*/ 0 w 5"/>
                <a:gd name="T23" fmla="*/ 3 h 7"/>
                <a:gd name="T24" fmla="*/ 0 w 5"/>
                <a:gd name="T25" fmla="*/ 49 h 7"/>
                <a:gd name="T26" fmla="*/ 0 w 5"/>
                <a:gd name="T27" fmla="*/ 56 h 7"/>
                <a:gd name="T28" fmla="*/ 1 w 5"/>
                <a:gd name="T29" fmla="*/ 64 h 7"/>
                <a:gd name="T30" fmla="*/ 2 w 5"/>
                <a:gd name="T31" fmla="*/ 73 h 7"/>
                <a:gd name="T32" fmla="*/ 86 w 5"/>
                <a:gd name="T33" fmla="*/ 73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01" name="Freeform 33"/>
            <p:cNvSpPr>
              <a:spLocks noChangeArrowheads="1"/>
            </p:cNvSpPr>
            <p:nvPr/>
          </p:nvSpPr>
          <p:spPr bwMode="auto">
            <a:xfrm>
              <a:off x="1199" y="1700"/>
              <a:ext cx="22" cy="104"/>
            </a:xfrm>
            <a:custGeom>
              <a:avLst/>
              <a:gdLst>
                <a:gd name="T0" fmla="*/ 80 w 19"/>
                <a:gd name="T1" fmla="*/ 1 h 92"/>
                <a:gd name="T2" fmla="*/ 80 w 19"/>
                <a:gd name="T3" fmla="*/ 42 h 92"/>
                <a:gd name="T4" fmla="*/ 60 w 19"/>
                <a:gd name="T5" fmla="*/ 68 h 92"/>
                <a:gd name="T6" fmla="*/ 2 w 19"/>
                <a:gd name="T7" fmla="*/ 141 h 92"/>
                <a:gd name="T8" fmla="*/ 1 w 19"/>
                <a:gd name="T9" fmla="*/ 258 h 92"/>
                <a:gd name="T10" fmla="*/ 0 w 19"/>
                <a:gd name="T11" fmla="*/ 373 h 92"/>
                <a:gd name="T12" fmla="*/ 0 w 19"/>
                <a:gd name="T13" fmla="*/ 501 h 92"/>
                <a:gd name="T14" fmla="*/ 1 w 19"/>
                <a:gd name="T15" fmla="*/ 675 h 92"/>
                <a:gd name="T16" fmla="*/ 69 w 19"/>
                <a:gd name="T17" fmla="*/ 834 h 92"/>
                <a:gd name="T18" fmla="*/ 262 w 19"/>
                <a:gd name="T19" fmla="*/ 826 h 92"/>
                <a:gd name="T20" fmla="*/ 249 w 19"/>
                <a:gd name="T21" fmla="*/ 815 h 92"/>
                <a:gd name="T22" fmla="*/ 226 w 19"/>
                <a:gd name="T23" fmla="*/ 738 h 92"/>
                <a:gd name="T24" fmla="*/ 213 w 19"/>
                <a:gd name="T25" fmla="*/ 638 h 92"/>
                <a:gd name="T26" fmla="*/ 195 w 19"/>
                <a:gd name="T27" fmla="*/ 501 h 92"/>
                <a:gd name="T28" fmla="*/ 184 w 19"/>
                <a:gd name="T29" fmla="*/ 374 h 92"/>
                <a:gd name="T30" fmla="*/ 184 w 19"/>
                <a:gd name="T31" fmla="*/ 255 h 92"/>
                <a:gd name="T32" fmla="*/ 213 w 19"/>
                <a:gd name="T33" fmla="*/ 123 h 92"/>
                <a:gd name="T34" fmla="*/ 262 w 19"/>
                <a:gd name="T35" fmla="*/ 1 h 92"/>
                <a:gd name="T36" fmla="*/ 262 w 19"/>
                <a:gd name="T37" fmla="*/ 0 h 92"/>
                <a:gd name="T38" fmla="*/ 262 w 19"/>
                <a:gd name="T39" fmla="*/ 0 h 92"/>
                <a:gd name="T40" fmla="*/ 262 w 19"/>
                <a:gd name="T41" fmla="*/ 0 h 92"/>
                <a:gd name="T42" fmla="*/ 249 w 19"/>
                <a:gd name="T43" fmla="*/ 0 h 92"/>
                <a:gd name="T44" fmla="*/ 226 w 19"/>
                <a:gd name="T45" fmla="*/ 0 h 92"/>
                <a:gd name="T46" fmla="*/ 195 w 19"/>
                <a:gd name="T47" fmla="*/ 0 h 92"/>
                <a:gd name="T48" fmla="*/ 159 w 19"/>
                <a:gd name="T49" fmla="*/ 0 h 92"/>
                <a:gd name="T50" fmla="*/ 80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4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1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02" name="Freeform 34"/>
            <p:cNvSpPr>
              <a:spLocks noChangeArrowheads="1"/>
            </p:cNvSpPr>
            <p:nvPr/>
          </p:nvSpPr>
          <p:spPr bwMode="auto">
            <a:xfrm>
              <a:off x="1313" y="1686"/>
              <a:ext cx="31" cy="116"/>
            </a:xfrm>
            <a:custGeom>
              <a:avLst/>
              <a:gdLst>
                <a:gd name="T0" fmla="*/ 326 w 27"/>
                <a:gd name="T1" fmla="*/ 0 h 103"/>
                <a:gd name="T2" fmla="*/ 313 w 27"/>
                <a:gd name="T3" fmla="*/ 2 h 103"/>
                <a:gd name="T4" fmla="*/ 309 w 27"/>
                <a:gd name="T5" fmla="*/ 42 h 103"/>
                <a:gd name="T6" fmla="*/ 269 w 27"/>
                <a:gd name="T7" fmla="*/ 87 h 103"/>
                <a:gd name="T8" fmla="*/ 238 w 27"/>
                <a:gd name="T9" fmla="*/ 158 h 103"/>
                <a:gd name="T10" fmla="*/ 217 w 27"/>
                <a:gd name="T11" fmla="*/ 271 h 103"/>
                <a:gd name="T12" fmla="*/ 189 w 27"/>
                <a:gd name="T13" fmla="*/ 418 h 103"/>
                <a:gd name="T14" fmla="*/ 217 w 27"/>
                <a:gd name="T15" fmla="*/ 621 h 103"/>
                <a:gd name="T16" fmla="*/ 238 w 27"/>
                <a:gd name="T17" fmla="*/ 882 h 103"/>
                <a:gd name="T18" fmla="*/ 60 w 27"/>
                <a:gd name="T19" fmla="*/ 882 h 103"/>
                <a:gd name="T20" fmla="*/ 60 w 27"/>
                <a:gd name="T21" fmla="*/ 856 h 103"/>
                <a:gd name="T22" fmla="*/ 52 w 27"/>
                <a:gd name="T23" fmla="*/ 787 h 103"/>
                <a:gd name="T24" fmla="*/ 2 w 27"/>
                <a:gd name="T25" fmla="*/ 675 h 103"/>
                <a:gd name="T26" fmla="*/ 1 w 27"/>
                <a:gd name="T27" fmla="*/ 551 h 103"/>
                <a:gd name="T28" fmla="*/ 0 w 27"/>
                <a:gd name="T29" fmla="*/ 408 h 103"/>
                <a:gd name="T30" fmla="*/ 1 w 27"/>
                <a:gd name="T31" fmla="*/ 260 h 103"/>
                <a:gd name="T32" fmla="*/ 52 w 27"/>
                <a:gd name="T33" fmla="*/ 124 h 103"/>
                <a:gd name="T34" fmla="*/ 104 w 27"/>
                <a:gd name="T35" fmla="*/ 0 h 103"/>
                <a:gd name="T36" fmla="*/ 326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2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5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03" name="Freeform 35"/>
            <p:cNvSpPr>
              <a:spLocks noChangeArrowheads="1"/>
            </p:cNvSpPr>
            <p:nvPr/>
          </p:nvSpPr>
          <p:spPr bwMode="auto">
            <a:xfrm>
              <a:off x="1199" y="1705"/>
              <a:ext cx="21" cy="90"/>
            </a:xfrm>
            <a:custGeom>
              <a:avLst/>
              <a:gdLst>
                <a:gd name="T0" fmla="*/ 92 w 18"/>
                <a:gd name="T1" fmla="*/ 2 h 80"/>
                <a:gd name="T2" fmla="*/ 92 w 18"/>
                <a:gd name="T3" fmla="*/ 3 h 80"/>
                <a:gd name="T4" fmla="*/ 77 w 18"/>
                <a:gd name="T5" fmla="*/ 61 h 80"/>
                <a:gd name="T6" fmla="*/ 2 w 18"/>
                <a:gd name="T7" fmla="*/ 125 h 80"/>
                <a:gd name="T8" fmla="*/ 1 w 18"/>
                <a:gd name="T9" fmla="*/ 201 h 80"/>
                <a:gd name="T10" fmla="*/ 0 w 18"/>
                <a:gd name="T11" fmla="*/ 297 h 80"/>
                <a:gd name="T12" fmla="*/ 1 w 18"/>
                <a:gd name="T13" fmla="*/ 417 h 80"/>
                <a:gd name="T14" fmla="*/ 2 w 18"/>
                <a:gd name="T15" fmla="*/ 531 h 80"/>
                <a:gd name="T16" fmla="*/ 77 w 18"/>
                <a:gd name="T17" fmla="*/ 668 h 80"/>
                <a:gd name="T18" fmla="*/ 261 w 18"/>
                <a:gd name="T19" fmla="*/ 668 h 80"/>
                <a:gd name="T20" fmla="*/ 261 w 18"/>
                <a:gd name="T21" fmla="*/ 651 h 80"/>
                <a:gd name="T22" fmla="*/ 230 w 18"/>
                <a:gd name="T23" fmla="*/ 594 h 80"/>
                <a:gd name="T24" fmla="*/ 224 w 18"/>
                <a:gd name="T25" fmla="*/ 517 h 80"/>
                <a:gd name="T26" fmla="*/ 197 w 18"/>
                <a:gd name="T27" fmla="*/ 417 h 80"/>
                <a:gd name="T28" fmla="*/ 192 w 18"/>
                <a:gd name="T29" fmla="*/ 306 h 80"/>
                <a:gd name="T30" fmla="*/ 192 w 18"/>
                <a:gd name="T31" fmla="*/ 201 h 80"/>
                <a:gd name="T32" fmla="*/ 224 w 18"/>
                <a:gd name="T33" fmla="*/ 88 h 80"/>
                <a:gd name="T34" fmla="*/ 286 w 18"/>
                <a:gd name="T35" fmla="*/ 1 h 80"/>
                <a:gd name="T36" fmla="*/ 286 w 18"/>
                <a:gd name="T37" fmla="*/ 1 h 80"/>
                <a:gd name="T38" fmla="*/ 286 w 18"/>
                <a:gd name="T39" fmla="*/ 1 h 80"/>
                <a:gd name="T40" fmla="*/ 286 w 18"/>
                <a:gd name="T41" fmla="*/ 1 h 80"/>
                <a:gd name="T42" fmla="*/ 261 w 18"/>
                <a:gd name="T43" fmla="*/ 0 h 80"/>
                <a:gd name="T44" fmla="*/ 230 w 18"/>
                <a:gd name="T45" fmla="*/ 0 h 80"/>
                <a:gd name="T46" fmla="*/ 197 w 18"/>
                <a:gd name="T47" fmla="*/ 0 h 80"/>
                <a:gd name="T48" fmla="*/ 142 w 18"/>
                <a:gd name="T49" fmla="*/ 1 h 80"/>
                <a:gd name="T50" fmla="*/ 92 w 18"/>
                <a:gd name="T51" fmla="*/ 2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04" name="Freeform 36"/>
            <p:cNvSpPr>
              <a:spLocks noChangeArrowheads="1"/>
            </p:cNvSpPr>
            <p:nvPr/>
          </p:nvSpPr>
          <p:spPr bwMode="auto">
            <a:xfrm>
              <a:off x="1200" y="1712"/>
              <a:ext cx="16" cy="78"/>
            </a:xfrm>
            <a:custGeom>
              <a:avLst/>
              <a:gdLst>
                <a:gd name="T0" fmla="*/ 56 w 14"/>
                <a:gd name="T1" fmla="*/ 1 h 69"/>
                <a:gd name="T2" fmla="*/ 56 w 14"/>
                <a:gd name="T3" fmla="*/ 2 h 69"/>
                <a:gd name="T4" fmla="*/ 49 w 14"/>
                <a:gd name="T5" fmla="*/ 60 h 69"/>
                <a:gd name="T6" fmla="*/ 3 w 14"/>
                <a:gd name="T7" fmla="*/ 111 h 69"/>
                <a:gd name="T8" fmla="*/ 1 w 14"/>
                <a:gd name="T9" fmla="*/ 200 h 69"/>
                <a:gd name="T10" fmla="*/ 0 w 14"/>
                <a:gd name="T11" fmla="*/ 270 h 69"/>
                <a:gd name="T12" fmla="*/ 0 w 14"/>
                <a:gd name="T13" fmla="*/ 374 h 69"/>
                <a:gd name="T14" fmla="*/ 1 w 14"/>
                <a:gd name="T15" fmla="*/ 491 h 69"/>
                <a:gd name="T16" fmla="*/ 49 w 14"/>
                <a:gd name="T17" fmla="*/ 627 h 69"/>
                <a:gd name="T18" fmla="*/ 155 w 14"/>
                <a:gd name="T19" fmla="*/ 609 h 69"/>
                <a:gd name="T20" fmla="*/ 143 w 14"/>
                <a:gd name="T21" fmla="*/ 601 h 69"/>
                <a:gd name="T22" fmla="*/ 143 w 14"/>
                <a:gd name="T23" fmla="*/ 540 h 69"/>
                <a:gd name="T24" fmla="*/ 136 w 14"/>
                <a:gd name="T25" fmla="*/ 477 h 69"/>
                <a:gd name="T26" fmla="*/ 125 w 14"/>
                <a:gd name="T27" fmla="*/ 374 h 69"/>
                <a:gd name="T28" fmla="*/ 109 w 14"/>
                <a:gd name="T29" fmla="*/ 288 h 69"/>
                <a:gd name="T30" fmla="*/ 109 w 14"/>
                <a:gd name="T31" fmla="*/ 177 h 69"/>
                <a:gd name="T32" fmla="*/ 136 w 14"/>
                <a:gd name="T33" fmla="*/ 77 h 69"/>
                <a:gd name="T34" fmla="*/ 155 w 14"/>
                <a:gd name="T35" fmla="*/ 1 h 69"/>
                <a:gd name="T36" fmla="*/ 155 w 14"/>
                <a:gd name="T37" fmla="*/ 1 h 69"/>
                <a:gd name="T38" fmla="*/ 155 w 14"/>
                <a:gd name="T39" fmla="*/ 0 h 69"/>
                <a:gd name="T40" fmla="*/ 155 w 14"/>
                <a:gd name="T41" fmla="*/ 0 h 69"/>
                <a:gd name="T42" fmla="*/ 155 w 14"/>
                <a:gd name="T43" fmla="*/ 0 h 69"/>
                <a:gd name="T44" fmla="*/ 143 w 14"/>
                <a:gd name="T45" fmla="*/ 0 h 69"/>
                <a:gd name="T46" fmla="*/ 125 w 14"/>
                <a:gd name="T47" fmla="*/ 0 h 69"/>
                <a:gd name="T48" fmla="*/ 83 w 14"/>
                <a:gd name="T49" fmla="*/ 0 h 69"/>
                <a:gd name="T50" fmla="*/ 56 w 14"/>
                <a:gd name="T51" fmla="*/ 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4" y="7"/>
                  </a:lnTo>
                  <a:lnTo>
                    <a:pt x="3" y="12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4" y="69"/>
                  </a:lnTo>
                  <a:lnTo>
                    <a:pt x="14" y="67"/>
                  </a:lnTo>
                  <a:lnTo>
                    <a:pt x="13" y="66"/>
                  </a:lnTo>
                  <a:lnTo>
                    <a:pt x="13" y="60"/>
                  </a:lnTo>
                  <a:lnTo>
                    <a:pt x="12" y="52"/>
                  </a:lnTo>
                  <a:lnTo>
                    <a:pt x="11" y="42"/>
                  </a:lnTo>
                  <a:lnTo>
                    <a:pt x="10" y="31"/>
                  </a:lnTo>
                  <a:lnTo>
                    <a:pt x="10" y="19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05" name="Freeform 37"/>
            <p:cNvSpPr>
              <a:spLocks noChangeArrowheads="1"/>
            </p:cNvSpPr>
            <p:nvPr/>
          </p:nvSpPr>
          <p:spPr bwMode="auto">
            <a:xfrm>
              <a:off x="1201" y="1718"/>
              <a:ext cx="14" cy="63"/>
            </a:xfrm>
            <a:custGeom>
              <a:avLst/>
              <a:gdLst>
                <a:gd name="T0" fmla="*/ 66 w 12"/>
                <a:gd name="T1" fmla="*/ 2 h 56"/>
                <a:gd name="T2" fmla="*/ 64 w 12"/>
                <a:gd name="T3" fmla="*/ 2 h 56"/>
                <a:gd name="T4" fmla="*/ 64 w 12"/>
                <a:gd name="T5" fmla="*/ 47 h 56"/>
                <a:gd name="T6" fmla="*/ 2 w 12"/>
                <a:gd name="T7" fmla="*/ 95 h 56"/>
                <a:gd name="T8" fmla="*/ 0 w 12"/>
                <a:gd name="T9" fmla="*/ 141 h 56"/>
                <a:gd name="T10" fmla="*/ 0 w 12"/>
                <a:gd name="T11" fmla="*/ 214 h 56"/>
                <a:gd name="T12" fmla="*/ 0 w 12"/>
                <a:gd name="T13" fmla="*/ 293 h 56"/>
                <a:gd name="T14" fmla="*/ 2 w 12"/>
                <a:gd name="T15" fmla="*/ 386 h 56"/>
                <a:gd name="T16" fmla="*/ 64 w 12"/>
                <a:gd name="T17" fmla="*/ 469 h 56"/>
                <a:gd name="T18" fmla="*/ 166 w 12"/>
                <a:gd name="T19" fmla="*/ 469 h 56"/>
                <a:gd name="T20" fmla="*/ 166 w 12"/>
                <a:gd name="T21" fmla="*/ 466 h 56"/>
                <a:gd name="T22" fmla="*/ 165 w 12"/>
                <a:gd name="T23" fmla="*/ 419 h 56"/>
                <a:gd name="T24" fmla="*/ 165 w 12"/>
                <a:gd name="T25" fmla="*/ 371 h 56"/>
                <a:gd name="T26" fmla="*/ 142 w 12"/>
                <a:gd name="T27" fmla="*/ 293 h 56"/>
                <a:gd name="T28" fmla="*/ 107 w 12"/>
                <a:gd name="T29" fmla="*/ 216 h 56"/>
                <a:gd name="T30" fmla="*/ 142 w 12"/>
                <a:gd name="T31" fmla="*/ 141 h 56"/>
                <a:gd name="T32" fmla="*/ 165 w 12"/>
                <a:gd name="T33" fmla="*/ 60 h 56"/>
                <a:gd name="T34" fmla="*/ 193 w 12"/>
                <a:gd name="T35" fmla="*/ 0 h 56"/>
                <a:gd name="T36" fmla="*/ 193 w 12"/>
                <a:gd name="T37" fmla="*/ 0 h 56"/>
                <a:gd name="T38" fmla="*/ 193 w 12"/>
                <a:gd name="T39" fmla="*/ 0 h 56"/>
                <a:gd name="T40" fmla="*/ 193 w 12"/>
                <a:gd name="T41" fmla="*/ 0 h 56"/>
                <a:gd name="T42" fmla="*/ 166 w 12"/>
                <a:gd name="T43" fmla="*/ 0 h 56"/>
                <a:gd name="T44" fmla="*/ 165 w 12"/>
                <a:gd name="T45" fmla="*/ 0 h 56"/>
                <a:gd name="T46" fmla="*/ 142 w 12"/>
                <a:gd name="T47" fmla="*/ 0 h 56"/>
                <a:gd name="T48" fmla="*/ 92 w 12"/>
                <a:gd name="T49" fmla="*/ 0 h 56"/>
                <a:gd name="T50" fmla="*/ 66 w 12"/>
                <a:gd name="T51" fmla="*/ 2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2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1"/>
                  </a:lnTo>
                  <a:lnTo>
                    <a:pt x="10" y="44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06" name="Freeform 38"/>
            <p:cNvSpPr>
              <a:spLocks noChangeArrowheads="1"/>
            </p:cNvSpPr>
            <p:nvPr/>
          </p:nvSpPr>
          <p:spPr bwMode="auto">
            <a:xfrm>
              <a:off x="1201" y="1723"/>
              <a:ext cx="11" cy="52"/>
            </a:xfrm>
            <a:custGeom>
              <a:avLst/>
              <a:gdLst>
                <a:gd name="T0" fmla="*/ 4 w 10"/>
                <a:gd name="T1" fmla="*/ 1 h 46"/>
                <a:gd name="T2" fmla="*/ 3 w 10"/>
                <a:gd name="T3" fmla="*/ 2 h 46"/>
                <a:gd name="T4" fmla="*/ 3 w 10"/>
                <a:gd name="T5" fmla="*/ 47 h 46"/>
                <a:gd name="T6" fmla="*/ 2 w 10"/>
                <a:gd name="T7" fmla="*/ 68 h 46"/>
                <a:gd name="T8" fmla="*/ 2 w 10"/>
                <a:gd name="T9" fmla="*/ 125 h 46"/>
                <a:gd name="T10" fmla="*/ 0 w 10"/>
                <a:gd name="T11" fmla="*/ 200 h 46"/>
                <a:gd name="T12" fmla="*/ 0 w 10"/>
                <a:gd name="T13" fmla="*/ 258 h 46"/>
                <a:gd name="T14" fmla="*/ 2 w 10"/>
                <a:gd name="T15" fmla="*/ 330 h 46"/>
                <a:gd name="T16" fmla="*/ 3 w 10"/>
                <a:gd name="T17" fmla="*/ 422 h 46"/>
                <a:gd name="T18" fmla="*/ 52 w 10"/>
                <a:gd name="T19" fmla="*/ 422 h 46"/>
                <a:gd name="T20" fmla="*/ 52 w 10"/>
                <a:gd name="T21" fmla="*/ 390 h 46"/>
                <a:gd name="T22" fmla="*/ 47 w 10"/>
                <a:gd name="T23" fmla="*/ 369 h 46"/>
                <a:gd name="T24" fmla="*/ 39 w 10"/>
                <a:gd name="T25" fmla="*/ 326 h 46"/>
                <a:gd name="T26" fmla="*/ 39 w 10"/>
                <a:gd name="T27" fmla="*/ 258 h 46"/>
                <a:gd name="T28" fmla="*/ 36 w 10"/>
                <a:gd name="T29" fmla="*/ 200 h 46"/>
                <a:gd name="T30" fmla="*/ 39 w 10"/>
                <a:gd name="T31" fmla="*/ 125 h 46"/>
                <a:gd name="T32" fmla="*/ 39 w 10"/>
                <a:gd name="T33" fmla="*/ 60 h 46"/>
                <a:gd name="T34" fmla="*/ 52 w 10"/>
                <a:gd name="T35" fmla="*/ 1 h 46"/>
                <a:gd name="T36" fmla="*/ 52 w 10"/>
                <a:gd name="T37" fmla="*/ 1 h 46"/>
                <a:gd name="T38" fmla="*/ 52 w 10"/>
                <a:gd name="T39" fmla="*/ 1 h 46"/>
                <a:gd name="T40" fmla="*/ 52 w 10"/>
                <a:gd name="T41" fmla="*/ 0 h 46"/>
                <a:gd name="T42" fmla="*/ 52 w 10"/>
                <a:gd name="T43" fmla="*/ 0 h 46"/>
                <a:gd name="T44" fmla="*/ 47 w 10"/>
                <a:gd name="T45" fmla="*/ 0 h 46"/>
                <a:gd name="T46" fmla="*/ 39 w 10"/>
                <a:gd name="T47" fmla="*/ 0 h 46"/>
                <a:gd name="T48" fmla="*/ 36 w 10"/>
                <a:gd name="T49" fmla="*/ 1 h 46"/>
                <a:gd name="T50" fmla="*/ 4 w 10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6"/>
                <a:gd name="T80" fmla="*/ 10 w 10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6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6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07" name="Freeform 39"/>
            <p:cNvSpPr>
              <a:spLocks noChangeArrowheads="1"/>
            </p:cNvSpPr>
            <p:nvPr/>
          </p:nvSpPr>
          <p:spPr bwMode="auto">
            <a:xfrm>
              <a:off x="1204" y="1730"/>
              <a:ext cx="8" cy="37"/>
            </a:xfrm>
            <a:custGeom>
              <a:avLst/>
              <a:gdLst>
                <a:gd name="T0" fmla="*/ 2 w 7"/>
                <a:gd name="T1" fmla="*/ 1 h 33"/>
                <a:gd name="T2" fmla="*/ 1 w 7"/>
                <a:gd name="T3" fmla="*/ 1 h 33"/>
                <a:gd name="T4" fmla="*/ 1 w 7"/>
                <a:gd name="T5" fmla="*/ 3 h 33"/>
                <a:gd name="T6" fmla="*/ 0 w 7"/>
                <a:gd name="T7" fmla="*/ 48 h 33"/>
                <a:gd name="T8" fmla="*/ 0 w 7"/>
                <a:gd name="T9" fmla="*/ 76 h 33"/>
                <a:gd name="T10" fmla="*/ 0 w 7"/>
                <a:gd name="T11" fmla="*/ 120 h 33"/>
                <a:gd name="T12" fmla="*/ 0 w 7"/>
                <a:gd name="T13" fmla="*/ 155 h 33"/>
                <a:gd name="T14" fmla="*/ 0 w 7"/>
                <a:gd name="T15" fmla="*/ 212 h 33"/>
                <a:gd name="T16" fmla="*/ 1 w 7"/>
                <a:gd name="T17" fmla="*/ 258 h 33"/>
                <a:gd name="T18" fmla="*/ 56 w 7"/>
                <a:gd name="T19" fmla="*/ 258 h 33"/>
                <a:gd name="T20" fmla="*/ 56 w 7"/>
                <a:gd name="T21" fmla="*/ 246 h 33"/>
                <a:gd name="T22" fmla="*/ 56 w 7"/>
                <a:gd name="T23" fmla="*/ 230 h 33"/>
                <a:gd name="T24" fmla="*/ 49 w 7"/>
                <a:gd name="T25" fmla="*/ 205 h 33"/>
                <a:gd name="T26" fmla="*/ 49 w 7"/>
                <a:gd name="T27" fmla="*/ 155 h 33"/>
                <a:gd name="T28" fmla="*/ 49 w 7"/>
                <a:gd name="T29" fmla="*/ 120 h 33"/>
                <a:gd name="T30" fmla="*/ 49 w 7"/>
                <a:gd name="T31" fmla="*/ 68 h 33"/>
                <a:gd name="T32" fmla="*/ 49 w 7"/>
                <a:gd name="T33" fmla="*/ 43 h 33"/>
                <a:gd name="T34" fmla="*/ 73 w 7"/>
                <a:gd name="T35" fmla="*/ 0 h 33"/>
                <a:gd name="T36" fmla="*/ 73 w 7"/>
                <a:gd name="T37" fmla="*/ 0 h 33"/>
                <a:gd name="T38" fmla="*/ 73 w 7"/>
                <a:gd name="T39" fmla="*/ 0 h 33"/>
                <a:gd name="T40" fmla="*/ 56 w 7"/>
                <a:gd name="T41" fmla="*/ 0 h 33"/>
                <a:gd name="T42" fmla="*/ 56 w 7"/>
                <a:gd name="T43" fmla="*/ 0 h 33"/>
                <a:gd name="T44" fmla="*/ 56 w 7"/>
                <a:gd name="T45" fmla="*/ 0 h 33"/>
                <a:gd name="T46" fmla="*/ 49 w 7"/>
                <a:gd name="T47" fmla="*/ 0 h 33"/>
                <a:gd name="T48" fmla="*/ 3 w 7"/>
                <a:gd name="T49" fmla="*/ 0 h 33"/>
                <a:gd name="T50" fmla="*/ 2 w 7"/>
                <a:gd name="T51" fmla="*/ 1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3"/>
                <a:gd name="T80" fmla="*/ 7 w 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3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08" name="Freeform 40"/>
            <p:cNvSpPr>
              <a:spLocks noChangeArrowheads="1"/>
            </p:cNvSpPr>
            <p:nvPr/>
          </p:nvSpPr>
          <p:spPr bwMode="auto">
            <a:xfrm>
              <a:off x="1313" y="1693"/>
              <a:ext cx="28" cy="101"/>
            </a:xfrm>
            <a:custGeom>
              <a:avLst/>
              <a:gdLst>
                <a:gd name="T0" fmla="*/ 399 w 24"/>
                <a:gd name="T1" fmla="*/ 1 h 90"/>
                <a:gd name="T2" fmla="*/ 357 w 24"/>
                <a:gd name="T3" fmla="*/ 1 h 90"/>
                <a:gd name="T4" fmla="*/ 352 w 24"/>
                <a:gd name="T5" fmla="*/ 4 h 90"/>
                <a:gd name="T6" fmla="*/ 306 w 24"/>
                <a:gd name="T7" fmla="*/ 61 h 90"/>
                <a:gd name="T8" fmla="*/ 264 w 24"/>
                <a:gd name="T9" fmla="*/ 135 h 90"/>
                <a:gd name="T10" fmla="*/ 230 w 24"/>
                <a:gd name="T11" fmla="*/ 223 h 90"/>
                <a:gd name="T12" fmla="*/ 225 w 24"/>
                <a:gd name="T13" fmla="*/ 340 h 90"/>
                <a:gd name="T14" fmla="*/ 230 w 24"/>
                <a:gd name="T15" fmla="*/ 512 h 90"/>
                <a:gd name="T16" fmla="*/ 302 w 24"/>
                <a:gd name="T17" fmla="*/ 718 h 90"/>
                <a:gd name="T18" fmla="*/ 77 w 24"/>
                <a:gd name="T19" fmla="*/ 718 h 90"/>
                <a:gd name="T20" fmla="*/ 66 w 24"/>
                <a:gd name="T21" fmla="*/ 701 h 90"/>
                <a:gd name="T22" fmla="*/ 64 w 24"/>
                <a:gd name="T23" fmla="*/ 645 h 90"/>
                <a:gd name="T24" fmla="*/ 1 w 24"/>
                <a:gd name="T25" fmla="*/ 550 h 90"/>
                <a:gd name="T26" fmla="*/ 0 w 24"/>
                <a:gd name="T27" fmla="*/ 453 h 90"/>
                <a:gd name="T28" fmla="*/ 0 w 24"/>
                <a:gd name="T29" fmla="*/ 327 h 90"/>
                <a:gd name="T30" fmla="*/ 1 w 24"/>
                <a:gd name="T31" fmla="*/ 215 h 90"/>
                <a:gd name="T32" fmla="*/ 66 w 24"/>
                <a:gd name="T33" fmla="*/ 107 h 90"/>
                <a:gd name="T34" fmla="*/ 107 w 24"/>
                <a:gd name="T35" fmla="*/ 0 h 90"/>
                <a:gd name="T36" fmla="*/ 399 w 24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7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09" name="Freeform 41"/>
            <p:cNvSpPr>
              <a:spLocks noChangeArrowheads="1"/>
            </p:cNvSpPr>
            <p:nvPr/>
          </p:nvSpPr>
          <p:spPr bwMode="auto">
            <a:xfrm>
              <a:off x="1315" y="1701"/>
              <a:ext cx="22" cy="85"/>
            </a:xfrm>
            <a:custGeom>
              <a:avLst/>
              <a:gdLst>
                <a:gd name="T0" fmla="*/ 262 w 19"/>
                <a:gd name="T1" fmla="*/ 0 h 76"/>
                <a:gd name="T2" fmla="*/ 262 w 19"/>
                <a:gd name="T3" fmla="*/ 0 h 76"/>
                <a:gd name="T4" fmla="*/ 249 w 19"/>
                <a:gd name="T5" fmla="*/ 3 h 76"/>
                <a:gd name="T6" fmla="*/ 247 w 19"/>
                <a:gd name="T7" fmla="*/ 50 h 76"/>
                <a:gd name="T8" fmla="*/ 195 w 19"/>
                <a:gd name="T9" fmla="*/ 97 h 76"/>
                <a:gd name="T10" fmla="*/ 184 w 19"/>
                <a:gd name="T11" fmla="*/ 168 h 76"/>
                <a:gd name="T12" fmla="*/ 168 w 19"/>
                <a:gd name="T13" fmla="*/ 264 h 76"/>
                <a:gd name="T14" fmla="*/ 184 w 19"/>
                <a:gd name="T15" fmla="*/ 400 h 76"/>
                <a:gd name="T16" fmla="*/ 195 w 19"/>
                <a:gd name="T17" fmla="*/ 574 h 76"/>
                <a:gd name="T18" fmla="*/ 60 w 19"/>
                <a:gd name="T19" fmla="*/ 574 h 76"/>
                <a:gd name="T20" fmla="*/ 60 w 19"/>
                <a:gd name="T21" fmla="*/ 556 h 76"/>
                <a:gd name="T22" fmla="*/ 3 w 19"/>
                <a:gd name="T23" fmla="*/ 513 h 76"/>
                <a:gd name="T24" fmla="*/ 2 w 19"/>
                <a:gd name="T25" fmla="*/ 444 h 76"/>
                <a:gd name="T26" fmla="*/ 0 w 19"/>
                <a:gd name="T27" fmla="*/ 355 h 76"/>
                <a:gd name="T28" fmla="*/ 0 w 19"/>
                <a:gd name="T29" fmla="*/ 263 h 76"/>
                <a:gd name="T30" fmla="*/ 0 w 19"/>
                <a:gd name="T31" fmla="*/ 168 h 76"/>
                <a:gd name="T32" fmla="*/ 3 w 19"/>
                <a:gd name="T33" fmla="*/ 70 h 76"/>
                <a:gd name="T34" fmla="*/ 80 w 19"/>
                <a:gd name="T35" fmla="*/ 0 h 76"/>
                <a:gd name="T36" fmla="*/ 262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3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9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10" name="Freeform 42"/>
            <p:cNvSpPr>
              <a:spLocks noChangeArrowheads="1"/>
            </p:cNvSpPr>
            <p:nvPr/>
          </p:nvSpPr>
          <p:spPr bwMode="auto">
            <a:xfrm>
              <a:off x="1317" y="1708"/>
              <a:ext cx="17" cy="71"/>
            </a:xfrm>
            <a:custGeom>
              <a:avLst/>
              <a:gdLst>
                <a:gd name="T0" fmla="*/ 142 w 15"/>
                <a:gd name="T1" fmla="*/ 0 h 63"/>
                <a:gd name="T2" fmla="*/ 142 w 15"/>
                <a:gd name="T3" fmla="*/ 1 h 63"/>
                <a:gd name="T4" fmla="*/ 128 w 15"/>
                <a:gd name="T5" fmla="*/ 2 h 63"/>
                <a:gd name="T6" fmla="*/ 113 w 15"/>
                <a:gd name="T7" fmla="*/ 53 h 63"/>
                <a:gd name="T8" fmla="*/ 100 w 15"/>
                <a:gd name="T9" fmla="*/ 110 h 63"/>
                <a:gd name="T10" fmla="*/ 88 w 15"/>
                <a:gd name="T11" fmla="*/ 160 h 63"/>
                <a:gd name="T12" fmla="*/ 78 w 15"/>
                <a:gd name="T13" fmla="*/ 258 h 63"/>
                <a:gd name="T14" fmla="*/ 88 w 15"/>
                <a:gd name="T15" fmla="*/ 373 h 63"/>
                <a:gd name="T16" fmla="*/ 100 w 15"/>
                <a:gd name="T17" fmla="*/ 533 h 63"/>
                <a:gd name="T18" fmla="*/ 2 w 15"/>
                <a:gd name="T19" fmla="*/ 533 h 63"/>
                <a:gd name="T20" fmla="*/ 2 w 15"/>
                <a:gd name="T21" fmla="*/ 531 h 63"/>
                <a:gd name="T22" fmla="*/ 1 w 15"/>
                <a:gd name="T23" fmla="*/ 473 h 63"/>
                <a:gd name="T24" fmla="*/ 0 w 15"/>
                <a:gd name="T25" fmla="*/ 418 h 63"/>
                <a:gd name="T26" fmla="*/ 0 w 15"/>
                <a:gd name="T27" fmla="*/ 341 h 63"/>
                <a:gd name="T28" fmla="*/ 0 w 15"/>
                <a:gd name="T29" fmla="*/ 256 h 63"/>
                <a:gd name="T30" fmla="*/ 0 w 15"/>
                <a:gd name="T31" fmla="*/ 160 h 63"/>
                <a:gd name="T32" fmla="*/ 1 w 15"/>
                <a:gd name="T33" fmla="*/ 68 h 63"/>
                <a:gd name="T34" fmla="*/ 42 w 15"/>
                <a:gd name="T35" fmla="*/ 0 h 63"/>
                <a:gd name="T36" fmla="*/ 142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11" name="Freeform 43"/>
            <p:cNvSpPr>
              <a:spLocks noChangeArrowheads="1"/>
            </p:cNvSpPr>
            <p:nvPr/>
          </p:nvSpPr>
          <p:spPr bwMode="auto">
            <a:xfrm>
              <a:off x="1317" y="1714"/>
              <a:ext cx="14" cy="56"/>
            </a:xfrm>
            <a:custGeom>
              <a:avLst/>
              <a:gdLst>
                <a:gd name="T0" fmla="*/ 193 w 12"/>
                <a:gd name="T1" fmla="*/ 1 h 50"/>
                <a:gd name="T2" fmla="*/ 193 w 12"/>
                <a:gd name="T3" fmla="*/ 1 h 50"/>
                <a:gd name="T4" fmla="*/ 166 w 12"/>
                <a:gd name="T5" fmla="*/ 2 h 50"/>
                <a:gd name="T6" fmla="*/ 165 w 12"/>
                <a:gd name="T7" fmla="*/ 43 h 50"/>
                <a:gd name="T8" fmla="*/ 142 w 12"/>
                <a:gd name="T9" fmla="*/ 67 h 50"/>
                <a:gd name="T10" fmla="*/ 142 w 12"/>
                <a:gd name="T11" fmla="*/ 118 h 50"/>
                <a:gd name="T12" fmla="*/ 122 w 12"/>
                <a:gd name="T13" fmla="*/ 186 h 50"/>
                <a:gd name="T14" fmla="*/ 122 w 12"/>
                <a:gd name="T15" fmla="*/ 280 h 50"/>
                <a:gd name="T16" fmla="*/ 142 w 12"/>
                <a:gd name="T17" fmla="*/ 394 h 50"/>
                <a:gd name="T18" fmla="*/ 2 w 12"/>
                <a:gd name="T19" fmla="*/ 394 h 50"/>
                <a:gd name="T20" fmla="*/ 2 w 12"/>
                <a:gd name="T21" fmla="*/ 376 h 50"/>
                <a:gd name="T22" fmla="*/ 2 w 12"/>
                <a:gd name="T23" fmla="*/ 352 h 50"/>
                <a:gd name="T24" fmla="*/ 1 w 12"/>
                <a:gd name="T25" fmla="*/ 292 h 50"/>
                <a:gd name="T26" fmla="*/ 1 w 12"/>
                <a:gd name="T27" fmla="*/ 239 h 50"/>
                <a:gd name="T28" fmla="*/ 0 w 12"/>
                <a:gd name="T29" fmla="*/ 178 h 50"/>
                <a:gd name="T30" fmla="*/ 1 w 12"/>
                <a:gd name="T31" fmla="*/ 118 h 50"/>
                <a:gd name="T32" fmla="*/ 2 w 12"/>
                <a:gd name="T33" fmla="*/ 54 h 50"/>
                <a:gd name="T34" fmla="*/ 66 w 12"/>
                <a:gd name="T35" fmla="*/ 0 h 50"/>
                <a:gd name="T36" fmla="*/ 193 w 1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12" name="Freeform 44"/>
            <p:cNvSpPr>
              <a:spLocks noChangeArrowheads="1"/>
            </p:cNvSpPr>
            <p:nvPr/>
          </p:nvSpPr>
          <p:spPr bwMode="auto">
            <a:xfrm>
              <a:off x="1318" y="1722"/>
              <a:ext cx="10" cy="41"/>
            </a:xfrm>
            <a:custGeom>
              <a:avLst/>
              <a:gdLst>
                <a:gd name="T0" fmla="*/ 57 w 9"/>
                <a:gd name="T1" fmla="*/ 0 h 36"/>
                <a:gd name="T2" fmla="*/ 57 w 9"/>
                <a:gd name="T3" fmla="*/ 0 h 36"/>
                <a:gd name="T4" fmla="*/ 51 w 9"/>
                <a:gd name="T5" fmla="*/ 1 h 36"/>
                <a:gd name="T6" fmla="*/ 51 w 9"/>
                <a:gd name="T7" fmla="*/ 3 h 36"/>
                <a:gd name="T8" fmla="*/ 46 w 9"/>
                <a:gd name="T9" fmla="*/ 61 h 36"/>
                <a:gd name="T10" fmla="*/ 41 w 9"/>
                <a:gd name="T11" fmla="*/ 102 h 36"/>
                <a:gd name="T12" fmla="*/ 41 w 9"/>
                <a:gd name="T13" fmla="*/ 178 h 36"/>
                <a:gd name="T14" fmla="*/ 41 w 9"/>
                <a:gd name="T15" fmla="*/ 270 h 36"/>
                <a:gd name="T16" fmla="*/ 46 w 9"/>
                <a:gd name="T17" fmla="*/ 374 h 36"/>
                <a:gd name="T18" fmla="*/ 2 w 9"/>
                <a:gd name="T19" fmla="*/ 374 h 36"/>
                <a:gd name="T20" fmla="*/ 1 w 9"/>
                <a:gd name="T21" fmla="*/ 374 h 36"/>
                <a:gd name="T22" fmla="*/ 1 w 9"/>
                <a:gd name="T23" fmla="*/ 347 h 36"/>
                <a:gd name="T24" fmla="*/ 1 w 9"/>
                <a:gd name="T25" fmla="*/ 289 h 36"/>
                <a:gd name="T26" fmla="*/ 0 w 9"/>
                <a:gd name="T27" fmla="*/ 222 h 36"/>
                <a:gd name="T28" fmla="*/ 0 w 9"/>
                <a:gd name="T29" fmla="*/ 167 h 36"/>
                <a:gd name="T30" fmla="*/ 0 w 9"/>
                <a:gd name="T31" fmla="*/ 102 h 36"/>
                <a:gd name="T32" fmla="*/ 1 w 9"/>
                <a:gd name="T33" fmla="*/ 54 h 36"/>
                <a:gd name="T34" fmla="*/ 3 w 9"/>
                <a:gd name="T35" fmla="*/ 0 h 36"/>
                <a:gd name="T36" fmla="*/ 57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6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13" name="Rectangle 45"/>
            <p:cNvSpPr>
              <a:spLocks noChangeArrowheads="1"/>
            </p:cNvSpPr>
            <p:nvPr/>
          </p:nvSpPr>
          <p:spPr bwMode="auto">
            <a:xfrm>
              <a:off x="1176" y="1712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14" name="Freeform 46"/>
            <p:cNvSpPr>
              <a:spLocks noChangeArrowheads="1"/>
            </p:cNvSpPr>
            <p:nvPr/>
          </p:nvSpPr>
          <p:spPr bwMode="auto">
            <a:xfrm>
              <a:off x="1224" y="1708"/>
              <a:ext cx="53" cy="62"/>
            </a:xfrm>
            <a:custGeom>
              <a:avLst/>
              <a:gdLst>
                <a:gd name="T0" fmla="*/ 58 w 46"/>
                <a:gd name="T1" fmla="*/ 53 h 55"/>
                <a:gd name="T2" fmla="*/ 58 w 46"/>
                <a:gd name="T3" fmla="*/ 60 h 55"/>
                <a:gd name="T4" fmla="*/ 3 w 46"/>
                <a:gd name="T5" fmla="*/ 87 h 55"/>
                <a:gd name="T6" fmla="*/ 1 w 46"/>
                <a:gd name="T7" fmla="*/ 124 h 55"/>
                <a:gd name="T8" fmla="*/ 0 w 46"/>
                <a:gd name="T9" fmla="*/ 178 h 55"/>
                <a:gd name="T10" fmla="*/ 0 w 46"/>
                <a:gd name="T11" fmla="*/ 254 h 55"/>
                <a:gd name="T12" fmla="*/ 0 w 46"/>
                <a:gd name="T13" fmla="*/ 322 h 55"/>
                <a:gd name="T14" fmla="*/ 0 w 46"/>
                <a:gd name="T15" fmla="*/ 409 h 55"/>
                <a:gd name="T16" fmla="*/ 3 w 46"/>
                <a:gd name="T17" fmla="*/ 471 h 55"/>
                <a:gd name="T18" fmla="*/ 3 w 46"/>
                <a:gd name="T19" fmla="*/ 470 h 55"/>
                <a:gd name="T20" fmla="*/ 3 w 46"/>
                <a:gd name="T21" fmla="*/ 467 h 55"/>
                <a:gd name="T22" fmla="*/ 3 w 46"/>
                <a:gd name="T23" fmla="*/ 461 h 55"/>
                <a:gd name="T24" fmla="*/ 3 w 46"/>
                <a:gd name="T25" fmla="*/ 418 h 55"/>
                <a:gd name="T26" fmla="*/ 3 w 46"/>
                <a:gd name="T27" fmla="*/ 409 h 55"/>
                <a:gd name="T28" fmla="*/ 58 w 46"/>
                <a:gd name="T29" fmla="*/ 367 h 55"/>
                <a:gd name="T30" fmla="*/ 58 w 46"/>
                <a:gd name="T31" fmla="*/ 334 h 55"/>
                <a:gd name="T32" fmla="*/ 67 w 46"/>
                <a:gd name="T33" fmla="*/ 296 h 55"/>
                <a:gd name="T34" fmla="*/ 77 w 46"/>
                <a:gd name="T35" fmla="*/ 286 h 55"/>
                <a:gd name="T36" fmla="*/ 89 w 46"/>
                <a:gd name="T37" fmla="*/ 254 h 55"/>
                <a:gd name="T38" fmla="*/ 103 w 46"/>
                <a:gd name="T39" fmla="*/ 225 h 55"/>
                <a:gd name="T40" fmla="*/ 143 w 46"/>
                <a:gd name="T41" fmla="*/ 180 h 55"/>
                <a:gd name="T42" fmla="*/ 182 w 46"/>
                <a:gd name="T43" fmla="*/ 160 h 55"/>
                <a:gd name="T44" fmla="*/ 219 w 46"/>
                <a:gd name="T45" fmla="*/ 142 h 55"/>
                <a:gd name="T46" fmla="*/ 279 w 46"/>
                <a:gd name="T47" fmla="*/ 124 h 55"/>
                <a:gd name="T48" fmla="*/ 333 w 46"/>
                <a:gd name="T49" fmla="*/ 124 h 55"/>
                <a:gd name="T50" fmla="*/ 333 w 46"/>
                <a:gd name="T51" fmla="*/ 112 h 55"/>
                <a:gd name="T52" fmla="*/ 333 w 46"/>
                <a:gd name="T53" fmla="*/ 112 h 55"/>
                <a:gd name="T54" fmla="*/ 370 w 46"/>
                <a:gd name="T55" fmla="*/ 110 h 55"/>
                <a:gd name="T56" fmla="*/ 372 w 46"/>
                <a:gd name="T57" fmla="*/ 98 h 55"/>
                <a:gd name="T58" fmla="*/ 429 w 46"/>
                <a:gd name="T59" fmla="*/ 87 h 55"/>
                <a:gd name="T60" fmla="*/ 444 w 46"/>
                <a:gd name="T61" fmla="*/ 60 h 55"/>
                <a:gd name="T62" fmla="*/ 512 w 46"/>
                <a:gd name="T63" fmla="*/ 47 h 55"/>
                <a:gd name="T64" fmla="*/ 586 w 46"/>
                <a:gd name="T65" fmla="*/ 3 h 55"/>
                <a:gd name="T66" fmla="*/ 586 w 46"/>
                <a:gd name="T67" fmla="*/ 3 h 55"/>
                <a:gd name="T68" fmla="*/ 582 w 46"/>
                <a:gd name="T69" fmla="*/ 3 h 55"/>
                <a:gd name="T70" fmla="*/ 566 w 46"/>
                <a:gd name="T71" fmla="*/ 3 h 55"/>
                <a:gd name="T72" fmla="*/ 533 w 46"/>
                <a:gd name="T73" fmla="*/ 1 h 55"/>
                <a:gd name="T74" fmla="*/ 509 w 46"/>
                <a:gd name="T75" fmla="*/ 1 h 55"/>
                <a:gd name="T76" fmla="*/ 494 w 46"/>
                <a:gd name="T77" fmla="*/ 1 h 55"/>
                <a:gd name="T78" fmla="*/ 442 w 46"/>
                <a:gd name="T79" fmla="*/ 1 h 55"/>
                <a:gd name="T80" fmla="*/ 426 w 46"/>
                <a:gd name="T81" fmla="*/ 0 h 55"/>
                <a:gd name="T82" fmla="*/ 370 w 46"/>
                <a:gd name="T83" fmla="*/ 0 h 55"/>
                <a:gd name="T84" fmla="*/ 333 w 46"/>
                <a:gd name="T85" fmla="*/ 0 h 55"/>
                <a:gd name="T86" fmla="*/ 280 w 46"/>
                <a:gd name="T87" fmla="*/ 1 h 55"/>
                <a:gd name="T88" fmla="*/ 243 w 46"/>
                <a:gd name="T89" fmla="*/ 1 h 55"/>
                <a:gd name="T90" fmla="*/ 182 w 46"/>
                <a:gd name="T91" fmla="*/ 1 h 55"/>
                <a:gd name="T92" fmla="*/ 143 w 46"/>
                <a:gd name="T93" fmla="*/ 3 h 55"/>
                <a:gd name="T94" fmla="*/ 89 w 46"/>
                <a:gd name="T95" fmla="*/ 42 h 55"/>
                <a:gd name="T96" fmla="*/ 58 w 46"/>
                <a:gd name="T97" fmla="*/ 53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10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15" name="Freeform 47"/>
            <p:cNvSpPr>
              <a:spLocks noChangeArrowheads="1"/>
            </p:cNvSpPr>
            <p:nvPr/>
          </p:nvSpPr>
          <p:spPr bwMode="auto">
            <a:xfrm>
              <a:off x="1150" y="1755"/>
              <a:ext cx="43" cy="10"/>
            </a:xfrm>
            <a:custGeom>
              <a:avLst/>
              <a:gdLst>
                <a:gd name="T0" fmla="*/ 0 w 37"/>
                <a:gd name="T1" fmla="*/ 41 h 9"/>
                <a:gd name="T2" fmla="*/ 0 w 37"/>
                <a:gd name="T3" fmla="*/ 41 h 9"/>
                <a:gd name="T4" fmla="*/ 0 w 37"/>
                <a:gd name="T5" fmla="*/ 41 h 9"/>
                <a:gd name="T6" fmla="*/ 1 w 37"/>
                <a:gd name="T7" fmla="*/ 37 h 9"/>
                <a:gd name="T8" fmla="*/ 1 w 37"/>
                <a:gd name="T9" fmla="*/ 37 h 9"/>
                <a:gd name="T10" fmla="*/ 2 w 37"/>
                <a:gd name="T11" fmla="*/ 4 h 9"/>
                <a:gd name="T12" fmla="*/ 65 w 37"/>
                <a:gd name="T13" fmla="*/ 2 h 9"/>
                <a:gd name="T14" fmla="*/ 76 w 37"/>
                <a:gd name="T15" fmla="*/ 2 h 9"/>
                <a:gd name="T16" fmla="*/ 102 w 37"/>
                <a:gd name="T17" fmla="*/ 1 h 9"/>
                <a:gd name="T18" fmla="*/ 138 w 37"/>
                <a:gd name="T19" fmla="*/ 0 h 9"/>
                <a:gd name="T20" fmla="*/ 186 w 37"/>
                <a:gd name="T21" fmla="*/ 0 h 9"/>
                <a:gd name="T22" fmla="*/ 218 w 37"/>
                <a:gd name="T23" fmla="*/ 0 h 9"/>
                <a:gd name="T24" fmla="*/ 292 w 37"/>
                <a:gd name="T25" fmla="*/ 0 h 9"/>
                <a:gd name="T26" fmla="*/ 339 w 37"/>
                <a:gd name="T27" fmla="*/ 0 h 9"/>
                <a:gd name="T28" fmla="*/ 397 w 37"/>
                <a:gd name="T29" fmla="*/ 1 h 9"/>
                <a:gd name="T30" fmla="*/ 474 w 37"/>
                <a:gd name="T31" fmla="*/ 1 h 9"/>
                <a:gd name="T32" fmla="*/ 551 w 37"/>
                <a:gd name="T33" fmla="*/ 4 h 9"/>
                <a:gd name="T34" fmla="*/ 551 w 37"/>
                <a:gd name="T35" fmla="*/ 41 h 9"/>
                <a:gd name="T36" fmla="*/ 536 w 37"/>
                <a:gd name="T37" fmla="*/ 41 h 9"/>
                <a:gd name="T38" fmla="*/ 536 w 37"/>
                <a:gd name="T39" fmla="*/ 37 h 9"/>
                <a:gd name="T40" fmla="*/ 510 w 37"/>
                <a:gd name="T41" fmla="*/ 37 h 9"/>
                <a:gd name="T42" fmla="*/ 486 w 37"/>
                <a:gd name="T43" fmla="*/ 37 h 9"/>
                <a:gd name="T44" fmla="*/ 458 w 37"/>
                <a:gd name="T45" fmla="*/ 4 h 9"/>
                <a:gd name="T46" fmla="*/ 418 w 37"/>
                <a:gd name="T47" fmla="*/ 4 h 9"/>
                <a:gd name="T48" fmla="*/ 378 w 37"/>
                <a:gd name="T49" fmla="*/ 2 h 9"/>
                <a:gd name="T50" fmla="*/ 339 w 37"/>
                <a:gd name="T51" fmla="*/ 2 h 9"/>
                <a:gd name="T52" fmla="*/ 292 w 37"/>
                <a:gd name="T53" fmla="*/ 2 h 9"/>
                <a:gd name="T54" fmla="*/ 218 w 37"/>
                <a:gd name="T55" fmla="*/ 2 h 9"/>
                <a:gd name="T56" fmla="*/ 188 w 37"/>
                <a:gd name="T57" fmla="*/ 2 h 9"/>
                <a:gd name="T58" fmla="*/ 138 w 37"/>
                <a:gd name="T59" fmla="*/ 4 h 9"/>
                <a:gd name="T60" fmla="*/ 102 w 37"/>
                <a:gd name="T61" fmla="*/ 37 h 9"/>
                <a:gd name="T62" fmla="*/ 76 w 37"/>
                <a:gd name="T63" fmla="*/ 41 h 9"/>
                <a:gd name="T64" fmla="*/ 2 w 37"/>
                <a:gd name="T65" fmla="*/ 46 h 9"/>
                <a:gd name="T66" fmla="*/ 0 w 37"/>
                <a:gd name="T67" fmla="*/ 57 h 9"/>
                <a:gd name="T68" fmla="*/ 0 w 37"/>
                <a:gd name="T69" fmla="*/ 41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16" name="Freeform 48"/>
            <p:cNvSpPr>
              <a:spLocks noChangeArrowheads="1"/>
            </p:cNvSpPr>
            <p:nvPr/>
          </p:nvSpPr>
          <p:spPr bwMode="auto">
            <a:xfrm>
              <a:off x="1150" y="1728"/>
              <a:ext cx="43" cy="11"/>
            </a:xfrm>
            <a:custGeom>
              <a:avLst/>
              <a:gdLst>
                <a:gd name="T0" fmla="*/ 0 w 37"/>
                <a:gd name="T1" fmla="*/ 33 h 10"/>
                <a:gd name="T2" fmla="*/ 0 w 37"/>
                <a:gd name="T3" fmla="*/ 33 h 10"/>
                <a:gd name="T4" fmla="*/ 0 w 37"/>
                <a:gd name="T5" fmla="*/ 33 h 10"/>
                <a:gd name="T6" fmla="*/ 1 w 37"/>
                <a:gd name="T7" fmla="*/ 33 h 10"/>
                <a:gd name="T8" fmla="*/ 1 w 37"/>
                <a:gd name="T9" fmla="*/ 4 h 10"/>
                <a:gd name="T10" fmla="*/ 2 w 37"/>
                <a:gd name="T11" fmla="*/ 3 h 10"/>
                <a:gd name="T12" fmla="*/ 65 w 37"/>
                <a:gd name="T13" fmla="*/ 3 h 10"/>
                <a:gd name="T14" fmla="*/ 76 w 37"/>
                <a:gd name="T15" fmla="*/ 2 h 10"/>
                <a:gd name="T16" fmla="*/ 102 w 37"/>
                <a:gd name="T17" fmla="*/ 1 h 10"/>
                <a:gd name="T18" fmla="*/ 138 w 37"/>
                <a:gd name="T19" fmla="*/ 1 h 10"/>
                <a:gd name="T20" fmla="*/ 186 w 37"/>
                <a:gd name="T21" fmla="*/ 0 h 10"/>
                <a:gd name="T22" fmla="*/ 218 w 37"/>
                <a:gd name="T23" fmla="*/ 0 h 10"/>
                <a:gd name="T24" fmla="*/ 292 w 37"/>
                <a:gd name="T25" fmla="*/ 0 h 10"/>
                <a:gd name="T26" fmla="*/ 339 w 37"/>
                <a:gd name="T27" fmla="*/ 0 h 10"/>
                <a:gd name="T28" fmla="*/ 397 w 37"/>
                <a:gd name="T29" fmla="*/ 1 h 10"/>
                <a:gd name="T30" fmla="*/ 474 w 37"/>
                <a:gd name="T31" fmla="*/ 2 h 10"/>
                <a:gd name="T32" fmla="*/ 551 w 37"/>
                <a:gd name="T33" fmla="*/ 3 h 10"/>
                <a:gd name="T34" fmla="*/ 551 w 37"/>
                <a:gd name="T35" fmla="*/ 33 h 10"/>
                <a:gd name="T36" fmla="*/ 536 w 37"/>
                <a:gd name="T37" fmla="*/ 33 h 10"/>
                <a:gd name="T38" fmla="*/ 536 w 37"/>
                <a:gd name="T39" fmla="*/ 4 h 10"/>
                <a:gd name="T40" fmla="*/ 510 w 37"/>
                <a:gd name="T41" fmla="*/ 4 h 10"/>
                <a:gd name="T42" fmla="*/ 486 w 37"/>
                <a:gd name="T43" fmla="*/ 4 h 10"/>
                <a:gd name="T44" fmla="*/ 458 w 37"/>
                <a:gd name="T45" fmla="*/ 3 h 10"/>
                <a:gd name="T46" fmla="*/ 418 w 37"/>
                <a:gd name="T47" fmla="*/ 3 h 10"/>
                <a:gd name="T48" fmla="*/ 378 w 37"/>
                <a:gd name="T49" fmla="*/ 3 h 10"/>
                <a:gd name="T50" fmla="*/ 339 w 37"/>
                <a:gd name="T51" fmla="*/ 2 h 10"/>
                <a:gd name="T52" fmla="*/ 292 w 37"/>
                <a:gd name="T53" fmla="*/ 2 h 10"/>
                <a:gd name="T54" fmla="*/ 218 w 37"/>
                <a:gd name="T55" fmla="*/ 2 h 10"/>
                <a:gd name="T56" fmla="*/ 188 w 37"/>
                <a:gd name="T57" fmla="*/ 2 h 10"/>
                <a:gd name="T58" fmla="*/ 138 w 37"/>
                <a:gd name="T59" fmla="*/ 3 h 10"/>
                <a:gd name="T60" fmla="*/ 102 w 37"/>
                <a:gd name="T61" fmla="*/ 4 h 10"/>
                <a:gd name="T62" fmla="*/ 76 w 37"/>
                <a:gd name="T63" fmla="*/ 33 h 10"/>
                <a:gd name="T64" fmla="*/ 2 w 37"/>
                <a:gd name="T65" fmla="*/ 43 h 10"/>
                <a:gd name="T66" fmla="*/ 0 w 37"/>
                <a:gd name="T67" fmla="*/ 52 h 10"/>
                <a:gd name="T68" fmla="*/ 0 w 37"/>
                <a:gd name="T69" fmla="*/ 33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17" name="Freeform 49"/>
            <p:cNvSpPr>
              <a:spLocks noChangeArrowheads="1"/>
            </p:cNvSpPr>
            <p:nvPr/>
          </p:nvSpPr>
          <p:spPr bwMode="auto">
            <a:xfrm>
              <a:off x="1191" y="1714"/>
              <a:ext cx="71" cy="126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909 h 112"/>
                <a:gd name="T4" fmla="*/ 298 w 61"/>
                <a:gd name="T5" fmla="*/ 937 h 112"/>
                <a:gd name="T6" fmla="*/ 270 w 61"/>
                <a:gd name="T7" fmla="*/ 812 h 112"/>
                <a:gd name="T8" fmla="*/ 951 w 61"/>
                <a:gd name="T9" fmla="*/ 879 h 112"/>
                <a:gd name="T10" fmla="*/ 951 w 61"/>
                <a:gd name="T11" fmla="*/ 812 h 112"/>
                <a:gd name="T12" fmla="*/ 470 w 61"/>
                <a:gd name="T13" fmla="*/ 788 h 112"/>
                <a:gd name="T14" fmla="*/ 455 w 61"/>
                <a:gd name="T15" fmla="*/ 694 h 112"/>
                <a:gd name="T16" fmla="*/ 139 w 61"/>
                <a:gd name="T17" fmla="*/ 694 h 112"/>
                <a:gd name="T18" fmla="*/ 119 w 61"/>
                <a:gd name="T19" fmla="*/ 671 h 112"/>
                <a:gd name="T20" fmla="*/ 102 w 61"/>
                <a:gd name="T21" fmla="*/ 638 h 112"/>
                <a:gd name="T22" fmla="*/ 88 w 61"/>
                <a:gd name="T23" fmla="*/ 579 h 112"/>
                <a:gd name="T24" fmla="*/ 65 w 61"/>
                <a:gd name="T25" fmla="*/ 487 h 112"/>
                <a:gd name="T26" fmla="*/ 2 w 61"/>
                <a:gd name="T27" fmla="*/ 388 h 112"/>
                <a:gd name="T28" fmla="*/ 1 w 61"/>
                <a:gd name="T29" fmla="*/ 286 h 112"/>
                <a:gd name="T30" fmla="*/ 2 w 61"/>
                <a:gd name="T31" fmla="*/ 159 h 112"/>
                <a:gd name="T32" fmla="*/ 88 w 61"/>
                <a:gd name="T33" fmla="*/ 3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9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5"/>
                  </a:lnTo>
                  <a:lnTo>
                    <a:pt x="29" y="82"/>
                  </a:lnTo>
                  <a:lnTo>
                    <a:pt x="9" y="82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7"/>
                  </a:lnTo>
                  <a:lnTo>
                    <a:pt x="1" y="34"/>
                  </a:lnTo>
                  <a:lnTo>
                    <a:pt x="2" y="19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18" name="Freeform 50"/>
            <p:cNvSpPr>
              <a:spLocks noChangeArrowheads="1"/>
            </p:cNvSpPr>
            <p:nvPr/>
          </p:nvSpPr>
          <p:spPr bwMode="auto">
            <a:xfrm>
              <a:off x="1226" y="1685"/>
              <a:ext cx="91" cy="17"/>
            </a:xfrm>
            <a:custGeom>
              <a:avLst/>
              <a:gdLst>
                <a:gd name="T0" fmla="*/ 0 w 79"/>
                <a:gd name="T1" fmla="*/ 142 h 15"/>
                <a:gd name="T2" fmla="*/ 0 w 79"/>
                <a:gd name="T3" fmla="*/ 142 h 15"/>
                <a:gd name="T4" fmla="*/ 3 w 79"/>
                <a:gd name="T5" fmla="*/ 128 h 15"/>
                <a:gd name="T6" fmla="*/ 58 w 79"/>
                <a:gd name="T7" fmla="*/ 128 h 15"/>
                <a:gd name="T8" fmla="*/ 89 w 79"/>
                <a:gd name="T9" fmla="*/ 125 h 15"/>
                <a:gd name="T10" fmla="*/ 142 w 79"/>
                <a:gd name="T11" fmla="*/ 113 h 15"/>
                <a:gd name="T12" fmla="*/ 182 w 79"/>
                <a:gd name="T13" fmla="*/ 100 h 15"/>
                <a:gd name="T14" fmla="*/ 243 w 79"/>
                <a:gd name="T15" fmla="*/ 88 h 15"/>
                <a:gd name="T16" fmla="*/ 321 w 79"/>
                <a:gd name="T17" fmla="*/ 69 h 15"/>
                <a:gd name="T18" fmla="*/ 384 w 79"/>
                <a:gd name="T19" fmla="*/ 69 h 15"/>
                <a:gd name="T20" fmla="*/ 442 w 79"/>
                <a:gd name="T21" fmla="*/ 61 h 15"/>
                <a:gd name="T22" fmla="*/ 533 w 79"/>
                <a:gd name="T23" fmla="*/ 61 h 15"/>
                <a:gd name="T24" fmla="*/ 614 w 79"/>
                <a:gd name="T25" fmla="*/ 54 h 15"/>
                <a:gd name="T26" fmla="*/ 707 w 79"/>
                <a:gd name="T27" fmla="*/ 61 h 15"/>
                <a:gd name="T28" fmla="*/ 779 w 79"/>
                <a:gd name="T29" fmla="*/ 61 h 15"/>
                <a:gd name="T30" fmla="*/ 872 w 79"/>
                <a:gd name="T31" fmla="*/ 69 h 15"/>
                <a:gd name="T32" fmla="*/ 966 w 79"/>
                <a:gd name="T33" fmla="*/ 88 h 15"/>
                <a:gd name="T34" fmla="*/ 1004 w 79"/>
                <a:gd name="T35" fmla="*/ 0 h 15"/>
                <a:gd name="T36" fmla="*/ 1004 w 79"/>
                <a:gd name="T37" fmla="*/ 0 h 15"/>
                <a:gd name="T38" fmla="*/ 966 w 79"/>
                <a:gd name="T39" fmla="*/ 0 h 15"/>
                <a:gd name="T40" fmla="*/ 940 w 79"/>
                <a:gd name="T41" fmla="*/ 0 h 15"/>
                <a:gd name="T42" fmla="*/ 896 w 79"/>
                <a:gd name="T43" fmla="*/ 0 h 15"/>
                <a:gd name="T44" fmla="*/ 839 w 79"/>
                <a:gd name="T45" fmla="*/ 0 h 15"/>
                <a:gd name="T46" fmla="*/ 778 w 79"/>
                <a:gd name="T47" fmla="*/ 0 h 15"/>
                <a:gd name="T48" fmla="*/ 711 w 79"/>
                <a:gd name="T49" fmla="*/ 0 h 15"/>
                <a:gd name="T50" fmla="*/ 655 w 79"/>
                <a:gd name="T51" fmla="*/ 1 h 15"/>
                <a:gd name="T52" fmla="*/ 569 w 79"/>
                <a:gd name="T53" fmla="*/ 1 h 15"/>
                <a:gd name="T54" fmla="*/ 494 w 79"/>
                <a:gd name="T55" fmla="*/ 1 h 15"/>
                <a:gd name="T56" fmla="*/ 385 w 79"/>
                <a:gd name="T57" fmla="*/ 3 h 15"/>
                <a:gd name="T58" fmla="*/ 323 w 79"/>
                <a:gd name="T59" fmla="*/ 42 h 15"/>
                <a:gd name="T60" fmla="*/ 242 w 79"/>
                <a:gd name="T61" fmla="*/ 48 h 15"/>
                <a:gd name="T62" fmla="*/ 158 w 79"/>
                <a:gd name="T63" fmla="*/ 54 h 15"/>
                <a:gd name="T64" fmla="*/ 77 w 79"/>
                <a:gd name="T65" fmla="*/ 61 h 15"/>
                <a:gd name="T66" fmla="*/ 0 w 79"/>
                <a:gd name="T67" fmla="*/ 69 h 15"/>
                <a:gd name="T68" fmla="*/ 0 w 79"/>
                <a:gd name="T69" fmla="*/ 142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1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3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19" name="Freeform 51"/>
            <p:cNvSpPr>
              <a:spLocks noChangeArrowheads="1"/>
            </p:cNvSpPr>
            <p:nvPr/>
          </p:nvSpPr>
          <p:spPr bwMode="auto">
            <a:xfrm>
              <a:off x="1174" y="1843"/>
              <a:ext cx="153" cy="51"/>
            </a:xfrm>
            <a:custGeom>
              <a:avLst/>
              <a:gdLst>
                <a:gd name="T0" fmla="*/ 792 w 132"/>
                <a:gd name="T1" fmla="*/ 425 h 45"/>
                <a:gd name="T2" fmla="*/ 800 w 132"/>
                <a:gd name="T3" fmla="*/ 425 h 45"/>
                <a:gd name="T4" fmla="*/ 800 w 132"/>
                <a:gd name="T5" fmla="*/ 394 h 45"/>
                <a:gd name="T6" fmla="*/ 806 w 132"/>
                <a:gd name="T7" fmla="*/ 394 h 45"/>
                <a:gd name="T8" fmla="*/ 852 w 132"/>
                <a:gd name="T9" fmla="*/ 384 h 45"/>
                <a:gd name="T10" fmla="*/ 860 w 132"/>
                <a:gd name="T11" fmla="*/ 384 h 45"/>
                <a:gd name="T12" fmla="*/ 903 w 132"/>
                <a:gd name="T13" fmla="*/ 383 h 45"/>
                <a:gd name="T14" fmla="*/ 927 w 132"/>
                <a:gd name="T15" fmla="*/ 375 h 45"/>
                <a:gd name="T16" fmla="*/ 988 w 132"/>
                <a:gd name="T17" fmla="*/ 363 h 45"/>
                <a:gd name="T18" fmla="*/ 997 w 132"/>
                <a:gd name="T19" fmla="*/ 348 h 45"/>
                <a:gd name="T20" fmla="*/ 1047 w 132"/>
                <a:gd name="T21" fmla="*/ 331 h 45"/>
                <a:gd name="T22" fmla="*/ 1080 w 132"/>
                <a:gd name="T23" fmla="*/ 307 h 45"/>
                <a:gd name="T24" fmla="*/ 1108 w 132"/>
                <a:gd name="T25" fmla="*/ 299 h 45"/>
                <a:gd name="T26" fmla="*/ 1146 w 132"/>
                <a:gd name="T27" fmla="*/ 292 h 45"/>
                <a:gd name="T28" fmla="*/ 1156 w 132"/>
                <a:gd name="T29" fmla="*/ 264 h 45"/>
                <a:gd name="T30" fmla="*/ 1188 w 132"/>
                <a:gd name="T31" fmla="*/ 239 h 45"/>
                <a:gd name="T32" fmla="*/ 1214 w 132"/>
                <a:gd name="T33" fmla="*/ 232 h 45"/>
                <a:gd name="T34" fmla="*/ 0 w 132"/>
                <a:gd name="T35" fmla="*/ 3 h 45"/>
                <a:gd name="T36" fmla="*/ 87 w 132"/>
                <a:gd name="T37" fmla="*/ 0 h 45"/>
                <a:gd name="T38" fmla="*/ 1880 w 132"/>
                <a:gd name="T39" fmla="*/ 299 h 45"/>
                <a:gd name="T40" fmla="*/ 1798 w 132"/>
                <a:gd name="T41" fmla="*/ 331 h 45"/>
                <a:gd name="T42" fmla="*/ 1284 w 132"/>
                <a:gd name="T43" fmla="*/ 233 h 45"/>
                <a:gd name="T44" fmla="*/ 1284 w 132"/>
                <a:gd name="T45" fmla="*/ 233 h 45"/>
                <a:gd name="T46" fmla="*/ 1284 w 132"/>
                <a:gd name="T47" fmla="*/ 239 h 45"/>
                <a:gd name="T48" fmla="*/ 1255 w 132"/>
                <a:gd name="T49" fmla="*/ 239 h 45"/>
                <a:gd name="T50" fmla="*/ 1255 w 132"/>
                <a:gd name="T51" fmla="*/ 263 h 45"/>
                <a:gd name="T52" fmla="*/ 1249 w 132"/>
                <a:gd name="T53" fmla="*/ 264 h 45"/>
                <a:gd name="T54" fmla="*/ 1231 w 132"/>
                <a:gd name="T55" fmla="*/ 292 h 45"/>
                <a:gd name="T56" fmla="*/ 1214 w 132"/>
                <a:gd name="T57" fmla="*/ 298 h 45"/>
                <a:gd name="T58" fmla="*/ 1186 w 132"/>
                <a:gd name="T59" fmla="*/ 299 h 45"/>
                <a:gd name="T60" fmla="*/ 1146 w 132"/>
                <a:gd name="T61" fmla="*/ 307 h 45"/>
                <a:gd name="T62" fmla="*/ 1108 w 132"/>
                <a:gd name="T63" fmla="*/ 338 h 45"/>
                <a:gd name="T64" fmla="*/ 1080 w 132"/>
                <a:gd name="T65" fmla="*/ 348 h 45"/>
                <a:gd name="T66" fmla="*/ 1023 w 132"/>
                <a:gd name="T67" fmla="*/ 363 h 45"/>
                <a:gd name="T68" fmla="*/ 996 w 132"/>
                <a:gd name="T69" fmla="*/ 383 h 45"/>
                <a:gd name="T70" fmla="*/ 927 w 132"/>
                <a:gd name="T71" fmla="*/ 384 h 45"/>
                <a:gd name="T72" fmla="*/ 883 w 132"/>
                <a:gd name="T73" fmla="*/ 425 h 45"/>
                <a:gd name="T74" fmla="*/ 806 w 132"/>
                <a:gd name="T75" fmla="*/ 434 h 45"/>
                <a:gd name="T76" fmla="*/ 792 w 132"/>
                <a:gd name="T77" fmla="*/ 425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4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4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20" name="Freeform 52"/>
            <p:cNvSpPr>
              <a:spLocks noChangeArrowheads="1"/>
            </p:cNvSpPr>
            <p:nvPr/>
          </p:nvSpPr>
          <p:spPr bwMode="auto">
            <a:xfrm>
              <a:off x="1141" y="1856"/>
              <a:ext cx="156" cy="45"/>
            </a:xfrm>
            <a:custGeom>
              <a:avLst/>
              <a:gdLst>
                <a:gd name="T0" fmla="*/ 0 w 135"/>
                <a:gd name="T1" fmla="*/ 0 h 40"/>
                <a:gd name="T2" fmla="*/ 1797 w 135"/>
                <a:gd name="T3" fmla="*/ 331 h 40"/>
                <a:gd name="T4" fmla="*/ 1819 w 135"/>
                <a:gd name="T5" fmla="*/ 331 h 40"/>
                <a:gd name="T6" fmla="*/ 67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21" name="Freeform 53"/>
            <p:cNvSpPr>
              <a:spLocks noChangeArrowheads="1"/>
            </p:cNvSpPr>
            <p:nvPr/>
          </p:nvSpPr>
          <p:spPr bwMode="auto">
            <a:xfrm>
              <a:off x="1168" y="1851"/>
              <a:ext cx="153" cy="39"/>
            </a:xfrm>
            <a:custGeom>
              <a:avLst/>
              <a:gdLst>
                <a:gd name="T0" fmla="*/ 0 w 132"/>
                <a:gd name="T1" fmla="*/ 0 h 35"/>
                <a:gd name="T2" fmla="*/ 1850 w 132"/>
                <a:gd name="T3" fmla="*/ 241 h 35"/>
                <a:gd name="T4" fmla="*/ 1880 w 132"/>
                <a:gd name="T5" fmla="*/ 241 h 35"/>
                <a:gd name="T6" fmla="*/ 60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22" name="Freeform 54"/>
            <p:cNvSpPr>
              <a:spLocks noChangeArrowheads="1"/>
            </p:cNvSpPr>
            <p:nvPr/>
          </p:nvSpPr>
          <p:spPr bwMode="auto">
            <a:xfrm>
              <a:off x="1156" y="1853"/>
              <a:ext cx="154" cy="43"/>
            </a:xfrm>
            <a:custGeom>
              <a:avLst/>
              <a:gdLst>
                <a:gd name="T0" fmla="*/ 0 w 133"/>
                <a:gd name="T1" fmla="*/ 0 h 38"/>
                <a:gd name="T2" fmla="*/ 1833 w 133"/>
                <a:gd name="T3" fmla="*/ 349 h 38"/>
                <a:gd name="T4" fmla="*/ 1868 w 133"/>
                <a:gd name="T5" fmla="*/ 349 h 38"/>
                <a:gd name="T6" fmla="*/ 3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23" name="Freeform 55"/>
            <p:cNvSpPr>
              <a:spLocks noChangeArrowheads="1"/>
            </p:cNvSpPr>
            <p:nvPr/>
          </p:nvSpPr>
          <p:spPr bwMode="auto">
            <a:xfrm>
              <a:off x="1717" y="1496"/>
              <a:ext cx="377" cy="73"/>
            </a:xfrm>
            <a:custGeom>
              <a:avLst/>
              <a:gdLst>
                <a:gd name="T0" fmla="*/ 1998 w 326"/>
                <a:gd name="T1" fmla="*/ 0 h 65"/>
                <a:gd name="T2" fmla="*/ 1575 w 326"/>
                <a:gd name="T3" fmla="*/ 1 h 65"/>
                <a:gd name="T4" fmla="*/ 1161 w 326"/>
                <a:gd name="T5" fmla="*/ 3 h 65"/>
                <a:gd name="T6" fmla="*/ 830 w 326"/>
                <a:gd name="T7" fmla="*/ 54 h 65"/>
                <a:gd name="T8" fmla="*/ 516 w 326"/>
                <a:gd name="T9" fmla="*/ 97 h 65"/>
                <a:gd name="T10" fmla="*/ 383 w 326"/>
                <a:gd name="T11" fmla="*/ 112 h 65"/>
                <a:gd name="T12" fmla="*/ 281 w 326"/>
                <a:gd name="T13" fmla="*/ 137 h 65"/>
                <a:gd name="T14" fmla="*/ 182 w 326"/>
                <a:gd name="T15" fmla="*/ 159 h 65"/>
                <a:gd name="T16" fmla="*/ 93 w 326"/>
                <a:gd name="T17" fmla="*/ 189 h 65"/>
                <a:gd name="T18" fmla="*/ 60 w 326"/>
                <a:gd name="T19" fmla="*/ 212 h 65"/>
                <a:gd name="T20" fmla="*/ 0 w 326"/>
                <a:gd name="T21" fmla="*/ 238 h 65"/>
                <a:gd name="T22" fmla="*/ 0 w 326"/>
                <a:gd name="T23" fmla="*/ 267 h 65"/>
                <a:gd name="T24" fmla="*/ 0 w 326"/>
                <a:gd name="T25" fmla="*/ 291 h 65"/>
                <a:gd name="T26" fmla="*/ 60 w 326"/>
                <a:gd name="T27" fmla="*/ 327 h 65"/>
                <a:gd name="T28" fmla="*/ 93 w 326"/>
                <a:gd name="T29" fmla="*/ 347 h 65"/>
                <a:gd name="T30" fmla="*/ 182 w 326"/>
                <a:gd name="T31" fmla="*/ 369 h 65"/>
                <a:gd name="T32" fmla="*/ 281 w 326"/>
                <a:gd name="T33" fmla="*/ 403 h 65"/>
                <a:gd name="T34" fmla="*/ 383 w 326"/>
                <a:gd name="T35" fmla="*/ 412 h 65"/>
                <a:gd name="T36" fmla="*/ 516 w 326"/>
                <a:gd name="T37" fmla="*/ 438 h 65"/>
                <a:gd name="T38" fmla="*/ 830 w 326"/>
                <a:gd name="T39" fmla="*/ 465 h 65"/>
                <a:gd name="T40" fmla="*/ 1161 w 326"/>
                <a:gd name="T41" fmla="*/ 509 h 65"/>
                <a:gd name="T42" fmla="*/ 1575 w 326"/>
                <a:gd name="T43" fmla="*/ 520 h 65"/>
                <a:gd name="T44" fmla="*/ 1998 w 326"/>
                <a:gd name="T45" fmla="*/ 522 h 65"/>
                <a:gd name="T46" fmla="*/ 2478 w 326"/>
                <a:gd name="T47" fmla="*/ 522 h 65"/>
                <a:gd name="T48" fmla="*/ 2883 w 326"/>
                <a:gd name="T49" fmla="*/ 520 h 65"/>
                <a:gd name="T50" fmla="*/ 3314 w 326"/>
                <a:gd name="T51" fmla="*/ 509 h 65"/>
                <a:gd name="T52" fmla="*/ 3638 w 326"/>
                <a:gd name="T53" fmla="*/ 465 h 65"/>
                <a:gd name="T54" fmla="*/ 3943 w 326"/>
                <a:gd name="T55" fmla="*/ 438 h 65"/>
                <a:gd name="T56" fmla="*/ 4071 w 326"/>
                <a:gd name="T57" fmla="*/ 412 h 65"/>
                <a:gd name="T58" fmla="*/ 4191 w 326"/>
                <a:gd name="T59" fmla="*/ 403 h 65"/>
                <a:gd name="T60" fmla="*/ 4297 w 326"/>
                <a:gd name="T61" fmla="*/ 369 h 65"/>
                <a:gd name="T62" fmla="*/ 4368 w 326"/>
                <a:gd name="T63" fmla="*/ 347 h 65"/>
                <a:gd name="T64" fmla="*/ 4400 w 326"/>
                <a:gd name="T65" fmla="*/ 327 h 65"/>
                <a:gd name="T66" fmla="*/ 4455 w 326"/>
                <a:gd name="T67" fmla="*/ 291 h 65"/>
                <a:gd name="T68" fmla="*/ 4459 w 326"/>
                <a:gd name="T69" fmla="*/ 267 h 65"/>
                <a:gd name="T70" fmla="*/ 4455 w 326"/>
                <a:gd name="T71" fmla="*/ 238 h 65"/>
                <a:gd name="T72" fmla="*/ 4400 w 326"/>
                <a:gd name="T73" fmla="*/ 212 h 65"/>
                <a:gd name="T74" fmla="*/ 4368 w 326"/>
                <a:gd name="T75" fmla="*/ 189 h 65"/>
                <a:gd name="T76" fmla="*/ 4297 w 326"/>
                <a:gd name="T77" fmla="*/ 159 h 65"/>
                <a:gd name="T78" fmla="*/ 4191 w 326"/>
                <a:gd name="T79" fmla="*/ 137 h 65"/>
                <a:gd name="T80" fmla="*/ 4071 w 326"/>
                <a:gd name="T81" fmla="*/ 112 h 65"/>
                <a:gd name="T82" fmla="*/ 3943 w 326"/>
                <a:gd name="T83" fmla="*/ 97 h 65"/>
                <a:gd name="T84" fmla="*/ 3638 w 326"/>
                <a:gd name="T85" fmla="*/ 54 h 65"/>
                <a:gd name="T86" fmla="*/ 3314 w 326"/>
                <a:gd name="T87" fmla="*/ 3 h 65"/>
                <a:gd name="T88" fmla="*/ 2883 w 326"/>
                <a:gd name="T89" fmla="*/ 1 h 65"/>
                <a:gd name="T90" fmla="*/ 2478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24" name="Freeform 56"/>
            <p:cNvSpPr>
              <a:spLocks noChangeArrowheads="1"/>
            </p:cNvSpPr>
            <p:nvPr/>
          </p:nvSpPr>
          <p:spPr bwMode="auto">
            <a:xfrm>
              <a:off x="1717" y="1496"/>
              <a:ext cx="377" cy="73"/>
            </a:xfrm>
            <a:custGeom>
              <a:avLst/>
              <a:gdLst>
                <a:gd name="T0" fmla="*/ 1998 w 326"/>
                <a:gd name="T1" fmla="*/ 0 h 65"/>
                <a:gd name="T2" fmla="*/ 1575 w 326"/>
                <a:gd name="T3" fmla="*/ 1 h 65"/>
                <a:gd name="T4" fmla="*/ 1161 w 326"/>
                <a:gd name="T5" fmla="*/ 3 h 65"/>
                <a:gd name="T6" fmla="*/ 830 w 326"/>
                <a:gd name="T7" fmla="*/ 54 h 65"/>
                <a:gd name="T8" fmla="*/ 516 w 326"/>
                <a:gd name="T9" fmla="*/ 97 h 65"/>
                <a:gd name="T10" fmla="*/ 383 w 326"/>
                <a:gd name="T11" fmla="*/ 112 h 65"/>
                <a:gd name="T12" fmla="*/ 281 w 326"/>
                <a:gd name="T13" fmla="*/ 137 h 65"/>
                <a:gd name="T14" fmla="*/ 182 w 326"/>
                <a:gd name="T15" fmla="*/ 159 h 65"/>
                <a:gd name="T16" fmla="*/ 93 w 326"/>
                <a:gd name="T17" fmla="*/ 189 h 65"/>
                <a:gd name="T18" fmla="*/ 60 w 326"/>
                <a:gd name="T19" fmla="*/ 212 h 65"/>
                <a:gd name="T20" fmla="*/ 0 w 326"/>
                <a:gd name="T21" fmla="*/ 238 h 65"/>
                <a:gd name="T22" fmla="*/ 0 w 326"/>
                <a:gd name="T23" fmla="*/ 267 h 65"/>
                <a:gd name="T24" fmla="*/ 0 w 326"/>
                <a:gd name="T25" fmla="*/ 291 h 65"/>
                <a:gd name="T26" fmla="*/ 60 w 326"/>
                <a:gd name="T27" fmla="*/ 327 h 65"/>
                <a:gd name="T28" fmla="*/ 93 w 326"/>
                <a:gd name="T29" fmla="*/ 347 h 65"/>
                <a:gd name="T30" fmla="*/ 182 w 326"/>
                <a:gd name="T31" fmla="*/ 369 h 65"/>
                <a:gd name="T32" fmla="*/ 281 w 326"/>
                <a:gd name="T33" fmla="*/ 403 h 65"/>
                <a:gd name="T34" fmla="*/ 383 w 326"/>
                <a:gd name="T35" fmla="*/ 412 h 65"/>
                <a:gd name="T36" fmla="*/ 516 w 326"/>
                <a:gd name="T37" fmla="*/ 438 h 65"/>
                <a:gd name="T38" fmla="*/ 830 w 326"/>
                <a:gd name="T39" fmla="*/ 465 h 65"/>
                <a:gd name="T40" fmla="*/ 1161 w 326"/>
                <a:gd name="T41" fmla="*/ 509 h 65"/>
                <a:gd name="T42" fmla="*/ 1575 w 326"/>
                <a:gd name="T43" fmla="*/ 520 h 65"/>
                <a:gd name="T44" fmla="*/ 1998 w 326"/>
                <a:gd name="T45" fmla="*/ 522 h 65"/>
                <a:gd name="T46" fmla="*/ 2478 w 326"/>
                <a:gd name="T47" fmla="*/ 522 h 65"/>
                <a:gd name="T48" fmla="*/ 2883 w 326"/>
                <a:gd name="T49" fmla="*/ 520 h 65"/>
                <a:gd name="T50" fmla="*/ 3314 w 326"/>
                <a:gd name="T51" fmla="*/ 509 h 65"/>
                <a:gd name="T52" fmla="*/ 3638 w 326"/>
                <a:gd name="T53" fmla="*/ 465 h 65"/>
                <a:gd name="T54" fmla="*/ 3943 w 326"/>
                <a:gd name="T55" fmla="*/ 438 h 65"/>
                <a:gd name="T56" fmla="*/ 4071 w 326"/>
                <a:gd name="T57" fmla="*/ 412 h 65"/>
                <a:gd name="T58" fmla="*/ 4191 w 326"/>
                <a:gd name="T59" fmla="*/ 403 h 65"/>
                <a:gd name="T60" fmla="*/ 4297 w 326"/>
                <a:gd name="T61" fmla="*/ 369 h 65"/>
                <a:gd name="T62" fmla="*/ 4368 w 326"/>
                <a:gd name="T63" fmla="*/ 347 h 65"/>
                <a:gd name="T64" fmla="*/ 4400 w 326"/>
                <a:gd name="T65" fmla="*/ 327 h 65"/>
                <a:gd name="T66" fmla="*/ 4455 w 326"/>
                <a:gd name="T67" fmla="*/ 291 h 65"/>
                <a:gd name="T68" fmla="*/ 4459 w 326"/>
                <a:gd name="T69" fmla="*/ 267 h 65"/>
                <a:gd name="T70" fmla="*/ 4455 w 326"/>
                <a:gd name="T71" fmla="*/ 238 h 65"/>
                <a:gd name="T72" fmla="*/ 4400 w 326"/>
                <a:gd name="T73" fmla="*/ 212 h 65"/>
                <a:gd name="T74" fmla="*/ 4368 w 326"/>
                <a:gd name="T75" fmla="*/ 189 h 65"/>
                <a:gd name="T76" fmla="*/ 4297 w 326"/>
                <a:gd name="T77" fmla="*/ 159 h 65"/>
                <a:gd name="T78" fmla="*/ 4191 w 326"/>
                <a:gd name="T79" fmla="*/ 137 h 65"/>
                <a:gd name="T80" fmla="*/ 4071 w 326"/>
                <a:gd name="T81" fmla="*/ 112 h 65"/>
                <a:gd name="T82" fmla="*/ 3943 w 326"/>
                <a:gd name="T83" fmla="*/ 97 h 65"/>
                <a:gd name="T84" fmla="*/ 3638 w 326"/>
                <a:gd name="T85" fmla="*/ 54 h 65"/>
                <a:gd name="T86" fmla="*/ 3314 w 326"/>
                <a:gd name="T87" fmla="*/ 3 h 65"/>
                <a:gd name="T88" fmla="*/ 2883 w 326"/>
                <a:gd name="T89" fmla="*/ 1 h 65"/>
                <a:gd name="T90" fmla="*/ 2478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25" name="Line 57"/>
            <p:cNvSpPr>
              <a:spLocks noChangeShapeType="1"/>
            </p:cNvSpPr>
            <p:nvPr/>
          </p:nvSpPr>
          <p:spPr bwMode="auto">
            <a:xfrm>
              <a:off x="1717" y="1489"/>
              <a:ext cx="1" cy="46"/>
            </a:xfrm>
            <a:prstGeom prst="line">
              <a:avLst/>
            </a:prstGeom>
            <a:noFill/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26" name="Line 58"/>
            <p:cNvSpPr>
              <a:spLocks noChangeShapeType="1"/>
            </p:cNvSpPr>
            <p:nvPr/>
          </p:nvSpPr>
          <p:spPr bwMode="auto">
            <a:xfrm>
              <a:off x="2094" y="1489"/>
              <a:ext cx="1" cy="46"/>
            </a:xfrm>
            <a:prstGeom prst="line">
              <a:avLst/>
            </a:prstGeom>
            <a:noFill/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27" name="Rectangle 59"/>
            <p:cNvSpPr>
              <a:spLocks noChangeArrowheads="1"/>
            </p:cNvSpPr>
            <p:nvPr/>
          </p:nvSpPr>
          <p:spPr bwMode="auto">
            <a:xfrm>
              <a:off x="1717" y="1489"/>
              <a:ext cx="372" cy="45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28" name="Rectangle 60"/>
            <p:cNvSpPr>
              <a:spLocks noChangeArrowheads="1"/>
            </p:cNvSpPr>
            <p:nvPr/>
          </p:nvSpPr>
          <p:spPr bwMode="auto">
            <a:xfrm>
              <a:off x="1932" y="1508"/>
              <a:ext cx="26" cy="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3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2229" name="Freeform 61"/>
            <p:cNvSpPr>
              <a:spLocks noChangeArrowheads="1"/>
            </p:cNvSpPr>
            <p:nvPr/>
          </p:nvSpPr>
          <p:spPr bwMode="auto">
            <a:xfrm>
              <a:off x="1714" y="1435"/>
              <a:ext cx="376" cy="87"/>
            </a:xfrm>
            <a:custGeom>
              <a:avLst/>
              <a:gdLst>
                <a:gd name="T0" fmla="*/ 2030 w 325"/>
                <a:gd name="T1" fmla="*/ 0 h 77"/>
                <a:gd name="T2" fmla="*/ 1577 w 325"/>
                <a:gd name="T3" fmla="*/ 1 h 77"/>
                <a:gd name="T4" fmla="*/ 1174 w 325"/>
                <a:gd name="T5" fmla="*/ 47 h 77"/>
                <a:gd name="T6" fmla="*/ 801 w 325"/>
                <a:gd name="T7" fmla="*/ 87 h 77"/>
                <a:gd name="T8" fmla="*/ 515 w 325"/>
                <a:gd name="T9" fmla="*/ 125 h 77"/>
                <a:gd name="T10" fmla="*/ 385 w 325"/>
                <a:gd name="T11" fmla="*/ 159 h 77"/>
                <a:gd name="T12" fmla="*/ 283 w 325"/>
                <a:gd name="T13" fmla="*/ 180 h 77"/>
                <a:gd name="T14" fmla="*/ 183 w 325"/>
                <a:gd name="T15" fmla="*/ 225 h 77"/>
                <a:gd name="T16" fmla="*/ 108 w 325"/>
                <a:gd name="T17" fmla="*/ 254 h 77"/>
                <a:gd name="T18" fmla="*/ 3 w 325"/>
                <a:gd name="T19" fmla="*/ 287 h 77"/>
                <a:gd name="T20" fmla="*/ 1 w 325"/>
                <a:gd name="T21" fmla="*/ 324 h 77"/>
                <a:gd name="T22" fmla="*/ 0 w 325"/>
                <a:gd name="T23" fmla="*/ 346 h 77"/>
                <a:gd name="T24" fmla="*/ 1 w 325"/>
                <a:gd name="T25" fmla="*/ 374 h 77"/>
                <a:gd name="T26" fmla="*/ 3 w 325"/>
                <a:gd name="T27" fmla="*/ 423 h 77"/>
                <a:gd name="T28" fmla="*/ 108 w 325"/>
                <a:gd name="T29" fmla="*/ 442 h 77"/>
                <a:gd name="T30" fmla="*/ 183 w 325"/>
                <a:gd name="T31" fmla="*/ 486 h 77"/>
                <a:gd name="T32" fmla="*/ 283 w 325"/>
                <a:gd name="T33" fmla="*/ 510 h 77"/>
                <a:gd name="T34" fmla="*/ 385 w 325"/>
                <a:gd name="T35" fmla="*/ 549 h 77"/>
                <a:gd name="T36" fmla="*/ 515 w 325"/>
                <a:gd name="T37" fmla="*/ 564 h 77"/>
                <a:gd name="T38" fmla="*/ 801 w 325"/>
                <a:gd name="T39" fmla="*/ 620 h 77"/>
                <a:gd name="T40" fmla="*/ 1174 w 325"/>
                <a:gd name="T41" fmla="*/ 653 h 77"/>
                <a:gd name="T42" fmla="*/ 1577 w 325"/>
                <a:gd name="T43" fmla="*/ 687 h 77"/>
                <a:gd name="T44" fmla="*/ 2025 w 325"/>
                <a:gd name="T45" fmla="*/ 689 h 77"/>
                <a:gd name="T46" fmla="*/ 2458 w 325"/>
                <a:gd name="T47" fmla="*/ 689 h 77"/>
                <a:gd name="T48" fmla="*/ 2898 w 325"/>
                <a:gd name="T49" fmla="*/ 687 h 77"/>
                <a:gd name="T50" fmla="*/ 3319 w 325"/>
                <a:gd name="T51" fmla="*/ 653 h 77"/>
                <a:gd name="T52" fmla="*/ 3677 w 325"/>
                <a:gd name="T53" fmla="*/ 620 h 77"/>
                <a:gd name="T54" fmla="*/ 3980 w 325"/>
                <a:gd name="T55" fmla="*/ 564 h 77"/>
                <a:gd name="T56" fmla="*/ 4112 w 325"/>
                <a:gd name="T57" fmla="*/ 549 h 77"/>
                <a:gd name="T58" fmla="*/ 4232 w 325"/>
                <a:gd name="T59" fmla="*/ 510 h 77"/>
                <a:gd name="T60" fmla="*/ 4314 w 325"/>
                <a:gd name="T61" fmla="*/ 486 h 77"/>
                <a:gd name="T62" fmla="*/ 4382 w 325"/>
                <a:gd name="T63" fmla="*/ 442 h 77"/>
                <a:gd name="T64" fmla="*/ 4462 w 325"/>
                <a:gd name="T65" fmla="*/ 423 h 77"/>
                <a:gd name="T66" fmla="*/ 4477 w 325"/>
                <a:gd name="T67" fmla="*/ 374 h 77"/>
                <a:gd name="T68" fmla="*/ 4477 w 325"/>
                <a:gd name="T69" fmla="*/ 346 h 77"/>
                <a:gd name="T70" fmla="*/ 4477 w 325"/>
                <a:gd name="T71" fmla="*/ 324 h 77"/>
                <a:gd name="T72" fmla="*/ 4462 w 325"/>
                <a:gd name="T73" fmla="*/ 287 h 77"/>
                <a:gd name="T74" fmla="*/ 4382 w 325"/>
                <a:gd name="T75" fmla="*/ 254 h 77"/>
                <a:gd name="T76" fmla="*/ 4314 w 325"/>
                <a:gd name="T77" fmla="*/ 225 h 77"/>
                <a:gd name="T78" fmla="*/ 4232 w 325"/>
                <a:gd name="T79" fmla="*/ 180 h 77"/>
                <a:gd name="T80" fmla="*/ 4112 w 325"/>
                <a:gd name="T81" fmla="*/ 159 h 77"/>
                <a:gd name="T82" fmla="*/ 3980 w 325"/>
                <a:gd name="T83" fmla="*/ 125 h 77"/>
                <a:gd name="T84" fmla="*/ 3677 w 325"/>
                <a:gd name="T85" fmla="*/ 87 h 77"/>
                <a:gd name="T86" fmla="*/ 3319 w 325"/>
                <a:gd name="T87" fmla="*/ 47 h 77"/>
                <a:gd name="T88" fmla="*/ 2898 w 325"/>
                <a:gd name="T89" fmla="*/ 1 h 77"/>
                <a:gd name="T90" fmla="*/ 2458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30" name="Freeform 62"/>
            <p:cNvSpPr>
              <a:spLocks noChangeArrowheads="1"/>
            </p:cNvSpPr>
            <p:nvPr/>
          </p:nvSpPr>
          <p:spPr bwMode="auto">
            <a:xfrm>
              <a:off x="1714" y="1435"/>
              <a:ext cx="376" cy="87"/>
            </a:xfrm>
            <a:custGeom>
              <a:avLst/>
              <a:gdLst>
                <a:gd name="T0" fmla="*/ 2030 w 325"/>
                <a:gd name="T1" fmla="*/ 0 h 77"/>
                <a:gd name="T2" fmla="*/ 1577 w 325"/>
                <a:gd name="T3" fmla="*/ 1 h 77"/>
                <a:gd name="T4" fmla="*/ 1174 w 325"/>
                <a:gd name="T5" fmla="*/ 47 h 77"/>
                <a:gd name="T6" fmla="*/ 801 w 325"/>
                <a:gd name="T7" fmla="*/ 87 h 77"/>
                <a:gd name="T8" fmla="*/ 515 w 325"/>
                <a:gd name="T9" fmla="*/ 125 h 77"/>
                <a:gd name="T10" fmla="*/ 385 w 325"/>
                <a:gd name="T11" fmla="*/ 159 h 77"/>
                <a:gd name="T12" fmla="*/ 283 w 325"/>
                <a:gd name="T13" fmla="*/ 180 h 77"/>
                <a:gd name="T14" fmla="*/ 183 w 325"/>
                <a:gd name="T15" fmla="*/ 225 h 77"/>
                <a:gd name="T16" fmla="*/ 108 w 325"/>
                <a:gd name="T17" fmla="*/ 254 h 77"/>
                <a:gd name="T18" fmla="*/ 3 w 325"/>
                <a:gd name="T19" fmla="*/ 287 h 77"/>
                <a:gd name="T20" fmla="*/ 1 w 325"/>
                <a:gd name="T21" fmla="*/ 324 h 77"/>
                <a:gd name="T22" fmla="*/ 0 w 325"/>
                <a:gd name="T23" fmla="*/ 346 h 77"/>
                <a:gd name="T24" fmla="*/ 1 w 325"/>
                <a:gd name="T25" fmla="*/ 374 h 77"/>
                <a:gd name="T26" fmla="*/ 3 w 325"/>
                <a:gd name="T27" fmla="*/ 423 h 77"/>
                <a:gd name="T28" fmla="*/ 108 w 325"/>
                <a:gd name="T29" fmla="*/ 442 h 77"/>
                <a:gd name="T30" fmla="*/ 183 w 325"/>
                <a:gd name="T31" fmla="*/ 486 h 77"/>
                <a:gd name="T32" fmla="*/ 283 w 325"/>
                <a:gd name="T33" fmla="*/ 510 h 77"/>
                <a:gd name="T34" fmla="*/ 385 w 325"/>
                <a:gd name="T35" fmla="*/ 549 h 77"/>
                <a:gd name="T36" fmla="*/ 515 w 325"/>
                <a:gd name="T37" fmla="*/ 564 h 77"/>
                <a:gd name="T38" fmla="*/ 801 w 325"/>
                <a:gd name="T39" fmla="*/ 620 h 77"/>
                <a:gd name="T40" fmla="*/ 1174 w 325"/>
                <a:gd name="T41" fmla="*/ 653 h 77"/>
                <a:gd name="T42" fmla="*/ 1577 w 325"/>
                <a:gd name="T43" fmla="*/ 687 h 77"/>
                <a:gd name="T44" fmla="*/ 2025 w 325"/>
                <a:gd name="T45" fmla="*/ 689 h 77"/>
                <a:gd name="T46" fmla="*/ 2458 w 325"/>
                <a:gd name="T47" fmla="*/ 689 h 77"/>
                <a:gd name="T48" fmla="*/ 2898 w 325"/>
                <a:gd name="T49" fmla="*/ 687 h 77"/>
                <a:gd name="T50" fmla="*/ 3319 w 325"/>
                <a:gd name="T51" fmla="*/ 653 h 77"/>
                <a:gd name="T52" fmla="*/ 3677 w 325"/>
                <a:gd name="T53" fmla="*/ 620 h 77"/>
                <a:gd name="T54" fmla="*/ 3980 w 325"/>
                <a:gd name="T55" fmla="*/ 564 h 77"/>
                <a:gd name="T56" fmla="*/ 4112 w 325"/>
                <a:gd name="T57" fmla="*/ 549 h 77"/>
                <a:gd name="T58" fmla="*/ 4232 w 325"/>
                <a:gd name="T59" fmla="*/ 510 h 77"/>
                <a:gd name="T60" fmla="*/ 4314 w 325"/>
                <a:gd name="T61" fmla="*/ 486 h 77"/>
                <a:gd name="T62" fmla="*/ 4382 w 325"/>
                <a:gd name="T63" fmla="*/ 442 h 77"/>
                <a:gd name="T64" fmla="*/ 4462 w 325"/>
                <a:gd name="T65" fmla="*/ 423 h 77"/>
                <a:gd name="T66" fmla="*/ 4477 w 325"/>
                <a:gd name="T67" fmla="*/ 374 h 77"/>
                <a:gd name="T68" fmla="*/ 4477 w 325"/>
                <a:gd name="T69" fmla="*/ 346 h 77"/>
                <a:gd name="T70" fmla="*/ 4477 w 325"/>
                <a:gd name="T71" fmla="*/ 324 h 77"/>
                <a:gd name="T72" fmla="*/ 4462 w 325"/>
                <a:gd name="T73" fmla="*/ 287 h 77"/>
                <a:gd name="T74" fmla="*/ 4382 w 325"/>
                <a:gd name="T75" fmla="*/ 254 h 77"/>
                <a:gd name="T76" fmla="*/ 4314 w 325"/>
                <a:gd name="T77" fmla="*/ 225 h 77"/>
                <a:gd name="T78" fmla="*/ 4232 w 325"/>
                <a:gd name="T79" fmla="*/ 180 h 77"/>
                <a:gd name="T80" fmla="*/ 4112 w 325"/>
                <a:gd name="T81" fmla="*/ 159 h 77"/>
                <a:gd name="T82" fmla="*/ 3980 w 325"/>
                <a:gd name="T83" fmla="*/ 125 h 77"/>
                <a:gd name="T84" fmla="*/ 3677 w 325"/>
                <a:gd name="T85" fmla="*/ 87 h 77"/>
                <a:gd name="T86" fmla="*/ 3319 w 325"/>
                <a:gd name="T87" fmla="*/ 47 h 77"/>
                <a:gd name="T88" fmla="*/ 2898 w 325"/>
                <a:gd name="T89" fmla="*/ 1 h 77"/>
                <a:gd name="T90" fmla="*/ 2458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31" name="Line 63"/>
            <p:cNvSpPr>
              <a:spLocks noChangeShapeType="1"/>
            </p:cNvSpPr>
            <p:nvPr/>
          </p:nvSpPr>
          <p:spPr bwMode="auto">
            <a:xfrm>
              <a:off x="1804" y="1455"/>
              <a:ext cx="67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32" name="Line 64"/>
            <p:cNvSpPr>
              <a:spLocks noChangeShapeType="1"/>
            </p:cNvSpPr>
            <p:nvPr/>
          </p:nvSpPr>
          <p:spPr bwMode="auto">
            <a:xfrm>
              <a:off x="1932" y="1505"/>
              <a:ext cx="59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33" name="Line 65"/>
            <p:cNvSpPr>
              <a:spLocks noChangeShapeType="1"/>
            </p:cNvSpPr>
            <p:nvPr/>
          </p:nvSpPr>
          <p:spPr bwMode="auto">
            <a:xfrm>
              <a:off x="1866" y="1455"/>
              <a:ext cx="68" cy="49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34" name="Line 66"/>
            <p:cNvSpPr>
              <a:spLocks noChangeShapeType="1"/>
            </p:cNvSpPr>
            <p:nvPr/>
          </p:nvSpPr>
          <p:spPr bwMode="auto">
            <a:xfrm>
              <a:off x="1804" y="1504"/>
              <a:ext cx="67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35" name="Line 67"/>
            <p:cNvSpPr>
              <a:spLocks noChangeShapeType="1"/>
            </p:cNvSpPr>
            <p:nvPr/>
          </p:nvSpPr>
          <p:spPr bwMode="auto">
            <a:xfrm>
              <a:off x="1932" y="1454"/>
              <a:ext cx="59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36" name="Line 68"/>
            <p:cNvSpPr>
              <a:spLocks noChangeShapeType="1"/>
            </p:cNvSpPr>
            <p:nvPr/>
          </p:nvSpPr>
          <p:spPr bwMode="auto">
            <a:xfrm flipV="1">
              <a:off x="1866" y="1453"/>
              <a:ext cx="68" cy="5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37" name="Freeform 69"/>
            <p:cNvSpPr>
              <a:spLocks noChangeArrowheads="1"/>
            </p:cNvSpPr>
            <p:nvPr/>
          </p:nvSpPr>
          <p:spPr bwMode="auto">
            <a:xfrm>
              <a:off x="2537" y="1615"/>
              <a:ext cx="466" cy="87"/>
            </a:xfrm>
            <a:custGeom>
              <a:avLst/>
              <a:gdLst>
                <a:gd name="T0" fmla="*/ 2479 w 403"/>
                <a:gd name="T1" fmla="*/ 0 h 77"/>
                <a:gd name="T2" fmla="*/ 1941 w 403"/>
                <a:gd name="T3" fmla="*/ 1 h 77"/>
                <a:gd name="T4" fmla="*/ 1452 w 403"/>
                <a:gd name="T5" fmla="*/ 47 h 77"/>
                <a:gd name="T6" fmla="*/ 1111 w 403"/>
                <a:gd name="T7" fmla="*/ 60 h 77"/>
                <a:gd name="T8" fmla="*/ 900 w 403"/>
                <a:gd name="T9" fmla="*/ 87 h 77"/>
                <a:gd name="T10" fmla="*/ 716 w 403"/>
                <a:gd name="T11" fmla="*/ 122 h 77"/>
                <a:gd name="T12" fmla="*/ 546 w 403"/>
                <a:gd name="T13" fmla="*/ 138 h 77"/>
                <a:gd name="T14" fmla="*/ 400 w 403"/>
                <a:gd name="T15" fmla="*/ 176 h 77"/>
                <a:gd name="T16" fmla="*/ 259 w 403"/>
                <a:gd name="T17" fmla="*/ 202 h 77"/>
                <a:gd name="T18" fmla="*/ 168 w 403"/>
                <a:gd name="T19" fmla="*/ 229 h 77"/>
                <a:gd name="T20" fmla="*/ 93 w 403"/>
                <a:gd name="T21" fmla="*/ 259 h 77"/>
                <a:gd name="T22" fmla="*/ 2 w 403"/>
                <a:gd name="T23" fmla="*/ 293 h 77"/>
                <a:gd name="T24" fmla="*/ 0 w 403"/>
                <a:gd name="T25" fmla="*/ 330 h 77"/>
                <a:gd name="T26" fmla="*/ 0 w 403"/>
                <a:gd name="T27" fmla="*/ 373 h 77"/>
                <a:gd name="T28" fmla="*/ 2 w 403"/>
                <a:gd name="T29" fmla="*/ 414 h 77"/>
                <a:gd name="T30" fmla="*/ 93 w 403"/>
                <a:gd name="T31" fmla="*/ 430 h 77"/>
                <a:gd name="T32" fmla="*/ 168 w 403"/>
                <a:gd name="T33" fmla="*/ 476 h 77"/>
                <a:gd name="T34" fmla="*/ 259 w 403"/>
                <a:gd name="T35" fmla="*/ 493 h 77"/>
                <a:gd name="T36" fmla="*/ 400 w 403"/>
                <a:gd name="T37" fmla="*/ 538 h 77"/>
                <a:gd name="T38" fmla="*/ 546 w 403"/>
                <a:gd name="T39" fmla="*/ 557 h 77"/>
                <a:gd name="T40" fmla="*/ 716 w 403"/>
                <a:gd name="T41" fmla="*/ 578 h 77"/>
                <a:gd name="T42" fmla="*/ 900 w 403"/>
                <a:gd name="T43" fmla="*/ 610 h 77"/>
                <a:gd name="T44" fmla="*/ 1111 w 403"/>
                <a:gd name="T45" fmla="*/ 629 h 77"/>
                <a:gd name="T46" fmla="*/ 1452 w 403"/>
                <a:gd name="T47" fmla="*/ 653 h 77"/>
                <a:gd name="T48" fmla="*/ 1941 w 403"/>
                <a:gd name="T49" fmla="*/ 687 h 77"/>
                <a:gd name="T50" fmla="*/ 2479 w 403"/>
                <a:gd name="T51" fmla="*/ 689 h 77"/>
                <a:gd name="T52" fmla="*/ 3043 w 403"/>
                <a:gd name="T53" fmla="*/ 689 h 77"/>
                <a:gd name="T54" fmla="*/ 3572 w 403"/>
                <a:gd name="T55" fmla="*/ 687 h 77"/>
                <a:gd name="T56" fmla="*/ 4052 w 403"/>
                <a:gd name="T57" fmla="*/ 653 h 77"/>
                <a:gd name="T58" fmla="*/ 4394 w 403"/>
                <a:gd name="T59" fmla="*/ 629 h 77"/>
                <a:gd name="T60" fmla="*/ 4613 w 403"/>
                <a:gd name="T61" fmla="*/ 610 h 77"/>
                <a:gd name="T62" fmla="*/ 4785 w 403"/>
                <a:gd name="T63" fmla="*/ 578 h 77"/>
                <a:gd name="T64" fmla="*/ 4971 w 403"/>
                <a:gd name="T65" fmla="*/ 557 h 77"/>
                <a:gd name="T66" fmla="*/ 5105 w 403"/>
                <a:gd name="T67" fmla="*/ 538 h 77"/>
                <a:gd name="T68" fmla="*/ 5240 w 403"/>
                <a:gd name="T69" fmla="*/ 493 h 77"/>
                <a:gd name="T70" fmla="*/ 5340 w 403"/>
                <a:gd name="T71" fmla="*/ 476 h 77"/>
                <a:gd name="T72" fmla="*/ 5413 w 403"/>
                <a:gd name="T73" fmla="*/ 430 h 77"/>
                <a:gd name="T74" fmla="*/ 5488 w 403"/>
                <a:gd name="T75" fmla="*/ 414 h 77"/>
                <a:gd name="T76" fmla="*/ 5491 w 403"/>
                <a:gd name="T77" fmla="*/ 373 h 77"/>
                <a:gd name="T78" fmla="*/ 5491 w 403"/>
                <a:gd name="T79" fmla="*/ 330 h 77"/>
                <a:gd name="T80" fmla="*/ 5488 w 403"/>
                <a:gd name="T81" fmla="*/ 293 h 77"/>
                <a:gd name="T82" fmla="*/ 5413 w 403"/>
                <a:gd name="T83" fmla="*/ 259 h 77"/>
                <a:gd name="T84" fmla="*/ 5340 w 403"/>
                <a:gd name="T85" fmla="*/ 229 h 77"/>
                <a:gd name="T86" fmla="*/ 5240 w 403"/>
                <a:gd name="T87" fmla="*/ 202 h 77"/>
                <a:gd name="T88" fmla="*/ 5105 w 403"/>
                <a:gd name="T89" fmla="*/ 176 h 77"/>
                <a:gd name="T90" fmla="*/ 4971 w 403"/>
                <a:gd name="T91" fmla="*/ 138 h 77"/>
                <a:gd name="T92" fmla="*/ 4785 w 403"/>
                <a:gd name="T93" fmla="*/ 122 h 77"/>
                <a:gd name="T94" fmla="*/ 4613 w 403"/>
                <a:gd name="T95" fmla="*/ 87 h 77"/>
                <a:gd name="T96" fmla="*/ 4394 w 403"/>
                <a:gd name="T97" fmla="*/ 60 h 77"/>
                <a:gd name="T98" fmla="*/ 4052 w 403"/>
                <a:gd name="T99" fmla="*/ 47 h 77"/>
                <a:gd name="T100" fmla="*/ 3572 w 403"/>
                <a:gd name="T101" fmla="*/ 1 h 77"/>
                <a:gd name="T102" fmla="*/ 3043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38" name="Freeform 70"/>
            <p:cNvSpPr>
              <a:spLocks noChangeArrowheads="1"/>
            </p:cNvSpPr>
            <p:nvPr/>
          </p:nvSpPr>
          <p:spPr bwMode="auto">
            <a:xfrm>
              <a:off x="2537" y="1615"/>
              <a:ext cx="466" cy="87"/>
            </a:xfrm>
            <a:custGeom>
              <a:avLst/>
              <a:gdLst>
                <a:gd name="T0" fmla="*/ 2479 w 403"/>
                <a:gd name="T1" fmla="*/ 0 h 77"/>
                <a:gd name="T2" fmla="*/ 1941 w 403"/>
                <a:gd name="T3" fmla="*/ 1 h 77"/>
                <a:gd name="T4" fmla="*/ 1452 w 403"/>
                <a:gd name="T5" fmla="*/ 47 h 77"/>
                <a:gd name="T6" fmla="*/ 1111 w 403"/>
                <a:gd name="T7" fmla="*/ 60 h 77"/>
                <a:gd name="T8" fmla="*/ 900 w 403"/>
                <a:gd name="T9" fmla="*/ 87 h 77"/>
                <a:gd name="T10" fmla="*/ 716 w 403"/>
                <a:gd name="T11" fmla="*/ 122 h 77"/>
                <a:gd name="T12" fmla="*/ 546 w 403"/>
                <a:gd name="T13" fmla="*/ 138 h 77"/>
                <a:gd name="T14" fmla="*/ 400 w 403"/>
                <a:gd name="T15" fmla="*/ 176 h 77"/>
                <a:gd name="T16" fmla="*/ 259 w 403"/>
                <a:gd name="T17" fmla="*/ 202 h 77"/>
                <a:gd name="T18" fmla="*/ 168 w 403"/>
                <a:gd name="T19" fmla="*/ 229 h 77"/>
                <a:gd name="T20" fmla="*/ 93 w 403"/>
                <a:gd name="T21" fmla="*/ 259 h 77"/>
                <a:gd name="T22" fmla="*/ 2 w 403"/>
                <a:gd name="T23" fmla="*/ 293 h 77"/>
                <a:gd name="T24" fmla="*/ 0 w 403"/>
                <a:gd name="T25" fmla="*/ 330 h 77"/>
                <a:gd name="T26" fmla="*/ 0 w 403"/>
                <a:gd name="T27" fmla="*/ 373 h 77"/>
                <a:gd name="T28" fmla="*/ 2 w 403"/>
                <a:gd name="T29" fmla="*/ 414 h 77"/>
                <a:gd name="T30" fmla="*/ 93 w 403"/>
                <a:gd name="T31" fmla="*/ 430 h 77"/>
                <a:gd name="T32" fmla="*/ 168 w 403"/>
                <a:gd name="T33" fmla="*/ 476 h 77"/>
                <a:gd name="T34" fmla="*/ 259 w 403"/>
                <a:gd name="T35" fmla="*/ 493 h 77"/>
                <a:gd name="T36" fmla="*/ 400 w 403"/>
                <a:gd name="T37" fmla="*/ 538 h 77"/>
                <a:gd name="T38" fmla="*/ 546 w 403"/>
                <a:gd name="T39" fmla="*/ 557 h 77"/>
                <a:gd name="T40" fmla="*/ 716 w 403"/>
                <a:gd name="T41" fmla="*/ 578 h 77"/>
                <a:gd name="T42" fmla="*/ 900 w 403"/>
                <a:gd name="T43" fmla="*/ 610 h 77"/>
                <a:gd name="T44" fmla="*/ 1111 w 403"/>
                <a:gd name="T45" fmla="*/ 629 h 77"/>
                <a:gd name="T46" fmla="*/ 1452 w 403"/>
                <a:gd name="T47" fmla="*/ 653 h 77"/>
                <a:gd name="T48" fmla="*/ 1941 w 403"/>
                <a:gd name="T49" fmla="*/ 687 h 77"/>
                <a:gd name="T50" fmla="*/ 2479 w 403"/>
                <a:gd name="T51" fmla="*/ 689 h 77"/>
                <a:gd name="T52" fmla="*/ 3043 w 403"/>
                <a:gd name="T53" fmla="*/ 689 h 77"/>
                <a:gd name="T54" fmla="*/ 3572 w 403"/>
                <a:gd name="T55" fmla="*/ 687 h 77"/>
                <a:gd name="T56" fmla="*/ 4052 w 403"/>
                <a:gd name="T57" fmla="*/ 653 h 77"/>
                <a:gd name="T58" fmla="*/ 4394 w 403"/>
                <a:gd name="T59" fmla="*/ 629 h 77"/>
                <a:gd name="T60" fmla="*/ 4613 w 403"/>
                <a:gd name="T61" fmla="*/ 610 h 77"/>
                <a:gd name="T62" fmla="*/ 4785 w 403"/>
                <a:gd name="T63" fmla="*/ 578 h 77"/>
                <a:gd name="T64" fmla="*/ 4971 w 403"/>
                <a:gd name="T65" fmla="*/ 557 h 77"/>
                <a:gd name="T66" fmla="*/ 5105 w 403"/>
                <a:gd name="T67" fmla="*/ 538 h 77"/>
                <a:gd name="T68" fmla="*/ 5240 w 403"/>
                <a:gd name="T69" fmla="*/ 493 h 77"/>
                <a:gd name="T70" fmla="*/ 5340 w 403"/>
                <a:gd name="T71" fmla="*/ 476 h 77"/>
                <a:gd name="T72" fmla="*/ 5413 w 403"/>
                <a:gd name="T73" fmla="*/ 430 h 77"/>
                <a:gd name="T74" fmla="*/ 5488 w 403"/>
                <a:gd name="T75" fmla="*/ 414 h 77"/>
                <a:gd name="T76" fmla="*/ 5491 w 403"/>
                <a:gd name="T77" fmla="*/ 373 h 77"/>
                <a:gd name="T78" fmla="*/ 5491 w 403"/>
                <a:gd name="T79" fmla="*/ 330 h 77"/>
                <a:gd name="T80" fmla="*/ 5488 w 403"/>
                <a:gd name="T81" fmla="*/ 293 h 77"/>
                <a:gd name="T82" fmla="*/ 5413 w 403"/>
                <a:gd name="T83" fmla="*/ 259 h 77"/>
                <a:gd name="T84" fmla="*/ 5340 w 403"/>
                <a:gd name="T85" fmla="*/ 229 h 77"/>
                <a:gd name="T86" fmla="*/ 5240 w 403"/>
                <a:gd name="T87" fmla="*/ 202 h 77"/>
                <a:gd name="T88" fmla="*/ 5105 w 403"/>
                <a:gd name="T89" fmla="*/ 176 h 77"/>
                <a:gd name="T90" fmla="*/ 4971 w 403"/>
                <a:gd name="T91" fmla="*/ 138 h 77"/>
                <a:gd name="T92" fmla="*/ 4785 w 403"/>
                <a:gd name="T93" fmla="*/ 122 h 77"/>
                <a:gd name="T94" fmla="*/ 4613 w 403"/>
                <a:gd name="T95" fmla="*/ 87 h 77"/>
                <a:gd name="T96" fmla="*/ 4394 w 403"/>
                <a:gd name="T97" fmla="*/ 60 h 77"/>
                <a:gd name="T98" fmla="*/ 4052 w 403"/>
                <a:gd name="T99" fmla="*/ 47 h 77"/>
                <a:gd name="T100" fmla="*/ 3572 w 403"/>
                <a:gd name="T101" fmla="*/ 1 h 77"/>
                <a:gd name="T102" fmla="*/ 3043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39" name="Line 71"/>
            <p:cNvSpPr>
              <a:spLocks noChangeShapeType="1"/>
            </p:cNvSpPr>
            <p:nvPr/>
          </p:nvSpPr>
          <p:spPr bwMode="auto">
            <a:xfrm>
              <a:off x="2537" y="1607"/>
              <a:ext cx="1" cy="54"/>
            </a:xfrm>
            <a:prstGeom prst="line">
              <a:avLst/>
            </a:prstGeom>
            <a:noFill/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40" name="Line 72"/>
            <p:cNvSpPr>
              <a:spLocks noChangeShapeType="1"/>
            </p:cNvSpPr>
            <p:nvPr/>
          </p:nvSpPr>
          <p:spPr bwMode="auto">
            <a:xfrm>
              <a:off x="3003" y="1607"/>
              <a:ext cx="1" cy="54"/>
            </a:xfrm>
            <a:prstGeom prst="line">
              <a:avLst/>
            </a:prstGeom>
            <a:noFill/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41" name="Rectangle 73"/>
            <p:cNvSpPr>
              <a:spLocks noChangeArrowheads="1"/>
            </p:cNvSpPr>
            <p:nvPr/>
          </p:nvSpPr>
          <p:spPr bwMode="auto">
            <a:xfrm>
              <a:off x="2537" y="1607"/>
              <a:ext cx="463" cy="54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42" name="Rectangle 74"/>
            <p:cNvSpPr>
              <a:spLocks noChangeArrowheads="1"/>
            </p:cNvSpPr>
            <p:nvPr/>
          </p:nvSpPr>
          <p:spPr bwMode="auto">
            <a:xfrm>
              <a:off x="2796" y="1628"/>
              <a:ext cx="26" cy="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3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2243" name="Freeform 75"/>
            <p:cNvSpPr>
              <a:spLocks noChangeArrowheads="1"/>
            </p:cNvSpPr>
            <p:nvPr/>
          </p:nvSpPr>
          <p:spPr bwMode="auto">
            <a:xfrm>
              <a:off x="2533" y="1544"/>
              <a:ext cx="467" cy="102"/>
            </a:xfrm>
            <a:custGeom>
              <a:avLst/>
              <a:gdLst>
                <a:gd name="T0" fmla="*/ 2464 w 404"/>
                <a:gd name="T1" fmla="*/ 0 h 91"/>
                <a:gd name="T2" fmla="*/ 1942 w 404"/>
                <a:gd name="T3" fmla="*/ 3 h 91"/>
                <a:gd name="T4" fmla="*/ 1447 w 404"/>
                <a:gd name="T5" fmla="*/ 48 h 91"/>
                <a:gd name="T6" fmla="*/ 1126 w 404"/>
                <a:gd name="T7" fmla="*/ 76 h 91"/>
                <a:gd name="T8" fmla="*/ 914 w 404"/>
                <a:gd name="T9" fmla="*/ 95 h 91"/>
                <a:gd name="T10" fmla="*/ 729 w 404"/>
                <a:gd name="T11" fmla="*/ 119 h 91"/>
                <a:gd name="T12" fmla="*/ 547 w 404"/>
                <a:gd name="T13" fmla="*/ 149 h 91"/>
                <a:gd name="T14" fmla="*/ 393 w 404"/>
                <a:gd name="T15" fmla="*/ 170 h 91"/>
                <a:gd name="T16" fmla="*/ 280 w 404"/>
                <a:gd name="T17" fmla="*/ 205 h 91"/>
                <a:gd name="T18" fmla="*/ 181 w 404"/>
                <a:gd name="T19" fmla="*/ 230 h 91"/>
                <a:gd name="T20" fmla="*/ 89 w 404"/>
                <a:gd name="T21" fmla="*/ 263 h 91"/>
                <a:gd name="T22" fmla="*/ 2 w 404"/>
                <a:gd name="T23" fmla="*/ 302 h 91"/>
                <a:gd name="T24" fmla="*/ 0 w 404"/>
                <a:gd name="T25" fmla="*/ 331 h 91"/>
                <a:gd name="T26" fmla="*/ 0 w 404"/>
                <a:gd name="T27" fmla="*/ 371 h 91"/>
                <a:gd name="T28" fmla="*/ 2 w 404"/>
                <a:gd name="T29" fmla="*/ 409 h 91"/>
                <a:gd name="T30" fmla="*/ 89 w 404"/>
                <a:gd name="T31" fmla="*/ 445 h 91"/>
                <a:gd name="T32" fmla="*/ 181 w 404"/>
                <a:gd name="T33" fmla="*/ 466 h 91"/>
                <a:gd name="T34" fmla="*/ 280 w 404"/>
                <a:gd name="T35" fmla="*/ 513 h 91"/>
                <a:gd name="T36" fmla="*/ 393 w 404"/>
                <a:gd name="T37" fmla="*/ 535 h 91"/>
                <a:gd name="T38" fmla="*/ 547 w 404"/>
                <a:gd name="T39" fmla="*/ 573 h 91"/>
                <a:gd name="T40" fmla="*/ 729 w 404"/>
                <a:gd name="T41" fmla="*/ 585 h 91"/>
                <a:gd name="T42" fmla="*/ 914 w 404"/>
                <a:gd name="T43" fmla="*/ 625 h 91"/>
                <a:gd name="T44" fmla="*/ 1126 w 404"/>
                <a:gd name="T45" fmla="*/ 642 h 91"/>
                <a:gd name="T46" fmla="*/ 1447 w 404"/>
                <a:gd name="T47" fmla="*/ 656 h 91"/>
                <a:gd name="T48" fmla="*/ 1942 w 404"/>
                <a:gd name="T49" fmla="*/ 696 h 91"/>
                <a:gd name="T50" fmla="*/ 2464 w 404"/>
                <a:gd name="T51" fmla="*/ 703 h 91"/>
                <a:gd name="T52" fmla="*/ 3027 w 404"/>
                <a:gd name="T53" fmla="*/ 703 h 91"/>
                <a:gd name="T54" fmla="*/ 3555 w 404"/>
                <a:gd name="T55" fmla="*/ 696 h 91"/>
                <a:gd name="T56" fmla="*/ 4045 w 404"/>
                <a:gd name="T57" fmla="*/ 656 h 91"/>
                <a:gd name="T58" fmla="*/ 4376 w 404"/>
                <a:gd name="T59" fmla="*/ 642 h 91"/>
                <a:gd name="T60" fmla="*/ 4583 w 404"/>
                <a:gd name="T61" fmla="*/ 625 h 91"/>
                <a:gd name="T62" fmla="*/ 4773 w 404"/>
                <a:gd name="T63" fmla="*/ 585 h 91"/>
                <a:gd name="T64" fmla="*/ 4925 w 404"/>
                <a:gd name="T65" fmla="*/ 573 h 91"/>
                <a:gd name="T66" fmla="*/ 5084 w 404"/>
                <a:gd name="T67" fmla="*/ 535 h 91"/>
                <a:gd name="T68" fmla="*/ 5217 w 404"/>
                <a:gd name="T69" fmla="*/ 513 h 91"/>
                <a:gd name="T70" fmla="*/ 5302 w 404"/>
                <a:gd name="T71" fmla="*/ 466 h 91"/>
                <a:gd name="T72" fmla="*/ 5401 w 404"/>
                <a:gd name="T73" fmla="*/ 445 h 91"/>
                <a:gd name="T74" fmla="*/ 5465 w 404"/>
                <a:gd name="T75" fmla="*/ 409 h 91"/>
                <a:gd name="T76" fmla="*/ 5481 w 404"/>
                <a:gd name="T77" fmla="*/ 371 h 91"/>
                <a:gd name="T78" fmla="*/ 5481 w 404"/>
                <a:gd name="T79" fmla="*/ 331 h 91"/>
                <a:gd name="T80" fmla="*/ 5465 w 404"/>
                <a:gd name="T81" fmla="*/ 302 h 91"/>
                <a:gd name="T82" fmla="*/ 5401 w 404"/>
                <a:gd name="T83" fmla="*/ 263 h 91"/>
                <a:gd name="T84" fmla="*/ 5302 w 404"/>
                <a:gd name="T85" fmla="*/ 230 h 91"/>
                <a:gd name="T86" fmla="*/ 5217 w 404"/>
                <a:gd name="T87" fmla="*/ 205 h 91"/>
                <a:gd name="T88" fmla="*/ 5084 w 404"/>
                <a:gd name="T89" fmla="*/ 170 h 91"/>
                <a:gd name="T90" fmla="*/ 4925 w 404"/>
                <a:gd name="T91" fmla="*/ 149 h 91"/>
                <a:gd name="T92" fmla="*/ 4773 w 404"/>
                <a:gd name="T93" fmla="*/ 119 h 91"/>
                <a:gd name="T94" fmla="*/ 4583 w 404"/>
                <a:gd name="T95" fmla="*/ 95 h 91"/>
                <a:gd name="T96" fmla="*/ 4376 w 404"/>
                <a:gd name="T97" fmla="*/ 76 h 91"/>
                <a:gd name="T98" fmla="*/ 4045 w 404"/>
                <a:gd name="T99" fmla="*/ 48 h 91"/>
                <a:gd name="T100" fmla="*/ 3555 w 404"/>
                <a:gd name="T101" fmla="*/ 3 h 91"/>
                <a:gd name="T102" fmla="*/ 3027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44" name="Freeform 76"/>
            <p:cNvSpPr>
              <a:spLocks noChangeArrowheads="1"/>
            </p:cNvSpPr>
            <p:nvPr/>
          </p:nvSpPr>
          <p:spPr bwMode="auto">
            <a:xfrm>
              <a:off x="2533" y="1544"/>
              <a:ext cx="467" cy="102"/>
            </a:xfrm>
            <a:custGeom>
              <a:avLst/>
              <a:gdLst>
                <a:gd name="T0" fmla="*/ 2464 w 404"/>
                <a:gd name="T1" fmla="*/ 0 h 91"/>
                <a:gd name="T2" fmla="*/ 1942 w 404"/>
                <a:gd name="T3" fmla="*/ 3 h 91"/>
                <a:gd name="T4" fmla="*/ 1447 w 404"/>
                <a:gd name="T5" fmla="*/ 48 h 91"/>
                <a:gd name="T6" fmla="*/ 1126 w 404"/>
                <a:gd name="T7" fmla="*/ 76 h 91"/>
                <a:gd name="T8" fmla="*/ 914 w 404"/>
                <a:gd name="T9" fmla="*/ 95 h 91"/>
                <a:gd name="T10" fmla="*/ 729 w 404"/>
                <a:gd name="T11" fmla="*/ 119 h 91"/>
                <a:gd name="T12" fmla="*/ 547 w 404"/>
                <a:gd name="T13" fmla="*/ 149 h 91"/>
                <a:gd name="T14" fmla="*/ 393 w 404"/>
                <a:gd name="T15" fmla="*/ 170 h 91"/>
                <a:gd name="T16" fmla="*/ 280 w 404"/>
                <a:gd name="T17" fmla="*/ 205 h 91"/>
                <a:gd name="T18" fmla="*/ 181 w 404"/>
                <a:gd name="T19" fmla="*/ 230 h 91"/>
                <a:gd name="T20" fmla="*/ 89 w 404"/>
                <a:gd name="T21" fmla="*/ 263 h 91"/>
                <a:gd name="T22" fmla="*/ 2 w 404"/>
                <a:gd name="T23" fmla="*/ 302 h 91"/>
                <a:gd name="T24" fmla="*/ 0 w 404"/>
                <a:gd name="T25" fmla="*/ 331 h 91"/>
                <a:gd name="T26" fmla="*/ 0 w 404"/>
                <a:gd name="T27" fmla="*/ 371 h 91"/>
                <a:gd name="T28" fmla="*/ 2 w 404"/>
                <a:gd name="T29" fmla="*/ 409 h 91"/>
                <a:gd name="T30" fmla="*/ 89 w 404"/>
                <a:gd name="T31" fmla="*/ 445 h 91"/>
                <a:gd name="T32" fmla="*/ 181 w 404"/>
                <a:gd name="T33" fmla="*/ 466 h 91"/>
                <a:gd name="T34" fmla="*/ 280 w 404"/>
                <a:gd name="T35" fmla="*/ 513 h 91"/>
                <a:gd name="T36" fmla="*/ 393 w 404"/>
                <a:gd name="T37" fmla="*/ 535 h 91"/>
                <a:gd name="T38" fmla="*/ 547 w 404"/>
                <a:gd name="T39" fmla="*/ 573 h 91"/>
                <a:gd name="T40" fmla="*/ 729 w 404"/>
                <a:gd name="T41" fmla="*/ 585 h 91"/>
                <a:gd name="T42" fmla="*/ 914 w 404"/>
                <a:gd name="T43" fmla="*/ 625 h 91"/>
                <a:gd name="T44" fmla="*/ 1126 w 404"/>
                <a:gd name="T45" fmla="*/ 642 h 91"/>
                <a:gd name="T46" fmla="*/ 1447 w 404"/>
                <a:gd name="T47" fmla="*/ 656 h 91"/>
                <a:gd name="T48" fmla="*/ 1942 w 404"/>
                <a:gd name="T49" fmla="*/ 696 h 91"/>
                <a:gd name="T50" fmla="*/ 2464 w 404"/>
                <a:gd name="T51" fmla="*/ 703 h 91"/>
                <a:gd name="T52" fmla="*/ 3027 w 404"/>
                <a:gd name="T53" fmla="*/ 703 h 91"/>
                <a:gd name="T54" fmla="*/ 3555 w 404"/>
                <a:gd name="T55" fmla="*/ 696 h 91"/>
                <a:gd name="T56" fmla="*/ 4045 w 404"/>
                <a:gd name="T57" fmla="*/ 656 h 91"/>
                <a:gd name="T58" fmla="*/ 4376 w 404"/>
                <a:gd name="T59" fmla="*/ 642 h 91"/>
                <a:gd name="T60" fmla="*/ 4583 w 404"/>
                <a:gd name="T61" fmla="*/ 625 h 91"/>
                <a:gd name="T62" fmla="*/ 4773 w 404"/>
                <a:gd name="T63" fmla="*/ 585 h 91"/>
                <a:gd name="T64" fmla="*/ 4925 w 404"/>
                <a:gd name="T65" fmla="*/ 573 h 91"/>
                <a:gd name="T66" fmla="*/ 5084 w 404"/>
                <a:gd name="T67" fmla="*/ 535 h 91"/>
                <a:gd name="T68" fmla="*/ 5217 w 404"/>
                <a:gd name="T69" fmla="*/ 513 h 91"/>
                <a:gd name="T70" fmla="*/ 5302 w 404"/>
                <a:gd name="T71" fmla="*/ 466 h 91"/>
                <a:gd name="T72" fmla="*/ 5401 w 404"/>
                <a:gd name="T73" fmla="*/ 445 h 91"/>
                <a:gd name="T74" fmla="*/ 5465 w 404"/>
                <a:gd name="T75" fmla="*/ 409 h 91"/>
                <a:gd name="T76" fmla="*/ 5481 w 404"/>
                <a:gd name="T77" fmla="*/ 371 h 91"/>
                <a:gd name="T78" fmla="*/ 5481 w 404"/>
                <a:gd name="T79" fmla="*/ 331 h 91"/>
                <a:gd name="T80" fmla="*/ 5465 w 404"/>
                <a:gd name="T81" fmla="*/ 302 h 91"/>
                <a:gd name="T82" fmla="*/ 5401 w 404"/>
                <a:gd name="T83" fmla="*/ 263 h 91"/>
                <a:gd name="T84" fmla="*/ 5302 w 404"/>
                <a:gd name="T85" fmla="*/ 230 h 91"/>
                <a:gd name="T86" fmla="*/ 5217 w 404"/>
                <a:gd name="T87" fmla="*/ 205 h 91"/>
                <a:gd name="T88" fmla="*/ 5084 w 404"/>
                <a:gd name="T89" fmla="*/ 170 h 91"/>
                <a:gd name="T90" fmla="*/ 4925 w 404"/>
                <a:gd name="T91" fmla="*/ 149 h 91"/>
                <a:gd name="T92" fmla="*/ 4773 w 404"/>
                <a:gd name="T93" fmla="*/ 119 h 91"/>
                <a:gd name="T94" fmla="*/ 4583 w 404"/>
                <a:gd name="T95" fmla="*/ 95 h 91"/>
                <a:gd name="T96" fmla="*/ 4376 w 404"/>
                <a:gd name="T97" fmla="*/ 76 h 91"/>
                <a:gd name="T98" fmla="*/ 4045 w 404"/>
                <a:gd name="T99" fmla="*/ 48 h 91"/>
                <a:gd name="T100" fmla="*/ 3555 w 404"/>
                <a:gd name="T101" fmla="*/ 3 h 91"/>
                <a:gd name="T102" fmla="*/ 3027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45" name="Line 77"/>
            <p:cNvSpPr>
              <a:spLocks noChangeShapeType="1"/>
            </p:cNvSpPr>
            <p:nvPr/>
          </p:nvSpPr>
          <p:spPr bwMode="auto">
            <a:xfrm flipV="1">
              <a:off x="2646" y="1566"/>
              <a:ext cx="82" cy="3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46" name="Line 78"/>
            <p:cNvSpPr>
              <a:spLocks noChangeShapeType="1"/>
            </p:cNvSpPr>
            <p:nvPr/>
          </p:nvSpPr>
          <p:spPr bwMode="auto">
            <a:xfrm>
              <a:off x="2804" y="1626"/>
              <a:ext cx="73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47" name="Line 79"/>
            <p:cNvSpPr>
              <a:spLocks noChangeShapeType="1"/>
            </p:cNvSpPr>
            <p:nvPr/>
          </p:nvSpPr>
          <p:spPr bwMode="auto">
            <a:xfrm>
              <a:off x="2722" y="1568"/>
              <a:ext cx="85" cy="59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48" name="Line 80"/>
            <p:cNvSpPr>
              <a:spLocks noChangeShapeType="1"/>
            </p:cNvSpPr>
            <p:nvPr/>
          </p:nvSpPr>
          <p:spPr bwMode="auto">
            <a:xfrm>
              <a:off x="2646" y="1624"/>
              <a:ext cx="82" cy="2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49" name="Line 81"/>
            <p:cNvSpPr>
              <a:spLocks noChangeShapeType="1"/>
            </p:cNvSpPr>
            <p:nvPr/>
          </p:nvSpPr>
          <p:spPr bwMode="auto">
            <a:xfrm>
              <a:off x="2804" y="1567"/>
              <a:ext cx="73" cy="1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50" name="Line 82"/>
            <p:cNvSpPr>
              <a:spLocks noChangeShapeType="1"/>
            </p:cNvSpPr>
            <p:nvPr/>
          </p:nvSpPr>
          <p:spPr bwMode="auto">
            <a:xfrm flipV="1">
              <a:off x="2722" y="1566"/>
              <a:ext cx="85" cy="59"/>
            </a:xfrm>
            <a:prstGeom prst="line">
              <a:avLst/>
            </a:prstGeom>
            <a:noFill/>
            <a:ln w="349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51" name="Line 83"/>
            <p:cNvSpPr>
              <a:spLocks noChangeShapeType="1"/>
            </p:cNvSpPr>
            <p:nvPr/>
          </p:nvSpPr>
          <p:spPr bwMode="auto">
            <a:xfrm>
              <a:off x="1579" y="1168"/>
              <a:ext cx="1" cy="616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52" name="Line 84"/>
            <p:cNvSpPr>
              <a:spLocks noChangeShapeType="1"/>
            </p:cNvSpPr>
            <p:nvPr/>
          </p:nvSpPr>
          <p:spPr bwMode="auto">
            <a:xfrm>
              <a:off x="1412" y="1168"/>
              <a:ext cx="168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53" name="Line 85"/>
            <p:cNvSpPr>
              <a:spLocks noChangeShapeType="1"/>
            </p:cNvSpPr>
            <p:nvPr/>
          </p:nvSpPr>
          <p:spPr bwMode="auto">
            <a:xfrm>
              <a:off x="1412" y="1529"/>
              <a:ext cx="168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54" name="Line 86"/>
            <p:cNvSpPr>
              <a:spLocks noChangeShapeType="1"/>
            </p:cNvSpPr>
            <p:nvPr/>
          </p:nvSpPr>
          <p:spPr bwMode="auto">
            <a:xfrm>
              <a:off x="1412" y="1781"/>
              <a:ext cx="168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55" name="Line 87"/>
            <p:cNvSpPr>
              <a:spLocks noChangeShapeType="1"/>
            </p:cNvSpPr>
            <p:nvPr/>
          </p:nvSpPr>
          <p:spPr bwMode="auto">
            <a:xfrm>
              <a:off x="1579" y="1491"/>
              <a:ext cx="134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56" name="Line 88"/>
            <p:cNvSpPr>
              <a:spLocks noChangeShapeType="1"/>
            </p:cNvSpPr>
            <p:nvPr/>
          </p:nvSpPr>
          <p:spPr bwMode="auto">
            <a:xfrm>
              <a:off x="2094" y="1505"/>
              <a:ext cx="133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57" name="Line 89"/>
            <p:cNvSpPr>
              <a:spLocks noChangeShapeType="1"/>
            </p:cNvSpPr>
            <p:nvPr/>
          </p:nvSpPr>
          <p:spPr bwMode="auto">
            <a:xfrm>
              <a:off x="2229" y="1232"/>
              <a:ext cx="1" cy="552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58" name="Line 90"/>
            <p:cNvSpPr>
              <a:spLocks noChangeShapeType="1"/>
            </p:cNvSpPr>
            <p:nvPr/>
          </p:nvSpPr>
          <p:spPr bwMode="auto">
            <a:xfrm>
              <a:off x="2061" y="1232"/>
              <a:ext cx="166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59" name="Line 91"/>
            <p:cNvSpPr>
              <a:spLocks noChangeShapeType="1"/>
            </p:cNvSpPr>
            <p:nvPr/>
          </p:nvSpPr>
          <p:spPr bwMode="auto">
            <a:xfrm>
              <a:off x="2061" y="1784"/>
              <a:ext cx="166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60" name="Freeform 92"/>
            <p:cNvSpPr>
              <a:spLocks noChangeArrowheads="1"/>
            </p:cNvSpPr>
            <p:nvPr/>
          </p:nvSpPr>
          <p:spPr bwMode="auto">
            <a:xfrm>
              <a:off x="1120" y="1402"/>
              <a:ext cx="288" cy="234"/>
            </a:xfrm>
            <a:custGeom>
              <a:avLst/>
              <a:gdLst>
                <a:gd name="T0" fmla="*/ 967 w 249"/>
                <a:gd name="T1" fmla="*/ 120 h 208"/>
                <a:gd name="T2" fmla="*/ 967 w 249"/>
                <a:gd name="T3" fmla="*/ 120 h 208"/>
                <a:gd name="T4" fmla="*/ 990 w 249"/>
                <a:gd name="T5" fmla="*/ 120 h 208"/>
                <a:gd name="T6" fmla="*/ 1036 w 249"/>
                <a:gd name="T7" fmla="*/ 107 h 208"/>
                <a:gd name="T8" fmla="*/ 1069 w 249"/>
                <a:gd name="T9" fmla="*/ 95 h 208"/>
                <a:gd name="T10" fmla="*/ 1136 w 249"/>
                <a:gd name="T11" fmla="*/ 84 h 208"/>
                <a:gd name="T12" fmla="*/ 1206 w 249"/>
                <a:gd name="T13" fmla="*/ 75 h 208"/>
                <a:gd name="T14" fmla="*/ 1307 w 249"/>
                <a:gd name="T15" fmla="*/ 67 h 208"/>
                <a:gd name="T16" fmla="*/ 1425 w 249"/>
                <a:gd name="T17" fmla="*/ 47 h 208"/>
                <a:gd name="T18" fmla="*/ 1520 w 249"/>
                <a:gd name="T19" fmla="*/ 42 h 208"/>
                <a:gd name="T20" fmla="*/ 1654 w 249"/>
                <a:gd name="T21" fmla="*/ 3 h 208"/>
                <a:gd name="T22" fmla="*/ 1818 w 249"/>
                <a:gd name="T23" fmla="*/ 2 h 208"/>
                <a:gd name="T24" fmla="*/ 1973 w 249"/>
                <a:gd name="T25" fmla="*/ 1 h 208"/>
                <a:gd name="T26" fmla="*/ 2158 w 249"/>
                <a:gd name="T27" fmla="*/ 0 h 208"/>
                <a:gd name="T28" fmla="*/ 2340 w 249"/>
                <a:gd name="T29" fmla="*/ 0 h 208"/>
                <a:gd name="T30" fmla="*/ 2550 w 249"/>
                <a:gd name="T31" fmla="*/ 0 h 208"/>
                <a:gd name="T32" fmla="*/ 2753 w 249"/>
                <a:gd name="T33" fmla="*/ 0 h 208"/>
                <a:gd name="T34" fmla="*/ 2868 w 249"/>
                <a:gd name="T35" fmla="*/ 231 h 208"/>
                <a:gd name="T36" fmla="*/ 2883 w 249"/>
                <a:gd name="T37" fmla="*/ 243 h 208"/>
                <a:gd name="T38" fmla="*/ 2961 w 249"/>
                <a:gd name="T39" fmla="*/ 270 h 208"/>
                <a:gd name="T40" fmla="*/ 3043 w 249"/>
                <a:gd name="T41" fmla="*/ 330 h 208"/>
                <a:gd name="T42" fmla="*/ 3095 w 249"/>
                <a:gd name="T43" fmla="*/ 417 h 208"/>
                <a:gd name="T44" fmla="*/ 3291 w 249"/>
                <a:gd name="T45" fmla="*/ 955 h 208"/>
                <a:gd name="T46" fmla="*/ 3392 w 249"/>
                <a:gd name="T47" fmla="*/ 1196 h 208"/>
                <a:gd name="T48" fmla="*/ 3392 w 249"/>
                <a:gd name="T49" fmla="*/ 1218 h 208"/>
                <a:gd name="T50" fmla="*/ 3411 w 249"/>
                <a:gd name="T51" fmla="*/ 1253 h 208"/>
                <a:gd name="T52" fmla="*/ 3411 w 249"/>
                <a:gd name="T53" fmla="*/ 1320 h 208"/>
                <a:gd name="T54" fmla="*/ 3339 w 249"/>
                <a:gd name="T55" fmla="*/ 1410 h 208"/>
                <a:gd name="T56" fmla="*/ 0 w 249"/>
                <a:gd name="T57" fmla="*/ 1356 h 208"/>
                <a:gd name="T58" fmla="*/ 347 w 249"/>
                <a:gd name="T59" fmla="*/ 1252 h 208"/>
                <a:gd name="T60" fmla="*/ 347 w 249"/>
                <a:gd name="T61" fmla="*/ 231 h 208"/>
                <a:gd name="T62" fmla="*/ 353 w 249"/>
                <a:gd name="T63" fmla="*/ 226 h 208"/>
                <a:gd name="T64" fmla="*/ 384 w 249"/>
                <a:gd name="T65" fmla="*/ 205 h 208"/>
                <a:gd name="T66" fmla="*/ 444 w 249"/>
                <a:gd name="T67" fmla="*/ 201 h 208"/>
                <a:gd name="T68" fmla="*/ 514 w 249"/>
                <a:gd name="T69" fmla="*/ 182 h 208"/>
                <a:gd name="T70" fmla="*/ 583 w 249"/>
                <a:gd name="T71" fmla="*/ 182 h 208"/>
                <a:gd name="T72" fmla="*/ 674 w 249"/>
                <a:gd name="T73" fmla="*/ 182 h 208"/>
                <a:gd name="T74" fmla="*/ 796 w 249"/>
                <a:gd name="T75" fmla="*/ 192 h 208"/>
                <a:gd name="T76" fmla="*/ 924 w 249"/>
                <a:gd name="T77" fmla="*/ 226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5"/>
                  </a:lnTo>
                  <a:lnTo>
                    <a:pt x="107" y="5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7"/>
                  </a:lnTo>
                  <a:lnTo>
                    <a:pt x="240" y="115"/>
                  </a:lnTo>
                  <a:lnTo>
                    <a:pt x="208" y="132"/>
                  </a:lnTo>
                  <a:lnTo>
                    <a:pt x="247" y="143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0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7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61" name="Freeform 93"/>
            <p:cNvSpPr>
              <a:spLocks noChangeArrowheads="1"/>
            </p:cNvSpPr>
            <p:nvPr/>
          </p:nvSpPr>
          <p:spPr bwMode="auto">
            <a:xfrm>
              <a:off x="1221" y="1419"/>
              <a:ext cx="91" cy="102"/>
            </a:xfrm>
            <a:custGeom>
              <a:avLst/>
              <a:gdLst>
                <a:gd name="T0" fmla="*/ 1001 w 79"/>
                <a:gd name="T1" fmla="*/ 3 h 91"/>
                <a:gd name="T2" fmla="*/ 1001 w 79"/>
                <a:gd name="T3" fmla="*/ 3 h 91"/>
                <a:gd name="T4" fmla="*/ 996 w 79"/>
                <a:gd name="T5" fmla="*/ 3 h 91"/>
                <a:gd name="T6" fmla="*/ 940 w 79"/>
                <a:gd name="T7" fmla="*/ 2 h 91"/>
                <a:gd name="T8" fmla="*/ 924 w 79"/>
                <a:gd name="T9" fmla="*/ 2 h 91"/>
                <a:gd name="T10" fmla="*/ 872 w 79"/>
                <a:gd name="T11" fmla="*/ 1 h 91"/>
                <a:gd name="T12" fmla="*/ 819 w 79"/>
                <a:gd name="T13" fmla="*/ 1 h 91"/>
                <a:gd name="T14" fmla="*/ 757 w 79"/>
                <a:gd name="T15" fmla="*/ 1 h 91"/>
                <a:gd name="T16" fmla="*/ 711 w 79"/>
                <a:gd name="T17" fmla="*/ 0 h 91"/>
                <a:gd name="T18" fmla="*/ 652 w 79"/>
                <a:gd name="T19" fmla="*/ 0 h 91"/>
                <a:gd name="T20" fmla="*/ 569 w 79"/>
                <a:gd name="T21" fmla="*/ 0 h 91"/>
                <a:gd name="T22" fmla="*/ 494 w 79"/>
                <a:gd name="T23" fmla="*/ 1 h 91"/>
                <a:gd name="T24" fmla="*/ 385 w 79"/>
                <a:gd name="T25" fmla="*/ 2 h 91"/>
                <a:gd name="T26" fmla="*/ 323 w 79"/>
                <a:gd name="T27" fmla="*/ 3 h 91"/>
                <a:gd name="T28" fmla="*/ 242 w 79"/>
                <a:gd name="T29" fmla="*/ 48 h 91"/>
                <a:gd name="T30" fmla="*/ 142 w 79"/>
                <a:gd name="T31" fmla="*/ 61 h 91"/>
                <a:gd name="T32" fmla="*/ 58 w 79"/>
                <a:gd name="T33" fmla="*/ 76 h 91"/>
                <a:gd name="T34" fmla="*/ 58 w 79"/>
                <a:gd name="T35" fmla="*/ 106 h 91"/>
                <a:gd name="T36" fmla="*/ 3 w 79"/>
                <a:gd name="T37" fmla="*/ 133 h 91"/>
                <a:gd name="T38" fmla="*/ 1 w 79"/>
                <a:gd name="T39" fmla="*/ 205 h 91"/>
                <a:gd name="T40" fmla="*/ 0 w 79"/>
                <a:gd name="T41" fmla="*/ 269 h 91"/>
                <a:gd name="T42" fmla="*/ 0 w 79"/>
                <a:gd name="T43" fmla="*/ 365 h 91"/>
                <a:gd name="T44" fmla="*/ 0 w 79"/>
                <a:gd name="T45" fmla="*/ 458 h 91"/>
                <a:gd name="T46" fmla="*/ 2 w 79"/>
                <a:gd name="T47" fmla="*/ 573 h 91"/>
                <a:gd name="T48" fmla="*/ 77 w 79"/>
                <a:gd name="T49" fmla="*/ 696 h 91"/>
                <a:gd name="T50" fmla="*/ 89 w 79"/>
                <a:gd name="T51" fmla="*/ 696 h 91"/>
                <a:gd name="T52" fmla="*/ 103 w 79"/>
                <a:gd name="T53" fmla="*/ 696 h 91"/>
                <a:gd name="T54" fmla="*/ 119 w 79"/>
                <a:gd name="T55" fmla="*/ 685 h 91"/>
                <a:gd name="T56" fmla="*/ 142 w 79"/>
                <a:gd name="T57" fmla="*/ 685 h 91"/>
                <a:gd name="T58" fmla="*/ 189 w 79"/>
                <a:gd name="T59" fmla="*/ 685 h 91"/>
                <a:gd name="T60" fmla="*/ 242 w 79"/>
                <a:gd name="T61" fmla="*/ 685 h 91"/>
                <a:gd name="T62" fmla="*/ 280 w 79"/>
                <a:gd name="T63" fmla="*/ 685 h 91"/>
                <a:gd name="T64" fmla="*/ 334 w 79"/>
                <a:gd name="T65" fmla="*/ 685 h 91"/>
                <a:gd name="T66" fmla="*/ 426 w 79"/>
                <a:gd name="T67" fmla="*/ 673 h 91"/>
                <a:gd name="T68" fmla="*/ 494 w 79"/>
                <a:gd name="T69" fmla="*/ 685 h 91"/>
                <a:gd name="T70" fmla="*/ 569 w 79"/>
                <a:gd name="T71" fmla="*/ 685 h 91"/>
                <a:gd name="T72" fmla="*/ 652 w 79"/>
                <a:gd name="T73" fmla="*/ 685 h 91"/>
                <a:gd name="T74" fmla="*/ 728 w 79"/>
                <a:gd name="T75" fmla="*/ 685 h 91"/>
                <a:gd name="T76" fmla="*/ 816 w 79"/>
                <a:gd name="T77" fmla="*/ 696 h 91"/>
                <a:gd name="T78" fmla="*/ 897 w 79"/>
                <a:gd name="T79" fmla="*/ 701 h 91"/>
                <a:gd name="T80" fmla="*/ 1004 w 79"/>
                <a:gd name="T81" fmla="*/ 703 h 91"/>
                <a:gd name="T82" fmla="*/ 1004 w 79"/>
                <a:gd name="T83" fmla="*/ 685 h 91"/>
                <a:gd name="T84" fmla="*/ 1001 w 79"/>
                <a:gd name="T85" fmla="*/ 625 h 91"/>
                <a:gd name="T86" fmla="*/ 996 w 79"/>
                <a:gd name="T87" fmla="*/ 545 h 91"/>
                <a:gd name="T88" fmla="*/ 966 w 79"/>
                <a:gd name="T89" fmla="*/ 445 h 91"/>
                <a:gd name="T90" fmla="*/ 966 w 79"/>
                <a:gd name="T91" fmla="*/ 331 h 91"/>
                <a:gd name="T92" fmla="*/ 966 w 79"/>
                <a:gd name="T93" fmla="*/ 214 h 91"/>
                <a:gd name="T94" fmla="*/ 996 w 79"/>
                <a:gd name="T95" fmla="*/ 119 h 91"/>
                <a:gd name="T96" fmla="*/ 1001 w 79"/>
                <a:gd name="T97" fmla="*/ 3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2" y="73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15" y="87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7" y="87"/>
                  </a:lnTo>
                  <a:lnTo>
                    <a:pt x="32" y="86"/>
                  </a:lnTo>
                  <a:lnTo>
                    <a:pt x="38" y="87"/>
                  </a:lnTo>
                  <a:lnTo>
                    <a:pt x="44" y="87"/>
                  </a:lnTo>
                  <a:lnTo>
                    <a:pt x="50" y="87"/>
                  </a:lnTo>
                  <a:lnTo>
                    <a:pt x="57" y="87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78" y="80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62" name="Freeform 94"/>
            <p:cNvSpPr>
              <a:spLocks noChangeArrowheads="1"/>
            </p:cNvSpPr>
            <p:nvPr/>
          </p:nvSpPr>
          <p:spPr bwMode="auto">
            <a:xfrm>
              <a:off x="1230" y="1446"/>
              <a:ext cx="153" cy="101"/>
            </a:xfrm>
            <a:custGeom>
              <a:avLst/>
              <a:gdLst>
                <a:gd name="T0" fmla="*/ 1 w 132"/>
                <a:gd name="T1" fmla="*/ 540 h 90"/>
                <a:gd name="T2" fmla="*/ 0 w 132"/>
                <a:gd name="T3" fmla="*/ 640 h 90"/>
                <a:gd name="T4" fmla="*/ 1231 w 132"/>
                <a:gd name="T5" fmla="*/ 718 h 90"/>
                <a:gd name="T6" fmla="*/ 1231 w 132"/>
                <a:gd name="T7" fmla="*/ 718 h 90"/>
                <a:gd name="T8" fmla="*/ 1255 w 132"/>
                <a:gd name="T9" fmla="*/ 708 h 90"/>
                <a:gd name="T10" fmla="*/ 1285 w 132"/>
                <a:gd name="T11" fmla="*/ 701 h 90"/>
                <a:gd name="T12" fmla="*/ 1338 w 132"/>
                <a:gd name="T13" fmla="*/ 692 h 90"/>
                <a:gd name="T14" fmla="*/ 1399 w 132"/>
                <a:gd name="T15" fmla="*/ 658 h 90"/>
                <a:gd name="T16" fmla="*/ 1455 w 132"/>
                <a:gd name="T17" fmla="*/ 640 h 90"/>
                <a:gd name="T18" fmla="*/ 1538 w 132"/>
                <a:gd name="T19" fmla="*/ 606 h 90"/>
                <a:gd name="T20" fmla="*/ 1596 w 132"/>
                <a:gd name="T21" fmla="*/ 575 h 90"/>
                <a:gd name="T22" fmla="*/ 1673 w 132"/>
                <a:gd name="T23" fmla="*/ 527 h 90"/>
                <a:gd name="T24" fmla="*/ 1725 w 132"/>
                <a:gd name="T25" fmla="*/ 481 h 90"/>
                <a:gd name="T26" fmla="*/ 1784 w 132"/>
                <a:gd name="T27" fmla="*/ 446 h 90"/>
                <a:gd name="T28" fmla="*/ 1824 w 132"/>
                <a:gd name="T29" fmla="*/ 382 h 90"/>
                <a:gd name="T30" fmla="*/ 1872 w 132"/>
                <a:gd name="T31" fmla="*/ 321 h 90"/>
                <a:gd name="T32" fmla="*/ 1880 w 132"/>
                <a:gd name="T33" fmla="*/ 255 h 90"/>
                <a:gd name="T34" fmla="*/ 1880 w 132"/>
                <a:gd name="T35" fmla="*/ 192 h 90"/>
                <a:gd name="T36" fmla="*/ 1848 w 132"/>
                <a:gd name="T37" fmla="*/ 112 h 90"/>
                <a:gd name="T38" fmla="*/ 1848 w 132"/>
                <a:gd name="T39" fmla="*/ 107 h 90"/>
                <a:gd name="T40" fmla="*/ 1824 w 132"/>
                <a:gd name="T41" fmla="*/ 95 h 90"/>
                <a:gd name="T42" fmla="*/ 1800 w 132"/>
                <a:gd name="T43" fmla="*/ 76 h 90"/>
                <a:gd name="T44" fmla="*/ 1798 w 132"/>
                <a:gd name="T45" fmla="*/ 54 h 90"/>
                <a:gd name="T46" fmla="*/ 1783 w 132"/>
                <a:gd name="T47" fmla="*/ 43 h 90"/>
                <a:gd name="T48" fmla="*/ 1713 w 132"/>
                <a:gd name="T49" fmla="*/ 3 h 90"/>
                <a:gd name="T50" fmla="*/ 1673 w 132"/>
                <a:gd name="T51" fmla="*/ 2 h 90"/>
                <a:gd name="T52" fmla="*/ 1615 w 132"/>
                <a:gd name="T53" fmla="*/ 0 h 90"/>
                <a:gd name="T54" fmla="*/ 1615 w 132"/>
                <a:gd name="T55" fmla="*/ 3 h 90"/>
                <a:gd name="T56" fmla="*/ 1622 w 132"/>
                <a:gd name="T57" fmla="*/ 48 h 90"/>
                <a:gd name="T58" fmla="*/ 1673 w 132"/>
                <a:gd name="T59" fmla="*/ 95 h 90"/>
                <a:gd name="T60" fmla="*/ 1681 w 132"/>
                <a:gd name="T61" fmla="*/ 158 h 90"/>
                <a:gd name="T62" fmla="*/ 1681 w 132"/>
                <a:gd name="T63" fmla="*/ 241 h 90"/>
                <a:gd name="T64" fmla="*/ 1673 w 132"/>
                <a:gd name="T65" fmla="*/ 321 h 90"/>
                <a:gd name="T66" fmla="*/ 1622 w 132"/>
                <a:gd name="T67" fmla="*/ 412 h 90"/>
                <a:gd name="T68" fmla="*/ 1539 w 132"/>
                <a:gd name="T69" fmla="*/ 518 h 90"/>
                <a:gd name="T70" fmla="*/ 1539 w 132"/>
                <a:gd name="T71" fmla="*/ 518 h 90"/>
                <a:gd name="T72" fmla="*/ 1539 w 132"/>
                <a:gd name="T73" fmla="*/ 518 h 90"/>
                <a:gd name="T74" fmla="*/ 1538 w 132"/>
                <a:gd name="T75" fmla="*/ 522 h 90"/>
                <a:gd name="T76" fmla="*/ 1518 w 132"/>
                <a:gd name="T77" fmla="*/ 527 h 90"/>
                <a:gd name="T78" fmla="*/ 1489 w 132"/>
                <a:gd name="T79" fmla="*/ 527 h 90"/>
                <a:gd name="T80" fmla="*/ 1455 w 132"/>
                <a:gd name="T81" fmla="*/ 540 h 90"/>
                <a:gd name="T82" fmla="*/ 1427 w 132"/>
                <a:gd name="T83" fmla="*/ 550 h 90"/>
                <a:gd name="T84" fmla="*/ 1399 w 132"/>
                <a:gd name="T85" fmla="*/ 562 h 90"/>
                <a:gd name="T86" fmla="*/ 1375 w 132"/>
                <a:gd name="T87" fmla="*/ 575 h 90"/>
                <a:gd name="T88" fmla="*/ 1327 w 132"/>
                <a:gd name="T89" fmla="*/ 581 h 90"/>
                <a:gd name="T90" fmla="*/ 1284 w 132"/>
                <a:gd name="T91" fmla="*/ 581 h 90"/>
                <a:gd name="T92" fmla="*/ 1214 w 132"/>
                <a:gd name="T93" fmla="*/ 586 h 90"/>
                <a:gd name="T94" fmla="*/ 1156 w 132"/>
                <a:gd name="T95" fmla="*/ 586 h 90"/>
                <a:gd name="T96" fmla="*/ 1108 w 132"/>
                <a:gd name="T97" fmla="*/ 586 h 90"/>
                <a:gd name="T98" fmla="*/ 1047 w 132"/>
                <a:gd name="T99" fmla="*/ 581 h 90"/>
                <a:gd name="T100" fmla="*/ 989 w 132"/>
                <a:gd name="T101" fmla="*/ 581 h 90"/>
                <a:gd name="T102" fmla="*/ 989 w 132"/>
                <a:gd name="T103" fmla="*/ 663 h 90"/>
                <a:gd name="T104" fmla="*/ 3 w 132"/>
                <a:gd name="T105" fmla="*/ 617 h 90"/>
                <a:gd name="T106" fmla="*/ 1 w 132"/>
                <a:gd name="T107" fmla="*/ 540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8"/>
                  </a:moveTo>
                  <a:lnTo>
                    <a:pt x="0" y="80"/>
                  </a:lnTo>
                  <a:lnTo>
                    <a:pt x="86" y="90"/>
                  </a:lnTo>
                  <a:lnTo>
                    <a:pt x="89" y="89"/>
                  </a:lnTo>
                  <a:lnTo>
                    <a:pt x="91" y="88"/>
                  </a:lnTo>
                  <a:lnTo>
                    <a:pt x="94" y="86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7" y="76"/>
                  </a:lnTo>
                  <a:lnTo>
                    <a:pt x="112" y="72"/>
                  </a:lnTo>
                  <a:lnTo>
                    <a:pt x="117" y="67"/>
                  </a:lnTo>
                  <a:lnTo>
                    <a:pt x="121" y="61"/>
                  </a:lnTo>
                  <a:lnTo>
                    <a:pt x="125" y="55"/>
                  </a:lnTo>
                  <a:lnTo>
                    <a:pt x="128" y="48"/>
                  </a:lnTo>
                  <a:lnTo>
                    <a:pt x="131" y="40"/>
                  </a:lnTo>
                  <a:lnTo>
                    <a:pt x="132" y="32"/>
                  </a:lnTo>
                  <a:lnTo>
                    <a:pt x="132" y="24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8" y="12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4" y="5"/>
                  </a:lnTo>
                  <a:lnTo>
                    <a:pt x="120" y="3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7" y="12"/>
                  </a:lnTo>
                  <a:lnTo>
                    <a:pt x="118" y="20"/>
                  </a:lnTo>
                  <a:lnTo>
                    <a:pt x="118" y="30"/>
                  </a:lnTo>
                  <a:lnTo>
                    <a:pt x="117" y="40"/>
                  </a:lnTo>
                  <a:lnTo>
                    <a:pt x="114" y="52"/>
                  </a:lnTo>
                  <a:lnTo>
                    <a:pt x="108" y="65"/>
                  </a:lnTo>
                  <a:lnTo>
                    <a:pt x="107" y="66"/>
                  </a:lnTo>
                  <a:lnTo>
                    <a:pt x="106" y="67"/>
                  </a:lnTo>
                  <a:lnTo>
                    <a:pt x="105" y="67"/>
                  </a:lnTo>
                  <a:lnTo>
                    <a:pt x="103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2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3" y="73"/>
                  </a:lnTo>
                  <a:lnTo>
                    <a:pt x="69" y="73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63" name="Freeform 95"/>
            <p:cNvSpPr>
              <a:spLocks noChangeArrowheads="1"/>
            </p:cNvSpPr>
            <p:nvPr/>
          </p:nvSpPr>
          <p:spPr bwMode="auto">
            <a:xfrm>
              <a:off x="1212" y="1546"/>
              <a:ext cx="111" cy="36"/>
            </a:xfrm>
            <a:custGeom>
              <a:avLst/>
              <a:gdLst>
                <a:gd name="T0" fmla="*/ 1307 w 96"/>
                <a:gd name="T1" fmla="*/ 99 h 32"/>
                <a:gd name="T2" fmla="*/ 1 w 96"/>
                <a:gd name="T3" fmla="*/ 0 h 32"/>
                <a:gd name="T4" fmla="*/ 0 w 96"/>
                <a:gd name="T5" fmla="*/ 99 h 32"/>
                <a:gd name="T6" fmla="*/ 1280 w 96"/>
                <a:gd name="T7" fmla="*/ 261 h 32"/>
                <a:gd name="T8" fmla="*/ 1307 w 96"/>
                <a:gd name="T9" fmla="*/ 9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64" name="Freeform 96"/>
            <p:cNvSpPr>
              <a:spLocks noChangeArrowheads="1"/>
            </p:cNvSpPr>
            <p:nvPr/>
          </p:nvSpPr>
          <p:spPr bwMode="auto">
            <a:xfrm>
              <a:off x="1266" y="1559"/>
              <a:ext cx="48" cy="16"/>
            </a:xfrm>
            <a:custGeom>
              <a:avLst/>
              <a:gdLst>
                <a:gd name="T0" fmla="*/ 464 w 42"/>
                <a:gd name="T1" fmla="*/ 64 h 14"/>
                <a:gd name="T2" fmla="*/ 2 w 42"/>
                <a:gd name="T3" fmla="*/ 0 h 14"/>
                <a:gd name="T4" fmla="*/ 0 w 42"/>
                <a:gd name="T5" fmla="*/ 64 h 14"/>
                <a:gd name="T6" fmla="*/ 450 w 42"/>
                <a:gd name="T7" fmla="*/ 155 h 14"/>
                <a:gd name="T8" fmla="*/ 464 w 42"/>
                <a:gd name="T9" fmla="*/ 6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65" name="Freeform 97"/>
            <p:cNvSpPr>
              <a:spLocks noChangeArrowheads="1"/>
            </p:cNvSpPr>
            <p:nvPr/>
          </p:nvSpPr>
          <p:spPr bwMode="auto">
            <a:xfrm>
              <a:off x="1218" y="1551"/>
              <a:ext cx="32" cy="11"/>
            </a:xfrm>
            <a:custGeom>
              <a:avLst/>
              <a:gdLst>
                <a:gd name="T0" fmla="*/ 311 w 28"/>
                <a:gd name="T1" fmla="*/ 4 h 10"/>
                <a:gd name="T2" fmla="*/ 0 w 28"/>
                <a:gd name="T3" fmla="*/ 0 h 10"/>
                <a:gd name="T4" fmla="*/ 0 w 28"/>
                <a:gd name="T5" fmla="*/ 4 h 10"/>
                <a:gd name="T6" fmla="*/ 302 w 28"/>
                <a:gd name="T7" fmla="*/ 52 h 10"/>
                <a:gd name="T8" fmla="*/ 311 w 2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66" name="Freeform 98"/>
            <p:cNvSpPr>
              <a:spLocks noChangeArrowheads="1"/>
            </p:cNvSpPr>
            <p:nvPr/>
          </p:nvSpPr>
          <p:spPr bwMode="auto">
            <a:xfrm>
              <a:off x="1139" y="1561"/>
              <a:ext cx="187" cy="62"/>
            </a:xfrm>
            <a:custGeom>
              <a:avLst/>
              <a:gdLst>
                <a:gd name="T0" fmla="*/ 0 w 162"/>
                <a:gd name="T1" fmla="*/ 140 h 55"/>
                <a:gd name="T2" fmla="*/ 0 w 162"/>
                <a:gd name="T3" fmla="*/ 140 h 55"/>
                <a:gd name="T4" fmla="*/ 1 w 162"/>
                <a:gd name="T5" fmla="*/ 140 h 55"/>
                <a:gd name="T6" fmla="*/ 2 w 162"/>
                <a:gd name="T7" fmla="*/ 140 h 55"/>
                <a:gd name="T8" fmla="*/ 58 w 162"/>
                <a:gd name="T9" fmla="*/ 126 h 55"/>
                <a:gd name="T10" fmla="*/ 89 w 162"/>
                <a:gd name="T11" fmla="*/ 126 h 55"/>
                <a:gd name="T12" fmla="*/ 137 w 162"/>
                <a:gd name="T13" fmla="*/ 126 h 55"/>
                <a:gd name="T14" fmla="*/ 182 w 162"/>
                <a:gd name="T15" fmla="*/ 124 h 55"/>
                <a:gd name="T16" fmla="*/ 230 w 162"/>
                <a:gd name="T17" fmla="*/ 112 h 55"/>
                <a:gd name="T18" fmla="*/ 279 w 162"/>
                <a:gd name="T19" fmla="*/ 110 h 55"/>
                <a:gd name="T20" fmla="*/ 322 w 162"/>
                <a:gd name="T21" fmla="*/ 98 h 55"/>
                <a:gd name="T22" fmla="*/ 372 w 162"/>
                <a:gd name="T23" fmla="*/ 77 h 55"/>
                <a:gd name="T24" fmla="*/ 407 w 162"/>
                <a:gd name="T25" fmla="*/ 68 h 55"/>
                <a:gd name="T26" fmla="*/ 457 w 162"/>
                <a:gd name="T27" fmla="*/ 53 h 55"/>
                <a:gd name="T28" fmla="*/ 495 w 162"/>
                <a:gd name="T29" fmla="*/ 47 h 55"/>
                <a:gd name="T30" fmla="*/ 528 w 162"/>
                <a:gd name="T31" fmla="*/ 2 h 55"/>
                <a:gd name="T32" fmla="*/ 571 w 162"/>
                <a:gd name="T33" fmla="*/ 0 h 55"/>
                <a:gd name="T34" fmla="*/ 2141 w 162"/>
                <a:gd name="T35" fmla="*/ 254 h 55"/>
                <a:gd name="T36" fmla="*/ 2141 w 162"/>
                <a:gd name="T37" fmla="*/ 254 h 55"/>
                <a:gd name="T38" fmla="*/ 2130 w 162"/>
                <a:gd name="T39" fmla="*/ 256 h 55"/>
                <a:gd name="T40" fmla="*/ 2104 w 162"/>
                <a:gd name="T41" fmla="*/ 258 h 55"/>
                <a:gd name="T42" fmla="*/ 2074 w 162"/>
                <a:gd name="T43" fmla="*/ 286 h 55"/>
                <a:gd name="T44" fmla="*/ 2073 w 162"/>
                <a:gd name="T45" fmla="*/ 289 h 55"/>
                <a:gd name="T46" fmla="*/ 2066 w 162"/>
                <a:gd name="T47" fmla="*/ 296 h 55"/>
                <a:gd name="T48" fmla="*/ 2005 w 162"/>
                <a:gd name="T49" fmla="*/ 322 h 55"/>
                <a:gd name="T50" fmla="*/ 1989 w 162"/>
                <a:gd name="T51" fmla="*/ 334 h 55"/>
                <a:gd name="T52" fmla="*/ 1943 w 162"/>
                <a:gd name="T53" fmla="*/ 363 h 55"/>
                <a:gd name="T54" fmla="*/ 1914 w 162"/>
                <a:gd name="T55" fmla="*/ 370 h 55"/>
                <a:gd name="T56" fmla="*/ 1873 w 162"/>
                <a:gd name="T57" fmla="*/ 409 h 55"/>
                <a:gd name="T58" fmla="*/ 1797 w 162"/>
                <a:gd name="T59" fmla="*/ 417 h 55"/>
                <a:gd name="T60" fmla="*/ 1793 w 162"/>
                <a:gd name="T61" fmla="*/ 425 h 55"/>
                <a:gd name="T62" fmla="*/ 1730 w 162"/>
                <a:gd name="T63" fmla="*/ 435 h 55"/>
                <a:gd name="T64" fmla="*/ 1692 w 162"/>
                <a:gd name="T65" fmla="*/ 467 h 55"/>
                <a:gd name="T66" fmla="*/ 1661 w 162"/>
                <a:gd name="T67" fmla="*/ 471 h 55"/>
                <a:gd name="T68" fmla="*/ 0 w 162"/>
                <a:gd name="T69" fmla="*/ 14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0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1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67" name="Freeform 99"/>
            <p:cNvSpPr>
              <a:spLocks noChangeArrowheads="1"/>
            </p:cNvSpPr>
            <p:nvPr/>
          </p:nvSpPr>
          <p:spPr bwMode="auto">
            <a:xfrm>
              <a:off x="1326" y="1554"/>
              <a:ext cx="66" cy="29"/>
            </a:xfrm>
            <a:custGeom>
              <a:avLst/>
              <a:gdLst>
                <a:gd name="T0" fmla="*/ 80 w 57"/>
                <a:gd name="T1" fmla="*/ 184 h 26"/>
                <a:gd name="T2" fmla="*/ 797 w 57"/>
                <a:gd name="T3" fmla="*/ 77 h 26"/>
                <a:gd name="T4" fmla="*/ 351 w 57"/>
                <a:gd name="T5" fmla="*/ 0 h 26"/>
                <a:gd name="T6" fmla="*/ 0 w 57"/>
                <a:gd name="T7" fmla="*/ 4 h 26"/>
                <a:gd name="T8" fmla="*/ 0 w 57"/>
                <a:gd name="T9" fmla="*/ 183 h 26"/>
                <a:gd name="T10" fmla="*/ 80 w 57"/>
                <a:gd name="T11" fmla="*/ 184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68" name="Freeform 100"/>
            <p:cNvSpPr>
              <a:spLocks noChangeArrowheads="1"/>
            </p:cNvSpPr>
            <p:nvPr/>
          </p:nvSpPr>
          <p:spPr bwMode="auto">
            <a:xfrm>
              <a:off x="1152" y="1430"/>
              <a:ext cx="37" cy="139"/>
            </a:xfrm>
            <a:custGeom>
              <a:avLst/>
              <a:gdLst>
                <a:gd name="T0" fmla="*/ 443 w 32"/>
                <a:gd name="T1" fmla="*/ 3 h 123"/>
                <a:gd name="T2" fmla="*/ 443 w 32"/>
                <a:gd name="T3" fmla="*/ 3 h 123"/>
                <a:gd name="T4" fmla="*/ 435 w 32"/>
                <a:gd name="T5" fmla="*/ 3 h 123"/>
                <a:gd name="T6" fmla="*/ 435 w 32"/>
                <a:gd name="T7" fmla="*/ 3 h 123"/>
                <a:gd name="T8" fmla="*/ 393 w 32"/>
                <a:gd name="T9" fmla="*/ 2 h 123"/>
                <a:gd name="T10" fmla="*/ 376 w 32"/>
                <a:gd name="T11" fmla="*/ 2 h 123"/>
                <a:gd name="T12" fmla="*/ 353 w 32"/>
                <a:gd name="T13" fmla="*/ 2 h 123"/>
                <a:gd name="T14" fmla="*/ 331 w 32"/>
                <a:gd name="T15" fmla="*/ 0 h 123"/>
                <a:gd name="T16" fmla="*/ 299 w 32"/>
                <a:gd name="T17" fmla="*/ 0 h 123"/>
                <a:gd name="T18" fmla="*/ 281 w 32"/>
                <a:gd name="T19" fmla="*/ 0 h 123"/>
                <a:gd name="T20" fmla="*/ 247 w 32"/>
                <a:gd name="T21" fmla="*/ 0 h 123"/>
                <a:gd name="T22" fmla="*/ 190 w 32"/>
                <a:gd name="T23" fmla="*/ 0 h 123"/>
                <a:gd name="T24" fmla="*/ 164 w 32"/>
                <a:gd name="T25" fmla="*/ 0 h 123"/>
                <a:gd name="T26" fmla="*/ 142 w 32"/>
                <a:gd name="T27" fmla="*/ 2 h 123"/>
                <a:gd name="T28" fmla="*/ 80 w 32"/>
                <a:gd name="T29" fmla="*/ 3 h 123"/>
                <a:gd name="T30" fmla="*/ 60 w 32"/>
                <a:gd name="T31" fmla="*/ 42 h 123"/>
                <a:gd name="T32" fmla="*/ 0 w 32"/>
                <a:gd name="T33" fmla="*/ 53 h 123"/>
                <a:gd name="T34" fmla="*/ 0 w 32"/>
                <a:gd name="T35" fmla="*/ 1105 h 123"/>
                <a:gd name="T36" fmla="*/ 1 w 32"/>
                <a:gd name="T37" fmla="*/ 1105 h 123"/>
                <a:gd name="T38" fmla="*/ 1 w 32"/>
                <a:gd name="T39" fmla="*/ 1105 h 123"/>
                <a:gd name="T40" fmla="*/ 3 w 32"/>
                <a:gd name="T41" fmla="*/ 1105 h 123"/>
                <a:gd name="T42" fmla="*/ 60 w 32"/>
                <a:gd name="T43" fmla="*/ 1105 h 123"/>
                <a:gd name="T44" fmla="*/ 69 w 32"/>
                <a:gd name="T45" fmla="*/ 1105 h 123"/>
                <a:gd name="T46" fmla="*/ 92 w 32"/>
                <a:gd name="T47" fmla="*/ 1102 h 123"/>
                <a:gd name="T48" fmla="*/ 106 w 32"/>
                <a:gd name="T49" fmla="*/ 1102 h 123"/>
                <a:gd name="T50" fmla="*/ 157 w 32"/>
                <a:gd name="T51" fmla="*/ 1102 h 123"/>
                <a:gd name="T52" fmla="*/ 182 w 32"/>
                <a:gd name="T53" fmla="*/ 1100 h 123"/>
                <a:gd name="T54" fmla="*/ 210 w 32"/>
                <a:gd name="T55" fmla="*/ 1091 h 123"/>
                <a:gd name="T56" fmla="*/ 247 w 32"/>
                <a:gd name="T57" fmla="*/ 1091 h 123"/>
                <a:gd name="T58" fmla="*/ 286 w 32"/>
                <a:gd name="T59" fmla="*/ 1063 h 123"/>
                <a:gd name="T60" fmla="*/ 331 w 32"/>
                <a:gd name="T61" fmla="*/ 1048 h 123"/>
                <a:gd name="T62" fmla="*/ 353 w 32"/>
                <a:gd name="T63" fmla="*/ 1040 h 123"/>
                <a:gd name="T64" fmla="*/ 393 w 32"/>
                <a:gd name="T65" fmla="*/ 1025 h 123"/>
                <a:gd name="T66" fmla="*/ 443 w 32"/>
                <a:gd name="T67" fmla="*/ 994 h 123"/>
                <a:gd name="T68" fmla="*/ 443 w 32"/>
                <a:gd name="T69" fmla="*/ 3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3"/>
                <a:gd name="T107" fmla="*/ 32 w 32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3">
                  <a:moveTo>
                    <a:pt x="32" y="3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5" y="123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11" y="122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9" y="114"/>
                  </a:lnTo>
                  <a:lnTo>
                    <a:pt x="32" y="111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69" name="Freeform 101"/>
            <p:cNvSpPr>
              <a:spLocks noChangeArrowheads="1"/>
            </p:cNvSpPr>
            <p:nvPr/>
          </p:nvSpPr>
          <p:spPr bwMode="auto">
            <a:xfrm>
              <a:off x="1153" y="1433"/>
              <a:ext cx="31" cy="117"/>
            </a:xfrm>
            <a:custGeom>
              <a:avLst/>
              <a:gdLst>
                <a:gd name="T0" fmla="*/ 326 w 27"/>
                <a:gd name="T1" fmla="*/ 2 h 104"/>
                <a:gd name="T2" fmla="*/ 326 w 27"/>
                <a:gd name="T3" fmla="*/ 2 h 104"/>
                <a:gd name="T4" fmla="*/ 313 w 27"/>
                <a:gd name="T5" fmla="*/ 2 h 104"/>
                <a:gd name="T6" fmla="*/ 313 w 27"/>
                <a:gd name="T7" fmla="*/ 1 h 104"/>
                <a:gd name="T8" fmla="*/ 309 w 27"/>
                <a:gd name="T9" fmla="*/ 1 h 104"/>
                <a:gd name="T10" fmla="*/ 286 w 27"/>
                <a:gd name="T11" fmla="*/ 1 h 104"/>
                <a:gd name="T12" fmla="*/ 273 w 27"/>
                <a:gd name="T13" fmla="*/ 0 h 104"/>
                <a:gd name="T14" fmla="*/ 238 w 27"/>
                <a:gd name="T15" fmla="*/ 0 h 104"/>
                <a:gd name="T16" fmla="*/ 234 w 27"/>
                <a:gd name="T17" fmla="*/ 0 h 104"/>
                <a:gd name="T18" fmla="*/ 207 w 27"/>
                <a:gd name="T19" fmla="*/ 0 h 104"/>
                <a:gd name="T20" fmla="*/ 165 w 27"/>
                <a:gd name="T21" fmla="*/ 0 h 104"/>
                <a:gd name="T22" fmla="*/ 144 w 27"/>
                <a:gd name="T23" fmla="*/ 0 h 104"/>
                <a:gd name="T24" fmla="*/ 119 w 27"/>
                <a:gd name="T25" fmla="*/ 0 h 104"/>
                <a:gd name="T26" fmla="*/ 104 w 27"/>
                <a:gd name="T27" fmla="*/ 1 h 104"/>
                <a:gd name="T28" fmla="*/ 60 w 27"/>
                <a:gd name="T29" fmla="*/ 2 h 104"/>
                <a:gd name="T30" fmla="*/ 3 w 27"/>
                <a:gd name="T31" fmla="*/ 3 h 104"/>
                <a:gd name="T32" fmla="*/ 0 w 27"/>
                <a:gd name="T33" fmla="*/ 42 h 104"/>
                <a:gd name="T34" fmla="*/ 0 w 27"/>
                <a:gd name="T35" fmla="*/ 879 h 104"/>
                <a:gd name="T36" fmla="*/ 0 w 27"/>
                <a:gd name="T37" fmla="*/ 879 h 104"/>
                <a:gd name="T38" fmla="*/ 2 w 27"/>
                <a:gd name="T39" fmla="*/ 879 h 104"/>
                <a:gd name="T40" fmla="*/ 2 w 27"/>
                <a:gd name="T41" fmla="*/ 849 h 104"/>
                <a:gd name="T42" fmla="*/ 3 w 27"/>
                <a:gd name="T43" fmla="*/ 849 h 104"/>
                <a:gd name="T44" fmla="*/ 52 w 27"/>
                <a:gd name="T45" fmla="*/ 849 h 104"/>
                <a:gd name="T46" fmla="*/ 69 w 27"/>
                <a:gd name="T47" fmla="*/ 849 h 104"/>
                <a:gd name="T48" fmla="*/ 79 w 27"/>
                <a:gd name="T49" fmla="*/ 849 h 104"/>
                <a:gd name="T50" fmla="*/ 119 w 27"/>
                <a:gd name="T51" fmla="*/ 846 h 104"/>
                <a:gd name="T52" fmla="*/ 137 w 27"/>
                <a:gd name="T53" fmla="*/ 846 h 104"/>
                <a:gd name="T54" fmla="*/ 157 w 27"/>
                <a:gd name="T55" fmla="*/ 840 h 104"/>
                <a:gd name="T56" fmla="*/ 189 w 27"/>
                <a:gd name="T57" fmla="*/ 824 h 104"/>
                <a:gd name="T58" fmla="*/ 217 w 27"/>
                <a:gd name="T59" fmla="*/ 824 h 104"/>
                <a:gd name="T60" fmla="*/ 238 w 27"/>
                <a:gd name="T61" fmla="*/ 812 h 104"/>
                <a:gd name="T62" fmla="*/ 273 w 27"/>
                <a:gd name="T63" fmla="*/ 798 h 104"/>
                <a:gd name="T64" fmla="*/ 309 w 27"/>
                <a:gd name="T65" fmla="*/ 783 h 104"/>
                <a:gd name="T66" fmla="*/ 326 w 27"/>
                <a:gd name="T67" fmla="*/ 782 h 104"/>
                <a:gd name="T68" fmla="*/ 326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6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0" name="Freeform 102"/>
            <p:cNvSpPr>
              <a:spLocks noChangeArrowheads="1"/>
            </p:cNvSpPr>
            <p:nvPr/>
          </p:nvSpPr>
          <p:spPr bwMode="auto">
            <a:xfrm>
              <a:off x="1155" y="1434"/>
              <a:ext cx="25" cy="95"/>
            </a:xfrm>
            <a:custGeom>
              <a:avLst/>
              <a:gdLst>
                <a:gd name="T0" fmla="*/ 217 w 22"/>
                <a:gd name="T1" fmla="*/ 1 h 84"/>
                <a:gd name="T2" fmla="*/ 217 w 22"/>
                <a:gd name="T3" fmla="*/ 1 h 84"/>
                <a:gd name="T4" fmla="*/ 208 w 22"/>
                <a:gd name="T5" fmla="*/ 1 h 84"/>
                <a:gd name="T6" fmla="*/ 208 w 22"/>
                <a:gd name="T7" fmla="*/ 1 h 84"/>
                <a:gd name="T8" fmla="*/ 191 w 22"/>
                <a:gd name="T9" fmla="*/ 1 h 84"/>
                <a:gd name="T10" fmla="*/ 181 w 22"/>
                <a:gd name="T11" fmla="*/ 0 h 84"/>
                <a:gd name="T12" fmla="*/ 168 w 22"/>
                <a:gd name="T13" fmla="*/ 0 h 84"/>
                <a:gd name="T14" fmla="*/ 159 w 22"/>
                <a:gd name="T15" fmla="*/ 0 h 84"/>
                <a:gd name="T16" fmla="*/ 148 w 22"/>
                <a:gd name="T17" fmla="*/ 0 h 84"/>
                <a:gd name="T18" fmla="*/ 140 w 22"/>
                <a:gd name="T19" fmla="*/ 0 h 84"/>
                <a:gd name="T20" fmla="*/ 108 w 22"/>
                <a:gd name="T21" fmla="*/ 0 h 84"/>
                <a:gd name="T22" fmla="*/ 84 w 22"/>
                <a:gd name="T23" fmla="*/ 0 h 84"/>
                <a:gd name="T24" fmla="*/ 74 w 22"/>
                <a:gd name="T25" fmla="*/ 0 h 84"/>
                <a:gd name="T26" fmla="*/ 50 w 22"/>
                <a:gd name="T27" fmla="*/ 0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763 h 84"/>
                <a:gd name="T36" fmla="*/ 0 w 22"/>
                <a:gd name="T37" fmla="*/ 763 h 84"/>
                <a:gd name="T38" fmla="*/ 0 w 22"/>
                <a:gd name="T39" fmla="*/ 763 h 84"/>
                <a:gd name="T40" fmla="*/ 1 w 22"/>
                <a:gd name="T41" fmla="*/ 763 h 84"/>
                <a:gd name="T42" fmla="*/ 2 w 22"/>
                <a:gd name="T43" fmla="*/ 763 h 84"/>
                <a:gd name="T44" fmla="*/ 3 w 22"/>
                <a:gd name="T45" fmla="*/ 763 h 84"/>
                <a:gd name="T46" fmla="*/ 44 w 22"/>
                <a:gd name="T47" fmla="*/ 762 h 84"/>
                <a:gd name="T48" fmla="*/ 50 w 22"/>
                <a:gd name="T49" fmla="*/ 762 h 84"/>
                <a:gd name="T50" fmla="*/ 65 w 22"/>
                <a:gd name="T51" fmla="*/ 762 h 84"/>
                <a:gd name="T52" fmla="*/ 84 w 22"/>
                <a:gd name="T53" fmla="*/ 740 h 84"/>
                <a:gd name="T54" fmla="*/ 95 w 22"/>
                <a:gd name="T55" fmla="*/ 740 h 84"/>
                <a:gd name="T56" fmla="*/ 123 w 22"/>
                <a:gd name="T57" fmla="*/ 732 h 84"/>
                <a:gd name="T58" fmla="*/ 140 w 22"/>
                <a:gd name="T59" fmla="*/ 732 h 84"/>
                <a:gd name="T60" fmla="*/ 159 w 22"/>
                <a:gd name="T61" fmla="*/ 722 h 84"/>
                <a:gd name="T62" fmla="*/ 181 w 22"/>
                <a:gd name="T63" fmla="*/ 716 h 84"/>
                <a:gd name="T64" fmla="*/ 191 w 22"/>
                <a:gd name="T65" fmla="*/ 707 h 84"/>
                <a:gd name="T66" fmla="*/ 217 w 22"/>
                <a:gd name="T67" fmla="*/ 690 h 84"/>
                <a:gd name="T68" fmla="*/ 217 w 22"/>
                <a:gd name="T69" fmla="*/ 1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1"/>
                  </a:lnTo>
                  <a:lnTo>
                    <a:pt x="10" y="81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1" name="Freeform 103"/>
            <p:cNvSpPr>
              <a:spLocks noChangeArrowheads="1"/>
            </p:cNvSpPr>
            <p:nvPr/>
          </p:nvSpPr>
          <p:spPr bwMode="auto">
            <a:xfrm>
              <a:off x="1156" y="1434"/>
              <a:ext cx="20" cy="73"/>
            </a:xfrm>
            <a:custGeom>
              <a:avLst/>
              <a:gdLst>
                <a:gd name="T0" fmla="*/ 324 w 17"/>
                <a:gd name="T1" fmla="*/ 2 h 65"/>
                <a:gd name="T2" fmla="*/ 324 w 17"/>
                <a:gd name="T3" fmla="*/ 2 h 65"/>
                <a:gd name="T4" fmla="*/ 295 w 17"/>
                <a:gd name="T5" fmla="*/ 1 h 65"/>
                <a:gd name="T6" fmla="*/ 251 w 17"/>
                <a:gd name="T7" fmla="*/ 1 h 65"/>
                <a:gd name="T8" fmla="*/ 202 w 17"/>
                <a:gd name="T9" fmla="*/ 1 h 65"/>
                <a:gd name="T10" fmla="*/ 172 w 17"/>
                <a:gd name="T11" fmla="*/ 0 h 65"/>
                <a:gd name="T12" fmla="*/ 105 w 17"/>
                <a:gd name="T13" fmla="*/ 1 h 65"/>
                <a:gd name="T14" fmla="*/ 2 w 17"/>
                <a:gd name="T15" fmla="*/ 2 h 65"/>
                <a:gd name="T16" fmla="*/ 0 w 17"/>
                <a:gd name="T17" fmla="*/ 3 h 65"/>
                <a:gd name="T18" fmla="*/ 0 w 17"/>
                <a:gd name="T19" fmla="*/ 522 h 65"/>
                <a:gd name="T20" fmla="*/ 0 w 17"/>
                <a:gd name="T21" fmla="*/ 522 h 65"/>
                <a:gd name="T22" fmla="*/ 1 w 17"/>
                <a:gd name="T23" fmla="*/ 522 h 65"/>
                <a:gd name="T24" fmla="*/ 65 w 17"/>
                <a:gd name="T25" fmla="*/ 522 h 65"/>
                <a:gd name="T26" fmla="*/ 105 w 17"/>
                <a:gd name="T27" fmla="*/ 520 h 65"/>
                <a:gd name="T28" fmla="*/ 146 w 17"/>
                <a:gd name="T29" fmla="*/ 520 h 65"/>
                <a:gd name="T30" fmla="*/ 202 w 17"/>
                <a:gd name="T31" fmla="*/ 514 h 65"/>
                <a:gd name="T32" fmla="*/ 251 w 17"/>
                <a:gd name="T33" fmla="*/ 477 h 65"/>
                <a:gd name="T34" fmla="*/ 324 w 17"/>
                <a:gd name="T35" fmla="*/ 465 h 65"/>
                <a:gd name="T36" fmla="*/ 324 w 1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0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2" name="Freeform 104"/>
            <p:cNvSpPr>
              <a:spLocks noChangeArrowheads="1"/>
            </p:cNvSpPr>
            <p:nvPr/>
          </p:nvSpPr>
          <p:spPr bwMode="auto">
            <a:xfrm>
              <a:off x="1156" y="1435"/>
              <a:ext cx="16" cy="53"/>
            </a:xfrm>
            <a:custGeom>
              <a:avLst/>
              <a:gdLst>
                <a:gd name="T0" fmla="*/ 155 w 14"/>
                <a:gd name="T1" fmla="*/ 1 h 47"/>
                <a:gd name="T2" fmla="*/ 155 w 14"/>
                <a:gd name="T3" fmla="*/ 1 h 47"/>
                <a:gd name="T4" fmla="*/ 143 w 14"/>
                <a:gd name="T5" fmla="*/ 1 h 47"/>
                <a:gd name="T6" fmla="*/ 125 w 14"/>
                <a:gd name="T7" fmla="*/ 1 h 47"/>
                <a:gd name="T8" fmla="*/ 95 w 14"/>
                <a:gd name="T9" fmla="*/ 0 h 47"/>
                <a:gd name="T10" fmla="*/ 83 w 14"/>
                <a:gd name="T11" fmla="*/ 0 h 47"/>
                <a:gd name="T12" fmla="*/ 64 w 14"/>
                <a:gd name="T13" fmla="*/ 1 h 47"/>
                <a:gd name="T14" fmla="*/ 2 w 14"/>
                <a:gd name="T15" fmla="*/ 1 h 47"/>
                <a:gd name="T16" fmla="*/ 0 w 14"/>
                <a:gd name="T17" fmla="*/ 3 h 47"/>
                <a:gd name="T18" fmla="*/ 0 w 14"/>
                <a:gd name="T19" fmla="*/ 416 h 47"/>
                <a:gd name="T20" fmla="*/ 1 w 14"/>
                <a:gd name="T21" fmla="*/ 416 h 47"/>
                <a:gd name="T22" fmla="*/ 1 w 14"/>
                <a:gd name="T23" fmla="*/ 389 h 47"/>
                <a:gd name="T24" fmla="*/ 3 w 14"/>
                <a:gd name="T25" fmla="*/ 389 h 47"/>
                <a:gd name="T26" fmla="*/ 49 w 14"/>
                <a:gd name="T27" fmla="*/ 389 h 47"/>
                <a:gd name="T28" fmla="*/ 73 w 14"/>
                <a:gd name="T29" fmla="*/ 381 h 47"/>
                <a:gd name="T30" fmla="*/ 95 w 14"/>
                <a:gd name="T31" fmla="*/ 381 h 47"/>
                <a:gd name="T32" fmla="*/ 125 w 14"/>
                <a:gd name="T33" fmla="*/ 370 h 47"/>
                <a:gd name="T34" fmla="*/ 155 w 14"/>
                <a:gd name="T35" fmla="*/ 366 h 47"/>
                <a:gd name="T36" fmla="*/ 155 w 14"/>
                <a:gd name="T37" fmla="*/ 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3" name="Freeform 105"/>
            <p:cNvSpPr>
              <a:spLocks noChangeArrowheads="1"/>
            </p:cNvSpPr>
            <p:nvPr/>
          </p:nvSpPr>
          <p:spPr bwMode="auto">
            <a:xfrm>
              <a:off x="1157" y="1436"/>
              <a:ext cx="10" cy="30"/>
            </a:xfrm>
            <a:custGeom>
              <a:avLst/>
              <a:gdLst>
                <a:gd name="T0" fmla="*/ 57 w 9"/>
                <a:gd name="T1" fmla="*/ 1 h 27"/>
                <a:gd name="T2" fmla="*/ 57 w 9"/>
                <a:gd name="T3" fmla="*/ 1 h 27"/>
                <a:gd name="T4" fmla="*/ 51 w 9"/>
                <a:gd name="T5" fmla="*/ 1 h 27"/>
                <a:gd name="T6" fmla="*/ 46 w 9"/>
                <a:gd name="T7" fmla="*/ 1 h 27"/>
                <a:gd name="T8" fmla="*/ 41 w 9"/>
                <a:gd name="T9" fmla="*/ 0 h 27"/>
                <a:gd name="T10" fmla="*/ 37 w 9"/>
                <a:gd name="T11" fmla="*/ 0 h 27"/>
                <a:gd name="T12" fmla="*/ 3 w 9"/>
                <a:gd name="T13" fmla="*/ 0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182 h 27"/>
                <a:gd name="T20" fmla="*/ 0 w 9"/>
                <a:gd name="T21" fmla="*/ 182 h 27"/>
                <a:gd name="T22" fmla="*/ 1 w 9"/>
                <a:gd name="T23" fmla="*/ 182 h 27"/>
                <a:gd name="T24" fmla="*/ 2 w 9"/>
                <a:gd name="T25" fmla="*/ 182 h 27"/>
                <a:gd name="T26" fmla="*/ 3 w 9"/>
                <a:gd name="T27" fmla="*/ 182 h 27"/>
                <a:gd name="T28" fmla="*/ 37 w 9"/>
                <a:gd name="T29" fmla="*/ 170 h 27"/>
                <a:gd name="T30" fmla="*/ 41 w 9"/>
                <a:gd name="T31" fmla="*/ 170 h 27"/>
                <a:gd name="T32" fmla="*/ 51 w 9"/>
                <a:gd name="T33" fmla="*/ 166 h 27"/>
                <a:gd name="T34" fmla="*/ 57 w 9"/>
                <a:gd name="T35" fmla="*/ 153 h 27"/>
                <a:gd name="T36" fmla="*/ 57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4" name="Freeform 106"/>
            <p:cNvSpPr>
              <a:spLocks noChangeArrowheads="1"/>
            </p:cNvSpPr>
            <p:nvPr/>
          </p:nvSpPr>
          <p:spPr bwMode="auto">
            <a:xfrm>
              <a:off x="1286" y="1523"/>
              <a:ext cx="16" cy="15"/>
            </a:xfrm>
            <a:custGeom>
              <a:avLst/>
              <a:gdLst>
                <a:gd name="T0" fmla="*/ 73 w 14"/>
                <a:gd name="T1" fmla="*/ 172 h 13"/>
                <a:gd name="T2" fmla="*/ 83 w 14"/>
                <a:gd name="T3" fmla="*/ 172 h 13"/>
                <a:gd name="T4" fmla="*/ 95 w 14"/>
                <a:gd name="T5" fmla="*/ 172 h 13"/>
                <a:gd name="T6" fmla="*/ 109 w 14"/>
                <a:gd name="T7" fmla="*/ 158 h 13"/>
                <a:gd name="T8" fmla="*/ 125 w 14"/>
                <a:gd name="T9" fmla="*/ 149 h 13"/>
                <a:gd name="T10" fmla="*/ 143 w 14"/>
                <a:gd name="T11" fmla="*/ 149 h 13"/>
                <a:gd name="T12" fmla="*/ 143 w 14"/>
                <a:gd name="T13" fmla="*/ 119 h 13"/>
                <a:gd name="T14" fmla="*/ 155 w 14"/>
                <a:gd name="T15" fmla="*/ 89 h 13"/>
                <a:gd name="T16" fmla="*/ 155 w 14"/>
                <a:gd name="T17" fmla="*/ 77 h 13"/>
                <a:gd name="T18" fmla="*/ 155 w 14"/>
                <a:gd name="T19" fmla="*/ 67 h 13"/>
                <a:gd name="T20" fmla="*/ 143 w 14"/>
                <a:gd name="T21" fmla="*/ 58 h 13"/>
                <a:gd name="T22" fmla="*/ 143 w 14"/>
                <a:gd name="T23" fmla="*/ 2 h 13"/>
                <a:gd name="T24" fmla="*/ 125 w 14"/>
                <a:gd name="T25" fmla="*/ 1 h 13"/>
                <a:gd name="T26" fmla="*/ 109 w 14"/>
                <a:gd name="T27" fmla="*/ 0 h 13"/>
                <a:gd name="T28" fmla="*/ 95 w 14"/>
                <a:gd name="T29" fmla="*/ 0 h 13"/>
                <a:gd name="T30" fmla="*/ 83 w 14"/>
                <a:gd name="T31" fmla="*/ 0 h 13"/>
                <a:gd name="T32" fmla="*/ 73 w 14"/>
                <a:gd name="T33" fmla="*/ 0 h 13"/>
                <a:gd name="T34" fmla="*/ 64 w 14"/>
                <a:gd name="T35" fmla="*/ 0 h 13"/>
                <a:gd name="T36" fmla="*/ 49 w 14"/>
                <a:gd name="T37" fmla="*/ 0 h 13"/>
                <a:gd name="T38" fmla="*/ 3 w 14"/>
                <a:gd name="T39" fmla="*/ 0 h 13"/>
                <a:gd name="T40" fmla="*/ 2 w 14"/>
                <a:gd name="T41" fmla="*/ 1 h 13"/>
                <a:gd name="T42" fmla="*/ 1 w 14"/>
                <a:gd name="T43" fmla="*/ 2 h 13"/>
                <a:gd name="T44" fmla="*/ 1 w 14"/>
                <a:gd name="T45" fmla="*/ 58 h 13"/>
                <a:gd name="T46" fmla="*/ 0 w 14"/>
                <a:gd name="T47" fmla="*/ 67 h 13"/>
                <a:gd name="T48" fmla="*/ 0 w 14"/>
                <a:gd name="T49" fmla="*/ 77 h 13"/>
                <a:gd name="T50" fmla="*/ 0 w 14"/>
                <a:gd name="T51" fmla="*/ 89 h 13"/>
                <a:gd name="T52" fmla="*/ 1 w 14"/>
                <a:gd name="T53" fmla="*/ 119 h 13"/>
                <a:gd name="T54" fmla="*/ 1 w 14"/>
                <a:gd name="T55" fmla="*/ 149 h 13"/>
                <a:gd name="T56" fmla="*/ 2 w 14"/>
                <a:gd name="T57" fmla="*/ 149 h 13"/>
                <a:gd name="T58" fmla="*/ 3 w 14"/>
                <a:gd name="T59" fmla="*/ 158 h 13"/>
                <a:gd name="T60" fmla="*/ 49 w 14"/>
                <a:gd name="T61" fmla="*/ 172 h 13"/>
                <a:gd name="T62" fmla="*/ 64 w 14"/>
                <a:gd name="T63" fmla="*/ 172 h 13"/>
                <a:gd name="T64" fmla="*/ 73 w 14"/>
                <a:gd name="T65" fmla="*/ 172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5" name="Freeform 107"/>
            <p:cNvSpPr>
              <a:spLocks noChangeArrowheads="1"/>
            </p:cNvSpPr>
            <p:nvPr/>
          </p:nvSpPr>
          <p:spPr bwMode="auto">
            <a:xfrm>
              <a:off x="1238" y="1523"/>
              <a:ext cx="8" cy="8"/>
            </a:xfrm>
            <a:custGeom>
              <a:avLst/>
              <a:gdLst>
                <a:gd name="T0" fmla="*/ 3 w 7"/>
                <a:gd name="T1" fmla="*/ 73 h 7"/>
                <a:gd name="T2" fmla="*/ 56 w 7"/>
                <a:gd name="T3" fmla="*/ 64 h 7"/>
                <a:gd name="T4" fmla="*/ 64 w 7"/>
                <a:gd name="T5" fmla="*/ 64 h 7"/>
                <a:gd name="T6" fmla="*/ 64 w 7"/>
                <a:gd name="T7" fmla="*/ 56 h 7"/>
                <a:gd name="T8" fmla="*/ 73 w 7"/>
                <a:gd name="T9" fmla="*/ 49 h 7"/>
                <a:gd name="T10" fmla="*/ 64 w 7"/>
                <a:gd name="T11" fmla="*/ 1 h 7"/>
                <a:gd name="T12" fmla="*/ 64 w 7"/>
                <a:gd name="T13" fmla="*/ 1 h 7"/>
                <a:gd name="T14" fmla="*/ 56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1 h 7"/>
                <a:gd name="T24" fmla="*/ 0 w 7"/>
                <a:gd name="T25" fmla="*/ 49 h 7"/>
                <a:gd name="T26" fmla="*/ 0 w 7"/>
                <a:gd name="T27" fmla="*/ 56 h 7"/>
                <a:gd name="T28" fmla="*/ 1 w 7"/>
                <a:gd name="T29" fmla="*/ 64 h 7"/>
                <a:gd name="T30" fmla="*/ 2 w 7"/>
                <a:gd name="T31" fmla="*/ 64 h 7"/>
                <a:gd name="T32" fmla="*/ 3 w 7"/>
                <a:gd name="T33" fmla="*/ 73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6" name="Freeform 108"/>
            <p:cNvSpPr>
              <a:spLocks noChangeArrowheads="1"/>
            </p:cNvSpPr>
            <p:nvPr/>
          </p:nvSpPr>
          <p:spPr bwMode="auto">
            <a:xfrm>
              <a:off x="1252" y="1523"/>
              <a:ext cx="6" cy="8"/>
            </a:xfrm>
            <a:custGeom>
              <a:avLst/>
              <a:gdLst>
                <a:gd name="T0" fmla="*/ 86 w 5"/>
                <a:gd name="T1" fmla="*/ 73 h 7"/>
                <a:gd name="T2" fmla="*/ 103 w 5"/>
                <a:gd name="T3" fmla="*/ 73 h 7"/>
                <a:gd name="T4" fmla="*/ 124 w 5"/>
                <a:gd name="T5" fmla="*/ 64 h 7"/>
                <a:gd name="T6" fmla="*/ 124 w 5"/>
                <a:gd name="T7" fmla="*/ 56 h 7"/>
                <a:gd name="T8" fmla="*/ 124 w 5"/>
                <a:gd name="T9" fmla="*/ 49 h 7"/>
                <a:gd name="T10" fmla="*/ 124 w 5"/>
                <a:gd name="T11" fmla="*/ 2 h 7"/>
                <a:gd name="T12" fmla="*/ 124 w 5"/>
                <a:gd name="T13" fmla="*/ 1 h 7"/>
                <a:gd name="T14" fmla="*/ 103 w 5"/>
                <a:gd name="T15" fmla="*/ 0 h 7"/>
                <a:gd name="T16" fmla="*/ 86 w 5"/>
                <a:gd name="T17" fmla="*/ 0 h 7"/>
                <a:gd name="T18" fmla="*/ 2 w 5"/>
                <a:gd name="T19" fmla="*/ 0 h 7"/>
                <a:gd name="T20" fmla="*/ 1 w 5"/>
                <a:gd name="T21" fmla="*/ 1 h 7"/>
                <a:gd name="T22" fmla="*/ 0 w 5"/>
                <a:gd name="T23" fmla="*/ 2 h 7"/>
                <a:gd name="T24" fmla="*/ 0 w 5"/>
                <a:gd name="T25" fmla="*/ 49 h 7"/>
                <a:gd name="T26" fmla="*/ 0 w 5"/>
                <a:gd name="T27" fmla="*/ 56 h 7"/>
                <a:gd name="T28" fmla="*/ 1 w 5"/>
                <a:gd name="T29" fmla="*/ 64 h 7"/>
                <a:gd name="T30" fmla="*/ 2 w 5"/>
                <a:gd name="T31" fmla="*/ 73 h 7"/>
                <a:gd name="T32" fmla="*/ 86 w 5"/>
                <a:gd name="T33" fmla="*/ 73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7" name="Freeform 109"/>
            <p:cNvSpPr>
              <a:spLocks noChangeArrowheads="1"/>
            </p:cNvSpPr>
            <p:nvPr/>
          </p:nvSpPr>
          <p:spPr bwMode="auto">
            <a:xfrm>
              <a:off x="1199" y="1419"/>
              <a:ext cx="22" cy="104"/>
            </a:xfrm>
            <a:custGeom>
              <a:avLst/>
              <a:gdLst>
                <a:gd name="T0" fmla="*/ 80 w 19"/>
                <a:gd name="T1" fmla="*/ 1 h 92"/>
                <a:gd name="T2" fmla="*/ 80 w 19"/>
                <a:gd name="T3" fmla="*/ 3 h 92"/>
                <a:gd name="T4" fmla="*/ 60 w 19"/>
                <a:gd name="T5" fmla="*/ 68 h 92"/>
                <a:gd name="T6" fmla="*/ 2 w 19"/>
                <a:gd name="T7" fmla="*/ 141 h 92"/>
                <a:gd name="T8" fmla="*/ 1 w 19"/>
                <a:gd name="T9" fmla="*/ 258 h 92"/>
                <a:gd name="T10" fmla="*/ 0 w 19"/>
                <a:gd name="T11" fmla="*/ 373 h 92"/>
                <a:gd name="T12" fmla="*/ 0 w 19"/>
                <a:gd name="T13" fmla="*/ 501 h 92"/>
                <a:gd name="T14" fmla="*/ 1 w 19"/>
                <a:gd name="T15" fmla="*/ 673 h 92"/>
                <a:gd name="T16" fmla="*/ 69 w 19"/>
                <a:gd name="T17" fmla="*/ 834 h 92"/>
                <a:gd name="T18" fmla="*/ 262 w 19"/>
                <a:gd name="T19" fmla="*/ 826 h 92"/>
                <a:gd name="T20" fmla="*/ 249 w 19"/>
                <a:gd name="T21" fmla="*/ 815 h 92"/>
                <a:gd name="T22" fmla="*/ 226 w 19"/>
                <a:gd name="T23" fmla="*/ 723 h 92"/>
                <a:gd name="T24" fmla="*/ 213 w 19"/>
                <a:gd name="T25" fmla="*/ 638 h 92"/>
                <a:gd name="T26" fmla="*/ 195 w 19"/>
                <a:gd name="T27" fmla="*/ 501 h 92"/>
                <a:gd name="T28" fmla="*/ 184 w 19"/>
                <a:gd name="T29" fmla="*/ 374 h 92"/>
                <a:gd name="T30" fmla="*/ 184 w 19"/>
                <a:gd name="T31" fmla="*/ 255 h 92"/>
                <a:gd name="T32" fmla="*/ 213 w 19"/>
                <a:gd name="T33" fmla="*/ 123 h 92"/>
                <a:gd name="T34" fmla="*/ 262 w 19"/>
                <a:gd name="T35" fmla="*/ 1 h 92"/>
                <a:gd name="T36" fmla="*/ 262 w 19"/>
                <a:gd name="T37" fmla="*/ 0 h 92"/>
                <a:gd name="T38" fmla="*/ 262 w 19"/>
                <a:gd name="T39" fmla="*/ 0 h 92"/>
                <a:gd name="T40" fmla="*/ 262 w 19"/>
                <a:gd name="T41" fmla="*/ 0 h 92"/>
                <a:gd name="T42" fmla="*/ 249 w 19"/>
                <a:gd name="T43" fmla="*/ 0 h 92"/>
                <a:gd name="T44" fmla="*/ 226 w 19"/>
                <a:gd name="T45" fmla="*/ 0 h 92"/>
                <a:gd name="T46" fmla="*/ 195 w 19"/>
                <a:gd name="T47" fmla="*/ 0 h 92"/>
                <a:gd name="T48" fmla="*/ 159 w 19"/>
                <a:gd name="T49" fmla="*/ 0 h 92"/>
                <a:gd name="T50" fmla="*/ 80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0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8" name="Freeform 110"/>
            <p:cNvSpPr>
              <a:spLocks noChangeArrowheads="1"/>
            </p:cNvSpPr>
            <p:nvPr/>
          </p:nvSpPr>
          <p:spPr bwMode="auto">
            <a:xfrm>
              <a:off x="1313" y="1406"/>
              <a:ext cx="31" cy="116"/>
            </a:xfrm>
            <a:custGeom>
              <a:avLst/>
              <a:gdLst>
                <a:gd name="T0" fmla="*/ 326 w 27"/>
                <a:gd name="T1" fmla="*/ 0 h 103"/>
                <a:gd name="T2" fmla="*/ 313 w 27"/>
                <a:gd name="T3" fmla="*/ 1 h 103"/>
                <a:gd name="T4" fmla="*/ 309 w 27"/>
                <a:gd name="T5" fmla="*/ 42 h 103"/>
                <a:gd name="T6" fmla="*/ 269 w 27"/>
                <a:gd name="T7" fmla="*/ 77 h 103"/>
                <a:gd name="T8" fmla="*/ 238 w 27"/>
                <a:gd name="T9" fmla="*/ 158 h 103"/>
                <a:gd name="T10" fmla="*/ 217 w 27"/>
                <a:gd name="T11" fmla="*/ 271 h 103"/>
                <a:gd name="T12" fmla="*/ 189 w 27"/>
                <a:gd name="T13" fmla="*/ 418 h 103"/>
                <a:gd name="T14" fmla="*/ 217 w 27"/>
                <a:gd name="T15" fmla="*/ 621 h 103"/>
                <a:gd name="T16" fmla="*/ 238 w 27"/>
                <a:gd name="T17" fmla="*/ 882 h 103"/>
                <a:gd name="T18" fmla="*/ 60 w 27"/>
                <a:gd name="T19" fmla="*/ 882 h 103"/>
                <a:gd name="T20" fmla="*/ 60 w 27"/>
                <a:gd name="T21" fmla="*/ 856 h 103"/>
                <a:gd name="T22" fmla="*/ 52 w 27"/>
                <a:gd name="T23" fmla="*/ 766 h 103"/>
                <a:gd name="T24" fmla="*/ 2 w 27"/>
                <a:gd name="T25" fmla="*/ 675 h 103"/>
                <a:gd name="T26" fmla="*/ 1 w 27"/>
                <a:gd name="T27" fmla="*/ 536 h 103"/>
                <a:gd name="T28" fmla="*/ 0 w 27"/>
                <a:gd name="T29" fmla="*/ 408 h 103"/>
                <a:gd name="T30" fmla="*/ 1 w 27"/>
                <a:gd name="T31" fmla="*/ 260 h 103"/>
                <a:gd name="T32" fmla="*/ 52 w 27"/>
                <a:gd name="T33" fmla="*/ 124 h 103"/>
                <a:gd name="T34" fmla="*/ 104 w 27"/>
                <a:gd name="T35" fmla="*/ 0 h 103"/>
                <a:gd name="T36" fmla="*/ 326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9" name="Freeform 111"/>
            <p:cNvSpPr>
              <a:spLocks noChangeArrowheads="1"/>
            </p:cNvSpPr>
            <p:nvPr/>
          </p:nvSpPr>
          <p:spPr bwMode="auto">
            <a:xfrm>
              <a:off x="1199" y="1425"/>
              <a:ext cx="21" cy="90"/>
            </a:xfrm>
            <a:custGeom>
              <a:avLst/>
              <a:gdLst>
                <a:gd name="T0" fmla="*/ 92 w 18"/>
                <a:gd name="T1" fmla="*/ 2 h 80"/>
                <a:gd name="T2" fmla="*/ 92 w 18"/>
                <a:gd name="T3" fmla="*/ 3 h 80"/>
                <a:gd name="T4" fmla="*/ 77 w 18"/>
                <a:gd name="T5" fmla="*/ 61 h 80"/>
                <a:gd name="T6" fmla="*/ 2 w 18"/>
                <a:gd name="T7" fmla="*/ 125 h 80"/>
                <a:gd name="T8" fmla="*/ 1 w 18"/>
                <a:gd name="T9" fmla="*/ 201 h 80"/>
                <a:gd name="T10" fmla="*/ 0 w 18"/>
                <a:gd name="T11" fmla="*/ 297 h 80"/>
                <a:gd name="T12" fmla="*/ 1 w 18"/>
                <a:gd name="T13" fmla="*/ 417 h 80"/>
                <a:gd name="T14" fmla="*/ 2 w 18"/>
                <a:gd name="T15" fmla="*/ 531 h 80"/>
                <a:gd name="T16" fmla="*/ 77 w 18"/>
                <a:gd name="T17" fmla="*/ 668 h 80"/>
                <a:gd name="T18" fmla="*/ 261 w 18"/>
                <a:gd name="T19" fmla="*/ 668 h 80"/>
                <a:gd name="T20" fmla="*/ 261 w 18"/>
                <a:gd name="T21" fmla="*/ 651 h 80"/>
                <a:gd name="T22" fmla="*/ 230 w 18"/>
                <a:gd name="T23" fmla="*/ 594 h 80"/>
                <a:gd name="T24" fmla="*/ 224 w 18"/>
                <a:gd name="T25" fmla="*/ 515 h 80"/>
                <a:gd name="T26" fmla="*/ 197 w 18"/>
                <a:gd name="T27" fmla="*/ 417 h 80"/>
                <a:gd name="T28" fmla="*/ 192 w 18"/>
                <a:gd name="T29" fmla="*/ 306 h 80"/>
                <a:gd name="T30" fmla="*/ 192 w 18"/>
                <a:gd name="T31" fmla="*/ 201 h 80"/>
                <a:gd name="T32" fmla="*/ 224 w 18"/>
                <a:gd name="T33" fmla="*/ 88 h 80"/>
                <a:gd name="T34" fmla="*/ 286 w 18"/>
                <a:gd name="T35" fmla="*/ 1 h 80"/>
                <a:gd name="T36" fmla="*/ 286 w 18"/>
                <a:gd name="T37" fmla="*/ 1 h 80"/>
                <a:gd name="T38" fmla="*/ 286 w 18"/>
                <a:gd name="T39" fmla="*/ 1 h 80"/>
                <a:gd name="T40" fmla="*/ 286 w 18"/>
                <a:gd name="T41" fmla="*/ 1 h 80"/>
                <a:gd name="T42" fmla="*/ 261 w 18"/>
                <a:gd name="T43" fmla="*/ 0 h 80"/>
                <a:gd name="T44" fmla="*/ 230 w 18"/>
                <a:gd name="T45" fmla="*/ 0 h 80"/>
                <a:gd name="T46" fmla="*/ 197 w 18"/>
                <a:gd name="T47" fmla="*/ 0 h 80"/>
                <a:gd name="T48" fmla="*/ 142 w 18"/>
                <a:gd name="T49" fmla="*/ 1 h 80"/>
                <a:gd name="T50" fmla="*/ 92 w 18"/>
                <a:gd name="T51" fmla="*/ 2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80" name="Freeform 112"/>
            <p:cNvSpPr>
              <a:spLocks noChangeArrowheads="1"/>
            </p:cNvSpPr>
            <p:nvPr/>
          </p:nvSpPr>
          <p:spPr bwMode="auto">
            <a:xfrm>
              <a:off x="1200" y="1430"/>
              <a:ext cx="16" cy="78"/>
            </a:xfrm>
            <a:custGeom>
              <a:avLst/>
              <a:gdLst>
                <a:gd name="T0" fmla="*/ 56 w 14"/>
                <a:gd name="T1" fmla="*/ 2 h 69"/>
                <a:gd name="T2" fmla="*/ 56 w 14"/>
                <a:gd name="T3" fmla="*/ 3 h 69"/>
                <a:gd name="T4" fmla="*/ 49 w 14"/>
                <a:gd name="T5" fmla="*/ 60 h 69"/>
                <a:gd name="T6" fmla="*/ 3 w 14"/>
                <a:gd name="T7" fmla="*/ 123 h 69"/>
                <a:gd name="T8" fmla="*/ 1 w 14"/>
                <a:gd name="T9" fmla="*/ 200 h 69"/>
                <a:gd name="T10" fmla="*/ 0 w 14"/>
                <a:gd name="T11" fmla="*/ 288 h 69"/>
                <a:gd name="T12" fmla="*/ 0 w 14"/>
                <a:gd name="T13" fmla="*/ 374 h 69"/>
                <a:gd name="T14" fmla="*/ 1 w 14"/>
                <a:gd name="T15" fmla="*/ 499 h 69"/>
                <a:gd name="T16" fmla="*/ 49 w 14"/>
                <a:gd name="T17" fmla="*/ 627 h 69"/>
                <a:gd name="T18" fmla="*/ 155 w 14"/>
                <a:gd name="T19" fmla="*/ 610 h 69"/>
                <a:gd name="T20" fmla="*/ 143 w 14"/>
                <a:gd name="T21" fmla="*/ 609 h 69"/>
                <a:gd name="T22" fmla="*/ 143 w 14"/>
                <a:gd name="T23" fmla="*/ 555 h 69"/>
                <a:gd name="T24" fmla="*/ 136 w 14"/>
                <a:gd name="T25" fmla="*/ 478 h 69"/>
                <a:gd name="T26" fmla="*/ 125 w 14"/>
                <a:gd name="T27" fmla="*/ 374 h 69"/>
                <a:gd name="T28" fmla="*/ 109 w 14"/>
                <a:gd name="T29" fmla="*/ 292 h 69"/>
                <a:gd name="T30" fmla="*/ 109 w 14"/>
                <a:gd name="T31" fmla="*/ 180 h 69"/>
                <a:gd name="T32" fmla="*/ 136 w 14"/>
                <a:gd name="T33" fmla="*/ 87 h 69"/>
                <a:gd name="T34" fmla="*/ 155 w 14"/>
                <a:gd name="T35" fmla="*/ 2 h 69"/>
                <a:gd name="T36" fmla="*/ 155 w 14"/>
                <a:gd name="T37" fmla="*/ 2 h 69"/>
                <a:gd name="T38" fmla="*/ 155 w 14"/>
                <a:gd name="T39" fmla="*/ 0 h 69"/>
                <a:gd name="T40" fmla="*/ 155 w 14"/>
                <a:gd name="T41" fmla="*/ 0 h 69"/>
                <a:gd name="T42" fmla="*/ 155 w 14"/>
                <a:gd name="T43" fmla="*/ 0 h 69"/>
                <a:gd name="T44" fmla="*/ 143 w 14"/>
                <a:gd name="T45" fmla="*/ 0 h 69"/>
                <a:gd name="T46" fmla="*/ 125 w 14"/>
                <a:gd name="T47" fmla="*/ 0 h 69"/>
                <a:gd name="T48" fmla="*/ 83 w 14"/>
                <a:gd name="T49" fmla="*/ 0 h 69"/>
                <a:gd name="T50" fmla="*/ 56 w 14"/>
                <a:gd name="T51" fmla="*/ 2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1" y="55"/>
                  </a:lnTo>
                  <a:lnTo>
                    <a:pt x="4" y="69"/>
                  </a:lnTo>
                  <a:lnTo>
                    <a:pt x="14" y="68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2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81" name="Freeform 113"/>
            <p:cNvSpPr>
              <a:spLocks noChangeArrowheads="1"/>
            </p:cNvSpPr>
            <p:nvPr/>
          </p:nvSpPr>
          <p:spPr bwMode="auto">
            <a:xfrm>
              <a:off x="1201" y="1437"/>
              <a:ext cx="14" cy="63"/>
            </a:xfrm>
            <a:custGeom>
              <a:avLst/>
              <a:gdLst>
                <a:gd name="T0" fmla="*/ 66 w 12"/>
                <a:gd name="T1" fmla="*/ 1 h 56"/>
                <a:gd name="T2" fmla="*/ 64 w 12"/>
                <a:gd name="T3" fmla="*/ 1 h 56"/>
                <a:gd name="T4" fmla="*/ 64 w 12"/>
                <a:gd name="T5" fmla="*/ 47 h 56"/>
                <a:gd name="T6" fmla="*/ 2 w 12"/>
                <a:gd name="T7" fmla="*/ 95 h 56"/>
                <a:gd name="T8" fmla="*/ 0 w 12"/>
                <a:gd name="T9" fmla="*/ 141 h 56"/>
                <a:gd name="T10" fmla="*/ 0 w 12"/>
                <a:gd name="T11" fmla="*/ 214 h 56"/>
                <a:gd name="T12" fmla="*/ 0 w 12"/>
                <a:gd name="T13" fmla="*/ 293 h 56"/>
                <a:gd name="T14" fmla="*/ 2 w 12"/>
                <a:gd name="T15" fmla="*/ 386 h 56"/>
                <a:gd name="T16" fmla="*/ 64 w 12"/>
                <a:gd name="T17" fmla="*/ 469 h 56"/>
                <a:gd name="T18" fmla="*/ 166 w 12"/>
                <a:gd name="T19" fmla="*/ 469 h 56"/>
                <a:gd name="T20" fmla="*/ 166 w 12"/>
                <a:gd name="T21" fmla="*/ 466 h 56"/>
                <a:gd name="T22" fmla="*/ 165 w 12"/>
                <a:gd name="T23" fmla="*/ 417 h 56"/>
                <a:gd name="T24" fmla="*/ 165 w 12"/>
                <a:gd name="T25" fmla="*/ 362 h 56"/>
                <a:gd name="T26" fmla="*/ 142 w 12"/>
                <a:gd name="T27" fmla="*/ 293 h 56"/>
                <a:gd name="T28" fmla="*/ 107 w 12"/>
                <a:gd name="T29" fmla="*/ 216 h 56"/>
                <a:gd name="T30" fmla="*/ 142 w 12"/>
                <a:gd name="T31" fmla="*/ 141 h 56"/>
                <a:gd name="T32" fmla="*/ 165 w 12"/>
                <a:gd name="T33" fmla="*/ 60 h 56"/>
                <a:gd name="T34" fmla="*/ 193 w 12"/>
                <a:gd name="T35" fmla="*/ 0 h 56"/>
                <a:gd name="T36" fmla="*/ 193 w 12"/>
                <a:gd name="T37" fmla="*/ 0 h 56"/>
                <a:gd name="T38" fmla="*/ 193 w 12"/>
                <a:gd name="T39" fmla="*/ 0 h 56"/>
                <a:gd name="T40" fmla="*/ 193 w 12"/>
                <a:gd name="T41" fmla="*/ 0 h 56"/>
                <a:gd name="T42" fmla="*/ 166 w 12"/>
                <a:gd name="T43" fmla="*/ 0 h 56"/>
                <a:gd name="T44" fmla="*/ 165 w 12"/>
                <a:gd name="T45" fmla="*/ 0 h 56"/>
                <a:gd name="T46" fmla="*/ 142 w 12"/>
                <a:gd name="T47" fmla="*/ 0 h 56"/>
                <a:gd name="T48" fmla="*/ 92 w 12"/>
                <a:gd name="T49" fmla="*/ 0 h 56"/>
                <a:gd name="T50" fmla="*/ 66 w 12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1"/>
                  </a:moveTo>
                  <a:lnTo>
                    <a:pt x="3" y="1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82" name="Freeform 114"/>
            <p:cNvSpPr>
              <a:spLocks noChangeArrowheads="1"/>
            </p:cNvSpPr>
            <p:nvPr/>
          </p:nvSpPr>
          <p:spPr bwMode="auto">
            <a:xfrm>
              <a:off x="1201" y="1443"/>
              <a:ext cx="11" cy="51"/>
            </a:xfrm>
            <a:custGeom>
              <a:avLst/>
              <a:gdLst>
                <a:gd name="T0" fmla="*/ 4 w 10"/>
                <a:gd name="T1" fmla="*/ 1 h 45"/>
                <a:gd name="T2" fmla="*/ 3 w 10"/>
                <a:gd name="T3" fmla="*/ 2 h 45"/>
                <a:gd name="T4" fmla="*/ 3 w 10"/>
                <a:gd name="T5" fmla="*/ 48 h 45"/>
                <a:gd name="T6" fmla="*/ 2 w 10"/>
                <a:gd name="T7" fmla="*/ 69 h 45"/>
                <a:gd name="T8" fmla="*/ 2 w 10"/>
                <a:gd name="T9" fmla="*/ 128 h 45"/>
                <a:gd name="T10" fmla="*/ 0 w 10"/>
                <a:gd name="T11" fmla="*/ 205 h 45"/>
                <a:gd name="T12" fmla="*/ 0 w 10"/>
                <a:gd name="T13" fmla="*/ 264 h 45"/>
                <a:gd name="T14" fmla="*/ 2 w 10"/>
                <a:gd name="T15" fmla="*/ 339 h 45"/>
                <a:gd name="T16" fmla="*/ 3 w 10"/>
                <a:gd name="T17" fmla="*/ 434 h 45"/>
                <a:gd name="T18" fmla="*/ 52 w 10"/>
                <a:gd name="T19" fmla="*/ 434 h 45"/>
                <a:gd name="T20" fmla="*/ 52 w 10"/>
                <a:gd name="T21" fmla="*/ 411 h 45"/>
                <a:gd name="T22" fmla="*/ 47 w 10"/>
                <a:gd name="T23" fmla="*/ 383 h 45"/>
                <a:gd name="T24" fmla="*/ 39 w 10"/>
                <a:gd name="T25" fmla="*/ 338 h 45"/>
                <a:gd name="T26" fmla="*/ 39 w 10"/>
                <a:gd name="T27" fmla="*/ 264 h 45"/>
                <a:gd name="T28" fmla="*/ 36 w 10"/>
                <a:gd name="T29" fmla="*/ 205 h 45"/>
                <a:gd name="T30" fmla="*/ 39 w 10"/>
                <a:gd name="T31" fmla="*/ 128 h 45"/>
                <a:gd name="T32" fmla="*/ 39 w 10"/>
                <a:gd name="T33" fmla="*/ 61 h 45"/>
                <a:gd name="T34" fmla="*/ 52 w 10"/>
                <a:gd name="T35" fmla="*/ 1 h 45"/>
                <a:gd name="T36" fmla="*/ 52 w 10"/>
                <a:gd name="T37" fmla="*/ 1 h 45"/>
                <a:gd name="T38" fmla="*/ 52 w 10"/>
                <a:gd name="T39" fmla="*/ 1 h 45"/>
                <a:gd name="T40" fmla="*/ 52 w 10"/>
                <a:gd name="T41" fmla="*/ 0 h 45"/>
                <a:gd name="T42" fmla="*/ 52 w 10"/>
                <a:gd name="T43" fmla="*/ 0 h 45"/>
                <a:gd name="T44" fmla="*/ 47 w 10"/>
                <a:gd name="T45" fmla="*/ 0 h 45"/>
                <a:gd name="T46" fmla="*/ 39 w 10"/>
                <a:gd name="T47" fmla="*/ 0 h 45"/>
                <a:gd name="T48" fmla="*/ 36 w 10"/>
                <a:gd name="T49" fmla="*/ 1 h 45"/>
                <a:gd name="T50" fmla="*/ 4 w 10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83" name="Freeform 115"/>
            <p:cNvSpPr>
              <a:spLocks noChangeArrowheads="1"/>
            </p:cNvSpPr>
            <p:nvPr/>
          </p:nvSpPr>
          <p:spPr bwMode="auto">
            <a:xfrm>
              <a:off x="1204" y="1450"/>
              <a:ext cx="8" cy="36"/>
            </a:xfrm>
            <a:custGeom>
              <a:avLst/>
              <a:gdLst>
                <a:gd name="T0" fmla="*/ 2 w 7"/>
                <a:gd name="T1" fmla="*/ 1 h 32"/>
                <a:gd name="T2" fmla="*/ 1 w 7"/>
                <a:gd name="T3" fmla="*/ 1 h 32"/>
                <a:gd name="T4" fmla="*/ 1 w 7"/>
                <a:gd name="T5" fmla="*/ 3 h 32"/>
                <a:gd name="T6" fmla="*/ 0 w 7"/>
                <a:gd name="T7" fmla="*/ 48 h 32"/>
                <a:gd name="T8" fmla="*/ 0 w 7"/>
                <a:gd name="T9" fmla="*/ 78 h 32"/>
                <a:gd name="T10" fmla="*/ 0 w 7"/>
                <a:gd name="T11" fmla="*/ 125 h 32"/>
                <a:gd name="T12" fmla="*/ 0 w 7"/>
                <a:gd name="T13" fmla="*/ 160 h 32"/>
                <a:gd name="T14" fmla="*/ 0 w 7"/>
                <a:gd name="T15" fmla="*/ 226 h 32"/>
                <a:gd name="T16" fmla="*/ 1 w 7"/>
                <a:gd name="T17" fmla="*/ 261 h 32"/>
                <a:gd name="T18" fmla="*/ 56 w 7"/>
                <a:gd name="T19" fmla="*/ 261 h 32"/>
                <a:gd name="T20" fmla="*/ 56 w 7"/>
                <a:gd name="T21" fmla="*/ 258 h 32"/>
                <a:gd name="T22" fmla="*/ 56 w 7"/>
                <a:gd name="T23" fmla="*/ 243 h 32"/>
                <a:gd name="T24" fmla="*/ 49 w 7"/>
                <a:gd name="T25" fmla="*/ 202 h 32"/>
                <a:gd name="T26" fmla="*/ 49 w 7"/>
                <a:gd name="T27" fmla="*/ 160 h 32"/>
                <a:gd name="T28" fmla="*/ 49 w 7"/>
                <a:gd name="T29" fmla="*/ 125 h 32"/>
                <a:gd name="T30" fmla="*/ 49 w 7"/>
                <a:gd name="T31" fmla="*/ 69 h 32"/>
                <a:gd name="T32" fmla="*/ 49 w 7"/>
                <a:gd name="T33" fmla="*/ 38 h 32"/>
                <a:gd name="T34" fmla="*/ 73 w 7"/>
                <a:gd name="T35" fmla="*/ 0 h 32"/>
                <a:gd name="T36" fmla="*/ 73 w 7"/>
                <a:gd name="T37" fmla="*/ 0 h 32"/>
                <a:gd name="T38" fmla="*/ 73 w 7"/>
                <a:gd name="T39" fmla="*/ 0 h 32"/>
                <a:gd name="T40" fmla="*/ 56 w 7"/>
                <a:gd name="T41" fmla="*/ 0 h 32"/>
                <a:gd name="T42" fmla="*/ 56 w 7"/>
                <a:gd name="T43" fmla="*/ 0 h 32"/>
                <a:gd name="T44" fmla="*/ 56 w 7"/>
                <a:gd name="T45" fmla="*/ 0 h 32"/>
                <a:gd name="T46" fmla="*/ 49 w 7"/>
                <a:gd name="T47" fmla="*/ 0 h 32"/>
                <a:gd name="T48" fmla="*/ 3 w 7"/>
                <a:gd name="T49" fmla="*/ 0 h 32"/>
                <a:gd name="T50" fmla="*/ 2 w 7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2"/>
                <a:gd name="T80" fmla="*/ 7 w 7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2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84" name="Freeform 116"/>
            <p:cNvSpPr>
              <a:spLocks noChangeArrowheads="1"/>
            </p:cNvSpPr>
            <p:nvPr/>
          </p:nvSpPr>
          <p:spPr bwMode="auto">
            <a:xfrm>
              <a:off x="1313" y="1412"/>
              <a:ext cx="28" cy="101"/>
            </a:xfrm>
            <a:custGeom>
              <a:avLst/>
              <a:gdLst>
                <a:gd name="T0" fmla="*/ 399 w 24"/>
                <a:gd name="T1" fmla="*/ 1 h 90"/>
                <a:gd name="T2" fmla="*/ 357 w 24"/>
                <a:gd name="T3" fmla="*/ 1 h 90"/>
                <a:gd name="T4" fmla="*/ 352 w 24"/>
                <a:gd name="T5" fmla="*/ 3 h 90"/>
                <a:gd name="T6" fmla="*/ 306 w 24"/>
                <a:gd name="T7" fmla="*/ 61 h 90"/>
                <a:gd name="T8" fmla="*/ 264 w 24"/>
                <a:gd name="T9" fmla="*/ 126 h 90"/>
                <a:gd name="T10" fmla="*/ 230 w 24"/>
                <a:gd name="T11" fmla="*/ 223 h 90"/>
                <a:gd name="T12" fmla="*/ 225 w 24"/>
                <a:gd name="T13" fmla="*/ 340 h 90"/>
                <a:gd name="T14" fmla="*/ 230 w 24"/>
                <a:gd name="T15" fmla="*/ 512 h 90"/>
                <a:gd name="T16" fmla="*/ 302 w 24"/>
                <a:gd name="T17" fmla="*/ 718 h 90"/>
                <a:gd name="T18" fmla="*/ 77 w 24"/>
                <a:gd name="T19" fmla="*/ 718 h 90"/>
                <a:gd name="T20" fmla="*/ 66 w 24"/>
                <a:gd name="T21" fmla="*/ 701 h 90"/>
                <a:gd name="T22" fmla="*/ 64 w 24"/>
                <a:gd name="T23" fmla="*/ 645 h 90"/>
                <a:gd name="T24" fmla="*/ 1 w 24"/>
                <a:gd name="T25" fmla="*/ 550 h 90"/>
                <a:gd name="T26" fmla="*/ 0 w 24"/>
                <a:gd name="T27" fmla="*/ 453 h 90"/>
                <a:gd name="T28" fmla="*/ 0 w 24"/>
                <a:gd name="T29" fmla="*/ 327 h 90"/>
                <a:gd name="T30" fmla="*/ 1 w 24"/>
                <a:gd name="T31" fmla="*/ 215 h 90"/>
                <a:gd name="T32" fmla="*/ 66 w 24"/>
                <a:gd name="T33" fmla="*/ 107 h 90"/>
                <a:gd name="T34" fmla="*/ 107 w 24"/>
                <a:gd name="T35" fmla="*/ 0 h 90"/>
                <a:gd name="T36" fmla="*/ 399 w 24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85" name="Freeform 117"/>
            <p:cNvSpPr>
              <a:spLocks noChangeArrowheads="1"/>
            </p:cNvSpPr>
            <p:nvPr/>
          </p:nvSpPr>
          <p:spPr bwMode="auto">
            <a:xfrm>
              <a:off x="1315" y="1420"/>
              <a:ext cx="22" cy="85"/>
            </a:xfrm>
            <a:custGeom>
              <a:avLst/>
              <a:gdLst>
                <a:gd name="T0" fmla="*/ 262 w 19"/>
                <a:gd name="T1" fmla="*/ 0 h 76"/>
                <a:gd name="T2" fmla="*/ 262 w 19"/>
                <a:gd name="T3" fmla="*/ 0 h 76"/>
                <a:gd name="T4" fmla="*/ 249 w 19"/>
                <a:gd name="T5" fmla="*/ 2 h 76"/>
                <a:gd name="T6" fmla="*/ 247 w 19"/>
                <a:gd name="T7" fmla="*/ 50 h 76"/>
                <a:gd name="T8" fmla="*/ 195 w 19"/>
                <a:gd name="T9" fmla="*/ 97 h 76"/>
                <a:gd name="T10" fmla="*/ 184 w 19"/>
                <a:gd name="T11" fmla="*/ 168 h 76"/>
                <a:gd name="T12" fmla="*/ 168 w 19"/>
                <a:gd name="T13" fmla="*/ 264 h 76"/>
                <a:gd name="T14" fmla="*/ 184 w 19"/>
                <a:gd name="T15" fmla="*/ 400 h 76"/>
                <a:gd name="T16" fmla="*/ 195 w 19"/>
                <a:gd name="T17" fmla="*/ 574 h 76"/>
                <a:gd name="T18" fmla="*/ 60 w 19"/>
                <a:gd name="T19" fmla="*/ 574 h 76"/>
                <a:gd name="T20" fmla="*/ 60 w 19"/>
                <a:gd name="T21" fmla="*/ 556 h 76"/>
                <a:gd name="T22" fmla="*/ 3 w 19"/>
                <a:gd name="T23" fmla="*/ 513 h 76"/>
                <a:gd name="T24" fmla="*/ 2 w 19"/>
                <a:gd name="T25" fmla="*/ 441 h 76"/>
                <a:gd name="T26" fmla="*/ 0 w 19"/>
                <a:gd name="T27" fmla="*/ 355 h 76"/>
                <a:gd name="T28" fmla="*/ 0 w 19"/>
                <a:gd name="T29" fmla="*/ 263 h 76"/>
                <a:gd name="T30" fmla="*/ 0 w 19"/>
                <a:gd name="T31" fmla="*/ 168 h 76"/>
                <a:gd name="T32" fmla="*/ 3 w 19"/>
                <a:gd name="T33" fmla="*/ 63 h 76"/>
                <a:gd name="T34" fmla="*/ 80 w 19"/>
                <a:gd name="T35" fmla="*/ 0 h 76"/>
                <a:gd name="T36" fmla="*/ 262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9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86" name="Freeform 118"/>
            <p:cNvSpPr>
              <a:spLocks noChangeArrowheads="1"/>
            </p:cNvSpPr>
            <p:nvPr/>
          </p:nvSpPr>
          <p:spPr bwMode="auto">
            <a:xfrm>
              <a:off x="1317" y="1427"/>
              <a:ext cx="17" cy="71"/>
            </a:xfrm>
            <a:custGeom>
              <a:avLst/>
              <a:gdLst>
                <a:gd name="T0" fmla="*/ 142 w 15"/>
                <a:gd name="T1" fmla="*/ 0 h 63"/>
                <a:gd name="T2" fmla="*/ 142 w 15"/>
                <a:gd name="T3" fmla="*/ 1 h 63"/>
                <a:gd name="T4" fmla="*/ 128 w 15"/>
                <a:gd name="T5" fmla="*/ 2 h 63"/>
                <a:gd name="T6" fmla="*/ 113 w 15"/>
                <a:gd name="T7" fmla="*/ 53 h 63"/>
                <a:gd name="T8" fmla="*/ 100 w 15"/>
                <a:gd name="T9" fmla="*/ 110 h 63"/>
                <a:gd name="T10" fmla="*/ 88 w 15"/>
                <a:gd name="T11" fmla="*/ 160 h 63"/>
                <a:gd name="T12" fmla="*/ 78 w 15"/>
                <a:gd name="T13" fmla="*/ 258 h 63"/>
                <a:gd name="T14" fmla="*/ 88 w 15"/>
                <a:gd name="T15" fmla="*/ 373 h 63"/>
                <a:gd name="T16" fmla="*/ 100 w 15"/>
                <a:gd name="T17" fmla="*/ 533 h 63"/>
                <a:gd name="T18" fmla="*/ 2 w 15"/>
                <a:gd name="T19" fmla="*/ 533 h 63"/>
                <a:gd name="T20" fmla="*/ 2 w 15"/>
                <a:gd name="T21" fmla="*/ 531 h 63"/>
                <a:gd name="T22" fmla="*/ 1 w 15"/>
                <a:gd name="T23" fmla="*/ 473 h 63"/>
                <a:gd name="T24" fmla="*/ 0 w 15"/>
                <a:gd name="T25" fmla="*/ 418 h 63"/>
                <a:gd name="T26" fmla="*/ 0 w 15"/>
                <a:gd name="T27" fmla="*/ 341 h 63"/>
                <a:gd name="T28" fmla="*/ 0 w 15"/>
                <a:gd name="T29" fmla="*/ 256 h 63"/>
                <a:gd name="T30" fmla="*/ 0 w 15"/>
                <a:gd name="T31" fmla="*/ 160 h 63"/>
                <a:gd name="T32" fmla="*/ 1 w 15"/>
                <a:gd name="T33" fmla="*/ 68 h 63"/>
                <a:gd name="T34" fmla="*/ 42 w 15"/>
                <a:gd name="T35" fmla="*/ 0 h 63"/>
                <a:gd name="T36" fmla="*/ 142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87" name="Freeform 119"/>
            <p:cNvSpPr>
              <a:spLocks noChangeArrowheads="1"/>
            </p:cNvSpPr>
            <p:nvPr/>
          </p:nvSpPr>
          <p:spPr bwMode="auto">
            <a:xfrm>
              <a:off x="1317" y="1434"/>
              <a:ext cx="14" cy="56"/>
            </a:xfrm>
            <a:custGeom>
              <a:avLst/>
              <a:gdLst>
                <a:gd name="T0" fmla="*/ 193 w 12"/>
                <a:gd name="T1" fmla="*/ 1 h 50"/>
                <a:gd name="T2" fmla="*/ 193 w 12"/>
                <a:gd name="T3" fmla="*/ 1 h 50"/>
                <a:gd name="T4" fmla="*/ 166 w 12"/>
                <a:gd name="T5" fmla="*/ 2 h 50"/>
                <a:gd name="T6" fmla="*/ 165 w 12"/>
                <a:gd name="T7" fmla="*/ 4 h 50"/>
                <a:gd name="T8" fmla="*/ 142 w 12"/>
                <a:gd name="T9" fmla="*/ 67 h 50"/>
                <a:gd name="T10" fmla="*/ 142 w 12"/>
                <a:gd name="T11" fmla="*/ 118 h 50"/>
                <a:gd name="T12" fmla="*/ 122 w 12"/>
                <a:gd name="T13" fmla="*/ 186 h 50"/>
                <a:gd name="T14" fmla="*/ 122 w 12"/>
                <a:gd name="T15" fmla="*/ 280 h 50"/>
                <a:gd name="T16" fmla="*/ 142 w 12"/>
                <a:gd name="T17" fmla="*/ 394 h 50"/>
                <a:gd name="T18" fmla="*/ 2 w 12"/>
                <a:gd name="T19" fmla="*/ 394 h 50"/>
                <a:gd name="T20" fmla="*/ 2 w 12"/>
                <a:gd name="T21" fmla="*/ 376 h 50"/>
                <a:gd name="T22" fmla="*/ 2 w 12"/>
                <a:gd name="T23" fmla="*/ 352 h 50"/>
                <a:gd name="T24" fmla="*/ 1 w 12"/>
                <a:gd name="T25" fmla="*/ 292 h 50"/>
                <a:gd name="T26" fmla="*/ 1 w 12"/>
                <a:gd name="T27" fmla="*/ 239 h 50"/>
                <a:gd name="T28" fmla="*/ 0 w 12"/>
                <a:gd name="T29" fmla="*/ 178 h 50"/>
                <a:gd name="T30" fmla="*/ 1 w 12"/>
                <a:gd name="T31" fmla="*/ 118 h 50"/>
                <a:gd name="T32" fmla="*/ 2 w 12"/>
                <a:gd name="T33" fmla="*/ 54 h 50"/>
                <a:gd name="T34" fmla="*/ 66 w 12"/>
                <a:gd name="T35" fmla="*/ 0 h 50"/>
                <a:gd name="T36" fmla="*/ 193 w 1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88" name="Freeform 120"/>
            <p:cNvSpPr>
              <a:spLocks noChangeArrowheads="1"/>
            </p:cNvSpPr>
            <p:nvPr/>
          </p:nvSpPr>
          <p:spPr bwMode="auto">
            <a:xfrm>
              <a:off x="1318" y="1442"/>
              <a:ext cx="10" cy="41"/>
            </a:xfrm>
            <a:custGeom>
              <a:avLst/>
              <a:gdLst>
                <a:gd name="T0" fmla="*/ 57 w 9"/>
                <a:gd name="T1" fmla="*/ 0 h 36"/>
                <a:gd name="T2" fmla="*/ 57 w 9"/>
                <a:gd name="T3" fmla="*/ 0 h 36"/>
                <a:gd name="T4" fmla="*/ 51 w 9"/>
                <a:gd name="T5" fmla="*/ 1 h 36"/>
                <a:gd name="T6" fmla="*/ 51 w 9"/>
                <a:gd name="T7" fmla="*/ 3 h 36"/>
                <a:gd name="T8" fmla="*/ 46 w 9"/>
                <a:gd name="T9" fmla="*/ 61 h 36"/>
                <a:gd name="T10" fmla="*/ 41 w 9"/>
                <a:gd name="T11" fmla="*/ 102 h 36"/>
                <a:gd name="T12" fmla="*/ 41 w 9"/>
                <a:gd name="T13" fmla="*/ 178 h 36"/>
                <a:gd name="T14" fmla="*/ 41 w 9"/>
                <a:gd name="T15" fmla="*/ 254 h 36"/>
                <a:gd name="T16" fmla="*/ 46 w 9"/>
                <a:gd name="T17" fmla="*/ 374 h 36"/>
                <a:gd name="T18" fmla="*/ 2 w 9"/>
                <a:gd name="T19" fmla="*/ 374 h 36"/>
                <a:gd name="T20" fmla="*/ 1 w 9"/>
                <a:gd name="T21" fmla="*/ 374 h 36"/>
                <a:gd name="T22" fmla="*/ 1 w 9"/>
                <a:gd name="T23" fmla="*/ 328 h 36"/>
                <a:gd name="T24" fmla="*/ 1 w 9"/>
                <a:gd name="T25" fmla="*/ 289 h 36"/>
                <a:gd name="T26" fmla="*/ 0 w 9"/>
                <a:gd name="T27" fmla="*/ 222 h 36"/>
                <a:gd name="T28" fmla="*/ 0 w 9"/>
                <a:gd name="T29" fmla="*/ 167 h 36"/>
                <a:gd name="T30" fmla="*/ 0 w 9"/>
                <a:gd name="T31" fmla="*/ 102 h 36"/>
                <a:gd name="T32" fmla="*/ 1 w 9"/>
                <a:gd name="T33" fmla="*/ 47 h 36"/>
                <a:gd name="T34" fmla="*/ 3 w 9"/>
                <a:gd name="T35" fmla="*/ 0 h 36"/>
                <a:gd name="T36" fmla="*/ 57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89" name="Rectangle 121"/>
            <p:cNvSpPr>
              <a:spLocks noChangeArrowheads="1"/>
            </p:cNvSpPr>
            <p:nvPr/>
          </p:nvSpPr>
          <p:spPr bwMode="auto">
            <a:xfrm>
              <a:off x="1176" y="1430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90" name="Freeform 122"/>
            <p:cNvSpPr>
              <a:spLocks noChangeArrowheads="1"/>
            </p:cNvSpPr>
            <p:nvPr/>
          </p:nvSpPr>
          <p:spPr bwMode="auto">
            <a:xfrm>
              <a:off x="1224" y="1428"/>
              <a:ext cx="53" cy="62"/>
            </a:xfrm>
            <a:custGeom>
              <a:avLst/>
              <a:gdLst>
                <a:gd name="T0" fmla="*/ 58 w 46"/>
                <a:gd name="T1" fmla="*/ 53 h 55"/>
                <a:gd name="T2" fmla="*/ 58 w 46"/>
                <a:gd name="T3" fmla="*/ 60 h 55"/>
                <a:gd name="T4" fmla="*/ 3 w 46"/>
                <a:gd name="T5" fmla="*/ 77 h 55"/>
                <a:gd name="T6" fmla="*/ 1 w 46"/>
                <a:gd name="T7" fmla="*/ 124 h 55"/>
                <a:gd name="T8" fmla="*/ 0 w 46"/>
                <a:gd name="T9" fmla="*/ 178 h 55"/>
                <a:gd name="T10" fmla="*/ 0 w 46"/>
                <a:gd name="T11" fmla="*/ 254 h 55"/>
                <a:gd name="T12" fmla="*/ 0 w 46"/>
                <a:gd name="T13" fmla="*/ 322 h 55"/>
                <a:gd name="T14" fmla="*/ 0 w 46"/>
                <a:gd name="T15" fmla="*/ 409 h 55"/>
                <a:gd name="T16" fmla="*/ 3 w 46"/>
                <a:gd name="T17" fmla="*/ 471 h 55"/>
                <a:gd name="T18" fmla="*/ 3 w 46"/>
                <a:gd name="T19" fmla="*/ 470 h 55"/>
                <a:gd name="T20" fmla="*/ 3 w 46"/>
                <a:gd name="T21" fmla="*/ 467 h 55"/>
                <a:gd name="T22" fmla="*/ 3 w 46"/>
                <a:gd name="T23" fmla="*/ 435 h 55"/>
                <a:gd name="T24" fmla="*/ 3 w 46"/>
                <a:gd name="T25" fmla="*/ 418 h 55"/>
                <a:gd name="T26" fmla="*/ 3 w 46"/>
                <a:gd name="T27" fmla="*/ 409 h 55"/>
                <a:gd name="T28" fmla="*/ 58 w 46"/>
                <a:gd name="T29" fmla="*/ 367 h 55"/>
                <a:gd name="T30" fmla="*/ 58 w 46"/>
                <a:gd name="T31" fmla="*/ 334 h 55"/>
                <a:gd name="T32" fmla="*/ 67 w 46"/>
                <a:gd name="T33" fmla="*/ 296 h 55"/>
                <a:gd name="T34" fmla="*/ 77 w 46"/>
                <a:gd name="T35" fmla="*/ 286 h 55"/>
                <a:gd name="T36" fmla="*/ 89 w 46"/>
                <a:gd name="T37" fmla="*/ 254 h 55"/>
                <a:gd name="T38" fmla="*/ 103 w 46"/>
                <a:gd name="T39" fmla="*/ 225 h 55"/>
                <a:gd name="T40" fmla="*/ 143 w 46"/>
                <a:gd name="T41" fmla="*/ 180 h 55"/>
                <a:gd name="T42" fmla="*/ 182 w 46"/>
                <a:gd name="T43" fmla="*/ 160 h 55"/>
                <a:gd name="T44" fmla="*/ 219 w 46"/>
                <a:gd name="T45" fmla="*/ 140 h 55"/>
                <a:gd name="T46" fmla="*/ 279 w 46"/>
                <a:gd name="T47" fmla="*/ 124 h 55"/>
                <a:gd name="T48" fmla="*/ 333 w 46"/>
                <a:gd name="T49" fmla="*/ 124 h 55"/>
                <a:gd name="T50" fmla="*/ 333 w 46"/>
                <a:gd name="T51" fmla="*/ 112 h 55"/>
                <a:gd name="T52" fmla="*/ 333 w 46"/>
                <a:gd name="T53" fmla="*/ 112 h 55"/>
                <a:gd name="T54" fmla="*/ 370 w 46"/>
                <a:gd name="T55" fmla="*/ 110 h 55"/>
                <a:gd name="T56" fmla="*/ 372 w 46"/>
                <a:gd name="T57" fmla="*/ 98 h 55"/>
                <a:gd name="T58" fmla="*/ 429 w 46"/>
                <a:gd name="T59" fmla="*/ 77 h 55"/>
                <a:gd name="T60" fmla="*/ 444 w 46"/>
                <a:gd name="T61" fmla="*/ 60 h 55"/>
                <a:gd name="T62" fmla="*/ 512 w 46"/>
                <a:gd name="T63" fmla="*/ 47 h 55"/>
                <a:gd name="T64" fmla="*/ 586 w 46"/>
                <a:gd name="T65" fmla="*/ 2 h 55"/>
                <a:gd name="T66" fmla="*/ 586 w 46"/>
                <a:gd name="T67" fmla="*/ 2 h 55"/>
                <a:gd name="T68" fmla="*/ 582 w 46"/>
                <a:gd name="T69" fmla="*/ 2 h 55"/>
                <a:gd name="T70" fmla="*/ 566 w 46"/>
                <a:gd name="T71" fmla="*/ 2 h 55"/>
                <a:gd name="T72" fmla="*/ 533 w 46"/>
                <a:gd name="T73" fmla="*/ 1 h 55"/>
                <a:gd name="T74" fmla="*/ 509 w 46"/>
                <a:gd name="T75" fmla="*/ 1 h 55"/>
                <a:gd name="T76" fmla="*/ 494 w 46"/>
                <a:gd name="T77" fmla="*/ 1 h 55"/>
                <a:gd name="T78" fmla="*/ 442 w 46"/>
                <a:gd name="T79" fmla="*/ 1 h 55"/>
                <a:gd name="T80" fmla="*/ 426 w 46"/>
                <a:gd name="T81" fmla="*/ 0 h 55"/>
                <a:gd name="T82" fmla="*/ 370 w 46"/>
                <a:gd name="T83" fmla="*/ 0 h 55"/>
                <a:gd name="T84" fmla="*/ 333 w 46"/>
                <a:gd name="T85" fmla="*/ 0 h 55"/>
                <a:gd name="T86" fmla="*/ 280 w 46"/>
                <a:gd name="T87" fmla="*/ 1 h 55"/>
                <a:gd name="T88" fmla="*/ 243 w 46"/>
                <a:gd name="T89" fmla="*/ 1 h 55"/>
                <a:gd name="T90" fmla="*/ 182 w 46"/>
                <a:gd name="T91" fmla="*/ 1 h 55"/>
                <a:gd name="T92" fmla="*/ 143 w 46"/>
                <a:gd name="T93" fmla="*/ 2 h 55"/>
                <a:gd name="T94" fmla="*/ 89 w 46"/>
                <a:gd name="T95" fmla="*/ 42 h 55"/>
                <a:gd name="T96" fmla="*/ 58 w 46"/>
                <a:gd name="T97" fmla="*/ 53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91" name="Freeform 123"/>
            <p:cNvSpPr>
              <a:spLocks noChangeArrowheads="1"/>
            </p:cNvSpPr>
            <p:nvPr/>
          </p:nvSpPr>
          <p:spPr bwMode="auto">
            <a:xfrm>
              <a:off x="1150" y="1474"/>
              <a:ext cx="43" cy="10"/>
            </a:xfrm>
            <a:custGeom>
              <a:avLst/>
              <a:gdLst>
                <a:gd name="T0" fmla="*/ 0 w 37"/>
                <a:gd name="T1" fmla="*/ 41 h 9"/>
                <a:gd name="T2" fmla="*/ 0 w 37"/>
                <a:gd name="T3" fmla="*/ 41 h 9"/>
                <a:gd name="T4" fmla="*/ 0 w 37"/>
                <a:gd name="T5" fmla="*/ 41 h 9"/>
                <a:gd name="T6" fmla="*/ 1 w 37"/>
                <a:gd name="T7" fmla="*/ 37 h 9"/>
                <a:gd name="T8" fmla="*/ 1 w 37"/>
                <a:gd name="T9" fmla="*/ 37 h 9"/>
                <a:gd name="T10" fmla="*/ 2 w 37"/>
                <a:gd name="T11" fmla="*/ 3 h 9"/>
                <a:gd name="T12" fmla="*/ 65 w 37"/>
                <a:gd name="T13" fmla="*/ 2 h 9"/>
                <a:gd name="T14" fmla="*/ 76 w 37"/>
                <a:gd name="T15" fmla="*/ 2 h 9"/>
                <a:gd name="T16" fmla="*/ 102 w 37"/>
                <a:gd name="T17" fmla="*/ 1 h 9"/>
                <a:gd name="T18" fmla="*/ 138 w 37"/>
                <a:gd name="T19" fmla="*/ 0 h 9"/>
                <a:gd name="T20" fmla="*/ 186 w 37"/>
                <a:gd name="T21" fmla="*/ 0 h 9"/>
                <a:gd name="T22" fmla="*/ 218 w 37"/>
                <a:gd name="T23" fmla="*/ 0 h 9"/>
                <a:gd name="T24" fmla="*/ 292 w 37"/>
                <a:gd name="T25" fmla="*/ 0 h 9"/>
                <a:gd name="T26" fmla="*/ 339 w 37"/>
                <a:gd name="T27" fmla="*/ 0 h 9"/>
                <a:gd name="T28" fmla="*/ 397 w 37"/>
                <a:gd name="T29" fmla="*/ 1 h 9"/>
                <a:gd name="T30" fmla="*/ 474 w 37"/>
                <a:gd name="T31" fmla="*/ 1 h 9"/>
                <a:gd name="T32" fmla="*/ 551 w 37"/>
                <a:gd name="T33" fmla="*/ 3 h 9"/>
                <a:gd name="T34" fmla="*/ 551 w 37"/>
                <a:gd name="T35" fmla="*/ 41 h 9"/>
                <a:gd name="T36" fmla="*/ 536 w 37"/>
                <a:gd name="T37" fmla="*/ 41 h 9"/>
                <a:gd name="T38" fmla="*/ 536 w 37"/>
                <a:gd name="T39" fmla="*/ 37 h 9"/>
                <a:gd name="T40" fmla="*/ 510 w 37"/>
                <a:gd name="T41" fmla="*/ 37 h 9"/>
                <a:gd name="T42" fmla="*/ 486 w 37"/>
                <a:gd name="T43" fmla="*/ 37 h 9"/>
                <a:gd name="T44" fmla="*/ 458 w 37"/>
                <a:gd name="T45" fmla="*/ 3 h 9"/>
                <a:gd name="T46" fmla="*/ 418 w 37"/>
                <a:gd name="T47" fmla="*/ 3 h 9"/>
                <a:gd name="T48" fmla="*/ 378 w 37"/>
                <a:gd name="T49" fmla="*/ 2 h 9"/>
                <a:gd name="T50" fmla="*/ 339 w 37"/>
                <a:gd name="T51" fmla="*/ 2 h 9"/>
                <a:gd name="T52" fmla="*/ 292 w 37"/>
                <a:gd name="T53" fmla="*/ 2 h 9"/>
                <a:gd name="T54" fmla="*/ 218 w 37"/>
                <a:gd name="T55" fmla="*/ 2 h 9"/>
                <a:gd name="T56" fmla="*/ 188 w 37"/>
                <a:gd name="T57" fmla="*/ 2 h 9"/>
                <a:gd name="T58" fmla="*/ 138 w 37"/>
                <a:gd name="T59" fmla="*/ 3 h 9"/>
                <a:gd name="T60" fmla="*/ 102 w 37"/>
                <a:gd name="T61" fmla="*/ 37 h 9"/>
                <a:gd name="T62" fmla="*/ 76 w 37"/>
                <a:gd name="T63" fmla="*/ 41 h 9"/>
                <a:gd name="T64" fmla="*/ 2 w 37"/>
                <a:gd name="T65" fmla="*/ 46 h 9"/>
                <a:gd name="T66" fmla="*/ 0 w 37"/>
                <a:gd name="T67" fmla="*/ 57 h 9"/>
                <a:gd name="T68" fmla="*/ 0 w 37"/>
                <a:gd name="T69" fmla="*/ 41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92" name="Freeform 124"/>
            <p:cNvSpPr>
              <a:spLocks noChangeArrowheads="1"/>
            </p:cNvSpPr>
            <p:nvPr/>
          </p:nvSpPr>
          <p:spPr bwMode="auto">
            <a:xfrm>
              <a:off x="1150" y="1446"/>
              <a:ext cx="43" cy="12"/>
            </a:xfrm>
            <a:custGeom>
              <a:avLst/>
              <a:gdLst>
                <a:gd name="T0" fmla="*/ 0 w 37"/>
                <a:gd name="T1" fmla="*/ 32 h 11"/>
                <a:gd name="T2" fmla="*/ 0 w 37"/>
                <a:gd name="T3" fmla="*/ 32 h 11"/>
                <a:gd name="T4" fmla="*/ 0 w 37"/>
                <a:gd name="T5" fmla="*/ 32 h 11"/>
                <a:gd name="T6" fmla="*/ 1 w 37"/>
                <a:gd name="T7" fmla="*/ 32 h 11"/>
                <a:gd name="T8" fmla="*/ 1 w 37"/>
                <a:gd name="T9" fmla="*/ 5 h 11"/>
                <a:gd name="T10" fmla="*/ 2 w 37"/>
                <a:gd name="T11" fmla="*/ 4 h 11"/>
                <a:gd name="T12" fmla="*/ 65 w 37"/>
                <a:gd name="T13" fmla="*/ 4 h 11"/>
                <a:gd name="T14" fmla="*/ 76 w 37"/>
                <a:gd name="T15" fmla="*/ 3 h 11"/>
                <a:gd name="T16" fmla="*/ 102 w 37"/>
                <a:gd name="T17" fmla="*/ 2 h 11"/>
                <a:gd name="T18" fmla="*/ 138 w 37"/>
                <a:gd name="T19" fmla="*/ 2 h 11"/>
                <a:gd name="T20" fmla="*/ 186 w 37"/>
                <a:gd name="T21" fmla="*/ 0 h 11"/>
                <a:gd name="T22" fmla="*/ 218 w 37"/>
                <a:gd name="T23" fmla="*/ 0 h 11"/>
                <a:gd name="T24" fmla="*/ 292 w 37"/>
                <a:gd name="T25" fmla="*/ 0 h 11"/>
                <a:gd name="T26" fmla="*/ 339 w 37"/>
                <a:gd name="T27" fmla="*/ 0 h 11"/>
                <a:gd name="T28" fmla="*/ 397 w 37"/>
                <a:gd name="T29" fmla="*/ 2 h 11"/>
                <a:gd name="T30" fmla="*/ 474 w 37"/>
                <a:gd name="T31" fmla="*/ 3 h 11"/>
                <a:gd name="T32" fmla="*/ 551 w 37"/>
                <a:gd name="T33" fmla="*/ 4 h 11"/>
                <a:gd name="T34" fmla="*/ 551 w 37"/>
                <a:gd name="T35" fmla="*/ 32 h 11"/>
                <a:gd name="T36" fmla="*/ 536 w 37"/>
                <a:gd name="T37" fmla="*/ 32 h 11"/>
                <a:gd name="T38" fmla="*/ 536 w 37"/>
                <a:gd name="T39" fmla="*/ 5 h 11"/>
                <a:gd name="T40" fmla="*/ 510 w 37"/>
                <a:gd name="T41" fmla="*/ 5 h 11"/>
                <a:gd name="T42" fmla="*/ 486 w 37"/>
                <a:gd name="T43" fmla="*/ 5 h 11"/>
                <a:gd name="T44" fmla="*/ 458 w 37"/>
                <a:gd name="T45" fmla="*/ 4 h 11"/>
                <a:gd name="T46" fmla="*/ 418 w 37"/>
                <a:gd name="T47" fmla="*/ 4 h 11"/>
                <a:gd name="T48" fmla="*/ 378 w 37"/>
                <a:gd name="T49" fmla="*/ 4 h 11"/>
                <a:gd name="T50" fmla="*/ 339 w 37"/>
                <a:gd name="T51" fmla="*/ 3 h 11"/>
                <a:gd name="T52" fmla="*/ 292 w 37"/>
                <a:gd name="T53" fmla="*/ 3 h 11"/>
                <a:gd name="T54" fmla="*/ 218 w 37"/>
                <a:gd name="T55" fmla="*/ 3 h 11"/>
                <a:gd name="T56" fmla="*/ 188 w 37"/>
                <a:gd name="T57" fmla="*/ 3 h 11"/>
                <a:gd name="T58" fmla="*/ 138 w 37"/>
                <a:gd name="T59" fmla="*/ 4 h 11"/>
                <a:gd name="T60" fmla="*/ 102 w 37"/>
                <a:gd name="T61" fmla="*/ 5 h 11"/>
                <a:gd name="T62" fmla="*/ 76 w 37"/>
                <a:gd name="T63" fmla="*/ 32 h 11"/>
                <a:gd name="T64" fmla="*/ 2 w 37"/>
                <a:gd name="T65" fmla="*/ 41 h 11"/>
                <a:gd name="T66" fmla="*/ 0 w 37"/>
                <a:gd name="T67" fmla="*/ 49 h 11"/>
                <a:gd name="T68" fmla="*/ 0 w 37"/>
                <a:gd name="T69" fmla="*/ 32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93" name="Freeform 125"/>
            <p:cNvSpPr>
              <a:spLocks noChangeArrowheads="1"/>
            </p:cNvSpPr>
            <p:nvPr/>
          </p:nvSpPr>
          <p:spPr bwMode="auto">
            <a:xfrm>
              <a:off x="1191" y="1434"/>
              <a:ext cx="71" cy="126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900 h 112"/>
                <a:gd name="T4" fmla="*/ 298 w 61"/>
                <a:gd name="T5" fmla="*/ 937 h 112"/>
                <a:gd name="T6" fmla="*/ 270 w 61"/>
                <a:gd name="T7" fmla="*/ 812 h 112"/>
                <a:gd name="T8" fmla="*/ 951 w 61"/>
                <a:gd name="T9" fmla="*/ 879 h 112"/>
                <a:gd name="T10" fmla="*/ 951 w 61"/>
                <a:gd name="T11" fmla="*/ 812 h 112"/>
                <a:gd name="T12" fmla="*/ 470 w 61"/>
                <a:gd name="T13" fmla="*/ 783 h 112"/>
                <a:gd name="T14" fmla="*/ 455 w 61"/>
                <a:gd name="T15" fmla="*/ 671 h 112"/>
                <a:gd name="T16" fmla="*/ 139 w 61"/>
                <a:gd name="T17" fmla="*/ 671 h 112"/>
                <a:gd name="T18" fmla="*/ 119 w 61"/>
                <a:gd name="T19" fmla="*/ 668 h 112"/>
                <a:gd name="T20" fmla="*/ 102 w 61"/>
                <a:gd name="T21" fmla="*/ 638 h 112"/>
                <a:gd name="T22" fmla="*/ 88 w 61"/>
                <a:gd name="T23" fmla="*/ 579 h 112"/>
                <a:gd name="T24" fmla="*/ 65 w 61"/>
                <a:gd name="T25" fmla="*/ 487 h 112"/>
                <a:gd name="T26" fmla="*/ 2 w 61"/>
                <a:gd name="T27" fmla="*/ 386 h 112"/>
                <a:gd name="T28" fmla="*/ 1 w 61"/>
                <a:gd name="T29" fmla="*/ 286 h 112"/>
                <a:gd name="T30" fmla="*/ 2 w 61"/>
                <a:gd name="T31" fmla="*/ 156 h 112"/>
                <a:gd name="T32" fmla="*/ 88 w 61"/>
                <a:gd name="T33" fmla="*/ 3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8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4"/>
                  </a:lnTo>
                  <a:lnTo>
                    <a:pt x="29" y="81"/>
                  </a:lnTo>
                  <a:lnTo>
                    <a:pt x="9" y="81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6"/>
                  </a:lnTo>
                  <a:lnTo>
                    <a:pt x="1" y="34"/>
                  </a:lnTo>
                  <a:lnTo>
                    <a:pt x="2" y="18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94" name="Freeform 126"/>
            <p:cNvSpPr>
              <a:spLocks noChangeArrowheads="1"/>
            </p:cNvSpPr>
            <p:nvPr/>
          </p:nvSpPr>
          <p:spPr bwMode="auto">
            <a:xfrm>
              <a:off x="1226" y="1404"/>
              <a:ext cx="91" cy="17"/>
            </a:xfrm>
            <a:custGeom>
              <a:avLst/>
              <a:gdLst>
                <a:gd name="T0" fmla="*/ 0 w 79"/>
                <a:gd name="T1" fmla="*/ 142 h 15"/>
                <a:gd name="T2" fmla="*/ 0 w 79"/>
                <a:gd name="T3" fmla="*/ 142 h 15"/>
                <a:gd name="T4" fmla="*/ 3 w 79"/>
                <a:gd name="T5" fmla="*/ 128 h 15"/>
                <a:gd name="T6" fmla="*/ 58 w 79"/>
                <a:gd name="T7" fmla="*/ 128 h 15"/>
                <a:gd name="T8" fmla="*/ 89 w 79"/>
                <a:gd name="T9" fmla="*/ 125 h 15"/>
                <a:gd name="T10" fmla="*/ 142 w 79"/>
                <a:gd name="T11" fmla="*/ 113 h 15"/>
                <a:gd name="T12" fmla="*/ 182 w 79"/>
                <a:gd name="T13" fmla="*/ 88 h 15"/>
                <a:gd name="T14" fmla="*/ 243 w 79"/>
                <a:gd name="T15" fmla="*/ 78 h 15"/>
                <a:gd name="T16" fmla="*/ 321 w 79"/>
                <a:gd name="T17" fmla="*/ 69 h 15"/>
                <a:gd name="T18" fmla="*/ 384 w 79"/>
                <a:gd name="T19" fmla="*/ 69 h 15"/>
                <a:gd name="T20" fmla="*/ 442 w 79"/>
                <a:gd name="T21" fmla="*/ 61 h 15"/>
                <a:gd name="T22" fmla="*/ 533 w 79"/>
                <a:gd name="T23" fmla="*/ 61 h 15"/>
                <a:gd name="T24" fmla="*/ 614 w 79"/>
                <a:gd name="T25" fmla="*/ 54 h 15"/>
                <a:gd name="T26" fmla="*/ 707 w 79"/>
                <a:gd name="T27" fmla="*/ 61 h 15"/>
                <a:gd name="T28" fmla="*/ 779 w 79"/>
                <a:gd name="T29" fmla="*/ 61 h 15"/>
                <a:gd name="T30" fmla="*/ 872 w 79"/>
                <a:gd name="T31" fmla="*/ 69 h 15"/>
                <a:gd name="T32" fmla="*/ 966 w 79"/>
                <a:gd name="T33" fmla="*/ 78 h 15"/>
                <a:gd name="T34" fmla="*/ 1004 w 79"/>
                <a:gd name="T35" fmla="*/ 0 h 15"/>
                <a:gd name="T36" fmla="*/ 1004 w 79"/>
                <a:gd name="T37" fmla="*/ 0 h 15"/>
                <a:gd name="T38" fmla="*/ 966 w 79"/>
                <a:gd name="T39" fmla="*/ 0 h 15"/>
                <a:gd name="T40" fmla="*/ 940 w 79"/>
                <a:gd name="T41" fmla="*/ 0 h 15"/>
                <a:gd name="T42" fmla="*/ 896 w 79"/>
                <a:gd name="T43" fmla="*/ 0 h 15"/>
                <a:gd name="T44" fmla="*/ 839 w 79"/>
                <a:gd name="T45" fmla="*/ 0 h 15"/>
                <a:gd name="T46" fmla="*/ 778 w 79"/>
                <a:gd name="T47" fmla="*/ 0 h 15"/>
                <a:gd name="T48" fmla="*/ 711 w 79"/>
                <a:gd name="T49" fmla="*/ 0 h 15"/>
                <a:gd name="T50" fmla="*/ 655 w 79"/>
                <a:gd name="T51" fmla="*/ 1 h 15"/>
                <a:gd name="T52" fmla="*/ 569 w 79"/>
                <a:gd name="T53" fmla="*/ 1 h 15"/>
                <a:gd name="T54" fmla="*/ 494 w 79"/>
                <a:gd name="T55" fmla="*/ 1 h 15"/>
                <a:gd name="T56" fmla="*/ 385 w 79"/>
                <a:gd name="T57" fmla="*/ 2 h 15"/>
                <a:gd name="T58" fmla="*/ 323 w 79"/>
                <a:gd name="T59" fmla="*/ 3 h 15"/>
                <a:gd name="T60" fmla="*/ 242 w 79"/>
                <a:gd name="T61" fmla="*/ 48 h 15"/>
                <a:gd name="T62" fmla="*/ 158 w 79"/>
                <a:gd name="T63" fmla="*/ 54 h 15"/>
                <a:gd name="T64" fmla="*/ 77 w 79"/>
                <a:gd name="T65" fmla="*/ 61 h 15"/>
                <a:gd name="T66" fmla="*/ 0 w 79"/>
                <a:gd name="T67" fmla="*/ 69 h 15"/>
                <a:gd name="T68" fmla="*/ 0 w 79"/>
                <a:gd name="T69" fmla="*/ 142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95" name="Freeform 127"/>
            <p:cNvSpPr>
              <a:spLocks noChangeArrowheads="1"/>
            </p:cNvSpPr>
            <p:nvPr/>
          </p:nvSpPr>
          <p:spPr bwMode="auto">
            <a:xfrm>
              <a:off x="1174" y="1562"/>
              <a:ext cx="153" cy="51"/>
            </a:xfrm>
            <a:custGeom>
              <a:avLst/>
              <a:gdLst>
                <a:gd name="T0" fmla="*/ 792 w 132"/>
                <a:gd name="T1" fmla="*/ 411 h 45"/>
                <a:gd name="T2" fmla="*/ 800 w 132"/>
                <a:gd name="T3" fmla="*/ 411 h 45"/>
                <a:gd name="T4" fmla="*/ 800 w 132"/>
                <a:gd name="T5" fmla="*/ 394 h 45"/>
                <a:gd name="T6" fmla="*/ 806 w 132"/>
                <a:gd name="T7" fmla="*/ 394 h 45"/>
                <a:gd name="T8" fmla="*/ 852 w 132"/>
                <a:gd name="T9" fmla="*/ 384 h 45"/>
                <a:gd name="T10" fmla="*/ 860 w 132"/>
                <a:gd name="T11" fmla="*/ 384 h 45"/>
                <a:gd name="T12" fmla="*/ 903 w 132"/>
                <a:gd name="T13" fmla="*/ 383 h 45"/>
                <a:gd name="T14" fmla="*/ 927 w 132"/>
                <a:gd name="T15" fmla="*/ 375 h 45"/>
                <a:gd name="T16" fmla="*/ 988 w 132"/>
                <a:gd name="T17" fmla="*/ 363 h 45"/>
                <a:gd name="T18" fmla="*/ 997 w 132"/>
                <a:gd name="T19" fmla="*/ 339 h 45"/>
                <a:gd name="T20" fmla="*/ 1047 w 132"/>
                <a:gd name="T21" fmla="*/ 331 h 45"/>
                <a:gd name="T22" fmla="*/ 1080 w 132"/>
                <a:gd name="T23" fmla="*/ 307 h 45"/>
                <a:gd name="T24" fmla="*/ 1108 w 132"/>
                <a:gd name="T25" fmla="*/ 299 h 45"/>
                <a:gd name="T26" fmla="*/ 1146 w 132"/>
                <a:gd name="T27" fmla="*/ 271 h 45"/>
                <a:gd name="T28" fmla="*/ 1156 w 132"/>
                <a:gd name="T29" fmla="*/ 264 h 45"/>
                <a:gd name="T30" fmla="*/ 1188 w 132"/>
                <a:gd name="T31" fmla="*/ 239 h 45"/>
                <a:gd name="T32" fmla="*/ 1214 w 132"/>
                <a:gd name="T33" fmla="*/ 232 h 45"/>
                <a:gd name="T34" fmla="*/ 0 w 132"/>
                <a:gd name="T35" fmla="*/ 3 h 45"/>
                <a:gd name="T36" fmla="*/ 87 w 132"/>
                <a:gd name="T37" fmla="*/ 0 h 45"/>
                <a:gd name="T38" fmla="*/ 1880 w 132"/>
                <a:gd name="T39" fmla="*/ 299 h 45"/>
                <a:gd name="T40" fmla="*/ 1798 w 132"/>
                <a:gd name="T41" fmla="*/ 331 h 45"/>
                <a:gd name="T42" fmla="*/ 1284 w 132"/>
                <a:gd name="T43" fmla="*/ 233 h 45"/>
                <a:gd name="T44" fmla="*/ 1284 w 132"/>
                <a:gd name="T45" fmla="*/ 233 h 45"/>
                <a:gd name="T46" fmla="*/ 1284 w 132"/>
                <a:gd name="T47" fmla="*/ 239 h 45"/>
                <a:gd name="T48" fmla="*/ 1255 w 132"/>
                <a:gd name="T49" fmla="*/ 239 h 45"/>
                <a:gd name="T50" fmla="*/ 1255 w 132"/>
                <a:gd name="T51" fmla="*/ 263 h 45"/>
                <a:gd name="T52" fmla="*/ 1249 w 132"/>
                <a:gd name="T53" fmla="*/ 264 h 45"/>
                <a:gd name="T54" fmla="*/ 1231 w 132"/>
                <a:gd name="T55" fmla="*/ 271 h 45"/>
                <a:gd name="T56" fmla="*/ 1214 w 132"/>
                <a:gd name="T57" fmla="*/ 298 h 45"/>
                <a:gd name="T58" fmla="*/ 1186 w 132"/>
                <a:gd name="T59" fmla="*/ 299 h 45"/>
                <a:gd name="T60" fmla="*/ 1146 w 132"/>
                <a:gd name="T61" fmla="*/ 307 h 45"/>
                <a:gd name="T62" fmla="*/ 1108 w 132"/>
                <a:gd name="T63" fmla="*/ 338 h 45"/>
                <a:gd name="T64" fmla="*/ 1080 w 132"/>
                <a:gd name="T65" fmla="*/ 339 h 45"/>
                <a:gd name="T66" fmla="*/ 1023 w 132"/>
                <a:gd name="T67" fmla="*/ 363 h 45"/>
                <a:gd name="T68" fmla="*/ 996 w 132"/>
                <a:gd name="T69" fmla="*/ 383 h 45"/>
                <a:gd name="T70" fmla="*/ 927 w 132"/>
                <a:gd name="T71" fmla="*/ 384 h 45"/>
                <a:gd name="T72" fmla="*/ 883 w 132"/>
                <a:gd name="T73" fmla="*/ 411 h 45"/>
                <a:gd name="T74" fmla="*/ 806 w 132"/>
                <a:gd name="T75" fmla="*/ 434 h 45"/>
                <a:gd name="T76" fmla="*/ 792 w 132"/>
                <a:gd name="T77" fmla="*/ 411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3"/>
                  </a:moveTo>
                  <a:lnTo>
                    <a:pt x="56" y="43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6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7" y="45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96" name="Freeform 128"/>
            <p:cNvSpPr>
              <a:spLocks noChangeArrowheads="1"/>
            </p:cNvSpPr>
            <p:nvPr/>
          </p:nvSpPr>
          <p:spPr bwMode="auto">
            <a:xfrm>
              <a:off x="1141" y="1576"/>
              <a:ext cx="156" cy="45"/>
            </a:xfrm>
            <a:custGeom>
              <a:avLst/>
              <a:gdLst>
                <a:gd name="T0" fmla="*/ 0 w 135"/>
                <a:gd name="T1" fmla="*/ 0 h 40"/>
                <a:gd name="T2" fmla="*/ 1797 w 135"/>
                <a:gd name="T3" fmla="*/ 331 h 40"/>
                <a:gd name="T4" fmla="*/ 1819 w 135"/>
                <a:gd name="T5" fmla="*/ 331 h 40"/>
                <a:gd name="T6" fmla="*/ 67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97" name="Freeform 129"/>
            <p:cNvSpPr>
              <a:spLocks noChangeArrowheads="1"/>
            </p:cNvSpPr>
            <p:nvPr/>
          </p:nvSpPr>
          <p:spPr bwMode="auto">
            <a:xfrm>
              <a:off x="1168" y="1570"/>
              <a:ext cx="153" cy="39"/>
            </a:xfrm>
            <a:custGeom>
              <a:avLst/>
              <a:gdLst>
                <a:gd name="T0" fmla="*/ 0 w 132"/>
                <a:gd name="T1" fmla="*/ 0 h 35"/>
                <a:gd name="T2" fmla="*/ 1850 w 132"/>
                <a:gd name="T3" fmla="*/ 241 h 35"/>
                <a:gd name="T4" fmla="*/ 1880 w 132"/>
                <a:gd name="T5" fmla="*/ 241 h 35"/>
                <a:gd name="T6" fmla="*/ 60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98" name="Freeform 130"/>
            <p:cNvSpPr>
              <a:spLocks noChangeArrowheads="1"/>
            </p:cNvSpPr>
            <p:nvPr/>
          </p:nvSpPr>
          <p:spPr bwMode="auto">
            <a:xfrm>
              <a:off x="1156" y="1571"/>
              <a:ext cx="154" cy="44"/>
            </a:xfrm>
            <a:custGeom>
              <a:avLst/>
              <a:gdLst>
                <a:gd name="T0" fmla="*/ 0 w 133"/>
                <a:gd name="T1" fmla="*/ 0 h 39"/>
                <a:gd name="T2" fmla="*/ 1833 w 133"/>
                <a:gd name="T3" fmla="*/ 342 h 39"/>
                <a:gd name="T4" fmla="*/ 1868 w 133"/>
                <a:gd name="T5" fmla="*/ 342 h 39"/>
                <a:gd name="T6" fmla="*/ 3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0" y="39"/>
                  </a:lnTo>
                  <a:lnTo>
                    <a:pt x="133" y="39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99" name="Freeform 131"/>
            <p:cNvSpPr>
              <a:spLocks noChangeArrowheads="1"/>
            </p:cNvSpPr>
            <p:nvPr/>
          </p:nvSpPr>
          <p:spPr bwMode="auto">
            <a:xfrm>
              <a:off x="1120" y="1050"/>
              <a:ext cx="288" cy="236"/>
            </a:xfrm>
            <a:custGeom>
              <a:avLst/>
              <a:gdLst>
                <a:gd name="T0" fmla="*/ 967 w 249"/>
                <a:gd name="T1" fmla="*/ 125 h 209"/>
                <a:gd name="T2" fmla="*/ 967 w 249"/>
                <a:gd name="T3" fmla="*/ 125 h 209"/>
                <a:gd name="T4" fmla="*/ 990 w 249"/>
                <a:gd name="T5" fmla="*/ 125 h 209"/>
                <a:gd name="T6" fmla="*/ 1036 w 249"/>
                <a:gd name="T7" fmla="*/ 113 h 209"/>
                <a:gd name="T8" fmla="*/ 1069 w 249"/>
                <a:gd name="T9" fmla="*/ 98 h 209"/>
                <a:gd name="T10" fmla="*/ 1136 w 249"/>
                <a:gd name="T11" fmla="*/ 87 h 209"/>
                <a:gd name="T12" fmla="*/ 1206 w 249"/>
                <a:gd name="T13" fmla="*/ 77 h 209"/>
                <a:gd name="T14" fmla="*/ 1307 w 249"/>
                <a:gd name="T15" fmla="*/ 68 h 209"/>
                <a:gd name="T16" fmla="*/ 1425 w 249"/>
                <a:gd name="T17" fmla="*/ 53 h 209"/>
                <a:gd name="T18" fmla="*/ 1520 w 249"/>
                <a:gd name="T19" fmla="*/ 42 h 209"/>
                <a:gd name="T20" fmla="*/ 1654 w 249"/>
                <a:gd name="T21" fmla="*/ 3 h 209"/>
                <a:gd name="T22" fmla="*/ 1818 w 249"/>
                <a:gd name="T23" fmla="*/ 2 h 209"/>
                <a:gd name="T24" fmla="*/ 1973 w 249"/>
                <a:gd name="T25" fmla="*/ 1 h 209"/>
                <a:gd name="T26" fmla="*/ 2158 w 249"/>
                <a:gd name="T27" fmla="*/ 0 h 209"/>
                <a:gd name="T28" fmla="*/ 2340 w 249"/>
                <a:gd name="T29" fmla="*/ 0 h 209"/>
                <a:gd name="T30" fmla="*/ 2550 w 249"/>
                <a:gd name="T31" fmla="*/ 0 h 209"/>
                <a:gd name="T32" fmla="*/ 2753 w 249"/>
                <a:gd name="T33" fmla="*/ 0 h 209"/>
                <a:gd name="T34" fmla="*/ 2868 w 249"/>
                <a:gd name="T35" fmla="*/ 256 h 209"/>
                <a:gd name="T36" fmla="*/ 2883 w 249"/>
                <a:gd name="T37" fmla="*/ 259 h 209"/>
                <a:gd name="T38" fmla="*/ 2961 w 249"/>
                <a:gd name="T39" fmla="*/ 300 h 209"/>
                <a:gd name="T40" fmla="*/ 3043 w 249"/>
                <a:gd name="T41" fmla="*/ 343 h 209"/>
                <a:gd name="T42" fmla="*/ 3095 w 249"/>
                <a:gd name="T43" fmla="*/ 437 h 209"/>
                <a:gd name="T44" fmla="*/ 3291 w 249"/>
                <a:gd name="T45" fmla="*/ 1040 h 209"/>
                <a:gd name="T46" fmla="*/ 3392 w 249"/>
                <a:gd name="T47" fmla="*/ 1290 h 209"/>
                <a:gd name="T48" fmla="*/ 3392 w 249"/>
                <a:gd name="T49" fmla="*/ 1302 h 209"/>
                <a:gd name="T50" fmla="*/ 3411 w 249"/>
                <a:gd name="T51" fmla="*/ 1355 h 209"/>
                <a:gd name="T52" fmla="*/ 3411 w 249"/>
                <a:gd name="T53" fmla="*/ 1430 h 209"/>
                <a:gd name="T54" fmla="*/ 3339 w 249"/>
                <a:gd name="T55" fmla="*/ 1520 h 209"/>
                <a:gd name="T56" fmla="*/ 0 w 249"/>
                <a:gd name="T57" fmla="*/ 1452 h 209"/>
                <a:gd name="T58" fmla="*/ 347 w 249"/>
                <a:gd name="T59" fmla="*/ 1336 h 209"/>
                <a:gd name="T60" fmla="*/ 347 w 249"/>
                <a:gd name="T61" fmla="*/ 256 h 209"/>
                <a:gd name="T62" fmla="*/ 353 w 249"/>
                <a:gd name="T63" fmla="*/ 236 h 209"/>
                <a:gd name="T64" fmla="*/ 384 w 249"/>
                <a:gd name="T65" fmla="*/ 227 h 209"/>
                <a:gd name="T66" fmla="*/ 444 w 249"/>
                <a:gd name="T67" fmla="*/ 209 h 209"/>
                <a:gd name="T68" fmla="*/ 514 w 249"/>
                <a:gd name="T69" fmla="*/ 203 h 209"/>
                <a:gd name="T70" fmla="*/ 583 w 249"/>
                <a:gd name="T71" fmla="*/ 201 h 209"/>
                <a:gd name="T72" fmla="*/ 674 w 249"/>
                <a:gd name="T73" fmla="*/ 201 h 209"/>
                <a:gd name="T74" fmla="*/ 796 w 249"/>
                <a:gd name="T75" fmla="*/ 203 h 209"/>
                <a:gd name="T76" fmla="*/ 924 w 249"/>
                <a:gd name="T77" fmla="*/ 236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10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4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9"/>
                  </a:lnTo>
                  <a:lnTo>
                    <a:pt x="240" y="117"/>
                  </a:lnTo>
                  <a:lnTo>
                    <a:pt x="208" y="133"/>
                  </a:lnTo>
                  <a:lnTo>
                    <a:pt x="247" y="145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9" y="155"/>
                  </a:lnTo>
                  <a:lnTo>
                    <a:pt x="248" y="160"/>
                  </a:lnTo>
                  <a:lnTo>
                    <a:pt x="247" y="164"/>
                  </a:lnTo>
                  <a:lnTo>
                    <a:pt x="244" y="170"/>
                  </a:lnTo>
                  <a:lnTo>
                    <a:pt x="144" y="209"/>
                  </a:lnTo>
                  <a:lnTo>
                    <a:pt x="0" y="163"/>
                  </a:lnTo>
                  <a:lnTo>
                    <a:pt x="3" y="159"/>
                  </a:lnTo>
                  <a:lnTo>
                    <a:pt x="25" y="150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00" name="Freeform 132"/>
            <p:cNvSpPr>
              <a:spLocks noChangeArrowheads="1"/>
            </p:cNvSpPr>
            <p:nvPr/>
          </p:nvSpPr>
          <p:spPr bwMode="auto">
            <a:xfrm>
              <a:off x="1221" y="1067"/>
              <a:ext cx="91" cy="103"/>
            </a:xfrm>
            <a:custGeom>
              <a:avLst/>
              <a:gdLst>
                <a:gd name="T0" fmla="*/ 1001 w 79"/>
                <a:gd name="T1" fmla="*/ 3 h 91"/>
                <a:gd name="T2" fmla="*/ 1001 w 79"/>
                <a:gd name="T3" fmla="*/ 3 h 91"/>
                <a:gd name="T4" fmla="*/ 996 w 79"/>
                <a:gd name="T5" fmla="*/ 3 h 91"/>
                <a:gd name="T6" fmla="*/ 940 w 79"/>
                <a:gd name="T7" fmla="*/ 2 h 91"/>
                <a:gd name="T8" fmla="*/ 924 w 79"/>
                <a:gd name="T9" fmla="*/ 2 h 91"/>
                <a:gd name="T10" fmla="*/ 872 w 79"/>
                <a:gd name="T11" fmla="*/ 1 h 91"/>
                <a:gd name="T12" fmla="*/ 819 w 79"/>
                <a:gd name="T13" fmla="*/ 1 h 91"/>
                <a:gd name="T14" fmla="*/ 757 w 79"/>
                <a:gd name="T15" fmla="*/ 1 h 91"/>
                <a:gd name="T16" fmla="*/ 711 w 79"/>
                <a:gd name="T17" fmla="*/ 0 h 91"/>
                <a:gd name="T18" fmla="*/ 652 w 79"/>
                <a:gd name="T19" fmla="*/ 0 h 91"/>
                <a:gd name="T20" fmla="*/ 569 w 79"/>
                <a:gd name="T21" fmla="*/ 1 h 91"/>
                <a:gd name="T22" fmla="*/ 494 w 79"/>
                <a:gd name="T23" fmla="*/ 1 h 91"/>
                <a:gd name="T24" fmla="*/ 385 w 79"/>
                <a:gd name="T25" fmla="*/ 2 h 91"/>
                <a:gd name="T26" fmla="*/ 323 w 79"/>
                <a:gd name="T27" fmla="*/ 3 h 91"/>
                <a:gd name="T28" fmla="*/ 242 w 79"/>
                <a:gd name="T29" fmla="*/ 54 h 91"/>
                <a:gd name="T30" fmla="*/ 142 w 79"/>
                <a:gd name="T31" fmla="*/ 69 h 91"/>
                <a:gd name="T32" fmla="*/ 58 w 79"/>
                <a:gd name="T33" fmla="*/ 113 h 91"/>
                <a:gd name="T34" fmla="*/ 58 w 79"/>
                <a:gd name="T35" fmla="*/ 125 h 91"/>
                <a:gd name="T36" fmla="*/ 3 w 79"/>
                <a:gd name="T37" fmla="*/ 160 h 91"/>
                <a:gd name="T38" fmla="*/ 1 w 79"/>
                <a:gd name="T39" fmla="*/ 239 h 91"/>
                <a:gd name="T40" fmla="*/ 0 w 79"/>
                <a:gd name="T41" fmla="*/ 331 h 91"/>
                <a:gd name="T42" fmla="*/ 0 w 79"/>
                <a:gd name="T43" fmla="*/ 436 h 91"/>
                <a:gd name="T44" fmla="*/ 0 w 79"/>
                <a:gd name="T45" fmla="*/ 570 h 91"/>
                <a:gd name="T46" fmla="*/ 2 w 79"/>
                <a:gd name="T47" fmla="*/ 696 h 91"/>
                <a:gd name="T48" fmla="*/ 77 w 79"/>
                <a:gd name="T49" fmla="*/ 832 h 91"/>
                <a:gd name="T50" fmla="*/ 89 w 79"/>
                <a:gd name="T51" fmla="*/ 832 h 91"/>
                <a:gd name="T52" fmla="*/ 103 w 79"/>
                <a:gd name="T53" fmla="*/ 832 h 91"/>
                <a:gd name="T54" fmla="*/ 119 w 79"/>
                <a:gd name="T55" fmla="*/ 832 h 91"/>
                <a:gd name="T56" fmla="*/ 142 w 79"/>
                <a:gd name="T57" fmla="*/ 832 h 91"/>
                <a:gd name="T58" fmla="*/ 189 w 79"/>
                <a:gd name="T59" fmla="*/ 826 h 91"/>
                <a:gd name="T60" fmla="*/ 242 w 79"/>
                <a:gd name="T61" fmla="*/ 826 h 91"/>
                <a:gd name="T62" fmla="*/ 280 w 79"/>
                <a:gd name="T63" fmla="*/ 826 h 91"/>
                <a:gd name="T64" fmla="*/ 334 w 79"/>
                <a:gd name="T65" fmla="*/ 826 h 91"/>
                <a:gd name="T66" fmla="*/ 426 w 79"/>
                <a:gd name="T67" fmla="*/ 826 h 91"/>
                <a:gd name="T68" fmla="*/ 494 w 79"/>
                <a:gd name="T69" fmla="*/ 826 h 91"/>
                <a:gd name="T70" fmla="*/ 569 w 79"/>
                <a:gd name="T71" fmla="*/ 826 h 91"/>
                <a:gd name="T72" fmla="*/ 652 w 79"/>
                <a:gd name="T73" fmla="*/ 826 h 91"/>
                <a:gd name="T74" fmla="*/ 728 w 79"/>
                <a:gd name="T75" fmla="*/ 832 h 91"/>
                <a:gd name="T76" fmla="*/ 816 w 79"/>
                <a:gd name="T77" fmla="*/ 832 h 91"/>
                <a:gd name="T78" fmla="*/ 897 w 79"/>
                <a:gd name="T79" fmla="*/ 833 h 91"/>
                <a:gd name="T80" fmla="*/ 1004 w 79"/>
                <a:gd name="T81" fmla="*/ 843 h 91"/>
                <a:gd name="T82" fmla="*/ 1004 w 79"/>
                <a:gd name="T83" fmla="*/ 832 h 91"/>
                <a:gd name="T84" fmla="*/ 1001 w 79"/>
                <a:gd name="T85" fmla="*/ 762 h 91"/>
                <a:gd name="T86" fmla="*/ 996 w 79"/>
                <a:gd name="T87" fmla="*/ 649 h 91"/>
                <a:gd name="T88" fmla="*/ 966 w 79"/>
                <a:gd name="T89" fmla="*/ 538 h 91"/>
                <a:gd name="T90" fmla="*/ 966 w 79"/>
                <a:gd name="T91" fmla="*/ 395 h 91"/>
                <a:gd name="T92" fmla="*/ 966 w 79"/>
                <a:gd name="T93" fmla="*/ 271 h 91"/>
                <a:gd name="T94" fmla="*/ 996 w 79"/>
                <a:gd name="T95" fmla="*/ 141 h 91"/>
                <a:gd name="T96" fmla="*/ 1001 w 79"/>
                <a:gd name="T97" fmla="*/ 3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9"/>
                  </a:lnTo>
                  <a:lnTo>
                    <a:pt x="11" y="89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9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8" y="82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9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01" name="Freeform 133"/>
            <p:cNvSpPr>
              <a:spLocks noChangeArrowheads="1"/>
            </p:cNvSpPr>
            <p:nvPr/>
          </p:nvSpPr>
          <p:spPr bwMode="auto">
            <a:xfrm>
              <a:off x="1230" y="1097"/>
              <a:ext cx="153" cy="101"/>
            </a:xfrm>
            <a:custGeom>
              <a:avLst/>
              <a:gdLst>
                <a:gd name="T0" fmla="*/ 1 w 132"/>
                <a:gd name="T1" fmla="*/ 527 h 90"/>
                <a:gd name="T2" fmla="*/ 0 w 132"/>
                <a:gd name="T3" fmla="*/ 625 h 90"/>
                <a:gd name="T4" fmla="*/ 1231 w 132"/>
                <a:gd name="T5" fmla="*/ 718 h 90"/>
                <a:gd name="T6" fmla="*/ 1231 w 132"/>
                <a:gd name="T7" fmla="*/ 718 h 90"/>
                <a:gd name="T8" fmla="*/ 1255 w 132"/>
                <a:gd name="T9" fmla="*/ 701 h 90"/>
                <a:gd name="T10" fmla="*/ 1285 w 132"/>
                <a:gd name="T11" fmla="*/ 697 h 90"/>
                <a:gd name="T12" fmla="*/ 1338 w 132"/>
                <a:gd name="T13" fmla="*/ 680 h 90"/>
                <a:gd name="T14" fmla="*/ 1399 w 132"/>
                <a:gd name="T15" fmla="*/ 658 h 90"/>
                <a:gd name="T16" fmla="*/ 1455 w 132"/>
                <a:gd name="T17" fmla="*/ 631 h 90"/>
                <a:gd name="T18" fmla="*/ 1538 w 132"/>
                <a:gd name="T19" fmla="*/ 586 h 90"/>
                <a:gd name="T20" fmla="*/ 1596 w 132"/>
                <a:gd name="T21" fmla="*/ 570 h 90"/>
                <a:gd name="T22" fmla="*/ 1673 w 132"/>
                <a:gd name="T23" fmla="*/ 518 h 90"/>
                <a:gd name="T24" fmla="*/ 1725 w 132"/>
                <a:gd name="T25" fmla="*/ 465 h 90"/>
                <a:gd name="T26" fmla="*/ 1784 w 132"/>
                <a:gd name="T27" fmla="*/ 414 h 90"/>
                <a:gd name="T28" fmla="*/ 1824 w 132"/>
                <a:gd name="T29" fmla="*/ 367 h 90"/>
                <a:gd name="T30" fmla="*/ 1872 w 132"/>
                <a:gd name="T31" fmla="*/ 315 h 90"/>
                <a:gd name="T32" fmla="*/ 1880 w 132"/>
                <a:gd name="T33" fmla="*/ 250 h 90"/>
                <a:gd name="T34" fmla="*/ 1880 w 132"/>
                <a:gd name="T35" fmla="*/ 177 h 90"/>
                <a:gd name="T36" fmla="*/ 1848 w 132"/>
                <a:gd name="T37" fmla="*/ 95 h 90"/>
                <a:gd name="T38" fmla="*/ 1848 w 132"/>
                <a:gd name="T39" fmla="*/ 95 h 90"/>
                <a:gd name="T40" fmla="*/ 1824 w 132"/>
                <a:gd name="T41" fmla="*/ 76 h 90"/>
                <a:gd name="T42" fmla="*/ 1800 w 132"/>
                <a:gd name="T43" fmla="*/ 68 h 90"/>
                <a:gd name="T44" fmla="*/ 1798 w 132"/>
                <a:gd name="T45" fmla="*/ 54 h 90"/>
                <a:gd name="T46" fmla="*/ 1783 w 132"/>
                <a:gd name="T47" fmla="*/ 3 h 90"/>
                <a:gd name="T48" fmla="*/ 1713 w 132"/>
                <a:gd name="T49" fmla="*/ 2 h 90"/>
                <a:gd name="T50" fmla="*/ 1673 w 132"/>
                <a:gd name="T51" fmla="*/ 0 h 90"/>
                <a:gd name="T52" fmla="*/ 1615 w 132"/>
                <a:gd name="T53" fmla="*/ 0 h 90"/>
                <a:gd name="T54" fmla="*/ 1615 w 132"/>
                <a:gd name="T55" fmla="*/ 1 h 90"/>
                <a:gd name="T56" fmla="*/ 1622 w 132"/>
                <a:gd name="T57" fmla="*/ 4 h 90"/>
                <a:gd name="T58" fmla="*/ 1673 w 132"/>
                <a:gd name="T59" fmla="*/ 85 h 90"/>
                <a:gd name="T60" fmla="*/ 1681 w 132"/>
                <a:gd name="T61" fmla="*/ 141 h 90"/>
                <a:gd name="T62" fmla="*/ 1681 w 132"/>
                <a:gd name="T63" fmla="*/ 233 h 90"/>
                <a:gd name="T64" fmla="*/ 1673 w 132"/>
                <a:gd name="T65" fmla="*/ 315 h 90"/>
                <a:gd name="T66" fmla="*/ 1622 w 132"/>
                <a:gd name="T67" fmla="*/ 406 h 90"/>
                <a:gd name="T68" fmla="*/ 1539 w 132"/>
                <a:gd name="T69" fmla="*/ 508 h 90"/>
                <a:gd name="T70" fmla="*/ 1539 w 132"/>
                <a:gd name="T71" fmla="*/ 508 h 90"/>
                <a:gd name="T72" fmla="*/ 1539 w 132"/>
                <a:gd name="T73" fmla="*/ 512 h 90"/>
                <a:gd name="T74" fmla="*/ 1538 w 132"/>
                <a:gd name="T75" fmla="*/ 512 h 90"/>
                <a:gd name="T76" fmla="*/ 1518 w 132"/>
                <a:gd name="T77" fmla="*/ 518 h 90"/>
                <a:gd name="T78" fmla="*/ 1489 w 132"/>
                <a:gd name="T79" fmla="*/ 522 h 90"/>
                <a:gd name="T80" fmla="*/ 1455 w 132"/>
                <a:gd name="T81" fmla="*/ 527 h 90"/>
                <a:gd name="T82" fmla="*/ 1427 w 132"/>
                <a:gd name="T83" fmla="*/ 550 h 90"/>
                <a:gd name="T84" fmla="*/ 1399 w 132"/>
                <a:gd name="T85" fmla="*/ 562 h 90"/>
                <a:gd name="T86" fmla="*/ 1375 w 132"/>
                <a:gd name="T87" fmla="*/ 562 h 90"/>
                <a:gd name="T88" fmla="*/ 1327 w 132"/>
                <a:gd name="T89" fmla="*/ 570 h 90"/>
                <a:gd name="T90" fmla="*/ 1284 w 132"/>
                <a:gd name="T91" fmla="*/ 575 h 90"/>
                <a:gd name="T92" fmla="*/ 1214 w 132"/>
                <a:gd name="T93" fmla="*/ 575 h 90"/>
                <a:gd name="T94" fmla="*/ 1156 w 132"/>
                <a:gd name="T95" fmla="*/ 575 h 90"/>
                <a:gd name="T96" fmla="*/ 1108 w 132"/>
                <a:gd name="T97" fmla="*/ 575 h 90"/>
                <a:gd name="T98" fmla="*/ 1047 w 132"/>
                <a:gd name="T99" fmla="*/ 575 h 90"/>
                <a:gd name="T100" fmla="*/ 989 w 132"/>
                <a:gd name="T101" fmla="*/ 570 h 90"/>
                <a:gd name="T102" fmla="*/ 989 w 132"/>
                <a:gd name="T103" fmla="*/ 658 h 90"/>
                <a:gd name="T104" fmla="*/ 3 w 132"/>
                <a:gd name="T105" fmla="*/ 606 h 90"/>
                <a:gd name="T106" fmla="*/ 1 w 132"/>
                <a:gd name="T107" fmla="*/ 52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4"/>
                  </a:lnTo>
                  <a:lnTo>
                    <a:pt x="112" y="71"/>
                  </a:lnTo>
                  <a:lnTo>
                    <a:pt x="117" y="65"/>
                  </a:lnTo>
                  <a:lnTo>
                    <a:pt x="121" y="59"/>
                  </a:lnTo>
                  <a:lnTo>
                    <a:pt x="125" y="53"/>
                  </a:lnTo>
                  <a:lnTo>
                    <a:pt x="128" y="46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2"/>
                  </a:lnTo>
                  <a:lnTo>
                    <a:pt x="129" y="12"/>
                  </a:lnTo>
                  <a:lnTo>
                    <a:pt x="128" y="10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3"/>
                  </a:lnTo>
                  <a:lnTo>
                    <a:pt x="120" y="2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4"/>
                  </a:lnTo>
                  <a:lnTo>
                    <a:pt x="117" y="11"/>
                  </a:lnTo>
                  <a:lnTo>
                    <a:pt x="118" y="18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5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2" y="71"/>
                  </a:lnTo>
                  <a:lnTo>
                    <a:pt x="90" y="72"/>
                  </a:lnTo>
                  <a:lnTo>
                    <a:pt x="85" y="72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73" y="72"/>
                  </a:lnTo>
                  <a:lnTo>
                    <a:pt x="69" y="71"/>
                  </a:lnTo>
                  <a:lnTo>
                    <a:pt x="69" y="83"/>
                  </a:lnTo>
                  <a:lnTo>
                    <a:pt x="3" y="76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02" name="Freeform 134"/>
            <p:cNvSpPr>
              <a:spLocks noChangeArrowheads="1"/>
            </p:cNvSpPr>
            <p:nvPr/>
          </p:nvSpPr>
          <p:spPr bwMode="auto">
            <a:xfrm>
              <a:off x="1212" y="1196"/>
              <a:ext cx="111" cy="35"/>
            </a:xfrm>
            <a:custGeom>
              <a:avLst/>
              <a:gdLst>
                <a:gd name="T0" fmla="*/ 1307 w 96"/>
                <a:gd name="T1" fmla="*/ 98 h 31"/>
                <a:gd name="T2" fmla="*/ 1 w 96"/>
                <a:gd name="T3" fmla="*/ 0 h 31"/>
                <a:gd name="T4" fmla="*/ 0 w 96"/>
                <a:gd name="T5" fmla="*/ 98 h 31"/>
                <a:gd name="T6" fmla="*/ 1280 w 96"/>
                <a:gd name="T7" fmla="*/ 277 h 31"/>
                <a:gd name="T8" fmla="*/ 1307 w 96"/>
                <a:gd name="T9" fmla="*/ 9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1"/>
                <a:gd name="T17" fmla="*/ 96 w 9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1">
                  <a:moveTo>
                    <a:pt x="96" y="11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93" y="31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03" name="Freeform 135"/>
            <p:cNvSpPr>
              <a:spLocks noChangeArrowheads="1"/>
            </p:cNvSpPr>
            <p:nvPr/>
          </p:nvSpPr>
          <p:spPr bwMode="auto">
            <a:xfrm>
              <a:off x="1266" y="1207"/>
              <a:ext cx="48" cy="16"/>
            </a:xfrm>
            <a:custGeom>
              <a:avLst/>
              <a:gdLst>
                <a:gd name="T0" fmla="*/ 464 w 42"/>
                <a:gd name="T1" fmla="*/ 64 h 14"/>
                <a:gd name="T2" fmla="*/ 2 w 42"/>
                <a:gd name="T3" fmla="*/ 0 h 14"/>
                <a:gd name="T4" fmla="*/ 0 w 42"/>
                <a:gd name="T5" fmla="*/ 64 h 14"/>
                <a:gd name="T6" fmla="*/ 450 w 42"/>
                <a:gd name="T7" fmla="*/ 155 h 14"/>
                <a:gd name="T8" fmla="*/ 464 w 42"/>
                <a:gd name="T9" fmla="*/ 6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04" name="Freeform 136"/>
            <p:cNvSpPr>
              <a:spLocks noChangeArrowheads="1"/>
            </p:cNvSpPr>
            <p:nvPr/>
          </p:nvSpPr>
          <p:spPr bwMode="auto">
            <a:xfrm>
              <a:off x="1218" y="1199"/>
              <a:ext cx="32" cy="11"/>
            </a:xfrm>
            <a:custGeom>
              <a:avLst/>
              <a:gdLst>
                <a:gd name="T0" fmla="*/ 311 w 28"/>
                <a:gd name="T1" fmla="*/ 4 h 10"/>
                <a:gd name="T2" fmla="*/ 0 w 28"/>
                <a:gd name="T3" fmla="*/ 0 h 10"/>
                <a:gd name="T4" fmla="*/ 0 w 28"/>
                <a:gd name="T5" fmla="*/ 36 h 10"/>
                <a:gd name="T6" fmla="*/ 302 w 28"/>
                <a:gd name="T7" fmla="*/ 52 h 10"/>
                <a:gd name="T8" fmla="*/ 311 w 2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05" name="Freeform 137"/>
            <p:cNvSpPr>
              <a:spLocks noChangeArrowheads="1"/>
            </p:cNvSpPr>
            <p:nvPr/>
          </p:nvSpPr>
          <p:spPr bwMode="auto">
            <a:xfrm>
              <a:off x="1139" y="1211"/>
              <a:ext cx="187" cy="61"/>
            </a:xfrm>
            <a:custGeom>
              <a:avLst/>
              <a:gdLst>
                <a:gd name="T0" fmla="*/ 0 w 162"/>
                <a:gd name="T1" fmla="*/ 146 h 54"/>
                <a:gd name="T2" fmla="*/ 0 w 162"/>
                <a:gd name="T3" fmla="*/ 146 h 54"/>
                <a:gd name="T4" fmla="*/ 1 w 162"/>
                <a:gd name="T5" fmla="*/ 146 h 54"/>
                <a:gd name="T6" fmla="*/ 2 w 162"/>
                <a:gd name="T7" fmla="*/ 146 h 54"/>
                <a:gd name="T8" fmla="*/ 58 w 162"/>
                <a:gd name="T9" fmla="*/ 129 h 54"/>
                <a:gd name="T10" fmla="*/ 89 w 162"/>
                <a:gd name="T11" fmla="*/ 129 h 54"/>
                <a:gd name="T12" fmla="*/ 137 w 162"/>
                <a:gd name="T13" fmla="*/ 125 h 54"/>
                <a:gd name="T14" fmla="*/ 182 w 162"/>
                <a:gd name="T15" fmla="*/ 125 h 54"/>
                <a:gd name="T16" fmla="*/ 230 w 162"/>
                <a:gd name="T17" fmla="*/ 114 h 54"/>
                <a:gd name="T18" fmla="*/ 279 w 162"/>
                <a:gd name="T19" fmla="*/ 111 h 54"/>
                <a:gd name="T20" fmla="*/ 322 w 162"/>
                <a:gd name="T21" fmla="*/ 98 h 54"/>
                <a:gd name="T22" fmla="*/ 372 w 162"/>
                <a:gd name="T23" fmla="*/ 87 h 54"/>
                <a:gd name="T24" fmla="*/ 407 w 162"/>
                <a:gd name="T25" fmla="*/ 68 h 54"/>
                <a:gd name="T26" fmla="*/ 457 w 162"/>
                <a:gd name="T27" fmla="*/ 53 h 54"/>
                <a:gd name="T28" fmla="*/ 495 w 162"/>
                <a:gd name="T29" fmla="*/ 47 h 54"/>
                <a:gd name="T30" fmla="*/ 528 w 162"/>
                <a:gd name="T31" fmla="*/ 3 h 54"/>
                <a:gd name="T32" fmla="*/ 571 w 162"/>
                <a:gd name="T33" fmla="*/ 0 h 54"/>
                <a:gd name="T34" fmla="*/ 2141 w 162"/>
                <a:gd name="T35" fmla="*/ 256 h 54"/>
                <a:gd name="T36" fmla="*/ 2141 w 162"/>
                <a:gd name="T37" fmla="*/ 256 h 54"/>
                <a:gd name="T38" fmla="*/ 2130 w 162"/>
                <a:gd name="T39" fmla="*/ 256 h 54"/>
                <a:gd name="T40" fmla="*/ 2104 w 162"/>
                <a:gd name="T41" fmla="*/ 259 h 54"/>
                <a:gd name="T42" fmla="*/ 2074 w 162"/>
                <a:gd name="T43" fmla="*/ 287 h 54"/>
                <a:gd name="T44" fmla="*/ 2073 w 162"/>
                <a:gd name="T45" fmla="*/ 293 h 54"/>
                <a:gd name="T46" fmla="*/ 2066 w 162"/>
                <a:gd name="T47" fmla="*/ 303 h 54"/>
                <a:gd name="T48" fmla="*/ 2005 w 162"/>
                <a:gd name="T49" fmla="*/ 326 h 54"/>
                <a:gd name="T50" fmla="*/ 1989 w 162"/>
                <a:gd name="T51" fmla="*/ 345 h 54"/>
                <a:gd name="T52" fmla="*/ 1943 w 162"/>
                <a:gd name="T53" fmla="*/ 368 h 54"/>
                <a:gd name="T54" fmla="*/ 1914 w 162"/>
                <a:gd name="T55" fmla="*/ 386 h 54"/>
                <a:gd name="T56" fmla="*/ 1873 w 162"/>
                <a:gd name="T57" fmla="*/ 416 h 54"/>
                <a:gd name="T58" fmla="*/ 1797 w 162"/>
                <a:gd name="T59" fmla="*/ 430 h 54"/>
                <a:gd name="T60" fmla="*/ 1793 w 162"/>
                <a:gd name="T61" fmla="*/ 436 h 54"/>
                <a:gd name="T62" fmla="*/ 1730 w 162"/>
                <a:gd name="T63" fmla="*/ 470 h 54"/>
                <a:gd name="T64" fmla="*/ 1692 w 162"/>
                <a:gd name="T65" fmla="*/ 477 h 54"/>
                <a:gd name="T66" fmla="*/ 1661 w 162"/>
                <a:gd name="T67" fmla="*/ 486 h 54"/>
                <a:gd name="T68" fmla="*/ 0 w 162"/>
                <a:gd name="T69" fmla="*/ 146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8" y="31"/>
                  </a:lnTo>
                  <a:lnTo>
                    <a:pt x="157" y="33"/>
                  </a:lnTo>
                  <a:lnTo>
                    <a:pt x="155" y="34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06" name="Freeform 138"/>
            <p:cNvSpPr>
              <a:spLocks noChangeArrowheads="1"/>
            </p:cNvSpPr>
            <p:nvPr/>
          </p:nvSpPr>
          <p:spPr bwMode="auto">
            <a:xfrm>
              <a:off x="1326" y="1204"/>
              <a:ext cx="66" cy="29"/>
            </a:xfrm>
            <a:custGeom>
              <a:avLst/>
              <a:gdLst>
                <a:gd name="T0" fmla="*/ 80 w 57"/>
                <a:gd name="T1" fmla="*/ 184 h 26"/>
                <a:gd name="T2" fmla="*/ 797 w 57"/>
                <a:gd name="T3" fmla="*/ 77 h 26"/>
                <a:gd name="T4" fmla="*/ 351 w 57"/>
                <a:gd name="T5" fmla="*/ 0 h 26"/>
                <a:gd name="T6" fmla="*/ 0 w 57"/>
                <a:gd name="T7" fmla="*/ 4 h 26"/>
                <a:gd name="T8" fmla="*/ 0 w 57"/>
                <a:gd name="T9" fmla="*/ 183 h 26"/>
                <a:gd name="T10" fmla="*/ 80 w 57"/>
                <a:gd name="T11" fmla="*/ 184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07" name="Freeform 139"/>
            <p:cNvSpPr>
              <a:spLocks noChangeArrowheads="1"/>
            </p:cNvSpPr>
            <p:nvPr/>
          </p:nvSpPr>
          <p:spPr bwMode="auto">
            <a:xfrm>
              <a:off x="1152" y="1079"/>
              <a:ext cx="37" cy="140"/>
            </a:xfrm>
            <a:custGeom>
              <a:avLst/>
              <a:gdLst>
                <a:gd name="T0" fmla="*/ 443 w 32"/>
                <a:gd name="T1" fmla="*/ 42 h 124"/>
                <a:gd name="T2" fmla="*/ 443 w 32"/>
                <a:gd name="T3" fmla="*/ 3 h 124"/>
                <a:gd name="T4" fmla="*/ 435 w 32"/>
                <a:gd name="T5" fmla="*/ 3 h 124"/>
                <a:gd name="T6" fmla="*/ 435 w 32"/>
                <a:gd name="T7" fmla="*/ 3 h 124"/>
                <a:gd name="T8" fmla="*/ 393 w 32"/>
                <a:gd name="T9" fmla="*/ 3 h 124"/>
                <a:gd name="T10" fmla="*/ 376 w 32"/>
                <a:gd name="T11" fmla="*/ 2 h 124"/>
                <a:gd name="T12" fmla="*/ 353 w 32"/>
                <a:gd name="T13" fmla="*/ 2 h 124"/>
                <a:gd name="T14" fmla="*/ 331 w 32"/>
                <a:gd name="T15" fmla="*/ 0 h 124"/>
                <a:gd name="T16" fmla="*/ 299 w 32"/>
                <a:gd name="T17" fmla="*/ 0 h 124"/>
                <a:gd name="T18" fmla="*/ 281 w 32"/>
                <a:gd name="T19" fmla="*/ 0 h 124"/>
                <a:gd name="T20" fmla="*/ 247 w 32"/>
                <a:gd name="T21" fmla="*/ 0 h 124"/>
                <a:gd name="T22" fmla="*/ 190 w 32"/>
                <a:gd name="T23" fmla="*/ 0 h 124"/>
                <a:gd name="T24" fmla="*/ 164 w 32"/>
                <a:gd name="T25" fmla="*/ 2 h 124"/>
                <a:gd name="T26" fmla="*/ 142 w 32"/>
                <a:gd name="T27" fmla="*/ 2 h 124"/>
                <a:gd name="T28" fmla="*/ 80 w 32"/>
                <a:gd name="T29" fmla="*/ 3 h 124"/>
                <a:gd name="T30" fmla="*/ 60 w 32"/>
                <a:gd name="T31" fmla="*/ 42 h 124"/>
                <a:gd name="T32" fmla="*/ 0 w 32"/>
                <a:gd name="T33" fmla="*/ 53 h 124"/>
                <a:gd name="T34" fmla="*/ 0 w 32"/>
                <a:gd name="T35" fmla="*/ 1096 h 124"/>
                <a:gd name="T36" fmla="*/ 1 w 32"/>
                <a:gd name="T37" fmla="*/ 1096 h 124"/>
                <a:gd name="T38" fmla="*/ 1 w 32"/>
                <a:gd name="T39" fmla="*/ 1096 h 124"/>
                <a:gd name="T40" fmla="*/ 3 w 32"/>
                <a:gd name="T41" fmla="*/ 1096 h 124"/>
                <a:gd name="T42" fmla="*/ 60 w 32"/>
                <a:gd name="T43" fmla="*/ 1096 h 124"/>
                <a:gd name="T44" fmla="*/ 69 w 32"/>
                <a:gd name="T45" fmla="*/ 1093 h 124"/>
                <a:gd name="T46" fmla="*/ 92 w 32"/>
                <a:gd name="T47" fmla="*/ 1093 h 124"/>
                <a:gd name="T48" fmla="*/ 106 w 32"/>
                <a:gd name="T49" fmla="*/ 1093 h 124"/>
                <a:gd name="T50" fmla="*/ 157 w 32"/>
                <a:gd name="T51" fmla="*/ 1091 h 124"/>
                <a:gd name="T52" fmla="*/ 182 w 32"/>
                <a:gd name="T53" fmla="*/ 1091 h 124"/>
                <a:gd name="T54" fmla="*/ 210 w 32"/>
                <a:gd name="T55" fmla="*/ 1088 h 124"/>
                <a:gd name="T56" fmla="*/ 247 w 32"/>
                <a:gd name="T57" fmla="*/ 1061 h 124"/>
                <a:gd name="T58" fmla="*/ 286 w 32"/>
                <a:gd name="T59" fmla="*/ 1044 h 124"/>
                <a:gd name="T60" fmla="*/ 331 w 32"/>
                <a:gd name="T61" fmla="*/ 1040 h 124"/>
                <a:gd name="T62" fmla="*/ 353 w 32"/>
                <a:gd name="T63" fmla="*/ 1029 h 124"/>
                <a:gd name="T64" fmla="*/ 393 w 32"/>
                <a:gd name="T65" fmla="*/ 1018 h 124"/>
                <a:gd name="T66" fmla="*/ 443 w 32"/>
                <a:gd name="T67" fmla="*/ 1010 h 124"/>
                <a:gd name="T68" fmla="*/ 443 w 32"/>
                <a:gd name="T69" fmla="*/ 42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4"/>
                <a:gd name="T107" fmla="*/ 32 w 32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4">
                  <a:moveTo>
                    <a:pt x="32" y="4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3" y="124"/>
                  </a:lnTo>
                  <a:lnTo>
                    <a:pt x="4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5" y="121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7"/>
                  </a:lnTo>
                  <a:lnTo>
                    <a:pt x="26" y="116"/>
                  </a:lnTo>
                  <a:lnTo>
                    <a:pt x="29" y="114"/>
                  </a:lnTo>
                  <a:lnTo>
                    <a:pt x="32" y="113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08" name="Freeform 140"/>
            <p:cNvSpPr>
              <a:spLocks noChangeArrowheads="1"/>
            </p:cNvSpPr>
            <p:nvPr/>
          </p:nvSpPr>
          <p:spPr bwMode="auto">
            <a:xfrm>
              <a:off x="1153" y="1081"/>
              <a:ext cx="31" cy="117"/>
            </a:xfrm>
            <a:custGeom>
              <a:avLst/>
              <a:gdLst>
                <a:gd name="T0" fmla="*/ 326 w 27"/>
                <a:gd name="T1" fmla="*/ 2 h 104"/>
                <a:gd name="T2" fmla="*/ 326 w 27"/>
                <a:gd name="T3" fmla="*/ 2 h 104"/>
                <a:gd name="T4" fmla="*/ 313 w 27"/>
                <a:gd name="T5" fmla="*/ 2 h 104"/>
                <a:gd name="T6" fmla="*/ 313 w 27"/>
                <a:gd name="T7" fmla="*/ 2 h 104"/>
                <a:gd name="T8" fmla="*/ 309 w 27"/>
                <a:gd name="T9" fmla="*/ 1 h 104"/>
                <a:gd name="T10" fmla="*/ 286 w 27"/>
                <a:gd name="T11" fmla="*/ 1 h 104"/>
                <a:gd name="T12" fmla="*/ 273 w 27"/>
                <a:gd name="T13" fmla="*/ 0 h 104"/>
                <a:gd name="T14" fmla="*/ 238 w 27"/>
                <a:gd name="T15" fmla="*/ 0 h 104"/>
                <a:gd name="T16" fmla="*/ 234 w 27"/>
                <a:gd name="T17" fmla="*/ 0 h 104"/>
                <a:gd name="T18" fmla="*/ 207 w 27"/>
                <a:gd name="T19" fmla="*/ 0 h 104"/>
                <a:gd name="T20" fmla="*/ 165 w 27"/>
                <a:gd name="T21" fmla="*/ 0 h 104"/>
                <a:gd name="T22" fmla="*/ 144 w 27"/>
                <a:gd name="T23" fmla="*/ 0 h 104"/>
                <a:gd name="T24" fmla="*/ 119 w 27"/>
                <a:gd name="T25" fmla="*/ 0 h 104"/>
                <a:gd name="T26" fmla="*/ 104 w 27"/>
                <a:gd name="T27" fmla="*/ 1 h 104"/>
                <a:gd name="T28" fmla="*/ 60 w 27"/>
                <a:gd name="T29" fmla="*/ 2 h 104"/>
                <a:gd name="T30" fmla="*/ 3 w 27"/>
                <a:gd name="T31" fmla="*/ 3 h 104"/>
                <a:gd name="T32" fmla="*/ 0 w 27"/>
                <a:gd name="T33" fmla="*/ 42 h 104"/>
                <a:gd name="T34" fmla="*/ 0 w 27"/>
                <a:gd name="T35" fmla="*/ 879 h 104"/>
                <a:gd name="T36" fmla="*/ 0 w 27"/>
                <a:gd name="T37" fmla="*/ 879 h 104"/>
                <a:gd name="T38" fmla="*/ 2 w 27"/>
                <a:gd name="T39" fmla="*/ 879 h 104"/>
                <a:gd name="T40" fmla="*/ 2 w 27"/>
                <a:gd name="T41" fmla="*/ 879 h 104"/>
                <a:gd name="T42" fmla="*/ 3 w 27"/>
                <a:gd name="T43" fmla="*/ 879 h 104"/>
                <a:gd name="T44" fmla="*/ 52 w 27"/>
                <a:gd name="T45" fmla="*/ 879 h 104"/>
                <a:gd name="T46" fmla="*/ 69 w 27"/>
                <a:gd name="T47" fmla="*/ 879 h 104"/>
                <a:gd name="T48" fmla="*/ 79 w 27"/>
                <a:gd name="T49" fmla="*/ 849 h 104"/>
                <a:gd name="T50" fmla="*/ 119 w 27"/>
                <a:gd name="T51" fmla="*/ 849 h 104"/>
                <a:gd name="T52" fmla="*/ 137 w 27"/>
                <a:gd name="T53" fmla="*/ 846 h 104"/>
                <a:gd name="T54" fmla="*/ 157 w 27"/>
                <a:gd name="T55" fmla="*/ 846 h 104"/>
                <a:gd name="T56" fmla="*/ 189 w 27"/>
                <a:gd name="T57" fmla="*/ 840 h 104"/>
                <a:gd name="T58" fmla="*/ 217 w 27"/>
                <a:gd name="T59" fmla="*/ 824 h 104"/>
                <a:gd name="T60" fmla="*/ 238 w 27"/>
                <a:gd name="T61" fmla="*/ 812 h 104"/>
                <a:gd name="T62" fmla="*/ 273 w 27"/>
                <a:gd name="T63" fmla="*/ 808 h 104"/>
                <a:gd name="T64" fmla="*/ 309 w 27"/>
                <a:gd name="T65" fmla="*/ 788 h 104"/>
                <a:gd name="T66" fmla="*/ 326 w 27"/>
                <a:gd name="T67" fmla="*/ 782 h 104"/>
                <a:gd name="T68" fmla="*/ 326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2"/>
                  </a:lnTo>
                  <a:lnTo>
                    <a:pt x="10" y="102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6" y="100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5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09" name="Freeform 141"/>
            <p:cNvSpPr>
              <a:spLocks noChangeArrowheads="1"/>
            </p:cNvSpPr>
            <p:nvPr/>
          </p:nvSpPr>
          <p:spPr bwMode="auto">
            <a:xfrm>
              <a:off x="1155" y="1082"/>
              <a:ext cx="25" cy="94"/>
            </a:xfrm>
            <a:custGeom>
              <a:avLst/>
              <a:gdLst>
                <a:gd name="T0" fmla="*/ 217 w 22"/>
                <a:gd name="T1" fmla="*/ 2 h 84"/>
                <a:gd name="T2" fmla="*/ 217 w 22"/>
                <a:gd name="T3" fmla="*/ 2 h 84"/>
                <a:gd name="T4" fmla="*/ 208 w 22"/>
                <a:gd name="T5" fmla="*/ 1 h 84"/>
                <a:gd name="T6" fmla="*/ 208 w 22"/>
                <a:gd name="T7" fmla="*/ 1 h 84"/>
                <a:gd name="T8" fmla="*/ 191 w 22"/>
                <a:gd name="T9" fmla="*/ 1 h 84"/>
                <a:gd name="T10" fmla="*/ 181 w 22"/>
                <a:gd name="T11" fmla="*/ 1 h 84"/>
                <a:gd name="T12" fmla="*/ 168 w 22"/>
                <a:gd name="T13" fmla="*/ 0 h 84"/>
                <a:gd name="T14" fmla="*/ 159 w 22"/>
                <a:gd name="T15" fmla="*/ 0 h 84"/>
                <a:gd name="T16" fmla="*/ 148 w 22"/>
                <a:gd name="T17" fmla="*/ 0 h 84"/>
                <a:gd name="T18" fmla="*/ 140 w 22"/>
                <a:gd name="T19" fmla="*/ 0 h 84"/>
                <a:gd name="T20" fmla="*/ 108 w 22"/>
                <a:gd name="T21" fmla="*/ 0 h 84"/>
                <a:gd name="T22" fmla="*/ 84 w 22"/>
                <a:gd name="T23" fmla="*/ 0 h 84"/>
                <a:gd name="T24" fmla="*/ 74 w 22"/>
                <a:gd name="T25" fmla="*/ 0 h 84"/>
                <a:gd name="T26" fmla="*/ 50 w 22"/>
                <a:gd name="T27" fmla="*/ 1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640 h 84"/>
                <a:gd name="T36" fmla="*/ 0 w 22"/>
                <a:gd name="T37" fmla="*/ 640 h 84"/>
                <a:gd name="T38" fmla="*/ 0 w 22"/>
                <a:gd name="T39" fmla="*/ 640 h 84"/>
                <a:gd name="T40" fmla="*/ 1 w 22"/>
                <a:gd name="T41" fmla="*/ 640 h 84"/>
                <a:gd name="T42" fmla="*/ 2 w 22"/>
                <a:gd name="T43" fmla="*/ 640 h 84"/>
                <a:gd name="T44" fmla="*/ 3 w 22"/>
                <a:gd name="T45" fmla="*/ 640 h 84"/>
                <a:gd name="T46" fmla="*/ 44 w 22"/>
                <a:gd name="T47" fmla="*/ 640 h 84"/>
                <a:gd name="T48" fmla="*/ 50 w 22"/>
                <a:gd name="T49" fmla="*/ 640 h 84"/>
                <a:gd name="T50" fmla="*/ 65 w 22"/>
                <a:gd name="T51" fmla="*/ 623 h 84"/>
                <a:gd name="T52" fmla="*/ 84 w 22"/>
                <a:gd name="T53" fmla="*/ 623 h 84"/>
                <a:gd name="T54" fmla="*/ 95 w 22"/>
                <a:gd name="T55" fmla="*/ 621 h 84"/>
                <a:gd name="T56" fmla="*/ 123 w 22"/>
                <a:gd name="T57" fmla="*/ 621 h 84"/>
                <a:gd name="T58" fmla="*/ 140 w 22"/>
                <a:gd name="T59" fmla="*/ 610 h 84"/>
                <a:gd name="T60" fmla="*/ 159 w 22"/>
                <a:gd name="T61" fmla="*/ 592 h 84"/>
                <a:gd name="T62" fmla="*/ 181 w 22"/>
                <a:gd name="T63" fmla="*/ 589 h 84"/>
                <a:gd name="T64" fmla="*/ 191 w 22"/>
                <a:gd name="T65" fmla="*/ 577 h 84"/>
                <a:gd name="T66" fmla="*/ 217 w 22"/>
                <a:gd name="T67" fmla="*/ 576 h 84"/>
                <a:gd name="T68" fmla="*/ 217 w 22"/>
                <a:gd name="T69" fmla="*/ 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2"/>
                  </a:move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9" y="83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0" name="Freeform 142"/>
            <p:cNvSpPr>
              <a:spLocks noChangeArrowheads="1"/>
            </p:cNvSpPr>
            <p:nvPr/>
          </p:nvSpPr>
          <p:spPr bwMode="auto">
            <a:xfrm>
              <a:off x="1156" y="1083"/>
              <a:ext cx="20" cy="73"/>
            </a:xfrm>
            <a:custGeom>
              <a:avLst/>
              <a:gdLst>
                <a:gd name="T0" fmla="*/ 324 w 17"/>
                <a:gd name="T1" fmla="*/ 1 h 65"/>
                <a:gd name="T2" fmla="*/ 324 w 17"/>
                <a:gd name="T3" fmla="*/ 1 h 65"/>
                <a:gd name="T4" fmla="*/ 295 w 17"/>
                <a:gd name="T5" fmla="*/ 1 h 65"/>
                <a:gd name="T6" fmla="*/ 251 w 17"/>
                <a:gd name="T7" fmla="*/ 0 h 65"/>
                <a:gd name="T8" fmla="*/ 202 w 17"/>
                <a:gd name="T9" fmla="*/ 0 h 65"/>
                <a:gd name="T10" fmla="*/ 172 w 17"/>
                <a:gd name="T11" fmla="*/ 0 h 65"/>
                <a:gd name="T12" fmla="*/ 105 w 17"/>
                <a:gd name="T13" fmla="*/ 0 h 65"/>
                <a:gd name="T14" fmla="*/ 2 w 17"/>
                <a:gd name="T15" fmla="*/ 1 h 65"/>
                <a:gd name="T16" fmla="*/ 0 w 17"/>
                <a:gd name="T17" fmla="*/ 2 h 65"/>
                <a:gd name="T18" fmla="*/ 0 w 17"/>
                <a:gd name="T19" fmla="*/ 522 h 65"/>
                <a:gd name="T20" fmla="*/ 0 w 17"/>
                <a:gd name="T21" fmla="*/ 522 h 65"/>
                <a:gd name="T22" fmla="*/ 1 w 17"/>
                <a:gd name="T23" fmla="*/ 522 h 65"/>
                <a:gd name="T24" fmla="*/ 65 w 17"/>
                <a:gd name="T25" fmla="*/ 520 h 65"/>
                <a:gd name="T26" fmla="*/ 105 w 17"/>
                <a:gd name="T27" fmla="*/ 520 h 65"/>
                <a:gd name="T28" fmla="*/ 146 w 17"/>
                <a:gd name="T29" fmla="*/ 514 h 65"/>
                <a:gd name="T30" fmla="*/ 202 w 17"/>
                <a:gd name="T31" fmla="*/ 509 h 65"/>
                <a:gd name="T32" fmla="*/ 251 w 17"/>
                <a:gd name="T33" fmla="*/ 492 h 65"/>
                <a:gd name="T34" fmla="*/ 324 w 17"/>
                <a:gd name="T35" fmla="*/ 465 h 65"/>
                <a:gd name="T36" fmla="*/ 324 w 17"/>
                <a:gd name="T37" fmla="*/ 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1"/>
                  </a:moveTo>
                  <a:lnTo>
                    <a:pt x="17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11" y="62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1" name="Freeform 143"/>
            <p:cNvSpPr>
              <a:spLocks noChangeArrowheads="1"/>
            </p:cNvSpPr>
            <p:nvPr/>
          </p:nvSpPr>
          <p:spPr bwMode="auto">
            <a:xfrm>
              <a:off x="1156" y="1084"/>
              <a:ext cx="16" cy="52"/>
            </a:xfrm>
            <a:custGeom>
              <a:avLst/>
              <a:gdLst>
                <a:gd name="T0" fmla="*/ 155 w 14"/>
                <a:gd name="T1" fmla="*/ 1 h 46"/>
                <a:gd name="T2" fmla="*/ 155 w 14"/>
                <a:gd name="T3" fmla="*/ 0 h 46"/>
                <a:gd name="T4" fmla="*/ 143 w 14"/>
                <a:gd name="T5" fmla="*/ 0 h 46"/>
                <a:gd name="T6" fmla="*/ 125 w 14"/>
                <a:gd name="T7" fmla="*/ 0 h 46"/>
                <a:gd name="T8" fmla="*/ 95 w 14"/>
                <a:gd name="T9" fmla="*/ 0 h 46"/>
                <a:gd name="T10" fmla="*/ 83 w 14"/>
                <a:gd name="T11" fmla="*/ 0 h 46"/>
                <a:gd name="T12" fmla="*/ 64 w 14"/>
                <a:gd name="T13" fmla="*/ 0 h 46"/>
                <a:gd name="T14" fmla="*/ 2 w 14"/>
                <a:gd name="T15" fmla="*/ 0 h 46"/>
                <a:gd name="T16" fmla="*/ 0 w 14"/>
                <a:gd name="T17" fmla="*/ 2 h 46"/>
                <a:gd name="T18" fmla="*/ 0 w 14"/>
                <a:gd name="T19" fmla="*/ 422 h 46"/>
                <a:gd name="T20" fmla="*/ 1 w 14"/>
                <a:gd name="T21" fmla="*/ 422 h 46"/>
                <a:gd name="T22" fmla="*/ 1 w 14"/>
                <a:gd name="T23" fmla="*/ 422 h 46"/>
                <a:gd name="T24" fmla="*/ 3 w 14"/>
                <a:gd name="T25" fmla="*/ 422 h 46"/>
                <a:gd name="T26" fmla="*/ 49 w 14"/>
                <a:gd name="T27" fmla="*/ 400 h 46"/>
                <a:gd name="T28" fmla="*/ 73 w 14"/>
                <a:gd name="T29" fmla="*/ 400 h 46"/>
                <a:gd name="T30" fmla="*/ 95 w 14"/>
                <a:gd name="T31" fmla="*/ 390 h 46"/>
                <a:gd name="T32" fmla="*/ 125 w 14"/>
                <a:gd name="T33" fmla="*/ 374 h 46"/>
                <a:gd name="T34" fmla="*/ 155 w 14"/>
                <a:gd name="T35" fmla="*/ 373 h 46"/>
                <a:gd name="T36" fmla="*/ 155 w 14"/>
                <a:gd name="T37" fmla="*/ 1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6"/>
                <a:gd name="T59" fmla="*/ 14 w 1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6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4"/>
                  </a:lnTo>
                  <a:lnTo>
                    <a:pt x="7" y="44"/>
                  </a:lnTo>
                  <a:lnTo>
                    <a:pt x="9" y="43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2" name="Freeform 144"/>
            <p:cNvSpPr>
              <a:spLocks noChangeArrowheads="1"/>
            </p:cNvSpPr>
            <p:nvPr/>
          </p:nvSpPr>
          <p:spPr bwMode="auto">
            <a:xfrm>
              <a:off x="1157" y="1084"/>
              <a:ext cx="10" cy="30"/>
            </a:xfrm>
            <a:custGeom>
              <a:avLst/>
              <a:gdLst>
                <a:gd name="T0" fmla="*/ 57 w 9"/>
                <a:gd name="T1" fmla="*/ 1 h 27"/>
                <a:gd name="T2" fmla="*/ 57 w 9"/>
                <a:gd name="T3" fmla="*/ 1 h 27"/>
                <a:gd name="T4" fmla="*/ 51 w 9"/>
                <a:gd name="T5" fmla="*/ 1 h 27"/>
                <a:gd name="T6" fmla="*/ 46 w 9"/>
                <a:gd name="T7" fmla="*/ 1 h 27"/>
                <a:gd name="T8" fmla="*/ 41 w 9"/>
                <a:gd name="T9" fmla="*/ 0 h 27"/>
                <a:gd name="T10" fmla="*/ 37 w 9"/>
                <a:gd name="T11" fmla="*/ 0 h 27"/>
                <a:gd name="T12" fmla="*/ 3 w 9"/>
                <a:gd name="T13" fmla="*/ 1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182 h 27"/>
                <a:gd name="T20" fmla="*/ 0 w 9"/>
                <a:gd name="T21" fmla="*/ 182 h 27"/>
                <a:gd name="T22" fmla="*/ 1 w 9"/>
                <a:gd name="T23" fmla="*/ 182 h 27"/>
                <a:gd name="T24" fmla="*/ 2 w 9"/>
                <a:gd name="T25" fmla="*/ 182 h 27"/>
                <a:gd name="T26" fmla="*/ 3 w 9"/>
                <a:gd name="T27" fmla="*/ 182 h 27"/>
                <a:gd name="T28" fmla="*/ 37 w 9"/>
                <a:gd name="T29" fmla="*/ 182 h 27"/>
                <a:gd name="T30" fmla="*/ 41 w 9"/>
                <a:gd name="T31" fmla="*/ 170 h 27"/>
                <a:gd name="T32" fmla="*/ 51 w 9"/>
                <a:gd name="T33" fmla="*/ 166 h 27"/>
                <a:gd name="T34" fmla="*/ 57 w 9"/>
                <a:gd name="T35" fmla="*/ 153 h 27"/>
                <a:gd name="T36" fmla="*/ 57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3" name="Freeform 145"/>
            <p:cNvSpPr>
              <a:spLocks noChangeArrowheads="1"/>
            </p:cNvSpPr>
            <p:nvPr/>
          </p:nvSpPr>
          <p:spPr bwMode="auto">
            <a:xfrm>
              <a:off x="1286" y="1171"/>
              <a:ext cx="16" cy="16"/>
            </a:xfrm>
            <a:custGeom>
              <a:avLst/>
              <a:gdLst>
                <a:gd name="T0" fmla="*/ 73 w 14"/>
                <a:gd name="T1" fmla="*/ 155 h 14"/>
                <a:gd name="T2" fmla="*/ 83 w 14"/>
                <a:gd name="T3" fmla="*/ 155 h 14"/>
                <a:gd name="T4" fmla="*/ 95 w 14"/>
                <a:gd name="T5" fmla="*/ 143 h 14"/>
                <a:gd name="T6" fmla="*/ 109 w 14"/>
                <a:gd name="T7" fmla="*/ 143 h 14"/>
                <a:gd name="T8" fmla="*/ 125 w 14"/>
                <a:gd name="T9" fmla="*/ 136 h 14"/>
                <a:gd name="T10" fmla="*/ 143 w 14"/>
                <a:gd name="T11" fmla="*/ 125 h 14"/>
                <a:gd name="T12" fmla="*/ 143 w 14"/>
                <a:gd name="T13" fmla="*/ 109 h 14"/>
                <a:gd name="T14" fmla="*/ 155 w 14"/>
                <a:gd name="T15" fmla="*/ 83 h 14"/>
                <a:gd name="T16" fmla="*/ 155 w 14"/>
                <a:gd name="T17" fmla="*/ 73 h 14"/>
                <a:gd name="T18" fmla="*/ 155 w 14"/>
                <a:gd name="T19" fmla="*/ 64 h 14"/>
                <a:gd name="T20" fmla="*/ 143 w 14"/>
                <a:gd name="T21" fmla="*/ 56 h 14"/>
                <a:gd name="T22" fmla="*/ 143 w 14"/>
                <a:gd name="T23" fmla="*/ 49 h 14"/>
                <a:gd name="T24" fmla="*/ 125 w 14"/>
                <a:gd name="T25" fmla="*/ 3 h 14"/>
                <a:gd name="T26" fmla="*/ 109 w 14"/>
                <a:gd name="T27" fmla="*/ 1 h 14"/>
                <a:gd name="T28" fmla="*/ 95 w 14"/>
                <a:gd name="T29" fmla="*/ 0 h 14"/>
                <a:gd name="T30" fmla="*/ 83 w 14"/>
                <a:gd name="T31" fmla="*/ 0 h 14"/>
                <a:gd name="T32" fmla="*/ 73 w 14"/>
                <a:gd name="T33" fmla="*/ 0 h 14"/>
                <a:gd name="T34" fmla="*/ 64 w 14"/>
                <a:gd name="T35" fmla="*/ 0 h 14"/>
                <a:gd name="T36" fmla="*/ 49 w 14"/>
                <a:gd name="T37" fmla="*/ 0 h 14"/>
                <a:gd name="T38" fmla="*/ 3 w 14"/>
                <a:gd name="T39" fmla="*/ 1 h 14"/>
                <a:gd name="T40" fmla="*/ 2 w 14"/>
                <a:gd name="T41" fmla="*/ 3 h 14"/>
                <a:gd name="T42" fmla="*/ 1 w 14"/>
                <a:gd name="T43" fmla="*/ 49 h 14"/>
                <a:gd name="T44" fmla="*/ 1 w 14"/>
                <a:gd name="T45" fmla="*/ 56 h 14"/>
                <a:gd name="T46" fmla="*/ 0 w 14"/>
                <a:gd name="T47" fmla="*/ 64 h 14"/>
                <a:gd name="T48" fmla="*/ 0 w 14"/>
                <a:gd name="T49" fmla="*/ 73 h 14"/>
                <a:gd name="T50" fmla="*/ 0 w 14"/>
                <a:gd name="T51" fmla="*/ 83 h 14"/>
                <a:gd name="T52" fmla="*/ 1 w 14"/>
                <a:gd name="T53" fmla="*/ 109 h 14"/>
                <a:gd name="T54" fmla="*/ 1 w 14"/>
                <a:gd name="T55" fmla="*/ 125 h 14"/>
                <a:gd name="T56" fmla="*/ 2 w 14"/>
                <a:gd name="T57" fmla="*/ 136 h 14"/>
                <a:gd name="T58" fmla="*/ 3 w 14"/>
                <a:gd name="T59" fmla="*/ 143 h 14"/>
                <a:gd name="T60" fmla="*/ 49 w 14"/>
                <a:gd name="T61" fmla="*/ 143 h 14"/>
                <a:gd name="T62" fmla="*/ 64 w 14"/>
                <a:gd name="T63" fmla="*/ 155 h 14"/>
                <a:gd name="T64" fmla="*/ 73 w 14"/>
                <a:gd name="T65" fmla="*/ 155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8" y="14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4" name="Freeform 146"/>
            <p:cNvSpPr>
              <a:spLocks noChangeArrowheads="1"/>
            </p:cNvSpPr>
            <p:nvPr/>
          </p:nvSpPr>
          <p:spPr bwMode="auto">
            <a:xfrm>
              <a:off x="1238" y="1171"/>
              <a:ext cx="8" cy="8"/>
            </a:xfrm>
            <a:custGeom>
              <a:avLst/>
              <a:gdLst>
                <a:gd name="T0" fmla="*/ 3 w 7"/>
                <a:gd name="T1" fmla="*/ 73 h 7"/>
                <a:gd name="T2" fmla="*/ 56 w 7"/>
                <a:gd name="T3" fmla="*/ 73 h 7"/>
                <a:gd name="T4" fmla="*/ 64 w 7"/>
                <a:gd name="T5" fmla="*/ 64 h 7"/>
                <a:gd name="T6" fmla="*/ 64 w 7"/>
                <a:gd name="T7" fmla="*/ 56 h 7"/>
                <a:gd name="T8" fmla="*/ 73 w 7"/>
                <a:gd name="T9" fmla="*/ 49 h 7"/>
                <a:gd name="T10" fmla="*/ 64 w 7"/>
                <a:gd name="T11" fmla="*/ 3 h 7"/>
                <a:gd name="T12" fmla="*/ 64 w 7"/>
                <a:gd name="T13" fmla="*/ 1 h 7"/>
                <a:gd name="T14" fmla="*/ 56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3 h 7"/>
                <a:gd name="T24" fmla="*/ 0 w 7"/>
                <a:gd name="T25" fmla="*/ 49 h 7"/>
                <a:gd name="T26" fmla="*/ 0 w 7"/>
                <a:gd name="T27" fmla="*/ 56 h 7"/>
                <a:gd name="T28" fmla="*/ 1 w 7"/>
                <a:gd name="T29" fmla="*/ 64 h 7"/>
                <a:gd name="T30" fmla="*/ 2 w 7"/>
                <a:gd name="T31" fmla="*/ 73 h 7"/>
                <a:gd name="T32" fmla="*/ 3 w 7"/>
                <a:gd name="T33" fmla="*/ 73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5" name="Freeform 147"/>
            <p:cNvSpPr>
              <a:spLocks noChangeArrowheads="1"/>
            </p:cNvSpPr>
            <p:nvPr/>
          </p:nvSpPr>
          <p:spPr bwMode="auto">
            <a:xfrm>
              <a:off x="1252" y="1171"/>
              <a:ext cx="6" cy="8"/>
            </a:xfrm>
            <a:custGeom>
              <a:avLst/>
              <a:gdLst>
                <a:gd name="T0" fmla="*/ 86 w 5"/>
                <a:gd name="T1" fmla="*/ 73 h 7"/>
                <a:gd name="T2" fmla="*/ 103 w 5"/>
                <a:gd name="T3" fmla="*/ 73 h 7"/>
                <a:gd name="T4" fmla="*/ 124 w 5"/>
                <a:gd name="T5" fmla="*/ 73 h 7"/>
                <a:gd name="T6" fmla="*/ 124 w 5"/>
                <a:gd name="T7" fmla="*/ 64 h 7"/>
                <a:gd name="T8" fmla="*/ 124 w 5"/>
                <a:gd name="T9" fmla="*/ 49 h 7"/>
                <a:gd name="T10" fmla="*/ 124 w 5"/>
                <a:gd name="T11" fmla="*/ 3 h 7"/>
                <a:gd name="T12" fmla="*/ 124 w 5"/>
                <a:gd name="T13" fmla="*/ 1 h 7"/>
                <a:gd name="T14" fmla="*/ 103 w 5"/>
                <a:gd name="T15" fmla="*/ 1 h 7"/>
                <a:gd name="T16" fmla="*/ 86 w 5"/>
                <a:gd name="T17" fmla="*/ 0 h 7"/>
                <a:gd name="T18" fmla="*/ 2 w 5"/>
                <a:gd name="T19" fmla="*/ 1 h 7"/>
                <a:gd name="T20" fmla="*/ 1 w 5"/>
                <a:gd name="T21" fmla="*/ 1 h 7"/>
                <a:gd name="T22" fmla="*/ 0 w 5"/>
                <a:gd name="T23" fmla="*/ 3 h 7"/>
                <a:gd name="T24" fmla="*/ 0 w 5"/>
                <a:gd name="T25" fmla="*/ 49 h 7"/>
                <a:gd name="T26" fmla="*/ 0 w 5"/>
                <a:gd name="T27" fmla="*/ 64 h 7"/>
                <a:gd name="T28" fmla="*/ 1 w 5"/>
                <a:gd name="T29" fmla="*/ 73 h 7"/>
                <a:gd name="T30" fmla="*/ 2 w 5"/>
                <a:gd name="T31" fmla="*/ 73 h 7"/>
                <a:gd name="T32" fmla="*/ 86 w 5"/>
                <a:gd name="T33" fmla="*/ 73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6" name="Freeform 148"/>
            <p:cNvSpPr>
              <a:spLocks noChangeArrowheads="1"/>
            </p:cNvSpPr>
            <p:nvPr/>
          </p:nvSpPr>
          <p:spPr bwMode="auto">
            <a:xfrm>
              <a:off x="1199" y="1067"/>
              <a:ext cx="22" cy="104"/>
            </a:xfrm>
            <a:custGeom>
              <a:avLst/>
              <a:gdLst>
                <a:gd name="T0" fmla="*/ 80 w 19"/>
                <a:gd name="T1" fmla="*/ 1 h 92"/>
                <a:gd name="T2" fmla="*/ 80 w 19"/>
                <a:gd name="T3" fmla="*/ 3 h 92"/>
                <a:gd name="T4" fmla="*/ 60 w 19"/>
                <a:gd name="T5" fmla="*/ 68 h 92"/>
                <a:gd name="T6" fmla="*/ 2 w 19"/>
                <a:gd name="T7" fmla="*/ 141 h 92"/>
                <a:gd name="T8" fmla="*/ 1 w 19"/>
                <a:gd name="T9" fmla="*/ 258 h 92"/>
                <a:gd name="T10" fmla="*/ 0 w 19"/>
                <a:gd name="T11" fmla="*/ 373 h 92"/>
                <a:gd name="T12" fmla="*/ 0 w 19"/>
                <a:gd name="T13" fmla="*/ 511 h 92"/>
                <a:gd name="T14" fmla="*/ 1 w 19"/>
                <a:gd name="T15" fmla="*/ 673 h 92"/>
                <a:gd name="T16" fmla="*/ 69 w 19"/>
                <a:gd name="T17" fmla="*/ 834 h 92"/>
                <a:gd name="T18" fmla="*/ 262 w 19"/>
                <a:gd name="T19" fmla="*/ 834 h 92"/>
                <a:gd name="T20" fmla="*/ 249 w 19"/>
                <a:gd name="T21" fmla="*/ 815 h 92"/>
                <a:gd name="T22" fmla="*/ 226 w 19"/>
                <a:gd name="T23" fmla="*/ 755 h 92"/>
                <a:gd name="T24" fmla="*/ 213 w 19"/>
                <a:gd name="T25" fmla="*/ 638 h 92"/>
                <a:gd name="T26" fmla="*/ 195 w 19"/>
                <a:gd name="T27" fmla="*/ 511 h 92"/>
                <a:gd name="T28" fmla="*/ 184 w 19"/>
                <a:gd name="T29" fmla="*/ 374 h 92"/>
                <a:gd name="T30" fmla="*/ 184 w 19"/>
                <a:gd name="T31" fmla="*/ 255 h 92"/>
                <a:gd name="T32" fmla="*/ 213 w 19"/>
                <a:gd name="T33" fmla="*/ 123 h 92"/>
                <a:gd name="T34" fmla="*/ 262 w 19"/>
                <a:gd name="T35" fmla="*/ 1 h 92"/>
                <a:gd name="T36" fmla="*/ 262 w 19"/>
                <a:gd name="T37" fmla="*/ 1 h 92"/>
                <a:gd name="T38" fmla="*/ 262 w 19"/>
                <a:gd name="T39" fmla="*/ 0 h 92"/>
                <a:gd name="T40" fmla="*/ 262 w 19"/>
                <a:gd name="T41" fmla="*/ 0 h 92"/>
                <a:gd name="T42" fmla="*/ 249 w 19"/>
                <a:gd name="T43" fmla="*/ 0 h 92"/>
                <a:gd name="T44" fmla="*/ 226 w 19"/>
                <a:gd name="T45" fmla="*/ 0 h 92"/>
                <a:gd name="T46" fmla="*/ 195 w 19"/>
                <a:gd name="T47" fmla="*/ 0 h 92"/>
                <a:gd name="T48" fmla="*/ 159 w 19"/>
                <a:gd name="T49" fmla="*/ 0 h 92"/>
                <a:gd name="T50" fmla="*/ 80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2"/>
                  </a:lnTo>
                  <a:lnTo>
                    <a:pt x="18" y="89"/>
                  </a:lnTo>
                  <a:lnTo>
                    <a:pt x="16" y="82"/>
                  </a:lnTo>
                  <a:lnTo>
                    <a:pt x="15" y="70"/>
                  </a:lnTo>
                  <a:lnTo>
                    <a:pt x="14" y="57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7" name="Freeform 149"/>
            <p:cNvSpPr>
              <a:spLocks noChangeArrowheads="1"/>
            </p:cNvSpPr>
            <p:nvPr/>
          </p:nvSpPr>
          <p:spPr bwMode="auto">
            <a:xfrm>
              <a:off x="1313" y="1054"/>
              <a:ext cx="31" cy="117"/>
            </a:xfrm>
            <a:custGeom>
              <a:avLst/>
              <a:gdLst>
                <a:gd name="T0" fmla="*/ 326 w 27"/>
                <a:gd name="T1" fmla="*/ 0 h 104"/>
                <a:gd name="T2" fmla="*/ 313 w 27"/>
                <a:gd name="T3" fmla="*/ 1 h 104"/>
                <a:gd name="T4" fmla="*/ 309 w 27"/>
                <a:gd name="T5" fmla="*/ 42 h 104"/>
                <a:gd name="T6" fmla="*/ 269 w 27"/>
                <a:gd name="T7" fmla="*/ 84 h 104"/>
                <a:gd name="T8" fmla="*/ 238 w 27"/>
                <a:gd name="T9" fmla="*/ 159 h 104"/>
                <a:gd name="T10" fmla="*/ 217 w 27"/>
                <a:gd name="T11" fmla="*/ 270 h 104"/>
                <a:gd name="T12" fmla="*/ 189 w 27"/>
                <a:gd name="T13" fmla="*/ 414 h 104"/>
                <a:gd name="T14" fmla="*/ 217 w 27"/>
                <a:gd name="T15" fmla="*/ 618 h 104"/>
                <a:gd name="T16" fmla="*/ 238 w 27"/>
                <a:gd name="T17" fmla="*/ 879 h 104"/>
                <a:gd name="T18" fmla="*/ 60 w 27"/>
                <a:gd name="T19" fmla="*/ 879 h 104"/>
                <a:gd name="T20" fmla="*/ 60 w 27"/>
                <a:gd name="T21" fmla="*/ 846 h 104"/>
                <a:gd name="T22" fmla="*/ 52 w 27"/>
                <a:gd name="T23" fmla="*/ 781 h 104"/>
                <a:gd name="T24" fmla="*/ 2 w 27"/>
                <a:gd name="T25" fmla="*/ 668 h 104"/>
                <a:gd name="T26" fmla="*/ 1 w 27"/>
                <a:gd name="T27" fmla="*/ 530 h 104"/>
                <a:gd name="T28" fmla="*/ 0 w 27"/>
                <a:gd name="T29" fmla="*/ 388 h 104"/>
                <a:gd name="T30" fmla="*/ 1 w 27"/>
                <a:gd name="T31" fmla="*/ 260 h 104"/>
                <a:gd name="T32" fmla="*/ 52 w 27"/>
                <a:gd name="T33" fmla="*/ 120 h 104"/>
                <a:gd name="T34" fmla="*/ 104 w 27"/>
                <a:gd name="T35" fmla="*/ 0 h 104"/>
                <a:gd name="T36" fmla="*/ 326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9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4"/>
                  </a:lnTo>
                  <a:lnTo>
                    <a:pt x="20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8" name="Freeform 150"/>
            <p:cNvSpPr>
              <a:spLocks noChangeArrowheads="1"/>
            </p:cNvSpPr>
            <p:nvPr/>
          </p:nvSpPr>
          <p:spPr bwMode="auto">
            <a:xfrm>
              <a:off x="1199" y="1073"/>
              <a:ext cx="21" cy="91"/>
            </a:xfrm>
            <a:custGeom>
              <a:avLst/>
              <a:gdLst>
                <a:gd name="T0" fmla="*/ 92 w 18"/>
                <a:gd name="T1" fmla="*/ 2 h 81"/>
                <a:gd name="T2" fmla="*/ 92 w 18"/>
                <a:gd name="T3" fmla="*/ 3 h 81"/>
                <a:gd name="T4" fmla="*/ 77 w 18"/>
                <a:gd name="T5" fmla="*/ 61 h 81"/>
                <a:gd name="T6" fmla="*/ 2 w 18"/>
                <a:gd name="T7" fmla="*/ 125 h 81"/>
                <a:gd name="T8" fmla="*/ 1 w 18"/>
                <a:gd name="T9" fmla="*/ 202 h 81"/>
                <a:gd name="T10" fmla="*/ 0 w 18"/>
                <a:gd name="T11" fmla="*/ 306 h 81"/>
                <a:gd name="T12" fmla="*/ 1 w 18"/>
                <a:gd name="T13" fmla="*/ 409 h 81"/>
                <a:gd name="T14" fmla="*/ 2 w 18"/>
                <a:gd name="T15" fmla="*/ 526 h 81"/>
                <a:gd name="T16" fmla="*/ 77 w 18"/>
                <a:gd name="T17" fmla="*/ 657 h 81"/>
                <a:gd name="T18" fmla="*/ 261 w 18"/>
                <a:gd name="T19" fmla="*/ 652 h 81"/>
                <a:gd name="T20" fmla="*/ 261 w 18"/>
                <a:gd name="T21" fmla="*/ 634 h 81"/>
                <a:gd name="T22" fmla="*/ 230 w 18"/>
                <a:gd name="T23" fmla="*/ 585 h 81"/>
                <a:gd name="T24" fmla="*/ 224 w 18"/>
                <a:gd name="T25" fmla="*/ 502 h 81"/>
                <a:gd name="T26" fmla="*/ 197 w 18"/>
                <a:gd name="T27" fmla="*/ 409 h 81"/>
                <a:gd name="T28" fmla="*/ 192 w 18"/>
                <a:gd name="T29" fmla="*/ 306 h 81"/>
                <a:gd name="T30" fmla="*/ 192 w 18"/>
                <a:gd name="T31" fmla="*/ 198 h 81"/>
                <a:gd name="T32" fmla="*/ 224 w 18"/>
                <a:gd name="T33" fmla="*/ 88 h 81"/>
                <a:gd name="T34" fmla="*/ 286 w 18"/>
                <a:gd name="T35" fmla="*/ 1 h 81"/>
                <a:gd name="T36" fmla="*/ 286 w 18"/>
                <a:gd name="T37" fmla="*/ 1 h 81"/>
                <a:gd name="T38" fmla="*/ 286 w 18"/>
                <a:gd name="T39" fmla="*/ 1 h 81"/>
                <a:gd name="T40" fmla="*/ 286 w 18"/>
                <a:gd name="T41" fmla="*/ 1 h 81"/>
                <a:gd name="T42" fmla="*/ 261 w 18"/>
                <a:gd name="T43" fmla="*/ 0 h 81"/>
                <a:gd name="T44" fmla="*/ 230 w 18"/>
                <a:gd name="T45" fmla="*/ 0 h 81"/>
                <a:gd name="T46" fmla="*/ 197 w 18"/>
                <a:gd name="T47" fmla="*/ 1 h 81"/>
                <a:gd name="T48" fmla="*/ 142 w 18"/>
                <a:gd name="T49" fmla="*/ 1 h 81"/>
                <a:gd name="T50" fmla="*/ 92 w 18"/>
                <a:gd name="T51" fmla="*/ 2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1"/>
                <a:gd name="T80" fmla="*/ 18 w 18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1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1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2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9" name="Freeform 151"/>
            <p:cNvSpPr>
              <a:spLocks noChangeArrowheads="1"/>
            </p:cNvSpPr>
            <p:nvPr/>
          </p:nvSpPr>
          <p:spPr bwMode="auto">
            <a:xfrm>
              <a:off x="1200" y="1079"/>
              <a:ext cx="16" cy="78"/>
            </a:xfrm>
            <a:custGeom>
              <a:avLst/>
              <a:gdLst>
                <a:gd name="T0" fmla="*/ 56 w 14"/>
                <a:gd name="T1" fmla="*/ 2 h 69"/>
                <a:gd name="T2" fmla="*/ 56 w 14"/>
                <a:gd name="T3" fmla="*/ 3 h 69"/>
                <a:gd name="T4" fmla="*/ 49 w 14"/>
                <a:gd name="T5" fmla="*/ 60 h 69"/>
                <a:gd name="T6" fmla="*/ 3 w 14"/>
                <a:gd name="T7" fmla="*/ 123 h 69"/>
                <a:gd name="T8" fmla="*/ 1 w 14"/>
                <a:gd name="T9" fmla="*/ 200 h 69"/>
                <a:gd name="T10" fmla="*/ 0 w 14"/>
                <a:gd name="T11" fmla="*/ 292 h 69"/>
                <a:gd name="T12" fmla="*/ 0 w 14"/>
                <a:gd name="T13" fmla="*/ 400 h 69"/>
                <a:gd name="T14" fmla="*/ 1 w 14"/>
                <a:gd name="T15" fmla="*/ 501 h 69"/>
                <a:gd name="T16" fmla="*/ 49 w 14"/>
                <a:gd name="T17" fmla="*/ 627 h 69"/>
                <a:gd name="T18" fmla="*/ 155 w 14"/>
                <a:gd name="T19" fmla="*/ 627 h 69"/>
                <a:gd name="T20" fmla="*/ 143 w 14"/>
                <a:gd name="T21" fmla="*/ 609 h 69"/>
                <a:gd name="T22" fmla="*/ 143 w 14"/>
                <a:gd name="T23" fmla="*/ 555 h 69"/>
                <a:gd name="T24" fmla="*/ 136 w 14"/>
                <a:gd name="T25" fmla="*/ 478 h 69"/>
                <a:gd name="T26" fmla="*/ 125 w 14"/>
                <a:gd name="T27" fmla="*/ 400 h 69"/>
                <a:gd name="T28" fmla="*/ 109 w 14"/>
                <a:gd name="T29" fmla="*/ 292 h 69"/>
                <a:gd name="T30" fmla="*/ 109 w 14"/>
                <a:gd name="T31" fmla="*/ 180 h 69"/>
                <a:gd name="T32" fmla="*/ 136 w 14"/>
                <a:gd name="T33" fmla="*/ 87 h 69"/>
                <a:gd name="T34" fmla="*/ 155 w 14"/>
                <a:gd name="T35" fmla="*/ 2 h 69"/>
                <a:gd name="T36" fmla="*/ 155 w 14"/>
                <a:gd name="T37" fmla="*/ 2 h 69"/>
                <a:gd name="T38" fmla="*/ 155 w 14"/>
                <a:gd name="T39" fmla="*/ 2 h 69"/>
                <a:gd name="T40" fmla="*/ 155 w 14"/>
                <a:gd name="T41" fmla="*/ 0 h 69"/>
                <a:gd name="T42" fmla="*/ 155 w 14"/>
                <a:gd name="T43" fmla="*/ 0 h 69"/>
                <a:gd name="T44" fmla="*/ 143 w 14"/>
                <a:gd name="T45" fmla="*/ 0 h 69"/>
                <a:gd name="T46" fmla="*/ 125 w 14"/>
                <a:gd name="T47" fmla="*/ 0 h 69"/>
                <a:gd name="T48" fmla="*/ 83 w 14"/>
                <a:gd name="T49" fmla="*/ 2 h 69"/>
                <a:gd name="T50" fmla="*/ 56 w 14"/>
                <a:gd name="T51" fmla="*/ 2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1" y="56"/>
                  </a:lnTo>
                  <a:lnTo>
                    <a:pt x="4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4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20" name="Freeform 152"/>
            <p:cNvSpPr>
              <a:spLocks noChangeArrowheads="1"/>
            </p:cNvSpPr>
            <p:nvPr/>
          </p:nvSpPr>
          <p:spPr bwMode="auto">
            <a:xfrm>
              <a:off x="1201" y="1086"/>
              <a:ext cx="14" cy="64"/>
            </a:xfrm>
            <a:custGeom>
              <a:avLst/>
              <a:gdLst>
                <a:gd name="T0" fmla="*/ 66 w 12"/>
                <a:gd name="T1" fmla="*/ 1 h 57"/>
                <a:gd name="T2" fmla="*/ 64 w 12"/>
                <a:gd name="T3" fmla="*/ 3 h 57"/>
                <a:gd name="T4" fmla="*/ 64 w 12"/>
                <a:gd name="T5" fmla="*/ 43 h 57"/>
                <a:gd name="T6" fmla="*/ 2 w 12"/>
                <a:gd name="T7" fmla="*/ 85 h 57"/>
                <a:gd name="T8" fmla="*/ 0 w 12"/>
                <a:gd name="T9" fmla="*/ 141 h 57"/>
                <a:gd name="T10" fmla="*/ 0 w 12"/>
                <a:gd name="T11" fmla="*/ 212 h 57"/>
                <a:gd name="T12" fmla="*/ 0 w 12"/>
                <a:gd name="T13" fmla="*/ 281 h 57"/>
                <a:gd name="T14" fmla="*/ 2 w 12"/>
                <a:gd name="T15" fmla="*/ 368 h 57"/>
                <a:gd name="T16" fmla="*/ 64 w 12"/>
                <a:gd name="T17" fmla="*/ 461 h 57"/>
                <a:gd name="T18" fmla="*/ 166 w 12"/>
                <a:gd name="T19" fmla="*/ 456 h 57"/>
                <a:gd name="T20" fmla="*/ 166 w 12"/>
                <a:gd name="T21" fmla="*/ 448 h 57"/>
                <a:gd name="T22" fmla="*/ 165 w 12"/>
                <a:gd name="T23" fmla="*/ 406 h 57"/>
                <a:gd name="T24" fmla="*/ 165 w 12"/>
                <a:gd name="T25" fmla="*/ 345 h 57"/>
                <a:gd name="T26" fmla="*/ 142 w 12"/>
                <a:gd name="T27" fmla="*/ 281 h 57"/>
                <a:gd name="T28" fmla="*/ 107 w 12"/>
                <a:gd name="T29" fmla="*/ 212 h 57"/>
                <a:gd name="T30" fmla="*/ 142 w 12"/>
                <a:gd name="T31" fmla="*/ 135 h 57"/>
                <a:gd name="T32" fmla="*/ 165 w 12"/>
                <a:gd name="T33" fmla="*/ 61 h 57"/>
                <a:gd name="T34" fmla="*/ 193 w 12"/>
                <a:gd name="T35" fmla="*/ 0 h 57"/>
                <a:gd name="T36" fmla="*/ 193 w 12"/>
                <a:gd name="T37" fmla="*/ 0 h 57"/>
                <a:gd name="T38" fmla="*/ 193 w 12"/>
                <a:gd name="T39" fmla="*/ 0 h 57"/>
                <a:gd name="T40" fmla="*/ 193 w 12"/>
                <a:gd name="T41" fmla="*/ 0 h 57"/>
                <a:gd name="T42" fmla="*/ 166 w 12"/>
                <a:gd name="T43" fmla="*/ 0 h 57"/>
                <a:gd name="T44" fmla="*/ 165 w 12"/>
                <a:gd name="T45" fmla="*/ 0 h 57"/>
                <a:gd name="T46" fmla="*/ 142 w 12"/>
                <a:gd name="T47" fmla="*/ 0 h 57"/>
                <a:gd name="T48" fmla="*/ 92 w 12"/>
                <a:gd name="T49" fmla="*/ 0 h 57"/>
                <a:gd name="T50" fmla="*/ 66 w 12"/>
                <a:gd name="T51" fmla="*/ 1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21" name="Freeform 153"/>
            <p:cNvSpPr>
              <a:spLocks noChangeArrowheads="1"/>
            </p:cNvSpPr>
            <p:nvPr/>
          </p:nvSpPr>
          <p:spPr bwMode="auto">
            <a:xfrm>
              <a:off x="1201" y="1091"/>
              <a:ext cx="11" cy="51"/>
            </a:xfrm>
            <a:custGeom>
              <a:avLst/>
              <a:gdLst>
                <a:gd name="T0" fmla="*/ 4 w 10"/>
                <a:gd name="T1" fmla="*/ 1 h 45"/>
                <a:gd name="T2" fmla="*/ 3 w 10"/>
                <a:gd name="T3" fmla="*/ 2 h 45"/>
                <a:gd name="T4" fmla="*/ 3 w 10"/>
                <a:gd name="T5" fmla="*/ 48 h 45"/>
                <a:gd name="T6" fmla="*/ 2 w 10"/>
                <a:gd name="T7" fmla="*/ 78 h 45"/>
                <a:gd name="T8" fmla="*/ 2 w 10"/>
                <a:gd name="T9" fmla="*/ 128 h 45"/>
                <a:gd name="T10" fmla="*/ 0 w 10"/>
                <a:gd name="T11" fmla="*/ 205 h 45"/>
                <a:gd name="T12" fmla="*/ 0 w 10"/>
                <a:gd name="T13" fmla="*/ 264 h 45"/>
                <a:gd name="T14" fmla="*/ 2 w 10"/>
                <a:gd name="T15" fmla="*/ 348 h 45"/>
                <a:gd name="T16" fmla="*/ 3 w 10"/>
                <a:gd name="T17" fmla="*/ 434 h 45"/>
                <a:gd name="T18" fmla="*/ 52 w 10"/>
                <a:gd name="T19" fmla="*/ 434 h 45"/>
                <a:gd name="T20" fmla="*/ 52 w 10"/>
                <a:gd name="T21" fmla="*/ 425 h 45"/>
                <a:gd name="T22" fmla="*/ 47 w 10"/>
                <a:gd name="T23" fmla="*/ 384 h 45"/>
                <a:gd name="T24" fmla="*/ 39 w 10"/>
                <a:gd name="T25" fmla="*/ 338 h 45"/>
                <a:gd name="T26" fmla="*/ 39 w 10"/>
                <a:gd name="T27" fmla="*/ 264 h 45"/>
                <a:gd name="T28" fmla="*/ 36 w 10"/>
                <a:gd name="T29" fmla="*/ 205 h 45"/>
                <a:gd name="T30" fmla="*/ 39 w 10"/>
                <a:gd name="T31" fmla="*/ 128 h 45"/>
                <a:gd name="T32" fmla="*/ 39 w 10"/>
                <a:gd name="T33" fmla="*/ 61 h 45"/>
                <a:gd name="T34" fmla="*/ 52 w 10"/>
                <a:gd name="T35" fmla="*/ 1 h 45"/>
                <a:gd name="T36" fmla="*/ 52 w 10"/>
                <a:gd name="T37" fmla="*/ 1 h 45"/>
                <a:gd name="T38" fmla="*/ 52 w 10"/>
                <a:gd name="T39" fmla="*/ 1 h 45"/>
                <a:gd name="T40" fmla="*/ 52 w 10"/>
                <a:gd name="T41" fmla="*/ 1 h 45"/>
                <a:gd name="T42" fmla="*/ 52 w 10"/>
                <a:gd name="T43" fmla="*/ 0 h 45"/>
                <a:gd name="T44" fmla="*/ 47 w 10"/>
                <a:gd name="T45" fmla="*/ 0 h 45"/>
                <a:gd name="T46" fmla="*/ 39 w 10"/>
                <a:gd name="T47" fmla="*/ 1 h 45"/>
                <a:gd name="T48" fmla="*/ 36 w 10"/>
                <a:gd name="T49" fmla="*/ 1 h 45"/>
                <a:gd name="T50" fmla="*/ 4 w 10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9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7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9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22" name="Freeform 154"/>
            <p:cNvSpPr>
              <a:spLocks noChangeArrowheads="1"/>
            </p:cNvSpPr>
            <p:nvPr/>
          </p:nvSpPr>
          <p:spPr bwMode="auto">
            <a:xfrm>
              <a:off x="1204" y="1098"/>
              <a:ext cx="8" cy="38"/>
            </a:xfrm>
            <a:custGeom>
              <a:avLst/>
              <a:gdLst>
                <a:gd name="T0" fmla="*/ 2 w 7"/>
                <a:gd name="T1" fmla="*/ 1 h 34"/>
                <a:gd name="T2" fmla="*/ 1 w 7"/>
                <a:gd name="T3" fmla="*/ 1 h 34"/>
                <a:gd name="T4" fmla="*/ 1 w 7"/>
                <a:gd name="T5" fmla="*/ 3 h 34"/>
                <a:gd name="T6" fmla="*/ 0 w 7"/>
                <a:gd name="T7" fmla="*/ 45 h 34"/>
                <a:gd name="T8" fmla="*/ 0 w 7"/>
                <a:gd name="T9" fmla="*/ 70 h 34"/>
                <a:gd name="T10" fmla="*/ 0 w 7"/>
                <a:gd name="T11" fmla="*/ 108 h 34"/>
                <a:gd name="T12" fmla="*/ 0 w 7"/>
                <a:gd name="T13" fmla="*/ 151 h 34"/>
                <a:gd name="T14" fmla="*/ 0 w 7"/>
                <a:gd name="T15" fmla="*/ 202 h 34"/>
                <a:gd name="T16" fmla="*/ 1 w 7"/>
                <a:gd name="T17" fmla="*/ 253 h 34"/>
                <a:gd name="T18" fmla="*/ 56 w 7"/>
                <a:gd name="T19" fmla="*/ 253 h 34"/>
                <a:gd name="T20" fmla="*/ 56 w 7"/>
                <a:gd name="T21" fmla="*/ 236 h 34"/>
                <a:gd name="T22" fmla="*/ 56 w 7"/>
                <a:gd name="T23" fmla="*/ 211 h 34"/>
                <a:gd name="T24" fmla="*/ 49 w 7"/>
                <a:gd name="T25" fmla="*/ 184 h 34"/>
                <a:gd name="T26" fmla="*/ 49 w 7"/>
                <a:gd name="T27" fmla="*/ 151 h 34"/>
                <a:gd name="T28" fmla="*/ 49 w 7"/>
                <a:gd name="T29" fmla="*/ 108 h 34"/>
                <a:gd name="T30" fmla="*/ 49 w 7"/>
                <a:gd name="T31" fmla="*/ 70 h 34"/>
                <a:gd name="T32" fmla="*/ 49 w 7"/>
                <a:gd name="T33" fmla="*/ 4 h 34"/>
                <a:gd name="T34" fmla="*/ 73 w 7"/>
                <a:gd name="T35" fmla="*/ 1 h 34"/>
                <a:gd name="T36" fmla="*/ 73 w 7"/>
                <a:gd name="T37" fmla="*/ 1 h 34"/>
                <a:gd name="T38" fmla="*/ 73 w 7"/>
                <a:gd name="T39" fmla="*/ 0 h 34"/>
                <a:gd name="T40" fmla="*/ 56 w 7"/>
                <a:gd name="T41" fmla="*/ 0 h 34"/>
                <a:gd name="T42" fmla="*/ 56 w 7"/>
                <a:gd name="T43" fmla="*/ 0 h 34"/>
                <a:gd name="T44" fmla="*/ 56 w 7"/>
                <a:gd name="T45" fmla="*/ 0 h 34"/>
                <a:gd name="T46" fmla="*/ 49 w 7"/>
                <a:gd name="T47" fmla="*/ 0 h 34"/>
                <a:gd name="T48" fmla="*/ 3 w 7"/>
                <a:gd name="T49" fmla="*/ 0 h 34"/>
                <a:gd name="T50" fmla="*/ 2 w 7"/>
                <a:gd name="T51" fmla="*/ 1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4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23" name="Freeform 155"/>
            <p:cNvSpPr>
              <a:spLocks noChangeArrowheads="1"/>
            </p:cNvSpPr>
            <p:nvPr/>
          </p:nvSpPr>
          <p:spPr bwMode="auto">
            <a:xfrm>
              <a:off x="1313" y="1061"/>
              <a:ext cx="28" cy="102"/>
            </a:xfrm>
            <a:custGeom>
              <a:avLst/>
              <a:gdLst>
                <a:gd name="T0" fmla="*/ 399 w 24"/>
                <a:gd name="T1" fmla="*/ 1 h 91"/>
                <a:gd name="T2" fmla="*/ 357 w 24"/>
                <a:gd name="T3" fmla="*/ 1 h 91"/>
                <a:gd name="T4" fmla="*/ 352 w 24"/>
                <a:gd name="T5" fmla="*/ 4 h 91"/>
                <a:gd name="T6" fmla="*/ 306 w 24"/>
                <a:gd name="T7" fmla="*/ 61 h 91"/>
                <a:gd name="T8" fmla="*/ 264 w 24"/>
                <a:gd name="T9" fmla="*/ 121 h 91"/>
                <a:gd name="T10" fmla="*/ 230 w 24"/>
                <a:gd name="T11" fmla="*/ 214 h 91"/>
                <a:gd name="T12" fmla="*/ 225 w 24"/>
                <a:gd name="T13" fmla="*/ 331 h 91"/>
                <a:gd name="T14" fmla="*/ 230 w 24"/>
                <a:gd name="T15" fmla="*/ 499 h 91"/>
                <a:gd name="T16" fmla="*/ 302 w 24"/>
                <a:gd name="T17" fmla="*/ 703 h 91"/>
                <a:gd name="T18" fmla="*/ 77 w 24"/>
                <a:gd name="T19" fmla="*/ 703 h 91"/>
                <a:gd name="T20" fmla="*/ 66 w 24"/>
                <a:gd name="T21" fmla="*/ 688 h 91"/>
                <a:gd name="T22" fmla="*/ 64 w 24"/>
                <a:gd name="T23" fmla="*/ 627 h 91"/>
                <a:gd name="T24" fmla="*/ 1 w 24"/>
                <a:gd name="T25" fmla="*/ 545 h 91"/>
                <a:gd name="T26" fmla="*/ 0 w 24"/>
                <a:gd name="T27" fmla="*/ 444 h 91"/>
                <a:gd name="T28" fmla="*/ 0 w 24"/>
                <a:gd name="T29" fmla="*/ 326 h 91"/>
                <a:gd name="T30" fmla="*/ 1 w 24"/>
                <a:gd name="T31" fmla="*/ 210 h 91"/>
                <a:gd name="T32" fmla="*/ 66 w 24"/>
                <a:gd name="T33" fmla="*/ 106 h 91"/>
                <a:gd name="T34" fmla="*/ 107 w 24"/>
                <a:gd name="T35" fmla="*/ 0 h 91"/>
                <a:gd name="T36" fmla="*/ 399 w 24"/>
                <a:gd name="T37" fmla="*/ 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1"/>
                <a:gd name="T59" fmla="*/ 24 w 24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1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1"/>
                  </a:lnTo>
                  <a:lnTo>
                    <a:pt x="5" y="91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24" name="Freeform 156"/>
            <p:cNvSpPr>
              <a:spLocks noChangeArrowheads="1"/>
            </p:cNvSpPr>
            <p:nvPr/>
          </p:nvSpPr>
          <p:spPr bwMode="auto">
            <a:xfrm>
              <a:off x="1315" y="1069"/>
              <a:ext cx="22" cy="87"/>
            </a:xfrm>
            <a:custGeom>
              <a:avLst/>
              <a:gdLst>
                <a:gd name="T0" fmla="*/ 262 w 19"/>
                <a:gd name="T1" fmla="*/ 0 h 77"/>
                <a:gd name="T2" fmla="*/ 262 w 19"/>
                <a:gd name="T3" fmla="*/ 1 h 77"/>
                <a:gd name="T4" fmla="*/ 249 w 19"/>
                <a:gd name="T5" fmla="*/ 2 h 77"/>
                <a:gd name="T6" fmla="*/ 247 w 19"/>
                <a:gd name="T7" fmla="*/ 60 h 77"/>
                <a:gd name="T8" fmla="*/ 195 w 19"/>
                <a:gd name="T9" fmla="*/ 122 h 77"/>
                <a:gd name="T10" fmla="*/ 184 w 19"/>
                <a:gd name="T11" fmla="*/ 203 h 77"/>
                <a:gd name="T12" fmla="*/ 168 w 19"/>
                <a:gd name="T13" fmla="*/ 330 h 77"/>
                <a:gd name="T14" fmla="*/ 184 w 19"/>
                <a:gd name="T15" fmla="*/ 486 h 77"/>
                <a:gd name="T16" fmla="*/ 195 w 19"/>
                <a:gd name="T17" fmla="*/ 689 h 77"/>
                <a:gd name="T18" fmla="*/ 60 w 19"/>
                <a:gd name="T19" fmla="*/ 689 h 77"/>
                <a:gd name="T20" fmla="*/ 60 w 19"/>
                <a:gd name="T21" fmla="*/ 676 h 77"/>
                <a:gd name="T22" fmla="*/ 3 w 19"/>
                <a:gd name="T23" fmla="*/ 620 h 77"/>
                <a:gd name="T24" fmla="*/ 2 w 19"/>
                <a:gd name="T25" fmla="*/ 540 h 77"/>
                <a:gd name="T26" fmla="*/ 0 w 19"/>
                <a:gd name="T27" fmla="*/ 430 h 77"/>
                <a:gd name="T28" fmla="*/ 0 w 19"/>
                <a:gd name="T29" fmla="*/ 324 h 77"/>
                <a:gd name="T30" fmla="*/ 0 w 19"/>
                <a:gd name="T31" fmla="*/ 202 h 77"/>
                <a:gd name="T32" fmla="*/ 3 w 19"/>
                <a:gd name="T33" fmla="*/ 98 h 77"/>
                <a:gd name="T34" fmla="*/ 80 w 19"/>
                <a:gd name="T35" fmla="*/ 0 h 77"/>
                <a:gd name="T36" fmla="*/ 262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25" name="Freeform 157"/>
            <p:cNvSpPr>
              <a:spLocks noChangeArrowheads="1"/>
            </p:cNvSpPr>
            <p:nvPr/>
          </p:nvSpPr>
          <p:spPr bwMode="auto">
            <a:xfrm>
              <a:off x="1317" y="1075"/>
              <a:ext cx="17" cy="72"/>
            </a:xfrm>
            <a:custGeom>
              <a:avLst/>
              <a:gdLst>
                <a:gd name="T0" fmla="*/ 142 w 15"/>
                <a:gd name="T1" fmla="*/ 0 h 64"/>
                <a:gd name="T2" fmla="*/ 142 w 15"/>
                <a:gd name="T3" fmla="*/ 1 h 64"/>
                <a:gd name="T4" fmla="*/ 128 w 15"/>
                <a:gd name="T5" fmla="*/ 2 h 64"/>
                <a:gd name="T6" fmla="*/ 113 w 15"/>
                <a:gd name="T7" fmla="*/ 48 h 64"/>
                <a:gd name="T8" fmla="*/ 100 w 15"/>
                <a:gd name="T9" fmla="*/ 99 h 64"/>
                <a:gd name="T10" fmla="*/ 88 w 15"/>
                <a:gd name="T11" fmla="*/ 160 h 64"/>
                <a:gd name="T12" fmla="*/ 78 w 15"/>
                <a:gd name="T13" fmla="*/ 254 h 64"/>
                <a:gd name="T14" fmla="*/ 88 w 15"/>
                <a:gd name="T15" fmla="*/ 372 h 64"/>
                <a:gd name="T16" fmla="*/ 100 w 15"/>
                <a:gd name="T17" fmla="*/ 529 h 64"/>
                <a:gd name="T18" fmla="*/ 2 w 15"/>
                <a:gd name="T19" fmla="*/ 529 h 64"/>
                <a:gd name="T20" fmla="*/ 2 w 15"/>
                <a:gd name="T21" fmla="*/ 517 h 64"/>
                <a:gd name="T22" fmla="*/ 1 w 15"/>
                <a:gd name="T23" fmla="*/ 470 h 64"/>
                <a:gd name="T24" fmla="*/ 0 w 15"/>
                <a:gd name="T25" fmla="*/ 408 h 64"/>
                <a:gd name="T26" fmla="*/ 0 w 15"/>
                <a:gd name="T27" fmla="*/ 331 h 64"/>
                <a:gd name="T28" fmla="*/ 0 w 15"/>
                <a:gd name="T29" fmla="*/ 243 h 64"/>
                <a:gd name="T30" fmla="*/ 0 w 15"/>
                <a:gd name="T31" fmla="*/ 159 h 64"/>
                <a:gd name="T32" fmla="*/ 1 w 15"/>
                <a:gd name="T33" fmla="*/ 61 h 64"/>
                <a:gd name="T34" fmla="*/ 42 w 15"/>
                <a:gd name="T35" fmla="*/ 0 h 64"/>
                <a:gd name="T36" fmla="*/ 142 w 15"/>
                <a:gd name="T37" fmla="*/ 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4"/>
                <a:gd name="T59" fmla="*/ 15 w 15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4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20"/>
                  </a:lnTo>
                  <a:lnTo>
                    <a:pt x="9" y="30"/>
                  </a:lnTo>
                  <a:lnTo>
                    <a:pt x="10" y="45"/>
                  </a:lnTo>
                  <a:lnTo>
                    <a:pt x="11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26" name="Freeform 158"/>
            <p:cNvSpPr>
              <a:spLocks noChangeArrowheads="1"/>
            </p:cNvSpPr>
            <p:nvPr/>
          </p:nvSpPr>
          <p:spPr bwMode="auto">
            <a:xfrm>
              <a:off x="1317" y="1082"/>
              <a:ext cx="14" cy="57"/>
            </a:xfrm>
            <a:custGeom>
              <a:avLst/>
              <a:gdLst>
                <a:gd name="T0" fmla="*/ 193 w 12"/>
                <a:gd name="T1" fmla="*/ 1 h 51"/>
                <a:gd name="T2" fmla="*/ 193 w 12"/>
                <a:gd name="T3" fmla="*/ 1 h 51"/>
                <a:gd name="T4" fmla="*/ 166 w 12"/>
                <a:gd name="T5" fmla="*/ 2 h 51"/>
                <a:gd name="T6" fmla="*/ 165 w 12"/>
                <a:gd name="T7" fmla="*/ 4 h 51"/>
                <a:gd name="T8" fmla="*/ 142 w 12"/>
                <a:gd name="T9" fmla="*/ 63 h 51"/>
                <a:gd name="T10" fmla="*/ 142 w 12"/>
                <a:gd name="T11" fmla="*/ 118 h 51"/>
                <a:gd name="T12" fmla="*/ 122 w 12"/>
                <a:gd name="T13" fmla="*/ 181 h 51"/>
                <a:gd name="T14" fmla="*/ 122 w 12"/>
                <a:gd name="T15" fmla="*/ 264 h 51"/>
                <a:gd name="T16" fmla="*/ 142 w 12"/>
                <a:gd name="T17" fmla="*/ 376 h 51"/>
                <a:gd name="T18" fmla="*/ 2 w 12"/>
                <a:gd name="T19" fmla="*/ 376 h 51"/>
                <a:gd name="T20" fmla="*/ 2 w 12"/>
                <a:gd name="T21" fmla="*/ 369 h 51"/>
                <a:gd name="T22" fmla="*/ 2 w 12"/>
                <a:gd name="T23" fmla="*/ 330 h 51"/>
                <a:gd name="T24" fmla="*/ 1 w 12"/>
                <a:gd name="T25" fmla="*/ 287 h 51"/>
                <a:gd name="T26" fmla="*/ 1 w 12"/>
                <a:gd name="T27" fmla="*/ 230 h 51"/>
                <a:gd name="T28" fmla="*/ 0 w 12"/>
                <a:gd name="T29" fmla="*/ 169 h 51"/>
                <a:gd name="T30" fmla="*/ 1 w 12"/>
                <a:gd name="T31" fmla="*/ 108 h 51"/>
                <a:gd name="T32" fmla="*/ 2 w 12"/>
                <a:gd name="T33" fmla="*/ 50 h 51"/>
                <a:gd name="T34" fmla="*/ 66 w 12"/>
                <a:gd name="T35" fmla="*/ 0 h 51"/>
                <a:gd name="T36" fmla="*/ 193 w 12"/>
                <a:gd name="T37" fmla="*/ 1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1"/>
                <a:gd name="T59" fmla="*/ 12 w 12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1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6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1" y="39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27" name="Freeform 159"/>
            <p:cNvSpPr>
              <a:spLocks noChangeArrowheads="1"/>
            </p:cNvSpPr>
            <p:nvPr/>
          </p:nvSpPr>
          <p:spPr bwMode="auto">
            <a:xfrm>
              <a:off x="1318" y="1090"/>
              <a:ext cx="10" cy="42"/>
            </a:xfrm>
            <a:custGeom>
              <a:avLst/>
              <a:gdLst>
                <a:gd name="T0" fmla="*/ 57 w 9"/>
                <a:gd name="T1" fmla="*/ 0 h 37"/>
                <a:gd name="T2" fmla="*/ 57 w 9"/>
                <a:gd name="T3" fmla="*/ 0 h 37"/>
                <a:gd name="T4" fmla="*/ 51 w 9"/>
                <a:gd name="T5" fmla="*/ 1 h 37"/>
                <a:gd name="T6" fmla="*/ 51 w 9"/>
                <a:gd name="T7" fmla="*/ 3 h 37"/>
                <a:gd name="T8" fmla="*/ 46 w 9"/>
                <a:gd name="T9" fmla="*/ 57 h 37"/>
                <a:gd name="T10" fmla="*/ 41 w 9"/>
                <a:gd name="T11" fmla="*/ 95 h 37"/>
                <a:gd name="T12" fmla="*/ 41 w 9"/>
                <a:gd name="T13" fmla="*/ 163 h 37"/>
                <a:gd name="T14" fmla="*/ 41 w 9"/>
                <a:gd name="T15" fmla="*/ 238 h 37"/>
                <a:gd name="T16" fmla="*/ 46 w 9"/>
                <a:gd name="T17" fmla="*/ 361 h 37"/>
                <a:gd name="T18" fmla="*/ 2 w 9"/>
                <a:gd name="T19" fmla="*/ 361 h 37"/>
                <a:gd name="T20" fmla="*/ 1 w 9"/>
                <a:gd name="T21" fmla="*/ 347 h 37"/>
                <a:gd name="T22" fmla="*/ 1 w 9"/>
                <a:gd name="T23" fmla="*/ 306 h 37"/>
                <a:gd name="T24" fmla="*/ 1 w 9"/>
                <a:gd name="T25" fmla="*/ 270 h 37"/>
                <a:gd name="T26" fmla="*/ 0 w 9"/>
                <a:gd name="T27" fmla="*/ 232 h 37"/>
                <a:gd name="T28" fmla="*/ 0 w 9"/>
                <a:gd name="T29" fmla="*/ 159 h 37"/>
                <a:gd name="T30" fmla="*/ 0 w 9"/>
                <a:gd name="T31" fmla="*/ 95 h 37"/>
                <a:gd name="T32" fmla="*/ 1 w 9"/>
                <a:gd name="T33" fmla="*/ 44 h 37"/>
                <a:gd name="T34" fmla="*/ 3 w 9"/>
                <a:gd name="T35" fmla="*/ 0 h 37"/>
                <a:gd name="T36" fmla="*/ 57 w 9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7"/>
                <a:gd name="T59" fmla="*/ 9 w 9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7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28" name="Rectangle 160"/>
            <p:cNvSpPr>
              <a:spLocks noChangeArrowheads="1"/>
            </p:cNvSpPr>
            <p:nvPr/>
          </p:nvSpPr>
          <p:spPr bwMode="auto">
            <a:xfrm>
              <a:off x="1176" y="1079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29" name="Freeform 161"/>
            <p:cNvSpPr>
              <a:spLocks noChangeArrowheads="1"/>
            </p:cNvSpPr>
            <p:nvPr/>
          </p:nvSpPr>
          <p:spPr bwMode="auto">
            <a:xfrm>
              <a:off x="1224" y="1076"/>
              <a:ext cx="53" cy="62"/>
            </a:xfrm>
            <a:custGeom>
              <a:avLst/>
              <a:gdLst>
                <a:gd name="T0" fmla="*/ 58 w 46"/>
                <a:gd name="T1" fmla="*/ 53 h 55"/>
                <a:gd name="T2" fmla="*/ 58 w 46"/>
                <a:gd name="T3" fmla="*/ 60 h 55"/>
                <a:gd name="T4" fmla="*/ 3 w 46"/>
                <a:gd name="T5" fmla="*/ 77 h 55"/>
                <a:gd name="T6" fmla="*/ 1 w 46"/>
                <a:gd name="T7" fmla="*/ 124 h 55"/>
                <a:gd name="T8" fmla="*/ 0 w 46"/>
                <a:gd name="T9" fmla="*/ 180 h 55"/>
                <a:gd name="T10" fmla="*/ 0 w 46"/>
                <a:gd name="T11" fmla="*/ 254 h 55"/>
                <a:gd name="T12" fmla="*/ 0 w 46"/>
                <a:gd name="T13" fmla="*/ 322 h 55"/>
                <a:gd name="T14" fmla="*/ 0 w 46"/>
                <a:gd name="T15" fmla="*/ 409 h 55"/>
                <a:gd name="T16" fmla="*/ 3 w 46"/>
                <a:gd name="T17" fmla="*/ 471 h 55"/>
                <a:gd name="T18" fmla="*/ 3 w 46"/>
                <a:gd name="T19" fmla="*/ 471 h 55"/>
                <a:gd name="T20" fmla="*/ 3 w 46"/>
                <a:gd name="T21" fmla="*/ 470 h 55"/>
                <a:gd name="T22" fmla="*/ 3 w 46"/>
                <a:gd name="T23" fmla="*/ 435 h 55"/>
                <a:gd name="T24" fmla="*/ 3 w 46"/>
                <a:gd name="T25" fmla="*/ 418 h 55"/>
                <a:gd name="T26" fmla="*/ 3 w 46"/>
                <a:gd name="T27" fmla="*/ 409 h 55"/>
                <a:gd name="T28" fmla="*/ 58 w 46"/>
                <a:gd name="T29" fmla="*/ 370 h 55"/>
                <a:gd name="T30" fmla="*/ 58 w 46"/>
                <a:gd name="T31" fmla="*/ 334 h 55"/>
                <a:gd name="T32" fmla="*/ 67 w 46"/>
                <a:gd name="T33" fmla="*/ 296 h 55"/>
                <a:gd name="T34" fmla="*/ 77 w 46"/>
                <a:gd name="T35" fmla="*/ 286 h 55"/>
                <a:gd name="T36" fmla="*/ 89 w 46"/>
                <a:gd name="T37" fmla="*/ 254 h 55"/>
                <a:gd name="T38" fmla="*/ 103 w 46"/>
                <a:gd name="T39" fmla="*/ 225 h 55"/>
                <a:gd name="T40" fmla="*/ 143 w 46"/>
                <a:gd name="T41" fmla="*/ 180 h 55"/>
                <a:gd name="T42" fmla="*/ 182 w 46"/>
                <a:gd name="T43" fmla="*/ 160 h 55"/>
                <a:gd name="T44" fmla="*/ 219 w 46"/>
                <a:gd name="T45" fmla="*/ 140 h 55"/>
                <a:gd name="T46" fmla="*/ 279 w 46"/>
                <a:gd name="T47" fmla="*/ 126 h 55"/>
                <a:gd name="T48" fmla="*/ 333 w 46"/>
                <a:gd name="T49" fmla="*/ 124 h 55"/>
                <a:gd name="T50" fmla="*/ 333 w 46"/>
                <a:gd name="T51" fmla="*/ 112 h 55"/>
                <a:gd name="T52" fmla="*/ 333 w 46"/>
                <a:gd name="T53" fmla="*/ 112 h 55"/>
                <a:gd name="T54" fmla="*/ 370 w 46"/>
                <a:gd name="T55" fmla="*/ 110 h 55"/>
                <a:gd name="T56" fmla="*/ 372 w 46"/>
                <a:gd name="T57" fmla="*/ 98 h 55"/>
                <a:gd name="T58" fmla="*/ 429 w 46"/>
                <a:gd name="T59" fmla="*/ 77 h 55"/>
                <a:gd name="T60" fmla="*/ 444 w 46"/>
                <a:gd name="T61" fmla="*/ 60 h 55"/>
                <a:gd name="T62" fmla="*/ 512 w 46"/>
                <a:gd name="T63" fmla="*/ 47 h 55"/>
                <a:gd name="T64" fmla="*/ 586 w 46"/>
                <a:gd name="T65" fmla="*/ 2 h 55"/>
                <a:gd name="T66" fmla="*/ 586 w 46"/>
                <a:gd name="T67" fmla="*/ 2 h 55"/>
                <a:gd name="T68" fmla="*/ 582 w 46"/>
                <a:gd name="T69" fmla="*/ 2 h 55"/>
                <a:gd name="T70" fmla="*/ 566 w 46"/>
                <a:gd name="T71" fmla="*/ 2 h 55"/>
                <a:gd name="T72" fmla="*/ 533 w 46"/>
                <a:gd name="T73" fmla="*/ 2 h 55"/>
                <a:gd name="T74" fmla="*/ 509 w 46"/>
                <a:gd name="T75" fmla="*/ 1 h 55"/>
                <a:gd name="T76" fmla="*/ 494 w 46"/>
                <a:gd name="T77" fmla="*/ 1 h 55"/>
                <a:gd name="T78" fmla="*/ 442 w 46"/>
                <a:gd name="T79" fmla="*/ 1 h 55"/>
                <a:gd name="T80" fmla="*/ 426 w 46"/>
                <a:gd name="T81" fmla="*/ 1 h 55"/>
                <a:gd name="T82" fmla="*/ 370 w 46"/>
                <a:gd name="T83" fmla="*/ 0 h 55"/>
                <a:gd name="T84" fmla="*/ 333 w 46"/>
                <a:gd name="T85" fmla="*/ 1 h 55"/>
                <a:gd name="T86" fmla="*/ 280 w 46"/>
                <a:gd name="T87" fmla="*/ 1 h 55"/>
                <a:gd name="T88" fmla="*/ 243 w 46"/>
                <a:gd name="T89" fmla="*/ 1 h 55"/>
                <a:gd name="T90" fmla="*/ 182 w 46"/>
                <a:gd name="T91" fmla="*/ 2 h 55"/>
                <a:gd name="T92" fmla="*/ 143 w 46"/>
                <a:gd name="T93" fmla="*/ 2 h 55"/>
                <a:gd name="T94" fmla="*/ 89 w 46"/>
                <a:gd name="T95" fmla="*/ 42 h 55"/>
                <a:gd name="T96" fmla="*/ 58 w 46"/>
                <a:gd name="T97" fmla="*/ 53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30" name="Freeform 162"/>
            <p:cNvSpPr>
              <a:spLocks noChangeArrowheads="1"/>
            </p:cNvSpPr>
            <p:nvPr/>
          </p:nvSpPr>
          <p:spPr bwMode="auto">
            <a:xfrm>
              <a:off x="1150" y="1123"/>
              <a:ext cx="43" cy="11"/>
            </a:xfrm>
            <a:custGeom>
              <a:avLst/>
              <a:gdLst>
                <a:gd name="T0" fmla="*/ 0 w 37"/>
                <a:gd name="T1" fmla="*/ 39 h 10"/>
                <a:gd name="T2" fmla="*/ 0 w 37"/>
                <a:gd name="T3" fmla="*/ 39 h 10"/>
                <a:gd name="T4" fmla="*/ 0 w 37"/>
                <a:gd name="T5" fmla="*/ 36 h 10"/>
                <a:gd name="T6" fmla="*/ 1 w 37"/>
                <a:gd name="T7" fmla="*/ 36 h 10"/>
                <a:gd name="T8" fmla="*/ 1 w 37"/>
                <a:gd name="T9" fmla="*/ 33 h 10"/>
                <a:gd name="T10" fmla="*/ 2 w 37"/>
                <a:gd name="T11" fmla="*/ 3 h 10"/>
                <a:gd name="T12" fmla="*/ 65 w 37"/>
                <a:gd name="T13" fmla="*/ 3 h 10"/>
                <a:gd name="T14" fmla="*/ 76 w 37"/>
                <a:gd name="T15" fmla="*/ 2 h 10"/>
                <a:gd name="T16" fmla="*/ 102 w 37"/>
                <a:gd name="T17" fmla="*/ 1 h 10"/>
                <a:gd name="T18" fmla="*/ 138 w 37"/>
                <a:gd name="T19" fmla="*/ 1 h 10"/>
                <a:gd name="T20" fmla="*/ 186 w 37"/>
                <a:gd name="T21" fmla="*/ 0 h 10"/>
                <a:gd name="T22" fmla="*/ 218 w 37"/>
                <a:gd name="T23" fmla="*/ 0 h 10"/>
                <a:gd name="T24" fmla="*/ 292 w 37"/>
                <a:gd name="T25" fmla="*/ 0 h 10"/>
                <a:gd name="T26" fmla="*/ 339 w 37"/>
                <a:gd name="T27" fmla="*/ 0 h 10"/>
                <a:gd name="T28" fmla="*/ 397 w 37"/>
                <a:gd name="T29" fmla="*/ 1 h 10"/>
                <a:gd name="T30" fmla="*/ 474 w 37"/>
                <a:gd name="T31" fmla="*/ 2 h 10"/>
                <a:gd name="T32" fmla="*/ 551 w 37"/>
                <a:gd name="T33" fmla="*/ 3 h 10"/>
                <a:gd name="T34" fmla="*/ 551 w 37"/>
                <a:gd name="T35" fmla="*/ 36 h 10"/>
                <a:gd name="T36" fmla="*/ 536 w 37"/>
                <a:gd name="T37" fmla="*/ 36 h 10"/>
                <a:gd name="T38" fmla="*/ 536 w 37"/>
                <a:gd name="T39" fmla="*/ 36 h 10"/>
                <a:gd name="T40" fmla="*/ 510 w 37"/>
                <a:gd name="T41" fmla="*/ 33 h 10"/>
                <a:gd name="T42" fmla="*/ 486 w 37"/>
                <a:gd name="T43" fmla="*/ 33 h 10"/>
                <a:gd name="T44" fmla="*/ 458 w 37"/>
                <a:gd name="T45" fmla="*/ 3 h 10"/>
                <a:gd name="T46" fmla="*/ 418 w 37"/>
                <a:gd name="T47" fmla="*/ 3 h 10"/>
                <a:gd name="T48" fmla="*/ 378 w 37"/>
                <a:gd name="T49" fmla="*/ 3 h 10"/>
                <a:gd name="T50" fmla="*/ 339 w 37"/>
                <a:gd name="T51" fmla="*/ 2 h 10"/>
                <a:gd name="T52" fmla="*/ 292 w 37"/>
                <a:gd name="T53" fmla="*/ 2 h 10"/>
                <a:gd name="T54" fmla="*/ 218 w 37"/>
                <a:gd name="T55" fmla="*/ 2 h 10"/>
                <a:gd name="T56" fmla="*/ 188 w 37"/>
                <a:gd name="T57" fmla="*/ 3 h 10"/>
                <a:gd name="T58" fmla="*/ 138 w 37"/>
                <a:gd name="T59" fmla="*/ 3 h 10"/>
                <a:gd name="T60" fmla="*/ 102 w 37"/>
                <a:gd name="T61" fmla="*/ 33 h 10"/>
                <a:gd name="T62" fmla="*/ 76 w 37"/>
                <a:gd name="T63" fmla="*/ 36 h 10"/>
                <a:gd name="T64" fmla="*/ 2 w 37"/>
                <a:gd name="T65" fmla="*/ 43 h 10"/>
                <a:gd name="T66" fmla="*/ 0 w 37"/>
                <a:gd name="T67" fmla="*/ 52 h 10"/>
                <a:gd name="T68" fmla="*/ 0 w 37"/>
                <a:gd name="T69" fmla="*/ 39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31" name="Freeform 163"/>
            <p:cNvSpPr>
              <a:spLocks noChangeArrowheads="1"/>
            </p:cNvSpPr>
            <p:nvPr/>
          </p:nvSpPr>
          <p:spPr bwMode="auto">
            <a:xfrm>
              <a:off x="1150" y="1094"/>
              <a:ext cx="43" cy="12"/>
            </a:xfrm>
            <a:custGeom>
              <a:avLst/>
              <a:gdLst>
                <a:gd name="T0" fmla="*/ 0 w 37"/>
                <a:gd name="T1" fmla="*/ 35 h 11"/>
                <a:gd name="T2" fmla="*/ 0 w 37"/>
                <a:gd name="T3" fmla="*/ 35 h 11"/>
                <a:gd name="T4" fmla="*/ 0 w 37"/>
                <a:gd name="T5" fmla="*/ 32 h 11"/>
                <a:gd name="T6" fmla="*/ 1 w 37"/>
                <a:gd name="T7" fmla="*/ 32 h 11"/>
                <a:gd name="T8" fmla="*/ 1 w 37"/>
                <a:gd name="T9" fmla="*/ 5 h 11"/>
                <a:gd name="T10" fmla="*/ 2 w 37"/>
                <a:gd name="T11" fmla="*/ 4 h 11"/>
                <a:gd name="T12" fmla="*/ 65 w 37"/>
                <a:gd name="T13" fmla="*/ 4 h 11"/>
                <a:gd name="T14" fmla="*/ 76 w 37"/>
                <a:gd name="T15" fmla="*/ 3 h 11"/>
                <a:gd name="T16" fmla="*/ 102 w 37"/>
                <a:gd name="T17" fmla="*/ 2 h 11"/>
                <a:gd name="T18" fmla="*/ 138 w 37"/>
                <a:gd name="T19" fmla="*/ 2 h 11"/>
                <a:gd name="T20" fmla="*/ 186 w 37"/>
                <a:gd name="T21" fmla="*/ 0 h 11"/>
                <a:gd name="T22" fmla="*/ 218 w 37"/>
                <a:gd name="T23" fmla="*/ 0 h 11"/>
                <a:gd name="T24" fmla="*/ 292 w 37"/>
                <a:gd name="T25" fmla="*/ 0 h 11"/>
                <a:gd name="T26" fmla="*/ 339 w 37"/>
                <a:gd name="T27" fmla="*/ 0 h 11"/>
                <a:gd name="T28" fmla="*/ 397 w 37"/>
                <a:gd name="T29" fmla="*/ 2 h 11"/>
                <a:gd name="T30" fmla="*/ 474 w 37"/>
                <a:gd name="T31" fmla="*/ 3 h 11"/>
                <a:gd name="T32" fmla="*/ 551 w 37"/>
                <a:gd name="T33" fmla="*/ 4 h 11"/>
                <a:gd name="T34" fmla="*/ 551 w 37"/>
                <a:gd name="T35" fmla="*/ 32 h 11"/>
                <a:gd name="T36" fmla="*/ 536 w 37"/>
                <a:gd name="T37" fmla="*/ 32 h 11"/>
                <a:gd name="T38" fmla="*/ 536 w 37"/>
                <a:gd name="T39" fmla="*/ 32 h 11"/>
                <a:gd name="T40" fmla="*/ 510 w 37"/>
                <a:gd name="T41" fmla="*/ 5 h 11"/>
                <a:gd name="T42" fmla="*/ 486 w 37"/>
                <a:gd name="T43" fmla="*/ 5 h 11"/>
                <a:gd name="T44" fmla="*/ 458 w 37"/>
                <a:gd name="T45" fmla="*/ 5 h 11"/>
                <a:gd name="T46" fmla="*/ 418 w 37"/>
                <a:gd name="T47" fmla="*/ 4 h 11"/>
                <a:gd name="T48" fmla="*/ 378 w 37"/>
                <a:gd name="T49" fmla="*/ 4 h 11"/>
                <a:gd name="T50" fmla="*/ 339 w 37"/>
                <a:gd name="T51" fmla="*/ 3 h 11"/>
                <a:gd name="T52" fmla="*/ 292 w 37"/>
                <a:gd name="T53" fmla="*/ 3 h 11"/>
                <a:gd name="T54" fmla="*/ 218 w 37"/>
                <a:gd name="T55" fmla="*/ 3 h 11"/>
                <a:gd name="T56" fmla="*/ 188 w 37"/>
                <a:gd name="T57" fmla="*/ 4 h 11"/>
                <a:gd name="T58" fmla="*/ 138 w 37"/>
                <a:gd name="T59" fmla="*/ 4 h 11"/>
                <a:gd name="T60" fmla="*/ 102 w 37"/>
                <a:gd name="T61" fmla="*/ 5 h 11"/>
                <a:gd name="T62" fmla="*/ 76 w 37"/>
                <a:gd name="T63" fmla="*/ 32 h 11"/>
                <a:gd name="T64" fmla="*/ 2 w 37"/>
                <a:gd name="T65" fmla="*/ 41 h 11"/>
                <a:gd name="T66" fmla="*/ 0 w 37"/>
                <a:gd name="T67" fmla="*/ 49 h 11"/>
                <a:gd name="T68" fmla="*/ 0 w 37"/>
                <a:gd name="T69" fmla="*/ 35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32" name="Freeform 164"/>
            <p:cNvSpPr>
              <a:spLocks noChangeArrowheads="1"/>
            </p:cNvSpPr>
            <p:nvPr/>
          </p:nvSpPr>
          <p:spPr bwMode="auto">
            <a:xfrm>
              <a:off x="1191" y="1082"/>
              <a:ext cx="71" cy="127"/>
            </a:xfrm>
            <a:custGeom>
              <a:avLst/>
              <a:gdLst>
                <a:gd name="T0" fmla="*/ 0 w 61"/>
                <a:gd name="T1" fmla="*/ 0 h 113"/>
                <a:gd name="T2" fmla="*/ 0 w 61"/>
                <a:gd name="T3" fmla="*/ 898 h 113"/>
                <a:gd name="T4" fmla="*/ 298 w 61"/>
                <a:gd name="T5" fmla="*/ 927 h 113"/>
                <a:gd name="T6" fmla="*/ 270 w 61"/>
                <a:gd name="T7" fmla="*/ 799 h 113"/>
                <a:gd name="T8" fmla="*/ 951 w 61"/>
                <a:gd name="T9" fmla="*/ 858 h 113"/>
                <a:gd name="T10" fmla="*/ 951 w 61"/>
                <a:gd name="T11" fmla="*/ 807 h 113"/>
                <a:gd name="T12" fmla="*/ 470 w 61"/>
                <a:gd name="T13" fmla="*/ 783 h 113"/>
                <a:gd name="T14" fmla="*/ 455 w 61"/>
                <a:gd name="T15" fmla="*/ 679 h 113"/>
                <a:gd name="T16" fmla="*/ 139 w 61"/>
                <a:gd name="T17" fmla="*/ 679 h 113"/>
                <a:gd name="T18" fmla="*/ 119 w 61"/>
                <a:gd name="T19" fmla="*/ 655 h 113"/>
                <a:gd name="T20" fmla="*/ 102 w 61"/>
                <a:gd name="T21" fmla="*/ 620 h 113"/>
                <a:gd name="T22" fmla="*/ 88 w 61"/>
                <a:gd name="T23" fmla="*/ 569 h 113"/>
                <a:gd name="T24" fmla="*/ 65 w 61"/>
                <a:gd name="T25" fmla="*/ 478 h 113"/>
                <a:gd name="T26" fmla="*/ 2 w 61"/>
                <a:gd name="T27" fmla="*/ 400 h 113"/>
                <a:gd name="T28" fmla="*/ 1 w 61"/>
                <a:gd name="T29" fmla="*/ 282 h 113"/>
                <a:gd name="T30" fmla="*/ 2 w 61"/>
                <a:gd name="T31" fmla="*/ 160 h 113"/>
                <a:gd name="T32" fmla="*/ 88 w 61"/>
                <a:gd name="T33" fmla="*/ 3 h 113"/>
                <a:gd name="T34" fmla="*/ 0 w 61"/>
                <a:gd name="T35" fmla="*/ 0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3"/>
                <a:gd name="T56" fmla="*/ 61 w 61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3">
                  <a:moveTo>
                    <a:pt x="0" y="0"/>
                  </a:moveTo>
                  <a:lnTo>
                    <a:pt x="0" y="110"/>
                  </a:lnTo>
                  <a:lnTo>
                    <a:pt x="19" y="113"/>
                  </a:lnTo>
                  <a:lnTo>
                    <a:pt x="18" y="98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9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33" name="Freeform 165"/>
            <p:cNvSpPr>
              <a:spLocks noChangeArrowheads="1"/>
            </p:cNvSpPr>
            <p:nvPr/>
          </p:nvSpPr>
          <p:spPr bwMode="auto">
            <a:xfrm>
              <a:off x="1226" y="1053"/>
              <a:ext cx="91" cy="17"/>
            </a:xfrm>
            <a:custGeom>
              <a:avLst/>
              <a:gdLst>
                <a:gd name="T0" fmla="*/ 0 w 79"/>
                <a:gd name="T1" fmla="*/ 142 h 15"/>
                <a:gd name="T2" fmla="*/ 0 w 79"/>
                <a:gd name="T3" fmla="*/ 142 h 15"/>
                <a:gd name="T4" fmla="*/ 3 w 79"/>
                <a:gd name="T5" fmla="*/ 128 h 15"/>
                <a:gd name="T6" fmla="*/ 58 w 79"/>
                <a:gd name="T7" fmla="*/ 128 h 15"/>
                <a:gd name="T8" fmla="*/ 89 w 79"/>
                <a:gd name="T9" fmla="*/ 125 h 15"/>
                <a:gd name="T10" fmla="*/ 142 w 79"/>
                <a:gd name="T11" fmla="*/ 113 h 15"/>
                <a:gd name="T12" fmla="*/ 182 w 79"/>
                <a:gd name="T13" fmla="*/ 100 h 15"/>
                <a:gd name="T14" fmla="*/ 243 w 79"/>
                <a:gd name="T15" fmla="*/ 78 h 15"/>
                <a:gd name="T16" fmla="*/ 321 w 79"/>
                <a:gd name="T17" fmla="*/ 69 h 15"/>
                <a:gd name="T18" fmla="*/ 384 w 79"/>
                <a:gd name="T19" fmla="*/ 69 h 15"/>
                <a:gd name="T20" fmla="*/ 442 w 79"/>
                <a:gd name="T21" fmla="*/ 61 h 15"/>
                <a:gd name="T22" fmla="*/ 533 w 79"/>
                <a:gd name="T23" fmla="*/ 61 h 15"/>
                <a:gd name="T24" fmla="*/ 614 w 79"/>
                <a:gd name="T25" fmla="*/ 54 h 15"/>
                <a:gd name="T26" fmla="*/ 707 w 79"/>
                <a:gd name="T27" fmla="*/ 61 h 15"/>
                <a:gd name="T28" fmla="*/ 779 w 79"/>
                <a:gd name="T29" fmla="*/ 61 h 15"/>
                <a:gd name="T30" fmla="*/ 872 w 79"/>
                <a:gd name="T31" fmla="*/ 69 h 15"/>
                <a:gd name="T32" fmla="*/ 966 w 79"/>
                <a:gd name="T33" fmla="*/ 78 h 15"/>
                <a:gd name="T34" fmla="*/ 1004 w 79"/>
                <a:gd name="T35" fmla="*/ 0 h 15"/>
                <a:gd name="T36" fmla="*/ 1004 w 79"/>
                <a:gd name="T37" fmla="*/ 0 h 15"/>
                <a:gd name="T38" fmla="*/ 966 w 79"/>
                <a:gd name="T39" fmla="*/ 0 h 15"/>
                <a:gd name="T40" fmla="*/ 940 w 79"/>
                <a:gd name="T41" fmla="*/ 0 h 15"/>
                <a:gd name="T42" fmla="*/ 896 w 79"/>
                <a:gd name="T43" fmla="*/ 0 h 15"/>
                <a:gd name="T44" fmla="*/ 839 w 79"/>
                <a:gd name="T45" fmla="*/ 0 h 15"/>
                <a:gd name="T46" fmla="*/ 778 w 79"/>
                <a:gd name="T47" fmla="*/ 0 h 15"/>
                <a:gd name="T48" fmla="*/ 711 w 79"/>
                <a:gd name="T49" fmla="*/ 0 h 15"/>
                <a:gd name="T50" fmla="*/ 655 w 79"/>
                <a:gd name="T51" fmla="*/ 1 h 15"/>
                <a:gd name="T52" fmla="*/ 569 w 79"/>
                <a:gd name="T53" fmla="*/ 1 h 15"/>
                <a:gd name="T54" fmla="*/ 494 w 79"/>
                <a:gd name="T55" fmla="*/ 1 h 15"/>
                <a:gd name="T56" fmla="*/ 385 w 79"/>
                <a:gd name="T57" fmla="*/ 2 h 15"/>
                <a:gd name="T58" fmla="*/ 323 w 79"/>
                <a:gd name="T59" fmla="*/ 42 h 15"/>
                <a:gd name="T60" fmla="*/ 242 w 79"/>
                <a:gd name="T61" fmla="*/ 48 h 15"/>
                <a:gd name="T62" fmla="*/ 158 w 79"/>
                <a:gd name="T63" fmla="*/ 54 h 15"/>
                <a:gd name="T64" fmla="*/ 77 w 79"/>
                <a:gd name="T65" fmla="*/ 61 h 15"/>
                <a:gd name="T66" fmla="*/ 0 w 79"/>
                <a:gd name="T67" fmla="*/ 69 h 15"/>
                <a:gd name="T68" fmla="*/ 0 w 79"/>
                <a:gd name="T69" fmla="*/ 142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34" name="Freeform 166"/>
            <p:cNvSpPr>
              <a:spLocks noChangeArrowheads="1"/>
            </p:cNvSpPr>
            <p:nvPr/>
          </p:nvSpPr>
          <p:spPr bwMode="auto">
            <a:xfrm>
              <a:off x="1174" y="1212"/>
              <a:ext cx="153" cy="51"/>
            </a:xfrm>
            <a:custGeom>
              <a:avLst/>
              <a:gdLst>
                <a:gd name="T0" fmla="*/ 792 w 132"/>
                <a:gd name="T1" fmla="*/ 425 h 45"/>
                <a:gd name="T2" fmla="*/ 800 w 132"/>
                <a:gd name="T3" fmla="*/ 394 h 45"/>
                <a:gd name="T4" fmla="*/ 800 w 132"/>
                <a:gd name="T5" fmla="*/ 394 h 45"/>
                <a:gd name="T6" fmla="*/ 806 w 132"/>
                <a:gd name="T7" fmla="*/ 394 h 45"/>
                <a:gd name="T8" fmla="*/ 852 w 132"/>
                <a:gd name="T9" fmla="*/ 384 h 45"/>
                <a:gd name="T10" fmla="*/ 860 w 132"/>
                <a:gd name="T11" fmla="*/ 384 h 45"/>
                <a:gd name="T12" fmla="*/ 903 w 132"/>
                <a:gd name="T13" fmla="*/ 383 h 45"/>
                <a:gd name="T14" fmla="*/ 927 w 132"/>
                <a:gd name="T15" fmla="*/ 375 h 45"/>
                <a:gd name="T16" fmla="*/ 988 w 132"/>
                <a:gd name="T17" fmla="*/ 363 h 45"/>
                <a:gd name="T18" fmla="*/ 997 w 132"/>
                <a:gd name="T19" fmla="*/ 348 h 45"/>
                <a:gd name="T20" fmla="*/ 1047 w 132"/>
                <a:gd name="T21" fmla="*/ 331 h 45"/>
                <a:gd name="T22" fmla="*/ 1080 w 132"/>
                <a:gd name="T23" fmla="*/ 307 h 45"/>
                <a:gd name="T24" fmla="*/ 1108 w 132"/>
                <a:gd name="T25" fmla="*/ 298 h 45"/>
                <a:gd name="T26" fmla="*/ 1146 w 132"/>
                <a:gd name="T27" fmla="*/ 292 h 45"/>
                <a:gd name="T28" fmla="*/ 1156 w 132"/>
                <a:gd name="T29" fmla="*/ 263 h 45"/>
                <a:gd name="T30" fmla="*/ 1188 w 132"/>
                <a:gd name="T31" fmla="*/ 239 h 45"/>
                <a:gd name="T32" fmla="*/ 1214 w 132"/>
                <a:gd name="T33" fmla="*/ 232 h 45"/>
                <a:gd name="T34" fmla="*/ 0 w 132"/>
                <a:gd name="T35" fmla="*/ 3 h 45"/>
                <a:gd name="T36" fmla="*/ 87 w 132"/>
                <a:gd name="T37" fmla="*/ 0 h 45"/>
                <a:gd name="T38" fmla="*/ 1880 w 132"/>
                <a:gd name="T39" fmla="*/ 299 h 45"/>
                <a:gd name="T40" fmla="*/ 1798 w 132"/>
                <a:gd name="T41" fmla="*/ 331 h 45"/>
                <a:gd name="T42" fmla="*/ 1284 w 132"/>
                <a:gd name="T43" fmla="*/ 233 h 45"/>
                <a:gd name="T44" fmla="*/ 1284 w 132"/>
                <a:gd name="T45" fmla="*/ 233 h 45"/>
                <a:gd name="T46" fmla="*/ 1284 w 132"/>
                <a:gd name="T47" fmla="*/ 239 h 45"/>
                <a:gd name="T48" fmla="*/ 1255 w 132"/>
                <a:gd name="T49" fmla="*/ 239 h 45"/>
                <a:gd name="T50" fmla="*/ 1255 w 132"/>
                <a:gd name="T51" fmla="*/ 263 h 45"/>
                <a:gd name="T52" fmla="*/ 1249 w 132"/>
                <a:gd name="T53" fmla="*/ 264 h 45"/>
                <a:gd name="T54" fmla="*/ 1231 w 132"/>
                <a:gd name="T55" fmla="*/ 292 h 45"/>
                <a:gd name="T56" fmla="*/ 1214 w 132"/>
                <a:gd name="T57" fmla="*/ 298 h 45"/>
                <a:gd name="T58" fmla="*/ 1186 w 132"/>
                <a:gd name="T59" fmla="*/ 299 h 45"/>
                <a:gd name="T60" fmla="*/ 1146 w 132"/>
                <a:gd name="T61" fmla="*/ 307 h 45"/>
                <a:gd name="T62" fmla="*/ 1108 w 132"/>
                <a:gd name="T63" fmla="*/ 331 h 45"/>
                <a:gd name="T64" fmla="*/ 1080 w 132"/>
                <a:gd name="T65" fmla="*/ 348 h 45"/>
                <a:gd name="T66" fmla="*/ 1023 w 132"/>
                <a:gd name="T67" fmla="*/ 363 h 45"/>
                <a:gd name="T68" fmla="*/ 996 w 132"/>
                <a:gd name="T69" fmla="*/ 383 h 45"/>
                <a:gd name="T70" fmla="*/ 927 w 132"/>
                <a:gd name="T71" fmla="*/ 384 h 45"/>
                <a:gd name="T72" fmla="*/ 883 w 132"/>
                <a:gd name="T73" fmla="*/ 394 h 45"/>
                <a:gd name="T74" fmla="*/ 806 w 132"/>
                <a:gd name="T75" fmla="*/ 434 h 45"/>
                <a:gd name="T76" fmla="*/ 792 w 132"/>
                <a:gd name="T77" fmla="*/ 425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2" y="27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2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35" name="Freeform 167"/>
            <p:cNvSpPr>
              <a:spLocks noChangeArrowheads="1"/>
            </p:cNvSpPr>
            <p:nvPr/>
          </p:nvSpPr>
          <p:spPr bwMode="auto">
            <a:xfrm>
              <a:off x="1141" y="1225"/>
              <a:ext cx="156" cy="45"/>
            </a:xfrm>
            <a:custGeom>
              <a:avLst/>
              <a:gdLst>
                <a:gd name="T0" fmla="*/ 0 w 135"/>
                <a:gd name="T1" fmla="*/ 0 h 40"/>
                <a:gd name="T2" fmla="*/ 1797 w 135"/>
                <a:gd name="T3" fmla="*/ 331 h 40"/>
                <a:gd name="T4" fmla="*/ 1819 w 135"/>
                <a:gd name="T5" fmla="*/ 331 h 40"/>
                <a:gd name="T6" fmla="*/ 67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36" name="Freeform 168"/>
            <p:cNvSpPr>
              <a:spLocks noChangeArrowheads="1"/>
            </p:cNvSpPr>
            <p:nvPr/>
          </p:nvSpPr>
          <p:spPr bwMode="auto">
            <a:xfrm>
              <a:off x="1168" y="1218"/>
              <a:ext cx="153" cy="41"/>
            </a:xfrm>
            <a:custGeom>
              <a:avLst/>
              <a:gdLst>
                <a:gd name="T0" fmla="*/ 0 w 132"/>
                <a:gd name="T1" fmla="*/ 0 h 36"/>
                <a:gd name="T2" fmla="*/ 1850 w 132"/>
                <a:gd name="T3" fmla="*/ 374 h 36"/>
                <a:gd name="T4" fmla="*/ 1880 w 132"/>
                <a:gd name="T5" fmla="*/ 363 h 36"/>
                <a:gd name="T6" fmla="*/ 60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30" y="36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37" name="Freeform 169"/>
            <p:cNvSpPr>
              <a:spLocks noChangeArrowheads="1"/>
            </p:cNvSpPr>
            <p:nvPr/>
          </p:nvSpPr>
          <p:spPr bwMode="auto">
            <a:xfrm>
              <a:off x="1156" y="1222"/>
              <a:ext cx="154" cy="43"/>
            </a:xfrm>
            <a:custGeom>
              <a:avLst/>
              <a:gdLst>
                <a:gd name="T0" fmla="*/ 0 w 133"/>
                <a:gd name="T1" fmla="*/ 0 h 38"/>
                <a:gd name="T2" fmla="*/ 1833 w 133"/>
                <a:gd name="T3" fmla="*/ 349 h 38"/>
                <a:gd name="T4" fmla="*/ 1868 w 133"/>
                <a:gd name="T5" fmla="*/ 349 h 38"/>
                <a:gd name="T6" fmla="*/ 3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38" name="Freeform 170"/>
            <p:cNvSpPr>
              <a:spLocks noChangeArrowheads="1"/>
            </p:cNvSpPr>
            <p:nvPr/>
          </p:nvSpPr>
          <p:spPr bwMode="auto">
            <a:xfrm>
              <a:off x="1805" y="1125"/>
              <a:ext cx="288" cy="236"/>
            </a:xfrm>
            <a:custGeom>
              <a:avLst/>
              <a:gdLst>
                <a:gd name="T0" fmla="*/ 967 w 249"/>
                <a:gd name="T1" fmla="*/ 125 h 209"/>
                <a:gd name="T2" fmla="*/ 967 w 249"/>
                <a:gd name="T3" fmla="*/ 125 h 209"/>
                <a:gd name="T4" fmla="*/ 982 w 249"/>
                <a:gd name="T5" fmla="*/ 125 h 209"/>
                <a:gd name="T6" fmla="*/ 1036 w 249"/>
                <a:gd name="T7" fmla="*/ 113 h 209"/>
                <a:gd name="T8" fmla="*/ 1066 w 249"/>
                <a:gd name="T9" fmla="*/ 111 h 209"/>
                <a:gd name="T10" fmla="*/ 1136 w 249"/>
                <a:gd name="T11" fmla="*/ 98 h 209"/>
                <a:gd name="T12" fmla="*/ 1206 w 249"/>
                <a:gd name="T13" fmla="*/ 87 h 209"/>
                <a:gd name="T14" fmla="*/ 1307 w 249"/>
                <a:gd name="T15" fmla="*/ 68 h 209"/>
                <a:gd name="T16" fmla="*/ 1425 w 249"/>
                <a:gd name="T17" fmla="*/ 53 h 209"/>
                <a:gd name="T18" fmla="*/ 1520 w 249"/>
                <a:gd name="T19" fmla="*/ 47 h 209"/>
                <a:gd name="T20" fmla="*/ 1649 w 249"/>
                <a:gd name="T21" fmla="*/ 42 h 209"/>
                <a:gd name="T22" fmla="*/ 1818 w 249"/>
                <a:gd name="T23" fmla="*/ 3 h 209"/>
                <a:gd name="T24" fmla="*/ 1973 w 249"/>
                <a:gd name="T25" fmla="*/ 1 h 209"/>
                <a:gd name="T26" fmla="*/ 2144 w 249"/>
                <a:gd name="T27" fmla="*/ 0 h 209"/>
                <a:gd name="T28" fmla="*/ 2314 w 249"/>
                <a:gd name="T29" fmla="*/ 0 h 209"/>
                <a:gd name="T30" fmla="*/ 2535 w 249"/>
                <a:gd name="T31" fmla="*/ 0 h 209"/>
                <a:gd name="T32" fmla="*/ 2753 w 249"/>
                <a:gd name="T33" fmla="*/ 0 h 209"/>
                <a:gd name="T34" fmla="*/ 2868 w 249"/>
                <a:gd name="T35" fmla="*/ 256 h 209"/>
                <a:gd name="T36" fmla="*/ 2883 w 249"/>
                <a:gd name="T37" fmla="*/ 259 h 209"/>
                <a:gd name="T38" fmla="*/ 2961 w 249"/>
                <a:gd name="T39" fmla="*/ 300 h 209"/>
                <a:gd name="T40" fmla="*/ 3043 w 249"/>
                <a:gd name="T41" fmla="*/ 355 h 209"/>
                <a:gd name="T42" fmla="*/ 3091 w 249"/>
                <a:gd name="T43" fmla="*/ 453 h 209"/>
                <a:gd name="T44" fmla="*/ 3270 w 249"/>
                <a:gd name="T45" fmla="*/ 1040 h 209"/>
                <a:gd name="T46" fmla="*/ 3391 w 249"/>
                <a:gd name="T47" fmla="*/ 1290 h 209"/>
                <a:gd name="T48" fmla="*/ 3391 w 249"/>
                <a:gd name="T49" fmla="*/ 1302 h 209"/>
                <a:gd name="T50" fmla="*/ 3411 w 249"/>
                <a:gd name="T51" fmla="*/ 1355 h 209"/>
                <a:gd name="T52" fmla="*/ 3411 w 249"/>
                <a:gd name="T53" fmla="*/ 1430 h 209"/>
                <a:gd name="T54" fmla="*/ 3339 w 249"/>
                <a:gd name="T55" fmla="*/ 1527 h 209"/>
                <a:gd name="T56" fmla="*/ 0 w 249"/>
                <a:gd name="T57" fmla="*/ 1457 h 209"/>
                <a:gd name="T58" fmla="*/ 347 w 249"/>
                <a:gd name="T59" fmla="*/ 1352 h 209"/>
                <a:gd name="T60" fmla="*/ 347 w 249"/>
                <a:gd name="T61" fmla="*/ 256 h 209"/>
                <a:gd name="T62" fmla="*/ 353 w 249"/>
                <a:gd name="T63" fmla="*/ 236 h 209"/>
                <a:gd name="T64" fmla="*/ 384 w 249"/>
                <a:gd name="T65" fmla="*/ 229 h 209"/>
                <a:gd name="T66" fmla="*/ 444 w 249"/>
                <a:gd name="T67" fmla="*/ 227 h 209"/>
                <a:gd name="T68" fmla="*/ 504 w 249"/>
                <a:gd name="T69" fmla="*/ 209 h 209"/>
                <a:gd name="T70" fmla="*/ 583 w 249"/>
                <a:gd name="T71" fmla="*/ 201 h 209"/>
                <a:gd name="T72" fmla="*/ 674 w 249"/>
                <a:gd name="T73" fmla="*/ 201 h 209"/>
                <a:gd name="T74" fmla="*/ 780 w 249"/>
                <a:gd name="T75" fmla="*/ 209 h 209"/>
                <a:gd name="T76" fmla="*/ 924 w 249"/>
                <a:gd name="T77" fmla="*/ 236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8" y="10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0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1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2" y="32"/>
                  </a:lnTo>
                  <a:lnTo>
                    <a:pt x="216" y="34"/>
                  </a:lnTo>
                  <a:lnTo>
                    <a:pt x="219" y="37"/>
                  </a:lnTo>
                  <a:lnTo>
                    <a:pt x="222" y="40"/>
                  </a:lnTo>
                  <a:lnTo>
                    <a:pt x="224" y="45"/>
                  </a:lnTo>
                  <a:lnTo>
                    <a:pt x="225" y="51"/>
                  </a:lnTo>
                  <a:lnTo>
                    <a:pt x="245" y="69"/>
                  </a:lnTo>
                  <a:lnTo>
                    <a:pt x="239" y="117"/>
                  </a:lnTo>
                  <a:lnTo>
                    <a:pt x="208" y="133"/>
                  </a:lnTo>
                  <a:lnTo>
                    <a:pt x="246" y="145"/>
                  </a:lnTo>
                  <a:lnTo>
                    <a:pt x="246" y="146"/>
                  </a:lnTo>
                  <a:lnTo>
                    <a:pt x="248" y="149"/>
                  </a:lnTo>
                  <a:lnTo>
                    <a:pt x="248" y="152"/>
                  </a:lnTo>
                  <a:lnTo>
                    <a:pt x="249" y="156"/>
                  </a:lnTo>
                  <a:lnTo>
                    <a:pt x="248" y="160"/>
                  </a:lnTo>
                  <a:lnTo>
                    <a:pt x="246" y="165"/>
                  </a:lnTo>
                  <a:lnTo>
                    <a:pt x="244" y="171"/>
                  </a:lnTo>
                  <a:lnTo>
                    <a:pt x="144" y="209"/>
                  </a:lnTo>
                  <a:lnTo>
                    <a:pt x="0" y="164"/>
                  </a:lnTo>
                  <a:lnTo>
                    <a:pt x="2" y="159"/>
                  </a:lnTo>
                  <a:lnTo>
                    <a:pt x="25" y="151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39" name="Freeform 171"/>
            <p:cNvSpPr>
              <a:spLocks noChangeArrowheads="1"/>
            </p:cNvSpPr>
            <p:nvPr/>
          </p:nvSpPr>
          <p:spPr bwMode="auto">
            <a:xfrm>
              <a:off x="1904" y="1142"/>
              <a:ext cx="93" cy="104"/>
            </a:xfrm>
            <a:custGeom>
              <a:avLst/>
              <a:gdLst>
                <a:gd name="T0" fmla="*/ 1188 w 80"/>
                <a:gd name="T1" fmla="*/ 42 h 92"/>
                <a:gd name="T2" fmla="*/ 1188 w 80"/>
                <a:gd name="T3" fmla="*/ 42 h 92"/>
                <a:gd name="T4" fmla="*/ 1167 w 80"/>
                <a:gd name="T5" fmla="*/ 42 h 92"/>
                <a:gd name="T6" fmla="*/ 1123 w 80"/>
                <a:gd name="T7" fmla="*/ 3 h 92"/>
                <a:gd name="T8" fmla="*/ 1100 w 80"/>
                <a:gd name="T9" fmla="*/ 3 h 92"/>
                <a:gd name="T10" fmla="*/ 1032 w 80"/>
                <a:gd name="T11" fmla="*/ 2 h 92"/>
                <a:gd name="T12" fmla="*/ 1004 w 80"/>
                <a:gd name="T13" fmla="*/ 2 h 92"/>
                <a:gd name="T14" fmla="*/ 924 w 80"/>
                <a:gd name="T15" fmla="*/ 2 h 92"/>
                <a:gd name="T16" fmla="*/ 835 w 80"/>
                <a:gd name="T17" fmla="*/ 0 h 92"/>
                <a:gd name="T18" fmla="*/ 764 w 80"/>
                <a:gd name="T19" fmla="*/ 0 h 92"/>
                <a:gd name="T20" fmla="*/ 667 w 80"/>
                <a:gd name="T21" fmla="*/ 2 h 92"/>
                <a:gd name="T22" fmla="*/ 573 w 80"/>
                <a:gd name="T23" fmla="*/ 2 h 92"/>
                <a:gd name="T24" fmla="*/ 474 w 80"/>
                <a:gd name="T25" fmla="*/ 3 h 92"/>
                <a:gd name="T26" fmla="*/ 394 w 80"/>
                <a:gd name="T27" fmla="*/ 42 h 92"/>
                <a:gd name="T28" fmla="*/ 292 w 80"/>
                <a:gd name="T29" fmla="*/ 53 h 92"/>
                <a:gd name="T30" fmla="*/ 186 w 80"/>
                <a:gd name="T31" fmla="*/ 77 h 92"/>
                <a:gd name="T32" fmla="*/ 76 w 80"/>
                <a:gd name="T33" fmla="*/ 111 h 92"/>
                <a:gd name="T34" fmla="*/ 76 w 80"/>
                <a:gd name="T35" fmla="*/ 123 h 92"/>
                <a:gd name="T36" fmla="*/ 65 w 80"/>
                <a:gd name="T37" fmla="*/ 159 h 92"/>
                <a:gd name="T38" fmla="*/ 2 w 80"/>
                <a:gd name="T39" fmla="*/ 229 h 92"/>
                <a:gd name="T40" fmla="*/ 0 w 80"/>
                <a:gd name="T41" fmla="*/ 330 h 92"/>
                <a:gd name="T42" fmla="*/ 0 w 80"/>
                <a:gd name="T43" fmla="*/ 423 h 92"/>
                <a:gd name="T44" fmla="*/ 0 w 80"/>
                <a:gd name="T45" fmla="*/ 555 h 92"/>
                <a:gd name="T46" fmla="*/ 3 w 80"/>
                <a:gd name="T47" fmla="*/ 679 h 92"/>
                <a:gd name="T48" fmla="*/ 88 w 80"/>
                <a:gd name="T49" fmla="*/ 815 h 92"/>
                <a:gd name="T50" fmla="*/ 102 w 80"/>
                <a:gd name="T51" fmla="*/ 815 h 92"/>
                <a:gd name="T52" fmla="*/ 138 w 80"/>
                <a:gd name="T53" fmla="*/ 815 h 92"/>
                <a:gd name="T54" fmla="*/ 160 w 80"/>
                <a:gd name="T55" fmla="*/ 815 h 92"/>
                <a:gd name="T56" fmla="*/ 186 w 80"/>
                <a:gd name="T57" fmla="*/ 815 h 92"/>
                <a:gd name="T58" fmla="*/ 251 w 80"/>
                <a:gd name="T59" fmla="*/ 801 h 92"/>
                <a:gd name="T60" fmla="*/ 292 w 80"/>
                <a:gd name="T61" fmla="*/ 801 h 92"/>
                <a:gd name="T62" fmla="*/ 350 w 80"/>
                <a:gd name="T63" fmla="*/ 801 h 92"/>
                <a:gd name="T64" fmla="*/ 407 w 80"/>
                <a:gd name="T65" fmla="*/ 801 h 92"/>
                <a:gd name="T66" fmla="*/ 486 w 80"/>
                <a:gd name="T67" fmla="*/ 801 h 92"/>
                <a:gd name="T68" fmla="*/ 573 w 80"/>
                <a:gd name="T69" fmla="*/ 801 h 92"/>
                <a:gd name="T70" fmla="*/ 667 w 80"/>
                <a:gd name="T71" fmla="*/ 801 h 92"/>
                <a:gd name="T72" fmla="*/ 764 w 80"/>
                <a:gd name="T73" fmla="*/ 801 h 92"/>
                <a:gd name="T74" fmla="*/ 866 w 80"/>
                <a:gd name="T75" fmla="*/ 815 h 92"/>
                <a:gd name="T76" fmla="*/ 971 w 80"/>
                <a:gd name="T77" fmla="*/ 815 h 92"/>
                <a:gd name="T78" fmla="*/ 1093 w 80"/>
                <a:gd name="T79" fmla="*/ 817 h 92"/>
                <a:gd name="T80" fmla="*/ 1201 w 80"/>
                <a:gd name="T81" fmla="*/ 834 h 92"/>
                <a:gd name="T82" fmla="*/ 1201 w 80"/>
                <a:gd name="T83" fmla="*/ 815 h 92"/>
                <a:gd name="T84" fmla="*/ 1188 w 80"/>
                <a:gd name="T85" fmla="*/ 755 h 92"/>
                <a:gd name="T86" fmla="*/ 1167 w 80"/>
                <a:gd name="T87" fmla="*/ 640 h 92"/>
                <a:gd name="T88" fmla="*/ 1129 w 80"/>
                <a:gd name="T89" fmla="*/ 532 h 92"/>
                <a:gd name="T90" fmla="*/ 1129 w 80"/>
                <a:gd name="T91" fmla="*/ 400 h 92"/>
                <a:gd name="T92" fmla="*/ 1129 w 80"/>
                <a:gd name="T93" fmla="*/ 270 h 92"/>
                <a:gd name="T94" fmla="*/ 1167 w 80"/>
                <a:gd name="T95" fmla="*/ 141 h 92"/>
                <a:gd name="T96" fmla="*/ 1188 w 80"/>
                <a:gd name="T97" fmla="*/ 42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92"/>
                <a:gd name="T149" fmla="*/ 80 w 80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92">
                  <a:moveTo>
                    <a:pt x="79" y="4"/>
                  </a:move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2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3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9" y="89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6" y="88"/>
                  </a:lnTo>
                  <a:lnTo>
                    <a:pt x="19" y="88"/>
                  </a:lnTo>
                  <a:lnTo>
                    <a:pt x="23" y="88"/>
                  </a:lnTo>
                  <a:lnTo>
                    <a:pt x="27" y="88"/>
                  </a:lnTo>
                  <a:lnTo>
                    <a:pt x="33" y="88"/>
                  </a:lnTo>
                  <a:lnTo>
                    <a:pt x="39" y="88"/>
                  </a:lnTo>
                  <a:lnTo>
                    <a:pt x="45" y="88"/>
                  </a:lnTo>
                  <a:lnTo>
                    <a:pt x="51" y="88"/>
                  </a:lnTo>
                  <a:lnTo>
                    <a:pt x="58" y="89"/>
                  </a:lnTo>
                  <a:lnTo>
                    <a:pt x="65" y="89"/>
                  </a:lnTo>
                  <a:lnTo>
                    <a:pt x="72" y="90"/>
                  </a:lnTo>
                  <a:lnTo>
                    <a:pt x="80" y="92"/>
                  </a:lnTo>
                  <a:lnTo>
                    <a:pt x="80" y="89"/>
                  </a:lnTo>
                  <a:lnTo>
                    <a:pt x="79" y="82"/>
                  </a:lnTo>
                  <a:lnTo>
                    <a:pt x="77" y="71"/>
                  </a:lnTo>
                  <a:lnTo>
                    <a:pt x="76" y="58"/>
                  </a:lnTo>
                  <a:lnTo>
                    <a:pt x="76" y="44"/>
                  </a:lnTo>
                  <a:lnTo>
                    <a:pt x="76" y="30"/>
                  </a:lnTo>
                  <a:lnTo>
                    <a:pt x="77" y="16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40" name="Freeform 172"/>
            <p:cNvSpPr>
              <a:spLocks noChangeArrowheads="1"/>
            </p:cNvSpPr>
            <p:nvPr/>
          </p:nvSpPr>
          <p:spPr bwMode="auto">
            <a:xfrm>
              <a:off x="1915" y="1171"/>
              <a:ext cx="151" cy="101"/>
            </a:xfrm>
            <a:custGeom>
              <a:avLst/>
              <a:gdLst>
                <a:gd name="T0" fmla="*/ 1 w 131"/>
                <a:gd name="T1" fmla="*/ 540 h 90"/>
                <a:gd name="T2" fmla="*/ 0 w 131"/>
                <a:gd name="T3" fmla="*/ 625 h 90"/>
                <a:gd name="T4" fmla="*/ 1105 w 131"/>
                <a:gd name="T5" fmla="*/ 718 h 90"/>
                <a:gd name="T6" fmla="*/ 1105 w 131"/>
                <a:gd name="T7" fmla="*/ 718 h 90"/>
                <a:gd name="T8" fmla="*/ 1130 w 131"/>
                <a:gd name="T9" fmla="*/ 708 h 90"/>
                <a:gd name="T10" fmla="*/ 1164 w 131"/>
                <a:gd name="T11" fmla="*/ 701 h 90"/>
                <a:gd name="T12" fmla="*/ 1201 w 131"/>
                <a:gd name="T13" fmla="*/ 680 h 90"/>
                <a:gd name="T14" fmla="*/ 1256 w 131"/>
                <a:gd name="T15" fmla="*/ 658 h 90"/>
                <a:gd name="T16" fmla="*/ 1324 w 131"/>
                <a:gd name="T17" fmla="*/ 640 h 90"/>
                <a:gd name="T18" fmla="*/ 1383 w 131"/>
                <a:gd name="T19" fmla="*/ 591 h 90"/>
                <a:gd name="T20" fmla="*/ 1444 w 131"/>
                <a:gd name="T21" fmla="*/ 570 h 90"/>
                <a:gd name="T22" fmla="*/ 1502 w 131"/>
                <a:gd name="T23" fmla="*/ 522 h 90"/>
                <a:gd name="T24" fmla="*/ 1547 w 131"/>
                <a:gd name="T25" fmla="*/ 470 h 90"/>
                <a:gd name="T26" fmla="*/ 1595 w 131"/>
                <a:gd name="T27" fmla="*/ 429 h 90"/>
                <a:gd name="T28" fmla="*/ 1662 w 131"/>
                <a:gd name="T29" fmla="*/ 369 h 90"/>
                <a:gd name="T30" fmla="*/ 1669 w 131"/>
                <a:gd name="T31" fmla="*/ 321 h 90"/>
                <a:gd name="T32" fmla="*/ 1693 w 131"/>
                <a:gd name="T33" fmla="*/ 255 h 90"/>
                <a:gd name="T34" fmla="*/ 1693 w 131"/>
                <a:gd name="T35" fmla="*/ 177 h 90"/>
                <a:gd name="T36" fmla="*/ 1664 w 131"/>
                <a:gd name="T37" fmla="*/ 107 h 90"/>
                <a:gd name="T38" fmla="*/ 1664 w 131"/>
                <a:gd name="T39" fmla="*/ 107 h 90"/>
                <a:gd name="T40" fmla="*/ 1662 w 131"/>
                <a:gd name="T41" fmla="*/ 85 h 90"/>
                <a:gd name="T42" fmla="*/ 1629 w 131"/>
                <a:gd name="T43" fmla="*/ 76 h 90"/>
                <a:gd name="T44" fmla="*/ 1617 w 131"/>
                <a:gd name="T45" fmla="*/ 54 h 90"/>
                <a:gd name="T46" fmla="*/ 1594 w 131"/>
                <a:gd name="T47" fmla="*/ 4 h 90"/>
                <a:gd name="T48" fmla="*/ 1538 w 131"/>
                <a:gd name="T49" fmla="*/ 3 h 90"/>
                <a:gd name="T50" fmla="*/ 1502 w 131"/>
                <a:gd name="T51" fmla="*/ 0 h 90"/>
                <a:gd name="T52" fmla="*/ 1448 w 131"/>
                <a:gd name="T53" fmla="*/ 0 h 90"/>
                <a:gd name="T54" fmla="*/ 1448 w 131"/>
                <a:gd name="T55" fmla="*/ 1 h 90"/>
                <a:gd name="T56" fmla="*/ 1469 w 131"/>
                <a:gd name="T57" fmla="*/ 43 h 90"/>
                <a:gd name="T58" fmla="*/ 1502 w 131"/>
                <a:gd name="T59" fmla="*/ 95 h 90"/>
                <a:gd name="T60" fmla="*/ 1511 w 131"/>
                <a:gd name="T61" fmla="*/ 152 h 90"/>
                <a:gd name="T62" fmla="*/ 1511 w 131"/>
                <a:gd name="T63" fmla="*/ 233 h 90"/>
                <a:gd name="T64" fmla="*/ 1502 w 131"/>
                <a:gd name="T65" fmla="*/ 321 h 90"/>
                <a:gd name="T66" fmla="*/ 1469 w 131"/>
                <a:gd name="T67" fmla="*/ 412 h 90"/>
                <a:gd name="T68" fmla="*/ 1384 w 131"/>
                <a:gd name="T69" fmla="*/ 508 h 90"/>
                <a:gd name="T70" fmla="*/ 1384 w 131"/>
                <a:gd name="T71" fmla="*/ 508 h 90"/>
                <a:gd name="T72" fmla="*/ 1384 w 131"/>
                <a:gd name="T73" fmla="*/ 512 h 90"/>
                <a:gd name="T74" fmla="*/ 1383 w 131"/>
                <a:gd name="T75" fmla="*/ 512 h 90"/>
                <a:gd name="T76" fmla="*/ 1374 w 131"/>
                <a:gd name="T77" fmla="*/ 522 h 90"/>
                <a:gd name="T78" fmla="*/ 1342 w 131"/>
                <a:gd name="T79" fmla="*/ 527 h 90"/>
                <a:gd name="T80" fmla="*/ 1324 w 131"/>
                <a:gd name="T81" fmla="*/ 540 h 90"/>
                <a:gd name="T82" fmla="*/ 1288 w 131"/>
                <a:gd name="T83" fmla="*/ 550 h 90"/>
                <a:gd name="T84" fmla="*/ 1256 w 131"/>
                <a:gd name="T85" fmla="*/ 562 h 90"/>
                <a:gd name="T86" fmla="*/ 1226 w 131"/>
                <a:gd name="T87" fmla="*/ 562 h 90"/>
                <a:gd name="T88" fmla="*/ 1192 w 131"/>
                <a:gd name="T89" fmla="*/ 570 h 90"/>
                <a:gd name="T90" fmla="*/ 1156 w 131"/>
                <a:gd name="T91" fmla="*/ 581 h 90"/>
                <a:gd name="T92" fmla="*/ 1090 w 131"/>
                <a:gd name="T93" fmla="*/ 581 h 90"/>
                <a:gd name="T94" fmla="*/ 1041 w 131"/>
                <a:gd name="T95" fmla="*/ 581 h 90"/>
                <a:gd name="T96" fmla="*/ 1004 w 131"/>
                <a:gd name="T97" fmla="*/ 581 h 90"/>
                <a:gd name="T98" fmla="*/ 943 w 131"/>
                <a:gd name="T99" fmla="*/ 581 h 90"/>
                <a:gd name="T100" fmla="*/ 871 w 131"/>
                <a:gd name="T101" fmla="*/ 570 h 90"/>
                <a:gd name="T102" fmla="*/ 871 w 131"/>
                <a:gd name="T103" fmla="*/ 658 h 90"/>
                <a:gd name="T104" fmla="*/ 3 w 131"/>
                <a:gd name="T105" fmla="*/ 606 h 90"/>
                <a:gd name="T106" fmla="*/ 1 w 131"/>
                <a:gd name="T107" fmla="*/ 540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1"/>
                <a:gd name="T163" fmla="*/ 0 h 90"/>
                <a:gd name="T164" fmla="*/ 131 w 131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1" h="90">
                  <a:moveTo>
                    <a:pt x="1" y="68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8" y="89"/>
                  </a:lnTo>
                  <a:lnTo>
                    <a:pt x="91" y="88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2" y="80"/>
                  </a:lnTo>
                  <a:lnTo>
                    <a:pt x="107" y="75"/>
                  </a:lnTo>
                  <a:lnTo>
                    <a:pt x="112" y="71"/>
                  </a:lnTo>
                  <a:lnTo>
                    <a:pt x="116" y="66"/>
                  </a:lnTo>
                  <a:lnTo>
                    <a:pt x="121" y="60"/>
                  </a:lnTo>
                  <a:lnTo>
                    <a:pt x="124" y="54"/>
                  </a:lnTo>
                  <a:lnTo>
                    <a:pt x="128" y="47"/>
                  </a:lnTo>
                  <a:lnTo>
                    <a:pt x="130" y="40"/>
                  </a:lnTo>
                  <a:lnTo>
                    <a:pt x="131" y="32"/>
                  </a:lnTo>
                  <a:lnTo>
                    <a:pt x="131" y="22"/>
                  </a:lnTo>
                  <a:lnTo>
                    <a:pt x="129" y="13"/>
                  </a:lnTo>
                  <a:lnTo>
                    <a:pt x="128" y="11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3" y="4"/>
                  </a:lnTo>
                  <a:lnTo>
                    <a:pt x="120" y="3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5"/>
                  </a:lnTo>
                  <a:lnTo>
                    <a:pt x="116" y="12"/>
                  </a:lnTo>
                  <a:lnTo>
                    <a:pt x="117" y="19"/>
                  </a:lnTo>
                  <a:lnTo>
                    <a:pt x="117" y="29"/>
                  </a:lnTo>
                  <a:lnTo>
                    <a:pt x="116" y="40"/>
                  </a:lnTo>
                  <a:lnTo>
                    <a:pt x="114" y="52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6"/>
                  </a:lnTo>
                  <a:lnTo>
                    <a:pt x="105" y="67"/>
                  </a:lnTo>
                  <a:lnTo>
                    <a:pt x="102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2" y="71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1" y="73"/>
                  </a:lnTo>
                  <a:lnTo>
                    <a:pt x="78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8" y="83"/>
                  </a:lnTo>
                  <a:lnTo>
                    <a:pt x="3" y="76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41" name="Freeform 173"/>
            <p:cNvSpPr>
              <a:spLocks noChangeArrowheads="1"/>
            </p:cNvSpPr>
            <p:nvPr/>
          </p:nvSpPr>
          <p:spPr bwMode="auto">
            <a:xfrm>
              <a:off x="1895" y="1271"/>
              <a:ext cx="112" cy="34"/>
            </a:xfrm>
            <a:custGeom>
              <a:avLst/>
              <a:gdLst>
                <a:gd name="T0" fmla="*/ 1291 w 97"/>
                <a:gd name="T1" fmla="*/ 88 h 30"/>
                <a:gd name="T2" fmla="*/ 1 w 97"/>
                <a:gd name="T3" fmla="*/ 0 h 30"/>
                <a:gd name="T4" fmla="*/ 0 w 97"/>
                <a:gd name="T5" fmla="*/ 88 h 30"/>
                <a:gd name="T6" fmla="*/ 1252 w 97"/>
                <a:gd name="T7" fmla="*/ 292 h 30"/>
                <a:gd name="T8" fmla="*/ 1291 w 97"/>
                <a:gd name="T9" fmla="*/ 8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0"/>
                <a:gd name="T17" fmla="*/ 97 w 9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0">
                  <a:moveTo>
                    <a:pt x="97" y="10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94" y="30"/>
                  </a:lnTo>
                  <a:lnTo>
                    <a:pt x="9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42" name="Freeform 174"/>
            <p:cNvSpPr>
              <a:spLocks noChangeArrowheads="1"/>
            </p:cNvSpPr>
            <p:nvPr/>
          </p:nvSpPr>
          <p:spPr bwMode="auto">
            <a:xfrm>
              <a:off x="1951" y="1281"/>
              <a:ext cx="48" cy="16"/>
            </a:xfrm>
            <a:custGeom>
              <a:avLst/>
              <a:gdLst>
                <a:gd name="T0" fmla="*/ 464 w 42"/>
                <a:gd name="T1" fmla="*/ 64 h 14"/>
                <a:gd name="T2" fmla="*/ 1 w 42"/>
                <a:gd name="T3" fmla="*/ 0 h 14"/>
                <a:gd name="T4" fmla="*/ 0 w 42"/>
                <a:gd name="T5" fmla="*/ 64 h 14"/>
                <a:gd name="T6" fmla="*/ 450 w 42"/>
                <a:gd name="T7" fmla="*/ 155 h 14"/>
                <a:gd name="T8" fmla="*/ 464 w 42"/>
                <a:gd name="T9" fmla="*/ 6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43" name="Freeform 175"/>
            <p:cNvSpPr>
              <a:spLocks noChangeArrowheads="1"/>
            </p:cNvSpPr>
            <p:nvPr/>
          </p:nvSpPr>
          <p:spPr bwMode="auto">
            <a:xfrm>
              <a:off x="1902" y="1274"/>
              <a:ext cx="32" cy="12"/>
            </a:xfrm>
            <a:custGeom>
              <a:avLst/>
              <a:gdLst>
                <a:gd name="T0" fmla="*/ 311 w 28"/>
                <a:gd name="T1" fmla="*/ 5 h 11"/>
                <a:gd name="T2" fmla="*/ 0 w 28"/>
                <a:gd name="T3" fmla="*/ 0 h 11"/>
                <a:gd name="T4" fmla="*/ 0 w 28"/>
                <a:gd name="T5" fmla="*/ 32 h 11"/>
                <a:gd name="T6" fmla="*/ 302 w 28"/>
                <a:gd name="T7" fmla="*/ 49 h 11"/>
                <a:gd name="T8" fmla="*/ 311 w 2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28" y="5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1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44" name="Freeform 176"/>
            <p:cNvSpPr>
              <a:spLocks noChangeArrowheads="1"/>
            </p:cNvSpPr>
            <p:nvPr/>
          </p:nvSpPr>
          <p:spPr bwMode="auto">
            <a:xfrm>
              <a:off x="1822" y="1286"/>
              <a:ext cx="187" cy="61"/>
            </a:xfrm>
            <a:custGeom>
              <a:avLst/>
              <a:gdLst>
                <a:gd name="T0" fmla="*/ 0 w 162"/>
                <a:gd name="T1" fmla="*/ 141 h 54"/>
                <a:gd name="T2" fmla="*/ 0 w 162"/>
                <a:gd name="T3" fmla="*/ 141 h 54"/>
                <a:gd name="T4" fmla="*/ 1 w 162"/>
                <a:gd name="T5" fmla="*/ 141 h 54"/>
                <a:gd name="T6" fmla="*/ 3 w 162"/>
                <a:gd name="T7" fmla="*/ 141 h 54"/>
                <a:gd name="T8" fmla="*/ 67 w 162"/>
                <a:gd name="T9" fmla="*/ 129 h 54"/>
                <a:gd name="T10" fmla="*/ 89 w 162"/>
                <a:gd name="T11" fmla="*/ 129 h 54"/>
                <a:gd name="T12" fmla="*/ 149 w 162"/>
                <a:gd name="T13" fmla="*/ 125 h 54"/>
                <a:gd name="T14" fmla="*/ 182 w 162"/>
                <a:gd name="T15" fmla="*/ 125 h 54"/>
                <a:gd name="T16" fmla="*/ 242 w 162"/>
                <a:gd name="T17" fmla="*/ 114 h 54"/>
                <a:gd name="T18" fmla="*/ 279 w 162"/>
                <a:gd name="T19" fmla="*/ 111 h 54"/>
                <a:gd name="T20" fmla="*/ 329 w 162"/>
                <a:gd name="T21" fmla="*/ 87 h 54"/>
                <a:gd name="T22" fmla="*/ 372 w 162"/>
                <a:gd name="T23" fmla="*/ 77 h 54"/>
                <a:gd name="T24" fmla="*/ 429 w 162"/>
                <a:gd name="T25" fmla="*/ 68 h 54"/>
                <a:gd name="T26" fmla="*/ 457 w 162"/>
                <a:gd name="T27" fmla="*/ 53 h 54"/>
                <a:gd name="T28" fmla="*/ 507 w 162"/>
                <a:gd name="T29" fmla="*/ 42 h 54"/>
                <a:gd name="T30" fmla="*/ 537 w 162"/>
                <a:gd name="T31" fmla="*/ 2 h 54"/>
                <a:gd name="T32" fmla="*/ 571 w 162"/>
                <a:gd name="T33" fmla="*/ 0 h 54"/>
                <a:gd name="T34" fmla="*/ 2141 w 162"/>
                <a:gd name="T35" fmla="*/ 256 h 54"/>
                <a:gd name="T36" fmla="*/ 2141 w 162"/>
                <a:gd name="T37" fmla="*/ 256 h 54"/>
                <a:gd name="T38" fmla="*/ 2130 w 162"/>
                <a:gd name="T39" fmla="*/ 256 h 54"/>
                <a:gd name="T40" fmla="*/ 2126 w 162"/>
                <a:gd name="T41" fmla="*/ 259 h 54"/>
                <a:gd name="T42" fmla="*/ 2104 w 162"/>
                <a:gd name="T43" fmla="*/ 268 h 54"/>
                <a:gd name="T44" fmla="*/ 2074 w 162"/>
                <a:gd name="T45" fmla="*/ 293 h 54"/>
                <a:gd name="T46" fmla="*/ 2066 w 162"/>
                <a:gd name="T47" fmla="*/ 303 h 54"/>
                <a:gd name="T48" fmla="*/ 2021 w 162"/>
                <a:gd name="T49" fmla="*/ 326 h 54"/>
                <a:gd name="T50" fmla="*/ 1997 w 162"/>
                <a:gd name="T51" fmla="*/ 342 h 54"/>
                <a:gd name="T52" fmla="*/ 1943 w 162"/>
                <a:gd name="T53" fmla="*/ 368 h 54"/>
                <a:gd name="T54" fmla="*/ 1917 w 162"/>
                <a:gd name="T55" fmla="*/ 386 h 54"/>
                <a:gd name="T56" fmla="*/ 1873 w 162"/>
                <a:gd name="T57" fmla="*/ 413 h 54"/>
                <a:gd name="T58" fmla="*/ 1823 w 162"/>
                <a:gd name="T59" fmla="*/ 430 h 54"/>
                <a:gd name="T60" fmla="*/ 1796 w 162"/>
                <a:gd name="T61" fmla="*/ 436 h 54"/>
                <a:gd name="T62" fmla="*/ 1737 w 162"/>
                <a:gd name="T63" fmla="*/ 467 h 54"/>
                <a:gd name="T64" fmla="*/ 1713 w 162"/>
                <a:gd name="T65" fmla="*/ 470 h 54"/>
                <a:gd name="T66" fmla="*/ 1661 w 162"/>
                <a:gd name="T67" fmla="*/ 486 h 54"/>
                <a:gd name="T68" fmla="*/ 0 w 162"/>
                <a:gd name="T69" fmla="*/ 141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2" y="8"/>
                  </a:lnTo>
                  <a:lnTo>
                    <a:pt x="35" y="6"/>
                  </a:lnTo>
                  <a:lnTo>
                    <a:pt x="38" y="4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60" y="29"/>
                  </a:lnTo>
                  <a:lnTo>
                    <a:pt x="159" y="30"/>
                  </a:lnTo>
                  <a:lnTo>
                    <a:pt x="158" y="33"/>
                  </a:lnTo>
                  <a:lnTo>
                    <a:pt x="155" y="34"/>
                  </a:lnTo>
                  <a:lnTo>
                    <a:pt x="153" y="36"/>
                  </a:lnTo>
                  <a:lnTo>
                    <a:pt x="151" y="38"/>
                  </a:lnTo>
                  <a:lnTo>
                    <a:pt x="147" y="41"/>
                  </a:lnTo>
                  <a:lnTo>
                    <a:pt x="145" y="43"/>
                  </a:lnTo>
                  <a:lnTo>
                    <a:pt x="141" y="45"/>
                  </a:lnTo>
                  <a:lnTo>
                    <a:pt x="138" y="48"/>
                  </a:lnTo>
                  <a:lnTo>
                    <a:pt x="136" y="49"/>
                  </a:lnTo>
                  <a:lnTo>
                    <a:pt x="132" y="51"/>
                  </a:lnTo>
                  <a:lnTo>
                    <a:pt x="129" y="52"/>
                  </a:lnTo>
                  <a:lnTo>
                    <a:pt x="126" y="5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45" name="Freeform 177"/>
            <p:cNvSpPr>
              <a:spLocks noChangeArrowheads="1"/>
            </p:cNvSpPr>
            <p:nvPr/>
          </p:nvSpPr>
          <p:spPr bwMode="auto">
            <a:xfrm>
              <a:off x="2010" y="1279"/>
              <a:ext cx="67" cy="29"/>
            </a:xfrm>
            <a:custGeom>
              <a:avLst/>
              <a:gdLst>
                <a:gd name="T0" fmla="*/ 77 w 58"/>
                <a:gd name="T1" fmla="*/ 184 h 26"/>
                <a:gd name="T2" fmla="*/ 776 w 58"/>
                <a:gd name="T3" fmla="*/ 69 h 26"/>
                <a:gd name="T4" fmla="*/ 347 w 58"/>
                <a:gd name="T5" fmla="*/ 0 h 26"/>
                <a:gd name="T6" fmla="*/ 0 w 58"/>
                <a:gd name="T7" fmla="*/ 3 h 26"/>
                <a:gd name="T8" fmla="*/ 0 w 58"/>
                <a:gd name="T9" fmla="*/ 183 h 26"/>
                <a:gd name="T10" fmla="*/ 77 w 58"/>
                <a:gd name="T11" fmla="*/ 184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26"/>
                <a:gd name="T20" fmla="*/ 58 w 5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26">
                  <a:moveTo>
                    <a:pt x="6" y="26"/>
                  </a:moveTo>
                  <a:lnTo>
                    <a:pt x="58" y="1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46" name="Freeform 178"/>
            <p:cNvSpPr>
              <a:spLocks noChangeArrowheads="1"/>
            </p:cNvSpPr>
            <p:nvPr/>
          </p:nvSpPr>
          <p:spPr bwMode="auto">
            <a:xfrm>
              <a:off x="1836" y="1154"/>
              <a:ext cx="36" cy="140"/>
            </a:xfrm>
            <a:custGeom>
              <a:avLst/>
              <a:gdLst>
                <a:gd name="T0" fmla="*/ 459 w 31"/>
                <a:gd name="T1" fmla="*/ 3 h 124"/>
                <a:gd name="T2" fmla="*/ 459 w 31"/>
                <a:gd name="T3" fmla="*/ 2 h 124"/>
                <a:gd name="T4" fmla="*/ 449 w 31"/>
                <a:gd name="T5" fmla="*/ 2 h 124"/>
                <a:gd name="T6" fmla="*/ 449 w 31"/>
                <a:gd name="T7" fmla="*/ 2 h 124"/>
                <a:gd name="T8" fmla="*/ 419 w 31"/>
                <a:gd name="T9" fmla="*/ 2 h 124"/>
                <a:gd name="T10" fmla="*/ 395 w 31"/>
                <a:gd name="T11" fmla="*/ 1 h 124"/>
                <a:gd name="T12" fmla="*/ 387 w 31"/>
                <a:gd name="T13" fmla="*/ 1 h 124"/>
                <a:gd name="T14" fmla="*/ 340 w 31"/>
                <a:gd name="T15" fmla="*/ 0 h 124"/>
                <a:gd name="T16" fmla="*/ 333 w 31"/>
                <a:gd name="T17" fmla="*/ 0 h 124"/>
                <a:gd name="T18" fmla="*/ 293 w 31"/>
                <a:gd name="T19" fmla="*/ 0 h 124"/>
                <a:gd name="T20" fmla="*/ 252 w 31"/>
                <a:gd name="T21" fmla="*/ 0 h 124"/>
                <a:gd name="T22" fmla="*/ 213 w 31"/>
                <a:gd name="T23" fmla="*/ 0 h 124"/>
                <a:gd name="T24" fmla="*/ 183 w 31"/>
                <a:gd name="T25" fmla="*/ 1 h 124"/>
                <a:gd name="T26" fmla="*/ 136 w 31"/>
                <a:gd name="T27" fmla="*/ 1 h 124"/>
                <a:gd name="T28" fmla="*/ 87 w 31"/>
                <a:gd name="T29" fmla="*/ 2 h 124"/>
                <a:gd name="T30" fmla="*/ 3 w 31"/>
                <a:gd name="T31" fmla="*/ 3 h 124"/>
                <a:gd name="T32" fmla="*/ 0 w 31"/>
                <a:gd name="T33" fmla="*/ 53 h 124"/>
                <a:gd name="T34" fmla="*/ 0 w 31"/>
                <a:gd name="T35" fmla="*/ 1096 h 124"/>
                <a:gd name="T36" fmla="*/ 1 w 31"/>
                <a:gd name="T37" fmla="*/ 1096 h 124"/>
                <a:gd name="T38" fmla="*/ 1 w 31"/>
                <a:gd name="T39" fmla="*/ 1096 h 124"/>
                <a:gd name="T40" fmla="*/ 2 w 31"/>
                <a:gd name="T41" fmla="*/ 1096 h 124"/>
                <a:gd name="T42" fmla="*/ 3 w 31"/>
                <a:gd name="T43" fmla="*/ 1096 h 124"/>
                <a:gd name="T44" fmla="*/ 75 w 31"/>
                <a:gd name="T45" fmla="*/ 1093 h 124"/>
                <a:gd name="T46" fmla="*/ 101 w 31"/>
                <a:gd name="T47" fmla="*/ 1093 h 124"/>
                <a:gd name="T48" fmla="*/ 117 w 31"/>
                <a:gd name="T49" fmla="*/ 1093 h 124"/>
                <a:gd name="T50" fmla="*/ 158 w 31"/>
                <a:gd name="T51" fmla="*/ 1088 h 124"/>
                <a:gd name="T52" fmla="*/ 187 w 31"/>
                <a:gd name="T53" fmla="*/ 1088 h 124"/>
                <a:gd name="T54" fmla="*/ 217 w 31"/>
                <a:gd name="T55" fmla="*/ 1061 h 124"/>
                <a:gd name="T56" fmla="*/ 252 w 31"/>
                <a:gd name="T57" fmla="*/ 1053 h 124"/>
                <a:gd name="T58" fmla="*/ 304 w 31"/>
                <a:gd name="T59" fmla="*/ 1044 h 124"/>
                <a:gd name="T60" fmla="*/ 340 w 31"/>
                <a:gd name="T61" fmla="*/ 1040 h 124"/>
                <a:gd name="T62" fmla="*/ 387 w 31"/>
                <a:gd name="T63" fmla="*/ 1029 h 124"/>
                <a:gd name="T64" fmla="*/ 419 w 31"/>
                <a:gd name="T65" fmla="*/ 1010 h 124"/>
                <a:gd name="T66" fmla="*/ 459 w 31"/>
                <a:gd name="T67" fmla="*/ 991 h 124"/>
                <a:gd name="T68" fmla="*/ 459 w 31"/>
                <a:gd name="T69" fmla="*/ 3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"/>
                <a:gd name="T106" fmla="*/ 0 h 124"/>
                <a:gd name="T107" fmla="*/ 31 w 31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" h="124">
                  <a:moveTo>
                    <a:pt x="31" y="3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0" y="121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21" y="118"/>
                  </a:lnTo>
                  <a:lnTo>
                    <a:pt x="23" y="117"/>
                  </a:lnTo>
                  <a:lnTo>
                    <a:pt x="26" y="116"/>
                  </a:lnTo>
                  <a:lnTo>
                    <a:pt x="29" y="113"/>
                  </a:lnTo>
                  <a:lnTo>
                    <a:pt x="31" y="112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47" name="Freeform 179"/>
            <p:cNvSpPr>
              <a:spLocks noChangeArrowheads="1"/>
            </p:cNvSpPr>
            <p:nvPr/>
          </p:nvSpPr>
          <p:spPr bwMode="auto">
            <a:xfrm>
              <a:off x="1838" y="1155"/>
              <a:ext cx="31" cy="117"/>
            </a:xfrm>
            <a:custGeom>
              <a:avLst/>
              <a:gdLst>
                <a:gd name="T0" fmla="*/ 326 w 27"/>
                <a:gd name="T1" fmla="*/ 2 h 104"/>
                <a:gd name="T2" fmla="*/ 326 w 27"/>
                <a:gd name="T3" fmla="*/ 2 h 104"/>
                <a:gd name="T4" fmla="*/ 313 w 27"/>
                <a:gd name="T5" fmla="*/ 2 h 104"/>
                <a:gd name="T6" fmla="*/ 313 w 27"/>
                <a:gd name="T7" fmla="*/ 2 h 104"/>
                <a:gd name="T8" fmla="*/ 309 w 27"/>
                <a:gd name="T9" fmla="*/ 1 h 104"/>
                <a:gd name="T10" fmla="*/ 273 w 27"/>
                <a:gd name="T11" fmla="*/ 1 h 104"/>
                <a:gd name="T12" fmla="*/ 269 w 27"/>
                <a:gd name="T13" fmla="*/ 0 h 104"/>
                <a:gd name="T14" fmla="*/ 238 w 27"/>
                <a:gd name="T15" fmla="*/ 0 h 104"/>
                <a:gd name="T16" fmla="*/ 234 w 27"/>
                <a:gd name="T17" fmla="*/ 0 h 104"/>
                <a:gd name="T18" fmla="*/ 189 w 27"/>
                <a:gd name="T19" fmla="*/ 0 h 104"/>
                <a:gd name="T20" fmla="*/ 165 w 27"/>
                <a:gd name="T21" fmla="*/ 0 h 104"/>
                <a:gd name="T22" fmla="*/ 144 w 27"/>
                <a:gd name="T23" fmla="*/ 0 h 104"/>
                <a:gd name="T24" fmla="*/ 104 w 27"/>
                <a:gd name="T25" fmla="*/ 0 h 104"/>
                <a:gd name="T26" fmla="*/ 91 w 27"/>
                <a:gd name="T27" fmla="*/ 1 h 104"/>
                <a:gd name="T28" fmla="*/ 60 w 27"/>
                <a:gd name="T29" fmla="*/ 2 h 104"/>
                <a:gd name="T30" fmla="*/ 2 w 27"/>
                <a:gd name="T31" fmla="*/ 42 h 104"/>
                <a:gd name="T32" fmla="*/ 0 w 27"/>
                <a:gd name="T33" fmla="*/ 47 h 104"/>
                <a:gd name="T34" fmla="*/ 0 w 27"/>
                <a:gd name="T35" fmla="*/ 879 h 104"/>
                <a:gd name="T36" fmla="*/ 0 w 27"/>
                <a:gd name="T37" fmla="*/ 879 h 104"/>
                <a:gd name="T38" fmla="*/ 1 w 27"/>
                <a:gd name="T39" fmla="*/ 879 h 104"/>
                <a:gd name="T40" fmla="*/ 1 w 27"/>
                <a:gd name="T41" fmla="*/ 879 h 104"/>
                <a:gd name="T42" fmla="*/ 2 w 27"/>
                <a:gd name="T43" fmla="*/ 879 h 104"/>
                <a:gd name="T44" fmla="*/ 52 w 27"/>
                <a:gd name="T45" fmla="*/ 879 h 104"/>
                <a:gd name="T46" fmla="*/ 69 w 27"/>
                <a:gd name="T47" fmla="*/ 879 h 104"/>
                <a:gd name="T48" fmla="*/ 79 w 27"/>
                <a:gd name="T49" fmla="*/ 856 h 104"/>
                <a:gd name="T50" fmla="*/ 104 w 27"/>
                <a:gd name="T51" fmla="*/ 856 h 104"/>
                <a:gd name="T52" fmla="*/ 137 w 27"/>
                <a:gd name="T53" fmla="*/ 849 h 104"/>
                <a:gd name="T54" fmla="*/ 157 w 27"/>
                <a:gd name="T55" fmla="*/ 849 h 104"/>
                <a:gd name="T56" fmla="*/ 180 w 27"/>
                <a:gd name="T57" fmla="*/ 846 h 104"/>
                <a:gd name="T58" fmla="*/ 217 w 27"/>
                <a:gd name="T59" fmla="*/ 824 h 104"/>
                <a:gd name="T60" fmla="*/ 238 w 27"/>
                <a:gd name="T61" fmla="*/ 812 h 104"/>
                <a:gd name="T62" fmla="*/ 269 w 27"/>
                <a:gd name="T63" fmla="*/ 808 h 104"/>
                <a:gd name="T64" fmla="*/ 309 w 27"/>
                <a:gd name="T65" fmla="*/ 798 h 104"/>
                <a:gd name="T66" fmla="*/ 326 w 27"/>
                <a:gd name="T67" fmla="*/ 783 h 104"/>
                <a:gd name="T68" fmla="*/ 326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2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1" y="102"/>
                  </a:lnTo>
                  <a:lnTo>
                    <a:pt x="13" y="102"/>
                  </a:lnTo>
                  <a:lnTo>
                    <a:pt x="15" y="101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2" y="97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48" name="Freeform 180"/>
            <p:cNvSpPr>
              <a:spLocks noChangeArrowheads="1"/>
            </p:cNvSpPr>
            <p:nvPr/>
          </p:nvSpPr>
          <p:spPr bwMode="auto">
            <a:xfrm>
              <a:off x="1839" y="1157"/>
              <a:ext cx="25" cy="94"/>
            </a:xfrm>
            <a:custGeom>
              <a:avLst/>
              <a:gdLst>
                <a:gd name="T0" fmla="*/ 217 w 22"/>
                <a:gd name="T1" fmla="*/ 3 h 84"/>
                <a:gd name="T2" fmla="*/ 217 w 22"/>
                <a:gd name="T3" fmla="*/ 3 h 84"/>
                <a:gd name="T4" fmla="*/ 208 w 22"/>
                <a:gd name="T5" fmla="*/ 1 h 84"/>
                <a:gd name="T6" fmla="*/ 208 w 22"/>
                <a:gd name="T7" fmla="*/ 1 h 84"/>
                <a:gd name="T8" fmla="*/ 206 w 22"/>
                <a:gd name="T9" fmla="*/ 1 h 84"/>
                <a:gd name="T10" fmla="*/ 191 w 22"/>
                <a:gd name="T11" fmla="*/ 1 h 84"/>
                <a:gd name="T12" fmla="*/ 181 w 22"/>
                <a:gd name="T13" fmla="*/ 0 h 84"/>
                <a:gd name="T14" fmla="*/ 168 w 22"/>
                <a:gd name="T15" fmla="*/ 0 h 84"/>
                <a:gd name="T16" fmla="*/ 148 w 22"/>
                <a:gd name="T17" fmla="*/ 0 h 84"/>
                <a:gd name="T18" fmla="*/ 140 w 22"/>
                <a:gd name="T19" fmla="*/ 0 h 84"/>
                <a:gd name="T20" fmla="*/ 123 w 22"/>
                <a:gd name="T21" fmla="*/ 0 h 84"/>
                <a:gd name="T22" fmla="*/ 95 w 22"/>
                <a:gd name="T23" fmla="*/ 0 h 84"/>
                <a:gd name="T24" fmla="*/ 74 w 22"/>
                <a:gd name="T25" fmla="*/ 0 h 84"/>
                <a:gd name="T26" fmla="*/ 57 w 22"/>
                <a:gd name="T27" fmla="*/ 1 h 84"/>
                <a:gd name="T28" fmla="*/ 44 w 22"/>
                <a:gd name="T29" fmla="*/ 1 h 84"/>
                <a:gd name="T30" fmla="*/ 3 w 22"/>
                <a:gd name="T31" fmla="*/ 3 h 84"/>
                <a:gd name="T32" fmla="*/ 0 w 22"/>
                <a:gd name="T33" fmla="*/ 4 h 84"/>
                <a:gd name="T34" fmla="*/ 0 w 22"/>
                <a:gd name="T35" fmla="*/ 640 h 84"/>
                <a:gd name="T36" fmla="*/ 0 w 22"/>
                <a:gd name="T37" fmla="*/ 640 h 84"/>
                <a:gd name="T38" fmla="*/ 0 w 22"/>
                <a:gd name="T39" fmla="*/ 640 h 84"/>
                <a:gd name="T40" fmla="*/ 1 w 22"/>
                <a:gd name="T41" fmla="*/ 640 h 84"/>
                <a:gd name="T42" fmla="*/ 3 w 22"/>
                <a:gd name="T43" fmla="*/ 640 h 84"/>
                <a:gd name="T44" fmla="*/ 44 w 22"/>
                <a:gd name="T45" fmla="*/ 640 h 84"/>
                <a:gd name="T46" fmla="*/ 50 w 22"/>
                <a:gd name="T47" fmla="*/ 640 h 84"/>
                <a:gd name="T48" fmla="*/ 57 w 22"/>
                <a:gd name="T49" fmla="*/ 640 h 84"/>
                <a:gd name="T50" fmla="*/ 65 w 22"/>
                <a:gd name="T51" fmla="*/ 623 h 84"/>
                <a:gd name="T52" fmla="*/ 95 w 22"/>
                <a:gd name="T53" fmla="*/ 623 h 84"/>
                <a:gd name="T54" fmla="*/ 108 w 22"/>
                <a:gd name="T55" fmla="*/ 621 h 84"/>
                <a:gd name="T56" fmla="*/ 130 w 22"/>
                <a:gd name="T57" fmla="*/ 621 h 84"/>
                <a:gd name="T58" fmla="*/ 140 w 22"/>
                <a:gd name="T59" fmla="*/ 617 h 84"/>
                <a:gd name="T60" fmla="*/ 168 w 22"/>
                <a:gd name="T61" fmla="*/ 610 h 84"/>
                <a:gd name="T62" fmla="*/ 191 w 22"/>
                <a:gd name="T63" fmla="*/ 592 h 84"/>
                <a:gd name="T64" fmla="*/ 206 w 22"/>
                <a:gd name="T65" fmla="*/ 577 h 84"/>
                <a:gd name="T66" fmla="*/ 217 w 22"/>
                <a:gd name="T67" fmla="*/ 576 h 84"/>
                <a:gd name="T68" fmla="*/ 217 w 22"/>
                <a:gd name="T69" fmla="*/ 3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3"/>
                  </a:moveTo>
                  <a:lnTo>
                    <a:pt x="22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7" y="83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4" y="81"/>
                  </a:lnTo>
                  <a:lnTo>
                    <a:pt x="17" y="80"/>
                  </a:lnTo>
                  <a:lnTo>
                    <a:pt x="19" y="79"/>
                  </a:lnTo>
                  <a:lnTo>
                    <a:pt x="20" y="77"/>
                  </a:lnTo>
                  <a:lnTo>
                    <a:pt x="22" y="7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49" name="Freeform 181"/>
            <p:cNvSpPr>
              <a:spLocks noChangeArrowheads="1"/>
            </p:cNvSpPr>
            <p:nvPr/>
          </p:nvSpPr>
          <p:spPr bwMode="auto">
            <a:xfrm>
              <a:off x="1840" y="1158"/>
              <a:ext cx="21" cy="74"/>
            </a:xfrm>
            <a:custGeom>
              <a:avLst/>
              <a:gdLst>
                <a:gd name="T0" fmla="*/ 286 w 18"/>
                <a:gd name="T1" fmla="*/ 2 h 66"/>
                <a:gd name="T2" fmla="*/ 286 w 18"/>
                <a:gd name="T3" fmla="*/ 2 h 66"/>
                <a:gd name="T4" fmla="*/ 264 w 18"/>
                <a:gd name="T5" fmla="*/ 2 h 66"/>
                <a:gd name="T6" fmla="*/ 224 w 18"/>
                <a:gd name="T7" fmla="*/ 0 h 66"/>
                <a:gd name="T8" fmla="*/ 192 w 18"/>
                <a:gd name="T9" fmla="*/ 0 h 66"/>
                <a:gd name="T10" fmla="*/ 165 w 18"/>
                <a:gd name="T11" fmla="*/ 0 h 66"/>
                <a:gd name="T12" fmla="*/ 92 w 18"/>
                <a:gd name="T13" fmla="*/ 0 h 66"/>
                <a:gd name="T14" fmla="*/ 15 w 18"/>
                <a:gd name="T15" fmla="*/ 2 h 66"/>
                <a:gd name="T16" fmla="*/ 0 w 18"/>
                <a:gd name="T17" fmla="*/ 3 h 66"/>
                <a:gd name="T18" fmla="*/ 0 w 18"/>
                <a:gd name="T19" fmla="*/ 517 h 66"/>
                <a:gd name="T20" fmla="*/ 0 w 18"/>
                <a:gd name="T21" fmla="*/ 517 h 66"/>
                <a:gd name="T22" fmla="*/ 2 w 18"/>
                <a:gd name="T23" fmla="*/ 517 h 66"/>
                <a:gd name="T24" fmla="*/ 66 w 18"/>
                <a:gd name="T25" fmla="*/ 511 h 66"/>
                <a:gd name="T26" fmla="*/ 92 w 18"/>
                <a:gd name="T27" fmla="*/ 511 h 66"/>
                <a:gd name="T28" fmla="*/ 142 w 18"/>
                <a:gd name="T29" fmla="*/ 509 h 66"/>
                <a:gd name="T30" fmla="*/ 192 w 18"/>
                <a:gd name="T31" fmla="*/ 488 h 66"/>
                <a:gd name="T32" fmla="*/ 224 w 18"/>
                <a:gd name="T33" fmla="*/ 473 h 66"/>
                <a:gd name="T34" fmla="*/ 286 w 18"/>
                <a:gd name="T35" fmla="*/ 461 h 66"/>
                <a:gd name="T36" fmla="*/ 286 w 18"/>
                <a:gd name="T37" fmla="*/ 2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66"/>
                <a:gd name="T59" fmla="*/ 18 w 18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66">
                  <a:moveTo>
                    <a:pt x="18" y="2"/>
                  </a:moveTo>
                  <a:lnTo>
                    <a:pt x="18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2" y="62"/>
                  </a:lnTo>
                  <a:lnTo>
                    <a:pt x="14" y="61"/>
                  </a:lnTo>
                  <a:lnTo>
                    <a:pt x="18" y="59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50" name="Freeform 182"/>
            <p:cNvSpPr>
              <a:spLocks noChangeArrowheads="1"/>
            </p:cNvSpPr>
            <p:nvPr/>
          </p:nvSpPr>
          <p:spPr bwMode="auto">
            <a:xfrm>
              <a:off x="1840" y="1160"/>
              <a:ext cx="16" cy="51"/>
            </a:xfrm>
            <a:custGeom>
              <a:avLst/>
              <a:gdLst>
                <a:gd name="T0" fmla="*/ 155 w 14"/>
                <a:gd name="T1" fmla="*/ 1 h 45"/>
                <a:gd name="T2" fmla="*/ 155 w 14"/>
                <a:gd name="T3" fmla="*/ 0 h 45"/>
                <a:gd name="T4" fmla="*/ 143 w 14"/>
                <a:gd name="T5" fmla="*/ 0 h 45"/>
                <a:gd name="T6" fmla="*/ 136 w 14"/>
                <a:gd name="T7" fmla="*/ 0 h 45"/>
                <a:gd name="T8" fmla="*/ 109 w 14"/>
                <a:gd name="T9" fmla="*/ 0 h 45"/>
                <a:gd name="T10" fmla="*/ 95 w 14"/>
                <a:gd name="T11" fmla="*/ 0 h 45"/>
                <a:gd name="T12" fmla="*/ 64 w 14"/>
                <a:gd name="T13" fmla="*/ 0 h 45"/>
                <a:gd name="T14" fmla="*/ 3 w 14"/>
                <a:gd name="T15" fmla="*/ 0 h 45"/>
                <a:gd name="T16" fmla="*/ 0 w 14"/>
                <a:gd name="T17" fmla="*/ 2 h 45"/>
                <a:gd name="T18" fmla="*/ 0 w 14"/>
                <a:gd name="T19" fmla="*/ 434 h 45"/>
                <a:gd name="T20" fmla="*/ 2 w 14"/>
                <a:gd name="T21" fmla="*/ 434 h 45"/>
                <a:gd name="T22" fmla="*/ 2 w 14"/>
                <a:gd name="T23" fmla="*/ 434 h 45"/>
                <a:gd name="T24" fmla="*/ 49 w 14"/>
                <a:gd name="T25" fmla="*/ 434 h 45"/>
                <a:gd name="T26" fmla="*/ 56 w 14"/>
                <a:gd name="T27" fmla="*/ 425 h 45"/>
                <a:gd name="T28" fmla="*/ 73 w 14"/>
                <a:gd name="T29" fmla="*/ 425 h 45"/>
                <a:gd name="T30" fmla="*/ 109 w 14"/>
                <a:gd name="T31" fmla="*/ 411 h 45"/>
                <a:gd name="T32" fmla="*/ 136 w 14"/>
                <a:gd name="T33" fmla="*/ 394 h 45"/>
                <a:gd name="T34" fmla="*/ 155 w 14"/>
                <a:gd name="T35" fmla="*/ 384 h 45"/>
                <a:gd name="T36" fmla="*/ 155 w 14"/>
                <a:gd name="T37" fmla="*/ 1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5"/>
                <a:gd name="T59" fmla="*/ 14 w 14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5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10" y="43"/>
                  </a:lnTo>
                  <a:lnTo>
                    <a:pt x="12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51" name="Freeform 183"/>
            <p:cNvSpPr>
              <a:spLocks noChangeArrowheads="1"/>
            </p:cNvSpPr>
            <p:nvPr/>
          </p:nvSpPr>
          <p:spPr bwMode="auto">
            <a:xfrm>
              <a:off x="1842" y="1160"/>
              <a:ext cx="10" cy="30"/>
            </a:xfrm>
            <a:custGeom>
              <a:avLst/>
              <a:gdLst>
                <a:gd name="T0" fmla="*/ 57 w 9"/>
                <a:gd name="T1" fmla="*/ 1 h 27"/>
                <a:gd name="T2" fmla="*/ 57 w 9"/>
                <a:gd name="T3" fmla="*/ 1 h 27"/>
                <a:gd name="T4" fmla="*/ 51 w 9"/>
                <a:gd name="T5" fmla="*/ 1 h 27"/>
                <a:gd name="T6" fmla="*/ 46 w 9"/>
                <a:gd name="T7" fmla="*/ 1 h 27"/>
                <a:gd name="T8" fmla="*/ 37 w 9"/>
                <a:gd name="T9" fmla="*/ 0 h 27"/>
                <a:gd name="T10" fmla="*/ 4 w 9"/>
                <a:gd name="T11" fmla="*/ 0 h 27"/>
                <a:gd name="T12" fmla="*/ 3 w 9"/>
                <a:gd name="T13" fmla="*/ 1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182 h 27"/>
                <a:gd name="T20" fmla="*/ 0 w 9"/>
                <a:gd name="T21" fmla="*/ 182 h 27"/>
                <a:gd name="T22" fmla="*/ 1 w 9"/>
                <a:gd name="T23" fmla="*/ 182 h 27"/>
                <a:gd name="T24" fmla="*/ 2 w 9"/>
                <a:gd name="T25" fmla="*/ 182 h 27"/>
                <a:gd name="T26" fmla="*/ 3 w 9"/>
                <a:gd name="T27" fmla="*/ 182 h 27"/>
                <a:gd name="T28" fmla="*/ 4 w 9"/>
                <a:gd name="T29" fmla="*/ 182 h 27"/>
                <a:gd name="T30" fmla="*/ 37 w 9"/>
                <a:gd name="T31" fmla="*/ 166 h 27"/>
                <a:gd name="T32" fmla="*/ 51 w 9"/>
                <a:gd name="T33" fmla="*/ 164 h 27"/>
                <a:gd name="T34" fmla="*/ 57 w 9"/>
                <a:gd name="T35" fmla="*/ 153 h 27"/>
                <a:gd name="T36" fmla="*/ 57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52" name="Freeform 184"/>
            <p:cNvSpPr>
              <a:spLocks noChangeArrowheads="1"/>
            </p:cNvSpPr>
            <p:nvPr/>
          </p:nvSpPr>
          <p:spPr bwMode="auto">
            <a:xfrm>
              <a:off x="1969" y="1247"/>
              <a:ext cx="16" cy="16"/>
            </a:xfrm>
            <a:custGeom>
              <a:avLst/>
              <a:gdLst>
                <a:gd name="T0" fmla="*/ 73 w 14"/>
                <a:gd name="T1" fmla="*/ 155 h 14"/>
                <a:gd name="T2" fmla="*/ 95 w 14"/>
                <a:gd name="T3" fmla="*/ 155 h 14"/>
                <a:gd name="T4" fmla="*/ 109 w 14"/>
                <a:gd name="T5" fmla="*/ 143 h 14"/>
                <a:gd name="T6" fmla="*/ 125 w 14"/>
                <a:gd name="T7" fmla="*/ 143 h 14"/>
                <a:gd name="T8" fmla="*/ 136 w 14"/>
                <a:gd name="T9" fmla="*/ 125 h 14"/>
                <a:gd name="T10" fmla="*/ 143 w 14"/>
                <a:gd name="T11" fmla="*/ 109 h 14"/>
                <a:gd name="T12" fmla="*/ 143 w 14"/>
                <a:gd name="T13" fmla="*/ 95 h 14"/>
                <a:gd name="T14" fmla="*/ 155 w 14"/>
                <a:gd name="T15" fmla="*/ 83 h 14"/>
                <a:gd name="T16" fmla="*/ 155 w 14"/>
                <a:gd name="T17" fmla="*/ 73 h 14"/>
                <a:gd name="T18" fmla="*/ 155 w 14"/>
                <a:gd name="T19" fmla="*/ 64 h 14"/>
                <a:gd name="T20" fmla="*/ 143 w 14"/>
                <a:gd name="T21" fmla="*/ 49 h 14"/>
                <a:gd name="T22" fmla="*/ 143 w 14"/>
                <a:gd name="T23" fmla="*/ 3 h 14"/>
                <a:gd name="T24" fmla="*/ 136 w 14"/>
                <a:gd name="T25" fmla="*/ 2 h 14"/>
                <a:gd name="T26" fmla="*/ 125 w 14"/>
                <a:gd name="T27" fmla="*/ 1 h 14"/>
                <a:gd name="T28" fmla="*/ 109 w 14"/>
                <a:gd name="T29" fmla="*/ 0 h 14"/>
                <a:gd name="T30" fmla="*/ 95 w 14"/>
                <a:gd name="T31" fmla="*/ 0 h 14"/>
                <a:gd name="T32" fmla="*/ 73 w 14"/>
                <a:gd name="T33" fmla="*/ 0 h 14"/>
                <a:gd name="T34" fmla="*/ 64 w 14"/>
                <a:gd name="T35" fmla="*/ 0 h 14"/>
                <a:gd name="T36" fmla="*/ 56 w 14"/>
                <a:gd name="T37" fmla="*/ 0 h 14"/>
                <a:gd name="T38" fmla="*/ 49 w 14"/>
                <a:gd name="T39" fmla="*/ 1 h 14"/>
                <a:gd name="T40" fmla="*/ 3 w 14"/>
                <a:gd name="T41" fmla="*/ 2 h 14"/>
                <a:gd name="T42" fmla="*/ 2 w 14"/>
                <a:gd name="T43" fmla="*/ 3 h 14"/>
                <a:gd name="T44" fmla="*/ 2 w 14"/>
                <a:gd name="T45" fmla="*/ 49 h 14"/>
                <a:gd name="T46" fmla="*/ 0 w 14"/>
                <a:gd name="T47" fmla="*/ 64 h 14"/>
                <a:gd name="T48" fmla="*/ 0 w 14"/>
                <a:gd name="T49" fmla="*/ 73 h 14"/>
                <a:gd name="T50" fmla="*/ 0 w 14"/>
                <a:gd name="T51" fmla="*/ 83 h 14"/>
                <a:gd name="T52" fmla="*/ 2 w 14"/>
                <a:gd name="T53" fmla="*/ 95 h 14"/>
                <a:gd name="T54" fmla="*/ 2 w 14"/>
                <a:gd name="T55" fmla="*/ 109 h 14"/>
                <a:gd name="T56" fmla="*/ 3 w 14"/>
                <a:gd name="T57" fmla="*/ 125 h 14"/>
                <a:gd name="T58" fmla="*/ 49 w 14"/>
                <a:gd name="T59" fmla="*/ 143 h 14"/>
                <a:gd name="T60" fmla="*/ 56 w 14"/>
                <a:gd name="T61" fmla="*/ 143 h 14"/>
                <a:gd name="T62" fmla="*/ 64 w 14"/>
                <a:gd name="T63" fmla="*/ 155 h 14"/>
                <a:gd name="T64" fmla="*/ 73 w 14"/>
                <a:gd name="T65" fmla="*/ 155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9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53" name="Freeform 185"/>
            <p:cNvSpPr>
              <a:spLocks noChangeArrowheads="1"/>
            </p:cNvSpPr>
            <p:nvPr/>
          </p:nvSpPr>
          <p:spPr bwMode="auto">
            <a:xfrm>
              <a:off x="1923" y="1247"/>
              <a:ext cx="8" cy="8"/>
            </a:xfrm>
            <a:custGeom>
              <a:avLst/>
              <a:gdLst>
                <a:gd name="T0" fmla="*/ 3 w 7"/>
                <a:gd name="T1" fmla="*/ 73 h 7"/>
                <a:gd name="T2" fmla="*/ 49 w 7"/>
                <a:gd name="T3" fmla="*/ 73 h 7"/>
                <a:gd name="T4" fmla="*/ 56 w 7"/>
                <a:gd name="T5" fmla="*/ 64 h 7"/>
                <a:gd name="T6" fmla="*/ 56 w 7"/>
                <a:gd name="T7" fmla="*/ 49 h 7"/>
                <a:gd name="T8" fmla="*/ 73 w 7"/>
                <a:gd name="T9" fmla="*/ 3 h 7"/>
                <a:gd name="T10" fmla="*/ 56 w 7"/>
                <a:gd name="T11" fmla="*/ 2 h 7"/>
                <a:gd name="T12" fmla="*/ 56 w 7"/>
                <a:gd name="T13" fmla="*/ 1 h 7"/>
                <a:gd name="T14" fmla="*/ 49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2 h 7"/>
                <a:gd name="T24" fmla="*/ 0 w 7"/>
                <a:gd name="T25" fmla="*/ 3 h 7"/>
                <a:gd name="T26" fmla="*/ 0 w 7"/>
                <a:gd name="T27" fmla="*/ 49 h 7"/>
                <a:gd name="T28" fmla="*/ 1 w 7"/>
                <a:gd name="T29" fmla="*/ 64 h 7"/>
                <a:gd name="T30" fmla="*/ 2 w 7"/>
                <a:gd name="T31" fmla="*/ 73 h 7"/>
                <a:gd name="T32" fmla="*/ 3 w 7"/>
                <a:gd name="T33" fmla="*/ 73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54" name="Freeform 186"/>
            <p:cNvSpPr>
              <a:spLocks noChangeArrowheads="1"/>
            </p:cNvSpPr>
            <p:nvPr/>
          </p:nvSpPr>
          <p:spPr bwMode="auto">
            <a:xfrm>
              <a:off x="1935" y="1247"/>
              <a:ext cx="7" cy="8"/>
            </a:xfrm>
            <a:custGeom>
              <a:avLst/>
              <a:gdLst>
                <a:gd name="T0" fmla="*/ 66 w 6"/>
                <a:gd name="T1" fmla="*/ 73 h 7"/>
                <a:gd name="T2" fmla="*/ 77 w 6"/>
                <a:gd name="T3" fmla="*/ 73 h 7"/>
                <a:gd name="T4" fmla="*/ 92 w 6"/>
                <a:gd name="T5" fmla="*/ 73 h 7"/>
                <a:gd name="T6" fmla="*/ 92 w 6"/>
                <a:gd name="T7" fmla="*/ 64 h 7"/>
                <a:gd name="T8" fmla="*/ 92 w 6"/>
                <a:gd name="T9" fmla="*/ 3 h 7"/>
                <a:gd name="T10" fmla="*/ 92 w 6"/>
                <a:gd name="T11" fmla="*/ 2 h 7"/>
                <a:gd name="T12" fmla="*/ 92 w 6"/>
                <a:gd name="T13" fmla="*/ 1 h 7"/>
                <a:gd name="T14" fmla="*/ 77 w 6"/>
                <a:gd name="T15" fmla="*/ 1 h 7"/>
                <a:gd name="T16" fmla="*/ 66 w 6"/>
                <a:gd name="T17" fmla="*/ 0 h 7"/>
                <a:gd name="T18" fmla="*/ 64 w 6"/>
                <a:gd name="T19" fmla="*/ 1 h 7"/>
                <a:gd name="T20" fmla="*/ 1 w 6"/>
                <a:gd name="T21" fmla="*/ 1 h 7"/>
                <a:gd name="T22" fmla="*/ 0 w 6"/>
                <a:gd name="T23" fmla="*/ 2 h 7"/>
                <a:gd name="T24" fmla="*/ 0 w 6"/>
                <a:gd name="T25" fmla="*/ 3 h 7"/>
                <a:gd name="T26" fmla="*/ 0 w 6"/>
                <a:gd name="T27" fmla="*/ 64 h 7"/>
                <a:gd name="T28" fmla="*/ 1 w 6"/>
                <a:gd name="T29" fmla="*/ 73 h 7"/>
                <a:gd name="T30" fmla="*/ 64 w 6"/>
                <a:gd name="T31" fmla="*/ 73 h 7"/>
                <a:gd name="T32" fmla="*/ 66 w 6"/>
                <a:gd name="T33" fmla="*/ 73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7"/>
                <a:gd name="T53" fmla="*/ 6 w 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55" name="Freeform 187"/>
            <p:cNvSpPr>
              <a:spLocks noChangeArrowheads="1"/>
            </p:cNvSpPr>
            <p:nvPr/>
          </p:nvSpPr>
          <p:spPr bwMode="auto">
            <a:xfrm>
              <a:off x="1884" y="1142"/>
              <a:ext cx="21" cy="105"/>
            </a:xfrm>
            <a:custGeom>
              <a:avLst/>
              <a:gdLst>
                <a:gd name="T0" fmla="*/ 92 w 18"/>
                <a:gd name="T1" fmla="*/ 2 h 93"/>
                <a:gd name="T2" fmla="*/ 92 w 18"/>
                <a:gd name="T3" fmla="*/ 42 h 93"/>
                <a:gd name="T4" fmla="*/ 15 w 18"/>
                <a:gd name="T5" fmla="*/ 77 h 93"/>
                <a:gd name="T6" fmla="*/ 2 w 18"/>
                <a:gd name="T7" fmla="*/ 145 h 93"/>
                <a:gd name="T8" fmla="*/ 1 w 18"/>
                <a:gd name="T9" fmla="*/ 259 h 93"/>
                <a:gd name="T10" fmla="*/ 0 w 18"/>
                <a:gd name="T11" fmla="*/ 368 h 93"/>
                <a:gd name="T12" fmla="*/ 0 w 18"/>
                <a:gd name="T13" fmla="*/ 508 h 93"/>
                <a:gd name="T14" fmla="*/ 1 w 18"/>
                <a:gd name="T15" fmla="*/ 670 h 93"/>
                <a:gd name="T16" fmla="*/ 66 w 18"/>
                <a:gd name="T17" fmla="*/ 826 h 93"/>
                <a:gd name="T18" fmla="*/ 286 w 18"/>
                <a:gd name="T19" fmla="*/ 826 h 93"/>
                <a:gd name="T20" fmla="*/ 264 w 18"/>
                <a:gd name="T21" fmla="*/ 793 h 93"/>
                <a:gd name="T22" fmla="*/ 261 w 18"/>
                <a:gd name="T23" fmla="*/ 732 h 93"/>
                <a:gd name="T24" fmla="*/ 230 w 18"/>
                <a:gd name="T25" fmla="*/ 629 h 93"/>
                <a:gd name="T26" fmla="*/ 224 w 18"/>
                <a:gd name="T27" fmla="*/ 508 h 93"/>
                <a:gd name="T28" fmla="*/ 197 w 18"/>
                <a:gd name="T29" fmla="*/ 383 h 93"/>
                <a:gd name="T30" fmla="*/ 197 w 18"/>
                <a:gd name="T31" fmla="*/ 236 h 93"/>
                <a:gd name="T32" fmla="*/ 230 w 18"/>
                <a:gd name="T33" fmla="*/ 113 h 93"/>
                <a:gd name="T34" fmla="*/ 286 w 18"/>
                <a:gd name="T35" fmla="*/ 2 h 93"/>
                <a:gd name="T36" fmla="*/ 286 w 18"/>
                <a:gd name="T37" fmla="*/ 2 h 93"/>
                <a:gd name="T38" fmla="*/ 286 w 18"/>
                <a:gd name="T39" fmla="*/ 0 h 93"/>
                <a:gd name="T40" fmla="*/ 286 w 18"/>
                <a:gd name="T41" fmla="*/ 0 h 93"/>
                <a:gd name="T42" fmla="*/ 264 w 18"/>
                <a:gd name="T43" fmla="*/ 0 h 93"/>
                <a:gd name="T44" fmla="*/ 261 w 18"/>
                <a:gd name="T45" fmla="*/ 0 h 93"/>
                <a:gd name="T46" fmla="*/ 224 w 18"/>
                <a:gd name="T47" fmla="*/ 0 h 93"/>
                <a:gd name="T48" fmla="*/ 165 w 18"/>
                <a:gd name="T49" fmla="*/ 0 h 93"/>
                <a:gd name="T50" fmla="*/ 92 w 18"/>
                <a:gd name="T51" fmla="*/ 2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93"/>
                <a:gd name="T80" fmla="*/ 18 w 18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93">
                  <a:moveTo>
                    <a:pt x="6" y="2"/>
                  </a:moveTo>
                  <a:lnTo>
                    <a:pt x="6" y="4"/>
                  </a:lnTo>
                  <a:lnTo>
                    <a:pt x="3" y="9"/>
                  </a:lnTo>
                  <a:lnTo>
                    <a:pt x="2" y="17"/>
                  </a:lnTo>
                  <a:lnTo>
                    <a:pt x="1" y="29"/>
                  </a:lnTo>
                  <a:lnTo>
                    <a:pt x="0" y="41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4" y="93"/>
                  </a:lnTo>
                  <a:lnTo>
                    <a:pt x="18" y="93"/>
                  </a:lnTo>
                  <a:lnTo>
                    <a:pt x="17" y="89"/>
                  </a:lnTo>
                  <a:lnTo>
                    <a:pt x="16" y="82"/>
                  </a:lnTo>
                  <a:lnTo>
                    <a:pt x="15" y="71"/>
                  </a:lnTo>
                  <a:lnTo>
                    <a:pt x="14" y="58"/>
                  </a:lnTo>
                  <a:lnTo>
                    <a:pt x="13" y="43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56" name="Freeform 188"/>
            <p:cNvSpPr>
              <a:spLocks noChangeArrowheads="1"/>
            </p:cNvSpPr>
            <p:nvPr/>
          </p:nvSpPr>
          <p:spPr bwMode="auto">
            <a:xfrm>
              <a:off x="1997" y="1130"/>
              <a:ext cx="31" cy="117"/>
            </a:xfrm>
            <a:custGeom>
              <a:avLst/>
              <a:gdLst>
                <a:gd name="T0" fmla="*/ 326 w 27"/>
                <a:gd name="T1" fmla="*/ 0 h 104"/>
                <a:gd name="T2" fmla="*/ 309 w 27"/>
                <a:gd name="T3" fmla="*/ 1 h 104"/>
                <a:gd name="T4" fmla="*/ 286 w 27"/>
                <a:gd name="T5" fmla="*/ 3 h 104"/>
                <a:gd name="T6" fmla="*/ 269 w 27"/>
                <a:gd name="T7" fmla="*/ 75 h 104"/>
                <a:gd name="T8" fmla="*/ 238 w 27"/>
                <a:gd name="T9" fmla="*/ 156 h 104"/>
                <a:gd name="T10" fmla="*/ 207 w 27"/>
                <a:gd name="T11" fmla="*/ 260 h 104"/>
                <a:gd name="T12" fmla="*/ 189 w 27"/>
                <a:gd name="T13" fmla="*/ 414 h 104"/>
                <a:gd name="T14" fmla="*/ 207 w 27"/>
                <a:gd name="T15" fmla="*/ 617 h 104"/>
                <a:gd name="T16" fmla="*/ 238 w 27"/>
                <a:gd name="T17" fmla="*/ 879 h 104"/>
                <a:gd name="T18" fmla="*/ 52 w 27"/>
                <a:gd name="T19" fmla="*/ 879 h 104"/>
                <a:gd name="T20" fmla="*/ 52 w 27"/>
                <a:gd name="T21" fmla="*/ 840 h 104"/>
                <a:gd name="T22" fmla="*/ 3 w 27"/>
                <a:gd name="T23" fmla="*/ 781 h 104"/>
                <a:gd name="T24" fmla="*/ 2 w 27"/>
                <a:gd name="T25" fmla="*/ 664 h 104"/>
                <a:gd name="T26" fmla="*/ 1 w 27"/>
                <a:gd name="T27" fmla="*/ 530 h 104"/>
                <a:gd name="T28" fmla="*/ 0 w 27"/>
                <a:gd name="T29" fmla="*/ 388 h 104"/>
                <a:gd name="T30" fmla="*/ 1 w 27"/>
                <a:gd name="T31" fmla="*/ 254 h 104"/>
                <a:gd name="T32" fmla="*/ 3 w 27"/>
                <a:gd name="T33" fmla="*/ 120 h 104"/>
                <a:gd name="T34" fmla="*/ 104 w 27"/>
                <a:gd name="T35" fmla="*/ 0 h 104"/>
                <a:gd name="T36" fmla="*/ 326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5" y="1"/>
                  </a:lnTo>
                  <a:lnTo>
                    <a:pt x="24" y="3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7" y="31"/>
                  </a:lnTo>
                  <a:lnTo>
                    <a:pt x="16" y="49"/>
                  </a:lnTo>
                  <a:lnTo>
                    <a:pt x="17" y="73"/>
                  </a:lnTo>
                  <a:lnTo>
                    <a:pt x="20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3" y="92"/>
                  </a:lnTo>
                  <a:lnTo>
                    <a:pt x="2" y="79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0"/>
                  </a:lnTo>
                  <a:lnTo>
                    <a:pt x="3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57" name="Freeform 189"/>
            <p:cNvSpPr>
              <a:spLocks noChangeArrowheads="1"/>
            </p:cNvSpPr>
            <p:nvPr/>
          </p:nvSpPr>
          <p:spPr bwMode="auto">
            <a:xfrm>
              <a:off x="1884" y="1147"/>
              <a:ext cx="20" cy="92"/>
            </a:xfrm>
            <a:custGeom>
              <a:avLst/>
              <a:gdLst>
                <a:gd name="T0" fmla="*/ 105 w 17"/>
                <a:gd name="T1" fmla="*/ 2 h 82"/>
                <a:gd name="T2" fmla="*/ 105 w 17"/>
                <a:gd name="T3" fmla="*/ 4 h 82"/>
                <a:gd name="T4" fmla="*/ 76 w 17"/>
                <a:gd name="T5" fmla="*/ 61 h 82"/>
                <a:gd name="T6" fmla="*/ 2 w 17"/>
                <a:gd name="T7" fmla="*/ 120 h 82"/>
                <a:gd name="T8" fmla="*/ 1 w 17"/>
                <a:gd name="T9" fmla="*/ 208 h 82"/>
                <a:gd name="T10" fmla="*/ 0 w 17"/>
                <a:gd name="T11" fmla="*/ 301 h 82"/>
                <a:gd name="T12" fmla="*/ 1 w 17"/>
                <a:gd name="T13" fmla="*/ 398 h 82"/>
                <a:gd name="T14" fmla="*/ 2 w 17"/>
                <a:gd name="T15" fmla="*/ 521 h 82"/>
                <a:gd name="T16" fmla="*/ 76 w 17"/>
                <a:gd name="T17" fmla="*/ 651 h 82"/>
                <a:gd name="T18" fmla="*/ 295 w 17"/>
                <a:gd name="T19" fmla="*/ 644 h 82"/>
                <a:gd name="T20" fmla="*/ 295 w 17"/>
                <a:gd name="T21" fmla="*/ 623 h 82"/>
                <a:gd name="T22" fmla="*/ 280 w 17"/>
                <a:gd name="T23" fmla="*/ 580 h 82"/>
                <a:gd name="T24" fmla="*/ 251 w 17"/>
                <a:gd name="T25" fmla="*/ 497 h 82"/>
                <a:gd name="T26" fmla="*/ 238 w 17"/>
                <a:gd name="T27" fmla="*/ 398 h 82"/>
                <a:gd name="T28" fmla="*/ 202 w 17"/>
                <a:gd name="T29" fmla="*/ 301 h 82"/>
                <a:gd name="T30" fmla="*/ 202 w 17"/>
                <a:gd name="T31" fmla="*/ 199 h 82"/>
                <a:gd name="T32" fmla="*/ 251 w 17"/>
                <a:gd name="T33" fmla="*/ 95 h 82"/>
                <a:gd name="T34" fmla="*/ 324 w 17"/>
                <a:gd name="T35" fmla="*/ 1 h 82"/>
                <a:gd name="T36" fmla="*/ 324 w 17"/>
                <a:gd name="T37" fmla="*/ 1 h 82"/>
                <a:gd name="T38" fmla="*/ 324 w 17"/>
                <a:gd name="T39" fmla="*/ 1 h 82"/>
                <a:gd name="T40" fmla="*/ 324 w 17"/>
                <a:gd name="T41" fmla="*/ 1 h 82"/>
                <a:gd name="T42" fmla="*/ 295 w 17"/>
                <a:gd name="T43" fmla="*/ 0 h 82"/>
                <a:gd name="T44" fmla="*/ 280 w 17"/>
                <a:gd name="T45" fmla="*/ 0 h 82"/>
                <a:gd name="T46" fmla="*/ 238 w 17"/>
                <a:gd name="T47" fmla="*/ 1 h 82"/>
                <a:gd name="T48" fmla="*/ 172 w 17"/>
                <a:gd name="T49" fmla="*/ 1 h 82"/>
                <a:gd name="T50" fmla="*/ 105 w 17"/>
                <a:gd name="T51" fmla="*/ 2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82"/>
                <a:gd name="T80" fmla="*/ 17 w 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82">
                  <a:moveTo>
                    <a:pt x="6" y="2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8"/>
                  </a:lnTo>
                  <a:lnTo>
                    <a:pt x="1" y="50"/>
                  </a:lnTo>
                  <a:lnTo>
                    <a:pt x="2" y="66"/>
                  </a:lnTo>
                  <a:lnTo>
                    <a:pt x="4" y="82"/>
                  </a:lnTo>
                  <a:lnTo>
                    <a:pt x="16" y="81"/>
                  </a:lnTo>
                  <a:lnTo>
                    <a:pt x="16" y="78"/>
                  </a:lnTo>
                  <a:lnTo>
                    <a:pt x="15" y="73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1" y="38"/>
                  </a:lnTo>
                  <a:lnTo>
                    <a:pt x="11" y="25"/>
                  </a:lnTo>
                  <a:lnTo>
                    <a:pt x="14" y="1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58" name="Freeform 190"/>
            <p:cNvSpPr>
              <a:spLocks noChangeArrowheads="1"/>
            </p:cNvSpPr>
            <p:nvPr/>
          </p:nvSpPr>
          <p:spPr bwMode="auto">
            <a:xfrm>
              <a:off x="1885" y="1154"/>
              <a:ext cx="16" cy="78"/>
            </a:xfrm>
            <a:custGeom>
              <a:avLst/>
              <a:gdLst>
                <a:gd name="T0" fmla="*/ 56 w 14"/>
                <a:gd name="T1" fmla="*/ 1 h 69"/>
                <a:gd name="T2" fmla="*/ 56 w 14"/>
                <a:gd name="T3" fmla="*/ 2 h 69"/>
                <a:gd name="T4" fmla="*/ 3 w 14"/>
                <a:gd name="T5" fmla="*/ 60 h 69"/>
                <a:gd name="T6" fmla="*/ 2 w 14"/>
                <a:gd name="T7" fmla="*/ 123 h 69"/>
                <a:gd name="T8" fmla="*/ 1 w 14"/>
                <a:gd name="T9" fmla="*/ 200 h 69"/>
                <a:gd name="T10" fmla="*/ 0 w 14"/>
                <a:gd name="T11" fmla="*/ 292 h 69"/>
                <a:gd name="T12" fmla="*/ 0 w 14"/>
                <a:gd name="T13" fmla="*/ 390 h 69"/>
                <a:gd name="T14" fmla="*/ 1 w 14"/>
                <a:gd name="T15" fmla="*/ 501 h 69"/>
                <a:gd name="T16" fmla="*/ 3 w 14"/>
                <a:gd name="T17" fmla="*/ 627 h 69"/>
                <a:gd name="T18" fmla="*/ 155 w 14"/>
                <a:gd name="T19" fmla="*/ 627 h 69"/>
                <a:gd name="T20" fmla="*/ 143 w 14"/>
                <a:gd name="T21" fmla="*/ 609 h 69"/>
                <a:gd name="T22" fmla="*/ 143 w 14"/>
                <a:gd name="T23" fmla="*/ 555 h 69"/>
                <a:gd name="T24" fmla="*/ 136 w 14"/>
                <a:gd name="T25" fmla="*/ 478 h 69"/>
                <a:gd name="T26" fmla="*/ 109 w 14"/>
                <a:gd name="T27" fmla="*/ 390 h 69"/>
                <a:gd name="T28" fmla="*/ 95 w 14"/>
                <a:gd name="T29" fmla="*/ 292 h 69"/>
                <a:gd name="T30" fmla="*/ 95 w 14"/>
                <a:gd name="T31" fmla="*/ 180 h 69"/>
                <a:gd name="T32" fmla="*/ 136 w 14"/>
                <a:gd name="T33" fmla="*/ 77 h 69"/>
                <a:gd name="T34" fmla="*/ 155 w 14"/>
                <a:gd name="T35" fmla="*/ 1 h 69"/>
                <a:gd name="T36" fmla="*/ 155 w 14"/>
                <a:gd name="T37" fmla="*/ 1 h 69"/>
                <a:gd name="T38" fmla="*/ 155 w 14"/>
                <a:gd name="T39" fmla="*/ 1 h 69"/>
                <a:gd name="T40" fmla="*/ 155 w 14"/>
                <a:gd name="T41" fmla="*/ 0 h 69"/>
                <a:gd name="T42" fmla="*/ 155 w 14"/>
                <a:gd name="T43" fmla="*/ 0 h 69"/>
                <a:gd name="T44" fmla="*/ 143 w 14"/>
                <a:gd name="T45" fmla="*/ 0 h 69"/>
                <a:gd name="T46" fmla="*/ 109 w 14"/>
                <a:gd name="T47" fmla="*/ 0 h 69"/>
                <a:gd name="T48" fmla="*/ 83 w 14"/>
                <a:gd name="T49" fmla="*/ 1 h 69"/>
                <a:gd name="T50" fmla="*/ 56 w 14"/>
                <a:gd name="T51" fmla="*/ 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3" y="7"/>
                  </a:lnTo>
                  <a:lnTo>
                    <a:pt x="2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" y="56"/>
                  </a:lnTo>
                  <a:lnTo>
                    <a:pt x="3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9" y="32"/>
                  </a:lnTo>
                  <a:lnTo>
                    <a:pt x="9" y="20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59" name="Freeform 191"/>
            <p:cNvSpPr>
              <a:spLocks noChangeArrowheads="1"/>
            </p:cNvSpPr>
            <p:nvPr/>
          </p:nvSpPr>
          <p:spPr bwMode="auto">
            <a:xfrm>
              <a:off x="1886" y="1161"/>
              <a:ext cx="14" cy="64"/>
            </a:xfrm>
            <a:custGeom>
              <a:avLst/>
              <a:gdLst>
                <a:gd name="T0" fmla="*/ 66 w 12"/>
                <a:gd name="T1" fmla="*/ 1 h 57"/>
                <a:gd name="T2" fmla="*/ 2 w 12"/>
                <a:gd name="T3" fmla="*/ 2 h 57"/>
                <a:gd name="T4" fmla="*/ 2 w 12"/>
                <a:gd name="T5" fmla="*/ 43 h 57"/>
                <a:gd name="T6" fmla="*/ 1 w 12"/>
                <a:gd name="T7" fmla="*/ 76 h 57"/>
                <a:gd name="T8" fmla="*/ 0 w 12"/>
                <a:gd name="T9" fmla="*/ 135 h 57"/>
                <a:gd name="T10" fmla="*/ 0 w 12"/>
                <a:gd name="T11" fmla="*/ 212 h 57"/>
                <a:gd name="T12" fmla="*/ 0 w 12"/>
                <a:gd name="T13" fmla="*/ 281 h 57"/>
                <a:gd name="T14" fmla="*/ 1 w 12"/>
                <a:gd name="T15" fmla="*/ 366 h 57"/>
                <a:gd name="T16" fmla="*/ 2 w 12"/>
                <a:gd name="T17" fmla="*/ 461 h 57"/>
                <a:gd name="T18" fmla="*/ 166 w 12"/>
                <a:gd name="T19" fmla="*/ 456 h 57"/>
                <a:gd name="T20" fmla="*/ 166 w 12"/>
                <a:gd name="T21" fmla="*/ 448 h 57"/>
                <a:gd name="T22" fmla="*/ 142 w 12"/>
                <a:gd name="T23" fmla="*/ 406 h 57"/>
                <a:gd name="T24" fmla="*/ 142 w 12"/>
                <a:gd name="T25" fmla="*/ 345 h 57"/>
                <a:gd name="T26" fmla="*/ 122 w 12"/>
                <a:gd name="T27" fmla="*/ 281 h 57"/>
                <a:gd name="T28" fmla="*/ 107 w 12"/>
                <a:gd name="T29" fmla="*/ 212 h 57"/>
                <a:gd name="T30" fmla="*/ 122 w 12"/>
                <a:gd name="T31" fmla="*/ 126 h 57"/>
                <a:gd name="T32" fmla="*/ 142 w 12"/>
                <a:gd name="T33" fmla="*/ 61 h 57"/>
                <a:gd name="T34" fmla="*/ 193 w 12"/>
                <a:gd name="T35" fmla="*/ 0 h 57"/>
                <a:gd name="T36" fmla="*/ 193 w 12"/>
                <a:gd name="T37" fmla="*/ 0 h 57"/>
                <a:gd name="T38" fmla="*/ 193 w 12"/>
                <a:gd name="T39" fmla="*/ 0 h 57"/>
                <a:gd name="T40" fmla="*/ 193 w 12"/>
                <a:gd name="T41" fmla="*/ 0 h 57"/>
                <a:gd name="T42" fmla="*/ 166 w 12"/>
                <a:gd name="T43" fmla="*/ 0 h 57"/>
                <a:gd name="T44" fmla="*/ 142 w 12"/>
                <a:gd name="T45" fmla="*/ 0 h 57"/>
                <a:gd name="T46" fmla="*/ 122 w 12"/>
                <a:gd name="T47" fmla="*/ 0 h 57"/>
                <a:gd name="T48" fmla="*/ 92 w 12"/>
                <a:gd name="T49" fmla="*/ 0 h 57"/>
                <a:gd name="T50" fmla="*/ 66 w 12"/>
                <a:gd name="T51" fmla="*/ 1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1" y="45"/>
                  </a:lnTo>
                  <a:lnTo>
                    <a:pt x="2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8" y="35"/>
                  </a:lnTo>
                  <a:lnTo>
                    <a:pt x="7" y="26"/>
                  </a:lnTo>
                  <a:lnTo>
                    <a:pt x="8" y="16"/>
                  </a:lnTo>
                  <a:lnTo>
                    <a:pt x="9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60" name="Freeform 192"/>
            <p:cNvSpPr>
              <a:spLocks noChangeArrowheads="1"/>
            </p:cNvSpPr>
            <p:nvPr/>
          </p:nvSpPr>
          <p:spPr bwMode="auto">
            <a:xfrm>
              <a:off x="1886" y="1167"/>
              <a:ext cx="10" cy="51"/>
            </a:xfrm>
            <a:custGeom>
              <a:avLst/>
              <a:gdLst>
                <a:gd name="T0" fmla="*/ 4 w 9"/>
                <a:gd name="T1" fmla="*/ 1 h 45"/>
                <a:gd name="T2" fmla="*/ 2 w 9"/>
                <a:gd name="T3" fmla="*/ 2 h 45"/>
                <a:gd name="T4" fmla="*/ 2 w 9"/>
                <a:gd name="T5" fmla="*/ 42 h 45"/>
                <a:gd name="T6" fmla="*/ 1 w 9"/>
                <a:gd name="T7" fmla="*/ 78 h 45"/>
                <a:gd name="T8" fmla="*/ 1 w 9"/>
                <a:gd name="T9" fmla="*/ 128 h 45"/>
                <a:gd name="T10" fmla="*/ 0 w 9"/>
                <a:gd name="T11" fmla="*/ 205 h 45"/>
                <a:gd name="T12" fmla="*/ 0 w 9"/>
                <a:gd name="T13" fmla="*/ 264 h 45"/>
                <a:gd name="T14" fmla="*/ 1 w 9"/>
                <a:gd name="T15" fmla="*/ 348 h 45"/>
                <a:gd name="T16" fmla="*/ 2 w 9"/>
                <a:gd name="T17" fmla="*/ 434 h 45"/>
                <a:gd name="T18" fmla="*/ 57 w 9"/>
                <a:gd name="T19" fmla="*/ 434 h 45"/>
                <a:gd name="T20" fmla="*/ 57 w 9"/>
                <a:gd name="T21" fmla="*/ 425 h 45"/>
                <a:gd name="T22" fmla="*/ 51 w 9"/>
                <a:gd name="T23" fmla="*/ 383 h 45"/>
                <a:gd name="T24" fmla="*/ 46 w 9"/>
                <a:gd name="T25" fmla="*/ 338 h 45"/>
                <a:gd name="T26" fmla="*/ 46 w 9"/>
                <a:gd name="T27" fmla="*/ 264 h 45"/>
                <a:gd name="T28" fmla="*/ 41 w 9"/>
                <a:gd name="T29" fmla="*/ 205 h 45"/>
                <a:gd name="T30" fmla="*/ 46 w 9"/>
                <a:gd name="T31" fmla="*/ 128 h 45"/>
                <a:gd name="T32" fmla="*/ 46 w 9"/>
                <a:gd name="T33" fmla="*/ 61 h 45"/>
                <a:gd name="T34" fmla="*/ 57 w 9"/>
                <a:gd name="T35" fmla="*/ 1 h 45"/>
                <a:gd name="T36" fmla="*/ 57 w 9"/>
                <a:gd name="T37" fmla="*/ 1 h 45"/>
                <a:gd name="T38" fmla="*/ 57 w 9"/>
                <a:gd name="T39" fmla="*/ 1 h 45"/>
                <a:gd name="T40" fmla="*/ 57 w 9"/>
                <a:gd name="T41" fmla="*/ 1 h 45"/>
                <a:gd name="T42" fmla="*/ 57 w 9"/>
                <a:gd name="T43" fmla="*/ 0 h 45"/>
                <a:gd name="T44" fmla="*/ 51 w 9"/>
                <a:gd name="T45" fmla="*/ 0 h 45"/>
                <a:gd name="T46" fmla="*/ 46 w 9"/>
                <a:gd name="T47" fmla="*/ 1 h 45"/>
                <a:gd name="T48" fmla="*/ 41 w 9"/>
                <a:gd name="T49" fmla="*/ 1 h 45"/>
                <a:gd name="T50" fmla="*/ 4 w 9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45"/>
                <a:gd name="T80" fmla="*/ 9 w 9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45">
                  <a:moveTo>
                    <a:pt x="4" y="1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2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8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61" name="Freeform 193"/>
            <p:cNvSpPr>
              <a:spLocks noChangeArrowheads="1"/>
            </p:cNvSpPr>
            <p:nvPr/>
          </p:nvSpPr>
          <p:spPr bwMode="auto">
            <a:xfrm>
              <a:off x="1887" y="1172"/>
              <a:ext cx="8" cy="38"/>
            </a:xfrm>
            <a:custGeom>
              <a:avLst/>
              <a:gdLst>
                <a:gd name="T0" fmla="*/ 3 w 7"/>
                <a:gd name="T1" fmla="*/ 2 h 34"/>
                <a:gd name="T2" fmla="*/ 1 w 7"/>
                <a:gd name="T3" fmla="*/ 2 h 34"/>
                <a:gd name="T4" fmla="*/ 1 w 7"/>
                <a:gd name="T5" fmla="*/ 4 h 34"/>
                <a:gd name="T6" fmla="*/ 0 w 7"/>
                <a:gd name="T7" fmla="*/ 45 h 34"/>
                <a:gd name="T8" fmla="*/ 0 w 7"/>
                <a:gd name="T9" fmla="*/ 78 h 34"/>
                <a:gd name="T10" fmla="*/ 0 w 7"/>
                <a:gd name="T11" fmla="*/ 118 h 34"/>
                <a:gd name="T12" fmla="*/ 0 w 7"/>
                <a:gd name="T13" fmla="*/ 151 h 34"/>
                <a:gd name="T14" fmla="*/ 0 w 7"/>
                <a:gd name="T15" fmla="*/ 202 h 34"/>
                <a:gd name="T16" fmla="*/ 1 w 7"/>
                <a:gd name="T17" fmla="*/ 253 h 34"/>
                <a:gd name="T18" fmla="*/ 64 w 7"/>
                <a:gd name="T19" fmla="*/ 253 h 34"/>
                <a:gd name="T20" fmla="*/ 64 w 7"/>
                <a:gd name="T21" fmla="*/ 241 h 34"/>
                <a:gd name="T22" fmla="*/ 64 w 7"/>
                <a:gd name="T23" fmla="*/ 226 h 34"/>
                <a:gd name="T24" fmla="*/ 56 w 7"/>
                <a:gd name="T25" fmla="*/ 189 h 34"/>
                <a:gd name="T26" fmla="*/ 56 w 7"/>
                <a:gd name="T27" fmla="*/ 151 h 34"/>
                <a:gd name="T28" fmla="*/ 56 w 7"/>
                <a:gd name="T29" fmla="*/ 118 h 34"/>
                <a:gd name="T30" fmla="*/ 56 w 7"/>
                <a:gd name="T31" fmla="*/ 78 h 34"/>
                <a:gd name="T32" fmla="*/ 56 w 7"/>
                <a:gd name="T33" fmla="*/ 40 h 34"/>
                <a:gd name="T34" fmla="*/ 73 w 7"/>
                <a:gd name="T35" fmla="*/ 2 h 34"/>
                <a:gd name="T36" fmla="*/ 73 w 7"/>
                <a:gd name="T37" fmla="*/ 2 h 34"/>
                <a:gd name="T38" fmla="*/ 73 w 7"/>
                <a:gd name="T39" fmla="*/ 0 h 34"/>
                <a:gd name="T40" fmla="*/ 64 w 7"/>
                <a:gd name="T41" fmla="*/ 0 h 34"/>
                <a:gd name="T42" fmla="*/ 64 w 7"/>
                <a:gd name="T43" fmla="*/ 0 h 34"/>
                <a:gd name="T44" fmla="*/ 64 w 7"/>
                <a:gd name="T45" fmla="*/ 0 h 34"/>
                <a:gd name="T46" fmla="*/ 56 w 7"/>
                <a:gd name="T47" fmla="*/ 0 h 34"/>
                <a:gd name="T48" fmla="*/ 49 w 7"/>
                <a:gd name="T49" fmla="*/ 0 h 34"/>
                <a:gd name="T50" fmla="*/ 3 w 7"/>
                <a:gd name="T51" fmla="*/ 2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3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62" name="Freeform 194"/>
            <p:cNvSpPr>
              <a:spLocks noChangeArrowheads="1"/>
            </p:cNvSpPr>
            <p:nvPr/>
          </p:nvSpPr>
          <p:spPr bwMode="auto">
            <a:xfrm>
              <a:off x="1998" y="1136"/>
              <a:ext cx="26" cy="103"/>
            </a:xfrm>
            <a:custGeom>
              <a:avLst/>
              <a:gdLst>
                <a:gd name="T0" fmla="*/ 203 w 23"/>
                <a:gd name="T1" fmla="*/ 1 h 91"/>
                <a:gd name="T2" fmla="*/ 202 w 23"/>
                <a:gd name="T3" fmla="*/ 1 h 91"/>
                <a:gd name="T4" fmla="*/ 200 w 23"/>
                <a:gd name="T5" fmla="*/ 3 h 91"/>
                <a:gd name="T6" fmla="*/ 177 w 23"/>
                <a:gd name="T7" fmla="*/ 69 h 91"/>
                <a:gd name="T8" fmla="*/ 141 w 23"/>
                <a:gd name="T9" fmla="*/ 145 h 91"/>
                <a:gd name="T10" fmla="*/ 139 w 23"/>
                <a:gd name="T11" fmla="*/ 263 h 91"/>
                <a:gd name="T12" fmla="*/ 125 w 23"/>
                <a:gd name="T13" fmla="*/ 395 h 91"/>
                <a:gd name="T14" fmla="*/ 139 w 23"/>
                <a:gd name="T15" fmla="*/ 594 h 91"/>
                <a:gd name="T16" fmla="*/ 157 w 23"/>
                <a:gd name="T17" fmla="*/ 843 h 91"/>
                <a:gd name="T18" fmla="*/ 47 w 23"/>
                <a:gd name="T19" fmla="*/ 843 h 91"/>
                <a:gd name="T20" fmla="*/ 3 w 23"/>
                <a:gd name="T21" fmla="*/ 809 h 91"/>
                <a:gd name="T22" fmla="*/ 2 w 23"/>
                <a:gd name="T23" fmla="*/ 745 h 91"/>
                <a:gd name="T24" fmla="*/ 1 w 23"/>
                <a:gd name="T25" fmla="*/ 649 h 91"/>
                <a:gd name="T26" fmla="*/ 0 w 23"/>
                <a:gd name="T27" fmla="*/ 513 h 91"/>
                <a:gd name="T28" fmla="*/ 0 w 23"/>
                <a:gd name="T29" fmla="*/ 393 h 91"/>
                <a:gd name="T30" fmla="*/ 1 w 23"/>
                <a:gd name="T31" fmla="*/ 258 h 91"/>
                <a:gd name="T32" fmla="*/ 3 w 23"/>
                <a:gd name="T33" fmla="*/ 113 h 91"/>
                <a:gd name="T34" fmla="*/ 60 w 23"/>
                <a:gd name="T35" fmla="*/ 0 h 91"/>
                <a:gd name="T36" fmla="*/ 203 w 23"/>
                <a:gd name="T37" fmla="*/ 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91"/>
                <a:gd name="T59" fmla="*/ 23 w 23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91">
                  <a:moveTo>
                    <a:pt x="23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6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7" y="91"/>
                  </a:lnTo>
                  <a:lnTo>
                    <a:pt x="5" y="91"/>
                  </a:lnTo>
                  <a:lnTo>
                    <a:pt x="3" y="87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3" y="12"/>
                  </a:lnTo>
                  <a:lnTo>
                    <a:pt x="7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63" name="Freeform 195"/>
            <p:cNvSpPr>
              <a:spLocks noChangeArrowheads="1"/>
            </p:cNvSpPr>
            <p:nvPr/>
          </p:nvSpPr>
          <p:spPr bwMode="auto">
            <a:xfrm>
              <a:off x="1999" y="1144"/>
              <a:ext cx="22" cy="87"/>
            </a:xfrm>
            <a:custGeom>
              <a:avLst/>
              <a:gdLst>
                <a:gd name="T0" fmla="*/ 262 w 19"/>
                <a:gd name="T1" fmla="*/ 0 h 77"/>
                <a:gd name="T2" fmla="*/ 262 w 19"/>
                <a:gd name="T3" fmla="*/ 1 h 77"/>
                <a:gd name="T4" fmla="*/ 249 w 19"/>
                <a:gd name="T5" fmla="*/ 2 h 77"/>
                <a:gd name="T6" fmla="*/ 226 w 19"/>
                <a:gd name="T7" fmla="*/ 60 h 77"/>
                <a:gd name="T8" fmla="*/ 195 w 19"/>
                <a:gd name="T9" fmla="*/ 111 h 77"/>
                <a:gd name="T10" fmla="*/ 184 w 19"/>
                <a:gd name="T11" fmla="*/ 203 h 77"/>
                <a:gd name="T12" fmla="*/ 168 w 19"/>
                <a:gd name="T13" fmla="*/ 330 h 77"/>
                <a:gd name="T14" fmla="*/ 184 w 19"/>
                <a:gd name="T15" fmla="*/ 478 h 77"/>
                <a:gd name="T16" fmla="*/ 195 w 19"/>
                <a:gd name="T17" fmla="*/ 689 h 77"/>
                <a:gd name="T18" fmla="*/ 60 w 19"/>
                <a:gd name="T19" fmla="*/ 689 h 77"/>
                <a:gd name="T20" fmla="*/ 60 w 19"/>
                <a:gd name="T21" fmla="*/ 672 h 77"/>
                <a:gd name="T22" fmla="*/ 2 w 19"/>
                <a:gd name="T23" fmla="*/ 620 h 77"/>
                <a:gd name="T24" fmla="*/ 1 w 19"/>
                <a:gd name="T25" fmla="*/ 538 h 77"/>
                <a:gd name="T26" fmla="*/ 0 w 19"/>
                <a:gd name="T27" fmla="*/ 430 h 77"/>
                <a:gd name="T28" fmla="*/ 0 w 19"/>
                <a:gd name="T29" fmla="*/ 324 h 77"/>
                <a:gd name="T30" fmla="*/ 0 w 19"/>
                <a:gd name="T31" fmla="*/ 202 h 77"/>
                <a:gd name="T32" fmla="*/ 2 w 19"/>
                <a:gd name="T33" fmla="*/ 87 h 77"/>
                <a:gd name="T34" fmla="*/ 80 w 19"/>
                <a:gd name="T35" fmla="*/ 0 h 77"/>
                <a:gd name="T36" fmla="*/ 262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6" y="7"/>
                  </a:lnTo>
                  <a:lnTo>
                    <a:pt x="14" y="12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3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59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64" name="Freeform 196"/>
            <p:cNvSpPr>
              <a:spLocks noChangeArrowheads="1"/>
            </p:cNvSpPr>
            <p:nvPr/>
          </p:nvSpPr>
          <p:spPr bwMode="auto">
            <a:xfrm>
              <a:off x="2000" y="1150"/>
              <a:ext cx="17" cy="73"/>
            </a:xfrm>
            <a:custGeom>
              <a:avLst/>
              <a:gdLst>
                <a:gd name="T0" fmla="*/ 142 w 15"/>
                <a:gd name="T1" fmla="*/ 0 h 65"/>
                <a:gd name="T2" fmla="*/ 142 w 15"/>
                <a:gd name="T3" fmla="*/ 2 h 65"/>
                <a:gd name="T4" fmla="*/ 128 w 15"/>
                <a:gd name="T5" fmla="*/ 3 h 65"/>
                <a:gd name="T6" fmla="*/ 125 w 15"/>
                <a:gd name="T7" fmla="*/ 48 h 65"/>
                <a:gd name="T8" fmla="*/ 113 w 15"/>
                <a:gd name="T9" fmla="*/ 97 h 65"/>
                <a:gd name="T10" fmla="*/ 100 w 15"/>
                <a:gd name="T11" fmla="*/ 159 h 65"/>
                <a:gd name="T12" fmla="*/ 88 w 15"/>
                <a:gd name="T13" fmla="*/ 254 h 65"/>
                <a:gd name="T14" fmla="*/ 100 w 15"/>
                <a:gd name="T15" fmla="*/ 369 h 65"/>
                <a:gd name="T16" fmla="*/ 113 w 15"/>
                <a:gd name="T17" fmla="*/ 522 h 65"/>
                <a:gd name="T18" fmla="*/ 3 w 15"/>
                <a:gd name="T19" fmla="*/ 522 h 65"/>
                <a:gd name="T20" fmla="*/ 3 w 15"/>
                <a:gd name="T21" fmla="*/ 509 h 65"/>
                <a:gd name="T22" fmla="*/ 1 w 15"/>
                <a:gd name="T23" fmla="*/ 465 h 65"/>
                <a:gd name="T24" fmla="*/ 0 w 15"/>
                <a:gd name="T25" fmla="*/ 408 h 65"/>
                <a:gd name="T26" fmla="*/ 0 w 15"/>
                <a:gd name="T27" fmla="*/ 327 h 65"/>
                <a:gd name="T28" fmla="*/ 0 w 15"/>
                <a:gd name="T29" fmla="*/ 245 h 65"/>
                <a:gd name="T30" fmla="*/ 0 w 15"/>
                <a:gd name="T31" fmla="*/ 154 h 65"/>
                <a:gd name="T32" fmla="*/ 1 w 15"/>
                <a:gd name="T33" fmla="*/ 69 h 65"/>
                <a:gd name="T34" fmla="*/ 48 w 15"/>
                <a:gd name="T35" fmla="*/ 0 h 65"/>
                <a:gd name="T36" fmla="*/ 142 w 15"/>
                <a:gd name="T37" fmla="*/ 0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5"/>
                <a:gd name="T59" fmla="*/ 15 w 15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5">
                  <a:moveTo>
                    <a:pt x="15" y="0"/>
                  </a:moveTo>
                  <a:lnTo>
                    <a:pt x="15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2" y="12"/>
                  </a:lnTo>
                  <a:lnTo>
                    <a:pt x="11" y="20"/>
                  </a:lnTo>
                  <a:lnTo>
                    <a:pt x="10" y="31"/>
                  </a:lnTo>
                  <a:lnTo>
                    <a:pt x="11" y="46"/>
                  </a:lnTo>
                  <a:lnTo>
                    <a:pt x="12" y="65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" y="9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65" name="Freeform 197"/>
            <p:cNvSpPr>
              <a:spLocks noChangeArrowheads="1"/>
            </p:cNvSpPr>
            <p:nvPr/>
          </p:nvSpPr>
          <p:spPr bwMode="auto">
            <a:xfrm>
              <a:off x="2000" y="1157"/>
              <a:ext cx="15" cy="59"/>
            </a:xfrm>
            <a:custGeom>
              <a:avLst/>
              <a:gdLst>
                <a:gd name="T0" fmla="*/ 172 w 13"/>
                <a:gd name="T1" fmla="*/ 1 h 52"/>
                <a:gd name="T2" fmla="*/ 172 w 13"/>
                <a:gd name="T3" fmla="*/ 1 h 52"/>
                <a:gd name="T4" fmla="*/ 158 w 13"/>
                <a:gd name="T5" fmla="*/ 3 h 52"/>
                <a:gd name="T6" fmla="*/ 149 w 13"/>
                <a:gd name="T7" fmla="*/ 48 h 52"/>
                <a:gd name="T8" fmla="*/ 137 w 13"/>
                <a:gd name="T9" fmla="*/ 89 h 52"/>
                <a:gd name="T10" fmla="*/ 137 w 13"/>
                <a:gd name="T11" fmla="*/ 163 h 52"/>
                <a:gd name="T12" fmla="*/ 103 w 13"/>
                <a:gd name="T13" fmla="*/ 238 h 52"/>
                <a:gd name="T14" fmla="*/ 103 w 13"/>
                <a:gd name="T15" fmla="*/ 360 h 52"/>
                <a:gd name="T16" fmla="*/ 137 w 13"/>
                <a:gd name="T17" fmla="*/ 506 h 52"/>
                <a:gd name="T18" fmla="*/ 3 w 13"/>
                <a:gd name="T19" fmla="*/ 506 h 52"/>
                <a:gd name="T20" fmla="*/ 3 w 13"/>
                <a:gd name="T21" fmla="*/ 503 h 52"/>
                <a:gd name="T22" fmla="*/ 3 w 13"/>
                <a:gd name="T23" fmla="*/ 446 h 52"/>
                <a:gd name="T24" fmla="*/ 1 w 13"/>
                <a:gd name="T25" fmla="*/ 390 h 52"/>
                <a:gd name="T26" fmla="*/ 1 w 13"/>
                <a:gd name="T27" fmla="*/ 306 h 52"/>
                <a:gd name="T28" fmla="*/ 0 w 13"/>
                <a:gd name="T29" fmla="*/ 235 h 52"/>
                <a:gd name="T30" fmla="*/ 1 w 13"/>
                <a:gd name="T31" fmla="*/ 148 h 52"/>
                <a:gd name="T32" fmla="*/ 3 w 13"/>
                <a:gd name="T33" fmla="*/ 61 h 52"/>
                <a:gd name="T34" fmla="*/ 67 w 13"/>
                <a:gd name="T35" fmla="*/ 0 h 52"/>
                <a:gd name="T36" fmla="*/ 172 w 13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52"/>
                <a:gd name="T59" fmla="*/ 13 w 13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52">
                  <a:moveTo>
                    <a:pt x="13" y="1"/>
                  </a:moveTo>
                  <a:lnTo>
                    <a:pt x="13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10"/>
                  </a:lnTo>
                  <a:lnTo>
                    <a:pt x="10" y="17"/>
                  </a:lnTo>
                  <a:lnTo>
                    <a:pt x="8" y="25"/>
                  </a:lnTo>
                  <a:lnTo>
                    <a:pt x="8" y="37"/>
                  </a:lnTo>
                  <a:lnTo>
                    <a:pt x="10" y="52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3" y="7"/>
                  </a:lnTo>
                  <a:lnTo>
                    <a:pt x="5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66" name="Freeform 198"/>
            <p:cNvSpPr>
              <a:spLocks noChangeArrowheads="1"/>
            </p:cNvSpPr>
            <p:nvPr/>
          </p:nvSpPr>
          <p:spPr bwMode="auto">
            <a:xfrm>
              <a:off x="2002" y="1164"/>
              <a:ext cx="11" cy="43"/>
            </a:xfrm>
            <a:custGeom>
              <a:avLst/>
              <a:gdLst>
                <a:gd name="T0" fmla="*/ 52 w 10"/>
                <a:gd name="T1" fmla="*/ 0 h 38"/>
                <a:gd name="T2" fmla="*/ 52 w 10"/>
                <a:gd name="T3" fmla="*/ 0 h 38"/>
                <a:gd name="T4" fmla="*/ 47 w 10"/>
                <a:gd name="T5" fmla="*/ 2 h 38"/>
                <a:gd name="T6" fmla="*/ 47 w 10"/>
                <a:gd name="T7" fmla="*/ 42 h 38"/>
                <a:gd name="T8" fmla="*/ 39 w 10"/>
                <a:gd name="T9" fmla="*/ 54 h 38"/>
                <a:gd name="T10" fmla="*/ 36 w 10"/>
                <a:gd name="T11" fmla="*/ 100 h 38"/>
                <a:gd name="T12" fmla="*/ 36 w 10"/>
                <a:gd name="T13" fmla="*/ 164 h 38"/>
                <a:gd name="T14" fmla="*/ 36 w 10"/>
                <a:gd name="T15" fmla="*/ 238 h 38"/>
                <a:gd name="T16" fmla="*/ 39 w 10"/>
                <a:gd name="T17" fmla="*/ 349 h 38"/>
                <a:gd name="T18" fmla="*/ 3 w 10"/>
                <a:gd name="T19" fmla="*/ 349 h 38"/>
                <a:gd name="T20" fmla="*/ 2 w 10"/>
                <a:gd name="T21" fmla="*/ 344 h 38"/>
                <a:gd name="T22" fmla="*/ 2 w 10"/>
                <a:gd name="T23" fmla="*/ 304 h 38"/>
                <a:gd name="T24" fmla="*/ 2 w 10"/>
                <a:gd name="T25" fmla="*/ 260 h 38"/>
                <a:gd name="T26" fmla="*/ 0 w 10"/>
                <a:gd name="T27" fmla="*/ 227 h 38"/>
                <a:gd name="T28" fmla="*/ 0 w 10"/>
                <a:gd name="T29" fmla="*/ 158 h 38"/>
                <a:gd name="T30" fmla="*/ 0 w 10"/>
                <a:gd name="T31" fmla="*/ 100 h 38"/>
                <a:gd name="T32" fmla="*/ 2 w 10"/>
                <a:gd name="T33" fmla="*/ 48 h 38"/>
                <a:gd name="T34" fmla="*/ 4 w 10"/>
                <a:gd name="T35" fmla="*/ 0 h 38"/>
                <a:gd name="T36" fmla="*/ 52 w 10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38"/>
                <a:gd name="T59" fmla="*/ 10 w 10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38">
                  <a:moveTo>
                    <a:pt x="10" y="0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11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67" name="Freeform 199"/>
            <p:cNvSpPr>
              <a:spLocks noChangeArrowheads="1"/>
            </p:cNvSpPr>
            <p:nvPr/>
          </p:nvSpPr>
          <p:spPr bwMode="auto">
            <a:xfrm>
              <a:off x="1909" y="1152"/>
              <a:ext cx="52" cy="62"/>
            </a:xfrm>
            <a:custGeom>
              <a:avLst/>
              <a:gdLst>
                <a:gd name="T0" fmla="*/ 3 w 45"/>
                <a:gd name="T1" fmla="*/ 47 h 55"/>
                <a:gd name="T2" fmla="*/ 3 w 45"/>
                <a:gd name="T3" fmla="*/ 60 h 55"/>
                <a:gd name="T4" fmla="*/ 2 w 45"/>
                <a:gd name="T5" fmla="*/ 77 h 55"/>
                <a:gd name="T6" fmla="*/ 1 w 45"/>
                <a:gd name="T7" fmla="*/ 124 h 55"/>
                <a:gd name="T8" fmla="*/ 0 w 45"/>
                <a:gd name="T9" fmla="*/ 180 h 55"/>
                <a:gd name="T10" fmla="*/ 0 w 45"/>
                <a:gd name="T11" fmla="*/ 254 h 55"/>
                <a:gd name="T12" fmla="*/ 0 w 45"/>
                <a:gd name="T13" fmla="*/ 322 h 55"/>
                <a:gd name="T14" fmla="*/ 0 w 45"/>
                <a:gd name="T15" fmla="*/ 386 h 55"/>
                <a:gd name="T16" fmla="*/ 2 w 45"/>
                <a:gd name="T17" fmla="*/ 471 h 55"/>
                <a:gd name="T18" fmla="*/ 2 w 45"/>
                <a:gd name="T19" fmla="*/ 471 h 55"/>
                <a:gd name="T20" fmla="*/ 2 w 45"/>
                <a:gd name="T21" fmla="*/ 467 h 55"/>
                <a:gd name="T22" fmla="*/ 2 w 45"/>
                <a:gd name="T23" fmla="*/ 435 h 55"/>
                <a:gd name="T24" fmla="*/ 2 w 45"/>
                <a:gd name="T25" fmla="*/ 418 h 55"/>
                <a:gd name="T26" fmla="*/ 2 w 45"/>
                <a:gd name="T27" fmla="*/ 386 h 55"/>
                <a:gd name="T28" fmla="*/ 3 w 45"/>
                <a:gd name="T29" fmla="*/ 370 h 55"/>
                <a:gd name="T30" fmla="*/ 3 w 45"/>
                <a:gd name="T31" fmla="*/ 328 h 55"/>
                <a:gd name="T32" fmla="*/ 67 w 45"/>
                <a:gd name="T33" fmla="*/ 296 h 55"/>
                <a:gd name="T34" fmla="*/ 77 w 45"/>
                <a:gd name="T35" fmla="*/ 263 h 55"/>
                <a:gd name="T36" fmla="*/ 89 w 45"/>
                <a:gd name="T37" fmla="*/ 254 h 55"/>
                <a:gd name="T38" fmla="*/ 103 w 45"/>
                <a:gd name="T39" fmla="*/ 203 h 55"/>
                <a:gd name="T40" fmla="*/ 138 w 45"/>
                <a:gd name="T41" fmla="*/ 180 h 55"/>
                <a:gd name="T42" fmla="*/ 184 w 45"/>
                <a:gd name="T43" fmla="*/ 158 h 55"/>
                <a:gd name="T44" fmla="*/ 213 w 45"/>
                <a:gd name="T45" fmla="*/ 140 h 55"/>
                <a:gd name="T46" fmla="*/ 284 w 45"/>
                <a:gd name="T47" fmla="*/ 126 h 55"/>
                <a:gd name="T48" fmla="*/ 347 w 45"/>
                <a:gd name="T49" fmla="*/ 124 h 55"/>
                <a:gd name="T50" fmla="*/ 347 w 45"/>
                <a:gd name="T51" fmla="*/ 112 h 55"/>
                <a:gd name="T52" fmla="*/ 347 w 45"/>
                <a:gd name="T53" fmla="*/ 112 h 55"/>
                <a:gd name="T54" fmla="*/ 379 w 45"/>
                <a:gd name="T55" fmla="*/ 98 h 55"/>
                <a:gd name="T56" fmla="*/ 387 w 45"/>
                <a:gd name="T57" fmla="*/ 87 h 55"/>
                <a:gd name="T58" fmla="*/ 446 w 45"/>
                <a:gd name="T59" fmla="*/ 77 h 55"/>
                <a:gd name="T60" fmla="*/ 499 w 45"/>
                <a:gd name="T61" fmla="*/ 60 h 55"/>
                <a:gd name="T62" fmla="*/ 547 w 45"/>
                <a:gd name="T63" fmla="*/ 42 h 55"/>
                <a:gd name="T64" fmla="*/ 597 w 45"/>
                <a:gd name="T65" fmla="*/ 2 h 55"/>
                <a:gd name="T66" fmla="*/ 597 w 45"/>
                <a:gd name="T67" fmla="*/ 2 h 55"/>
                <a:gd name="T68" fmla="*/ 595 w 45"/>
                <a:gd name="T69" fmla="*/ 2 h 55"/>
                <a:gd name="T70" fmla="*/ 585 w 45"/>
                <a:gd name="T71" fmla="*/ 2 h 55"/>
                <a:gd name="T72" fmla="*/ 577 w 45"/>
                <a:gd name="T73" fmla="*/ 2 h 55"/>
                <a:gd name="T74" fmla="*/ 535 w 45"/>
                <a:gd name="T75" fmla="*/ 1 h 55"/>
                <a:gd name="T76" fmla="*/ 506 w 45"/>
                <a:gd name="T77" fmla="*/ 1 h 55"/>
                <a:gd name="T78" fmla="*/ 463 w 45"/>
                <a:gd name="T79" fmla="*/ 1 h 55"/>
                <a:gd name="T80" fmla="*/ 432 w 45"/>
                <a:gd name="T81" fmla="*/ 1 h 55"/>
                <a:gd name="T82" fmla="*/ 379 w 45"/>
                <a:gd name="T83" fmla="*/ 0 h 55"/>
                <a:gd name="T84" fmla="*/ 347 w 45"/>
                <a:gd name="T85" fmla="*/ 1 h 55"/>
                <a:gd name="T86" fmla="*/ 290 w 45"/>
                <a:gd name="T87" fmla="*/ 1 h 55"/>
                <a:gd name="T88" fmla="*/ 251 w 45"/>
                <a:gd name="T89" fmla="*/ 1 h 55"/>
                <a:gd name="T90" fmla="*/ 184 w 45"/>
                <a:gd name="T91" fmla="*/ 2 h 55"/>
                <a:gd name="T92" fmla="*/ 138 w 45"/>
                <a:gd name="T93" fmla="*/ 2 h 55"/>
                <a:gd name="T94" fmla="*/ 89 w 45"/>
                <a:gd name="T95" fmla="*/ 3 h 55"/>
                <a:gd name="T96" fmla="*/ 3 w 45"/>
                <a:gd name="T97" fmla="*/ 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55"/>
                <a:gd name="T149" fmla="*/ 45 w 45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55">
                  <a:moveTo>
                    <a:pt x="3" y="5"/>
                  </a:moveTo>
                  <a:lnTo>
                    <a:pt x="3" y="7"/>
                  </a:lnTo>
                  <a:lnTo>
                    <a:pt x="2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68" name="Freeform 200"/>
            <p:cNvSpPr>
              <a:spLocks noChangeArrowheads="1"/>
            </p:cNvSpPr>
            <p:nvPr/>
          </p:nvSpPr>
          <p:spPr bwMode="auto">
            <a:xfrm>
              <a:off x="1835" y="1198"/>
              <a:ext cx="43" cy="11"/>
            </a:xfrm>
            <a:custGeom>
              <a:avLst/>
              <a:gdLst>
                <a:gd name="T0" fmla="*/ 0 w 37"/>
                <a:gd name="T1" fmla="*/ 39 h 10"/>
                <a:gd name="T2" fmla="*/ 0 w 37"/>
                <a:gd name="T3" fmla="*/ 39 h 10"/>
                <a:gd name="T4" fmla="*/ 0 w 37"/>
                <a:gd name="T5" fmla="*/ 33 h 10"/>
                <a:gd name="T6" fmla="*/ 1 w 37"/>
                <a:gd name="T7" fmla="*/ 33 h 10"/>
                <a:gd name="T8" fmla="*/ 1 w 37"/>
                <a:gd name="T9" fmla="*/ 4 h 10"/>
                <a:gd name="T10" fmla="*/ 2 w 37"/>
                <a:gd name="T11" fmla="*/ 3 h 10"/>
                <a:gd name="T12" fmla="*/ 3 w 37"/>
                <a:gd name="T13" fmla="*/ 3 h 10"/>
                <a:gd name="T14" fmla="*/ 65 w 37"/>
                <a:gd name="T15" fmla="*/ 2 h 10"/>
                <a:gd name="T16" fmla="*/ 102 w 37"/>
                <a:gd name="T17" fmla="*/ 1 h 10"/>
                <a:gd name="T18" fmla="*/ 138 w 37"/>
                <a:gd name="T19" fmla="*/ 1 h 10"/>
                <a:gd name="T20" fmla="*/ 162 w 37"/>
                <a:gd name="T21" fmla="*/ 0 h 10"/>
                <a:gd name="T22" fmla="*/ 218 w 37"/>
                <a:gd name="T23" fmla="*/ 0 h 10"/>
                <a:gd name="T24" fmla="*/ 267 w 37"/>
                <a:gd name="T25" fmla="*/ 0 h 10"/>
                <a:gd name="T26" fmla="*/ 339 w 37"/>
                <a:gd name="T27" fmla="*/ 0 h 10"/>
                <a:gd name="T28" fmla="*/ 397 w 37"/>
                <a:gd name="T29" fmla="*/ 1 h 10"/>
                <a:gd name="T30" fmla="*/ 461 w 37"/>
                <a:gd name="T31" fmla="*/ 2 h 10"/>
                <a:gd name="T32" fmla="*/ 551 w 37"/>
                <a:gd name="T33" fmla="*/ 3 h 10"/>
                <a:gd name="T34" fmla="*/ 551 w 37"/>
                <a:gd name="T35" fmla="*/ 33 h 10"/>
                <a:gd name="T36" fmla="*/ 536 w 37"/>
                <a:gd name="T37" fmla="*/ 33 h 10"/>
                <a:gd name="T38" fmla="*/ 536 w 37"/>
                <a:gd name="T39" fmla="*/ 33 h 10"/>
                <a:gd name="T40" fmla="*/ 510 w 37"/>
                <a:gd name="T41" fmla="*/ 4 h 10"/>
                <a:gd name="T42" fmla="*/ 474 w 37"/>
                <a:gd name="T43" fmla="*/ 4 h 10"/>
                <a:gd name="T44" fmla="*/ 458 w 37"/>
                <a:gd name="T45" fmla="*/ 3 h 10"/>
                <a:gd name="T46" fmla="*/ 418 w 37"/>
                <a:gd name="T47" fmla="*/ 3 h 10"/>
                <a:gd name="T48" fmla="*/ 360 w 37"/>
                <a:gd name="T49" fmla="*/ 3 h 10"/>
                <a:gd name="T50" fmla="*/ 339 w 37"/>
                <a:gd name="T51" fmla="*/ 2 h 10"/>
                <a:gd name="T52" fmla="*/ 267 w 37"/>
                <a:gd name="T53" fmla="*/ 2 h 10"/>
                <a:gd name="T54" fmla="*/ 218 w 37"/>
                <a:gd name="T55" fmla="*/ 2 h 10"/>
                <a:gd name="T56" fmla="*/ 188 w 37"/>
                <a:gd name="T57" fmla="*/ 3 h 10"/>
                <a:gd name="T58" fmla="*/ 138 w 37"/>
                <a:gd name="T59" fmla="*/ 3 h 10"/>
                <a:gd name="T60" fmla="*/ 102 w 37"/>
                <a:gd name="T61" fmla="*/ 4 h 10"/>
                <a:gd name="T62" fmla="*/ 65 w 37"/>
                <a:gd name="T63" fmla="*/ 33 h 10"/>
                <a:gd name="T64" fmla="*/ 2 w 37"/>
                <a:gd name="T65" fmla="*/ 43 h 10"/>
                <a:gd name="T66" fmla="*/ 0 w 37"/>
                <a:gd name="T67" fmla="*/ 52 h 10"/>
                <a:gd name="T68" fmla="*/ 0 w 37"/>
                <a:gd name="T69" fmla="*/ 39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69" name="Freeform 201"/>
            <p:cNvSpPr>
              <a:spLocks noChangeArrowheads="1"/>
            </p:cNvSpPr>
            <p:nvPr/>
          </p:nvSpPr>
          <p:spPr bwMode="auto">
            <a:xfrm>
              <a:off x="1835" y="1170"/>
              <a:ext cx="43" cy="12"/>
            </a:xfrm>
            <a:custGeom>
              <a:avLst/>
              <a:gdLst>
                <a:gd name="T0" fmla="*/ 0 w 37"/>
                <a:gd name="T1" fmla="*/ 35 h 11"/>
                <a:gd name="T2" fmla="*/ 0 w 37"/>
                <a:gd name="T3" fmla="*/ 35 h 11"/>
                <a:gd name="T4" fmla="*/ 0 w 37"/>
                <a:gd name="T5" fmla="*/ 32 h 11"/>
                <a:gd name="T6" fmla="*/ 1 w 37"/>
                <a:gd name="T7" fmla="*/ 32 h 11"/>
                <a:gd name="T8" fmla="*/ 1 w 37"/>
                <a:gd name="T9" fmla="*/ 5 h 11"/>
                <a:gd name="T10" fmla="*/ 2 w 37"/>
                <a:gd name="T11" fmla="*/ 4 h 11"/>
                <a:gd name="T12" fmla="*/ 3 w 37"/>
                <a:gd name="T13" fmla="*/ 4 h 11"/>
                <a:gd name="T14" fmla="*/ 65 w 37"/>
                <a:gd name="T15" fmla="*/ 2 h 11"/>
                <a:gd name="T16" fmla="*/ 102 w 37"/>
                <a:gd name="T17" fmla="*/ 1 h 11"/>
                <a:gd name="T18" fmla="*/ 138 w 37"/>
                <a:gd name="T19" fmla="*/ 1 h 11"/>
                <a:gd name="T20" fmla="*/ 162 w 37"/>
                <a:gd name="T21" fmla="*/ 0 h 11"/>
                <a:gd name="T22" fmla="*/ 218 w 37"/>
                <a:gd name="T23" fmla="*/ 0 h 11"/>
                <a:gd name="T24" fmla="*/ 267 w 37"/>
                <a:gd name="T25" fmla="*/ 0 h 11"/>
                <a:gd name="T26" fmla="*/ 339 w 37"/>
                <a:gd name="T27" fmla="*/ 0 h 11"/>
                <a:gd name="T28" fmla="*/ 397 w 37"/>
                <a:gd name="T29" fmla="*/ 1 h 11"/>
                <a:gd name="T30" fmla="*/ 461 w 37"/>
                <a:gd name="T31" fmla="*/ 2 h 11"/>
                <a:gd name="T32" fmla="*/ 551 w 37"/>
                <a:gd name="T33" fmla="*/ 4 h 11"/>
                <a:gd name="T34" fmla="*/ 551 w 37"/>
                <a:gd name="T35" fmla="*/ 32 h 11"/>
                <a:gd name="T36" fmla="*/ 536 w 37"/>
                <a:gd name="T37" fmla="*/ 32 h 11"/>
                <a:gd name="T38" fmla="*/ 536 w 37"/>
                <a:gd name="T39" fmla="*/ 32 h 11"/>
                <a:gd name="T40" fmla="*/ 510 w 37"/>
                <a:gd name="T41" fmla="*/ 5 h 11"/>
                <a:gd name="T42" fmla="*/ 474 w 37"/>
                <a:gd name="T43" fmla="*/ 5 h 11"/>
                <a:gd name="T44" fmla="*/ 458 w 37"/>
                <a:gd name="T45" fmla="*/ 5 h 11"/>
                <a:gd name="T46" fmla="*/ 418 w 37"/>
                <a:gd name="T47" fmla="*/ 4 h 11"/>
                <a:gd name="T48" fmla="*/ 360 w 37"/>
                <a:gd name="T49" fmla="*/ 4 h 11"/>
                <a:gd name="T50" fmla="*/ 339 w 37"/>
                <a:gd name="T51" fmla="*/ 2 h 11"/>
                <a:gd name="T52" fmla="*/ 267 w 37"/>
                <a:gd name="T53" fmla="*/ 2 h 11"/>
                <a:gd name="T54" fmla="*/ 218 w 37"/>
                <a:gd name="T55" fmla="*/ 2 h 11"/>
                <a:gd name="T56" fmla="*/ 188 w 37"/>
                <a:gd name="T57" fmla="*/ 4 h 11"/>
                <a:gd name="T58" fmla="*/ 138 w 37"/>
                <a:gd name="T59" fmla="*/ 4 h 11"/>
                <a:gd name="T60" fmla="*/ 102 w 37"/>
                <a:gd name="T61" fmla="*/ 5 h 11"/>
                <a:gd name="T62" fmla="*/ 65 w 37"/>
                <a:gd name="T63" fmla="*/ 32 h 11"/>
                <a:gd name="T64" fmla="*/ 2 w 37"/>
                <a:gd name="T65" fmla="*/ 38 h 11"/>
                <a:gd name="T66" fmla="*/ 0 w 37"/>
                <a:gd name="T67" fmla="*/ 49 h 11"/>
                <a:gd name="T68" fmla="*/ 0 w 37"/>
                <a:gd name="T69" fmla="*/ 35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70" name="Freeform 202"/>
            <p:cNvSpPr>
              <a:spLocks noChangeArrowheads="1"/>
            </p:cNvSpPr>
            <p:nvPr/>
          </p:nvSpPr>
          <p:spPr bwMode="auto">
            <a:xfrm>
              <a:off x="1876" y="1157"/>
              <a:ext cx="69" cy="128"/>
            </a:xfrm>
            <a:custGeom>
              <a:avLst/>
              <a:gdLst>
                <a:gd name="T0" fmla="*/ 0 w 60"/>
                <a:gd name="T1" fmla="*/ 0 h 114"/>
                <a:gd name="T2" fmla="*/ 0 w 60"/>
                <a:gd name="T3" fmla="*/ 883 h 114"/>
                <a:gd name="T4" fmla="*/ 229 w 60"/>
                <a:gd name="T5" fmla="*/ 920 h 114"/>
                <a:gd name="T6" fmla="*/ 214 w 60"/>
                <a:gd name="T7" fmla="*/ 786 h 114"/>
                <a:gd name="T8" fmla="*/ 748 w 60"/>
                <a:gd name="T9" fmla="*/ 840 h 114"/>
                <a:gd name="T10" fmla="*/ 748 w 60"/>
                <a:gd name="T11" fmla="*/ 799 h 114"/>
                <a:gd name="T12" fmla="*/ 374 w 60"/>
                <a:gd name="T13" fmla="*/ 779 h 114"/>
                <a:gd name="T14" fmla="*/ 368 w 60"/>
                <a:gd name="T15" fmla="*/ 665 h 114"/>
                <a:gd name="T16" fmla="*/ 113 w 60"/>
                <a:gd name="T17" fmla="*/ 665 h 114"/>
                <a:gd name="T18" fmla="*/ 98 w 60"/>
                <a:gd name="T19" fmla="*/ 653 h 114"/>
                <a:gd name="T20" fmla="*/ 85 w 60"/>
                <a:gd name="T21" fmla="*/ 615 h 114"/>
                <a:gd name="T22" fmla="*/ 74 w 60"/>
                <a:gd name="T23" fmla="*/ 552 h 114"/>
                <a:gd name="T24" fmla="*/ 3 w 60"/>
                <a:gd name="T25" fmla="*/ 476 h 114"/>
                <a:gd name="T26" fmla="*/ 2 w 60"/>
                <a:gd name="T27" fmla="*/ 387 h 114"/>
                <a:gd name="T28" fmla="*/ 1 w 60"/>
                <a:gd name="T29" fmla="*/ 273 h 114"/>
                <a:gd name="T30" fmla="*/ 2 w 60"/>
                <a:gd name="T31" fmla="*/ 158 h 114"/>
                <a:gd name="T32" fmla="*/ 74 w 60"/>
                <a:gd name="T33" fmla="*/ 4 h 114"/>
                <a:gd name="T34" fmla="*/ 0 w 60"/>
                <a:gd name="T35" fmla="*/ 0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114"/>
                <a:gd name="T56" fmla="*/ 60 w 60"/>
                <a:gd name="T57" fmla="*/ 114 h 1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114">
                  <a:moveTo>
                    <a:pt x="0" y="0"/>
                  </a:moveTo>
                  <a:lnTo>
                    <a:pt x="0" y="110"/>
                  </a:lnTo>
                  <a:lnTo>
                    <a:pt x="18" y="114"/>
                  </a:lnTo>
                  <a:lnTo>
                    <a:pt x="17" y="98"/>
                  </a:lnTo>
                  <a:lnTo>
                    <a:pt x="60" y="105"/>
                  </a:lnTo>
                  <a:lnTo>
                    <a:pt x="60" y="100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3" y="60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71" name="Freeform 203"/>
            <p:cNvSpPr>
              <a:spLocks noChangeArrowheads="1"/>
            </p:cNvSpPr>
            <p:nvPr/>
          </p:nvSpPr>
          <p:spPr bwMode="auto">
            <a:xfrm>
              <a:off x="1910" y="1128"/>
              <a:ext cx="90" cy="17"/>
            </a:xfrm>
            <a:custGeom>
              <a:avLst/>
              <a:gdLst>
                <a:gd name="T0" fmla="*/ 0 w 78"/>
                <a:gd name="T1" fmla="*/ 142 h 15"/>
                <a:gd name="T2" fmla="*/ 0 w 78"/>
                <a:gd name="T3" fmla="*/ 142 h 15"/>
                <a:gd name="T4" fmla="*/ 2 w 78"/>
                <a:gd name="T5" fmla="*/ 128 h 15"/>
                <a:gd name="T6" fmla="*/ 58 w 78"/>
                <a:gd name="T7" fmla="*/ 128 h 15"/>
                <a:gd name="T8" fmla="*/ 89 w 78"/>
                <a:gd name="T9" fmla="*/ 113 h 15"/>
                <a:gd name="T10" fmla="*/ 149 w 78"/>
                <a:gd name="T11" fmla="*/ 100 h 15"/>
                <a:gd name="T12" fmla="*/ 182 w 78"/>
                <a:gd name="T13" fmla="*/ 88 h 15"/>
                <a:gd name="T14" fmla="*/ 243 w 78"/>
                <a:gd name="T15" fmla="*/ 78 h 15"/>
                <a:gd name="T16" fmla="*/ 303 w 78"/>
                <a:gd name="T17" fmla="*/ 69 h 15"/>
                <a:gd name="T18" fmla="*/ 373 w 78"/>
                <a:gd name="T19" fmla="*/ 69 h 15"/>
                <a:gd name="T20" fmla="*/ 448 w 78"/>
                <a:gd name="T21" fmla="*/ 61 h 15"/>
                <a:gd name="T22" fmla="*/ 538 w 78"/>
                <a:gd name="T23" fmla="*/ 61 h 15"/>
                <a:gd name="T24" fmla="*/ 621 w 78"/>
                <a:gd name="T25" fmla="*/ 48 h 15"/>
                <a:gd name="T26" fmla="*/ 717 w 78"/>
                <a:gd name="T27" fmla="*/ 61 h 15"/>
                <a:gd name="T28" fmla="*/ 822 w 78"/>
                <a:gd name="T29" fmla="*/ 61 h 15"/>
                <a:gd name="T30" fmla="*/ 902 w 78"/>
                <a:gd name="T31" fmla="*/ 69 h 15"/>
                <a:gd name="T32" fmla="*/ 1010 w 78"/>
                <a:gd name="T33" fmla="*/ 78 h 15"/>
                <a:gd name="T34" fmla="*/ 1014 w 78"/>
                <a:gd name="T35" fmla="*/ 0 h 15"/>
                <a:gd name="T36" fmla="*/ 1014 w 78"/>
                <a:gd name="T37" fmla="*/ 0 h 15"/>
                <a:gd name="T38" fmla="*/ 1010 w 78"/>
                <a:gd name="T39" fmla="*/ 0 h 15"/>
                <a:gd name="T40" fmla="*/ 968 w 78"/>
                <a:gd name="T41" fmla="*/ 0 h 15"/>
                <a:gd name="T42" fmla="*/ 917 w 78"/>
                <a:gd name="T43" fmla="*/ 0 h 15"/>
                <a:gd name="T44" fmla="*/ 852 w 78"/>
                <a:gd name="T45" fmla="*/ 0 h 15"/>
                <a:gd name="T46" fmla="*/ 795 w 78"/>
                <a:gd name="T47" fmla="*/ 0 h 15"/>
                <a:gd name="T48" fmla="*/ 738 w 78"/>
                <a:gd name="T49" fmla="*/ 0 h 15"/>
                <a:gd name="T50" fmla="*/ 659 w 78"/>
                <a:gd name="T51" fmla="*/ 1 h 15"/>
                <a:gd name="T52" fmla="*/ 571 w 78"/>
                <a:gd name="T53" fmla="*/ 1 h 15"/>
                <a:gd name="T54" fmla="*/ 495 w 78"/>
                <a:gd name="T55" fmla="*/ 1 h 15"/>
                <a:gd name="T56" fmla="*/ 388 w 78"/>
                <a:gd name="T57" fmla="*/ 2 h 15"/>
                <a:gd name="T58" fmla="*/ 323 w 78"/>
                <a:gd name="T59" fmla="*/ 3 h 15"/>
                <a:gd name="T60" fmla="*/ 242 w 78"/>
                <a:gd name="T61" fmla="*/ 42 h 15"/>
                <a:gd name="T62" fmla="*/ 158 w 78"/>
                <a:gd name="T63" fmla="*/ 48 h 15"/>
                <a:gd name="T64" fmla="*/ 77 w 78"/>
                <a:gd name="T65" fmla="*/ 61 h 15"/>
                <a:gd name="T66" fmla="*/ 0 w 78"/>
                <a:gd name="T67" fmla="*/ 69 h 15"/>
                <a:gd name="T68" fmla="*/ 0 w 78"/>
                <a:gd name="T69" fmla="*/ 142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15"/>
                <a:gd name="T107" fmla="*/ 78 w 78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15">
                  <a:moveTo>
                    <a:pt x="0" y="15"/>
                  </a:moveTo>
                  <a:lnTo>
                    <a:pt x="0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9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5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43" y="1"/>
                  </a:lnTo>
                  <a:lnTo>
                    <a:pt x="37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72" name="Freeform 204"/>
            <p:cNvSpPr>
              <a:spLocks noChangeArrowheads="1"/>
            </p:cNvSpPr>
            <p:nvPr/>
          </p:nvSpPr>
          <p:spPr bwMode="auto">
            <a:xfrm>
              <a:off x="1858" y="1287"/>
              <a:ext cx="151" cy="49"/>
            </a:xfrm>
            <a:custGeom>
              <a:avLst/>
              <a:gdLst>
                <a:gd name="T0" fmla="*/ 695 w 131"/>
                <a:gd name="T1" fmla="*/ 296 h 44"/>
                <a:gd name="T2" fmla="*/ 722 w 131"/>
                <a:gd name="T3" fmla="*/ 287 h 44"/>
                <a:gd name="T4" fmla="*/ 722 w 131"/>
                <a:gd name="T5" fmla="*/ 287 h 44"/>
                <a:gd name="T6" fmla="*/ 737 w 131"/>
                <a:gd name="T7" fmla="*/ 287 h 44"/>
                <a:gd name="T8" fmla="*/ 756 w 131"/>
                <a:gd name="T9" fmla="*/ 284 h 44"/>
                <a:gd name="T10" fmla="*/ 778 w 131"/>
                <a:gd name="T11" fmla="*/ 284 h 44"/>
                <a:gd name="T12" fmla="*/ 818 w 131"/>
                <a:gd name="T13" fmla="*/ 283 h 44"/>
                <a:gd name="T14" fmla="*/ 832 w 131"/>
                <a:gd name="T15" fmla="*/ 266 h 44"/>
                <a:gd name="T16" fmla="*/ 870 w 131"/>
                <a:gd name="T17" fmla="*/ 255 h 44"/>
                <a:gd name="T18" fmla="*/ 923 w 131"/>
                <a:gd name="T19" fmla="*/ 254 h 44"/>
                <a:gd name="T20" fmla="*/ 943 w 131"/>
                <a:gd name="T21" fmla="*/ 232 h 44"/>
                <a:gd name="T22" fmla="*/ 959 w 131"/>
                <a:gd name="T23" fmla="*/ 229 h 44"/>
                <a:gd name="T24" fmla="*/ 1004 w 131"/>
                <a:gd name="T25" fmla="*/ 206 h 44"/>
                <a:gd name="T26" fmla="*/ 1034 w 131"/>
                <a:gd name="T27" fmla="*/ 205 h 44"/>
                <a:gd name="T28" fmla="*/ 1041 w 131"/>
                <a:gd name="T29" fmla="*/ 185 h 44"/>
                <a:gd name="T30" fmla="*/ 1087 w 131"/>
                <a:gd name="T31" fmla="*/ 184 h 44"/>
                <a:gd name="T32" fmla="*/ 1090 w 131"/>
                <a:gd name="T33" fmla="*/ 165 h 44"/>
                <a:gd name="T34" fmla="*/ 0 w 131"/>
                <a:gd name="T35" fmla="*/ 2 h 44"/>
                <a:gd name="T36" fmla="*/ 67 w 131"/>
                <a:gd name="T37" fmla="*/ 0 h 44"/>
                <a:gd name="T38" fmla="*/ 1693 w 131"/>
                <a:gd name="T39" fmla="*/ 228 h 44"/>
                <a:gd name="T40" fmla="*/ 1617 w 131"/>
                <a:gd name="T41" fmla="*/ 232 h 44"/>
                <a:gd name="T42" fmla="*/ 1156 w 131"/>
                <a:gd name="T43" fmla="*/ 173 h 44"/>
                <a:gd name="T44" fmla="*/ 1156 w 131"/>
                <a:gd name="T45" fmla="*/ 173 h 44"/>
                <a:gd name="T46" fmla="*/ 1156 w 131"/>
                <a:gd name="T47" fmla="*/ 184 h 44"/>
                <a:gd name="T48" fmla="*/ 1130 w 131"/>
                <a:gd name="T49" fmla="*/ 184 h 44"/>
                <a:gd name="T50" fmla="*/ 1130 w 131"/>
                <a:gd name="T51" fmla="*/ 185 h 44"/>
                <a:gd name="T52" fmla="*/ 1117 w 131"/>
                <a:gd name="T53" fmla="*/ 193 h 44"/>
                <a:gd name="T54" fmla="*/ 1105 w 131"/>
                <a:gd name="T55" fmla="*/ 205 h 44"/>
                <a:gd name="T56" fmla="*/ 1090 w 131"/>
                <a:gd name="T57" fmla="*/ 206 h 44"/>
                <a:gd name="T58" fmla="*/ 1064 w 131"/>
                <a:gd name="T59" fmla="*/ 228 h 44"/>
                <a:gd name="T60" fmla="*/ 1034 w 131"/>
                <a:gd name="T61" fmla="*/ 229 h 44"/>
                <a:gd name="T62" fmla="*/ 1004 w 131"/>
                <a:gd name="T63" fmla="*/ 232 h 44"/>
                <a:gd name="T64" fmla="*/ 959 w 131"/>
                <a:gd name="T65" fmla="*/ 254 h 44"/>
                <a:gd name="T66" fmla="*/ 941 w 131"/>
                <a:gd name="T67" fmla="*/ 255 h 44"/>
                <a:gd name="T68" fmla="*/ 903 w 131"/>
                <a:gd name="T69" fmla="*/ 283 h 44"/>
                <a:gd name="T70" fmla="*/ 832 w 131"/>
                <a:gd name="T71" fmla="*/ 284 h 44"/>
                <a:gd name="T72" fmla="*/ 783 w 131"/>
                <a:gd name="T73" fmla="*/ 287 h 44"/>
                <a:gd name="T74" fmla="*/ 737 w 131"/>
                <a:gd name="T75" fmla="*/ 313 h 44"/>
                <a:gd name="T76" fmla="*/ 695 w 131"/>
                <a:gd name="T77" fmla="*/ 296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44"/>
                <a:gd name="T119" fmla="*/ 131 w 131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44">
                  <a:moveTo>
                    <a:pt x="54" y="43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7" y="37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1" y="27"/>
                  </a:lnTo>
                  <a:lnTo>
                    <a:pt x="84" y="26"/>
                  </a:lnTo>
                  <a:lnTo>
                    <a:pt x="85" y="23"/>
                  </a:lnTo>
                  <a:lnTo>
                    <a:pt x="0" y="2"/>
                  </a:lnTo>
                  <a:lnTo>
                    <a:pt x="5" y="0"/>
                  </a:lnTo>
                  <a:lnTo>
                    <a:pt x="131" y="32"/>
                  </a:lnTo>
                  <a:lnTo>
                    <a:pt x="126" y="34"/>
                  </a:lnTo>
                  <a:lnTo>
                    <a:pt x="89" y="25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5" y="36"/>
                  </a:lnTo>
                  <a:lnTo>
                    <a:pt x="72" y="37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1" y="42"/>
                  </a:lnTo>
                  <a:lnTo>
                    <a:pt x="57" y="44"/>
                  </a:lnTo>
                  <a:lnTo>
                    <a:pt x="54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73" name="Freeform 205"/>
            <p:cNvSpPr>
              <a:spLocks noChangeArrowheads="1"/>
            </p:cNvSpPr>
            <p:nvPr/>
          </p:nvSpPr>
          <p:spPr bwMode="auto">
            <a:xfrm>
              <a:off x="1826" y="1301"/>
              <a:ext cx="156" cy="44"/>
            </a:xfrm>
            <a:custGeom>
              <a:avLst/>
              <a:gdLst>
                <a:gd name="T0" fmla="*/ 0 w 135"/>
                <a:gd name="T1" fmla="*/ 0 h 39"/>
                <a:gd name="T2" fmla="*/ 1756 w 135"/>
                <a:gd name="T3" fmla="*/ 342 h 39"/>
                <a:gd name="T4" fmla="*/ 1819 w 135"/>
                <a:gd name="T5" fmla="*/ 342 h 39"/>
                <a:gd name="T6" fmla="*/ 58 w 135"/>
                <a:gd name="T7" fmla="*/ 0 h 39"/>
                <a:gd name="T8" fmla="*/ 0 w 13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39"/>
                <a:gd name="T17" fmla="*/ 135 w 1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39">
                  <a:moveTo>
                    <a:pt x="0" y="0"/>
                  </a:moveTo>
                  <a:lnTo>
                    <a:pt x="131" y="39"/>
                  </a:lnTo>
                  <a:lnTo>
                    <a:pt x="135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74" name="Freeform 206"/>
            <p:cNvSpPr>
              <a:spLocks noChangeArrowheads="1"/>
            </p:cNvSpPr>
            <p:nvPr/>
          </p:nvSpPr>
          <p:spPr bwMode="auto">
            <a:xfrm>
              <a:off x="1852" y="1294"/>
              <a:ext cx="153" cy="40"/>
            </a:xfrm>
            <a:custGeom>
              <a:avLst/>
              <a:gdLst>
                <a:gd name="T0" fmla="*/ 0 w 132"/>
                <a:gd name="T1" fmla="*/ 0 h 36"/>
                <a:gd name="T2" fmla="*/ 1848 w 132"/>
                <a:gd name="T3" fmla="*/ 233 h 36"/>
                <a:gd name="T4" fmla="*/ 1880 w 132"/>
                <a:gd name="T5" fmla="*/ 232 h 36"/>
                <a:gd name="T6" fmla="*/ 3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29" y="36"/>
                  </a:lnTo>
                  <a:lnTo>
                    <a:pt x="132" y="3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75" name="Freeform 207"/>
            <p:cNvSpPr>
              <a:spLocks noChangeArrowheads="1"/>
            </p:cNvSpPr>
            <p:nvPr/>
          </p:nvSpPr>
          <p:spPr bwMode="auto">
            <a:xfrm>
              <a:off x="1840" y="1296"/>
              <a:ext cx="154" cy="44"/>
            </a:xfrm>
            <a:custGeom>
              <a:avLst/>
              <a:gdLst>
                <a:gd name="T0" fmla="*/ 0 w 133"/>
                <a:gd name="T1" fmla="*/ 0 h 39"/>
                <a:gd name="T2" fmla="*/ 1836 w 133"/>
                <a:gd name="T3" fmla="*/ 342 h 39"/>
                <a:gd name="T4" fmla="*/ 1868 w 133"/>
                <a:gd name="T5" fmla="*/ 342 h 39"/>
                <a:gd name="T6" fmla="*/ 60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1" y="39"/>
                  </a:lnTo>
                  <a:lnTo>
                    <a:pt x="133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76" name="Line 208"/>
            <p:cNvSpPr>
              <a:spLocks noChangeShapeType="1"/>
            </p:cNvSpPr>
            <p:nvPr/>
          </p:nvSpPr>
          <p:spPr bwMode="auto">
            <a:xfrm>
              <a:off x="2229" y="1647"/>
              <a:ext cx="317" cy="1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77" name="Freeform 209"/>
            <p:cNvSpPr>
              <a:spLocks noChangeArrowheads="1"/>
            </p:cNvSpPr>
            <p:nvPr/>
          </p:nvSpPr>
          <p:spPr bwMode="auto">
            <a:xfrm>
              <a:off x="3363" y="1204"/>
              <a:ext cx="863" cy="810"/>
            </a:xfrm>
            <a:custGeom>
              <a:avLst/>
              <a:gdLst>
                <a:gd name="T0" fmla="*/ 3 w 1198"/>
                <a:gd name="T1" fmla="*/ 3 h 719"/>
                <a:gd name="T2" fmla="*/ 3 w 1198"/>
                <a:gd name="T3" fmla="*/ 0 h 719"/>
                <a:gd name="T4" fmla="*/ 3 w 1198"/>
                <a:gd name="T5" fmla="*/ 60 h 719"/>
                <a:gd name="T6" fmla="*/ 3 w 1198"/>
                <a:gd name="T7" fmla="*/ 203 h 719"/>
                <a:gd name="T8" fmla="*/ 3 w 1198"/>
                <a:gd name="T9" fmla="*/ 473 h 719"/>
                <a:gd name="T10" fmla="*/ 2 w 1198"/>
                <a:gd name="T11" fmla="*/ 621 h 719"/>
                <a:gd name="T12" fmla="*/ 2 w 1198"/>
                <a:gd name="T13" fmla="*/ 660 h 719"/>
                <a:gd name="T14" fmla="*/ 2 w 1198"/>
                <a:gd name="T15" fmla="*/ 641 h 719"/>
                <a:gd name="T16" fmla="*/ 2 w 1198"/>
                <a:gd name="T17" fmla="*/ 551 h 719"/>
                <a:gd name="T18" fmla="*/ 1 w 1198"/>
                <a:gd name="T19" fmla="*/ 473 h 719"/>
                <a:gd name="T20" fmla="*/ 1 w 1198"/>
                <a:gd name="T21" fmla="*/ 489 h 719"/>
                <a:gd name="T22" fmla="*/ 1 w 1198"/>
                <a:gd name="T23" fmla="*/ 551 h 719"/>
                <a:gd name="T24" fmla="*/ 1 w 1198"/>
                <a:gd name="T25" fmla="*/ 656 h 719"/>
                <a:gd name="T26" fmla="*/ 1 w 1198"/>
                <a:gd name="T27" fmla="*/ 759 h 719"/>
                <a:gd name="T28" fmla="*/ 1 w 1198"/>
                <a:gd name="T29" fmla="*/ 1002 h 719"/>
                <a:gd name="T30" fmla="*/ 1 w 1198"/>
                <a:gd name="T31" fmla="*/ 1227 h 719"/>
                <a:gd name="T32" fmla="*/ 1 w 1198"/>
                <a:gd name="T33" fmla="*/ 1437 h 719"/>
                <a:gd name="T34" fmla="*/ 1 w 1198"/>
                <a:gd name="T35" fmla="*/ 1691 h 719"/>
                <a:gd name="T36" fmla="*/ 1 w 1198"/>
                <a:gd name="T37" fmla="*/ 1976 h 719"/>
                <a:gd name="T38" fmla="*/ 1 w 1198"/>
                <a:gd name="T39" fmla="*/ 2338 h 719"/>
                <a:gd name="T40" fmla="*/ 1 w 1198"/>
                <a:gd name="T41" fmla="*/ 2760 h 719"/>
                <a:gd name="T42" fmla="*/ 1 w 1198"/>
                <a:gd name="T43" fmla="*/ 3231 h 719"/>
                <a:gd name="T44" fmla="*/ 0 w 1198"/>
                <a:gd name="T45" fmla="*/ 3717 h 719"/>
                <a:gd name="T46" fmla="*/ 1 w 1198"/>
                <a:gd name="T47" fmla="*/ 4187 h 719"/>
                <a:gd name="T48" fmla="*/ 1 w 1198"/>
                <a:gd name="T49" fmla="*/ 4609 h 719"/>
                <a:gd name="T50" fmla="*/ 1 w 1198"/>
                <a:gd name="T51" fmla="*/ 4979 h 719"/>
                <a:gd name="T52" fmla="*/ 1 w 1198"/>
                <a:gd name="T53" fmla="*/ 5252 h 719"/>
                <a:gd name="T54" fmla="*/ 1 w 1198"/>
                <a:gd name="T55" fmla="*/ 5457 h 719"/>
                <a:gd name="T56" fmla="*/ 1 w 1198"/>
                <a:gd name="T57" fmla="*/ 5609 h 719"/>
                <a:gd name="T58" fmla="*/ 1 w 1198"/>
                <a:gd name="T59" fmla="*/ 5732 h 719"/>
                <a:gd name="T60" fmla="*/ 1 w 1198"/>
                <a:gd name="T61" fmla="*/ 5837 h 719"/>
                <a:gd name="T62" fmla="*/ 1 w 1198"/>
                <a:gd name="T63" fmla="*/ 5910 h 719"/>
                <a:gd name="T64" fmla="*/ 1 w 1198"/>
                <a:gd name="T65" fmla="*/ 5987 h 719"/>
                <a:gd name="T66" fmla="*/ 1 w 1198"/>
                <a:gd name="T67" fmla="*/ 6067 h 719"/>
                <a:gd name="T68" fmla="*/ 1 w 1198"/>
                <a:gd name="T69" fmla="*/ 6126 h 719"/>
                <a:gd name="T70" fmla="*/ 2 w 1198"/>
                <a:gd name="T71" fmla="*/ 6148 h 719"/>
                <a:gd name="T72" fmla="*/ 2 w 1198"/>
                <a:gd name="T73" fmla="*/ 6148 h 719"/>
                <a:gd name="T74" fmla="*/ 2 w 1198"/>
                <a:gd name="T75" fmla="*/ 6148 h 719"/>
                <a:gd name="T76" fmla="*/ 2 w 1198"/>
                <a:gd name="T77" fmla="*/ 6134 h 719"/>
                <a:gd name="T78" fmla="*/ 2 w 1198"/>
                <a:gd name="T79" fmla="*/ 6088 h 719"/>
                <a:gd name="T80" fmla="*/ 2 w 1198"/>
                <a:gd name="T81" fmla="*/ 5987 h 719"/>
                <a:gd name="T82" fmla="*/ 3 w 1198"/>
                <a:gd name="T83" fmla="*/ 5866 h 719"/>
                <a:gd name="T84" fmla="*/ 3 w 1198"/>
                <a:gd name="T85" fmla="*/ 5745 h 719"/>
                <a:gd name="T86" fmla="*/ 3 w 1198"/>
                <a:gd name="T87" fmla="*/ 5573 h 719"/>
                <a:gd name="T88" fmla="*/ 3 w 1198"/>
                <a:gd name="T89" fmla="*/ 5353 h 719"/>
                <a:gd name="T90" fmla="*/ 3 w 1198"/>
                <a:gd name="T91" fmla="*/ 5143 h 719"/>
                <a:gd name="T92" fmla="*/ 3 w 1198"/>
                <a:gd name="T93" fmla="*/ 4732 h 719"/>
                <a:gd name="T94" fmla="*/ 3 w 1198"/>
                <a:gd name="T95" fmla="*/ 4258 h 719"/>
                <a:gd name="T96" fmla="*/ 3 w 1198"/>
                <a:gd name="T97" fmla="*/ 3696 h 719"/>
                <a:gd name="T98" fmla="*/ 3 w 1198"/>
                <a:gd name="T99" fmla="*/ 3091 h 719"/>
                <a:gd name="T100" fmla="*/ 3 w 1198"/>
                <a:gd name="T101" fmla="*/ 2749 h 719"/>
                <a:gd name="T102" fmla="*/ 3 w 1198"/>
                <a:gd name="T103" fmla="*/ 2314 h 719"/>
                <a:gd name="T104" fmla="*/ 3 w 1198"/>
                <a:gd name="T105" fmla="*/ 1422 h 719"/>
                <a:gd name="T106" fmla="*/ 3 w 1198"/>
                <a:gd name="T107" fmla="*/ 885 h 719"/>
                <a:gd name="T108" fmla="*/ 3 w 1198"/>
                <a:gd name="T109" fmla="*/ 529 h 719"/>
                <a:gd name="T110" fmla="*/ 3 w 1198"/>
                <a:gd name="T111" fmla="*/ 243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78" name="Line 210"/>
            <p:cNvSpPr>
              <a:spLocks noChangeShapeType="1"/>
            </p:cNvSpPr>
            <p:nvPr/>
          </p:nvSpPr>
          <p:spPr bwMode="auto">
            <a:xfrm flipV="1">
              <a:off x="3003" y="1633"/>
              <a:ext cx="357" cy="4"/>
            </a:xfrm>
            <a:prstGeom prst="line">
              <a:avLst/>
            </a:prstGeom>
            <a:noFill/>
            <a:ln w="11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167" name="Rectangle 211"/>
          <p:cNvSpPr>
            <a:spLocks noChangeArrowheads="1"/>
          </p:cNvSpPr>
          <p:nvPr/>
        </p:nvSpPr>
        <p:spPr bwMode="auto">
          <a:xfrm>
            <a:off x="4908550" y="2462213"/>
            <a:ext cx="493713" cy="889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168" name="Line 212"/>
          <p:cNvSpPr>
            <a:spLocks noChangeShapeType="1"/>
          </p:cNvSpPr>
          <p:nvPr/>
        </p:nvSpPr>
        <p:spPr bwMode="auto">
          <a:xfrm flipH="1">
            <a:off x="4710113" y="2378075"/>
            <a:ext cx="5095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2169" name="Rectangle 213"/>
          <p:cNvSpPr>
            <a:spLocks noChangeArrowheads="1"/>
          </p:cNvSpPr>
          <p:nvPr/>
        </p:nvSpPr>
        <p:spPr bwMode="auto">
          <a:xfrm>
            <a:off x="3554413" y="2754313"/>
            <a:ext cx="493712" cy="889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170" name="Line 214"/>
          <p:cNvSpPr>
            <a:spLocks noChangeShapeType="1"/>
          </p:cNvSpPr>
          <p:nvPr/>
        </p:nvSpPr>
        <p:spPr bwMode="auto">
          <a:xfrm flipH="1">
            <a:off x="3708400" y="2911475"/>
            <a:ext cx="509588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171" name="Text Box 215"/>
          <p:cNvSpPr txBox="1">
            <a:spLocks noChangeArrowheads="1"/>
          </p:cNvSpPr>
          <p:nvPr/>
        </p:nvSpPr>
        <p:spPr bwMode="auto">
          <a:xfrm>
            <a:off x="4708525" y="388938"/>
            <a:ext cx="2671763" cy="132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Επιτρέπονται τα εισερχόμενα πακέτα;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Τα εξερχόμενα επιτρέπονται;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92172" name="Oval 216"/>
          <p:cNvSpPr>
            <a:spLocks noChangeArrowheads="1"/>
          </p:cNvSpPr>
          <p:nvPr/>
        </p:nvSpPr>
        <p:spPr bwMode="auto">
          <a:xfrm>
            <a:off x="4116388" y="1908175"/>
            <a:ext cx="815975" cy="19685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173" name="Oval 217"/>
          <p:cNvSpPr>
            <a:spLocks noChangeArrowheads="1"/>
          </p:cNvSpPr>
          <p:nvPr/>
        </p:nvSpPr>
        <p:spPr bwMode="auto">
          <a:xfrm>
            <a:off x="4338638" y="2160588"/>
            <a:ext cx="350837" cy="153987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/>
              <a:t>Ασφάλεια Δικτύων</a:t>
            </a:r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chemeClr val="tx1"/>
                </a:solidFill>
              </a:rPr>
              <a:t>Τι είναι η ασφ</a:t>
            </a:r>
            <a:r>
              <a:rPr lang="el-GR" smtClean="0">
                <a:solidFill>
                  <a:schemeClr val="tx1"/>
                </a:solidFill>
              </a:rPr>
              <a:t>ά</a:t>
            </a:r>
            <a:r>
              <a:rPr lang="en-US" smtClean="0">
                <a:solidFill>
                  <a:schemeClr val="tx1"/>
                </a:solidFill>
              </a:rPr>
              <a:t>λεια δικτύων;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rgbClr val="FF0000"/>
                </a:solidFill>
              </a:rPr>
              <a:t>Αρχές κρυπτογραφίας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Ακεραιότητα</a:t>
            </a:r>
            <a:r>
              <a:rPr lang="el-GR" smtClean="0"/>
              <a:t> μηνύματος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Αυθεντικοποίηση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το </a:t>
            </a:r>
            <a:r>
              <a:rPr lang="en-US" smtClean="0"/>
              <a:t>e-mail</a:t>
            </a:r>
            <a:endParaRPr lang="el-GR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συνδέσεις </a:t>
            </a:r>
            <a:r>
              <a:rPr lang="en-US" smtClean="0"/>
              <a:t>TCP: SSL</a:t>
            </a:r>
            <a:endParaRPr lang="el-GR" smtClean="0"/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Ασφάλεια επιπέδου δικτύου</a:t>
            </a:r>
            <a:r>
              <a:rPr lang="en-US" smtClean="0"/>
              <a:t>: IPsec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Διασφαλίζοντας ασύρματα τοπικά δίκτυα</a:t>
            </a:r>
          </a:p>
          <a:p>
            <a:pPr marL="341313" indent="-341313">
              <a:lnSpc>
                <a:spcPct val="90000"/>
              </a:lnSpc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Firewalls </a:t>
            </a:r>
            <a:r>
              <a:rPr lang="el-GR" smtClean="0"/>
              <a:t>και </a:t>
            </a:r>
            <a:r>
              <a:rPr lang="en-US" smtClean="0"/>
              <a:t>IDS</a:t>
            </a:r>
            <a:endParaRPr lang="en-US" smtClean="0">
              <a:solidFill>
                <a:srgbClr val="FF0000"/>
              </a:solidFill>
            </a:endParaRPr>
          </a:p>
          <a:p>
            <a:pPr marL="341313" indent="-341313">
              <a:buSzPct val="69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smtClean="0"/>
              <a:t>Φιλτράρισμα πακέτων</a:t>
            </a:r>
            <a:r>
              <a:rPr lang="en-US" sz="3200" smtClean="0"/>
              <a:t> (stateless)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100" y="1306513"/>
            <a:ext cx="7566025" cy="4183062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smtClean="0">
                <a:solidFill>
                  <a:srgbClr val="FF0000"/>
                </a:solidFill>
              </a:rPr>
              <a:t>Παράδειγμα 1</a:t>
            </a:r>
            <a:r>
              <a:rPr lang="en-US" sz="2400" smtClean="0">
                <a:solidFill>
                  <a:srgbClr val="FF0000"/>
                </a:solidFill>
              </a:rPr>
              <a:t>: </a:t>
            </a:r>
            <a:r>
              <a:rPr lang="el-GR" sz="2400" smtClean="0">
                <a:solidFill>
                  <a:srgbClr val="FF0000"/>
                </a:solidFill>
              </a:rPr>
              <a:t>Μπλόκαρε όλα τα εισερχόμενα και εξερχόμενα δεδομενογράμματα με </a:t>
            </a:r>
            <a:r>
              <a:rPr lang="en-US" sz="2400" smtClean="0">
                <a:solidFill>
                  <a:srgbClr val="FF0000"/>
                </a:solidFill>
              </a:rPr>
              <a:t>IP </a:t>
            </a:r>
            <a:r>
              <a:rPr lang="el-GR" sz="2400" smtClean="0">
                <a:solidFill>
                  <a:srgbClr val="FF0000"/>
                </a:solidFill>
              </a:rPr>
              <a:t>πρωτόκολλο πεδίο</a:t>
            </a:r>
            <a:r>
              <a:rPr lang="en-US" sz="2400" smtClean="0">
                <a:solidFill>
                  <a:srgbClr val="FF0000"/>
                </a:solidFill>
              </a:rPr>
              <a:t> = 17 </a:t>
            </a:r>
            <a:r>
              <a:rPr lang="el-GR" sz="2400" smtClean="0">
                <a:solidFill>
                  <a:srgbClr val="FF0000"/>
                </a:solidFill>
              </a:rPr>
              <a:t>και με θύρα προέλευσης ή προορισμού</a:t>
            </a:r>
            <a:r>
              <a:rPr lang="en-US" sz="2400" smtClean="0">
                <a:solidFill>
                  <a:srgbClr val="FF0000"/>
                </a:solidFill>
              </a:rPr>
              <a:t>= 23.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Όλη η εξερχόμενη και εισερχόμενη </a:t>
            </a:r>
            <a:r>
              <a:rPr lang="en-US" smtClean="0"/>
              <a:t>UDP </a:t>
            </a:r>
            <a:r>
              <a:rPr lang="el-GR" smtClean="0"/>
              <a:t>ροή και όλες οι συνδέσεις </a:t>
            </a:r>
            <a:r>
              <a:rPr lang="en-US" smtClean="0"/>
              <a:t>telnet </a:t>
            </a:r>
            <a:r>
              <a:rPr lang="el-GR" smtClean="0"/>
              <a:t>έχουν μπλοκαριστεί</a:t>
            </a:r>
            <a:r>
              <a:rPr lang="en-US" smtClean="0"/>
              <a:t>.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smtClean="0">
                <a:solidFill>
                  <a:srgbClr val="FF0000"/>
                </a:solidFill>
              </a:rPr>
              <a:t>Παράδειγμα</a:t>
            </a:r>
            <a:r>
              <a:rPr lang="en-US" sz="2400" smtClean="0">
                <a:solidFill>
                  <a:srgbClr val="FF0000"/>
                </a:solidFill>
              </a:rPr>
              <a:t> 2: </a:t>
            </a:r>
            <a:r>
              <a:rPr lang="el-GR" sz="2400" smtClean="0">
                <a:solidFill>
                  <a:srgbClr val="FF0000"/>
                </a:solidFill>
              </a:rPr>
              <a:t>μπλόκαρε εισερχόμενα τμήματα </a:t>
            </a:r>
            <a:r>
              <a:rPr lang="en-US" sz="2400" smtClean="0">
                <a:solidFill>
                  <a:srgbClr val="FF0000"/>
                </a:solidFill>
              </a:rPr>
              <a:t>TCP</a:t>
            </a:r>
            <a:r>
              <a:rPr lang="el-GR" sz="240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l-GR" sz="2400" smtClean="0">
                <a:solidFill>
                  <a:srgbClr val="FF0000"/>
                </a:solidFill>
              </a:rPr>
              <a:t>με</a:t>
            </a:r>
            <a:r>
              <a:rPr lang="en-US" sz="2400" smtClean="0">
                <a:solidFill>
                  <a:srgbClr val="FF0000"/>
                </a:solidFill>
              </a:rPr>
              <a:t> ACK=0.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mtClean="0"/>
              <a:t>Αποτρέπει εξωτερικούς πελάτες από το να κάνουν </a:t>
            </a:r>
            <a:r>
              <a:rPr lang="en-US" smtClean="0"/>
              <a:t>TCP</a:t>
            </a:r>
            <a:r>
              <a:rPr lang="el-GR" smtClean="0"/>
              <a:t> συνδέσεις με εσωτερικούς πελάτες</a:t>
            </a:r>
            <a:r>
              <a:rPr lang="en-US" smtClean="0"/>
              <a:t>, </a:t>
            </a:r>
            <a:r>
              <a:rPr lang="el-GR" smtClean="0"/>
              <a:t>αλλά επιτρέπει εσωτερικούς πελάτες να συνδεθούν με εξωτερικούς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4267200" cy="468471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sz="1800" smtClean="0">
                <a:solidFill>
                  <a:srgbClr val="800000"/>
                </a:solidFill>
                <a:latin typeface="Times" charset="0"/>
              </a:rPr>
              <a:t>	</a:t>
            </a:r>
          </a:p>
        </p:txBody>
      </p:sp>
      <p:graphicFrame>
        <p:nvGraphicFramePr>
          <p:cNvPr id="443420" name="Group 28"/>
          <p:cNvGraphicFramePr>
            <a:graphicFrameLocks noGrp="1"/>
          </p:cNvGraphicFramePr>
          <p:nvPr/>
        </p:nvGraphicFramePr>
        <p:xfrm>
          <a:off x="711200" y="1490663"/>
          <a:ext cx="7854950" cy="5336175"/>
        </p:xfrm>
        <a:graphic>
          <a:graphicData uri="http://schemas.openxmlformats.org/drawingml/2006/table">
            <a:tbl>
              <a:tblPr/>
              <a:tblGrid>
                <a:gridCol w="3929063"/>
                <a:gridCol w="3925887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Πολιτική</a:t>
                      </a: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Ρύθμιση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Firewall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Αποκλεισμός εξωτερικής πρόσβασης διαδικτύου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Απόρριψε όλα τα εξερχόμενα πακέτα προς οποιαδήποτε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IP address,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στη θύρα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 80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Αποκλεισμός εισερχόμενων συνδέσεων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TCP,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εκτός εκείνων που προορίζονται για τον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Web server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του τμήματος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Απόρριψε όλα τα εισερχόμενα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TCP SYN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πακέτα προς οποιαδήποτε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IP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εκτός της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130.207.244.203,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θύρα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 80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Προστασία του εύρους ζώνης από υπηρεσίες δικτυακού ράδιο.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Απόρριψε όλα τα εισερχόμενα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UDP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πακέτα εκτός των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DNS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και αναμεταδόσεων του δρομολογητών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Αποκλεισμός της δυνατότητας χρήσης του δικτύου για τη πραγματοποίηση επιθέσεων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smurf DoS.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Απόρριψε όλα τα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ICMP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πακέτα που προορίζονται για διεύθυνση αναμετάδοσης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Προστασία δικτύου από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raceroute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Απόρριψε όλα τα εξερχόμενα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ICMP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πακέτα που έχουν λήξει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4" name="Rectangle 26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372475" cy="1143000"/>
          </a:xfrm>
          <a:noFill/>
        </p:spPr>
        <p:txBody>
          <a:bodyPr/>
          <a:lstStyle/>
          <a:p>
            <a:r>
              <a:rPr lang="el-GR" sz="3200" smtClean="0"/>
              <a:t>Φιλτράρισμα πακέτων (</a:t>
            </a:r>
            <a:r>
              <a:rPr lang="en-US" sz="3200" smtClean="0"/>
              <a:t>Stateless</a:t>
            </a:r>
            <a:r>
              <a:rPr lang="el-GR" sz="3200" smtClean="0"/>
              <a:t>)</a:t>
            </a:r>
            <a:r>
              <a:rPr lang="en-US" sz="3200" smtClean="0"/>
              <a:t>: </a:t>
            </a:r>
            <a:r>
              <a:rPr lang="el-GR" sz="3200" smtClean="0"/>
              <a:t>περισσότερα παραδείγματα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466" name="Group 2"/>
          <p:cNvGraphicFramePr>
            <a:graphicFrameLocks noGrp="1"/>
          </p:cNvGraphicFramePr>
          <p:nvPr>
            <p:ph type="tbl" idx="1"/>
          </p:nvPr>
        </p:nvGraphicFramePr>
        <p:xfrm>
          <a:off x="738188" y="2305050"/>
          <a:ext cx="8042275" cy="3732213"/>
        </p:xfrm>
        <a:graphic>
          <a:graphicData uri="http://schemas.openxmlformats.org/drawingml/2006/table">
            <a:tbl>
              <a:tblPr/>
              <a:tblGrid>
                <a:gridCol w="1025525"/>
                <a:gridCol w="1295400"/>
                <a:gridCol w="1225550"/>
                <a:gridCol w="1295400"/>
                <a:gridCol w="1152525"/>
                <a:gridCol w="1295400"/>
                <a:gridCol w="752475"/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Ενεργεία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Διεύθυνση αποστολέα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Διεύθυνση παραλήπτη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πρωτόκολλο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Θύρα αποστολέα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Θύρα παραλήπτη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bit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allow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TCP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&gt; 1023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80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TCP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80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&gt; 1023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ACK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allow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UDP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&gt; 1023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53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---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UDP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53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&gt; 1023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----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deny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92" name="Rectangle 6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smtClean="0"/>
              <a:t>Λίστες έλεγχου προσπέλασης</a:t>
            </a:r>
            <a:endParaRPr lang="en-US" smtClean="0"/>
          </a:p>
        </p:txBody>
      </p:sp>
      <p:sp>
        <p:nvSpPr>
          <p:cNvPr id="95293" name="Rectangle 61"/>
          <p:cNvSpPr>
            <a:spLocks noChangeArrowheads="1"/>
          </p:cNvSpPr>
          <p:nvPr/>
        </p:nvSpPr>
        <p:spPr bwMode="auto">
          <a:xfrm>
            <a:off x="522288" y="1284288"/>
            <a:ext cx="7772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0" charset="2"/>
              <a:buChar char="r"/>
            </a:pPr>
            <a:r>
              <a:rPr lang="en-US" sz="2800" i="1">
                <a:solidFill>
                  <a:srgbClr val="FF3300"/>
                </a:solidFill>
                <a:latin typeface="Comic Sans MS" pitchFamily="64" charset="0"/>
              </a:rPr>
              <a:t>ACL:</a:t>
            </a:r>
            <a:r>
              <a:rPr lang="en-US">
                <a:latin typeface="Comic Sans MS" pitchFamily="64" charset="0"/>
              </a:rPr>
              <a:t>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πίνακας με κανόνες, οι οποίοι εφαρμόζονται σε κάθε εισερχόμενο πακέτο</a:t>
            </a:r>
            <a:endParaRPr lang="en-US">
              <a:solidFill>
                <a:schemeClr val="tx1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l-GR" sz="3600" smtClean="0"/>
              <a:t>Φιλτράρισμα πακέτων (</a:t>
            </a:r>
            <a:r>
              <a:rPr lang="en-US" sz="3600" smtClean="0"/>
              <a:t>Stateful</a:t>
            </a:r>
            <a:r>
              <a:rPr lang="el-GR" sz="3600" smtClean="0"/>
              <a:t>)</a:t>
            </a:r>
            <a:endParaRPr lang="en-US" sz="3600" smtClean="0"/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12863"/>
            <a:ext cx="7512050" cy="4592637"/>
          </a:xfrm>
        </p:spPr>
        <p:txBody>
          <a:bodyPr/>
          <a:lstStyle/>
          <a:p>
            <a:pPr>
              <a:buFont typeface="Times New Roman" pitchFamily="16" charset="0"/>
              <a:buNone/>
            </a:pPr>
            <a:r>
              <a:rPr lang="el-GR" sz="2400" smtClean="0"/>
              <a:t>Φιλτράρισμα πακέτων (</a:t>
            </a:r>
            <a:r>
              <a:rPr lang="en-US" sz="2400" smtClean="0"/>
              <a:t>stateless): </a:t>
            </a:r>
          </a:p>
          <a:p>
            <a:pPr lvl="1">
              <a:buFont typeface="Times New Roman" pitchFamily="16" charset="0"/>
              <a:buNone/>
            </a:pPr>
            <a:r>
              <a:rPr lang="el-GR" sz="2000" smtClean="0"/>
              <a:t>Δέχεται πακέτα τα οποία </a:t>
            </a:r>
            <a:r>
              <a:rPr lang="en-US" sz="2000" smtClean="0"/>
              <a:t>“</a:t>
            </a:r>
            <a:r>
              <a:rPr lang="el-GR" sz="2000" smtClean="0"/>
              <a:t>δεν έχουν λογική</a:t>
            </a:r>
            <a:r>
              <a:rPr lang="en-US" sz="2000" smtClean="0"/>
              <a:t>” </a:t>
            </a:r>
            <a:r>
              <a:rPr lang="el-GR" sz="2000" smtClean="0"/>
              <a:t>π.χ.,</a:t>
            </a:r>
            <a:r>
              <a:rPr lang="en-US" sz="2000" smtClean="0"/>
              <a:t> </a:t>
            </a:r>
            <a:r>
              <a:rPr lang="el-GR" sz="2000" smtClean="0"/>
              <a:t>θύρα παραλήπτη </a:t>
            </a:r>
            <a:r>
              <a:rPr lang="en-US" sz="2000" smtClean="0"/>
              <a:t>= 80, ACK bit set, </a:t>
            </a:r>
            <a:r>
              <a:rPr lang="el-GR" sz="2000" smtClean="0"/>
              <a:t>αν και δεν έχει δημιουργηθεί καμία σύνδεση </a:t>
            </a:r>
            <a:r>
              <a:rPr lang="en-US" sz="2000" smtClean="0"/>
              <a:t>TCP:</a:t>
            </a:r>
          </a:p>
        </p:txBody>
      </p:sp>
      <p:graphicFrame>
        <p:nvGraphicFramePr>
          <p:cNvPr id="448794" name="Group 282"/>
          <p:cNvGraphicFramePr>
            <a:graphicFrameLocks noGrp="1"/>
          </p:cNvGraphicFramePr>
          <p:nvPr/>
        </p:nvGraphicFramePr>
        <p:xfrm>
          <a:off x="1314450" y="2786063"/>
          <a:ext cx="7643813" cy="1267288"/>
        </p:xfrm>
        <a:graphic>
          <a:graphicData uri="http://schemas.openxmlformats.org/drawingml/2006/table">
            <a:tbl>
              <a:tblPr/>
              <a:tblGrid>
                <a:gridCol w="1114425"/>
                <a:gridCol w="1117600"/>
                <a:gridCol w="1096963"/>
                <a:gridCol w="1223962"/>
                <a:gridCol w="1152525"/>
                <a:gridCol w="1152525"/>
                <a:gridCol w="785813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Ενεργεία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Διεύθυνση αποστολέα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Διεύθυνση παραλήπτη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πρωτόκολλο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Θύρα αποστολέα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Θύρα παραλήπτη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bit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TCP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80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&gt; 1023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ACK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86" name="Rectangle 283"/>
          <p:cNvSpPr>
            <a:spLocks noChangeArrowheads="1"/>
          </p:cNvSpPr>
          <p:nvPr/>
        </p:nvSpPr>
        <p:spPr bwMode="auto">
          <a:xfrm>
            <a:off x="641350" y="4329113"/>
            <a:ext cx="82629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0" charset="2"/>
              <a:buChar char="r"/>
            </a:pPr>
            <a:r>
              <a:rPr lang="el-GR" i="1">
                <a:solidFill>
                  <a:srgbClr val="FF0000"/>
                </a:solidFill>
                <a:latin typeface="Comic Sans MS" pitchFamily="64" charset="0"/>
              </a:rPr>
              <a:t>Φιλτράρισμα μακέτων (</a:t>
            </a:r>
            <a:r>
              <a:rPr lang="en-US" i="1">
                <a:solidFill>
                  <a:srgbClr val="FF0000"/>
                </a:solidFill>
                <a:latin typeface="Comic Sans MS" pitchFamily="64" charset="0"/>
              </a:rPr>
              <a:t>stateful</a:t>
            </a:r>
            <a:r>
              <a:rPr lang="el-GR" i="1">
                <a:solidFill>
                  <a:srgbClr val="FF0000"/>
                </a:solidFill>
                <a:latin typeface="Comic Sans MS" pitchFamily="64" charset="0"/>
              </a:rPr>
              <a:t>):</a:t>
            </a:r>
            <a:r>
              <a:rPr lang="en-US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ακολουθούν τη κατάσταση κάθε σύνδεσης 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TCP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0" charset="2"/>
              <a:buChar char="m"/>
            </a:pP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Παρακολούθηση διαδικασίας έναρξης σύνδεσης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 (SYN)</a:t>
            </a: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 και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τερματισμού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 (FIN): </a:t>
            </a: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επιτρέπει να προσδιορίσουμε πότε τα εισερχόμενα/εξερχόμενα πακέτα 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“</a:t>
            </a:r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έχουν λογική</a:t>
            </a:r>
            <a:r>
              <a:rPr lang="en-US" sz="2000">
                <a:solidFill>
                  <a:schemeClr val="tx1"/>
                </a:solidFill>
                <a:latin typeface="Comic Sans MS" pitchFamily="6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129" name="Group 73"/>
          <p:cNvGraphicFramePr>
            <a:graphicFrameLocks noGrp="1"/>
          </p:cNvGraphicFramePr>
          <p:nvPr>
            <p:ph type="tbl" idx="1"/>
          </p:nvPr>
        </p:nvGraphicFramePr>
        <p:xfrm>
          <a:off x="531813" y="2543175"/>
          <a:ext cx="8380412" cy="3735645"/>
        </p:xfrm>
        <a:graphic>
          <a:graphicData uri="http://schemas.openxmlformats.org/drawingml/2006/table">
            <a:tbl>
              <a:tblPr/>
              <a:tblGrid>
                <a:gridCol w="944562"/>
                <a:gridCol w="1079500"/>
                <a:gridCol w="1152525"/>
                <a:gridCol w="1223963"/>
                <a:gridCol w="1079500"/>
                <a:gridCol w="1081087"/>
                <a:gridCol w="792163"/>
                <a:gridCol w="1027112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Ενεργεία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Διεύθυνση αποστολέα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Διεύθυνση παραλήπτη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πρωτόκολλο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Θύρα αποστολέα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Θύρα παραλήπτη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bit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Έλεγχος σύνδεσης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allow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TCP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&gt; 1023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80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TCP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80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&gt; 1023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ACK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allow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UDP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&gt; 1023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53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---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UDP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53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&gt; 1023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----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deny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4" charset="0"/>
                          <a:ea typeface="DejaVu Sans" charset="0"/>
                          <a:cs typeface="DejaVu Sans" charset="0"/>
                        </a:rPr>
                        <a:t>all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0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4" charset="0"/>
                        <a:ea typeface="DejaVu Sans" charset="0"/>
                        <a:cs typeface="DejaVu Sans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47" name="Text Box 67"/>
          <p:cNvSpPr txBox="1">
            <a:spLocks noChangeArrowheads="1"/>
          </p:cNvSpPr>
          <p:nvPr/>
        </p:nvSpPr>
        <p:spPr bwMode="auto">
          <a:xfrm>
            <a:off x="1082675" y="1344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4" charset="0"/>
            </a:endParaRPr>
          </a:p>
        </p:txBody>
      </p:sp>
      <p:sp>
        <p:nvSpPr>
          <p:cNvPr id="97348" name="Text Box 68"/>
          <p:cNvSpPr txBox="1">
            <a:spLocks noChangeArrowheads="1"/>
          </p:cNvSpPr>
          <p:nvPr/>
        </p:nvSpPr>
        <p:spPr bwMode="auto">
          <a:xfrm>
            <a:off x="1573213" y="59880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Comic Sans MS" pitchFamily="64" charset="0"/>
            </a:endParaRPr>
          </a:p>
        </p:txBody>
      </p:sp>
      <p:sp>
        <p:nvSpPr>
          <p:cNvPr id="97349" name="Rectangle 70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  <a:noFill/>
        </p:spPr>
        <p:txBody>
          <a:bodyPr/>
          <a:lstStyle/>
          <a:p>
            <a:r>
              <a:rPr lang="el-GR" smtClean="0"/>
              <a:t>Φιλτράρισμα πακέτων (</a:t>
            </a:r>
            <a:r>
              <a:rPr lang="en-US" smtClean="0"/>
              <a:t>Stateful</a:t>
            </a:r>
            <a:r>
              <a:rPr lang="el-GR" smtClean="0"/>
              <a:t>)</a:t>
            </a:r>
            <a:endParaRPr lang="en-US" smtClean="0"/>
          </a:p>
        </p:txBody>
      </p:sp>
      <p:sp>
        <p:nvSpPr>
          <p:cNvPr id="97350" name="Rectangle 71"/>
          <p:cNvSpPr>
            <a:spLocks noChangeArrowheads="1"/>
          </p:cNvSpPr>
          <p:nvPr/>
        </p:nvSpPr>
        <p:spPr bwMode="auto">
          <a:xfrm>
            <a:off x="488950" y="1412875"/>
            <a:ext cx="751205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0" charset="2"/>
              <a:buChar char="r"/>
            </a:pP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Αναβαθμισμένη </a:t>
            </a:r>
            <a:r>
              <a:rPr lang="en-US">
                <a:solidFill>
                  <a:schemeClr val="tx1"/>
                </a:solidFill>
                <a:latin typeface="Comic Sans MS" pitchFamily="64" charset="0"/>
              </a:rPr>
              <a:t>ACL </a:t>
            </a:r>
            <a:r>
              <a:rPr lang="el-GR">
                <a:solidFill>
                  <a:schemeClr val="tx1"/>
                </a:solidFill>
                <a:latin typeface="Comic Sans MS" pitchFamily="64" charset="0"/>
              </a:rPr>
              <a:t>που επιτρέπει τον έλεγχο της κατάστασης μιας σύνδεσης πριν την αποδοχή ενός πακέτου</a:t>
            </a:r>
            <a:endParaRPr lang="en-US">
              <a:solidFill>
                <a:schemeClr val="tx1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smtClean="0"/>
              <a:t>Πύλες εφαρμογής</a:t>
            </a:r>
            <a:endParaRPr lang="en-US" sz="2800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341438"/>
            <a:ext cx="4138612" cy="2363787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smtClean="0"/>
              <a:t>Φιλτράρει πακέτα σε δεδομένα της εφαρμογής και σε</a:t>
            </a:r>
            <a:r>
              <a:rPr lang="en-US" sz="2200" smtClean="0"/>
              <a:t> IP/TCP/UDP </a:t>
            </a:r>
            <a:r>
              <a:rPr lang="el-GR" sz="2200" smtClean="0"/>
              <a:t>πεδία</a:t>
            </a:r>
            <a:r>
              <a:rPr lang="en-US" sz="2200" smtClean="0"/>
              <a:t>.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u="sng" smtClean="0">
                <a:solidFill>
                  <a:srgbClr val="FF0000"/>
                </a:solidFill>
              </a:rPr>
              <a:t>Παράδειγμα:</a:t>
            </a:r>
            <a:r>
              <a:rPr lang="en-US" sz="2200" smtClean="0"/>
              <a:t> </a:t>
            </a:r>
            <a:r>
              <a:rPr lang="el-GR" sz="2200" smtClean="0"/>
              <a:t>δυνατότητα για επιλογή των χρηστών που θα επιτρέπονται να πραγματοποιούν συνδέσεις </a:t>
            </a:r>
            <a:r>
              <a:rPr lang="en-US" sz="2200" smtClean="0"/>
              <a:t>telnet.</a:t>
            </a:r>
          </a:p>
        </p:txBody>
      </p:sp>
      <p:sp>
        <p:nvSpPr>
          <p:cNvPr id="98308" name="Freeform 3"/>
          <p:cNvSpPr>
            <a:spLocks noChangeArrowheads="1"/>
          </p:cNvSpPr>
          <p:nvPr/>
        </p:nvSpPr>
        <p:spPr bwMode="auto">
          <a:xfrm>
            <a:off x="4829175" y="1511300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83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1658938"/>
            <a:ext cx="415925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8310" name="Line 5"/>
          <p:cNvSpPr>
            <a:spLocks noChangeShapeType="1"/>
          </p:cNvSpPr>
          <p:nvPr/>
        </p:nvSpPr>
        <p:spPr bwMode="auto">
          <a:xfrm flipV="1">
            <a:off x="5349875" y="1903413"/>
            <a:ext cx="73025" cy="1111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983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2254250"/>
            <a:ext cx="415925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8312" name="Line 7"/>
          <p:cNvSpPr>
            <a:spLocks noChangeShapeType="1"/>
          </p:cNvSpPr>
          <p:nvPr/>
        </p:nvSpPr>
        <p:spPr bwMode="auto">
          <a:xfrm flipV="1">
            <a:off x="5349875" y="2503488"/>
            <a:ext cx="73025" cy="476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13" name="Line 8"/>
          <p:cNvSpPr>
            <a:spLocks noChangeShapeType="1"/>
          </p:cNvSpPr>
          <p:nvPr/>
        </p:nvSpPr>
        <p:spPr bwMode="auto">
          <a:xfrm>
            <a:off x="5416550" y="1903413"/>
            <a:ext cx="1588" cy="6000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983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838" y="2668588"/>
            <a:ext cx="417512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831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475" y="2657475"/>
            <a:ext cx="415925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8316" name="Line 11"/>
          <p:cNvSpPr>
            <a:spLocks noChangeShapeType="1"/>
          </p:cNvSpPr>
          <p:nvPr/>
        </p:nvSpPr>
        <p:spPr bwMode="auto">
          <a:xfrm flipV="1">
            <a:off x="6065838" y="2613025"/>
            <a:ext cx="1587" cy="635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17" name="Line 12"/>
          <p:cNvSpPr>
            <a:spLocks noChangeShapeType="1"/>
          </p:cNvSpPr>
          <p:nvPr/>
        </p:nvSpPr>
        <p:spPr bwMode="auto">
          <a:xfrm flipV="1">
            <a:off x="5441950" y="2601913"/>
            <a:ext cx="1588" cy="666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18" name="Line 13"/>
          <p:cNvSpPr>
            <a:spLocks noChangeShapeType="1"/>
          </p:cNvSpPr>
          <p:nvPr/>
        </p:nvSpPr>
        <p:spPr bwMode="auto">
          <a:xfrm flipH="1">
            <a:off x="5441950" y="2609850"/>
            <a:ext cx="630238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19" name="Line 14"/>
          <p:cNvSpPr>
            <a:spLocks noChangeShapeType="1"/>
          </p:cNvSpPr>
          <p:nvPr/>
        </p:nvSpPr>
        <p:spPr bwMode="auto">
          <a:xfrm flipV="1">
            <a:off x="5422900" y="2233613"/>
            <a:ext cx="93663" cy="63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20" name="Line 15"/>
          <p:cNvSpPr>
            <a:spLocks noChangeShapeType="1"/>
          </p:cNvSpPr>
          <p:nvPr/>
        </p:nvSpPr>
        <p:spPr bwMode="auto">
          <a:xfrm>
            <a:off x="5897563" y="2363788"/>
            <a:ext cx="430212" cy="3032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21" name="Line 16"/>
          <p:cNvSpPr>
            <a:spLocks noChangeShapeType="1"/>
          </p:cNvSpPr>
          <p:nvPr/>
        </p:nvSpPr>
        <p:spPr bwMode="auto">
          <a:xfrm flipH="1">
            <a:off x="6818313" y="2278063"/>
            <a:ext cx="282575" cy="3921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22" name="Line 17"/>
          <p:cNvSpPr>
            <a:spLocks noChangeShapeType="1"/>
          </p:cNvSpPr>
          <p:nvPr/>
        </p:nvSpPr>
        <p:spPr bwMode="auto">
          <a:xfrm>
            <a:off x="6602413" y="2768600"/>
            <a:ext cx="1587" cy="228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98323" name="Group 18"/>
          <p:cNvGrpSpPr>
            <a:grpSpLocks/>
          </p:cNvGrpSpPr>
          <p:nvPr/>
        </p:nvGrpSpPr>
        <p:grpSpPr bwMode="auto">
          <a:xfrm>
            <a:off x="6456363" y="1492250"/>
            <a:ext cx="301625" cy="569913"/>
            <a:chOff x="4067" y="940"/>
            <a:chExt cx="190" cy="359"/>
          </a:xfrm>
        </p:grpSpPr>
        <p:sp>
          <p:nvSpPr>
            <p:cNvPr id="98406" name="AutoShape 19"/>
            <p:cNvSpPr>
              <a:spLocks noChangeArrowheads="1"/>
            </p:cNvSpPr>
            <p:nvPr/>
          </p:nvSpPr>
          <p:spPr bwMode="auto">
            <a:xfrm>
              <a:off x="4067" y="1217"/>
              <a:ext cx="191" cy="83"/>
            </a:xfrm>
            <a:prstGeom prst="parallelogram">
              <a:avLst>
                <a:gd name="adj" fmla="val 88650"/>
              </a:avLst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407" name="Rectangle 20"/>
            <p:cNvSpPr>
              <a:spLocks noChangeArrowheads="1"/>
            </p:cNvSpPr>
            <p:nvPr/>
          </p:nvSpPr>
          <p:spPr bwMode="auto">
            <a:xfrm>
              <a:off x="4164" y="942"/>
              <a:ext cx="88" cy="276"/>
            </a:xfrm>
            <a:prstGeom prst="rect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408" name="Rectangle 21"/>
            <p:cNvSpPr>
              <a:spLocks noChangeArrowheads="1"/>
            </p:cNvSpPr>
            <p:nvPr/>
          </p:nvSpPr>
          <p:spPr bwMode="auto">
            <a:xfrm>
              <a:off x="4068" y="1021"/>
              <a:ext cx="121" cy="277"/>
            </a:xfrm>
            <a:prstGeom prst="rect">
              <a:avLst/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409" name="AutoShape 22"/>
            <p:cNvSpPr>
              <a:spLocks noChangeArrowheads="1"/>
            </p:cNvSpPr>
            <p:nvPr/>
          </p:nvSpPr>
          <p:spPr bwMode="auto">
            <a:xfrm>
              <a:off x="4067" y="940"/>
              <a:ext cx="191" cy="83"/>
            </a:xfrm>
            <a:prstGeom prst="parallelogram">
              <a:avLst>
                <a:gd name="adj" fmla="val 88650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410" name="Line 23"/>
            <p:cNvSpPr>
              <a:spLocks noChangeShapeType="1"/>
            </p:cNvSpPr>
            <p:nvPr/>
          </p:nvSpPr>
          <p:spPr bwMode="auto">
            <a:xfrm>
              <a:off x="4258" y="946"/>
              <a:ext cx="1" cy="27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411" name="Line 24"/>
            <p:cNvSpPr>
              <a:spLocks noChangeShapeType="1"/>
            </p:cNvSpPr>
            <p:nvPr/>
          </p:nvSpPr>
          <p:spPr bwMode="auto">
            <a:xfrm flipH="1">
              <a:off x="4188" y="1217"/>
              <a:ext cx="71" cy="8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412" name="Rectangle 25"/>
            <p:cNvSpPr>
              <a:spLocks noChangeArrowheads="1"/>
            </p:cNvSpPr>
            <p:nvPr/>
          </p:nvSpPr>
          <p:spPr bwMode="auto">
            <a:xfrm>
              <a:off x="4083" y="1057"/>
              <a:ext cx="80" cy="159"/>
            </a:xfrm>
            <a:prstGeom prst="rect">
              <a:avLst/>
            </a:prstGeom>
            <a:solidFill>
              <a:srgbClr val="3333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413" name="Rectangle 26"/>
            <p:cNvSpPr>
              <a:spLocks noChangeArrowheads="1"/>
            </p:cNvSpPr>
            <p:nvPr/>
          </p:nvSpPr>
          <p:spPr bwMode="auto">
            <a:xfrm>
              <a:off x="4095" y="1105"/>
              <a:ext cx="61" cy="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8324" name="Group 27"/>
          <p:cNvGrpSpPr>
            <a:grpSpLocks/>
          </p:cNvGrpSpPr>
          <p:nvPr/>
        </p:nvGrpSpPr>
        <p:grpSpPr bwMode="auto">
          <a:xfrm>
            <a:off x="7386638" y="2627313"/>
            <a:ext cx="206375" cy="407987"/>
            <a:chOff x="4653" y="1655"/>
            <a:chExt cx="130" cy="257"/>
          </a:xfrm>
        </p:grpSpPr>
        <p:sp>
          <p:nvSpPr>
            <p:cNvPr id="98398" name="AutoShape 28"/>
            <p:cNvSpPr>
              <a:spLocks noChangeArrowheads="1"/>
            </p:cNvSpPr>
            <p:nvPr/>
          </p:nvSpPr>
          <p:spPr bwMode="auto">
            <a:xfrm>
              <a:off x="4653" y="1853"/>
              <a:ext cx="131" cy="60"/>
            </a:xfrm>
            <a:prstGeom prst="parallelogram">
              <a:avLst>
                <a:gd name="adj" fmla="val 84109"/>
              </a:avLst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99" name="Rectangle 29"/>
            <p:cNvSpPr>
              <a:spLocks noChangeArrowheads="1"/>
            </p:cNvSpPr>
            <p:nvPr/>
          </p:nvSpPr>
          <p:spPr bwMode="auto">
            <a:xfrm>
              <a:off x="4719" y="1657"/>
              <a:ext cx="60" cy="198"/>
            </a:xfrm>
            <a:prstGeom prst="rect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400" name="Rectangle 30"/>
            <p:cNvSpPr>
              <a:spLocks noChangeArrowheads="1"/>
            </p:cNvSpPr>
            <p:nvPr/>
          </p:nvSpPr>
          <p:spPr bwMode="auto">
            <a:xfrm>
              <a:off x="4654" y="1713"/>
              <a:ext cx="83" cy="198"/>
            </a:xfrm>
            <a:prstGeom prst="rect">
              <a:avLst/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401" name="AutoShape 31"/>
            <p:cNvSpPr>
              <a:spLocks noChangeArrowheads="1"/>
            </p:cNvSpPr>
            <p:nvPr/>
          </p:nvSpPr>
          <p:spPr bwMode="auto">
            <a:xfrm>
              <a:off x="4653" y="1655"/>
              <a:ext cx="131" cy="60"/>
            </a:xfrm>
            <a:prstGeom prst="parallelogram">
              <a:avLst>
                <a:gd name="adj" fmla="val 84109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402" name="Line 32"/>
            <p:cNvSpPr>
              <a:spLocks noChangeShapeType="1"/>
            </p:cNvSpPr>
            <p:nvPr/>
          </p:nvSpPr>
          <p:spPr bwMode="auto">
            <a:xfrm>
              <a:off x="4784" y="1659"/>
              <a:ext cx="1" cy="19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403" name="Line 33"/>
            <p:cNvSpPr>
              <a:spLocks noChangeShapeType="1"/>
            </p:cNvSpPr>
            <p:nvPr/>
          </p:nvSpPr>
          <p:spPr bwMode="auto">
            <a:xfrm flipH="1">
              <a:off x="4736" y="1853"/>
              <a:ext cx="49" cy="5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404" name="Rectangle 34"/>
            <p:cNvSpPr>
              <a:spLocks noChangeArrowheads="1"/>
            </p:cNvSpPr>
            <p:nvPr/>
          </p:nvSpPr>
          <p:spPr bwMode="auto">
            <a:xfrm>
              <a:off x="4664" y="1739"/>
              <a:ext cx="55" cy="114"/>
            </a:xfrm>
            <a:prstGeom prst="rect">
              <a:avLst/>
            </a:prstGeom>
            <a:solidFill>
              <a:srgbClr val="3333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405" name="Rectangle 35"/>
            <p:cNvSpPr>
              <a:spLocks noChangeArrowheads="1"/>
            </p:cNvSpPr>
            <p:nvPr/>
          </p:nvSpPr>
          <p:spPr bwMode="auto">
            <a:xfrm>
              <a:off x="4672" y="1773"/>
              <a:ext cx="4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8325" name="Line 36"/>
          <p:cNvSpPr>
            <a:spLocks noChangeShapeType="1"/>
          </p:cNvSpPr>
          <p:nvPr/>
        </p:nvSpPr>
        <p:spPr bwMode="auto">
          <a:xfrm flipV="1">
            <a:off x="6832600" y="1982788"/>
            <a:ext cx="1588" cy="228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26" name="Line 37"/>
          <p:cNvSpPr>
            <a:spLocks noChangeShapeType="1"/>
          </p:cNvSpPr>
          <p:nvPr/>
        </p:nvSpPr>
        <p:spPr bwMode="auto">
          <a:xfrm flipV="1">
            <a:off x="6677025" y="2020888"/>
            <a:ext cx="160338" cy="95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27" name="Line 38"/>
          <p:cNvSpPr>
            <a:spLocks noChangeShapeType="1"/>
          </p:cNvSpPr>
          <p:nvPr/>
        </p:nvSpPr>
        <p:spPr bwMode="auto">
          <a:xfrm>
            <a:off x="6845300" y="2155825"/>
            <a:ext cx="889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28" name="Line 39"/>
          <p:cNvSpPr>
            <a:spLocks noChangeShapeType="1"/>
          </p:cNvSpPr>
          <p:nvPr/>
        </p:nvSpPr>
        <p:spPr bwMode="auto">
          <a:xfrm flipH="1">
            <a:off x="7204075" y="1690688"/>
            <a:ext cx="269875" cy="36036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98329" name="Group 40"/>
          <p:cNvGrpSpPr>
            <a:grpSpLocks/>
          </p:cNvGrpSpPr>
          <p:nvPr/>
        </p:nvGrpSpPr>
        <p:grpSpPr bwMode="auto">
          <a:xfrm>
            <a:off x="7262813" y="1454150"/>
            <a:ext cx="500062" cy="231775"/>
            <a:chOff x="4575" y="916"/>
            <a:chExt cx="315" cy="146"/>
          </a:xfrm>
        </p:grpSpPr>
        <p:sp>
          <p:nvSpPr>
            <p:cNvPr id="98385" name="Oval 41"/>
            <p:cNvSpPr>
              <a:spLocks noChangeArrowheads="1"/>
            </p:cNvSpPr>
            <p:nvPr/>
          </p:nvSpPr>
          <p:spPr bwMode="auto">
            <a:xfrm>
              <a:off x="4577" y="981"/>
              <a:ext cx="313" cy="81"/>
            </a:xfrm>
            <a:prstGeom prst="ellipse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86" name="Line 42"/>
            <p:cNvSpPr>
              <a:spLocks noChangeShapeType="1"/>
            </p:cNvSpPr>
            <p:nvPr/>
          </p:nvSpPr>
          <p:spPr bwMode="auto">
            <a:xfrm>
              <a:off x="4577" y="975"/>
              <a:ext cx="1" cy="5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387" name="Line 43"/>
            <p:cNvSpPr>
              <a:spLocks noChangeShapeType="1"/>
            </p:cNvSpPr>
            <p:nvPr/>
          </p:nvSpPr>
          <p:spPr bwMode="auto">
            <a:xfrm>
              <a:off x="4891" y="975"/>
              <a:ext cx="1" cy="5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388" name="Rectangle 44"/>
            <p:cNvSpPr>
              <a:spLocks noChangeArrowheads="1"/>
            </p:cNvSpPr>
            <p:nvPr/>
          </p:nvSpPr>
          <p:spPr bwMode="auto">
            <a:xfrm>
              <a:off x="4577" y="975"/>
              <a:ext cx="311" cy="50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89" name="Oval 45"/>
            <p:cNvSpPr>
              <a:spLocks noChangeArrowheads="1"/>
            </p:cNvSpPr>
            <p:nvPr/>
          </p:nvSpPr>
          <p:spPr bwMode="auto">
            <a:xfrm>
              <a:off x="4575" y="916"/>
              <a:ext cx="313" cy="95"/>
            </a:xfrm>
            <a:prstGeom prst="ellipse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8390" name="Group 46"/>
            <p:cNvGrpSpPr>
              <a:grpSpLocks/>
            </p:cNvGrpSpPr>
            <p:nvPr/>
          </p:nvGrpSpPr>
          <p:grpSpPr bwMode="auto">
            <a:xfrm>
              <a:off x="4650" y="937"/>
              <a:ext cx="154" cy="55"/>
              <a:chOff x="4650" y="937"/>
              <a:chExt cx="154" cy="55"/>
            </a:xfrm>
          </p:grpSpPr>
          <p:sp>
            <p:nvSpPr>
              <p:cNvPr id="98395" name="Line 47"/>
              <p:cNvSpPr>
                <a:spLocks noChangeShapeType="1"/>
              </p:cNvSpPr>
              <p:nvPr/>
            </p:nvSpPr>
            <p:spPr bwMode="auto">
              <a:xfrm flipV="1">
                <a:off x="4650" y="936"/>
                <a:ext cx="55" cy="3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96" name="Line 48"/>
              <p:cNvSpPr>
                <a:spLocks noChangeShapeType="1"/>
              </p:cNvSpPr>
              <p:nvPr/>
            </p:nvSpPr>
            <p:spPr bwMode="auto">
              <a:xfrm>
                <a:off x="4757" y="992"/>
                <a:ext cx="49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97" name="Line 49"/>
              <p:cNvSpPr>
                <a:spLocks noChangeShapeType="1"/>
              </p:cNvSpPr>
              <p:nvPr/>
            </p:nvSpPr>
            <p:spPr bwMode="auto">
              <a:xfrm>
                <a:off x="4701" y="938"/>
                <a:ext cx="58" cy="5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8391" name="Group 50"/>
            <p:cNvGrpSpPr>
              <a:grpSpLocks/>
            </p:cNvGrpSpPr>
            <p:nvPr/>
          </p:nvGrpSpPr>
          <p:grpSpPr bwMode="auto">
            <a:xfrm>
              <a:off x="4650" y="936"/>
              <a:ext cx="154" cy="55"/>
              <a:chOff x="4650" y="936"/>
              <a:chExt cx="154" cy="55"/>
            </a:xfrm>
          </p:grpSpPr>
          <p:sp>
            <p:nvSpPr>
              <p:cNvPr id="98392" name="Line 51"/>
              <p:cNvSpPr>
                <a:spLocks noChangeShapeType="1"/>
              </p:cNvSpPr>
              <p:nvPr/>
            </p:nvSpPr>
            <p:spPr bwMode="auto">
              <a:xfrm>
                <a:off x="4650" y="991"/>
                <a:ext cx="55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93" name="Line 52"/>
              <p:cNvSpPr>
                <a:spLocks noChangeShapeType="1"/>
              </p:cNvSpPr>
              <p:nvPr/>
            </p:nvSpPr>
            <p:spPr bwMode="auto">
              <a:xfrm>
                <a:off x="4757" y="936"/>
                <a:ext cx="49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94" name="Line 53"/>
              <p:cNvSpPr>
                <a:spLocks noChangeShapeType="1"/>
              </p:cNvSpPr>
              <p:nvPr/>
            </p:nvSpPr>
            <p:spPr bwMode="auto">
              <a:xfrm flipV="1">
                <a:off x="4701" y="935"/>
                <a:ext cx="58" cy="56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98330" name="Group 54"/>
          <p:cNvGrpSpPr>
            <a:grpSpLocks/>
          </p:cNvGrpSpPr>
          <p:nvPr/>
        </p:nvGrpSpPr>
        <p:grpSpPr bwMode="auto">
          <a:xfrm>
            <a:off x="6929438" y="2038350"/>
            <a:ext cx="500062" cy="233363"/>
            <a:chOff x="4365" y="1284"/>
            <a:chExt cx="315" cy="147"/>
          </a:xfrm>
        </p:grpSpPr>
        <p:sp>
          <p:nvSpPr>
            <p:cNvPr id="98372" name="Oval 55"/>
            <p:cNvSpPr>
              <a:spLocks noChangeArrowheads="1"/>
            </p:cNvSpPr>
            <p:nvPr/>
          </p:nvSpPr>
          <p:spPr bwMode="auto">
            <a:xfrm>
              <a:off x="4367" y="1350"/>
              <a:ext cx="313" cy="82"/>
            </a:xfrm>
            <a:prstGeom prst="ellipse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73" name="Line 56"/>
            <p:cNvSpPr>
              <a:spLocks noChangeShapeType="1"/>
            </p:cNvSpPr>
            <p:nvPr/>
          </p:nvSpPr>
          <p:spPr bwMode="auto">
            <a:xfrm>
              <a:off x="4367" y="1343"/>
              <a:ext cx="1" cy="5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374" name="Line 57"/>
            <p:cNvSpPr>
              <a:spLocks noChangeShapeType="1"/>
            </p:cNvSpPr>
            <p:nvPr/>
          </p:nvSpPr>
          <p:spPr bwMode="auto">
            <a:xfrm>
              <a:off x="4681" y="1343"/>
              <a:ext cx="1" cy="5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375" name="Rectangle 58"/>
            <p:cNvSpPr>
              <a:spLocks noChangeArrowheads="1"/>
            </p:cNvSpPr>
            <p:nvPr/>
          </p:nvSpPr>
          <p:spPr bwMode="auto">
            <a:xfrm>
              <a:off x="4367" y="1343"/>
              <a:ext cx="311" cy="50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76" name="Oval 59"/>
            <p:cNvSpPr>
              <a:spLocks noChangeArrowheads="1"/>
            </p:cNvSpPr>
            <p:nvPr/>
          </p:nvSpPr>
          <p:spPr bwMode="auto">
            <a:xfrm>
              <a:off x="4365" y="1284"/>
              <a:ext cx="313" cy="95"/>
            </a:xfrm>
            <a:prstGeom prst="ellipse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8377" name="Group 60"/>
            <p:cNvGrpSpPr>
              <a:grpSpLocks/>
            </p:cNvGrpSpPr>
            <p:nvPr/>
          </p:nvGrpSpPr>
          <p:grpSpPr bwMode="auto">
            <a:xfrm>
              <a:off x="4440" y="1305"/>
              <a:ext cx="154" cy="55"/>
              <a:chOff x="4440" y="1305"/>
              <a:chExt cx="154" cy="55"/>
            </a:xfrm>
          </p:grpSpPr>
          <p:sp>
            <p:nvSpPr>
              <p:cNvPr id="98382" name="Line 61"/>
              <p:cNvSpPr>
                <a:spLocks noChangeShapeType="1"/>
              </p:cNvSpPr>
              <p:nvPr/>
            </p:nvSpPr>
            <p:spPr bwMode="auto">
              <a:xfrm flipV="1">
                <a:off x="4440" y="1304"/>
                <a:ext cx="55" cy="3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83" name="Line 62"/>
              <p:cNvSpPr>
                <a:spLocks noChangeShapeType="1"/>
              </p:cNvSpPr>
              <p:nvPr/>
            </p:nvSpPr>
            <p:spPr bwMode="auto">
              <a:xfrm>
                <a:off x="4547" y="1361"/>
                <a:ext cx="49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84" name="Line 63"/>
              <p:cNvSpPr>
                <a:spLocks noChangeShapeType="1"/>
              </p:cNvSpPr>
              <p:nvPr/>
            </p:nvSpPr>
            <p:spPr bwMode="auto">
              <a:xfrm>
                <a:off x="4491" y="1306"/>
                <a:ext cx="58" cy="55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8378" name="Group 64"/>
            <p:cNvGrpSpPr>
              <a:grpSpLocks/>
            </p:cNvGrpSpPr>
            <p:nvPr/>
          </p:nvGrpSpPr>
          <p:grpSpPr bwMode="auto">
            <a:xfrm>
              <a:off x="4440" y="1304"/>
              <a:ext cx="154" cy="55"/>
              <a:chOff x="4440" y="1304"/>
              <a:chExt cx="154" cy="55"/>
            </a:xfrm>
          </p:grpSpPr>
          <p:sp>
            <p:nvSpPr>
              <p:cNvPr id="98379" name="Line 65"/>
              <p:cNvSpPr>
                <a:spLocks noChangeShapeType="1"/>
              </p:cNvSpPr>
              <p:nvPr/>
            </p:nvSpPr>
            <p:spPr bwMode="auto">
              <a:xfrm>
                <a:off x="4440" y="1359"/>
                <a:ext cx="55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80" name="Line 66"/>
              <p:cNvSpPr>
                <a:spLocks noChangeShapeType="1"/>
              </p:cNvSpPr>
              <p:nvPr/>
            </p:nvSpPr>
            <p:spPr bwMode="auto">
              <a:xfrm>
                <a:off x="4547" y="1304"/>
                <a:ext cx="49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81" name="Line 67"/>
              <p:cNvSpPr>
                <a:spLocks noChangeShapeType="1"/>
              </p:cNvSpPr>
              <p:nvPr/>
            </p:nvSpPr>
            <p:spPr bwMode="auto">
              <a:xfrm flipV="1">
                <a:off x="4491" y="1303"/>
                <a:ext cx="58" cy="57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98331" name="Group 68"/>
          <p:cNvGrpSpPr>
            <a:grpSpLocks/>
          </p:cNvGrpSpPr>
          <p:nvPr/>
        </p:nvGrpSpPr>
        <p:grpSpPr bwMode="auto">
          <a:xfrm>
            <a:off x="6319838" y="2527300"/>
            <a:ext cx="498475" cy="231775"/>
            <a:chOff x="3981" y="1592"/>
            <a:chExt cx="314" cy="146"/>
          </a:xfrm>
        </p:grpSpPr>
        <p:sp>
          <p:nvSpPr>
            <p:cNvPr id="98359" name="Oval 69"/>
            <p:cNvSpPr>
              <a:spLocks noChangeArrowheads="1"/>
            </p:cNvSpPr>
            <p:nvPr/>
          </p:nvSpPr>
          <p:spPr bwMode="auto">
            <a:xfrm>
              <a:off x="3983" y="1657"/>
              <a:ext cx="312" cy="81"/>
            </a:xfrm>
            <a:prstGeom prst="ellipse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60" name="Line 70"/>
            <p:cNvSpPr>
              <a:spLocks noChangeShapeType="1"/>
            </p:cNvSpPr>
            <p:nvPr/>
          </p:nvSpPr>
          <p:spPr bwMode="auto">
            <a:xfrm>
              <a:off x="3983" y="1651"/>
              <a:ext cx="1" cy="5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361" name="Line 71"/>
            <p:cNvSpPr>
              <a:spLocks noChangeShapeType="1"/>
            </p:cNvSpPr>
            <p:nvPr/>
          </p:nvSpPr>
          <p:spPr bwMode="auto">
            <a:xfrm>
              <a:off x="4296" y="1651"/>
              <a:ext cx="1" cy="5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362" name="Rectangle 72"/>
            <p:cNvSpPr>
              <a:spLocks noChangeArrowheads="1"/>
            </p:cNvSpPr>
            <p:nvPr/>
          </p:nvSpPr>
          <p:spPr bwMode="auto">
            <a:xfrm>
              <a:off x="3983" y="1651"/>
              <a:ext cx="310" cy="50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63" name="Oval 73"/>
            <p:cNvSpPr>
              <a:spLocks noChangeArrowheads="1"/>
            </p:cNvSpPr>
            <p:nvPr/>
          </p:nvSpPr>
          <p:spPr bwMode="auto">
            <a:xfrm>
              <a:off x="3981" y="1592"/>
              <a:ext cx="312" cy="95"/>
            </a:xfrm>
            <a:prstGeom prst="ellipse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8364" name="Group 74"/>
            <p:cNvGrpSpPr>
              <a:grpSpLocks/>
            </p:cNvGrpSpPr>
            <p:nvPr/>
          </p:nvGrpSpPr>
          <p:grpSpPr bwMode="auto">
            <a:xfrm>
              <a:off x="4056" y="1613"/>
              <a:ext cx="154" cy="55"/>
              <a:chOff x="4056" y="1613"/>
              <a:chExt cx="154" cy="55"/>
            </a:xfrm>
          </p:grpSpPr>
          <p:sp>
            <p:nvSpPr>
              <p:cNvPr id="98369" name="Line 75"/>
              <p:cNvSpPr>
                <a:spLocks noChangeShapeType="1"/>
              </p:cNvSpPr>
              <p:nvPr/>
            </p:nvSpPr>
            <p:spPr bwMode="auto">
              <a:xfrm flipV="1">
                <a:off x="4056" y="1612"/>
                <a:ext cx="55" cy="3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70" name="Line 76"/>
              <p:cNvSpPr>
                <a:spLocks noChangeShapeType="1"/>
              </p:cNvSpPr>
              <p:nvPr/>
            </p:nvSpPr>
            <p:spPr bwMode="auto">
              <a:xfrm>
                <a:off x="4162" y="1668"/>
                <a:ext cx="49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71" name="Line 77"/>
              <p:cNvSpPr>
                <a:spLocks noChangeShapeType="1"/>
              </p:cNvSpPr>
              <p:nvPr/>
            </p:nvSpPr>
            <p:spPr bwMode="auto">
              <a:xfrm>
                <a:off x="4107" y="1614"/>
                <a:ext cx="57" cy="5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8365" name="Group 78"/>
            <p:cNvGrpSpPr>
              <a:grpSpLocks/>
            </p:cNvGrpSpPr>
            <p:nvPr/>
          </p:nvGrpSpPr>
          <p:grpSpPr bwMode="auto">
            <a:xfrm>
              <a:off x="4056" y="1612"/>
              <a:ext cx="154" cy="55"/>
              <a:chOff x="4056" y="1612"/>
              <a:chExt cx="154" cy="55"/>
            </a:xfrm>
          </p:grpSpPr>
          <p:sp>
            <p:nvSpPr>
              <p:cNvPr id="98366" name="Line 79"/>
              <p:cNvSpPr>
                <a:spLocks noChangeShapeType="1"/>
              </p:cNvSpPr>
              <p:nvPr/>
            </p:nvSpPr>
            <p:spPr bwMode="auto">
              <a:xfrm>
                <a:off x="4056" y="1667"/>
                <a:ext cx="55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67" name="Line 80"/>
              <p:cNvSpPr>
                <a:spLocks noChangeShapeType="1"/>
              </p:cNvSpPr>
              <p:nvPr/>
            </p:nvSpPr>
            <p:spPr bwMode="auto">
              <a:xfrm>
                <a:off x="4162" y="1612"/>
                <a:ext cx="49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68" name="Line 81"/>
              <p:cNvSpPr>
                <a:spLocks noChangeShapeType="1"/>
              </p:cNvSpPr>
              <p:nvPr/>
            </p:nvSpPr>
            <p:spPr bwMode="auto">
              <a:xfrm flipV="1">
                <a:off x="4107" y="1611"/>
                <a:ext cx="57" cy="56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98332" name="Group 82"/>
          <p:cNvGrpSpPr>
            <a:grpSpLocks/>
          </p:cNvGrpSpPr>
          <p:nvPr/>
        </p:nvGrpSpPr>
        <p:grpSpPr bwMode="auto">
          <a:xfrm>
            <a:off x="5516563" y="2151063"/>
            <a:ext cx="500062" cy="231775"/>
            <a:chOff x="3475" y="1355"/>
            <a:chExt cx="315" cy="146"/>
          </a:xfrm>
        </p:grpSpPr>
        <p:sp>
          <p:nvSpPr>
            <p:cNvPr id="98346" name="Oval 83"/>
            <p:cNvSpPr>
              <a:spLocks noChangeArrowheads="1"/>
            </p:cNvSpPr>
            <p:nvPr/>
          </p:nvSpPr>
          <p:spPr bwMode="auto">
            <a:xfrm>
              <a:off x="3478" y="1420"/>
              <a:ext cx="313" cy="81"/>
            </a:xfrm>
            <a:prstGeom prst="ellipse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47" name="Line 84"/>
            <p:cNvSpPr>
              <a:spLocks noChangeShapeType="1"/>
            </p:cNvSpPr>
            <p:nvPr/>
          </p:nvSpPr>
          <p:spPr bwMode="auto">
            <a:xfrm>
              <a:off x="3478" y="1413"/>
              <a:ext cx="1" cy="5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348" name="Line 85"/>
            <p:cNvSpPr>
              <a:spLocks noChangeShapeType="1"/>
            </p:cNvSpPr>
            <p:nvPr/>
          </p:nvSpPr>
          <p:spPr bwMode="auto">
            <a:xfrm>
              <a:off x="3791" y="1413"/>
              <a:ext cx="1" cy="5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349" name="Rectangle 86"/>
            <p:cNvSpPr>
              <a:spLocks noChangeArrowheads="1"/>
            </p:cNvSpPr>
            <p:nvPr/>
          </p:nvSpPr>
          <p:spPr bwMode="auto">
            <a:xfrm>
              <a:off x="3478" y="1413"/>
              <a:ext cx="310" cy="50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50" name="Oval 87"/>
            <p:cNvSpPr>
              <a:spLocks noChangeArrowheads="1"/>
            </p:cNvSpPr>
            <p:nvPr/>
          </p:nvSpPr>
          <p:spPr bwMode="auto">
            <a:xfrm>
              <a:off x="3475" y="1355"/>
              <a:ext cx="313" cy="95"/>
            </a:xfrm>
            <a:prstGeom prst="ellipse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8351" name="Group 88"/>
            <p:cNvGrpSpPr>
              <a:grpSpLocks/>
            </p:cNvGrpSpPr>
            <p:nvPr/>
          </p:nvGrpSpPr>
          <p:grpSpPr bwMode="auto">
            <a:xfrm>
              <a:off x="3550" y="1376"/>
              <a:ext cx="154" cy="55"/>
              <a:chOff x="3550" y="1376"/>
              <a:chExt cx="154" cy="55"/>
            </a:xfrm>
          </p:grpSpPr>
          <p:sp>
            <p:nvSpPr>
              <p:cNvPr id="98356" name="Line 89"/>
              <p:cNvSpPr>
                <a:spLocks noChangeShapeType="1"/>
              </p:cNvSpPr>
              <p:nvPr/>
            </p:nvSpPr>
            <p:spPr bwMode="auto">
              <a:xfrm flipV="1">
                <a:off x="3550" y="1375"/>
                <a:ext cx="55" cy="3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57" name="Line 90"/>
              <p:cNvSpPr>
                <a:spLocks noChangeShapeType="1"/>
              </p:cNvSpPr>
              <p:nvPr/>
            </p:nvSpPr>
            <p:spPr bwMode="auto">
              <a:xfrm>
                <a:off x="3657" y="1431"/>
                <a:ext cx="49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58" name="Line 91"/>
              <p:cNvSpPr>
                <a:spLocks noChangeShapeType="1"/>
              </p:cNvSpPr>
              <p:nvPr/>
            </p:nvSpPr>
            <p:spPr bwMode="auto">
              <a:xfrm>
                <a:off x="3601" y="1377"/>
                <a:ext cx="58" cy="5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8352" name="Group 92"/>
            <p:cNvGrpSpPr>
              <a:grpSpLocks/>
            </p:cNvGrpSpPr>
            <p:nvPr/>
          </p:nvGrpSpPr>
          <p:grpSpPr bwMode="auto">
            <a:xfrm>
              <a:off x="3550" y="1375"/>
              <a:ext cx="154" cy="55"/>
              <a:chOff x="3550" y="1375"/>
              <a:chExt cx="154" cy="55"/>
            </a:xfrm>
          </p:grpSpPr>
          <p:sp>
            <p:nvSpPr>
              <p:cNvPr id="98353" name="Line 93"/>
              <p:cNvSpPr>
                <a:spLocks noChangeShapeType="1"/>
              </p:cNvSpPr>
              <p:nvPr/>
            </p:nvSpPr>
            <p:spPr bwMode="auto">
              <a:xfrm>
                <a:off x="3550" y="1430"/>
                <a:ext cx="55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54" name="Line 94"/>
              <p:cNvSpPr>
                <a:spLocks noChangeShapeType="1"/>
              </p:cNvSpPr>
              <p:nvPr/>
            </p:nvSpPr>
            <p:spPr bwMode="auto">
              <a:xfrm>
                <a:off x="3657" y="1375"/>
                <a:ext cx="49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355" name="Line 95"/>
              <p:cNvSpPr>
                <a:spLocks noChangeShapeType="1"/>
              </p:cNvSpPr>
              <p:nvPr/>
            </p:nvSpPr>
            <p:spPr bwMode="auto">
              <a:xfrm flipV="1">
                <a:off x="3601" y="1374"/>
                <a:ext cx="58" cy="56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98333" name="Line 96"/>
          <p:cNvSpPr>
            <a:spLocks noChangeShapeType="1"/>
          </p:cNvSpPr>
          <p:nvPr/>
        </p:nvSpPr>
        <p:spPr bwMode="auto">
          <a:xfrm>
            <a:off x="5745163" y="2406650"/>
            <a:ext cx="1587" cy="228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98334" name="Picture 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5313" y="3030538"/>
            <a:ext cx="417512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8335" name="Picture 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950" y="3019425"/>
            <a:ext cx="415925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8336" name="Line 99"/>
          <p:cNvSpPr>
            <a:spLocks noChangeShapeType="1"/>
          </p:cNvSpPr>
          <p:nvPr/>
        </p:nvSpPr>
        <p:spPr bwMode="auto">
          <a:xfrm flipV="1">
            <a:off x="7199313" y="2974975"/>
            <a:ext cx="1587" cy="635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37" name="Line 100"/>
          <p:cNvSpPr>
            <a:spLocks noChangeShapeType="1"/>
          </p:cNvSpPr>
          <p:nvPr/>
        </p:nvSpPr>
        <p:spPr bwMode="auto">
          <a:xfrm flipV="1">
            <a:off x="6575425" y="2963863"/>
            <a:ext cx="1588" cy="666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38" name="Line 101"/>
          <p:cNvSpPr>
            <a:spLocks noChangeShapeType="1"/>
          </p:cNvSpPr>
          <p:nvPr/>
        </p:nvSpPr>
        <p:spPr bwMode="auto">
          <a:xfrm flipH="1">
            <a:off x="6575425" y="2971800"/>
            <a:ext cx="630238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8339" name="Freeform 102"/>
          <p:cNvSpPr>
            <a:spLocks/>
          </p:cNvSpPr>
          <p:nvPr/>
        </p:nvSpPr>
        <p:spPr bwMode="auto">
          <a:xfrm>
            <a:off x="5429250" y="1536700"/>
            <a:ext cx="1009650" cy="228600"/>
          </a:xfrm>
          <a:custGeom>
            <a:avLst/>
            <a:gdLst>
              <a:gd name="T0" fmla="*/ 0 w 636"/>
              <a:gd name="T1" fmla="*/ 2147483647 h 144"/>
              <a:gd name="T2" fmla="*/ 2147483647 w 636"/>
              <a:gd name="T3" fmla="*/ 2147483647 h 144"/>
              <a:gd name="T4" fmla="*/ 0 60000 65536"/>
              <a:gd name="T5" fmla="*/ 0 60000 65536"/>
              <a:gd name="T6" fmla="*/ 0 w 636"/>
              <a:gd name="T7" fmla="*/ 0 h 144"/>
              <a:gd name="T8" fmla="*/ 636 w 6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44">
                <a:moveTo>
                  <a:pt x="0" y="144"/>
                </a:moveTo>
                <a:cubicBezTo>
                  <a:pt x="180" y="6"/>
                  <a:pt x="450" y="0"/>
                  <a:pt x="636" y="114"/>
                </a:cubicBez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8340" name="Freeform 103"/>
          <p:cNvSpPr>
            <a:spLocks/>
          </p:cNvSpPr>
          <p:nvPr/>
        </p:nvSpPr>
        <p:spPr bwMode="auto">
          <a:xfrm>
            <a:off x="6781800" y="1146175"/>
            <a:ext cx="771525" cy="939800"/>
          </a:xfrm>
          <a:custGeom>
            <a:avLst/>
            <a:gdLst>
              <a:gd name="T0" fmla="*/ 0 w 486"/>
              <a:gd name="T1" fmla="*/ 2147483647 h 592"/>
              <a:gd name="T2" fmla="*/ 2147483647 w 486"/>
              <a:gd name="T3" fmla="*/ 2147483647 h 592"/>
              <a:gd name="T4" fmla="*/ 2147483647 w 486"/>
              <a:gd name="T5" fmla="*/ 0 h 592"/>
              <a:gd name="T6" fmla="*/ 0 60000 65536"/>
              <a:gd name="T7" fmla="*/ 0 60000 65536"/>
              <a:gd name="T8" fmla="*/ 0 60000 65536"/>
              <a:gd name="T9" fmla="*/ 0 w 486"/>
              <a:gd name="T10" fmla="*/ 0 h 592"/>
              <a:gd name="T11" fmla="*/ 486 w 486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" h="592">
                <a:moveTo>
                  <a:pt x="0" y="492"/>
                </a:moveTo>
                <a:cubicBezTo>
                  <a:pt x="25" y="472"/>
                  <a:pt x="81" y="592"/>
                  <a:pt x="162" y="510"/>
                </a:cubicBezTo>
                <a:cubicBezTo>
                  <a:pt x="243" y="428"/>
                  <a:pt x="419" y="106"/>
                  <a:pt x="486" y="0"/>
                </a:cubicBez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8341" name="Text Box 104"/>
          <p:cNvSpPr txBox="1">
            <a:spLocks noChangeArrowheads="1"/>
          </p:cNvSpPr>
          <p:nvPr/>
        </p:nvSpPr>
        <p:spPr bwMode="auto">
          <a:xfrm>
            <a:off x="4405313" y="857250"/>
            <a:ext cx="2616200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0000"/>
                </a:solidFill>
                <a:latin typeface="Comic Sans MS" pitchFamily="64" charset="0"/>
              </a:rPr>
              <a:t>Σύνοδος </a:t>
            </a:r>
            <a:r>
              <a:rPr lang="en-US" sz="1400">
                <a:solidFill>
                  <a:srgbClr val="000000"/>
                </a:solidFill>
                <a:latin typeface="Comic Sans MS" pitchFamily="64" charset="0"/>
              </a:rPr>
              <a:t>telnet </a:t>
            </a:r>
            <a:endParaRPr lang="el-GR" sz="14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0000"/>
                </a:solidFill>
                <a:latin typeface="Comic Sans MS" pitchFamily="64" charset="0"/>
              </a:rPr>
              <a:t>από τον υπολογιστή υπηρεσίας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0000"/>
                </a:solidFill>
                <a:latin typeface="Comic Sans MS" pitchFamily="64" charset="0"/>
              </a:rPr>
              <a:t> προς την πύλη</a:t>
            </a:r>
            <a:endParaRPr lang="en-US" sz="14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98342" name="Text Box 105"/>
          <p:cNvSpPr txBox="1">
            <a:spLocks noChangeArrowheads="1"/>
          </p:cNvSpPr>
          <p:nvPr/>
        </p:nvSpPr>
        <p:spPr bwMode="auto">
          <a:xfrm>
            <a:off x="6643688" y="428625"/>
            <a:ext cx="2655887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0000"/>
                </a:solidFill>
                <a:latin typeface="Comic Sans MS" pitchFamily="64" charset="0"/>
              </a:rPr>
              <a:t>Σύνοδος </a:t>
            </a:r>
            <a:r>
              <a:rPr lang="en-US" sz="1400">
                <a:solidFill>
                  <a:srgbClr val="000000"/>
                </a:solidFill>
                <a:latin typeface="Comic Sans MS" pitchFamily="64" charset="0"/>
              </a:rPr>
              <a:t>telnet </a:t>
            </a:r>
            <a:r>
              <a:rPr lang="el-GR" sz="1400">
                <a:solidFill>
                  <a:srgbClr val="000000"/>
                </a:solidFill>
                <a:latin typeface="Comic Sans MS" pitchFamily="64" charset="0"/>
              </a:rPr>
              <a:t>από την πύλη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0000"/>
                </a:solidFill>
                <a:latin typeface="Comic Sans MS" pitchFamily="64" charset="0"/>
              </a:rPr>
              <a:t>προς τον απομακρυσμένο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0000"/>
                </a:solidFill>
                <a:latin typeface="Comic Sans MS" pitchFamily="64" charset="0"/>
              </a:rPr>
              <a:t>υπολογιστή υπηρεσίας</a:t>
            </a:r>
            <a:endParaRPr lang="en-US" sz="14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98343" name="Text Box 106"/>
          <p:cNvSpPr txBox="1">
            <a:spLocks noChangeArrowheads="1"/>
          </p:cNvSpPr>
          <p:nvPr/>
        </p:nvSpPr>
        <p:spPr bwMode="auto">
          <a:xfrm>
            <a:off x="6021388" y="2000250"/>
            <a:ext cx="9080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200">
                <a:solidFill>
                  <a:srgbClr val="000000"/>
                </a:solidFill>
                <a:latin typeface="Comic Sans MS" pitchFamily="64" charset="0"/>
              </a:rPr>
              <a:t>Πύλη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200">
                <a:solidFill>
                  <a:srgbClr val="000000"/>
                </a:solidFill>
                <a:latin typeface="Comic Sans MS" pitchFamily="64" charset="0"/>
              </a:rPr>
              <a:t>εφαρμογής</a:t>
            </a:r>
            <a:endParaRPr lang="en-US" sz="12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98344" name="Text Box 107"/>
          <p:cNvSpPr txBox="1">
            <a:spLocks noChangeArrowheads="1"/>
          </p:cNvSpPr>
          <p:nvPr/>
        </p:nvSpPr>
        <p:spPr bwMode="auto">
          <a:xfrm>
            <a:off x="7215188" y="1785938"/>
            <a:ext cx="19875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200">
                <a:solidFill>
                  <a:srgbClr val="000000"/>
                </a:solidFill>
                <a:latin typeface="Comic Sans MS" pitchFamily="64" charset="0"/>
              </a:rPr>
              <a:t>Δρομολογητής και φίλτρο</a:t>
            </a:r>
            <a:endParaRPr lang="en-US" sz="12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98345" name="Rectangle 108"/>
          <p:cNvSpPr>
            <a:spLocks noChangeArrowheads="1"/>
          </p:cNvSpPr>
          <p:nvPr/>
        </p:nvSpPr>
        <p:spPr bwMode="auto">
          <a:xfrm>
            <a:off x="798513" y="4292600"/>
            <a:ext cx="7642225" cy="199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1.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Απαιτεί από όλους τους χρήστες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telnet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να κάνουν συνδέσεις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telnet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μέσω της πύλης εφαρμογής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2.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Για εξουσιοδοτημένους χρήστες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ο δρομολογητής πύλης εγκαθιστά συνδέσεις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telnet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 στον απομακρυσμένο υπολογιστή υπηρεσίας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.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Η πύλη μεταγει δεδομένα μεταξύ δύο συνδέσεων</a:t>
            </a:r>
            <a:endParaRPr lang="en-US" sz="20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solidFill>
                  <a:srgbClr val="FF0000"/>
                </a:solidFill>
                <a:latin typeface="Comic Sans MS" pitchFamily="64" charset="0"/>
              </a:rPr>
              <a:t>3.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Ένας δρομολογητής φιλτράρει όλες τις συνδέσεις 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telnet </a:t>
            </a:r>
            <a:r>
              <a:rPr lang="el-GR" sz="2000">
                <a:solidFill>
                  <a:srgbClr val="000000"/>
                </a:solidFill>
                <a:latin typeface="Comic Sans MS" pitchFamily="64" charset="0"/>
              </a:rPr>
              <a:t>που δεν προέρχονται από την πύλη</a:t>
            </a: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smtClean="0"/>
              <a:t>Περιορισμοί των </a:t>
            </a:r>
            <a:r>
              <a:rPr lang="en-US" sz="2800" smtClean="0"/>
              <a:t>firewalls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113" y="1400175"/>
            <a:ext cx="3879850" cy="4881563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u="sng" smtClean="0">
                <a:solidFill>
                  <a:srgbClr val="FF0000"/>
                </a:solidFill>
              </a:rPr>
              <a:t>Παραπλάνηση </a:t>
            </a:r>
            <a:r>
              <a:rPr lang="en-US" sz="1800" u="sng" smtClean="0">
                <a:solidFill>
                  <a:srgbClr val="FF0000"/>
                </a:solidFill>
              </a:rPr>
              <a:t>IP:</a:t>
            </a:r>
            <a:r>
              <a:rPr lang="en-US" sz="1800" smtClean="0"/>
              <a:t> </a:t>
            </a:r>
            <a:r>
              <a:rPr lang="el-GR" sz="1800" smtClean="0"/>
              <a:t>οι δρομολογητές δεν μπορούν να γνωρίζουν αν τα δεδομένα προέρχονται από την πηγή που επικαλείται ότι τα έστειλε.</a:t>
            </a:r>
            <a:endParaRPr lang="en-US" sz="1800" smtClean="0"/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Αν διαφορετικές εφαρμογές απαιτούν ξεχωριστή αντιπετώπιση, τότε θα πρέπει να έχει η κάθε μια εφαρμογή την δική της πύλη εφαρμογής</a:t>
            </a:r>
            <a:r>
              <a:rPr lang="en-US" sz="1800" smtClean="0"/>
              <a:t>.</a:t>
            </a: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Το λογισμικό του πελάτη πρέπει να γνωρίζει πώς να επικοινωνήσει με την πύλη</a:t>
            </a:r>
            <a:r>
              <a:rPr lang="en-US" sz="1800" smtClean="0"/>
              <a:t>.</a:t>
            </a:r>
          </a:p>
          <a:p>
            <a:pPr marL="741363" lvl="1" indent="-284163">
              <a:spcBef>
                <a:spcPts val="500"/>
              </a:spcBef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π.χ.</a:t>
            </a:r>
            <a:r>
              <a:rPr lang="en-US" sz="1800" smtClean="0"/>
              <a:t>, </a:t>
            </a:r>
            <a:r>
              <a:rPr lang="el-GR" sz="1800" smtClean="0"/>
              <a:t>πρέπει να καθορίσει την</a:t>
            </a:r>
            <a:r>
              <a:rPr lang="en-US" sz="1800" smtClean="0"/>
              <a:t> IP </a:t>
            </a:r>
            <a:r>
              <a:rPr lang="el-GR" sz="1800" smtClean="0"/>
              <a:t>διεύθυνση ενός μεσολαβητή στο πρόγραμμα περιήγησης.διαδικτύου</a:t>
            </a:r>
            <a:endParaRPr lang="en-US" sz="1800" smtClean="0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37088" y="1435100"/>
            <a:ext cx="3810000" cy="46482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trade</a:t>
            </a:r>
            <a:r>
              <a:rPr lang="el-GR" sz="1800" smtClean="0"/>
              <a:t>-</a:t>
            </a:r>
            <a:r>
              <a:rPr lang="en-US" sz="1800" smtClean="0"/>
              <a:t>off: </a:t>
            </a:r>
            <a:r>
              <a:rPr lang="el-GR" sz="1800" smtClean="0">
                <a:solidFill>
                  <a:srgbClr val="FF0000"/>
                </a:solidFill>
              </a:rPr>
              <a:t>βαθμός επικοινωνίας με εξωτερικά δίκτυα, επίπεδο ασφαλείας.</a:t>
            </a:r>
            <a:endParaRPr lang="en-US" sz="1800" smtClean="0">
              <a:solidFill>
                <a:srgbClr val="FF0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0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800" smtClean="0"/>
              <a:t>Πολλές προστατευμένες με </a:t>
            </a:r>
            <a:r>
              <a:rPr lang="en-US" sz="1800" smtClean="0"/>
              <a:t>firewall</a:t>
            </a:r>
            <a:r>
              <a:rPr lang="el-GR" sz="1800" smtClean="0"/>
              <a:t> υπηρεσίες δέχονται ακόμα επιθέσεις</a:t>
            </a:r>
            <a:r>
              <a:rPr lang="en-US" sz="180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8142288" cy="1311275"/>
          </a:xfrm>
        </p:spPr>
        <p:txBody>
          <a:bodyPr/>
          <a:lstStyle/>
          <a:p>
            <a:r>
              <a:rPr lang="el-GR" sz="3600" smtClean="0"/>
              <a:t>Συστήματα εντοπισμού παρεισφρήσεων</a:t>
            </a:r>
            <a:endParaRPr lang="en-US" sz="360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82725"/>
            <a:ext cx="7772400" cy="4870450"/>
          </a:xfrm>
        </p:spPr>
        <p:txBody>
          <a:bodyPr/>
          <a:lstStyle/>
          <a:p>
            <a:pPr>
              <a:buFont typeface="Times New Roman" pitchFamily="16" charset="0"/>
              <a:buNone/>
            </a:pPr>
            <a:r>
              <a:rPr lang="en-US" i="1" smtClean="0">
                <a:solidFill>
                  <a:srgbClr val="FF3300"/>
                </a:solidFill>
              </a:rPr>
              <a:t>IDS: intrusion detection system</a:t>
            </a:r>
          </a:p>
          <a:p>
            <a:pPr lvl="1">
              <a:buFont typeface="Times New Roman" pitchFamily="16" charset="0"/>
              <a:buNone/>
            </a:pPr>
            <a:r>
              <a:rPr lang="el-GR" i="1" smtClean="0">
                <a:solidFill>
                  <a:schemeClr val="accent2"/>
                </a:solidFill>
              </a:rPr>
              <a:t>Έλεγχος πακέτων</a:t>
            </a:r>
            <a:r>
              <a:rPr lang="en-US" i="1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Εξέταση περιεχομένων των πακέτων</a:t>
            </a:r>
            <a:r>
              <a:rPr lang="en-US" smtClean="0"/>
              <a:t> (</a:t>
            </a:r>
            <a:r>
              <a:rPr lang="el-GR" smtClean="0"/>
              <a:t>π.χ., αντιστοίχηση σειράς χαρακτήρων εντός πακέτου με βάση δεδομένων για γνωστούς ιούς</a:t>
            </a:r>
            <a:r>
              <a:rPr lang="en-US" smtClean="0"/>
              <a:t>)</a:t>
            </a:r>
          </a:p>
          <a:p>
            <a:pPr lvl="1">
              <a:buFont typeface="Times New Roman" pitchFamily="16" charset="0"/>
              <a:buNone/>
            </a:pPr>
            <a:r>
              <a:rPr lang="el-GR" smtClean="0">
                <a:solidFill>
                  <a:schemeClr val="accent2"/>
                </a:solidFill>
              </a:rPr>
              <a:t>Έλεγχος συσχετισμών</a:t>
            </a:r>
            <a:r>
              <a:rPr lang="en-US" smtClean="0"/>
              <a:t> </a:t>
            </a:r>
            <a:r>
              <a:rPr lang="el-GR" smtClean="0"/>
              <a:t>μεταξύ πολλαπλών πακέτων</a:t>
            </a:r>
            <a:endParaRPr lang="en-US" smtClean="0"/>
          </a:p>
          <a:p>
            <a:pPr lvl="2">
              <a:buFont typeface="Times New Roman" pitchFamily="16" charset="0"/>
              <a:buNone/>
            </a:pPr>
            <a:r>
              <a:rPr lang="el-GR" smtClean="0"/>
              <a:t>Σάρωση θυρών</a:t>
            </a:r>
            <a:endParaRPr lang="en-US" smtClean="0"/>
          </a:p>
          <a:p>
            <a:pPr lvl="2">
              <a:buFont typeface="Times New Roman" pitchFamily="16" charset="0"/>
              <a:buNone/>
            </a:pPr>
            <a:r>
              <a:rPr lang="el-GR" smtClean="0"/>
              <a:t>Χαρτογράφηση δικτύου</a:t>
            </a:r>
            <a:endParaRPr lang="en-US" smtClean="0"/>
          </a:p>
          <a:p>
            <a:pPr lvl="2">
              <a:buFont typeface="Times New Roman" pitchFamily="16" charset="0"/>
              <a:buNone/>
            </a:pPr>
            <a:r>
              <a:rPr lang="el-GR" smtClean="0"/>
              <a:t>Επιθέσεις άρνησης υπηρεσιών</a:t>
            </a:r>
            <a:endParaRPr lang="en-US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>
            <a:off x="5360988" y="3381375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79" name="Freeform 3"/>
          <p:cNvSpPr>
            <a:spLocks/>
          </p:cNvSpPr>
          <p:nvPr/>
        </p:nvSpPr>
        <p:spPr bwMode="auto">
          <a:xfrm>
            <a:off x="987425" y="2828925"/>
            <a:ext cx="2916238" cy="2033588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80" name="Freeform 4"/>
          <p:cNvSpPr>
            <a:spLocks/>
          </p:cNvSpPr>
          <p:nvPr/>
        </p:nvSpPr>
        <p:spPr bwMode="auto">
          <a:xfrm>
            <a:off x="2654300" y="4246563"/>
            <a:ext cx="2581275" cy="1916112"/>
          </a:xfrm>
          <a:custGeom>
            <a:avLst/>
            <a:gdLst>
              <a:gd name="T0" fmla="*/ 2147483647 w 1626"/>
              <a:gd name="T1" fmla="*/ 0 h 1207"/>
              <a:gd name="T2" fmla="*/ 2147483647 w 1626"/>
              <a:gd name="T3" fmla="*/ 2147483647 h 1207"/>
              <a:gd name="T4" fmla="*/ 2147483647 w 1626"/>
              <a:gd name="T5" fmla="*/ 2147483647 h 1207"/>
              <a:gd name="T6" fmla="*/ 2147483647 w 1626"/>
              <a:gd name="T7" fmla="*/ 2147483647 h 1207"/>
              <a:gd name="T8" fmla="*/ 2147483647 w 1626"/>
              <a:gd name="T9" fmla="*/ 2147483647 h 1207"/>
              <a:gd name="T10" fmla="*/ 2147483647 w 1626"/>
              <a:gd name="T11" fmla="*/ 2147483647 h 1207"/>
              <a:gd name="T12" fmla="*/ 2147483647 w 1626"/>
              <a:gd name="T13" fmla="*/ 2147483647 h 1207"/>
              <a:gd name="T14" fmla="*/ 2147483647 w 1626"/>
              <a:gd name="T15" fmla="*/ 2147483647 h 1207"/>
              <a:gd name="T16" fmla="*/ 2147483647 w 1626"/>
              <a:gd name="T17" fmla="*/ 2147483647 h 1207"/>
              <a:gd name="T18" fmla="*/ 2147483647 w 1626"/>
              <a:gd name="T19" fmla="*/ 2147483647 h 1207"/>
              <a:gd name="T20" fmla="*/ 2147483647 w 1626"/>
              <a:gd name="T21" fmla="*/ 2147483647 h 1207"/>
              <a:gd name="T22" fmla="*/ 2147483647 w 1626"/>
              <a:gd name="T23" fmla="*/ 2147483647 h 1207"/>
              <a:gd name="T24" fmla="*/ 2147483647 w 1626"/>
              <a:gd name="T25" fmla="*/ 2147483647 h 1207"/>
              <a:gd name="T26" fmla="*/ 2147483647 w 1626"/>
              <a:gd name="T27" fmla="*/ 2147483647 h 1207"/>
              <a:gd name="T28" fmla="*/ 2147483647 w 1626"/>
              <a:gd name="T29" fmla="*/ 2147483647 h 1207"/>
              <a:gd name="T30" fmla="*/ 2147483647 w 1626"/>
              <a:gd name="T31" fmla="*/ 2147483647 h 1207"/>
              <a:gd name="T32" fmla="*/ 2147483647 w 1626"/>
              <a:gd name="T33" fmla="*/ 2147483647 h 1207"/>
              <a:gd name="T34" fmla="*/ 2147483647 w 1626"/>
              <a:gd name="T35" fmla="*/ 2147483647 h 1207"/>
              <a:gd name="T36" fmla="*/ 2147483647 w 1626"/>
              <a:gd name="T37" fmla="*/ 2147483647 h 1207"/>
              <a:gd name="T38" fmla="*/ 2147483647 w 1626"/>
              <a:gd name="T39" fmla="*/ 2147483647 h 1207"/>
              <a:gd name="T40" fmla="*/ 2147483647 w 1626"/>
              <a:gd name="T41" fmla="*/ 2147483647 h 1207"/>
              <a:gd name="T42" fmla="*/ 2147483647 w 1626"/>
              <a:gd name="T43" fmla="*/ 2147483647 h 1207"/>
              <a:gd name="T44" fmla="*/ 2147483647 w 1626"/>
              <a:gd name="T45" fmla="*/ 2147483647 h 1207"/>
              <a:gd name="T46" fmla="*/ 2147483647 w 1626"/>
              <a:gd name="T47" fmla="*/ 2147483647 h 1207"/>
              <a:gd name="T48" fmla="*/ 2147483647 w 1626"/>
              <a:gd name="T49" fmla="*/ 2147483647 h 1207"/>
              <a:gd name="T50" fmla="*/ 2147483647 w 1626"/>
              <a:gd name="T51" fmla="*/ 2147483647 h 1207"/>
              <a:gd name="T52" fmla="*/ 2147483647 w 1626"/>
              <a:gd name="T53" fmla="*/ 2147483647 h 1207"/>
              <a:gd name="T54" fmla="*/ 2147483647 w 1626"/>
              <a:gd name="T55" fmla="*/ 2147483647 h 1207"/>
              <a:gd name="T56" fmla="*/ 2147483647 w 1626"/>
              <a:gd name="T57" fmla="*/ 2147483647 h 1207"/>
              <a:gd name="T58" fmla="*/ 2147483647 w 1626"/>
              <a:gd name="T59" fmla="*/ 2147483647 h 1207"/>
              <a:gd name="T60" fmla="*/ 2147483647 w 1626"/>
              <a:gd name="T61" fmla="*/ 2147483647 h 1207"/>
              <a:gd name="T62" fmla="*/ 2147483647 w 1626"/>
              <a:gd name="T63" fmla="*/ 2147483647 h 1207"/>
              <a:gd name="T64" fmla="*/ 2147483647 w 1626"/>
              <a:gd name="T65" fmla="*/ 2147483647 h 1207"/>
              <a:gd name="T66" fmla="*/ 2147483647 w 1626"/>
              <a:gd name="T67" fmla="*/ 2147483647 h 1207"/>
              <a:gd name="T68" fmla="*/ 2147483647 w 1626"/>
              <a:gd name="T69" fmla="*/ 2147483647 h 1207"/>
              <a:gd name="T70" fmla="*/ 2147483647 w 1626"/>
              <a:gd name="T71" fmla="*/ 2147483647 h 1207"/>
              <a:gd name="T72" fmla="*/ 2147483647 w 1626"/>
              <a:gd name="T73" fmla="*/ 2147483647 h 1207"/>
              <a:gd name="T74" fmla="*/ 2147483647 w 1626"/>
              <a:gd name="T75" fmla="*/ 2147483647 h 1207"/>
              <a:gd name="T76" fmla="*/ 2147483647 w 1626"/>
              <a:gd name="T77" fmla="*/ 2147483647 h 1207"/>
              <a:gd name="T78" fmla="*/ 2147483647 w 1626"/>
              <a:gd name="T79" fmla="*/ 0 h 120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26"/>
              <a:gd name="T121" fmla="*/ 0 h 1207"/>
              <a:gd name="T122" fmla="*/ 1626 w 1626"/>
              <a:gd name="T123" fmla="*/ 1207 h 120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26" h="1207">
                <a:moveTo>
                  <a:pt x="1027" y="0"/>
                </a:moveTo>
                <a:cubicBezTo>
                  <a:pt x="1034" y="2"/>
                  <a:pt x="1073" y="11"/>
                  <a:pt x="1082" y="16"/>
                </a:cubicBezTo>
                <a:cubicBezTo>
                  <a:pt x="1098" y="25"/>
                  <a:pt x="1110" y="41"/>
                  <a:pt x="1128" y="47"/>
                </a:cubicBezTo>
                <a:cubicBezTo>
                  <a:pt x="1144" y="52"/>
                  <a:pt x="1175" y="62"/>
                  <a:pt x="1175" y="62"/>
                </a:cubicBezTo>
                <a:cubicBezTo>
                  <a:pt x="1197" y="78"/>
                  <a:pt x="1225" y="83"/>
                  <a:pt x="1245" y="101"/>
                </a:cubicBezTo>
                <a:cubicBezTo>
                  <a:pt x="1262" y="116"/>
                  <a:pt x="1276" y="132"/>
                  <a:pt x="1292" y="148"/>
                </a:cubicBezTo>
                <a:cubicBezTo>
                  <a:pt x="1303" y="159"/>
                  <a:pt x="1323" y="159"/>
                  <a:pt x="1338" y="164"/>
                </a:cubicBezTo>
                <a:cubicBezTo>
                  <a:pt x="1365" y="173"/>
                  <a:pt x="1385" y="202"/>
                  <a:pt x="1408" y="218"/>
                </a:cubicBezTo>
                <a:cubicBezTo>
                  <a:pt x="1413" y="226"/>
                  <a:pt x="1417" y="235"/>
                  <a:pt x="1424" y="241"/>
                </a:cubicBezTo>
                <a:cubicBezTo>
                  <a:pt x="1438" y="253"/>
                  <a:pt x="1471" y="273"/>
                  <a:pt x="1471" y="273"/>
                </a:cubicBezTo>
                <a:cubicBezTo>
                  <a:pt x="1482" y="305"/>
                  <a:pt x="1494" y="337"/>
                  <a:pt x="1510" y="366"/>
                </a:cubicBezTo>
                <a:cubicBezTo>
                  <a:pt x="1519" y="382"/>
                  <a:pt x="1535" y="395"/>
                  <a:pt x="1541" y="413"/>
                </a:cubicBezTo>
                <a:cubicBezTo>
                  <a:pt x="1550" y="438"/>
                  <a:pt x="1580" y="483"/>
                  <a:pt x="1580" y="483"/>
                </a:cubicBezTo>
                <a:cubicBezTo>
                  <a:pt x="1582" y="491"/>
                  <a:pt x="1583" y="499"/>
                  <a:pt x="1587" y="506"/>
                </a:cubicBezTo>
                <a:cubicBezTo>
                  <a:pt x="1591" y="514"/>
                  <a:pt x="1600" y="520"/>
                  <a:pt x="1603" y="529"/>
                </a:cubicBezTo>
                <a:cubicBezTo>
                  <a:pt x="1614" y="557"/>
                  <a:pt x="1617" y="593"/>
                  <a:pt x="1626" y="623"/>
                </a:cubicBezTo>
                <a:cubicBezTo>
                  <a:pt x="1624" y="719"/>
                  <a:pt x="1623" y="815"/>
                  <a:pt x="1619" y="911"/>
                </a:cubicBezTo>
                <a:cubicBezTo>
                  <a:pt x="1617" y="957"/>
                  <a:pt x="1610" y="1056"/>
                  <a:pt x="1572" y="1090"/>
                </a:cubicBezTo>
                <a:cubicBezTo>
                  <a:pt x="1469" y="1181"/>
                  <a:pt x="1263" y="1198"/>
                  <a:pt x="1136" y="1207"/>
                </a:cubicBezTo>
                <a:cubicBezTo>
                  <a:pt x="962" y="1162"/>
                  <a:pt x="1147" y="1207"/>
                  <a:pt x="669" y="1191"/>
                </a:cubicBezTo>
                <a:cubicBezTo>
                  <a:pt x="635" y="1190"/>
                  <a:pt x="609" y="1165"/>
                  <a:pt x="576" y="1160"/>
                </a:cubicBezTo>
                <a:cubicBezTo>
                  <a:pt x="516" y="1152"/>
                  <a:pt x="456" y="1150"/>
                  <a:pt x="397" y="1137"/>
                </a:cubicBezTo>
                <a:cubicBezTo>
                  <a:pt x="308" y="1078"/>
                  <a:pt x="444" y="1165"/>
                  <a:pt x="342" y="1113"/>
                </a:cubicBezTo>
                <a:cubicBezTo>
                  <a:pt x="320" y="1102"/>
                  <a:pt x="302" y="1085"/>
                  <a:pt x="280" y="1074"/>
                </a:cubicBezTo>
                <a:cubicBezTo>
                  <a:pt x="270" y="1069"/>
                  <a:pt x="259" y="1064"/>
                  <a:pt x="249" y="1059"/>
                </a:cubicBezTo>
                <a:cubicBezTo>
                  <a:pt x="182" y="992"/>
                  <a:pt x="271" y="1075"/>
                  <a:pt x="194" y="1020"/>
                </a:cubicBezTo>
                <a:cubicBezTo>
                  <a:pt x="167" y="1001"/>
                  <a:pt x="157" y="984"/>
                  <a:pt x="124" y="973"/>
                </a:cubicBezTo>
                <a:cubicBezTo>
                  <a:pt x="111" y="935"/>
                  <a:pt x="93" y="906"/>
                  <a:pt x="70" y="872"/>
                </a:cubicBezTo>
                <a:cubicBezTo>
                  <a:pt x="65" y="864"/>
                  <a:pt x="54" y="849"/>
                  <a:pt x="54" y="849"/>
                </a:cubicBezTo>
                <a:cubicBezTo>
                  <a:pt x="0" y="687"/>
                  <a:pt x="9" y="453"/>
                  <a:pt x="194" y="389"/>
                </a:cubicBezTo>
                <a:cubicBezTo>
                  <a:pt x="225" y="344"/>
                  <a:pt x="270" y="315"/>
                  <a:pt x="311" y="280"/>
                </a:cubicBezTo>
                <a:cubicBezTo>
                  <a:pt x="335" y="260"/>
                  <a:pt x="330" y="255"/>
                  <a:pt x="358" y="241"/>
                </a:cubicBezTo>
                <a:cubicBezTo>
                  <a:pt x="371" y="235"/>
                  <a:pt x="411" y="228"/>
                  <a:pt x="420" y="226"/>
                </a:cubicBezTo>
                <a:cubicBezTo>
                  <a:pt x="468" y="215"/>
                  <a:pt x="508" y="201"/>
                  <a:pt x="552" y="179"/>
                </a:cubicBezTo>
                <a:cubicBezTo>
                  <a:pt x="623" y="144"/>
                  <a:pt x="530" y="184"/>
                  <a:pt x="599" y="148"/>
                </a:cubicBezTo>
                <a:cubicBezTo>
                  <a:pt x="643" y="125"/>
                  <a:pt x="691" y="110"/>
                  <a:pt x="739" y="93"/>
                </a:cubicBezTo>
                <a:cubicBezTo>
                  <a:pt x="748" y="90"/>
                  <a:pt x="754" y="82"/>
                  <a:pt x="762" y="78"/>
                </a:cubicBezTo>
                <a:cubicBezTo>
                  <a:pt x="770" y="74"/>
                  <a:pt x="778" y="72"/>
                  <a:pt x="786" y="70"/>
                </a:cubicBezTo>
                <a:cubicBezTo>
                  <a:pt x="831" y="57"/>
                  <a:pt x="881" y="39"/>
                  <a:pt x="926" y="31"/>
                </a:cubicBezTo>
                <a:cubicBezTo>
                  <a:pt x="966" y="24"/>
                  <a:pt x="994" y="23"/>
                  <a:pt x="1027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81" name="Freeform 5"/>
          <p:cNvSpPr>
            <a:spLocks/>
          </p:cNvSpPr>
          <p:nvPr/>
        </p:nvSpPr>
        <p:spPr bwMode="auto">
          <a:xfrm>
            <a:off x="2439988" y="4365625"/>
            <a:ext cx="177800" cy="114300"/>
          </a:xfrm>
          <a:custGeom>
            <a:avLst/>
            <a:gdLst>
              <a:gd name="T0" fmla="*/ 2147483647 w 112"/>
              <a:gd name="T1" fmla="*/ 0 h 72"/>
              <a:gd name="T2" fmla="*/ 0 w 112"/>
              <a:gd name="T3" fmla="*/ 2147483647 h 72"/>
              <a:gd name="T4" fmla="*/ 2147483647 w 112"/>
              <a:gd name="T5" fmla="*/ 2147483647 h 72"/>
              <a:gd name="T6" fmla="*/ 2147483647 w 112"/>
              <a:gd name="T7" fmla="*/ 0 h 72"/>
              <a:gd name="T8" fmla="*/ 2147483647 w 11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72"/>
              <a:gd name="T17" fmla="*/ 112 w 11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72">
                <a:moveTo>
                  <a:pt x="43" y="0"/>
                </a:moveTo>
                <a:lnTo>
                  <a:pt x="0" y="72"/>
                </a:lnTo>
                <a:lnTo>
                  <a:pt x="69" y="72"/>
                </a:lnTo>
                <a:lnTo>
                  <a:pt x="112" y="0"/>
                </a:lnTo>
                <a:lnTo>
                  <a:pt x="43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530475" y="3995738"/>
            <a:ext cx="82550" cy="3746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2441575" y="4102100"/>
            <a:ext cx="112713" cy="3746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2441575" y="4102100"/>
            <a:ext cx="112713" cy="374650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>
            <a:off x="2439988" y="3990975"/>
            <a:ext cx="177800" cy="114300"/>
          </a:xfrm>
          <a:custGeom>
            <a:avLst/>
            <a:gdLst>
              <a:gd name="T0" fmla="*/ 2147483647 w 112"/>
              <a:gd name="T1" fmla="*/ 0 h 72"/>
              <a:gd name="T2" fmla="*/ 0 w 112"/>
              <a:gd name="T3" fmla="*/ 2147483647 h 72"/>
              <a:gd name="T4" fmla="*/ 2147483647 w 112"/>
              <a:gd name="T5" fmla="*/ 2147483647 h 72"/>
              <a:gd name="T6" fmla="*/ 2147483647 w 112"/>
              <a:gd name="T7" fmla="*/ 0 h 72"/>
              <a:gd name="T8" fmla="*/ 2147483647 w 11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72"/>
              <a:gd name="T17" fmla="*/ 112 w 11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72">
                <a:moveTo>
                  <a:pt x="43" y="0"/>
                </a:moveTo>
                <a:lnTo>
                  <a:pt x="0" y="72"/>
                </a:lnTo>
                <a:lnTo>
                  <a:pt x="69" y="72"/>
                </a:lnTo>
                <a:lnTo>
                  <a:pt x="112" y="0"/>
                </a:lnTo>
                <a:lnTo>
                  <a:pt x="43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86" name="Freeform 10"/>
          <p:cNvSpPr>
            <a:spLocks/>
          </p:cNvSpPr>
          <p:nvPr/>
        </p:nvSpPr>
        <p:spPr bwMode="auto">
          <a:xfrm>
            <a:off x="2439988" y="3990975"/>
            <a:ext cx="177800" cy="114300"/>
          </a:xfrm>
          <a:custGeom>
            <a:avLst/>
            <a:gdLst>
              <a:gd name="T0" fmla="*/ 2147483647 w 112"/>
              <a:gd name="T1" fmla="*/ 0 h 72"/>
              <a:gd name="T2" fmla="*/ 0 w 112"/>
              <a:gd name="T3" fmla="*/ 2147483647 h 72"/>
              <a:gd name="T4" fmla="*/ 2147483647 w 112"/>
              <a:gd name="T5" fmla="*/ 2147483647 h 72"/>
              <a:gd name="T6" fmla="*/ 2147483647 w 112"/>
              <a:gd name="T7" fmla="*/ 0 h 72"/>
              <a:gd name="T8" fmla="*/ 2147483647 w 11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72"/>
              <a:gd name="T17" fmla="*/ 112 w 11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72">
                <a:moveTo>
                  <a:pt x="43" y="0"/>
                </a:moveTo>
                <a:lnTo>
                  <a:pt x="0" y="72"/>
                </a:lnTo>
                <a:lnTo>
                  <a:pt x="69" y="72"/>
                </a:lnTo>
                <a:lnTo>
                  <a:pt x="112" y="0"/>
                </a:lnTo>
                <a:lnTo>
                  <a:pt x="43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2617788" y="4000500"/>
            <a:ext cx="1587" cy="3651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 flipH="1">
            <a:off x="2554288" y="4365625"/>
            <a:ext cx="63500" cy="1111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457450" y="4151313"/>
            <a:ext cx="73025" cy="21431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2457450" y="4151313"/>
            <a:ext cx="73025" cy="21431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2468563" y="4216400"/>
            <a:ext cx="55562" cy="76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392" name="Freeform 16"/>
          <p:cNvSpPr>
            <a:spLocks/>
          </p:cNvSpPr>
          <p:nvPr/>
        </p:nvSpPr>
        <p:spPr bwMode="auto">
          <a:xfrm>
            <a:off x="1322388" y="3997325"/>
            <a:ext cx="395287" cy="330200"/>
          </a:xfrm>
          <a:custGeom>
            <a:avLst/>
            <a:gdLst>
              <a:gd name="T0" fmla="*/ 2147483647 w 249"/>
              <a:gd name="T1" fmla="*/ 2147483647 h 208"/>
              <a:gd name="T2" fmla="*/ 2147483647 w 249"/>
              <a:gd name="T3" fmla="*/ 2147483647 h 208"/>
              <a:gd name="T4" fmla="*/ 2147483647 w 249"/>
              <a:gd name="T5" fmla="*/ 2147483647 h 208"/>
              <a:gd name="T6" fmla="*/ 2147483647 w 249"/>
              <a:gd name="T7" fmla="*/ 2147483647 h 208"/>
              <a:gd name="T8" fmla="*/ 2147483647 w 249"/>
              <a:gd name="T9" fmla="*/ 2147483647 h 208"/>
              <a:gd name="T10" fmla="*/ 2147483647 w 249"/>
              <a:gd name="T11" fmla="*/ 2147483647 h 208"/>
              <a:gd name="T12" fmla="*/ 2147483647 w 249"/>
              <a:gd name="T13" fmla="*/ 2147483647 h 208"/>
              <a:gd name="T14" fmla="*/ 2147483647 w 249"/>
              <a:gd name="T15" fmla="*/ 2147483647 h 208"/>
              <a:gd name="T16" fmla="*/ 2147483647 w 249"/>
              <a:gd name="T17" fmla="*/ 2147483647 h 208"/>
              <a:gd name="T18" fmla="*/ 2147483647 w 249"/>
              <a:gd name="T19" fmla="*/ 2147483647 h 208"/>
              <a:gd name="T20" fmla="*/ 2147483647 w 249"/>
              <a:gd name="T21" fmla="*/ 2147483647 h 208"/>
              <a:gd name="T22" fmla="*/ 2147483647 w 249"/>
              <a:gd name="T23" fmla="*/ 2147483647 h 208"/>
              <a:gd name="T24" fmla="*/ 2147483647 w 249"/>
              <a:gd name="T25" fmla="*/ 2147483647 h 208"/>
              <a:gd name="T26" fmla="*/ 2147483647 w 249"/>
              <a:gd name="T27" fmla="*/ 0 h 208"/>
              <a:gd name="T28" fmla="*/ 2147483647 w 249"/>
              <a:gd name="T29" fmla="*/ 0 h 208"/>
              <a:gd name="T30" fmla="*/ 2147483647 w 249"/>
              <a:gd name="T31" fmla="*/ 0 h 208"/>
              <a:gd name="T32" fmla="*/ 2147483647 w 249"/>
              <a:gd name="T33" fmla="*/ 0 h 208"/>
              <a:gd name="T34" fmla="*/ 2147483647 w 249"/>
              <a:gd name="T35" fmla="*/ 2147483647 h 208"/>
              <a:gd name="T36" fmla="*/ 2147483647 w 249"/>
              <a:gd name="T37" fmla="*/ 2147483647 h 208"/>
              <a:gd name="T38" fmla="*/ 2147483647 w 249"/>
              <a:gd name="T39" fmla="*/ 2147483647 h 208"/>
              <a:gd name="T40" fmla="*/ 2147483647 w 249"/>
              <a:gd name="T41" fmla="*/ 2147483647 h 208"/>
              <a:gd name="T42" fmla="*/ 2147483647 w 249"/>
              <a:gd name="T43" fmla="*/ 2147483647 h 208"/>
              <a:gd name="T44" fmla="*/ 2147483647 w 249"/>
              <a:gd name="T45" fmla="*/ 2147483647 h 208"/>
              <a:gd name="T46" fmla="*/ 2147483647 w 249"/>
              <a:gd name="T47" fmla="*/ 2147483647 h 208"/>
              <a:gd name="T48" fmla="*/ 2147483647 w 249"/>
              <a:gd name="T49" fmla="*/ 2147483647 h 208"/>
              <a:gd name="T50" fmla="*/ 2147483647 w 249"/>
              <a:gd name="T51" fmla="*/ 2147483647 h 208"/>
              <a:gd name="T52" fmla="*/ 2147483647 w 249"/>
              <a:gd name="T53" fmla="*/ 2147483647 h 208"/>
              <a:gd name="T54" fmla="*/ 2147483647 w 249"/>
              <a:gd name="T55" fmla="*/ 2147483647 h 208"/>
              <a:gd name="T56" fmla="*/ 0 w 249"/>
              <a:gd name="T57" fmla="*/ 2147483647 h 208"/>
              <a:gd name="T58" fmla="*/ 2147483647 w 249"/>
              <a:gd name="T59" fmla="*/ 2147483647 h 208"/>
              <a:gd name="T60" fmla="*/ 2147483647 w 249"/>
              <a:gd name="T61" fmla="*/ 2147483647 h 208"/>
              <a:gd name="T62" fmla="*/ 2147483647 w 249"/>
              <a:gd name="T63" fmla="*/ 2147483647 h 208"/>
              <a:gd name="T64" fmla="*/ 2147483647 w 249"/>
              <a:gd name="T65" fmla="*/ 2147483647 h 208"/>
              <a:gd name="T66" fmla="*/ 2147483647 w 249"/>
              <a:gd name="T67" fmla="*/ 2147483647 h 208"/>
              <a:gd name="T68" fmla="*/ 2147483647 w 249"/>
              <a:gd name="T69" fmla="*/ 2147483647 h 208"/>
              <a:gd name="T70" fmla="*/ 2147483647 w 249"/>
              <a:gd name="T71" fmla="*/ 2147483647 h 208"/>
              <a:gd name="T72" fmla="*/ 2147483647 w 249"/>
              <a:gd name="T73" fmla="*/ 2147483647 h 208"/>
              <a:gd name="T74" fmla="*/ 2147483647 w 249"/>
              <a:gd name="T75" fmla="*/ 2147483647 h 208"/>
              <a:gd name="T76" fmla="*/ 2147483647 w 249"/>
              <a:gd name="T77" fmla="*/ 2147483647 h 20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8"/>
              <a:gd name="T119" fmla="*/ 249 w 249"/>
              <a:gd name="T120" fmla="*/ 208 h 20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8">
                <a:moveTo>
                  <a:pt x="68" y="27"/>
                </a:moveTo>
                <a:lnTo>
                  <a:pt x="70" y="14"/>
                </a:lnTo>
                <a:lnTo>
                  <a:pt x="72" y="14"/>
                </a:lnTo>
                <a:lnTo>
                  <a:pt x="73" y="14"/>
                </a:lnTo>
                <a:lnTo>
                  <a:pt x="74" y="13"/>
                </a:lnTo>
                <a:lnTo>
                  <a:pt x="75" y="13"/>
                </a:lnTo>
                <a:lnTo>
                  <a:pt x="76" y="13"/>
                </a:lnTo>
                <a:lnTo>
                  <a:pt x="79" y="12"/>
                </a:lnTo>
                <a:lnTo>
                  <a:pt x="81" y="12"/>
                </a:lnTo>
                <a:lnTo>
                  <a:pt x="83" y="10"/>
                </a:lnTo>
                <a:lnTo>
                  <a:pt x="86" y="9"/>
                </a:lnTo>
                <a:lnTo>
                  <a:pt x="88" y="9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6"/>
                </a:lnTo>
                <a:lnTo>
                  <a:pt x="107" y="6"/>
                </a:lnTo>
                <a:lnTo>
                  <a:pt x="111" y="5"/>
                </a:lnTo>
                <a:lnTo>
                  <a:pt x="116" y="5"/>
                </a:lnTo>
                <a:lnTo>
                  <a:pt x="121" y="3"/>
                </a:lnTo>
                <a:lnTo>
                  <a:pt x="126" y="2"/>
                </a:lnTo>
                <a:lnTo>
                  <a:pt x="132" y="2"/>
                </a:lnTo>
                <a:lnTo>
                  <a:pt x="137" y="1"/>
                </a:lnTo>
                <a:lnTo>
                  <a:pt x="144" y="1"/>
                </a:lnTo>
                <a:lnTo>
                  <a:pt x="150" y="1"/>
                </a:lnTo>
                <a:lnTo>
                  <a:pt x="157" y="0"/>
                </a:lnTo>
                <a:lnTo>
                  <a:pt x="163" y="0"/>
                </a:lnTo>
                <a:lnTo>
                  <a:pt x="170" y="0"/>
                </a:lnTo>
                <a:lnTo>
                  <a:pt x="178" y="0"/>
                </a:lnTo>
                <a:lnTo>
                  <a:pt x="185" y="0"/>
                </a:lnTo>
                <a:lnTo>
                  <a:pt x="193" y="0"/>
                </a:lnTo>
                <a:lnTo>
                  <a:pt x="201" y="0"/>
                </a:lnTo>
                <a:lnTo>
                  <a:pt x="210" y="5"/>
                </a:lnTo>
                <a:lnTo>
                  <a:pt x="208" y="28"/>
                </a:lnTo>
                <a:lnTo>
                  <a:pt x="210" y="29"/>
                </a:lnTo>
                <a:lnTo>
                  <a:pt x="213" y="31"/>
                </a:lnTo>
                <a:lnTo>
                  <a:pt x="216" y="33"/>
                </a:lnTo>
                <a:lnTo>
                  <a:pt x="220" y="36"/>
                </a:lnTo>
                <a:lnTo>
                  <a:pt x="222" y="40"/>
                </a:lnTo>
                <a:lnTo>
                  <a:pt x="224" y="44"/>
                </a:lnTo>
                <a:lnTo>
                  <a:pt x="226" y="50"/>
                </a:lnTo>
                <a:lnTo>
                  <a:pt x="245" y="68"/>
                </a:lnTo>
                <a:lnTo>
                  <a:pt x="240" y="116"/>
                </a:lnTo>
                <a:lnTo>
                  <a:pt x="208" y="132"/>
                </a:lnTo>
                <a:lnTo>
                  <a:pt x="247" y="144"/>
                </a:lnTo>
                <a:lnTo>
                  <a:pt x="247" y="146"/>
                </a:lnTo>
                <a:lnTo>
                  <a:pt x="248" y="148"/>
                </a:lnTo>
                <a:lnTo>
                  <a:pt x="248" y="151"/>
                </a:lnTo>
                <a:lnTo>
                  <a:pt x="249" y="154"/>
                </a:lnTo>
                <a:lnTo>
                  <a:pt x="248" y="159"/>
                </a:lnTo>
                <a:lnTo>
                  <a:pt x="247" y="163"/>
                </a:lnTo>
                <a:lnTo>
                  <a:pt x="244" y="169"/>
                </a:lnTo>
                <a:lnTo>
                  <a:pt x="144" y="208"/>
                </a:lnTo>
                <a:lnTo>
                  <a:pt x="0" y="162"/>
                </a:lnTo>
                <a:lnTo>
                  <a:pt x="3" y="158"/>
                </a:lnTo>
                <a:lnTo>
                  <a:pt x="25" y="149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6"/>
                </a:lnTo>
                <a:lnTo>
                  <a:pt x="31" y="24"/>
                </a:lnTo>
                <a:lnTo>
                  <a:pt x="32" y="24"/>
                </a:lnTo>
                <a:lnTo>
                  <a:pt x="34" y="23"/>
                </a:lnTo>
                <a:lnTo>
                  <a:pt x="37" y="22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8" y="23"/>
                </a:lnTo>
                <a:lnTo>
                  <a:pt x="61" y="24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93" name="Freeform 17"/>
          <p:cNvSpPr>
            <a:spLocks/>
          </p:cNvSpPr>
          <p:nvPr/>
        </p:nvSpPr>
        <p:spPr bwMode="auto">
          <a:xfrm>
            <a:off x="1460500" y="4021138"/>
            <a:ext cx="125413" cy="144462"/>
          </a:xfrm>
          <a:custGeom>
            <a:avLst/>
            <a:gdLst>
              <a:gd name="T0" fmla="*/ 2147483647 w 79"/>
              <a:gd name="T1" fmla="*/ 2147483647 h 91"/>
              <a:gd name="T2" fmla="*/ 2147483647 w 79"/>
              <a:gd name="T3" fmla="*/ 2147483647 h 91"/>
              <a:gd name="T4" fmla="*/ 2147483647 w 79"/>
              <a:gd name="T5" fmla="*/ 2147483647 h 91"/>
              <a:gd name="T6" fmla="*/ 2147483647 w 79"/>
              <a:gd name="T7" fmla="*/ 2147483647 h 91"/>
              <a:gd name="T8" fmla="*/ 2147483647 w 79"/>
              <a:gd name="T9" fmla="*/ 2147483647 h 91"/>
              <a:gd name="T10" fmla="*/ 2147483647 w 79"/>
              <a:gd name="T11" fmla="*/ 2147483647 h 91"/>
              <a:gd name="T12" fmla="*/ 2147483647 w 79"/>
              <a:gd name="T13" fmla="*/ 2147483647 h 91"/>
              <a:gd name="T14" fmla="*/ 2147483647 w 79"/>
              <a:gd name="T15" fmla="*/ 2147483647 h 91"/>
              <a:gd name="T16" fmla="*/ 2147483647 w 79"/>
              <a:gd name="T17" fmla="*/ 0 h 91"/>
              <a:gd name="T18" fmla="*/ 2147483647 w 79"/>
              <a:gd name="T19" fmla="*/ 0 h 91"/>
              <a:gd name="T20" fmla="*/ 2147483647 w 79"/>
              <a:gd name="T21" fmla="*/ 0 h 91"/>
              <a:gd name="T22" fmla="*/ 2147483647 w 79"/>
              <a:gd name="T23" fmla="*/ 2147483647 h 91"/>
              <a:gd name="T24" fmla="*/ 2147483647 w 79"/>
              <a:gd name="T25" fmla="*/ 2147483647 h 91"/>
              <a:gd name="T26" fmla="*/ 2147483647 w 79"/>
              <a:gd name="T27" fmla="*/ 2147483647 h 91"/>
              <a:gd name="T28" fmla="*/ 2147483647 w 79"/>
              <a:gd name="T29" fmla="*/ 2147483647 h 91"/>
              <a:gd name="T30" fmla="*/ 2147483647 w 79"/>
              <a:gd name="T31" fmla="*/ 2147483647 h 91"/>
              <a:gd name="T32" fmla="*/ 2147483647 w 79"/>
              <a:gd name="T33" fmla="*/ 2147483647 h 91"/>
              <a:gd name="T34" fmla="*/ 2147483647 w 79"/>
              <a:gd name="T35" fmla="*/ 2147483647 h 91"/>
              <a:gd name="T36" fmla="*/ 2147483647 w 79"/>
              <a:gd name="T37" fmla="*/ 2147483647 h 91"/>
              <a:gd name="T38" fmla="*/ 2147483647 w 79"/>
              <a:gd name="T39" fmla="*/ 2147483647 h 91"/>
              <a:gd name="T40" fmla="*/ 0 w 79"/>
              <a:gd name="T41" fmla="*/ 2147483647 h 91"/>
              <a:gd name="T42" fmla="*/ 0 w 79"/>
              <a:gd name="T43" fmla="*/ 2147483647 h 91"/>
              <a:gd name="T44" fmla="*/ 0 w 79"/>
              <a:gd name="T45" fmla="*/ 2147483647 h 91"/>
              <a:gd name="T46" fmla="*/ 2147483647 w 79"/>
              <a:gd name="T47" fmla="*/ 2147483647 h 91"/>
              <a:gd name="T48" fmla="*/ 2147483647 w 79"/>
              <a:gd name="T49" fmla="*/ 2147483647 h 91"/>
              <a:gd name="T50" fmla="*/ 2147483647 w 79"/>
              <a:gd name="T51" fmla="*/ 2147483647 h 91"/>
              <a:gd name="T52" fmla="*/ 2147483647 w 79"/>
              <a:gd name="T53" fmla="*/ 2147483647 h 91"/>
              <a:gd name="T54" fmla="*/ 2147483647 w 79"/>
              <a:gd name="T55" fmla="*/ 2147483647 h 91"/>
              <a:gd name="T56" fmla="*/ 2147483647 w 79"/>
              <a:gd name="T57" fmla="*/ 2147483647 h 91"/>
              <a:gd name="T58" fmla="*/ 2147483647 w 79"/>
              <a:gd name="T59" fmla="*/ 2147483647 h 91"/>
              <a:gd name="T60" fmla="*/ 2147483647 w 79"/>
              <a:gd name="T61" fmla="*/ 2147483647 h 91"/>
              <a:gd name="T62" fmla="*/ 2147483647 w 79"/>
              <a:gd name="T63" fmla="*/ 2147483647 h 91"/>
              <a:gd name="T64" fmla="*/ 2147483647 w 79"/>
              <a:gd name="T65" fmla="*/ 2147483647 h 91"/>
              <a:gd name="T66" fmla="*/ 2147483647 w 79"/>
              <a:gd name="T67" fmla="*/ 2147483647 h 91"/>
              <a:gd name="T68" fmla="*/ 2147483647 w 79"/>
              <a:gd name="T69" fmla="*/ 2147483647 h 91"/>
              <a:gd name="T70" fmla="*/ 2147483647 w 79"/>
              <a:gd name="T71" fmla="*/ 2147483647 h 91"/>
              <a:gd name="T72" fmla="*/ 2147483647 w 79"/>
              <a:gd name="T73" fmla="*/ 2147483647 h 91"/>
              <a:gd name="T74" fmla="*/ 2147483647 w 79"/>
              <a:gd name="T75" fmla="*/ 2147483647 h 91"/>
              <a:gd name="T76" fmla="*/ 2147483647 w 79"/>
              <a:gd name="T77" fmla="*/ 2147483647 h 91"/>
              <a:gd name="T78" fmla="*/ 2147483647 w 79"/>
              <a:gd name="T79" fmla="*/ 2147483647 h 91"/>
              <a:gd name="T80" fmla="*/ 2147483647 w 79"/>
              <a:gd name="T81" fmla="*/ 2147483647 h 91"/>
              <a:gd name="T82" fmla="*/ 2147483647 w 79"/>
              <a:gd name="T83" fmla="*/ 2147483647 h 91"/>
              <a:gd name="T84" fmla="*/ 2147483647 w 79"/>
              <a:gd name="T85" fmla="*/ 2147483647 h 91"/>
              <a:gd name="T86" fmla="*/ 2147483647 w 79"/>
              <a:gd name="T87" fmla="*/ 2147483647 h 91"/>
              <a:gd name="T88" fmla="*/ 2147483647 w 79"/>
              <a:gd name="T89" fmla="*/ 2147483647 h 91"/>
              <a:gd name="T90" fmla="*/ 2147483647 w 79"/>
              <a:gd name="T91" fmla="*/ 2147483647 h 91"/>
              <a:gd name="T92" fmla="*/ 2147483647 w 79"/>
              <a:gd name="T93" fmla="*/ 2147483647 h 91"/>
              <a:gd name="T94" fmla="*/ 2147483647 w 79"/>
              <a:gd name="T95" fmla="*/ 2147483647 h 91"/>
              <a:gd name="T96" fmla="*/ 2147483647 w 79"/>
              <a:gd name="T97" fmla="*/ 2147483647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"/>
              <a:gd name="T148" fmla="*/ 0 h 91"/>
              <a:gd name="T149" fmla="*/ 79 w 79"/>
              <a:gd name="T150" fmla="*/ 91 h 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" h="91">
                <a:moveTo>
                  <a:pt x="78" y="4"/>
                </a:moveTo>
                <a:lnTo>
                  <a:pt x="78" y="4"/>
                </a:lnTo>
                <a:lnTo>
                  <a:pt x="77" y="4"/>
                </a:lnTo>
                <a:lnTo>
                  <a:pt x="74" y="2"/>
                </a:lnTo>
                <a:lnTo>
                  <a:pt x="72" y="2"/>
                </a:lnTo>
                <a:lnTo>
                  <a:pt x="69" y="1"/>
                </a:lnTo>
                <a:lnTo>
                  <a:pt x="65" y="1"/>
                </a:lnTo>
                <a:lnTo>
                  <a:pt x="60" y="1"/>
                </a:lnTo>
                <a:lnTo>
                  <a:pt x="56" y="0"/>
                </a:lnTo>
                <a:lnTo>
                  <a:pt x="50" y="0"/>
                </a:lnTo>
                <a:lnTo>
                  <a:pt x="44" y="0"/>
                </a:lnTo>
                <a:lnTo>
                  <a:pt x="38" y="1"/>
                </a:lnTo>
                <a:lnTo>
                  <a:pt x="31" y="2"/>
                </a:lnTo>
                <a:lnTo>
                  <a:pt x="25" y="4"/>
                </a:lnTo>
                <a:lnTo>
                  <a:pt x="18" y="6"/>
                </a:lnTo>
                <a:lnTo>
                  <a:pt x="11" y="8"/>
                </a:lnTo>
                <a:lnTo>
                  <a:pt x="4" y="11"/>
                </a:lnTo>
                <a:lnTo>
                  <a:pt x="4" y="13"/>
                </a:lnTo>
                <a:lnTo>
                  <a:pt x="3" y="18"/>
                </a:lnTo>
                <a:lnTo>
                  <a:pt x="1" y="26"/>
                </a:lnTo>
                <a:lnTo>
                  <a:pt x="0" y="35"/>
                </a:lnTo>
                <a:lnTo>
                  <a:pt x="0" y="47"/>
                </a:lnTo>
                <a:lnTo>
                  <a:pt x="0" y="60"/>
                </a:lnTo>
                <a:lnTo>
                  <a:pt x="2" y="74"/>
                </a:lnTo>
                <a:lnTo>
                  <a:pt x="6" y="89"/>
                </a:lnTo>
                <a:lnTo>
                  <a:pt x="7" y="89"/>
                </a:lnTo>
                <a:lnTo>
                  <a:pt x="8" y="89"/>
                </a:lnTo>
                <a:lnTo>
                  <a:pt x="9" y="88"/>
                </a:lnTo>
                <a:lnTo>
                  <a:pt x="11" y="88"/>
                </a:lnTo>
                <a:lnTo>
                  <a:pt x="15" y="88"/>
                </a:lnTo>
                <a:lnTo>
                  <a:pt x="18" y="88"/>
                </a:lnTo>
                <a:lnTo>
                  <a:pt x="22" y="88"/>
                </a:lnTo>
                <a:lnTo>
                  <a:pt x="27" y="88"/>
                </a:lnTo>
                <a:lnTo>
                  <a:pt x="32" y="87"/>
                </a:lnTo>
                <a:lnTo>
                  <a:pt x="38" y="88"/>
                </a:lnTo>
                <a:lnTo>
                  <a:pt x="44" y="88"/>
                </a:lnTo>
                <a:lnTo>
                  <a:pt x="50" y="88"/>
                </a:lnTo>
                <a:lnTo>
                  <a:pt x="57" y="88"/>
                </a:lnTo>
                <a:lnTo>
                  <a:pt x="64" y="89"/>
                </a:lnTo>
                <a:lnTo>
                  <a:pt x="71" y="90"/>
                </a:lnTo>
                <a:lnTo>
                  <a:pt x="79" y="91"/>
                </a:lnTo>
                <a:lnTo>
                  <a:pt x="79" y="88"/>
                </a:lnTo>
                <a:lnTo>
                  <a:pt x="78" y="81"/>
                </a:lnTo>
                <a:lnTo>
                  <a:pt x="77" y="70"/>
                </a:lnTo>
                <a:lnTo>
                  <a:pt x="76" y="57"/>
                </a:lnTo>
                <a:lnTo>
                  <a:pt x="76" y="43"/>
                </a:lnTo>
                <a:lnTo>
                  <a:pt x="76" y="28"/>
                </a:lnTo>
                <a:lnTo>
                  <a:pt x="77" y="15"/>
                </a:lnTo>
                <a:lnTo>
                  <a:pt x="78" y="4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94" name="Freeform 18"/>
          <p:cNvSpPr>
            <a:spLocks/>
          </p:cNvSpPr>
          <p:nvPr/>
        </p:nvSpPr>
        <p:spPr bwMode="auto">
          <a:xfrm>
            <a:off x="1473200" y="4060825"/>
            <a:ext cx="209550" cy="142875"/>
          </a:xfrm>
          <a:custGeom>
            <a:avLst/>
            <a:gdLst>
              <a:gd name="T0" fmla="*/ 2147483647 w 132"/>
              <a:gd name="T1" fmla="*/ 2147483647 h 90"/>
              <a:gd name="T2" fmla="*/ 0 w 132"/>
              <a:gd name="T3" fmla="*/ 2147483647 h 90"/>
              <a:gd name="T4" fmla="*/ 2147483647 w 132"/>
              <a:gd name="T5" fmla="*/ 2147483647 h 90"/>
              <a:gd name="T6" fmla="*/ 2147483647 w 132"/>
              <a:gd name="T7" fmla="*/ 2147483647 h 90"/>
              <a:gd name="T8" fmla="*/ 2147483647 w 132"/>
              <a:gd name="T9" fmla="*/ 2147483647 h 90"/>
              <a:gd name="T10" fmla="*/ 2147483647 w 132"/>
              <a:gd name="T11" fmla="*/ 2147483647 h 90"/>
              <a:gd name="T12" fmla="*/ 2147483647 w 132"/>
              <a:gd name="T13" fmla="*/ 2147483647 h 90"/>
              <a:gd name="T14" fmla="*/ 2147483647 w 132"/>
              <a:gd name="T15" fmla="*/ 2147483647 h 90"/>
              <a:gd name="T16" fmla="*/ 2147483647 w 132"/>
              <a:gd name="T17" fmla="*/ 2147483647 h 90"/>
              <a:gd name="T18" fmla="*/ 2147483647 w 132"/>
              <a:gd name="T19" fmla="*/ 2147483647 h 90"/>
              <a:gd name="T20" fmla="*/ 2147483647 w 132"/>
              <a:gd name="T21" fmla="*/ 2147483647 h 90"/>
              <a:gd name="T22" fmla="*/ 2147483647 w 132"/>
              <a:gd name="T23" fmla="*/ 2147483647 h 90"/>
              <a:gd name="T24" fmla="*/ 2147483647 w 132"/>
              <a:gd name="T25" fmla="*/ 2147483647 h 90"/>
              <a:gd name="T26" fmla="*/ 2147483647 w 132"/>
              <a:gd name="T27" fmla="*/ 2147483647 h 90"/>
              <a:gd name="T28" fmla="*/ 2147483647 w 132"/>
              <a:gd name="T29" fmla="*/ 2147483647 h 90"/>
              <a:gd name="T30" fmla="*/ 2147483647 w 132"/>
              <a:gd name="T31" fmla="*/ 2147483647 h 90"/>
              <a:gd name="T32" fmla="*/ 2147483647 w 132"/>
              <a:gd name="T33" fmla="*/ 2147483647 h 90"/>
              <a:gd name="T34" fmla="*/ 2147483647 w 132"/>
              <a:gd name="T35" fmla="*/ 2147483647 h 90"/>
              <a:gd name="T36" fmla="*/ 2147483647 w 132"/>
              <a:gd name="T37" fmla="*/ 2147483647 h 90"/>
              <a:gd name="T38" fmla="*/ 2147483647 w 132"/>
              <a:gd name="T39" fmla="*/ 2147483647 h 90"/>
              <a:gd name="T40" fmla="*/ 2147483647 w 132"/>
              <a:gd name="T41" fmla="*/ 2147483647 h 90"/>
              <a:gd name="T42" fmla="*/ 2147483647 w 132"/>
              <a:gd name="T43" fmla="*/ 2147483647 h 90"/>
              <a:gd name="T44" fmla="*/ 2147483647 w 132"/>
              <a:gd name="T45" fmla="*/ 2147483647 h 90"/>
              <a:gd name="T46" fmla="*/ 2147483647 w 132"/>
              <a:gd name="T47" fmla="*/ 2147483647 h 90"/>
              <a:gd name="T48" fmla="*/ 2147483647 w 132"/>
              <a:gd name="T49" fmla="*/ 2147483647 h 90"/>
              <a:gd name="T50" fmla="*/ 2147483647 w 132"/>
              <a:gd name="T51" fmla="*/ 2147483647 h 90"/>
              <a:gd name="T52" fmla="*/ 2147483647 w 132"/>
              <a:gd name="T53" fmla="*/ 0 h 90"/>
              <a:gd name="T54" fmla="*/ 2147483647 w 132"/>
              <a:gd name="T55" fmla="*/ 2147483647 h 90"/>
              <a:gd name="T56" fmla="*/ 2147483647 w 132"/>
              <a:gd name="T57" fmla="*/ 2147483647 h 90"/>
              <a:gd name="T58" fmla="*/ 2147483647 w 132"/>
              <a:gd name="T59" fmla="*/ 2147483647 h 90"/>
              <a:gd name="T60" fmla="*/ 2147483647 w 132"/>
              <a:gd name="T61" fmla="*/ 2147483647 h 90"/>
              <a:gd name="T62" fmla="*/ 2147483647 w 132"/>
              <a:gd name="T63" fmla="*/ 2147483647 h 90"/>
              <a:gd name="T64" fmla="*/ 2147483647 w 132"/>
              <a:gd name="T65" fmla="*/ 2147483647 h 90"/>
              <a:gd name="T66" fmla="*/ 2147483647 w 132"/>
              <a:gd name="T67" fmla="*/ 2147483647 h 90"/>
              <a:gd name="T68" fmla="*/ 2147483647 w 132"/>
              <a:gd name="T69" fmla="*/ 2147483647 h 90"/>
              <a:gd name="T70" fmla="*/ 2147483647 w 132"/>
              <a:gd name="T71" fmla="*/ 2147483647 h 90"/>
              <a:gd name="T72" fmla="*/ 2147483647 w 132"/>
              <a:gd name="T73" fmla="*/ 2147483647 h 90"/>
              <a:gd name="T74" fmla="*/ 2147483647 w 132"/>
              <a:gd name="T75" fmla="*/ 2147483647 h 90"/>
              <a:gd name="T76" fmla="*/ 2147483647 w 132"/>
              <a:gd name="T77" fmla="*/ 2147483647 h 90"/>
              <a:gd name="T78" fmla="*/ 2147483647 w 132"/>
              <a:gd name="T79" fmla="*/ 2147483647 h 90"/>
              <a:gd name="T80" fmla="*/ 2147483647 w 132"/>
              <a:gd name="T81" fmla="*/ 2147483647 h 90"/>
              <a:gd name="T82" fmla="*/ 2147483647 w 132"/>
              <a:gd name="T83" fmla="*/ 2147483647 h 90"/>
              <a:gd name="T84" fmla="*/ 2147483647 w 132"/>
              <a:gd name="T85" fmla="*/ 2147483647 h 90"/>
              <a:gd name="T86" fmla="*/ 2147483647 w 132"/>
              <a:gd name="T87" fmla="*/ 2147483647 h 90"/>
              <a:gd name="T88" fmla="*/ 2147483647 w 132"/>
              <a:gd name="T89" fmla="*/ 2147483647 h 90"/>
              <a:gd name="T90" fmla="*/ 2147483647 w 132"/>
              <a:gd name="T91" fmla="*/ 2147483647 h 90"/>
              <a:gd name="T92" fmla="*/ 2147483647 w 132"/>
              <a:gd name="T93" fmla="*/ 2147483647 h 90"/>
              <a:gd name="T94" fmla="*/ 2147483647 w 132"/>
              <a:gd name="T95" fmla="*/ 2147483647 h 90"/>
              <a:gd name="T96" fmla="*/ 2147483647 w 132"/>
              <a:gd name="T97" fmla="*/ 2147483647 h 90"/>
              <a:gd name="T98" fmla="*/ 2147483647 w 132"/>
              <a:gd name="T99" fmla="*/ 2147483647 h 90"/>
              <a:gd name="T100" fmla="*/ 2147483647 w 132"/>
              <a:gd name="T101" fmla="*/ 2147483647 h 90"/>
              <a:gd name="T102" fmla="*/ 2147483647 w 132"/>
              <a:gd name="T103" fmla="*/ 2147483647 h 90"/>
              <a:gd name="T104" fmla="*/ 2147483647 w 132"/>
              <a:gd name="T105" fmla="*/ 2147483647 h 90"/>
              <a:gd name="T106" fmla="*/ 2147483647 w 132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2"/>
              <a:gd name="T163" fmla="*/ 0 h 90"/>
              <a:gd name="T164" fmla="*/ 132 w 132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2" h="90">
                <a:moveTo>
                  <a:pt x="1" y="67"/>
                </a:moveTo>
                <a:lnTo>
                  <a:pt x="0" y="79"/>
                </a:lnTo>
                <a:lnTo>
                  <a:pt x="86" y="90"/>
                </a:lnTo>
                <a:lnTo>
                  <a:pt x="89" y="88"/>
                </a:lnTo>
                <a:lnTo>
                  <a:pt x="91" y="87"/>
                </a:lnTo>
                <a:lnTo>
                  <a:pt x="94" y="85"/>
                </a:lnTo>
                <a:lnTo>
                  <a:pt x="98" y="83"/>
                </a:lnTo>
                <a:lnTo>
                  <a:pt x="103" y="79"/>
                </a:lnTo>
                <a:lnTo>
                  <a:pt x="107" y="76"/>
                </a:lnTo>
                <a:lnTo>
                  <a:pt x="112" y="71"/>
                </a:lnTo>
                <a:lnTo>
                  <a:pt x="117" y="66"/>
                </a:lnTo>
                <a:lnTo>
                  <a:pt x="121" y="60"/>
                </a:lnTo>
                <a:lnTo>
                  <a:pt x="125" y="55"/>
                </a:lnTo>
                <a:lnTo>
                  <a:pt x="128" y="47"/>
                </a:lnTo>
                <a:lnTo>
                  <a:pt x="131" y="39"/>
                </a:lnTo>
                <a:lnTo>
                  <a:pt x="132" y="31"/>
                </a:lnTo>
                <a:lnTo>
                  <a:pt x="132" y="23"/>
                </a:lnTo>
                <a:lnTo>
                  <a:pt x="129" y="14"/>
                </a:lnTo>
                <a:lnTo>
                  <a:pt x="129" y="12"/>
                </a:lnTo>
                <a:lnTo>
                  <a:pt x="128" y="11"/>
                </a:lnTo>
                <a:lnTo>
                  <a:pt x="127" y="9"/>
                </a:lnTo>
                <a:lnTo>
                  <a:pt x="126" y="7"/>
                </a:lnTo>
                <a:lnTo>
                  <a:pt x="124" y="4"/>
                </a:lnTo>
                <a:lnTo>
                  <a:pt x="120" y="2"/>
                </a:lnTo>
                <a:lnTo>
                  <a:pt x="117" y="1"/>
                </a:lnTo>
                <a:lnTo>
                  <a:pt x="113" y="0"/>
                </a:lnTo>
                <a:lnTo>
                  <a:pt x="113" y="2"/>
                </a:lnTo>
                <a:lnTo>
                  <a:pt x="114" y="5"/>
                </a:lnTo>
                <a:lnTo>
                  <a:pt x="117" y="11"/>
                </a:lnTo>
                <a:lnTo>
                  <a:pt x="118" y="19"/>
                </a:lnTo>
                <a:lnTo>
                  <a:pt x="118" y="29"/>
                </a:lnTo>
                <a:lnTo>
                  <a:pt x="117" y="39"/>
                </a:lnTo>
                <a:lnTo>
                  <a:pt x="114" y="51"/>
                </a:lnTo>
                <a:lnTo>
                  <a:pt x="108" y="64"/>
                </a:lnTo>
                <a:lnTo>
                  <a:pt x="107" y="65"/>
                </a:lnTo>
                <a:lnTo>
                  <a:pt x="106" y="66"/>
                </a:lnTo>
                <a:lnTo>
                  <a:pt x="105" y="66"/>
                </a:lnTo>
                <a:lnTo>
                  <a:pt x="103" y="67"/>
                </a:lnTo>
                <a:lnTo>
                  <a:pt x="100" y="69"/>
                </a:lnTo>
                <a:lnTo>
                  <a:pt x="98" y="70"/>
                </a:lnTo>
                <a:lnTo>
                  <a:pt x="96" y="71"/>
                </a:lnTo>
                <a:lnTo>
                  <a:pt x="92" y="72"/>
                </a:lnTo>
                <a:lnTo>
                  <a:pt x="90" y="72"/>
                </a:lnTo>
                <a:lnTo>
                  <a:pt x="85" y="73"/>
                </a:lnTo>
                <a:lnTo>
                  <a:pt x="82" y="73"/>
                </a:lnTo>
                <a:lnTo>
                  <a:pt x="78" y="73"/>
                </a:lnTo>
                <a:lnTo>
                  <a:pt x="73" y="72"/>
                </a:lnTo>
                <a:lnTo>
                  <a:pt x="69" y="72"/>
                </a:lnTo>
                <a:lnTo>
                  <a:pt x="69" y="84"/>
                </a:lnTo>
                <a:lnTo>
                  <a:pt x="3" y="77"/>
                </a:lnTo>
                <a:lnTo>
                  <a:pt x="1" y="6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95" name="Freeform 19"/>
          <p:cNvSpPr>
            <a:spLocks/>
          </p:cNvSpPr>
          <p:nvPr/>
        </p:nvSpPr>
        <p:spPr bwMode="auto">
          <a:xfrm>
            <a:off x="1447800" y="4200525"/>
            <a:ext cx="152400" cy="50800"/>
          </a:xfrm>
          <a:custGeom>
            <a:avLst/>
            <a:gdLst>
              <a:gd name="T0" fmla="*/ 2147483647 w 96"/>
              <a:gd name="T1" fmla="*/ 2147483647 h 32"/>
              <a:gd name="T2" fmla="*/ 2147483647 w 96"/>
              <a:gd name="T3" fmla="*/ 0 h 32"/>
              <a:gd name="T4" fmla="*/ 0 w 96"/>
              <a:gd name="T5" fmla="*/ 2147483647 h 32"/>
              <a:gd name="T6" fmla="*/ 2147483647 w 96"/>
              <a:gd name="T7" fmla="*/ 2147483647 h 32"/>
              <a:gd name="T8" fmla="*/ 2147483647 w 96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2"/>
              <a:gd name="T17" fmla="*/ 96 w 9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2">
                <a:moveTo>
                  <a:pt x="96" y="12"/>
                </a:moveTo>
                <a:lnTo>
                  <a:pt x="1" y="0"/>
                </a:lnTo>
                <a:lnTo>
                  <a:pt x="0" y="12"/>
                </a:lnTo>
                <a:lnTo>
                  <a:pt x="93" y="32"/>
                </a:lnTo>
                <a:lnTo>
                  <a:pt x="96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96" name="Freeform 20"/>
          <p:cNvSpPr>
            <a:spLocks/>
          </p:cNvSpPr>
          <p:nvPr/>
        </p:nvSpPr>
        <p:spPr bwMode="auto">
          <a:xfrm>
            <a:off x="1522413" y="4217988"/>
            <a:ext cx="66675" cy="22225"/>
          </a:xfrm>
          <a:custGeom>
            <a:avLst/>
            <a:gdLst>
              <a:gd name="T0" fmla="*/ 2147483647 w 42"/>
              <a:gd name="T1" fmla="*/ 2147483647 h 14"/>
              <a:gd name="T2" fmla="*/ 2147483647 w 42"/>
              <a:gd name="T3" fmla="*/ 0 h 14"/>
              <a:gd name="T4" fmla="*/ 0 w 42"/>
              <a:gd name="T5" fmla="*/ 2147483647 h 14"/>
              <a:gd name="T6" fmla="*/ 2147483647 w 42"/>
              <a:gd name="T7" fmla="*/ 2147483647 h 14"/>
              <a:gd name="T8" fmla="*/ 2147483647 w 42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2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97" name="Freeform 21"/>
          <p:cNvSpPr>
            <a:spLocks/>
          </p:cNvSpPr>
          <p:nvPr/>
        </p:nvSpPr>
        <p:spPr bwMode="auto">
          <a:xfrm>
            <a:off x="1455738" y="4206875"/>
            <a:ext cx="44450" cy="15875"/>
          </a:xfrm>
          <a:custGeom>
            <a:avLst/>
            <a:gdLst>
              <a:gd name="T0" fmla="*/ 2147483647 w 28"/>
              <a:gd name="T1" fmla="*/ 2147483647 h 10"/>
              <a:gd name="T2" fmla="*/ 0 w 28"/>
              <a:gd name="T3" fmla="*/ 0 h 10"/>
              <a:gd name="T4" fmla="*/ 0 w 28"/>
              <a:gd name="T5" fmla="*/ 2147483647 h 10"/>
              <a:gd name="T6" fmla="*/ 2147483647 w 28"/>
              <a:gd name="T7" fmla="*/ 2147483647 h 10"/>
              <a:gd name="T8" fmla="*/ 2147483647 w 28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0"/>
              <a:gd name="T17" fmla="*/ 28 w 2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0">
                <a:moveTo>
                  <a:pt x="28" y="5"/>
                </a:moveTo>
                <a:lnTo>
                  <a:pt x="0" y="0"/>
                </a:lnTo>
                <a:lnTo>
                  <a:pt x="0" y="5"/>
                </a:lnTo>
                <a:lnTo>
                  <a:pt x="27" y="10"/>
                </a:lnTo>
                <a:lnTo>
                  <a:pt x="28" y="5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98" name="Freeform 22"/>
          <p:cNvSpPr>
            <a:spLocks/>
          </p:cNvSpPr>
          <p:nvPr/>
        </p:nvSpPr>
        <p:spPr bwMode="auto">
          <a:xfrm>
            <a:off x="1347788" y="4221163"/>
            <a:ext cx="257175" cy="87312"/>
          </a:xfrm>
          <a:custGeom>
            <a:avLst/>
            <a:gdLst>
              <a:gd name="T0" fmla="*/ 0 w 162"/>
              <a:gd name="T1" fmla="*/ 2147483647 h 55"/>
              <a:gd name="T2" fmla="*/ 0 w 162"/>
              <a:gd name="T3" fmla="*/ 2147483647 h 55"/>
              <a:gd name="T4" fmla="*/ 2147483647 w 162"/>
              <a:gd name="T5" fmla="*/ 2147483647 h 55"/>
              <a:gd name="T6" fmla="*/ 2147483647 w 162"/>
              <a:gd name="T7" fmla="*/ 2147483647 h 55"/>
              <a:gd name="T8" fmla="*/ 2147483647 w 162"/>
              <a:gd name="T9" fmla="*/ 2147483647 h 55"/>
              <a:gd name="T10" fmla="*/ 2147483647 w 162"/>
              <a:gd name="T11" fmla="*/ 2147483647 h 55"/>
              <a:gd name="T12" fmla="*/ 2147483647 w 162"/>
              <a:gd name="T13" fmla="*/ 2147483647 h 55"/>
              <a:gd name="T14" fmla="*/ 2147483647 w 162"/>
              <a:gd name="T15" fmla="*/ 2147483647 h 55"/>
              <a:gd name="T16" fmla="*/ 2147483647 w 162"/>
              <a:gd name="T17" fmla="*/ 2147483647 h 55"/>
              <a:gd name="T18" fmla="*/ 2147483647 w 162"/>
              <a:gd name="T19" fmla="*/ 2147483647 h 55"/>
              <a:gd name="T20" fmla="*/ 2147483647 w 162"/>
              <a:gd name="T21" fmla="*/ 2147483647 h 55"/>
              <a:gd name="T22" fmla="*/ 2147483647 w 162"/>
              <a:gd name="T23" fmla="*/ 2147483647 h 55"/>
              <a:gd name="T24" fmla="*/ 2147483647 w 162"/>
              <a:gd name="T25" fmla="*/ 2147483647 h 55"/>
              <a:gd name="T26" fmla="*/ 2147483647 w 162"/>
              <a:gd name="T27" fmla="*/ 2147483647 h 55"/>
              <a:gd name="T28" fmla="*/ 2147483647 w 162"/>
              <a:gd name="T29" fmla="*/ 2147483647 h 55"/>
              <a:gd name="T30" fmla="*/ 2147483647 w 162"/>
              <a:gd name="T31" fmla="*/ 2147483647 h 55"/>
              <a:gd name="T32" fmla="*/ 2147483647 w 162"/>
              <a:gd name="T33" fmla="*/ 0 h 55"/>
              <a:gd name="T34" fmla="*/ 2147483647 w 162"/>
              <a:gd name="T35" fmla="*/ 2147483647 h 55"/>
              <a:gd name="T36" fmla="*/ 2147483647 w 162"/>
              <a:gd name="T37" fmla="*/ 2147483647 h 55"/>
              <a:gd name="T38" fmla="*/ 2147483647 w 162"/>
              <a:gd name="T39" fmla="*/ 2147483647 h 55"/>
              <a:gd name="T40" fmla="*/ 2147483647 w 162"/>
              <a:gd name="T41" fmla="*/ 2147483647 h 55"/>
              <a:gd name="T42" fmla="*/ 2147483647 w 162"/>
              <a:gd name="T43" fmla="*/ 2147483647 h 55"/>
              <a:gd name="T44" fmla="*/ 2147483647 w 162"/>
              <a:gd name="T45" fmla="*/ 2147483647 h 55"/>
              <a:gd name="T46" fmla="*/ 2147483647 w 162"/>
              <a:gd name="T47" fmla="*/ 2147483647 h 55"/>
              <a:gd name="T48" fmla="*/ 2147483647 w 162"/>
              <a:gd name="T49" fmla="*/ 2147483647 h 55"/>
              <a:gd name="T50" fmla="*/ 2147483647 w 162"/>
              <a:gd name="T51" fmla="*/ 2147483647 h 55"/>
              <a:gd name="T52" fmla="*/ 2147483647 w 162"/>
              <a:gd name="T53" fmla="*/ 2147483647 h 55"/>
              <a:gd name="T54" fmla="*/ 2147483647 w 162"/>
              <a:gd name="T55" fmla="*/ 2147483647 h 55"/>
              <a:gd name="T56" fmla="*/ 2147483647 w 162"/>
              <a:gd name="T57" fmla="*/ 2147483647 h 55"/>
              <a:gd name="T58" fmla="*/ 2147483647 w 162"/>
              <a:gd name="T59" fmla="*/ 2147483647 h 55"/>
              <a:gd name="T60" fmla="*/ 2147483647 w 162"/>
              <a:gd name="T61" fmla="*/ 2147483647 h 55"/>
              <a:gd name="T62" fmla="*/ 2147483647 w 162"/>
              <a:gd name="T63" fmla="*/ 2147483647 h 55"/>
              <a:gd name="T64" fmla="*/ 2147483647 w 162"/>
              <a:gd name="T65" fmla="*/ 2147483647 h 55"/>
              <a:gd name="T66" fmla="*/ 2147483647 w 162"/>
              <a:gd name="T67" fmla="*/ 2147483647 h 55"/>
              <a:gd name="T68" fmla="*/ 0 w 162"/>
              <a:gd name="T69" fmla="*/ 2147483647 h 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5"/>
              <a:gd name="T107" fmla="*/ 162 w 162"/>
              <a:gd name="T108" fmla="*/ 55 h 5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5">
                <a:moveTo>
                  <a:pt x="0" y="17"/>
                </a:moveTo>
                <a:lnTo>
                  <a:pt x="0" y="17"/>
                </a:lnTo>
                <a:lnTo>
                  <a:pt x="1" y="17"/>
                </a:lnTo>
                <a:lnTo>
                  <a:pt x="2" y="17"/>
                </a:lnTo>
                <a:lnTo>
                  <a:pt x="4" y="15"/>
                </a:lnTo>
                <a:lnTo>
                  <a:pt x="7" y="15"/>
                </a:lnTo>
                <a:lnTo>
                  <a:pt x="10" y="15"/>
                </a:lnTo>
                <a:lnTo>
                  <a:pt x="14" y="14"/>
                </a:lnTo>
                <a:lnTo>
                  <a:pt x="17" y="13"/>
                </a:lnTo>
                <a:lnTo>
                  <a:pt x="21" y="12"/>
                </a:lnTo>
                <a:lnTo>
                  <a:pt x="24" y="11"/>
                </a:lnTo>
                <a:lnTo>
                  <a:pt x="28" y="10"/>
                </a:lnTo>
                <a:lnTo>
                  <a:pt x="31" y="8"/>
                </a:lnTo>
                <a:lnTo>
                  <a:pt x="35" y="6"/>
                </a:lnTo>
                <a:lnTo>
                  <a:pt x="37" y="5"/>
                </a:lnTo>
                <a:lnTo>
                  <a:pt x="40" y="3"/>
                </a:lnTo>
                <a:lnTo>
                  <a:pt x="43" y="0"/>
                </a:lnTo>
                <a:lnTo>
                  <a:pt x="162" y="28"/>
                </a:lnTo>
                <a:lnTo>
                  <a:pt x="161" y="29"/>
                </a:lnTo>
                <a:lnTo>
                  <a:pt x="159" y="31"/>
                </a:lnTo>
                <a:lnTo>
                  <a:pt x="158" y="32"/>
                </a:lnTo>
                <a:lnTo>
                  <a:pt x="157" y="33"/>
                </a:lnTo>
                <a:lnTo>
                  <a:pt x="155" y="35"/>
                </a:lnTo>
                <a:lnTo>
                  <a:pt x="152" y="36"/>
                </a:lnTo>
                <a:lnTo>
                  <a:pt x="150" y="39"/>
                </a:lnTo>
                <a:lnTo>
                  <a:pt x="147" y="41"/>
                </a:lnTo>
                <a:lnTo>
                  <a:pt x="144" y="43"/>
                </a:lnTo>
                <a:lnTo>
                  <a:pt x="141" y="46"/>
                </a:lnTo>
                <a:lnTo>
                  <a:pt x="137" y="48"/>
                </a:lnTo>
                <a:lnTo>
                  <a:pt x="135" y="50"/>
                </a:lnTo>
                <a:lnTo>
                  <a:pt x="131" y="52"/>
                </a:lnTo>
                <a:lnTo>
                  <a:pt x="128" y="53"/>
                </a:lnTo>
                <a:lnTo>
                  <a:pt x="126" y="55"/>
                </a:lnTo>
                <a:lnTo>
                  <a:pt x="0" y="1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399" name="Freeform 23"/>
          <p:cNvSpPr>
            <a:spLocks/>
          </p:cNvSpPr>
          <p:nvPr/>
        </p:nvSpPr>
        <p:spPr bwMode="auto">
          <a:xfrm>
            <a:off x="1604963" y="4211638"/>
            <a:ext cx="90487" cy="41275"/>
          </a:xfrm>
          <a:custGeom>
            <a:avLst/>
            <a:gdLst>
              <a:gd name="T0" fmla="*/ 2147483647 w 57"/>
              <a:gd name="T1" fmla="*/ 2147483647 h 26"/>
              <a:gd name="T2" fmla="*/ 2147483647 w 57"/>
              <a:gd name="T3" fmla="*/ 2147483647 h 26"/>
              <a:gd name="T4" fmla="*/ 2147483647 w 57"/>
              <a:gd name="T5" fmla="*/ 0 h 26"/>
              <a:gd name="T6" fmla="*/ 0 w 57"/>
              <a:gd name="T7" fmla="*/ 2147483647 h 26"/>
              <a:gd name="T8" fmla="*/ 0 w 57"/>
              <a:gd name="T9" fmla="*/ 2147483647 h 26"/>
              <a:gd name="T10" fmla="*/ 2147483647 w 57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26"/>
              <a:gd name="T20" fmla="*/ 57 w 57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26">
                <a:moveTo>
                  <a:pt x="6" y="26"/>
                </a:moveTo>
                <a:lnTo>
                  <a:pt x="57" y="11"/>
                </a:lnTo>
                <a:lnTo>
                  <a:pt x="25" y="0"/>
                </a:lnTo>
                <a:lnTo>
                  <a:pt x="0" y="4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00" name="Freeform 24"/>
          <p:cNvSpPr>
            <a:spLocks/>
          </p:cNvSpPr>
          <p:nvPr/>
        </p:nvSpPr>
        <p:spPr bwMode="auto">
          <a:xfrm>
            <a:off x="1365250" y="4038600"/>
            <a:ext cx="50800" cy="193675"/>
          </a:xfrm>
          <a:custGeom>
            <a:avLst/>
            <a:gdLst>
              <a:gd name="T0" fmla="*/ 2147483647 w 32"/>
              <a:gd name="T1" fmla="*/ 2147483647 h 122"/>
              <a:gd name="T2" fmla="*/ 2147483647 w 32"/>
              <a:gd name="T3" fmla="*/ 2147483647 h 122"/>
              <a:gd name="T4" fmla="*/ 2147483647 w 32"/>
              <a:gd name="T5" fmla="*/ 2147483647 h 122"/>
              <a:gd name="T6" fmla="*/ 2147483647 w 32"/>
              <a:gd name="T7" fmla="*/ 2147483647 h 122"/>
              <a:gd name="T8" fmla="*/ 2147483647 w 32"/>
              <a:gd name="T9" fmla="*/ 2147483647 h 122"/>
              <a:gd name="T10" fmla="*/ 2147483647 w 32"/>
              <a:gd name="T11" fmla="*/ 2147483647 h 122"/>
              <a:gd name="T12" fmla="*/ 2147483647 w 32"/>
              <a:gd name="T13" fmla="*/ 2147483647 h 122"/>
              <a:gd name="T14" fmla="*/ 2147483647 w 32"/>
              <a:gd name="T15" fmla="*/ 0 h 122"/>
              <a:gd name="T16" fmla="*/ 2147483647 w 32"/>
              <a:gd name="T17" fmla="*/ 0 h 122"/>
              <a:gd name="T18" fmla="*/ 2147483647 w 32"/>
              <a:gd name="T19" fmla="*/ 0 h 122"/>
              <a:gd name="T20" fmla="*/ 2147483647 w 32"/>
              <a:gd name="T21" fmla="*/ 0 h 122"/>
              <a:gd name="T22" fmla="*/ 2147483647 w 32"/>
              <a:gd name="T23" fmla="*/ 0 h 122"/>
              <a:gd name="T24" fmla="*/ 2147483647 w 32"/>
              <a:gd name="T25" fmla="*/ 0 h 122"/>
              <a:gd name="T26" fmla="*/ 2147483647 w 32"/>
              <a:gd name="T27" fmla="*/ 2147483647 h 122"/>
              <a:gd name="T28" fmla="*/ 2147483647 w 32"/>
              <a:gd name="T29" fmla="*/ 2147483647 h 122"/>
              <a:gd name="T30" fmla="*/ 2147483647 w 32"/>
              <a:gd name="T31" fmla="*/ 2147483647 h 122"/>
              <a:gd name="T32" fmla="*/ 0 w 32"/>
              <a:gd name="T33" fmla="*/ 2147483647 h 122"/>
              <a:gd name="T34" fmla="*/ 0 w 32"/>
              <a:gd name="T35" fmla="*/ 2147483647 h 122"/>
              <a:gd name="T36" fmla="*/ 2147483647 w 32"/>
              <a:gd name="T37" fmla="*/ 2147483647 h 122"/>
              <a:gd name="T38" fmla="*/ 2147483647 w 32"/>
              <a:gd name="T39" fmla="*/ 2147483647 h 122"/>
              <a:gd name="T40" fmla="*/ 2147483647 w 32"/>
              <a:gd name="T41" fmla="*/ 2147483647 h 122"/>
              <a:gd name="T42" fmla="*/ 2147483647 w 32"/>
              <a:gd name="T43" fmla="*/ 2147483647 h 122"/>
              <a:gd name="T44" fmla="*/ 2147483647 w 32"/>
              <a:gd name="T45" fmla="*/ 2147483647 h 122"/>
              <a:gd name="T46" fmla="*/ 2147483647 w 32"/>
              <a:gd name="T47" fmla="*/ 2147483647 h 122"/>
              <a:gd name="T48" fmla="*/ 2147483647 w 32"/>
              <a:gd name="T49" fmla="*/ 2147483647 h 122"/>
              <a:gd name="T50" fmla="*/ 2147483647 w 32"/>
              <a:gd name="T51" fmla="*/ 2147483647 h 122"/>
              <a:gd name="T52" fmla="*/ 2147483647 w 32"/>
              <a:gd name="T53" fmla="*/ 2147483647 h 122"/>
              <a:gd name="T54" fmla="*/ 2147483647 w 32"/>
              <a:gd name="T55" fmla="*/ 2147483647 h 122"/>
              <a:gd name="T56" fmla="*/ 2147483647 w 32"/>
              <a:gd name="T57" fmla="*/ 2147483647 h 122"/>
              <a:gd name="T58" fmla="*/ 2147483647 w 32"/>
              <a:gd name="T59" fmla="*/ 2147483647 h 122"/>
              <a:gd name="T60" fmla="*/ 2147483647 w 32"/>
              <a:gd name="T61" fmla="*/ 2147483647 h 122"/>
              <a:gd name="T62" fmla="*/ 2147483647 w 32"/>
              <a:gd name="T63" fmla="*/ 2147483647 h 122"/>
              <a:gd name="T64" fmla="*/ 2147483647 w 32"/>
              <a:gd name="T65" fmla="*/ 2147483647 h 122"/>
              <a:gd name="T66" fmla="*/ 2147483647 w 32"/>
              <a:gd name="T67" fmla="*/ 2147483647 h 122"/>
              <a:gd name="T68" fmla="*/ 2147483647 w 32"/>
              <a:gd name="T69" fmla="*/ 2147483647 h 12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"/>
              <a:gd name="T106" fmla="*/ 0 h 122"/>
              <a:gd name="T107" fmla="*/ 32 w 32"/>
              <a:gd name="T108" fmla="*/ 122 h 12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" h="122">
                <a:moveTo>
                  <a:pt x="32" y="2"/>
                </a:moveTo>
                <a:lnTo>
                  <a:pt x="32" y="2"/>
                </a:lnTo>
                <a:lnTo>
                  <a:pt x="31" y="2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4" y="0"/>
                </a:lnTo>
                <a:lnTo>
                  <a:pt x="12" y="0"/>
                </a:lnTo>
                <a:lnTo>
                  <a:pt x="10" y="1"/>
                </a:lnTo>
                <a:lnTo>
                  <a:pt x="6" y="2"/>
                </a:lnTo>
                <a:lnTo>
                  <a:pt x="4" y="3"/>
                </a:lnTo>
                <a:lnTo>
                  <a:pt x="0" y="5"/>
                </a:lnTo>
                <a:lnTo>
                  <a:pt x="0" y="122"/>
                </a:lnTo>
                <a:lnTo>
                  <a:pt x="1" y="122"/>
                </a:lnTo>
                <a:lnTo>
                  <a:pt x="3" y="122"/>
                </a:lnTo>
                <a:lnTo>
                  <a:pt x="4" y="122"/>
                </a:lnTo>
                <a:lnTo>
                  <a:pt x="5" y="122"/>
                </a:lnTo>
                <a:lnTo>
                  <a:pt x="7" y="121"/>
                </a:lnTo>
                <a:lnTo>
                  <a:pt x="8" y="121"/>
                </a:lnTo>
                <a:lnTo>
                  <a:pt x="11" y="121"/>
                </a:lnTo>
                <a:lnTo>
                  <a:pt x="13" y="120"/>
                </a:lnTo>
                <a:lnTo>
                  <a:pt x="15" y="119"/>
                </a:lnTo>
                <a:lnTo>
                  <a:pt x="18" y="119"/>
                </a:lnTo>
                <a:lnTo>
                  <a:pt x="21" y="118"/>
                </a:lnTo>
                <a:lnTo>
                  <a:pt x="24" y="115"/>
                </a:lnTo>
                <a:lnTo>
                  <a:pt x="26" y="114"/>
                </a:lnTo>
                <a:lnTo>
                  <a:pt x="29" y="113"/>
                </a:lnTo>
                <a:lnTo>
                  <a:pt x="32" y="111"/>
                </a:lnTo>
                <a:lnTo>
                  <a:pt x="32" y="2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01" name="Freeform 25"/>
          <p:cNvSpPr>
            <a:spLocks/>
          </p:cNvSpPr>
          <p:nvPr/>
        </p:nvSpPr>
        <p:spPr bwMode="auto">
          <a:xfrm>
            <a:off x="1366838" y="4040188"/>
            <a:ext cx="42862" cy="165100"/>
          </a:xfrm>
          <a:custGeom>
            <a:avLst/>
            <a:gdLst>
              <a:gd name="T0" fmla="*/ 2147483647 w 27"/>
              <a:gd name="T1" fmla="*/ 2147483647 h 104"/>
              <a:gd name="T2" fmla="*/ 2147483647 w 27"/>
              <a:gd name="T3" fmla="*/ 2147483647 h 104"/>
              <a:gd name="T4" fmla="*/ 2147483647 w 27"/>
              <a:gd name="T5" fmla="*/ 2147483647 h 104"/>
              <a:gd name="T6" fmla="*/ 2147483647 w 27"/>
              <a:gd name="T7" fmla="*/ 2147483647 h 104"/>
              <a:gd name="T8" fmla="*/ 2147483647 w 27"/>
              <a:gd name="T9" fmla="*/ 2147483647 h 104"/>
              <a:gd name="T10" fmla="*/ 2147483647 w 27"/>
              <a:gd name="T11" fmla="*/ 2147483647 h 104"/>
              <a:gd name="T12" fmla="*/ 2147483647 w 27"/>
              <a:gd name="T13" fmla="*/ 0 h 104"/>
              <a:gd name="T14" fmla="*/ 2147483647 w 27"/>
              <a:gd name="T15" fmla="*/ 0 h 104"/>
              <a:gd name="T16" fmla="*/ 2147483647 w 27"/>
              <a:gd name="T17" fmla="*/ 0 h 104"/>
              <a:gd name="T18" fmla="*/ 2147483647 w 27"/>
              <a:gd name="T19" fmla="*/ 0 h 104"/>
              <a:gd name="T20" fmla="*/ 2147483647 w 27"/>
              <a:gd name="T21" fmla="*/ 0 h 104"/>
              <a:gd name="T22" fmla="*/ 2147483647 w 27"/>
              <a:gd name="T23" fmla="*/ 0 h 104"/>
              <a:gd name="T24" fmla="*/ 2147483647 w 27"/>
              <a:gd name="T25" fmla="*/ 0 h 104"/>
              <a:gd name="T26" fmla="*/ 2147483647 w 27"/>
              <a:gd name="T27" fmla="*/ 2147483647 h 104"/>
              <a:gd name="T28" fmla="*/ 2147483647 w 27"/>
              <a:gd name="T29" fmla="*/ 2147483647 h 104"/>
              <a:gd name="T30" fmla="*/ 2147483647 w 27"/>
              <a:gd name="T31" fmla="*/ 2147483647 h 104"/>
              <a:gd name="T32" fmla="*/ 0 w 27"/>
              <a:gd name="T33" fmla="*/ 2147483647 h 104"/>
              <a:gd name="T34" fmla="*/ 0 w 27"/>
              <a:gd name="T35" fmla="*/ 2147483647 h 104"/>
              <a:gd name="T36" fmla="*/ 0 w 27"/>
              <a:gd name="T37" fmla="*/ 2147483647 h 104"/>
              <a:gd name="T38" fmla="*/ 2147483647 w 27"/>
              <a:gd name="T39" fmla="*/ 2147483647 h 104"/>
              <a:gd name="T40" fmla="*/ 2147483647 w 27"/>
              <a:gd name="T41" fmla="*/ 2147483647 h 104"/>
              <a:gd name="T42" fmla="*/ 2147483647 w 27"/>
              <a:gd name="T43" fmla="*/ 2147483647 h 104"/>
              <a:gd name="T44" fmla="*/ 2147483647 w 27"/>
              <a:gd name="T45" fmla="*/ 2147483647 h 104"/>
              <a:gd name="T46" fmla="*/ 2147483647 w 27"/>
              <a:gd name="T47" fmla="*/ 2147483647 h 104"/>
              <a:gd name="T48" fmla="*/ 2147483647 w 27"/>
              <a:gd name="T49" fmla="*/ 2147483647 h 104"/>
              <a:gd name="T50" fmla="*/ 2147483647 w 27"/>
              <a:gd name="T51" fmla="*/ 2147483647 h 104"/>
              <a:gd name="T52" fmla="*/ 2147483647 w 27"/>
              <a:gd name="T53" fmla="*/ 2147483647 h 104"/>
              <a:gd name="T54" fmla="*/ 2147483647 w 27"/>
              <a:gd name="T55" fmla="*/ 2147483647 h 104"/>
              <a:gd name="T56" fmla="*/ 2147483647 w 27"/>
              <a:gd name="T57" fmla="*/ 2147483647 h 104"/>
              <a:gd name="T58" fmla="*/ 2147483647 w 27"/>
              <a:gd name="T59" fmla="*/ 2147483647 h 104"/>
              <a:gd name="T60" fmla="*/ 2147483647 w 27"/>
              <a:gd name="T61" fmla="*/ 2147483647 h 104"/>
              <a:gd name="T62" fmla="*/ 2147483647 w 27"/>
              <a:gd name="T63" fmla="*/ 2147483647 h 104"/>
              <a:gd name="T64" fmla="*/ 2147483647 w 27"/>
              <a:gd name="T65" fmla="*/ 2147483647 h 104"/>
              <a:gd name="T66" fmla="*/ 2147483647 w 27"/>
              <a:gd name="T67" fmla="*/ 2147483647 h 104"/>
              <a:gd name="T68" fmla="*/ 2147483647 w 27"/>
              <a:gd name="T69" fmla="*/ 2147483647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6" y="1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9" y="1"/>
                </a:lnTo>
                <a:lnTo>
                  <a:pt x="5" y="2"/>
                </a:lnTo>
                <a:lnTo>
                  <a:pt x="3" y="3"/>
                </a:lnTo>
                <a:lnTo>
                  <a:pt x="0" y="4"/>
                </a:lnTo>
                <a:lnTo>
                  <a:pt x="0" y="104"/>
                </a:lnTo>
                <a:lnTo>
                  <a:pt x="2" y="104"/>
                </a:lnTo>
                <a:lnTo>
                  <a:pt x="2" y="103"/>
                </a:lnTo>
                <a:lnTo>
                  <a:pt x="3" y="103"/>
                </a:lnTo>
                <a:lnTo>
                  <a:pt x="4" y="103"/>
                </a:lnTo>
                <a:lnTo>
                  <a:pt x="6" y="103"/>
                </a:lnTo>
                <a:lnTo>
                  <a:pt x="7" y="103"/>
                </a:lnTo>
                <a:lnTo>
                  <a:pt x="10" y="101"/>
                </a:lnTo>
                <a:lnTo>
                  <a:pt x="11" y="101"/>
                </a:lnTo>
                <a:lnTo>
                  <a:pt x="13" y="100"/>
                </a:lnTo>
                <a:lnTo>
                  <a:pt x="16" y="99"/>
                </a:lnTo>
                <a:lnTo>
                  <a:pt x="18" y="99"/>
                </a:lnTo>
                <a:lnTo>
                  <a:pt x="20" y="98"/>
                </a:lnTo>
                <a:lnTo>
                  <a:pt x="23" y="97"/>
                </a:lnTo>
                <a:lnTo>
                  <a:pt x="25" y="94"/>
                </a:lnTo>
                <a:lnTo>
                  <a:pt x="27" y="93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02" name="Freeform 26"/>
          <p:cNvSpPr>
            <a:spLocks/>
          </p:cNvSpPr>
          <p:nvPr/>
        </p:nvSpPr>
        <p:spPr bwMode="auto">
          <a:xfrm>
            <a:off x="1370013" y="4041775"/>
            <a:ext cx="34925" cy="133350"/>
          </a:xfrm>
          <a:custGeom>
            <a:avLst/>
            <a:gdLst>
              <a:gd name="T0" fmla="*/ 2147483647 w 22"/>
              <a:gd name="T1" fmla="*/ 2147483647 h 84"/>
              <a:gd name="T2" fmla="*/ 2147483647 w 22"/>
              <a:gd name="T3" fmla="*/ 2147483647 h 84"/>
              <a:gd name="T4" fmla="*/ 2147483647 w 22"/>
              <a:gd name="T5" fmla="*/ 2147483647 h 84"/>
              <a:gd name="T6" fmla="*/ 2147483647 w 22"/>
              <a:gd name="T7" fmla="*/ 2147483647 h 84"/>
              <a:gd name="T8" fmla="*/ 2147483647 w 22"/>
              <a:gd name="T9" fmla="*/ 2147483647 h 84"/>
              <a:gd name="T10" fmla="*/ 2147483647 w 22"/>
              <a:gd name="T11" fmla="*/ 0 h 84"/>
              <a:gd name="T12" fmla="*/ 2147483647 w 22"/>
              <a:gd name="T13" fmla="*/ 0 h 84"/>
              <a:gd name="T14" fmla="*/ 2147483647 w 22"/>
              <a:gd name="T15" fmla="*/ 0 h 84"/>
              <a:gd name="T16" fmla="*/ 2147483647 w 22"/>
              <a:gd name="T17" fmla="*/ 0 h 84"/>
              <a:gd name="T18" fmla="*/ 2147483647 w 22"/>
              <a:gd name="T19" fmla="*/ 0 h 84"/>
              <a:gd name="T20" fmla="*/ 2147483647 w 22"/>
              <a:gd name="T21" fmla="*/ 0 h 84"/>
              <a:gd name="T22" fmla="*/ 2147483647 w 22"/>
              <a:gd name="T23" fmla="*/ 0 h 84"/>
              <a:gd name="T24" fmla="*/ 2147483647 w 22"/>
              <a:gd name="T25" fmla="*/ 0 h 84"/>
              <a:gd name="T26" fmla="*/ 2147483647 w 22"/>
              <a:gd name="T27" fmla="*/ 0 h 84"/>
              <a:gd name="T28" fmla="*/ 2147483647 w 22"/>
              <a:gd name="T29" fmla="*/ 2147483647 h 84"/>
              <a:gd name="T30" fmla="*/ 2147483647 w 22"/>
              <a:gd name="T31" fmla="*/ 2147483647 h 84"/>
              <a:gd name="T32" fmla="*/ 0 w 22"/>
              <a:gd name="T33" fmla="*/ 2147483647 h 84"/>
              <a:gd name="T34" fmla="*/ 0 w 22"/>
              <a:gd name="T35" fmla="*/ 2147483647 h 84"/>
              <a:gd name="T36" fmla="*/ 0 w 22"/>
              <a:gd name="T37" fmla="*/ 2147483647 h 84"/>
              <a:gd name="T38" fmla="*/ 0 w 22"/>
              <a:gd name="T39" fmla="*/ 2147483647 h 84"/>
              <a:gd name="T40" fmla="*/ 2147483647 w 22"/>
              <a:gd name="T41" fmla="*/ 2147483647 h 84"/>
              <a:gd name="T42" fmla="*/ 2147483647 w 22"/>
              <a:gd name="T43" fmla="*/ 2147483647 h 84"/>
              <a:gd name="T44" fmla="*/ 2147483647 w 22"/>
              <a:gd name="T45" fmla="*/ 2147483647 h 84"/>
              <a:gd name="T46" fmla="*/ 2147483647 w 22"/>
              <a:gd name="T47" fmla="*/ 2147483647 h 84"/>
              <a:gd name="T48" fmla="*/ 2147483647 w 22"/>
              <a:gd name="T49" fmla="*/ 2147483647 h 84"/>
              <a:gd name="T50" fmla="*/ 2147483647 w 22"/>
              <a:gd name="T51" fmla="*/ 2147483647 h 84"/>
              <a:gd name="T52" fmla="*/ 2147483647 w 22"/>
              <a:gd name="T53" fmla="*/ 2147483647 h 84"/>
              <a:gd name="T54" fmla="*/ 2147483647 w 22"/>
              <a:gd name="T55" fmla="*/ 2147483647 h 84"/>
              <a:gd name="T56" fmla="*/ 2147483647 w 22"/>
              <a:gd name="T57" fmla="*/ 2147483647 h 84"/>
              <a:gd name="T58" fmla="*/ 2147483647 w 22"/>
              <a:gd name="T59" fmla="*/ 2147483647 h 84"/>
              <a:gd name="T60" fmla="*/ 2147483647 w 22"/>
              <a:gd name="T61" fmla="*/ 2147483647 h 84"/>
              <a:gd name="T62" fmla="*/ 2147483647 w 22"/>
              <a:gd name="T63" fmla="*/ 2147483647 h 84"/>
              <a:gd name="T64" fmla="*/ 2147483647 w 22"/>
              <a:gd name="T65" fmla="*/ 2147483647 h 84"/>
              <a:gd name="T66" fmla="*/ 2147483647 w 22"/>
              <a:gd name="T67" fmla="*/ 2147483647 h 84"/>
              <a:gd name="T68" fmla="*/ 2147483647 w 22"/>
              <a:gd name="T69" fmla="*/ 2147483647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1"/>
                </a:moveTo>
                <a:lnTo>
                  <a:pt x="22" y="1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5" y="0"/>
                </a:lnTo>
                <a:lnTo>
                  <a:pt x="3" y="1"/>
                </a:lnTo>
                <a:lnTo>
                  <a:pt x="2" y="2"/>
                </a:lnTo>
                <a:lnTo>
                  <a:pt x="0" y="3"/>
                </a:lnTo>
                <a:lnTo>
                  <a:pt x="0" y="84"/>
                </a:lnTo>
                <a:lnTo>
                  <a:pt x="1" y="84"/>
                </a:lnTo>
                <a:lnTo>
                  <a:pt x="2" y="84"/>
                </a:lnTo>
                <a:lnTo>
                  <a:pt x="3" y="84"/>
                </a:lnTo>
                <a:lnTo>
                  <a:pt x="4" y="83"/>
                </a:lnTo>
                <a:lnTo>
                  <a:pt x="5" y="83"/>
                </a:lnTo>
                <a:lnTo>
                  <a:pt x="7" y="83"/>
                </a:lnTo>
                <a:lnTo>
                  <a:pt x="9" y="82"/>
                </a:lnTo>
                <a:lnTo>
                  <a:pt x="10" y="82"/>
                </a:lnTo>
                <a:lnTo>
                  <a:pt x="12" y="81"/>
                </a:lnTo>
                <a:lnTo>
                  <a:pt x="14" y="81"/>
                </a:lnTo>
                <a:lnTo>
                  <a:pt x="16" y="79"/>
                </a:lnTo>
                <a:lnTo>
                  <a:pt x="18" y="78"/>
                </a:lnTo>
                <a:lnTo>
                  <a:pt x="19" y="77"/>
                </a:lnTo>
                <a:lnTo>
                  <a:pt x="22" y="76"/>
                </a:lnTo>
                <a:lnTo>
                  <a:pt x="22" y="1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03" name="Freeform 27"/>
          <p:cNvSpPr>
            <a:spLocks/>
          </p:cNvSpPr>
          <p:nvPr/>
        </p:nvSpPr>
        <p:spPr bwMode="auto">
          <a:xfrm>
            <a:off x="1371600" y="4041775"/>
            <a:ext cx="26988" cy="103188"/>
          </a:xfrm>
          <a:custGeom>
            <a:avLst/>
            <a:gdLst>
              <a:gd name="T0" fmla="*/ 2147483647 w 17"/>
              <a:gd name="T1" fmla="*/ 2147483647 h 65"/>
              <a:gd name="T2" fmla="*/ 2147483647 w 17"/>
              <a:gd name="T3" fmla="*/ 2147483647 h 65"/>
              <a:gd name="T4" fmla="*/ 2147483647 w 17"/>
              <a:gd name="T5" fmla="*/ 2147483647 h 65"/>
              <a:gd name="T6" fmla="*/ 2147483647 w 17"/>
              <a:gd name="T7" fmla="*/ 2147483647 h 65"/>
              <a:gd name="T8" fmla="*/ 2147483647 w 17"/>
              <a:gd name="T9" fmla="*/ 2147483647 h 65"/>
              <a:gd name="T10" fmla="*/ 2147483647 w 17"/>
              <a:gd name="T11" fmla="*/ 0 h 65"/>
              <a:gd name="T12" fmla="*/ 2147483647 w 17"/>
              <a:gd name="T13" fmla="*/ 2147483647 h 65"/>
              <a:gd name="T14" fmla="*/ 2147483647 w 17"/>
              <a:gd name="T15" fmla="*/ 2147483647 h 65"/>
              <a:gd name="T16" fmla="*/ 0 w 17"/>
              <a:gd name="T17" fmla="*/ 2147483647 h 65"/>
              <a:gd name="T18" fmla="*/ 0 w 17"/>
              <a:gd name="T19" fmla="*/ 2147483647 h 65"/>
              <a:gd name="T20" fmla="*/ 0 w 17"/>
              <a:gd name="T21" fmla="*/ 2147483647 h 65"/>
              <a:gd name="T22" fmla="*/ 2147483647 w 17"/>
              <a:gd name="T23" fmla="*/ 2147483647 h 65"/>
              <a:gd name="T24" fmla="*/ 2147483647 w 17"/>
              <a:gd name="T25" fmla="*/ 2147483647 h 65"/>
              <a:gd name="T26" fmla="*/ 2147483647 w 17"/>
              <a:gd name="T27" fmla="*/ 2147483647 h 65"/>
              <a:gd name="T28" fmla="*/ 2147483647 w 17"/>
              <a:gd name="T29" fmla="*/ 2147483647 h 65"/>
              <a:gd name="T30" fmla="*/ 2147483647 w 17"/>
              <a:gd name="T31" fmla="*/ 2147483647 h 65"/>
              <a:gd name="T32" fmla="*/ 2147483647 w 17"/>
              <a:gd name="T33" fmla="*/ 2147483647 h 65"/>
              <a:gd name="T34" fmla="*/ 2147483647 w 17"/>
              <a:gd name="T35" fmla="*/ 2147483647 h 65"/>
              <a:gd name="T36" fmla="*/ 2147483647 w 17"/>
              <a:gd name="T37" fmla="*/ 2147483647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65"/>
              <a:gd name="T59" fmla="*/ 17 w 17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65">
                <a:moveTo>
                  <a:pt x="17" y="2"/>
                </a:moveTo>
                <a:lnTo>
                  <a:pt x="17" y="2"/>
                </a:lnTo>
                <a:lnTo>
                  <a:pt x="16" y="1"/>
                </a:lnTo>
                <a:lnTo>
                  <a:pt x="14" y="1"/>
                </a:lnTo>
                <a:lnTo>
                  <a:pt x="11" y="1"/>
                </a:lnTo>
                <a:lnTo>
                  <a:pt x="9" y="0"/>
                </a:lnTo>
                <a:lnTo>
                  <a:pt x="6" y="1"/>
                </a:lnTo>
                <a:lnTo>
                  <a:pt x="2" y="2"/>
                </a:lnTo>
                <a:lnTo>
                  <a:pt x="0" y="3"/>
                </a:lnTo>
                <a:lnTo>
                  <a:pt x="0" y="65"/>
                </a:lnTo>
                <a:lnTo>
                  <a:pt x="1" y="65"/>
                </a:lnTo>
                <a:lnTo>
                  <a:pt x="3" y="65"/>
                </a:lnTo>
                <a:lnTo>
                  <a:pt x="6" y="64"/>
                </a:lnTo>
                <a:lnTo>
                  <a:pt x="8" y="64"/>
                </a:lnTo>
                <a:lnTo>
                  <a:pt x="11" y="63"/>
                </a:lnTo>
                <a:lnTo>
                  <a:pt x="14" y="61"/>
                </a:lnTo>
                <a:lnTo>
                  <a:pt x="17" y="58"/>
                </a:lnTo>
                <a:lnTo>
                  <a:pt x="17" y="2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04" name="Freeform 28"/>
          <p:cNvSpPr>
            <a:spLocks/>
          </p:cNvSpPr>
          <p:nvPr/>
        </p:nvSpPr>
        <p:spPr bwMode="auto">
          <a:xfrm>
            <a:off x="1371600" y="4043363"/>
            <a:ext cx="22225" cy="74612"/>
          </a:xfrm>
          <a:custGeom>
            <a:avLst/>
            <a:gdLst>
              <a:gd name="T0" fmla="*/ 2147483647 w 14"/>
              <a:gd name="T1" fmla="*/ 2147483647 h 47"/>
              <a:gd name="T2" fmla="*/ 2147483647 w 14"/>
              <a:gd name="T3" fmla="*/ 2147483647 h 47"/>
              <a:gd name="T4" fmla="*/ 2147483647 w 14"/>
              <a:gd name="T5" fmla="*/ 2147483647 h 47"/>
              <a:gd name="T6" fmla="*/ 2147483647 w 14"/>
              <a:gd name="T7" fmla="*/ 2147483647 h 47"/>
              <a:gd name="T8" fmla="*/ 2147483647 w 14"/>
              <a:gd name="T9" fmla="*/ 0 h 47"/>
              <a:gd name="T10" fmla="*/ 2147483647 w 14"/>
              <a:gd name="T11" fmla="*/ 0 h 47"/>
              <a:gd name="T12" fmla="*/ 2147483647 w 14"/>
              <a:gd name="T13" fmla="*/ 2147483647 h 47"/>
              <a:gd name="T14" fmla="*/ 2147483647 w 14"/>
              <a:gd name="T15" fmla="*/ 2147483647 h 47"/>
              <a:gd name="T16" fmla="*/ 0 w 14"/>
              <a:gd name="T17" fmla="*/ 2147483647 h 47"/>
              <a:gd name="T18" fmla="*/ 0 w 14"/>
              <a:gd name="T19" fmla="*/ 2147483647 h 47"/>
              <a:gd name="T20" fmla="*/ 2147483647 w 14"/>
              <a:gd name="T21" fmla="*/ 2147483647 h 47"/>
              <a:gd name="T22" fmla="*/ 2147483647 w 14"/>
              <a:gd name="T23" fmla="*/ 2147483647 h 47"/>
              <a:gd name="T24" fmla="*/ 2147483647 w 14"/>
              <a:gd name="T25" fmla="*/ 2147483647 h 47"/>
              <a:gd name="T26" fmla="*/ 2147483647 w 14"/>
              <a:gd name="T27" fmla="*/ 2147483647 h 47"/>
              <a:gd name="T28" fmla="*/ 2147483647 w 14"/>
              <a:gd name="T29" fmla="*/ 2147483647 h 47"/>
              <a:gd name="T30" fmla="*/ 2147483647 w 14"/>
              <a:gd name="T31" fmla="*/ 2147483647 h 47"/>
              <a:gd name="T32" fmla="*/ 2147483647 w 14"/>
              <a:gd name="T33" fmla="*/ 2147483647 h 47"/>
              <a:gd name="T34" fmla="*/ 2147483647 w 14"/>
              <a:gd name="T35" fmla="*/ 2147483647 h 47"/>
              <a:gd name="T36" fmla="*/ 2147483647 w 14"/>
              <a:gd name="T37" fmla="*/ 2147483647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7"/>
              <a:gd name="T59" fmla="*/ 14 w 14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7">
                <a:moveTo>
                  <a:pt x="14" y="1"/>
                </a:moveTo>
                <a:lnTo>
                  <a:pt x="14" y="1"/>
                </a:lnTo>
                <a:lnTo>
                  <a:pt x="13" y="1"/>
                </a:lnTo>
                <a:lnTo>
                  <a:pt x="11" y="1"/>
                </a:lnTo>
                <a:lnTo>
                  <a:pt x="9" y="0"/>
                </a:lnTo>
                <a:lnTo>
                  <a:pt x="8" y="0"/>
                </a:lnTo>
                <a:lnTo>
                  <a:pt x="6" y="1"/>
                </a:lnTo>
                <a:lnTo>
                  <a:pt x="2" y="1"/>
                </a:lnTo>
                <a:lnTo>
                  <a:pt x="0" y="4"/>
                </a:lnTo>
                <a:lnTo>
                  <a:pt x="0" y="47"/>
                </a:lnTo>
                <a:lnTo>
                  <a:pt x="1" y="47"/>
                </a:lnTo>
                <a:lnTo>
                  <a:pt x="1" y="46"/>
                </a:lnTo>
                <a:lnTo>
                  <a:pt x="3" y="46"/>
                </a:lnTo>
                <a:lnTo>
                  <a:pt x="4" y="46"/>
                </a:lnTo>
                <a:lnTo>
                  <a:pt x="7" y="44"/>
                </a:lnTo>
                <a:lnTo>
                  <a:pt x="9" y="44"/>
                </a:lnTo>
                <a:lnTo>
                  <a:pt x="11" y="43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05" name="Freeform 29"/>
          <p:cNvSpPr>
            <a:spLocks/>
          </p:cNvSpPr>
          <p:nvPr/>
        </p:nvSpPr>
        <p:spPr bwMode="auto">
          <a:xfrm>
            <a:off x="1373188" y="4044950"/>
            <a:ext cx="14287" cy="42863"/>
          </a:xfrm>
          <a:custGeom>
            <a:avLst/>
            <a:gdLst>
              <a:gd name="T0" fmla="*/ 2147483647 w 9"/>
              <a:gd name="T1" fmla="*/ 2147483647 h 27"/>
              <a:gd name="T2" fmla="*/ 2147483647 w 9"/>
              <a:gd name="T3" fmla="*/ 2147483647 h 27"/>
              <a:gd name="T4" fmla="*/ 2147483647 w 9"/>
              <a:gd name="T5" fmla="*/ 2147483647 h 27"/>
              <a:gd name="T6" fmla="*/ 2147483647 w 9"/>
              <a:gd name="T7" fmla="*/ 2147483647 h 27"/>
              <a:gd name="T8" fmla="*/ 2147483647 w 9"/>
              <a:gd name="T9" fmla="*/ 0 h 27"/>
              <a:gd name="T10" fmla="*/ 2147483647 w 9"/>
              <a:gd name="T11" fmla="*/ 0 h 27"/>
              <a:gd name="T12" fmla="*/ 2147483647 w 9"/>
              <a:gd name="T13" fmla="*/ 0 h 27"/>
              <a:gd name="T14" fmla="*/ 2147483647 w 9"/>
              <a:gd name="T15" fmla="*/ 2147483647 h 27"/>
              <a:gd name="T16" fmla="*/ 0 w 9"/>
              <a:gd name="T17" fmla="*/ 2147483647 h 27"/>
              <a:gd name="T18" fmla="*/ 0 w 9"/>
              <a:gd name="T19" fmla="*/ 2147483647 h 27"/>
              <a:gd name="T20" fmla="*/ 0 w 9"/>
              <a:gd name="T21" fmla="*/ 2147483647 h 27"/>
              <a:gd name="T22" fmla="*/ 2147483647 w 9"/>
              <a:gd name="T23" fmla="*/ 2147483647 h 27"/>
              <a:gd name="T24" fmla="*/ 2147483647 w 9"/>
              <a:gd name="T25" fmla="*/ 2147483647 h 27"/>
              <a:gd name="T26" fmla="*/ 2147483647 w 9"/>
              <a:gd name="T27" fmla="*/ 2147483647 h 27"/>
              <a:gd name="T28" fmla="*/ 2147483647 w 9"/>
              <a:gd name="T29" fmla="*/ 2147483647 h 27"/>
              <a:gd name="T30" fmla="*/ 2147483647 w 9"/>
              <a:gd name="T31" fmla="*/ 2147483647 h 27"/>
              <a:gd name="T32" fmla="*/ 2147483647 w 9"/>
              <a:gd name="T33" fmla="*/ 2147483647 h 27"/>
              <a:gd name="T34" fmla="*/ 2147483647 w 9"/>
              <a:gd name="T35" fmla="*/ 2147483647 h 27"/>
              <a:gd name="T36" fmla="*/ 2147483647 w 9"/>
              <a:gd name="T37" fmla="*/ 2147483647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6" y="26"/>
                </a:lnTo>
                <a:lnTo>
                  <a:pt x="8" y="25"/>
                </a:lnTo>
                <a:lnTo>
                  <a:pt x="9" y="24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06" name="Freeform 30"/>
          <p:cNvSpPr>
            <a:spLocks/>
          </p:cNvSpPr>
          <p:nvPr/>
        </p:nvSpPr>
        <p:spPr bwMode="auto">
          <a:xfrm>
            <a:off x="1549400" y="4167188"/>
            <a:ext cx="22225" cy="20637"/>
          </a:xfrm>
          <a:custGeom>
            <a:avLst/>
            <a:gdLst>
              <a:gd name="T0" fmla="*/ 2147483647 w 14"/>
              <a:gd name="T1" fmla="*/ 2147483647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2147483647 w 14"/>
              <a:gd name="T11" fmla="*/ 2147483647 h 13"/>
              <a:gd name="T12" fmla="*/ 2147483647 w 14"/>
              <a:gd name="T13" fmla="*/ 2147483647 h 13"/>
              <a:gd name="T14" fmla="*/ 2147483647 w 14"/>
              <a:gd name="T15" fmla="*/ 2147483647 h 13"/>
              <a:gd name="T16" fmla="*/ 2147483647 w 14"/>
              <a:gd name="T17" fmla="*/ 2147483647 h 13"/>
              <a:gd name="T18" fmla="*/ 2147483647 w 14"/>
              <a:gd name="T19" fmla="*/ 2147483647 h 13"/>
              <a:gd name="T20" fmla="*/ 2147483647 w 14"/>
              <a:gd name="T21" fmla="*/ 2147483647 h 13"/>
              <a:gd name="T22" fmla="*/ 2147483647 w 14"/>
              <a:gd name="T23" fmla="*/ 2147483647 h 13"/>
              <a:gd name="T24" fmla="*/ 2147483647 w 14"/>
              <a:gd name="T25" fmla="*/ 2147483647 h 13"/>
              <a:gd name="T26" fmla="*/ 2147483647 w 14"/>
              <a:gd name="T27" fmla="*/ 0 h 13"/>
              <a:gd name="T28" fmla="*/ 2147483647 w 14"/>
              <a:gd name="T29" fmla="*/ 0 h 13"/>
              <a:gd name="T30" fmla="*/ 2147483647 w 14"/>
              <a:gd name="T31" fmla="*/ 0 h 13"/>
              <a:gd name="T32" fmla="*/ 2147483647 w 14"/>
              <a:gd name="T33" fmla="*/ 0 h 13"/>
              <a:gd name="T34" fmla="*/ 2147483647 w 14"/>
              <a:gd name="T35" fmla="*/ 0 h 13"/>
              <a:gd name="T36" fmla="*/ 2147483647 w 14"/>
              <a:gd name="T37" fmla="*/ 0 h 13"/>
              <a:gd name="T38" fmla="*/ 2147483647 w 14"/>
              <a:gd name="T39" fmla="*/ 0 h 13"/>
              <a:gd name="T40" fmla="*/ 2147483647 w 14"/>
              <a:gd name="T41" fmla="*/ 2147483647 h 13"/>
              <a:gd name="T42" fmla="*/ 2147483647 w 14"/>
              <a:gd name="T43" fmla="*/ 2147483647 h 13"/>
              <a:gd name="T44" fmla="*/ 2147483647 w 14"/>
              <a:gd name="T45" fmla="*/ 2147483647 h 13"/>
              <a:gd name="T46" fmla="*/ 0 w 14"/>
              <a:gd name="T47" fmla="*/ 2147483647 h 13"/>
              <a:gd name="T48" fmla="*/ 0 w 14"/>
              <a:gd name="T49" fmla="*/ 2147483647 h 13"/>
              <a:gd name="T50" fmla="*/ 0 w 14"/>
              <a:gd name="T51" fmla="*/ 2147483647 h 13"/>
              <a:gd name="T52" fmla="*/ 2147483647 w 14"/>
              <a:gd name="T53" fmla="*/ 2147483647 h 13"/>
              <a:gd name="T54" fmla="*/ 2147483647 w 14"/>
              <a:gd name="T55" fmla="*/ 2147483647 h 13"/>
              <a:gd name="T56" fmla="*/ 2147483647 w 14"/>
              <a:gd name="T57" fmla="*/ 2147483647 h 13"/>
              <a:gd name="T58" fmla="*/ 2147483647 w 14"/>
              <a:gd name="T59" fmla="*/ 2147483647 h 13"/>
              <a:gd name="T60" fmla="*/ 2147483647 w 14"/>
              <a:gd name="T61" fmla="*/ 2147483647 h 13"/>
              <a:gd name="T62" fmla="*/ 2147483647 w 14"/>
              <a:gd name="T63" fmla="*/ 2147483647 h 13"/>
              <a:gd name="T64" fmla="*/ 2147483647 w 14"/>
              <a:gd name="T65" fmla="*/ 2147483647 h 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3"/>
              <a:gd name="T101" fmla="*/ 14 w 14"/>
              <a:gd name="T102" fmla="*/ 13 h 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3">
                <a:moveTo>
                  <a:pt x="7" y="13"/>
                </a:moveTo>
                <a:lnTo>
                  <a:pt x="8" y="13"/>
                </a:lnTo>
                <a:lnTo>
                  <a:pt x="9" y="13"/>
                </a:lnTo>
                <a:lnTo>
                  <a:pt x="10" y="12"/>
                </a:lnTo>
                <a:lnTo>
                  <a:pt x="11" y="11"/>
                </a:lnTo>
                <a:lnTo>
                  <a:pt x="13" y="11"/>
                </a:lnTo>
                <a:lnTo>
                  <a:pt x="13" y="10"/>
                </a:lnTo>
                <a:lnTo>
                  <a:pt x="14" y="7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3"/>
                </a:lnTo>
                <a:lnTo>
                  <a:pt x="11" y="2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0"/>
                </a:lnTo>
                <a:lnTo>
                  <a:pt x="2" y="2"/>
                </a:lnTo>
                <a:lnTo>
                  <a:pt x="1" y="3"/>
                </a:lnTo>
                <a:lnTo>
                  <a:pt x="1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3" y="12"/>
                </a:lnTo>
                <a:lnTo>
                  <a:pt x="4" y="13"/>
                </a:lnTo>
                <a:lnTo>
                  <a:pt x="6" y="13"/>
                </a:lnTo>
                <a:lnTo>
                  <a:pt x="7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07" name="Freeform 31"/>
          <p:cNvSpPr>
            <a:spLocks/>
          </p:cNvSpPr>
          <p:nvPr/>
        </p:nvSpPr>
        <p:spPr bwMode="auto">
          <a:xfrm>
            <a:off x="1484313" y="4167188"/>
            <a:ext cx="11112" cy="11112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2147483647 w 7"/>
              <a:gd name="T11" fmla="*/ 2147483647 h 7"/>
              <a:gd name="T12" fmla="*/ 2147483647 w 7"/>
              <a:gd name="T13" fmla="*/ 2147483647 h 7"/>
              <a:gd name="T14" fmla="*/ 2147483647 w 7"/>
              <a:gd name="T15" fmla="*/ 0 h 7"/>
              <a:gd name="T16" fmla="*/ 2147483647 w 7"/>
              <a:gd name="T17" fmla="*/ 0 h 7"/>
              <a:gd name="T18" fmla="*/ 2147483647 w 7"/>
              <a:gd name="T19" fmla="*/ 0 h 7"/>
              <a:gd name="T20" fmla="*/ 2147483647 w 7"/>
              <a:gd name="T21" fmla="*/ 2147483647 h 7"/>
              <a:gd name="T22" fmla="*/ 0 w 7"/>
              <a:gd name="T23" fmla="*/ 2147483647 h 7"/>
              <a:gd name="T24" fmla="*/ 0 w 7"/>
              <a:gd name="T25" fmla="*/ 2147483647 h 7"/>
              <a:gd name="T26" fmla="*/ 0 w 7"/>
              <a:gd name="T27" fmla="*/ 2147483647 h 7"/>
              <a:gd name="T28" fmla="*/ 2147483647 w 7"/>
              <a:gd name="T29" fmla="*/ 2147483647 h 7"/>
              <a:gd name="T30" fmla="*/ 2147483647 w 7"/>
              <a:gd name="T31" fmla="*/ 2147483647 h 7"/>
              <a:gd name="T32" fmla="*/ 2147483647 w 7"/>
              <a:gd name="T33" fmla="*/ 2147483647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6" y="2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1" y="2"/>
                </a:ln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6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08" name="Freeform 32"/>
          <p:cNvSpPr>
            <a:spLocks/>
          </p:cNvSpPr>
          <p:nvPr/>
        </p:nvSpPr>
        <p:spPr bwMode="auto">
          <a:xfrm>
            <a:off x="1503363" y="4167188"/>
            <a:ext cx="7937" cy="11112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2147483647 w 5"/>
              <a:gd name="T13" fmla="*/ 2147483647 h 7"/>
              <a:gd name="T14" fmla="*/ 2147483647 w 5"/>
              <a:gd name="T15" fmla="*/ 0 h 7"/>
              <a:gd name="T16" fmla="*/ 2147483647 w 5"/>
              <a:gd name="T17" fmla="*/ 0 h 7"/>
              <a:gd name="T18" fmla="*/ 2147483647 w 5"/>
              <a:gd name="T19" fmla="*/ 0 h 7"/>
              <a:gd name="T20" fmla="*/ 2147483647 w 5"/>
              <a:gd name="T21" fmla="*/ 2147483647 h 7"/>
              <a:gd name="T22" fmla="*/ 0 w 5"/>
              <a:gd name="T23" fmla="*/ 2147483647 h 7"/>
              <a:gd name="T24" fmla="*/ 0 w 5"/>
              <a:gd name="T25" fmla="*/ 2147483647 h 7"/>
              <a:gd name="T26" fmla="*/ 0 w 5"/>
              <a:gd name="T27" fmla="*/ 2147483647 h 7"/>
              <a:gd name="T28" fmla="*/ 2147483647 w 5"/>
              <a:gd name="T29" fmla="*/ 2147483647 h 7"/>
              <a:gd name="T30" fmla="*/ 2147483647 w 5"/>
              <a:gd name="T31" fmla="*/ 2147483647 h 7"/>
              <a:gd name="T32" fmla="*/ 2147483647 w 5"/>
              <a:gd name="T33" fmla="*/ 2147483647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"/>
              <a:gd name="T52" fmla="*/ 0 h 7"/>
              <a:gd name="T53" fmla="*/ 5 w 5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" h="7">
                <a:moveTo>
                  <a:pt x="3" y="7"/>
                </a:moveTo>
                <a:lnTo>
                  <a:pt x="4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09" name="Freeform 33"/>
          <p:cNvSpPr>
            <a:spLocks/>
          </p:cNvSpPr>
          <p:nvPr/>
        </p:nvSpPr>
        <p:spPr bwMode="auto">
          <a:xfrm>
            <a:off x="1430338" y="4021138"/>
            <a:ext cx="30162" cy="146050"/>
          </a:xfrm>
          <a:custGeom>
            <a:avLst/>
            <a:gdLst>
              <a:gd name="T0" fmla="*/ 2147483647 w 19"/>
              <a:gd name="T1" fmla="*/ 2147483647 h 92"/>
              <a:gd name="T2" fmla="*/ 2147483647 w 19"/>
              <a:gd name="T3" fmla="*/ 2147483647 h 92"/>
              <a:gd name="T4" fmla="*/ 2147483647 w 19"/>
              <a:gd name="T5" fmla="*/ 2147483647 h 92"/>
              <a:gd name="T6" fmla="*/ 2147483647 w 19"/>
              <a:gd name="T7" fmla="*/ 2147483647 h 92"/>
              <a:gd name="T8" fmla="*/ 2147483647 w 19"/>
              <a:gd name="T9" fmla="*/ 2147483647 h 92"/>
              <a:gd name="T10" fmla="*/ 0 w 19"/>
              <a:gd name="T11" fmla="*/ 2147483647 h 92"/>
              <a:gd name="T12" fmla="*/ 0 w 19"/>
              <a:gd name="T13" fmla="*/ 2147483647 h 92"/>
              <a:gd name="T14" fmla="*/ 2147483647 w 19"/>
              <a:gd name="T15" fmla="*/ 2147483647 h 92"/>
              <a:gd name="T16" fmla="*/ 2147483647 w 19"/>
              <a:gd name="T17" fmla="*/ 2147483647 h 92"/>
              <a:gd name="T18" fmla="*/ 2147483647 w 19"/>
              <a:gd name="T19" fmla="*/ 2147483647 h 92"/>
              <a:gd name="T20" fmla="*/ 2147483647 w 19"/>
              <a:gd name="T21" fmla="*/ 2147483647 h 92"/>
              <a:gd name="T22" fmla="*/ 2147483647 w 19"/>
              <a:gd name="T23" fmla="*/ 2147483647 h 92"/>
              <a:gd name="T24" fmla="*/ 2147483647 w 19"/>
              <a:gd name="T25" fmla="*/ 2147483647 h 92"/>
              <a:gd name="T26" fmla="*/ 2147483647 w 19"/>
              <a:gd name="T27" fmla="*/ 2147483647 h 92"/>
              <a:gd name="T28" fmla="*/ 2147483647 w 19"/>
              <a:gd name="T29" fmla="*/ 2147483647 h 92"/>
              <a:gd name="T30" fmla="*/ 2147483647 w 19"/>
              <a:gd name="T31" fmla="*/ 2147483647 h 92"/>
              <a:gd name="T32" fmla="*/ 2147483647 w 19"/>
              <a:gd name="T33" fmla="*/ 2147483647 h 92"/>
              <a:gd name="T34" fmla="*/ 2147483647 w 19"/>
              <a:gd name="T35" fmla="*/ 2147483647 h 92"/>
              <a:gd name="T36" fmla="*/ 2147483647 w 19"/>
              <a:gd name="T37" fmla="*/ 0 h 92"/>
              <a:gd name="T38" fmla="*/ 2147483647 w 19"/>
              <a:gd name="T39" fmla="*/ 0 h 92"/>
              <a:gd name="T40" fmla="*/ 2147483647 w 19"/>
              <a:gd name="T41" fmla="*/ 0 h 92"/>
              <a:gd name="T42" fmla="*/ 2147483647 w 19"/>
              <a:gd name="T43" fmla="*/ 0 h 92"/>
              <a:gd name="T44" fmla="*/ 2147483647 w 19"/>
              <a:gd name="T45" fmla="*/ 0 h 92"/>
              <a:gd name="T46" fmla="*/ 2147483647 w 19"/>
              <a:gd name="T47" fmla="*/ 0 h 92"/>
              <a:gd name="T48" fmla="*/ 2147483647 w 19"/>
              <a:gd name="T49" fmla="*/ 0 h 92"/>
              <a:gd name="T50" fmla="*/ 2147483647 w 19"/>
              <a:gd name="T51" fmla="*/ 2147483647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"/>
              <a:gd name="T79" fmla="*/ 0 h 92"/>
              <a:gd name="T80" fmla="*/ 19 w 19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" h="92">
                <a:moveTo>
                  <a:pt x="6" y="1"/>
                </a:moveTo>
                <a:lnTo>
                  <a:pt x="6" y="4"/>
                </a:lnTo>
                <a:lnTo>
                  <a:pt x="4" y="8"/>
                </a:lnTo>
                <a:lnTo>
                  <a:pt x="2" y="16"/>
                </a:lnTo>
                <a:lnTo>
                  <a:pt x="1" y="28"/>
                </a:lnTo>
                <a:lnTo>
                  <a:pt x="0" y="41"/>
                </a:lnTo>
                <a:lnTo>
                  <a:pt x="0" y="56"/>
                </a:lnTo>
                <a:lnTo>
                  <a:pt x="1" y="74"/>
                </a:lnTo>
                <a:lnTo>
                  <a:pt x="5" y="92"/>
                </a:lnTo>
                <a:lnTo>
                  <a:pt x="19" y="91"/>
                </a:lnTo>
                <a:lnTo>
                  <a:pt x="18" y="89"/>
                </a:lnTo>
                <a:lnTo>
                  <a:pt x="16" y="81"/>
                </a:lnTo>
                <a:lnTo>
                  <a:pt x="15" y="70"/>
                </a:lnTo>
                <a:lnTo>
                  <a:pt x="14" y="56"/>
                </a:lnTo>
                <a:lnTo>
                  <a:pt x="13" y="42"/>
                </a:lnTo>
                <a:lnTo>
                  <a:pt x="13" y="27"/>
                </a:lnTo>
                <a:lnTo>
                  <a:pt x="15" y="13"/>
                </a:lnTo>
                <a:lnTo>
                  <a:pt x="19" y="1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1" y="0"/>
                </a:lnTo>
                <a:lnTo>
                  <a:pt x="6" y="1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10" name="Freeform 34"/>
          <p:cNvSpPr>
            <a:spLocks/>
          </p:cNvSpPr>
          <p:nvPr/>
        </p:nvSpPr>
        <p:spPr bwMode="auto">
          <a:xfrm>
            <a:off x="1585913" y="4002088"/>
            <a:ext cx="42862" cy="163512"/>
          </a:xfrm>
          <a:custGeom>
            <a:avLst/>
            <a:gdLst>
              <a:gd name="T0" fmla="*/ 2147483647 w 27"/>
              <a:gd name="T1" fmla="*/ 0 h 103"/>
              <a:gd name="T2" fmla="*/ 2147483647 w 27"/>
              <a:gd name="T3" fmla="*/ 2147483647 h 103"/>
              <a:gd name="T4" fmla="*/ 2147483647 w 27"/>
              <a:gd name="T5" fmla="*/ 2147483647 h 103"/>
              <a:gd name="T6" fmla="*/ 2147483647 w 27"/>
              <a:gd name="T7" fmla="*/ 2147483647 h 103"/>
              <a:gd name="T8" fmla="*/ 2147483647 w 27"/>
              <a:gd name="T9" fmla="*/ 2147483647 h 103"/>
              <a:gd name="T10" fmla="*/ 2147483647 w 27"/>
              <a:gd name="T11" fmla="*/ 2147483647 h 103"/>
              <a:gd name="T12" fmla="*/ 2147483647 w 27"/>
              <a:gd name="T13" fmla="*/ 2147483647 h 103"/>
              <a:gd name="T14" fmla="*/ 2147483647 w 27"/>
              <a:gd name="T15" fmla="*/ 2147483647 h 103"/>
              <a:gd name="T16" fmla="*/ 2147483647 w 27"/>
              <a:gd name="T17" fmla="*/ 2147483647 h 103"/>
              <a:gd name="T18" fmla="*/ 2147483647 w 27"/>
              <a:gd name="T19" fmla="*/ 2147483647 h 103"/>
              <a:gd name="T20" fmla="*/ 2147483647 w 27"/>
              <a:gd name="T21" fmla="*/ 2147483647 h 103"/>
              <a:gd name="T22" fmla="*/ 2147483647 w 27"/>
              <a:gd name="T23" fmla="*/ 2147483647 h 103"/>
              <a:gd name="T24" fmla="*/ 2147483647 w 27"/>
              <a:gd name="T25" fmla="*/ 2147483647 h 103"/>
              <a:gd name="T26" fmla="*/ 2147483647 w 27"/>
              <a:gd name="T27" fmla="*/ 2147483647 h 103"/>
              <a:gd name="T28" fmla="*/ 0 w 27"/>
              <a:gd name="T29" fmla="*/ 2147483647 h 103"/>
              <a:gd name="T30" fmla="*/ 2147483647 w 27"/>
              <a:gd name="T31" fmla="*/ 2147483647 h 103"/>
              <a:gd name="T32" fmla="*/ 2147483647 w 27"/>
              <a:gd name="T33" fmla="*/ 2147483647 h 103"/>
              <a:gd name="T34" fmla="*/ 2147483647 w 27"/>
              <a:gd name="T35" fmla="*/ 0 h 103"/>
              <a:gd name="T36" fmla="*/ 2147483647 w 27"/>
              <a:gd name="T37" fmla="*/ 0 h 1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3"/>
              <a:gd name="T59" fmla="*/ 27 w 27"/>
              <a:gd name="T60" fmla="*/ 103 h 10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3">
                <a:moveTo>
                  <a:pt x="27" y="0"/>
                </a:moveTo>
                <a:lnTo>
                  <a:pt x="26" y="2"/>
                </a:lnTo>
                <a:lnTo>
                  <a:pt x="25" y="4"/>
                </a:lnTo>
                <a:lnTo>
                  <a:pt x="22" y="10"/>
                </a:lnTo>
                <a:lnTo>
                  <a:pt x="20" y="18"/>
                </a:lnTo>
                <a:lnTo>
                  <a:pt x="18" y="32"/>
                </a:lnTo>
                <a:lnTo>
                  <a:pt x="16" y="49"/>
                </a:lnTo>
                <a:lnTo>
                  <a:pt x="18" y="73"/>
                </a:lnTo>
                <a:lnTo>
                  <a:pt x="20" y="103"/>
                </a:lnTo>
                <a:lnTo>
                  <a:pt x="5" y="103"/>
                </a:lnTo>
                <a:lnTo>
                  <a:pt x="5" y="101"/>
                </a:lnTo>
                <a:lnTo>
                  <a:pt x="4" y="92"/>
                </a:lnTo>
                <a:lnTo>
                  <a:pt x="2" y="80"/>
                </a:lnTo>
                <a:lnTo>
                  <a:pt x="1" y="65"/>
                </a:lnTo>
                <a:lnTo>
                  <a:pt x="0" y="47"/>
                </a:lnTo>
                <a:lnTo>
                  <a:pt x="1" y="31"/>
                </a:lnTo>
                <a:lnTo>
                  <a:pt x="4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11" name="Freeform 35"/>
          <p:cNvSpPr>
            <a:spLocks/>
          </p:cNvSpPr>
          <p:nvPr/>
        </p:nvSpPr>
        <p:spPr bwMode="auto">
          <a:xfrm>
            <a:off x="1430338" y="4029075"/>
            <a:ext cx="28575" cy="127000"/>
          </a:xfrm>
          <a:custGeom>
            <a:avLst/>
            <a:gdLst>
              <a:gd name="T0" fmla="*/ 2147483647 w 18"/>
              <a:gd name="T1" fmla="*/ 2147483647 h 80"/>
              <a:gd name="T2" fmla="*/ 2147483647 w 18"/>
              <a:gd name="T3" fmla="*/ 2147483647 h 80"/>
              <a:gd name="T4" fmla="*/ 2147483647 w 18"/>
              <a:gd name="T5" fmla="*/ 2147483647 h 80"/>
              <a:gd name="T6" fmla="*/ 2147483647 w 18"/>
              <a:gd name="T7" fmla="*/ 2147483647 h 80"/>
              <a:gd name="T8" fmla="*/ 2147483647 w 18"/>
              <a:gd name="T9" fmla="*/ 2147483647 h 80"/>
              <a:gd name="T10" fmla="*/ 0 w 18"/>
              <a:gd name="T11" fmla="*/ 2147483647 h 80"/>
              <a:gd name="T12" fmla="*/ 2147483647 w 18"/>
              <a:gd name="T13" fmla="*/ 2147483647 h 80"/>
              <a:gd name="T14" fmla="*/ 2147483647 w 18"/>
              <a:gd name="T15" fmla="*/ 2147483647 h 80"/>
              <a:gd name="T16" fmla="*/ 2147483647 w 18"/>
              <a:gd name="T17" fmla="*/ 2147483647 h 80"/>
              <a:gd name="T18" fmla="*/ 2147483647 w 18"/>
              <a:gd name="T19" fmla="*/ 2147483647 h 80"/>
              <a:gd name="T20" fmla="*/ 2147483647 w 18"/>
              <a:gd name="T21" fmla="*/ 2147483647 h 80"/>
              <a:gd name="T22" fmla="*/ 2147483647 w 18"/>
              <a:gd name="T23" fmla="*/ 2147483647 h 80"/>
              <a:gd name="T24" fmla="*/ 2147483647 w 18"/>
              <a:gd name="T25" fmla="*/ 2147483647 h 80"/>
              <a:gd name="T26" fmla="*/ 2147483647 w 18"/>
              <a:gd name="T27" fmla="*/ 2147483647 h 80"/>
              <a:gd name="T28" fmla="*/ 2147483647 w 18"/>
              <a:gd name="T29" fmla="*/ 2147483647 h 80"/>
              <a:gd name="T30" fmla="*/ 2147483647 w 18"/>
              <a:gd name="T31" fmla="*/ 2147483647 h 80"/>
              <a:gd name="T32" fmla="*/ 2147483647 w 18"/>
              <a:gd name="T33" fmla="*/ 2147483647 h 80"/>
              <a:gd name="T34" fmla="*/ 2147483647 w 18"/>
              <a:gd name="T35" fmla="*/ 2147483647 h 80"/>
              <a:gd name="T36" fmla="*/ 2147483647 w 18"/>
              <a:gd name="T37" fmla="*/ 2147483647 h 80"/>
              <a:gd name="T38" fmla="*/ 2147483647 w 18"/>
              <a:gd name="T39" fmla="*/ 2147483647 h 80"/>
              <a:gd name="T40" fmla="*/ 2147483647 w 18"/>
              <a:gd name="T41" fmla="*/ 2147483647 h 80"/>
              <a:gd name="T42" fmla="*/ 2147483647 w 18"/>
              <a:gd name="T43" fmla="*/ 0 h 80"/>
              <a:gd name="T44" fmla="*/ 2147483647 w 18"/>
              <a:gd name="T45" fmla="*/ 0 h 80"/>
              <a:gd name="T46" fmla="*/ 2147483647 w 18"/>
              <a:gd name="T47" fmla="*/ 0 h 80"/>
              <a:gd name="T48" fmla="*/ 2147483647 w 18"/>
              <a:gd name="T49" fmla="*/ 2147483647 h 80"/>
              <a:gd name="T50" fmla="*/ 2147483647 w 18"/>
              <a:gd name="T51" fmla="*/ 2147483647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80"/>
              <a:gd name="T80" fmla="*/ 18 w 18"/>
              <a:gd name="T81" fmla="*/ 80 h 8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80">
                <a:moveTo>
                  <a:pt x="6" y="2"/>
                </a:moveTo>
                <a:lnTo>
                  <a:pt x="6" y="3"/>
                </a:lnTo>
                <a:lnTo>
                  <a:pt x="5" y="8"/>
                </a:lnTo>
                <a:lnTo>
                  <a:pt x="2" y="15"/>
                </a:lnTo>
                <a:lnTo>
                  <a:pt x="1" y="24"/>
                </a:lnTo>
                <a:lnTo>
                  <a:pt x="0" y="36"/>
                </a:lnTo>
                <a:lnTo>
                  <a:pt x="1" y="50"/>
                </a:lnTo>
                <a:lnTo>
                  <a:pt x="2" y="65"/>
                </a:lnTo>
                <a:lnTo>
                  <a:pt x="5" y="80"/>
                </a:lnTo>
                <a:lnTo>
                  <a:pt x="16" y="80"/>
                </a:lnTo>
                <a:lnTo>
                  <a:pt x="16" y="78"/>
                </a:lnTo>
                <a:lnTo>
                  <a:pt x="15" y="71"/>
                </a:lnTo>
                <a:lnTo>
                  <a:pt x="14" y="62"/>
                </a:lnTo>
                <a:lnTo>
                  <a:pt x="13" y="50"/>
                </a:lnTo>
                <a:lnTo>
                  <a:pt x="12" y="37"/>
                </a:lnTo>
                <a:lnTo>
                  <a:pt x="12" y="24"/>
                </a:lnTo>
                <a:lnTo>
                  <a:pt x="14" y="11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12" name="Freeform 36"/>
          <p:cNvSpPr>
            <a:spLocks/>
          </p:cNvSpPr>
          <p:nvPr/>
        </p:nvSpPr>
        <p:spPr bwMode="auto">
          <a:xfrm>
            <a:off x="1431925" y="4038600"/>
            <a:ext cx="22225" cy="109538"/>
          </a:xfrm>
          <a:custGeom>
            <a:avLst/>
            <a:gdLst>
              <a:gd name="T0" fmla="*/ 2147483647 w 14"/>
              <a:gd name="T1" fmla="*/ 2147483647 h 69"/>
              <a:gd name="T2" fmla="*/ 2147483647 w 14"/>
              <a:gd name="T3" fmla="*/ 2147483647 h 69"/>
              <a:gd name="T4" fmla="*/ 2147483647 w 14"/>
              <a:gd name="T5" fmla="*/ 2147483647 h 69"/>
              <a:gd name="T6" fmla="*/ 2147483647 w 14"/>
              <a:gd name="T7" fmla="*/ 2147483647 h 69"/>
              <a:gd name="T8" fmla="*/ 2147483647 w 14"/>
              <a:gd name="T9" fmla="*/ 2147483647 h 69"/>
              <a:gd name="T10" fmla="*/ 0 w 14"/>
              <a:gd name="T11" fmla="*/ 2147483647 h 69"/>
              <a:gd name="T12" fmla="*/ 0 w 14"/>
              <a:gd name="T13" fmla="*/ 2147483647 h 69"/>
              <a:gd name="T14" fmla="*/ 2147483647 w 14"/>
              <a:gd name="T15" fmla="*/ 2147483647 h 69"/>
              <a:gd name="T16" fmla="*/ 2147483647 w 14"/>
              <a:gd name="T17" fmla="*/ 2147483647 h 69"/>
              <a:gd name="T18" fmla="*/ 2147483647 w 14"/>
              <a:gd name="T19" fmla="*/ 2147483647 h 69"/>
              <a:gd name="T20" fmla="*/ 2147483647 w 14"/>
              <a:gd name="T21" fmla="*/ 2147483647 h 69"/>
              <a:gd name="T22" fmla="*/ 2147483647 w 14"/>
              <a:gd name="T23" fmla="*/ 2147483647 h 69"/>
              <a:gd name="T24" fmla="*/ 2147483647 w 14"/>
              <a:gd name="T25" fmla="*/ 2147483647 h 69"/>
              <a:gd name="T26" fmla="*/ 2147483647 w 14"/>
              <a:gd name="T27" fmla="*/ 2147483647 h 69"/>
              <a:gd name="T28" fmla="*/ 2147483647 w 14"/>
              <a:gd name="T29" fmla="*/ 2147483647 h 69"/>
              <a:gd name="T30" fmla="*/ 2147483647 w 14"/>
              <a:gd name="T31" fmla="*/ 2147483647 h 69"/>
              <a:gd name="T32" fmla="*/ 2147483647 w 14"/>
              <a:gd name="T33" fmla="*/ 2147483647 h 69"/>
              <a:gd name="T34" fmla="*/ 2147483647 w 14"/>
              <a:gd name="T35" fmla="*/ 2147483647 h 69"/>
              <a:gd name="T36" fmla="*/ 2147483647 w 14"/>
              <a:gd name="T37" fmla="*/ 2147483647 h 69"/>
              <a:gd name="T38" fmla="*/ 2147483647 w 14"/>
              <a:gd name="T39" fmla="*/ 0 h 69"/>
              <a:gd name="T40" fmla="*/ 2147483647 w 14"/>
              <a:gd name="T41" fmla="*/ 0 h 69"/>
              <a:gd name="T42" fmla="*/ 2147483647 w 14"/>
              <a:gd name="T43" fmla="*/ 0 h 69"/>
              <a:gd name="T44" fmla="*/ 2147483647 w 14"/>
              <a:gd name="T45" fmla="*/ 0 h 69"/>
              <a:gd name="T46" fmla="*/ 2147483647 w 14"/>
              <a:gd name="T47" fmla="*/ 0 h 69"/>
              <a:gd name="T48" fmla="*/ 2147483647 w 14"/>
              <a:gd name="T49" fmla="*/ 0 h 69"/>
              <a:gd name="T50" fmla="*/ 2147483647 w 14"/>
              <a:gd name="T51" fmla="*/ 2147483647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1"/>
                </a:moveTo>
                <a:lnTo>
                  <a:pt x="5" y="2"/>
                </a:lnTo>
                <a:lnTo>
                  <a:pt x="4" y="7"/>
                </a:lnTo>
                <a:lnTo>
                  <a:pt x="3" y="12"/>
                </a:lnTo>
                <a:lnTo>
                  <a:pt x="1" y="21"/>
                </a:lnTo>
                <a:lnTo>
                  <a:pt x="0" y="30"/>
                </a:lnTo>
                <a:lnTo>
                  <a:pt x="0" y="42"/>
                </a:lnTo>
                <a:lnTo>
                  <a:pt x="1" y="54"/>
                </a:lnTo>
                <a:lnTo>
                  <a:pt x="4" y="69"/>
                </a:lnTo>
                <a:lnTo>
                  <a:pt x="14" y="67"/>
                </a:lnTo>
                <a:lnTo>
                  <a:pt x="13" y="66"/>
                </a:lnTo>
                <a:lnTo>
                  <a:pt x="13" y="60"/>
                </a:lnTo>
                <a:lnTo>
                  <a:pt x="12" y="52"/>
                </a:lnTo>
                <a:lnTo>
                  <a:pt x="11" y="42"/>
                </a:lnTo>
                <a:lnTo>
                  <a:pt x="10" y="31"/>
                </a:lnTo>
                <a:lnTo>
                  <a:pt x="10" y="19"/>
                </a:lnTo>
                <a:lnTo>
                  <a:pt x="12" y="9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5" y="1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13" name="Freeform 37"/>
          <p:cNvSpPr>
            <a:spLocks/>
          </p:cNvSpPr>
          <p:nvPr/>
        </p:nvSpPr>
        <p:spPr bwMode="auto">
          <a:xfrm>
            <a:off x="1433513" y="4046538"/>
            <a:ext cx="19050" cy="88900"/>
          </a:xfrm>
          <a:custGeom>
            <a:avLst/>
            <a:gdLst>
              <a:gd name="T0" fmla="*/ 2147483647 w 12"/>
              <a:gd name="T1" fmla="*/ 2147483647 h 56"/>
              <a:gd name="T2" fmla="*/ 2147483647 w 12"/>
              <a:gd name="T3" fmla="*/ 2147483647 h 56"/>
              <a:gd name="T4" fmla="*/ 2147483647 w 12"/>
              <a:gd name="T5" fmla="*/ 2147483647 h 56"/>
              <a:gd name="T6" fmla="*/ 2147483647 w 12"/>
              <a:gd name="T7" fmla="*/ 2147483647 h 56"/>
              <a:gd name="T8" fmla="*/ 0 w 12"/>
              <a:gd name="T9" fmla="*/ 2147483647 h 56"/>
              <a:gd name="T10" fmla="*/ 0 w 12"/>
              <a:gd name="T11" fmla="*/ 2147483647 h 56"/>
              <a:gd name="T12" fmla="*/ 0 w 12"/>
              <a:gd name="T13" fmla="*/ 2147483647 h 56"/>
              <a:gd name="T14" fmla="*/ 2147483647 w 12"/>
              <a:gd name="T15" fmla="*/ 2147483647 h 56"/>
              <a:gd name="T16" fmla="*/ 2147483647 w 12"/>
              <a:gd name="T17" fmla="*/ 2147483647 h 56"/>
              <a:gd name="T18" fmla="*/ 2147483647 w 12"/>
              <a:gd name="T19" fmla="*/ 2147483647 h 56"/>
              <a:gd name="T20" fmla="*/ 2147483647 w 12"/>
              <a:gd name="T21" fmla="*/ 2147483647 h 56"/>
              <a:gd name="T22" fmla="*/ 2147483647 w 12"/>
              <a:gd name="T23" fmla="*/ 2147483647 h 56"/>
              <a:gd name="T24" fmla="*/ 2147483647 w 12"/>
              <a:gd name="T25" fmla="*/ 2147483647 h 56"/>
              <a:gd name="T26" fmla="*/ 2147483647 w 12"/>
              <a:gd name="T27" fmla="*/ 2147483647 h 56"/>
              <a:gd name="T28" fmla="*/ 2147483647 w 12"/>
              <a:gd name="T29" fmla="*/ 2147483647 h 56"/>
              <a:gd name="T30" fmla="*/ 2147483647 w 12"/>
              <a:gd name="T31" fmla="*/ 2147483647 h 56"/>
              <a:gd name="T32" fmla="*/ 2147483647 w 12"/>
              <a:gd name="T33" fmla="*/ 2147483647 h 56"/>
              <a:gd name="T34" fmla="*/ 2147483647 w 12"/>
              <a:gd name="T35" fmla="*/ 0 h 56"/>
              <a:gd name="T36" fmla="*/ 2147483647 w 12"/>
              <a:gd name="T37" fmla="*/ 0 h 56"/>
              <a:gd name="T38" fmla="*/ 2147483647 w 12"/>
              <a:gd name="T39" fmla="*/ 0 h 56"/>
              <a:gd name="T40" fmla="*/ 2147483647 w 12"/>
              <a:gd name="T41" fmla="*/ 0 h 56"/>
              <a:gd name="T42" fmla="*/ 2147483647 w 12"/>
              <a:gd name="T43" fmla="*/ 0 h 56"/>
              <a:gd name="T44" fmla="*/ 2147483647 w 12"/>
              <a:gd name="T45" fmla="*/ 0 h 56"/>
              <a:gd name="T46" fmla="*/ 2147483647 w 12"/>
              <a:gd name="T47" fmla="*/ 0 h 56"/>
              <a:gd name="T48" fmla="*/ 2147483647 w 12"/>
              <a:gd name="T49" fmla="*/ 0 h 56"/>
              <a:gd name="T50" fmla="*/ 2147483647 w 12"/>
              <a:gd name="T51" fmla="*/ 2147483647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6"/>
              <a:gd name="T80" fmla="*/ 12 w 1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6">
                <a:moveTo>
                  <a:pt x="4" y="2"/>
                </a:moveTo>
                <a:lnTo>
                  <a:pt x="3" y="2"/>
                </a:lnTo>
                <a:lnTo>
                  <a:pt x="3" y="5"/>
                </a:lnTo>
                <a:lnTo>
                  <a:pt x="2" y="11"/>
                </a:lnTo>
                <a:lnTo>
                  <a:pt x="0" y="17"/>
                </a:lnTo>
                <a:lnTo>
                  <a:pt x="0" y="25"/>
                </a:lnTo>
                <a:lnTo>
                  <a:pt x="0" y="35"/>
                </a:lnTo>
                <a:lnTo>
                  <a:pt x="2" y="46"/>
                </a:lnTo>
                <a:lnTo>
                  <a:pt x="3" y="56"/>
                </a:lnTo>
                <a:lnTo>
                  <a:pt x="11" y="56"/>
                </a:lnTo>
                <a:lnTo>
                  <a:pt x="11" y="55"/>
                </a:lnTo>
                <a:lnTo>
                  <a:pt x="10" y="51"/>
                </a:lnTo>
                <a:lnTo>
                  <a:pt x="10" y="44"/>
                </a:lnTo>
                <a:lnTo>
                  <a:pt x="9" y="35"/>
                </a:lnTo>
                <a:lnTo>
                  <a:pt x="7" y="26"/>
                </a:lnTo>
                <a:lnTo>
                  <a:pt x="9" y="17"/>
                </a:lnTo>
                <a:lnTo>
                  <a:pt x="10" y="7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14" name="Freeform 38"/>
          <p:cNvSpPr>
            <a:spLocks/>
          </p:cNvSpPr>
          <p:nvPr/>
        </p:nvSpPr>
        <p:spPr bwMode="auto">
          <a:xfrm>
            <a:off x="1433513" y="4054475"/>
            <a:ext cx="15875" cy="73025"/>
          </a:xfrm>
          <a:custGeom>
            <a:avLst/>
            <a:gdLst>
              <a:gd name="T0" fmla="*/ 2147483647 w 10"/>
              <a:gd name="T1" fmla="*/ 2147483647 h 46"/>
              <a:gd name="T2" fmla="*/ 2147483647 w 10"/>
              <a:gd name="T3" fmla="*/ 2147483647 h 46"/>
              <a:gd name="T4" fmla="*/ 2147483647 w 10"/>
              <a:gd name="T5" fmla="*/ 2147483647 h 46"/>
              <a:gd name="T6" fmla="*/ 2147483647 w 10"/>
              <a:gd name="T7" fmla="*/ 2147483647 h 46"/>
              <a:gd name="T8" fmla="*/ 2147483647 w 10"/>
              <a:gd name="T9" fmla="*/ 2147483647 h 46"/>
              <a:gd name="T10" fmla="*/ 0 w 10"/>
              <a:gd name="T11" fmla="*/ 2147483647 h 46"/>
              <a:gd name="T12" fmla="*/ 0 w 10"/>
              <a:gd name="T13" fmla="*/ 2147483647 h 46"/>
              <a:gd name="T14" fmla="*/ 2147483647 w 10"/>
              <a:gd name="T15" fmla="*/ 2147483647 h 46"/>
              <a:gd name="T16" fmla="*/ 2147483647 w 10"/>
              <a:gd name="T17" fmla="*/ 2147483647 h 46"/>
              <a:gd name="T18" fmla="*/ 2147483647 w 10"/>
              <a:gd name="T19" fmla="*/ 2147483647 h 46"/>
              <a:gd name="T20" fmla="*/ 2147483647 w 10"/>
              <a:gd name="T21" fmla="*/ 2147483647 h 46"/>
              <a:gd name="T22" fmla="*/ 2147483647 w 10"/>
              <a:gd name="T23" fmla="*/ 2147483647 h 46"/>
              <a:gd name="T24" fmla="*/ 2147483647 w 10"/>
              <a:gd name="T25" fmla="*/ 2147483647 h 46"/>
              <a:gd name="T26" fmla="*/ 2147483647 w 10"/>
              <a:gd name="T27" fmla="*/ 2147483647 h 46"/>
              <a:gd name="T28" fmla="*/ 2147483647 w 10"/>
              <a:gd name="T29" fmla="*/ 2147483647 h 46"/>
              <a:gd name="T30" fmla="*/ 2147483647 w 10"/>
              <a:gd name="T31" fmla="*/ 2147483647 h 46"/>
              <a:gd name="T32" fmla="*/ 2147483647 w 10"/>
              <a:gd name="T33" fmla="*/ 2147483647 h 46"/>
              <a:gd name="T34" fmla="*/ 2147483647 w 10"/>
              <a:gd name="T35" fmla="*/ 2147483647 h 46"/>
              <a:gd name="T36" fmla="*/ 2147483647 w 10"/>
              <a:gd name="T37" fmla="*/ 2147483647 h 46"/>
              <a:gd name="T38" fmla="*/ 2147483647 w 10"/>
              <a:gd name="T39" fmla="*/ 2147483647 h 46"/>
              <a:gd name="T40" fmla="*/ 2147483647 w 10"/>
              <a:gd name="T41" fmla="*/ 0 h 46"/>
              <a:gd name="T42" fmla="*/ 2147483647 w 10"/>
              <a:gd name="T43" fmla="*/ 0 h 46"/>
              <a:gd name="T44" fmla="*/ 2147483647 w 10"/>
              <a:gd name="T45" fmla="*/ 0 h 46"/>
              <a:gd name="T46" fmla="*/ 2147483647 w 10"/>
              <a:gd name="T47" fmla="*/ 0 h 46"/>
              <a:gd name="T48" fmla="*/ 2147483647 w 10"/>
              <a:gd name="T49" fmla="*/ 2147483647 h 46"/>
              <a:gd name="T50" fmla="*/ 2147483647 w 10"/>
              <a:gd name="T51" fmla="*/ 2147483647 h 4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"/>
              <a:gd name="T79" fmla="*/ 0 h 46"/>
              <a:gd name="T80" fmla="*/ 10 w 10"/>
              <a:gd name="T81" fmla="*/ 46 h 4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" h="46">
                <a:moveTo>
                  <a:pt x="4" y="1"/>
                </a:moveTo>
                <a:lnTo>
                  <a:pt x="3" y="2"/>
                </a:lnTo>
                <a:lnTo>
                  <a:pt x="3" y="5"/>
                </a:lnTo>
                <a:lnTo>
                  <a:pt x="2" y="8"/>
                </a:lnTo>
                <a:lnTo>
                  <a:pt x="2" y="14"/>
                </a:lnTo>
                <a:lnTo>
                  <a:pt x="0" y="21"/>
                </a:lnTo>
                <a:lnTo>
                  <a:pt x="0" y="28"/>
                </a:lnTo>
                <a:lnTo>
                  <a:pt x="2" y="36"/>
                </a:lnTo>
                <a:lnTo>
                  <a:pt x="3" y="46"/>
                </a:lnTo>
                <a:lnTo>
                  <a:pt x="10" y="46"/>
                </a:lnTo>
                <a:lnTo>
                  <a:pt x="10" y="43"/>
                </a:lnTo>
                <a:lnTo>
                  <a:pt x="9" y="40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15" name="Freeform 39"/>
          <p:cNvSpPr>
            <a:spLocks/>
          </p:cNvSpPr>
          <p:nvPr/>
        </p:nvSpPr>
        <p:spPr bwMode="auto">
          <a:xfrm>
            <a:off x="1436688" y="4064000"/>
            <a:ext cx="11112" cy="52388"/>
          </a:xfrm>
          <a:custGeom>
            <a:avLst/>
            <a:gdLst>
              <a:gd name="T0" fmla="*/ 2147483647 w 7"/>
              <a:gd name="T1" fmla="*/ 2147483647 h 33"/>
              <a:gd name="T2" fmla="*/ 2147483647 w 7"/>
              <a:gd name="T3" fmla="*/ 2147483647 h 33"/>
              <a:gd name="T4" fmla="*/ 2147483647 w 7"/>
              <a:gd name="T5" fmla="*/ 2147483647 h 33"/>
              <a:gd name="T6" fmla="*/ 0 w 7"/>
              <a:gd name="T7" fmla="*/ 2147483647 h 33"/>
              <a:gd name="T8" fmla="*/ 0 w 7"/>
              <a:gd name="T9" fmla="*/ 2147483647 h 33"/>
              <a:gd name="T10" fmla="*/ 0 w 7"/>
              <a:gd name="T11" fmla="*/ 2147483647 h 33"/>
              <a:gd name="T12" fmla="*/ 0 w 7"/>
              <a:gd name="T13" fmla="*/ 2147483647 h 33"/>
              <a:gd name="T14" fmla="*/ 0 w 7"/>
              <a:gd name="T15" fmla="*/ 2147483647 h 33"/>
              <a:gd name="T16" fmla="*/ 2147483647 w 7"/>
              <a:gd name="T17" fmla="*/ 2147483647 h 33"/>
              <a:gd name="T18" fmla="*/ 2147483647 w 7"/>
              <a:gd name="T19" fmla="*/ 2147483647 h 33"/>
              <a:gd name="T20" fmla="*/ 2147483647 w 7"/>
              <a:gd name="T21" fmla="*/ 2147483647 h 33"/>
              <a:gd name="T22" fmla="*/ 2147483647 w 7"/>
              <a:gd name="T23" fmla="*/ 2147483647 h 33"/>
              <a:gd name="T24" fmla="*/ 2147483647 w 7"/>
              <a:gd name="T25" fmla="*/ 2147483647 h 33"/>
              <a:gd name="T26" fmla="*/ 2147483647 w 7"/>
              <a:gd name="T27" fmla="*/ 2147483647 h 33"/>
              <a:gd name="T28" fmla="*/ 2147483647 w 7"/>
              <a:gd name="T29" fmla="*/ 2147483647 h 33"/>
              <a:gd name="T30" fmla="*/ 2147483647 w 7"/>
              <a:gd name="T31" fmla="*/ 2147483647 h 33"/>
              <a:gd name="T32" fmla="*/ 2147483647 w 7"/>
              <a:gd name="T33" fmla="*/ 2147483647 h 33"/>
              <a:gd name="T34" fmla="*/ 2147483647 w 7"/>
              <a:gd name="T35" fmla="*/ 0 h 33"/>
              <a:gd name="T36" fmla="*/ 2147483647 w 7"/>
              <a:gd name="T37" fmla="*/ 0 h 33"/>
              <a:gd name="T38" fmla="*/ 2147483647 w 7"/>
              <a:gd name="T39" fmla="*/ 0 h 33"/>
              <a:gd name="T40" fmla="*/ 2147483647 w 7"/>
              <a:gd name="T41" fmla="*/ 0 h 33"/>
              <a:gd name="T42" fmla="*/ 2147483647 w 7"/>
              <a:gd name="T43" fmla="*/ 0 h 33"/>
              <a:gd name="T44" fmla="*/ 2147483647 w 7"/>
              <a:gd name="T45" fmla="*/ 0 h 33"/>
              <a:gd name="T46" fmla="*/ 2147483647 w 7"/>
              <a:gd name="T47" fmla="*/ 0 h 33"/>
              <a:gd name="T48" fmla="*/ 2147483647 w 7"/>
              <a:gd name="T49" fmla="*/ 0 h 33"/>
              <a:gd name="T50" fmla="*/ 2147483647 w 7"/>
              <a:gd name="T51" fmla="*/ 2147483647 h 3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3"/>
              <a:gd name="T80" fmla="*/ 7 w 7"/>
              <a:gd name="T81" fmla="*/ 33 h 3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3">
                <a:moveTo>
                  <a:pt x="2" y="1"/>
                </a:moveTo>
                <a:lnTo>
                  <a:pt x="1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5"/>
                </a:lnTo>
                <a:lnTo>
                  <a:pt x="0" y="20"/>
                </a:lnTo>
                <a:lnTo>
                  <a:pt x="0" y="27"/>
                </a:lnTo>
                <a:lnTo>
                  <a:pt x="1" y="33"/>
                </a:lnTo>
                <a:lnTo>
                  <a:pt x="5" y="33"/>
                </a:lnTo>
                <a:lnTo>
                  <a:pt x="5" y="31"/>
                </a:lnTo>
                <a:lnTo>
                  <a:pt x="5" y="29"/>
                </a:lnTo>
                <a:lnTo>
                  <a:pt x="4" y="26"/>
                </a:lnTo>
                <a:lnTo>
                  <a:pt x="4" y="20"/>
                </a:lnTo>
                <a:lnTo>
                  <a:pt x="4" y="15"/>
                </a:lnTo>
                <a:lnTo>
                  <a:pt x="4" y="9"/>
                </a:lnTo>
                <a:lnTo>
                  <a:pt x="4" y="5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16" name="Freeform 40"/>
          <p:cNvSpPr>
            <a:spLocks/>
          </p:cNvSpPr>
          <p:nvPr/>
        </p:nvSpPr>
        <p:spPr bwMode="auto">
          <a:xfrm>
            <a:off x="1587500" y="4011613"/>
            <a:ext cx="38100" cy="142875"/>
          </a:xfrm>
          <a:custGeom>
            <a:avLst/>
            <a:gdLst>
              <a:gd name="T0" fmla="*/ 2147483647 w 24"/>
              <a:gd name="T1" fmla="*/ 2147483647 h 90"/>
              <a:gd name="T2" fmla="*/ 2147483647 w 24"/>
              <a:gd name="T3" fmla="*/ 2147483647 h 90"/>
              <a:gd name="T4" fmla="*/ 2147483647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2147483647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2147483647 w 24"/>
              <a:gd name="T19" fmla="*/ 2147483647 h 90"/>
              <a:gd name="T20" fmla="*/ 2147483647 w 24"/>
              <a:gd name="T21" fmla="*/ 2147483647 h 90"/>
              <a:gd name="T22" fmla="*/ 2147483647 w 24"/>
              <a:gd name="T23" fmla="*/ 2147483647 h 90"/>
              <a:gd name="T24" fmla="*/ 2147483647 w 24"/>
              <a:gd name="T25" fmla="*/ 2147483647 h 90"/>
              <a:gd name="T26" fmla="*/ 0 w 24"/>
              <a:gd name="T27" fmla="*/ 2147483647 h 90"/>
              <a:gd name="T28" fmla="*/ 0 w 24"/>
              <a:gd name="T29" fmla="*/ 2147483647 h 90"/>
              <a:gd name="T30" fmla="*/ 2147483647 w 24"/>
              <a:gd name="T31" fmla="*/ 2147483647 h 90"/>
              <a:gd name="T32" fmla="*/ 2147483647 w 24"/>
              <a:gd name="T33" fmla="*/ 2147483647 h 90"/>
              <a:gd name="T34" fmla="*/ 2147483647 w 24"/>
              <a:gd name="T35" fmla="*/ 0 h 90"/>
              <a:gd name="T36" fmla="*/ 2147483647 w 24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90"/>
              <a:gd name="T59" fmla="*/ 24 w 24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90">
                <a:moveTo>
                  <a:pt x="24" y="1"/>
                </a:moveTo>
                <a:lnTo>
                  <a:pt x="22" y="1"/>
                </a:lnTo>
                <a:lnTo>
                  <a:pt x="21" y="4"/>
                </a:lnTo>
                <a:lnTo>
                  <a:pt x="19" y="8"/>
                </a:lnTo>
                <a:lnTo>
                  <a:pt x="17" y="17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8" y="90"/>
                </a:lnTo>
                <a:lnTo>
                  <a:pt x="5" y="90"/>
                </a:lnTo>
                <a:lnTo>
                  <a:pt x="4" y="88"/>
                </a:lnTo>
                <a:lnTo>
                  <a:pt x="3" y="81"/>
                </a:lnTo>
                <a:lnTo>
                  <a:pt x="1" y="69"/>
                </a:lnTo>
                <a:lnTo>
                  <a:pt x="0" y="56"/>
                </a:lnTo>
                <a:lnTo>
                  <a:pt x="0" y="41"/>
                </a:lnTo>
                <a:lnTo>
                  <a:pt x="1" y="27"/>
                </a:lnTo>
                <a:lnTo>
                  <a:pt x="4" y="13"/>
                </a:lnTo>
                <a:lnTo>
                  <a:pt x="7" y="0"/>
                </a:lnTo>
                <a:lnTo>
                  <a:pt x="24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17" name="Freeform 41"/>
          <p:cNvSpPr>
            <a:spLocks/>
          </p:cNvSpPr>
          <p:nvPr/>
        </p:nvSpPr>
        <p:spPr bwMode="auto">
          <a:xfrm>
            <a:off x="1589088" y="4022725"/>
            <a:ext cx="30162" cy="120650"/>
          </a:xfrm>
          <a:custGeom>
            <a:avLst/>
            <a:gdLst>
              <a:gd name="T0" fmla="*/ 2147483647 w 19"/>
              <a:gd name="T1" fmla="*/ 0 h 76"/>
              <a:gd name="T2" fmla="*/ 2147483647 w 19"/>
              <a:gd name="T3" fmla="*/ 0 h 76"/>
              <a:gd name="T4" fmla="*/ 2147483647 w 19"/>
              <a:gd name="T5" fmla="*/ 2147483647 h 76"/>
              <a:gd name="T6" fmla="*/ 2147483647 w 19"/>
              <a:gd name="T7" fmla="*/ 2147483647 h 76"/>
              <a:gd name="T8" fmla="*/ 2147483647 w 19"/>
              <a:gd name="T9" fmla="*/ 2147483647 h 76"/>
              <a:gd name="T10" fmla="*/ 2147483647 w 19"/>
              <a:gd name="T11" fmla="*/ 2147483647 h 76"/>
              <a:gd name="T12" fmla="*/ 2147483647 w 19"/>
              <a:gd name="T13" fmla="*/ 2147483647 h 76"/>
              <a:gd name="T14" fmla="*/ 2147483647 w 19"/>
              <a:gd name="T15" fmla="*/ 2147483647 h 76"/>
              <a:gd name="T16" fmla="*/ 2147483647 w 19"/>
              <a:gd name="T17" fmla="*/ 2147483647 h 76"/>
              <a:gd name="T18" fmla="*/ 2147483647 w 19"/>
              <a:gd name="T19" fmla="*/ 2147483647 h 76"/>
              <a:gd name="T20" fmla="*/ 2147483647 w 19"/>
              <a:gd name="T21" fmla="*/ 2147483647 h 76"/>
              <a:gd name="T22" fmla="*/ 2147483647 w 19"/>
              <a:gd name="T23" fmla="*/ 2147483647 h 76"/>
              <a:gd name="T24" fmla="*/ 2147483647 w 19"/>
              <a:gd name="T25" fmla="*/ 2147483647 h 76"/>
              <a:gd name="T26" fmla="*/ 0 w 19"/>
              <a:gd name="T27" fmla="*/ 2147483647 h 76"/>
              <a:gd name="T28" fmla="*/ 0 w 19"/>
              <a:gd name="T29" fmla="*/ 2147483647 h 76"/>
              <a:gd name="T30" fmla="*/ 0 w 19"/>
              <a:gd name="T31" fmla="*/ 2147483647 h 76"/>
              <a:gd name="T32" fmla="*/ 2147483647 w 19"/>
              <a:gd name="T33" fmla="*/ 2147483647 h 76"/>
              <a:gd name="T34" fmla="*/ 2147483647 w 19"/>
              <a:gd name="T35" fmla="*/ 0 h 76"/>
              <a:gd name="T36" fmla="*/ 2147483647 w 19"/>
              <a:gd name="T37" fmla="*/ 0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6"/>
              <a:gd name="T59" fmla="*/ 19 w 19"/>
              <a:gd name="T60" fmla="*/ 76 h 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6">
                <a:moveTo>
                  <a:pt x="19" y="0"/>
                </a:moveTo>
                <a:lnTo>
                  <a:pt x="19" y="0"/>
                </a:lnTo>
                <a:lnTo>
                  <a:pt x="18" y="3"/>
                </a:lnTo>
                <a:lnTo>
                  <a:pt x="17" y="7"/>
                </a:lnTo>
                <a:lnTo>
                  <a:pt x="14" y="13"/>
                </a:lnTo>
                <a:lnTo>
                  <a:pt x="13" y="22"/>
                </a:lnTo>
                <a:lnTo>
                  <a:pt x="12" y="36"/>
                </a:lnTo>
                <a:lnTo>
                  <a:pt x="13" y="54"/>
                </a:lnTo>
                <a:lnTo>
                  <a:pt x="14" y="76"/>
                </a:lnTo>
                <a:lnTo>
                  <a:pt x="4" y="76"/>
                </a:lnTo>
                <a:lnTo>
                  <a:pt x="4" y="74"/>
                </a:lnTo>
                <a:lnTo>
                  <a:pt x="3" y="68"/>
                </a:lnTo>
                <a:lnTo>
                  <a:pt x="2" y="59"/>
                </a:lnTo>
                <a:lnTo>
                  <a:pt x="0" y="47"/>
                </a:lnTo>
                <a:lnTo>
                  <a:pt x="0" y="35"/>
                </a:lnTo>
                <a:lnTo>
                  <a:pt x="0" y="22"/>
                </a:lnTo>
                <a:lnTo>
                  <a:pt x="3" y="10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18" name="Freeform 42"/>
          <p:cNvSpPr>
            <a:spLocks/>
          </p:cNvSpPr>
          <p:nvPr/>
        </p:nvSpPr>
        <p:spPr bwMode="auto">
          <a:xfrm>
            <a:off x="1592263" y="4032250"/>
            <a:ext cx="23812" cy="100013"/>
          </a:xfrm>
          <a:custGeom>
            <a:avLst/>
            <a:gdLst>
              <a:gd name="T0" fmla="*/ 2147483647 w 15"/>
              <a:gd name="T1" fmla="*/ 0 h 63"/>
              <a:gd name="T2" fmla="*/ 2147483647 w 15"/>
              <a:gd name="T3" fmla="*/ 2147483647 h 63"/>
              <a:gd name="T4" fmla="*/ 2147483647 w 15"/>
              <a:gd name="T5" fmla="*/ 2147483647 h 63"/>
              <a:gd name="T6" fmla="*/ 2147483647 w 15"/>
              <a:gd name="T7" fmla="*/ 2147483647 h 63"/>
              <a:gd name="T8" fmla="*/ 2147483647 w 15"/>
              <a:gd name="T9" fmla="*/ 2147483647 h 63"/>
              <a:gd name="T10" fmla="*/ 2147483647 w 15"/>
              <a:gd name="T11" fmla="*/ 2147483647 h 63"/>
              <a:gd name="T12" fmla="*/ 2147483647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2147483647 w 15"/>
              <a:gd name="T19" fmla="*/ 2147483647 h 63"/>
              <a:gd name="T20" fmla="*/ 2147483647 w 15"/>
              <a:gd name="T21" fmla="*/ 2147483647 h 63"/>
              <a:gd name="T22" fmla="*/ 2147483647 w 15"/>
              <a:gd name="T23" fmla="*/ 2147483647 h 63"/>
              <a:gd name="T24" fmla="*/ 0 w 15"/>
              <a:gd name="T25" fmla="*/ 2147483647 h 63"/>
              <a:gd name="T26" fmla="*/ 0 w 15"/>
              <a:gd name="T27" fmla="*/ 2147483647 h 63"/>
              <a:gd name="T28" fmla="*/ 0 w 15"/>
              <a:gd name="T29" fmla="*/ 2147483647 h 63"/>
              <a:gd name="T30" fmla="*/ 0 w 15"/>
              <a:gd name="T31" fmla="*/ 2147483647 h 63"/>
              <a:gd name="T32" fmla="*/ 2147483647 w 15"/>
              <a:gd name="T33" fmla="*/ 2147483647 h 63"/>
              <a:gd name="T34" fmla="*/ 2147483647 w 15"/>
              <a:gd name="T35" fmla="*/ 0 h 63"/>
              <a:gd name="T36" fmla="*/ 2147483647 w 15"/>
              <a:gd name="T37" fmla="*/ 0 h 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3"/>
              <a:gd name="T59" fmla="*/ 15 w 15"/>
              <a:gd name="T60" fmla="*/ 63 h 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3">
                <a:moveTo>
                  <a:pt x="15" y="0"/>
                </a:moveTo>
                <a:lnTo>
                  <a:pt x="15" y="1"/>
                </a:lnTo>
                <a:lnTo>
                  <a:pt x="14" y="2"/>
                </a:lnTo>
                <a:lnTo>
                  <a:pt x="12" y="6"/>
                </a:lnTo>
                <a:lnTo>
                  <a:pt x="11" y="12"/>
                </a:lnTo>
                <a:lnTo>
                  <a:pt x="10" y="19"/>
                </a:lnTo>
                <a:lnTo>
                  <a:pt x="9" y="30"/>
                </a:lnTo>
                <a:lnTo>
                  <a:pt x="10" y="44"/>
                </a:lnTo>
                <a:lnTo>
                  <a:pt x="11" y="63"/>
                </a:lnTo>
                <a:lnTo>
                  <a:pt x="2" y="63"/>
                </a:lnTo>
                <a:lnTo>
                  <a:pt x="2" y="62"/>
                </a:lnTo>
                <a:lnTo>
                  <a:pt x="1" y="56"/>
                </a:lnTo>
                <a:lnTo>
                  <a:pt x="0" y="49"/>
                </a:lnTo>
                <a:lnTo>
                  <a:pt x="0" y="40"/>
                </a:lnTo>
                <a:lnTo>
                  <a:pt x="0" y="29"/>
                </a:lnTo>
                <a:lnTo>
                  <a:pt x="0" y="19"/>
                </a:lnTo>
                <a:lnTo>
                  <a:pt x="1" y="8"/>
                </a:lnTo>
                <a:lnTo>
                  <a:pt x="4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19" name="Freeform 43"/>
          <p:cNvSpPr>
            <a:spLocks/>
          </p:cNvSpPr>
          <p:nvPr/>
        </p:nvSpPr>
        <p:spPr bwMode="auto">
          <a:xfrm>
            <a:off x="1592263" y="4041775"/>
            <a:ext cx="19050" cy="79375"/>
          </a:xfrm>
          <a:custGeom>
            <a:avLst/>
            <a:gdLst>
              <a:gd name="T0" fmla="*/ 2147483647 w 12"/>
              <a:gd name="T1" fmla="*/ 2147483647 h 50"/>
              <a:gd name="T2" fmla="*/ 2147483647 w 12"/>
              <a:gd name="T3" fmla="*/ 2147483647 h 50"/>
              <a:gd name="T4" fmla="*/ 2147483647 w 12"/>
              <a:gd name="T5" fmla="*/ 2147483647 h 50"/>
              <a:gd name="T6" fmla="*/ 2147483647 w 12"/>
              <a:gd name="T7" fmla="*/ 2147483647 h 50"/>
              <a:gd name="T8" fmla="*/ 2147483647 w 12"/>
              <a:gd name="T9" fmla="*/ 2147483647 h 50"/>
              <a:gd name="T10" fmla="*/ 2147483647 w 12"/>
              <a:gd name="T11" fmla="*/ 2147483647 h 50"/>
              <a:gd name="T12" fmla="*/ 2147483647 w 12"/>
              <a:gd name="T13" fmla="*/ 2147483647 h 50"/>
              <a:gd name="T14" fmla="*/ 2147483647 w 12"/>
              <a:gd name="T15" fmla="*/ 2147483647 h 50"/>
              <a:gd name="T16" fmla="*/ 2147483647 w 12"/>
              <a:gd name="T17" fmla="*/ 2147483647 h 50"/>
              <a:gd name="T18" fmla="*/ 2147483647 w 12"/>
              <a:gd name="T19" fmla="*/ 2147483647 h 50"/>
              <a:gd name="T20" fmla="*/ 2147483647 w 12"/>
              <a:gd name="T21" fmla="*/ 2147483647 h 50"/>
              <a:gd name="T22" fmla="*/ 2147483647 w 12"/>
              <a:gd name="T23" fmla="*/ 2147483647 h 50"/>
              <a:gd name="T24" fmla="*/ 2147483647 w 12"/>
              <a:gd name="T25" fmla="*/ 2147483647 h 50"/>
              <a:gd name="T26" fmla="*/ 2147483647 w 12"/>
              <a:gd name="T27" fmla="*/ 2147483647 h 50"/>
              <a:gd name="T28" fmla="*/ 0 w 12"/>
              <a:gd name="T29" fmla="*/ 2147483647 h 50"/>
              <a:gd name="T30" fmla="*/ 2147483647 w 12"/>
              <a:gd name="T31" fmla="*/ 2147483647 h 50"/>
              <a:gd name="T32" fmla="*/ 2147483647 w 12"/>
              <a:gd name="T33" fmla="*/ 2147483647 h 50"/>
              <a:gd name="T34" fmla="*/ 2147483647 w 12"/>
              <a:gd name="T35" fmla="*/ 0 h 50"/>
              <a:gd name="T36" fmla="*/ 2147483647 w 12"/>
              <a:gd name="T37" fmla="*/ 2147483647 h 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"/>
              <a:gd name="T58" fmla="*/ 0 h 50"/>
              <a:gd name="T59" fmla="*/ 12 w 12"/>
              <a:gd name="T60" fmla="*/ 50 h 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" h="50">
                <a:moveTo>
                  <a:pt x="12" y="1"/>
                </a:moveTo>
                <a:lnTo>
                  <a:pt x="12" y="1"/>
                </a:lnTo>
                <a:lnTo>
                  <a:pt x="11" y="2"/>
                </a:lnTo>
                <a:lnTo>
                  <a:pt x="10" y="5"/>
                </a:lnTo>
                <a:lnTo>
                  <a:pt x="9" y="9"/>
                </a:lnTo>
                <a:lnTo>
                  <a:pt x="9" y="15"/>
                </a:lnTo>
                <a:lnTo>
                  <a:pt x="8" y="24"/>
                </a:lnTo>
                <a:lnTo>
                  <a:pt x="8" y="36"/>
                </a:lnTo>
                <a:lnTo>
                  <a:pt x="9" y="50"/>
                </a:lnTo>
                <a:lnTo>
                  <a:pt x="2" y="50"/>
                </a:lnTo>
                <a:lnTo>
                  <a:pt x="2" y="49"/>
                </a:lnTo>
                <a:lnTo>
                  <a:pt x="2" y="45"/>
                </a:lnTo>
                <a:lnTo>
                  <a:pt x="1" y="38"/>
                </a:lnTo>
                <a:lnTo>
                  <a:pt x="1" y="31"/>
                </a:lnTo>
                <a:lnTo>
                  <a:pt x="0" y="23"/>
                </a:lnTo>
                <a:lnTo>
                  <a:pt x="1" y="15"/>
                </a:lnTo>
                <a:lnTo>
                  <a:pt x="2" y="7"/>
                </a:lnTo>
                <a:lnTo>
                  <a:pt x="4" y="0"/>
                </a:lnTo>
                <a:lnTo>
                  <a:pt x="12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20" name="Freeform 44"/>
          <p:cNvSpPr>
            <a:spLocks/>
          </p:cNvSpPr>
          <p:nvPr/>
        </p:nvSpPr>
        <p:spPr bwMode="auto">
          <a:xfrm>
            <a:off x="1593850" y="4052888"/>
            <a:ext cx="14288" cy="57150"/>
          </a:xfrm>
          <a:custGeom>
            <a:avLst/>
            <a:gdLst>
              <a:gd name="T0" fmla="*/ 2147483647 w 9"/>
              <a:gd name="T1" fmla="*/ 0 h 36"/>
              <a:gd name="T2" fmla="*/ 2147483647 w 9"/>
              <a:gd name="T3" fmla="*/ 0 h 36"/>
              <a:gd name="T4" fmla="*/ 2147483647 w 9"/>
              <a:gd name="T5" fmla="*/ 2147483647 h 36"/>
              <a:gd name="T6" fmla="*/ 2147483647 w 9"/>
              <a:gd name="T7" fmla="*/ 2147483647 h 36"/>
              <a:gd name="T8" fmla="*/ 2147483647 w 9"/>
              <a:gd name="T9" fmla="*/ 2147483647 h 36"/>
              <a:gd name="T10" fmla="*/ 2147483647 w 9"/>
              <a:gd name="T11" fmla="*/ 2147483647 h 36"/>
              <a:gd name="T12" fmla="*/ 2147483647 w 9"/>
              <a:gd name="T13" fmla="*/ 2147483647 h 36"/>
              <a:gd name="T14" fmla="*/ 2147483647 w 9"/>
              <a:gd name="T15" fmla="*/ 2147483647 h 36"/>
              <a:gd name="T16" fmla="*/ 2147483647 w 9"/>
              <a:gd name="T17" fmla="*/ 2147483647 h 36"/>
              <a:gd name="T18" fmla="*/ 2147483647 w 9"/>
              <a:gd name="T19" fmla="*/ 2147483647 h 36"/>
              <a:gd name="T20" fmla="*/ 2147483647 w 9"/>
              <a:gd name="T21" fmla="*/ 2147483647 h 36"/>
              <a:gd name="T22" fmla="*/ 2147483647 w 9"/>
              <a:gd name="T23" fmla="*/ 2147483647 h 36"/>
              <a:gd name="T24" fmla="*/ 2147483647 w 9"/>
              <a:gd name="T25" fmla="*/ 2147483647 h 36"/>
              <a:gd name="T26" fmla="*/ 0 w 9"/>
              <a:gd name="T27" fmla="*/ 2147483647 h 36"/>
              <a:gd name="T28" fmla="*/ 0 w 9"/>
              <a:gd name="T29" fmla="*/ 2147483647 h 36"/>
              <a:gd name="T30" fmla="*/ 0 w 9"/>
              <a:gd name="T31" fmla="*/ 2147483647 h 36"/>
              <a:gd name="T32" fmla="*/ 2147483647 w 9"/>
              <a:gd name="T33" fmla="*/ 2147483647 h 36"/>
              <a:gd name="T34" fmla="*/ 2147483647 w 9"/>
              <a:gd name="T35" fmla="*/ 0 h 36"/>
              <a:gd name="T36" fmla="*/ 2147483647 w 9"/>
              <a:gd name="T37" fmla="*/ 0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36"/>
              <a:gd name="T59" fmla="*/ 9 w 9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36">
                <a:moveTo>
                  <a:pt x="9" y="0"/>
                </a:moveTo>
                <a:lnTo>
                  <a:pt x="9" y="0"/>
                </a:lnTo>
                <a:lnTo>
                  <a:pt x="8" y="1"/>
                </a:lnTo>
                <a:lnTo>
                  <a:pt x="8" y="3"/>
                </a:lnTo>
                <a:lnTo>
                  <a:pt x="7" y="6"/>
                </a:lnTo>
                <a:lnTo>
                  <a:pt x="6" y="10"/>
                </a:lnTo>
                <a:lnTo>
                  <a:pt x="6" y="17"/>
                </a:lnTo>
                <a:lnTo>
                  <a:pt x="6" y="26"/>
                </a:lnTo>
                <a:lnTo>
                  <a:pt x="7" y="36"/>
                </a:lnTo>
                <a:lnTo>
                  <a:pt x="2" y="36"/>
                </a:lnTo>
                <a:lnTo>
                  <a:pt x="1" y="36"/>
                </a:lnTo>
                <a:lnTo>
                  <a:pt x="1" y="33"/>
                </a:lnTo>
                <a:lnTo>
                  <a:pt x="1" y="28"/>
                </a:lnTo>
                <a:lnTo>
                  <a:pt x="0" y="22"/>
                </a:lnTo>
                <a:lnTo>
                  <a:pt x="0" y="16"/>
                </a:lnTo>
                <a:lnTo>
                  <a:pt x="0" y="10"/>
                </a:lnTo>
                <a:lnTo>
                  <a:pt x="1" y="5"/>
                </a:lnTo>
                <a:lnTo>
                  <a:pt x="3" y="0"/>
                </a:lnTo>
                <a:lnTo>
                  <a:pt x="9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21" name="Rectangle 45"/>
          <p:cNvSpPr>
            <a:spLocks noChangeArrowheads="1"/>
          </p:cNvSpPr>
          <p:nvPr/>
        </p:nvSpPr>
        <p:spPr bwMode="auto">
          <a:xfrm>
            <a:off x="1398588" y="4038600"/>
            <a:ext cx="63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422" name="Freeform 46"/>
          <p:cNvSpPr>
            <a:spLocks/>
          </p:cNvSpPr>
          <p:nvPr/>
        </p:nvSpPr>
        <p:spPr bwMode="auto">
          <a:xfrm>
            <a:off x="1465263" y="4033838"/>
            <a:ext cx="73025" cy="87312"/>
          </a:xfrm>
          <a:custGeom>
            <a:avLst/>
            <a:gdLst>
              <a:gd name="T0" fmla="*/ 2147483647 w 46"/>
              <a:gd name="T1" fmla="*/ 2147483647 h 55"/>
              <a:gd name="T2" fmla="*/ 2147483647 w 46"/>
              <a:gd name="T3" fmla="*/ 2147483647 h 55"/>
              <a:gd name="T4" fmla="*/ 2147483647 w 46"/>
              <a:gd name="T5" fmla="*/ 2147483647 h 55"/>
              <a:gd name="T6" fmla="*/ 2147483647 w 46"/>
              <a:gd name="T7" fmla="*/ 2147483647 h 55"/>
              <a:gd name="T8" fmla="*/ 0 w 46"/>
              <a:gd name="T9" fmla="*/ 2147483647 h 55"/>
              <a:gd name="T10" fmla="*/ 0 w 46"/>
              <a:gd name="T11" fmla="*/ 2147483647 h 55"/>
              <a:gd name="T12" fmla="*/ 0 w 46"/>
              <a:gd name="T13" fmla="*/ 2147483647 h 55"/>
              <a:gd name="T14" fmla="*/ 0 w 46"/>
              <a:gd name="T15" fmla="*/ 2147483647 h 55"/>
              <a:gd name="T16" fmla="*/ 2147483647 w 46"/>
              <a:gd name="T17" fmla="*/ 2147483647 h 55"/>
              <a:gd name="T18" fmla="*/ 2147483647 w 46"/>
              <a:gd name="T19" fmla="*/ 2147483647 h 55"/>
              <a:gd name="T20" fmla="*/ 2147483647 w 46"/>
              <a:gd name="T21" fmla="*/ 2147483647 h 55"/>
              <a:gd name="T22" fmla="*/ 2147483647 w 46"/>
              <a:gd name="T23" fmla="*/ 2147483647 h 55"/>
              <a:gd name="T24" fmla="*/ 2147483647 w 46"/>
              <a:gd name="T25" fmla="*/ 2147483647 h 55"/>
              <a:gd name="T26" fmla="*/ 2147483647 w 46"/>
              <a:gd name="T27" fmla="*/ 2147483647 h 55"/>
              <a:gd name="T28" fmla="*/ 2147483647 w 46"/>
              <a:gd name="T29" fmla="*/ 2147483647 h 55"/>
              <a:gd name="T30" fmla="*/ 2147483647 w 46"/>
              <a:gd name="T31" fmla="*/ 2147483647 h 55"/>
              <a:gd name="T32" fmla="*/ 2147483647 w 46"/>
              <a:gd name="T33" fmla="*/ 2147483647 h 55"/>
              <a:gd name="T34" fmla="*/ 2147483647 w 46"/>
              <a:gd name="T35" fmla="*/ 2147483647 h 55"/>
              <a:gd name="T36" fmla="*/ 2147483647 w 46"/>
              <a:gd name="T37" fmla="*/ 2147483647 h 55"/>
              <a:gd name="T38" fmla="*/ 2147483647 w 46"/>
              <a:gd name="T39" fmla="*/ 2147483647 h 55"/>
              <a:gd name="T40" fmla="*/ 2147483647 w 46"/>
              <a:gd name="T41" fmla="*/ 2147483647 h 55"/>
              <a:gd name="T42" fmla="*/ 2147483647 w 46"/>
              <a:gd name="T43" fmla="*/ 2147483647 h 55"/>
              <a:gd name="T44" fmla="*/ 2147483647 w 46"/>
              <a:gd name="T45" fmla="*/ 2147483647 h 55"/>
              <a:gd name="T46" fmla="*/ 2147483647 w 46"/>
              <a:gd name="T47" fmla="*/ 2147483647 h 55"/>
              <a:gd name="T48" fmla="*/ 2147483647 w 46"/>
              <a:gd name="T49" fmla="*/ 2147483647 h 55"/>
              <a:gd name="T50" fmla="*/ 2147483647 w 46"/>
              <a:gd name="T51" fmla="*/ 2147483647 h 55"/>
              <a:gd name="T52" fmla="*/ 2147483647 w 46"/>
              <a:gd name="T53" fmla="*/ 2147483647 h 55"/>
              <a:gd name="T54" fmla="*/ 2147483647 w 46"/>
              <a:gd name="T55" fmla="*/ 2147483647 h 55"/>
              <a:gd name="T56" fmla="*/ 2147483647 w 46"/>
              <a:gd name="T57" fmla="*/ 2147483647 h 55"/>
              <a:gd name="T58" fmla="*/ 2147483647 w 46"/>
              <a:gd name="T59" fmla="*/ 2147483647 h 55"/>
              <a:gd name="T60" fmla="*/ 2147483647 w 46"/>
              <a:gd name="T61" fmla="*/ 2147483647 h 55"/>
              <a:gd name="T62" fmla="*/ 2147483647 w 46"/>
              <a:gd name="T63" fmla="*/ 2147483647 h 55"/>
              <a:gd name="T64" fmla="*/ 2147483647 w 46"/>
              <a:gd name="T65" fmla="*/ 2147483647 h 55"/>
              <a:gd name="T66" fmla="*/ 2147483647 w 46"/>
              <a:gd name="T67" fmla="*/ 2147483647 h 55"/>
              <a:gd name="T68" fmla="*/ 2147483647 w 46"/>
              <a:gd name="T69" fmla="*/ 2147483647 h 55"/>
              <a:gd name="T70" fmla="*/ 2147483647 w 46"/>
              <a:gd name="T71" fmla="*/ 2147483647 h 55"/>
              <a:gd name="T72" fmla="*/ 2147483647 w 46"/>
              <a:gd name="T73" fmla="*/ 2147483647 h 55"/>
              <a:gd name="T74" fmla="*/ 2147483647 w 46"/>
              <a:gd name="T75" fmla="*/ 2147483647 h 55"/>
              <a:gd name="T76" fmla="*/ 2147483647 w 46"/>
              <a:gd name="T77" fmla="*/ 2147483647 h 55"/>
              <a:gd name="T78" fmla="*/ 2147483647 w 46"/>
              <a:gd name="T79" fmla="*/ 2147483647 h 55"/>
              <a:gd name="T80" fmla="*/ 2147483647 w 46"/>
              <a:gd name="T81" fmla="*/ 0 h 55"/>
              <a:gd name="T82" fmla="*/ 2147483647 w 46"/>
              <a:gd name="T83" fmla="*/ 0 h 55"/>
              <a:gd name="T84" fmla="*/ 2147483647 w 46"/>
              <a:gd name="T85" fmla="*/ 0 h 55"/>
              <a:gd name="T86" fmla="*/ 2147483647 w 46"/>
              <a:gd name="T87" fmla="*/ 2147483647 h 55"/>
              <a:gd name="T88" fmla="*/ 2147483647 w 46"/>
              <a:gd name="T89" fmla="*/ 2147483647 h 55"/>
              <a:gd name="T90" fmla="*/ 2147483647 w 46"/>
              <a:gd name="T91" fmla="*/ 2147483647 h 55"/>
              <a:gd name="T92" fmla="*/ 2147483647 w 46"/>
              <a:gd name="T93" fmla="*/ 2147483647 h 55"/>
              <a:gd name="T94" fmla="*/ 2147483647 w 46"/>
              <a:gd name="T95" fmla="*/ 2147483647 h 55"/>
              <a:gd name="T96" fmla="*/ 2147483647 w 46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"/>
              <a:gd name="T148" fmla="*/ 0 h 55"/>
              <a:gd name="T149" fmla="*/ 46 w 46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" h="55">
                <a:moveTo>
                  <a:pt x="4" y="6"/>
                </a:moveTo>
                <a:lnTo>
                  <a:pt x="4" y="7"/>
                </a:lnTo>
                <a:lnTo>
                  <a:pt x="3" y="10"/>
                </a:lnTo>
                <a:lnTo>
                  <a:pt x="1" y="14"/>
                </a:lnTo>
                <a:lnTo>
                  <a:pt x="0" y="20"/>
                </a:lnTo>
                <a:lnTo>
                  <a:pt x="0" y="28"/>
                </a:lnTo>
                <a:lnTo>
                  <a:pt x="0" y="36"/>
                </a:lnTo>
                <a:lnTo>
                  <a:pt x="0" y="46"/>
                </a:lnTo>
                <a:lnTo>
                  <a:pt x="3" y="55"/>
                </a:lnTo>
                <a:lnTo>
                  <a:pt x="3" y="54"/>
                </a:lnTo>
                <a:lnTo>
                  <a:pt x="3" y="53"/>
                </a:lnTo>
                <a:lnTo>
                  <a:pt x="3" y="52"/>
                </a:lnTo>
                <a:lnTo>
                  <a:pt x="3" y="49"/>
                </a:lnTo>
                <a:lnTo>
                  <a:pt x="3" y="46"/>
                </a:lnTo>
                <a:lnTo>
                  <a:pt x="4" y="42"/>
                </a:lnTo>
                <a:lnTo>
                  <a:pt x="4" y="39"/>
                </a:lnTo>
                <a:lnTo>
                  <a:pt x="5" y="35"/>
                </a:lnTo>
                <a:lnTo>
                  <a:pt x="6" y="32"/>
                </a:lnTo>
                <a:lnTo>
                  <a:pt x="7" y="28"/>
                </a:lnTo>
                <a:lnTo>
                  <a:pt x="8" y="25"/>
                </a:lnTo>
                <a:lnTo>
                  <a:pt x="11" y="21"/>
                </a:lnTo>
                <a:lnTo>
                  <a:pt x="14" y="19"/>
                </a:lnTo>
                <a:lnTo>
                  <a:pt x="17" y="17"/>
                </a:lnTo>
                <a:lnTo>
                  <a:pt x="21" y="14"/>
                </a:lnTo>
                <a:lnTo>
                  <a:pt x="26" y="14"/>
                </a:lnTo>
                <a:lnTo>
                  <a:pt x="26" y="13"/>
                </a:lnTo>
                <a:lnTo>
                  <a:pt x="28" y="12"/>
                </a:lnTo>
                <a:lnTo>
                  <a:pt x="29" y="11"/>
                </a:lnTo>
                <a:lnTo>
                  <a:pt x="33" y="10"/>
                </a:lnTo>
                <a:lnTo>
                  <a:pt x="36" y="7"/>
                </a:lnTo>
                <a:lnTo>
                  <a:pt x="41" y="5"/>
                </a:lnTo>
                <a:lnTo>
                  <a:pt x="46" y="3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8" y="1"/>
                </a:lnTo>
                <a:lnTo>
                  <a:pt x="35" y="1"/>
                </a:lnTo>
                <a:lnTo>
                  <a:pt x="32" y="0"/>
                </a:lnTo>
                <a:lnTo>
                  <a:pt x="28" y="0"/>
                </a:lnTo>
                <a:lnTo>
                  <a:pt x="26" y="0"/>
                </a:lnTo>
                <a:lnTo>
                  <a:pt x="22" y="1"/>
                </a:lnTo>
                <a:lnTo>
                  <a:pt x="19" y="1"/>
                </a:lnTo>
                <a:lnTo>
                  <a:pt x="14" y="1"/>
                </a:lnTo>
                <a:lnTo>
                  <a:pt x="11" y="3"/>
                </a:lnTo>
                <a:lnTo>
                  <a:pt x="7" y="4"/>
                </a:lnTo>
                <a:lnTo>
                  <a:pt x="4" y="6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23" name="Freeform 47"/>
          <p:cNvSpPr>
            <a:spLocks/>
          </p:cNvSpPr>
          <p:nvPr/>
        </p:nvSpPr>
        <p:spPr bwMode="auto">
          <a:xfrm>
            <a:off x="1363663" y="4098925"/>
            <a:ext cx="58737" cy="14288"/>
          </a:xfrm>
          <a:custGeom>
            <a:avLst/>
            <a:gdLst>
              <a:gd name="T0" fmla="*/ 0 w 37"/>
              <a:gd name="T1" fmla="*/ 2147483647 h 9"/>
              <a:gd name="T2" fmla="*/ 0 w 37"/>
              <a:gd name="T3" fmla="*/ 2147483647 h 9"/>
              <a:gd name="T4" fmla="*/ 0 w 37"/>
              <a:gd name="T5" fmla="*/ 2147483647 h 9"/>
              <a:gd name="T6" fmla="*/ 2147483647 w 37"/>
              <a:gd name="T7" fmla="*/ 2147483647 h 9"/>
              <a:gd name="T8" fmla="*/ 2147483647 w 37"/>
              <a:gd name="T9" fmla="*/ 2147483647 h 9"/>
              <a:gd name="T10" fmla="*/ 2147483647 w 37"/>
              <a:gd name="T11" fmla="*/ 2147483647 h 9"/>
              <a:gd name="T12" fmla="*/ 2147483647 w 37"/>
              <a:gd name="T13" fmla="*/ 2147483647 h 9"/>
              <a:gd name="T14" fmla="*/ 2147483647 w 37"/>
              <a:gd name="T15" fmla="*/ 2147483647 h 9"/>
              <a:gd name="T16" fmla="*/ 2147483647 w 37"/>
              <a:gd name="T17" fmla="*/ 2147483647 h 9"/>
              <a:gd name="T18" fmla="*/ 2147483647 w 37"/>
              <a:gd name="T19" fmla="*/ 0 h 9"/>
              <a:gd name="T20" fmla="*/ 2147483647 w 37"/>
              <a:gd name="T21" fmla="*/ 0 h 9"/>
              <a:gd name="T22" fmla="*/ 2147483647 w 37"/>
              <a:gd name="T23" fmla="*/ 0 h 9"/>
              <a:gd name="T24" fmla="*/ 2147483647 w 37"/>
              <a:gd name="T25" fmla="*/ 0 h 9"/>
              <a:gd name="T26" fmla="*/ 2147483647 w 37"/>
              <a:gd name="T27" fmla="*/ 0 h 9"/>
              <a:gd name="T28" fmla="*/ 2147483647 w 37"/>
              <a:gd name="T29" fmla="*/ 2147483647 h 9"/>
              <a:gd name="T30" fmla="*/ 2147483647 w 37"/>
              <a:gd name="T31" fmla="*/ 2147483647 h 9"/>
              <a:gd name="T32" fmla="*/ 2147483647 w 37"/>
              <a:gd name="T33" fmla="*/ 2147483647 h 9"/>
              <a:gd name="T34" fmla="*/ 2147483647 w 37"/>
              <a:gd name="T35" fmla="*/ 2147483647 h 9"/>
              <a:gd name="T36" fmla="*/ 2147483647 w 37"/>
              <a:gd name="T37" fmla="*/ 2147483647 h 9"/>
              <a:gd name="T38" fmla="*/ 2147483647 w 37"/>
              <a:gd name="T39" fmla="*/ 2147483647 h 9"/>
              <a:gd name="T40" fmla="*/ 2147483647 w 37"/>
              <a:gd name="T41" fmla="*/ 2147483647 h 9"/>
              <a:gd name="T42" fmla="*/ 2147483647 w 37"/>
              <a:gd name="T43" fmla="*/ 2147483647 h 9"/>
              <a:gd name="T44" fmla="*/ 2147483647 w 37"/>
              <a:gd name="T45" fmla="*/ 2147483647 h 9"/>
              <a:gd name="T46" fmla="*/ 2147483647 w 37"/>
              <a:gd name="T47" fmla="*/ 2147483647 h 9"/>
              <a:gd name="T48" fmla="*/ 2147483647 w 37"/>
              <a:gd name="T49" fmla="*/ 2147483647 h 9"/>
              <a:gd name="T50" fmla="*/ 2147483647 w 37"/>
              <a:gd name="T51" fmla="*/ 2147483647 h 9"/>
              <a:gd name="T52" fmla="*/ 2147483647 w 37"/>
              <a:gd name="T53" fmla="*/ 2147483647 h 9"/>
              <a:gd name="T54" fmla="*/ 2147483647 w 37"/>
              <a:gd name="T55" fmla="*/ 2147483647 h 9"/>
              <a:gd name="T56" fmla="*/ 2147483647 w 37"/>
              <a:gd name="T57" fmla="*/ 2147483647 h 9"/>
              <a:gd name="T58" fmla="*/ 2147483647 w 37"/>
              <a:gd name="T59" fmla="*/ 2147483647 h 9"/>
              <a:gd name="T60" fmla="*/ 2147483647 w 37"/>
              <a:gd name="T61" fmla="*/ 2147483647 h 9"/>
              <a:gd name="T62" fmla="*/ 2147483647 w 37"/>
              <a:gd name="T63" fmla="*/ 2147483647 h 9"/>
              <a:gd name="T64" fmla="*/ 2147483647 w 37"/>
              <a:gd name="T65" fmla="*/ 2147483647 h 9"/>
              <a:gd name="T66" fmla="*/ 0 w 37"/>
              <a:gd name="T67" fmla="*/ 2147483647 h 9"/>
              <a:gd name="T68" fmla="*/ 0 w 37"/>
              <a:gd name="T69" fmla="*/ 2147483647 h 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9"/>
              <a:gd name="T107" fmla="*/ 37 w 37"/>
              <a:gd name="T108" fmla="*/ 9 h 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9">
                <a:moveTo>
                  <a:pt x="0" y="6"/>
                </a:moveTo>
                <a:lnTo>
                  <a:pt x="0" y="6"/>
                </a:lnTo>
                <a:lnTo>
                  <a:pt x="1" y="5"/>
                </a:lnTo>
                <a:lnTo>
                  <a:pt x="2" y="4"/>
                </a:lnTo>
                <a:lnTo>
                  <a:pt x="4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1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6" y="5"/>
                </a:lnTo>
                <a:lnTo>
                  <a:pt x="34" y="5"/>
                </a:lnTo>
                <a:lnTo>
                  <a:pt x="33" y="5"/>
                </a:lnTo>
                <a:lnTo>
                  <a:pt x="30" y="4"/>
                </a:lnTo>
                <a:lnTo>
                  <a:pt x="28" y="4"/>
                </a:lnTo>
                <a:lnTo>
                  <a:pt x="25" y="2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2"/>
                </a:lnTo>
                <a:lnTo>
                  <a:pt x="9" y="4"/>
                </a:lnTo>
                <a:lnTo>
                  <a:pt x="7" y="5"/>
                </a:lnTo>
                <a:lnTo>
                  <a:pt x="5" y="6"/>
                </a:lnTo>
                <a:lnTo>
                  <a:pt x="2" y="7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24" name="Freeform 48"/>
          <p:cNvSpPr>
            <a:spLocks/>
          </p:cNvSpPr>
          <p:nvPr/>
        </p:nvSpPr>
        <p:spPr bwMode="auto">
          <a:xfrm>
            <a:off x="1363663" y="4060825"/>
            <a:ext cx="58737" cy="15875"/>
          </a:xfrm>
          <a:custGeom>
            <a:avLst/>
            <a:gdLst>
              <a:gd name="T0" fmla="*/ 0 w 37"/>
              <a:gd name="T1" fmla="*/ 2147483647 h 10"/>
              <a:gd name="T2" fmla="*/ 0 w 37"/>
              <a:gd name="T3" fmla="*/ 2147483647 h 10"/>
              <a:gd name="T4" fmla="*/ 0 w 37"/>
              <a:gd name="T5" fmla="*/ 2147483647 h 10"/>
              <a:gd name="T6" fmla="*/ 2147483647 w 37"/>
              <a:gd name="T7" fmla="*/ 2147483647 h 10"/>
              <a:gd name="T8" fmla="*/ 2147483647 w 37"/>
              <a:gd name="T9" fmla="*/ 2147483647 h 10"/>
              <a:gd name="T10" fmla="*/ 2147483647 w 37"/>
              <a:gd name="T11" fmla="*/ 2147483647 h 10"/>
              <a:gd name="T12" fmla="*/ 2147483647 w 37"/>
              <a:gd name="T13" fmla="*/ 2147483647 h 10"/>
              <a:gd name="T14" fmla="*/ 2147483647 w 37"/>
              <a:gd name="T15" fmla="*/ 2147483647 h 10"/>
              <a:gd name="T16" fmla="*/ 2147483647 w 37"/>
              <a:gd name="T17" fmla="*/ 2147483647 h 10"/>
              <a:gd name="T18" fmla="*/ 2147483647 w 37"/>
              <a:gd name="T19" fmla="*/ 2147483647 h 10"/>
              <a:gd name="T20" fmla="*/ 2147483647 w 37"/>
              <a:gd name="T21" fmla="*/ 0 h 10"/>
              <a:gd name="T22" fmla="*/ 2147483647 w 37"/>
              <a:gd name="T23" fmla="*/ 0 h 10"/>
              <a:gd name="T24" fmla="*/ 2147483647 w 37"/>
              <a:gd name="T25" fmla="*/ 0 h 10"/>
              <a:gd name="T26" fmla="*/ 2147483647 w 37"/>
              <a:gd name="T27" fmla="*/ 0 h 10"/>
              <a:gd name="T28" fmla="*/ 2147483647 w 37"/>
              <a:gd name="T29" fmla="*/ 2147483647 h 10"/>
              <a:gd name="T30" fmla="*/ 2147483647 w 37"/>
              <a:gd name="T31" fmla="*/ 2147483647 h 10"/>
              <a:gd name="T32" fmla="*/ 2147483647 w 37"/>
              <a:gd name="T33" fmla="*/ 2147483647 h 10"/>
              <a:gd name="T34" fmla="*/ 2147483647 w 37"/>
              <a:gd name="T35" fmla="*/ 2147483647 h 10"/>
              <a:gd name="T36" fmla="*/ 2147483647 w 37"/>
              <a:gd name="T37" fmla="*/ 2147483647 h 10"/>
              <a:gd name="T38" fmla="*/ 2147483647 w 37"/>
              <a:gd name="T39" fmla="*/ 2147483647 h 10"/>
              <a:gd name="T40" fmla="*/ 2147483647 w 37"/>
              <a:gd name="T41" fmla="*/ 2147483647 h 10"/>
              <a:gd name="T42" fmla="*/ 2147483647 w 37"/>
              <a:gd name="T43" fmla="*/ 2147483647 h 10"/>
              <a:gd name="T44" fmla="*/ 2147483647 w 37"/>
              <a:gd name="T45" fmla="*/ 2147483647 h 10"/>
              <a:gd name="T46" fmla="*/ 2147483647 w 37"/>
              <a:gd name="T47" fmla="*/ 2147483647 h 10"/>
              <a:gd name="T48" fmla="*/ 2147483647 w 37"/>
              <a:gd name="T49" fmla="*/ 2147483647 h 10"/>
              <a:gd name="T50" fmla="*/ 2147483647 w 37"/>
              <a:gd name="T51" fmla="*/ 2147483647 h 10"/>
              <a:gd name="T52" fmla="*/ 2147483647 w 37"/>
              <a:gd name="T53" fmla="*/ 2147483647 h 10"/>
              <a:gd name="T54" fmla="*/ 2147483647 w 37"/>
              <a:gd name="T55" fmla="*/ 2147483647 h 10"/>
              <a:gd name="T56" fmla="*/ 2147483647 w 37"/>
              <a:gd name="T57" fmla="*/ 2147483647 h 10"/>
              <a:gd name="T58" fmla="*/ 2147483647 w 37"/>
              <a:gd name="T59" fmla="*/ 2147483647 h 10"/>
              <a:gd name="T60" fmla="*/ 2147483647 w 37"/>
              <a:gd name="T61" fmla="*/ 2147483647 h 10"/>
              <a:gd name="T62" fmla="*/ 2147483647 w 37"/>
              <a:gd name="T63" fmla="*/ 2147483647 h 10"/>
              <a:gd name="T64" fmla="*/ 2147483647 w 37"/>
              <a:gd name="T65" fmla="*/ 2147483647 h 10"/>
              <a:gd name="T66" fmla="*/ 0 w 37"/>
              <a:gd name="T67" fmla="*/ 2147483647 h 10"/>
              <a:gd name="T68" fmla="*/ 0 w 37"/>
              <a:gd name="T69" fmla="*/ 2147483647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0"/>
              <a:gd name="T107" fmla="*/ 37 w 37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0">
                <a:moveTo>
                  <a:pt x="0" y="5"/>
                </a:move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4" y="3"/>
                </a:lnTo>
                <a:lnTo>
                  <a:pt x="5" y="2"/>
                </a:lnTo>
                <a:lnTo>
                  <a:pt x="7" y="1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2"/>
                </a:lnTo>
                <a:lnTo>
                  <a:pt x="37" y="3"/>
                </a:lnTo>
                <a:lnTo>
                  <a:pt x="37" y="5"/>
                </a:lnTo>
                <a:lnTo>
                  <a:pt x="36" y="5"/>
                </a:lnTo>
                <a:lnTo>
                  <a:pt x="36" y="4"/>
                </a:lnTo>
                <a:lnTo>
                  <a:pt x="34" y="4"/>
                </a:lnTo>
                <a:lnTo>
                  <a:pt x="33" y="4"/>
                </a:lnTo>
                <a:lnTo>
                  <a:pt x="30" y="3"/>
                </a:lnTo>
                <a:lnTo>
                  <a:pt x="28" y="3"/>
                </a:lnTo>
                <a:lnTo>
                  <a:pt x="25" y="3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2"/>
                </a:lnTo>
                <a:lnTo>
                  <a:pt x="9" y="3"/>
                </a:lnTo>
                <a:lnTo>
                  <a:pt x="7" y="4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25" name="Freeform 49"/>
          <p:cNvSpPr>
            <a:spLocks/>
          </p:cNvSpPr>
          <p:nvPr/>
        </p:nvSpPr>
        <p:spPr bwMode="auto">
          <a:xfrm>
            <a:off x="1419225" y="4041775"/>
            <a:ext cx="96838" cy="177800"/>
          </a:xfrm>
          <a:custGeom>
            <a:avLst/>
            <a:gdLst>
              <a:gd name="T0" fmla="*/ 0 w 61"/>
              <a:gd name="T1" fmla="*/ 0 h 112"/>
              <a:gd name="T2" fmla="*/ 0 w 61"/>
              <a:gd name="T3" fmla="*/ 2147483647 h 112"/>
              <a:gd name="T4" fmla="*/ 2147483647 w 61"/>
              <a:gd name="T5" fmla="*/ 2147483647 h 112"/>
              <a:gd name="T6" fmla="*/ 2147483647 w 61"/>
              <a:gd name="T7" fmla="*/ 2147483647 h 112"/>
              <a:gd name="T8" fmla="*/ 2147483647 w 61"/>
              <a:gd name="T9" fmla="*/ 2147483647 h 112"/>
              <a:gd name="T10" fmla="*/ 2147483647 w 61"/>
              <a:gd name="T11" fmla="*/ 2147483647 h 112"/>
              <a:gd name="T12" fmla="*/ 2147483647 w 61"/>
              <a:gd name="T13" fmla="*/ 2147483647 h 112"/>
              <a:gd name="T14" fmla="*/ 2147483647 w 61"/>
              <a:gd name="T15" fmla="*/ 2147483647 h 112"/>
              <a:gd name="T16" fmla="*/ 2147483647 w 61"/>
              <a:gd name="T17" fmla="*/ 2147483647 h 112"/>
              <a:gd name="T18" fmla="*/ 2147483647 w 61"/>
              <a:gd name="T19" fmla="*/ 2147483647 h 112"/>
              <a:gd name="T20" fmla="*/ 2147483647 w 61"/>
              <a:gd name="T21" fmla="*/ 2147483647 h 112"/>
              <a:gd name="T22" fmla="*/ 2147483647 w 61"/>
              <a:gd name="T23" fmla="*/ 2147483647 h 112"/>
              <a:gd name="T24" fmla="*/ 2147483647 w 61"/>
              <a:gd name="T25" fmla="*/ 2147483647 h 112"/>
              <a:gd name="T26" fmla="*/ 2147483647 w 61"/>
              <a:gd name="T27" fmla="*/ 2147483647 h 112"/>
              <a:gd name="T28" fmla="*/ 2147483647 w 61"/>
              <a:gd name="T29" fmla="*/ 2147483647 h 112"/>
              <a:gd name="T30" fmla="*/ 2147483647 w 61"/>
              <a:gd name="T31" fmla="*/ 2147483647 h 112"/>
              <a:gd name="T32" fmla="*/ 2147483647 w 61"/>
              <a:gd name="T33" fmla="*/ 2147483647 h 112"/>
              <a:gd name="T34" fmla="*/ 0 w 61"/>
              <a:gd name="T35" fmla="*/ 0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112"/>
              <a:gd name="T56" fmla="*/ 61 w 61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112">
                <a:moveTo>
                  <a:pt x="0" y="0"/>
                </a:moveTo>
                <a:lnTo>
                  <a:pt x="0" y="109"/>
                </a:lnTo>
                <a:lnTo>
                  <a:pt x="19" y="112"/>
                </a:lnTo>
                <a:lnTo>
                  <a:pt x="18" y="98"/>
                </a:lnTo>
                <a:lnTo>
                  <a:pt x="61" y="104"/>
                </a:lnTo>
                <a:lnTo>
                  <a:pt x="61" y="98"/>
                </a:lnTo>
                <a:lnTo>
                  <a:pt x="30" y="95"/>
                </a:lnTo>
                <a:lnTo>
                  <a:pt x="29" y="82"/>
                </a:lnTo>
                <a:lnTo>
                  <a:pt x="9" y="82"/>
                </a:lnTo>
                <a:lnTo>
                  <a:pt x="8" y="81"/>
                </a:lnTo>
                <a:lnTo>
                  <a:pt x="7" y="76"/>
                </a:lnTo>
                <a:lnTo>
                  <a:pt x="6" y="69"/>
                </a:lnTo>
                <a:lnTo>
                  <a:pt x="4" y="58"/>
                </a:lnTo>
                <a:lnTo>
                  <a:pt x="2" y="47"/>
                </a:lnTo>
                <a:lnTo>
                  <a:pt x="1" y="34"/>
                </a:lnTo>
                <a:lnTo>
                  <a:pt x="2" y="19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26" name="Freeform 50"/>
          <p:cNvSpPr>
            <a:spLocks/>
          </p:cNvSpPr>
          <p:nvPr/>
        </p:nvSpPr>
        <p:spPr bwMode="auto">
          <a:xfrm>
            <a:off x="1466850" y="4000500"/>
            <a:ext cx="125413" cy="23813"/>
          </a:xfrm>
          <a:custGeom>
            <a:avLst/>
            <a:gdLst>
              <a:gd name="T0" fmla="*/ 0 w 79"/>
              <a:gd name="T1" fmla="*/ 2147483647 h 15"/>
              <a:gd name="T2" fmla="*/ 0 w 79"/>
              <a:gd name="T3" fmla="*/ 2147483647 h 15"/>
              <a:gd name="T4" fmla="*/ 2147483647 w 79"/>
              <a:gd name="T5" fmla="*/ 2147483647 h 15"/>
              <a:gd name="T6" fmla="*/ 2147483647 w 79"/>
              <a:gd name="T7" fmla="*/ 2147483647 h 15"/>
              <a:gd name="T8" fmla="*/ 2147483647 w 79"/>
              <a:gd name="T9" fmla="*/ 2147483647 h 15"/>
              <a:gd name="T10" fmla="*/ 2147483647 w 79"/>
              <a:gd name="T11" fmla="*/ 2147483647 h 15"/>
              <a:gd name="T12" fmla="*/ 2147483647 w 79"/>
              <a:gd name="T13" fmla="*/ 2147483647 h 15"/>
              <a:gd name="T14" fmla="*/ 2147483647 w 79"/>
              <a:gd name="T15" fmla="*/ 2147483647 h 15"/>
              <a:gd name="T16" fmla="*/ 2147483647 w 79"/>
              <a:gd name="T17" fmla="*/ 2147483647 h 15"/>
              <a:gd name="T18" fmla="*/ 2147483647 w 79"/>
              <a:gd name="T19" fmla="*/ 2147483647 h 15"/>
              <a:gd name="T20" fmla="*/ 2147483647 w 79"/>
              <a:gd name="T21" fmla="*/ 2147483647 h 15"/>
              <a:gd name="T22" fmla="*/ 2147483647 w 79"/>
              <a:gd name="T23" fmla="*/ 2147483647 h 15"/>
              <a:gd name="T24" fmla="*/ 2147483647 w 79"/>
              <a:gd name="T25" fmla="*/ 2147483647 h 15"/>
              <a:gd name="T26" fmla="*/ 2147483647 w 79"/>
              <a:gd name="T27" fmla="*/ 2147483647 h 15"/>
              <a:gd name="T28" fmla="*/ 2147483647 w 79"/>
              <a:gd name="T29" fmla="*/ 2147483647 h 15"/>
              <a:gd name="T30" fmla="*/ 2147483647 w 79"/>
              <a:gd name="T31" fmla="*/ 2147483647 h 15"/>
              <a:gd name="T32" fmla="*/ 2147483647 w 79"/>
              <a:gd name="T33" fmla="*/ 2147483647 h 15"/>
              <a:gd name="T34" fmla="*/ 2147483647 w 79"/>
              <a:gd name="T35" fmla="*/ 0 h 15"/>
              <a:gd name="T36" fmla="*/ 2147483647 w 79"/>
              <a:gd name="T37" fmla="*/ 0 h 15"/>
              <a:gd name="T38" fmla="*/ 2147483647 w 79"/>
              <a:gd name="T39" fmla="*/ 0 h 15"/>
              <a:gd name="T40" fmla="*/ 2147483647 w 79"/>
              <a:gd name="T41" fmla="*/ 0 h 15"/>
              <a:gd name="T42" fmla="*/ 2147483647 w 79"/>
              <a:gd name="T43" fmla="*/ 0 h 15"/>
              <a:gd name="T44" fmla="*/ 2147483647 w 79"/>
              <a:gd name="T45" fmla="*/ 0 h 15"/>
              <a:gd name="T46" fmla="*/ 2147483647 w 79"/>
              <a:gd name="T47" fmla="*/ 0 h 15"/>
              <a:gd name="T48" fmla="*/ 2147483647 w 79"/>
              <a:gd name="T49" fmla="*/ 0 h 15"/>
              <a:gd name="T50" fmla="*/ 2147483647 w 79"/>
              <a:gd name="T51" fmla="*/ 2147483647 h 15"/>
              <a:gd name="T52" fmla="*/ 2147483647 w 79"/>
              <a:gd name="T53" fmla="*/ 2147483647 h 15"/>
              <a:gd name="T54" fmla="*/ 2147483647 w 79"/>
              <a:gd name="T55" fmla="*/ 2147483647 h 15"/>
              <a:gd name="T56" fmla="*/ 2147483647 w 79"/>
              <a:gd name="T57" fmla="*/ 2147483647 h 15"/>
              <a:gd name="T58" fmla="*/ 2147483647 w 79"/>
              <a:gd name="T59" fmla="*/ 2147483647 h 15"/>
              <a:gd name="T60" fmla="*/ 2147483647 w 79"/>
              <a:gd name="T61" fmla="*/ 2147483647 h 15"/>
              <a:gd name="T62" fmla="*/ 2147483647 w 79"/>
              <a:gd name="T63" fmla="*/ 2147483647 h 15"/>
              <a:gd name="T64" fmla="*/ 2147483647 w 79"/>
              <a:gd name="T65" fmla="*/ 2147483647 h 15"/>
              <a:gd name="T66" fmla="*/ 0 w 79"/>
              <a:gd name="T67" fmla="*/ 2147483647 h 15"/>
              <a:gd name="T68" fmla="*/ 0 w 79"/>
              <a:gd name="T69" fmla="*/ 2147483647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15"/>
              <a:gd name="T107" fmla="*/ 79 w 79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15">
                <a:moveTo>
                  <a:pt x="0" y="15"/>
                </a:moveTo>
                <a:lnTo>
                  <a:pt x="0" y="15"/>
                </a:lnTo>
                <a:lnTo>
                  <a:pt x="3" y="14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4" y="11"/>
                </a:lnTo>
                <a:lnTo>
                  <a:pt x="19" y="10"/>
                </a:lnTo>
                <a:lnTo>
                  <a:pt x="24" y="8"/>
                </a:lnTo>
                <a:lnTo>
                  <a:pt x="30" y="8"/>
                </a:lnTo>
                <a:lnTo>
                  <a:pt x="35" y="7"/>
                </a:lnTo>
                <a:lnTo>
                  <a:pt x="42" y="7"/>
                </a:lnTo>
                <a:lnTo>
                  <a:pt x="48" y="6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10"/>
                </a:lnTo>
                <a:lnTo>
                  <a:pt x="79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6" y="0"/>
                </a:lnTo>
                <a:lnTo>
                  <a:pt x="61" y="0"/>
                </a:lnTo>
                <a:lnTo>
                  <a:pt x="56" y="0"/>
                </a:lnTo>
                <a:lnTo>
                  <a:pt x="51" y="1"/>
                </a:lnTo>
                <a:lnTo>
                  <a:pt x="44" y="1"/>
                </a:lnTo>
                <a:lnTo>
                  <a:pt x="38" y="1"/>
                </a:lnTo>
                <a:lnTo>
                  <a:pt x="31" y="3"/>
                </a:lnTo>
                <a:lnTo>
                  <a:pt x="25" y="4"/>
                </a:lnTo>
                <a:lnTo>
                  <a:pt x="18" y="5"/>
                </a:lnTo>
                <a:lnTo>
                  <a:pt x="12" y="6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27" name="Freeform 51"/>
          <p:cNvSpPr>
            <a:spLocks/>
          </p:cNvSpPr>
          <p:nvPr/>
        </p:nvSpPr>
        <p:spPr bwMode="auto">
          <a:xfrm>
            <a:off x="1395413" y="4222750"/>
            <a:ext cx="209550" cy="71438"/>
          </a:xfrm>
          <a:custGeom>
            <a:avLst/>
            <a:gdLst>
              <a:gd name="T0" fmla="*/ 2147483647 w 132"/>
              <a:gd name="T1" fmla="*/ 2147483647 h 45"/>
              <a:gd name="T2" fmla="*/ 2147483647 w 132"/>
              <a:gd name="T3" fmla="*/ 2147483647 h 45"/>
              <a:gd name="T4" fmla="*/ 2147483647 w 132"/>
              <a:gd name="T5" fmla="*/ 2147483647 h 45"/>
              <a:gd name="T6" fmla="*/ 2147483647 w 132"/>
              <a:gd name="T7" fmla="*/ 2147483647 h 45"/>
              <a:gd name="T8" fmla="*/ 2147483647 w 132"/>
              <a:gd name="T9" fmla="*/ 2147483647 h 45"/>
              <a:gd name="T10" fmla="*/ 2147483647 w 132"/>
              <a:gd name="T11" fmla="*/ 2147483647 h 45"/>
              <a:gd name="T12" fmla="*/ 2147483647 w 132"/>
              <a:gd name="T13" fmla="*/ 2147483647 h 45"/>
              <a:gd name="T14" fmla="*/ 2147483647 w 132"/>
              <a:gd name="T15" fmla="*/ 2147483647 h 45"/>
              <a:gd name="T16" fmla="*/ 2147483647 w 132"/>
              <a:gd name="T17" fmla="*/ 2147483647 h 45"/>
              <a:gd name="T18" fmla="*/ 2147483647 w 132"/>
              <a:gd name="T19" fmla="*/ 2147483647 h 45"/>
              <a:gd name="T20" fmla="*/ 2147483647 w 132"/>
              <a:gd name="T21" fmla="*/ 2147483647 h 45"/>
              <a:gd name="T22" fmla="*/ 2147483647 w 132"/>
              <a:gd name="T23" fmla="*/ 2147483647 h 45"/>
              <a:gd name="T24" fmla="*/ 2147483647 w 132"/>
              <a:gd name="T25" fmla="*/ 2147483647 h 45"/>
              <a:gd name="T26" fmla="*/ 2147483647 w 132"/>
              <a:gd name="T27" fmla="*/ 2147483647 h 45"/>
              <a:gd name="T28" fmla="*/ 2147483647 w 132"/>
              <a:gd name="T29" fmla="*/ 2147483647 h 45"/>
              <a:gd name="T30" fmla="*/ 2147483647 w 132"/>
              <a:gd name="T31" fmla="*/ 2147483647 h 45"/>
              <a:gd name="T32" fmla="*/ 2147483647 w 132"/>
              <a:gd name="T33" fmla="*/ 2147483647 h 45"/>
              <a:gd name="T34" fmla="*/ 0 w 132"/>
              <a:gd name="T35" fmla="*/ 2147483647 h 45"/>
              <a:gd name="T36" fmla="*/ 2147483647 w 132"/>
              <a:gd name="T37" fmla="*/ 0 h 45"/>
              <a:gd name="T38" fmla="*/ 2147483647 w 132"/>
              <a:gd name="T39" fmla="*/ 2147483647 h 45"/>
              <a:gd name="T40" fmla="*/ 2147483647 w 132"/>
              <a:gd name="T41" fmla="*/ 2147483647 h 45"/>
              <a:gd name="T42" fmla="*/ 2147483647 w 132"/>
              <a:gd name="T43" fmla="*/ 2147483647 h 45"/>
              <a:gd name="T44" fmla="*/ 2147483647 w 132"/>
              <a:gd name="T45" fmla="*/ 2147483647 h 45"/>
              <a:gd name="T46" fmla="*/ 2147483647 w 132"/>
              <a:gd name="T47" fmla="*/ 2147483647 h 45"/>
              <a:gd name="T48" fmla="*/ 2147483647 w 132"/>
              <a:gd name="T49" fmla="*/ 2147483647 h 45"/>
              <a:gd name="T50" fmla="*/ 2147483647 w 132"/>
              <a:gd name="T51" fmla="*/ 2147483647 h 45"/>
              <a:gd name="T52" fmla="*/ 2147483647 w 132"/>
              <a:gd name="T53" fmla="*/ 2147483647 h 45"/>
              <a:gd name="T54" fmla="*/ 2147483647 w 132"/>
              <a:gd name="T55" fmla="*/ 2147483647 h 45"/>
              <a:gd name="T56" fmla="*/ 2147483647 w 132"/>
              <a:gd name="T57" fmla="*/ 2147483647 h 45"/>
              <a:gd name="T58" fmla="*/ 2147483647 w 132"/>
              <a:gd name="T59" fmla="*/ 2147483647 h 45"/>
              <a:gd name="T60" fmla="*/ 2147483647 w 132"/>
              <a:gd name="T61" fmla="*/ 2147483647 h 45"/>
              <a:gd name="T62" fmla="*/ 2147483647 w 132"/>
              <a:gd name="T63" fmla="*/ 2147483647 h 45"/>
              <a:gd name="T64" fmla="*/ 2147483647 w 132"/>
              <a:gd name="T65" fmla="*/ 2147483647 h 45"/>
              <a:gd name="T66" fmla="*/ 2147483647 w 132"/>
              <a:gd name="T67" fmla="*/ 2147483647 h 45"/>
              <a:gd name="T68" fmla="*/ 2147483647 w 132"/>
              <a:gd name="T69" fmla="*/ 2147483647 h 45"/>
              <a:gd name="T70" fmla="*/ 2147483647 w 132"/>
              <a:gd name="T71" fmla="*/ 2147483647 h 45"/>
              <a:gd name="T72" fmla="*/ 2147483647 w 132"/>
              <a:gd name="T73" fmla="*/ 2147483647 h 45"/>
              <a:gd name="T74" fmla="*/ 2147483647 w 132"/>
              <a:gd name="T75" fmla="*/ 2147483647 h 45"/>
              <a:gd name="T76" fmla="*/ 2147483647 w 132"/>
              <a:gd name="T77" fmla="*/ 2147483647 h 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45"/>
              <a:gd name="T119" fmla="*/ 132 w 132"/>
              <a:gd name="T120" fmla="*/ 45 h 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45">
                <a:moveTo>
                  <a:pt x="55" y="44"/>
                </a:moveTo>
                <a:lnTo>
                  <a:pt x="56" y="44"/>
                </a:ln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1" y="41"/>
                </a:lnTo>
                <a:lnTo>
                  <a:pt x="63" y="40"/>
                </a:lnTo>
                <a:lnTo>
                  <a:pt x="65" y="39"/>
                </a:lnTo>
                <a:lnTo>
                  <a:pt x="68" y="38"/>
                </a:lnTo>
                <a:lnTo>
                  <a:pt x="71" y="37"/>
                </a:lnTo>
                <a:lnTo>
                  <a:pt x="73" y="34"/>
                </a:lnTo>
                <a:lnTo>
                  <a:pt x="76" y="33"/>
                </a:lnTo>
                <a:lnTo>
                  <a:pt x="78" y="32"/>
                </a:lnTo>
                <a:lnTo>
                  <a:pt x="80" y="30"/>
                </a:lnTo>
                <a:lnTo>
                  <a:pt x="82" y="28"/>
                </a:lnTo>
                <a:lnTo>
                  <a:pt x="84" y="26"/>
                </a:lnTo>
                <a:lnTo>
                  <a:pt x="85" y="24"/>
                </a:lnTo>
                <a:lnTo>
                  <a:pt x="0" y="3"/>
                </a:lnTo>
                <a:lnTo>
                  <a:pt x="6" y="0"/>
                </a:lnTo>
                <a:lnTo>
                  <a:pt x="132" y="32"/>
                </a:lnTo>
                <a:lnTo>
                  <a:pt x="126" y="34"/>
                </a:lnTo>
                <a:lnTo>
                  <a:pt x="90" y="25"/>
                </a:lnTo>
                <a:lnTo>
                  <a:pt x="90" y="26"/>
                </a:lnTo>
                <a:lnTo>
                  <a:pt x="89" y="26"/>
                </a:lnTo>
                <a:lnTo>
                  <a:pt x="89" y="27"/>
                </a:lnTo>
                <a:lnTo>
                  <a:pt x="87" y="28"/>
                </a:lnTo>
                <a:lnTo>
                  <a:pt x="86" y="30"/>
                </a:lnTo>
                <a:lnTo>
                  <a:pt x="85" y="31"/>
                </a:lnTo>
                <a:lnTo>
                  <a:pt x="83" y="32"/>
                </a:lnTo>
                <a:lnTo>
                  <a:pt x="80" y="33"/>
                </a:lnTo>
                <a:lnTo>
                  <a:pt x="78" y="35"/>
                </a:lnTo>
                <a:lnTo>
                  <a:pt x="76" y="37"/>
                </a:lnTo>
                <a:lnTo>
                  <a:pt x="72" y="38"/>
                </a:lnTo>
                <a:lnTo>
                  <a:pt x="70" y="40"/>
                </a:lnTo>
                <a:lnTo>
                  <a:pt x="65" y="41"/>
                </a:lnTo>
                <a:lnTo>
                  <a:pt x="62" y="44"/>
                </a:lnTo>
                <a:lnTo>
                  <a:pt x="57" y="45"/>
                </a:lnTo>
                <a:lnTo>
                  <a:pt x="55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28" name="Freeform 52"/>
          <p:cNvSpPr>
            <a:spLocks/>
          </p:cNvSpPr>
          <p:nvPr/>
        </p:nvSpPr>
        <p:spPr bwMode="auto">
          <a:xfrm>
            <a:off x="1350963" y="4241800"/>
            <a:ext cx="214312" cy="63500"/>
          </a:xfrm>
          <a:custGeom>
            <a:avLst/>
            <a:gdLst>
              <a:gd name="T0" fmla="*/ 0 w 135"/>
              <a:gd name="T1" fmla="*/ 0 h 40"/>
              <a:gd name="T2" fmla="*/ 2147483647 w 135"/>
              <a:gd name="T3" fmla="*/ 2147483647 h 40"/>
              <a:gd name="T4" fmla="*/ 2147483647 w 135"/>
              <a:gd name="T5" fmla="*/ 2147483647 h 40"/>
              <a:gd name="T6" fmla="*/ 2147483647 w 135"/>
              <a:gd name="T7" fmla="*/ 0 h 40"/>
              <a:gd name="T8" fmla="*/ 0 w 135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40"/>
              <a:gd name="T17" fmla="*/ 135 w 13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40">
                <a:moveTo>
                  <a:pt x="0" y="0"/>
                </a:moveTo>
                <a:lnTo>
                  <a:pt x="132" y="40"/>
                </a:lnTo>
                <a:lnTo>
                  <a:pt x="135" y="4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29" name="Freeform 53"/>
          <p:cNvSpPr>
            <a:spLocks/>
          </p:cNvSpPr>
          <p:nvPr/>
        </p:nvSpPr>
        <p:spPr bwMode="auto">
          <a:xfrm>
            <a:off x="1387475" y="4233863"/>
            <a:ext cx="209550" cy="55562"/>
          </a:xfrm>
          <a:custGeom>
            <a:avLst/>
            <a:gdLst>
              <a:gd name="T0" fmla="*/ 0 w 132"/>
              <a:gd name="T1" fmla="*/ 0 h 35"/>
              <a:gd name="T2" fmla="*/ 2147483647 w 132"/>
              <a:gd name="T3" fmla="*/ 2147483647 h 35"/>
              <a:gd name="T4" fmla="*/ 2147483647 w 132"/>
              <a:gd name="T5" fmla="*/ 2147483647 h 35"/>
              <a:gd name="T6" fmla="*/ 2147483647 w 132"/>
              <a:gd name="T7" fmla="*/ 0 h 35"/>
              <a:gd name="T8" fmla="*/ 0 w 132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5"/>
              <a:gd name="T17" fmla="*/ 132 w 132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5">
                <a:moveTo>
                  <a:pt x="0" y="0"/>
                </a:moveTo>
                <a:lnTo>
                  <a:pt x="130" y="35"/>
                </a:lnTo>
                <a:lnTo>
                  <a:pt x="132" y="3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30" name="Freeform 54"/>
          <p:cNvSpPr>
            <a:spLocks/>
          </p:cNvSpPr>
          <p:nvPr/>
        </p:nvSpPr>
        <p:spPr bwMode="auto">
          <a:xfrm>
            <a:off x="1371600" y="4237038"/>
            <a:ext cx="211138" cy="60325"/>
          </a:xfrm>
          <a:custGeom>
            <a:avLst/>
            <a:gdLst>
              <a:gd name="T0" fmla="*/ 0 w 133"/>
              <a:gd name="T1" fmla="*/ 0 h 38"/>
              <a:gd name="T2" fmla="*/ 2147483647 w 133"/>
              <a:gd name="T3" fmla="*/ 2147483647 h 38"/>
              <a:gd name="T4" fmla="*/ 2147483647 w 133"/>
              <a:gd name="T5" fmla="*/ 2147483647 h 38"/>
              <a:gd name="T6" fmla="*/ 2147483647 w 133"/>
              <a:gd name="T7" fmla="*/ 0 h 38"/>
              <a:gd name="T8" fmla="*/ 0 w 133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8"/>
              <a:gd name="T17" fmla="*/ 133 w 133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8">
                <a:moveTo>
                  <a:pt x="0" y="0"/>
                </a:moveTo>
                <a:lnTo>
                  <a:pt x="130" y="38"/>
                </a:lnTo>
                <a:lnTo>
                  <a:pt x="133" y="3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31" name="Freeform 55"/>
          <p:cNvSpPr>
            <a:spLocks/>
          </p:cNvSpPr>
          <p:nvPr/>
        </p:nvSpPr>
        <p:spPr bwMode="auto">
          <a:xfrm>
            <a:off x="2141538" y="3733800"/>
            <a:ext cx="517525" cy="103188"/>
          </a:xfrm>
          <a:custGeom>
            <a:avLst/>
            <a:gdLst>
              <a:gd name="T0" fmla="*/ 2147483647 w 326"/>
              <a:gd name="T1" fmla="*/ 0 h 65"/>
              <a:gd name="T2" fmla="*/ 2147483647 w 326"/>
              <a:gd name="T3" fmla="*/ 2147483647 h 65"/>
              <a:gd name="T4" fmla="*/ 2147483647 w 326"/>
              <a:gd name="T5" fmla="*/ 2147483647 h 65"/>
              <a:gd name="T6" fmla="*/ 2147483647 w 326"/>
              <a:gd name="T7" fmla="*/ 2147483647 h 65"/>
              <a:gd name="T8" fmla="*/ 2147483647 w 326"/>
              <a:gd name="T9" fmla="*/ 2147483647 h 65"/>
              <a:gd name="T10" fmla="*/ 2147483647 w 326"/>
              <a:gd name="T11" fmla="*/ 2147483647 h 65"/>
              <a:gd name="T12" fmla="*/ 2147483647 w 326"/>
              <a:gd name="T13" fmla="*/ 2147483647 h 65"/>
              <a:gd name="T14" fmla="*/ 2147483647 w 326"/>
              <a:gd name="T15" fmla="*/ 2147483647 h 65"/>
              <a:gd name="T16" fmla="*/ 2147483647 w 326"/>
              <a:gd name="T17" fmla="*/ 2147483647 h 65"/>
              <a:gd name="T18" fmla="*/ 2147483647 w 326"/>
              <a:gd name="T19" fmla="*/ 2147483647 h 65"/>
              <a:gd name="T20" fmla="*/ 0 w 326"/>
              <a:gd name="T21" fmla="*/ 2147483647 h 65"/>
              <a:gd name="T22" fmla="*/ 0 w 326"/>
              <a:gd name="T23" fmla="*/ 2147483647 h 65"/>
              <a:gd name="T24" fmla="*/ 0 w 326"/>
              <a:gd name="T25" fmla="*/ 2147483647 h 65"/>
              <a:gd name="T26" fmla="*/ 2147483647 w 326"/>
              <a:gd name="T27" fmla="*/ 2147483647 h 65"/>
              <a:gd name="T28" fmla="*/ 2147483647 w 326"/>
              <a:gd name="T29" fmla="*/ 2147483647 h 65"/>
              <a:gd name="T30" fmla="*/ 2147483647 w 326"/>
              <a:gd name="T31" fmla="*/ 2147483647 h 65"/>
              <a:gd name="T32" fmla="*/ 2147483647 w 326"/>
              <a:gd name="T33" fmla="*/ 2147483647 h 65"/>
              <a:gd name="T34" fmla="*/ 2147483647 w 326"/>
              <a:gd name="T35" fmla="*/ 2147483647 h 65"/>
              <a:gd name="T36" fmla="*/ 2147483647 w 326"/>
              <a:gd name="T37" fmla="*/ 2147483647 h 65"/>
              <a:gd name="T38" fmla="*/ 2147483647 w 326"/>
              <a:gd name="T39" fmla="*/ 2147483647 h 65"/>
              <a:gd name="T40" fmla="*/ 2147483647 w 326"/>
              <a:gd name="T41" fmla="*/ 2147483647 h 65"/>
              <a:gd name="T42" fmla="*/ 2147483647 w 326"/>
              <a:gd name="T43" fmla="*/ 2147483647 h 65"/>
              <a:gd name="T44" fmla="*/ 2147483647 w 326"/>
              <a:gd name="T45" fmla="*/ 2147483647 h 65"/>
              <a:gd name="T46" fmla="*/ 2147483647 w 326"/>
              <a:gd name="T47" fmla="*/ 2147483647 h 65"/>
              <a:gd name="T48" fmla="*/ 2147483647 w 326"/>
              <a:gd name="T49" fmla="*/ 2147483647 h 65"/>
              <a:gd name="T50" fmla="*/ 2147483647 w 326"/>
              <a:gd name="T51" fmla="*/ 2147483647 h 65"/>
              <a:gd name="T52" fmla="*/ 2147483647 w 326"/>
              <a:gd name="T53" fmla="*/ 2147483647 h 65"/>
              <a:gd name="T54" fmla="*/ 2147483647 w 326"/>
              <a:gd name="T55" fmla="*/ 2147483647 h 65"/>
              <a:gd name="T56" fmla="*/ 2147483647 w 326"/>
              <a:gd name="T57" fmla="*/ 2147483647 h 65"/>
              <a:gd name="T58" fmla="*/ 2147483647 w 326"/>
              <a:gd name="T59" fmla="*/ 2147483647 h 65"/>
              <a:gd name="T60" fmla="*/ 2147483647 w 326"/>
              <a:gd name="T61" fmla="*/ 2147483647 h 65"/>
              <a:gd name="T62" fmla="*/ 2147483647 w 326"/>
              <a:gd name="T63" fmla="*/ 2147483647 h 65"/>
              <a:gd name="T64" fmla="*/ 2147483647 w 326"/>
              <a:gd name="T65" fmla="*/ 2147483647 h 65"/>
              <a:gd name="T66" fmla="*/ 2147483647 w 326"/>
              <a:gd name="T67" fmla="*/ 2147483647 h 65"/>
              <a:gd name="T68" fmla="*/ 2147483647 w 326"/>
              <a:gd name="T69" fmla="*/ 2147483647 h 65"/>
              <a:gd name="T70" fmla="*/ 2147483647 w 326"/>
              <a:gd name="T71" fmla="*/ 2147483647 h 65"/>
              <a:gd name="T72" fmla="*/ 2147483647 w 326"/>
              <a:gd name="T73" fmla="*/ 2147483647 h 65"/>
              <a:gd name="T74" fmla="*/ 2147483647 w 326"/>
              <a:gd name="T75" fmla="*/ 2147483647 h 65"/>
              <a:gd name="T76" fmla="*/ 2147483647 w 326"/>
              <a:gd name="T77" fmla="*/ 2147483647 h 65"/>
              <a:gd name="T78" fmla="*/ 2147483647 w 326"/>
              <a:gd name="T79" fmla="*/ 2147483647 h 65"/>
              <a:gd name="T80" fmla="*/ 2147483647 w 326"/>
              <a:gd name="T81" fmla="*/ 2147483647 h 65"/>
              <a:gd name="T82" fmla="*/ 2147483647 w 326"/>
              <a:gd name="T83" fmla="*/ 2147483647 h 65"/>
              <a:gd name="T84" fmla="*/ 2147483647 w 326"/>
              <a:gd name="T85" fmla="*/ 2147483647 h 65"/>
              <a:gd name="T86" fmla="*/ 2147483647 w 326"/>
              <a:gd name="T87" fmla="*/ 2147483647 h 65"/>
              <a:gd name="T88" fmla="*/ 2147483647 w 326"/>
              <a:gd name="T89" fmla="*/ 2147483647 h 65"/>
              <a:gd name="T90" fmla="*/ 2147483647 w 326"/>
              <a:gd name="T91" fmla="*/ 0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6"/>
              <a:gd name="T139" fmla="*/ 0 h 65"/>
              <a:gd name="T140" fmla="*/ 326 w 326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6" h="65">
                <a:moveTo>
                  <a:pt x="162" y="0"/>
                </a:moveTo>
                <a:lnTo>
                  <a:pt x="146" y="0"/>
                </a:lnTo>
                <a:lnTo>
                  <a:pt x="130" y="0"/>
                </a:lnTo>
                <a:lnTo>
                  <a:pt x="115" y="1"/>
                </a:lnTo>
                <a:lnTo>
                  <a:pt x="99" y="2"/>
                </a:lnTo>
                <a:lnTo>
                  <a:pt x="85" y="3"/>
                </a:lnTo>
                <a:lnTo>
                  <a:pt x="71" y="6"/>
                </a:lnTo>
                <a:lnTo>
                  <a:pt x="60" y="7"/>
                </a:lnTo>
                <a:lnTo>
                  <a:pt x="48" y="9"/>
                </a:lnTo>
                <a:lnTo>
                  <a:pt x="38" y="12"/>
                </a:lnTo>
                <a:lnTo>
                  <a:pt x="32" y="13"/>
                </a:lnTo>
                <a:lnTo>
                  <a:pt x="28" y="14"/>
                </a:lnTo>
                <a:lnTo>
                  <a:pt x="24" y="15"/>
                </a:lnTo>
                <a:lnTo>
                  <a:pt x="20" y="17"/>
                </a:lnTo>
                <a:lnTo>
                  <a:pt x="15" y="19"/>
                </a:lnTo>
                <a:lnTo>
                  <a:pt x="13" y="20"/>
                </a:lnTo>
                <a:lnTo>
                  <a:pt x="10" y="21"/>
                </a:lnTo>
                <a:lnTo>
                  <a:pt x="7" y="23"/>
                </a:lnTo>
                <a:lnTo>
                  <a:pt x="5" y="24"/>
                </a:lnTo>
                <a:lnTo>
                  <a:pt x="4" y="26"/>
                </a:lnTo>
                <a:lnTo>
                  <a:pt x="1" y="28"/>
                </a:lnTo>
                <a:lnTo>
                  <a:pt x="0" y="29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7"/>
                </a:lnTo>
                <a:lnTo>
                  <a:pt x="4" y="40"/>
                </a:lnTo>
                <a:lnTo>
                  <a:pt x="5" y="41"/>
                </a:lnTo>
                <a:lnTo>
                  <a:pt x="7" y="43"/>
                </a:lnTo>
                <a:lnTo>
                  <a:pt x="10" y="44"/>
                </a:lnTo>
                <a:lnTo>
                  <a:pt x="13" y="46"/>
                </a:lnTo>
                <a:lnTo>
                  <a:pt x="15" y="47"/>
                </a:lnTo>
                <a:lnTo>
                  <a:pt x="20" y="49"/>
                </a:lnTo>
                <a:lnTo>
                  <a:pt x="24" y="50"/>
                </a:lnTo>
                <a:lnTo>
                  <a:pt x="28" y="51"/>
                </a:lnTo>
                <a:lnTo>
                  <a:pt x="32" y="53"/>
                </a:lnTo>
                <a:lnTo>
                  <a:pt x="38" y="54"/>
                </a:lnTo>
                <a:lnTo>
                  <a:pt x="48" y="56"/>
                </a:lnTo>
                <a:lnTo>
                  <a:pt x="60" y="58"/>
                </a:lnTo>
                <a:lnTo>
                  <a:pt x="71" y="61"/>
                </a:lnTo>
                <a:lnTo>
                  <a:pt x="85" y="62"/>
                </a:lnTo>
                <a:lnTo>
                  <a:pt x="99" y="63"/>
                </a:lnTo>
                <a:lnTo>
                  <a:pt x="115" y="64"/>
                </a:lnTo>
                <a:lnTo>
                  <a:pt x="130" y="65"/>
                </a:lnTo>
                <a:lnTo>
                  <a:pt x="146" y="65"/>
                </a:lnTo>
                <a:lnTo>
                  <a:pt x="162" y="65"/>
                </a:lnTo>
                <a:lnTo>
                  <a:pt x="180" y="65"/>
                </a:lnTo>
                <a:lnTo>
                  <a:pt x="195" y="65"/>
                </a:lnTo>
                <a:lnTo>
                  <a:pt x="211" y="64"/>
                </a:lnTo>
                <a:lnTo>
                  <a:pt x="227" y="63"/>
                </a:lnTo>
                <a:lnTo>
                  <a:pt x="241" y="62"/>
                </a:lnTo>
                <a:lnTo>
                  <a:pt x="253" y="61"/>
                </a:lnTo>
                <a:lnTo>
                  <a:pt x="266" y="58"/>
                </a:lnTo>
                <a:lnTo>
                  <a:pt x="278" y="56"/>
                </a:lnTo>
                <a:lnTo>
                  <a:pt x="288" y="54"/>
                </a:lnTo>
                <a:lnTo>
                  <a:pt x="293" y="53"/>
                </a:lnTo>
                <a:lnTo>
                  <a:pt x="298" y="51"/>
                </a:lnTo>
                <a:lnTo>
                  <a:pt x="302" y="50"/>
                </a:lnTo>
                <a:lnTo>
                  <a:pt x="306" y="49"/>
                </a:lnTo>
                <a:lnTo>
                  <a:pt x="309" y="47"/>
                </a:lnTo>
                <a:lnTo>
                  <a:pt x="313" y="46"/>
                </a:lnTo>
                <a:lnTo>
                  <a:pt x="315" y="44"/>
                </a:lnTo>
                <a:lnTo>
                  <a:pt x="319" y="43"/>
                </a:lnTo>
                <a:lnTo>
                  <a:pt x="321" y="41"/>
                </a:lnTo>
                <a:lnTo>
                  <a:pt x="322" y="40"/>
                </a:lnTo>
                <a:lnTo>
                  <a:pt x="324" y="37"/>
                </a:lnTo>
                <a:lnTo>
                  <a:pt x="325" y="36"/>
                </a:lnTo>
                <a:lnTo>
                  <a:pt x="326" y="35"/>
                </a:lnTo>
                <a:lnTo>
                  <a:pt x="326" y="33"/>
                </a:lnTo>
                <a:lnTo>
                  <a:pt x="326" y="31"/>
                </a:lnTo>
                <a:lnTo>
                  <a:pt x="325" y="29"/>
                </a:lnTo>
                <a:lnTo>
                  <a:pt x="324" y="28"/>
                </a:lnTo>
                <a:lnTo>
                  <a:pt x="322" y="26"/>
                </a:lnTo>
                <a:lnTo>
                  <a:pt x="321" y="24"/>
                </a:lnTo>
                <a:lnTo>
                  <a:pt x="319" y="23"/>
                </a:lnTo>
                <a:lnTo>
                  <a:pt x="315" y="21"/>
                </a:lnTo>
                <a:lnTo>
                  <a:pt x="313" y="20"/>
                </a:lnTo>
                <a:lnTo>
                  <a:pt x="309" y="19"/>
                </a:lnTo>
                <a:lnTo>
                  <a:pt x="306" y="17"/>
                </a:lnTo>
                <a:lnTo>
                  <a:pt x="302" y="15"/>
                </a:lnTo>
                <a:lnTo>
                  <a:pt x="298" y="14"/>
                </a:lnTo>
                <a:lnTo>
                  <a:pt x="293" y="13"/>
                </a:lnTo>
                <a:lnTo>
                  <a:pt x="288" y="12"/>
                </a:lnTo>
                <a:lnTo>
                  <a:pt x="278" y="9"/>
                </a:lnTo>
                <a:lnTo>
                  <a:pt x="266" y="7"/>
                </a:lnTo>
                <a:lnTo>
                  <a:pt x="253" y="6"/>
                </a:lnTo>
                <a:lnTo>
                  <a:pt x="241" y="3"/>
                </a:lnTo>
                <a:lnTo>
                  <a:pt x="227" y="2"/>
                </a:lnTo>
                <a:lnTo>
                  <a:pt x="211" y="1"/>
                </a:lnTo>
                <a:lnTo>
                  <a:pt x="195" y="0"/>
                </a:lnTo>
                <a:lnTo>
                  <a:pt x="180" y="0"/>
                </a:lnTo>
                <a:lnTo>
                  <a:pt x="162" y="0"/>
                </a:lnTo>
                <a:close/>
              </a:path>
            </a:pathLst>
          </a:cu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32" name="Freeform 56"/>
          <p:cNvSpPr>
            <a:spLocks/>
          </p:cNvSpPr>
          <p:nvPr/>
        </p:nvSpPr>
        <p:spPr bwMode="auto">
          <a:xfrm>
            <a:off x="2141538" y="3733800"/>
            <a:ext cx="517525" cy="103188"/>
          </a:xfrm>
          <a:custGeom>
            <a:avLst/>
            <a:gdLst>
              <a:gd name="T0" fmla="*/ 2147483647 w 326"/>
              <a:gd name="T1" fmla="*/ 0 h 65"/>
              <a:gd name="T2" fmla="*/ 2147483647 w 326"/>
              <a:gd name="T3" fmla="*/ 2147483647 h 65"/>
              <a:gd name="T4" fmla="*/ 2147483647 w 326"/>
              <a:gd name="T5" fmla="*/ 2147483647 h 65"/>
              <a:gd name="T6" fmla="*/ 2147483647 w 326"/>
              <a:gd name="T7" fmla="*/ 2147483647 h 65"/>
              <a:gd name="T8" fmla="*/ 2147483647 w 326"/>
              <a:gd name="T9" fmla="*/ 2147483647 h 65"/>
              <a:gd name="T10" fmla="*/ 2147483647 w 326"/>
              <a:gd name="T11" fmla="*/ 2147483647 h 65"/>
              <a:gd name="T12" fmla="*/ 2147483647 w 326"/>
              <a:gd name="T13" fmla="*/ 2147483647 h 65"/>
              <a:gd name="T14" fmla="*/ 2147483647 w 326"/>
              <a:gd name="T15" fmla="*/ 2147483647 h 65"/>
              <a:gd name="T16" fmla="*/ 2147483647 w 326"/>
              <a:gd name="T17" fmla="*/ 2147483647 h 65"/>
              <a:gd name="T18" fmla="*/ 2147483647 w 326"/>
              <a:gd name="T19" fmla="*/ 2147483647 h 65"/>
              <a:gd name="T20" fmla="*/ 0 w 326"/>
              <a:gd name="T21" fmla="*/ 2147483647 h 65"/>
              <a:gd name="T22" fmla="*/ 0 w 326"/>
              <a:gd name="T23" fmla="*/ 2147483647 h 65"/>
              <a:gd name="T24" fmla="*/ 0 w 326"/>
              <a:gd name="T25" fmla="*/ 2147483647 h 65"/>
              <a:gd name="T26" fmla="*/ 2147483647 w 326"/>
              <a:gd name="T27" fmla="*/ 2147483647 h 65"/>
              <a:gd name="T28" fmla="*/ 2147483647 w 326"/>
              <a:gd name="T29" fmla="*/ 2147483647 h 65"/>
              <a:gd name="T30" fmla="*/ 2147483647 w 326"/>
              <a:gd name="T31" fmla="*/ 2147483647 h 65"/>
              <a:gd name="T32" fmla="*/ 2147483647 w 326"/>
              <a:gd name="T33" fmla="*/ 2147483647 h 65"/>
              <a:gd name="T34" fmla="*/ 2147483647 w 326"/>
              <a:gd name="T35" fmla="*/ 2147483647 h 65"/>
              <a:gd name="T36" fmla="*/ 2147483647 w 326"/>
              <a:gd name="T37" fmla="*/ 2147483647 h 65"/>
              <a:gd name="T38" fmla="*/ 2147483647 w 326"/>
              <a:gd name="T39" fmla="*/ 2147483647 h 65"/>
              <a:gd name="T40" fmla="*/ 2147483647 w 326"/>
              <a:gd name="T41" fmla="*/ 2147483647 h 65"/>
              <a:gd name="T42" fmla="*/ 2147483647 w 326"/>
              <a:gd name="T43" fmla="*/ 2147483647 h 65"/>
              <a:gd name="T44" fmla="*/ 2147483647 w 326"/>
              <a:gd name="T45" fmla="*/ 2147483647 h 65"/>
              <a:gd name="T46" fmla="*/ 2147483647 w 326"/>
              <a:gd name="T47" fmla="*/ 2147483647 h 65"/>
              <a:gd name="T48" fmla="*/ 2147483647 w 326"/>
              <a:gd name="T49" fmla="*/ 2147483647 h 65"/>
              <a:gd name="T50" fmla="*/ 2147483647 w 326"/>
              <a:gd name="T51" fmla="*/ 2147483647 h 65"/>
              <a:gd name="T52" fmla="*/ 2147483647 w 326"/>
              <a:gd name="T53" fmla="*/ 2147483647 h 65"/>
              <a:gd name="T54" fmla="*/ 2147483647 w 326"/>
              <a:gd name="T55" fmla="*/ 2147483647 h 65"/>
              <a:gd name="T56" fmla="*/ 2147483647 w 326"/>
              <a:gd name="T57" fmla="*/ 2147483647 h 65"/>
              <a:gd name="T58" fmla="*/ 2147483647 w 326"/>
              <a:gd name="T59" fmla="*/ 2147483647 h 65"/>
              <a:gd name="T60" fmla="*/ 2147483647 w 326"/>
              <a:gd name="T61" fmla="*/ 2147483647 h 65"/>
              <a:gd name="T62" fmla="*/ 2147483647 w 326"/>
              <a:gd name="T63" fmla="*/ 2147483647 h 65"/>
              <a:gd name="T64" fmla="*/ 2147483647 w 326"/>
              <a:gd name="T65" fmla="*/ 2147483647 h 65"/>
              <a:gd name="T66" fmla="*/ 2147483647 w 326"/>
              <a:gd name="T67" fmla="*/ 2147483647 h 65"/>
              <a:gd name="T68" fmla="*/ 2147483647 w 326"/>
              <a:gd name="T69" fmla="*/ 2147483647 h 65"/>
              <a:gd name="T70" fmla="*/ 2147483647 w 326"/>
              <a:gd name="T71" fmla="*/ 2147483647 h 65"/>
              <a:gd name="T72" fmla="*/ 2147483647 w 326"/>
              <a:gd name="T73" fmla="*/ 2147483647 h 65"/>
              <a:gd name="T74" fmla="*/ 2147483647 w 326"/>
              <a:gd name="T75" fmla="*/ 2147483647 h 65"/>
              <a:gd name="T76" fmla="*/ 2147483647 w 326"/>
              <a:gd name="T77" fmla="*/ 2147483647 h 65"/>
              <a:gd name="T78" fmla="*/ 2147483647 w 326"/>
              <a:gd name="T79" fmla="*/ 2147483647 h 65"/>
              <a:gd name="T80" fmla="*/ 2147483647 w 326"/>
              <a:gd name="T81" fmla="*/ 2147483647 h 65"/>
              <a:gd name="T82" fmla="*/ 2147483647 w 326"/>
              <a:gd name="T83" fmla="*/ 2147483647 h 65"/>
              <a:gd name="T84" fmla="*/ 2147483647 w 326"/>
              <a:gd name="T85" fmla="*/ 2147483647 h 65"/>
              <a:gd name="T86" fmla="*/ 2147483647 w 326"/>
              <a:gd name="T87" fmla="*/ 2147483647 h 65"/>
              <a:gd name="T88" fmla="*/ 2147483647 w 326"/>
              <a:gd name="T89" fmla="*/ 2147483647 h 65"/>
              <a:gd name="T90" fmla="*/ 2147483647 w 326"/>
              <a:gd name="T91" fmla="*/ 0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6"/>
              <a:gd name="T139" fmla="*/ 0 h 65"/>
              <a:gd name="T140" fmla="*/ 326 w 326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6" h="65">
                <a:moveTo>
                  <a:pt x="162" y="0"/>
                </a:moveTo>
                <a:lnTo>
                  <a:pt x="146" y="0"/>
                </a:lnTo>
                <a:lnTo>
                  <a:pt x="130" y="0"/>
                </a:lnTo>
                <a:lnTo>
                  <a:pt x="115" y="1"/>
                </a:lnTo>
                <a:lnTo>
                  <a:pt x="99" y="2"/>
                </a:lnTo>
                <a:lnTo>
                  <a:pt x="85" y="3"/>
                </a:lnTo>
                <a:lnTo>
                  <a:pt x="71" y="6"/>
                </a:lnTo>
                <a:lnTo>
                  <a:pt x="60" y="7"/>
                </a:lnTo>
                <a:lnTo>
                  <a:pt x="48" y="9"/>
                </a:lnTo>
                <a:lnTo>
                  <a:pt x="38" y="12"/>
                </a:lnTo>
                <a:lnTo>
                  <a:pt x="32" y="13"/>
                </a:lnTo>
                <a:lnTo>
                  <a:pt x="28" y="14"/>
                </a:lnTo>
                <a:lnTo>
                  <a:pt x="24" y="15"/>
                </a:lnTo>
                <a:lnTo>
                  <a:pt x="20" y="17"/>
                </a:lnTo>
                <a:lnTo>
                  <a:pt x="15" y="19"/>
                </a:lnTo>
                <a:lnTo>
                  <a:pt x="13" y="20"/>
                </a:lnTo>
                <a:lnTo>
                  <a:pt x="10" y="21"/>
                </a:lnTo>
                <a:lnTo>
                  <a:pt x="7" y="23"/>
                </a:lnTo>
                <a:lnTo>
                  <a:pt x="5" y="24"/>
                </a:lnTo>
                <a:lnTo>
                  <a:pt x="4" y="26"/>
                </a:lnTo>
                <a:lnTo>
                  <a:pt x="1" y="28"/>
                </a:lnTo>
                <a:lnTo>
                  <a:pt x="0" y="29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7"/>
                </a:lnTo>
                <a:lnTo>
                  <a:pt x="4" y="40"/>
                </a:lnTo>
                <a:lnTo>
                  <a:pt x="5" y="41"/>
                </a:lnTo>
                <a:lnTo>
                  <a:pt x="7" y="43"/>
                </a:lnTo>
                <a:lnTo>
                  <a:pt x="10" y="44"/>
                </a:lnTo>
                <a:lnTo>
                  <a:pt x="13" y="46"/>
                </a:lnTo>
                <a:lnTo>
                  <a:pt x="15" y="47"/>
                </a:lnTo>
                <a:lnTo>
                  <a:pt x="20" y="49"/>
                </a:lnTo>
                <a:lnTo>
                  <a:pt x="24" y="50"/>
                </a:lnTo>
                <a:lnTo>
                  <a:pt x="28" y="51"/>
                </a:lnTo>
                <a:lnTo>
                  <a:pt x="32" y="53"/>
                </a:lnTo>
                <a:lnTo>
                  <a:pt x="38" y="54"/>
                </a:lnTo>
                <a:lnTo>
                  <a:pt x="48" y="56"/>
                </a:lnTo>
                <a:lnTo>
                  <a:pt x="60" y="58"/>
                </a:lnTo>
                <a:lnTo>
                  <a:pt x="71" y="61"/>
                </a:lnTo>
                <a:lnTo>
                  <a:pt x="85" y="62"/>
                </a:lnTo>
                <a:lnTo>
                  <a:pt x="99" y="63"/>
                </a:lnTo>
                <a:lnTo>
                  <a:pt x="115" y="64"/>
                </a:lnTo>
                <a:lnTo>
                  <a:pt x="130" y="65"/>
                </a:lnTo>
                <a:lnTo>
                  <a:pt x="146" y="65"/>
                </a:lnTo>
                <a:lnTo>
                  <a:pt x="162" y="65"/>
                </a:lnTo>
                <a:lnTo>
                  <a:pt x="180" y="65"/>
                </a:lnTo>
                <a:lnTo>
                  <a:pt x="195" y="65"/>
                </a:lnTo>
                <a:lnTo>
                  <a:pt x="211" y="64"/>
                </a:lnTo>
                <a:lnTo>
                  <a:pt x="227" y="63"/>
                </a:lnTo>
                <a:lnTo>
                  <a:pt x="241" y="62"/>
                </a:lnTo>
                <a:lnTo>
                  <a:pt x="253" y="61"/>
                </a:lnTo>
                <a:lnTo>
                  <a:pt x="266" y="58"/>
                </a:lnTo>
                <a:lnTo>
                  <a:pt x="278" y="56"/>
                </a:lnTo>
                <a:lnTo>
                  <a:pt x="288" y="54"/>
                </a:lnTo>
                <a:lnTo>
                  <a:pt x="293" y="53"/>
                </a:lnTo>
                <a:lnTo>
                  <a:pt x="298" y="51"/>
                </a:lnTo>
                <a:lnTo>
                  <a:pt x="302" y="50"/>
                </a:lnTo>
                <a:lnTo>
                  <a:pt x="306" y="49"/>
                </a:lnTo>
                <a:lnTo>
                  <a:pt x="309" y="47"/>
                </a:lnTo>
                <a:lnTo>
                  <a:pt x="313" y="46"/>
                </a:lnTo>
                <a:lnTo>
                  <a:pt x="315" y="44"/>
                </a:lnTo>
                <a:lnTo>
                  <a:pt x="319" y="43"/>
                </a:lnTo>
                <a:lnTo>
                  <a:pt x="321" y="41"/>
                </a:lnTo>
                <a:lnTo>
                  <a:pt x="322" y="40"/>
                </a:lnTo>
                <a:lnTo>
                  <a:pt x="324" y="37"/>
                </a:lnTo>
                <a:lnTo>
                  <a:pt x="325" y="36"/>
                </a:lnTo>
                <a:lnTo>
                  <a:pt x="326" y="35"/>
                </a:lnTo>
                <a:lnTo>
                  <a:pt x="326" y="33"/>
                </a:lnTo>
                <a:lnTo>
                  <a:pt x="326" y="31"/>
                </a:lnTo>
                <a:lnTo>
                  <a:pt x="325" y="29"/>
                </a:lnTo>
                <a:lnTo>
                  <a:pt x="324" y="28"/>
                </a:lnTo>
                <a:lnTo>
                  <a:pt x="322" y="26"/>
                </a:lnTo>
                <a:lnTo>
                  <a:pt x="321" y="24"/>
                </a:lnTo>
                <a:lnTo>
                  <a:pt x="319" y="23"/>
                </a:lnTo>
                <a:lnTo>
                  <a:pt x="315" y="21"/>
                </a:lnTo>
                <a:lnTo>
                  <a:pt x="313" y="20"/>
                </a:lnTo>
                <a:lnTo>
                  <a:pt x="309" y="19"/>
                </a:lnTo>
                <a:lnTo>
                  <a:pt x="306" y="17"/>
                </a:lnTo>
                <a:lnTo>
                  <a:pt x="302" y="15"/>
                </a:lnTo>
                <a:lnTo>
                  <a:pt x="298" y="14"/>
                </a:lnTo>
                <a:lnTo>
                  <a:pt x="293" y="13"/>
                </a:lnTo>
                <a:lnTo>
                  <a:pt x="288" y="12"/>
                </a:lnTo>
                <a:lnTo>
                  <a:pt x="278" y="9"/>
                </a:lnTo>
                <a:lnTo>
                  <a:pt x="266" y="7"/>
                </a:lnTo>
                <a:lnTo>
                  <a:pt x="253" y="6"/>
                </a:lnTo>
                <a:lnTo>
                  <a:pt x="241" y="3"/>
                </a:lnTo>
                <a:lnTo>
                  <a:pt x="227" y="2"/>
                </a:lnTo>
                <a:lnTo>
                  <a:pt x="211" y="1"/>
                </a:lnTo>
                <a:lnTo>
                  <a:pt x="195" y="0"/>
                </a:lnTo>
                <a:lnTo>
                  <a:pt x="180" y="0"/>
                </a:lnTo>
                <a:lnTo>
                  <a:pt x="162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33" name="Line 57"/>
          <p:cNvSpPr>
            <a:spLocks noChangeShapeType="1"/>
          </p:cNvSpPr>
          <p:nvPr/>
        </p:nvSpPr>
        <p:spPr bwMode="auto">
          <a:xfrm>
            <a:off x="2141538" y="3724275"/>
            <a:ext cx="1587" cy="650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34" name="Line 58"/>
          <p:cNvSpPr>
            <a:spLocks noChangeShapeType="1"/>
          </p:cNvSpPr>
          <p:nvPr/>
        </p:nvSpPr>
        <p:spPr bwMode="auto">
          <a:xfrm>
            <a:off x="2659063" y="3724275"/>
            <a:ext cx="1587" cy="650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35" name="Rectangle 59"/>
          <p:cNvSpPr>
            <a:spLocks noChangeArrowheads="1"/>
          </p:cNvSpPr>
          <p:nvPr/>
        </p:nvSpPr>
        <p:spPr bwMode="auto">
          <a:xfrm>
            <a:off x="2141538" y="3724275"/>
            <a:ext cx="511175" cy="635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436" name="Rectangle 60"/>
          <p:cNvSpPr>
            <a:spLocks noChangeArrowheads="1"/>
          </p:cNvSpPr>
          <p:nvPr/>
        </p:nvSpPr>
        <p:spPr bwMode="auto">
          <a:xfrm>
            <a:off x="2433638" y="3751263"/>
            <a:ext cx="412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1437" name="Freeform 61"/>
          <p:cNvSpPr>
            <a:spLocks/>
          </p:cNvSpPr>
          <p:nvPr/>
        </p:nvSpPr>
        <p:spPr bwMode="auto">
          <a:xfrm>
            <a:off x="2136775" y="3648075"/>
            <a:ext cx="515938" cy="122238"/>
          </a:xfrm>
          <a:custGeom>
            <a:avLst/>
            <a:gdLst>
              <a:gd name="T0" fmla="*/ 2147483647 w 325"/>
              <a:gd name="T1" fmla="*/ 0 h 77"/>
              <a:gd name="T2" fmla="*/ 2147483647 w 325"/>
              <a:gd name="T3" fmla="*/ 2147483647 h 77"/>
              <a:gd name="T4" fmla="*/ 2147483647 w 325"/>
              <a:gd name="T5" fmla="*/ 2147483647 h 77"/>
              <a:gd name="T6" fmla="*/ 2147483647 w 325"/>
              <a:gd name="T7" fmla="*/ 2147483647 h 77"/>
              <a:gd name="T8" fmla="*/ 2147483647 w 325"/>
              <a:gd name="T9" fmla="*/ 2147483647 h 77"/>
              <a:gd name="T10" fmla="*/ 2147483647 w 325"/>
              <a:gd name="T11" fmla="*/ 2147483647 h 77"/>
              <a:gd name="T12" fmla="*/ 2147483647 w 325"/>
              <a:gd name="T13" fmla="*/ 2147483647 h 77"/>
              <a:gd name="T14" fmla="*/ 2147483647 w 325"/>
              <a:gd name="T15" fmla="*/ 2147483647 h 77"/>
              <a:gd name="T16" fmla="*/ 2147483647 w 325"/>
              <a:gd name="T17" fmla="*/ 2147483647 h 77"/>
              <a:gd name="T18" fmla="*/ 2147483647 w 325"/>
              <a:gd name="T19" fmla="*/ 2147483647 h 77"/>
              <a:gd name="T20" fmla="*/ 2147483647 w 325"/>
              <a:gd name="T21" fmla="*/ 2147483647 h 77"/>
              <a:gd name="T22" fmla="*/ 0 w 325"/>
              <a:gd name="T23" fmla="*/ 2147483647 h 77"/>
              <a:gd name="T24" fmla="*/ 2147483647 w 325"/>
              <a:gd name="T25" fmla="*/ 2147483647 h 77"/>
              <a:gd name="T26" fmla="*/ 2147483647 w 325"/>
              <a:gd name="T27" fmla="*/ 2147483647 h 77"/>
              <a:gd name="T28" fmla="*/ 2147483647 w 325"/>
              <a:gd name="T29" fmla="*/ 2147483647 h 77"/>
              <a:gd name="T30" fmla="*/ 2147483647 w 325"/>
              <a:gd name="T31" fmla="*/ 2147483647 h 77"/>
              <a:gd name="T32" fmla="*/ 2147483647 w 325"/>
              <a:gd name="T33" fmla="*/ 2147483647 h 77"/>
              <a:gd name="T34" fmla="*/ 2147483647 w 325"/>
              <a:gd name="T35" fmla="*/ 2147483647 h 77"/>
              <a:gd name="T36" fmla="*/ 2147483647 w 325"/>
              <a:gd name="T37" fmla="*/ 2147483647 h 77"/>
              <a:gd name="T38" fmla="*/ 2147483647 w 325"/>
              <a:gd name="T39" fmla="*/ 2147483647 h 77"/>
              <a:gd name="T40" fmla="*/ 2147483647 w 325"/>
              <a:gd name="T41" fmla="*/ 2147483647 h 77"/>
              <a:gd name="T42" fmla="*/ 2147483647 w 325"/>
              <a:gd name="T43" fmla="*/ 2147483647 h 77"/>
              <a:gd name="T44" fmla="*/ 2147483647 w 325"/>
              <a:gd name="T45" fmla="*/ 2147483647 h 77"/>
              <a:gd name="T46" fmla="*/ 2147483647 w 325"/>
              <a:gd name="T47" fmla="*/ 2147483647 h 77"/>
              <a:gd name="T48" fmla="*/ 2147483647 w 325"/>
              <a:gd name="T49" fmla="*/ 2147483647 h 77"/>
              <a:gd name="T50" fmla="*/ 2147483647 w 325"/>
              <a:gd name="T51" fmla="*/ 2147483647 h 77"/>
              <a:gd name="T52" fmla="*/ 2147483647 w 325"/>
              <a:gd name="T53" fmla="*/ 2147483647 h 77"/>
              <a:gd name="T54" fmla="*/ 2147483647 w 325"/>
              <a:gd name="T55" fmla="*/ 2147483647 h 77"/>
              <a:gd name="T56" fmla="*/ 2147483647 w 325"/>
              <a:gd name="T57" fmla="*/ 2147483647 h 77"/>
              <a:gd name="T58" fmla="*/ 2147483647 w 325"/>
              <a:gd name="T59" fmla="*/ 2147483647 h 77"/>
              <a:gd name="T60" fmla="*/ 2147483647 w 325"/>
              <a:gd name="T61" fmla="*/ 2147483647 h 77"/>
              <a:gd name="T62" fmla="*/ 2147483647 w 325"/>
              <a:gd name="T63" fmla="*/ 2147483647 h 77"/>
              <a:gd name="T64" fmla="*/ 2147483647 w 325"/>
              <a:gd name="T65" fmla="*/ 2147483647 h 77"/>
              <a:gd name="T66" fmla="*/ 2147483647 w 325"/>
              <a:gd name="T67" fmla="*/ 2147483647 h 77"/>
              <a:gd name="T68" fmla="*/ 2147483647 w 325"/>
              <a:gd name="T69" fmla="*/ 2147483647 h 77"/>
              <a:gd name="T70" fmla="*/ 2147483647 w 325"/>
              <a:gd name="T71" fmla="*/ 2147483647 h 77"/>
              <a:gd name="T72" fmla="*/ 2147483647 w 325"/>
              <a:gd name="T73" fmla="*/ 2147483647 h 77"/>
              <a:gd name="T74" fmla="*/ 2147483647 w 325"/>
              <a:gd name="T75" fmla="*/ 2147483647 h 77"/>
              <a:gd name="T76" fmla="*/ 2147483647 w 325"/>
              <a:gd name="T77" fmla="*/ 2147483647 h 77"/>
              <a:gd name="T78" fmla="*/ 2147483647 w 325"/>
              <a:gd name="T79" fmla="*/ 2147483647 h 77"/>
              <a:gd name="T80" fmla="*/ 2147483647 w 325"/>
              <a:gd name="T81" fmla="*/ 2147483647 h 77"/>
              <a:gd name="T82" fmla="*/ 2147483647 w 325"/>
              <a:gd name="T83" fmla="*/ 2147483647 h 77"/>
              <a:gd name="T84" fmla="*/ 2147483647 w 325"/>
              <a:gd name="T85" fmla="*/ 2147483647 h 77"/>
              <a:gd name="T86" fmla="*/ 2147483647 w 325"/>
              <a:gd name="T87" fmla="*/ 2147483647 h 77"/>
              <a:gd name="T88" fmla="*/ 2147483647 w 325"/>
              <a:gd name="T89" fmla="*/ 2147483647 h 77"/>
              <a:gd name="T90" fmla="*/ 2147483647 w 325"/>
              <a:gd name="T91" fmla="*/ 0 h 7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5"/>
              <a:gd name="T139" fmla="*/ 0 h 77"/>
              <a:gd name="T140" fmla="*/ 325 w 325"/>
              <a:gd name="T141" fmla="*/ 77 h 7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5" h="77">
                <a:moveTo>
                  <a:pt x="163" y="0"/>
                </a:moveTo>
                <a:lnTo>
                  <a:pt x="147" y="0"/>
                </a:lnTo>
                <a:lnTo>
                  <a:pt x="130" y="1"/>
                </a:lnTo>
                <a:lnTo>
                  <a:pt x="114" y="1"/>
                </a:lnTo>
                <a:lnTo>
                  <a:pt x="99" y="4"/>
                </a:lnTo>
                <a:lnTo>
                  <a:pt x="85" y="5"/>
                </a:lnTo>
                <a:lnTo>
                  <a:pt x="72" y="7"/>
                </a:lnTo>
                <a:lnTo>
                  <a:pt x="59" y="10"/>
                </a:lnTo>
                <a:lnTo>
                  <a:pt x="48" y="12"/>
                </a:lnTo>
                <a:lnTo>
                  <a:pt x="37" y="14"/>
                </a:lnTo>
                <a:lnTo>
                  <a:pt x="32" y="15"/>
                </a:lnTo>
                <a:lnTo>
                  <a:pt x="28" y="18"/>
                </a:lnTo>
                <a:lnTo>
                  <a:pt x="23" y="19"/>
                </a:lnTo>
                <a:lnTo>
                  <a:pt x="20" y="20"/>
                </a:lnTo>
                <a:lnTo>
                  <a:pt x="16" y="22"/>
                </a:lnTo>
                <a:lnTo>
                  <a:pt x="13" y="24"/>
                </a:lnTo>
                <a:lnTo>
                  <a:pt x="10" y="26"/>
                </a:lnTo>
                <a:lnTo>
                  <a:pt x="8" y="27"/>
                </a:lnTo>
                <a:lnTo>
                  <a:pt x="6" y="29"/>
                </a:lnTo>
                <a:lnTo>
                  <a:pt x="3" y="31"/>
                </a:lnTo>
                <a:lnTo>
                  <a:pt x="2" y="33"/>
                </a:lnTo>
                <a:lnTo>
                  <a:pt x="1" y="35"/>
                </a:lnTo>
                <a:lnTo>
                  <a:pt x="0" y="36"/>
                </a:lnTo>
                <a:lnTo>
                  <a:pt x="0" y="39"/>
                </a:lnTo>
                <a:lnTo>
                  <a:pt x="0" y="41"/>
                </a:lnTo>
                <a:lnTo>
                  <a:pt x="1" y="42"/>
                </a:lnTo>
                <a:lnTo>
                  <a:pt x="2" y="45"/>
                </a:lnTo>
                <a:lnTo>
                  <a:pt x="3" y="47"/>
                </a:lnTo>
                <a:lnTo>
                  <a:pt x="6" y="48"/>
                </a:lnTo>
                <a:lnTo>
                  <a:pt x="8" y="50"/>
                </a:lnTo>
                <a:lnTo>
                  <a:pt x="10" y="52"/>
                </a:lnTo>
                <a:lnTo>
                  <a:pt x="13" y="54"/>
                </a:lnTo>
                <a:lnTo>
                  <a:pt x="16" y="55"/>
                </a:lnTo>
                <a:lnTo>
                  <a:pt x="20" y="57"/>
                </a:lnTo>
                <a:lnTo>
                  <a:pt x="23" y="59"/>
                </a:lnTo>
                <a:lnTo>
                  <a:pt x="28" y="61"/>
                </a:lnTo>
                <a:lnTo>
                  <a:pt x="32" y="62"/>
                </a:lnTo>
                <a:lnTo>
                  <a:pt x="37" y="63"/>
                </a:lnTo>
                <a:lnTo>
                  <a:pt x="48" y="67"/>
                </a:lnTo>
                <a:lnTo>
                  <a:pt x="59" y="69"/>
                </a:lnTo>
                <a:lnTo>
                  <a:pt x="72" y="71"/>
                </a:lnTo>
                <a:lnTo>
                  <a:pt x="85" y="73"/>
                </a:lnTo>
                <a:lnTo>
                  <a:pt x="99" y="75"/>
                </a:lnTo>
                <a:lnTo>
                  <a:pt x="114" y="76"/>
                </a:lnTo>
                <a:lnTo>
                  <a:pt x="130" y="77"/>
                </a:lnTo>
                <a:lnTo>
                  <a:pt x="146" y="77"/>
                </a:lnTo>
                <a:lnTo>
                  <a:pt x="163" y="77"/>
                </a:lnTo>
                <a:lnTo>
                  <a:pt x="179" y="77"/>
                </a:lnTo>
                <a:lnTo>
                  <a:pt x="196" y="77"/>
                </a:lnTo>
                <a:lnTo>
                  <a:pt x="211" y="76"/>
                </a:lnTo>
                <a:lnTo>
                  <a:pt x="226" y="75"/>
                </a:lnTo>
                <a:lnTo>
                  <a:pt x="240" y="73"/>
                </a:lnTo>
                <a:lnTo>
                  <a:pt x="254" y="71"/>
                </a:lnTo>
                <a:lnTo>
                  <a:pt x="267" y="69"/>
                </a:lnTo>
                <a:lnTo>
                  <a:pt x="279" y="67"/>
                </a:lnTo>
                <a:lnTo>
                  <a:pt x="289" y="63"/>
                </a:lnTo>
                <a:lnTo>
                  <a:pt x="294" y="62"/>
                </a:lnTo>
                <a:lnTo>
                  <a:pt x="298" y="61"/>
                </a:lnTo>
                <a:lnTo>
                  <a:pt x="302" y="59"/>
                </a:lnTo>
                <a:lnTo>
                  <a:pt x="307" y="57"/>
                </a:lnTo>
                <a:lnTo>
                  <a:pt x="310" y="55"/>
                </a:lnTo>
                <a:lnTo>
                  <a:pt x="312" y="54"/>
                </a:lnTo>
                <a:lnTo>
                  <a:pt x="316" y="52"/>
                </a:lnTo>
                <a:lnTo>
                  <a:pt x="318" y="50"/>
                </a:lnTo>
                <a:lnTo>
                  <a:pt x="321" y="48"/>
                </a:lnTo>
                <a:lnTo>
                  <a:pt x="323" y="47"/>
                </a:lnTo>
                <a:lnTo>
                  <a:pt x="324" y="45"/>
                </a:lnTo>
                <a:lnTo>
                  <a:pt x="325" y="42"/>
                </a:lnTo>
                <a:lnTo>
                  <a:pt x="325" y="41"/>
                </a:lnTo>
                <a:lnTo>
                  <a:pt x="325" y="39"/>
                </a:lnTo>
                <a:lnTo>
                  <a:pt x="325" y="36"/>
                </a:lnTo>
                <a:lnTo>
                  <a:pt x="325" y="35"/>
                </a:lnTo>
                <a:lnTo>
                  <a:pt x="324" y="33"/>
                </a:lnTo>
                <a:lnTo>
                  <a:pt x="323" y="31"/>
                </a:lnTo>
                <a:lnTo>
                  <a:pt x="321" y="29"/>
                </a:lnTo>
                <a:lnTo>
                  <a:pt x="318" y="27"/>
                </a:lnTo>
                <a:lnTo>
                  <a:pt x="316" y="26"/>
                </a:lnTo>
                <a:lnTo>
                  <a:pt x="312" y="24"/>
                </a:lnTo>
                <a:lnTo>
                  <a:pt x="310" y="22"/>
                </a:lnTo>
                <a:lnTo>
                  <a:pt x="307" y="20"/>
                </a:lnTo>
                <a:lnTo>
                  <a:pt x="302" y="19"/>
                </a:lnTo>
                <a:lnTo>
                  <a:pt x="298" y="18"/>
                </a:lnTo>
                <a:lnTo>
                  <a:pt x="294" y="15"/>
                </a:lnTo>
                <a:lnTo>
                  <a:pt x="289" y="14"/>
                </a:lnTo>
                <a:lnTo>
                  <a:pt x="279" y="12"/>
                </a:lnTo>
                <a:lnTo>
                  <a:pt x="267" y="10"/>
                </a:lnTo>
                <a:lnTo>
                  <a:pt x="254" y="7"/>
                </a:lnTo>
                <a:lnTo>
                  <a:pt x="240" y="5"/>
                </a:lnTo>
                <a:lnTo>
                  <a:pt x="226" y="4"/>
                </a:lnTo>
                <a:lnTo>
                  <a:pt x="211" y="1"/>
                </a:lnTo>
                <a:lnTo>
                  <a:pt x="196" y="1"/>
                </a:lnTo>
                <a:lnTo>
                  <a:pt x="179" y="0"/>
                </a:lnTo>
                <a:lnTo>
                  <a:pt x="163" y="0"/>
                </a:lnTo>
                <a:close/>
              </a:path>
            </a:pathLst>
          </a:cu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38" name="Freeform 62"/>
          <p:cNvSpPr>
            <a:spLocks/>
          </p:cNvSpPr>
          <p:nvPr/>
        </p:nvSpPr>
        <p:spPr bwMode="auto">
          <a:xfrm>
            <a:off x="2136775" y="3648075"/>
            <a:ext cx="515938" cy="122238"/>
          </a:xfrm>
          <a:custGeom>
            <a:avLst/>
            <a:gdLst>
              <a:gd name="T0" fmla="*/ 2147483647 w 325"/>
              <a:gd name="T1" fmla="*/ 0 h 77"/>
              <a:gd name="T2" fmla="*/ 2147483647 w 325"/>
              <a:gd name="T3" fmla="*/ 2147483647 h 77"/>
              <a:gd name="T4" fmla="*/ 2147483647 w 325"/>
              <a:gd name="T5" fmla="*/ 2147483647 h 77"/>
              <a:gd name="T6" fmla="*/ 2147483647 w 325"/>
              <a:gd name="T7" fmla="*/ 2147483647 h 77"/>
              <a:gd name="T8" fmla="*/ 2147483647 w 325"/>
              <a:gd name="T9" fmla="*/ 2147483647 h 77"/>
              <a:gd name="T10" fmla="*/ 2147483647 w 325"/>
              <a:gd name="T11" fmla="*/ 2147483647 h 77"/>
              <a:gd name="T12" fmla="*/ 2147483647 w 325"/>
              <a:gd name="T13" fmla="*/ 2147483647 h 77"/>
              <a:gd name="T14" fmla="*/ 2147483647 w 325"/>
              <a:gd name="T15" fmla="*/ 2147483647 h 77"/>
              <a:gd name="T16" fmla="*/ 2147483647 w 325"/>
              <a:gd name="T17" fmla="*/ 2147483647 h 77"/>
              <a:gd name="T18" fmla="*/ 2147483647 w 325"/>
              <a:gd name="T19" fmla="*/ 2147483647 h 77"/>
              <a:gd name="T20" fmla="*/ 2147483647 w 325"/>
              <a:gd name="T21" fmla="*/ 2147483647 h 77"/>
              <a:gd name="T22" fmla="*/ 0 w 325"/>
              <a:gd name="T23" fmla="*/ 2147483647 h 77"/>
              <a:gd name="T24" fmla="*/ 2147483647 w 325"/>
              <a:gd name="T25" fmla="*/ 2147483647 h 77"/>
              <a:gd name="T26" fmla="*/ 2147483647 w 325"/>
              <a:gd name="T27" fmla="*/ 2147483647 h 77"/>
              <a:gd name="T28" fmla="*/ 2147483647 w 325"/>
              <a:gd name="T29" fmla="*/ 2147483647 h 77"/>
              <a:gd name="T30" fmla="*/ 2147483647 w 325"/>
              <a:gd name="T31" fmla="*/ 2147483647 h 77"/>
              <a:gd name="T32" fmla="*/ 2147483647 w 325"/>
              <a:gd name="T33" fmla="*/ 2147483647 h 77"/>
              <a:gd name="T34" fmla="*/ 2147483647 w 325"/>
              <a:gd name="T35" fmla="*/ 2147483647 h 77"/>
              <a:gd name="T36" fmla="*/ 2147483647 w 325"/>
              <a:gd name="T37" fmla="*/ 2147483647 h 77"/>
              <a:gd name="T38" fmla="*/ 2147483647 w 325"/>
              <a:gd name="T39" fmla="*/ 2147483647 h 77"/>
              <a:gd name="T40" fmla="*/ 2147483647 w 325"/>
              <a:gd name="T41" fmla="*/ 2147483647 h 77"/>
              <a:gd name="T42" fmla="*/ 2147483647 w 325"/>
              <a:gd name="T43" fmla="*/ 2147483647 h 77"/>
              <a:gd name="T44" fmla="*/ 2147483647 w 325"/>
              <a:gd name="T45" fmla="*/ 2147483647 h 77"/>
              <a:gd name="T46" fmla="*/ 2147483647 w 325"/>
              <a:gd name="T47" fmla="*/ 2147483647 h 77"/>
              <a:gd name="T48" fmla="*/ 2147483647 w 325"/>
              <a:gd name="T49" fmla="*/ 2147483647 h 77"/>
              <a:gd name="T50" fmla="*/ 2147483647 w 325"/>
              <a:gd name="T51" fmla="*/ 2147483647 h 77"/>
              <a:gd name="T52" fmla="*/ 2147483647 w 325"/>
              <a:gd name="T53" fmla="*/ 2147483647 h 77"/>
              <a:gd name="T54" fmla="*/ 2147483647 w 325"/>
              <a:gd name="T55" fmla="*/ 2147483647 h 77"/>
              <a:gd name="T56" fmla="*/ 2147483647 w 325"/>
              <a:gd name="T57" fmla="*/ 2147483647 h 77"/>
              <a:gd name="T58" fmla="*/ 2147483647 w 325"/>
              <a:gd name="T59" fmla="*/ 2147483647 h 77"/>
              <a:gd name="T60" fmla="*/ 2147483647 w 325"/>
              <a:gd name="T61" fmla="*/ 2147483647 h 77"/>
              <a:gd name="T62" fmla="*/ 2147483647 w 325"/>
              <a:gd name="T63" fmla="*/ 2147483647 h 77"/>
              <a:gd name="T64" fmla="*/ 2147483647 w 325"/>
              <a:gd name="T65" fmla="*/ 2147483647 h 77"/>
              <a:gd name="T66" fmla="*/ 2147483647 w 325"/>
              <a:gd name="T67" fmla="*/ 2147483647 h 77"/>
              <a:gd name="T68" fmla="*/ 2147483647 w 325"/>
              <a:gd name="T69" fmla="*/ 2147483647 h 77"/>
              <a:gd name="T70" fmla="*/ 2147483647 w 325"/>
              <a:gd name="T71" fmla="*/ 2147483647 h 77"/>
              <a:gd name="T72" fmla="*/ 2147483647 w 325"/>
              <a:gd name="T73" fmla="*/ 2147483647 h 77"/>
              <a:gd name="T74" fmla="*/ 2147483647 w 325"/>
              <a:gd name="T75" fmla="*/ 2147483647 h 77"/>
              <a:gd name="T76" fmla="*/ 2147483647 w 325"/>
              <a:gd name="T77" fmla="*/ 2147483647 h 77"/>
              <a:gd name="T78" fmla="*/ 2147483647 w 325"/>
              <a:gd name="T79" fmla="*/ 2147483647 h 77"/>
              <a:gd name="T80" fmla="*/ 2147483647 w 325"/>
              <a:gd name="T81" fmla="*/ 2147483647 h 77"/>
              <a:gd name="T82" fmla="*/ 2147483647 w 325"/>
              <a:gd name="T83" fmla="*/ 2147483647 h 77"/>
              <a:gd name="T84" fmla="*/ 2147483647 w 325"/>
              <a:gd name="T85" fmla="*/ 2147483647 h 77"/>
              <a:gd name="T86" fmla="*/ 2147483647 w 325"/>
              <a:gd name="T87" fmla="*/ 2147483647 h 77"/>
              <a:gd name="T88" fmla="*/ 2147483647 w 325"/>
              <a:gd name="T89" fmla="*/ 2147483647 h 77"/>
              <a:gd name="T90" fmla="*/ 2147483647 w 325"/>
              <a:gd name="T91" fmla="*/ 0 h 7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5"/>
              <a:gd name="T139" fmla="*/ 0 h 77"/>
              <a:gd name="T140" fmla="*/ 325 w 325"/>
              <a:gd name="T141" fmla="*/ 77 h 7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5" h="77">
                <a:moveTo>
                  <a:pt x="163" y="0"/>
                </a:moveTo>
                <a:lnTo>
                  <a:pt x="147" y="0"/>
                </a:lnTo>
                <a:lnTo>
                  <a:pt x="130" y="1"/>
                </a:lnTo>
                <a:lnTo>
                  <a:pt x="114" y="1"/>
                </a:lnTo>
                <a:lnTo>
                  <a:pt x="99" y="4"/>
                </a:lnTo>
                <a:lnTo>
                  <a:pt x="85" y="5"/>
                </a:lnTo>
                <a:lnTo>
                  <a:pt x="72" y="7"/>
                </a:lnTo>
                <a:lnTo>
                  <a:pt x="59" y="10"/>
                </a:lnTo>
                <a:lnTo>
                  <a:pt x="48" y="12"/>
                </a:lnTo>
                <a:lnTo>
                  <a:pt x="37" y="14"/>
                </a:lnTo>
                <a:lnTo>
                  <a:pt x="32" y="15"/>
                </a:lnTo>
                <a:lnTo>
                  <a:pt x="28" y="18"/>
                </a:lnTo>
                <a:lnTo>
                  <a:pt x="23" y="19"/>
                </a:lnTo>
                <a:lnTo>
                  <a:pt x="20" y="20"/>
                </a:lnTo>
                <a:lnTo>
                  <a:pt x="16" y="22"/>
                </a:lnTo>
                <a:lnTo>
                  <a:pt x="13" y="24"/>
                </a:lnTo>
                <a:lnTo>
                  <a:pt x="10" y="26"/>
                </a:lnTo>
                <a:lnTo>
                  <a:pt x="8" y="27"/>
                </a:lnTo>
                <a:lnTo>
                  <a:pt x="6" y="29"/>
                </a:lnTo>
                <a:lnTo>
                  <a:pt x="3" y="31"/>
                </a:lnTo>
                <a:lnTo>
                  <a:pt x="2" y="33"/>
                </a:lnTo>
                <a:lnTo>
                  <a:pt x="1" y="35"/>
                </a:lnTo>
                <a:lnTo>
                  <a:pt x="0" y="36"/>
                </a:lnTo>
                <a:lnTo>
                  <a:pt x="0" y="39"/>
                </a:lnTo>
                <a:lnTo>
                  <a:pt x="0" y="41"/>
                </a:lnTo>
                <a:lnTo>
                  <a:pt x="1" y="42"/>
                </a:lnTo>
                <a:lnTo>
                  <a:pt x="2" y="45"/>
                </a:lnTo>
                <a:lnTo>
                  <a:pt x="3" y="47"/>
                </a:lnTo>
                <a:lnTo>
                  <a:pt x="6" y="48"/>
                </a:lnTo>
                <a:lnTo>
                  <a:pt x="8" y="50"/>
                </a:lnTo>
                <a:lnTo>
                  <a:pt x="10" y="52"/>
                </a:lnTo>
                <a:lnTo>
                  <a:pt x="13" y="54"/>
                </a:lnTo>
                <a:lnTo>
                  <a:pt x="16" y="55"/>
                </a:lnTo>
                <a:lnTo>
                  <a:pt x="20" y="57"/>
                </a:lnTo>
                <a:lnTo>
                  <a:pt x="23" y="59"/>
                </a:lnTo>
                <a:lnTo>
                  <a:pt x="28" y="61"/>
                </a:lnTo>
                <a:lnTo>
                  <a:pt x="32" y="62"/>
                </a:lnTo>
                <a:lnTo>
                  <a:pt x="37" y="63"/>
                </a:lnTo>
                <a:lnTo>
                  <a:pt x="48" y="67"/>
                </a:lnTo>
                <a:lnTo>
                  <a:pt x="59" y="69"/>
                </a:lnTo>
                <a:lnTo>
                  <a:pt x="72" y="71"/>
                </a:lnTo>
                <a:lnTo>
                  <a:pt x="85" y="73"/>
                </a:lnTo>
                <a:lnTo>
                  <a:pt x="99" y="75"/>
                </a:lnTo>
                <a:lnTo>
                  <a:pt x="114" y="76"/>
                </a:lnTo>
                <a:lnTo>
                  <a:pt x="130" y="77"/>
                </a:lnTo>
                <a:lnTo>
                  <a:pt x="146" y="77"/>
                </a:lnTo>
                <a:lnTo>
                  <a:pt x="163" y="77"/>
                </a:lnTo>
                <a:lnTo>
                  <a:pt x="179" y="77"/>
                </a:lnTo>
                <a:lnTo>
                  <a:pt x="196" y="77"/>
                </a:lnTo>
                <a:lnTo>
                  <a:pt x="211" y="76"/>
                </a:lnTo>
                <a:lnTo>
                  <a:pt x="226" y="75"/>
                </a:lnTo>
                <a:lnTo>
                  <a:pt x="240" y="73"/>
                </a:lnTo>
                <a:lnTo>
                  <a:pt x="254" y="71"/>
                </a:lnTo>
                <a:lnTo>
                  <a:pt x="267" y="69"/>
                </a:lnTo>
                <a:lnTo>
                  <a:pt x="279" y="67"/>
                </a:lnTo>
                <a:lnTo>
                  <a:pt x="289" y="63"/>
                </a:lnTo>
                <a:lnTo>
                  <a:pt x="294" y="62"/>
                </a:lnTo>
                <a:lnTo>
                  <a:pt x="298" y="61"/>
                </a:lnTo>
                <a:lnTo>
                  <a:pt x="302" y="59"/>
                </a:lnTo>
                <a:lnTo>
                  <a:pt x="307" y="57"/>
                </a:lnTo>
                <a:lnTo>
                  <a:pt x="310" y="55"/>
                </a:lnTo>
                <a:lnTo>
                  <a:pt x="312" y="54"/>
                </a:lnTo>
                <a:lnTo>
                  <a:pt x="316" y="52"/>
                </a:lnTo>
                <a:lnTo>
                  <a:pt x="318" y="50"/>
                </a:lnTo>
                <a:lnTo>
                  <a:pt x="321" y="48"/>
                </a:lnTo>
                <a:lnTo>
                  <a:pt x="323" y="47"/>
                </a:lnTo>
                <a:lnTo>
                  <a:pt x="324" y="45"/>
                </a:lnTo>
                <a:lnTo>
                  <a:pt x="325" y="42"/>
                </a:lnTo>
                <a:lnTo>
                  <a:pt x="325" y="41"/>
                </a:lnTo>
                <a:lnTo>
                  <a:pt x="325" y="39"/>
                </a:lnTo>
                <a:lnTo>
                  <a:pt x="325" y="36"/>
                </a:lnTo>
                <a:lnTo>
                  <a:pt x="325" y="35"/>
                </a:lnTo>
                <a:lnTo>
                  <a:pt x="324" y="33"/>
                </a:lnTo>
                <a:lnTo>
                  <a:pt x="323" y="31"/>
                </a:lnTo>
                <a:lnTo>
                  <a:pt x="321" y="29"/>
                </a:lnTo>
                <a:lnTo>
                  <a:pt x="318" y="27"/>
                </a:lnTo>
                <a:lnTo>
                  <a:pt x="316" y="26"/>
                </a:lnTo>
                <a:lnTo>
                  <a:pt x="312" y="24"/>
                </a:lnTo>
                <a:lnTo>
                  <a:pt x="310" y="22"/>
                </a:lnTo>
                <a:lnTo>
                  <a:pt x="307" y="20"/>
                </a:lnTo>
                <a:lnTo>
                  <a:pt x="302" y="19"/>
                </a:lnTo>
                <a:lnTo>
                  <a:pt x="298" y="18"/>
                </a:lnTo>
                <a:lnTo>
                  <a:pt x="294" y="15"/>
                </a:lnTo>
                <a:lnTo>
                  <a:pt x="289" y="14"/>
                </a:lnTo>
                <a:lnTo>
                  <a:pt x="279" y="12"/>
                </a:lnTo>
                <a:lnTo>
                  <a:pt x="267" y="10"/>
                </a:lnTo>
                <a:lnTo>
                  <a:pt x="254" y="7"/>
                </a:lnTo>
                <a:lnTo>
                  <a:pt x="240" y="5"/>
                </a:lnTo>
                <a:lnTo>
                  <a:pt x="226" y="4"/>
                </a:lnTo>
                <a:lnTo>
                  <a:pt x="211" y="1"/>
                </a:lnTo>
                <a:lnTo>
                  <a:pt x="196" y="1"/>
                </a:lnTo>
                <a:lnTo>
                  <a:pt x="179" y="0"/>
                </a:lnTo>
                <a:lnTo>
                  <a:pt x="163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39" name="Line 63"/>
          <p:cNvSpPr>
            <a:spLocks noChangeShapeType="1"/>
          </p:cNvSpPr>
          <p:nvPr/>
        </p:nvSpPr>
        <p:spPr bwMode="auto">
          <a:xfrm>
            <a:off x="2260600" y="3676650"/>
            <a:ext cx="92075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40" name="Line 64"/>
          <p:cNvSpPr>
            <a:spLocks noChangeShapeType="1"/>
          </p:cNvSpPr>
          <p:nvPr/>
        </p:nvSpPr>
        <p:spPr bwMode="auto">
          <a:xfrm>
            <a:off x="2436813" y="3746500"/>
            <a:ext cx="80962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41" name="Line 65"/>
          <p:cNvSpPr>
            <a:spLocks noChangeShapeType="1"/>
          </p:cNvSpPr>
          <p:nvPr/>
        </p:nvSpPr>
        <p:spPr bwMode="auto">
          <a:xfrm>
            <a:off x="2346325" y="3676650"/>
            <a:ext cx="93663" cy="6985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42" name="Line 66"/>
          <p:cNvSpPr>
            <a:spLocks noChangeShapeType="1"/>
          </p:cNvSpPr>
          <p:nvPr/>
        </p:nvSpPr>
        <p:spPr bwMode="auto">
          <a:xfrm>
            <a:off x="2260600" y="3744913"/>
            <a:ext cx="92075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43" name="Line 67"/>
          <p:cNvSpPr>
            <a:spLocks noChangeShapeType="1"/>
          </p:cNvSpPr>
          <p:nvPr/>
        </p:nvSpPr>
        <p:spPr bwMode="auto">
          <a:xfrm>
            <a:off x="2436813" y="3675063"/>
            <a:ext cx="80962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44" name="Line 68"/>
          <p:cNvSpPr>
            <a:spLocks noChangeShapeType="1"/>
          </p:cNvSpPr>
          <p:nvPr/>
        </p:nvSpPr>
        <p:spPr bwMode="auto">
          <a:xfrm flipV="1">
            <a:off x="2346325" y="3675063"/>
            <a:ext cx="93663" cy="6985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45" name="Line 69"/>
          <p:cNvSpPr>
            <a:spLocks noChangeShapeType="1"/>
          </p:cNvSpPr>
          <p:nvPr/>
        </p:nvSpPr>
        <p:spPr bwMode="auto">
          <a:xfrm>
            <a:off x="3267075" y="3890963"/>
            <a:ext cx="1588" cy="762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46" name="Line 70"/>
          <p:cNvSpPr>
            <a:spLocks noChangeShapeType="1"/>
          </p:cNvSpPr>
          <p:nvPr/>
        </p:nvSpPr>
        <p:spPr bwMode="auto">
          <a:xfrm>
            <a:off x="3906838" y="3890963"/>
            <a:ext cx="1587" cy="762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47" name="Rectangle 71"/>
          <p:cNvSpPr>
            <a:spLocks noChangeArrowheads="1"/>
          </p:cNvSpPr>
          <p:nvPr/>
        </p:nvSpPr>
        <p:spPr bwMode="auto">
          <a:xfrm>
            <a:off x="3619500" y="3919538"/>
            <a:ext cx="412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1448" name="Line 72"/>
          <p:cNvSpPr>
            <a:spLocks noChangeShapeType="1"/>
          </p:cNvSpPr>
          <p:nvPr/>
        </p:nvSpPr>
        <p:spPr bwMode="auto">
          <a:xfrm>
            <a:off x="1952625" y="3271838"/>
            <a:ext cx="1588" cy="8683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49" name="Line 73"/>
          <p:cNvSpPr>
            <a:spLocks noChangeShapeType="1"/>
          </p:cNvSpPr>
          <p:nvPr/>
        </p:nvSpPr>
        <p:spPr bwMode="auto">
          <a:xfrm>
            <a:off x="1722438" y="3271838"/>
            <a:ext cx="230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50" name="Line 74"/>
          <p:cNvSpPr>
            <a:spLocks noChangeShapeType="1"/>
          </p:cNvSpPr>
          <p:nvPr/>
        </p:nvSpPr>
        <p:spPr bwMode="auto">
          <a:xfrm>
            <a:off x="1722438" y="3781425"/>
            <a:ext cx="2301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51" name="Line 75"/>
          <p:cNvSpPr>
            <a:spLocks noChangeShapeType="1"/>
          </p:cNvSpPr>
          <p:nvPr/>
        </p:nvSpPr>
        <p:spPr bwMode="auto">
          <a:xfrm>
            <a:off x="1722438" y="4135438"/>
            <a:ext cx="230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52" name="Line 76"/>
          <p:cNvSpPr>
            <a:spLocks noChangeShapeType="1"/>
          </p:cNvSpPr>
          <p:nvPr/>
        </p:nvSpPr>
        <p:spPr bwMode="auto">
          <a:xfrm>
            <a:off x="1952625" y="3727450"/>
            <a:ext cx="1841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53" name="Line 77"/>
          <p:cNvSpPr>
            <a:spLocks noChangeShapeType="1"/>
          </p:cNvSpPr>
          <p:nvPr/>
        </p:nvSpPr>
        <p:spPr bwMode="auto">
          <a:xfrm>
            <a:off x="2659063" y="3746500"/>
            <a:ext cx="1825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54" name="Line 78"/>
          <p:cNvSpPr>
            <a:spLocks noChangeShapeType="1"/>
          </p:cNvSpPr>
          <p:nvPr/>
        </p:nvSpPr>
        <p:spPr bwMode="auto">
          <a:xfrm>
            <a:off x="2844800" y="3362325"/>
            <a:ext cx="1588" cy="7778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55" name="Line 79"/>
          <p:cNvSpPr>
            <a:spLocks noChangeShapeType="1"/>
          </p:cNvSpPr>
          <p:nvPr/>
        </p:nvSpPr>
        <p:spPr bwMode="auto">
          <a:xfrm>
            <a:off x="2613025" y="3362325"/>
            <a:ext cx="2286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56" name="Line 80"/>
          <p:cNvSpPr>
            <a:spLocks noChangeShapeType="1"/>
          </p:cNvSpPr>
          <p:nvPr/>
        </p:nvSpPr>
        <p:spPr bwMode="auto">
          <a:xfrm>
            <a:off x="2613025" y="4140200"/>
            <a:ext cx="2286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57" name="Freeform 81"/>
          <p:cNvSpPr>
            <a:spLocks/>
          </p:cNvSpPr>
          <p:nvPr/>
        </p:nvSpPr>
        <p:spPr bwMode="auto">
          <a:xfrm>
            <a:off x="1322388" y="3602038"/>
            <a:ext cx="395287" cy="330200"/>
          </a:xfrm>
          <a:custGeom>
            <a:avLst/>
            <a:gdLst>
              <a:gd name="T0" fmla="*/ 2147483647 w 249"/>
              <a:gd name="T1" fmla="*/ 2147483647 h 208"/>
              <a:gd name="T2" fmla="*/ 2147483647 w 249"/>
              <a:gd name="T3" fmla="*/ 2147483647 h 208"/>
              <a:gd name="T4" fmla="*/ 2147483647 w 249"/>
              <a:gd name="T5" fmla="*/ 2147483647 h 208"/>
              <a:gd name="T6" fmla="*/ 2147483647 w 249"/>
              <a:gd name="T7" fmla="*/ 2147483647 h 208"/>
              <a:gd name="T8" fmla="*/ 2147483647 w 249"/>
              <a:gd name="T9" fmla="*/ 2147483647 h 208"/>
              <a:gd name="T10" fmla="*/ 2147483647 w 249"/>
              <a:gd name="T11" fmla="*/ 2147483647 h 208"/>
              <a:gd name="T12" fmla="*/ 2147483647 w 249"/>
              <a:gd name="T13" fmla="*/ 2147483647 h 208"/>
              <a:gd name="T14" fmla="*/ 2147483647 w 249"/>
              <a:gd name="T15" fmla="*/ 2147483647 h 208"/>
              <a:gd name="T16" fmla="*/ 2147483647 w 249"/>
              <a:gd name="T17" fmla="*/ 2147483647 h 208"/>
              <a:gd name="T18" fmla="*/ 2147483647 w 249"/>
              <a:gd name="T19" fmla="*/ 2147483647 h 208"/>
              <a:gd name="T20" fmla="*/ 2147483647 w 249"/>
              <a:gd name="T21" fmla="*/ 2147483647 h 208"/>
              <a:gd name="T22" fmla="*/ 2147483647 w 249"/>
              <a:gd name="T23" fmla="*/ 2147483647 h 208"/>
              <a:gd name="T24" fmla="*/ 2147483647 w 249"/>
              <a:gd name="T25" fmla="*/ 2147483647 h 208"/>
              <a:gd name="T26" fmla="*/ 2147483647 w 249"/>
              <a:gd name="T27" fmla="*/ 0 h 208"/>
              <a:gd name="T28" fmla="*/ 2147483647 w 249"/>
              <a:gd name="T29" fmla="*/ 0 h 208"/>
              <a:gd name="T30" fmla="*/ 2147483647 w 249"/>
              <a:gd name="T31" fmla="*/ 0 h 208"/>
              <a:gd name="T32" fmla="*/ 2147483647 w 249"/>
              <a:gd name="T33" fmla="*/ 0 h 208"/>
              <a:gd name="T34" fmla="*/ 2147483647 w 249"/>
              <a:gd name="T35" fmla="*/ 2147483647 h 208"/>
              <a:gd name="T36" fmla="*/ 2147483647 w 249"/>
              <a:gd name="T37" fmla="*/ 2147483647 h 208"/>
              <a:gd name="T38" fmla="*/ 2147483647 w 249"/>
              <a:gd name="T39" fmla="*/ 2147483647 h 208"/>
              <a:gd name="T40" fmla="*/ 2147483647 w 249"/>
              <a:gd name="T41" fmla="*/ 2147483647 h 208"/>
              <a:gd name="T42" fmla="*/ 2147483647 w 249"/>
              <a:gd name="T43" fmla="*/ 2147483647 h 208"/>
              <a:gd name="T44" fmla="*/ 2147483647 w 249"/>
              <a:gd name="T45" fmla="*/ 2147483647 h 208"/>
              <a:gd name="T46" fmla="*/ 2147483647 w 249"/>
              <a:gd name="T47" fmla="*/ 2147483647 h 208"/>
              <a:gd name="T48" fmla="*/ 2147483647 w 249"/>
              <a:gd name="T49" fmla="*/ 2147483647 h 208"/>
              <a:gd name="T50" fmla="*/ 2147483647 w 249"/>
              <a:gd name="T51" fmla="*/ 2147483647 h 208"/>
              <a:gd name="T52" fmla="*/ 2147483647 w 249"/>
              <a:gd name="T53" fmla="*/ 2147483647 h 208"/>
              <a:gd name="T54" fmla="*/ 2147483647 w 249"/>
              <a:gd name="T55" fmla="*/ 2147483647 h 208"/>
              <a:gd name="T56" fmla="*/ 0 w 249"/>
              <a:gd name="T57" fmla="*/ 2147483647 h 208"/>
              <a:gd name="T58" fmla="*/ 2147483647 w 249"/>
              <a:gd name="T59" fmla="*/ 2147483647 h 208"/>
              <a:gd name="T60" fmla="*/ 2147483647 w 249"/>
              <a:gd name="T61" fmla="*/ 2147483647 h 208"/>
              <a:gd name="T62" fmla="*/ 2147483647 w 249"/>
              <a:gd name="T63" fmla="*/ 2147483647 h 208"/>
              <a:gd name="T64" fmla="*/ 2147483647 w 249"/>
              <a:gd name="T65" fmla="*/ 2147483647 h 208"/>
              <a:gd name="T66" fmla="*/ 2147483647 w 249"/>
              <a:gd name="T67" fmla="*/ 2147483647 h 208"/>
              <a:gd name="T68" fmla="*/ 2147483647 w 249"/>
              <a:gd name="T69" fmla="*/ 2147483647 h 208"/>
              <a:gd name="T70" fmla="*/ 2147483647 w 249"/>
              <a:gd name="T71" fmla="*/ 2147483647 h 208"/>
              <a:gd name="T72" fmla="*/ 2147483647 w 249"/>
              <a:gd name="T73" fmla="*/ 2147483647 h 208"/>
              <a:gd name="T74" fmla="*/ 2147483647 w 249"/>
              <a:gd name="T75" fmla="*/ 2147483647 h 208"/>
              <a:gd name="T76" fmla="*/ 2147483647 w 249"/>
              <a:gd name="T77" fmla="*/ 2147483647 h 20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8"/>
              <a:gd name="T119" fmla="*/ 249 w 249"/>
              <a:gd name="T120" fmla="*/ 208 h 20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8">
                <a:moveTo>
                  <a:pt x="68" y="27"/>
                </a:moveTo>
                <a:lnTo>
                  <a:pt x="70" y="14"/>
                </a:lnTo>
                <a:lnTo>
                  <a:pt x="72" y="14"/>
                </a:lnTo>
                <a:lnTo>
                  <a:pt x="73" y="14"/>
                </a:lnTo>
                <a:lnTo>
                  <a:pt x="74" y="12"/>
                </a:lnTo>
                <a:lnTo>
                  <a:pt x="75" y="12"/>
                </a:lnTo>
                <a:lnTo>
                  <a:pt x="76" y="12"/>
                </a:lnTo>
                <a:lnTo>
                  <a:pt x="79" y="11"/>
                </a:lnTo>
                <a:lnTo>
                  <a:pt x="81" y="11"/>
                </a:lnTo>
                <a:lnTo>
                  <a:pt x="83" y="10"/>
                </a:lnTo>
                <a:lnTo>
                  <a:pt x="86" y="9"/>
                </a:lnTo>
                <a:lnTo>
                  <a:pt x="88" y="9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5"/>
                </a:lnTo>
                <a:lnTo>
                  <a:pt x="107" y="5"/>
                </a:lnTo>
                <a:lnTo>
                  <a:pt x="111" y="4"/>
                </a:lnTo>
                <a:lnTo>
                  <a:pt x="116" y="4"/>
                </a:lnTo>
                <a:lnTo>
                  <a:pt x="121" y="3"/>
                </a:lnTo>
                <a:lnTo>
                  <a:pt x="126" y="2"/>
                </a:lnTo>
                <a:lnTo>
                  <a:pt x="132" y="2"/>
                </a:lnTo>
                <a:lnTo>
                  <a:pt x="137" y="1"/>
                </a:lnTo>
                <a:lnTo>
                  <a:pt x="144" y="1"/>
                </a:lnTo>
                <a:lnTo>
                  <a:pt x="150" y="1"/>
                </a:lnTo>
                <a:lnTo>
                  <a:pt x="157" y="0"/>
                </a:lnTo>
                <a:lnTo>
                  <a:pt x="163" y="0"/>
                </a:lnTo>
                <a:lnTo>
                  <a:pt x="170" y="0"/>
                </a:lnTo>
                <a:lnTo>
                  <a:pt x="178" y="0"/>
                </a:lnTo>
                <a:lnTo>
                  <a:pt x="185" y="0"/>
                </a:lnTo>
                <a:lnTo>
                  <a:pt x="193" y="0"/>
                </a:lnTo>
                <a:lnTo>
                  <a:pt x="201" y="0"/>
                </a:lnTo>
                <a:lnTo>
                  <a:pt x="210" y="4"/>
                </a:lnTo>
                <a:lnTo>
                  <a:pt x="208" y="28"/>
                </a:lnTo>
                <a:lnTo>
                  <a:pt x="210" y="29"/>
                </a:lnTo>
                <a:lnTo>
                  <a:pt x="213" y="31"/>
                </a:lnTo>
                <a:lnTo>
                  <a:pt x="216" y="32"/>
                </a:lnTo>
                <a:lnTo>
                  <a:pt x="220" y="36"/>
                </a:lnTo>
                <a:lnTo>
                  <a:pt x="222" y="39"/>
                </a:lnTo>
                <a:lnTo>
                  <a:pt x="224" y="44"/>
                </a:lnTo>
                <a:lnTo>
                  <a:pt x="226" y="50"/>
                </a:lnTo>
                <a:lnTo>
                  <a:pt x="245" y="67"/>
                </a:lnTo>
                <a:lnTo>
                  <a:pt x="240" y="115"/>
                </a:lnTo>
                <a:lnTo>
                  <a:pt x="208" y="132"/>
                </a:lnTo>
                <a:lnTo>
                  <a:pt x="247" y="143"/>
                </a:lnTo>
                <a:lnTo>
                  <a:pt x="247" y="146"/>
                </a:lnTo>
                <a:lnTo>
                  <a:pt x="248" y="148"/>
                </a:lnTo>
                <a:lnTo>
                  <a:pt x="248" y="150"/>
                </a:lnTo>
                <a:lnTo>
                  <a:pt x="249" y="154"/>
                </a:lnTo>
                <a:lnTo>
                  <a:pt x="248" y="159"/>
                </a:lnTo>
                <a:lnTo>
                  <a:pt x="247" y="163"/>
                </a:lnTo>
                <a:lnTo>
                  <a:pt x="244" y="169"/>
                </a:lnTo>
                <a:lnTo>
                  <a:pt x="144" y="208"/>
                </a:lnTo>
                <a:lnTo>
                  <a:pt x="0" y="162"/>
                </a:lnTo>
                <a:lnTo>
                  <a:pt x="3" y="157"/>
                </a:lnTo>
                <a:lnTo>
                  <a:pt x="25" y="149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5"/>
                </a:lnTo>
                <a:lnTo>
                  <a:pt x="31" y="24"/>
                </a:lnTo>
                <a:lnTo>
                  <a:pt x="32" y="24"/>
                </a:lnTo>
                <a:lnTo>
                  <a:pt x="34" y="23"/>
                </a:lnTo>
                <a:lnTo>
                  <a:pt x="37" y="22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8" y="23"/>
                </a:lnTo>
                <a:lnTo>
                  <a:pt x="61" y="24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58" name="Freeform 82"/>
          <p:cNvSpPr>
            <a:spLocks/>
          </p:cNvSpPr>
          <p:nvPr/>
        </p:nvSpPr>
        <p:spPr bwMode="auto">
          <a:xfrm>
            <a:off x="1460500" y="3625850"/>
            <a:ext cx="125413" cy="144463"/>
          </a:xfrm>
          <a:custGeom>
            <a:avLst/>
            <a:gdLst>
              <a:gd name="T0" fmla="*/ 2147483647 w 79"/>
              <a:gd name="T1" fmla="*/ 2147483647 h 91"/>
              <a:gd name="T2" fmla="*/ 2147483647 w 79"/>
              <a:gd name="T3" fmla="*/ 2147483647 h 91"/>
              <a:gd name="T4" fmla="*/ 2147483647 w 79"/>
              <a:gd name="T5" fmla="*/ 2147483647 h 91"/>
              <a:gd name="T6" fmla="*/ 2147483647 w 79"/>
              <a:gd name="T7" fmla="*/ 2147483647 h 91"/>
              <a:gd name="T8" fmla="*/ 2147483647 w 79"/>
              <a:gd name="T9" fmla="*/ 2147483647 h 91"/>
              <a:gd name="T10" fmla="*/ 2147483647 w 79"/>
              <a:gd name="T11" fmla="*/ 2147483647 h 91"/>
              <a:gd name="T12" fmla="*/ 2147483647 w 79"/>
              <a:gd name="T13" fmla="*/ 2147483647 h 91"/>
              <a:gd name="T14" fmla="*/ 2147483647 w 79"/>
              <a:gd name="T15" fmla="*/ 2147483647 h 91"/>
              <a:gd name="T16" fmla="*/ 2147483647 w 79"/>
              <a:gd name="T17" fmla="*/ 0 h 91"/>
              <a:gd name="T18" fmla="*/ 2147483647 w 79"/>
              <a:gd name="T19" fmla="*/ 0 h 91"/>
              <a:gd name="T20" fmla="*/ 2147483647 w 79"/>
              <a:gd name="T21" fmla="*/ 0 h 91"/>
              <a:gd name="T22" fmla="*/ 2147483647 w 79"/>
              <a:gd name="T23" fmla="*/ 2147483647 h 91"/>
              <a:gd name="T24" fmla="*/ 2147483647 w 79"/>
              <a:gd name="T25" fmla="*/ 2147483647 h 91"/>
              <a:gd name="T26" fmla="*/ 2147483647 w 79"/>
              <a:gd name="T27" fmla="*/ 2147483647 h 91"/>
              <a:gd name="T28" fmla="*/ 2147483647 w 79"/>
              <a:gd name="T29" fmla="*/ 2147483647 h 91"/>
              <a:gd name="T30" fmla="*/ 2147483647 w 79"/>
              <a:gd name="T31" fmla="*/ 2147483647 h 91"/>
              <a:gd name="T32" fmla="*/ 2147483647 w 79"/>
              <a:gd name="T33" fmla="*/ 2147483647 h 91"/>
              <a:gd name="T34" fmla="*/ 2147483647 w 79"/>
              <a:gd name="T35" fmla="*/ 2147483647 h 91"/>
              <a:gd name="T36" fmla="*/ 2147483647 w 79"/>
              <a:gd name="T37" fmla="*/ 2147483647 h 91"/>
              <a:gd name="T38" fmla="*/ 2147483647 w 79"/>
              <a:gd name="T39" fmla="*/ 2147483647 h 91"/>
              <a:gd name="T40" fmla="*/ 0 w 79"/>
              <a:gd name="T41" fmla="*/ 2147483647 h 91"/>
              <a:gd name="T42" fmla="*/ 0 w 79"/>
              <a:gd name="T43" fmla="*/ 2147483647 h 91"/>
              <a:gd name="T44" fmla="*/ 0 w 79"/>
              <a:gd name="T45" fmla="*/ 2147483647 h 91"/>
              <a:gd name="T46" fmla="*/ 2147483647 w 79"/>
              <a:gd name="T47" fmla="*/ 2147483647 h 91"/>
              <a:gd name="T48" fmla="*/ 2147483647 w 79"/>
              <a:gd name="T49" fmla="*/ 2147483647 h 91"/>
              <a:gd name="T50" fmla="*/ 2147483647 w 79"/>
              <a:gd name="T51" fmla="*/ 2147483647 h 91"/>
              <a:gd name="T52" fmla="*/ 2147483647 w 79"/>
              <a:gd name="T53" fmla="*/ 2147483647 h 91"/>
              <a:gd name="T54" fmla="*/ 2147483647 w 79"/>
              <a:gd name="T55" fmla="*/ 2147483647 h 91"/>
              <a:gd name="T56" fmla="*/ 2147483647 w 79"/>
              <a:gd name="T57" fmla="*/ 2147483647 h 91"/>
              <a:gd name="T58" fmla="*/ 2147483647 w 79"/>
              <a:gd name="T59" fmla="*/ 2147483647 h 91"/>
              <a:gd name="T60" fmla="*/ 2147483647 w 79"/>
              <a:gd name="T61" fmla="*/ 2147483647 h 91"/>
              <a:gd name="T62" fmla="*/ 2147483647 w 79"/>
              <a:gd name="T63" fmla="*/ 2147483647 h 91"/>
              <a:gd name="T64" fmla="*/ 2147483647 w 79"/>
              <a:gd name="T65" fmla="*/ 2147483647 h 91"/>
              <a:gd name="T66" fmla="*/ 2147483647 w 79"/>
              <a:gd name="T67" fmla="*/ 2147483647 h 91"/>
              <a:gd name="T68" fmla="*/ 2147483647 w 79"/>
              <a:gd name="T69" fmla="*/ 2147483647 h 91"/>
              <a:gd name="T70" fmla="*/ 2147483647 w 79"/>
              <a:gd name="T71" fmla="*/ 2147483647 h 91"/>
              <a:gd name="T72" fmla="*/ 2147483647 w 79"/>
              <a:gd name="T73" fmla="*/ 2147483647 h 91"/>
              <a:gd name="T74" fmla="*/ 2147483647 w 79"/>
              <a:gd name="T75" fmla="*/ 2147483647 h 91"/>
              <a:gd name="T76" fmla="*/ 2147483647 w 79"/>
              <a:gd name="T77" fmla="*/ 2147483647 h 91"/>
              <a:gd name="T78" fmla="*/ 2147483647 w 79"/>
              <a:gd name="T79" fmla="*/ 2147483647 h 91"/>
              <a:gd name="T80" fmla="*/ 2147483647 w 79"/>
              <a:gd name="T81" fmla="*/ 2147483647 h 91"/>
              <a:gd name="T82" fmla="*/ 2147483647 w 79"/>
              <a:gd name="T83" fmla="*/ 2147483647 h 91"/>
              <a:gd name="T84" fmla="*/ 2147483647 w 79"/>
              <a:gd name="T85" fmla="*/ 2147483647 h 91"/>
              <a:gd name="T86" fmla="*/ 2147483647 w 79"/>
              <a:gd name="T87" fmla="*/ 2147483647 h 91"/>
              <a:gd name="T88" fmla="*/ 2147483647 w 79"/>
              <a:gd name="T89" fmla="*/ 2147483647 h 91"/>
              <a:gd name="T90" fmla="*/ 2147483647 w 79"/>
              <a:gd name="T91" fmla="*/ 2147483647 h 91"/>
              <a:gd name="T92" fmla="*/ 2147483647 w 79"/>
              <a:gd name="T93" fmla="*/ 2147483647 h 91"/>
              <a:gd name="T94" fmla="*/ 2147483647 w 79"/>
              <a:gd name="T95" fmla="*/ 2147483647 h 91"/>
              <a:gd name="T96" fmla="*/ 2147483647 w 79"/>
              <a:gd name="T97" fmla="*/ 2147483647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"/>
              <a:gd name="T148" fmla="*/ 0 h 91"/>
              <a:gd name="T149" fmla="*/ 79 w 79"/>
              <a:gd name="T150" fmla="*/ 91 h 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" h="91">
                <a:moveTo>
                  <a:pt x="78" y="3"/>
                </a:moveTo>
                <a:lnTo>
                  <a:pt x="78" y="3"/>
                </a:lnTo>
                <a:lnTo>
                  <a:pt x="77" y="3"/>
                </a:lnTo>
                <a:lnTo>
                  <a:pt x="74" y="2"/>
                </a:lnTo>
                <a:lnTo>
                  <a:pt x="72" y="2"/>
                </a:lnTo>
                <a:lnTo>
                  <a:pt x="69" y="1"/>
                </a:lnTo>
                <a:lnTo>
                  <a:pt x="65" y="1"/>
                </a:lnTo>
                <a:lnTo>
                  <a:pt x="60" y="1"/>
                </a:lnTo>
                <a:lnTo>
                  <a:pt x="56" y="0"/>
                </a:lnTo>
                <a:lnTo>
                  <a:pt x="50" y="0"/>
                </a:lnTo>
                <a:lnTo>
                  <a:pt x="44" y="0"/>
                </a:lnTo>
                <a:lnTo>
                  <a:pt x="38" y="1"/>
                </a:lnTo>
                <a:lnTo>
                  <a:pt x="31" y="2"/>
                </a:lnTo>
                <a:lnTo>
                  <a:pt x="25" y="3"/>
                </a:lnTo>
                <a:lnTo>
                  <a:pt x="18" y="6"/>
                </a:lnTo>
                <a:lnTo>
                  <a:pt x="11" y="8"/>
                </a:lnTo>
                <a:lnTo>
                  <a:pt x="4" y="10"/>
                </a:lnTo>
                <a:lnTo>
                  <a:pt x="4" y="13"/>
                </a:lnTo>
                <a:lnTo>
                  <a:pt x="3" y="17"/>
                </a:lnTo>
                <a:lnTo>
                  <a:pt x="1" y="26"/>
                </a:lnTo>
                <a:lnTo>
                  <a:pt x="0" y="35"/>
                </a:lnTo>
                <a:lnTo>
                  <a:pt x="0" y="47"/>
                </a:lnTo>
                <a:lnTo>
                  <a:pt x="0" y="59"/>
                </a:lnTo>
                <a:lnTo>
                  <a:pt x="2" y="73"/>
                </a:lnTo>
                <a:lnTo>
                  <a:pt x="6" y="89"/>
                </a:lnTo>
                <a:lnTo>
                  <a:pt x="7" y="89"/>
                </a:lnTo>
                <a:lnTo>
                  <a:pt x="8" y="89"/>
                </a:lnTo>
                <a:lnTo>
                  <a:pt x="9" y="87"/>
                </a:lnTo>
                <a:lnTo>
                  <a:pt x="11" y="87"/>
                </a:lnTo>
                <a:lnTo>
                  <a:pt x="15" y="87"/>
                </a:lnTo>
                <a:lnTo>
                  <a:pt x="18" y="87"/>
                </a:lnTo>
                <a:lnTo>
                  <a:pt x="22" y="87"/>
                </a:lnTo>
                <a:lnTo>
                  <a:pt x="27" y="87"/>
                </a:lnTo>
                <a:lnTo>
                  <a:pt x="32" y="86"/>
                </a:lnTo>
                <a:lnTo>
                  <a:pt x="38" y="87"/>
                </a:lnTo>
                <a:lnTo>
                  <a:pt x="44" y="87"/>
                </a:lnTo>
                <a:lnTo>
                  <a:pt x="50" y="87"/>
                </a:lnTo>
                <a:lnTo>
                  <a:pt x="57" y="87"/>
                </a:lnTo>
                <a:lnTo>
                  <a:pt x="64" y="89"/>
                </a:lnTo>
                <a:lnTo>
                  <a:pt x="71" y="90"/>
                </a:lnTo>
                <a:lnTo>
                  <a:pt x="79" y="91"/>
                </a:lnTo>
                <a:lnTo>
                  <a:pt x="79" y="87"/>
                </a:lnTo>
                <a:lnTo>
                  <a:pt x="78" y="80"/>
                </a:lnTo>
                <a:lnTo>
                  <a:pt x="77" y="70"/>
                </a:lnTo>
                <a:lnTo>
                  <a:pt x="76" y="57"/>
                </a:lnTo>
                <a:lnTo>
                  <a:pt x="76" y="43"/>
                </a:lnTo>
                <a:lnTo>
                  <a:pt x="76" y="28"/>
                </a:lnTo>
                <a:lnTo>
                  <a:pt x="77" y="15"/>
                </a:lnTo>
                <a:lnTo>
                  <a:pt x="78" y="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59" name="Freeform 83"/>
          <p:cNvSpPr>
            <a:spLocks/>
          </p:cNvSpPr>
          <p:nvPr/>
        </p:nvSpPr>
        <p:spPr bwMode="auto">
          <a:xfrm>
            <a:off x="1473200" y="3663950"/>
            <a:ext cx="209550" cy="142875"/>
          </a:xfrm>
          <a:custGeom>
            <a:avLst/>
            <a:gdLst>
              <a:gd name="T0" fmla="*/ 2147483647 w 132"/>
              <a:gd name="T1" fmla="*/ 2147483647 h 90"/>
              <a:gd name="T2" fmla="*/ 0 w 132"/>
              <a:gd name="T3" fmla="*/ 2147483647 h 90"/>
              <a:gd name="T4" fmla="*/ 2147483647 w 132"/>
              <a:gd name="T5" fmla="*/ 2147483647 h 90"/>
              <a:gd name="T6" fmla="*/ 2147483647 w 132"/>
              <a:gd name="T7" fmla="*/ 2147483647 h 90"/>
              <a:gd name="T8" fmla="*/ 2147483647 w 132"/>
              <a:gd name="T9" fmla="*/ 2147483647 h 90"/>
              <a:gd name="T10" fmla="*/ 2147483647 w 132"/>
              <a:gd name="T11" fmla="*/ 2147483647 h 90"/>
              <a:gd name="T12" fmla="*/ 2147483647 w 132"/>
              <a:gd name="T13" fmla="*/ 2147483647 h 90"/>
              <a:gd name="T14" fmla="*/ 2147483647 w 132"/>
              <a:gd name="T15" fmla="*/ 2147483647 h 90"/>
              <a:gd name="T16" fmla="*/ 2147483647 w 132"/>
              <a:gd name="T17" fmla="*/ 2147483647 h 90"/>
              <a:gd name="T18" fmla="*/ 2147483647 w 132"/>
              <a:gd name="T19" fmla="*/ 2147483647 h 90"/>
              <a:gd name="T20" fmla="*/ 2147483647 w 132"/>
              <a:gd name="T21" fmla="*/ 2147483647 h 90"/>
              <a:gd name="T22" fmla="*/ 2147483647 w 132"/>
              <a:gd name="T23" fmla="*/ 2147483647 h 90"/>
              <a:gd name="T24" fmla="*/ 2147483647 w 132"/>
              <a:gd name="T25" fmla="*/ 2147483647 h 90"/>
              <a:gd name="T26" fmla="*/ 2147483647 w 132"/>
              <a:gd name="T27" fmla="*/ 2147483647 h 90"/>
              <a:gd name="T28" fmla="*/ 2147483647 w 132"/>
              <a:gd name="T29" fmla="*/ 2147483647 h 90"/>
              <a:gd name="T30" fmla="*/ 2147483647 w 132"/>
              <a:gd name="T31" fmla="*/ 2147483647 h 90"/>
              <a:gd name="T32" fmla="*/ 2147483647 w 132"/>
              <a:gd name="T33" fmla="*/ 2147483647 h 90"/>
              <a:gd name="T34" fmla="*/ 2147483647 w 132"/>
              <a:gd name="T35" fmla="*/ 2147483647 h 90"/>
              <a:gd name="T36" fmla="*/ 2147483647 w 132"/>
              <a:gd name="T37" fmla="*/ 2147483647 h 90"/>
              <a:gd name="T38" fmla="*/ 2147483647 w 132"/>
              <a:gd name="T39" fmla="*/ 2147483647 h 90"/>
              <a:gd name="T40" fmla="*/ 2147483647 w 132"/>
              <a:gd name="T41" fmla="*/ 2147483647 h 90"/>
              <a:gd name="T42" fmla="*/ 2147483647 w 132"/>
              <a:gd name="T43" fmla="*/ 2147483647 h 90"/>
              <a:gd name="T44" fmla="*/ 2147483647 w 132"/>
              <a:gd name="T45" fmla="*/ 2147483647 h 90"/>
              <a:gd name="T46" fmla="*/ 2147483647 w 132"/>
              <a:gd name="T47" fmla="*/ 2147483647 h 90"/>
              <a:gd name="T48" fmla="*/ 2147483647 w 132"/>
              <a:gd name="T49" fmla="*/ 2147483647 h 90"/>
              <a:gd name="T50" fmla="*/ 2147483647 w 132"/>
              <a:gd name="T51" fmla="*/ 2147483647 h 90"/>
              <a:gd name="T52" fmla="*/ 2147483647 w 132"/>
              <a:gd name="T53" fmla="*/ 0 h 90"/>
              <a:gd name="T54" fmla="*/ 2147483647 w 132"/>
              <a:gd name="T55" fmla="*/ 2147483647 h 90"/>
              <a:gd name="T56" fmla="*/ 2147483647 w 132"/>
              <a:gd name="T57" fmla="*/ 2147483647 h 90"/>
              <a:gd name="T58" fmla="*/ 2147483647 w 132"/>
              <a:gd name="T59" fmla="*/ 2147483647 h 90"/>
              <a:gd name="T60" fmla="*/ 2147483647 w 132"/>
              <a:gd name="T61" fmla="*/ 2147483647 h 90"/>
              <a:gd name="T62" fmla="*/ 2147483647 w 132"/>
              <a:gd name="T63" fmla="*/ 2147483647 h 90"/>
              <a:gd name="T64" fmla="*/ 2147483647 w 132"/>
              <a:gd name="T65" fmla="*/ 2147483647 h 90"/>
              <a:gd name="T66" fmla="*/ 2147483647 w 132"/>
              <a:gd name="T67" fmla="*/ 2147483647 h 90"/>
              <a:gd name="T68" fmla="*/ 2147483647 w 132"/>
              <a:gd name="T69" fmla="*/ 2147483647 h 90"/>
              <a:gd name="T70" fmla="*/ 2147483647 w 132"/>
              <a:gd name="T71" fmla="*/ 2147483647 h 90"/>
              <a:gd name="T72" fmla="*/ 2147483647 w 132"/>
              <a:gd name="T73" fmla="*/ 2147483647 h 90"/>
              <a:gd name="T74" fmla="*/ 2147483647 w 132"/>
              <a:gd name="T75" fmla="*/ 2147483647 h 90"/>
              <a:gd name="T76" fmla="*/ 2147483647 w 132"/>
              <a:gd name="T77" fmla="*/ 2147483647 h 90"/>
              <a:gd name="T78" fmla="*/ 2147483647 w 132"/>
              <a:gd name="T79" fmla="*/ 2147483647 h 90"/>
              <a:gd name="T80" fmla="*/ 2147483647 w 132"/>
              <a:gd name="T81" fmla="*/ 2147483647 h 90"/>
              <a:gd name="T82" fmla="*/ 2147483647 w 132"/>
              <a:gd name="T83" fmla="*/ 2147483647 h 90"/>
              <a:gd name="T84" fmla="*/ 2147483647 w 132"/>
              <a:gd name="T85" fmla="*/ 2147483647 h 90"/>
              <a:gd name="T86" fmla="*/ 2147483647 w 132"/>
              <a:gd name="T87" fmla="*/ 2147483647 h 90"/>
              <a:gd name="T88" fmla="*/ 2147483647 w 132"/>
              <a:gd name="T89" fmla="*/ 2147483647 h 90"/>
              <a:gd name="T90" fmla="*/ 2147483647 w 132"/>
              <a:gd name="T91" fmla="*/ 2147483647 h 90"/>
              <a:gd name="T92" fmla="*/ 2147483647 w 132"/>
              <a:gd name="T93" fmla="*/ 2147483647 h 90"/>
              <a:gd name="T94" fmla="*/ 2147483647 w 132"/>
              <a:gd name="T95" fmla="*/ 2147483647 h 90"/>
              <a:gd name="T96" fmla="*/ 2147483647 w 132"/>
              <a:gd name="T97" fmla="*/ 2147483647 h 90"/>
              <a:gd name="T98" fmla="*/ 2147483647 w 132"/>
              <a:gd name="T99" fmla="*/ 2147483647 h 90"/>
              <a:gd name="T100" fmla="*/ 2147483647 w 132"/>
              <a:gd name="T101" fmla="*/ 2147483647 h 90"/>
              <a:gd name="T102" fmla="*/ 2147483647 w 132"/>
              <a:gd name="T103" fmla="*/ 2147483647 h 90"/>
              <a:gd name="T104" fmla="*/ 2147483647 w 132"/>
              <a:gd name="T105" fmla="*/ 2147483647 h 90"/>
              <a:gd name="T106" fmla="*/ 2147483647 w 132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2"/>
              <a:gd name="T163" fmla="*/ 0 h 90"/>
              <a:gd name="T164" fmla="*/ 132 w 132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2" h="90">
                <a:moveTo>
                  <a:pt x="1" y="68"/>
                </a:moveTo>
                <a:lnTo>
                  <a:pt x="0" y="80"/>
                </a:lnTo>
                <a:lnTo>
                  <a:pt x="86" y="90"/>
                </a:lnTo>
                <a:lnTo>
                  <a:pt x="89" y="89"/>
                </a:lnTo>
                <a:lnTo>
                  <a:pt x="91" y="88"/>
                </a:lnTo>
                <a:lnTo>
                  <a:pt x="94" y="86"/>
                </a:lnTo>
                <a:lnTo>
                  <a:pt x="98" y="83"/>
                </a:lnTo>
                <a:lnTo>
                  <a:pt x="103" y="80"/>
                </a:lnTo>
                <a:lnTo>
                  <a:pt x="107" y="76"/>
                </a:lnTo>
                <a:lnTo>
                  <a:pt x="112" y="72"/>
                </a:lnTo>
                <a:lnTo>
                  <a:pt x="117" y="67"/>
                </a:lnTo>
                <a:lnTo>
                  <a:pt x="121" y="61"/>
                </a:lnTo>
                <a:lnTo>
                  <a:pt x="125" y="55"/>
                </a:lnTo>
                <a:lnTo>
                  <a:pt x="128" y="48"/>
                </a:lnTo>
                <a:lnTo>
                  <a:pt x="131" y="40"/>
                </a:lnTo>
                <a:lnTo>
                  <a:pt x="132" y="32"/>
                </a:lnTo>
                <a:lnTo>
                  <a:pt x="132" y="24"/>
                </a:lnTo>
                <a:lnTo>
                  <a:pt x="129" y="14"/>
                </a:lnTo>
                <a:lnTo>
                  <a:pt x="129" y="13"/>
                </a:lnTo>
                <a:lnTo>
                  <a:pt x="128" y="12"/>
                </a:lnTo>
                <a:lnTo>
                  <a:pt x="127" y="10"/>
                </a:lnTo>
                <a:lnTo>
                  <a:pt x="126" y="7"/>
                </a:lnTo>
                <a:lnTo>
                  <a:pt x="124" y="5"/>
                </a:lnTo>
                <a:lnTo>
                  <a:pt x="120" y="3"/>
                </a:lnTo>
                <a:lnTo>
                  <a:pt x="117" y="2"/>
                </a:lnTo>
                <a:lnTo>
                  <a:pt x="113" y="0"/>
                </a:lnTo>
                <a:lnTo>
                  <a:pt x="113" y="3"/>
                </a:lnTo>
                <a:lnTo>
                  <a:pt x="114" y="6"/>
                </a:lnTo>
                <a:lnTo>
                  <a:pt x="117" y="12"/>
                </a:lnTo>
                <a:lnTo>
                  <a:pt x="118" y="20"/>
                </a:lnTo>
                <a:lnTo>
                  <a:pt x="118" y="30"/>
                </a:lnTo>
                <a:lnTo>
                  <a:pt x="117" y="40"/>
                </a:lnTo>
                <a:lnTo>
                  <a:pt x="114" y="52"/>
                </a:lnTo>
                <a:lnTo>
                  <a:pt x="108" y="65"/>
                </a:lnTo>
                <a:lnTo>
                  <a:pt x="107" y="66"/>
                </a:lnTo>
                <a:lnTo>
                  <a:pt x="106" y="67"/>
                </a:lnTo>
                <a:lnTo>
                  <a:pt x="105" y="67"/>
                </a:lnTo>
                <a:lnTo>
                  <a:pt x="103" y="68"/>
                </a:lnTo>
                <a:lnTo>
                  <a:pt x="100" y="69"/>
                </a:lnTo>
                <a:lnTo>
                  <a:pt x="98" y="70"/>
                </a:lnTo>
                <a:lnTo>
                  <a:pt x="96" y="72"/>
                </a:lnTo>
                <a:lnTo>
                  <a:pt x="92" y="73"/>
                </a:lnTo>
                <a:lnTo>
                  <a:pt x="90" y="73"/>
                </a:lnTo>
                <a:lnTo>
                  <a:pt x="85" y="74"/>
                </a:lnTo>
                <a:lnTo>
                  <a:pt x="82" y="74"/>
                </a:lnTo>
                <a:lnTo>
                  <a:pt x="78" y="74"/>
                </a:lnTo>
                <a:lnTo>
                  <a:pt x="73" y="73"/>
                </a:lnTo>
                <a:lnTo>
                  <a:pt x="69" y="73"/>
                </a:lnTo>
                <a:lnTo>
                  <a:pt x="69" y="84"/>
                </a:lnTo>
                <a:lnTo>
                  <a:pt x="3" y="77"/>
                </a:lnTo>
                <a:lnTo>
                  <a:pt x="1" y="68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60" name="Freeform 84"/>
          <p:cNvSpPr>
            <a:spLocks/>
          </p:cNvSpPr>
          <p:nvPr/>
        </p:nvSpPr>
        <p:spPr bwMode="auto">
          <a:xfrm>
            <a:off x="1447800" y="3805238"/>
            <a:ext cx="152400" cy="50800"/>
          </a:xfrm>
          <a:custGeom>
            <a:avLst/>
            <a:gdLst>
              <a:gd name="T0" fmla="*/ 2147483647 w 96"/>
              <a:gd name="T1" fmla="*/ 2147483647 h 32"/>
              <a:gd name="T2" fmla="*/ 2147483647 w 96"/>
              <a:gd name="T3" fmla="*/ 0 h 32"/>
              <a:gd name="T4" fmla="*/ 0 w 96"/>
              <a:gd name="T5" fmla="*/ 2147483647 h 32"/>
              <a:gd name="T6" fmla="*/ 2147483647 w 96"/>
              <a:gd name="T7" fmla="*/ 2147483647 h 32"/>
              <a:gd name="T8" fmla="*/ 2147483647 w 96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2"/>
              <a:gd name="T17" fmla="*/ 96 w 9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2">
                <a:moveTo>
                  <a:pt x="96" y="12"/>
                </a:moveTo>
                <a:lnTo>
                  <a:pt x="1" y="0"/>
                </a:lnTo>
                <a:lnTo>
                  <a:pt x="0" y="12"/>
                </a:lnTo>
                <a:lnTo>
                  <a:pt x="93" y="32"/>
                </a:lnTo>
                <a:lnTo>
                  <a:pt x="96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61" name="Freeform 85"/>
          <p:cNvSpPr>
            <a:spLocks/>
          </p:cNvSpPr>
          <p:nvPr/>
        </p:nvSpPr>
        <p:spPr bwMode="auto">
          <a:xfrm>
            <a:off x="1522413" y="3822700"/>
            <a:ext cx="66675" cy="22225"/>
          </a:xfrm>
          <a:custGeom>
            <a:avLst/>
            <a:gdLst>
              <a:gd name="T0" fmla="*/ 2147483647 w 42"/>
              <a:gd name="T1" fmla="*/ 2147483647 h 14"/>
              <a:gd name="T2" fmla="*/ 2147483647 w 42"/>
              <a:gd name="T3" fmla="*/ 0 h 14"/>
              <a:gd name="T4" fmla="*/ 0 w 42"/>
              <a:gd name="T5" fmla="*/ 2147483647 h 14"/>
              <a:gd name="T6" fmla="*/ 2147483647 w 42"/>
              <a:gd name="T7" fmla="*/ 2147483647 h 14"/>
              <a:gd name="T8" fmla="*/ 2147483647 w 42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2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62" name="Freeform 86"/>
          <p:cNvSpPr>
            <a:spLocks/>
          </p:cNvSpPr>
          <p:nvPr/>
        </p:nvSpPr>
        <p:spPr bwMode="auto">
          <a:xfrm>
            <a:off x="1455738" y="3811588"/>
            <a:ext cx="44450" cy="15875"/>
          </a:xfrm>
          <a:custGeom>
            <a:avLst/>
            <a:gdLst>
              <a:gd name="T0" fmla="*/ 2147483647 w 28"/>
              <a:gd name="T1" fmla="*/ 2147483647 h 10"/>
              <a:gd name="T2" fmla="*/ 0 w 28"/>
              <a:gd name="T3" fmla="*/ 0 h 10"/>
              <a:gd name="T4" fmla="*/ 0 w 28"/>
              <a:gd name="T5" fmla="*/ 2147483647 h 10"/>
              <a:gd name="T6" fmla="*/ 2147483647 w 28"/>
              <a:gd name="T7" fmla="*/ 2147483647 h 10"/>
              <a:gd name="T8" fmla="*/ 2147483647 w 28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0"/>
              <a:gd name="T17" fmla="*/ 28 w 2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0">
                <a:moveTo>
                  <a:pt x="28" y="4"/>
                </a:moveTo>
                <a:lnTo>
                  <a:pt x="0" y="0"/>
                </a:lnTo>
                <a:lnTo>
                  <a:pt x="0" y="4"/>
                </a:lnTo>
                <a:lnTo>
                  <a:pt x="27" y="10"/>
                </a:lnTo>
                <a:lnTo>
                  <a:pt x="28" y="4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63" name="Freeform 87"/>
          <p:cNvSpPr>
            <a:spLocks/>
          </p:cNvSpPr>
          <p:nvPr/>
        </p:nvSpPr>
        <p:spPr bwMode="auto">
          <a:xfrm>
            <a:off x="1347788" y="3825875"/>
            <a:ext cx="257175" cy="87313"/>
          </a:xfrm>
          <a:custGeom>
            <a:avLst/>
            <a:gdLst>
              <a:gd name="T0" fmla="*/ 0 w 162"/>
              <a:gd name="T1" fmla="*/ 2147483647 h 55"/>
              <a:gd name="T2" fmla="*/ 0 w 162"/>
              <a:gd name="T3" fmla="*/ 2147483647 h 55"/>
              <a:gd name="T4" fmla="*/ 2147483647 w 162"/>
              <a:gd name="T5" fmla="*/ 2147483647 h 55"/>
              <a:gd name="T6" fmla="*/ 2147483647 w 162"/>
              <a:gd name="T7" fmla="*/ 2147483647 h 55"/>
              <a:gd name="T8" fmla="*/ 2147483647 w 162"/>
              <a:gd name="T9" fmla="*/ 2147483647 h 55"/>
              <a:gd name="T10" fmla="*/ 2147483647 w 162"/>
              <a:gd name="T11" fmla="*/ 2147483647 h 55"/>
              <a:gd name="T12" fmla="*/ 2147483647 w 162"/>
              <a:gd name="T13" fmla="*/ 2147483647 h 55"/>
              <a:gd name="T14" fmla="*/ 2147483647 w 162"/>
              <a:gd name="T15" fmla="*/ 2147483647 h 55"/>
              <a:gd name="T16" fmla="*/ 2147483647 w 162"/>
              <a:gd name="T17" fmla="*/ 2147483647 h 55"/>
              <a:gd name="T18" fmla="*/ 2147483647 w 162"/>
              <a:gd name="T19" fmla="*/ 2147483647 h 55"/>
              <a:gd name="T20" fmla="*/ 2147483647 w 162"/>
              <a:gd name="T21" fmla="*/ 2147483647 h 55"/>
              <a:gd name="T22" fmla="*/ 2147483647 w 162"/>
              <a:gd name="T23" fmla="*/ 2147483647 h 55"/>
              <a:gd name="T24" fmla="*/ 2147483647 w 162"/>
              <a:gd name="T25" fmla="*/ 2147483647 h 55"/>
              <a:gd name="T26" fmla="*/ 2147483647 w 162"/>
              <a:gd name="T27" fmla="*/ 2147483647 h 55"/>
              <a:gd name="T28" fmla="*/ 2147483647 w 162"/>
              <a:gd name="T29" fmla="*/ 2147483647 h 55"/>
              <a:gd name="T30" fmla="*/ 2147483647 w 162"/>
              <a:gd name="T31" fmla="*/ 2147483647 h 55"/>
              <a:gd name="T32" fmla="*/ 2147483647 w 162"/>
              <a:gd name="T33" fmla="*/ 0 h 55"/>
              <a:gd name="T34" fmla="*/ 2147483647 w 162"/>
              <a:gd name="T35" fmla="*/ 2147483647 h 55"/>
              <a:gd name="T36" fmla="*/ 2147483647 w 162"/>
              <a:gd name="T37" fmla="*/ 2147483647 h 55"/>
              <a:gd name="T38" fmla="*/ 2147483647 w 162"/>
              <a:gd name="T39" fmla="*/ 2147483647 h 55"/>
              <a:gd name="T40" fmla="*/ 2147483647 w 162"/>
              <a:gd name="T41" fmla="*/ 2147483647 h 55"/>
              <a:gd name="T42" fmla="*/ 2147483647 w 162"/>
              <a:gd name="T43" fmla="*/ 2147483647 h 55"/>
              <a:gd name="T44" fmla="*/ 2147483647 w 162"/>
              <a:gd name="T45" fmla="*/ 2147483647 h 55"/>
              <a:gd name="T46" fmla="*/ 2147483647 w 162"/>
              <a:gd name="T47" fmla="*/ 2147483647 h 55"/>
              <a:gd name="T48" fmla="*/ 2147483647 w 162"/>
              <a:gd name="T49" fmla="*/ 2147483647 h 55"/>
              <a:gd name="T50" fmla="*/ 2147483647 w 162"/>
              <a:gd name="T51" fmla="*/ 2147483647 h 55"/>
              <a:gd name="T52" fmla="*/ 2147483647 w 162"/>
              <a:gd name="T53" fmla="*/ 2147483647 h 55"/>
              <a:gd name="T54" fmla="*/ 2147483647 w 162"/>
              <a:gd name="T55" fmla="*/ 2147483647 h 55"/>
              <a:gd name="T56" fmla="*/ 2147483647 w 162"/>
              <a:gd name="T57" fmla="*/ 2147483647 h 55"/>
              <a:gd name="T58" fmla="*/ 2147483647 w 162"/>
              <a:gd name="T59" fmla="*/ 2147483647 h 55"/>
              <a:gd name="T60" fmla="*/ 2147483647 w 162"/>
              <a:gd name="T61" fmla="*/ 2147483647 h 55"/>
              <a:gd name="T62" fmla="*/ 2147483647 w 162"/>
              <a:gd name="T63" fmla="*/ 2147483647 h 55"/>
              <a:gd name="T64" fmla="*/ 2147483647 w 162"/>
              <a:gd name="T65" fmla="*/ 2147483647 h 55"/>
              <a:gd name="T66" fmla="*/ 2147483647 w 162"/>
              <a:gd name="T67" fmla="*/ 2147483647 h 55"/>
              <a:gd name="T68" fmla="*/ 0 w 162"/>
              <a:gd name="T69" fmla="*/ 2147483647 h 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5"/>
              <a:gd name="T107" fmla="*/ 162 w 162"/>
              <a:gd name="T108" fmla="*/ 55 h 5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5">
                <a:moveTo>
                  <a:pt x="0" y="16"/>
                </a:moveTo>
                <a:lnTo>
                  <a:pt x="0" y="16"/>
                </a:lnTo>
                <a:lnTo>
                  <a:pt x="1" y="16"/>
                </a:lnTo>
                <a:lnTo>
                  <a:pt x="2" y="16"/>
                </a:lnTo>
                <a:lnTo>
                  <a:pt x="4" y="15"/>
                </a:lnTo>
                <a:lnTo>
                  <a:pt x="7" y="15"/>
                </a:lnTo>
                <a:lnTo>
                  <a:pt x="10" y="15"/>
                </a:lnTo>
                <a:lnTo>
                  <a:pt x="14" y="14"/>
                </a:lnTo>
                <a:lnTo>
                  <a:pt x="17" y="13"/>
                </a:lnTo>
                <a:lnTo>
                  <a:pt x="21" y="12"/>
                </a:lnTo>
                <a:lnTo>
                  <a:pt x="24" y="11"/>
                </a:lnTo>
                <a:lnTo>
                  <a:pt x="28" y="9"/>
                </a:lnTo>
                <a:lnTo>
                  <a:pt x="31" y="8"/>
                </a:lnTo>
                <a:lnTo>
                  <a:pt x="35" y="6"/>
                </a:lnTo>
                <a:lnTo>
                  <a:pt x="37" y="5"/>
                </a:lnTo>
                <a:lnTo>
                  <a:pt x="40" y="2"/>
                </a:lnTo>
                <a:lnTo>
                  <a:pt x="43" y="0"/>
                </a:lnTo>
                <a:lnTo>
                  <a:pt x="162" y="28"/>
                </a:lnTo>
                <a:lnTo>
                  <a:pt x="161" y="29"/>
                </a:lnTo>
                <a:lnTo>
                  <a:pt x="159" y="30"/>
                </a:lnTo>
                <a:lnTo>
                  <a:pt x="158" y="32"/>
                </a:lnTo>
                <a:lnTo>
                  <a:pt x="157" y="33"/>
                </a:lnTo>
                <a:lnTo>
                  <a:pt x="155" y="35"/>
                </a:lnTo>
                <a:lnTo>
                  <a:pt x="152" y="36"/>
                </a:lnTo>
                <a:lnTo>
                  <a:pt x="150" y="39"/>
                </a:lnTo>
                <a:lnTo>
                  <a:pt x="147" y="41"/>
                </a:lnTo>
                <a:lnTo>
                  <a:pt x="144" y="43"/>
                </a:lnTo>
                <a:lnTo>
                  <a:pt x="141" y="46"/>
                </a:lnTo>
                <a:lnTo>
                  <a:pt x="137" y="48"/>
                </a:lnTo>
                <a:lnTo>
                  <a:pt x="135" y="50"/>
                </a:lnTo>
                <a:lnTo>
                  <a:pt x="131" y="51"/>
                </a:lnTo>
                <a:lnTo>
                  <a:pt x="128" y="53"/>
                </a:lnTo>
                <a:lnTo>
                  <a:pt x="126" y="55"/>
                </a:lnTo>
                <a:lnTo>
                  <a:pt x="0" y="1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64" name="Freeform 88"/>
          <p:cNvSpPr>
            <a:spLocks/>
          </p:cNvSpPr>
          <p:nvPr/>
        </p:nvSpPr>
        <p:spPr bwMode="auto">
          <a:xfrm>
            <a:off x="1604963" y="3816350"/>
            <a:ext cx="90487" cy="41275"/>
          </a:xfrm>
          <a:custGeom>
            <a:avLst/>
            <a:gdLst>
              <a:gd name="T0" fmla="*/ 2147483647 w 57"/>
              <a:gd name="T1" fmla="*/ 2147483647 h 26"/>
              <a:gd name="T2" fmla="*/ 2147483647 w 57"/>
              <a:gd name="T3" fmla="*/ 2147483647 h 26"/>
              <a:gd name="T4" fmla="*/ 2147483647 w 57"/>
              <a:gd name="T5" fmla="*/ 0 h 26"/>
              <a:gd name="T6" fmla="*/ 0 w 57"/>
              <a:gd name="T7" fmla="*/ 2147483647 h 26"/>
              <a:gd name="T8" fmla="*/ 0 w 57"/>
              <a:gd name="T9" fmla="*/ 2147483647 h 26"/>
              <a:gd name="T10" fmla="*/ 2147483647 w 57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26"/>
              <a:gd name="T20" fmla="*/ 57 w 57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26">
                <a:moveTo>
                  <a:pt x="6" y="26"/>
                </a:moveTo>
                <a:lnTo>
                  <a:pt x="57" y="11"/>
                </a:lnTo>
                <a:lnTo>
                  <a:pt x="25" y="0"/>
                </a:lnTo>
                <a:lnTo>
                  <a:pt x="0" y="4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65" name="Freeform 89"/>
          <p:cNvSpPr>
            <a:spLocks/>
          </p:cNvSpPr>
          <p:nvPr/>
        </p:nvSpPr>
        <p:spPr bwMode="auto">
          <a:xfrm>
            <a:off x="1365250" y="3641725"/>
            <a:ext cx="50800" cy="195263"/>
          </a:xfrm>
          <a:custGeom>
            <a:avLst/>
            <a:gdLst>
              <a:gd name="T0" fmla="*/ 2147483647 w 32"/>
              <a:gd name="T1" fmla="*/ 2147483647 h 123"/>
              <a:gd name="T2" fmla="*/ 2147483647 w 32"/>
              <a:gd name="T3" fmla="*/ 2147483647 h 123"/>
              <a:gd name="T4" fmla="*/ 2147483647 w 32"/>
              <a:gd name="T5" fmla="*/ 2147483647 h 123"/>
              <a:gd name="T6" fmla="*/ 2147483647 w 32"/>
              <a:gd name="T7" fmla="*/ 2147483647 h 123"/>
              <a:gd name="T8" fmla="*/ 2147483647 w 32"/>
              <a:gd name="T9" fmla="*/ 2147483647 h 123"/>
              <a:gd name="T10" fmla="*/ 2147483647 w 32"/>
              <a:gd name="T11" fmla="*/ 2147483647 h 123"/>
              <a:gd name="T12" fmla="*/ 2147483647 w 32"/>
              <a:gd name="T13" fmla="*/ 2147483647 h 123"/>
              <a:gd name="T14" fmla="*/ 2147483647 w 32"/>
              <a:gd name="T15" fmla="*/ 0 h 123"/>
              <a:gd name="T16" fmla="*/ 2147483647 w 32"/>
              <a:gd name="T17" fmla="*/ 0 h 123"/>
              <a:gd name="T18" fmla="*/ 2147483647 w 32"/>
              <a:gd name="T19" fmla="*/ 0 h 123"/>
              <a:gd name="T20" fmla="*/ 2147483647 w 32"/>
              <a:gd name="T21" fmla="*/ 0 h 123"/>
              <a:gd name="T22" fmla="*/ 2147483647 w 32"/>
              <a:gd name="T23" fmla="*/ 0 h 123"/>
              <a:gd name="T24" fmla="*/ 2147483647 w 32"/>
              <a:gd name="T25" fmla="*/ 0 h 123"/>
              <a:gd name="T26" fmla="*/ 2147483647 w 32"/>
              <a:gd name="T27" fmla="*/ 2147483647 h 123"/>
              <a:gd name="T28" fmla="*/ 2147483647 w 32"/>
              <a:gd name="T29" fmla="*/ 2147483647 h 123"/>
              <a:gd name="T30" fmla="*/ 2147483647 w 32"/>
              <a:gd name="T31" fmla="*/ 2147483647 h 123"/>
              <a:gd name="T32" fmla="*/ 0 w 32"/>
              <a:gd name="T33" fmla="*/ 2147483647 h 123"/>
              <a:gd name="T34" fmla="*/ 0 w 32"/>
              <a:gd name="T35" fmla="*/ 2147483647 h 123"/>
              <a:gd name="T36" fmla="*/ 2147483647 w 32"/>
              <a:gd name="T37" fmla="*/ 2147483647 h 123"/>
              <a:gd name="T38" fmla="*/ 2147483647 w 32"/>
              <a:gd name="T39" fmla="*/ 2147483647 h 123"/>
              <a:gd name="T40" fmla="*/ 2147483647 w 32"/>
              <a:gd name="T41" fmla="*/ 2147483647 h 123"/>
              <a:gd name="T42" fmla="*/ 2147483647 w 32"/>
              <a:gd name="T43" fmla="*/ 2147483647 h 123"/>
              <a:gd name="T44" fmla="*/ 2147483647 w 32"/>
              <a:gd name="T45" fmla="*/ 2147483647 h 123"/>
              <a:gd name="T46" fmla="*/ 2147483647 w 32"/>
              <a:gd name="T47" fmla="*/ 2147483647 h 123"/>
              <a:gd name="T48" fmla="*/ 2147483647 w 32"/>
              <a:gd name="T49" fmla="*/ 2147483647 h 123"/>
              <a:gd name="T50" fmla="*/ 2147483647 w 32"/>
              <a:gd name="T51" fmla="*/ 2147483647 h 123"/>
              <a:gd name="T52" fmla="*/ 2147483647 w 32"/>
              <a:gd name="T53" fmla="*/ 2147483647 h 123"/>
              <a:gd name="T54" fmla="*/ 2147483647 w 32"/>
              <a:gd name="T55" fmla="*/ 2147483647 h 123"/>
              <a:gd name="T56" fmla="*/ 2147483647 w 32"/>
              <a:gd name="T57" fmla="*/ 2147483647 h 123"/>
              <a:gd name="T58" fmla="*/ 2147483647 w 32"/>
              <a:gd name="T59" fmla="*/ 2147483647 h 123"/>
              <a:gd name="T60" fmla="*/ 2147483647 w 32"/>
              <a:gd name="T61" fmla="*/ 2147483647 h 123"/>
              <a:gd name="T62" fmla="*/ 2147483647 w 32"/>
              <a:gd name="T63" fmla="*/ 2147483647 h 123"/>
              <a:gd name="T64" fmla="*/ 2147483647 w 32"/>
              <a:gd name="T65" fmla="*/ 2147483647 h 123"/>
              <a:gd name="T66" fmla="*/ 2147483647 w 32"/>
              <a:gd name="T67" fmla="*/ 2147483647 h 123"/>
              <a:gd name="T68" fmla="*/ 2147483647 w 32"/>
              <a:gd name="T69" fmla="*/ 2147483647 h 1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"/>
              <a:gd name="T106" fmla="*/ 0 h 123"/>
              <a:gd name="T107" fmla="*/ 32 w 32"/>
              <a:gd name="T108" fmla="*/ 123 h 12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" h="123">
                <a:moveTo>
                  <a:pt x="32" y="3"/>
                </a:moveTo>
                <a:lnTo>
                  <a:pt x="32" y="3"/>
                </a:lnTo>
                <a:lnTo>
                  <a:pt x="31" y="3"/>
                </a:lnTo>
                <a:lnTo>
                  <a:pt x="29" y="2"/>
                </a:lnTo>
                <a:lnTo>
                  <a:pt x="27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4" y="0"/>
                </a:lnTo>
                <a:lnTo>
                  <a:pt x="12" y="0"/>
                </a:lnTo>
                <a:lnTo>
                  <a:pt x="10" y="2"/>
                </a:lnTo>
                <a:lnTo>
                  <a:pt x="6" y="3"/>
                </a:lnTo>
                <a:lnTo>
                  <a:pt x="4" y="4"/>
                </a:lnTo>
                <a:lnTo>
                  <a:pt x="0" y="6"/>
                </a:lnTo>
                <a:lnTo>
                  <a:pt x="0" y="123"/>
                </a:lnTo>
                <a:lnTo>
                  <a:pt x="1" y="123"/>
                </a:lnTo>
                <a:lnTo>
                  <a:pt x="3" y="123"/>
                </a:lnTo>
                <a:lnTo>
                  <a:pt x="4" y="123"/>
                </a:lnTo>
                <a:lnTo>
                  <a:pt x="5" y="123"/>
                </a:lnTo>
                <a:lnTo>
                  <a:pt x="7" y="122"/>
                </a:lnTo>
                <a:lnTo>
                  <a:pt x="8" y="122"/>
                </a:lnTo>
                <a:lnTo>
                  <a:pt x="11" y="122"/>
                </a:lnTo>
                <a:lnTo>
                  <a:pt x="13" y="121"/>
                </a:lnTo>
                <a:lnTo>
                  <a:pt x="15" y="120"/>
                </a:lnTo>
                <a:lnTo>
                  <a:pt x="18" y="120"/>
                </a:lnTo>
                <a:lnTo>
                  <a:pt x="21" y="118"/>
                </a:lnTo>
                <a:lnTo>
                  <a:pt x="24" y="116"/>
                </a:lnTo>
                <a:lnTo>
                  <a:pt x="26" y="115"/>
                </a:lnTo>
                <a:lnTo>
                  <a:pt x="29" y="114"/>
                </a:lnTo>
                <a:lnTo>
                  <a:pt x="32" y="111"/>
                </a:lnTo>
                <a:lnTo>
                  <a:pt x="32" y="3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66" name="Freeform 90"/>
          <p:cNvSpPr>
            <a:spLocks/>
          </p:cNvSpPr>
          <p:nvPr/>
        </p:nvSpPr>
        <p:spPr bwMode="auto">
          <a:xfrm>
            <a:off x="1366838" y="3644900"/>
            <a:ext cx="42862" cy="165100"/>
          </a:xfrm>
          <a:custGeom>
            <a:avLst/>
            <a:gdLst>
              <a:gd name="T0" fmla="*/ 2147483647 w 27"/>
              <a:gd name="T1" fmla="*/ 2147483647 h 104"/>
              <a:gd name="T2" fmla="*/ 2147483647 w 27"/>
              <a:gd name="T3" fmla="*/ 2147483647 h 104"/>
              <a:gd name="T4" fmla="*/ 2147483647 w 27"/>
              <a:gd name="T5" fmla="*/ 2147483647 h 104"/>
              <a:gd name="T6" fmla="*/ 2147483647 w 27"/>
              <a:gd name="T7" fmla="*/ 2147483647 h 104"/>
              <a:gd name="T8" fmla="*/ 2147483647 w 27"/>
              <a:gd name="T9" fmla="*/ 2147483647 h 104"/>
              <a:gd name="T10" fmla="*/ 2147483647 w 27"/>
              <a:gd name="T11" fmla="*/ 2147483647 h 104"/>
              <a:gd name="T12" fmla="*/ 2147483647 w 27"/>
              <a:gd name="T13" fmla="*/ 0 h 104"/>
              <a:gd name="T14" fmla="*/ 2147483647 w 27"/>
              <a:gd name="T15" fmla="*/ 0 h 104"/>
              <a:gd name="T16" fmla="*/ 2147483647 w 27"/>
              <a:gd name="T17" fmla="*/ 0 h 104"/>
              <a:gd name="T18" fmla="*/ 2147483647 w 27"/>
              <a:gd name="T19" fmla="*/ 0 h 104"/>
              <a:gd name="T20" fmla="*/ 2147483647 w 27"/>
              <a:gd name="T21" fmla="*/ 0 h 104"/>
              <a:gd name="T22" fmla="*/ 2147483647 w 27"/>
              <a:gd name="T23" fmla="*/ 0 h 104"/>
              <a:gd name="T24" fmla="*/ 2147483647 w 27"/>
              <a:gd name="T25" fmla="*/ 0 h 104"/>
              <a:gd name="T26" fmla="*/ 2147483647 w 27"/>
              <a:gd name="T27" fmla="*/ 2147483647 h 104"/>
              <a:gd name="T28" fmla="*/ 2147483647 w 27"/>
              <a:gd name="T29" fmla="*/ 2147483647 h 104"/>
              <a:gd name="T30" fmla="*/ 2147483647 w 27"/>
              <a:gd name="T31" fmla="*/ 2147483647 h 104"/>
              <a:gd name="T32" fmla="*/ 0 w 27"/>
              <a:gd name="T33" fmla="*/ 2147483647 h 104"/>
              <a:gd name="T34" fmla="*/ 0 w 27"/>
              <a:gd name="T35" fmla="*/ 2147483647 h 104"/>
              <a:gd name="T36" fmla="*/ 0 w 27"/>
              <a:gd name="T37" fmla="*/ 2147483647 h 104"/>
              <a:gd name="T38" fmla="*/ 2147483647 w 27"/>
              <a:gd name="T39" fmla="*/ 2147483647 h 104"/>
              <a:gd name="T40" fmla="*/ 2147483647 w 27"/>
              <a:gd name="T41" fmla="*/ 2147483647 h 104"/>
              <a:gd name="T42" fmla="*/ 2147483647 w 27"/>
              <a:gd name="T43" fmla="*/ 2147483647 h 104"/>
              <a:gd name="T44" fmla="*/ 2147483647 w 27"/>
              <a:gd name="T45" fmla="*/ 2147483647 h 104"/>
              <a:gd name="T46" fmla="*/ 2147483647 w 27"/>
              <a:gd name="T47" fmla="*/ 2147483647 h 104"/>
              <a:gd name="T48" fmla="*/ 2147483647 w 27"/>
              <a:gd name="T49" fmla="*/ 2147483647 h 104"/>
              <a:gd name="T50" fmla="*/ 2147483647 w 27"/>
              <a:gd name="T51" fmla="*/ 2147483647 h 104"/>
              <a:gd name="T52" fmla="*/ 2147483647 w 27"/>
              <a:gd name="T53" fmla="*/ 2147483647 h 104"/>
              <a:gd name="T54" fmla="*/ 2147483647 w 27"/>
              <a:gd name="T55" fmla="*/ 2147483647 h 104"/>
              <a:gd name="T56" fmla="*/ 2147483647 w 27"/>
              <a:gd name="T57" fmla="*/ 2147483647 h 104"/>
              <a:gd name="T58" fmla="*/ 2147483647 w 27"/>
              <a:gd name="T59" fmla="*/ 2147483647 h 104"/>
              <a:gd name="T60" fmla="*/ 2147483647 w 27"/>
              <a:gd name="T61" fmla="*/ 2147483647 h 104"/>
              <a:gd name="T62" fmla="*/ 2147483647 w 27"/>
              <a:gd name="T63" fmla="*/ 2147483647 h 104"/>
              <a:gd name="T64" fmla="*/ 2147483647 w 27"/>
              <a:gd name="T65" fmla="*/ 2147483647 h 104"/>
              <a:gd name="T66" fmla="*/ 2147483647 w 27"/>
              <a:gd name="T67" fmla="*/ 2147483647 h 104"/>
              <a:gd name="T68" fmla="*/ 2147483647 w 27"/>
              <a:gd name="T69" fmla="*/ 2147483647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6" y="1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9" y="1"/>
                </a:lnTo>
                <a:lnTo>
                  <a:pt x="5" y="2"/>
                </a:lnTo>
                <a:lnTo>
                  <a:pt x="3" y="3"/>
                </a:lnTo>
                <a:lnTo>
                  <a:pt x="0" y="4"/>
                </a:lnTo>
                <a:lnTo>
                  <a:pt x="0" y="104"/>
                </a:lnTo>
                <a:lnTo>
                  <a:pt x="2" y="104"/>
                </a:lnTo>
                <a:lnTo>
                  <a:pt x="2" y="102"/>
                </a:lnTo>
                <a:lnTo>
                  <a:pt x="3" y="102"/>
                </a:lnTo>
                <a:lnTo>
                  <a:pt x="4" y="102"/>
                </a:lnTo>
                <a:lnTo>
                  <a:pt x="6" y="102"/>
                </a:lnTo>
                <a:lnTo>
                  <a:pt x="7" y="102"/>
                </a:lnTo>
                <a:lnTo>
                  <a:pt x="10" y="101"/>
                </a:lnTo>
                <a:lnTo>
                  <a:pt x="11" y="101"/>
                </a:lnTo>
                <a:lnTo>
                  <a:pt x="13" y="100"/>
                </a:lnTo>
                <a:lnTo>
                  <a:pt x="16" y="99"/>
                </a:lnTo>
                <a:lnTo>
                  <a:pt x="18" y="99"/>
                </a:lnTo>
                <a:lnTo>
                  <a:pt x="20" y="98"/>
                </a:lnTo>
                <a:lnTo>
                  <a:pt x="23" y="96"/>
                </a:lnTo>
                <a:lnTo>
                  <a:pt x="25" y="94"/>
                </a:lnTo>
                <a:lnTo>
                  <a:pt x="27" y="93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67" name="Freeform 91"/>
          <p:cNvSpPr>
            <a:spLocks/>
          </p:cNvSpPr>
          <p:nvPr/>
        </p:nvSpPr>
        <p:spPr bwMode="auto">
          <a:xfrm>
            <a:off x="1370013" y="3646488"/>
            <a:ext cx="34925" cy="133350"/>
          </a:xfrm>
          <a:custGeom>
            <a:avLst/>
            <a:gdLst>
              <a:gd name="T0" fmla="*/ 2147483647 w 22"/>
              <a:gd name="T1" fmla="*/ 2147483647 h 84"/>
              <a:gd name="T2" fmla="*/ 2147483647 w 22"/>
              <a:gd name="T3" fmla="*/ 2147483647 h 84"/>
              <a:gd name="T4" fmla="*/ 2147483647 w 22"/>
              <a:gd name="T5" fmla="*/ 2147483647 h 84"/>
              <a:gd name="T6" fmla="*/ 2147483647 w 22"/>
              <a:gd name="T7" fmla="*/ 2147483647 h 84"/>
              <a:gd name="T8" fmla="*/ 2147483647 w 22"/>
              <a:gd name="T9" fmla="*/ 2147483647 h 84"/>
              <a:gd name="T10" fmla="*/ 2147483647 w 22"/>
              <a:gd name="T11" fmla="*/ 0 h 84"/>
              <a:gd name="T12" fmla="*/ 2147483647 w 22"/>
              <a:gd name="T13" fmla="*/ 0 h 84"/>
              <a:gd name="T14" fmla="*/ 2147483647 w 22"/>
              <a:gd name="T15" fmla="*/ 0 h 84"/>
              <a:gd name="T16" fmla="*/ 2147483647 w 22"/>
              <a:gd name="T17" fmla="*/ 0 h 84"/>
              <a:gd name="T18" fmla="*/ 2147483647 w 22"/>
              <a:gd name="T19" fmla="*/ 0 h 84"/>
              <a:gd name="T20" fmla="*/ 2147483647 w 22"/>
              <a:gd name="T21" fmla="*/ 0 h 84"/>
              <a:gd name="T22" fmla="*/ 2147483647 w 22"/>
              <a:gd name="T23" fmla="*/ 0 h 84"/>
              <a:gd name="T24" fmla="*/ 2147483647 w 22"/>
              <a:gd name="T25" fmla="*/ 0 h 84"/>
              <a:gd name="T26" fmla="*/ 2147483647 w 22"/>
              <a:gd name="T27" fmla="*/ 0 h 84"/>
              <a:gd name="T28" fmla="*/ 2147483647 w 22"/>
              <a:gd name="T29" fmla="*/ 2147483647 h 84"/>
              <a:gd name="T30" fmla="*/ 2147483647 w 22"/>
              <a:gd name="T31" fmla="*/ 2147483647 h 84"/>
              <a:gd name="T32" fmla="*/ 0 w 22"/>
              <a:gd name="T33" fmla="*/ 2147483647 h 84"/>
              <a:gd name="T34" fmla="*/ 0 w 22"/>
              <a:gd name="T35" fmla="*/ 2147483647 h 84"/>
              <a:gd name="T36" fmla="*/ 0 w 22"/>
              <a:gd name="T37" fmla="*/ 2147483647 h 84"/>
              <a:gd name="T38" fmla="*/ 0 w 22"/>
              <a:gd name="T39" fmla="*/ 2147483647 h 84"/>
              <a:gd name="T40" fmla="*/ 2147483647 w 22"/>
              <a:gd name="T41" fmla="*/ 2147483647 h 84"/>
              <a:gd name="T42" fmla="*/ 2147483647 w 22"/>
              <a:gd name="T43" fmla="*/ 2147483647 h 84"/>
              <a:gd name="T44" fmla="*/ 2147483647 w 22"/>
              <a:gd name="T45" fmla="*/ 2147483647 h 84"/>
              <a:gd name="T46" fmla="*/ 2147483647 w 22"/>
              <a:gd name="T47" fmla="*/ 2147483647 h 84"/>
              <a:gd name="T48" fmla="*/ 2147483647 w 22"/>
              <a:gd name="T49" fmla="*/ 2147483647 h 84"/>
              <a:gd name="T50" fmla="*/ 2147483647 w 22"/>
              <a:gd name="T51" fmla="*/ 2147483647 h 84"/>
              <a:gd name="T52" fmla="*/ 2147483647 w 22"/>
              <a:gd name="T53" fmla="*/ 2147483647 h 84"/>
              <a:gd name="T54" fmla="*/ 2147483647 w 22"/>
              <a:gd name="T55" fmla="*/ 2147483647 h 84"/>
              <a:gd name="T56" fmla="*/ 2147483647 w 22"/>
              <a:gd name="T57" fmla="*/ 2147483647 h 84"/>
              <a:gd name="T58" fmla="*/ 2147483647 w 22"/>
              <a:gd name="T59" fmla="*/ 2147483647 h 84"/>
              <a:gd name="T60" fmla="*/ 2147483647 w 22"/>
              <a:gd name="T61" fmla="*/ 2147483647 h 84"/>
              <a:gd name="T62" fmla="*/ 2147483647 w 22"/>
              <a:gd name="T63" fmla="*/ 2147483647 h 84"/>
              <a:gd name="T64" fmla="*/ 2147483647 w 22"/>
              <a:gd name="T65" fmla="*/ 2147483647 h 84"/>
              <a:gd name="T66" fmla="*/ 2147483647 w 22"/>
              <a:gd name="T67" fmla="*/ 2147483647 h 84"/>
              <a:gd name="T68" fmla="*/ 2147483647 w 22"/>
              <a:gd name="T69" fmla="*/ 2147483647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1"/>
                </a:moveTo>
                <a:lnTo>
                  <a:pt x="22" y="1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5" y="0"/>
                </a:lnTo>
                <a:lnTo>
                  <a:pt x="3" y="1"/>
                </a:lnTo>
                <a:lnTo>
                  <a:pt x="2" y="2"/>
                </a:lnTo>
                <a:lnTo>
                  <a:pt x="0" y="3"/>
                </a:lnTo>
                <a:lnTo>
                  <a:pt x="0" y="84"/>
                </a:lnTo>
                <a:lnTo>
                  <a:pt x="1" y="84"/>
                </a:lnTo>
                <a:lnTo>
                  <a:pt x="2" y="84"/>
                </a:lnTo>
                <a:lnTo>
                  <a:pt x="3" y="84"/>
                </a:lnTo>
                <a:lnTo>
                  <a:pt x="4" y="83"/>
                </a:lnTo>
                <a:lnTo>
                  <a:pt x="5" y="83"/>
                </a:lnTo>
                <a:lnTo>
                  <a:pt x="7" y="83"/>
                </a:lnTo>
                <a:lnTo>
                  <a:pt x="9" y="81"/>
                </a:lnTo>
                <a:lnTo>
                  <a:pt x="10" y="81"/>
                </a:lnTo>
                <a:lnTo>
                  <a:pt x="12" y="80"/>
                </a:lnTo>
                <a:lnTo>
                  <a:pt x="14" y="80"/>
                </a:lnTo>
                <a:lnTo>
                  <a:pt x="16" y="79"/>
                </a:lnTo>
                <a:lnTo>
                  <a:pt x="18" y="78"/>
                </a:lnTo>
                <a:lnTo>
                  <a:pt x="19" y="77"/>
                </a:lnTo>
                <a:lnTo>
                  <a:pt x="22" y="76"/>
                </a:lnTo>
                <a:lnTo>
                  <a:pt x="22" y="1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68" name="Freeform 92"/>
          <p:cNvSpPr>
            <a:spLocks/>
          </p:cNvSpPr>
          <p:nvPr/>
        </p:nvSpPr>
        <p:spPr bwMode="auto">
          <a:xfrm>
            <a:off x="1371600" y="3646488"/>
            <a:ext cx="26988" cy="103187"/>
          </a:xfrm>
          <a:custGeom>
            <a:avLst/>
            <a:gdLst>
              <a:gd name="T0" fmla="*/ 2147483647 w 17"/>
              <a:gd name="T1" fmla="*/ 2147483647 h 65"/>
              <a:gd name="T2" fmla="*/ 2147483647 w 17"/>
              <a:gd name="T3" fmla="*/ 2147483647 h 65"/>
              <a:gd name="T4" fmla="*/ 2147483647 w 17"/>
              <a:gd name="T5" fmla="*/ 2147483647 h 65"/>
              <a:gd name="T6" fmla="*/ 2147483647 w 17"/>
              <a:gd name="T7" fmla="*/ 2147483647 h 65"/>
              <a:gd name="T8" fmla="*/ 2147483647 w 17"/>
              <a:gd name="T9" fmla="*/ 2147483647 h 65"/>
              <a:gd name="T10" fmla="*/ 2147483647 w 17"/>
              <a:gd name="T11" fmla="*/ 0 h 65"/>
              <a:gd name="T12" fmla="*/ 2147483647 w 17"/>
              <a:gd name="T13" fmla="*/ 2147483647 h 65"/>
              <a:gd name="T14" fmla="*/ 2147483647 w 17"/>
              <a:gd name="T15" fmla="*/ 2147483647 h 65"/>
              <a:gd name="T16" fmla="*/ 0 w 17"/>
              <a:gd name="T17" fmla="*/ 2147483647 h 65"/>
              <a:gd name="T18" fmla="*/ 0 w 17"/>
              <a:gd name="T19" fmla="*/ 2147483647 h 65"/>
              <a:gd name="T20" fmla="*/ 0 w 17"/>
              <a:gd name="T21" fmla="*/ 2147483647 h 65"/>
              <a:gd name="T22" fmla="*/ 2147483647 w 17"/>
              <a:gd name="T23" fmla="*/ 2147483647 h 65"/>
              <a:gd name="T24" fmla="*/ 2147483647 w 17"/>
              <a:gd name="T25" fmla="*/ 2147483647 h 65"/>
              <a:gd name="T26" fmla="*/ 2147483647 w 17"/>
              <a:gd name="T27" fmla="*/ 2147483647 h 65"/>
              <a:gd name="T28" fmla="*/ 2147483647 w 17"/>
              <a:gd name="T29" fmla="*/ 2147483647 h 65"/>
              <a:gd name="T30" fmla="*/ 2147483647 w 17"/>
              <a:gd name="T31" fmla="*/ 2147483647 h 65"/>
              <a:gd name="T32" fmla="*/ 2147483647 w 17"/>
              <a:gd name="T33" fmla="*/ 2147483647 h 65"/>
              <a:gd name="T34" fmla="*/ 2147483647 w 17"/>
              <a:gd name="T35" fmla="*/ 2147483647 h 65"/>
              <a:gd name="T36" fmla="*/ 2147483647 w 17"/>
              <a:gd name="T37" fmla="*/ 2147483647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65"/>
              <a:gd name="T59" fmla="*/ 17 w 17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65">
                <a:moveTo>
                  <a:pt x="17" y="2"/>
                </a:moveTo>
                <a:lnTo>
                  <a:pt x="17" y="2"/>
                </a:lnTo>
                <a:lnTo>
                  <a:pt x="16" y="1"/>
                </a:lnTo>
                <a:lnTo>
                  <a:pt x="14" y="1"/>
                </a:lnTo>
                <a:lnTo>
                  <a:pt x="11" y="1"/>
                </a:lnTo>
                <a:lnTo>
                  <a:pt x="9" y="0"/>
                </a:lnTo>
                <a:lnTo>
                  <a:pt x="6" y="1"/>
                </a:lnTo>
                <a:lnTo>
                  <a:pt x="2" y="2"/>
                </a:lnTo>
                <a:lnTo>
                  <a:pt x="0" y="3"/>
                </a:lnTo>
                <a:lnTo>
                  <a:pt x="0" y="65"/>
                </a:lnTo>
                <a:lnTo>
                  <a:pt x="1" y="65"/>
                </a:lnTo>
                <a:lnTo>
                  <a:pt x="3" y="65"/>
                </a:lnTo>
                <a:lnTo>
                  <a:pt x="6" y="64"/>
                </a:lnTo>
                <a:lnTo>
                  <a:pt x="8" y="64"/>
                </a:lnTo>
                <a:lnTo>
                  <a:pt x="11" y="63"/>
                </a:lnTo>
                <a:lnTo>
                  <a:pt x="14" y="60"/>
                </a:lnTo>
                <a:lnTo>
                  <a:pt x="17" y="58"/>
                </a:lnTo>
                <a:lnTo>
                  <a:pt x="17" y="2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69" name="Freeform 93"/>
          <p:cNvSpPr>
            <a:spLocks/>
          </p:cNvSpPr>
          <p:nvPr/>
        </p:nvSpPr>
        <p:spPr bwMode="auto">
          <a:xfrm>
            <a:off x="1371600" y="3648075"/>
            <a:ext cx="22225" cy="74613"/>
          </a:xfrm>
          <a:custGeom>
            <a:avLst/>
            <a:gdLst>
              <a:gd name="T0" fmla="*/ 2147483647 w 14"/>
              <a:gd name="T1" fmla="*/ 2147483647 h 47"/>
              <a:gd name="T2" fmla="*/ 2147483647 w 14"/>
              <a:gd name="T3" fmla="*/ 2147483647 h 47"/>
              <a:gd name="T4" fmla="*/ 2147483647 w 14"/>
              <a:gd name="T5" fmla="*/ 2147483647 h 47"/>
              <a:gd name="T6" fmla="*/ 2147483647 w 14"/>
              <a:gd name="T7" fmla="*/ 2147483647 h 47"/>
              <a:gd name="T8" fmla="*/ 2147483647 w 14"/>
              <a:gd name="T9" fmla="*/ 0 h 47"/>
              <a:gd name="T10" fmla="*/ 2147483647 w 14"/>
              <a:gd name="T11" fmla="*/ 0 h 47"/>
              <a:gd name="T12" fmla="*/ 2147483647 w 14"/>
              <a:gd name="T13" fmla="*/ 2147483647 h 47"/>
              <a:gd name="T14" fmla="*/ 2147483647 w 14"/>
              <a:gd name="T15" fmla="*/ 2147483647 h 47"/>
              <a:gd name="T16" fmla="*/ 0 w 14"/>
              <a:gd name="T17" fmla="*/ 2147483647 h 47"/>
              <a:gd name="T18" fmla="*/ 0 w 14"/>
              <a:gd name="T19" fmla="*/ 2147483647 h 47"/>
              <a:gd name="T20" fmla="*/ 2147483647 w 14"/>
              <a:gd name="T21" fmla="*/ 2147483647 h 47"/>
              <a:gd name="T22" fmla="*/ 2147483647 w 14"/>
              <a:gd name="T23" fmla="*/ 2147483647 h 47"/>
              <a:gd name="T24" fmla="*/ 2147483647 w 14"/>
              <a:gd name="T25" fmla="*/ 2147483647 h 47"/>
              <a:gd name="T26" fmla="*/ 2147483647 w 14"/>
              <a:gd name="T27" fmla="*/ 2147483647 h 47"/>
              <a:gd name="T28" fmla="*/ 2147483647 w 14"/>
              <a:gd name="T29" fmla="*/ 2147483647 h 47"/>
              <a:gd name="T30" fmla="*/ 2147483647 w 14"/>
              <a:gd name="T31" fmla="*/ 2147483647 h 47"/>
              <a:gd name="T32" fmla="*/ 2147483647 w 14"/>
              <a:gd name="T33" fmla="*/ 2147483647 h 47"/>
              <a:gd name="T34" fmla="*/ 2147483647 w 14"/>
              <a:gd name="T35" fmla="*/ 2147483647 h 47"/>
              <a:gd name="T36" fmla="*/ 2147483647 w 14"/>
              <a:gd name="T37" fmla="*/ 2147483647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7"/>
              <a:gd name="T59" fmla="*/ 14 w 14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7">
                <a:moveTo>
                  <a:pt x="14" y="1"/>
                </a:moveTo>
                <a:lnTo>
                  <a:pt x="14" y="1"/>
                </a:lnTo>
                <a:lnTo>
                  <a:pt x="13" y="1"/>
                </a:lnTo>
                <a:lnTo>
                  <a:pt x="11" y="1"/>
                </a:lnTo>
                <a:lnTo>
                  <a:pt x="9" y="0"/>
                </a:lnTo>
                <a:lnTo>
                  <a:pt x="8" y="0"/>
                </a:lnTo>
                <a:lnTo>
                  <a:pt x="6" y="1"/>
                </a:lnTo>
                <a:lnTo>
                  <a:pt x="2" y="1"/>
                </a:lnTo>
                <a:lnTo>
                  <a:pt x="0" y="3"/>
                </a:lnTo>
                <a:lnTo>
                  <a:pt x="0" y="47"/>
                </a:lnTo>
                <a:lnTo>
                  <a:pt x="1" y="47"/>
                </a:lnTo>
                <a:lnTo>
                  <a:pt x="1" y="45"/>
                </a:lnTo>
                <a:lnTo>
                  <a:pt x="3" y="45"/>
                </a:lnTo>
                <a:lnTo>
                  <a:pt x="4" y="45"/>
                </a:lnTo>
                <a:lnTo>
                  <a:pt x="7" y="44"/>
                </a:lnTo>
                <a:lnTo>
                  <a:pt x="9" y="44"/>
                </a:lnTo>
                <a:lnTo>
                  <a:pt x="11" y="43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70" name="Freeform 94"/>
          <p:cNvSpPr>
            <a:spLocks/>
          </p:cNvSpPr>
          <p:nvPr/>
        </p:nvSpPr>
        <p:spPr bwMode="auto">
          <a:xfrm>
            <a:off x="1373188" y="3649663"/>
            <a:ext cx="14287" cy="42862"/>
          </a:xfrm>
          <a:custGeom>
            <a:avLst/>
            <a:gdLst>
              <a:gd name="T0" fmla="*/ 2147483647 w 9"/>
              <a:gd name="T1" fmla="*/ 2147483647 h 27"/>
              <a:gd name="T2" fmla="*/ 2147483647 w 9"/>
              <a:gd name="T3" fmla="*/ 2147483647 h 27"/>
              <a:gd name="T4" fmla="*/ 2147483647 w 9"/>
              <a:gd name="T5" fmla="*/ 2147483647 h 27"/>
              <a:gd name="T6" fmla="*/ 2147483647 w 9"/>
              <a:gd name="T7" fmla="*/ 2147483647 h 27"/>
              <a:gd name="T8" fmla="*/ 2147483647 w 9"/>
              <a:gd name="T9" fmla="*/ 0 h 27"/>
              <a:gd name="T10" fmla="*/ 2147483647 w 9"/>
              <a:gd name="T11" fmla="*/ 0 h 27"/>
              <a:gd name="T12" fmla="*/ 2147483647 w 9"/>
              <a:gd name="T13" fmla="*/ 0 h 27"/>
              <a:gd name="T14" fmla="*/ 2147483647 w 9"/>
              <a:gd name="T15" fmla="*/ 2147483647 h 27"/>
              <a:gd name="T16" fmla="*/ 0 w 9"/>
              <a:gd name="T17" fmla="*/ 2147483647 h 27"/>
              <a:gd name="T18" fmla="*/ 0 w 9"/>
              <a:gd name="T19" fmla="*/ 2147483647 h 27"/>
              <a:gd name="T20" fmla="*/ 0 w 9"/>
              <a:gd name="T21" fmla="*/ 2147483647 h 27"/>
              <a:gd name="T22" fmla="*/ 2147483647 w 9"/>
              <a:gd name="T23" fmla="*/ 2147483647 h 27"/>
              <a:gd name="T24" fmla="*/ 2147483647 w 9"/>
              <a:gd name="T25" fmla="*/ 2147483647 h 27"/>
              <a:gd name="T26" fmla="*/ 2147483647 w 9"/>
              <a:gd name="T27" fmla="*/ 2147483647 h 27"/>
              <a:gd name="T28" fmla="*/ 2147483647 w 9"/>
              <a:gd name="T29" fmla="*/ 2147483647 h 27"/>
              <a:gd name="T30" fmla="*/ 2147483647 w 9"/>
              <a:gd name="T31" fmla="*/ 2147483647 h 27"/>
              <a:gd name="T32" fmla="*/ 2147483647 w 9"/>
              <a:gd name="T33" fmla="*/ 2147483647 h 27"/>
              <a:gd name="T34" fmla="*/ 2147483647 w 9"/>
              <a:gd name="T35" fmla="*/ 2147483647 h 27"/>
              <a:gd name="T36" fmla="*/ 2147483647 w 9"/>
              <a:gd name="T37" fmla="*/ 2147483647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6" y="26"/>
                </a:lnTo>
                <a:lnTo>
                  <a:pt x="8" y="25"/>
                </a:lnTo>
                <a:lnTo>
                  <a:pt x="9" y="23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71" name="Freeform 95"/>
          <p:cNvSpPr>
            <a:spLocks/>
          </p:cNvSpPr>
          <p:nvPr/>
        </p:nvSpPr>
        <p:spPr bwMode="auto">
          <a:xfrm>
            <a:off x="1549400" y="3771900"/>
            <a:ext cx="22225" cy="20638"/>
          </a:xfrm>
          <a:custGeom>
            <a:avLst/>
            <a:gdLst>
              <a:gd name="T0" fmla="*/ 2147483647 w 14"/>
              <a:gd name="T1" fmla="*/ 2147483647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2147483647 w 14"/>
              <a:gd name="T11" fmla="*/ 2147483647 h 13"/>
              <a:gd name="T12" fmla="*/ 2147483647 w 14"/>
              <a:gd name="T13" fmla="*/ 2147483647 h 13"/>
              <a:gd name="T14" fmla="*/ 2147483647 w 14"/>
              <a:gd name="T15" fmla="*/ 2147483647 h 13"/>
              <a:gd name="T16" fmla="*/ 2147483647 w 14"/>
              <a:gd name="T17" fmla="*/ 2147483647 h 13"/>
              <a:gd name="T18" fmla="*/ 2147483647 w 14"/>
              <a:gd name="T19" fmla="*/ 2147483647 h 13"/>
              <a:gd name="T20" fmla="*/ 2147483647 w 14"/>
              <a:gd name="T21" fmla="*/ 2147483647 h 13"/>
              <a:gd name="T22" fmla="*/ 2147483647 w 14"/>
              <a:gd name="T23" fmla="*/ 2147483647 h 13"/>
              <a:gd name="T24" fmla="*/ 2147483647 w 14"/>
              <a:gd name="T25" fmla="*/ 2147483647 h 13"/>
              <a:gd name="T26" fmla="*/ 2147483647 w 14"/>
              <a:gd name="T27" fmla="*/ 0 h 13"/>
              <a:gd name="T28" fmla="*/ 2147483647 w 14"/>
              <a:gd name="T29" fmla="*/ 0 h 13"/>
              <a:gd name="T30" fmla="*/ 2147483647 w 14"/>
              <a:gd name="T31" fmla="*/ 0 h 13"/>
              <a:gd name="T32" fmla="*/ 2147483647 w 14"/>
              <a:gd name="T33" fmla="*/ 0 h 13"/>
              <a:gd name="T34" fmla="*/ 2147483647 w 14"/>
              <a:gd name="T35" fmla="*/ 0 h 13"/>
              <a:gd name="T36" fmla="*/ 2147483647 w 14"/>
              <a:gd name="T37" fmla="*/ 0 h 13"/>
              <a:gd name="T38" fmla="*/ 2147483647 w 14"/>
              <a:gd name="T39" fmla="*/ 0 h 13"/>
              <a:gd name="T40" fmla="*/ 2147483647 w 14"/>
              <a:gd name="T41" fmla="*/ 2147483647 h 13"/>
              <a:gd name="T42" fmla="*/ 2147483647 w 14"/>
              <a:gd name="T43" fmla="*/ 2147483647 h 13"/>
              <a:gd name="T44" fmla="*/ 2147483647 w 14"/>
              <a:gd name="T45" fmla="*/ 2147483647 h 13"/>
              <a:gd name="T46" fmla="*/ 0 w 14"/>
              <a:gd name="T47" fmla="*/ 2147483647 h 13"/>
              <a:gd name="T48" fmla="*/ 0 w 14"/>
              <a:gd name="T49" fmla="*/ 2147483647 h 13"/>
              <a:gd name="T50" fmla="*/ 0 w 14"/>
              <a:gd name="T51" fmla="*/ 2147483647 h 13"/>
              <a:gd name="T52" fmla="*/ 2147483647 w 14"/>
              <a:gd name="T53" fmla="*/ 2147483647 h 13"/>
              <a:gd name="T54" fmla="*/ 2147483647 w 14"/>
              <a:gd name="T55" fmla="*/ 2147483647 h 13"/>
              <a:gd name="T56" fmla="*/ 2147483647 w 14"/>
              <a:gd name="T57" fmla="*/ 2147483647 h 13"/>
              <a:gd name="T58" fmla="*/ 2147483647 w 14"/>
              <a:gd name="T59" fmla="*/ 2147483647 h 13"/>
              <a:gd name="T60" fmla="*/ 2147483647 w 14"/>
              <a:gd name="T61" fmla="*/ 2147483647 h 13"/>
              <a:gd name="T62" fmla="*/ 2147483647 w 14"/>
              <a:gd name="T63" fmla="*/ 2147483647 h 13"/>
              <a:gd name="T64" fmla="*/ 2147483647 w 14"/>
              <a:gd name="T65" fmla="*/ 2147483647 h 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3"/>
              <a:gd name="T101" fmla="*/ 14 w 14"/>
              <a:gd name="T102" fmla="*/ 13 h 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3">
                <a:moveTo>
                  <a:pt x="7" y="13"/>
                </a:moveTo>
                <a:lnTo>
                  <a:pt x="8" y="13"/>
                </a:lnTo>
                <a:lnTo>
                  <a:pt x="9" y="13"/>
                </a:lnTo>
                <a:lnTo>
                  <a:pt x="10" y="12"/>
                </a:lnTo>
                <a:lnTo>
                  <a:pt x="11" y="11"/>
                </a:lnTo>
                <a:lnTo>
                  <a:pt x="13" y="11"/>
                </a:lnTo>
                <a:lnTo>
                  <a:pt x="13" y="9"/>
                </a:lnTo>
                <a:lnTo>
                  <a:pt x="14" y="7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2"/>
                </a:lnTo>
                <a:lnTo>
                  <a:pt x="11" y="1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9"/>
                </a:lnTo>
                <a:lnTo>
                  <a:pt x="1" y="11"/>
                </a:lnTo>
                <a:lnTo>
                  <a:pt x="2" y="11"/>
                </a:lnTo>
                <a:lnTo>
                  <a:pt x="3" y="12"/>
                </a:lnTo>
                <a:lnTo>
                  <a:pt x="4" y="13"/>
                </a:lnTo>
                <a:lnTo>
                  <a:pt x="6" y="13"/>
                </a:lnTo>
                <a:lnTo>
                  <a:pt x="7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72" name="Freeform 96"/>
          <p:cNvSpPr>
            <a:spLocks/>
          </p:cNvSpPr>
          <p:nvPr/>
        </p:nvSpPr>
        <p:spPr bwMode="auto">
          <a:xfrm>
            <a:off x="1484313" y="3771900"/>
            <a:ext cx="11112" cy="11113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2147483647 w 7"/>
              <a:gd name="T11" fmla="*/ 2147483647 h 7"/>
              <a:gd name="T12" fmla="*/ 2147483647 w 7"/>
              <a:gd name="T13" fmla="*/ 2147483647 h 7"/>
              <a:gd name="T14" fmla="*/ 2147483647 w 7"/>
              <a:gd name="T15" fmla="*/ 0 h 7"/>
              <a:gd name="T16" fmla="*/ 2147483647 w 7"/>
              <a:gd name="T17" fmla="*/ 0 h 7"/>
              <a:gd name="T18" fmla="*/ 2147483647 w 7"/>
              <a:gd name="T19" fmla="*/ 0 h 7"/>
              <a:gd name="T20" fmla="*/ 2147483647 w 7"/>
              <a:gd name="T21" fmla="*/ 2147483647 h 7"/>
              <a:gd name="T22" fmla="*/ 0 w 7"/>
              <a:gd name="T23" fmla="*/ 2147483647 h 7"/>
              <a:gd name="T24" fmla="*/ 0 w 7"/>
              <a:gd name="T25" fmla="*/ 2147483647 h 7"/>
              <a:gd name="T26" fmla="*/ 0 w 7"/>
              <a:gd name="T27" fmla="*/ 2147483647 h 7"/>
              <a:gd name="T28" fmla="*/ 2147483647 w 7"/>
              <a:gd name="T29" fmla="*/ 2147483647 h 7"/>
              <a:gd name="T30" fmla="*/ 2147483647 w 7"/>
              <a:gd name="T31" fmla="*/ 2147483647 h 7"/>
              <a:gd name="T32" fmla="*/ 2147483647 w 7"/>
              <a:gd name="T33" fmla="*/ 2147483647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6" y="1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1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6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73" name="Freeform 97"/>
          <p:cNvSpPr>
            <a:spLocks/>
          </p:cNvSpPr>
          <p:nvPr/>
        </p:nvSpPr>
        <p:spPr bwMode="auto">
          <a:xfrm>
            <a:off x="1503363" y="3771900"/>
            <a:ext cx="7937" cy="11113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2147483647 w 5"/>
              <a:gd name="T13" fmla="*/ 2147483647 h 7"/>
              <a:gd name="T14" fmla="*/ 2147483647 w 5"/>
              <a:gd name="T15" fmla="*/ 0 h 7"/>
              <a:gd name="T16" fmla="*/ 2147483647 w 5"/>
              <a:gd name="T17" fmla="*/ 0 h 7"/>
              <a:gd name="T18" fmla="*/ 2147483647 w 5"/>
              <a:gd name="T19" fmla="*/ 0 h 7"/>
              <a:gd name="T20" fmla="*/ 2147483647 w 5"/>
              <a:gd name="T21" fmla="*/ 2147483647 h 7"/>
              <a:gd name="T22" fmla="*/ 0 w 5"/>
              <a:gd name="T23" fmla="*/ 2147483647 h 7"/>
              <a:gd name="T24" fmla="*/ 0 w 5"/>
              <a:gd name="T25" fmla="*/ 2147483647 h 7"/>
              <a:gd name="T26" fmla="*/ 0 w 5"/>
              <a:gd name="T27" fmla="*/ 2147483647 h 7"/>
              <a:gd name="T28" fmla="*/ 2147483647 w 5"/>
              <a:gd name="T29" fmla="*/ 2147483647 h 7"/>
              <a:gd name="T30" fmla="*/ 2147483647 w 5"/>
              <a:gd name="T31" fmla="*/ 2147483647 h 7"/>
              <a:gd name="T32" fmla="*/ 2147483647 w 5"/>
              <a:gd name="T33" fmla="*/ 2147483647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"/>
              <a:gd name="T52" fmla="*/ 0 h 7"/>
              <a:gd name="T53" fmla="*/ 5 w 5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" h="7">
                <a:moveTo>
                  <a:pt x="3" y="7"/>
                </a:moveTo>
                <a:lnTo>
                  <a:pt x="4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74" name="Freeform 98"/>
          <p:cNvSpPr>
            <a:spLocks/>
          </p:cNvSpPr>
          <p:nvPr/>
        </p:nvSpPr>
        <p:spPr bwMode="auto">
          <a:xfrm>
            <a:off x="1430338" y="3625850"/>
            <a:ext cx="30162" cy="146050"/>
          </a:xfrm>
          <a:custGeom>
            <a:avLst/>
            <a:gdLst>
              <a:gd name="T0" fmla="*/ 2147483647 w 19"/>
              <a:gd name="T1" fmla="*/ 2147483647 h 92"/>
              <a:gd name="T2" fmla="*/ 2147483647 w 19"/>
              <a:gd name="T3" fmla="*/ 2147483647 h 92"/>
              <a:gd name="T4" fmla="*/ 2147483647 w 19"/>
              <a:gd name="T5" fmla="*/ 2147483647 h 92"/>
              <a:gd name="T6" fmla="*/ 2147483647 w 19"/>
              <a:gd name="T7" fmla="*/ 2147483647 h 92"/>
              <a:gd name="T8" fmla="*/ 2147483647 w 19"/>
              <a:gd name="T9" fmla="*/ 2147483647 h 92"/>
              <a:gd name="T10" fmla="*/ 0 w 19"/>
              <a:gd name="T11" fmla="*/ 2147483647 h 92"/>
              <a:gd name="T12" fmla="*/ 0 w 19"/>
              <a:gd name="T13" fmla="*/ 2147483647 h 92"/>
              <a:gd name="T14" fmla="*/ 2147483647 w 19"/>
              <a:gd name="T15" fmla="*/ 2147483647 h 92"/>
              <a:gd name="T16" fmla="*/ 2147483647 w 19"/>
              <a:gd name="T17" fmla="*/ 2147483647 h 92"/>
              <a:gd name="T18" fmla="*/ 2147483647 w 19"/>
              <a:gd name="T19" fmla="*/ 2147483647 h 92"/>
              <a:gd name="T20" fmla="*/ 2147483647 w 19"/>
              <a:gd name="T21" fmla="*/ 2147483647 h 92"/>
              <a:gd name="T22" fmla="*/ 2147483647 w 19"/>
              <a:gd name="T23" fmla="*/ 2147483647 h 92"/>
              <a:gd name="T24" fmla="*/ 2147483647 w 19"/>
              <a:gd name="T25" fmla="*/ 2147483647 h 92"/>
              <a:gd name="T26" fmla="*/ 2147483647 w 19"/>
              <a:gd name="T27" fmla="*/ 2147483647 h 92"/>
              <a:gd name="T28" fmla="*/ 2147483647 w 19"/>
              <a:gd name="T29" fmla="*/ 2147483647 h 92"/>
              <a:gd name="T30" fmla="*/ 2147483647 w 19"/>
              <a:gd name="T31" fmla="*/ 2147483647 h 92"/>
              <a:gd name="T32" fmla="*/ 2147483647 w 19"/>
              <a:gd name="T33" fmla="*/ 2147483647 h 92"/>
              <a:gd name="T34" fmla="*/ 2147483647 w 19"/>
              <a:gd name="T35" fmla="*/ 2147483647 h 92"/>
              <a:gd name="T36" fmla="*/ 2147483647 w 19"/>
              <a:gd name="T37" fmla="*/ 0 h 92"/>
              <a:gd name="T38" fmla="*/ 2147483647 w 19"/>
              <a:gd name="T39" fmla="*/ 0 h 92"/>
              <a:gd name="T40" fmla="*/ 2147483647 w 19"/>
              <a:gd name="T41" fmla="*/ 0 h 92"/>
              <a:gd name="T42" fmla="*/ 2147483647 w 19"/>
              <a:gd name="T43" fmla="*/ 0 h 92"/>
              <a:gd name="T44" fmla="*/ 2147483647 w 19"/>
              <a:gd name="T45" fmla="*/ 0 h 92"/>
              <a:gd name="T46" fmla="*/ 2147483647 w 19"/>
              <a:gd name="T47" fmla="*/ 0 h 92"/>
              <a:gd name="T48" fmla="*/ 2147483647 w 19"/>
              <a:gd name="T49" fmla="*/ 0 h 92"/>
              <a:gd name="T50" fmla="*/ 2147483647 w 19"/>
              <a:gd name="T51" fmla="*/ 2147483647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"/>
              <a:gd name="T79" fmla="*/ 0 h 92"/>
              <a:gd name="T80" fmla="*/ 19 w 19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" h="92">
                <a:moveTo>
                  <a:pt x="6" y="1"/>
                </a:moveTo>
                <a:lnTo>
                  <a:pt x="6" y="3"/>
                </a:lnTo>
                <a:lnTo>
                  <a:pt x="4" y="8"/>
                </a:lnTo>
                <a:lnTo>
                  <a:pt x="2" y="16"/>
                </a:lnTo>
                <a:lnTo>
                  <a:pt x="1" y="28"/>
                </a:lnTo>
                <a:lnTo>
                  <a:pt x="0" y="41"/>
                </a:lnTo>
                <a:lnTo>
                  <a:pt x="0" y="56"/>
                </a:lnTo>
                <a:lnTo>
                  <a:pt x="1" y="73"/>
                </a:lnTo>
                <a:lnTo>
                  <a:pt x="5" y="92"/>
                </a:lnTo>
                <a:lnTo>
                  <a:pt x="19" y="91"/>
                </a:lnTo>
                <a:lnTo>
                  <a:pt x="18" y="89"/>
                </a:lnTo>
                <a:lnTo>
                  <a:pt x="16" y="80"/>
                </a:lnTo>
                <a:lnTo>
                  <a:pt x="15" y="70"/>
                </a:lnTo>
                <a:lnTo>
                  <a:pt x="14" y="56"/>
                </a:lnTo>
                <a:lnTo>
                  <a:pt x="13" y="42"/>
                </a:lnTo>
                <a:lnTo>
                  <a:pt x="13" y="27"/>
                </a:lnTo>
                <a:lnTo>
                  <a:pt x="15" y="13"/>
                </a:lnTo>
                <a:lnTo>
                  <a:pt x="19" y="1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1" y="0"/>
                </a:lnTo>
                <a:lnTo>
                  <a:pt x="6" y="1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75" name="Freeform 99"/>
          <p:cNvSpPr>
            <a:spLocks/>
          </p:cNvSpPr>
          <p:nvPr/>
        </p:nvSpPr>
        <p:spPr bwMode="auto">
          <a:xfrm>
            <a:off x="1585913" y="3606800"/>
            <a:ext cx="42862" cy="163513"/>
          </a:xfrm>
          <a:custGeom>
            <a:avLst/>
            <a:gdLst>
              <a:gd name="T0" fmla="*/ 2147483647 w 27"/>
              <a:gd name="T1" fmla="*/ 0 h 103"/>
              <a:gd name="T2" fmla="*/ 2147483647 w 27"/>
              <a:gd name="T3" fmla="*/ 2147483647 h 103"/>
              <a:gd name="T4" fmla="*/ 2147483647 w 27"/>
              <a:gd name="T5" fmla="*/ 2147483647 h 103"/>
              <a:gd name="T6" fmla="*/ 2147483647 w 27"/>
              <a:gd name="T7" fmla="*/ 2147483647 h 103"/>
              <a:gd name="T8" fmla="*/ 2147483647 w 27"/>
              <a:gd name="T9" fmla="*/ 2147483647 h 103"/>
              <a:gd name="T10" fmla="*/ 2147483647 w 27"/>
              <a:gd name="T11" fmla="*/ 2147483647 h 103"/>
              <a:gd name="T12" fmla="*/ 2147483647 w 27"/>
              <a:gd name="T13" fmla="*/ 2147483647 h 103"/>
              <a:gd name="T14" fmla="*/ 2147483647 w 27"/>
              <a:gd name="T15" fmla="*/ 2147483647 h 103"/>
              <a:gd name="T16" fmla="*/ 2147483647 w 27"/>
              <a:gd name="T17" fmla="*/ 2147483647 h 103"/>
              <a:gd name="T18" fmla="*/ 2147483647 w 27"/>
              <a:gd name="T19" fmla="*/ 2147483647 h 103"/>
              <a:gd name="T20" fmla="*/ 2147483647 w 27"/>
              <a:gd name="T21" fmla="*/ 2147483647 h 103"/>
              <a:gd name="T22" fmla="*/ 2147483647 w 27"/>
              <a:gd name="T23" fmla="*/ 2147483647 h 103"/>
              <a:gd name="T24" fmla="*/ 2147483647 w 27"/>
              <a:gd name="T25" fmla="*/ 2147483647 h 103"/>
              <a:gd name="T26" fmla="*/ 2147483647 w 27"/>
              <a:gd name="T27" fmla="*/ 2147483647 h 103"/>
              <a:gd name="T28" fmla="*/ 0 w 27"/>
              <a:gd name="T29" fmla="*/ 2147483647 h 103"/>
              <a:gd name="T30" fmla="*/ 2147483647 w 27"/>
              <a:gd name="T31" fmla="*/ 2147483647 h 103"/>
              <a:gd name="T32" fmla="*/ 2147483647 w 27"/>
              <a:gd name="T33" fmla="*/ 2147483647 h 103"/>
              <a:gd name="T34" fmla="*/ 2147483647 w 27"/>
              <a:gd name="T35" fmla="*/ 0 h 103"/>
              <a:gd name="T36" fmla="*/ 2147483647 w 27"/>
              <a:gd name="T37" fmla="*/ 0 h 1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3"/>
              <a:gd name="T59" fmla="*/ 27 w 27"/>
              <a:gd name="T60" fmla="*/ 103 h 10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3">
                <a:moveTo>
                  <a:pt x="27" y="0"/>
                </a:moveTo>
                <a:lnTo>
                  <a:pt x="26" y="1"/>
                </a:lnTo>
                <a:lnTo>
                  <a:pt x="25" y="4"/>
                </a:lnTo>
                <a:lnTo>
                  <a:pt x="22" y="9"/>
                </a:lnTo>
                <a:lnTo>
                  <a:pt x="20" y="18"/>
                </a:lnTo>
                <a:lnTo>
                  <a:pt x="18" y="32"/>
                </a:lnTo>
                <a:lnTo>
                  <a:pt x="16" y="49"/>
                </a:lnTo>
                <a:lnTo>
                  <a:pt x="18" y="73"/>
                </a:lnTo>
                <a:lnTo>
                  <a:pt x="20" y="103"/>
                </a:lnTo>
                <a:lnTo>
                  <a:pt x="5" y="103"/>
                </a:lnTo>
                <a:lnTo>
                  <a:pt x="5" y="101"/>
                </a:lnTo>
                <a:lnTo>
                  <a:pt x="4" y="91"/>
                </a:lnTo>
                <a:lnTo>
                  <a:pt x="2" y="80"/>
                </a:lnTo>
                <a:lnTo>
                  <a:pt x="1" y="64"/>
                </a:lnTo>
                <a:lnTo>
                  <a:pt x="0" y="47"/>
                </a:lnTo>
                <a:lnTo>
                  <a:pt x="1" y="31"/>
                </a:lnTo>
                <a:lnTo>
                  <a:pt x="4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76" name="Freeform 100"/>
          <p:cNvSpPr>
            <a:spLocks/>
          </p:cNvSpPr>
          <p:nvPr/>
        </p:nvSpPr>
        <p:spPr bwMode="auto">
          <a:xfrm>
            <a:off x="1430338" y="3633788"/>
            <a:ext cx="28575" cy="127000"/>
          </a:xfrm>
          <a:custGeom>
            <a:avLst/>
            <a:gdLst>
              <a:gd name="T0" fmla="*/ 2147483647 w 18"/>
              <a:gd name="T1" fmla="*/ 2147483647 h 80"/>
              <a:gd name="T2" fmla="*/ 2147483647 w 18"/>
              <a:gd name="T3" fmla="*/ 2147483647 h 80"/>
              <a:gd name="T4" fmla="*/ 2147483647 w 18"/>
              <a:gd name="T5" fmla="*/ 2147483647 h 80"/>
              <a:gd name="T6" fmla="*/ 2147483647 w 18"/>
              <a:gd name="T7" fmla="*/ 2147483647 h 80"/>
              <a:gd name="T8" fmla="*/ 2147483647 w 18"/>
              <a:gd name="T9" fmla="*/ 2147483647 h 80"/>
              <a:gd name="T10" fmla="*/ 0 w 18"/>
              <a:gd name="T11" fmla="*/ 2147483647 h 80"/>
              <a:gd name="T12" fmla="*/ 2147483647 w 18"/>
              <a:gd name="T13" fmla="*/ 2147483647 h 80"/>
              <a:gd name="T14" fmla="*/ 2147483647 w 18"/>
              <a:gd name="T15" fmla="*/ 2147483647 h 80"/>
              <a:gd name="T16" fmla="*/ 2147483647 w 18"/>
              <a:gd name="T17" fmla="*/ 2147483647 h 80"/>
              <a:gd name="T18" fmla="*/ 2147483647 w 18"/>
              <a:gd name="T19" fmla="*/ 2147483647 h 80"/>
              <a:gd name="T20" fmla="*/ 2147483647 w 18"/>
              <a:gd name="T21" fmla="*/ 2147483647 h 80"/>
              <a:gd name="T22" fmla="*/ 2147483647 w 18"/>
              <a:gd name="T23" fmla="*/ 2147483647 h 80"/>
              <a:gd name="T24" fmla="*/ 2147483647 w 18"/>
              <a:gd name="T25" fmla="*/ 2147483647 h 80"/>
              <a:gd name="T26" fmla="*/ 2147483647 w 18"/>
              <a:gd name="T27" fmla="*/ 2147483647 h 80"/>
              <a:gd name="T28" fmla="*/ 2147483647 w 18"/>
              <a:gd name="T29" fmla="*/ 2147483647 h 80"/>
              <a:gd name="T30" fmla="*/ 2147483647 w 18"/>
              <a:gd name="T31" fmla="*/ 2147483647 h 80"/>
              <a:gd name="T32" fmla="*/ 2147483647 w 18"/>
              <a:gd name="T33" fmla="*/ 2147483647 h 80"/>
              <a:gd name="T34" fmla="*/ 2147483647 w 18"/>
              <a:gd name="T35" fmla="*/ 2147483647 h 80"/>
              <a:gd name="T36" fmla="*/ 2147483647 w 18"/>
              <a:gd name="T37" fmla="*/ 2147483647 h 80"/>
              <a:gd name="T38" fmla="*/ 2147483647 w 18"/>
              <a:gd name="T39" fmla="*/ 2147483647 h 80"/>
              <a:gd name="T40" fmla="*/ 2147483647 w 18"/>
              <a:gd name="T41" fmla="*/ 2147483647 h 80"/>
              <a:gd name="T42" fmla="*/ 2147483647 w 18"/>
              <a:gd name="T43" fmla="*/ 0 h 80"/>
              <a:gd name="T44" fmla="*/ 2147483647 w 18"/>
              <a:gd name="T45" fmla="*/ 0 h 80"/>
              <a:gd name="T46" fmla="*/ 2147483647 w 18"/>
              <a:gd name="T47" fmla="*/ 0 h 80"/>
              <a:gd name="T48" fmla="*/ 2147483647 w 18"/>
              <a:gd name="T49" fmla="*/ 2147483647 h 80"/>
              <a:gd name="T50" fmla="*/ 2147483647 w 18"/>
              <a:gd name="T51" fmla="*/ 2147483647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80"/>
              <a:gd name="T80" fmla="*/ 18 w 18"/>
              <a:gd name="T81" fmla="*/ 80 h 8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80">
                <a:moveTo>
                  <a:pt x="6" y="2"/>
                </a:moveTo>
                <a:lnTo>
                  <a:pt x="6" y="3"/>
                </a:lnTo>
                <a:lnTo>
                  <a:pt x="5" y="8"/>
                </a:lnTo>
                <a:lnTo>
                  <a:pt x="2" y="15"/>
                </a:lnTo>
                <a:lnTo>
                  <a:pt x="1" y="24"/>
                </a:lnTo>
                <a:lnTo>
                  <a:pt x="0" y="36"/>
                </a:lnTo>
                <a:lnTo>
                  <a:pt x="1" y="50"/>
                </a:lnTo>
                <a:lnTo>
                  <a:pt x="2" y="65"/>
                </a:lnTo>
                <a:lnTo>
                  <a:pt x="5" y="80"/>
                </a:lnTo>
                <a:lnTo>
                  <a:pt x="16" y="80"/>
                </a:lnTo>
                <a:lnTo>
                  <a:pt x="16" y="78"/>
                </a:lnTo>
                <a:lnTo>
                  <a:pt x="15" y="71"/>
                </a:lnTo>
                <a:lnTo>
                  <a:pt x="14" y="61"/>
                </a:lnTo>
                <a:lnTo>
                  <a:pt x="13" y="50"/>
                </a:lnTo>
                <a:lnTo>
                  <a:pt x="12" y="37"/>
                </a:lnTo>
                <a:lnTo>
                  <a:pt x="12" y="24"/>
                </a:lnTo>
                <a:lnTo>
                  <a:pt x="14" y="11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77" name="Freeform 101"/>
          <p:cNvSpPr>
            <a:spLocks/>
          </p:cNvSpPr>
          <p:nvPr/>
        </p:nvSpPr>
        <p:spPr bwMode="auto">
          <a:xfrm>
            <a:off x="1431925" y="3641725"/>
            <a:ext cx="22225" cy="109538"/>
          </a:xfrm>
          <a:custGeom>
            <a:avLst/>
            <a:gdLst>
              <a:gd name="T0" fmla="*/ 2147483647 w 14"/>
              <a:gd name="T1" fmla="*/ 2147483647 h 69"/>
              <a:gd name="T2" fmla="*/ 2147483647 w 14"/>
              <a:gd name="T3" fmla="*/ 2147483647 h 69"/>
              <a:gd name="T4" fmla="*/ 2147483647 w 14"/>
              <a:gd name="T5" fmla="*/ 2147483647 h 69"/>
              <a:gd name="T6" fmla="*/ 2147483647 w 14"/>
              <a:gd name="T7" fmla="*/ 2147483647 h 69"/>
              <a:gd name="T8" fmla="*/ 2147483647 w 14"/>
              <a:gd name="T9" fmla="*/ 2147483647 h 69"/>
              <a:gd name="T10" fmla="*/ 0 w 14"/>
              <a:gd name="T11" fmla="*/ 2147483647 h 69"/>
              <a:gd name="T12" fmla="*/ 0 w 14"/>
              <a:gd name="T13" fmla="*/ 2147483647 h 69"/>
              <a:gd name="T14" fmla="*/ 2147483647 w 14"/>
              <a:gd name="T15" fmla="*/ 2147483647 h 69"/>
              <a:gd name="T16" fmla="*/ 2147483647 w 14"/>
              <a:gd name="T17" fmla="*/ 2147483647 h 69"/>
              <a:gd name="T18" fmla="*/ 2147483647 w 14"/>
              <a:gd name="T19" fmla="*/ 2147483647 h 69"/>
              <a:gd name="T20" fmla="*/ 2147483647 w 14"/>
              <a:gd name="T21" fmla="*/ 2147483647 h 69"/>
              <a:gd name="T22" fmla="*/ 2147483647 w 14"/>
              <a:gd name="T23" fmla="*/ 2147483647 h 69"/>
              <a:gd name="T24" fmla="*/ 2147483647 w 14"/>
              <a:gd name="T25" fmla="*/ 2147483647 h 69"/>
              <a:gd name="T26" fmla="*/ 2147483647 w 14"/>
              <a:gd name="T27" fmla="*/ 2147483647 h 69"/>
              <a:gd name="T28" fmla="*/ 2147483647 w 14"/>
              <a:gd name="T29" fmla="*/ 2147483647 h 69"/>
              <a:gd name="T30" fmla="*/ 2147483647 w 14"/>
              <a:gd name="T31" fmla="*/ 2147483647 h 69"/>
              <a:gd name="T32" fmla="*/ 2147483647 w 14"/>
              <a:gd name="T33" fmla="*/ 2147483647 h 69"/>
              <a:gd name="T34" fmla="*/ 2147483647 w 14"/>
              <a:gd name="T35" fmla="*/ 2147483647 h 69"/>
              <a:gd name="T36" fmla="*/ 2147483647 w 14"/>
              <a:gd name="T37" fmla="*/ 2147483647 h 69"/>
              <a:gd name="T38" fmla="*/ 2147483647 w 14"/>
              <a:gd name="T39" fmla="*/ 0 h 69"/>
              <a:gd name="T40" fmla="*/ 2147483647 w 14"/>
              <a:gd name="T41" fmla="*/ 0 h 69"/>
              <a:gd name="T42" fmla="*/ 2147483647 w 14"/>
              <a:gd name="T43" fmla="*/ 0 h 69"/>
              <a:gd name="T44" fmla="*/ 2147483647 w 14"/>
              <a:gd name="T45" fmla="*/ 0 h 69"/>
              <a:gd name="T46" fmla="*/ 2147483647 w 14"/>
              <a:gd name="T47" fmla="*/ 0 h 69"/>
              <a:gd name="T48" fmla="*/ 2147483647 w 14"/>
              <a:gd name="T49" fmla="*/ 0 h 69"/>
              <a:gd name="T50" fmla="*/ 2147483647 w 14"/>
              <a:gd name="T51" fmla="*/ 2147483647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2"/>
                </a:moveTo>
                <a:lnTo>
                  <a:pt x="5" y="3"/>
                </a:lnTo>
                <a:lnTo>
                  <a:pt x="4" y="7"/>
                </a:lnTo>
                <a:lnTo>
                  <a:pt x="3" y="13"/>
                </a:lnTo>
                <a:lnTo>
                  <a:pt x="1" y="21"/>
                </a:lnTo>
                <a:lnTo>
                  <a:pt x="0" y="31"/>
                </a:lnTo>
                <a:lnTo>
                  <a:pt x="0" y="42"/>
                </a:lnTo>
                <a:lnTo>
                  <a:pt x="1" y="55"/>
                </a:lnTo>
                <a:lnTo>
                  <a:pt x="4" y="69"/>
                </a:lnTo>
                <a:lnTo>
                  <a:pt x="14" y="68"/>
                </a:lnTo>
                <a:lnTo>
                  <a:pt x="13" y="67"/>
                </a:lnTo>
                <a:lnTo>
                  <a:pt x="13" y="61"/>
                </a:lnTo>
                <a:lnTo>
                  <a:pt x="12" y="53"/>
                </a:lnTo>
                <a:lnTo>
                  <a:pt x="11" y="42"/>
                </a:lnTo>
                <a:lnTo>
                  <a:pt x="10" y="32"/>
                </a:lnTo>
                <a:lnTo>
                  <a:pt x="10" y="20"/>
                </a:lnTo>
                <a:lnTo>
                  <a:pt x="12" y="10"/>
                </a:lnTo>
                <a:lnTo>
                  <a:pt x="14" y="2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5" y="2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78" name="Freeform 102"/>
          <p:cNvSpPr>
            <a:spLocks/>
          </p:cNvSpPr>
          <p:nvPr/>
        </p:nvSpPr>
        <p:spPr bwMode="auto">
          <a:xfrm>
            <a:off x="1433513" y="3651250"/>
            <a:ext cx="19050" cy="88900"/>
          </a:xfrm>
          <a:custGeom>
            <a:avLst/>
            <a:gdLst>
              <a:gd name="T0" fmla="*/ 2147483647 w 12"/>
              <a:gd name="T1" fmla="*/ 2147483647 h 56"/>
              <a:gd name="T2" fmla="*/ 2147483647 w 12"/>
              <a:gd name="T3" fmla="*/ 2147483647 h 56"/>
              <a:gd name="T4" fmla="*/ 2147483647 w 12"/>
              <a:gd name="T5" fmla="*/ 2147483647 h 56"/>
              <a:gd name="T6" fmla="*/ 2147483647 w 12"/>
              <a:gd name="T7" fmla="*/ 2147483647 h 56"/>
              <a:gd name="T8" fmla="*/ 0 w 12"/>
              <a:gd name="T9" fmla="*/ 2147483647 h 56"/>
              <a:gd name="T10" fmla="*/ 0 w 12"/>
              <a:gd name="T11" fmla="*/ 2147483647 h 56"/>
              <a:gd name="T12" fmla="*/ 0 w 12"/>
              <a:gd name="T13" fmla="*/ 2147483647 h 56"/>
              <a:gd name="T14" fmla="*/ 2147483647 w 12"/>
              <a:gd name="T15" fmla="*/ 2147483647 h 56"/>
              <a:gd name="T16" fmla="*/ 2147483647 w 12"/>
              <a:gd name="T17" fmla="*/ 2147483647 h 56"/>
              <a:gd name="T18" fmla="*/ 2147483647 w 12"/>
              <a:gd name="T19" fmla="*/ 2147483647 h 56"/>
              <a:gd name="T20" fmla="*/ 2147483647 w 12"/>
              <a:gd name="T21" fmla="*/ 2147483647 h 56"/>
              <a:gd name="T22" fmla="*/ 2147483647 w 12"/>
              <a:gd name="T23" fmla="*/ 2147483647 h 56"/>
              <a:gd name="T24" fmla="*/ 2147483647 w 12"/>
              <a:gd name="T25" fmla="*/ 2147483647 h 56"/>
              <a:gd name="T26" fmla="*/ 2147483647 w 12"/>
              <a:gd name="T27" fmla="*/ 2147483647 h 56"/>
              <a:gd name="T28" fmla="*/ 2147483647 w 12"/>
              <a:gd name="T29" fmla="*/ 2147483647 h 56"/>
              <a:gd name="T30" fmla="*/ 2147483647 w 12"/>
              <a:gd name="T31" fmla="*/ 2147483647 h 56"/>
              <a:gd name="T32" fmla="*/ 2147483647 w 12"/>
              <a:gd name="T33" fmla="*/ 2147483647 h 56"/>
              <a:gd name="T34" fmla="*/ 2147483647 w 12"/>
              <a:gd name="T35" fmla="*/ 0 h 56"/>
              <a:gd name="T36" fmla="*/ 2147483647 w 12"/>
              <a:gd name="T37" fmla="*/ 0 h 56"/>
              <a:gd name="T38" fmla="*/ 2147483647 w 12"/>
              <a:gd name="T39" fmla="*/ 0 h 56"/>
              <a:gd name="T40" fmla="*/ 2147483647 w 12"/>
              <a:gd name="T41" fmla="*/ 0 h 56"/>
              <a:gd name="T42" fmla="*/ 2147483647 w 12"/>
              <a:gd name="T43" fmla="*/ 0 h 56"/>
              <a:gd name="T44" fmla="*/ 2147483647 w 12"/>
              <a:gd name="T45" fmla="*/ 0 h 56"/>
              <a:gd name="T46" fmla="*/ 2147483647 w 12"/>
              <a:gd name="T47" fmla="*/ 0 h 56"/>
              <a:gd name="T48" fmla="*/ 2147483647 w 12"/>
              <a:gd name="T49" fmla="*/ 0 h 56"/>
              <a:gd name="T50" fmla="*/ 2147483647 w 12"/>
              <a:gd name="T51" fmla="*/ 2147483647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6"/>
              <a:gd name="T80" fmla="*/ 12 w 1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6">
                <a:moveTo>
                  <a:pt x="4" y="1"/>
                </a:moveTo>
                <a:lnTo>
                  <a:pt x="3" y="1"/>
                </a:lnTo>
                <a:lnTo>
                  <a:pt x="3" y="5"/>
                </a:lnTo>
                <a:lnTo>
                  <a:pt x="2" y="11"/>
                </a:lnTo>
                <a:lnTo>
                  <a:pt x="0" y="17"/>
                </a:lnTo>
                <a:lnTo>
                  <a:pt x="0" y="25"/>
                </a:lnTo>
                <a:lnTo>
                  <a:pt x="0" y="35"/>
                </a:lnTo>
                <a:lnTo>
                  <a:pt x="2" y="46"/>
                </a:lnTo>
                <a:lnTo>
                  <a:pt x="3" y="56"/>
                </a:lnTo>
                <a:lnTo>
                  <a:pt x="11" y="56"/>
                </a:lnTo>
                <a:lnTo>
                  <a:pt x="11" y="55"/>
                </a:lnTo>
                <a:lnTo>
                  <a:pt x="10" y="50"/>
                </a:lnTo>
                <a:lnTo>
                  <a:pt x="10" y="43"/>
                </a:lnTo>
                <a:lnTo>
                  <a:pt x="9" y="35"/>
                </a:lnTo>
                <a:lnTo>
                  <a:pt x="7" y="26"/>
                </a:lnTo>
                <a:lnTo>
                  <a:pt x="9" y="17"/>
                </a:lnTo>
                <a:lnTo>
                  <a:pt x="10" y="7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79" name="Freeform 103"/>
          <p:cNvSpPr>
            <a:spLocks/>
          </p:cNvSpPr>
          <p:nvPr/>
        </p:nvSpPr>
        <p:spPr bwMode="auto">
          <a:xfrm>
            <a:off x="1433513" y="3659188"/>
            <a:ext cx="15875" cy="71437"/>
          </a:xfrm>
          <a:custGeom>
            <a:avLst/>
            <a:gdLst>
              <a:gd name="T0" fmla="*/ 2147483647 w 10"/>
              <a:gd name="T1" fmla="*/ 2147483647 h 45"/>
              <a:gd name="T2" fmla="*/ 2147483647 w 10"/>
              <a:gd name="T3" fmla="*/ 2147483647 h 45"/>
              <a:gd name="T4" fmla="*/ 2147483647 w 10"/>
              <a:gd name="T5" fmla="*/ 2147483647 h 45"/>
              <a:gd name="T6" fmla="*/ 2147483647 w 10"/>
              <a:gd name="T7" fmla="*/ 2147483647 h 45"/>
              <a:gd name="T8" fmla="*/ 2147483647 w 10"/>
              <a:gd name="T9" fmla="*/ 2147483647 h 45"/>
              <a:gd name="T10" fmla="*/ 0 w 10"/>
              <a:gd name="T11" fmla="*/ 2147483647 h 45"/>
              <a:gd name="T12" fmla="*/ 0 w 10"/>
              <a:gd name="T13" fmla="*/ 2147483647 h 45"/>
              <a:gd name="T14" fmla="*/ 2147483647 w 10"/>
              <a:gd name="T15" fmla="*/ 2147483647 h 45"/>
              <a:gd name="T16" fmla="*/ 2147483647 w 10"/>
              <a:gd name="T17" fmla="*/ 2147483647 h 45"/>
              <a:gd name="T18" fmla="*/ 2147483647 w 10"/>
              <a:gd name="T19" fmla="*/ 2147483647 h 45"/>
              <a:gd name="T20" fmla="*/ 2147483647 w 10"/>
              <a:gd name="T21" fmla="*/ 2147483647 h 45"/>
              <a:gd name="T22" fmla="*/ 2147483647 w 10"/>
              <a:gd name="T23" fmla="*/ 2147483647 h 45"/>
              <a:gd name="T24" fmla="*/ 2147483647 w 10"/>
              <a:gd name="T25" fmla="*/ 2147483647 h 45"/>
              <a:gd name="T26" fmla="*/ 2147483647 w 10"/>
              <a:gd name="T27" fmla="*/ 2147483647 h 45"/>
              <a:gd name="T28" fmla="*/ 2147483647 w 10"/>
              <a:gd name="T29" fmla="*/ 2147483647 h 45"/>
              <a:gd name="T30" fmla="*/ 2147483647 w 10"/>
              <a:gd name="T31" fmla="*/ 2147483647 h 45"/>
              <a:gd name="T32" fmla="*/ 2147483647 w 10"/>
              <a:gd name="T33" fmla="*/ 2147483647 h 45"/>
              <a:gd name="T34" fmla="*/ 2147483647 w 10"/>
              <a:gd name="T35" fmla="*/ 2147483647 h 45"/>
              <a:gd name="T36" fmla="*/ 2147483647 w 10"/>
              <a:gd name="T37" fmla="*/ 2147483647 h 45"/>
              <a:gd name="T38" fmla="*/ 2147483647 w 10"/>
              <a:gd name="T39" fmla="*/ 2147483647 h 45"/>
              <a:gd name="T40" fmla="*/ 2147483647 w 10"/>
              <a:gd name="T41" fmla="*/ 0 h 45"/>
              <a:gd name="T42" fmla="*/ 2147483647 w 10"/>
              <a:gd name="T43" fmla="*/ 0 h 45"/>
              <a:gd name="T44" fmla="*/ 2147483647 w 10"/>
              <a:gd name="T45" fmla="*/ 0 h 45"/>
              <a:gd name="T46" fmla="*/ 2147483647 w 10"/>
              <a:gd name="T47" fmla="*/ 0 h 45"/>
              <a:gd name="T48" fmla="*/ 2147483647 w 10"/>
              <a:gd name="T49" fmla="*/ 2147483647 h 45"/>
              <a:gd name="T50" fmla="*/ 2147483647 w 10"/>
              <a:gd name="T51" fmla="*/ 2147483647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"/>
              <a:gd name="T79" fmla="*/ 0 h 45"/>
              <a:gd name="T80" fmla="*/ 10 w 10"/>
              <a:gd name="T81" fmla="*/ 45 h 4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" h="45">
                <a:moveTo>
                  <a:pt x="4" y="1"/>
                </a:moveTo>
                <a:lnTo>
                  <a:pt x="3" y="2"/>
                </a:lnTo>
                <a:lnTo>
                  <a:pt x="3" y="5"/>
                </a:lnTo>
                <a:lnTo>
                  <a:pt x="2" y="8"/>
                </a:lnTo>
                <a:lnTo>
                  <a:pt x="2" y="14"/>
                </a:lnTo>
                <a:lnTo>
                  <a:pt x="0" y="21"/>
                </a:lnTo>
                <a:lnTo>
                  <a:pt x="0" y="28"/>
                </a:lnTo>
                <a:lnTo>
                  <a:pt x="2" y="36"/>
                </a:lnTo>
                <a:lnTo>
                  <a:pt x="3" y="45"/>
                </a:lnTo>
                <a:lnTo>
                  <a:pt x="10" y="45"/>
                </a:lnTo>
                <a:lnTo>
                  <a:pt x="10" y="43"/>
                </a:lnTo>
                <a:lnTo>
                  <a:pt x="9" y="40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80" name="Freeform 104"/>
          <p:cNvSpPr>
            <a:spLocks/>
          </p:cNvSpPr>
          <p:nvPr/>
        </p:nvSpPr>
        <p:spPr bwMode="auto">
          <a:xfrm>
            <a:off x="1436688" y="3668713"/>
            <a:ext cx="11112" cy="50800"/>
          </a:xfrm>
          <a:custGeom>
            <a:avLst/>
            <a:gdLst>
              <a:gd name="T0" fmla="*/ 2147483647 w 7"/>
              <a:gd name="T1" fmla="*/ 2147483647 h 32"/>
              <a:gd name="T2" fmla="*/ 2147483647 w 7"/>
              <a:gd name="T3" fmla="*/ 2147483647 h 32"/>
              <a:gd name="T4" fmla="*/ 2147483647 w 7"/>
              <a:gd name="T5" fmla="*/ 2147483647 h 32"/>
              <a:gd name="T6" fmla="*/ 0 w 7"/>
              <a:gd name="T7" fmla="*/ 2147483647 h 32"/>
              <a:gd name="T8" fmla="*/ 0 w 7"/>
              <a:gd name="T9" fmla="*/ 2147483647 h 32"/>
              <a:gd name="T10" fmla="*/ 0 w 7"/>
              <a:gd name="T11" fmla="*/ 2147483647 h 32"/>
              <a:gd name="T12" fmla="*/ 0 w 7"/>
              <a:gd name="T13" fmla="*/ 2147483647 h 32"/>
              <a:gd name="T14" fmla="*/ 0 w 7"/>
              <a:gd name="T15" fmla="*/ 2147483647 h 32"/>
              <a:gd name="T16" fmla="*/ 2147483647 w 7"/>
              <a:gd name="T17" fmla="*/ 2147483647 h 32"/>
              <a:gd name="T18" fmla="*/ 2147483647 w 7"/>
              <a:gd name="T19" fmla="*/ 2147483647 h 32"/>
              <a:gd name="T20" fmla="*/ 2147483647 w 7"/>
              <a:gd name="T21" fmla="*/ 2147483647 h 32"/>
              <a:gd name="T22" fmla="*/ 2147483647 w 7"/>
              <a:gd name="T23" fmla="*/ 2147483647 h 32"/>
              <a:gd name="T24" fmla="*/ 2147483647 w 7"/>
              <a:gd name="T25" fmla="*/ 2147483647 h 32"/>
              <a:gd name="T26" fmla="*/ 2147483647 w 7"/>
              <a:gd name="T27" fmla="*/ 2147483647 h 32"/>
              <a:gd name="T28" fmla="*/ 2147483647 w 7"/>
              <a:gd name="T29" fmla="*/ 2147483647 h 32"/>
              <a:gd name="T30" fmla="*/ 2147483647 w 7"/>
              <a:gd name="T31" fmla="*/ 2147483647 h 32"/>
              <a:gd name="T32" fmla="*/ 2147483647 w 7"/>
              <a:gd name="T33" fmla="*/ 2147483647 h 32"/>
              <a:gd name="T34" fmla="*/ 2147483647 w 7"/>
              <a:gd name="T35" fmla="*/ 0 h 32"/>
              <a:gd name="T36" fmla="*/ 2147483647 w 7"/>
              <a:gd name="T37" fmla="*/ 0 h 32"/>
              <a:gd name="T38" fmla="*/ 2147483647 w 7"/>
              <a:gd name="T39" fmla="*/ 0 h 32"/>
              <a:gd name="T40" fmla="*/ 2147483647 w 7"/>
              <a:gd name="T41" fmla="*/ 0 h 32"/>
              <a:gd name="T42" fmla="*/ 2147483647 w 7"/>
              <a:gd name="T43" fmla="*/ 0 h 32"/>
              <a:gd name="T44" fmla="*/ 2147483647 w 7"/>
              <a:gd name="T45" fmla="*/ 0 h 32"/>
              <a:gd name="T46" fmla="*/ 2147483647 w 7"/>
              <a:gd name="T47" fmla="*/ 0 h 32"/>
              <a:gd name="T48" fmla="*/ 2147483647 w 7"/>
              <a:gd name="T49" fmla="*/ 0 h 32"/>
              <a:gd name="T50" fmla="*/ 2147483647 w 7"/>
              <a:gd name="T51" fmla="*/ 2147483647 h 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2"/>
              <a:gd name="T80" fmla="*/ 7 w 7"/>
              <a:gd name="T81" fmla="*/ 32 h 3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2">
                <a:moveTo>
                  <a:pt x="2" y="1"/>
                </a:moveTo>
                <a:lnTo>
                  <a:pt x="1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5"/>
                </a:lnTo>
                <a:lnTo>
                  <a:pt x="0" y="20"/>
                </a:lnTo>
                <a:lnTo>
                  <a:pt x="0" y="27"/>
                </a:lnTo>
                <a:lnTo>
                  <a:pt x="1" y="32"/>
                </a:lnTo>
                <a:lnTo>
                  <a:pt x="5" y="32"/>
                </a:lnTo>
                <a:lnTo>
                  <a:pt x="5" y="31"/>
                </a:lnTo>
                <a:lnTo>
                  <a:pt x="5" y="29"/>
                </a:lnTo>
                <a:lnTo>
                  <a:pt x="4" y="25"/>
                </a:lnTo>
                <a:lnTo>
                  <a:pt x="4" y="20"/>
                </a:lnTo>
                <a:lnTo>
                  <a:pt x="4" y="15"/>
                </a:lnTo>
                <a:lnTo>
                  <a:pt x="4" y="9"/>
                </a:lnTo>
                <a:lnTo>
                  <a:pt x="4" y="4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81" name="Freeform 105"/>
          <p:cNvSpPr>
            <a:spLocks/>
          </p:cNvSpPr>
          <p:nvPr/>
        </p:nvSpPr>
        <p:spPr bwMode="auto">
          <a:xfrm>
            <a:off x="1587500" y="3616325"/>
            <a:ext cx="38100" cy="142875"/>
          </a:xfrm>
          <a:custGeom>
            <a:avLst/>
            <a:gdLst>
              <a:gd name="T0" fmla="*/ 2147483647 w 24"/>
              <a:gd name="T1" fmla="*/ 2147483647 h 90"/>
              <a:gd name="T2" fmla="*/ 2147483647 w 24"/>
              <a:gd name="T3" fmla="*/ 2147483647 h 90"/>
              <a:gd name="T4" fmla="*/ 2147483647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2147483647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2147483647 w 24"/>
              <a:gd name="T19" fmla="*/ 2147483647 h 90"/>
              <a:gd name="T20" fmla="*/ 2147483647 w 24"/>
              <a:gd name="T21" fmla="*/ 2147483647 h 90"/>
              <a:gd name="T22" fmla="*/ 2147483647 w 24"/>
              <a:gd name="T23" fmla="*/ 2147483647 h 90"/>
              <a:gd name="T24" fmla="*/ 2147483647 w 24"/>
              <a:gd name="T25" fmla="*/ 2147483647 h 90"/>
              <a:gd name="T26" fmla="*/ 0 w 24"/>
              <a:gd name="T27" fmla="*/ 2147483647 h 90"/>
              <a:gd name="T28" fmla="*/ 0 w 24"/>
              <a:gd name="T29" fmla="*/ 2147483647 h 90"/>
              <a:gd name="T30" fmla="*/ 2147483647 w 24"/>
              <a:gd name="T31" fmla="*/ 2147483647 h 90"/>
              <a:gd name="T32" fmla="*/ 2147483647 w 24"/>
              <a:gd name="T33" fmla="*/ 2147483647 h 90"/>
              <a:gd name="T34" fmla="*/ 2147483647 w 24"/>
              <a:gd name="T35" fmla="*/ 0 h 90"/>
              <a:gd name="T36" fmla="*/ 2147483647 w 24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90"/>
              <a:gd name="T59" fmla="*/ 24 w 24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90">
                <a:moveTo>
                  <a:pt x="24" y="1"/>
                </a:moveTo>
                <a:lnTo>
                  <a:pt x="22" y="1"/>
                </a:lnTo>
                <a:lnTo>
                  <a:pt x="21" y="3"/>
                </a:lnTo>
                <a:lnTo>
                  <a:pt x="19" y="8"/>
                </a:lnTo>
                <a:lnTo>
                  <a:pt x="17" y="16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8" y="90"/>
                </a:lnTo>
                <a:lnTo>
                  <a:pt x="5" y="90"/>
                </a:lnTo>
                <a:lnTo>
                  <a:pt x="4" y="88"/>
                </a:lnTo>
                <a:lnTo>
                  <a:pt x="3" y="81"/>
                </a:lnTo>
                <a:lnTo>
                  <a:pt x="1" y="69"/>
                </a:lnTo>
                <a:lnTo>
                  <a:pt x="0" y="56"/>
                </a:lnTo>
                <a:lnTo>
                  <a:pt x="0" y="41"/>
                </a:lnTo>
                <a:lnTo>
                  <a:pt x="1" y="27"/>
                </a:lnTo>
                <a:lnTo>
                  <a:pt x="4" y="13"/>
                </a:lnTo>
                <a:lnTo>
                  <a:pt x="7" y="0"/>
                </a:lnTo>
                <a:lnTo>
                  <a:pt x="24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82" name="Freeform 106"/>
          <p:cNvSpPr>
            <a:spLocks/>
          </p:cNvSpPr>
          <p:nvPr/>
        </p:nvSpPr>
        <p:spPr bwMode="auto">
          <a:xfrm>
            <a:off x="1589088" y="3627438"/>
            <a:ext cx="30162" cy="120650"/>
          </a:xfrm>
          <a:custGeom>
            <a:avLst/>
            <a:gdLst>
              <a:gd name="T0" fmla="*/ 2147483647 w 19"/>
              <a:gd name="T1" fmla="*/ 0 h 76"/>
              <a:gd name="T2" fmla="*/ 2147483647 w 19"/>
              <a:gd name="T3" fmla="*/ 0 h 76"/>
              <a:gd name="T4" fmla="*/ 2147483647 w 19"/>
              <a:gd name="T5" fmla="*/ 2147483647 h 76"/>
              <a:gd name="T6" fmla="*/ 2147483647 w 19"/>
              <a:gd name="T7" fmla="*/ 2147483647 h 76"/>
              <a:gd name="T8" fmla="*/ 2147483647 w 19"/>
              <a:gd name="T9" fmla="*/ 2147483647 h 76"/>
              <a:gd name="T10" fmla="*/ 2147483647 w 19"/>
              <a:gd name="T11" fmla="*/ 2147483647 h 76"/>
              <a:gd name="T12" fmla="*/ 2147483647 w 19"/>
              <a:gd name="T13" fmla="*/ 2147483647 h 76"/>
              <a:gd name="T14" fmla="*/ 2147483647 w 19"/>
              <a:gd name="T15" fmla="*/ 2147483647 h 76"/>
              <a:gd name="T16" fmla="*/ 2147483647 w 19"/>
              <a:gd name="T17" fmla="*/ 2147483647 h 76"/>
              <a:gd name="T18" fmla="*/ 2147483647 w 19"/>
              <a:gd name="T19" fmla="*/ 2147483647 h 76"/>
              <a:gd name="T20" fmla="*/ 2147483647 w 19"/>
              <a:gd name="T21" fmla="*/ 2147483647 h 76"/>
              <a:gd name="T22" fmla="*/ 2147483647 w 19"/>
              <a:gd name="T23" fmla="*/ 2147483647 h 76"/>
              <a:gd name="T24" fmla="*/ 2147483647 w 19"/>
              <a:gd name="T25" fmla="*/ 2147483647 h 76"/>
              <a:gd name="T26" fmla="*/ 0 w 19"/>
              <a:gd name="T27" fmla="*/ 2147483647 h 76"/>
              <a:gd name="T28" fmla="*/ 0 w 19"/>
              <a:gd name="T29" fmla="*/ 2147483647 h 76"/>
              <a:gd name="T30" fmla="*/ 0 w 19"/>
              <a:gd name="T31" fmla="*/ 2147483647 h 76"/>
              <a:gd name="T32" fmla="*/ 2147483647 w 19"/>
              <a:gd name="T33" fmla="*/ 2147483647 h 76"/>
              <a:gd name="T34" fmla="*/ 2147483647 w 19"/>
              <a:gd name="T35" fmla="*/ 0 h 76"/>
              <a:gd name="T36" fmla="*/ 2147483647 w 19"/>
              <a:gd name="T37" fmla="*/ 0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6"/>
              <a:gd name="T59" fmla="*/ 19 w 19"/>
              <a:gd name="T60" fmla="*/ 76 h 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6">
                <a:moveTo>
                  <a:pt x="19" y="0"/>
                </a:moveTo>
                <a:lnTo>
                  <a:pt x="19" y="0"/>
                </a:lnTo>
                <a:lnTo>
                  <a:pt x="18" y="2"/>
                </a:lnTo>
                <a:lnTo>
                  <a:pt x="17" y="7"/>
                </a:lnTo>
                <a:lnTo>
                  <a:pt x="14" y="13"/>
                </a:lnTo>
                <a:lnTo>
                  <a:pt x="13" y="22"/>
                </a:lnTo>
                <a:lnTo>
                  <a:pt x="12" y="36"/>
                </a:lnTo>
                <a:lnTo>
                  <a:pt x="13" y="54"/>
                </a:lnTo>
                <a:lnTo>
                  <a:pt x="14" y="76"/>
                </a:lnTo>
                <a:lnTo>
                  <a:pt x="4" y="76"/>
                </a:lnTo>
                <a:lnTo>
                  <a:pt x="4" y="74"/>
                </a:lnTo>
                <a:lnTo>
                  <a:pt x="3" y="68"/>
                </a:lnTo>
                <a:lnTo>
                  <a:pt x="2" y="58"/>
                </a:lnTo>
                <a:lnTo>
                  <a:pt x="0" y="47"/>
                </a:lnTo>
                <a:lnTo>
                  <a:pt x="0" y="35"/>
                </a:lnTo>
                <a:lnTo>
                  <a:pt x="0" y="22"/>
                </a:lnTo>
                <a:lnTo>
                  <a:pt x="3" y="9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83" name="Freeform 107"/>
          <p:cNvSpPr>
            <a:spLocks/>
          </p:cNvSpPr>
          <p:nvPr/>
        </p:nvSpPr>
        <p:spPr bwMode="auto">
          <a:xfrm>
            <a:off x="1592263" y="3636963"/>
            <a:ext cx="23812" cy="100012"/>
          </a:xfrm>
          <a:custGeom>
            <a:avLst/>
            <a:gdLst>
              <a:gd name="T0" fmla="*/ 2147483647 w 15"/>
              <a:gd name="T1" fmla="*/ 0 h 63"/>
              <a:gd name="T2" fmla="*/ 2147483647 w 15"/>
              <a:gd name="T3" fmla="*/ 2147483647 h 63"/>
              <a:gd name="T4" fmla="*/ 2147483647 w 15"/>
              <a:gd name="T5" fmla="*/ 2147483647 h 63"/>
              <a:gd name="T6" fmla="*/ 2147483647 w 15"/>
              <a:gd name="T7" fmla="*/ 2147483647 h 63"/>
              <a:gd name="T8" fmla="*/ 2147483647 w 15"/>
              <a:gd name="T9" fmla="*/ 2147483647 h 63"/>
              <a:gd name="T10" fmla="*/ 2147483647 w 15"/>
              <a:gd name="T11" fmla="*/ 2147483647 h 63"/>
              <a:gd name="T12" fmla="*/ 2147483647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2147483647 w 15"/>
              <a:gd name="T19" fmla="*/ 2147483647 h 63"/>
              <a:gd name="T20" fmla="*/ 2147483647 w 15"/>
              <a:gd name="T21" fmla="*/ 2147483647 h 63"/>
              <a:gd name="T22" fmla="*/ 2147483647 w 15"/>
              <a:gd name="T23" fmla="*/ 2147483647 h 63"/>
              <a:gd name="T24" fmla="*/ 0 w 15"/>
              <a:gd name="T25" fmla="*/ 2147483647 h 63"/>
              <a:gd name="T26" fmla="*/ 0 w 15"/>
              <a:gd name="T27" fmla="*/ 2147483647 h 63"/>
              <a:gd name="T28" fmla="*/ 0 w 15"/>
              <a:gd name="T29" fmla="*/ 2147483647 h 63"/>
              <a:gd name="T30" fmla="*/ 0 w 15"/>
              <a:gd name="T31" fmla="*/ 2147483647 h 63"/>
              <a:gd name="T32" fmla="*/ 2147483647 w 15"/>
              <a:gd name="T33" fmla="*/ 2147483647 h 63"/>
              <a:gd name="T34" fmla="*/ 2147483647 w 15"/>
              <a:gd name="T35" fmla="*/ 0 h 63"/>
              <a:gd name="T36" fmla="*/ 2147483647 w 15"/>
              <a:gd name="T37" fmla="*/ 0 h 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3"/>
              <a:gd name="T59" fmla="*/ 15 w 15"/>
              <a:gd name="T60" fmla="*/ 63 h 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3">
                <a:moveTo>
                  <a:pt x="15" y="0"/>
                </a:moveTo>
                <a:lnTo>
                  <a:pt x="15" y="1"/>
                </a:lnTo>
                <a:lnTo>
                  <a:pt x="14" y="2"/>
                </a:lnTo>
                <a:lnTo>
                  <a:pt x="12" y="6"/>
                </a:lnTo>
                <a:lnTo>
                  <a:pt x="11" y="12"/>
                </a:lnTo>
                <a:lnTo>
                  <a:pt x="10" y="19"/>
                </a:lnTo>
                <a:lnTo>
                  <a:pt x="9" y="30"/>
                </a:lnTo>
                <a:lnTo>
                  <a:pt x="10" y="44"/>
                </a:lnTo>
                <a:lnTo>
                  <a:pt x="11" y="63"/>
                </a:lnTo>
                <a:lnTo>
                  <a:pt x="2" y="63"/>
                </a:lnTo>
                <a:lnTo>
                  <a:pt x="2" y="62"/>
                </a:lnTo>
                <a:lnTo>
                  <a:pt x="1" y="56"/>
                </a:lnTo>
                <a:lnTo>
                  <a:pt x="0" y="49"/>
                </a:lnTo>
                <a:lnTo>
                  <a:pt x="0" y="40"/>
                </a:lnTo>
                <a:lnTo>
                  <a:pt x="0" y="29"/>
                </a:lnTo>
                <a:lnTo>
                  <a:pt x="0" y="19"/>
                </a:lnTo>
                <a:lnTo>
                  <a:pt x="1" y="8"/>
                </a:lnTo>
                <a:lnTo>
                  <a:pt x="4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84" name="Freeform 108"/>
          <p:cNvSpPr>
            <a:spLocks/>
          </p:cNvSpPr>
          <p:nvPr/>
        </p:nvSpPr>
        <p:spPr bwMode="auto">
          <a:xfrm>
            <a:off x="1592263" y="3646488"/>
            <a:ext cx="19050" cy="79375"/>
          </a:xfrm>
          <a:custGeom>
            <a:avLst/>
            <a:gdLst>
              <a:gd name="T0" fmla="*/ 2147483647 w 12"/>
              <a:gd name="T1" fmla="*/ 2147483647 h 50"/>
              <a:gd name="T2" fmla="*/ 2147483647 w 12"/>
              <a:gd name="T3" fmla="*/ 2147483647 h 50"/>
              <a:gd name="T4" fmla="*/ 2147483647 w 12"/>
              <a:gd name="T5" fmla="*/ 2147483647 h 50"/>
              <a:gd name="T6" fmla="*/ 2147483647 w 12"/>
              <a:gd name="T7" fmla="*/ 2147483647 h 50"/>
              <a:gd name="T8" fmla="*/ 2147483647 w 12"/>
              <a:gd name="T9" fmla="*/ 2147483647 h 50"/>
              <a:gd name="T10" fmla="*/ 2147483647 w 12"/>
              <a:gd name="T11" fmla="*/ 2147483647 h 50"/>
              <a:gd name="T12" fmla="*/ 2147483647 w 12"/>
              <a:gd name="T13" fmla="*/ 2147483647 h 50"/>
              <a:gd name="T14" fmla="*/ 2147483647 w 12"/>
              <a:gd name="T15" fmla="*/ 2147483647 h 50"/>
              <a:gd name="T16" fmla="*/ 2147483647 w 12"/>
              <a:gd name="T17" fmla="*/ 2147483647 h 50"/>
              <a:gd name="T18" fmla="*/ 2147483647 w 12"/>
              <a:gd name="T19" fmla="*/ 2147483647 h 50"/>
              <a:gd name="T20" fmla="*/ 2147483647 w 12"/>
              <a:gd name="T21" fmla="*/ 2147483647 h 50"/>
              <a:gd name="T22" fmla="*/ 2147483647 w 12"/>
              <a:gd name="T23" fmla="*/ 2147483647 h 50"/>
              <a:gd name="T24" fmla="*/ 2147483647 w 12"/>
              <a:gd name="T25" fmla="*/ 2147483647 h 50"/>
              <a:gd name="T26" fmla="*/ 2147483647 w 12"/>
              <a:gd name="T27" fmla="*/ 2147483647 h 50"/>
              <a:gd name="T28" fmla="*/ 0 w 12"/>
              <a:gd name="T29" fmla="*/ 2147483647 h 50"/>
              <a:gd name="T30" fmla="*/ 2147483647 w 12"/>
              <a:gd name="T31" fmla="*/ 2147483647 h 50"/>
              <a:gd name="T32" fmla="*/ 2147483647 w 12"/>
              <a:gd name="T33" fmla="*/ 2147483647 h 50"/>
              <a:gd name="T34" fmla="*/ 2147483647 w 12"/>
              <a:gd name="T35" fmla="*/ 0 h 50"/>
              <a:gd name="T36" fmla="*/ 2147483647 w 12"/>
              <a:gd name="T37" fmla="*/ 2147483647 h 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"/>
              <a:gd name="T58" fmla="*/ 0 h 50"/>
              <a:gd name="T59" fmla="*/ 12 w 12"/>
              <a:gd name="T60" fmla="*/ 50 h 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" h="50">
                <a:moveTo>
                  <a:pt x="12" y="1"/>
                </a:moveTo>
                <a:lnTo>
                  <a:pt x="12" y="1"/>
                </a:lnTo>
                <a:lnTo>
                  <a:pt x="11" y="2"/>
                </a:lnTo>
                <a:lnTo>
                  <a:pt x="10" y="4"/>
                </a:lnTo>
                <a:lnTo>
                  <a:pt x="9" y="9"/>
                </a:lnTo>
                <a:lnTo>
                  <a:pt x="9" y="15"/>
                </a:lnTo>
                <a:lnTo>
                  <a:pt x="8" y="24"/>
                </a:lnTo>
                <a:lnTo>
                  <a:pt x="8" y="36"/>
                </a:lnTo>
                <a:lnTo>
                  <a:pt x="9" y="50"/>
                </a:lnTo>
                <a:lnTo>
                  <a:pt x="2" y="50"/>
                </a:lnTo>
                <a:lnTo>
                  <a:pt x="2" y="49"/>
                </a:lnTo>
                <a:lnTo>
                  <a:pt x="2" y="45"/>
                </a:lnTo>
                <a:lnTo>
                  <a:pt x="1" y="38"/>
                </a:lnTo>
                <a:lnTo>
                  <a:pt x="1" y="31"/>
                </a:lnTo>
                <a:lnTo>
                  <a:pt x="0" y="23"/>
                </a:lnTo>
                <a:lnTo>
                  <a:pt x="1" y="15"/>
                </a:lnTo>
                <a:lnTo>
                  <a:pt x="2" y="7"/>
                </a:lnTo>
                <a:lnTo>
                  <a:pt x="4" y="0"/>
                </a:lnTo>
                <a:lnTo>
                  <a:pt x="12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85" name="Freeform 109"/>
          <p:cNvSpPr>
            <a:spLocks/>
          </p:cNvSpPr>
          <p:nvPr/>
        </p:nvSpPr>
        <p:spPr bwMode="auto">
          <a:xfrm>
            <a:off x="1593850" y="3657600"/>
            <a:ext cx="14288" cy="57150"/>
          </a:xfrm>
          <a:custGeom>
            <a:avLst/>
            <a:gdLst>
              <a:gd name="T0" fmla="*/ 2147483647 w 9"/>
              <a:gd name="T1" fmla="*/ 0 h 36"/>
              <a:gd name="T2" fmla="*/ 2147483647 w 9"/>
              <a:gd name="T3" fmla="*/ 0 h 36"/>
              <a:gd name="T4" fmla="*/ 2147483647 w 9"/>
              <a:gd name="T5" fmla="*/ 2147483647 h 36"/>
              <a:gd name="T6" fmla="*/ 2147483647 w 9"/>
              <a:gd name="T7" fmla="*/ 2147483647 h 36"/>
              <a:gd name="T8" fmla="*/ 2147483647 w 9"/>
              <a:gd name="T9" fmla="*/ 2147483647 h 36"/>
              <a:gd name="T10" fmla="*/ 2147483647 w 9"/>
              <a:gd name="T11" fmla="*/ 2147483647 h 36"/>
              <a:gd name="T12" fmla="*/ 2147483647 w 9"/>
              <a:gd name="T13" fmla="*/ 2147483647 h 36"/>
              <a:gd name="T14" fmla="*/ 2147483647 w 9"/>
              <a:gd name="T15" fmla="*/ 2147483647 h 36"/>
              <a:gd name="T16" fmla="*/ 2147483647 w 9"/>
              <a:gd name="T17" fmla="*/ 2147483647 h 36"/>
              <a:gd name="T18" fmla="*/ 2147483647 w 9"/>
              <a:gd name="T19" fmla="*/ 2147483647 h 36"/>
              <a:gd name="T20" fmla="*/ 2147483647 w 9"/>
              <a:gd name="T21" fmla="*/ 2147483647 h 36"/>
              <a:gd name="T22" fmla="*/ 2147483647 w 9"/>
              <a:gd name="T23" fmla="*/ 2147483647 h 36"/>
              <a:gd name="T24" fmla="*/ 2147483647 w 9"/>
              <a:gd name="T25" fmla="*/ 2147483647 h 36"/>
              <a:gd name="T26" fmla="*/ 0 w 9"/>
              <a:gd name="T27" fmla="*/ 2147483647 h 36"/>
              <a:gd name="T28" fmla="*/ 0 w 9"/>
              <a:gd name="T29" fmla="*/ 2147483647 h 36"/>
              <a:gd name="T30" fmla="*/ 0 w 9"/>
              <a:gd name="T31" fmla="*/ 2147483647 h 36"/>
              <a:gd name="T32" fmla="*/ 2147483647 w 9"/>
              <a:gd name="T33" fmla="*/ 2147483647 h 36"/>
              <a:gd name="T34" fmla="*/ 2147483647 w 9"/>
              <a:gd name="T35" fmla="*/ 0 h 36"/>
              <a:gd name="T36" fmla="*/ 2147483647 w 9"/>
              <a:gd name="T37" fmla="*/ 0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36"/>
              <a:gd name="T59" fmla="*/ 9 w 9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36">
                <a:moveTo>
                  <a:pt x="9" y="0"/>
                </a:moveTo>
                <a:lnTo>
                  <a:pt x="9" y="0"/>
                </a:lnTo>
                <a:lnTo>
                  <a:pt x="8" y="1"/>
                </a:lnTo>
                <a:lnTo>
                  <a:pt x="8" y="3"/>
                </a:lnTo>
                <a:lnTo>
                  <a:pt x="7" y="6"/>
                </a:lnTo>
                <a:lnTo>
                  <a:pt x="6" y="10"/>
                </a:lnTo>
                <a:lnTo>
                  <a:pt x="6" y="17"/>
                </a:lnTo>
                <a:lnTo>
                  <a:pt x="6" y="25"/>
                </a:lnTo>
                <a:lnTo>
                  <a:pt x="7" y="36"/>
                </a:lnTo>
                <a:lnTo>
                  <a:pt x="2" y="36"/>
                </a:lnTo>
                <a:lnTo>
                  <a:pt x="1" y="36"/>
                </a:lnTo>
                <a:lnTo>
                  <a:pt x="1" y="32"/>
                </a:lnTo>
                <a:lnTo>
                  <a:pt x="1" y="28"/>
                </a:lnTo>
                <a:lnTo>
                  <a:pt x="0" y="22"/>
                </a:lnTo>
                <a:lnTo>
                  <a:pt x="0" y="16"/>
                </a:lnTo>
                <a:lnTo>
                  <a:pt x="0" y="10"/>
                </a:lnTo>
                <a:lnTo>
                  <a:pt x="1" y="4"/>
                </a:lnTo>
                <a:lnTo>
                  <a:pt x="3" y="0"/>
                </a:lnTo>
                <a:lnTo>
                  <a:pt x="9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86" name="Rectangle 110"/>
          <p:cNvSpPr>
            <a:spLocks noChangeArrowheads="1"/>
          </p:cNvSpPr>
          <p:nvPr/>
        </p:nvSpPr>
        <p:spPr bwMode="auto">
          <a:xfrm>
            <a:off x="1398588" y="3641725"/>
            <a:ext cx="63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487" name="Freeform 111"/>
          <p:cNvSpPr>
            <a:spLocks/>
          </p:cNvSpPr>
          <p:nvPr/>
        </p:nvSpPr>
        <p:spPr bwMode="auto">
          <a:xfrm>
            <a:off x="1465263" y="3638550"/>
            <a:ext cx="73025" cy="87313"/>
          </a:xfrm>
          <a:custGeom>
            <a:avLst/>
            <a:gdLst>
              <a:gd name="T0" fmla="*/ 2147483647 w 46"/>
              <a:gd name="T1" fmla="*/ 2147483647 h 55"/>
              <a:gd name="T2" fmla="*/ 2147483647 w 46"/>
              <a:gd name="T3" fmla="*/ 2147483647 h 55"/>
              <a:gd name="T4" fmla="*/ 2147483647 w 46"/>
              <a:gd name="T5" fmla="*/ 2147483647 h 55"/>
              <a:gd name="T6" fmla="*/ 2147483647 w 46"/>
              <a:gd name="T7" fmla="*/ 2147483647 h 55"/>
              <a:gd name="T8" fmla="*/ 0 w 46"/>
              <a:gd name="T9" fmla="*/ 2147483647 h 55"/>
              <a:gd name="T10" fmla="*/ 0 w 46"/>
              <a:gd name="T11" fmla="*/ 2147483647 h 55"/>
              <a:gd name="T12" fmla="*/ 0 w 46"/>
              <a:gd name="T13" fmla="*/ 2147483647 h 55"/>
              <a:gd name="T14" fmla="*/ 0 w 46"/>
              <a:gd name="T15" fmla="*/ 2147483647 h 55"/>
              <a:gd name="T16" fmla="*/ 2147483647 w 46"/>
              <a:gd name="T17" fmla="*/ 2147483647 h 55"/>
              <a:gd name="T18" fmla="*/ 2147483647 w 46"/>
              <a:gd name="T19" fmla="*/ 2147483647 h 55"/>
              <a:gd name="T20" fmla="*/ 2147483647 w 46"/>
              <a:gd name="T21" fmla="*/ 2147483647 h 55"/>
              <a:gd name="T22" fmla="*/ 2147483647 w 46"/>
              <a:gd name="T23" fmla="*/ 2147483647 h 55"/>
              <a:gd name="T24" fmla="*/ 2147483647 w 46"/>
              <a:gd name="T25" fmla="*/ 2147483647 h 55"/>
              <a:gd name="T26" fmla="*/ 2147483647 w 46"/>
              <a:gd name="T27" fmla="*/ 2147483647 h 55"/>
              <a:gd name="T28" fmla="*/ 2147483647 w 46"/>
              <a:gd name="T29" fmla="*/ 2147483647 h 55"/>
              <a:gd name="T30" fmla="*/ 2147483647 w 46"/>
              <a:gd name="T31" fmla="*/ 2147483647 h 55"/>
              <a:gd name="T32" fmla="*/ 2147483647 w 46"/>
              <a:gd name="T33" fmla="*/ 2147483647 h 55"/>
              <a:gd name="T34" fmla="*/ 2147483647 w 46"/>
              <a:gd name="T35" fmla="*/ 2147483647 h 55"/>
              <a:gd name="T36" fmla="*/ 2147483647 w 46"/>
              <a:gd name="T37" fmla="*/ 2147483647 h 55"/>
              <a:gd name="T38" fmla="*/ 2147483647 w 46"/>
              <a:gd name="T39" fmla="*/ 2147483647 h 55"/>
              <a:gd name="T40" fmla="*/ 2147483647 w 46"/>
              <a:gd name="T41" fmla="*/ 2147483647 h 55"/>
              <a:gd name="T42" fmla="*/ 2147483647 w 46"/>
              <a:gd name="T43" fmla="*/ 2147483647 h 55"/>
              <a:gd name="T44" fmla="*/ 2147483647 w 46"/>
              <a:gd name="T45" fmla="*/ 2147483647 h 55"/>
              <a:gd name="T46" fmla="*/ 2147483647 w 46"/>
              <a:gd name="T47" fmla="*/ 2147483647 h 55"/>
              <a:gd name="T48" fmla="*/ 2147483647 w 46"/>
              <a:gd name="T49" fmla="*/ 2147483647 h 55"/>
              <a:gd name="T50" fmla="*/ 2147483647 w 46"/>
              <a:gd name="T51" fmla="*/ 2147483647 h 55"/>
              <a:gd name="T52" fmla="*/ 2147483647 w 46"/>
              <a:gd name="T53" fmla="*/ 2147483647 h 55"/>
              <a:gd name="T54" fmla="*/ 2147483647 w 46"/>
              <a:gd name="T55" fmla="*/ 2147483647 h 55"/>
              <a:gd name="T56" fmla="*/ 2147483647 w 46"/>
              <a:gd name="T57" fmla="*/ 2147483647 h 55"/>
              <a:gd name="T58" fmla="*/ 2147483647 w 46"/>
              <a:gd name="T59" fmla="*/ 2147483647 h 55"/>
              <a:gd name="T60" fmla="*/ 2147483647 w 46"/>
              <a:gd name="T61" fmla="*/ 2147483647 h 55"/>
              <a:gd name="T62" fmla="*/ 2147483647 w 46"/>
              <a:gd name="T63" fmla="*/ 2147483647 h 55"/>
              <a:gd name="T64" fmla="*/ 2147483647 w 46"/>
              <a:gd name="T65" fmla="*/ 2147483647 h 55"/>
              <a:gd name="T66" fmla="*/ 2147483647 w 46"/>
              <a:gd name="T67" fmla="*/ 2147483647 h 55"/>
              <a:gd name="T68" fmla="*/ 2147483647 w 46"/>
              <a:gd name="T69" fmla="*/ 2147483647 h 55"/>
              <a:gd name="T70" fmla="*/ 2147483647 w 46"/>
              <a:gd name="T71" fmla="*/ 2147483647 h 55"/>
              <a:gd name="T72" fmla="*/ 2147483647 w 46"/>
              <a:gd name="T73" fmla="*/ 2147483647 h 55"/>
              <a:gd name="T74" fmla="*/ 2147483647 w 46"/>
              <a:gd name="T75" fmla="*/ 2147483647 h 55"/>
              <a:gd name="T76" fmla="*/ 2147483647 w 46"/>
              <a:gd name="T77" fmla="*/ 2147483647 h 55"/>
              <a:gd name="T78" fmla="*/ 2147483647 w 46"/>
              <a:gd name="T79" fmla="*/ 2147483647 h 55"/>
              <a:gd name="T80" fmla="*/ 2147483647 w 46"/>
              <a:gd name="T81" fmla="*/ 0 h 55"/>
              <a:gd name="T82" fmla="*/ 2147483647 w 46"/>
              <a:gd name="T83" fmla="*/ 0 h 55"/>
              <a:gd name="T84" fmla="*/ 2147483647 w 46"/>
              <a:gd name="T85" fmla="*/ 0 h 55"/>
              <a:gd name="T86" fmla="*/ 2147483647 w 46"/>
              <a:gd name="T87" fmla="*/ 2147483647 h 55"/>
              <a:gd name="T88" fmla="*/ 2147483647 w 46"/>
              <a:gd name="T89" fmla="*/ 2147483647 h 55"/>
              <a:gd name="T90" fmla="*/ 2147483647 w 46"/>
              <a:gd name="T91" fmla="*/ 2147483647 h 55"/>
              <a:gd name="T92" fmla="*/ 2147483647 w 46"/>
              <a:gd name="T93" fmla="*/ 2147483647 h 55"/>
              <a:gd name="T94" fmla="*/ 2147483647 w 46"/>
              <a:gd name="T95" fmla="*/ 2147483647 h 55"/>
              <a:gd name="T96" fmla="*/ 2147483647 w 46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"/>
              <a:gd name="T148" fmla="*/ 0 h 55"/>
              <a:gd name="T149" fmla="*/ 46 w 46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" h="55">
                <a:moveTo>
                  <a:pt x="4" y="6"/>
                </a:moveTo>
                <a:lnTo>
                  <a:pt x="4" y="7"/>
                </a:lnTo>
                <a:lnTo>
                  <a:pt x="3" y="9"/>
                </a:lnTo>
                <a:lnTo>
                  <a:pt x="1" y="14"/>
                </a:lnTo>
                <a:lnTo>
                  <a:pt x="0" y="20"/>
                </a:lnTo>
                <a:lnTo>
                  <a:pt x="0" y="28"/>
                </a:lnTo>
                <a:lnTo>
                  <a:pt x="0" y="36"/>
                </a:lnTo>
                <a:lnTo>
                  <a:pt x="0" y="46"/>
                </a:lnTo>
                <a:lnTo>
                  <a:pt x="3" y="55"/>
                </a:lnTo>
                <a:lnTo>
                  <a:pt x="3" y="54"/>
                </a:lnTo>
                <a:lnTo>
                  <a:pt x="3" y="53"/>
                </a:lnTo>
                <a:lnTo>
                  <a:pt x="3" y="51"/>
                </a:lnTo>
                <a:lnTo>
                  <a:pt x="3" y="49"/>
                </a:lnTo>
                <a:lnTo>
                  <a:pt x="3" y="46"/>
                </a:lnTo>
                <a:lnTo>
                  <a:pt x="4" y="42"/>
                </a:lnTo>
                <a:lnTo>
                  <a:pt x="4" y="39"/>
                </a:lnTo>
                <a:lnTo>
                  <a:pt x="5" y="35"/>
                </a:lnTo>
                <a:lnTo>
                  <a:pt x="6" y="32"/>
                </a:lnTo>
                <a:lnTo>
                  <a:pt x="7" y="28"/>
                </a:lnTo>
                <a:lnTo>
                  <a:pt x="8" y="25"/>
                </a:lnTo>
                <a:lnTo>
                  <a:pt x="11" y="21"/>
                </a:lnTo>
                <a:lnTo>
                  <a:pt x="14" y="19"/>
                </a:lnTo>
                <a:lnTo>
                  <a:pt x="17" y="16"/>
                </a:lnTo>
                <a:lnTo>
                  <a:pt x="21" y="14"/>
                </a:lnTo>
                <a:lnTo>
                  <a:pt x="26" y="14"/>
                </a:lnTo>
                <a:lnTo>
                  <a:pt x="26" y="13"/>
                </a:lnTo>
                <a:lnTo>
                  <a:pt x="28" y="12"/>
                </a:lnTo>
                <a:lnTo>
                  <a:pt x="29" y="11"/>
                </a:lnTo>
                <a:lnTo>
                  <a:pt x="33" y="9"/>
                </a:lnTo>
                <a:lnTo>
                  <a:pt x="36" y="7"/>
                </a:lnTo>
                <a:lnTo>
                  <a:pt x="41" y="5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1"/>
                </a:lnTo>
                <a:lnTo>
                  <a:pt x="40" y="1"/>
                </a:lnTo>
                <a:lnTo>
                  <a:pt x="38" y="1"/>
                </a:lnTo>
                <a:lnTo>
                  <a:pt x="35" y="1"/>
                </a:lnTo>
                <a:lnTo>
                  <a:pt x="32" y="0"/>
                </a:lnTo>
                <a:lnTo>
                  <a:pt x="28" y="0"/>
                </a:lnTo>
                <a:lnTo>
                  <a:pt x="26" y="0"/>
                </a:lnTo>
                <a:lnTo>
                  <a:pt x="22" y="1"/>
                </a:lnTo>
                <a:lnTo>
                  <a:pt x="19" y="1"/>
                </a:lnTo>
                <a:lnTo>
                  <a:pt x="14" y="1"/>
                </a:lnTo>
                <a:lnTo>
                  <a:pt x="11" y="2"/>
                </a:lnTo>
                <a:lnTo>
                  <a:pt x="7" y="4"/>
                </a:lnTo>
                <a:lnTo>
                  <a:pt x="4" y="6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88" name="Freeform 112"/>
          <p:cNvSpPr>
            <a:spLocks/>
          </p:cNvSpPr>
          <p:nvPr/>
        </p:nvSpPr>
        <p:spPr bwMode="auto">
          <a:xfrm>
            <a:off x="1363663" y="3703638"/>
            <a:ext cx="58737" cy="14287"/>
          </a:xfrm>
          <a:custGeom>
            <a:avLst/>
            <a:gdLst>
              <a:gd name="T0" fmla="*/ 0 w 37"/>
              <a:gd name="T1" fmla="*/ 2147483647 h 9"/>
              <a:gd name="T2" fmla="*/ 0 w 37"/>
              <a:gd name="T3" fmla="*/ 2147483647 h 9"/>
              <a:gd name="T4" fmla="*/ 0 w 37"/>
              <a:gd name="T5" fmla="*/ 2147483647 h 9"/>
              <a:gd name="T6" fmla="*/ 2147483647 w 37"/>
              <a:gd name="T7" fmla="*/ 2147483647 h 9"/>
              <a:gd name="T8" fmla="*/ 2147483647 w 37"/>
              <a:gd name="T9" fmla="*/ 2147483647 h 9"/>
              <a:gd name="T10" fmla="*/ 2147483647 w 37"/>
              <a:gd name="T11" fmla="*/ 2147483647 h 9"/>
              <a:gd name="T12" fmla="*/ 2147483647 w 37"/>
              <a:gd name="T13" fmla="*/ 2147483647 h 9"/>
              <a:gd name="T14" fmla="*/ 2147483647 w 37"/>
              <a:gd name="T15" fmla="*/ 2147483647 h 9"/>
              <a:gd name="T16" fmla="*/ 2147483647 w 37"/>
              <a:gd name="T17" fmla="*/ 2147483647 h 9"/>
              <a:gd name="T18" fmla="*/ 2147483647 w 37"/>
              <a:gd name="T19" fmla="*/ 0 h 9"/>
              <a:gd name="T20" fmla="*/ 2147483647 w 37"/>
              <a:gd name="T21" fmla="*/ 0 h 9"/>
              <a:gd name="T22" fmla="*/ 2147483647 w 37"/>
              <a:gd name="T23" fmla="*/ 0 h 9"/>
              <a:gd name="T24" fmla="*/ 2147483647 w 37"/>
              <a:gd name="T25" fmla="*/ 0 h 9"/>
              <a:gd name="T26" fmla="*/ 2147483647 w 37"/>
              <a:gd name="T27" fmla="*/ 0 h 9"/>
              <a:gd name="T28" fmla="*/ 2147483647 w 37"/>
              <a:gd name="T29" fmla="*/ 2147483647 h 9"/>
              <a:gd name="T30" fmla="*/ 2147483647 w 37"/>
              <a:gd name="T31" fmla="*/ 2147483647 h 9"/>
              <a:gd name="T32" fmla="*/ 2147483647 w 37"/>
              <a:gd name="T33" fmla="*/ 2147483647 h 9"/>
              <a:gd name="T34" fmla="*/ 2147483647 w 37"/>
              <a:gd name="T35" fmla="*/ 2147483647 h 9"/>
              <a:gd name="T36" fmla="*/ 2147483647 w 37"/>
              <a:gd name="T37" fmla="*/ 2147483647 h 9"/>
              <a:gd name="T38" fmla="*/ 2147483647 w 37"/>
              <a:gd name="T39" fmla="*/ 2147483647 h 9"/>
              <a:gd name="T40" fmla="*/ 2147483647 w 37"/>
              <a:gd name="T41" fmla="*/ 2147483647 h 9"/>
              <a:gd name="T42" fmla="*/ 2147483647 w 37"/>
              <a:gd name="T43" fmla="*/ 2147483647 h 9"/>
              <a:gd name="T44" fmla="*/ 2147483647 w 37"/>
              <a:gd name="T45" fmla="*/ 2147483647 h 9"/>
              <a:gd name="T46" fmla="*/ 2147483647 w 37"/>
              <a:gd name="T47" fmla="*/ 2147483647 h 9"/>
              <a:gd name="T48" fmla="*/ 2147483647 w 37"/>
              <a:gd name="T49" fmla="*/ 2147483647 h 9"/>
              <a:gd name="T50" fmla="*/ 2147483647 w 37"/>
              <a:gd name="T51" fmla="*/ 2147483647 h 9"/>
              <a:gd name="T52" fmla="*/ 2147483647 w 37"/>
              <a:gd name="T53" fmla="*/ 2147483647 h 9"/>
              <a:gd name="T54" fmla="*/ 2147483647 w 37"/>
              <a:gd name="T55" fmla="*/ 2147483647 h 9"/>
              <a:gd name="T56" fmla="*/ 2147483647 w 37"/>
              <a:gd name="T57" fmla="*/ 2147483647 h 9"/>
              <a:gd name="T58" fmla="*/ 2147483647 w 37"/>
              <a:gd name="T59" fmla="*/ 2147483647 h 9"/>
              <a:gd name="T60" fmla="*/ 2147483647 w 37"/>
              <a:gd name="T61" fmla="*/ 2147483647 h 9"/>
              <a:gd name="T62" fmla="*/ 2147483647 w 37"/>
              <a:gd name="T63" fmla="*/ 2147483647 h 9"/>
              <a:gd name="T64" fmla="*/ 2147483647 w 37"/>
              <a:gd name="T65" fmla="*/ 2147483647 h 9"/>
              <a:gd name="T66" fmla="*/ 0 w 37"/>
              <a:gd name="T67" fmla="*/ 2147483647 h 9"/>
              <a:gd name="T68" fmla="*/ 0 w 37"/>
              <a:gd name="T69" fmla="*/ 2147483647 h 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9"/>
              <a:gd name="T107" fmla="*/ 37 w 37"/>
              <a:gd name="T108" fmla="*/ 9 h 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9">
                <a:moveTo>
                  <a:pt x="0" y="6"/>
                </a:moveTo>
                <a:lnTo>
                  <a:pt x="0" y="6"/>
                </a:lnTo>
                <a:lnTo>
                  <a:pt x="1" y="5"/>
                </a:lnTo>
                <a:lnTo>
                  <a:pt x="2" y="3"/>
                </a:lnTo>
                <a:lnTo>
                  <a:pt x="4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1"/>
                </a:lnTo>
                <a:lnTo>
                  <a:pt x="37" y="3"/>
                </a:lnTo>
                <a:lnTo>
                  <a:pt x="37" y="6"/>
                </a:lnTo>
                <a:lnTo>
                  <a:pt x="36" y="6"/>
                </a:lnTo>
                <a:lnTo>
                  <a:pt x="36" y="5"/>
                </a:lnTo>
                <a:lnTo>
                  <a:pt x="34" y="5"/>
                </a:lnTo>
                <a:lnTo>
                  <a:pt x="33" y="5"/>
                </a:lnTo>
                <a:lnTo>
                  <a:pt x="30" y="3"/>
                </a:lnTo>
                <a:lnTo>
                  <a:pt x="28" y="3"/>
                </a:lnTo>
                <a:lnTo>
                  <a:pt x="25" y="2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2"/>
                </a:lnTo>
                <a:lnTo>
                  <a:pt x="9" y="3"/>
                </a:lnTo>
                <a:lnTo>
                  <a:pt x="7" y="5"/>
                </a:lnTo>
                <a:lnTo>
                  <a:pt x="5" y="6"/>
                </a:lnTo>
                <a:lnTo>
                  <a:pt x="2" y="7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89" name="Freeform 113"/>
          <p:cNvSpPr>
            <a:spLocks/>
          </p:cNvSpPr>
          <p:nvPr/>
        </p:nvSpPr>
        <p:spPr bwMode="auto">
          <a:xfrm>
            <a:off x="1363663" y="3663950"/>
            <a:ext cx="58737" cy="17463"/>
          </a:xfrm>
          <a:custGeom>
            <a:avLst/>
            <a:gdLst>
              <a:gd name="T0" fmla="*/ 0 w 37"/>
              <a:gd name="T1" fmla="*/ 2147483647 h 11"/>
              <a:gd name="T2" fmla="*/ 0 w 37"/>
              <a:gd name="T3" fmla="*/ 2147483647 h 11"/>
              <a:gd name="T4" fmla="*/ 0 w 37"/>
              <a:gd name="T5" fmla="*/ 2147483647 h 11"/>
              <a:gd name="T6" fmla="*/ 2147483647 w 37"/>
              <a:gd name="T7" fmla="*/ 2147483647 h 11"/>
              <a:gd name="T8" fmla="*/ 2147483647 w 37"/>
              <a:gd name="T9" fmla="*/ 2147483647 h 11"/>
              <a:gd name="T10" fmla="*/ 2147483647 w 37"/>
              <a:gd name="T11" fmla="*/ 2147483647 h 11"/>
              <a:gd name="T12" fmla="*/ 2147483647 w 37"/>
              <a:gd name="T13" fmla="*/ 2147483647 h 11"/>
              <a:gd name="T14" fmla="*/ 2147483647 w 37"/>
              <a:gd name="T15" fmla="*/ 2147483647 h 11"/>
              <a:gd name="T16" fmla="*/ 2147483647 w 37"/>
              <a:gd name="T17" fmla="*/ 2147483647 h 11"/>
              <a:gd name="T18" fmla="*/ 2147483647 w 37"/>
              <a:gd name="T19" fmla="*/ 2147483647 h 11"/>
              <a:gd name="T20" fmla="*/ 2147483647 w 37"/>
              <a:gd name="T21" fmla="*/ 0 h 11"/>
              <a:gd name="T22" fmla="*/ 2147483647 w 37"/>
              <a:gd name="T23" fmla="*/ 0 h 11"/>
              <a:gd name="T24" fmla="*/ 2147483647 w 37"/>
              <a:gd name="T25" fmla="*/ 0 h 11"/>
              <a:gd name="T26" fmla="*/ 2147483647 w 37"/>
              <a:gd name="T27" fmla="*/ 0 h 11"/>
              <a:gd name="T28" fmla="*/ 2147483647 w 37"/>
              <a:gd name="T29" fmla="*/ 2147483647 h 11"/>
              <a:gd name="T30" fmla="*/ 2147483647 w 37"/>
              <a:gd name="T31" fmla="*/ 2147483647 h 11"/>
              <a:gd name="T32" fmla="*/ 2147483647 w 37"/>
              <a:gd name="T33" fmla="*/ 2147483647 h 11"/>
              <a:gd name="T34" fmla="*/ 2147483647 w 37"/>
              <a:gd name="T35" fmla="*/ 2147483647 h 11"/>
              <a:gd name="T36" fmla="*/ 2147483647 w 37"/>
              <a:gd name="T37" fmla="*/ 2147483647 h 11"/>
              <a:gd name="T38" fmla="*/ 2147483647 w 37"/>
              <a:gd name="T39" fmla="*/ 2147483647 h 11"/>
              <a:gd name="T40" fmla="*/ 2147483647 w 37"/>
              <a:gd name="T41" fmla="*/ 2147483647 h 11"/>
              <a:gd name="T42" fmla="*/ 2147483647 w 37"/>
              <a:gd name="T43" fmla="*/ 2147483647 h 11"/>
              <a:gd name="T44" fmla="*/ 2147483647 w 37"/>
              <a:gd name="T45" fmla="*/ 2147483647 h 11"/>
              <a:gd name="T46" fmla="*/ 2147483647 w 37"/>
              <a:gd name="T47" fmla="*/ 2147483647 h 11"/>
              <a:gd name="T48" fmla="*/ 2147483647 w 37"/>
              <a:gd name="T49" fmla="*/ 2147483647 h 11"/>
              <a:gd name="T50" fmla="*/ 2147483647 w 37"/>
              <a:gd name="T51" fmla="*/ 2147483647 h 11"/>
              <a:gd name="T52" fmla="*/ 2147483647 w 37"/>
              <a:gd name="T53" fmla="*/ 2147483647 h 11"/>
              <a:gd name="T54" fmla="*/ 2147483647 w 37"/>
              <a:gd name="T55" fmla="*/ 2147483647 h 11"/>
              <a:gd name="T56" fmla="*/ 2147483647 w 37"/>
              <a:gd name="T57" fmla="*/ 2147483647 h 11"/>
              <a:gd name="T58" fmla="*/ 2147483647 w 37"/>
              <a:gd name="T59" fmla="*/ 2147483647 h 11"/>
              <a:gd name="T60" fmla="*/ 2147483647 w 37"/>
              <a:gd name="T61" fmla="*/ 2147483647 h 11"/>
              <a:gd name="T62" fmla="*/ 2147483647 w 37"/>
              <a:gd name="T63" fmla="*/ 2147483647 h 11"/>
              <a:gd name="T64" fmla="*/ 2147483647 w 37"/>
              <a:gd name="T65" fmla="*/ 2147483647 h 11"/>
              <a:gd name="T66" fmla="*/ 0 w 37"/>
              <a:gd name="T67" fmla="*/ 2147483647 h 11"/>
              <a:gd name="T68" fmla="*/ 0 w 37"/>
              <a:gd name="T69" fmla="*/ 2147483647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1"/>
              <a:gd name="T107" fmla="*/ 37 w 37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1">
                <a:moveTo>
                  <a:pt x="0" y="6"/>
                </a:move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4" y="4"/>
                </a:lnTo>
                <a:lnTo>
                  <a:pt x="5" y="3"/>
                </a:lnTo>
                <a:lnTo>
                  <a:pt x="7" y="2"/>
                </a:lnTo>
                <a:lnTo>
                  <a:pt x="9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2"/>
                </a:lnTo>
                <a:lnTo>
                  <a:pt x="32" y="3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6" y="5"/>
                </a:lnTo>
                <a:lnTo>
                  <a:pt x="34" y="5"/>
                </a:lnTo>
                <a:lnTo>
                  <a:pt x="33" y="5"/>
                </a:lnTo>
                <a:lnTo>
                  <a:pt x="30" y="4"/>
                </a:lnTo>
                <a:lnTo>
                  <a:pt x="28" y="4"/>
                </a:lnTo>
                <a:lnTo>
                  <a:pt x="25" y="4"/>
                </a:lnTo>
                <a:lnTo>
                  <a:pt x="22" y="3"/>
                </a:lnTo>
                <a:lnTo>
                  <a:pt x="19" y="3"/>
                </a:lnTo>
                <a:lnTo>
                  <a:pt x="15" y="3"/>
                </a:lnTo>
                <a:lnTo>
                  <a:pt x="13" y="3"/>
                </a:lnTo>
                <a:lnTo>
                  <a:pt x="9" y="4"/>
                </a:lnTo>
                <a:lnTo>
                  <a:pt x="7" y="5"/>
                </a:lnTo>
                <a:lnTo>
                  <a:pt x="5" y="6"/>
                </a:lnTo>
                <a:lnTo>
                  <a:pt x="2" y="9"/>
                </a:lnTo>
                <a:lnTo>
                  <a:pt x="0" y="11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90" name="Freeform 114"/>
          <p:cNvSpPr>
            <a:spLocks/>
          </p:cNvSpPr>
          <p:nvPr/>
        </p:nvSpPr>
        <p:spPr bwMode="auto">
          <a:xfrm>
            <a:off x="1419225" y="3646488"/>
            <a:ext cx="96838" cy="177800"/>
          </a:xfrm>
          <a:custGeom>
            <a:avLst/>
            <a:gdLst>
              <a:gd name="T0" fmla="*/ 0 w 61"/>
              <a:gd name="T1" fmla="*/ 0 h 112"/>
              <a:gd name="T2" fmla="*/ 0 w 61"/>
              <a:gd name="T3" fmla="*/ 2147483647 h 112"/>
              <a:gd name="T4" fmla="*/ 2147483647 w 61"/>
              <a:gd name="T5" fmla="*/ 2147483647 h 112"/>
              <a:gd name="T6" fmla="*/ 2147483647 w 61"/>
              <a:gd name="T7" fmla="*/ 2147483647 h 112"/>
              <a:gd name="T8" fmla="*/ 2147483647 w 61"/>
              <a:gd name="T9" fmla="*/ 2147483647 h 112"/>
              <a:gd name="T10" fmla="*/ 2147483647 w 61"/>
              <a:gd name="T11" fmla="*/ 2147483647 h 112"/>
              <a:gd name="T12" fmla="*/ 2147483647 w 61"/>
              <a:gd name="T13" fmla="*/ 2147483647 h 112"/>
              <a:gd name="T14" fmla="*/ 2147483647 w 61"/>
              <a:gd name="T15" fmla="*/ 2147483647 h 112"/>
              <a:gd name="T16" fmla="*/ 2147483647 w 61"/>
              <a:gd name="T17" fmla="*/ 2147483647 h 112"/>
              <a:gd name="T18" fmla="*/ 2147483647 w 61"/>
              <a:gd name="T19" fmla="*/ 2147483647 h 112"/>
              <a:gd name="T20" fmla="*/ 2147483647 w 61"/>
              <a:gd name="T21" fmla="*/ 2147483647 h 112"/>
              <a:gd name="T22" fmla="*/ 2147483647 w 61"/>
              <a:gd name="T23" fmla="*/ 2147483647 h 112"/>
              <a:gd name="T24" fmla="*/ 2147483647 w 61"/>
              <a:gd name="T25" fmla="*/ 2147483647 h 112"/>
              <a:gd name="T26" fmla="*/ 2147483647 w 61"/>
              <a:gd name="T27" fmla="*/ 2147483647 h 112"/>
              <a:gd name="T28" fmla="*/ 2147483647 w 61"/>
              <a:gd name="T29" fmla="*/ 2147483647 h 112"/>
              <a:gd name="T30" fmla="*/ 2147483647 w 61"/>
              <a:gd name="T31" fmla="*/ 2147483647 h 112"/>
              <a:gd name="T32" fmla="*/ 2147483647 w 61"/>
              <a:gd name="T33" fmla="*/ 2147483647 h 112"/>
              <a:gd name="T34" fmla="*/ 0 w 61"/>
              <a:gd name="T35" fmla="*/ 0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112"/>
              <a:gd name="T56" fmla="*/ 61 w 61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112">
                <a:moveTo>
                  <a:pt x="0" y="0"/>
                </a:moveTo>
                <a:lnTo>
                  <a:pt x="0" y="108"/>
                </a:lnTo>
                <a:lnTo>
                  <a:pt x="19" y="112"/>
                </a:lnTo>
                <a:lnTo>
                  <a:pt x="18" y="98"/>
                </a:lnTo>
                <a:lnTo>
                  <a:pt x="61" y="104"/>
                </a:lnTo>
                <a:lnTo>
                  <a:pt x="61" y="98"/>
                </a:lnTo>
                <a:lnTo>
                  <a:pt x="30" y="94"/>
                </a:lnTo>
                <a:lnTo>
                  <a:pt x="29" y="81"/>
                </a:lnTo>
                <a:lnTo>
                  <a:pt x="9" y="81"/>
                </a:lnTo>
                <a:lnTo>
                  <a:pt x="8" y="80"/>
                </a:lnTo>
                <a:lnTo>
                  <a:pt x="7" y="76"/>
                </a:lnTo>
                <a:lnTo>
                  <a:pt x="6" y="69"/>
                </a:lnTo>
                <a:lnTo>
                  <a:pt x="4" y="58"/>
                </a:lnTo>
                <a:lnTo>
                  <a:pt x="2" y="46"/>
                </a:lnTo>
                <a:lnTo>
                  <a:pt x="1" y="34"/>
                </a:lnTo>
                <a:lnTo>
                  <a:pt x="2" y="1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91" name="Freeform 115"/>
          <p:cNvSpPr>
            <a:spLocks/>
          </p:cNvSpPr>
          <p:nvPr/>
        </p:nvSpPr>
        <p:spPr bwMode="auto">
          <a:xfrm>
            <a:off x="1466850" y="3605213"/>
            <a:ext cx="125413" cy="23812"/>
          </a:xfrm>
          <a:custGeom>
            <a:avLst/>
            <a:gdLst>
              <a:gd name="T0" fmla="*/ 0 w 79"/>
              <a:gd name="T1" fmla="*/ 2147483647 h 15"/>
              <a:gd name="T2" fmla="*/ 0 w 79"/>
              <a:gd name="T3" fmla="*/ 2147483647 h 15"/>
              <a:gd name="T4" fmla="*/ 2147483647 w 79"/>
              <a:gd name="T5" fmla="*/ 2147483647 h 15"/>
              <a:gd name="T6" fmla="*/ 2147483647 w 79"/>
              <a:gd name="T7" fmla="*/ 2147483647 h 15"/>
              <a:gd name="T8" fmla="*/ 2147483647 w 79"/>
              <a:gd name="T9" fmla="*/ 2147483647 h 15"/>
              <a:gd name="T10" fmla="*/ 2147483647 w 79"/>
              <a:gd name="T11" fmla="*/ 2147483647 h 15"/>
              <a:gd name="T12" fmla="*/ 2147483647 w 79"/>
              <a:gd name="T13" fmla="*/ 2147483647 h 15"/>
              <a:gd name="T14" fmla="*/ 2147483647 w 79"/>
              <a:gd name="T15" fmla="*/ 2147483647 h 15"/>
              <a:gd name="T16" fmla="*/ 2147483647 w 79"/>
              <a:gd name="T17" fmla="*/ 2147483647 h 15"/>
              <a:gd name="T18" fmla="*/ 2147483647 w 79"/>
              <a:gd name="T19" fmla="*/ 2147483647 h 15"/>
              <a:gd name="T20" fmla="*/ 2147483647 w 79"/>
              <a:gd name="T21" fmla="*/ 2147483647 h 15"/>
              <a:gd name="T22" fmla="*/ 2147483647 w 79"/>
              <a:gd name="T23" fmla="*/ 2147483647 h 15"/>
              <a:gd name="T24" fmla="*/ 2147483647 w 79"/>
              <a:gd name="T25" fmla="*/ 2147483647 h 15"/>
              <a:gd name="T26" fmla="*/ 2147483647 w 79"/>
              <a:gd name="T27" fmla="*/ 2147483647 h 15"/>
              <a:gd name="T28" fmla="*/ 2147483647 w 79"/>
              <a:gd name="T29" fmla="*/ 2147483647 h 15"/>
              <a:gd name="T30" fmla="*/ 2147483647 w 79"/>
              <a:gd name="T31" fmla="*/ 2147483647 h 15"/>
              <a:gd name="T32" fmla="*/ 2147483647 w 79"/>
              <a:gd name="T33" fmla="*/ 2147483647 h 15"/>
              <a:gd name="T34" fmla="*/ 2147483647 w 79"/>
              <a:gd name="T35" fmla="*/ 0 h 15"/>
              <a:gd name="T36" fmla="*/ 2147483647 w 79"/>
              <a:gd name="T37" fmla="*/ 0 h 15"/>
              <a:gd name="T38" fmla="*/ 2147483647 w 79"/>
              <a:gd name="T39" fmla="*/ 0 h 15"/>
              <a:gd name="T40" fmla="*/ 2147483647 w 79"/>
              <a:gd name="T41" fmla="*/ 0 h 15"/>
              <a:gd name="T42" fmla="*/ 2147483647 w 79"/>
              <a:gd name="T43" fmla="*/ 0 h 15"/>
              <a:gd name="T44" fmla="*/ 2147483647 w 79"/>
              <a:gd name="T45" fmla="*/ 0 h 15"/>
              <a:gd name="T46" fmla="*/ 2147483647 w 79"/>
              <a:gd name="T47" fmla="*/ 0 h 15"/>
              <a:gd name="T48" fmla="*/ 2147483647 w 79"/>
              <a:gd name="T49" fmla="*/ 0 h 15"/>
              <a:gd name="T50" fmla="*/ 2147483647 w 79"/>
              <a:gd name="T51" fmla="*/ 2147483647 h 15"/>
              <a:gd name="T52" fmla="*/ 2147483647 w 79"/>
              <a:gd name="T53" fmla="*/ 2147483647 h 15"/>
              <a:gd name="T54" fmla="*/ 2147483647 w 79"/>
              <a:gd name="T55" fmla="*/ 2147483647 h 15"/>
              <a:gd name="T56" fmla="*/ 2147483647 w 79"/>
              <a:gd name="T57" fmla="*/ 2147483647 h 15"/>
              <a:gd name="T58" fmla="*/ 2147483647 w 79"/>
              <a:gd name="T59" fmla="*/ 2147483647 h 15"/>
              <a:gd name="T60" fmla="*/ 2147483647 w 79"/>
              <a:gd name="T61" fmla="*/ 2147483647 h 15"/>
              <a:gd name="T62" fmla="*/ 2147483647 w 79"/>
              <a:gd name="T63" fmla="*/ 2147483647 h 15"/>
              <a:gd name="T64" fmla="*/ 2147483647 w 79"/>
              <a:gd name="T65" fmla="*/ 2147483647 h 15"/>
              <a:gd name="T66" fmla="*/ 0 w 79"/>
              <a:gd name="T67" fmla="*/ 2147483647 h 15"/>
              <a:gd name="T68" fmla="*/ 0 w 79"/>
              <a:gd name="T69" fmla="*/ 2147483647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15"/>
              <a:gd name="T107" fmla="*/ 79 w 79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15">
                <a:moveTo>
                  <a:pt x="0" y="15"/>
                </a:moveTo>
                <a:lnTo>
                  <a:pt x="0" y="15"/>
                </a:lnTo>
                <a:lnTo>
                  <a:pt x="3" y="14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4" y="10"/>
                </a:lnTo>
                <a:lnTo>
                  <a:pt x="19" y="9"/>
                </a:lnTo>
                <a:lnTo>
                  <a:pt x="24" y="8"/>
                </a:lnTo>
                <a:lnTo>
                  <a:pt x="30" y="8"/>
                </a:lnTo>
                <a:lnTo>
                  <a:pt x="35" y="7"/>
                </a:lnTo>
                <a:lnTo>
                  <a:pt x="42" y="7"/>
                </a:lnTo>
                <a:lnTo>
                  <a:pt x="48" y="6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9"/>
                </a:lnTo>
                <a:lnTo>
                  <a:pt x="79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6" y="0"/>
                </a:lnTo>
                <a:lnTo>
                  <a:pt x="61" y="0"/>
                </a:lnTo>
                <a:lnTo>
                  <a:pt x="56" y="0"/>
                </a:lnTo>
                <a:lnTo>
                  <a:pt x="51" y="1"/>
                </a:lnTo>
                <a:lnTo>
                  <a:pt x="44" y="1"/>
                </a:lnTo>
                <a:lnTo>
                  <a:pt x="38" y="1"/>
                </a:lnTo>
                <a:lnTo>
                  <a:pt x="31" y="2"/>
                </a:lnTo>
                <a:lnTo>
                  <a:pt x="25" y="3"/>
                </a:lnTo>
                <a:lnTo>
                  <a:pt x="18" y="5"/>
                </a:lnTo>
                <a:lnTo>
                  <a:pt x="12" y="6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92" name="Freeform 116"/>
          <p:cNvSpPr>
            <a:spLocks/>
          </p:cNvSpPr>
          <p:nvPr/>
        </p:nvSpPr>
        <p:spPr bwMode="auto">
          <a:xfrm>
            <a:off x="1395413" y="3827463"/>
            <a:ext cx="209550" cy="71437"/>
          </a:xfrm>
          <a:custGeom>
            <a:avLst/>
            <a:gdLst>
              <a:gd name="T0" fmla="*/ 2147483647 w 132"/>
              <a:gd name="T1" fmla="*/ 2147483647 h 45"/>
              <a:gd name="T2" fmla="*/ 2147483647 w 132"/>
              <a:gd name="T3" fmla="*/ 2147483647 h 45"/>
              <a:gd name="T4" fmla="*/ 2147483647 w 132"/>
              <a:gd name="T5" fmla="*/ 2147483647 h 45"/>
              <a:gd name="T6" fmla="*/ 2147483647 w 132"/>
              <a:gd name="T7" fmla="*/ 2147483647 h 45"/>
              <a:gd name="T8" fmla="*/ 2147483647 w 132"/>
              <a:gd name="T9" fmla="*/ 2147483647 h 45"/>
              <a:gd name="T10" fmla="*/ 2147483647 w 132"/>
              <a:gd name="T11" fmla="*/ 2147483647 h 45"/>
              <a:gd name="T12" fmla="*/ 2147483647 w 132"/>
              <a:gd name="T13" fmla="*/ 2147483647 h 45"/>
              <a:gd name="T14" fmla="*/ 2147483647 w 132"/>
              <a:gd name="T15" fmla="*/ 2147483647 h 45"/>
              <a:gd name="T16" fmla="*/ 2147483647 w 132"/>
              <a:gd name="T17" fmla="*/ 2147483647 h 45"/>
              <a:gd name="T18" fmla="*/ 2147483647 w 132"/>
              <a:gd name="T19" fmla="*/ 2147483647 h 45"/>
              <a:gd name="T20" fmla="*/ 2147483647 w 132"/>
              <a:gd name="T21" fmla="*/ 2147483647 h 45"/>
              <a:gd name="T22" fmla="*/ 2147483647 w 132"/>
              <a:gd name="T23" fmla="*/ 2147483647 h 45"/>
              <a:gd name="T24" fmla="*/ 2147483647 w 132"/>
              <a:gd name="T25" fmla="*/ 2147483647 h 45"/>
              <a:gd name="T26" fmla="*/ 2147483647 w 132"/>
              <a:gd name="T27" fmla="*/ 2147483647 h 45"/>
              <a:gd name="T28" fmla="*/ 2147483647 w 132"/>
              <a:gd name="T29" fmla="*/ 2147483647 h 45"/>
              <a:gd name="T30" fmla="*/ 2147483647 w 132"/>
              <a:gd name="T31" fmla="*/ 2147483647 h 45"/>
              <a:gd name="T32" fmla="*/ 2147483647 w 132"/>
              <a:gd name="T33" fmla="*/ 2147483647 h 45"/>
              <a:gd name="T34" fmla="*/ 0 w 132"/>
              <a:gd name="T35" fmla="*/ 2147483647 h 45"/>
              <a:gd name="T36" fmla="*/ 2147483647 w 132"/>
              <a:gd name="T37" fmla="*/ 0 h 45"/>
              <a:gd name="T38" fmla="*/ 2147483647 w 132"/>
              <a:gd name="T39" fmla="*/ 2147483647 h 45"/>
              <a:gd name="T40" fmla="*/ 2147483647 w 132"/>
              <a:gd name="T41" fmla="*/ 2147483647 h 45"/>
              <a:gd name="T42" fmla="*/ 2147483647 w 132"/>
              <a:gd name="T43" fmla="*/ 2147483647 h 45"/>
              <a:gd name="T44" fmla="*/ 2147483647 w 132"/>
              <a:gd name="T45" fmla="*/ 2147483647 h 45"/>
              <a:gd name="T46" fmla="*/ 2147483647 w 132"/>
              <a:gd name="T47" fmla="*/ 2147483647 h 45"/>
              <a:gd name="T48" fmla="*/ 2147483647 w 132"/>
              <a:gd name="T49" fmla="*/ 2147483647 h 45"/>
              <a:gd name="T50" fmla="*/ 2147483647 w 132"/>
              <a:gd name="T51" fmla="*/ 2147483647 h 45"/>
              <a:gd name="T52" fmla="*/ 2147483647 w 132"/>
              <a:gd name="T53" fmla="*/ 2147483647 h 45"/>
              <a:gd name="T54" fmla="*/ 2147483647 w 132"/>
              <a:gd name="T55" fmla="*/ 2147483647 h 45"/>
              <a:gd name="T56" fmla="*/ 2147483647 w 132"/>
              <a:gd name="T57" fmla="*/ 2147483647 h 45"/>
              <a:gd name="T58" fmla="*/ 2147483647 w 132"/>
              <a:gd name="T59" fmla="*/ 2147483647 h 45"/>
              <a:gd name="T60" fmla="*/ 2147483647 w 132"/>
              <a:gd name="T61" fmla="*/ 2147483647 h 45"/>
              <a:gd name="T62" fmla="*/ 2147483647 w 132"/>
              <a:gd name="T63" fmla="*/ 2147483647 h 45"/>
              <a:gd name="T64" fmla="*/ 2147483647 w 132"/>
              <a:gd name="T65" fmla="*/ 2147483647 h 45"/>
              <a:gd name="T66" fmla="*/ 2147483647 w 132"/>
              <a:gd name="T67" fmla="*/ 2147483647 h 45"/>
              <a:gd name="T68" fmla="*/ 2147483647 w 132"/>
              <a:gd name="T69" fmla="*/ 2147483647 h 45"/>
              <a:gd name="T70" fmla="*/ 2147483647 w 132"/>
              <a:gd name="T71" fmla="*/ 2147483647 h 45"/>
              <a:gd name="T72" fmla="*/ 2147483647 w 132"/>
              <a:gd name="T73" fmla="*/ 2147483647 h 45"/>
              <a:gd name="T74" fmla="*/ 2147483647 w 132"/>
              <a:gd name="T75" fmla="*/ 2147483647 h 45"/>
              <a:gd name="T76" fmla="*/ 2147483647 w 132"/>
              <a:gd name="T77" fmla="*/ 2147483647 h 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45"/>
              <a:gd name="T119" fmla="*/ 132 w 132"/>
              <a:gd name="T120" fmla="*/ 45 h 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45">
                <a:moveTo>
                  <a:pt x="55" y="43"/>
                </a:moveTo>
                <a:lnTo>
                  <a:pt x="56" y="43"/>
                </a:ln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1" y="41"/>
                </a:lnTo>
                <a:lnTo>
                  <a:pt x="63" y="40"/>
                </a:lnTo>
                <a:lnTo>
                  <a:pt x="65" y="39"/>
                </a:lnTo>
                <a:lnTo>
                  <a:pt x="68" y="38"/>
                </a:lnTo>
                <a:lnTo>
                  <a:pt x="71" y="36"/>
                </a:lnTo>
                <a:lnTo>
                  <a:pt x="73" y="34"/>
                </a:lnTo>
                <a:lnTo>
                  <a:pt x="76" y="33"/>
                </a:lnTo>
                <a:lnTo>
                  <a:pt x="78" y="32"/>
                </a:lnTo>
                <a:lnTo>
                  <a:pt x="80" y="29"/>
                </a:lnTo>
                <a:lnTo>
                  <a:pt x="82" y="28"/>
                </a:lnTo>
                <a:lnTo>
                  <a:pt x="84" y="26"/>
                </a:lnTo>
                <a:lnTo>
                  <a:pt x="85" y="24"/>
                </a:lnTo>
                <a:lnTo>
                  <a:pt x="0" y="3"/>
                </a:lnTo>
                <a:lnTo>
                  <a:pt x="6" y="0"/>
                </a:lnTo>
                <a:lnTo>
                  <a:pt x="132" y="32"/>
                </a:lnTo>
                <a:lnTo>
                  <a:pt x="126" y="34"/>
                </a:lnTo>
                <a:lnTo>
                  <a:pt x="90" y="25"/>
                </a:lnTo>
                <a:lnTo>
                  <a:pt x="90" y="26"/>
                </a:lnTo>
                <a:lnTo>
                  <a:pt x="89" y="26"/>
                </a:lnTo>
                <a:lnTo>
                  <a:pt x="89" y="27"/>
                </a:lnTo>
                <a:lnTo>
                  <a:pt x="87" y="28"/>
                </a:lnTo>
                <a:lnTo>
                  <a:pt x="86" y="29"/>
                </a:lnTo>
                <a:lnTo>
                  <a:pt x="85" y="31"/>
                </a:lnTo>
                <a:lnTo>
                  <a:pt x="83" y="32"/>
                </a:lnTo>
                <a:lnTo>
                  <a:pt x="80" y="33"/>
                </a:lnTo>
                <a:lnTo>
                  <a:pt x="78" y="35"/>
                </a:lnTo>
                <a:lnTo>
                  <a:pt x="76" y="36"/>
                </a:lnTo>
                <a:lnTo>
                  <a:pt x="72" y="38"/>
                </a:lnTo>
                <a:lnTo>
                  <a:pt x="70" y="40"/>
                </a:lnTo>
                <a:lnTo>
                  <a:pt x="65" y="41"/>
                </a:lnTo>
                <a:lnTo>
                  <a:pt x="62" y="43"/>
                </a:lnTo>
                <a:lnTo>
                  <a:pt x="57" y="45"/>
                </a:lnTo>
                <a:lnTo>
                  <a:pt x="55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93" name="Freeform 117"/>
          <p:cNvSpPr>
            <a:spLocks/>
          </p:cNvSpPr>
          <p:nvPr/>
        </p:nvSpPr>
        <p:spPr bwMode="auto">
          <a:xfrm>
            <a:off x="1350963" y="3846513"/>
            <a:ext cx="214312" cy="63500"/>
          </a:xfrm>
          <a:custGeom>
            <a:avLst/>
            <a:gdLst>
              <a:gd name="T0" fmla="*/ 0 w 135"/>
              <a:gd name="T1" fmla="*/ 0 h 40"/>
              <a:gd name="T2" fmla="*/ 2147483647 w 135"/>
              <a:gd name="T3" fmla="*/ 2147483647 h 40"/>
              <a:gd name="T4" fmla="*/ 2147483647 w 135"/>
              <a:gd name="T5" fmla="*/ 2147483647 h 40"/>
              <a:gd name="T6" fmla="*/ 2147483647 w 135"/>
              <a:gd name="T7" fmla="*/ 0 h 40"/>
              <a:gd name="T8" fmla="*/ 0 w 135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40"/>
              <a:gd name="T17" fmla="*/ 135 w 13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40">
                <a:moveTo>
                  <a:pt x="0" y="0"/>
                </a:moveTo>
                <a:lnTo>
                  <a:pt x="132" y="40"/>
                </a:lnTo>
                <a:lnTo>
                  <a:pt x="135" y="4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94" name="Freeform 118"/>
          <p:cNvSpPr>
            <a:spLocks/>
          </p:cNvSpPr>
          <p:nvPr/>
        </p:nvSpPr>
        <p:spPr bwMode="auto">
          <a:xfrm>
            <a:off x="1387475" y="3838575"/>
            <a:ext cx="209550" cy="55563"/>
          </a:xfrm>
          <a:custGeom>
            <a:avLst/>
            <a:gdLst>
              <a:gd name="T0" fmla="*/ 0 w 132"/>
              <a:gd name="T1" fmla="*/ 0 h 35"/>
              <a:gd name="T2" fmla="*/ 2147483647 w 132"/>
              <a:gd name="T3" fmla="*/ 2147483647 h 35"/>
              <a:gd name="T4" fmla="*/ 2147483647 w 132"/>
              <a:gd name="T5" fmla="*/ 2147483647 h 35"/>
              <a:gd name="T6" fmla="*/ 2147483647 w 132"/>
              <a:gd name="T7" fmla="*/ 0 h 35"/>
              <a:gd name="T8" fmla="*/ 0 w 132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5"/>
              <a:gd name="T17" fmla="*/ 132 w 132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5">
                <a:moveTo>
                  <a:pt x="0" y="0"/>
                </a:moveTo>
                <a:lnTo>
                  <a:pt x="130" y="35"/>
                </a:lnTo>
                <a:lnTo>
                  <a:pt x="132" y="3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95" name="Freeform 119"/>
          <p:cNvSpPr>
            <a:spLocks/>
          </p:cNvSpPr>
          <p:nvPr/>
        </p:nvSpPr>
        <p:spPr bwMode="auto">
          <a:xfrm>
            <a:off x="1371600" y="3840163"/>
            <a:ext cx="211138" cy="61912"/>
          </a:xfrm>
          <a:custGeom>
            <a:avLst/>
            <a:gdLst>
              <a:gd name="T0" fmla="*/ 0 w 133"/>
              <a:gd name="T1" fmla="*/ 0 h 39"/>
              <a:gd name="T2" fmla="*/ 2147483647 w 133"/>
              <a:gd name="T3" fmla="*/ 2147483647 h 39"/>
              <a:gd name="T4" fmla="*/ 2147483647 w 133"/>
              <a:gd name="T5" fmla="*/ 2147483647 h 39"/>
              <a:gd name="T6" fmla="*/ 2147483647 w 133"/>
              <a:gd name="T7" fmla="*/ 0 h 39"/>
              <a:gd name="T8" fmla="*/ 0 w 133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9"/>
              <a:gd name="T17" fmla="*/ 133 w 133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9">
                <a:moveTo>
                  <a:pt x="0" y="0"/>
                </a:moveTo>
                <a:lnTo>
                  <a:pt x="130" y="39"/>
                </a:lnTo>
                <a:lnTo>
                  <a:pt x="133" y="39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96" name="Freeform 120"/>
          <p:cNvSpPr>
            <a:spLocks/>
          </p:cNvSpPr>
          <p:nvPr/>
        </p:nvSpPr>
        <p:spPr bwMode="auto">
          <a:xfrm>
            <a:off x="1322388" y="3106738"/>
            <a:ext cx="395287" cy="331787"/>
          </a:xfrm>
          <a:custGeom>
            <a:avLst/>
            <a:gdLst>
              <a:gd name="T0" fmla="*/ 2147483647 w 249"/>
              <a:gd name="T1" fmla="*/ 2147483647 h 209"/>
              <a:gd name="T2" fmla="*/ 2147483647 w 249"/>
              <a:gd name="T3" fmla="*/ 2147483647 h 209"/>
              <a:gd name="T4" fmla="*/ 2147483647 w 249"/>
              <a:gd name="T5" fmla="*/ 2147483647 h 209"/>
              <a:gd name="T6" fmla="*/ 2147483647 w 249"/>
              <a:gd name="T7" fmla="*/ 2147483647 h 209"/>
              <a:gd name="T8" fmla="*/ 2147483647 w 249"/>
              <a:gd name="T9" fmla="*/ 2147483647 h 209"/>
              <a:gd name="T10" fmla="*/ 2147483647 w 249"/>
              <a:gd name="T11" fmla="*/ 2147483647 h 209"/>
              <a:gd name="T12" fmla="*/ 2147483647 w 249"/>
              <a:gd name="T13" fmla="*/ 2147483647 h 209"/>
              <a:gd name="T14" fmla="*/ 2147483647 w 249"/>
              <a:gd name="T15" fmla="*/ 2147483647 h 209"/>
              <a:gd name="T16" fmla="*/ 2147483647 w 249"/>
              <a:gd name="T17" fmla="*/ 2147483647 h 209"/>
              <a:gd name="T18" fmla="*/ 2147483647 w 249"/>
              <a:gd name="T19" fmla="*/ 2147483647 h 209"/>
              <a:gd name="T20" fmla="*/ 2147483647 w 249"/>
              <a:gd name="T21" fmla="*/ 2147483647 h 209"/>
              <a:gd name="T22" fmla="*/ 2147483647 w 249"/>
              <a:gd name="T23" fmla="*/ 2147483647 h 209"/>
              <a:gd name="T24" fmla="*/ 2147483647 w 249"/>
              <a:gd name="T25" fmla="*/ 2147483647 h 209"/>
              <a:gd name="T26" fmla="*/ 2147483647 w 249"/>
              <a:gd name="T27" fmla="*/ 0 h 209"/>
              <a:gd name="T28" fmla="*/ 2147483647 w 249"/>
              <a:gd name="T29" fmla="*/ 0 h 209"/>
              <a:gd name="T30" fmla="*/ 2147483647 w 249"/>
              <a:gd name="T31" fmla="*/ 0 h 209"/>
              <a:gd name="T32" fmla="*/ 2147483647 w 249"/>
              <a:gd name="T33" fmla="*/ 0 h 209"/>
              <a:gd name="T34" fmla="*/ 2147483647 w 249"/>
              <a:gd name="T35" fmla="*/ 2147483647 h 209"/>
              <a:gd name="T36" fmla="*/ 2147483647 w 249"/>
              <a:gd name="T37" fmla="*/ 2147483647 h 209"/>
              <a:gd name="T38" fmla="*/ 2147483647 w 249"/>
              <a:gd name="T39" fmla="*/ 2147483647 h 209"/>
              <a:gd name="T40" fmla="*/ 2147483647 w 249"/>
              <a:gd name="T41" fmla="*/ 2147483647 h 209"/>
              <a:gd name="T42" fmla="*/ 2147483647 w 249"/>
              <a:gd name="T43" fmla="*/ 2147483647 h 209"/>
              <a:gd name="T44" fmla="*/ 2147483647 w 249"/>
              <a:gd name="T45" fmla="*/ 2147483647 h 209"/>
              <a:gd name="T46" fmla="*/ 2147483647 w 249"/>
              <a:gd name="T47" fmla="*/ 2147483647 h 209"/>
              <a:gd name="T48" fmla="*/ 2147483647 w 249"/>
              <a:gd name="T49" fmla="*/ 2147483647 h 209"/>
              <a:gd name="T50" fmla="*/ 2147483647 w 249"/>
              <a:gd name="T51" fmla="*/ 2147483647 h 209"/>
              <a:gd name="T52" fmla="*/ 2147483647 w 249"/>
              <a:gd name="T53" fmla="*/ 2147483647 h 209"/>
              <a:gd name="T54" fmla="*/ 2147483647 w 249"/>
              <a:gd name="T55" fmla="*/ 2147483647 h 209"/>
              <a:gd name="T56" fmla="*/ 0 w 249"/>
              <a:gd name="T57" fmla="*/ 2147483647 h 209"/>
              <a:gd name="T58" fmla="*/ 2147483647 w 249"/>
              <a:gd name="T59" fmla="*/ 2147483647 h 209"/>
              <a:gd name="T60" fmla="*/ 2147483647 w 249"/>
              <a:gd name="T61" fmla="*/ 2147483647 h 209"/>
              <a:gd name="T62" fmla="*/ 2147483647 w 249"/>
              <a:gd name="T63" fmla="*/ 2147483647 h 209"/>
              <a:gd name="T64" fmla="*/ 2147483647 w 249"/>
              <a:gd name="T65" fmla="*/ 2147483647 h 209"/>
              <a:gd name="T66" fmla="*/ 2147483647 w 249"/>
              <a:gd name="T67" fmla="*/ 2147483647 h 209"/>
              <a:gd name="T68" fmla="*/ 2147483647 w 249"/>
              <a:gd name="T69" fmla="*/ 2147483647 h 209"/>
              <a:gd name="T70" fmla="*/ 2147483647 w 249"/>
              <a:gd name="T71" fmla="*/ 2147483647 h 209"/>
              <a:gd name="T72" fmla="*/ 2147483647 w 249"/>
              <a:gd name="T73" fmla="*/ 2147483647 h 209"/>
              <a:gd name="T74" fmla="*/ 2147483647 w 249"/>
              <a:gd name="T75" fmla="*/ 2147483647 h 209"/>
              <a:gd name="T76" fmla="*/ 2147483647 w 249"/>
              <a:gd name="T77" fmla="*/ 2147483647 h 2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9"/>
              <a:gd name="T119" fmla="*/ 249 w 249"/>
              <a:gd name="T120" fmla="*/ 209 h 2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9">
                <a:moveTo>
                  <a:pt x="68" y="27"/>
                </a:moveTo>
                <a:lnTo>
                  <a:pt x="70" y="14"/>
                </a:lnTo>
                <a:lnTo>
                  <a:pt x="72" y="14"/>
                </a:lnTo>
                <a:lnTo>
                  <a:pt x="73" y="14"/>
                </a:lnTo>
                <a:lnTo>
                  <a:pt x="74" y="13"/>
                </a:lnTo>
                <a:lnTo>
                  <a:pt x="75" y="13"/>
                </a:lnTo>
                <a:lnTo>
                  <a:pt x="76" y="13"/>
                </a:lnTo>
                <a:lnTo>
                  <a:pt x="79" y="11"/>
                </a:lnTo>
                <a:lnTo>
                  <a:pt x="81" y="11"/>
                </a:lnTo>
                <a:lnTo>
                  <a:pt x="83" y="10"/>
                </a:lnTo>
                <a:lnTo>
                  <a:pt x="86" y="10"/>
                </a:lnTo>
                <a:lnTo>
                  <a:pt x="88" y="9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6"/>
                </a:lnTo>
                <a:lnTo>
                  <a:pt x="107" y="6"/>
                </a:lnTo>
                <a:lnTo>
                  <a:pt x="111" y="4"/>
                </a:lnTo>
                <a:lnTo>
                  <a:pt x="116" y="4"/>
                </a:lnTo>
                <a:lnTo>
                  <a:pt x="121" y="3"/>
                </a:lnTo>
                <a:lnTo>
                  <a:pt x="126" y="2"/>
                </a:lnTo>
                <a:lnTo>
                  <a:pt x="132" y="2"/>
                </a:lnTo>
                <a:lnTo>
                  <a:pt x="137" y="1"/>
                </a:lnTo>
                <a:lnTo>
                  <a:pt x="144" y="1"/>
                </a:lnTo>
                <a:lnTo>
                  <a:pt x="150" y="1"/>
                </a:lnTo>
                <a:lnTo>
                  <a:pt x="157" y="0"/>
                </a:lnTo>
                <a:lnTo>
                  <a:pt x="163" y="0"/>
                </a:lnTo>
                <a:lnTo>
                  <a:pt x="170" y="0"/>
                </a:lnTo>
                <a:lnTo>
                  <a:pt x="178" y="0"/>
                </a:lnTo>
                <a:lnTo>
                  <a:pt x="185" y="0"/>
                </a:lnTo>
                <a:lnTo>
                  <a:pt x="193" y="0"/>
                </a:lnTo>
                <a:lnTo>
                  <a:pt x="201" y="0"/>
                </a:lnTo>
                <a:lnTo>
                  <a:pt x="210" y="4"/>
                </a:lnTo>
                <a:lnTo>
                  <a:pt x="208" y="28"/>
                </a:lnTo>
                <a:lnTo>
                  <a:pt x="208" y="29"/>
                </a:lnTo>
                <a:lnTo>
                  <a:pt x="210" y="29"/>
                </a:lnTo>
                <a:lnTo>
                  <a:pt x="213" y="31"/>
                </a:lnTo>
                <a:lnTo>
                  <a:pt x="216" y="34"/>
                </a:lnTo>
                <a:lnTo>
                  <a:pt x="220" y="36"/>
                </a:lnTo>
                <a:lnTo>
                  <a:pt x="222" y="39"/>
                </a:lnTo>
                <a:lnTo>
                  <a:pt x="224" y="44"/>
                </a:lnTo>
                <a:lnTo>
                  <a:pt x="226" y="50"/>
                </a:lnTo>
                <a:lnTo>
                  <a:pt x="245" y="69"/>
                </a:lnTo>
                <a:lnTo>
                  <a:pt x="240" y="117"/>
                </a:lnTo>
                <a:lnTo>
                  <a:pt x="208" y="133"/>
                </a:lnTo>
                <a:lnTo>
                  <a:pt x="247" y="145"/>
                </a:lnTo>
                <a:lnTo>
                  <a:pt x="247" y="146"/>
                </a:lnTo>
                <a:lnTo>
                  <a:pt x="248" y="148"/>
                </a:lnTo>
                <a:lnTo>
                  <a:pt x="248" y="152"/>
                </a:lnTo>
                <a:lnTo>
                  <a:pt x="249" y="155"/>
                </a:lnTo>
                <a:lnTo>
                  <a:pt x="248" y="160"/>
                </a:lnTo>
                <a:lnTo>
                  <a:pt x="247" y="164"/>
                </a:lnTo>
                <a:lnTo>
                  <a:pt x="244" y="170"/>
                </a:lnTo>
                <a:lnTo>
                  <a:pt x="144" y="209"/>
                </a:lnTo>
                <a:lnTo>
                  <a:pt x="0" y="163"/>
                </a:lnTo>
                <a:lnTo>
                  <a:pt x="3" y="159"/>
                </a:lnTo>
                <a:lnTo>
                  <a:pt x="25" y="150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5"/>
                </a:lnTo>
                <a:lnTo>
                  <a:pt x="31" y="25"/>
                </a:lnTo>
                <a:lnTo>
                  <a:pt x="32" y="24"/>
                </a:lnTo>
                <a:lnTo>
                  <a:pt x="34" y="23"/>
                </a:lnTo>
                <a:lnTo>
                  <a:pt x="37" y="23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8" y="23"/>
                </a:lnTo>
                <a:lnTo>
                  <a:pt x="61" y="24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97" name="Freeform 121"/>
          <p:cNvSpPr>
            <a:spLocks/>
          </p:cNvSpPr>
          <p:nvPr/>
        </p:nvSpPr>
        <p:spPr bwMode="auto">
          <a:xfrm>
            <a:off x="1460500" y="3130550"/>
            <a:ext cx="125413" cy="144463"/>
          </a:xfrm>
          <a:custGeom>
            <a:avLst/>
            <a:gdLst>
              <a:gd name="T0" fmla="*/ 2147483647 w 79"/>
              <a:gd name="T1" fmla="*/ 2147483647 h 91"/>
              <a:gd name="T2" fmla="*/ 2147483647 w 79"/>
              <a:gd name="T3" fmla="*/ 2147483647 h 91"/>
              <a:gd name="T4" fmla="*/ 2147483647 w 79"/>
              <a:gd name="T5" fmla="*/ 2147483647 h 91"/>
              <a:gd name="T6" fmla="*/ 2147483647 w 79"/>
              <a:gd name="T7" fmla="*/ 2147483647 h 91"/>
              <a:gd name="T8" fmla="*/ 2147483647 w 79"/>
              <a:gd name="T9" fmla="*/ 2147483647 h 91"/>
              <a:gd name="T10" fmla="*/ 2147483647 w 79"/>
              <a:gd name="T11" fmla="*/ 2147483647 h 91"/>
              <a:gd name="T12" fmla="*/ 2147483647 w 79"/>
              <a:gd name="T13" fmla="*/ 2147483647 h 91"/>
              <a:gd name="T14" fmla="*/ 2147483647 w 79"/>
              <a:gd name="T15" fmla="*/ 2147483647 h 91"/>
              <a:gd name="T16" fmla="*/ 2147483647 w 79"/>
              <a:gd name="T17" fmla="*/ 0 h 91"/>
              <a:gd name="T18" fmla="*/ 2147483647 w 79"/>
              <a:gd name="T19" fmla="*/ 0 h 91"/>
              <a:gd name="T20" fmla="*/ 2147483647 w 79"/>
              <a:gd name="T21" fmla="*/ 2147483647 h 91"/>
              <a:gd name="T22" fmla="*/ 2147483647 w 79"/>
              <a:gd name="T23" fmla="*/ 2147483647 h 91"/>
              <a:gd name="T24" fmla="*/ 2147483647 w 79"/>
              <a:gd name="T25" fmla="*/ 2147483647 h 91"/>
              <a:gd name="T26" fmla="*/ 2147483647 w 79"/>
              <a:gd name="T27" fmla="*/ 2147483647 h 91"/>
              <a:gd name="T28" fmla="*/ 2147483647 w 79"/>
              <a:gd name="T29" fmla="*/ 2147483647 h 91"/>
              <a:gd name="T30" fmla="*/ 2147483647 w 79"/>
              <a:gd name="T31" fmla="*/ 2147483647 h 91"/>
              <a:gd name="T32" fmla="*/ 2147483647 w 79"/>
              <a:gd name="T33" fmla="*/ 2147483647 h 91"/>
              <a:gd name="T34" fmla="*/ 2147483647 w 79"/>
              <a:gd name="T35" fmla="*/ 2147483647 h 91"/>
              <a:gd name="T36" fmla="*/ 2147483647 w 79"/>
              <a:gd name="T37" fmla="*/ 2147483647 h 91"/>
              <a:gd name="T38" fmla="*/ 2147483647 w 79"/>
              <a:gd name="T39" fmla="*/ 2147483647 h 91"/>
              <a:gd name="T40" fmla="*/ 0 w 79"/>
              <a:gd name="T41" fmla="*/ 2147483647 h 91"/>
              <a:gd name="T42" fmla="*/ 0 w 79"/>
              <a:gd name="T43" fmla="*/ 2147483647 h 91"/>
              <a:gd name="T44" fmla="*/ 0 w 79"/>
              <a:gd name="T45" fmla="*/ 2147483647 h 91"/>
              <a:gd name="T46" fmla="*/ 2147483647 w 79"/>
              <a:gd name="T47" fmla="*/ 2147483647 h 91"/>
              <a:gd name="T48" fmla="*/ 2147483647 w 79"/>
              <a:gd name="T49" fmla="*/ 2147483647 h 91"/>
              <a:gd name="T50" fmla="*/ 2147483647 w 79"/>
              <a:gd name="T51" fmla="*/ 2147483647 h 91"/>
              <a:gd name="T52" fmla="*/ 2147483647 w 79"/>
              <a:gd name="T53" fmla="*/ 2147483647 h 91"/>
              <a:gd name="T54" fmla="*/ 2147483647 w 79"/>
              <a:gd name="T55" fmla="*/ 2147483647 h 91"/>
              <a:gd name="T56" fmla="*/ 2147483647 w 79"/>
              <a:gd name="T57" fmla="*/ 2147483647 h 91"/>
              <a:gd name="T58" fmla="*/ 2147483647 w 79"/>
              <a:gd name="T59" fmla="*/ 2147483647 h 91"/>
              <a:gd name="T60" fmla="*/ 2147483647 w 79"/>
              <a:gd name="T61" fmla="*/ 2147483647 h 91"/>
              <a:gd name="T62" fmla="*/ 2147483647 w 79"/>
              <a:gd name="T63" fmla="*/ 2147483647 h 91"/>
              <a:gd name="T64" fmla="*/ 2147483647 w 79"/>
              <a:gd name="T65" fmla="*/ 2147483647 h 91"/>
              <a:gd name="T66" fmla="*/ 2147483647 w 79"/>
              <a:gd name="T67" fmla="*/ 2147483647 h 91"/>
              <a:gd name="T68" fmla="*/ 2147483647 w 79"/>
              <a:gd name="T69" fmla="*/ 2147483647 h 91"/>
              <a:gd name="T70" fmla="*/ 2147483647 w 79"/>
              <a:gd name="T71" fmla="*/ 2147483647 h 91"/>
              <a:gd name="T72" fmla="*/ 2147483647 w 79"/>
              <a:gd name="T73" fmla="*/ 2147483647 h 91"/>
              <a:gd name="T74" fmla="*/ 2147483647 w 79"/>
              <a:gd name="T75" fmla="*/ 2147483647 h 91"/>
              <a:gd name="T76" fmla="*/ 2147483647 w 79"/>
              <a:gd name="T77" fmla="*/ 2147483647 h 91"/>
              <a:gd name="T78" fmla="*/ 2147483647 w 79"/>
              <a:gd name="T79" fmla="*/ 2147483647 h 91"/>
              <a:gd name="T80" fmla="*/ 2147483647 w 79"/>
              <a:gd name="T81" fmla="*/ 2147483647 h 91"/>
              <a:gd name="T82" fmla="*/ 2147483647 w 79"/>
              <a:gd name="T83" fmla="*/ 2147483647 h 91"/>
              <a:gd name="T84" fmla="*/ 2147483647 w 79"/>
              <a:gd name="T85" fmla="*/ 2147483647 h 91"/>
              <a:gd name="T86" fmla="*/ 2147483647 w 79"/>
              <a:gd name="T87" fmla="*/ 2147483647 h 91"/>
              <a:gd name="T88" fmla="*/ 2147483647 w 79"/>
              <a:gd name="T89" fmla="*/ 2147483647 h 91"/>
              <a:gd name="T90" fmla="*/ 2147483647 w 79"/>
              <a:gd name="T91" fmla="*/ 2147483647 h 91"/>
              <a:gd name="T92" fmla="*/ 2147483647 w 79"/>
              <a:gd name="T93" fmla="*/ 2147483647 h 91"/>
              <a:gd name="T94" fmla="*/ 2147483647 w 79"/>
              <a:gd name="T95" fmla="*/ 2147483647 h 91"/>
              <a:gd name="T96" fmla="*/ 2147483647 w 79"/>
              <a:gd name="T97" fmla="*/ 2147483647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"/>
              <a:gd name="T148" fmla="*/ 0 h 91"/>
              <a:gd name="T149" fmla="*/ 79 w 79"/>
              <a:gd name="T150" fmla="*/ 91 h 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" h="91">
                <a:moveTo>
                  <a:pt x="78" y="3"/>
                </a:moveTo>
                <a:lnTo>
                  <a:pt x="78" y="3"/>
                </a:lnTo>
                <a:lnTo>
                  <a:pt x="77" y="3"/>
                </a:lnTo>
                <a:lnTo>
                  <a:pt x="74" y="2"/>
                </a:lnTo>
                <a:lnTo>
                  <a:pt x="72" y="2"/>
                </a:lnTo>
                <a:lnTo>
                  <a:pt x="69" y="1"/>
                </a:lnTo>
                <a:lnTo>
                  <a:pt x="65" y="1"/>
                </a:lnTo>
                <a:lnTo>
                  <a:pt x="60" y="1"/>
                </a:lnTo>
                <a:lnTo>
                  <a:pt x="56" y="0"/>
                </a:lnTo>
                <a:lnTo>
                  <a:pt x="50" y="0"/>
                </a:lnTo>
                <a:lnTo>
                  <a:pt x="44" y="1"/>
                </a:lnTo>
                <a:lnTo>
                  <a:pt x="38" y="1"/>
                </a:lnTo>
                <a:lnTo>
                  <a:pt x="31" y="2"/>
                </a:lnTo>
                <a:lnTo>
                  <a:pt x="25" y="3"/>
                </a:lnTo>
                <a:lnTo>
                  <a:pt x="18" y="6"/>
                </a:lnTo>
                <a:lnTo>
                  <a:pt x="11" y="8"/>
                </a:lnTo>
                <a:lnTo>
                  <a:pt x="4" y="12"/>
                </a:lnTo>
                <a:lnTo>
                  <a:pt x="4" y="13"/>
                </a:lnTo>
                <a:lnTo>
                  <a:pt x="3" y="17"/>
                </a:lnTo>
                <a:lnTo>
                  <a:pt x="1" y="26"/>
                </a:lnTo>
                <a:lnTo>
                  <a:pt x="0" y="35"/>
                </a:lnTo>
                <a:lnTo>
                  <a:pt x="0" y="47"/>
                </a:lnTo>
                <a:lnTo>
                  <a:pt x="0" y="61"/>
                </a:lnTo>
                <a:lnTo>
                  <a:pt x="2" y="75"/>
                </a:lnTo>
                <a:lnTo>
                  <a:pt x="6" y="89"/>
                </a:lnTo>
                <a:lnTo>
                  <a:pt x="7" y="89"/>
                </a:lnTo>
                <a:lnTo>
                  <a:pt x="8" y="89"/>
                </a:lnTo>
                <a:lnTo>
                  <a:pt x="9" y="89"/>
                </a:lnTo>
                <a:lnTo>
                  <a:pt x="11" y="89"/>
                </a:lnTo>
                <a:lnTo>
                  <a:pt x="15" y="88"/>
                </a:lnTo>
                <a:lnTo>
                  <a:pt x="18" y="88"/>
                </a:lnTo>
                <a:lnTo>
                  <a:pt x="22" y="88"/>
                </a:lnTo>
                <a:lnTo>
                  <a:pt x="27" y="88"/>
                </a:lnTo>
                <a:lnTo>
                  <a:pt x="32" y="88"/>
                </a:lnTo>
                <a:lnTo>
                  <a:pt x="38" y="88"/>
                </a:lnTo>
                <a:lnTo>
                  <a:pt x="44" y="88"/>
                </a:lnTo>
                <a:lnTo>
                  <a:pt x="50" y="88"/>
                </a:lnTo>
                <a:lnTo>
                  <a:pt x="57" y="89"/>
                </a:lnTo>
                <a:lnTo>
                  <a:pt x="64" y="89"/>
                </a:lnTo>
                <a:lnTo>
                  <a:pt x="71" y="90"/>
                </a:lnTo>
                <a:lnTo>
                  <a:pt x="79" y="91"/>
                </a:lnTo>
                <a:lnTo>
                  <a:pt x="79" y="89"/>
                </a:lnTo>
                <a:lnTo>
                  <a:pt x="78" y="82"/>
                </a:lnTo>
                <a:lnTo>
                  <a:pt x="77" y="70"/>
                </a:lnTo>
                <a:lnTo>
                  <a:pt x="76" y="57"/>
                </a:lnTo>
                <a:lnTo>
                  <a:pt x="76" y="43"/>
                </a:lnTo>
                <a:lnTo>
                  <a:pt x="76" y="29"/>
                </a:lnTo>
                <a:lnTo>
                  <a:pt x="77" y="15"/>
                </a:lnTo>
                <a:lnTo>
                  <a:pt x="78" y="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98" name="Freeform 122"/>
          <p:cNvSpPr>
            <a:spLocks/>
          </p:cNvSpPr>
          <p:nvPr/>
        </p:nvSpPr>
        <p:spPr bwMode="auto">
          <a:xfrm>
            <a:off x="1473200" y="3171825"/>
            <a:ext cx="209550" cy="142875"/>
          </a:xfrm>
          <a:custGeom>
            <a:avLst/>
            <a:gdLst>
              <a:gd name="T0" fmla="*/ 2147483647 w 132"/>
              <a:gd name="T1" fmla="*/ 2147483647 h 90"/>
              <a:gd name="T2" fmla="*/ 0 w 132"/>
              <a:gd name="T3" fmla="*/ 2147483647 h 90"/>
              <a:gd name="T4" fmla="*/ 2147483647 w 132"/>
              <a:gd name="T5" fmla="*/ 2147483647 h 90"/>
              <a:gd name="T6" fmla="*/ 2147483647 w 132"/>
              <a:gd name="T7" fmla="*/ 2147483647 h 90"/>
              <a:gd name="T8" fmla="*/ 2147483647 w 132"/>
              <a:gd name="T9" fmla="*/ 2147483647 h 90"/>
              <a:gd name="T10" fmla="*/ 2147483647 w 132"/>
              <a:gd name="T11" fmla="*/ 2147483647 h 90"/>
              <a:gd name="T12" fmla="*/ 2147483647 w 132"/>
              <a:gd name="T13" fmla="*/ 2147483647 h 90"/>
              <a:gd name="T14" fmla="*/ 2147483647 w 132"/>
              <a:gd name="T15" fmla="*/ 2147483647 h 90"/>
              <a:gd name="T16" fmla="*/ 2147483647 w 132"/>
              <a:gd name="T17" fmla="*/ 2147483647 h 90"/>
              <a:gd name="T18" fmla="*/ 2147483647 w 132"/>
              <a:gd name="T19" fmla="*/ 2147483647 h 90"/>
              <a:gd name="T20" fmla="*/ 2147483647 w 132"/>
              <a:gd name="T21" fmla="*/ 2147483647 h 90"/>
              <a:gd name="T22" fmla="*/ 2147483647 w 132"/>
              <a:gd name="T23" fmla="*/ 2147483647 h 90"/>
              <a:gd name="T24" fmla="*/ 2147483647 w 132"/>
              <a:gd name="T25" fmla="*/ 2147483647 h 90"/>
              <a:gd name="T26" fmla="*/ 2147483647 w 132"/>
              <a:gd name="T27" fmla="*/ 2147483647 h 90"/>
              <a:gd name="T28" fmla="*/ 2147483647 w 132"/>
              <a:gd name="T29" fmla="*/ 2147483647 h 90"/>
              <a:gd name="T30" fmla="*/ 2147483647 w 132"/>
              <a:gd name="T31" fmla="*/ 2147483647 h 90"/>
              <a:gd name="T32" fmla="*/ 2147483647 w 132"/>
              <a:gd name="T33" fmla="*/ 2147483647 h 90"/>
              <a:gd name="T34" fmla="*/ 2147483647 w 132"/>
              <a:gd name="T35" fmla="*/ 2147483647 h 90"/>
              <a:gd name="T36" fmla="*/ 2147483647 w 132"/>
              <a:gd name="T37" fmla="*/ 2147483647 h 90"/>
              <a:gd name="T38" fmla="*/ 2147483647 w 132"/>
              <a:gd name="T39" fmla="*/ 2147483647 h 90"/>
              <a:gd name="T40" fmla="*/ 2147483647 w 132"/>
              <a:gd name="T41" fmla="*/ 2147483647 h 90"/>
              <a:gd name="T42" fmla="*/ 2147483647 w 132"/>
              <a:gd name="T43" fmla="*/ 2147483647 h 90"/>
              <a:gd name="T44" fmla="*/ 2147483647 w 132"/>
              <a:gd name="T45" fmla="*/ 2147483647 h 90"/>
              <a:gd name="T46" fmla="*/ 2147483647 w 132"/>
              <a:gd name="T47" fmla="*/ 2147483647 h 90"/>
              <a:gd name="T48" fmla="*/ 2147483647 w 132"/>
              <a:gd name="T49" fmla="*/ 2147483647 h 90"/>
              <a:gd name="T50" fmla="*/ 2147483647 w 132"/>
              <a:gd name="T51" fmla="*/ 0 h 90"/>
              <a:gd name="T52" fmla="*/ 2147483647 w 132"/>
              <a:gd name="T53" fmla="*/ 0 h 90"/>
              <a:gd name="T54" fmla="*/ 2147483647 w 132"/>
              <a:gd name="T55" fmla="*/ 2147483647 h 90"/>
              <a:gd name="T56" fmla="*/ 2147483647 w 132"/>
              <a:gd name="T57" fmla="*/ 2147483647 h 90"/>
              <a:gd name="T58" fmla="*/ 2147483647 w 132"/>
              <a:gd name="T59" fmla="*/ 2147483647 h 90"/>
              <a:gd name="T60" fmla="*/ 2147483647 w 132"/>
              <a:gd name="T61" fmla="*/ 2147483647 h 90"/>
              <a:gd name="T62" fmla="*/ 2147483647 w 132"/>
              <a:gd name="T63" fmla="*/ 2147483647 h 90"/>
              <a:gd name="T64" fmla="*/ 2147483647 w 132"/>
              <a:gd name="T65" fmla="*/ 2147483647 h 90"/>
              <a:gd name="T66" fmla="*/ 2147483647 w 132"/>
              <a:gd name="T67" fmla="*/ 2147483647 h 90"/>
              <a:gd name="T68" fmla="*/ 2147483647 w 132"/>
              <a:gd name="T69" fmla="*/ 2147483647 h 90"/>
              <a:gd name="T70" fmla="*/ 2147483647 w 132"/>
              <a:gd name="T71" fmla="*/ 2147483647 h 90"/>
              <a:gd name="T72" fmla="*/ 2147483647 w 132"/>
              <a:gd name="T73" fmla="*/ 2147483647 h 90"/>
              <a:gd name="T74" fmla="*/ 2147483647 w 132"/>
              <a:gd name="T75" fmla="*/ 2147483647 h 90"/>
              <a:gd name="T76" fmla="*/ 2147483647 w 132"/>
              <a:gd name="T77" fmla="*/ 2147483647 h 90"/>
              <a:gd name="T78" fmla="*/ 2147483647 w 132"/>
              <a:gd name="T79" fmla="*/ 2147483647 h 90"/>
              <a:gd name="T80" fmla="*/ 2147483647 w 132"/>
              <a:gd name="T81" fmla="*/ 2147483647 h 90"/>
              <a:gd name="T82" fmla="*/ 2147483647 w 132"/>
              <a:gd name="T83" fmla="*/ 2147483647 h 90"/>
              <a:gd name="T84" fmla="*/ 2147483647 w 132"/>
              <a:gd name="T85" fmla="*/ 2147483647 h 90"/>
              <a:gd name="T86" fmla="*/ 2147483647 w 132"/>
              <a:gd name="T87" fmla="*/ 2147483647 h 90"/>
              <a:gd name="T88" fmla="*/ 2147483647 w 132"/>
              <a:gd name="T89" fmla="*/ 2147483647 h 90"/>
              <a:gd name="T90" fmla="*/ 2147483647 w 132"/>
              <a:gd name="T91" fmla="*/ 2147483647 h 90"/>
              <a:gd name="T92" fmla="*/ 2147483647 w 132"/>
              <a:gd name="T93" fmla="*/ 2147483647 h 90"/>
              <a:gd name="T94" fmla="*/ 2147483647 w 132"/>
              <a:gd name="T95" fmla="*/ 2147483647 h 90"/>
              <a:gd name="T96" fmla="*/ 2147483647 w 132"/>
              <a:gd name="T97" fmla="*/ 2147483647 h 90"/>
              <a:gd name="T98" fmla="*/ 2147483647 w 132"/>
              <a:gd name="T99" fmla="*/ 2147483647 h 90"/>
              <a:gd name="T100" fmla="*/ 2147483647 w 132"/>
              <a:gd name="T101" fmla="*/ 2147483647 h 90"/>
              <a:gd name="T102" fmla="*/ 2147483647 w 132"/>
              <a:gd name="T103" fmla="*/ 2147483647 h 90"/>
              <a:gd name="T104" fmla="*/ 2147483647 w 132"/>
              <a:gd name="T105" fmla="*/ 2147483647 h 90"/>
              <a:gd name="T106" fmla="*/ 2147483647 w 132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2"/>
              <a:gd name="T163" fmla="*/ 0 h 90"/>
              <a:gd name="T164" fmla="*/ 132 w 132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2" h="90">
                <a:moveTo>
                  <a:pt x="1" y="67"/>
                </a:moveTo>
                <a:lnTo>
                  <a:pt x="0" y="78"/>
                </a:lnTo>
                <a:lnTo>
                  <a:pt x="86" y="90"/>
                </a:lnTo>
                <a:lnTo>
                  <a:pt x="89" y="88"/>
                </a:lnTo>
                <a:lnTo>
                  <a:pt x="91" y="87"/>
                </a:lnTo>
                <a:lnTo>
                  <a:pt x="94" y="85"/>
                </a:lnTo>
                <a:lnTo>
                  <a:pt x="98" y="83"/>
                </a:lnTo>
                <a:lnTo>
                  <a:pt x="103" y="79"/>
                </a:lnTo>
                <a:lnTo>
                  <a:pt x="107" y="74"/>
                </a:lnTo>
                <a:lnTo>
                  <a:pt x="112" y="71"/>
                </a:lnTo>
                <a:lnTo>
                  <a:pt x="117" y="65"/>
                </a:lnTo>
                <a:lnTo>
                  <a:pt x="121" y="59"/>
                </a:lnTo>
                <a:lnTo>
                  <a:pt x="125" y="53"/>
                </a:lnTo>
                <a:lnTo>
                  <a:pt x="128" y="46"/>
                </a:lnTo>
                <a:lnTo>
                  <a:pt x="131" y="39"/>
                </a:lnTo>
                <a:lnTo>
                  <a:pt x="132" y="31"/>
                </a:lnTo>
                <a:lnTo>
                  <a:pt x="132" y="22"/>
                </a:lnTo>
                <a:lnTo>
                  <a:pt x="129" y="12"/>
                </a:lnTo>
                <a:lnTo>
                  <a:pt x="128" y="10"/>
                </a:lnTo>
                <a:lnTo>
                  <a:pt x="127" y="9"/>
                </a:lnTo>
                <a:lnTo>
                  <a:pt x="126" y="7"/>
                </a:lnTo>
                <a:lnTo>
                  <a:pt x="124" y="3"/>
                </a:lnTo>
                <a:lnTo>
                  <a:pt x="120" y="2"/>
                </a:lnTo>
                <a:lnTo>
                  <a:pt x="117" y="0"/>
                </a:lnTo>
                <a:lnTo>
                  <a:pt x="113" y="0"/>
                </a:lnTo>
                <a:lnTo>
                  <a:pt x="113" y="1"/>
                </a:lnTo>
                <a:lnTo>
                  <a:pt x="114" y="4"/>
                </a:lnTo>
                <a:lnTo>
                  <a:pt x="117" y="11"/>
                </a:lnTo>
                <a:lnTo>
                  <a:pt x="118" y="18"/>
                </a:lnTo>
                <a:lnTo>
                  <a:pt x="118" y="29"/>
                </a:lnTo>
                <a:lnTo>
                  <a:pt x="117" y="39"/>
                </a:lnTo>
                <a:lnTo>
                  <a:pt x="114" y="51"/>
                </a:lnTo>
                <a:lnTo>
                  <a:pt x="108" y="63"/>
                </a:lnTo>
                <a:lnTo>
                  <a:pt x="108" y="64"/>
                </a:lnTo>
                <a:lnTo>
                  <a:pt x="107" y="64"/>
                </a:lnTo>
                <a:lnTo>
                  <a:pt x="106" y="65"/>
                </a:lnTo>
                <a:lnTo>
                  <a:pt x="105" y="66"/>
                </a:lnTo>
                <a:lnTo>
                  <a:pt x="103" y="67"/>
                </a:lnTo>
                <a:lnTo>
                  <a:pt x="100" y="69"/>
                </a:lnTo>
                <a:lnTo>
                  <a:pt x="98" y="70"/>
                </a:lnTo>
                <a:lnTo>
                  <a:pt x="96" y="70"/>
                </a:lnTo>
                <a:lnTo>
                  <a:pt x="92" y="71"/>
                </a:lnTo>
                <a:lnTo>
                  <a:pt x="90" y="72"/>
                </a:lnTo>
                <a:lnTo>
                  <a:pt x="85" y="72"/>
                </a:lnTo>
                <a:lnTo>
                  <a:pt x="82" y="72"/>
                </a:lnTo>
                <a:lnTo>
                  <a:pt x="78" y="72"/>
                </a:lnTo>
                <a:lnTo>
                  <a:pt x="73" y="72"/>
                </a:lnTo>
                <a:lnTo>
                  <a:pt x="69" y="71"/>
                </a:lnTo>
                <a:lnTo>
                  <a:pt x="69" y="83"/>
                </a:lnTo>
                <a:lnTo>
                  <a:pt x="3" y="76"/>
                </a:lnTo>
                <a:lnTo>
                  <a:pt x="1" y="6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499" name="Freeform 123"/>
          <p:cNvSpPr>
            <a:spLocks/>
          </p:cNvSpPr>
          <p:nvPr/>
        </p:nvSpPr>
        <p:spPr bwMode="auto">
          <a:xfrm>
            <a:off x="1447800" y="3311525"/>
            <a:ext cx="152400" cy="49213"/>
          </a:xfrm>
          <a:custGeom>
            <a:avLst/>
            <a:gdLst>
              <a:gd name="T0" fmla="*/ 2147483647 w 96"/>
              <a:gd name="T1" fmla="*/ 2147483647 h 31"/>
              <a:gd name="T2" fmla="*/ 2147483647 w 96"/>
              <a:gd name="T3" fmla="*/ 0 h 31"/>
              <a:gd name="T4" fmla="*/ 0 w 96"/>
              <a:gd name="T5" fmla="*/ 2147483647 h 31"/>
              <a:gd name="T6" fmla="*/ 2147483647 w 96"/>
              <a:gd name="T7" fmla="*/ 2147483647 h 31"/>
              <a:gd name="T8" fmla="*/ 2147483647 w 96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1"/>
              <a:gd name="T17" fmla="*/ 96 w 96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1">
                <a:moveTo>
                  <a:pt x="96" y="11"/>
                </a:moveTo>
                <a:lnTo>
                  <a:pt x="1" y="0"/>
                </a:lnTo>
                <a:lnTo>
                  <a:pt x="0" y="11"/>
                </a:lnTo>
                <a:lnTo>
                  <a:pt x="93" y="31"/>
                </a:lnTo>
                <a:lnTo>
                  <a:pt x="96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00" name="Freeform 124"/>
          <p:cNvSpPr>
            <a:spLocks/>
          </p:cNvSpPr>
          <p:nvPr/>
        </p:nvSpPr>
        <p:spPr bwMode="auto">
          <a:xfrm>
            <a:off x="1522413" y="3327400"/>
            <a:ext cx="66675" cy="22225"/>
          </a:xfrm>
          <a:custGeom>
            <a:avLst/>
            <a:gdLst>
              <a:gd name="T0" fmla="*/ 2147483647 w 42"/>
              <a:gd name="T1" fmla="*/ 2147483647 h 14"/>
              <a:gd name="T2" fmla="*/ 2147483647 w 42"/>
              <a:gd name="T3" fmla="*/ 0 h 14"/>
              <a:gd name="T4" fmla="*/ 0 w 42"/>
              <a:gd name="T5" fmla="*/ 2147483647 h 14"/>
              <a:gd name="T6" fmla="*/ 2147483647 w 42"/>
              <a:gd name="T7" fmla="*/ 2147483647 h 14"/>
              <a:gd name="T8" fmla="*/ 2147483647 w 42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2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01" name="Freeform 125"/>
          <p:cNvSpPr>
            <a:spLocks/>
          </p:cNvSpPr>
          <p:nvPr/>
        </p:nvSpPr>
        <p:spPr bwMode="auto">
          <a:xfrm>
            <a:off x="1455738" y="3316288"/>
            <a:ext cx="44450" cy="15875"/>
          </a:xfrm>
          <a:custGeom>
            <a:avLst/>
            <a:gdLst>
              <a:gd name="T0" fmla="*/ 2147483647 w 28"/>
              <a:gd name="T1" fmla="*/ 2147483647 h 10"/>
              <a:gd name="T2" fmla="*/ 0 w 28"/>
              <a:gd name="T3" fmla="*/ 0 h 10"/>
              <a:gd name="T4" fmla="*/ 0 w 28"/>
              <a:gd name="T5" fmla="*/ 2147483647 h 10"/>
              <a:gd name="T6" fmla="*/ 2147483647 w 28"/>
              <a:gd name="T7" fmla="*/ 2147483647 h 10"/>
              <a:gd name="T8" fmla="*/ 2147483647 w 28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0"/>
              <a:gd name="T17" fmla="*/ 28 w 2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0">
                <a:moveTo>
                  <a:pt x="28" y="4"/>
                </a:moveTo>
                <a:lnTo>
                  <a:pt x="0" y="0"/>
                </a:lnTo>
                <a:lnTo>
                  <a:pt x="0" y="6"/>
                </a:lnTo>
                <a:lnTo>
                  <a:pt x="27" y="10"/>
                </a:lnTo>
                <a:lnTo>
                  <a:pt x="28" y="4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02" name="Freeform 126"/>
          <p:cNvSpPr>
            <a:spLocks/>
          </p:cNvSpPr>
          <p:nvPr/>
        </p:nvSpPr>
        <p:spPr bwMode="auto">
          <a:xfrm>
            <a:off x="1347788" y="3332163"/>
            <a:ext cx="257175" cy="85725"/>
          </a:xfrm>
          <a:custGeom>
            <a:avLst/>
            <a:gdLst>
              <a:gd name="T0" fmla="*/ 0 w 162"/>
              <a:gd name="T1" fmla="*/ 2147483647 h 54"/>
              <a:gd name="T2" fmla="*/ 0 w 162"/>
              <a:gd name="T3" fmla="*/ 2147483647 h 54"/>
              <a:gd name="T4" fmla="*/ 2147483647 w 162"/>
              <a:gd name="T5" fmla="*/ 2147483647 h 54"/>
              <a:gd name="T6" fmla="*/ 2147483647 w 162"/>
              <a:gd name="T7" fmla="*/ 2147483647 h 54"/>
              <a:gd name="T8" fmla="*/ 2147483647 w 162"/>
              <a:gd name="T9" fmla="*/ 2147483647 h 54"/>
              <a:gd name="T10" fmla="*/ 2147483647 w 162"/>
              <a:gd name="T11" fmla="*/ 2147483647 h 54"/>
              <a:gd name="T12" fmla="*/ 2147483647 w 162"/>
              <a:gd name="T13" fmla="*/ 2147483647 h 54"/>
              <a:gd name="T14" fmla="*/ 2147483647 w 162"/>
              <a:gd name="T15" fmla="*/ 2147483647 h 54"/>
              <a:gd name="T16" fmla="*/ 2147483647 w 162"/>
              <a:gd name="T17" fmla="*/ 2147483647 h 54"/>
              <a:gd name="T18" fmla="*/ 2147483647 w 162"/>
              <a:gd name="T19" fmla="*/ 2147483647 h 54"/>
              <a:gd name="T20" fmla="*/ 2147483647 w 162"/>
              <a:gd name="T21" fmla="*/ 2147483647 h 54"/>
              <a:gd name="T22" fmla="*/ 2147483647 w 162"/>
              <a:gd name="T23" fmla="*/ 2147483647 h 54"/>
              <a:gd name="T24" fmla="*/ 2147483647 w 162"/>
              <a:gd name="T25" fmla="*/ 2147483647 h 54"/>
              <a:gd name="T26" fmla="*/ 2147483647 w 162"/>
              <a:gd name="T27" fmla="*/ 2147483647 h 54"/>
              <a:gd name="T28" fmla="*/ 2147483647 w 162"/>
              <a:gd name="T29" fmla="*/ 2147483647 h 54"/>
              <a:gd name="T30" fmla="*/ 2147483647 w 162"/>
              <a:gd name="T31" fmla="*/ 2147483647 h 54"/>
              <a:gd name="T32" fmla="*/ 2147483647 w 162"/>
              <a:gd name="T33" fmla="*/ 0 h 54"/>
              <a:gd name="T34" fmla="*/ 2147483647 w 162"/>
              <a:gd name="T35" fmla="*/ 2147483647 h 54"/>
              <a:gd name="T36" fmla="*/ 2147483647 w 162"/>
              <a:gd name="T37" fmla="*/ 2147483647 h 54"/>
              <a:gd name="T38" fmla="*/ 2147483647 w 162"/>
              <a:gd name="T39" fmla="*/ 2147483647 h 54"/>
              <a:gd name="T40" fmla="*/ 2147483647 w 162"/>
              <a:gd name="T41" fmla="*/ 2147483647 h 54"/>
              <a:gd name="T42" fmla="*/ 2147483647 w 162"/>
              <a:gd name="T43" fmla="*/ 2147483647 h 54"/>
              <a:gd name="T44" fmla="*/ 2147483647 w 162"/>
              <a:gd name="T45" fmla="*/ 2147483647 h 54"/>
              <a:gd name="T46" fmla="*/ 2147483647 w 162"/>
              <a:gd name="T47" fmla="*/ 2147483647 h 54"/>
              <a:gd name="T48" fmla="*/ 2147483647 w 162"/>
              <a:gd name="T49" fmla="*/ 2147483647 h 54"/>
              <a:gd name="T50" fmla="*/ 2147483647 w 162"/>
              <a:gd name="T51" fmla="*/ 2147483647 h 54"/>
              <a:gd name="T52" fmla="*/ 2147483647 w 162"/>
              <a:gd name="T53" fmla="*/ 2147483647 h 54"/>
              <a:gd name="T54" fmla="*/ 2147483647 w 162"/>
              <a:gd name="T55" fmla="*/ 2147483647 h 54"/>
              <a:gd name="T56" fmla="*/ 2147483647 w 162"/>
              <a:gd name="T57" fmla="*/ 2147483647 h 54"/>
              <a:gd name="T58" fmla="*/ 2147483647 w 162"/>
              <a:gd name="T59" fmla="*/ 2147483647 h 54"/>
              <a:gd name="T60" fmla="*/ 2147483647 w 162"/>
              <a:gd name="T61" fmla="*/ 2147483647 h 54"/>
              <a:gd name="T62" fmla="*/ 2147483647 w 162"/>
              <a:gd name="T63" fmla="*/ 2147483647 h 54"/>
              <a:gd name="T64" fmla="*/ 2147483647 w 162"/>
              <a:gd name="T65" fmla="*/ 2147483647 h 54"/>
              <a:gd name="T66" fmla="*/ 2147483647 w 162"/>
              <a:gd name="T67" fmla="*/ 2147483647 h 54"/>
              <a:gd name="T68" fmla="*/ 0 w 162"/>
              <a:gd name="T69" fmla="*/ 2147483647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4"/>
              <a:gd name="T107" fmla="*/ 162 w 162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4">
                <a:moveTo>
                  <a:pt x="0" y="17"/>
                </a:moveTo>
                <a:lnTo>
                  <a:pt x="0" y="17"/>
                </a:lnTo>
                <a:lnTo>
                  <a:pt x="1" y="17"/>
                </a:lnTo>
                <a:lnTo>
                  <a:pt x="2" y="17"/>
                </a:lnTo>
                <a:lnTo>
                  <a:pt x="4" y="15"/>
                </a:lnTo>
                <a:lnTo>
                  <a:pt x="7" y="15"/>
                </a:lnTo>
                <a:lnTo>
                  <a:pt x="10" y="14"/>
                </a:lnTo>
                <a:lnTo>
                  <a:pt x="14" y="14"/>
                </a:lnTo>
                <a:lnTo>
                  <a:pt x="17" y="13"/>
                </a:lnTo>
                <a:lnTo>
                  <a:pt x="21" y="12"/>
                </a:lnTo>
                <a:lnTo>
                  <a:pt x="24" y="11"/>
                </a:lnTo>
                <a:lnTo>
                  <a:pt x="28" y="10"/>
                </a:lnTo>
                <a:lnTo>
                  <a:pt x="31" y="8"/>
                </a:lnTo>
                <a:lnTo>
                  <a:pt x="35" y="6"/>
                </a:lnTo>
                <a:lnTo>
                  <a:pt x="37" y="5"/>
                </a:lnTo>
                <a:lnTo>
                  <a:pt x="40" y="3"/>
                </a:lnTo>
                <a:lnTo>
                  <a:pt x="43" y="0"/>
                </a:lnTo>
                <a:lnTo>
                  <a:pt x="162" y="28"/>
                </a:lnTo>
                <a:lnTo>
                  <a:pt x="161" y="28"/>
                </a:lnTo>
                <a:lnTo>
                  <a:pt x="159" y="29"/>
                </a:lnTo>
                <a:lnTo>
                  <a:pt x="158" y="31"/>
                </a:lnTo>
                <a:lnTo>
                  <a:pt x="157" y="33"/>
                </a:lnTo>
                <a:lnTo>
                  <a:pt x="155" y="34"/>
                </a:lnTo>
                <a:lnTo>
                  <a:pt x="152" y="36"/>
                </a:lnTo>
                <a:lnTo>
                  <a:pt x="150" y="39"/>
                </a:lnTo>
                <a:lnTo>
                  <a:pt x="147" y="41"/>
                </a:lnTo>
                <a:lnTo>
                  <a:pt x="144" y="43"/>
                </a:lnTo>
                <a:lnTo>
                  <a:pt x="141" y="46"/>
                </a:lnTo>
                <a:lnTo>
                  <a:pt x="137" y="48"/>
                </a:lnTo>
                <a:lnTo>
                  <a:pt x="135" y="49"/>
                </a:lnTo>
                <a:lnTo>
                  <a:pt x="131" y="52"/>
                </a:lnTo>
                <a:lnTo>
                  <a:pt x="128" y="53"/>
                </a:lnTo>
                <a:lnTo>
                  <a:pt x="126" y="54"/>
                </a:lnTo>
                <a:lnTo>
                  <a:pt x="0" y="1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03" name="Freeform 127"/>
          <p:cNvSpPr>
            <a:spLocks/>
          </p:cNvSpPr>
          <p:nvPr/>
        </p:nvSpPr>
        <p:spPr bwMode="auto">
          <a:xfrm>
            <a:off x="1604963" y="3322638"/>
            <a:ext cx="90487" cy="41275"/>
          </a:xfrm>
          <a:custGeom>
            <a:avLst/>
            <a:gdLst>
              <a:gd name="T0" fmla="*/ 2147483647 w 57"/>
              <a:gd name="T1" fmla="*/ 2147483647 h 26"/>
              <a:gd name="T2" fmla="*/ 2147483647 w 57"/>
              <a:gd name="T3" fmla="*/ 2147483647 h 26"/>
              <a:gd name="T4" fmla="*/ 2147483647 w 57"/>
              <a:gd name="T5" fmla="*/ 0 h 26"/>
              <a:gd name="T6" fmla="*/ 0 w 57"/>
              <a:gd name="T7" fmla="*/ 2147483647 h 26"/>
              <a:gd name="T8" fmla="*/ 0 w 57"/>
              <a:gd name="T9" fmla="*/ 2147483647 h 26"/>
              <a:gd name="T10" fmla="*/ 2147483647 w 57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26"/>
              <a:gd name="T20" fmla="*/ 57 w 57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26">
                <a:moveTo>
                  <a:pt x="6" y="26"/>
                </a:moveTo>
                <a:lnTo>
                  <a:pt x="57" y="11"/>
                </a:lnTo>
                <a:lnTo>
                  <a:pt x="25" y="0"/>
                </a:lnTo>
                <a:lnTo>
                  <a:pt x="0" y="4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04" name="Freeform 128"/>
          <p:cNvSpPr>
            <a:spLocks/>
          </p:cNvSpPr>
          <p:nvPr/>
        </p:nvSpPr>
        <p:spPr bwMode="auto">
          <a:xfrm>
            <a:off x="1365250" y="3146425"/>
            <a:ext cx="50800" cy="196850"/>
          </a:xfrm>
          <a:custGeom>
            <a:avLst/>
            <a:gdLst>
              <a:gd name="T0" fmla="*/ 2147483647 w 32"/>
              <a:gd name="T1" fmla="*/ 2147483647 h 124"/>
              <a:gd name="T2" fmla="*/ 2147483647 w 32"/>
              <a:gd name="T3" fmla="*/ 2147483647 h 124"/>
              <a:gd name="T4" fmla="*/ 2147483647 w 32"/>
              <a:gd name="T5" fmla="*/ 2147483647 h 124"/>
              <a:gd name="T6" fmla="*/ 2147483647 w 32"/>
              <a:gd name="T7" fmla="*/ 2147483647 h 124"/>
              <a:gd name="T8" fmla="*/ 2147483647 w 32"/>
              <a:gd name="T9" fmla="*/ 2147483647 h 124"/>
              <a:gd name="T10" fmla="*/ 2147483647 w 32"/>
              <a:gd name="T11" fmla="*/ 2147483647 h 124"/>
              <a:gd name="T12" fmla="*/ 2147483647 w 32"/>
              <a:gd name="T13" fmla="*/ 2147483647 h 124"/>
              <a:gd name="T14" fmla="*/ 2147483647 w 32"/>
              <a:gd name="T15" fmla="*/ 0 h 124"/>
              <a:gd name="T16" fmla="*/ 2147483647 w 32"/>
              <a:gd name="T17" fmla="*/ 0 h 124"/>
              <a:gd name="T18" fmla="*/ 2147483647 w 32"/>
              <a:gd name="T19" fmla="*/ 0 h 124"/>
              <a:gd name="T20" fmla="*/ 2147483647 w 32"/>
              <a:gd name="T21" fmla="*/ 0 h 124"/>
              <a:gd name="T22" fmla="*/ 2147483647 w 32"/>
              <a:gd name="T23" fmla="*/ 0 h 124"/>
              <a:gd name="T24" fmla="*/ 2147483647 w 32"/>
              <a:gd name="T25" fmla="*/ 2147483647 h 124"/>
              <a:gd name="T26" fmla="*/ 2147483647 w 32"/>
              <a:gd name="T27" fmla="*/ 2147483647 h 124"/>
              <a:gd name="T28" fmla="*/ 2147483647 w 32"/>
              <a:gd name="T29" fmla="*/ 2147483647 h 124"/>
              <a:gd name="T30" fmla="*/ 2147483647 w 32"/>
              <a:gd name="T31" fmla="*/ 2147483647 h 124"/>
              <a:gd name="T32" fmla="*/ 0 w 32"/>
              <a:gd name="T33" fmla="*/ 2147483647 h 124"/>
              <a:gd name="T34" fmla="*/ 0 w 32"/>
              <a:gd name="T35" fmla="*/ 2147483647 h 124"/>
              <a:gd name="T36" fmla="*/ 2147483647 w 32"/>
              <a:gd name="T37" fmla="*/ 2147483647 h 124"/>
              <a:gd name="T38" fmla="*/ 2147483647 w 32"/>
              <a:gd name="T39" fmla="*/ 2147483647 h 124"/>
              <a:gd name="T40" fmla="*/ 2147483647 w 32"/>
              <a:gd name="T41" fmla="*/ 2147483647 h 124"/>
              <a:gd name="T42" fmla="*/ 2147483647 w 32"/>
              <a:gd name="T43" fmla="*/ 2147483647 h 124"/>
              <a:gd name="T44" fmla="*/ 2147483647 w 32"/>
              <a:gd name="T45" fmla="*/ 2147483647 h 124"/>
              <a:gd name="T46" fmla="*/ 2147483647 w 32"/>
              <a:gd name="T47" fmla="*/ 2147483647 h 124"/>
              <a:gd name="T48" fmla="*/ 2147483647 w 32"/>
              <a:gd name="T49" fmla="*/ 2147483647 h 124"/>
              <a:gd name="T50" fmla="*/ 2147483647 w 32"/>
              <a:gd name="T51" fmla="*/ 2147483647 h 124"/>
              <a:gd name="T52" fmla="*/ 2147483647 w 32"/>
              <a:gd name="T53" fmla="*/ 2147483647 h 124"/>
              <a:gd name="T54" fmla="*/ 2147483647 w 32"/>
              <a:gd name="T55" fmla="*/ 2147483647 h 124"/>
              <a:gd name="T56" fmla="*/ 2147483647 w 32"/>
              <a:gd name="T57" fmla="*/ 2147483647 h 124"/>
              <a:gd name="T58" fmla="*/ 2147483647 w 32"/>
              <a:gd name="T59" fmla="*/ 2147483647 h 124"/>
              <a:gd name="T60" fmla="*/ 2147483647 w 32"/>
              <a:gd name="T61" fmla="*/ 2147483647 h 124"/>
              <a:gd name="T62" fmla="*/ 2147483647 w 32"/>
              <a:gd name="T63" fmla="*/ 2147483647 h 124"/>
              <a:gd name="T64" fmla="*/ 2147483647 w 32"/>
              <a:gd name="T65" fmla="*/ 2147483647 h 124"/>
              <a:gd name="T66" fmla="*/ 2147483647 w 32"/>
              <a:gd name="T67" fmla="*/ 2147483647 h 124"/>
              <a:gd name="T68" fmla="*/ 2147483647 w 32"/>
              <a:gd name="T69" fmla="*/ 2147483647 h 1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"/>
              <a:gd name="T106" fmla="*/ 0 h 124"/>
              <a:gd name="T107" fmla="*/ 32 w 32"/>
              <a:gd name="T108" fmla="*/ 124 h 1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" h="124">
                <a:moveTo>
                  <a:pt x="32" y="4"/>
                </a:moveTo>
                <a:lnTo>
                  <a:pt x="32" y="3"/>
                </a:lnTo>
                <a:lnTo>
                  <a:pt x="31" y="3"/>
                </a:lnTo>
                <a:lnTo>
                  <a:pt x="29" y="3"/>
                </a:lnTo>
                <a:lnTo>
                  <a:pt x="27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4" y="0"/>
                </a:lnTo>
                <a:lnTo>
                  <a:pt x="12" y="2"/>
                </a:lnTo>
                <a:lnTo>
                  <a:pt x="10" y="2"/>
                </a:lnTo>
                <a:lnTo>
                  <a:pt x="6" y="3"/>
                </a:lnTo>
                <a:lnTo>
                  <a:pt x="4" y="4"/>
                </a:lnTo>
                <a:lnTo>
                  <a:pt x="0" y="6"/>
                </a:lnTo>
                <a:lnTo>
                  <a:pt x="0" y="124"/>
                </a:lnTo>
                <a:lnTo>
                  <a:pt x="1" y="124"/>
                </a:lnTo>
                <a:lnTo>
                  <a:pt x="3" y="124"/>
                </a:lnTo>
                <a:lnTo>
                  <a:pt x="4" y="124"/>
                </a:lnTo>
                <a:lnTo>
                  <a:pt x="5" y="123"/>
                </a:lnTo>
                <a:lnTo>
                  <a:pt x="7" y="123"/>
                </a:lnTo>
                <a:lnTo>
                  <a:pt x="8" y="123"/>
                </a:lnTo>
                <a:lnTo>
                  <a:pt x="11" y="122"/>
                </a:lnTo>
                <a:lnTo>
                  <a:pt x="13" y="122"/>
                </a:lnTo>
                <a:lnTo>
                  <a:pt x="15" y="121"/>
                </a:lnTo>
                <a:lnTo>
                  <a:pt x="18" y="120"/>
                </a:lnTo>
                <a:lnTo>
                  <a:pt x="21" y="118"/>
                </a:lnTo>
                <a:lnTo>
                  <a:pt x="24" y="117"/>
                </a:lnTo>
                <a:lnTo>
                  <a:pt x="26" y="116"/>
                </a:lnTo>
                <a:lnTo>
                  <a:pt x="29" y="114"/>
                </a:lnTo>
                <a:lnTo>
                  <a:pt x="32" y="113"/>
                </a:lnTo>
                <a:lnTo>
                  <a:pt x="32" y="4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05" name="Freeform 129"/>
          <p:cNvSpPr>
            <a:spLocks/>
          </p:cNvSpPr>
          <p:nvPr/>
        </p:nvSpPr>
        <p:spPr bwMode="auto">
          <a:xfrm>
            <a:off x="1366838" y="3149600"/>
            <a:ext cx="42862" cy="165100"/>
          </a:xfrm>
          <a:custGeom>
            <a:avLst/>
            <a:gdLst>
              <a:gd name="T0" fmla="*/ 2147483647 w 27"/>
              <a:gd name="T1" fmla="*/ 2147483647 h 104"/>
              <a:gd name="T2" fmla="*/ 2147483647 w 27"/>
              <a:gd name="T3" fmla="*/ 2147483647 h 104"/>
              <a:gd name="T4" fmla="*/ 2147483647 w 27"/>
              <a:gd name="T5" fmla="*/ 2147483647 h 104"/>
              <a:gd name="T6" fmla="*/ 2147483647 w 27"/>
              <a:gd name="T7" fmla="*/ 2147483647 h 104"/>
              <a:gd name="T8" fmla="*/ 2147483647 w 27"/>
              <a:gd name="T9" fmla="*/ 2147483647 h 104"/>
              <a:gd name="T10" fmla="*/ 2147483647 w 27"/>
              <a:gd name="T11" fmla="*/ 2147483647 h 104"/>
              <a:gd name="T12" fmla="*/ 2147483647 w 27"/>
              <a:gd name="T13" fmla="*/ 0 h 104"/>
              <a:gd name="T14" fmla="*/ 2147483647 w 27"/>
              <a:gd name="T15" fmla="*/ 0 h 104"/>
              <a:gd name="T16" fmla="*/ 2147483647 w 27"/>
              <a:gd name="T17" fmla="*/ 0 h 104"/>
              <a:gd name="T18" fmla="*/ 2147483647 w 27"/>
              <a:gd name="T19" fmla="*/ 0 h 104"/>
              <a:gd name="T20" fmla="*/ 2147483647 w 27"/>
              <a:gd name="T21" fmla="*/ 0 h 104"/>
              <a:gd name="T22" fmla="*/ 2147483647 w 27"/>
              <a:gd name="T23" fmla="*/ 0 h 104"/>
              <a:gd name="T24" fmla="*/ 2147483647 w 27"/>
              <a:gd name="T25" fmla="*/ 0 h 104"/>
              <a:gd name="T26" fmla="*/ 2147483647 w 27"/>
              <a:gd name="T27" fmla="*/ 2147483647 h 104"/>
              <a:gd name="T28" fmla="*/ 2147483647 w 27"/>
              <a:gd name="T29" fmla="*/ 2147483647 h 104"/>
              <a:gd name="T30" fmla="*/ 2147483647 w 27"/>
              <a:gd name="T31" fmla="*/ 2147483647 h 104"/>
              <a:gd name="T32" fmla="*/ 0 w 27"/>
              <a:gd name="T33" fmla="*/ 2147483647 h 104"/>
              <a:gd name="T34" fmla="*/ 0 w 27"/>
              <a:gd name="T35" fmla="*/ 2147483647 h 104"/>
              <a:gd name="T36" fmla="*/ 0 w 27"/>
              <a:gd name="T37" fmla="*/ 2147483647 h 104"/>
              <a:gd name="T38" fmla="*/ 2147483647 w 27"/>
              <a:gd name="T39" fmla="*/ 2147483647 h 104"/>
              <a:gd name="T40" fmla="*/ 2147483647 w 27"/>
              <a:gd name="T41" fmla="*/ 2147483647 h 104"/>
              <a:gd name="T42" fmla="*/ 2147483647 w 27"/>
              <a:gd name="T43" fmla="*/ 2147483647 h 104"/>
              <a:gd name="T44" fmla="*/ 2147483647 w 27"/>
              <a:gd name="T45" fmla="*/ 2147483647 h 104"/>
              <a:gd name="T46" fmla="*/ 2147483647 w 27"/>
              <a:gd name="T47" fmla="*/ 2147483647 h 104"/>
              <a:gd name="T48" fmla="*/ 2147483647 w 27"/>
              <a:gd name="T49" fmla="*/ 2147483647 h 104"/>
              <a:gd name="T50" fmla="*/ 2147483647 w 27"/>
              <a:gd name="T51" fmla="*/ 2147483647 h 104"/>
              <a:gd name="T52" fmla="*/ 2147483647 w 27"/>
              <a:gd name="T53" fmla="*/ 2147483647 h 104"/>
              <a:gd name="T54" fmla="*/ 2147483647 w 27"/>
              <a:gd name="T55" fmla="*/ 2147483647 h 104"/>
              <a:gd name="T56" fmla="*/ 2147483647 w 27"/>
              <a:gd name="T57" fmla="*/ 2147483647 h 104"/>
              <a:gd name="T58" fmla="*/ 2147483647 w 27"/>
              <a:gd name="T59" fmla="*/ 2147483647 h 104"/>
              <a:gd name="T60" fmla="*/ 2147483647 w 27"/>
              <a:gd name="T61" fmla="*/ 2147483647 h 104"/>
              <a:gd name="T62" fmla="*/ 2147483647 w 27"/>
              <a:gd name="T63" fmla="*/ 2147483647 h 104"/>
              <a:gd name="T64" fmla="*/ 2147483647 w 27"/>
              <a:gd name="T65" fmla="*/ 2147483647 h 104"/>
              <a:gd name="T66" fmla="*/ 2147483647 w 27"/>
              <a:gd name="T67" fmla="*/ 2147483647 h 104"/>
              <a:gd name="T68" fmla="*/ 2147483647 w 27"/>
              <a:gd name="T69" fmla="*/ 2147483647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9" y="1"/>
                </a:lnTo>
                <a:lnTo>
                  <a:pt x="5" y="2"/>
                </a:lnTo>
                <a:lnTo>
                  <a:pt x="3" y="3"/>
                </a:lnTo>
                <a:lnTo>
                  <a:pt x="0" y="4"/>
                </a:lnTo>
                <a:lnTo>
                  <a:pt x="0" y="104"/>
                </a:lnTo>
                <a:lnTo>
                  <a:pt x="2" y="104"/>
                </a:lnTo>
                <a:lnTo>
                  <a:pt x="3" y="104"/>
                </a:lnTo>
                <a:lnTo>
                  <a:pt x="4" y="104"/>
                </a:lnTo>
                <a:lnTo>
                  <a:pt x="6" y="104"/>
                </a:lnTo>
                <a:lnTo>
                  <a:pt x="7" y="102"/>
                </a:lnTo>
                <a:lnTo>
                  <a:pt x="10" y="102"/>
                </a:lnTo>
                <a:lnTo>
                  <a:pt x="11" y="101"/>
                </a:lnTo>
                <a:lnTo>
                  <a:pt x="13" y="101"/>
                </a:lnTo>
                <a:lnTo>
                  <a:pt x="16" y="100"/>
                </a:lnTo>
                <a:lnTo>
                  <a:pt x="18" y="99"/>
                </a:lnTo>
                <a:lnTo>
                  <a:pt x="20" y="98"/>
                </a:lnTo>
                <a:lnTo>
                  <a:pt x="23" y="97"/>
                </a:lnTo>
                <a:lnTo>
                  <a:pt x="25" y="95"/>
                </a:lnTo>
                <a:lnTo>
                  <a:pt x="27" y="93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06" name="Freeform 130"/>
          <p:cNvSpPr>
            <a:spLocks/>
          </p:cNvSpPr>
          <p:nvPr/>
        </p:nvSpPr>
        <p:spPr bwMode="auto">
          <a:xfrm>
            <a:off x="1370013" y="3151188"/>
            <a:ext cx="34925" cy="133350"/>
          </a:xfrm>
          <a:custGeom>
            <a:avLst/>
            <a:gdLst>
              <a:gd name="T0" fmla="*/ 2147483647 w 22"/>
              <a:gd name="T1" fmla="*/ 2147483647 h 84"/>
              <a:gd name="T2" fmla="*/ 2147483647 w 22"/>
              <a:gd name="T3" fmla="*/ 2147483647 h 84"/>
              <a:gd name="T4" fmla="*/ 2147483647 w 22"/>
              <a:gd name="T5" fmla="*/ 2147483647 h 84"/>
              <a:gd name="T6" fmla="*/ 2147483647 w 22"/>
              <a:gd name="T7" fmla="*/ 2147483647 h 84"/>
              <a:gd name="T8" fmla="*/ 2147483647 w 22"/>
              <a:gd name="T9" fmla="*/ 2147483647 h 84"/>
              <a:gd name="T10" fmla="*/ 2147483647 w 22"/>
              <a:gd name="T11" fmla="*/ 2147483647 h 84"/>
              <a:gd name="T12" fmla="*/ 2147483647 w 22"/>
              <a:gd name="T13" fmla="*/ 0 h 84"/>
              <a:gd name="T14" fmla="*/ 2147483647 w 22"/>
              <a:gd name="T15" fmla="*/ 0 h 84"/>
              <a:gd name="T16" fmla="*/ 2147483647 w 22"/>
              <a:gd name="T17" fmla="*/ 0 h 84"/>
              <a:gd name="T18" fmla="*/ 2147483647 w 22"/>
              <a:gd name="T19" fmla="*/ 0 h 84"/>
              <a:gd name="T20" fmla="*/ 2147483647 w 22"/>
              <a:gd name="T21" fmla="*/ 0 h 84"/>
              <a:gd name="T22" fmla="*/ 2147483647 w 22"/>
              <a:gd name="T23" fmla="*/ 0 h 84"/>
              <a:gd name="T24" fmla="*/ 2147483647 w 22"/>
              <a:gd name="T25" fmla="*/ 0 h 84"/>
              <a:gd name="T26" fmla="*/ 2147483647 w 22"/>
              <a:gd name="T27" fmla="*/ 2147483647 h 84"/>
              <a:gd name="T28" fmla="*/ 2147483647 w 22"/>
              <a:gd name="T29" fmla="*/ 2147483647 h 84"/>
              <a:gd name="T30" fmla="*/ 2147483647 w 22"/>
              <a:gd name="T31" fmla="*/ 2147483647 h 84"/>
              <a:gd name="T32" fmla="*/ 0 w 22"/>
              <a:gd name="T33" fmla="*/ 2147483647 h 84"/>
              <a:gd name="T34" fmla="*/ 0 w 22"/>
              <a:gd name="T35" fmla="*/ 2147483647 h 84"/>
              <a:gd name="T36" fmla="*/ 0 w 22"/>
              <a:gd name="T37" fmla="*/ 2147483647 h 84"/>
              <a:gd name="T38" fmla="*/ 0 w 22"/>
              <a:gd name="T39" fmla="*/ 2147483647 h 84"/>
              <a:gd name="T40" fmla="*/ 2147483647 w 22"/>
              <a:gd name="T41" fmla="*/ 2147483647 h 84"/>
              <a:gd name="T42" fmla="*/ 2147483647 w 22"/>
              <a:gd name="T43" fmla="*/ 2147483647 h 84"/>
              <a:gd name="T44" fmla="*/ 2147483647 w 22"/>
              <a:gd name="T45" fmla="*/ 2147483647 h 84"/>
              <a:gd name="T46" fmla="*/ 2147483647 w 22"/>
              <a:gd name="T47" fmla="*/ 2147483647 h 84"/>
              <a:gd name="T48" fmla="*/ 2147483647 w 22"/>
              <a:gd name="T49" fmla="*/ 2147483647 h 84"/>
              <a:gd name="T50" fmla="*/ 2147483647 w 22"/>
              <a:gd name="T51" fmla="*/ 2147483647 h 84"/>
              <a:gd name="T52" fmla="*/ 2147483647 w 22"/>
              <a:gd name="T53" fmla="*/ 2147483647 h 84"/>
              <a:gd name="T54" fmla="*/ 2147483647 w 22"/>
              <a:gd name="T55" fmla="*/ 2147483647 h 84"/>
              <a:gd name="T56" fmla="*/ 2147483647 w 22"/>
              <a:gd name="T57" fmla="*/ 2147483647 h 84"/>
              <a:gd name="T58" fmla="*/ 2147483647 w 22"/>
              <a:gd name="T59" fmla="*/ 2147483647 h 84"/>
              <a:gd name="T60" fmla="*/ 2147483647 w 22"/>
              <a:gd name="T61" fmla="*/ 2147483647 h 84"/>
              <a:gd name="T62" fmla="*/ 2147483647 w 22"/>
              <a:gd name="T63" fmla="*/ 2147483647 h 84"/>
              <a:gd name="T64" fmla="*/ 2147483647 w 22"/>
              <a:gd name="T65" fmla="*/ 2147483647 h 84"/>
              <a:gd name="T66" fmla="*/ 2147483647 w 22"/>
              <a:gd name="T67" fmla="*/ 2147483647 h 84"/>
              <a:gd name="T68" fmla="*/ 2147483647 w 22"/>
              <a:gd name="T69" fmla="*/ 2147483647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2"/>
                </a:moveTo>
                <a:lnTo>
                  <a:pt x="22" y="2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0" y="3"/>
                </a:lnTo>
                <a:lnTo>
                  <a:pt x="0" y="84"/>
                </a:lnTo>
                <a:lnTo>
                  <a:pt x="1" y="84"/>
                </a:lnTo>
                <a:lnTo>
                  <a:pt x="2" y="84"/>
                </a:lnTo>
                <a:lnTo>
                  <a:pt x="3" y="84"/>
                </a:lnTo>
                <a:lnTo>
                  <a:pt x="4" y="84"/>
                </a:lnTo>
                <a:lnTo>
                  <a:pt x="5" y="84"/>
                </a:lnTo>
                <a:lnTo>
                  <a:pt x="7" y="83"/>
                </a:lnTo>
                <a:lnTo>
                  <a:pt x="9" y="83"/>
                </a:lnTo>
                <a:lnTo>
                  <a:pt x="10" y="82"/>
                </a:lnTo>
                <a:lnTo>
                  <a:pt x="12" y="82"/>
                </a:lnTo>
                <a:lnTo>
                  <a:pt x="14" y="80"/>
                </a:lnTo>
                <a:lnTo>
                  <a:pt x="16" y="79"/>
                </a:lnTo>
                <a:lnTo>
                  <a:pt x="18" y="78"/>
                </a:lnTo>
                <a:lnTo>
                  <a:pt x="19" y="77"/>
                </a:lnTo>
                <a:lnTo>
                  <a:pt x="22" y="76"/>
                </a:lnTo>
                <a:lnTo>
                  <a:pt x="22" y="2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07" name="Freeform 131"/>
          <p:cNvSpPr>
            <a:spLocks/>
          </p:cNvSpPr>
          <p:nvPr/>
        </p:nvSpPr>
        <p:spPr bwMode="auto">
          <a:xfrm>
            <a:off x="1371600" y="3152775"/>
            <a:ext cx="26988" cy="103188"/>
          </a:xfrm>
          <a:custGeom>
            <a:avLst/>
            <a:gdLst>
              <a:gd name="T0" fmla="*/ 2147483647 w 17"/>
              <a:gd name="T1" fmla="*/ 2147483647 h 65"/>
              <a:gd name="T2" fmla="*/ 2147483647 w 17"/>
              <a:gd name="T3" fmla="*/ 2147483647 h 65"/>
              <a:gd name="T4" fmla="*/ 2147483647 w 17"/>
              <a:gd name="T5" fmla="*/ 2147483647 h 65"/>
              <a:gd name="T6" fmla="*/ 2147483647 w 17"/>
              <a:gd name="T7" fmla="*/ 0 h 65"/>
              <a:gd name="T8" fmla="*/ 2147483647 w 17"/>
              <a:gd name="T9" fmla="*/ 0 h 65"/>
              <a:gd name="T10" fmla="*/ 2147483647 w 17"/>
              <a:gd name="T11" fmla="*/ 0 h 65"/>
              <a:gd name="T12" fmla="*/ 2147483647 w 17"/>
              <a:gd name="T13" fmla="*/ 0 h 65"/>
              <a:gd name="T14" fmla="*/ 2147483647 w 17"/>
              <a:gd name="T15" fmla="*/ 2147483647 h 65"/>
              <a:gd name="T16" fmla="*/ 0 w 17"/>
              <a:gd name="T17" fmla="*/ 2147483647 h 65"/>
              <a:gd name="T18" fmla="*/ 0 w 17"/>
              <a:gd name="T19" fmla="*/ 2147483647 h 65"/>
              <a:gd name="T20" fmla="*/ 0 w 17"/>
              <a:gd name="T21" fmla="*/ 2147483647 h 65"/>
              <a:gd name="T22" fmla="*/ 2147483647 w 17"/>
              <a:gd name="T23" fmla="*/ 2147483647 h 65"/>
              <a:gd name="T24" fmla="*/ 2147483647 w 17"/>
              <a:gd name="T25" fmla="*/ 2147483647 h 65"/>
              <a:gd name="T26" fmla="*/ 2147483647 w 17"/>
              <a:gd name="T27" fmla="*/ 2147483647 h 65"/>
              <a:gd name="T28" fmla="*/ 2147483647 w 17"/>
              <a:gd name="T29" fmla="*/ 2147483647 h 65"/>
              <a:gd name="T30" fmla="*/ 2147483647 w 17"/>
              <a:gd name="T31" fmla="*/ 2147483647 h 65"/>
              <a:gd name="T32" fmla="*/ 2147483647 w 17"/>
              <a:gd name="T33" fmla="*/ 2147483647 h 65"/>
              <a:gd name="T34" fmla="*/ 2147483647 w 17"/>
              <a:gd name="T35" fmla="*/ 2147483647 h 65"/>
              <a:gd name="T36" fmla="*/ 2147483647 w 17"/>
              <a:gd name="T37" fmla="*/ 2147483647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65"/>
              <a:gd name="T59" fmla="*/ 17 w 17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65">
                <a:moveTo>
                  <a:pt x="17" y="1"/>
                </a:moveTo>
                <a:lnTo>
                  <a:pt x="17" y="1"/>
                </a:lnTo>
                <a:lnTo>
                  <a:pt x="16" y="1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2" y="1"/>
                </a:lnTo>
                <a:lnTo>
                  <a:pt x="0" y="2"/>
                </a:lnTo>
                <a:lnTo>
                  <a:pt x="0" y="65"/>
                </a:lnTo>
                <a:lnTo>
                  <a:pt x="1" y="65"/>
                </a:lnTo>
                <a:lnTo>
                  <a:pt x="3" y="64"/>
                </a:lnTo>
                <a:lnTo>
                  <a:pt x="6" y="64"/>
                </a:lnTo>
                <a:lnTo>
                  <a:pt x="8" y="63"/>
                </a:lnTo>
                <a:lnTo>
                  <a:pt x="11" y="62"/>
                </a:lnTo>
                <a:lnTo>
                  <a:pt x="14" y="61"/>
                </a:lnTo>
                <a:lnTo>
                  <a:pt x="17" y="58"/>
                </a:lnTo>
                <a:lnTo>
                  <a:pt x="17" y="1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08" name="Freeform 132"/>
          <p:cNvSpPr>
            <a:spLocks/>
          </p:cNvSpPr>
          <p:nvPr/>
        </p:nvSpPr>
        <p:spPr bwMode="auto">
          <a:xfrm>
            <a:off x="1371600" y="3154363"/>
            <a:ext cx="22225" cy="73025"/>
          </a:xfrm>
          <a:custGeom>
            <a:avLst/>
            <a:gdLst>
              <a:gd name="T0" fmla="*/ 2147483647 w 14"/>
              <a:gd name="T1" fmla="*/ 2147483647 h 46"/>
              <a:gd name="T2" fmla="*/ 2147483647 w 14"/>
              <a:gd name="T3" fmla="*/ 0 h 46"/>
              <a:gd name="T4" fmla="*/ 2147483647 w 14"/>
              <a:gd name="T5" fmla="*/ 0 h 46"/>
              <a:gd name="T6" fmla="*/ 2147483647 w 14"/>
              <a:gd name="T7" fmla="*/ 0 h 46"/>
              <a:gd name="T8" fmla="*/ 2147483647 w 14"/>
              <a:gd name="T9" fmla="*/ 0 h 46"/>
              <a:gd name="T10" fmla="*/ 2147483647 w 14"/>
              <a:gd name="T11" fmla="*/ 0 h 46"/>
              <a:gd name="T12" fmla="*/ 2147483647 w 14"/>
              <a:gd name="T13" fmla="*/ 0 h 46"/>
              <a:gd name="T14" fmla="*/ 2147483647 w 14"/>
              <a:gd name="T15" fmla="*/ 0 h 46"/>
              <a:gd name="T16" fmla="*/ 0 w 14"/>
              <a:gd name="T17" fmla="*/ 2147483647 h 46"/>
              <a:gd name="T18" fmla="*/ 0 w 14"/>
              <a:gd name="T19" fmla="*/ 2147483647 h 46"/>
              <a:gd name="T20" fmla="*/ 2147483647 w 14"/>
              <a:gd name="T21" fmla="*/ 2147483647 h 46"/>
              <a:gd name="T22" fmla="*/ 2147483647 w 14"/>
              <a:gd name="T23" fmla="*/ 2147483647 h 46"/>
              <a:gd name="T24" fmla="*/ 2147483647 w 14"/>
              <a:gd name="T25" fmla="*/ 2147483647 h 46"/>
              <a:gd name="T26" fmla="*/ 2147483647 w 14"/>
              <a:gd name="T27" fmla="*/ 2147483647 h 46"/>
              <a:gd name="T28" fmla="*/ 2147483647 w 14"/>
              <a:gd name="T29" fmla="*/ 2147483647 h 46"/>
              <a:gd name="T30" fmla="*/ 2147483647 w 14"/>
              <a:gd name="T31" fmla="*/ 2147483647 h 46"/>
              <a:gd name="T32" fmla="*/ 2147483647 w 14"/>
              <a:gd name="T33" fmla="*/ 2147483647 h 46"/>
              <a:gd name="T34" fmla="*/ 2147483647 w 14"/>
              <a:gd name="T35" fmla="*/ 2147483647 h 46"/>
              <a:gd name="T36" fmla="*/ 2147483647 w 14"/>
              <a:gd name="T37" fmla="*/ 2147483647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6"/>
              <a:gd name="T59" fmla="*/ 14 w 14"/>
              <a:gd name="T60" fmla="*/ 46 h 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6">
                <a:moveTo>
                  <a:pt x="14" y="1"/>
                </a:move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46"/>
                </a:lnTo>
                <a:lnTo>
                  <a:pt x="1" y="46"/>
                </a:lnTo>
                <a:lnTo>
                  <a:pt x="3" y="46"/>
                </a:lnTo>
                <a:lnTo>
                  <a:pt x="4" y="44"/>
                </a:lnTo>
                <a:lnTo>
                  <a:pt x="7" y="44"/>
                </a:lnTo>
                <a:lnTo>
                  <a:pt x="9" y="43"/>
                </a:lnTo>
                <a:lnTo>
                  <a:pt x="11" y="42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09" name="Freeform 133"/>
          <p:cNvSpPr>
            <a:spLocks/>
          </p:cNvSpPr>
          <p:nvPr/>
        </p:nvSpPr>
        <p:spPr bwMode="auto">
          <a:xfrm>
            <a:off x="1373188" y="3154363"/>
            <a:ext cx="14287" cy="42862"/>
          </a:xfrm>
          <a:custGeom>
            <a:avLst/>
            <a:gdLst>
              <a:gd name="T0" fmla="*/ 2147483647 w 9"/>
              <a:gd name="T1" fmla="*/ 2147483647 h 27"/>
              <a:gd name="T2" fmla="*/ 2147483647 w 9"/>
              <a:gd name="T3" fmla="*/ 2147483647 h 27"/>
              <a:gd name="T4" fmla="*/ 2147483647 w 9"/>
              <a:gd name="T5" fmla="*/ 2147483647 h 27"/>
              <a:gd name="T6" fmla="*/ 2147483647 w 9"/>
              <a:gd name="T7" fmla="*/ 2147483647 h 27"/>
              <a:gd name="T8" fmla="*/ 2147483647 w 9"/>
              <a:gd name="T9" fmla="*/ 0 h 27"/>
              <a:gd name="T10" fmla="*/ 2147483647 w 9"/>
              <a:gd name="T11" fmla="*/ 0 h 27"/>
              <a:gd name="T12" fmla="*/ 2147483647 w 9"/>
              <a:gd name="T13" fmla="*/ 2147483647 h 27"/>
              <a:gd name="T14" fmla="*/ 2147483647 w 9"/>
              <a:gd name="T15" fmla="*/ 2147483647 h 27"/>
              <a:gd name="T16" fmla="*/ 0 w 9"/>
              <a:gd name="T17" fmla="*/ 2147483647 h 27"/>
              <a:gd name="T18" fmla="*/ 0 w 9"/>
              <a:gd name="T19" fmla="*/ 2147483647 h 27"/>
              <a:gd name="T20" fmla="*/ 0 w 9"/>
              <a:gd name="T21" fmla="*/ 2147483647 h 27"/>
              <a:gd name="T22" fmla="*/ 2147483647 w 9"/>
              <a:gd name="T23" fmla="*/ 2147483647 h 27"/>
              <a:gd name="T24" fmla="*/ 2147483647 w 9"/>
              <a:gd name="T25" fmla="*/ 2147483647 h 27"/>
              <a:gd name="T26" fmla="*/ 2147483647 w 9"/>
              <a:gd name="T27" fmla="*/ 2147483647 h 27"/>
              <a:gd name="T28" fmla="*/ 2147483647 w 9"/>
              <a:gd name="T29" fmla="*/ 2147483647 h 27"/>
              <a:gd name="T30" fmla="*/ 2147483647 w 9"/>
              <a:gd name="T31" fmla="*/ 2147483647 h 27"/>
              <a:gd name="T32" fmla="*/ 2147483647 w 9"/>
              <a:gd name="T33" fmla="*/ 2147483647 h 27"/>
              <a:gd name="T34" fmla="*/ 2147483647 w 9"/>
              <a:gd name="T35" fmla="*/ 2147483647 h 27"/>
              <a:gd name="T36" fmla="*/ 2147483647 w 9"/>
              <a:gd name="T37" fmla="*/ 2147483647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5" y="27"/>
                </a:lnTo>
                <a:lnTo>
                  <a:pt x="6" y="26"/>
                </a:lnTo>
                <a:lnTo>
                  <a:pt x="8" y="25"/>
                </a:lnTo>
                <a:lnTo>
                  <a:pt x="9" y="23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10" name="Freeform 134"/>
          <p:cNvSpPr>
            <a:spLocks/>
          </p:cNvSpPr>
          <p:nvPr/>
        </p:nvSpPr>
        <p:spPr bwMode="auto">
          <a:xfrm>
            <a:off x="1549400" y="3276600"/>
            <a:ext cx="22225" cy="22225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2147483647 w 14"/>
              <a:gd name="T19" fmla="*/ 2147483647 h 14"/>
              <a:gd name="T20" fmla="*/ 2147483647 w 14"/>
              <a:gd name="T21" fmla="*/ 2147483647 h 14"/>
              <a:gd name="T22" fmla="*/ 2147483647 w 14"/>
              <a:gd name="T23" fmla="*/ 2147483647 h 14"/>
              <a:gd name="T24" fmla="*/ 2147483647 w 14"/>
              <a:gd name="T25" fmla="*/ 2147483647 h 14"/>
              <a:gd name="T26" fmla="*/ 2147483647 w 14"/>
              <a:gd name="T27" fmla="*/ 2147483647 h 14"/>
              <a:gd name="T28" fmla="*/ 2147483647 w 14"/>
              <a:gd name="T29" fmla="*/ 0 h 14"/>
              <a:gd name="T30" fmla="*/ 2147483647 w 14"/>
              <a:gd name="T31" fmla="*/ 0 h 14"/>
              <a:gd name="T32" fmla="*/ 2147483647 w 14"/>
              <a:gd name="T33" fmla="*/ 0 h 14"/>
              <a:gd name="T34" fmla="*/ 2147483647 w 14"/>
              <a:gd name="T35" fmla="*/ 0 h 14"/>
              <a:gd name="T36" fmla="*/ 2147483647 w 14"/>
              <a:gd name="T37" fmla="*/ 0 h 14"/>
              <a:gd name="T38" fmla="*/ 2147483647 w 14"/>
              <a:gd name="T39" fmla="*/ 2147483647 h 14"/>
              <a:gd name="T40" fmla="*/ 2147483647 w 14"/>
              <a:gd name="T41" fmla="*/ 2147483647 h 14"/>
              <a:gd name="T42" fmla="*/ 2147483647 w 14"/>
              <a:gd name="T43" fmla="*/ 2147483647 h 14"/>
              <a:gd name="T44" fmla="*/ 2147483647 w 14"/>
              <a:gd name="T45" fmla="*/ 2147483647 h 14"/>
              <a:gd name="T46" fmla="*/ 0 w 14"/>
              <a:gd name="T47" fmla="*/ 2147483647 h 14"/>
              <a:gd name="T48" fmla="*/ 0 w 14"/>
              <a:gd name="T49" fmla="*/ 2147483647 h 14"/>
              <a:gd name="T50" fmla="*/ 0 w 14"/>
              <a:gd name="T51" fmla="*/ 2147483647 h 14"/>
              <a:gd name="T52" fmla="*/ 2147483647 w 14"/>
              <a:gd name="T53" fmla="*/ 2147483647 h 14"/>
              <a:gd name="T54" fmla="*/ 2147483647 w 14"/>
              <a:gd name="T55" fmla="*/ 2147483647 h 14"/>
              <a:gd name="T56" fmla="*/ 2147483647 w 14"/>
              <a:gd name="T57" fmla="*/ 2147483647 h 14"/>
              <a:gd name="T58" fmla="*/ 2147483647 w 14"/>
              <a:gd name="T59" fmla="*/ 2147483647 h 14"/>
              <a:gd name="T60" fmla="*/ 2147483647 w 14"/>
              <a:gd name="T61" fmla="*/ 2147483647 h 14"/>
              <a:gd name="T62" fmla="*/ 2147483647 w 14"/>
              <a:gd name="T63" fmla="*/ 2147483647 h 14"/>
              <a:gd name="T64" fmla="*/ 2147483647 w 14"/>
              <a:gd name="T65" fmla="*/ 2147483647 h 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4"/>
              <a:gd name="T101" fmla="*/ 14 w 14"/>
              <a:gd name="T102" fmla="*/ 14 h 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4">
                <a:moveTo>
                  <a:pt x="7" y="14"/>
                </a:moveTo>
                <a:lnTo>
                  <a:pt x="8" y="14"/>
                </a:lnTo>
                <a:lnTo>
                  <a:pt x="9" y="13"/>
                </a:lnTo>
                <a:lnTo>
                  <a:pt x="10" y="13"/>
                </a:lnTo>
                <a:lnTo>
                  <a:pt x="11" y="12"/>
                </a:lnTo>
                <a:lnTo>
                  <a:pt x="13" y="11"/>
                </a:lnTo>
                <a:lnTo>
                  <a:pt x="13" y="10"/>
                </a:lnTo>
                <a:lnTo>
                  <a:pt x="14" y="8"/>
                </a:lnTo>
                <a:lnTo>
                  <a:pt x="14" y="7"/>
                </a:lnTo>
                <a:lnTo>
                  <a:pt x="14" y="6"/>
                </a:lnTo>
                <a:lnTo>
                  <a:pt x="13" y="5"/>
                </a:lnTo>
                <a:lnTo>
                  <a:pt x="13" y="4"/>
                </a:lnTo>
                <a:lnTo>
                  <a:pt x="11" y="3"/>
                </a:lnTo>
                <a:lnTo>
                  <a:pt x="10" y="1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1"/>
                </a:lnTo>
                <a:lnTo>
                  <a:pt x="2" y="3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1" y="10"/>
                </a:lnTo>
                <a:lnTo>
                  <a:pt x="1" y="11"/>
                </a:lnTo>
                <a:lnTo>
                  <a:pt x="2" y="12"/>
                </a:lnTo>
                <a:lnTo>
                  <a:pt x="3" y="13"/>
                </a:lnTo>
                <a:lnTo>
                  <a:pt x="4" y="13"/>
                </a:lnTo>
                <a:lnTo>
                  <a:pt x="6" y="14"/>
                </a:lnTo>
                <a:lnTo>
                  <a:pt x="7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11" name="Freeform 135"/>
          <p:cNvSpPr>
            <a:spLocks/>
          </p:cNvSpPr>
          <p:nvPr/>
        </p:nvSpPr>
        <p:spPr bwMode="auto">
          <a:xfrm>
            <a:off x="1484313" y="3276600"/>
            <a:ext cx="11112" cy="11113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2147483647 w 7"/>
              <a:gd name="T11" fmla="*/ 2147483647 h 7"/>
              <a:gd name="T12" fmla="*/ 2147483647 w 7"/>
              <a:gd name="T13" fmla="*/ 2147483647 h 7"/>
              <a:gd name="T14" fmla="*/ 2147483647 w 7"/>
              <a:gd name="T15" fmla="*/ 0 h 7"/>
              <a:gd name="T16" fmla="*/ 2147483647 w 7"/>
              <a:gd name="T17" fmla="*/ 0 h 7"/>
              <a:gd name="T18" fmla="*/ 2147483647 w 7"/>
              <a:gd name="T19" fmla="*/ 0 h 7"/>
              <a:gd name="T20" fmla="*/ 2147483647 w 7"/>
              <a:gd name="T21" fmla="*/ 2147483647 h 7"/>
              <a:gd name="T22" fmla="*/ 0 w 7"/>
              <a:gd name="T23" fmla="*/ 2147483647 h 7"/>
              <a:gd name="T24" fmla="*/ 0 w 7"/>
              <a:gd name="T25" fmla="*/ 2147483647 h 7"/>
              <a:gd name="T26" fmla="*/ 0 w 7"/>
              <a:gd name="T27" fmla="*/ 2147483647 h 7"/>
              <a:gd name="T28" fmla="*/ 2147483647 w 7"/>
              <a:gd name="T29" fmla="*/ 2147483647 h 7"/>
              <a:gd name="T30" fmla="*/ 2147483647 w 7"/>
              <a:gd name="T31" fmla="*/ 2147483647 h 7"/>
              <a:gd name="T32" fmla="*/ 2147483647 w 7"/>
              <a:gd name="T33" fmla="*/ 2147483647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5" y="7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6" y="3"/>
                </a:lnTo>
                <a:lnTo>
                  <a:pt x="6" y="1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12" name="Freeform 136"/>
          <p:cNvSpPr>
            <a:spLocks/>
          </p:cNvSpPr>
          <p:nvPr/>
        </p:nvSpPr>
        <p:spPr bwMode="auto">
          <a:xfrm>
            <a:off x="1503363" y="3276600"/>
            <a:ext cx="7937" cy="11113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2147483647 w 5"/>
              <a:gd name="T13" fmla="*/ 2147483647 h 7"/>
              <a:gd name="T14" fmla="*/ 2147483647 w 5"/>
              <a:gd name="T15" fmla="*/ 2147483647 h 7"/>
              <a:gd name="T16" fmla="*/ 2147483647 w 5"/>
              <a:gd name="T17" fmla="*/ 0 h 7"/>
              <a:gd name="T18" fmla="*/ 2147483647 w 5"/>
              <a:gd name="T19" fmla="*/ 2147483647 h 7"/>
              <a:gd name="T20" fmla="*/ 2147483647 w 5"/>
              <a:gd name="T21" fmla="*/ 2147483647 h 7"/>
              <a:gd name="T22" fmla="*/ 0 w 5"/>
              <a:gd name="T23" fmla="*/ 2147483647 h 7"/>
              <a:gd name="T24" fmla="*/ 0 w 5"/>
              <a:gd name="T25" fmla="*/ 2147483647 h 7"/>
              <a:gd name="T26" fmla="*/ 0 w 5"/>
              <a:gd name="T27" fmla="*/ 2147483647 h 7"/>
              <a:gd name="T28" fmla="*/ 2147483647 w 5"/>
              <a:gd name="T29" fmla="*/ 2147483647 h 7"/>
              <a:gd name="T30" fmla="*/ 2147483647 w 5"/>
              <a:gd name="T31" fmla="*/ 2147483647 h 7"/>
              <a:gd name="T32" fmla="*/ 2147483647 w 5"/>
              <a:gd name="T33" fmla="*/ 2147483647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"/>
              <a:gd name="T52" fmla="*/ 0 h 7"/>
              <a:gd name="T53" fmla="*/ 5 w 5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" h="7">
                <a:moveTo>
                  <a:pt x="3" y="7"/>
                </a:moveTo>
                <a:lnTo>
                  <a:pt x="4" y="7"/>
                </a:lnTo>
                <a:lnTo>
                  <a:pt x="5" y="7"/>
                </a:lnTo>
                <a:lnTo>
                  <a:pt x="5" y="6"/>
                </a:lnTo>
                <a:lnTo>
                  <a:pt x="5" y="4"/>
                </a:lnTo>
                <a:lnTo>
                  <a:pt x="5" y="3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1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13" name="Freeform 137"/>
          <p:cNvSpPr>
            <a:spLocks/>
          </p:cNvSpPr>
          <p:nvPr/>
        </p:nvSpPr>
        <p:spPr bwMode="auto">
          <a:xfrm>
            <a:off x="1430338" y="3130550"/>
            <a:ext cx="30162" cy="146050"/>
          </a:xfrm>
          <a:custGeom>
            <a:avLst/>
            <a:gdLst>
              <a:gd name="T0" fmla="*/ 2147483647 w 19"/>
              <a:gd name="T1" fmla="*/ 2147483647 h 92"/>
              <a:gd name="T2" fmla="*/ 2147483647 w 19"/>
              <a:gd name="T3" fmla="*/ 2147483647 h 92"/>
              <a:gd name="T4" fmla="*/ 2147483647 w 19"/>
              <a:gd name="T5" fmla="*/ 2147483647 h 92"/>
              <a:gd name="T6" fmla="*/ 2147483647 w 19"/>
              <a:gd name="T7" fmla="*/ 2147483647 h 92"/>
              <a:gd name="T8" fmla="*/ 2147483647 w 19"/>
              <a:gd name="T9" fmla="*/ 2147483647 h 92"/>
              <a:gd name="T10" fmla="*/ 0 w 19"/>
              <a:gd name="T11" fmla="*/ 2147483647 h 92"/>
              <a:gd name="T12" fmla="*/ 0 w 19"/>
              <a:gd name="T13" fmla="*/ 2147483647 h 92"/>
              <a:gd name="T14" fmla="*/ 2147483647 w 19"/>
              <a:gd name="T15" fmla="*/ 2147483647 h 92"/>
              <a:gd name="T16" fmla="*/ 2147483647 w 19"/>
              <a:gd name="T17" fmla="*/ 2147483647 h 92"/>
              <a:gd name="T18" fmla="*/ 2147483647 w 19"/>
              <a:gd name="T19" fmla="*/ 2147483647 h 92"/>
              <a:gd name="T20" fmla="*/ 2147483647 w 19"/>
              <a:gd name="T21" fmla="*/ 2147483647 h 92"/>
              <a:gd name="T22" fmla="*/ 2147483647 w 19"/>
              <a:gd name="T23" fmla="*/ 2147483647 h 92"/>
              <a:gd name="T24" fmla="*/ 2147483647 w 19"/>
              <a:gd name="T25" fmla="*/ 2147483647 h 92"/>
              <a:gd name="T26" fmla="*/ 2147483647 w 19"/>
              <a:gd name="T27" fmla="*/ 2147483647 h 92"/>
              <a:gd name="T28" fmla="*/ 2147483647 w 19"/>
              <a:gd name="T29" fmla="*/ 2147483647 h 92"/>
              <a:gd name="T30" fmla="*/ 2147483647 w 19"/>
              <a:gd name="T31" fmla="*/ 2147483647 h 92"/>
              <a:gd name="T32" fmla="*/ 2147483647 w 19"/>
              <a:gd name="T33" fmla="*/ 2147483647 h 92"/>
              <a:gd name="T34" fmla="*/ 2147483647 w 19"/>
              <a:gd name="T35" fmla="*/ 2147483647 h 92"/>
              <a:gd name="T36" fmla="*/ 2147483647 w 19"/>
              <a:gd name="T37" fmla="*/ 2147483647 h 92"/>
              <a:gd name="T38" fmla="*/ 2147483647 w 19"/>
              <a:gd name="T39" fmla="*/ 0 h 92"/>
              <a:gd name="T40" fmla="*/ 2147483647 w 19"/>
              <a:gd name="T41" fmla="*/ 0 h 92"/>
              <a:gd name="T42" fmla="*/ 2147483647 w 19"/>
              <a:gd name="T43" fmla="*/ 0 h 92"/>
              <a:gd name="T44" fmla="*/ 2147483647 w 19"/>
              <a:gd name="T45" fmla="*/ 0 h 92"/>
              <a:gd name="T46" fmla="*/ 2147483647 w 19"/>
              <a:gd name="T47" fmla="*/ 0 h 92"/>
              <a:gd name="T48" fmla="*/ 2147483647 w 19"/>
              <a:gd name="T49" fmla="*/ 0 h 92"/>
              <a:gd name="T50" fmla="*/ 2147483647 w 19"/>
              <a:gd name="T51" fmla="*/ 2147483647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"/>
              <a:gd name="T79" fmla="*/ 0 h 92"/>
              <a:gd name="T80" fmla="*/ 19 w 19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" h="92">
                <a:moveTo>
                  <a:pt x="6" y="1"/>
                </a:moveTo>
                <a:lnTo>
                  <a:pt x="6" y="3"/>
                </a:lnTo>
                <a:lnTo>
                  <a:pt x="4" y="8"/>
                </a:lnTo>
                <a:lnTo>
                  <a:pt x="2" y="16"/>
                </a:lnTo>
                <a:lnTo>
                  <a:pt x="1" y="28"/>
                </a:lnTo>
                <a:lnTo>
                  <a:pt x="0" y="41"/>
                </a:lnTo>
                <a:lnTo>
                  <a:pt x="0" y="57"/>
                </a:lnTo>
                <a:lnTo>
                  <a:pt x="1" y="73"/>
                </a:lnTo>
                <a:lnTo>
                  <a:pt x="5" y="92"/>
                </a:lnTo>
                <a:lnTo>
                  <a:pt x="19" y="92"/>
                </a:lnTo>
                <a:lnTo>
                  <a:pt x="18" y="89"/>
                </a:lnTo>
                <a:lnTo>
                  <a:pt x="16" y="82"/>
                </a:lnTo>
                <a:lnTo>
                  <a:pt x="15" y="70"/>
                </a:lnTo>
                <a:lnTo>
                  <a:pt x="14" y="57"/>
                </a:lnTo>
                <a:lnTo>
                  <a:pt x="13" y="42"/>
                </a:lnTo>
                <a:lnTo>
                  <a:pt x="13" y="27"/>
                </a:lnTo>
                <a:lnTo>
                  <a:pt x="15" y="13"/>
                </a:lnTo>
                <a:lnTo>
                  <a:pt x="19" y="1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1" y="0"/>
                </a:lnTo>
                <a:lnTo>
                  <a:pt x="6" y="1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14" name="Freeform 138"/>
          <p:cNvSpPr>
            <a:spLocks/>
          </p:cNvSpPr>
          <p:nvPr/>
        </p:nvSpPr>
        <p:spPr bwMode="auto">
          <a:xfrm>
            <a:off x="1585913" y="3111500"/>
            <a:ext cx="42862" cy="165100"/>
          </a:xfrm>
          <a:custGeom>
            <a:avLst/>
            <a:gdLst>
              <a:gd name="T0" fmla="*/ 2147483647 w 27"/>
              <a:gd name="T1" fmla="*/ 0 h 104"/>
              <a:gd name="T2" fmla="*/ 2147483647 w 27"/>
              <a:gd name="T3" fmla="*/ 2147483647 h 104"/>
              <a:gd name="T4" fmla="*/ 2147483647 w 27"/>
              <a:gd name="T5" fmla="*/ 2147483647 h 104"/>
              <a:gd name="T6" fmla="*/ 2147483647 w 27"/>
              <a:gd name="T7" fmla="*/ 2147483647 h 104"/>
              <a:gd name="T8" fmla="*/ 2147483647 w 27"/>
              <a:gd name="T9" fmla="*/ 2147483647 h 104"/>
              <a:gd name="T10" fmla="*/ 2147483647 w 27"/>
              <a:gd name="T11" fmla="*/ 2147483647 h 104"/>
              <a:gd name="T12" fmla="*/ 2147483647 w 27"/>
              <a:gd name="T13" fmla="*/ 2147483647 h 104"/>
              <a:gd name="T14" fmla="*/ 2147483647 w 27"/>
              <a:gd name="T15" fmla="*/ 2147483647 h 104"/>
              <a:gd name="T16" fmla="*/ 2147483647 w 27"/>
              <a:gd name="T17" fmla="*/ 2147483647 h 104"/>
              <a:gd name="T18" fmla="*/ 2147483647 w 27"/>
              <a:gd name="T19" fmla="*/ 2147483647 h 104"/>
              <a:gd name="T20" fmla="*/ 2147483647 w 27"/>
              <a:gd name="T21" fmla="*/ 2147483647 h 104"/>
              <a:gd name="T22" fmla="*/ 2147483647 w 27"/>
              <a:gd name="T23" fmla="*/ 2147483647 h 104"/>
              <a:gd name="T24" fmla="*/ 2147483647 w 27"/>
              <a:gd name="T25" fmla="*/ 2147483647 h 104"/>
              <a:gd name="T26" fmla="*/ 2147483647 w 27"/>
              <a:gd name="T27" fmla="*/ 2147483647 h 104"/>
              <a:gd name="T28" fmla="*/ 0 w 27"/>
              <a:gd name="T29" fmla="*/ 2147483647 h 104"/>
              <a:gd name="T30" fmla="*/ 2147483647 w 27"/>
              <a:gd name="T31" fmla="*/ 2147483647 h 104"/>
              <a:gd name="T32" fmla="*/ 2147483647 w 27"/>
              <a:gd name="T33" fmla="*/ 2147483647 h 104"/>
              <a:gd name="T34" fmla="*/ 2147483647 w 27"/>
              <a:gd name="T35" fmla="*/ 0 h 104"/>
              <a:gd name="T36" fmla="*/ 2147483647 w 27"/>
              <a:gd name="T37" fmla="*/ 0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4"/>
              <a:gd name="T59" fmla="*/ 27 w 27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4">
                <a:moveTo>
                  <a:pt x="27" y="0"/>
                </a:moveTo>
                <a:lnTo>
                  <a:pt x="26" y="1"/>
                </a:lnTo>
                <a:lnTo>
                  <a:pt x="25" y="4"/>
                </a:lnTo>
                <a:lnTo>
                  <a:pt x="22" y="10"/>
                </a:lnTo>
                <a:lnTo>
                  <a:pt x="20" y="19"/>
                </a:lnTo>
                <a:lnTo>
                  <a:pt x="18" y="32"/>
                </a:lnTo>
                <a:lnTo>
                  <a:pt x="16" y="49"/>
                </a:lnTo>
                <a:lnTo>
                  <a:pt x="18" y="74"/>
                </a:lnTo>
                <a:lnTo>
                  <a:pt x="20" y="104"/>
                </a:lnTo>
                <a:lnTo>
                  <a:pt x="5" y="104"/>
                </a:lnTo>
                <a:lnTo>
                  <a:pt x="5" y="101"/>
                </a:lnTo>
                <a:lnTo>
                  <a:pt x="4" y="92"/>
                </a:lnTo>
                <a:lnTo>
                  <a:pt x="2" y="80"/>
                </a:lnTo>
                <a:lnTo>
                  <a:pt x="1" y="64"/>
                </a:lnTo>
                <a:lnTo>
                  <a:pt x="0" y="47"/>
                </a:lnTo>
                <a:lnTo>
                  <a:pt x="1" y="31"/>
                </a:lnTo>
                <a:lnTo>
                  <a:pt x="4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15" name="Freeform 139"/>
          <p:cNvSpPr>
            <a:spLocks/>
          </p:cNvSpPr>
          <p:nvPr/>
        </p:nvSpPr>
        <p:spPr bwMode="auto">
          <a:xfrm>
            <a:off x="1430338" y="3138488"/>
            <a:ext cx="28575" cy="128587"/>
          </a:xfrm>
          <a:custGeom>
            <a:avLst/>
            <a:gdLst>
              <a:gd name="T0" fmla="*/ 2147483647 w 18"/>
              <a:gd name="T1" fmla="*/ 2147483647 h 81"/>
              <a:gd name="T2" fmla="*/ 2147483647 w 18"/>
              <a:gd name="T3" fmla="*/ 2147483647 h 81"/>
              <a:gd name="T4" fmla="*/ 2147483647 w 18"/>
              <a:gd name="T5" fmla="*/ 2147483647 h 81"/>
              <a:gd name="T6" fmla="*/ 2147483647 w 18"/>
              <a:gd name="T7" fmla="*/ 2147483647 h 81"/>
              <a:gd name="T8" fmla="*/ 2147483647 w 18"/>
              <a:gd name="T9" fmla="*/ 2147483647 h 81"/>
              <a:gd name="T10" fmla="*/ 0 w 18"/>
              <a:gd name="T11" fmla="*/ 2147483647 h 81"/>
              <a:gd name="T12" fmla="*/ 2147483647 w 18"/>
              <a:gd name="T13" fmla="*/ 2147483647 h 81"/>
              <a:gd name="T14" fmla="*/ 2147483647 w 18"/>
              <a:gd name="T15" fmla="*/ 2147483647 h 81"/>
              <a:gd name="T16" fmla="*/ 2147483647 w 18"/>
              <a:gd name="T17" fmla="*/ 2147483647 h 81"/>
              <a:gd name="T18" fmla="*/ 2147483647 w 18"/>
              <a:gd name="T19" fmla="*/ 2147483647 h 81"/>
              <a:gd name="T20" fmla="*/ 2147483647 w 18"/>
              <a:gd name="T21" fmla="*/ 2147483647 h 81"/>
              <a:gd name="T22" fmla="*/ 2147483647 w 18"/>
              <a:gd name="T23" fmla="*/ 2147483647 h 81"/>
              <a:gd name="T24" fmla="*/ 2147483647 w 18"/>
              <a:gd name="T25" fmla="*/ 2147483647 h 81"/>
              <a:gd name="T26" fmla="*/ 2147483647 w 18"/>
              <a:gd name="T27" fmla="*/ 2147483647 h 81"/>
              <a:gd name="T28" fmla="*/ 2147483647 w 18"/>
              <a:gd name="T29" fmla="*/ 2147483647 h 81"/>
              <a:gd name="T30" fmla="*/ 2147483647 w 18"/>
              <a:gd name="T31" fmla="*/ 2147483647 h 81"/>
              <a:gd name="T32" fmla="*/ 2147483647 w 18"/>
              <a:gd name="T33" fmla="*/ 2147483647 h 81"/>
              <a:gd name="T34" fmla="*/ 2147483647 w 18"/>
              <a:gd name="T35" fmla="*/ 2147483647 h 81"/>
              <a:gd name="T36" fmla="*/ 2147483647 w 18"/>
              <a:gd name="T37" fmla="*/ 2147483647 h 81"/>
              <a:gd name="T38" fmla="*/ 2147483647 w 18"/>
              <a:gd name="T39" fmla="*/ 2147483647 h 81"/>
              <a:gd name="T40" fmla="*/ 2147483647 w 18"/>
              <a:gd name="T41" fmla="*/ 2147483647 h 81"/>
              <a:gd name="T42" fmla="*/ 2147483647 w 18"/>
              <a:gd name="T43" fmla="*/ 0 h 81"/>
              <a:gd name="T44" fmla="*/ 2147483647 w 18"/>
              <a:gd name="T45" fmla="*/ 0 h 81"/>
              <a:gd name="T46" fmla="*/ 2147483647 w 18"/>
              <a:gd name="T47" fmla="*/ 2147483647 h 81"/>
              <a:gd name="T48" fmla="*/ 2147483647 w 18"/>
              <a:gd name="T49" fmla="*/ 2147483647 h 81"/>
              <a:gd name="T50" fmla="*/ 2147483647 w 18"/>
              <a:gd name="T51" fmla="*/ 2147483647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81"/>
              <a:gd name="T80" fmla="*/ 18 w 18"/>
              <a:gd name="T81" fmla="*/ 81 h 8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81">
                <a:moveTo>
                  <a:pt x="6" y="2"/>
                </a:moveTo>
                <a:lnTo>
                  <a:pt x="6" y="3"/>
                </a:lnTo>
                <a:lnTo>
                  <a:pt x="5" y="8"/>
                </a:lnTo>
                <a:lnTo>
                  <a:pt x="2" y="15"/>
                </a:lnTo>
                <a:lnTo>
                  <a:pt x="1" y="25"/>
                </a:lnTo>
                <a:lnTo>
                  <a:pt x="0" y="37"/>
                </a:lnTo>
                <a:lnTo>
                  <a:pt x="1" y="50"/>
                </a:lnTo>
                <a:lnTo>
                  <a:pt x="2" y="65"/>
                </a:lnTo>
                <a:lnTo>
                  <a:pt x="5" y="81"/>
                </a:lnTo>
                <a:lnTo>
                  <a:pt x="16" y="80"/>
                </a:lnTo>
                <a:lnTo>
                  <a:pt x="16" y="78"/>
                </a:lnTo>
                <a:lnTo>
                  <a:pt x="15" y="72"/>
                </a:lnTo>
                <a:lnTo>
                  <a:pt x="14" y="61"/>
                </a:lnTo>
                <a:lnTo>
                  <a:pt x="13" y="50"/>
                </a:lnTo>
                <a:lnTo>
                  <a:pt x="12" y="37"/>
                </a:lnTo>
                <a:lnTo>
                  <a:pt x="12" y="24"/>
                </a:lnTo>
                <a:lnTo>
                  <a:pt x="14" y="11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3" y="1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16" name="Freeform 140"/>
          <p:cNvSpPr>
            <a:spLocks/>
          </p:cNvSpPr>
          <p:nvPr/>
        </p:nvSpPr>
        <p:spPr bwMode="auto">
          <a:xfrm>
            <a:off x="1431925" y="3146425"/>
            <a:ext cx="22225" cy="109538"/>
          </a:xfrm>
          <a:custGeom>
            <a:avLst/>
            <a:gdLst>
              <a:gd name="T0" fmla="*/ 2147483647 w 14"/>
              <a:gd name="T1" fmla="*/ 2147483647 h 69"/>
              <a:gd name="T2" fmla="*/ 2147483647 w 14"/>
              <a:gd name="T3" fmla="*/ 2147483647 h 69"/>
              <a:gd name="T4" fmla="*/ 2147483647 w 14"/>
              <a:gd name="T5" fmla="*/ 2147483647 h 69"/>
              <a:gd name="T6" fmla="*/ 2147483647 w 14"/>
              <a:gd name="T7" fmla="*/ 2147483647 h 69"/>
              <a:gd name="T8" fmla="*/ 2147483647 w 14"/>
              <a:gd name="T9" fmla="*/ 2147483647 h 69"/>
              <a:gd name="T10" fmla="*/ 0 w 14"/>
              <a:gd name="T11" fmla="*/ 2147483647 h 69"/>
              <a:gd name="T12" fmla="*/ 0 w 14"/>
              <a:gd name="T13" fmla="*/ 2147483647 h 69"/>
              <a:gd name="T14" fmla="*/ 2147483647 w 14"/>
              <a:gd name="T15" fmla="*/ 2147483647 h 69"/>
              <a:gd name="T16" fmla="*/ 2147483647 w 14"/>
              <a:gd name="T17" fmla="*/ 2147483647 h 69"/>
              <a:gd name="T18" fmla="*/ 2147483647 w 14"/>
              <a:gd name="T19" fmla="*/ 2147483647 h 69"/>
              <a:gd name="T20" fmla="*/ 2147483647 w 14"/>
              <a:gd name="T21" fmla="*/ 2147483647 h 69"/>
              <a:gd name="T22" fmla="*/ 2147483647 w 14"/>
              <a:gd name="T23" fmla="*/ 2147483647 h 69"/>
              <a:gd name="T24" fmla="*/ 2147483647 w 14"/>
              <a:gd name="T25" fmla="*/ 2147483647 h 69"/>
              <a:gd name="T26" fmla="*/ 2147483647 w 14"/>
              <a:gd name="T27" fmla="*/ 2147483647 h 69"/>
              <a:gd name="T28" fmla="*/ 2147483647 w 14"/>
              <a:gd name="T29" fmla="*/ 2147483647 h 69"/>
              <a:gd name="T30" fmla="*/ 2147483647 w 14"/>
              <a:gd name="T31" fmla="*/ 2147483647 h 69"/>
              <a:gd name="T32" fmla="*/ 2147483647 w 14"/>
              <a:gd name="T33" fmla="*/ 2147483647 h 69"/>
              <a:gd name="T34" fmla="*/ 2147483647 w 14"/>
              <a:gd name="T35" fmla="*/ 2147483647 h 69"/>
              <a:gd name="T36" fmla="*/ 2147483647 w 14"/>
              <a:gd name="T37" fmla="*/ 2147483647 h 69"/>
              <a:gd name="T38" fmla="*/ 2147483647 w 14"/>
              <a:gd name="T39" fmla="*/ 2147483647 h 69"/>
              <a:gd name="T40" fmla="*/ 2147483647 w 14"/>
              <a:gd name="T41" fmla="*/ 0 h 69"/>
              <a:gd name="T42" fmla="*/ 2147483647 w 14"/>
              <a:gd name="T43" fmla="*/ 0 h 69"/>
              <a:gd name="T44" fmla="*/ 2147483647 w 14"/>
              <a:gd name="T45" fmla="*/ 0 h 69"/>
              <a:gd name="T46" fmla="*/ 2147483647 w 14"/>
              <a:gd name="T47" fmla="*/ 0 h 69"/>
              <a:gd name="T48" fmla="*/ 2147483647 w 14"/>
              <a:gd name="T49" fmla="*/ 2147483647 h 69"/>
              <a:gd name="T50" fmla="*/ 2147483647 w 14"/>
              <a:gd name="T51" fmla="*/ 2147483647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2"/>
                </a:moveTo>
                <a:lnTo>
                  <a:pt x="5" y="3"/>
                </a:lnTo>
                <a:lnTo>
                  <a:pt x="4" y="7"/>
                </a:lnTo>
                <a:lnTo>
                  <a:pt x="3" y="13"/>
                </a:lnTo>
                <a:lnTo>
                  <a:pt x="1" y="21"/>
                </a:lnTo>
                <a:lnTo>
                  <a:pt x="0" y="32"/>
                </a:lnTo>
                <a:lnTo>
                  <a:pt x="0" y="44"/>
                </a:lnTo>
                <a:lnTo>
                  <a:pt x="1" y="56"/>
                </a:lnTo>
                <a:lnTo>
                  <a:pt x="4" y="69"/>
                </a:lnTo>
                <a:lnTo>
                  <a:pt x="14" y="69"/>
                </a:lnTo>
                <a:lnTo>
                  <a:pt x="13" y="67"/>
                </a:lnTo>
                <a:lnTo>
                  <a:pt x="13" y="61"/>
                </a:lnTo>
                <a:lnTo>
                  <a:pt x="12" y="53"/>
                </a:lnTo>
                <a:lnTo>
                  <a:pt x="11" y="44"/>
                </a:lnTo>
                <a:lnTo>
                  <a:pt x="10" y="32"/>
                </a:lnTo>
                <a:lnTo>
                  <a:pt x="10" y="20"/>
                </a:lnTo>
                <a:lnTo>
                  <a:pt x="12" y="10"/>
                </a:lnTo>
                <a:lnTo>
                  <a:pt x="14" y="2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2"/>
                </a:lnTo>
                <a:lnTo>
                  <a:pt x="5" y="2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17" name="Freeform 141"/>
          <p:cNvSpPr>
            <a:spLocks/>
          </p:cNvSpPr>
          <p:nvPr/>
        </p:nvSpPr>
        <p:spPr bwMode="auto">
          <a:xfrm>
            <a:off x="1433513" y="3155950"/>
            <a:ext cx="19050" cy="90488"/>
          </a:xfrm>
          <a:custGeom>
            <a:avLst/>
            <a:gdLst>
              <a:gd name="T0" fmla="*/ 2147483647 w 12"/>
              <a:gd name="T1" fmla="*/ 2147483647 h 57"/>
              <a:gd name="T2" fmla="*/ 2147483647 w 12"/>
              <a:gd name="T3" fmla="*/ 2147483647 h 57"/>
              <a:gd name="T4" fmla="*/ 2147483647 w 12"/>
              <a:gd name="T5" fmla="*/ 2147483647 h 57"/>
              <a:gd name="T6" fmla="*/ 2147483647 w 12"/>
              <a:gd name="T7" fmla="*/ 2147483647 h 57"/>
              <a:gd name="T8" fmla="*/ 0 w 12"/>
              <a:gd name="T9" fmla="*/ 2147483647 h 57"/>
              <a:gd name="T10" fmla="*/ 0 w 12"/>
              <a:gd name="T11" fmla="*/ 2147483647 h 57"/>
              <a:gd name="T12" fmla="*/ 0 w 12"/>
              <a:gd name="T13" fmla="*/ 2147483647 h 57"/>
              <a:gd name="T14" fmla="*/ 2147483647 w 12"/>
              <a:gd name="T15" fmla="*/ 2147483647 h 57"/>
              <a:gd name="T16" fmla="*/ 2147483647 w 12"/>
              <a:gd name="T17" fmla="*/ 2147483647 h 57"/>
              <a:gd name="T18" fmla="*/ 2147483647 w 12"/>
              <a:gd name="T19" fmla="*/ 2147483647 h 57"/>
              <a:gd name="T20" fmla="*/ 2147483647 w 12"/>
              <a:gd name="T21" fmla="*/ 2147483647 h 57"/>
              <a:gd name="T22" fmla="*/ 2147483647 w 12"/>
              <a:gd name="T23" fmla="*/ 2147483647 h 57"/>
              <a:gd name="T24" fmla="*/ 2147483647 w 12"/>
              <a:gd name="T25" fmla="*/ 2147483647 h 57"/>
              <a:gd name="T26" fmla="*/ 2147483647 w 12"/>
              <a:gd name="T27" fmla="*/ 2147483647 h 57"/>
              <a:gd name="T28" fmla="*/ 2147483647 w 12"/>
              <a:gd name="T29" fmla="*/ 2147483647 h 57"/>
              <a:gd name="T30" fmla="*/ 2147483647 w 12"/>
              <a:gd name="T31" fmla="*/ 2147483647 h 57"/>
              <a:gd name="T32" fmla="*/ 2147483647 w 12"/>
              <a:gd name="T33" fmla="*/ 2147483647 h 57"/>
              <a:gd name="T34" fmla="*/ 2147483647 w 12"/>
              <a:gd name="T35" fmla="*/ 0 h 57"/>
              <a:gd name="T36" fmla="*/ 2147483647 w 12"/>
              <a:gd name="T37" fmla="*/ 0 h 57"/>
              <a:gd name="T38" fmla="*/ 2147483647 w 12"/>
              <a:gd name="T39" fmla="*/ 0 h 57"/>
              <a:gd name="T40" fmla="*/ 2147483647 w 12"/>
              <a:gd name="T41" fmla="*/ 0 h 57"/>
              <a:gd name="T42" fmla="*/ 2147483647 w 12"/>
              <a:gd name="T43" fmla="*/ 0 h 57"/>
              <a:gd name="T44" fmla="*/ 2147483647 w 12"/>
              <a:gd name="T45" fmla="*/ 0 h 57"/>
              <a:gd name="T46" fmla="*/ 2147483647 w 12"/>
              <a:gd name="T47" fmla="*/ 0 h 57"/>
              <a:gd name="T48" fmla="*/ 2147483647 w 12"/>
              <a:gd name="T49" fmla="*/ 0 h 57"/>
              <a:gd name="T50" fmla="*/ 2147483647 w 12"/>
              <a:gd name="T51" fmla="*/ 2147483647 h 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7"/>
              <a:gd name="T80" fmla="*/ 12 w 12"/>
              <a:gd name="T81" fmla="*/ 57 h 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7">
                <a:moveTo>
                  <a:pt x="4" y="1"/>
                </a:moveTo>
                <a:lnTo>
                  <a:pt x="3" y="3"/>
                </a:lnTo>
                <a:lnTo>
                  <a:pt x="3" y="5"/>
                </a:lnTo>
                <a:lnTo>
                  <a:pt x="2" y="11"/>
                </a:lnTo>
                <a:lnTo>
                  <a:pt x="0" y="18"/>
                </a:lnTo>
                <a:lnTo>
                  <a:pt x="0" y="26"/>
                </a:lnTo>
                <a:lnTo>
                  <a:pt x="0" y="35"/>
                </a:lnTo>
                <a:lnTo>
                  <a:pt x="2" y="46"/>
                </a:lnTo>
                <a:lnTo>
                  <a:pt x="3" y="57"/>
                </a:lnTo>
                <a:lnTo>
                  <a:pt x="11" y="56"/>
                </a:lnTo>
                <a:lnTo>
                  <a:pt x="11" y="55"/>
                </a:lnTo>
                <a:lnTo>
                  <a:pt x="10" y="50"/>
                </a:lnTo>
                <a:lnTo>
                  <a:pt x="10" y="43"/>
                </a:lnTo>
                <a:lnTo>
                  <a:pt x="9" y="35"/>
                </a:lnTo>
                <a:lnTo>
                  <a:pt x="7" y="26"/>
                </a:lnTo>
                <a:lnTo>
                  <a:pt x="9" y="17"/>
                </a:lnTo>
                <a:lnTo>
                  <a:pt x="10" y="8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18" name="Freeform 142"/>
          <p:cNvSpPr>
            <a:spLocks/>
          </p:cNvSpPr>
          <p:nvPr/>
        </p:nvSpPr>
        <p:spPr bwMode="auto">
          <a:xfrm>
            <a:off x="1433513" y="3163888"/>
            <a:ext cx="15875" cy="71437"/>
          </a:xfrm>
          <a:custGeom>
            <a:avLst/>
            <a:gdLst>
              <a:gd name="T0" fmla="*/ 2147483647 w 10"/>
              <a:gd name="T1" fmla="*/ 2147483647 h 45"/>
              <a:gd name="T2" fmla="*/ 2147483647 w 10"/>
              <a:gd name="T3" fmla="*/ 2147483647 h 45"/>
              <a:gd name="T4" fmla="*/ 2147483647 w 10"/>
              <a:gd name="T5" fmla="*/ 2147483647 h 45"/>
              <a:gd name="T6" fmla="*/ 2147483647 w 10"/>
              <a:gd name="T7" fmla="*/ 2147483647 h 45"/>
              <a:gd name="T8" fmla="*/ 2147483647 w 10"/>
              <a:gd name="T9" fmla="*/ 2147483647 h 45"/>
              <a:gd name="T10" fmla="*/ 0 w 10"/>
              <a:gd name="T11" fmla="*/ 2147483647 h 45"/>
              <a:gd name="T12" fmla="*/ 0 w 10"/>
              <a:gd name="T13" fmla="*/ 2147483647 h 45"/>
              <a:gd name="T14" fmla="*/ 2147483647 w 10"/>
              <a:gd name="T15" fmla="*/ 2147483647 h 45"/>
              <a:gd name="T16" fmla="*/ 2147483647 w 10"/>
              <a:gd name="T17" fmla="*/ 2147483647 h 45"/>
              <a:gd name="T18" fmla="*/ 2147483647 w 10"/>
              <a:gd name="T19" fmla="*/ 2147483647 h 45"/>
              <a:gd name="T20" fmla="*/ 2147483647 w 10"/>
              <a:gd name="T21" fmla="*/ 2147483647 h 45"/>
              <a:gd name="T22" fmla="*/ 2147483647 w 10"/>
              <a:gd name="T23" fmla="*/ 2147483647 h 45"/>
              <a:gd name="T24" fmla="*/ 2147483647 w 10"/>
              <a:gd name="T25" fmla="*/ 2147483647 h 45"/>
              <a:gd name="T26" fmla="*/ 2147483647 w 10"/>
              <a:gd name="T27" fmla="*/ 2147483647 h 45"/>
              <a:gd name="T28" fmla="*/ 2147483647 w 10"/>
              <a:gd name="T29" fmla="*/ 2147483647 h 45"/>
              <a:gd name="T30" fmla="*/ 2147483647 w 10"/>
              <a:gd name="T31" fmla="*/ 2147483647 h 45"/>
              <a:gd name="T32" fmla="*/ 2147483647 w 10"/>
              <a:gd name="T33" fmla="*/ 2147483647 h 45"/>
              <a:gd name="T34" fmla="*/ 2147483647 w 10"/>
              <a:gd name="T35" fmla="*/ 2147483647 h 45"/>
              <a:gd name="T36" fmla="*/ 2147483647 w 10"/>
              <a:gd name="T37" fmla="*/ 2147483647 h 45"/>
              <a:gd name="T38" fmla="*/ 2147483647 w 10"/>
              <a:gd name="T39" fmla="*/ 2147483647 h 45"/>
              <a:gd name="T40" fmla="*/ 2147483647 w 10"/>
              <a:gd name="T41" fmla="*/ 2147483647 h 45"/>
              <a:gd name="T42" fmla="*/ 2147483647 w 10"/>
              <a:gd name="T43" fmla="*/ 0 h 45"/>
              <a:gd name="T44" fmla="*/ 2147483647 w 10"/>
              <a:gd name="T45" fmla="*/ 0 h 45"/>
              <a:gd name="T46" fmla="*/ 2147483647 w 10"/>
              <a:gd name="T47" fmla="*/ 2147483647 h 45"/>
              <a:gd name="T48" fmla="*/ 2147483647 w 10"/>
              <a:gd name="T49" fmla="*/ 2147483647 h 45"/>
              <a:gd name="T50" fmla="*/ 2147483647 w 10"/>
              <a:gd name="T51" fmla="*/ 2147483647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"/>
              <a:gd name="T79" fmla="*/ 0 h 45"/>
              <a:gd name="T80" fmla="*/ 10 w 10"/>
              <a:gd name="T81" fmla="*/ 45 h 4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" h="45">
                <a:moveTo>
                  <a:pt x="4" y="1"/>
                </a:moveTo>
                <a:lnTo>
                  <a:pt x="3" y="2"/>
                </a:lnTo>
                <a:lnTo>
                  <a:pt x="3" y="5"/>
                </a:lnTo>
                <a:lnTo>
                  <a:pt x="2" y="9"/>
                </a:lnTo>
                <a:lnTo>
                  <a:pt x="2" y="14"/>
                </a:lnTo>
                <a:lnTo>
                  <a:pt x="0" y="21"/>
                </a:lnTo>
                <a:lnTo>
                  <a:pt x="0" y="28"/>
                </a:lnTo>
                <a:lnTo>
                  <a:pt x="2" y="37"/>
                </a:lnTo>
                <a:lnTo>
                  <a:pt x="3" y="45"/>
                </a:lnTo>
                <a:lnTo>
                  <a:pt x="10" y="45"/>
                </a:lnTo>
                <a:lnTo>
                  <a:pt x="10" y="44"/>
                </a:lnTo>
                <a:lnTo>
                  <a:pt x="9" y="41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1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19" name="Freeform 143"/>
          <p:cNvSpPr>
            <a:spLocks/>
          </p:cNvSpPr>
          <p:nvPr/>
        </p:nvSpPr>
        <p:spPr bwMode="auto">
          <a:xfrm>
            <a:off x="1436688" y="3173413"/>
            <a:ext cx="11112" cy="53975"/>
          </a:xfrm>
          <a:custGeom>
            <a:avLst/>
            <a:gdLst>
              <a:gd name="T0" fmla="*/ 2147483647 w 7"/>
              <a:gd name="T1" fmla="*/ 2147483647 h 34"/>
              <a:gd name="T2" fmla="*/ 2147483647 w 7"/>
              <a:gd name="T3" fmla="*/ 2147483647 h 34"/>
              <a:gd name="T4" fmla="*/ 2147483647 w 7"/>
              <a:gd name="T5" fmla="*/ 2147483647 h 34"/>
              <a:gd name="T6" fmla="*/ 0 w 7"/>
              <a:gd name="T7" fmla="*/ 2147483647 h 34"/>
              <a:gd name="T8" fmla="*/ 0 w 7"/>
              <a:gd name="T9" fmla="*/ 2147483647 h 34"/>
              <a:gd name="T10" fmla="*/ 0 w 7"/>
              <a:gd name="T11" fmla="*/ 2147483647 h 34"/>
              <a:gd name="T12" fmla="*/ 0 w 7"/>
              <a:gd name="T13" fmla="*/ 2147483647 h 34"/>
              <a:gd name="T14" fmla="*/ 0 w 7"/>
              <a:gd name="T15" fmla="*/ 2147483647 h 34"/>
              <a:gd name="T16" fmla="*/ 2147483647 w 7"/>
              <a:gd name="T17" fmla="*/ 2147483647 h 34"/>
              <a:gd name="T18" fmla="*/ 2147483647 w 7"/>
              <a:gd name="T19" fmla="*/ 2147483647 h 34"/>
              <a:gd name="T20" fmla="*/ 2147483647 w 7"/>
              <a:gd name="T21" fmla="*/ 2147483647 h 34"/>
              <a:gd name="T22" fmla="*/ 2147483647 w 7"/>
              <a:gd name="T23" fmla="*/ 2147483647 h 34"/>
              <a:gd name="T24" fmla="*/ 2147483647 w 7"/>
              <a:gd name="T25" fmla="*/ 2147483647 h 34"/>
              <a:gd name="T26" fmla="*/ 2147483647 w 7"/>
              <a:gd name="T27" fmla="*/ 2147483647 h 34"/>
              <a:gd name="T28" fmla="*/ 2147483647 w 7"/>
              <a:gd name="T29" fmla="*/ 2147483647 h 34"/>
              <a:gd name="T30" fmla="*/ 2147483647 w 7"/>
              <a:gd name="T31" fmla="*/ 2147483647 h 34"/>
              <a:gd name="T32" fmla="*/ 2147483647 w 7"/>
              <a:gd name="T33" fmla="*/ 2147483647 h 34"/>
              <a:gd name="T34" fmla="*/ 2147483647 w 7"/>
              <a:gd name="T35" fmla="*/ 2147483647 h 34"/>
              <a:gd name="T36" fmla="*/ 2147483647 w 7"/>
              <a:gd name="T37" fmla="*/ 2147483647 h 34"/>
              <a:gd name="T38" fmla="*/ 2147483647 w 7"/>
              <a:gd name="T39" fmla="*/ 0 h 34"/>
              <a:gd name="T40" fmla="*/ 2147483647 w 7"/>
              <a:gd name="T41" fmla="*/ 0 h 34"/>
              <a:gd name="T42" fmla="*/ 2147483647 w 7"/>
              <a:gd name="T43" fmla="*/ 0 h 34"/>
              <a:gd name="T44" fmla="*/ 2147483647 w 7"/>
              <a:gd name="T45" fmla="*/ 0 h 34"/>
              <a:gd name="T46" fmla="*/ 2147483647 w 7"/>
              <a:gd name="T47" fmla="*/ 0 h 34"/>
              <a:gd name="T48" fmla="*/ 2147483647 w 7"/>
              <a:gd name="T49" fmla="*/ 0 h 34"/>
              <a:gd name="T50" fmla="*/ 2147483647 w 7"/>
              <a:gd name="T51" fmla="*/ 2147483647 h 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4"/>
              <a:gd name="T80" fmla="*/ 7 w 7"/>
              <a:gd name="T81" fmla="*/ 34 h 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4">
                <a:moveTo>
                  <a:pt x="2" y="1"/>
                </a:moveTo>
                <a:lnTo>
                  <a:pt x="1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5"/>
                </a:lnTo>
                <a:lnTo>
                  <a:pt x="0" y="21"/>
                </a:lnTo>
                <a:lnTo>
                  <a:pt x="0" y="27"/>
                </a:lnTo>
                <a:lnTo>
                  <a:pt x="1" y="34"/>
                </a:lnTo>
                <a:lnTo>
                  <a:pt x="5" y="34"/>
                </a:lnTo>
                <a:lnTo>
                  <a:pt x="5" y="32"/>
                </a:lnTo>
                <a:lnTo>
                  <a:pt x="5" y="29"/>
                </a:lnTo>
                <a:lnTo>
                  <a:pt x="4" y="25"/>
                </a:lnTo>
                <a:lnTo>
                  <a:pt x="4" y="21"/>
                </a:lnTo>
                <a:lnTo>
                  <a:pt x="4" y="15"/>
                </a:lnTo>
                <a:lnTo>
                  <a:pt x="4" y="10"/>
                </a:lnTo>
                <a:lnTo>
                  <a:pt x="4" y="4"/>
                </a:lnTo>
                <a:lnTo>
                  <a:pt x="7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20" name="Freeform 144"/>
          <p:cNvSpPr>
            <a:spLocks/>
          </p:cNvSpPr>
          <p:nvPr/>
        </p:nvSpPr>
        <p:spPr bwMode="auto">
          <a:xfrm>
            <a:off x="1587500" y="3121025"/>
            <a:ext cx="38100" cy="144463"/>
          </a:xfrm>
          <a:custGeom>
            <a:avLst/>
            <a:gdLst>
              <a:gd name="T0" fmla="*/ 2147483647 w 24"/>
              <a:gd name="T1" fmla="*/ 2147483647 h 91"/>
              <a:gd name="T2" fmla="*/ 2147483647 w 24"/>
              <a:gd name="T3" fmla="*/ 2147483647 h 91"/>
              <a:gd name="T4" fmla="*/ 2147483647 w 24"/>
              <a:gd name="T5" fmla="*/ 2147483647 h 91"/>
              <a:gd name="T6" fmla="*/ 2147483647 w 24"/>
              <a:gd name="T7" fmla="*/ 2147483647 h 91"/>
              <a:gd name="T8" fmla="*/ 2147483647 w 24"/>
              <a:gd name="T9" fmla="*/ 2147483647 h 91"/>
              <a:gd name="T10" fmla="*/ 2147483647 w 24"/>
              <a:gd name="T11" fmla="*/ 2147483647 h 91"/>
              <a:gd name="T12" fmla="*/ 2147483647 w 24"/>
              <a:gd name="T13" fmla="*/ 2147483647 h 91"/>
              <a:gd name="T14" fmla="*/ 2147483647 w 24"/>
              <a:gd name="T15" fmla="*/ 2147483647 h 91"/>
              <a:gd name="T16" fmla="*/ 2147483647 w 24"/>
              <a:gd name="T17" fmla="*/ 2147483647 h 91"/>
              <a:gd name="T18" fmla="*/ 2147483647 w 24"/>
              <a:gd name="T19" fmla="*/ 2147483647 h 91"/>
              <a:gd name="T20" fmla="*/ 2147483647 w 24"/>
              <a:gd name="T21" fmla="*/ 2147483647 h 91"/>
              <a:gd name="T22" fmla="*/ 2147483647 w 24"/>
              <a:gd name="T23" fmla="*/ 2147483647 h 91"/>
              <a:gd name="T24" fmla="*/ 2147483647 w 24"/>
              <a:gd name="T25" fmla="*/ 2147483647 h 91"/>
              <a:gd name="T26" fmla="*/ 0 w 24"/>
              <a:gd name="T27" fmla="*/ 2147483647 h 91"/>
              <a:gd name="T28" fmla="*/ 0 w 24"/>
              <a:gd name="T29" fmla="*/ 2147483647 h 91"/>
              <a:gd name="T30" fmla="*/ 2147483647 w 24"/>
              <a:gd name="T31" fmla="*/ 2147483647 h 91"/>
              <a:gd name="T32" fmla="*/ 2147483647 w 24"/>
              <a:gd name="T33" fmla="*/ 2147483647 h 91"/>
              <a:gd name="T34" fmla="*/ 2147483647 w 24"/>
              <a:gd name="T35" fmla="*/ 0 h 91"/>
              <a:gd name="T36" fmla="*/ 2147483647 w 24"/>
              <a:gd name="T37" fmla="*/ 2147483647 h 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91"/>
              <a:gd name="T59" fmla="*/ 24 w 24"/>
              <a:gd name="T60" fmla="*/ 91 h 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91">
                <a:moveTo>
                  <a:pt x="24" y="1"/>
                </a:moveTo>
                <a:lnTo>
                  <a:pt x="22" y="1"/>
                </a:lnTo>
                <a:lnTo>
                  <a:pt x="21" y="4"/>
                </a:lnTo>
                <a:lnTo>
                  <a:pt x="19" y="8"/>
                </a:lnTo>
                <a:lnTo>
                  <a:pt x="17" y="16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8" y="91"/>
                </a:lnTo>
                <a:lnTo>
                  <a:pt x="5" y="91"/>
                </a:lnTo>
                <a:lnTo>
                  <a:pt x="4" y="88"/>
                </a:lnTo>
                <a:lnTo>
                  <a:pt x="3" y="81"/>
                </a:lnTo>
                <a:lnTo>
                  <a:pt x="1" y="70"/>
                </a:lnTo>
                <a:lnTo>
                  <a:pt x="0" y="56"/>
                </a:lnTo>
                <a:lnTo>
                  <a:pt x="0" y="42"/>
                </a:lnTo>
                <a:lnTo>
                  <a:pt x="1" y="27"/>
                </a:lnTo>
                <a:lnTo>
                  <a:pt x="4" y="13"/>
                </a:lnTo>
                <a:lnTo>
                  <a:pt x="7" y="0"/>
                </a:lnTo>
                <a:lnTo>
                  <a:pt x="24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21" name="Freeform 145"/>
          <p:cNvSpPr>
            <a:spLocks/>
          </p:cNvSpPr>
          <p:nvPr/>
        </p:nvSpPr>
        <p:spPr bwMode="auto">
          <a:xfrm>
            <a:off x="1589088" y="3132138"/>
            <a:ext cx="30162" cy="122237"/>
          </a:xfrm>
          <a:custGeom>
            <a:avLst/>
            <a:gdLst>
              <a:gd name="T0" fmla="*/ 2147483647 w 19"/>
              <a:gd name="T1" fmla="*/ 0 h 77"/>
              <a:gd name="T2" fmla="*/ 2147483647 w 19"/>
              <a:gd name="T3" fmla="*/ 2147483647 h 77"/>
              <a:gd name="T4" fmla="*/ 2147483647 w 19"/>
              <a:gd name="T5" fmla="*/ 2147483647 h 77"/>
              <a:gd name="T6" fmla="*/ 2147483647 w 19"/>
              <a:gd name="T7" fmla="*/ 2147483647 h 77"/>
              <a:gd name="T8" fmla="*/ 2147483647 w 19"/>
              <a:gd name="T9" fmla="*/ 2147483647 h 77"/>
              <a:gd name="T10" fmla="*/ 2147483647 w 19"/>
              <a:gd name="T11" fmla="*/ 2147483647 h 77"/>
              <a:gd name="T12" fmla="*/ 2147483647 w 19"/>
              <a:gd name="T13" fmla="*/ 2147483647 h 77"/>
              <a:gd name="T14" fmla="*/ 2147483647 w 19"/>
              <a:gd name="T15" fmla="*/ 2147483647 h 77"/>
              <a:gd name="T16" fmla="*/ 2147483647 w 19"/>
              <a:gd name="T17" fmla="*/ 2147483647 h 77"/>
              <a:gd name="T18" fmla="*/ 2147483647 w 19"/>
              <a:gd name="T19" fmla="*/ 2147483647 h 77"/>
              <a:gd name="T20" fmla="*/ 2147483647 w 19"/>
              <a:gd name="T21" fmla="*/ 2147483647 h 77"/>
              <a:gd name="T22" fmla="*/ 2147483647 w 19"/>
              <a:gd name="T23" fmla="*/ 2147483647 h 77"/>
              <a:gd name="T24" fmla="*/ 2147483647 w 19"/>
              <a:gd name="T25" fmla="*/ 2147483647 h 77"/>
              <a:gd name="T26" fmla="*/ 0 w 19"/>
              <a:gd name="T27" fmla="*/ 2147483647 h 77"/>
              <a:gd name="T28" fmla="*/ 0 w 19"/>
              <a:gd name="T29" fmla="*/ 2147483647 h 77"/>
              <a:gd name="T30" fmla="*/ 0 w 19"/>
              <a:gd name="T31" fmla="*/ 2147483647 h 77"/>
              <a:gd name="T32" fmla="*/ 2147483647 w 19"/>
              <a:gd name="T33" fmla="*/ 2147483647 h 77"/>
              <a:gd name="T34" fmla="*/ 2147483647 w 19"/>
              <a:gd name="T35" fmla="*/ 0 h 77"/>
              <a:gd name="T36" fmla="*/ 2147483647 w 19"/>
              <a:gd name="T37" fmla="*/ 0 h 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7"/>
              <a:gd name="T59" fmla="*/ 19 w 19"/>
              <a:gd name="T60" fmla="*/ 77 h 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7">
                <a:moveTo>
                  <a:pt x="19" y="0"/>
                </a:moveTo>
                <a:lnTo>
                  <a:pt x="19" y="1"/>
                </a:lnTo>
                <a:lnTo>
                  <a:pt x="18" y="2"/>
                </a:lnTo>
                <a:lnTo>
                  <a:pt x="17" y="7"/>
                </a:lnTo>
                <a:lnTo>
                  <a:pt x="14" y="13"/>
                </a:lnTo>
                <a:lnTo>
                  <a:pt x="13" y="23"/>
                </a:lnTo>
                <a:lnTo>
                  <a:pt x="12" y="36"/>
                </a:lnTo>
                <a:lnTo>
                  <a:pt x="13" y="54"/>
                </a:lnTo>
                <a:lnTo>
                  <a:pt x="14" y="77"/>
                </a:lnTo>
                <a:lnTo>
                  <a:pt x="4" y="77"/>
                </a:lnTo>
                <a:lnTo>
                  <a:pt x="4" y="75"/>
                </a:lnTo>
                <a:lnTo>
                  <a:pt x="3" y="69"/>
                </a:lnTo>
                <a:lnTo>
                  <a:pt x="2" y="60"/>
                </a:lnTo>
                <a:lnTo>
                  <a:pt x="0" y="48"/>
                </a:lnTo>
                <a:lnTo>
                  <a:pt x="0" y="35"/>
                </a:lnTo>
                <a:lnTo>
                  <a:pt x="0" y="22"/>
                </a:lnTo>
                <a:lnTo>
                  <a:pt x="3" y="11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22" name="Freeform 146"/>
          <p:cNvSpPr>
            <a:spLocks/>
          </p:cNvSpPr>
          <p:nvPr/>
        </p:nvSpPr>
        <p:spPr bwMode="auto">
          <a:xfrm>
            <a:off x="1592263" y="3141663"/>
            <a:ext cx="23812" cy="101600"/>
          </a:xfrm>
          <a:custGeom>
            <a:avLst/>
            <a:gdLst>
              <a:gd name="T0" fmla="*/ 2147483647 w 15"/>
              <a:gd name="T1" fmla="*/ 0 h 64"/>
              <a:gd name="T2" fmla="*/ 2147483647 w 15"/>
              <a:gd name="T3" fmla="*/ 2147483647 h 64"/>
              <a:gd name="T4" fmla="*/ 2147483647 w 15"/>
              <a:gd name="T5" fmla="*/ 2147483647 h 64"/>
              <a:gd name="T6" fmla="*/ 2147483647 w 15"/>
              <a:gd name="T7" fmla="*/ 2147483647 h 64"/>
              <a:gd name="T8" fmla="*/ 2147483647 w 15"/>
              <a:gd name="T9" fmla="*/ 2147483647 h 64"/>
              <a:gd name="T10" fmla="*/ 2147483647 w 15"/>
              <a:gd name="T11" fmla="*/ 2147483647 h 64"/>
              <a:gd name="T12" fmla="*/ 2147483647 w 15"/>
              <a:gd name="T13" fmla="*/ 2147483647 h 64"/>
              <a:gd name="T14" fmla="*/ 2147483647 w 15"/>
              <a:gd name="T15" fmla="*/ 2147483647 h 64"/>
              <a:gd name="T16" fmla="*/ 2147483647 w 15"/>
              <a:gd name="T17" fmla="*/ 2147483647 h 64"/>
              <a:gd name="T18" fmla="*/ 2147483647 w 15"/>
              <a:gd name="T19" fmla="*/ 2147483647 h 64"/>
              <a:gd name="T20" fmla="*/ 2147483647 w 15"/>
              <a:gd name="T21" fmla="*/ 2147483647 h 64"/>
              <a:gd name="T22" fmla="*/ 2147483647 w 15"/>
              <a:gd name="T23" fmla="*/ 2147483647 h 64"/>
              <a:gd name="T24" fmla="*/ 0 w 15"/>
              <a:gd name="T25" fmla="*/ 2147483647 h 64"/>
              <a:gd name="T26" fmla="*/ 0 w 15"/>
              <a:gd name="T27" fmla="*/ 2147483647 h 64"/>
              <a:gd name="T28" fmla="*/ 0 w 15"/>
              <a:gd name="T29" fmla="*/ 2147483647 h 64"/>
              <a:gd name="T30" fmla="*/ 0 w 15"/>
              <a:gd name="T31" fmla="*/ 2147483647 h 64"/>
              <a:gd name="T32" fmla="*/ 2147483647 w 15"/>
              <a:gd name="T33" fmla="*/ 2147483647 h 64"/>
              <a:gd name="T34" fmla="*/ 2147483647 w 15"/>
              <a:gd name="T35" fmla="*/ 0 h 64"/>
              <a:gd name="T36" fmla="*/ 2147483647 w 15"/>
              <a:gd name="T37" fmla="*/ 0 h 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4"/>
              <a:gd name="T59" fmla="*/ 15 w 15"/>
              <a:gd name="T60" fmla="*/ 64 h 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4">
                <a:moveTo>
                  <a:pt x="15" y="0"/>
                </a:moveTo>
                <a:lnTo>
                  <a:pt x="15" y="1"/>
                </a:lnTo>
                <a:lnTo>
                  <a:pt x="14" y="2"/>
                </a:lnTo>
                <a:lnTo>
                  <a:pt x="12" y="6"/>
                </a:lnTo>
                <a:lnTo>
                  <a:pt x="11" y="12"/>
                </a:lnTo>
                <a:lnTo>
                  <a:pt x="10" y="20"/>
                </a:lnTo>
                <a:lnTo>
                  <a:pt x="9" y="30"/>
                </a:lnTo>
                <a:lnTo>
                  <a:pt x="10" y="45"/>
                </a:lnTo>
                <a:lnTo>
                  <a:pt x="11" y="64"/>
                </a:lnTo>
                <a:lnTo>
                  <a:pt x="2" y="64"/>
                </a:lnTo>
                <a:lnTo>
                  <a:pt x="2" y="62"/>
                </a:lnTo>
                <a:lnTo>
                  <a:pt x="1" y="57"/>
                </a:lnTo>
                <a:lnTo>
                  <a:pt x="0" y="49"/>
                </a:lnTo>
                <a:lnTo>
                  <a:pt x="0" y="40"/>
                </a:lnTo>
                <a:lnTo>
                  <a:pt x="0" y="29"/>
                </a:lnTo>
                <a:lnTo>
                  <a:pt x="0" y="19"/>
                </a:lnTo>
                <a:lnTo>
                  <a:pt x="1" y="8"/>
                </a:lnTo>
                <a:lnTo>
                  <a:pt x="4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23" name="Freeform 147"/>
          <p:cNvSpPr>
            <a:spLocks/>
          </p:cNvSpPr>
          <p:nvPr/>
        </p:nvSpPr>
        <p:spPr bwMode="auto">
          <a:xfrm>
            <a:off x="1592263" y="3151188"/>
            <a:ext cx="19050" cy="80962"/>
          </a:xfrm>
          <a:custGeom>
            <a:avLst/>
            <a:gdLst>
              <a:gd name="T0" fmla="*/ 2147483647 w 12"/>
              <a:gd name="T1" fmla="*/ 2147483647 h 51"/>
              <a:gd name="T2" fmla="*/ 2147483647 w 12"/>
              <a:gd name="T3" fmla="*/ 2147483647 h 51"/>
              <a:gd name="T4" fmla="*/ 2147483647 w 12"/>
              <a:gd name="T5" fmla="*/ 2147483647 h 51"/>
              <a:gd name="T6" fmla="*/ 2147483647 w 12"/>
              <a:gd name="T7" fmla="*/ 2147483647 h 51"/>
              <a:gd name="T8" fmla="*/ 2147483647 w 12"/>
              <a:gd name="T9" fmla="*/ 2147483647 h 51"/>
              <a:gd name="T10" fmla="*/ 2147483647 w 12"/>
              <a:gd name="T11" fmla="*/ 2147483647 h 51"/>
              <a:gd name="T12" fmla="*/ 2147483647 w 12"/>
              <a:gd name="T13" fmla="*/ 2147483647 h 51"/>
              <a:gd name="T14" fmla="*/ 2147483647 w 12"/>
              <a:gd name="T15" fmla="*/ 2147483647 h 51"/>
              <a:gd name="T16" fmla="*/ 2147483647 w 12"/>
              <a:gd name="T17" fmla="*/ 2147483647 h 51"/>
              <a:gd name="T18" fmla="*/ 2147483647 w 12"/>
              <a:gd name="T19" fmla="*/ 2147483647 h 51"/>
              <a:gd name="T20" fmla="*/ 2147483647 w 12"/>
              <a:gd name="T21" fmla="*/ 2147483647 h 51"/>
              <a:gd name="T22" fmla="*/ 2147483647 w 12"/>
              <a:gd name="T23" fmla="*/ 2147483647 h 51"/>
              <a:gd name="T24" fmla="*/ 2147483647 w 12"/>
              <a:gd name="T25" fmla="*/ 2147483647 h 51"/>
              <a:gd name="T26" fmla="*/ 2147483647 w 12"/>
              <a:gd name="T27" fmla="*/ 2147483647 h 51"/>
              <a:gd name="T28" fmla="*/ 0 w 12"/>
              <a:gd name="T29" fmla="*/ 2147483647 h 51"/>
              <a:gd name="T30" fmla="*/ 2147483647 w 12"/>
              <a:gd name="T31" fmla="*/ 2147483647 h 51"/>
              <a:gd name="T32" fmla="*/ 2147483647 w 12"/>
              <a:gd name="T33" fmla="*/ 2147483647 h 51"/>
              <a:gd name="T34" fmla="*/ 2147483647 w 12"/>
              <a:gd name="T35" fmla="*/ 0 h 51"/>
              <a:gd name="T36" fmla="*/ 2147483647 w 12"/>
              <a:gd name="T37" fmla="*/ 2147483647 h 5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"/>
              <a:gd name="T58" fmla="*/ 0 h 51"/>
              <a:gd name="T59" fmla="*/ 12 w 12"/>
              <a:gd name="T60" fmla="*/ 51 h 5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" h="51">
                <a:moveTo>
                  <a:pt x="12" y="1"/>
                </a:moveTo>
                <a:lnTo>
                  <a:pt x="12" y="1"/>
                </a:lnTo>
                <a:lnTo>
                  <a:pt x="11" y="2"/>
                </a:lnTo>
                <a:lnTo>
                  <a:pt x="10" y="4"/>
                </a:lnTo>
                <a:lnTo>
                  <a:pt x="9" y="9"/>
                </a:lnTo>
                <a:lnTo>
                  <a:pt x="9" y="16"/>
                </a:lnTo>
                <a:lnTo>
                  <a:pt x="8" y="24"/>
                </a:lnTo>
                <a:lnTo>
                  <a:pt x="8" y="36"/>
                </a:lnTo>
                <a:lnTo>
                  <a:pt x="9" y="51"/>
                </a:lnTo>
                <a:lnTo>
                  <a:pt x="2" y="51"/>
                </a:lnTo>
                <a:lnTo>
                  <a:pt x="2" y="50"/>
                </a:lnTo>
                <a:lnTo>
                  <a:pt x="2" y="45"/>
                </a:lnTo>
                <a:lnTo>
                  <a:pt x="1" y="39"/>
                </a:lnTo>
                <a:lnTo>
                  <a:pt x="1" y="31"/>
                </a:lnTo>
                <a:lnTo>
                  <a:pt x="0" y="23"/>
                </a:lnTo>
                <a:lnTo>
                  <a:pt x="1" y="15"/>
                </a:lnTo>
                <a:lnTo>
                  <a:pt x="2" y="7"/>
                </a:lnTo>
                <a:lnTo>
                  <a:pt x="4" y="0"/>
                </a:lnTo>
                <a:lnTo>
                  <a:pt x="12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24" name="Freeform 148"/>
          <p:cNvSpPr>
            <a:spLocks/>
          </p:cNvSpPr>
          <p:nvPr/>
        </p:nvSpPr>
        <p:spPr bwMode="auto">
          <a:xfrm>
            <a:off x="1593850" y="3162300"/>
            <a:ext cx="14288" cy="58738"/>
          </a:xfrm>
          <a:custGeom>
            <a:avLst/>
            <a:gdLst>
              <a:gd name="T0" fmla="*/ 2147483647 w 9"/>
              <a:gd name="T1" fmla="*/ 0 h 37"/>
              <a:gd name="T2" fmla="*/ 2147483647 w 9"/>
              <a:gd name="T3" fmla="*/ 0 h 37"/>
              <a:gd name="T4" fmla="*/ 2147483647 w 9"/>
              <a:gd name="T5" fmla="*/ 2147483647 h 37"/>
              <a:gd name="T6" fmla="*/ 2147483647 w 9"/>
              <a:gd name="T7" fmla="*/ 2147483647 h 37"/>
              <a:gd name="T8" fmla="*/ 2147483647 w 9"/>
              <a:gd name="T9" fmla="*/ 2147483647 h 37"/>
              <a:gd name="T10" fmla="*/ 2147483647 w 9"/>
              <a:gd name="T11" fmla="*/ 2147483647 h 37"/>
              <a:gd name="T12" fmla="*/ 2147483647 w 9"/>
              <a:gd name="T13" fmla="*/ 2147483647 h 37"/>
              <a:gd name="T14" fmla="*/ 2147483647 w 9"/>
              <a:gd name="T15" fmla="*/ 2147483647 h 37"/>
              <a:gd name="T16" fmla="*/ 2147483647 w 9"/>
              <a:gd name="T17" fmla="*/ 2147483647 h 37"/>
              <a:gd name="T18" fmla="*/ 2147483647 w 9"/>
              <a:gd name="T19" fmla="*/ 2147483647 h 37"/>
              <a:gd name="T20" fmla="*/ 2147483647 w 9"/>
              <a:gd name="T21" fmla="*/ 2147483647 h 37"/>
              <a:gd name="T22" fmla="*/ 2147483647 w 9"/>
              <a:gd name="T23" fmla="*/ 2147483647 h 37"/>
              <a:gd name="T24" fmla="*/ 2147483647 w 9"/>
              <a:gd name="T25" fmla="*/ 2147483647 h 37"/>
              <a:gd name="T26" fmla="*/ 0 w 9"/>
              <a:gd name="T27" fmla="*/ 2147483647 h 37"/>
              <a:gd name="T28" fmla="*/ 0 w 9"/>
              <a:gd name="T29" fmla="*/ 2147483647 h 37"/>
              <a:gd name="T30" fmla="*/ 0 w 9"/>
              <a:gd name="T31" fmla="*/ 2147483647 h 37"/>
              <a:gd name="T32" fmla="*/ 2147483647 w 9"/>
              <a:gd name="T33" fmla="*/ 2147483647 h 37"/>
              <a:gd name="T34" fmla="*/ 2147483647 w 9"/>
              <a:gd name="T35" fmla="*/ 0 h 37"/>
              <a:gd name="T36" fmla="*/ 2147483647 w 9"/>
              <a:gd name="T37" fmla="*/ 0 h 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37"/>
              <a:gd name="T59" fmla="*/ 9 w 9"/>
              <a:gd name="T60" fmla="*/ 37 h 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37">
                <a:moveTo>
                  <a:pt x="9" y="0"/>
                </a:moveTo>
                <a:lnTo>
                  <a:pt x="9" y="0"/>
                </a:lnTo>
                <a:lnTo>
                  <a:pt x="8" y="1"/>
                </a:lnTo>
                <a:lnTo>
                  <a:pt x="8" y="3"/>
                </a:lnTo>
                <a:lnTo>
                  <a:pt x="7" y="6"/>
                </a:lnTo>
                <a:lnTo>
                  <a:pt x="6" y="10"/>
                </a:lnTo>
                <a:lnTo>
                  <a:pt x="6" y="17"/>
                </a:lnTo>
                <a:lnTo>
                  <a:pt x="6" y="25"/>
                </a:lnTo>
                <a:lnTo>
                  <a:pt x="7" y="37"/>
                </a:lnTo>
                <a:lnTo>
                  <a:pt x="2" y="37"/>
                </a:lnTo>
                <a:lnTo>
                  <a:pt x="1" y="36"/>
                </a:lnTo>
                <a:lnTo>
                  <a:pt x="1" y="32"/>
                </a:lnTo>
                <a:lnTo>
                  <a:pt x="1" y="28"/>
                </a:lnTo>
                <a:lnTo>
                  <a:pt x="0" y="23"/>
                </a:lnTo>
                <a:lnTo>
                  <a:pt x="0" y="16"/>
                </a:lnTo>
                <a:lnTo>
                  <a:pt x="0" y="10"/>
                </a:lnTo>
                <a:lnTo>
                  <a:pt x="1" y="4"/>
                </a:lnTo>
                <a:lnTo>
                  <a:pt x="3" y="0"/>
                </a:lnTo>
                <a:lnTo>
                  <a:pt x="9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25" name="Rectangle 149"/>
          <p:cNvSpPr>
            <a:spLocks noChangeArrowheads="1"/>
          </p:cNvSpPr>
          <p:nvPr/>
        </p:nvSpPr>
        <p:spPr bwMode="auto">
          <a:xfrm>
            <a:off x="1398588" y="3146425"/>
            <a:ext cx="63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526" name="Freeform 150"/>
          <p:cNvSpPr>
            <a:spLocks/>
          </p:cNvSpPr>
          <p:nvPr/>
        </p:nvSpPr>
        <p:spPr bwMode="auto">
          <a:xfrm>
            <a:off x="1465263" y="3143250"/>
            <a:ext cx="73025" cy="87313"/>
          </a:xfrm>
          <a:custGeom>
            <a:avLst/>
            <a:gdLst>
              <a:gd name="T0" fmla="*/ 2147483647 w 46"/>
              <a:gd name="T1" fmla="*/ 2147483647 h 55"/>
              <a:gd name="T2" fmla="*/ 2147483647 w 46"/>
              <a:gd name="T3" fmla="*/ 2147483647 h 55"/>
              <a:gd name="T4" fmla="*/ 2147483647 w 46"/>
              <a:gd name="T5" fmla="*/ 2147483647 h 55"/>
              <a:gd name="T6" fmla="*/ 2147483647 w 46"/>
              <a:gd name="T7" fmla="*/ 2147483647 h 55"/>
              <a:gd name="T8" fmla="*/ 0 w 46"/>
              <a:gd name="T9" fmla="*/ 2147483647 h 55"/>
              <a:gd name="T10" fmla="*/ 0 w 46"/>
              <a:gd name="T11" fmla="*/ 2147483647 h 55"/>
              <a:gd name="T12" fmla="*/ 0 w 46"/>
              <a:gd name="T13" fmla="*/ 2147483647 h 55"/>
              <a:gd name="T14" fmla="*/ 0 w 46"/>
              <a:gd name="T15" fmla="*/ 2147483647 h 55"/>
              <a:gd name="T16" fmla="*/ 2147483647 w 46"/>
              <a:gd name="T17" fmla="*/ 2147483647 h 55"/>
              <a:gd name="T18" fmla="*/ 2147483647 w 46"/>
              <a:gd name="T19" fmla="*/ 2147483647 h 55"/>
              <a:gd name="T20" fmla="*/ 2147483647 w 46"/>
              <a:gd name="T21" fmla="*/ 2147483647 h 55"/>
              <a:gd name="T22" fmla="*/ 2147483647 w 46"/>
              <a:gd name="T23" fmla="*/ 2147483647 h 55"/>
              <a:gd name="T24" fmla="*/ 2147483647 w 46"/>
              <a:gd name="T25" fmla="*/ 2147483647 h 55"/>
              <a:gd name="T26" fmla="*/ 2147483647 w 46"/>
              <a:gd name="T27" fmla="*/ 2147483647 h 55"/>
              <a:gd name="T28" fmla="*/ 2147483647 w 46"/>
              <a:gd name="T29" fmla="*/ 2147483647 h 55"/>
              <a:gd name="T30" fmla="*/ 2147483647 w 46"/>
              <a:gd name="T31" fmla="*/ 2147483647 h 55"/>
              <a:gd name="T32" fmla="*/ 2147483647 w 46"/>
              <a:gd name="T33" fmla="*/ 2147483647 h 55"/>
              <a:gd name="T34" fmla="*/ 2147483647 w 46"/>
              <a:gd name="T35" fmla="*/ 2147483647 h 55"/>
              <a:gd name="T36" fmla="*/ 2147483647 w 46"/>
              <a:gd name="T37" fmla="*/ 2147483647 h 55"/>
              <a:gd name="T38" fmla="*/ 2147483647 w 46"/>
              <a:gd name="T39" fmla="*/ 2147483647 h 55"/>
              <a:gd name="T40" fmla="*/ 2147483647 w 46"/>
              <a:gd name="T41" fmla="*/ 2147483647 h 55"/>
              <a:gd name="T42" fmla="*/ 2147483647 w 46"/>
              <a:gd name="T43" fmla="*/ 2147483647 h 55"/>
              <a:gd name="T44" fmla="*/ 2147483647 w 46"/>
              <a:gd name="T45" fmla="*/ 2147483647 h 55"/>
              <a:gd name="T46" fmla="*/ 2147483647 w 46"/>
              <a:gd name="T47" fmla="*/ 2147483647 h 55"/>
              <a:gd name="T48" fmla="*/ 2147483647 w 46"/>
              <a:gd name="T49" fmla="*/ 2147483647 h 55"/>
              <a:gd name="T50" fmla="*/ 2147483647 w 46"/>
              <a:gd name="T51" fmla="*/ 2147483647 h 55"/>
              <a:gd name="T52" fmla="*/ 2147483647 w 46"/>
              <a:gd name="T53" fmla="*/ 2147483647 h 55"/>
              <a:gd name="T54" fmla="*/ 2147483647 w 46"/>
              <a:gd name="T55" fmla="*/ 2147483647 h 55"/>
              <a:gd name="T56" fmla="*/ 2147483647 w 46"/>
              <a:gd name="T57" fmla="*/ 2147483647 h 55"/>
              <a:gd name="T58" fmla="*/ 2147483647 w 46"/>
              <a:gd name="T59" fmla="*/ 2147483647 h 55"/>
              <a:gd name="T60" fmla="*/ 2147483647 w 46"/>
              <a:gd name="T61" fmla="*/ 2147483647 h 55"/>
              <a:gd name="T62" fmla="*/ 2147483647 w 46"/>
              <a:gd name="T63" fmla="*/ 2147483647 h 55"/>
              <a:gd name="T64" fmla="*/ 2147483647 w 46"/>
              <a:gd name="T65" fmla="*/ 2147483647 h 55"/>
              <a:gd name="T66" fmla="*/ 2147483647 w 46"/>
              <a:gd name="T67" fmla="*/ 2147483647 h 55"/>
              <a:gd name="T68" fmla="*/ 2147483647 w 46"/>
              <a:gd name="T69" fmla="*/ 2147483647 h 55"/>
              <a:gd name="T70" fmla="*/ 2147483647 w 46"/>
              <a:gd name="T71" fmla="*/ 2147483647 h 55"/>
              <a:gd name="T72" fmla="*/ 2147483647 w 46"/>
              <a:gd name="T73" fmla="*/ 2147483647 h 55"/>
              <a:gd name="T74" fmla="*/ 2147483647 w 46"/>
              <a:gd name="T75" fmla="*/ 2147483647 h 55"/>
              <a:gd name="T76" fmla="*/ 2147483647 w 46"/>
              <a:gd name="T77" fmla="*/ 2147483647 h 55"/>
              <a:gd name="T78" fmla="*/ 2147483647 w 46"/>
              <a:gd name="T79" fmla="*/ 2147483647 h 55"/>
              <a:gd name="T80" fmla="*/ 2147483647 w 46"/>
              <a:gd name="T81" fmla="*/ 2147483647 h 55"/>
              <a:gd name="T82" fmla="*/ 2147483647 w 46"/>
              <a:gd name="T83" fmla="*/ 0 h 55"/>
              <a:gd name="T84" fmla="*/ 2147483647 w 46"/>
              <a:gd name="T85" fmla="*/ 2147483647 h 55"/>
              <a:gd name="T86" fmla="*/ 2147483647 w 46"/>
              <a:gd name="T87" fmla="*/ 2147483647 h 55"/>
              <a:gd name="T88" fmla="*/ 2147483647 w 46"/>
              <a:gd name="T89" fmla="*/ 2147483647 h 55"/>
              <a:gd name="T90" fmla="*/ 2147483647 w 46"/>
              <a:gd name="T91" fmla="*/ 2147483647 h 55"/>
              <a:gd name="T92" fmla="*/ 2147483647 w 46"/>
              <a:gd name="T93" fmla="*/ 2147483647 h 55"/>
              <a:gd name="T94" fmla="*/ 2147483647 w 46"/>
              <a:gd name="T95" fmla="*/ 2147483647 h 55"/>
              <a:gd name="T96" fmla="*/ 2147483647 w 46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"/>
              <a:gd name="T148" fmla="*/ 0 h 55"/>
              <a:gd name="T149" fmla="*/ 46 w 46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" h="55">
                <a:moveTo>
                  <a:pt x="4" y="6"/>
                </a:moveTo>
                <a:lnTo>
                  <a:pt x="4" y="7"/>
                </a:lnTo>
                <a:lnTo>
                  <a:pt x="3" y="9"/>
                </a:lnTo>
                <a:lnTo>
                  <a:pt x="1" y="14"/>
                </a:lnTo>
                <a:lnTo>
                  <a:pt x="0" y="21"/>
                </a:lnTo>
                <a:lnTo>
                  <a:pt x="0" y="28"/>
                </a:lnTo>
                <a:lnTo>
                  <a:pt x="0" y="36"/>
                </a:lnTo>
                <a:lnTo>
                  <a:pt x="0" y="46"/>
                </a:lnTo>
                <a:lnTo>
                  <a:pt x="3" y="55"/>
                </a:lnTo>
                <a:lnTo>
                  <a:pt x="3" y="54"/>
                </a:lnTo>
                <a:lnTo>
                  <a:pt x="3" y="51"/>
                </a:lnTo>
                <a:lnTo>
                  <a:pt x="3" y="49"/>
                </a:lnTo>
                <a:lnTo>
                  <a:pt x="3" y="46"/>
                </a:lnTo>
                <a:lnTo>
                  <a:pt x="4" y="43"/>
                </a:lnTo>
                <a:lnTo>
                  <a:pt x="4" y="39"/>
                </a:lnTo>
                <a:lnTo>
                  <a:pt x="5" y="35"/>
                </a:lnTo>
                <a:lnTo>
                  <a:pt x="6" y="32"/>
                </a:lnTo>
                <a:lnTo>
                  <a:pt x="7" y="28"/>
                </a:lnTo>
                <a:lnTo>
                  <a:pt x="8" y="25"/>
                </a:lnTo>
                <a:lnTo>
                  <a:pt x="11" y="21"/>
                </a:lnTo>
                <a:lnTo>
                  <a:pt x="14" y="19"/>
                </a:lnTo>
                <a:lnTo>
                  <a:pt x="17" y="16"/>
                </a:lnTo>
                <a:lnTo>
                  <a:pt x="21" y="15"/>
                </a:lnTo>
                <a:lnTo>
                  <a:pt x="26" y="14"/>
                </a:lnTo>
                <a:lnTo>
                  <a:pt x="26" y="13"/>
                </a:lnTo>
                <a:lnTo>
                  <a:pt x="28" y="12"/>
                </a:lnTo>
                <a:lnTo>
                  <a:pt x="29" y="11"/>
                </a:lnTo>
                <a:lnTo>
                  <a:pt x="33" y="9"/>
                </a:lnTo>
                <a:lnTo>
                  <a:pt x="36" y="7"/>
                </a:lnTo>
                <a:lnTo>
                  <a:pt x="41" y="5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2"/>
                </a:lnTo>
                <a:lnTo>
                  <a:pt x="40" y="1"/>
                </a:lnTo>
                <a:lnTo>
                  <a:pt x="38" y="1"/>
                </a:lnTo>
                <a:lnTo>
                  <a:pt x="35" y="1"/>
                </a:lnTo>
                <a:lnTo>
                  <a:pt x="32" y="1"/>
                </a:lnTo>
                <a:lnTo>
                  <a:pt x="28" y="0"/>
                </a:lnTo>
                <a:lnTo>
                  <a:pt x="26" y="1"/>
                </a:lnTo>
                <a:lnTo>
                  <a:pt x="22" y="1"/>
                </a:lnTo>
                <a:lnTo>
                  <a:pt x="19" y="1"/>
                </a:lnTo>
                <a:lnTo>
                  <a:pt x="14" y="2"/>
                </a:lnTo>
                <a:lnTo>
                  <a:pt x="11" y="2"/>
                </a:lnTo>
                <a:lnTo>
                  <a:pt x="7" y="4"/>
                </a:lnTo>
                <a:lnTo>
                  <a:pt x="4" y="6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27" name="Freeform 151"/>
          <p:cNvSpPr>
            <a:spLocks/>
          </p:cNvSpPr>
          <p:nvPr/>
        </p:nvSpPr>
        <p:spPr bwMode="auto">
          <a:xfrm>
            <a:off x="1363663" y="3208338"/>
            <a:ext cx="58737" cy="15875"/>
          </a:xfrm>
          <a:custGeom>
            <a:avLst/>
            <a:gdLst>
              <a:gd name="T0" fmla="*/ 0 w 37"/>
              <a:gd name="T1" fmla="*/ 2147483647 h 10"/>
              <a:gd name="T2" fmla="*/ 0 w 37"/>
              <a:gd name="T3" fmla="*/ 2147483647 h 10"/>
              <a:gd name="T4" fmla="*/ 0 w 37"/>
              <a:gd name="T5" fmla="*/ 2147483647 h 10"/>
              <a:gd name="T6" fmla="*/ 2147483647 w 37"/>
              <a:gd name="T7" fmla="*/ 2147483647 h 10"/>
              <a:gd name="T8" fmla="*/ 2147483647 w 37"/>
              <a:gd name="T9" fmla="*/ 2147483647 h 10"/>
              <a:gd name="T10" fmla="*/ 2147483647 w 37"/>
              <a:gd name="T11" fmla="*/ 2147483647 h 10"/>
              <a:gd name="T12" fmla="*/ 2147483647 w 37"/>
              <a:gd name="T13" fmla="*/ 2147483647 h 10"/>
              <a:gd name="T14" fmla="*/ 2147483647 w 37"/>
              <a:gd name="T15" fmla="*/ 2147483647 h 10"/>
              <a:gd name="T16" fmla="*/ 2147483647 w 37"/>
              <a:gd name="T17" fmla="*/ 2147483647 h 10"/>
              <a:gd name="T18" fmla="*/ 2147483647 w 37"/>
              <a:gd name="T19" fmla="*/ 2147483647 h 10"/>
              <a:gd name="T20" fmla="*/ 2147483647 w 37"/>
              <a:gd name="T21" fmla="*/ 0 h 10"/>
              <a:gd name="T22" fmla="*/ 2147483647 w 37"/>
              <a:gd name="T23" fmla="*/ 0 h 10"/>
              <a:gd name="T24" fmla="*/ 2147483647 w 37"/>
              <a:gd name="T25" fmla="*/ 0 h 10"/>
              <a:gd name="T26" fmla="*/ 2147483647 w 37"/>
              <a:gd name="T27" fmla="*/ 0 h 10"/>
              <a:gd name="T28" fmla="*/ 2147483647 w 37"/>
              <a:gd name="T29" fmla="*/ 2147483647 h 10"/>
              <a:gd name="T30" fmla="*/ 2147483647 w 37"/>
              <a:gd name="T31" fmla="*/ 2147483647 h 10"/>
              <a:gd name="T32" fmla="*/ 2147483647 w 37"/>
              <a:gd name="T33" fmla="*/ 2147483647 h 10"/>
              <a:gd name="T34" fmla="*/ 2147483647 w 37"/>
              <a:gd name="T35" fmla="*/ 2147483647 h 10"/>
              <a:gd name="T36" fmla="*/ 2147483647 w 37"/>
              <a:gd name="T37" fmla="*/ 2147483647 h 10"/>
              <a:gd name="T38" fmla="*/ 2147483647 w 37"/>
              <a:gd name="T39" fmla="*/ 2147483647 h 10"/>
              <a:gd name="T40" fmla="*/ 2147483647 w 37"/>
              <a:gd name="T41" fmla="*/ 2147483647 h 10"/>
              <a:gd name="T42" fmla="*/ 2147483647 w 37"/>
              <a:gd name="T43" fmla="*/ 2147483647 h 10"/>
              <a:gd name="T44" fmla="*/ 2147483647 w 37"/>
              <a:gd name="T45" fmla="*/ 2147483647 h 10"/>
              <a:gd name="T46" fmla="*/ 2147483647 w 37"/>
              <a:gd name="T47" fmla="*/ 2147483647 h 10"/>
              <a:gd name="T48" fmla="*/ 2147483647 w 37"/>
              <a:gd name="T49" fmla="*/ 2147483647 h 10"/>
              <a:gd name="T50" fmla="*/ 2147483647 w 37"/>
              <a:gd name="T51" fmla="*/ 2147483647 h 10"/>
              <a:gd name="T52" fmla="*/ 2147483647 w 37"/>
              <a:gd name="T53" fmla="*/ 2147483647 h 10"/>
              <a:gd name="T54" fmla="*/ 2147483647 w 37"/>
              <a:gd name="T55" fmla="*/ 2147483647 h 10"/>
              <a:gd name="T56" fmla="*/ 2147483647 w 37"/>
              <a:gd name="T57" fmla="*/ 2147483647 h 10"/>
              <a:gd name="T58" fmla="*/ 2147483647 w 37"/>
              <a:gd name="T59" fmla="*/ 2147483647 h 10"/>
              <a:gd name="T60" fmla="*/ 2147483647 w 37"/>
              <a:gd name="T61" fmla="*/ 2147483647 h 10"/>
              <a:gd name="T62" fmla="*/ 2147483647 w 37"/>
              <a:gd name="T63" fmla="*/ 2147483647 h 10"/>
              <a:gd name="T64" fmla="*/ 2147483647 w 37"/>
              <a:gd name="T65" fmla="*/ 2147483647 h 10"/>
              <a:gd name="T66" fmla="*/ 0 w 37"/>
              <a:gd name="T67" fmla="*/ 2147483647 h 10"/>
              <a:gd name="T68" fmla="*/ 0 w 37"/>
              <a:gd name="T69" fmla="*/ 2147483647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0"/>
              <a:gd name="T107" fmla="*/ 37 w 37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0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3"/>
                </a:lnTo>
                <a:lnTo>
                  <a:pt x="4" y="3"/>
                </a:lnTo>
                <a:lnTo>
                  <a:pt x="5" y="2"/>
                </a:lnTo>
                <a:lnTo>
                  <a:pt x="7" y="1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2"/>
                </a:lnTo>
                <a:lnTo>
                  <a:pt x="37" y="3"/>
                </a:lnTo>
                <a:lnTo>
                  <a:pt x="37" y="6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0" y="3"/>
                </a:lnTo>
                <a:lnTo>
                  <a:pt x="28" y="3"/>
                </a:lnTo>
                <a:lnTo>
                  <a:pt x="25" y="3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3"/>
                </a:lnTo>
                <a:lnTo>
                  <a:pt x="9" y="3"/>
                </a:lnTo>
                <a:lnTo>
                  <a:pt x="7" y="5"/>
                </a:lnTo>
                <a:lnTo>
                  <a:pt x="5" y="6"/>
                </a:lnTo>
                <a:lnTo>
                  <a:pt x="2" y="8"/>
                </a:lnTo>
                <a:lnTo>
                  <a:pt x="0" y="1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28" name="Freeform 152"/>
          <p:cNvSpPr>
            <a:spLocks/>
          </p:cNvSpPr>
          <p:nvPr/>
        </p:nvSpPr>
        <p:spPr bwMode="auto">
          <a:xfrm>
            <a:off x="1363663" y="3168650"/>
            <a:ext cx="58737" cy="17463"/>
          </a:xfrm>
          <a:custGeom>
            <a:avLst/>
            <a:gdLst>
              <a:gd name="T0" fmla="*/ 0 w 37"/>
              <a:gd name="T1" fmla="*/ 2147483647 h 11"/>
              <a:gd name="T2" fmla="*/ 0 w 37"/>
              <a:gd name="T3" fmla="*/ 2147483647 h 11"/>
              <a:gd name="T4" fmla="*/ 0 w 37"/>
              <a:gd name="T5" fmla="*/ 2147483647 h 11"/>
              <a:gd name="T6" fmla="*/ 2147483647 w 37"/>
              <a:gd name="T7" fmla="*/ 2147483647 h 11"/>
              <a:gd name="T8" fmla="*/ 2147483647 w 37"/>
              <a:gd name="T9" fmla="*/ 2147483647 h 11"/>
              <a:gd name="T10" fmla="*/ 2147483647 w 37"/>
              <a:gd name="T11" fmla="*/ 2147483647 h 11"/>
              <a:gd name="T12" fmla="*/ 2147483647 w 37"/>
              <a:gd name="T13" fmla="*/ 2147483647 h 11"/>
              <a:gd name="T14" fmla="*/ 2147483647 w 37"/>
              <a:gd name="T15" fmla="*/ 2147483647 h 11"/>
              <a:gd name="T16" fmla="*/ 2147483647 w 37"/>
              <a:gd name="T17" fmla="*/ 2147483647 h 11"/>
              <a:gd name="T18" fmla="*/ 2147483647 w 37"/>
              <a:gd name="T19" fmla="*/ 2147483647 h 11"/>
              <a:gd name="T20" fmla="*/ 2147483647 w 37"/>
              <a:gd name="T21" fmla="*/ 0 h 11"/>
              <a:gd name="T22" fmla="*/ 2147483647 w 37"/>
              <a:gd name="T23" fmla="*/ 0 h 11"/>
              <a:gd name="T24" fmla="*/ 2147483647 w 37"/>
              <a:gd name="T25" fmla="*/ 0 h 11"/>
              <a:gd name="T26" fmla="*/ 2147483647 w 37"/>
              <a:gd name="T27" fmla="*/ 0 h 11"/>
              <a:gd name="T28" fmla="*/ 2147483647 w 37"/>
              <a:gd name="T29" fmla="*/ 2147483647 h 11"/>
              <a:gd name="T30" fmla="*/ 2147483647 w 37"/>
              <a:gd name="T31" fmla="*/ 2147483647 h 11"/>
              <a:gd name="T32" fmla="*/ 2147483647 w 37"/>
              <a:gd name="T33" fmla="*/ 2147483647 h 11"/>
              <a:gd name="T34" fmla="*/ 2147483647 w 37"/>
              <a:gd name="T35" fmla="*/ 2147483647 h 11"/>
              <a:gd name="T36" fmla="*/ 2147483647 w 37"/>
              <a:gd name="T37" fmla="*/ 2147483647 h 11"/>
              <a:gd name="T38" fmla="*/ 2147483647 w 37"/>
              <a:gd name="T39" fmla="*/ 2147483647 h 11"/>
              <a:gd name="T40" fmla="*/ 2147483647 w 37"/>
              <a:gd name="T41" fmla="*/ 2147483647 h 11"/>
              <a:gd name="T42" fmla="*/ 2147483647 w 37"/>
              <a:gd name="T43" fmla="*/ 2147483647 h 11"/>
              <a:gd name="T44" fmla="*/ 2147483647 w 37"/>
              <a:gd name="T45" fmla="*/ 2147483647 h 11"/>
              <a:gd name="T46" fmla="*/ 2147483647 w 37"/>
              <a:gd name="T47" fmla="*/ 2147483647 h 11"/>
              <a:gd name="T48" fmla="*/ 2147483647 w 37"/>
              <a:gd name="T49" fmla="*/ 2147483647 h 11"/>
              <a:gd name="T50" fmla="*/ 2147483647 w 37"/>
              <a:gd name="T51" fmla="*/ 2147483647 h 11"/>
              <a:gd name="T52" fmla="*/ 2147483647 w 37"/>
              <a:gd name="T53" fmla="*/ 2147483647 h 11"/>
              <a:gd name="T54" fmla="*/ 2147483647 w 37"/>
              <a:gd name="T55" fmla="*/ 2147483647 h 11"/>
              <a:gd name="T56" fmla="*/ 2147483647 w 37"/>
              <a:gd name="T57" fmla="*/ 2147483647 h 11"/>
              <a:gd name="T58" fmla="*/ 2147483647 w 37"/>
              <a:gd name="T59" fmla="*/ 2147483647 h 11"/>
              <a:gd name="T60" fmla="*/ 2147483647 w 37"/>
              <a:gd name="T61" fmla="*/ 2147483647 h 11"/>
              <a:gd name="T62" fmla="*/ 2147483647 w 37"/>
              <a:gd name="T63" fmla="*/ 2147483647 h 11"/>
              <a:gd name="T64" fmla="*/ 2147483647 w 37"/>
              <a:gd name="T65" fmla="*/ 2147483647 h 11"/>
              <a:gd name="T66" fmla="*/ 0 w 37"/>
              <a:gd name="T67" fmla="*/ 2147483647 h 11"/>
              <a:gd name="T68" fmla="*/ 0 w 37"/>
              <a:gd name="T69" fmla="*/ 2147483647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1"/>
              <a:gd name="T107" fmla="*/ 37 w 37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1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4" y="4"/>
                </a:lnTo>
                <a:lnTo>
                  <a:pt x="5" y="3"/>
                </a:lnTo>
                <a:lnTo>
                  <a:pt x="7" y="2"/>
                </a:lnTo>
                <a:lnTo>
                  <a:pt x="9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2"/>
                </a:lnTo>
                <a:lnTo>
                  <a:pt x="32" y="3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0" y="5"/>
                </a:lnTo>
                <a:lnTo>
                  <a:pt x="28" y="4"/>
                </a:lnTo>
                <a:lnTo>
                  <a:pt x="25" y="4"/>
                </a:lnTo>
                <a:lnTo>
                  <a:pt x="22" y="3"/>
                </a:lnTo>
                <a:lnTo>
                  <a:pt x="19" y="3"/>
                </a:lnTo>
                <a:lnTo>
                  <a:pt x="15" y="3"/>
                </a:lnTo>
                <a:lnTo>
                  <a:pt x="13" y="4"/>
                </a:lnTo>
                <a:lnTo>
                  <a:pt x="9" y="4"/>
                </a:lnTo>
                <a:lnTo>
                  <a:pt x="7" y="5"/>
                </a:lnTo>
                <a:lnTo>
                  <a:pt x="5" y="6"/>
                </a:lnTo>
                <a:lnTo>
                  <a:pt x="2" y="9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29" name="Freeform 153"/>
          <p:cNvSpPr>
            <a:spLocks/>
          </p:cNvSpPr>
          <p:nvPr/>
        </p:nvSpPr>
        <p:spPr bwMode="auto">
          <a:xfrm>
            <a:off x="1419225" y="3151188"/>
            <a:ext cx="96838" cy="179387"/>
          </a:xfrm>
          <a:custGeom>
            <a:avLst/>
            <a:gdLst>
              <a:gd name="T0" fmla="*/ 0 w 61"/>
              <a:gd name="T1" fmla="*/ 0 h 113"/>
              <a:gd name="T2" fmla="*/ 0 w 61"/>
              <a:gd name="T3" fmla="*/ 2147483647 h 113"/>
              <a:gd name="T4" fmla="*/ 2147483647 w 61"/>
              <a:gd name="T5" fmla="*/ 2147483647 h 113"/>
              <a:gd name="T6" fmla="*/ 2147483647 w 61"/>
              <a:gd name="T7" fmla="*/ 2147483647 h 113"/>
              <a:gd name="T8" fmla="*/ 2147483647 w 61"/>
              <a:gd name="T9" fmla="*/ 2147483647 h 113"/>
              <a:gd name="T10" fmla="*/ 2147483647 w 61"/>
              <a:gd name="T11" fmla="*/ 2147483647 h 113"/>
              <a:gd name="T12" fmla="*/ 2147483647 w 61"/>
              <a:gd name="T13" fmla="*/ 2147483647 h 113"/>
              <a:gd name="T14" fmla="*/ 2147483647 w 61"/>
              <a:gd name="T15" fmla="*/ 2147483647 h 113"/>
              <a:gd name="T16" fmla="*/ 2147483647 w 61"/>
              <a:gd name="T17" fmla="*/ 2147483647 h 113"/>
              <a:gd name="T18" fmla="*/ 2147483647 w 61"/>
              <a:gd name="T19" fmla="*/ 2147483647 h 113"/>
              <a:gd name="T20" fmla="*/ 2147483647 w 61"/>
              <a:gd name="T21" fmla="*/ 2147483647 h 113"/>
              <a:gd name="T22" fmla="*/ 2147483647 w 61"/>
              <a:gd name="T23" fmla="*/ 2147483647 h 113"/>
              <a:gd name="T24" fmla="*/ 2147483647 w 61"/>
              <a:gd name="T25" fmla="*/ 2147483647 h 113"/>
              <a:gd name="T26" fmla="*/ 2147483647 w 61"/>
              <a:gd name="T27" fmla="*/ 2147483647 h 113"/>
              <a:gd name="T28" fmla="*/ 2147483647 w 61"/>
              <a:gd name="T29" fmla="*/ 2147483647 h 113"/>
              <a:gd name="T30" fmla="*/ 2147483647 w 61"/>
              <a:gd name="T31" fmla="*/ 2147483647 h 113"/>
              <a:gd name="T32" fmla="*/ 2147483647 w 61"/>
              <a:gd name="T33" fmla="*/ 2147483647 h 113"/>
              <a:gd name="T34" fmla="*/ 0 w 61"/>
              <a:gd name="T35" fmla="*/ 0 h 1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113"/>
              <a:gd name="T56" fmla="*/ 61 w 61"/>
              <a:gd name="T57" fmla="*/ 113 h 1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113">
                <a:moveTo>
                  <a:pt x="0" y="0"/>
                </a:moveTo>
                <a:lnTo>
                  <a:pt x="0" y="110"/>
                </a:lnTo>
                <a:lnTo>
                  <a:pt x="19" y="113"/>
                </a:lnTo>
                <a:lnTo>
                  <a:pt x="18" y="98"/>
                </a:lnTo>
                <a:lnTo>
                  <a:pt x="61" y="105"/>
                </a:lnTo>
                <a:lnTo>
                  <a:pt x="61" y="99"/>
                </a:lnTo>
                <a:lnTo>
                  <a:pt x="30" y="96"/>
                </a:lnTo>
                <a:lnTo>
                  <a:pt x="29" y="83"/>
                </a:lnTo>
                <a:lnTo>
                  <a:pt x="9" y="83"/>
                </a:lnTo>
                <a:lnTo>
                  <a:pt x="8" y="80"/>
                </a:lnTo>
                <a:lnTo>
                  <a:pt x="7" y="76"/>
                </a:lnTo>
                <a:lnTo>
                  <a:pt x="6" y="69"/>
                </a:lnTo>
                <a:lnTo>
                  <a:pt x="4" y="59"/>
                </a:lnTo>
                <a:lnTo>
                  <a:pt x="2" y="48"/>
                </a:lnTo>
                <a:lnTo>
                  <a:pt x="1" y="34"/>
                </a:lnTo>
                <a:lnTo>
                  <a:pt x="2" y="20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30" name="Freeform 154"/>
          <p:cNvSpPr>
            <a:spLocks/>
          </p:cNvSpPr>
          <p:nvPr/>
        </p:nvSpPr>
        <p:spPr bwMode="auto">
          <a:xfrm>
            <a:off x="1466850" y="3109913"/>
            <a:ext cx="125413" cy="23812"/>
          </a:xfrm>
          <a:custGeom>
            <a:avLst/>
            <a:gdLst>
              <a:gd name="T0" fmla="*/ 0 w 79"/>
              <a:gd name="T1" fmla="*/ 2147483647 h 15"/>
              <a:gd name="T2" fmla="*/ 0 w 79"/>
              <a:gd name="T3" fmla="*/ 2147483647 h 15"/>
              <a:gd name="T4" fmla="*/ 2147483647 w 79"/>
              <a:gd name="T5" fmla="*/ 2147483647 h 15"/>
              <a:gd name="T6" fmla="*/ 2147483647 w 79"/>
              <a:gd name="T7" fmla="*/ 2147483647 h 15"/>
              <a:gd name="T8" fmla="*/ 2147483647 w 79"/>
              <a:gd name="T9" fmla="*/ 2147483647 h 15"/>
              <a:gd name="T10" fmla="*/ 2147483647 w 79"/>
              <a:gd name="T11" fmla="*/ 2147483647 h 15"/>
              <a:gd name="T12" fmla="*/ 2147483647 w 79"/>
              <a:gd name="T13" fmla="*/ 2147483647 h 15"/>
              <a:gd name="T14" fmla="*/ 2147483647 w 79"/>
              <a:gd name="T15" fmla="*/ 2147483647 h 15"/>
              <a:gd name="T16" fmla="*/ 2147483647 w 79"/>
              <a:gd name="T17" fmla="*/ 2147483647 h 15"/>
              <a:gd name="T18" fmla="*/ 2147483647 w 79"/>
              <a:gd name="T19" fmla="*/ 2147483647 h 15"/>
              <a:gd name="T20" fmla="*/ 2147483647 w 79"/>
              <a:gd name="T21" fmla="*/ 2147483647 h 15"/>
              <a:gd name="T22" fmla="*/ 2147483647 w 79"/>
              <a:gd name="T23" fmla="*/ 2147483647 h 15"/>
              <a:gd name="T24" fmla="*/ 2147483647 w 79"/>
              <a:gd name="T25" fmla="*/ 2147483647 h 15"/>
              <a:gd name="T26" fmla="*/ 2147483647 w 79"/>
              <a:gd name="T27" fmla="*/ 2147483647 h 15"/>
              <a:gd name="T28" fmla="*/ 2147483647 w 79"/>
              <a:gd name="T29" fmla="*/ 2147483647 h 15"/>
              <a:gd name="T30" fmla="*/ 2147483647 w 79"/>
              <a:gd name="T31" fmla="*/ 2147483647 h 15"/>
              <a:gd name="T32" fmla="*/ 2147483647 w 79"/>
              <a:gd name="T33" fmla="*/ 2147483647 h 15"/>
              <a:gd name="T34" fmla="*/ 2147483647 w 79"/>
              <a:gd name="T35" fmla="*/ 0 h 15"/>
              <a:gd name="T36" fmla="*/ 2147483647 w 79"/>
              <a:gd name="T37" fmla="*/ 0 h 15"/>
              <a:gd name="T38" fmla="*/ 2147483647 w 79"/>
              <a:gd name="T39" fmla="*/ 0 h 15"/>
              <a:gd name="T40" fmla="*/ 2147483647 w 79"/>
              <a:gd name="T41" fmla="*/ 0 h 15"/>
              <a:gd name="T42" fmla="*/ 2147483647 w 79"/>
              <a:gd name="T43" fmla="*/ 0 h 15"/>
              <a:gd name="T44" fmla="*/ 2147483647 w 79"/>
              <a:gd name="T45" fmla="*/ 0 h 15"/>
              <a:gd name="T46" fmla="*/ 2147483647 w 79"/>
              <a:gd name="T47" fmla="*/ 0 h 15"/>
              <a:gd name="T48" fmla="*/ 2147483647 w 79"/>
              <a:gd name="T49" fmla="*/ 0 h 15"/>
              <a:gd name="T50" fmla="*/ 2147483647 w 79"/>
              <a:gd name="T51" fmla="*/ 2147483647 h 15"/>
              <a:gd name="T52" fmla="*/ 2147483647 w 79"/>
              <a:gd name="T53" fmla="*/ 2147483647 h 15"/>
              <a:gd name="T54" fmla="*/ 2147483647 w 79"/>
              <a:gd name="T55" fmla="*/ 2147483647 h 15"/>
              <a:gd name="T56" fmla="*/ 2147483647 w 79"/>
              <a:gd name="T57" fmla="*/ 2147483647 h 15"/>
              <a:gd name="T58" fmla="*/ 2147483647 w 79"/>
              <a:gd name="T59" fmla="*/ 2147483647 h 15"/>
              <a:gd name="T60" fmla="*/ 2147483647 w 79"/>
              <a:gd name="T61" fmla="*/ 2147483647 h 15"/>
              <a:gd name="T62" fmla="*/ 2147483647 w 79"/>
              <a:gd name="T63" fmla="*/ 2147483647 h 15"/>
              <a:gd name="T64" fmla="*/ 2147483647 w 79"/>
              <a:gd name="T65" fmla="*/ 2147483647 h 15"/>
              <a:gd name="T66" fmla="*/ 0 w 79"/>
              <a:gd name="T67" fmla="*/ 2147483647 h 15"/>
              <a:gd name="T68" fmla="*/ 0 w 79"/>
              <a:gd name="T69" fmla="*/ 2147483647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15"/>
              <a:gd name="T107" fmla="*/ 79 w 79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15">
                <a:moveTo>
                  <a:pt x="0" y="15"/>
                </a:moveTo>
                <a:lnTo>
                  <a:pt x="0" y="15"/>
                </a:lnTo>
                <a:lnTo>
                  <a:pt x="3" y="14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4" y="11"/>
                </a:lnTo>
                <a:lnTo>
                  <a:pt x="19" y="9"/>
                </a:lnTo>
                <a:lnTo>
                  <a:pt x="24" y="8"/>
                </a:lnTo>
                <a:lnTo>
                  <a:pt x="30" y="8"/>
                </a:lnTo>
                <a:lnTo>
                  <a:pt x="35" y="7"/>
                </a:lnTo>
                <a:lnTo>
                  <a:pt x="42" y="7"/>
                </a:lnTo>
                <a:lnTo>
                  <a:pt x="48" y="6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9"/>
                </a:lnTo>
                <a:lnTo>
                  <a:pt x="79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6" y="0"/>
                </a:lnTo>
                <a:lnTo>
                  <a:pt x="61" y="0"/>
                </a:lnTo>
                <a:lnTo>
                  <a:pt x="56" y="0"/>
                </a:lnTo>
                <a:lnTo>
                  <a:pt x="51" y="1"/>
                </a:lnTo>
                <a:lnTo>
                  <a:pt x="44" y="1"/>
                </a:lnTo>
                <a:lnTo>
                  <a:pt x="38" y="1"/>
                </a:lnTo>
                <a:lnTo>
                  <a:pt x="31" y="2"/>
                </a:lnTo>
                <a:lnTo>
                  <a:pt x="25" y="4"/>
                </a:lnTo>
                <a:lnTo>
                  <a:pt x="18" y="5"/>
                </a:lnTo>
                <a:lnTo>
                  <a:pt x="12" y="6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31" name="Freeform 155"/>
          <p:cNvSpPr>
            <a:spLocks/>
          </p:cNvSpPr>
          <p:nvPr/>
        </p:nvSpPr>
        <p:spPr bwMode="auto">
          <a:xfrm>
            <a:off x="1395413" y="3333750"/>
            <a:ext cx="209550" cy="71438"/>
          </a:xfrm>
          <a:custGeom>
            <a:avLst/>
            <a:gdLst>
              <a:gd name="T0" fmla="*/ 2147483647 w 132"/>
              <a:gd name="T1" fmla="*/ 2147483647 h 45"/>
              <a:gd name="T2" fmla="*/ 2147483647 w 132"/>
              <a:gd name="T3" fmla="*/ 2147483647 h 45"/>
              <a:gd name="T4" fmla="*/ 2147483647 w 132"/>
              <a:gd name="T5" fmla="*/ 2147483647 h 45"/>
              <a:gd name="T6" fmla="*/ 2147483647 w 132"/>
              <a:gd name="T7" fmla="*/ 2147483647 h 45"/>
              <a:gd name="T8" fmla="*/ 2147483647 w 132"/>
              <a:gd name="T9" fmla="*/ 2147483647 h 45"/>
              <a:gd name="T10" fmla="*/ 2147483647 w 132"/>
              <a:gd name="T11" fmla="*/ 2147483647 h 45"/>
              <a:gd name="T12" fmla="*/ 2147483647 w 132"/>
              <a:gd name="T13" fmla="*/ 2147483647 h 45"/>
              <a:gd name="T14" fmla="*/ 2147483647 w 132"/>
              <a:gd name="T15" fmla="*/ 2147483647 h 45"/>
              <a:gd name="T16" fmla="*/ 2147483647 w 132"/>
              <a:gd name="T17" fmla="*/ 2147483647 h 45"/>
              <a:gd name="T18" fmla="*/ 2147483647 w 132"/>
              <a:gd name="T19" fmla="*/ 2147483647 h 45"/>
              <a:gd name="T20" fmla="*/ 2147483647 w 132"/>
              <a:gd name="T21" fmla="*/ 2147483647 h 45"/>
              <a:gd name="T22" fmla="*/ 2147483647 w 132"/>
              <a:gd name="T23" fmla="*/ 2147483647 h 45"/>
              <a:gd name="T24" fmla="*/ 2147483647 w 132"/>
              <a:gd name="T25" fmla="*/ 2147483647 h 45"/>
              <a:gd name="T26" fmla="*/ 2147483647 w 132"/>
              <a:gd name="T27" fmla="*/ 2147483647 h 45"/>
              <a:gd name="T28" fmla="*/ 2147483647 w 132"/>
              <a:gd name="T29" fmla="*/ 2147483647 h 45"/>
              <a:gd name="T30" fmla="*/ 2147483647 w 132"/>
              <a:gd name="T31" fmla="*/ 2147483647 h 45"/>
              <a:gd name="T32" fmla="*/ 2147483647 w 132"/>
              <a:gd name="T33" fmla="*/ 2147483647 h 45"/>
              <a:gd name="T34" fmla="*/ 0 w 132"/>
              <a:gd name="T35" fmla="*/ 2147483647 h 45"/>
              <a:gd name="T36" fmla="*/ 2147483647 w 132"/>
              <a:gd name="T37" fmla="*/ 0 h 45"/>
              <a:gd name="T38" fmla="*/ 2147483647 w 132"/>
              <a:gd name="T39" fmla="*/ 2147483647 h 45"/>
              <a:gd name="T40" fmla="*/ 2147483647 w 132"/>
              <a:gd name="T41" fmla="*/ 2147483647 h 45"/>
              <a:gd name="T42" fmla="*/ 2147483647 w 132"/>
              <a:gd name="T43" fmla="*/ 2147483647 h 45"/>
              <a:gd name="T44" fmla="*/ 2147483647 w 132"/>
              <a:gd name="T45" fmla="*/ 2147483647 h 45"/>
              <a:gd name="T46" fmla="*/ 2147483647 w 132"/>
              <a:gd name="T47" fmla="*/ 2147483647 h 45"/>
              <a:gd name="T48" fmla="*/ 2147483647 w 132"/>
              <a:gd name="T49" fmla="*/ 2147483647 h 45"/>
              <a:gd name="T50" fmla="*/ 2147483647 w 132"/>
              <a:gd name="T51" fmla="*/ 2147483647 h 45"/>
              <a:gd name="T52" fmla="*/ 2147483647 w 132"/>
              <a:gd name="T53" fmla="*/ 2147483647 h 45"/>
              <a:gd name="T54" fmla="*/ 2147483647 w 132"/>
              <a:gd name="T55" fmla="*/ 2147483647 h 45"/>
              <a:gd name="T56" fmla="*/ 2147483647 w 132"/>
              <a:gd name="T57" fmla="*/ 2147483647 h 45"/>
              <a:gd name="T58" fmla="*/ 2147483647 w 132"/>
              <a:gd name="T59" fmla="*/ 2147483647 h 45"/>
              <a:gd name="T60" fmla="*/ 2147483647 w 132"/>
              <a:gd name="T61" fmla="*/ 2147483647 h 45"/>
              <a:gd name="T62" fmla="*/ 2147483647 w 132"/>
              <a:gd name="T63" fmla="*/ 2147483647 h 45"/>
              <a:gd name="T64" fmla="*/ 2147483647 w 132"/>
              <a:gd name="T65" fmla="*/ 2147483647 h 45"/>
              <a:gd name="T66" fmla="*/ 2147483647 w 132"/>
              <a:gd name="T67" fmla="*/ 2147483647 h 45"/>
              <a:gd name="T68" fmla="*/ 2147483647 w 132"/>
              <a:gd name="T69" fmla="*/ 2147483647 h 45"/>
              <a:gd name="T70" fmla="*/ 2147483647 w 132"/>
              <a:gd name="T71" fmla="*/ 2147483647 h 45"/>
              <a:gd name="T72" fmla="*/ 2147483647 w 132"/>
              <a:gd name="T73" fmla="*/ 2147483647 h 45"/>
              <a:gd name="T74" fmla="*/ 2147483647 w 132"/>
              <a:gd name="T75" fmla="*/ 2147483647 h 45"/>
              <a:gd name="T76" fmla="*/ 2147483647 w 132"/>
              <a:gd name="T77" fmla="*/ 2147483647 h 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45"/>
              <a:gd name="T119" fmla="*/ 132 w 132"/>
              <a:gd name="T120" fmla="*/ 45 h 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45">
                <a:moveTo>
                  <a:pt x="55" y="44"/>
                </a:move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1" y="41"/>
                </a:lnTo>
                <a:lnTo>
                  <a:pt x="63" y="40"/>
                </a:lnTo>
                <a:lnTo>
                  <a:pt x="65" y="39"/>
                </a:lnTo>
                <a:lnTo>
                  <a:pt x="68" y="38"/>
                </a:lnTo>
                <a:lnTo>
                  <a:pt x="71" y="37"/>
                </a:lnTo>
                <a:lnTo>
                  <a:pt x="73" y="34"/>
                </a:lnTo>
                <a:lnTo>
                  <a:pt x="76" y="33"/>
                </a:lnTo>
                <a:lnTo>
                  <a:pt x="78" y="31"/>
                </a:lnTo>
                <a:lnTo>
                  <a:pt x="80" y="30"/>
                </a:lnTo>
                <a:lnTo>
                  <a:pt x="82" y="27"/>
                </a:lnTo>
                <a:lnTo>
                  <a:pt x="84" y="26"/>
                </a:lnTo>
                <a:lnTo>
                  <a:pt x="85" y="24"/>
                </a:lnTo>
                <a:lnTo>
                  <a:pt x="0" y="3"/>
                </a:lnTo>
                <a:lnTo>
                  <a:pt x="6" y="0"/>
                </a:lnTo>
                <a:lnTo>
                  <a:pt x="132" y="32"/>
                </a:lnTo>
                <a:lnTo>
                  <a:pt x="126" y="34"/>
                </a:lnTo>
                <a:lnTo>
                  <a:pt x="90" y="25"/>
                </a:lnTo>
                <a:lnTo>
                  <a:pt x="90" y="26"/>
                </a:lnTo>
                <a:lnTo>
                  <a:pt x="89" y="26"/>
                </a:lnTo>
                <a:lnTo>
                  <a:pt x="89" y="27"/>
                </a:lnTo>
                <a:lnTo>
                  <a:pt x="87" y="28"/>
                </a:lnTo>
                <a:lnTo>
                  <a:pt x="86" y="30"/>
                </a:lnTo>
                <a:lnTo>
                  <a:pt x="85" y="31"/>
                </a:lnTo>
                <a:lnTo>
                  <a:pt x="83" y="32"/>
                </a:lnTo>
                <a:lnTo>
                  <a:pt x="80" y="33"/>
                </a:lnTo>
                <a:lnTo>
                  <a:pt x="78" y="34"/>
                </a:lnTo>
                <a:lnTo>
                  <a:pt x="76" y="37"/>
                </a:lnTo>
                <a:lnTo>
                  <a:pt x="72" y="38"/>
                </a:lnTo>
                <a:lnTo>
                  <a:pt x="70" y="40"/>
                </a:lnTo>
                <a:lnTo>
                  <a:pt x="65" y="41"/>
                </a:lnTo>
                <a:lnTo>
                  <a:pt x="62" y="42"/>
                </a:lnTo>
                <a:lnTo>
                  <a:pt x="57" y="45"/>
                </a:lnTo>
                <a:lnTo>
                  <a:pt x="55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32" name="Freeform 156"/>
          <p:cNvSpPr>
            <a:spLocks/>
          </p:cNvSpPr>
          <p:nvPr/>
        </p:nvSpPr>
        <p:spPr bwMode="auto">
          <a:xfrm>
            <a:off x="1350963" y="3352800"/>
            <a:ext cx="214312" cy="63500"/>
          </a:xfrm>
          <a:custGeom>
            <a:avLst/>
            <a:gdLst>
              <a:gd name="T0" fmla="*/ 0 w 135"/>
              <a:gd name="T1" fmla="*/ 0 h 40"/>
              <a:gd name="T2" fmla="*/ 2147483647 w 135"/>
              <a:gd name="T3" fmla="*/ 2147483647 h 40"/>
              <a:gd name="T4" fmla="*/ 2147483647 w 135"/>
              <a:gd name="T5" fmla="*/ 2147483647 h 40"/>
              <a:gd name="T6" fmla="*/ 2147483647 w 135"/>
              <a:gd name="T7" fmla="*/ 0 h 40"/>
              <a:gd name="T8" fmla="*/ 0 w 135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40"/>
              <a:gd name="T17" fmla="*/ 135 w 13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40">
                <a:moveTo>
                  <a:pt x="0" y="0"/>
                </a:moveTo>
                <a:lnTo>
                  <a:pt x="132" y="40"/>
                </a:lnTo>
                <a:lnTo>
                  <a:pt x="135" y="4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33" name="Freeform 157"/>
          <p:cNvSpPr>
            <a:spLocks/>
          </p:cNvSpPr>
          <p:nvPr/>
        </p:nvSpPr>
        <p:spPr bwMode="auto">
          <a:xfrm>
            <a:off x="1387475" y="3343275"/>
            <a:ext cx="209550" cy="57150"/>
          </a:xfrm>
          <a:custGeom>
            <a:avLst/>
            <a:gdLst>
              <a:gd name="T0" fmla="*/ 0 w 132"/>
              <a:gd name="T1" fmla="*/ 0 h 36"/>
              <a:gd name="T2" fmla="*/ 2147483647 w 132"/>
              <a:gd name="T3" fmla="*/ 2147483647 h 36"/>
              <a:gd name="T4" fmla="*/ 2147483647 w 132"/>
              <a:gd name="T5" fmla="*/ 2147483647 h 36"/>
              <a:gd name="T6" fmla="*/ 2147483647 w 132"/>
              <a:gd name="T7" fmla="*/ 0 h 36"/>
              <a:gd name="T8" fmla="*/ 0 w 132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6"/>
              <a:gd name="T17" fmla="*/ 132 w 13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6">
                <a:moveTo>
                  <a:pt x="0" y="0"/>
                </a:moveTo>
                <a:lnTo>
                  <a:pt x="130" y="36"/>
                </a:lnTo>
                <a:lnTo>
                  <a:pt x="132" y="3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34" name="Freeform 158"/>
          <p:cNvSpPr>
            <a:spLocks/>
          </p:cNvSpPr>
          <p:nvPr/>
        </p:nvSpPr>
        <p:spPr bwMode="auto">
          <a:xfrm>
            <a:off x="1371600" y="3348038"/>
            <a:ext cx="211138" cy="60325"/>
          </a:xfrm>
          <a:custGeom>
            <a:avLst/>
            <a:gdLst>
              <a:gd name="T0" fmla="*/ 0 w 133"/>
              <a:gd name="T1" fmla="*/ 0 h 38"/>
              <a:gd name="T2" fmla="*/ 2147483647 w 133"/>
              <a:gd name="T3" fmla="*/ 2147483647 h 38"/>
              <a:gd name="T4" fmla="*/ 2147483647 w 133"/>
              <a:gd name="T5" fmla="*/ 2147483647 h 38"/>
              <a:gd name="T6" fmla="*/ 2147483647 w 133"/>
              <a:gd name="T7" fmla="*/ 0 h 38"/>
              <a:gd name="T8" fmla="*/ 0 w 133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8"/>
              <a:gd name="T17" fmla="*/ 133 w 133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8">
                <a:moveTo>
                  <a:pt x="0" y="0"/>
                </a:moveTo>
                <a:lnTo>
                  <a:pt x="130" y="38"/>
                </a:lnTo>
                <a:lnTo>
                  <a:pt x="133" y="3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35" name="Freeform 159"/>
          <p:cNvSpPr>
            <a:spLocks/>
          </p:cNvSpPr>
          <p:nvPr/>
        </p:nvSpPr>
        <p:spPr bwMode="auto">
          <a:xfrm>
            <a:off x="2262188" y="3211513"/>
            <a:ext cx="395287" cy="331787"/>
          </a:xfrm>
          <a:custGeom>
            <a:avLst/>
            <a:gdLst>
              <a:gd name="T0" fmla="*/ 2147483647 w 249"/>
              <a:gd name="T1" fmla="*/ 2147483647 h 209"/>
              <a:gd name="T2" fmla="*/ 2147483647 w 249"/>
              <a:gd name="T3" fmla="*/ 2147483647 h 209"/>
              <a:gd name="T4" fmla="*/ 2147483647 w 249"/>
              <a:gd name="T5" fmla="*/ 2147483647 h 209"/>
              <a:gd name="T6" fmla="*/ 2147483647 w 249"/>
              <a:gd name="T7" fmla="*/ 2147483647 h 209"/>
              <a:gd name="T8" fmla="*/ 2147483647 w 249"/>
              <a:gd name="T9" fmla="*/ 2147483647 h 209"/>
              <a:gd name="T10" fmla="*/ 2147483647 w 249"/>
              <a:gd name="T11" fmla="*/ 2147483647 h 209"/>
              <a:gd name="T12" fmla="*/ 2147483647 w 249"/>
              <a:gd name="T13" fmla="*/ 2147483647 h 209"/>
              <a:gd name="T14" fmla="*/ 2147483647 w 249"/>
              <a:gd name="T15" fmla="*/ 2147483647 h 209"/>
              <a:gd name="T16" fmla="*/ 2147483647 w 249"/>
              <a:gd name="T17" fmla="*/ 2147483647 h 209"/>
              <a:gd name="T18" fmla="*/ 2147483647 w 249"/>
              <a:gd name="T19" fmla="*/ 2147483647 h 209"/>
              <a:gd name="T20" fmla="*/ 2147483647 w 249"/>
              <a:gd name="T21" fmla="*/ 2147483647 h 209"/>
              <a:gd name="T22" fmla="*/ 2147483647 w 249"/>
              <a:gd name="T23" fmla="*/ 2147483647 h 209"/>
              <a:gd name="T24" fmla="*/ 2147483647 w 249"/>
              <a:gd name="T25" fmla="*/ 2147483647 h 209"/>
              <a:gd name="T26" fmla="*/ 2147483647 w 249"/>
              <a:gd name="T27" fmla="*/ 0 h 209"/>
              <a:gd name="T28" fmla="*/ 2147483647 w 249"/>
              <a:gd name="T29" fmla="*/ 0 h 209"/>
              <a:gd name="T30" fmla="*/ 2147483647 w 249"/>
              <a:gd name="T31" fmla="*/ 0 h 209"/>
              <a:gd name="T32" fmla="*/ 2147483647 w 249"/>
              <a:gd name="T33" fmla="*/ 0 h 209"/>
              <a:gd name="T34" fmla="*/ 2147483647 w 249"/>
              <a:gd name="T35" fmla="*/ 2147483647 h 209"/>
              <a:gd name="T36" fmla="*/ 2147483647 w 249"/>
              <a:gd name="T37" fmla="*/ 2147483647 h 209"/>
              <a:gd name="T38" fmla="*/ 2147483647 w 249"/>
              <a:gd name="T39" fmla="*/ 2147483647 h 209"/>
              <a:gd name="T40" fmla="*/ 2147483647 w 249"/>
              <a:gd name="T41" fmla="*/ 2147483647 h 209"/>
              <a:gd name="T42" fmla="*/ 2147483647 w 249"/>
              <a:gd name="T43" fmla="*/ 2147483647 h 209"/>
              <a:gd name="T44" fmla="*/ 2147483647 w 249"/>
              <a:gd name="T45" fmla="*/ 2147483647 h 209"/>
              <a:gd name="T46" fmla="*/ 2147483647 w 249"/>
              <a:gd name="T47" fmla="*/ 2147483647 h 209"/>
              <a:gd name="T48" fmla="*/ 2147483647 w 249"/>
              <a:gd name="T49" fmla="*/ 2147483647 h 209"/>
              <a:gd name="T50" fmla="*/ 2147483647 w 249"/>
              <a:gd name="T51" fmla="*/ 2147483647 h 209"/>
              <a:gd name="T52" fmla="*/ 2147483647 w 249"/>
              <a:gd name="T53" fmla="*/ 2147483647 h 209"/>
              <a:gd name="T54" fmla="*/ 2147483647 w 249"/>
              <a:gd name="T55" fmla="*/ 2147483647 h 209"/>
              <a:gd name="T56" fmla="*/ 0 w 249"/>
              <a:gd name="T57" fmla="*/ 2147483647 h 209"/>
              <a:gd name="T58" fmla="*/ 2147483647 w 249"/>
              <a:gd name="T59" fmla="*/ 2147483647 h 209"/>
              <a:gd name="T60" fmla="*/ 2147483647 w 249"/>
              <a:gd name="T61" fmla="*/ 2147483647 h 209"/>
              <a:gd name="T62" fmla="*/ 2147483647 w 249"/>
              <a:gd name="T63" fmla="*/ 2147483647 h 209"/>
              <a:gd name="T64" fmla="*/ 2147483647 w 249"/>
              <a:gd name="T65" fmla="*/ 2147483647 h 209"/>
              <a:gd name="T66" fmla="*/ 2147483647 w 249"/>
              <a:gd name="T67" fmla="*/ 2147483647 h 209"/>
              <a:gd name="T68" fmla="*/ 2147483647 w 249"/>
              <a:gd name="T69" fmla="*/ 2147483647 h 209"/>
              <a:gd name="T70" fmla="*/ 2147483647 w 249"/>
              <a:gd name="T71" fmla="*/ 2147483647 h 209"/>
              <a:gd name="T72" fmla="*/ 2147483647 w 249"/>
              <a:gd name="T73" fmla="*/ 2147483647 h 209"/>
              <a:gd name="T74" fmla="*/ 2147483647 w 249"/>
              <a:gd name="T75" fmla="*/ 2147483647 h 209"/>
              <a:gd name="T76" fmla="*/ 2147483647 w 249"/>
              <a:gd name="T77" fmla="*/ 2147483647 h 2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9"/>
              <a:gd name="T119" fmla="*/ 249 w 249"/>
              <a:gd name="T120" fmla="*/ 209 h 2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9">
                <a:moveTo>
                  <a:pt x="68" y="27"/>
                </a:moveTo>
                <a:lnTo>
                  <a:pt x="70" y="14"/>
                </a:lnTo>
                <a:lnTo>
                  <a:pt x="71" y="14"/>
                </a:lnTo>
                <a:lnTo>
                  <a:pt x="72" y="14"/>
                </a:lnTo>
                <a:lnTo>
                  <a:pt x="74" y="13"/>
                </a:lnTo>
                <a:lnTo>
                  <a:pt x="75" y="13"/>
                </a:lnTo>
                <a:lnTo>
                  <a:pt x="76" y="13"/>
                </a:lnTo>
                <a:lnTo>
                  <a:pt x="78" y="12"/>
                </a:lnTo>
                <a:lnTo>
                  <a:pt x="81" y="12"/>
                </a:lnTo>
                <a:lnTo>
                  <a:pt x="83" y="11"/>
                </a:lnTo>
                <a:lnTo>
                  <a:pt x="85" y="11"/>
                </a:lnTo>
                <a:lnTo>
                  <a:pt x="88" y="10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6"/>
                </a:lnTo>
                <a:lnTo>
                  <a:pt x="106" y="6"/>
                </a:lnTo>
                <a:lnTo>
                  <a:pt x="111" y="5"/>
                </a:lnTo>
                <a:lnTo>
                  <a:pt x="116" y="5"/>
                </a:lnTo>
                <a:lnTo>
                  <a:pt x="120" y="4"/>
                </a:lnTo>
                <a:lnTo>
                  <a:pt x="126" y="3"/>
                </a:lnTo>
                <a:lnTo>
                  <a:pt x="132" y="3"/>
                </a:lnTo>
                <a:lnTo>
                  <a:pt x="137" y="1"/>
                </a:lnTo>
                <a:lnTo>
                  <a:pt x="144" y="1"/>
                </a:lnTo>
                <a:lnTo>
                  <a:pt x="149" y="1"/>
                </a:lnTo>
                <a:lnTo>
                  <a:pt x="156" y="0"/>
                </a:lnTo>
                <a:lnTo>
                  <a:pt x="162" y="0"/>
                </a:lnTo>
                <a:lnTo>
                  <a:pt x="169" y="0"/>
                </a:lnTo>
                <a:lnTo>
                  <a:pt x="177" y="0"/>
                </a:lnTo>
                <a:lnTo>
                  <a:pt x="184" y="0"/>
                </a:lnTo>
                <a:lnTo>
                  <a:pt x="193" y="0"/>
                </a:lnTo>
                <a:lnTo>
                  <a:pt x="201" y="0"/>
                </a:lnTo>
                <a:lnTo>
                  <a:pt x="210" y="5"/>
                </a:lnTo>
                <a:lnTo>
                  <a:pt x="208" y="28"/>
                </a:lnTo>
                <a:lnTo>
                  <a:pt x="208" y="29"/>
                </a:lnTo>
                <a:lnTo>
                  <a:pt x="210" y="29"/>
                </a:lnTo>
                <a:lnTo>
                  <a:pt x="212" y="32"/>
                </a:lnTo>
                <a:lnTo>
                  <a:pt x="216" y="34"/>
                </a:lnTo>
                <a:lnTo>
                  <a:pt x="219" y="37"/>
                </a:lnTo>
                <a:lnTo>
                  <a:pt x="222" y="40"/>
                </a:lnTo>
                <a:lnTo>
                  <a:pt x="224" y="45"/>
                </a:lnTo>
                <a:lnTo>
                  <a:pt x="225" y="51"/>
                </a:lnTo>
                <a:lnTo>
                  <a:pt x="245" y="69"/>
                </a:lnTo>
                <a:lnTo>
                  <a:pt x="239" y="117"/>
                </a:lnTo>
                <a:lnTo>
                  <a:pt x="208" y="133"/>
                </a:lnTo>
                <a:lnTo>
                  <a:pt x="246" y="145"/>
                </a:lnTo>
                <a:lnTo>
                  <a:pt x="246" y="146"/>
                </a:lnTo>
                <a:lnTo>
                  <a:pt x="248" y="149"/>
                </a:lnTo>
                <a:lnTo>
                  <a:pt x="248" y="152"/>
                </a:lnTo>
                <a:lnTo>
                  <a:pt x="249" y="156"/>
                </a:lnTo>
                <a:lnTo>
                  <a:pt x="248" y="160"/>
                </a:lnTo>
                <a:lnTo>
                  <a:pt x="246" y="165"/>
                </a:lnTo>
                <a:lnTo>
                  <a:pt x="244" y="171"/>
                </a:lnTo>
                <a:lnTo>
                  <a:pt x="144" y="209"/>
                </a:lnTo>
                <a:lnTo>
                  <a:pt x="0" y="164"/>
                </a:lnTo>
                <a:lnTo>
                  <a:pt x="2" y="159"/>
                </a:lnTo>
                <a:lnTo>
                  <a:pt x="25" y="151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6"/>
                </a:lnTo>
                <a:lnTo>
                  <a:pt x="30" y="26"/>
                </a:lnTo>
                <a:lnTo>
                  <a:pt x="32" y="25"/>
                </a:lnTo>
                <a:lnTo>
                  <a:pt x="34" y="24"/>
                </a:lnTo>
                <a:lnTo>
                  <a:pt x="36" y="24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7" y="24"/>
                </a:lnTo>
                <a:lnTo>
                  <a:pt x="61" y="25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36" name="Freeform 160"/>
          <p:cNvSpPr>
            <a:spLocks/>
          </p:cNvSpPr>
          <p:nvPr/>
        </p:nvSpPr>
        <p:spPr bwMode="auto">
          <a:xfrm>
            <a:off x="2398713" y="3235325"/>
            <a:ext cx="127000" cy="146050"/>
          </a:xfrm>
          <a:custGeom>
            <a:avLst/>
            <a:gdLst>
              <a:gd name="T0" fmla="*/ 2147483647 w 80"/>
              <a:gd name="T1" fmla="*/ 2147483647 h 92"/>
              <a:gd name="T2" fmla="*/ 2147483647 w 80"/>
              <a:gd name="T3" fmla="*/ 2147483647 h 92"/>
              <a:gd name="T4" fmla="*/ 2147483647 w 80"/>
              <a:gd name="T5" fmla="*/ 2147483647 h 92"/>
              <a:gd name="T6" fmla="*/ 2147483647 w 80"/>
              <a:gd name="T7" fmla="*/ 2147483647 h 92"/>
              <a:gd name="T8" fmla="*/ 2147483647 w 80"/>
              <a:gd name="T9" fmla="*/ 2147483647 h 92"/>
              <a:gd name="T10" fmla="*/ 2147483647 w 80"/>
              <a:gd name="T11" fmla="*/ 2147483647 h 92"/>
              <a:gd name="T12" fmla="*/ 2147483647 w 80"/>
              <a:gd name="T13" fmla="*/ 2147483647 h 92"/>
              <a:gd name="T14" fmla="*/ 2147483647 w 80"/>
              <a:gd name="T15" fmla="*/ 2147483647 h 92"/>
              <a:gd name="T16" fmla="*/ 2147483647 w 80"/>
              <a:gd name="T17" fmla="*/ 0 h 92"/>
              <a:gd name="T18" fmla="*/ 2147483647 w 80"/>
              <a:gd name="T19" fmla="*/ 0 h 92"/>
              <a:gd name="T20" fmla="*/ 2147483647 w 80"/>
              <a:gd name="T21" fmla="*/ 2147483647 h 92"/>
              <a:gd name="T22" fmla="*/ 2147483647 w 80"/>
              <a:gd name="T23" fmla="*/ 2147483647 h 92"/>
              <a:gd name="T24" fmla="*/ 2147483647 w 80"/>
              <a:gd name="T25" fmla="*/ 2147483647 h 92"/>
              <a:gd name="T26" fmla="*/ 2147483647 w 80"/>
              <a:gd name="T27" fmla="*/ 2147483647 h 92"/>
              <a:gd name="T28" fmla="*/ 2147483647 w 80"/>
              <a:gd name="T29" fmla="*/ 2147483647 h 92"/>
              <a:gd name="T30" fmla="*/ 2147483647 w 80"/>
              <a:gd name="T31" fmla="*/ 2147483647 h 92"/>
              <a:gd name="T32" fmla="*/ 2147483647 w 80"/>
              <a:gd name="T33" fmla="*/ 2147483647 h 92"/>
              <a:gd name="T34" fmla="*/ 2147483647 w 80"/>
              <a:gd name="T35" fmla="*/ 2147483647 h 92"/>
              <a:gd name="T36" fmla="*/ 2147483647 w 80"/>
              <a:gd name="T37" fmla="*/ 2147483647 h 92"/>
              <a:gd name="T38" fmla="*/ 2147483647 w 80"/>
              <a:gd name="T39" fmla="*/ 2147483647 h 92"/>
              <a:gd name="T40" fmla="*/ 0 w 80"/>
              <a:gd name="T41" fmla="*/ 2147483647 h 92"/>
              <a:gd name="T42" fmla="*/ 0 w 80"/>
              <a:gd name="T43" fmla="*/ 2147483647 h 92"/>
              <a:gd name="T44" fmla="*/ 0 w 80"/>
              <a:gd name="T45" fmla="*/ 2147483647 h 92"/>
              <a:gd name="T46" fmla="*/ 2147483647 w 80"/>
              <a:gd name="T47" fmla="*/ 2147483647 h 92"/>
              <a:gd name="T48" fmla="*/ 2147483647 w 80"/>
              <a:gd name="T49" fmla="*/ 2147483647 h 92"/>
              <a:gd name="T50" fmla="*/ 2147483647 w 80"/>
              <a:gd name="T51" fmla="*/ 2147483647 h 92"/>
              <a:gd name="T52" fmla="*/ 2147483647 w 80"/>
              <a:gd name="T53" fmla="*/ 2147483647 h 92"/>
              <a:gd name="T54" fmla="*/ 2147483647 w 80"/>
              <a:gd name="T55" fmla="*/ 2147483647 h 92"/>
              <a:gd name="T56" fmla="*/ 2147483647 w 80"/>
              <a:gd name="T57" fmla="*/ 2147483647 h 92"/>
              <a:gd name="T58" fmla="*/ 2147483647 w 80"/>
              <a:gd name="T59" fmla="*/ 2147483647 h 92"/>
              <a:gd name="T60" fmla="*/ 2147483647 w 80"/>
              <a:gd name="T61" fmla="*/ 2147483647 h 92"/>
              <a:gd name="T62" fmla="*/ 2147483647 w 80"/>
              <a:gd name="T63" fmla="*/ 2147483647 h 92"/>
              <a:gd name="T64" fmla="*/ 2147483647 w 80"/>
              <a:gd name="T65" fmla="*/ 2147483647 h 92"/>
              <a:gd name="T66" fmla="*/ 2147483647 w 80"/>
              <a:gd name="T67" fmla="*/ 2147483647 h 92"/>
              <a:gd name="T68" fmla="*/ 2147483647 w 80"/>
              <a:gd name="T69" fmla="*/ 2147483647 h 92"/>
              <a:gd name="T70" fmla="*/ 2147483647 w 80"/>
              <a:gd name="T71" fmla="*/ 2147483647 h 92"/>
              <a:gd name="T72" fmla="*/ 2147483647 w 80"/>
              <a:gd name="T73" fmla="*/ 2147483647 h 92"/>
              <a:gd name="T74" fmla="*/ 2147483647 w 80"/>
              <a:gd name="T75" fmla="*/ 2147483647 h 92"/>
              <a:gd name="T76" fmla="*/ 2147483647 w 80"/>
              <a:gd name="T77" fmla="*/ 2147483647 h 92"/>
              <a:gd name="T78" fmla="*/ 2147483647 w 80"/>
              <a:gd name="T79" fmla="*/ 2147483647 h 92"/>
              <a:gd name="T80" fmla="*/ 2147483647 w 80"/>
              <a:gd name="T81" fmla="*/ 2147483647 h 92"/>
              <a:gd name="T82" fmla="*/ 2147483647 w 80"/>
              <a:gd name="T83" fmla="*/ 2147483647 h 92"/>
              <a:gd name="T84" fmla="*/ 2147483647 w 80"/>
              <a:gd name="T85" fmla="*/ 2147483647 h 92"/>
              <a:gd name="T86" fmla="*/ 2147483647 w 80"/>
              <a:gd name="T87" fmla="*/ 2147483647 h 92"/>
              <a:gd name="T88" fmla="*/ 2147483647 w 80"/>
              <a:gd name="T89" fmla="*/ 2147483647 h 92"/>
              <a:gd name="T90" fmla="*/ 2147483647 w 80"/>
              <a:gd name="T91" fmla="*/ 2147483647 h 92"/>
              <a:gd name="T92" fmla="*/ 2147483647 w 80"/>
              <a:gd name="T93" fmla="*/ 2147483647 h 92"/>
              <a:gd name="T94" fmla="*/ 2147483647 w 80"/>
              <a:gd name="T95" fmla="*/ 2147483647 h 92"/>
              <a:gd name="T96" fmla="*/ 2147483647 w 80"/>
              <a:gd name="T97" fmla="*/ 2147483647 h 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0"/>
              <a:gd name="T148" fmla="*/ 0 h 92"/>
              <a:gd name="T149" fmla="*/ 80 w 80"/>
              <a:gd name="T150" fmla="*/ 92 h 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0" h="92">
                <a:moveTo>
                  <a:pt x="79" y="4"/>
                </a:moveTo>
                <a:lnTo>
                  <a:pt x="79" y="4"/>
                </a:lnTo>
                <a:lnTo>
                  <a:pt x="77" y="4"/>
                </a:lnTo>
                <a:lnTo>
                  <a:pt x="75" y="3"/>
                </a:lnTo>
                <a:lnTo>
                  <a:pt x="73" y="3"/>
                </a:lnTo>
                <a:lnTo>
                  <a:pt x="69" y="2"/>
                </a:lnTo>
                <a:lnTo>
                  <a:pt x="66" y="2"/>
                </a:lnTo>
                <a:lnTo>
                  <a:pt x="61" y="2"/>
                </a:lnTo>
                <a:lnTo>
                  <a:pt x="56" y="0"/>
                </a:lnTo>
                <a:lnTo>
                  <a:pt x="51" y="0"/>
                </a:lnTo>
                <a:lnTo>
                  <a:pt x="45" y="2"/>
                </a:lnTo>
                <a:lnTo>
                  <a:pt x="39" y="2"/>
                </a:lnTo>
                <a:lnTo>
                  <a:pt x="32" y="3"/>
                </a:lnTo>
                <a:lnTo>
                  <a:pt x="26" y="4"/>
                </a:lnTo>
                <a:lnTo>
                  <a:pt x="19" y="6"/>
                </a:lnTo>
                <a:lnTo>
                  <a:pt x="12" y="9"/>
                </a:lnTo>
                <a:lnTo>
                  <a:pt x="5" y="12"/>
                </a:lnTo>
                <a:lnTo>
                  <a:pt x="5" y="13"/>
                </a:lnTo>
                <a:lnTo>
                  <a:pt x="4" y="18"/>
                </a:lnTo>
                <a:lnTo>
                  <a:pt x="2" y="26"/>
                </a:lnTo>
                <a:lnTo>
                  <a:pt x="0" y="36"/>
                </a:lnTo>
                <a:lnTo>
                  <a:pt x="0" y="47"/>
                </a:lnTo>
                <a:lnTo>
                  <a:pt x="0" y="61"/>
                </a:lnTo>
                <a:lnTo>
                  <a:pt x="3" y="75"/>
                </a:lnTo>
                <a:lnTo>
                  <a:pt x="6" y="89"/>
                </a:lnTo>
                <a:lnTo>
                  <a:pt x="7" y="89"/>
                </a:lnTo>
                <a:lnTo>
                  <a:pt x="9" y="89"/>
                </a:lnTo>
                <a:lnTo>
                  <a:pt x="10" y="89"/>
                </a:lnTo>
                <a:lnTo>
                  <a:pt x="12" y="89"/>
                </a:lnTo>
                <a:lnTo>
                  <a:pt x="16" y="88"/>
                </a:lnTo>
                <a:lnTo>
                  <a:pt x="19" y="88"/>
                </a:lnTo>
                <a:lnTo>
                  <a:pt x="23" y="88"/>
                </a:lnTo>
                <a:lnTo>
                  <a:pt x="27" y="88"/>
                </a:lnTo>
                <a:lnTo>
                  <a:pt x="33" y="88"/>
                </a:lnTo>
                <a:lnTo>
                  <a:pt x="39" y="88"/>
                </a:lnTo>
                <a:lnTo>
                  <a:pt x="45" y="88"/>
                </a:lnTo>
                <a:lnTo>
                  <a:pt x="51" y="88"/>
                </a:lnTo>
                <a:lnTo>
                  <a:pt x="58" y="89"/>
                </a:lnTo>
                <a:lnTo>
                  <a:pt x="65" y="89"/>
                </a:lnTo>
                <a:lnTo>
                  <a:pt x="72" y="90"/>
                </a:lnTo>
                <a:lnTo>
                  <a:pt x="80" y="92"/>
                </a:lnTo>
                <a:lnTo>
                  <a:pt x="80" y="89"/>
                </a:lnTo>
                <a:lnTo>
                  <a:pt x="79" y="82"/>
                </a:lnTo>
                <a:lnTo>
                  <a:pt x="77" y="71"/>
                </a:lnTo>
                <a:lnTo>
                  <a:pt x="76" y="58"/>
                </a:lnTo>
                <a:lnTo>
                  <a:pt x="76" y="44"/>
                </a:lnTo>
                <a:lnTo>
                  <a:pt x="76" y="30"/>
                </a:lnTo>
                <a:lnTo>
                  <a:pt x="77" y="16"/>
                </a:lnTo>
                <a:lnTo>
                  <a:pt x="79" y="4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37" name="Freeform 161"/>
          <p:cNvSpPr>
            <a:spLocks/>
          </p:cNvSpPr>
          <p:nvPr/>
        </p:nvSpPr>
        <p:spPr bwMode="auto">
          <a:xfrm>
            <a:off x="2413000" y="3276600"/>
            <a:ext cx="207963" cy="142875"/>
          </a:xfrm>
          <a:custGeom>
            <a:avLst/>
            <a:gdLst>
              <a:gd name="T0" fmla="*/ 2147483647 w 131"/>
              <a:gd name="T1" fmla="*/ 2147483647 h 90"/>
              <a:gd name="T2" fmla="*/ 0 w 131"/>
              <a:gd name="T3" fmla="*/ 2147483647 h 90"/>
              <a:gd name="T4" fmla="*/ 2147483647 w 131"/>
              <a:gd name="T5" fmla="*/ 2147483647 h 90"/>
              <a:gd name="T6" fmla="*/ 2147483647 w 131"/>
              <a:gd name="T7" fmla="*/ 2147483647 h 90"/>
              <a:gd name="T8" fmla="*/ 2147483647 w 131"/>
              <a:gd name="T9" fmla="*/ 2147483647 h 90"/>
              <a:gd name="T10" fmla="*/ 2147483647 w 131"/>
              <a:gd name="T11" fmla="*/ 2147483647 h 90"/>
              <a:gd name="T12" fmla="*/ 2147483647 w 131"/>
              <a:gd name="T13" fmla="*/ 2147483647 h 90"/>
              <a:gd name="T14" fmla="*/ 2147483647 w 131"/>
              <a:gd name="T15" fmla="*/ 2147483647 h 90"/>
              <a:gd name="T16" fmla="*/ 2147483647 w 131"/>
              <a:gd name="T17" fmla="*/ 2147483647 h 90"/>
              <a:gd name="T18" fmla="*/ 2147483647 w 131"/>
              <a:gd name="T19" fmla="*/ 2147483647 h 90"/>
              <a:gd name="T20" fmla="*/ 2147483647 w 131"/>
              <a:gd name="T21" fmla="*/ 2147483647 h 90"/>
              <a:gd name="T22" fmla="*/ 2147483647 w 131"/>
              <a:gd name="T23" fmla="*/ 2147483647 h 90"/>
              <a:gd name="T24" fmla="*/ 2147483647 w 131"/>
              <a:gd name="T25" fmla="*/ 2147483647 h 90"/>
              <a:gd name="T26" fmla="*/ 2147483647 w 131"/>
              <a:gd name="T27" fmla="*/ 2147483647 h 90"/>
              <a:gd name="T28" fmla="*/ 2147483647 w 131"/>
              <a:gd name="T29" fmla="*/ 2147483647 h 90"/>
              <a:gd name="T30" fmla="*/ 2147483647 w 131"/>
              <a:gd name="T31" fmla="*/ 2147483647 h 90"/>
              <a:gd name="T32" fmla="*/ 2147483647 w 131"/>
              <a:gd name="T33" fmla="*/ 2147483647 h 90"/>
              <a:gd name="T34" fmla="*/ 2147483647 w 131"/>
              <a:gd name="T35" fmla="*/ 2147483647 h 90"/>
              <a:gd name="T36" fmla="*/ 2147483647 w 131"/>
              <a:gd name="T37" fmla="*/ 2147483647 h 90"/>
              <a:gd name="T38" fmla="*/ 2147483647 w 131"/>
              <a:gd name="T39" fmla="*/ 2147483647 h 90"/>
              <a:gd name="T40" fmla="*/ 2147483647 w 131"/>
              <a:gd name="T41" fmla="*/ 2147483647 h 90"/>
              <a:gd name="T42" fmla="*/ 2147483647 w 131"/>
              <a:gd name="T43" fmla="*/ 2147483647 h 90"/>
              <a:gd name="T44" fmla="*/ 2147483647 w 131"/>
              <a:gd name="T45" fmla="*/ 2147483647 h 90"/>
              <a:gd name="T46" fmla="*/ 2147483647 w 131"/>
              <a:gd name="T47" fmla="*/ 2147483647 h 90"/>
              <a:gd name="T48" fmla="*/ 2147483647 w 131"/>
              <a:gd name="T49" fmla="*/ 2147483647 h 90"/>
              <a:gd name="T50" fmla="*/ 2147483647 w 131"/>
              <a:gd name="T51" fmla="*/ 0 h 90"/>
              <a:gd name="T52" fmla="*/ 2147483647 w 131"/>
              <a:gd name="T53" fmla="*/ 0 h 90"/>
              <a:gd name="T54" fmla="*/ 2147483647 w 131"/>
              <a:gd name="T55" fmla="*/ 2147483647 h 90"/>
              <a:gd name="T56" fmla="*/ 2147483647 w 131"/>
              <a:gd name="T57" fmla="*/ 2147483647 h 90"/>
              <a:gd name="T58" fmla="*/ 2147483647 w 131"/>
              <a:gd name="T59" fmla="*/ 2147483647 h 90"/>
              <a:gd name="T60" fmla="*/ 2147483647 w 131"/>
              <a:gd name="T61" fmla="*/ 2147483647 h 90"/>
              <a:gd name="T62" fmla="*/ 2147483647 w 131"/>
              <a:gd name="T63" fmla="*/ 2147483647 h 90"/>
              <a:gd name="T64" fmla="*/ 2147483647 w 131"/>
              <a:gd name="T65" fmla="*/ 2147483647 h 90"/>
              <a:gd name="T66" fmla="*/ 2147483647 w 131"/>
              <a:gd name="T67" fmla="*/ 2147483647 h 90"/>
              <a:gd name="T68" fmla="*/ 2147483647 w 131"/>
              <a:gd name="T69" fmla="*/ 2147483647 h 90"/>
              <a:gd name="T70" fmla="*/ 2147483647 w 131"/>
              <a:gd name="T71" fmla="*/ 2147483647 h 90"/>
              <a:gd name="T72" fmla="*/ 2147483647 w 131"/>
              <a:gd name="T73" fmla="*/ 2147483647 h 90"/>
              <a:gd name="T74" fmla="*/ 2147483647 w 131"/>
              <a:gd name="T75" fmla="*/ 2147483647 h 90"/>
              <a:gd name="T76" fmla="*/ 2147483647 w 131"/>
              <a:gd name="T77" fmla="*/ 2147483647 h 90"/>
              <a:gd name="T78" fmla="*/ 2147483647 w 131"/>
              <a:gd name="T79" fmla="*/ 2147483647 h 90"/>
              <a:gd name="T80" fmla="*/ 2147483647 w 131"/>
              <a:gd name="T81" fmla="*/ 2147483647 h 90"/>
              <a:gd name="T82" fmla="*/ 2147483647 w 131"/>
              <a:gd name="T83" fmla="*/ 2147483647 h 90"/>
              <a:gd name="T84" fmla="*/ 2147483647 w 131"/>
              <a:gd name="T85" fmla="*/ 2147483647 h 90"/>
              <a:gd name="T86" fmla="*/ 2147483647 w 131"/>
              <a:gd name="T87" fmla="*/ 2147483647 h 90"/>
              <a:gd name="T88" fmla="*/ 2147483647 w 131"/>
              <a:gd name="T89" fmla="*/ 2147483647 h 90"/>
              <a:gd name="T90" fmla="*/ 2147483647 w 131"/>
              <a:gd name="T91" fmla="*/ 2147483647 h 90"/>
              <a:gd name="T92" fmla="*/ 2147483647 w 131"/>
              <a:gd name="T93" fmla="*/ 2147483647 h 90"/>
              <a:gd name="T94" fmla="*/ 2147483647 w 131"/>
              <a:gd name="T95" fmla="*/ 2147483647 h 90"/>
              <a:gd name="T96" fmla="*/ 2147483647 w 131"/>
              <a:gd name="T97" fmla="*/ 2147483647 h 90"/>
              <a:gd name="T98" fmla="*/ 2147483647 w 131"/>
              <a:gd name="T99" fmla="*/ 2147483647 h 90"/>
              <a:gd name="T100" fmla="*/ 2147483647 w 131"/>
              <a:gd name="T101" fmla="*/ 2147483647 h 90"/>
              <a:gd name="T102" fmla="*/ 2147483647 w 131"/>
              <a:gd name="T103" fmla="*/ 2147483647 h 90"/>
              <a:gd name="T104" fmla="*/ 2147483647 w 131"/>
              <a:gd name="T105" fmla="*/ 2147483647 h 90"/>
              <a:gd name="T106" fmla="*/ 2147483647 w 131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1"/>
              <a:gd name="T163" fmla="*/ 0 h 90"/>
              <a:gd name="T164" fmla="*/ 131 w 131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1" h="90">
                <a:moveTo>
                  <a:pt x="1" y="68"/>
                </a:moveTo>
                <a:lnTo>
                  <a:pt x="0" y="78"/>
                </a:lnTo>
                <a:lnTo>
                  <a:pt x="86" y="90"/>
                </a:lnTo>
                <a:lnTo>
                  <a:pt x="88" y="89"/>
                </a:lnTo>
                <a:lnTo>
                  <a:pt x="91" y="88"/>
                </a:lnTo>
                <a:lnTo>
                  <a:pt x="94" y="85"/>
                </a:lnTo>
                <a:lnTo>
                  <a:pt x="98" y="83"/>
                </a:lnTo>
                <a:lnTo>
                  <a:pt x="102" y="80"/>
                </a:lnTo>
                <a:lnTo>
                  <a:pt x="107" y="75"/>
                </a:lnTo>
                <a:lnTo>
                  <a:pt x="112" y="71"/>
                </a:lnTo>
                <a:lnTo>
                  <a:pt x="116" y="66"/>
                </a:lnTo>
                <a:lnTo>
                  <a:pt x="121" y="60"/>
                </a:lnTo>
                <a:lnTo>
                  <a:pt x="124" y="54"/>
                </a:lnTo>
                <a:lnTo>
                  <a:pt x="128" y="47"/>
                </a:lnTo>
                <a:lnTo>
                  <a:pt x="130" y="40"/>
                </a:lnTo>
                <a:lnTo>
                  <a:pt x="131" y="32"/>
                </a:lnTo>
                <a:lnTo>
                  <a:pt x="131" y="22"/>
                </a:lnTo>
                <a:lnTo>
                  <a:pt x="129" y="13"/>
                </a:lnTo>
                <a:lnTo>
                  <a:pt x="128" y="11"/>
                </a:lnTo>
                <a:lnTo>
                  <a:pt x="127" y="10"/>
                </a:lnTo>
                <a:lnTo>
                  <a:pt x="126" y="7"/>
                </a:lnTo>
                <a:lnTo>
                  <a:pt x="123" y="4"/>
                </a:lnTo>
                <a:lnTo>
                  <a:pt x="120" y="3"/>
                </a:lnTo>
                <a:lnTo>
                  <a:pt x="116" y="0"/>
                </a:lnTo>
                <a:lnTo>
                  <a:pt x="113" y="0"/>
                </a:lnTo>
                <a:lnTo>
                  <a:pt x="113" y="1"/>
                </a:lnTo>
                <a:lnTo>
                  <a:pt x="114" y="5"/>
                </a:lnTo>
                <a:lnTo>
                  <a:pt x="116" y="12"/>
                </a:lnTo>
                <a:lnTo>
                  <a:pt x="117" y="19"/>
                </a:lnTo>
                <a:lnTo>
                  <a:pt x="117" y="29"/>
                </a:lnTo>
                <a:lnTo>
                  <a:pt x="116" y="40"/>
                </a:lnTo>
                <a:lnTo>
                  <a:pt x="114" y="52"/>
                </a:lnTo>
                <a:lnTo>
                  <a:pt x="108" y="63"/>
                </a:lnTo>
                <a:lnTo>
                  <a:pt x="108" y="64"/>
                </a:lnTo>
                <a:lnTo>
                  <a:pt x="107" y="64"/>
                </a:lnTo>
                <a:lnTo>
                  <a:pt x="106" y="66"/>
                </a:lnTo>
                <a:lnTo>
                  <a:pt x="105" y="67"/>
                </a:lnTo>
                <a:lnTo>
                  <a:pt x="102" y="68"/>
                </a:lnTo>
                <a:lnTo>
                  <a:pt x="100" y="69"/>
                </a:lnTo>
                <a:lnTo>
                  <a:pt x="98" y="70"/>
                </a:lnTo>
                <a:lnTo>
                  <a:pt x="95" y="70"/>
                </a:lnTo>
                <a:lnTo>
                  <a:pt x="92" y="71"/>
                </a:lnTo>
                <a:lnTo>
                  <a:pt x="89" y="73"/>
                </a:lnTo>
                <a:lnTo>
                  <a:pt x="85" y="73"/>
                </a:lnTo>
                <a:lnTo>
                  <a:pt x="81" y="73"/>
                </a:lnTo>
                <a:lnTo>
                  <a:pt x="78" y="73"/>
                </a:lnTo>
                <a:lnTo>
                  <a:pt x="73" y="73"/>
                </a:lnTo>
                <a:lnTo>
                  <a:pt x="68" y="71"/>
                </a:lnTo>
                <a:lnTo>
                  <a:pt x="68" y="83"/>
                </a:lnTo>
                <a:lnTo>
                  <a:pt x="3" y="76"/>
                </a:lnTo>
                <a:lnTo>
                  <a:pt x="1" y="68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38" name="Freeform 162"/>
          <p:cNvSpPr>
            <a:spLocks/>
          </p:cNvSpPr>
          <p:nvPr/>
        </p:nvSpPr>
        <p:spPr bwMode="auto">
          <a:xfrm>
            <a:off x="2386013" y="3417888"/>
            <a:ext cx="153987" cy="47625"/>
          </a:xfrm>
          <a:custGeom>
            <a:avLst/>
            <a:gdLst>
              <a:gd name="T0" fmla="*/ 2147483647 w 97"/>
              <a:gd name="T1" fmla="*/ 2147483647 h 30"/>
              <a:gd name="T2" fmla="*/ 2147483647 w 97"/>
              <a:gd name="T3" fmla="*/ 0 h 30"/>
              <a:gd name="T4" fmla="*/ 0 w 97"/>
              <a:gd name="T5" fmla="*/ 2147483647 h 30"/>
              <a:gd name="T6" fmla="*/ 2147483647 w 97"/>
              <a:gd name="T7" fmla="*/ 2147483647 h 30"/>
              <a:gd name="T8" fmla="*/ 2147483647 w 97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30"/>
              <a:gd name="T17" fmla="*/ 97 w 97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30">
                <a:moveTo>
                  <a:pt x="97" y="10"/>
                </a:moveTo>
                <a:lnTo>
                  <a:pt x="1" y="0"/>
                </a:lnTo>
                <a:lnTo>
                  <a:pt x="0" y="10"/>
                </a:lnTo>
                <a:lnTo>
                  <a:pt x="94" y="30"/>
                </a:lnTo>
                <a:lnTo>
                  <a:pt x="97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39" name="Freeform 163"/>
          <p:cNvSpPr>
            <a:spLocks/>
          </p:cNvSpPr>
          <p:nvPr/>
        </p:nvSpPr>
        <p:spPr bwMode="auto">
          <a:xfrm>
            <a:off x="2462213" y="3432175"/>
            <a:ext cx="66675" cy="22225"/>
          </a:xfrm>
          <a:custGeom>
            <a:avLst/>
            <a:gdLst>
              <a:gd name="T0" fmla="*/ 2147483647 w 42"/>
              <a:gd name="T1" fmla="*/ 2147483647 h 14"/>
              <a:gd name="T2" fmla="*/ 2147483647 w 42"/>
              <a:gd name="T3" fmla="*/ 0 h 14"/>
              <a:gd name="T4" fmla="*/ 0 w 42"/>
              <a:gd name="T5" fmla="*/ 2147483647 h 14"/>
              <a:gd name="T6" fmla="*/ 2147483647 w 42"/>
              <a:gd name="T7" fmla="*/ 2147483647 h 14"/>
              <a:gd name="T8" fmla="*/ 2147483647 w 42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1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40" name="Freeform 164"/>
          <p:cNvSpPr>
            <a:spLocks/>
          </p:cNvSpPr>
          <p:nvPr/>
        </p:nvSpPr>
        <p:spPr bwMode="auto">
          <a:xfrm>
            <a:off x="2395538" y="3421063"/>
            <a:ext cx="44450" cy="17462"/>
          </a:xfrm>
          <a:custGeom>
            <a:avLst/>
            <a:gdLst>
              <a:gd name="T0" fmla="*/ 2147483647 w 28"/>
              <a:gd name="T1" fmla="*/ 2147483647 h 11"/>
              <a:gd name="T2" fmla="*/ 0 w 28"/>
              <a:gd name="T3" fmla="*/ 0 h 11"/>
              <a:gd name="T4" fmla="*/ 0 w 28"/>
              <a:gd name="T5" fmla="*/ 2147483647 h 11"/>
              <a:gd name="T6" fmla="*/ 2147483647 w 28"/>
              <a:gd name="T7" fmla="*/ 2147483647 h 11"/>
              <a:gd name="T8" fmla="*/ 2147483647 w 28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1"/>
              <a:gd name="T17" fmla="*/ 28 w 2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1">
                <a:moveTo>
                  <a:pt x="28" y="5"/>
                </a:moveTo>
                <a:lnTo>
                  <a:pt x="0" y="0"/>
                </a:lnTo>
                <a:lnTo>
                  <a:pt x="0" y="6"/>
                </a:lnTo>
                <a:lnTo>
                  <a:pt x="27" y="11"/>
                </a:lnTo>
                <a:lnTo>
                  <a:pt x="28" y="5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41" name="Freeform 165"/>
          <p:cNvSpPr>
            <a:spLocks/>
          </p:cNvSpPr>
          <p:nvPr/>
        </p:nvSpPr>
        <p:spPr bwMode="auto">
          <a:xfrm>
            <a:off x="2286000" y="3438525"/>
            <a:ext cx="257175" cy="85725"/>
          </a:xfrm>
          <a:custGeom>
            <a:avLst/>
            <a:gdLst>
              <a:gd name="T0" fmla="*/ 0 w 162"/>
              <a:gd name="T1" fmla="*/ 2147483647 h 54"/>
              <a:gd name="T2" fmla="*/ 0 w 162"/>
              <a:gd name="T3" fmla="*/ 2147483647 h 54"/>
              <a:gd name="T4" fmla="*/ 2147483647 w 162"/>
              <a:gd name="T5" fmla="*/ 2147483647 h 54"/>
              <a:gd name="T6" fmla="*/ 2147483647 w 162"/>
              <a:gd name="T7" fmla="*/ 2147483647 h 54"/>
              <a:gd name="T8" fmla="*/ 2147483647 w 162"/>
              <a:gd name="T9" fmla="*/ 2147483647 h 54"/>
              <a:gd name="T10" fmla="*/ 2147483647 w 162"/>
              <a:gd name="T11" fmla="*/ 2147483647 h 54"/>
              <a:gd name="T12" fmla="*/ 2147483647 w 162"/>
              <a:gd name="T13" fmla="*/ 2147483647 h 54"/>
              <a:gd name="T14" fmla="*/ 2147483647 w 162"/>
              <a:gd name="T15" fmla="*/ 2147483647 h 54"/>
              <a:gd name="T16" fmla="*/ 2147483647 w 162"/>
              <a:gd name="T17" fmla="*/ 2147483647 h 54"/>
              <a:gd name="T18" fmla="*/ 2147483647 w 162"/>
              <a:gd name="T19" fmla="*/ 2147483647 h 54"/>
              <a:gd name="T20" fmla="*/ 2147483647 w 162"/>
              <a:gd name="T21" fmla="*/ 2147483647 h 54"/>
              <a:gd name="T22" fmla="*/ 2147483647 w 162"/>
              <a:gd name="T23" fmla="*/ 2147483647 h 54"/>
              <a:gd name="T24" fmla="*/ 2147483647 w 162"/>
              <a:gd name="T25" fmla="*/ 2147483647 h 54"/>
              <a:gd name="T26" fmla="*/ 2147483647 w 162"/>
              <a:gd name="T27" fmla="*/ 2147483647 h 54"/>
              <a:gd name="T28" fmla="*/ 2147483647 w 162"/>
              <a:gd name="T29" fmla="*/ 2147483647 h 54"/>
              <a:gd name="T30" fmla="*/ 2147483647 w 162"/>
              <a:gd name="T31" fmla="*/ 2147483647 h 54"/>
              <a:gd name="T32" fmla="*/ 2147483647 w 162"/>
              <a:gd name="T33" fmla="*/ 0 h 54"/>
              <a:gd name="T34" fmla="*/ 2147483647 w 162"/>
              <a:gd name="T35" fmla="*/ 2147483647 h 54"/>
              <a:gd name="T36" fmla="*/ 2147483647 w 162"/>
              <a:gd name="T37" fmla="*/ 2147483647 h 54"/>
              <a:gd name="T38" fmla="*/ 2147483647 w 162"/>
              <a:gd name="T39" fmla="*/ 2147483647 h 54"/>
              <a:gd name="T40" fmla="*/ 2147483647 w 162"/>
              <a:gd name="T41" fmla="*/ 2147483647 h 54"/>
              <a:gd name="T42" fmla="*/ 2147483647 w 162"/>
              <a:gd name="T43" fmla="*/ 2147483647 h 54"/>
              <a:gd name="T44" fmla="*/ 2147483647 w 162"/>
              <a:gd name="T45" fmla="*/ 2147483647 h 54"/>
              <a:gd name="T46" fmla="*/ 2147483647 w 162"/>
              <a:gd name="T47" fmla="*/ 2147483647 h 54"/>
              <a:gd name="T48" fmla="*/ 2147483647 w 162"/>
              <a:gd name="T49" fmla="*/ 2147483647 h 54"/>
              <a:gd name="T50" fmla="*/ 2147483647 w 162"/>
              <a:gd name="T51" fmla="*/ 2147483647 h 54"/>
              <a:gd name="T52" fmla="*/ 2147483647 w 162"/>
              <a:gd name="T53" fmla="*/ 2147483647 h 54"/>
              <a:gd name="T54" fmla="*/ 2147483647 w 162"/>
              <a:gd name="T55" fmla="*/ 2147483647 h 54"/>
              <a:gd name="T56" fmla="*/ 2147483647 w 162"/>
              <a:gd name="T57" fmla="*/ 2147483647 h 54"/>
              <a:gd name="T58" fmla="*/ 2147483647 w 162"/>
              <a:gd name="T59" fmla="*/ 2147483647 h 54"/>
              <a:gd name="T60" fmla="*/ 2147483647 w 162"/>
              <a:gd name="T61" fmla="*/ 2147483647 h 54"/>
              <a:gd name="T62" fmla="*/ 2147483647 w 162"/>
              <a:gd name="T63" fmla="*/ 2147483647 h 54"/>
              <a:gd name="T64" fmla="*/ 2147483647 w 162"/>
              <a:gd name="T65" fmla="*/ 2147483647 h 54"/>
              <a:gd name="T66" fmla="*/ 2147483647 w 162"/>
              <a:gd name="T67" fmla="*/ 2147483647 h 54"/>
              <a:gd name="T68" fmla="*/ 0 w 162"/>
              <a:gd name="T69" fmla="*/ 2147483647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4"/>
              <a:gd name="T107" fmla="*/ 162 w 162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4">
                <a:moveTo>
                  <a:pt x="0" y="16"/>
                </a:moveTo>
                <a:lnTo>
                  <a:pt x="0" y="16"/>
                </a:lnTo>
                <a:lnTo>
                  <a:pt x="1" y="16"/>
                </a:lnTo>
                <a:lnTo>
                  <a:pt x="3" y="16"/>
                </a:lnTo>
                <a:lnTo>
                  <a:pt x="5" y="15"/>
                </a:lnTo>
                <a:lnTo>
                  <a:pt x="7" y="15"/>
                </a:lnTo>
                <a:lnTo>
                  <a:pt x="11" y="14"/>
                </a:lnTo>
                <a:lnTo>
                  <a:pt x="14" y="14"/>
                </a:lnTo>
                <a:lnTo>
                  <a:pt x="18" y="13"/>
                </a:lnTo>
                <a:lnTo>
                  <a:pt x="21" y="12"/>
                </a:lnTo>
                <a:lnTo>
                  <a:pt x="25" y="10"/>
                </a:lnTo>
                <a:lnTo>
                  <a:pt x="28" y="9"/>
                </a:lnTo>
                <a:lnTo>
                  <a:pt x="32" y="8"/>
                </a:lnTo>
                <a:lnTo>
                  <a:pt x="35" y="6"/>
                </a:lnTo>
                <a:lnTo>
                  <a:pt x="38" y="4"/>
                </a:lnTo>
                <a:lnTo>
                  <a:pt x="41" y="2"/>
                </a:lnTo>
                <a:lnTo>
                  <a:pt x="43" y="0"/>
                </a:lnTo>
                <a:lnTo>
                  <a:pt x="162" y="28"/>
                </a:lnTo>
                <a:lnTo>
                  <a:pt x="161" y="28"/>
                </a:lnTo>
                <a:lnTo>
                  <a:pt x="160" y="29"/>
                </a:lnTo>
                <a:lnTo>
                  <a:pt x="159" y="30"/>
                </a:lnTo>
                <a:lnTo>
                  <a:pt x="158" y="33"/>
                </a:lnTo>
                <a:lnTo>
                  <a:pt x="155" y="34"/>
                </a:lnTo>
                <a:lnTo>
                  <a:pt x="153" y="36"/>
                </a:lnTo>
                <a:lnTo>
                  <a:pt x="151" y="38"/>
                </a:lnTo>
                <a:lnTo>
                  <a:pt x="147" y="41"/>
                </a:lnTo>
                <a:lnTo>
                  <a:pt x="145" y="43"/>
                </a:lnTo>
                <a:lnTo>
                  <a:pt x="141" y="45"/>
                </a:lnTo>
                <a:lnTo>
                  <a:pt x="138" y="48"/>
                </a:lnTo>
                <a:lnTo>
                  <a:pt x="136" y="49"/>
                </a:lnTo>
                <a:lnTo>
                  <a:pt x="132" y="51"/>
                </a:lnTo>
                <a:lnTo>
                  <a:pt x="129" y="52"/>
                </a:lnTo>
                <a:lnTo>
                  <a:pt x="126" y="54"/>
                </a:lnTo>
                <a:lnTo>
                  <a:pt x="0" y="1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42" name="Freeform 166"/>
          <p:cNvSpPr>
            <a:spLocks/>
          </p:cNvSpPr>
          <p:nvPr/>
        </p:nvSpPr>
        <p:spPr bwMode="auto">
          <a:xfrm>
            <a:off x="2543175" y="3429000"/>
            <a:ext cx="92075" cy="41275"/>
          </a:xfrm>
          <a:custGeom>
            <a:avLst/>
            <a:gdLst>
              <a:gd name="T0" fmla="*/ 2147483647 w 58"/>
              <a:gd name="T1" fmla="*/ 2147483647 h 26"/>
              <a:gd name="T2" fmla="*/ 2147483647 w 58"/>
              <a:gd name="T3" fmla="*/ 2147483647 h 26"/>
              <a:gd name="T4" fmla="*/ 2147483647 w 58"/>
              <a:gd name="T5" fmla="*/ 0 h 26"/>
              <a:gd name="T6" fmla="*/ 0 w 58"/>
              <a:gd name="T7" fmla="*/ 2147483647 h 26"/>
              <a:gd name="T8" fmla="*/ 0 w 58"/>
              <a:gd name="T9" fmla="*/ 2147483647 h 26"/>
              <a:gd name="T10" fmla="*/ 2147483647 w 58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26"/>
              <a:gd name="T20" fmla="*/ 58 w 58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26">
                <a:moveTo>
                  <a:pt x="6" y="26"/>
                </a:moveTo>
                <a:lnTo>
                  <a:pt x="58" y="10"/>
                </a:lnTo>
                <a:lnTo>
                  <a:pt x="26" y="0"/>
                </a:lnTo>
                <a:lnTo>
                  <a:pt x="0" y="3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43" name="Freeform 167"/>
          <p:cNvSpPr>
            <a:spLocks/>
          </p:cNvSpPr>
          <p:nvPr/>
        </p:nvSpPr>
        <p:spPr bwMode="auto">
          <a:xfrm>
            <a:off x="2305050" y="3252788"/>
            <a:ext cx="49213" cy="196850"/>
          </a:xfrm>
          <a:custGeom>
            <a:avLst/>
            <a:gdLst>
              <a:gd name="T0" fmla="*/ 2147483647 w 31"/>
              <a:gd name="T1" fmla="*/ 2147483647 h 124"/>
              <a:gd name="T2" fmla="*/ 2147483647 w 31"/>
              <a:gd name="T3" fmla="*/ 2147483647 h 124"/>
              <a:gd name="T4" fmla="*/ 2147483647 w 31"/>
              <a:gd name="T5" fmla="*/ 2147483647 h 124"/>
              <a:gd name="T6" fmla="*/ 2147483647 w 31"/>
              <a:gd name="T7" fmla="*/ 2147483647 h 124"/>
              <a:gd name="T8" fmla="*/ 2147483647 w 31"/>
              <a:gd name="T9" fmla="*/ 2147483647 h 124"/>
              <a:gd name="T10" fmla="*/ 2147483647 w 31"/>
              <a:gd name="T11" fmla="*/ 2147483647 h 124"/>
              <a:gd name="T12" fmla="*/ 2147483647 w 31"/>
              <a:gd name="T13" fmla="*/ 2147483647 h 124"/>
              <a:gd name="T14" fmla="*/ 2147483647 w 31"/>
              <a:gd name="T15" fmla="*/ 0 h 124"/>
              <a:gd name="T16" fmla="*/ 2147483647 w 31"/>
              <a:gd name="T17" fmla="*/ 0 h 124"/>
              <a:gd name="T18" fmla="*/ 2147483647 w 31"/>
              <a:gd name="T19" fmla="*/ 0 h 124"/>
              <a:gd name="T20" fmla="*/ 2147483647 w 31"/>
              <a:gd name="T21" fmla="*/ 0 h 124"/>
              <a:gd name="T22" fmla="*/ 2147483647 w 31"/>
              <a:gd name="T23" fmla="*/ 0 h 124"/>
              <a:gd name="T24" fmla="*/ 2147483647 w 31"/>
              <a:gd name="T25" fmla="*/ 2147483647 h 124"/>
              <a:gd name="T26" fmla="*/ 2147483647 w 31"/>
              <a:gd name="T27" fmla="*/ 2147483647 h 124"/>
              <a:gd name="T28" fmla="*/ 2147483647 w 31"/>
              <a:gd name="T29" fmla="*/ 2147483647 h 124"/>
              <a:gd name="T30" fmla="*/ 2147483647 w 31"/>
              <a:gd name="T31" fmla="*/ 2147483647 h 124"/>
              <a:gd name="T32" fmla="*/ 0 w 31"/>
              <a:gd name="T33" fmla="*/ 2147483647 h 124"/>
              <a:gd name="T34" fmla="*/ 0 w 31"/>
              <a:gd name="T35" fmla="*/ 2147483647 h 124"/>
              <a:gd name="T36" fmla="*/ 2147483647 w 31"/>
              <a:gd name="T37" fmla="*/ 2147483647 h 124"/>
              <a:gd name="T38" fmla="*/ 2147483647 w 31"/>
              <a:gd name="T39" fmla="*/ 2147483647 h 124"/>
              <a:gd name="T40" fmla="*/ 2147483647 w 31"/>
              <a:gd name="T41" fmla="*/ 2147483647 h 124"/>
              <a:gd name="T42" fmla="*/ 2147483647 w 31"/>
              <a:gd name="T43" fmla="*/ 2147483647 h 124"/>
              <a:gd name="T44" fmla="*/ 2147483647 w 31"/>
              <a:gd name="T45" fmla="*/ 2147483647 h 124"/>
              <a:gd name="T46" fmla="*/ 2147483647 w 31"/>
              <a:gd name="T47" fmla="*/ 2147483647 h 124"/>
              <a:gd name="T48" fmla="*/ 2147483647 w 31"/>
              <a:gd name="T49" fmla="*/ 2147483647 h 124"/>
              <a:gd name="T50" fmla="*/ 2147483647 w 31"/>
              <a:gd name="T51" fmla="*/ 2147483647 h 124"/>
              <a:gd name="T52" fmla="*/ 2147483647 w 31"/>
              <a:gd name="T53" fmla="*/ 2147483647 h 124"/>
              <a:gd name="T54" fmla="*/ 2147483647 w 31"/>
              <a:gd name="T55" fmla="*/ 2147483647 h 124"/>
              <a:gd name="T56" fmla="*/ 2147483647 w 31"/>
              <a:gd name="T57" fmla="*/ 2147483647 h 124"/>
              <a:gd name="T58" fmla="*/ 2147483647 w 31"/>
              <a:gd name="T59" fmla="*/ 2147483647 h 124"/>
              <a:gd name="T60" fmla="*/ 2147483647 w 31"/>
              <a:gd name="T61" fmla="*/ 2147483647 h 124"/>
              <a:gd name="T62" fmla="*/ 2147483647 w 31"/>
              <a:gd name="T63" fmla="*/ 2147483647 h 124"/>
              <a:gd name="T64" fmla="*/ 2147483647 w 31"/>
              <a:gd name="T65" fmla="*/ 2147483647 h 124"/>
              <a:gd name="T66" fmla="*/ 2147483647 w 31"/>
              <a:gd name="T67" fmla="*/ 2147483647 h 124"/>
              <a:gd name="T68" fmla="*/ 2147483647 w 31"/>
              <a:gd name="T69" fmla="*/ 2147483647 h 1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"/>
              <a:gd name="T106" fmla="*/ 0 h 124"/>
              <a:gd name="T107" fmla="*/ 31 w 31"/>
              <a:gd name="T108" fmla="*/ 124 h 1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" h="124">
                <a:moveTo>
                  <a:pt x="31" y="3"/>
                </a:moveTo>
                <a:lnTo>
                  <a:pt x="31" y="2"/>
                </a:lnTo>
                <a:lnTo>
                  <a:pt x="30" y="2"/>
                </a:lnTo>
                <a:lnTo>
                  <a:pt x="29" y="2"/>
                </a:lnTo>
                <a:lnTo>
                  <a:pt x="27" y="1"/>
                </a:lnTo>
                <a:lnTo>
                  <a:pt x="26" y="1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2" y="1"/>
                </a:lnTo>
                <a:lnTo>
                  <a:pt x="9" y="1"/>
                </a:lnTo>
                <a:lnTo>
                  <a:pt x="6" y="2"/>
                </a:lnTo>
                <a:lnTo>
                  <a:pt x="3" y="3"/>
                </a:lnTo>
                <a:lnTo>
                  <a:pt x="0" y="6"/>
                </a:lnTo>
                <a:lnTo>
                  <a:pt x="0" y="124"/>
                </a:lnTo>
                <a:lnTo>
                  <a:pt x="1" y="124"/>
                </a:lnTo>
                <a:lnTo>
                  <a:pt x="2" y="124"/>
                </a:lnTo>
                <a:lnTo>
                  <a:pt x="3" y="124"/>
                </a:lnTo>
                <a:lnTo>
                  <a:pt x="5" y="123"/>
                </a:lnTo>
                <a:lnTo>
                  <a:pt x="7" y="123"/>
                </a:lnTo>
                <a:lnTo>
                  <a:pt x="8" y="123"/>
                </a:lnTo>
                <a:lnTo>
                  <a:pt x="10" y="121"/>
                </a:lnTo>
                <a:lnTo>
                  <a:pt x="13" y="121"/>
                </a:lnTo>
                <a:lnTo>
                  <a:pt x="15" y="120"/>
                </a:lnTo>
                <a:lnTo>
                  <a:pt x="17" y="119"/>
                </a:lnTo>
                <a:lnTo>
                  <a:pt x="21" y="118"/>
                </a:lnTo>
                <a:lnTo>
                  <a:pt x="23" y="117"/>
                </a:lnTo>
                <a:lnTo>
                  <a:pt x="26" y="116"/>
                </a:lnTo>
                <a:lnTo>
                  <a:pt x="29" y="113"/>
                </a:lnTo>
                <a:lnTo>
                  <a:pt x="31" y="112"/>
                </a:lnTo>
                <a:lnTo>
                  <a:pt x="31" y="3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44" name="Freeform 168"/>
          <p:cNvSpPr>
            <a:spLocks/>
          </p:cNvSpPr>
          <p:nvPr/>
        </p:nvSpPr>
        <p:spPr bwMode="auto">
          <a:xfrm>
            <a:off x="2306638" y="3254375"/>
            <a:ext cx="42862" cy="165100"/>
          </a:xfrm>
          <a:custGeom>
            <a:avLst/>
            <a:gdLst>
              <a:gd name="T0" fmla="*/ 2147483647 w 27"/>
              <a:gd name="T1" fmla="*/ 2147483647 h 104"/>
              <a:gd name="T2" fmla="*/ 2147483647 w 27"/>
              <a:gd name="T3" fmla="*/ 2147483647 h 104"/>
              <a:gd name="T4" fmla="*/ 2147483647 w 27"/>
              <a:gd name="T5" fmla="*/ 2147483647 h 104"/>
              <a:gd name="T6" fmla="*/ 2147483647 w 27"/>
              <a:gd name="T7" fmla="*/ 2147483647 h 104"/>
              <a:gd name="T8" fmla="*/ 2147483647 w 27"/>
              <a:gd name="T9" fmla="*/ 2147483647 h 104"/>
              <a:gd name="T10" fmla="*/ 2147483647 w 27"/>
              <a:gd name="T11" fmla="*/ 2147483647 h 104"/>
              <a:gd name="T12" fmla="*/ 2147483647 w 27"/>
              <a:gd name="T13" fmla="*/ 0 h 104"/>
              <a:gd name="T14" fmla="*/ 2147483647 w 27"/>
              <a:gd name="T15" fmla="*/ 0 h 104"/>
              <a:gd name="T16" fmla="*/ 2147483647 w 27"/>
              <a:gd name="T17" fmla="*/ 0 h 104"/>
              <a:gd name="T18" fmla="*/ 2147483647 w 27"/>
              <a:gd name="T19" fmla="*/ 0 h 104"/>
              <a:gd name="T20" fmla="*/ 2147483647 w 27"/>
              <a:gd name="T21" fmla="*/ 0 h 104"/>
              <a:gd name="T22" fmla="*/ 2147483647 w 27"/>
              <a:gd name="T23" fmla="*/ 0 h 104"/>
              <a:gd name="T24" fmla="*/ 2147483647 w 27"/>
              <a:gd name="T25" fmla="*/ 0 h 104"/>
              <a:gd name="T26" fmla="*/ 2147483647 w 27"/>
              <a:gd name="T27" fmla="*/ 2147483647 h 104"/>
              <a:gd name="T28" fmla="*/ 2147483647 w 27"/>
              <a:gd name="T29" fmla="*/ 2147483647 h 104"/>
              <a:gd name="T30" fmla="*/ 2147483647 w 27"/>
              <a:gd name="T31" fmla="*/ 2147483647 h 104"/>
              <a:gd name="T32" fmla="*/ 0 w 27"/>
              <a:gd name="T33" fmla="*/ 2147483647 h 104"/>
              <a:gd name="T34" fmla="*/ 0 w 27"/>
              <a:gd name="T35" fmla="*/ 2147483647 h 104"/>
              <a:gd name="T36" fmla="*/ 0 w 27"/>
              <a:gd name="T37" fmla="*/ 2147483647 h 104"/>
              <a:gd name="T38" fmla="*/ 2147483647 w 27"/>
              <a:gd name="T39" fmla="*/ 2147483647 h 104"/>
              <a:gd name="T40" fmla="*/ 2147483647 w 27"/>
              <a:gd name="T41" fmla="*/ 2147483647 h 104"/>
              <a:gd name="T42" fmla="*/ 2147483647 w 27"/>
              <a:gd name="T43" fmla="*/ 2147483647 h 104"/>
              <a:gd name="T44" fmla="*/ 2147483647 w 27"/>
              <a:gd name="T45" fmla="*/ 2147483647 h 104"/>
              <a:gd name="T46" fmla="*/ 2147483647 w 27"/>
              <a:gd name="T47" fmla="*/ 2147483647 h 104"/>
              <a:gd name="T48" fmla="*/ 2147483647 w 27"/>
              <a:gd name="T49" fmla="*/ 2147483647 h 104"/>
              <a:gd name="T50" fmla="*/ 2147483647 w 27"/>
              <a:gd name="T51" fmla="*/ 2147483647 h 104"/>
              <a:gd name="T52" fmla="*/ 2147483647 w 27"/>
              <a:gd name="T53" fmla="*/ 2147483647 h 104"/>
              <a:gd name="T54" fmla="*/ 2147483647 w 27"/>
              <a:gd name="T55" fmla="*/ 2147483647 h 104"/>
              <a:gd name="T56" fmla="*/ 2147483647 w 27"/>
              <a:gd name="T57" fmla="*/ 2147483647 h 104"/>
              <a:gd name="T58" fmla="*/ 2147483647 w 27"/>
              <a:gd name="T59" fmla="*/ 2147483647 h 104"/>
              <a:gd name="T60" fmla="*/ 2147483647 w 27"/>
              <a:gd name="T61" fmla="*/ 2147483647 h 104"/>
              <a:gd name="T62" fmla="*/ 2147483647 w 27"/>
              <a:gd name="T63" fmla="*/ 2147483647 h 104"/>
              <a:gd name="T64" fmla="*/ 2147483647 w 27"/>
              <a:gd name="T65" fmla="*/ 2147483647 h 104"/>
              <a:gd name="T66" fmla="*/ 2147483647 w 27"/>
              <a:gd name="T67" fmla="*/ 2147483647 h 104"/>
              <a:gd name="T68" fmla="*/ 2147483647 w 27"/>
              <a:gd name="T69" fmla="*/ 2147483647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8" y="1"/>
                </a:lnTo>
                <a:lnTo>
                  <a:pt x="5" y="2"/>
                </a:lnTo>
                <a:lnTo>
                  <a:pt x="2" y="4"/>
                </a:lnTo>
                <a:lnTo>
                  <a:pt x="0" y="5"/>
                </a:lnTo>
                <a:lnTo>
                  <a:pt x="0" y="104"/>
                </a:lnTo>
                <a:lnTo>
                  <a:pt x="1" y="104"/>
                </a:lnTo>
                <a:lnTo>
                  <a:pt x="2" y="104"/>
                </a:lnTo>
                <a:lnTo>
                  <a:pt x="4" y="104"/>
                </a:lnTo>
                <a:lnTo>
                  <a:pt x="6" y="104"/>
                </a:lnTo>
                <a:lnTo>
                  <a:pt x="7" y="103"/>
                </a:lnTo>
                <a:lnTo>
                  <a:pt x="9" y="103"/>
                </a:lnTo>
                <a:lnTo>
                  <a:pt x="11" y="102"/>
                </a:lnTo>
                <a:lnTo>
                  <a:pt x="13" y="102"/>
                </a:lnTo>
                <a:lnTo>
                  <a:pt x="15" y="101"/>
                </a:lnTo>
                <a:lnTo>
                  <a:pt x="18" y="99"/>
                </a:lnTo>
                <a:lnTo>
                  <a:pt x="20" y="98"/>
                </a:lnTo>
                <a:lnTo>
                  <a:pt x="22" y="97"/>
                </a:lnTo>
                <a:lnTo>
                  <a:pt x="25" y="96"/>
                </a:lnTo>
                <a:lnTo>
                  <a:pt x="27" y="94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45" name="Freeform 169"/>
          <p:cNvSpPr>
            <a:spLocks/>
          </p:cNvSpPr>
          <p:nvPr/>
        </p:nvSpPr>
        <p:spPr bwMode="auto">
          <a:xfrm>
            <a:off x="2308225" y="3255963"/>
            <a:ext cx="34925" cy="133350"/>
          </a:xfrm>
          <a:custGeom>
            <a:avLst/>
            <a:gdLst>
              <a:gd name="T0" fmla="*/ 2147483647 w 22"/>
              <a:gd name="T1" fmla="*/ 2147483647 h 84"/>
              <a:gd name="T2" fmla="*/ 2147483647 w 22"/>
              <a:gd name="T3" fmla="*/ 2147483647 h 84"/>
              <a:gd name="T4" fmla="*/ 2147483647 w 22"/>
              <a:gd name="T5" fmla="*/ 2147483647 h 84"/>
              <a:gd name="T6" fmla="*/ 2147483647 w 22"/>
              <a:gd name="T7" fmla="*/ 2147483647 h 84"/>
              <a:gd name="T8" fmla="*/ 2147483647 w 22"/>
              <a:gd name="T9" fmla="*/ 2147483647 h 84"/>
              <a:gd name="T10" fmla="*/ 2147483647 w 22"/>
              <a:gd name="T11" fmla="*/ 2147483647 h 84"/>
              <a:gd name="T12" fmla="*/ 2147483647 w 22"/>
              <a:gd name="T13" fmla="*/ 0 h 84"/>
              <a:gd name="T14" fmla="*/ 2147483647 w 22"/>
              <a:gd name="T15" fmla="*/ 0 h 84"/>
              <a:gd name="T16" fmla="*/ 2147483647 w 22"/>
              <a:gd name="T17" fmla="*/ 0 h 84"/>
              <a:gd name="T18" fmla="*/ 2147483647 w 22"/>
              <a:gd name="T19" fmla="*/ 0 h 84"/>
              <a:gd name="T20" fmla="*/ 2147483647 w 22"/>
              <a:gd name="T21" fmla="*/ 0 h 84"/>
              <a:gd name="T22" fmla="*/ 2147483647 w 22"/>
              <a:gd name="T23" fmla="*/ 0 h 84"/>
              <a:gd name="T24" fmla="*/ 2147483647 w 22"/>
              <a:gd name="T25" fmla="*/ 0 h 84"/>
              <a:gd name="T26" fmla="*/ 2147483647 w 22"/>
              <a:gd name="T27" fmla="*/ 2147483647 h 84"/>
              <a:gd name="T28" fmla="*/ 2147483647 w 22"/>
              <a:gd name="T29" fmla="*/ 2147483647 h 84"/>
              <a:gd name="T30" fmla="*/ 2147483647 w 22"/>
              <a:gd name="T31" fmla="*/ 2147483647 h 84"/>
              <a:gd name="T32" fmla="*/ 0 w 22"/>
              <a:gd name="T33" fmla="*/ 2147483647 h 84"/>
              <a:gd name="T34" fmla="*/ 0 w 22"/>
              <a:gd name="T35" fmla="*/ 2147483647 h 84"/>
              <a:gd name="T36" fmla="*/ 0 w 22"/>
              <a:gd name="T37" fmla="*/ 2147483647 h 84"/>
              <a:gd name="T38" fmla="*/ 0 w 22"/>
              <a:gd name="T39" fmla="*/ 2147483647 h 84"/>
              <a:gd name="T40" fmla="*/ 2147483647 w 22"/>
              <a:gd name="T41" fmla="*/ 2147483647 h 84"/>
              <a:gd name="T42" fmla="*/ 2147483647 w 22"/>
              <a:gd name="T43" fmla="*/ 2147483647 h 84"/>
              <a:gd name="T44" fmla="*/ 2147483647 w 22"/>
              <a:gd name="T45" fmla="*/ 2147483647 h 84"/>
              <a:gd name="T46" fmla="*/ 2147483647 w 22"/>
              <a:gd name="T47" fmla="*/ 2147483647 h 84"/>
              <a:gd name="T48" fmla="*/ 2147483647 w 22"/>
              <a:gd name="T49" fmla="*/ 2147483647 h 84"/>
              <a:gd name="T50" fmla="*/ 2147483647 w 22"/>
              <a:gd name="T51" fmla="*/ 2147483647 h 84"/>
              <a:gd name="T52" fmla="*/ 2147483647 w 22"/>
              <a:gd name="T53" fmla="*/ 2147483647 h 84"/>
              <a:gd name="T54" fmla="*/ 2147483647 w 22"/>
              <a:gd name="T55" fmla="*/ 2147483647 h 84"/>
              <a:gd name="T56" fmla="*/ 2147483647 w 22"/>
              <a:gd name="T57" fmla="*/ 2147483647 h 84"/>
              <a:gd name="T58" fmla="*/ 2147483647 w 22"/>
              <a:gd name="T59" fmla="*/ 2147483647 h 84"/>
              <a:gd name="T60" fmla="*/ 2147483647 w 22"/>
              <a:gd name="T61" fmla="*/ 2147483647 h 84"/>
              <a:gd name="T62" fmla="*/ 2147483647 w 22"/>
              <a:gd name="T63" fmla="*/ 2147483647 h 84"/>
              <a:gd name="T64" fmla="*/ 2147483647 w 22"/>
              <a:gd name="T65" fmla="*/ 2147483647 h 84"/>
              <a:gd name="T66" fmla="*/ 2147483647 w 22"/>
              <a:gd name="T67" fmla="*/ 2147483647 h 84"/>
              <a:gd name="T68" fmla="*/ 2147483647 w 22"/>
              <a:gd name="T69" fmla="*/ 2147483647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3"/>
                </a:moveTo>
                <a:lnTo>
                  <a:pt x="22" y="3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1"/>
                </a:lnTo>
                <a:lnTo>
                  <a:pt x="3" y="3"/>
                </a:lnTo>
                <a:lnTo>
                  <a:pt x="0" y="4"/>
                </a:lnTo>
                <a:lnTo>
                  <a:pt x="0" y="84"/>
                </a:lnTo>
                <a:lnTo>
                  <a:pt x="1" y="84"/>
                </a:lnTo>
                <a:lnTo>
                  <a:pt x="3" y="84"/>
                </a:lnTo>
                <a:lnTo>
                  <a:pt x="4" y="84"/>
                </a:lnTo>
                <a:lnTo>
                  <a:pt x="5" y="84"/>
                </a:lnTo>
                <a:lnTo>
                  <a:pt x="6" y="84"/>
                </a:lnTo>
                <a:lnTo>
                  <a:pt x="7" y="83"/>
                </a:lnTo>
                <a:lnTo>
                  <a:pt x="10" y="83"/>
                </a:lnTo>
                <a:lnTo>
                  <a:pt x="11" y="82"/>
                </a:lnTo>
                <a:lnTo>
                  <a:pt x="13" y="82"/>
                </a:lnTo>
                <a:lnTo>
                  <a:pt x="14" y="81"/>
                </a:lnTo>
                <a:lnTo>
                  <a:pt x="17" y="80"/>
                </a:lnTo>
                <a:lnTo>
                  <a:pt x="19" y="79"/>
                </a:lnTo>
                <a:lnTo>
                  <a:pt x="20" y="77"/>
                </a:lnTo>
                <a:lnTo>
                  <a:pt x="22" y="76"/>
                </a:lnTo>
                <a:lnTo>
                  <a:pt x="22" y="3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46" name="Freeform 170"/>
          <p:cNvSpPr>
            <a:spLocks/>
          </p:cNvSpPr>
          <p:nvPr/>
        </p:nvSpPr>
        <p:spPr bwMode="auto">
          <a:xfrm>
            <a:off x="2309813" y="3257550"/>
            <a:ext cx="28575" cy="104775"/>
          </a:xfrm>
          <a:custGeom>
            <a:avLst/>
            <a:gdLst>
              <a:gd name="T0" fmla="*/ 2147483647 w 18"/>
              <a:gd name="T1" fmla="*/ 2147483647 h 66"/>
              <a:gd name="T2" fmla="*/ 2147483647 w 18"/>
              <a:gd name="T3" fmla="*/ 2147483647 h 66"/>
              <a:gd name="T4" fmla="*/ 2147483647 w 18"/>
              <a:gd name="T5" fmla="*/ 2147483647 h 66"/>
              <a:gd name="T6" fmla="*/ 2147483647 w 18"/>
              <a:gd name="T7" fmla="*/ 0 h 66"/>
              <a:gd name="T8" fmla="*/ 2147483647 w 18"/>
              <a:gd name="T9" fmla="*/ 0 h 66"/>
              <a:gd name="T10" fmla="*/ 2147483647 w 18"/>
              <a:gd name="T11" fmla="*/ 0 h 66"/>
              <a:gd name="T12" fmla="*/ 2147483647 w 18"/>
              <a:gd name="T13" fmla="*/ 0 h 66"/>
              <a:gd name="T14" fmla="*/ 2147483647 w 18"/>
              <a:gd name="T15" fmla="*/ 2147483647 h 66"/>
              <a:gd name="T16" fmla="*/ 0 w 18"/>
              <a:gd name="T17" fmla="*/ 2147483647 h 66"/>
              <a:gd name="T18" fmla="*/ 0 w 18"/>
              <a:gd name="T19" fmla="*/ 2147483647 h 66"/>
              <a:gd name="T20" fmla="*/ 0 w 18"/>
              <a:gd name="T21" fmla="*/ 2147483647 h 66"/>
              <a:gd name="T22" fmla="*/ 2147483647 w 18"/>
              <a:gd name="T23" fmla="*/ 2147483647 h 66"/>
              <a:gd name="T24" fmla="*/ 2147483647 w 18"/>
              <a:gd name="T25" fmla="*/ 2147483647 h 66"/>
              <a:gd name="T26" fmla="*/ 2147483647 w 18"/>
              <a:gd name="T27" fmla="*/ 2147483647 h 66"/>
              <a:gd name="T28" fmla="*/ 2147483647 w 18"/>
              <a:gd name="T29" fmla="*/ 2147483647 h 66"/>
              <a:gd name="T30" fmla="*/ 2147483647 w 18"/>
              <a:gd name="T31" fmla="*/ 2147483647 h 66"/>
              <a:gd name="T32" fmla="*/ 2147483647 w 18"/>
              <a:gd name="T33" fmla="*/ 2147483647 h 66"/>
              <a:gd name="T34" fmla="*/ 2147483647 w 18"/>
              <a:gd name="T35" fmla="*/ 2147483647 h 66"/>
              <a:gd name="T36" fmla="*/ 2147483647 w 18"/>
              <a:gd name="T37" fmla="*/ 2147483647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"/>
              <a:gd name="T58" fmla="*/ 0 h 66"/>
              <a:gd name="T59" fmla="*/ 18 w 18"/>
              <a:gd name="T60" fmla="*/ 66 h 6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" h="66">
                <a:moveTo>
                  <a:pt x="18" y="2"/>
                </a:moveTo>
                <a:lnTo>
                  <a:pt x="18" y="2"/>
                </a:lnTo>
                <a:lnTo>
                  <a:pt x="17" y="2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6" y="0"/>
                </a:lnTo>
                <a:lnTo>
                  <a:pt x="3" y="2"/>
                </a:lnTo>
                <a:lnTo>
                  <a:pt x="0" y="3"/>
                </a:lnTo>
                <a:lnTo>
                  <a:pt x="0" y="66"/>
                </a:lnTo>
                <a:lnTo>
                  <a:pt x="2" y="66"/>
                </a:lnTo>
                <a:lnTo>
                  <a:pt x="4" y="65"/>
                </a:lnTo>
                <a:lnTo>
                  <a:pt x="6" y="65"/>
                </a:lnTo>
                <a:lnTo>
                  <a:pt x="9" y="64"/>
                </a:lnTo>
                <a:lnTo>
                  <a:pt x="12" y="62"/>
                </a:lnTo>
                <a:lnTo>
                  <a:pt x="14" y="61"/>
                </a:lnTo>
                <a:lnTo>
                  <a:pt x="18" y="59"/>
                </a:lnTo>
                <a:lnTo>
                  <a:pt x="18" y="2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47" name="Freeform 171"/>
          <p:cNvSpPr>
            <a:spLocks/>
          </p:cNvSpPr>
          <p:nvPr/>
        </p:nvSpPr>
        <p:spPr bwMode="auto">
          <a:xfrm>
            <a:off x="2309813" y="3260725"/>
            <a:ext cx="22225" cy="71438"/>
          </a:xfrm>
          <a:custGeom>
            <a:avLst/>
            <a:gdLst>
              <a:gd name="T0" fmla="*/ 2147483647 w 14"/>
              <a:gd name="T1" fmla="*/ 2147483647 h 45"/>
              <a:gd name="T2" fmla="*/ 2147483647 w 14"/>
              <a:gd name="T3" fmla="*/ 0 h 45"/>
              <a:gd name="T4" fmla="*/ 2147483647 w 14"/>
              <a:gd name="T5" fmla="*/ 0 h 45"/>
              <a:gd name="T6" fmla="*/ 2147483647 w 14"/>
              <a:gd name="T7" fmla="*/ 0 h 45"/>
              <a:gd name="T8" fmla="*/ 2147483647 w 14"/>
              <a:gd name="T9" fmla="*/ 0 h 45"/>
              <a:gd name="T10" fmla="*/ 2147483647 w 14"/>
              <a:gd name="T11" fmla="*/ 0 h 45"/>
              <a:gd name="T12" fmla="*/ 2147483647 w 14"/>
              <a:gd name="T13" fmla="*/ 0 h 45"/>
              <a:gd name="T14" fmla="*/ 2147483647 w 14"/>
              <a:gd name="T15" fmla="*/ 0 h 45"/>
              <a:gd name="T16" fmla="*/ 0 w 14"/>
              <a:gd name="T17" fmla="*/ 2147483647 h 45"/>
              <a:gd name="T18" fmla="*/ 0 w 14"/>
              <a:gd name="T19" fmla="*/ 2147483647 h 45"/>
              <a:gd name="T20" fmla="*/ 2147483647 w 14"/>
              <a:gd name="T21" fmla="*/ 2147483647 h 45"/>
              <a:gd name="T22" fmla="*/ 2147483647 w 14"/>
              <a:gd name="T23" fmla="*/ 2147483647 h 45"/>
              <a:gd name="T24" fmla="*/ 2147483647 w 14"/>
              <a:gd name="T25" fmla="*/ 2147483647 h 45"/>
              <a:gd name="T26" fmla="*/ 2147483647 w 14"/>
              <a:gd name="T27" fmla="*/ 2147483647 h 45"/>
              <a:gd name="T28" fmla="*/ 2147483647 w 14"/>
              <a:gd name="T29" fmla="*/ 2147483647 h 45"/>
              <a:gd name="T30" fmla="*/ 2147483647 w 14"/>
              <a:gd name="T31" fmla="*/ 2147483647 h 45"/>
              <a:gd name="T32" fmla="*/ 2147483647 w 14"/>
              <a:gd name="T33" fmla="*/ 2147483647 h 45"/>
              <a:gd name="T34" fmla="*/ 2147483647 w 14"/>
              <a:gd name="T35" fmla="*/ 2147483647 h 45"/>
              <a:gd name="T36" fmla="*/ 2147483647 w 14"/>
              <a:gd name="T37" fmla="*/ 214748364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5"/>
              <a:gd name="T59" fmla="*/ 14 w 14"/>
              <a:gd name="T60" fmla="*/ 45 h 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5">
                <a:moveTo>
                  <a:pt x="14" y="1"/>
                </a:move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45"/>
                </a:lnTo>
                <a:lnTo>
                  <a:pt x="2" y="45"/>
                </a:lnTo>
                <a:lnTo>
                  <a:pt x="4" y="45"/>
                </a:lnTo>
                <a:lnTo>
                  <a:pt x="5" y="44"/>
                </a:lnTo>
                <a:lnTo>
                  <a:pt x="7" y="44"/>
                </a:lnTo>
                <a:lnTo>
                  <a:pt x="10" y="43"/>
                </a:lnTo>
                <a:lnTo>
                  <a:pt x="12" y="42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48" name="Freeform 172"/>
          <p:cNvSpPr>
            <a:spLocks/>
          </p:cNvSpPr>
          <p:nvPr/>
        </p:nvSpPr>
        <p:spPr bwMode="auto">
          <a:xfrm>
            <a:off x="2312988" y="3260725"/>
            <a:ext cx="14287" cy="42863"/>
          </a:xfrm>
          <a:custGeom>
            <a:avLst/>
            <a:gdLst>
              <a:gd name="T0" fmla="*/ 2147483647 w 9"/>
              <a:gd name="T1" fmla="*/ 2147483647 h 27"/>
              <a:gd name="T2" fmla="*/ 2147483647 w 9"/>
              <a:gd name="T3" fmla="*/ 2147483647 h 27"/>
              <a:gd name="T4" fmla="*/ 2147483647 w 9"/>
              <a:gd name="T5" fmla="*/ 2147483647 h 27"/>
              <a:gd name="T6" fmla="*/ 2147483647 w 9"/>
              <a:gd name="T7" fmla="*/ 2147483647 h 27"/>
              <a:gd name="T8" fmla="*/ 2147483647 w 9"/>
              <a:gd name="T9" fmla="*/ 0 h 27"/>
              <a:gd name="T10" fmla="*/ 2147483647 w 9"/>
              <a:gd name="T11" fmla="*/ 0 h 27"/>
              <a:gd name="T12" fmla="*/ 2147483647 w 9"/>
              <a:gd name="T13" fmla="*/ 2147483647 h 27"/>
              <a:gd name="T14" fmla="*/ 2147483647 w 9"/>
              <a:gd name="T15" fmla="*/ 2147483647 h 27"/>
              <a:gd name="T16" fmla="*/ 0 w 9"/>
              <a:gd name="T17" fmla="*/ 2147483647 h 27"/>
              <a:gd name="T18" fmla="*/ 0 w 9"/>
              <a:gd name="T19" fmla="*/ 2147483647 h 27"/>
              <a:gd name="T20" fmla="*/ 0 w 9"/>
              <a:gd name="T21" fmla="*/ 2147483647 h 27"/>
              <a:gd name="T22" fmla="*/ 2147483647 w 9"/>
              <a:gd name="T23" fmla="*/ 2147483647 h 27"/>
              <a:gd name="T24" fmla="*/ 2147483647 w 9"/>
              <a:gd name="T25" fmla="*/ 2147483647 h 27"/>
              <a:gd name="T26" fmla="*/ 2147483647 w 9"/>
              <a:gd name="T27" fmla="*/ 2147483647 h 27"/>
              <a:gd name="T28" fmla="*/ 2147483647 w 9"/>
              <a:gd name="T29" fmla="*/ 2147483647 h 27"/>
              <a:gd name="T30" fmla="*/ 2147483647 w 9"/>
              <a:gd name="T31" fmla="*/ 2147483647 h 27"/>
              <a:gd name="T32" fmla="*/ 2147483647 w 9"/>
              <a:gd name="T33" fmla="*/ 2147483647 h 27"/>
              <a:gd name="T34" fmla="*/ 2147483647 w 9"/>
              <a:gd name="T35" fmla="*/ 2147483647 h 27"/>
              <a:gd name="T36" fmla="*/ 2147483647 w 9"/>
              <a:gd name="T37" fmla="*/ 2147483647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5" y="0"/>
                </a:lnTo>
                <a:lnTo>
                  <a:pt x="4" y="0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4" y="27"/>
                </a:lnTo>
                <a:lnTo>
                  <a:pt x="5" y="25"/>
                </a:lnTo>
                <a:lnTo>
                  <a:pt x="8" y="24"/>
                </a:lnTo>
                <a:lnTo>
                  <a:pt x="9" y="23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49" name="Freeform 173"/>
          <p:cNvSpPr>
            <a:spLocks/>
          </p:cNvSpPr>
          <p:nvPr/>
        </p:nvSpPr>
        <p:spPr bwMode="auto">
          <a:xfrm>
            <a:off x="2487613" y="3382963"/>
            <a:ext cx="22225" cy="22225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2147483647 w 14"/>
              <a:gd name="T19" fmla="*/ 2147483647 h 14"/>
              <a:gd name="T20" fmla="*/ 2147483647 w 14"/>
              <a:gd name="T21" fmla="*/ 2147483647 h 14"/>
              <a:gd name="T22" fmla="*/ 2147483647 w 14"/>
              <a:gd name="T23" fmla="*/ 2147483647 h 14"/>
              <a:gd name="T24" fmla="*/ 2147483647 w 14"/>
              <a:gd name="T25" fmla="*/ 2147483647 h 14"/>
              <a:gd name="T26" fmla="*/ 2147483647 w 14"/>
              <a:gd name="T27" fmla="*/ 2147483647 h 14"/>
              <a:gd name="T28" fmla="*/ 2147483647 w 14"/>
              <a:gd name="T29" fmla="*/ 0 h 14"/>
              <a:gd name="T30" fmla="*/ 2147483647 w 14"/>
              <a:gd name="T31" fmla="*/ 0 h 14"/>
              <a:gd name="T32" fmla="*/ 2147483647 w 14"/>
              <a:gd name="T33" fmla="*/ 0 h 14"/>
              <a:gd name="T34" fmla="*/ 2147483647 w 14"/>
              <a:gd name="T35" fmla="*/ 0 h 14"/>
              <a:gd name="T36" fmla="*/ 2147483647 w 14"/>
              <a:gd name="T37" fmla="*/ 0 h 14"/>
              <a:gd name="T38" fmla="*/ 2147483647 w 14"/>
              <a:gd name="T39" fmla="*/ 2147483647 h 14"/>
              <a:gd name="T40" fmla="*/ 2147483647 w 14"/>
              <a:gd name="T41" fmla="*/ 2147483647 h 14"/>
              <a:gd name="T42" fmla="*/ 2147483647 w 14"/>
              <a:gd name="T43" fmla="*/ 2147483647 h 14"/>
              <a:gd name="T44" fmla="*/ 2147483647 w 14"/>
              <a:gd name="T45" fmla="*/ 2147483647 h 14"/>
              <a:gd name="T46" fmla="*/ 0 w 14"/>
              <a:gd name="T47" fmla="*/ 2147483647 h 14"/>
              <a:gd name="T48" fmla="*/ 0 w 14"/>
              <a:gd name="T49" fmla="*/ 2147483647 h 14"/>
              <a:gd name="T50" fmla="*/ 0 w 14"/>
              <a:gd name="T51" fmla="*/ 2147483647 h 14"/>
              <a:gd name="T52" fmla="*/ 2147483647 w 14"/>
              <a:gd name="T53" fmla="*/ 2147483647 h 14"/>
              <a:gd name="T54" fmla="*/ 2147483647 w 14"/>
              <a:gd name="T55" fmla="*/ 2147483647 h 14"/>
              <a:gd name="T56" fmla="*/ 2147483647 w 14"/>
              <a:gd name="T57" fmla="*/ 2147483647 h 14"/>
              <a:gd name="T58" fmla="*/ 2147483647 w 14"/>
              <a:gd name="T59" fmla="*/ 2147483647 h 14"/>
              <a:gd name="T60" fmla="*/ 2147483647 w 14"/>
              <a:gd name="T61" fmla="*/ 2147483647 h 14"/>
              <a:gd name="T62" fmla="*/ 2147483647 w 14"/>
              <a:gd name="T63" fmla="*/ 2147483647 h 14"/>
              <a:gd name="T64" fmla="*/ 2147483647 w 14"/>
              <a:gd name="T65" fmla="*/ 2147483647 h 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4"/>
              <a:gd name="T101" fmla="*/ 14 w 14"/>
              <a:gd name="T102" fmla="*/ 14 h 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4">
                <a:moveTo>
                  <a:pt x="7" y="14"/>
                </a:moveTo>
                <a:lnTo>
                  <a:pt x="9" y="14"/>
                </a:lnTo>
                <a:lnTo>
                  <a:pt x="10" y="13"/>
                </a:lnTo>
                <a:lnTo>
                  <a:pt x="11" y="13"/>
                </a:lnTo>
                <a:lnTo>
                  <a:pt x="12" y="11"/>
                </a:lnTo>
                <a:lnTo>
                  <a:pt x="13" y="10"/>
                </a:lnTo>
                <a:lnTo>
                  <a:pt x="13" y="9"/>
                </a:lnTo>
                <a:lnTo>
                  <a:pt x="14" y="8"/>
                </a:lnTo>
                <a:lnTo>
                  <a:pt x="14" y="7"/>
                </a:lnTo>
                <a:lnTo>
                  <a:pt x="14" y="6"/>
                </a:lnTo>
                <a:lnTo>
                  <a:pt x="13" y="4"/>
                </a:lnTo>
                <a:lnTo>
                  <a:pt x="13" y="3"/>
                </a:lnTo>
                <a:lnTo>
                  <a:pt x="12" y="2"/>
                </a:lnTo>
                <a:lnTo>
                  <a:pt x="11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1"/>
                </a:lnTo>
                <a:lnTo>
                  <a:pt x="3" y="2"/>
                </a:lnTo>
                <a:lnTo>
                  <a:pt x="2" y="3"/>
                </a:lnTo>
                <a:lnTo>
                  <a:pt x="2" y="4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2" y="9"/>
                </a:lnTo>
                <a:lnTo>
                  <a:pt x="2" y="10"/>
                </a:lnTo>
                <a:lnTo>
                  <a:pt x="3" y="11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50" name="Freeform 174"/>
          <p:cNvSpPr>
            <a:spLocks/>
          </p:cNvSpPr>
          <p:nvPr/>
        </p:nvSpPr>
        <p:spPr bwMode="auto">
          <a:xfrm>
            <a:off x="2424113" y="3382963"/>
            <a:ext cx="11112" cy="11112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2147483647 w 7"/>
              <a:gd name="T11" fmla="*/ 2147483647 h 7"/>
              <a:gd name="T12" fmla="*/ 2147483647 w 7"/>
              <a:gd name="T13" fmla="*/ 2147483647 h 7"/>
              <a:gd name="T14" fmla="*/ 2147483647 w 7"/>
              <a:gd name="T15" fmla="*/ 0 h 7"/>
              <a:gd name="T16" fmla="*/ 2147483647 w 7"/>
              <a:gd name="T17" fmla="*/ 0 h 7"/>
              <a:gd name="T18" fmla="*/ 2147483647 w 7"/>
              <a:gd name="T19" fmla="*/ 0 h 7"/>
              <a:gd name="T20" fmla="*/ 2147483647 w 7"/>
              <a:gd name="T21" fmla="*/ 2147483647 h 7"/>
              <a:gd name="T22" fmla="*/ 0 w 7"/>
              <a:gd name="T23" fmla="*/ 2147483647 h 7"/>
              <a:gd name="T24" fmla="*/ 0 w 7"/>
              <a:gd name="T25" fmla="*/ 2147483647 h 7"/>
              <a:gd name="T26" fmla="*/ 0 w 7"/>
              <a:gd name="T27" fmla="*/ 2147483647 h 7"/>
              <a:gd name="T28" fmla="*/ 2147483647 w 7"/>
              <a:gd name="T29" fmla="*/ 2147483647 h 7"/>
              <a:gd name="T30" fmla="*/ 2147483647 w 7"/>
              <a:gd name="T31" fmla="*/ 2147483647 h 7"/>
              <a:gd name="T32" fmla="*/ 2147483647 w 7"/>
              <a:gd name="T33" fmla="*/ 2147483647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4" y="7"/>
                </a:lnTo>
                <a:lnTo>
                  <a:pt x="5" y="6"/>
                </a:lnTo>
                <a:lnTo>
                  <a:pt x="5" y="4"/>
                </a:lnTo>
                <a:lnTo>
                  <a:pt x="7" y="3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51" name="Freeform 175"/>
          <p:cNvSpPr>
            <a:spLocks/>
          </p:cNvSpPr>
          <p:nvPr/>
        </p:nvSpPr>
        <p:spPr bwMode="auto">
          <a:xfrm>
            <a:off x="2441575" y="3382963"/>
            <a:ext cx="9525" cy="11112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2147483647 w 6"/>
              <a:gd name="T11" fmla="*/ 2147483647 h 7"/>
              <a:gd name="T12" fmla="*/ 2147483647 w 6"/>
              <a:gd name="T13" fmla="*/ 2147483647 h 7"/>
              <a:gd name="T14" fmla="*/ 2147483647 w 6"/>
              <a:gd name="T15" fmla="*/ 2147483647 h 7"/>
              <a:gd name="T16" fmla="*/ 2147483647 w 6"/>
              <a:gd name="T17" fmla="*/ 0 h 7"/>
              <a:gd name="T18" fmla="*/ 2147483647 w 6"/>
              <a:gd name="T19" fmla="*/ 2147483647 h 7"/>
              <a:gd name="T20" fmla="*/ 2147483647 w 6"/>
              <a:gd name="T21" fmla="*/ 2147483647 h 7"/>
              <a:gd name="T22" fmla="*/ 0 w 6"/>
              <a:gd name="T23" fmla="*/ 2147483647 h 7"/>
              <a:gd name="T24" fmla="*/ 0 w 6"/>
              <a:gd name="T25" fmla="*/ 2147483647 h 7"/>
              <a:gd name="T26" fmla="*/ 0 w 6"/>
              <a:gd name="T27" fmla="*/ 2147483647 h 7"/>
              <a:gd name="T28" fmla="*/ 2147483647 w 6"/>
              <a:gd name="T29" fmla="*/ 2147483647 h 7"/>
              <a:gd name="T30" fmla="*/ 2147483647 w 6"/>
              <a:gd name="T31" fmla="*/ 2147483647 h 7"/>
              <a:gd name="T32" fmla="*/ 2147483647 w 6"/>
              <a:gd name="T33" fmla="*/ 2147483647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"/>
              <a:gd name="T52" fmla="*/ 0 h 7"/>
              <a:gd name="T53" fmla="*/ 6 w 6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" h="7">
                <a:moveTo>
                  <a:pt x="4" y="7"/>
                </a:moveTo>
                <a:lnTo>
                  <a:pt x="5" y="7"/>
                </a:lnTo>
                <a:lnTo>
                  <a:pt x="6" y="7"/>
                </a:lnTo>
                <a:lnTo>
                  <a:pt x="6" y="6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5" y="1"/>
                </a:lnTo>
                <a:lnTo>
                  <a:pt x="4" y="0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52" name="Freeform 176"/>
          <p:cNvSpPr>
            <a:spLocks/>
          </p:cNvSpPr>
          <p:nvPr/>
        </p:nvSpPr>
        <p:spPr bwMode="auto">
          <a:xfrm>
            <a:off x="2370138" y="3235325"/>
            <a:ext cx="28575" cy="147638"/>
          </a:xfrm>
          <a:custGeom>
            <a:avLst/>
            <a:gdLst>
              <a:gd name="T0" fmla="*/ 2147483647 w 18"/>
              <a:gd name="T1" fmla="*/ 2147483647 h 93"/>
              <a:gd name="T2" fmla="*/ 2147483647 w 18"/>
              <a:gd name="T3" fmla="*/ 2147483647 h 93"/>
              <a:gd name="T4" fmla="*/ 2147483647 w 18"/>
              <a:gd name="T5" fmla="*/ 2147483647 h 93"/>
              <a:gd name="T6" fmla="*/ 2147483647 w 18"/>
              <a:gd name="T7" fmla="*/ 2147483647 h 93"/>
              <a:gd name="T8" fmla="*/ 2147483647 w 18"/>
              <a:gd name="T9" fmla="*/ 2147483647 h 93"/>
              <a:gd name="T10" fmla="*/ 0 w 18"/>
              <a:gd name="T11" fmla="*/ 2147483647 h 93"/>
              <a:gd name="T12" fmla="*/ 0 w 18"/>
              <a:gd name="T13" fmla="*/ 2147483647 h 93"/>
              <a:gd name="T14" fmla="*/ 2147483647 w 18"/>
              <a:gd name="T15" fmla="*/ 2147483647 h 93"/>
              <a:gd name="T16" fmla="*/ 2147483647 w 18"/>
              <a:gd name="T17" fmla="*/ 2147483647 h 93"/>
              <a:gd name="T18" fmla="*/ 2147483647 w 18"/>
              <a:gd name="T19" fmla="*/ 2147483647 h 93"/>
              <a:gd name="T20" fmla="*/ 2147483647 w 18"/>
              <a:gd name="T21" fmla="*/ 2147483647 h 93"/>
              <a:gd name="T22" fmla="*/ 2147483647 w 18"/>
              <a:gd name="T23" fmla="*/ 2147483647 h 93"/>
              <a:gd name="T24" fmla="*/ 2147483647 w 18"/>
              <a:gd name="T25" fmla="*/ 2147483647 h 93"/>
              <a:gd name="T26" fmla="*/ 2147483647 w 18"/>
              <a:gd name="T27" fmla="*/ 2147483647 h 93"/>
              <a:gd name="T28" fmla="*/ 2147483647 w 18"/>
              <a:gd name="T29" fmla="*/ 2147483647 h 93"/>
              <a:gd name="T30" fmla="*/ 2147483647 w 18"/>
              <a:gd name="T31" fmla="*/ 2147483647 h 93"/>
              <a:gd name="T32" fmla="*/ 2147483647 w 18"/>
              <a:gd name="T33" fmla="*/ 2147483647 h 93"/>
              <a:gd name="T34" fmla="*/ 2147483647 w 18"/>
              <a:gd name="T35" fmla="*/ 2147483647 h 93"/>
              <a:gd name="T36" fmla="*/ 2147483647 w 18"/>
              <a:gd name="T37" fmla="*/ 2147483647 h 93"/>
              <a:gd name="T38" fmla="*/ 2147483647 w 18"/>
              <a:gd name="T39" fmla="*/ 0 h 93"/>
              <a:gd name="T40" fmla="*/ 2147483647 w 18"/>
              <a:gd name="T41" fmla="*/ 0 h 93"/>
              <a:gd name="T42" fmla="*/ 2147483647 w 18"/>
              <a:gd name="T43" fmla="*/ 0 h 93"/>
              <a:gd name="T44" fmla="*/ 2147483647 w 18"/>
              <a:gd name="T45" fmla="*/ 0 h 93"/>
              <a:gd name="T46" fmla="*/ 2147483647 w 18"/>
              <a:gd name="T47" fmla="*/ 0 h 93"/>
              <a:gd name="T48" fmla="*/ 2147483647 w 18"/>
              <a:gd name="T49" fmla="*/ 0 h 93"/>
              <a:gd name="T50" fmla="*/ 2147483647 w 18"/>
              <a:gd name="T51" fmla="*/ 2147483647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93"/>
              <a:gd name="T80" fmla="*/ 18 w 18"/>
              <a:gd name="T81" fmla="*/ 93 h 9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93">
                <a:moveTo>
                  <a:pt x="6" y="2"/>
                </a:moveTo>
                <a:lnTo>
                  <a:pt x="6" y="4"/>
                </a:lnTo>
                <a:lnTo>
                  <a:pt x="3" y="9"/>
                </a:lnTo>
                <a:lnTo>
                  <a:pt x="2" y="17"/>
                </a:lnTo>
                <a:lnTo>
                  <a:pt x="1" y="29"/>
                </a:lnTo>
                <a:lnTo>
                  <a:pt x="0" y="41"/>
                </a:lnTo>
                <a:lnTo>
                  <a:pt x="0" y="58"/>
                </a:lnTo>
                <a:lnTo>
                  <a:pt x="1" y="74"/>
                </a:lnTo>
                <a:lnTo>
                  <a:pt x="4" y="93"/>
                </a:lnTo>
                <a:lnTo>
                  <a:pt x="18" y="93"/>
                </a:lnTo>
                <a:lnTo>
                  <a:pt x="17" y="89"/>
                </a:lnTo>
                <a:lnTo>
                  <a:pt x="16" y="82"/>
                </a:lnTo>
                <a:lnTo>
                  <a:pt x="15" y="71"/>
                </a:lnTo>
                <a:lnTo>
                  <a:pt x="14" y="58"/>
                </a:lnTo>
                <a:lnTo>
                  <a:pt x="13" y="43"/>
                </a:lnTo>
                <a:lnTo>
                  <a:pt x="13" y="27"/>
                </a:lnTo>
                <a:lnTo>
                  <a:pt x="15" y="13"/>
                </a:lnTo>
                <a:lnTo>
                  <a:pt x="18" y="2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53" name="Freeform 177"/>
          <p:cNvSpPr>
            <a:spLocks/>
          </p:cNvSpPr>
          <p:nvPr/>
        </p:nvSpPr>
        <p:spPr bwMode="auto">
          <a:xfrm>
            <a:off x="2525713" y="3217863"/>
            <a:ext cx="42862" cy="165100"/>
          </a:xfrm>
          <a:custGeom>
            <a:avLst/>
            <a:gdLst>
              <a:gd name="T0" fmla="*/ 2147483647 w 27"/>
              <a:gd name="T1" fmla="*/ 0 h 104"/>
              <a:gd name="T2" fmla="*/ 2147483647 w 27"/>
              <a:gd name="T3" fmla="*/ 2147483647 h 104"/>
              <a:gd name="T4" fmla="*/ 2147483647 w 27"/>
              <a:gd name="T5" fmla="*/ 2147483647 h 104"/>
              <a:gd name="T6" fmla="*/ 2147483647 w 27"/>
              <a:gd name="T7" fmla="*/ 2147483647 h 104"/>
              <a:gd name="T8" fmla="*/ 2147483647 w 27"/>
              <a:gd name="T9" fmla="*/ 2147483647 h 104"/>
              <a:gd name="T10" fmla="*/ 2147483647 w 27"/>
              <a:gd name="T11" fmla="*/ 2147483647 h 104"/>
              <a:gd name="T12" fmla="*/ 2147483647 w 27"/>
              <a:gd name="T13" fmla="*/ 2147483647 h 104"/>
              <a:gd name="T14" fmla="*/ 2147483647 w 27"/>
              <a:gd name="T15" fmla="*/ 2147483647 h 104"/>
              <a:gd name="T16" fmla="*/ 2147483647 w 27"/>
              <a:gd name="T17" fmla="*/ 2147483647 h 104"/>
              <a:gd name="T18" fmla="*/ 2147483647 w 27"/>
              <a:gd name="T19" fmla="*/ 2147483647 h 104"/>
              <a:gd name="T20" fmla="*/ 2147483647 w 27"/>
              <a:gd name="T21" fmla="*/ 2147483647 h 104"/>
              <a:gd name="T22" fmla="*/ 2147483647 w 27"/>
              <a:gd name="T23" fmla="*/ 2147483647 h 104"/>
              <a:gd name="T24" fmla="*/ 2147483647 w 27"/>
              <a:gd name="T25" fmla="*/ 2147483647 h 104"/>
              <a:gd name="T26" fmla="*/ 2147483647 w 27"/>
              <a:gd name="T27" fmla="*/ 2147483647 h 104"/>
              <a:gd name="T28" fmla="*/ 0 w 27"/>
              <a:gd name="T29" fmla="*/ 2147483647 h 104"/>
              <a:gd name="T30" fmla="*/ 2147483647 w 27"/>
              <a:gd name="T31" fmla="*/ 2147483647 h 104"/>
              <a:gd name="T32" fmla="*/ 2147483647 w 27"/>
              <a:gd name="T33" fmla="*/ 2147483647 h 104"/>
              <a:gd name="T34" fmla="*/ 2147483647 w 27"/>
              <a:gd name="T35" fmla="*/ 0 h 104"/>
              <a:gd name="T36" fmla="*/ 2147483647 w 27"/>
              <a:gd name="T37" fmla="*/ 0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4"/>
              <a:gd name="T59" fmla="*/ 27 w 27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4">
                <a:moveTo>
                  <a:pt x="27" y="0"/>
                </a:moveTo>
                <a:lnTo>
                  <a:pt x="25" y="1"/>
                </a:lnTo>
                <a:lnTo>
                  <a:pt x="24" y="3"/>
                </a:lnTo>
                <a:lnTo>
                  <a:pt x="22" y="9"/>
                </a:lnTo>
                <a:lnTo>
                  <a:pt x="20" y="18"/>
                </a:lnTo>
                <a:lnTo>
                  <a:pt x="17" y="31"/>
                </a:lnTo>
                <a:lnTo>
                  <a:pt x="16" y="49"/>
                </a:lnTo>
                <a:lnTo>
                  <a:pt x="17" y="73"/>
                </a:lnTo>
                <a:lnTo>
                  <a:pt x="20" y="104"/>
                </a:lnTo>
                <a:lnTo>
                  <a:pt x="4" y="104"/>
                </a:lnTo>
                <a:lnTo>
                  <a:pt x="4" y="100"/>
                </a:lnTo>
                <a:lnTo>
                  <a:pt x="3" y="92"/>
                </a:lnTo>
                <a:lnTo>
                  <a:pt x="2" y="79"/>
                </a:lnTo>
                <a:lnTo>
                  <a:pt x="1" y="64"/>
                </a:lnTo>
                <a:lnTo>
                  <a:pt x="0" y="47"/>
                </a:lnTo>
                <a:lnTo>
                  <a:pt x="1" y="30"/>
                </a:lnTo>
                <a:lnTo>
                  <a:pt x="3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54" name="Freeform 178"/>
          <p:cNvSpPr>
            <a:spLocks/>
          </p:cNvSpPr>
          <p:nvPr/>
        </p:nvSpPr>
        <p:spPr bwMode="auto">
          <a:xfrm>
            <a:off x="2370138" y="3243263"/>
            <a:ext cx="26987" cy="130175"/>
          </a:xfrm>
          <a:custGeom>
            <a:avLst/>
            <a:gdLst>
              <a:gd name="T0" fmla="*/ 2147483647 w 17"/>
              <a:gd name="T1" fmla="*/ 2147483647 h 82"/>
              <a:gd name="T2" fmla="*/ 2147483647 w 17"/>
              <a:gd name="T3" fmla="*/ 2147483647 h 82"/>
              <a:gd name="T4" fmla="*/ 2147483647 w 17"/>
              <a:gd name="T5" fmla="*/ 2147483647 h 82"/>
              <a:gd name="T6" fmla="*/ 2147483647 w 17"/>
              <a:gd name="T7" fmla="*/ 2147483647 h 82"/>
              <a:gd name="T8" fmla="*/ 2147483647 w 17"/>
              <a:gd name="T9" fmla="*/ 2147483647 h 82"/>
              <a:gd name="T10" fmla="*/ 0 w 17"/>
              <a:gd name="T11" fmla="*/ 2147483647 h 82"/>
              <a:gd name="T12" fmla="*/ 2147483647 w 17"/>
              <a:gd name="T13" fmla="*/ 2147483647 h 82"/>
              <a:gd name="T14" fmla="*/ 2147483647 w 17"/>
              <a:gd name="T15" fmla="*/ 2147483647 h 82"/>
              <a:gd name="T16" fmla="*/ 2147483647 w 17"/>
              <a:gd name="T17" fmla="*/ 2147483647 h 82"/>
              <a:gd name="T18" fmla="*/ 2147483647 w 17"/>
              <a:gd name="T19" fmla="*/ 2147483647 h 82"/>
              <a:gd name="T20" fmla="*/ 2147483647 w 17"/>
              <a:gd name="T21" fmla="*/ 2147483647 h 82"/>
              <a:gd name="T22" fmla="*/ 2147483647 w 17"/>
              <a:gd name="T23" fmla="*/ 2147483647 h 82"/>
              <a:gd name="T24" fmla="*/ 2147483647 w 17"/>
              <a:gd name="T25" fmla="*/ 2147483647 h 82"/>
              <a:gd name="T26" fmla="*/ 2147483647 w 17"/>
              <a:gd name="T27" fmla="*/ 2147483647 h 82"/>
              <a:gd name="T28" fmla="*/ 2147483647 w 17"/>
              <a:gd name="T29" fmla="*/ 2147483647 h 82"/>
              <a:gd name="T30" fmla="*/ 2147483647 w 17"/>
              <a:gd name="T31" fmla="*/ 2147483647 h 82"/>
              <a:gd name="T32" fmla="*/ 2147483647 w 17"/>
              <a:gd name="T33" fmla="*/ 2147483647 h 82"/>
              <a:gd name="T34" fmla="*/ 2147483647 w 17"/>
              <a:gd name="T35" fmla="*/ 2147483647 h 82"/>
              <a:gd name="T36" fmla="*/ 2147483647 w 17"/>
              <a:gd name="T37" fmla="*/ 2147483647 h 82"/>
              <a:gd name="T38" fmla="*/ 2147483647 w 17"/>
              <a:gd name="T39" fmla="*/ 2147483647 h 82"/>
              <a:gd name="T40" fmla="*/ 2147483647 w 17"/>
              <a:gd name="T41" fmla="*/ 2147483647 h 82"/>
              <a:gd name="T42" fmla="*/ 2147483647 w 17"/>
              <a:gd name="T43" fmla="*/ 0 h 82"/>
              <a:gd name="T44" fmla="*/ 2147483647 w 17"/>
              <a:gd name="T45" fmla="*/ 0 h 82"/>
              <a:gd name="T46" fmla="*/ 2147483647 w 17"/>
              <a:gd name="T47" fmla="*/ 2147483647 h 82"/>
              <a:gd name="T48" fmla="*/ 2147483647 w 17"/>
              <a:gd name="T49" fmla="*/ 2147483647 h 82"/>
              <a:gd name="T50" fmla="*/ 2147483647 w 17"/>
              <a:gd name="T51" fmla="*/ 2147483647 h 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"/>
              <a:gd name="T79" fmla="*/ 0 h 82"/>
              <a:gd name="T80" fmla="*/ 17 w 17"/>
              <a:gd name="T81" fmla="*/ 82 h 8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" h="82">
                <a:moveTo>
                  <a:pt x="6" y="2"/>
                </a:moveTo>
                <a:lnTo>
                  <a:pt x="6" y="4"/>
                </a:lnTo>
                <a:lnTo>
                  <a:pt x="4" y="8"/>
                </a:lnTo>
                <a:lnTo>
                  <a:pt x="2" y="15"/>
                </a:lnTo>
                <a:lnTo>
                  <a:pt x="1" y="26"/>
                </a:lnTo>
                <a:lnTo>
                  <a:pt x="0" y="38"/>
                </a:lnTo>
                <a:lnTo>
                  <a:pt x="1" y="50"/>
                </a:lnTo>
                <a:lnTo>
                  <a:pt x="2" y="66"/>
                </a:lnTo>
                <a:lnTo>
                  <a:pt x="4" y="82"/>
                </a:lnTo>
                <a:lnTo>
                  <a:pt x="16" y="81"/>
                </a:lnTo>
                <a:lnTo>
                  <a:pt x="16" y="78"/>
                </a:lnTo>
                <a:lnTo>
                  <a:pt x="15" y="73"/>
                </a:lnTo>
                <a:lnTo>
                  <a:pt x="14" y="62"/>
                </a:lnTo>
                <a:lnTo>
                  <a:pt x="13" y="50"/>
                </a:lnTo>
                <a:lnTo>
                  <a:pt x="11" y="38"/>
                </a:lnTo>
                <a:lnTo>
                  <a:pt x="11" y="25"/>
                </a:lnTo>
                <a:lnTo>
                  <a:pt x="14" y="12"/>
                </a:lnTo>
                <a:lnTo>
                  <a:pt x="17" y="1"/>
                </a:lnTo>
                <a:lnTo>
                  <a:pt x="16" y="0"/>
                </a:lnTo>
                <a:lnTo>
                  <a:pt x="15" y="0"/>
                </a:lnTo>
                <a:lnTo>
                  <a:pt x="13" y="1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55" name="Freeform 179"/>
          <p:cNvSpPr>
            <a:spLocks/>
          </p:cNvSpPr>
          <p:nvPr/>
        </p:nvSpPr>
        <p:spPr bwMode="auto">
          <a:xfrm>
            <a:off x="2371725" y="3252788"/>
            <a:ext cx="22225" cy="109537"/>
          </a:xfrm>
          <a:custGeom>
            <a:avLst/>
            <a:gdLst>
              <a:gd name="T0" fmla="*/ 2147483647 w 14"/>
              <a:gd name="T1" fmla="*/ 2147483647 h 69"/>
              <a:gd name="T2" fmla="*/ 2147483647 w 14"/>
              <a:gd name="T3" fmla="*/ 2147483647 h 69"/>
              <a:gd name="T4" fmla="*/ 2147483647 w 14"/>
              <a:gd name="T5" fmla="*/ 2147483647 h 69"/>
              <a:gd name="T6" fmla="*/ 2147483647 w 14"/>
              <a:gd name="T7" fmla="*/ 2147483647 h 69"/>
              <a:gd name="T8" fmla="*/ 2147483647 w 14"/>
              <a:gd name="T9" fmla="*/ 2147483647 h 69"/>
              <a:gd name="T10" fmla="*/ 0 w 14"/>
              <a:gd name="T11" fmla="*/ 2147483647 h 69"/>
              <a:gd name="T12" fmla="*/ 0 w 14"/>
              <a:gd name="T13" fmla="*/ 2147483647 h 69"/>
              <a:gd name="T14" fmla="*/ 2147483647 w 14"/>
              <a:gd name="T15" fmla="*/ 2147483647 h 69"/>
              <a:gd name="T16" fmla="*/ 2147483647 w 14"/>
              <a:gd name="T17" fmla="*/ 2147483647 h 69"/>
              <a:gd name="T18" fmla="*/ 2147483647 w 14"/>
              <a:gd name="T19" fmla="*/ 2147483647 h 69"/>
              <a:gd name="T20" fmla="*/ 2147483647 w 14"/>
              <a:gd name="T21" fmla="*/ 2147483647 h 69"/>
              <a:gd name="T22" fmla="*/ 2147483647 w 14"/>
              <a:gd name="T23" fmla="*/ 2147483647 h 69"/>
              <a:gd name="T24" fmla="*/ 2147483647 w 14"/>
              <a:gd name="T25" fmla="*/ 2147483647 h 69"/>
              <a:gd name="T26" fmla="*/ 2147483647 w 14"/>
              <a:gd name="T27" fmla="*/ 2147483647 h 69"/>
              <a:gd name="T28" fmla="*/ 2147483647 w 14"/>
              <a:gd name="T29" fmla="*/ 2147483647 h 69"/>
              <a:gd name="T30" fmla="*/ 2147483647 w 14"/>
              <a:gd name="T31" fmla="*/ 2147483647 h 69"/>
              <a:gd name="T32" fmla="*/ 2147483647 w 14"/>
              <a:gd name="T33" fmla="*/ 2147483647 h 69"/>
              <a:gd name="T34" fmla="*/ 2147483647 w 14"/>
              <a:gd name="T35" fmla="*/ 2147483647 h 69"/>
              <a:gd name="T36" fmla="*/ 2147483647 w 14"/>
              <a:gd name="T37" fmla="*/ 2147483647 h 69"/>
              <a:gd name="T38" fmla="*/ 2147483647 w 14"/>
              <a:gd name="T39" fmla="*/ 2147483647 h 69"/>
              <a:gd name="T40" fmla="*/ 2147483647 w 14"/>
              <a:gd name="T41" fmla="*/ 0 h 69"/>
              <a:gd name="T42" fmla="*/ 2147483647 w 14"/>
              <a:gd name="T43" fmla="*/ 0 h 69"/>
              <a:gd name="T44" fmla="*/ 2147483647 w 14"/>
              <a:gd name="T45" fmla="*/ 0 h 69"/>
              <a:gd name="T46" fmla="*/ 2147483647 w 14"/>
              <a:gd name="T47" fmla="*/ 0 h 69"/>
              <a:gd name="T48" fmla="*/ 2147483647 w 14"/>
              <a:gd name="T49" fmla="*/ 2147483647 h 69"/>
              <a:gd name="T50" fmla="*/ 2147483647 w 14"/>
              <a:gd name="T51" fmla="*/ 2147483647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1"/>
                </a:moveTo>
                <a:lnTo>
                  <a:pt x="5" y="2"/>
                </a:lnTo>
                <a:lnTo>
                  <a:pt x="3" y="7"/>
                </a:lnTo>
                <a:lnTo>
                  <a:pt x="2" y="13"/>
                </a:lnTo>
                <a:lnTo>
                  <a:pt x="1" y="21"/>
                </a:lnTo>
                <a:lnTo>
                  <a:pt x="0" y="32"/>
                </a:lnTo>
                <a:lnTo>
                  <a:pt x="0" y="43"/>
                </a:lnTo>
                <a:lnTo>
                  <a:pt x="1" y="56"/>
                </a:lnTo>
                <a:lnTo>
                  <a:pt x="3" y="69"/>
                </a:lnTo>
                <a:lnTo>
                  <a:pt x="14" y="69"/>
                </a:lnTo>
                <a:lnTo>
                  <a:pt x="13" y="67"/>
                </a:lnTo>
                <a:lnTo>
                  <a:pt x="13" y="61"/>
                </a:lnTo>
                <a:lnTo>
                  <a:pt x="12" y="53"/>
                </a:lnTo>
                <a:lnTo>
                  <a:pt x="10" y="43"/>
                </a:lnTo>
                <a:lnTo>
                  <a:pt x="9" y="32"/>
                </a:lnTo>
                <a:lnTo>
                  <a:pt x="9" y="20"/>
                </a:lnTo>
                <a:lnTo>
                  <a:pt x="12" y="9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5" y="1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56" name="Freeform 180"/>
          <p:cNvSpPr>
            <a:spLocks/>
          </p:cNvSpPr>
          <p:nvPr/>
        </p:nvSpPr>
        <p:spPr bwMode="auto">
          <a:xfrm>
            <a:off x="2373313" y="3262313"/>
            <a:ext cx="19050" cy="90487"/>
          </a:xfrm>
          <a:custGeom>
            <a:avLst/>
            <a:gdLst>
              <a:gd name="T0" fmla="*/ 2147483647 w 12"/>
              <a:gd name="T1" fmla="*/ 2147483647 h 57"/>
              <a:gd name="T2" fmla="*/ 2147483647 w 12"/>
              <a:gd name="T3" fmla="*/ 2147483647 h 57"/>
              <a:gd name="T4" fmla="*/ 2147483647 w 12"/>
              <a:gd name="T5" fmla="*/ 2147483647 h 57"/>
              <a:gd name="T6" fmla="*/ 2147483647 w 12"/>
              <a:gd name="T7" fmla="*/ 2147483647 h 57"/>
              <a:gd name="T8" fmla="*/ 0 w 12"/>
              <a:gd name="T9" fmla="*/ 2147483647 h 57"/>
              <a:gd name="T10" fmla="*/ 0 w 12"/>
              <a:gd name="T11" fmla="*/ 2147483647 h 57"/>
              <a:gd name="T12" fmla="*/ 0 w 12"/>
              <a:gd name="T13" fmla="*/ 2147483647 h 57"/>
              <a:gd name="T14" fmla="*/ 2147483647 w 12"/>
              <a:gd name="T15" fmla="*/ 2147483647 h 57"/>
              <a:gd name="T16" fmla="*/ 2147483647 w 12"/>
              <a:gd name="T17" fmla="*/ 2147483647 h 57"/>
              <a:gd name="T18" fmla="*/ 2147483647 w 12"/>
              <a:gd name="T19" fmla="*/ 2147483647 h 57"/>
              <a:gd name="T20" fmla="*/ 2147483647 w 12"/>
              <a:gd name="T21" fmla="*/ 2147483647 h 57"/>
              <a:gd name="T22" fmla="*/ 2147483647 w 12"/>
              <a:gd name="T23" fmla="*/ 2147483647 h 57"/>
              <a:gd name="T24" fmla="*/ 2147483647 w 12"/>
              <a:gd name="T25" fmla="*/ 2147483647 h 57"/>
              <a:gd name="T26" fmla="*/ 2147483647 w 12"/>
              <a:gd name="T27" fmla="*/ 2147483647 h 57"/>
              <a:gd name="T28" fmla="*/ 2147483647 w 12"/>
              <a:gd name="T29" fmla="*/ 2147483647 h 57"/>
              <a:gd name="T30" fmla="*/ 2147483647 w 12"/>
              <a:gd name="T31" fmla="*/ 2147483647 h 57"/>
              <a:gd name="T32" fmla="*/ 2147483647 w 12"/>
              <a:gd name="T33" fmla="*/ 2147483647 h 57"/>
              <a:gd name="T34" fmla="*/ 2147483647 w 12"/>
              <a:gd name="T35" fmla="*/ 0 h 57"/>
              <a:gd name="T36" fmla="*/ 2147483647 w 12"/>
              <a:gd name="T37" fmla="*/ 0 h 57"/>
              <a:gd name="T38" fmla="*/ 2147483647 w 12"/>
              <a:gd name="T39" fmla="*/ 0 h 57"/>
              <a:gd name="T40" fmla="*/ 2147483647 w 12"/>
              <a:gd name="T41" fmla="*/ 0 h 57"/>
              <a:gd name="T42" fmla="*/ 2147483647 w 12"/>
              <a:gd name="T43" fmla="*/ 0 h 57"/>
              <a:gd name="T44" fmla="*/ 2147483647 w 12"/>
              <a:gd name="T45" fmla="*/ 0 h 57"/>
              <a:gd name="T46" fmla="*/ 2147483647 w 12"/>
              <a:gd name="T47" fmla="*/ 0 h 57"/>
              <a:gd name="T48" fmla="*/ 2147483647 w 12"/>
              <a:gd name="T49" fmla="*/ 0 h 57"/>
              <a:gd name="T50" fmla="*/ 2147483647 w 12"/>
              <a:gd name="T51" fmla="*/ 2147483647 h 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7"/>
              <a:gd name="T80" fmla="*/ 12 w 12"/>
              <a:gd name="T81" fmla="*/ 57 h 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7">
                <a:moveTo>
                  <a:pt x="4" y="1"/>
                </a:moveTo>
                <a:lnTo>
                  <a:pt x="2" y="2"/>
                </a:lnTo>
                <a:lnTo>
                  <a:pt x="2" y="5"/>
                </a:lnTo>
                <a:lnTo>
                  <a:pt x="1" y="10"/>
                </a:lnTo>
                <a:lnTo>
                  <a:pt x="0" y="17"/>
                </a:lnTo>
                <a:lnTo>
                  <a:pt x="0" y="26"/>
                </a:lnTo>
                <a:lnTo>
                  <a:pt x="0" y="35"/>
                </a:lnTo>
                <a:lnTo>
                  <a:pt x="1" y="45"/>
                </a:lnTo>
                <a:lnTo>
                  <a:pt x="2" y="57"/>
                </a:lnTo>
                <a:lnTo>
                  <a:pt x="11" y="56"/>
                </a:lnTo>
                <a:lnTo>
                  <a:pt x="11" y="55"/>
                </a:lnTo>
                <a:lnTo>
                  <a:pt x="9" y="50"/>
                </a:lnTo>
                <a:lnTo>
                  <a:pt x="9" y="43"/>
                </a:lnTo>
                <a:lnTo>
                  <a:pt x="8" y="35"/>
                </a:lnTo>
                <a:lnTo>
                  <a:pt x="7" y="26"/>
                </a:lnTo>
                <a:lnTo>
                  <a:pt x="8" y="16"/>
                </a:lnTo>
                <a:lnTo>
                  <a:pt x="9" y="8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4" y="1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57" name="Freeform 181"/>
          <p:cNvSpPr>
            <a:spLocks/>
          </p:cNvSpPr>
          <p:nvPr/>
        </p:nvSpPr>
        <p:spPr bwMode="auto">
          <a:xfrm>
            <a:off x="2373313" y="3270250"/>
            <a:ext cx="14287" cy="71438"/>
          </a:xfrm>
          <a:custGeom>
            <a:avLst/>
            <a:gdLst>
              <a:gd name="T0" fmla="*/ 2147483647 w 9"/>
              <a:gd name="T1" fmla="*/ 2147483647 h 45"/>
              <a:gd name="T2" fmla="*/ 2147483647 w 9"/>
              <a:gd name="T3" fmla="*/ 2147483647 h 45"/>
              <a:gd name="T4" fmla="*/ 2147483647 w 9"/>
              <a:gd name="T5" fmla="*/ 2147483647 h 45"/>
              <a:gd name="T6" fmla="*/ 2147483647 w 9"/>
              <a:gd name="T7" fmla="*/ 2147483647 h 45"/>
              <a:gd name="T8" fmla="*/ 2147483647 w 9"/>
              <a:gd name="T9" fmla="*/ 2147483647 h 45"/>
              <a:gd name="T10" fmla="*/ 0 w 9"/>
              <a:gd name="T11" fmla="*/ 2147483647 h 45"/>
              <a:gd name="T12" fmla="*/ 0 w 9"/>
              <a:gd name="T13" fmla="*/ 2147483647 h 45"/>
              <a:gd name="T14" fmla="*/ 2147483647 w 9"/>
              <a:gd name="T15" fmla="*/ 2147483647 h 45"/>
              <a:gd name="T16" fmla="*/ 2147483647 w 9"/>
              <a:gd name="T17" fmla="*/ 2147483647 h 45"/>
              <a:gd name="T18" fmla="*/ 2147483647 w 9"/>
              <a:gd name="T19" fmla="*/ 2147483647 h 45"/>
              <a:gd name="T20" fmla="*/ 2147483647 w 9"/>
              <a:gd name="T21" fmla="*/ 2147483647 h 45"/>
              <a:gd name="T22" fmla="*/ 2147483647 w 9"/>
              <a:gd name="T23" fmla="*/ 2147483647 h 45"/>
              <a:gd name="T24" fmla="*/ 2147483647 w 9"/>
              <a:gd name="T25" fmla="*/ 2147483647 h 45"/>
              <a:gd name="T26" fmla="*/ 2147483647 w 9"/>
              <a:gd name="T27" fmla="*/ 2147483647 h 45"/>
              <a:gd name="T28" fmla="*/ 2147483647 w 9"/>
              <a:gd name="T29" fmla="*/ 2147483647 h 45"/>
              <a:gd name="T30" fmla="*/ 2147483647 w 9"/>
              <a:gd name="T31" fmla="*/ 2147483647 h 45"/>
              <a:gd name="T32" fmla="*/ 2147483647 w 9"/>
              <a:gd name="T33" fmla="*/ 2147483647 h 45"/>
              <a:gd name="T34" fmla="*/ 2147483647 w 9"/>
              <a:gd name="T35" fmla="*/ 2147483647 h 45"/>
              <a:gd name="T36" fmla="*/ 2147483647 w 9"/>
              <a:gd name="T37" fmla="*/ 2147483647 h 45"/>
              <a:gd name="T38" fmla="*/ 2147483647 w 9"/>
              <a:gd name="T39" fmla="*/ 2147483647 h 45"/>
              <a:gd name="T40" fmla="*/ 2147483647 w 9"/>
              <a:gd name="T41" fmla="*/ 2147483647 h 45"/>
              <a:gd name="T42" fmla="*/ 2147483647 w 9"/>
              <a:gd name="T43" fmla="*/ 0 h 45"/>
              <a:gd name="T44" fmla="*/ 2147483647 w 9"/>
              <a:gd name="T45" fmla="*/ 0 h 45"/>
              <a:gd name="T46" fmla="*/ 2147483647 w 9"/>
              <a:gd name="T47" fmla="*/ 2147483647 h 45"/>
              <a:gd name="T48" fmla="*/ 2147483647 w 9"/>
              <a:gd name="T49" fmla="*/ 2147483647 h 45"/>
              <a:gd name="T50" fmla="*/ 2147483647 w 9"/>
              <a:gd name="T51" fmla="*/ 2147483647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"/>
              <a:gd name="T79" fmla="*/ 0 h 45"/>
              <a:gd name="T80" fmla="*/ 9 w 9"/>
              <a:gd name="T81" fmla="*/ 45 h 4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" h="45">
                <a:moveTo>
                  <a:pt x="4" y="1"/>
                </a:moveTo>
                <a:lnTo>
                  <a:pt x="2" y="2"/>
                </a:lnTo>
                <a:lnTo>
                  <a:pt x="2" y="4"/>
                </a:lnTo>
                <a:lnTo>
                  <a:pt x="1" y="9"/>
                </a:lnTo>
                <a:lnTo>
                  <a:pt x="1" y="14"/>
                </a:lnTo>
                <a:lnTo>
                  <a:pt x="0" y="21"/>
                </a:lnTo>
                <a:lnTo>
                  <a:pt x="0" y="28"/>
                </a:lnTo>
                <a:lnTo>
                  <a:pt x="1" y="37"/>
                </a:lnTo>
                <a:lnTo>
                  <a:pt x="2" y="45"/>
                </a:lnTo>
                <a:lnTo>
                  <a:pt x="9" y="45"/>
                </a:lnTo>
                <a:lnTo>
                  <a:pt x="9" y="44"/>
                </a:lnTo>
                <a:lnTo>
                  <a:pt x="8" y="40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9" y="1"/>
                </a:lnTo>
                <a:lnTo>
                  <a:pt x="9" y="0"/>
                </a:lnTo>
                <a:lnTo>
                  <a:pt x="8" y="0"/>
                </a:lnTo>
                <a:lnTo>
                  <a:pt x="7" y="1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58" name="Freeform 182"/>
          <p:cNvSpPr>
            <a:spLocks/>
          </p:cNvSpPr>
          <p:nvPr/>
        </p:nvSpPr>
        <p:spPr bwMode="auto">
          <a:xfrm>
            <a:off x="2374900" y="3278188"/>
            <a:ext cx="11113" cy="53975"/>
          </a:xfrm>
          <a:custGeom>
            <a:avLst/>
            <a:gdLst>
              <a:gd name="T0" fmla="*/ 2147483647 w 7"/>
              <a:gd name="T1" fmla="*/ 2147483647 h 34"/>
              <a:gd name="T2" fmla="*/ 2147483647 w 7"/>
              <a:gd name="T3" fmla="*/ 2147483647 h 34"/>
              <a:gd name="T4" fmla="*/ 2147483647 w 7"/>
              <a:gd name="T5" fmla="*/ 2147483647 h 34"/>
              <a:gd name="T6" fmla="*/ 0 w 7"/>
              <a:gd name="T7" fmla="*/ 2147483647 h 34"/>
              <a:gd name="T8" fmla="*/ 0 w 7"/>
              <a:gd name="T9" fmla="*/ 2147483647 h 34"/>
              <a:gd name="T10" fmla="*/ 0 w 7"/>
              <a:gd name="T11" fmla="*/ 2147483647 h 34"/>
              <a:gd name="T12" fmla="*/ 0 w 7"/>
              <a:gd name="T13" fmla="*/ 2147483647 h 34"/>
              <a:gd name="T14" fmla="*/ 0 w 7"/>
              <a:gd name="T15" fmla="*/ 2147483647 h 34"/>
              <a:gd name="T16" fmla="*/ 2147483647 w 7"/>
              <a:gd name="T17" fmla="*/ 2147483647 h 34"/>
              <a:gd name="T18" fmla="*/ 2147483647 w 7"/>
              <a:gd name="T19" fmla="*/ 2147483647 h 34"/>
              <a:gd name="T20" fmla="*/ 2147483647 w 7"/>
              <a:gd name="T21" fmla="*/ 2147483647 h 34"/>
              <a:gd name="T22" fmla="*/ 2147483647 w 7"/>
              <a:gd name="T23" fmla="*/ 2147483647 h 34"/>
              <a:gd name="T24" fmla="*/ 2147483647 w 7"/>
              <a:gd name="T25" fmla="*/ 2147483647 h 34"/>
              <a:gd name="T26" fmla="*/ 2147483647 w 7"/>
              <a:gd name="T27" fmla="*/ 2147483647 h 34"/>
              <a:gd name="T28" fmla="*/ 2147483647 w 7"/>
              <a:gd name="T29" fmla="*/ 2147483647 h 34"/>
              <a:gd name="T30" fmla="*/ 2147483647 w 7"/>
              <a:gd name="T31" fmla="*/ 2147483647 h 34"/>
              <a:gd name="T32" fmla="*/ 2147483647 w 7"/>
              <a:gd name="T33" fmla="*/ 2147483647 h 34"/>
              <a:gd name="T34" fmla="*/ 2147483647 w 7"/>
              <a:gd name="T35" fmla="*/ 2147483647 h 34"/>
              <a:gd name="T36" fmla="*/ 2147483647 w 7"/>
              <a:gd name="T37" fmla="*/ 2147483647 h 34"/>
              <a:gd name="T38" fmla="*/ 2147483647 w 7"/>
              <a:gd name="T39" fmla="*/ 0 h 34"/>
              <a:gd name="T40" fmla="*/ 2147483647 w 7"/>
              <a:gd name="T41" fmla="*/ 0 h 34"/>
              <a:gd name="T42" fmla="*/ 2147483647 w 7"/>
              <a:gd name="T43" fmla="*/ 0 h 34"/>
              <a:gd name="T44" fmla="*/ 2147483647 w 7"/>
              <a:gd name="T45" fmla="*/ 0 h 34"/>
              <a:gd name="T46" fmla="*/ 2147483647 w 7"/>
              <a:gd name="T47" fmla="*/ 0 h 34"/>
              <a:gd name="T48" fmla="*/ 2147483647 w 7"/>
              <a:gd name="T49" fmla="*/ 0 h 34"/>
              <a:gd name="T50" fmla="*/ 2147483647 w 7"/>
              <a:gd name="T51" fmla="*/ 2147483647 h 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4"/>
              <a:gd name="T80" fmla="*/ 7 w 7"/>
              <a:gd name="T81" fmla="*/ 34 h 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4">
                <a:moveTo>
                  <a:pt x="3" y="2"/>
                </a:moveTo>
                <a:lnTo>
                  <a:pt x="1" y="2"/>
                </a:lnTo>
                <a:lnTo>
                  <a:pt x="1" y="4"/>
                </a:lnTo>
                <a:lnTo>
                  <a:pt x="0" y="6"/>
                </a:lnTo>
                <a:lnTo>
                  <a:pt x="0" y="11"/>
                </a:lnTo>
                <a:lnTo>
                  <a:pt x="0" y="16"/>
                </a:lnTo>
                <a:lnTo>
                  <a:pt x="0" y="21"/>
                </a:lnTo>
                <a:lnTo>
                  <a:pt x="0" y="27"/>
                </a:lnTo>
                <a:lnTo>
                  <a:pt x="1" y="34"/>
                </a:lnTo>
                <a:lnTo>
                  <a:pt x="6" y="34"/>
                </a:lnTo>
                <a:lnTo>
                  <a:pt x="6" y="33"/>
                </a:lnTo>
                <a:lnTo>
                  <a:pt x="6" y="30"/>
                </a:lnTo>
                <a:lnTo>
                  <a:pt x="5" y="26"/>
                </a:lnTo>
                <a:lnTo>
                  <a:pt x="5" y="21"/>
                </a:lnTo>
                <a:lnTo>
                  <a:pt x="5" y="16"/>
                </a:lnTo>
                <a:lnTo>
                  <a:pt x="5" y="11"/>
                </a:lnTo>
                <a:lnTo>
                  <a:pt x="5" y="5"/>
                </a:lnTo>
                <a:lnTo>
                  <a:pt x="7" y="2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2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59" name="Freeform 183"/>
          <p:cNvSpPr>
            <a:spLocks/>
          </p:cNvSpPr>
          <p:nvPr/>
        </p:nvSpPr>
        <p:spPr bwMode="auto">
          <a:xfrm>
            <a:off x="2527300" y="3227388"/>
            <a:ext cx="36513" cy="144462"/>
          </a:xfrm>
          <a:custGeom>
            <a:avLst/>
            <a:gdLst>
              <a:gd name="T0" fmla="*/ 2147483647 w 23"/>
              <a:gd name="T1" fmla="*/ 2147483647 h 91"/>
              <a:gd name="T2" fmla="*/ 2147483647 w 23"/>
              <a:gd name="T3" fmla="*/ 2147483647 h 91"/>
              <a:gd name="T4" fmla="*/ 2147483647 w 23"/>
              <a:gd name="T5" fmla="*/ 2147483647 h 91"/>
              <a:gd name="T6" fmla="*/ 2147483647 w 23"/>
              <a:gd name="T7" fmla="*/ 2147483647 h 91"/>
              <a:gd name="T8" fmla="*/ 2147483647 w 23"/>
              <a:gd name="T9" fmla="*/ 2147483647 h 91"/>
              <a:gd name="T10" fmla="*/ 2147483647 w 23"/>
              <a:gd name="T11" fmla="*/ 2147483647 h 91"/>
              <a:gd name="T12" fmla="*/ 2147483647 w 23"/>
              <a:gd name="T13" fmla="*/ 2147483647 h 91"/>
              <a:gd name="T14" fmla="*/ 2147483647 w 23"/>
              <a:gd name="T15" fmla="*/ 2147483647 h 91"/>
              <a:gd name="T16" fmla="*/ 2147483647 w 23"/>
              <a:gd name="T17" fmla="*/ 2147483647 h 91"/>
              <a:gd name="T18" fmla="*/ 2147483647 w 23"/>
              <a:gd name="T19" fmla="*/ 2147483647 h 91"/>
              <a:gd name="T20" fmla="*/ 2147483647 w 23"/>
              <a:gd name="T21" fmla="*/ 2147483647 h 91"/>
              <a:gd name="T22" fmla="*/ 2147483647 w 23"/>
              <a:gd name="T23" fmla="*/ 2147483647 h 91"/>
              <a:gd name="T24" fmla="*/ 2147483647 w 23"/>
              <a:gd name="T25" fmla="*/ 2147483647 h 91"/>
              <a:gd name="T26" fmla="*/ 0 w 23"/>
              <a:gd name="T27" fmla="*/ 2147483647 h 91"/>
              <a:gd name="T28" fmla="*/ 0 w 23"/>
              <a:gd name="T29" fmla="*/ 2147483647 h 91"/>
              <a:gd name="T30" fmla="*/ 2147483647 w 23"/>
              <a:gd name="T31" fmla="*/ 2147483647 h 91"/>
              <a:gd name="T32" fmla="*/ 2147483647 w 23"/>
              <a:gd name="T33" fmla="*/ 2147483647 h 91"/>
              <a:gd name="T34" fmla="*/ 2147483647 w 23"/>
              <a:gd name="T35" fmla="*/ 0 h 91"/>
              <a:gd name="T36" fmla="*/ 2147483647 w 23"/>
              <a:gd name="T37" fmla="*/ 2147483647 h 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91"/>
              <a:gd name="T59" fmla="*/ 23 w 23"/>
              <a:gd name="T60" fmla="*/ 91 h 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91">
                <a:moveTo>
                  <a:pt x="23" y="1"/>
                </a:moveTo>
                <a:lnTo>
                  <a:pt x="22" y="1"/>
                </a:lnTo>
                <a:lnTo>
                  <a:pt x="21" y="3"/>
                </a:lnTo>
                <a:lnTo>
                  <a:pt x="19" y="8"/>
                </a:lnTo>
                <a:lnTo>
                  <a:pt x="16" y="16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7" y="91"/>
                </a:lnTo>
                <a:lnTo>
                  <a:pt x="5" y="91"/>
                </a:lnTo>
                <a:lnTo>
                  <a:pt x="3" y="87"/>
                </a:lnTo>
                <a:lnTo>
                  <a:pt x="2" y="80"/>
                </a:lnTo>
                <a:lnTo>
                  <a:pt x="1" y="70"/>
                </a:lnTo>
                <a:lnTo>
                  <a:pt x="0" y="56"/>
                </a:lnTo>
                <a:lnTo>
                  <a:pt x="0" y="42"/>
                </a:lnTo>
                <a:lnTo>
                  <a:pt x="1" y="27"/>
                </a:lnTo>
                <a:lnTo>
                  <a:pt x="3" y="12"/>
                </a:lnTo>
                <a:lnTo>
                  <a:pt x="7" y="0"/>
                </a:lnTo>
                <a:lnTo>
                  <a:pt x="23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60" name="Freeform 184"/>
          <p:cNvSpPr>
            <a:spLocks/>
          </p:cNvSpPr>
          <p:nvPr/>
        </p:nvSpPr>
        <p:spPr bwMode="auto">
          <a:xfrm>
            <a:off x="2528888" y="3238500"/>
            <a:ext cx="30162" cy="122238"/>
          </a:xfrm>
          <a:custGeom>
            <a:avLst/>
            <a:gdLst>
              <a:gd name="T0" fmla="*/ 2147483647 w 19"/>
              <a:gd name="T1" fmla="*/ 0 h 77"/>
              <a:gd name="T2" fmla="*/ 2147483647 w 19"/>
              <a:gd name="T3" fmla="*/ 2147483647 h 77"/>
              <a:gd name="T4" fmla="*/ 2147483647 w 19"/>
              <a:gd name="T5" fmla="*/ 2147483647 h 77"/>
              <a:gd name="T6" fmla="*/ 2147483647 w 19"/>
              <a:gd name="T7" fmla="*/ 2147483647 h 77"/>
              <a:gd name="T8" fmla="*/ 2147483647 w 19"/>
              <a:gd name="T9" fmla="*/ 2147483647 h 77"/>
              <a:gd name="T10" fmla="*/ 2147483647 w 19"/>
              <a:gd name="T11" fmla="*/ 2147483647 h 77"/>
              <a:gd name="T12" fmla="*/ 2147483647 w 19"/>
              <a:gd name="T13" fmla="*/ 2147483647 h 77"/>
              <a:gd name="T14" fmla="*/ 2147483647 w 19"/>
              <a:gd name="T15" fmla="*/ 2147483647 h 77"/>
              <a:gd name="T16" fmla="*/ 2147483647 w 19"/>
              <a:gd name="T17" fmla="*/ 2147483647 h 77"/>
              <a:gd name="T18" fmla="*/ 2147483647 w 19"/>
              <a:gd name="T19" fmla="*/ 2147483647 h 77"/>
              <a:gd name="T20" fmla="*/ 2147483647 w 19"/>
              <a:gd name="T21" fmla="*/ 2147483647 h 77"/>
              <a:gd name="T22" fmla="*/ 2147483647 w 19"/>
              <a:gd name="T23" fmla="*/ 2147483647 h 77"/>
              <a:gd name="T24" fmla="*/ 2147483647 w 19"/>
              <a:gd name="T25" fmla="*/ 2147483647 h 77"/>
              <a:gd name="T26" fmla="*/ 0 w 19"/>
              <a:gd name="T27" fmla="*/ 2147483647 h 77"/>
              <a:gd name="T28" fmla="*/ 0 w 19"/>
              <a:gd name="T29" fmla="*/ 2147483647 h 77"/>
              <a:gd name="T30" fmla="*/ 0 w 19"/>
              <a:gd name="T31" fmla="*/ 2147483647 h 77"/>
              <a:gd name="T32" fmla="*/ 2147483647 w 19"/>
              <a:gd name="T33" fmla="*/ 2147483647 h 77"/>
              <a:gd name="T34" fmla="*/ 2147483647 w 19"/>
              <a:gd name="T35" fmla="*/ 0 h 77"/>
              <a:gd name="T36" fmla="*/ 2147483647 w 19"/>
              <a:gd name="T37" fmla="*/ 0 h 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7"/>
              <a:gd name="T59" fmla="*/ 19 w 19"/>
              <a:gd name="T60" fmla="*/ 77 h 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7">
                <a:moveTo>
                  <a:pt x="19" y="0"/>
                </a:moveTo>
                <a:lnTo>
                  <a:pt x="19" y="1"/>
                </a:lnTo>
                <a:lnTo>
                  <a:pt x="18" y="2"/>
                </a:lnTo>
                <a:lnTo>
                  <a:pt x="16" y="7"/>
                </a:lnTo>
                <a:lnTo>
                  <a:pt x="14" y="12"/>
                </a:lnTo>
                <a:lnTo>
                  <a:pt x="13" y="23"/>
                </a:lnTo>
                <a:lnTo>
                  <a:pt x="12" y="36"/>
                </a:lnTo>
                <a:lnTo>
                  <a:pt x="13" y="53"/>
                </a:lnTo>
                <a:lnTo>
                  <a:pt x="14" y="77"/>
                </a:lnTo>
                <a:lnTo>
                  <a:pt x="4" y="77"/>
                </a:lnTo>
                <a:lnTo>
                  <a:pt x="4" y="74"/>
                </a:lnTo>
                <a:lnTo>
                  <a:pt x="2" y="69"/>
                </a:lnTo>
                <a:lnTo>
                  <a:pt x="1" y="59"/>
                </a:lnTo>
                <a:lnTo>
                  <a:pt x="0" y="48"/>
                </a:lnTo>
                <a:lnTo>
                  <a:pt x="0" y="35"/>
                </a:lnTo>
                <a:lnTo>
                  <a:pt x="0" y="22"/>
                </a:lnTo>
                <a:lnTo>
                  <a:pt x="2" y="10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61" name="Freeform 185"/>
          <p:cNvSpPr>
            <a:spLocks/>
          </p:cNvSpPr>
          <p:nvPr/>
        </p:nvSpPr>
        <p:spPr bwMode="auto">
          <a:xfrm>
            <a:off x="2530475" y="3246438"/>
            <a:ext cx="23813" cy="103187"/>
          </a:xfrm>
          <a:custGeom>
            <a:avLst/>
            <a:gdLst>
              <a:gd name="T0" fmla="*/ 2147483647 w 15"/>
              <a:gd name="T1" fmla="*/ 0 h 65"/>
              <a:gd name="T2" fmla="*/ 2147483647 w 15"/>
              <a:gd name="T3" fmla="*/ 2147483647 h 65"/>
              <a:gd name="T4" fmla="*/ 2147483647 w 15"/>
              <a:gd name="T5" fmla="*/ 2147483647 h 65"/>
              <a:gd name="T6" fmla="*/ 2147483647 w 15"/>
              <a:gd name="T7" fmla="*/ 2147483647 h 65"/>
              <a:gd name="T8" fmla="*/ 2147483647 w 15"/>
              <a:gd name="T9" fmla="*/ 2147483647 h 65"/>
              <a:gd name="T10" fmla="*/ 2147483647 w 15"/>
              <a:gd name="T11" fmla="*/ 2147483647 h 65"/>
              <a:gd name="T12" fmla="*/ 2147483647 w 15"/>
              <a:gd name="T13" fmla="*/ 2147483647 h 65"/>
              <a:gd name="T14" fmla="*/ 2147483647 w 15"/>
              <a:gd name="T15" fmla="*/ 2147483647 h 65"/>
              <a:gd name="T16" fmla="*/ 2147483647 w 15"/>
              <a:gd name="T17" fmla="*/ 2147483647 h 65"/>
              <a:gd name="T18" fmla="*/ 2147483647 w 15"/>
              <a:gd name="T19" fmla="*/ 2147483647 h 65"/>
              <a:gd name="T20" fmla="*/ 2147483647 w 15"/>
              <a:gd name="T21" fmla="*/ 2147483647 h 65"/>
              <a:gd name="T22" fmla="*/ 2147483647 w 15"/>
              <a:gd name="T23" fmla="*/ 2147483647 h 65"/>
              <a:gd name="T24" fmla="*/ 0 w 15"/>
              <a:gd name="T25" fmla="*/ 2147483647 h 65"/>
              <a:gd name="T26" fmla="*/ 0 w 15"/>
              <a:gd name="T27" fmla="*/ 2147483647 h 65"/>
              <a:gd name="T28" fmla="*/ 0 w 15"/>
              <a:gd name="T29" fmla="*/ 2147483647 h 65"/>
              <a:gd name="T30" fmla="*/ 0 w 15"/>
              <a:gd name="T31" fmla="*/ 2147483647 h 65"/>
              <a:gd name="T32" fmla="*/ 2147483647 w 15"/>
              <a:gd name="T33" fmla="*/ 2147483647 h 65"/>
              <a:gd name="T34" fmla="*/ 2147483647 w 15"/>
              <a:gd name="T35" fmla="*/ 0 h 65"/>
              <a:gd name="T36" fmla="*/ 2147483647 w 15"/>
              <a:gd name="T37" fmla="*/ 0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5"/>
              <a:gd name="T59" fmla="*/ 15 w 15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5">
                <a:moveTo>
                  <a:pt x="15" y="0"/>
                </a:moveTo>
                <a:lnTo>
                  <a:pt x="15" y="2"/>
                </a:lnTo>
                <a:lnTo>
                  <a:pt x="14" y="3"/>
                </a:lnTo>
                <a:lnTo>
                  <a:pt x="13" y="6"/>
                </a:lnTo>
                <a:lnTo>
                  <a:pt x="12" y="12"/>
                </a:lnTo>
                <a:lnTo>
                  <a:pt x="11" y="20"/>
                </a:lnTo>
                <a:lnTo>
                  <a:pt x="10" y="31"/>
                </a:lnTo>
                <a:lnTo>
                  <a:pt x="11" y="46"/>
                </a:lnTo>
                <a:lnTo>
                  <a:pt x="12" y="65"/>
                </a:lnTo>
                <a:lnTo>
                  <a:pt x="3" y="65"/>
                </a:lnTo>
                <a:lnTo>
                  <a:pt x="3" y="62"/>
                </a:lnTo>
                <a:lnTo>
                  <a:pt x="1" y="58"/>
                </a:lnTo>
                <a:lnTo>
                  <a:pt x="0" y="50"/>
                </a:lnTo>
                <a:lnTo>
                  <a:pt x="0" y="40"/>
                </a:lnTo>
                <a:lnTo>
                  <a:pt x="0" y="30"/>
                </a:lnTo>
                <a:lnTo>
                  <a:pt x="0" y="19"/>
                </a:lnTo>
                <a:lnTo>
                  <a:pt x="1" y="9"/>
                </a:lnTo>
                <a:lnTo>
                  <a:pt x="5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62" name="Freeform 186"/>
          <p:cNvSpPr>
            <a:spLocks/>
          </p:cNvSpPr>
          <p:nvPr/>
        </p:nvSpPr>
        <p:spPr bwMode="auto">
          <a:xfrm>
            <a:off x="2530475" y="3255963"/>
            <a:ext cx="20638" cy="82550"/>
          </a:xfrm>
          <a:custGeom>
            <a:avLst/>
            <a:gdLst>
              <a:gd name="T0" fmla="*/ 2147483647 w 13"/>
              <a:gd name="T1" fmla="*/ 2147483647 h 52"/>
              <a:gd name="T2" fmla="*/ 2147483647 w 13"/>
              <a:gd name="T3" fmla="*/ 2147483647 h 52"/>
              <a:gd name="T4" fmla="*/ 2147483647 w 13"/>
              <a:gd name="T5" fmla="*/ 2147483647 h 52"/>
              <a:gd name="T6" fmla="*/ 2147483647 w 13"/>
              <a:gd name="T7" fmla="*/ 2147483647 h 52"/>
              <a:gd name="T8" fmla="*/ 2147483647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2147483647 w 13"/>
              <a:gd name="T15" fmla="*/ 2147483647 h 52"/>
              <a:gd name="T16" fmla="*/ 2147483647 w 13"/>
              <a:gd name="T17" fmla="*/ 2147483647 h 52"/>
              <a:gd name="T18" fmla="*/ 2147483647 w 13"/>
              <a:gd name="T19" fmla="*/ 2147483647 h 52"/>
              <a:gd name="T20" fmla="*/ 2147483647 w 13"/>
              <a:gd name="T21" fmla="*/ 2147483647 h 52"/>
              <a:gd name="T22" fmla="*/ 2147483647 w 13"/>
              <a:gd name="T23" fmla="*/ 2147483647 h 52"/>
              <a:gd name="T24" fmla="*/ 2147483647 w 13"/>
              <a:gd name="T25" fmla="*/ 2147483647 h 52"/>
              <a:gd name="T26" fmla="*/ 2147483647 w 13"/>
              <a:gd name="T27" fmla="*/ 2147483647 h 52"/>
              <a:gd name="T28" fmla="*/ 0 w 13"/>
              <a:gd name="T29" fmla="*/ 2147483647 h 52"/>
              <a:gd name="T30" fmla="*/ 2147483647 w 13"/>
              <a:gd name="T31" fmla="*/ 2147483647 h 52"/>
              <a:gd name="T32" fmla="*/ 2147483647 w 13"/>
              <a:gd name="T33" fmla="*/ 2147483647 h 52"/>
              <a:gd name="T34" fmla="*/ 2147483647 w 13"/>
              <a:gd name="T35" fmla="*/ 0 h 52"/>
              <a:gd name="T36" fmla="*/ 2147483647 w 13"/>
              <a:gd name="T37" fmla="*/ 2147483647 h 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"/>
              <a:gd name="T58" fmla="*/ 0 h 52"/>
              <a:gd name="T59" fmla="*/ 13 w 13"/>
              <a:gd name="T60" fmla="*/ 52 h 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" h="52">
                <a:moveTo>
                  <a:pt x="13" y="1"/>
                </a:moveTo>
                <a:lnTo>
                  <a:pt x="13" y="1"/>
                </a:lnTo>
                <a:lnTo>
                  <a:pt x="12" y="3"/>
                </a:lnTo>
                <a:lnTo>
                  <a:pt x="11" y="5"/>
                </a:lnTo>
                <a:lnTo>
                  <a:pt x="10" y="10"/>
                </a:lnTo>
                <a:lnTo>
                  <a:pt x="10" y="17"/>
                </a:lnTo>
                <a:lnTo>
                  <a:pt x="8" y="25"/>
                </a:lnTo>
                <a:lnTo>
                  <a:pt x="8" y="37"/>
                </a:lnTo>
                <a:lnTo>
                  <a:pt x="10" y="52"/>
                </a:lnTo>
                <a:lnTo>
                  <a:pt x="3" y="52"/>
                </a:lnTo>
                <a:lnTo>
                  <a:pt x="3" y="51"/>
                </a:lnTo>
                <a:lnTo>
                  <a:pt x="3" y="46"/>
                </a:lnTo>
                <a:lnTo>
                  <a:pt x="1" y="40"/>
                </a:lnTo>
                <a:lnTo>
                  <a:pt x="1" y="32"/>
                </a:lnTo>
                <a:lnTo>
                  <a:pt x="0" y="24"/>
                </a:lnTo>
                <a:lnTo>
                  <a:pt x="1" y="16"/>
                </a:lnTo>
                <a:lnTo>
                  <a:pt x="3" y="7"/>
                </a:lnTo>
                <a:lnTo>
                  <a:pt x="5" y="0"/>
                </a:lnTo>
                <a:lnTo>
                  <a:pt x="13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63" name="Freeform 187"/>
          <p:cNvSpPr>
            <a:spLocks/>
          </p:cNvSpPr>
          <p:nvPr/>
        </p:nvSpPr>
        <p:spPr bwMode="auto">
          <a:xfrm>
            <a:off x="2532063" y="3267075"/>
            <a:ext cx="15875" cy="60325"/>
          </a:xfrm>
          <a:custGeom>
            <a:avLst/>
            <a:gdLst>
              <a:gd name="T0" fmla="*/ 2147483647 w 10"/>
              <a:gd name="T1" fmla="*/ 0 h 38"/>
              <a:gd name="T2" fmla="*/ 2147483647 w 10"/>
              <a:gd name="T3" fmla="*/ 0 h 38"/>
              <a:gd name="T4" fmla="*/ 2147483647 w 10"/>
              <a:gd name="T5" fmla="*/ 2147483647 h 38"/>
              <a:gd name="T6" fmla="*/ 2147483647 w 10"/>
              <a:gd name="T7" fmla="*/ 2147483647 h 38"/>
              <a:gd name="T8" fmla="*/ 2147483647 w 10"/>
              <a:gd name="T9" fmla="*/ 2147483647 h 38"/>
              <a:gd name="T10" fmla="*/ 2147483647 w 10"/>
              <a:gd name="T11" fmla="*/ 2147483647 h 38"/>
              <a:gd name="T12" fmla="*/ 2147483647 w 10"/>
              <a:gd name="T13" fmla="*/ 2147483647 h 38"/>
              <a:gd name="T14" fmla="*/ 2147483647 w 10"/>
              <a:gd name="T15" fmla="*/ 2147483647 h 38"/>
              <a:gd name="T16" fmla="*/ 2147483647 w 10"/>
              <a:gd name="T17" fmla="*/ 2147483647 h 38"/>
              <a:gd name="T18" fmla="*/ 2147483647 w 10"/>
              <a:gd name="T19" fmla="*/ 2147483647 h 38"/>
              <a:gd name="T20" fmla="*/ 2147483647 w 10"/>
              <a:gd name="T21" fmla="*/ 2147483647 h 38"/>
              <a:gd name="T22" fmla="*/ 2147483647 w 10"/>
              <a:gd name="T23" fmla="*/ 2147483647 h 38"/>
              <a:gd name="T24" fmla="*/ 2147483647 w 10"/>
              <a:gd name="T25" fmla="*/ 2147483647 h 38"/>
              <a:gd name="T26" fmla="*/ 0 w 10"/>
              <a:gd name="T27" fmla="*/ 2147483647 h 38"/>
              <a:gd name="T28" fmla="*/ 0 w 10"/>
              <a:gd name="T29" fmla="*/ 2147483647 h 38"/>
              <a:gd name="T30" fmla="*/ 0 w 10"/>
              <a:gd name="T31" fmla="*/ 2147483647 h 38"/>
              <a:gd name="T32" fmla="*/ 2147483647 w 10"/>
              <a:gd name="T33" fmla="*/ 2147483647 h 38"/>
              <a:gd name="T34" fmla="*/ 2147483647 w 10"/>
              <a:gd name="T35" fmla="*/ 0 h 38"/>
              <a:gd name="T36" fmla="*/ 2147483647 w 10"/>
              <a:gd name="T37" fmla="*/ 0 h 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"/>
              <a:gd name="T58" fmla="*/ 0 h 38"/>
              <a:gd name="T59" fmla="*/ 10 w 10"/>
              <a:gd name="T60" fmla="*/ 38 h 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" h="38">
                <a:moveTo>
                  <a:pt x="10" y="0"/>
                </a:moveTo>
                <a:lnTo>
                  <a:pt x="10" y="0"/>
                </a:lnTo>
                <a:lnTo>
                  <a:pt x="9" y="2"/>
                </a:lnTo>
                <a:lnTo>
                  <a:pt x="9" y="4"/>
                </a:lnTo>
                <a:lnTo>
                  <a:pt x="7" y="6"/>
                </a:lnTo>
                <a:lnTo>
                  <a:pt x="6" y="11"/>
                </a:lnTo>
                <a:lnTo>
                  <a:pt x="6" y="18"/>
                </a:lnTo>
                <a:lnTo>
                  <a:pt x="6" y="26"/>
                </a:lnTo>
                <a:lnTo>
                  <a:pt x="7" y="38"/>
                </a:lnTo>
                <a:lnTo>
                  <a:pt x="3" y="38"/>
                </a:lnTo>
                <a:lnTo>
                  <a:pt x="2" y="37"/>
                </a:lnTo>
                <a:lnTo>
                  <a:pt x="2" y="33"/>
                </a:lnTo>
                <a:lnTo>
                  <a:pt x="2" y="28"/>
                </a:lnTo>
                <a:lnTo>
                  <a:pt x="0" y="24"/>
                </a:lnTo>
                <a:lnTo>
                  <a:pt x="0" y="17"/>
                </a:lnTo>
                <a:lnTo>
                  <a:pt x="0" y="11"/>
                </a:lnTo>
                <a:lnTo>
                  <a:pt x="2" y="5"/>
                </a:lnTo>
                <a:lnTo>
                  <a:pt x="4" y="0"/>
                </a:lnTo>
                <a:lnTo>
                  <a:pt x="10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64" name="Freeform 188"/>
          <p:cNvSpPr>
            <a:spLocks/>
          </p:cNvSpPr>
          <p:nvPr/>
        </p:nvSpPr>
        <p:spPr bwMode="auto">
          <a:xfrm>
            <a:off x="2405063" y="3249613"/>
            <a:ext cx="71437" cy="87312"/>
          </a:xfrm>
          <a:custGeom>
            <a:avLst/>
            <a:gdLst>
              <a:gd name="T0" fmla="*/ 2147483647 w 45"/>
              <a:gd name="T1" fmla="*/ 2147483647 h 55"/>
              <a:gd name="T2" fmla="*/ 2147483647 w 45"/>
              <a:gd name="T3" fmla="*/ 2147483647 h 55"/>
              <a:gd name="T4" fmla="*/ 2147483647 w 45"/>
              <a:gd name="T5" fmla="*/ 2147483647 h 55"/>
              <a:gd name="T6" fmla="*/ 2147483647 w 45"/>
              <a:gd name="T7" fmla="*/ 2147483647 h 55"/>
              <a:gd name="T8" fmla="*/ 0 w 45"/>
              <a:gd name="T9" fmla="*/ 2147483647 h 55"/>
              <a:gd name="T10" fmla="*/ 0 w 45"/>
              <a:gd name="T11" fmla="*/ 2147483647 h 55"/>
              <a:gd name="T12" fmla="*/ 0 w 45"/>
              <a:gd name="T13" fmla="*/ 2147483647 h 55"/>
              <a:gd name="T14" fmla="*/ 0 w 45"/>
              <a:gd name="T15" fmla="*/ 2147483647 h 55"/>
              <a:gd name="T16" fmla="*/ 2147483647 w 45"/>
              <a:gd name="T17" fmla="*/ 2147483647 h 55"/>
              <a:gd name="T18" fmla="*/ 2147483647 w 45"/>
              <a:gd name="T19" fmla="*/ 2147483647 h 55"/>
              <a:gd name="T20" fmla="*/ 2147483647 w 45"/>
              <a:gd name="T21" fmla="*/ 2147483647 h 55"/>
              <a:gd name="T22" fmla="*/ 2147483647 w 45"/>
              <a:gd name="T23" fmla="*/ 2147483647 h 55"/>
              <a:gd name="T24" fmla="*/ 2147483647 w 45"/>
              <a:gd name="T25" fmla="*/ 2147483647 h 55"/>
              <a:gd name="T26" fmla="*/ 2147483647 w 45"/>
              <a:gd name="T27" fmla="*/ 2147483647 h 55"/>
              <a:gd name="T28" fmla="*/ 2147483647 w 45"/>
              <a:gd name="T29" fmla="*/ 2147483647 h 55"/>
              <a:gd name="T30" fmla="*/ 2147483647 w 45"/>
              <a:gd name="T31" fmla="*/ 2147483647 h 55"/>
              <a:gd name="T32" fmla="*/ 2147483647 w 45"/>
              <a:gd name="T33" fmla="*/ 2147483647 h 55"/>
              <a:gd name="T34" fmla="*/ 2147483647 w 45"/>
              <a:gd name="T35" fmla="*/ 2147483647 h 55"/>
              <a:gd name="T36" fmla="*/ 2147483647 w 45"/>
              <a:gd name="T37" fmla="*/ 2147483647 h 55"/>
              <a:gd name="T38" fmla="*/ 2147483647 w 45"/>
              <a:gd name="T39" fmla="*/ 2147483647 h 55"/>
              <a:gd name="T40" fmla="*/ 2147483647 w 45"/>
              <a:gd name="T41" fmla="*/ 2147483647 h 55"/>
              <a:gd name="T42" fmla="*/ 2147483647 w 45"/>
              <a:gd name="T43" fmla="*/ 2147483647 h 55"/>
              <a:gd name="T44" fmla="*/ 2147483647 w 45"/>
              <a:gd name="T45" fmla="*/ 2147483647 h 55"/>
              <a:gd name="T46" fmla="*/ 2147483647 w 45"/>
              <a:gd name="T47" fmla="*/ 2147483647 h 55"/>
              <a:gd name="T48" fmla="*/ 2147483647 w 45"/>
              <a:gd name="T49" fmla="*/ 2147483647 h 55"/>
              <a:gd name="T50" fmla="*/ 2147483647 w 45"/>
              <a:gd name="T51" fmla="*/ 2147483647 h 55"/>
              <a:gd name="T52" fmla="*/ 2147483647 w 45"/>
              <a:gd name="T53" fmla="*/ 2147483647 h 55"/>
              <a:gd name="T54" fmla="*/ 2147483647 w 45"/>
              <a:gd name="T55" fmla="*/ 2147483647 h 55"/>
              <a:gd name="T56" fmla="*/ 2147483647 w 45"/>
              <a:gd name="T57" fmla="*/ 2147483647 h 55"/>
              <a:gd name="T58" fmla="*/ 2147483647 w 45"/>
              <a:gd name="T59" fmla="*/ 2147483647 h 55"/>
              <a:gd name="T60" fmla="*/ 2147483647 w 45"/>
              <a:gd name="T61" fmla="*/ 2147483647 h 55"/>
              <a:gd name="T62" fmla="*/ 2147483647 w 45"/>
              <a:gd name="T63" fmla="*/ 2147483647 h 55"/>
              <a:gd name="T64" fmla="*/ 2147483647 w 45"/>
              <a:gd name="T65" fmla="*/ 2147483647 h 55"/>
              <a:gd name="T66" fmla="*/ 2147483647 w 45"/>
              <a:gd name="T67" fmla="*/ 2147483647 h 55"/>
              <a:gd name="T68" fmla="*/ 2147483647 w 45"/>
              <a:gd name="T69" fmla="*/ 2147483647 h 55"/>
              <a:gd name="T70" fmla="*/ 2147483647 w 45"/>
              <a:gd name="T71" fmla="*/ 2147483647 h 55"/>
              <a:gd name="T72" fmla="*/ 2147483647 w 45"/>
              <a:gd name="T73" fmla="*/ 2147483647 h 55"/>
              <a:gd name="T74" fmla="*/ 2147483647 w 45"/>
              <a:gd name="T75" fmla="*/ 2147483647 h 55"/>
              <a:gd name="T76" fmla="*/ 2147483647 w 45"/>
              <a:gd name="T77" fmla="*/ 2147483647 h 55"/>
              <a:gd name="T78" fmla="*/ 2147483647 w 45"/>
              <a:gd name="T79" fmla="*/ 2147483647 h 55"/>
              <a:gd name="T80" fmla="*/ 2147483647 w 45"/>
              <a:gd name="T81" fmla="*/ 2147483647 h 55"/>
              <a:gd name="T82" fmla="*/ 2147483647 w 45"/>
              <a:gd name="T83" fmla="*/ 0 h 55"/>
              <a:gd name="T84" fmla="*/ 2147483647 w 45"/>
              <a:gd name="T85" fmla="*/ 2147483647 h 55"/>
              <a:gd name="T86" fmla="*/ 2147483647 w 45"/>
              <a:gd name="T87" fmla="*/ 2147483647 h 55"/>
              <a:gd name="T88" fmla="*/ 2147483647 w 45"/>
              <a:gd name="T89" fmla="*/ 2147483647 h 55"/>
              <a:gd name="T90" fmla="*/ 2147483647 w 45"/>
              <a:gd name="T91" fmla="*/ 2147483647 h 55"/>
              <a:gd name="T92" fmla="*/ 2147483647 w 45"/>
              <a:gd name="T93" fmla="*/ 2147483647 h 55"/>
              <a:gd name="T94" fmla="*/ 2147483647 w 45"/>
              <a:gd name="T95" fmla="*/ 2147483647 h 55"/>
              <a:gd name="T96" fmla="*/ 2147483647 w 45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"/>
              <a:gd name="T148" fmla="*/ 0 h 55"/>
              <a:gd name="T149" fmla="*/ 45 w 45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" h="55">
                <a:moveTo>
                  <a:pt x="3" y="5"/>
                </a:moveTo>
                <a:lnTo>
                  <a:pt x="3" y="7"/>
                </a:lnTo>
                <a:lnTo>
                  <a:pt x="2" y="9"/>
                </a:lnTo>
                <a:lnTo>
                  <a:pt x="1" y="14"/>
                </a:lnTo>
                <a:lnTo>
                  <a:pt x="0" y="21"/>
                </a:lnTo>
                <a:lnTo>
                  <a:pt x="0" y="28"/>
                </a:lnTo>
                <a:lnTo>
                  <a:pt x="0" y="36"/>
                </a:lnTo>
                <a:lnTo>
                  <a:pt x="0" y="45"/>
                </a:lnTo>
                <a:lnTo>
                  <a:pt x="2" y="55"/>
                </a:lnTo>
                <a:lnTo>
                  <a:pt x="2" y="53"/>
                </a:lnTo>
                <a:lnTo>
                  <a:pt x="2" y="51"/>
                </a:lnTo>
                <a:lnTo>
                  <a:pt x="2" y="49"/>
                </a:lnTo>
                <a:lnTo>
                  <a:pt x="2" y="45"/>
                </a:lnTo>
                <a:lnTo>
                  <a:pt x="3" y="43"/>
                </a:lnTo>
                <a:lnTo>
                  <a:pt x="3" y="38"/>
                </a:lnTo>
                <a:lnTo>
                  <a:pt x="5" y="35"/>
                </a:lnTo>
                <a:lnTo>
                  <a:pt x="6" y="31"/>
                </a:lnTo>
                <a:lnTo>
                  <a:pt x="7" y="28"/>
                </a:lnTo>
                <a:lnTo>
                  <a:pt x="8" y="24"/>
                </a:lnTo>
                <a:lnTo>
                  <a:pt x="10" y="21"/>
                </a:lnTo>
                <a:lnTo>
                  <a:pt x="14" y="18"/>
                </a:lnTo>
                <a:lnTo>
                  <a:pt x="16" y="16"/>
                </a:lnTo>
                <a:lnTo>
                  <a:pt x="21" y="15"/>
                </a:lnTo>
                <a:lnTo>
                  <a:pt x="26" y="14"/>
                </a:lnTo>
                <a:lnTo>
                  <a:pt x="26" y="13"/>
                </a:lnTo>
                <a:lnTo>
                  <a:pt x="28" y="11"/>
                </a:lnTo>
                <a:lnTo>
                  <a:pt x="29" y="10"/>
                </a:lnTo>
                <a:lnTo>
                  <a:pt x="33" y="9"/>
                </a:lnTo>
                <a:lnTo>
                  <a:pt x="36" y="7"/>
                </a:lnTo>
                <a:lnTo>
                  <a:pt x="41" y="4"/>
                </a:lnTo>
                <a:lnTo>
                  <a:pt x="45" y="2"/>
                </a:lnTo>
                <a:lnTo>
                  <a:pt x="44" y="2"/>
                </a:lnTo>
                <a:lnTo>
                  <a:pt x="43" y="2"/>
                </a:lnTo>
                <a:lnTo>
                  <a:pt x="42" y="2"/>
                </a:lnTo>
                <a:lnTo>
                  <a:pt x="40" y="1"/>
                </a:lnTo>
                <a:lnTo>
                  <a:pt x="37" y="1"/>
                </a:lnTo>
                <a:lnTo>
                  <a:pt x="35" y="1"/>
                </a:lnTo>
                <a:lnTo>
                  <a:pt x="31" y="1"/>
                </a:lnTo>
                <a:lnTo>
                  <a:pt x="28" y="0"/>
                </a:lnTo>
                <a:lnTo>
                  <a:pt x="26" y="1"/>
                </a:lnTo>
                <a:lnTo>
                  <a:pt x="22" y="1"/>
                </a:lnTo>
                <a:lnTo>
                  <a:pt x="19" y="1"/>
                </a:lnTo>
                <a:lnTo>
                  <a:pt x="14" y="2"/>
                </a:lnTo>
                <a:lnTo>
                  <a:pt x="10" y="2"/>
                </a:lnTo>
                <a:lnTo>
                  <a:pt x="7" y="3"/>
                </a:lnTo>
                <a:lnTo>
                  <a:pt x="3" y="5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65" name="Freeform 189"/>
          <p:cNvSpPr>
            <a:spLocks/>
          </p:cNvSpPr>
          <p:nvPr/>
        </p:nvSpPr>
        <p:spPr bwMode="auto">
          <a:xfrm>
            <a:off x="2303463" y="3314700"/>
            <a:ext cx="58737" cy="15875"/>
          </a:xfrm>
          <a:custGeom>
            <a:avLst/>
            <a:gdLst>
              <a:gd name="T0" fmla="*/ 0 w 37"/>
              <a:gd name="T1" fmla="*/ 2147483647 h 10"/>
              <a:gd name="T2" fmla="*/ 0 w 37"/>
              <a:gd name="T3" fmla="*/ 2147483647 h 10"/>
              <a:gd name="T4" fmla="*/ 0 w 37"/>
              <a:gd name="T5" fmla="*/ 2147483647 h 10"/>
              <a:gd name="T6" fmla="*/ 2147483647 w 37"/>
              <a:gd name="T7" fmla="*/ 2147483647 h 10"/>
              <a:gd name="T8" fmla="*/ 2147483647 w 37"/>
              <a:gd name="T9" fmla="*/ 2147483647 h 10"/>
              <a:gd name="T10" fmla="*/ 2147483647 w 37"/>
              <a:gd name="T11" fmla="*/ 2147483647 h 10"/>
              <a:gd name="T12" fmla="*/ 2147483647 w 37"/>
              <a:gd name="T13" fmla="*/ 2147483647 h 10"/>
              <a:gd name="T14" fmla="*/ 2147483647 w 37"/>
              <a:gd name="T15" fmla="*/ 2147483647 h 10"/>
              <a:gd name="T16" fmla="*/ 2147483647 w 37"/>
              <a:gd name="T17" fmla="*/ 2147483647 h 10"/>
              <a:gd name="T18" fmla="*/ 2147483647 w 37"/>
              <a:gd name="T19" fmla="*/ 2147483647 h 10"/>
              <a:gd name="T20" fmla="*/ 2147483647 w 37"/>
              <a:gd name="T21" fmla="*/ 0 h 10"/>
              <a:gd name="T22" fmla="*/ 2147483647 w 37"/>
              <a:gd name="T23" fmla="*/ 0 h 10"/>
              <a:gd name="T24" fmla="*/ 2147483647 w 37"/>
              <a:gd name="T25" fmla="*/ 0 h 10"/>
              <a:gd name="T26" fmla="*/ 2147483647 w 37"/>
              <a:gd name="T27" fmla="*/ 0 h 10"/>
              <a:gd name="T28" fmla="*/ 2147483647 w 37"/>
              <a:gd name="T29" fmla="*/ 2147483647 h 10"/>
              <a:gd name="T30" fmla="*/ 2147483647 w 37"/>
              <a:gd name="T31" fmla="*/ 2147483647 h 10"/>
              <a:gd name="T32" fmla="*/ 2147483647 w 37"/>
              <a:gd name="T33" fmla="*/ 2147483647 h 10"/>
              <a:gd name="T34" fmla="*/ 2147483647 w 37"/>
              <a:gd name="T35" fmla="*/ 2147483647 h 10"/>
              <a:gd name="T36" fmla="*/ 2147483647 w 37"/>
              <a:gd name="T37" fmla="*/ 2147483647 h 10"/>
              <a:gd name="T38" fmla="*/ 2147483647 w 37"/>
              <a:gd name="T39" fmla="*/ 2147483647 h 10"/>
              <a:gd name="T40" fmla="*/ 2147483647 w 37"/>
              <a:gd name="T41" fmla="*/ 2147483647 h 10"/>
              <a:gd name="T42" fmla="*/ 2147483647 w 37"/>
              <a:gd name="T43" fmla="*/ 2147483647 h 10"/>
              <a:gd name="T44" fmla="*/ 2147483647 w 37"/>
              <a:gd name="T45" fmla="*/ 2147483647 h 10"/>
              <a:gd name="T46" fmla="*/ 2147483647 w 37"/>
              <a:gd name="T47" fmla="*/ 2147483647 h 10"/>
              <a:gd name="T48" fmla="*/ 2147483647 w 37"/>
              <a:gd name="T49" fmla="*/ 2147483647 h 10"/>
              <a:gd name="T50" fmla="*/ 2147483647 w 37"/>
              <a:gd name="T51" fmla="*/ 2147483647 h 10"/>
              <a:gd name="T52" fmla="*/ 2147483647 w 37"/>
              <a:gd name="T53" fmla="*/ 2147483647 h 10"/>
              <a:gd name="T54" fmla="*/ 2147483647 w 37"/>
              <a:gd name="T55" fmla="*/ 2147483647 h 10"/>
              <a:gd name="T56" fmla="*/ 2147483647 w 37"/>
              <a:gd name="T57" fmla="*/ 2147483647 h 10"/>
              <a:gd name="T58" fmla="*/ 2147483647 w 37"/>
              <a:gd name="T59" fmla="*/ 2147483647 h 10"/>
              <a:gd name="T60" fmla="*/ 2147483647 w 37"/>
              <a:gd name="T61" fmla="*/ 2147483647 h 10"/>
              <a:gd name="T62" fmla="*/ 2147483647 w 37"/>
              <a:gd name="T63" fmla="*/ 2147483647 h 10"/>
              <a:gd name="T64" fmla="*/ 2147483647 w 37"/>
              <a:gd name="T65" fmla="*/ 2147483647 h 10"/>
              <a:gd name="T66" fmla="*/ 0 w 37"/>
              <a:gd name="T67" fmla="*/ 2147483647 h 10"/>
              <a:gd name="T68" fmla="*/ 0 w 37"/>
              <a:gd name="T69" fmla="*/ 2147483647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0"/>
              <a:gd name="T107" fmla="*/ 37 w 37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0">
                <a:moveTo>
                  <a:pt x="0" y="7"/>
                </a:moveTo>
                <a:lnTo>
                  <a:pt x="0" y="7"/>
                </a:ln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3" y="3"/>
                </a:lnTo>
                <a:lnTo>
                  <a:pt x="4" y="2"/>
                </a:lnTo>
                <a:lnTo>
                  <a:pt x="7" y="1"/>
                </a:lnTo>
                <a:lnTo>
                  <a:pt x="9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0"/>
                </a:lnTo>
                <a:lnTo>
                  <a:pt x="27" y="1"/>
                </a:lnTo>
                <a:lnTo>
                  <a:pt x="31" y="2"/>
                </a:lnTo>
                <a:lnTo>
                  <a:pt x="37" y="3"/>
                </a:lnTo>
                <a:lnTo>
                  <a:pt x="37" y="5"/>
                </a:lnTo>
                <a:lnTo>
                  <a:pt x="36" y="5"/>
                </a:lnTo>
                <a:lnTo>
                  <a:pt x="34" y="4"/>
                </a:lnTo>
                <a:lnTo>
                  <a:pt x="32" y="4"/>
                </a:lnTo>
                <a:lnTo>
                  <a:pt x="30" y="3"/>
                </a:lnTo>
                <a:lnTo>
                  <a:pt x="28" y="3"/>
                </a:lnTo>
                <a:lnTo>
                  <a:pt x="24" y="3"/>
                </a:lnTo>
                <a:lnTo>
                  <a:pt x="22" y="2"/>
                </a:lnTo>
                <a:lnTo>
                  <a:pt x="18" y="2"/>
                </a:lnTo>
                <a:lnTo>
                  <a:pt x="15" y="2"/>
                </a:lnTo>
                <a:lnTo>
                  <a:pt x="13" y="3"/>
                </a:lnTo>
                <a:lnTo>
                  <a:pt x="9" y="3"/>
                </a:lnTo>
                <a:lnTo>
                  <a:pt x="7" y="4"/>
                </a:lnTo>
                <a:lnTo>
                  <a:pt x="4" y="5"/>
                </a:lnTo>
                <a:lnTo>
                  <a:pt x="2" y="8"/>
                </a:lnTo>
                <a:lnTo>
                  <a:pt x="0" y="1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66" name="Freeform 190"/>
          <p:cNvSpPr>
            <a:spLocks/>
          </p:cNvSpPr>
          <p:nvPr/>
        </p:nvSpPr>
        <p:spPr bwMode="auto">
          <a:xfrm>
            <a:off x="2303463" y="3275013"/>
            <a:ext cx="58737" cy="17462"/>
          </a:xfrm>
          <a:custGeom>
            <a:avLst/>
            <a:gdLst>
              <a:gd name="T0" fmla="*/ 0 w 37"/>
              <a:gd name="T1" fmla="*/ 2147483647 h 11"/>
              <a:gd name="T2" fmla="*/ 0 w 37"/>
              <a:gd name="T3" fmla="*/ 2147483647 h 11"/>
              <a:gd name="T4" fmla="*/ 0 w 37"/>
              <a:gd name="T5" fmla="*/ 2147483647 h 11"/>
              <a:gd name="T6" fmla="*/ 2147483647 w 37"/>
              <a:gd name="T7" fmla="*/ 2147483647 h 11"/>
              <a:gd name="T8" fmla="*/ 2147483647 w 37"/>
              <a:gd name="T9" fmla="*/ 2147483647 h 11"/>
              <a:gd name="T10" fmla="*/ 2147483647 w 37"/>
              <a:gd name="T11" fmla="*/ 2147483647 h 11"/>
              <a:gd name="T12" fmla="*/ 2147483647 w 37"/>
              <a:gd name="T13" fmla="*/ 2147483647 h 11"/>
              <a:gd name="T14" fmla="*/ 2147483647 w 37"/>
              <a:gd name="T15" fmla="*/ 2147483647 h 11"/>
              <a:gd name="T16" fmla="*/ 2147483647 w 37"/>
              <a:gd name="T17" fmla="*/ 2147483647 h 11"/>
              <a:gd name="T18" fmla="*/ 2147483647 w 37"/>
              <a:gd name="T19" fmla="*/ 2147483647 h 11"/>
              <a:gd name="T20" fmla="*/ 2147483647 w 37"/>
              <a:gd name="T21" fmla="*/ 0 h 11"/>
              <a:gd name="T22" fmla="*/ 2147483647 w 37"/>
              <a:gd name="T23" fmla="*/ 0 h 11"/>
              <a:gd name="T24" fmla="*/ 2147483647 w 37"/>
              <a:gd name="T25" fmla="*/ 0 h 11"/>
              <a:gd name="T26" fmla="*/ 2147483647 w 37"/>
              <a:gd name="T27" fmla="*/ 0 h 11"/>
              <a:gd name="T28" fmla="*/ 2147483647 w 37"/>
              <a:gd name="T29" fmla="*/ 2147483647 h 11"/>
              <a:gd name="T30" fmla="*/ 2147483647 w 37"/>
              <a:gd name="T31" fmla="*/ 2147483647 h 11"/>
              <a:gd name="T32" fmla="*/ 2147483647 w 37"/>
              <a:gd name="T33" fmla="*/ 2147483647 h 11"/>
              <a:gd name="T34" fmla="*/ 2147483647 w 37"/>
              <a:gd name="T35" fmla="*/ 2147483647 h 11"/>
              <a:gd name="T36" fmla="*/ 2147483647 w 37"/>
              <a:gd name="T37" fmla="*/ 2147483647 h 11"/>
              <a:gd name="T38" fmla="*/ 2147483647 w 37"/>
              <a:gd name="T39" fmla="*/ 2147483647 h 11"/>
              <a:gd name="T40" fmla="*/ 2147483647 w 37"/>
              <a:gd name="T41" fmla="*/ 2147483647 h 11"/>
              <a:gd name="T42" fmla="*/ 2147483647 w 37"/>
              <a:gd name="T43" fmla="*/ 2147483647 h 11"/>
              <a:gd name="T44" fmla="*/ 2147483647 w 37"/>
              <a:gd name="T45" fmla="*/ 2147483647 h 11"/>
              <a:gd name="T46" fmla="*/ 2147483647 w 37"/>
              <a:gd name="T47" fmla="*/ 2147483647 h 11"/>
              <a:gd name="T48" fmla="*/ 2147483647 w 37"/>
              <a:gd name="T49" fmla="*/ 2147483647 h 11"/>
              <a:gd name="T50" fmla="*/ 2147483647 w 37"/>
              <a:gd name="T51" fmla="*/ 2147483647 h 11"/>
              <a:gd name="T52" fmla="*/ 2147483647 w 37"/>
              <a:gd name="T53" fmla="*/ 2147483647 h 11"/>
              <a:gd name="T54" fmla="*/ 2147483647 w 37"/>
              <a:gd name="T55" fmla="*/ 2147483647 h 11"/>
              <a:gd name="T56" fmla="*/ 2147483647 w 37"/>
              <a:gd name="T57" fmla="*/ 2147483647 h 11"/>
              <a:gd name="T58" fmla="*/ 2147483647 w 37"/>
              <a:gd name="T59" fmla="*/ 2147483647 h 11"/>
              <a:gd name="T60" fmla="*/ 2147483647 w 37"/>
              <a:gd name="T61" fmla="*/ 2147483647 h 11"/>
              <a:gd name="T62" fmla="*/ 2147483647 w 37"/>
              <a:gd name="T63" fmla="*/ 2147483647 h 11"/>
              <a:gd name="T64" fmla="*/ 2147483647 w 37"/>
              <a:gd name="T65" fmla="*/ 2147483647 h 11"/>
              <a:gd name="T66" fmla="*/ 0 w 37"/>
              <a:gd name="T67" fmla="*/ 2147483647 h 11"/>
              <a:gd name="T68" fmla="*/ 0 w 37"/>
              <a:gd name="T69" fmla="*/ 2147483647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1"/>
              <a:gd name="T107" fmla="*/ 37 w 37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1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3" y="4"/>
                </a:lnTo>
                <a:lnTo>
                  <a:pt x="4" y="2"/>
                </a:lnTo>
                <a:lnTo>
                  <a:pt x="7" y="1"/>
                </a:lnTo>
                <a:lnTo>
                  <a:pt x="9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0"/>
                </a:lnTo>
                <a:lnTo>
                  <a:pt x="27" y="1"/>
                </a:lnTo>
                <a:lnTo>
                  <a:pt x="31" y="2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4" y="5"/>
                </a:lnTo>
                <a:lnTo>
                  <a:pt x="32" y="5"/>
                </a:lnTo>
                <a:lnTo>
                  <a:pt x="30" y="5"/>
                </a:lnTo>
                <a:lnTo>
                  <a:pt x="28" y="4"/>
                </a:lnTo>
                <a:lnTo>
                  <a:pt x="24" y="4"/>
                </a:lnTo>
                <a:lnTo>
                  <a:pt x="22" y="2"/>
                </a:lnTo>
                <a:lnTo>
                  <a:pt x="18" y="2"/>
                </a:lnTo>
                <a:lnTo>
                  <a:pt x="15" y="2"/>
                </a:lnTo>
                <a:lnTo>
                  <a:pt x="13" y="4"/>
                </a:lnTo>
                <a:lnTo>
                  <a:pt x="9" y="4"/>
                </a:lnTo>
                <a:lnTo>
                  <a:pt x="7" y="5"/>
                </a:lnTo>
                <a:lnTo>
                  <a:pt x="4" y="6"/>
                </a:lnTo>
                <a:lnTo>
                  <a:pt x="2" y="8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67" name="Freeform 191"/>
          <p:cNvSpPr>
            <a:spLocks/>
          </p:cNvSpPr>
          <p:nvPr/>
        </p:nvSpPr>
        <p:spPr bwMode="auto">
          <a:xfrm>
            <a:off x="2359025" y="3255963"/>
            <a:ext cx="95250" cy="180975"/>
          </a:xfrm>
          <a:custGeom>
            <a:avLst/>
            <a:gdLst>
              <a:gd name="T0" fmla="*/ 0 w 60"/>
              <a:gd name="T1" fmla="*/ 0 h 114"/>
              <a:gd name="T2" fmla="*/ 0 w 60"/>
              <a:gd name="T3" fmla="*/ 2147483647 h 114"/>
              <a:gd name="T4" fmla="*/ 2147483647 w 60"/>
              <a:gd name="T5" fmla="*/ 2147483647 h 114"/>
              <a:gd name="T6" fmla="*/ 2147483647 w 60"/>
              <a:gd name="T7" fmla="*/ 2147483647 h 114"/>
              <a:gd name="T8" fmla="*/ 2147483647 w 60"/>
              <a:gd name="T9" fmla="*/ 2147483647 h 114"/>
              <a:gd name="T10" fmla="*/ 2147483647 w 60"/>
              <a:gd name="T11" fmla="*/ 2147483647 h 114"/>
              <a:gd name="T12" fmla="*/ 2147483647 w 60"/>
              <a:gd name="T13" fmla="*/ 2147483647 h 114"/>
              <a:gd name="T14" fmla="*/ 2147483647 w 60"/>
              <a:gd name="T15" fmla="*/ 2147483647 h 114"/>
              <a:gd name="T16" fmla="*/ 2147483647 w 60"/>
              <a:gd name="T17" fmla="*/ 2147483647 h 114"/>
              <a:gd name="T18" fmla="*/ 2147483647 w 60"/>
              <a:gd name="T19" fmla="*/ 2147483647 h 114"/>
              <a:gd name="T20" fmla="*/ 2147483647 w 60"/>
              <a:gd name="T21" fmla="*/ 2147483647 h 114"/>
              <a:gd name="T22" fmla="*/ 2147483647 w 60"/>
              <a:gd name="T23" fmla="*/ 2147483647 h 114"/>
              <a:gd name="T24" fmla="*/ 2147483647 w 60"/>
              <a:gd name="T25" fmla="*/ 2147483647 h 114"/>
              <a:gd name="T26" fmla="*/ 2147483647 w 60"/>
              <a:gd name="T27" fmla="*/ 2147483647 h 114"/>
              <a:gd name="T28" fmla="*/ 2147483647 w 60"/>
              <a:gd name="T29" fmla="*/ 2147483647 h 114"/>
              <a:gd name="T30" fmla="*/ 2147483647 w 60"/>
              <a:gd name="T31" fmla="*/ 2147483647 h 114"/>
              <a:gd name="T32" fmla="*/ 2147483647 w 60"/>
              <a:gd name="T33" fmla="*/ 2147483647 h 114"/>
              <a:gd name="T34" fmla="*/ 0 w 60"/>
              <a:gd name="T35" fmla="*/ 0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"/>
              <a:gd name="T55" fmla="*/ 0 h 114"/>
              <a:gd name="T56" fmla="*/ 60 w 60"/>
              <a:gd name="T57" fmla="*/ 114 h 11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" h="114">
                <a:moveTo>
                  <a:pt x="0" y="0"/>
                </a:moveTo>
                <a:lnTo>
                  <a:pt x="0" y="110"/>
                </a:lnTo>
                <a:lnTo>
                  <a:pt x="18" y="114"/>
                </a:lnTo>
                <a:lnTo>
                  <a:pt x="17" y="98"/>
                </a:lnTo>
                <a:lnTo>
                  <a:pt x="60" y="105"/>
                </a:lnTo>
                <a:lnTo>
                  <a:pt x="60" y="100"/>
                </a:lnTo>
                <a:lnTo>
                  <a:pt x="30" y="96"/>
                </a:lnTo>
                <a:lnTo>
                  <a:pt x="29" y="83"/>
                </a:lnTo>
                <a:lnTo>
                  <a:pt x="9" y="83"/>
                </a:lnTo>
                <a:lnTo>
                  <a:pt x="8" y="81"/>
                </a:lnTo>
                <a:lnTo>
                  <a:pt x="7" y="76"/>
                </a:lnTo>
                <a:lnTo>
                  <a:pt x="6" y="69"/>
                </a:lnTo>
                <a:lnTo>
                  <a:pt x="3" y="60"/>
                </a:lnTo>
                <a:lnTo>
                  <a:pt x="2" y="48"/>
                </a:lnTo>
                <a:lnTo>
                  <a:pt x="1" y="34"/>
                </a:lnTo>
                <a:lnTo>
                  <a:pt x="2" y="20"/>
                </a:lnTo>
                <a:lnTo>
                  <a:pt x="6" y="4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68" name="Freeform 192"/>
          <p:cNvSpPr>
            <a:spLocks/>
          </p:cNvSpPr>
          <p:nvPr/>
        </p:nvSpPr>
        <p:spPr bwMode="auto">
          <a:xfrm>
            <a:off x="2406650" y="3216275"/>
            <a:ext cx="123825" cy="23813"/>
          </a:xfrm>
          <a:custGeom>
            <a:avLst/>
            <a:gdLst>
              <a:gd name="T0" fmla="*/ 0 w 78"/>
              <a:gd name="T1" fmla="*/ 2147483647 h 15"/>
              <a:gd name="T2" fmla="*/ 0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2147483647 h 15"/>
              <a:gd name="T8" fmla="*/ 2147483647 w 78"/>
              <a:gd name="T9" fmla="*/ 2147483647 h 15"/>
              <a:gd name="T10" fmla="*/ 2147483647 w 78"/>
              <a:gd name="T11" fmla="*/ 2147483647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2147483647 w 78"/>
              <a:gd name="T33" fmla="*/ 2147483647 h 15"/>
              <a:gd name="T34" fmla="*/ 2147483647 w 78"/>
              <a:gd name="T35" fmla="*/ 0 h 15"/>
              <a:gd name="T36" fmla="*/ 2147483647 w 78"/>
              <a:gd name="T37" fmla="*/ 0 h 15"/>
              <a:gd name="T38" fmla="*/ 2147483647 w 78"/>
              <a:gd name="T39" fmla="*/ 0 h 15"/>
              <a:gd name="T40" fmla="*/ 2147483647 w 78"/>
              <a:gd name="T41" fmla="*/ 0 h 15"/>
              <a:gd name="T42" fmla="*/ 2147483647 w 78"/>
              <a:gd name="T43" fmla="*/ 0 h 15"/>
              <a:gd name="T44" fmla="*/ 2147483647 w 78"/>
              <a:gd name="T45" fmla="*/ 0 h 15"/>
              <a:gd name="T46" fmla="*/ 2147483647 w 78"/>
              <a:gd name="T47" fmla="*/ 0 h 15"/>
              <a:gd name="T48" fmla="*/ 2147483647 w 78"/>
              <a:gd name="T49" fmla="*/ 0 h 15"/>
              <a:gd name="T50" fmla="*/ 2147483647 w 78"/>
              <a:gd name="T51" fmla="*/ 2147483647 h 15"/>
              <a:gd name="T52" fmla="*/ 2147483647 w 78"/>
              <a:gd name="T53" fmla="*/ 2147483647 h 15"/>
              <a:gd name="T54" fmla="*/ 2147483647 w 78"/>
              <a:gd name="T55" fmla="*/ 2147483647 h 15"/>
              <a:gd name="T56" fmla="*/ 2147483647 w 78"/>
              <a:gd name="T57" fmla="*/ 2147483647 h 15"/>
              <a:gd name="T58" fmla="*/ 2147483647 w 78"/>
              <a:gd name="T59" fmla="*/ 2147483647 h 15"/>
              <a:gd name="T60" fmla="*/ 2147483647 w 78"/>
              <a:gd name="T61" fmla="*/ 2147483647 h 15"/>
              <a:gd name="T62" fmla="*/ 2147483647 w 78"/>
              <a:gd name="T63" fmla="*/ 2147483647 h 15"/>
              <a:gd name="T64" fmla="*/ 2147483647 w 78"/>
              <a:gd name="T65" fmla="*/ 2147483647 h 15"/>
              <a:gd name="T66" fmla="*/ 0 w 78"/>
              <a:gd name="T67" fmla="*/ 2147483647 h 15"/>
              <a:gd name="T68" fmla="*/ 0 w 78"/>
              <a:gd name="T69" fmla="*/ 2147483647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"/>
              <a:gd name="T106" fmla="*/ 0 h 15"/>
              <a:gd name="T107" fmla="*/ 78 w 78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" h="15">
                <a:moveTo>
                  <a:pt x="0" y="15"/>
                </a:moveTo>
                <a:lnTo>
                  <a:pt x="0" y="15"/>
                </a:lnTo>
                <a:lnTo>
                  <a:pt x="2" y="14"/>
                </a:lnTo>
                <a:lnTo>
                  <a:pt x="4" y="14"/>
                </a:lnTo>
                <a:lnTo>
                  <a:pt x="7" y="12"/>
                </a:lnTo>
                <a:lnTo>
                  <a:pt x="11" y="11"/>
                </a:lnTo>
                <a:lnTo>
                  <a:pt x="14" y="10"/>
                </a:lnTo>
                <a:lnTo>
                  <a:pt x="19" y="9"/>
                </a:lnTo>
                <a:lnTo>
                  <a:pt x="23" y="8"/>
                </a:lnTo>
                <a:lnTo>
                  <a:pt x="29" y="8"/>
                </a:lnTo>
                <a:lnTo>
                  <a:pt x="35" y="7"/>
                </a:lnTo>
                <a:lnTo>
                  <a:pt x="42" y="7"/>
                </a:lnTo>
                <a:lnTo>
                  <a:pt x="48" y="5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9"/>
                </a:lnTo>
                <a:lnTo>
                  <a:pt x="78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5" y="0"/>
                </a:lnTo>
                <a:lnTo>
                  <a:pt x="61" y="0"/>
                </a:lnTo>
                <a:lnTo>
                  <a:pt x="56" y="0"/>
                </a:lnTo>
                <a:lnTo>
                  <a:pt x="50" y="1"/>
                </a:lnTo>
                <a:lnTo>
                  <a:pt x="43" y="1"/>
                </a:lnTo>
                <a:lnTo>
                  <a:pt x="37" y="1"/>
                </a:lnTo>
                <a:lnTo>
                  <a:pt x="30" y="2"/>
                </a:lnTo>
                <a:lnTo>
                  <a:pt x="25" y="3"/>
                </a:lnTo>
                <a:lnTo>
                  <a:pt x="18" y="4"/>
                </a:lnTo>
                <a:lnTo>
                  <a:pt x="12" y="5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69" name="Freeform 193"/>
          <p:cNvSpPr>
            <a:spLocks/>
          </p:cNvSpPr>
          <p:nvPr/>
        </p:nvSpPr>
        <p:spPr bwMode="auto">
          <a:xfrm>
            <a:off x="2335213" y="3440113"/>
            <a:ext cx="207962" cy="69850"/>
          </a:xfrm>
          <a:custGeom>
            <a:avLst/>
            <a:gdLst>
              <a:gd name="T0" fmla="*/ 2147483647 w 131"/>
              <a:gd name="T1" fmla="*/ 2147483647 h 44"/>
              <a:gd name="T2" fmla="*/ 2147483647 w 131"/>
              <a:gd name="T3" fmla="*/ 2147483647 h 44"/>
              <a:gd name="T4" fmla="*/ 2147483647 w 131"/>
              <a:gd name="T5" fmla="*/ 2147483647 h 44"/>
              <a:gd name="T6" fmla="*/ 2147483647 w 131"/>
              <a:gd name="T7" fmla="*/ 2147483647 h 44"/>
              <a:gd name="T8" fmla="*/ 2147483647 w 131"/>
              <a:gd name="T9" fmla="*/ 2147483647 h 44"/>
              <a:gd name="T10" fmla="*/ 2147483647 w 131"/>
              <a:gd name="T11" fmla="*/ 2147483647 h 44"/>
              <a:gd name="T12" fmla="*/ 2147483647 w 131"/>
              <a:gd name="T13" fmla="*/ 2147483647 h 44"/>
              <a:gd name="T14" fmla="*/ 2147483647 w 131"/>
              <a:gd name="T15" fmla="*/ 2147483647 h 44"/>
              <a:gd name="T16" fmla="*/ 2147483647 w 131"/>
              <a:gd name="T17" fmla="*/ 2147483647 h 44"/>
              <a:gd name="T18" fmla="*/ 2147483647 w 131"/>
              <a:gd name="T19" fmla="*/ 2147483647 h 44"/>
              <a:gd name="T20" fmla="*/ 2147483647 w 131"/>
              <a:gd name="T21" fmla="*/ 2147483647 h 44"/>
              <a:gd name="T22" fmla="*/ 2147483647 w 131"/>
              <a:gd name="T23" fmla="*/ 2147483647 h 44"/>
              <a:gd name="T24" fmla="*/ 2147483647 w 131"/>
              <a:gd name="T25" fmla="*/ 2147483647 h 44"/>
              <a:gd name="T26" fmla="*/ 2147483647 w 131"/>
              <a:gd name="T27" fmla="*/ 2147483647 h 44"/>
              <a:gd name="T28" fmla="*/ 2147483647 w 131"/>
              <a:gd name="T29" fmla="*/ 2147483647 h 44"/>
              <a:gd name="T30" fmla="*/ 2147483647 w 131"/>
              <a:gd name="T31" fmla="*/ 2147483647 h 44"/>
              <a:gd name="T32" fmla="*/ 2147483647 w 131"/>
              <a:gd name="T33" fmla="*/ 2147483647 h 44"/>
              <a:gd name="T34" fmla="*/ 0 w 131"/>
              <a:gd name="T35" fmla="*/ 2147483647 h 44"/>
              <a:gd name="T36" fmla="*/ 2147483647 w 131"/>
              <a:gd name="T37" fmla="*/ 0 h 44"/>
              <a:gd name="T38" fmla="*/ 2147483647 w 131"/>
              <a:gd name="T39" fmla="*/ 2147483647 h 44"/>
              <a:gd name="T40" fmla="*/ 2147483647 w 131"/>
              <a:gd name="T41" fmla="*/ 2147483647 h 44"/>
              <a:gd name="T42" fmla="*/ 2147483647 w 131"/>
              <a:gd name="T43" fmla="*/ 2147483647 h 44"/>
              <a:gd name="T44" fmla="*/ 2147483647 w 131"/>
              <a:gd name="T45" fmla="*/ 2147483647 h 44"/>
              <a:gd name="T46" fmla="*/ 2147483647 w 131"/>
              <a:gd name="T47" fmla="*/ 2147483647 h 44"/>
              <a:gd name="T48" fmla="*/ 2147483647 w 131"/>
              <a:gd name="T49" fmla="*/ 2147483647 h 44"/>
              <a:gd name="T50" fmla="*/ 2147483647 w 131"/>
              <a:gd name="T51" fmla="*/ 2147483647 h 44"/>
              <a:gd name="T52" fmla="*/ 2147483647 w 131"/>
              <a:gd name="T53" fmla="*/ 2147483647 h 44"/>
              <a:gd name="T54" fmla="*/ 2147483647 w 131"/>
              <a:gd name="T55" fmla="*/ 2147483647 h 44"/>
              <a:gd name="T56" fmla="*/ 2147483647 w 131"/>
              <a:gd name="T57" fmla="*/ 2147483647 h 44"/>
              <a:gd name="T58" fmla="*/ 2147483647 w 131"/>
              <a:gd name="T59" fmla="*/ 2147483647 h 44"/>
              <a:gd name="T60" fmla="*/ 2147483647 w 131"/>
              <a:gd name="T61" fmla="*/ 2147483647 h 44"/>
              <a:gd name="T62" fmla="*/ 2147483647 w 131"/>
              <a:gd name="T63" fmla="*/ 2147483647 h 44"/>
              <a:gd name="T64" fmla="*/ 2147483647 w 131"/>
              <a:gd name="T65" fmla="*/ 2147483647 h 44"/>
              <a:gd name="T66" fmla="*/ 2147483647 w 131"/>
              <a:gd name="T67" fmla="*/ 2147483647 h 44"/>
              <a:gd name="T68" fmla="*/ 2147483647 w 131"/>
              <a:gd name="T69" fmla="*/ 2147483647 h 44"/>
              <a:gd name="T70" fmla="*/ 2147483647 w 131"/>
              <a:gd name="T71" fmla="*/ 2147483647 h 44"/>
              <a:gd name="T72" fmla="*/ 2147483647 w 131"/>
              <a:gd name="T73" fmla="*/ 2147483647 h 44"/>
              <a:gd name="T74" fmla="*/ 2147483647 w 131"/>
              <a:gd name="T75" fmla="*/ 2147483647 h 44"/>
              <a:gd name="T76" fmla="*/ 2147483647 w 131"/>
              <a:gd name="T77" fmla="*/ 2147483647 h 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1"/>
              <a:gd name="T118" fmla="*/ 0 h 44"/>
              <a:gd name="T119" fmla="*/ 131 w 131"/>
              <a:gd name="T120" fmla="*/ 44 h 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1" h="44">
                <a:moveTo>
                  <a:pt x="54" y="43"/>
                </a:move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0" y="41"/>
                </a:lnTo>
                <a:lnTo>
                  <a:pt x="63" y="40"/>
                </a:lnTo>
                <a:lnTo>
                  <a:pt x="65" y="39"/>
                </a:lnTo>
                <a:lnTo>
                  <a:pt x="67" y="37"/>
                </a:lnTo>
                <a:lnTo>
                  <a:pt x="71" y="36"/>
                </a:lnTo>
                <a:lnTo>
                  <a:pt x="73" y="34"/>
                </a:lnTo>
                <a:lnTo>
                  <a:pt x="75" y="33"/>
                </a:lnTo>
                <a:lnTo>
                  <a:pt x="78" y="30"/>
                </a:lnTo>
                <a:lnTo>
                  <a:pt x="80" y="29"/>
                </a:lnTo>
                <a:lnTo>
                  <a:pt x="81" y="27"/>
                </a:lnTo>
                <a:lnTo>
                  <a:pt x="84" y="26"/>
                </a:lnTo>
                <a:lnTo>
                  <a:pt x="85" y="23"/>
                </a:lnTo>
                <a:lnTo>
                  <a:pt x="0" y="2"/>
                </a:lnTo>
                <a:lnTo>
                  <a:pt x="5" y="0"/>
                </a:lnTo>
                <a:lnTo>
                  <a:pt x="131" y="32"/>
                </a:lnTo>
                <a:lnTo>
                  <a:pt x="126" y="34"/>
                </a:lnTo>
                <a:lnTo>
                  <a:pt x="89" y="25"/>
                </a:lnTo>
                <a:lnTo>
                  <a:pt x="89" y="26"/>
                </a:lnTo>
                <a:lnTo>
                  <a:pt x="88" y="26"/>
                </a:lnTo>
                <a:lnTo>
                  <a:pt x="88" y="27"/>
                </a:lnTo>
                <a:lnTo>
                  <a:pt x="87" y="28"/>
                </a:lnTo>
                <a:lnTo>
                  <a:pt x="86" y="29"/>
                </a:lnTo>
                <a:lnTo>
                  <a:pt x="85" y="30"/>
                </a:lnTo>
                <a:lnTo>
                  <a:pt x="82" y="32"/>
                </a:lnTo>
                <a:lnTo>
                  <a:pt x="80" y="33"/>
                </a:lnTo>
                <a:lnTo>
                  <a:pt x="78" y="34"/>
                </a:lnTo>
                <a:lnTo>
                  <a:pt x="75" y="36"/>
                </a:lnTo>
                <a:lnTo>
                  <a:pt x="72" y="37"/>
                </a:lnTo>
                <a:lnTo>
                  <a:pt x="70" y="40"/>
                </a:lnTo>
                <a:lnTo>
                  <a:pt x="65" y="41"/>
                </a:lnTo>
                <a:lnTo>
                  <a:pt x="61" y="42"/>
                </a:lnTo>
                <a:lnTo>
                  <a:pt x="57" y="44"/>
                </a:lnTo>
                <a:lnTo>
                  <a:pt x="54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70" name="Freeform 194"/>
          <p:cNvSpPr>
            <a:spLocks/>
          </p:cNvSpPr>
          <p:nvPr/>
        </p:nvSpPr>
        <p:spPr bwMode="auto">
          <a:xfrm>
            <a:off x="2290763" y="3459163"/>
            <a:ext cx="214312" cy="61912"/>
          </a:xfrm>
          <a:custGeom>
            <a:avLst/>
            <a:gdLst>
              <a:gd name="T0" fmla="*/ 0 w 135"/>
              <a:gd name="T1" fmla="*/ 0 h 39"/>
              <a:gd name="T2" fmla="*/ 2147483647 w 135"/>
              <a:gd name="T3" fmla="*/ 2147483647 h 39"/>
              <a:gd name="T4" fmla="*/ 2147483647 w 135"/>
              <a:gd name="T5" fmla="*/ 2147483647 h 39"/>
              <a:gd name="T6" fmla="*/ 2147483647 w 135"/>
              <a:gd name="T7" fmla="*/ 0 h 39"/>
              <a:gd name="T8" fmla="*/ 0 w 135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39"/>
              <a:gd name="T17" fmla="*/ 135 w 135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39">
                <a:moveTo>
                  <a:pt x="0" y="0"/>
                </a:moveTo>
                <a:lnTo>
                  <a:pt x="131" y="39"/>
                </a:lnTo>
                <a:lnTo>
                  <a:pt x="135" y="39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71" name="Freeform 195"/>
          <p:cNvSpPr>
            <a:spLocks/>
          </p:cNvSpPr>
          <p:nvPr/>
        </p:nvSpPr>
        <p:spPr bwMode="auto">
          <a:xfrm>
            <a:off x="2327275" y="3449638"/>
            <a:ext cx="209550" cy="57150"/>
          </a:xfrm>
          <a:custGeom>
            <a:avLst/>
            <a:gdLst>
              <a:gd name="T0" fmla="*/ 0 w 132"/>
              <a:gd name="T1" fmla="*/ 0 h 36"/>
              <a:gd name="T2" fmla="*/ 2147483647 w 132"/>
              <a:gd name="T3" fmla="*/ 2147483647 h 36"/>
              <a:gd name="T4" fmla="*/ 2147483647 w 132"/>
              <a:gd name="T5" fmla="*/ 2147483647 h 36"/>
              <a:gd name="T6" fmla="*/ 2147483647 w 132"/>
              <a:gd name="T7" fmla="*/ 0 h 36"/>
              <a:gd name="T8" fmla="*/ 0 w 132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6"/>
              <a:gd name="T17" fmla="*/ 132 w 13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6">
                <a:moveTo>
                  <a:pt x="0" y="0"/>
                </a:moveTo>
                <a:lnTo>
                  <a:pt x="129" y="36"/>
                </a:lnTo>
                <a:lnTo>
                  <a:pt x="132" y="35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72" name="Freeform 196"/>
          <p:cNvSpPr>
            <a:spLocks/>
          </p:cNvSpPr>
          <p:nvPr/>
        </p:nvSpPr>
        <p:spPr bwMode="auto">
          <a:xfrm>
            <a:off x="2309813" y="3452813"/>
            <a:ext cx="211137" cy="61912"/>
          </a:xfrm>
          <a:custGeom>
            <a:avLst/>
            <a:gdLst>
              <a:gd name="T0" fmla="*/ 0 w 133"/>
              <a:gd name="T1" fmla="*/ 0 h 39"/>
              <a:gd name="T2" fmla="*/ 2147483647 w 133"/>
              <a:gd name="T3" fmla="*/ 2147483647 h 39"/>
              <a:gd name="T4" fmla="*/ 2147483647 w 133"/>
              <a:gd name="T5" fmla="*/ 2147483647 h 39"/>
              <a:gd name="T6" fmla="*/ 2147483647 w 133"/>
              <a:gd name="T7" fmla="*/ 0 h 39"/>
              <a:gd name="T8" fmla="*/ 0 w 133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9"/>
              <a:gd name="T17" fmla="*/ 133 w 133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9">
                <a:moveTo>
                  <a:pt x="0" y="0"/>
                </a:moveTo>
                <a:lnTo>
                  <a:pt x="131" y="39"/>
                </a:lnTo>
                <a:lnTo>
                  <a:pt x="133" y="39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73" name="Line 197"/>
          <p:cNvSpPr>
            <a:spLocks noChangeShapeType="1"/>
          </p:cNvSpPr>
          <p:nvPr/>
        </p:nvSpPr>
        <p:spPr bwMode="auto">
          <a:xfrm>
            <a:off x="2844800" y="3946525"/>
            <a:ext cx="4349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74" name="Line 198"/>
          <p:cNvSpPr>
            <a:spLocks noChangeShapeType="1"/>
          </p:cNvSpPr>
          <p:nvPr/>
        </p:nvSpPr>
        <p:spPr bwMode="auto">
          <a:xfrm flipV="1">
            <a:off x="3584575" y="3929063"/>
            <a:ext cx="9556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01575" name="Group 199"/>
          <p:cNvGrpSpPr>
            <a:grpSpLocks/>
          </p:cNvGrpSpPr>
          <p:nvPr/>
        </p:nvGrpSpPr>
        <p:grpSpPr bwMode="auto">
          <a:xfrm>
            <a:off x="4767263" y="3492500"/>
            <a:ext cx="441325" cy="1095375"/>
            <a:chOff x="2550" y="2912"/>
            <a:chExt cx="278" cy="690"/>
          </a:xfrm>
        </p:grpSpPr>
        <p:sp>
          <p:nvSpPr>
            <p:cNvPr id="101657" name="Freeform 200"/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658" name="Rectangle 201"/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59" name="Freeform 202"/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660" name="Rectangle 203"/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61" name="Rectangle 204"/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62" name="Rectangle 205"/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63" name="Rectangle 206"/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64" name="Rectangle 207"/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65" name="Rectangle 208"/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66" name="Rectangle 209"/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67" name="Rectangle 210"/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68" name="Rectangle 211"/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69" name="Rectangle 212"/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70" name="Rectangle 213"/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71" name="Rectangle 214"/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72" name="Rectangle 215"/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73" name="Rectangle 216"/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74" name="Rectangle 217"/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75" name="Rectangle 218"/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76" name="Rectangle 219"/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77" name="Rectangle 220"/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78" name="Rectangle 221"/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79" name="Rectangle 222"/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80" name="Rectangle 223"/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81" name="Rectangle 224"/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82" name="Rectangle 225"/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83" name="Rectangle 226"/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84" name="Rectangle 227"/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85" name="Rectangle 228"/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86" name="Rectangle 229"/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87" name="Rectangle 230"/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88" name="Rectangle 231"/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89" name="Rectangle 232"/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90" name="Rectangle 233"/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91" name="Rectangle 234"/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92" name="Rectangle 235"/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93" name="Rectangle 236"/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94" name="Rectangle 237"/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95" name="Freeform 238"/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696" name="Freeform 239"/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697" name="Freeform 240"/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698" name="Freeform 241"/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699" name="Freeform 242"/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00" name="Freeform 243"/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01" name="Freeform 244"/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02" name="Freeform 245"/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03" name="Freeform 246"/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04" name="Freeform 247"/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05" name="Freeform 248"/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06" name="Freeform 249"/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07" name="Freeform 250"/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08" name="Freeform 251"/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09" name="Freeform 252"/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10" name="Freeform 253"/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11" name="Freeform 254"/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12" name="Freeform 255"/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13" name="Freeform 256"/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14" name="Freeform 257"/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15" name="Freeform 258"/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16" name="Freeform 259"/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17" name="Freeform 260"/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18" name="Freeform 261"/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19" name="Freeform 262"/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20" name="Freeform 263"/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21" name="Freeform 264"/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22" name="Freeform 265"/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23" name="Freeform 266"/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24" name="Freeform 267"/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25" name="Freeform 268"/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26" name="Freeform 269"/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27" name="Freeform 270"/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28" name="Freeform 271"/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29" name="Freeform 272"/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30" name="Freeform 273"/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31" name="Freeform 274"/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32" name="Freeform 275"/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33" name="Freeform 276"/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34" name="Freeform 277"/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35" name="Freeform 278"/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36" name="Freeform 279"/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37" name="Freeform 280"/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38" name="Freeform 281"/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39" name="Freeform 282"/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40" name="Freeform 283"/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41" name="Freeform 284"/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42" name="Freeform 285"/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43" name="Freeform 286"/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44" name="Freeform 287"/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45" name="Freeform 288"/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46" name="Freeform 289"/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47" name="Freeform 290"/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48" name="Freeform 291"/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49" name="Freeform 292"/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50" name="Freeform 293"/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51" name="Freeform 294"/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52" name="Freeform 295"/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53" name="Freeform 296"/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54" name="Freeform 297"/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55" name="Freeform 298"/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56" name="Freeform 299"/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57" name="Freeform 300"/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58" name="Freeform 301"/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59" name="Freeform 302"/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60" name="Freeform 303"/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61" name="Freeform 304"/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62" name="Freeform 305"/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63" name="Rectangle 306"/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764" name="Freeform 307"/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65" name="Freeform 308"/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766" name="Freeform 309"/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1576" name="Line 310"/>
          <p:cNvSpPr>
            <a:spLocks noChangeShapeType="1"/>
          </p:cNvSpPr>
          <p:nvPr/>
        </p:nvSpPr>
        <p:spPr bwMode="auto">
          <a:xfrm>
            <a:off x="4510088" y="3914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01577" name="Group 311"/>
          <p:cNvGrpSpPr>
            <a:grpSpLocks/>
          </p:cNvGrpSpPr>
          <p:nvPr/>
        </p:nvGrpSpPr>
        <p:grpSpPr bwMode="auto">
          <a:xfrm>
            <a:off x="3268663" y="3648075"/>
            <a:ext cx="319087" cy="557213"/>
            <a:chOff x="4180" y="783"/>
            <a:chExt cx="150" cy="307"/>
          </a:xfrm>
        </p:grpSpPr>
        <p:sp>
          <p:nvSpPr>
            <p:cNvPr id="101649" name="AutoShape 31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50" name="Rectangle 31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51" name="Rectangle 31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52" name="AutoShape 31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53" name="Line 31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54" name="Line 31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55" name="Rectangle 31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56" name="Rectangle 31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1578" name="Line 320"/>
          <p:cNvSpPr>
            <a:spLocks noChangeShapeType="1"/>
          </p:cNvSpPr>
          <p:nvPr/>
        </p:nvSpPr>
        <p:spPr bwMode="auto">
          <a:xfrm>
            <a:off x="4210050" y="3937000"/>
            <a:ext cx="11113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01579" name="Group 321"/>
          <p:cNvGrpSpPr>
            <a:grpSpLocks/>
          </p:cNvGrpSpPr>
          <p:nvPr/>
        </p:nvGrpSpPr>
        <p:grpSpPr bwMode="auto">
          <a:xfrm>
            <a:off x="3998913" y="4414838"/>
            <a:ext cx="457200" cy="331787"/>
            <a:chOff x="620" y="1640"/>
            <a:chExt cx="288" cy="209"/>
          </a:xfrm>
        </p:grpSpPr>
        <p:sp>
          <p:nvSpPr>
            <p:cNvPr id="101644" name="Line 322"/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1645" name="Rectangle 323"/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1646" name="Group 324"/>
            <p:cNvGrpSpPr>
              <a:grpSpLocks/>
            </p:cNvGrpSpPr>
            <p:nvPr/>
          </p:nvGrpSpPr>
          <p:grpSpPr bwMode="auto">
            <a:xfrm>
              <a:off x="764" y="1688"/>
              <a:ext cx="109" cy="91"/>
              <a:chOff x="576" y="3456"/>
              <a:chExt cx="288" cy="240"/>
            </a:xfrm>
          </p:grpSpPr>
          <p:sp>
            <p:nvSpPr>
              <p:cNvPr id="101647" name="Line 325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1648" name="Line 326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01580" name="Group 327"/>
          <p:cNvGrpSpPr>
            <a:grpSpLocks/>
          </p:cNvGrpSpPr>
          <p:nvPr/>
        </p:nvGrpSpPr>
        <p:grpSpPr bwMode="auto">
          <a:xfrm>
            <a:off x="3557588" y="4665663"/>
            <a:ext cx="195262" cy="420687"/>
            <a:chOff x="4180" y="783"/>
            <a:chExt cx="150" cy="307"/>
          </a:xfrm>
        </p:grpSpPr>
        <p:sp>
          <p:nvSpPr>
            <p:cNvPr id="101636" name="AutoShape 32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37" name="Rectangle 32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38" name="Rectangle 33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39" name="AutoShape 33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40" name="Line 33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41" name="Line 33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42" name="Rectangle 33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43" name="Rectangle 33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1581" name="Group 336"/>
          <p:cNvGrpSpPr>
            <a:grpSpLocks/>
          </p:cNvGrpSpPr>
          <p:nvPr/>
        </p:nvGrpSpPr>
        <p:grpSpPr bwMode="auto">
          <a:xfrm>
            <a:off x="4649788" y="4718050"/>
            <a:ext cx="195262" cy="420688"/>
            <a:chOff x="4180" y="783"/>
            <a:chExt cx="150" cy="307"/>
          </a:xfrm>
        </p:grpSpPr>
        <p:sp>
          <p:nvSpPr>
            <p:cNvPr id="101628" name="AutoShape 33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29" name="Rectangle 33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30" name="Rectangle 33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31" name="AutoShape 34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32" name="Line 34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33" name="Line 34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34" name="Rectangle 34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35" name="Rectangle 34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1582" name="Group 345"/>
          <p:cNvGrpSpPr>
            <a:grpSpLocks/>
          </p:cNvGrpSpPr>
          <p:nvPr/>
        </p:nvGrpSpPr>
        <p:grpSpPr bwMode="auto">
          <a:xfrm>
            <a:off x="4006850" y="5189538"/>
            <a:ext cx="195263" cy="420687"/>
            <a:chOff x="4180" y="783"/>
            <a:chExt cx="150" cy="307"/>
          </a:xfrm>
        </p:grpSpPr>
        <p:sp>
          <p:nvSpPr>
            <p:cNvPr id="101620" name="AutoShape 34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21" name="Rectangle 34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22" name="Rectangle 34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23" name="AutoShape 34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24" name="Line 35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25" name="Line 35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26" name="Rectangle 35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27" name="Rectangle 35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1583" name="Line 354"/>
          <p:cNvSpPr>
            <a:spLocks noChangeShapeType="1"/>
          </p:cNvSpPr>
          <p:nvPr/>
        </p:nvSpPr>
        <p:spPr bwMode="auto">
          <a:xfrm flipH="1">
            <a:off x="3752850" y="4740275"/>
            <a:ext cx="29686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84" name="Line 355"/>
          <p:cNvSpPr>
            <a:spLocks noChangeShapeType="1"/>
          </p:cNvSpPr>
          <p:nvPr/>
        </p:nvSpPr>
        <p:spPr bwMode="auto">
          <a:xfrm flipH="1">
            <a:off x="4137025" y="4740275"/>
            <a:ext cx="61913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85" name="Line 356"/>
          <p:cNvSpPr>
            <a:spLocks noChangeShapeType="1"/>
          </p:cNvSpPr>
          <p:nvPr/>
        </p:nvSpPr>
        <p:spPr bwMode="auto">
          <a:xfrm>
            <a:off x="4506913" y="4679950"/>
            <a:ext cx="136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86" name="Text Box 357"/>
          <p:cNvSpPr txBox="1">
            <a:spLocks noChangeArrowheads="1"/>
          </p:cNvSpPr>
          <p:nvPr/>
        </p:nvSpPr>
        <p:spPr bwMode="auto">
          <a:xfrm>
            <a:off x="2968625" y="4810125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Web</a:t>
            </a:r>
          </a:p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server</a:t>
            </a:r>
          </a:p>
        </p:txBody>
      </p:sp>
      <p:sp>
        <p:nvSpPr>
          <p:cNvPr id="101587" name="Text Box 358"/>
          <p:cNvSpPr txBox="1">
            <a:spLocks noChangeArrowheads="1"/>
          </p:cNvSpPr>
          <p:nvPr/>
        </p:nvSpPr>
        <p:spPr bwMode="auto">
          <a:xfrm>
            <a:off x="3467100" y="5372100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FTP</a:t>
            </a:r>
          </a:p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server</a:t>
            </a:r>
          </a:p>
        </p:txBody>
      </p:sp>
      <p:sp>
        <p:nvSpPr>
          <p:cNvPr id="101588" name="Text Box 359"/>
          <p:cNvSpPr txBox="1">
            <a:spLocks noChangeArrowheads="1"/>
          </p:cNvSpPr>
          <p:nvPr/>
        </p:nvSpPr>
        <p:spPr bwMode="auto">
          <a:xfrm>
            <a:off x="4397375" y="509111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DNS</a:t>
            </a:r>
          </a:p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server</a:t>
            </a:r>
          </a:p>
        </p:txBody>
      </p:sp>
      <p:sp>
        <p:nvSpPr>
          <p:cNvPr id="101589" name="Text Box 360"/>
          <p:cNvSpPr txBox="1">
            <a:spLocks noChangeArrowheads="1"/>
          </p:cNvSpPr>
          <p:nvPr/>
        </p:nvSpPr>
        <p:spPr bwMode="auto">
          <a:xfrm>
            <a:off x="2913063" y="3068638"/>
            <a:ext cx="14112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solidFill>
                  <a:schemeClr val="tx1"/>
                </a:solidFill>
                <a:latin typeface="Comic Sans MS" pitchFamily="64" charset="0"/>
              </a:rPr>
              <a:t>Πύλη εφαρμογής</a:t>
            </a:r>
            <a:endParaRPr lang="en-US" sz="1600">
              <a:solidFill>
                <a:schemeClr val="tx1"/>
              </a:solidFill>
              <a:latin typeface="Comic Sans MS" pitchFamily="64" charset="0"/>
            </a:endParaRPr>
          </a:p>
        </p:txBody>
      </p:sp>
      <p:grpSp>
        <p:nvGrpSpPr>
          <p:cNvPr id="101590" name="Group 361"/>
          <p:cNvGrpSpPr>
            <a:grpSpLocks/>
          </p:cNvGrpSpPr>
          <p:nvPr/>
        </p:nvGrpSpPr>
        <p:grpSpPr bwMode="auto">
          <a:xfrm>
            <a:off x="3908425" y="3779838"/>
            <a:ext cx="569913" cy="285750"/>
            <a:chOff x="533" y="321"/>
            <a:chExt cx="359" cy="180"/>
          </a:xfrm>
        </p:grpSpPr>
        <p:grpSp>
          <p:nvGrpSpPr>
            <p:cNvPr id="101605" name="Group 3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01607" name="Oval 3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608" name="Line 3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609" name="Line 3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610" name="Rectangle 3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611" name="Oval 3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1612" name="Group 3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0161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1618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1619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01613" name="Group 3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01614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1615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1616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01606" name="Line 3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1591" name="Line 377"/>
          <p:cNvSpPr>
            <a:spLocks noChangeShapeType="1"/>
          </p:cNvSpPr>
          <p:nvPr/>
        </p:nvSpPr>
        <p:spPr bwMode="auto">
          <a:xfrm>
            <a:off x="5186363" y="3925888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1592" name="Text Box 378"/>
          <p:cNvSpPr txBox="1">
            <a:spLocks noChangeArrowheads="1"/>
          </p:cNvSpPr>
          <p:nvPr/>
        </p:nvSpPr>
        <p:spPr bwMode="auto">
          <a:xfrm>
            <a:off x="6496050" y="3881438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Διαδίκτυο</a:t>
            </a:r>
            <a:endParaRPr lang="en-US" sz="20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101593" name="Text Box 379"/>
          <p:cNvSpPr txBox="1">
            <a:spLocks noChangeArrowheads="1"/>
          </p:cNvSpPr>
          <p:nvPr/>
        </p:nvSpPr>
        <p:spPr bwMode="auto">
          <a:xfrm>
            <a:off x="4767263" y="5661025"/>
            <a:ext cx="334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Αποστρατικοποιημένη ζώνη</a:t>
            </a:r>
            <a:endParaRPr lang="en-US" sz="20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101594" name="Text Box 380"/>
          <p:cNvSpPr txBox="1">
            <a:spLocks noChangeArrowheads="1"/>
          </p:cNvSpPr>
          <p:nvPr/>
        </p:nvSpPr>
        <p:spPr bwMode="auto">
          <a:xfrm>
            <a:off x="360363" y="4354513"/>
            <a:ext cx="1476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chemeClr val="tx1"/>
                </a:solidFill>
                <a:latin typeface="Comic Sans MS" pitchFamily="64" charset="0"/>
              </a:rPr>
              <a:t>Εσωτερικό δίκτυο</a:t>
            </a:r>
            <a:endParaRPr lang="en-US" sz="2000">
              <a:solidFill>
                <a:schemeClr val="tx1"/>
              </a:solidFill>
              <a:latin typeface="Comic Sans MS" pitchFamily="64" charset="0"/>
            </a:endParaRPr>
          </a:p>
          <a:p>
            <a:endParaRPr lang="en-US" sz="200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101595" name="Text Box 381"/>
          <p:cNvSpPr txBox="1">
            <a:spLocks noChangeArrowheads="1"/>
          </p:cNvSpPr>
          <p:nvPr/>
        </p:nvSpPr>
        <p:spPr bwMode="auto">
          <a:xfrm>
            <a:off x="4511675" y="3214688"/>
            <a:ext cx="90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4" charset="0"/>
              </a:rPr>
              <a:t>firewall</a:t>
            </a:r>
          </a:p>
        </p:txBody>
      </p:sp>
      <p:sp>
        <p:nvSpPr>
          <p:cNvPr id="101596" name="Oval 382"/>
          <p:cNvSpPr>
            <a:spLocks noChangeArrowheads="1"/>
          </p:cNvSpPr>
          <p:nvPr/>
        </p:nvSpPr>
        <p:spPr bwMode="auto">
          <a:xfrm>
            <a:off x="1887538" y="3640138"/>
            <a:ext cx="134937" cy="134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597" name="Oval 383"/>
          <p:cNvSpPr>
            <a:spLocks noChangeArrowheads="1"/>
          </p:cNvSpPr>
          <p:nvPr/>
        </p:nvSpPr>
        <p:spPr bwMode="auto">
          <a:xfrm>
            <a:off x="2806700" y="3868738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598" name="Oval 384"/>
          <p:cNvSpPr>
            <a:spLocks noChangeArrowheads="1"/>
          </p:cNvSpPr>
          <p:nvPr/>
        </p:nvSpPr>
        <p:spPr bwMode="auto">
          <a:xfrm>
            <a:off x="4143375" y="4229100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599" name="Text Box 385"/>
          <p:cNvSpPr txBox="1">
            <a:spLocks noChangeArrowheads="1"/>
          </p:cNvSpPr>
          <p:nvPr/>
        </p:nvSpPr>
        <p:spPr bwMode="auto">
          <a:xfrm>
            <a:off x="1677988" y="4953000"/>
            <a:ext cx="1384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>
                <a:solidFill>
                  <a:schemeClr val="tx1"/>
                </a:solidFill>
                <a:latin typeface="Comic Sans MS" pitchFamily="64" charset="0"/>
              </a:rPr>
              <a:t>Αισθητήρες </a:t>
            </a:r>
            <a:r>
              <a:rPr lang="en-US" sz="1800">
                <a:solidFill>
                  <a:schemeClr val="tx1"/>
                </a:solidFill>
                <a:latin typeface="Comic Sans MS" pitchFamily="64" charset="0"/>
              </a:rPr>
              <a:t>IDS </a:t>
            </a:r>
          </a:p>
        </p:txBody>
      </p:sp>
      <p:sp>
        <p:nvSpPr>
          <p:cNvPr id="101600" name="Line 387"/>
          <p:cNvSpPr>
            <a:spLocks noChangeShapeType="1"/>
          </p:cNvSpPr>
          <p:nvPr/>
        </p:nvSpPr>
        <p:spPr bwMode="auto">
          <a:xfrm flipH="1" flipV="1">
            <a:off x="1962150" y="3825875"/>
            <a:ext cx="227013" cy="1139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1601" name="Line 388"/>
          <p:cNvSpPr>
            <a:spLocks noChangeShapeType="1"/>
          </p:cNvSpPr>
          <p:nvPr/>
        </p:nvSpPr>
        <p:spPr bwMode="auto">
          <a:xfrm flipV="1">
            <a:off x="2363788" y="4064000"/>
            <a:ext cx="438150" cy="91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1602" name="Line 389"/>
          <p:cNvSpPr>
            <a:spLocks noChangeShapeType="1"/>
          </p:cNvSpPr>
          <p:nvPr/>
        </p:nvSpPr>
        <p:spPr bwMode="auto">
          <a:xfrm flipV="1">
            <a:off x="2425700" y="4429125"/>
            <a:ext cx="1490663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1603" name="Rectangle 391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8151813" cy="1311275"/>
          </a:xfrm>
          <a:noFill/>
        </p:spPr>
        <p:txBody>
          <a:bodyPr/>
          <a:lstStyle/>
          <a:p>
            <a:r>
              <a:rPr lang="el-GR" sz="3600" smtClean="0"/>
              <a:t>Συστήματα εντοπισμού παρεισφρήσεων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101604" name="Rectangle 392"/>
          <p:cNvSpPr>
            <a:spLocks noGrp="1" noChangeArrowheads="1"/>
          </p:cNvSpPr>
          <p:nvPr>
            <p:ph type="body" idx="1"/>
          </p:nvPr>
        </p:nvSpPr>
        <p:spPr>
          <a:xfrm>
            <a:off x="522288" y="1470025"/>
            <a:ext cx="7772400" cy="1130300"/>
          </a:xfrm>
        </p:spPr>
        <p:txBody>
          <a:bodyPr/>
          <a:lstStyle/>
          <a:p>
            <a:pPr>
              <a:buFont typeface="Times New Roman" pitchFamily="16" charset="0"/>
              <a:buNone/>
            </a:pPr>
            <a:r>
              <a:rPr lang="el-GR" smtClean="0">
                <a:solidFill>
                  <a:schemeClr val="tx1"/>
                </a:solidFill>
              </a:rPr>
              <a:t>Πολλαπλά </a:t>
            </a:r>
            <a:r>
              <a:rPr lang="en-US" smtClean="0">
                <a:solidFill>
                  <a:schemeClr val="tx1"/>
                </a:solidFill>
              </a:rPr>
              <a:t>IDSs: </a:t>
            </a:r>
            <a:r>
              <a:rPr lang="el-GR" smtClean="0">
                <a:solidFill>
                  <a:schemeClr val="tx1"/>
                </a:solidFill>
              </a:rPr>
              <a:t>διαφορετικοί τύποι ελέγχου σε διαφορετικά σημεία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/>
              <a:t>Ασφάλεια Δικτύων</a:t>
            </a:r>
            <a:r>
              <a:rPr lang="en-US" smtClean="0"/>
              <a:t> (</a:t>
            </a:r>
            <a:r>
              <a:rPr lang="el-GR" smtClean="0"/>
              <a:t>περίληψη</a:t>
            </a:r>
            <a:r>
              <a:rPr lang="en-US" smtClean="0"/>
              <a:t>)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5084763"/>
          </a:xfrm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>
                <a:solidFill>
                  <a:srgbClr val="FF0000"/>
                </a:solidFill>
              </a:rPr>
              <a:t>Βασικές τεχνικές.</a:t>
            </a:r>
            <a:r>
              <a:rPr lang="en-US" smtClean="0">
                <a:solidFill>
                  <a:srgbClr val="FF0000"/>
                </a:solidFill>
              </a:rPr>
              <a:t>..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κρυπτογράφηση</a:t>
            </a:r>
            <a:r>
              <a:rPr lang="en-US" smtClean="0"/>
              <a:t> (</a:t>
            </a:r>
            <a:r>
              <a:rPr lang="el-GR" smtClean="0"/>
              <a:t>συμμετρική και δημόσιου κλειδιού</a:t>
            </a:r>
            <a:r>
              <a:rPr lang="en-US" smtClean="0"/>
              <a:t>)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ακεραιότητα μηνύματος</a:t>
            </a:r>
            <a:endParaRPr lang="en-US" smtClean="0"/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αυθεντικοποίηση</a:t>
            </a:r>
            <a:endParaRPr lang="en-US" smtClean="0"/>
          </a:p>
          <a:p>
            <a:pPr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>
                <a:solidFill>
                  <a:srgbClr val="FF0000"/>
                </a:solidFill>
              </a:rPr>
              <a:t>…. </a:t>
            </a:r>
            <a:r>
              <a:rPr lang="el-GR" smtClean="0">
                <a:solidFill>
                  <a:srgbClr val="FF0000"/>
                </a:solidFill>
              </a:rPr>
              <a:t>Χρησιμοποιούνται σε διάφορα σενάρια</a:t>
            </a:r>
            <a:endParaRPr lang="en-US" smtClean="0">
              <a:solidFill>
                <a:srgbClr val="FF0000"/>
              </a:solidFill>
            </a:endParaRP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ασφάλεια στην ηλεκτρονική αλληλογραφία</a:t>
            </a:r>
            <a:endParaRPr lang="en-US" smtClean="0"/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ασφάλεια σε επίπεδο μεταφοράς-</a:t>
            </a:r>
            <a:r>
              <a:rPr lang="en-US" smtClean="0"/>
              <a:t>SSL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ασφάλεια σε επίπεδο δικτύου-</a:t>
            </a:r>
            <a:r>
              <a:rPr lang="en-US" smtClean="0"/>
              <a:t>IP sec</a:t>
            </a:r>
          </a:p>
          <a:p>
            <a:pPr marL="741363" lvl="1" indent="-284163">
              <a:buClr>
                <a:srgbClr val="3333CC"/>
              </a:buClr>
              <a:buSzPct val="75000"/>
              <a:buFont typeface="ZapfDingbats" pitchFamily="80" charset="2"/>
              <a:buChar char="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mtClean="0"/>
              <a:t>ασφάλεια σε επίπεδο ζεύξης-</a:t>
            </a:r>
            <a:r>
              <a:rPr lang="en-US" smtClean="0"/>
              <a:t>802.11</a:t>
            </a:r>
          </a:p>
          <a:p>
            <a:pPr>
              <a:buClrTx/>
              <a:buSzTx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>
                <a:solidFill>
                  <a:srgbClr val="FF3300"/>
                </a:solidFill>
              </a:rPr>
              <a:t>firewalls </a:t>
            </a:r>
            <a:r>
              <a:rPr lang="el-GR" smtClean="0">
                <a:solidFill>
                  <a:srgbClr val="FF3300"/>
                </a:solidFill>
              </a:rPr>
              <a:t>και</a:t>
            </a:r>
            <a:r>
              <a:rPr lang="en-US" smtClean="0">
                <a:solidFill>
                  <a:srgbClr val="FF3300"/>
                </a:solidFill>
              </a:rPr>
              <a:t> IDS</a:t>
            </a:r>
          </a:p>
          <a:p>
            <a:pPr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DejaVu Sans"/>
      </a:majorFont>
      <a:minorFont>
        <a:latin typeface="Comic Sans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7175</TotalTime>
  <Words>6979</Words>
  <Application>Microsoft Office PowerPoint</Application>
  <PresentationFormat>Προβολή στην οθόνη (4:3)</PresentationFormat>
  <Paragraphs>1631</Paragraphs>
  <Slides>103</Slides>
  <Notes>89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103</vt:i4>
      </vt:variant>
    </vt:vector>
  </HeadingPairs>
  <TitlesOfParts>
    <vt:vector size="117" baseType="lpstr">
      <vt:lpstr>Arial Unicode MS</vt:lpstr>
      <vt:lpstr>ＭＳ Ｐゴシック</vt:lpstr>
      <vt:lpstr>Arial</vt:lpstr>
      <vt:lpstr>Comic Sans MS</vt:lpstr>
      <vt:lpstr>Courier New</vt:lpstr>
      <vt:lpstr>DejaVu Sans</vt:lpstr>
      <vt:lpstr>Symbol</vt:lpstr>
      <vt:lpstr>Times</vt:lpstr>
      <vt:lpstr>Times New Roman</vt:lpstr>
      <vt:lpstr>Wingdings</vt:lpstr>
      <vt:lpstr>ZapfDingbats</vt:lpstr>
      <vt:lpstr>Office Theme</vt:lpstr>
      <vt:lpstr>Clip</vt:lpstr>
      <vt:lpstr>Picture</vt:lpstr>
      <vt:lpstr>Δίκτυα Επικοινωνιών ΙΙ </vt:lpstr>
      <vt:lpstr> Δίκτυα Επικοινωνιών ΙΙ Τμήμα Πληροφορικής και Τηλεπικοινωνιών      Εθνικό &amp; Καποδιστριακό      Πανεπιστήμιο Αθηνών</vt:lpstr>
      <vt:lpstr>Ασφάλεια Δικτύων</vt:lpstr>
      <vt:lpstr>Ασφάλεια Δικτύων</vt:lpstr>
      <vt:lpstr>Τι είναι η ασφάλεια δικτύων;</vt:lpstr>
      <vt:lpstr>Φίλοι και εχθροί: Σούλα, Μήτσος, Λαμόγια</vt:lpstr>
      <vt:lpstr>Ποιοί μπορεί να είναι οι: Μήτσος, Σούλα;</vt:lpstr>
      <vt:lpstr>Οι κακοί!</vt:lpstr>
      <vt:lpstr>Ασφάλεια Δικτύων</vt:lpstr>
      <vt:lpstr>Βασικοί όροι κρυπτογραφίας</vt:lpstr>
      <vt:lpstr>Μια απλή μέθοδος κρυπτογράφησης</vt:lpstr>
      <vt:lpstr>Πολύ-αλφαβητική κρυπτογραφία</vt:lpstr>
      <vt:lpstr>Σπάζοντας ένα μηχανισμό κρυπτογράφησης</vt:lpstr>
      <vt:lpstr>Τύποι Κρυπτογραφίας</vt:lpstr>
      <vt:lpstr>Συμμετρικό κλειδί κρυπτογράφησης</vt:lpstr>
      <vt:lpstr>Δύο τύποι συμμετρικής κρυπτογράφησης</vt:lpstr>
      <vt:lpstr>Stream Ciphers</vt:lpstr>
      <vt:lpstr>Block ciphers</vt:lpstr>
      <vt:lpstr>Κρυπτογραφικοί αλγόριθμοι δέσμης (Block Cipher)</vt:lpstr>
      <vt:lpstr>Κρυπτογράφηση συμμετρικού κλειδιού DES</vt:lpstr>
      <vt:lpstr>Κρυπτογράφηση συμμετρικού κλειδιού DES</vt:lpstr>
      <vt:lpstr>AES: Advanced Encryption Standard</vt:lpstr>
      <vt:lpstr>Κρυπταλγόριθμος αλυσιδωτής δέσμης</vt:lpstr>
      <vt:lpstr>Κρυπτογραφία δημόσιου κλειδιού</vt:lpstr>
      <vt:lpstr>Κρυπτογραφία δημόσιου κλειδιού</vt:lpstr>
      <vt:lpstr>Αλγόριθμοι κρυπτογράφησης δημόσιου κλειδιού</vt:lpstr>
      <vt:lpstr>Προαπαιτούμενο: modular αριθμητική</vt:lpstr>
      <vt:lpstr>RSA: Διαλέγοντας κλειδιά</vt:lpstr>
      <vt:lpstr>RSA: Κρυπτογράφηση Αποκρυπτογράφηση </vt:lpstr>
      <vt:lpstr>RSA Παράδειγμα:</vt:lpstr>
      <vt:lpstr>RSA: γιατί</vt:lpstr>
      <vt:lpstr>RSA: άλλη μια σημαντική ιδιότητα</vt:lpstr>
      <vt:lpstr>Ασφάλεια Δικτύων</vt:lpstr>
      <vt:lpstr>Ακεραιότητα Μηνύματος</vt:lpstr>
      <vt:lpstr>Ακεραιότητα Μηνύματος</vt:lpstr>
      <vt:lpstr>Άθροισμα ελέγχου κεφαλίδας IP: κακή συνάρτηση κατακερματισμού.</vt:lpstr>
      <vt:lpstr>Σύνοψη Μηνύματος (MAC)</vt:lpstr>
      <vt:lpstr>Αλγόριθμοι συναρτήσεων κατακερματισμού</vt:lpstr>
      <vt:lpstr>Ψηφιακές Υπογραφές</vt:lpstr>
      <vt:lpstr>Ψηφιακές υπογραφές</vt:lpstr>
      <vt:lpstr>Ψηφιακές Υπογραφές (περισσότερα)</vt:lpstr>
      <vt:lpstr>Παρουσίαση του PowerPoint</vt:lpstr>
      <vt:lpstr>Πιστοποίηση δημόσιου κλειδιού</vt:lpstr>
      <vt:lpstr>Αρχή Πιστοποίησης-Certificate Authority (CA)</vt:lpstr>
      <vt:lpstr>Αρχή πιστοποίησης</vt:lpstr>
      <vt:lpstr>Ένα πιστοποιητικό περιέχει:</vt:lpstr>
      <vt:lpstr>Ασφάλεια Δικτύων</vt:lpstr>
      <vt:lpstr>Αυθεντικοποίηση</vt:lpstr>
      <vt:lpstr>Αυθεντικοποίηση</vt:lpstr>
      <vt:lpstr>Αυθεντικοποίηση: άλλη μια προσπάθεια</vt:lpstr>
      <vt:lpstr>Αυθεντικοποίηση: άλλη μια προσπάθεια</vt:lpstr>
      <vt:lpstr>Αυθεντικοποίηση: άλλη μια προσπάθεια</vt:lpstr>
      <vt:lpstr>Αυθεντικοποίηση: άλλη μια προσπάθεια</vt:lpstr>
      <vt:lpstr>Αυθεντικοποίηση: άλλη μια προσπάθεια</vt:lpstr>
      <vt:lpstr>Αυθεντικοποίηση: άλλη μια προσπάθεια</vt:lpstr>
      <vt:lpstr>Αυθεντικοποίηση: άλλη μια προσπάθεια</vt:lpstr>
      <vt:lpstr>Αυθεντικοποίηση: ap5.0</vt:lpstr>
      <vt:lpstr>ap5.0: κενό ασφάλειας</vt:lpstr>
      <vt:lpstr>ap5.0: κενό ασφάλειας</vt:lpstr>
      <vt:lpstr>Ασφάλεια Δικτύων</vt:lpstr>
      <vt:lpstr>Ασφάλεια στην ηλεκτρονική αλληλογραφία</vt:lpstr>
      <vt:lpstr>Ασφάλεια στην ηλεκτρονική αλληλογραφία</vt:lpstr>
      <vt:lpstr>Ασφάλεια στην ηλεκτρονική αλληλογραφία (συνέχεια)</vt:lpstr>
      <vt:lpstr>Ασφάλεια στην ηλεκτρονική αλληλογραφία (συνέχεια)</vt:lpstr>
      <vt:lpstr>Pretty good privacy (PGP)</vt:lpstr>
      <vt:lpstr>Ασφάλεια Δικτύων</vt:lpstr>
      <vt:lpstr>Secure sockets layer (SSL)</vt:lpstr>
      <vt:lpstr>SSL: τρία στάδια</vt:lpstr>
      <vt:lpstr>SSL: τρία στάδια</vt:lpstr>
      <vt:lpstr>SSL: τρία στάδια</vt:lpstr>
      <vt:lpstr>SSL: τρία στάδια</vt:lpstr>
      <vt:lpstr>SSL: Επιθέσεις;</vt:lpstr>
      <vt:lpstr>Ασφάλεια Δικτύων</vt:lpstr>
      <vt:lpstr>Ασφάλεια επιπέδου δικτύου: IPsec</vt:lpstr>
      <vt:lpstr>Παρουσίαση του PowerPoint</vt:lpstr>
      <vt:lpstr>Το πρωτόκολλο ESP</vt:lpstr>
      <vt:lpstr>Ασφάλεια Δικτύων</vt:lpstr>
      <vt:lpstr>Ασφάλεια στο IEEE 802.11</vt:lpstr>
      <vt:lpstr>Wired Equivalent Privacy (WEP): </vt:lpstr>
      <vt:lpstr>WEP: κρυπτογράφηση δεδομένων</vt:lpstr>
      <vt:lpstr>802.11 WEP κρυπτογράφηση</vt:lpstr>
      <vt:lpstr>Παραβιάζοντας την ασφάλεια του 802.11 WEP</vt:lpstr>
      <vt:lpstr> 802.11i: Βελτιωμένη ασφάλεια</vt:lpstr>
      <vt:lpstr> 802.11i: 4 φάσεις λειτουργίας</vt:lpstr>
      <vt:lpstr>EAP: extensible authentication protocol</vt:lpstr>
      <vt:lpstr>Ασφάλεια Δικτύων</vt:lpstr>
      <vt:lpstr>Firewalls</vt:lpstr>
      <vt:lpstr>Firewalls: Τι προσφέρουν;</vt:lpstr>
      <vt:lpstr>Φιλτράρισμα πακέτων (stateless)</vt:lpstr>
      <vt:lpstr>Φιλτράρισμα πακέτων (stateless)</vt:lpstr>
      <vt:lpstr>Φιλτράρισμα πακέτων (Stateless): περισσότερα παραδείγματα</vt:lpstr>
      <vt:lpstr>Λίστες έλεγχου προσπέλασης</vt:lpstr>
      <vt:lpstr>Φιλτράρισμα πακέτων (Stateful)</vt:lpstr>
      <vt:lpstr>Φιλτράρισμα πακέτων (Stateful)</vt:lpstr>
      <vt:lpstr>Πύλες εφαρμογής</vt:lpstr>
      <vt:lpstr>Περιορισμοί των firewalls</vt:lpstr>
      <vt:lpstr>Συστήματα εντοπισμού παρεισφρήσεων</vt:lpstr>
      <vt:lpstr>Συστήματα εντοπισμού παρεισφρήσεων</vt:lpstr>
      <vt:lpstr>Ασφάλεια Δικτύων (περίληψη)</vt:lpstr>
      <vt:lpstr>Τέλος Ενότητας</vt:lpstr>
      <vt:lpstr>Άδεια Χρήσης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Don Towsley</dc:creator>
  <cp:lastModifiedBy>Michael Pantazoglou</cp:lastModifiedBy>
  <cp:revision>573</cp:revision>
  <cp:lastPrinted>1601-01-01T00:00:00Z</cp:lastPrinted>
  <dcterms:created xsi:type="dcterms:W3CDTF">1999-10-08T19:08:27Z</dcterms:created>
  <dcterms:modified xsi:type="dcterms:W3CDTF">2015-02-27T11:40:46Z</dcterms:modified>
</cp:coreProperties>
</file>