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80" r:id="rId25"/>
    <p:sldId id="321" r:id="rId26"/>
    <p:sldId id="295" r:id="rId27"/>
    <p:sldId id="299" r:id="rId28"/>
    <p:sldId id="292" r:id="rId29"/>
    <p:sldId id="291" r:id="rId30"/>
    <p:sldId id="294" r:id="rId31"/>
    <p:sldId id="293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80"/>
            <p14:sldId id="321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67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Επεκτάσεις, υλοποίηση, παραλληλία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Επεκτάσεις, υλοποίηση, παραλληλία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Παναγιώτης Σταματόπουλος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(7/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μηχανή WAM μπορεί να </a:t>
            </a:r>
            <a:r>
              <a:rPr lang="el-GR" dirty="0" err="1"/>
              <a:t>περιγραφεί</a:t>
            </a:r>
            <a:r>
              <a:rPr lang="el-GR" dirty="0"/>
              <a:t> από την </a:t>
            </a:r>
            <a:r>
              <a:rPr lang="el-GR" dirty="0" smtClean="0"/>
              <a:t>αρχιτεκτονική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και το σύνολο εντολών (</a:t>
            </a:r>
            <a:r>
              <a:rPr lang="el-GR" dirty="0" err="1"/>
              <a:t>instruction</a:t>
            </a:r>
            <a:r>
              <a:rPr lang="el-GR" dirty="0"/>
              <a:t> </a:t>
            </a:r>
            <a:r>
              <a:rPr lang="el-GR" dirty="0" err="1"/>
              <a:t>set</a:t>
            </a:r>
            <a:r>
              <a:rPr lang="el-GR" dirty="0"/>
              <a:t>) της. Οι </a:t>
            </a:r>
            <a:r>
              <a:rPr lang="el-GR" dirty="0" smtClean="0"/>
              <a:t>εντολές</a:t>
            </a:r>
            <a:r>
              <a:rPr lang="en-US" dirty="0" smtClean="0"/>
              <a:t> </a:t>
            </a:r>
            <a:r>
              <a:rPr lang="el-GR" dirty="0" smtClean="0"/>
              <a:t>διαχειρίζονται </a:t>
            </a:r>
            <a:r>
              <a:rPr lang="el-GR" dirty="0"/>
              <a:t>τη μνήμη της μηχανής και τους </a:t>
            </a:r>
            <a:r>
              <a:rPr lang="el-GR" dirty="0" err="1" smtClean="0"/>
              <a:t>καταχωρητές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registers</a:t>
            </a:r>
            <a:r>
              <a:rPr lang="el-GR" dirty="0"/>
              <a:t>) της. Η μνήμη είναι </a:t>
            </a:r>
            <a:r>
              <a:rPr lang="el-GR" dirty="0" err="1"/>
              <a:t>διαμερισμένη</a:t>
            </a:r>
            <a:r>
              <a:rPr lang="el-GR" dirty="0"/>
              <a:t> σε χώρους </a:t>
            </a:r>
            <a:r>
              <a:rPr lang="el-GR" dirty="0" smtClean="0"/>
              <a:t>αντίστοιχους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αυτούς που συναντάμε στους διερμηνείς (περιοχή </a:t>
            </a:r>
            <a:r>
              <a:rPr lang="el-GR" dirty="0" smtClean="0"/>
              <a:t>προγράμματος,</a:t>
            </a:r>
            <a:r>
              <a:rPr lang="en-US" dirty="0" smtClean="0"/>
              <a:t> </a:t>
            </a:r>
            <a:r>
              <a:rPr lang="el-GR" dirty="0" smtClean="0"/>
              <a:t>στοίβα</a:t>
            </a:r>
            <a:r>
              <a:rPr lang="el-GR" dirty="0"/>
              <a:t>, σωρός, ίχνη), αν και με σημαντικά διαφορετικό </a:t>
            </a:r>
            <a:r>
              <a:rPr lang="el-GR" dirty="0" smtClean="0"/>
              <a:t>τρόπο</a:t>
            </a:r>
            <a:r>
              <a:rPr lang="en-US" dirty="0" smtClean="0"/>
              <a:t> </a:t>
            </a:r>
            <a:r>
              <a:rPr lang="el-GR" dirty="0" smtClean="0"/>
              <a:t>καταχώρησης </a:t>
            </a:r>
            <a:r>
              <a:rPr lang="el-GR" dirty="0"/>
              <a:t>των σχετικών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6615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Αναπαράσταση στο </a:t>
            </a:r>
            <a:r>
              <a:rPr lang="el-GR" altLang="el-GR" dirty="0" smtClean="0"/>
              <a:t>σωρό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</a:t>
            </a:r>
            <a:r>
              <a:rPr lang="el-GR" altLang="el-GR" dirty="0"/>
              <a:t>όρου</a:t>
            </a:r>
            <a:endParaRPr lang="el-GR" dirty="0"/>
          </a:p>
        </p:txBody>
      </p:sp>
      <p:graphicFrame>
        <p:nvGraphicFramePr>
          <p:cNvPr id="113" name="Πίνακας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05738"/>
              </p:ext>
            </p:extLst>
          </p:nvPr>
        </p:nvGraphicFramePr>
        <p:xfrm>
          <a:off x="1547664" y="1424268"/>
          <a:ext cx="2592287" cy="4371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4"/>
                <a:gridCol w="1512168"/>
                <a:gridCol w="504055"/>
              </a:tblGrid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h/2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f/1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g/3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</a:t>
                      </a:r>
                      <a:endParaRPr lang="el-GR" sz="20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l-GR" sz="1600" dirty="0"/>
                    </a:p>
                  </a:txBody>
                  <a:tcPr marL="59509" marR="59509" marT="29754" marB="29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4932040" y="2528900"/>
            <a:ext cx="3096344" cy="1800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Αναπαράσταση στο σωρό</a:t>
            </a:r>
            <a:r>
              <a:rPr lang="en-US" altLang="el-GR" dirty="0"/>
              <a:t> </a:t>
            </a:r>
            <a:r>
              <a:rPr lang="el-GR" altLang="el-GR" dirty="0"/>
              <a:t>του </a:t>
            </a:r>
            <a:r>
              <a:rPr lang="el-GR" altLang="el-GR" dirty="0" smtClean="0"/>
              <a:t>όρου</a:t>
            </a:r>
            <a:r>
              <a:rPr lang="en-US" altLang="el-GR" dirty="0" smtClean="0"/>
              <a:t>: </a:t>
            </a:r>
            <a:endParaRPr lang="el-GR" altLang="el-GR" sz="2800" dirty="0"/>
          </a:p>
          <a:p>
            <a:pPr>
              <a:spcBef>
                <a:spcPct val="50000"/>
              </a:spcBef>
            </a:pPr>
            <a:r>
              <a:rPr lang="en-US" altLang="el-GR" dirty="0">
                <a:latin typeface="Courier New" panose="02070309020205020404" pitchFamily="49" charset="0"/>
              </a:rPr>
              <a:t>g(Z, h(Z, W), f</a:t>
            </a:r>
            <a:r>
              <a:rPr lang="el-GR" altLang="el-GR" dirty="0">
                <a:latin typeface="Courier New" panose="02070309020205020404" pitchFamily="49" charset="0"/>
              </a:rPr>
              <a:t>(</a:t>
            </a:r>
            <a:r>
              <a:rPr lang="en-US" altLang="el-GR" dirty="0">
                <a:latin typeface="Courier New" panose="02070309020205020404" pitchFamily="49" charset="0"/>
              </a:rPr>
              <a:t>W</a:t>
            </a:r>
            <a:r>
              <a:rPr lang="en-US" altLang="el-GR" dirty="0" smtClean="0">
                <a:latin typeface="Courier New" panose="02070309020205020404" pitchFamily="49" charset="0"/>
              </a:rPr>
              <a:t>))</a:t>
            </a: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Αναπαράσταση στην περιοχή προγράμματος των </a:t>
            </a:r>
            <a:r>
              <a:rPr lang="el-GR" altLang="el-GR" dirty="0" smtClean="0"/>
              <a:t>προτάσεων</a:t>
            </a:r>
            <a:r>
              <a:rPr lang="en-US" altLang="el-GR" dirty="0" smtClean="0"/>
              <a:t> (1/</a:t>
            </a:r>
            <a:r>
              <a:rPr lang="el-GR" altLang="el-GR" dirty="0" smtClean="0"/>
              <a:t>2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p(a, X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latin typeface="Courier New" panose="02070309020205020404" pitchFamily="49" charset="0"/>
              </a:rPr>
              <a:t>p(X</a:t>
            </a:r>
            <a:r>
              <a:rPr lang="en-US" altLang="el-GR" dirty="0">
                <a:latin typeface="Courier New" panose="02070309020205020404" pitchFamily="49" charset="0"/>
              </a:rPr>
              <a:t>, b).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p(X, Y) :- p(X, a), p(b, Y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p/2: </a:t>
            </a:r>
            <a:r>
              <a:rPr lang="en-US" altLang="el-GR" dirty="0" err="1">
                <a:latin typeface="Courier New" panose="02070309020205020404" pitchFamily="49" charset="0"/>
              </a:rPr>
              <a:t>try_me_else</a:t>
            </a:r>
            <a:r>
              <a:rPr lang="en-US" altLang="el-GR" dirty="0">
                <a:latin typeface="Courier New" panose="02070309020205020404" pitchFamily="49" charset="0"/>
              </a:rPr>
              <a:t> L1  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p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 err="1">
                <a:latin typeface="Courier New" panose="02070309020205020404" pitchFamily="49" charset="0"/>
              </a:rPr>
              <a:t>get_structure</a:t>
            </a:r>
            <a:r>
              <a:rPr lang="en-US" altLang="el-GR" dirty="0">
                <a:latin typeface="Courier New" panose="02070309020205020404" pitchFamily="49" charset="0"/>
              </a:rPr>
              <a:t> a/0, A1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 (a,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get_variable</a:t>
            </a:r>
            <a:r>
              <a:rPr lang="en-US" altLang="el-GR" dirty="0">
                <a:latin typeface="Courier New" panose="02070309020205020404" pitchFamily="49" charset="0"/>
              </a:rPr>
              <a:t> X3, A2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X)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proceed         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L1 : </a:t>
            </a:r>
            <a:r>
              <a:rPr lang="en-US" altLang="el-GR" dirty="0" err="1">
                <a:latin typeface="Courier New" panose="02070309020205020404" pitchFamily="49" charset="0"/>
              </a:rPr>
              <a:t>retry_me_else</a:t>
            </a:r>
            <a:r>
              <a:rPr lang="en-US" altLang="el-GR" dirty="0">
                <a:latin typeface="Courier New" panose="02070309020205020404" pitchFamily="49" charset="0"/>
              </a:rPr>
              <a:t> L2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p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get_variable</a:t>
            </a:r>
            <a:r>
              <a:rPr lang="en-US" altLang="el-GR" dirty="0">
                <a:latin typeface="Courier New" panose="02070309020205020404" pitchFamily="49" charset="0"/>
              </a:rPr>
              <a:t> X3, A1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(X,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get_structure</a:t>
            </a:r>
            <a:r>
              <a:rPr lang="en-US" altLang="el-GR" dirty="0">
                <a:latin typeface="Courier New" panose="02070309020205020404" pitchFamily="49" charset="0"/>
              </a:rPr>
              <a:t> b/0</a:t>
            </a:r>
            <a:r>
              <a:rPr lang="el-GR" altLang="el-GR" dirty="0">
                <a:latin typeface="Courier New" panose="02070309020205020404" pitchFamily="49" charset="0"/>
              </a:rPr>
              <a:t>,</a:t>
            </a:r>
            <a:r>
              <a:rPr lang="en-US" altLang="el-GR" dirty="0">
                <a:latin typeface="Courier New" panose="02070309020205020404" pitchFamily="49" charset="0"/>
              </a:rPr>
              <a:t> A2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     b)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proceed        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 %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Αναπαράσταση στην περιοχή προγράμματος των </a:t>
            </a:r>
            <a:r>
              <a:rPr lang="el-GR" altLang="el-GR" dirty="0" smtClean="0"/>
              <a:t>προτάσεων</a:t>
            </a:r>
            <a:r>
              <a:rPr lang="en-US" altLang="el-GR" dirty="0" smtClean="0"/>
              <a:t> (2/</a:t>
            </a:r>
            <a:r>
              <a:rPr lang="el-GR" altLang="el-GR" dirty="0" smtClean="0"/>
              <a:t>2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L2 : </a:t>
            </a:r>
            <a:r>
              <a:rPr lang="en-US" altLang="el-GR" dirty="0" err="1">
                <a:latin typeface="Courier New" panose="02070309020205020404" pitchFamily="49" charset="0"/>
              </a:rPr>
              <a:t>trust_me</a:t>
            </a:r>
            <a:r>
              <a:rPr lang="en-US" altLang="el-GR" dirty="0">
                <a:latin typeface="Courier New" panose="02070309020205020404" pitchFamily="49" charset="0"/>
              </a:rPr>
              <a:t>       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 %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allocate          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 % </a:t>
            </a:r>
            <a:r>
              <a:rPr lang="en-US" altLang="el-GR" dirty="0" smtClean="0">
                <a:latin typeface="Courier New" panose="02070309020205020404" pitchFamily="49" charset="0"/>
              </a:rPr>
              <a:t>p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get_variable</a:t>
            </a:r>
            <a:r>
              <a:rPr lang="en-US" altLang="el-GR" dirty="0">
                <a:latin typeface="Courier New" panose="02070309020205020404" pitchFamily="49" charset="0"/>
              </a:rPr>
              <a:t> X3, A1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</a:t>
            </a:r>
            <a:r>
              <a:rPr lang="en-US" altLang="el-GR" dirty="0" smtClean="0">
                <a:latin typeface="Courier New" panose="02070309020205020404" pitchFamily="49" charset="0"/>
              </a:rPr>
              <a:t>(</a:t>
            </a:r>
            <a:r>
              <a:rPr lang="en-US" altLang="el-GR" dirty="0">
                <a:latin typeface="Courier New" panose="02070309020205020404" pitchFamily="49" charset="0"/>
              </a:rPr>
              <a:t>X,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get_variable</a:t>
            </a:r>
            <a:r>
              <a:rPr lang="en-US" altLang="el-GR" dirty="0">
                <a:latin typeface="Courier New" panose="02070309020205020404" pitchFamily="49" charset="0"/>
              </a:rPr>
              <a:t> Y1, A2  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    </a:t>
            </a:r>
            <a:r>
              <a:rPr lang="en-US" altLang="el-GR" dirty="0" smtClean="0">
                <a:latin typeface="Courier New" panose="02070309020205020404" pitchFamily="49" charset="0"/>
              </a:rPr>
              <a:t>Y</a:t>
            </a:r>
            <a:r>
              <a:rPr lang="en-US" altLang="el-GR" dirty="0">
                <a:latin typeface="Courier New" panose="02070309020205020404" pitchFamily="49" charset="0"/>
              </a:rPr>
              <a:t>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put_value</a:t>
            </a:r>
            <a:r>
              <a:rPr lang="en-US" altLang="el-GR" dirty="0">
                <a:latin typeface="Courier New" panose="02070309020205020404" pitchFamily="49" charset="0"/>
              </a:rPr>
              <a:t> X3, A1    </a:t>
            </a:r>
            <a:r>
              <a:rPr lang="el-GR" altLang="el-GR" dirty="0">
                <a:latin typeface="Courier New" panose="02070309020205020404" pitchFamily="49" charset="0"/>
              </a:rPr>
              <a:t>      </a:t>
            </a:r>
            <a:r>
              <a:rPr lang="en-US" altLang="el-GR" dirty="0">
                <a:latin typeface="Courier New" panose="02070309020205020404" pitchFamily="49" charset="0"/>
              </a:rPr>
              <a:t>%      </a:t>
            </a: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p(X,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put_structure</a:t>
            </a:r>
            <a:r>
              <a:rPr lang="en-US" altLang="el-GR" dirty="0">
                <a:latin typeface="Courier New" panose="02070309020205020404" pitchFamily="49" charset="0"/>
              </a:rPr>
              <a:t> a/0, A2 </a:t>
            </a:r>
            <a:r>
              <a:rPr lang="el-GR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>
                <a:latin typeface="Courier New" panose="02070309020205020404" pitchFamily="49" charset="0"/>
              </a:rPr>
              <a:t> %      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   </a:t>
            </a:r>
            <a:r>
              <a:rPr lang="en-US" altLang="el-GR" dirty="0" smtClean="0">
                <a:latin typeface="Courier New" panose="02070309020205020404" pitchFamily="49" charset="0"/>
              </a:rPr>
              <a:t>a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call p/2                  %  </a:t>
            </a:r>
            <a:r>
              <a:rPr lang="el-GR" altLang="el-GR" dirty="0">
                <a:latin typeface="Courier New" panose="02070309020205020404" pitchFamily="49" charset="0"/>
              </a:rPr>
              <a:t>  </a:t>
            </a:r>
            <a:r>
              <a:rPr lang="en-US" altLang="el-GR" dirty="0">
                <a:latin typeface="Courier New" panose="02070309020205020404" pitchFamily="49" charset="0"/>
              </a:rPr>
              <a:t>              </a:t>
            </a:r>
            <a:r>
              <a:rPr lang="en-US" altLang="el-GR" dirty="0" smtClean="0">
                <a:latin typeface="Courier New" panose="02070309020205020404" pitchFamily="49" charset="0"/>
              </a:rPr>
              <a:t>),</a:t>
            </a:r>
            <a:endParaRPr lang="en-US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put_structure</a:t>
            </a:r>
            <a:r>
              <a:rPr lang="en-US" altLang="el-GR" dirty="0">
                <a:latin typeface="Courier New" panose="02070309020205020404" pitchFamily="49" charset="0"/>
              </a:rPr>
              <a:t> b/0, A1     %             p(b,</a:t>
            </a:r>
            <a:endParaRPr lang="el-GR" altLang="el-GR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put_value</a:t>
            </a:r>
            <a:r>
              <a:rPr lang="en-US" altLang="el-GR" dirty="0">
                <a:latin typeface="Courier New" panose="02070309020205020404" pitchFamily="49" charset="0"/>
              </a:rPr>
              <a:t> Y1, A2  </a:t>
            </a:r>
            <a:r>
              <a:rPr lang="el-GR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   % 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         Y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call p/2                  %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              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 err="1">
                <a:latin typeface="Courier New" panose="02070309020205020404" pitchFamily="49" charset="0"/>
              </a:rPr>
              <a:t>deallocate</a:t>
            </a:r>
            <a:r>
              <a:rPr lang="en-US" altLang="el-GR" dirty="0">
                <a:latin typeface="Courier New" panose="02070309020205020404" pitchFamily="49" charset="0"/>
              </a:rPr>
              <a:t>               </a:t>
            </a:r>
            <a:r>
              <a:rPr lang="en-US" altLang="el-GR" dirty="0" smtClean="0">
                <a:latin typeface="Courier New" panose="02070309020205020404" pitchFamily="49" charset="0"/>
              </a:rPr>
              <a:t> %      </a:t>
            </a:r>
            <a:r>
              <a:rPr lang="el-GR" altLang="el-GR" dirty="0" smtClean="0">
                <a:latin typeface="Courier New" panose="02070309020205020404" pitchFamily="49" charset="0"/>
              </a:rPr>
              <a:t>  </a:t>
            </a:r>
            <a:r>
              <a:rPr lang="en-US" altLang="el-GR" dirty="0" smtClean="0">
                <a:latin typeface="Courier New" panose="02070309020205020404" pitchFamily="49" charset="0"/>
              </a:rPr>
              <a:t>           .</a:t>
            </a:r>
            <a:endParaRPr lang="el-GR" altLang="el-GR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900" dirty="0" smtClean="0"/>
              <a:t>Παράλληλος λογικός προγραμματισμός (</a:t>
            </a:r>
            <a:r>
              <a:rPr lang="en-US" sz="3900" dirty="0" smtClean="0"/>
              <a:t>parallel logic programming)</a:t>
            </a:r>
            <a:endParaRPr lang="el-GR" sz="3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 όρος “παράλληλος λογικός προγραμματισμός” </a:t>
            </a:r>
            <a:r>
              <a:rPr lang="el-GR" dirty="0" smtClean="0"/>
              <a:t>αναφέρεται στην </a:t>
            </a:r>
            <a:r>
              <a:rPr lang="el-GR" dirty="0"/>
              <a:t>προσπάθεια εκμετάλλευσης των παράλληλων </a:t>
            </a:r>
            <a:r>
              <a:rPr lang="el-GR" dirty="0" smtClean="0"/>
              <a:t>υπολογιστών μέσα </a:t>
            </a:r>
            <a:r>
              <a:rPr lang="el-GR" dirty="0"/>
              <a:t>από γλώσσες λογικού προγραμματισμού, με σκοπό </a:t>
            </a:r>
            <a:r>
              <a:rPr lang="el-GR" dirty="0" smtClean="0"/>
              <a:t>την αύξηση </a:t>
            </a:r>
            <a:r>
              <a:rPr lang="el-GR" dirty="0"/>
              <a:t>της απόδοσης των λογικών </a:t>
            </a:r>
            <a:r>
              <a:rPr lang="el-GR" dirty="0" smtClean="0"/>
              <a:t>προγραμμάτων. Έχουν </a:t>
            </a:r>
            <a:r>
              <a:rPr lang="el-GR" dirty="0"/>
              <a:t>ορισθεί, υλοποιηθεί και χρησιμοποιηθεί πολλές </a:t>
            </a:r>
            <a:r>
              <a:rPr lang="el-GR" dirty="0" smtClean="0"/>
              <a:t>γλώσσες παράλληλου </a:t>
            </a:r>
            <a:r>
              <a:rPr lang="el-GR" dirty="0"/>
              <a:t>λογικού προγραμματισμού, άλλες λιγότερο </a:t>
            </a:r>
            <a:r>
              <a:rPr lang="el-GR" dirty="0" smtClean="0"/>
              <a:t>άλλες περισσότερο </a:t>
            </a:r>
            <a:r>
              <a:rPr lang="el-GR" dirty="0"/>
              <a:t>επιτυχημένες, οι πιο πολλές από τις οποίες </a:t>
            </a:r>
            <a:r>
              <a:rPr lang="el-GR" dirty="0" smtClean="0"/>
              <a:t>κατατάσσονται σε </a:t>
            </a:r>
            <a:r>
              <a:rPr lang="el-GR" dirty="0"/>
              <a:t>μία από τις εξής δύο κατηγορίες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Γλώσσες δεσμευμένης επιλογής (</a:t>
            </a:r>
            <a:r>
              <a:rPr lang="el-GR" dirty="0" err="1"/>
              <a:t>Committed</a:t>
            </a:r>
            <a:r>
              <a:rPr lang="el-GR" dirty="0"/>
              <a:t> </a:t>
            </a:r>
            <a:r>
              <a:rPr lang="el-GR" dirty="0" err="1"/>
              <a:t>choice</a:t>
            </a:r>
            <a:r>
              <a:rPr lang="el-GR" dirty="0"/>
              <a:t> </a:t>
            </a:r>
            <a:r>
              <a:rPr lang="el-GR" dirty="0" err="1"/>
              <a:t>languages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Γλώσσες καθαρής παραλληλίας (</a:t>
            </a:r>
            <a:r>
              <a:rPr lang="en-US" dirty="0"/>
              <a:t>Pure parallelism languages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5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Γλώσσες δεσμευμένης επιλογής (</a:t>
            </a:r>
            <a:r>
              <a:rPr lang="el-GR" dirty="0" err="1"/>
              <a:t>Committed</a:t>
            </a:r>
            <a:r>
              <a:rPr lang="el-GR" dirty="0"/>
              <a:t> </a:t>
            </a:r>
            <a:r>
              <a:rPr lang="el-GR" dirty="0" err="1"/>
              <a:t>choice</a:t>
            </a:r>
            <a:r>
              <a:rPr lang="el-GR" dirty="0"/>
              <a:t> </a:t>
            </a:r>
            <a:r>
              <a:rPr lang="el-GR" dirty="0" err="1"/>
              <a:t>languages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γλώσσες αυτές είναι τύπου </a:t>
            </a:r>
            <a:r>
              <a:rPr lang="el-GR" dirty="0" err="1"/>
              <a:t>Prolog</a:t>
            </a:r>
            <a:r>
              <a:rPr lang="el-GR" dirty="0"/>
              <a:t> αλλά σημασιολογικά </a:t>
            </a:r>
            <a:r>
              <a:rPr lang="el-GR" dirty="0" smtClean="0"/>
              <a:t>πολύ διαφορετικές </a:t>
            </a:r>
            <a:r>
              <a:rPr lang="el-GR" dirty="0"/>
              <a:t>από την </a:t>
            </a:r>
            <a:r>
              <a:rPr lang="el-GR" dirty="0" err="1"/>
              <a:t>Prolog</a:t>
            </a:r>
            <a:r>
              <a:rPr lang="el-GR" dirty="0"/>
              <a:t>. Δεν υποστηρίζουν </a:t>
            </a:r>
            <a:r>
              <a:rPr lang="el-GR" dirty="0" smtClean="0"/>
              <a:t>μη-ντετερμινισμό, με </a:t>
            </a:r>
            <a:r>
              <a:rPr lang="el-GR" dirty="0"/>
              <a:t>την έννοια ότι ένας στόχος μπορεί να ικανοποιηθεί το πολύ </a:t>
            </a:r>
            <a:r>
              <a:rPr lang="el-GR" dirty="0" smtClean="0"/>
              <a:t>με έναν </a:t>
            </a:r>
            <a:r>
              <a:rPr lang="el-GR" dirty="0"/>
              <a:t>τρόπο. Στις γλώσσες αυτές, οι στόχοι του σώματος ενός κανόνα </a:t>
            </a:r>
            <a:r>
              <a:rPr lang="el-GR" dirty="0" smtClean="0"/>
              <a:t>αντιπροσωπεύουν </a:t>
            </a:r>
            <a:r>
              <a:rPr lang="el-GR" dirty="0"/>
              <a:t>διεργασίες που μπορούν να εκτελούνται </a:t>
            </a:r>
            <a:r>
              <a:rPr lang="el-GR" dirty="0" smtClean="0"/>
              <a:t>παράλληλα και </a:t>
            </a:r>
            <a:r>
              <a:rPr lang="el-GR" dirty="0"/>
              <a:t>οι οποίες χρησιμοποιούν τις κοινές τους μεταβλητές σαν </a:t>
            </a:r>
            <a:r>
              <a:rPr lang="el-GR" dirty="0" smtClean="0"/>
              <a:t>κανάλια επικοινωνίας</a:t>
            </a:r>
            <a:r>
              <a:rPr lang="el-GR" dirty="0"/>
              <a:t>. Χαρακτηριστικές γλώσσες στην κατηγορία αυτή είναι </a:t>
            </a:r>
            <a:r>
              <a:rPr lang="el-GR" dirty="0" smtClean="0"/>
              <a:t>η </a:t>
            </a:r>
            <a:r>
              <a:rPr lang="el-GR" dirty="0" err="1" smtClean="0"/>
              <a:t>Concurrent</a:t>
            </a:r>
            <a:r>
              <a:rPr lang="el-GR" dirty="0" smtClean="0"/>
              <a:t> </a:t>
            </a:r>
            <a:r>
              <a:rPr lang="el-GR" dirty="0" err="1"/>
              <a:t>Prolog</a:t>
            </a:r>
            <a:r>
              <a:rPr lang="el-GR" dirty="0"/>
              <a:t>, η </a:t>
            </a:r>
            <a:r>
              <a:rPr lang="el-GR" dirty="0" err="1"/>
              <a:t>Parlog</a:t>
            </a:r>
            <a:r>
              <a:rPr lang="el-GR" dirty="0"/>
              <a:t>, η </a:t>
            </a:r>
            <a:r>
              <a:rPr lang="el-GR" dirty="0" err="1"/>
              <a:t>Strand</a:t>
            </a:r>
            <a:r>
              <a:rPr lang="el-GR" dirty="0"/>
              <a:t> </a:t>
            </a:r>
            <a:r>
              <a:rPr lang="el-GR" dirty="0" err="1"/>
              <a:t>κ.λ.π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Γλώσσες καθαρής παραλληλίας (</a:t>
            </a:r>
            <a:r>
              <a:rPr lang="el-GR" dirty="0" err="1"/>
              <a:t>Pure</a:t>
            </a:r>
            <a:r>
              <a:rPr lang="el-GR" dirty="0"/>
              <a:t> </a:t>
            </a:r>
            <a:r>
              <a:rPr lang="el-GR" dirty="0" err="1"/>
              <a:t>parallelism</a:t>
            </a:r>
            <a:r>
              <a:rPr lang="el-GR" dirty="0"/>
              <a:t> </a:t>
            </a:r>
            <a:r>
              <a:rPr lang="el-GR" dirty="0" err="1"/>
              <a:t>languages</a:t>
            </a:r>
            <a:r>
              <a:rPr lang="el-GR" dirty="0"/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γλώσσες αυτές αποσκοπούν σε μία πραγματικά καθαρή επέκταση </a:t>
            </a:r>
            <a:r>
              <a:rPr lang="el-GR" dirty="0" smtClean="0"/>
              <a:t>της </a:t>
            </a:r>
            <a:r>
              <a:rPr lang="el-GR" dirty="0" err="1"/>
              <a:t>Prolog</a:t>
            </a:r>
            <a:r>
              <a:rPr lang="el-GR" dirty="0"/>
              <a:t> προς την κατεύθυνση της εκμετάλλευσης της </a:t>
            </a:r>
            <a:r>
              <a:rPr lang="el-GR" dirty="0" smtClean="0"/>
              <a:t>παραλληλίας που</a:t>
            </a:r>
            <a:r>
              <a:rPr lang="el-GR" dirty="0"/>
              <a:t>, κατά κάποιο τρόπο, είναι έμφυτη στο λογικό προγραμματισμό.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1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Ποια είναι η έμφυτη παραλληλία στο λογικό </a:t>
            </a:r>
            <a:r>
              <a:rPr lang="el-GR" altLang="el-GR" dirty="0" smtClean="0"/>
              <a:t>προγραμματισμό;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73630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Ή </a:t>
            </a:r>
            <a:r>
              <a:rPr lang="el-GR" dirty="0" smtClean="0">
                <a:sym typeface="Symbol" panose="05050102010706020507" pitchFamily="18" charset="2"/>
              </a:rPr>
              <a:t></a:t>
            </a:r>
            <a:r>
              <a:rPr lang="el-GR" dirty="0" smtClean="0"/>
              <a:t> παραλληλία </a:t>
            </a:r>
            <a:r>
              <a:rPr lang="el-GR" dirty="0"/>
              <a:t>(OR-</a:t>
            </a:r>
            <a:r>
              <a:rPr lang="el-GR" dirty="0" err="1"/>
              <a:t>parallelism</a:t>
            </a:r>
            <a:r>
              <a:rPr lang="el-GR" dirty="0"/>
              <a:t>) </a:t>
            </a:r>
            <a:endParaRPr lang="el-GR" dirty="0" smtClean="0"/>
          </a:p>
          <a:p>
            <a:pPr lvl="1"/>
            <a:r>
              <a:rPr lang="el-GR" dirty="0" smtClean="0"/>
              <a:t>Όταν </a:t>
            </a:r>
            <a:r>
              <a:rPr lang="el-GR" dirty="0"/>
              <a:t>ένας στόχος μπορεί να ικανοποιηθεί από περισσότερες </a:t>
            </a:r>
            <a:r>
              <a:rPr lang="el-GR" dirty="0" smtClean="0"/>
              <a:t>της </a:t>
            </a:r>
            <a:r>
              <a:rPr lang="el-GR" dirty="0"/>
              <a:t>μίας προτάσεις, επειδή είναι </a:t>
            </a:r>
            <a:r>
              <a:rPr lang="el-GR" dirty="0" err="1"/>
              <a:t>ενοποιήσιμος</a:t>
            </a:r>
            <a:r>
              <a:rPr lang="el-GR" dirty="0"/>
              <a:t> με τις κεφαλές </a:t>
            </a:r>
            <a:r>
              <a:rPr lang="el-GR" dirty="0" smtClean="0"/>
              <a:t>τους</a:t>
            </a:r>
            <a:r>
              <a:rPr lang="el-GR" dirty="0"/>
              <a:t>, αντί να δοκιμάζονται αυτές οι προτάσεις η μία </a:t>
            </a:r>
            <a:r>
              <a:rPr lang="el-GR" dirty="0" smtClean="0"/>
              <a:t>μετά την </a:t>
            </a:r>
            <a:r>
              <a:rPr lang="el-GR" dirty="0"/>
              <a:t>άλλη μέσω οπισθοδρόμησης, θα ήταν δυνατόν να </a:t>
            </a:r>
            <a:r>
              <a:rPr lang="el-GR" dirty="0" smtClean="0"/>
              <a:t>δοκιμασθούν </a:t>
            </a:r>
            <a:r>
              <a:rPr lang="el-GR" dirty="0"/>
              <a:t>παράλληλα, εφόσον υπάρχουν </a:t>
            </a:r>
            <a:r>
              <a:rPr lang="el-GR" dirty="0" smtClean="0"/>
              <a:t>διαθέσιμοι υπολογιστικοί </a:t>
            </a:r>
            <a:r>
              <a:rPr lang="el-GR" dirty="0"/>
              <a:t>πόροι (επεξεργαστές).</a:t>
            </a:r>
          </a:p>
          <a:p>
            <a:endParaRPr lang="el-GR" dirty="0"/>
          </a:p>
        </p:txBody>
      </p:sp>
      <p:grpSp>
        <p:nvGrpSpPr>
          <p:cNvPr id="70" name="Ομάδα 69"/>
          <p:cNvGrpSpPr/>
          <p:nvPr/>
        </p:nvGrpSpPr>
        <p:grpSpPr>
          <a:xfrm>
            <a:off x="1989891" y="4432252"/>
            <a:ext cx="5178129" cy="1750938"/>
            <a:chOff x="2057400" y="4560168"/>
            <a:chExt cx="3962400" cy="133985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286000" y="5900018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95600" y="4636368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2362200" y="4636368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895600" y="4636368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2098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3622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2098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7432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956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7432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32766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4290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2766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2286000" y="4560168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2057400" y="4941168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057400" y="547456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2438400" y="5093568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2438400" y="4788768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819400" y="478876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2667000" y="4941168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667000" y="547456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 flipV="1">
              <a:off x="2971800" y="5017368"/>
              <a:ext cx="152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971800" y="478876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971800" y="4788768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3200400" y="5093568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3200400" y="547456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 flipV="1">
              <a:off x="3505200" y="4941168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 flipV="1">
              <a:off x="3048000" y="456016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2514600" y="4560168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2133600" y="4941168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2057400" y="547456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 flipV="1">
              <a:off x="2514600" y="5245968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438400" y="4903068"/>
              <a:ext cx="228600" cy="190500"/>
            </a:xfrm>
            <a:custGeom>
              <a:avLst/>
              <a:gdLst>
                <a:gd name="T0" fmla="*/ 0 w 144"/>
                <a:gd name="T1" fmla="*/ 2147483646 h 120"/>
                <a:gd name="T2" fmla="*/ 2147483646 w 144"/>
                <a:gd name="T3" fmla="*/ 0 h 120"/>
                <a:gd name="T4" fmla="*/ 0 60000 65536"/>
                <a:gd name="T5" fmla="*/ 0 60000 65536"/>
                <a:gd name="T6" fmla="*/ 0 w 144"/>
                <a:gd name="T7" fmla="*/ 0 h 120"/>
                <a:gd name="T8" fmla="*/ 144 w 144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20">
                  <a:moveTo>
                    <a:pt x="0" y="120"/>
                  </a:moveTo>
                  <a:lnTo>
                    <a:pt x="14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724150" y="4941168"/>
              <a:ext cx="95250" cy="342900"/>
            </a:xfrm>
            <a:custGeom>
              <a:avLst/>
              <a:gdLst>
                <a:gd name="T0" fmla="*/ 2147483646 w 60"/>
                <a:gd name="T1" fmla="*/ 0 h 216"/>
                <a:gd name="T2" fmla="*/ 0 w 60"/>
                <a:gd name="T3" fmla="*/ 2147483646 h 216"/>
                <a:gd name="T4" fmla="*/ 0 60000 65536"/>
                <a:gd name="T5" fmla="*/ 0 60000 65536"/>
                <a:gd name="T6" fmla="*/ 0 w 60"/>
                <a:gd name="T7" fmla="*/ 0 h 216"/>
                <a:gd name="T8" fmla="*/ 60 w 60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216">
                  <a:moveTo>
                    <a:pt x="60" y="0"/>
                  </a:moveTo>
                  <a:lnTo>
                    <a:pt x="0" y="21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 flipH="1" flipV="1">
              <a:off x="3048000" y="5245968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2971800" y="4788768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H="1">
              <a:off x="3276600" y="5093568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 flipV="1">
              <a:off x="3352800" y="4788768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5257800" y="4636368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>
              <a:off x="4724400" y="4636368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5257800" y="4636368"/>
              <a:ext cx="533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>
              <a:off x="45720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7244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5720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H="1">
              <a:off x="51054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52578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51054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H="1">
              <a:off x="56388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791200" y="5017368"/>
              <a:ext cx="1524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5638800" y="5398368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 flipH="1">
              <a:off x="4648200" y="4560168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H="1">
              <a:off x="4419600" y="4941168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4419600" y="547456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7" name="Line 63"/>
            <p:cNvSpPr>
              <a:spLocks noChangeShapeType="1"/>
            </p:cNvSpPr>
            <p:nvPr/>
          </p:nvSpPr>
          <p:spPr bwMode="auto">
            <a:xfrm flipH="1">
              <a:off x="5029200" y="4941168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8" name="Line 64"/>
            <p:cNvSpPr>
              <a:spLocks noChangeShapeType="1"/>
            </p:cNvSpPr>
            <p:nvPr/>
          </p:nvSpPr>
          <p:spPr bwMode="auto">
            <a:xfrm>
              <a:off x="5029200" y="547456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5334000" y="4788768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H="1">
              <a:off x="5562600" y="5093568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>
              <a:off x="5562600" y="547456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2" name="Line 72"/>
            <p:cNvSpPr>
              <a:spLocks noChangeShapeType="1"/>
            </p:cNvSpPr>
            <p:nvPr/>
          </p:nvSpPr>
          <p:spPr bwMode="auto">
            <a:xfrm flipH="1">
              <a:off x="4876800" y="4560168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 flipH="1">
              <a:off x="4495800" y="4941168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4" name="Line 74"/>
            <p:cNvSpPr>
              <a:spLocks noChangeShapeType="1"/>
            </p:cNvSpPr>
            <p:nvPr/>
          </p:nvSpPr>
          <p:spPr bwMode="auto">
            <a:xfrm>
              <a:off x="4419600" y="5474568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5" name="Freeform 77"/>
            <p:cNvSpPr>
              <a:spLocks/>
            </p:cNvSpPr>
            <p:nvPr/>
          </p:nvSpPr>
          <p:spPr bwMode="auto">
            <a:xfrm>
              <a:off x="5086350" y="4941168"/>
              <a:ext cx="95250" cy="304800"/>
            </a:xfrm>
            <a:custGeom>
              <a:avLst/>
              <a:gdLst>
                <a:gd name="T0" fmla="*/ 2147483646 w 60"/>
                <a:gd name="T1" fmla="*/ 0 h 192"/>
                <a:gd name="T2" fmla="*/ 0 w 60"/>
                <a:gd name="T3" fmla="*/ 2147483646 h 192"/>
                <a:gd name="T4" fmla="*/ 0 60000 65536"/>
                <a:gd name="T5" fmla="*/ 0 60000 65536"/>
                <a:gd name="T6" fmla="*/ 0 w 60"/>
                <a:gd name="T7" fmla="*/ 0 h 192"/>
                <a:gd name="T8" fmla="*/ 60 w 6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192">
                  <a:moveTo>
                    <a:pt x="60" y="0"/>
                  </a:moveTo>
                  <a:lnTo>
                    <a:pt x="0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6" name="Line 79"/>
            <p:cNvSpPr>
              <a:spLocks noChangeShapeType="1"/>
            </p:cNvSpPr>
            <p:nvPr/>
          </p:nvSpPr>
          <p:spPr bwMode="auto">
            <a:xfrm>
              <a:off x="5334000" y="4788768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7" name="Line 80"/>
            <p:cNvSpPr>
              <a:spLocks noChangeShapeType="1"/>
            </p:cNvSpPr>
            <p:nvPr/>
          </p:nvSpPr>
          <p:spPr bwMode="auto">
            <a:xfrm flipH="1">
              <a:off x="5638800" y="5093568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8" name="Line 82"/>
            <p:cNvSpPr>
              <a:spLocks noChangeShapeType="1"/>
            </p:cNvSpPr>
            <p:nvPr/>
          </p:nvSpPr>
          <p:spPr bwMode="auto">
            <a:xfrm flipV="1">
              <a:off x="5181600" y="471256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69" name="AutoShape 83"/>
            <p:cNvSpPr>
              <a:spLocks noChangeArrowheads="1"/>
            </p:cNvSpPr>
            <p:nvPr/>
          </p:nvSpPr>
          <p:spPr bwMode="auto">
            <a:xfrm>
              <a:off x="3838575" y="5036418"/>
              <a:ext cx="381000" cy="152400"/>
            </a:xfrm>
            <a:prstGeom prst="rightArrow">
              <a:avLst>
                <a:gd name="adj1" fmla="val 50000"/>
                <a:gd name="adj2" fmla="val 6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</p:grpSp>
    </p:spTree>
    <p:extLst>
      <p:ext uri="{BB962C8B-B14F-4D97-AF65-F5344CB8AC3E}">
        <p14:creationId xmlns:p14="http://schemas.microsoft.com/office/powerpoint/2010/main" val="42565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Ποια είναι η έμφυτη παραλληλία στο λογικό </a:t>
            </a:r>
            <a:r>
              <a:rPr lang="el-GR" altLang="el-GR" dirty="0" smtClean="0"/>
              <a:t>προγραμματισμό; 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 </a:t>
            </a:r>
            <a:r>
              <a:rPr lang="el-GR" dirty="0" smtClean="0">
                <a:sym typeface="Symbol" panose="05050102010706020507" pitchFamily="18" charset="2"/>
              </a:rPr>
              <a:t> </a:t>
            </a:r>
            <a:r>
              <a:rPr lang="el-GR" dirty="0" smtClean="0"/>
              <a:t>παραλληλία </a:t>
            </a:r>
            <a:r>
              <a:rPr lang="el-GR" dirty="0"/>
              <a:t>(AND-</a:t>
            </a:r>
            <a:r>
              <a:rPr lang="el-GR" dirty="0" err="1"/>
              <a:t>parallelism</a:t>
            </a:r>
            <a:r>
              <a:rPr lang="el-GR" dirty="0"/>
              <a:t>) </a:t>
            </a:r>
          </a:p>
          <a:p>
            <a:pPr lvl="1"/>
            <a:r>
              <a:rPr lang="el-GR" dirty="0" smtClean="0"/>
              <a:t>Στην </a:t>
            </a:r>
            <a:r>
              <a:rPr lang="el-GR" dirty="0"/>
              <a:t>κλασική </a:t>
            </a:r>
            <a:r>
              <a:rPr lang="el-GR" dirty="0" err="1"/>
              <a:t>Prolog</a:t>
            </a:r>
            <a:r>
              <a:rPr lang="el-GR" dirty="0"/>
              <a:t>, οι στόχοι του σώματος ενός </a:t>
            </a:r>
            <a:r>
              <a:rPr lang="el-GR" dirty="0" smtClean="0"/>
              <a:t>κανόνα που </a:t>
            </a:r>
            <a:r>
              <a:rPr lang="el-GR" dirty="0"/>
              <a:t>ενεργοποιήθηκε ικανοποιούνται από αριστερά προς </a:t>
            </a:r>
            <a:r>
              <a:rPr lang="el-GR" dirty="0" smtClean="0"/>
              <a:t>τα δεξιά</a:t>
            </a:r>
            <a:r>
              <a:rPr lang="el-GR" dirty="0"/>
              <a:t>. Θα ήταν δυνατόν όμως να επιχειρηθεί οι στόχοι </a:t>
            </a:r>
            <a:r>
              <a:rPr lang="el-GR" dirty="0" smtClean="0"/>
              <a:t>αυτοί να </a:t>
            </a:r>
            <a:r>
              <a:rPr lang="el-GR" dirty="0"/>
              <a:t>ικανοποιηθούν παράλληλα, εφόσον υπάρχουν </a:t>
            </a:r>
            <a:r>
              <a:rPr lang="el-GR" dirty="0" smtClean="0"/>
              <a:t>διαθέσιμοι υπολογιστικοί </a:t>
            </a:r>
            <a:r>
              <a:rPr lang="el-GR" dirty="0"/>
              <a:t>πόροι, εξασφαλίζοντας όμως ότι οι κοινές </a:t>
            </a:r>
            <a:r>
              <a:rPr lang="el-GR" dirty="0" smtClean="0"/>
              <a:t>τους μεταβλητές </a:t>
            </a:r>
            <a:r>
              <a:rPr lang="el-GR" dirty="0"/>
              <a:t>θα έχουν τελικά ίδιες τιμές.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6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Ποια είναι η έμφυτη παραλληλία στο λογικό </a:t>
            </a:r>
            <a:r>
              <a:rPr lang="el-GR" altLang="el-GR" dirty="0" smtClean="0"/>
              <a:t>προγραμματισμό; (</a:t>
            </a:r>
            <a:r>
              <a:rPr lang="el-GR" altLang="el-GR" dirty="0"/>
              <a:t>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Διάφορες γλώσσες λογικού προγραμματισμού υποστηρίζουν μορφές </a:t>
            </a:r>
            <a:r>
              <a:rPr lang="el-GR" dirty="0" smtClean="0"/>
              <a:t>Ή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dirty="0" smtClean="0"/>
              <a:t>παραλληλίας </a:t>
            </a:r>
            <a:r>
              <a:rPr lang="el-GR" dirty="0"/>
              <a:t>ή </a:t>
            </a:r>
            <a:r>
              <a:rPr lang="el-GR" dirty="0" smtClean="0"/>
              <a:t>ΚΑΙ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dirty="0" smtClean="0"/>
              <a:t>παραλληλίας </a:t>
            </a:r>
            <a:r>
              <a:rPr lang="el-GR" dirty="0"/>
              <a:t>ή συνδυασμό των </a:t>
            </a:r>
            <a:r>
              <a:rPr lang="el-GR" dirty="0" smtClean="0"/>
              <a:t>δύο. Η </a:t>
            </a:r>
            <a:r>
              <a:rPr lang="el-GR" dirty="0"/>
              <a:t>γλώσσα </a:t>
            </a:r>
            <a:r>
              <a:rPr lang="el-GR" dirty="0" err="1"/>
              <a:t>ECLiPSe</a:t>
            </a:r>
            <a:r>
              <a:rPr lang="el-GR" dirty="0"/>
              <a:t> υποστηρίζει </a:t>
            </a:r>
            <a:r>
              <a:rPr lang="el-GR" dirty="0" smtClean="0"/>
              <a:t>Ή </a:t>
            </a:r>
            <a:r>
              <a:rPr lang="el-GR" dirty="0" smtClean="0">
                <a:sym typeface="Symbol" panose="05050102010706020507" pitchFamily="18" charset="2"/>
              </a:rPr>
              <a:t> </a:t>
            </a:r>
            <a:r>
              <a:rPr lang="el-GR" dirty="0" smtClean="0"/>
              <a:t>παραλληλία </a:t>
            </a:r>
            <a:r>
              <a:rPr lang="el-GR" dirty="0"/>
              <a:t>και μία μορφή </a:t>
            </a:r>
            <a:r>
              <a:rPr lang="el-GR" dirty="0" smtClean="0"/>
              <a:t>ΚΑΙ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dirty="0" smtClean="0"/>
              <a:t>παραλληλίας</a:t>
            </a:r>
            <a:r>
              <a:rPr lang="el-GR" dirty="0"/>
              <a:t>, την ανεξάρτητη ΚΑΙ-παραλληλία (</a:t>
            </a:r>
            <a:r>
              <a:rPr lang="el-GR" dirty="0" err="1"/>
              <a:t>independent</a:t>
            </a:r>
            <a:r>
              <a:rPr lang="el-GR" dirty="0"/>
              <a:t> </a:t>
            </a:r>
            <a:r>
              <a:rPr lang="el-GR" dirty="0" smtClean="0"/>
              <a:t>AND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dirty="0" err="1" smtClean="0"/>
              <a:t>parallelism</a:t>
            </a:r>
            <a:r>
              <a:rPr lang="el-GR" dirty="0"/>
              <a:t>), μέσω της έννοιας των εργατών (</a:t>
            </a:r>
            <a:r>
              <a:rPr lang="el-GR" dirty="0" err="1"/>
              <a:t>workers</a:t>
            </a:r>
            <a:r>
              <a:rPr lang="el-GR" dirty="0"/>
              <a:t>) </a:t>
            </a:r>
            <a:r>
              <a:rPr lang="el-GR" dirty="0" smtClean="0"/>
              <a:t>που αντιπροσωπεύουν </a:t>
            </a:r>
            <a:r>
              <a:rPr lang="el-GR" dirty="0"/>
              <a:t>υπολογιστικές μονάδες (όχι, κατ’ ανάγκη, επεξεργαστές) </a:t>
            </a:r>
          </a:p>
        </p:txBody>
      </p:sp>
    </p:spTree>
    <p:extLst>
      <p:ext uri="{BB962C8B-B14F-4D97-AF65-F5344CB8AC3E}">
        <p14:creationId xmlns:p14="http://schemas.microsoft.com/office/powerpoint/2010/main" val="3165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Αναλυτική παρουσίαση μίας επέκτασης του λογικού προγραμματισμού, αυτής του λογικού προγραμματισμού με περιορισμούς. Θέματα υλοποίησης </a:t>
            </a:r>
            <a:r>
              <a:rPr lang="el-GR" dirty="0" smtClean="0"/>
              <a:t>συστημάτων </a:t>
            </a:r>
            <a:r>
              <a:rPr lang="el-GR" dirty="0"/>
              <a:t>λογικού προγραμματισμού και παράλληλου λογικού </a:t>
            </a:r>
            <a:r>
              <a:rPr lang="el-GR" dirty="0" smtClean="0"/>
              <a:t>προγραμματισμού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ΚΑΙ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altLang="el-GR" dirty="0" smtClean="0"/>
              <a:t>παραλληλία </a:t>
            </a:r>
            <a:r>
              <a:rPr lang="el-GR" altLang="el-GR" dirty="0"/>
              <a:t>στην </a:t>
            </a:r>
            <a:r>
              <a:rPr lang="en-US" altLang="el-GR" dirty="0" err="1" smtClean="0"/>
              <a:t>ECL</a:t>
            </a:r>
            <a:r>
              <a:rPr lang="en-US" altLang="el-GR" baseline="30000" dirty="0" err="1" smtClean="0"/>
              <a:t>i</a:t>
            </a:r>
            <a:r>
              <a:rPr lang="en-US" altLang="el-GR" dirty="0" err="1" smtClean="0"/>
              <a:t>PS</a:t>
            </a:r>
            <a:r>
              <a:rPr lang="en-US" altLang="el-GR" baseline="30000" dirty="0" err="1" smtClean="0"/>
              <a:t>e</a:t>
            </a:r>
            <a:r>
              <a:rPr lang="el-GR" altLang="el-GR" baseline="30000" dirty="0" smtClean="0"/>
              <a:t>  </a:t>
            </a:r>
            <a:r>
              <a:rPr lang="el-GR" altLang="el-GR" dirty="0" smtClean="0"/>
              <a:t>(</a:t>
            </a:r>
            <a:r>
              <a:rPr lang="el-GR" altLang="el-GR" dirty="0"/>
              <a:t>1/2)</a:t>
            </a:r>
            <a:r>
              <a:rPr lang="el-GR" altLang="el-GR" baseline="30000" dirty="0" smtClean="0"/>
              <a:t>  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χρήση του τελεστή &amp; μεταξύ δύο στόχων υπονοεί την πρόθεση </a:t>
            </a:r>
          </a:p>
          <a:p>
            <a:pPr marL="0" indent="0">
              <a:buNone/>
            </a:pPr>
            <a:r>
              <a:rPr lang="el-GR" dirty="0"/>
              <a:t>    του προγραμματιστή να ικανοποιηθούν οι στόχοι αυτοί παράλληλα.</a:t>
            </a:r>
          </a:p>
          <a:p>
            <a:r>
              <a:rPr lang="el-GR" dirty="0" smtClean="0"/>
              <a:t>Παράδειγμα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compute(Z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:- (expensive_computation_1(X) &amp;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expensive_computation_2(Y)),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combine_results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Y, Z).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expensive_computation_1(X) :- .........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expensive_computation_2(Y) :- .........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combine_results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Y, Z) :- ...........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3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ΚΑΙ</a:t>
            </a:r>
            <a:r>
              <a:rPr lang="el-GR" dirty="0">
                <a:sym typeface="Symbol" panose="05050102010706020507" pitchFamily="18" charset="2"/>
              </a:rPr>
              <a:t>  </a:t>
            </a:r>
            <a:r>
              <a:rPr lang="el-GR" altLang="el-GR" dirty="0"/>
              <a:t>παραλληλία στην </a:t>
            </a:r>
            <a:r>
              <a:rPr lang="en-US" altLang="el-GR" dirty="0" err="1"/>
              <a:t>ECL</a:t>
            </a:r>
            <a:r>
              <a:rPr lang="en-US" altLang="el-GR" baseline="30000" dirty="0" err="1"/>
              <a:t>i</a:t>
            </a:r>
            <a:r>
              <a:rPr lang="en-US" altLang="el-GR" dirty="0" err="1"/>
              <a:t>PS</a:t>
            </a:r>
            <a:r>
              <a:rPr lang="en-US" altLang="el-GR" baseline="30000" dirty="0" err="1"/>
              <a:t>e</a:t>
            </a:r>
            <a:r>
              <a:rPr lang="el-GR" altLang="el-GR" baseline="30000" dirty="0"/>
              <a:t>  </a:t>
            </a:r>
            <a:r>
              <a:rPr lang="el-GR" altLang="el-GR" dirty="0" smtClean="0"/>
              <a:t>(2/2</a:t>
            </a:r>
            <a:r>
              <a:rPr lang="el-GR" altLang="el-GR" dirty="0"/>
              <a:t>)</a:t>
            </a:r>
            <a:r>
              <a:rPr lang="el-GR" altLang="el-GR" baseline="30000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sz="4400" dirty="0" smtClean="0"/>
              <a:t>Παράδειγμα</a:t>
            </a:r>
            <a:r>
              <a:rPr lang="el-GR" altLang="el-GR" sz="4400" dirty="0"/>
              <a:t>:</a:t>
            </a:r>
            <a:endParaRPr lang="en-US" altLang="el-GR" sz="4400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>
                <a:latin typeface="Courier New" panose="02070309020205020404" pitchFamily="49" charset="0"/>
              </a:rPr>
              <a:t>     </a:t>
            </a:r>
            <a:r>
              <a:rPr lang="en-US" altLang="el-GR" dirty="0">
                <a:latin typeface="Courier New" panose="02070309020205020404" pitchFamily="49" charset="0"/>
              </a:rPr>
              <a:t>q(a).      q(b).      q(c).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 r(c).      r(d).      r(e).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p1(X) :- q(X), r(X).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  p2(X) :- q(X) &amp; r(X). 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sz="4400" dirty="0" smtClean="0"/>
              <a:t>Σε </a:t>
            </a:r>
            <a:r>
              <a:rPr lang="el-GR" altLang="el-GR" sz="4400" dirty="0"/>
              <a:t>τι διαφέρουν τα </a:t>
            </a:r>
            <a:r>
              <a:rPr lang="en-US" altLang="el-GR" dirty="0">
                <a:latin typeface="Courier New" panose="02070309020205020404" pitchFamily="49" charset="0"/>
              </a:rPr>
              <a:t>p1/1</a:t>
            </a:r>
            <a:r>
              <a:rPr lang="en-US" altLang="el-GR" sz="4400" dirty="0"/>
              <a:t> </a:t>
            </a:r>
            <a:r>
              <a:rPr lang="el-GR" altLang="el-GR" sz="4400" dirty="0"/>
              <a:t>και</a:t>
            </a:r>
            <a:r>
              <a:rPr lang="en-US" altLang="el-GR" sz="4400" dirty="0"/>
              <a:t> </a:t>
            </a:r>
            <a:r>
              <a:rPr lang="en-US" altLang="el-GR" dirty="0">
                <a:latin typeface="Courier New" panose="02070309020205020404" pitchFamily="49" charset="0"/>
              </a:rPr>
              <a:t>p2/1</a:t>
            </a:r>
            <a:r>
              <a:rPr lang="en-US" altLang="el-GR" sz="4400" dirty="0"/>
              <a:t>;  </a:t>
            </a:r>
          </a:p>
          <a:p>
            <a:pPr>
              <a:spcBef>
                <a:spcPct val="50000"/>
              </a:spcBef>
            </a:pPr>
            <a:r>
              <a:rPr lang="el-GR" altLang="el-GR" sz="4400" dirty="0" smtClean="0"/>
              <a:t>Παράδειγμα</a:t>
            </a:r>
            <a:r>
              <a:rPr lang="el-GR" altLang="el-GR" sz="4400" dirty="0"/>
              <a:t>:</a:t>
            </a:r>
            <a:r>
              <a:rPr lang="en-US" altLang="el-GR" sz="44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4400" dirty="0" smtClean="0"/>
              <a:t>Θυμηθείτε </a:t>
            </a:r>
            <a:r>
              <a:rPr lang="el-GR" altLang="el-GR" sz="4400" dirty="0"/>
              <a:t>την </a:t>
            </a:r>
            <a:r>
              <a:rPr lang="en-US" altLang="el-GR" dirty="0">
                <a:latin typeface="Courier New" panose="02070309020205020404" pitchFamily="49" charset="0"/>
              </a:rPr>
              <a:t>quicksort/2</a:t>
            </a:r>
            <a:r>
              <a:rPr lang="en-US" altLang="el-GR" sz="4400" dirty="0"/>
              <a:t>. </a:t>
            </a:r>
            <a:r>
              <a:rPr lang="el-GR" altLang="el-GR" sz="4400" dirty="0"/>
              <a:t>Δεν θα ήταν χρήσιμο </a:t>
            </a:r>
            <a:r>
              <a:rPr lang="el-GR" altLang="el-GR" sz="4400" dirty="0" smtClean="0"/>
              <a:t>οι</a:t>
            </a:r>
            <a:r>
              <a:rPr lang="en-US" altLang="el-GR" sz="4400" dirty="0" smtClean="0"/>
              <a:t> </a:t>
            </a:r>
            <a:r>
              <a:rPr lang="el-GR" altLang="el-GR" sz="4400" dirty="0" smtClean="0"/>
              <a:t>δύο </a:t>
            </a:r>
            <a:r>
              <a:rPr lang="el-GR" altLang="el-GR" sz="4400" dirty="0"/>
              <a:t>αναδρομικοί στόχοι στο σώμα της βασική </a:t>
            </a:r>
            <a:r>
              <a:rPr lang="el-GR" altLang="el-GR" sz="4400" dirty="0" smtClean="0"/>
              <a:t>πρότασης</a:t>
            </a:r>
            <a:r>
              <a:rPr lang="en-US" altLang="el-GR" sz="4400" dirty="0" smtClean="0"/>
              <a:t> </a:t>
            </a:r>
            <a:r>
              <a:rPr lang="el-GR" altLang="el-GR" sz="4400" dirty="0" smtClean="0"/>
              <a:t>να </a:t>
            </a:r>
            <a:r>
              <a:rPr lang="el-GR" altLang="el-GR" sz="4400" dirty="0"/>
              <a:t>ικανοποιηθούν </a:t>
            </a:r>
            <a:r>
              <a:rPr lang="el-GR" altLang="el-GR" sz="4400" dirty="0" smtClean="0"/>
              <a:t>παράλληλα</a:t>
            </a:r>
            <a:r>
              <a:rPr lang="en-US" altLang="el-GR" sz="4400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Ή </a:t>
            </a:r>
            <a:r>
              <a:rPr lang="el-GR" dirty="0" smtClean="0">
                <a:sym typeface="Symbol" panose="05050102010706020507" pitchFamily="18" charset="2"/>
              </a:rPr>
              <a:t> </a:t>
            </a:r>
            <a:r>
              <a:rPr lang="el-GR" dirty="0" smtClean="0"/>
              <a:t>παραλληλία </a:t>
            </a:r>
            <a:r>
              <a:rPr lang="el-GR" dirty="0"/>
              <a:t>στην </a:t>
            </a:r>
            <a:r>
              <a:rPr lang="en-US" altLang="el-GR" dirty="0" err="1"/>
              <a:t>ECL</a:t>
            </a:r>
            <a:r>
              <a:rPr lang="en-US" altLang="el-GR" baseline="30000" dirty="0" err="1"/>
              <a:t>i</a:t>
            </a:r>
            <a:r>
              <a:rPr lang="en-US" altLang="el-GR" dirty="0" err="1"/>
              <a:t>PS</a:t>
            </a:r>
            <a:r>
              <a:rPr lang="en-US" altLang="el-GR" baseline="30000" dirty="0" err="1"/>
              <a:t>e</a:t>
            </a:r>
            <a:r>
              <a:rPr lang="el-GR" dirty="0" smtClean="0"/>
              <a:t> </a:t>
            </a:r>
            <a:r>
              <a:rPr lang="el-GR" dirty="0"/>
              <a:t>(1/2)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χρήση της οδηγίας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el-GR" dirty="0"/>
              <a:t> για ένα κατηγόρημα υπονοεί την  </a:t>
            </a:r>
            <a:r>
              <a:rPr lang="el-GR" dirty="0" smtClean="0"/>
              <a:t>πρόθεση </a:t>
            </a:r>
            <a:r>
              <a:rPr lang="el-GR" dirty="0"/>
              <a:t>του προγραμματιστή να εξετασθούν οι </a:t>
            </a:r>
            <a:r>
              <a:rPr lang="el-GR" dirty="0" smtClean="0"/>
              <a:t>προτάσεις / ορισμοί για </a:t>
            </a:r>
            <a:r>
              <a:rPr lang="el-GR" dirty="0"/>
              <a:t>το κατηγόρημα αυτό παράλληλα, αντί μέσω οπισθοδρόμησης, </a:t>
            </a:r>
            <a:r>
              <a:rPr lang="el-GR" dirty="0" smtClean="0"/>
              <a:t>στην περίπτωση </a:t>
            </a:r>
            <a:r>
              <a:rPr lang="el-GR" dirty="0"/>
              <a:t>απόπειρας ικανοποίησης στόχου με το κατηγόρημα αυτό</a:t>
            </a:r>
            <a:r>
              <a:rPr lang="el-GR" dirty="0" smtClean="0"/>
              <a:t>.</a:t>
            </a:r>
          </a:p>
          <a:p>
            <a:r>
              <a:rPr lang="el-GR" dirty="0"/>
              <a:t>Παράδειγμα: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s(X) :- u(X), p(X), v(X).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u(X) :- .........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v(X) :- .........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:-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p/1.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p(X) :- p1(X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).p(X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) :-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p2(X).</a:t>
            </a:r>
          </a:p>
          <a:p>
            <a:r>
              <a:rPr lang="el-GR" dirty="0" smtClean="0"/>
              <a:t>Το </a:t>
            </a:r>
            <a:r>
              <a:rPr lang="el-GR" dirty="0"/>
              <a:t>κατηγόρημα 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par_member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el-GR" dirty="0"/>
              <a:t> είναι ορισμένο όπως και </a:t>
            </a:r>
            <a:r>
              <a:rPr lang="el-GR" dirty="0" err="1" smtClean="0"/>
              <a:t>τογνωστό</a:t>
            </a:r>
            <a:r>
              <a:rPr lang="el-GR" dirty="0" smtClean="0"/>
              <a:t> </a:t>
            </a:r>
            <a:r>
              <a:rPr 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member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el-GR" dirty="0" smtClean="0"/>
              <a:t>, αλλά είναι δηλωμένο και </a:t>
            </a:r>
            <a:r>
              <a:rPr 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55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Ή </a:t>
            </a:r>
            <a:r>
              <a:rPr lang="el-GR" dirty="0" smtClean="0">
                <a:sym typeface="Symbol" panose="05050102010706020507" pitchFamily="18" charset="2"/>
              </a:rPr>
              <a:t> </a:t>
            </a:r>
            <a:r>
              <a:rPr lang="el-GR" dirty="0" smtClean="0"/>
              <a:t>παραλληλία </a:t>
            </a:r>
            <a:r>
              <a:rPr lang="el-GR" dirty="0"/>
              <a:t>στην </a:t>
            </a:r>
            <a:r>
              <a:rPr lang="en-US" altLang="el-GR" dirty="0" err="1" smtClean="0"/>
              <a:t>ECL</a:t>
            </a:r>
            <a:r>
              <a:rPr lang="en-US" altLang="el-GR" baseline="30000" dirty="0" err="1" smtClean="0"/>
              <a:t>i</a:t>
            </a:r>
            <a:r>
              <a:rPr lang="en-US" altLang="el-GR" dirty="0" err="1" smtClean="0"/>
              <a:t>PS</a:t>
            </a:r>
            <a:r>
              <a:rPr lang="en-US" altLang="el-GR" baseline="30000" dirty="0" err="1" smtClean="0"/>
              <a:t>e</a:t>
            </a:r>
            <a:r>
              <a:rPr lang="el-GR" altLang="el-GR" baseline="30000" dirty="0" smtClean="0"/>
              <a:t> </a:t>
            </a:r>
            <a:r>
              <a:rPr lang="el-GR" dirty="0" smtClean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sz="4400" dirty="0"/>
              <a:t>Παράδειγμα:</a:t>
            </a:r>
            <a:r>
              <a:rPr lang="en-US" altLang="el-GR" sz="4400" dirty="0"/>
              <a:t>  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sz="3500" dirty="0">
                <a:latin typeface="Courier New" panose="02070309020205020404" pitchFamily="49" charset="0"/>
              </a:rPr>
              <a:t>  </a:t>
            </a:r>
            <a:r>
              <a:rPr lang="en-US" altLang="el-GR" sz="3500" dirty="0" err="1">
                <a:latin typeface="Courier New" panose="02070309020205020404" pitchFamily="49" charset="0"/>
              </a:rPr>
              <a:t>process_value</a:t>
            </a:r>
            <a:r>
              <a:rPr lang="en-US" altLang="el-GR" sz="3500" dirty="0">
                <a:latin typeface="Courier New" panose="02070309020205020404" pitchFamily="49" charset="0"/>
              </a:rPr>
              <a:t>(L, Y)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3500" dirty="0">
                <a:latin typeface="Courier New" panose="02070309020205020404" pitchFamily="49" charset="0"/>
              </a:rPr>
              <a:t>     </a:t>
            </a:r>
            <a:r>
              <a:rPr lang="en-US" altLang="el-GR" sz="3500" dirty="0" err="1">
                <a:latin typeface="Courier New" panose="02070309020205020404" pitchFamily="49" charset="0"/>
              </a:rPr>
              <a:t>par_member</a:t>
            </a:r>
            <a:r>
              <a:rPr lang="en-US" altLang="el-GR" sz="3500" dirty="0">
                <a:latin typeface="Courier New" panose="02070309020205020404" pitchFamily="49" charset="0"/>
              </a:rPr>
              <a:t>(X, L),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3500" dirty="0">
                <a:latin typeface="Courier New" panose="02070309020205020404" pitchFamily="49" charset="0"/>
              </a:rPr>
              <a:t>     process(X, Y).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sz="3500" dirty="0">
                <a:latin typeface="Courier New" panose="02070309020205020404" pitchFamily="49" charset="0"/>
              </a:rPr>
              <a:t> </a:t>
            </a:r>
            <a:r>
              <a:rPr lang="en-US" altLang="el-GR" sz="3500" dirty="0">
                <a:latin typeface="Courier New" panose="02070309020205020404" pitchFamily="49" charset="0"/>
              </a:rPr>
              <a:t> process(X, Y) :- </a:t>
            </a:r>
            <a:r>
              <a:rPr lang="el-GR" altLang="el-GR" sz="3500" dirty="0">
                <a:latin typeface="Courier New" panose="02070309020205020404" pitchFamily="49" charset="0"/>
              </a:rPr>
              <a:t>.........</a:t>
            </a:r>
            <a:endParaRPr lang="en-US" altLang="el-GR" sz="35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sz="3500" dirty="0">
                <a:latin typeface="Courier New" panose="02070309020205020404" pitchFamily="49" charset="0"/>
              </a:rPr>
              <a:t>  </a:t>
            </a:r>
            <a:r>
              <a:rPr lang="en-US" altLang="el-GR" sz="3500" dirty="0" err="1">
                <a:latin typeface="Courier New" panose="02070309020205020404" pitchFamily="49" charset="0"/>
              </a:rPr>
              <a:t>process_all</a:t>
            </a:r>
            <a:r>
              <a:rPr lang="en-US" altLang="el-GR" sz="3500" dirty="0">
                <a:latin typeface="Courier New" panose="02070309020205020404" pitchFamily="49" charset="0"/>
              </a:rPr>
              <a:t>(L1, L2)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3500" dirty="0">
                <a:latin typeface="Courier New" panose="02070309020205020404" pitchFamily="49" charset="0"/>
              </a:rPr>
              <a:t>     </a:t>
            </a:r>
            <a:r>
              <a:rPr lang="en-US" altLang="el-GR" sz="3500" dirty="0" err="1">
                <a:latin typeface="Courier New" panose="02070309020205020404" pitchFamily="49" charset="0"/>
              </a:rPr>
              <a:t>findall</a:t>
            </a:r>
            <a:r>
              <a:rPr lang="en-US" altLang="el-GR" sz="3500" dirty="0">
                <a:latin typeface="Courier New" panose="02070309020205020404" pitchFamily="49" charset="0"/>
              </a:rPr>
              <a:t>(Y, </a:t>
            </a:r>
            <a:r>
              <a:rPr lang="en-US" altLang="el-GR" sz="3500" dirty="0" err="1">
                <a:latin typeface="Courier New" panose="02070309020205020404" pitchFamily="49" charset="0"/>
              </a:rPr>
              <a:t>process_value</a:t>
            </a:r>
            <a:r>
              <a:rPr lang="en-US" altLang="el-GR" sz="3500" dirty="0">
                <a:latin typeface="Courier New" panose="02070309020205020404" pitchFamily="49" charset="0"/>
              </a:rPr>
              <a:t>(L1, Y), L2).</a:t>
            </a:r>
          </a:p>
          <a:p>
            <a:pPr>
              <a:spcBef>
                <a:spcPct val="50000"/>
              </a:spcBef>
            </a:pPr>
            <a:r>
              <a:rPr lang="el-GR" altLang="el-GR" sz="4400" dirty="0" smtClean="0"/>
              <a:t>Το </a:t>
            </a:r>
            <a:r>
              <a:rPr lang="el-GR" altLang="el-GR" sz="4400" dirty="0"/>
              <a:t>κατηγόρημα  </a:t>
            </a:r>
            <a:r>
              <a:rPr lang="en-US" altLang="el-GR" sz="3400" dirty="0" err="1">
                <a:latin typeface="Courier New" panose="02070309020205020404" pitchFamily="49" charset="0"/>
              </a:rPr>
              <a:t>par_indomain</a:t>
            </a:r>
            <a:r>
              <a:rPr lang="en-US" altLang="el-GR" sz="3400" dirty="0">
                <a:latin typeface="Courier New" panose="02070309020205020404" pitchFamily="49" charset="0"/>
              </a:rPr>
              <a:t>/</a:t>
            </a:r>
            <a:r>
              <a:rPr lang="el-GR" altLang="el-GR" sz="3400" dirty="0">
                <a:latin typeface="Courier New" panose="02070309020205020404" pitchFamily="49" charset="0"/>
              </a:rPr>
              <a:t>1</a:t>
            </a:r>
            <a:r>
              <a:rPr lang="en-US" altLang="el-GR" sz="5100" dirty="0"/>
              <a:t> </a:t>
            </a:r>
            <a:r>
              <a:rPr lang="el-GR" altLang="el-GR" sz="4400" dirty="0"/>
              <a:t>έχει την ίδια </a:t>
            </a:r>
            <a:r>
              <a:rPr lang="el-GR" altLang="el-GR" sz="4400" dirty="0" smtClean="0"/>
              <a:t>σημασιολογία με </a:t>
            </a:r>
            <a:r>
              <a:rPr lang="el-GR" altLang="el-GR" sz="4400" dirty="0"/>
              <a:t>το </a:t>
            </a:r>
            <a:r>
              <a:rPr lang="en-US" altLang="el-GR" sz="3400" dirty="0" err="1">
                <a:latin typeface="Courier New" panose="02070309020205020404" pitchFamily="49" charset="0"/>
              </a:rPr>
              <a:t>indomain</a:t>
            </a:r>
            <a:r>
              <a:rPr lang="en-US" altLang="el-GR" sz="3400" dirty="0">
                <a:latin typeface="Courier New" panose="02070309020205020404" pitchFamily="49" charset="0"/>
              </a:rPr>
              <a:t>/1</a:t>
            </a:r>
            <a:r>
              <a:rPr lang="en-US" altLang="el-GR" sz="4400" dirty="0"/>
              <a:t>, </a:t>
            </a:r>
            <a:r>
              <a:rPr lang="el-GR" altLang="el-GR" sz="4400" dirty="0"/>
              <a:t>αλλά αντί να δίνει στη μεταβλητή </a:t>
            </a:r>
            <a:r>
              <a:rPr lang="el-GR" altLang="el-GR" sz="4400" dirty="0" smtClean="0"/>
              <a:t>πεδίου όλες </a:t>
            </a:r>
            <a:r>
              <a:rPr lang="el-GR" altLang="el-GR" sz="4400" dirty="0"/>
              <a:t>τις δυνατές τιμές της μέσω οπισθοδρόμησης, </a:t>
            </a:r>
            <a:r>
              <a:rPr lang="el-GR" altLang="el-GR" sz="4400" dirty="0" smtClean="0"/>
              <a:t>προκαλεί την </a:t>
            </a:r>
            <a:r>
              <a:rPr lang="el-GR" altLang="el-GR" sz="4400" dirty="0"/>
              <a:t>παράλληλη εξέταση όλων των διαφορετικών κλάδων </a:t>
            </a:r>
            <a:r>
              <a:rPr lang="el-GR" altLang="el-GR" sz="4400" dirty="0" smtClean="0"/>
              <a:t>στο δέντρο </a:t>
            </a:r>
            <a:r>
              <a:rPr lang="el-GR" altLang="el-GR" sz="4400" dirty="0"/>
              <a:t>ανάλυσης που είναι συνυφασμένοι με τις τιμές αυτές.</a:t>
            </a:r>
            <a:endParaRPr lang="en-US" altLang="el-GR" sz="4400" dirty="0"/>
          </a:p>
          <a:p>
            <a:pPr>
              <a:spcBef>
                <a:spcPct val="50000"/>
              </a:spcBef>
            </a:pPr>
            <a:r>
              <a:rPr lang="el-GR" altLang="el-GR" sz="4400" dirty="0" smtClean="0"/>
              <a:t>Παράδειγμα: Δοκιμάστε </a:t>
            </a:r>
            <a:r>
              <a:rPr lang="el-GR" altLang="el-GR" sz="4400" dirty="0"/>
              <a:t>να αντικαταστήσετε στο πρόγραμμα που επιλύει </a:t>
            </a:r>
            <a:r>
              <a:rPr lang="el-GR" altLang="el-GR" sz="4400" dirty="0" smtClean="0"/>
              <a:t>το πρόβλημα </a:t>
            </a:r>
            <a:r>
              <a:rPr lang="el-GR" altLang="el-GR" sz="4400" dirty="0"/>
              <a:t>των</a:t>
            </a:r>
            <a:r>
              <a:rPr lang="en-US" altLang="el-GR" sz="4400" dirty="0"/>
              <a:t> N</a:t>
            </a:r>
            <a:r>
              <a:rPr lang="el-GR" altLang="el-GR" sz="4400" dirty="0"/>
              <a:t> βασιλισσών με περιορισμούς το </a:t>
            </a:r>
            <a:r>
              <a:rPr lang="en-US" altLang="el-GR" dirty="0" err="1" smtClean="0">
                <a:latin typeface="Courier New" panose="02070309020205020404" pitchFamily="49" charset="0"/>
              </a:rPr>
              <a:t>indomain</a:t>
            </a:r>
            <a:r>
              <a:rPr lang="en-US" altLang="el-GR" dirty="0" smtClean="0">
                <a:latin typeface="Courier New" panose="02070309020205020404" pitchFamily="49" charset="0"/>
              </a:rPr>
              <a:t>/1</a:t>
            </a:r>
            <a:r>
              <a:rPr lang="el-GR" altLang="el-GR" dirty="0" smtClean="0">
                <a:latin typeface="Courier New" panose="02070309020205020404" pitchFamily="49" charset="0"/>
              </a:rPr>
              <a:t> </a:t>
            </a:r>
            <a:r>
              <a:rPr lang="el-GR" altLang="el-GR" sz="4400" dirty="0" smtClean="0"/>
              <a:t>σε </a:t>
            </a:r>
            <a:r>
              <a:rPr lang="en-US" altLang="el-GR" dirty="0" err="1">
                <a:latin typeface="Courier New" panose="02070309020205020404" pitchFamily="49" charset="0"/>
              </a:rPr>
              <a:t>par_indomain</a:t>
            </a:r>
            <a:r>
              <a:rPr lang="en-US" altLang="el-GR" dirty="0">
                <a:latin typeface="Courier New" panose="02070309020205020404" pitchFamily="49" charset="0"/>
              </a:rPr>
              <a:t>/1</a:t>
            </a:r>
            <a:r>
              <a:rPr lang="en-US" altLang="el-GR" sz="4400" dirty="0"/>
              <a:t> </a:t>
            </a:r>
            <a:r>
              <a:rPr lang="el-GR" altLang="el-GR" sz="4400" dirty="0"/>
              <a:t>και ελέγξτε την απόδοση</a:t>
            </a:r>
            <a:r>
              <a:rPr lang="el-GR" altLang="el-GR" sz="4400" dirty="0" smtClean="0"/>
              <a:t>.</a:t>
            </a:r>
            <a:endParaRPr lang="el-GR" altLang="el-GR" sz="4400" dirty="0"/>
          </a:p>
        </p:txBody>
      </p:sp>
    </p:spTree>
    <p:extLst>
      <p:ext uri="{BB962C8B-B14F-4D97-AF65-F5344CB8AC3E}">
        <p14:creationId xmlns:p14="http://schemas.microsoft.com/office/powerpoint/2010/main" val="1814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Σταματόπουλος, </a:t>
            </a:r>
            <a:r>
              <a:rPr lang="el-GR" sz="2000" dirty="0" err="1"/>
              <a:t>Ιζαμπώ</a:t>
            </a:r>
            <a:r>
              <a:rPr lang="el-GR" sz="2000" dirty="0"/>
              <a:t> </a:t>
            </a:r>
            <a:r>
              <a:rPr lang="el-GR" sz="2000" dirty="0" err="1" smtClean="0"/>
              <a:t>Καράλη</a:t>
            </a:r>
            <a:r>
              <a:rPr lang="el-GR" sz="2000" dirty="0" smtClean="0"/>
              <a:t>. «Λογικός Προγραμματισμός, </a:t>
            </a:r>
            <a:r>
              <a:rPr lang="el-GR" sz="2000" dirty="0"/>
              <a:t>Επεκτάσεις, υλοποίηση, παραλληλία».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</a:t>
            </a:r>
            <a:r>
              <a:rPr lang="en-US" sz="2000" dirty="0"/>
              <a:t>://opencourses.uoa.gr/courses/DI117/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Επεκτάσεις, υλοποίηση, παραλληλία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Υλοποίηση συστημάτων λογικού προγραμματισμού</a:t>
            </a:r>
            <a:r>
              <a:rPr lang="en-US" altLang="el-GR" dirty="0" smtClean="0"/>
              <a:t> (1/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23388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Οι προσεγγίσεις για την υλοποίηση ενός συστήματος </a:t>
            </a:r>
            <a:r>
              <a:rPr lang="el-GR" dirty="0" smtClean="0"/>
              <a:t>λογικού</a:t>
            </a:r>
            <a:r>
              <a:rPr lang="en-US" dirty="0" smtClean="0"/>
              <a:t> </a:t>
            </a:r>
            <a:r>
              <a:rPr lang="el-GR" dirty="0" smtClean="0"/>
              <a:t>προγραμματισμού</a:t>
            </a:r>
            <a:r>
              <a:rPr lang="el-GR" dirty="0"/>
              <a:t>, ουσιαστικά κάποιας γλώσσας </a:t>
            </a:r>
            <a:r>
              <a:rPr lang="el-GR" dirty="0" err="1"/>
              <a:t>Prolog</a:t>
            </a:r>
            <a:r>
              <a:rPr lang="el-GR" dirty="0"/>
              <a:t>,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οι </a:t>
            </a:r>
            <a:r>
              <a:rPr lang="el-GR" dirty="0"/>
              <a:t>συνήθεις δύο, είτε μέσω ενός διερμηνέα (</a:t>
            </a:r>
            <a:r>
              <a:rPr lang="el-GR" dirty="0" err="1"/>
              <a:t>interpreter</a:t>
            </a:r>
            <a:r>
              <a:rPr lang="el-GR" dirty="0"/>
              <a:t>) </a:t>
            </a:r>
            <a:r>
              <a:rPr lang="el-GR" dirty="0" smtClean="0"/>
              <a:t>είτε</a:t>
            </a:r>
            <a:r>
              <a:rPr lang="en-US" dirty="0" smtClean="0"/>
              <a:t> </a:t>
            </a:r>
            <a:r>
              <a:rPr lang="el-GR" dirty="0" smtClean="0"/>
              <a:t>μέσω ενός μεταγλωττιστή (</a:t>
            </a:r>
            <a:r>
              <a:rPr lang="el-GR" dirty="0" err="1" smtClean="0"/>
              <a:t>compiler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Ένας </a:t>
            </a:r>
            <a:r>
              <a:rPr lang="el-GR" dirty="0"/>
              <a:t>διερμηνέας </a:t>
            </a:r>
            <a:r>
              <a:rPr lang="el-GR" dirty="0" err="1"/>
              <a:t>Prolog</a:t>
            </a:r>
            <a:r>
              <a:rPr lang="el-GR" dirty="0"/>
              <a:t> είναι ένα πρόγραμμα που δέχεται </a:t>
            </a:r>
            <a:r>
              <a:rPr lang="el-GR" dirty="0" smtClean="0"/>
              <a:t>στην</a:t>
            </a:r>
            <a:r>
              <a:rPr lang="en-US" dirty="0" smtClean="0"/>
              <a:t> </a:t>
            </a:r>
            <a:r>
              <a:rPr lang="el-GR" dirty="0" smtClean="0"/>
              <a:t>είσοδο </a:t>
            </a:r>
            <a:r>
              <a:rPr lang="el-GR" dirty="0"/>
              <a:t>του ένα πρόγραμμα </a:t>
            </a:r>
            <a:r>
              <a:rPr lang="el-GR" dirty="0" err="1"/>
              <a:t>Prolog</a:t>
            </a:r>
            <a:r>
              <a:rPr lang="el-GR" dirty="0"/>
              <a:t> και μία ερώτηση που </a:t>
            </a:r>
            <a:r>
              <a:rPr lang="el-GR" dirty="0" smtClean="0"/>
              <a:t>απευθύνεται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l-GR" dirty="0"/>
              <a:t>’ αυτό και υπολογίζει, εφαρμόζοντας την ανάλυση και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ενοποίηση</a:t>
            </a:r>
            <a:r>
              <a:rPr lang="el-GR" dirty="0"/>
              <a:t>, τις ζητούμενες απαντήσεις στην ερώτηση. Σχηματικά:</a:t>
            </a:r>
          </a:p>
          <a:p>
            <a:endParaRPr lang="el-GR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899592" y="5066638"/>
            <a:ext cx="7238673" cy="1020837"/>
            <a:chOff x="2466974" y="4849256"/>
            <a:chExt cx="3248026" cy="458054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514600" y="500251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657600" y="4926310"/>
              <a:ext cx="1219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14600" y="523111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76800" y="510728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466974" y="4849256"/>
              <a:ext cx="933263" cy="16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Πρόγραμμα </a:t>
              </a:r>
              <a:r>
                <a:rPr lang="en-US" altLang="el-GR" sz="1800" dirty="0">
                  <a:latin typeface="+mn-lt"/>
                </a:rPr>
                <a:t>Prolog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66974" y="5068331"/>
              <a:ext cx="762000" cy="16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ερώτηση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104326" y="4954509"/>
              <a:ext cx="580281" cy="16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απαντήσεις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80518" y="4925456"/>
              <a:ext cx="618937" cy="35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Διερμηνέας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   </a:t>
              </a:r>
              <a:r>
                <a:rPr lang="en-US" altLang="el-GR" sz="1800" dirty="0">
                  <a:latin typeface="+mn-lt"/>
                </a:rPr>
                <a:t>Prolog</a:t>
              </a:r>
              <a:endParaRPr lang="el-GR" altLang="el-GR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8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(2/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Ο διερμηνέας κωδικοποιεί το πρόγραμμα σαν μία δομή </a:t>
            </a:r>
            <a:r>
              <a:rPr lang="el-GR" sz="2200" dirty="0" smtClean="0"/>
              <a:t>δεδομένων</a:t>
            </a:r>
            <a:r>
              <a:rPr lang="en-US" sz="2200" dirty="0" smtClean="0"/>
              <a:t> </a:t>
            </a:r>
            <a:r>
              <a:rPr lang="el-GR" sz="2200" dirty="0" smtClean="0"/>
              <a:t>στην </a:t>
            </a:r>
            <a:r>
              <a:rPr lang="el-GR" sz="2200" dirty="0"/>
              <a:t>περιοχή προγράμματος (</a:t>
            </a:r>
            <a:r>
              <a:rPr lang="el-GR" sz="2200" dirty="0" err="1"/>
              <a:t>code</a:t>
            </a:r>
            <a:r>
              <a:rPr lang="el-GR" sz="2200" dirty="0"/>
              <a:t> </a:t>
            </a:r>
            <a:r>
              <a:rPr lang="el-GR" sz="2200" dirty="0" err="1"/>
              <a:t>area</a:t>
            </a:r>
            <a:r>
              <a:rPr lang="el-GR" sz="2200" dirty="0"/>
              <a:t>) και χρησιμοποιεί </a:t>
            </a:r>
            <a:r>
              <a:rPr lang="el-GR" sz="2200" dirty="0" smtClean="0"/>
              <a:t>μία</a:t>
            </a:r>
            <a:r>
              <a:rPr lang="en-US" sz="2200" dirty="0" smtClean="0"/>
              <a:t> </a:t>
            </a:r>
            <a:r>
              <a:rPr lang="el-GR" sz="2200" dirty="0" smtClean="0"/>
              <a:t>στοίβα </a:t>
            </a:r>
            <a:r>
              <a:rPr lang="el-GR" sz="2200" dirty="0"/>
              <a:t>(</a:t>
            </a:r>
            <a:r>
              <a:rPr lang="el-GR" sz="2200" dirty="0" err="1"/>
              <a:t>stack</a:t>
            </a:r>
            <a:r>
              <a:rPr lang="el-GR" sz="2200" dirty="0"/>
              <a:t>) για να διαχειριστεί το δέντρο ανάλυσης </a:t>
            </a:r>
            <a:r>
              <a:rPr lang="el-GR" sz="2200" dirty="0" smtClean="0"/>
              <a:t>που</a:t>
            </a:r>
            <a:r>
              <a:rPr lang="en-US" sz="2200" dirty="0" smtClean="0"/>
              <a:t> </a:t>
            </a:r>
            <a:r>
              <a:rPr lang="el-GR" sz="2200" dirty="0" smtClean="0"/>
              <a:t>κατασκευάζεται </a:t>
            </a:r>
            <a:r>
              <a:rPr lang="el-GR" sz="2200" dirty="0"/>
              <a:t>κατά την προσπάθεια απάντησης της </a:t>
            </a:r>
            <a:r>
              <a:rPr lang="el-GR" sz="2200" dirty="0" smtClean="0"/>
              <a:t>ερώτησης.</a:t>
            </a:r>
            <a:r>
              <a:rPr lang="en-US" sz="2200" dirty="0"/>
              <a:t> </a:t>
            </a:r>
            <a:r>
              <a:rPr lang="el-GR" sz="2200" dirty="0" smtClean="0"/>
              <a:t>Στη </a:t>
            </a:r>
            <a:r>
              <a:rPr lang="el-GR" sz="2200" dirty="0"/>
              <a:t>στοίβα φυλάσσονται ό,τι πληροφορίες απαιτούνται για </a:t>
            </a:r>
            <a:r>
              <a:rPr lang="el-GR" sz="2200" dirty="0" smtClean="0"/>
              <a:t>την</a:t>
            </a:r>
            <a:r>
              <a:rPr lang="en-US" sz="2200" dirty="0" smtClean="0"/>
              <a:t> </a:t>
            </a:r>
            <a:r>
              <a:rPr lang="el-GR" sz="2200" dirty="0" smtClean="0"/>
              <a:t>υποστήριξη</a:t>
            </a:r>
            <a:r>
              <a:rPr lang="el-GR" sz="2200" dirty="0"/>
              <a:t>, εκτός των άλλων, και της δυνατότητας </a:t>
            </a:r>
            <a:r>
              <a:rPr lang="el-GR" sz="2200" dirty="0" smtClean="0"/>
              <a:t>οπισθοδρόμησης.</a:t>
            </a:r>
            <a:r>
              <a:rPr lang="en-US" sz="2200" dirty="0" smtClean="0"/>
              <a:t> </a:t>
            </a:r>
          </a:p>
          <a:p>
            <a:r>
              <a:rPr lang="el-GR" sz="2200" dirty="0" smtClean="0"/>
              <a:t>Σε </a:t>
            </a:r>
            <a:r>
              <a:rPr lang="el-GR" sz="2200" dirty="0"/>
              <a:t>κάθε κόμβο του δέντρου ανάλυσης, που αντιστοιχεί σε </a:t>
            </a:r>
            <a:r>
              <a:rPr lang="el-GR" sz="2200" dirty="0" smtClean="0"/>
              <a:t>μία</a:t>
            </a:r>
            <a:r>
              <a:rPr lang="en-US" sz="2200" dirty="0" smtClean="0"/>
              <a:t> </a:t>
            </a:r>
            <a:r>
              <a:rPr lang="el-GR" sz="2200" dirty="0" smtClean="0"/>
              <a:t>εγγραφή </a:t>
            </a:r>
            <a:r>
              <a:rPr lang="el-GR" sz="2200" dirty="0"/>
              <a:t>της στοίβας, κωδικοποιείται η ενοποίηση ενός </a:t>
            </a:r>
            <a:r>
              <a:rPr lang="el-GR" sz="2200" dirty="0" smtClean="0"/>
              <a:t>στόχου</a:t>
            </a:r>
            <a:r>
              <a:rPr lang="en-US" sz="2200" dirty="0" smtClean="0"/>
              <a:t> </a:t>
            </a:r>
            <a:r>
              <a:rPr lang="el-GR" sz="2200" dirty="0" smtClean="0"/>
              <a:t>με </a:t>
            </a:r>
            <a:r>
              <a:rPr lang="el-GR" sz="2200" dirty="0"/>
              <a:t>την κεφαλή μίας πρότασης και δημιουργείται ένα περιβάλλον </a:t>
            </a:r>
            <a:r>
              <a:rPr lang="el-GR" sz="2200" dirty="0" smtClean="0"/>
              <a:t>(</a:t>
            </a:r>
            <a:r>
              <a:rPr lang="el-GR" sz="2200" dirty="0" err="1"/>
              <a:t>environment</a:t>
            </a:r>
            <a:r>
              <a:rPr lang="el-GR" sz="2200" dirty="0"/>
              <a:t>), στο οποίο για κάθε μεταβλητή της </a:t>
            </a:r>
            <a:r>
              <a:rPr lang="el-GR" sz="2200" dirty="0" smtClean="0"/>
              <a:t>επιλεγμένης</a:t>
            </a:r>
            <a:r>
              <a:rPr lang="en-US" sz="2200" dirty="0" smtClean="0"/>
              <a:t> </a:t>
            </a:r>
            <a:r>
              <a:rPr lang="el-GR" sz="2200" dirty="0" smtClean="0"/>
              <a:t>πρότασης </a:t>
            </a:r>
            <a:r>
              <a:rPr lang="el-GR" sz="2200" dirty="0"/>
              <a:t>υπάρχει διαθέσιμος χώρος για να καταχωρηθεί </a:t>
            </a:r>
            <a:r>
              <a:rPr lang="el-GR" sz="2200" dirty="0" smtClean="0"/>
              <a:t>η</a:t>
            </a:r>
            <a:r>
              <a:rPr lang="en-US" sz="2200" dirty="0" smtClean="0"/>
              <a:t> </a:t>
            </a:r>
            <a:r>
              <a:rPr lang="el-GR" sz="2200" dirty="0" smtClean="0"/>
              <a:t>διεύθυνση </a:t>
            </a:r>
            <a:r>
              <a:rPr lang="el-GR" sz="2200" dirty="0"/>
              <a:t>της τιμής της.</a:t>
            </a:r>
          </a:p>
        </p:txBody>
      </p:sp>
    </p:spTree>
    <p:extLst>
      <p:ext uri="{BB962C8B-B14F-4D97-AF65-F5344CB8AC3E}">
        <p14:creationId xmlns:p14="http://schemas.microsoft.com/office/powerpoint/2010/main" val="12957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(3/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Επειδή </a:t>
            </a:r>
            <a:r>
              <a:rPr lang="el-GR" sz="2200" dirty="0"/>
              <a:t>μία μεταβλητή κάποιου περιβάλλοντος μπορεί να </a:t>
            </a:r>
            <a:r>
              <a:rPr lang="el-GR" sz="2200" dirty="0" smtClean="0"/>
              <a:t>πάρει</a:t>
            </a:r>
            <a:r>
              <a:rPr lang="en-US" sz="2200" dirty="0" smtClean="0"/>
              <a:t> </a:t>
            </a:r>
            <a:r>
              <a:rPr lang="el-GR" sz="2200" dirty="0" smtClean="0"/>
              <a:t>τιμή </a:t>
            </a:r>
            <a:r>
              <a:rPr lang="el-GR" sz="2200" dirty="0"/>
              <a:t>σε μεταγενέστερο κόμβο από αυτόν της </a:t>
            </a:r>
            <a:r>
              <a:rPr lang="el-GR" sz="2200" dirty="0" smtClean="0"/>
              <a:t>δημιουργίας</a:t>
            </a:r>
            <a:r>
              <a:rPr lang="en-US" sz="2200" dirty="0" smtClean="0"/>
              <a:t> </a:t>
            </a:r>
            <a:r>
              <a:rPr lang="el-GR" sz="2200" dirty="0" smtClean="0"/>
              <a:t>της</a:t>
            </a:r>
            <a:r>
              <a:rPr lang="el-GR" sz="2200" dirty="0"/>
              <a:t>, πρέπει να υπάρχει η δυνατότητα αναίρεσης της απόδοσης </a:t>
            </a:r>
            <a:r>
              <a:rPr lang="el-GR" sz="2200" dirty="0" smtClean="0"/>
              <a:t>της </a:t>
            </a:r>
            <a:r>
              <a:rPr lang="el-GR" sz="2200" dirty="0"/>
              <a:t>τιμής αν γίνει οπισθοδρόμηση πριν το σημείο της </a:t>
            </a:r>
            <a:r>
              <a:rPr lang="el-GR" sz="2200" dirty="0" smtClean="0"/>
              <a:t>απόδοσης.</a:t>
            </a:r>
            <a:r>
              <a:rPr lang="en-US" sz="2200" dirty="0" smtClean="0"/>
              <a:t> </a:t>
            </a:r>
            <a:r>
              <a:rPr lang="el-GR" sz="2200" dirty="0" smtClean="0"/>
              <a:t>Αυτό </a:t>
            </a:r>
            <a:r>
              <a:rPr lang="el-GR" sz="2200" dirty="0"/>
              <a:t>επιτυγχάνεται μέσω των ιχνών (</a:t>
            </a:r>
            <a:r>
              <a:rPr lang="el-GR" sz="2200" dirty="0" err="1"/>
              <a:t>trails</a:t>
            </a:r>
            <a:r>
              <a:rPr lang="el-GR" sz="2200" dirty="0"/>
              <a:t>) που είτε </a:t>
            </a:r>
            <a:r>
              <a:rPr lang="el-GR" sz="2200" dirty="0" smtClean="0"/>
              <a:t>καταχωρούνται</a:t>
            </a:r>
            <a:r>
              <a:rPr lang="en-US" sz="2200" dirty="0" smtClean="0"/>
              <a:t> </a:t>
            </a:r>
            <a:r>
              <a:rPr lang="el-GR" sz="2200" dirty="0" smtClean="0"/>
              <a:t>μέσα </a:t>
            </a:r>
            <a:r>
              <a:rPr lang="el-GR" sz="2200" dirty="0"/>
              <a:t>σε περιβάλλοντα είτε συνιστούν χωριστή </a:t>
            </a:r>
            <a:r>
              <a:rPr lang="el-GR" sz="2200" dirty="0" smtClean="0"/>
              <a:t>στοίβα.</a:t>
            </a:r>
            <a:endParaRPr lang="en-US" sz="2200" dirty="0" smtClean="0"/>
          </a:p>
          <a:p>
            <a:r>
              <a:rPr lang="el-GR" sz="2200" dirty="0" smtClean="0"/>
              <a:t>Τέλος</a:t>
            </a:r>
            <a:r>
              <a:rPr lang="el-GR" sz="2200" dirty="0"/>
              <a:t>, όσον αφορά την τιμή μίας μεταβλητής, αυτή μπορεί </a:t>
            </a:r>
            <a:r>
              <a:rPr lang="el-GR" sz="2200" dirty="0" smtClean="0"/>
              <a:t>να</a:t>
            </a:r>
            <a:r>
              <a:rPr lang="en-US" sz="2200" dirty="0" smtClean="0"/>
              <a:t> </a:t>
            </a:r>
            <a:r>
              <a:rPr lang="el-GR" sz="2200" dirty="0" smtClean="0"/>
              <a:t>παρασταθεί </a:t>
            </a:r>
            <a:r>
              <a:rPr lang="el-GR" sz="2200" dirty="0"/>
              <a:t>είτε από κάποιο δείκτη σε μία δομή στην </a:t>
            </a:r>
            <a:r>
              <a:rPr lang="el-GR" sz="2200" dirty="0" smtClean="0"/>
              <a:t>περιοχή</a:t>
            </a:r>
            <a:r>
              <a:rPr lang="en-US" sz="2200" dirty="0" smtClean="0"/>
              <a:t> </a:t>
            </a:r>
            <a:r>
              <a:rPr lang="el-GR" sz="2200" dirty="0" smtClean="0"/>
              <a:t>προγράμματος </a:t>
            </a:r>
            <a:r>
              <a:rPr lang="el-GR" sz="2200" dirty="0"/>
              <a:t>και ένα περιβάλλον από το οποίο θα </a:t>
            </a:r>
            <a:r>
              <a:rPr lang="el-GR" sz="2200" dirty="0" smtClean="0"/>
              <a:t>βρεθούν</a:t>
            </a:r>
            <a:r>
              <a:rPr lang="en-US" sz="2200" dirty="0" smtClean="0"/>
              <a:t> </a:t>
            </a:r>
            <a:r>
              <a:rPr lang="el-GR" sz="2200" dirty="0" smtClean="0"/>
              <a:t>οι </a:t>
            </a:r>
            <a:r>
              <a:rPr lang="el-GR" sz="2200" dirty="0"/>
              <a:t>τιμές των μεταβλητών της δομής είτε από ένα δείκτη σε </a:t>
            </a:r>
            <a:r>
              <a:rPr lang="el-GR" sz="2200" dirty="0" smtClean="0"/>
              <a:t>μία</a:t>
            </a:r>
            <a:r>
              <a:rPr lang="en-US" sz="2200" dirty="0" smtClean="0"/>
              <a:t> </a:t>
            </a:r>
            <a:r>
              <a:rPr lang="el-GR" sz="2200" dirty="0" smtClean="0"/>
              <a:t>περιοχή </a:t>
            </a:r>
            <a:r>
              <a:rPr lang="el-GR" sz="2200" dirty="0"/>
              <a:t>που λέγεται σωρός (</a:t>
            </a:r>
            <a:r>
              <a:rPr lang="el-GR" sz="2200" dirty="0" err="1"/>
              <a:t>heap</a:t>
            </a:r>
            <a:r>
              <a:rPr lang="el-GR" sz="2200" dirty="0"/>
              <a:t>) και στην οποία έχει </a:t>
            </a:r>
            <a:r>
              <a:rPr lang="el-GR" sz="2200" dirty="0" smtClean="0"/>
              <a:t>κτισθεί</a:t>
            </a:r>
            <a:r>
              <a:rPr lang="en-US" sz="2200" dirty="0" smtClean="0"/>
              <a:t> </a:t>
            </a:r>
            <a:r>
              <a:rPr lang="el-GR" sz="2200" dirty="0" smtClean="0"/>
              <a:t>η </a:t>
            </a:r>
            <a:r>
              <a:rPr lang="el-GR" sz="2200" dirty="0"/>
              <a:t>τιμή της μεταβλητής. Η πρώτη προσέγγιση </a:t>
            </a:r>
            <a:r>
              <a:rPr lang="el-GR" sz="2200" dirty="0" smtClean="0"/>
              <a:t>χαρακτηρίζεται</a:t>
            </a:r>
            <a:r>
              <a:rPr lang="en-US" sz="2200" dirty="0" smtClean="0"/>
              <a:t> </a:t>
            </a:r>
            <a:r>
              <a:rPr lang="el-GR" sz="2200" dirty="0" smtClean="0"/>
              <a:t>σαν </a:t>
            </a:r>
            <a:r>
              <a:rPr lang="el-GR" sz="2200" dirty="0"/>
              <a:t>“</a:t>
            </a:r>
            <a:r>
              <a:rPr lang="el-GR" sz="2200" dirty="0" err="1"/>
              <a:t>structure</a:t>
            </a:r>
            <a:r>
              <a:rPr lang="el-GR" sz="2200" dirty="0"/>
              <a:t> </a:t>
            </a:r>
            <a:r>
              <a:rPr lang="el-GR" sz="2200" dirty="0" err="1"/>
              <a:t>sharing</a:t>
            </a:r>
            <a:r>
              <a:rPr lang="el-GR" sz="2200" dirty="0"/>
              <a:t>” και η δεύτερη σαν “</a:t>
            </a:r>
            <a:r>
              <a:rPr lang="el-GR" sz="2200" dirty="0" err="1"/>
              <a:t>structure</a:t>
            </a:r>
            <a:r>
              <a:rPr lang="el-GR" sz="2200" dirty="0"/>
              <a:t> </a:t>
            </a:r>
            <a:r>
              <a:rPr lang="el-GR" sz="2200" dirty="0" err="1"/>
              <a:t>copying</a:t>
            </a:r>
            <a:r>
              <a:rPr lang="el-GR" sz="2200" dirty="0" smtClean="0"/>
              <a:t>”.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7529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(4/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Ποια </a:t>
            </a:r>
            <a:r>
              <a:rPr lang="el-GR" altLang="el-GR" dirty="0"/>
              <a:t>γλώσσα προγραμματισμού θα επιλέγατε (</a:t>
            </a:r>
            <a:r>
              <a:rPr lang="en-US" altLang="el-GR" dirty="0"/>
              <a:t>Prolog </a:t>
            </a:r>
            <a:r>
              <a:rPr lang="el-GR" altLang="el-GR" dirty="0" smtClean="0"/>
              <a:t>ή </a:t>
            </a:r>
            <a:r>
              <a:rPr lang="en-US" altLang="el-GR" dirty="0" smtClean="0"/>
              <a:t>C) </a:t>
            </a:r>
            <a:r>
              <a:rPr lang="el-GR" altLang="el-GR" dirty="0" smtClean="0"/>
              <a:t>για να υλοποιήσετε ένα διερμηνέα της </a:t>
            </a:r>
            <a:r>
              <a:rPr lang="en-US" altLang="el-GR" dirty="0" smtClean="0"/>
              <a:t>Prolog; </a:t>
            </a:r>
            <a:r>
              <a:rPr lang="el-GR" altLang="el-GR" dirty="0" smtClean="0"/>
              <a:t>Αν το κάνετε,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τι απάντηση θα δώσει στην ερώτηση </a:t>
            </a:r>
            <a:r>
              <a:rPr lang="el-GR" altLang="el-GR" sz="2000" dirty="0" smtClean="0">
                <a:latin typeface="Courier New" panose="02070309020205020404" pitchFamily="49" charset="0"/>
              </a:rPr>
              <a:t>?-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a(X).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 το  πρόγραμμα που </a:t>
            </a:r>
            <a:r>
              <a:rPr lang="en-US" altLang="el-GR" dirty="0" smtClean="0"/>
              <a:t>“</a:t>
            </a:r>
            <a:r>
              <a:rPr lang="el-GR" altLang="el-GR" dirty="0" smtClean="0"/>
              <a:t>γνωρίζει</a:t>
            </a:r>
            <a:r>
              <a:rPr lang="en-US" altLang="el-GR" dirty="0" smtClean="0"/>
              <a:t>” </a:t>
            </a:r>
            <a:r>
              <a:rPr lang="el-GR" altLang="el-GR" dirty="0" smtClean="0"/>
              <a:t>είναι το παρακάτω</a:t>
            </a:r>
            <a:r>
              <a:rPr lang="en-US" altLang="el-GR" dirty="0"/>
              <a:t>;</a:t>
            </a:r>
            <a:endParaRPr lang="en-US" altLang="el-GR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 smtClean="0">
                <a:latin typeface="Courier New" panose="02070309020205020404" pitchFamily="49" charset="0"/>
              </a:rPr>
              <a:t>a(X</a:t>
            </a:r>
            <a:r>
              <a:rPr lang="en-US" altLang="el-GR" sz="2400" dirty="0">
                <a:latin typeface="Courier New" panose="02070309020205020404" pitchFamily="49" charset="0"/>
              </a:rPr>
              <a:t>) :- b(X), c(X), d(X).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b(X) :- e(X), f(X).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b(X) :- e(X).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c(2).    c(3).    e(1).    e(2).    e(3).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d(1).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d(X) :- g(X).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sz="2400" dirty="0">
                <a:latin typeface="Courier New" panose="02070309020205020404" pitchFamily="49" charset="0"/>
              </a:rPr>
              <a:t>f(1).    f(3).    g(2</a:t>
            </a:r>
            <a:r>
              <a:rPr lang="en-US" altLang="el-GR" sz="2400" dirty="0" smtClean="0">
                <a:latin typeface="Courier New" panose="02070309020205020404" pitchFamily="49" charset="0"/>
              </a:rPr>
              <a:t>).</a:t>
            </a:r>
            <a:endParaRPr lang="el-GR" altLang="el-GR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(5/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Ένας μεταγλωττιστής </a:t>
            </a:r>
            <a:r>
              <a:rPr lang="el-GR" dirty="0" err="1"/>
              <a:t>Prolog</a:t>
            </a:r>
            <a:r>
              <a:rPr lang="el-GR" dirty="0"/>
              <a:t> είναι ένα πρόγραμμα που </a:t>
            </a:r>
            <a:r>
              <a:rPr lang="el-GR" dirty="0" smtClean="0"/>
              <a:t>δέχεται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dirty="0"/>
              <a:t>είσοδο του ένα πρόγραμμα </a:t>
            </a:r>
            <a:r>
              <a:rPr lang="el-GR" dirty="0" err="1"/>
              <a:t>Prolog</a:t>
            </a:r>
            <a:r>
              <a:rPr lang="el-GR" dirty="0"/>
              <a:t> το οποίο το </a:t>
            </a:r>
            <a:r>
              <a:rPr lang="el-GR" dirty="0" smtClean="0"/>
              <a:t>μεταφράζει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μία ειδική γλώσσα χαμηλού επιπέδου (τύπου “</a:t>
            </a:r>
            <a:r>
              <a:rPr lang="el-GR" dirty="0" err="1"/>
              <a:t>assembly</a:t>
            </a:r>
            <a:r>
              <a:rPr lang="el-GR" dirty="0" smtClean="0"/>
              <a:t>”),</a:t>
            </a:r>
            <a:r>
              <a:rPr lang="en-US" dirty="0" smtClean="0"/>
              <a:t> </a:t>
            </a:r>
            <a:r>
              <a:rPr lang="el-GR" dirty="0" err="1" smtClean="0"/>
              <a:t>ονόματι</a:t>
            </a:r>
            <a:r>
              <a:rPr lang="el-GR" dirty="0" smtClean="0"/>
              <a:t> </a:t>
            </a:r>
            <a:r>
              <a:rPr lang="el-GR" dirty="0"/>
              <a:t>WAM, της λεγόμενης αφηρημένης μηχανής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err="1" smtClean="0"/>
              <a:t>Warren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Warren</a:t>
            </a:r>
            <a:r>
              <a:rPr lang="el-GR" dirty="0"/>
              <a:t> </a:t>
            </a:r>
            <a:r>
              <a:rPr lang="el-GR" dirty="0" err="1"/>
              <a:t>Abstract</a:t>
            </a:r>
            <a:r>
              <a:rPr lang="el-GR" dirty="0"/>
              <a:t> </a:t>
            </a:r>
            <a:r>
              <a:rPr lang="el-GR" dirty="0" err="1"/>
              <a:t>Machine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Μια </a:t>
            </a:r>
            <a:r>
              <a:rPr lang="el-GR" dirty="0"/>
              <a:t>ερώτηση που </a:t>
            </a:r>
            <a:r>
              <a:rPr lang="el-GR" dirty="0" smtClean="0"/>
              <a:t>απευθύνεται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l-GR" dirty="0"/>
              <a:t>πρόγραμμα </a:t>
            </a:r>
            <a:r>
              <a:rPr lang="el-GR" dirty="0" err="1"/>
              <a:t>Prolog</a:t>
            </a:r>
            <a:r>
              <a:rPr lang="el-GR" dirty="0"/>
              <a:t> δεν είναι δύσκολο να </a:t>
            </a:r>
            <a:r>
              <a:rPr lang="el-GR" dirty="0" smtClean="0"/>
              <a:t>ενσωματωθεί</a:t>
            </a:r>
            <a:r>
              <a:rPr lang="en-US" dirty="0" smtClean="0"/>
              <a:t> </a:t>
            </a:r>
            <a:r>
              <a:rPr lang="el-GR" dirty="0" smtClean="0"/>
              <a:t>μέσα </a:t>
            </a:r>
            <a:r>
              <a:rPr lang="el-GR" dirty="0"/>
              <a:t>σ’ αυτό, με την έννοια ότι μπορεί να θεωρηθεί ότι </a:t>
            </a:r>
            <a:r>
              <a:rPr lang="el-GR" dirty="0" smtClean="0"/>
              <a:t>συνιστάτο </a:t>
            </a:r>
            <a:r>
              <a:rPr lang="el-GR" dirty="0"/>
              <a:t>σώμα ενός κανόνα που έχει προκαθορισμένη κεφαλή (π.χ. </a:t>
            </a:r>
            <a:r>
              <a:rPr lang="el-GR" dirty="0" err="1" smtClean="0"/>
              <a:t>main</a:t>
            </a:r>
            <a:r>
              <a:rPr lang="el-GR" dirty="0" smtClean="0"/>
              <a:t>)και </a:t>
            </a:r>
            <a:r>
              <a:rPr lang="el-GR" dirty="0"/>
              <a:t>το ζητούμενο είναι να απαντηθεί η ερώτηση που </a:t>
            </a:r>
            <a:r>
              <a:rPr lang="el-GR" dirty="0" smtClean="0"/>
              <a:t>αντιστοιχεί</a:t>
            </a:r>
            <a:r>
              <a:rPr lang="en-US" dirty="0" smtClean="0"/>
              <a:t> </a:t>
            </a:r>
            <a:r>
              <a:rPr lang="el-GR" dirty="0" smtClean="0"/>
              <a:t>στην </a:t>
            </a:r>
            <a:r>
              <a:rPr lang="el-GR" dirty="0"/>
              <a:t>κεφαλή </a:t>
            </a:r>
            <a:r>
              <a:rPr lang="en-US" dirty="0" smtClean="0">
                <a:cs typeface="Courier New" panose="02070309020205020404" pitchFamily="49" charset="0"/>
              </a:rPr>
              <a:t>(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?- </a:t>
            </a:r>
            <a:r>
              <a:rPr 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5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Υλοποίηση συστημάτων λογικού προγραμματισμού</a:t>
            </a:r>
            <a:r>
              <a:rPr lang="en-US" altLang="el-GR" dirty="0"/>
              <a:t> </a:t>
            </a:r>
            <a:r>
              <a:rPr lang="en-US" altLang="el-GR" dirty="0" smtClean="0"/>
              <a:t>(6/</a:t>
            </a:r>
            <a:r>
              <a:rPr lang="el-GR" altLang="el-GR" dirty="0" smtClean="0"/>
              <a:t>7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2376263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πρόγραμμα WAM που προκύπτει από </a:t>
            </a:r>
            <a:r>
              <a:rPr lang="el-GR" dirty="0" smtClean="0"/>
              <a:t>τη </a:t>
            </a:r>
            <a:r>
              <a:rPr lang="el-GR" dirty="0"/>
              <a:t>μετάφραση του προγράμματος </a:t>
            </a:r>
            <a:r>
              <a:rPr lang="el-GR" dirty="0" err="1"/>
              <a:t>Prolog</a:t>
            </a:r>
            <a:r>
              <a:rPr lang="el-GR" dirty="0"/>
              <a:t> και της αρχικής </a:t>
            </a:r>
            <a:r>
              <a:rPr lang="el-GR" dirty="0" smtClean="0"/>
              <a:t>ερώτησης</a:t>
            </a:r>
            <a:r>
              <a:rPr lang="en-US" dirty="0" smtClean="0"/>
              <a:t> </a:t>
            </a:r>
            <a:r>
              <a:rPr lang="el-GR" dirty="0" smtClean="0"/>
              <a:t>δίνεται </a:t>
            </a:r>
            <a:r>
              <a:rPr lang="el-GR" dirty="0"/>
              <a:t>στην είσοδο ενός άλλου προγράμματος, που </a:t>
            </a:r>
            <a:r>
              <a:rPr lang="el-GR" dirty="0" smtClean="0"/>
              <a:t>λέγεται </a:t>
            </a:r>
            <a:r>
              <a:rPr lang="el-GR" dirty="0"/>
              <a:t>εξομοιωτής (</a:t>
            </a:r>
            <a:r>
              <a:rPr lang="el-GR" dirty="0" err="1"/>
              <a:t>emulator</a:t>
            </a:r>
            <a:r>
              <a:rPr lang="el-GR" dirty="0"/>
              <a:t>) WAM, το οποίο μετά την </a:t>
            </a:r>
            <a:r>
              <a:rPr lang="el-GR" dirty="0" smtClean="0"/>
              <a:t>απαραίτητη</a:t>
            </a:r>
            <a:r>
              <a:rPr lang="en-US" dirty="0" smtClean="0"/>
              <a:t> </a:t>
            </a:r>
            <a:r>
              <a:rPr lang="el-GR" dirty="0" smtClean="0"/>
              <a:t>“εκτέλεση</a:t>
            </a:r>
            <a:r>
              <a:rPr lang="el-GR" dirty="0"/>
              <a:t>” υπολογίζει τις ζητούμενες απαντήσεις. Σχηματικά: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551301" y="4653133"/>
            <a:ext cx="8041398" cy="970332"/>
            <a:chOff x="1957387" y="4648944"/>
            <a:chExt cx="4954848" cy="597887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2057400" y="4858494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00400" y="4782294"/>
              <a:ext cx="1219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57400" y="5087094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419600" y="4963269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81200" y="4648944"/>
              <a:ext cx="1524000" cy="227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Πρόγραμμα </a:t>
              </a:r>
              <a:r>
                <a:rPr lang="en-US" altLang="el-GR" sz="1800" dirty="0">
                  <a:latin typeface="+mn-lt"/>
                </a:rPr>
                <a:t>Prolog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957387" y="4868019"/>
              <a:ext cx="762000" cy="227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ερώτηση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19600" y="4756894"/>
              <a:ext cx="914400" cy="227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>
                  <a:latin typeface="+mn-lt"/>
                </a:rPr>
                <a:t>πρόγραμμα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305175" y="4721476"/>
              <a:ext cx="1085849" cy="48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Μεταγλωττιστής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      </a:t>
              </a:r>
              <a:r>
                <a:rPr lang="en-US" altLang="el-GR" sz="1800" dirty="0">
                  <a:latin typeface="+mn-lt"/>
                </a:rPr>
                <a:t>Prolog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391025" y="4925169"/>
              <a:ext cx="914400" cy="227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>
                  <a:latin typeface="+mn-lt"/>
                </a:rPr>
                <a:t>     </a:t>
              </a:r>
              <a:r>
                <a:rPr lang="en-US" altLang="el-GR" sz="1800">
                  <a:latin typeface="+mn-lt"/>
                </a:rPr>
                <a:t>WAM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257800" y="4801344"/>
              <a:ext cx="838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10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305425" y="4763244"/>
              <a:ext cx="914400" cy="48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Εξομοιωτής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    </a:t>
              </a:r>
              <a:r>
                <a:rPr lang="en-US" altLang="el-GR" sz="1800" dirty="0">
                  <a:latin typeface="+mn-lt"/>
                </a:rPr>
                <a:t>WAM</a:t>
              </a:r>
              <a:endParaRPr lang="el-GR" altLang="el-GR" sz="1800" dirty="0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096000" y="4982319"/>
              <a:ext cx="723900" cy="1588"/>
            </a:xfrm>
            <a:custGeom>
              <a:avLst/>
              <a:gdLst>
                <a:gd name="T0" fmla="*/ 0 w 456"/>
                <a:gd name="T1" fmla="*/ 0 h 1"/>
                <a:gd name="T2" fmla="*/ 2147483646 w 456"/>
                <a:gd name="T3" fmla="*/ 0 h 1"/>
                <a:gd name="T4" fmla="*/ 0 60000 65536"/>
                <a:gd name="T5" fmla="*/ 0 60000 65536"/>
                <a:gd name="T6" fmla="*/ 0 w 456"/>
                <a:gd name="T7" fmla="*/ 0 h 1"/>
                <a:gd name="T8" fmla="*/ 456 w 4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1">
                  <a:moveTo>
                    <a:pt x="0" y="0"/>
                  </a:moveTo>
                  <a:lnTo>
                    <a:pt x="45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095999" y="4762729"/>
              <a:ext cx="816236" cy="227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+mn-lt"/>
                </a:rPr>
                <a:t>απαντήσεις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2031</Words>
  <Application>Microsoft Office PowerPoint</Application>
  <PresentationFormat>Προβολή στην οθόνη (4:3)</PresentationFormat>
  <Paragraphs>206</Paragraphs>
  <Slides>31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Θέμα του Office</vt:lpstr>
      <vt:lpstr>Τίτλος Μαθήματος</vt:lpstr>
      <vt:lpstr>Περιγραφή ενότητας</vt:lpstr>
      <vt:lpstr>Επεκτάσεις, υλοποίηση, παραλληλία</vt:lpstr>
      <vt:lpstr>Υλοποίηση συστημάτων λογικού προγραμματισμού (1/7)</vt:lpstr>
      <vt:lpstr>Υλοποίηση συστημάτων λογικού προγραμματισμού (2/7)</vt:lpstr>
      <vt:lpstr>Υλοποίηση συστημάτων λογικού προγραμματισμού (3/7)</vt:lpstr>
      <vt:lpstr>Υλοποίηση συστημάτων λογικού προγραμματισμού (4/7)</vt:lpstr>
      <vt:lpstr>Υλοποίηση συστημάτων λογικού προγραμματισμού (5/7)</vt:lpstr>
      <vt:lpstr>Υλοποίηση συστημάτων λογικού προγραμματισμού (6/7)</vt:lpstr>
      <vt:lpstr>Υλοποίηση συστημάτων λογικού προγραμματισμού (7/7)</vt:lpstr>
      <vt:lpstr>Αναπαράσταση στο σωρό του όρου</vt:lpstr>
      <vt:lpstr>Αναπαράσταση στην περιοχή προγράμματος των προτάσεων (1/2)</vt:lpstr>
      <vt:lpstr>Αναπαράσταση στην περιοχή προγράμματος των προτάσεων (2/2)</vt:lpstr>
      <vt:lpstr>Παράλληλος λογικός προγραμματισμός (parallel logic programming)</vt:lpstr>
      <vt:lpstr>Γλώσσες δεσμευμένης επιλογής (Committed choice languages)</vt:lpstr>
      <vt:lpstr>Γλώσσες καθαρής παραλληλίας (Pure parallelism languages) </vt:lpstr>
      <vt:lpstr>Ποια είναι η έμφυτη παραλληλία στο λογικό προγραμματισμό; (1/3)</vt:lpstr>
      <vt:lpstr>Ποια είναι η έμφυτη παραλληλία στο λογικό προγραμματισμό; (2/3)</vt:lpstr>
      <vt:lpstr>Ποια είναι η έμφυτη παραλληλία στο λογικό προγραμματισμό; (3/3)</vt:lpstr>
      <vt:lpstr>ΚΑΙ  παραλληλία στην ECLiPSe  (1/2)    </vt:lpstr>
      <vt:lpstr>ΚΑΙ  παραλληλία στην ECLiPSe  (2/2) </vt:lpstr>
      <vt:lpstr>Ή  παραλληλία στην ECLiPSe (1/2)</vt:lpstr>
      <vt:lpstr>Ή  παραλληλία στην ECLiPSe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213</cp:revision>
  <dcterms:created xsi:type="dcterms:W3CDTF">2012-09-06T09:03:05Z</dcterms:created>
  <dcterms:modified xsi:type="dcterms:W3CDTF">2015-08-07T14:07:24Z</dcterms:modified>
</cp:coreProperties>
</file>