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2" r:id="rId3"/>
    <p:sldId id="266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280" r:id="rId50"/>
    <p:sldId id="290" r:id="rId51"/>
    <p:sldId id="295" r:id="rId52"/>
    <p:sldId id="299" r:id="rId53"/>
    <p:sldId id="292" r:id="rId54"/>
    <p:sldId id="291" r:id="rId55"/>
    <p:sldId id="294" r:id="rId56"/>
    <p:sldId id="293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13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Θεωρία λογικού προγραμματισμού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Τίτλος</a:t>
            </a:r>
            <a:r>
              <a:rPr lang="el-GR" dirty="0" smtClean="0">
                <a:solidFill>
                  <a:schemeClr val="accent1"/>
                </a:solidFill>
              </a:rPr>
              <a:t> </a:t>
            </a:r>
            <a:r>
              <a:rPr lang="el-GR" dirty="0">
                <a:solidFill>
                  <a:srgbClr val="5075BC"/>
                </a:solidFill>
              </a:rPr>
              <a:t>Μαθήματος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Θεωρία λογικού προγραμματισμού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Παναγιώτης Σταματόπουλος</a:t>
            </a:r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Παραδείγματα τύπων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Αν </a:t>
            </a:r>
            <a:r>
              <a:rPr lang="en-US" altLang="el-GR" dirty="0"/>
              <a:t>x, </a:t>
            </a:r>
            <a:r>
              <a:rPr lang="en-US" altLang="el-GR" dirty="0" smtClean="0"/>
              <a:t>y</a:t>
            </a:r>
            <a:r>
              <a:rPr lang="en-US" altLang="el-GR" dirty="0" smtClean="0">
                <a:sym typeface="Symbol" panose="05050102010706020507" pitchFamily="18" charset="2"/>
              </a:rPr>
              <a:t> </a:t>
            </a:r>
            <a:r>
              <a:rPr lang="en-US" altLang="el-GR" dirty="0" smtClean="0"/>
              <a:t>V</a:t>
            </a:r>
            <a:r>
              <a:rPr lang="en-US" altLang="el-GR" dirty="0"/>
              <a:t>, p/2</a:t>
            </a:r>
            <a:r>
              <a:rPr lang="el-GR" altLang="el-GR" dirty="0"/>
              <a:t>,</a:t>
            </a:r>
            <a:r>
              <a:rPr lang="en-US" altLang="el-GR" dirty="0"/>
              <a:t> q/1, </a:t>
            </a:r>
            <a:r>
              <a:rPr lang="en-US" altLang="el-GR" dirty="0" smtClean="0"/>
              <a:t>r/1</a:t>
            </a:r>
            <a:r>
              <a:rPr lang="en-US" altLang="el-GR" dirty="0" smtClean="0">
                <a:sym typeface="Symbol" panose="05050102010706020507" pitchFamily="18" charset="2"/>
              </a:rPr>
              <a:t> </a:t>
            </a:r>
            <a:r>
              <a:rPr lang="en-US" altLang="el-GR" dirty="0" smtClean="0"/>
              <a:t>P</a:t>
            </a:r>
            <a:r>
              <a:rPr lang="en-US" altLang="el-GR" dirty="0"/>
              <a:t>, a/0, f/1, </a:t>
            </a:r>
            <a:r>
              <a:rPr lang="en-US" altLang="el-GR" dirty="0" smtClean="0"/>
              <a:t>g/1</a:t>
            </a:r>
            <a:r>
              <a:rPr lang="en-US" altLang="el-GR" dirty="0" smtClean="0">
                <a:sym typeface="Symbol" panose="05050102010706020507" pitchFamily="18" charset="2"/>
              </a:rPr>
              <a:t> </a:t>
            </a:r>
            <a:r>
              <a:rPr lang="en-US" altLang="el-GR" dirty="0" smtClean="0"/>
              <a:t>F </a:t>
            </a:r>
            <a:r>
              <a:rPr lang="el-GR" altLang="el-GR" dirty="0"/>
              <a:t>τα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    </a:t>
            </a:r>
            <a:r>
              <a:rPr lang="el-GR" altLang="el-GR" dirty="0" smtClean="0"/>
              <a:t>(</a:t>
            </a:r>
            <a:r>
              <a:rPr lang="en-US" altLang="el-GR" dirty="0" smtClean="0">
                <a:sym typeface="Symbol" panose="05050102010706020507" pitchFamily="18" charset="2"/>
              </a:rPr>
              <a:t></a:t>
            </a:r>
            <a:r>
              <a:rPr lang="en-US" altLang="el-GR" dirty="0" smtClean="0"/>
              <a:t>x </a:t>
            </a:r>
            <a:r>
              <a:rPr lang="en-US" altLang="el-GR" dirty="0" smtClean="0">
                <a:sym typeface="Symbol" panose="05050102010706020507" pitchFamily="18" charset="2"/>
              </a:rPr>
              <a:t></a:t>
            </a:r>
            <a:r>
              <a:rPr lang="en-US" altLang="el-GR" dirty="0" smtClean="0"/>
              <a:t>( y  </a:t>
            </a:r>
            <a:r>
              <a:rPr lang="en-US" altLang="el-GR" dirty="0"/>
              <a:t>(p(x, y</a:t>
            </a:r>
            <a:r>
              <a:rPr lang="en-US" altLang="el-GR" dirty="0" smtClean="0"/>
              <a:t>)</a:t>
            </a:r>
            <a:r>
              <a:rPr lang="en-US" altLang="el-GR" dirty="0" smtClean="0">
                <a:sym typeface="Symbol" panose="05050102010706020507" pitchFamily="18" charset="2"/>
              </a:rPr>
              <a:t></a:t>
            </a:r>
            <a:r>
              <a:rPr lang="en-US" altLang="el-GR" dirty="0" smtClean="0"/>
              <a:t>q(x</a:t>
            </a:r>
            <a:r>
              <a:rPr lang="en-US" altLang="el-GR" dirty="0"/>
              <a:t>))))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/>
              <a:t>    </a:t>
            </a:r>
            <a:r>
              <a:rPr lang="en-US" altLang="el-GR" dirty="0" smtClean="0"/>
              <a:t>(</a:t>
            </a:r>
            <a:r>
              <a:rPr lang="en-US" altLang="el-GR" dirty="0" smtClean="0">
                <a:sym typeface="Symbol" panose="05050102010706020507" pitchFamily="18" charset="2"/>
              </a:rPr>
              <a:t> </a:t>
            </a:r>
            <a:r>
              <a:rPr lang="en-US" altLang="el-GR" dirty="0" smtClean="0"/>
              <a:t>( </a:t>
            </a:r>
            <a:r>
              <a:rPr lang="en-US" altLang="el-GR" dirty="0" smtClean="0">
                <a:sym typeface="Symbol" panose="05050102010706020507" pitchFamily="18" charset="2"/>
              </a:rPr>
              <a:t></a:t>
            </a:r>
            <a:r>
              <a:rPr lang="en-US" altLang="el-GR" dirty="0" smtClean="0"/>
              <a:t>x  </a:t>
            </a:r>
            <a:r>
              <a:rPr lang="en-US" altLang="el-GR" dirty="0"/>
              <a:t>(p(x, a</a:t>
            </a:r>
            <a:r>
              <a:rPr lang="en-US" altLang="el-GR" dirty="0" smtClean="0"/>
              <a:t>)</a:t>
            </a:r>
            <a:r>
              <a:rPr lang="en-US" altLang="el-GR" dirty="0" smtClean="0">
                <a:sym typeface="Symbol" panose="05050102010706020507" pitchFamily="18" charset="2"/>
              </a:rPr>
              <a:t></a:t>
            </a:r>
            <a:r>
              <a:rPr lang="en-US" altLang="el-GR" dirty="0" smtClean="0"/>
              <a:t>q(f(x</a:t>
            </a:r>
            <a:r>
              <a:rPr lang="en-US" altLang="el-GR" dirty="0"/>
              <a:t>)))))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/>
              <a:t>    </a:t>
            </a:r>
            <a:r>
              <a:rPr lang="en-US" altLang="el-GR" dirty="0" smtClean="0"/>
              <a:t>(</a:t>
            </a:r>
            <a:r>
              <a:rPr lang="en-US" altLang="el-GR" dirty="0" smtClean="0">
                <a:sym typeface="Symbol" panose="05050102010706020507" pitchFamily="18" charset="2"/>
              </a:rPr>
              <a:t></a:t>
            </a:r>
            <a:r>
              <a:rPr lang="en-US" altLang="el-GR" dirty="0" smtClean="0"/>
              <a:t>x (</a:t>
            </a:r>
            <a:r>
              <a:rPr lang="en-US" altLang="el-GR" dirty="0"/>
              <a:t>p(x, g (x)) </a:t>
            </a:r>
            <a:r>
              <a:rPr lang="en-US" altLang="el-GR" dirty="0" smtClean="0">
                <a:sym typeface="Symbol" panose="05050102010706020507" pitchFamily="18" charset="2"/>
              </a:rPr>
              <a:t></a:t>
            </a:r>
            <a:r>
              <a:rPr lang="en-US" altLang="el-GR" dirty="0" smtClean="0"/>
              <a:t>(</a:t>
            </a:r>
            <a:r>
              <a:rPr lang="en-US" altLang="el-GR" dirty="0"/>
              <a:t>q(x</a:t>
            </a:r>
            <a:r>
              <a:rPr lang="en-US" altLang="el-GR" dirty="0" smtClean="0"/>
              <a:t>)</a:t>
            </a:r>
            <a:r>
              <a:rPr lang="en-US" altLang="el-GR" dirty="0" smtClean="0">
                <a:sym typeface="Symbol" panose="05050102010706020507" pitchFamily="18" charset="2"/>
              </a:rPr>
              <a:t></a:t>
            </a:r>
            <a:r>
              <a:rPr lang="en-US" altLang="el-GR" dirty="0" smtClean="0"/>
              <a:t>(</a:t>
            </a:r>
            <a:r>
              <a:rPr lang="en-US" altLang="el-GR" dirty="0" smtClean="0">
                <a:sym typeface="Symbol" panose="05050102010706020507" pitchFamily="18" charset="2"/>
              </a:rPr>
              <a:t></a:t>
            </a:r>
            <a:r>
              <a:rPr lang="en-US" altLang="el-GR" dirty="0" smtClean="0"/>
              <a:t>r(x))))), </a:t>
            </a:r>
            <a:r>
              <a:rPr lang="el-GR" altLang="el-GR" dirty="0" smtClean="0"/>
              <a:t>είναι </a:t>
            </a:r>
            <a:r>
              <a:rPr lang="el-GR" altLang="el-GR" dirty="0"/>
              <a:t>τύποι</a:t>
            </a:r>
            <a:r>
              <a:rPr lang="en-US" altLang="el-G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787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Συνδετικά </a:t>
            </a:r>
            <a:r>
              <a:rPr lang="el-GR" altLang="el-GR" dirty="0"/>
              <a:t>(</a:t>
            </a:r>
            <a:r>
              <a:rPr lang="en-US" altLang="el-GR" dirty="0"/>
              <a:t>connectives) </a:t>
            </a:r>
            <a:r>
              <a:rPr lang="el-GR" altLang="el-GR" dirty="0" smtClean="0"/>
              <a:t>(2/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Μία υπονοούμενη ιεραρχία </a:t>
            </a:r>
            <a:r>
              <a:rPr lang="el-GR" altLang="el-GR" dirty="0" smtClean="0"/>
              <a:t>/</a:t>
            </a:r>
            <a:r>
              <a:rPr lang="en-US" altLang="el-GR" dirty="0" smtClean="0"/>
              <a:t> </a:t>
            </a:r>
            <a:r>
              <a:rPr lang="el-GR" altLang="el-GR" dirty="0" smtClean="0">
                <a:sym typeface="Symbol" panose="05050102010706020507" pitchFamily="18" charset="2"/>
              </a:rPr>
              <a:t></a:t>
            </a:r>
            <a:r>
              <a:rPr lang="en-US" altLang="el-GR" dirty="0" smtClean="0"/>
              <a:t>, </a:t>
            </a:r>
            <a:r>
              <a:rPr lang="el-GR" altLang="el-GR" dirty="0" smtClean="0">
                <a:sym typeface="Symbol" panose="05050102010706020507" pitchFamily="18" charset="2"/>
              </a:rPr>
              <a:t></a:t>
            </a:r>
            <a:r>
              <a:rPr lang="en-US" altLang="el-GR" dirty="0" smtClean="0">
                <a:sym typeface="Symbol" panose="05050102010706020507" pitchFamily="18" charset="2"/>
              </a:rPr>
              <a:t> </a:t>
            </a:r>
            <a:r>
              <a:rPr lang="en-US" altLang="el-GR" dirty="0" smtClean="0"/>
              <a:t>, </a:t>
            </a:r>
            <a:r>
              <a:rPr lang="el-GR" altLang="el-GR" dirty="0">
                <a:sym typeface="Symbol" panose="05050102010706020507" pitchFamily="18" charset="2"/>
              </a:rPr>
              <a:t></a:t>
            </a:r>
            <a:r>
              <a:rPr lang="en-US" altLang="el-GR" dirty="0" smtClean="0"/>
              <a:t> / </a:t>
            </a:r>
            <a:r>
              <a:rPr lang="en-US" altLang="el-GR" dirty="0" smtClean="0">
                <a:sym typeface="Symbol" panose="05050102010706020507" pitchFamily="18" charset="2"/>
              </a:rPr>
              <a:t> </a:t>
            </a:r>
            <a:r>
              <a:rPr lang="en-US" altLang="el-GR" dirty="0" smtClean="0"/>
              <a:t>/ </a:t>
            </a:r>
            <a:r>
              <a:rPr lang="el-GR" altLang="el-GR" dirty="0">
                <a:sym typeface="Symbol" panose="05050102010706020507" pitchFamily="18" charset="2"/>
              </a:rPr>
              <a:t></a:t>
            </a:r>
            <a:r>
              <a:rPr lang="en-US" altLang="el-GR" dirty="0" smtClean="0"/>
              <a:t>    </a:t>
            </a:r>
            <a:r>
              <a:rPr lang="en-US" altLang="el-GR" dirty="0"/>
              <a:t>/ </a:t>
            </a:r>
            <a:r>
              <a:rPr lang="el-GR" altLang="el-GR" dirty="0" smtClean="0">
                <a:sym typeface="Symbol" panose="05050102010706020507" pitchFamily="18" charset="2"/>
              </a:rPr>
              <a:t></a:t>
            </a:r>
            <a:r>
              <a:rPr lang="en-US" altLang="el-GR" dirty="0" smtClean="0"/>
              <a:t>, </a:t>
            </a:r>
            <a:r>
              <a:rPr lang="el-GR" altLang="el-GR" dirty="0" smtClean="0">
                <a:sym typeface="Symbol" panose="05050102010706020507" pitchFamily="18" charset="2"/>
              </a:rPr>
              <a:t></a:t>
            </a:r>
            <a:r>
              <a:rPr lang="en-US" altLang="el-GR" dirty="0" smtClean="0"/>
              <a:t> /  </a:t>
            </a:r>
            <a:r>
              <a:rPr lang="el-GR" altLang="el-GR" dirty="0" smtClean="0"/>
              <a:t>μεταξύ</a:t>
            </a:r>
            <a:r>
              <a:rPr lang="en-US" altLang="el-GR" dirty="0" smtClean="0"/>
              <a:t> </a:t>
            </a:r>
            <a:r>
              <a:rPr lang="el-GR" altLang="el-GR" dirty="0" smtClean="0"/>
              <a:t>των </a:t>
            </a:r>
            <a:r>
              <a:rPr lang="el-GR" altLang="el-GR" dirty="0"/>
              <a:t>συνδετικών </a:t>
            </a:r>
            <a:r>
              <a:rPr lang="el-GR" altLang="el-GR" dirty="0" smtClean="0"/>
              <a:t>απλοποιεί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συντακτικά </a:t>
            </a:r>
            <a:r>
              <a:rPr lang="el-GR" altLang="el-GR" dirty="0"/>
              <a:t>τους τύπους:</a:t>
            </a:r>
          </a:p>
          <a:p>
            <a:pPr lvl="1">
              <a:spcBef>
                <a:spcPct val="50000"/>
              </a:spcBef>
            </a:pPr>
            <a:r>
              <a:rPr lang="en-US" altLang="el-GR" dirty="0" smtClean="0">
                <a:sym typeface="Symbol" panose="05050102010706020507" pitchFamily="18" charset="2"/>
              </a:rPr>
              <a:t></a:t>
            </a:r>
            <a:r>
              <a:rPr lang="en-US" altLang="el-GR" dirty="0" smtClean="0"/>
              <a:t>x </a:t>
            </a:r>
            <a:r>
              <a:rPr lang="en-US" altLang="el-GR" dirty="0" smtClean="0">
                <a:sym typeface="Symbol" panose="05050102010706020507" pitchFamily="18" charset="2"/>
              </a:rPr>
              <a:t></a:t>
            </a:r>
            <a:r>
              <a:rPr lang="en-US" altLang="el-GR" dirty="0" smtClean="0"/>
              <a:t>y  </a:t>
            </a:r>
            <a:r>
              <a:rPr lang="en-US" altLang="el-GR" dirty="0"/>
              <a:t>(p(x, y) </a:t>
            </a:r>
            <a:r>
              <a:rPr lang="en-US" altLang="el-GR" dirty="0" smtClean="0">
                <a:sym typeface="Symbol" panose="05050102010706020507" pitchFamily="18" charset="2"/>
              </a:rPr>
              <a:t></a:t>
            </a:r>
            <a:r>
              <a:rPr lang="en-US" altLang="el-GR" dirty="0" smtClean="0"/>
              <a:t>q(x</a:t>
            </a:r>
            <a:r>
              <a:rPr lang="en-US" altLang="el-GR" dirty="0"/>
              <a:t>)) </a:t>
            </a:r>
            <a:endParaRPr lang="el-GR" altLang="el-GR" dirty="0"/>
          </a:p>
          <a:p>
            <a:pPr lvl="1">
              <a:spcBef>
                <a:spcPct val="50000"/>
              </a:spcBef>
            </a:pPr>
            <a:r>
              <a:rPr lang="en-US" altLang="el-GR" dirty="0" smtClean="0">
                <a:sym typeface="Symbol" panose="05050102010706020507" pitchFamily="18" charset="2"/>
              </a:rPr>
              <a:t> </a:t>
            </a:r>
            <a:r>
              <a:rPr lang="en-US" altLang="el-GR" dirty="0" smtClean="0"/>
              <a:t>x  </a:t>
            </a:r>
            <a:r>
              <a:rPr lang="en-US" altLang="el-GR" dirty="0"/>
              <a:t>(p(x, a</a:t>
            </a:r>
            <a:r>
              <a:rPr lang="en-US" altLang="el-GR" dirty="0" smtClean="0"/>
              <a:t>)</a:t>
            </a:r>
            <a:r>
              <a:rPr lang="en-US" altLang="el-GR" dirty="0" smtClean="0">
                <a:sym typeface="Symbol" panose="05050102010706020507" pitchFamily="18" charset="2"/>
              </a:rPr>
              <a:t></a:t>
            </a:r>
            <a:r>
              <a:rPr lang="en-US" altLang="el-GR" dirty="0" smtClean="0"/>
              <a:t>q(f(x</a:t>
            </a:r>
            <a:r>
              <a:rPr lang="en-US" altLang="el-GR" dirty="0"/>
              <a:t>))) </a:t>
            </a:r>
          </a:p>
          <a:p>
            <a:pPr lvl="1">
              <a:spcBef>
                <a:spcPct val="50000"/>
              </a:spcBef>
            </a:pPr>
            <a:r>
              <a:rPr lang="en-US" altLang="el-GR" dirty="0" smtClean="0">
                <a:sym typeface="Symbol" panose="05050102010706020507" pitchFamily="18" charset="2"/>
              </a:rPr>
              <a:t></a:t>
            </a:r>
            <a:r>
              <a:rPr lang="en-US" altLang="el-GR" dirty="0" smtClean="0"/>
              <a:t>x  </a:t>
            </a:r>
            <a:r>
              <a:rPr lang="en-US" altLang="el-GR" dirty="0"/>
              <a:t>(p(x, g(x)) </a:t>
            </a:r>
            <a:r>
              <a:rPr lang="en-US" altLang="el-GR" dirty="0" smtClean="0">
                <a:sym typeface="Symbol" panose="05050102010706020507" pitchFamily="18" charset="2"/>
              </a:rPr>
              <a:t></a:t>
            </a:r>
            <a:r>
              <a:rPr lang="en-US" altLang="el-GR" dirty="0" smtClean="0"/>
              <a:t>q(x</a:t>
            </a:r>
            <a:r>
              <a:rPr lang="en-US" altLang="el-GR" dirty="0"/>
              <a:t>) </a:t>
            </a:r>
            <a:r>
              <a:rPr lang="en-US" altLang="el-GR" dirty="0" smtClean="0">
                <a:sym typeface="Symbol" panose="05050102010706020507" pitchFamily="18" charset="2"/>
              </a:rPr>
              <a:t></a:t>
            </a:r>
            <a:r>
              <a:rPr lang="en-US" altLang="el-GR" dirty="0" smtClean="0"/>
              <a:t>r(x))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8276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Συνδετικά </a:t>
            </a:r>
            <a:r>
              <a:rPr lang="el-GR" altLang="el-GR" dirty="0"/>
              <a:t>(</a:t>
            </a:r>
            <a:r>
              <a:rPr lang="en-US" altLang="el-GR" dirty="0"/>
              <a:t>connectives) </a:t>
            </a:r>
            <a:r>
              <a:rPr lang="el-GR" altLang="el-GR" dirty="0" smtClean="0"/>
              <a:t>(3/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Δεδομένων συνόλων P, F και V, το σύνολο όλων </a:t>
            </a:r>
            <a:r>
              <a:rPr lang="el-GR" dirty="0" smtClean="0"/>
              <a:t>των</a:t>
            </a:r>
            <a:r>
              <a:rPr lang="en-US" dirty="0" smtClean="0"/>
              <a:t> </a:t>
            </a:r>
            <a:r>
              <a:rPr lang="el-GR" dirty="0" smtClean="0"/>
              <a:t>συντακτικά </a:t>
            </a:r>
            <a:r>
              <a:rPr lang="el-GR" dirty="0"/>
              <a:t>αποδεκτών τύπων αποτελεί μία γλώσσα </a:t>
            </a:r>
            <a:r>
              <a:rPr lang="el-GR" dirty="0" smtClean="0"/>
              <a:t>πρώτης</a:t>
            </a:r>
            <a:r>
              <a:rPr lang="en-US" dirty="0" smtClean="0"/>
              <a:t> </a:t>
            </a:r>
            <a:r>
              <a:rPr lang="el-GR" dirty="0" smtClean="0"/>
              <a:t>τάξης </a:t>
            </a:r>
            <a:r>
              <a:rPr lang="el-GR" dirty="0"/>
              <a:t>(</a:t>
            </a:r>
            <a:r>
              <a:rPr lang="el-GR" dirty="0" err="1"/>
              <a:t>first</a:t>
            </a:r>
            <a:r>
              <a:rPr lang="el-GR" dirty="0"/>
              <a:t> </a:t>
            </a:r>
            <a:r>
              <a:rPr lang="el-GR" dirty="0" err="1"/>
              <a:t>order</a:t>
            </a:r>
            <a:r>
              <a:rPr lang="el-GR" dirty="0"/>
              <a:t> </a:t>
            </a:r>
            <a:r>
              <a:rPr lang="el-GR" dirty="0" err="1"/>
              <a:t>language</a:t>
            </a:r>
            <a:r>
              <a:rPr lang="el-GR" dirty="0"/>
              <a:t>).</a:t>
            </a:r>
          </a:p>
          <a:p>
            <a:r>
              <a:rPr lang="el-GR" dirty="0" smtClean="0"/>
              <a:t>Η </a:t>
            </a:r>
            <a:r>
              <a:rPr lang="el-GR" dirty="0"/>
              <a:t>εμβέλεια (</a:t>
            </a:r>
            <a:r>
              <a:rPr lang="el-GR" dirty="0" err="1"/>
              <a:t>scope</a:t>
            </a:r>
            <a:r>
              <a:rPr lang="el-GR" dirty="0"/>
              <a:t>) </a:t>
            </a:r>
            <a:r>
              <a:rPr lang="el-GR" dirty="0" smtClean="0"/>
              <a:t>του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l-GR" dirty="0" smtClean="0">
                <a:sym typeface="Symbol" panose="05050102010706020507" pitchFamily="18" charset="2"/>
              </a:rPr>
              <a:t>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l-GR" dirty="0" smtClean="0"/>
              <a:t>στον </a:t>
            </a:r>
            <a:r>
              <a:rPr lang="el-GR" dirty="0"/>
              <a:t>τύπο </a:t>
            </a:r>
            <a:r>
              <a:rPr lang="el-GR" dirty="0" smtClean="0">
                <a:sym typeface="Symbol" panose="05050102010706020507" pitchFamily="18" charset="2"/>
              </a:rPr>
              <a:t></a:t>
            </a:r>
            <a:r>
              <a:rPr lang="el-GR" dirty="0" smtClean="0"/>
              <a:t>x </a:t>
            </a:r>
            <a:r>
              <a:rPr lang="el-GR" dirty="0"/>
              <a:t>F ή </a:t>
            </a:r>
            <a:r>
              <a:rPr lang="el-GR" dirty="0" smtClean="0">
                <a:sym typeface="Symbol" panose="05050102010706020507" pitchFamily="18" charset="2"/>
              </a:rPr>
              <a:t>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l-GR" dirty="0" smtClean="0"/>
              <a:t>του στον </a:t>
            </a:r>
            <a:r>
              <a:rPr lang="el-GR" dirty="0"/>
              <a:t>τύπο </a:t>
            </a:r>
            <a:r>
              <a:rPr lang="el-GR" dirty="0">
                <a:sym typeface="Symbol" panose="05050102010706020507" pitchFamily="18" charset="2"/>
              </a:rPr>
              <a:t></a:t>
            </a:r>
            <a:r>
              <a:rPr lang="el-GR" dirty="0" smtClean="0"/>
              <a:t>x </a:t>
            </a:r>
            <a:r>
              <a:rPr lang="el-GR" dirty="0"/>
              <a:t>F </a:t>
            </a:r>
            <a:r>
              <a:rPr lang="el-GR" dirty="0" smtClean="0"/>
              <a:t>είναι </a:t>
            </a:r>
            <a:r>
              <a:rPr lang="el-GR" dirty="0"/>
              <a:t>ο τύπος F. </a:t>
            </a:r>
          </a:p>
        </p:txBody>
      </p:sp>
    </p:spTree>
    <p:extLst>
      <p:ext uri="{BB962C8B-B14F-4D97-AF65-F5344CB8AC3E}">
        <p14:creationId xmlns:p14="http://schemas.microsoft.com/office/powerpoint/2010/main" val="42581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Δεσμευμένη </a:t>
            </a:r>
            <a:r>
              <a:rPr lang="el-GR" altLang="el-GR" dirty="0"/>
              <a:t>εμφάνιση (</a:t>
            </a:r>
            <a:r>
              <a:rPr lang="en-US" altLang="el-GR" dirty="0"/>
              <a:t>bound occurrence)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Μια </a:t>
            </a:r>
            <a:r>
              <a:rPr lang="el-GR" altLang="el-GR" dirty="0"/>
              <a:t>δεσμευμένη εμφάνιση (</a:t>
            </a:r>
            <a:r>
              <a:rPr lang="en-US" altLang="el-GR" dirty="0"/>
              <a:t>bound occurrence) </a:t>
            </a:r>
            <a:r>
              <a:rPr lang="el-GR" altLang="el-GR" dirty="0"/>
              <a:t>μεταβλητής </a:t>
            </a:r>
            <a:r>
              <a:rPr lang="el-GR" altLang="el-GR" dirty="0" smtClean="0"/>
              <a:t>σε έναν </a:t>
            </a:r>
            <a:r>
              <a:rPr lang="el-GR" altLang="el-GR" dirty="0"/>
              <a:t>τύπο είναι μια εμφάνιση αμέσως μετά από έναν </a:t>
            </a:r>
            <a:r>
              <a:rPr lang="el-GR" altLang="el-GR" dirty="0" err="1" smtClean="0"/>
              <a:t>ποσοδείκτη</a:t>
            </a:r>
            <a:r>
              <a:rPr lang="el-GR" altLang="el-GR" dirty="0" smtClean="0"/>
              <a:t> ή </a:t>
            </a:r>
            <a:r>
              <a:rPr lang="el-GR" altLang="el-GR" dirty="0"/>
              <a:t>μέσα στην εμβέλεια ενός </a:t>
            </a:r>
            <a:r>
              <a:rPr lang="el-GR" altLang="el-GR" dirty="0" err="1" smtClean="0"/>
              <a:t>ποσοδείκτη</a:t>
            </a:r>
            <a:r>
              <a:rPr lang="el-GR" altLang="el-GR" dirty="0" smtClean="0"/>
              <a:t> </a:t>
            </a:r>
            <a:r>
              <a:rPr lang="el-GR" altLang="el-GR" dirty="0"/>
              <a:t>που </a:t>
            </a:r>
            <a:r>
              <a:rPr lang="en-US" altLang="el-GR" dirty="0"/>
              <a:t>“</a:t>
            </a:r>
            <a:r>
              <a:rPr lang="el-GR" altLang="el-GR" dirty="0" err="1"/>
              <a:t>ποσοτικοποιεί</a:t>
            </a:r>
            <a:r>
              <a:rPr lang="en-US" altLang="el-GR" dirty="0" smtClean="0"/>
              <a:t>”</a:t>
            </a:r>
            <a:r>
              <a:rPr lang="el-GR" altLang="el-GR" dirty="0" smtClean="0"/>
              <a:t>αυτήν </a:t>
            </a:r>
            <a:r>
              <a:rPr lang="el-GR" altLang="el-GR" dirty="0"/>
              <a:t>τη μεταβλητή. </a:t>
            </a:r>
            <a:endParaRPr lang="el-GR" altLang="el-GR" dirty="0" smtClean="0"/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Οποιαδήποτε </a:t>
            </a:r>
            <a:r>
              <a:rPr lang="el-GR" altLang="el-GR" dirty="0"/>
              <a:t>άλλη εμφάνιση </a:t>
            </a:r>
            <a:r>
              <a:rPr lang="el-GR" altLang="el-GR" dirty="0" smtClean="0"/>
              <a:t>μεταβλητής λέγεται </a:t>
            </a:r>
            <a:r>
              <a:rPr lang="el-GR" altLang="el-GR" dirty="0"/>
              <a:t>ελεύθερη εμφάνιση (</a:t>
            </a:r>
            <a:r>
              <a:rPr lang="en-US" altLang="el-GR" dirty="0" smtClean="0"/>
              <a:t>free</a:t>
            </a:r>
            <a:r>
              <a:rPr lang="el-GR" altLang="el-GR" dirty="0" smtClean="0"/>
              <a:t> </a:t>
            </a:r>
            <a:r>
              <a:rPr lang="en-US" altLang="el-GR" dirty="0" smtClean="0"/>
              <a:t>occurrence).</a:t>
            </a:r>
            <a:endParaRPr lang="el-GR" altLang="el-GR" dirty="0" smtClean="0"/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Παράδειγμα: Η </a:t>
            </a:r>
            <a:r>
              <a:rPr lang="el-GR" altLang="el-GR" dirty="0"/>
              <a:t>τρίτη εμφάνιση της μεταβλητής </a:t>
            </a:r>
            <a:r>
              <a:rPr lang="en-US" altLang="el-GR" dirty="0"/>
              <a:t>x </a:t>
            </a:r>
            <a:r>
              <a:rPr lang="el-GR" altLang="el-GR" dirty="0"/>
              <a:t>στον τύπο </a:t>
            </a:r>
            <a:r>
              <a:rPr lang="el-GR" altLang="el-GR" dirty="0" smtClean="0">
                <a:sym typeface="Symbol" panose="05050102010706020507" pitchFamily="18" charset="2"/>
              </a:rPr>
              <a:t></a:t>
            </a:r>
            <a:r>
              <a:rPr lang="en-US" altLang="el-GR" dirty="0" smtClean="0"/>
              <a:t>x p(x</a:t>
            </a:r>
            <a:r>
              <a:rPr lang="en-US" altLang="el-GR" dirty="0"/>
              <a:t>, y</a:t>
            </a:r>
            <a:r>
              <a:rPr lang="en-US" altLang="el-GR" dirty="0" smtClean="0"/>
              <a:t>)</a:t>
            </a:r>
            <a:r>
              <a:rPr lang="el-GR" altLang="el-GR" dirty="0" smtClean="0">
                <a:sym typeface="Symbol" panose="05050102010706020507" pitchFamily="18" charset="2"/>
              </a:rPr>
              <a:t></a:t>
            </a:r>
            <a:r>
              <a:rPr lang="en-US" altLang="el-GR" dirty="0" smtClean="0"/>
              <a:t> q(x)</a:t>
            </a:r>
            <a:r>
              <a:rPr lang="el-GR" altLang="el-GR" dirty="0" smtClean="0"/>
              <a:t>είναι </a:t>
            </a:r>
            <a:r>
              <a:rPr lang="el-GR" altLang="el-GR" dirty="0"/>
              <a:t>ελεύθερη, ενώ στον τύπο </a:t>
            </a:r>
            <a:r>
              <a:rPr lang="el-GR" altLang="el-GR" dirty="0" smtClean="0">
                <a:sym typeface="Symbol" panose="05050102010706020507" pitchFamily="18" charset="2"/>
              </a:rPr>
              <a:t></a:t>
            </a:r>
            <a:r>
              <a:rPr lang="en-US" altLang="el-GR" dirty="0" smtClean="0"/>
              <a:t>x </a:t>
            </a:r>
            <a:r>
              <a:rPr lang="en-US" altLang="el-GR" dirty="0"/>
              <a:t>(p(x, y</a:t>
            </a:r>
            <a:r>
              <a:rPr lang="en-US" altLang="el-GR" dirty="0" smtClean="0"/>
              <a:t>)</a:t>
            </a:r>
            <a:r>
              <a:rPr lang="en-US" altLang="el-GR" dirty="0" smtClean="0">
                <a:sym typeface="Symbol" panose="05050102010706020507" pitchFamily="18" charset="2"/>
              </a:rPr>
              <a:t></a:t>
            </a:r>
            <a:r>
              <a:rPr lang="en-US" altLang="el-GR" dirty="0" smtClean="0"/>
              <a:t> </a:t>
            </a:r>
            <a:r>
              <a:rPr lang="en-US" altLang="el-GR" dirty="0"/>
              <a:t>q(x)) </a:t>
            </a:r>
            <a:r>
              <a:rPr lang="el-GR" altLang="el-GR" dirty="0"/>
              <a:t>είναι δεσμευμένη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5386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Κλειστός τύπος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closed</a:t>
            </a:r>
            <a:r>
              <a:rPr lang="el-GR" dirty="0" smtClean="0"/>
              <a:t> </a:t>
            </a:r>
            <a:r>
              <a:rPr lang="el-GR" dirty="0" err="1"/>
              <a:t>formula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Ένας τύπος λέγεται κλειστός τύπος (</a:t>
            </a:r>
            <a:r>
              <a:rPr lang="el-GR" dirty="0" err="1"/>
              <a:t>closed</a:t>
            </a:r>
            <a:r>
              <a:rPr lang="el-GR" dirty="0"/>
              <a:t> </a:t>
            </a:r>
            <a:r>
              <a:rPr lang="el-GR" dirty="0" err="1"/>
              <a:t>formula</a:t>
            </a:r>
            <a:r>
              <a:rPr lang="el-GR" dirty="0"/>
              <a:t>) όταν δεν </a:t>
            </a:r>
            <a:r>
              <a:rPr lang="el-GR" dirty="0" smtClean="0"/>
              <a:t>περιέχει ελεύθερες </a:t>
            </a:r>
            <a:r>
              <a:rPr lang="el-GR" dirty="0"/>
              <a:t>εμφανίσεις μεταβλητών.</a:t>
            </a:r>
          </a:p>
          <a:p>
            <a:r>
              <a:rPr lang="el-GR" dirty="0" smtClean="0"/>
              <a:t>Παράδειγμα: Ο </a:t>
            </a:r>
            <a:r>
              <a:rPr lang="el-GR" dirty="0"/>
              <a:t>τύπος </a:t>
            </a:r>
            <a:r>
              <a:rPr lang="el-GR" dirty="0" smtClean="0">
                <a:sym typeface="Symbol" panose="05050102010706020507" pitchFamily="18" charset="2"/>
              </a:rPr>
              <a:t></a:t>
            </a:r>
            <a:r>
              <a:rPr lang="el-GR" dirty="0" smtClean="0"/>
              <a:t>y </a:t>
            </a:r>
            <a:r>
              <a:rPr lang="el-GR" dirty="0" smtClean="0">
                <a:sym typeface="Symbol" panose="05050102010706020507" pitchFamily="18" charset="2"/>
              </a:rPr>
              <a:t></a:t>
            </a:r>
            <a:r>
              <a:rPr lang="el-GR" dirty="0" smtClean="0"/>
              <a:t>x </a:t>
            </a:r>
            <a:r>
              <a:rPr lang="el-GR" dirty="0"/>
              <a:t>(p(x, y</a:t>
            </a:r>
            <a:r>
              <a:rPr lang="el-GR" dirty="0" smtClean="0"/>
              <a:t>)</a:t>
            </a:r>
            <a:r>
              <a:rPr lang="el-GR" dirty="0" smtClean="0">
                <a:sym typeface="Symbol" panose="05050102010706020507" pitchFamily="18" charset="2"/>
              </a:rPr>
              <a:t></a:t>
            </a:r>
            <a:r>
              <a:rPr lang="el-GR" dirty="0" smtClean="0"/>
              <a:t>q(x</a:t>
            </a:r>
            <a:r>
              <a:rPr lang="el-GR" dirty="0"/>
              <a:t>)) είναι κλειστός, </a:t>
            </a:r>
            <a:r>
              <a:rPr lang="el-GR" dirty="0" smtClean="0"/>
              <a:t>αλλά ο </a:t>
            </a:r>
            <a:r>
              <a:rPr lang="el-GR" dirty="0"/>
              <a:t>τύπος </a:t>
            </a:r>
            <a:r>
              <a:rPr lang="el-GR" dirty="0" smtClean="0">
                <a:sym typeface="Symbol" panose="05050102010706020507" pitchFamily="18" charset="2"/>
              </a:rPr>
              <a:t></a:t>
            </a:r>
            <a:r>
              <a:rPr lang="el-GR" dirty="0" smtClean="0"/>
              <a:t>x  </a:t>
            </a:r>
            <a:r>
              <a:rPr lang="el-GR" dirty="0"/>
              <a:t>(p(x, y</a:t>
            </a:r>
            <a:r>
              <a:rPr lang="el-GR" dirty="0" smtClean="0"/>
              <a:t>)</a:t>
            </a:r>
            <a:r>
              <a:rPr lang="el-GR" dirty="0" smtClean="0">
                <a:sym typeface="Symbol" panose="05050102010706020507" pitchFamily="18" charset="2"/>
              </a:rPr>
              <a:t></a:t>
            </a:r>
            <a:r>
              <a:rPr lang="el-GR" dirty="0" smtClean="0"/>
              <a:t>q(x</a:t>
            </a:r>
            <a:r>
              <a:rPr lang="el-GR" dirty="0"/>
              <a:t>)) δεν είναι (γιατί</a:t>
            </a:r>
            <a:r>
              <a:rPr lang="el-GR" dirty="0" smtClean="0"/>
              <a:t>;).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6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900" dirty="0" smtClean="0"/>
              <a:t>Λεκτικό </a:t>
            </a:r>
            <a:r>
              <a:rPr lang="el-GR" sz="3900" dirty="0"/>
              <a:t>(</a:t>
            </a:r>
            <a:r>
              <a:rPr lang="el-GR" sz="3900" dirty="0" err="1"/>
              <a:t>literal</a:t>
            </a:r>
            <a:r>
              <a:rPr lang="el-GR" sz="3900" dirty="0" smtClean="0"/>
              <a:t>) και προτάσεις</a:t>
            </a:r>
            <a:r>
              <a:rPr lang="en-US" sz="3900" dirty="0" smtClean="0"/>
              <a:t> </a:t>
            </a:r>
            <a:r>
              <a:rPr lang="el-GR" sz="3900" dirty="0" smtClean="0"/>
              <a:t>(</a:t>
            </a:r>
            <a:r>
              <a:rPr lang="el-GR" sz="3900" dirty="0" err="1" smtClean="0"/>
              <a:t>clauses</a:t>
            </a:r>
            <a:r>
              <a:rPr lang="el-GR" sz="3900" dirty="0"/>
              <a:t>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 λεκτικό (</a:t>
            </a:r>
            <a:r>
              <a:rPr lang="el-GR" dirty="0" err="1"/>
              <a:t>literal</a:t>
            </a:r>
            <a:r>
              <a:rPr lang="el-GR" dirty="0"/>
              <a:t>) είναι ένα άτομο ή η άρνηση ενός ατόμου.</a:t>
            </a:r>
          </a:p>
          <a:p>
            <a:r>
              <a:rPr lang="el-GR" dirty="0" smtClean="0"/>
              <a:t>Μία </a:t>
            </a:r>
            <a:r>
              <a:rPr lang="el-GR" dirty="0"/>
              <a:t>πολύ σημαντική κατηγορία τύπων είναι οι προτάσεις (</a:t>
            </a:r>
            <a:r>
              <a:rPr lang="el-GR" dirty="0" err="1" smtClean="0"/>
              <a:t>clauses</a:t>
            </a:r>
            <a:r>
              <a:rPr lang="el-GR" dirty="0" smtClean="0"/>
              <a:t>) που </a:t>
            </a:r>
            <a:r>
              <a:rPr lang="el-GR" dirty="0"/>
              <a:t>είναι τύποι της μορφής: </a:t>
            </a:r>
            <a:r>
              <a:rPr lang="el-GR" dirty="0" smtClean="0">
                <a:sym typeface="Symbol" panose="05050102010706020507" pitchFamily="18" charset="2"/>
              </a:rPr>
              <a:t></a:t>
            </a:r>
            <a:r>
              <a:rPr lang="el-GR" dirty="0" smtClean="0"/>
              <a:t>x1 </a:t>
            </a:r>
            <a:r>
              <a:rPr lang="el-GR" dirty="0" smtClean="0">
                <a:sym typeface="Symbol" panose="05050102010706020507" pitchFamily="18" charset="2"/>
              </a:rPr>
              <a:t></a:t>
            </a:r>
            <a:r>
              <a:rPr lang="el-GR" dirty="0" smtClean="0"/>
              <a:t>x2  </a:t>
            </a:r>
            <a:r>
              <a:rPr lang="el-GR" dirty="0"/>
              <a:t>.… </a:t>
            </a:r>
            <a:r>
              <a:rPr lang="el-GR" dirty="0" smtClean="0">
                <a:sym typeface="Symbol" panose="05050102010706020507" pitchFamily="18" charset="2"/>
              </a:rPr>
              <a:t></a:t>
            </a:r>
            <a:r>
              <a:rPr lang="el-GR" dirty="0" err="1" smtClean="0"/>
              <a:t>xs</a:t>
            </a:r>
            <a:r>
              <a:rPr lang="el-GR" dirty="0" smtClean="0"/>
              <a:t>  </a:t>
            </a:r>
            <a:r>
              <a:rPr lang="el-GR" dirty="0"/>
              <a:t>(</a:t>
            </a:r>
            <a:r>
              <a:rPr lang="el-GR" dirty="0" smtClean="0"/>
              <a:t>L1</a:t>
            </a:r>
            <a:r>
              <a:rPr lang="el-GR" dirty="0" smtClean="0">
                <a:sym typeface="Symbol" panose="05050102010706020507" pitchFamily="18" charset="2"/>
              </a:rPr>
              <a:t></a:t>
            </a:r>
            <a:r>
              <a:rPr lang="el-GR" dirty="0" smtClean="0"/>
              <a:t>L2</a:t>
            </a:r>
            <a:r>
              <a:rPr lang="el-GR" dirty="0" smtClean="0">
                <a:sym typeface="Symbol" panose="05050102010706020507" pitchFamily="18" charset="2"/>
              </a:rPr>
              <a:t></a:t>
            </a:r>
            <a:r>
              <a:rPr lang="el-GR" dirty="0" smtClean="0"/>
              <a:t>…   </a:t>
            </a:r>
            <a:r>
              <a:rPr lang="el-GR" dirty="0" smtClean="0">
                <a:sym typeface="Symbol" panose="05050102010706020507" pitchFamily="18" charset="2"/>
              </a:rPr>
              <a:t></a:t>
            </a:r>
            <a:r>
              <a:rPr lang="el-GR" dirty="0" err="1" smtClean="0"/>
              <a:t>Lm</a:t>
            </a:r>
            <a:r>
              <a:rPr lang="el-GR" dirty="0" smtClean="0"/>
              <a:t>)όπου </a:t>
            </a:r>
            <a:r>
              <a:rPr lang="el-GR" dirty="0"/>
              <a:t>τα </a:t>
            </a:r>
            <a:r>
              <a:rPr lang="el-GR" dirty="0" err="1"/>
              <a:t>Li</a:t>
            </a:r>
            <a:r>
              <a:rPr lang="el-GR" dirty="0"/>
              <a:t> είναι λεκτικά και τα </a:t>
            </a:r>
            <a:r>
              <a:rPr lang="el-GR" dirty="0" err="1"/>
              <a:t>xj</a:t>
            </a:r>
            <a:r>
              <a:rPr lang="el-GR" dirty="0"/>
              <a:t> είναι όλες οι  </a:t>
            </a:r>
            <a:r>
              <a:rPr lang="el-GR" dirty="0" smtClean="0"/>
              <a:t>μεταβλητές </a:t>
            </a:r>
            <a:r>
              <a:rPr lang="el-GR" dirty="0"/>
              <a:t>που εμφανίζονται στο L1   </a:t>
            </a:r>
            <a:r>
              <a:rPr lang="el-GR" dirty="0" smtClean="0">
                <a:sym typeface="Symbol" panose="05050102010706020507" pitchFamily="18" charset="2"/>
              </a:rPr>
              <a:t></a:t>
            </a:r>
            <a:r>
              <a:rPr lang="el-GR" dirty="0" smtClean="0"/>
              <a:t>L2</a:t>
            </a:r>
            <a:r>
              <a:rPr lang="el-GR" dirty="0" smtClean="0">
                <a:sym typeface="Symbol" panose="05050102010706020507" pitchFamily="18" charset="2"/>
              </a:rPr>
              <a:t></a:t>
            </a:r>
            <a:r>
              <a:rPr lang="el-GR" dirty="0" smtClean="0"/>
              <a:t>… </a:t>
            </a:r>
            <a:r>
              <a:rPr lang="el-GR" dirty="0" smtClean="0">
                <a:sym typeface="Symbol" panose="05050102010706020507" pitchFamily="18" charset="2"/>
              </a:rPr>
              <a:t></a:t>
            </a:r>
            <a:r>
              <a:rPr lang="el-GR" dirty="0" err="1" smtClean="0"/>
              <a:t>Lm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33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Περί </a:t>
            </a:r>
            <a:r>
              <a:rPr lang="el-GR" dirty="0" smtClean="0"/>
              <a:t>προτάσεων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Παραδείγματα</a:t>
            </a:r>
            <a:r>
              <a:rPr lang="el-GR" dirty="0"/>
              <a:t>:</a:t>
            </a:r>
          </a:p>
          <a:p>
            <a:r>
              <a:rPr lang="en-US" dirty="0" smtClean="0">
                <a:sym typeface="Symbol" panose="05050102010706020507" pitchFamily="18" charset="2"/>
              </a:rPr>
              <a:t></a:t>
            </a:r>
            <a:r>
              <a:rPr lang="en-US" dirty="0" smtClean="0"/>
              <a:t>x </a:t>
            </a:r>
            <a:r>
              <a:rPr lang="en-US" dirty="0" smtClean="0">
                <a:sym typeface="Symbol" panose="05050102010706020507" pitchFamily="18" charset="2"/>
              </a:rPr>
              <a:t></a:t>
            </a:r>
            <a:r>
              <a:rPr lang="en-US" dirty="0" smtClean="0"/>
              <a:t> y </a:t>
            </a:r>
            <a:r>
              <a:rPr lang="en-US" dirty="0" smtClean="0">
                <a:sym typeface="Symbol" panose="05050102010706020507" pitchFamily="18" charset="2"/>
              </a:rPr>
              <a:t></a:t>
            </a:r>
            <a:r>
              <a:rPr lang="en-US" dirty="0" smtClean="0"/>
              <a:t> z  </a:t>
            </a:r>
            <a:r>
              <a:rPr lang="en-US" dirty="0"/>
              <a:t>(p(x, z</a:t>
            </a:r>
            <a:r>
              <a:rPr lang="en-US" dirty="0" smtClean="0"/>
              <a:t>)</a:t>
            </a:r>
            <a:r>
              <a:rPr lang="en-US" dirty="0" smtClean="0">
                <a:sym typeface="Symbol" panose="05050102010706020507" pitchFamily="18" charset="2"/>
              </a:rPr>
              <a:t></a:t>
            </a:r>
            <a:r>
              <a:rPr lang="en-US" dirty="0" smtClean="0"/>
              <a:t>q(x</a:t>
            </a:r>
            <a:r>
              <a:rPr lang="en-US" dirty="0"/>
              <a:t>, y</a:t>
            </a:r>
            <a:r>
              <a:rPr lang="en-US" dirty="0" smtClean="0"/>
              <a:t>)</a:t>
            </a:r>
            <a:r>
              <a:rPr lang="en-US" dirty="0">
                <a:sym typeface="Symbol" panose="05050102010706020507" pitchFamily="18" charset="2"/>
              </a:rPr>
              <a:t>  </a:t>
            </a:r>
            <a:r>
              <a:rPr lang="en-US" dirty="0" smtClean="0"/>
              <a:t>r(y</a:t>
            </a:r>
            <a:r>
              <a:rPr lang="en-US" dirty="0"/>
              <a:t>, z))</a:t>
            </a:r>
          </a:p>
          <a:p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/>
              <a:t>x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</a:t>
            </a:r>
            <a:r>
              <a:rPr lang="en-US" dirty="0" smtClean="0"/>
              <a:t>p(x</a:t>
            </a:r>
            <a:r>
              <a:rPr lang="en-US" dirty="0"/>
              <a:t>, </a:t>
            </a:r>
            <a:r>
              <a:rPr lang="en-US" dirty="0" smtClean="0"/>
              <a:t>y)</a:t>
            </a:r>
            <a:r>
              <a:rPr lang="en-US" dirty="0" smtClean="0">
                <a:sym typeface="Symbol" panose="05050102010706020507" pitchFamily="18" charset="2"/>
              </a:rPr>
              <a:t></a:t>
            </a:r>
            <a:r>
              <a:rPr lang="en-US" dirty="0" smtClean="0"/>
              <a:t>r(f(x</a:t>
            </a:r>
            <a:r>
              <a:rPr lang="en-US" dirty="0"/>
              <a:t>, y), a))   </a:t>
            </a:r>
          </a:p>
          <a:p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/>
              <a:t>x </a:t>
            </a:r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/>
              <a:t> </a:t>
            </a:r>
            <a:r>
              <a:rPr lang="en-US" dirty="0" smtClean="0"/>
              <a:t>y</a:t>
            </a:r>
            <a:r>
              <a:rPr lang="el-GR" dirty="0" smtClean="0"/>
              <a:t> </a:t>
            </a:r>
            <a:r>
              <a:rPr lang="en-US" dirty="0" smtClean="0"/>
              <a:t>(p(x</a:t>
            </a:r>
            <a:r>
              <a:rPr lang="en-US" dirty="0"/>
              <a:t>, </a:t>
            </a:r>
            <a:r>
              <a:rPr lang="en-US" dirty="0" smtClean="0"/>
              <a:t>y)</a:t>
            </a:r>
            <a:r>
              <a:rPr lang="en-US" dirty="0" smtClean="0">
                <a:sym typeface="Symbol" panose="05050102010706020507" pitchFamily="18" charset="2"/>
              </a:rPr>
              <a:t></a:t>
            </a:r>
            <a:r>
              <a:rPr lang="en-US" dirty="0" smtClean="0"/>
              <a:t>q(x</a:t>
            </a:r>
            <a:r>
              <a:rPr lang="en-US" dirty="0"/>
              <a:t>, y) </a:t>
            </a:r>
            <a:r>
              <a:rPr lang="en-US" dirty="0" smtClean="0">
                <a:sym typeface="Symbol" panose="05050102010706020507" pitchFamily="18" charset="2"/>
              </a:rPr>
              <a:t></a:t>
            </a:r>
            <a:r>
              <a:rPr lang="en-US" dirty="0" smtClean="0"/>
              <a:t> </a:t>
            </a:r>
            <a:r>
              <a:rPr lang="en-US" dirty="0"/>
              <a:t>r(a, x))</a:t>
            </a:r>
          </a:p>
          <a:p>
            <a:r>
              <a:rPr lang="en-US" dirty="0">
                <a:sym typeface="Symbol" panose="05050102010706020507" pitchFamily="18" charset="2"/>
              </a:rPr>
              <a:t></a:t>
            </a:r>
            <a:r>
              <a:rPr lang="en-US" dirty="0"/>
              <a:t>x </a:t>
            </a:r>
            <a:r>
              <a:rPr lang="en-US" dirty="0" smtClean="0">
                <a:sym typeface="Symbol" panose="05050102010706020507" pitchFamily="18" charset="2"/>
              </a:rPr>
              <a:t> </a:t>
            </a:r>
            <a:r>
              <a:rPr lang="en-US" dirty="0" smtClean="0"/>
              <a:t>p(x</a:t>
            </a:r>
            <a:r>
              <a:rPr lang="en-US" dirty="0"/>
              <a:t>, x</a:t>
            </a:r>
            <a:r>
              <a:rPr lang="en-US" dirty="0" smtClean="0"/>
              <a:t>)</a:t>
            </a:r>
            <a:r>
              <a:rPr lang="en-US" dirty="0" smtClean="0">
                <a:sym typeface="Symbol" panose="05050102010706020507" pitchFamily="18" charset="2"/>
              </a:rPr>
              <a:t></a:t>
            </a:r>
            <a:r>
              <a:rPr lang="en-US" dirty="0" smtClean="0"/>
              <a:t>q(x</a:t>
            </a:r>
            <a:r>
              <a:rPr lang="en-US" dirty="0"/>
              <a:t>, x))</a:t>
            </a:r>
          </a:p>
          <a:p>
            <a:r>
              <a:rPr lang="el-GR" dirty="0" smtClean="0"/>
              <a:t>Εναλλακτική </a:t>
            </a:r>
            <a:r>
              <a:rPr lang="el-GR" dirty="0"/>
              <a:t>γραφή:</a:t>
            </a:r>
          </a:p>
          <a:p>
            <a:r>
              <a:rPr lang="el-GR" dirty="0" smtClean="0"/>
              <a:t>Η </a:t>
            </a:r>
            <a:r>
              <a:rPr lang="el-GR" dirty="0"/>
              <a:t>πρόταση     </a:t>
            </a:r>
            <a:r>
              <a:rPr lang="el-GR" dirty="0" smtClean="0">
                <a:sym typeface="Symbol" panose="05050102010706020507" pitchFamily="18" charset="2"/>
              </a:rPr>
              <a:t></a:t>
            </a:r>
            <a:r>
              <a:rPr lang="en-US" dirty="0" smtClean="0"/>
              <a:t>x1 </a:t>
            </a:r>
            <a:r>
              <a:rPr lang="en-US" dirty="0"/>
              <a:t>… </a:t>
            </a:r>
            <a:r>
              <a:rPr lang="en-US" dirty="0" smtClean="0">
                <a:sym typeface="Symbol" panose="05050102010706020507" pitchFamily="18" charset="2"/>
              </a:rPr>
              <a:t></a:t>
            </a:r>
            <a:r>
              <a:rPr lang="en-US" dirty="0" err="1" smtClean="0"/>
              <a:t>xs</a:t>
            </a:r>
            <a:r>
              <a:rPr lang="en-US" dirty="0" smtClean="0"/>
              <a:t>  </a:t>
            </a:r>
            <a:r>
              <a:rPr lang="en-US" dirty="0"/>
              <a:t>(</a:t>
            </a:r>
            <a:r>
              <a:rPr lang="en-US" dirty="0" smtClean="0"/>
              <a:t>A1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</a:t>
            </a:r>
            <a:r>
              <a:rPr lang="en-US" dirty="0" smtClean="0"/>
              <a:t> …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</a:t>
            </a:r>
            <a:r>
              <a:rPr lang="en-US" dirty="0" err="1" smtClean="0"/>
              <a:t>Ak</a:t>
            </a:r>
            <a:r>
              <a:rPr lang="en-US" dirty="0" smtClean="0">
                <a:sym typeface="Symbol" panose="05050102010706020507" pitchFamily="18" charset="2"/>
              </a:rPr>
              <a:t> </a:t>
            </a:r>
            <a:r>
              <a:rPr lang="en-US" dirty="0" smtClean="0"/>
              <a:t>B1</a:t>
            </a:r>
            <a:r>
              <a:rPr lang="en-US" dirty="0" smtClean="0">
                <a:sym typeface="Symbol" panose="05050102010706020507" pitchFamily="18" charset="2"/>
              </a:rPr>
              <a:t></a:t>
            </a:r>
            <a:r>
              <a:rPr lang="en-US" dirty="0" smtClean="0"/>
              <a:t>…. </a:t>
            </a:r>
            <a:r>
              <a:rPr lang="en-US" dirty="0" smtClean="0">
                <a:sym typeface="Symbol" panose="05050102010706020507" pitchFamily="18" charset="2"/>
              </a:rPr>
              <a:t></a:t>
            </a:r>
            <a:r>
              <a:rPr lang="en-US" dirty="0" err="1" smtClean="0"/>
              <a:t>Bn</a:t>
            </a:r>
            <a:r>
              <a:rPr lang="en-US" dirty="0"/>
              <a:t>). </a:t>
            </a:r>
            <a:r>
              <a:rPr lang="el-GR" dirty="0" smtClean="0"/>
              <a:t>όπου </a:t>
            </a:r>
            <a:r>
              <a:rPr lang="el-GR" dirty="0"/>
              <a:t>τα </a:t>
            </a:r>
            <a:r>
              <a:rPr lang="en-US" dirty="0"/>
              <a:t>Ai </a:t>
            </a:r>
            <a:r>
              <a:rPr lang="el-GR" dirty="0"/>
              <a:t>και </a:t>
            </a:r>
            <a:r>
              <a:rPr lang="en-US" dirty="0" err="1"/>
              <a:t>Bj</a:t>
            </a:r>
            <a:r>
              <a:rPr lang="en-US" dirty="0"/>
              <a:t> </a:t>
            </a:r>
            <a:r>
              <a:rPr lang="el-GR" dirty="0"/>
              <a:t>είναι άτομα, γράφεται και </a:t>
            </a:r>
            <a:r>
              <a:rPr lang="el-GR" dirty="0" smtClean="0"/>
              <a:t>σαν:</a:t>
            </a:r>
          </a:p>
          <a:p>
            <a:pPr marL="457200" lvl="1" indent="0">
              <a:buNone/>
            </a:pPr>
            <a:r>
              <a:rPr lang="el-GR" dirty="0" smtClean="0"/>
              <a:t>		</a:t>
            </a:r>
            <a:r>
              <a:rPr lang="en-US" dirty="0" smtClean="0"/>
              <a:t>A1 </a:t>
            </a:r>
            <a:r>
              <a:rPr lang="en-US" dirty="0"/>
              <a:t>, ….. , </a:t>
            </a:r>
            <a:r>
              <a:rPr lang="en-US" dirty="0" err="1" smtClean="0"/>
              <a:t>Ak</a:t>
            </a:r>
            <a:r>
              <a:rPr lang="el-GR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</a:t>
            </a:r>
            <a:r>
              <a:rPr lang="el-GR" dirty="0" smtClean="0">
                <a:sym typeface="Symbol" panose="05050102010706020507" pitchFamily="18" charset="2"/>
              </a:rPr>
              <a:t> </a:t>
            </a:r>
            <a:r>
              <a:rPr lang="en-US" dirty="0" smtClean="0"/>
              <a:t>B1 </a:t>
            </a:r>
            <a:r>
              <a:rPr lang="en-US" dirty="0"/>
              <a:t>, …… , </a:t>
            </a:r>
            <a:r>
              <a:rPr lang="en-US" dirty="0" err="1"/>
              <a:t>Bn</a:t>
            </a:r>
            <a:endParaRPr lang="en-US" dirty="0"/>
          </a:p>
          <a:p>
            <a:r>
              <a:rPr lang="el-GR" dirty="0" smtClean="0"/>
              <a:t>Το </a:t>
            </a:r>
            <a:r>
              <a:rPr lang="el-GR" dirty="0"/>
              <a:t>αριστερό μέλος του </a:t>
            </a:r>
            <a:r>
              <a:rPr lang="el-GR" dirty="0" smtClean="0">
                <a:sym typeface="Symbol" panose="05050102010706020507" pitchFamily="18" charset="2"/>
              </a:rPr>
              <a:t></a:t>
            </a:r>
            <a:r>
              <a:rPr lang="el-GR" dirty="0" smtClean="0"/>
              <a:t> </a:t>
            </a:r>
            <a:r>
              <a:rPr lang="el-GR" dirty="0"/>
              <a:t>ονομάζεται κεφαλή (</a:t>
            </a:r>
            <a:r>
              <a:rPr lang="en-US" dirty="0" smtClean="0"/>
              <a:t>head)</a:t>
            </a:r>
            <a:r>
              <a:rPr lang="el-GR" dirty="0" smtClean="0"/>
              <a:t> της </a:t>
            </a:r>
            <a:r>
              <a:rPr lang="el-GR" dirty="0"/>
              <a:t>πρότασης, ενώ το δεξιό μέλος ονομάζεται σώμα (</a:t>
            </a:r>
            <a:r>
              <a:rPr lang="en-US" dirty="0"/>
              <a:t>body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 προτάσεων </a:t>
            </a:r>
            <a:r>
              <a:rPr lang="el-GR" dirty="0" smtClean="0"/>
              <a:t>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Οι προτάσεις με  k = 1 </a:t>
            </a:r>
            <a:r>
              <a:rPr lang="el-GR" dirty="0" smtClean="0"/>
              <a:t>(A </a:t>
            </a:r>
            <a:r>
              <a:rPr lang="el-GR" dirty="0" smtClean="0">
                <a:sym typeface="Symbol" panose="05050102010706020507" pitchFamily="18" charset="2"/>
              </a:rPr>
              <a:t> </a:t>
            </a:r>
            <a:r>
              <a:rPr lang="el-GR" dirty="0" smtClean="0"/>
              <a:t>B1</a:t>
            </a:r>
            <a:r>
              <a:rPr lang="el-GR" dirty="0"/>
              <a:t>, …, </a:t>
            </a:r>
            <a:r>
              <a:rPr lang="el-GR" dirty="0" err="1"/>
              <a:t>Bn</a:t>
            </a:r>
            <a:r>
              <a:rPr lang="el-GR" dirty="0"/>
              <a:t>) </a:t>
            </a:r>
            <a:r>
              <a:rPr lang="el-GR" dirty="0" smtClean="0"/>
              <a:t>λέγονται οριστικές </a:t>
            </a:r>
            <a:r>
              <a:rPr lang="el-GR" dirty="0"/>
              <a:t>(</a:t>
            </a:r>
            <a:r>
              <a:rPr lang="el-GR" dirty="0" err="1"/>
              <a:t>definite</a:t>
            </a:r>
            <a:r>
              <a:rPr lang="el-GR" dirty="0"/>
              <a:t>) προτάσεις. </a:t>
            </a:r>
          </a:p>
          <a:p>
            <a:r>
              <a:rPr lang="el-GR" dirty="0" smtClean="0"/>
              <a:t>Οι </a:t>
            </a:r>
            <a:r>
              <a:rPr lang="el-GR" dirty="0"/>
              <a:t>οριστικές προτάσεις με n = 0 </a:t>
            </a:r>
            <a:r>
              <a:rPr lang="el-GR" dirty="0" smtClean="0"/>
              <a:t>(A</a:t>
            </a:r>
            <a:r>
              <a:rPr lang="el-GR" dirty="0" smtClean="0">
                <a:sym typeface="Symbol" panose="05050102010706020507" pitchFamily="18" charset="2"/>
              </a:rPr>
              <a:t></a:t>
            </a:r>
            <a:r>
              <a:rPr lang="el-GR" dirty="0" smtClean="0"/>
              <a:t>) λέγονται </a:t>
            </a:r>
            <a:r>
              <a:rPr lang="el-GR" dirty="0" err="1" smtClean="0"/>
              <a:t>μοναδιαίες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err="1"/>
              <a:t>unit</a:t>
            </a:r>
            <a:r>
              <a:rPr lang="el-GR" dirty="0"/>
              <a:t>) προτάσεις.</a:t>
            </a:r>
          </a:p>
          <a:p>
            <a:r>
              <a:rPr lang="el-GR" dirty="0" smtClean="0"/>
              <a:t>Ένα </a:t>
            </a:r>
            <a:r>
              <a:rPr lang="el-GR" dirty="0"/>
              <a:t>σύνολο οριστικών προτάσεων είναι ένα οριστικό πρόγραμμα.</a:t>
            </a:r>
          </a:p>
          <a:p>
            <a:r>
              <a:rPr lang="el-GR" dirty="0" smtClean="0"/>
              <a:t>Οι </a:t>
            </a:r>
            <a:r>
              <a:rPr lang="el-GR" dirty="0"/>
              <a:t>προτάσεις με k = 0 </a:t>
            </a:r>
            <a:r>
              <a:rPr lang="el-GR" dirty="0" smtClean="0"/>
              <a:t>(</a:t>
            </a:r>
            <a:r>
              <a:rPr lang="el-GR" dirty="0">
                <a:sym typeface="Symbol" panose="05050102010706020507" pitchFamily="18" charset="2"/>
              </a:rPr>
              <a:t> </a:t>
            </a:r>
            <a:r>
              <a:rPr lang="el-GR" dirty="0" smtClean="0"/>
              <a:t>B1</a:t>
            </a:r>
            <a:r>
              <a:rPr lang="el-GR" dirty="0"/>
              <a:t>, … , </a:t>
            </a:r>
            <a:r>
              <a:rPr lang="el-GR" dirty="0" err="1"/>
              <a:t>Bn</a:t>
            </a:r>
            <a:r>
              <a:rPr lang="el-GR" dirty="0"/>
              <a:t>) λέγονται </a:t>
            </a:r>
            <a:r>
              <a:rPr lang="el-GR" dirty="0" smtClean="0"/>
              <a:t>οριστικοί στόχοι </a:t>
            </a:r>
            <a:r>
              <a:rPr lang="el-GR" dirty="0"/>
              <a:t>(</a:t>
            </a:r>
            <a:r>
              <a:rPr lang="el-GR" dirty="0" err="1"/>
              <a:t>definite</a:t>
            </a:r>
            <a:r>
              <a:rPr lang="el-GR" dirty="0"/>
              <a:t> </a:t>
            </a:r>
            <a:r>
              <a:rPr lang="el-GR" dirty="0" err="1"/>
              <a:t>goals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Για </a:t>
            </a:r>
            <a:r>
              <a:rPr lang="el-GR" dirty="0"/>
              <a:t>k = 0  και  n = 0, έχουμε την κενή (</a:t>
            </a:r>
            <a:r>
              <a:rPr lang="el-GR" dirty="0" err="1"/>
              <a:t>empty</a:t>
            </a:r>
            <a:r>
              <a:rPr lang="el-GR" dirty="0"/>
              <a:t>) </a:t>
            </a:r>
            <a:r>
              <a:rPr lang="el-GR" dirty="0" smtClean="0"/>
              <a:t>πρόταση (</a:t>
            </a:r>
            <a:r>
              <a:rPr lang="el-GR" dirty="0">
                <a:sym typeface="Symbol" panose="05050102010706020507" pitchFamily="18" charset="2"/>
              </a:rPr>
              <a:t></a:t>
            </a:r>
            <a:r>
              <a:rPr lang="el-GR" dirty="0" smtClean="0"/>
              <a:t> </a:t>
            </a:r>
            <a:r>
              <a:rPr lang="el-GR" dirty="0"/>
              <a:t>ή </a:t>
            </a:r>
            <a:r>
              <a:rPr lang="el-GR" dirty="0" smtClean="0">
                <a:sym typeface="Symbol" panose="05050102010706020507" pitchFamily="18" charset="2"/>
              </a:rPr>
              <a:t></a:t>
            </a:r>
            <a:r>
              <a:rPr lang="el-GR" dirty="0" smtClean="0"/>
              <a:t>), </a:t>
            </a:r>
            <a:r>
              <a:rPr lang="el-GR" dirty="0"/>
              <a:t>που αναφέρεται και σαν αντίφαση (</a:t>
            </a:r>
            <a:r>
              <a:rPr lang="el-GR" dirty="0" err="1"/>
              <a:t>contradiction</a:t>
            </a:r>
            <a:r>
              <a:rPr lang="el-GR" dirty="0"/>
              <a:t>).</a:t>
            </a:r>
          </a:p>
          <a:p>
            <a:r>
              <a:rPr lang="el-GR" dirty="0" smtClean="0"/>
              <a:t>Μια </a:t>
            </a:r>
            <a:r>
              <a:rPr lang="el-GR" dirty="0"/>
              <a:t>πρόταση </a:t>
            </a:r>
            <a:r>
              <a:rPr lang="el-GR" dirty="0" err="1"/>
              <a:t>Horn</a:t>
            </a:r>
            <a:r>
              <a:rPr lang="el-GR" dirty="0"/>
              <a:t> είναι είτε μία οριστική πρόταση, </a:t>
            </a:r>
            <a:r>
              <a:rPr lang="el-GR" dirty="0" smtClean="0"/>
              <a:t>είτε ένας </a:t>
            </a:r>
            <a:r>
              <a:rPr lang="el-GR" dirty="0"/>
              <a:t>οριστικός στόχος (μας θυμίζει την </a:t>
            </a:r>
            <a:r>
              <a:rPr lang="el-GR" dirty="0" err="1"/>
              <a:t>Prolog</a:t>
            </a:r>
            <a:r>
              <a:rPr lang="el-GR" dirty="0" smtClean="0"/>
              <a:t>;).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61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Σύνταξη και σημασιολογία (</a:t>
            </a:r>
            <a:r>
              <a:rPr lang="en-US" altLang="el-GR" dirty="0"/>
              <a:t>syntax and </a:t>
            </a:r>
            <a:r>
              <a:rPr lang="en-US" altLang="el-GR" dirty="0" smtClean="0"/>
              <a:t>semantics)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Ό,τι έχει αναφερθεί μέχρι στιγμής στα θεωρητικά </a:t>
            </a:r>
            <a:r>
              <a:rPr lang="el-GR" dirty="0" smtClean="0"/>
              <a:t>θέματα σχετίζεται </a:t>
            </a:r>
            <a:r>
              <a:rPr lang="el-GR" dirty="0"/>
              <a:t>μόνο με τη σύνταξη στη λογική πρώτης </a:t>
            </a:r>
            <a:r>
              <a:rPr lang="el-GR" dirty="0" smtClean="0"/>
              <a:t>τάξης. Αυτό </a:t>
            </a:r>
            <a:r>
              <a:rPr lang="el-GR" dirty="0"/>
              <a:t>που ενδιαφέρει όμως στο λογικό προγραμματισμό </a:t>
            </a:r>
            <a:r>
              <a:rPr lang="el-GR" dirty="0" smtClean="0"/>
              <a:t>είναι και </a:t>
            </a:r>
            <a:r>
              <a:rPr lang="el-GR" dirty="0"/>
              <a:t>η σημασιολογία, δηλαδή η μελέτη της σημασίας </a:t>
            </a:r>
            <a:r>
              <a:rPr lang="el-GR" dirty="0" smtClean="0"/>
              <a:t>των λογικών </a:t>
            </a:r>
            <a:r>
              <a:rPr lang="el-GR" dirty="0"/>
              <a:t>προγραμμάτων. Συνήθως, τρεις μέθοδοι </a:t>
            </a:r>
            <a:r>
              <a:rPr lang="el-GR" dirty="0" smtClean="0"/>
              <a:t>εφαρμόζονται:</a:t>
            </a:r>
          </a:p>
          <a:p>
            <a:pPr lvl="1"/>
            <a:r>
              <a:rPr lang="el-GR" dirty="0" err="1" smtClean="0"/>
              <a:t>Μοντελοθεωρητική</a:t>
            </a:r>
            <a:r>
              <a:rPr lang="el-GR" dirty="0" smtClean="0"/>
              <a:t> </a:t>
            </a:r>
            <a:r>
              <a:rPr lang="el-GR" dirty="0"/>
              <a:t>σημασιολογία (</a:t>
            </a:r>
            <a:r>
              <a:rPr lang="el-GR" dirty="0" err="1"/>
              <a:t>Model-theoretic</a:t>
            </a:r>
            <a:r>
              <a:rPr lang="el-GR" dirty="0"/>
              <a:t> </a:t>
            </a:r>
            <a:r>
              <a:rPr lang="el-GR" dirty="0" err="1" smtClean="0"/>
              <a:t>semantics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Σημασιολογία </a:t>
            </a:r>
            <a:r>
              <a:rPr lang="el-GR" dirty="0"/>
              <a:t>σταθερού σημείου (</a:t>
            </a:r>
            <a:r>
              <a:rPr lang="el-GR" dirty="0" err="1"/>
              <a:t>Fixpoint</a:t>
            </a:r>
            <a:r>
              <a:rPr lang="el-GR" dirty="0"/>
              <a:t> </a:t>
            </a:r>
            <a:r>
              <a:rPr lang="el-GR" dirty="0" err="1" smtClean="0"/>
              <a:t>semantics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Λειτουργική </a:t>
            </a:r>
            <a:r>
              <a:rPr lang="el-GR" dirty="0"/>
              <a:t>σημασιολογία (</a:t>
            </a:r>
            <a:r>
              <a:rPr lang="el-GR" dirty="0" err="1"/>
              <a:t>Operational</a:t>
            </a:r>
            <a:r>
              <a:rPr lang="el-GR" dirty="0"/>
              <a:t> </a:t>
            </a:r>
            <a:r>
              <a:rPr lang="el-GR" dirty="0" err="1" smtClean="0"/>
              <a:t>semantics</a:t>
            </a:r>
            <a:r>
              <a:rPr lang="el-GR" dirty="0" smtClean="0"/>
              <a:t>)</a:t>
            </a:r>
          </a:p>
          <a:p>
            <a:r>
              <a:rPr lang="el-GR" dirty="0" smtClean="0"/>
              <a:t>Με </a:t>
            </a:r>
            <a:r>
              <a:rPr lang="el-GR" dirty="0"/>
              <a:t>βάση αυτές τις μεθόδους, θα μελετηθεί η </a:t>
            </a:r>
            <a:r>
              <a:rPr lang="el-GR" dirty="0" smtClean="0"/>
              <a:t>σημασία των </a:t>
            </a:r>
            <a:r>
              <a:rPr lang="el-GR" dirty="0"/>
              <a:t>οριστικών προγραμμάτων. Οι τρεις μέθοδοι </a:t>
            </a:r>
            <a:r>
              <a:rPr lang="el-GR" dirty="0" smtClean="0"/>
              <a:t>καταλήγουν σε </a:t>
            </a:r>
            <a:r>
              <a:rPr lang="el-GR" dirty="0"/>
              <a:t>ισοδύναμα συμπεράσματα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34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Μερικοί </a:t>
            </a:r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75252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Ένας </a:t>
            </a:r>
            <a:r>
              <a:rPr lang="el-GR" dirty="0"/>
              <a:t>όρος ή τύπος που δεν περιέχει μεταβλητές </a:t>
            </a:r>
            <a:r>
              <a:rPr lang="el-GR" dirty="0" err="1" smtClean="0"/>
              <a:t>λέγεταιπλήρως</a:t>
            </a:r>
            <a:r>
              <a:rPr lang="el-GR" dirty="0" smtClean="0"/>
              <a:t> </a:t>
            </a:r>
            <a:r>
              <a:rPr lang="el-GR" dirty="0"/>
              <a:t>αποτιμημένος (</a:t>
            </a:r>
            <a:r>
              <a:rPr lang="el-GR" dirty="0" err="1"/>
              <a:t>ground</a:t>
            </a:r>
            <a:r>
              <a:rPr lang="el-GR" dirty="0"/>
              <a:t>).</a:t>
            </a:r>
          </a:p>
          <a:p>
            <a:r>
              <a:rPr lang="el-GR" dirty="0" smtClean="0"/>
              <a:t>Αν </a:t>
            </a:r>
            <a:r>
              <a:rPr lang="el-GR" dirty="0"/>
              <a:t>L είναι μία γλώσσα πρώτης τάξης, το σύνολο των </a:t>
            </a:r>
            <a:r>
              <a:rPr lang="el-GR" dirty="0" smtClean="0"/>
              <a:t>πλήρως αποτιμημένων </a:t>
            </a:r>
            <a:r>
              <a:rPr lang="el-GR" dirty="0"/>
              <a:t>όρων που κατασκευάζονται </a:t>
            </a:r>
            <a:r>
              <a:rPr lang="el-GR" dirty="0" smtClean="0"/>
              <a:t>χρησιμοποιώντας τα </a:t>
            </a:r>
            <a:r>
              <a:rPr lang="el-GR" dirty="0"/>
              <a:t>συναρτησιακά σύμβολα της L (συμπεριλαμβανομένων </a:t>
            </a:r>
            <a:r>
              <a:rPr lang="el-GR" dirty="0" smtClean="0"/>
              <a:t>και των </a:t>
            </a:r>
            <a:r>
              <a:rPr lang="el-GR" dirty="0"/>
              <a:t>σταθερών) ονομάζεται σύμπαν </a:t>
            </a:r>
            <a:r>
              <a:rPr lang="el-GR" dirty="0" err="1"/>
              <a:t>Herbrand</a:t>
            </a:r>
            <a:r>
              <a:rPr lang="el-GR" dirty="0"/>
              <a:t> (</a:t>
            </a:r>
            <a:r>
              <a:rPr lang="el-GR" dirty="0" err="1" smtClean="0"/>
              <a:t>Herbranduniverse</a:t>
            </a:r>
            <a:r>
              <a:rPr lang="el-GR" dirty="0"/>
              <a:t>) UL. Αν δεν υπάρχει σταθερά στη γλώσσα, </a:t>
            </a:r>
            <a:r>
              <a:rPr lang="el-GR" dirty="0" smtClean="0"/>
              <a:t>εισάγεται μία </a:t>
            </a:r>
            <a:r>
              <a:rPr lang="el-GR" dirty="0"/>
              <a:t>αυθαίρετη, για να υπάρχει μη κενό UL.</a:t>
            </a:r>
          </a:p>
          <a:p>
            <a:r>
              <a:rPr lang="el-GR" dirty="0" smtClean="0"/>
              <a:t>Για </a:t>
            </a:r>
            <a:r>
              <a:rPr lang="el-GR" dirty="0"/>
              <a:t>δεδομένη γλώσσα L, το σύνολο των πλήρως </a:t>
            </a:r>
            <a:r>
              <a:rPr lang="el-GR" dirty="0" smtClean="0"/>
              <a:t>αποτιμημένων ατομικών </a:t>
            </a:r>
            <a:r>
              <a:rPr lang="el-GR" dirty="0"/>
              <a:t>τύπων (ατόμων) αποτελεί τη βάση </a:t>
            </a:r>
            <a:r>
              <a:rPr lang="el-GR" dirty="0" err="1"/>
              <a:t>Herbrand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Herbrand</a:t>
            </a:r>
            <a:r>
              <a:rPr lang="el-GR" dirty="0" smtClean="0"/>
              <a:t> </a:t>
            </a:r>
            <a:r>
              <a:rPr lang="el-GR" dirty="0" err="1"/>
              <a:t>base</a:t>
            </a:r>
            <a:r>
              <a:rPr lang="el-GR" dirty="0"/>
              <a:t>) BL. Δηλαδή, το BL περιέχει όλα τα </a:t>
            </a:r>
            <a:r>
              <a:rPr lang="el-GR" dirty="0" smtClean="0"/>
              <a:t>δυνατά άτομα </a:t>
            </a:r>
            <a:r>
              <a:rPr lang="el-GR" dirty="0"/>
              <a:t>με κατηγορήματα της L και ορίσματα από το UL.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0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Σύνταξη και σημασιολογία </a:t>
            </a:r>
            <a:r>
              <a:rPr lang="el-GR" dirty="0" smtClean="0"/>
              <a:t>λογικών</a:t>
            </a:r>
            <a:r>
              <a:rPr lang="el-GR" dirty="0"/>
              <a:t> </a:t>
            </a:r>
            <a:r>
              <a:rPr lang="el-GR" dirty="0" smtClean="0"/>
              <a:t>προγραμμάτων</a:t>
            </a:r>
            <a:r>
              <a:rPr lang="el-GR" dirty="0"/>
              <a:t>. </a:t>
            </a:r>
            <a:r>
              <a:rPr lang="el-GR" dirty="0" err="1" smtClean="0"/>
              <a:t>Μοντελοθεωρητική</a:t>
            </a:r>
            <a:r>
              <a:rPr lang="el-GR" dirty="0"/>
              <a:t> </a:t>
            </a:r>
            <a:r>
              <a:rPr lang="el-GR" dirty="0" smtClean="0"/>
              <a:t>σημασιολογία</a:t>
            </a:r>
            <a:r>
              <a:rPr lang="el-GR" dirty="0"/>
              <a:t>, σημασιολογία </a:t>
            </a:r>
            <a:r>
              <a:rPr lang="el-GR" dirty="0" smtClean="0"/>
              <a:t>σταθερού σημείου </a:t>
            </a:r>
            <a:r>
              <a:rPr lang="el-GR" dirty="0"/>
              <a:t>και λειτουργική σημασιολογία.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/>
              <a:t>Μοντελοθεωρητική</a:t>
            </a:r>
            <a:r>
              <a:rPr lang="el-GR" altLang="el-GR" dirty="0"/>
              <a:t> </a:t>
            </a:r>
            <a:r>
              <a:rPr lang="el-GR" altLang="el-GR" dirty="0" smtClean="0"/>
              <a:t>σημασιολογία (1/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Λαμβάνοντας υπόψη τις έννοιες του σύμπαντος </a:t>
            </a:r>
            <a:r>
              <a:rPr lang="en-US" dirty="0" err="1" smtClean="0"/>
              <a:t>Herbrand</a:t>
            </a:r>
            <a:r>
              <a:rPr lang="el-GR" dirty="0" smtClean="0"/>
              <a:t> </a:t>
            </a:r>
            <a:r>
              <a:rPr lang="en-US" dirty="0" smtClean="0"/>
              <a:t>UL </a:t>
            </a:r>
            <a:r>
              <a:rPr lang="el-GR" dirty="0"/>
              <a:t>και της βάσης </a:t>
            </a:r>
            <a:r>
              <a:rPr lang="en-US" dirty="0" err="1"/>
              <a:t>Herbrand</a:t>
            </a:r>
            <a:r>
              <a:rPr lang="en-US" dirty="0"/>
              <a:t> BL </a:t>
            </a:r>
            <a:r>
              <a:rPr lang="el-GR" dirty="0"/>
              <a:t>για μία γλώσσα </a:t>
            </a:r>
            <a:r>
              <a:rPr lang="el-GR" dirty="0" smtClean="0"/>
              <a:t>πρώτης τάξης </a:t>
            </a:r>
            <a:r>
              <a:rPr lang="en-US" dirty="0"/>
              <a:t>L, </a:t>
            </a:r>
            <a:r>
              <a:rPr lang="el-GR" dirty="0"/>
              <a:t>ένα υποσύνολο </a:t>
            </a:r>
            <a:r>
              <a:rPr lang="en-US" dirty="0"/>
              <a:t>I </a:t>
            </a:r>
            <a:r>
              <a:rPr lang="el-GR" dirty="0"/>
              <a:t>του </a:t>
            </a:r>
            <a:r>
              <a:rPr lang="en-US" dirty="0"/>
              <a:t>BL </a:t>
            </a:r>
            <a:r>
              <a:rPr lang="el-GR" dirty="0"/>
              <a:t>ονομάζεται </a:t>
            </a:r>
            <a:r>
              <a:rPr lang="el-GR" dirty="0" smtClean="0"/>
              <a:t>ερμηνεία </a:t>
            </a:r>
            <a:r>
              <a:rPr lang="en-US" dirty="0" err="1" smtClean="0"/>
              <a:t>Herbrand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Herbrand</a:t>
            </a:r>
            <a:r>
              <a:rPr lang="en-US" dirty="0"/>
              <a:t> interpretation), </a:t>
            </a:r>
            <a:r>
              <a:rPr lang="el-GR" dirty="0"/>
              <a:t>ή, στο εξής, απλά ερμηνεία.</a:t>
            </a:r>
          </a:p>
          <a:p>
            <a:r>
              <a:rPr lang="el-GR" dirty="0" smtClean="0"/>
              <a:t>Ουσιαστικά</a:t>
            </a:r>
            <a:r>
              <a:rPr lang="el-GR" dirty="0"/>
              <a:t>, μία ερμηνεία αντιστοιχεί σε κάθε κατηγόρημα </a:t>
            </a:r>
            <a:r>
              <a:rPr lang="en-US" dirty="0" err="1" smtClean="0"/>
              <a:t>p/n</a:t>
            </a:r>
            <a:r>
              <a:rPr lang="el-GR" dirty="0" smtClean="0"/>
              <a:t> της </a:t>
            </a:r>
            <a:r>
              <a:rPr lang="en-US" dirty="0"/>
              <a:t>L </a:t>
            </a:r>
            <a:r>
              <a:rPr lang="el-GR" dirty="0"/>
              <a:t>μία σχέση επάνω στο </a:t>
            </a:r>
            <a:r>
              <a:rPr lang="en-US" dirty="0" smtClean="0"/>
              <a:t>ULⁿ.</a:t>
            </a:r>
            <a:endParaRPr lang="en-US" dirty="0"/>
          </a:p>
          <a:p>
            <a:r>
              <a:rPr lang="el-GR" dirty="0" smtClean="0"/>
              <a:t>Παράδειγμα: </a:t>
            </a:r>
          </a:p>
          <a:p>
            <a:pPr marL="0" indent="0">
              <a:buNone/>
            </a:pPr>
            <a:r>
              <a:rPr lang="el-GR" dirty="0" smtClean="0"/>
              <a:t>Αν </a:t>
            </a:r>
            <a:r>
              <a:rPr lang="en-US" dirty="0" smtClean="0"/>
              <a:t>UL </a:t>
            </a:r>
            <a:r>
              <a:rPr lang="en-US" dirty="0"/>
              <a:t>= {a, b, c}  </a:t>
            </a:r>
            <a:r>
              <a:rPr lang="el-GR" dirty="0"/>
              <a:t>και  </a:t>
            </a:r>
            <a:endParaRPr lang="el-GR" dirty="0" smtClean="0"/>
          </a:p>
          <a:p>
            <a:pPr marL="0" indent="0">
              <a:buNone/>
            </a:pPr>
            <a:r>
              <a:rPr lang="en-US" dirty="0" smtClean="0"/>
              <a:t>BL </a:t>
            </a:r>
            <a:r>
              <a:rPr lang="en-US" dirty="0"/>
              <a:t>= {p(a), p(b), p(c), q(a), q(b), </a:t>
            </a:r>
            <a:r>
              <a:rPr lang="en-US" dirty="0" smtClean="0"/>
              <a:t>q(c</a:t>
            </a:r>
            <a:r>
              <a:rPr lang="en-US" dirty="0"/>
              <a:t>), r(a), r(b), r(c)} </a:t>
            </a:r>
            <a:r>
              <a:rPr lang="el-GR" dirty="0" smtClean="0"/>
              <a:t>μία </a:t>
            </a:r>
            <a:r>
              <a:rPr lang="el-GR" dirty="0"/>
              <a:t>ερμηνεία </a:t>
            </a:r>
            <a:r>
              <a:rPr lang="en-US" dirty="0"/>
              <a:t>I </a:t>
            </a:r>
            <a:r>
              <a:rPr lang="el-GR" dirty="0" smtClean="0"/>
              <a:t>είναι η 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= {p(a), p(c), q(c), r(b)} </a:t>
            </a:r>
          </a:p>
        </p:txBody>
      </p:sp>
    </p:spTree>
    <p:extLst>
      <p:ext uri="{BB962C8B-B14F-4D97-AF65-F5344CB8AC3E}">
        <p14:creationId xmlns:p14="http://schemas.microsoft.com/office/powerpoint/2010/main" val="9793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/>
              <a:t>Μοντελοθεωρητική</a:t>
            </a:r>
            <a:r>
              <a:rPr lang="el-GR" altLang="el-GR" dirty="0"/>
              <a:t> </a:t>
            </a:r>
            <a:r>
              <a:rPr lang="el-GR" altLang="el-GR" dirty="0" smtClean="0"/>
              <a:t>σημασιολογία (2/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Άτυπα, μια ερμηνεία περιγράφει μία υποψήφια </a:t>
            </a:r>
            <a:r>
              <a:rPr lang="el-GR" dirty="0" smtClean="0"/>
              <a:t>κατάσταση του </a:t>
            </a:r>
            <a:r>
              <a:rPr lang="el-GR" dirty="0"/>
              <a:t>περιβάλλοντος κόσμου, με την έννοια ότι περιέχει </a:t>
            </a:r>
            <a:r>
              <a:rPr lang="el-GR" dirty="0" smtClean="0"/>
              <a:t>εκείνα τα </a:t>
            </a:r>
            <a:r>
              <a:rPr lang="el-GR" dirty="0"/>
              <a:t>πλήρως αποτιμημένα άτομα που αντιστοιχούν στο τι </a:t>
            </a:r>
            <a:r>
              <a:rPr lang="el-GR" dirty="0" smtClean="0"/>
              <a:t>ισχύει στην </a:t>
            </a:r>
            <a:r>
              <a:rPr lang="el-GR" dirty="0"/>
              <a:t>κατάσταση αυτή. </a:t>
            </a:r>
          </a:p>
          <a:p>
            <a:r>
              <a:rPr lang="el-GR" dirty="0" smtClean="0"/>
              <a:t>Δεδομένης </a:t>
            </a:r>
            <a:r>
              <a:rPr lang="el-GR" dirty="0"/>
              <a:t>μίας ερμηνείας, ένας κλειστός τύπος </a:t>
            </a:r>
            <a:r>
              <a:rPr lang="el-GR" dirty="0" smtClean="0"/>
              <a:t>μπορεί να </a:t>
            </a:r>
            <a:r>
              <a:rPr lang="el-GR" dirty="0"/>
              <a:t>είναι αληθής ή ψευδής στην ερμηνεία αυτή. </a:t>
            </a:r>
            <a:r>
              <a:rPr lang="el-GR" dirty="0" smtClean="0"/>
              <a:t>Αν</a:t>
            </a:r>
            <a:r>
              <a:rPr lang="en-US" dirty="0" smtClean="0"/>
              <a:t> </a:t>
            </a:r>
            <a:r>
              <a:rPr lang="el-GR" dirty="0" smtClean="0"/>
              <a:t>ένας </a:t>
            </a:r>
            <a:r>
              <a:rPr lang="el-GR" dirty="0"/>
              <a:t>τύπος είναι αληθής σε μία ερμηνεία </a:t>
            </a:r>
            <a:r>
              <a:rPr lang="el-GR" dirty="0" err="1" smtClean="0"/>
              <a:t>Herbrand</a:t>
            </a:r>
            <a:r>
              <a:rPr lang="el-GR" dirty="0" smtClean="0"/>
              <a:t>, ή </a:t>
            </a:r>
            <a:r>
              <a:rPr lang="el-GR" dirty="0"/>
              <a:t>ερμηνεία αυτή είναι μοντέλο </a:t>
            </a:r>
            <a:r>
              <a:rPr lang="el-GR" dirty="0" err="1"/>
              <a:t>Herbrand</a:t>
            </a:r>
            <a:r>
              <a:rPr lang="el-GR" dirty="0"/>
              <a:t> (</a:t>
            </a:r>
            <a:r>
              <a:rPr lang="el-GR" dirty="0" err="1"/>
              <a:t>Herbrand</a:t>
            </a:r>
            <a:r>
              <a:rPr lang="el-GR" dirty="0"/>
              <a:t> </a:t>
            </a:r>
            <a:r>
              <a:rPr lang="el-GR" dirty="0" err="1"/>
              <a:t>model</a:t>
            </a:r>
            <a:r>
              <a:rPr lang="el-GR" dirty="0" smtClean="0"/>
              <a:t>),ή</a:t>
            </a:r>
            <a:r>
              <a:rPr lang="el-GR" dirty="0"/>
              <a:t>, στο εξής, απλά μοντέλο του τύπου αυτού. Μία </a:t>
            </a:r>
            <a:r>
              <a:rPr lang="el-GR" dirty="0" smtClean="0"/>
              <a:t>ερμηνεία είναι </a:t>
            </a:r>
            <a:r>
              <a:rPr lang="el-GR" dirty="0"/>
              <a:t>μοντέλο ενός συνόλου από κλειστούς τύπους, </a:t>
            </a:r>
            <a:r>
              <a:rPr lang="el-GR" dirty="0" smtClean="0"/>
              <a:t>αν είναι </a:t>
            </a:r>
            <a:r>
              <a:rPr lang="el-GR" dirty="0"/>
              <a:t>μοντέλο για κάθε τύπο του συνόλου. </a:t>
            </a:r>
          </a:p>
        </p:txBody>
      </p:sp>
    </p:spTree>
    <p:extLst>
      <p:ext uri="{BB962C8B-B14F-4D97-AF65-F5344CB8AC3E}">
        <p14:creationId xmlns:p14="http://schemas.microsoft.com/office/powerpoint/2010/main" val="6960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/>
              <a:t>Μοντελοθεωρητική</a:t>
            </a:r>
            <a:r>
              <a:rPr lang="el-GR" altLang="el-GR" dirty="0"/>
              <a:t> </a:t>
            </a:r>
            <a:r>
              <a:rPr lang="el-GR" altLang="el-GR" dirty="0" smtClean="0"/>
              <a:t>σημασιολογία (3/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Ένας κλειστός τύπος είναι αληθής σε μία ερμηνεία I </a:t>
            </a:r>
            <a:r>
              <a:rPr lang="el-GR" dirty="0" smtClean="0"/>
              <a:t>αν:</a:t>
            </a:r>
          </a:p>
          <a:p>
            <a:pPr lvl="1"/>
            <a:r>
              <a:rPr lang="el-GR" dirty="0" smtClean="0"/>
              <a:t>είναι </a:t>
            </a:r>
            <a:r>
              <a:rPr lang="el-GR" dirty="0"/>
              <a:t>ένα πλήρως αποτιμημένο άτομο A και </a:t>
            </a:r>
            <a:r>
              <a:rPr lang="el-GR" dirty="0" smtClean="0"/>
              <a:t>A</a:t>
            </a:r>
            <a:r>
              <a:rPr lang="el-GR" dirty="0" smtClean="0">
                <a:sym typeface="Symbol" panose="05050102010706020507" pitchFamily="18" charset="2"/>
              </a:rPr>
              <a:t></a:t>
            </a:r>
            <a:r>
              <a:rPr lang="el-GR" dirty="0" smtClean="0"/>
              <a:t>I</a:t>
            </a:r>
          </a:p>
          <a:p>
            <a:pPr lvl="1"/>
            <a:r>
              <a:rPr lang="el-GR" dirty="0" smtClean="0"/>
              <a:t>είναι </a:t>
            </a:r>
            <a:r>
              <a:rPr lang="el-GR" dirty="0"/>
              <a:t>της μορφής </a:t>
            </a:r>
            <a:r>
              <a:rPr lang="el-GR" dirty="0" smtClean="0">
                <a:sym typeface="Symbol" panose="05050102010706020507" pitchFamily="18" charset="2"/>
              </a:rPr>
              <a:t></a:t>
            </a:r>
            <a:r>
              <a:rPr lang="el-GR" dirty="0" smtClean="0"/>
              <a:t>F </a:t>
            </a:r>
            <a:r>
              <a:rPr lang="el-GR" dirty="0"/>
              <a:t>και ο τύπος F δεν είναι αληθής στην </a:t>
            </a:r>
            <a:r>
              <a:rPr lang="el-GR" dirty="0" smtClean="0"/>
              <a:t>I</a:t>
            </a:r>
          </a:p>
          <a:p>
            <a:pPr lvl="1"/>
            <a:r>
              <a:rPr lang="el-GR" dirty="0" smtClean="0"/>
              <a:t>είναι </a:t>
            </a:r>
            <a:r>
              <a:rPr lang="el-GR" dirty="0"/>
              <a:t>της μορφής F </a:t>
            </a:r>
            <a:r>
              <a:rPr lang="el-GR" dirty="0" smtClean="0">
                <a:sym typeface="Symbol" panose="05050102010706020507" pitchFamily="18" charset="2"/>
              </a:rPr>
              <a:t>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l-GR" dirty="0" smtClean="0"/>
              <a:t>G   </a:t>
            </a:r>
            <a:r>
              <a:rPr lang="el-GR" dirty="0"/>
              <a:t>και οι τύποι </a:t>
            </a:r>
            <a:r>
              <a:rPr lang="el-GR" dirty="0" smtClean="0"/>
              <a:t>F και G είναι αληθείς </a:t>
            </a:r>
            <a:r>
              <a:rPr lang="el-GR" dirty="0"/>
              <a:t>στην I </a:t>
            </a:r>
            <a:endParaRPr lang="el-GR" dirty="0" smtClean="0"/>
          </a:p>
          <a:p>
            <a:pPr lvl="1"/>
            <a:r>
              <a:rPr lang="el-GR" dirty="0" smtClean="0"/>
              <a:t>είναι </a:t>
            </a:r>
            <a:r>
              <a:rPr lang="el-GR" dirty="0"/>
              <a:t>της μορφής F </a:t>
            </a:r>
            <a:r>
              <a:rPr lang="el-GR" dirty="0" smtClean="0">
                <a:sym typeface="Symbol" panose="05050102010706020507" pitchFamily="18" charset="2"/>
              </a:rPr>
              <a:t></a:t>
            </a:r>
            <a:r>
              <a:rPr lang="el-GR" dirty="0" smtClean="0"/>
              <a:t>G </a:t>
            </a:r>
            <a:r>
              <a:rPr lang="el-GR" dirty="0"/>
              <a:t>και κάποιος από τους </a:t>
            </a:r>
            <a:r>
              <a:rPr lang="el-GR" dirty="0" smtClean="0"/>
              <a:t>τύπους</a:t>
            </a:r>
            <a:r>
              <a:rPr lang="en-US" dirty="0" smtClean="0"/>
              <a:t> </a:t>
            </a:r>
            <a:r>
              <a:rPr lang="el-GR" dirty="0" smtClean="0"/>
              <a:t>F  </a:t>
            </a:r>
            <a:r>
              <a:rPr lang="el-GR" dirty="0"/>
              <a:t>ή  G  είναι αληθής στην  </a:t>
            </a:r>
            <a:r>
              <a:rPr lang="el-GR" dirty="0" smtClean="0"/>
              <a:t>I</a:t>
            </a:r>
          </a:p>
          <a:p>
            <a:pPr lvl="1"/>
            <a:r>
              <a:rPr lang="el-GR" dirty="0" smtClean="0"/>
              <a:t>είναι </a:t>
            </a:r>
            <a:r>
              <a:rPr lang="el-GR" dirty="0"/>
              <a:t>της μορφής F  </a:t>
            </a:r>
            <a:r>
              <a:rPr lang="el-GR" dirty="0" smtClean="0">
                <a:sym typeface="Symbol" panose="05050102010706020507" pitchFamily="18" charset="2"/>
              </a:rPr>
              <a:t>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l-GR" dirty="0" smtClean="0"/>
              <a:t>G </a:t>
            </a:r>
            <a:r>
              <a:rPr lang="el-GR" dirty="0"/>
              <a:t>(ή </a:t>
            </a:r>
            <a:r>
              <a:rPr lang="el-GR" dirty="0" smtClean="0"/>
              <a:t>G</a:t>
            </a:r>
            <a:r>
              <a:rPr lang="en-US" dirty="0" smtClean="0"/>
              <a:t> </a:t>
            </a:r>
            <a:r>
              <a:rPr lang="el-GR" dirty="0" smtClean="0">
                <a:sym typeface="Symbol" panose="05050102010706020507" pitchFamily="18" charset="2"/>
              </a:rPr>
              <a:t>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l-GR" dirty="0" smtClean="0"/>
              <a:t>F</a:t>
            </a:r>
            <a:r>
              <a:rPr lang="el-GR" dirty="0"/>
              <a:t>) και είτε ο τύπος F δεν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αληθής </a:t>
            </a:r>
            <a:r>
              <a:rPr lang="el-GR" dirty="0"/>
              <a:t>στην I, είτε και ο F και ο G είναι αληθείς στην I.</a:t>
            </a:r>
          </a:p>
        </p:txBody>
      </p:sp>
    </p:spTree>
    <p:extLst>
      <p:ext uri="{BB962C8B-B14F-4D97-AF65-F5344CB8AC3E}">
        <p14:creationId xmlns:p14="http://schemas.microsoft.com/office/powerpoint/2010/main" val="10736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/>
              <a:t>Μοντελοθεωρητική</a:t>
            </a:r>
            <a:r>
              <a:rPr lang="el-GR" altLang="el-GR" dirty="0"/>
              <a:t> </a:t>
            </a:r>
            <a:r>
              <a:rPr lang="el-GR" altLang="el-GR" dirty="0" smtClean="0"/>
              <a:t>σημασιολογία (</a:t>
            </a:r>
            <a:r>
              <a:rPr lang="en-US" altLang="el-GR" dirty="0" smtClean="0"/>
              <a:t>4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l-GR" dirty="0" smtClean="0"/>
              <a:t>είναι </a:t>
            </a:r>
            <a:r>
              <a:rPr lang="el-GR" dirty="0"/>
              <a:t>της μορφής </a:t>
            </a:r>
            <a:r>
              <a:rPr lang="el-GR" dirty="0" smtClean="0"/>
              <a:t>F</a:t>
            </a:r>
            <a:r>
              <a:rPr lang="en-US" dirty="0" smtClean="0"/>
              <a:t> </a:t>
            </a:r>
            <a:r>
              <a:rPr lang="el-GR" dirty="0" smtClean="0">
                <a:sym typeface="Symbol" panose="05050102010706020507" pitchFamily="18" charset="2"/>
              </a:rPr>
              <a:t>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l-GR" dirty="0" smtClean="0"/>
              <a:t>G </a:t>
            </a:r>
            <a:r>
              <a:rPr lang="el-GR" dirty="0"/>
              <a:t>και είτε και οι δύο (F και G)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αληθείς </a:t>
            </a:r>
            <a:r>
              <a:rPr lang="el-GR" dirty="0"/>
              <a:t>στην I, είτε και οι δύο δεν είναι αληθείς στην </a:t>
            </a:r>
            <a:r>
              <a:rPr lang="el-GR" dirty="0" smtClean="0"/>
              <a:t>I</a:t>
            </a:r>
            <a:endParaRPr lang="en-US" dirty="0" smtClean="0"/>
          </a:p>
          <a:p>
            <a:pPr lvl="1"/>
            <a:r>
              <a:rPr lang="el-GR" dirty="0" smtClean="0"/>
              <a:t>είναι </a:t>
            </a:r>
            <a:r>
              <a:rPr lang="el-GR" dirty="0"/>
              <a:t>της μορφής </a:t>
            </a:r>
            <a:r>
              <a:rPr lang="el-GR" dirty="0" smtClean="0">
                <a:sym typeface="Symbol" panose="05050102010706020507" pitchFamily="18" charset="2"/>
              </a:rPr>
              <a:t></a:t>
            </a:r>
            <a:r>
              <a:rPr lang="el-GR" dirty="0" smtClean="0"/>
              <a:t>x F </a:t>
            </a:r>
            <a:r>
              <a:rPr lang="el-GR" dirty="0"/>
              <a:t>και για όλα τα d </a:t>
            </a:r>
            <a:r>
              <a:rPr lang="el-GR" dirty="0" smtClean="0">
                <a:sym typeface="Symbol" panose="05050102010706020507" pitchFamily="18" charset="2"/>
              </a:rPr>
              <a:t></a:t>
            </a:r>
            <a:r>
              <a:rPr lang="el-GR" dirty="0" smtClean="0"/>
              <a:t>UL </a:t>
            </a:r>
            <a:r>
              <a:rPr lang="el-GR" dirty="0"/>
              <a:t>αν </a:t>
            </a:r>
            <a:r>
              <a:rPr lang="el-GR" dirty="0" smtClean="0"/>
              <a:t>αντικατασταθεί</a:t>
            </a:r>
            <a:r>
              <a:rPr lang="en-US" dirty="0" smtClean="0"/>
              <a:t> </a:t>
            </a:r>
            <a:r>
              <a:rPr lang="el-GR" dirty="0" smtClean="0"/>
              <a:t>η </a:t>
            </a:r>
            <a:r>
              <a:rPr lang="el-GR" dirty="0"/>
              <a:t>μεταβλητή x στον τύπο F με το d, οι τύποι που </a:t>
            </a:r>
            <a:r>
              <a:rPr lang="el-GR" dirty="0" smtClean="0"/>
              <a:t>προκύπτουν</a:t>
            </a:r>
            <a:r>
              <a:rPr lang="en-US" dirty="0" smtClean="0"/>
              <a:t> </a:t>
            </a:r>
            <a:r>
              <a:rPr lang="el-GR" dirty="0" smtClean="0"/>
              <a:t>να </a:t>
            </a:r>
            <a:r>
              <a:rPr lang="el-GR" dirty="0"/>
              <a:t>είναι αληθείς στην </a:t>
            </a:r>
            <a:r>
              <a:rPr lang="el-GR" dirty="0" smtClean="0"/>
              <a:t>I</a:t>
            </a:r>
            <a:r>
              <a:rPr lang="en-US" dirty="0" smtClean="0"/>
              <a:t> </a:t>
            </a:r>
          </a:p>
          <a:p>
            <a:pPr lvl="1"/>
            <a:r>
              <a:rPr lang="el-GR" dirty="0" smtClean="0"/>
              <a:t>είναι </a:t>
            </a:r>
            <a:r>
              <a:rPr lang="el-GR" dirty="0"/>
              <a:t>της μορφής </a:t>
            </a:r>
            <a:r>
              <a:rPr lang="el-GR" dirty="0" smtClean="0">
                <a:sym typeface="Symbol" panose="05050102010706020507" pitchFamily="18" charset="2"/>
              </a:rPr>
              <a:t></a:t>
            </a:r>
            <a:r>
              <a:rPr lang="el-GR" dirty="0" smtClean="0"/>
              <a:t>x </a:t>
            </a:r>
            <a:r>
              <a:rPr lang="el-GR" dirty="0"/>
              <a:t>F και υπάρχει κάποιο d </a:t>
            </a:r>
            <a:r>
              <a:rPr lang="el-GR" dirty="0" smtClean="0">
                <a:sym typeface="Symbol" panose="05050102010706020507" pitchFamily="18" charset="2"/>
              </a:rPr>
              <a:t></a:t>
            </a:r>
            <a:r>
              <a:rPr lang="el-GR" dirty="0" smtClean="0"/>
              <a:t>UL </a:t>
            </a:r>
            <a:r>
              <a:rPr lang="el-GR" dirty="0"/>
              <a:t>τέτοιο </a:t>
            </a:r>
            <a:r>
              <a:rPr lang="el-GR" dirty="0" smtClean="0"/>
              <a:t>ώστε</a:t>
            </a:r>
            <a:r>
              <a:rPr lang="en-US" dirty="0" smtClean="0"/>
              <a:t> </a:t>
            </a:r>
            <a:r>
              <a:rPr lang="el-GR" dirty="0" smtClean="0"/>
              <a:t>αν </a:t>
            </a:r>
            <a:r>
              <a:rPr lang="el-GR" dirty="0"/>
              <a:t>αντικατασταθεί η μεταβλητή x στον τύπο F με το </a:t>
            </a:r>
            <a:r>
              <a:rPr lang="el-GR" dirty="0" smtClean="0"/>
              <a:t>d,</a:t>
            </a:r>
            <a:r>
              <a:rPr lang="en-US" dirty="0" smtClean="0"/>
              <a:t> </a:t>
            </a:r>
            <a:r>
              <a:rPr lang="el-GR" dirty="0" smtClean="0"/>
              <a:t>ο </a:t>
            </a:r>
            <a:r>
              <a:rPr lang="el-GR" dirty="0"/>
              <a:t>τύπος που προκύπτει να είναι αληθής στην I</a:t>
            </a:r>
          </a:p>
        </p:txBody>
      </p:sp>
    </p:spTree>
    <p:extLst>
      <p:ext uri="{BB962C8B-B14F-4D97-AF65-F5344CB8AC3E}">
        <p14:creationId xmlns:p14="http://schemas.microsoft.com/office/powerpoint/2010/main" val="383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/>
              <a:t>Μοντελοθεωρητική</a:t>
            </a:r>
            <a:r>
              <a:rPr lang="el-GR" altLang="el-GR" dirty="0"/>
              <a:t> </a:t>
            </a:r>
            <a:r>
              <a:rPr lang="el-GR" altLang="el-GR" dirty="0" smtClean="0"/>
              <a:t>σημασιολογία (</a:t>
            </a:r>
            <a:r>
              <a:rPr lang="en-US" altLang="el-GR" dirty="0"/>
              <a:t>5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l-GR" dirty="0"/>
              <a:t>Ένας κλειστός τύπος είναι ψευδής σε μία ερμηνεία I αν </a:t>
            </a:r>
            <a:r>
              <a:rPr lang="el-GR" dirty="0" smtClean="0"/>
              <a:t>δεν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αληθής στην I.</a:t>
            </a:r>
          </a:p>
          <a:p>
            <a:pPr marL="514350" indent="-457200"/>
            <a:r>
              <a:rPr lang="el-GR" dirty="0" smtClean="0"/>
              <a:t>Η </a:t>
            </a:r>
            <a:r>
              <a:rPr lang="el-GR" dirty="0"/>
              <a:t>τιμή αλήθειας των ανοικτών τύπων μπορεί να ορισθεί </a:t>
            </a:r>
            <a:r>
              <a:rPr lang="el-GR" dirty="0" smtClean="0"/>
              <a:t>μόνο </a:t>
            </a:r>
            <a:r>
              <a:rPr lang="el-GR" dirty="0"/>
              <a:t>σε σχέση με μία αντικατάσταση των </a:t>
            </a:r>
            <a:r>
              <a:rPr lang="el-GR" dirty="0" smtClean="0"/>
              <a:t>ελευθέρων</a:t>
            </a:r>
            <a:r>
              <a:rPr lang="en-US" dirty="0" smtClean="0"/>
              <a:t> </a:t>
            </a:r>
            <a:r>
              <a:rPr lang="el-GR" dirty="0" smtClean="0"/>
              <a:t>εμφανίσεων </a:t>
            </a:r>
            <a:r>
              <a:rPr lang="el-GR" dirty="0"/>
              <a:t>μεταβλητών τους από στοιχεία του  </a:t>
            </a:r>
            <a:r>
              <a:rPr lang="el-GR" dirty="0" smtClean="0"/>
              <a:t>UL(οπότε </a:t>
            </a:r>
            <a:r>
              <a:rPr lang="el-GR" dirty="0"/>
              <a:t>πλέον γίνονται κλειστοί τύποι).</a:t>
            </a:r>
          </a:p>
        </p:txBody>
      </p:sp>
    </p:spTree>
    <p:extLst>
      <p:ext uri="{BB962C8B-B14F-4D97-AF65-F5344CB8AC3E}">
        <p14:creationId xmlns:p14="http://schemas.microsoft.com/office/powerpoint/2010/main" val="10478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/>
              <a:t>Μοντελοθεωρητική</a:t>
            </a:r>
            <a:r>
              <a:rPr lang="el-GR" altLang="el-GR" dirty="0"/>
              <a:t> </a:t>
            </a:r>
            <a:r>
              <a:rPr lang="el-GR" altLang="el-GR" dirty="0" smtClean="0"/>
              <a:t>σημασιολογία (</a:t>
            </a:r>
            <a:r>
              <a:rPr lang="en-US" altLang="el-GR" dirty="0" smtClean="0"/>
              <a:t>6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Από </a:t>
            </a:r>
            <a:r>
              <a:rPr lang="el-GR" altLang="el-GR" dirty="0"/>
              <a:t>την εφαρμογή του ορισμού απόδοσης τιμής </a:t>
            </a:r>
            <a:r>
              <a:rPr lang="el-GR" altLang="el-GR" dirty="0" smtClean="0"/>
              <a:t>αλήθειας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σε </a:t>
            </a:r>
            <a:r>
              <a:rPr lang="el-GR" altLang="el-GR" dirty="0"/>
              <a:t>προτάσεις προκύπτει ότι μία ερμηνεία I είναι </a:t>
            </a:r>
            <a:r>
              <a:rPr lang="el-GR" altLang="el-GR" dirty="0" smtClean="0"/>
              <a:t>μοντέλο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</a:t>
            </a:r>
            <a:r>
              <a:rPr lang="el-GR" altLang="el-GR" dirty="0"/>
              <a:t>μία πρόταση, αν για κάθε δυνατή αντικατάσταση </a:t>
            </a:r>
            <a:r>
              <a:rPr lang="el-GR" altLang="el-GR" dirty="0" smtClean="0"/>
              <a:t>των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μεταβλητών </a:t>
            </a:r>
            <a:r>
              <a:rPr lang="el-GR" altLang="el-GR" dirty="0"/>
              <a:t>της πρότασης με στοιχεία από το UL,  η </a:t>
            </a:r>
            <a:r>
              <a:rPr lang="el-GR" altLang="el-GR" dirty="0" smtClean="0"/>
              <a:t>πρόταση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</a:t>
            </a:r>
            <a:r>
              <a:rPr lang="el-GR" altLang="el-GR" dirty="0"/>
              <a:t>προκύπτει είναι αληθής στην I, δηλαδή είτε </a:t>
            </a:r>
            <a:r>
              <a:rPr lang="el-GR" altLang="el-GR" dirty="0" smtClean="0"/>
              <a:t>κάποιο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</a:t>
            </a:r>
            <a:r>
              <a:rPr lang="el-GR" altLang="el-GR" dirty="0"/>
              <a:t>τα πλήρως αποτιμημένα άτομα της κεφαλής </a:t>
            </a:r>
            <a:r>
              <a:rPr lang="el-GR" altLang="el-GR" dirty="0" smtClean="0"/>
              <a:t>είναι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αληθές </a:t>
            </a:r>
            <a:r>
              <a:rPr lang="el-GR" altLang="el-GR" dirty="0"/>
              <a:t>στην I, είτε κάποιο από τα πλήρως </a:t>
            </a:r>
            <a:r>
              <a:rPr lang="el-GR" altLang="el-GR" dirty="0" smtClean="0"/>
              <a:t>αποτιμημένα</a:t>
            </a:r>
            <a:r>
              <a:rPr lang="en-US" altLang="el-GR" dirty="0" smtClean="0"/>
              <a:t> </a:t>
            </a:r>
            <a:r>
              <a:rPr lang="el-GR" altLang="el-GR" dirty="0" smtClean="0"/>
              <a:t>άτομα </a:t>
            </a:r>
            <a:r>
              <a:rPr lang="el-GR" altLang="el-GR" dirty="0"/>
              <a:t>του σώματος είναι ψευδές στην I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474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/>
              <a:t>Μοντελοθεωρητική</a:t>
            </a:r>
            <a:r>
              <a:rPr lang="el-GR" altLang="el-GR" dirty="0"/>
              <a:t> </a:t>
            </a:r>
            <a:r>
              <a:rPr lang="el-GR" altLang="el-GR" dirty="0" smtClean="0"/>
              <a:t>σημασιολογία (</a:t>
            </a:r>
            <a:r>
              <a:rPr lang="en-US" altLang="el-GR" dirty="0"/>
              <a:t>7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Αν S είναι ένα σύνολο από κλειστούς τύπους και F </a:t>
            </a:r>
            <a:r>
              <a:rPr lang="el-GR" altLang="el-GR" dirty="0" smtClean="0"/>
              <a:t>είναι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ένας </a:t>
            </a:r>
            <a:r>
              <a:rPr lang="el-GR" altLang="el-GR" dirty="0"/>
              <a:t>κλειστός τύπος, τότε ο F είναι λογικό </a:t>
            </a:r>
            <a:r>
              <a:rPr lang="el-GR" altLang="el-GR" dirty="0" smtClean="0"/>
              <a:t>επακόλουθο(</a:t>
            </a:r>
            <a:r>
              <a:rPr lang="el-GR" altLang="el-GR" dirty="0" err="1" smtClean="0"/>
              <a:t>logical</a:t>
            </a:r>
            <a:r>
              <a:rPr lang="el-GR" altLang="el-GR" dirty="0" smtClean="0"/>
              <a:t> </a:t>
            </a:r>
            <a:r>
              <a:rPr lang="el-GR" altLang="el-GR" dirty="0" err="1"/>
              <a:t>consequence</a:t>
            </a:r>
            <a:r>
              <a:rPr lang="el-GR" altLang="el-GR" dirty="0"/>
              <a:t>) του S (συμβολικά </a:t>
            </a:r>
            <a:r>
              <a:rPr lang="el-GR" altLang="el-GR" dirty="0" smtClean="0"/>
              <a:t>S</a:t>
            </a:r>
            <a:r>
              <a:rPr lang="el-GR" altLang="el-GR" dirty="0" smtClean="0">
                <a:sym typeface="Symbol" panose="05050102010706020507" pitchFamily="18" charset="2"/>
              </a:rPr>
              <a:t></a:t>
            </a:r>
            <a:r>
              <a:rPr lang="en-US" altLang="el-GR" dirty="0" smtClean="0">
                <a:sym typeface="Symbol" panose="05050102010706020507" pitchFamily="18" charset="2"/>
              </a:rPr>
              <a:t> </a:t>
            </a:r>
            <a:r>
              <a:rPr lang="el-GR" altLang="el-GR" dirty="0" smtClean="0"/>
              <a:t>F</a:t>
            </a:r>
            <a:r>
              <a:rPr lang="el-GR" altLang="el-GR" dirty="0"/>
              <a:t>), αν </a:t>
            </a:r>
            <a:r>
              <a:rPr lang="el-GR" altLang="el-GR" dirty="0" smtClean="0"/>
              <a:t>κάθε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μοντέλο </a:t>
            </a:r>
            <a:r>
              <a:rPr lang="el-GR" altLang="el-GR" dirty="0"/>
              <a:t>του S είναι και μοντέλο του F.  Τότε, </a:t>
            </a:r>
            <a:r>
              <a:rPr lang="el-GR" altLang="el-GR" dirty="0" smtClean="0"/>
              <a:t>αποδεικνύεται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ότι </a:t>
            </a:r>
            <a:r>
              <a:rPr lang="el-GR" altLang="el-GR" dirty="0"/>
              <a:t>το </a:t>
            </a:r>
            <a:r>
              <a:rPr lang="el-GR" altLang="el-GR" dirty="0" smtClean="0"/>
              <a:t>S</a:t>
            </a:r>
            <a:r>
              <a:rPr lang="el-GR" altLang="el-GR" dirty="0" smtClean="0">
                <a:latin typeface="Sylfaen" panose="010A0502050306030303" pitchFamily="18" charset="0"/>
              </a:rPr>
              <a:t> </a:t>
            </a:r>
            <a:r>
              <a:rPr lang="el-GR" altLang="el-GR" dirty="0" smtClean="0">
                <a:latin typeface="Sylfaen" panose="010A0502050306030303" pitchFamily="18" charset="0"/>
                <a:sym typeface="Symbol" panose="05050102010706020507" pitchFamily="18" charset="2"/>
              </a:rPr>
              <a:t> </a:t>
            </a:r>
            <a:r>
              <a:rPr lang="el-GR" altLang="el-GR" dirty="0" smtClean="0"/>
              <a:t>{</a:t>
            </a:r>
            <a:r>
              <a:rPr lang="el-GR" altLang="el-GR" dirty="0">
                <a:latin typeface="Sylfaen" panose="010A0502050306030303" pitchFamily="18" charset="0"/>
                <a:sym typeface="Symbol" panose="05050102010706020507" pitchFamily="18" charset="2"/>
              </a:rPr>
              <a:t></a:t>
            </a:r>
            <a:r>
              <a:rPr lang="el-GR" altLang="el-GR" dirty="0" smtClean="0"/>
              <a:t>F</a:t>
            </a:r>
            <a:r>
              <a:rPr lang="el-GR" altLang="el-GR" dirty="0"/>
              <a:t>} δεν έχει </a:t>
            </a:r>
            <a:r>
              <a:rPr lang="el-GR" altLang="el-GR" dirty="0" smtClean="0"/>
              <a:t>μοντέλο.</a:t>
            </a:r>
            <a:endParaRPr lang="en-US" altLang="el-GR" dirty="0" smtClean="0"/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Αν </a:t>
            </a:r>
            <a:r>
              <a:rPr lang="el-GR" altLang="el-GR" dirty="0"/>
              <a:t>P είναι ένα οριστικό πρόγραμμα, αποδεικνύεται ότι </a:t>
            </a:r>
            <a:r>
              <a:rPr lang="el-GR" altLang="el-GR" dirty="0" err="1" smtClean="0"/>
              <a:t>ητ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ομή</a:t>
            </a:r>
            <a:r>
              <a:rPr lang="el-GR" altLang="el-GR" dirty="0" smtClean="0"/>
              <a:t> </a:t>
            </a:r>
            <a:r>
              <a:rPr lang="el-GR" altLang="el-GR" dirty="0"/>
              <a:t>δύο μοντέλων του είναι επίσης μοντέλο. Η τομή </a:t>
            </a:r>
            <a:r>
              <a:rPr lang="el-GR" altLang="el-GR" dirty="0" smtClean="0"/>
              <a:t>M</a:t>
            </a:r>
            <a:r>
              <a:rPr lang="en-US" altLang="el-GR" dirty="0" smtClean="0"/>
              <a:t> </a:t>
            </a:r>
            <a:r>
              <a:rPr lang="el-GR" altLang="el-GR" dirty="0"/>
              <a:t>ρ</a:t>
            </a:r>
            <a:r>
              <a:rPr lang="el-GR" altLang="el-GR" dirty="0" smtClean="0"/>
              <a:t>όλων </a:t>
            </a:r>
            <a:r>
              <a:rPr lang="el-GR" altLang="el-GR" dirty="0"/>
              <a:t>των μοντέλων του P είναι το ελάχιστο μοντέλο </a:t>
            </a:r>
            <a:r>
              <a:rPr lang="el-GR" altLang="el-GR" dirty="0" err="1" smtClean="0"/>
              <a:t>Herbrand</a:t>
            </a:r>
            <a:r>
              <a:rPr lang="el-GR" altLang="el-GR" dirty="0" smtClean="0"/>
              <a:t> </a:t>
            </a:r>
            <a:r>
              <a:rPr lang="el-GR" altLang="el-GR" dirty="0"/>
              <a:t>(</a:t>
            </a:r>
            <a:r>
              <a:rPr lang="el-GR" altLang="el-GR" dirty="0" err="1"/>
              <a:t>least</a:t>
            </a:r>
            <a:r>
              <a:rPr lang="el-GR" altLang="el-GR" dirty="0"/>
              <a:t> </a:t>
            </a:r>
            <a:r>
              <a:rPr lang="el-GR" altLang="el-GR" dirty="0" err="1"/>
              <a:t>Herbrand</a:t>
            </a:r>
            <a:r>
              <a:rPr lang="el-GR" altLang="el-GR" dirty="0"/>
              <a:t> </a:t>
            </a:r>
            <a:r>
              <a:rPr lang="el-GR" altLang="el-GR" dirty="0" err="1"/>
              <a:t>model</a:t>
            </a:r>
            <a:r>
              <a:rPr lang="el-GR" altLang="el-GR" dirty="0"/>
              <a:t>) του P. </a:t>
            </a:r>
          </a:p>
        </p:txBody>
      </p:sp>
    </p:spTree>
    <p:extLst>
      <p:ext uri="{BB962C8B-B14F-4D97-AF65-F5344CB8AC3E}">
        <p14:creationId xmlns:p14="http://schemas.microsoft.com/office/powerpoint/2010/main" val="38947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err="1"/>
              <a:t>Μοντελοθεωρητική</a:t>
            </a:r>
            <a:r>
              <a:rPr lang="el-GR" altLang="el-GR" dirty="0"/>
              <a:t> </a:t>
            </a:r>
            <a:r>
              <a:rPr lang="el-GR" altLang="el-GR" dirty="0" smtClean="0"/>
              <a:t>σημασιολογία (</a:t>
            </a:r>
            <a:r>
              <a:rPr lang="en-US" altLang="el-GR" dirty="0" smtClean="0"/>
              <a:t>8</a:t>
            </a:r>
            <a:r>
              <a:rPr lang="el-GR" altLang="el-GR" dirty="0" smtClean="0"/>
              <a:t>/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SzPct val="100000"/>
            </a:pPr>
            <a:r>
              <a:rPr lang="el-GR" altLang="el-GR" dirty="0"/>
              <a:t>Αν P είναι ένα οριστικό πρόγραμμα, αποδεικνύεται ότι </a:t>
            </a:r>
            <a:r>
              <a:rPr lang="el-GR" altLang="el-GR" dirty="0" smtClean="0"/>
              <a:t>η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τομή </a:t>
            </a:r>
            <a:r>
              <a:rPr lang="el-GR" altLang="el-GR" dirty="0"/>
              <a:t>δύο μοντέλων του είναι επίσης μοντέλο. Η τομή </a:t>
            </a:r>
            <a:r>
              <a:rPr lang="el-GR" altLang="el-GR" dirty="0" err="1" smtClean="0"/>
              <a:t>Mp</a:t>
            </a:r>
            <a:r>
              <a:rPr lang="en-US" altLang="el-GR" dirty="0" smtClean="0"/>
              <a:t> </a:t>
            </a:r>
            <a:r>
              <a:rPr lang="el-GR" altLang="el-GR" dirty="0" smtClean="0"/>
              <a:t>όλων </a:t>
            </a:r>
            <a:r>
              <a:rPr lang="el-GR" altLang="el-GR" dirty="0"/>
              <a:t>των μοντέλων του P είναι το ελάχιστο μοντέλο </a:t>
            </a:r>
            <a:r>
              <a:rPr lang="el-GR" altLang="el-GR" dirty="0" err="1" smtClean="0"/>
              <a:t>Herbrand</a:t>
            </a:r>
            <a:r>
              <a:rPr lang="el-GR" altLang="el-GR" dirty="0" smtClean="0"/>
              <a:t> </a:t>
            </a:r>
            <a:r>
              <a:rPr lang="el-GR" altLang="el-GR" dirty="0"/>
              <a:t>(</a:t>
            </a:r>
            <a:r>
              <a:rPr lang="el-GR" altLang="el-GR" dirty="0" err="1"/>
              <a:t>least</a:t>
            </a:r>
            <a:r>
              <a:rPr lang="el-GR" altLang="el-GR" dirty="0"/>
              <a:t> </a:t>
            </a:r>
            <a:r>
              <a:rPr lang="el-GR" altLang="el-GR" dirty="0" err="1"/>
              <a:t>Herbrand</a:t>
            </a:r>
            <a:r>
              <a:rPr lang="el-GR" altLang="el-GR" dirty="0"/>
              <a:t> </a:t>
            </a:r>
            <a:r>
              <a:rPr lang="el-GR" altLang="el-GR" dirty="0" err="1"/>
              <a:t>model</a:t>
            </a:r>
            <a:r>
              <a:rPr lang="el-GR" altLang="el-GR" dirty="0"/>
              <a:t>) του P. </a:t>
            </a:r>
          </a:p>
          <a:p>
            <a:pPr>
              <a:spcBef>
                <a:spcPct val="50000"/>
              </a:spcBef>
              <a:buSzPct val="100000"/>
            </a:pPr>
            <a:r>
              <a:rPr lang="el-GR" altLang="el-GR" dirty="0" smtClean="0"/>
              <a:t>Αν </a:t>
            </a:r>
            <a:r>
              <a:rPr lang="el-GR" altLang="el-GR" dirty="0"/>
              <a:t>P είναι ένα οριστικό πρόγραμμα σε μία γλώσσα </a:t>
            </a:r>
            <a:r>
              <a:rPr lang="el-GR" altLang="el-GR" dirty="0" smtClean="0"/>
              <a:t>πρώτης τάξης </a:t>
            </a:r>
            <a:r>
              <a:rPr lang="el-GR" altLang="el-GR" dirty="0"/>
              <a:t>L, αποδεικνύεται ότι  </a:t>
            </a:r>
          </a:p>
          <a:p>
            <a:pPr marL="0" indent="0">
              <a:spcBef>
                <a:spcPct val="50000"/>
              </a:spcBef>
              <a:buSzPct val="100000"/>
              <a:buNone/>
            </a:pPr>
            <a:r>
              <a:rPr lang="el-GR" altLang="el-GR" dirty="0"/>
              <a:t>                    </a:t>
            </a:r>
            <a:r>
              <a:rPr lang="el-GR" altLang="el-GR" dirty="0" err="1"/>
              <a:t>Mp</a:t>
            </a:r>
            <a:r>
              <a:rPr lang="el-GR" altLang="el-GR" dirty="0"/>
              <a:t> = { A </a:t>
            </a:r>
            <a:r>
              <a:rPr lang="el-GR" altLang="el-GR" dirty="0" smtClean="0">
                <a:sym typeface="Symbol" panose="05050102010706020507" pitchFamily="18" charset="2"/>
              </a:rPr>
              <a:t></a:t>
            </a:r>
            <a:r>
              <a:rPr lang="el-GR" altLang="el-GR" dirty="0" smtClean="0"/>
              <a:t>BL  </a:t>
            </a:r>
            <a:r>
              <a:rPr lang="el-GR" altLang="el-GR" dirty="0"/>
              <a:t>|  P </a:t>
            </a:r>
            <a:r>
              <a:rPr lang="el-GR" altLang="el-GR" dirty="0">
                <a:sym typeface="Symbol" panose="05050102010706020507" pitchFamily="18" charset="2"/>
              </a:rPr>
              <a:t></a:t>
            </a:r>
            <a:r>
              <a:rPr lang="el-GR" altLang="el-GR" dirty="0" smtClean="0"/>
              <a:t>A }</a:t>
            </a:r>
            <a:endParaRPr lang="en-US" altLang="el-GR" dirty="0" smtClean="0"/>
          </a:p>
          <a:p>
            <a:pPr marL="0" indent="0">
              <a:spcBef>
                <a:spcPct val="50000"/>
              </a:spcBef>
              <a:buSzPct val="100000"/>
              <a:buNone/>
            </a:pPr>
            <a:r>
              <a:rPr lang="el-GR" altLang="el-GR" dirty="0" smtClean="0"/>
              <a:t>Δηλαδή</a:t>
            </a:r>
            <a:r>
              <a:rPr lang="el-GR" altLang="el-GR" dirty="0"/>
              <a:t>, το ελάχιστο μοντέλο ενός οριστικού </a:t>
            </a:r>
            <a:r>
              <a:rPr lang="el-GR" altLang="el-GR" dirty="0" smtClean="0"/>
              <a:t>προγράμματος αποτελείται </a:t>
            </a:r>
            <a:r>
              <a:rPr lang="el-GR" altLang="el-GR" dirty="0"/>
              <a:t>από όλα τα λογικά επακόλουθα του προγράμματος. </a:t>
            </a:r>
            <a:r>
              <a:rPr lang="el-GR" altLang="el-GR" dirty="0" smtClean="0"/>
              <a:t>Αυτό </a:t>
            </a:r>
            <a:r>
              <a:rPr lang="el-GR" altLang="el-GR" dirty="0"/>
              <a:t>είναι το αποτέλεσμα </a:t>
            </a:r>
            <a:r>
              <a:rPr lang="el-GR" altLang="el-GR" dirty="0" smtClean="0"/>
              <a:t>της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μοντελοθεωρητικής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σημασιολογίας</a:t>
            </a:r>
            <a:r>
              <a:rPr lang="el-GR" alt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01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Έστω το </a:t>
            </a:r>
            <a:r>
              <a:rPr lang="el-GR" altLang="el-GR" dirty="0" smtClean="0"/>
              <a:t>οριστικό πρόγραμμα </a:t>
            </a:r>
            <a:r>
              <a:rPr lang="en-US" altLang="el-GR" dirty="0"/>
              <a:t>P:</a:t>
            </a:r>
          </a:p>
          <a:p>
            <a:pPr lvl="1">
              <a:spcBef>
                <a:spcPct val="50000"/>
              </a:spcBef>
              <a:buNone/>
            </a:pPr>
            <a:r>
              <a:rPr lang="en-US" altLang="el-GR" dirty="0" smtClean="0"/>
              <a:t>p(x)</a:t>
            </a:r>
            <a:r>
              <a:rPr lang="en-US" altLang="el-GR" dirty="0" smtClean="0">
                <a:sym typeface="Symbol" panose="05050102010706020507" pitchFamily="18" charset="2"/>
              </a:rPr>
              <a:t></a:t>
            </a:r>
            <a:r>
              <a:rPr lang="en-US" altLang="el-GR" dirty="0" smtClean="0"/>
              <a:t>q(x</a:t>
            </a:r>
            <a:r>
              <a:rPr lang="en-US" altLang="el-GR" dirty="0"/>
              <a:t>)            </a:t>
            </a:r>
          </a:p>
          <a:p>
            <a:pPr lvl="1">
              <a:spcBef>
                <a:spcPct val="50000"/>
              </a:spcBef>
              <a:buNone/>
            </a:pPr>
            <a:r>
              <a:rPr lang="en-US" altLang="el-GR" dirty="0" smtClean="0"/>
              <a:t>q(x)</a:t>
            </a:r>
            <a:r>
              <a:rPr lang="en-US" altLang="el-GR" dirty="0" smtClean="0">
                <a:sym typeface="Symbol" panose="05050102010706020507" pitchFamily="18" charset="2"/>
              </a:rPr>
              <a:t></a:t>
            </a:r>
            <a:r>
              <a:rPr lang="en-US" altLang="el-GR" dirty="0" smtClean="0"/>
              <a:t>r(x</a:t>
            </a:r>
            <a:r>
              <a:rPr lang="en-US" altLang="el-GR" dirty="0"/>
              <a:t>)</a:t>
            </a:r>
          </a:p>
          <a:p>
            <a:pPr lvl="1">
              <a:spcBef>
                <a:spcPct val="50000"/>
              </a:spcBef>
              <a:buNone/>
            </a:pPr>
            <a:r>
              <a:rPr lang="en-US" altLang="el-GR" dirty="0" smtClean="0"/>
              <a:t>p(a)</a:t>
            </a:r>
            <a:r>
              <a:rPr lang="en-US" altLang="el-GR" dirty="0" smtClean="0">
                <a:sym typeface="Symbol" panose="05050102010706020507" pitchFamily="18" charset="2"/>
              </a:rPr>
              <a:t></a:t>
            </a:r>
            <a:r>
              <a:rPr lang="en-US" altLang="el-GR" dirty="0" smtClean="0"/>
              <a:t> </a:t>
            </a:r>
            <a:endParaRPr lang="en-US" altLang="el-GR" dirty="0"/>
          </a:p>
          <a:p>
            <a:pPr lvl="1">
              <a:spcBef>
                <a:spcPct val="50000"/>
              </a:spcBef>
              <a:buNone/>
            </a:pPr>
            <a:r>
              <a:rPr lang="en-US" altLang="el-GR" dirty="0" smtClean="0"/>
              <a:t>q(b)</a:t>
            </a:r>
            <a:r>
              <a:rPr lang="en-US" altLang="el-GR" dirty="0" smtClean="0">
                <a:sym typeface="Symbol" panose="05050102010706020507" pitchFamily="18" charset="2"/>
              </a:rPr>
              <a:t></a:t>
            </a:r>
            <a:endParaRPr lang="en-US" altLang="el-GR" dirty="0"/>
          </a:p>
          <a:p>
            <a:pPr lvl="1">
              <a:spcBef>
                <a:spcPct val="50000"/>
              </a:spcBef>
              <a:buNone/>
            </a:pPr>
            <a:r>
              <a:rPr lang="en-US" altLang="el-GR" dirty="0" smtClean="0"/>
              <a:t>r(c)</a:t>
            </a:r>
            <a:r>
              <a:rPr lang="en-US" altLang="el-GR" dirty="0" smtClean="0">
                <a:sym typeface="Symbol" panose="05050102010706020507" pitchFamily="18" charset="2"/>
              </a:rPr>
              <a:t></a:t>
            </a:r>
            <a:endParaRPr lang="en-US" alt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Τότε </a:t>
            </a:r>
            <a:r>
              <a:rPr lang="el-GR" dirty="0"/>
              <a:t>έχουμε:  </a:t>
            </a:r>
          </a:p>
          <a:p>
            <a:pPr marL="400050" lvl="1" indent="0">
              <a:buNone/>
            </a:pPr>
            <a:r>
              <a:rPr lang="en-US" dirty="0" smtClean="0"/>
              <a:t>UL </a:t>
            </a:r>
            <a:r>
              <a:rPr lang="en-US" dirty="0"/>
              <a:t>= {a, b, c}</a:t>
            </a:r>
          </a:p>
          <a:p>
            <a:pPr marL="400050" lvl="1" indent="0">
              <a:buNone/>
            </a:pPr>
            <a:r>
              <a:rPr lang="en-US" dirty="0" smtClean="0"/>
              <a:t>BL </a:t>
            </a:r>
            <a:r>
              <a:rPr lang="en-US" dirty="0"/>
              <a:t>= {p(a), p(b), p(c), q(a), q(b</a:t>
            </a:r>
            <a:r>
              <a:rPr lang="en-US" dirty="0" smtClean="0"/>
              <a:t>),</a:t>
            </a:r>
            <a:r>
              <a:rPr lang="el-GR" dirty="0"/>
              <a:t> </a:t>
            </a:r>
            <a:r>
              <a:rPr lang="en-US" dirty="0" smtClean="0"/>
              <a:t>q(c),</a:t>
            </a:r>
            <a:r>
              <a:rPr lang="el-GR" dirty="0" smtClean="0"/>
              <a:t> </a:t>
            </a:r>
            <a:r>
              <a:rPr lang="en-US" dirty="0" smtClean="0"/>
              <a:t>r(a</a:t>
            </a:r>
            <a:r>
              <a:rPr lang="en-US" dirty="0"/>
              <a:t>), r(b), r(c)}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dirty="0"/>
              <a:t>ελάχιστο μοντέλο </a:t>
            </a:r>
            <a:r>
              <a:rPr lang="en-US" dirty="0" err="1"/>
              <a:t>Herbrand</a:t>
            </a:r>
            <a:r>
              <a:rPr lang="en-US" dirty="0"/>
              <a:t> </a:t>
            </a:r>
            <a:r>
              <a:rPr lang="en-US" dirty="0" err="1"/>
              <a:t>Mp</a:t>
            </a:r>
            <a:r>
              <a:rPr lang="en-US" dirty="0"/>
              <a:t> </a:t>
            </a:r>
            <a:r>
              <a:rPr lang="el-GR" dirty="0"/>
              <a:t>του </a:t>
            </a:r>
            <a:r>
              <a:rPr lang="en-US" dirty="0"/>
              <a:t>P </a:t>
            </a:r>
            <a:r>
              <a:rPr lang="el-GR" dirty="0"/>
              <a:t>είναι: </a:t>
            </a:r>
            <a:endParaRPr lang="el-GR" dirty="0" smtClean="0"/>
          </a:p>
          <a:p>
            <a:pPr marL="400050" lvl="1" indent="0">
              <a:buNone/>
            </a:pPr>
            <a:r>
              <a:rPr lang="en-US" dirty="0" err="1" smtClean="0"/>
              <a:t>Mp</a:t>
            </a:r>
            <a:r>
              <a:rPr lang="en-US" dirty="0" smtClean="0"/>
              <a:t> </a:t>
            </a:r>
            <a:r>
              <a:rPr lang="en-US" dirty="0"/>
              <a:t>= {p(a), p(b), p(c), q(b), q(c), r(c)}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l-GR" dirty="0" smtClean="0"/>
              <a:t>Πόσο </a:t>
            </a:r>
            <a:r>
              <a:rPr lang="el-GR" dirty="0"/>
              <a:t>εύκολα μπορούμε να υπολογίσουμε το </a:t>
            </a:r>
            <a:r>
              <a:rPr lang="en-US" dirty="0" err="1"/>
              <a:t>Mp</a:t>
            </a:r>
            <a:r>
              <a:rPr lang="en-US" dirty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59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Σημασιολογία σταθερού </a:t>
            </a:r>
            <a:r>
              <a:rPr lang="el-GR" altLang="el-GR" dirty="0" smtClean="0"/>
              <a:t>σημείου (1/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σημασιολογική προσέγγιση μέσω σταθερού </a:t>
            </a:r>
            <a:r>
              <a:rPr lang="el-GR" dirty="0" smtClean="0"/>
              <a:t>σημείου παρέχει </a:t>
            </a:r>
            <a:r>
              <a:rPr lang="el-GR" dirty="0"/>
              <a:t>μία κατασκευαστική μέθοδο υπολογισμού </a:t>
            </a:r>
            <a:r>
              <a:rPr lang="el-GR" dirty="0" smtClean="0"/>
              <a:t>του ελάχιστου </a:t>
            </a:r>
            <a:r>
              <a:rPr lang="el-GR" dirty="0"/>
              <a:t>μοντέλου </a:t>
            </a:r>
            <a:r>
              <a:rPr lang="el-GR" dirty="0" err="1"/>
              <a:t>Herbrand</a:t>
            </a:r>
            <a:r>
              <a:rPr lang="el-GR" dirty="0"/>
              <a:t> ενός οριστικού προγράμματος.</a:t>
            </a:r>
          </a:p>
          <a:p>
            <a:pPr marL="0" indent="0">
              <a:buNone/>
            </a:pPr>
            <a:r>
              <a:rPr lang="el-GR" dirty="0" smtClean="0"/>
              <a:t>Αν </a:t>
            </a:r>
            <a:r>
              <a:rPr lang="el-GR" dirty="0"/>
              <a:t>T είναι μία απεικόνιση σε ένα σύνολο L, δηλαδή </a:t>
            </a:r>
            <a:r>
              <a:rPr lang="el-GR" dirty="0" smtClean="0"/>
              <a:t>T </a:t>
            </a:r>
            <a:r>
              <a:rPr lang="el-GR" dirty="0"/>
              <a:t>: </a:t>
            </a:r>
            <a:r>
              <a:rPr lang="el-GR" dirty="0" smtClean="0"/>
              <a:t>L</a:t>
            </a:r>
            <a:r>
              <a:rPr lang="el-GR" dirty="0" smtClean="0">
                <a:sym typeface="Symbol" panose="05050102010706020507" pitchFamily="18" charset="2"/>
              </a:rPr>
              <a:t></a:t>
            </a:r>
            <a:r>
              <a:rPr lang="el-GR" dirty="0" smtClean="0"/>
              <a:t>L</a:t>
            </a:r>
            <a:r>
              <a:rPr lang="el-GR" dirty="0"/>
              <a:t>, ένα στοιχείο a </a:t>
            </a:r>
            <a:r>
              <a:rPr lang="el-GR" dirty="0" smtClean="0">
                <a:sym typeface="Symbol" panose="05050102010706020507" pitchFamily="18" charset="2"/>
              </a:rPr>
              <a:t></a:t>
            </a:r>
            <a:r>
              <a:rPr lang="el-GR" dirty="0" smtClean="0"/>
              <a:t>L </a:t>
            </a:r>
            <a:r>
              <a:rPr lang="el-GR" dirty="0"/>
              <a:t>ονομάζεται σταθερό </a:t>
            </a:r>
            <a:r>
              <a:rPr lang="el-GR" dirty="0" smtClean="0"/>
              <a:t>σημείο (</a:t>
            </a:r>
            <a:r>
              <a:rPr lang="el-GR" dirty="0" err="1" smtClean="0"/>
              <a:t>fixpoint</a:t>
            </a:r>
            <a:r>
              <a:rPr lang="el-GR" dirty="0"/>
              <a:t>) της T αν ισχύει T(a) = a.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142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Θεωρία λογικού προγραμματισμού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Σημασιολογία σταθερού </a:t>
            </a:r>
            <a:r>
              <a:rPr lang="el-GR" altLang="el-GR" dirty="0" smtClean="0"/>
              <a:t>σημείου (2/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/>
                  <a:t>Αν στο L έχει ορισθεί μία σχέση μερικής </a:t>
                </a:r>
                <a:r>
                  <a:rPr lang="el-GR" dirty="0" smtClean="0"/>
                  <a:t>διάταξης </a:t>
                </a:r>
                <a:r>
                  <a:rPr lang="el-GR" dirty="0"/>
                  <a:t>(</a:t>
                </a:r>
                <a:r>
                  <a:rPr lang="el-GR" dirty="0" err="1"/>
                  <a:t>partial</a:t>
                </a:r>
                <a:r>
                  <a:rPr lang="el-GR" dirty="0"/>
                  <a:t> </a:t>
                </a:r>
                <a:r>
                  <a:rPr lang="el-GR" dirty="0" err="1"/>
                  <a:t>order</a:t>
                </a:r>
                <a:r>
                  <a:rPr lang="el-GR" dirty="0"/>
                  <a:t>) και με τις επιπλέον </a:t>
                </a:r>
                <a:r>
                  <a:rPr lang="el-GR" dirty="0" smtClean="0"/>
                  <a:t>προϋποθέσεις(χωρίς </a:t>
                </a:r>
                <a:r>
                  <a:rPr lang="el-GR" dirty="0"/>
                  <a:t>να αναλύσουμε τους απαιτούμενους </a:t>
                </a:r>
                <a:r>
                  <a:rPr lang="el-GR" dirty="0" smtClean="0"/>
                  <a:t>ορισμούς)το </a:t>
                </a:r>
                <a:r>
                  <a:rPr lang="el-GR" dirty="0"/>
                  <a:t>L να είναι πλήρες πλέγμα (</a:t>
                </a:r>
                <a:r>
                  <a:rPr lang="el-GR" dirty="0" err="1"/>
                  <a:t>complete</a:t>
                </a:r>
                <a:r>
                  <a:rPr lang="el-GR" dirty="0"/>
                  <a:t> </a:t>
                </a:r>
                <a:r>
                  <a:rPr lang="el-GR" dirty="0" err="1"/>
                  <a:t>lattice</a:t>
                </a:r>
                <a:r>
                  <a:rPr lang="el-GR" dirty="0"/>
                  <a:t>) και </a:t>
                </a:r>
                <a:r>
                  <a:rPr lang="el-GR" dirty="0" smtClean="0"/>
                  <a:t>η T </a:t>
                </a:r>
                <a:r>
                  <a:rPr lang="el-GR" dirty="0"/>
                  <a:t>συνεχής (</a:t>
                </a:r>
                <a:r>
                  <a:rPr lang="el-GR" dirty="0" err="1"/>
                  <a:t>continuous</a:t>
                </a:r>
                <a:r>
                  <a:rPr lang="el-GR" dirty="0"/>
                  <a:t>), αποδεικνύεται ότι η T έχει </a:t>
                </a:r>
                <a:r>
                  <a:rPr lang="el-GR" dirty="0" smtClean="0"/>
                  <a:t>ένα </a:t>
                </a:r>
                <a:r>
                  <a:rPr lang="el-GR" dirty="0"/>
                  <a:t>ελάχιστο σταθερό σημείο (</a:t>
                </a:r>
                <a:r>
                  <a:rPr lang="el-GR" dirty="0" err="1"/>
                  <a:t>least</a:t>
                </a:r>
                <a:r>
                  <a:rPr lang="el-GR" dirty="0"/>
                  <a:t> </a:t>
                </a:r>
                <a:r>
                  <a:rPr lang="el-GR" dirty="0" err="1"/>
                  <a:t>fixpoint</a:t>
                </a:r>
                <a:r>
                  <a:rPr lang="el-GR" dirty="0"/>
                  <a:t>), συμβολικά </a:t>
                </a:r>
                <a:r>
                  <a:rPr lang="el-GR" dirty="0" err="1" smtClean="0"/>
                  <a:t>lfp</a:t>
                </a:r>
                <a:r>
                  <a:rPr lang="el-GR" dirty="0" smtClean="0"/>
                  <a:t>(T</a:t>
                </a:r>
                <a:r>
                  <a:rPr lang="el-GR" dirty="0"/>
                  <a:t>), το οποίο ισούται </a:t>
                </a:r>
                <a:r>
                  <a:rPr lang="el-GR" dirty="0" smtClean="0"/>
                  <a:t>με </a:t>
                </a:r>
              </a:p>
              <a:p>
                <a:pPr marL="400050" lvl="1" indent="0">
                  <a:buNone/>
                </a:pPr>
                <a:r>
                  <a:rPr lang="el-GR" dirty="0" smtClean="0"/>
                  <a:t>	</a:t>
                </a:r>
                <a:r>
                  <a:rPr lang="el-GR" dirty="0" err="1" smtClean="0"/>
                  <a:t>lfp</a:t>
                </a:r>
                <a:r>
                  <a:rPr lang="el-GR" dirty="0" smtClean="0"/>
                  <a:t> </a:t>
                </a:r>
                <a:r>
                  <a:rPr lang="el-GR" dirty="0"/>
                  <a:t>(T) = </a:t>
                </a:r>
                <a:r>
                  <a:rPr lang="el-GR" dirty="0" err="1"/>
                  <a:t>lub</a:t>
                </a:r>
                <a:r>
                  <a:rPr lang="el-GR" dirty="0"/>
                  <a:t> ( </a:t>
                </a:r>
                <a:r>
                  <a:rPr lang="el-GR" dirty="0" smtClean="0"/>
                  <a:t>{</a:t>
                </a:r>
                <a:r>
                  <a:rPr lang="el-GR" dirty="0" smtClean="0">
                    <a:sym typeface="Symbol" panose="05050102010706020507" pitchFamily="18" charset="2"/>
                  </a:rPr>
                  <a:t></a:t>
                </a:r>
                <a:r>
                  <a:rPr lang="el-GR" dirty="0" smtClean="0"/>
                  <a:t>, </a:t>
                </a:r>
                <a:r>
                  <a:rPr lang="el-GR" dirty="0"/>
                  <a:t>T </a:t>
                </a:r>
                <a:r>
                  <a:rPr lang="el-GR" dirty="0" smtClean="0"/>
                  <a:t>(</a:t>
                </a:r>
                <a:r>
                  <a:rPr lang="el-GR" dirty="0" smtClean="0">
                    <a:sym typeface="Symbol" panose="05050102010706020507" pitchFamily="18" charset="2"/>
                  </a:rPr>
                  <a:t></a:t>
                </a:r>
                <a:r>
                  <a:rPr lang="el-GR" dirty="0" smtClean="0"/>
                  <a:t>) </a:t>
                </a:r>
                <a:r>
                  <a:rPr lang="el-GR" dirty="0"/>
                  <a:t>, T (T </a:t>
                </a:r>
                <a:r>
                  <a:rPr lang="el-GR" dirty="0" smtClean="0"/>
                  <a:t>(</a:t>
                </a:r>
                <a:r>
                  <a:rPr lang="el-GR" dirty="0" smtClean="0">
                    <a:sym typeface="Symbol" panose="05050102010706020507" pitchFamily="18" charset="2"/>
                  </a:rPr>
                  <a:t></a:t>
                </a:r>
                <a:r>
                  <a:rPr lang="el-GR" dirty="0" smtClean="0"/>
                  <a:t>)) </a:t>
                </a:r>
                <a:r>
                  <a:rPr lang="el-GR" dirty="0"/>
                  <a:t>, T( T( T</a:t>
                </a:r>
                <a:r>
                  <a:rPr lang="el-GR" dirty="0" smtClean="0"/>
                  <a:t>(</a:t>
                </a:r>
                <a:r>
                  <a:rPr lang="el-GR" dirty="0" smtClean="0">
                    <a:sym typeface="Symbol" panose="05050102010706020507" pitchFamily="18" charset="2"/>
                  </a:rPr>
                  <a:t></a:t>
                </a:r>
                <a:r>
                  <a:rPr lang="el-GR" dirty="0" smtClean="0"/>
                  <a:t>))) </a:t>
                </a:r>
                <a:r>
                  <a:rPr lang="el-GR" dirty="0"/>
                  <a:t>,…} </a:t>
                </a:r>
                <a:r>
                  <a:rPr lang="el-GR" dirty="0" smtClean="0"/>
                  <a:t>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  <a:r>
                  <a:rPr lang="el-GR" dirty="0">
                    <a:sym typeface="Symbol" panose="05050102010706020507" pitchFamily="18" charset="2"/>
                  </a:rPr>
                  <a:t></a:t>
                </a:r>
                <a:r>
                  <a:rPr lang="el-GR" dirty="0" smtClean="0"/>
                  <a:t> είναι το ελάχιστο στοιχείο (</a:t>
                </a:r>
                <a:r>
                  <a:rPr lang="el-GR" dirty="0" err="1" smtClean="0"/>
                  <a:t>bottom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element</a:t>
                </a:r>
                <a:r>
                  <a:rPr lang="el-GR" dirty="0" smtClean="0"/>
                  <a:t>) του L και το </a:t>
                </a:r>
                <a:r>
                  <a:rPr lang="el-GR" dirty="0" err="1" smtClean="0"/>
                  <a:t>lub</a:t>
                </a:r>
                <a:r>
                  <a:rPr lang="el-GR" dirty="0" smtClean="0"/>
                  <a:t>(X) είναι το ελάχιστο άνω φράγμα (</a:t>
                </a:r>
                <a:r>
                  <a:rPr lang="el-GR" dirty="0" err="1" smtClean="0"/>
                  <a:t>least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upperbound</a:t>
                </a:r>
                <a:r>
                  <a:rPr lang="el-GR" dirty="0" smtClean="0"/>
                  <a:t>) ενός μερικώς διατεταγμένου συνόλου  X. </a:t>
                </a:r>
                <a:endParaRPr lang="en-US" dirty="0" smtClean="0"/>
              </a:p>
              <a:p>
                <a:r>
                  <a:rPr lang="el-GR" dirty="0"/>
                  <a:t>Δεδομένου ενός οριστικού προγράμματος P επάνω </a:t>
                </a:r>
                <a:r>
                  <a:rPr lang="el-GR" dirty="0" smtClean="0"/>
                  <a:t>σε μία </a:t>
                </a:r>
                <a:r>
                  <a:rPr lang="el-GR" dirty="0"/>
                  <a:t>γλώσσα πρώτης τάξης L και θεωρώντας τη σχέση  μερικής διάταξης </a:t>
                </a:r>
                <a:r>
                  <a:rPr lang="el-GR" dirty="0">
                    <a:sym typeface="Symbol" panose="05050102010706020507" pitchFamily="18" charset="2"/>
                  </a:rPr>
                  <a:t></a:t>
                </a:r>
                <a:r>
                  <a:rPr lang="el-GR" dirty="0"/>
                  <a:t> στο σύνολο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 όλων των δυνατών</a:t>
                </a:r>
                <a:r>
                  <a:rPr lang="en-US" dirty="0"/>
                  <a:t> </a:t>
                </a:r>
                <a:r>
                  <a:rPr lang="el-GR" dirty="0"/>
                  <a:t>ερμηνειών για το P, αποδεικνύεται ότι το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l-GR" dirty="0"/>
                  <a:t> είναι πλήρες</a:t>
                </a:r>
                <a:r>
                  <a:rPr lang="en-US" dirty="0"/>
                  <a:t> </a:t>
                </a:r>
                <a:r>
                  <a:rPr lang="el-GR" dirty="0"/>
                  <a:t>πλέγμα (με </a:t>
                </a:r>
                <a:r>
                  <a:rPr lang="el-GR" dirty="0">
                    <a:sym typeface="Symbol" panose="05050102010706020507" pitchFamily="18" charset="2"/>
                  </a:rPr>
                  <a:t></a:t>
                </a:r>
                <a:r>
                  <a:rPr lang="el-GR" dirty="0"/>
                  <a:t>= </a:t>
                </a:r>
                <a:r>
                  <a:rPr lang="el-GR" dirty="0">
                    <a:sym typeface="Symbol" panose="05050102010706020507" pitchFamily="18" charset="2"/>
                  </a:rPr>
                  <a:t></a:t>
                </a:r>
                <a:r>
                  <a:rPr lang="el-GR" dirty="0" smtClean="0"/>
                  <a:t>).</a:t>
                </a:r>
              </a:p>
              <a:p>
                <a:endParaRPr lang="el-GR" dirty="0"/>
              </a:p>
            </p:txBody>
          </p:sp>
        </mc:Choice>
        <mc:Fallback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153" r="-14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Σημασιολογία σταθερού </a:t>
            </a:r>
            <a:r>
              <a:rPr lang="el-GR" altLang="el-GR" dirty="0" smtClean="0"/>
              <a:t>σημείου (</a:t>
            </a:r>
            <a:r>
              <a:rPr lang="en-US" altLang="el-GR" dirty="0" smtClean="0"/>
              <a:t>3</a:t>
            </a:r>
            <a:r>
              <a:rPr lang="el-GR" altLang="el-GR" dirty="0" smtClean="0"/>
              <a:t>/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>
              <a:xfrm>
                <a:off x="464156" y="1556792"/>
                <a:ext cx="8229600" cy="460851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 smtClean="0"/>
                  <a:t>Ορίζοντας </a:t>
                </a:r>
                <a:r>
                  <a:rPr lang="el-GR" sz="2400" dirty="0"/>
                  <a:t>την απεικόνιση </a:t>
                </a:r>
                <a:r>
                  <a:rPr lang="el-GR" sz="2400" dirty="0" err="1"/>
                  <a:t>Tp</a:t>
                </a:r>
                <a:r>
                  <a:rPr lang="el-GR" sz="2400" dirty="0"/>
                  <a:t> από ερμηνείες </a:t>
                </a:r>
                <a:r>
                  <a:rPr lang="el-GR" sz="2400" dirty="0" smtClean="0"/>
                  <a:t>σε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ερμηνείες</a:t>
                </a:r>
                <a:r>
                  <a:rPr lang="el-GR" sz="2400" dirty="0"/>
                  <a:t>, δηλαδή </a:t>
                </a:r>
                <a:r>
                  <a:rPr lang="el-GR" sz="2400" dirty="0" err="1"/>
                  <a:t>Tp</a:t>
                </a:r>
                <a:r>
                  <a:rPr lang="el-GR" sz="2400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l-GR" sz="2400" dirty="0" smtClean="0">
                    <a:sym typeface="Symbol" panose="05050102010706020507" pitchFamily="18" charset="2"/>
                  </a:rPr>
                  <a:t>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l-GR" sz="2400" dirty="0" smtClean="0"/>
                  <a:t>,  με</a:t>
                </a:r>
                <a:endParaRPr lang="en-US" sz="2400" dirty="0" smtClean="0"/>
              </a:p>
              <a:p>
                <a:pPr marL="400050" lvl="1" indent="0">
                  <a:buNone/>
                </a:pPr>
                <a:r>
                  <a:rPr lang="en-US" sz="2000" dirty="0" smtClean="0"/>
                  <a:t>		</a:t>
                </a:r>
                <a:r>
                  <a:rPr lang="el-GR" sz="2000" dirty="0" err="1" smtClean="0"/>
                  <a:t>Tp</a:t>
                </a:r>
                <a:r>
                  <a:rPr lang="el-GR" sz="2000" dirty="0" smtClean="0"/>
                  <a:t> </a:t>
                </a:r>
                <a:r>
                  <a:rPr lang="el-GR" sz="2000" dirty="0"/>
                  <a:t>(I) = { </a:t>
                </a:r>
                <a:r>
                  <a:rPr lang="el-GR" sz="2000" dirty="0" smtClean="0"/>
                  <a:t>A</a:t>
                </a:r>
                <a:r>
                  <a:rPr lang="el-GR" sz="2000" dirty="0" smtClean="0">
                    <a:sym typeface="Symbol" panose="05050102010706020507" pitchFamily="18" charset="2"/>
                  </a:rPr>
                  <a:t></a:t>
                </a:r>
                <a:r>
                  <a:rPr lang="el-GR" sz="2000" dirty="0" smtClean="0"/>
                  <a:t>BL | A</a:t>
                </a:r>
                <a:r>
                  <a:rPr lang="el-GR" sz="2000" dirty="0" smtClean="0">
                    <a:sym typeface="Symbol" panose="05050102010706020507" pitchFamily="18" charset="2"/>
                  </a:rPr>
                  <a:t></a:t>
                </a:r>
                <a:r>
                  <a:rPr lang="el-GR" sz="2000" dirty="0" smtClean="0"/>
                  <a:t>A1 </a:t>
                </a:r>
                <a:r>
                  <a:rPr lang="el-GR" sz="2000" dirty="0"/>
                  <a:t>, … , </a:t>
                </a:r>
                <a:r>
                  <a:rPr lang="el-GR" sz="2000" dirty="0" err="1"/>
                  <a:t>An</a:t>
                </a:r>
                <a:r>
                  <a:rPr lang="el-GR" sz="2000" dirty="0"/>
                  <a:t> </a:t>
                </a:r>
                <a:r>
                  <a:rPr lang="en-US" sz="2000" dirty="0" smtClean="0"/>
                  <a:t>}</a:t>
                </a:r>
                <a:r>
                  <a:rPr lang="el-GR" sz="2000" dirty="0" smtClean="0"/>
                  <a:t>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l-GR" sz="2400" dirty="0" smtClean="0"/>
                  <a:t>είναι πλήρως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αποτιμημένο </a:t>
                </a:r>
                <a:r>
                  <a:rPr lang="el-GR" sz="2400" dirty="0"/>
                  <a:t>στιγμιότυπο μιας </a:t>
                </a:r>
                <a:r>
                  <a:rPr lang="el-GR" sz="2400" dirty="0" smtClean="0"/>
                  <a:t>πρότασης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του </a:t>
                </a:r>
                <a:r>
                  <a:rPr lang="el-GR" sz="2400" dirty="0"/>
                  <a:t>P και  {A1 , … , </a:t>
                </a:r>
                <a:r>
                  <a:rPr lang="el-GR" sz="2400" dirty="0" err="1"/>
                  <a:t>An</a:t>
                </a:r>
                <a:r>
                  <a:rPr lang="el-GR" sz="2400" dirty="0"/>
                  <a:t>} </a:t>
                </a:r>
                <a:r>
                  <a:rPr lang="el-GR" sz="2400" dirty="0" smtClean="0">
                    <a:sym typeface="Symbol" panose="05050102010706020507" pitchFamily="18" charset="2"/>
                  </a:rPr>
                  <a:t></a:t>
                </a:r>
                <a:r>
                  <a:rPr lang="el-GR" sz="2400" dirty="0" smtClean="0"/>
                  <a:t>I  </a:t>
                </a:r>
                <a:r>
                  <a:rPr lang="el-GR" sz="2400" dirty="0"/>
                  <a:t>} </a:t>
                </a:r>
                <a:r>
                  <a:rPr lang="el-GR" sz="2400" dirty="0" smtClean="0"/>
                  <a:t>αποδεικνύεται </a:t>
                </a:r>
                <a:r>
                  <a:rPr lang="el-GR" sz="2400" dirty="0"/>
                  <a:t>ότι η </a:t>
                </a:r>
                <a:r>
                  <a:rPr lang="el-GR" sz="2400" dirty="0" err="1"/>
                  <a:t>Tp</a:t>
                </a:r>
                <a:r>
                  <a:rPr lang="el-GR" sz="2400" dirty="0"/>
                  <a:t> είναι συνεχής, άρα </a:t>
                </a:r>
                <a:r>
                  <a:rPr lang="el-GR" sz="2400" dirty="0" smtClean="0"/>
                  <a:t>έχει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ελάχιστο </a:t>
                </a:r>
                <a:r>
                  <a:rPr lang="el-GR" sz="2400" dirty="0"/>
                  <a:t>σταθερό σημείο, το </a:t>
                </a:r>
                <a:r>
                  <a:rPr lang="el-GR" sz="2400" dirty="0" err="1" smtClean="0"/>
                  <a:t>lfp</a:t>
                </a:r>
                <a:r>
                  <a:rPr lang="el-GR" sz="2400" dirty="0" smtClean="0"/>
                  <a:t>(</a:t>
                </a:r>
                <a:r>
                  <a:rPr lang="el-GR" sz="2400" dirty="0" err="1" smtClean="0"/>
                  <a:t>Tp</a:t>
                </a:r>
                <a:r>
                  <a:rPr lang="el-GR" sz="2400" dirty="0"/>
                  <a:t>) = </a:t>
                </a:r>
                <a:r>
                  <a:rPr lang="el-GR" sz="2400" dirty="0" err="1"/>
                  <a:t>lub</a:t>
                </a:r>
                <a:r>
                  <a:rPr lang="el-GR" sz="2400" dirty="0"/>
                  <a:t> ( </a:t>
                </a:r>
                <a:r>
                  <a:rPr lang="el-GR" sz="2400" dirty="0" smtClean="0"/>
                  <a:t>{</a:t>
                </a:r>
                <a:r>
                  <a:rPr lang="el-GR" sz="2400" dirty="0" smtClean="0">
                    <a:sym typeface="Symbol" panose="05050102010706020507" pitchFamily="18" charset="2"/>
                  </a:rPr>
                  <a:t></a:t>
                </a:r>
                <a:r>
                  <a:rPr lang="el-GR" sz="2400" dirty="0" smtClean="0"/>
                  <a:t>, </a:t>
                </a:r>
                <a:r>
                  <a:rPr lang="el-GR" sz="2400" dirty="0" err="1"/>
                  <a:t>Tp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(</a:t>
                </a:r>
                <a:r>
                  <a:rPr lang="el-GR" sz="2400" dirty="0">
                    <a:sym typeface="Symbol" panose="05050102010706020507" pitchFamily="18" charset="2"/>
                  </a:rPr>
                  <a:t></a:t>
                </a:r>
                <a:r>
                  <a:rPr lang="el-GR" sz="2400" dirty="0" smtClean="0"/>
                  <a:t>) </a:t>
                </a:r>
                <a:r>
                  <a:rPr lang="el-GR" sz="2400" dirty="0"/>
                  <a:t>, </a:t>
                </a:r>
                <a:r>
                  <a:rPr lang="el-GR" sz="2400" dirty="0" err="1"/>
                  <a:t>Tp</a:t>
                </a:r>
                <a:r>
                  <a:rPr lang="el-GR" sz="2400" dirty="0"/>
                  <a:t> (</a:t>
                </a:r>
                <a:r>
                  <a:rPr lang="el-GR" sz="2400" dirty="0" err="1"/>
                  <a:t>Tp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(</a:t>
                </a:r>
                <a:r>
                  <a:rPr lang="el-GR" sz="2400" dirty="0">
                    <a:sym typeface="Symbol" panose="05050102010706020507" pitchFamily="18" charset="2"/>
                  </a:rPr>
                  <a:t></a:t>
                </a:r>
                <a:r>
                  <a:rPr lang="el-GR" sz="2400" dirty="0" smtClean="0"/>
                  <a:t>)) </a:t>
                </a:r>
                <a:r>
                  <a:rPr lang="el-GR" sz="2400" dirty="0"/>
                  <a:t>, …..} </a:t>
                </a:r>
                <a:r>
                  <a:rPr lang="el-GR" sz="2400" dirty="0" smtClean="0"/>
                  <a:t>)</a:t>
                </a:r>
                <a:endParaRPr lang="en-US" sz="2400" dirty="0" smtClean="0"/>
              </a:p>
              <a:p>
                <a:r>
                  <a:rPr lang="el-GR" sz="2400" dirty="0"/>
                  <a:t>Τέλος, αποδεικνύεται ότι το ελάχιστο μοντέλο </a:t>
                </a:r>
                <a:r>
                  <a:rPr lang="el-GR" sz="2400" dirty="0" err="1" smtClean="0"/>
                  <a:t>HerbrandMp</a:t>
                </a:r>
                <a:r>
                  <a:rPr lang="el-GR" sz="2400" dirty="0" smtClean="0"/>
                  <a:t> </a:t>
                </a:r>
                <a:r>
                  <a:rPr lang="el-GR" sz="2400" dirty="0"/>
                  <a:t>του P ισούται με το ελάχιστο σταθερό σημείο της </a:t>
                </a:r>
                <a:r>
                  <a:rPr lang="el-GR" sz="2400" dirty="0" err="1" smtClean="0"/>
                  <a:t>Tp,δηλαδή</a:t>
                </a:r>
                <a:r>
                  <a:rPr lang="el-GR" sz="2400" dirty="0" smtClean="0"/>
                  <a:t> </a:t>
                </a:r>
                <a:r>
                  <a:rPr lang="el-GR" sz="2400" dirty="0" err="1"/>
                  <a:t>Mp</a:t>
                </a:r>
                <a:r>
                  <a:rPr lang="el-GR" sz="2400" dirty="0"/>
                  <a:t> = </a:t>
                </a:r>
                <a:r>
                  <a:rPr lang="el-GR" sz="2400" dirty="0" err="1"/>
                  <a:t>lfp</a:t>
                </a:r>
                <a:r>
                  <a:rPr lang="el-GR" sz="2400" dirty="0"/>
                  <a:t>(</a:t>
                </a:r>
                <a:r>
                  <a:rPr lang="el-GR" sz="2400" dirty="0" err="1"/>
                  <a:t>Tp</a:t>
                </a:r>
                <a:r>
                  <a:rPr lang="el-GR" sz="2400" dirty="0"/>
                  <a:t>). Αυτό είναι το αποτέλεσμα </a:t>
                </a:r>
                <a:r>
                  <a:rPr lang="el-GR" sz="2400" dirty="0" err="1" smtClean="0"/>
                  <a:t>τηςσημασιολογίας</a:t>
                </a:r>
                <a:r>
                  <a:rPr lang="el-GR" sz="2400" dirty="0" smtClean="0"/>
                  <a:t> </a:t>
                </a:r>
                <a:r>
                  <a:rPr lang="el-GR" sz="2400" dirty="0"/>
                  <a:t>σταθερού σημείου.</a:t>
                </a:r>
              </a:p>
              <a:p>
                <a:pPr marL="0" indent="0">
                  <a:buNone/>
                </a:pPr>
                <a:endParaRPr lang="el-GR" sz="2400" dirty="0"/>
              </a:p>
              <a:p>
                <a:endParaRPr lang="el-GR" sz="2400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156" y="1556792"/>
                <a:ext cx="8229600" cy="4608512"/>
              </a:xfrm>
              <a:blipFill rotWithShape="0">
                <a:blip r:embed="rId2"/>
                <a:stretch>
                  <a:fillRect l="-1111" t="-1058" r="-2741" b="-9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6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Σημασιολογία σταθερού </a:t>
            </a:r>
            <a:r>
              <a:rPr lang="el-GR" altLang="el-GR" dirty="0" smtClean="0"/>
              <a:t>σημείου (</a:t>
            </a:r>
            <a:r>
              <a:rPr lang="en-US" altLang="el-GR" dirty="0"/>
              <a:t>4</a:t>
            </a:r>
            <a:r>
              <a:rPr lang="el-GR" altLang="el-GR" dirty="0" smtClean="0"/>
              <a:t>/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 smtClean="0"/>
              <a:t>Στο </a:t>
            </a:r>
            <a:r>
              <a:rPr lang="el-GR" dirty="0"/>
              <a:t>παράδειγμα οριστικού προγράμματος της </a:t>
            </a:r>
            <a:r>
              <a:rPr lang="el-GR" dirty="0" smtClean="0"/>
              <a:t>προηγούμενης</a:t>
            </a:r>
            <a:r>
              <a:rPr lang="en-US" dirty="0" smtClean="0"/>
              <a:t> </a:t>
            </a:r>
            <a:r>
              <a:rPr lang="el-GR" dirty="0" smtClean="0"/>
              <a:t>μεθόδου </a:t>
            </a:r>
            <a:r>
              <a:rPr lang="el-GR" dirty="0"/>
              <a:t>σημασιολογίας έχουμε</a:t>
            </a:r>
            <a:r>
              <a:rPr lang="el-GR" dirty="0" smtClean="0"/>
              <a:t>:</a:t>
            </a:r>
          </a:p>
          <a:p>
            <a:pPr marL="0" indent="0">
              <a:buNone/>
            </a:pPr>
            <a:r>
              <a:rPr lang="el-GR" dirty="0" smtClean="0"/>
              <a:t>-</a:t>
            </a:r>
          </a:p>
          <a:p>
            <a:pPr marL="0" indent="0">
              <a:buNone/>
            </a:pPr>
            <a:r>
              <a:rPr lang="el-GR" dirty="0" smtClean="0"/>
              <a:t>- </a:t>
            </a:r>
            <a:r>
              <a:rPr lang="en-US" dirty="0" err="1" smtClean="0"/>
              <a:t>Tp</a:t>
            </a:r>
            <a:r>
              <a:rPr lang="en-US" dirty="0" smtClean="0"/>
              <a:t>(</a:t>
            </a:r>
            <a:r>
              <a:rPr lang="en-US" dirty="0" smtClean="0">
                <a:sym typeface="Symbol" panose="05050102010706020507" pitchFamily="18" charset="2"/>
              </a:rPr>
              <a:t></a:t>
            </a:r>
            <a:r>
              <a:rPr lang="en-US" dirty="0" smtClean="0"/>
              <a:t>) = {p(a), q(b), r(c)}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Tp</a:t>
            </a:r>
            <a:r>
              <a:rPr lang="en-US" dirty="0"/>
              <a:t>(</a:t>
            </a:r>
            <a:r>
              <a:rPr lang="en-US" dirty="0" err="1"/>
              <a:t>Tp</a:t>
            </a:r>
            <a:r>
              <a:rPr lang="en-US" dirty="0" smtClean="0"/>
              <a:t>(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 smtClean="0"/>
              <a:t>)) </a:t>
            </a:r>
            <a:r>
              <a:rPr lang="en-US" dirty="0"/>
              <a:t>= </a:t>
            </a:r>
            <a:r>
              <a:rPr lang="en-US" dirty="0" err="1"/>
              <a:t>Tp</a:t>
            </a:r>
            <a:r>
              <a:rPr lang="en-US" dirty="0"/>
              <a:t>({p(a), q(b), r(c)}) = </a:t>
            </a:r>
          </a:p>
          <a:p>
            <a:pPr marL="0" indent="0">
              <a:buNone/>
            </a:pPr>
            <a:r>
              <a:rPr lang="en-US" dirty="0"/>
              <a:t>                         = {p(a), p(b), q(b), q(c), r(c)} 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Tp</a:t>
            </a:r>
            <a:r>
              <a:rPr lang="en-US" dirty="0"/>
              <a:t>(</a:t>
            </a:r>
            <a:r>
              <a:rPr lang="en-US" dirty="0" err="1"/>
              <a:t>Tp</a:t>
            </a:r>
            <a:r>
              <a:rPr lang="en-US" dirty="0"/>
              <a:t>(</a:t>
            </a:r>
            <a:r>
              <a:rPr lang="en-US" dirty="0" err="1"/>
              <a:t>Tp</a:t>
            </a:r>
            <a:r>
              <a:rPr lang="en-US" dirty="0" smtClean="0"/>
              <a:t>(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 smtClean="0"/>
              <a:t>))) </a:t>
            </a:r>
            <a:r>
              <a:rPr lang="en-US" dirty="0"/>
              <a:t>= </a:t>
            </a:r>
            <a:r>
              <a:rPr lang="en-US" dirty="0" err="1"/>
              <a:t>Tp</a:t>
            </a:r>
            <a:r>
              <a:rPr lang="en-US" dirty="0"/>
              <a:t>({p(a), p(b), q(b), q(c), r(c)}) =</a:t>
            </a:r>
          </a:p>
          <a:p>
            <a:pPr marL="0" indent="0">
              <a:buNone/>
            </a:pPr>
            <a:r>
              <a:rPr lang="en-US" dirty="0"/>
              <a:t>                                = {p(a), p(b), p(c), q(b), q(c), r(c)}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/>
              <a:t>Tp</a:t>
            </a:r>
            <a:r>
              <a:rPr lang="en-US" dirty="0"/>
              <a:t>(</a:t>
            </a:r>
            <a:r>
              <a:rPr lang="en-US" dirty="0" err="1"/>
              <a:t>Tp</a:t>
            </a:r>
            <a:r>
              <a:rPr lang="en-US" dirty="0"/>
              <a:t>(</a:t>
            </a:r>
            <a:r>
              <a:rPr lang="en-US" dirty="0" err="1"/>
              <a:t>Tp</a:t>
            </a:r>
            <a:r>
              <a:rPr lang="en-US" dirty="0"/>
              <a:t>(</a:t>
            </a:r>
            <a:r>
              <a:rPr lang="en-US" dirty="0" err="1"/>
              <a:t>Tp</a:t>
            </a:r>
            <a:r>
              <a:rPr lang="en-US" dirty="0" smtClean="0"/>
              <a:t>(</a:t>
            </a:r>
            <a:r>
              <a:rPr lang="en-US" dirty="0">
                <a:sym typeface="Symbol" panose="05050102010706020507" pitchFamily="18" charset="2"/>
              </a:rPr>
              <a:t></a:t>
            </a:r>
            <a:r>
              <a:rPr lang="en-US" dirty="0" smtClean="0"/>
              <a:t>)))) </a:t>
            </a:r>
            <a:r>
              <a:rPr lang="en-US" dirty="0"/>
              <a:t>= </a:t>
            </a:r>
            <a:r>
              <a:rPr lang="en-US" dirty="0" err="1"/>
              <a:t>Tp</a:t>
            </a:r>
            <a:r>
              <a:rPr lang="en-US" dirty="0"/>
              <a:t>({p(a), p(b), p(c), q(b), q(c), r(c)}) =</a:t>
            </a:r>
          </a:p>
          <a:p>
            <a:pPr marL="0" indent="0">
              <a:buNone/>
            </a:pPr>
            <a:r>
              <a:rPr lang="en-US" dirty="0"/>
              <a:t>                                       = {p(a), p(b), p(c), q(b), q(c), r(c)}</a:t>
            </a:r>
          </a:p>
          <a:p>
            <a:pPr marL="0" indent="0">
              <a:buNone/>
            </a:pPr>
            <a:r>
              <a:rPr lang="en-US" dirty="0" smtClean="0"/>
              <a:t>-  </a:t>
            </a:r>
            <a:r>
              <a:rPr lang="en-US" dirty="0"/>
              <a:t>………….. </a:t>
            </a:r>
          </a:p>
          <a:p>
            <a:pPr marL="0" indent="0">
              <a:buNone/>
            </a:pPr>
            <a:r>
              <a:rPr lang="el-GR" dirty="0" smtClean="0"/>
              <a:t>Άρα</a:t>
            </a:r>
            <a:r>
              <a:rPr lang="el-GR" dirty="0"/>
              <a:t>:   </a:t>
            </a:r>
            <a:r>
              <a:rPr lang="en-US" dirty="0" err="1"/>
              <a:t>Mp</a:t>
            </a:r>
            <a:r>
              <a:rPr lang="en-US" dirty="0"/>
              <a:t> = {p(a), p(b), p(c), q(b), q(c), r (c)}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28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Λειτουργική  </a:t>
            </a:r>
            <a:r>
              <a:rPr lang="el-GR" altLang="el-GR" dirty="0" smtClean="0"/>
              <a:t>σημασιολογία</a:t>
            </a:r>
            <a:r>
              <a:rPr lang="en-US" altLang="el-GR" dirty="0" smtClean="0"/>
              <a:t> (1/2)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λειτουργική σημασιολογία σχετίζεται με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smtClean="0"/>
              <a:t>παραγωγή </a:t>
            </a:r>
            <a:r>
              <a:rPr lang="el-GR" dirty="0"/>
              <a:t>νέας γνώσης από υπάρχουσα, μέσα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μία </a:t>
            </a:r>
            <a:r>
              <a:rPr lang="el-GR" dirty="0"/>
              <a:t>διαδικασία εξαγωγής συμπερασμάτων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dirty="0" smtClean="0"/>
              <a:t>συνίσταται </a:t>
            </a:r>
            <a:r>
              <a:rPr lang="el-GR" dirty="0"/>
              <a:t>σε πεπερασμένο αριθμό εφαρμογών </a:t>
            </a:r>
            <a:r>
              <a:rPr lang="el-GR" dirty="0" smtClean="0"/>
              <a:t>ενός</a:t>
            </a:r>
            <a:r>
              <a:rPr lang="en-US" dirty="0" smtClean="0"/>
              <a:t> </a:t>
            </a:r>
            <a:r>
              <a:rPr lang="el-GR" dirty="0" smtClean="0"/>
              <a:t>κανόνα </a:t>
            </a:r>
            <a:r>
              <a:rPr lang="el-GR" dirty="0"/>
              <a:t>συμπερασμού (</a:t>
            </a:r>
            <a:r>
              <a:rPr lang="el-GR" dirty="0" err="1"/>
              <a:t>inference</a:t>
            </a:r>
            <a:r>
              <a:rPr lang="el-GR" dirty="0"/>
              <a:t> </a:t>
            </a:r>
            <a:r>
              <a:rPr lang="el-GR" dirty="0" err="1"/>
              <a:t>rule</a:t>
            </a:r>
            <a:r>
              <a:rPr lang="el-GR" dirty="0"/>
              <a:t>).</a:t>
            </a:r>
          </a:p>
          <a:p>
            <a:r>
              <a:rPr lang="el-GR" dirty="0" smtClean="0"/>
              <a:t>Για </a:t>
            </a:r>
            <a:r>
              <a:rPr lang="el-GR" dirty="0"/>
              <a:t>δεδομένη διαδικασία εξαγωγής συμπερασμάτων, αν από </a:t>
            </a:r>
            <a:r>
              <a:rPr lang="el-GR" dirty="0" smtClean="0"/>
              <a:t>ένα</a:t>
            </a:r>
            <a:r>
              <a:rPr lang="en-US" dirty="0" smtClean="0"/>
              <a:t> </a:t>
            </a:r>
            <a:r>
              <a:rPr lang="el-GR" dirty="0" smtClean="0"/>
              <a:t>σύνολο </a:t>
            </a:r>
            <a:r>
              <a:rPr lang="el-GR" dirty="0"/>
              <a:t>κλειστών τύπων S συμπεραίνεται (</a:t>
            </a:r>
            <a:r>
              <a:rPr lang="el-GR" dirty="0" err="1"/>
              <a:t>is</a:t>
            </a:r>
            <a:r>
              <a:rPr lang="el-GR" dirty="0"/>
              <a:t> </a:t>
            </a:r>
            <a:r>
              <a:rPr lang="el-GR" dirty="0" err="1"/>
              <a:t>inferred</a:t>
            </a:r>
            <a:r>
              <a:rPr lang="el-GR" dirty="0"/>
              <a:t>) </a:t>
            </a:r>
            <a:r>
              <a:rPr lang="el-GR" dirty="0" smtClean="0"/>
              <a:t>ένας</a:t>
            </a:r>
            <a:r>
              <a:rPr lang="en-US" dirty="0" smtClean="0"/>
              <a:t> </a:t>
            </a:r>
            <a:r>
              <a:rPr lang="el-GR" dirty="0" smtClean="0"/>
              <a:t>κλειστός </a:t>
            </a:r>
            <a:r>
              <a:rPr lang="el-GR" dirty="0"/>
              <a:t>τύπος F,  γράφουμε  </a:t>
            </a:r>
            <a:r>
              <a:rPr lang="el-GR" dirty="0" smtClean="0"/>
              <a:t>S</a:t>
            </a:r>
            <a:r>
              <a:rPr lang="el-GR" dirty="0" smtClean="0">
                <a:sym typeface="Symbol" panose="05050102010706020507" pitchFamily="18" charset="2"/>
              </a:rPr>
              <a:t>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l-GR" dirty="0" smtClean="0"/>
              <a:t>F.</a:t>
            </a:r>
            <a:endParaRPr lang="en-US" dirty="0" smtClean="0"/>
          </a:p>
          <a:p>
            <a:r>
              <a:rPr lang="el-GR" dirty="0"/>
              <a:t>Για τα οριστικά προγράμματα, η </a:t>
            </a:r>
            <a:r>
              <a:rPr lang="el-GR" dirty="0" smtClean="0"/>
              <a:t>διαδικασία</a:t>
            </a:r>
            <a:r>
              <a:rPr lang="en-US" dirty="0" smtClean="0"/>
              <a:t> </a:t>
            </a:r>
            <a:r>
              <a:rPr lang="el-GR" dirty="0" smtClean="0"/>
              <a:t>εξαγωγής</a:t>
            </a:r>
            <a:r>
              <a:rPr lang="en-US" dirty="0" smtClean="0"/>
              <a:t> </a:t>
            </a:r>
            <a:r>
              <a:rPr lang="el-GR" dirty="0" smtClean="0"/>
              <a:t>συμπερασμάτων </a:t>
            </a:r>
            <a:r>
              <a:rPr lang="el-GR" dirty="0"/>
              <a:t>που εφαρμόζεται είναι η  </a:t>
            </a:r>
            <a:r>
              <a:rPr lang="el-GR" dirty="0" smtClean="0"/>
              <a:t>SLD-ανάλυση(SLD-</a:t>
            </a:r>
            <a:r>
              <a:rPr lang="el-GR" dirty="0" err="1" smtClean="0"/>
              <a:t>resolution</a:t>
            </a:r>
            <a:r>
              <a:rPr lang="el-GR" dirty="0" smtClean="0"/>
              <a:t>).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77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Λειτουργική  </a:t>
            </a:r>
            <a:r>
              <a:rPr lang="el-GR" altLang="el-GR" dirty="0" smtClean="0"/>
              <a:t>σημασιολογία</a:t>
            </a:r>
            <a:r>
              <a:rPr lang="en-US" altLang="el-GR" dirty="0" smtClean="0"/>
              <a:t> (2/2)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Για την εισαγωγή του κανόνα συμπερασμού της </a:t>
            </a:r>
            <a:r>
              <a:rPr lang="el-GR" dirty="0" smtClean="0"/>
              <a:t>SLD-ανάλυσης,</a:t>
            </a:r>
            <a:r>
              <a:rPr lang="en-US" dirty="0" smtClean="0"/>
              <a:t> </a:t>
            </a:r>
            <a:r>
              <a:rPr lang="el-GR" dirty="0" smtClean="0"/>
              <a:t>απαιτείται </a:t>
            </a:r>
            <a:r>
              <a:rPr lang="el-GR" dirty="0"/>
              <a:t>να ορισθούν οι έννοιες της αντικατάστασης,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ενοποίησης</a:t>
            </a:r>
            <a:r>
              <a:rPr lang="el-GR" dirty="0"/>
              <a:t>, του γενικότερου </a:t>
            </a:r>
            <a:r>
              <a:rPr lang="el-GR" dirty="0" err="1"/>
              <a:t>ενοποιητή</a:t>
            </a:r>
            <a:r>
              <a:rPr lang="el-GR" dirty="0"/>
              <a:t>,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 smtClean="0"/>
              <a:t>Αντικατάσταση </a:t>
            </a:r>
            <a:r>
              <a:rPr lang="el-GR" dirty="0"/>
              <a:t>(</a:t>
            </a:r>
            <a:r>
              <a:rPr lang="el-GR" dirty="0" err="1" smtClean="0"/>
              <a:t>substitution</a:t>
            </a:r>
            <a:r>
              <a:rPr lang="el-GR" dirty="0" smtClean="0"/>
              <a:t>)Μια </a:t>
            </a:r>
            <a:r>
              <a:rPr lang="el-GR" dirty="0"/>
              <a:t>αντικατάσταση θ είναι ένα πεπερασμένο σύνολο της </a:t>
            </a:r>
            <a:r>
              <a:rPr lang="el-GR" dirty="0" smtClean="0"/>
              <a:t>μορφής</a:t>
            </a:r>
            <a:r>
              <a:rPr lang="en-US" dirty="0" smtClean="0"/>
              <a:t> </a:t>
            </a:r>
            <a:r>
              <a:rPr lang="el-GR" dirty="0" smtClean="0"/>
              <a:t>{v1/t1</a:t>
            </a:r>
            <a:r>
              <a:rPr lang="el-GR" dirty="0"/>
              <a:t>, …., </a:t>
            </a:r>
            <a:r>
              <a:rPr lang="el-GR" dirty="0" err="1"/>
              <a:t>vn</a:t>
            </a:r>
            <a:r>
              <a:rPr lang="el-GR" dirty="0"/>
              <a:t>/</a:t>
            </a:r>
            <a:r>
              <a:rPr lang="el-GR" dirty="0" err="1"/>
              <a:t>tn</a:t>
            </a:r>
            <a:r>
              <a:rPr lang="el-GR" dirty="0"/>
              <a:t>} όπου τα </a:t>
            </a:r>
            <a:r>
              <a:rPr lang="el-GR" dirty="0" err="1" smtClean="0"/>
              <a:t>vi</a:t>
            </a:r>
            <a:r>
              <a:rPr lang="el-GR" dirty="0" smtClean="0"/>
              <a:t> </a:t>
            </a:r>
            <a:r>
              <a:rPr lang="el-GR" dirty="0"/>
              <a:t>είναι μεταβλητές και τα </a:t>
            </a:r>
            <a:r>
              <a:rPr lang="el-GR" dirty="0" err="1"/>
              <a:t>ti</a:t>
            </a:r>
            <a:r>
              <a:rPr lang="el-GR" dirty="0"/>
              <a:t>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όροι </a:t>
            </a:r>
            <a:r>
              <a:rPr lang="el-GR" dirty="0"/>
              <a:t>(κάθε </a:t>
            </a:r>
            <a:r>
              <a:rPr lang="el-GR" dirty="0" err="1"/>
              <a:t>ti</a:t>
            </a:r>
            <a:r>
              <a:rPr lang="el-GR" dirty="0"/>
              <a:t> είναι διαφορετικό από το αντίστοιχο </a:t>
            </a:r>
            <a:r>
              <a:rPr lang="el-GR" dirty="0" err="1"/>
              <a:t>vi</a:t>
            </a:r>
            <a:r>
              <a:rPr lang="el-GR" dirty="0"/>
              <a:t> και όλα </a:t>
            </a:r>
            <a:r>
              <a:rPr lang="el-GR" dirty="0" smtClean="0"/>
              <a:t>τα </a:t>
            </a:r>
            <a:r>
              <a:rPr lang="el-GR" dirty="0" err="1" smtClean="0"/>
              <a:t>vi</a:t>
            </a:r>
            <a:r>
              <a:rPr lang="el-GR" dirty="0" smtClean="0"/>
              <a:t> </a:t>
            </a:r>
            <a:r>
              <a:rPr lang="el-GR" dirty="0"/>
              <a:t>είναι διαφορετικά μεταξύ τους). Ουσιαστικά, μία </a:t>
            </a:r>
            <a:r>
              <a:rPr lang="el-GR" dirty="0" smtClean="0"/>
              <a:t>αντικατάσταση</a:t>
            </a:r>
            <a:r>
              <a:rPr lang="en-US" dirty="0" smtClean="0"/>
              <a:t> </a:t>
            </a:r>
            <a:r>
              <a:rPr lang="el-GR" dirty="0" smtClean="0"/>
              <a:t>ορίζει </a:t>
            </a:r>
            <a:r>
              <a:rPr lang="el-GR" dirty="0"/>
              <a:t>ότι τα </a:t>
            </a:r>
            <a:r>
              <a:rPr lang="el-GR" dirty="0" err="1"/>
              <a:t>vi</a:t>
            </a:r>
            <a:r>
              <a:rPr lang="el-GR" dirty="0"/>
              <a:t> είναι δεσμευμένα με (έχουν πάρει σαν τιμές) </a:t>
            </a:r>
            <a:r>
              <a:rPr lang="el-GR" dirty="0" smtClean="0"/>
              <a:t>τα</a:t>
            </a:r>
            <a:r>
              <a:rPr lang="en-US" dirty="0" smtClean="0"/>
              <a:t> </a:t>
            </a:r>
            <a:r>
              <a:rPr lang="el-GR" dirty="0" smtClean="0"/>
              <a:t>αντίστοιχα </a:t>
            </a:r>
            <a:r>
              <a:rPr lang="el-GR" dirty="0" err="1"/>
              <a:t>ti</a:t>
            </a:r>
            <a:r>
              <a:rPr lang="el-GR" dirty="0"/>
              <a:t>. Η κενή (</a:t>
            </a:r>
            <a:r>
              <a:rPr lang="el-GR" dirty="0" err="1"/>
              <a:t>empty</a:t>
            </a:r>
            <a:r>
              <a:rPr lang="el-GR" dirty="0"/>
              <a:t>) αντικατάσταση ορίζεται από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κενό </a:t>
            </a:r>
            <a:r>
              <a:rPr lang="el-GR" dirty="0"/>
              <a:t>σύνολο.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42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Στιγμιότυπο (</a:t>
            </a:r>
            <a:r>
              <a:rPr lang="el-GR" dirty="0" err="1"/>
              <a:t>instance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 </a:t>
            </a:r>
            <a:r>
              <a:rPr lang="el-GR" dirty="0"/>
              <a:t>E είναι ένας όρος, λεκτικό, σύζευξη λεκτικών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l-GR" dirty="0" smtClean="0"/>
              <a:t>διάζευξη </a:t>
            </a:r>
            <a:r>
              <a:rPr lang="el-GR" dirty="0"/>
              <a:t>λεκτικών, το </a:t>
            </a:r>
            <a:r>
              <a:rPr lang="el-GR" dirty="0" err="1" smtClean="0"/>
              <a:t>Eθ</a:t>
            </a:r>
            <a:r>
              <a:rPr lang="el-GR" dirty="0" smtClean="0"/>
              <a:t> </a:t>
            </a:r>
            <a:r>
              <a:rPr lang="el-GR" dirty="0"/>
              <a:t>λέγεται στιγμιότυπο του </a:t>
            </a:r>
            <a:r>
              <a:rPr lang="el-GR" dirty="0" smtClean="0"/>
              <a:t>E</a:t>
            </a:r>
            <a:r>
              <a:rPr lang="en-US" dirty="0" smtClean="0"/>
              <a:t> </a:t>
            </a:r>
            <a:r>
              <a:rPr lang="el-GR" dirty="0" smtClean="0"/>
              <a:t>μέσω </a:t>
            </a:r>
            <a:r>
              <a:rPr lang="el-GR" dirty="0"/>
              <a:t>της αντικατάστασης </a:t>
            </a:r>
            <a:r>
              <a:rPr lang="el-GR" dirty="0" smtClean="0"/>
              <a:t>θ </a:t>
            </a:r>
            <a:r>
              <a:rPr lang="el-GR" dirty="0"/>
              <a:t>= {v1/t1, .…, </a:t>
            </a:r>
            <a:r>
              <a:rPr lang="el-GR" dirty="0" err="1" smtClean="0"/>
              <a:t>vn</a:t>
            </a:r>
            <a:r>
              <a:rPr lang="el-GR" dirty="0" smtClean="0"/>
              <a:t>/</a:t>
            </a:r>
            <a:r>
              <a:rPr lang="el-GR" dirty="0" err="1" smtClean="0"/>
              <a:t>tn</a:t>
            </a:r>
            <a:r>
              <a:rPr lang="el-GR" dirty="0" smtClean="0"/>
              <a:t>}</a:t>
            </a:r>
            <a:r>
              <a:rPr lang="en-US" dirty="0" smtClean="0"/>
              <a:t> </a:t>
            </a:r>
            <a:r>
              <a:rPr lang="el-GR" dirty="0" smtClean="0"/>
              <a:t>αν </a:t>
            </a:r>
            <a:r>
              <a:rPr lang="el-GR" dirty="0"/>
              <a:t>στο E αντικατασταθούν ταυτόχρονα οι </a:t>
            </a:r>
            <a:r>
              <a:rPr lang="el-GR" dirty="0" smtClean="0"/>
              <a:t>εμφανίσεις</a:t>
            </a:r>
            <a:r>
              <a:rPr lang="en-US" dirty="0" smtClean="0"/>
              <a:t> </a:t>
            </a:r>
            <a:r>
              <a:rPr lang="el-GR" dirty="0" smtClean="0"/>
              <a:t>των </a:t>
            </a:r>
            <a:r>
              <a:rPr lang="el-GR" dirty="0"/>
              <a:t>μεταβλητών </a:t>
            </a:r>
            <a:r>
              <a:rPr lang="el-GR" dirty="0" err="1"/>
              <a:t>vi</a:t>
            </a:r>
            <a:r>
              <a:rPr lang="el-GR" dirty="0"/>
              <a:t> με τα αντίστοιχα </a:t>
            </a:r>
            <a:r>
              <a:rPr lang="el-GR" dirty="0" err="1"/>
              <a:t>ti</a:t>
            </a:r>
            <a:r>
              <a:rPr lang="el-GR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3998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Παραλλαγή (</a:t>
            </a:r>
            <a:r>
              <a:rPr lang="el-GR" dirty="0" err="1"/>
              <a:t>variant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 </a:t>
            </a:r>
            <a:r>
              <a:rPr lang="el-GR" dirty="0"/>
              <a:t>E και F είναι όροι, λεκτικά, συζεύξεις </a:t>
            </a:r>
            <a:r>
              <a:rPr lang="el-GR" dirty="0" smtClean="0"/>
              <a:t>λεκτικών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l-GR" dirty="0"/>
              <a:t>διαζεύξεις λεκτικών, το E λέγεται παραλλαγή του </a:t>
            </a:r>
            <a:r>
              <a:rPr lang="el-GR" dirty="0" smtClean="0"/>
              <a:t>F </a:t>
            </a:r>
            <a:r>
              <a:rPr lang="el-GR" dirty="0"/>
              <a:t>(ή το F παραλλαγή του E) αν υπάρχουν </a:t>
            </a:r>
            <a:r>
              <a:rPr lang="el-GR" dirty="0" smtClean="0"/>
              <a:t>αντικαταστάσεις</a:t>
            </a:r>
            <a:r>
              <a:rPr lang="en-US" dirty="0" smtClean="0"/>
              <a:t> </a:t>
            </a:r>
            <a:r>
              <a:rPr lang="el-GR" dirty="0" smtClean="0"/>
              <a:t>θ </a:t>
            </a:r>
            <a:r>
              <a:rPr lang="el-GR" dirty="0"/>
              <a:t>και σ τέτοιες ώστε E = </a:t>
            </a:r>
            <a:r>
              <a:rPr lang="el-GR" dirty="0" err="1"/>
              <a:t>Fθ</a:t>
            </a:r>
            <a:r>
              <a:rPr lang="el-GR" dirty="0"/>
              <a:t> και F = </a:t>
            </a:r>
            <a:r>
              <a:rPr lang="el-GR" dirty="0" err="1"/>
              <a:t>Eσ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4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Σύνθεση (</a:t>
            </a:r>
            <a:r>
              <a:rPr lang="el-GR" dirty="0" err="1" smtClean="0"/>
              <a:t>composition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αντικαταστάσεων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 </a:t>
            </a:r>
            <a:r>
              <a:rPr lang="el-GR" dirty="0"/>
              <a:t>θ = {u1/s1, …., </a:t>
            </a:r>
            <a:r>
              <a:rPr lang="el-GR" dirty="0" err="1"/>
              <a:t>um</a:t>
            </a:r>
            <a:r>
              <a:rPr lang="el-GR" dirty="0"/>
              <a:t>/</a:t>
            </a:r>
            <a:r>
              <a:rPr lang="el-GR" dirty="0" err="1"/>
              <a:t>sm</a:t>
            </a:r>
            <a:r>
              <a:rPr lang="el-GR" dirty="0"/>
              <a:t>} και σ = {v1/t1, …, </a:t>
            </a:r>
            <a:r>
              <a:rPr lang="el-GR" dirty="0" err="1" smtClean="0"/>
              <a:t>vn</a:t>
            </a:r>
            <a:r>
              <a:rPr lang="el-GR" dirty="0" smtClean="0"/>
              <a:t>/</a:t>
            </a:r>
            <a:r>
              <a:rPr lang="el-GR" dirty="0" err="1" smtClean="0"/>
              <a:t>tn</a:t>
            </a:r>
            <a:r>
              <a:rPr lang="el-GR" dirty="0" smtClean="0"/>
              <a:t>}</a:t>
            </a:r>
            <a:r>
              <a:rPr lang="en-US" dirty="0" smtClean="0"/>
              <a:t> </a:t>
            </a:r>
            <a:r>
              <a:rPr lang="el-GR" dirty="0" smtClean="0"/>
              <a:t>είναι </a:t>
            </a:r>
            <a:r>
              <a:rPr lang="el-GR" dirty="0"/>
              <a:t>δύο αντικαταστάσεις, η σύνθεση τους </a:t>
            </a:r>
            <a:r>
              <a:rPr lang="el-GR" dirty="0" err="1"/>
              <a:t>θσ</a:t>
            </a:r>
            <a:r>
              <a:rPr lang="el-GR" dirty="0"/>
              <a:t> είναι η </a:t>
            </a:r>
            <a:r>
              <a:rPr lang="el-GR" dirty="0" smtClean="0"/>
              <a:t>αντικατάσταση </a:t>
            </a:r>
            <a:r>
              <a:rPr lang="el-GR" dirty="0"/>
              <a:t>{u1/s1σ, …., </a:t>
            </a:r>
            <a:r>
              <a:rPr lang="el-GR" dirty="0" err="1"/>
              <a:t>um</a:t>
            </a:r>
            <a:r>
              <a:rPr lang="el-GR" dirty="0"/>
              <a:t>/</a:t>
            </a:r>
            <a:r>
              <a:rPr lang="el-GR" dirty="0" err="1"/>
              <a:t>smσ</a:t>
            </a:r>
            <a:r>
              <a:rPr lang="el-GR" dirty="0"/>
              <a:t>, v1/t1, …., </a:t>
            </a:r>
            <a:r>
              <a:rPr lang="el-GR" dirty="0" err="1" smtClean="0"/>
              <a:t>vn</a:t>
            </a:r>
            <a:r>
              <a:rPr lang="el-GR" dirty="0" smtClean="0"/>
              <a:t>/</a:t>
            </a:r>
            <a:r>
              <a:rPr lang="el-GR" dirty="0" err="1" smtClean="0"/>
              <a:t>tn</a:t>
            </a:r>
            <a:r>
              <a:rPr lang="el-GR" dirty="0" smtClean="0"/>
              <a:t>}</a:t>
            </a:r>
            <a:r>
              <a:rPr lang="en-US" dirty="0" smtClean="0"/>
              <a:t> </a:t>
            </a:r>
            <a:r>
              <a:rPr lang="el-GR" dirty="0" smtClean="0"/>
              <a:t>διαγράφοντας </a:t>
            </a:r>
            <a:r>
              <a:rPr lang="el-GR" dirty="0"/>
              <a:t>από αυτήν κάθε </a:t>
            </a:r>
            <a:r>
              <a:rPr lang="el-GR" dirty="0" err="1"/>
              <a:t>ui</a:t>
            </a:r>
            <a:r>
              <a:rPr lang="el-GR" dirty="0"/>
              <a:t>/</a:t>
            </a:r>
            <a:r>
              <a:rPr lang="el-GR" dirty="0" err="1"/>
              <a:t>siσ</a:t>
            </a:r>
            <a:r>
              <a:rPr lang="el-GR" dirty="0"/>
              <a:t> για το οποίο </a:t>
            </a:r>
            <a:r>
              <a:rPr lang="el-GR" dirty="0" err="1"/>
              <a:t>ui</a:t>
            </a:r>
            <a:r>
              <a:rPr lang="el-GR" dirty="0"/>
              <a:t> </a:t>
            </a:r>
            <a:r>
              <a:rPr lang="el-GR" dirty="0" smtClean="0"/>
              <a:t>=</a:t>
            </a:r>
            <a:r>
              <a:rPr lang="en-US" dirty="0" smtClean="0"/>
              <a:t> </a:t>
            </a:r>
            <a:r>
              <a:rPr lang="el-GR" dirty="0" err="1" smtClean="0"/>
              <a:t>siσ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κάθε </a:t>
            </a:r>
            <a:r>
              <a:rPr lang="el-GR" dirty="0" err="1"/>
              <a:t>vj</a:t>
            </a:r>
            <a:r>
              <a:rPr lang="el-GR" dirty="0"/>
              <a:t>/</a:t>
            </a:r>
            <a:r>
              <a:rPr lang="el-GR" dirty="0" err="1"/>
              <a:t>tj</a:t>
            </a:r>
            <a:r>
              <a:rPr lang="el-GR" dirty="0"/>
              <a:t> για το οποίο </a:t>
            </a:r>
            <a:r>
              <a:rPr lang="el-GR" dirty="0" err="1" smtClean="0"/>
              <a:t>vj</a:t>
            </a:r>
            <a:r>
              <a:rPr lang="el-GR" dirty="0" smtClean="0">
                <a:sym typeface="Symbol" panose="05050102010706020507" pitchFamily="18" charset="2"/>
              </a:rPr>
              <a:t></a:t>
            </a:r>
            <a:r>
              <a:rPr lang="el-GR" dirty="0" smtClean="0"/>
              <a:t>{</a:t>
            </a:r>
            <a:r>
              <a:rPr lang="el-GR" dirty="0"/>
              <a:t>u1, …, </a:t>
            </a:r>
            <a:r>
              <a:rPr lang="el-GR" dirty="0" err="1"/>
              <a:t>um</a:t>
            </a:r>
            <a:r>
              <a:rPr lang="el-GR" dirty="0"/>
              <a:t>}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6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Ενοποίηση (</a:t>
            </a:r>
            <a:r>
              <a:rPr lang="el-GR" dirty="0" err="1"/>
              <a:t>unification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 </a:t>
            </a:r>
            <a:r>
              <a:rPr lang="el-GR" dirty="0"/>
              <a:t>S = {E1, …., </a:t>
            </a:r>
            <a:r>
              <a:rPr lang="el-GR" dirty="0" err="1"/>
              <a:t>En</a:t>
            </a:r>
            <a:r>
              <a:rPr lang="el-GR" dirty="0"/>
              <a:t>}  ένα σύνολο όρων ή ατόμων, </a:t>
            </a:r>
            <a:r>
              <a:rPr lang="el-GR" dirty="0" smtClean="0"/>
              <a:t>μία αντικατάσταση </a:t>
            </a:r>
            <a:r>
              <a:rPr lang="el-GR" dirty="0"/>
              <a:t>θ λέγεται </a:t>
            </a:r>
            <a:r>
              <a:rPr lang="el-GR" dirty="0" err="1"/>
              <a:t>ενοποιητής</a:t>
            </a:r>
            <a:r>
              <a:rPr lang="el-GR" dirty="0"/>
              <a:t> (</a:t>
            </a:r>
            <a:r>
              <a:rPr lang="el-GR" dirty="0" err="1"/>
              <a:t>unifier</a:t>
            </a:r>
            <a:r>
              <a:rPr lang="el-GR" dirty="0"/>
              <a:t>) για το S </a:t>
            </a:r>
            <a:r>
              <a:rPr lang="el-GR" dirty="0" smtClean="0"/>
              <a:t>αν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l-GR" dirty="0" err="1"/>
              <a:t>Sθ</a:t>
            </a:r>
            <a:r>
              <a:rPr lang="el-GR" dirty="0"/>
              <a:t> = {E1θ, …., </a:t>
            </a:r>
            <a:r>
              <a:rPr lang="el-GR" dirty="0" err="1"/>
              <a:t>Enθ</a:t>
            </a:r>
            <a:r>
              <a:rPr lang="el-GR" dirty="0"/>
              <a:t>} είναι μονοσύνολο. </a:t>
            </a:r>
            <a:endParaRPr lang="en-US" dirty="0" smtClean="0"/>
          </a:p>
          <a:p>
            <a:r>
              <a:rPr lang="el-GR" dirty="0" smtClean="0"/>
              <a:t>Ένας </a:t>
            </a:r>
            <a:r>
              <a:rPr lang="el-GR" dirty="0" err="1" smtClean="0"/>
              <a:t>ενοποιητής</a:t>
            </a:r>
            <a:r>
              <a:rPr lang="en-US" dirty="0" smtClean="0"/>
              <a:t> </a:t>
            </a:r>
            <a:r>
              <a:rPr lang="el-GR" dirty="0" smtClean="0"/>
              <a:t>θ </a:t>
            </a:r>
            <a:r>
              <a:rPr lang="el-GR" dirty="0"/>
              <a:t>για το S είναι ο γενικότερος </a:t>
            </a:r>
            <a:r>
              <a:rPr lang="el-GR" dirty="0" err="1"/>
              <a:t>ενοποιητής</a:t>
            </a:r>
            <a:r>
              <a:rPr lang="el-GR" dirty="0"/>
              <a:t> (</a:t>
            </a:r>
            <a:r>
              <a:rPr lang="el-GR" dirty="0" err="1"/>
              <a:t>most</a:t>
            </a:r>
            <a:r>
              <a:rPr lang="el-GR" dirty="0"/>
              <a:t> </a:t>
            </a:r>
            <a:r>
              <a:rPr lang="el-GR" dirty="0" err="1" smtClean="0"/>
              <a:t>generalunifier</a:t>
            </a:r>
            <a:r>
              <a:rPr lang="el-GR" dirty="0"/>
              <a:t>) </a:t>
            </a:r>
            <a:r>
              <a:rPr lang="el-GR" dirty="0" err="1"/>
              <a:t>mgu</a:t>
            </a:r>
            <a:r>
              <a:rPr lang="el-GR" dirty="0"/>
              <a:t> για το S, αν για κάθε </a:t>
            </a:r>
            <a:r>
              <a:rPr lang="el-GR" dirty="0" err="1"/>
              <a:t>ενοποιητή</a:t>
            </a:r>
            <a:r>
              <a:rPr lang="el-GR" dirty="0"/>
              <a:t> σ του </a:t>
            </a:r>
            <a:r>
              <a:rPr lang="el-GR" dirty="0" smtClean="0"/>
              <a:t>S,</a:t>
            </a:r>
            <a:r>
              <a:rPr lang="en-US" dirty="0" smtClean="0"/>
              <a:t> </a:t>
            </a:r>
            <a:r>
              <a:rPr lang="el-GR" dirty="0" smtClean="0"/>
              <a:t>υπάρχει </a:t>
            </a:r>
            <a:r>
              <a:rPr lang="el-GR" dirty="0"/>
              <a:t>αντικατάσταση γ τέτοια ώστε σ = </a:t>
            </a:r>
            <a:r>
              <a:rPr lang="el-GR" dirty="0" err="1"/>
              <a:t>θγ</a:t>
            </a:r>
            <a:r>
              <a:rPr lang="el-GR" dirty="0"/>
              <a:t>. </a:t>
            </a:r>
            <a:r>
              <a:rPr lang="el-GR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διαδικασία </a:t>
            </a:r>
            <a:r>
              <a:rPr lang="el-GR" dirty="0"/>
              <a:t>υπολογισμού του </a:t>
            </a:r>
            <a:r>
              <a:rPr lang="el-GR" dirty="0" err="1"/>
              <a:t>mgu</a:t>
            </a:r>
            <a:r>
              <a:rPr lang="el-GR" dirty="0"/>
              <a:t> ενός S λέγεται ενοποίηση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6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Κανόνας συμπερασμού της  </a:t>
            </a:r>
            <a:r>
              <a:rPr lang="el-GR" dirty="0" smtClean="0"/>
              <a:t>SLD-ανάλυσης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 </a:t>
            </a:r>
            <a:r>
              <a:rPr lang="el-GR" dirty="0"/>
              <a:t>το G είναι ένας οριστικός στόχος     A1 , …. , </a:t>
            </a:r>
            <a:r>
              <a:rPr lang="el-GR" dirty="0" err="1"/>
              <a:t>Am</a:t>
            </a:r>
            <a:r>
              <a:rPr lang="el-GR" dirty="0"/>
              <a:t> , …. , </a:t>
            </a:r>
            <a:r>
              <a:rPr lang="el-GR" dirty="0" err="1" smtClean="0"/>
              <a:t>Ak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C μια οριστική πρόταση  A     B1 , …. , </a:t>
            </a:r>
            <a:r>
              <a:rPr lang="el-GR" dirty="0" err="1"/>
              <a:t>Bq</a:t>
            </a:r>
            <a:r>
              <a:rPr lang="el-GR" dirty="0"/>
              <a:t>, τότε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G</a:t>
            </a:r>
            <a:r>
              <a:rPr lang="el-GR" dirty="0"/>
              <a:t>’ =     (A1 , … , Am-1 , B1 …. , </a:t>
            </a:r>
            <a:r>
              <a:rPr lang="el-GR" dirty="0" err="1"/>
              <a:t>Bq</a:t>
            </a:r>
            <a:r>
              <a:rPr lang="el-GR" dirty="0"/>
              <a:t> , Am+1 , …. , </a:t>
            </a:r>
            <a:r>
              <a:rPr lang="el-GR" dirty="0" err="1"/>
              <a:t>Ak</a:t>
            </a:r>
            <a:r>
              <a:rPr lang="el-GR" dirty="0"/>
              <a:t>)θ </a:t>
            </a:r>
            <a:r>
              <a:rPr lang="el-GR" dirty="0" smtClean="0"/>
              <a:t>παράγεται(</a:t>
            </a:r>
            <a:r>
              <a:rPr lang="el-GR" dirty="0" err="1" smtClean="0"/>
              <a:t>is</a:t>
            </a:r>
            <a:r>
              <a:rPr lang="el-GR" dirty="0" smtClean="0"/>
              <a:t> </a:t>
            </a:r>
            <a:r>
              <a:rPr lang="el-GR" dirty="0" err="1"/>
              <a:t>derived</a:t>
            </a:r>
            <a:r>
              <a:rPr lang="el-GR" dirty="0"/>
              <a:t>) από τα G και C, όπου θ είναι ο </a:t>
            </a:r>
            <a:r>
              <a:rPr lang="el-GR" dirty="0" err="1"/>
              <a:t>mgu</a:t>
            </a:r>
            <a:r>
              <a:rPr lang="el-GR" dirty="0"/>
              <a:t> </a:t>
            </a:r>
            <a:r>
              <a:rPr lang="el-GR" dirty="0" smtClean="0"/>
              <a:t>των</a:t>
            </a:r>
            <a:r>
              <a:rPr lang="en-US" dirty="0" smtClean="0"/>
              <a:t> </a:t>
            </a:r>
            <a:r>
              <a:rPr lang="el-GR" dirty="0" smtClean="0"/>
              <a:t>ατόμων </a:t>
            </a:r>
            <a:r>
              <a:rPr lang="el-GR" dirty="0" err="1"/>
              <a:t>Am</a:t>
            </a:r>
            <a:r>
              <a:rPr lang="el-GR" dirty="0"/>
              <a:t> και A.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90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Θεωρητικό </a:t>
            </a:r>
            <a:r>
              <a:rPr lang="el-GR" altLang="el-GR" dirty="0"/>
              <a:t>υπόβαθρο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Το θεωρητικό υπόβαθρο του λογικού προγραμματισμού είναι </a:t>
            </a:r>
            <a:r>
              <a:rPr lang="el-GR" altLang="el-GR" dirty="0" smtClean="0"/>
              <a:t>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λογική </a:t>
            </a:r>
            <a:r>
              <a:rPr lang="el-GR" altLang="el-GR" dirty="0"/>
              <a:t>πρώτης τάξης (</a:t>
            </a:r>
            <a:r>
              <a:rPr lang="en-US" altLang="el-GR" dirty="0"/>
              <a:t>first order logic</a:t>
            </a:r>
            <a:r>
              <a:rPr lang="en-US" altLang="el-GR" dirty="0" smtClean="0"/>
              <a:t>).</a:t>
            </a: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Στη </a:t>
            </a:r>
            <a:r>
              <a:rPr lang="el-GR" altLang="el-GR" dirty="0"/>
              <a:t>λογική πρώτης τάξης ορίζουμε τα εξής σύνολα: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/>
              <a:t>P: </a:t>
            </a:r>
            <a:r>
              <a:rPr lang="el-GR" altLang="el-GR" dirty="0" smtClean="0"/>
              <a:t>σύνολο </a:t>
            </a:r>
            <a:r>
              <a:rPr lang="el-GR" altLang="el-GR" dirty="0"/>
              <a:t>κατηγορημάτων </a:t>
            </a:r>
            <a:r>
              <a:rPr lang="en-US" altLang="el-GR" dirty="0"/>
              <a:t>(predicates)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/>
              <a:t>F: </a:t>
            </a:r>
            <a:r>
              <a:rPr lang="el-GR" altLang="el-GR" dirty="0" smtClean="0"/>
              <a:t>σύνολο </a:t>
            </a:r>
            <a:r>
              <a:rPr lang="el-GR" altLang="el-GR" dirty="0"/>
              <a:t>συναρτησιακών συμβόλων (</a:t>
            </a:r>
            <a:r>
              <a:rPr lang="en-US" altLang="el-GR" dirty="0" smtClean="0"/>
              <a:t>function symbols</a:t>
            </a:r>
            <a:r>
              <a:rPr lang="en-US" altLang="el-GR" dirty="0"/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/>
              <a:t>V: </a:t>
            </a:r>
            <a:r>
              <a:rPr lang="el-GR" altLang="el-GR" dirty="0" smtClean="0"/>
              <a:t>σύνολο </a:t>
            </a:r>
            <a:r>
              <a:rPr lang="el-GR" altLang="el-GR" dirty="0"/>
              <a:t>μεταβλητών (</a:t>
            </a:r>
            <a:r>
              <a:rPr lang="en-US" altLang="el-GR" dirty="0"/>
              <a:t>variables</a:t>
            </a:r>
            <a:r>
              <a:rPr lang="en-US" altLang="el-GR" dirty="0" smtClean="0"/>
              <a:t>)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0968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SLD</a:t>
            </a:r>
            <a:r>
              <a:rPr lang="en-US" dirty="0" smtClean="0"/>
              <a:t> </a:t>
            </a:r>
            <a:r>
              <a:rPr lang="el-GR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 </a:t>
            </a:r>
            <a:r>
              <a:rPr lang="el-GR" dirty="0" smtClean="0"/>
              <a:t>απόρριψη </a:t>
            </a:r>
            <a:r>
              <a:rPr lang="el-GR" dirty="0"/>
              <a:t>(</a:t>
            </a:r>
            <a:r>
              <a:rPr lang="el-GR" dirty="0" smtClean="0"/>
              <a:t>SLD</a:t>
            </a:r>
            <a:r>
              <a:rPr lang="en-US" dirty="0" smtClean="0"/>
              <a:t> </a:t>
            </a:r>
            <a:r>
              <a:rPr lang="el-GR" dirty="0">
                <a:sym typeface="Symbol" panose="05050102010706020507" pitchFamily="18" charset="2"/>
              </a:rPr>
              <a:t></a:t>
            </a:r>
            <a:r>
              <a:rPr lang="en-US" dirty="0" smtClean="0"/>
              <a:t> </a:t>
            </a:r>
            <a:r>
              <a:rPr lang="el-GR" dirty="0" err="1" smtClean="0"/>
              <a:t>refutation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Δεδομένου ενός οριστικού προγράμματος P επάνω σε </a:t>
            </a:r>
            <a:r>
              <a:rPr lang="el-GR" dirty="0" smtClean="0"/>
              <a:t>μία</a:t>
            </a:r>
            <a:r>
              <a:rPr lang="en-US" dirty="0" smtClean="0"/>
              <a:t> </a:t>
            </a:r>
            <a:r>
              <a:rPr lang="el-GR" dirty="0" smtClean="0"/>
              <a:t>γλώσσα </a:t>
            </a:r>
            <a:r>
              <a:rPr lang="el-GR" dirty="0"/>
              <a:t>πρώτης τάξης L και ενός οριστικού στόχου G, </a:t>
            </a:r>
            <a:r>
              <a:rPr lang="el-GR" dirty="0" smtClean="0"/>
              <a:t>μία</a:t>
            </a:r>
            <a:r>
              <a:rPr lang="en-US" dirty="0" smtClean="0"/>
              <a:t> </a:t>
            </a:r>
            <a:r>
              <a:rPr lang="el-GR" dirty="0" smtClean="0"/>
              <a:t>SLD-απόρριψη </a:t>
            </a:r>
            <a:r>
              <a:rPr lang="el-GR" dirty="0"/>
              <a:t>(SLD-</a:t>
            </a:r>
            <a:r>
              <a:rPr lang="el-GR" dirty="0" err="1"/>
              <a:t>refutation</a:t>
            </a:r>
            <a:r>
              <a:rPr lang="el-GR" dirty="0"/>
              <a:t>) του </a:t>
            </a:r>
            <a:r>
              <a:rPr lang="el-GR" dirty="0" smtClean="0"/>
              <a:t>P</a:t>
            </a:r>
            <a:r>
              <a:rPr lang="en-US" dirty="0" smtClean="0"/>
              <a:t> </a:t>
            </a:r>
            <a:r>
              <a:rPr lang="el-GR" dirty="0" smtClean="0">
                <a:sym typeface="Symbol" panose="05050102010706020507" pitchFamily="18" charset="2"/>
              </a:rPr>
              <a:t>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l-GR" dirty="0" smtClean="0"/>
              <a:t>{</a:t>
            </a:r>
            <a:r>
              <a:rPr lang="el-GR" dirty="0"/>
              <a:t>G} είναι </a:t>
            </a:r>
            <a:r>
              <a:rPr lang="el-GR" dirty="0" smtClean="0"/>
              <a:t>μία</a:t>
            </a:r>
            <a:r>
              <a:rPr lang="en-US" dirty="0" smtClean="0"/>
              <a:t> </a:t>
            </a:r>
            <a:r>
              <a:rPr lang="el-GR" dirty="0" smtClean="0"/>
              <a:t>διαδοχική </a:t>
            </a:r>
            <a:r>
              <a:rPr lang="el-GR" dirty="0"/>
              <a:t>εφαρμογή του προηγούμενου κανόνα </a:t>
            </a:r>
            <a:r>
              <a:rPr lang="el-GR" dirty="0" smtClean="0"/>
              <a:t>συμπερασμού</a:t>
            </a:r>
            <a:r>
              <a:rPr lang="en-US" dirty="0" smtClean="0"/>
              <a:t> </a:t>
            </a:r>
            <a:r>
              <a:rPr lang="el-GR" dirty="0" smtClean="0"/>
              <a:t>πεπερασμένο </a:t>
            </a:r>
            <a:r>
              <a:rPr lang="el-GR" dirty="0"/>
              <a:t>αριθμό βημάτων, όπου σε κάθε </a:t>
            </a:r>
            <a:r>
              <a:rPr lang="el-GR" dirty="0" smtClean="0"/>
              <a:t>βήμα</a:t>
            </a:r>
            <a:r>
              <a:rPr lang="en-US" dirty="0" smtClean="0"/>
              <a:t> </a:t>
            </a:r>
            <a:r>
              <a:rPr lang="el-GR" dirty="0" smtClean="0"/>
              <a:t>χρησιμοποιείται </a:t>
            </a:r>
            <a:r>
              <a:rPr lang="el-GR" dirty="0"/>
              <a:t>ο στόχος που παρήχθη στο προηγούμενο </a:t>
            </a:r>
            <a:r>
              <a:rPr lang="el-GR" dirty="0" smtClean="0"/>
              <a:t>βήμα(στο </a:t>
            </a:r>
            <a:r>
              <a:rPr lang="el-GR" dirty="0"/>
              <a:t>πρώτο βήμα ο G) και μία παραλλαγή κάποιας </a:t>
            </a:r>
            <a:r>
              <a:rPr lang="el-GR" dirty="0" smtClean="0"/>
              <a:t>πρότασης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P (τέτοια ώστε οι μεταβλητές της να είναι διαφορετικές </a:t>
            </a:r>
            <a:r>
              <a:rPr lang="el-GR" dirty="0" smtClean="0"/>
              <a:t>από</a:t>
            </a:r>
            <a:r>
              <a:rPr lang="en-US" dirty="0" smtClean="0"/>
              <a:t> </a:t>
            </a:r>
            <a:r>
              <a:rPr lang="el-GR" dirty="0" smtClean="0"/>
              <a:t>αυτές </a:t>
            </a:r>
            <a:r>
              <a:rPr lang="el-GR" dirty="0"/>
              <a:t>που έχουν χρησιμοποιηθεί μέχρι εκείνη τη στιγμή)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επιπλέον </a:t>
            </a:r>
            <a:r>
              <a:rPr lang="el-GR" dirty="0"/>
              <a:t>ο τελευταίος στόχος που παράγεται είναι η </a:t>
            </a:r>
            <a:r>
              <a:rPr lang="el-GR" dirty="0" smtClean="0"/>
              <a:t>κενή</a:t>
            </a:r>
            <a:r>
              <a:rPr lang="en-US" dirty="0" smtClean="0"/>
              <a:t> </a:t>
            </a:r>
            <a:r>
              <a:rPr lang="el-GR" dirty="0" smtClean="0"/>
              <a:t>πρόταση</a:t>
            </a:r>
            <a:r>
              <a:rPr lang="el-GR" dirty="0" smtClean="0">
                <a:sym typeface="Symbol" panose="05050102010706020507" pitchFamily="18" charset="2"/>
              </a:rPr>
              <a:t></a:t>
            </a:r>
            <a:r>
              <a:rPr lang="el-GR" dirty="0" smtClean="0"/>
              <a:t>. 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/>
              <a:t>σύνολο όλων των  </a:t>
            </a:r>
            <a:r>
              <a:rPr lang="el-GR" dirty="0" smtClean="0"/>
              <a:t>A</a:t>
            </a:r>
            <a:r>
              <a:rPr lang="el-GR" dirty="0" smtClean="0">
                <a:sym typeface="Symbol" panose="05050102010706020507" pitchFamily="18" charset="2"/>
              </a:rPr>
              <a:t></a:t>
            </a:r>
            <a:r>
              <a:rPr lang="el-GR" dirty="0" smtClean="0"/>
              <a:t>BL  </a:t>
            </a:r>
            <a:r>
              <a:rPr lang="el-GR" dirty="0"/>
              <a:t>για τα οποία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P</a:t>
            </a:r>
            <a:r>
              <a:rPr lang="el-GR" dirty="0" smtClean="0">
                <a:sym typeface="Symbol" panose="05050102010706020507" pitchFamily="18" charset="2"/>
              </a:rPr>
              <a:t></a:t>
            </a:r>
            <a:r>
              <a:rPr lang="en-US" dirty="0" smtClean="0">
                <a:sym typeface="Symbol" panose="05050102010706020507" pitchFamily="18" charset="2"/>
              </a:rPr>
              <a:t>{</a:t>
            </a:r>
            <a:r>
              <a:rPr lang="el-GR" dirty="0" smtClean="0"/>
              <a:t>A</a:t>
            </a:r>
            <a:r>
              <a:rPr lang="el-GR" dirty="0"/>
              <a:t>} έχει κάποια SLD-απόρριψη ονομάζεται </a:t>
            </a:r>
            <a:r>
              <a:rPr lang="el-GR" dirty="0" smtClean="0"/>
              <a:t>σύνολο</a:t>
            </a:r>
            <a:r>
              <a:rPr lang="en-US" dirty="0" smtClean="0"/>
              <a:t> </a:t>
            </a:r>
            <a:r>
              <a:rPr lang="el-GR" dirty="0"/>
              <a:t>επιτυχίας (</a:t>
            </a:r>
            <a:r>
              <a:rPr lang="el-GR" dirty="0" err="1"/>
              <a:t>success</a:t>
            </a:r>
            <a:r>
              <a:rPr lang="el-GR" dirty="0"/>
              <a:t> </a:t>
            </a:r>
            <a:r>
              <a:rPr lang="el-GR" dirty="0" err="1"/>
              <a:t>set</a:t>
            </a:r>
            <a:r>
              <a:rPr lang="el-GR" dirty="0"/>
              <a:t>) του P, συμβολικά  SS(P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65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Σύνολο επιτυχίας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Αποδεικνύεται ότι το σύνολο επιτυχίας ενός </a:t>
            </a:r>
            <a:r>
              <a:rPr lang="el-GR" sz="2800" dirty="0" smtClean="0"/>
              <a:t>οριστικού προγράμματος </a:t>
            </a:r>
            <a:r>
              <a:rPr lang="el-GR" sz="2800" dirty="0"/>
              <a:t>ισούται με το ελάχιστο μοντέλο </a:t>
            </a:r>
            <a:r>
              <a:rPr lang="el-GR" sz="2800" dirty="0" err="1" smtClean="0"/>
              <a:t>Herbrandτου</a:t>
            </a:r>
            <a:r>
              <a:rPr lang="el-GR" sz="2800" dirty="0" smtClean="0"/>
              <a:t> </a:t>
            </a:r>
            <a:r>
              <a:rPr lang="el-GR" sz="2800" dirty="0"/>
              <a:t>προγράμματος. Δηλαδή </a:t>
            </a:r>
            <a:r>
              <a:rPr lang="el-GR" sz="2800" dirty="0" err="1"/>
              <a:t>Mp</a:t>
            </a:r>
            <a:r>
              <a:rPr lang="el-GR" sz="2800" dirty="0"/>
              <a:t> = SS(P</a:t>
            </a:r>
            <a:r>
              <a:rPr lang="el-GR" sz="2800" dirty="0" smtClean="0"/>
              <a:t>).</a:t>
            </a:r>
          </a:p>
          <a:p>
            <a:r>
              <a:rPr lang="el-GR" sz="2800" dirty="0" smtClean="0"/>
              <a:t>Στο </a:t>
            </a:r>
            <a:r>
              <a:rPr lang="el-GR" sz="2800" dirty="0"/>
              <a:t>παράδειγμα του προγράμματος P που δόθηκε, </a:t>
            </a:r>
            <a:r>
              <a:rPr lang="el-GR" sz="2800" dirty="0" smtClean="0"/>
              <a:t>ποιες είναι </a:t>
            </a:r>
            <a:r>
              <a:rPr lang="el-GR" sz="2800" dirty="0"/>
              <a:t>οι SLD-απορρίψεις του  </a:t>
            </a:r>
            <a:r>
              <a:rPr lang="el-GR" sz="2800" dirty="0" smtClean="0"/>
              <a:t>P</a:t>
            </a:r>
            <a:r>
              <a:rPr lang="el-GR" sz="2800" dirty="0" smtClean="0">
                <a:sym typeface="Symbol" panose="05050102010706020507" pitchFamily="18" charset="2"/>
              </a:rPr>
              <a:t></a:t>
            </a:r>
            <a:r>
              <a:rPr lang="el-GR" sz="2800" dirty="0" smtClean="0"/>
              <a:t>{</a:t>
            </a:r>
            <a:r>
              <a:rPr lang="el-GR" sz="2800" dirty="0" smtClean="0">
                <a:sym typeface="Symbol" panose="05050102010706020507" pitchFamily="18" charset="2"/>
              </a:rPr>
              <a:t></a:t>
            </a:r>
            <a:r>
              <a:rPr lang="el-GR" sz="2800" dirty="0" smtClean="0"/>
              <a:t>A</a:t>
            </a:r>
            <a:r>
              <a:rPr lang="el-GR" sz="2800" dirty="0"/>
              <a:t>} για κάθε </a:t>
            </a:r>
            <a:r>
              <a:rPr lang="el-GR" sz="2800" dirty="0" err="1" smtClean="0"/>
              <a:t>A</a:t>
            </a:r>
            <a:r>
              <a:rPr lang="el-GR" sz="2800" dirty="0" err="1" smtClean="0">
                <a:sym typeface="Symbol" panose="05050102010706020507" pitchFamily="18" charset="2"/>
              </a:rPr>
              <a:t></a:t>
            </a:r>
            <a:r>
              <a:rPr lang="el-GR" sz="2800" dirty="0" err="1" smtClean="0"/>
              <a:t>Mp</a:t>
            </a:r>
            <a:r>
              <a:rPr lang="el-GR" sz="2800" dirty="0"/>
              <a:t>;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4" name="Ορθογώνιο 3"/>
          <p:cNvSpPr/>
          <p:nvPr/>
        </p:nvSpPr>
        <p:spPr>
          <a:xfrm>
            <a:off x="827584" y="3429000"/>
            <a:ext cx="7859216" cy="136815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4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l-GR" sz="3500" dirty="0" smtClean="0"/>
              <a:t>Λογικός προγραμματισμός με περιορισμούς</a:t>
            </a:r>
            <a:r>
              <a:rPr lang="el-GR" altLang="el-GR" sz="3500" dirty="0"/>
              <a:t> </a:t>
            </a:r>
            <a:r>
              <a:rPr lang="el-GR" altLang="el-GR" sz="3500" dirty="0" smtClean="0"/>
              <a:t>(</a:t>
            </a:r>
            <a:r>
              <a:rPr lang="en-US" altLang="el-GR" sz="3500" dirty="0" smtClean="0"/>
              <a:t>constraint logic programming)</a:t>
            </a:r>
            <a:r>
              <a:rPr lang="el-GR" altLang="el-GR" sz="3500" dirty="0" smtClean="0"/>
              <a:t> (1/</a:t>
            </a:r>
            <a:r>
              <a:rPr lang="en-US" altLang="el-GR" sz="3500" dirty="0" smtClean="0"/>
              <a:t>4</a:t>
            </a:r>
            <a:r>
              <a:rPr lang="el-GR" altLang="el-GR" sz="3500" dirty="0" smtClean="0"/>
              <a:t>)</a:t>
            </a:r>
            <a:endParaRPr lang="el-GR" sz="35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 λογικός προγραμματισμός με περιορισμούς είναι μία </a:t>
            </a:r>
            <a:r>
              <a:rPr lang="el-GR" sz="2400" dirty="0" smtClean="0"/>
              <a:t>επέκταση του </a:t>
            </a:r>
            <a:r>
              <a:rPr lang="el-GR" sz="2400" dirty="0"/>
              <a:t>λογικού προγραμματισμού η οποία παρέχει τη </a:t>
            </a:r>
            <a:r>
              <a:rPr lang="el-GR" sz="2400" dirty="0" smtClean="0"/>
              <a:t>δυνατότητα δηλωτικής</a:t>
            </a:r>
            <a:r>
              <a:rPr lang="el-GR" sz="2400" dirty="0"/>
              <a:t>, και ταυτόχρονα αποδοτικής, </a:t>
            </a:r>
            <a:r>
              <a:rPr lang="el-GR" sz="2400" dirty="0" smtClean="0"/>
              <a:t>αντιμετώπισης προβλημάτων </a:t>
            </a:r>
            <a:r>
              <a:rPr lang="el-GR" sz="2400" dirty="0"/>
              <a:t>που μπορούν να διατυπωθούν σαν </a:t>
            </a:r>
            <a:r>
              <a:rPr lang="el-GR" sz="2400" dirty="0" smtClean="0"/>
              <a:t>προβλήματα ικανοποίησης </a:t>
            </a:r>
            <a:r>
              <a:rPr lang="el-GR" sz="2400" dirty="0"/>
              <a:t>περιορισμών (</a:t>
            </a:r>
            <a:r>
              <a:rPr lang="el-GR" sz="2400" dirty="0" err="1"/>
              <a:t>constraint</a:t>
            </a:r>
            <a:r>
              <a:rPr lang="el-GR" sz="2400" dirty="0"/>
              <a:t> </a:t>
            </a:r>
            <a:r>
              <a:rPr lang="el-GR" sz="2400" dirty="0" err="1"/>
              <a:t>satisfaction</a:t>
            </a:r>
            <a:r>
              <a:rPr lang="el-GR" sz="2400" dirty="0"/>
              <a:t> </a:t>
            </a:r>
            <a:r>
              <a:rPr lang="el-GR" sz="2400" dirty="0" err="1"/>
              <a:t>problems</a:t>
            </a:r>
            <a:r>
              <a:rPr lang="el-GR" sz="2400" dirty="0" smtClean="0"/>
              <a:t>).</a:t>
            </a:r>
          </a:p>
          <a:p>
            <a:r>
              <a:rPr lang="el-GR" sz="2400" dirty="0"/>
              <a:t>Ένα πρόβλημα είναι πρόβλημα ικανοποίησης περιορισμών </a:t>
            </a:r>
            <a:r>
              <a:rPr lang="el-GR" sz="2400" dirty="0" smtClean="0"/>
              <a:t>όταν μπορεί </a:t>
            </a:r>
            <a:r>
              <a:rPr lang="el-GR" sz="2400" dirty="0"/>
              <a:t>να </a:t>
            </a:r>
            <a:r>
              <a:rPr lang="el-GR" sz="2400" dirty="0" err="1"/>
              <a:t>μοντελοποιηθεί</a:t>
            </a:r>
            <a:r>
              <a:rPr lang="el-GR" sz="2400" dirty="0"/>
              <a:t> από ένα σύνολο μεταβλητών και </a:t>
            </a:r>
            <a:r>
              <a:rPr lang="el-GR" sz="2400" dirty="0" smtClean="0"/>
              <a:t>ένα σύνολο </a:t>
            </a:r>
            <a:r>
              <a:rPr lang="el-GR" sz="2400" dirty="0"/>
              <a:t>περιορισμών (</a:t>
            </a:r>
            <a:r>
              <a:rPr lang="el-GR" sz="2400" dirty="0" err="1"/>
              <a:t>constraints</a:t>
            </a:r>
            <a:r>
              <a:rPr lang="el-GR" sz="2400" dirty="0"/>
              <a:t>) μεταξύ των μεταβλητών αυτών. 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241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l-GR" sz="3500" dirty="0" smtClean="0"/>
              <a:t>Λογικός προγραμματισμός με περιορισμούς</a:t>
            </a:r>
            <a:r>
              <a:rPr lang="el-GR" altLang="el-GR" sz="3500" dirty="0"/>
              <a:t> </a:t>
            </a:r>
            <a:r>
              <a:rPr lang="el-GR" altLang="el-GR" sz="3500" dirty="0" smtClean="0"/>
              <a:t>(</a:t>
            </a:r>
            <a:r>
              <a:rPr lang="en-US" altLang="el-GR" sz="3500" dirty="0" smtClean="0"/>
              <a:t>constraint logic programming)</a:t>
            </a:r>
            <a:r>
              <a:rPr lang="el-GR" altLang="el-GR" sz="3500" dirty="0" smtClean="0"/>
              <a:t> (2/</a:t>
            </a:r>
            <a:r>
              <a:rPr lang="en-US" altLang="el-GR" sz="3500" dirty="0" smtClean="0"/>
              <a:t>4</a:t>
            </a:r>
            <a:r>
              <a:rPr lang="el-GR" altLang="el-GR" sz="3500" dirty="0" smtClean="0"/>
              <a:t>)</a:t>
            </a:r>
            <a:endParaRPr lang="el-GR" sz="35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08512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Οι μεταβλητές μπορούν να παίρνουν τιμές από </a:t>
            </a:r>
            <a:r>
              <a:rPr lang="el-GR" dirty="0" smtClean="0"/>
              <a:t>προκαθορισμένα σύνολα </a:t>
            </a:r>
            <a:r>
              <a:rPr lang="el-GR" dirty="0"/>
              <a:t>δυνατών τιμών. Το ζητούμενο είναι να βρεθούν </a:t>
            </a:r>
            <a:r>
              <a:rPr lang="el-GR" dirty="0" smtClean="0"/>
              <a:t>εκείνοι οι </a:t>
            </a:r>
            <a:r>
              <a:rPr lang="el-GR" dirty="0"/>
              <a:t>συνδυασμοί τιμών των μεταβλητών (λύσεις του </a:t>
            </a:r>
            <a:r>
              <a:rPr lang="el-GR" dirty="0" smtClean="0"/>
              <a:t>προβλήματος)που </a:t>
            </a:r>
            <a:r>
              <a:rPr lang="el-GR" dirty="0"/>
              <a:t>ικανοποιούν όλους τους περιορισμούς. Πολλές φορές, </a:t>
            </a:r>
            <a:r>
              <a:rPr lang="el-GR" dirty="0" smtClean="0"/>
              <a:t>σε κάθε </a:t>
            </a:r>
            <a:r>
              <a:rPr lang="el-GR" dirty="0"/>
              <a:t>υποψήφια λύση αντιστοιχεί ένα κόστος (συνάρτηση </a:t>
            </a:r>
            <a:r>
              <a:rPr lang="el-GR" dirty="0" smtClean="0"/>
              <a:t>των μεταβλητών</a:t>
            </a:r>
            <a:r>
              <a:rPr lang="el-GR" dirty="0"/>
              <a:t>), οπότε αυτό που ενδιαφέρει είναι να βρεθεί </a:t>
            </a:r>
            <a:r>
              <a:rPr lang="el-GR" dirty="0" smtClean="0"/>
              <a:t>εκείνη η </a:t>
            </a:r>
            <a:r>
              <a:rPr lang="el-GR" dirty="0"/>
              <a:t>λύση που έχει το μικρότερο δυνατό κόστος. Τότε το </a:t>
            </a:r>
            <a:r>
              <a:rPr lang="el-GR" dirty="0" smtClean="0"/>
              <a:t>πρόβλημα είναι </a:t>
            </a:r>
            <a:r>
              <a:rPr lang="el-GR" dirty="0"/>
              <a:t>και πρόβλημα βελτιστοποίησης (</a:t>
            </a:r>
            <a:r>
              <a:rPr lang="el-GR" dirty="0" err="1"/>
              <a:t>optimization</a:t>
            </a:r>
            <a:r>
              <a:rPr lang="el-GR" dirty="0"/>
              <a:t> </a:t>
            </a:r>
            <a:r>
              <a:rPr lang="el-GR" dirty="0" err="1"/>
              <a:t>problem</a:t>
            </a:r>
            <a:r>
              <a:rPr lang="el-GR" dirty="0" smtClean="0"/>
              <a:t>).</a:t>
            </a:r>
          </a:p>
          <a:p>
            <a:r>
              <a:rPr lang="el-GR" dirty="0"/>
              <a:t>Ο φυσιολογικός τρόπος επίλυσης ενός προβλήματος </a:t>
            </a:r>
            <a:r>
              <a:rPr lang="el-GR" dirty="0" smtClean="0"/>
              <a:t>ικανοποίησης περιορισμών </a:t>
            </a:r>
            <a:r>
              <a:rPr lang="el-GR" dirty="0"/>
              <a:t>είναι ίσως η μέθοδος “γέννα-και-δοκίμασε</a:t>
            </a:r>
            <a:r>
              <a:rPr lang="el-GR" dirty="0" smtClean="0"/>
              <a:t>” </a:t>
            </a:r>
            <a:r>
              <a:rPr lang="el-GR" dirty="0"/>
              <a:t>(“</a:t>
            </a:r>
            <a:r>
              <a:rPr lang="el-GR" dirty="0" err="1"/>
              <a:t>generate</a:t>
            </a:r>
            <a:r>
              <a:rPr lang="el-GR" dirty="0"/>
              <a:t>-and-</a:t>
            </a:r>
            <a:r>
              <a:rPr lang="el-GR" dirty="0" err="1"/>
              <a:t>test</a:t>
            </a:r>
            <a:r>
              <a:rPr lang="el-GR" dirty="0"/>
              <a:t>”) . Δηλαδή, “γέννα συστηματικά </a:t>
            </a:r>
            <a:r>
              <a:rPr lang="el-GR" dirty="0" smtClean="0"/>
              <a:t>τους δυνατούς </a:t>
            </a:r>
            <a:r>
              <a:rPr lang="el-GR" dirty="0"/>
              <a:t>συνδυασμούς τιμών των μεταβλητών και, </a:t>
            </a:r>
            <a:r>
              <a:rPr lang="el-GR" dirty="0" smtClean="0"/>
              <a:t>για κάθε </a:t>
            </a:r>
            <a:r>
              <a:rPr lang="el-GR" dirty="0"/>
              <a:t>έναν από αυτούς, έλεγξε αν ισχύουν οι περιορισμοί</a:t>
            </a:r>
            <a:r>
              <a:rPr lang="el-GR" dirty="0" smtClean="0"/>
              <a:t>”. Όμως</a:t>
            </a:r>
            <a:r>
              <a:rPr lang="el-GR" dirty="0"/>
              <a:t>, η μέθοδος αυτή μπορεί να δώσει αποτελέσματα </a:t>
            </a:r>
            <a:r>
              <a:rPr lang="el-GR" dirty="0" smtClean="0"/>
              <a:t>μόνο όταν </a:t>
            </a:r>
            <a:r>
              <a:rPr lang="el-GR" dirty="0"/>
              <a:t>το πρόβλημα είναι σχετικά μικρού μεγέθους (</a:t>
            </a:r>
            <a:r>
              <a:rPr lang="el-GR" dirty="0" smtClean="0"/>
              <a:t>λίγες μεταβλητές </a:t>
            </a:r>
            <a:r>
              <a:rPr lang="el-GR" dirty="0"/>
              <a:t>και λίγες δυνατές τιμές γι’ αυτές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3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l-GR" sz="3500" dirty="0" smtClean="0"/>
              <a:t>Λογικός προγραμματισμός με περιορισμούς</a:t>
            </a:r>
            <a:r>
              <a:rPr lang="el-GR" altLang="el-GR" sz="3500" dirty="0"/>
              <a:t> </a:t>
            </a:r>
            <a:r>
              <a:rPr lang="el-GR" altLang="el-GR" sz="3500" dirty="0" smtClean="0"/>
              <a:t>(</a:t>
            </a:r>
            <a:r>
              <a:rPr lang="en-US" altLang="el-GR" sz="3500" dirty="0" smtClean="0"/>
              <a:t>constraint logic programming)</a:t>
            </a:r>
            <a:r>
              <a:rPr lang="el-GR" altLang="el-GR" sz="3500" dirty="0" smtClean="0"/>
              <a:t> (3/</a:t>
            </a:r>
            <a:r>
              <a:rPr lang="en-US" altLang="el-GR" sz="3500" dirty="0" smtClean="0"/>
              <a:t>4</a:t>
            </a:r>
            <a:r>
              <a:rPr lang="el-GR" altLang="el-GR" sz="3500" dirty="0" smtClean="0"/>
              <a:t>)</a:t>
            </a:r>
            <a:endParaRPr lang="el-GR" sz="35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08512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Στο λογικό προγραμματισμό με περιορισμούς, η </a:t>
            </a:r>
            <a:r>
              <a:rPr lang="el-GR" dirty="0" smtClean="0"/>
              <a:t>χρησιμοποιούμενη μέθοδος </a:t>
            </a:r>
            <a:r>
              <a:rPr lang="el-GR" dirty="0"/>
              <a:t>είναι η “περιόρισε-και-γέννα” (“</a:t>
            </a:r>
            <a:r>
              <a:rPr lang="el-GR" dirty="0" err="1"/>
              <a:t>constrain</a:t>
            </a:r>
            <a:r>
              <a:rPr lang="el-GR" dirty="0"/>
              <a:t>-and-</a:t>
            </a:r>
            <a:r>
              <a:rPr lang="el-GR" dirty="0" err="1"/>
              <a:t>generate</a:t>
            </a:r>
            <a:r>
              <a:rPr lang="el-GR" dirty="0" smtClean="0"/>
              <a:t>”).Δηλαδή</a:t>
            </a:r>
            <a:r>
              <a:rPr lang="el-GR" dirty="0"/>
              <a:t>, “διατύπωσε τους περιορισμούς, έτσι ώστε </a:t>
            </a:r>
            <a:r>
              <a:rPr lang="el-GR" dirty="0" smtClean="0"/>
              <a:t>να χρησιμοποιηθούν </a:t>
            </a:r>
            <a:r>
              <a:rPr lang="el-GR" dirty="0"/>
              <a:t>αυτοί ενεργά για να αποκόψουν </a:t>
            </a:r>
            <a:r>
              <a:rPr lang="el-GR" dirty="0" smtClean="0"/>
              <a:t>πιθανές τιμές </a:t>
            </a:r>
            <a:r>
              <a:rPr lang="el-GR" dirty="0"/>
              <a:t>από τις μεταβλητές, και, στη συνέχεια, </a:t>
            </a:r>
            <a:r>
              <a:rPr lang="el-GR" dirty="0" smtClean="0"/>
              <a:t>ξεκίνησε μία </a:t>
            </a:r>
            <a:r>
              <a:rPr lang="el-GR" dirty="0"/>
              <a:t>συστηματική διαδικασία γέννησης τιμών για τις </a:t>
            </a:r>
            <a:r>
              <a:rPr lang="el-GR" dirty="0" smtClean="0"/>
              <a:t>μεταβλητές, αλλά </a:t>
            </a:r>
            <a:r>
              <a:rPr lang="el-GR" dirty="0"/>
              <a:t>σε κάθε βήμα να ενεργοποιείς πάλι τους </a:t>
            </a:r>
            <a:r>
              <a:rPr lang="el-GR" dirty="0" smtClean="0"/>
              <a:t>περιορισμού για </a:t>
            </a:r>
            <a:r>
              <a:rPr lang="el-GR" dirty="0"/>
              <a:t>να φροντίσουν για άλλες δυνατές αποκοπές τιμών</a:t>
            </a:r>
            <a:r>
              <a:rPr lang="el-GR" dirty="0" smtClean="0"/>
              <a:t>”.</a:t>
            </a:r>
          </a:p>
          <a:p>
            <a:r>
              <a:rPr lang="el-GR" dirty="0" smtClean="0"/>
              <a:t>Υπάρχουν </a:t>
            </a:r>
            <a:r>
              <a:rPr lang="el-GR" dirty="0"/>
              <a:t>διάφορες δυνατότητες υποστήριξης </a:t>
            </a:r>
            <a:r>
              <a:rPr lang="el-GR" dirty="0" smtClean="0"/>
              <a:t>προγραμματισμού με </a:t>
            </a:r>
            <a:r>
              <a:rPr lang="el-GR" dirty="0"/>
              <a:t>περιορισμούς από γλώσσες λογικού προγραμματισμού, </a:t>
            </a:r>
            <a:r>
              <a:rPr lang="el-GR" dirty="0" smtClean="0"/>
              <a:t>ανάλογα </a:t>
            </a:r>
            <a:r>
              <a:rPr lang="el-GR" dirty="0"/>
              <a:t>με το είδος των δυνατών τιμών για τις μεταβλητές </a:t>
            </a:r>
            <a:r>
              <a:rPr lang="el-GR" dirty="0" smtClean="0"/>
              <a:t>και το </a:t>
            </a:r>
            <a:r>
              <a:rPr lang="el-GR" dirty="0"/>
              <a:t>είδος των περιορισμών που καλύπτονται. Η γλώσσα </a:t>
            </a:r>
            <a:r>
              <a:rPr lang="el-GR" dirty="0" err="1" smtClean="0"/>
              <a:t>ECLiPSe</a:t>
            </a:r>
            <a:r>
              <a:rPr lang="el-GR" dirty="0" smtClean="0"/>
              <a:t> υποστηρίζει</a:t>
            </a:r>
            <a:r>
              <a:rPr lang="el-GR" dirty="0"/>
              <a:t>, μεταξύ άλλων, αριθμητικούς, λογικούς, </a:t>
            </a:r>
            <a:r>
              <a:rPr lang="el-GR" dirty="0" smtClean="0"/>
              <a:t>συμβολικούς κ.α</a:t>
            </a:r>
            <a:r>
              <a:rPr lang="el-GR" dirty="0"/>
              <a:t>. περιορισμούς σε μεταβλητές πεπερασμένων </a:t>
            </a:r>
            <a:r>
              <a:rPr lang="el-GR" dirty="0" smtClean="0"/>
              <a:t>πεδίων </a:t>
            </a:r>
            <a:r>
              <a:rPr lang="el-GR" dirty="0"/>
              <a:t>(</a:t>
            </a:r>
            <a:r>
              <a:rPr lang="el-GR" dirty="0" err="1"/>
              <a:t>finite</a:t>
            </a:r>
            <a:r>
              <a:rPr lang="el-GR" dirty="0"/>
              <a:t> </a:t>
            </a:r>
            <a:r>
              <a:rPr lang="el-GR" dirty="0" err="1"/>
              <a:t>domain</a:t>
            </a:r>
            <a:r>
              <a:rPr lang="el-GR" dirty="0"/>
              <a:t> </a:t>
            </a:r>
            <a:r>
              <a:rPr lang="el-GR" dirty="0" err="1"/>
              <a:t>variables</a:t>
            </a:r>
            <a:r>
              <a:rPr lang="el-GR" dirty="0"/>
              <a:t>).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0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altLang="el-GR" sz="3500" dirty="0" smtClean="0"/>
              <a:t>Λογικός προγραμματισμός με περιορισμούς</a:t>
            </a:r>
            <a:r>
              <a:rPr lang="el-GR" altLang="el-GR" sz="3500" dirty="0"/>
              <a:t> </a:t>
            </a:r>
            <a:r>
              <a:rPr lang="el-GR" altLang="el-GR" sz="3500" dirty="0" smtClean="0"/>
              <a:t>(</a:t>
            </a:r>
            <a:r>
              <a:rPr lang="en-US" altLang="el-GR" sz="3500" dirty="0" smtClean="0"/>
              <a:t>constraint logic programming)</a:t>
            </a:r>
            <a:r>
              <a:rPr lang="el-GR" altLang="el-GR" sz="3500" dirty="0" smtClean="0"/>
              <a:t> (4/</a:t>
            </a:r>
            <a:r>
              <a:rPr lang="en-US" altLang="el-GR" sz="3500" dirty="0" smtClean="0"/>
              <a:t>4</a:t>
            </a:r>
            <a:r>
              <a:rPr lang="el-GR" altLang="el-GR" sz="3500" dirty="0" smtClean="0"/>
              <a:t>)</a:t>
            </a:r>
            <a:endParaRPr lang="el-GR" sz="35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608512"/>
          </a:xfrm>
        </p:spPr>
        <p:txBody>
          <a:bodyPr>
            <a:normAutofit/>
          </a:bodyPr>
          <a:lstStyle/>
          <a:p>
            <a:r>
              <a:rPr lang="el-GR" sz="2800" dirty="0"/>
              <a:t>Η μεθοδολογία επίλυσης ενός προβλήματος </a:t>
            </a:r>
            <a:r>
              <a:rPr lang="el-GR" sz="2800" dirty="0" smtClean="0"/>
              <a:t>ικανοποίησης περιορισμών </a:t>
            </a:r>
            <a:r>
              <a:rPr lang="el-GR" sz="2800" dirty="0"/>
              <a:t>στην </a:t>
            </a:r>
            <a:r>
              <a:rPr lang="en-US" altLang="el-GR" sz="2800" dirty="0" err="1"/>
              <a:t>ECL</a:t>
            </a:r>
            <a:r>
              <a:rPr lang="en-US" altLang="el-GR" sz="2800" baseline="30000" dirty="0" err="1"/>
              <a:t>i</a:t>
            </a:r>
            <a:r>
              <a:rPr lang="en-US" altLang="el-GR" sz="2800" dirty="0" err="1"/>
              <a:t>PS</a:t>
            </a:r>
            <a:r>
              <a:rPr lang="en-US" altLang="el-GR" sz="2800" baseline="30000" dirty="0" err="1"/>
              <a:t>e</a:t>
            </a:r>
            <a:r>
              <a:rPr lang="el-GR" sz="2800" dirty="0" smtClean="0"/>
              <a:t> </a:t>
            </a:r>
            <a:r>
              <a:rPr lang="el-GR" sz="2800" dirty="0"/>
              <a:t>συνίσταται </a:t>
            </a:r>
            <a:r>
              <a:rPr lang="el-GR" sz="2800" dirty="0" smtClean="0"/>
              <a:t>σε:</a:t>
            </a:r>
          </a:p>
          <a:p>
            <a:pPr lvl="1"/>
            <a:r>
              <a:rPr lang="el-GR" sz="2400" dirty="0" smtClean="0"/>
              <a:t>Ορισμό </a:t>
            </a:r>
            <a:r>
              <a:rPr lang="el-GR" sz="2400" dirty="0"/>
              <a:t>των μεταβλητών που χρειάζονται για το </a:t>
            </a:r>
            <a:r>
              <a:rPr lang="el-GR" sz="2400" dirty="0" smtClean="0"/>
              <a:t>πρόβλημα</a:t>
            </a:r>
            <a:r>
              <a:rPr lang="el-GR" sz="2400" dirty="0" smtClean="0"/>
              <a:t>, καθώς </a:t>
            </a:r>
            <a:r>
              <a:rPr lang="el-GR" sz="2400" dirty="0"/>
              <a:t>και των πεδίων </a:t>
            </a:r>
            <a:r>
              <a:rPr lang="el-GR" sz="2400" dirty="0" smtClean="0"/>
              <a:t>τους.</a:t>
            </a:r>
          </a:p>
          <a:p>
            <a:pPr lvl="1"/>
            <a:r>
              <a:rPr lang="el-GR" sz="2400" dirty="0" smtClean="0"/>
              <a:t>Διατύπωση </a:t>
            </a:r>
            <a:r>
              <a:rPr lang="el-GR" sz="2400" dirty="0"/>
              <a:t>των περιορισμών που </a:t>
            </a:r>
            <a:r>
              <a:rPr lang="el-GR" sz="2400" dirty="0" err="1"/>
              <a:t>μοντελοποιούν</a:t>
            </a:r>
            <a:r>
              <a:rPr lang="el-GR" sz="2400" dirty="0"/>
              <a:t> το </a:t>
            </a:r>
            <a:r>
              <a:rPr lang="el-GR" sz="2400" dirty="0" smtClean="0"/>
              <a:t>πρόβλημα.</a:t>
            </a:r>
          </a:p>
          <a:p>
            <a:pPr lvl="1"/>
            <a:r>
              <a:rPr lang="el-GR" sz="2400" dirty="0" smtClean="0"/>
              <a:t>Μη-ντετερμινιστική </a:t>
            </a:r>
            <a:r>
              <a:rPr lang="el-GR" sz="2400" dirty="0"/>
              <a:t>γέννηση τιμών για τις μεταβλητές </a:t>
            </a:r>
            <a:r>
              <a:rPr lang="el-GR" sz="2400" dirty="0" smtClean="0"/>
              <a:t>για την </a:t>
            </a:r>
            <a:r>
              <a:rPr lang="el-GR" sz="2400" dirty="0"/>
              <a:t>εύρεση μίας, όλων ή της βέλτιστης λύσης.</a:t>
            </a:r>
          </a:p>
          <a:p>
            <a:pPr marL="0" indent="0">
              <a:buNone/>
            </a:pPr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929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Ν βασιλισσών </a:t>
            </a:r>
            <a:r>
              <a:rPr lang="en-US" altLang="el-GR" dirty="0" smtClean="0"/>
              <a:t>(</a:t>
            </a:r>
            <a:r>
              <a:rPr lang="en-US" altLang="el-GR" dirty="0" err="1" smtClean="0"/>
              <a:t>ECL</a:t>
            </a:r>
            <a:r>
              <a:rPr lang="en-US" altLang="el-GR" baseline="30000" dirty="0" err="1" smtClean="0"/>
              <a:t>i</a:t>
            </a:r>
            <a:r>
              <a:rPr lang="en-US" altLang="el-GR" dirty="0" err="1" smtClean="0"/>
              <a:t>PS</a:t>
            </a:r>
            <a:r>
              <a:rPr lang="en-US" altLang="el-GR" baseline="30000" dirty="0" err="1" smtClean="0"/>
              <a:t>e</a:t>
            </a:r>
            <a:r>
              <a:rPr lang="en-US" altLang="el-GR" dirty="0" smtClean="0"/>
              <a:t>)</a:t>
            </a:r>
            <a:r>
              <a:rPr lang="el-GR" altLang="el-GR" dirty="0" smtClean="0"/>
              <a:t> </a:t>
            </a:r>
            <a:r>
              <a:rPr lang="el-GR" altLang="el-GR" dirty="0" smtClean="0"/>
              <a:t>(1/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nqueens</a:t>
            </a:r>
            <a:r>
              <a:rPr lang="en-US" altLang="el-GR" dirty="0">
                <a:latin typeface="Courier New" panose="02070309020205020404" pitchFamily="49" charset="0"/>
              </a:rPr>
              <a:t>(N, Solution)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length(Solution, N),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Solution :: 1..N,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constrain(Solution),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generate(Solution).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constrain([]).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constrain([</a:t>
            </a:r>
            <a:r>
              <a:rPr lang="en-US" altLang="el-GR" dirty="0" err="1">
                <a:latin typeface="Courier New" panose="02070309020205020404" pitchFamily="49" charset="0"/>
              </a:rPr>
              <a:t>Column|Columns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noattack</a:t>
            </a:r>
            <a:r>
              <a:rPr lang="en-US" altLang="el-GR" dirty="0">
                <a:latin typeface="Courier New" panose="02070309020205020404" pitchFamily="49" charset="0"/>
              </a:rPr>
              <a:t>(Column, Columns, 1),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constrain(Columns).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noattack</a:t>
            </a:r>
            <a:r>
              <a:rPr lang="en-US" altLang="el-GR" dirty="0">
                <a:latin typeface="Courier New" panose="02070309020205020404" pitchFamily="49" charset="0"/>
              </a:rPr>
              <a:t>(_, [], </a:t>
            </a:r>
            <a:r>
              <a:rPr lang="en-US" altLang="el-GR" dirty="0" smtClean="0">
                <a:latin typeface="Courier New" panose="02070309020205020404" pitchFamily="49" charset="0"/>
              </a:rPr>
              <a:t>_).</a:t>
            </a:r>
            <a:endParaRPr lang="en-US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Ν βασιλισσών </a:t>
            </a:r>
            <a:r>
              <a:rPr lang="en-US" altLang="el-GR" dirty="0"/>
              <a:t>(</a:t>
            </a:r>
            <a:r>
              <a:rPr lang="en-US" altLang="el-GR" dirty="0" err="1"/>
              <a:t>ECL</a:t>
            </a:r>
            <a:r>
              <a:rPr lang="en-US" altLang="el-GR" baseline="30000" dirty="0" err="1"/>
              <a:t>i</a:t>
            </a:r>
            <a:r>
              <a:rPr lang="en-US" altLang="el-GR" dirty="0" err="1"/>
              <a:t>PS</a:t>
            </a:r>
            <a:r>
              <a:rPr lang="en-US" altLang="el-GR" baseline="30000" dirty="0" err="1"/>
              <a:t>e</a:t>
            </a:r>
            <a:r>
              <a:rPr lang="en-US" altLang="el-GR" dirty="0" smtClean="0"/>
              <a:t>)</a:t>
            </a:r>
            <a:r>
              <a:rPr lang="el-GR" altLang="el-GR" dirty="0" smtClean="0"/>
              <a:t> (2/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l-GR" dirty="0" err="1">
                <a:latin typeface="Courier New" panose="02070309020205020404" pitchFamily="49" charset="0"/>
              </a:rPr>
              <a:t>noattack</a:t>
            </a:r>
            <a:r>
              <a:rPr lang="en-US" altLang="el-GR" dirty="0">
                <a:latin typeface="Courier New" panose="02070309020205020404" pitchFamily="49" charset="0"/>
              </a:rPr>
              <a:t>(Column1, [Column2|Columns], Offset) :-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Column1 ## Column2,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Column1 ## Column2+Offset,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Column1 ## Column2–Offset,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NewOffset</a:t>
            </a:r>
            <a:r>
              <a:rPr lang="en-US" altLang="el-GR" dirty="0">
                <a:latin typeface="Courier New" panose="02070309020205020404" pitchFamily="49" charset="0"/>
              </a:rPr>
              <a:t> is Offset+</a:t>
            </a:r>
            <a:r>
              <a:rPr lang="el-GR" altLang="el-GR" dirty="0">
                <a:latin typeface="Courier New" panose="02070309020205020404" pitchFamily="49" charset="0"/>
              </a:rPr>
              <a:t>1</a:t>
            </a:r>
            <a:r>
              <a:rPr lang="en-US" altLang="el-GR" dirty="0">
                <a:latin typeface="Courier New" panose="02070309020205020404" pitchFamily="49" charset="0"/>
              </a:rPr>
              <a:t>,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noattack</a:t>
            </a:r>
            <a:r>
              <a:rPr lang="en-US" altLang="el-GR" dirty="0">
                <a:latin typeface="Courier New" panose="02070309020205020404" pitchFamily="49" charset="0"/>
              </a:rPr>
              <a:t>(Column1, Columns, </a:t>
            </a:r>
            <a:r>
              <a:rPr lang="en-US" altLang="el-GR" dirty="0" err="1">
                <a:latin typeface="Courier New" panose="02070309020205020404" pitchFamily="49" charset="0"/>
              </a:rPr>
              <a:t>NewOffset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  <a:endParaRPr lang="el-GR" altLang="el-GR" dirty="0" smtClean="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generate([]).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generate([</a:t>
            </a:r>
            <a:r>
              <a:rPr lang="en-US" altLang="el-GR" dirty="0" err="1">
                <a:latin typeface="Courier New" panose="02070309020205020404" pitchFamily="49" charset="0"/>
              </a:rPr>
              <a:t>Column|Columns</a:t>
            </a:r>
            <a:r>
              <a:rPr lang="en-US" altLang="el-GR" dirty="0">
                <a:latin typeface="Courier New" panose="02070309020205020404" pitchFamily="49" charset="0"/>
              </a:rPr>
              <a:t>]) :-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</a:t>
            </a:r>
            <a:r>
              <a:rPr lang="en-US" altLang="el-GR" dirty="0" err="1">
                <a:latin typeface="Courier New" panose="02070309020205020404" pitchFamily="49" charset="0"/>
              </a:rPr>
              <a:t>indomain</a:t>
            </a:r>
            <a:r>
              <a:rPr lang="en-US" altLang="el-GR" dirty="0">
                <a:latin typeface="Courier New" panose="02070309020205020404" pitchFamily="49" charset="0"/>
              </a:rPr>
              <a:t>(Column),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>
                <a:latin typeface="Courier New" panose="02070309020205020404" pitchFamily="49" charset="0"/>
              </a:rPr>
              <a:t>   generate(Columns</a:t>
            </a:r>
            <a:r>
              <a:rPr lang="en-US" altLang="el-GR" dirty="0" smtClean="0">
                <a:latin typeface="Courier New" panose="02070309020205020404" pitchFamily="49" charset="0"/>
              </a:rPr>
              <a:t>).</a:t>
            </a:r>
          </a:p>
          <a:p>
            <a:pPr>
              <a:spcBef>
                <a:spcPct val="50000"/>
              </a:spcBef>
              <a:buNone/>
            </a:pPr>
            <a:endParaRPr lang="el-GR" altLang="el-GR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Το πρόβλημα των Ν βασιλισσών </a:t>
            </a:r>
            <a:r>
              <a:rPr lang="en-US" altLang="el-GR" dirty="0"/>
              <a:t>(</a:t>
            </a:r>
            <a:r>
              <a:rPr lang="en-US" altLang="el-GR" dirty="0" err="1"/>
              <a:t>ECL</a:t>
            </a:r>
            <a:r>
              <a:rPr lang="en-US" altLang="el-GR" baseline="30000" dirty="0" err="1"/>
              <a:t>i</a:t>
            </a:r>
            <a:r>
              <a:rPr lang="en-US" altLang="el-GR" dirty="0" err="1"/>
              <a:t>PS</a:t>
            </a:r>
            <a:r>
              <a:rPr lang="en-US" altLang="el-GR" baseline="30000" dirty="0" err="1"/>
              <a:t>e</a:t>
            </a:r>
            <a:r>
              <a:rPr lang="en-US" altLang="el-GR" dirty="0" smtClean="0"/>
              <a:t>)</a:t>
            </a:r>
            <a:r>
              <a:rPr lang="el-GR" altLang="el-GR" dirty="0" smtClean="0"/>
              <a:t> (3/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96855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Η ιδέα του προγραμματισμού με περιορισμούς, </a:t>
            </a:r>
            <a:r>
              <a:rPr lang="el-GR" altLang="el-GR" dirty="0" smtClean="0"/>
              <a:t>αν και “γεννήθηκε</a:t>
            </a:r>
            <a:r>
              <a:rPr lang="el-GR" altLang="el-GR" dirty="0"/>
              <a:t>” στο περιβάλλον του λογικού </a:t>
            </a:r>
            <a:r>
              <a:rPr lang="el-GR" altLang="el-GR" dirty="0" smtClean="0"/>
              <a:t>προγραμματισμού, έχει </a:t>
            </a:r>
            <a:r>
              <a:rPr lang="el-GR" altLang="el-GR" dirty="0"/>
              <a:t>ενσωματωθεί πλέον </a:t>
            </a:r>
            <a:r>
              <a:rPr lang="el-GR" altLang="el-GR" dirty="0" smtClean="0"/>
              <a:t>και σε </a:t>
            </a:r>
            <a:r>
              <a:rPr lang="el-GR" altLang="el-GR" dirty="0"/>
              <a:t>άλλες </a:t>
            </a:r>
            <a:r>
              <a:rPr lang="el-GR" altLang="el-GR" dirty="0" smtClean="0"/>
              <a:t>προγραμματιστικές φιλοσοφίες</a:t>
            </a:r>
            <a:r>
              <a:rPr lang="el-GR" altLang="el-GR" dirty="0"/>
              <a:t>, όπως τον αντικειμενοστραφή </a:t>
            </a:r>
            <a:r>
              <a:rPr lang="el-GR" altLang="el-GR" dirty="0" smtClean="0"/>
              <a:t>προγραμματισμό (ILOG </a:t>
            </a:r>
            <a:r>
              <a:rPr lang="el-GR" altLang="el-GR" dirty="0" err="1"/>
              <a:t>Solver</a:t>
            </a:r>
            <a:r>
              <a:rPr lang="el-GR" altLang="el-GR" dirty="0"/>
              <a:t>: C++ βιβλιοθήκη για προγραμματισμό </a:t>
            </a:r>
            <a:r>
              <a:rPr lang="el-GR" altLang="el-GR" dirty="0" smtClean="0"/>
              <a:t>με περιορισμούς</a:t>
            </a:r>
            <a:r>
              <a:rPr lang="el-GR" altLang="el-GR" dirty="0"/>
              <a:t>). </a:t>
            </a:r>
          </a:p>
          <a:p>
            <a:pPr>
              <a:spcBef>
                <a:spcPct val="50000"/>
              </a:spcBef>
            </a:pPr>
            <a:r>
              <a:rPr lang="el-GR" altLang="el-GR" dirty="0"/>
              <a:t>Οι περιοχές εφαρμογής του προγραμματισμού με </a:t>
            </a:r>
            <a:r>
              <a:rPr lang="el-GR" altLang="el-GR" dirty="0" smtClean="0"/>
              <a:t>περιορισμούς είναι </a:t>
            </a:r>
            <a:r>
              <a:rPr lang="el-GR" altLang="el-GR" dirty="0"/>
              <a:t>πάρα πολλές, κυρίως σε προβλήματα </a:t>
            </a:r>
            <a:r>
              <a:rPr lang="el-GR" altLang="el-GR" dirty="0" smtClean="0"/>
              <a:t>συνδυαστικής αναζήτησης </a:t>
            </a:r>
            <a:r>
              <a:rPr lang="el-GR" altLang="el-GR" dirty="0"/>
              <a:t>(</a:t>
            </a:r>
            <a:r>
              <a:rPr lang="el-GR" altLang="el-GR" dirty="0" err="1"/>
              <a:t>combinational</a:t>
            </a:r>
            <a:r>
              <a:rPr lang="el-GR" altLang="el-GR" dirty="0"/>
              <a:t> </a:t>
            </a:r>
            <a:r>
              <a:rPr lang="el-GR" altLang="el-GR" dirty="0" err="1"/>
              <a:t>search</a:t>
            </a:r>
            <a:r>
              <a:rPr lang="el-GR" altLang="el-GR" dirty="0"/>
              <a:t>) τα οποία </a:t>
            </a:r>
            <a:r>
              <a:rPr lang="el-GR" altLang="el-GR" dirty="0" smtClean="0"/>
              <a:t>έχουν αντιμετωπισθεί </a:t>
            </a:r>
            <a:r>
              <a:rPr lang="el-GR" altLang="el-GR" dirty="0"/>
              <a:t>στο παρελθόν με μεθόδους </a:t>
            </a:r>
            <a:r>
              <a:rPr lang="el-GR" altLang="el-GR" dirty="0" smtClean="0"/>
              <a:t>επιχειρησιακής έρευνας </a:t>
            </a:r>
            <a:r>
              <a:rPr lang="el-GR" altLang="el-GR" dirty="0"/>
              <a:t>(</a:t>
            </a:r>
            <a:r>
              <a:rPr lang="el-GR" altLang="el-GR" dirty="0" err="1"/>
              <a:t>operations</a:t>
            </a:r>
            <a:r>
              <a:rPr lang="el-GR" altLang="el-GR" dirty="0"/>
              <a:t> </a:t>
            </a:r>
            <a:r>
              <a:rPr lang="el-GR" altLang="el-GR" dirty="0" err="1"/>
              <a:t>research</a:t>
            </a:r>
            <a:r>
              <a:rPr lang="el-GR" altLang="el-GR" dirty="0"/>
              <a:t>), </a:t>
            </a:r>
            <a:r>
              <a:rPr lang="el-GR" altLang="el-GR" dirty="0" smtClean="0"/>
              <a:t>όπως:</a:t>
            </a:r>
          </a:p>
          <a:p>
            <a:pPr lvl="1">
              <a:spcBef>
                <a:spcPct val="50000"/>
              </a:spcBef>
            </a:pPr>
            <a:r>
              <a:rPr lang="el-GR" altLang="el-GR" dirty="0" smtClean="0"/>
              <a:t>Κατασκευή </a:t>
            </a:r>
            <a:r>
              <a:rPr lang="el-GR" altLang="el-GR" dirty="0"/>
              <a:t>ωρολογίων </a:t>
            </a:r>
            <a:r>
              <a:rPr lang="el-GR" altLang="el-GR" dirty="0" smtClean="0"/>
              <a:t>προγραμμάτων</a:t>
            </a:r>
          </a:p>
          <a:p>
            <a:pPr lvl="1">
              <a:spcBef>
                <a:spcPct val="50000"/>
              </a:spcBef>
            </a:pPr>
            <a:r>
              <a:rPr lang="el-GR" altLang="el-GR" dirty="0" smtClean="0"/>
              <a:t>Προγραμματισμός προσωπικού</a:t>
            </a:r>
          </a:p>
          <a:p>
            <a:pPr lvl="1">
              <a:spcBef>
                <a:spcPct val="50000"/>
              </a:spcBef>
            </a:pPr>
            <a:r>
              <a:rPr lang="el-GR" altLang="el-GR" dirty="0" smtClean="0"/>
              <a:t>Σχεδίαση παραγωγής</a:t>
            </a:r>
          </a:p>
          <a:p>
            <a:pPr lvl="1">
              <a:spcBef>
                <a:spcPct val="50000"/>
              </a:spcBef>
            </a:pPr>
            <a:r>
              <a:rPr lang="el-GR" altLang="el-GR" dirty="0" smtClean="0"/>
              <a:t>Διανομή αγαθών………….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7949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Θεωρητικό </a:t>
            </a:r>
            <a:r>
              <a:rPr lang="el-GR" altLang="el-GR" dirty="0" smtClean="0"/>
              <a:t>υπόβαθρο, συνέχεια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Σε κάθε κατηγόρημα ή συναρτησιακό σύμβολο </a:t>
            </a:r>
            <a:r>
              <a:rPr lang="en-US" altLang="el-GR" dirty="0"/>
              <a:t>k </a:t>
            </a:r>
            <a:r>
              <a:rPr lang="el-GR" altLang="el-GR" dirty="0" smtClean="0"/>
              <a:t>αντιστοιχεί ένας </a:t>
            </a:r>
            <a:r>
              <a:rPr lang="el-GR" altLang="el-GR" dirty="0"/>
              <a:t>ακέραιος αριθμός  </a:t>
            </a:r>
            <a:r>
              <a:rPr lang="en-US" altLang="el-GR" dirty="0"/>
              <a:t>n&gt;=0  </a:t>
            </a:r>
            <a:r>
              <a:rPr lang="el-GR" altLang="el-GR" dirty="0"/>
              <a:t>που λέγεται βαθμός ή </a:t>
            </a:r>
            <a:r>
              <a:rPr lang="el-GR" altLang="el-GR" dirty="0" smtClean="0"/>
              <a:t>τάξη </a:t>
            </a:r>
            <a:r>
              <a:rPr lang="en-US" altLang="el-GR" dirty="0" smtClean="0"/>
              <a:t>(</a:t>
            </a:r>
            <a:r>
              <a:rPr lang="en-US" altLang="el-GR" dirty="0" err="1" smtClean="0"/>
              <a:t>arity</a:t>
            </a:r>
            <a:r>
              <a:rPr lang="en-US" altLang="el-GR" dirty="0"/>
              <a:t>) </a:t>
            </a:r>
            <a:r>
              <a:rPr lang="el-GR" altLang="el-GR" dirty="0"/>
              <a:t>του </a:t>
            </a:r>
            <a:r>
              <a:rPr lang="en-US" altLang="el-GR" dirty="0"/>
              <a:t>k. </a:t>
            </a:r>
            <a:r>
              <a:rPr lang="el-GR" altLang="el-GR" dirty="0"/>
              <a:t>Το </a:t>
            </a:r>
            <a:r>
              <a:rPr lang="en-US" altLang="el-GR" dirty="0"/>
              <a:t>k </a:t>
            </a:r>
            <a:r>
              <a:rPr lang="el-GR" altLang="el-GR" dirty="0"/>
              <a:t>συμβολίζεται και σαν </a:t>
            </a:r>
            <a:r>
              <a:rPr lang="en-US" altLang="el-GR" dirty="0" smtClean="0"/>
              <a:t>k/n.</a:t>
            </a:r>
            <a:endParaRPr lang="el-GR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 smtClean="0"/>
              <a:t>Τα </a:t>
            </a:r>
            <a:r>
              <a:rPr lang="el-GR" altLang="el-GR" dirty="0"/>
              <a:t>συναρτησιακά σύμβολα τάξης </a:t>
            </a:r>
            <a:r>
              <a:rPr lang="el-GR" altLang="el-GR" dirty="0" smtClean="0"/>
              <a:t>0 αναφέρονται </a:t>
            </a:r>
            <a:r>
              <a:rPr lang="el-GR" altLang="el-GR" dirty="0"/>
              <a:t>και </a:t>
            </a:r>
            <a:r>
              <a:rPr lang="el-GR" altLang="el-GR" dirty="0" smtClean="0"/>
              <a:t>σαν σταθερές </a:t>
            </a:r>
            <a:r>
              <a:rPr lang="el-GR" altLang="el-GR" dirty="0"/>
              <a:t>(</a:t>
            </a:r>
            <a:r>
              <a:rPr lang="en-US" altLang="el-GR" dirty="0"/>
              <a:t>constants</a:t>
            </a:r>
            <a:r>
              <a:rPr lang="en-US" altLang="el-GR" dirty="0" smtClean="0"/>
              <a:t>).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9237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Παναγιώτης Σταματόπουλος, </a:t>
            </a:r>
            <a:r>
              <a:rPr lang="el-GR" sz="2000" dirty="0" err="1"/>
              <a:t>Ιζαμπώ</a:t>
            </a:r>
            <a:r>
              <a:rPr lang="el-GR" sz="2000" dirty="0"/>
              <a:t> </a:t>
            </a:r>
            <a:r>
              <a:rPr lang="el-GR" sz="2000" dirty="0" err="1" smtClean="0"/>
              <a:t>Καράλη</a:t>
            </a:r>
            <a:r>
              <a:rPr lang="el-GR" sz="2000" dirty="0" smtClean="0"/>
              <a:t>. «Λογικός Προγραμματισμός, </a:t>
            </a:r>
            <a:r>
              <a:rPr lang="el-GR" sz="2000" dirty="0"/>
              <a:t>Θεωρία λογικού προγραμματισμού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</a:t>
            </a:r>
            <a:r>
              <a:rPr lang="en-US" sz="2000" dirty="0"/>
              <a:t>://opencourses.uoa.gr/courses/DI117/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Ορισμός όρου (</a:t>
            </a:r>
            <a:r>
              <a:rPr lang="en-US" altLang="el-GR" dirty="0"/>
              <a:t>term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l-GR" altLang="el-GR" sz="3600" dirty="0" smtClean="0"/>
              <a:t>Ένας </a:t>
            </a:r>
            <a:r>
              <a:rPr lang="el-GR" altLang="el-GR" sz="3600" dirty="0"/>
              <a:t>όρος ορίζεται ως εξής:</a:t>
            </a:r>
            <a:endParaRPr lang="en-US" altLang="el-GR" sz="3600" dirty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l-GR" altLang="el-GR" sz="3600" dirty="0" smtClean="0"/>
              <a:t>Αν </a:t>
            </a:r>
            <a:r>
              <a:rPr lang="en-US" altLang="el-GR" sz="3600" dirty="0" smtClean="0"/>
              <a:t>x</a:t>
            </a:r>
            <a:r>
              <a:rPr lang="el-GR" altLang="el-GR" sz="3600" dirty="0" smtClean="0"/>
              <a:t> </a:t>
            </a:r>
            <a:r>
              <a:rPr lang="el-GR" sz="3600" dirty="0" smtClean="0"/>
              <a:t>∈ </a:t>
            </a:r>
            <a:r>
              <a:rPr lang="en-US" altLang="el-GR" sz="3600" dirty="0" smtClean="0"/>
              <a:t>V</a:t>
            </a:r>
            <a:r>
              <a:rPr lang="en-US" altLang="el-GR" sz="3600" dirty="0"/>
              <a:t>, </a:t>
            </a:r>
            <a:r>
              <a:rPr lang="el-GR" altLang="el-GR" sz="3600" dirty="0"/>
              <a:t>το </a:t>
            </a:r>
            <a:r>
              <a:rPr lang="en-US" altLang="el-GR" sz="3600" dirty="0"/>
              <a:t>x</a:t>
            </a:r>
            <a:r>
              <a:rPr lang="el-GR" altLang="el-GR" sz="3600" dirty="0"/>
              <a:t> είναι όρος</a:t>
            </a:r>
            <a:endParaRPr lang="en-US" altLang="el-GR" sz="3600" dirty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l-GR" altLang="el-GR" sz="3600" dirty="0" smtClean="0"/>
              <a:t>Αν </a:t>
            </a:r>
            <a:r>
              <a:rPr lang="en-US" altLang="el-GR" sz="3600" dirty="0" smtClean="0"/>
              <a:t>c/0</a:t>
            </a:r>
            <a:r>
              <a:rPr lang="el-GR" altLang="el-GR" sz="3600" dirty="0" smtClean="0"/>
              <a:t> </a:t>
            </a:r>
            <a:r>
              <a:rPr lang="el-GR" sz="3600" dirty="0" smtClean="0"/>
              <a:t>∈ </a:t>
            </a:r>
            <a:r>
              <a:rPr lang="en-US" altLang="el-GR" sz="3600" dirty="0" smtClean="0"/>
              <a:t>F</a:t>
            </a:r>
            <a:r>
              <a:rPr lang="en-US" altLang="el-GR" sz="3600" dirty="0"/>
              <a:t>, </a:t>
            </a:r>
            <a:r>
              <a:rPr lang="el-GR" altLang="el-GR" sz="3600" dirty="0"/>
              <a:t>το </a:t>
            </a:r>
            <a:r>
              <a:rPr lang="en-US" altLang="el-GR" sz="3600" dirty="0"/>
              <a:t>c </a:t>
            </a:r>
            <a:r>
              <a:rPr lang="el-GR" altLang="el-GR" sz="3600" dirty="0"/>
              <a:t>είναι όρος</a:t>
            </a:r>
            <a:endParaRPr lang="en-US" altLang="el-GR" sz="3600" dirty="0"/>
          </a:p>
          <a:p>
            <a:pPr marL="514350" indent="-514350">
              <a:spcBef>
                <a:spcPct val="50000"/>
              </a:spcBef>
              <a:buFont typeface="+mj-lt"/>
              <a:buAutoNum type="arabicPeriod"/>
            </a:pPr>
            <a:r>
              <a:rPr lang="el-GR" altLang="el-GR" sz="3600" dirty="0" smtClean="0"/>
              <a:t>Αν </a:t>
            </a:r>
            <a:r>
              <a:rPr lang="en-US" altLang="el-GR" sz="3600" dirty="0" smtClean="0"/>
              <a:t>f/n</a:t>
            </a:r>
            <a:r>
              <a:rPr lang="el-GR" altLang="el-GR" sz="3600" dirty="0" smtClean="0"/>
              <a:t> </a:t>
            </a:r>
            <a:r>
              <a:rPr lang="el-GR" sz="3600" dirty="0" smtClean="0"/>
              <a:t>∈ </a:t>
            </a:r>
            <a:r>
              <a:rPr lang="en-US" altLang="el-GR" sz="3600" dirty="0" smtClean="0"/>
              <a:t>F </a:t>
            </a:r>
            <a:r>
              <a:rPr lang="el-GR" altLang="el-GR" sz="3600" dirty="0"/>
              <a:t>και </a:t>
            </a:r>
            <a:r>
              <a:rPr lang="en-US" altLang="el-GR" sz="3600" dirty="0"/>
              <a:t>t</a:t>
            </a:r>
            <a:r>
              <a:rPr lang="en-US" altLang="el-GR" sz="2400" dirty="0"/>
              <a:t>1</a:t>
            </a:r>
            <a:r>
              <a:rPr lang="en-US" altLang="el-GR" sz="3600" dirty="0"/>
              <a:t>, t</a:t>
            </a:r>
            <a:r>
              <a:rPr lang="en-US" altLang="el-GR" sz="2400" dirty="0"/>
              <a:t>2</a:t>
            </a:r>
            <a:r>
              <a:rPr lang="en-US" altLang="el-GR" sz="3600" dirty="0"/>
              <a:t>,</a:t>
            </a:r>
            <a:r>
              <a:rPr lang="el-GR" altLang="el-GR" sz="3600" dirty="0"/>
              <a:t> </a:t>
            </a:r>
            <a:r>
              <a:rPr lang="en-US" altLang="el-GR" sz="3600" dirty="0"/>
              <a:t>…, </a:t>
            </a:r>
            <a:r>
              <a:rPr lang="en-US" altLang="el-GR" sz="3600" dirty="0" err="1"/>
              <a:t>t</a:t>
            </a:r>
            <a:r>
              <a:rPr lang="en-US" altLang="el-GR" sz="2400" dirty="0" err="1"/>
              <a:t>n</a:t>
            </a:r>
            <a:r>
              <a:rPr lang="en-US" altLang="el-GR" sz="2400" dirty="0"/>
              <a:t> </a:t>
            </a:r>
            <a:r>
              <a:rPr lang="el-GR" altLang="el-GR" sz="3600" dirty="0"/>
              <a:t>είναι </a:t>
            </a:r>
            <a:r>
              <a:rPr lang="el-GR" altLang="el-GR" sz="3600" dirty="0" smtClean="0"/>
              <a:t>όροι,</a:t>
            </a:r>
            <a:r>
              <a:rPr lang="el-GR" altLang="el-GR" sz="2400" dirty="0" smtClean="0"/>
              <a:t> </a:t>
            </a:r>
            <a:r>
              <a:rPr lang="el-GR" altLang="el-GR" sz="3600" dirty="0" smtClean="0"/>
              <a:t>το </a:t>
            </a:r>
            <a:r>
              <a:rPr lang="en-US" altLang="el-GR" sz="3600" dirty="0" smtClean="0"/>
              <a:t> </a:t>
            </a:r>
            <a:r>
              <a:rPr lang="en-US" altLang="el-GR" sz="3600" dirty="0"/>
              <a:t>f(t</a:t>
            </a:r>
            <a:r>
              <a:rPr lang="en-US" altLang="el-GR" sz="2400" dirty="0"/>
              <a:t>1</a:t>
            </a:r>
            <a:r>
              <a:rPr lang="en-US" altLang="el-GR" sz="3600" dirty="0"/>
              <a:t>, t</a:t>
            </a:r>
            <a:r>
              <a:rPr lang="en-US" altLang="el-GR" sz="2400" dirty="0"/>
              <a:t>2</a:t>
            </a:r>
            <a:r>
              <a:rPr lang="en-US" altLang="el-GR" sz="3600" dirty="0"/>
              <a:t>, …, </a:t>
            </a:r>
            <a:r>
              <a:rPr lang="en-US" altLang="el-GR" sz="3600" dirty="0" err="1"/>
              <a:t>t</a:t>
            </a:r>
            <a:r>
              <a:rPr lang="en-US" altLang="el-GR" sz="2400" dirty="0" err="1"/>
              <a:t>n</a:t>
            </a:r>
            <a:r>
              <a:rPr lang="en-US" altLang="el-GR" sz="3600" dirty="0"/>
              <a:t>)  </a:t>
            </a:r>
            <a:r>
              <a:rPr lang="el-GR" altLang="el-GR" sz="3600" dirty="0"/>
              <a:t>είναι </a:t>
            </a:r>
            <a:r>
              <a:rPr lang="el-GR" altLang="el-GR" sz="3600" dirty="0" smtClean="0"/>
              <a:t>όρος</a:t>
            </a:r>
            <a:r>
              <a:rPr lang="en-US" altLang="el-GR" sz="3600" dirty="0" smtClean="0"/>
              <a:t>.</a:t>
            </a:r>
            <a:endParaRPr lang="en-US" altLang="el-GR" sz="2400" dirty="0"/>
          </a:p>
        </p:txBody>
      </p:sp>
    </p:spTree>
    <p:extLst>
      <p:ext uri="{BB962C8B-B14F-4D97-AF65-F5344CB8AC3E}">
        <p14:creationId xmlns:p14="http://schemas.microsoft.com/office/powerpoint/2010/main" val="5369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Ορισμός ατομικού τύπου (</a:t>
            </a:r>
            <a:r>
              <a:rPr lang="en-US" altLang="el-GR" dirty="0"/>
              <a:t>atomic formula) </a:t>
            </a:r>
            <a:r>
              <a:rPr lang="el-GR" altLang="el-GR" dirty="0"/>
              <a:t>ή ατόμου (</a:t>
            </a:r>
            <a:r>
              <a:rPr lang="en-US" altLang="el-GR" dirty="0"/>
              <a:t>atom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l-GR" altLang="el-GR" dirty="0" smtClean="0"/>
              <a:t>Ένα </a:t>
            </a:r>
            <a:r>
              <a:rPr lang="el-GR" altLang="el-GR" dirty="0"/>
              <a:t>άτομο ορίζεται ως εξής:</a:t>
            </a:r>
            <a:endParaRPr lang="en-US" altLang="el-GR" dirty="0"/>
          </a:p>
          <a:p>
            <a:pPr lvl="1">
              <a:spcBef>
                <a:spcPct val="50000"/>
              </a:spcBef>
              <a:buNone/>
            </a:pPr>
            <a:r>
              <a:rPr lang="el-GR" altLang="el-GR" dirty="0"/>
              <a:t>1. Αν </a:t>
            </a:r>
            <a:r>
              <a:rPr lang="en-US" altLang="el-GR" dirty="0" smtClean="0"/>
              <a:t>p/0</a:t>
            </a:r>
            <a:r>
              <a:rPr lang="el-GR" dirty="0"/>
              <a:t> ∈ </a:t>
            </a:r>
            <a:r>
              <a:rPr lang="en-US" altLang="el-GR" dirty="0" smtClean="0"/>
              <a:t>P</a:t>
            </a:r>
            <a:r>
              <a:rPr lang="en-US" altLang="el-GR" dirty="0"/>
              <a:t>, </a:t>
            </a:r>
            <a:r>
              <a:rPr lang="el-GR" altLang="el-GR" dirty="0"/>
              <a:t>το </a:t>
            </a:r>
            <a:r>
              <a:rPr lang="en-US" altLang="el-GR" dirty="0"/>
              <a:t>p</a:t>
            </a:r>
            <a:r>
              <a:rPr lang="el-GR" altLang="el-GR" dirty="0"/>
              <a:t> είναι άτομο</a:t>
            </a:r>
            <a:r>
              <a:rPr lang="en-US" altLang="el-GR" dirty="0"/>
              <a:t> </a:t>
            </a:r>
          </a:p>
          <a:p>
            <a:pPr lvl="1">
              <a:spcBef>
                <a:spcPct val="50000"/>
              </a:spcBef>
              <a:buNone/>
            </a:pPr>
            <a:r>
              <a:rPr lang="el-GR" altLang="el-GR" dirty="0"/>
              <a:t>2. Αν </a:t>
            </a:r>
            <a:r>
              <a:rPr lang="en-US" altLang="el-GR" dirty="0" err="1" smtClean="0"/>
              <a:t>p/n</a:t>
            </a:r>
            <a:r>
              <a:rPr lang="el-GR" dirty="0"/>
              <a:t> </a:t>
            </a:r>
            <a:r>
              <a:rPr lang="el-GR" dirty="0" smtClean="0"/>
              <a:t>∈ </a:t>
            </a:r>
            <a:r>
              <a:rPr lang="en-US" altLang="el-GR" dirty="0" smtClean="0"/>
              <a:t>P </a:t>
            </a:r>
            <a:r>
              <a:rPr lang="el-GR" altLang="el-GR" dirty="0"/>
              <a:t>και </a:t>
            </a:r>
            <a:r>
              <a:rPr lang="en-US" altLang="el-GR" dirty="0"/>
              <a:t>t</a:t>
            </a:r>
            <a:r>
              <a:rPr lang="en-US" altLang="el-GR" sz="1600" dirty="0"/>
              <a:t>1</a:t>
            </a:r>
            <a:r>
              <a:rPr lang="en-US" altLang="el-GR" dirty="0"/>
              <a:t>, t</a:t>
            </a:r>
            <a:r>
              <a:rPr lang="en-US" altLang="el-GR" sz="1600" dirty="0"/>
              <a:t>2</a:t>
            </a:r>
            <a:r>
              <a:rPr lang="en-US" altLang="el-GR" dirty="0"/>
              <a:t>, …, </a:t>
            </a:r>
            <a:r>
              <a:rPr lang="en-US" altLang="el-GR" dirty="0" err="1"/>
              <a:t>t</a:t>
            </a:r>
            <a:r>
              <a:rPr lang="en-US" altLang="el-GR" sz="1600" dirty="0" err="1"/>
              <a:t>n</a:t>
            </a:r>
            <a:r>
              <a:rPr lang="en-US" altLang="el-GR" sz="1600" dirty="0"/>
              <a:t> </a:t>
            </a:r>
            <a:r>
              <a:rPr lang="el-GR" altLang="el-GR" dirty="0"/>
              <a:t>είναι </a:t>
            </a:r>
            <a:r>
              <a:rPr lang="el-GR" altLang="el-GR" dirty="0" smtClean="0"/>
              <a:t>όροι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0200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Συνδετικά </a:t>
            </a:r>
            <a:r>
              <a:rPr lang="el-GR" altLang="el-GR" dirty="0"/>
              <a:t>(</a:t>
            </a:r>
            <a:r>
              <a:rPr lang="en-US" altLang="el-GR" dirty="0"/>
              <a:t>connectives) </a:t>
            </a:r>
            <a:r>
              <a:rPr lang="el-GR" altLang="el-GR" dirty="0" smtClean="0"/>
              <a:t>(1/</a:t>
            </a:r>
            <a:r>
              <a:rPr lang="en-US" altLang="el-GR" dirty="0" smtClean="0"/>
              <a:t>3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el-GR" altLang="el-GR" dirty="0"/>
              <a:t>Στη λογική πρώτης τάξης, τα συνδετικά (</a:t>
            </a:r>
            <a:r>
              <a:rPr lang="en-US" altLang="el-GR" dirty="0"/>
              <a:t>connectives) </a:t>
            </a:r>
          </a:p>
          <a:p>
            <a:pPr>
              <a:spcBef>
                <a:spcPct val="50000"/>
              </a:spcBef>
              <a:buNone/>
            </a:pPr>
            <a:r>
              <a:rPr lang="el-GR" altLang="el-GR" dirty="0"/>
              <a:t>είναι εργαλεία δόμησης πιο σύνθετων τύπων.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l-GR" altLang="el-GR" dirty="0" smtClean="0">
                <a:sym typeface="Symbol" panose="05050102010706020507" pitchFamily="18" charset="2"/>
              </a:rPr>
              <a:t></a:t>
            </a:r>
            <a:r>
              <a:rPr lang="en-US" altLang="el-GR" dirty="0" smtClean="0">
                <a:sym typeface="Symbol" panose="05050102010706020507" pitchFamily="18" charset="2"/>
              </a:rPr>
              <a:t>   </a:t>
            </a:r>
            <a:r>
              <a:rPr lang="el-GR" altLang="el-GR" dirty="0" smtClean="0"/>
              <a:t>:   </a:t>
            </a:r>
            <a:r>
              <a:rPr lang="el-GR" altLang="el-GR" dirty="0"/>
              <a:t>άρνηση (</a:t>
            </a:r>
            <a:r>
              <a:rPr lang="en-US" altLang="el-GR" dirty="0"/>
              <a:t>negation)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sym typeface="Symbol" panose="05050102010706020507" pitchFamily="18" charset="2"/>
              </a:rPr>
              <a:t>   </a:t>
            </a:r>
            <a:r>
              <a:rPr lang="en-US" altLang="el-GR" dirty="0" smtClean="0"/>
              <a:t>:   </a:t>
            </a:r>
            <a:r>
              <a:rPr lang="el-GR" altLang="el-GR" dirty="0"/>
              <a:t>σύζευξη (</a:t>
            </a:r>
            <a:r>
              <a:rPr lang="en-US" altLang="el-GR" dirty="0"/>
              <a:t>conjunction)</a:t>
            </a:r>
            <a:r>
              <a:rPr lang="el-GR" altLang="el-GR" dirty="0"/>
              <a:t>   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sym typeface="Symbol" panose="05050102010706020507" pitchFamily="18" charset="2"/>
              </a:rPr>
              <a:t>   </a:t>
            </a:r>
            <a:r>
              <a:rPr lang="en-US" altLang="el-GR" dirty="0" smtClean="0"/>
              <a:t>:   </a:t>
            </a:r>
            <a:r>
              <a:rPr lang="el-GR" altLang="el-GR" dirty="0"/>
              <a:t>διάζευξη (</a:t>
            </a:r>
            <a:r>
              <a:rPr lang="en-US" altLang="el-GR" dirty="0"/>
              <a:t>disjunction)</a:t>
            </a:r>
            <a:r>
              <a:rPr lang="el-GR" altLang="el-GR" dirty="0"/>
              <a:t> </a:t>
            </a:r>
            <a:endParaRPr lang="en-US" altLang="el-GR" dirty="0"/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sym typeface="Symbol" panose="05050102010706020507" pitchFamily="18" charset="2"/>
              </a:rPr>
              <a:t> </a:t>
            </a:r>
            <a:r>
              <a:rPr lang="en-US" altLang="el-GR" dirty="0" smtClean="0"/>
              <a:t>:   </a:t>
            </a:r>
            <a:r>
              <a:rPr lang="el-GR" altLang="el-GR" dirty="0"/>
              <a:t>συνεπαγωγή (</a:t>
            </a:r>
            <a:r>
              <a:rPr lang="en-US" altLang="el-GR" dirty="0"/>
              <a:t>implication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sym typeface="Symbol" panose="05050102010706020507" pitchFamily="18" charset="2"/>
              </a:rPr>
              <a:t> </a:t>
            </a:r>
            <a:r>
              <a:rPr lang="en-US" altLang="el-GR" dirty="0" smtClean="0"/>
              <a:t>:   </a:t>
            </a:r>
            <a:r>
              <a:rPr lang="el-GR" altLang="el-GR" dirty="0"/>
              <a:t>ισοδυναμία (</a:t>
            </a:r>
            <a:r>
              <a:rPr lang="en-US" altLang="el-GR" dirty="0"/>
              <a:t>equivalence)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sym typeface="Symbol" panose="05050102010706020507" pitchFamily="18" charset="2"/>
              </a:rPr>
              <a:t>  </a:t>
            </a:r>
            <a:r>
              <a:rPr lang="en-US" altLang="el-GR" dirty="0" smtClean="0"/>
              <a:t>:   </a:t>
            </a:r>
            <a:r>
              <a:rPr lang="el-GR" altLang="el-GR" dirty="0"/>
              <a:t>καθολικός </a:t>
            </a:r>
            <a:r>
              <a:rPr lang="el-GR" altLang="el-GR" dirty="0" err="1"/>
              <a:t>ποσοδείκτης</a:t>
            </a:r>
            <a:r>
              <a:rPr lang="el-GR" altLang="el-GR" dirty="0"/>
              <a:t> (</a:t>
            </a:r>
            <a:r>
              <a:rPr lang="en-US" altLang="el-GR" dirty="0"/>
              <a:t>universal quantifier)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l-GR" dirty="0" smtClean="0">
                <a:sym typeface="Symbol" panose="05050102010706020507" pitchFamily="18" charset="2"/>
              </a:rPr>
              <a:t>   </a:t>
            </a:r>
            <a:r>
              <a:rPr lang="en-US" altLang="el-GR" dirty="0" smtClean="0"/>
              <a:t>:   </a:t>
            </a:r>
            <a:r>
              <a:rPr lang="el-GR" altLang="el-GR" dirty="0"/>
              <a:t>υπαρξιακός </a:t>
            </a:r>
            <a:r>
              <a:rPr lang="el-GR" altLang="el-GR" dirty="0" err="1"/>
              <a:t>ποσοδείκτης</a:t>
            </a:r>
            <a:r>
              <a:rPr lang="el-GR" altLang="el-GR" dirty="0"/>
              <a:t> (</a:t>
            </a:r>
            <a:r>
              <a:rPr lang="en-US" altLang="el-GR" dirty="0"/>
              <a:t>existential quantifier</a:t>
            </a:r>
            <a:r>
              <a:rPr lang="en-US" altLang="el-GR" dirty="0" smtClean="0"/>
              <a:t>)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31087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Ορισμός καλοσχηματισμένου τύπου (</a:t>
            </a:r>
            <a:r>
              <a:rPr lang="en-US" altLang="el-GR" dirty="0"/>
              <a:t>well-formed formula)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Ορισμός καλοσχηματισμένου τύπου (</a:t>
            </a:r>
            <a:r>
              <a:rPr lang="en-US" altLang="el-GR" dirty="0"/>
              <a:t>well-formed formula) </a:t>
            </a:r>
            <a:r>
              <a:rPr lang="el-GR" altLang="el-GR" dirty="0"/>
              <a:t>ή </a:t>
            </a:r>
            <a:r>
              <a:rPr lang="el-GR" altLang="el-GR" dirty="0" smtClean="0"/>
              <a:t>τύπου</a:t>
            </a:r>
            <a:r>
              <a:rPr lang="en-US" altLang="el-GR" dirty="0" smtClean="0"/>
              <a:t> </a:t>
            </a:r>
          </a:p>
          <a:p>
            <a:pPr marL="91440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l-GR" altLang="el-GR" dirty="0" smtClean="0"/>
              <a:t>Αν </a:t>
            </a:r>
            <a:r>
              <a:rPr lang="el-GR" altLang="el-GR" dirty="0"/>
              <a:t>το </a:t>
            </a:r>
            <a:r>
              <a:rPr lang="en-US" altLang="el-GR" dirty="0"/>
              <a:t>A </a:t>
            </a:r>
            <a:r>
              <a:rPr lang="el-GR" altLang="el-GR" dirty="0"/>
              <a:t>είναι άτομο, τότε το </a:t>
            </a:r>
            <a:r>
              <a:rPr lang="en-US" altLang="el-GR" dirty="0"/>
              <a:t>A </a:t>
            </a:r>
            <a:r>
              <a:rPr lang="el-GR" altLang="el-GR" dirty="0"/>
              <a:t>είναι </a:t>
            </a:r>
            <a:r>
              <a:rPr lang="el-GR" altLang="el-GR" dirty="0" smtClean="0"/>
              <a:t>τύπος.</a:t>
            </a:r>
            <a:r>
              <a:rPr lang="en-US" altLang="el-GR" dirty="0" smtClean="0"/>
              <a:t> </a:t>
            </a:r>
          </a:p>
          <a:p>
            <a:pPr marL="91440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l-GR" altLang="el-GR" dirty="0" smtClean="0"/>
              <a:t>Αν </a:t>
            </a:r>
            <a:r>
              <a:rPr lang="el-GR" altLang="el-GR" dirty="0"/>
              <a:t>τα </a:t>
            </a:r>
            <a:r>
              <a:rPr lang="en-US" altLang="el-GR" dirty="0"/>
              <a:t>F </a:t>
            </a:r>
            <a:r>
              <a:rPr lang="el-GR" altLang="el-GR" dirty="0"/>
              <a:t>και </a:t>
            </a:r>
            <a:r>
              <a:rPr lang="en-US" altLang="el-GR" dirty="0"/>
              <a:t>G </a:t>
            </a:r>
            <a:r>
              <a:rPr lang="el-GR" altLang="el-GR" dirty="0"/>
              <a:t>είναι τύποι, τότε και </a:t>
            </a:r>
            <a:r>
              <a:rPr lang="el-GR" altLang="el-GR" dirty="0" smtClean="0"/>
              <a:t>τα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dirty="0" smtClean="0">
                <a:sym typeface="Symbol" panose="05050102010706020507" pitchFamily="18" charset="2"/>
              </a:rPr>
              <a:t></a:t>
            </a:r>
            <a:r>
              <a:rPr lang="en-US" altLang="el-GR" dirty="0" smtClean="0"/>
              <a:t>F</a:t>
            </a:r>
            <a:r>
              <a:rPr lang="en-US" altLang="el-GR" dirty="0"/>
              <a:t>) , (</a:t>
            </a:r>
            <a:r>
              <a:rPr lang="en-US" altLang="el-GR" dirty="0" smtClean="0"/>
              <a:t>F</a:t>
            </a:r>
            <a:r>
              <a:rPr lang="en-US" altLang="el-GR" dirty="0" smtClean="0">
                <a:sym typeface="Symbol" panose="05050102010706020507" pitchFamily="18" charset="2"/>
              </a:rPr>
              <a:t></a:t>
            </a:r>
            <a:r>
              <a:rPr lang="en-US" altLang="el-GR" dirty="0" smtClean="0"/>
              <a:t>G</a:t>
            </a:r>
            <a:r>
              <a:rPr lang="en-US" altLang="el-GR" dirty="0"/>
              <a:t>) , (</a:t>
            </a:r>
            <a:r>
              <a:rPr lang="en-US" altLang="el-GR" dirty="0" smtClean="0"/>
              <a:t>F</a:t>
            </a:r>
            <a:r>
              <a:rPr lang="en-US" altLang="el-GR" dirty="0" smtClean="0">
                <a:sym typeface="Symbol" panose="05050102010706020507" pitchFamily="18" charset="2"/>
              </a:rPr>
              <a:t></a:t>
            </a:r>
            <a:r>
              <a:rPr lang="en-US" altLang="el-GR" dirty="0" smtClean="0"/>
              <a:t>G</a:t>
            </a:r>
            <a:r>
              <a:rPr lang="en-US" altLang="el-GR" dirty="0"/>
              <a:t>) , (</a:t>
            </a:r>
            <a:r>
              <a:rPr lang="en-US" altLang="el-GR" dirty="0" smtClean="0"/>
              <a:t>F</a:t>
            </a:r>
            <a:r>
              <a:rPr lang="en-US" altLang="el-GR" dirty="0" smtClean="0">
                <a:sym typeface="Symbol" panose="05050102010706020507" pitchFamily="18" charset="2"/>
              </a:rPr>
              <a:t></a:t>
            </a:r>
            <a:r>
              <a:rPr lang="en-US" altLang="el-GR" dirty="0" smtClean="0"/>
              <a:t>G</a:t>
            </a:r>
            <a:r>
              <a:rPr lang="en-US" altLang="el-GR" dirty="0"/>
              <a:t>) , (</a:t>
            </a:r>
            <a:r>
              <a:rPr lang="en-US" altLang="el-GR" dirty="0" smtClean="0"/>
              <a:t>F</a:t>
            </a:r>
            <a:r>
              <a:rPr lang="en-US" altLang="el-GR" dirty="0" smtClean="0">
                <a:sym typeface="Symbol" panose="05050102010706020507" pitchFamily="18" charset="2"/>
              </a:rPr>
              <a:t></a:t>
            </a:r>
            <a:r>
              <a:rPr lang="en-US" altLang="el-GR" dirty="0" smtClean="0"/>
              <a:t>G</a:t>
            </a:r>
            <a:r>
              <a:rPr lang="en-US" altLang="el-GR" dirty="0"/>
              <a:t>)  </a:t>
            </a:r>
            <a:r>
              <a:rPr lang="el-GR" altLang="el-GR" dirty="0"/>
              <a:t>είναι τύποι</a:t>
            </a:r>
            <a:r>
              <a:rPr lang="en-US" altLang="el-GR" dirty="0" smtClean="0"/>
              <a:t>. </a:t>
            </a:r>
          </a:p>
          <a:p>
            <a:pPr marL="914400" lvl="1" indent="-514350">
              <a:spcBef>
                <a:spcPct val="50000"/>
              </a:spcBef>
              <a:buFont typeface="+mj-lt"/>
              <a:buAutoNum type="arabicPeriod"/>
            </a:pPr>
            <a:r>
              <a:rPr lang="el-GR" altLang="el-GR" dirty="0" smtClean="0"/>
              <a:t>Αν </a:t>
            </a:r>
            <a:r>
              <a:rPr lang="el-GR" altLang="el-GR" dirty="0"/>
              <a:t>το </a:t>
            </a:r>
            <a:r>
              <a:rPr lang="en-US" altLang="el-GR" dirty="0"/>
              <a:t>F </a:t>
            </a:r>
            <a:r>
              <a:rPr lang="el-GR" altLang="el-GR" dirty="0"/>
              <a:t>είναι τύπος και </a:t>
            </a:r>
            <a:r>
              <a:rPr lang="en-US" altLang="el-GR" dirty="0" err="1" smtClean="0"/>
              <a:t>x</a:t>
            </a:r>
            <a:r>
              <a:rPr lang="en-US" altLang="el-GR" dirty="0" err="1" smtClean="0">
                <a:sym typeface="Symbol" panose="05050102010706020507" pitchFamily="18" charset="2"/>
              </a:rPr>
              <a:t></a:t>
            </a:r>
            <a:r>
              <a:rPr lang="en-US" altLang="el-GR" dirty="0" err="1" smtClean="0"/>
              <a:t>V</a:t>
            </a:r>
            <a:r>
              <a:rPr lang="en-US" altLang="el-GR" dirty="0"/>
              <a:t>, </a:t>
            </a:r>
            <a:r>
              <a:rPr lang="el-GR" altLang="el-GR" dirty="0"/>
              <a:t>τότε τα </a:t>
            </a:r>
            <a:r>
              <a:rPr lang="el-GR" altLang="el-GR" dirty="0" smtClean="0"/>
              <a:t>(</a:t>
            </a:r>
            <a:r>
              <a:rPr lang="el-GR" altLang="el-GR" dirty="0" smtClean="0">
                <a:sym typeface="Symbol" panose="05050102010706020507" pitchFamily="18" charset="2"/>
              </a:rPr>
              <a:t></a:t>
            </a:r>
            <a:r>
              <a:rPr lang="en-US" altLang="el-GR" dirty="0" err="1" smtClean="0"/>
              <a:t>x</a:t>
            </a:r>
            <a:r>
              <a:rPr lang="en-US" altLang="el-GR" dirty="0" err="1" smtClean="0">
                <a:sym typeface="Symbol" panose="05050102010706020507" pitchFamily="18" charset="2"/>
              </a:rPr>
              <a:t></a:t>
            </a:r>
            <a:r>
              <a:rPr lang="en-US" altLang="el-GR" dirty="0" err="1" smtClean="0"/>
              <a:t>F</a:t>
            </a:r>
            <a:r>
              <a:rPr lang="en-US" altLang="el-GR" dirty="0"/>
              <a:t>) </a:t>
            </a:r>
            <a:r>
              <a:rPr lang="el-GR" altLang="el-GR" dirty="0"/>
              <a:t>και </a:t>
            </a:r>
            <a:r>
              <a:rPr lang="el-GR" altLang="el-GR" dirty="0" smtClean="0"/>
              <a:t>(</a:t>
            </a:r>
            <a:r>
              <a:rPr lang="el-GR" altLang="el-GR" dirty="0" smtClean="0">
                <a:sym typeface="Symbol" panose="05050102010706020507" pitchFamily="18" charset="2"/>
              </a:rPr>
              <a:t></a:t>
            </a:r>
            <a:r>
              <a:rPr lang="en-US" altLang="el-GR" dirty="0" err="1" smtClean="0"/>
              <a:t>x</a:t>
            </a:r>
            <a:r>
              <a:rPr lang="en-US" altLang="el-GR" dirty="0" err="1" smtClean="0">
                <a:sym typeface="Symbol" panose="05050102010706020507" pitchFamily="18" charset="2"/>
              </a:rPr>
              <a:t></a:t>
            </a:r>
            <a:r>
              <a:rPr lang="en-US" altLang="el-GR" dirty="0" err="1" smtClean="0"/>
              <a:t>F</a:t>
            </a:r>
            <a:r>
              <a:rPr lang="en-US" altLang="el-GR" dirty="0"/>
              <a:t>) </a:t>
            </a:r>
            <a:r>
              <a:rPr lang="el-GR" altLang="el-GR" dirty="0"/>
              <a:t>είναι </a:t>
            </a:r>
            <a:r>
              <a:rPr lang="el-GR" altLang="el-GR" dirty="0" smtClean="0"/>
              <a:t>τύποι.</a:t>
            </a:r>
            <a:r>
              <a:rPr lang="en-US" altLang="el-GR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l-GR" altLang="el-GR" dirty="0" smtClean="0"/>
              <a:t>Μερικές </a:t>
            </a:r>
            <a:r>
              <a:rPr lang="el-GR" altLang="el-GR" dirty="0"/>
              <a:t>φορές, είναι βολικό το </a:t>
            </a:r>
            <a:r>
              <a:rPr lang="en-US" altLang="el-GR" dirty="0" smtClean="0"/>
              <a:t>F</a:t>
            </a:r>
            <a:r>
              <a:rPr lang="en-US" altLang="el-GR" dirty="0" smtClean="0">
                <a:sym typeface="Symbol" panose="05050102010706020507" pitchFamily="18" charset="2"/>
              </a:rPr>
              <a:t></a:t>
            </a:r>
            <a:r>
              <a:rPr lang="en-US" altLang="el-GR" dirty="0" smtClean="0"/>
              <a:t>G </a:t>
            </a:r>
            <a:r>
              <a:rPr lang="el-GR" altLang="el-GR" dirty="0"/>
              <a:t>να </a:t>
            </a:r>
            <a:r>
              <a:rPr lang="el-GR" altLang="el-GR" dirty="0" smtClean="0"/>
              <a:t>γράφεται</a:t>
            </a:r>
            <a:r>
              <a:rPr lang="en-US" altLang="el-GR" dirty="0" smtClean="0"/>
              <a:t> G</a:t>
            </a:r>
            <a:r>
              <a:rPr lang="en-US" altLang="el-GR" dirty="0" smtClean="0">
                <a:sym typeface="Symbol" panose="05050102010706020507" pitchFamily="18" charset="2"/>
              </a:rPr>
              <a:t></a:t>
            </a:r>
            <a:r>
              <a:rPr lang="en-US" altLang="el-GR" dirty="0" smtClean="0"/>
              <a:t>F.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9650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4103</Words>
  <Application>Microsoft Office PowerPoint</Application>
  <PresentationFormat>Προβολή στην οθόνη (4:3)</PresentationFormat>
  <Paragraphs>277</Paragraphs>
  <Slides>56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65" baseType="lpstr">
      <vt:lpstr>ＭＳ Ｐゴシック</vt:lpstr>
      <vt:lpstr>Arial</vt:lpstr>
      <vt:lpstr>Calibri</vt:lpstr>
      <vt:lpstr>Cambria Math</vt:lpstr>
      <vt:lpstr>Courier New</vt:lpstr>
      <vt:lpstr>Sylfaen</vt:lpstr>
      <vt:lpstr>Symbol</vt:lpstr>
      <vt:lpstr>Wingdings</vt:lpstr>
      <vt:lpstr>Θέμα του Office</vt:lpstr>
      <vt:lpstr>Τίτλος Μαθήματος</vt:lpstr>
      <vt:lpstr>Περιγραφή ενότητας</vt:lpstr>
      <vt:lpstr>Θεωρία λογικού προγραμματισμού</vt:lpstr>
      <vt:lpstr>Θεωρητικό υπόβαθρο</vt:lpstr>
      <vt:lpstr>Θεωρητικό υπόβαθρο, συνέχεια</vt:lpstr>
      <vt:lpstr>Ορισμός όρου (term)</vt:lpstr>
      <vt:lpstr>Ορισμός ατομικού τύπου (atomic formula) ή ατόμου (atom)</vt:lpstr>
      <vt:lpstr>Συνδετικά (connectives) (1/3)</vt:lpstr>
      <vt:lpstr>Ορισμός καλοσχηματισμένου τύπου (well-formed formula)</vt:lpstr>
      <vt:lpstr>Παραδείγματα τύπων</vt:lpstr>
      <vt:lpstr>Συνδετικά (connectives) (2/3)</vt:lpstr>
      <vt:lpstr>Συνδετικά (connectives) (3/3)</vt:lpstr>
      <vt:lpstr>Δεσμευμένη εμφάνιση (bound occurrence)</vt:lpstr>
      <vt:lpstr>Κλειστός τύπος (closed formula)</vt:lpstr>
      <vt:lpstr>Λεκτικό (literal) και προτάσεις (clauses) </vt:lpstr>
      <vt:lpstr>Περί προτάσεων (1/2)</vt:lpstr>
      <vt:lpstr>Περί προτάσεων (2/2)</vt:lpstr>
      <vt:lpstr>Σύνταξη και σημασιολογία (syntax and semantics)</vt:lpstr>
      <vt:lpstr>Μερικοί ορισμοί</vt:lpstr>
      <vt:lpstr>Μοντελοθεωρητική σημασιολογία (1/8)</vt:lpstr>
      <vt:lpstr>Μοντελοθεωρητική σημασιολογία (2/8)</vt:lpstr>
      <vt:lpstr>Μοντελοθεωρητική σημασιολογία (3/8)</vt:lpstr>
      <vt:lpstr>Μοντελοθεωρητική σημασιολογία (4/8)</vt:lpstr>
      <vt:lpstr>Μοντελοθεωρητική σημασιολογία (5/8)</vt:lpstr>
      <vt:lpstr>Μοντελοθεωρητική σημασιολογία (6/8)</vt:lpstr>
      <vt:lpstr>Μοντελοθεωρητική σημασιολογία (7/8)</vt:lpstr>
      <vt:lpstr>Μοντελοθεωρητική σημασιολογία (8/8)</vt:lpstr>
      <vt:lpstr>Παράδειγμα</vt:lpstr>
      <vt:lpstr>Σημασιολογία σταθερού σημείου (1/4)</vt:lpstr>
      <vt:lpstr>Σημασιολογία σταθερού σημείου (2/4)</vt:lpstr>
      <vt:lpstr>Σημασιολογία σταθερού σημείου (3/4)</vt:lpstr>
      <vt:lpstr>Σημασιολογία σταθερού σημείου (4/4)</vt:lpstr>
      <vt:lpstr>Λειτουργική  σημασιολογία (1/2)</vt:lpstr>
      <vt:lpstr>Λειτουργική  σημασιολογία (2/2)</vt:lpstr>
      <vt:lpstr>Στιγμιότυπο (instance)</vt:lpstr>
      <vt:lpstr>Παραλλαγή (variant)</vt:lpstr>
      <vt:lpstr>Σύνθεση (composition) αντικαταστάσεων</vt:lpstr>
      <vt:lpstr>Ενοποίηση (unification)</vt:lpstr>
      <vt:lpstr>Κανόνας συμπερασμού της  SLD-ανάλυσης</vt:lpstr>
      <vt:lpstr>SLD  απόρριψη (SLD  refutation)</vt:lpstr>
      <vt:lpstr>Σύνολο επιτυχίας</vt:lpstr>
      <vt:lpstr>Λογικός προγραμματισμός με περιορισμούς (constraint logic programming) (1/4)</vt:lpstr>
      <vt:lpstr>Λογικός προγραμματισμός με περιορισμούς (constraint logic programming) (2/4)</vt:lpstr>
      <vt:lpstr>Λογικός προγραμματισμός με περιορισμούς (constraint logic programming) (3/4)</vt:lpstr>
      <vt:lpstr>Λογικός προγραμματισμός με περιορισμούς (constraint logic programming) (4/4)</vt:lpstr>
      <vt:lpstr>Το πρόβλημα των Ν βασιλισσών (ECLiPSe) (1/3)</vt:lpstr>
      <vt:lpstr>Το πρόβλημα των Ν βασιλισσών (ECLiPSe) (2/3)</vt:lpstr>
      <vt:lpstr>Το πρόβλημα των Ν βασιλισσών (ECLiPSe) (3/3)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225</cp:revision>
  <dcterms:created xsi:type="dcterms:W3CDTF">2012-09-06T09:03:05Z</dcterms:created>
  <dcterms:modified xsi:type="dcterms:W3CDTF">2015-08-07T12:20:00Z</dcterms:modified>
</cp:coreProperties>
</file>